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1"/>
  </p:notesMasterIdLst>
  <p:sldIdLst>
    <p:sldId id="257" r:id="rId2"/>
    <p:sldId id="262" r:id="rId3"/>
    <p:sldId id="263" r:id="rId4"/>
    <p:sldId id="289" r:id="rId5"/>
    <p:sldId id="297" r:id="rId6"/>
    <p:sldId id="298" r:id="rId7"/>
    <p:sldId id="302" r:id="rId8"/>
    <p:sldId id="299" r:id="rId9"/>
    <p:sldId id="300" r:id="rId10"/>
    <p:sldId id="304" r:id="rId11"/>
    <p:sldId id="305" r:id="rId12"/>
    <p:sldId id="306" r:id="rId13"/>
    <p:sldId id="301" r:id="rId14"/>
    <p:sldId id="307" r:id="rId15"/>
    <p:sldId id="303" r:id="rId16"/>
    <p:sldId id="295" r:id="rId17"/>
    <p:sldId id="331" r:id="rId18"/>
    <p:sldId id="296" r:id="rId19"/>
    <p:sldId id="308" r:id="rId20"/>
    <p:sldId id="329" r:id="rId21"/>
    <p:sldId id="310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30" r:id="rId38"/>
    <p:sldId id="328" r:id="rId39"/>
    <p:sldId id="291" r:id="rId40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3242" autoAdjust="0"/>
  </p:normalViewPr>
  <p:slideViewPr>
    <p:cSldViewPr snapToGrid="0" snapToObjects="1">
      <p:cViewPr varScale="1">
        <p:scale>
          <a:sx n="57" d="100"/>
          <a:sy n="57" d="100"/>
        </p:scale>
        <p:origin x="4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6A097-A6EA-46EB-8056-81DE762773C2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34ECFB83-E5B1-4CD5-B9FF-603B08572749}">
      <dgm:prSet phldrT="[טקסט]"/>
      <dgm:spPr/>
      <dgm:t>
        <a:bodyPr/>
        <a:lstStyle/>
        <a:p>
          <a:pPr rtl="1"/>
          <a:r>
            <a:rPr lang="he-IL" dirty="0"/>
            <a:t>הסנקציות</a:t>
          </a:r>
        </a:p>
      </dgm:t>
    </dgm:pt>
    <dgm:pt modelId="{AC64A3AE-10CE-4AFE-AA97-8D797550366C}" type="parTrans" cxnId="{52D1FB63-13AE-4DE2-9C32-99F69D602A6C}">
      <dgm:prSet/>
      <dgm:spPr/>
      <dgm:t>
        <a:bodyPr/>
        <a:lstStyle/>
        <a:p>
          <a:pPr rtl="1"/>
          <a:endParaRPr lang="he-IL"/>
        </a:p>
      </dgm:t>
    </dgm:pt>
    <dgm:pt modelId="{FB4DE469-B3BE-439D-9057-CCA06896727F}" type="sibTrans" cxnId="{52D1FB63-13AE-4DE2-9C32-99F69D602A6C}">
      <dgm:prSet/>
      <dgm:spPr/>
      <dgm:t>
        <a:bodyPr/>
        <a:lstStyle/>
        <a:p>
          <a:pPr rtl="1"/>
          <a:endParaRPr lang="he-IL"/>
        </a:p>
      </dgm:t>
    </dgm:pt>
    <dgm:pt modelId="{02119D2C-2AD2-4472-BA65-60FA0D55DAAF}">
      <dgm:prSet phldrT="[טקסט]"/>
      <dgm:spPr/>
      <dgm:t>
        <a:bodyPr/>
        <a:lstStyle/>
        <a:p>
          <a:pPr rtl="1"/>
          <a:r>
            <a:rPr lang="he-IL" dirty="0"/>
            <a:t>ההגנה – פרסומים לגיטימיים</a:t>
          </a:r>
        </a:p>
      </dgm:t>
    </dgm:pt>
    <dgm:pt modelId="{4DE2A568-8110-4BA6-A2C2-7A2CEF7B60A9}" type="parTrans" cxnId="{9E1CF0AF-A235-4E26-BC2B-0EC2AB7D4318}">
      <dgm:prSet/>
      <dgm:spPr/>
      <dgm:t>
        <a:bodyPr/>
        <a:lstStyle/>
        <a:p>
          <a:pPr rtl="1"/>
          <a:endParaRPr lang="he-IL"/>
        </a:p>
      </dgm:t>
    </dgm:pt>
    <dgm:pt modelId="{BB65BE2D-0F0E-418E-8869-6A423A960F18}" type="sibTrans" cxnId="{9E1CF0AF-A235-4E26-BC2B-0EC2AB7D4318}">
      <dgm:prSet/>
      <dgm:spPr/>
      <dgm:t>
        <a:bodyPr/>
        <a:lstStyle/>
        <a:p>
          <a:pPr rtl="1"/>
          <a:endParaRPr lang="he-IL"/>
        </a:p>
      </dgm:t>
    </dgm:pt>
    <dgm:pt modelId="{7C79D676-7D69-4A0B-83B7-A04E6B9AD84F}">
      <dgm:prSet phldrT="[טקסט]"/>
      <dgm:spPr/>
      <dgm:t>
        <a:bodyPr/>
        <a:lstStyle/>
        <a:p>
          <a:pPr rtl="1"/>
          <a:r>
            <a:rPr lang="he-IL" dirty="0"/>
            <a:t>פיצויים כספיים</a:t>
          </a:r>
        </a:p>
      </dgm:t>
    </dgm:pt>
    <dgm:pt modelId="{C6876D13-8A35-4DA7-A9D3-5CC5EDA1AC33}" type="parTrans" cxnId="{7AAF2533-58E9-4A3D-8F43-959887201598}">
      <dgm:prSet/>
      <dgm:spPr/>
      <dgm:t>
        <a:bodyPr/>
        <a:lstStyle/>
        <a:p>
          <a:pPr rtl="1"/>
          <a:endParaRPr lang="he-IL"/>
        </a:p>
      </dgm:t>
    </dgm:pt>
    <dgm:pt modelId="{1876E191-0A6C-4981-9492-A627C95A7420}" type="sibTrans" cxnId="{7AAF2533-58E9-4A3D-8F43-959887201598}">
      <dgm:prSet/>
      <dgm:spPr/>
      <dgm:t>
        <a:bodyPr/>
        <a:lstStyle/>
        <a:p>
          <a:pPr rtl="1"/>
          <a:endParaRPr lang="he-IL"/>
        </a:p>
      </dgm:t>
    </dgm:pt>
    <dgm:pt modelId="{06282E42-18BF-4025-9CAA-FA270271A404}">
      <dgm:prSet phldrT="[טקסט]"/>
      <dgm:spPr/>
      <dgm:t>
        <a:bodyPr/>
        <a:lstStyle/>
        <a:p>
          <a:pPr rtl="1"/>
          <a:r>
            <a:rPr lang="he-IL" dirty="0"/>
            <a:t>עבירה פלילית</a:t>
          </a:r>
        </a:p>
      </dgm:t>
    </dgm:pt>
    <dgm:pt modelId="{27D2B136-8150-4C73-A977-7D8C815E5970}" type="parTrans" cxnId="{0377ECA7-4251-4199-8AD9-AACA415398BE}">
      <dgm:prSet/>
      <dgm:spPr/>
      <dgm:t>
        <a:bodyPr/>
        <a:lstStyle/>
        <a:p>
          <a:pPr rtl="1"/>
          <a:endParaRPr lang="he-IL"/>
        </a:p>
      </dgm:t>
    </dgm:pt>
    <dgm:pt modelId="{D25D522F-49E7-4920-9DCD-286CDBB63C63}" type="sibTrans" cxnId="{0377ECA7-4251-4199-8AD9-AACA415398BE}">
      <dgm:prSet/>
      <dgm:spPr/>
      <dgm:t>
        <a:bodyPr/>
        <a:lstStyle/>
        <a:p>
          <a:pPr rtl="1"/>
          <a:endParaRPr lang="he-IL"/>
        </a:p>
      </dgm:t>
    </dgm:pt>
    <dgm:pt modelId="{8D84C751-101C-4271-B208-77A567F76763}">
      <dgm:prSet phldrT="[טקסט]"/>
      <dgm:spPr/>
      <dgm:t>
        <a:bodyPr/>
        <a:lstStyle/>
        <a:p>
          <a:pPr rtl="1"/>
          <a:r>
            <a:rPr lang="he-IL"/>
            <a:t>עוולה </a:t>
          </a:r>
          <a:r>
            <a:rPr lang="he-IL" dirty="0"/>
            <a:t>אזרחית</a:t>
          </a:r>
        </a:p>
      </dgm:t>
    </dgm:pt>
    <dgm:pt modelId="{B4514B1F-048F-4D85-9418-95D1D9F4ADCE}" type="parTrans" cxnId="{20A91CDB-ED1C-4B37-A12E-F62B01F842E1}">
      <dgm:prSet/>
      <dgm:spPr/>
      <dgm:t>
        <a:bodyPr/>
        <a:lstStyle/>
        <a:p>
          <a:pPr rtl="1"/>
          <a:endParaRPr lang="he-IL"/>
        </a:p>
      </dgm:t>
    </dgm:pt>
    <dgm:pt modelId="{93468F64-C6AB-4868-9E4F-CC159F8A5B6A}" type="sibTrans" cxnId="{20A91CDB-ED1C-4B37-A12E-F62B01F842E1}">
      <dgm:prSet/>
      <dgm:spPr/>
      <dgm:t>
        <a:bodyPr/>
        <a:lstStyle/>
        <a:p>
          <a:pPr rtl="1"/>
          <a:endParaRPr lang="he-IL"/>
        </a:p>
      </dgm:t>
    </dgm:pt>
    <dgm:pt modelId="{3A2282BE-3D77-4BBC-B4C4-48830AB93433}" type="pres">
      <dgm:prSet presAssocID="{4756A097-A6EA-46EB-8056-81DE762773C2}" presName="composite" presStyleCnt="0">
        <dgm:presLayoutVars>
          <dgm:chMax val="1"/>
          <dgm:dir/>
          <dgm:resizeHandles val="exact"/>
        </dgm:presLayoutVars>
      </dgm:prSet>
      <dgm:spPr/>
    </dgm:pt>
    <dgm:pt modelId="{132F487A-0B98-45ED-A273-D6829AFFF4A3}" type="pres">
      <dgm:prSet presAssocID="{4756A097-A6EA-46EB-8056-81DE762773C2}" presName="radial" presStyleCnt="0">
        <dgm:presLayoutVars>
          <dgm:animLvl val="ctr"/>
        </dgm:presLayoutVars>
      </dgm:prSet>
      <dgm:spPr/>
    </dgm:pt>
    <dgm:pt modelId="{79642971-8AEE-45E3-9CB1-78C366BBB2AA}" type="pres">
      <dgm:prSet presAssocID="{34ECFB83-E5B1-4CD5-B9FF-603B08572749}" presName="centerShape" presStyleLbl="vennNode1" presStyleIdx="0" presStyleCnt="5"/>
      <dgm:spPr/>
    </dgm:pt>
    <dgm:pt modelId="{DB865321-AFA9-4C5D-B5D9-CDD2432F181C}" type="pres">
      <dgm:prSet presAssocID="{02119D2C-2AD2-4472-BA65-60FA0D55DAAF}" presName="node" presStyleLbl="vennNode1" presStyleIdx="1" presStyleCnt="5" custRadScaleRad="99699" custRadScaleInc="1807">
        <dgm:presLayoutVars>
          <dgm:bulletEnabled val="1"/>
        </dgm:presLayoutVars>
      </dgm:prSet>
      <dgm:spPr/>
    </dgm:pt>
    <dgm:pt modelId="{E7AFE384-AA37-4A57-8B87-A605A8876DEA}" type="pres">
      <dgm:prSet presAssocID="{8D84C751-101C-4271-B208-77A567F76763}" presName="node" presStyleLbl="vennNode1" presStyleIdx="2" presStyleCnt="5" custRadScaleRad="99699" custRadScaleInc="1807">
        <dgm:presLayoutVars>
          <dgm:bulletEnabled val="1"/>
        </dgm:presLayoutVars>
      </dgm:prSet>
      <dgm:spPr/>
    </dgm:pt>
    <dgm:pt modelId="{C639D40B-BCFD-4387-AE37-A25F892FB7C3}" type="pres">
      <dgm:prSet presAssocID="{7C79D676-7D69-4A0B-83B7-A04E6B9AD84F}" presName="node" presStyleLbl="vennNode1" presStyleIdx="3" presStyleCnt="5">
        <dgm:presLayoutVars>
          <dgm:bulletEnabled val="1"/>
        </dgm:presLayoutVars>
      </dgm:prSet>
      <dgm:spPr/>
    </dgm:pt>
    <dgm:pt modelId="{27000FF3-7649-48EE-BB7E-6B0942F6CBC8}" type="pres">
      <dgm:prSet presAssocID="{06282E42-18BF-4025-9CAA-FA270271A404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7AAF2533-58E9-4A3D-8F43-959887201598}" srcId="{34ECFB83-E5B1-4CD5-B9FF-603B08572749}" destId="{7C79D676-7D69-4A0B-83B7-A04E6B9AD84F}" srcOrd="2" destOrd="0" parTransId="{C6876D13-8A35-4DA7-A9D3-5CC5EDA1AC33}" sibTransId="{1876E191-0A6C-4981-9492-A627C95A7420}"/>
    <dgm:cxn modelId="{DAB0F943-96A9-471A-92E9-583CCCCB2363}" type="presOf" srcId="{02119D2C-2AD2-4472-BA65-60FA0D55DAAF}" destId="{DB865321-AFA9-4C5D-B5D9-CDD2432F181C}" srcOrd="0" destOrd="0" presId="urn:microsoft.com/office/officeart/2005/8/layout/radial3"/>
    <dgm:cxn modelId="{52D1FB63-13AE-4DE2-9C32-99F69D602A6C}" srcId="{4756A097-A6EA-46EB-8056-81DE762773C2}" destId="{34ECFB83-E5B1-4CD5-B9FF-603B08572749}" srcOrd="0" destOrd="0" parTransId="{AC64A3AE-10CE-4AFE-AA97-8D797550366C}" sibTransId="{FB4DE469-B3BE-439D-9057-CCA06896727F}"/>
    <dgm:cxn modelId="{3F3B0E6A-4417-4AC6-AEBD-072DA0CD0FB4}" type="presOf" srcId="{06282E42-18BF-4025-9CAA-FA270271A404}" destId="{27000FF3-7649-48EE-BB7E-6B0942F6CBC8}" srcOrd="0" destOrd="0" presId="urn:microsoft.com/office/officeart/2005/8/layout/radial3"/>
    <dgm:cxn modelId="{7A2F0088-01B2-474E-802C-B05D7B0F3BE3}" type="presOf" srcId="{7C79D676-7D69-4A0B-83B7-A04E6B9AD84F}" destId="{C639D40B-BCFD-4387-AE37-A25F892FB7C3}" srcOrd="0" destOrd="0" presId="urn:microsoft.com/office/officeart/2005/8/layout/radial3"/>
    <dgm:cxn modelId="{0377ECA7-4251-4199-8AD9-AACA415398BE}" srcId="{34ECFB83-E5B1-4CD5-B9FF-603B08572749}" destId="{06282E42-18BF-4025-9CAA-FA270271A404}" srcOrd="3" destOrd="0" parTransId="{27D2B136-8150-4C73-A977-7D8C815E5970}" sibTransId="{D25D522F-49E7-4920-9DCD-286CDBB63C63}"/>
    <dgm:cxn modelId="{9E1CF0AF-A235-4E26-BC2B-0EC2AB7D4318}" srcId="{34ECFB83-E5B1-4CD5-B9FF-603B08572749}" destId="{02119D2C-2AD2-4472-BA65-60FA0D55DAAF}" srcOrd="0" destOrd="0" parTransId="{4DE2A568-8110-4BA6-A2C2-7A2CEF7B60A9}" sibTransId="{BB65BE2D-0F0E-418E-8869-6A423A960F18}"/>
    <dgm:cxn modelId="{B8660EB4-98DA-476B-928C-FD4022D22247}" type="presOf" srcId="{8D84C751-101C-4271-B208-77A567F76763}" destId="{E7AFE384-AA37-4A57-8B87-A605A8876DEA}" srcOrd="0" destOrd="0" presId="urn:microsoft.com/office/officeart/2005/8/layout/radial3"/>
    <dgm:cxn modelId="{9D7918BF-12B7-4DE2-9419-B096AA400916}" type="presOf" srcId="{4756A097-A6EA-46EB-8056-81DE762773C2}" destId="{3A2282BE-3D77-4BBC-B4C4-48830AB93433}" srcOrd="0" destOrd="0" presId="urn:microsoft.com/office/officeart/2005/8/layout/radial3"/>
    <dgm:cxn modelId="{20A91CDB-ED1C-4B37-A12E-F62B01F842E1}" srcId="{34ECFB83-E5B1-4CD5-B9FF-603B08572749}" destId="{8D84C751-101C-4271-B208-77A567F76763}" srcOrd="1" destOrd="0" parTransId="{B4514B1F-048F-4D85-9418-95D1D9F4ADCE}" sibTransId="{93468F64-C6AB-4868-9E4F-CC159F8A5B6A}"/>
    <dgm:cxn modelId="{215A66EF-669B-4A75-934E-0690584CF44A}" type="presOf" srcId="{34ECFB83-E5B1-4CD5-B9FF-603B08572749}" destId="{79642971-8AEE-45E3-9CB1-78C366BBB2AA}" srcOrd="0" destOrd="0" presId="urn:microsoft.com/office/officeart/2005/8/layout/radial3"/>
    <dgm:cxn modelId="{F1C89EE9-7754-4E1A-93DC-BD3979428DA6}" type="presParOf" srcId="{3A2282BE-3D77-4BBC-B4C4-48830AB93433}" destId="{132F487A-0B98-45ED-A273-D6829AFFF4A3}" srcOrd="0" destOrd="0" presId="urn:microsoft.com/office/officeart/2005/8/layout/radial3"/>
    <dgm:cxn modelId="{E92E1F2C-F50A-46E0-B6AB-682F62BFABBF}" type="presParOf" srcId="{132F487A-0B98-45ED-A273-D6829AFFF4A3}" destId="{79642971-8AEE-45E3-9CB1-78C366BBB2AA}" srcOrd="0" destOrd="0" presId="urn:microsoft.com/office/officeart/2005/8/layout/radial3"/>
    <dgm:cxn modelId="{D65AD5B2-C367-4431-BC3B-66FD84A3EBFB}" type="presParOf" srcId="{132F487A-0B98-45ED-A273-D6829AFFF4A3}" destId="{DB865321-AFA9-4C5D-B5D9-CDD2432F181C}" srcOrd="1" destOrd="0" presId="urn:microsoft.com/office/officeart/2005/8/layout/radial3"/>
    <dgm:cxn modelId="{8E862044-CC94-4506-B8F9-B671E15F2CE6}" type="presParOf" srcId="{132F487A-0B98-45ED-A273-D6829AFFF4A3}" destId="{E7AFE384-AA37-4A57-8B87-A605A8876DEA}" srcOrd="2" destOrd="0" presId="urn:microsoft.com/office/officeart/2005/8/layout/radial3"/>
    <dgm:cxn modelId="{0E31842A-9D81-480E-9EE8-3F1E5AD0B15B}" type="presParOf" srcId="{132F487A-0B98-45ED-A273-D6829AFFF4A3}" destId="{C639D40B-BCFD-4387-AE37-A25F892FB7C3}" srcOrd="3" destOrd="0" presId="urn:microsoft.com/office/officeart/2005/8/layout/radial3"/>
    <dgm:cxn modelId="{7C4126AE-789F-42C6-8AE5-0EC5BD7F84D2}" type="presParOf" srcId="{132F487A-0B98-45ED-A273-D6829AFFF4A3}" destId="{27000FF3-7649-48EE-BB7E-6B0942F6CBC8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642971-8AEE-45E3-9CB1-78C366BBB2AA}">
      <dsp:nvSpPr>
        <dsp:cNvPr id="0" name=""/>
        <dsp:cNvSpPr/>
      </dsp:nvSpPr>
      <dsp:spPr>
        <a:xfrm>
          <a:off x="3364453" y="974356"/>
          <a:ext cx="2427343" cy="242734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400" kern="1200" dirty="0"/>
            <a:t>הסנקציות</a:t>
          </a:r>
        </a:p>
      </dsp:txBody>
      <dsp:txXfrm>
        <a:off x="3719929" y="1329832"/>
        <a:ext cx="1716391" cy="1716391"/>
      </dsp:txXfrm>
    </dsp:sp>
    <dsp:sp modelId="{DB865321-AFA9-4C5D-B5D9-CDD2432F181C}">
      <dsp:nvSpPr>
        <dsp:cNvPr id="0" name=""/>
        <dsp:cNvSpPr/>
      </dsp:nvSpPr>
      <dsp:spPr>
        <a:xfrm>
          <a:off x="4016016" y="5826"/>
          <a:ext cx="1213671" cy="121367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ההגנה – פרסומים לגיטימיים</a:t>
          </a:r>
        </a:p>
      </dsp:txBody>
      <dsp:txXfrm>
        <a:off x="4193754" y="183564"/>
        <a:ext cx="858195" cy="858195"/>
      </dsp:txXfrm>
    </dsp:sp>
    <dsp:sp modelId="{E7AFE384-AA37-4A57-8B87-A605A8876DEA}">
      <dsp:nvSpPr>
        <dsp:cNvPr id="0" name=""/>
        <dsp:cNvSpPr/>
      </dsp:nvSpPr>
      <dsp:spPr>
        <a:xfrm>
          <a:off x="5546655" y="1625919"/>
          <a:ext cx="1213671" cy="121367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/>
            <a:t>עוולה </a:t>
          </a:r>
          <a:r>
            <a:rPr lang="he-IL" sz="1700" kern="1200" dirty="0"/>
            <a:t>אזרחית</a:t>
          </a:r>
        </a:p>
      </dsp:txBody>
      <dsp:txXfrm>
        <a:off x="5724393" y="1803657"/>
        <a:ext cx="858195" cy="858195"/>
      </dsp:txXfrm>
    </dsp:sp>
    <dsp:sp modelId="{C639D40B-BCFD-4387-AE37-A25F892FB7C3}">
      <dsp:nvSpPr>
        <dsp:cNvPr id="0" name=""/>
        <dsp:cNvSpPr/>
      </dsp:nvSpPr>
      <dsp:spPr>
        <a:xfrm>
          <a:off x="3971289" y="3161950"/>
          <a:ext cx="1213671" cy="121367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פיצויים כספיים</a:t>
          </a:r>
        </a:p>
      </dsp:txBody>
      <dsp:txXfrm>
        <a:off x="4149027" y="3339688"/>
        <a:ext cx="858195" cy="858195"/>
      </dsp:txXfrm>
    </dsp:sp>
    <dsp:sp modelId="{27000FF3-7649-48EE-BB7E-6B0942F6CBC8}">
      <dsp:nvSpPr>
        <dsp:cNvPr id="0" name=""/>
        <dsp:cNvSpPr/>
      </dsp:nvSpPr>
      <dsp:spPr>
        <a:xfrm>
          <a:off x="2390530" y="1581192"/>
          <a:ext cx="1213671" cy="121367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עבירה פלילית</a:t>
          </a:r>
        </a:p>
      </dsp:txBody>
      <dsp:txXfrm>
        <a:off x="2568268" y="1758930"/>
        <a:ext cx="858195" cy="858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ה'/טבת/תשפ"ב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13news.co.il/item/news/domestic/articles/grandfather-corona-1054573/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13news.co.il/item/news/domestic/articles/grandfather-corona-1054573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13news.co.il/item/news/domestic/articles/grandfather-corona-1054573/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net.co.il/economy/article/B1vZzN1II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כתובת</a:t>
            </a:r>
            <a:r>
              <a:rPr lang="he-IL" baseline="0" dirty="0"/>
              <a:t> תמונה: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e-IL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https://sites.google.com/site/siltonhachok1/agdrotsonot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3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כתובת</a:t>
            </a:r>
            <a:r>
              <a:rPr lang="he-IL" baseline="0" dirty="0"/>
              <a:t> תמונה: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e-IL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https://sites.google.com/site/siltonhachok1/agdrotsonot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4693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e-IL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תמונה מילים יוצרות</a:t>
            </a:r>
            <a:r>
              <a:rPr lang="he-IL" baseline="0" dirty="0"/>
              <a:t> מציאות-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/>
              <a:t>https://www.google.com/url?sa=i&amp;url=http%3A%2F%2Fecat.education.gov.il%2F%25D7%259E%25D7%2599%25D7%259C%25D7%2599%25D7%259D-%25D7%2599%25D7%2595%25D7%25A6%25D7%25A8%25D7%2595%25D7%25AA-%25D7%259E%25D7%25A6%25D7%2599%25D7%2590%25D7%2595%25D7%25AA-%25D7%25A2%25D7%2595%25D7%25A6%25D7%25A8%25D7%2599%25D7%259D-%25D7%2597%25D7%2595%25D7%25A9%25D7%2591%25D7%2599%25D7%259D-%25D7%259E%25D7%259B%25D7%2591%25D7%2593%25D7%2599%25D7%259D&amp;psig=AOvVaw1x3lwxswHQYqXHxX8659k3&amp;ust=1588928244299000&amp;source=images&amp;cd=vfe&amp;ved=0CAIQjRxqFwoTCOj0m5ixoekCFQAAAAAdAAAAABAD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e-IL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תמונה משקפיים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–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https://www.google.com/url?sa=i&amp;url=https%3A%2F%2Fhealthy.walla.co.il%2Fitem%2F3102235&amp;psig=AOvVaw1WkGuj1-W8n7Miw1hzR4Gi&amp;ust=1588928099186000&amp;source=images&amp;cd=vfe&amp;ved=0CAIQjRxqFwoTCID25NWwoekCFQAAAAAdAAAAABAF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תמונה</a:t>
            </a:r>
            <a:r>
              <a:rPr lang="he-IL" baseline="0" dirty="0"/>
              <a:t> הבעת דעה - </a:t>
            </a:r>
            <a:r>
              <a:rPr lang="en-US" baseline="0" dirty="0"/>
              <a:t>https://www.google.com/url?sa=i&amp;url=http%3A%2F%2Fpop.education.gov.il%2Ftchumey_daat%2Fivrit_chinhch_leshony%2Fyesodi%2Fnoseem_nilmadim%2Ftiun-shichnoa%2F&amp;psig=AOvVaw3XJhBXpv6cMpPKgpFp8Bln&amp;ust=1588927617234000&amp;source=images&amp;cd=vfe&amp;ved=0CAIQjRxqFwoTCPju0OyuoekCFQAAAAAdAAAAABA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3000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2320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התמונה</a:t>
            </a:r>
            <a:r>
              <a:rPr lang="he-IL" baseline="0" dirty="0"/>
              <a:t> נלקחה מ-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https://www.google.com/url?sa=i&amp;url=http%3A%2F%2Fcafe.themarker.com%2Fpost%2F2055054%2F&amp;psig=AOvVaw0bE6DWnnqrL2pJDh-rAuZe&amp;ust=1588928911168000&amp;source=images&amp;cd=vfe&amp;ved=0CAIQjRxqFwoTCIDcn9izoekCFQAAAAAdAAAAABAD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96490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7745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32405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1461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תמונה נלקחה מ –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https://www.google.com/url?sa=i&amp;url=https%3A%2F%2Fwww.atzuma.co.il%2Fyesody&amp;psig=AOvVaw3Oo3k8s65SRFtC78r-o2U7&amp;ust=1588934223310000&amp;source=images&amp;cd=vfe&amp;ved=0CAIQjRxqFwoTCNjCvLfHoekCFQAAAAAdAAAAABAF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2263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1653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את</a:t>
            </a:r>
            <a:r>
              <a:rPr lang="he-IL" baseline="0" dirty="0"/>
              <a:t> התמונות האלו ראיתי בפייסבוק – בתמונה פה כתוב את שם האתר לדעתי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baseline="0" dirty="0" err="1"/>
              <a:t>כנל</a:t>
            </a:r>
            <a:r>
              <a:rPr lang="he-IL" baseline="0" dirty="0"/>
              <a:t> את 2 התמונות הבאות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www.boligan.com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44813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תמונה נלקחה מ –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https://www.google.com/url?sa=i&amp;url=https%3A%2F%2Fwww.atzuma.co.il%2Fyesody&amp;psig=AOvVaw3Oo3k8s65SRFtC78r-o2U7&amp;ust=1588934223310000&amp;source=images&amp;cd=vfe&amp;ved=0CAIQjRxqFwoTCNjCvLfHoekCFQAAAAAdAAAAABAF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55246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תמונה נלקחה מ –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https://www.google.com/url?sa=i&amp;url=https%3A%2F%2Fwww.atzuma.co.il%2Fyesody&amp;psig=AOvVaw3Oo3k8s65SRFtC78r-o2U7&amp;ust=1588934223310000&amp;source=images&amp;cd=vfe&amp;ved=0CAIQjRxqFwoTCNjCvLfHoekCFQAAAAAdAAAAABAF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67592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עדי- הטענה</a:t>
            </a:r>
            <a:r>
              <a:rPr lang="he-IL" baseline="0" dirty="0"/>
              <a:t> היום שרבים </a:t>
            </a:r>
            <a:r>
              <a:rPr lang="he-IL" baseline="0" dirty="0" err="1"/>
              <a:t>מאיתנו</a:t>
            </a:r>
            <a:r>
              <a:rPr lang="he-IL" baseline="0" dirty="0"/>
              <a:t> נמצאים בפלאפונים ולא רואים מה קורה סביבנו.. בוודאי שזה לא אומר על כולם, צריך להרים את העיניים מהמסכים ולחשוב מה אני בגילי יכול לתרום ולעשות למען החברה – סולידריות ואחריות חברתית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63740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התמונה</a:t>
            </a:r>
            <a:r>
              <a:rPr lang="he-IL" baseline="0" dirty="0"/>
              <a:t> והסיפור מהכתבה הבאה: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https://13news.co.il/item/news/domestic/articles/grandfather-corona-1054573/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5144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התמונה</a:t>
            </a:r>
            <a:r>
              <a:rPr lang="he-IL" baseline="0" dirty="0"/>
              <a:t> והסיפור מהכתבה הבאה: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https://13news.co.il/item/news/domestic/articles/grandfather-corona-1054573/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39066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התמונה</a:t>
            </a:r>
            <a:r>
              <a:rPr lang="he-IL" baseline="0" dirty="0"/>
              <a:t> והסיפור מהכתבה הבאה: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https://13news.co.il/item/news/domestic/articles/grandfather-corona-1054573/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01239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התמונה</a:t>
            </a:r>
            <a:r>
              <a:rPr lang="he-IL" baseline="0" dirty="0"/>
              <a:t> נלקחה מ-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https://www.google.com/url?sa=i&amp;url=http%3A%2F%2Fcafe.themarker.com%2Fpost%2F2055054%2F&amp;psig=AOvVaw0bE6DWnnqrL2pJDh-rAuZe&amp;ust=1588928911168000&amp;source=images&amp;cd=vfe&amp;ved=0CAIQjRxqFwoTCIDcn9izoekCFQAAAAAdAAAAABAD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3332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6977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תמונה לקחה מ\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google.com/url?sa=i&amp;url=https%3A%2F%2Fwww.elihalm.com%2F%25D7%25AA%25D7%2591%25D7%2599%25D7%25A2%25D7%25AA-%25D7%259C%25D7%25A9%25D7%2595%25D7%259F-%25D7%2594%25D7%25A8%25D7%25A2-%25D7%259B%25D7%25A0%25D7%2592%25D7%2593-%25D7%25A2%25D7%2595%25D7%25A8%25D7%259A-%25D7%2593%25D7%2599%25D7%259F-%25D7%25A2%25D7%259C-%25D7%25A4%25D7%25A8%25D7%25A1%25D7%2595%25D7%259D-%25D7%25A9%25D7%25A2%2F&amp;psig=AOvVaw00fboUZuA9-mWXqPUoksZa&amp;ust=1588927503141000&amp;source=images&amp;cd=vfe&amp;ved=0CAIQjRxqFwoTCMjwxLquoekCFQAAAAAdAAAAABA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e-IL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7092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9718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3771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תמנה של </a:t>
            </a:r>
            <a:r>
              <a:rPr lang="he-IL" dirty="0" err="1"/>
              <a:t>פייק</a:t>
            </a:r>
            <a:r>
              <a:rPr lang="he-IL" dirty="0"/>
              <a:t> ניוז</a:t>
            </a:r>
            <a:r>
              <a:rPr lang="he-IL" baseline="0" dirty="0"/>
              <a:t> נלקחה מתוך הכתבה הבאה: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https://www.ynet.co.il/economy/article/B1vZzN1II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42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כתובת התמונה: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/>
              <a:t>https://www.google.com/url?sa=i&amp;url=https%3A%2F%2Fwww.wikiwand.com%2Fhe%2F%25D7%25A8%25D7%25A9%25D7%25AA_%25D7%2597%25D7%2591%25D7%25A8%25D7%25AA%25D7%2599%25D7%25AA_%25D7%259E%25D7%25A7%25D7%2595%25D7%2595%25D7%25A0%25D7%25AA&amp;psig=AOvVaw2Mp8PNzrN65e0qMcscZqKM&amp;ust=1588930216872000&amp;source=images&amp;cd=vfe&amp;ved=0CAIQjRxqFwoTCNC_h8i4oekCFQAAAAAdAAAAABAj</a:t>
            </a:r>
            <a:endParaRPr lang="he-IL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e-IL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06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ה'/טבת/תשפ"ב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3" r:id="rId5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7CcyeaBPdMk?start=18&amp;feature=oembed" TargetMode="External"/><Relationship Id="rId4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Pe4EqucbYY" TargetMode="Externa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B00V-RWvnlU?start=25&amp;feature=oembed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איך לשון הרע קשורה לימי הקורונה?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514550" y="1423236"/>
            <a:ext cx="6858001" cy="3366581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sz="3200" dirty="0"/>
              <a:t>הרשת מלאה בפרסומים בימי הקורונה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  <p:pic>
        <p:nvPicPr>
          <p:cNvPr id="5122" name="Picture 2" descr="רשת חברתית מקוונת - Wikiw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361" y="2279356"/>
            <a:ext cx="4479487" cy="298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אליפסה 2"/>
          <p:cNvSpPr/>
          <p:nvPr/>
        </p:nvSpPr>
        <p:spPr>
          <a:xfrm>
            <a:off x="9447807" y="1386847"/>
            <a:ext cx="1995178" cy="1931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/>
              <a:t>פרסומים על חולי קורונה</a:t>
            </a:r>
            <a:endParaRPr lang="he-IL" dirty="0"/>
          </a:p>
        </p:txBody>
      </p:sp>
      <p:sp>
        <p:nvSpPr>
          <p:cNvPr id="10" name="אליפסה 9"/>
          <p:cNvSpPr/>
          <p:nvPr/>
        </p:nvSpPr>
        <p:spPr>
          <a:xfrm>
            <a:off x="444117" y="1313396"/>
            <a:ext cx="1995178" cy="1931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פרסומים על מקומות בהם שהו חולי קורונה</a:t>
            </a:r>
          </a:p>
        </p:txBody>
      </p:sp>
      <p:sp>
        <p:nvSpPr>
          <p:cNvPr id="12" name="אליפסה 11"/>
          <p:cNvSpPr/>
          <p:nvPr/>
        </p:nvSpPr>
        <p:spPr>
          <a:xfrm>
            <a:off x="1100885" y="3949906"/>
            <a:ext cx="1995178" cy="1931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פרסומים על הדבקה המונית באשמת חולה מאומת</a:t>
            </a:r>
          </a:p>
        </p:txBody>
      </p:sp>
      <p:cxnSp>
        <p:nvCxnSpPr>
          <p:cNvPr id="5" name="מחבר ישר 4"/>
          <p:cNvCxnSpPr/>
          <p:nvPr/>
        </p:nvCxnSpPr>
        <p:spPr>
          <a:xfrm flipV="1">
            <a:off x="8237483" y="2601311"/>
            <a:ext cx="953814" cy="47296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 flipH="1" flipV="1">
            <a:off x="2673697" y="2601311"/>
            <a:ext cx="1372070" cy="47296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H="1">
            <a:off x="3213264" y="4162096"/>
            <a:ext cx="874987" cy="4414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88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/>
      <p:bldP spid="3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איך לשון הרע קשורה לימי הקורונה?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578533" y="1209908"/>
            <a:ext cx="6858001" cy="957357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sz="3600" b="1" dirty="0">
                <a:solidFill>
                  <a:srgbClr val="0070C0"/>
                </a:solidFill>
              </a:rPr>
              <a:t>ומה אומר החוק?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  <p:pic>
        <p:nvPicPr>
          <p:cNvPr id="6146" name="Picture 2" descr="הגדרות שונות לעקרון שלטון החוק - עקרון שלטון החוק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947" y="1418379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מציין מיקום תוכן 10"/>
          <p:cNvSpPr txBox="1">
            <a:spLocks/>
          </p:cNvSpPr>
          <p:nvPr/>
        </p:nvSpPr>
        <p:spPr>
          <a:xfrm>
            <a:off x="252249" y="2073729"/>
            <a:ext cx="8513379" cy="146957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1">
            <a:normAutofit fontScale="47500" lnSpcReduction="20000"/>
          </a:bodyPr>
          <a:lstStyle>
            <a:lvl1pPr marL="342900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itchFamily="34" charset="0"/>
              <a:buNone/>
            </a:pPr>
            <a:r>
              <a:rPr lang="he-IL" sz="4500" b="1" dirty="0"/>
              <a:t>אסור לפרסם דבר מחלתו של אדם תוך ציון שמו או פרסום שם של עסק. כל פרסום שמו של אדם/ עסק בהקשר לכך שהוא חייב הסגר/ להיכנס לבידוד, הוא פרסום לשון הרע. </a:t>
            </a:r>
            <a:endParaRPr lang="he-IL" sz="3500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  <p:cxnSp>
        <p:nvCxnSpPr>
          <p:cNvPr id="4" name="מחבר חץ ישר 3"/>
          <p:cNvCxnSpPr/>
          <p:nvPr/>
        </p:nvCxnSpPr>
        <p:spPr>
          <a:xfrm>
            <a:off x="6743700" y="3328236"/>
            <a:ext cx="527668" cy="654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 flipH="1">
            <a:off x="1983920" y="3328236"/>
            <a:ext cx="342901" cy="654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אליפסה 8"/>
          <p:cNvSpPr/>
          <p:nvPr/>
        </p:nvSpPr>
        <p:spPr>
          <a:xfrm>
            <a:off x="6509750" y="4049485"/>
            <a:ext cx="1975757" cy="1782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he-IL" sz="2400" b="1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פגיעה בפרטיות</a:t>
            </a:r>
          </a:p>
        </p:txBody>
      </p:sp>
      <p:sp>
        <p:nvSpPr>
          <p:cNvPr id="18" name="אליפסה 17"/>
          <p:cNvSpPr/>
          <p:nvPr/>
        </p:nvSpPr>
        <p:spPr>
          <a:xfrm>
            <a:off x="996042" y="4049486"/>
            <a:ext cx="1975757" cy="1782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he-IL" sz="2400" b="1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פגיעה בשם הטוב</a:t>
            </a:r>
          </a:p>
        </p:txBody>
      </p:sp>
    </p:spTree>
    <p:extLst>
      <p:ext uri="{BB962C8B-B14F-4D97-AF65-F5344CB8AC3E}">
        <p14:creationId xmlns:p14="http://schemas.microsoft.com/office/powerpoint/2010/main" val="203576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/>
      <p:bldP spid="1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איך לשון הרע קשורה לימי הקורונה?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0" y="1346406"/>
            <a:ext cx="10900165" cy="95735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sz="3200" b="1" dirty="0">
                <a:solidFill>
                  <a:srgbClr val="0070C0"/>
                </a:solidFill>
              </a:rPr>
              <a:t>אם העברתי את ההודעה שקיבלתי הלאה? </a:t>
            </a:r>
            <a:r>
              <a:rPr lang="he-IL" sz="2000" b="1" dirty="0">
                <a:solidFill>
                  <a:srgbClr val="0070C0"/>
                </a:solidFill>
              </a:rPr>
              <a:t>(הודעה שלא אני כתבתי)</a:t>
            </a:r>
          </a:p>
          <a:p>
            <a:pPr marL="0" indent="0">
              <a:lnSpc>
                <a:spcPct val="150000"/>
              </a:lnSpc>
              <a:buNone/>
            </a:pPr>
            <a:endParaRPr lang="he-IL" sz="2000" dirty="0"/>
          </a:p>
          <a:p>
            <a:pPr>
              <a:lnSpc>
                <a:spcPct val="150000"/>
              </a:lnSpc>
            </a:pPr>
            <a:endParaRPr lang="he-IL" sz="2000" dirty="0"/>
          </a:p>
        </p:txBody>
      </p:sp>
      <p:sp>
        <p:nvSpPr>
          <p:cNvPr id="13" name="מציין מיקום תוכן 10"/>
          <p:cNvSpPr txBox="1">
            <a:spLocks/>
          </p:cNvSpPr>
          <p:nvPr/>
        </p:nvSpPr>
        <p:spPr>
          <a:xfrm>
            <a:off x="384857" y="2530930"/>
            <a:ext cx="11388323" cy="127362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1">
            <a:normAutofit fontScale="55000" lnSpcReduction="20000"/>
          </a:bodyPr>
          <a:lstStyle>
            <a:lvl1pPr marL="342900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itchFamily="34" charset="0"/>
              <a:buNone/>
            </a:pPr>
            <a:r>
              <a:rPr lang="he-IL" sz="4500" b="1" dirty="0"/>
              <a:t>כל פרסום או שיתוף או העברה של פרסום בפייסבוק או </a:t>
            </a:r>
            <a:r>
              <a:rPr lang="he-IL" sz="4500" b="1" dirty="0" err="1"/>
              <a:t>בוואטצאפ</a:t>
            </a:r>
            <a:r>
              <a:rPr lang="he-IL" sz="4500" b="1" dirty="0"/>
              <a:t> או בכל רשת חברתית אחרת, שתוכנם מהווה לשון הרע- ייחשב כפרסום לשון הרע לכל דבר ועניין! </a:t>
            </a:r>
            <a:endParaRPr lang="he-IL" sz="3500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199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/>
      <p:bldP spid="1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372330" y="150030"/>
            <a:ext cx="11675207" cy="720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מה עליי לעשות על מנת להימנע מלשון הרע?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-126118" y="4563419"/>
            <a:ext cx="5150396" cy="13895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800" b="1" dirty="0"/>
              <a:t>הביעו דעה!  </a:t>
            </a:r>
          </a:p>
          <a:p>
            <a:pPr marL="0" indent="0">
              <a:buNone/>
            </a:pPr>
            <a:r>
              <a:rPr lang="he-IL" sz="2800" b="1" dirty="0"/>
              <a:t> </a:t>
            </a:r>
            <a:r>
              <a:rPr lang="he-IL" dirty="0"/>
              <a:t>"לדעתי.. מהחוויה שלי.. אני חושב ש.."</a:t>
            </a:r>
          </a:p>
        </p:txBody>
      </p:sp>
      <p:pic>
        <p:nvPicPr>
          <p:cNvPr id="1028" name="Picture 4" descr="טיעון ושכנוע - דבור וכתוב - פורטל עובדי הוראה | מרחב פדגוג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626" y="4686442"/>
            <a:ext cx="1688751" cy="1266564"/>
          </a:xfrm>
          <a:prstGeom prst="rect">
            <a:avLst/>
          </a:prstGeom>
          <a:ln w="127000" cap="sq">
            <a:solidFill>
              <a:schemeClr val="tx2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כיצד לבחור עדשות מולטיפוקל? - וואלה! בריאות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940" y="2936305"/>
            <a:ext cx="1918521" cy="1279927"/>
          </a:xfrm>
          <a:prstGeom prst="rect">
            <a:avLst/>
          </a:prstGeom>
          <a:ln w="127000" cap="sq">
            <a:solidFill>
              <a:schemeClr val="tx2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מילים יוצרות מציאות - עוצרים. חושבים. מכבדים - הקטלוג החינוכי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82" r="-2816"/>
          <a:stretch/>
        </p:blipFill>
        <p:spPr bwMode="auto">
          <a:xfrm>
            <a:off x="9494561" y="1287251"/>
            <a:ext cx="1621163" cy="1301112"/>
          </a:xfrm>
          <a:prstGeom prst="rect">
            <a:avLst/>
          </a:prstGeom>
          <a:ln w="127000" cap="sq">
            <a:solidFill>
              <a:schemeClr val="tx2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מציין מיקום תוכן 10"/>
          <p:cNvSpPr txBox="1">
            <a:spLocks/>
          </p:cNvSpPr>
          <p:nvPr/>
        </p:nvSpPr>
        <p:spPr>
          <a:xfrm>
            <a:off x="141894" y="2615327"/>
            <a:ext cx="6826469" cy="175732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sz="2800" b="1" dirty="0"/>
              <a:t>הציגו את נקודת מבטכם!                                     </a:t>
            </a:r>
            <a:r>
              <a:rPr lang="he-IL" dirty="0"/>
              <a:t>"יצאתי בתחושה לא טובה והרגשתי שלא אמרו לי את כל האמת..."</a:t>
            </a:r>
          </a:p>
        </p:txBody>
      </p:sp>
      <p:sp>
        <p:nvSpPr>
          <p:cNvPr id="13" name="מציין מיקום תוכן 10"/>
          <p:cNvSpPr txBox="1">
            <a:spLocks/>
          </p:cNvSpPr>
          <p:nvPr/>
        </p:nvSpPr>
        <p:spPr>
          <a:xfrm>
            <a:off x="2549406" y="1137921"/>
            <a:ext cx="6732001" cy="146498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sz="2800" b="1" dirty="0"/>
              <a:t>השתמשו במילים</a:t>
            </a:r>
            <a:r>
              <a:rPr lang="he-IL" dirty="0"/>
              <a:t> </a:t>
            </a:r>
            <a:r>
              <a:rPr lang="he-IL" sz="2800" b="1" dirty="0"/>
              <a:t>מכבדות, מנומסות ועדינות!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לא לקלל, לא להשמיץ ולא לאיים</a:t>
            </a:r>
            <a:endParaRPr lang="he-IL" sz="2000" b="1" dirty="0"/>
          </a:p>
          <a:p>
            <a:pPr marL="0" indent="0" algn="ctr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3672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372330" y="150030"/>
            <a:ext cx="11675207" cy="720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מה עליי לעשות על מנת להימנע מלשון הרע?</a:t>
            </a:r>
          </a:p>
        </p:txBody>
      </p:sp>
      <p:sp>
        <p:nvSpPr>
          <p:cNvPr id="13" name="מציין מיקום תוכן 10"/>
          <p:cNvSpPr txBox="1">
            <a:spLocks/>
          </p:cNvSpPr>
          <p:nvPr/>
        </p:nvSpPr>
        <p:spPr>
          <a:xfrm>
            <a:off x="6209933" y="1240056"/>
            <a:ext cx="5441419" cy="146498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he-IL" sz="2800" b="1" dirty="0">
                <a:solidFill>
                  <a:srgbClr val="0070C0"/>
                </a:solidFill>
              </a:rPr>
              <a:t>זכרו!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800" dirty="0"/>
              <a:t>כל תוכן שאתם מעלים לאינטרנט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800" dirty="0"/>
              <a:t> יכול לפגוע בשמו של אדם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800" dirty="0"/>
              <a:t>אחר ולחשוף אתכם להוצאת דיבה!</a:t>
            </a:r>
          </a:p>
          <a:p>
            <a:pPr marL="0" indent="0">
              <a:lnSpc>
                <a:spcPct val="150000"/>
              </a:lnSpc>
              <a:buNone/>
            </a:pPr>
            <a:endParaRPr lang="he-IL" sz="2000" b="1" dirty="0"/>
          </a:p>
          <a:p>
            <a:pPr marL="0" indent="0" algn="ctr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3" name="משושה 2"/>
          <p:cNvSpPr/>
          <p:nvPr/>
        </p:nvSpPr>
        <p:spPr>
          <a:xfrm>
            <a:off x="3804547" y="1708697"/>
            <a:ext cx="2139043" cy="175379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תמונה מביכה של אחר</a:t>
            </a:r>
          </a:p>
        </p:txBody>
      </p:sp>
      <p:sp>
        <p:nvSpPr>
          <p:cNvPr id="14" name="משושה 13"/>
          <p:cNvSpPr/>
          <p:nvPr/>
        </p:nvSpPr>
        <p:spPr>
          <a:xfrm>
            <a:off x="2070946" y="2601921"/>
            <a:ext cx="2139043" cy="175379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סרטון וידאו שעלול לפגוע באחר</a:t>
            </a:r>
          </a:p>
        </p:txBody>
      </p:sp>
      <p:sp>
        <p:nvSpPr>
          <p:cNvPr id="15" name="משושה 14"/>
          <p:cNvSpPr/>
          <p:nvPr/>
        </p:nvSpPr>
        <p:spPr>
          <a:xfrm>
            <a:off x="337345" y="3478817"/>
            <a:ext cx="2139043" cy="175379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פוסט הפוגע בשמו של אחר</a:t>
            </a:r>
          </a:p>
        </p:txBody>
      </p:sp>
      <p:sp>
        <p:nvSpPr>
          <p:cNvPr id="16" name="משושה 15"/>
          <p:cNvSpPr/>
          <p:nvPr/>
        </p:nvSpPr>
        <p:spPr>
          <a:xfrm>
            <a:off x="3804546" y="3478817"/>
            <a:ext cx="2139043" cy="175379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תגובה לפוסט של מישהו שכתב על אחר</a:t>
            </a:r>
          </a:p>
        </p:txBody>
      </p:sp>
      <p:sp>
        <p:nvSpPr>
          <p:cNvPr id="17" name="משושה 16"/>
          <p:cNvSpPr/>
          <p:nvPr/>
        </p:nvSpPr>
        <p:spPr>
          <a:xfrm>
            <a:off x="337344" y="1708696"/>
            <a:ext cx="2139043" cy="175379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שיתוף פוסט של פגיעה באחר</a:t>
            </a:r>
          </a:p>
        </p:txBody>
      </p:sp>
      <p:sp>
        <p:nvSpPr>
          <p:cNvPr id="18" name="משושה 17"/>
          <p:cNvSpPr/>
          <p:nvPr/>
        </p:nvSpPr>
        <p:spPr>
          <a:xfrm>
            <a:off x="2054617" y="4404699"/>
            <a:ext cx="2139043" cy="1753791"/>
          </a:xfrm>
          <a:prstGeom prst="hexag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חשבו לפני שאתם מעלים!</a:t>
            </a:r>
          </a:p>
        </p:txBody>
      </p:sp>
    </p:spTree>
    <p:extLst>
      <p:ext uri="{BB962C8B-B14F-4D97-AF65-F5344CB8AC3E}">
        <p14:creationId xmlns:p14="http://schemas.microsoft.com/office/powerpoint/2010/main" val="390610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-731256" y="213094"/>
            <a:ext cx="11675207" cy="720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ולסיכום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0" y="1273175"/>
            <a:ext cx="9243743" cy="434650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sz="3200" dirty="0"/>
              <a:t>בכל בני האדם מתעוררות תחושות שליליות.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600" b="1" dirty="0">
                <a:solidFill>
                  <a:srgbClr val="0070C0"/>
                </a:solidFill>
              </a:rPr>
              <a:t>הכוח שלנו כפרט</a:t>
            </a:r>
            <a:r>
              <a:rPr lang="he-IL" sz="3200" dirty="0"/>
              <a:t>, הוא לעצור, לנשום ולחשוב מה עלינו לעשות כדי להימנע בפגיעה בזולת.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200" dirty="0"/>
              <a:t>כך </a:t>
            </a:r>
            <a:r>
              <a:rPr lang="he-IL" sz="3600" b="1" dirty="0">
                <a:solidFill>
                  <a:srgbClr val="0070C0"/>
                </a:solidFill>
              </a:rPr>
              <a:t>נהפוך את החברה כולה לחברה טובה יותר</a:t>
            </a:r>
            <a:r>
              <a:rPr lang="he-IL" sz="3200" dirty="0"/>
              <a:t>, מכילה וסביבה בטוחה לחיות בה.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pic>
        <p:nvPicPr>
          <p:cNvPr id="2052" name="Picture 4" descr="ואהבת לרעך כמוך - המיקרו בתוך המקרו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537" y="573094"/>
            <a:ext cx="3048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487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הפסקה</a:t>
            </a:r>
          </a:p>
        </p:txBody>
      </p:sp>
    </p:spTree>
    <p:extLst>
      <p:ext uri="{BB962C8B-B14F-4D97-AF65-F5344CB8AC3E}">
        <p14:creationId xmlns:p14="http://schemas.microsoft.com/office/powerpoint/2010/main" val="2865398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193599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סולידריות ואחריות חברתית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חינוך ערכי חברתי ז-ט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עדי פינצי</a:t>
            </a:r>
          </a:p>
        </p:txBody>
      </p:sp>
    </p:spTree>
    <p:extLst>
      <p:ext uri="{BB962C8B-B14F-4D97-AF65-F5344CB8AC3E}">
        <p14:creationId xmlns:p14="http://schemas.microsoft.com/office/powerpoint/2010/main" val="118150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עשינו בשיעור הקודם?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443461" y="1143790"/>
            <a:ext cx="9000000" cy="415251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למה מתכוונים כשאומרים לשון הרע?</a:t>
            </a:r>
          </a:p>
          <a:p>
            <a:pPr>
              <a:lnSpc>
                <a:spcPct val="200000"/>
              </a:lnSpc>
            </a:pPr>
            <a:r>
              <a:rPr lang="he-IL" dirty="0"/>
              <a:t>האם אני שותף ללשון הרע מבלי לדעת?</a:t>
            </a:r>
          </a:p>
          <a:p>
            <a:pPr>
              <a:lnSpc>
                <a:spcPct val="200000"/>
              </a:lnSpc>
            </a:pPr>
            <a:r>
              <a:rPr lang="he-IL" dirty="0"/>
              <a:t>מהו חוק לשון הרע? ומהן הסנקציות למפר החוק?</a:t>
            </a:r>
          </a:p>
          <a:p>
            <a:pPr>
              <a:lnSpc>
                <a:spcPct val="200000"/>
              </a:lnSpc>
            </a:pPr>
            <a:r>
              <a:rPr lang="he-IL" dirty="0"/>
              <a:t>איך לשון הרע קשורה לימי הקורונה?</a:t>
            </a:r>
          </a:p>
          <a:p>
            <a:pPr>
              <a:lnSpc>
                <a:spcPct val="200000"/>
              </a:lnSpc>
            </a:pPr>
            <a:r>
              <a:rPr lang="he-IL" dirty="0"/>
              <a:t>מה עליי לעשות על מנת להימנע מלשון הרע?</a:t>
            </a:r>
          </a:p>
        </p:txBody>
      </p:sp>
    </p:spTree>
    <p:extLst>
      <p:ext uri="{BB962C8B-B14F-4D97-AF65-F5344CB8AC3E}">
        <p14:creationId xmlns:p14="http://schemas.microsoft.com/office/powerpoint/2010/main" val="374439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לשון הרע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חינוך ערכי חברתי ז-ט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עדי פינצי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בשיעור הזה?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" y="1143790"/>
            <a:ext cx="9715500" cy="4718167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he-IL" dirty="0"/>
              <a:t>ההשפעה של המכשירים הניידים על חיינו.</a:t>
            </a:r>
          </a:p>
          <a:p>
            <a:pPr>
              <a:lnSpc>
                <a:spcPct val="200000"/>
              </a:lnSpc>
            </a:pPr>
            <a:r>
              <a:rPr lang="he-IL" dirty="0"/>
              <a:t>עד כמה אנו מחוברים למכשיר הנייד שלנו?</a:t>
            </a:r>
          </a:p>
          <a:p>
            <a:pPr>
              <a:lnSpc>
                <a:spcPct val="200000"/>
              </a:lnSpc>
            </a:pPr>
            <a:r>
              <a:rPr lang="he-IL" dirty="0"/>
              <a:t>מה בני נוער עושים במכשירים הניידים שלהם?</a:t>
            </a:r>
          </a:p>
          <a:p>
            <a:pPr>
              <a:lnSpc>
                <a:spcPct val="200000"/>
              </a:lnSpc>
            </a:pPr>
            <a:r>
              <a:rPr lang="he-IL" dirty="0"/>
              <a:t>נלמד מהי סולידריות ואחריות חברתית?</a:t>
            </a:r>
          </a:p>
          <a:p>
            <a:pPr>
              <a:lnSpc>
                <a:spcPct val="200000"/>
              </a:lnSpc>
            </a:pPr>
            <a:r>
              <a:rPr lang="he-IL" dirty="0"/>
              <a:t>ונחשוב יחד, איך אפשר להרים את העיניים מהמסך וליזום למען החברה כולה.</a:t>
            </a:r>
          </a:p>
          <a:p>
            <a:pPr>
              <a:lnSpc>
                <a:spcPct val="200000"/>
              </a:lnSpc>
            </a:pPr>
            <a:endParaRPr lang="he-IL" dirty="0"/>
          </a:p>
          <a:p>
            <a:pPr>
              <a:lnSpc>
                <a:spcPct val="200000"/>
              </a:lnSpc>
            </a:pPr>
            <a:endParaRPr lang="he-IL" dirty="0"/>
          </a:p>
          <a:p>
            <a:pPr>
              <a:lnSpc>
                <a:spcPct val="200000"/>
              </a:lnSpc>
            </a:pPr>
            <a:endParaRPr lang="he-IL" dirty="0"/>
          </a:p>
          <a:p>
            <a:pPr>
              <a:lnSpc>
                <a:spcPct val="20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17090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מכשירים ניידים והשימוש בהם </a:t>
            </a:r>
          </a:p>
        </p:txBody>
      </p:sp>
      <p:pic>
        <p:nvPicPr>
          <p:cNvPr id="7170" name="Picture 2" descr="עצומה - פלאפונים ביסוד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206" y="1257300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111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5511" y="2270910"/>
            <a:ext cx="10871177" cy="1260000"/>
          </a:xfrm>
        </p:spPr>
        <p:txBody>
          <a:bodyPr/>
          <a:lstStyle/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מי שיש ברשותו/ה מכשיר נייד שת/ירים יד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13056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5511" y="2270910"/>
            <a:ext cx="10871177" cy="1260000"/>
          </a:xfrm>
        </p:spPr>
        <p:txBody>
          <a:bodyPr/>
          <a:lstStyle/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מי שמשתמש/ת במכשיר הנייד לפחות 10 פעמים ביום </a:t>
            </a:r>
            <a:b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שת/ירים יד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2560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5511" y="2270910"/>
            <a:ext cx="10871177" cy="1260000"/>
          </a:xfrm>
        </p:spPr>
        <p:txBody>
          <a:bodyPr/>
          <a:lstStyle/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מי שמשתמש/ת במכשיר הנייד לשימושים נוספים , פרט לשיחות טלפוניות שת/ירים יד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955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5511" y="2270910"/>
            <a:ext cx="10871177" cy="1260000"/>
          </a:xfrm>
        </p:spPr>
        <p:txBody>
          <a:bodyPr/>
          <a:lstStyle/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מי שהשתמש/ה בעבר במכשיר הנייד לשימוש לא חיובי לדעתו/ה שת/ירים יד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92035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5511" y="2270910"/>
            <a:ext cx="10871177" cy="1260000"/>
          </a:xfrm>
        </p:spPr>
        <p:txBody>
          <a:bodyPr/>
          <a:lstStyle/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מי שלדעתו/ה המכשיר הנייד "הציל" אותו/ה במצבים שונים שת/ירים יד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06924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5511" y="2270910"/>
            <a:ext cx="10871177" cy="1260000"/>
          </a:xfrm>
        </p:spPr>
        <p:txBody>
          <a:bodyPr/>
          <a:lstStyle/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מי שמרגיש/ה שהוא לא יכול בלי פלאפון שת/ירים יד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73478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515206" y="-146906"/>
            <a:ext cx="11160000" cy="720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מה אנחנו עושים במכשירים הניידים שלנו?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669472" y="1211549"/>
            <a:ext cx="10445935" cy="540000"/>
          </a:xfrm>
        </p:spPr>
        <p:txBody>
          <a:bodyPr/>
          <a:lstStyle/>
          <a:p>
            <a:pPr algn="ctr"/>
            <a:r>
              <a:rPr lang="he-IL" dirty="0"/>
              <a:t>צפו בסרטון הבא הלקוח מתוך התכנית "סליחה על השאלה" המשודרת </a:t>
            </a:r>
            <a:r>
              <a:rPr lang="he-IL" dirty="0" err="1"/>
              <a:t>בכאן</a:t>
            </a:r>
            <a:r>
              <a:rPr lang="he-IL" dirty="0"/>
              <a:t> 11</a:t>
            </a:r>
          </a:p>
        </p:txBody>
      </p:sp>
      <p:pic>
        <p:nvPicPr>
          <p:cNvPr id="2" name="מדיה מקוונת 1" title="ￗﾡￗﾜￗﾙￗﾗￗﾔ ￗﾢￗﾜ ￗﾔￗﾩￗﾐￗﾜￗﾔ | ￗﾑￗﾠￗﾙ ￗﾠￗﾕￗﾢￗﾨ - ￗﾩￗﾙￗﾓￗﾕￗﾨ ￗﾑￗﾛￗﾕￗﾨￗﾔ ￗﾑￗﾙￗﾕￗﾘￗﾙￗﾕￗﾑ">
            <a:hlinkClick r:id="" action="ppaction://media"/>
            <a:extLst>
              <a:ext uri="{FF2B5EF4-FFF2-40B4-BE49-F238E27FC236}">
                <a16:creationId xmlns:a16="http://schemas.microsoft.com/office/drawing/2014/main" id="{4F3506BD-A417-48D8-87E3-49DD149C31C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83959" y="1751549"/>
            <a:ext cx="7231033" cy="406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בעקבות הסרטון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חשבו רגע עם עצמכם ובכנות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2417577" y="1830785"/>
            <a:ext cx="9102323" cy="4152517"/>
          </a:xfrm>
        </p:spPr>
        <p:txBody>
          <a:bodyPr>
            <a:normAutofit fontScale="92500"/>
          </a:bodyPr>
          <a:lstStyle/>
          <a:p>
            <a:pPr marL="685800" indent="-685800">
              <a:lnSpc>
                <a:spcPct val="150000"/>
              </a:lnSpc>
            </a:pPr>
            <a:r>
              <a:rPr lang="he-IL" sz="2800" dirty="0"/>
              <a:t>מה אתם עושים כל היום בפלאפון?</a:t>
            </a:r>
          </a:p>
          <a:p>
            <a:pPr marL="685800" indent="-685800">
              <a:lnSpc>
                <a:spcPct val="150000"/>
              </a:lnSpc>
            </a:pPr>
            <a:r>
              <a:rPr lang="he-IL" sz="2800" dirty="0"/>
              <a:t>האם אצלכם במשפחה יש הגבלה בזמן השימוש בפלאפון?</a:t>
            </a:r>
          </a:p>
          <a:p>
            <a:pPr marL="685800" indent="-685800">
              <a:lnSpc>
                <a:spcPct val="150000"/>
              </a:lnSpc>
            </a:pPr>
            <a:r>
              <a:rPr lang="he-IL" sz="2800" dirty="0"/>
              <a:t>מה היתרונות החסרונות לדעתכם של השימוש בפלאפון?</a:t>
            </a:r>
          </a:p>
          <a:p>
            <a:pPr marL="685800" indent="-685800">
              <a:lnSpc>
                <a:spcPct val="150000"/>
              </a:lnSpc>
            </a:pPr>
            <a:r>
              <a:rPr lang="he-IL" sz="2800" dirty="0"/>
              <a:t>האם אתם מרגישים שלעיתים השימוש בפלאפון גוזל זמן יקר עם הסובבים אתכם?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4826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היום?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443461" y="1143790"/>
            <a:ext cx="9000000" cy="415251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למה מתכוונים כשאומרים לשון הרע?</a:t>
            </a:r>
          </a:p>
          <a:p>
            <a:pPr>
              <a:lnSpc>
                <a:spcPct val="200000"/>
              </a:lnSpc>
            </a:pPr>
            <a:r>
              <a:rPr lang="he-IL" dirty="0"/>
              <a:t>האם אני שותף ללשון הרע מבלי לדעת?</a:t>
            </a:r>
          </a:p>
          <a:p>
            <a:pPr>
              <a:lnSpc>
                <a:spcPct val="200000"/>
              </a:lnSpc>
            </a:pPr>
            <a:r>
              <a:rPr lang="he-IL" dirty="0"/>
              <a:t>מהו חוק לשון הרע? ומהן הסנקציות למפר החוק?</a:t>
            </a:r>
          </a:p>
          <a:p>
            <a:pPr>
              <a:lnSpc>
                <a:spcPct val="200000"/>
              </a:lnSpc>
            </a:pPr>
            <a:r>
              <a:rPr lang="he-IL" dirty="0"/>
              <a:t>איך לשון הרע קשורה לימי הקורונה?</a:t>
            </a:r>
          </a:p>
          <a:p>
            <a:pPr>
              <a:lnSpc>
                <a:spcPct val="200000"/>
              </a:lnSpc>
            </a:pPr>
            <a:r>
              <a:rPr lang="he-IL" dirty="0"/>
              <a:t>מה עליי לעשות על מנת להימנע מלשון הרע?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003" y="169822"/>
            <a:ext cx="4474028" cy="60550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0486" y="387449"/>
            <a:ext cx="5034080" cy="37179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>
                <a:solidFill>
                  <a:schemeClr val="tx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רבים מאתנו כל כך קשורים לטלפון, שהקריקטורה הבאה באה להראות עד כמה אנחנו מחוברים לפלאפון שלנו</a:t>
            </a:r>
          </a:p>
        </p:txBody>
      </p:sp>
    </p:spTree>
    <p:extLst>
      <p:ext uri="{BB962C8B-B14F-4D97-AF65-F5344CB8AC3E}">
        <p14:creationId xmlns:p14="http://schemas.microsoft.com/office/powerpoint/2010/main" val="41778934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09" b="34524"/>
          <a:stretch/>
        </p:blipFill>
        <p:spPr>
          <a:xfrm>
            <a:off x="5511614" y="9960"/>
            <a:ext cx="6678799" cy="63908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643" y="9960"/>
            <a:ext cx="4753116" cy="22406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>
                <a:solidFill>
                  <a:schemeClr val="tx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כולנו מסתכלים עליו כל הזמן ולא רואים מה קורה סביבנו. </a:t>
            </a:r>
          </a:p>
        </p:txBody>
      </p:sp>
    </p:spTree>
    <p:extLst>
      <p:ext uri="{BB962C8B-B14F-4D97-AF65-F5344CB8AC3E}">
        <p14:creationId xmlns:p14="http://schemas.microsoft.com/office/powerpoint/2010/main" val="416164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806" y="195943"/>
            <a:ext cx="6951322" cy="55958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1220" y="-6972"/>
            <a:ext cx="2563586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>
                <a:solidFill>
                  <a:schemeClr val="tx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חלקנו אף עושים מעשים טובים ועוזרים לאחרים, אך מתעדים הכל כדי להראות לעולם מה עשינו.</a:t>
            </a:r>
          </a:p>
        </p:txBody>
      </p:sp>
    </p:spTree>
    <p:extLst>
      <p:ext uri="{BB962C8B-B14F-4D97-AF65-F5344CB8AC3E}">
        <p14:creationId xmlns:p14="http://schemas.microsoft.com/office/powerpoint/2010/main" val="23353872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669472" y="573094"/>
            <a:ext cx="11160000" cy="720000"/>
          </a:xfrm>
        </p:spPr>
        <p:txBody>
          <a:bodyPr/>
          <a:lstStyle/>
          <a:p>
            <a:r>
              <a:rPr lang="he-IL" sz="4400" dirty="0"/>
              <a:t>סולידריות ואחריות חברתית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669472" y="1580005"/>
            <a:ext cx="10445935" cy="540000"/>
          </a:xfrm>
        </p:spPr>
        <p:txBody>
          <a:bodyPr/>
          <a:lstStyle/>
          <a:p>
            <a:pPr algn="ctr"/>
            <a:r>
              <a:rPr lang="he-IL" dirty="0"/>
              <a:t>מהי סולידריות ואחריות חברתית?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53949" y="2314393"/>
            <a:ext cx="9000000" cy="41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000" dirty="0"/>
              <a:t>כדי להבין מזה סולידריות ואחריות חברתית , אתן דוגמה.</a:t>
            </a:r>
          </a:p>
          <a:p>
            <a:pPr>
              <a:lnSpc>
                <a:spcPct val="150000"/>
              </a:lnSpc>
            </a:pPr>
            <a:r>
              <a:rPr lang="he-IL" sz="2000" dirty="0"/>
              <a:t>החברה הישראלית, תמיד מתגייסת להושיט יד בעת צרה ולסייע לאדם בסביבתם.</a:t>
            </a:r>
          </a:p>
          <a:p>
            <a:pPr>
              <a:lnSpc>
                <a:spcPct val="150000"/>
              </a:lnSpc>
            </a:pPr>
            <a:r>
              <a:rPr lang="he-IL" sz="2000" dirty="0"/>
              <a:t>בתקופות משבר החברה הישראלית מציינת אף יותר , ארגונים ואנשים פרטיים מארגנים יוזמות חברתיות.</a:t>
            </a:r>
          </a:p>
          <a:p>
            <a:pPr>
              <a:lnSpc>
                <a:spcPct val="150000"/>
              </a:lnSpc>
            </a:pPr>
            <a:r>
              <a:rPr lang="he-IL" sz="2000" dirty="0"/>
              <a:t>פעולה זו נקראת </a:t>
            </a:r>
            <a:r>
              <a:rPr lang="he-IL" b="1" dirty="0"/>
              <a:t>סולידריות ואחריות חברתית</a:t>
            </a:r>
            <a:r>
              <a:rPr lang="he-IL" sz="2000" dirty="0"/>
              <a:t>. למשל: עזרה לקשישים, תמיכה במערך הרפואה העובד קשה מאוד בימים אלו ועוד.</a:t>
            </a:r>
          </a:p>
        </p:txBody>
      </p:sp>
    </p:spTree>
    <p:extLst>
      <p:ext uri="{BB962C8B-B14F-4D97-AF65-F5344CB8AC3E}">
        <p14:creationId xmlns:p14="http://schemas.microsoft.com/office/powerpoint/2010/main" val="1548249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669472" y="573094"/>
            <a:ext cx="11160000" cy="720000"/>
          </a:xfrm>
        </p:spPr>
        <p:txBody>
          <a:bodyPr/>
          <a:lstStyle/>
          <a:p>
            <a:r>
              <a:rPr lang="he-IL" sz="4400" dirty="0"/>
              <a:t>הרימו את העיניים מהמסכים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669472" y="1580005"/>
            <a:ext cx="10445935" cy="540000"/>
          </a:xfrm>
        </p:spPr>
        <p:txBody>
          <a:bodyPr/>
          <a:lstStyle/>
          <a:p>
            <a:pPr algn="ctr"/>
            <a:r>
              <a:rPr lang="he-IL" dirty="0"/>
              <a:t>סולידריות ואחריות חברתית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4294413" y="2412368"/>
            <a:ext cx="7256456" cy="343326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אחד הסיפורים הבולטים של יוזמה אישית לאחרונה היא של נער בן 16, גל אוחנה, שעזב הכל כדי להיות עם סבו יעקב בן ה-89 בתקופת הבידוד. </a:t>
            </a:r>
          </a:p>
        </p:txBody>
      </p:sp>
      <p:pic>
        <p:nvPicPr>
          <p:cNvPr id="11266" name="Picture 2" descr="גל אוחנה וסבא יעק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43" y="2412367"/>
            <a:ext cx="3511239" cy="324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0795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669472" y="573094"/>
            <a:ext cx="11160000" cy="720000"/>
          </a:xfrm>
        </p:spPr>
        <p:txBody>
          <a:bodyPr/>
          <a:lstStyle/>
          <a:p>
            <a:r>
              <a:rPr lang="he-IL" sz="4400" dirty="0"/>
              <a:t>הרימו את העיניים מהמסכים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669472" y="1580005"/>
            <a:ext cx="10445935" cy="540000"/>
          </a:xfrm>
        </p:spPr>
        <p:txBody>
          <a:bodyPr/>
          <a:lstStyle/>
          <a:p>
            <a:pPr algn="ctr"/>
            <a:r>
              <a:rPr lang="he-IL" dirty="0"/>
              <a:t>סולידריות ואחריות חברתית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908176" y="2485940"/>
            <a:ext cx="8584476" cy="343326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מה אתם יכולים לעשות כדי לקיים את הערכים של סולידריות ואחריות חברתית בחברה שלנו?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>
              <a:latin typeface="VarelaRound-Regular" panose="00000500000000000000" pitchFamily="2" charset="-79"/>
              <a:cs typeface="VarelaRound-Regular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347654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669472" y="573094"/>
            <a:ext cx="11160000" cy="720000"/>
          </a:xfrm>
        </p:spPr>
        <p:txBody>
          <a:bodyPr/>
          <a:lstStyle/>
          <a:p>
            <a:r>
              <a:rPr lang="he-IL" sz="4400" dirty="0"/>
              <a:t>סולידריות ואחריות חברתית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733091" y="1363277"/>
            <a:ext cx="10445935" cy="540000"/>
          </a:xfrm>
        </p:spPr>
        <p:txBody>
          <a:bodyPr/>
          <a:lstStyle/>
          <a:p>
            <a:pPr algn="ctr"/>
            <a:r>
              <a:rPr lang="he-IL" dirty="0"/>
              <a:t>רעיונות ליישום</a:t>
            </a:r>
          </a:p>
        </p:txBody>
      </p:sp>
      <p:sp>
        <p:nvSpPr>
          <p:cNvPr id="2" name="לב 1"/>
          <p:cNvSpPr/>
          <p:nvPr/>
        </p:nvSpPr>
        <p:spPr>
          <a:xfrm rot="544061">
            <a:off x="9355895" y="760561"/>
            <a:ext cx="2579915" cy="253363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צרו קשר עם חברים לכיתה דרך הזום ותשאלו לשלומם</a:t>
            </a:r>
          </a:p>
        </p:txBody>
      </p:sp>
      <p:sp>
        <p:nvSpPr>
          <p:cNvPr id="6" name="לב 5"/>
          <p:cNvSpPr/>
          <p:nvPr/>
        </p:nvSpPr>
        <p:spPr>
          <a:xfrm rot="20786119">
            <a:off x="196025" y="190655"/>
            <a:ext cx="2925559" cy="273388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התקשרו למשפחות שלכם, תשאלו אותם אם הם צריכים עזרה במשהו</a:t>
            </a:r>
          </a:p>
        </p:txBody>
      </p:sp>
      <p:sp>
        <p:nvSpPr>
          <p:cNvPr id="7" name="לב 6"/>
          <p:cNvSpPr/>
          <p:nvPr/>
        </p:nvSpPr>
        <p:spPr>
          <a:xfrm rot="544061">
            <a:off x="6855547" y="2307475"/>
            <a:ext cx="2579915" cy="253363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הכינו סרטון הסבר לאדם מבוגר, שמסביר על השימוש במכשיר הנייד</a:t>
            </a:r>
          </a:p>
        </p:txBody>
      </p:sp>
      <p:sp>
        <p:nvSpPr>
          <p:cNvPr id="9" name="לב 8"/>
          <p:cNvSpPr/>
          <p:nvPr/>
        </p:nvSpPr>
        <p:spPr>
          <a:xfrm rot="21328461">
            <a:off x="3035552" y="2091801"/>
            <a:ext cx="3109099" cy="277973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בדקו אולי מישהו בקרבת המגורים שלכם שלא יכול לצאת מהבית צריך עזרה בקניות</a:t>
            </a:r>
          </a:p>
        </p:txBody>
      </p:sp>
      <p:sp>
        <p:nvSpPr>
          <p:cNvPr id="10" name="לב 9"/>
          <p:cNvSpPr/>
          <p:nvPr/>
        </p:nvSpPr>
        <p:spPr>
          <a:xfrm rot="20640717">
            <a:off x="306107" y="3571085"/>
            <a:ext cx="2858139" cy="208874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הוציאו את הכלב של הרופא השכן, שעסוק במלחמה בקורונה</a:t>
            </a:r>
          </a:p>
        </p:txBody>
      </p:sp>
      <p:sp>
        <p:nvSpPr>
          <p:cNvPr id="12" name="לב 11"/>
          <p:cNvSpPr/>
          <p:nvPr/>
        </p:nvSpPr>
        <p:spPr>
          <a:xfrm rot="20640717">
            <a:off x="4349917" y="4869882"/>
            <a:ext cx="3144236" cy="201553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תודו בדרך יצירתית למי שעוזר לכם לעבור את התקופה הזאת</a:t>
            </a:r>
          </a:p>
        </p:txBody>
      </p:sp>
    </p:spTree>
    <p:extLst>
      <p:ext uri="{BB962C8B-B14F-4D97-AF65-F5344CB8AC3E}">
        <p14:creationId xmlns:p14="http://schemas.microsoft.com/office/powerpoint/2010/main" val="151511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9" grpId="0" animBg="1"/>
      <p:bldP spid="10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ואם שאלתם את עצמכם מה יוצא לכם מזה?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2178000"/>
            <a:ext cx="9118651" cy="182250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https://www.youtube.com/watch?v=VPe4EqucbYY</a:t>
            </a:r>
            <a:endParaRPr lang="he-IL" dirty="0"/>
          </a:p>
        </p:txBody>
      </p:sp>
      <p:sp>
        <p:nvSpPr>
          <p:cNvPr id="4" name="מציין מיקום טקסט 13"/>
          <p:cNvSpPr txBox="1">
            <a:spLocks/>
          </p:cNvSpPr>
          <p:nvPr/>
        </p:nvSpPr>
        <p:spPr>
          <a:xfrm>
            <a:off x="669472" y="1285547"/>
            <a:ext cx="10445935" cy="540000"/>
          </a:xfrm>
          <a:prstGeom prst="rect">
            <a:avLst/>
          </a:prstGeom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dirty="0">
                <a:solidFill>
                  <a:srgbClr val="0070C0"/>
                </a:solidFill>
                <a:latin typeface="VarelaRound-Regular" panose="00000500000000000000" pitchFamily="2" charset="-79"/>
                <a:cs typeface="VarelaRound-Regular" panose="00000500000000000000" pitchFamily="2" charset="-79"/>
              </a:rPr>
              <a:t>צפו בסרטון הבא וראו עד כמה מעריכים את הנוער המגויס</a:t>
            </a:r>
          </a:p>
        </p:txBody>
      </p:sp>
    </p:spTree>
    <p:extLst>
      <p:ext uri="{BB962C8B-B14F-4D97-AF65-F5344CB8AC3E}">
        <p14:creationId xmlns:p14="http://schemas.microsoft.com/office/powerpoint/2010/main" val="2366525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-731256" y="213094"/>
            <a:ext cx="11675207" cy="720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ולסיכום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0" y="1273175"/>
            <a:ext cx="9243743" cy="434650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sz="3200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כמו שסיכמנו את השיעור הקודם, אסכם גם את זה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200" dirty="0">
                <a:solidFill>
                  <a:schemeClr val="tx2"/>
                </a:solidFill>
                <a:latin typeface="VarelaRound-Regular" panose="00000500000000000000" pitchFamily="2" charset="-79"/>
                <a:cs typeface="VarelaRound-Regular" panose="00000500000000000000" pitchFamily="2" charset="-79"/>
              </a:rPr>
              <a:t>אם רק נרים לרגע את הראש מהמסכים, נוכל להפוך את </a:t>
            </a:r>
            <a:r>
              <a:rPr lang="he-IL" sz="3600" b="1" dirty="0">
                <a:solidFill>
                  <a:srgbClr val="0070C0"/>
                </a:solidFill>
                <a:latin typeface="VarelaRound-Regular" panose="00000500000000000000" pitchFamily="2" charset="-79"/>
                <a:cs typeface="VarelaRound-Regular" panose="00000500000000000000" pitchFamily="2" charset="-79"/>
              </a:rPr>
              <a:t>הכוח שלנו כפרט</a:t>
            </a:r>
            <a:r>
              <a:rPr lang="he-IL" sz="3200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, לעשות למען הזולת.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200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וכך </a:t>
            </a:r>
            <a:r>
              <a:rPr lang="he-IL" sz="3600" b="1" dirty="0">
                <a:solidFill>
                  <a:srgbClr val="0070C0"/>
                </a:solidFill>
                <a:latin typeface="VarelaRound-Regular" panose="00000500000000000000" pitchFamily="2" charset="-79"/>
                <a:cs typeface="VarelaRound-Regular" panose="00000500000000000000" pitchFamily="2" charset="-79"/>
              </a:rPr>
              <a:t>נהפוך את החברה כולה לחברה טובה יותר</a:t>
            </a:r>
            <a:r>
              <a:rPr lang="he-IL" sz="3200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200" b="1" dirty="0">
                <a:latin typeface="VarelaRound-Regular" panose="00000500000000000000" pitchFamily="2" charset="-79"/>
                <a:cs typeface="VarelaRound-Regular" panose="00000500000000000000" pitchFamily="2" charset="-79"/>
              </a:rPr>
              <a:t>צאו לדרך! ושתפו אותנו ברעיונות שלכם!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>
              <a:latin typeface="VarelaRound-Regular" panose="00000500000000000000" pitchFamily="2" charset="-79"/>
              <a:cs typeface="VarelaRound-Regular" panose="00000500000000000000" pitchFamily="2" charset="-79"/>
            </a:endParaRPr>
          </a:p>
        </p:txBody>
      </p:sp>
      <p:pic>
        <p:nvPicPr>
          <p:cNvPr id="2052" name="Picture 4" descr="ואהבת לרעך כמוך - המיקרו בתוך המקרו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743" y="785366"/>
            <a:ext cx="2773864" cy="221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1148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274" y="3016166"/>
            <a:ext cx="10434938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למה מתכוונים כשאומרים לשון הרע?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669472" y="1703048"/>
            <a:ext cx="10445935" cy="540000"/>
          </a:xfrm>
        </p:spPr>
        <p:txBody>
          <a:bodyPr/>
          <a:lstStyle/>
          <a:p>
            <a:pPr algn="ctr"/>
            <a:r>
              <a:rPr lang="he-IL" dirty="0"/>
              <a:t>כדי להיכנס לעולם "לשון הרע" </a:t>
            </a:r>
          </a:p>
          <a:p>
            <a:pPr algn="ctr"/>
            <a:r>
              <a:rPr lang="he-IL" dirty="0"/>
              <a:t>ולהבין איך אנשים חווים פגיעה מלשון הרע - צפו בסרטון הבא</a:t>
            </a:r>
          </a:p>
        </p:txBody>
      </p:sp>
      <p:pic>
        <p:nvPicPr>
          <p:cNvPr id="2" name="מדיה מקוונת 1" title="ￗﾜￗﾩￗﾕￗﾟ ￗﾔￗﾨￗﾢ ￗﾜￗﾐ ￗﾞￗﾓￗﾑￗﾨ ￗﾐￗﾜￗﾙￗﾙ">
            <a:hlinkClick r:id="" action="ppaction://media"/>
            <a:extLst>
              <a:ext uri="{FF2B5EF4-FFF2-40B4-BE49-F238E27FC236}">
                <a16:creationId xmlns:a16="http://schemas.microsoft.com/office/drawing/2014/main" id="{1F86725B-EF58-46DF-81E3-D1F76A15447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106440" y="2576348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האם אני שותף ללשון הרע מבלי לדעת?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648333" y="1480753"/>
            <a:ext cx="9000000" cy="41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אחרי שצפיתם בסרטון, האם לדעתכם אתם שותפים ללשון הרע?</a:t>
            </a:r>
          </a:p>
          <a:p>
            <a:pPr>
              <a:lnSpc>
                <a:spcPct val="150000"/>
              </a:lnSpc>
            </a:pPr>
            <a:r>
              <a:rPr lang="he-IL" dirty="0"/>
              <a:t>יכול להיות שלקחתם חלק בלשון הרע, אך לא באמת התכוונתם לכך? איך אתם מרגישים עם זה?</a:t>
            </a:r>
          </a:p>
          <a:p>
            <a:pPr>
              <a:lnSpc>
                <a:spcPct val="150000"/>
              </a:lnSpc>
            </a:pPr>
            <a:r>
              <a:rPr lang="he-IL" dirty="0"/>
              <a:t>במרוץ הבלתי פוסק של חיי היום יום קל לנו לשכוח שכל מי שעומד מולנו הוא בנאדם שווה לנו וראוי לכבוד ולאהבה. </a:t>
            </a:r>
          </a:p>
          <a:p>
            <a:pPr>
              <a:lnSpc>
                <a:spcPct val="150000"/>
              </a:lnSpc>
            </a:pPr>
            <a:r>
              <a:rPr lang="he-IL" dirty="0"/>
              <a:t>כולנו נופלים לפעמים בלשוננו ובעוד לנו זה מרגיש לא משמעותי, לאחרים, לצד הנפגע זה עלול להיות משמעותי מאוד ואף הרסני. </a:t>
            </a:r>
          </a:p>
        </p:txBody>
      </p:sp>
    </p:spTree>
    <p:extLst>
      <p:ext uri="{BB962C8B-B14F-4D97-AF65-F5344CB8AC3E}">
        <p14:creationId xmlns:p14="http://schemas.microsoft.com/office/powerpoint/2010/main" val="168245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מהו חוק לשון הרע?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391886" y="1642693"/>
            <a:ext cx="11283319" cy="540000"/>
          </a:xfrm>
        </p:spPr>
        <p:txBody>
          <a:bodyPr/>
          <a:lstStyle/>
          <a:p>
            <a:r>
              <a:rPr lang="he-IL" dirty="0"/>
              <a:t>על מנת לשמור על שמנו הטוב ולמנוע מאחרים לפגוע בו, </a:t>
            </a:r>
          </a:p>
          <a:p>
            <a:r>
              <a:rPr lang="he-IL" dirty="0"/>
              <a:t>חוקק חוק איסור לשון הרע (תשכ"ה, 1965)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06" y="2169032"/>
            <a:ext cx="9000000" cy="415251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החוק מגדיר מהי לשון הרע ואוסר על השימוש בה.</a:t>
            </a:r>
          </a:p>
          <a:p>
            <a:pPr>
              <a:lnSpc>
                <a:spcPct val="150000"/>
              </a:lnSpc>
            </a:pPr>
            <a:r>
              <a:rPr lang="he-IL" dirty="0"/>
              <a:t>מטרת החוק להגן על כבודו ושמו הטוב של כל אדם באמצעות הטלת איסור פרסום על פרטים העלולים להשפילו או לבזותו ובכך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                                                     למנוע ניצול לרעה של חופש הביטוי.</a:t>
            </a:r>
          </a:p>
        </p:txBody>
      </p:sp>
      <p:pic>
        <p:nvPicPr>
          <p:cNvPr id="5" name="Picture 4" descr="תביעת לשון הרע כנגד עורך דין על פרסום שעשה בהקשר להליך | עו&quot;ד אלי הל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151" y="4064902"/>
            <a:ext cx="2228439" cy="225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51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הגדרת לשון הרע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06" y="1073530"/>
            <a:ext cx="11160000" cy="13757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סעיף 1 לחוק "לשון הרע" מגדיר  מהי לשון הרע.</a:t>
            </a:r>
          </a:p>
          <a:p>
            <a:pPr>
              <a:lnSpc>
                <a:spcPct val="150000"/>
              </a:lnSpc>
            </a:pPr>
            <a:r>
              <a:rPr lang="he-IL" dirty="0"/>
              <a:t>לשון הרע היא כל דבר שפרסומו עלול להוביל לאחת מארבע התוצאות הבאות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445762"/>
            <a:ext cx="9134980" cy="83099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1. להשפיל אדם או תאגיד בעיני הבריות או לעשותו מטרה לשנאה, לבוז או ללעג מצדם.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389687"/>
            <a:ext cx="9134980" cy="46166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2. לבזות אדם בשל מעשים, התנהגות או תכונות המיוחסים לו.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968494"/>
            <a:ext cx="9134980" cy="83099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3. לפגוע באדם במשרתו, אם משרה ציבורית ואם משרה אחרת, בעסקו, במשלח ידו או במקצועו.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4913794"/>
            <a:ext cx="9134980" cy="83099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4. לבזות אדם בשל גזעו, מוצאו, דתו, מקום מגוריו, מינו או נטייתו המינית.</a:t>
            </a:r>
          </a:p>
        </p:txBody>
      </p:sp>
    </p:spTree>
    <p:extLst>
      <p:ext uri="{BB962C8B-B14F-4D97-AF65-F5344CB8AC3E}">
        <p14:creationId xmlns:p14="http://schemas.microsoft.com/office/powerpoint/2010/main" val="129813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 animBg="1"/>
      <p:bldP spid="9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מהן הסנקציות למפר החוק?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9000000" cy="540000"/>
          </a:xfrm>
        </p:spPr>
        <p:txBody>
          <a:bodyPr/>
          <a:lstStyle/>
          <a:p>
            <a:r>
              <a:rPr lang="he-IL" dirty="0"/>
              <a:t>כל מקרה של לשון הרע נבדק לגופו.</a:t>
            </a:r>
          </a:p>
        </p:txBody>
      </p:sp>
      <p:graphicFrame>
        <p:nvGraphicFramePr>
          <p:cNvPr id="2" name="מציין מיקום תוכן 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95208452"/>
              </p:ext>
            </p:extLst>
          </p:nvPr>
        </p:nvGraphicFramePr>
        <p:xfrm>
          <a:off x="1159329" y="1725681"/>
          <a:ext cx="9156250" cy="437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592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איך לשון הרע קשורה לימי הקורונה?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8125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חשבו רגע, האם קיבלתם הודעה כזאת במהלך תקופה הקורונה?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  <p:pic>
        <p:nvPicPr>
          <p:cNvPr id="3078" name="Picture 6" descr="הודעה על בקשה להכנסה לבידוד שהיא פייק ניו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302" y="2265681"/>
            <a:ext cx="3183886" cy="389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מציין מיקום תוכן 10"/>
          <p:cNvSpPr txBox="1">
            <a:spLocks/>
          </p:cNvSpPr>
          <p:nvPr/>
        </p:nvSpPr>
        <p:spPr>
          <a:xfrm>
            <a:off x="173418" y="2493291"/>
            <a:ext cx="5681288" cy="333995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dirty="0"/>
              <a:t>רבים מאתנו, קיבלו הודעות דומות והעבירו הלאה, לרוב מתוך רצון לסייע ולמנוע הידבקות.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</a:pPr>
            <a:r>
              <a:rPr lang="he-IL" b="1" dirty="0"/>
              <a:t>האם הודעות מסוג זה הן לשון הרע?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9216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/>
      <p:bldP spid="9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5501</TotalTime>
  <Words>2120</Words>
  <Application>Microsoft Office PowerPoint</Application>
  <PresentationFormat>מותאם אישית</PresentationFormat>
  <Paragraphs>186</Paragraphs>
  <Slides>39</Slides>
  <Notes>27</Notes>
  <HiddenSlides>0</HiddenSlides>
  <MMClips>2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39</vt:i4>
      </vt:variant>
    </vt:vector>
  </HeadingPairs>
  <TitlesOfParts>
    <vt:vector size="45" baseType="lpstr">
      <vt:lpstr>Arial</vt:lpstr>
      <vt:lpstr>Calibri</vt:lpstr>
      <vt:lpstr>Times New Roman</vt:lpstr>
      <vt:lpstr>Varela Round</vt:lpstr>
      <vt:lpstr>VarelaRound-Regular</vt:lpstr>
      <vt:lpstr>ערכת נושא Office</vt:lpstr>
      <vt:lpstr>מערכת שידורים לאומית</vt:lpstr>
      <vt:lpstr>לשון הרע</vt:lpstr>
      <vt:lpstr>מה נלמד היום? </vt:lpstr>
      <vt:lpstr>למה מתכוונים כשאומרים לשון הרע?</vt:lpstr>
      <vt:lpstr>האם אני שותף ללשון הרע מבלי לדעת?</vt:lpstr>
      <vt:lpstr>מהו חוק לשון הרע?</vt:lpstr>
      <vt:lpstr>הגדרת לשון הרע</vt:lpstr>
      <vt:lpstr>מהן הסנקציות למפר החוק?</vt:lpstr>
      <vt:lpstr>איך לשון הרע קשורה לימי הקורונה?</vt:lpstr>
      <vt:lpstr>איך לשון הרע קשורה לימי הקורונה?</vt:lpstr>
      <vt:lpstr>איך לשון הרע קשורה לימי הקורונה?</vt:lpstr>
      <vt:lpstr>איך לשון הרע קשורה לימי הקורונה?</vt:lpstr>
      <vt:lpstr>מה עליי לעשות על מנת להימנע מלשון הרע?</vt:lpstr>
      <vt:lpstr>מה עליי לעשות על מנת להימנע מלשון הרע?</vt:lpstr>
      <vt:lpstr>ולסיכום</vt:lpstr>
      <vt:lpstr>הפסקה</vt:lpstr>
      <vt:lpstr>מערכת שידורים לאומית</vt:lpstr>
      <vt:lpstr>סולידריות ואחריות חברתית</vt:lpstr>
      <vt:lpstr>מה עשינו בשיעור הקודם?</vt:lpstr>
      <vt:lpstr>מה נלמד בשיעור הזה?</vt:lpstr>
      <vt:lpstr>מכשירים ניידים והשימוש בהם </vt:lpstr>
      <vt:lpstr>מי שיש ברשותו/ה מכשיר נייד שת/ירים יד</vt:lpstr>
      <vt:lpstr>מי שמשתמש/ת במכשיר הנייד לפחות 10 פעמים ביום  שת/ירים יד</vt:lpstr>
      <vt:lpstr>מי שמשתמש/ת במכשיר הנייד לשימושים נוספים , פרט לשיחות טלפוניות שת/ירים יד</vt:lpstr>
      <vt:lpstr>מי שהשתמש/ה בעבר במכשיר הנייד לשימוש לא חיובי לדעתו/ה שת/ירים יד</vt:lpstr>
      <vt:lpstr>מי שלדעתו/ה המכשיר הנייד "הציל" אותו/ה במצבים שונים שת/ירים יד</vt:lpstr>
      <vt:lpstr>מי שמרגיש/ה שהוא לא יכול בלי פלאפון שת/ירים יד</vt:lpstr>
      <vt:lpstr>מה אנחנו עושים במכשירים הניידים שלנו?</vt:lpstr>
      <vt:lpstr>בעקבות הסרטון</vt:lpstr>
      <vt:lpstr>מצגת של PowerPoint‏</vt:lpstr>
      <vt:lpstr>מצגת של PowerPoint‏</vt:lpstr>
      <vt:lpstr>מצגת של PowerPoint‏</vt:lpstr>
      <vt:lpstr>סולידריות ואחריות חברתית</vt:lpstr>
      <vt:lpstr>הרימו את העיניים מהמסכים</vt:lpstr>
      <vt:lpstr>הרימו את העיניים מהמסכים</vt:lpstr>
      <vt:lpstr>סולידריות ואחריות חברתית</vt:lpstr>
      <vt:lpstr>ואם שאלתם את עצמכם מה יוצא לכם מזה?</vt:lpstr>
      <vt:lpstr>ולסיכום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שני שמלה/Shani Chemla</cp:lastModifiedBy>
  <cp:revision>97</cp:revision>
  <dcterms:created xsi:type="dcterms:W3CDTF">2020-03-15T19:13:03Z</dcterms:created>
  <dcterms:modified xsi:type="dcterms:W3CDTF">2021-12-09T12:44:52Z</dcterms:modified>
</cp:coreProperties>
</file>