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webextensions/webextension2.xml" ContentType="application/vnd.ms-office.webextension+xml"/>
  <Override PartName="/ppt/webextensions/webextension3.xml" ContentType="application/vnd.ms-office.webextension+xml"/>
  <Override PartName="/ppt/notesSlides/notesSlide8.xml" ContentType="application/vnd.openxmlformats-officedocument.presentationml.notesSlide+xml"/>
  <Override PartName="/ppt/webextensions/webextension4.xml" ContentType="application/vnd.ms-office.webextension+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57" r:id="rId2"/>
    <p:sldId id="262" r:id="rId3"/>
    <p:sldId id="263" r:id="rId4"/>
    <p:sldId id="490" r:id="rId5"/>
    <p:sldId id="491" r:id="rId6"/>
    <p:sldId id="484" r:id="rId7"/>
    <p:sldId id="485" r:id="rId8"/>
    <p:sldId id="488" r:id="rId9"/>
    <p:sldId id="505" r:id="rId10"/>
    <p:sldId id="506" r:id="rId11"/>
    <p:sldId id="289" r:id="rId12"/>
    <p:sldId id="492" r:id="rId13"/>
    <p:sldId id="503" r:id="rId14"/>
    <p:sldId id="493" r:id="rId15"/>
    <p:sldId id="501" r:id="rId16"/>
    <p:sldId id="502" r:id="rId17"/>
    <p:sldId id="494" r:id="rId18"/>
    <p:sldId id="496" r:id="rId19"/>
    <p:sldId id="499" r:id="rId20"/>
    <p:sldId id="500" r:id="rId21"/>
    <p:sldId id="504" r:id="rId22"/>
    <p:sldId id="497" r:id="rId23"/>
    <p:sldId id="498" r:id="rId24"/>
    <p:sldId id="507" r:id="rId25"/>
    <p:sldId id="291"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User" initials="M"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4BC"/>
    <a:srgbClr val="192A72"/>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60836" autoAdjust="0"/>
  </p:normalViewPr>
  <p:slideViewPr>
    <p:cSldViewPr snapToGrid="0" snapToObjects="1">
      <p:cViewPr varScale="1">
        <p:scale>
          <a:sx n="42" d="100"/>
          <a:sy n="42" d="100"/>
        </p:scale>
        <p:origin x="924" y="4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ה'/טבת/תשפ"ב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RT39VXfx80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aFm4H1FkkwA&amp;t=1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27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44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hlinkClick r:id="rId3"/>
              </a:rPr>
              <a:t>https://www.youtube.com/watch?v=RT39VXfx80o</a:t>
            </a: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4</a:t>
            </a:fld>
            <a:endParaRPr lang="he-IL"/>
          </a:p>
        </p:txBody>
      </p:sp>
    </p:spTree>
    <p:extLst>
      <p:ext uri="{BB962C8B-B14F-4D97-AF65-F5344CB8AC3E}">
        <p14:creationId xmlns:p14="http://schemas.microsoft.com/office/powerpoint/2010/main" val="112766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14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727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96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1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hlinkClick r:id="rId3"/>
              </a:rPr>
              <a:t>https://www.youtube.com/watch?v=aFm4H1FkkwA&amp;t=1s</a:t>
            </a: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17</a:t>
            </a:fld>
            <a:endParaRPr lang="he-IL"/>
          </a:p>
        </p:txBody>
      </p:sp>
    </p:spTree>
    <p:extLst>
      <p:ext uri="{BB962C8B-B14F-4D97-AF65-F5344CB8AC3E}">
        <p14:creationId xmlns:p14="http://schemas.microsoft.com/office/powerpoint/2010/main" val="18121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מציין מיקום של הערות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he-IL" b="1" dirty="0"/>
              <a:t>סיום לעל יסודי</a:t>
            </a:r>
            <a:endParaRPr lang="en-US" dirty="0"/>
          </a:p>
          <a:p>
            <a:pPr>
              <a:defRPr/>
            </a:pPr>
            <a:r>
              <a:rPr lang="he-IL" dirty="0"/>
              <a:t>תלמידות ותלמידים יקרים, תודה רבה שלמדתם איתי שיעור כישורי חיים </a:t>
            </a:r>
            <a:endParaRPr lang="en-US" dirty="0"/>
          </a:p>
          <a:p>
            <a:pPr>
              <a:defRPr/>
            </a:pPr>
            <a:r>
              <a:rPr lang="he-IL" dirty="0"/>
              <a:t>בנושא ____________________________</a:t>
            </a:r>
            <a:endParaRPr lang="en-US" dirty="0"/>
          </a:p>
          <a:p>
            <a:pPr>
              <a:defRPr/>
            </a:pPr>
            <a:r>
              <a:rPr lang="he-IL" dirty="0"/>
              <a:t>אני מקווה שגם מרחוק אתם הצלחתם להרגיש יחד וקרוב.</a:t>
            </a:r>
            <a:endParaRPr lang="en-US" dirty="0"/>
          </a:p>
          <a:p>
            <a:pPr>
              <a:defRPr/>
            </a:pPr>
            <a:r>
              <a:rPr lang="he-IL"/>
              <a:t>להתראות </a:t>
            </a:r>
            <a:r>
              <a:rPr lang="he-IL" dirty="0"/>
              <a:t>בשיעור כישורי חיים הבא!</a:t>
            </a:r>
            <a:endParaRPr lang="en-US" dirty="0"/>
          </a:p>
          <a:p>
            <a:pPr>
              <a:defRPr/>
            </a:pPr>
            <a:endParaRPr lang="en-US" altLang="he-IL" dirty="0"/>
          </a:p>
        </p:txBody>
      </p:sp>
      <p:sp>
        <p:nvSpPr>
          <p:cNvPr id="4813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6648D30-DCD0-43BA-8468-4D3247F96EA8}" type="slidenum">
              <a:rPr lang="he-IL" altLang="he-IL"/>
              <a:pPr algn="l">
                <a:spcBef>
                  <a:spcPct val="0"/>
                </a:spcBef>
              </a:pPr>
              <a:t>24</a:t>
            </a:fld>
            <a:endParaRPr lang="he-IL" altLang="he-IL"/>
          </a:p>
        </p:txBody>
      </p:sp>
    </p:spTree>
    <p:extLst>
      <p:ext uri="{BB962C8B-B14F-4D97-AF65-F5344CB8AC3E}">
        <p14:creationId xmlns:p14="http://schemas.microsoft.com/office/powerpoint/2010/main" val="3367551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ה'/טבת/תשפ"ב</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1/relationships/webextension" Target="../webextensions/webextension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webextension" Target="../webextensions/webextension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aFm4H1FkkwA?feature=oembed" TargetMode="Externa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1/relationships/webextension" Target="../webextensions/webextension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RT39VXfx80o?feature=oembed"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8A22E2-CDA5-47A9-A475-DCC8CA3E73C8}"/>
              </a:ext>
            </a:extLst>
          </p:cNvPr>
          <p:cNvSpPr>
            <a:spLocks noGrp="1"/>
          </p:cNvSpPr>
          <p:nvPr>
            <p:ph type="title"/>
          </p:nvPr>
        </p:nvSpPr>
        <p:spPr/>
        <p:txBody>
          <a:bodyPr/>
          <a:lstStyle/>
          <a:p>
            <a:r>
              <a:rPr lang="he-IL" dirty="0"/>
              <a:t>חברות</a:t>
            </a:r>
          </a:p>
        </p:txBody>
      </p:sp>
      <p:sp>
        <p:nvSpPr>
          <p:cNvPr id="4" name="מציין מיקום תוכן 3">
            <a:extLst>
              <a:ext uri="{FF2B5EF4-FFF2-40B4-BE49-F238E27FC236}">
                <a16:creationId xmlns:a16="http://schemas.microsoft.com/office/drawing/2014/main" id="{7A87A858-43CC-45AD-90B2-BC6FADCA5540}"/>
              </a:ext>
            </a:extLst>
          </p:cNvPr>
          <p:cNvSpPr>
            <a:spLocks noGrp="1"/>
          </p:cNvSpPr>
          <p:nvPr>
            <p:ph sz="quarter" idx="4"/>
          </p:nvPr>
        </p:nvSpPr>
        <p:spPr>
          <a:xfrm>
            <a:off x="515273" y="1725683"/>
            <a:ext cx="8862407" cy="2836158"/>
          </a:xfrm>
        </p:spPr>
        <p:txBody>
          <a:bodyPr/>
          <a:lstStyle/>
          <a:p>
            <a:pPr marL="96848" indent="0">
              <a:buNone/>
            </a:pPr>
            <a:r>
              <a:rPr lang="he-IL" dirty="0"/>
              <a:t>ההתנסות עם חבר או עם קבוצת חברים מבהירה ומסייעת להבין מהי היכולת למלא משימות חשובות.</a:t>
            </a:r>
          </a:p>
          <a:p>
            <a:pPr marL="96848" indent="0">
              <a:buNone/>
            </a:pPr>
            <a:r>
              <a:rPr lang="he-IL" dirty="0"/>
              <a:t>היחיד יכול לבדוק את התהליכים אצל עצמו ובו זמנית להשוותם עם המתרחש אצל אחרים.</a:t>
            </a:r>
          </a:p>
          <a:p>
            <a:pPr marL="96848" indent="0">
              <a:buNone/>
            </a:pPr>
            <a:endParaRPr lang="he-IL" dirty="0"/>
          </a:p>
        </p:txBody>
      </p:sp>
    </p:spTree>
    <p:extLst>
      <p:ext uri="{BB962C8B-B14F-4D97-AF65-F5344CB8AC3E}">
        <p14:creationId xmlns:p14="http://schemas.microsoft.com/office/powerpoint/2010/main" val="112426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188722" y="272950"/>
            <a:ext cx="12191999" cy="720094"/>
          </a:xfrm>
        </p:spPr>
        <p:txBody>
          <a:bodyPr/>
          <a:lstStyle/>
          <a:p>
            <a:r>
              <a:rPr lang="he-IL" dirty="0"/>
              <a:t>תובנות</a:t>
            </a:r>
          </a:p>
        </p:txBody>
      </p:sp>
      <p:sp>
        <p:nvSpPr>
          <p:cNvPr id="6" name="מלבן 5">
            <a:extLst>
              <a:ext uri="{FF2B5EF4-FFF2-40B4-BE49-F238E27FC236}">
                <a16:creationId xmlns:a16="http://schemas.microsoft.com/office/drawing/2014/main" id="{6C2BEBAA-6A78-4577-B78A-EEDAEAD4FABF}"/>
              </a:ext>
            </a:extLst>
          </p:cNvPr>
          <p:cNvSpPr/>
          <p:nvPr/>
        </p:nvSpPr>
        <p:spPr>
          <a:xfrm>
            <a:off x="731522" y="1173863"/>
            <a:ext cx="9123678" cy="5371214"/>
          </a:xfrm>
          <a:prstGeom prst="rect">
            <a:avLst/>
          </a:prstGeom>
        </p:spPr>
        <p:txBody>
          <a:bodyPr wrap="square">
            <a:spAutoFit/>
          </a:bodyPr>
          <a:lstStyle/>
          <a:p>
            <a:pPr marL="457200" indent="-457200" algn="just">
              <a:lnSpc>
                <a:spcPct val="134000"/>
              </a:lnSpc>
              <a:spcBef>
                <a:spcPts val="0"/>
              </a:spcBef>
              <a:buFont typeface="Arial" panose="020B0604020202020204" pitchFamily="34" charset="0"/>
              <a:buChar char="•"/>
            </a:pPr>
            <a:r>
              <a:rPr lang="he-IL" sz="3200" dirty="0"/>
              <a:t>החברים הם מקור משמעותי להתפתחות ולתמיכה שלכם.  </a:t>
            </a:r>
          </a:p>
          <a:p>
            <a:pPr marL="457200" indent="-457200" algn="just">
              <a:lnSpc>
                <a:spcPct val="134000"/>
              </a:lnSpc>
              <a:spcBef>
                <a:spcPts val="0"/>
              </a:spcBef>
              <a:buFont typeface="Arial" panose="020B0604020202020204" pitchFamily="34" charset="0"/>
              <a:buChar char="•"/>
            </a:pPr>
            <a:r>
              <a:rPr lang="he-IL" sz="3200" dirty="0"/>
              <a:t>מתבגרים מקשיבים למתבגרים. </a:t>
            </a:r>
          </a:p>
          <a:p>
            <a:pPr marL="457200" indent="-457200">
              <a:lnSpc>
                <a:spcPct val="134000"/>
              </a:lnSpc>
              <a:spcBef>
                <a:spcPts val="0"/>
              </a:spcBef>
              <a:buFont typeface="Arial" panose="020B0604020202020204" pitchFamily="34" charset="0"/>
              <a:buChar char="•"/>
            </a:pPr>
            <a:r>
              <a:rPr lang="he-IL" sz="3200" dirty="0"/>
              <a:t>ההחלטה אם להתערב או להימנע מלהתערב קשורה למה שהפנמנו ולמדנו במהלך השנים, לאישיות שלנו, לערכים ולנורמות אישיות (חופש הפרט, מחויבות חברתית).</a:t>
            </a:r>
          </a:p>
        </p:txBody>
      </p:sp>
    </p:spTree>
    <p:extLst>
      <p:ext uri="{BB962C8B-B14F-4D97-AF65-F5344CB8AC3E}">
        <p14:creationId xmlns:p14="http://schemas.microsoft.com/office/powerpoint/2010/main" val="335106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FB582D-0B69-48A0-B937-7424786387F1}"/>
              </a:ext>
            </a:extLst>
          </p:cNvPr>
          <p:cNvSpPr>
            <a:spLocks noGrp="1"/>
          </p:cNvSpPr>
          <p:nvPr>
            <p:ph type="title"/>
          </p:nvPr>
        </p:nvSpPr>
        <p:spPr/>
        <p:txBody>
          <a:bodyPr/>
          <a:lstStyle/>
          <a:p>
            <a:r>
              <a:rPr lang="he-IL" dirty="0"/>
              <a:t>רגע לפני ההפסקה</a:t>
            </a:r>
          </a:p>
        </p:txBody>
      </p:sp>
      <p:sp>
        <p:nvSpPr>
          <p:cNvPr id="3" name="מציין מיקום תוכן 2">
            <a:extLst>
              <a:ext uri="{FF2B5EF4-FFF2-40B4-BE49-F238E27FC236}">
                <a16:creationId xmlns:a16="http://schemas.microsoft.com/office/drawing/2014/main" id="{3672C596-4923-4622-B5DB-2CAD865A2EC4}"/>
              </a:ext>
            </a:extLst>
          </p:cNvPr>
          <p:cNvSpPr>
            <a:spLocks noGrp="1"/>
          </p:cNvSpPr>
          <p:nvPr>
            <p:ph idx="1"/>
          </p:nvPr>
        </p:nvSpPr>
        <p:spPr/>
        <p:txBody>
          <a:bodyPr>
            <a:normAutofit/>
          </a:bodyPr>
          <a:lstStyle/>
          <a:p>
            <a:r>
              <a:rPr lang="he-IL" sz="3000" dirty="0"/>
              <a:t>באילו מצבים חברתיים </a:t>
            </a:r>
            <a:r>
              <a:rPr lang="he-IL" sz="3000" dirty="0">
                <a:solidFill>
                  <a:srgbClr val="C00000"/>
                </a:solidFill>
              </a:rPr>
              <a:t>אין ספק </a:t>
            </a:r>
            <a:r>
              <a:rPr lang="he-IL" sz="3000" dirty="0"/>
              <a:t>אם לנקוט עמדה ולהתערב באופן פעיל או לשתף מבוגר?</a:t>
            </a:r>
          </a:p>
          <a:p>
            <a:r>
              <a:rPr lang="he-IL" sz="3000" dirty="0"/>
              <a:t>באילו מצבים חברתיים </a:t>
            </a:r>
            <a:r>
              <a:rPr lang="he-IL" sz="3000" dirty="0">
                <a:solidFill>
                  <a:srgbClr val="C00000"/>
                </a:solidFill>
              </a:rPr>
              <a:t>יש ספק </a:t>
            </a:r>
            <a:r>
              <a:rPr lang="he-IL" sz="3000" dirty="0"/>
              <a:t>או </a:t>
            </a:r>
            <a:r>
              <a:rPr lang="he-IL" sz="3000" dirty="0">
                <a:solidFill>
                  <a:srgbClr val="C00000"/>
                </a:solidFill>
              </a:rPr>
              <a:t>בלבול</a:t>
            </a:r>
            <a:r>
              <a:rPr lang="he-IL" sz="3000" dirty="0"/>
              <a:t> האם להתערב או לשתף מבוגר?</a:t>
            </a:r>
          </a:p>
          <a:p>
            <a:endParaRPr lang="he-IL" sz="3000" dirty="0"/>
          </a:p>
        </p:txBody>
      </p:sp>
    </p:spTree>
    <p:extLst>
      <p:ext uri="{BB962C8B-B14F-4D97-AF65-F5344CB8AC3E}">
        <p14:creationId xmlns:p14="http://schemas.microsoft.com/office/powerpoint/2010/main" val="287426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188722" y="272950"/>
            <a:ext cx="12191999" cy="720094"/>
          </a:xfrm>
        </p:spPr>
        <p:txBody>
          <a:bodyPr/>
          <a:lstStyle/>
          <a:p>
            <a:r>
              <a:rPr lang="he-IL" dirty="0"/>
              <a:t>תובנות</a:t>
            </a:r>
          </a:p>
        </p:txBody>
      </p:sp>
      <p:sp>
        <p:nvSpPr>
          <p:cNvPr id="6" name="מלבן 5">
            <a:extLst>
              <a:ext uri="{FF2B5EF4-FFF2-40B4-BE49-F238E27FC236}">
                <a16:creationId xmlns:a16="http://schemas.microsoft.com/office/drawing/2014/main" id="{6C2BEBAA-6A78-4577-B78A-EEDAEAD4FABF}"/>
              </a:ext>
            </a:extLst>
          </p:cNvPr>
          <p:cNvSpPr/>
          <p:nvPr/>
        </p:nvSpPr>
        <p:spPr>
          <a:xfrm>
            <a:off x="184585" y="1385195"/>
            <a:ext cx="9267371" cy="3309367"/>
          </a:xfrm>
          <a:prstGeom prst="rect">
            <a:avLst/>
          </a:prstGeom>
        </p:spPr>
        <p:txBody>
          <a:bodyPr wrap="square">
            <a:spAutoFit/>
          </a:bodyPr>
          <a:lstStyle/>
          <a:p>
            <a:pPr marL="457200" indent="-457200" algn="just">
              <a:lnSpc>
                <a:spcPct val="134000"/>
              </a:lnSpc>
              <a:spcBef>
                <a:spcPts val="0"/>
              </a:spcBef>
              <a:buFont typeface="Arial" panose="020B0604020202020204" pitchFamily="34" charset="0"/>
              <a:buChar char="•"/>
            </a:pPr>
            <a:r>
              <a:rPr lang="he-IL" sz="2600" dirty="0"/>
              <a:t>יש אירועים שכדאי לפנות לסיוע של מבוגר, למרות, המחיר שאתם עשויים לשלם כאשר אתם נוהגים כך. </a:t>
            </a:r>
          </a:p>
          <a:p>
            <a:pPr marL="457200" indent="-457200" algn="just">
              <a:lnSpc>
                <a:spcPct val="134000"/>
              </a:lnSpc>
              <a:spcBef>
                <a:spcPts val="0"/>
              </a:spcBef>
              <a:buFont typeface="Arial" panose="020B0604020202020204" pitchFamily="34" charset="0"/>
              <a:buChar char="•"/>
            </a:pPr>
            <a:r>
              <a:rPr lang="he-IL" sz="2600" dirty="0"/>
              <a:t>הפניה לסיוע של מבוגר, תלויה ברמת הסיכון באירוע. </a:t>
            </a:r>
          </a:p>
          <a:p>
            <a:pPr marL="457200" indent="-457200" algn="just">
              <a:lnSpc>
                <a:spcPct val="134000"/>
              </a:lnSpc>
              <a:spcBef>
                <a:spcPts val="0"/>
              </a:spcBef>
              <a:buFont typeface="Arial" panose="020B0604020202020204" pitchFamily="34" charset="0"/>
              <a:buChar char="•"/>
            </a:pPr>
            <a:r>
              <a:rPr lang="he-IL" sz="2600" dirty="0"/>
              <a:t>פעולה זו עשויה לעורר כעס מצד החבר בטווח המידי. אולם, בטווח הארוך, זוהי פעולה ששומרת על החבר ולעיתים גם על החברות. </a:t>
            </a:r>
          </a:p>
        </p:txBody>
      </p:sp>
    </p:spTree>
    <p:extLst>
      <p:ext uri="{BB962C8B-B14F-4D97-AF65-F5344CB8AC3E}">
        <p14:creationId xmlns:p14="http://schemas.microsoft.com/office/powerpoint/2010/main" val="82439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הפסקה – 10 דקות</a:t>
            </a:r>
          </a:p>
        </p:txBody>
      </p:sp>
    </p:spTree>
    <p:extLst>
      <p:ext uri="{BB962C8B-B14F-4D97-AF65-F5344CB8AC3E}">
        <p14:creationId xmlns:p14="http://schemas.microsoft.com/office/powerpoint/2010/main" val="233392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EB9CC2-4BA4-438C-B8C3-AC2F461F7EAA}"/>
              </a:ext>
            </a:extLst>
          </p:cNvPr>
          <p:cNvSpPr>
            <a:spLocks noGrp="1"/>
          </p:cNvSpPr>
          <p:nvPr>
            <p:ph type="title"/>
          </p:nvPr>
        </p:nvSpPr>
        <p:spPr/>
        <p:txBody>
          <a:bodyPr/>
          <a:lstStyle/>
          <a:p>
            <a:r>
              <a:rPr lang="he-IL" dirty="0"/>
              <a:t>מהם הערכים המנחים בחברות טובה לדעתכם ?</a:t>
            </a:r>
          </a:p>
        </p:txBody>
      </p:sp>
      <p:sp>
        <p:nvSpPr>
          <p:cNvPr id="3" name="מציין מיקום תוכן 2">
            <a:extLst>
              <a:ext uri="{FF2B5EF4-FFF2-40B4-BE49-F238E27FC236}">
                <a16:creationId xmlns:a16="http://schemas.microsoft.com/office/drawing/2014/main" id="{FD716FCA-42D8-4B8F-BF63-933BA57BAE2A}"/>
              </a:ext>
            </a:extLst>
          </p:cNvPr>
          <p:cNvSpPr>
            <a:spLocks noGrp="1"/>
          </p:cNvSpPr>
          <p:nvPr>
            <p:ph idx="1"/>
          </p:nvPr>
        </p:nvSpPr>
        <p:spPr>
          <a:xfrm>
            <a:off x="91523" y="5070471"/>
            <a:ext cx="8373840" cy="1000014"/>
          </a:xfrm>
        </p:spPr>
        <p:txBody>
          <a:bodyPr>
            <a:normAutofit fontScale="92500"/>
          </a:bodyPr>
          <a:lstStyle/>
          <a:p>
            <a:pPr marL="0" indent="0" algn="ctr">
              <a:buNone/>
            </a:pPr>
            <a:r>
              <a:rPr lang="he-IL" sz="2800" b="1" dirty="0"/>
              <a:t>בחרו </a:t>
            </a:r>
            <a:r>
              <a:rPr lang="he-IL" sz="3500" b="1" dirty="0">
                <a:solidFill>
                  <a:srgbClr val="7030A0"/>
                </a:solidFill>
              </a:rPr>
              <a:t>4 ערכים </a:t>
            </a:r>
            <a:r>
              <a:rPr lang="he-IL" sz="2800" b="1" dirty="0"/>
              <a:t>שמייצגים את ה'אני מאמין' שלכם בחברות</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תוספת 3" title="Slice Timer">
                <a:extLst>
                  <a:ext uri="{FF2B5EF4-FFF2-40B4-BE49-F238E27FC236}">
                    <a16:creationId xmlns:a16="http://schemas.microsoft.com/office/drawing/2014/main" id="{D96B2602-0048-4B8E-AD51-A412ABFC5E33}"/>
                  </a:ext>
                </a:extLst>
              </p:cNvPr>
              <p:cNvGraphicFramePr>
                <a:graphicFrameLocks noGrp="1"/>
              </p:cNvGraphicFramePr>
              <p:nvPr>
                <p:extLst>
                  <p:ext uri="{D42A27DB-BD31-4B8C-83A1-F6EECF244321}">
                    <p14:modId xmlns:p14="http://schemas.microsoft.com/office/powerpoint/2010/main" val="2835032941"/>
                  </p:ext>
                </p:extLst>
              </p:nvPr>
            </p:nvGraphicFramePr>
            <p:xfrm>
              <a:off x="8134908" y="3724007"/>
              <a:ext cx="2172970" cy="149719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תוספת 3" title="Slice Timer">
                <a:extLst>
                  <a:ext uri="{FF2B5EF4-FFF2-40B4-BE49-F238E27FC236}">
                    <a16:creationId xmlns:a16="http://schemas.microsoft.com/office/drawing/2014/main" id="{D96B2602-0048-4B8E-AD51-A412ABFC5E33}"/>
                  </a:ext>
                </a:extLst>
              </p:cNvPr>
              <p:cNvPicPr>
                <a:picLocks noGrp="1" noRot="1" noChangeAspect="1" noMove="1" noResize="1" noEditPoints="1" noAdjustHandles="1" noChangeArrowheads="1" noChangeShapeType="1"/>
              </p:cNvPicPr>
              <p:nvPr/>
            </p:nvPicPr>
            <p:blipFill>
              <a:blip r:embed="rId3"/>
              <a:stretch>
                <a:fillRect/>
              </a:stretch>
            </p:blipFill>
            <p:spPr>
              <a:xfrm>
                <a:off x="8134908" y="3724007"/>
                <a:ext cx="2172970" cy="1497192"/>
              </a:xfrm>
              <a:prstGeom prst="rect">
                <a:avLst/>
              </a:prstGeom>
            </p:spPr>
          </p:pic>
        </mc:Fallback>
      </mc:AlternateContent>
      <p:sp>
        <p:nvSpPr>
          <p:cNvPr id="8" name="אליפסה 1">
            <a:extLst>
              <a:ext uri="{FF2B5EF4-FFF2-40B4-BE49-F238E27FC236}">
                <a16:creationId xmlns:a16="http://schemas.microsoft.com/office/drawing/2014/main" id="{642D09D0-0D18-4EF8-8826-36E74B94F3D7}"/>
              </a:ext>
            </a:extLst>
          </p:cNvPr>
          <p:cNvSpPr>
            <a:spLocks noChangeArrowheads="1"/>
          </p:cNvSpPr>
          <p:nvPr/>
        </p:nvSpPr>
        <p:spPr bwMode="auto">
          <a:xfrm>
            <a:off x="1723786" y="1028702"/>
            <a:ext cx="1773073" cy="1024080"/>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חופש הפרט</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אליפסה 2">
            <a:extLst>
              <a:ext uri="{FF2B5EF4-FFF2-40B4-BE49-F238E27FC236}">
                <a16:creationId xmlns:a16="http://schemas.microsoft.com/office/drawing/2014/main" id="{B32BC1E3-C6E7-4BF5-85C4-EB9915BA7779}"/>
              </a:ext>
            </a:extLst>
          </p:cNvPr>
          <p:cNvSpPr>
            <a:spLocks noChangeArrowheads="1"/>
          </p:cNvSpPr>
          <p:nvPr/>
        </p:nvSpPr>
        <p:spPr bwMode="auto">
          <a:xfrm>
            <a:off x="3788881" y="2378328"/>
            <a:ext cx="1826692" cy="952167"/>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נאמנות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אליפסה 3">
            <a:extLst>
              <a:ext uri="{FF2B5EF4-FFF2-40B4-BE49-F238E27FC236}">
                <a16:creationId xmlns:a16="http://schemas.microsoft.com/office/drawing/2014/main" id="{BE373C8D-B984-48B4-9EE0-62EE21A693FF}"/>
              </a:ext>
            </a:extLst>
          </p:cNvPr>
          <p:cNvSpPr>
            <a:spLocks noChangeArrowheads="1"/>
          </p:cNvSpPr>
          <p:nvPr/>
        </p:nvSpPr>
        <p:spPr bwMode="auto">
          <a:xfrm>
            <a:off x="3540366" y="974101"/>
            <a:ext cx="1878807" cy="1247036"/>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פתיחות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אליפסה 4">
            <a:extLst>
              <a:ext uri="{FF2B5EF4-FFF2-40B4-BE49-F238E27FC236}">
                <a16:creationId xmlns:a16="http://schemas.microsoft.com/office/drawing/2014/main" id="{A0EDE854-CEE0-4722-B071-DC1800C1F79D}"/>
              </a:ext>
            </a:extLst>
          </p:cNvPr>
          <p:cNvSpPr>
            <a:spLocks noChangeArrowheads="1"/>
          </p:cNvSpPr>
          <p:nvPr/>
        </p:nvSpPr>
        <p:spPr bwMode="auto">
          <a:xfrm>
            <a:off x="1916470" y="2169476"/>
            <a:ext cx="1878807" cy="1000014"/>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אמינות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אליפסה 5">
            <a:extLst>
              <a:ext uri="{FF2B5EF4-FFF2-40B4-BE49-F238E27FC236}">
                <a16:creationId xmlns:a16="http://schemas.microsoft.com/office/drawing/2014/main" id="{F4658329-3251-47DB-BA31-F68018C334EE}"/>
              </a:ext>
            </a:extLst>
          </p:cNvPr>
          <p:cNvSpPr>
            <a:spLocks noChangeArrowheads="1"/>
          </p:cNvSpPr>
          <p:nvPr/>
        </p:nvSpPr>
        <p:spPr bwMode="auto">
          <a:xfrm>
            <a:off x="7447657" y="2144054"/>
            <a:ext cx="1814356" cy="1203502"/>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אחריות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אליפסה 6">
            <a:extLst>
              <a:ext uri="{FF2B5EF4-FFF2-40B4-BE49-F238E27FC236}">
                <a16:creationId xmlns:a16="http://schemas.microsoft.com/office/drawing/2014/main" id="{443F934D-0D20-4CC5-93B1-614722400633}"/>
              </a:ext>
            </a:extLst>
          </p:cNvPr>
          <p:cNvSpPr>
            <a:spLocks noChangeArrowheads="1"/>
          </p:cNvSpPr>
          <p:nvPr/>
        </p:nvSpPr>
        <p:spPr bwMode="auto">
          <a:xfrm>
            <a:off x="5541550" y="1022030"/>
            <a:ext cx="1662746" cy="1147236"/>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נדיבות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אליפסה 7">
            <a:extLst>
              <a:ext uri="{FF2B5EF4-FFF2-40B4-BE49-F238E27FC236}">
                <a16:creationId xmlns:a16="http://schemas.microsoft.com/office/drawing/2014/main" id="{14A4CB84-E61A-44C5-B89B-36D7795A0557}"/>
              </a:ext>
            </a:extLst>
          </p:cNvPr>
          <p:cNvSpPr>
            <a:spLocks noChangeArrowheads="1"/>
          </p:cNvSpPr>
          <p:nvPr/>
        </p:nvSpPr>
        <p:spPr bwMode="auto">
          <a:xfrm>
            <a:off x="184212" y="2448975"/>
            <a:ext cx="1773073" cy="1105615"/>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מסירות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אליפסה 8">
            <a:extLst>
              <a:ext uri="{FF2B5EF4-FFF2-40B4-BE49-F238E27FC236}">
                <a16:creationId xmlns:a16="http://schemas.microsoft.com/office/drawing/2014/main" id="{818B2DC1-23A9-44FF-BC1A-1BCA20DB02D3}"/>
              </a:ext>
            </a:extLst>
          </p:cNvPr>
          <p:cNvSpPr>
            <a:spLocks noChangeArrowheads="1"/>
          </p:cNvSpPr>
          <p:nvPr/>
        </p:nvSpPr>
        <p:spPr bwMode="auto">
          <a:xfrm>
            <a:off x="91523" y="876105"/>
            <a:ext cx="1632263" cy="1372685"/>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לכבד את האחר</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אליפסה 9">
            <a:extLst>
              <a:ext uri="{FF2B5EF4-FFF2-40B4-BE49-F238E27FC236}">
                <a16:creationId xmlns:a16="http://schemas.microsoft.com/office/drawing/2014/main" id="{E73367C5-9C4F-4F5A-8B2F-45796E2D8820}"/>
              </a:ext>
            </a:extLst>
          </p:cNvPr>
          <p:cNvSpPr>
            <a:spLocks noChangeArrowheads="1"/>
          </p:cNvSpPr>
          <p:nvPr/>
        </p:nvSpPr>
        <p:spPr bwMode="auto">
          <a:xfrm>
            <a:off x="184212" y="4030484"/>
            <a:ext cx="1632263" cy="941181"/>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דוגמה אישית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אליפסה 10">
            <a:extLst>
              <a:ext uri="{FF2B5EF4-FFF2-40B4-BE49-F238E27FC236}">
                <a16:creationId xmlns:a16="http://schemas.microsoft.com/office/drawing/2014/main" id="{D5D80979-444D-4182-8E53-686F79D28C4D}"/>
              </a:ext>
            </a:extLst>
          </p:cNvPr>
          <p:cNvSpPr>
            <a:spLocks noChangeArrowheads="1"/>
          </p:cNvSpPr>
          <p:nvPr/>
        </p:nvSpPr>
        <p:spPr bwMode="auto">
          <a:xfrm>
            <a:off x="1688607" y="3511009"/>
            <a:ext cx="1409856" cy="819150"/>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שיויון</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אליפסה 11">
            <a:extLst>
              <a:ext uri="{FF2B5EF4-FFF2-40B4-BE49-F238E27FC236}">
                <a16:creationId xmlns:a16="http://schemas.microsoft.com/office/drawing/2014/main" id="{773764CC-01D7-4A12-9EAA-2D596D3354D2}"/>
              </a:ext>
            </a:extLst>
          </p:cNvPr>
          <p:cNvSpPr>
            <a:spLocks noChangeArrowheads="1"/>
          </p:cNvSpPr>
          <p:nvPr/>
        </p:nvSpPr>
        <p:spPr bwMode="auto">
          <a:xfrm>
            <a:off x="2244425" y="4281526"/>
            <a:ext cx="2068194" cy="1110667"/>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אכפתיות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אליפסה 12">
            <a:extLst>
              <a:ext uri="{FF2B5EF4-FFF2-40B4-BE49-F238E27FC236}">
                <a16:creationId xmlns:a16="http://schemas.microsoft.com/office/drawing/2014/main" id="{2638029D-10C5-43B7-8699-453C6F23CC65}"/>
              </a:ext>
            </a:extLst>
          </p:cNvPr>
          <p:cNvSpPr>
            <a:spLocks noChangeArrowheads="1"/>
          </p:cNvSpPr>
          <p:nvPr/>
        </p:nvSpPr>
        <p:spPr bwMode="auto">
          <a:xfrm>
            <a:off x="4993347" y="4173978"/>
            <a:ext cx="1632263" cy="1203501"/>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ביטחון עצמי</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אליפסה 13">
            <a:extLst>
              <a:ext uri="{FF2B5EF4-FFF2-40B4-BE49-F238E27FC236}">
                <a16:creationId xmlns:a16="http://schemas.microsoft.com/office/drawing/2014/main" id="{B8BC2EF3-8CCA-4BBE-B837-91BB90B95354}"/>
              </a:ext>
            </a:extLst>
          </p:cNvPr>
          <p:cNvSpPr>
            <a:spLocks noChangeArrowheads="1"/>
          </p:cNvSpPr>
          <p:nvPr/>
        </p:nvSpPr>
        <p:spPr bwMode="auto">
          <a:xfrm>
            <a:off x="3604595" y="3382533"/>
            <a:ext cx="1856264" cy="1125628"/>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פתיחות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1" name="אליפסה 14">
            <a:extLst>
              <a:ext uri="{FF2B5EF4-FFF2-40B4-BE49-F238E27FC236}">
                <a16:creationId xmlns:a16="http://schemas.microsoft.com/office/drawing/2014/main" id="{6D458E74-68AA-495A-99D9-8860F4724A62}"/>
              </a:ext>
            </a:extLst>
          </p:cNvPr>
          <p:cNvSpPr>
            <a:spLocks noChangeArrowheads="1"/>
          </p:cNvSpPr>
          <p:nvPr/>
        </p:nvSpPr>
        <p:spPr bwMode="auto">
          <a:xfrm>
            <a:off x="5628838" y="2137012"/>
            <a:ext cx="1662746" cy="1203501"/>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הערכה</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אליפסה 15">
            <a:extLst>
              <a:ext uri="{FF2B5EF4-FFF2-40B4-BE49-F238E27FC236}">
                <a16:creationId xmlns:a16="http://schemas.microsoft.com/office/drawing/2014/main" id="{CA69F6A2-D25D-4393-9639-CFDED05366EC}"/>
              </a:ext>
            </a:extLst>
          </p:cNvPr>
          <p:cNvSpPr>
            <a:spLocks noChangeArrowheads="1"/>
          </p:cNvSpPr>
          <p:nvPr/>
        </p:nvSpPr>
        <p:spPr bwMode="auto">
          <a:xfrm>
            <a:off x="9257435" y="1965948"/>
            <a:ext cx="1874677" cy="1168046"/>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מצוינות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3" name="אליפסה 16">
            <a:extLst>
              <a:ext uri="{FF2B5EF4-FFF2-40B4-BE49-F238E27FC236}">
                <a16:creationId xmlns:a16="http://schemas.microsoft.com/office/drawing/2014/main" id="{F07346FD-56EC-46A7-8BDA-258C5D768116}"/>
              </a:ext>
            </a:extLst>
          </p:cNvPr>
          <p:cNvSpPr>
            <a:spLocks noChangeArrowheads="1"/>
          </p:cNvSpPr>
          <p:nvPr/>
        </p:nvSpPr>
        <p:spPr bwMode="auto">
          <a:xfrm>
            <a:off x="7235753" y="830904"/>
            <a:ext cx="2021682" cy="1252447"/>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מנהיגות-השפעה</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4" name="אליפסה 17">
            <a:extLst>
              <a:ext uri="{FF2B5EF4-FFF2-40B4-BE49-F238E27FC236}">
                <a16:creationId xmlns:a16="http://schemas.microsoft.com/office/drawing/2014/main" id="{C021EB4B-9629-428E-A1C8-CC2BFEE62D36}"/>
              </a:ext>
            </a:extLst>
          </p:cNvPr>
          <p:cNvSpPr>
            <a:spLocks noChangeArrowheads="1"/>
          </p:cNvSpPr>
          <p:nvPr/>
        </p:nvSpPr>
        <p:spPr bwMode="auto">
          <a:xfrm>
            <a:off x="9351568" y="827742"/>
            <a:ext cx="1912620" cy="1125628"/>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כנות</a:t>
            </a:r>
            <a:endParaRPr kumimoji="0" lang="en-US" altLang="he-IL" sz="12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5" name="אליפסה 18">
            <a:extLst>
              <a:ext uri="{FF2B5EF4-FFF2-40B4-BE49-F238E27FC236}">
                <a16:creationId xmlns:a16="http://schemas.microsoft.com/office/drawing/2014/main" id="{BD11E8C0-17A2-4E0D-9F8F-4315C15FE43B}"/>
              </a:ext>
            </a:extLst>
          </p:cNvPr>
          <p:cNvSpPr>
            <a:spLocks noChangeArrowheads="1"/>
          </p:cNvSpPr>
          <p:nvPr/>
        </p:nvSpPr>
        <p:spPr bwMode="auto">
          <a:xfrm>
            <a:off x="6292037" y="3330495"/>
            <a:ext cx="1632264" cy="1252447"/>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חום וחיבה</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19">
            <a:extLst>
              <a:ext uri="{FF2B5EF4-FFF2-40B4-BE49-F238E27FC236}">
                <a16:creationId xmlns:a16="http://schemas.microsoft.com/office/drawing/2014/main" id="{8567C7A2-A8A5-4308-968D-AB738382B3E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27" name="Rectangle 38">
            <a:extLst>
              <a:ext uri="{FF2B5EF4-FFF2-40B4-BE49-F238E27FC236}">
                <a16:creationId xmlns:a16="http://schemas.microsoft.com/office/drawing/2014/main" id="{8E8E387D-96B6-41BF-95C6-00D67614C67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210024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1ADED9-78CA-4E2E-8EC1-7B9E6532D4AA}"/>
              </a:ext>
            </a:extLst>
          </p:cNvPr>
          <p:cNvSpPr>
            <a:spLocks noGrp="1"/>
          </p:cNvSpPr>
          <p:nvPr>
            <p:ph type="title"/>
          </p:nvPr>
        </p:nvSpPr>
        <p:spPr/>
        <p:txBody>
          <a:bodyPr/>
          <a:lstStyle/>
          <a:p>
            <a:r>
              <a:rPr lang="he-IL" dirty="0"/>
              <a:t>דרגו את בחירתכם על פי סדר חשיבותם </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6" name="תוספת 25" title="Slice Timer">
                <a:extLst>
                  <a:ext uri="{FF2B5EF4-FFF2-40B4-BE49-F238E27FC236}">
                    <a16:creationId xmlns:a16="http://schemas.microsoft.com/office/drawing/2014/main" id="{14A959CB-F03A-42C4-932F-12B866514D50}"/>
                  </a:ext>
                </a:extLst>
              </p:cNvPr>
              <p:cNvGraphicFramePr>
                <a:graphicFrameLocks noGrp="1"/>
              </p:cNvGraphicFramePr>
              <p:nvPr>
                <p:extLst>
                  <p:ext uri="{D42A27DB-BD31-4B8C-83A1-F6EECF244321}">
                    <p14:modId xmlns:p14="http://schemas.microsoft.com/office/powerpoint/2010/main" val="763963296"/>
                  </p:ext>
                </p:extLst>
              </p:nvPr>
            </p:nvGraphicFramePr>
            <p:xfrm>
              <a:off x="8134908" y="3724007"/>
              <a:ext cx="2172970" cy="149719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6" name="תוספת 25" title="Slice Timer">
                <a:extLst>
                  <a:ext uri="{FF2B5EF4-FFF2-40B4-BE49-F238E27FC236}">
                    <a16:creationId xmlns:a16="http://schemas.microsoft.com/office/drawing/2014/main" id="{14A959CB-F03A-42C4-932F-12B866514D50}"/>
                  </a:ext>
                </a:extLst>
              </p:cNvPr>
              <p:cNvPicPr>
                <a:picLocks noGrp="1" noRot="1" noChangeAspect="1" noMove="1" noResize="1" noEditPoints="1" noAdjustHandles="1" noChangeArrowheads="1" noChangeShapeType="1"/>
              </p:cNvPicPr>
              <p:nvPr/>
            </p:nvPicPr>
            <p:blipFill>
              <a:blip r:embed="rId3"/>
              <a:stretch>
                <a:fillRect/>
              </a:stretch>
            </p:blipFill>
            <p:spPr>
              <a:xfrm>
                <a:off x="8134908" y="3724007"/>
                <a:ext cx="2172970" cy="1497192"/>
              </a:xfrm>
              <a:prstGeom prst="rect">
                <a:avLst/>
              </a:prstGeom>
            </p:spPr>
          </p:pic>
        </mc:Fallback>
      </mc:AlternateContent>
      <p:sp>
        <p:nvSpPr>
          <p:cNvPr id="27" name="אליפסה 1">
            <a:extLst>
              <a:ext uri="{FF2B5EF4-FFF2-40B4-BE49-F238E27FC236}">
                <a16:creationId xmlns:a16="http://schemas.microsoft.com/office/drawing/2014/main" id="{7BC177FD-2A9B-4BC7-BB03-D1BD9E5F0C20}"/>
              </a:ext>
            </a:extLst>
          </p:cNvPr>
          <p:cNvSpPr>
            <a:spLocks noChangeArrowheads="1"/>
          </p:cNvSpPr>
          <p:nvPr/>
        </p:nvSpPr>
        <p:spPr bwMode="auto">
          <a:xfrm>
            <a:off x="1723786" y="1028702"/>
            <a:ext cx="1773073" cy="1024080"/>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חופש הפרט</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8" name="אליפסה 2">
            <a:extLst>
              <a:ext uri="{FF2B5EF4-FFF2-40B4-BE49-F238E27FC236}">
                <a16:creationId xmlns:a16="http://schemas.microsoft.com/office/drawing/2014/main" id="{B157E2F0-651E-4A4F-A117-7D22DA81503D}"/>
              </a:ext>
            </a:extLst>
          </p:cNvPr>
          <p:cNvSpPr>
            <a:spLocks noChangeArrowheads="1"/>
          </p:cNvSpPr>
          <p:nvPr/>
        </p:nvSpPr>
        <p:spPr bwMode="auto">
          <a:xfrm>
            <a:off x="3788881" y="2378328"/>
            <a:ext cx="1826692" cy="952167"/>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נאמנות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9" name="אליפסה 3">
            <a:extLst>
              <a:ext uri="{FF2B5EF4-FFF2-40B4-BE49-F238E27FC236}">
                <a16:creationId xmlns:a16="http://schemas.microsoft.com/office/drawing/2014/main" id="{DC3EEAEA-F437-49D7-8730-4B72A953CB3F}"/>
              </a:ext>
            </a:extLst>
          </p:cNvPr>
          <p:cNvSpPr>
            <a:spLocks noChangeArrowheads="1"/>
          </p:cNvSpPr>
          <p:nvPr/>
        </p:nvSpPr>
        <p:spPr bwMode="auto">
          <a:xfrm>
            <a:off x="3540366" y="974101"/>
            <a:ext cx="1878807" cy="1247036"/>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פתיחות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0" name="אליפסה 4">
            <a:extLst>
              <a:ext uri="{FF2B5EF4-FFF2-40B4-BE49-F238E27FC236}">
                <a16:creationId xmlns:a16="http://schemas.microsoft.com/office/drawing/2014/main" id="{8441DCDD-C13D-4660-A09A-8028FD9E408A}"/>
              </a:ext>
            </a:extLst>
          </p:cNvPr>
          <p:cNvSpPr>
            <a:spLocks noChangeArrowheads="1"/>
          </p:cNvSpPr>
          <p:nvPr/>
        </p:nvSpPr>
        <p:spPr bwMode="auto">
          <a:xfrm>
            <a:off x="1916470" y="2169476"/>
            <a:ext cx="1878807" cy="1000014"/>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אמינות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אליפסה 5">
            <a:extLst>
              <a:ext uri="{FF2B5EF4-FFF2-40B4-BE49-F238E27FC236}">
                <a16:creationId xmlns:a16="http://schemas.microsoft.com/office/drawing/2014/main" id="{29159668-C74F-4892-B133-D67EE2D5CE51}"/>
              </a:ext>
            </a:extLst>
          </p:cNvPr>
          <p:cNvSpPr>
            <a:spLocks noChangeArrowheads="1"/>
          </p:cNvSpPr>
          <p:nvPr/>
        </p:nvSpPr>
        <p:spPr bwMode="auto">
          <a:xfrm>
            <a:off x="7447657" y="2144054"/>
            <a:ext cx="1814356" cy="1203502"/>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אחריות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2" name="אליפסה 6">
            <a:extLst>
              <a:ext uri="{FF2B5EF4-FFF2-40B4-BE49-F238E27FC236}">
                <a16:creationId xmlns:a16="http://schemas.microsoft.com/office/drawing/2014/main" id="{1004D9D8-F12D-4581-A7C6-F4B8D56C6200}"/>
              </a:ext>
            </a:extLst>
          </p:cNvPr>
          <p:cNvSpPr>
            <a:spLocks noChangeArrowheads="1"/>
          </p:cNvSpPr>
          <p:nvPr/>
        </p:nvSpPr>
        <p:spPr bwMode="auto">
          <a:xfrm>
            <a:off x="5541550" y="1022030"/>
            <a:ext cx="1662746" cy="1147236"/>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נדיבות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3" name="אליפסה 7">
            <a:extLst>
              <a:ext uri="{FF2B5EF4-FFF2-40B4-BE49-F238E27FC236}">
                <a16:creationId xmlns:a16="http://schemas.microsoft.com/office/drawing/2014/main" id="{392130CF-B19C-4579-950B-20650F629CC1}"/>
              </a:ext>
            </a:extLst>
          </p:cNvPr>
          <p:cNvSpPr>
            <a:spLocks noChangeArrowheads="1"/>
          </p:cNvSpPr>
          <p:nvPr/>
        </p:nvSpPr>
        <p:spPr bwMode="auto">
          <a:xfrm>
            <a:off x="184212" y="2448975"/>
            <a:ext cx="1773073" cy="1105615"/>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מסירות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4" name="אליפסה 8">
            <a:extLst>
              <a:ext uri="{FF2B5EF4-FFF2-40B4-BE49-F238E27FC236}">
                <a16:creationId xmlns:a16="http://schemas.microsoft.com/office/drawing/2014/main" id="{98DE4E21-BC3D-4117-8829-9368F8E2ED4E}"/>
              </a:ext>
            </a:extLst>
          </p:cNvPr>
          <p:cNvSpPr>
            <a:spLocks noChangeArrowheads="1"/>
          </p:cNvSpPr>
          <p:nvPr/>
        </p:nvSpPr>
        <p:spPr bwMode="auto">
          <a:xfrm>
            <a:off x="91523" y="876105"/>
            <a:ext cx="1632263" cy="1372685"/>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לכבד את האחר</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5" name="אליפסה 9">
            <a:extLst>
              <a:ext uri="{FF2B5EF4-FFF2-40B4-BE49-F238E27FC236}">
                <a16:creationId xmlns:a16="http://schemas.microsoft.com/office/drawing/2014/main" id="{7B65740A-2D1D-4EC3-B898-A2CFDCCCC155}"/>
              </a:ext>
            </a:extLst>
          </p:cNvPr>
          <p:cNvSpPr>
            <a:spLocks noChangeArrowheads="1"/>
          </p:cNvSpPr>
          <p:nvPr/>
        </p:nvSpPr>
        <p:spPr bwMode="auto">
          <a:xfrm>
            <a:off x="184212" y="4030484"/>
            <a:ext cx="1632263" cy="941181"/>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דוגמה אישית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6" name="אליפסה 10">
            <a:extLst>
              <a:ext uri="{FF2B5EF4-FFF2-40B4-BE49-F238E27FC236}">
                <a16:creationId xmlns:a16="http://schemas.microsoft.com/office/drawing/2014/main" id="{EDC70CA9-D2C5-4CE1-B7EF-4A233BC10CEE}"/>
              </a:ext>
            </a:extLst>
          </p:cNvPr>
          <p:cNvSpPr>
            <a:spLocks noChangeArrowheads="1"/>
          </p:cNvSpPr>
          <p:nvPr/>
        </p:nvSpPr>
        <p:spPr bwMode="auto">
          <a:xfrm>
            <a:off x="1688607" y="3511009"/>
            <a:ext cx="1409856" cy="819150"/>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שיויון</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7" name="אליפסה 11">
            <a:extLst>
              <a:ext uri="{FF2B5EF4-FFF2-40B4-BE49-F238E27FC236}">
                <a16:creationId xmlns:a16="http://schemas.microsoft.com/office/drawing/2014/main" id="{9E418616-783F-45EE-8ED9-7792B4586D52}"/>
              </a:ext>
            </a:extLst>
          </p:cNvPr>
          <p:cNvSpPr>
            <a:spLocks noChangeArrowheads="1"/>
          </p:cNvSpPr>
          <p:nvPr/>
        </p:nvSpPr>
        <p:spPr bwMode="auto">
          <a:xfrm>
            <a:off x="2244425" y="4281526"/>
            <a:ext cx="2068194" cy="1110667"/>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אכפתיות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8" name="אליפסה 12">
            <a:extLst>
              <a:ext uri="{FF2B5EF4-FFF2-40B4-BE49-F238E27FC236}">
                <a16:creationId xmlns:a16="http://schemas.microsoft.com/office/drawing/2014/main" id="{16234A4D-5CD4-42A8-8F3B-1DCABDC4FA9D}"/>
              </a:ext>
            </a:extLst>
          </p:cNvPr>
          <p:cNvSpPr>
            <a:spLocks noChangeArrowheads="1"/>
          </p:cNvSpPr>
          <p:nvPr/>
        </p:nvSpPr>
        <p:spPr bwMode="auto">
          <a:xfrm>
            <a:off x="4993347" y="4173978"/>
            <a:ext cx="1632263" cy="1203501"/>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ביטחון עצמי</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אליפסה 13">
            <a:extLst>
              <a:ext uri="{FF2B5EF4-FFF2-40B4-BE49-F238E27FC236}">
                <a16:creationId xmlns:a16="http://schemas.microsoft.com/office/drawing/2014/main" id="{9269A8D8-D05A-4243-8232-29F71337AD66}"/>
              </a:ext>
            </a:extLst>
          </p:cNvPr>
          <p:cNvSpPr>
            <a:spLocks noChangeArrowheads="1"/>
          </p:cNvSpPr>
          <p:nvPr/>
        </p:nvSpPr>
        <p:spPr bwMode="auto">
          <a:xfrm>
            <a:off x="3604595" y="3382533"/>
            <a:ext cx="1856264" cy="1125628"/>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פתיחות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אליפסה 14">
            <a:extLst>
              <a:ext uri="{FF2B5EF4-FFF2-40B4-BE49-F238E27FC236}">
                <a16:creationId xmlns:a16="http://schemas.microsoft.com/office/drawing/2014/main" id="{7720E3D0-2D96-4967-A3A6-411D23516E2A}"/>
              </a:ext>
            </a:extLst>
          </p:cNvPr>
          <p:cNvSpPr>
            <a:spLocks noChangeArrowheads="1"/>
          </p:cNvSpPr>
          <p:nvPr/>
        </p:nvSpPr>
        <p:spPr bwMode="auto">
          <a:xfrm>
            <a:off x="5628838" y="2137012"/>
            <a:ext cx="1662746" cy="1203501"/>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הערכה</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אליפסה 15">
            <a:extLst>
              <a:ext uri="{FF2B5EF4-FFF2-40B4-BE49-F238E27FC236}">
                <a16:creationId xmlns:a16="http://schemas.microsoft.com/office/drawing/2014/main" id="{84601F57-FD85-4058-AADA-4A19A577D82A}"/>
              </a:ext>
            </a:extLst>
          </p:cNvPr>
          <p:cNvSpPr>
            <a:spLocks noChangeArrowheads="1"/>
          </p:cNvSpPr>
          <p:nvPr/>
        </p:nvSpPr>
        <p:spPr bwMode="auto">
          <a:xfrm>
            <a:off x="9257435" y="1965948"/>
            <a:ext cx="1874677" cy="1168046"/>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מצוינות</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אליפסה 16">
            <a:extLst>
              <a:ext uri="{FF2B5EF4-FFF2-40B4-BE49-F238E27FC236}">
                <a16:creationId xmlns:a16="http://schemas.microsoft.com/office/drawing/2014/main" id="{F0C2ECF4-EDA7-4AA0-B45E-E8A7B5CD85F1}"/>
              </a:ext>
            </a:extLst>
          </p:cNvPr>
          <p:cNvSpPr>
            <a:spLocks noChangeArrowheads="1"/>
          </p:cNvSpPr>
          <p:nvPr/>
        </p:nvSpPr>
        <p:spPr bwMode="auto">
          <a:xfrm>
            <a:off x="7235753" y="830904"/>
            <a:ext cx="2021682" cy="1252447"/>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מנהיגות-השפעה</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אליפסה 17">
            <a:extLst>
              <a:ext uri="{FF2B5EF4-FFF2-40B4-BE49-F238E27FC236}">
                <a16:creationId xmlns:a16="http://schemas.microsoft.com/office/drawing/2014/main" id="{F006F0C3-794F-46D7-A77B-831EDB693F3B}"/>
              </a:ext>
            </a:extLst>
          </p:cNvPr>
          <p:cNvSpPr>
            <a:spLocks noChangeArrowheads="1"/>
          </p:cNvSpPr>
          <p:nvPr/>
        </p:nvSpPr>
        <p:spPr bwMode="auto">
          <a:xfrm>
            <a:off x="9351568" y="827742"/>
            <a:ext cx="1912620" cy="1125628"/>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כנות</a:t>
            </a:r>
            <a:endParaRPr kumimoji="0" lang="en-US" altLang="he-IL" sz="12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4" name="אליפסה 18">
            <a:extLst>
              <a:ext uri="{FF2B5EF4-FFF2-40B4-BE49-F238E27FC236}">
                <a16:creationId xmlns:a16="http://schemas.microsoft.com/office/drawing/2014/main" id="{1AAAD0B5-F1EF-40E9-ABBC-87B505B305DF}"/>
              </a:ext>
            </a:extLst>
          </p:cNvPr>
          <p:cNvSpPr>
            <a:spLocks noChangeArrowheads="1"/>
          </p:cNvSpPr>
          <p:nvPr/>
        </p:nvSpPr>
        <p:spPr bwMode="auto">
          <a:xfrm>
            <a:off x="6292037" y="3330495"/>
            <a:ext cx="1632264" cy="1252447"/>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חום וחיבה</a:t>
            </a:r>
            <a:endParaRPr kumimoji="0" lang="en-US" altLang="he-IL"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92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title="ￗﾧￗﾩￗﾨ ￗﾔￗﾩￗﾪￗﾙￗﾧￗﾔ">
            <a:hlinkClick r:id="" action="ppaction://media"/>
            <a:extLst>
              <a:ext uri="{FF2B5EF4-FFF2-40B4-BE49-F238E27FC236}">
                <a16:creationId xmlns:a16="http://schemas.microsoft.com/office/drawing/2014/main" id="{DC9978A8-B307-46DD-92E8-89F35D8EE6B9}"/>
              </a:ext>
            </a:extLst>
          </p:cNvPr>
          <p:cNvPicPr>
            <a:picLocks noGrp="1" noRot="1" noChangeAspect="1"/>
          </p:cNvPicPr>
          <p:nvPr>
            <p:ph type="media" sz="quarter" idx="10"/>
            <a:videoFile r:link="rId1"/>
          </p:nvPr>
        </p:nvPicPr>
        <p:blipFill>
          <a:blip r:embed="rId4"/>
          <a:stretch>
            <a:fillRect/>
          </a:stretch>
        </p:blipFill>
        <p:spPr>
          <a:xfrm>
            <a:off x="571646" y="639763"/>
            <a:ext cx="8979218" cy="5050728"/>
          </a:xfrm>
          <a:prstGeom prst="rect">
            <a:avLst/>
          </a:prstGeom>
        </p:spPr>
      </p:pic>
      <p:sp>
        <p:nvSpPr>
          <p:cNvPr id="3" name="מציין מיקום תוכן 2">
            <a:extLst>
              <a:ext uri="{FF2B5EF4-FFF2-40B4-BE49-F238E27FC236}">
                <a16:creationId xmlns:a16="http://schemas.microsoft.com/office/drawing/2014/main" id="{42B5F88A-9C10-49BA-B744-0A429C1DA972}"/>
              </a:ext>
            </a:extLst>
          </p:cNvPr>
          <p:cNvSpPr>
            <a:spLocks noGrp="1"/>
          </p:cNvSpPr>
          <p:nvPr>
            <p:ph sz="quarter" idx="14"/>
          </p:nvPr>
        </p:nvSpPr>
        <p:spPr/>
        <p:txBody>
          <a:bodyPr/>
          <a:lstStyle/>
          <a:p>
            <a:r>
              <a:rPr lang="he-IL" b="1" dirty="0"/>
              <a:t>קשר השתיקה – תיאטרון נגיעות</a:t>
            </a:r>
          </a:p>
        </p:txBody>
      </p:sp>
    </p:spTree>
    <p:extLst>
      <p:ext uri="{BB962C8B-B14F-4D97-AF65-F5344CB8AC3E}">
        <p14:creationId xmlns:p14="http://schemas.microsoft.com/office/powerpoint/2010/main" val="120425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FD3D71-E209-4F94-B821-D14BED1129F1}"/>
              </a:ext>
            </a:extLst>
          </p:cNvPr>
          <p:cNvSpPr>
            <a:spLocks noGrp="1"/>
          </p:cNvSpPr>
          <p:nvPr>
            <p:ph type="title"/>
          </p:nvPr>
        </p:nvSpPr>
        <p:spPr/>
        <p:txBody>
          <a:bodyPr/>
          <a:lstStyle/>
          <a:p>
            <a:r>
              <a:rPr lang="he-IL" dirty="0"/>
              <a:t>כיצד הייתם מגיבים ?</a:t>
            </a:r>
          </a:p>
        </p:txBody>
      </p:sp>
      <p:sp>
        <p:nvSpPr>
          <p:cNvPr id="3" name="מציין מיקום תוכן 2">
            <a:extLst>
              <a:ext uri="{FF2B5EF4-FFF2-40B4-BE49-F238E27FC236}">
                <a16:creationId xmlns:a16="http://schemas.microsoft.com/office/drawing/2014/main" id="{084FEEAA-6CB6-472D-8B97-1FFEA558372F}"/>
              </a:ext>
            </a:extLst>
          </p:cNvPr>
          <p:cNvSpPr>
            <a:spLocks noGrp="1"/>
          </p:cNvSpPr>
          <p:nvPr>
            <p:ph idx="1"/>
          </p:nvPr>
        </p:nvSpPr>
        <p:spPr/>
        <p:txBody>
          <a:bodyPr>
            <a:normAutofit fontScale="92500" lnSpcReduction="20000"/>
          </a:bodyPr>
          <a:lstStyle/>
          <a:p>
            <a:r>
              <a:rPr lang="he-IL" dirty="0"/>
              <a:t>האם הייתם פועלים כמו החברה? מה הגבול שיכול להשפיע על שינוי ?</a:t>
            </a:r>
          </a:p>
          <a:p>
            <a:r>
              <a:rPr lang="he-IL" dirty="0"/>
              <a:t>מה הייתם עושים?</a:t>
            </a:r>
          </a:p>
          <a:p>
            <a:pPr marL="0" indent="0">
              <a:buNone/>
            </a:pPr>
            <a:r>
              <a:rPr lang="he-IL" dirty="0"/>
              <a:t>	- מספר/ת לאבא היכן נמצאת ביתו</a:t>
            </a:r>
          </a:p>
          <a:p>
            <a:pPr marL="0" indent="0">
              <a:buNone/>
            </a:pPr>
            <a:r>
              <a:rPr lang="he-IL" dirty="0"/>
              <a:t>	- מרגיע את האבא. אך, לא הייתי מספר/ת לו</a:t>
            </a:r>
          </a:p>
          <a:p>
            <a:pPr marL="0" indent="0">
              <a:buNone/>
            </a:pPr>
            <a:r>
              <a:rPr lang="he-IL" dirty="0"/>
              <a:t>            - נוהג כמו בסרטון, משקר/ת ומכחיש/ה</a:t>
            </a:r>
          </a:p>
          <a:p>
            <a:pPr marL="0" indent="0">
              <a:buNone/>
            </a:pPr>
            <a:r>
              <a:rPr lang="he-IL" dirty="0"/>
              <a:t>            - נוהג/ת אחרת</a:t>
            </a:r>
          </a:p>
          <a:p>
            <a:pPr marL="0" indent="0">
              <a:buNone/>
            </a:pPr>
            <a:r>
              <a:rPr lang="he-IL" dirty="0">
                <a:solidFill>
                  <a:schemeClr val="accent2">
                    <a:lumMod val="50000"/>
                  </a:schemeClr>
                </a:solidFill>
              </a:rPr>
              <a:t>לא פעם אנחנו נכנסים לסיטואציה בעמדה מסוימת ועם כוונה מסוימת. תוך כדי המצב חל בנו שינוי.</a:t>
            </a:r>
          </a:p>
          <a:p>
            <a:pPr marL="0" indent="0">
              <a:buNone/>
            </a:pPr>
            <a:endParaRPr lang="he-IL"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תוספת 3" title="Slice Timer">
                <a:extLst>
                  <a:ext uri="{FF2B5EF4-FFF2-40B4-BE49-F238E27FC236}">
                    <a16:creationId xmlns:a16="http://schemas.microsoft.com/office/drawing/2014/main" id="{6FB7CD31-BB32-4490-A94F-957283B4DF07}"/>
                  </a:ext>
                </a:extLst>
              </p:cNvPr>
              <p:cNvGraphicFramePr>
                <a:graphicFrameLocks noGrp="1"/>
              </p:cNvGraphicFramePr>
              <p:nvPr>
                <p:extLst>
                  <p:ext uri="{D42A27DB-BD31-4B8C-83A1-F6EECF244321}">
                    <p14:modId xmlns:p14="http://schemas.microsoft.com/office/powerpoint/2010/main" val="629917207"/>
                  </p:ext>
                </p:extLst>
              </p:nvPr>
            </p:nvGraphicFramePr>
            <p:xfrm>
              <a:off x="9029699" y="644036"/>
              <a:ext cx="2857500" cy="28575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תוספת 3" title="Slice Timer">
                <a:extLst>
                  <a:ext uri="{FF2B5EF4-FFF2-40B4-BE49-F238E27FC236}">
                    <a16:creationId xmlns:a16="http://schemas.microsoft.com/office/drawing/2014/main" id="{6FB7CD31-BB32-4490-A94F-957283B4DF07}"/>
                  </a:ext>
                </a:extLst>
              </p:cNvPr>
              <p:cNvPicPr>
                <a:picLocks noGrp="1" noRot="1" noChangeAspect="1" noMove="1" noResize="1" noEditPoints="1" noAdjustHandles="1" noChangeArrowheads="1" noChangeShapeType="1"/>
              </p:cNvPicPr>
              <p:nvPr/>
            </p:nvPicPr>
            <p:blipFill>
              <a:blip r:embed="rId3"/>
              <a:stretch>
                <a:fillRect/>
              </a:stretch>
            </p:blipFill>
            <p:spPr>
              <a:xfrm>
                <a:off x="9029699" y="644036"/>
                <a:ext cx="2857500" cy="2857500"/>
              </a:xfrm>
              <a:prstGeom prst="rect">
                <a:avLst/>
              </a:prstGeom>
            </p:spPr>
          </p:pic>
        </mc:Fallback>
      </mc:AlternateContent>
    </p:spTree>
    <p:extLst>
      <p:ext uri="{BB962C8B-B14F-4D97-AF65-F5344CB8AC3E}">
        <p14:creationId xmlns:p14="http://schemas.microsoft.com/office/powerpoint/2010/main" val="333388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2EAEFD-8D17-4B36-B569-86C3BD4357B8}"/>
              </a:ext>
            </a:extLst>
          </p:cNvPr>
          <p:cNvSpPr>
            <a:spLocks noGrp="1"/>
          </p:cNvSpPr>
          <p:nvPr>
            <p:ph type="title"/>
          </p:nvPr>
        </p:nvSpPr>
        <p:spPr/>
        <p:txBody>
          <a:bodyPr/>
          <a:lstStyle/>
          <a:p>
            <a:r>
              <a:rPr lang="he-IL" dirty="0"/>
              <a:t>אילו ערכים ?</a:t>
            </a:r>
          </a:p>
        </p:txBody>
      </p:sp>
      <p:sp>
        <p:nvSpPr>
          <p:cNvPr id="3" name="מציין מיקום תוכן 2">
            <a:extLst>
              <a:ext uri="{FF2B5EF4-FFF2-40B4-BE49-F238E27FC236}">
                <a16:creationId xmlns:a16="http://schemas.microsoft.com/office/drawing/2014/main" id="{66D5DAEA-5E3D-4A02-9766-42714A6A24CB}"/>
              </a:ext>
            </a:extLst>
          </p:cNvPr>
          <p:cNvSpPr>
            <a:spLocks noGrp="1"/>
          </p:cNvSpPr>
          <p:nvPr>
            <p:ph idx="1"/>
          </p:nvPr>
        </p:nvSpPr>
        <p:spPr/>
        <p:txBody>
          <a:bodyPr/>
          <a:lstStyle/>
          <a:p>
            <a:r>
              <a:rPr lang="he-IL" dirty="0"/>
              <a:t>אילו ערכי חברות באים לידי ביטוי בסרטון ?</a:t>
            </a:r>
          </a:p>
          <a:p>
            <a:r>
              <a:rPr lang="he-IL" dirty="0"/>
              <a:t>מהערכים שבחרתם – כמה מהם באו לידי ביטוי בסרטון ?</a:t>
            </a:r>
          </a:p>
          <a:p>
            <a:pPr marL="0" indent="0">
              <a:buNone/>
            </a:pPr>
            <a:r>
              <a:rPr lang="he-IL" dirty="0"/>
              <a:t>	</a:t>
            </a:r>
          </a:p>
          <a:p>
            <a:pPr marL="0" indent="0">
              <a:buNone/>
            </a:pPr>
            <a:r>
              <a:rPr lang="he-IL" dirty="0">
                <a:solidFill>
                  <a:schemeClr val="accent1">
                    <a:lumMod val="50000"/>
                  </a:schemeClr>
                </a:solidFill>
              </a:rPr>
              <a:t>(נאמנות, מסירות, לכבד את אחר [חבר], חום וחיבה, </a:t>
            </a:r>
            <a:r>
              <a:rPr lang="he-IL">
                <a:solidFill>
                  <a:schemeClr val="accent1">
                    <a:lumMod val="50000"/>
                  </a:schemeClr>
                </a:solidFill>
              </a:rPr>
              <a:t>איכפתיות</a:t>
            </a:r>
            <a:r>
              <a:rPr lang="he-IL" dirty="0">
                <a:solidFill>
                  <a:schemeClr val="accent1">
                    <a:lumMod val="50000"/>
                  </a:schemeClr>
                </a:solidFill>
              </a:rPr>
              <a:t>) </a:t>
            </a:r>
          </a:p>
        </p:txBody>
      </p:sp>
    </p:spTree>
    <p:extLst>
      <p:ext uri="{BB962C8B-B14F-4D97-AF65-F5344CB8AC3E}">
        <p14:creationId xmlns:p14="http://schemas.microsoft.com/office/powerpoint/2010/main" val="88421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640677"/>
            <a:ext cx="12192001" cy="1260164"/>
          </a:xfrm>
        </p:spPr>
        <p:txBody>
          <a:bodyPr/>
          <a:lstStyle/>
          <a:p>
            <a:r>
              <a:rPr lang="he-IL" sz="5400" dirty="0">
                <a:solidFill>
                  <a:srgbClr val="192A72"/>
                </a:solidFill>
              </a:rPr>
              <a:t>לשמור על החברות </a:t>
            </a:r>
            <a:br>
              <a:rPr lang="he-IL" sz="5400" dirty="0">
                <a:solidFill>
                  <a:srgbClr val="192A72"/>
                </a:solidFill>
              </a:rPr>
            </a:br>
            <a:r>
              <a:rPr lang="he-IL" sz="5400" dirty="0">
                <a:solidFill>
                  <a:srgbClr val="192A72"/>
                </a:solidFill>
              </a:rPr>
              <a:t>ולשמור על החבר</a:t>
            </a:r>
          </a:p>
        </p:txBody>
      </p:sp>
      <p:sp>
        <p:nvSpPr>
          <p:cNvPr id="4" name="מציין מיקום תוכן 3"/>
          <p:cNvSpPr>
            <a:spLocks noGrp="1"/>
          </p:cNvSpPr>
          <p:nvPr>
            <p:ph idx="10"/>
          </p:nvPr>
        </p:nvSpPr>
        <p:spPr>
          <a:xfrm>
            <a:off x="137733" y="3328523"/>
            <a:ext cx="12192001" cy="720094"/>
          </a:xfrm>
        </p:spPr>
        <p:txBody>
          <a:bodyPr/>
          <a:lstStyle/>
          <a:p>
            <a:r>
              <a:rPr lang="he-IL" sz="3000" dirty="0">
                <a:sym typeface="Varela Round"/>
              </a:rPr>
              <a:t>לכיתות  חטיבת הביניים</a:t>
            </a:r>
          </a:p>
          <a:p>
            <a:r>
              <a:rPr lang="he-IL" sz="3000" dirty="0">
                <a:sym typeface="Varela Round"/>
              </a:rPr>
              <a:t>עם היועצת החינוכית דלית </a:t>
            </a:r>
            <a:r>
              <a:rPr lang="he-IL" sz="3000" dirty="0" err="1">
                <a:sym typeface="Varela Round"/>
              </a:rPr>
              <a:t>מישאל</a:t>
            </a:r>
            <a:endParaRPr lang="he-IL" sz="3000" dirty="0">
              <a:sym typeface="Varela Round"/>
            </a:endParaRPr>
          </a:p>
          <a:p>
            <a:r>
              <a:rPr lang="he-IL" sz="3000" dirty="0">
                <a:sym typeface="Varela Round"/>
              </a:rPr>
              <a:t>מדריכה מומחית בשירות הפסיכולוגי ייעוצי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22C077-C380-4910-9ED9-D60053963F5D}"/>
              </a:ext>
            </a:extLst>
          </p:cNvPr>
          <p:cNvSpPr>
            <a:spLocks noGrp="1"/>
          </p:cNvSpPr>
          <p:nvPr>
            <p:ph type="title"/>
          </p:nvPr>
        </p:nvSpPr>
        <p:spPr/>
        <p:txBody>
          <a:bodyPr/>
          <a:lstStyle/>
          <a:p>
            <a:r>
              <a:rPr lang="he-IL" dirty="0"/>
              <a:t>תובנות</a:t>
            </a:r>
          </a:p>
        </p:txBody>
      </p:sp>
      <p:sp>
        <p:nvSpPr>
          <p:cNvPr id="4" name="מציין מיקום תוכן 2">
            <a:extLst>
              <a:ext uri="{FF2B5EF4-FFF2-40B4-BE49-F238E27FC236}">
                <a16:creationId xmlns:a16="http://schemas.microsoft.com/office/drawing/2014/main" id="{97D6530B-3EE8-44F9-B171-E16468E0E9B2}"/>
              </a:ext>
            </a:extLst>
          </p:cNvPr>
          <p:cNvSpPr>
            <a:spLocks noGrp="1"/>
          </p:cNvSpPr>
          <p:nvPr>
            <p:ph idx="1"/>
          </p:nvPr>
        </p:nvSpPr>
        <p:spPr>
          <a:xfrm>
            <a:off x="303939" y="797761"/>
            <a:ext cx="9138330" cy="3652837"/>
          </a:xfrm>
        </p:spPr>
        <p:txBody>
          <a:bodyPr>
            <a:noAutofit/>
          </a:bodyPr>
          <a:lstStyle/>
          <a:p>
            <a:pPr algn="just">
              <a:lnSpc>
                <a:spcPct val="134000"/>
              </a:lnSpc>
              <a:spcBef>
                <a:spcPts val="0"/>
              </a:spcBef>
            </a:pPr>
            <a:r>
              <a:rPr lang="he-IL" sz="2800" dirty="0"/>
              <a:t>קבוצת השווים היא מקור משמעותי להתפתחות ולתמיכה בקרב מתבגרים. מתבגרים מקשיבים למתבגרים. </a:t>
            </a:r>
          </a:p>
          <a:p>
            <a:pPr algn="just">
              <a:lnSpc>
                <a:spcPct val="134000"/>
              </a:lnSpc>
            </a:pPr>
            <a:r>
              <a:rPr lang="he-IL" sz="2800" dirty="0"/>
              <a:t>ההחלטה אם להתערב או להימנע מלהתערב מתקבלת בהלימה למה שהפנמנו ולמדנו במהלך ההתפתחות שלנו, לאישיות שלנו, לערכים אישיים ונורמות אישיות, לתפיסות לגבי ערכים חברתיים ולהלך הרוח החברתי, מה נתפס בעיננו כהלשנה, או כפניה לעזרה. </a:t>
            </a:r>
          </a:p>
          <a:p>
            <a:pPr algn="just">
              <a:lnSpc>
                <a:spcPct val="134000"/>
              </a:lnSpc>
            </a:pPr>
            <a:r>
              <a:rPr lang="he-IL" sz="2800" b="1" dirty="0">
                <a:solidFill>
                  <a:srgbClr val="12B4BC"/>
                </a:solidFill>
              </a:rPr>
              <a:t>ההחלטה יכולה להשתנות בהתאם למצבי חיים שונים ולעיתים בזמנים שונים</a:t>
            </a:r>
          </a:p>
        </p:txBody>
      </p:sp>
    </p:spTree>
    <p:extLst>
      <p:ext uri="{BB962C8B-B14F-4D97-AF65-F5344CB8AC3E}">
        <p14:creationId xmlns:p14="http://schemas.microsoft.com/office/powerpoint/2010/main" val="279892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22C077-C380-4910-9ED9-D60053963F5D}"/>
              </a:ext>
            </a:extLst>
          </p:cNvPr>
          <p:cNvSpPr>
            <a:spLocks noGrp="1"/>
          </p:cNvSpPr>
          <p:nvPr>
            <p:ph type="title"/>
          </p:nvPr>
        </p:nvSpPr>
        <p:spPr/>
        <p:txBody>
          <a:bodyPr/>
          <a:lstStyle/>
          <a:p>
            <a:r>
              <a:rPr lang="he-IL" dirty="0"/>
              <a:t>תובנות</a:t>
            </a:r>
          </a:p>
        </p:txBody>
      </p:sp>
      <p:sp>
        <p:nvSpPr>
          <p:cNvPr id="4" name="מציין מיקום תוכן 2">
            <a:extLst>
              <a:ext uri="{FF2B5EF4-FFF2-40B4-BE49-F238E27FC236}">
                <a16:creationId xmlns:a16="http://schemas.microsoft.com/office/drawing/2014/main" id="{97D6530B-3EE8-44F9-B171-E16468E0E9B2}"/>
              </a:ext>
            </a:extLst>
          </p:cNvPr>
          <p:cNvSpPr>
            <a:spLocks noGrp="1"/>
          </p:cNvSpPr>
          <p:nvPr>
            <p:ph idx="1"/>
          </p:nvPr>
        </p:nvSpPr>
        <p:spPr>
          <a:xfrm>
            <a:off x="735013" y="1195388"/>
            <a:ext cx="8031162" cy="3652837"/>
          </a:xfrm>
        </p:spPr>
        <p:txBody>
          <a:bodyPr>
            <a:noAutofit/>
          </a:bodyPr>
          <a:lstStyle/>
          <a:p>
            <a:pPr algn="just">
              <a:lnSpc>
                <a:spcPct val="134000"/>
              </a:lnSpc>
            </a:pPr>
            <a:r>
              <a:rPr lang="he-IL" sz="2800" dirty="0"/>
              <a:t>חשוב להתייחס למחיר שפרט עלול לשלם כשבוחר לשמור על החבר ולפנות לעזרת מבוגר. פעולה זו עשויה לעורר כעס מצד החבר בטווח המידי. </a:t>
            </a:r>
          </a:p>
          <a:p>
            <a:pPr algn="just">
              <a:lnSpc>
                <a:spcPct val="134000"/>
              </a:lnSpc>
            </a:pPr>
            <a:r>
              <a:rPr lang="he-IL" sz="2800" dirty="0"/>
              <a:t>בטווח הארוך, זוהי פעולה ששומרת הן על החבר והן על החברות. </a:t>
            </a:r>
          </a:p>
          <a:p>
            <a:pPr algn="just">
              <a:lnSpc>
                <a:spcPct val="134000"/>
              </a:lnSpc>
            </a:pPr>
            <a:r>
              <a:rPr lang="he-IL" sz="2800" dirty="0"/>
              <a:t>לעיתים, החברות מתפרקת. אי אפשר להתעלם מזה שמי שמספר עלול לשלם מחיר.</a:t>
            </a:r>
          </a:p>
          <a:p>
            <a:pPr marL="0" indent="0" algn="just">
              <a:lnSpc>
                <a:spcPct val="134000"/>
              </a:lnSpc>
              <a:buNone/>
            </a:pPr>
            <a:endParaRPr lang="he-IL" sz="2800" dirty="0"/>
          </a:p>
        </p:txBody>
      </p:sp>
    </p:spTree>
    <p:extLst>
      <p:ext uri="{BB962C8B-B14F-4D97-AF65-F5344CB8AC3E}">
        <p14:creationId xmlns:p14="http://schemas.microsoft.com/office/powerpoint/2010/main" val="1586198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CAB7AB-D5A8-4C53-9214-4EF92CE936E8}"/>
              </a:ext>
            </a:extLst>
          </p:cNvPr>
          <p:cNvSpPr>
            <a:spLocks noGrp="1"/>
          </p:cNvSpPr>
          <p:nvPr>
            <p:ph type="title"/>
          </p:nvPr>
        </p:nvSpPr>
        <p:spPr/>
        <p:txBody>
          <a:bodyPr/>
          <a:lstStyle/>
          <a:p>
            <a:r>
              <a:rPr lang="he-IL" dirty="0"/>
              <a:t>סיכום</a:t>
            </a:r>
          </a:p>
        </p:txBody>
      </p:sp>
      <p:sp>
        <p:nvSpPr>
          <p:cNvPr id="3" name="מציין מיקום תוכן 2">
            <a:extLst>
              <a:ext uri="{FF2B5EF4-FFF2-40B4-BE49-F238E27FC236}">
                <a16:creationId xmlns:a16="http://schemas.microsoft.com/office/drawing/2014/main" id="{CE066940-ACD9-496F-AF24-CB08B89A0C82}"/>
              </a:ext>
            </a:extLst>
          </p:cNvPr>
          <p:cNvSpPr>
            <a:spLocks noGrp="1"/>
          </p:cNvSpPr>
          <p:nvPr>
            <p:ph idx="1"/>
          </p:nvPr>
        </p:nvSpPr>
        <p:spPr/>
        <p:txBody>
          <a:bodyPr>
            <a:normAutofit lnSpcReduction="10000"/>
          </a:bodyPr>
          <a:lstStyle/>
          <a:p>
            <a:pPr marL="0" indent="0">
              <a:buNone/>
            </a:pPr>
            <a:r>
              <a:rPr lang="he-IL" sz="2800" dirty="0"/>
              <a:t>מומלץ וכדאי שכל אחד...</a:t>
            </a:r>
          </a:p>
          <a:p>
            <a:r>
              <a:rPr lang="he-IL" sz="2800" dirty="0"/>
              <a:t>יבחן מהם השיקולים המנחים אותו בכל אחת מהאפשרויות – לשתף או לא לשתף.</a:t>
            </a:r>
          </a:p>
          <a:p>
            <a:r>
              <a:rPr lang="he-IL" sz="2800" dirty="0"/>
              <a:t>ישאל את עצמו - אילו ערכים מנחים אותו? מהם  סדרי העדיפויות שלו -  מה יותר חשוב  - להגיש עזרה או להיות אחד מכולם? </a:t>
            </a:r>
          </a:p>
          <a:p>
            <a:r>
              <a:rPr lang="he-IL" sz="2800" b="1" dirty="0"/>
              <a:t>לשמור על חברות או לשמור על החבר? </a:t>
            </a:r>
            <a:endParaRPr lang="he-IL" sz="2800" dirty="0"/>
          </a:p>
          <a:p>
            <a:endParaRPr lang="he-IL" dirty="0"/>
          </a:p>
        </p:txBody>
      </p:sp>
    </p:spTree>
    <p:extLst>
      <p:ext uri="{BB962C8B-B14F-4D97-AF65-F5344CB8AC3E}">
        <p14:creationId xmlns:p14="http://schemas.microsoft.com/office/powerpoint/2010/main" val="128115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CAB7AB-D5A8-4C53-9214-4EF92CE936E8}"/>
              </a:ext>
            </a:extLst>
          </p:cNvPr>
          <p:cNvSpPr>
            <a:spLocks noGrp="1"/>
          </p:cNvSpPr>
          <p:nvPr>
            <p:ph type="title"/>
          </p:nvPr>
        </p:nvSpPr>
        <p:spPr/>
        <p:txBody>
          <a:bodyPr/>
          <a:lstStyle/>
          <a:p>
            <a:r>
              <a:rPr lang="he-IL" dirty="0"/>
              <a:t>סיכום</a:t>
            </a:r>
          </a:p>
        </p:txBody>
      </p:sp>
      <p:sp>
        <p:nvSpPr>
          <p:cNvPr id="3" name="מציין מיקום תוכן 2">
            <a:extLst>
              <a:ext uri="{FF2B5EF4-FFF2-40B4-BE49-F238E27FC236}">
                <a16:creationId xmlns:a16="http://schemas.microsoft.com/office/drawing/2014/main" id="{CE066940-ACD9-496F-AF24-CB08B89A0C82}"/>
              </a:ext>
            </a:extLst>
          </p:cNvPr>
          <p:cNvSpPr>
            <a:spLocks noGrp="1"/>
          </p:cNvSpPr>
          <p:nvPr>
            <p:ph idx="1"/>
          </p:nvPr>
        </p:nvSpPr>
        <p:spPr/>
        <p:txBody>
          <a:bodyPr>
            <a:normAutofit lnSpcReduction="10000"/>
          </a:bodyPr>
          <a:lstStyle/>
          <a:p>
            <a:pPr marL="0" indent="0">
              <a:buNone/>
            </a:pPr>
            <a:r>
              <a:rPr lang="he-IL" sz="3200" b="1" dirty="0"/>
              <a:t>מה יכול לסייע לכם לא להישאר לבד?</a:t>
            </a:r>
          </a:p>
          <a:p>
            <a:pPr marL="0" indent="0">
              <a:buNone/>
            </a:pPr>
            <a:r>
              <a:rPr lang="he-IL" sz="3200" b="1" dirty="0"/>
              <a:t>לפנות לעזרה, להציע עזרה כשאתם מרגישים שהמצב שנתקלתם בו הוא בעייתי ואולי אף סיכוני</a:t>
            </a:r>
            <a:endParaRPr lang="he-IL" sz="3200" dirty="0"/>
          </a:p>
          <a:p>
            <a:pPr marL="0" indent="0">
              <a:buNone/>
            </a:pPr>
            <a:r>
              <a:rPr lang="he-IL" sz="3200" b="1" dirty="0">
                <a:solidFill>
                  <a:schemeClr val="accent2">
                    <a:lumMod val="50000"/>
                  </a:schemeClr>
                </a:solidFill>
              </a:rPr>
              <a:t>כגון: ההורים, צוות חינוכי, מדריך בתנועה שישמחו לסייע.</a:t>
            </a:r>
          </a:p>
          <a:p>
            <a:pPr marL="0" indent="0">
              <a:buNone/>
            </a:pPr>
            <a:endParaRPr lang="he-IL" dirty="0"/>
          </a:p>
        </p:txBody>
      </p:sp>
    </p:spTree>
    <p:extLst>
      <p:ext uri="{BB962C8B-B14F-4D97-AF65-F5344CB8AC3E}">
        <p14:creationId xmlns:p14="http://schemas.microsoft.com/office/powerpoint/2010/main" val="135394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כותרת 1"/>
          <p:cNvSpPr>
            <a:spLocks noGrp="1"/>
          </p:cNvSpPr>
          <p:nvPr>
            <p:ph type="title"/>
          </p:nvPr>
        </p:nvSpPr>
        <p:spPr>
          <a:xfrm>
            <a:off x="516733" y="212725"/>
            <a:ext cx="11158537" cy="973138"/>
          </a:xfrm>
        </p:spPr>
        <p:txBody>
          <a:bodyPr/>
          <a:lstStyle/>
          <a:p>
            <a:pPr fontAlgn="base">
              <a:spcAft>
                <a:spcPct val="0"/>
              </a:spcAft>
            </a:pPr>
            <a:r>
              <a:rPr altLang="he-IL">
                <a:latin typeface="Varela Round"/>
                <a:ea typeface="Varela Round"/>
                <a:cs typeface="Varela Round"/>
              </a:rPr>
              <a:t>לסיום...</a:t>
            </a:r>
          </a:p>
        </p:txBody>
      </p:sp>
      <p:sp>
        <p:nvSpPr>
          <p:cNvPr id="26628" name="מציין מיקום תוכן 4"/>
          <p:cNvSpPr>
            <a:spLocks noGrp="1"/>
          </p:cNvSpPr>
          <p:nvPr>
            <p:ph sz="quarter" idx="4"/>
          </p:nvPr>
        </p:nvSpPr>
        <p:spPr>
          <a:xfrm>
            <a:off x="-1025465" y="1725613"/>
            <a:ext cx="12529411" cy="4152900"/>
          </a:xfrm>
        </p:spPr>
        <p:txBody>
          <a:bodyPr/>
          <a:lstStyle/>
          <a:p>
            <a:pPr marL="571500" indent="-571500">
              <a:buClr>
                <a:srgbClr val="002060"/>
              </a:buClr>
              <a:buFont typeface="Wingdings" panose="05000000000000000000" pitchFamily="2" charset="2"/>
              <a:buChar char="§"/>
              <a:defRPr/>
            </a:pPr>
            <a:r>
              <a:rPr sz="3200" b="1" dirty="0"/>
              <a:t>גם מרחוק אפשר להרגיש קרוב</a:t>
            </a:r>
          </a:p>
          <a:p>
            <a:pPr marL="571500" indent="-571500">
              <a:buClr>
                <a:srgbClr val="002060"/>
              </a:buClr>
              <a:buFont typeface="Wingdings" panose="05000000000000000000" pitchFamily="2" charset="2"/>
              <a:buChar char="§"/>
              <a:defRPr/>
            </a:pPr>
            <a:r>
              <a:rPr sz="3200" b="1" dirty="0"/>
              <a:t>לא נשארים לבד</a:t>
            </a:r>
          </a:p>
          <a:p>
            <a:pPr marL="571500" indent="-571500">
              <a:buClr>
                <a:srgbClr val="002060"/>
              </a:buClr>
              <a:buFont typeface="Wingdings" panose="05000000000000000000" pitchFamily="2" charset="2"/>
              <a:buChar char="§"/>
              <a:defRPr/>
            </a:pPr>
            <a:r>
              <a:rPr sz="3200" b="1" dirty="0"/>
              <a:t>שומרים על קשר, משתפים במה שעובר עלינו ומתעניינים באחרים</a:t>
            </a:r>
          </a:p>
          <a:p>
            <a:pPr marL="0" indent="0">
              <a:buClr>
                <a:schemeClr val="accent6">
                  <a:lumMod val="75000"/>
                </a:schemeClr>
              </a:buClr>
              <a:defRPr/>
            </a:pPr>
            <a:endParaRPr sz="3200" dirty="0">
              <a:solidFill>
                <a:srgbClr val="000000"/>
              </a:solidFill>
            </a:endParaRPr>
          </a:p>
          <a:p>
            <a:pPr marL="0" indent="0" algn="ctr">
              <a:buClr>
                <a:schemeClr val="accent6">
                  <a:lumMod val="75000"/>
                </a:schemeClr>
              </a:buClr>
              <a:buNone/>
              <a:defRPr/>
            </a:pPr>
            <a:r>
              <a:rPr sz="4400" b="1" dirty="0">
                <a:solidFill>
                  <a:schemeClr val="accent6">
                    <a:lumMod val="75000"/>
                  </a:schemeClr>
                </a:solidFill>
              </a:rPr>
              <a:t> </a:t>
            </a:r>
            <a:r>
              <a:rPr sz="4400" b="1" dirty="0">
                <a:solidFill>
                  <a:schemeClr val="accent3">
                    <a:lumMod val="75000"/>
                  </a:schemeClr>
                </a:solidFill>
              </a:rPr>
              <a:t>ניפגש בשיעור כישורי חיים הבא!</a:t>
            </a:r>
          </a:p>
          <a:p>
            <a:pPr marL="0" indent="0">
              <a:buClr>
                <a:schemeClr val="accent6">
                  <a:lumMod val="75000"/>
                </a:schemeClr>
              </a:buClr>
              <a:defRPr/>
            </a:pPr>
            <a:endParaRPr sz="3200" b="1" dirty="0">
              <a:solidFill>
                <a:schemeClr val="accent6">
                  <a:lumMod val="75000"/>
                </a:schemeClr>
              </a:solidFill>
            </a:endParaRPr>
          </a:p>
          <a:p>
            <a:pPr marL="0" indent="0">
              <a:lnSpc>
                <a:spcPct val="90000"/>
              </a:lnSpc>
              <a:spcAft>
                <a:spcPts val="0"/>
              </a:spcAft>
              <a:buClr>
                <a:schemeClr val="accent6">
                  <a:lumMod val="75000"/>
                </a:schemeClr>
              </a:buClr>
              <a:buSzPts val="3600"/>
              <a:buNone/>
              <a:defRPr/>
            </a:pPr>
            <a:endParaRPr sz="3200" dirty="0"/>
          </a:p>
        </p:txBody>
      </p:sp>
    </p:spTree>
    <p:extLst>
      <p:ext uri="{BB962C8B-B14F-4D97-AF65-F5344CB8AC3E}">
        <p14:creationId xmlns:p14="http://schemas.microsoft.com/office/powerpoint/2010/main" val="4169127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2125700" y="305859"/>
            <a:ext cx="9642231" cy="720000"/>
          </a:xfrm>
        </p:spPr>
        <p:txBody>
          <a:bodyPr/>
          <a:lstStyle/>
          <a:p>
            <a:r>
              <a:rPr lang="he-IL" dirty="0">
                <a:solidFill>
                  <a:srgbClr val="192A72"/>
                </a:solidFill>
              </a:rPr>
              <a:t>מה נלמד היום? </a:t>
            </a:r>
          </a:p>
        </p:txBody>
      </p:sp>
      <p:sp>
        <p:nvSpPr>
          <p:cNvPr id="8" name="מציין מיקום תוכן 7"/>
          <p:cNvSpPr>
            <a:spLocks noGrp="1"/>
          </p:cNvSpPr>
          <p:nvPr>
            <p:ph sz="quarter" idx="4"/>
          </p:nvPr>
        </p:nvSpPr>
        <p:spPr>
          <a:xfrm>
            <a:off x="515274" y="1725460"/>
            <a:ext cx="8306994" cy="4153058"/>
          </a:xfrm>
        </p:spPr>
        <p:txBody>
          <a:bodyPr>
            <a:normAutofit fontScale="85000" lnSpcReduction="10000"/>
          </a:bodyPr>
          <a:lstStyle/>
          <a:p>
            <a:pPr>
              <a:lnSpc>
                <a:spcPct val="200000"/>
              </a:lnSpc>
            </a:pPr>
            <a:r>
              <a:rPr lang="he-IL" sz="2800" dirty="0">
                <a:solidFill>
                  <a:schemeClr val="tx1"/>
                </a:solidFill>
              </a:rPr>
              <a:t>מודעות לקולות הפנימיים, אחריות אישית ואחריות חברתית</a:t>
            </a:r>
          </a:p>
          <a:p>
            <a:pPr>
              <a:lnSpc>
                <a:spcPct val="200000"/>
              </a:lnSpc>
            </a:pPr>
            <a:r>
              <a:rPr lang="he-IL" sz="2800" dirty="0">
                <a:solidFill>
                  <a:schemeClr val="tx1"/>
                </a:solidFill>
              </a:rPr>
              <a:t>ערכים מרכזיים בחברות</a:t>
            </a:r>
          </a:p>
          <a:p>
            <a:pPr>
              <a:lnSpc>
                <a:spcPct val="200000"/>
              </a:lnSpc>
            </a:pPr>
            <a:r>
              <a:rPr lang="he-IL" sz="2800" dirty="0">
                <a:solidFill>
                  <a:schemeClr val="tx1"/>
                </a:solidFill>
              </a:rPr>
              <a:t>דילמות וקונפליקטים הנוגעים למעורבות ולהתערבות של האחר</a:t>
            </a:r>
          </a:p>
          <a:p>
            <a:pPr>
              <a:lnSpc>
                <a:spcPct val="200000"/>
              </a:lnSpc>
            </a:pPr>
            <a:r>
              <a:rPr lang="he-IL" sz="2800" dirty="0">
                <a:solidFill>
                  <a:schemeClr val="tx1"/>
                </a:solidFill>
              </a:rPr>
              <a:t>הגורמים לנקיטת עמדה להתערבות ולמעורבות מבוגר</a:t>
            </a:r>
          </a:p>
          <a:p>
            <a:pPr>
              <a:lnSpc>
                <a:spcPct val="200000"/>
              </a:lnSpc>
            </a:pPr>
            <a:endParaRPr lang="he-IL" sz="28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title="ￗﾩￗﾙￗﾙￗﾧￗﾔ ￗﾜￗﾕￗﾙ ￗﾗￗﾑￗﾨￗﾙￗﾝ.wmv">
            <a:hlinkClick r:id="" action="ppaction://media"/>
            <a:extLst>
              <a:ext uri="{FF2B5EF4-FFF2-40B4-BE49-F238E27FC236}">
                <a16:creationId xmlns:a16="http://schemas.microsoft.com/office/drawing/2014/main" id="{AB6829D7-0FB3-4286-B1C1-1FB9DC6CFCA8}"/>
              </a:ext>
            </a:extLst>
          </p:cNvPr>
          <p:cNvPicPr>
            <a:picLocks noGrp="1" noRot="1" noChangeAspect="1"/>
          </p:cNvPicPr>
          <p:nvPr>
            <p:ph sz="quarter" idx="14"/>
            <a:videoFile r:link="rId1"/>
          </p:nvPr>
        </p:nvPicPr>
        <p:blipFill>
          <a:blip r:embed="rId4"/>
          <a:stretch>
            <a:fillRect/>
          </a:stretch>
        </p:blipFill>
        <p:spPr>
          <a:xfrm>
            <a:off x="2235624" y="721360"/>
            <a:ext cx="6542616" cy="4906963"/>
          </a:xfrm>
          <a:prstGeom prst="rect">
            <a:avLst/>
          </a:prstGeom>
        </p:spPr>
      </p:pic>
      <p:sp>
        <p:nvSpPr>
          <p:cNvPr id="5" name="מציין מיקום תוכן 2">
            <a:extLst>
              <a:ext uri="{FF2B5EF4-FFF2-40B4-BE49-F238E27FC236}">
                <a16:creationId xmlns:a16="http://schemas.microsoft.com/office/drawing/2014/main" id="{2A4CF073-EF17-4C0E-B32C-DD6E56CE2D93}"/>
              </a:ext>
            </a:extLst>
          </p:cNvPr>
          <p:cNvSpPr txBox="1">
            <a:spLocks/>
          </p:cNvSpPr>
          <p:nvPr/>
        </p:nvSpPr>
        <p:spPr>
          <a:xfrm>
            <a:off x="363416" y="95349"/>
            <a:ext cx="8074879" cy="400050"/>
          </a:xfrm>
          <a:prstGeom prst="rect">
            <a:avLst/>
          </a:prstGeom>
        </p:spPr>
        <p:txBody>
          <a:bodyPr vert="horz" lIns="91440" tIns="45720" rIns="91440" bIns="45720" rtlCol="1" anchor="ctr">
            <a:noAutofit/>
          </a:bodyPr>
          <a:lstStyle>
            <a:lvl1pPr marL="0" indent="0" algn="r" defTabSz="914491" rtl="1" eaLnBrk="1" latinLnBrk="0" hangingPunct="1">
              <a:spcBef>
                <a:spcPct val="20000"/>
              </a:spcBef>
              <a:buFontTx/>
              <a:buNone/>
              <a:defRPr sz="2400" kern="1200">
                <a:solidFill>
                  <a:srgbClr val="192A72"/>
                </a:solidFill>
                <a:latin typeface="Varela Round" panose="00000500000000000000" pitchFamily="2" charset="-79"/>
                <a:ea typeface="+mn-ea"/>
                <a:cs typeface="Varela Round" panose="00000500000000000000" pitchFamily="2" charset="-79"/>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e-IL" b="1" dirty="0"/>
              <a:t>חברים</a:t>
            </a:r>
            <a:r>
              <a:rPr lang="he-IL" dirty="0"/>
              <a:t> - </a:t>
            </a:r>
            <a:r>
              <a:rPr lang="he-IL" b="1" dirty="0"/>
              <a:t>מילים: דודו ברק לחן: יוני רועה</a:t>
            </a:r>
            <a:endParaRPr lang="he-IL" dirty="0"/>
          </a:p>
        </p:txBody>
      </p:sp>
    </p:spTree>
    <p:extLst>
      <p:ext uri="{BB962C8B-B14F-4D97-AF65-F5344CB8AC3E}">
        <p14:creationId xmlns:p14="http://schemas.microsoft.com/office/powerpoint/2010/main" val="257924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t>כיצד הייתם פועלים?</a:t>
            </a:r>
            <a:endParaRPr lang="he-IL" dirty="0">
              <a:solidFill>
                <a:srgbClr val="192A72"/>
              </a:solidFill>
            </a:endParaRPr>
          </a:p>
        </p:txBody>
      </p:sp>
    </p:spTree>
    <p:extLst>
      <p:ext uri="{BB962C8B-B14F-4D97-AF65-F5344CB8AC3E}">
        <p14:creationId xmlns:p14="http://schemas.microsoft.com/office/powerpoint/2010/main" val="356085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D9CB1ED-59B2-4E99-A677-219863CF5B11}"/>
              </a:ext>
            </a:extLst>
          </p:cNvPr>
          <p:cNvSpPr>
            <a:spLocks noGrp="1"/>
          </p:cNvSpPr>
          <p:nvPr>
            <p:ph idx="1"/>
          </p:nvPr>
        </p:nvSpPr>
        <p:spPr>
          <a:xfrm>
            <a:off x="278362" y="156029"/>
            <a:ext cx="3954297" cy="5236140"/>
          </a:xfrm>
        </p:spPr>
        <p:txBody>
          <a:bodyPr>
            <a:noAutofit/>
          </a:bodyPr>
          <a:lstStyle/>
          <a:p>
            <a:pPr marL="0" indent="0" algn="ctr">
              <a:lnSpc>
                <a:spcPct val="113000"/>
              </a:lnSpc>
              <a:spcBef>
                <a:spcPts val="0"/>
              </a:spcBef>
              <a:buNone/>
            </a:pPr>
            <a:r>
              <a:rPr lang="he-IL" dirty="0">
                <a:latin typeface="Dana Yad AlefAlefAlef Normal" panose="00000506000000000000" pitchFamily="50" charset="-79"/>
              </a:rPr>
              <a:t>בל"ג בעומר, מסביב למדורה, גיל ונגה הוציאו את בקבוקי האלכוהול שקנו לקראת האירוע.</a:t>
            </a:r>
          </a:p>
          <a:p>
            <a:pPr marL="0" indent="0" algn="ctr">
              <a:lnSpc>
                <a:spcPct val="113000"/>
              </a:lnSpc>
              <a:spcBef>
                <a:spcPts val="0"/>
              </a:spcBef>
              <a:buNone/>
            </a:pPr>
            <a:r>
              <a:rPr lang="he-IL" dirty="0">
                <a:latin typeface="Dana Yad AlefAlefAlef Normal" panose="00000506000000000000" pitchFamily="50" charset="-79"/>
              </a:rPr>
              <a:t>כולם שתו, חוץ מאגם. </a:t>
            </a:r>
          </a:p>
          <a:p>
            <a:pPr marL="0" indent="0" algn="ctr">
              <a:lnSpc>
                <a:spcPct val="113000"/>
              </a:lnSpc>
              <a:spcBef>
                <a:spcPts val="0"/>
              </a:spcBef>
              <a:buNone/>
            </a:pPr>
            <a:r>
              <a:rPr lang="he-IL" dirty="0">
                <a:latin typeface="Dana Yad AlefAlefAlef Normal" panose="00000506000000000000" pitchFamily="50" charset="-79"/>
              </a:rPr>
              <a:t>היא אף פעם לא שותה. </a:t>
            </a:r>
          </a:p>
          <a:p>
            <a:pPr marL="0" indent="0" algn="ctr">
              <a:lnSpc>
                <a:spcPct val="113000"/>
              </a:lnSpc>
              <a:spcBef>
                <a:spcPts val="0"/>
              </a:spcBef>
              <a:buNone/>
            </a:pPr>
            <a:r>
              <a:rPr lang="he-IL" dirty="0">
                <a:latin typeface="Dana Yad AlefAlefAlef Normal" panose="00000506000000000000" pitchFamily="50" charset="-79"/>
              </a:rPr>
              <a:t>הבנות, החליטו לא לוותר לה הפעם, לחצו עליה ועודדו אותה לשתות. אגם נראתה חוששת ומבולבלת מהסיטואציה.</a:t>
            </a:r>
            <a:endParaRPr lang="en-US" dirty="0">
              <a:latin typeface="Dana Yad AlefAlefAlef Normal" panose="00000506000000000000" pitchFamily="50" charset="-79"/>
            </a:endParaRPr>
          </a:p>
        </p:txBody>
      </p:sp>
      <p:pic>
        <p:nvPicPr>
          <p:cNvPr id="5" name="מציין מיקום תוכן 4" descr="תמונה שמכילה חוץ, אדם, איש, בניין&#10;&#10;התיאור נוצר באופן אוטומטי">
            <a:extLst>
              <a:ext uri="{FF2B5EF4-FFF2-40B4-BE49-F238E27FC236}">
                <a16:creationId xmlns:a16="http://schemas.microsoft.com/office/drawing/2014/main" id="{AB57F76F-5E61-48EA-A92F-86DC00B72E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01" r="-2" b="-2"/>
          <a:stretch/>
        </p:blipFill>
        <p:spPr>
          <a:xfrm>
            <a:off x="4232659" y="0"/>
            <a:ext cx="6040680" cy="5105400"/>
          </a:xfrm>
          <a:prstGeom prst="rect">
            <a:avLst/>
          </a:prstGeom>
          <a:effectLst/>
        </p:spPr>
      </p:pic>
      <p:sp>
        <p:nvSpPr>
          <p:cNvPr id="2" name="כותרת 1">
            <a:extLst>
              <a:ext uri="{FF2B5EF4-FFF2-40B4-BE49-F238E27FC236}">
                <a16:creationId xmlns:a16="http://schemas.microsoft.com/office/drawing/2014/main" id="{F2A0E38D-875F-4373-8CE7-03097273D894}"/>
              </a:ext>
            </a:extLst>
          </p:cNvPr>
          <p:cNvSpPr>
            <a:spLocks noGrp="1"/>
          </p:cNvSpPr>
          <p:nvPr>
            <p:ph type="title"/>
          </p:nvPr>
        </p:nvSpPr>
        <p:spPr>
          <a:xfrm>
            <a:off x="7125043" y="2084663"/>
            <a:ext cx="3651467" cy="1676603"/>
          </a:xfrm>
        </p:spPr>
        <p:txBody>
          <a:bodyPr>
            <a:normAutofit/>
          </a:bodyPr>
          <a:lstStyle/>
          <a:p>
            <a:r>
              <a:rPr lang="he-IL" sz="3000" dirty="0">
                <a:solidFill>
                  <a:schemeClr val="bg1"/>
                </a:solidFill>
                <a:ea typeface="Yu Gothic" panose="020B0400000000000000" pitchFamily="34" charset="-128"/>
              </a:rPr>
              <a:t>מתערב/ת</a:t>
            </a:r>
          </a:p>
        </p:txBody>
      </p:sp>
      <p:sp>
        <p:nvSpPr>
          <p:cNvPr id="8" name="כותרת 1">
            <a:extLst>
              <a:ext uri="{FF2B5EF4-FFF2-40B4-BE49-F238E27FC236}">
                <a16:creationId xmlns:a16="http://schemas.microsoft.com/office/drawing/2014/main" id="{9DCD7CBF-43D3-42B3-BB8D-10EC6B37D002}"/>
              </a:ext>
            </a:extLst>
          </p:cNvPr>
          <p:cNvSpPr txBox="1">
            <a:spLocks/>
          </p:cNvSpPr>
          <p:nvPr/>
        </p:nvSpPr>
        <p:spPr>
          <a:xfrm>
            <a:off x="4338861" y="2084664"/>
            <a:ext cx="2540912" cy="167660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000" b="1" dirty="0">
                <a:solidFill>
                  <a:schemeClr val="bg1"/>
                </a:solidFill>
                <a:latin typeface="Varela Round" panose="00000500000000000000" pitchFamily="2" charset="-79"/>
                <a:ea typeface="Yu Gothic" panose="020B0400000000000000" pitchFamily="34" charset="-128"/>
                <a:cs typeface="Varela Round" panose="00000500000000000000" pitchFamily="2" charset="-79"/>
              </a:rPr>
              <a:t>לא מתערב/ת</a:t>
            </a:r>
          </a:p>
        </p:txBody>
      </p:sp>
    </p:spTree>
    <p:extLst>
      <p:ext uri="{BB962C8B-B14F-4D97-AF65-F5344CB8AC3E}">
        <p14:creationId xmlns:p14="http://schemas.microsoft.com/office/powerpoint/2010/main" val="4272841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D9CB1ED-59B2-4E99-A677-219863CF5B11}"/>
              </a:ext>
            </a:extLst>
          </p:cNvPr>
          <p:cNvSpPr>
            <a:spLocks noGrp="1"/>
          </p:cNvSpPr>
          <p:nvPr>
            <p:ph idx="1"/>
          </p:nvPr>
        </p:nvSpPr>
        <p:spPr>
          <a:xfrm>
            <a:off x="0" y="0"/>
            <a:ext cx="3839806" cy="4477905"/>
          </a:xfrm>
        </p:spPr>
        <p:txBody>
          <a:bodyPr>
            <a:noAutofit/>
          </a:bodyPr>
          <a:lstStyle/>
          <a:p>
            <a:pPr marL="0" indent="0" algn="ctr">
              <a:lnSpc>
                <a:spcPct val="113000"/>
              </a:lnSpc>
              <a:spcBef>
                <a:spcPts val="0"/>
              </a:spcBef>
              <a:buNone/>
            </a:pPr>
            <a:r>
              <a:rPr lang="he-IL" dirty="0">
                <a:latin typeface="Dana Yad AlefAlefAlef Normal" panose="00000506000000000000" pitchFamily="50" charset="-79"/>
              </a:rPr>
              <a:t>בהפסקה, כל הבנים של הכיתה ישבו ליד מגרש הכדורסל. </a:t>
            </a:r>
          </a:p>
          <a:p>
            <a:pPr marL="0" indent="0" algn="ctr">
              <a:lnSpc>
                <a:spcPct val="113000"/>
              </a:lnSpc>
              <a:spcBef>
                <a:spcPts val="0"/>
              </a:spcBef>
              <a:buNone/>
            </a:pPr>
            <a:r>
              <a:rPr lang="he-IL" dirty="0">
                <a:latin typeface="Dana Yad AlefAlefAlef Normal" panose="00000506000000000000" pitchFamily="50" charset="-79"/>
              </a:rPr>
              <a:t>פתאום עבר דניאל. יוסי התחיל לצחוק על איך שדניאל לבוש וכל החברים הצטרפו.</a:t>
            </a:r>
          </a:p>
          <a:p>
            <a:pPr marL="0" indent="0" algn="ctr">
              <a:lnSpc>
                <a:spcPct val="113000"/>
              </a:lnSpc>
              <a:spcBef>
                <a:spcPts val="0"/>
              </a:spcBef>
              <a:buNone/>
            </a:pPr>
            <a:r>
              <a:rPr lang="he-IL" dirty="0">
                <a:latin typeface="Dana Yad AlefAlefAlef Normal" panose="00000506000000000000" pitchFamily="50" charset="-79"/>
              </a:rPr>
              <a:t>רוני ישב בצד וחשב....</a:t>
            </a:r>
          </a:p>
          <a:p>
            <a:pPr marL="0" indent="0" algn="ctr">
              <a:lnSpc>
                <a:spcPct val="113000"/>
              </a:lnSpc>
              <a:spcBef>
                <a:spcPts val="0"/>
              </a:spcBef>
              <a:buNone/>
            </a:pPr>
            <a:endParaRPr lang="he-IL" dirty="0">
              <a:latin typeface="Dana Yad AlefAlefAlef Normal" panose="00000506000000000000" pitchFamily="50" charset="-79"/>
              <a:cs typeface="Dana Yad AlefAlefAlef Normal" panose="00000506000000000000" pitchFamily="50" charset="-79"/>
            </a:endParaRPr>
          </a:p>
        </p:txBody>
      </p:sp>
      <p:pic>
        <p:nvPicPr>
          <p:cNvPr id="5" name="מציין מיקום תוכן 4" descr="תמונה שמכילה חוץ, אדם, איש, בניין&#10;&#10;התיאור נוצר באופן אוטומטי">
            <a:extLst>
              <a:ext uri="{FF2B5EF4-FFF2-40B4-BE49-F238E27FC236}">
                <a16:creationId xmlns:a16="http://schemas.microsoft.com/office/drawing/2014/main" id="{AB57F76F-5E61-48EA-A92F-86DC00B72E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01" r="-2" b="-2"/>
          <a:stretch/>
        </p:blipFill>
        <p:spPr>
          <a:xfrm>
            <a:off x="3828278" y="0"/>
            <a:ext cx="5952744" cy="5405026"/>
          </a:xfrm>
          <a:prstGeom prst="rect">
            <a:avLst/>
          </a:prstGeom>
          <a:effectLst/>
        </p:spPr>
      </p:pic>
      <p:sp>
        <p:nvSpPr>
          <p:cNvPr id="2" name="כותרת 1">
            <a:extLst>
              <a:ext uri="{FF2B5EF4-FFF2-40B4-BE49-F238E27FC236}">
                <a16:creationId xmlns:a16="http://schemas.microsoft.com/office/drawing/2014/main" id="{F2A0E38D-875F-4373-8CE7-03097273D894}"/>
              </a:ext>
            </a:extLst>
          </p:cNvPr>
          <p:cNvSpPr>
            <a:spLocks noGrp="1"/>
          </p:cNvSpPr>
          <p:nvPr>
            <p:ph type="title"/>
          </p:nvPr>
        </p:nvSpPr>
        <p:spPr>
          <a:xfrm>
            <a:off x="6961625" y="2352040"/>
            <a:ext cx="2990077" cy="1659598"/>
          </a:xfrm>
        </p:spPr>
        <p:txBody>
          <a:bodyPr>
            <a:normAutofit/>
          </a:bodyPr>
          <a:lstStyle/>
          <a:p>
            <a:r>
              <a:rPr lang="he-IL" sz="3000" b="1" dirty="0">
                <a:solidFill>
                  <a:schemeClr val="bg1"/>
                </a:solidFill>
                <a:ea typeface="Yu Gothic" panose="020B0400000000000000" pitchFamily="34" charset="-128"/>
              </a:rPr>
              <a:t>מתערב/ת</a:t>
            </a:r>
          </a:p>
        </p:txBody>
      </p:sp>
      <p:sp>
        <p:nvSpPr>
          <p:cNvPr id="8" name="כותרת 1">
            <a:extLst>
              <a:ext uri="{FF2B5EF4-FFF2-40B4-BE49-F238E27FC236}">
                <a16:creationId xmlns:a16="http://schemas.microsoft.com/office/drawing/2014/main" id="{9DCD7CBF-43D3-42B3-BB8D-10EC6B37D002}"/>
              </a:ext>
            </a:extLst>
          </p:cNvPr>
          <p:cNvSpPr txBox="1">
            <a:spLocks/>
          </p:cNvSpPr>
          <p:nvPr/>
        </p:nvSpPr>
        <p:spPr>
          <a:xfrm>
            <a:off x="3963101" y="2335035"/>
            <a:ext cx="2486483" cy="167660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000" b="1" dirty="0">
                <a:solidFill>
                  <a:schemeClr val="bg1"/>
                </a:solidFill>
                <a:latin typeface="Varela Round" panose="00000500000000000000" pitchFamily="2" charset="-79"/>
                <a:ea typeface="Yu Gothic" panose="020B0400000000000000" pitchFamily="34" charset="-128"/>
                <a:cs typeface="Varela Round" panose="00000500000000000000" pitchFamily="2" charset="-79"/>
              </a:rPr>
              <a:t>לא מתערב/ת</a:t>
            </a:r>
          </a:p>
        </p:txBody>
      </p:sp>
    </p:spTree>
    <p:extLst>
      <p:ext uri="{BB962C8B-B14F-4D97-AF65-F5344CB8AC3E}">
        <p14:creationId xmlns:p14="http://schemas.microsoft.com/office/powerpoint/2010/main" val="166475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FBEEC41B-BD07-44BD-88EA-E07ADDC87187}"/>
              </a:ext>
            </a:extLst>
          </p:cNvPr>
          <p:cNvSpPr/>
          <p:nvPr/>
        </p:nvSpPr>
        <p:spPr>
          <a:xfrm>
            <a:off x="3611009" y="2395314"/>
            <a:ext cx="4762833" cy="553998"/>
          </a:xfrm>
          <a:prstGeom prst="rect">
            <a:avLst/>
          </a:prstGeom>
        </p:spPr>
        <p:txBody>
          <a:bodyPr wrap="square">
            <a:spAutoFit/>
          </a:bodyPr>
          <a:lstStyle/>
          <a:p>
            <a:pPr lvl="0" algn="r" defTabSz="914400" rtl="1">
              <a:defRPr/>
            </a:pPr>
            <a:r>
              <a:rPr lang="he-IL" sz="3000" dirty="0">
                <a:solidFill>
                  <a:srgbClr val="002060"/>
                </a:solidFill>
                <a:latin typeface="BN Barak" panose="02000000000000000000" pitchFamily="2" charset="-79"/>
                <a:cs typeface="+mj-cs"/>
              </a:rPr>
              <a:t>מה את/ה חושב/ת? </a:t>
            </a:r>
          </a:p>
        </p:txBody>
      </p:sp>
      <p:sp>
        <p:nvSpPr>
          <p:cNvPr id="7" name="מלבן 6">
            <a:extLst>
              <a:ext uri="{FF2B5EF4-FFF2-40B4-BE49-F238E27FC236}">
                <a16:creationId xmlns:a16="http://schemas.microsoft.com/office/drawing/2014/main" id="{DDC39998-5A6B-4854-A6DC-102FA7E230C7}"/>
              </a:ext>
            </a:extLst>
          </p:cNvPr>
          <p:cNvSpPr/>
          <p:nvPr/>
        </p:nvSpPr>
        <p:spPr>
          <a:xfrm>
            <a:off x="4265025" y="1540996"/>
            <a:ext cx="4108817" cy="553998"/>
          </a:xfrm>
          <a:prstGeom prst="rect">
            <a:avLst/>
          </a:prstGeom>
        </p:spPr>
        <p:txBody>
          <a:bodyPr wrap="none">
            <a:spAutoFit/>
          </a:bodyPr>
          <a:lstStyle/>
          <a:p>
            <a:pPr lvl="0" algn="r" defTabSz="914400" rtl="1">
              <a:defRPr/>
            </a:pPr>
            <a:r>
              <a:rPr lang="he-IL" sz="3000" dirty="0">
                <a:solidFill>
                  <a:srgbClr val="002060"/>
                </a:solidFill>
                <a:latin typeface="BN Barak" panose="02000000000000000000" pitchFamily="2" charset="-79"/>
              </a:rPr>
              <a:t>מה את/ה מרגיש/ה? </a:t>
            </a:r>
          </a:p>
        </p:txBody>
      </p:sp>
      <p:sp>
        <p:nvSpPr>
          <p:cNvPr id="8" name="מלבן 7">
            <a:extLst>
              <a:ext uri="{FF2B5EF4-FFF2-40B4-BE49-F238E27FC236}">
                <a16:creationId xmlns:a16="http://schemas.microsoft.com/office/drawing/2014/main" id="{4CB6FEB4-811F-4BA0-9D98-12BB287C1E4F}"/>
              </a:ext>
            </a:extLst>
          </p:cNvPr>
          <p:cNvSpPr/>
          <p:nvPr/>
        </p:nvSpPr>
        <p:spPr>
          <a:xfrm>
            <a:off x="-351624" y="3245162"/>
            <a:ext cx="8725466" cy="553998"/>
          </a:xfrm>
          <a:prstGeom prst="rect">
            <a:avLst/>
          </a:prstGeom>
        </p:spPr>
        <p:txBody>
          <a:bodyPr wrap="none">
            <a:spAutoFit/>
          </a:bodyPr>
          <a:lstStyle/>
          <a:p>
            <a:pPr lvl="0" algn="r" defTabSz="914400" rtl="1">
              <a:defRPr/>
            </a:pPr>
            <a:r>
              <a:rPr lang="he-IL" sz="3000" dirty="0">
                <a:solidFill>
                  <a:srgbClr val="002060"/>
                </a:solidFill>
                <a:latin typeface="BN Barak" panose="02000000000000000000" pitchFamily="2" charset="-79"/>
              </a:rPr>
              <a:t>האם מתעוררת אצלך שאלה? התלבטות? מהי? </a:t>
            </a:r>
          </a:p>
        </p:txBody>
      </p:sp>
      <p:grpSp>
        <p:nvGrpSpPr>
          <p:cNvPr id="17" name="קבוצה 16">
            <a:extLst>
              <a:ext uri="{FF2B5EF4-FFF2-40B4-BE49-F238E27FC236}">
                <a16:creationId xmlns:a16="http://schemas.microsoft.com/office/drawing/2014/main" id="{76AE7AE9-5047-4D80-8160-56DAC26F7F99}"/>
              </a:ext>
            </a:extLst>
          </p:cNvPr>
          <p:cNvGrpSpPr/>
          <p:nvPr/>
        </p:nvGrpSpPr>
        <p:grpSpPr>
          <a:xfrm>
            <a:off x="487033" y="-419864"/>
            <a:ext cx="2227774" cy="3026811"/>
            <a:chOff x="7887035" y="-995355"/>
            <a:chExt cx="5470357" cy="5802713"/>
          </a:xfrm>
        </p:grpSpPr>
        <p:sp>
          <p:nvSpPr>
            <p:cNvPr id="18" name="תיבת טקסט 17">
              <a:extLst>
                <a:ext uri="{FF2B5EF4-FFF2-40B4-BE49-F238E27FC236}">
                  <a16:creationId xmlns:a16="http://schemas.microsoft.com/office/drawing/2014/main" id="{4F19A024-3720-4023-B53E-B51452828760}"/>
                </a:ext>
              </a:extLst>
            </p:cNvPr>
            <p:cNvSpPr txBox="1"/>
            <p:nvPr/>
          </p:nvSpPr>
          <p:spPr>
            <a:xfrm>
              <a:off x="7887035" y="2506202"/>
              <a:ext cx="5470357" cy="2301156"/>
            </a:xfrm>
            <a:prstGeom prst="rect">
              <a:avLst/>
            </a:prstGeom>
            <a:noFill/>
          </p:spPr>
          <p:txBody>
            <a:bodyPr wrap="square" rtlCol="1">
              <a:spAutoFit/>
            </a:bodyPr>
            <a:lstStyle/>
            <a:p>
              <a:r>
                <a:rPr lang="he-IL" sz="3600" b="1" dirty="0">
                  <a:solidFill>
                    <a:srgbClr val="00B5E9"/>
                  </a:solidFill>
                  <a:latin typeface="Dana Yad AlefAlefAlef Normal" panose="00000506000000000000" pitchFamily="50" charset="-79"/>
                </a:rPr>
                <a:t>עצירה לבירור</a:t>
              </a:r>
            </a:p>
          </p:txBody>
        </p:sp>
        <p:pic>
          <p:nvPicPr>
            <p:cNvPr id="19" name="תמונה 18">
              <a:extLst>
                <a:ext uri="{FF2B5EF4-FFF2-40B4-BE49-F238E27FC236}">
                  <a16:creationId xmlns:a16="http://schemas.microsoft.com/office/drawing/2014/main" id="{CDE9FBCD-1D28-4EC3-B95B-0D2CDB1A943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3704"/>
            <a:stretch/>
          </p:blipFill>
          <p:spPr>
            <a:xfrm>
              <a:off x="8647531" y="-995355"/>
              <a:ext cx="3949362" cy="3408154"/>
            </a:xfrm>
            <a:prstGeom prst="rect">
              <a:avLst/>
            </a:prstGeom>
          </p:spPr>
        </p:pic>
      </p:grpSp>
      <p:sp>
        <p:nvSpPr>
          <p:cNvPr id="9" name="מציין מיקום תוכן 10">
            <a:extLst>
              <a:ext uri="{FF2B5EF4-FFF2-40B4-BE49-F238E27FC236}">
                <a16:creationId xmlns:a16="http://schemas.microsoft.com/office/drawing/2014/main" id="{7C23CD39-832A-487A-BBC8-0586BF098DBD}"/>
              </a:ext>
            </a:extLst>
          </p:cNvPr>
          <p:cNvSpPr txBox="1">
            <a:spLocks/>
          </p:cNvSpPr>
          <p:nvPr/>
        </p:nvSpPr>
        <p:spPr>
          <a:xfrm>
            <a:off x="-2172374" y="3921556"/>
            <a:ext cx="10655946" cy="2326857"/>
          </a:xfrm>
          <a:prstGeom prst="rect">
            <a:avLst/>
          </a:prstGeom>
        </p:spPr>
        <p:txBody>
          <a:bodyPr>
            <a:norm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6848" indent="0">
              <a:lnSpc>
                <a:spcPct val="150000"/>
              </a:lnSpc>
              <a:buFont typeface="Arial" pitchFamily="34" charset="0"/>
              <a:buNone/>
            </a:pPr>
            <a:r>
              <a:rPr lang="he-IL" sz="3000" dirty="0"/>
              <a:t>מה המחיר של ההתערבות? אי ההתערבות?</a:t>
            </a:r>
          </a:p>
          <a:p>
            <a:pPr marL="96848" indent="0">
              <a:lnSpc>
                <a:spcPct val="150000"/>
              </a:lnSpc>
              <a:buFont typeface="Arial" pitchFamily="34" charset="0"/>
              <a:buNone/>
            </a:pPr>
            <a:r>
              <a:rPr lang="he-IL" sz="3000" dirty="0"/>
              <a:t>עד כמה, לדעתכם, יש לערב מבוגר?</a:t>
            </a:r>
          </a:p>
          <a:p>
            <a:pPr>
              <a:lnSpc>
                <a:spcPct val="150000"/>
              </a:lnSpc>
            </a:pPr>
            <a:endParaRPr lang="he-IL" sz="3000"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תוספת 1" title="Slice Timer">
                <a:extLst>
                  <a:ext uri="{FF2B5EF4-FFF2-40B4-BE49-F238E27FC236}">
                    <a16:creationId xmlns:a16="http://schemas.microsoft.com/office/drawing/2014/main" id="{CEEB73BA-E07B-4AD8-BDCD-EAAF6EC2266A}"/>
                  </a:ext>
                </a:extLst>
              </p:cNvPr>
              <p:cNvGraphicFramePr>
                <a:graphicFrameLocks noGrp="1"/>
              </p:cNvGraphicFramePr>
              <p:nvPr>
                <p:extLst>
                  <p:ext uri="{D42A27DB-BD31-4B8C-83A1-F6EECF244321}">
                    <p14:modId xmlns:p14="http://schemas.microsoft.com/office/powerpoint/2010/main" val="2984082199"/>
                  </p:ext>
                </p:extLst>
              </p:nvPr>
            </p:nvGraphicFramePr>
            <p:xfrm>
              <a:off x="9187543" y="597999"/>
              <a:ext cx="2310492" cy="2351313"/>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2" name="תוספת 1" title="Slice Timer">
                <a:extLst>
                  <a:ext uri="{FF2B5EF4-FFF2-40B4-BE49-F238E27FC236}">
                    <a16:creationId xmlns:a16="http://schemas.microsoft.com/office/drawing/2014/main" id="{CEEB73BA-E07B-4AD8-BDCD-EAAF6EC2266A}"/>
                  </a:ext>
                </a:extLst>
              </p:cNvPr>
              <p:cNvPicPr>
                <a:picLocks noGrp="1" noRot="1" noChangeAspect="1" noMove="1" noResize="1" noEditPoints="1" noAdjustHandles="1" noChangeArrowheads="1" noChangeShapeType="1"/>
              </p:cNvPicPr>
              <p:nvPr/>
            </p:nvPicPr>
            <p:blipFill>
              <a:blip r:embed="rId4">
                <a:clrChange>
                  <a:clrFrom>
                    <a:prstClr val="black"/>
                  </a:clrFrom>
                  <a:clrTo>
                    <a:prstClr val="black">
                      <a:alpha val="0"/>
                    </a:prstClr>
                  </a:clrTo>
                </a:clrChange>
              </a:blip>
              <a:stretch>
                <a:fillRect/>
              </a:stretch>
            </p:blipFill>
            <p:spPr>
              <a:xfrm>
                <a:off x="9187543" y="597999"/>
                <a:ext cx="2310492" cy="2351313"/>
              </a:xfrm>
              <a:prstGeom prst="rect">
                <a:avLst/>
              </a:prstGeom>
            </p:spPr>
          </p:pic>
        </mc:Fallback>
      </mc:AlternateContent>
    </p:spTree>
    <p:extLst>
      <p:ext uri="{BB962C8B-B14F-4D97-AF65-F5344CB8AC3E}">
        <p14:creationId xmlns:p14="http://schemas.microsoft.com/office/powerpoint/2010/main" val="36290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8A22E2-CDA5-47A9-A475-DCC8CA3E73C8}"/>
              </a:ext>
            </a:extLst>
          </p:cNvPr>
          <p:cNvSpPr>
            <a:spLocks noGrp="1"/>
          </p:cNvSpPr>
          <p:nvPr>
            <p:ph type="title"/>
          </p:nvPr>
        </p:nvSpPr>
        <p:spPr/>
        <p:txBody>
          <a:bodyPr/>
          <a:lstStyle/>
          <a:p>
            <a:r>
              <a:rPr lang="he-IL" dirty="0"/>
              <a:t>חברות</a:t>
            </a:r>
          </a:p>
        </p:txBody>
      </p:sp>
      <p:sp>
        <p:nvSpPr>
          <p:cNvPr id="4" name="מציין מיקום תוכן 3">
            <a:extLst>
              <a:ext uri="{FF2B5EF4-FFF2-40B4-BE49-F238E27FC236}">
                <a16:creationId xmlns:a16="http://schemas.microsoft.com/office/drawing/2014/main" id="{7A87A858-43CC-45AD-90B2-BC6FADCA5540}"/>
              </a:ext>
            </a:extLst>
          </p:cNvPr>
          <p:cNvSpPr>
            <a:spLocks noGrp="1"/>
          </p:cNvSpPr>
          <p:nvPr>
            <p:ph sz="quarter" idx="4"/>
          </p:nvPr>
        </p:nvSpPr>
        <p:spPr>
          <a:xfrm>
            <a:off x="515273" y="1725683"/>
            <a:ext cx="8862407" cy="2836158"/>
          </a:xfrm>
        </p:spPr>
        <p:txBody>
          <a:bodyPr>
            <a:normAutofit/>
          </a:bodyPr>
          <a:lstStyle/>
          <a:p>
            <a:pPr marL="96848" indent="0">
              <a:buNone/>
            </a:pPr>
            <a:r>
              <a:rPr lang="he-IL" dirty="0"/>
              <a:t>החברות משרתת שלוש פונקציות עיקריות: חומרית (סיוע, תמיכה), קוגניטיבית (גרייה, מידע) ורגשית (תמיכה, קבלה).</a:t>
            </a:r>
          </a:p>
          <a:p>
            <a:pPr marL="96848" indent="0">
              <a:buNone/>
            </a:pPr>
            <a:r>
              <a:rPr lang="he-IL" dirty="0"/>
              <a:t>החברות, ההתחברות והשייכות לקבוצה תורמים להערכתה העצמית וגם לגיבוש הזהות ומשמשים מקור להשוואה חברתית. בקבוצה היחיד יכול להביע את דעותיו ורצונותיו ולבחון אותם בתוך סביבה אוהדת. היזון חוזר משאר חברי הקבוצה יכול בדרך זו לתרום לגיבוש ההערכה העצמית והזהות האישית.</a:t>
            </a:r>
          </a:p>
          <a:p>
            <a:pPr marL="96848" indent="0">
              <a:buNone/>
            </a:pPr>
            <a:endParaRPr lang="he-IL" dirty="0"/>
          </a:p>
        </p:txBody>
      </p:sp>
    </p:spTree>
    <p:extLst>
      <p:ext uri="{BB962C8B-B14F-4D97-AF65-F5344CB8AC3E}">
        <p14:creationId xmlns:p14="http://schemas.microsoft.com/office/powerpoint/2010/main" val="3762324328"/>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7.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0.png"/></Relationships>
</file>

<file path=ppt/webextensions/webextension1.xml><?xml version="1.0" encoding="utf-8"?>
<we:webextension xmlns:we="http://schemas.microsoft.com/office/webextensions/webextension/2010/11" id="{88864A8A-3B00-4A7D-BFED-CE4A072E034D}">
  <we:reference id="wa104218071" version="1.0.0.0" store="he-IL" storeType="OMEX"/>
  <we:alternateReferences>
    <we:reference id="wa104218071" version="1.0.0.0" store="wa104218071" storeType="OMEX"/>
  </we:alternateReferences>
  <we:properties>
    <we:property name="countdown" value="120"/>
    <we:property name="autostart" value="false"/>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D902C069-0CEA-442F-97B4-1573AD539281}">
  <we:reference id="wa104218071" version="1.0.0.0" store="he-IL" storeType="OMEX"/>
  <we:alternateReferences>
    <we:reference id="WA104218071" version="1.0.0.0" store="WA104218071" storeType="OMEX"/>
  </we:alternateReferences>
  <we:properties>
    <we:property name="countdown" value="120"/>
    <we:property name="autostart" value="false"/>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59E72428-0232-46F4-A4F6-BD85448C9EDD}">
  <we:reference id="wa104218071" version="1.0.0.0" store="he-IL" storeType="OMEX"/>
  <we:alternateReferences>
    <we:reference id="WA104218071" version="1.0.0.0" store="WA104218071" storeType="OMEX"/>
  </we:alternateReferences>
  <we:properties>
    <we:property name="countdown" value="120"/>
    <we:property name="autostart" value="false"/>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BE1DD8DE-D8D0-4F4B-A868-DC45F0CE19F0}">
  <we:reference id="wa104218071" version="1.0.0.0" store="he-IL" storeType="OMEX"/>
  <we:alternateReferences>
    <we:reference id="wa104218071" version="1.0.0.0" store="wa104218071" storeType="OMEX"/>
  </we:alternateReferences>
  <we:properties>
    <we:property name="countdown" value="60"/>
    <we:property name="autostart" value="false"/>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5664</TotalTime>
  <Words>984</Words>
  <Application>Microsoft Office PowerPoint</Application>
  <PresentationFormat>מסך רחב</PresentationFormat>
  <Paragraphs>135</Paragraphs>
  <Slides>25</Slides>
  <Notes>9</Notes>
  <HiddenSlides>0</HiddenSlides>
  <MMClips>2</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25</vt:i4>
      </vt:variant>
    </vt:vector>
  </HeadingPairs>
  <TitlesOfParts>
    <vt:vector size="33" baseType="lpstr">
      <vt:lpstr>Yu Gothic</vt:lpstr>
      <vt:lpstr>Arial</vt:lpstr>
      <vt:lpstr>BN Barak</vt:lpstr>
      <vt:lpstr>Calibri</vt:lpstr>
      <vt:lpstr>Dana Yad AlefAlefAlef Normal</vt:lpstr>
      <vt:lpstr>Varela Round</vt:lpstr>
      <vt:lpstr>Wingdings</vt:lpstr>
      <vt:lpstr>ערכת נושא Office</vt:lpstr>
      <vt:lpstr>מערכת שידורים לאומית</vt:lpstr>
      <vt:lpstr>לשמור על החברות  ולשמור על החבר</vt:lpstr>
      <vt:lpstr>מה נלמד היום? </vt:lpstr>
      <vt:lpstr>מצגת של PowerPoint‏</vt:lpstr>
      <vt:lpstr>כיצד הייתם פועלים?</vt:lpstr>
      <vt:lpstr>מתערב/ת</vt:lpstr>
      <vt:lpstr>מתערב/ת</vt:lpstr>
      <vt:lpstr>מצגת של PowerPoint‏</vt:lpstr>
      <vt:lpstr>חברות</vt:lpstr>
      <vt:lpstr>חברות</vt:lpstr>
      <vt:lpstr>תובנות</vt:lpstr>
      <vt:lpstr>רגע לפני ההפסקה</vt:lpstr>
      <vt:lpstr>תובנות</vt:lpstr>
      <vt:lpstr>הפסקה – 10 דקות</vt:lpstr>
      <vt:lpstr>מהם הערכים המנחים בחברות טובה לדעתכם ?</vt:lpstr>
      <vt:lpstr>דרגו את בחירתכם על פי סדר חשיבותם </vt:lpstr>
      <vt:lpstr>מצגת של PowerPoint‏</vt:lpstr>
      <vt:lpstr>כיצד הייתם מגיבים ?</vt:lpstr>
      <vt:lpstr>אילו ערכים ?</vt:lpstr>
      <vt:lpstr>תובנות</vt:lpstr>
      <vt:lpstr>תובנות</vt:lpstr>
      <vt:lpstr>סיכום</vt:lpstr>
      <vt:lpstr>סיכום</vt:lpstr>
      <vt:lpstr>לסיום...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שני שמלה/Shani Chemla</cp:lastModifiedBy>
  <cp:revision>128</cp:revision>
  <dcterms:created xsi:type="dcterms:W3CDTF">2020-03-15T19:13:03Z</dcterms:created>
  <dcterms:modified xsi:type="dcterms:W3CDTF">2021-12-09T09:19:55Z</dcterms:modified>
</cp:coreProperties>
</file>