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404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C7E82-5737-4F54-9167-01058E58E1A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2765C-A292-4D65-8718-75053587E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0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11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FAE-A7DF-4635-80D4-D64FDC5DC12C}" type="datetimeFigureOut">
              <a:rPr lang="he-IL" smtClean="0"/>
              <a:t>כ"ח/תשרי/תשפ"א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0931-3205-47EB-9ABD-FB1924A32B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299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FAE-A7DF-4635-80D4-D64FDC5DC12C}" type="datetimeFigureOut">
              <a:rPr lang="he-IL" smtClean="0"/>
              <a:t>כ"ח/תשרי/תשפ"א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0931-3205-47EB-9ABD-FB1924A32B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891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FAE-A7DF-4635-80D4-D64FDC5DC12C}" type="datetimeFigureOut">
              <a:rPr lang="he-IL" smtClean="0"/>
              <a:t>כ"ח/תשרי/תשפ"א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0931-3205-47EB-9ABD-FB1924A32B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931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1_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80858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FAE-A7DF-4635-80D4-D64FDC5DC12C}" type="datetimeFigureOut">
              <a:rPr lang="he-IL" smtClean="0"/>
              <a:t>כ"ח/תשרי/תשפ"א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0931-3205-47EB-9ABD-FB1924A32B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421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FAE-A7DF-4635-80D4-D64FDC5DC12C}" type="datetimeFigureOut">
              <a:rPr lang="he-IL" smtClean="0"/>
              <a:t>כ"ח/תשרי/תשפ"א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0931-3205-47EB-9ABD-FB1924A32B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82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FAE-A7DF-4635-80D4-D64FDC5DC12C}" type="datetimeFigureOut">
              <a:rPr lang="he-IL" smtClean="0"/>
              <a:t>כ"ח/תשרי/תשפ"א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0931-3205-47EB-9ABD-FB1924A32B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677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FAE-A7DF-4635-80D4-D64FDC5DC12C}" type="datetimeFigureOut">
              <a:rPr lang="he-IL" smtClean="0"/>
              <a:t>כ"ח/תשרי/תשפ"א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0931-3205-47EB-9ABD-FB1924A32B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443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FAE-A7DF-4635-80D4-D64FDC5DC12C}" type="datetimeFigureOut">
              <a:rPr lang="he-IL" smtClean="0"/>
              <a:t>כ"ח/תשרי/תשפ"א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0931-3205-47EB-9ABD-FB1924A32B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114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FAE-A7DF-4635-80D4-D64FDC5DC12C}" type="datetimeFigureOut">
              <a:rPr lang="he-IL" smtClean="0"/>
              <a:t>כ"ח/תשרי/תשפ"א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0931-3205-47EB-9ABD-FB1924A32B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259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FAE-A7DF-4635-80D4-D64FDC5DC12C}" type="datetimeFigureOut">
              <a:rPr lang="he-IL" smtClean="0"/>
              <a:t>כ"ח/תשרי/תשפ"א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0931-3205-47EB-9ABD-FB1924A32B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917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1FAE-A7DF-4635-80D4-D64FDC5DC12C}" type="datetimeFigureOut">
              <a:rPr lang="he-IL" smtClean="0"/>
              <a:t>כ"ח/תשרי/תשפ"א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0931-3205-47EB-9ABD-FB1924A32B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288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1FAE-A7DF-4635-80D4-D64FDC5DC12C}" type="datetimeFigureOut">
              <a:rPr lang="he-IL" smtClean="0"/>
              <a:t>כ"ח/תשרי/תשפ"א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60931-3205-47EB-9ABD-FB1924A32B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25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5MXzs4BuA-c&amp;t=26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lit.co.il/arb/your_health/family/Pages/coronavirus2.aspx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u2WKJNEhfQ?feature=oembe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80" y="3453423"/>
            <a:ext cx="3304320" cy="1856608"/>
          </a:xfrm>
          <a:prstGeom prst="rect">
            <a:avLst/>
          </a:prstGeom>
        </p:spPr>
      </p:pic>
      <p:sp>
        <p:nvSpPr>
          <p:cNvPr id="2" name="מסגרת משופעת 1"/>
          <p:cNvSpPr/>
          <p:nvPr/>
        </p:nvSpPr>
        <p:spPr>
          <a:xfrm>
            <a:off x="4572000" y="508000"/>
            <a:ext cx="3378200" cy="660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800" b="1" dirty="0">
                <a:solidFill>
                  <a:schemeClr val="tx1"/>
                </a:solidFill>
              </a:rPr>
              <a:t>مهمة</a:t>
            </a:r>
            <a:endParaRPr lang="he-IL" sz="4800" b="1" dirty="0">
              <a:solidFill>
                <a:schemeClr val="tx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549900" y="3454854"/>
            <a:ext cx="5956300" cy="2576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sz="2800" dirty="0">
                <a:solidFill>
                  <a:schemeClr val="tx1"/>
                </a:solidFill>
              </a:rPr>
              <a:t>1</a:t>
            </a:r>
            <a:r>
              <a:rPr lang="ar-JO" sz="2400" dirty="0">
                <a:solidFill>
                  <a:schemeClr val="tx1"/>
                </a:solidFill>
              </a:rPr>
              <a:t>. شاهد الفيديو المرفق بالرابط الموجود في الصورة</a:t>
            </a:r>
          </a:p>
          <a:p>
            <a:r>
              <a:rPr lang="ar-JO" sz="2400" dirty="0">
                <a:solidFill>
                  <a:schemeClr val="tx1"/>
                </a:solidFill>
              </a:rPr>
              <a:t>2. عرف سيادة القانون؟</a:t>
            </a:r>
          </a:p>
          <a:p>
            <a:r>
              <a:rPr lang="ar-JO" sz="2400" dirty="0">
                <a:solidFill>
                  <a:schemeClr val="tx1"/>
                </a:solidFill>
              </a:rPr>
              <a:t>3. من هم الملزمون بالانصياع والالتزام بالقانون؟ </a:t>
            </a:r>
          </a:p>
          <a:p>
            <a:r>
              <a:rPr lang="ar-JO" sz="2400" dirty="0">
                <a:solidFill>
                  <a:schemeClr val="tx1"/>
                </a:solidFill>
              </a:rPr>
              <a:t>4. أعط مثالا من حياتنا اليومية يعرض أن القانون ليس متساويا للجميع؟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77" y="197584"/>
            <a:ext cx="97544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647700"/>
            <a:ext cx="35433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800" b="1" dirty="0">
                <a:solidFill>
                  <a:srgbClr val="0070C0"/>
                </a:solidFill>
              </a:rPr>
              <a:t>ماذا تعلمنا ؟؟</a:t>
            </a:r>
            <a:endParaRPr lang="he-IL" sz="4800" b="1" dirty="0">
              <a:solidFill>
                <a:srgbClr val="0070C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051300" y="1807338"/>
            <a:ext cx="7302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b="1" dirty="0"/>
              <a:t>وفقًا لمبدأ سيادة القانون ، يلتزم جميع المواطنين ، بمن فيهم الحكومة ، يخضعون للقانون وعليهم الالتزام والانصياع له.</a:t>
            </a:r>
          </a:p>
          <a:p>
            <a:endParaRPr lang="ar-JO" b="1" dirty="0"/>
          </a:p>
          <a:p>
            <a:r>
              <a:rPr lang="ar-JO" b="1" dirty="0"/>
              <a:t> يحدد القانون ما هو مسموح وما هو ممنوع.</a:t>
            </a:r>
          </a:p>
          <a:p>
            <a:endParaRPr lang="ar-JO" b="1" dirty="0"/>
          </a:p>
          <a:p>
            <a:r>
              <a:rPr lang="ar-JO" b="1" dirty="0"/>
              <a:t> يتم تمرير القانون من قبل السلطة التشريعية ( الكنيست)، بطريقة ديمقراطية ، في إجراء دائم وبقرار الأغلبية.</a:t>
            </a:r>
          </a:p>
          <a:p>
            <a:endParaRPr lang="ar-JO" b="1" dirty="0"/>
          </a:p>
          <a:p>
            <a:r>
              <a:rPr lang="ar-JO" b="1" dirty="0"/>
              <a:t> الجميع متساوون أمام القانون. القانون يتعامل بشكل متساو مع جميع المواطنين من اعلى منصب في الدول حتى اصغر مواطن.</a:t>
            </a:r>
            <a:endParaRPr lang="he-IL" b="1" dirty="0"/>
          </a:p>
        </p:txBody>
      </p:sp>
      <p:sp>
        <p:nvSpPr>
          <p:cNvPr id="4" name="כוכב עם 5 פינות 3"/>
          <p:cNvSpPr/>
          <p:nvPr/>
        </p:nvSpPr>
        <p:spPr>
          <a:xfrm flipV="1">
            <a:off x="11353800" y="1934337"/>
            <a:ext cx="355600" cy="25006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כב עם 5 פינות 4"/>
          <p:cNvSpPr/>
          <p:nvPr/>
        </p:nvSpPr>
        <p:spPr>
          <a:xfrm flipV="1">
            <a:off x="11353800" y="2734437"/>
            <a:ext cx="355600" cy="25006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כב עם 5 פינות 6"/>
          <p:cNvSpPr/>
          <p:nvPr/>
        </p:nvSpPr>
        <p:spPr>
          <a:xfrm flipV="1">
            <a:off x="11353800" y="3284476"/>
            <a:ext cx="355600" cy="25006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כב עם 5 פינות 7"/>
          <p:cNvSpPr/>
          <p:nvPr/>
        </p:nvSpPr>
        <p:spPr>
          <a:xfrm flipV="1">
            <a:off x="11353800" y="4118737"/>
            <a:ext cx="355600" cy="25006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7" y="197584"/>
            <a:ext cx="97544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3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0900" y="723872"/>
            <a:ext cx="1092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>
                <a:solidFill>
                  <a:srgbClr val="0070C0"/>
                </a:solidFill>
              </a:rPr>
              <a:t>أمر صحة الشعب (فيروس كورونا الجديد),الحجر البيتي وارشادات اخرى</a:t>
            </a:r>
            <a:endParaRPr lang="he-IL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5900" y="1719804"/>
            <a:ext cx="5156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err="1">
                <a:solidFill>
                  <a:srgbClr val="0070C0"/>
                </a:solidFill>
              </a:rPr>
              <a:t>للاثراء</a:t>
            </a:r>
            <a:r>
              <a:rPr lang="ar-JO" sz="2400" b="1" dirty="0">
                <a:solidFill>
                  <a:srgbClr val="0070C0"/>
                </a:solidFill>
              </a:rPr>
              <a:t> </a:t>
            </a:r>
            <a:r>
              <a:rPr lang="ar-JO" sz="2400" b="1" dirty="0" err="1">
                <a:solidFill>
                  <a:srgbClr val="0070C0"/>
                </a:solidFill>
              </a:rPr>
              <a:t>والتذويت</a:t>
            </a:r>
            <a:r>
              <a:rPr lang="ar-JO" sz="2400" b="1" dirty="0">
                <a:solidFill>
                  <a:srgbClr val="0070C0"/>
                </a:solidFill>
              </a:rPr>
              <a:t> – أقروا الامر المرفق</a:t>
            </a:r>
            <a:endParaRPr lang="he-IL" sz="2400" b="1" dirty="0">
              <a:solidFill>
                <a:srgbClr val="0070C0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089400" y="2167554"/>
            <a:ext cx="726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https://www.clalit.co.il/arb/your_health/family/Pages/coronavirus2.aspx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8623300" y="2723544"/>
            <a:ext cx="314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dirty="0">
                <a:solidFill>
                  <a:srgbClr val="0070C0"/>
                </a:solidFill>
              </a:rPr>
              <a:t>نموذج لتطبيق الأمر –  اضغط الرابط</a:t>
            </a:r>
            <a:endParaRPr lang="he-IL" b="1" dirty="0">
              <a:solidFill>
                <a:srgbClr val="0070C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77" y="-5665"/>
            <a:ext cx="975445" cy="646232"/>
          </a:xfrm>
          <a:prstGeom prst="rect">
            <a:avLst/>
          </a:prstGeom>
        </p:spPr>
      </p:pic>
      <p:pic>
        <p:nvPicPr>
          <p:cNvPr id="2" name="Online Media 1" title="צו בריאות העם: החלה אכיפת התקנות המעודכנות">
            <a:hlinkClick r:id="" action="ppaction://media"/>
            <a:extLst>
              <a:ext uri="{FF2B5EF4-FFF2-40B4-BE49-F238E27FC236}">
                <a16:creationId xmlns:a16="http://schemas.microsoft.com/office/drawing/2014/main" id="{8BAD42B4-A2C3-40A9-8D0C-B38DF10075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502" y="34544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20" y="406327"/>
            <a:ext cx="1828959" cy="1676545"/>
          </a:xfrm>
          <a:prstGeom prst="rect">
            <a:avLst/>
          </a:prstGeom>
        </p:spPr>
      </p:pic>
      <p:sp>
        <p:nvSpPr>
          <p:cNvPr id="3" name="מסגרת משופעת 2"/>
          <p:cNvSpPr/>
          <p:nvPr/>
        </p:nvSpPr>
        <p:spPr>
          <a:xfrm>
            <a:off x="5308600" y="406327"/>
            <a:ext cx="2209800" cy="5715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مهمة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4" name="מסגרת משופעת 3"/>
          <p:cNvSpPr/>
          <p:nvPr/>
        </p:nvSpPr>
        <p:spPr>
          <a:xfrm>
            <a:off x="7162800" y="1664694"/>
            <a:ext cx="4292600" cy="51970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dirty="0"/>
              <a:t> </a:t>
            </a:r>
            <a:r>
              <a:rPr lang="ar-JO" sz="2400" b="1" dirty="0">
                <a:solidFill>
                  <a:schemeClr val="tx1"/>
                </a:solidFill>
              </a:rPr>
              <a:t>1.في أي إطار تم استلام الطلب؟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5" name="מסגרת משופעת 4"/>
          <p:cNvSpPr/>
          <p:nvPr/>
        </p:nvSpPr>
        <p:spPr>
          <a:xfrm>
            <a:off x="4292600" y="2299254"/>
            <a:ext cx="7162800" cy="57201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sz="2400" b="1" dirty="0">
                <a:solidFill>
                  <a:schemeClr val="tx1"/>
                </a:solidFill>
              </a:rPr>
              <a:t>2.ما هو المسموح به وما هو الممنوع بحسب ما جاء في الأمر؟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0" name="מסגרת משופעת 9"/>
          <p:cNvSpPr/>
          <p:nvPr/>
        </p:nvSpPr>
        <p:spPr>
          <a:xfrm>
            <a:off x="2578179" y="2986121"/>
            <a:ext cx="8890000" cy="63444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sz="2400" b="1" dirty="0">
                <a:solidFill>
                  <a:schemeClr val="tx1"/>
                </a:solidFill>
              </a:rPr>
              <a:t>3. هل ذكر ما هي العقوبة المتوقعة على مخالفة الأمر؟ إذا كان الأمر كذلك، فما هي؟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1" name="מסגרת משופעת 10"/>
          <p:cNvSpPr/>
          <p:nvPr/>
        </p:nvSpPr>
        <p:spPr>
          <a:xfrm>
            <a:off x="4457700" y="3735421"/>
            <a:ext cx="6972300" cy="558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sz="2400" b="1" dirty="0">
                <a:solidFill>
                  <a:schemeClr val="tx1"/>
                </a:solidFill>
              </a:rPr>
              <a:t>4.كيف يحمي الأمر </a:t>
            </a:r>
            <a:r>
              <a:rPr lang="ar-JO" sz="2400" b="1" dirty="0" err="1">
                <a:solidFill>
                  <a:schemeClr val="tx1"/>
                </a:solidFill>
              </a:rPr>
              <a:t>االفرد</a:t>
            </a:r>
            <a:r>
              <a:rPr lang="ar-JO" sz="2400" b="1" dirty="0">
                <a:solidFill>
                  <a:schemeClr val="tx1"/>
                </a:solidFill>
              </a:rPr>
              <a:t>؟ كيف يتم حماية الفرد من خلال الأمر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8229600" y="5219700"/>
            <a:ext cx="3238579" cy="1231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نافذة المعلم</a:t>
            </a:r>
          </a:p>
          <a:p>
            <a:pPr algn="ctr"/>
            <a:r>
              <a:rPr lang="ar-JO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ادخال معلومات</a:t>
            </a:r>
            <a:endParaRPr lang="he-IL" sz="2400" b="1" dirty="0">
              <a:solidFill>
                <a:schemeClr val="tx1"/>
              </a:solidFill>
              <a:latin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3021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640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117475"/>
            <a:ext cx="1198562" cy="1490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5281" y="1608224"/>
            <a:ext cx="1854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/>
              <a:t>وزارة التربية والتعليم 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3431381" y="2146383"/>
            <a:ext cx="5842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7200" b="1" dirty="0">
                <a:solidFill>
                  <a:schemeClr val="accent1">
                    <a:lumMod val="50000"/>
                  </a:schemeClr>
                </a:solidFill>
              </a:rPr>
              <a:t>جهاز البث القومي</a:t>
            </a:r>
            <a:endParaRPr lang="he-IL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338" y="5572124"/>
            <a:ext cx="2097567" cy="802821"/>
          </a:xfrm>
          <a:prstGeom prst="rect">
            <a:avLst/>
          </a:prstGeom>
        </p:spPr>
      </p:pic>
      <p:sp>
        <p:nvSpPr>
          <p:cNvPr id="6" name="תיבת טקסט 1">
            <a:extLst>
              <a:ext uri="{FF2B5EF4-FFF2-40B4-BE49-F238E27FC236}">
                <a16:creationId xmlns:a16="http://schemas.microsoft.com/office/drawing/2014/main" id="{7C9D86AC-68F3-4A19-B40D-D9F058935E16}"/>
              </a:ext>
            </a:extLst>
          </p:cNvPr>
          <p:cNvSpPr txBox="1"/>
          <p:nvPr/>
        </p:nvSpPr>
        <p:spPr>
          <a:xfrm>
            <a:off x="3685381" y="3495676"/>
            <a:ext cx="5334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4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עקרון שלטון החוק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אזרחות – כיתות ט'</a:t>
            </a:r>
          </a:p>
          <a:p>
            <a:pPr algn="ctr"/>
            <a:endParaRPr lang="he-IL" sz="2400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המורה: </a:t>
            </a:r>
            <a:r>
              <a:rPr lang="he-IL" sz="2400" dirty="0" err="1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אימאן</a:t>
            </a:r>
            <a:r>
              <a:rPr lang="he-IL" sz="24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סאלח</a:t>
            </a:r>
          </a:p>
        </p:txBody>
      </p:sp>
    </p:spTree>
    <p:extLst>
      <p:ext uri="{BB962C8B-B14F-4D97-AF65-F5344CB8AC3E}">
        <p14:creationId xmlns:p14="http://schemas.microsoft.com/office/powerpoint/2010/main" val="106627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122661" y="287635"/>
            <a:ext cx="425148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مبدأ سيادة القانون</a:t>
            </a:r>
            <a:endParaRPr lang="he-IL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6" y="-122504"/>
            <a:ext cx="2621507" cy="1743607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4122661" y="1758434"/>
            <a:ext cx="731802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800" dirty="0"/>
              <a:t>في كل مجتمع و إطار اجتماعي هناك قواعد سلوكية</a:t>
            </a:r>
          </a:p>
          <a:p>
            <a:pPr>
              <a:lnSpc>
                <a:spcPct val="150000"/>
              </a:lnSpc>
            </a:pPr>
            <a:r>
              <a:rPr lang="ar-JO" sz="2800" dirty="0"/>
              <a:t>القواعد السلوكية هي التي تحدد ما هو المسموح وما هو الممنوع</a:t>
            </a:r>
          </a:p>
          <a:p>
            <a:pPr>
              <a:lnSpc>
                <a:spcPct val="150000"/>
              </a:lnSpc>
            </a:pPr>
            <a:r>
              <a:rPr lang="ar-JO" sz="2800" dirty="0"/>
              <a:t>وهي التي تحافظ على افراد المجتمع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21" y="4257399"/>
            <a:ext cx="327383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600" y="254000"/>
            <a:ext cx="7213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5400" b="1" dirty="0">
                <a:solidFill>
                  <a:srgbClr val="0070C0"/>
                </a:solidFill>
              </a:rPr>
              <a:t>أين تطبق القواعد السلوكية ؟؟</a:t>
            </a:r>
            <a:endParaRPr lang="he-IL" sz="5400" b="1" dirty="0">
              <a:solidFill>
                <a:srgbClr val="0070C0"/>
              </a:solidFill>
            </a:endParaRPr>
          </a:p>
        </p:txBody>
      </p:sp>
      <p:sp>
        <p:nvSpPr>
          <p:cNvPr id="3" name="מסגרת משופעת 2"/>
          <p:cNvSpPr/>
          <p:nvPr/>
        </p:nvSpPr>
        <p:spPr>
          <a:xfrm>
            <a:off x="7145825" y="2159000"/>
            <a:ext cx="3048000" cy="5461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rgbClr val="0070C0"/>
                </a:solidFill>
              </a:rPr>
              <a:t>في المدرسة</a:t>
            </a:r>
            <a:endParaRPr lang="he-IL" sz="2800" b="1" dirty="0">
              <a:solidFill>
                <a:srgbClr val="0070C0"/>
              </a:solidFill>
            </a:endParaRPr>
          </a:p>
        </p:txBody>
      </p:sp>
      <p:sp>
        <p:nvSpPr>
          <p:cNvPr id="6" name="מסגרת משופעת 5"/>
          <p:cNvSpPr/>
          <p:nvPr/>
        </p:nvSpPr>
        <p:spPr>
          <a:xfrm>
            <a:off x="1261981" y="2159000"/>
            <a:ext cx="3187700" cy="5461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rgbClr val="0070C0"/>
                </a:solidFill>
              </a:rPr>
              <a:t>في الدولة</a:t>
            </a:r>
            <a:endParaRPr lang="he-IL" sz="2800" b="1" dirty="0">
              <a:solidFill>
                <a:srgbClr val="0070C0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0" y="3143856"/>
            <a:ext cx="4834547" cy="354208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51" y="3143855"/>
            <a:ext cx="2286198" cy="354208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6198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2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65100"/>
            <a:ext cx="969348" cy="64623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45" y="2784696"/>
            <a:ext cx="3670110" cy="367620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879292"/>
            <a:ext cx="3721100" cy="3602920"/>
          </a:xfrm>
          <a:prstGeom prst="rect">
            <a:avLst/>
          </a:prstGeom>
        </p:spPr>
      </p:pic>
      <p:sp>
        <p:nvSpPr>
          <p:cNvPr id="5" name="מסגרת משופעת 4"/>
          <p:cNvSpPr/>
          <p:nvPr/>
        </p:nvSpPr>
        <p:spPr>
          <a:xfrm>
            <a:off x="8166100" y="1955800"/>
            <a:ext cx="2514600" cy="355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لعبة كرة القدم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10" name="מסגרת משופעת 9"/>
          <p:cNvSpPr/>
          <p:nvPr/>
        </p:nvSpPr>
        <p:spPr>
          <a:xfrm>
            <a:off x="2235200" y="1955800"/>
            <a:ext cx="2387600" cy="355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بيت</a:t>
            </a:r>
            <a:endParaRPr lang="he-IL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3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300" y="805716"/>
            <a:ext cx="89535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800" b="1" dirty="0">
                <a:solidFill>
                  <a:srgbClr val="FF0000"/>
                </a:solidFill>
              </a:rPr>
              <a:t>الهدف</a:t>
            </a:r>
            <a:r>
              <a:rPr lang="ar-JO" dirty="0"/>
              <a:t> </a:t>
            </a:r>
            <a:r>
              <a:rPr lang="ar-JO" sz="4800" b="1" dirty="0"/>
              <a:t>– وجود نظام في الدولة ومنع الفوضى</a:t>
            </a:r>
            <a:endParaRPr lang="he-IL" sz="48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26" y="159484"/>
            <a:ext cx="969348" cy="646232"/>
          </a:xfrm>
          <a:prstGeom prst="rect">
            <a:avLst/>
          </a:prstGeom>
        </p:spPr>
      </p:pic>
      <p:sp>
        <p:nvSpPr>
          <p:cNvPr id="4" name="מסגרת משופעת 3"/>
          <p:cNvSpPr/>
          <p:nvPr/>
        </p:nvSpPr>
        <p:spPr>
          <a:xfrm>
            <a:off x="8420100" y="2628900"/>
            <a:ext cx="2019300" cy="533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tx1"/>
                </a:solidFill>
              </a:rPr>
              <a:t>نعم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5" name="מסגרת משופעת 4"/>
          <p:cNvSpPr/>
          <p:nvPr/>
        </p:nvSpPr>
        <p:spPr>
          <a:xfrm>
            <a:off x="2882900" y="2628900"/>
            <a:ext cx="2044700" cy="5461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لا</a:t>
            </a:r>
            <a:endParaRPr lang="he-IL" sz="2400" b="1" dirty="0">
              <a:solidFill>
                <a:schemeClr val="tx1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764" y="3599564"/>
            <a:ext cx="2859272" cy="285927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777" y="3761122"/>
            <a:ext cx="2944623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8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200" y="805716"/>
            <a:ext cx="855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>
                <a:solidFill>
                  <a:srgbClr val="0070C0"/>
                </a:solidFill>
              </a:rPr>
              <a:t>تنعكس القواعد السلوكية في الدولة الديمقراطية من خلال قوانين الدولة </a:t>
            </a:r>
            <a:endParaRPr lang="he-IL" sz="2800" b="1" dirty="0">
              <a:solidFill>
                <a:srgbClr val="0070C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217735" y="1809234"/>
            <a:ext cx="883126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800" b="1" dirty="0"/>
              <a:t>تحدد القوانين للفرد ,المواطن والحكومة ما هو مسموح به وما هو ممنوع</a:t>
            </a:r>
          </a:p>
          <a:p>
            <a:pPr>
              <a:lnSpc>
                <a:spcPct val="150000"/>
              </a:lnSpc>
            </a:pPr>
            <a:r>
              <a:rPr lang="ar-JO" sz="2800" b="1" dirty="0"/>
              <a:t>وأحيانا تحدد العقوبات المتوقعة لكل من يخالف ( ولا ينصاع) لهذه القوانين.</a:t>
            </a:r>
            <a:endParaRPr lang="he-IL" sz="28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26" y="273784"/>
            <a:ext cx="969348" cy="64623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726" y="4464784"/>
            <a:ext cx="2180124" cy="14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77" y="134084"/>
            <a:ext cx="975445" cy="64623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627" y="3169453"/>
            <a:ext cx="2984500" cy="1063625"/>
          </a:xfrm>
          <a:prstGeom prst="rect">
            <a:avLst/>
          </a:prstGeom>
        </p:spPr>
      </p:pic>
      <p:sp>
        <p:nvSpPr>
          <p:cNvPr id="6" name="מסגרת משופעת 5"/>
          <p:cNvSpPr/>
          <p:nvPr/>
        </p:nvSpPr>
        <p:spPr>
          <a:xfrm>
            <a:off x="685800" y="2187574"/>
            <a:ext cx="1803400" cy="31369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أن نكون مواطنين في اسرائيل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864751" y="2478871"/>
            <a:ext cx="61240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800" b="1" dirty="0">
                <a:solidFill>
                  <a:srgbClr val="0070C0"/>
                </a:solidFill>
              </a:rPr>
              <a:t>يوافق المواطنون على الالتزام والانصياع للقوانين.</a:t>
            </a:r>
          </a:p>
          <a:p>
            <a:pPr>
              <a:lnSpc>
                <a:spcPct val="150000"/>
              </a:lnSpc>
            </a:pPr>
            <a:r>
              <a:rPr lang="ar-JO" sz="2800" b="1" dirty="0">
                <a:solidFill>
                  <a:srgbClr val="0070C0"/>
                </a:solidFill>
              </a:rPr>
              <a:t>على الرغم أن القوانين تقيدهم ، ولكنها تحميهم أيضًا.</a:t>
            </a:r>
            <a:endParaRPr lang="he-IL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8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88" y="2545944"/>
            <a:ext cx="4877223" cy="3493311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740400" y="3104744"/>
            <a:ext cx="6096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r-JO" sz="2800" b="1" dirty="0" err="1"/>
              <a:t>االسلطة</a:t>
            </a:r>
            <a:r>
              <a:rPr lang="ar-JO" sz="2800" b="1" dirty="0"/>
              <a:t> التشريعية ، الكنيست في إسرائيل ، هي المسؤولة عن سن القوانين والتشريعات الرئيسية.</a:t>
            </a:r>
            <a:endParaRPr lang="he-IL" sz="28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77" y="197584"/>
            <a:ext cx="97544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7723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483</Words>
  <Application>Microsoft Office PowerPoint</Application>
  <PresentationFormat>Widescreen</PresentationFormat>
  <Paragraphs>59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David</vt:lpstr>
      <vt:lpstr>Sakkal Majalla</vt:lpstr>
      <vt:lpstr>Varela Round</vt:lpstr>
      <vt:lpstr>ערכת נושא Office</vt:lpstr>
      <vt:lpstr>מערכת שידורים לאומית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Anat Kaldaron</cp:lastModifiedBy>
  <cp:revision>28</cp:revision>
  <dcterms:created xsi:type="dcterms:W3CDTF">2020-08-20T12:00:37Z</dcterms:created>
  <dcterms:modified xsi:type="dcterms:W3CDTF">2020-10-16T13:43:55Z</dcterms:modified>
</cp:coreProperties>
</file>