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4"/>
  </p:notesMasterIdLst>
  <p:sldIdLst>
    <p:sldId id="257" r:id="rId2"/>
    <p:sldId id="262" r:id="rId3"/>
    <p:sldId id="263" r:id="rId4"/>
    <p:sldId id="288" r:id="rId5"/>
    <p:sldId id="302" r:id="rId6"/>
    <p:sldId id="307" r:id="rId7"/>
    <p:sldId id="309" r:id="rId8"/>
    <p:sldId id="313" r:id="rId9"/>
    <p:sldId id="314" r:id="rId10"/>
    <p:sldId id="312" r:id="rId11"/>
    <p:sldId id="310" r:id="rId12"/>
    <p:sldId id="311" r:id="rId13"/>
    <p:sldId id="308" r:id="rId14"/>
    <p:sldId id="315" r:id="rId15"/>
    <p:sldId id="321" r:id="rId16"/>
    <p:sldId id="316" r:id="rId17"/>
    <p:sldId id="317" r:id="rId18"/>
    <p:sldId id="318" r:id="rId19"/>
    <p:sldId id="319" r:id="rId20"/>
    <p:sldId id="320" r:id="rId21"/>
    <p:sldId id="322" r:id="rId22"/>
    <p:sldId id="323" r:id="rId23"/>
    <p:sldId id="324" r:id="rId24"/>
    <p:sldId id="326" r:id="rId25"/>
    <p:sldId id="334" r:id="rId26"/>
    <p:sldId id="325" r:id="rId27"/>
    <p:sldId id="327" r:id="rId28"/>
    <p:sldId id="328" r:id="rId29"/>
    <p:sldId id="329" r:id="rId30"/>
    <p:sldId id="330" r:id="rId31"/>
    <p:sldId id="303" r:id="rId32"/>
    <p:sldId id="291" r:id="rId3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92102" autoAdjust="0"/>
  </p:normalViewPr>
  <p:slideViewPr>
    <p:cSldViewPr snapToGrid="0" snapToObjects="1">
      <p:cViewPr varScale="1">
        <p:scale>
          <a:sx n="68" d="100"/>
          <a:sy n="68" d="100"/>
        </p:scale>
        <p:origin x="293" y="307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ל'/תשרי/תשפ"א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5675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91428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33079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31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129222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96000" y="191988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5" name="מלבן מעוגל 6">
            <a:extLst>
              <a:ext uri="{FF2B5EF4-FFF2-40B4-BE49-F238E27FC236}">
                <a16:creationId xmlns:a16="http://schemas.microsoft.com/office/drawing/2014/main" id="{B4A26894-BFC6-4CB2-9F98-6C0AB203AB11}"/>
              </a:ext>
            </a:extLst>
          </p:cNvPr>
          <p:cNvSpPr/>
          <p:nvPr userDrawn="1"/>
        </p:nvSpPr>
        <p:spPr>
          <a:xfrm>
            <a:off x="9664804" y="5699022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מלבן מעוגל 7">
            <a:extLst>
              <a:ext uri="{FF2B5EF4-FFF2-40B4-BE49-F238E27FC236}">
                <a16:creationId xmlns:a16="http://schemas.microsoft.com/office/drawing/2014/main" id="{93139C06-AB68-49E4-9F8F-F0E56072AD87}"/>
              </a:ext>
            </a:extLst>
          </p:cNvPr>
          <p:cNvSpPr/>
          <p:nvPr userDrawn="1"/>
        </p:nvSpPr>
        <p:spPr>
          <a:xfrm>
            <a:off x="-260562" y="181684"/>
            <a:ext cx="2598822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92F44B1F-CB02-4BE0-9593-98D37356833A}"/>
              </a:ext>
            </a:extLst>
          </p:cNvPr>
          <p:cNvSpPr/>
          <p:nvPr userDrawn="1"/>
        </p:nvSpPr>
        <p:spPr>
          <a:xfrm>
            <a:off x="-488825" y="468418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8" name="מלבן מעוגל 10">
            <a:extLst>
              <a:ext uri="{FF2B5EF4-FFF2-40B4-BE49-F238E27FC236}">
                <a16:creationId xmlns:a16="http://schemas.microsoft.com/office/drawing/2014/main" id="{F91DCBDE-92CA-433E-83D5-3B5D0DD4B449}"/>
              </a:ext>
            </a:extLst>
          </p:cNvPr>
          <p:cNvSpPr/>
          <p:nvPr userDrawn="1"/>
        </p:nvSpPr>
        <p:spPr>
          <a:xfrm>
            <a:off x="9010091" y="6104087"/>
            <a:ext cx="3755593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194D36-FE0A-4C9F-8946-7441BBD041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F65A56D-9132-4626-874B-D91437478839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0D0F400-87FD-46D3-B4A3-AC189F03B752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8D9617-ADF9-485F-8AE6-FD3940CA7E4F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מציין מיקום של מספר שקופית 22">
            <a:extLst>
              <a:ext uri="{FF2B5EF4-FFF2-40B4-BE49-F238E27FC236}">
                <a16:creationId xmlns:a16="http://schemas.microsoft.com/office/drawing/2014/main" id="{1D40CDBA-CE8D-4E82-AAAC-CCBC39F3F87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101B9CB6-49B4-453D-B184-EBAC942B41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461052" y="3409122"/>
            <a:ext cx="9203635" cy="804863"/>
          </a:xfrm>
        </p:spPr>
        <p:txBody>
          <a:bodyPr/>
          <a:lstStyle>
            <a:lvl1pPr marL="0" indent="0" algn="ctr" rtl="0">
              <a:buNone/>
              <a:defRPr/>
            </a:lvl1pPr>
          </a:lstStyle>
          <a:p>
            <a:pPr lvl="0"/>
            <a:r>
              <a:rPr lang="en-US" dirty="0"/>
              <a:t>Click to edit Master text</a:t>
            </a:r>
          </a:p>
        </p:txBody>
      </p:sp>
    </p:spTree>
    <p:extLst>
      <p:ext uri="{BB962C8B-B14F-4D97-AF65-F5344CB8AC3E}">
        <p14:creationId xmlns:p14="http://schemas.microsoft.com/office/powerpoint/2010/main" val="3628904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ל'/תשרי/תשפ"א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61" r:id="rId3"/>
    <p:sldLayoutId id="2147483674" r:id="rId4"/>
    <p:sldLayoutId id="2147483675" r:id="rId5"/>
    <p:sldLayoutId id="2147483650" r:id="rId6"/>
    <p:sldLayoutId id="2147483676" r:id="rId7"/>
    <p:sldLayoutId id="2147483653" r:id="rId8"/>
    <p:sldLayoutId id="2147483666" r:id="rId9"/>
    <p:sldLayoutId id="2147483677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N9IgGTwbF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drive.google.com/open?id=1825Jnh59ECpyLkwk_TBAzvosMxiEoCGv" TargetMode="External"/><Relationship Id="rId4" Type="http://schemas.openxmlformats.org/officeDocument/2006/relationships/hyperlink" Target="https://www.youtube.com/watch?v=NN9IgGTwbF0&amp;feature=youtu.be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itaohevzion@gmail.co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hyperlink" Target="mailto:ditaohevzion@gmail.com" TargetMode="External"/><Relationship Id="rId3" Type="http://schemas.openxmlformats.org/officeDocument/2006/relationships/image" Target="../media/image2.jpeg"/><Relationship Id="rId7" Type="http://schemas.openxmlformats.org/officeDocument/2006/relationships/hyperlink" Target="https://www.the-qrcode-generator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youtu.be/xODFEFLQ8PQ" TargetMode="External"/><Relationship Id="rId5" Type="http://schemas.openxmlformats.org/officeDocument/2006/relationships/hyperlink" Target="https://youtu.be/NN9IgGTwbF0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18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3"/>
              </a:rPr>
            </a:br>
            <a:r>
              <a:rPr lang="en-US" dirty="0">
                <a:solidFill>
                  <a:srgbClr val="002060"/>
                </a:solidFill>
                <a:hlinkClick r:id="rId4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5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3618ED1-8860-4222-A51B-4BE36E0DD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סעיף ב.1 – פעולה במחלקה </a:t>
            </a:r>
            <a:r>
              <a:rPr lang="en-US" dirty="0"/>
              <a:t>Hostel</a:t>
            </a:r>
            <a:endParaRPr lang="he-IL" dirty="0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32F1091-1A8C-4105-AF24-2CCE47C36B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he-IL" dirty="0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9CF6D89-0A1B-4B37-AF06-F2346E8E1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4286" y="3977877"/>
            <a:ext cx="8512627" cy="1687286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ניתוח ותכנון : </a:t>
            </a:r>
          </a:p>
          <a:p>
            <a:r>
              <a:rPr lang="he-IL" dirty="0"/>
              <a:t>     סריקת המערך :</a:t>
            </a:r>
          </a:p>
          <a:p>
            <a:r>
              <a:rPr lang="he-IL" dirty="0"/>
              <a:t>           אם החדר פנוי ומהטיפוס המבוקש – עדכן והחזר מספר חדר</a:t>
            </a:r>
          </a:p>
          <a:p>
            <a:r>
              <a:rPr lang="he-IL" dirty="0"/>
              <a:t>אם לא נמצא – החזר     1- .   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CFDCD8CB-22ED-4C8C-B239-E7C47F0446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1666" y="824964"/>
            <a:ext cx="9802368" cy="315291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94C864B4-44F6-43C3-B983-F34908B919A7}"/>
              </a:ext>
            </a:extLst>
          </p:cNvPr>
          <p:cNvSpPr/>
          <p:nvPr/>
        </p:nvSpPr>
        <p:spPr>
          <a:xfrm>
            <a:off x="8665029" y="1742457"/>
            <a:ext cx="1949005" cy="431447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67C1FB7E-C809-4B20-8964-EC4763F4EDE6}"/>
              </a:ext>
            </a:extLst>
          </p:cNvPr>
          <p:cNvSpPr/>
          <p:nvPr/>
        </p:nvSpPr>
        <p:spPr>
          <a:xfrm>
            <a:off x="1213480" y="2137131"/>
            <a:ext cx="4878573" cy="57189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sz="2400" dirty="0"/>
              <a:t>חדר פנוי ?  מספר הלילות בו == 0 </a:t>
            </a:r>
          </a:p>
        </p:txBody>
      </p:sp>
      <p:cxnSp>
        <p:nvCxnSpPr>
          <p:cNvPr id="9" name="מחבר חץ ישר 8">
            <a:extLst>
              <a:ext uri="{FF2B5EF4-FFF2-40B4-BE49-F238E27FC236}">
                <a16:creationId xmlns:a16="http://schemas.microsoft.com/office/drawing/2014/main" id="{A3375E7E-408B-4921-BE31-16AD7C13E552}"/>
              </a:ext>
            </a:extLst>
          </p:cNvPr>
          <p:cNvCxnSpPr/>
          <p:nvPr/>
        </p:nvCxnSpPr>
        <p:spPr>
          <a:xfrm flipH="1">
            <a:off x="6226629" y="1849913"/>
            <a:ext cx="2362200" cy="3239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066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5E5ED2A-20F2-457F-B743-B4B9A759D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סעיף ב.1 – פעולה במחלקה </a:t>
            </a:r>
            <a:r>
              <a:rPr lang="en-US" dirty="0"/>
              <a:t>Hostel</a:t>
            </a:r>
            <a:endParaRPr lang="he-IL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784CD4A7-679D-4D74-8628-13D693AD6252}"/>
              </a:ext>
            </a:extLst>
          </p:cNvPr>
          <p:cNvSpPr/>
          <p:nvPr/>
        </p:nvSpPr>
        <p:spPr>
          <a:xfrm>
            <a:off x="903514" y="1209247"/>
            <a:ext cx="854528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OrderRoom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type,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nights)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for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=0;i&lt;</a:t>
            </a:r>
            <a:r>
              <a:rPr lang="en-US" sz="2400" dirty="0" err="1">
                <a:solidFill>
                  <a:srgbClr val="000000"/>
                </a:solidFill>
              </a:rPr>
              <a:t>allRooms.Length;i</a:t>
            </a:r>
            <a:r>
              <a:rPr lang="en-US" sz="2400" dirty="0">
                <a:solidFill>
                  <a:srgbClr val="000000"/>
                </a:solidFill>
              </a:rPr>
              <a:t>++)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allRooms</a:t>
            </a:r>
            <a:r>
              <a:rPr lang="en-US" sz="2400" dirty="0">
                <a:solidFill>
                  <a:srgbClr val="000000"/>
                </a:solidFill>
              </a:rPr>
              <a:t>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GetRoomType</a:t>
            </a:r>
            <a:r>
              <a:rPr lang="en-US" sz="2400" dirty="0">
                <a:solidFill>
                  <a:srgbClr val="000000"/>
                </a:solidFill>
              </a:rPr>
              <a:t>() ==type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          &amp;&amp; </a:t>
            </a:r>
            <a:r>
              <a:rPr lang="en-US" sz="2400" dirty="0" err="1">
                <a:solidFill>
                  <a:srgbClr val="000000"/>
                </a:solidFill>
              </a:rPr>
              <a:t>allRooms</a:t>
            </a:r>
            <a:r>
              <a:rPr lang="en-US" sz="2400" dirty="0">
                <a:solidFill>
                  <a:srgbClr val="000000"/>
                </a:solidFill>
              </a:rPr>
              <a:t>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GetNightsReserved</a:t>
            </a:r>
            <a:r>
              <a:rPr lang="en-US" sz="2400" dirty="0">
                <a:solidFill>
                  <a:srgbClr val="000000"/>
                </a:solidFill>
              </a:rPr>
              <a:t>()==0)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</a:t>
            </a:r>
            <a:r>
              <a:rPr lang="en-US" sz="2400" dirty="0" err="1">
                <a:solidFill>
                  <a:srgbClr val="000000"/>
                </a:solidFill>
              </a:rPr>
              <a:t>allRooms</a:t>
            </a:r>
            <a:r>
              <a:rPr lang="en-US" sz="2400" dirty="0">
                <a:solidFill>
                  <a:srgbClr val="000000"/>
                </a:solidFill>
              </a:rPr>
              <a:t>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SetNightsReserved</a:t>
            </a:r>
            <a:r>
              <a:rPr lang="en-US" sz="2400" dirty="0">
                <a:solidFill>
                  <a:srgbClr val="000000"/>
                </a:solidFill>
              </a:rPr>
              <a:t>(nights);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allRooms</a:t>
            </a:r>
            <a:r>
              <a:rPr lang="en-US" sz="2400" dirty="0">
                <a:solidFill>
                  <a:srgbClr val="000000"/>
                </a:solidFill>
              </a:rPr>
              <a:t>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GetRoomNum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{         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-1;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}</a:t>
            </a:r>
            <a:endParaRPr lang="he-IL" sz="2400" dirty="0"/>
          </a:p>
        </p:txBody>
      </p:sp>
      <p:sp>
        <p:nvSpPr>
          <p:cNvPr id="6" name="חץ: ימינה 5">
            <a:extLst>
              <a:ext uri="{FF2B5EF4-FFF2-40B4-BE49-F238E27FC236}">
                <a16:creationId xmlns:a16="http://schemas.microsoft.com/office/drawing/2014/main" id="{AF6A8DA5-7844-4BC0-AE5C-FEF82755AA1B}"/>
              </a:ext>
            </a:extLst>
          </p:cNvPr>
          <p:cNvSpPr/>
          <p:nvPr/>
        </p:nvSpPr>
        <p:spPr>
          <a:xfrm>
            <a:off x="468086" y="1970314"/>
            <a:ext cx="968828" cy="3701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חץ: ימינה 6">
            <a:extLst>
              <a:ext uri="{FF2B5EF4-FFF2-40B4-BE49-F238E27FC236}">
                <a16:creationId xmlns:a16="http://schemas.microsoft.com/office/drawing/2014/main" id="{6AE361E7-C69D-459C-97F8-C1217DAA17CD}"/>
              </a:ext>
            </a:extLst>
          </p:cNvPr>
          <p:cNvSpPr/>
          <p:nvPr/>
        </p:nvSpPr>
        <p:spPr>
          <a:xfrm>
            <a:off x="680357" y="2730449"/>
            <a:ext cx="968828" cy="37011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חץ: ימינה 7">
            <a:extLst>
              <a:ext uri="{FF2B5EF4-FFF2-40B4-BE49-F238E27FC236}">
                <a16:creationId xmlns:a16="http://schemas.microsoft.com/office/drawing/2014/main" id="{59DFA3F5-E3E9-4D30-A1A8-C5FF55AB9A5A}"/>
              </a:ext>
            </a:extLst>
          </p:cNvPr>
          <p:cNvSpPr/>
          <p:nvPr/>
        </p:nvSpPr>
        <p:spPr>
          <a:xfrm>
            <a:off x="1262743" y="4035671"/>
            <a:ext cx="1142999" cy="370115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חץ: ימינה 8">
            <a:extLst>
              <a:ext uri="{FF2B5EF4-FFF2-40B4-BE49-F238E27FC236}">
                <a16:creationId xmlns:a16="http://schemas.microsoft.com/office/drawing/2014/main" id="{A2B7A2EC-75DB-4CD6-9E2E-07A1B917F7A5}"/>
              </a:ext>
            </a:extLst>
          </p:cNvPr>
          <p:cNvSpPr/>
          <p:nvPr/>
        </p:nvSpPr>
        <p:spPr>
          <a:xfrm>
            <a:off x="58098" y="5278638"/>
            <a:ext cx="968828" cy="37011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45637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A9A0B5C-98E3-48AB-9657-E2B5D2898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סעיף ב.2 – פעולה במחלקה </a:t>
            </a:r>
            <a:r>
              <a:rPr lang="en-US" dirty="0"/>
              <a:t>Hostel</a:t>
            </a:r>
            <a:endParaRPr lang="he-IL" dirty="0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357976F-D1AB-4796-B878-019FE22737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9341" y="3934505"/>
            <a:ext cx="6186813" cy="2748814"/>
          </a:xfrm>
        </p:spPr>
        <p:txBody>
          <a:bodyPr>
            <a:normAutofit fontScale="85000" lnSpcReduction="10000"/>
          </a:bodyPr>
          <a:lstStyle/>
          <a:p>
            <a:r>
              <a:rPr lang="he-IL" dirty="0"/>
              <a:t>ניתוח ותכנון : </a:t>
            </a:r>
          </a:p>
          <a:p>
            <a:pPr marL="96848" indent="0">
              <a:buNone/>
            </a:pPr>
            <a:r>
              <a:rPr lang="he-IL" dirty="0"/>
              <a:t>    נדרש מערך צוברים – צובר לכל קומה  </a:t>
            </a:r>
            <a:r>
              <a:rPr lang="en-US" dirty="0"/>
              <a:t>int[]  income  </a:t>
            </a:r>
            <a:endParaRPr lang="he-IL" dirty="0"/>
          </a:p>
          <a:p>
            <a:pPr marL="96848" indent="0">
              <a:buNone/>
            </a:pPr>
            <a:r>
              <a:rPr lang="he-IL" dirty="0"/>
              <a:t>     זיהוי קומה לכל חדר ?  מספרי החדרים בני שלוש ספרות. </a:t>
            </a:r>
          </a:p>
          <a:p>
            <a:pPr marL="96848" indent="0">
              <a:buNone/>
            </a:pPr>
            <a:r>
              <a:rPr lang="he-IL" dirty="0"/>
              <a:t>                    הספרה הראשונה במספר החדר היא הקומה</a:t>
            </a:r>
          </a:p>
          <a:p>
            <a:pPr marL="96848" indent="0">
              <a:buNone/>
            </a:pPr>
            <a:r>
              <a:rPr lang="he-IL" dirty="0"/>
              <a:t>                    </a:t>
            </a:r>
            <a:r>
              <a:rPr lang="en-US" dirty="0" err="1"/>
              <a:t>roomNum</a:t>
            </a:r>
            <a:r>
              <a:rPr lang="en-US" dirty="0"/>
              <a:t>/100</a:t>
            </a:r>
            <a:r>
              <a:rPr lang="he-IL" dirty="0"/>
              <a:t>  </a:t>
            </a:r>
            <a:r>
              <a:rPr lang="he-IL" dirty="0" err="1"/>
              <a:t>יתן</a:t>
            </a:r>
            <a:r>
              <a:rPr lang="he-IL" dirty="0"/>
              <a:t> לנו את מספר הקומה </a:t>
            </a:r>
          </a:p>
          <a:p>
            <a:pPr marL="96848" indent="0">
              <a:buNone/>
            </a:pPr>
            <a:r>
              <a:rPr lang="he-IL" dirty="0"/>
              <a:t>                     חדר  123 – קומה 1       חדר 312 -  קומה 3 </a:t>
            </a:r>
          </a:p>
          <a:p>
            <a:pPr marL="96848" indent="0">
              <a:buNone/>
            </a:pPr>
            <a:r>
              <a:rPr lang="he-IL" dirty="0"/>
              <a:t>                                            </a:t>
            </a:r>
          </a:p>
        </p:txBody>
      </p:sp>
      <p:pic>
        <p:nvPicPr>
          <p:cNvPr id="6" name="תמונה 5">
            <a:extLst>
              <a:ext uri="{FF2B5EF4-FFF2-40B4-BE49-F238E27FC236}">
                <a16:creationId xmlns:a16="http://schemas.microsoft.com/office/drawing/2014/main" id="{E9F84A8E-4E16-4904-AFA2-1B01104B9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089" y="919162"/>
            <a:ext cx="10201166" cy="2651352"/>
          </a:xfrm>
          <a:prstGeom prst="rect">
            <a:avLst/>
          </a:prstGeom>
        </p:spPr>
      </p:pic>
      <p:sp>
        <p:nvSpPr>
          <p:cNvPr id="7" name="מלבן 6">
            <a:extLst>
              <a:ext uri="{FF2B5EF4-FFF2-40B4-BE49-F238E27FC236}">
                <a16:creationId xmlns:a16="http://schemas.microsoft.com/office/drawing/2014/main" id="{ECCBCB99-2ED4-4C2E-9A81-DD5424563B49}"/>
              </a:ext>
            </a:extLst>
          </p:cNvPr>
          <p:cNvSpPr/>
          <p:nvPr/>
        </p:nvSpPr>
        <p:spPr>
          <a:xfrm>
            <a:off x="6582567" y="2181734"/>
            <a:ext cx="4169688" cy="1247266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260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E09C6B1-BB8C-497C-9D30-4FE21BE7C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סעיף ב.2 – פעולה במחלקה </a:t>
            </a:r>
            <a:r>
              <a:rPr lang="en-US" dirty="0"/>
              <a:t>Hostel</a:t>
            </a:r>
            <a:endParaRPr lang="he-IL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7FED8B2E-9117-4F70-8557-BD5330AB5DC5}"/>
              </a:ext>
            </a:extLst>
          </p:cNvPr>
          <p:cNvSpPr/>
          <p:nvPr/>
        </p:nvSpPr>
        <p:spPr>
          <a:xfrm>
            <a:off x="1230084" y="1226126"/>
            <a:ext cx="819694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[] </a:t>
            </a:r>
            <a:r>
              <a:rPr lang="en-US" sz="2400" dirty="0" err="1">
                <a:solidFill>
                  <a:srgbClr val="000000"/>
                </a:solidFill>
              </a:rPr>
              <a:t>FloorIncome</a:t>
            </a:r>
            <a:r>
              <a:rPr lang="en-US" sz="2400" dirty="0">
                <a:solidFill>
                  <a:srgbClr val="000000"/>
                </a:solidFill>
              </a:rPr>
              <a:t>()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floor;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[] income = 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[3];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>
                <a:solidFill>
                  <a:srgbClr val="0000FF"/>
                </a:solidFill>
              </a:rPr>
              <a:t>for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 = 0; 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 &lt; </a:t>
            </a:r>
            <a:r>
              <a:rPr lang="en-US" sz="2400" dirty="0" err="1">
                <a:solidFill>
                  <a:srgbClr val="000000"/>
                </a:solidFill>
              </a:rPr>
              <a:t>allRooms.Length</a:t>
            </a:r>
            <a:r>
              <a:rPr lang="en-US" sz="2400" dirty="0">
                <a:solidFill>
                  <a:srgbClr val="000000"/>
                </a:solidFill>
              </a:rPr>
              <a:t>; 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++)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floor = </a:t>
            </a:r>
            <a:r>
              <a:rPr lang="en-US" sz="2400" dirty="0" err="1">
                <a:solidFill>
                  <a:srgbClr val="000000"/>
                </a:solidFill>
              </a:rPr>
              <a:t>allRooms</a:t>
            </a:r>
            <a:r>
              <a:rPr lang="en-US" sz="2400" dirty="0">
                <a:solidFill>
                  <a:srgbClr val="000000"/>
                </a:solidFill>
              </a:rPr>
              <a:t>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GetRoomNum</a:t>
            </a:r>
            <a:r>
              <a:rPr lang="en-US" sz="2400" dirty="0">
                <a:solidFill>
                  <a:srgbClr val="000000"/>
                </a:solidFill>
              </a:rPr>
              <a:t>() / 100;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income[floor-1] += </a:t>
            </a:r>
            <a:r>
              <a:rPr lang="en-US" sz="2400" dirty="0" err="1">
                <a:solidFill>
                  <a:srgbClr val="000000"/>
                </a:solidFill>
              </a:rPr>
              <a:t>allRooms</a:t>
            </a:r>
            <a:r>
              <a:rPr lang="en-US" sz="2400" dirty="0">
                <a:solidFill>
                  <a:srgbClr val="000000"/>
                </a:solidFill>
              </a:rPr>
              <a:t>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InCome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income;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</a:t>
            </a:r>
            <a:endParaRPr lang="he-IL" sz="2400" dirty="0"/>
          </a:p>
        </p:txBody>
      </p:sp>
      <p:sp>
        <p:nvSpPr>
          <p:cNvPr id="6" name="חץ: ימינה 5">
            <a:extLst>
              <a:ext uri="{FF2B5EF4-FFF2-40B4-BE49-F238E27FC236}">
                <a16:creationId xmlns:a16="http://schemas.microsoft.com/office/drawing/2014/main" id="{2CFEFBC7-AF76-4285-B3D6-52528D06B6C3}"/>
              </a:ext>
            </a:extLst>
          </p:cNvPr>
          <p:cNvSpPr/>
          <p:nvPr/>
        </p:nvSpPr>
        <p:spPr>
          <a:xfrm>
            <a:off x="1142998" y="2353312"/>
            <a:ext cx="968828" cy="37011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חץ: ימינה 6">
            <a:extLst>
              <a:ext uri="{FF2B5EF4-FFF2-40B4-BE49-F238E27FC236}">
                <a16:creationId xmlns:a16="http://schemas.microsoft.com/office/drawing/2014/main" id="{FA6187CA-74C5-4336-8EDF-978982061E57}"/>
              </a:ext>
            </a:extLst>
          </p:cNvPr>
          <p:cNvSpPr/>
          <p:nvPr/>
        </p:nvSpPr>
        <p:spPr>
          <a:xfrm>
            <a:off x="1230084" y="3363943"/>
            <a:ext cx="968828" cy="370115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חץ: ימינה 7">
            <a:extLst>
              <a:ext uri="{FF2B5EF4-FFF2-40B4-BE49-F238E27FC236}">
                <a16:creationId xmlns:a16="http://schemas.microsoft.com/office/drawing/2014/main" id="{A6289C14-51D6-4184-9FBA-11D413D78104}"/>
              </a:ext>
            </a:extLst>
          </p:cNvPr>
          <p:cNvSpPr/>
          <p:nvPr/>
        </p:nvSpPr>
        <p:spPr>
          <a:xfrm>
            <a:off x="1142998" y="3850613"/>
            <a:ext cx="1142999" cy="370115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חץ: ימינה 8">
            <a:extLst>
              <a:ext uri="{FF2B5EF4-FFF2-40B4-BE49-F238E27FC236}">
                <a16:creationId xmlns:a16="http://schemas.microsoft.com/office/drawing/2014/main" id="{88FE9791-D2AC-48F3-943A-91B27FECCAD6}"/>
              </a:ext>
            </a:extLst>
          </p:cNvPr>
          <p:cNvSpPr/>
          <p:nvPr/>
        </p:nvSpPr>
        <p:spPr>
          <a:xfrm>
            <a:off x="174170" y="4516638"/>
            <a:ext cx="968828" cy="370115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בועת דיבור: מלבן 13">
            <a:extLst>
              <a:ext uri="{FF2B5EF4-FFF2-40B4-BE49-F238E27FC236}">
                <a16:creationId xmlns:a16="http://schemas.microsoft.com/office/drawing/2014/main" id="{98CFD5B3-F6C9-42D9-A8E2-320D6E6A4BF5}"/>
              </a:ext>
            </a:extLst>
          </p:cNvPr>
          <p:cNvSpPr/>
          <p:nvPr/>
        </p:nvSpPr>
        <p:spPr>
          <a:xfrm>
            <a:off x="9373103" y="2333539"/>
            <a:ext cx="2045503" cy="1984772"/>
          </a:xfrm>
          <a:prstGeom prst="wedgeRectCallout">
            <a:avLst>
              <a:gd name="adj1" fmla="val -118036"/>
              <a:gd name="adj2" fmla="val 35715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חובה להשתמש בפעולה מסעיף א לחישוב הכנסה לחדר. </a:t>
            </a:r>
          </a:p>
        </p:txBody>
      </p:sp>
    </p:spTree>
    <p:extLst>
      <p:ext uri="{BB962C8B-B14F-4D97-AF65-F5344CB8AC3E}">
        <p14:creationId xmlns:p14="http://schemas.microsoft.com/office/powerpoint/2010/main" val="243412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A4529FE-140C-4171-B81B-D420B1C8B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DE49D54-1D0C-4D4A-A04C-A75291413C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e-IL" dirty="0"/>
              <a:t>5 דקות</a:t>
            </a:r>
          </a:p>
        </p:txBody>
      </p:sp>
      <p:pic>
        <p:nvPicPr>
          <p:cNvPr id="5" name="תמונה 4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D2D1F3C8-66BA-41F4-BCAB-95341D2D25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0" y="4631052"/>
            <a:ext cx="2277745" cy="2037982"/>
          </a:xfrm>
          <a:prstGeom prst="rect">
            <a:avLst/>
          </a:prstGeom>
        </p:spPr>
      </p:pic>
      <p:sp>
        <p:nvSpPr>
          <p:cNvPr id="6" name="מלבן מעוגל 5">
            <a:extLst>
              <a:ext uri="{FF2B5EF4-FFF2-40B4-BE49-F238E27FC236}">
                <a16:creationId xmlns:a16="http://schemas.microsoft.com/office/drawing/2014/main" id="{45EFFFFD-90CB-4F49-8288-9DB58A266B8D}"/>
              </a:ext>
            </a:extLst>
          </p:cNvPr>
          <p:cNvSpPr/>
          <p:nvPr/>
        </p:nvSpPr>
        <p:spPr>
          <a:xfrm>
            <a:off x="4393019" y="2172205"/>
            <a:ext cx="4613316" cy="251359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בקישור – קובץ עם השאלות </a:t>
            </a:r>
          </a:p>
          <a:p>
            <a:pPr algn="ctr"/>
            <a:endParaRPr lang="he-IL" sz="2800" b="1" dirty="0"/>
          </a:p>
          <a:p>
            <a:pPr algn="ctr"/>
            <a:r>
              <a:rPr lang="he-IL" sz="2800" b="1" dirty="0"/>
              <a:t>דיתה אוהב ציון </a:t>
            </a:r>
          </a:p>
        </p:txBody>
      </p:sp>
      <p:pic>
        <p:nvPicPr>
          <p:cNvPr id="8" name="תמונה 7">
            <a:extLst>
              <a:ext uri="{FF2B5EF4-FFF2-40B4-BE49-F238E27FC236}">
                <a16:creationId xmlns:a16="http://schemas.microsoft.com/office/drawing/2014/main" id="{C1397FCC-7E8A-42A9-A52A-50A9C6173A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72" y="1381347"/>
            <a:ext cx="3152251" cy="315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3085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696000" y="1286540"/>
            <a:ext cx="10800000" cy="1893348"/>
          </a:xfrm>
        </p:spPr>
        <p:txBody>
          <a:bodyPr/>
          <a:lstStyle/>
          <a:p>
            <a:r>
              <a:rPr lang="he-IL" dirty="0"/>
              <a:t>381-2019 </a:t>
            </a:r>
            <a:br>
              <a:rPr lang="he-IL" dirty="0"/>
            </a:br>
            <a:r>
              <a:rPr lang="he-IL" dirty="0"/>
              <a:t> חברה למכוניות משומשות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516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D4862E7-D98B-47FA-8F68-E68920785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381-2019  חלק א 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3FE9CC19-EB41-40D3-B250-8A28909093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94" y="907345"/>
            <a:ext cx="10043574" cy="473854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98F23657-E7B8-4A80-82B3-81C9E6F95C24}"/>
              </a:ext>
            </a:extLst>
          </p:cNvPr>
          <p:cNvSpPr/>
          <p:nvPr/>
        </p:nvSpPr>
        <p:spPr>
          <a:xfrm>
            <a:off x="8623005" y="1533147"/>
            <a:ext cx="1403497" cy="1337643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8211611C-18F8-4F58-9D04-32B1432C1ADA}"/>
              </a:ext>
            </a:extLst>
          </p:cNvPr>
          <p:cNvSpPr/>
          <p:nvPr/>
        </p:nvSpPr>
        <p:spPr>
          <a:xfrm>
            <a:off x="3158883" y="3882943"/>
            <a:ext cx="807061" cy="412610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281F2069-41F0-4960-89BA-9392682D424D}"/>
              </a:ext>
            </a:extLst>
          </p:cNvPr>
          <p:cNvSpPr/>
          <p:nvPr/>
        </p:nvSpPr>
        <p:spPr>
          <a:xfrm>
            <a:off x="1446028" y="4391245"/>
            <a:ext cx="4128653" cy="391345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4242372F-DFA1-45E6-A61E-41EF0393AC5E}"/>
              </a:ext>
            </a:extLst>
          </p:cNvPr>
          <p:cNvSpPr/>
          <p:nvPr/>
        </p:nvSpPr>
        <p:spPr>
          <a:xfrm>
            <a:off x="5574681" y="3846759"/>
            <a:ext cx="4169688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247997D1-C88D-4EBD-9B8F-63824FDD0782}"/>
              </a:ext>
            </a:extLst>
          </p:cNvPr>
          <p:cNvSpPr/>
          <p:nvPr/>
        </p:nvSpPr>
        <p:spPr>
          <a:xfrm>
            <a:off x="3510354" y="1064286"/>
            <a:ext cx="1627703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102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15E807B-B31B-48CE-B216-61CDB9D76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א. המחלקה </a:t>
            </a:r>
            <a:r>
              <a:rPr lang="en-US" dirty="0"/>
              <a:t>Car</a:t>
            </a:r>
            <a:endParaRPr lang="he-IL" dirty="0"/>
          </a:p>
        </p:txBody>
      </p:sp>
      <p:sp>
        <p:nvSpPr>
          <p:cNvPr id="5" name="מציין מיקום תוכן 3">
            <a:extLst>
              <a:ext uri="{FF2B5EF4-FFF2-40B4-BE49-F238E27FC236}">
                <a16:creationId xmlns:a16="http://schemas.microsoft.com/office/drawing/2014/main" id="{DA43A7BD-A255-4691-B9EE-F183BBB58C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90437" y="1125399"/>
            <a:ext cx="5932967" cy="2292716"/>
          </a:xfrm>
        </p:spPr>
        <p:txBody>
          <a:bodyPr>
            <a:normAutofit fontScale="77500" lnSpcReduction="20000"/>
          </a:bodyPr>
          <a:lstStyle/>
          <a:p>
            <a:r>
              <a:rPr lang="he-IL" dirty="0"/>
              <a:t>ניתוח ותכנון :</a:t>
            </a:r>
          </a:p>
          <a:p>
            <a:r>
              <a:rPr lang="he-IL" dirty="0"/>
              <a:t>סעיף א של השאלה  </a:t>
            </a:r>
            <a:r>
              <a:rPr lang="he-IL" b="1" u="sng" dirty="0"/>
              <a:t>:המחלקה </a:t>
            </a:r>
            <a:r>
              <a:rPr lang="en-US" b="1" u="sng" dirty="0"/>
              <a:t>Car</a:t>
            </a:r>
            <a:r>
              <a:rPr lang="he-IL" b="1" u="sng" dirty="0"/>
              <a:t> נתונה</a:t>
            </a:r>
            <a:r>
              <a:rPr lang="he-IL" dirty="0"/>
              <a:t>.</a:t>
            </a:r>
          </a:p>
          <a:p>
            <a:endParaRPr lang="he-IL" dirty="0"/>
          </a:p>
          <a:p>
            <a:r>
              <a:rPr lang="he-IL" dirty="0"/>
              <a:t>יש להבין את שמות התכונות והפעולות שבהן ניתן להשתמש ללא מימוש. </a:t>
            </a:r>
          </a:p>
          <a:p>
            <a:endParaRPr lang="he-IL" dirty="0"/>
          </a:p>
          <a:p>
            <a:r>
              <a:rPr lang="he-IL" b="1" dirty="0"/>
              <a:t>יש לדמיין את המחלקה הזו כאילו היא כתובה במבחן.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72044BB7-7260-49AB-AD65-E6ABE4C17BFC}"/>
              </a:ext>
            </a:extLst>
          </p:cNvPr>
          <p:cNvSpPr/>
          <p:nvPr/>
        </p:nvSpPr>
        <p:spPr>
          <a:xfrm>
            <a:off x="96452" y="1105278"/>
            <a:ext cx="839440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 </a:t>
            </a:r>
            <a:r>
              <a:rPr lang="en-US" sz="2400" dirty="0">
                <a:solidFill>
                  <a:srgbClr val="0000FF"/>
                </a:solidFill>
              </a:rPr>
              <a:t>class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2B91AF"/>
                </a:solidFill>
              </a:rPr>
              <a:t>Car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string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licenseNum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hadAccident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price;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2B91AF"/>
                </a:solidFill>
              </a:rPr>
              <a:t>Car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string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l,</a:t>
            </a:r>
            <a:r>
              <a:rPr lang="en-US" sz="2400" dirty="0" err="1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h,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p)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...    }           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p</a:t>
            </a:r>
            <a:r>
              <a:rPr lang="en-US" sz="2400" dirty="0">
                <a:solidFill>
                  <a:srgbClr val="0000FF"/>
                </a:solidFill>
              </a:rPr>
              <a:t>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string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GetLicenseNum</a:t>
            </a:r>
            <a:r>
              <a:rPr lang="en-US" sz="2400" dirty="0">
                <a:solidFill>
                  <a:srgbClr val="000000"/>
                </a:solidFill>
              </a:rPr>
              <a:t>() {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licenseNum</a:t>
            </a:r>
            <a:r>
              <a:rPr lang="en-US" sz="2400" dirty="0">
                <a:solidFill>
                  <a:srgbClr val="000000"/>
                </a:solidFill>
              </a:rPr>
              <a:t>;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GetHadAccident</a:t>
            </a:r>
            <a:r>
              <a:rPr lang="en-US" sz="2400" dirty="0">
                <a:solidFill>
                  <a:srgbClr val="000000"/>
                </a:solidFill>
              </a:rPr>
              <a:t>() {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hadAccident</a:t>
            </a:r>
            <a:r>
              <a:rPr lang="en-US" sz="2400" dirty="0">
                <a:solidFill>
                  <a:srgbClr val="000000"/>
                </a:solidFill>
              </a:rPr>
              <a:t>;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GetPrice</a:t>
            </a:r>
            <a:r>
              <a:rPr lang="en-US" sz="2400" dirty="0">
                <a:solidFill>
                  <a:srgbClr val="000000"/>
                </a:solidFill>
              </a:rPr>
              <a:t>() {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price; }</a:t>
            </a:r>
            <a:endParaRPr lang="he-IL" sz="2400" dirty="0"/>
          </a:p>
        </p:txBody>
      </p:sp>
      <p:sp>
        <p:nvSpPr>
          <p:cNvPr id="7" name="פיצוץ : 14 נקודות 6">
            <a:extLst>
              <a:ext uri="{FF2B5EF4-FFF2-40B4-BE49-F238E27FC236}">
                <a16:creationId xmlns:a16="http://schemas.microsoft.com/office/drawing/2014/main" id="{868390BC-3470-4415-88BE-1327E849E0EB}"/>
              </a:ext>
            </a:extLst>
          </p:cNvPr>
          <p:cNvSpPr/>
          <p:nvPr/>
        </p:nvSpPr>
        <p:spPr>
          <a:xfrm>
            <a:off x="7771735" y="3086211"/>
            <a:ext cx="3974249" cy="3085989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חובה להשתמש בשמות התכונות והפעולות כפי שהוגדרו בשאלה </a:t>
            </a:r>
          </a:p>
        </p:txBody>
      </p:sp>
    </p:spTree>
    <p:extLst>
      <p:ext uri="{BB962C8B-B14F-4D97-AF65-F5344CB8AC3E}">
        <p14:creationId xmlns:p14="http://schemas.microsoft.com/office/powerpoint/2010/main" val="143307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9C0572C-A5D4-41D0-8B0D-BCBE3765B8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א. הוספת פעולה למחלקה </a:t>
            </a:r>
            <a:r>
              <a:rPr lang="en-US" dirty="0"/>
              <a:t>Car</a:t>
            </a:r>
            <a:r>
              <a:rPr lang="he-IL" dirty="0"/>
              <a:t> 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70F3CCAE-D797-4596-B0C6-03D15D499C60}"/>
              </a:ext>
            </a:extLst>
          </p:cNvPr>
          <p:cNvSpPr/>
          <p:nvPr/>
        </p:nvSpPr>
        <p:spPr>
          <a:xfrm>
            <a:off x="228599" y="1069539"/>
            <a:ext cx="755468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Range(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min,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max)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</a:t>
            </a:r>
            <a:r>
              <a:rPr lang="he-IL" sz="2400" dirty="0">
                <a:solidFill>
                  <a:srgbClr val="000000"/>
                </a:solidFill>
              </a:rPr>
              <a:t>{</a:t>
            </a:r>
            <a:endParaRPr lang="he-IL" sz="2400" dirty="0"/>
          </a:p>
        </p:txBody>
      </p:sp>
      <p:sp>
        <p:nvSpPr>
          <p:cNvPr id="6" name="מציין מיקום תוכן 3">
            <a:extLst>
              <a:ext uri="{FF2B5EF4-FFF2-40B4-BE49-F238E27FC236}">
                <a16:creationId xmlns:a16="http://schemas.microsoft.com/office/drawing/2014/main" id="{788EE34E-8953-4014-A7E8-5EAE5C8487C7}"/>
              </a:ext>
            </a:extLst>
          </p:cNvPr>
          <p:cNvSpPr txBox="1">
            <a:spLocks/>
          </p:cNvSpPr>
          <p:nvPr/>
        </p:nvSpPr>
        <p:spPr>
          <a:xfrm>
            <a:off x="7783284" y="1069539"/>
            <a:ext cx="3710763" cy="11186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6848" indent="0">
              <a:buFont typeface="Arial" pitchFamily="34" charset="0"/>
              <a:buNone/>
            </a:pPr>
            <a:r>
              <a:rPr lang="he-IL" dirty="0"/>
              <a:t>נאמר בשאלה שהמחיר כולל הקצוות .  </a:t>
            </a:r>
          </a:p>
        </p:txBody>
      </p:sp>
      <p:sp>
        <p:nvSpPr>
          <p:cNvPr id="9" name="חץ: שמאלה 8">
            <a:extLst>
              <a:ext uri="{FF2B5EF4-FFF2-40B4-BE49-F238E27FC236}">
                <a16:creationId xmlns:a16="http://schemas.microsoft.com/office/drawing/2014/main" id="{5A47783A-351C-4F05-A5B7-702C79E46CA4}"/>
              </a:ext>
            </a:extLst>
          </p:cNvPr>
          <p:cNvSpPr/>
          <p:nvPr/>
        </p:nvSpPr>
        <p:spPr>
          <a:xfrm>
            <a:off x="6879771" y="3239275"/>
            <a:ext cx="3679372" cy="1328796"/>
          </a:xfrm>
          <a:prstGeom prst="lef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b="1" dirty="0"/>
              <a:t>כתיבה מקוצרת: מאחר ותוצאת הביטוי היא ערך לוגי </a:t>
            </a: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30A6C2C5-17B2-4A7C-A859-93C5F365F8D2}"/>
              </a:ext>
            </a:extLst>
          </p:cNvPr>
          <p:cNvSpPr/>
          <p:nvPr/>
        </p:nvSpPr>
        <p:spPr>
          <a:xfrm>
            <a:off x="915618" y="3672841"/>
            <a:ext cx="54184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(price &gt;= min &amp;&amp; price &lt;= max);</a:t>
            </a: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FDDC1E32-A0BB-41A4-AD1A-A4924F59A378}"/>
              </a:ext>
            </a:extLst>
          </p:cNvPr>
          <p:cNvSpPr/>
          <p:nvPr/>
        </p:nvSpPr>
        <p:spPr>
          <a:xfrm>
            <a:off x="783771" y="198483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(price &gt;= min &amp;&amp; price &lt;= max)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true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false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  <a:endParaRPr lang="he-IL" sz="2400" dirty="0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E7A802D3-BD99-4211-B2A8-1135D7E3CCBE}"/>
              </a:ext>
            </a:extLst>
          </p:cNvPr>
          <p:cNvSpPr/>
          <p:nvPr/>
        </p:nvSpPr>
        <p:spPr>
          <a:xfrm>
            <a:off x="662761" y="1984831"/>
            <a:ext cx="6096000" cy="1200329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8000"/>
                </a:solidFill>
              </a:rPr>
              <a:t>//     if (price &gt;= min &amp;&amp; price &lt;= max)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>
                <a:solidFill>
                  <a:srgbClr val="008000"/>
                </a:solidFill>
              </a:rPr>
              <a:t>//          return true;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>
                <a:solidFill>
                  <a:srgbClr val="008000"/>
                </a:solidFill>
              </a:rPr>
              <a:t>//  return false;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21991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  <p:bldP spid="1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2E60D28-EF00-4360-89A2-CCD4A1901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1370" y="155448"/>
            <a:ext cx="3862437" cy="720000"/>
          </a:xfrm>
        </p:spPr>
        <p:txBody>
          <a:bodyPr/>
          <a:lstStyle/>
          <a:p>
            <a:r>
              <a:rPr lang="he-IL" dirty="0"/>
              <a:t>המשך השאלה 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8D25B9D-A0FC-49D7-BD10-E1D7D5330C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 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1B3A83D3-0609-42F0-A6C6-D485F76CE6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57" y="256494"/>
            <a:ext cx="8580992" cy="6446058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AEB6247E-6219-4E69-A502-CBF8F3614C67}"/>
              </a:ext>
            </a:extLst>
          </p:cNvPr>
          <p:cNvSpPr/>
          <p:nvPr/>
        </p:nvSpPr>
        <p:spPr>
          <a:xfrm>
            <a:off x="6188239" y="256494"/>
            <a:ext cx="1627703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35356287-FA00-4E17-A339-BD7C33820668}"/>
              </a:ext>
            </a:extLst>
          </p:cNvPr>
          <p:cNvSpPr/>
          <p:nvPr/>
        </p:nvSpPr>
        <p:spPr>
          <a:xfrm>
            <a:off x="7581611" y="668697"/>
            <a:ext cx="669759" cy="652556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B7AA9101-B672-4606-8EF4-AB572F62C524}"/>
              </a:ext>
            </a:extLst>
          </p:cNvPr>
          <p:cNvSpPr/>
          <p:nvPr/>
        </p:nvSpPr>
        <p:spPr>
          <a:xfrm>
            <a:off x="647411" y="1459375"/>
            <a:ext cx="3695989" cy="1784568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A6F90161-4B0B-4D90-A34C-C4D2902C935E}"/>
              </a:ext>
            </a:extLst>
          </p:cNvPr>
          <p:cNvSpPr/>
          <p:nvPr/>
        </p:nvSpPr>
        <p:spPr>
          <a:xfrm>
            <a:off x="1496498" y="3479523"/>
            <a:ext cx="920132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AD9F4879-06C7-4294-A8DB-03112FBC087D}"/>
              </a:ext>
            </a:extLst>
          </p:cNvPr>
          <p:cNvSpPr/>
          <p:nvPr/>
        </p:nvSpPr>
        <p:spPr>
          <a:xfrm>
            <a:off x="6288787" y="3796179"/>
            <a:ext cx="1527155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D2CB92F5-90AF-43B8-B8AB-A4A37A4D1118}"/>
              </a:ext>
            </a:extLst>
          </p:cNvPr>
          <p:cNvSpPr/>
          <p:nvPr/>
        </p:nvSpPr>
        <p:spPr>
          <a:xfrm>
            <a:off x="8032891" y="3944005"/>
            <a:ext cx="1959223" cy="70296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ב.1 ממש פעולה זו </a:t>
            </a:r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75B60A4D-DEDA-41DD-AEAD-82CAC1E2B673}"/>
              </a:ext>
            </a:extLst>
          </p:cNvPr>
          <p:cNvSpPr/>
          <p:nvPr/>
        </p:nvSpPr>
        <p:spPr>
          <a:xfrm>
            <a:off x="7916490" y="5609565"/>
            <a:ext cx="1959224" cy="542559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ב.1 ממש פעולה זו </a:t>
            </a:r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A3587E46-66E8-46B7-8056-1CA13A7D1310}"/>
              </a:ext>
            </a:extLst>
          </p:cNvPr>
          <p:cNvSpPr/>
          <p:nvPr/>
        </p:nvSpPr>
        <p:spPr>
          <a:xfrm>
            <a:off x="4071257" y="4916437"/>
            <a:ext cx="1856853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531FA7B8-4689-490E-8AF5-F1373F4DDD00}"/>
              </a:ext>
            </a:extLst>
          </p:cNvPr>
          <p:cNvSpPr/>
          <p:nvPr/>
        </p:nvSpPr>
        <p:spPr>
          <a:xfrm>
            <a:off x="3494314" y="5585192"/>
            <a:ext cx="4321628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6F7835B7-B254-47F0-B2B7-B52B3AE123B9}"/>
              </a:ext>
            </a:extLst>
          </p:cNvPr>
          <p:cNvSpPr/>
          <p:nvPr/>
        </p:nvSpPr>
        <p:spPr>
          <a:xfrm>
            <a:off x="4446526" y="6287459"/>
            <a:ext cx="3469964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345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696000" y="1669312"/>
            <a:ext cx="10800000" cy="991456"/>
          </a:xfrm>
        </p:spPr>
        <p:txBody>
          <a:bodyPr/>
          <a:lstStyle/>
          <a:p>
            <a:r>
              <a:rPr lang="he-IL" dirty="0"/>
              <a:t>מערך עצמים 2  </a:t>
            </a:r>
            <a:br>
              <a:rPr lang="he-IL" dirty="0"/>
            </a:br>
            <a:r>
              <a:rPr lang="he-IL" dirty="0"/>
              <a:t> פתרון שאלות בגרות 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>
          <a:xfrm>
            <a:off x="781061" y="2935832"/>
            <a:ext cx="10800000" cy="720000"/>
          </a:xfrm>
        </p:spPr>
        <p:txBody>
          <a:bodyPr/>
          <a:lstStyle/>
          <a:p>
            <a:r>
              <a:rPr lang="he-IL" dirty="0">
                <a:sym typeface="Varela Round"/>
              </a:rPr>
              <a:t>מדעי המחשב כיתות י'-יא  #</a:t>
            </a:r>
            <a:r>
              <a:rPr lang="en-US" dirty="0">
                <a:sym typeface="Varela Round"/>
              </a:rPr>
              <a:t>C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דיתה אוהב ציון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3F514F97-B376-478E-AC3E-9FCB663FBEA4}"/>
              </a:ext>
            </a:extLst>
          </p:cNvPr>
          <p:cNvSpPr txBox="1"/>
          <p:nvPr/>
        </p:nvSpPr>
        <p:spPr>
          <a:xfrm>
            <a:off x="363532" y="6115823"/>
            <a:ext cx="34943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>
                <a:hlinkClick r:id="rId3"/>
              </a:rPr>
              <a:t>ditaohevzion@gmail.com</a:t>
            </a:r>
            <a:r>
              <a:rPr lang="en-US" sz="2000" dirty="0"/>
              <a:t> </a:t>
            </a:r>
            <a:endParaRPr lang="he-IL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8ED81E2-B5D1-4128-800F-C0A5C0551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709" y="112516"/>
            <a:ext cx="9802368" cy="720000"/>
          </a:xfrm>
        </p:spPr>
        <p:txBody>
          <a:bodyPr/>
          <a:lstStyle/>
          <a:p>
            <a:r>
              <a:rPr lang="he-IL" dirty="0"/>
              <a:t>מבנה הנתונים בשאלה </a:t>
            </a:r>
          </a:p>
        </p:txBody>
      </p:sp>
      <p:sp>
        <p:nvSpPr>
          <p:cNvPr id="7" name="חץ: ימינה 6">
            <a:extLst>
              <a:ext uri="{FF2B5EF4-FFF2-40B4-BE49-F238E27FC236}">
                <a16:creationId xmlns:a16="http://schemas.microsoft.com/office/drawing/2014/main" id="{28A0B1DA-3DBE-4F72-ADB3-F45740D510E2}"/>
              </a:ext>
            </a:extLst>
          </p:cNvPr>
          <p:cNvSpPr/>
          <p:nvPr/>
        </p:nvSpPr>
        <p:spPr>
          <a:xfrm>
            <a:off x="5404310" y="908045"/>
            <a:ext cx="765545" cy="26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חץ: ימינה 7">
            <a:extLst>
              <a:ext uri="{FF2B5EF4-FFF2-40B4-BE49-F238E27FC236}">
                <a16:creationId xmlns:a16="http://schemas.microsoft.com/office/drawing/2014/main" id="{0CB11FCA-6957-4049-BFA2-9B8ABC0765C1}"/>
              </a:ext>
            </a:extLst>
          </p:cNvPr>
          <p:cNvSpPr/>
          <p:nvPr/>
        </p:nvSpPr>
        <p:spPr>
          <a:xfrm>
            <a:off x="5355878" y="1324917"/>
            <a:ext cx="765545" cy="26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חץ: ימינה 8">
            <a:extLst>
              <a:ext uri="{FF2B5EF4-FFF2-40B4-BE49-F238E27FC236}">
                <a16:creationId xmlns:a16="http://schemas.microsoft.com/office/drawing/2014/main" id="{011D8DAB-7F04-4514-A308-850BF030961A}"/>
              </a:ext>
            </a:extLst>
          </p:cNvPr>
          <p:cNvSpPr/>
          <p:nvPr/>
        </p:nvSpPr>
        <p:spPr>
          <a:xfrm>
            <a:off x="5330455" y="1698374"/>
            <a:ext cx="765545" cy="26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חץ: ימינה 9">
            <a:extLst>
              <a:ext uri="{FF2B5EF4-FFF2-40B4-BE49-F238E27FC236}">
                <a16:creationId xmlns:a16="http://schemas.microsoft.com/office/drawing/2014/main" id="{B88D7859-73FA-46DE-B251-9519BD21E926}"/>
              </a:ext>
            </a:extLst>
          </p:cNvPr>
          <p:cNvSpPr/>
          <p:nvPr/>
        </p:nvSpPr>
        <p:spPr>
          <a:xfrm>
            <a:off x="5305352" y="2066034"/>
            <a:ext cx="765545" cy="26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A8363AA9-5A57-4462-9304-EA70B0EEED6C}"/>
              </a:ext>
            </a:extLst>
          </p:cNvPr>
          <p:cNvGrpSpPr/>
          <p:nvPr/>
        </p:nvGrpSpPr>
        <p:grpSpPr>
          <a:xfrm>
            <a:off x="1089304" y="2500934"/>
            <a:ext cx="1926291" cy="2003661"/>
            <a:chOff x="1029509" y="2127614"/>
            <a:chExt cx="1926291" cy="2003661"/>
          </a:xfrm>
        </p:grpSpPr>
        <p:grpSp>
          <p:nvGrpSpPr>
            <p:cNvPr id="12" name="קבוצה 11">
              <a:extLst>
                <a:ext uri="{FF2B5EF4-FFF2-40B4-BE49-F238E27FC236}">
                  <a16:creationId xmlns:a16="http://schemas.microsoft.com/office/drawing/2014/main" id="{FF30CDF8-D9FE-4A36-A60D-E8E747D61136}"/>
                </a:ext>
              </a:extLst>
            </p:cNvPr>
            <p:cNvGrpSpPr/>
            <p:nvPr/>
          </p:nvGrpSpPr>
          <p:grpSpPr>
            <a:xfrm>
              <a:off x="1029509" y="2127614"/>
              <a:ext cx="1926291" cy="2003661"/>
              <a:chOff x="1029509" y="2127614"/>
              <a:chExt cx="1926291" cy="2003661"/>
            </a:xfrm>
          </p:grpSpPr>
          <p:sp>
            <p:nvSpPr>
              <p:cNvPr id="14" name="מלבן 13">
                <a:extLst>
                  <a:ext uri="{FF2B5EF4-FFF2-40B4-BE49-F238E27FC236}">
                    <a16:creationId xmlns:a16="http://schemas.microsoft.com/office/drawing/2014/main" id="{6EBF7BB6-BC68-409E-92EE-B301493FCF45}"/>
                  </a:ext>
                </a:extLst>
              </p:cNvPr>
              <p:cNvSpPr/>
              <p:nvPr/>
            </p:nvSpPr>
            <p:spPr>
              <a:xfrm>
                <a:off x="1029509" y="2387326"/>
                <a:ext cx="1926291" cy="1743949"/>
              </a:xfrm>
              <a:prstGeom prst="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t" anchorCtr="0"/>
              <a:lstStyle/>
              <a:p>
                <a:pPr algn="l"/>
                <a:r>
                  <a:rPr lang="en-US" dirty="0"/>
                  <a:t> </a:t>
                </a:r>
              </a:p>
              <a:p>
                <a:pPr algn="l"/>
                <a:r>
                  <a:rPr lang="en-US" dirty="0"/>
                  <a:t>num</a:t>
                </a:r>
                <a:endParaRPr lang="he-IL" dirty="0"/>
              </a:p>
            </p:txBody>
          </p:sp>
          <p:sp>
            <p:nvSpPr>
              <p:cNvPr id="15" name="אליפסה 14">
                <a:extLst>
                  <a:ext uri="{FF2B5EF4-FFF2-40B4-BE49-F238E27FC236}">
                    <a16:creationId xmlns:a16="http://schemas.microsoft.com/office/drawing/2014/main" id="{E95927EB-E345-45DF-82CA-D727FB8E7F1A}"/>
                  </a:ext>
                </a:extLst>
              </p:cNvPr>
              <p:cNvSpPr/>
              <p:nvPr/>
            </p:nvSpPr>
            <p:spPr>
              <a:xfrm>
                <a:off x="1297180" y="3429000"/>
                <a:ext cx="1127043" cy="632636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rIns="0" rtlCol="1" anchor="ctr"/>
              <a:lstStyle/>
              <a:p>
                <a:pPr algn="ctr"/>
                <a:r>
                  <a:rPr lang="en-US" dirty="0"/>
                  <a:t>cars</a:t>
                </a:r>
                <a:endParaRPr lang="he-IL" dirty="0"/>
              </a:p>
            </p:txBody>
          </p:sp>
          <p:sp>
            <p:nvSpPr>
              <p:cNvPr id="16" name="אליפסה 15">
                <a:extLst>
                  <a:ext uri="{FF2B5EF4-FFF2-40B4-BE49-F238E27FC236}">
                    <a16:creationId xmlns:a16="http://schemas.microsoft.com/office/drawing/2014/main" id="{04B0CA12-2C1D-4837-AA9B-8B5BBF013FCF}"/>
                  </a:ext>
                </a:extLst>
              </p:cNvPr>
              <p:cNvSpPr/>
              <p:nvPr/>
            </p:nvSpPr>
            <p:spPr>
              <a:xfrm>
                <a:off x="1265885" y="2127614"/>
                <a:ext cx="1454485" cy="258643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AllCars</a:t>
                </a:r>
                <a:endParaRPr lang="he-IL" dirty="0"/>
              </a:p>
            </p:txBody>
          </p:sp>
        </p:grpSp>
        <p:sp>
          <p:nvSpPr>
            <p:cNvPr id="13" name="מלבן 12">
              <a:extLst>
                <a:ext uri="{FF2B5EF4-FFF2-40B4-BE49-F238E27FC236}">
                  <a16:creationId xmlns:a16="http://schemas.microsoft.com/office/drawing/2014/main" id="{E4726950-C23D-465C-B4A3-0AC4C4C03BA5}"/>
                </a:ext>
              </a:extLst>
            </p:cNvPr>
            <p:cNvSpPr/>
            <p:nvPr/>
          </p:nvSpPr>
          <p:spPr>
            <a:xfrm>
              <a:off x="1949845" y="2551020"/>
              <a:ext cx="452768" cy="316318"/>
            </a:xfrm>
            <a:prstGeom prst="rect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0</a:t>
              </a:r>
              <a:endParaRPr lang="he-IL" dirty="0"/>
            </a:p>
          </p:txBody>
        </p:sp>
      </p:grpSp>
      <p:sp>
        <p:nvSpPr>
          <p:cNvPr id="18" name="מלבן 17">
            <a:extLst>
              <a:ext uri="{FF2B5EF4-FFF2-40B4-BE49-F238E27FC236}">
                <a16:creationId xmlns:a16="http://schemas.microsoft.com/office/drawing/2014/main" id="{25323BF1-056F-4BF8-932E-78E172F79068}"/>
              </a:ext>
            </a:extLst>
          </p:cNvPr>
          <p:cNvSpPr/>
          <p:nvPr/>
        </p:nvSpPr>
        <p:spPr>
          <a:xfrm>
            <a:off x="2022530" y="2902190"/>
            <a:ext cx="452768" cy="3163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1</a:t>
            </a:r>
            <a:endParaRPr lang="he-IL" dirty="0"/>
          </a:p>
        </p:txBody>
      </p:sp>
      <p:sp>
        <p:nvSpPr>
          <p:cNvPr id="19" name="מלבן 18">
            <a:extLst>
              <a:ext uri="{FF2B5EF4-FFF2-40B4-BE49-F238E27FC236}">
                <a16:creationId xmlns:a16="http://schemas.microsoft.com/office/drawing/2014/main" id="{EB4F51F9-F642-4043-8EFE-E7F812A9BF02}"/>
              </a:ext>
            </a:extLst>
          </p:cNvPr>
          <p:cNvSpPr/>
          <p:nvPr/>
        </p:nvSpPr>
        <p:spPr>
          <a:xfrm>
            <a:off x="2021164" y="2904327"/>
            <a:ext cx="452768" cy="3163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2</a:t>
            </a:r>
            <a:endParaRPr lang="he-IL" dirty="0"/>
          </a:p>
        </p:txBody>
      </p:sp>
      <p:sp>
        <p:nvSpPr>
          <p:cNvPr id="20" name="מלבן 19">
            <a:extLst>
              <a:ext uri="{FF2B5EF4-FFF2-40B4-BE49-F238E27FC236}">
                <a16:creationId xmlns:a16="http://schemas.microsoft.com/office/drawing/2014/main" id="{B6821EB3-6664-4557-A698-1BC0A3A258E3}"/>
              </a:ext>
            </a:extLst>
          </p:cNvPr>
          <p:cNvSpPr/>
          <p:nvPr/>
        </p:nvSpPr>
        <p:spPr>
          <a:xfrm>
            <a:off x="2032905" y="2923271"/>
            <a:ext cx="339765" cy="29523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3</a:t>
            </a:r>
            <a:endParaRPr lang="he-IL" dirty="0"/>
          </a:p>
        </p:txBody>
      </p: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ACF6EE72-958F-4EA9-8FF9-99B7DD8F6363}"/>
              </a:ext>
            </a:extLst>
          </p:cNvPr>
          <p:cNvGrpSpPr/>
          <p:nvPr/>
        </p:nvGrpSpPr>
        <p:grpSpPr>
          <a:xfrm>
            <a:off x="4217289" y="3000772"/>
            <a:ext cx="1505397" cy="2414514"/>
            <a:chOff x="3861094" y="2967687"/>
            <a:chExt cx="2313421" cy="2285127"/>
          </a:xfrm>
        </p:grpSpPr>
        <p:sp>
          <p:nvSpPr>
            <p:cNvPr id="22" name="מלבן 21">
              <a:extLst>
                <a:ext uri="{FF2B5EF4-FFF2-40B4-BE49-F238E27FC236}">
                  <a16:creationId xmlns:a16="http://schemas.microsoft.com/office/drawing/2014/main" id="{F43C766C-F87D-431E-BD1E-BBE9736C7FD5}"/>
                </a:ext>
              </a:extLst>
            </p:cNvPr>
            <p:cNvSpPr/>
            <p:nvPr/>
          </p:nvSpPr>
          <p:spPr>
            <a:xfrm>
              <a:off x="4051005" y="3296093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  <p:sp>
          <p:nvSpPr>
            <p:cNvPr id="23" name="מלבן 22">
              <a:extLst>
                <a:ext uri="{FF2B5EF4-FFF2-40B4-BE49-F238E27FC236}">
                  <a16:creationId xmlns:a16="http://schemas.microsoft.com/office/drawing/2014/main" id="{1A525821-E0E5-4C28-9B19-5A4558FF23C2}"/>
                </a:ext>
              </a:extLst>
            </p:cNvPr>
            <p:cNvSpPr/>
            <p:nvPr/>
          </p:nvSpPr>
          <p:spPr>
            <a:xfrm>
              <a:off x="4051005" y="3682409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  <p:sp>
          <p:nvSpPr>
            <p:cNvPr id="24" name="מלבן 23">
              <a:extLst>
                <a:ext uri="{FF2B5EF4-FFF2-40B4-BE49-F238E27FC236}">
                  <a16:creationId xmlns:a16="http://schemas.microsoft.com/office/drawing/2014/main" id="{3D1B2B5E-E94F-48F7-853E-F3861571B46F}"/>
                </a:ext>
              </a:extLst>
            </p:cNvPr>
            <p:cNvSpPr/>
            <p:nvPr/>
          </p:nvSpPr>
          <p:spPr>
            <a:xfrm>
              <a:off x="4051005" y="4068725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  <p:sp>
          <p:nvSpPr>
            <p:cNvPr id="25" name="מלבן 24">
              <a:extLst>
                <a:ext uri="{FF2B5EF4-FFF2-40B4-BE49-F238E27FC236}">
                  <a16:creationId xmlns:a16="http://schemas.microsoft.com/office/drawing/2014/main" id="{1BF6422A-5183-4F41-ADE2-A71F862DC423}"/>
                </a:ext>
              </a:extLst>
            </p:cNvPr>
            <p:cNvSpPr/>
            <p:nvPr/>
          </p:nvSpPr>
          <p:spPr>
            <a:xfrm>
              <a:off x="4051004" y="4462129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  <p:sp>
          <p:nvSpPr>
            <p:cNvPr id="26" name="מלבן 25">
              <a:extLst>
                <a:ext uri="{FF2B5EF4-FFF2-40B4-BE49-F238E27FC236}">
                  <a16:creationId xmlns:a16="http://schemas.microsoft.com/office/drawing/2014/main" id="{45178F4C-06FA-4C50-859F-AF9E33272879}"/>
                </a:ext>
              </a:extLst>
            </p:cNvPr>
            <p:cNvSpPr/>
            <p:nvPr/>
          </p:nvSpPr>
          <p:spPr>
            <a:xfrm>
              <a:off x="4056728" y="4832930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  <p:sp>
          <p:nvSpPr>
            <p:cNvPr id="27" name="אליפסה 26">
              <a:extLst>
                <a:ext uri="{FF2B5EF4-FFF2-40B4-BE49-F238E27FC236}">
                  <a16:creationId xmlns:a16="http://schemas.microsoft.com/office/drawing/2014/main" id="{AEF5340F-E99A-44A2-94DF-C7BEAE5405A5}"/>
                </a:ext>
              </a:extLst>
            </p:cNvPr>
            <p:cNvSpPr/>
            <p:nvPr/>
          </p:nvSpPr>
          <p:spPr>
            <a:xfrm>
              <a:off x="3861094" y="2967687"/>
              <a:ext cx="2044995" cy="299795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Car[]</a:t>
              </a:r>
              <a:endParaRPr lang="he-IL" dirty="0"/>
            </a:p>
          </p:txBody>
        </p:sp>
        <p:sp>
          <p:nvSpPr>
            <p:cNvPr id="28" name="סוגר מרובע שמאלי 27">
              <a:extLst>
                <a:ext uri="{FF2B5EF4-FFF2-40B4-BE49-F238E27FC236}">
                  <a16:creationId xmlns:a16="http://schemas.microsoft.com/office/drawing/2014/main" id="{FFE64251-CF33-4269-8618-101800D41FAA}"/>
                </a:ext>
              </a:extLst>
            </p:cNvPr>
            <p:cNvSpPr/>
            <p:nvPr/>
          </p:nvSpPr>
          <p:spPr>
            <a:xfrm>
              <a:off x="3965944" y="3296093"/>
              <a:ext cx="212651" cy="1945756"/>
            </a:xfrm>
            <a:prstGeom prst="leftBracket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סוגר מרובע ימני 28">
              <a:extLst>
                <a:ext uri="{FF2B5EF4-FFF2-40B4-BE49-F238E27FC236}">
                  <a16:creationId xmlns:a16="http://schemas.microsoft.com/office/drawing/2014/main" id="{EE1C6B61-8191-40DC-9160-5322902A3FE1}"/>
                </a:ext>
              </a:extLst>
            </p:cNvPr>
            <p:cNvSpPr/>
            <p:nvPr/>
          </p:nvSpPr>
          <p:spPr>
            <a:xfrm>
              <a:off x="5961864" y="3307058"/>
              <a:ext cx="212651" cy="1945756"/>
            </a:xfrm>
            <a:prstGeom prst="rightBracket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30" name="מלבן: פינות מעוגלות 29">
            <a:extLst>
              <a:ext uri="{FF2B5EF4-FFF2-40B4-BE49-F238E27FC236}">
                <a16:creationId xmlns:a16="http://schemas.microsoft.com/office/drawing/2014/main" id="{40A37C34-BDAF-44E1-B8AA-82D5F4A357C7}"/>
              </a:ext>
            </a:extLst>
          </p:cNvPr>
          <p:cNvSpPr/>
          <p:nvPr/>
        </p:nvSpPr>
        <p:spPr>
          <a:xfrm>
            <a:off x="6732357" y="3353294"/>
            <a:ext cx="4558758" cy="29032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num= 123    accident=true    price= 1000</a:t>
            </a:r>
            <a:endParaRPr lang="he-IL" dirty="0"/>
          </a:p>
        </p:txBody>
      </p:sp>
      <p:sp>
        <p:nvSpPr>
          <p:cNvPr id="31" name="מלבן: פינות מעוגלות 30">
            <a:extLst>
              <a:ext uri="{FF2B5EF4-FFF2-40B4-BE49-F238E27FC236}">
                <a16:creationId xmlns:a16="http://schemas.microsoft.com/office/drawing/2014/main" id="{1DD329DD-88D1-43F4-B0CF-CA690CDAB16F}"/>
              </a:ext>
            </a:extLst>
          </p:cNvPr>
          <p:cNvSpPr/>
          <p:nvPr/>
        </p:nvSpPr>
        <p:spPr>
          <a:xfrm>
            <a:off x="6759712" y="3877779"/>
            <a:ext cx="4558758" cy="24009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num= 435    accident=false    price= 2500</a:t>
            </a:r>
            <a:endParaRPr lang="he-IL" dirty="0"/>
          </a:p>
        </p:txBody>
      </p:sp>
      <p:sp>
        <p:nvSpPr>
          <p:cNvPr id="32" name="מלבן: פינות מעוגלות 31">
            <a:extLst>
              <a:ext uri="{FF2B5EF4-FFF2-40B4-BE49-F238E27FC236}">
                <a16:creationId xmlns:a16="http://schemas.microsoft.com/office/drawing/2014/main" id="{843303C0-3849-453F-9CB4-722E596AC5FB}"/>
              </a:ext>
            </a:extLst>
          </p:cNvPr>
          <p:cNvSpPr/>
          <p:nvPr/>
        </p:nvSpPr>
        <p:spPr>
          <a:xfrm>
            <a:off x="6744978" y="4304619"/>
            <a:ext cx="4510851" cy="2639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num= 931    accident=true    price= 3000</a:t>
            </a:r>
            <a:endParaRPr lang="he-IL" dirty="0"/>
          </a:p>
        </p:txBody>
      </p:sp>
      <p:cxnSp>
        <p:nvCxnSpPr>
          <p:cNvPr id="33" name="מחבר חץ ישר 32">
            <a:extLst>
              <a:ext uri="{FF2B5EF4-FFF2-40B4-BE49-F238E27FC236}">
                <a16:creationId xmlns:a16="http://schemas.microsoft.com/office/drawing/2014/main" id="{8A24D292-85DD-478D-BDB3-356461355708}"/>
              </a:ext>
            </a:extLst>
          </p:cNvPr>
          <p:cNvCxnSpPr>
            <a:cxnSpLocks/>
          </p:cNvCxnSpPr>
          <p:nvPr/>
        </p:nvCxnSpPr>
        <p:spPr>
          <a:xfrm flipV="1">
            <a:off x="5671594" y="3564074"/>
            <a:ext cx="1060763" cy="286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מחבר חץ ישר 33">
            <a:extLst>
              <a:ext uri="{FF2B5EF4-FFF2-40B4-BE49-F238E27FC236}">
                <a16:creationId xmlns:a16="http://schemas.microsoft.com/office/drawing/2014/main" id="{29137CCD-58E0-4B1C-BA02-BC4C50CC9C13}"/>
              </a:ext>
            </a:extLst>
          </p:cNvPr>
          <p:cNvCxnSpPr>
            <a:cxnSpLocks/>
          </p:cNvCxnSpPr>
          <p:nvPr/>
        </p:nvCxnSpPr>
        <p:spPr>
          <a:xfrm>
            <a:off x="5646049" y="3996976"/>
            <a:ext cx="1088119" cy="149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מחבר חץ ישר 34">
            <a:extLst>
              <a:ext uri="{FF2B5EF4-FFF2-40B4-BE49-F238E27FC236}">
                <a16:creationId xmlns:a16="http://schemas.microsoft.com/office/drawing/2014/main" id="{582172CD-1CAB-42C0-BE60-EBAFCD847821}"/>
              </a:ext>
            </a:extLst>
          </p:cNvPr>
          <p:cNvCxnSpPr>
            <a:cxnSpLocks/>
          </p:cNvCxnSpPr>
          <p:nvPr/>
        </p:nvCxnSpPr>
        <p:spPr>
          <a:xfrm>
            <a:off x="5675319" y="4429355"/>
            <a:ext cx="1088119" cy="149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6" name="מלבן 35">
            <a:extLst>
              <a:ext uri="{FF2B5EF4-FFF2-40B4-BE49-F238E27FC236}">
                <a16:creationId xmlns:a16="http://schemas.microsoft.com/office/drawing/2014/main" id="{EF52747F-D3DD-4A97-93FB-B6A36051E0A6}"/>
              </a:ext>
            </a:extLst>
          </p:cNvPr>
          <p:cNvSpPr/>
          <p:nvPr/>
        </p:nvSpPr>
        <p:spPr>
          <a:xfrm>
            <a:off x="4517662" y="3383241"/>
            <a:ext cx="886648" cy="32301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[0]</a:t>
            </a:r>
            <a:endParaRPr lang="he-IL" dirty="0"/>
          </a:p>
        </p:txBody>
      </p:sp>
      <p:sp>
        <p:nvSpPr>
          <p:cNvPr id="37" name="מלבן 36">
            <a:extLst>
              <a:ext uri="{FF2B5EF4-FFF2-40B4-BE49-F238E27FC236}">
                <a16:creationId xmlns:a16="http://schemas.microsoft.com/office/drawing/2014/main" id="{4C8D78C4-C71E-48E9-874A-52837762A507}"/>
              </a:ext>
            </a:extLst>
          </p:cNvPr>
          <p:cNvSpPr/>
          <p:nvPr/>
        </p:nvSpPr>
        <p:spPr>
          <a:xfrm>
            <a:off x="4547282" y="4177475"/>
            <a:ext cx="881611" cy="34619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[2]</a:t>
            </a:r>
            <a:endParaRPr lang="he-IL" dirty="0"/>
          </a:p>
        </p:txBody>
      </p:sp>
      <p:sp>
        <p:nvSpPr>
          <p:cNvPr id="38" name="מלבן 37">
            <a:extLst>
              <a:ext uri="{FF2B5EF4-FFF2-40B4-BE49-F238E27FC236}">
                <a16:creationId xmlns:a16="http://schemas.microsoft.com/office/drawing/2014/main" id="{60605088-A552-430B-9D67-22C3DE20B1B6}"/>
              </a:ext>
            </a:extLst>
          </p:cNvPr>
          <p:cNvSpPr/>
          <p:nvPr/>
        </p:nvSpPr>
        <p:spPr>
          <a:xfrm>
            <a:off x="4508193" y="3808569"/>
            <a:ext cx="886648" cy="323019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[1]</a:t>
            </a:r>
            <a:endParaRPr lang="he-IL" dirty="0"/>
          </a:p>
        </p:txBody>
      </p:sp>
      <p:cxnSp>
        <p:nvCxnSpPr>
          <p:cNvPr id="39" name="מחבר חץ ישר 38">
            <a:extLst>
              <a:ext uri="{FF2B5EF4-FFF2-40B4-BE49-F238E27FC236}">
                <a16:creationId xmlns:a16="http://schemas.microsoft.com/office/drawing/2014/main" id="{28EC3775-B746-4E37-82E0-80E750C54E16}"/>
              </a:ext>
            </a:extLst>
          </p:cNvPr>
          <p:cNvCxnSpPr>
            <a:cxnSpLocks/>
          </p:cNvCxnSpPr>
          <p:nvPr/>
        </p:nvCxnSpPr>
        <p:spPr>
          <a:xfrm flipV="1">
            <a:off x="2442956" y="3521311"/>
            <a:ext cx="1791470" cy="6116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מחבר חץ ישר 39">
            <a:extLst>
              <a:ext uri="{FF2B5EF4-FFF2-40B4-BE49-F238E27FC236}">
                <a16:creationId xmlns:a16="http://schemas.microsoft.com/office/drawing/2014/main" id="{F24A49C2-59FD-4BFE-AB2A-773DDCA608E6}"/>
              </a:ext>
            </a:extLst>
          </p:cNvPr>
          <p:cNvCxnSpPr>
            <a:cxnSpLocks/>
            <a:stCxn id="44" idx="6"/>
          </p:cNvCxnSpPr>
          <p:nvPr/>
        </p:nvCxnSpPr>
        <p:spPr>
          <a:xfrm>
            <a:off x="824720" y="2472060"/>
            <a:ext cx="637099" cy="2885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1" name="מלבן 40">
            <a:extLst>
              <a:ext uri="{FF2B5EF4-FFF2-40B4-BE49-F238E27FC236}">
                <a16:creationId xmlns:a16="http://schemas.microsoft.com/office/drawing/2014/main" id="{E6B032DE-06B8-4892-822E-DE335ECC10B9}"/>
              </a:ext>
            </a:extLst>
          </p:cNvPr>
          <p:cNvSpPr/>
          <p:nvPr/>
        </p:nvSpPr>
        <p:spPr>
          <a:xfrm>
            <a:off x="1593839" y="5857174"/>
            <a:ext cx="59747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Int </a:t>
            </a:r>
            <a:r>
              <a:rPr lang="en-US" sz="2400" dirty="0" err="1">
                <a:solidFill>
                  <a:srgbClr val="000000"/>
                </a:solidFill>
              </a:rPr>
              <a:t>carNum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a.cars</a:t>
            </a:r>
            <a:r>
              <a:rPr lang="en-US" sz="2400" dirty="0">
                <a:solidFill>
                  <a:srgbClr val="000000"/>
                </a:solidFill>
              </a:rPr>
              <a:t>[2].</a:t>
            </a:r>
            <a:r>
              <a:rPr lang="en-US" sz="2400" dirty="0" err="1">
                <a:solidFill>
                  <a:srgbClr val="000000"/>
                </a:solidFill>
              </a:rPr>
              <a:t>GetLicenseNum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  <a:endParaRPr lang="he-IL" sz="2400" dirty="0"/>
          </a:p>
        </p:txBody>
      </p:sp>
      <p:cxnSp>
        <p:nvCxnSpPr>
          <p:cNvPr id="42" name="מחבר חץ ישר 41">
            <a:extLst>
              <a:ext uri="{FF2B5EF4-FFF2-40B4-BE49-F238E27FC236}">
                <a16:creationId xmlns:a16="http://schemas.microsoft.com/office/drawing/2014/main" id="{34D87714-A9C7-4F96-B1B8-1C63626AA4AC}"/>
              </a:ext>
            </a:extLst>
          </p:cNvPr>
          <p:cNvCxnSpPr>
            <a:cxnSpLocks/>
          </p:cNvCxnSpPr>
          <p:nvPr/>
        </p:nvCxnSpPr>
        <p:spPr>
          <a:xfrm flipV="1">
            <a:off x="5258157" y="4546751"/>
            <a:ext cx="2369471" cy="146839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CAFA7CED-4D01-4E81-BB7E-C77815C396F9}"/>
              </a:ext>
            </a:extLst>
          </p:cNvPr>
          <p:cNvGrpSpPr/>
          <p:nvPr/>
        </p:nvGrpSpPr>
        <p:grpSpPr>
          <a:xfrm>
            <a:off x="53505" y="1850459"/>
            <a:ext cx="1408314" cy="981601"/>
            <a:chOff x="126253" y="1301543"/>
            <a:chExt cx="1408314" cy="981601"/>
          </a:xfrm>
        </p:grpSpPr>
        <p:sp>
          <p:nvSpPr>
            <p:cNvPr id="44" name="אליפסה 43">
              <a:extLst>
                <a:ext uri="{FF2B5EF4-FFF2-40B4-BE49-F238E27FC236}">
                  <a16:creationId xmlns:a16="http://schemas.microsoft.com/office/drawing/2014/main" id="{583F9AED-E9A3-470C-9DEB-7F284C02A35D}"/>
                </a:ext>
              </a:extLst>
            </p:cNvPr>
            <p:cNvSpPr/>
            <p:nvPr/>
          </p:nvSpPr>
          <p:spPr>
            <a:xfrm>
              <a:off x="131923" y="1563144"/>
              <a:ext cx="765545" cy="72000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a</a:t>
              </a:r>
              <a:endParaRPr lang="he-IL" dirty="0"/>
            </a:p>
          </p:txBody>
        </p:sp>
        <p:sp>
          <p:nvSpPr>
            <p:cNvPr id="45" name="אליפסה 44">
              <a:extLst>
                <a:ext uri="{FF2B5EF4-FFF2-40B4-BE49-F238E27FC236}">
                  <a16:creationId xmlns:a16="http://schemas.microsoft.com/office/drawing/2014/main" id="{7DDDDA25-D28D-4258-B708-B8E59499FC7E}"/>
                </a:ext>
              </a:extLst>
            </p:cNvPr>
            <p:cNvSpPr/>
            <p:nvPr/>
          </p:nvSpPr>
          <p:spPr>
            <a:xfrm>
              <a:off x="126253" y="1301543"/>
              <a:ext cx="1408314" cy="209991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AllCars</a:t>
              </a:r>
              <a:endParaRPr lang="he-IL" dirty="0"/>
            </a:p>
          </p:txBody>
        </p:sp>
      </p:grpSp>
      <p:sp>
        <p:nvSpPr>
          <p:cNvPr id="46" name="אליפסה 45">
            <a:extLst>
              <a:ext uri="{FF2B5EF4-FFF2-40B4-BE49-F238E27FC236}">
                <a16:creationId xmlns:a16="http://schemas.microsoft.com/office/drawing/2014/main" id="{B72E820C-752F-42EB-B803-E5D1C57BC54B}"/>
              </a:ext>
            </a:extLst>
          </p:cNvPr>
          <p:cNvSpPr/>
          <p:nvPr/>
        </p:nvSpPr>
        <p:spPr>
          <a:xfrm>
            <a:off x="8346373" y="2841548"/>
            <a:ext cx="1330726" cy="31677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Car</a:t>
            </a:r>
            <a:endParaRPr lang="he-IL" dirty="0"/>
          </a:p>
        </p:txBody>
      </p:sp>
      <p:sp>
        <p:nvSpPr>
          <p:cNvPr id="47" name="מלבן 46">
            <a:extLst>
              <a:ext uri="{FF2B5EF4-FFF2-40B4-BE49-F238E27FC236}">
                <a16:creationId xmlns:a16="http://schemas.microsoft.com/office/drawing/2014/main" id="{B4446E6D-6257-423B-A4E4-9EA41A2C00EB}"/>
              </a:ext>
            </a:extLst>
          </p:cNvPr>
          <p:cNvSpPr/>
          <p:nvPr/>
        </p:nvSpPr>
        <p:spPr>
          <a:xfrm>
            <a:off x="6237514" y="821554"/>
            <a:ext cx="58345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 err="1">
                <a:solidFill>
                  <a:srgbClr val="000000"/>
                </a:solidFill>
              </a:rPr>
              <a:t>AllCars</a:t>
            </a:r>
            <a:r>
              <a:rPr lang="en-US" sz="2400" dirty="0">
                <a:solidFill>
                  <a:srgbClr val="000000"/>
                </a:solidFill>
              </a:rPr>
              <a:t> a = 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AllCars</a:t>
            </a:r>
            <a:r>
              <a:rPr lang="en-US" sz="2400" dirty="0">
                <a:solidFill>
                  <a:srgbClr val="000000"/>
                </a:solidFill>
              </a:rPr>
              <a:t>(5);</a:t>
            </a:r>
          </a:p>
          <a:p>
            <a:pPr algn="l" rtl="0"/>
            <a:r>
              <a:rPr lang="en-US" sz="2400" dirty="0" err="1">
                <a:solidFill>
                  <a:srgbClr val="000000"/>
                </a:solidFill>
              </a:rPr>
              <a:t>a.AddCar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Car(</a:t>
            </a:r>
            <a:r>
              <a:rPr lang="en-US" sz="2400" dirty="0">
                <a:solidFill>
                  <a:srgbClr val="A31515"/>
                </a:solidFill>
              </a:rPr>
              <a:t>"123"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>
                <a:solidFill>
                  <a:srgbClr val="0000FF"/>
                </a:solidFill>
              </a:rPr>
              <a:t>true</a:t>
            </a:r>
            <a:r>
              <a:rPr lang="en-US" sz="2400" dirty="0">
                <a:solidFill>
                  <a:srgbClr val="000000"/>
                </a:solidFill>
              </a:rPr>
              <a:t>, 1000));</a:t>
            </a:r>
          </a:p>
          <a:p>
            <a:pPr algn="l" rtl="0"/>
            <a:r>
              <a:rPr lang="en-US" sz="2400" dirty="0" err="1">
                <a:solidFill>
                  <a:srgbClr val="000000"/>
                </a:solidFill>
              </a:rPr>
              <a:t>a.AddCar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Car(</a:t>
            </a:r>
            <a:r>
              <a:rPr lang="en-US" sz="2400" dirty="0">
                <a:solidFill>
                  <a:srgbClr val="A31515"/>
                </a:solidFill>
              </a:rPr>
              <a:t>"435"</a:t>
            </a:r>
            <a:r>
              <a:rPr lang="en-US" sz="2400" dirty="0">
                <a:solidFill>
                  <a:srgbClr val="000000"/>
                </a:solidFill>
              </a:rPr>
              <a:t>, </a:t>
            </a:r>
            <a:r>
              <a:rPr lang="en-US" sz="2400" dirty="0">
                <a:solidFill>
                  <a:srgbClr val="0000FF"/>
                </a:solidFill>
              </a:rPr>
              <a:t>false</a:t>
            </a:r>
            <a:r>
              <a:rPr lang="en-US" sz="2400" dirty="0">
                <a:solidFill>
                  <a:srgbClr val="000000"/>
                </a:solidFill>
              </a:rPr>
              <a:t>, 2500));</a:t>
            </a:r>
          </a:p>
          <a:p>
            <a:pPr algn="l" rtl="0"/>
            <a:r>
              <a:rPr lang="en-US" sz="2400" dirty="0" err="1">
                <a:solidFill>
                  <a:srgbClr val="000000"/>
                </a:solidFill>
              </a:rPr>
              <a:t>a.AddCar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new</a:t>
            </a:r>
            <a:r>
              <a:rPr lang="en-US" sz="2400" dirty="0">
                <a:solidFill>
                  <a:srgbClr val="000000"/>
                </a:solidFill>
              </a:rPr>
              <a:t> Car(</a:t>
            </a:r>
            <a:r>
              <a:rPr lang="en-US" sz="2400" dirty="0">
                <a:solidFill>
                  <a:srgbClr val="A31515"/>
                </a:solidFill>
              </a:rPr>
              <a:t>"931"</a:t>
            </a:r>
            <a:r>
              <a:rPr lang="en-US" sz="2400" dirty="0">
                <a:solidFill>
                  <a:srgbClr val="00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true</a:t>
            </a:r>
            <a:r>
              <a:rPr lang="en-US" sz="2400" dirty="0">
                <a:solidFill>
                  <a:srgbClr val="000000"/>
                </a:solidFill>
              </a:rPr>
              <a:t>,3000));</a:t>
            </a:r>
            <a:endParaRPr lang="he-IL" sz="2400" dirty="0"/>
          </a:p>
        </p:txBody>
      </p:sp>
      <p:sp>
        <p:nvSpPr>
          <p:cNvPr id="52" name="תיבת טקסט 51">
            <a:extLst>
              <a:ext uri="{FF2B5EF4-FFF2-40B4-BE49-F238E27FC236}">
                <a16:creationId xmlns:a16="http://schemas.microsoft.com/office/drawing/2014/main" id="{12DCBE8B-F545-4DCE-8EBF-6AF77F56CCA8}"/>
              </a:ext>
            </a:extLst>
          </p:cNvPr>
          <p:cNvSpPr txBox="1"/>
          <p:nvPr/>
        </p:nvSpPr>
        <p:spPr>
          <a:xfrm>
            <a:off x="49054" y="4720856"/>
            <a:ext cx="3832341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b="1" dirty="0"/>
              <a:t>משמעות כפולה לערך ב </a:t>
            </a:r>
            <a:r>
              <a:rPr lang="en-US" b="1" dirty="0"/>
              <a:t>num</a:t>
            </a:r>
            <a:endParaRPr lang="he-IL" b="1" dirty="0"/>
          </a:p>
          <a:p>
            <a:r>
              <a:rPr lang="he-IL" b="1" dirty="0"/>
              <a:t>א. המקום הבא הפנוי במערך </a:t>
            </a:r>
          </a:p>
          <a:p>
            <a:r>
              <a:rPr lang="he-IL" b="1" dirty="0"/>
              <a:t>ב. כמה עצמים  מאוכסנים  במערך </a:t>
            </a:r>
          </a:p>
        </p:txBody>
      </p:sp>
    </p:spTree>
    <p:extLst>
      <p:ext uri="{BB962C8B-B14F-4D97-AF65-F5344CB8AC3E}">
        <p14:creationId xmlns:p14="http://schemas.microsoft.com/office/powerpoint/2010/main" val="46224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8" grpId="0" animBg="1"/>
      <p:bldP spid="19" grpId="0" animBg="1"/>
      <p:bldP spid="20" grpId="0" animBg="1"/>
      <p:bldP spid="30" grpId="0" animBg="1"/>
      <p:bldP spid="31" grpId="0" animBg="1"/>
      <p:bldP spid="32" grpId="0" animBg="1"/>
      <p:bldP spid="36" grpId="0" animBg="1"/>
      <p:bldP spid="37" grpId="0" animBg="1"/>
      <p:bldP spid="38" grpId="0" animBg="1"/>
      <p:bldP spid="41" grpId="0"/>
      <p:bldP spid="46" grpId="0" animBg="1"/>
      <p:bldP spid="5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43A5263-F60F-4EA3-A257-7235DFAA2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סעיף ב.1- פעולה במחלקה </a:t>
            </a:r>
            <a:r>
              <a:rPr lang="en-US" dirty="0" err="1"/>
              <a:t>AllCars</a:t>
            </a:r>
            <a:endParaRPr lang="he-IL" dirty="0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93264D43-6B28-40ED-BF99-BAA6CBAE3E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e-IL" dirty="0"/>
              <a:t>הוספת מכונית למערך 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1104D284-C8A5-4A00-A71B-C03FD53EE191}"/>
              </a:ext>
            </a:extLst>
          </p:cNvPr>
          <p:cNvSpPr/>
          <p:nvPr/>
        </p:nvSpPr>
        <p:spPr>
          <a:xfrm>
            <a:off x="478971" y="2204668"/>
            <a:ext cx="6096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AddCar</a:t>
            </a:r>
            <a:r>
              <a:rPr lang="en-US" sz="2400" dirty="0">
                <a:solidFill>
                  <a:srgbClr val="000000"/>
                </a:solidFill>
              </a:rPr>
              <a:t>(Car c)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(num&lt;</a:t>
            </a:r>
            <a:r>
              <a:rPr lang="en-US" sz="2400" dirty="0" err="1">
                <a:solidFill>
                  <a:srgbClr val="000000"/>
                </a:solidFill>
              </a:rPr>
              <a:t>cars.Length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cars[num] = c;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num++;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true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false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</a:t>
            </a:r>
            <a:endParaRPr lang="he-IL" sz="2400" dirty="0"/>
          </a:p>
        </p:txBody>
      </p:sp>
      <p:sp>
        <p:nvSpPr>
          <p:cNvPr id="6" name="חץ: שמאלה 5">
            <a:extLst>
              <a:ext uri="{FF2B5EF4-FFF2-40B4-BE49-F238E27FC236}">
                <a16:creationId xmlns:a16="http://schemas.microsoft.com/office/drawing/2014/main" id="{81829A4D-81AE-4ABC-9827-3E83392C44C5}"/>
              </a:ext>
            </a:extLst>
          </p:cNvPr>
          <p:cNvSpPr/>
          <p:nvPr/>
        </p:nvSpPr>
        <p:spPr>
          <a:xfrm>
            <a:off x="4343400" y="2873829"/>
            <a:ext cx="3810000" cy="783771"/>
          </a:xfrm>
          <a:prstGeom prst="lef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אם יש מקום    </a:t>
            </a:r>
          </a:p>
        </p:txBody>
      </p:sp>
      <p:sp>
        <p:nvSpPr>
          <p:cNvPr id="7" name="חץ: שמאלה 6">
            <a:extLst>
              <a:ext uri="{FF2B5EF4-FFF2-40B4-BE49-F238E27FC236}">
                <a16:creationId xmlns:a16="http://schemas.microsoft.com/office/drawing/2014/main" id="{09C1F53F-72BA-407F-9993-C787BFB55ABD}"/>
              </a:ext>
            </a:extLst>
          </p:cNvPr>
          <p:cNvSpPr/>
          <p:nvPr/>
        </p:nvSpPr>
        <p:spPr>
          <a:xfrm>
            <a:off x="3907971" y="5070399"/>
            <a:ext cx="3810000" cy="783771"/>
          </a:xfrm>
          <a:prstGeom prst="lef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אם אין מקום    </a:t>
            </a:r>
          </a:p>
        </p:txBody>
      </p:sp>
    </p:spTree>
    <p:extLst>
      <p:ext uri="{BB962C8B-B14F-4D97-AF65-F5344CB8AC3E}">
        <p14:creationId xmlns:p14="http://schemas.microsoft.com/office/powerpoint/2010/main" val="4065806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510E2C-D783-47E1-BF94-90B42077C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80114" y="320522"/>
            <a:ext cx="4808653" cy="720000"/>
          </a:xfrm>
        </p:spPr>
        <p:txBody>
          <a:bodyPr/>
          <a:lstStyle/>
          <a:p>
            <a:r>
              <a:rPr lang="he-IL" dirty="0"/>
              <a:t>סעיף ב.2 - הדפסה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DB3B8F3B-B419-4135-8CDB-EA9453748E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02216" y="1048170"/>
            <a:ext cx="9764486" cy="2545636"/>
          </a:xfrm>
          <a:prstGeom prst="rect">
            <a:avLst/>
          </a:prstGeom>
        </p:spPr>
      </p:pic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9DA6C851-1BDE-46CA-B869-20EA09F6F73B}"/>
              </a:ext>
            </a:extLst>
          </p:cNvPr>
          <p:cNvSpPr txBox="1"/>
          <p:nvPr/>
        </p:nvSpPr>
        <p:spPr>
          <a:xfrm>
            <a:off x="1230086" y="3942623"/>
            <a:ext cx="8469085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dirty="0"/>
              <a:t>ניתוח ותכנון : </a:t>
            </a:r>
          </a:p>
          <a:p>
            <a:r>
              <a:rPr lang="he-IL" sz="2400" dirty="0"/>
              <a:t>     - יש לסרוק את כל מערך המכוניות </a:t>
            </a:r>
          </a:p>
          <a:p>
            <a:r>
              <a:rPr lang="he-IL" sz="2400" dirty="0"/>
              <a:t>    -   בדיקת התנאים </a:t>
            </a:r>
          </a:p>
          <a:p>
            <a:endParaRPr lang="he-IL" sz="2400" dirty="0"/>
          </a:p>
          <a:p>
            <a:endParaRPr lang="he-IL" sz="2400" dirty="0"/>
          </a:p>
          <a:p>
            <a:r>
              <a:rPr lang="he-IL" sz="2400" dirty="0"/>
              <a:t>     -   הדפסת מספר הרכב  </a:t>
            </a:r>
          </a:p>
        </p:txBody>
      </p:sp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AFF0ACE0-0673-41EB-ABA8-2DD1A65CD7FD}"/>
              </a:ext>
            </a:extLst>
          </p:cNvPr>
          <p:cNvGrpSpPr/>
          <p:nvPr/>
        </p:nvGrpSpPr>
        <p:grpSpPr>
          <a:xfrm>
            <a:off x="692240" y="4738327"/>
            <a:ext cx="6617517" cy="886838"/>
            <a:chOff x="1195417" y="5138437"/>
            <a:chExt cx="6617517" cy="886838"/>
          </a:xfrm>
        </p:grpSpPr>
        <p:sp>
          <p:nvSpPr>
            <p:cNvPr id="8" name="מלבן 7">
              <a:extLst>
                <a:ext uri="{FF2B5EF4-FFF2-40B4-BE49-F238E27FC236}">
                  <a16:creationId xmlns:a16="http://schemas.microsoft.com/office/drawing/2014/main" id="{CCD3629A-5B5D-4C35-BED5-D623E409C279}"/>
                </a:ext>
              </a:extLst>
            </p:cNvPr>
            <p:cNvSpPr/>
            <p:nvPr/>
          </p:nvSpPr>
          <p:spPr>
            <a:xfrm>
              <a:off x="1195417" y="5625165"/>
              <a:ext cx="661751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00FF"/>
                  </a:solidFill>
                </a:rPr>
                <a:t>if</a:t>
              </a:r>
              <a:r>
                <a:rPr lang="en-US" sz="2000" dirty="0">
                  <a:solidFill>
                    <a:srgbClr val="000000"/>
                  </a:solidFill>
                </a:rPr>
                <a:t> (!cars[</a:t>
              </a:r>
              <a:r>
                <a:rPr lang="en-US" sz="2000" dirty="0" err="1">
                  <a:solidFill>
                    <a:srgbClr val="000000"/>
                  </a:solidFill>
                </a:rPr>
                <a:t>i</a:t>
              </a:r>
              <a:r>
                <a:rPr lang="en-US" sz="2000" dirty="0">
                  <a:solidFill>
                    <a:srgbClr val="000000"/>
                  </a:solidFill>
                </a:rPr>
                <a:t>].</a:t>
              </a:r>
              <a:r>
                <a:rPr lang="en-US" sz="2000" dirty="0" err="1">
                  <a:solidFill>
                    <a:srgbClr val="000000"/>
                  </a:solidFill>
                </a:rPr>
                <a:t>GetHadAccident</a:t>
              </a:r>
              <a:r>
                <a:rPr lang="en-US" sz="2000" dirty="0">
                  <a:solidFill>
                    <a:srgbClr val="000000"/>
                  </a:solidFill>
                </a:rPr>
                <a:t>() &amp;&amp; cars[</a:t>
              </a:r>
              <a:r>
                <a:rPr lang="en-US" sz="2000" dirty="0" err="1">
                  <a:solidFill>
                    <a:srgbClr val="000000"/>
                  </a:solidFill>
                </a:rPr>
                <a:t>i</a:t>
              </a:r>
              <a:r>
                <a:rPr lang="en-US" sz="2000" dirty="0">
                  <a:solidFill>
                    <a:srgbClr val="000000"/>
                  </a:solidFill>
                </a:rPr>
                <a:t>].</a:t>
              </a:r>
              <a:r>
                <a:rPr lang="en-US" sz="2000" b="1" dirty="0">
                  <a:solidFill>
                    <a:srgbClr val="000000"/>
                  </a:solidFill>
                </a:rPr>
                <a:t>Range</a:t>
              </a:r>
              <a:r>
                <a:rPr lang="en-US" sz="2000" dirty="0">
                  <a:solidFill>
                    <a:srgbClr val="000000"/>
                  </a:solidFill>
                </a:rPr>
                <a:t>(min, max))</a:t>
              </a:r>
              <a:endParaRPr lang="he-IL" sz="2000" dirty="0"/>
            </a:p>
          </p:txBody>
        </p:sp>
        <p:sp>
          <p:nvSpPr>
            <p:cNvPr id="9" name="בועת דיבור: מלבן 8">
              <a:extLst>
                <a:ext uri="{FF2B5EF4-FFF2-40B4-BE49-F238E27FC236}">
                  <a16:creationId xmlns:a16="http://schemas.microsoft.com/office/drawing/2014/main" id="{8A3F45AB-C3BF-436F-B103-C1F5D893B590}"/>
                </a:ext>
              </a:extLst>
            </p:cNvPr>
            <p:cNvSpPr/>
            <p:nvPr/>
          </p:nvSpPr>
          <p:spPr>
            <a:xfrm>
              <a:off x="1948543" y="5138437"/>
              <a:ext cx="2438400" cy="367365"/>
            </a:xfrm>
            <a:prstGeom prst="wedgeRectCallout">
              <a:avLst>
                <a:gd name="adj1" fmla="val -17262"/>
                <a:gd name="adj2" fmla="val 10398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לא עבר תאונה </a:t>
              </a:r>
            </a:p>
          </p:txBody>
        </p:sp>
        <p:sp>
          <p:nvSpPr>
            <p:cNvPr id="10" name="בועת דיבור: מלבן 9">
              <a:extLst>
                <a:ext uri="{FF2B5EF4-FFF2-40B4-BE49-F238E27FC236}">
                  <a16:creationId xmlns:a16="http://schemas.microsoft.com/office/drawing/2014/main" id="{0F9B08D3-1C09-4028-B3A5-AF1484873761}"/>
                </a:ext>
              </a:extLst>
            </p:cNvPr>
            <p:cNvSpPr/>
            <p:nvPr/>
          </p:nvSpPr>
          <p:spPr>
            <a:xfrm>
              <a:off x="5105400" y="5138437"/>
              <a:ext cx="2438400" cy="367365"/>
            </a:xfrm>
            <a:prstGeom prst="wedgeRectCallout">
              <a:avLst>
                <a:gd name="adj1" fmla="val -17262"/>
                <a:gd name="adj2" fmla="val 103985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המחיר בתחום  המבוקש </a:t>
              </a:r>
            </a:p>
          </p:txBody>
        </p:sp>
      </p:grpSp>
      <p:sp>
        <p:nvSpPr>
          <p:cNvPr id="12" name="מלבן 11">
            <a:extLst>
              <a:ext uri="{FF2B5EF4-FFF2-40B4-BE49-F238E27FC236}">
                <a16:creationId xmlns:a16="http://schemas.microsoft.com/office/drawing/2014/main" id="{A8A3723A-4742-47C3-9525-C9FEEE9670CA}"/>
              </a:ext>
            </a:extLst>
          </p:cNvPr>
          <p:cNvSpPr/>
          <p:nvPr/>
        </p:nvSpPr>
        <p:spPr>
          <a:xfrm>
            <a:off x="905914" y="5850837"/>
            <a:ext cx="52792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Console.WriteLine(cars[</a:t>
            </a:r>
            <a:r>
              <a:rPr lang="en-US" sz="2000" dirty="0" err="1">
                <a:solidFill>
                  <a:srgbClr val="000000"/>
                </a:solidFill>
              </a:rPr>
              <a:t>i</a:t>
            </a:r>
            <a:r>
              <a:rPr lang="en-US" sz="2000" dirty="0">
                <a:solidFill>
                  <a:srgbClr val="000000"/>
                </a:solidFill>
              </a:rPr>
              <a:t>].</a:t>
            </a:r>
            <a:r>
              <a:rPr lang="en-US" sz="2000" dirty="0" err="1">
                <a:solidFill>
                  <a:srgbClr val="000000"/>
                </a:solidFill>
              </a:rPr>
              <a:t>GetLicenseNum</a:t>
            </a:r>
            <a:r>
              <a:rPr lang="en-US" sz="2000" dirty="0">
                <a:solidFill>
                  <a:srgbClr val="000000"/>
                </a:solidFill>
              </a:rPr>
              <a:t>());</a:t>
            </a:r>
            <a:endParaRPr lang="he-IL" sz="2000" dirty="0"/>
          </a:p>
        </p:txBody>
      </p:sp>
      <p:sp>
        <p:nvSpPr>
          <p:cNvPr id="13" name="חץ: למטה 12">
            <a:extLst>
              <a:ext uri="{FF2B5EF4-FFF2-40B4-BE49-F238E27FC236}">
                <a16:creationId xmlns:a16="http://schemas.microsoft.com/office/drawing/2014/main" id="{4D757396-A72B-434F-B04F-153F542E3191}"/>
              </a:ext>
            </a:extLst>
          </p:cNvPr>
          <p:cNvSpPr/>
          <p:nvPr/>
        </p:nvSpPr>
        <p:spPr>
          <a:xfrm rot="19531636">
            <a:off x="3031096" y="2771396"/>
            <a:ext cx="1939804" cy="1113185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הפעולה מסעיף א </a:t>
            </a:r>
          </a:p>
        </p:txBody>
      </p:sp>
      <p:cxnSp>
        <p:nvCxnSpPr>
          <p:cNvPr id="15" name="מחבר חץ ישר 14">
            <a:extLst>
              <a:ext uri="{FF2B5EF4-FFF2-40B4-BE49-F238E27FC236}">
                <a16:creationId xmlns:a16="http://schemas.microsoft.com/office/drawing/2014/main" id="{BAACD7EF-8892-445A-BDBE-3A8D2F3BDF3F}"/>
              </a:ext>
            </a:extLst>
          </p:cNvPr>
          <p:cNvCxnSpPr>
            <a:stCxn id="13" idx="2"/>
          </p:cNvCxnSpPr>
          <p:nvPr/>
        </p:nvCxnSpPr>
        <p:spPr>
          <a:xfrm>
            <a:off x="4316037" y="3786841"/>
            <a:ext cx="799584" cy="9514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4602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39693FF-728C-4B94-BD32-EF610D0A54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סעיף ב.2 - הדפסה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4F90A31-C0B8-49C0-B1DE-BBBFB5D36A6F}"/>
              </a:ext>
            </a:extLst>
          </p:cNvPr>
          <p:cNvSpPr/>
          <p:nvPr/>
        </p:nvSpPr>
        <p:spPr>
          <a:xfrm>
            <a:off x="304799" y="1267829"/>
            <a:ext cx="1030877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void</a:t>
            </a:r>
            <a:r>
              <a:rPr lang="en-US" sz="2400" dirty="0">
                <a:solidFill>
                  <a:srgbClr val="000000"/>
                </a:solidFill>
              </a:rPr>
              <a:t> Print(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min,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max)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found = </a:t>
            </a:r>
            <a:r>
              <a:rPr lang="en-US" sz="2400" dirty="0">
                <a:solidFill>
                  <a:srgbClr val="0000FF"/>
                </a:solidFill>
              </a:rPr>
              <a:t>false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for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=0;i&lt;</a:t>
            </a:r>
            <a:r>
              <a:rPr lang="en-US" sz="2400" dirty="0" err="1">
                <a:solidFill>
                  <a:srgbClr val="000000"/>
                </a:solidFill>
              </a:rPr>
              <a:t>cars.Length;i</a:t>
            </a:r>
            <a:r>
              <a:rPr lang="en-US" sz="2400" dirty="0">
                <a:solidFill>
                  <a:srgbClr val="000000"/>
                </a:solidFill>
              </a:rPr>
              <a:t>++)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(!cars[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GetHadAccident</a:t>
            </a:r>
            <a:r>
              <a:rPr lang="en-US" sz="2400" dirty="0">
                <a:solidFill>
                  <a:srgbClr val="000000"/>
                </a:solidFill>
              </a:rPr>
              <a:t>() &amp;&amp; cars[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].Range(min, max))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Console.WriteLine(cars[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GetLicenseNum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      found = </a:t>
            </a:r>
            <a:r>
              <a:rPr lang="en-US" sz="2400" dirty="0">
                <a:solidFill>
                  <a:srgbClr val="0000FF"/>
                </a:solidFill>
              </a:rPr>
              <a:t>true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{       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(!found)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 err="1">
                <a:solidFill>
                  <a:srgbClr val="000000"/>
                </a:solidFill>
              </a:rPr>
              <a:t>Console.WriteLine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A31515"/>
                </a:solidFill>
              </a:rPr>
              <a:t>"No suitable car"</a:t>
            </a:r>
            <a:r>
              <a:rPr lang="en-US" sz="2400" dirty="0">
                <a:solidFill>
                  <a:srgbClr val="000000"/>
                </a:solidFill>
              </a:rPr>
              <a:t>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</a:t>
            </a:r>
            <a:endParaRPr lang="he-IL" sz="2400" dirty="0"/>
          </a:p>
        </p:txBody>
      </p:sp>
      <p:sp>
        <p:nvSpPr>
          <p:cNvPr id="8" name="חץ: שמאלה 7">
            <a:extLst>
              <a:ext uri="{FF2B5EF4-FFF2-40B4-BE49-F238E27FC236}">
                <a16:creationId xmlns:a16="http://schemas.microsoft.com/office/drawing/2014/main" id="{557EF159-AFE4-4635-A886-4F3EA4A5EC4E}"/>
              </a:ext>
            </a:extLst>
          </p:cNvPr>
          <p:cNvSpPr/>
          <p:nvPr/>
        </p:nvSpPr>
        <p:spPr>
          <a:xfrm>
            <a:off x="5776137" y="5039833"/>
            <a:ext cx="4185684" cy="91881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לא נדרש בשאלה. אך רצוי </a:t>
            </a:r>
          </a:p>
        </p:txBody>
      </p:sp>
      <p:sp>
        <p:nvSpPr>
          <p:cNvPr id="9" name="חץ: ימינה 8">
            <a:extLst>
              <a:ext uri="{FF2B5EF4-FFF2-40B4-BE49-F238E27FC236}">
                <a16:creationId xmlns:a16="http://schemas.microsoft.com/office/drawing/2014/main" id="{46E2C6D3-DB6B-4C94-B788-D1C59D2A4EB9}"/>
              </a:ext>
            </a:extLst>
          </p:cNvPr>
          <p:cNvSpPr/>
          <p:nvPr/>
        </p:nvSpPr>
        <p:spPr>
          <a:xfrm>
            <a:off x="127591" y="2509284"/>
            <a:ext cx="648586" cy="26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חץ: ימינה 9">
            <a:extLst>
              <a:ext uri="{FF2B5EF4-FFF2-40B4-BE49-F238E27FC236}">
                <a16:creationId xmlns:a16="http://schemas.microsoft.com/office/drawing/2014/main" id="{92AC0BB3-5CAB-4095-BD8B-1C4A5809CEBA}"/>
              </a:ext>
            </a:extLst>
          </p:cNvPr>
          <p:cNvSpPr/>
          <p:nvPr/>
        </p:nvSpPr>
        <p:spPr>
          <a:xfrm>
            <a:off x="127591" y="3186972"/>
            <a:ext cx="648586" cy="26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חץ: ימינה 10">
            <a:extLst>
              <a:ext uri="{FF2B5EF4-FFF2-40B4-BE49-F238E27FC236}">
                <a16:creationId xmlns:a16="http://schemas.microsoft.com/office/drawing/2014/main" id="{F7958798-B6F3-4C8F-B7A4-E765E98D2140}"/>
              </a:ext>
            </a:extLst>
          </p:cNvPr>
          <p:cNvSpPr/>
          <p:nvPr/>
        </p:nvSpPr>
        <p:spPr>
          <a:xfrm>
            <a:off x="269359" y="4048295"/>
            <a:ext cx="648586" cy="2658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חץ: ימינה 11">
            <a:extLst>
              <a:ext uri="{FF2B5EF4-FFF2-40B4-BE49-F238E27FC236}">
                <a16:creationId xmlns:a16="http://schemas.microsoft.com/office/drawing/2014/main" id="{12AE24C5-EE83-43CE-9772-B22E19B67FC9}"/>
              </a:ext>
            </a:extLst>
          </p:cNvPr>
          <p:cNvSpPr/>
          <p:nvPr/>
        </p:nvSpPr>
        <p:spPr>
          <a:xfrm>
            <a:off x="-19494" y="5692838"/>
            <a:ext cx="648586" cy="26581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6528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A4529FE-140C-4171-B81B-D420B1C8B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הפסקה 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DE49D54-1D0C-4D4A-A04C-A75291413C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he-IL" dirty="0"/>
              <a:t>5 דקות</a:t>
            </a:r>
          </a:p>
        </p:txBody>
      </p:sp>
      <p:pic>
        <p:nvPicPr>
          <p:cNvPr id="5" name="תמונה 4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D2D1F3C8-66BA-41F4-BCAB-95341D2D258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0" y="4631052"/>
            <a:ext cx="2277745" cy="2037982"/>
          </a:xfrm>
          <a:prstGeom prst="rect">
            <a:avLst/>
          </a:prstGeom>
        </p:spPr>
      </p:pic>
      <p:sp>
        <p:nvSpPr>
          <p:cNvPr id="6" name="מלבן מעוגל 5">
            <a:extLst>
              <a:ext uri="{FF2B5EF4-FFF2-40B4-BE49-F238E27FC236}">
                <a16:creationId xmlns:a16="http://schemas.microsoft.com/office/drawing/2014/main" id="{45EFFFFD-90CB-4F49-8288-9DB58A266B8D}"/>
              </a:ext>
            </a:extLst>
          </p:cNvPr>
          <p:cNvSpPr/>
          <p:nvPr/>
        </p:nvSpPr>
        <p:spPr>
          <a:xfrm>
            <a:off x="4711996" y="1710442"/>
            <a:ext cx="4613316" cy="251359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בקישור – קובץ עם השאלות </a:t>
            </a:r>
          </a:p>
          <a:p>
            <a:pPr algn="ctr"/>
            <a:endParaRPr lang="he-IL" sz="2800" b="1" dirty="0"/>
          </a:p>
          <a:p>
            <a:pPr algn="ctr"/>
            <a:r>
              <a:rPr lang="he-IL" sz="2800" b="1" dirty="0"/>
              <a:t>דיתה אוהב ציון 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CD5DAAF6-2A57-4229-9226-13162E53D2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71" y="1274447"/>
            <a:ext cx="3116799" cy="311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3965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696000" y="1286540"/>
            <a:ext cx="10800000" cy="1893348"/>
          </a:xfrm>
        </p:spPr>
        <p:txBody>
          <a:bodyPr/>
          <a:lstStyle/>
          <a:p>
            <a:r>
              <a:rPr lang="he-IL" dirty="0"/>
              <a:t>381-2018 </a:t>
            </a:r>
            <a:br>
              <a:rPr lang="he-IL" dirty="0"/>
            </a:br>
            <a:r>
              <a:rPr lang="he-IL" dirty="0"/>
              <a:t>   שדה תעופה וטיסות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2999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69F1EAD-C1FC-4E12-AC6B-BA6559550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 dirty="0"/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A8723E0D-1D66-4C9F-A399-7471880A4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160" y="140830"/>
            <a:ext cx="10355254" cy="6717169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60FB2F42-8D87-4D65-AFAE-E70374FAFC27}"/>
              </a:ext>
            </a:extLst>
          </p:cNvPr>
          <p:cNvSpPr/>
          <p:nvPr/>
        </p:nvSpPr>
        <p:spPr>
          <a:xfrm>
            <a:off x="8723643" y="219796"/>
            <a:ext cx="1527155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7BC2BB2A-7BD2-4487-8FC2-67BFFD67800C}"/>
              </a:ext>
            </a:extLst>
          </p:cNvPr>
          <p:cNvSpPr/>
          <p:nvPr/>
        </p:nvSpPr>
        <p:spPr>
          <a:xfrm>
            <a:off x="10065717" y="663705"/>
            <a:ext cx="1099358" cy="720000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60C642FB-2F38-4CC5-8CD3-096E95B1ECDF}"/>
              </a:ext>
            </a:extLst>
          </p:cNvPr>
          <p:cNvSpPr/>
          <p:nvPr/>
        </p:nvSpPr>
        <p:spPr>
          <a:xfrm>
            <a:off x="1450973" y="1393308"/>
            <a:ext cx="1527155" cy="114581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כולל בדיקות תקינות </a:t>
            </a:r>
          </a:p>
        </p:txBody>
      </p:sp>
      <p:sp>
        <p:nvSpPr>
          <p:cNvPr id="9" name="מלבן 8">
            <a:extLst>
              <a:ext uri="{FF2B5EF4-FFF2-40B4-BE49-F238E27FC236}">
                <a16:creationId xmlns:a16="http://schemas.microsoft.com/office/drawing/2014/main" id="{3CDA22A3-952C-4759-B06B-971AA978A4F4}"/>
              </a:ext>
            </a:extLst>
          </p:cNvPr>
          <p:cNvSpPr/>
          <p:nvPr/>
        </p:nvSpPr>
        <p:spPr>
          <a:xfrm>
            <a:off x="8319606" y="2754188"/>
            <a:ext cx="1527155" cy="2956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95D7866A-1E4B-4EB4-BC89-5452E65C5CAB}"/>
              </a:ext>
            </a:extLst>
          </p:cNvPr>
          <p:cNvSpPr/>
          <p:nvPr/>
        </p:nvSpPr>
        <p:spPr>
          <a:xfrm>
            <a:off x="6645350" y="3571071"/>
            <a:ext cx="2697748" cy="373608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791D2FCD-FCD6-456F-8755-D95D3DF30690}"/>
              </a:ext>
            </a:extLst>
          </p:cNvPr>
          <p:cNvSpPr/>
          <p:nvPr/>
        </p:nvSpPr>
        <p:spPr>
          <a:xfrm>
            <a:off x="8192015" y="4432485"/>
            <a:ext cx="1654746" cy="373608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>
            <a:extLst>
              <a:ext uri="{FF2B5EF4-FFF2-40B4-BE49-F238E27FC236}">
                <a16:creationId xmlns:a16="http://schemas.microsoft.com/office/drawing/2014/main" id="{CD865FEA-E7C6-448F-9411-ADB57350E16A}"/>
              </a:ext>
            </a:extLst>
          </p:cNvPr>
          <p:cNvSpPr/>
          <p:nvPr/>
        </p:nvSpPr>
        <p:spPr>
          <a:xfrm>
            <a:off x="2345240" y="4471463"/>
            <a:ext cx="4141634" cy="334630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901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3454EE-C346-4D20-A090-E684AD76B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774" y="90055"/>
            <a:ext cx="7326054" cy="720000"/>
          </a:xfrm>
        </p:spPr>
        <p:txBody>
          <a:bodyPr/>
          <a:lstStyle/>
          <a:p>
            <a:r>
              <a:rPr lang="he-IL" sz="4000" dirty="0"/>
              <a:t>א. המחלקה </a:t>
            </a:r>
            <a:r>
              <a:rPr lang="en-US" sz="4000" dirty="0"/>
              <a:t> Time</a:t>
            </a:r>
            <a:r>
              <a:rPr lang="he-IL" sz="4000" dirty="0"/>
              <a:t> פעולה בונה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4EA82E0-A758-4C27-B855-D559DFA1A1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62037" y="2349795"/>
            <a:ext cx="4816548" cy="23093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he-IL" dirty="0"/>
              <a:t>בדיקת התקינות לערכים לעצם מטיפוס </a:t>
            </a:r>
            <a:r>
              <a:rPr lang="en-US" dirty="0"/>
              <a:t>Time </a:t>
            </a:r>
            <a:r>
              <a:rPr lang="he-IL" dirty="0"/>
              <a:t> אמורים להתבצע בבנאי וכן בפעולת ה- </a:t>
            </a:r>
            <a:r>
              <a:rPr lang="en-US" dirty="0"/>
              <a:t>Set</a:t>
            </a:r>
            <a:r>
              <a:rPr lang="he-IL" dirty="0"/>
              <a:t> . </a:t>
            </a:r>
          </a:p>
          <a:p>
            <a:r>
              <a:rPr lang="he-IL" dirty="0"/>
              <a:t>כדי למנוע כפילות בקוד נכתוב אותם בפעולות </a:t>
            </a:r>
            <a:r>
              <a:rPr lang="en-US" dirty="0"/>
              <a:t>Set</a:t>
            </a:r>
            <a:r>
              <a:rPr lang="he-IL" dirty="0"/>
              <a:t> . </a:t>
            </a:r>
          </a:p>
        </p:txBody>
      </p:sp>
      <p:pic>
        <p:nvPicPr>
          <p:cNvPr id="7" name="תמונה 6">
            <a:extLst>
              <a:ext uri="{FF2B5EF4-FFF2-40B4-BE49-F238E27FC236}">
                <a16:creationId xmlns:a16="http://schemas.microsoft.com/office/drawing/2014/main" id="{70F6CC73-5056-4E7E-BAE2-BF69D50EBA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2335" y="888667"/>
            <a:ext cx="5975719" cy="1390650"/>
          </a:xfrm>
          <a:prstGeom prst="rect">
            <a:avLst/>
          </a:prstGeom>
        </p:spPr>
      </p:pic>
      <p:sp>
        <p:nvSpPr>
          <p:cNvPr id="8" name="מלבן 7">
            <a:extLst>
              <a:ext uri="{FF2B5EF4-FFF2-40B4-BE49-F238E27FC236}">
                <a16:creationId xmlns:a16="http://schemas.microsoft.com/office/drawing/2014/main" id="{FDE2E643-3AC0-46B0-B7FF-EC62039809A0}"/>
              </a:ext>
            </a:extLst>
          </p:cNvPr>
          <p:cNvSpPr/>
          <p:nvPr/>
        </p:nvSpPr>
        <p:spPr>
          <a:xfrm>
            <a:off x="469415" y="114771"/>
            <a:ext cx="7568797" cy="652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200" dirty="0">
                <a:solidFill>
                  <a:srgbClr val="0000FF"/>
                </a:solidFill>
              </a:rPr>
              <a:t>public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2B91AF"/>
                </a:solidFill>
              </a:rPr>
              <a:t>Time</a:t>
            </a:r>
            <a:r>
              <a:rPr lang="en-US" sz="2200" dirty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0000FF"/>
                </a:solidFill>
              </a:rPr>
              <a:t>int</a:t>
            </a:r>
            <a:r>
              <a:rPr lang="en-US" sz="2200" dirty="0">
                <a:solidFill>
                  <a:srgbClr val="000000"/>
                </a:solidFill>
              </a:rPr>
              <a:t> hour, </a:t>
            </a:r>
            <a:r>
              <a:rPr lang="en-US" sz="2200" dirty="0">
                <a:solidFill>
                  <a:srgbClr val="0000FF"/>
                </a:solidFill>
              </a:rPr>
              <a:t>int</a:t>
            </a:r>
            <a:r>
              <a:rPr lang="en-US" sz="2200" dirty="0">
                <a:solidFill>
                  <a:srgbClr val="000000"/>
                </a:solidFill>
              </a:rPr>
              <a:t> minute)</a:t>
            </a:r>
          </a:p>
          <a:p>
            <a:pPr algn="l" rtl="0"/>
            <a:r>
              <a:rPr lang="he-IL" sz="2200" dirty="0">
                <a:solidFill>
                  <a:srgbClr val="000000"/>
                </a:solidFill>
              </a:rPr>
              <a:t>}       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</a:t>
            </a:r>
            <a:r>
              <a:rPr lang="en-US" sz="2200" dirty="0" err="1">
                <a:solidFill>
                  <a:srgbClr val="000000"/>
                </a:solidFill>
              </a:rPr>
              <a:t>SetHour</a:t>
            </a:r>
            <a:r>
              <a:rPr lang="en-US" sz="2200" dirty="0">
                <a:solidFill>
                  <a:srgbClr val="000000"/>
                </a:solidFill>
              </a:rPr>
              <a:t>(hour);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</a:t>
            </a:r>
            <a:r>
              <a:rPr lang="en-US" sz="2200" dirty="0" err="1">
                <a:solidFill>
                  <a:srgbClr val="000000"/>
                </a:solidFill>
              </a:rPr>
              <a:t>SetMinute</a:t>
            </a:r>
            <a:r>
              <a:rPr lang="en-US" sz="2200" dirty="0">
                <a:solidFill>
                  <a:srgbClr val="000000"/>
                </a:solidFill>
              </a:rPr>
              <a:t>(minute);</a:t>
            </a:r>
          </a:p>
          <a:p>
            <a:pPr algn="l" rtl="0"/>
            <a:r>
              <a:rPr lang="he-IL" sz="2200" dirty="0">
                <a:solidFill>
                  <a:srgbClr val="000000"/>
                </a:solidFill>
              </a:rPr>
              <a:t>{        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</a:t>
            </a:r>
            <a:r>
              <a:rPr lang="en-US" sz="2200" dirty="0">
                <a:solidFill>
                  <a:srgbClr val="0000FF"/>
                </a:solidFill>
              </a:rPr>
              <a:t>public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00FF"/>
                </a:solidFill>
              </a:rPr>
              <a:t>void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 err="1">
                <a:solidFill>
                  <a:srgbClr val="000000"/>
                </a:solidFill>
              </a:rPr>
              <a:t>SetHour</a:t>
            </a:r>
            <a:r>
              <a:rPr lang="en-US" sz="2200" dirty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0000FF"/>
                </a:solidFill>
              </a:rPr>
              <a:t>int</a:t>
            </a:r>
            <a:r>
              <a:rPr lang="en-US" sz="2200" dirty="0">
                <a:solidFill>
                  <a:srgbClr val="000000"/>
                </a:solidFill>
              </a:rPr>
              <a:t> hour)</a:t>
            </a:r>
          </a:p>
          <a:p>
            <a:pPr algn="l" rtl="0"/>
            <a:r>
              <a:rPr lang="he-IL" sz="2200" dirty="0">
                <a:solidFill>
                  <a:srgbClr val="000000"/>
                </a:solidFill>
              </a:rPr>
              <a:t>        }        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</a:t>
            </a:r>
            <a:r>
              <a:rPr lang="en-US" sz="2200" dirty="0">
                <a:solidFill>
                  <a:srgbClr val="0000FF"/>
                </a:solidFill>
              </a:rPr>
              <a:t>if</a:t>
            </a:r>
            <a:r>
              <a:rPr lang="en-US" sz="2200" dirty="0">
                <a:solidFill>
                  <a:srgbClr val="000000"/>
                </a:solidFill>
              </a:rPr>
              <a:t> (hour &lt; 0 || hour &gt; 23)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    </a:t>
            </a:r>
            <a:r>
              <a:rPr lang="en-US" sz="2200" dirty="0" err="1">
                <a:solidFill>
                  <a:srgbClr val="0000FF"/>
                </a:solidFill>
              </a:rPr>
              <a:t>this</a:t>
            </a:r>
            <a:r>
              <a:rPr lang="en-US" sz="2200" dirty="0" err="1">
                <a:solidFill>
                  <a:srgbClr val="000000"/>
                </a:solidFill>
              </a:rPr>
              <a:t>.hour</a:t>
            </a:r>
            <a:r>
              <a:rPr lang="en-US" sz="2200" dirty="0">
                <a:solidFill>
                  <a:srgbClr val="000000"/>
                </a:solidFill>
              </a:rPr>
              <a:t> = 0;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</a:t>
            </a:r>
            <a:r>
              <a:rPr lang="en-US" sz="2200" dirty="0">
                <a:solidFill>
                  <a:srgbClr val="0000FF"/>
                </a:solidFill>
              </a:rPr>
              <a:t>else</a:t>
            </a:r>
            <a:endParaRPr lang="en-US" sz="2200" dirty="0">
              <a:solidFill>
                <a:srgbClr val="000000"/>
              </a:solidFill>
            </a:endParaRP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    </a:t>
            </a:r>
            <a:r>
              <a:rPr lang="en-US" sz="2200" dirty="0" err="1">
                <a:solidFill>
                  <a:srgbClr val="0000FF"/>
                </a:solidFill>
              </a:rPr>
              <a:t>this</a:t>
            </a:r>
            <a:r>
              <a:rPr lang="en-US" sz="2200" dirty="0" err="1">
                <a:solidFill>
                  <a:srgbClr val="000000"/>
                </a:solidFill>
              </a:rPr>
              <a:t>.hour</a:t>
            </a:r>
            <a:r>
              <a:rPr lang="en-US" sz="2200" dirty="0">
                <a:solidFill>
                  <a:srgbClr val="000000"/>
                </a:solidFill>
              </a:rPr>
              <a:t> = hour;</a:t>
            </a:r>
          </a:p>
          <a:p>
            <a:pPr algn="l" rtl="0"/>
            <a:r>
              <a:rPr lang="he-IL" sz="2200" dirty="0">
                <a:solidFill>
                  <a:srgbClr val="000000"/>
                </a:solidFill>
              </a:rPr>
              <a:t>{       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</a:t>
            </a:r>
            <a:r>
              <a:rPr lang="en-US" sz="2200" dirty="0">
                <a:solidFill>
                  <a:srgbClr val="0000FF"/>
                </a:solidFill>
              </a:rPr>
              <a:t>public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>
                <a:solidFill>
                  <a:srgbClr val="0000FF"/>
                </a:solidFill>
              </a:rPr>
              <a:t>void</a:t>
            </a:r>
            <a:r>
              <a:rPr lang="en-US" sz="2200" dirty="0">
                <a:solidFill>
                  <a:srgbClr val="000000"/>
                </a:solidFill>
              </a:rPr>
              <a:t> </a:t>
            </a:r>
            <a:r>
              <a:rPr lang="en-US" sz="2200" dirty="0" err="1">
                <a:solidFill>
                  <a:srgbClr val="000000"/>
                </a:solidFill>
              </a:rPr>
              <a:t>SetMinute</a:t>
            </a:r>
            <a:r>
              <a:rPr lang="en-US" sz="2200" dirty="0">
                <a:solidFill>
                  <a:srgbClr val="000000"/>
                </a:solidFill>
              </a:rPr>
              <a:t>(</a:t>
            </a:r>
            <a:r>
              <a:rPr lang="en-US" sz="2200" dirty="0">
                <a:solidFill>
                  <a:srgbClr val="0000FF"/>
                </a:solidFill>
              </a:rPr>
              <a:t>int</a:t>
            </a:r>
            <a:r>
              <a:rPr lang="en-US" sz="2200" dirty="0">
                <a:solidFill>
                  <a:srgbClr val="000000"/>
                </a:solidFill>
              </a:rPr>
              <a:t> minute)</a:t>
            </a:r>
          </a:p>
          <a:p>
            <a:pPr algn="l" rtl="0"/>
            <a:r>
              <a:rPr lang="he-IL" sz="2200" dirty="0">
                <a:solidFill>
                  <a:srgbClr val="000000"/>
                </a:solidFill>
              </a:rPr>
              <a:t>        }         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</a:t>
            </a:r>
            <a:r>
              <a:rPr lang="en-US" sz="2200" dirty="0">
                <a:solidFill>
                  <a:srgbClr val="0000FF"/>
                </a:solidFill>
              </a:rPr>
              <a:t>if</a:t>
            </a:r>
            <a:r>
              <a:rPr lang="en-US" sz="2200" dirty="0">
                <a:solidFill>
                  <a:srgbClr val="000000"/>
                </a:solidFill>
              </a:rPr>
              <a:t> (minute &lt; 0 || minute &gt; 59)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    </a:t>
            </a:r>
            <a:r>
              <a:rPr lang="en-US" sz="2200" dirty="0" err="1">
                <a:solidFill>
                  <a:srgbClr val="0000FF"/>
                </a:solidFill>
              </a:rPr>
              <a:t>this</a:t>
            </a:r>
            <a:r>
              <a:rPr lang="en-US" sz="2200" dirty="0" err="1">
                <a:solidFill>
                  <a:srgbClr val="000000"/>
                </a:solidFill>
              </a:rPr>
              <a:t>.minute</a:t>
            </a:r>
            <a:r>
              <a:rPr lang="en-US" sz="2200" dirty="0">
                <a:solidFill>
                  <a:srgbClr val="000000"/>
                </a:solidFill>
              </a:rPr>
              <a:t> = 0;</a:t>
            </a: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</a:t>
            </a:r>
            <a:r>
              <a:rPr lang="en-US" sz="2200" dirty="0">
                <a:solidFill>
                  <a:srgbClr val="0000FF"/>
                </a:solidFill>
              </a:rPr>
              <a:t>else</a:t>
            </a:r>
            <a:endParaRPr lang="en-US" sz="2200" dirty="0">
              <a:solidFill>
                <a:srgbClr val="000000"/>
              </a:solidFill>
            </a:endParaRPr>
          </a:p>
          <a:p>
            <a:pPr algn="l" rtl="0"/>
            <a:r>
              <a:rPr lang="en-US" sz="2200" dirty="0">
                <a:solidFill>
                  <a:srgbClr val="000000"/>
                </a:solidFill>
              </a:rPr>
              <a:t>                </a:t>
            </a:r>
            <a:r>
              <a:rPr lang="en-US" sz="2200" dirty="0" err="1">
                <a:solidFill>
                  <a:srgbClr val="0000FF"/>
                </a:solidFill>
              </a:rPr>
              <a:t>this</a:t>
            </a:r>
            <a:r>
              <a:rPr lang="en-US" sz="2200" dirty="0" err="1">
                <a:solidFill>
                  <a:srgbClr val="000000"/>
                </a:solidFill>
              </a:rPr>
              <a:t>.minute</a:t>
            </a:r>
            <a:r>
              <a:rPr lang="en-US" sz="2200" dirty="0">
                <a:solidFill>
                  <a:srgbClr val="000000"/>
                </a:solidFill>
              </a:rPr>
              <a:t> = minute;</a:t>
            </a:r>
          </a:p>
          <a:p>
            <a:pPr algn="l" rtl="0"/>
            <a:r>
              <a:rPr lang="he-IL" sz="2200" dirty="0">
                <a:solidFill>
                  <a:srgbClr val="000000"/>
                </a:solidFill>
              </a:rPr>
              <a:t>        {         </a:t>
            </a:r>
            <a:endParaRPr lang="he-IL" sz="2200" dirty="0"/>
          </a:p>
        </p:txBody>
      </p:sp>
    </p:spTree>
    <p:extLst>
      <p:ext uri="{BB962C8B-B14F-4D97-AF65-F5344CB8AC3E}">
        <p14:creationId xmlns:p14="http://schemas.microsoft.com/office/powerpoint/2010/main" val="238420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E4C4355-39C9-4E55-925D-3A94A2C30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ב. המחלקה  </a:t>
            </a:r>
            <a:r>
              <a:rPr lang="en-US" dirty="0"/>
              <a:t>Flight</a:t>
            </a:r>
            <a:r>
              <a:rPr lang="he-IL" dirty="0"/>
              <a:t>    והתכונות 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29BDFD69-0707-402D-BBE2-826CEC3AC2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1879" y="4647636"/>
            <a:ext cx="5734493" cy="805657"/>
          </a:xfrm>
        </p:spPr>
        <p:txBody>
          <a:bodyPr/>
          <a:lstStyle/>
          <a:p>
            <a:r>
              <a:rPr lang="he-IL" dirty="0"/>
              <a:t>וזוכרים שיש לנו </a:t>
            </a:r>
            <a:r>
              <a:rPr lang="en-US" dirty="0"/>
              <a:t>Get/Set </a:t>
            </a:r>
            <a:r>
              <a:rPr lang="he-IL" dirty="0"/>
              <a:t> לכל תכונה </a:t>
            </a:r>
          </a:p>
        </p:txBody>
      </p:sp>
      <p:sp>
        <p:nvSpPr>
          <p:cNvPr id="5" name="פיצוץ : 14 נקודות 4">
            <a:extLst>
              <a:ext uri="{FF2B5EF4-FFF2-40B4-BE49-F238E27FC236}">
                <a16:creationId xmlns:a16="http://schemas.microsoft.com/office/drawing/2014/main" id="{7FC6FDBB-250B-48FF-8D4B-038679CED555}"/>
              </a:ext>
            </a:extLst>
          </p:cNvPr>
          <p:cNvSpPr/>
          <p:nvPr/>
        </p:nvSpPr>
        <p:spPr>
          <a:xfrm>
            <a:off x="7987379" y="875448"/>
            <a:ext cx="3974249" cy="3085989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חובה להשתמש בשמות התכונות והפעולות כפי שהוגדרו בשאלה 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B12D5C54-BF79-4553-A87C-C0F8C164B0FC}"/>
              </a:ext>
            </a:extLst>
          </p:cNvPr>
          <p:cNvSpPr/>
          <p:nvPr/>
        </p:nvSpPr>
        <p:spPr>
          <a:xfrm>
            <a:off x="230372" y="1562733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class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2B91AF"/>
                </a:solidFill>
              </a:rPr>
              <a:t>Flight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string</a:t>
            </a:r>
            <a:r>
              <a:rPr lang="en-US" sz="2400" dirty="0">
                <a:solidFill>
                  <a:srgbClr val="000000"/>
                </a:solidFill>
              </a:rPr>
              <a:t> name;        </a:t>
            </a:r>
            <a:r>
              <a:rPr lang="en-US" sz="2400" dirty="0">
                <a:solidFill>
                  <a:srgbClr val="008000"/>
                </a:solidFill>
              </a:rPr>
              <a:t>//</a:t>
            </a:r>
            <a:r>
              <a:rPr lang="he-IL" sz="2400" dirty="0">
                <a:solidFill>
                  <a:srgbClr val="008000"/>
                </a:solidFill>
              </a:rPr>
              <a:t>שם חברה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string</a:t>
            </a:r>
            <a:r>
              <a:rPr lang="en-US" sz="2400" dirty="0">
                <a:solidFill>
                  <a:srgbClr val="000000"/>
                </a:solidFill>
              </a:rPr>
              <a:t> destination; </a:t>
            </a:r>
            <a:r>
              <a:rPr lang="en-US" sz="2400" dirty="0">
                <a:solidFill>
                  <a:srgbClr val="008000"/>
                </a:solidFill>
              </a:rPr>
              <a:t>// </a:t>
            </a:r>
            <a:r>
              <a:rPr lang="he-IL" sz="2400" dirty="0">
                <a:solidFill>
                  <a:srgbClr val="008000"/>
                </a:solidFill>
              </a:rPr>
              <a:t>יעד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string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flightCode</a:t>
            </a:r>
            <a:r>
              <a:rPr lang="en-US" sz="2400" dirty="0">
                <a:solidFill>
                  <a:srgbClr val="000000"/>
                </a:solidFill>
              </a:rPr>
              <a:t>;  </a:t>
            </a:r>
            <a:r>
              <a:rPr lang="en-US" sz="2400" dirty="0">
                <a:solidFill>
                  <a:srgbClr val="008000"/>
                </a:solidFill>
              </a:rPr>
              <a:t>// </a:t>
            </a:r>
            <a:r>
              <a:rPr lang="he-IL" sz="2400" dirty="0">
                <a:solidFill>
                  <a:srgbClr val="008000"/>
                </a:solidFill>
              </a:rPr>
              <a:t>קוד טיסה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Time </a:t>
            </a:r>
            <a:r>
              <a:rPr lang="en-US" sz="2400" dirty="0" err="1">
                <a:solidFill>
                  <a:srgbClr val="000000"/>
                </a:solidFill>
              </a:rPr>
              <a:t>flightTime</a:t>
            </a:r>
            <a:r>
              <a:rPr lang="en-US" sz="2400" dirty="0">
                <a:solidFill>
                  <a:srgbClr val="000000"/>
                </a:solidFill>
              </a:rPr>
              <a:t>;    </a:t>
            </a:r>
            <a:r>
              <a:rPr lang="en-US" sz="2400" dirty="0">
                <a:solidFill>
                  <a:srgbClr val="008000"/>
                </a:solidFill>
              </a:rPr>
              <a:t>//</a:t>
            </a:r>
            <a:r>
              <a:rPr lang="he-IL" sz="2400" dirty="0">
                <a:solidFill>
                  <a:srgbClr val="008000"/>
                </a:solidFill>
              </a:rPr>
              <a:t>זמן טיסה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{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6367833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3495365-C041-4A5D-8C4B-B525D7E26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מבנה הנתונים בשאלה 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734DCF38-10CF-46BE-B396-A525061C24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84" y="724163"/>
            <a:ext cx="10020300" cy="600075"/>
          </a:xfrm>
          <a:prstGeom prst="rect">
            <a:avLst/>
          </a:prstGeom>
        </p:spPr>
      </p:pic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A3F14BC4-3626-4F3A-AF08-50AD0D7FA83B}"/>
              </a:ext>
            </a:extLst>
          </p:cNvPr>
          <p:cNvGrpSpPr/>
          <p:nvPr/>
        </p:nvGrpSpPr>
        <p:grpSpPr>
          <a:xfrm>
            <a:off x="910123" y="2785158"/>
            <a:ext cx="2638671" cy="2635854"/>
            <a:chOff x="1029509" y="2127614"/>
            <a:chExt cx="1926291" cy="2003661"/>
          </a:xfrm>
        </p:grpSpPr>
        <p:sp>
          <p:nvSpPr>
            <p:cNvPr id="13" name="מלבן 12">
              <a:extLst>
                <a:ext uri="{FF2B5EF4-FFF2-40B4-BE49-F238E27FC236}">
                  <a16:creationId xmlns:a16="http://schemas.microsoft.com/office/drawing/2014/main" id="{5DCAFF49-C92C-4CCE-A936-6133FF295B6D}"/>
                </a:ext>
              </a:extLst>
            </p:cNvPr>
            <p:cNvSpPr/>
            <p:nvPr/>
          </p:nvSpPr>
          <p:spPr>
            <a:xfrm>
              <a:off x="1029509" y="2387326"/>
              <a:ext cx="1926291" cy="174394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t" anchorCtr="0"/>
            <a:lstStyle/>
            <a:p>
              <a:pPr algn="l"/>
              <a:r>
                <a:rPr lang="en-US" dirty="0"/>
                <a:t> </a:t>
              </a:r>
            </a:p>
            <a:p>
              <a:pPr algn="l"/>
              <a:r>
                <a:rPr lang="en-US" dirty="0"/>
                <a:t> </a:t>
              </a:r>
              <a:endParaRPr lang="he-IL" dirty="0"/>
            </a:p>
          </p:txBody>
        </p:sp>
        <p:sp>
          <p:nvSpPr>
            <p:cNvPr id="14" name="אליפסה 13">
              <a:extLst>
                <a:ext uri="{FF2B5EF4-FFF2-40B4-BE49-F238E27FC236}">
                  <a16:creationId xmlns:a16="http://schemas.microsoft.com/office/drawing/2014/main" id="{93FAC773-B792-486C-87AB-2F41ADA97838}"/>
                </a:ext>
              </a:extLst>
            </p:cNvPr>
            <p:cNvSpPr/>
            <p:nvPr/>
          </p:nvSpPr>
          <p:spPr>
            <a:xfrm>
              <a:off x="1329611" y="2812189"/>
              <a:ext cx="1127044" cy="63263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rIns="0" rtlCol="1" anchor="ctr"/>
            <a:lstStyle/>
            <a:p>
              <a:pPr algn="ctr"/>
              <a:r>
                <a:rPr lang="en-US" dirty="0"/>
                <a:t>flights</a:t>
              </a:r>
              <a:endParaRPr lang="he-IL" dirty="0"/>
            </a:p>
          </p:txBody>
        </p:sp>
        <p:sp>
          <p:nvSpPr>
            <p:cNvPr id="15" name="אליפסה 14">
              <a:extLst>
                <a:ext uri="{FF2B5EF4-FFF2-40B4-BE49-F238E27FC236}">
                  <a16:creationId xmlns:a16="http://schemas.microsoft.com/office/drawing/2014/main" id="{4481787A-5E2E-4491-A6AE-1E763CBAB6FF}"/>
                </a:ext>
              </a:extLst>
            </p:cNvPr>
            <p:cNvSpPr/>
            <p:nvPr/>
          </p:nvSpPr>
          <p:spPr>
            <a:xfrm>
              <a:off x="1265885" y="2127614"/>
              <a:ext cx="1454485" cy="258643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Airport</a:t>
              </a:r>
              <a:endParaRPr lang="he-IL" dirty="0"/>
            </a:p>
          </p:txBody>
        </p:sp>
      </p:grpSp>
      <p:grpSp>
        <p:nvGrpSpPr>
          <p:cNvPr id="19" name="קבוצה 18">
            <a:extLst>
              <a:ext uri="{FF2B5EF4-FFF2-40B4-BE49-F238E27FC236}">
                <a16:creationId xmlns:a16="http://schemas.microsoft.com/office/drawing/2014/main" id="{96F2233F-AB16-44F8-B399-EE74C335F2C2}"/>
              </a:ext>
            </a:extLst>
          </p:cNvPr>
          <p:cNvGrpSpPr/>
          <p:nvPr/>
        </p:nvGrpSpPr>
        <p:grpSpPr>
          <a:xfrm>
            <a:off x="4096049" y="2144266"/>
            <a:ext cx="1505397" cy="2090952"/>
            <a:chOff x="3861094" y="2967687"/>
            <a:chExt cx="2313421" cy="1978904"/>
          </a:xfrm>
        </p:grpSpPr>
        <p:sp>
          <p:nvSpPr>
            <p:cNvPr id="20" name="מלבן 19">
              <a:extLst>
                <a:ext uri="{FF2B5EF4-FFF2-40B4-BE49-F238E27FC236}">
                  <a16:creationId xmlns:a16="http://schemas.microsoft.com/office/drawing/2014/main" id="{CCC5AC8D-6770-4AA0-BAD2-CD6A43A77A20}"/>
                </a:ext>
              </a:extLst>
            </p:cNvPr>
            <p:cNvSpPr/>
            <p:nvPr/>
          </p:nvSpPr>
          <p:spPr>
            <a:xfrm>
              <a:off x="4051005" y="3296093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[0]</a:t>
              </a:r>
              <a:endParaRPr lang="he-IL" dirty="0"/>
            </a:p>
          </p:txBody>
        </p:sp>
        <p:sp>
          <p:nvSpPr>
            <p:cNvPr id="21" name="מלבן 20">
              <a:extLst>
                <a:ext uri="{FF2B5EF4-FFF2-40B4-BE49-F238E27FC236}">
                  <a16:creationId xmlns:a16="http://schemas.microsoft.com/office/drawing/2014/main" id="{09BC5619-B0FF-4BDE-85E3-1CFBB2727EBA}"/>
                </a:ext>
              </a:extLst>
            </p:cNvPr>
            <p:cNvSpPr/>
            <p:nvPr/>
          </p:nvSpPr>
          <p:spPr>
            <a:xfrm>
              <a:off x="4051005" y="3682409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[1]</a:t>
              </a:r>
              <a:endParaRPr lang="he-IL" dirty="0"/>
            </a:p>
          </p:txBody>
        </p:sp>
        <p:sp>
          <p:nvSpPr>
            <p:cNvPr id="22" name="מלבן 21">
              <a:extLst>
                <a:ext uri="{FF2B5EF4-FFF2-40B4-BE49-F238E27FC236}">
                  <a16:creationId xmlns:a16="http://schemas.microsoft.com/office/drawing/2014/main" id="{F6B7AC36-0044-4B8C-A7BB-9BCD20E82909}"/>
                </a:ext>
              </a:extLst>
            </p:cNvPr>
            <p:cNvSpPr/>
            <p:nvPr/>
          </p:nvSpPr>
          <p:spPr>
            <a:xfrm>
              <a:off x="4051005" y="4068725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[2]</a:t>
              </a:r>
              <a:endParaRPr lang="he-IL" dirty="0"/>
            </a:p>
          </p:txBody>
        </p:sp>
        <p:sp>
          <p:nvSpPr>
            <p:cNvPr id="23" name="מלבן 22">
              <a:extLst>
                <a:ext uri="{FF2B5EF4-FFF2-40B4-BE49-F238E27FC236}">
                  <a16:creationId xmlns:a16="http://schemas.microsoft.com/office/drawing/2014/main" id="{9F404569-99DC-4EFC-B8B1-350B0D00954E}"/>
                </a:ext>
              </a:extLst>
            </p:cNvPr>
            <p:cNvSpPr/>
            <p:nvPr/>
          </p:nvSpPr>
          <p:spPr>
            <a:xfrm>
              <a:off x="4051004" y="4462129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[3]</a:t>
              </a:r>
              <a:endParaRPr lang="he-IL" dirty="0"/>
            </a:p>
          </p:txBody>
        </p:sp>
        <p:sp>
          <p:nvSpPr>
            <p:cNvPr id="25" name="אליפסה 24">
              <a:extLst>
                <a:ext uri="{FF2B5EF4-FFF2-40B4-BE49-F238E27FC236}">
                  <a16:creationId xmlns:a16="http://schemas.microsoft.com/office/drawing/2014/main" id="{A8EAC5E3-F1AA-4B26-B476-FF3038B21C85}"/>
                </a:ext>
              </a:extLst>
            </p:cNvPr>
            <p:cNvSpPr/>
            <p:nvPr/>
          </p:nvSpPr>
          <p:spPr>
            <a:xfrm>
              <a:off x="3861094" y="2967687"/>
              <a:ext cx="2044995" cy="299795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Flight[]</a:t>
              </a:r>
              <a:endParaRPr lang="he-IL" dirty="0"/>
            </a:p>
          </p:txBody>
        </p:sp>
        <p:sp>
          <p:nvSpPr>
            <p:cNvPr id="26" name="סוגר מרובע שמאלי 25">
              <a:extLst>
                <a:ext uri="{FF2B5EF4-FFF2-40B4-BE49-F238E27FC236}">
                  <a16:creationId xmlns:a16="http://schemas.microsoft.com/office/drawing/2014/main" id="{32B4B9E2-6179-4FC0-9781-2D32A442A438}"/>
                </a:ext>
              </a:extLst>
            </p:cNvPr>
            <p:cNvSpPr/>
            <p:nvPr/>
          </p:nvSpPr>
          <p:spPr>
            <a:xfrm>
              <a:off x="3965945" y="3296094"/>
              <a:ext cx="132898" cy="1650497"/>
            </a:xfrm>
            <a:prstGeom prst="leftBracket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סוגר מרובע ימני 26">
              <a:extLst>
                <a:ext uri="{FF2B5EF4-FFF2-40B4-BE49-F238E27FC236}">
                  <a16:creationId xmlns:a16="http://schemas.microsoft.com/office/drawing/2014/main" id="{8E3B1B4C-3F5F-437F-87A8-EE52EAD9A129}"/>
                </a:ext>
              </a:extLst>
            </p:cNvPr>
            <p:cNvSpPr/>
            <p:nvPr/>
          </p:nvSpPr>
          <p:spPr>
            <a:xfrm>
              <a:off x="5906089" y="3307059"/>
              <a:ext cx="268426" cy="1558091"/>
            </a:xfrm>
            <a:prstGeom prst="rightBracket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28" name="מלבן: פינות מעוגלות 27">
            <a:extLst>
              <a:ext uri="{FF2B5EF4-FFF2-40B4-BE49-F238E27FC236}">
                <a16:creationId xmlns:a16="http://schemas.microsoft.com/office/drawing/2014/main" id="{A8BEF9B5-A782-4498-9C05-606911FBF33B}"/>
              </a:ext>
            </a:extLst>
          </p:cNvPr>
          <p:cNvSpPr/>
          <p:nvPr/>
        </p:nvSpPr>
        <p:spPr>
          <a:xfrm>
            <a:off x="6651218" y="1609232"/>
            <a:ext cx="3782866" cy="8392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name= </a:t>
            </a:r>
            <a:r>
              <a:rPr lang="en-US" b="1" dirty="0"/>
              <a:t>Cloud</a:t>
            </a:r>
            <a:r>
              <a:rPr lang="en-US" dirty="0"/>
              <a:t>    destination=</a:t>
            </a:r>
            <a:r>
              <a:rPr lang="en-US" dirty="0" err="1"/>
              <a:t>usa</a:t>
            </a:r>
            <a:r>
              <a:rPr lang="en-US" dirty="0"/>
              <a:t>   </a:t>
            </a:r>
          </a:p>
          <a:p>
            <a:pPr algn="l" rtl="0"/>
            <a:r>
              <a:rPr lang="en-US" dirty="0"/>
              <a:t> code= u101</a:t>
            </a:r>
            <a:r>
              <a:rPr lang="he-IL" dirty="0"/>
              <a:t>      </a:t>
            </a:r>
            <a:r>
              <a:rPr lang="en-US" dirty="0"/>
              <a:t>  time=</a:t>
            </a:r>
            <a:endParaRPr lang="he-IL" dirty="0"/>
          </a:p>
        </p:txBody>
      </p:sp>
      <p:cxnSp>
        <p:nvCxnSpPr>
          <p:cNvPr id="31" name="מחבר חץ ישר 30">
            <a:extLst>
              <a:ext uri="{FF2B5EF4-FFF2-40B4-BE49-F238E27FC236}">
                <a16:creationId xmlns:a16="http://schemas.microsoft.com/office/drawing/2014/main" id="{A5D45A4D-888C-4AA2-BE9C-03FC52EE25D0}"/>
              </a:ext>
            </a:extLst>
          </p:cNvPr>
          <p:cNvCxnSpPr>
            <a:cxnSpLocks/>
          </p:cNvCxnSpPr>
          <p:nvPr/>
        </p:nvCxnSpPr>
        <p:spPr>
          <a:xfrm flipV="1">
            <a:off x="5326811" y="2201713"/>
            <a:ext cx="1314836" cy="43260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מחבר חץ ישר 31">
            <a:extLst>
              <a:ext uri="{FF2B5EF4-FFF2-40B4-BE49-F238E27FC236}">
                <a16:creationId xmlns:a16="http://schemas.microsoft.com/office/drawing/2014/main" id="{8201E39D-0309-4842-A5E2-07E9F19242CB}"/>
              </a:ext>
            </a:extLst>
          </p:cNvPr>
          <p:cNvCxnSpPr>
            <a:cxnSpLocks/>
          </p:cNvCxnSpPr>
          <p:nvPr/>
        </p:nvCxnSpPr>
        <p:spPr>
          <a:xfrm>
            <a:off x="5226668" y="3526396"/>
            <a:ext cx="997378" cy="7421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מחבר חץ ישר 32">
            <a:extLst>
              <a:ext uri="{FF2B5EF4-FFF2-40B4-BE49-F238E27FC236}">
                <a16:creationId xmlns:a16="http://schemas.microsoft.com/office/drawing/2014/main" id="{E8E09BF0-6C90-4CC4-8E8A-F6A6F2D47A0E}"/>
              </a:ext>
            </a:extLst>
          </p:cNvPr>
          <p:cNvCxnSpPr>
            <a:cxnSpLocks/>
          </p:cNvCxnSpPr>
          <p:nvPr/>
        </p:nvCxnSpPr>
        <p:spPr>
          <a:xfrm>
            <a:off x="5363912" y="3080358"/>
            <a:ext cx="1088119" cy="149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מחבר חץ ישר 36">
            <a:extLst>
              <a:ext uri="{FF2B5EF4-FFF2-40B4-BE49-F238E27FC236}">
                <a16:creationId xmlns:a16="http://schemas.microsoft.com/office/drawing/2014/main" id="{B1FA75A9-C149-4EB7-BF78-D2CAB46CB029}"/>
              </a:ext>
            </a:extLst>
          </p:cNvPr>
          <p:cNvCxnSpPr>
            <a:cxnSpLocks/>
          </p:cNvCxnSpPr>
          <p:nvPr/>
        </p:nvCxnSpPr>
        <p:spPr>
          <a:xfrm flipV="1">
            <a:off x="2563920" y="2764689"/>
            <a:ext cx="1580145" cy="13272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2" name="אליפסה 41">
            <a:extLst>
              <a:ext uri="{FF2B5EF4-FFF2-40B4-BE49-F238E27FC236}">
                <a16:creationId xmlns:a16="http://schemas.microsoft.com/office/drawing/2014/main" id="{581DA97E-F714-4E65-A4AB-563D94795475}"/>
              </a:ext>
            </a:extLst>
          </p:cNvPr>
          <p:cNvSpPr/>
          <p:nvPr/>
        </p:nvSpPr>
        <p:spPr>
          <a:xfrm>
            <a:off x="6695218" y="1286146"/>
            <a:ext cx="1330726" cy="31677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Flight</a:t>
            </a:r>
            <a:endParaRPr lang="he-IL" dirty="0"/>
          </a:p>
        </p:txBody>
      </p:sp>
      <p:sp>
        <p:nvSpPr>
          <p:cNvPr id="44" name="מלבן: פינות מעוגלות 43">
            <a:extLst>
              <a:ext uri="{FF2B5EF4-FFF2-40B4-BE49-F238E27FC236}">
                <a16:creationId xmlns:a16="http://schemas.microsoft.com/office/drawing/2014/main" id="{21689E6A-4E05-4208-AF11-5EB0D3211B7F}"/>
              </a:ext>
            </a:extLst>
          </p:cNvPr>
          <p:cNvSpPr/>
          <p:nvPr/>
        </p:nvSpPr>
        <p:spPr>
          <a:xfrm>
            <a:off x="10646736" y="1799793"/>
            <a:ext cx="1041990" cy="45809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13:20</a:t>
            </a:r>
            <a:endParaRPr lang="he-IL" dirty="0"/>
          </a:p>
        </p:txBody>
      </p:sp>
      <p:sp>
        <p:nvSpPr>
          <p:cNvPr id="45" name="אליפסה 44">
            <a:extLst>
              <a:ext uri="{FF2B5EF4-FFF2-40B4-BE49-F238E27FC236}">
                <a16:creationId xmlns:a16="http://schemas.microsoft.com/office/drawing/2014/main" id="{3DB0A538-D617-468E-A40C-B95BA206C38E}"/>
              </a:ext>
            </a:extLst>
          </p:cNvPr>
          <p:cNvSpPr/>
          <p:nvPr/>
        </p:nvSpPr>
        <p:spPr>
          <a:xfrm>
            <a:off x="10636229" y="1609232"/>
            <a:ext cx="1105091" cy="24009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Time</a:t>
            </a:r>
            <a:endParaRPr lang="he-IL" dirty="0"/>
          </a:p>
        </p:txBody>
      </p:sp>
      <p:cxnSp>
        <p:nvCxnSpPr>
          <p:cNvPr id="47" name="מחבר חץ ישר 46">
            <a:extLst>
              <a:ext uri="{FF2B5EF4-FFF2-40B4-BE49-F238E27FC236}">
                <a16:creationId xmlns:a16="http://schemas.microsoft.com/office/drawing/2014/main" id="{AEB4BF8B-393C-4A2D-BDCD-EA0D5EE6C46A}"/>
              </a:ext>
            </a:extLst>
          </p:cNvPr>
          <p:cNvCxnSpPr>
            <a:endCxn id="44" idx="1"/>
          </p:cNvCxnSpPr>
          <p:nvPr/>
        </p:nvCxnSpPr>
        <p:spPr>
          <a:xfrm flipV="1">
            <a:off x="9158177" y="2028840"/>
            <a:ext cx="1488559" cy="1198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מלבן: פינות מעוגלות 51">
            <a:extLst>
              <a:ext uri="{FF2B5EF4-FFF2-40B4-BE49-F238E27FC236}">
                <a16:creationId xmlns:a16="http://schemas.microsoft.com/office/drawing/2014/main" id="{CCC58F74-E178-4606-A839-3055EB845964}"/>
              </a:ext>
            </a:extLst>
          </p:cNvPr>
          <p:cNvSpPr/>
          <p:nvPr/>
        </p:nvSpPr>
        <p:spPr>
          <a:xfrm>
            <a:off x="6482566" y="2857093"/>
            <a:ext cx="3782866" cy="8392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name= </a:t>
            </a:r>
            <a:r>
              <a:rPr lang="en-US" b="1" dirty="0"/>
              <a:t>Air</a:t>
            </a:r>
            <a:r>
              <a:rPr lang="en-US" dirty="0"/>
              <a:t>    destination=</a:t>
            </a:r>
            <a:r>
              <a:rPr lang="en-US" dirty="0" err="1"/>
              <a:t>fra</a:t>
            </a:r>
            <a:r>
              <a:rPr lang="en-US" dirty="0"/>
              <a:t>   </a:t>
            </a:r>
          </a:p>
          <a:p>
            <a:pPr algn="l" rtl="0"/>
            <a:r>
              <a:rPr lang="en-US" dirty="0"/>
              <a:t> code= f232         time=</a:t>
            </a:r>
            <a:endParaRPr lang="he-IL" dirty="0"/>
          </a:p>
        </p:txBody>
      </p:sp>
      <p:sp>
        <p:nvSpPr>
          <p:cNvPr id="53" name="אליפסה 52">
            <a:extLst>
              <a:ext uri="{FF2B5EF4-FFF2-40B4-BE49-F238E27FC236}">
                <a16:creationId xmlns:a16="http://schemas.microsoft.com/office/drawing/2014/main" id="{A3C2EDA8-E207-4A2A-AA58-85AA01811149}"/>
              </a:ext>
            </a:extLst>
          </p:cNvPr>
          <p:cNvSpPr/>
          <p:nvPr/>
        </p:nvSpPr>
        <p:spPr>
          <a:xfrm>
            <a:off x="6526566" y="2534007"/>
            <a:ext cx="1330726" cy="31677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Flight</a:t>
            </a:r>
            <a:endParaRPr lang="he-IL" dirty="0"/>
          </a:p>
        </p:txBody>
      </p:sp>
      <p:sp>
        <p:nvSpPr>
          <p:cNvPr id="54" name="מלבן: פינות מעוגלות 53">
            <a:extLst>
              <a:ext uri="{FF2B5EF4-FFF2-40B4-BE49-F238E27FC236}">
                <a16:creationId xmlns:a16="http://schemas.microsoft.com/office/drawing/2014/main" id="{A55E44B2-C842-43B0-BBF8-486AFD6C7321}"/>
              </a:ext>
            </a:extLst>
          </p:cNvPr>
          <p:cNvSpPr/>
          <p:nvPr/>
        </p:nvSpPr>
        <p:spPr>
          <a:xfrm>
            <a:off x="10478084" y="3058618"/>
            <a:ext cx="1041990" cy="45809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08:15</a:t>
            </a:r>
            <a:endParaRPr lang="he-IL" dirty="0"/>
          </a:p>
        </p:txBody>
      </p:sp>
      <p:cxnSp>
        <p:nvCxnSpPr>
          <p:cNvPr id="55" name="מחבר חץ ישר 54">
            <a:extLst>
              <a:ext uri="{FF2B5EF4-FFF2-40B4-BE49-F238E27FC236}">
                <a16:creationId xmlns:a16="http://schemas.microsoft.com/office/drawing/2014/main" id="{A6E3AE25-3835-400C-90F9-71A8C35D579C}"/>
              </a:ext>
            </a:extLst>
          </p:cNvPr>
          <p:cNvCxnSpPr>
            <a:endCxn id="54" idx="1"/>
          </p:cNvCxnSpPr>
          <p:nvPr/>
        </p:nvCxnSpPr>
        <p:spPr>
          <a:xfrm flipV="1">
            <a:off x="8989525" y="3287665"/>
            <a:ext cx="1488559" cy="1198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מלבן: פינות מעוגלות 55">
            <a:extLst>
              <a:ext uri="{FF2B5EF4-FFF2-40B4-BE49-F238E27FC236}">
                <a16:creationId xmlns:a16="http://schemas.microsoft.com/office/drawing/2014/main" id="{C0993649-3893-48F4-BBF8-B8C12F26156A}"/>
              </a:ext>
            </a:extLst>
          </p:cNvPr>
          <p:cNvSpPr/>
          <p:nvPr/>
        </p:nvSpPr>
        <p:spPr>
          <a:xfrm>
            <a:off x="6184077" y="4115918"/>
            <a:ext cx="3904890" cy="8392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name= </a:t>
            </a:r>
            <a:r>
              <a:rPr lang="en-US" b="1" dirty="0"/>
              <a:t>Sky</a:t>
            </a:r>
            <a:r>
              <a:rPr lang="en-US" dirty="0"/>
              <a:t>    destination=</a:t>
            </a:r>
            <a:r>
              <a:rPr lang="en-US" dirty="0" err="1"/>
              <a:t>brz</a:t>
            </a:r>
            <a:r>
              <a:rPr lang="en-US" dirty="0"/>
              <a:t>   </a:t>
            </a:r>
          </a:p>
          <a:p>
            <a:pPr algn="l" rtl="0"/>
            <a:r>
              <a:rPr lang="en-US" dirty="0"/>
              <a:t> code= b603</a:t>
            </a:r>
            <a:r>
              <a:rPr lang="he-IL" dirty="0"/>
              <a:t>       </a:t>
            </a:r>
            <a:r>
              <a:rPr lang="en-US" dirty="0"/>
              <a:t>  time=</a:t>
            </a:r>
            <a:endParaRPr lang="he-IL" dirty="0"/>
          </a:p>
        </p:txBody>
      </p:sp>
      <p:sp>
        <p:nvSpPr>
          <p:cNvPr id="57" name="אליפסה 56">
            <a:extLst>
              <a:ext uri="{FF2B5EF4-FFF2-40B4-BE49-F238E27FC236}">
                <a16:creationId xmlns:a16="http://schemas.microsoft.com/office/drawing/2014/main" id="{D6537961-4CAB-4F3B-B89E-1331157308B5}"/>
              </a:ext>
            </a:extLst>
          </p:cNvPr>
          <p:cNvSpPr/>
          <p:nvPr/>
        </p:nvSpPr>
        <p:spPr>
          <a:xfrm>
            <a:off x="6350101" y="3792832"/>
            <a:ext cx="1330726" cy="31677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Flight</a:t>
            </a:r>
            <a:endParaRPr lang="he-IL" dirty="0"/>
          </a:p>
        </p:txBody>
      </p:sp>
      <p:sp>
        <p:nvSpPr>
          <p:cNvPr id="58" name="מלבן: פינות מעוגלות 57">
            <a:extLst>
              <a:ext uri="{FF2B5EF4-FFF2-40B4-BE49-F238E27FC236}">
                <a16:creationId xmlns:a16="http://schemas.microsoft.com/office/drawing/2014/main" id="{FA4D0DE8-F72C-4116-87DE-47D2BFA63A64}"/>
              </a:ext>
            </a:extLst>
          </p:cNvPr>
          <p:cNvSpPr/>
          <p:nvPr/>
        </p:nvSpPr>
        <p:spPr>
          <a:xfrm>
            <a:off x="10301619" y="4306479"/>
            <a:ext cx="1041990" cy="45809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21:20</a:t>
            </a:r>
            <a:endParaRPr lang="he-IL" dirty="0"/>
          </a:p>
        </p:txBody>
      </p:sp>
      <p:cxnSp>
        <p:nvCxnSpPr>
          <p:cNvPr id="59" name="מחבר חץ ישר 58">
            <a:extLst>
              <a:ext uri="{FF2B5EF4-FFF2-40B4-BE49-F238E27FC236}">
                <a16:creationId xmlns:a16="http://schemas.microsoft.com/office/drawing/2014/main" id="{A3275A5B-3DAB-4626-99E7-EBEB97D99593}"/>
              </a:ext>
            </a:extLst>
          </p:cNvPr>
          <p:cNvCxnSpPr>
            <a:endCxn id="58" idx="1"/>
          </p:cNvCxnSpPr>
          <p:nvPr/>
        </p:nvCxnSpPr>
        <p:spPr>
          <a:xfrm flipV="1">
            <a:off x="8813060" y="4535526"/>
            <a:ext cx="1488559" cy="1198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מלבן: פינות מעוגלות 59">
            <a:extLst>
              <a:ext uri="{FF2B5EF4-FFF2-40B4-BE49-F238E27FC236}">
                <a16:creationId xmlns:a16="http://schemas.microsoft.com/office/drawing/2014/main" id="{5DBC1114-82B8-4AAE-BA05-5FBB7A0C98CD}"/>
              </a:ext>
            </a:extLst>
          </p:cNvPr>
          <p:cNvSpPr/>
          <p:nvPr/>
        </p:nvSpPr>
        <p:spPr>
          <a:xfrm>
            <a:off x="5184168" y="5384091"/>
            <a:ext cx="3782866" cy="83921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name= </a:t>
            </a:r>
            <a:r>
              <a:rPr lang="en-US" b="1" dirty="0"/>
              <a:t>Travel</a:t>
            </a:r>
            <a:r>
              <a:rPr lang="en-US" dirty="0"/>
              <a:t>    destination=</a:t>
            </a:r>
            <a:r>
              <a:rPr lang="en-US" dirty="0" err="1"/>
              <a:t>aus</a:t>
            </a:r>
            <a:r>
              <a:rPr lang="en-US" dirty="0"/>
              <a:t>   </a:t>
            </a:r>
          </a:p>
          <a:p>
            <a:pPr algn="l" rtl="0"/>
            <a:r>
              <a:rPr lang="en-US" dirty="0"/>
              <a:t> code= a102</a:t>
            </a:r>
            <a:r>
              <a:rPr lang="he-IL" dirty="0"/>
              <a:t>      </a:t>
            </a:r>
            <a:r>
              <a:rPr lang="en-US" dirty="0"/>
              <a:t>  time=</a:t>
            </a:r>
            <a:endParaRPr lang="he-IL" dirty="0"/>
          </a:p>
        </p:txBody>
      </p:sp>
      <p:sp>
        <p:nvSpPr>
          <p:cNvPr id="61" name="אליפסה 60">
            <a:extLst>
              <a:ext uri="{FF2B5EF4-FFF2-40B4-BE49-F238E27FC236}">
                <a16:creationId xmlns:a16="http://schemas.microsoft.com/office/drawing/2014/main" id="{A7B6D8E8-39FF-4CF1-9935-33481F169F1F}"/>
              </a:ext>
            </a:extLst>
          </p:cNvPr>
          <p:cNvSpPr/>
          <p:nvPr/>
        </p:nvSpPr>
        <p:spPr>
          <a:xfrm>
            <a:off x="5514110" y="5039410"/>
            <a:ext cx="1330726" cy="31677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Flight</a:t>
            </a:r>
            <a:endParaRPr lang="he-IL" dirty="0"/>
          </a:p>
        </p:txBody>
      </p:sp>
      <p:sp>
        <p:nvSpPr>
          <p:cNvPr id="62" name="מלבן: פינות מעוגלות 61">
            <a:extLst>
              <a:ext uri="{FF2B5EF4-FFF2-40B4-BE49-F238E27FC236}">
                <a16:creationId xmlns:a16="http://schemas.microsoft.com/office/drawing/2014/main" id="{905B8D5E-93C2-4664-BB79-45A8E93C16C0}"/>
              </a:ext>
            </a:extLst>
          </p:cNvPr>
          <p:cNvSpPr/>
          <p:nvPr/>
        </p:nvSpPr>
        <p:spPr>
          <a:xfrm>
            <a:off x="9179686" y="5574652"/>
            <a:ext cx="1041990" cy="458093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11:50</a:t>
            </a:r>
            <a:endParaRPr lang="he-IL" dirty="0"/>
          </a:p>
        </p:txBody>
      </p:sp>
      <p:cxnSp>
        <p:nvCxnSpPr>
          <p:cNvPr id="63" name="מחבר חץ ישר 62">
            <a:extLst>
              <a:ext uri="{FF2B5EF4-FFF2-40B4-BE49-F238E27FC236}">
                <a16:creationId xmlns:a16="http://schemas.microsoft.com/office/drawing/2014/main" id="{431B864A-8523-4D9E-9748-E2763C300E29}"/>
              </a:ext>
            </a:extLst>
          </p:cNvPr>
          <p:cNvCxnSpPr>
            <a:endCxn id="62" idx="1"/>
          </p:cNvCxnSpPr>
          <p:nvPr/>
        </p:nvCxnSpPr>
        <p:spPr>
          <a:xfrm flipV="1">
            <a:off x="7691127" y="5803699"/>
            <a:ext cx="1488559" cy="11986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אליפסה 63">
            <a:extLst>
              <a:ext uri="{FF2B5EF4-FFF2-40B4-BE49-F238E27FC236}">
                <a16:creationId xmlns:a16="http://schemas.microsoft.com/office/drawing/2014/main" id="{248A28B2-06AB-4A3A-A209-DF70C5683133}"/>
              </a:ext>
            </a:extLst>
          </p:cNvPr>
          <p:cNvSpPr/>
          <p:nvPr/>
        </p:nvSpPr>
        <p:spPr>
          <a:xfrm>
            <a:off x="1481317" y="3465689"/>
            <a:ext cx="1330726" cy="31677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Flight[]</a:t>
            </a:r>
            <a:endParaRPr lang="he-IL" dirty="0"/>
          </a:p>
        </p:txBody>
      </p:sp>
      <p:cxnSp>
        <p:nvCxnSpPr>
          <p:cNvPr id="66" name="מחבר חץ ישר 65">
            <a:extLst>
              <a:ext uri="{FF2B5EF4-FFF2-40B4-BE49-F238E27FC236}">
                <a16:creationId xmlns:a16="http://schemas.microsoft.com/office/drawing/2014/main" id="{4EEE3C2E-75D6-4555-9D10-33639E7FFBFB}"/>
              </a:ext>
            </a:extLst>
          </p:cNvPr>
          <p:cNvCxnSpPr>
            <a:cxnSpLocks/>
          </p:cNvCxnSpPr>
          <p:nvPr/>
        </p:nvCxnSpPr>
        <p:spPr>
          <a:xfrm>
            <a:off x="5115118" y="3933178"/>
            <a:ext cx="248794" cy="142300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אליפסה 67">
            <a:extLst>
              <a:ext uri="{FF2B5EF4-FFF2-40B4-BE49-F238E27FC236}">
                <a16:creationId xmlns:a16="http://schemas.microsoft.com/office/drawing/2014/main" id="{F1866EEB-EE29-42D5-9CFA-F3F291319FA4}"/>
              </a:ext>
            </a:extLst>
          </p:cNvPr>
          <p:cNvSpPr/>
          <p:nvPr/>
        </p:nvSpPr>
        <p:spPr>
          <a:xfrm>
            <a:off x="10615185" y="2829388"/>
            <a:ext cx="1105091" cy="24009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Time</a:t>
            </a:r>
            <a:endParaRPr lang="he-IL" dirty="0"/>
          </a:p>
        </p:txBody>
      </p:sp>
      <p:sp>
        <p:nvSpPr>
          <p:cNvPr id="69" name="אליפסה 68">
            <a:extLst>
              <a:ext uri="{FF2B5EF4-FFF2-40B4-BE49-F238E27FC236}">
                <a16:creationId xmlns:a16="http://schemas.microsoft.com/office/drawing/2014/main" id="{246988DF-3EB9-46FB-B647-242F36A7771B}"/>
              </a:ext>
            </a:extLst>
          </p:cNvPr>
          <p:cNvSpPr/>
          <p:nvPr/>
        </p:nvSpPr>
        <p:spPr>
          <a:xfrm>
            <a:off x="10478084" y="4114797"/>
            <a:ext cx="1105091" cy="24009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Time</a:t>
            </a:r>
            <a:endParaRPr lang="he-IL" dirty="0"/>
          </a:p>
        </p:txBody>
      </p:sp>
      <p:sp>
        <p:nvSpPr>
          <p:cNvPr id="70" name="אליפסה 69">
            <a:extLst>
              <a:ext uri="{FF2B5EF4-FFF2-40B4-BE49-F238E27FC236}">
                <a16:creationId xmlns:a16="http://schemas.microsoft.com/office/drawing/2014/main" id="{AFD79FB2-A5B8-47E4-A11B-D51A339BC487}"/>
              </a:ext>
            </a:extLst>
          </p:cNvPr>
          <p:cNvSpPr/>
          <p:nvPr/>
        </p:nvSpPr>
        <p:spPr>
          <a:xfrm>
            <a:off x="9536421" y="5334559"/>
            <a:ext cx="1105091" cy="240093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/>
              <a:t>Time</a:t>
            </a:r>
            <a:endParaRPr lang="he-IL" dirty="0"/>
          </a:p>
        </p:txBody>
      </p:sp>
      <p:pic>
        <p:nvPicPr>
          <p:cNvPr id="71" name="תמונה 70">
            <a:extLst>
              <a:ext uri="{FF2B5EF4-FFF2-40B4-BE49-F238E27FC236}">
                <a16:creationId xmlns:a16="http://schemas.microsoft.com/office/drawing/2014/main" id="{063B4134-ADBA-4749-8DE8-D4D1CE85DB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8405" y="4517405"/>
            <a:ext cx="2314575" cy="58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679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>
          <a:xfrm>
            <a:off x="3221234" y="33823"/>
            <a:ext cx="4197096" cy="720000"/>
          </a:xfrm>
        </p:spPr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3226174" y="2278547"/>
            <a:ext cx="5997204" cy="3054729"/>
          </a:xfrm>
        </p:spPr>
        <p:txBody>
          <a:bodyPr/>
          <a:lstStyle/>
          <a:p>
            <a:r>
              <a:rPr lang="he-IL" dirty="0">
                <a:sym typeface="Varela Round"/>
              </a:rPr>
              <a:t>381-2020    אכסניה וחדרים(שאלה 3) </a:t>
            </a:r>
          </a:p>
          <a:p>
            <a:r>
              <a:rPr lang="he-IL" dirty="0">
                <a:sym typeface="Varela Round"/>
              </a:rPr>
              <a:t>381-2019     חברה למכוניות משומשות (3)</a:t>
            </a:r>
          </a:p>
          <a:p>
            <a:r>
              <a:rPr lang="he-IL" dirty="0">
                <a:sym typeface="Varela Round"/>
              </a:rPr>
              <a:t>381-2018    שדה תעופה וטיסות </a:t>
            </a:r>
          </a:p>
          <a:p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8" name="תמונה 7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D57547-A368-46CB-B4A3-3251EF3EEDC5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9" name="תמונה 8">
            <a:extLst>
              <a:ext uri="{FF2B5EF4-FFF2-40B4-BE49-F238E27FC236}">
                <a16:creationId xmlns:a16="http://schemas.microsoft.com/office/drawing/2014/main" id="{50FAE697-C7A0-4DA8-98F7-30D4ACF0BF0B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10" name="מלבן מעוגל 7">
            <a:extLst>
              <a:ext uri="{FF2B5EF4-FFF2-40B4-BE49-F238E27FC236}">
                <a16:creationId xmlns:a16="http://schemas.microsoft.com/office/drawing/2014/main" id="{AE1BC187-48FC-4247-BB2B-3B4D2BF6612C}"/>
              </a:ext>
            </a:extLst>
          </p:cNvPr>
          <p:cNvSpPr/>
          <p:nvPr/>
        </p:nvSpPr>
        <p:spPr>
          <a:xfrm>
            <a:off x="7251474" y="16320"/>
            <a:ext cx="4940526" cy="213360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לקראת השיעור היום </a:t>
            </a:r>
          </a:p>
          <a:p>
            <a:pPr algn="ctr"/>
            <a:r>
              <a:rPr lang="he-IL" sz="2800" b="1" dirty="0"/>
              <a:t>בקישור - קובץ עם השאלות </a:t>
            </a:r>
          </a:p>
          <a:p>
            <a:pPr algn="ctr"/>
            <a:r>
              <a:rPr lang="he-IL" sz="2800" b="1" dirty="0"/>
              <a:t>הורידו אותו ועקבו אחרי ההסברים </a:t>
            </a:r>
          </a:p>
          <a:p>
            <a:pPr algn="ctr"/>
            <a:r>
              <a:rPr lang="he-IL" sz="2800" b="1" dirty="0"/>
              <a:t>דיתה אוהב ציון </a:t>
            </a:r>
          </a:p>
        </p:txBody>
      </p:sp>
      <p:pic>
        <p:nvPicPr>
          <p:cNvPr id="4" name="תמונה 3">
            <a:extLst>
              <a:ext uri="{FF2B5EF4-FFF2-40B4-BE49-F238E27FC236}">
                <a16:creationId xmlns:a16="http://schemas.microsoft.com/office/drawing/2014/main" id="{31245CFA-2FCA-480C-A82B-2F59B59BEA9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88" y="1436343"/>
            <a:ext cx="2812574" cy="2812574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9656E61-0332-4B35-85CA-CAFDCC086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סעיף ג – מה שגוי בפעולה ? </a:t>
            </a: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D590BBAA-F9E1-41FA-932C-75F0F408B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19" y="1121465"/>
            <a:ext cx="5610225" cy="3876675"/>
          </a:xfrm>
          <a:prstGeom prst="rect">
            <a:avLst/>
          </a:prstGeom>
        </p:spPr>
      </p:pic>
      <p:grpSp>
        <p:nvGrpSpPr>
          <p:cNvPr id="8" name="קבוצה 7">
            <a:extLst>
              <a:ext uri="{FF2B5EF4-FFF2-40B4-BE49-F238E27FC236}">
                <a16:creationId xmlns:a16="http://schemas.microsoft.com/office/drawing/2014/main" id="{9D599E8D-2DFF-46E5-B728-FF7DFA468A89}"/>
              </a:ext>
            </a:extLst>
          </p:cNvPr>
          <p:cNvGrpSpPr/>
          <p:nvPr/>
        </p:nvGrpSpPr>
        <p:grpSpPr>
          <a:xfrm>
            <a:off x="5886867" y="1374420"/>
            <a:ext cx="5732925" cy="2835175"/>
            <a:chOff x="3020405" y="1431045"/>
            <a:chExt cx="5732925" cy="2835175"/>
          </a:xfrm>
        </p:grpSpPr>
        <p:grpSp>
          <p:nvGrpSpPr>
            <p:cNvPr id="9" name="קבוצה 8">
              <a:extLst>
                <a:ext uri="{FF2B5EF4-FFF2-40B4-BE49-F238E27FC236}">
                  <a16:creationId xmlns:a16="http://schemas.microsoft.com/office/drawing/2014/main" id="{4B500641-D3C6-4064-957B-3E98F5A8E7DD}"/>
                </a:ext>
              </a:extLst>
            </p:cNvPr>
            <p:cNvGrpSpPr/>
            <p:nvPr/>
          </p:nvGrpSpPr>
          <p:grpSpPr>
            <a:xfrm>
              <a:off x="4096049" y="2144266"/>
              <a:ext cx="1505397" cy="2090952"/>
              <a:chOff x="3861094" y="2967687"/>
              <a:chExt cx="2313421" cy="1978904"/>
            </a:xfrm>
          </p:grpSpPr>
          <p:sp>
            <p:nvSpPr>
              <p:cNvPr id="21" name="מלבן 20">
                <a:extLst>
                  <a:ext uri="{FF2B5EF4-FFF2-40B4-BE49-F238E27FC236}">
                    <a16:creationId xmlns:a16="http://schemas.microsoft.com/office/drawing/2014/main" id="{15CA59CB-D486-44EE-8822-63CCC14A12B7}"/>
                  </a:ext>
                </a:extLst>
              </p:cNvPr>
              <p:cNvSpPr/>
              <p:nvPr/>
            </p:nvSpPr>
            <p:spPr>
              <a:xfrm>
                <a:off x="4051005" y="3296093"/>
                <a:ext cx="2044995" cy="38277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[0]</a:t>
                </a:r>
                <a:endParaRPr lang="he-IL" dirty="0"/>
              </a:p>
            </p:txBody>
          </p:sp>
          <p:sp>
            <p:nvSpPr>
              <p:cNvPr id="22" name="מלבן 21">
                <a:extLst>
                  <a:ext uri="{FF2B5EF4-FFF2-40B4-BE49-F238E27FC236}">
                    <a16:creationId xmlns:a16="http://schemas.microsoft.com/office/drawing/2014/main" id="{2B30FD71-A6F9-499F-9E56-4BBCFAE0460B}"/>
                  </a:ext>
                </a:extLst>
              </p:cNvPr>
              <p:cNvSpPr/>
              <p:nvPr/>
            </p:nvSpPr>
            <p:spPr>
              <a:xfrm>
                <a:off x="4051005" y="3682409"/>
                <a:ext cx="2044995" cy="38277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[1]</a:t>
                </a:r>
                <a:endParaRPr lang="he-IL" dirty="0"/>
              </a:p>
            </p:txBody>
          </p:sp>
          <p:sp>
            <p:nvSpPr>
              <p:cNvPr id="23" name="מלבן 22">
                <a:extLst>
                  <a:ext uri="{FF2B5EF4-FFF2-40B4-BE49-F238E27FC236}">
                    <a16:creationId xmlns:a16="http://schemas.microsoft.com/office/drawing/2014/main" id="{C51B5E5C-D02D-4644-BC57-E15DA446C996}"/>
                  </a:ext>
                </a:extLst>
              </p:cNvPr>
              <p:cNvSpPr/>
              <p:nvPr/>
            </p:nvSpPr>
            <p:spPr>
              <a:xfrm>
                <a:off x="4051005" y="4068725"/>
                <a:ext cx="2044995" cy="38277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[2]</a:t>
                </a:r>
                <a:endParaRPr lang="he-IL" dirty="0"/>
              </a:p>
            </p:txBody>
          </p:sp>
          <p:sp>
            <p:nvSpPr>
              <p:cNvPr id="24" name="מלבן 23">
                <a:extLst>
                  <a:ext uri="{FF2B5EF4-FFF2-40B4-BE49-F238E27FC236}">
                    <a16:creationId xmlns:a16="http://schemas.microsoft.com/office/drawing/2014/main" id="{0BF260F7-0819-49FE-A154-F93B228CF53F}"/>
                  </a:ext>
                </a:extLst>
              </p:cNvPr>
              <p:cNvSpPr/>
              <p:nvPr/>
            </p:nvSpPr>
            <p:spPr>
              <a:xfrm>
                <a:off x="4051004" y="4462129"/>
                <a:ext cx="2044995" cy="382772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/>
                  <a:t>[3]</a:t>
                </a:r>
                <a:endParaRPr lang="he-IL" dirty="0"/>
              </a:p>
            </p:txBody>
          </p:sp>
          <p:sp>
            <p:nvSpPr>
              <p:cNvPr id="25" name="אליפסה 24">
                <a:extLst>
                  <a:ext uri="{FF2B5EF4-FFF2-40B4-BE49-F238E27FC236}">
                    <a16:creationId xmlns:a16="http://schemas.microsoft.com/office/drawing/2014/main" id="{C74CBDF3-8FCB-4EA9-AD5B-4EE7BA3F35AC}"/>
                  </a:ext>
                </a:extLst>
              </p:cNvPr>
              <p:cNvSpPr/>
              <p:nvPr/>
            </p:nvSpPr>
            <p:spPr>
              <a:xfrm>
                <a:off x="3861094" y="2967687"/>
                <a:ext cx="2044995" cy="299795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Flight[]</a:t>
                </a:r>
                <a:endParaRPr lang="he-IL" dirty="0"/>
              </a:p>
            </p:txBody>
          </p:sp>
          <p:sp>
            <p:nvSpPr>
              <p:cNvPr id="26" name="סוגר מרובע שמאלי 25">
                <a:extLst>
                  <a:ext uri="{FF2B5EF4-FFF2-40B4-BE49-F238E27FC236}">
                    <a16:creationId xmlns:a16="http://schemas.microsoft.com/office/drawing/2014/main" id="{3DCDC816-72DC-47C9-B1A7-4FD253425553}"/>
                  </a:ext>
                </a:extLst>
              </p:cNvPr>
              <p:cNvSpPr/>
              <p:nvPr/>
            </p:nvSpPr>
            <p:spPr>
              <a:xfrm>
                <a:off x="3965945" y="3296094"/>
                <a:ext cx="132898" cy="1650497"/>
              </a:xfrm>
              <a:prstGeom prst="leftBracket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27" name="סוגר מרובע ימני 26">
                <a:extLst>
                  <a:ext uri="{FF2B5EF4-FFF2-40B4-BE49-F238E27FC236}">
                    <a16:creationId xmlns:a16="http://schemas.microsoft.com/office/drawing/2014/main" id="{CFDCF66B-E271-43E8-B700-D39AA5C842C0}"/>
                  </a:ext>
                </a:extLst>
              </p:cNvPr>
              <p:cNvSpPr/>
              <p:nvPr/>
            </p:nvSpPr>
            <p:spPr>
              <a:xfrm>
                <a:off x="5906089" y="3307059"/>
                <a:ext cx="268426" cy="1558091"/>
              </a:xfrm>
              <a:prstGeom prst="rightBracket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</p:grpSp>
        <p:sp>
          <p:nvSpPr>
            <p:cNvPr id="10" name="מלבן: פינות מעוגלות 9">
              <a:extLst>
                <a:ext uri="{FF2B5EF4-FFF2-40B4-BE49-F238E27FC236}">
                  <a16:creationId xmlns:a16="http://schemas.microsoft.com/office/drawing/2014/main" id="{8D32B8E1-9AB7-45E3-BB06-A8D0CC59D1FD}"/>
                </a:ext>
              </a:extLst>
            </p:cNvPr>
            <p:cNvSpPr/>
            <p:nvPr/>
          </p:nvSpPr>
          <p:spPr>
            <a:xfrm>
              <a:off x="6746033" y="1886304"/>
              <a:ext cx="2007297" cy="41634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l"/>
              <a:r>
                <a:rPr lang="en-US" dirty="0"/>
                <a:t>name= </a:t>
              </a:r>
              <a:r>
                <a:rPr lang="en-US" b="1" dirty="0"/>
                <a:t>Cloud</a:t>
              </a:r>
              <a:r>
                <a:rPr lang="en-US" dirty="0"/>
                <a:t>     </a:t>
              </a:r>
            </a:p>
            <a:p>
              <a:pPr algn="l" rtl="0"/>
              <a:r>
                <a:rPr lang="en-US" dirty="0"/>
                <a:t> </a:t>
              </a:r>
              <a:endParaRPr lang="he-IL" dirty="0"/>
            </a:p>
          </p:txBody>
        </p:sp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341B4251-3CAB-4998-AEEB-485A42E6B2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53711" y="2127894"/>
              <a:ext cx="1314836" cy="43260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DD76BC32-ACC5-46B8-A9F2-61E14F938A54}"/>
                </a:ext>
              </a:extLst>
            </p:cNvPr>
            <p:cNvCxnSpPr>
              <a:cxnSpLocks/>
              <a:endCxn id="17" idx="1"/>
            </p:cNvCxnSpPr>
            <p:nvPr/>
          </p:nvCxnSpPr>
          <p:spPr>
            <a:xfrm flipV="1">
              <a:off x="5226668" y="3303901"/>
              <a:ext cx="1468550" cy="222496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3D6CF05F-9383-4C49-ABC6-2A94B6EF5D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74070" y="2792008"/>
              <a:ext cx="1167577" cy="3320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>
              <a:extLst>
                <a:ext uri="{FF2B5EF4-FFF2-40B4-BE49-F238E27FC236}">
                  <a16:creationId xmlns:a16="http://schemas.microsoft.com/office/drawing/2014/main" id="{4F2FC43B-EB76-42A2-A090-38001301116F}"/>
                </a:ext>
              </a:extLst>
            </p:cNvPr>
            <p:cNvCxnSpPr>
              <a:cxnSpLocks/>
            </p:cNvCxnSpPr>
            <p:nvPr/>
          </p:nvCxnSpPr>
          <p:spPr>
            <a:xfrm>
              <a:off x="3712979" y="2104754"/>
              <a:ext cx="431086" cy="65993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אליפסה 14">
              <a:extLst>
                <a:ext uri="{FF2B5EF4-FFF2-40B4-BE49-F238E27FC236}">
                  <a16:creationId xmlns:a16="http://schemas.microsoft.com/office/drawing/2014/main" id="{67948BB2-90C5-4B8A-A02E-2A70EBF9A726}"/>
                </a:ext>
              </a:extLst>
            </p:cNvPr>
            <p:cNvSpPr/>
            <p:nvPr/>
          </p:nvSpPr>
          <p:spPr>
            <a:xfrm>
              <a:off x="7405313" y="1431045"/>
              <a:ext cx="1330726" cy="316770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/>
                <a:t>Flight</a:t>
              </a:r>
              <a:endParaRPr lang="he-IL" dirty="0"/>
            </a:p>
          </p:txBody>
        </p:sp>
        <p:sp>
          <p:nvSpPr>
            <p:cNvPr id="16" name="מלבן: פינות מעוגלות 15">
              <a:extLst>
                <a:ext uri="{FF2B5EF4-FFF2-40B4-BE49-F238E27FC236}">
                  <a16:creationId xmlns:a16="http://schemas.microsoft.com/office/drawing/2014/main" id="{04DC3767-CA48-46D1-ADFB-160BE71A17E6}"/>
                </a:ext>
              </a:extLst>
            </p:cNvPr>
            <p:cNvSpPr/>
            <p:nvPr/>
          </p:nvSpPr>
          <p:spPr>
            <a:xfrm>
              <a:off x="6682069" y="2441140"/>
              <a:ext cx="2071261" cy="49212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l"/>
              <a:r>
                <a:rPr lang="en-US" dirty="0"/>
                <a:t>name= </a:t>
              </a:r>
              <a:r>
                <a:rPr lang="en-US" b="1" dirty="0"/>
                <a:t>Air</a:t>
              </a:r>
              <a:r>
                <a:rPr lang="en-US" dirty="0"/>
                <a:t>     </a:t>
              </a:r>
            </a:p>
            <a:p>
              <a:pPr algn="l" rtl="0"/>
              <a:r>
                <a:rPr lang="en-US" dirty="0"/>
                <a:t>  </a:t>
              </a:r>
              <a:endParaRPr lang="he-IL" dirty="0"/>
            </a:p>
          </p:txBody>
        </p:sp>
        <p:sp>
          <p:nvSpPr>
            <p:cNvPr id="17" name="מלבן: פינות מעוגלות 16">
              <a:extLst>
                <a:ext uri="{FF2B5EF4-FFF2-40B4-BE49-F238E27FC236}">
                  <a16:creationId xmlns:a16="http://schemas.microsoft.com/office/drawing/2014/main" id="{CDC272CA-7B0F-406D-B653-D119C73B0545}"/>
                </a:ext>
              </a:extLst>
            </p:cNvPr>
            <p:cNvSpPr/>
            <p:nvPr/>
          </p:nvSpPr>
          <p:spPr>
            <a:xfrm>
              <a:off x="6695218" y="3008062"/>
              <a:ext cx="1673215" cy="59167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l"/>
              <a:r>
                <a:rPr lang="en-US" dirty="0"/>
                <a:t>name= </a:t>
              </a:r>
              <a:r>
                <a:rPr lang="en-US" b="1" dirty="0"/>
                <a:t>Sky</a:t>
              </a:r>
              <a:endParaRPr lang="en-US" dirty="0"/>
            </a:p>
            <a:p>
              <a:pPr algn="l" rtl="0"/>
              <a:r>
                <a:rPr lang="en-US" dirty="0"/>
                <a:t> </a:t>
              </a:r>
              <a:endParaRPr lang="he-IL" dirty="0"/>
            </a:p>
          </p:txBody>
        </p:sp>
        <p:sp>
          <p:nvSpPr>
            <p:cNvPr id="18" name="מלבן: פינות מעוגלות 17">
              <a:extLst>
                <a:ext uri="{FF2B5EF4-FFF2-40B4-BE49-F238E27FC236}">
                  <a16:creationId xmlns:a16="http://schemas.microsoft.com/office/drawing/2014/main" id="{C7D29D9A-16FD-48F8-B252-FF91D70BC959}"/>
                </a:ext>
              </a:extLst>
            </p:cNvPr>
            <p:cNvSpPr/>
            <p:nvPr/>
          </p:nvSpPr>
          <p:spPr>
            <a:xfrm>
              <a:off x="6539929" y="3674542"/>
              <a:ext cx="1939646" cy="59167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l"/>
              <a:r>
                <a:rPr lang="en-US" dirty="0"/>
                <a:t>name= </a:t>
              </a:r>
              <a:r>
                <a:rPr lang="en-US" b="1" dirty="0"/>
                <a:t>Travel</a:t>
              </a:r>
              <a:endParaRPr lang="en-US" dirty="0"/>
            </a:p>
            <a:p>
              <a:pPr algn="l" rtl="0"/>
              <a:r>
                <a:rPr lang="en-US" dirty="0"/>
                <a:t> </a:t>
              </a:r>
              <a:endParaRPr lang="he-IL" dirty="0"/>
            </a:p>
          </p:txBody>
        </p:sp>
        <p:cxnSp>
          <p:nvCxnSpPr>
            <p:cNvPr id="19" name="מחבר חץ ישר 18">
              <a:extLst>
                <a:ext uri="{FF2B5EF4-FFF2-40B4-BE49-F238E27FC236}">
                  <a16:creationId xmlns:a16="http://schemas.microsoft.com/office/drawing/2014/main" id="{703071C5-DE01-4FD7-A6DB-68B97B5A5750}"/>
                </a:ext>
              </a:extLst>
            </p:cNvPr>
            <p:cNvCxnSpPr>
              <a:cxnSpLocks/>
            </p:cNvCxnSpPr>
            <p:nvPr/>
          </p:nvCxnSpPr>
          <p:spPr>
            <a:xfrm>
              <a:off x="5202325" y="3925547"/>
              <a:ext cx="1341711" cy="448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אליפסה 19">
              <a:extLst>
                <a:ext uri="{FF2B5EF4-FFF2-40B4-BE49-F238E27FC236}">
                  <a16:creationId xmlns:a16="http://schemas.microsoft.com/office/drawing/2014/main" id="{8B7FC3F7-8965-42A2-8A92-576518C518AC}"/>
                </a:ext>
              </a:extLst>
            </p:cNvPr>
            <p:cNvSpPr/>
            <p:nvPr/>
          </p:nvSpPr>
          <p:spPr>
            <a:xfrm>
              <a:off x="3020405" y="1822615"/>
              <a:ext cx="989949" cy="509094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rIns="0" rtlCol="1" anchor="ctr"/>
            <a:lstStyle/>
            <a:p>
              <a:pPr algn="ctr"/>
              <a:r>
                <a:rPr lang="en-US" dirty="0"/>
                <a:t>flights</a:t>
              </a:r>
              <a:endParaRPr lang="he-IL" dirty="0"/>
            </a:p>
          </p:txBody>
        </p:sp>
      </p:grpSp>
      <p:sp>
        <p:nvSpPr>
          <p:cNvPr id="28" name="חץ: ימינה 27">
            <a:extLst>
              <a:ext uri="{FF2B5EF4-FFF2-40B4-BE49-F238E27FC236}">
                <a16:creationId xmlns:a16="http://schemas.microsoft.com/office/drawing/2014/main" id="{2942D34A-C447-4FC5-8919-C9325232E404}"/>
              </a:ext>
            </a:extLst>
          </p:cNvPr>
          <p:cNvSpPr/>
          <p:nvPr/>
        </p:nvSpPr>
        <p:spPr>
          <a:xfrm>
            <a:off x="0" y="2087641"/>
            <a:ext cx="691116" cy="289777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חץ: ימינה 28">
            <a:extLst>
              <a:ext uri="{FF2B5EF4-FFF2-40B4-BE49-F238E27FC236}">
                <a16:creationId xmlns:a16="http://schemas.microsoft.com/office/drawing/2014/main" id="{396DD61A-B01C-4900-9B5E-16F9E86A2855}"/>
              </a:ext>
            </a:extLst>
          </p:cNvPr>
          <p:cNvSpPr/>
          <p:nvPr/>
        </p:nvSpPr>
        <p:spPr>
          <a:xfrm>
            <a:off x="74428" y="2934362"/>
            <a:ext cx="952497" cy="393046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1" name="חץ: ימינה 30">
            <a:extLst>
              <a:ext uri="{FF2B5EF4-FFF2-40B4-BE49-F238E27FC236}">
                <a16:creationId xmlns:a16="http://schemas.microsoft.com/office/drawing/2014/main" id="{CA08A429-A54C-49C5-AA9A-F8A161A5E28E}"/>
              </a:ext>
            </a:extLst>
          </p:cNvPr>
          <p:cNvSpPr/>
          <p:nvPr/>
        </p:nvSpPr>
        <p:spPr>
          <a:xfrm>
            <a:off x="0" y="3774271"/>
            <a:ext cx="1137684" cy="3930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2" name="מלבן 31">
            <a:extLst>
              <a:ext uri="{FF2B5EF4-FFF2-40B4-BE49-F238E27FC236}">
                <a16:creationId xmlns:a16="http://schemas.microsoft.com/office/drawing/2014/main" id="{168E6AEF-019F-469E-9666-37DEF6628DB3}"/>
              </a:ext>
            </a:extLst>
          </p:cNvPr>
          <p:cNvSpPr/>
          <p:nvPr/>
        </p:nvSpPr>
        <p:spPr>
          <a:xfrm>
            <a:off x="7323744" y="2466992"/>
            <a:ext cx="886648" cy="3230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[0]</a:t>
            </a:r>
            <a:endParaRPr lang="he-IL" dirty="0"/>
          </a:p>
        </p:txBody>
      </p:sp>
      <p:sp>
        <p:nvSpPr>
          <p:cNvPr id="33" name="מלבן 32">
            <a:extLst>
              <a:ext uri="{FF2B5EF4-FFF2-40B4-BE49-F238E27FC236}">
                <a16:creationId xmlns:a16="http://schemas.microsoft.com/office/drawing/2014/main" id="{6ED507B8-240D-4610-9963-D5FB6D4768F7}"/>
              </a:ext>
            </a:extLst>
          </p:cNvPr>
          <p:cNvSpPr/>
          <p:nvPr/>
        </p:nvSpPr>
        <p:spPr>
          <a:xfrm>
            <a:off x="4074035" y="3275538"/>
            <a:ext cx="2542814" cy="50909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Cloud==Sky</a:t>
            </a:r>
            <a:endParaRPr lang="he-IL" dirty="0"/>
          </a:p>
        </p:txBody>
      </p:sp>
      <p:pic>
        <p:nvPicPr>
          <p:cNvPr id="34" name="תמונה 33">
            <a:extLst>
              <a:ext uri="{FF2B5EF4-FFF2-40B4-BE49-F238E27FC236}">
                <a16:creationId xmlns:a16="http://schemas.microsoft.com/office/drawing/2014/main" id="{A4B94DC7-2300-4BD2-8FB7-80F3A0A76B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021" y="4436330"/>
            <a:ext cx="1457325" cy="419100"/>
          </a:xfrm>
          <a:prstGeom prst="rect">
            <a:avLst/>
          </a:prstGeom>
        </p:spPr>
      </p:pic>
      <p:cxnSp>
        <p:nvCxnSpPr>
          <p:cNvPr id="36" name="מחבר ישר 35">
            <a:extLst>
              <a:ext uri="{FF2B5EF4-FFF2-40B4-BE49-F238E27FC236}">
                <a16:creationId xmlns:a16="http://schemas.microsoft.com/office/drawing/2014/main" id="{CBFB4888-416C-43AC-8465-089DEA1F81F6}"/>
              </a:ext>
            </a:extLst>
          </p:cNvPr>
          <p:cNvCxnSpPr/>
          <p:nvPr/>
        </p:nvCxnSpPr>
        <p:spPr>
          <a:xfrm flipV="1">
            <a:off x="1157897" y="3942275"/>
            <a:ext cx="1254641" cy="5703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7" name="פיצוץ : 14 נקודות 36">
            <a:extLst>
              <a:ext uri="{FF2B5EF4-FFF2-40B4-BE49-F238E27FC236}">
                <a16:creationId xmlns:a16="http://schemas.microsoft.com/office/drawing/2014/main" id="{DCF606D7-0B4B-4363-9EE2-E047A5B57931}"/>
              </a:ext>
            </a:extLst>
          </p:cNvPr>
          <p:cNvSpPr/>
          <p:nvPr/>
        </p:nvSpPr>
        <p:spPr>
          <a:xfrm>
            <a:off x="5231219" y="4230463"/>
            <a:ext cx="3693101" cy="2222790"/>
          </a:xfrm>
          <a:prstGeom prst="irregularSeal2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 </a:t>
            </a:r>
            <a:r>
              <a:rPr lang="he-IL" dirty="0"/>
              <a:t>החזרת שקר אחרי בדיקה אחת- מסיים את הפעולה  </a:t>
            </a:r>
          </a:p>
        </p:txBody>
      </p:sp>
      <p:sp>
        <p:nvSpPr>
          <p:cNvPr id="38" name="בועת דיבור: מלבן 37">
            <a:extLst>
              <a:ext uri="{FF2B5EF4-FFF2-40B4-BE49-F238E27FC236}">
                <a16:creationId xmlns:a16="http://schemas.microsoft.com/office/drawing/2014/main" id="{1679FD50-FF5C-46AB-BA1E-6A05F72CB86C}"/>
              </a:ext>
            </a:extLst>
          </p:cNvPr>
          <p:cNvSpPr/>
          <p:nvPr/>
        </p:nvSpPr>
        <p:spPr>
          <a:xfrm>
            <a:off x="2124938" y="5270612"/>
            <a:ext cx="2792060" cy="1364960"/>
          </a:xfrm>
          <a:prstGeom prst="wedgeRectCallout">
            <a:avLst>
              <a:gd name="adj1" fmla="val -47206"/>
              <a:gd name="adj2" fmla="val -129586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התיקון : להעביר את השורה אחרי הלולאה  </a:t>
            </a:r>
          </a:p>
        </p:txBody>
      </p:sp>
      <p:sp>
        <p:nvSpPr>
          <p:cNvPr id="39" name="מלבן 38">
            <a:extLst>
              <a:ext uri="{FF2B5EF4-FFF2-40B4-BE49-F238E27FC236}">
                <a16:creationId xmlns:a16="http://schemas.microsoft.com/office/drawing/2014/main" id="{ACEB3D41-EEA5-485B-8BA2-A3ACC1AD0EFC}"/>
              </a:ext>
            </a:extLst>
          </p:cNvPr>
          <p:cNvSpPr/>
          <p:nvPr/>
        </p:nvSpPr>
        <p:spPr>
          <a:xfrm>
            <a:off x="7294364" y="2876055"/>
            <a:ext cx="886648" cy="3230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[1]</a:t>
            </a:r>
            <a:endParaRPr lang="he-IL" dirty="0"/>
          </a:p>
        </p:txBody>
      </p:sp>
      <p:sp>
        <p:nvSpPr>
          <p:cNvPr id="40" name="מלבן 39">
            <a:extLst>
              <a:ext uri="{FF2B5EF4-FFF2-40B4-BE49-F238E27FC236}">
                <a16:creationId xmlns:a16="http://schemas.microsoft.com/office/drawing/2014/main" id="{BA35E970-4B3A-452A-A9C2-4E9119AAD97B}"/>
              </a:ext>
            </a:extLst>
          </p:cNvPr>
          <p:cNvSpPr/>
          <p:nvPr/>
        </p:nvSpPr>
        <p:spPr>
          <a:xfrm>
            <a:off x="7306536" y="3319496"/>
            <a:ext cx="886648" cy="3230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[2]</a:t>
            </a:r>
            <a:endParaRPr lang="he-IL" dirty="0"/>
          </a:p>
        </p:txBody>
      </p:sp>
      <p:sp>
        <p:nvSpPr>
          <p:cNvPr id="41" name="מלבן 40">
            <a:extLst>
              <a:ext uri="{FF2B5EF4-FFF2-40B4-BE49-F238E27FC236}">
                <a16:creationId xmlns:a16="http://schemas.microsoft.com/office/drawing/2014/main" id="{2590AD37-B2D5-4791-AA1F-3AA6B082BD99}"/>
              </a:ext>
            </a:extLst>
          </p:cNvPr>
          <p:cNvSpPr/>
          <p:nvPr/>
        </p:nvSpPr>
        <p:spPr>
          <a:xfrm>
            <a:off x="4094248" y="3327408"/>
            <a:ext cx="2542814" cy="50909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Air==Sky</a:t>
            </a:r>
            <a:endParaRPr lang="he-IL" dirty="0"/>
          </a:p>
        </p:txBody>
      </p:sp>
      <p:sp>
        <p:nvSpPr>
          <p:cNvPr id="42" name="מלבן 41">
            <a:extLst>
              <a:ext uri="{FF2B5EF4-FFF2-40B4-BE49-F238E27FC236}">
                <a16:creationId xmlns:a16="http://schemas.microsoft.com/office/drawing/2014/main" id="{E92469CE-91C0-4139-8FF1-FE69F56EF425}"/>
              </a:ext>
            </a:extLst>
          </p:cNvPr>
          <p:cNvSpPr/>
          <p:nvPr/>
        </p:nvSpPr>
        <p:spPr>
          <a:xfrm>
            <a:off x="4119794" y="3374966"/>
            <a:ext cx="2542814" cy="50909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/>
              <a:t>Sky==Sky</a:t>
            </a:r>
            <a:endParaRPr lang="he-IL" dirty="0"/>
          </a:p>
        </p:txBody>
      </p:sp>
      <p:sp>
        <p:nvSpPr>
          <p:cNvPr id="43" name="חץ: ימינה 42">
            <a:extLst>
              <a:ext uri="{FF2B5EF4-FFF2-40B4-BE49-F238E27FC236}">
                <a16:creationId xmlns:a16="http://schemas.microsoft.com/office/drawing/2014/main" id="{72EED127-465B-4084-9EA7-006A1EF9AF29}"/>
              </a:ext>
            </a:extLst>
          </p:cNvPr>
          <p:cNvSpPr/>
          <p:nvPr/>
        </p:nvSpPr>
        <p:spPr>
          <a:xfrm>
            <a:off x="568842" y="3374966"/>
            <a:ext cx="952497" cy="29173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380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28" grpId="2" animBg="1"/>
      <p:bldP spid="28" grpId="3" animBg="1"/>
      <p:bldP spid="28" grpId="4" animBg="1"/>
      <p:bldP spid="28" grpId="5" animBg="1"/>
      <p:bldP spid="29" grpId="0" animBg="1"/>
      <p:bldP spid="29" grpId="1" animBg="1"/>
      <p:bldP spid="29" grpId="2" animBg="1"/>
      <p:bldP spid="29" grpId="3" animBg="1"/>
      <p:bldP spid="29" grpId="4" animBg="1"/>
      <p:bldP spid="31" grpId="0" animBg="1"/>
      <p:bldP spid="31" grpId="1" animBg="1"/>
      <p:bldP spid="32" grpId="0" animBg="1"/>
      <p:bldP spid="33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E1336D4C-B954-4D7A-A012-BC33384799E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5"/>
              </a:rPr>
            </a:br>
            <a:r>
              <a:rPr lang="en-US" dirty="0">
                <a:solidFill>
                  <a:srgbClr val="002060"/>
                </a:solidFill>
                <a:hlinkClick r:id="rId6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7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2" name="מלבן מעוגל 11">
            <a:extLst>
              <a:ext uri="{FF2B5EF4-FFF2-40B4-BE49-F238E27FC236}">
                <a16:creationId xmlns:a16="http://schemas.microsoft.com/office/drawing/2014/main" id="{4D455E23-651F-4188-AE1C-59F22B23C0A8}"/>
              </a:ext>
            </a:extLst>
          </p:cNvPr>
          <p:cNvSpPr/>
          <p:nvPr/>
        </p:nvSpPr>
        <p:spPr>
          <a:xfrm>
            <a:off x="3768341" y="1474583"/>
            <a:ext cx="7183120" cy="251359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תודה שצפיתם בשיעור </a:t>
            </a:r>
          </a:p>
          <a:p>
            <a:pPr algn="ctr"/>
            <a:r>
              <a:rPr lang="he-IL" sz="2800" b="1" dirty="0"/>
              <a:t>בקישור - קובץ המרכז את כל הפעולות שנלמדו בשיעור.</a:t>
            </a:r>
          </a:p>
          <a:p>
            <a:pPr algn="ctr"/>
            <a:endParaRPr lang="he-IL" sz="2800" b="1" dirty="0"/>
          </a:p>
          <a:p>
            <a:pPr algn="ctr"/>
            <a:r>
              <a:rPr lang="he-IL" sz="2800" b="1" dirty="0"/>
              <a:t>דיתה אוהב ציון 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9C2BCDEE-9D8B-45C5-88B5-B2049C9A02C2}"/>
              </a:ext>
            </a:extLst>
          </p:cNvPr>
          <p:cNvSpPr txBox="1"/>
          <p:nvPr/>
        </p:nvSpPr>
        <p:spPr>
          <a:xfrm>
            <a:off x="2601686" y="5802338"/>
            <a:ext cx="34943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>
                <a:hlinkClick r:id="rId8"/>
              </a:rPr>
              <a:t>ditaohevzion@gmail.com</a:t>
            </a:r>
            <a:r>
              <a:rPr lang="en-US" sz="2000" dirty="0"/>
              <a:t> </a:t>
            </a:r>
            <a:endParaRPr lang="he-IL" sz="2000" dirty="0"/>
          </a:p>
        </p:txBody>
      </p:sp>
      <p:pic>
        <p:nvPicPr>
          <p:cNvPr id="16" name="תמונה 15">
            <a:extLst>
              <a:ext uri="{FF2B5EF4-FFF2-40B4-BE49-F238E27FC236}">
                <a16:creationId xmlns:a16="http://schemas.microsoft.com/office/drawing/2014/main" id="{F4C8D0A9-334A-4D64-9D01-F0B9FB640D6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38" y="1474582"/>
            <a:ext cx="2846323" cy="284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975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>
          <a:xfrm>
            <a:off x="583111" y="1941626"/>
            <a:ext cx="10800000" cy="1893348"/>
          </a:xfrm>
        </p:spPr>
        <p:txBody>
          <a:bodyPr/>
          <a:lstStyle/>
          <a:p>
            <a:r>
              <a:rPr lang="he-IL" dirty="0"/>
              <a:t>381-2020 </a:t>
            </a:r>
            <a:br>
              <a:rPr lang="he-IL" dirty="0"/>
            </a:br>
            <a:r>
              <a:rPr lang="he-IL" dirty="0"/>
              <a:t> אכסניה וחדרים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0C8EF4-F222-4B31-8130-4875F8E3C95C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הפרק" , "כותרת משנה",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 381-2020  סעיף א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AE75ED-AA8B-4A33-A28F-0A9982630A9E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3D0EF2-D682-4EA2-BF58-1A1C04EAB44D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3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9" name="תמונה 8">
            <a:extLst>
              <a:ext uri="{FF2B5EF4-FFF2-40B4-BE49-F238E27FC236}">
                <a16:creationId xmlns:a16="http://schemas.microsoft.com/office/drawing/2014/main" id="{AFDC209A-9E12-41B1-8287-6684210BA7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" y="956929"/>
            <a:ext cx="10368295" cy="5548645"/>
          </a:xfrm>
          <a:prstGeom prst="rect">
            <a:avLst/>
          </a:prstGeom>
        </p:spPr>
      </p:pic>
      <p:sp>
        <p:nvSpPr>
          <p:cNvPr id="12" name="מלבן 11">
            <a:extLst>
              <a:ext uri="{FF2B5EF4-FFF2-40B4-BE49-F238E27FC236}">
                <a16:creationId xmlns:a16="http://schemas.microsoft.com/office/drawing/2014/main" id="{D5B7F3EC-394F-45A0-A3EF-432FF0F47199}"/>
              </a:ext>
            </a:extLst>
          </p:cNvPr>
          <p:cNvSpPr/>
          <p:nvPr/>
        </p:nvSpPr>
        <p:spPr>
          <a:xfrm>
            <a:off x="2318657" y="1082277"/>
            <a:ext cx="4362341" cy="356558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E529715E-2004-4A43-94D0-27BFA16D4942}"/>
              </a:ext>
            </a:extLst>
          </p:cNvPr>
          <p:cNvSpPr/>
          <p:nvPr/>
        </p:nvSpPr>
        <p:spPr>
          <a:xfrm>
            <a:off x="5856514" y="1542412"/>
            <a:ext cx="3088712" cy="26755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E440DE5E-B49C-4ADB-B30D-21F0AAD2BF20}"/>
              </a:ext>
            </a:extLst>
          </p:cNvPr>
          <p:cNvSpPr/>
          <p:nvPr/>
        </p:nvSpPr>
        <p:spPr>
          <a:xfrm>
            <a:off x="8207829" y="2481943"/>
            <a:ext cx="1107512" cy="300209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5D74375C-3B72-4B88-A503-9909BCEA465F}"/>
              </a:ext>
            </a:extLst>
          </p:cNvPr>
          <p:cNvSpPr/>
          <p:nvPr/>
        </p:nvSpPr>
        <p:spPr>
          <a:xfrm>
            <a:off x="8001000" y="3793306"/>
            <a:ext cx="1418433" cy="300209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מלבן 15">
            <a:extLst>
              <a:ext uri="{FF2B5EF4-FFF2-40B4-BE49-F238E27FC236}">
                <a16:creationId xmlns:a16="http://schemas.microsoft.com/office/drawing/2014/main" id="{75F23FF7-40B7-48BA-80EC-2D6DAD732161}"/>
              </a:ext>
            </a:extLst>
          </p:cNvPr>
          <p:cNvSpPr/>
          <p:nvPr/>
        </p:nvSpPr>
        <p:spPr>
          <a:xfrm>
            <a:off x="7685315" y="4307166"/>
            <a:ext cx="1630026" cy="300209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D94B248C-FBCB-49BA-910A-C43D5EBD691D}"/>
              </a:ext>
            </a:extLst>
          </p:cNvPr>
          <p:cNvSpPr/>
          <p:nvPr/>
        </p:nvSpPr>
        <p:spPr>
          <a:xfrm>
            <a:off x="2035629" y="4747828"/>
            <a:ext cx="4645369" cy="300209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מלבן 17">
            <a:extLst>
              <a:ext uri="{FF2B5EF4-FFF2-40B4-BE49-F238E27FC236}">
                <a16:creationId xmlns:a16="http://schemas.microsoft.com/office/drawing/2014/main" id="{C1EDCD0C-943F-48D9-A1C0-820FA21A3869}"/>
              </a:ext>
            </a:extLst>
          </p:cNvPr>
          <p:cNvSpPr/>
          <p:nvPr/>
        </p:nvSpPr>
        <p:spPr>
          <a:xfrm>
            <a:off x="2928257" y="2944948"/>
            <a:ext cx="6393205" cy="345343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מלבן 18">
            <a:extLst>
              <a:ext uri="{FF2B5EF4-FFF2-40B4-BE49-F238E27FC236}">
                <a16:creationId xmlns:a16="http://schemas.microsoft.com/office/drawing/2014/main" id="{B5A2EAE6-B682-4273-BB42-32EE09CC4BDA}"/>
              </a:ext>
            </a:extLst>
          </p:cNvPr>
          <p:cNvSpPr/>
          <p:nvPr/>
        </p:nvSpPr>
        <p:spPr>
          <a:xfrm>
            <a:off x="4887686" y="5650240"/>
            <a:ext cx="1040424" cy="250832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מלבן 19">
            <a:extLst>
              <a:ext uri="{FF2B5EF4-FFF2-40B4-BE49-F238E27FC236}">
                <a16:creationId xmlns:a16="http://schemas.microsoft.com/office/drawing/2014/main" id="{4D523FBA-0C73-4113-9FF8-F7ABBBD120E3}"/>
              </a:ext>
            </a:extLst>
          </p:cNvPr>
          <p:cNvSpPr/>
          <p:nvPr/>
        </p:nvSpPr>
        <p:spPr>
          <a:xfrm>
            <a:off x="1828800" y="6103409"/>
            <a:ext cx="5663942" cy="300209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DB10316-424A-4B1B-90B5-D03A3FD90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סעיף א 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EEE19E8-4F9F-4544-AACB-F5B585C077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90437" y="1136285"/>
            <a:ext cx="5932967" cy="2292716"/>
          </a:xfrm>
        </p:spPr>
        <p:txBody>
          <a:bodyPr>
            <a:normAutofit fontScale="77500" lnSpcReduction="20000"/>
          </a:bodyPr>
          <a:lstStyle/>
          <a:p>
            <a:r>
              <a:rPr lang="he-IL" dirty="0"/>
              <a:t>ניתוח ותיכנון :</a:t>
            </a:r>
          </a:p>
          <a:p>
            <a:r>
              <a:rPr lang="he-IL" dirty="0"/>
              <a:t>חלק א של השאלה  :</a:t>
            </a:r>
            <a:r>
              <a:rPr lang="he-IL" b="1" u="sng" dirty="0"/>
              <a:t>המחלקה </a:t>
            </a:r>
            <a:r>
              <a:rPr lang="en-US" b="1" u="sng" dirty="0"/>
              <a:t>Room</a:t>
            </a:r>
            <a:r>
              <a:rPr lang="he-IL" b="1" u="sng" dirty="0"/>
              <a:t> נתונה.</a:t>
            </a:r>
          </a:p>
          <a:p>
            <a:endParaRPr lang="he-IL" dirty="0"/>
          </a:p>
          <a:p>
            <a:r>
              <a:rPr lang="he-IL" dirty="0"/>
              <a:t>יש להבין את שמות התכונות והפעולות שבהן ניתן להשתמש ללא מימוש. </a:t>
            </a:r>
          </a:p>
          <a:p>
            <a:endParaRPr lang="he-IL" dirty="0"/>
          </a:p>
          <a:p>
            <a:r>
              <a:rPr lang="he-IL" b="1" dirty="0"/>
              <a:t>יש לדמיין את המחלקה הזו כאילו היא כתובה במבחן.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B6F50863-F2D5-4D07-83D8-233F37B77F2F}"/>
              </a:ext>
            </a:extLst>
          </p:cNvPr>
          <p:cNvSpPr/>
          <p:nvPr/>
        </p:nvSpPr>
        <p:spPr>
          <a:xfrm>
            <a:off x="113413" y="1389218"/>
            <a:ext cx="930273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class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2B91AF"/>
                </a:solidFill>
              </a:rPr>
              <a:t>Room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roomNum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roomType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private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nightsReserved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2B91AF"/>
                </a:solidFill>
              </a:rPr>
              <a:t>Room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r,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t,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n) {…..}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GetRoomNum</a:t>
            </a:r>
            <a:r>
              <a:rPr lang="en-US" sz="2400" dirty="0">
                <a:solidFill>
                  <a:srgbClr val="000000"/>
                </a:solidFill>
              </a:rPr>
              <a:t>() {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roomNum</a:t>
            </a:r>
            <a:r>
              <a:rPr lang="en-US" sz="2400" dirty="0">
                <a:solidFill>
                  <a:srgbClr val="000000"/>
                </a:solidFill>
              </a:rPr>
              <a:t>;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GetRoomType</a:t>
            </a:r>
            <a:r>
              <a:rPr lang="en-US" sz="2400" dirty="0">
                <a:solidFill>
                  <a:srgbClr val="000000"/>
                </a:solidFill>
              </a:rPr>
              <a:t>() {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roomType</a:t>
            </a:r>
            <a:r>
              <a:rPr lang="en-US" sz="2400" dirty="0">
                <a:solidFill>
                  <a:srgbClr val="000000"/>
                </a:solidFill>
              </a:rPr>
              <a:t>;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GetNightsReserved</a:t>
            </a:r>
            <a:r>
              <a:rPr lang="en-US" sz="2400" dirty="0">
                <a:solidFill>
                  <a:srgbClr val="000000"/>
                </a:solidFill>
              </a:rPr>
              <a:t>() {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nightsReserved</a:t>
            </a:r>
            <a:r>
              <a:rPr lang="en-US" sz="2400" dirty="0">
                <a:solidFill>
                  <a:srgbClr val="000000"/>
                </a:solidFill>
              </a:rPr>
              <a:t>;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void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SetNightsReserved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n) { </a:t>
            </a:r>
            <a:r>
              <a:rPr lang="en-US" sz="2400" dirty="0" err="1">
                <a:solidFill>
                  <a:srgbClr val="000000"/>
                </a:solidFill>
              </a:rPr>
              <a:t>nightsReserved</a:t>
            </a:r>
            <a:r>
              <a:rPr lang="en-US" sz="2400" dirty="0">
                <a:solidFill>
                  <a:srgbClr val="000000"/>
                </a:solidFill>
              </a:rPr>
              <a:t> = n; }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2895250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A4ED06D-A397-4A65-B9CA-2E8216753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א. הוספת פעולה למחלקה </a:t>
            </a:r>
            <a:r>
              <a:rPr lang="en-US" dirty="0"/>
              <a:t>Room</a:t>
            </a:r>
            <a:r>
              <a:rPr lang="he-IL" dirty="0"/>
              <a:t> 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C1E98E71-E6A9-4849-8D67-FD5C7D0C14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01340" y="922645"/>
            <a:ext cx="6608168" cy="431447"/>
          </a:xfrm>
        </p:spPr>
        <p:txBody>
          <a:bodyPr/>
          <a:lstStyle/>
          <a:p>
            <a:r>
              <a:rPr lang="he-IL" dirty="0"/>
              <a:t>א. פעולה המחזירה את ההכנסה מהחדר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90E0B017-5F26-4711-A87A-9EED904E3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118531" y="1458923"/>
            <a:ext cx="3710763" cy="111862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96848" indent="0">
              <a:buNone/>
            </a:pPr>
            <a:r>
              <a:rPr lang="he-IL" dirty="0"/>
              <a:t>נאמר בשאלה מה החישוב הנדרש, על פי סוג החדר .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7770E1B3-FBE7-4E6C-A40C-51831B703C98}"/>
              </a:ext>
            </a:extLst>
          </p:cNvPr>
          <p:cNvSpPr/>
          <p:nvPr/>
        </p:nvSpPr>
        <p:spPr>
          <a:xfrm>
            <a:off x="182492" y="962015"/>
            <a:ext cx="5281496" cy="2677656"/>
          </a:xfrm>
          <a:prstGeom prst="rect">
            <a:avLst/>
          </a:prstGeom>
          <a:ln>
            <a:solidFill>
              <a:srgbClr val="192A72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InCome</a:t>
            </a:r>
            <a:r>
              <a:rPr lang="en-US" sz="2400" dirty="0">
                <a:solidFill>
                  <a:srgbClr val="000000"/>
                </a:solidFill>
              </a:rPr>
              <a:t>()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roomType</a:t>
            </a:r>
            <a:r>
              <a:rPr lang="en-US" sz="2400" dirty="0">
                <a:solidFill>
                  <a:srgbClr val="000000"/>
                </a:solidFill>
              </a:rPr>
              <a:t> == 1)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50 * </a:t>
            </a:r>
            <a:r>
              <a:rPr lang="en-US" sz="2400" dirty="0" err="1">
                <a:solidFill>
                  <a:srgbClr val="000000"/>
                </a:solidFill>
              </a:rPr>
              <a:t>nightsReserved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>
                <a:solidFill>
                  <a:srgbClr val="0000FF"/>
                </a:solidFill>
              </a:rPr>
              <a:t>else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100 * </a:t>
            </a:r>
            <a:r>
              <a:rPr lang="en-US" sz="2400" dirty="0" err="1">
                <a:solidFill>
                  <a:srgbClr val="000000"/>
                </a:solidFill>
              </a:rPr>
              <a:t>nightsReserved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{</a:t>
            </a:r>
            <a:endParaRPr lang="he-IL" sz="2400" dirty="0"/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A84C4C9B-5A1C-42F9-95AB-861CBF396BEE}"/>
              </a:ext>
            </a:extLst>
          </p:cNvPr>
          <p:cNvSpPr txBox="1"/>
          <p:nvPr/>
        </p:nvSpPr>
        <p:spPr>
          <a:xfrm>
            <a:off x="5805376" y="3384383"/>
            <a:ext cx="4270087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/>
              <a:t>ניתן לכתוב את התנאי באמצעות </a:t>
            </a:r>
          </a:p>
          <a:p>
            <a:r>
              <a:rPr lang="en-US" sz="2400" b="1" dirty="0"/>
              <a:t>If</a:t>
            </a:r>
            <a:r>
              <a:rPr lang="he-IL" sz="2400" b="1" dirty="0"/>
              <a:t> מקוצר </a:t>
            </a:r>
          </a:p>
        </p:txBody>
      </p:sp>
      <p:sp>
        <p:nvSpPr>
          <p:cNvPr id="8" name="מלבן 7">
            <a:extLst>
              <a:ext uri="{FF2B5EF4-FFF2-40B4-BE49-F238E27FC236}">
                <a16:creationId xmlns:a16="http://schemas.microsoft.com/office/drawing/2014/main" id="{59BF908A-5656-4642-9C10-CF87B33B229C}"/>
              </a:ext>
            </a:extLst>
          </p:cNvPr>
          <p:cNvSpPr/>
          <p:nvPr/>
        </p:nvSpPr>
        <p:spPr>
          <a:xfrm>
            <a:off x="198475" y="4215380"/>
            <a:ext cx="10630819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InCome</a:t>
            </a:r>
            <a:r>
              <a:rPr lang="en-US" sz="2400" dirty="0">
                <a:solidFill>
                  <a:srgbClr val="000000"/>
                </a:solidFill>
              </a:rPr>
              <a:t>()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roomType</a:t>
            </a:r>
            <a:r>
              <a:rPr lang="en-US" sz="2400" dirty="0">
                <a:solidFill>
                  <a:srgbClr val="000000"/>
                </a:solidFill>
              </a:rPr>
              <a:t> == 1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</a:rPr>
              <a:t>?</a:t>
            </a:r>
            <a:r>
              <a:rPr lang="en-US" sz="2400" dirty="0">
                <a:solidFill>
                  <a:srgbClr val="000000"/>
                </a:solidFill>
              </a:rPr>
              <a:t> 50 * </a:t>
            </a:r>
            <a:r>
              <a:rPr lang="en-US" sz="2400" dirty="0" err="1">
                <a:solidFill>
                  <a:srgbClr val="000000"/>
                </a:solidFill>
              </a:rPr>
              <a:t>nightsReserved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b="1" dirty="0">
                <a:solidFill>
                  <a:srgbClr val="000000"/>
                </a:solidFill>
                <a:highlight>
                  <a:srgbClr val="FFFF00"/>
                </a:highlight>
              </a:rPr>
              <a:t>:</a:t>
            </a:r>
            <a:r>
              <a:rPr lang="en-US" sz="2400" dirty="0">
                <a:solidFill>
                  <a:srgbClr val="000000"/>
                </a:solidFill>
              </a:rPr>
              <a:t> 100 * </a:t>
            </a:r>
            <a:r>
              <a:rPr lang="en-US" sz="2400" dirty="0" err="1">
                <a:solidFill>
                  <a:srgbClr val="000000"/>
                </a:solidFill>
              </a:rPr>
              <a:t>nightsReserved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  <a:endParaRPr lang="he-IL" sz="2400" dirty="0"/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{</a:t>
            </a:r>
            <a:endParaRPr lang="he-IL" sz="2400" dirty="0"/>
          </a:p>
        </p:txBody>
      </p:sp>
      <p:sp>
        <p:nvSpPr>
          <p:cNvPr id="10" name="סוגר מסולסל ימני 9">
            <a:extLst>
              <a:ext uri="{FF2B5EF4-FFF2-40B4-BE49-F238E27FC236}">
                <a16:creationId xmlns:a16="http://schemas.microsoft.com/office/drawing/2014/main" id="{3A2EC0FF-902A-4FF0-9CB6-0BF1F8904343}"/>
              </a:ext>
            </a:extLst>
          </p:cNvPr>
          <p:cNvSpPr/>
          <p:nvPr/>
        </p:nvSpPr>
        <p:spPr>
          <a:xfrm rot="5400000">
            <a:off x="2475844" y="4674782"/>
            <a:ext cx="435935" cy="2006471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סוגר מסולסל ימני 10">
            <a:extLst>
              <a:ext uri="{FF2B5EF4-FFF2-40B4-BE49-F238E27FC236}">
                <a16:creationId xmlns:a16="http://schemas.microsoft.com/office/drawing/2014/main" id="{57739746-4392-401B-A543-09CF14C95C99}"/>
              </a:ext>
            </a:extLst>
          </p:cNvPr>
          <p:cNvSpPr/>
          <p:nvPr/>
        </p:nvSpPr>
        <p:spPr>
          <a:xfrm rot="5400000">
            <a:off x="5273157" y="4268366"/>
            <a:ext cx="401214" cy="2768471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סוגר מסולסל ימני 11">
            <a:extLst>
              <a:ext uri="{FF2B5EF4-FFF2-40B4-BE49-F238E27FC236}">
                <a16:creationId xmlns:a16="http://schemas.microsoft.com/office/drawing/2014/main" id="{D21271B0-C8FA-49F9-BF7C-3078A4B65679}"/>
              </a:ext>
            </a:extLst>
          </p:cNvPr>
          <p:cNvSpPr/>
          <p:nvPr/>
        </p:nvSpPr>
        <p:spPr>
          <a:xfrm rot="5400000">
            <a:off x="8434108" y="4281779"/>
            <a:ext cx="401215" cy="2768471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815A3746-8929-45DD-9757-59231F969A84}"/>
              </a:ext>
            </a:extLst>
          </p:cNvPr>
          <p:cNvSpPr/>
          <p:nvPr/>
        </p:nvSpPr>
        <p:spPr>
          <a:xfrm>
            <a:off x="2009553" y="6000632"/>
            <a:ext cx="1254642" cy="43593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התנאי </a:t>
            </a:r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410AB231-AAF3-438E-9FEE-F95F43E13DB8}"/>
              </a:ext>
            </a:extLst>
          </p:cNvPr>
          <p:cNvSpPr/>
          <p:nvPr/>
        </p:nvSpPr>
        <p:spPr>
          <a:xfrm>
            <a:off x="4846443" y="5935064"/>
            <a:ext cx="1254642" cy="43593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אמת  </a:t>
            </a:r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12906F9A-51E7-425B-8CC1-78160DB5797A}"/>
              </a:ext>
            </a:extLst>
          </p:cNvPr>
          <p:cNvSpPr/>
          <p:nvPr/>
        </p:nvSpPr>
        <p:spPr>
          <a:xfrm>
            <a:off x="8007394" y="5882133"/>
            <a:ext cx="1254642" cy="43593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שקר </a:t>
            </a:r>
          </a:p>
        </p:txBody>
      </p:sp>
    </p:spTree>
    <p:extLst>
      <p:ext uri="{BB962C8B-B14F-4D97-AF65-F5344CB8AC3E}">
        <p14:creationId xmlns:p14="http://schemas.microsoft.com/office/powerpoint/2010/main" val="233716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0E719A3-6F93-4162-88BA-0854157EA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24743" y="166182"/>
            <a:ext cx="3567257" cy="720000"/>
          </a:xfrm>
        </p:spPr>
        <p:txBody>
          <a:bodyPr/>
          <a:lstStyle/>
          <a:p>
            <a:r>
              <a:rPr lang="he-IL" dirty="0"/>
              <a:t>המשך השאלה </a:t>
            </a:r>
          </a:p>
        </p:txBody>
      </p:sp>
      <p:pic>
        <p:nvPicPr>
          <p:cNvPr id="11" name="תמונה 10">
            <a:extLst>
              <a:ext uri="{FF2B5EF4-FFF2-40B4-BE49-F238E27FC236}">
                <a16:creationId xmlns:a16="http://schemas.microsoft.com/office/drawing/2014/main" id="{091D9AE7-32D9-4175-95A1-910F04813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339" y="390525"/>
            <a:ext cx="8210550" cy="6308449"/>
          </a:xfrm>
          <a:prstGeom prst="rect">
            <a:avLst/>
          </a:prstGeom>
        </p:spPr>
      </p:pic>
      <p:sp>
        <p:nvSpPr>
          <p:cNvPr id="12" name="מלבן 11">
            <a:extLst>
              <a:ext uri="{FF2B5EF4-FFF2-40B4-BE49-F238E27FC236}">
                <a16:creationId xmlns:a16="http://schemas.microsoft.com/office/drawing/2014/main" id="{669FCF2F-9FA1-4446-B7A8-382DCD2AE7C0}"/>
              </a:ext>
            </a:extLst>
          </p:cNvPr>
          <p:cNvSpPr/>
          <p:nvPr/>
        </p:nvSpPr>
        <p:spPr>
          <a:xfrm>
            <a:off x="3402419" y="255181"/>
            <a:ext cx="637953" cy="393405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מלבן 12">
            <a:extLst>
              <a:ext uri="{FF2B5EF4-FFF2-40B4-BE49-F238E27FC236}">
                <a16:creationId xmlns:a16="http://schemas.microsoft.com/office/drawing/2014/main" id="{0E47E184-377E-4629-B510-BC91B6279870}"/>
              </a:ext>
            </a:extLst>
          </p:cNvPr>
          <p:cNvSpPr/>
          <p:nvPr/>
        </p:nvSpPr>
        <p:spPr>
          <a:xfrm>
            <a:off x="4380614" y="637955"/>
            <a:ext cx="3431879" cy="318976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4" name="מלבן 13">
            <a:extLst>
              <a:ext uri="{FF2B5EF4-FFF2-40B4-BE49-F238E27FC236}">
                <a16:creationId xmlns:a16="http://schemas.microsoft.com/office/drawing/2014/main" id="{D9841B9E-A87D-4C51-B7C7-B692A71B1B32}"/>
              </a:ext>
            </a:extLst>
          </p:cNvPr>
          <p:cNvSpPr/>
          <p:nvPr/>
        </p:nvSpPr>
        <p:spPr>
          <a:xfrm>
            <a:off x="5167424" y="991726"/>
            <a:ext cx="2645070" cy="393405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5" name="מלבן 14">
            <a:extLst>
              <a:ext uri="{FF2B5EF4-FFF2-40B4-BE49-F238E27FC236}">
                <a16:creationId xmlns:a16="http://schemas.microsoft.com/office/drawing/2014/main" id="{577CE7D4-78C1-4A5E-892E-BCFEEA815CFF}"/>
              </a:ext>
            </a:extLst>
          </p:cNvPr>
          <p:cNvSpPr/>
          <p:nvPr/>
        </p:nvSpPr>
        <p:spPr>
          <a:xfrm>
            <a:off x="1567748" y="3401446"/>
            <a:ext cx="2200940" cy="70296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ב.1 ממש פעולה זו </a:t>
            </a:r>
          </a:p>
        </p:txBody>
      </p:sp>
      <p:sp>
        <p:nvSpPr>
          <p:cNvPr id="16" name="מלבן 15">
            <a:extLst>
              <a:ext uri="{FF2B5EF4-FFF2-40B4-BE49-F238E27FC236}">
                <a16:creationId xmlns:a16="http://schemas.microsoft.com/office/drawing/2014/main" id="{87EF4EDA-D743-4F8E-9961-4E3A784AE319}"/>
              </a:ext>
            </a:extLst>
          </p:cNvPr>
          <p:cNvSpPr/>
          <p:nvPr/>
        </p:nvSpPr>
        <p:spPr>
          <a:xfrm>
            <a:off x="955822" y="5562782"/>
            <a:ext cx="3424792" cy="70296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ב.2 ממש פעולה זו</a:t>
            </a:r>
          </a:p>
          <a:p>
            <a:pPr algn="ctr"/>
            <a:r>
              <a:rPr lang="he-IL" dirty="0"/>
              <a:t>חובה להשתמש בפעולה מסעיף א  </a:t>
            </a:r>
          </a:p>
        </p:txBody>
      </p:sp>
      <p:sp>
        <p:nvSpPr>
          <p:cNvPr id="17" name="מלבן 16">
            <a:extLst>
              <a:ext uri="{FF2B5EF4-FFF2-40B4-BE49-F238E27FC236}">
                <a16:creationId xmlns:a16="http://schemas.microsoft.com/office/drawing/2014/main" id="{A53E5EA7-3BA2-4921-8E08-A88B0098A9C2}"/>
              </a:ext>
            </a:extLst>
          </p:cNvPr>
          <p:cNvSpPr/>
          <p:nvPr/>
        </p:nvSpPr>
        <p:spPr>
          <a:xfrm>
            <a:off x="5319824" y="5512617"/>
            <a:ext cx="2191319" cy="1062354"/>
          </a:xfrm>
          <a:prstGeom prst="rect">
            <a:avLst/>
          </a:prstGeom>
          <a:noFill/>
          <a:ln w="317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פיצוץ : 14 נקודות 18">
            <a:extLst>
              <a:ext uri="{FF2B5EF4-FFF2-40B4-BE49-F238E27FC236}">
                <a16:creationId xmlns:a16="http://schemas.microsoft.com/office/drawing/2014/main" id="{A1637AAB-EA1F-4B13-8303-C1AA148A96A1}"/>
              </a:ext>
            </a:extLst>
          </p:cNvPr>
          <p:cNvSpPr/>
          <p:nvPr/>
        </p:nvSpPr>
        <p:spPr>
          <a:xfrm>
            <a:off x="8152735" y="462754"/>
            <a:ext cx="3974249" cy="3085989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חובה להשתמש בשמות התכונות והפעולות כפי שהוגדרו בשאלה </a:t>
            </a:r>
          </a:p>
        </p:txBody>
      </p:sp>
    </p:spTree>
    <p:extLst>
      <p:ext uri="{BB962C8B-B14F-4D97-AF65-F5344CB8AC3E}">
        <p14:creationId xmlns:p14="http://schemas.microsoft.com/office/powerpoint/2010/main" val="2565485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7EEB7A7-7A7A-4A36-9DDF-6F94DA939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מבנה הנתונים המלא של השאלה 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7FFBFB13-21C8-4ED5-968E-5C562814AB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053942" y="3840030"/>
            <a:ext cx="2759657" cy="584579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96848" indent="0">
              <a:buNone/>
            </a:pPr>
            <a:r>
              <a:rPr lang="he-IL" dirty="0"/>
              <a:t>גישה לנתוני החדרים</a:t>
            </a:r>
          </a:p>
        </p:txBody>
      </p:sp>
      <p:grpSp>
        <p:nvGrpSpPr>
          <p:cNvPr id="11" name="קבוצה 10">
            <a:extLst>
              <a:ext uri="{FF2B5EF4-FFF2-40B4-BE49-F238E27FC236}">
                <a16:creationId xmlns:a16="http://schemas.microsoft.com/office/drawing/2014/main" id="{3E3D89B8-80B5-4215-8B5E-55E677088C41}"/>
              </a:ext>
            </a:extLst>
          </p:cNvPr>
          <p:cNvGrpSpPr/>
          <p:nvPr/>
        </p:nvGrpSpPr>
        <p:grpSpPr>
          <a:xfrm>
            <a:off x="76625" y="566292"/>
            <a:ext cx="1875897" cy="2031909"/>
            <a:chOff x="1048059" y="2099366"/>
            <a:chExt cx="1875897" cy="2031909"/>
          </a:xfrm>
        </p:grpSpPr>
        <p:sp>
          <p:nvSpPr>
            <p:cNvPr id="13" name="מלבן 12">
              <a:extLst>
                <a:ext uri="{FF2B5EF4-FFF2-40B4-BE49-F238E27FC236}">
                  <a16:creationId xmlns:a16="http://schemas.microsoft.com/office/drawing/2014/main" id="{340E00BE-BD72-400B-AE6B-2A93EDB0AA1C}"/>
                </a:ext>
              </a:extLst>
            </p:cNvPr>
            <p:cNvSpPr/>
            <p:nvPr/>
          </p:nvSpPr>
          <p:spPr>
            <a:xfrm>
              <a:off x="1222746" y="2387326"/>
              <a:ext cx="1701210" cy="1743949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0" tIns="0" rIns="0" bIns="0" rtlCol="1" anchor="t" anchorCtr="0"/>
            <a:lstStyle/>
            <a:p>
              <a:pPr algn="l"/>
              <a:r>
                <a:rPr lang="en-US" dirty="0"/>
                <a:t>:</a:t>
              </a:r>
            </a:p>
            <a:p>
              <a:pPr algn="l"/>
              <a:r>
                <a:rPr lang="en-US" dirty="0"/>
                <a:t> </a:t>
              </a:r>
            </a:p>
            <a:p>
              <a:pPr algn="l"/>
              <a:r>
                <a:rPr lang="en-US" dirty="0"/>
                <a:t>:  </a:t>
              </a:r>
              <a:endParaRPr lang="he-IL" dirty="0"/>
            </a:p>
          </p:txBody>
        </p:sp>
        <p:sp>
          <p:nvSpPr>
            <p:cNvPr id="14" name="אליפסה 13">
              <a:extLst>
                <a:ext uri="{FF2B5EF4-FFF2-40B4-BE49-F238E27FC236}">
                  <a16:creationId xmlns:a16="http://schemas.microsoft.com/office/drawing/2014/main" id="{381CF0DA-5BDC-4AF6-B248-9911B0492AAE}"/>
                </a:ext>
              </a:extLst>
            </p:cNvPr>
            <p:cNvSpPr/>
            <p:nvPr/>
          </p:nvSpPr>
          <p:spPr>
            <a:xfrm>
              <a:off x="1329968" y="2979975"/>
              <a:ext cx="1364924" cy="632636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lIns="0" rIns="0" rtlCol="1" anchor="ctr"/>
            <a:lstStyle/>
            <a:p>
              <a:pPr algn="ctr"/>
              <a:r>
                <a:rPr lang="en-US" dirty="0" err="1"/>
                <a:t>allRooms</a:t>
              </a:r>
              <a:endParaRPr lang="he-IL" dirty="0"/>
            </a:p>
          </p:txBody>
        </p:sp>
        <p:sp>
          <p:nvSpPr>
            <p:cNvPr id="15" name="אליפסה 14">
              <a:extLst>
                <a:ext uri="{FF2B5EF4-FFF2-40B4-BE49-F238E27FC236}">
                  <a16:creationId xmlns:a16="http://schemas.microsoft.com/office/drawing/2014/main" id="{7BF3A0D1-59C5-41AA-93AA-8462C8E6D476}"/>
                </a:ext>
              </a:extLst>
            </p:cNvPr>
            <p:cNvSpPr/>
            <p:nvPr/>
          </p:nvSpPr>
          <p:spPr>
            <a:xfrm>
              <a:off x="1048059" y="2099366"/>
              <a:ext cx="1288111" cy="316318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Hostel</a:t>
              </a:r>
              <a:endParaRPr lang="he-IL" dirty="0"/>
            </a:p>
          </p:txBody>
        </p:sp>
      </p:grp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4C40A10A-C9BC-4915-9072-C3BA0BCC60D2}"/>
              </a:ext>
            </a:extLst>
          </p:cNvPr>
          <p:cNvGrpSpPr/>
          <p:nvPr/>
        </p:nvGrpSpPr>
        <p:grpSpPr>
          <a:xfrm>
            <a:off x="3176175" y="1121721"/>
            <a:ext cx="1569305" cy="2337540"/>
            <a:chOff x="3762883" y="3040536"/>
            <a:chExt cx="2411632" cy="2212278"/>
          </a:xfrm>
        </p:grpSpPr>
        <p:sp>
          <p:nvSpPr>
            <p:cNvPr id="21" name="מלבן 20">
              <a:extLst>
                <a:ext uri="{FF2B5EF4-FFF2-40B4-BE49-F238E27FC236}">
                  <a16:creationId xmlns:a16="http://schemas.microsoft.com/office/drawing/2014/main" id="{D9EF4549-9660-4917-AF36-B5F97382AF4B}"/>
                </a:ext>
              </a:extLst>
            </p:cNvPr>
            <p:cNvSpPr/>
            <p:nvPr/>
          </p:nvSpPr>
          <p:spPr>
            <a:xfrm>
              <a:off x="4051005" y="3296093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[0]</a:t>
              </a:r>
              <a:endParaRPr lang="he-IL" dirty="0"/>
            </a:p>
          </p:txBody>
        </p:sp>
        <p:sp>
          <p:nvSpPr>
            <p:cNvPr id="22" name="מלבן 21">
              <a:extLst>
                <a:ext uri="{FF2B5EF4-FFF2-40B4-BE49-F238E27FC236}">
                  <a16:creationId xmlns:a16="http://schemas.microsoft.com/office/drawing/2014/main" id="{BFC7D7B7-71AF-4EE0-8064-F3F4AB2C22CB}"/>
                </a:ext>
              </a:extLst>
            </p:cNvPr>
            <p:cNvSpPr/>
            <p:nvPr/>
          </p:nvSpPr>
          <p:spPr>
            <a:xfrm>
              <a:off x="4051005" y="3682409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[1]</a:t>
              </a:r>
              <a:endParaRPr lang="he-IL" dirty="0"/>
            </a:p>
          </p:txBody>
        </p:sp>
        <p:sp>
          <p:nvSpPr>
            <p:cNvPr id="23" name="מלבן 22">
              <a:extLst>
                <a:ext uri="{FF2B5EF4-FFF2-40B4-BE49-F238E27FC236}">
                  <a16:creationId xmlns:a16="http://schemas.microsoft.com/office/drawing/2014/main" id="{7CAC281D-965E-4EF1-AF0A-FA1F2849C700}"/>
                </a:ext>
              </a:extLst>
            </p:cNvPr>
            <p:cNvSpPr/>
            <p:nvPr/>
          </p:nvSpPr>
          <p:spPr>
            <a:xfrm>
              <a:off x="4051005" y="4068725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[2]</a:t>
              </a:r>
              <a:endParaRPr lang="he-IL" dirty="0"/>
            </a:p>
          </p:txBody>
        </p:sp>
        <p:sp>
          <p:nvSpPr>
            <p:cNvPr id="24" name="מלבן 23">
              <a:extLst>
                <a:ext uri="{FF2B5EF4-FFF2-40B4-BE49-F238E27FC236}">
                  <a16:creationId xmlns:a16="http://schemas.microsoft.com/office/drawing/2014/main" id="{0586582F-0C2C-46E0-A51C-E116F5D1B975}"/>
                </a:ext>
              </a:extLst>
            </p:cNvPr>
            <p:cNvSpPr/>
            <p:nvPr/>
          </p:nvSpPr>
          <p:spPr>
            <a:xfrm>
              <a:off x="4051004" y="4462129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[3]</a:t>
              </a:r>
              <a:endParaRPr lang="he-IL" dirty="0"/>
            </a:p>
          </p:txBody>
        </p:sp>
        <p:sp>
          <p:nvSpPr>
            <p:cNvPr id="25" name="מלבן 24">
              <a:extLst>
                <a:ext uri="{FF2B5EF4-FFF2-40B4-BE49-F238E27FC236}">
                  <a16:creationId xmlns:a16="http://schemas.microsoft.com/office/drawing/2014/main" id="{6DC80F1C-999B-466F-A951-B1F04068EC07}"/>
                </a:ext>
              </a:extLst>
            </p:cNvPr>
            <p:cNvSpPr/>
            <p:nvPr/>
          </p:nvSpPr>
          <p:spPr>
            <a:xfrm>
              <a:off x="4056728" y="4832930"/>
              <a:ext cx="2044995" cy="382772"/>
            </a:xfrm>
            <a:prstGeom prst="rect">
              <a:avLst/>
            </a:prstGeom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[4]</a:t>
              </a:r>
              <a:endParaRPr lang="he-IL" dirty="0"/>
            </a:p>
          </p:txBody>
        </p:sp>
        <p:sp>
          <p:nvSpPr>
            <p:cNvPr id="26" name="אליפסה 25">
              <a:extLst>
                <a:ext uri="{FF2B5EF4-FFF2-40B4-BE49-F238E27FC236}">
                  <a16:creationId xmlns:a16="http://schemas.microsoft.com/office/drawing/2014/main" id="{A6E42A86-787A-4549-85C2-8775382C836D}"/>
                </a:ext>
              </a:extLst>
            </p:cNvPr>
            <p:cNvSpPr/>
            <p:nvPr/>
          </p:nvSpPr>
          <p:spPr>
            <a:xfrm>
              <a:off x="3762883" y="3040536"/>
              <a:ext cx="2044995" cy="299795"/>
            </a:xfrm>
            <a:prstGeom prst="ellipse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0" tIns="0" rIns="0" bIns="0" rtlCol="1" anchor="ctr"/>
            <a:lstStyle/>
            <a:p>
              <a:pPr algn="ctr"/>
              <a:r>
                <a:rPr lang="en-US" dirty="0" err="1"/>
                <a:t>Romm</a:t>
              </a:r>
              <a:r>
                <a:rPr lang="en-US" dirty="0"/>
                <a:t>[]</a:t>
              </a:r>
              <a:endParaRPr lang="he-IL" dirty="0"/>
            </a:p>
          </p:txBody>
        </p:sp>
        <p:sp>
          <p:nvSpPr>
            <p:cNvPr id="27" name="סוגר מרובע שמאלי 26">
              <a:extLst>
                <a:ext uri="{FF2B5EF4-FFF2-40B4-BE49-F238E27FC236}">
                  <a16:creationId xmlns:a16="http://schemas.microsoft.com/office/drawing/2014/main" id="{2D44F08F-FB81-40A0-828A-E89A79572546}"/>
                </a:ext>
              </a:extLst>
            </p:cNvPr>
            <p:cNvSpPr/>
            <p:nvPr/>
          </p:nvSpPr>
          <p:spPr>
            <a:xfrm>
              <a:off x="3965944" y="3296093"/>
              <a:ext cx="212651" cy="1945756"/>
            </a:xfrm>
            <a:prstGeom prst="leftBracket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סוגר מרובע ימני 27">
              <a:extLst>
                <a:ext uri="{FF2B5EF4-FFF2-40B4-BE49-F238E27FC236}">
                  <a16:creationId xmlns:a16="http://schemas.microsoft.com/office/drawing/2014/main" id="{FAE5AC37-2714-4FC4-A477-F31C25113849}"/>
                </a:ext>
              </a:extLst>
            </p:cNvPr>
            <p:cNvSpPr/>
            <p:nvPr/>
          </p:nvSpPr>
          <p:spPr>
            <a:xfrm>
              <a:off x="5961864" y="3307058"/>
              <a:ext cx="212651" cy="1945756"/>
            </a:xfrm>
            <a:prstGeom prst="rightBracket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29" name="מלבן: פינות מעוגלות 28">
            <a:extLst>
              <a:ext uri="{FF2B5EF4-FFF2-40B4-BE49-F238E27FC236}">
                <a16:creationId xmlns:a16="http://schemas.microsoft.com/office/drawing/2014/main" id="{DDCE8250-2DAC-4FD1-B56D-06E8B29A0871}"/>
              </a:ext>
            </a:extLst>
          </p:cNvPr>
          <p:cNvSpPr/>
          <p:nvPr/>
        </p:nvSpPr>
        <p:spPr>
          <a:xfrm>
            <a:off x="5810365" y="1427824"/>
            <a:ext cx="3229891" cy="3064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num= 123  type =1  night=3 </a:t>
            </a:r>
            <a:endParaRPr lang="he-IL" dirty="0"/>
          </a:p>
        </p:txBody>
      </p:sp>
      <p:cxnSp>
        <p:nvCxnSpPr>
          <p:cNvPr id="32" name="מחבר חץ ישר 31">
            <a:extLst>
              <a:ext uri="{FF2B5EF4-FFF2-40B4-BE49-F238E27FC236}">
                <a16:creationId xmlns:a16="http://schemas.microsoft.com/office/drawing/2014/main" id="{E22E4DFC-4AD0-481A-9251-77863F7BF0C2}"/>
              </a:ext>
            </a:extLst>
          </p:cNvPr>
          <p:cNvCxnSpPr>
            <a:cxnSpLocks/>
          </p:cNvCxnSpPr>
          <p:nvPr/>
        </p:nvCxnSpPr>
        <p:spPr>
          <a:xfrm flipV="1">
            <a:off x="4749602" y="1638603"/>
            <a:ext cx="1060763" cy="286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מחבר חץ ישר 32">
            <a:extLst>
              <a:ext uri="{FF2B5EF4-FFF2-40B4-BE49-F238E27FC236}">
                <a16:creationId xmlns:a16="http://schemas.microsoft.com/office/drawing/2014/main" id="{F52FD7D0-F47C-456E-9EAA-D1DA0F48C5E6}"/>
              </a:ext>
            </a:extLst>
          </p:cNvPr>
          <p:cNvCxnSpPr>
            <a:cxnSpLocks/>
          </p:cNvCxnSpPr>
          <p:nvPr/>
        </p:nvCxnSpPr>
        <p:spPr>
          <a:xfrm>
            <a:off x="4724057" y="2071505"/>
            <a:ext cx="1088119" cy="149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מחבר חץ ישר 33">
            <a:extLst>
              <a:ext uri="{FF2B5EF4-FFF2-40B4-BE49-F238E27FC236}">
                <a16:creationId xmlns:a16="http://schemas.microsoft.com/office/drawing/2014/main" id="{2401EE87-489C-48C6-A0EE-E70635E85576}"/>
              </a:ext>
            </a:extLst>
          </p:cNvPr>
          <p:cNvCxnSpPr>
            <a:cxnSpLocks/>
          </p:cNvCxnSpPr>
          <p:nvPr/>
        </p:nvCxnSpPr>
        <p:spPr>
          <a:xfrm>
            <a:off x="4753327" y="2503884"/>
            <a:ext cx="1088119" cy="149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מחבר חץ ישר 37">
            <a:extLst>
              <a:ext uri="{FF2B5EF4-FFF2-40B4-BE49-F238E27FC236}">
                <a16:creationId xmlns:a16="http://schemas.microsoft.com/office/drawing/2014/main" id="{24101E3C-61B0-4742-8A32-2899E7E34317}"/>
              </a:ext>
            </a:extLst>
          </p:cNvPr>
          <p:cNvCxnSpPr>
            <a:cxnSpLocks/>
            <a:stCxn id="14" idx="6"/>
          </p:cNvCxnSpPr>
          <p:nvPr/>
        </p:nvCxnSpPr>
        <p:spPr>
          <a:xfrm flipV="1">
            <a:off x="1723458" y="1522896"/>
            <a:ext cx="1533763" cy="2403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7" name="אליפסה 46">
            <a:extLst>
              <a:ext uri="{FF2B5EF4-FFF2-40B4-BE49-F238E27FC236}">
                <a16:creationId xmlns:a16="http://schemas.microsoft.com/office/drawing/2014/main" id="{81DE0E17-0A74-4A03-86F0-96B84D51AAD9}"/>
              </a:ext>
            </a:extLst>
          </p:cNvPr>
          <p:cNvSpPr/>
          <p:nvPr/>
        </p:nvSpPr>
        <p:spPr>
          <a:xfrm>
            <a:off x="6514584" y="1024785"/>
            <a:ext cx="1288111" cy="316318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Room</a:t>
            </a:r>
            <a:endParaRPr lang="he-IL" dirty="0"/>
          </a:p>
        </p:txBody>
      </p:sp>
      <p:sp>
        <p:nvSpPr>
          <p:cNvPr id="48" name="מלבן: פינות מעוגלות 47">
            <a:extLst>
              <a:ext uri="{FF2B5EF4-FFF2-40B4-BE49-F238E27FC236}">
                <a16:creationId xmlns:a16="http://schemas.microsoft.com/office/drawing/2014/main" id="{69DC88E1-EC9E-4B02-9BCC-4293F2DCAC0B}"/>
              </a:ext>
            </a:extLst>
          </p:cNvPr>
          <p:cNvSpPr/>
          <p:nvPr/>
        </p:nvSpPr>
        <p:spPr>
          <a:xfrm>
            <a:off x="5812176" y="1894561"/>
            <a:ext cx="3229891" cy="3064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num= 342  type =1  night=5 </a:t>
            </a:r>
            <a:endParaRPr lang="he-IL" dirty="0"/>
          </a:p>
        </p:txBody>
      </p:sp>
      <p:sp>
        <p:nvSpPr>
          <p:cNvPr id="49" name="מלבן: פינות מעוגלות 48">
            <a:extLst>
              <a:ext uri="{FF2B5EF4-FFF2-40B4-BE49-F238E27FC236}">
                <a16:creationId xmlns:a16="http://schemas.microsoft.com/office/drawing/2014/main" id="{FBDBE4A5-08C8-41C8-BDD9-BBC298B8DC55}"/>
              </a:ext>
            </a:extLst>
          </p:cNvPr>
          <p:cNvSpPr/>
          <p:nvPr/>
        </p:nvSpPr>
        <p:spPr>
          <a:xfrm>
            <a:off x="5841446" y="2350663"/>
            <a:ext cx="3229891" cy="3064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num= 112  type =2  night=0 </a:t>
            </a:r>
            <a:endParaRPr lang="he-IL" dirty="0"/>
          </a:p>
        </p:txBody>
      </p:sp>
      <p:sp>
        <p:nvSpPr>
          <p:cNvPr id="50" name="מלבן: פינות מעוגלות 49">
            <a:extLst>
              <a:ext uri="{FF2B5EF4-FFF2-40B4-BE49-F238E27FC236}">
                <a16:creationId xmlns:a16="http://schemas.microsoft.com/office/drawing/2014/main" id="{64D0EEBF-7491-406E-9208-66818E4EA02A}"/>
              </a:ext>
            </a:extLst>
          </p:cNvPr>
          <p:cNvSpPr/>
          <p:nvPr/>
        </p:nvSpPr>
        <p:spPr>
          <a:xfrm>
            <a:off x="5841445" y="2875030"/>
            <a:ext cx="3229891" cy="3064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num= 213  type =1  night=0 </a:t>
            </a:r>
            <a:endParaRPr lang="he-IL" dirty="0"/>
          </a:p>
        </p:txBody>
      </p:sp>
      <p:sp>
        <p:nvSpPr>
          <p:cNvPr id="51" name="מלבן: פינות מעוגלות 50">
            <a:extLst>
              <a:ext uri="{FF2B5EF4-FFF2-40B4-BE49-F238E27FC236}">
                <a16:creationId xmlns:a16="http://schemas.microsoft.com/office/drawing/2014/main" id="{E86014A2-2531-4F92-92BF-D5F5E115851E}"/>
              </a:ext>
            </a:extLst>
          </p:cNvPr>
          <p:cNvSpPr/>
          <p:nvPr/>
        </p:nvSpPr>
        <p:spPr>
          <a:xfrm>
            <a:off x="5803344" y="3306040"/>
            <a:ext cx="3229891" cy="30644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dirty="0"/>
              <a:t>num= 323  type =2  night=4 </a:t>
            </a:r>
            <a:endParaRPr lang="he-IL" dirty="0"/>
          </a:p>
        </p:txBody>
      </p:sp>
      <p:cxnSp>
        <p:nvCxnSpPr>
          <p:cNvPr id="52" name="מחבר חץ ישר 51">
            <a:extLst>
              <a:ext uri="{FF2B5EF4-FFF2-40B4-BE49-F238E27FC236}">
                <a16:creationId xmlns:a16="http://schemas.microsoft.com/office/drawing/2014/main" id="{8CF3C169-49FB-4FCD-8341-0B3BCDA3CD09}"/>
              </a:ext>
            </a:extLst>
          </p:cNvPr>
          <p:cNvCxnSpPr>
            <a:cxnSpLocks/>
            <a:endCxn id="50" idx="1"/>
          </p:cNvCxnSpPr>
          <p:nvPr/>
        </p:nvCxnSpPr>
        <p:spPr>
          <a:xfrm>
            <a:off x="4543406" y="2837984"/>
            <a:ext cx="1298039" cy="19026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מחבר חץ ישר 53">
            <a:extLst>
              <a:ext uri="{FF2B5EF4-FFF2-40B4-BE49-F238E27FC236}">
                <a16:creationId xmlns:a16="http://schemas.microsoft.com/office/drawing/2014/main" id="{0DB66CA7-F730-4516-87EE-D47DFD52449B}"/>
              </a:ext>
            </a:extLst>
          </p:cNvPr>
          <p:cNvCxnSpPr>
            <a:cxnSpLocks/>
            <a:endCxn id="51" idx="1"/>
          </p:cNvCxnSpPr>
          <p:nvPr/>
        </p:nvCxnSpPr>
        <p:spPr>
          <a:xfrm>
            <a:off x="4482318" y="3276955"/>
            <a:ext cx="1321026" cy="1823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6" name="מלבן 55">
            <a:extLst>
              <a:ext uri="{FF2B5EF4-FFF2-40B4-BE49-F238E27FC236}">
                <a16:creationId xmlns:a16="http://schemas.microsoft.com/office/drawing/2014/main" id="{32FA0DC3-FB36-48C4-A19A-A7BE8D6D305B}"/>
              </a:ext>
            </a:extLst>
          </p:cNvPr>
          <p:cNvSpPr/>
          <p:nvPr/>
        </p:nvSpPr>
        <p:spPr>
          <a:xfrm>
            <a:off x="56265" y="3997723"/>
            <a:ext cx="60805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int </a:t>
            </a:r>
            <a:r>
              <a:rPr lang="en-US" sz="2400" dirty="0" err="1">
                <a:solidFill>
                  <a:srgbClr val="000000"/>
                </a:solidFill>
              </a:rPr>
              <a:t>roomNum</a:t>
            </a:r>
            <a:r>
              <a:rPr lang="en-US" sz="2400" dirty="0">
                <a:solidFill>
                  <a:srgbClr val="000000"/>
                </a:solidFill>
              </a:rPr>
              <a:t>= </a:t>
            </a:r>
            <a:r>
              <a:rPr lang="en-US" sz="2400" dirty="0" err="1">
                <a:solidFill>
                  <a:srgbClr val="000000"/>
                </a:solidFill>
              </a:rPr>
              <a:t>allRooms</a:t>
            </a:r>
            <a:r>
              <a:rPr lang="en-US" sz="2400" dirty="0">
                <a:solidFill>
                  <a:srgbClr val="000000"/>
                </a:solidFill>
              </a:rPr>
              <a:t>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GetRoomNum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  <a:endParaRPr lang="he-IL" sz="2400" dirty="0"/>
          </a:p>
        </p:txBody>
      </p:sp>
      <p:sp>
        <p:nvSpPr>
          <p:cNvPr id="57" name="מלבן 56">
            <a:extLst>
              <a:ext uri="{FF2B5EF4-FFF2-40B4-BE49-F238E27FC236}">
                <a16:creationId xmlns:a16="http://schemas.microsoft.com/office/drawing/2014/main" id="{550ECA54-DABA-4299-A0D3-AC94D0B67C66}"/>
              </a:ext>
            </a:extLst>
          </p:cNvPr>
          <p:cNvSpPr/>
          <p:nvPr/>
        </p:nvSpPr>
        <p:spPr>
          <a:xfrm>
            <a:off x="-43601" y="4543793"/>
            <a:ext cx="63703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int </a:t>
            </a:r>
            <a:r>
              <a:rPr lang="en-US" sz="2400" dirty="0" err="1">
                <a:solidFill>
                  <a:srgbClr val="000000"/>
                </a:solidFill>
              </a:rPr>
              <a:t>roomType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allRooms</a:t>
            </a:r>
            <a:r>
              <a:rPr lang="en-US" sz="2400" dirty="0">
                <a:solidFill>
                  <a:srgbClr val="000000"/>
                </a:solidFill>
              </a:rPr>
              <a:t>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GetRoomType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  <a:endParaRPr lang="he-IL" sz="2400" dirty="0"/>
          </a:p>
        </p:txBody>
      </p:sp>
      <p:sp>
        <p:nvSpPr>
          <p:cNvPr id="58" name="מלבן 57">
            <a:extLst>
              <a:ext uri="{FF2B5EF4-FFF2-40B4-BE49-F238E27FC236}">
                <a16:creationId xmlns:a16="http://schemas.microsoft.com/office/drawing/2014/main" id="{CC40A9BA-B9A8-4006-A827-A002445FED6F}"/>
              </a:ext>
            </a:extLst>
          </p:cNvPr>
          <p:cNvSpPr/>
          <p:nvPr/>
        </p:nvSpPr>
        <p:spPr>
          <a:xfrm>
            <a:off x="-61703" y="5125087"/>
            <a:ext cx="74350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int nightReserved= </a:t>
            </a:r>
            <a:r>
              <a:rPr lang="en-US" sz="2400" dirty="0" err="1">
                <a:solidFill>
                  <a:srgbClr val="000000"/>
                </a:solidFill>
              </a:rPr>
              <a:t>allRooms</a:t>
            </a:r>
            <a:r>
              <a:rPr lang="en-US" sz="2400" dirty="0">
                <a:solidFill>
                  <a:srgbClr val="000000"/>
                </a:solidFill>
              </a:rPr>
              <a:t>[</a:t>
            </a:r>
            <a:r>
              <a:rPr lang="en-US" sz="2400" dirty="0" err="1">
                <a:solidFill>
                  <a:srgbClr val="000000"/>
                </a:solidFill>
              </a:rPr>
              <a:t>i</a:t>
            </a:r>
            <a:r>
              <a:rPr lang="en-US" sz="2400" dirty="0">
                <a:solidFill>
                  <a:srgbClr val="000000"/>
                </a:solidFill>
              </a:rPr>
              <a:t>].</a:t>
            </a:r>
            <a:r>
              <a:rPr lang="en-US" sz="2400" dirty="0" err="1">
                <a:solidFill>
                  <a:srgbClr val="000000"/>
                </a:solidFill>
              </a:rPr>
              <a:t>GetNightsReserved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  <a:endParaRPr lang="he-IL" sz="2400" dirty="0"/>
          </a:p>
        </p:txBody>
      </p:sp>
      <p:sp>
        <p:nvSpPr>
          <p:cNvPr id="59" name="אליפסה 58">
            <a:extLst>
              <a:ext uri="{FF2B5EF4-FFF2-40B4-BE49-F238E27FC236}">
                <a16:creationId xmlns:a16="http://schemas.microsoft.com/office/drawing/2014/main" id="{EB9BF2E1-5DC0-4C11-8C68-F6D8610ED827}"/>
              </a:ext>
            </a:extLst>
          </p:cNvPr>
          <p:cNvSpPr/>
          <p:nvPr/>
        </p:nvSpPr>
        <p:spPr>
          <a:xfrm>
            <a:off x="307576" y="1262687"/>
            <a:ext cx="1288111" cy="19137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dirty="0" err="1"/>
              <a:t>Romm</a:t>
            </a:r>
            <a:r>
              <a:rPr lang="en-US" dirty="0"/>
              <a:t>[]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77781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6" grpId="0"/>
      <p:bldP spid="57" grpId="0"/>
      <p:bldP spid="58" grpId="0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10914</TotalTime>
  <Words>2013</Words>
  <Application>Microsoft Office PowerPoint</Application>
  <PresentationFormat>Widescreen</PresentationFormat>
  <Paragraphs>384</Paragraphs>
  <Slides>32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Varela Round</vt:lpstr>
      <vt:lpstr>ערכת נושא Office</vt:lpstr>
      <vt:lpstr>מערכת שידורים לאומית</vt:lpstr>
      <vt:lpstr>מערך עצמים 2    פתרון שאלות בגרות </vt:lpstr>
      <vt:lpstr>מה נלמד היום </vt:lpstr>
      <vt:lpstr>381-2020   אכסניה וחדרים</vt:lpstr>
      <vt:lpstr> 381-2020  סעיף א </vt:lpstr>
      <vt:lpstr>סעיף א </vt:lpstr>
      <vt:lpstr>א. הוספת פעולה למחלקה Room </vt:lpstr>
      <vt:lpstr>המשך השאלה </vt:lpstr>
      <vt:lpstr>מבנה הנתונים המלא של השאלה </vt:lpstr>
      <vt:lpstr>סעיף ב.1 – פעולה במחלקה Hostel</vt:lpstr>
      <vt:lpstr>סעיף ב.1 – פעולה במחלקה Hostel</vt:lpstr>
      <vt:lpstr>סעיף ב.2 – פעולה במחלקה Hostel</vt:lpstr>
      <vt:lpstr>סעיף ב.2 – פעולה במחלקה Hostel</vt:lpstr>
      <vt:lpstr>הפסקה </vt:lpstr>
      <vt:lpstr>381-2019   חברה למכוניות משומשות </vt:lpstr>
      <vt:lpstr>381-2019  חלק א </vt:lpstr>
      <vt:lpstr>א. המחלקה Car</vt:lpstr>
      <vt:lpstr>א. הוספת פעולה למחלקה Car </vt:lpstr>
      <vt:lpstr>המשך השאלה </vt:lpstr>
      <vt:lpstr>מבנה הנתונים בשאלה </vt:lpstr>
      <vt:lpstr>סעיף ב.1- פעולה במחלקה AllCars</vt:lpstr>
      <vt:lpstr>סעיף ב.2 - הדפסה</vt:lpstr>
      <vt:lpstr>סעיף ב.2 - הדפסה</vt:lpstr>
      <vt:lpstr>הפסקה </vt:lpstr>
      <vt:lpstr>381-2018     שדה תעופה וטיסות </vt:lpstr>
      <vt:lpstr>PowerPoint Presentation</vt:lpstr>
      <vt:lpstr>א. המחלקה  Time פעולה בונה</vt:lpstr>
      <vt:lpstr>ב. המחלקה  Flight    והתכונות </vt:lpstr>
      <vt:lpstr>מבנה הנתונים בשאלה </vt:lpstr>
      <vt:lpstr>סעיף ג – מה שגוי בפעולה ?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193</cp:revision>
  <dcterms:created xsi:type="dcterms:W3CDTF">2020-03-15T19:13:03Z</dcterms:created>
  <dcterms:modified xsi:type="dcterms:W3CDTF">2020-10-18T17:45:42Z</dcterms:modified>
</cp:coreProperties>
</file>