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4" r:id="rId21"/>
    <p:sldId id="307"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01" r:id="rId40"/>
    <p:sldId id="292" r:id="rId41"/>
    <p:sldId id="302" r:id="rId42"/>
    <p:sldId id="293" r:id="rId43"/>
    <p:sldId id="303" r:id="rId44"/>
    <p:sldId id="305" r:id="rId45"/>
    <p:sldId id="295" r:id="rId46"/>
    <p:sldId id="306" r:id="rId47"/>
    <p:sldId id="299" r:id="rId48"/>
  </p:sldIdLst>
  <p:sldSz cx="12192000" cy="6858000"/>
  <p:notesSz cx="6858000" cy="9144000"/>
  <p:embeddedFontLst>
    <p:embeddedFont>
      <p:font typeface="Varela Round" panose="020B0604020202020204" charset="-79"/>
      <p:regular r:id="rId50"/>
    </p:embeddedFont>
    <p:embeddedFont>
      <p:font typeface="Simplified Arabic" panose="020B0604020202020204" charset="-78"/>
      <p:regular r:id="rId51"/>
      <p:bold r:id="rId52"/>
    </p:embeddedFon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sDjb5kUpni38fHZ9VzYLVW4hx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24D713-7164-4A27-B0C8-4E6029D719BB}">
  <a:tblStyle styleId="{5824D713-7164-4A27-B0C8-4E6029D719BB}"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66"/>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755EF-0473-4FEA-81E4-1FD87DCC5576}" type="doc">
      <dgm:prSet loTypeId="urn:microsoft.com/office/officeart/2005/8/layout/process4" loCatId="process" qsTypeId="urn:microsoft.com/office/officeart/2005/8/quickstyle/simple1" qsCatId="simple" csTypeId="urn:microsoft.com/office/officeart/2005/8/colors/accent0_1" csCatId="mainScheme" phldr="1"/>
      <dgm:spPr/>
      <dgm:t>
        <a:bodyPr/>
        <a:lstStyle/>
        <a:p>
          <a:endParaRPr lang="en-US"/>
        </a:p>
      </dgm:t>
    </dgm:pt>
    <dgm:pt modelId="{5FA78DE9-A006-4786-888E-F0CBA2432E27}">
      <dgm:prSet phldrT="[Text]" custT="1"/>
      <dgm:spPr/>
      <dgm:t>
        <a:bodyPr/>
        <a:lstStyle/>
        <a:p>
          <a:pPr algn="l"/>
          <a:r>
            <a:rPr lang="en-US" sz="2000" dirty="0">
              <a:latin typeface="Varela Round" panose="020B0604020202020204" charset="-79"/>
              <a:cs typeface="Varela Round" panose="020B0604020202020204" charset="-79"/>
            </a:rPr>
            <a:t>Insects are a serious problem for farmers.</a:t>
          </a:r>
        </a:p>
      </dgm:t>
    </dgm:pt>
    <dgm:pt modelId="{651DB6BB-EBB2-434B-8F73-AECC407E811A}" type="parTrans" cxnId="{D031328E-19F6-4B30-A008-8D89EAD1E5A5}">
      <dgm:prSet/>
      <dgm:spPr/>
      <dgm:t>
        <a:bodyPr/>
        <a:lstStyle/>
        <a:p>
          <a:endParaRPr lang="en-US"/>
        </a:p>
      </dgm:t>
    </dgm:pt>
    <dgm:pt modelId="{9DF70238-399F-4F36-83BB-ACF187901B5B}" type="sibTrans" cxnId="{D031328E-19F6-4B30-A008-8D89EAD1E5A5}">
      <dgm:prSet/>
      <dgm:spPr/>
      <dgm:t>
        <a:bodyPr/>
        <a:lstStyle/>
        <a:p>
          <a:endParaRPr lang="en-US"/>
        </a:p>
      </dgm:t>
    </dgm:pt>
    <dgm:pt modelId="{84974E78-D124-4C74-BD9B-32CBC2ACCFBE}">
      <dgm:prSet phldrT="[Text]" custT="1"/>
      <dgm:spPr/>
      <dgm:t>
        <a:bodyPr/>
        <a:lstStyle/>
        <a:p>
          <a:pPr algn="l"/>
          <a:r>
            <a:rPr lang="en-US" sz="2000" dirty="0">
              <a:latin typeface="Varela Round" panose="020B0604020202020204" charset="-79"/>
              <a:cs typeface="Varela Round" panose="020B0604020202020204" charset="-79"/>
            </a:rPr>
            <a:t>They have to</a:t>
          </a:r>
        </a:p>
      </dgm:t>
    </dgm:pt>
    <dgm:pt modelId="{F3C03124-D5EC-4551-862B-BC6F3B4E9C23}" type="parTrans" cxnId="{7E467997-C608-4D42-9776-FE3FCF91F652}">
      <dgm:prSet/>
      <dgm:spPr/>
      <dgm:t>
        <a:bodyPr/>
        <a:lstStyle/>
        <a:p>
          <a:endParaRPr lang="en-US"/>
        </a:p>
      </dgm:t>
    </dgm:pt>
    <dgm:pt modelId="{9A2B53A8-4BEB-4E37-A194-477AA8F4447B}" type="sibTrans" cxnId="{7E467997-C608-4D42-9776-FE3FCF91F652}">
      <dgm:prSet/>
      <dgm:spPr/>
      <dgm:t>
        <a:bodyPr/>
        <a:lstStyle/>
        <a:p>
          <a:endParaRPr lang="en-US"/>
        </a:p>
      </dgm:t>
    </dgm:pt>
    <dgm:pt modelId="{5C4138F8-8637-4915-A0B6-BD4A44A3ADF2}">
      <dgm:prSet phldrT="[Text]" custT="1"/>
      <dgm:spPr/>
      <dgm:t>
        <a:bodyPr/>
        <a:lstStyle/>
        <a:p>
          <a:pPr algn="l"/>
          <a:r>
            <a:rPr lang="en-US" sz="2000" dirty="0">
              <a:latin typeface="Varela Round" panose="020B0604020202020204" charset="-79"/>
              <a:cs typeface="Varela Round" panose="020B0604020202020204" charset="-79"/>
            </a:rPr>
            <a:t>This is why you must wash fruit and vegetables very well.</a:t>
          </a:r>
        </a:p>
      </dgm:t>
    </dgm:pt>
    <dgm:pt modelId="{808CEA33-E310-4C33-B5ED-2195C1D4AB2C}" type="parTrans" cxnId="{C0666506-0859-4ED4-AF75-899142D1372F}">
      <dgm:prSet/>
      <dgm:spPr/>
      <dgm:t>
        <a:bodyPr/>
        <a:lstStyle/>
        <a:p>
          <a:endParaRPr lang="en-US"/>
        </a:p>
      </dgm:t>
    </dgm:pt>
    <dgm:pt modelId="{68C2CC76-4F33-4BFB-A5DB-59340F4DF9ED}" type="sibTrans" cxnId="{C0666506-0859-4ED4-AF75-899142D1372F}">
      <dgm:prSet/>
      <dgm:spPr/>
      <dgm:t>
        <a:bodyPr/>
        <a:lstStyle/>
        <a:p>
          <a:endParaRPr lang="en-US"/>
        </a:p>
      </dgm:t>
    </dgm:pt>
    <dgm:pt modelId="{D1523ADF-D1E2-4EA4-8516-BE55B294F81E}">
      <dgm:prSet custT="1"/>
      <dgm:spPr/>
      <dgm:t>
        <a:bodyPr/>
        <a:lstStyle/>
        <a:p>
          <a:pPr algn="l"/>
          <a:r>
            <a:rPr lang="en-US" sz="2000" dirty="0">
              <a:latin typeface="Varela Round" panose="020B0604020202020204" charset="-79"/>
              <a:cs typeface="Varela Round" panose="020B0604020202020204" charset="-79"/>
            </a:rPr>
            <a:t>If not, you</a:t>
          </a:r>
        </a:p>
      </dgm:t>
    </dgm:pt>
    <dgm:pt modelId="{A574F3B8-37C0-419B-9D6A-5C7ADC77B1E9}" type="parTrans" cxnId="{E30B72F4-E732-442B-9AEA-CEAC702C4D1F}">
      <dgm:prSet/>
      <dgm:spPr/>
      <dgm:t>
        <a:bodyPr/>
        <a:lstStyle/>
        <a:p>
          <a:endParaRPr lang="en-US"/>
        </a:p>
      </dgm:t>
    </dgm:pt>
    <dgm:pt modelId="{4548C966-D708-4DFA-86E7-DACA09E489ED}" type="sibTrans" cxnId="{E30B72F4-E732-442B-9AEA-CEAC702C4D1F}">
      <dgm:prSet/>
      <dgm:spPr/>
      <dgm:t>
        <a:bodyPr/>
        <a:lstStyle/>
        <a:p>
          <a:endParaRPr lang="en-US"/>
        </a:p>
      </dgm:t>
    </dgm:pt>
    <dgm:pt modelId="{8BC24C9F-16AE-4C37-B6E3-70C52678A110}">
      <dgm:prSet custT="1"/>
      <dgm:spPr/>
      <dgm:t>
        <a:bodyPr/>
        <a:lstStyle/>
        <a:p>
          <a:pPr algn="l"/>
          <a:r>
            <a:rPr lang="en-US" sz="2000" dirty="0">
              <a:latin typeface="Varela Round" panose="020B0604020202020204" charset="-79"/>
              <a:cs typeface="Varela Round" panose="020B0604020202020204" charset="-79"/>
            </a:rPr>
            <a:t>The same pesticides also get into the water supply and poison our drinking water.</a:t>
          </a:r>
        </a:p>
      </dgm:t>
    </dgm:pt>
    <dgm:pt modelId="{F2CF1145-2AED-42F2-956D-F60DAE611D94}" type="parTrans" cxnId="{1A8AA31C-86DE-421E-89AD-81155532DABA}">
      <dgm:prSet/>
      <dgm:spPr/>
      <dgm:t>
        <a:bodyPr/>
        <a:lstStyle/>
        <a:p>
          <a:endParaRPr lang="en-US"/>
        </a:p>
      </dgm:t>
    </dgm:pt>
    <dgm:pt modelId="{484B6F54-1BA8-4FFB-A593-C0AFA7CCA993}" type="sibTrans" cxnId="{1A8AA31C-86DE-421E-89AD-81155532DABA}">
      <dgm:prSet/>
      <dgm:spPr/>
      <dgm:t>
        <a:bodyPr/>
        <a:lstStyle/>
        <a:p>
          <a:endParaRPr lang="en-US"/>
        </a:p>
      </dgm:t>
    </dgm:pt>
    <dgm:pt modelId="{BFCDF019-D2AC-4E70-ABE9-479B4AEC13CC}" type="pres">
      <dgm:prSet presAssocID="{D79755EF-0473-4FEA-81E4-1FD87DCC5576}" presName="Name0" presStyleCnt="0">
        <dgm:presLayoutVars>
          <dgm:dir/>
          <dgm:animLvl val="lvl"/>
          <dgm:resizeHandles val="exact"/>
        </dgm:presLayoutVars>
      </dgm:prSet>
      <dgm:spPr/>
      <dgm:t>
        <a:bodyPr/>
        <a:lstStyle/>
        <a:p>
          <a:endParaRPr lang="en-US"/>
        </a:p>
      </dgm:t>
    </dgm:pt>
    <dgm:pt modelId="{E8817C68-71A5-4591-A3F6-AB9926C3964F}" type="pres">
      <dgm:prSet presAssocID="{8BC24C9F-16AE-4C37-B6E3-70C52678A110}" presName="boxAndChildren" presStyleCnt="0"/>
      <dgm:spPr/>
    </dgm:pt>
    <dgm:pt modelId="{235CF054-1327-4C19-859C-A7384B5482A7}" type="pres">
      <dgm:prSet presAssocID="{8BC24C9F-16AE-4C37-B6E3-70C52678A110}" presName="parentTextBox" presStyleLbl="node1" presStyleIdx="0" presStyleCnt="5" custLinFactNeighborX="-138"/>
      <dgm:spPr/>
      <dgm:t>
        <a:bodyPr/>
        <a:lstStyle/>
        <a:p>
          <a:endParaRPr lang="en-US"/>
        </a:p>
      </dgm:t>
    </dgm:pt>
    <dgm:pt modelId="{514AA774-EC9F-4ABA-BCA8-9557F23C0851}" type="pres">
      <dgm:prSet presAssocID="{4548C966-D708-4DFA-86E7-DACA09E489ED}" presName="sp" presStyleCnt="0"/>
      <dgm:spPr/>
    </dgm:pt>
    <dgm:pt modelId="{F3E64258-0C4A-4C3E-A35D-220A38D6B284}" type="pres">
      <dgm:prSet presAssocID="{D1523ADF-D1E2-4EA4-8516-BE55B294F81E}" presName="arrowAndChildren" presStyleCnt="0"/>
      <dgm:spPr/>
    </dgm:pt>
    <dgm:pt modelId="{F1873F82-9BC9-496D-A326-119F15ABC2DA}" type="pres">
      <dgm:prSet presAssocID="{D1523ADF-D1E2-4EA4-8516-BE55B294F81E}" presName="parentTextArrow" presStyleLbl="node1" presStyleIdx="1" presStyleCnt="5"/>
      <dgm:spPr/>
      <dgm:t>
        <a:bodyPr/>
        <a:lstStyle/>
        <a:p>
          <a:endParaRPr lang="en-US"/>
        </a:p>
      </dgm:t>
    </dgm:pt>
    <dgm:pt modelId="{C2C48FAA-9285-411C-94EF-FDCDC0C1DD47}" type="pres">
      <dgm:prSet presAssocID="{68C2CC76-4F33-4BFB-A5DB-59340F4DF9ED}" presName="sp" presStyleCnt="0"/>
      <dgm:spPr/>
    </dgm:pt>
    <dgm:pt modelId="{2EAA0E57-6DED-475E-9684-868F95A221B8}" type="pres">
      <dgm:prSet presAssocID="{5C4138F8-8637-4915-A0B6-BD4A44A3ADF2}" presName="arrowAndChildren" presStyleCnt="0"/>
      <dgm:spPr/>
    </dgm:pt>
    <dgm:pt modelId="{D044F54B-57AB-4783-8897-65FEE71DF118}" type="pres">
      <dgm:prSet presAssocID="{5C4138F8-8637-4915-A0B6-BD4A44A3ADF2}" presName="parentTextArrow" presStyleLbl="node1" presStyleIdx="2" presStyleCnt="5"/>
      <dgm:spPr/>
      <dgm:t>
        <a:bodyPr/>
        <a:lstStyle/>
        <a:p>
          <a:endParaRPr lang="en-US"/>
        </a:p>
      </dgm:t>
    </dgm:pt>
    <dgm:pt modelId="{9586ED3A-4A12-4E73-A30F-2A52C63C22E8}" type="pres">
      <dgm:prSet presAssocID="{9A2B53A8-4BEB-4E37-A194-477AA8F4447B}" presName="sp" presStyleCnt="0"/>
      <dgm:spPr/>
    </dgm:pt>
    <dgm:pt modelId="{F738A8AC-8349-435A-AA79-F42C33D6A5A8}" type="pres">
      <dgm:prSet presAssocID="{84974E78-D124-4C74-BD9B-32CBC2ACCFBE}" presName="arrowAndChildren" presStyleCnt="0"/>
      <dgm:spPr/>
    </dgm:pt>
    <dgm:pt modelId="{6104E7CF-FC64-410A-A801-E42BEA2B0ED3}" type="pres">
      <dgm:prSet presAssocID="{84974E78-D124-4C74-BD9B-32CBC2ACCFBE}" presName="parentTextArrow" presStyleLbl="node1" presStyleIdx="3" presStyleCnt="5"/>
      <dgm:spPr/>
      <dgm:t>
        <a:bodyPr/>
        <a:lstStyle/>
        <a:p>
          <a:endParaRPr lang="en-US"/>
        </a:p>
      </dgm:t>
    </dgm:pt>
    <dgm:pt modelId="{F3DE866D-7A34-48C9-8F73-F7CFCE92BA46}" type="pres">
      <dgm:prSet presAssocID="{9DF70238-399F-4F36-83BB-ACF187901B5B}" presName="sp" presStyleCnt="0"/>
      <dgm:spPr/>
    </dgm:pt>
    <dgm:pt modelId="{AE0F5F62-5422-48E0-974A-A2409D99BB85}" type="pres">
      <dgm:prSet presAssocID="{5FA78DE9-A006-4786-888E-F0CBA2432E27}" presName="arrowAndChildren" presStyleCnt="0"/>
      <dgm:spPr/>
    </dgm:pt>
    <dgm:pt modelId="{28EEE295-2CB3-45B8-A467-BA1CAEB1ECD4}" type="pres">
      <dgm:prSet presAssocID="{5FA78DE9-A006-4786-888E-F0CBA2432E27}" presName="parentTextArrow" presStyleLbl="node1" presStyleIdx="4" presStyleCnt="5" custLinFactNeighborX="414" custLinFactNeighborY="-221"/>
      <dgm:spPr/>
      <dgm:t>
        <a:bodyPr/>
        <a:lstStyle/>
        <a:p>
          <a:endParaRPr lang="en-US"/>
        </a:p>
      </dgm:t>
    </dgm:pt>
  </dgm:ptLst>
  <dgm:cxnLst>
    <dgm:cxn modelId="{1A8AA31C-86DE-421E-89AD-81155532DABA}" srcId="{D79755EF-0473-4FEA-81E4-1FD87DCC5576}" destId="{8BC24C9F-16AE-4C37-B6E3-70C52678A110}" srcOrd="4" destOrd="0" parTransId="{F2CF1145-2AED-42F2-956D-F60DAE611D94}" sibTransId="{484B6F54-1BA8-4FFB-A593-C0AFA7CCA993}"/>
    <dgm:cxn modelId="{E30B72F4-E732-442B-9AEA-CEAC702C4D1F}" srcId="{D79755EF-0473-4FEA-81E4-1FD87DCC5576}" destId="{D1523ADF-D1E2-4EA4-8516-BE55B294F81E}" srcOrd="3" destOrd="0" parTransId="{A574F3B8-37C0-419B-9D6A-5C7ADC77B1E9}" sibTransId="{4548C966-D708-4DFA-86E7-DACA09E489ED}"/>
    <dgm:cxn modelId="{70228FEE-78F9-4262-A188-FECEA91F1D15}" type="presOf" srcId="{84974E78-D124-4C74-BD9B-32CBC2ACCFBE}" destId="{6104E7CF-FC64-410A-A801-E42BEA2B0ED3}" srcOrd="0" destOrd="0" presId="urn:microsoft.com/office/officeart/2005/8/layout/process4"/>
    <dgm:cxn modelId="{C0666506-0859-4ED4-AF75-899142D1372F}" srcId="{D79755EF-0473-4FEA-81E4-1FD87DCC5576}" destId="{5C4138F8-8637-4915-A0B6-BD4A44A3ADF2}" srcOrd="2" destOrd="0" parTransId="{808CEA33-E310-4C33-B5ED-2195C1D4AB2C}" sibTransId="{68C2CC76-4F33-4BFB-A5DB-59340F4DF9ED}"/>
    <dgm:cxn modelId="{E82620E5-1473-4A9B-9383-FF7E32AB5D05}" type="presOf" srcId="{5C4138F8-8637-4915-A0B6-BD4A44A3ADF2}" destId="{D044F54B-57AB-4783-8897-65FEE71DF118}" srcOrd="0" destOrd="0" presId="urn:microsoft.com/office/officeart/2005/8/layout/process4"/>
    <dgm:cxn modelId="{8FA49AA9-0A0D-42F2-B2B5-91E9FA019802}" type="presOf" srcId="{5FA78DE9-A006-4786-888E-F0CBA2432E27}" destId="{28EEE295-2CB3-45B8-A467-BA1CAEB1ECD4}" srcOrd="0" destOrd="0" presId="urn:microsoft.com/office/officeart/2005/8/layout/process4"/>
    <dgm:cxn modelId="{E7A76F03-CE8B-4191-A7E7-30285EB3B468}" type="presOf" srcId="{8BC24C9F-16AE-4C37-B6E3-70C52678A110}" destId="{235CF054-1327-4C19-859C-A7384B5482A7}" srcOrd="0" destOrd="0" presId="urn:microsoft.com/office/officeart/2005/8/layout/process4"/>
    <dgm:cxn modelId="{D031328E-19F6-4B30-A008-8D89EAD1E5A5}" srcId="{D79755EF-0473-4FEA-81E4-1FD87DCC5576}" destId="{5FA78DE9-A006-4786-888E-F0CBA2432E27}" srcOrd="0" destOrd="0" parTransId="{651DB6BB-EBB2-434B-8F73-AECC407E811A}" sibTransId="{9DF70238-399F-4F36-83BB-ACF187901B5B}"/>
    <dgm:cxn modelId="{7BF3990C-F20B-4F8A-8522-3F396CCA4A32}" type="presOf" srcId="{D79755EF-0473-4FEA-81E4-1FD87DCC5576}" destId="{BFCDF019-D2AC-4E70-ABE9-479B4AEC13CC}" srcOrd="0" destOrd="0" presId="urn:microsoft.com/office/officeart/2005/8/layout/process4"/>
    <dgm:cxn modelId="{7CF2AD17-47AC-4C4B-8B67-1B216D0E2C1E}" type="presOf" srcId="{D1523ADF-D1E2-4EA4-8516-BE55B294F81E}" destId="{F1873F82-9BC9-496D-A326-119F15ABC2DA}" srcOrd="0" destOrd="0" presId="urn:microsoft.com/office/officeart/2005/8/layout/process4"/>
    <dgm:cxn modelId="{7E467997-C608-4D42-9776-FE3FCF91F652}" srcId="{D79755EF-0473-4FEA-81E4-1FD87DCC5576}" destId="{84974E78-D124-4C74-BD9B-32CBC2ACCFBE}" srcOrd="1" destOrd="0" parTransId="{F3C03124-D5EC-4551-862B-BC6F3B4E9C23}" sibTransId="{9A2B53A8-4BEB-4E37-A194-477AA8F4447B}"/>
    <dgm:cxn modelId="{CC9317A8-B2AF-4630-BF81-39D894F80D66}" type="presParOf" srcId="{BFCDF019-D2AC-4E70-ABE9-479B4AEC13CC}" destId="{E8817C68-71A5-4591-A3F6-AB9926C3964F}" srcOrd="0" destOrd="0" presId="urn:microsoft.com/office/officeart/2005/8/layout/process4"/>
    <dgm:cxn modelId="{CD572016-64D3-488C-B687-FC8BC12024EB}" type="presParOf" srcId="{E8817C68-71A5-4591-A3F6-AB9926C3964F}" destId="{235CF054-1327-4C19-859C-A7384B5482A7}" srcOrd="0" destOrd="0" presId="urn:microsoft.com/office/officeart/2005/8/layout/process4"/>
    <dgm:cxn modelId="{1298C4B4-02D3-4833-870E-D837B2910AF3}" type="presParOf" srcId="{BFCDF019-D2AC-4E70-ABE9-479B4AEC13CC}" destId="{514AA774-EC9F-4ABA-BCA8-9557F23C0851}" srcOrd="1" destOrd="0" presId="urn:microsoft.com/office/officeart/2005/8/layout/process4"/>
    <dgm:cxn modelId="{838467E8-8366-479E-8F58-A42BD4F71BD8}" type="presParOf" srcId="{BFCDF019-D2AC-4E70-ABE9-479B4AEC13CC}" destId="{F3E64258-0C4A-4C3E-A35D-220A38D6B284}" srcOrd="2" destOrd="0" presId="urn:microsoft.com/office/officeart/2005/8/layout/process4"/>
    <dgm:cxn modelId="{C8E13FED-9FE4-4BA3-8C22-69F9037A0DAF}" type="presParOf" srcId="{F3E64258-0C4A-4C3E-A35D-220A38D6B284}" destId="{F1873F82-9BC9-496D-A326-119F15ABC2DA}" srcOrd="0" destOrd="0" presId="urn:microsoft.com/office/officeart/2005/8/layout/process4"/>
    <dgm:cxn modelId="{001EC100-4E62-4210-B9F8-E7DE83DF6952}" type="presParOf" srcId="{BFCDF019-D2AC-4E70-ABE9-479B4AEC13CC}" destId="{C2C48FAA-9285-411C-94EF-FDCDC0C1DD47}" srcOrd="3" destOrd="0" presId="urn:microsoft.com/office/officeart/2005/8/layout/process4"/>
    <dgm:cxn modelId="{25EF5CBA-DD58-4877-925B-E09752A36AA0}" type="presParOf" srcId="{BFCDF019-D2AC-4E70-ABE9-479B4AEC13CC}" destId="{2EAA0E57-6DED-475E-9684-868F95A221B8}" srcOrd="4" destOrd="0" presId="urn:microsoft.com/office/officeart/2005/8/layout/process4"/>
    <dgm:cxn modelId="{2D8C66C8-304D-4476-A2E1-655CBAE898A7}" type="presParOf" srcId="{2EAA0E57-6DED-475E-9684-868F95A221B8}" destId="{D044F54B-57AB-4783-8897-65FEE71DF118}" srcOrd="0" destOrd="0" presId="urn:microsoft.com/office/officeart/2005/8/layout/process4"/>
    <dgm:cxn modelId="{582F7C18-A7E4-4364-94C4-287E8C44E935}" type="presParOf" srcId="{BFCDF019-D2AC-4E70-ABE9-479B4AEC13CC}" destId="{9586ED3A-4A12-4E73-A30F-2A52C63C22E8}" srcOrd="5" destOrd="0" presId="urn:microsoft.com/office/officeart/2005/8/layout/process4"/>
    <dgm:cxn modelId="{B5400F63-C29F-4620-A458-3C1DEFAB8E65}" type="presParOf" srcId="{BFCDF019-D2AC-4E70-ABE9-479B4AEC13CC}" destId="{F738A8AC-8349-435A-AA79-F42C33D6A5A8}" srcOrd="6" destOrd="0" presId="urn:microsoft.com/office/officeart/2005/8/layout/process4"/>
    <dgm:cxn modelId="{7DE6B179-AF42-4787-B4D3-6C3DADE90FDA}" type="presParOf" srcId="{F738A8AC-8349-435A-AA79-F42C33D6A5A8}" destId="{6104E7CF-FC64-410A-A801-E42BEA2B0ED3}" srcOrd="0" destOrd="0" presId="urn:microsoft.com/office/officeart/2005/8/layout/process4"/>
    <dgm:cxn modelId="{0BAA1E99-3B83-4531-AC24-82926FF79557}" type="presParOf" srcId="{BFCDF019-D2AC-4E70-ABE9-479B4AEC13CC}" destId="{F3DE866D-7A34-48C9-8F73-F7CFCE92BA46}" srcOrd="7" destOrd="0" presId="urn:microsoft.com/office/officeart/2005/8/layout/process4"/>
    <dgm:cxn modelId="{1FEFB1E4-E8EA-4330-ADC9-E6722A64E50A}" type="presParOf" srcId="{BFCDF019-D2AC-4E70-ABE9-479B4AEC13CC}" destId="{AE0F5F62-5422-48E0-974A-A2409D99BB85}" srcOrd="8" destOrd="0" presId="urn:microsoft.com/office/officeart/2005/8/layout/process4"/>
    <dgm:cxn modelId="{4B284727-5E6C-4753-83F5-762484B52C63}" type="presParOf" srcId="{AE0F5F62-5422-48E0-974A-A2409D99BB85}" destId="{28EEE295-2CB3-45B8-A467-BA1CAEB1EC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755EF-0473-4FEA-81E4-1FD87DCC5576}" type="doc">
      <dgm:prSet loTypeId="urn:microsoft.com/office/officeart/2005/8/layout/process4" loCatId="process" qsTypeId="urn:microsoft.com/office/officeart/2005/8/quickstyle/simple1" qsCatId="simple" csTypeId="urn:microsoft.com/office/officeart/2005/8/colors/accent0_1" csCatId="mainScheme" phldr="1"/>
      <dgm:spPr/>
      <dgm:t>
        <a:bodyPr/>
        <a:lstStyle/>
        <a:p>
          <a:endParaRPr lang="en-US"/>
        </a:p>
      </dgm:t>
    </dgm:pt>
    <dgm:pt modelId="{5FA78DE9-A006-4786-888E-F0CBA2432E27}">
      <dgm:prSet phldrT="[Text]" custT="1"/>
      <dgm:spPr/>
      <dgm:t>
        <a:bodyPr/>
        <a:lstStyle/>
        <a:p>
          <a:pPr algn="l"/>
          <a:r>
            <a:rPr lang="en-US" sz="2000" dirty="0">
              <a:latin typeface="Varela Round" panose="020B0604020202020204" charset="-79"/>
              <a:cs typeface="Varela Round" panose="020B0604020202020204" charset="-79"/>
            </a:rPr>
            <a:t>Insects are a serious problem for farmers.</a:t>
          </a:r>
        </a:p>
      </dgm:t>
    </dgm:pt>
    <dgm:pt modelId="{651DB6BB-EBB2-434B-8F73-AECC407E811A}" type="parTrans" cxnId="{D031328E-19F6-4B30-A008-8D89EAD1E5A5}">
      <dgm:prSet/>
      <dgm:spPr/>
      <dgm:t>
        <a:bodyPr/>
        <a:lstStyle/>
        <a:p>
          <a:endParaRPr lang="en-US"/>
        </a:p>
      </dgm:t>
    </dgm:pt>
    <dgm:pt modelId="{9DF70238-399F-4F36-83BB-ACF187901B5B}" type="sibTrans" cxnId="{D031328E-19F6-4B30-A008-8D89EAD1E5A5}">
      <dgm:prSet/>
      <dgm:spPr/>
      <dgm:t>
        <a:bodyPr/>
        <a:lstStyle/>
        <a:p>
          <a:endParaRPr lang="en-US"/>
        </a:p>
      </dgm:t>
    </dgm:pt>
    <dgm:pt modelId="{84974E78-D124-4C74-BD9B-32CBC2ACCFBE}">
      <dgm:prSet phldrT="[Text]" custT="1"/>
      <dgm:spPr/>
      <dgm:t>
        <a:bodyPr/>
        <a:lstStyle/>
        <a:p>
          <a:pPr algn="l"/>
          <a:r>
            <a:rPr lang="en-US" sz="2000" dirty="0">
              <a:latin typeface="Varela Round" panose="020B0604020202020204" charset="-79"/>
              <a:cs typeface="Varela Round" panose="020B0604020202020204" charset="-79"/>
            </a:rPr>
            <a:t>They have to </a:t>
          </a:r>
          <a:r>
            <a:rPr lang="en-US" sz="2000" dirty="0">
              <a:solidFill>
                <a:srgbClr val="FF0000"/>
              </a:solidFill>
              <a:latin typeface="Varela Round" panose="020B0604020202020204" charset="-79"/>
              <a:cs typeface="Varela Round" panose="020B0604020202020204" charset="-79"/>
            </a:rPr>
            <a:t>spray the crops with pesticides.</a:t>
          </a:r>
          <a:endParaRPr lang="en-US" sz="2000" dirty="0">
            <a:latin typeface="Varela Round" panose="020B0604020202020204" charset="-79"/>
            <a:cs typeface="Varela Round" panose="020B0604020202020204" charset="-79"/>
          </a:endParaRPr>
        </a:p>
      </dgm:t>
    </dgm:pt>
    <dgm:pt modelId="{F3C03124-D5EC-4551-862B-BC6F3B4E9C23}" type="parTrans" cxnId="{7E467997-C608-4D42-9776-FE3FCF91F652}">
      <dgm:prSet/>
      <dgm:spPr/>
      <dgm:t>
        <a:bodyPr/>
        <a:lstStyle/>
        <a:p>
          <a:endParaRPr lang="en-US"/>
        </a:p>
      </dgm:t>
    </dgm:pt>
    <dgm:pt modelId="{9A2B53A8-4BEB-4E37-A194-477AA8F4447B}" type="sibTrans" cxnId="{7E467997-C608-4D42-9776-FE3FCF91F652}">
      <dgm:prSet/>
      <dgm:spPr/>
      <dgm:t>
        <a:bodyPr/>
        <a:lstStyle/>
        <a:p>
          <a:endParaRPr lang="en-US"/>
        </a:p>
      </dgm:t>
    </dgm:pt>
    <dgm:pt modelId="{5C4138F8-8637-4915-A0B6-BD4A44A3ADF2}">
      <dgm:prSet phldrT="[Text]" custT="1"/>
      <dgm:spPr/>
      <dgm:t>
        <a:bodyPr/>
        <a:lstStyle/>
        <a:p>
          <a:pPr algn="l"/>
          <a:r>
            <a:rPr lang="en-US" sz="2000" dirty="0">
              <a:latin typeface="Varela Round" panose="020B0604020202020204" charset="-79"/>
              <a:cs typeface="Varela Round" panose="020B0604020202020204" charset="-79"/>
            </a:rPr>
            <a:t>This is why you must wash fruit and vegetables very well.</a:t>
          </a:r>
        </a:p>
      </dgm:t>
    </dgm:pt>
    <dgm:pt modelId="{808CEA33-E310-4C33-B5ED-2195C1D4AB2C}" type="parTrans" cxnId="{C0666506-0859-4ED4-AF75-899142D1372F}">
      <dgm:prSet/>
      <dgm:spPr/>
      <dgm:t>
        <a:bodyPr/>
        <a:lstStyle/>
        <a:p>
          <a:endParaRPr lang="en-US"/>
        </a:p>
      </dgm:t>
    </dgm:pt>
    <dgm:pt modelId="{68C2CC76-4F33-4BFB-A5DB-59340F4DF9ED}" type="sibTrans" cxnId="{C0666506-0859-4ED4-AF75-899142D1372F}">
      <dgm:prSet/>
      <dgm:spPr/>
      <dgm:t>
        <a:bodyPr/>
        <a:lstStyle/>
        <a:p>
          <a:endParaRPr lang="en-US"/>
        </a:p>
      </dgm:t>
    </dgm:pt>
    <dgm:pt modelId="{D1523ADF-D1E2-4EA4-8516-BE55B294F81E}">
      <dgm:prSet custT="1"/>
      <dgm:spPr/>
      <dgm:t>
        <a:bodyPr/>
        <a:lstStyle/>
        <a:p>
          <a:pPr algn="l"/>
          <a:r>
            <a:rPr lang="en-US" sz="2000" dirty="0">
              <a:latin typeface="Varela Round" panose="020B0604020202020204" charset="-79"/>
              <a:cs typeface="Varela Round" panose="020B0604020202020204" charset="-79"/>
            </a:rPr>
            <a:t>If not, you </a:t>
          </a:r>
          <a:r>
            <a:rPr lang="en-US" sz="2000" dirty="0">
              <a:solidFill>
                <a:srgbClr val="FF0000"/>
              </a:solidFill>
              <a:latin typeface="Varela Round" panose="020B0604020202020204" charset="-79"/>
              <a:cs typeface="Varela Round" panose="020B0604020202020204" charset="-79"/>
            </a:rPr>
            <a:t>are poisoning your body.</a:t>
          </a:r>
          <a:endParaRPr lang="en-US" sz="2000" dirty="0">
            <a:latin typeface="Varela Round" panose="020B0604020202020204" charset="-79"/>
            <a:cs typeface="Varela Round" panose="020B0604020202020204" charset="-79"/>
          </a:endParaRPr>
        </a:p>
      </dgm:t>
    </dgm:pt>
    <dgm:pt modelId="{A574F3B8-37C0-419B-9D6A-5C7ADC77B1E9}" type="parTrans" cxnId="{E30B72F4-E732-442B-9AEA-CEAC702C4D1F}">
      <dgm:prSet/>
      <dgm:spPr/>
      <dgm:t>
        <a:bodyPr/>
        <a:lstStyle/>
        <a:p>
          <a:endParaRPr lang="en-US"/>
        </a:p>
      </dgm:t>
    </dgm:pt>
    <dgm:pt modelId="{4548C966-D708-4DFA-86E7-DACA09E489ED}" type="sibTrans" cxnId="{E30B72F4-E732-442B-9AEA-CEAC702C4D1F}">
      <dgm:prSet/>
      <dgm:spPr/>
      <dgm:t>
        <a:bodyPr/>
        <a:lstStyle/>
        <a:p>
          <a:endParaRPr lang="en-US"/>
        </a:p>
      </dgm:t>
    </dgm:pt>
    <dgm:pt modelId="{8BC24C9F-16AE-4C37-B6E3-70C52678A110}">
      <dgm:prSet custT="1"/>
      <dgm:spPr/>
      <dgm:t>
        <a:bodyPr/>
        <a:lstStyle/>
        <a:p>
          <a:pPr algn="l"/>
          <a:r>
            <a:rPr lang="en-US" sz="2000" dirty="0">
              <a:latin typeface="Varela Round" panose="020B0604020202020204" charset="-79"/>
              <a:cs typeface="Varela Round" panose="020B0604020202020204" charset="-79"/>
            </a:rPr>
            <a:t>The same pesticides also get into the water supply and poison our drinking water.</a:t>
          </a:r>
        </a:p>
      </dgm:t>
    </dgm:pt>
    <dgm:pt modelId="{F2CF1145-2AED-42F2-956D-F60DAE611D94}" type="parTrans" cxnId="{1A8AA31C-86DE-421E-89AD-81155532DABA}">
      <dgm:prSet/>
      <dgm:spPr/>
      <dgm:t>
        <a:bodyPr/>
        <a:lstStyle/>
        <a:p>
          <a:endParaRPr lang="en-US"/>
        </a:p>
      </dgm:t>
    </dgm:pt>
    <dgm:pt modelId="{484B6F54-1BA8-4FFB-A593-C0AFA7CCA993}" type="sibTrans" cxnId="{1A8AA31C-86DE-421E-89AD-81155532DABA}">
      <dgm:prSet/>
      <dgm:spPr/>
      <dgm:t>
        <a:bodyPr/>
        <a:lstStyle/>
        <a:p>
          <a:endParaRPr lang="en-US"/>
        </a:p>
      </dgm:t>
    </dgm:pt>
    <dgm:pt modelId="{BFCDF019-D2AC-4E70-ABE9-479B4AEC13CC}" type="pres">
      <dgm:prSet presAssocID="{D79755EF-0473-4FEA-81E4-1FD87DCC5576}" presName="Name0" presStyleCnt="0">
        <dgm:presLayoutVars>
          <dgm:dir/>
          <dgm:animLvl val="lvl"/>
          <dgm:resizeHandles val="exact"/>
        </dgm:presLayoutVars>
      </dgm:prSet>
      <dgm:spPr/>
      <dgm:t>
        <a:bodyPr/>
        <a:lstStyle/>
        <a:p>
          <a:endParaRPr lang="en-US"/>
        </a:p>
      </dgm:t>
    </dgm:pt>
    <dgm:pt modelId="{E8817C68-71A5-4591-A3F6-AB9926C3964F}" type="pres">
      <dgm:prSet presAssocID="{8BC24C9F-16AE-4C37-B6E3-70C52678A110}" presName="boxAndChildren" presStyleCnt="0"/>
      <dgm:spPr/>
    </dgm:pt>
    <dgm:pt modelId="{235CF054-1327-4C19-859C-A7384B5482A7}" type="pres">
      <dgm:prSet presAssocID="{8BC24C9F-16AE-4C37-B6E3-70C52678A110}" presName="parentTextBox" presStyleLbl="node1" presStyleIdx="0" presStyleCnt="5" custLinFactNeighborX="-138"/>
      <dgm:spPr/>
      <dgm:t>
        <a:bodyPr/>
        <a:lstStyle/>
        <a:p>
          <a:endParaRPr lang="en-US"/>
        </a:p>
      </dgm:t>
    </dgm:pt>
    <dgm:pt modelId="{514AA774-EC9F-4ABA-BCA8-9557F23C0851}" type="pres">
      <dgm:prSet presAssocID="{4548C966-D708-4DFA-86E7-DACA09E489ED}" presName="sp" presStyleCnt="0"/>
      <dgm:spPr/>
    </dgm:pt>
    <dgm:pt modelId="{F3E64258-0C4A-4C3E-A35D-220A38D6B284}" type="pres">
      <dgm:prSet presAssocID="{D1523ADF-D1E2-4EA4-8516-BE55B294F81E}" presName="arrowAndChildren" presStyleCnt="0"/>
      <dgm:spPr/>
    </dgm:pt>
    <dgm:pt modelId="{F1873F82-9BC9-496D-A326-119F15ABC2DA}" type="pres">
      <dgm:prSet presAssocID="{D1523ADF-D1E2-4EA4-8516-BE55B294F81E}" presName="parentTextArrow" presStyleLbl="node1" presStyleIdx="1" presStyleCnt="5"/>
      <dgm:spPr/>
      <dgm:t>
        <a:bodyPr/>
        <a:lstStyle/>
        <a:p>
          <a:endParaRPr lang="en-US"/>
        </a:p>
      </dgm:t>
    </dgm:pt>
    <dgm:pt modelId="{C2C48FAA-9285-411C-94EF-FDCDC0C1DD47}" type="pres">
      <dgm:prSet presAssocID="{68C2CC76-4F33-4BFB-A5DB-59340F4DF9ED}" presName="sp" presStyleCnt="0"/>
      <dgm:spPr/>
    </dgm:pt>
    <dgm:pt modelId="{2EAA0E57-6DED-475E-9684-868F95A221B8}" type="pres">
      <dgm:prSet presAssocID="{5C4138F8-8637-4915-A0B6-BD4A44A3ADF2}" presName="arrowAndChildren" presStyleCnt="0"/>
      <dgm:spPr/>
    </dgm:pt>
    <dgm:pt modelId="{D044F54B-57AB-4783-8897-65FEE71DF118}" type="pres">
      <dgm:prSet presAssocID="{5C4138F8-8637-4915-A0B6-BD4A44A3ADF2}" presName="parentTextArrow" presStyleLbl="node1" presStyleIdx="2" presStyleCnt="5"/>
      <dgm:spPr/>
      <dgm:t>
        <a:bodyPr/>
        <a:lstStyle/>
        <a:p>
          <a:endParaRPr lang="en-US"/>
        </a:p>
      </dgm:t>
    </dgm:pt>
    <dgm:pt modelId="{9586ED3A-4A12-4E73-A30F-2A52C63C22E8}" type="pres">
      <dgm:prSet presAssocID="{9A2B53A8-4BEB-4E37-A194-477AA8F4447B}" presName="sp" presStyleCnt="0"/>
      <dgm:spPr/>
    </dgm:pt>
    <dgm:pt modelId="{F738A8AC-8349-435A-AA79-F42C33D6A5A8}" type="pres">
      <dgm:prSet presAssocID="{84974E78-D124-4C74-BD9B-32CBC2ACCFBE}" presName="arrowAndChildren" presStyleCnt="0"/>
      <dgm:spPr/>
    </dgm:pt>
    <dgm:pt modelId="{6104E7CF-FC64-410A-A801-E42BEA2B0ED3}" type="pres">
      <dgm:prSet presAssocID="{84974E78-D124-4C74-BD9B-32CBC2ACCFBE}" presName="parentTextArrow" presStyleLbl="node1" presStyleIdx="3" presStyleCnt="5"/>
      <dgm:spPr/>
      <dgm:t>
        <a:bodyPr/>
        <a:lstStyle/>
        <a:p>
          <a:endParaRPr lang="en-US"/>
        </a:p>
      </dgm:t>
    </dgm:pt>
    <dgm:pt modelId="{F3DE866D-7A34-48C9-8F73-F7CFCE92BA46}" type="pres">
      <dgm:prSet presAssocID="{9DF70238-399F-4F36-83BB-ACF187901B5B}" presName="sp" presStyleCnt="0"/>
      <dgm:spPr/>
    </dgm:pt>
    <dgm:pt modelId="{AE0F5F62-5422-48E0-974A-A2409D99BB85}" type="pres">
      <dgm:prSet presAssocID="{5FA78DE9-A006-4786-888E-F0CBA2432E27}" presName="arrowAndChildren" presStyleCnt="0"/>
      <dgm:spPr/>
    </dgm:pt>
    <dgm:pt modelId="{28EEE295-2CB3-45B8-A467-BA1CAEB1ECD4}" type="pres">
      <dgm:prSet presAssocID="{5FA78DE9-A006-4786-888E-F0CBA2432E27}" presName="parentTextArrow" presStyleLbl="node1" presStyleIdx="4" presStyleCnt="5" custLinFactNeighborX="414" custLinFactNeighborY="-221"/>
      <dgm:spPr/>
      <dgm:t>
        <a:bodyPr/>
        <a:lstStyle/>
        <a:p>
          <a:endParaRPr lang="en-US"/>
        </a:p>
      </dgm:t>
    </dgm:pt>
  </dgm:ptLst>
  <dgm:cxnLst>
    <dgm:cxn modelId="{1A8AA31C-86DE-421E-89AD-81155532DABA}" srcId="{D79755EF-0473-4FEA-81E4-1FD87DCC5576}" destId="{8BC24C9F-16AE-4C37-B6E3-70C52678A110}" srcOrd="4" destOrd="0" parTransId="{F2CF1145-2AED-42F2-956D-F60DAE611D94}" sibTransId="{484B6F54-1BA8-4FFB-A593-C0AFA7CCA993}"/>
    <dgm:cxn modelId="{E30B72F4-E732-442B-9AEA-CEAC702C4D1F}" srcId="{D79755EF-0473-4FEA-81E4-1FD87DCC5576}" destId="{D1523ADF-D1E2-4EA4-8516-BE55B294F81E}" srcOrd="3" destOrd="0" parTransId="{A574F3B8-37C0-419B-9D6A-5C7ADC77B1E9}" sibTransId="{4548C966-D708-4DFA-86E7-DACA09E489ED}"/>
    <dgm:cxn modelId="{C0666506-0859-4ED4-AF75-899142D1372F}" srcId="{D79755EF-0473-4FEA-81E4-1FD87DCC5576}" destId="{5C4138F8-8637-4915-A0B6-BD4A44A3ADF2}" srcOrd="2" destOrd="0" parTransId="{808CEA33-E310-4C33-B5ED-2195C1D4AB2C}" sibTransId="{68C2CC76-4F33-4BFB-A5DB-59340F4DF9ED}"/>
    <dgm:cxn modelId="{07385C4A-E2D7-4FC1-98D2-4A7AC82093CD}" type="presOf" srcId="{8BC24C9F-16AE-4C37-B6E3-70C52678A110}" destId="{235CF054-1327-4C19-859C-A7384B5482A7}" srcOrd="0" destOrd="0" presId="urn:microsoft.com/office/officeart/2005/8/layout/process4"/>
    <dgm:cxn modelId="{9269EC22-81B4-48DE-833E-22A9351D56C4}" type="presOf" srcId="{D79755EF-0473-4FEA-81E4-1FD87DCC5576}" destId="{BFCDF019-D2AC-4E70-ABE9-479B4AEC13CC}" srcOrd="0" destOrd="0" presId="urn:microsoft.com/office/officeart/2005/8/layout/process4"/>
    <dgm:cxn modelId="{CEEA058F-F183-4882-83B1-F83CD3A5F828}" type="presOf" srcId="{84974E78-D124-4C74-BD9B-32CBC2ACCFBE}" destId="{6104E7CF-FC64-410A-A801-E42BEA2B0ED3}" srcOrd="0" destOrd="0" presId="urn:microsoft.com/office/officeart/2005/8/layout/process4"/>
    <dgm:cxn modelId="{B31506E5-E5DE-4D69-827D-8B444BF8E97D}" type="presOf" srcId="{5FA78DE9-A006-4786-888E-F0CBA2432E27}" destId="{28EEE295-2CB3-45B8-A467-BA1CAEB1ECD4}" srcOrd="0" destOrd="0" presId="urn:microsoft.com/office/officeart/2005/8/layout/process4"/>
    <dgm:cxn modelId="{20F43D7A-C1FE-46DF-AD92-78CF66C4717D}" type="presOf" srcId="{D1523ADF-D1E2-4EA4-8516-BE55B294F81E}" destId="{F1873F82-9BC9-496D-A326-119F15ABC2DA}" srcOrd="0" destOrd="0" presId="urn:microsoft.com/office/officeart/2005/8/layout/process4"/>
    <dgm:cxn modelId="{D031328E-19F6-4B30-A008-8D89EAD1E5A5}" srcId="{D79755EF-0473-4FEA-81E4-1FD87DCC5576}" destId="{5FA78DE9-A006-4786-888E-F0CBA2432E27}" srcOrd="0" destOrd="0" parTransId="{651DB6BB-EBB2-434B-8F73-AECC407E811A}" sibTransId="{9DF70238-399F-4F36-83BB-ACF187901B5B}"/>
    <dgm:cxn modelId="{40B6D2F3-10C9-4342-951C-0F78F740E17F}" type="presOf" srcId="{5C4138F8-8637-4915-A0B6-BD4A44A3ADF2}" destId="{D044F54B-57AB-4783-8897-65FEE71DF118}" srcOrd="0" destOrd="0" presId="urn:microsoft.com/office/officeart/2005/8/layout/process4"/>
    <dgm:cxn modelId="{7E467997-C608-4D42-9776-FE3FCF91F652}" srcId="{D79755EF-0473-4FEA-81E4-1FD87DCC5576}" destId="{84974E78-D124-4C74-BD9B-32CBC2ACCFBE}" srcOrd="1" destOrd="0" parTransId="{F3C03124-D5EC-4551-862B-BC6F3B4E9C23}" sibTransId="{9A2B53A8-4BEB-4E37-A194-477AA8F4447B}"/>
    <dgm:cxn modelId="{3EACBF1C-FFE0-4F12-A0C4-9E44FDCA96E1}" type="presParOf" srcId="{BFCDF019-D2AC-4E70-ABE9-479B4AEC13CC}" destId="{E8817C68-71A5-4591-A3F6-AB9926C3964F}" srcOrd="0" destOrd="0" presId="urn:microsoft.com/office/officeart/2005/8/layout/process4"/>
    <dgm:cxn modelId="{984B3C37-80EE-44BE-8FE9-07482F2F9AC3}" type="presParOf" srcId="{E8817C68-71A5-4591-A3F6-AB9926C3964F}" destId="{235CF054-1327-4C19-859C-A7384B5482A7}" srcOrd="0" destOrd="0" presId="urn:microsoft.com/office/officeart/2005/8/layout/process4"/>
    <dgm:cxn modelId="{251A139B-DCDA-482D-A840-01EBCDE8EEEA}" type="presParOf" srcId="{BFCDF019-D2AC-4E70-ABE9-479B4AEC13CC}" destId="{514AA774-EC9F-4ABA-BCA8-9557F23C0851}" srcOrd="1" destOrd="0" presId="urn:microsoft.com/office/officeart/2005/8/layout/process4"/>
    <dgm:cxn modelId="{7EA8467B-41FC-4A6B-8D9D-920ACFBCD390}" type="presParOf" srcId="{BFCDF019-D2AC-4E70-ABE9-479B4AEC13CC}" destId="{F3E64258-0C4A-4C3E-A35D-220A38D6B284}" srcOrd="2" destOrd="0" presId="urn:microsoft.com/office/officeart/2005/8/layout/process4"/>
    <dgm:cxn modelId="{B14CEAD5-D4BB-4955-9609-87A455B2D928}" type="presParOf" srcId="{F3E64258-0C4A-4C3E-A35D-220A38D6B284}" destId="{F1873F82-9BC9-496D-A326-119F15ABC2DA}" srcOrd="0" destOrd="0" presId="urn:microsoft.com/office/officeart/2005/8/layout/process4"/>
    <dgm:cxn modelId="{6CCEB285-29D2-4FB1-9728-0A7C13E8AAC8}" type="presParOf" srcId="{BFCDF019-D2AC-4E70-ABE9-479B4AEC13CC}" destId="{C2C48FAA-9285-411C-94EF-FDCDC0C1DD47}" srcOrd="3" destOrd="0" presId="urn:microsoft.com/office/officeart/2005/8/layout/process4"/>
    <dgm:cxn modelId="{648FEC48-65E0-46F5-9854-C7AA90A33008}" type="presParOf" srcId="{BFCDF019-D2AC-4E70-ABE9-479B4AEC13CC}" destId="{2EAA0E57-6DED-475E-9684-868F95A221B8}" srcOrd="4" destOrd="0" presId="urn:microsoft.com/office/officeart/2005/8/layout/process4"/>
    <dgm:cxn modelId="{6E512F83-4C02-49D4-BF2C-8B55A6DAE2D2}" type="presParOf" srcId="{2EAA0E57-6DED-475E-9684-868F95A221B8}" destId="{D044F54B-57AB-4783-8897-65FEE71DF118}" srcOrd="0" destOrd="0" presId="urn:microsoft.com/office/officeart/2005/8/layout/process4"/>
    <dgm:cxn modelId="{D4C35B9B-DD9C-4C29-A503-1EA119084BAA}" type="presParOf" srcId="{BFCDF019-D2AC-4E70-ABE9-479B4AEC13CC}" destId="{9586ED3A-4A12-4E73-A30F-2A52C63C22E8}" srcOrd="5" destOrd="0" presId="urn:microsoft.com/office/officeart/2005/8/layout/process4"/>
    <dgm:cxn modelId="{0D3EA98B-CAFE-497E-A379-B66E664F396A}" type="presParOf" srcId="{BFCDF019-D2AC-4E70-ABE9-479B4AEC13CC}" destId="{F738A8AC-8349-435A-AA79-F42C33D6A5A8}" srcOrd="6" destOrd="0" presId="urn:microsoft.com/office/officeart/2005/8/layout/process4"/>
    <dgm:cxn modelId="{7D79E603-F265-4AEF-A75A-53EECB0622D5}" type="presParOf" srcId="{F738A8AC-8349-435A-AA79-F42C33D6A5A8}" destId="{6104E7CF-FC64-410A-A801-E42BEA2B0ED3}" srcOrd="0" destOrd="0" presId="urn:microsoft.com/office/officeart/2005/8/layout/process4"/>
    <dgm:cxn modelId="{B8CC7A54-D703-4010-ABA1-891792159E76}" type="presParOf" srcId="{BFCDF019-D2AC-4E70-ABE9-479B4AEC13CC}" destId="{F3DE866D-7A34-48C9-8F73-F7CFCE92BA46}" srcOrd="7" destOrd="0" presId="urn:microsoft.com/office/officeart/2005/8/layout/process4"/>
    <dgm:cxn modelId="{A43552C5-8F81-4C94-B914-0335DCF074D0}" type="presParOf" srcId="{BFCDF019-D2AC-4E70-ABE9-479B4AEC13CC}" destId="{AE0F5F62-5422-48E0-974A-A2409D99BB85}" srcOrd="8" destOrd="0" presId="urn:microsoft.com/office/officeart/2005/8/layout/process4"/>
    <dgm:cxn modelId="{23473E35-31FA-44A7-A691-945B2F113BFB}" type="presParOf" srcId="{AE0F5F62-5422-48E0-974A-A2409D99BB85}" destId="{28EEE295-2CB3-45B8-A467-BA1CAEB1EC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72046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287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3dfe20b3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3dfe20b30_0_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83dfe20b30_0_9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428264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3dfe20b30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3dfe20b30_0_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83dfe20b30_0_79: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28187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3dfe20b3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3dfe20b30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83dfe20b30_0_2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1418446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44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3dfe20b3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3dfe20b30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83dfe20b30_0_9: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981741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3dfe20b30_0_1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83dfe20b3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286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3dfe20b30_0_8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83dfe20b30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332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3dfe20b30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3dfe20b30_0_1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83dfe20b30_0_14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3478586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3dfe20b30_0_1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83dfe20b3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9247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3dfe20b30_0_8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83dfe20b30_0_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82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225234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3dfe20b30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3dfe20b30_0_1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83dfe20b30_0_152: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1627475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3dfe20b30_0_1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83dfe20b30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680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3dfe20b30_0_8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83dfe20b30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175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3dfe20b30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83dfe20b30_0_1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83dfe20b30_0_158: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3163250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5071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3dfe20b30_0_8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83dfe20b30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302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3dfe20b30_0_8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83dfe20b30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672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743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83dfe20b30_0_8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83dfe20b30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986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3dfe20b30_0_8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83dfe20b30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07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3dfe20b3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3dfe20b30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83dfe20b30_0_58: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3490160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3dfe20b30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3dfe20b30_0_8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83dfe20b30_0_827: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2385081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3dfe20b30_0_8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83dfe20b30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1339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3dfe20b30_0_8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83dfe20b30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442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3dfe20b30_0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83dfe20b30_0_8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83dfe20b30_0_838: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2863418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3dfe20b30_0_8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83dfe20b30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3224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3dfe20b30_0_8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g83dfe20b30_0_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361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3dfe20b30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3dfe20b30_0_8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83dfe20b30_0_88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2573892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3dfe20b30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3dfe20b30_0_8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83dfe20b30_0_89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1524723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83dfe20b30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83dfe20b30_0_8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83dfe20b30_0_898: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42</a:t>
            </a:fld>
            <a:endParaRPr/>
          </a:p>
        </p:txBody>
      </p:sp>
    </p:spTree>
    <p:extLst>
      <p:ext uri="{BB962C8B-B14F-4D97-AF65-F5344CB8AC3E}">
        <p14:creationId xmlns:p14="http://schemas.microsoft.com/office/powerpoint/2010/main" val="2627309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3dfe20b3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83dfe20b30_0_9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83dfe20b30_0_91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45</a:t>
            </a:fld>
            <a:endParaRPr/>
          </a:p>
        </p:txBody>
      </p:sp>
    </p:spTree>
    <p:extLst>
      <p:ext uri="{BB962C8B-B14F-4D97-AF65-F5344CB8AC3E}">
        <p14:creationId xmlns:p14="http://schemas.microsoft.com/office/powerpoint/2010/main" val="134405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220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66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55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3dfe20b3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3dfe20b30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83dfe20b30_0_66: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997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3dfe20b3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3dfe20b30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83dfe20b30_0_35: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34447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3dfe20b3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3dfe20b30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83dfe20b30_0_43: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98379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3dfe20b30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3dfe20b30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83dfe20b30_0_113: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2083954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3dfe20b30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3dfe20b30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83dfe20b30_0_123: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301315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15"/>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5"/>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5"/>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15"/>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a:spcBef>
                <a:spcPts val="0"/>
              </a:spcBef>
              <a:spcAft>
                <a:spcPts val="0"/>
              </a:spcAft>
              <a:buClr>
                <a:srgbClr val="002060"/>
              </a:buClr>
              <a:buSzPts val="4800"/>
              <a:buFont typeface="Varela Round"/>
              <a:buNone/>
              <a:defRPr sz="48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4"/>
          <p:cNvSpPr txBox="1">
            <a:spLocks noGrp="1"/>
          </p:cNvSpPr>
          <p:nvPr>
            <p:ph type="body" idx="1"/>
          </p:nvPr>
        </p:nvSpPr>
        <p:spPr>
          <a:xfrm>
            <a:off x="515274" y="1195757"/>
            <a:ext cx="8031962" cy="4680000"/>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l">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88" name="Google Shape;88;p24"/>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9" name="Google Shape;89;p24"/>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0" name="Google Shape;90;p24"/>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1"/>
        <p:cNvGrpSpPr/>
        <p:nvPr/>
      </p:nvGrpSpPr>
      <p:grpSpPr>
        <a:xfrm>
          <a:off x="0" y="0"/>
          <a:ext cx="0" cy="0"/>
          <a:chOff x="0" y="0"/>
          <a:chExt cx="0" cy="0"/>
        </a:xfrm>
      </p:grpSpPr>
      <p:sp>
        <p:nvSpPr>
          <p:cNvPr id="92" name="Google Shape;92;p25"/>
          <p:cNvSpPr txBox="1">
            <a:spLocks noGrp="1"/>
          </p:cNvSpPr>
          <p:nvPr>
            <p:ph type="ctrTitle"/>
          </p:nvPr>
        </p:nvSpPr>
        <p:spPr>
          <a:xfrm>
            <a:off x="234416" y="1348159"/>
            <a:ext cx="7910518" cy="522444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192A72"/>
              </a:buClr>
              <a:buSzPts val="3200"/>
              <a:buFont typeface="Varela Round"/>
              <a:buNone/>
              <a:defRPr sz="32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5"/>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5"/>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5"/>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5"/>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a:spcBef>
                <a:spcPts val="960"/>
              </a:spcBef>
              <a:spcAft>
                <a:spcPts val="0"/>
              </a:spcAft>
              <a:buClr>
                <a:srgbClr val="192A72"/>
              </a:buClr>
              <a:buSzPts val="4800"/>
              <a:buNone/>
              <a:defRPr sz="48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להצגת סרט">
  <p:cSld name="להצגת סרט">
    <p:spTree>
      <p:nvGrpSpPr>
        <p:cNvPr id="1" name="Shape 97"/>
        <p:cNvGrpSpPr/>
        <p:nvPr/>
      </p:nvGrpSpPr>
      <p:grpSpPr>
        <a:xfrm>
          <a:off x="0" y="0"/>
          <a:ext cx="0" cy="0"/>
          <a:chOff x="0" y="0"/>
          <a:chExt cx="0" cy="0"/>
        </a:xfrm>
      </p:grpSpPr>
      <p:sp>
        <p:nvSpPr>
          <p:cNvPr id="98" name="Google Shape;98;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9" name="Google Shape;99;p26"/>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0" name="Google Shape;100;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6"/>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6"/>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l">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6"/>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24" name="Google Shape;24;p16"/>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16"/>
          <p:cNvSpPr/>
          <p:nvPr/>
        </p:nvSpPr>
        <p:spPr>
          <a:xfrm>
            <a:off x="9501144" y="5870968"/>
            <a:ext cx="3049656" cy="205899"/>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16"/>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6"/>
          <p:cNvSpPr txBox="1">
            <a:spLocks noGrp="1"/>
          </p:cNvSpPr>
          <p:nvPr>
            <p:ph type="subTitle" idx="1"/>
          </p:nvPr>
        </p:nvSpPr>
        <p:spPr>
          <a:xfrm>
            <a:off x="1" y="2918492"/>
            <a:ext cx="12192000" cy="720000"/>
          </a:xfrm>
          <a:prstGeom prst="rect">
            <a:avLst/>
          </a:prstGeom>
          <a:noFill/>
          <a:ln>
            <a:noFill/>
          </a:ln>
        </p:spPr>
        <p:txBody>
          <a:bodyPr spcFirstLastPara="1" wrap="square" lIns="36000" tIns="36000" rIns="36000" bIns="36000" anchor="ctr" anchorCtr="0">
            <a:spAutoFit/>
          </a:bodyPr>
          <a:lstStyle>
            <a:lvl1pPr lvl="0" algn="ctr">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6"/>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6"/>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515275" y="1185681"/>
            <a:ext cx="8031962" cy="540000"/>
          </a:xfrm>
          <a:prstGeom prst="rect">
            <a:avLst/>
          </a:prstGeom>
          <a:noFill/>
          <a:ln>
            <a:noFill/>
          </a:ln>
        </p:spPr>
        <p:txBody>
          <a:bodyPr spcFirstLastPara="1" wrap="square" lIns="91425" tIns="45700" rIns="91425" bIns="45700" anchor="ctr" anchorCtr="0">
            <a:noAutofit/>
          </a:bodyPr>
          <a:lstStyle>
            <a:lvl1pPr marL="457200" lvl="0" indent="-228600" algn="ctr">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7"/>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ctr"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7"/>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7"/>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7"/>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7"/>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טקסט גדול-X2">
  <p:cSld name="3_טקסט גדול-X2">
    <p:spTree>
      <p:nvGrpSpPr>
        <p:cNvPr id="1" name="Shape 39"/>
        <p:cNvGrpSpPr/>
        <p:nvPr/>
      </p:nvGrpSpPr>
      <p:grpSpPr>
        <a:xfrm>
          <a:off x="0" y="0"/>
          <a:ext cx="0" cy="0"/>
          <a:chOff x="0" y="0"/>
          <a:chExt cx="0" cy="0"/>
        </a:xfrm>
      </p:grpSpPr>
      <p:sp>
        <p:nvSpPr>
          <p:cNvPr id="40" name="Google Shape;40;p18"/>
          <p:cNvSpPr txBox="1">
            <a:spLocks noGrp="1"/>
          </p:cNvSpPr>
          <p:nvPr>
            <p:ph type="ctrTitle"/>
          </p:nvPr>
        </p:nvSpPr>
        <p:spPr>
          <a:xfrm>
            <a:off x="551145" y="334188"/>
            <a:ext cx="10872592" cy="2845206"/>
          </a:xfrm>
          <a:prstGeom prst="rect">
            <a:avLst/>
          </a:prstGeom>
          <a:noFill/>
          <a:ln>
            <a:noFill/>
          </a:ln>
        </p:spPr>
        <p:txBody>
          <a:bodyPr spcFirstLastPara="1" wrap="square" lIns="91425" tIns="45700" rIns="91425" bIns="45700" anchor="b" anchorCtr="0">
            <a:noAutofit/>
          </a:bodyPr>
          <a:lstStyle>
            <a:lvl1pPr marR="0" lvl="0" algn="ctr" rtl="1">
              <a:lnSpc>
                <a:spcPct val="90000"/>
              </a:lnSpc>
              <a:spcBef>
                <a:spcPts val="0"/>
              </a:spcBef>
              <a:spcAft>
                <a:spcPts val="0"/>
              </a:spcAft>
              <a:buClr>
                <a:schemeClr val="dk1"/>
              </a:buClr>
              <a:buSzPts val="8000"/>
              <a:buFont typeface="Varela Round"/>
              <a:buNone/>
              <a:defRPr sz="80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18"/>
          <p:cNvSpPr/>
          <p:nvPr/>
        </p:nvSpPr>
        <p:spPr>
          <a:xfrm>
            <a:off x="9663545" y="5699021"/>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2" name="Google Shape;42;p18"/>
          <p:cNvSpPr/>
          <p:nvPr/>
        </p:nvSpPr>
        <p:spPr>
          <a:xfrm>
            <a:off x="-260528" y="181683"/>
            <a:ext cx="2598484" cy="216817"/>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3" name="Google Shape;43;p18"/>
          <p:cNvSpPr/>
          <p:nvPr/>
        </p:nvSpPr>
        <p:spPr>
          <a:xfrm>
            <a:off x="-488762" y="468418"/>
            <a:ext cx="2968915"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4" name="Google Shape;44;p18"/>
          <p:cNvSpPr/>
          <p:nvPr/>
        </p:nvSpPr>
        <p:spPr>
          <a:xfrm>
            <a:off x="9008918" y="6104086"/>
            <a:ext cx="3755104"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5" name="Google Shape;45;p18"/>
          <p:cNvSpPr txBox="1">
            <a:spLocks noGrp="1"/>
          </p:cNvSpPr>
          <p:nvPr>
            <p:ph type="body" idx="1"/>
          </p:nvPr>
        </p:nvSpPr>
        <p:spPr>
          <a:xfrm>
            <a:off x="550863" y="3498850"/>
            <a:ext cx="10872787" cy="2854325"/>
          </a:xfrm>
          <a:prstGeom prst="rect">
            <a:avLst/>
          </a:prstGeom>
          <a:noFill/>
          <a:ln>
            <a:noFill/>
          </a:ln>
        </p:spPr>
        <p:txBody>
          <a:bodyPr spcFirstLastPara="1" wrap="square" lIns="91425" tIns="45700" rIns="91425" bIns="45700" anchor="t" anchorCtr="0">
            <a:noAutofit/>
          </a:bodyPr>
          <a:lstStyle>
            <a:lvl1pPr marL="457200" marR="0" lvl="0" indent="-228600" algn="ctr" rtl="1">
              <a:lnSpc>
                <a:spcPct val="90000"/>
              </a:lnSpc>
              <a:spcBef>
                <a:spcPts val="100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6"/>
        <p:cNvGrpSpPr/>
        <p:nvPr/>
      </p:nvGrpSpPr>
      <p:grpSpPr>
        <a:xfrm>
          <a:off x="0" y="0"/>
          <a:ext cx="0" cy="0"/>
          <a:chOff x="0" y="0"/>
          <a:chExt cx="0" cy="0"/>
        </a:xfrm>
      </p:grpSpPr>
      <p:sp>
        <p:nvSpPr>
          <p:cNvPr id="47" name="Google Shape;47;p19"/>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9"/>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9" name="Google Shape;49;p19"/>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19"/>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1"/>
        <p:cNvGrpSpPr/>
        <p:nvPr/>
      </p:nvGrpSpPr>
      <p:grpSpPr>
        <a:xfrm>
          <a:off x="0" y="0"/>
          <a:ext cx="0" cy="0"/>
          <a:chOff x="0" y="0"/>
          <a:chExt cx="0" cy="0"/>
        </a:xfrm>
      </p:grpSpPr>
      <p:sp>
        <p:nvSpPr>
          <p:cNvPr id="52" name="Google Shape;52;p20"/>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0"/>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20"/>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55" name="Google Shape;55;p20"/>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20"/>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20"/>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spTree>
      <p:nvGrpSpPr>
        <p:cNvPr id="1" name="Shape 58"/>
        <p:cNvGrpSpPr/>
        <p:nvPr/>
      </p:nvGrpSpPr>
      <p:grpSpPr>
        <a:xfrm>
          <a:off x="0" y="0"/>
          <a:ext cx="0" cy="0"/>
          <a:chOff x="0" y="0"/>
          <a:chExt cx="0" cy="0"/>
        </a:xfrm>
      </p:grpSpPr>
      <p:sp>
        <p:nvSpPr>
          <p:cNvPr id="59" name="Google Shape;59;p21"/>
          <p:cNvSpPr txBox="1">
            <a:spLocks noGrp="1"/>
          </p:cNvSpPr>
          <p:nvPr>
            <p:ph type="ctrTitle"/>
          </p:nvPr>
        </p:nvSpPr>
        <p:spPr>
          <a:xfrm>
            <a:off x="1733910" y="186258"/>
            <a:ext cx="10221024" cy="6373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21"/>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62" name="Google Shape;62;p21"/>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21"/>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21"/>
          <p:cNvSpPr>
            <a:spLocks noGrp="1"/>
          </p:cNvSpPr>
          <p:nvPr>
            <p:ph type="pic" idx="2"/>
          </p:nvPr>
        </p:nvSpPr>
        <p:spPr>
          <a:xfrm>
            <a:off x="6444696"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21"/>
          <p:cNvSpPr>
            <a:spLocks noGrp="1"/>
          </p:cNvSpPr>
          <p:nvPr>
            <p:ph type="pic" idx="3"/>
          </p:nvPr>
        </p:nvSpPr>
        <p:spPr>
          <a:xfrm>
            <a:off x="843274"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ושלוש תמונות">
  <p:cSld name="כותרת ושלוש תמונות">
    <p:spTree>
      <p:nvGrpSpPr>
        <p:cNvPr id="1" name="Shape 66"/>
        <p:cNvGrpSpPr/>
        <p:nvPr/>
      </p:nvGrpSpPr>
      <p:grpSpPr>
        <a:xfrm>
          <a:off x="0" y="0"/>
          <a:ext cx="0" cy="0"/>
          <a:chOff x="0" y="0"/>
          <a:chExt cx="0" cy="0"/>
        </a:xfrm>
      </p:grpSpPr>
      <p:sp>
        <p:nvSpPr>
          <p:cNvPr id="67" name="Google Shape;67;p22"/>
          <p:cNvSpPr>
            <a:spLocks noGrp="1"/>
          </p:cNvSpPr>
          <p:nvPr>
            <p:ph type="pic" idx="2"/>
          </p:nvPr>
        </p:nvSpPr>
        <p:spPr>
          <a:xfrm>
            <a:off x="5521666" y="1038550"/>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22"/>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71" name="Google Shape;71;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Google Shape;72;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 name="Google Shape;73;p22"/>
          <p:cNvSpPr>
            <a:spLocks noGrp="1"/>
          </p:cNvSpPr>
          <p:nvPr>
            <p:ph type="pic" idx="3"/>
          </p:nvPr>
        </p:nvSpPr>
        <p:spPr>
          <a:xfrm>
            <a:off x="1241442" y="1038550"/>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22"/>
          <p:cNvSpPr>
            <a:spLocks noGrp="1"/>
          </p:cNvSpPr>
          <p:nvPr>
            <p:ph type="pic" idx="4"/>
          </p:nvPr>
        </p:nvSpPr>
        <p:spPr>
          <a:xfrm>
            <a:off x="1241442" y="3940950"/>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spTree>
      <p:nvGrpSpPr>
        <p:cNvPr id="1" name="Shape 75"/>
        <p:cNvGrpSpPr/>
        <p:nvPr/>
      </p:nvGrpSpPr>
      <p:grpSpPr>
        <a:xfrm>
          <a:off x="0" y="0"/>
          <a:ext cx="0" cy="0"/>
          <a:chOff x="0" y="0"/>
          <a:chExt cx="0" cy="0"/>
        </a:xfrm>
      </p:grpSpPr>
      <p:sp>
        <p:nvSpPr>
          <p:cNvPr id="76" name="Google Shape;76;p23"/>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3"/>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23"/>
          <p:cNvSpPr/>
          <p:nvPr/>
        </p:nvSpPr>
        <p:spPr>
          <a:xfrm>
            <a:off x="10171544" y="938558"/>
            <a:ext cx="2190882"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79" name="Google Shape;79;p23"/>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23"/>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23"/>
          <p:cNvSpPr>
            <a:spLocks noGrp="1"/>
          </p:cNvSpPr>
          <p:nvPr>
            <p:ph type="pic" idx="2"/>
          </p:nvPr>
        </p:nvSpPr>
        <p:spPr>
          <a:xfrm>
            <a:off x="154519"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23"/>
          <p:cNvSpPr>
            <a:spLocks noGrp="1"/>
          </p:cNvSpPr>
          <p:nvPr>
            <p:ph type="pic" idx="3"/>
          </p:nvPr>
        </p:nvSpPr>
        <p:spPr>
          <a:xfrm>
            <a:off x="154519"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23"/>
          <p:cNvSpPr>
            <a:spLocks noGrp="1"/>
          </p:cNvSpPr>
          <p:nvPr>
            <p:ph type="pic" idx="4"/>
          </p:nvPr>
        </p:nvSpPr>
        <p:spPr>
          <a:xfrm>
            <a:off x="4414862"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4" name="Google Shape;84;p23"/>
          <p:cNvSpPr>
            <a:spLocks noGrp="1"/>
          </p:cNvSpPr>
          <p:nvPr>
            <p:ph type="pic" idx="5"/>
          </p:nvPr>
        </p:nvSpPr>
        <p:spPr>
          <a:xfrm>
            <a:off x="4414862"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en.islcollective.com/video-lessons/how-eat-healthy"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api.playposit.com/go/share/640230/1391457/0/0/Copy-of-How-to-actually-eat-healthy-according-to-scienc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en-US"/>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83dfe20b30_0_91"/>
          <p:cNvSpPr txBox="1">
            <a:spLocks noGrp="1"/>
          </p:cNvSpPr>
          <p:nvPr>
            <p:ph type="ctrTitle"/>
          </p:nvPr>
        </p:nvSpPr>
        <p:spPr>
          <a:xfrm>
            <a:off x="1733909" y="186258"/>
            <a:ext cx="10247700" cy="637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dirty="0"/>
              <a:t>Cheap 			Expensive</a:t>
            </a:r>
            <a:endParaRPr sz="4800" dirty="0"/>
          </a:p>
        </p:txBody>
      </p:sp>
      <p:pic>
        <p:nvPicPr>
          <p:cNvPr id="4" name="Picture Placeholder 3"/>
          <p:cNvPicPr>
            <a:picLocks noGrp="1" noChangeAspect="1"/>
          </p:cNvPicPr>
          <p:nvPr>
            <p:ph type="pic" idx="2"/>
          </p:nvPr>
        </p:nvPicPr>
        <p:blipFill rotWithShape="1">
          <a:blip r:embed="rId3">
            <a:extLst>
              <a:ext uri="{28A0092B-C50C-407E-A947-70E740481C1C}">
                <a14:useLocalDpi xmlns:a14="http://schemas.microsoft.com/office/drawing/2010/main" val="0"/>
              </a:ext>
            </a:extLst>
          </a:blip>
          <a:srcRect l="11032" t="26273" r="8294" b="9020"/>
          <a:stretch/>
        </p:blipFill>
        <p:spPr>
          <a:xfrm>
            <a:off x="361788" y="1228299"/>
            <a:ext cx="4838010" cy="397149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4623" y="1228299"/>
            <a:ext cx="4330891" cy="39714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83dfe20b30_0_79"/>
          <p:cNvSpPr txBox="1">
            <a:spLocks noGrp="1"/>
          </p:cNvSpPr>
          <p:nvPr>
            <p:ph type="title"/>
          </p:nvPr>
        </p:nvSpPr>
        <p:spPr>
          <a:xfrm>
            <a:off x="1" y="213094"/>
            <a:ext cx="12192000" cy="720000"/>
          </a:xfrm>
          <a:prstGeom prst="rect">
            <a:avLst/>
          </a:prstGeom>
        </p:spPr>
        <p:txBody>
          <a:bodyPr spcFirstLastPara="1" wrap="square" lIns="36000" tIns="0" rIns="36000" bIns="0" anchor="ctr" anchorCtr="0">
            <a:noAutofit/>
          </a:bodyPr>
          <a:lstStyle/>
          <a:p>
            <a:pPr marL="0" lvl="0" indent="0" algn="ctr" rtl="0">
              <a:spcBef>
                <a:spcPts val="0"/>
              </a:spcBef>
              <a:spcAft>
                <a:spcPts val="0"/>
              </a:spcAft>
              <a:buNone/>
            </a:pPr>
            <a:r>
              <a:rPr lang="en-US" sz="5800" b="1" dirty="0"/>
              <a:t>While watching…..</a:t>
            </a:r>
            <a:endParaRPr sz="5800" b="1" dirty="0"/>
          </a:p>
        </p:txBody>
      </p:sp>
      <p:sp>
        <p:nvSpPr>
          <p:cNvPr id="191" name="Google Shape;191;g83dfe20b30_0_79"/>
          <p:cNvSpPr txBox="1">
            <a:spLocks noGrp="1"/>
          </p:cNvSpPr>
          <p:nvPr>
            <p:ph type="body" idx="1"/>
          </p:nvPr>
        </p:nvSpPr>
        <p:spPr>
          <a:xfrm>
            <a:off x="515273" y="1195757"/>
            <a:ext cx="10512117" cy="4680000"/>
          </a:xfrm>
          <a:prstGeom prst="rect">
            <a:avLst/>
          </a:prstGeom>
        </p:spPr>
        <p:txBody>
          <a:bodyPr spcFirstLastPara="1" wrap="square" lIns="91425" tIns="45700" rIns="91425" bIns="45700" anchor="t" anchorCtr="0">
            <a:noAutofit/>
          </a:bodyPr>
          <a:lstStyle/>
          <a:p>
            <a:pPr marL="0" lvl="0" indent="0" algn="l" rtl="0">
              <a:spcBef>
                <a:spcPts val="0"/>
              </a:spcBef>
              <a:spcAft>
                <a:spcPts val="600"/>
              </a:spcAft>
              <a:buNone/>
            </a:pPr>
            <a:r>
              <a:rPr lang="en-US" sz="4800" smtClean="0"/>
              <a:t>Are </a:t>
            </a:r>
            <a:r>
              <a:rPr lang="en-US" sz="4800" dirty="0"/>
              <a:t>genetically modified fruit and vegetables healthy or not?</a:t>
            </a:r>
            <a:endParaRPr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83dfe20b30_0_24"/>
          <p:cNvSpPr txBox="1">
            <a:spLocks noGrp="1"/>
          </p:cNvSpPr>
          <p:nvPr>
            <p:ph type="title"/>
          </p:nvPr>
        </p:nvSpPr>
        <p:spPr>
          <a:xfrm>
            <a:off x="1" y="213094"/>
            <a:ext cx="121920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Let’s watch</a:t>
            </a:r>
            <a:endParaRPr dirty="0"/>
          </a:p>
        </p:txBody>
      </p:sp>
      <p:sp>
        <p:nvSpPr>
          <p:cNvPr id="199" name="Google Shape;199;g83dfe20b30_0_24"/>
          <p:cNvSpPr txBox="1"/>
          <p:nvPr/>
        </p:nvSpPr>
        <p:spPr>
          <a:xfrm>
            <a:off x="6264322" y="1451981"/>
            <a:ext cx="5459105" cy="3851679"/>
          </a:xfrm>
          <a:prstGeom prst="rect">
            <a:avLst/>
          </a:prstGeom>
          <a:noFill/>
          <a:ln>
            <a:noFill/>
          </a:ln>
        </p:spPr>
        <p:txBody>
          <a:bodyPr spcFirstLastPara="1" wrap="square" lIns="91425" tIns="91425" rIns="91425" bIns="91425" anchor="t" anchorCtr="0">
            <a:noAutofit/>
          </a:bodyPr>
          <a:lstStyle/>
          <a:p>
            <a:pPr lvl="0"/>
            <a:r>
              <a:rPr lang="en-US" sz="3200" dirty="0">
                <a:hlinkClick r:id="rId3"/>
              </a:rPr>
              <a:t>https://en.islcollective.com/video-lessons/how-eat-healthy</a:t>
            </a:r>
            <a:endParaRPr lang="en-US" sz="3000" dirty="0">
              <a:latin typeface="Varela Round"/>
              <a:ea typeface="Varela Round"/>
              <a:cs typeface="Varela Round"/>
              <a:sym typeface="Varela Round"/>
            </a:endParaRPr>
          </a:p>
          <a:p>
            <a:pPr marL="0" lvl="0" indent="0" algn="l" rtl="0">
              <a:spcBef>
                <a:spcPts val="0"/>
              </a:spcBef>
              <a:spcAft>
                <a:spcPts val="0"/>
              </a:spcAft>
              <a:buNone/>
            </a:pPr>
            <a:endParaRPr lang="en-US" sz="3000" dirty="0">
              <a:latin typeface="Varela Round"/>
              <a:ea typeface="Varela Round"/>
              <a:cs typeface="Varela Round"/>
              <a:sym typeface="Varela Round"/>
            </a:endParaRPr>
          </a:p>
          <a:p>
            <a:pPr marL="0" lvl="0" indent="0" algn="l" rtl="0">
              <a:spcBef>
                <a:spcPts val="0"/>
              </a:spcBef>
              <a:spcAft>
                <a:spcPts val="0"/>
              </a:spcAft>
              <a:buNone/>
            </a:pPr>
            <a:r>
              <a:rPr lang="en-US" sz="4000" dirty="0">
                <a:latin typeface="Varela Round"/>
                <a:ea typeface="Varela Round"/>
                <a:cs typeface="Varela Round"/>
                <a:sym typeface="Varela Round"/>
              </a:rPr>
              <a:t>Answer the questions in the video.</a:t>
            </a:r>
            <a:endParaRPr sz="4000" dirty="0">
              <a:latin typeface="Varela Round"/>
              <a:ea typeface="Varela Round"/>
              <a:cs typeface="Varela Round"/>
              <a:sym typeface="Varela Round"/>
            </a:endParaRPr>
          </a:p>
        </p:txBody>
      </p:sp>
      <p:pic>
        <p:nvPicPr>
          <p:cNvPr id="4" name="Picture 3">
            <a:hlinkClick r:id="rId4"/>
          </p:cNvPr>
          <p:cNvPicPr>
            <a:picLocks noChangeAspect="1"/>
          </p:cNvPicPr>
          <p:nvPr/>
        </p:nvPicPr>
        <p:blipFill>
          <a:blip r:embed="rId5"/>
          <a:stretch>
            <a:fillRect/>
          </a:stretch>
        </p:blipFill>
        <p:spPr>
          <a:xfrm>
            <a:off x="222597" y="1099848"/>
            <a:ext cx="5755123" cy="47674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txBox="1">
            <a:spLocks noGrp="1"/>
          </p:cNvSpPr>
          <p:nvPr>
            <p:ph type="title"/>
          </p:nvPr>
        </p:nvSpPr>
        <p:spPr>
          <a:xfrm>
            <a:off x="447650" y="213100"/>
            <a:ext cx="11744400" cy="72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a:t>Copy this table into your notebook.</a:t>
            </a:r>
            <a:endParaRPr/>
          </a:p>
        </p:txBody>
      </p:sp>
      <p:graphicFrame>
        <p:nvGraphicFramePr>
          <p:cNvPr id="205" name="Google Shape;205;p6"/>
          <p:cNvGraphicFramePr/>
          <p:nvPr>
            <p:extLst>
              <p:ext uri="{D42A27DB-BD31-4B8C-83A1-F6EECF244321}">
                <p14:modId xmlns:p14="http://schemas.microsoft.com/office/powerpoint/2010/main" val="1404937464"/>
              </p:ext>
            </p:extLst>
          </p:nvPr>
        </p:nvGraphicFramePr>
        <p:xfrm>
          <a:off x="573206" y="1181537"/>
          <a:ext cx="10590663" cy="4538800"/>
        </p:xfrm>
        <a:graphic>
          <a:graphicData uri="http://schemas.openxmlformats.org/drawingml/2006/table">
            <a:tbl>
              <a:tblPr firstRow="1" bandRow="1">
                <a:noFill/>
                <a:tableStyleId>{5824D713-7164-4A27-B0C8-4E6029D719BB}</a:tableStyleId>
              </a:tblPr>
              <a:tblGrid>
                <a:gridCol w="1765110">
                  <a:extLst>
                    <a:ext uri="{9D8B030D-6E8A-4147-A177-3AD203B41FA5}">
                      <a16:colId xmlns:a16="http://schemas.microsoft.com/office/drawing/2014/main" xmlns="" val="20000"/>
                    </a:ext>
                  </a:extLst>
                </a:gridCol>
                <a:gridCol w="1765110">
                  <a:extLst>
                    <a:ext uri="{9D8B030D-6E8A-4147-A177-3AD203B41FA5}">
                      <a16:colId xmlns:a16="http://schemas.microsoft.com/office/drawing/2014/main" xmlns="" val="20001"/>
                    </a:ext>
                  </a:extLst>
                </a:gridCol>
                <a:gridCol w="1781333">
                  <a:extLst>
                    <a:ext uri="{9D8B030D-6E8A-4147-A177-3AD203B41FA5}">
                      <a16:colId xmlns:a16="http://schemas.microsoft.com/office/drawing/2014/main" xmlns="" val="20002"/>
                    </a:ext>
                  </a:extLst>
                </a:gridCol>
                <a:gridCol w="1748890">
                  <a:extLst>
                    <a:ext uri="{9D8B030D-6E8A-4147-A177-3AD203B41FA5}">
                      <a16:colId xmlns:a16="http://schemas.microsoft.com/office/drawing/2014/main" xmlns="" val="20003"/>
                    </a:ext>
                  </a:extLst>
                </a:gridCol>
                <a:gridCol w="1765110">
                  <a:extLst>
                    <a:ext uri="{9D8B030D-6E8A-4147-A177-3AD203B41FA5}">
                      <a16:colId xmlns:a16="http://schemas.microsoft.com/office/drawing/2014/main" xmlns="" val="20004"/>
                    </a:ext>
                  </a:extLst>
                </a:gridCol>
                <a:gridCol w="1765110">
                  <a:extLst>
                    <a:ext uri="{9D8B030D-6E8A-4147-A177-3AD203B41FA5}">
                      <a16:colId xmlns:a16="http://schemas.microsoft.com/office/drawing/2014/main" xmlns="" val="20005"/>
                    </a:ext>
                  </a:extLst>
                </a:gridCol>
              </a:tblGrid>
              <a:tr h="648400">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Blue</a:t>
                      </a:r>
                      <a:endParaRPr sz="3300" u="none" strike="noStrike" cap="none">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L1</a:t>
                      </a:r>
                      <a:endParaRPr sz="33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Brown</a:t>
                      </a:r>
                      <a:endParaRPr sz="3300" u="none" strike="noStrike" cap="none">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L1</a:t>
                      </a:r>
                      <a:endParaRPr sz="33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3300">
                          <a:solidFill>
                            <a:srgbClr val="FF0000"/>
                          </a:solidFill>
                          <a:latin typeface="Varela Round"/>
                          <a:ea typeface="Varela Round"/>
                          <a:cs typeface="Varela Round"/>
                          <a:sym typeface="Varela Round"/>
                        </a:rPr>
                        <a:t>Red</a:t>
                      </a:r>
                      <a:endParaRPr sz="33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3300">
                          <a:solidFill>
                            <a:srgbClr val="FF0000"/>
                          </a:solidFill>
                          <a:latin typeface="Varela Round"/>
                          <a:ea typeface="Varela Round"/>
                          <a:cs typeface="Varela Round"/>
                          <a:sym typeface="Varela Round"/>
                        </a:rPr>
                        <a:t>L1</a:t>
                      </a:r>
                      <a:endParaRPr sz="33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648400">
                <a:tc>
                  <a:txBody>
                    <a:bodyPr/>
                    <a:lstStyle/>
                    <a:p>
                      <a:pPr marL="0" marR="0" lvl="0" indent="0" algn="ctr" rtl="1">
                        <a:spcBef>
                          <a:spcPts val="0"/>
                        </a:spcBef>
                        <a:spcAft>
                          <a:spcPts val="0"/>
                        </a:spcAft>
                        <a:buNone/>
                      </a:pPr>
                      <a:endParaRPr sz="2400" u="none" strike="noStrike" cap="none">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1">
                        <a:spcBef>
                          <a:spcPts val="0"/>
                        </a:spcBef>
                        <a:spcAft>
                          <a:spcPts val="0"/>
                        </a:spcAft>
                        <a:buNone/>
                      </a:pPr>
                      <a:endParaRPr sz="2400" u="none" strike="noStrike" cap="none">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83dfe20b30_0_9"/>
          <p:cNvSpPr txBox="1">
            <a:spLocks noGrp="1"/>
          </p:cNvSpPr>
          <p:nvPr>
            <p:ph type="title"/>
          </p:nvPr>
        </p:nvSpPr>
        <p:spPr>
          <a:xfrm>
            <a:off x="600500" y="213100"/>
            <a:ext cx="10426891" cy="755891"/>
          </a:xfrm>
          <a:prstGeom prst="rect">
            <a:avLst/>
          </a:prstGeom>
        </p:spPr>
        <p:txBody>
          <a:bodyPr spcFirstLastPara="1" wrap="square" lIns="91425" tIns="45700" rIns="91425" bIns="45700" anchor="ctr" anchorCtr="0">
            <a:noAutofit/>
          </a:bodyPr>
          <a:lstStyle/>
          <a:p>
            <a:pPr marL="30480" marR="0" lvl="0" indent="981456" algn="l" rtl="0">
              <a:lnSpc>
                <a:spcPct val="115000"/>
              </a:lnSpc>
              <a:spcBef>
                <a:spcPts val="0"/>
              </a:spcBef>
              <a:spcAft>
                <a:spcPts val="0"/>
              </a:spcAft>
              <a:buClr>
                <a:schemeClr val="dk1"/>
              </a:buClr>
              <a:buSzPts val="1100"/>
              <a:buFont typeface="Arial"/>
              <a:buNone/>
            </a:pPr>
            <a:r>
              <a:rPr lang="en-US" sz="3600" dirty="0">
                <a:solidFill>
                  <a:schemeClr val="dk1"/>
                </a:solidFill>
              </a:rPr>
              <a:t>DO YOU KNOW WHAT YOU'RE EATING? </a:t>
            </a:r>
            <a:endParaRPr sz="3600" dirty="0">
              <a:solidFill>
                <a:schemeClr val="dk1"/>
              </a:solidFill>
            </a:endParaRPr>
          </a:p>
        </p:txBody>
      </p:sp>
      <p:sp>
        <p:nvSpPr>
          <p:cNvPr id="212" name="Google Shape;212;g83dfe20b30_0_9"/>
          <p:cNvSpPr txBox="1"/>
          <p:nvPr/>
        </p:nvSpPr>
        <p:spPr>
          <a:xfrm>
            <a:off x="143250" y="846161"/>
            <a:ext cx="11764200" cy="5295489"/>
          </a:xfrm>
          <a:prstGeom prst="rect">
            <a:avLst/>
          </a:prstGeom>
          <a:noFill/>
          <a:ln>
            <a:noFill/>
          </a:ln>
        </p:spPr>
        <p:txBody>
          <a:bodyPr spcFirstLastPara="1" wrap="square" lIns="91425" tIns="91425" rIns="91425" bIns="91425" anchor="t" anchorCtr="0">
            <a:noAutofit/>
          </a:bodyPr>
          <a:lstStyle/>
          <a:p>
            <a:pPr marL="30480" marR="0" lvl="0" indent="0" algn="l" rtl="0">
              <a:lnSpc>
                <a:spcPct val="115000"/>
              </a:lnSpc>
              <a:spcBef>
                <a:spcPts val="0"/>
              </a:spcBef>
              <a:spcAft>
                <a:spcPts val="0"/>
              </a:spcAft>
              <a:buNone/>
            </a:pPr>
            <a:r>
              <a:rPr lang="en-US" sz="2500" dirty="0">
                <a:solidFill>
                  <a:schemeClr val="dk1"/>
                </a:solidFill>
                <a:latin typeface="Varela Round"/>
                <a:ea typeface="Varela Round"/>
                <a:cs typeface="Varela Round"/>
                <a:sym typeface="Varela Round"/>
              </a:rPr>
              <a:t>Most of us believe that fruit and vegetables are the healthiest food you can eat. They are full of vitamins, natural fats and natural sugar. It might shock you to know that most of the vegetables in your salad have been </a:t>
            </a:r>
            <a:r>
              <a:rPr lang="en-US" sz="2500" dirty="0">
                <a:solidFill>
                  <a:srgbClr val="0000FF"/>
                </a:solidFill>
                <a:latin typeface="Varela Round"/>
                <a:ea typeface="Varela Round"/>
                <a:cs typeface="Varela Round"/>
                <a:sym typeface="Varela Round"/>
              </a:rPr>
              <a:t>genetically modified </a:t>
            </a:r>
            <a:r>
              <a:rPr lang="en-US" sz="2500" dirty="0">
                <a:solidFill>
                  <a:schemeClr val="dk1"/>
                </a:solidFill>
                <a:latin typeface="Varela Round"/>
                <a:ea typeface="Varela Round"/>
                <a:cs typeface="Varela Round"/>
                <a:sym typeface="Varela Round"/>
              </a:rPr>
              <a:t>to make them redder, greener, bigger and juicier. </a:t>
            </a:r>
            <a:r>
              <a:rPr lang="en-US" sz="2500" dirty="0">
                <a:solidFill>
                  <a:srgbClr val="0000FF"/>
                </a:solidFill>
                <a:latin typeface="Varela Round"/>
                <a:ea typeface="Varela Round"/>
                <a:cs typeface="Varela Round"/>
                <a:sym typeface="Varela Round"/>
              </a:rPr>
              <a:t>Genetically modified</a:t>
            </a:r>
            <a:r>
              <a:rPr lang="en-US" sz="2500" dirty="0">
                <a:solidFill>
                  <a:schemeClr val="dk1"/>
                </a:solidFill>
                <a:latin typeface="Varela Round"/>
                <a:ea typeface="Varela Round"/>
                <a:cs typeface="Varela Round"/>
                <a:sym typeface="Varela Round"/>
              </a:rPr>
              <a:t> </a:t>
            </a:r>
            <a:r>
              <a:rPr lang="en-US" sz="2500" u="sng" dirty="0">
                <a:solidFill>
                  <a:schemeClr val="dk1"/>
                </a:solidFill>
                <a:latin typeface="Varela Round"/>
                <a:ea typeface="Varela Round"/>
                <a:cs typeface="Varela Round"/>
                <a:sym typeface="Varela Round"/>
              </a:rPr>
              <a:t>foods are </a:t>
            </a:r>
            <a:r>
              <a:rPr lang="en-US" sz="2500" u="sng" dirty="0">
                <a:solidFill>
                  <a:srgbClr val="FF0000"/>
                </a:solidFill>
                <a:latin typeface="Varela Round"/>
                <a:ea typeface="Varela Round"/>
                <a:cs typeface="Varela Round"/>
                <a:sym typeface="Varela Round"/>
              </a:rPr>
              <a:t>engineered</a:t>
            </a:r>
            <a:r>
              <a:rPr lang="en-US" sz="2500" u="sng" dirty="0">
                <a:solidFill>
                  <a:schemeClr val="dk1"/>
                </a:solidFill>
                <a:latin typeface="Varela Round"/>
                <a:ea typeface="Varela Round"/>
                <a:cs typeface="Varela Round"/>
                <a:sym typeface="Varela Round"/>
              </a:rPr>
              <a:t> in a laboratory </a:t>
            </a:r>
            <a:r>
              <a:rPr lang="en-US" sz="2500" dirty="0">
                <a:solidFill>
                  <a:schemeClr val="dk1"/>
                </a:solidFill>
                <a:latin typeface="Varela Round"/>
                <a:ea typeface="Varela Round"/>
                <a:cs typeface="Varela Round"/>
                <a:sym typeface="Varela Round"/>
              </a:rPr>
              <a:t>and then they grow in nature. Are they </a:t>
            </a:r>
            <a:r>
              <a:rPr lang="en-US" sz="2500" b="1" dirty="0">
                <a:solidFill>
                  <a:srgbClr val="BF9000"/>
                </a:solidFill>
                <a:latin typeface="Varela Round"/>
                <a:ea typeface="Varela Round"/>
                <a:cs typeface="Varela Round"/>
                <a:sym typeface="Varela Round"/>
              </a:rPr>
              <a:t>healthy</a:t>
            </a:r>
            <a:r>
              <a:rPr lang="en-US" sz="2500" dirty="0">
                <a:solidFill>
                  <a:schemeClr val="dk1"/>
                </a:solidFill>
                <a:latin typeface="Varela Round"/>
                <a:ea typeface="Varela Round"/>
                <a:cs typeface="Varela Round"/>
                <a:sym typeface="Varela Round"/>
              </a:rPr>
              <a:t>? Are they harmful? </a:t>
            </a:r>
            <a:r>
              <a:rPr lang="en-US" sz="2500" b="1" dirty="0">
                <a:solidFill>
                  <a:srgbClr val="BF9000"/>
                </a:solidFill>
                <a:latin typeface="Varela Round"/>
                <a:ea typeface="Varela Round"/>
                <a:cs typeface="Varela Round"/>
                <a:sym typeface="Varela Round"/>
              </a:rPr>
              <a:t>Recently</a:t>
            </a:r>
            <a:r>
              <a:rPr lang="en-US" sz="2500" dirty="0">
                <a:solidFill>
                  <a:schemeClr val="dk1"/>
                </a:solidFill>
                <a:latin typeface="Varela Round"/>
                <a:ea typeface="Varela Round"/>
                <a:cs typeface="Varela Round"/>
                <a:sym typeface="Varela Round"/>
              </a:rPr>
              <a:t>, genetically modified (GM) foods have been in the headlines, because </a:t>
            </a:r>
            <a:r>
              <a:rPr lang="en-US" sz="2500" u="sng" dirty="0">
                <a:solidFill>
                  <a:srgbClr val="0070C0"/>
                </a:solidFill>
                <a:latin typeface="Varela Round"/>
                <a:ea typeface="Varela Round"/>
                <a:cs typeface="Varela Round"/>
                <a:sym typeface="Varela Round"/>
              </a:rPr>
              <a:t>public interest groups</a:t>
            </a:r>
            <a:r>
              <a:rPr lang="en-US" sz="2500" dirty="0">
                <a:solidFill>
                  <a:srgbClr val="0070C0"/>
                </a:solidFill>
                <a:latin typeface="Varela Round"/>
                <a:ea typeface="Varela Round"/>
                <a:cs typeface="Varela Round"/>
                <a:sym typeface="Varela Round"/>
              </a:rPr>
              <a:t> </a:t>
            </a:r>
            <a:r>
              <a:rPr lang="en-US" sz="2500" dirty="0">
                <a:solidFill>
                  <a:schemeClr val="dk1"/>
                </a:solidFill>
                <a:latin typeface="Varela Round"/>
                <a:ea typeface="Varela Round"/>
                <a:cs typeface="Varela Round"/>
                <a:sym typeface="Varela Round"/>
              </a:rPr>
              <a:t>believe them to be </a:t>
            </a:r>
            <a:r>
              <a:rPr lang="en-US" sz="2500" b="1" dirty="0">
                <a:solidFill>
                  <a:srgbClr val="BF9000"/>
                </a:solidFill>
                <a:latin typeface="Varela Round"/>
                <a:ea typeface="Varela Round"/>
                <a:cs typeface="Varela Round"/>
                <a:sym typeface="Varela Round"/>
              </a:rPr>
              <a:t>dangerous </a:t>
            </a:r>
            <a:r>
              <a:rPr lang="en-US" sz="2500" dirty="0">
                <a:solidFill>
                  <a:schemeClr val="dk1"/>
                </a:solidFill>
                <a:latin typeface="Varela Round"/>
                <a:ea typeface="Varela Round"/>
                <a:cs typeface="Varela Round"/>
                <a:sym typeface="Varela Round"/>
              </a:rPr>
              <a:t>to our </a:t>
            </a:r>
            <a:r>
              <a:rPr lang="en-US" sz="2500" b="1" dirty="0">
                <a:solidFill>
                  <a:srgbClr val="BF9000"/>
                </a:solidFill>
                <a:latin typeface="Varela Round"/>
                <a:ea typeface="Varela Round"/>
                <a:cs typeface="Varela Round"/>
                <a:sym typeface="Varela Round"/>
              </a:rPr>
              <a:t>health</a:t>
            </a:r>
            <a:r>
              <a:rPr lang="en-US" sz="2500" dirty="0">
                <a:solidFill>
                  <a:schemeClr val="dk1"/>
                </a:solidFill>
                <a:latin typeface="Varela Round"/>
                <a:ea typeface="Varela Round"/>
                <a:cs typeface="Varela Round"/>
                <a:sym typeface="Varela Round"/>
              </a:rPr>
              <a:t>.</a:t>
            </a:r>
          </a:p>
          <a:p>
            <a:pPr marL="30480" marR="0" lvl="0" indent="0" algn="l" rtl="0">
              <a:lnSpc>
                <a:spcPct val="115000"/>
              </a:lnSpc>
              <a:spcBef>
                <a:spcPts val="0"/>
              </a:spcBef>
              <a:spcAft>
                <a:spcPts val="0"/>
              </a:spcAft>
              <a:buNone/>
            </a:pPr>
            <a:r>
              <a:rPr lang="en-US" sz="2500" dirty="0">
                <a:solidFill>
                  <a:schemeClr val="dk1"/>
                </a:solidFill>
                <a:latin typeface="Varela Round"/>
                <a:ea typeface="Varela Round"/>
                <a:cs typeface="Varela Round"/>
                <a:sym typeface="Varela Round"/>
              </a:rPr>
              <a:t>_________________________________________________</a:t>
            </a:r>
          </a:p>
          <a:p>
            <a:pPr marL="30480" marR="0" lvl="0" indent="0" algn="l" rtl="0">
              <a:lnSpc>
                <a:spcPct val="115000"/>
              </a:lnSpc>
              <a:spcBef>
                <a:spcPts val="0"/>
              </a:spcBef>
              <a:spcAft>
                <a:spcPts val="0"/>
              </a:spcAft>
              <a:buNone/>
            </a:pPr>
            <a:r>
              <a:rPr lang="en-US" sz="2500" dirty="0">
                <a:solidFill>
                  <a:schemeClr val="dk1"/>
                </a:solidFill>
                <a:latin typeface="Varela Round"/>
                <a:ea typeface="Varela Round"/>
                <a:cs typeface="Varela Round"/>
                <a:sym typeface="Varela Round"/>
              </a:rPr>
              <a:t>1. What do we learn about </a:t>
            </a:r>
            <a:r>
              <a:rPr lang="en-US" sz="2500" dirty="0">
                <a:solidFill>
                  <a:srgbClr val="0000FF"/>
                </a:solidFill>
                <a:latin typeface="Varela Round"/>
                <a:ea typeface="Varela Round"/>
                <a:cs typeface="Varela Round"/>
                <a:sym typeface="Varela Round"/>
              </a:rPr>
              <a:t>genetically modified</a:t>
            </a:r>
            <a:r>
              <a:rPr lang="en-US" sz="2500" dirty="0">
                <a:solidFill>
                  <a:schemeClr val="dk1"/>
                </a:solidFill>
                <a:latin typeface="Varela Round"/>
                <a:ea typeface="Varela Round"/>
                <a:cs typeface="Varela Round"/>
                <a:sym typeface="Varela Round"/>
              </a:rPr>
              <a:t> (GM) foods from lines 1-7?</a:t>
            </a:r>
            <a:endParaRPr sz="2500" dirty="0">
              <a:solidFill>
                <a:schemeClr val="dk1"/>
              </a:solidFill>
              <a:latin typeface="Varela Round"/>
              <a:ea typeface="Varela Round"/>
              <a:cs typeface="Varela Round"/>
              <a:sym typeface="Varela Rou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83dfe20b30_0_146"/>
          <p:cNvSpPr txBox="1">
            <a:spLocks noGrp="1"/>
          </p:cNvSpPr>
          <p:nvPr>
            <p:ph type="title"/>
          </p:nvPr>
        </p:nvSpPr>
        <p:spPr>
          <a:xfrm>
            <a:off x="447650" y="213100"/>
            <a:ext cx="11495700" cy="60576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dirty="0"/>
              <a:t>Fill in the table according to lines 1-7.</a:t>
            </a:r>
            <a:endParaRPr sz="4300" dirty="0"/>
          </a:p>
        </p:txBody>
      </p:sp>
      <p:graphicFrame>
        <p:nvGraphicFramePr>
          <p:cNvPr id="218" name="Google Shape;218;g83dfe20b30_0_146"/>
          <p:cNvGraphicFramePr/>
          <p:nvPr>
            <p:extLst>
              <p:ext uri="{D42A27DB-BD31-4B8C-83A1-F6EECF244321}">
                <p14:modId xmlns:p14="http://schemas.microsoft.com/office/powerpoint/2010/main" val="2678396019"/>
              </p:ext>
            </p:extLst>
          </p:nvPr>
        </p:nvGraphicFramePr>
        <p:xfrm>
          <a:off x="369282" y="933101"/>
          <a:ext cx="11495725" cy="4978299"/>
        </p:xfrm>
        <a:graphic>
          <a:graphicData uri="http://schemas.openxmlformats.org/drawingml/2006/table">
            <a:tbl>
              <a:tblPr firstRow="1" bandRow="1">
                <a:noFill/>
                <a:tableStyleId>{5824D713-7164-4A27-B0C8-4E6029D719BB}</a:tableStyleId>
              </a:tblPr>
              <a:tblGrid>
                <a:gridCol w="1855303">
                  <a:extLst>
                    <a:ext uri="{9D8B030D-6E8A-4147-A177-3AD203B41FA5}">
                      <a16:colId xmlns:a16="http://schemas.microsoft.com/office/drawing/2014/main" xmlns="" val="20000"/>
                    </a:ext>
                  </a:extLst>
                </a:gridCol>
                <a:gridCol w="2224585">
                  <a:extLst>
                    <a:ext uri="{9D8B030D-6E8A-4147-A177-3AD203B41FA5}">
                      <a16:colId xmlns:a16="http://schemas.microsoft.com/office/drawing/2014/main" xmlns="" val="20001"/>
                    </a:ext>
                  </a:extLst>
                </a:gridCol>
                <a:gridCol w="1937982">
                  <a:extLst>
                    <a:ext uri="{9D8B030D-6E8A-4147-A177-3AD203B41FA5}">
                      <a16:colId xmlns:a16="http://schemas.microsoft.com/office/drawing/2014/main" xmlns="" val="20002"/>
                    </a:ext>
                  </a:extLst>
                </a:gridCol>
                <a:gridCol w="1645955">
                  <a:extLst>
                    <a:ext uri="{9D8B030D-6E8A-4147-A177-3AD203B41FA5}">
                      <a16:colId xmlns:a16="http://schemas.microsoft.com/office/drawing/2014/main" xmlns="" val="20003"/>
                    </a:ext>
                  </a:extLst>
                </a:gridCol>
                <a:gridCol w="1915950">
                  <a:extLst>
                    <a:ext uri="{9D8B030D-6E8A-4147-A177-3AD203B41FA5}">
                      <a16:colId xmlns:a16="http://schemas.microsoft.com/office/drawing/2014/main" xmlns="" val="20004"/>
                    </a:ext>
                  </a:extLst>
                </a:gridCol>
                <a:gridCol w="1915950">
                  <a:extLst>
                    <a:ext uri="{9D8B030D-6E8A-4147-A177-3AD203B41FA5}">
                      <a16:colId xmlns:a16="http://schemas.microsoft.com/office/drawing/2014/main" xmlns="" val="20005"/>
                    </a:ext>
                  </a:extLst>
                </a:gridCol>
              </a:tblGrid>
              <a:tr h="519089">
                <a:tc>
                  <a:txBody>
                    <a:bodyPr/>
                    <a:lstStyle/>
                    <a:p>
                      <a:pPr marL="0" marR="0" lvl="0" indent="0" algn="ctr" rtl="1">
                        <a:spcBef>
                          <a:spcPts val="0"/>
                        </a:spcBef>
                        <a:spcAft>
                          <a:spcPts val="0"/>
                        </a:spcAft>
                        <a:buNone/>
                      </a:pPr>
                      <a:r>
                        <a:rPr lang="en-US" sz="2400" dirty="0">
                          <a:solidFill>
                            <a:srgbClr val="0000FF"/>
                          </a:solidFill>
                          <a:latin typeface="Varela Round"/>
                          <a:ea typeface="Varela Round"/>
                          <a:cs typeface="Varela Round"/>
                          <a:sym typeface="Varela Round"/>
                        </a:rPr>
                        <a:t>Blue</a:t>
                      </a:r>
                      <a:endParaRPr sz="24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2400">
                          <a:solidFill>
                            <a:srgbClr val="0000FF"/>
                          </a:solidFill>
                          <a:latin typeface="Varela Round"/>
                          <a:ea typeface="Varela Round"/>
                          <a:cs typeface="Varela Round"/>
                          <a:sym typeface="Varela Round"/>
                        </a:rPr>
                        <a:t>L1</a:t>
                      </a:r>
                      <a:endParaRPr sz="24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2400" dirty="0">
                          <a:solidFill>
                            <a:srgbClr val="BF9000"/>
                          </a:solidFill>
                          <a:latin typeface="Varela Round"/>
                          <a:ea typeface="Varela Round"/>
                          <a:cs typeface="Varela Round"/>
                          <a:sym typeface="Varela Round"/>
                        </a:rPr>
                        <a:t>Brown</a:t>
                      </a:r>
                      <a:endParaRPr sz="2400" u="none" strike="noStrike" cap="none" dirty="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2400">
                          <a:solidFill>
                            <a:srgbClr val="BF9000"/>
                          </a:solidFill>
                          <a:latin typeface="Varela Round"/>
                          <a:ea typeface="Varela Round"/>
                          <a:cs typeface="Varela Round"/>
                          <a:sym typeface="Varela Round"/>
                        </a:rPr>
                        <a:t>L1</a:t>
                      </a:r>
                      <a:endParaRPr sz="24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2400">
                          <a:solidFill>
                            <a:srgbClr val="FF0000"/>
                          </a:solidFill>
                          <a:latin typeface="Varela Round"/>
                          <a:ea typeface="Varela Round"/>
                          <a:cs typeface="Varela Round"/>
                          <a:sym typeface="Varela Round"/>
                        </a:rPr>
                        <a:t>Red</a:t>
                      </a:r>
                      <a:endParaRPr sz="24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2400">
                          <a:solidFill>
                            <a:srgbClr val="FF0000"/>
                          </a:solidFill>
                          <a:latin typeface="Varela Round"/>
                          <a:ea typeface="Varela Round"/>
                          <a:cs typeface="Varela Round"/>
                          <a:sym typeface="Varela Round"/>
                        </a:rPr>
                        <a:t>L1</a:t>
                      </a:r>
                      <a:endParaRPr sz="24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1764875">
                <a:tc>
                  <a:txBody>
                    <a:bodyPr/>
                    <a:lstStyle/>
                    <a:p>
                      <a:pPr marL="0" marR="0" lvl="0" indent="0" algn="ctr" rtl="1">
                        <a:spcBef>
                          <a:spcPts val="0"/>
                        </a:spcBef>
                        <a:spcAft>
                          <a:spcPts val="0"/>
                        </a:spcAft>
                        <a:buNone/>
                      </a:pPr>
                      <a:endParaRPr sz="2400" u="none" strike="noStrike" cap="none" dirty="0">
                        <a:solidFill>
                          <a:srgbClr val="192A72"/>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1">
                        <a:spcBef>
                          <a:spcPts val="0"/>
                        </a:spcBef>
                        <a:spcAft>
                          <a:spcPts val="0"/>
                        </a:spcAft>
                        <a:buClr>
                          <a:schemeClr val="dk1"/>
                        </a:buClr>
                        <a:buFont typeface="Arial"/>
                        <a:buNone/>
                      </a:pPr>
                      <a:r>
                        <a:rPr lang="he-IL" sz="2400" u="none" strike="noStrike" cap="none" dirty="0">
                          <a:solidFill>
                            <a:schemeClr val="tx1"/>
                          </a:solidFill>
                          <a:latin typeface="Varela Round"/>
                          <a:ea typeface="Varela Round"/>
                          <a:cs typeface="Varela Round"/>
                          <a:sym typeface="Varela Round"/>
                        </a:rPr>
                        <a:t>מהונדס תעשייתי</a:t>
                      </a:r>
                      <a:endParaRPr lang="ar-AE" sz="2400" u="none" strike="noStrike" cap="none" dirty="0">
                        <a:solidFill>
                          <a:schemeClr val="tx1"/>
                        </a:solidFill>
                        <a:latin typeface="Varela Round"/>
                        <a:ea typeface="Varela Round"/>
                        <a:cs typeface="Varela Round"/>
                        <a:sym typeface="Varela Round"/>
                      </a:endParaRPr>
                    </a:p>
                    <a:p>
                      <a:pPr marL="0" marR="0" lvl="0" indent="0" algn="ctr" defTabSz="914400" rtl="1" eaLnBrk="1" fontAlgn="auto" latinLnBrk="0" hangingPunct="1">
                        <a:lnSpc>
                          <a:spcPct val="100000"/>
                        </a:lnSpc>
                        <a:spcBef>
                          <a:spcPts val="0"/>
                        </a:spcBef>
                        <a:spcAft>
                          <a:spcPts val="0"/>
                        </a:spcAft>
                        <a:buClr>
                          <a:schemeClr val="dk1"/>
                        </a:buClr>
                        <a:buSzTx/>
                        <a:buFont typeface="Arial"/>
                        <a:buNone/>
                        <a:tabLst/>
                        <a:defRPr/>
                      </a:pPr>
                      <a:r>
                        <a:rPr lang="ar-AE" sz="240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rPr>
                        <a:t>مُعدّل جينيا </a:t>
                      </a:r>
                      <a:endParaRPr lang="en-US" sz="240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endParaRPr>
                    </a:p>
                    <a:p>
                      <a:pPr marL="0" lvl="0" indent="0" algn="ctr" rtl="1">
                        <a:spcBef>
                          <a:spcPts val="0"/>
                        </a:spcBef>
                        <a:spcAft>
                          <a:spcPts val="0"/>
                        </a:spcAft>
                        <a:buClr>
                          <a:schemeClr val="dk1"/>
                        </a:buClr>
                        <a:buFont typeface="Arial"/>
                        <a:buNone/>
                      </a:pPr>
                      <a:endParaRPr sz="2400" u="none" strike="noStrike" cap="none"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chemeClr val="tx1"/>
                          </a:solidFill>
                          <a:latin typeface="Varela Round"/>
                          <a:ea typeface="Varela Round"/>
                          <a:cs typeface="Varela Round"/>
                          <a:sym typeface="Varela Round"/>
                        </a:rPr>
                        <a:t>healthy</a:t>
                      </a:r>
                      <a:endParaRPr sz="26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2400">
                          <a:solidFill>
                            <a:schemeClr val="tx1"/>
                          </a:solidFill>
                          <a:latin typeface="Varela Round"/>
                          <a:ea typeface="Varela Round"/>
                          <a:cs typeface="Varela Round"/>
                          <a:sym typeface="Varela Round"/>
                        </a:rPr>
                        <a:t>engineered</a:t>
                      </a:r>
                      <a:endParaRPr sz="240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1586947">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0" i="0" u="none" strike="noStrike" kern="0" cap="none" spc="0" normalizeH="0" baseline="0" noProof="0" dirty="0" smtClean="0">
                          <a:ln>
                            <a:noFill/>
                          </a:ln>
                          <a:solidFill>
                            <a:srgbClr val="000000"/>
                          </a:solidFill>
                          <a:effectLst/>
                          <a:uLnTx/>
                          <a:uFillTx/>
                          <a:latin typeface="Varela Round" panose="020B0604020202020204" charset="-79"/>
                          <a:ea typeface="Varela Round"/>
                          <a:cs typeface="Varela Round" panose="020B0604020202020204" charset="-79"/>
                          <a:sym typeface="Varela Round"/>
                        </a:rPr>
                        <a:t>אירגונים ציבורים בעלי עניין</a:t>
                      </a: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AE" sz="2400" b="0" i="0" u="none" strike="noStrike" kern="0" cap="none" spc="0" normalizeH="0" baseline="0" noProof="0" dirty="0" smtClean="0">
                          <a:ln>
                            <a:noFill/>
                          </a:ln>
                          <a:solidFill>
                            <a:srgbClr val="000000"/>
                          </a:solidFill>
                          <a:effectLst/>
                          <a:uLnTx/>
                          <a:uFillTx/>
                          <a:latin typeface="Simplified Arabic" panose="02020603050405020304" pitchFamily="18" charset="-78"/>
                          <a:ea typeface="Varela Round"/>
                          <a:cs typeface="Simplified Arabic" panose="02020603050405020304" pitchFamily="18" charset="-78"/>
                          <a:sym typeface="Varela Round"/>
                        </a:rPr>
                        <a:t>المجموعات المهتمة العامة</a:t>
                      </a:r>
                      <a:endParaRPr sz="24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chemeClr val="tx1"/>
                          </a:solidFill>
                          <a:latin typeface="Varela Round"/>
                          <a:ea typeface="Varela Round"/>
                          <a:cs typeface="Varela Round"/>
                          <a:sym typeface="Varela Round"/>
                        </a:rPr>
                        <a:t>recently</a:t>
                      </a:r>
                      <a:endParaRPr sz="26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55369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chemeClr val="tx1"/>
                          </a:solidFill>
                          <a:latin typeface="Varela Round"/>
                          <a:ea typeface="Varela Round"/>
                          <a:cs typeface="Varela Round"/>
                          <a:sym typeface="Varela Round"/>
                        </a:rPr>
                        <a:t>dangerous</a:t>
                      </a:r>
                      <a:endParaRPr sz="26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55369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chemeClr val="tx1"/>
                          </a:solidFill>
                          <a:latin typeface="Varela Round"/>
                          <a:ea typeface="Varela Round"/>
                          <a:cs typeface="Varela Round"/>
                          <a:sym typeface="Varela Round"/>
                        </a:rPr>
                        <a:t>health</a:t>
                      </a:r>
                      <a:endParaRPr sz="26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83dfe20b30_0_849"/>
          <p:cNvSpPr txBox="1">
            <a:spLocks noGrp="1"/>
          </p:cNvSpPr>
          <p:nvPr>
            <p:ph type="title"/>
          </p:nvPr>
        </p:nvSpPr>
        <p:spPr>
          <a:xfrm>
            <a:off x="447650" y="213100"/>
            <a:ext cx="11495700" cy="59211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dirty="0"/>
              <a:t>Fill in the table according to lines 1-7.</a:t>
            </a:r>
            <a:endParaRPr sz="4300" dirty="0"/>
          </a:p>
        </p:txBody>
      </p:sp>
      <p:graphicFrame>
        <p:nvGraphicFramePr>
          <p:cNvPr id="224" name="Google Shape;224;g83dfe20b30_0_849"/>
          <p:cNvGraphicFramePr/>
          <p:nvPr>
            <p:extLst>
              <p:ext uri="{D42A27DB-BD31-4B8C-83A1-F6EECF244321}">
                <p14:modId xmlns:p14="http://schemas.microsoft.com/office/powerpoint/2010/main" val="2167790348"/>
              </p:ext>
            </p:extLst>
          </p:nvPr>
        </p:nvGraphicFramePr>
        <p:xfrm>
          <a:off x="369282" y="805218"/>
          <a:ext cx="11495725" cy="5498431"/>
        </p:xfrm>
        <a:graphic>
          <a:graphicData uri="http://schemas.openxmlformats.org/drawingml/2006/table">
            <a:tbl>
              <a:tblPr firstRow="1" bandRow="1">
                <a:noFill/>
                <a:tableStyleId>{5824D713-7164-4A27-B0C8-4E6029D719BB}</a:tableStyleId>
              </a:tblPr>
              <a:tblGrid>
                <a:gridCol w="2078850">
                  <a:extLst>
                    <a:ext uri="{9D8B030D-6E8A-4147-A177-3AD203B41FA5}">
                      <a16:colId xmlns:a16="http://schemas.microsoft.com/office/drawing/2014/main" xmlns="" val="20000"/>
                    </a:ext>
                  </a:extLst>
                </a:gridCol>
                <a:gridCol w="1973743">
                  <a:extLst>
                    <a:ext uri="{9D8B030D-6E8A-4147-A177-3AD203B41FA5}">
                      <a16:colId xmlns:a16="http://schemas.microsoft.com/office/drawing/2014/main" xmlns="" val="20001"/>
                    </a:ext>
                  </a:extLst>
                </a:gridCol>
                <a:gridCol w="1992573">
                  <a:extLst>
                    <a:ext uri="{9D8B030D-6E8A-4147-A177-3AD203B41FA5}">
                      <a16:colId xmlns:a16="http://schemas.microsoft.com/office/drawing/2014/main" xmlns="" val="20002"/>
                    </a:ext>
                  </a:extLst>
                </a:gridCol>
                <a:gridCol w="1618659">
                  <a:extLst>
                    <a:ext uri="{9D8B030D-6E8A-4147-A177-3AD203B41FA5}">
                      <a16:colId xmlns:a16="http://schemas.microsoft.com/office/drawing/2014/main" xmlns="" val="20003"/>
                    </a:ext>
                  </a:extLst>
                </a:gridCol>
                <a:gridCol w="1915950">
                  <a:extLst>
                    <a:ext uri="{9D8B030D-6E8A-4147-A177-3AD203B41FA5}">
                      <a16:colId xmlns:a16="http://schemas.microsoft.com/office/drawing/2014/main" xmlns="" val="20004"/>
                    </a:ext>
                  </a:extLst>
                </a:gridCol>
                <a:gridCol w="1915950">
                  <a:extLst>
                    <a:ext uri="{9D8B030D-6E8A-4147-A177-3AD203B41FA5}">
                      <a16:colId xmlns:a16="http://schemas.microsoft.com/office/drawing/2014/main" xmlns="" val="20005"/>
                    </a:ext>
                  </a:extLst>
                </a:gridCol>
              </a:tblGrid>
              <a:tr h="503563">
                <a:tc>
                  <a:txBody>
                    <a:bodyPr/>
                    <a:lstStyle/>
                    <a:p>
                      <a:pPr marL="0" marR="0" lvl="0" indent="0" algn="ctr" rtl="1">
                        <a:spcBef>
                          <a:spcPts val="0"/>
                        </a:spcBef>
                        <a:spcAft>
                          <a:spcPts val="0"/>
                        </a:spcAft>
                        <a:buNone/>
                      </a:pPr>
                      <a:r>
                        <a:rPr lang="en-US" sz="2400" dirty="0">
                          <a:solidFill>
                            <a:srgbClr val="0000FF"/>
                          </a:solidFill>
                          <a:latin typeface="Varela Round"/>
                          <a:ea typeface="Varela Round"/>
                          <a:cs typeface="Varela Round"/>
                          <a:sym typeface="Varela Round"/>
                        </a:rPr>
                        <a:t>Blue</a:t>
                      </a:r>
                      <a:endParaRPr sz="24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2400">
                          <a:solidFill>
                            <a:srgbClr val="0000FF"/>
                          </a:solidFill>
                          <a:latin typeface="Varela Round"/>
                          <a:ea typeface="Varela Round"/>
                          <a:cs typeface="Varela Round"/>
                          <a:sym typeface="Varela Round"/>
                        </a:rPr>
                        <a:t>L1</a:t>
                      </a:r>
                      <a:endParaRPr sz="24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2400" dirty="0">
                          <a:solidFill>
                            <a:srgbClr val="BF9000"/>
                          </a:solidFill>
                          <a:latin typeface="Varela Round"/>
                          <a:ea typeface="Varela Round"/>
                          <a:cs typeface="Varela Round"/>
                          <a:sym typeface="Varela Round"/>
                        </a:rPr>
                        <a:t>Brown</a:t>
                      </a:r>
                      <a:endParaRPr sz="2400" u="none" strike="noStrike" cap="none" dirty="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2400">
                          <a:solidFill>
                            <a:srgbClr val="BF9000"/>
                          </a:solidFill>
                          <a:latin typeface="Varela Round"/>
                          <a:ea typeface="Varela Round"/>
                          <a:cs typeface="Varela Round"/>
                          <a:sym typeface="Varela Round"/>
                        </a:rPr>
                        <a:t>L1</a:t>
                      </a:r>
                      <a:endParaRPr sz="24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2400">
                          <a:solidFill>
                            <a:srgbClr val="FF0000"/>
                          </a:solidFill>
                          <a:latin typeface="Varela Round"/>
                          <a:ea typeface="Varela Round"/>
                          <a:cs typeface="Varela Round"/>
                          <a:sym typeface="Varela Round"/>
                        </a:rPr>
                        <a:t>Red</a:t>
                      </a:r>
                      <a:endParaRPr sz="24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2400">
                          <a:solidFill>
                            <a:srgbClr val="FF0000"/>
                          </a:solidFill>
                          <a:latin typeface="Varela Round"/>
                          <a:ea typeface="Varela Round"/>
                          <a:cs typeface="Varela Round"/>
                          <a:sym typeface="Varela Round"/>
                        </a:rPr>
                        <a:t>L1</a:t>
                      </a:r>
                      <a:endParaRPr sz="24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1654141">
                <a:tc>
                  <a:txBody>
                    <a:bodyPr/>
                    <a:lstStyle/>
                    <a:p>
                      <a:pPr marL="0" marR="0" lvl="0" indent="0" algn="ctr" rtl="0">
                        <a:spcBef>
                          <a:spcPts val="0"/>
                        </a:spcBef>
                        <a:spcAft>
                          <a:spcPts val="0"/>
                        </a:spcAft>
                        <a:buNone/>
                      </a:pPr>
                      <a:r>
                        <a:rPr lang="en-US" sz="2400" u="none" strike="noStrike" cap="none" dirty="0">
                          <a:solidFill>
                            <a:schemeClr val="tx1"/>
                          </a:solidFill>
                          <a:latin typeface="Varela Round"/>
                          <a:ea typeface="Varela Round"/>
                          <a:cs typeface="Varela Round"/>
                          <a:sym typeface="Varela Round"/>
                        </a:rPr>
                        <a:t>genetically modified</a:t>
                      </a:r>
                      <a:endParaRPr sz="2400" u="none" strike="noStrike" cap="none"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u="none" strike="noStrike" cap="none" dirty="0">
                          <a:solidFill>
                            <a:schemeClr val="tx1"/>
                          </a:solidFill>
                          <a:latin typeface="Varela Round"/>
                          <a:ea typeface="Varela Round"/>
                          <a:cs typeface="Varela Round"/>
                          <a:sym typeface="Varela Round"/>
                        </a:rPr>
                        <a:t>מהונדס תעשייתי</a:t>
                      </a:r>
                      <a:endParaRPr lang="en-US" sz="2400" u="none" strike="noStrike" cap="none" dirty="0">
                        <a:solidFill>
                          <a:schemeClr val="tx1"/>
                        </a:solidFill>
                        <a:latin typeface="Varela Round"/>
                        <a:ea typeface="Varela Round"/>
                        <a:cs typeface="Varela Round"/>
                        <a:sym typeface="Varela Round"/>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AE" sz="240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rPr>
                        <a:t>مُعدّل جينيا </a:t>
                      </a:r>
                      <a:endParaRPr lang="en-US" sz="240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endParaRPr>
                    </a:p>
                    <a:p>
                      <a:pPr marL="0" lvl="0" indent="0" algn="r" rtl="1">
                        <a:spcBef>
                          <a:spcPts val="0"/>
                        </a:spcBef>
                        <a:spcAft>
                          <a:spcPts val="0"/>
                        </a:spcAft>
                        <a:buNone/>
                      </a:pPr>
                      <a:endParaRPr sz="2400" u="none" strike="noStrike" cap="none"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chemeClr val="tx1"/>
                          </a:solidFill>
                          <a:latin typeface="Varela Round"/>
                          <a:ea typeface="Varela Round"/>
                          <a:cs typeface="Varela Round"/>
                          <a:sym typeface="Varela Round"/>
                        </a:rPr>
                        <a:t>healthy</a:t>
                      </a:r>
                      <a:endParaRPr sz="26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solidFill>
                            <a:schemeClr val="tx1"/>
                          </a:solidFill>
                          <a:latin typeface="Varela Round" panose="020B0604020202020204" charset="-79"/>
                          <a:cs typeface="Varela Round" panose="020B0604020202020204" charset="-79"/>
                        </a:rPr>
                        <a:t>בריא</a:t>
                      </a:r>
                      <a:endParaRPr lang="ar-AE" sz="2400" dirty="0">
                        <a:solidFill>
                          <a:schemeClr val="tx1"/>
                        </a:solidFill>
                        <a:latin typeface="Varela Round" panose="020B0604020202020204" charset="-79"/>
                        <a:cs typeface="Varela Round" panose="020B0604020202020204" charset="-79"/>
                      </a:endParaRPr>
                    </a:p>
                    <a:p>
                      <a:pPr marL="0" lvl="0" indent="0" algn="r" rtl="1">
                        <a:spcBef>
                          <a:spcPts val="0"/>
                        </a:spcBef>
                        <a:spcAft>
                          <a:spcPts val="0"/>
                        </a:spcAft>
                        <a:buNone/>
                      </a:pPr>
                      <a:r>
                        <a:rPr lang="ar-AE" sz="2400" dirty="0">
                          <a:solidFill>
                            <a:schemeClr val="tx1"/>
                          </a:solidFill>
                          <a:latin typeface="Simplified Arabic" panose="02020603050405020304" pitchFamily="18" charset="-78"/>
                          <a:cs typeface="Simplified Arabic" panose="02020603050405020304" pitchFamily="18" charset="-78"/>
                        </a:rPr>
                        <a:t>صحي</a:t>
                      </a:r>
                      <a:endParaRPr sz="2400" dirty="0">
                        <a:solidFill>
                          <a:schemeClr val="tx1"/>
                        </a:solidFill>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solidFill>
                            <a:schemeClr val="tx1"/>
                          </a:solidFill>
                          <a:latin typeface="Varela Round"/>
                          <a:ea typeface="Varela Round"/>
                          <a:cs typeface="Varela Round"/>
                          <a:sym typeface="Varela Round"/>
                        </a:rPr>
                        <a:t>engineered</a:t>
                      </a:r>
                      <a:endParaRPr sz="24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solidFill>
                            <a:schemeClr val="tx1"/>
                          </a:solidFill>
                          <a:latin typeface="Varela Round"/>
                          <a:ea typeface="Varela Round"/>
                          <a:cs typeface="Varela Round"/>
                          <a:sym typeface="Varela Round"/>
                        </a:rPr>
                        <a:t>מהונדס</a:t>
                      </a:r>
                      <a:endParaRPr lang="ar-AE" sz="2400" dirty="0">
                        <a:solidFill>
                          <a:schemeClr val="tx1"/>
                        </a:solidFill>
                        <a:latin typeface="Varela Round"/>
                        <a:ea typeface="Varela Round"/>
                        <a:cs typeface="Varela Round"/>
                        <a:sym typeface="Varela Round"/>
                      </a:endParaRPr>
                    </a:p>
                    <a:p>
                      <a:pPr marL="0" lvl="0" indent="0" algn="r" rtl="1">
                        <a:spcBef>
                          <a:spcPts val="0"/>
                        </a:spcBef>
                        <a:spcAft>
                          <a:spcPts val="0"/>
                        </a:spcAft>
                        <a:buNone/>
                      </a:pPr>
                      <a:r>
                        <a:rPr lang="ar-AE" sz="2400" dirty="0">
                          <a:solidFill>
                            <a:schemeClr val="tx1"/>
                          </a:solidFill>
                          <a:latin typeface="Simplified Arabic" panose="02020603050405020304" pitchFamily="18" charset="-78"/>
                          <a:ea typeface="Varela Round"/>
                          <a:cs typeface="Simplified Arabic" panose="02020603050405020304" pitchFamily="18" charset="-78"/>
                          <a:sym typeface="Varela Round"/>
                        </a:rPr>
                        <a:t>تمت هندسته</a:t>
                      </a:r>
                      <a:endParaRPr lang="he-IL" sz="2400" dirty="0">
                        <a:solidFill>
                          <a:schemeClr val="tx1"/>
                        </a:solidFill>
                        <a:latin typeface="Simplified Arabic" panose="02020603050405020304" pitchFamily="18" charset="-78"/>
                        <a:ea typeface="Varela Round"/>
                        <a:cs typeface="Varela Round"/>
                        <a:sym typeface="Varela Round"/>
                      </a:endParaRPr>
                    </a:p>
                    <a:p>
                      <a:pPr marL="0" lvl="0" indent="0" algn="l" rtl="0">
                        <a:spcBef>
                          <a:spcPts val="0"/>
                        </a:spcBef>
                        <a:spcAft>
                          <a:spcPts val="0"/>
                        </a:spcAft>
                        <a:buNone/>
                      </a:pPr>
                      <a:endParaRPr sz="24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1524405">
                <a:tc>
                  <a:txBody>
                    <a:bodyPr/>
                    <a:lstStyle/>
                    <a:p>
                      <a:pPr marL="0" lvl="0" indent="0" algn="l" rtl="0">
                        <a:spcBef>
                          <a:spcPts val="0"/>
                        </a:spcBef>
                        <a:spcAft>
                          <a:spcPts val="0"/>
                        </a:spcAft>
                        <a:buNone/>
                      </a:pPr>
                      <a:r>
                        <a:rPr lang="en-US" sz="2200" dirty="0">
                          <a:solidFill>
                            <a:schemeClr val="tx1"/>
                          </a:solidFill>
                          <a:latin typeface="Varela Round"/>
                          <a:ea typeface="Varela Round"/>
                          <a:cs typeface="Varela Round"/>
                          <a:sym typeface="Varela Round"/>
                        </a:rPr>
                        <a:t>public interest groups </a:t>
                      </a:r>
                      <a:endParaRPr sz="22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000" b="0" i="0" u="none" strike="noStrike" cap="none" dirty="0" smtClean="0">
                          <a:solidFill>
                            <a:schemeClr val="tx1"/>
                          </a:solidFill>
                          <a:latin typeface="Varela Round" panose="020B0604020202020204" charset="-79"/>
                          <a:ea typeface="Varela Round"/>
                          <a:cs typeface="Varela Round" panose="020B0604020202020204" charset="-79"/>
                          <a:sym typeface="Varela Round"/>
                        </a:rPr>
                        <a:t>אירגונים</a:t>
                      </a:r>
                      <a:r>
                        <a:rPr lang="he-IL" sz="2000" b="0" i="0" u="none" strike="noStrike" cap="none" baseline="0" dirty="0" smtClean="0">
                          <a:solidFill>
                            <a:schemeClr val="tx1"/>
                          </a:solidFill>
                          <a:latin typeface="Varela Round" panose="020B0604020202020204" charset="-79"/>
                          <a:ea typeface="Varela Round"/>
                          <a:cs typeface="Varela Round" panose="020B0604020202020204" charset="-79"/>
                          <a:sym typeface="Varela Round"/>
                        </a:rPr>
                        <a:t> ציבורים בעלי עניין</a:t>
                      </a:r>
                      <a:endParaRPr lang="en-US" sz="2000" b="0" i="0" u="none" strike="noStrike" cap="none" dirty="0" smtClean="0">
                        <a:solidFill>
                          <a:schemeClr val="tx1"/>
                        </a:solidFill>
                        <a:latin typeface="Varela Round" panose="020B0604020202020204" charset="-79"/>
                        <a:ea typeface="Varela Round"/>
                        <a:cs typeface="Varela Round" panose="020B0604020202020204" charset="-79"/>
                        <a:sym typeface="Varela Round"/>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AE" sz="2400" b="0" i="0" u="none" strike="noStrike" cap="none" dirty="0" smtClean="0">
                          <a:solidFill>
                            <a:schemeClr val="tx1"/>
                          </a:solidFill>
                          <a:latin typeface="Simplified Arabic" panose="02020603050405020304" pitchFamily="18" charset="-78"/>
                          <a:ea typeface="Varela Round"/>
                          <a:cs typeface="Simplified Arabic" panose="02020603050405020304" pitchFamily="18" charset="-78"/>
                          <a:sym typeface="Varela Round"/>
                        </a:rPr>
                        <a:t>المجموعات </a:t>
                      </a:r>
                      <a:r>
                        <a:rPr lang="ar-AE" sz="2400" b="0" i="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rPr>
                        <a:t>المهتمة العامة</a:t>
                      </a:r>
                      <a:endParaRPr sz="2400" b="0" i="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chemeClr val="tx1"/>
                          </a:solidFill>
                          <a:latin typeface="Varela Round"/>
                          <a:ea typeface="Varela Round"/>
                          <a:cs typeface="Varela Round"/>
                          <a:sym typeface="Varela Round"/>
                        </a:rPr>
                        <a:t>recently</a:t>
                      </a:r>
                      <a:endParaRPr sz="26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he-IL" sz="2400" dirty="0">
                          <a:solidFill>
                            <a:schemeClr val="tx1"/>
                          </a:solidFill>
                          <a:latin typeface="Varela Round" panose="020B0604020202020204" charset="-79"/>
                          <a:cs typeface="Varela Round" panose="020B0604020202020204" charset="-79"/>
                        </a:rPr>
                        <a:t>לאחרונה</a:t>
                      </a:r>
                      <a:endParaRPr lang="ar-AE" sz="2400" dirty="0">
                        <a:solidFill>
                          <a:schemeClr val="tx1"/>
                        </a:solidFill>
                        <a:latin typeface="Varela Round" panose="020B0604020202020204" charset="-79"/>
                        <a:cs typeface="Varela Round" panose="020B0604020202020204" charset="-79"/>
                      </a:endParaRPr>
                    </a:p>
                    <a:p>
                      <a:pPr marL="0" lvl="0" indent="0" algn="r" rtl="0">
                        <a:spcBef>
                          <a:spcPts val="0"/>
                        </a:spcBef>
                        <a:spcAft>
                          <a:spcPts val="0"/>
                        </a:spcAft>
                        <a:buNone/>
                      </a:pPr>
                      <a:r>
                        <a:rPr lang="ar-AE" sz="2400" dirty="0">
                          <a:solidFill>
                            <a:schemeClr val="tx1"/>
                          </a:solidFill>
                          <a:latin typeface="Simplified Arabic" panose="02020603050405020304" pitchFamily="18" charset="-78"/>
                          <a:cs typeface="Simplified Arabic" panose="02020603050405020304" pitchFamily="18" charset="-78"/>
                        </a:rPr>
                        <a:t>مؤخرا</a:t>
                      </a:r>
                      <a:endParaRPr sz="2400" dirty="0">
                        <a:solidFill>
                          <a:schemeClr val="tx1"/>
                        </a:solidFill>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940595">
                <a:tc>
                  <a:txBody>
                    <a:bodyPr/>
                    <a:lstStyle/>
                    <a:p>
                      <a:pPr marL="0" lvl="0" indent="0" algn="l" rtl="0">
                        <a:spcBef>
                          <a:spcPts val="0"/>
                        </a:spcBef>
                        <a:spcAft>
                          <a:spcPts val="0"/>
                        </a:spcAft>
                        <a:buNone/>
                      </a:pPr>
                      <a:endParaRPr>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600" dirty="0">
                          <a:solidFill>
                            <a:schemeClr val="tx1"/>
                          </a:solidFill>
                          <a:latin typeface="Varela Round"/>
                          <a:ea typeface="Varela Round"/>
                          <a:cs typeface="Varela Round"/>
                          <a:sym typeface="Varela Round"/>
                        </a:rPr>
                        <a:t>dangerous</a:t>
                      </a:r>
                      <a:endParaRPr sz="26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he-IL" sz="2400" dirty="0">
                          <a:solidFill>
                            <a:schemeClr val="tx1"/>
                          </a:solidFill>
                          <a:latin typeface="Varela Round" panose="020B0604020202020204" charset="-79"/>
                          <a:cs typeface="Varela Round" panose="020B0604020202020204" charset="-79"/>
                        </a:rPr>
                        <a:t>מסוכן</a:t>
                      </a:r>
                      <a:endParaRPr lang="ar-AE" sz="2400" dirty="0">
                        <a:solidFill>
                          <a:schemeClr val="tx1"/>
                        </a:solidFill>
                        <a:latin typeface="Varela Round" panose="020B0604020202020204" charset="-79"/>
                        <a:cs typeface="Varela Round" panose="020B0604020202020204" charset="-79"/>
                      </a:endParaRPr>
                    </a:p>
                    <a:p>
                      <a:pPr marL="0" lvl="0" indent="0" algn="r" rtl="0">
                        <a:spcBef>
                          <a:spcPts val="0"/>
                        </a:spcBef>
                        <a:spcAft>
                          <a:spcPts val="0"/>
                        </a:spcAft>
                        <a:buNone/>
                      </a:pPr>
                      <a:r>
                        <a:rPr lang="ar-AE" sz="2400" dirty="0">
                          <a:solidFill>
                            <a:schemeClr val="tx1"/>
                          </a:solidFill>
                          <a:latin typeface="Simplified Arabic" panose="02020603050405020304" pitchFamily="18" charset="-78"/>
                          <a:cs typeface="Simplified Arabic" panose="02020603050405020304" pitchFamily="18" charset="-78"/>
                        </a:rPr>
                        <a:t>خطير</a:t>
                      </a:r>
                      <a:endParaRPr sz="2400" dirty="0">
                        <a:solidFill>
                          <a:schemeClr val="tx1"/>
                        </a:solidFill>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solidFill>
                          <a:schemeClr val="tx1"/>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875727">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600">
                          <a:latin typeface="Varela Round"/>
                          <a:ea typeface="Varela Round"/>
                          <a:cs typeface="Varela Round"/>
                          <a:sym typeface="Varela Round"/>
                        </a:rPr>
                        <a:t>health</a:t>
                      </a:r>
                      <a:endParaRPr sz="26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he-IL" sz="2400" dirty="0">
                          <a:latin typeface="Varela Round" panose="020B0604020202020204" charset="-79"/>
                          <a:cs typeface="Varela Round" panose="020B0604020202020204" charset="-79"/>
                        </a:rPr>
                        <a:t>בריאות</a:t>
                      </a:r>
                      <a:endParaRPr lang="ar-AE" sz="2400" dirty="0">
                        <a:latin typeface="Varela Round" panose="020B0604020202020204" charset="-79"/>
                        <a:cs typeface="Varela Round" panose="020B0604020202020204" charset="-79"/>
                      </a:endParaRPr>
                    </a:p>
                    <a:p>
                      <a:pPr marL="0" lvl="0" indent="0" algn="r" rtl="0">
                        <a:spcBef>
                          <a:spcPts val="0"/>
                        </a:spcBef>
                        <a:spcAft>
                          <a:spcPts val="0"/>
                        </a:spcAft>
                        <a:buNone/>
                      </a:pPr>
                      <a:r>
                        <a:rPr lang="ar-AE" sz="2400" dirty="0">
                          <a:latin typeface="Simplified Arabic" panose="02020603050405020304" pitchFamily="18" charset="-78"/>
                          <a:cs typeface="Simplified Arabic" panose="02020603050405020304" pitchFamily="18" charset="-78"/>
                        </a:rPr>
                        <a:t>صحة</a:t>
                      </a:r>
                      <a:endParaRPr sz="2400"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83dfe20b30_0_141"/>
          <p:cNvSpPr txBox="1">
            <a:spLocks noGrp="1"/>
          </p:cNvSpPr>
          <p:nvPr>
            <p:ph type="title"/>
          </p:nvPr>
        </p:nvSpPr>
        <p:spPr>
          <a:xfrm>
            <a:off x="1" y="213094"/>
            <a:ext cx="12192000" cy="720000"/>
          </a:xfrm>
          <a:prstGeom prst="rect">
            <a:avLst/>
          </a:prstGeom>
        </p:spPr>
        <p:txBody>
          <a:bodyPr spcFirstLastPara="1" wrap="square" lIns="36000" tIns="0" rIns="36000" bIns="0" anchor="ctr" anchorCtr="0">
            <a:noAutofit/>
          </a:bodyPr>
          <a:lstStyle/>
          <a:p>
            <a:pPr marL="0" lvl="0" indent="0" algn="ctr" rtl="0">
              <a:spcBef>
                <a:spcPts val="0"/>
              </a:spcBef>
              <a:spcAft>
                <a:spcPts val="0"/>
              </a:spcAft>
              <a:buNone/>
            </a:pPr>
            <a:endParaRPr/>
          </a:p>
        </p:txBody>
      </p:sp>
      <p:sp>
        <p:nvSpPr>
          <p:cNvPr id="231" name="Google Shape;231;g83dfe20b30_0_141"/>
          <p:cNvSpPr txBox="1">
            <a:spLocks noGrp="1"/>
          </p:cNvSpPr>
          <p:nvPr>
            <p:ph type="body" idx="1"/>
          </p:nvPr>
        </p:nvSpPr>
        <p:spPr>
          <a:xfrm>
            <a:off x="515275" y="716250"/>
            <a:ext cx="10783500" cy="4870500"/>
          </a:xfrm>
          <a:prstGeom prst="rect">
            <a:avLst/>
          </a:prstGeom>
        </p:spPr>
        <p:txBody>
          <a:bodyPr spcFirstLastPara="1" wrap="square" lIns="91425" tIns="45700" rIns="91425" bIns="45700" anchor="t" anchorCtr="0">
            <a:noAutofit/>
          </a:bodyPr>
          <a:lstStyle/>
          <a:p>
            <a:pPr marL="30480" marR="0" lvl="0" indent="0" algn="l" rtl="0">
              <a:lnSpc>
                <a:spcPct val="115000"/>
              </a:lnSpc>
              <a:spcBef>
                <a:spcPts val="0"/>
              </a:spcBef>
              <a:spcAft>
                <a:spcPts val="0"/>
              </a:spcAft>
              <a:buNone/>
            </a:pPr>
            <a:r>
              <a:rPr lang="en-US" sz="2900" dirty="0">
                <a:solidFill>
                  <a:schemeClr val="dk1"/>
                </a:solidFill>
              </a:rPr>
              <a:t>So why do we need GM foods? Today the world population is 6 billion people and it is </a:t>
            </a:r>
            <a:r>
              <a:rPr lang="en-US" sz="2900" b="1" dirty="0">
                <a:solidFill>
                  <a:srgbClr val="BF9000"/>
                </a:solidFill>
              </a:rPr>
              <a:t>predicted</a:t>
            </a:r>
            <a:r>
              <a:rPr lang="en-US" sz="2900" dirty="0">
                <a:solidFill>
                  <a:schemeClr val="dk1"/>
                </a:solidFill>
              </a:rPr>
              <a:t> to double in the next 50 years. The </a:t>
            </a:r>
            <a:r>
              <a:rPr lang="en-US" sz="2900" dirty="0">
                <a:solidFill>
                  <a:srgbClr val="FF0000"/>
                </a:solidFill>
              </a:rPr>
              <a:t>challenge</a:t>
            </a:r>
            <a:r>
              <a:rPr lang="en-US" sz="2900" dirty="0">
                <a:solidFill>
                  <a:schemeClr val="dk1"/>
                </a:solidFill>
              </a:rPr>
              <a:t> to feed this </a:t>
            </a:r>
            <a:r>
              <a:rPr lang="en-US" sz="2900" u="sng" dirty="0">
                <a:solidFill>
                  <a:schemeClr val="dk1"/>
                </a:solidFill>
              </a:rPr>
              <a:t>growing </a:t>
            </a:r>
            <a:r>
              <a:rPr lang="en-US" sz="2900" u="sng" dirty="0">
                <a:solidFill>
                  <a:srgbClr val="FF0000"/>
                </a:solidFill>
              </a:rPr>
              <a:t>population</a:t>
            </a:r>
            <a:r>
              <a:rPr lang="en-US" sz="2900" dirty="0">
                <a:solidFill>
                  <a:srgbClr val="FF0000"/>
                </a:solidFill>
              </a:rPr>
              <a:t> </a:t>
            </a:r>
            <a:r>
              <a:rPr lang="en-US" sz="2900" dirty="0">
                <a:solidFill>
                  <a:schemeClr val="dk1"/>
                </a:solidFill>
              </a:rPr>
              <a:t>is </a:t>
            </a:r>
            <a:r>
              <a:rPr lang="en-US" sz="2900" b="1" dirty="0">
                <a:solidFill>
                  <a:srgbClr val="BF9000"/>
                </a:solidFill>
              </a:rPr>
              <a:t>enormous</a:t>
            </a:r>
            <a:r>
              <a:rPr lang="en-US" sz="2900" dirty="0">
                <a:solidFill>
                  <a:schemeClr val="dk1"/>
                </a:solidFill>
              </a:rPr>
              <a:t>. </a:t>
            </a:r>
            <a:r>
              <a:rPr lang="en-US" sz="2900" b="1" dirty="0">
                <a:solidFill>
                  <a:srgbClr val="BF9000"/>
                </a:solidFill>
              </a:rPr>
              <a:t>Experts</a:t>
            </a:r>
            <a:r>
              <a:rPr lang="en-US" sz="2900" dirty="0">
                <a:solidFill>
                  <a:schemeClr val="dk1"/>
                </a:solidFill>
              </a:rPr>
              <a:t> say that GM foods are the only </a:t>
            </a:r>
            <a:r>
              <a:rPr lang="en-US" sz="2900" dirty="0">
                <a:solidFill>
                  <a:srgbClr val="FF0000"/>
                </a:solidFill>
              </a:rPr>
              <a:t>solution</a:t>
            </a:r>
            <a:r>
              <a:rPr lang="en-US" sz="2900" dirty="0">
                <a:solidFill>
                  <a:schemeClr val="dk1"/>
                </a:solidFill>
              </a:rPr>
              <a:t> because they are stronger and grow faster. </a:t>
            </a:r>
            <a:endParaRPr sz="2900" dirty="0">
              <a:solidFill>
                <a:schemeClr val="dk1"/>
              </a:solidFill>
            </a:endParaRPr>
          </a:p>
          <a:p>
            <a:pPr marL="30480" marR="0" lvl="0" indent="0" algn="l" rtl="0">
              <a:lnSpc>
                <a:spcPct val="115000"/>
              </a:lnSpc>
              <a:spcBef>
                <a:spcPts val="0"/>
              </a:spcBef>
              <a:spcAft>
                <a:spcPts val="0"/>
              </a:spcAft>
              <a:buClr>
                <a:schemeClr val="dk1"/>
              </a:buClr>
              <a:buSzPts val="1100"/>
              <a:buFont typeface="Arial"/>
              <a:buNone/>
            </a:pPr>
            <a:r>
              <a:rPr lang="en-US" sz="2900" dirty="0">
                <a:solidFill>
                  <a:schemeClr val="dk1"/>
                </a:solidFill>
                <a:latin typeface="Times New Roman"/>
                <a:ea typeface="Times New Roman"/>
                <a:cs typeface="Times New Roman"/>
                <a:sym typeface="Times New Roman"/>
              </a:rPr>
              <a:t>-------------------------------------------------------------------------------------</a:t>
            </a:r>
            <a:endParaRPr sz="2900" dirty="0">
              <a:solidFill>
                <a:schemeClr val="dk1"/>
              </a:solidFill>
              <a:latin typeface="Times New Roman"/>
              <a:ea typeface="Times New Roman"/>
              <a:cs typeface="Times New Roman"/>
              <a:sym typeface="Times New Roman"/>
            </a:endParaRPr>
          </a:p>
          <a:p>
            <a:pPr marL="0" lvl="0" indent="0" algn="l" rtl="0">
              <a:spcBef>
                <a:spcPts val="0"/>
              </a:spcBef>
              <a:spcAft>
                <a:spcPts val="600"/>
              </a:spcAft>
              <a:buNone/>
            </a:pPr>
            <a:r>
              <a:rPr lang="en-US" sz="2700" dirty="0"/>
              <a:t>2. Why are GM foods so important today?</a:t>
            </a:r>
            <a:endParaRPr sz="2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83dfe20b30_0_164"/>
          <p:cNvSpPr txBox="1">
            <a:spLocks noGrp="1"/>
          </p:cNvSpPr>
          <p:nvPr>
            <p:ph type="title"/>
          </p:nvPr>
        </p:nvSpPr>
        <p:spPr>
          <a:xfrm>
            <a:off x="447650" y="213100"/>
            <a:ext cx="11495700" cy="72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a:t>Fill in the table according to lines 8-11.</a:t>
            </a:r>
            <a:endParaRPr sz="4300"/>
          </a:p>
        </p:txBody>
      </p:sp>
      <p:graphicFrame>
        <p:nvGraphicFramePr>
          <p:cNvPr id="237" name="Google Shape;237;g83dfe20b30_0_164"/>
          <p:cNvGraphicFramePr/>
          <p:nvPr>
            <p:extLst>
              <p:ext uri="{D42A27DB-BD31-4B8C-83A1-F6EECF244321}">
                <p14:modId xmlns:p14="http://schemas.microsoft.com/office/powerpoint/2010/main" val="2887616370"/>
              </p:ext>
            </p:extLst>
          </p:nvPr>
        </p:nvGraphicFramePr>
        <p:xfrm>
          <a:off x="559560" y="1037228"/>
          <a:ext cx="11171172" cy="4735773"/>
        </p:xfrm>
        <a:graphic>
          <a:graphicData uri="http://schemas.openxmlformats.org/drawingml/2006/table">
            <a:tbl>
              <a:tblPr firstRow="1" bandRow="1">
                <a:noFill/>
                <a:tableStyleId>{5824D713-7164-4A27-B0C8-4E6029D719BB}</a:tableStyleId>
              </a:tblPr>
              <a:tblGrid>
                <a:gridCol w="1861862">
                  <a:extLst>
                    <a:ext uri="{9D8B030D-6E8A-4147-A177-3AD203B41FA5}">
                      <a16:colId xmlns:a16="http://schemas.microsoft.com/office/drawing/2014/main" xmlns="" val="20000"/>
                    </a:ext>
                  </a:extLst>
                </a:gridCol>
                <a:gridCol w="1861862">
                  <a:extLst>
                    <a:ext uri="{9D8B030D-6E8A-4147-A177-3AD203B41FA5}">
                      <a16:colId xmlns:a16="http://schemas.microsoft.com/office/drawing/2014/main" xmlns="" val="20001"/>
                    </a:ext>
                  </a:extLst>
                </a:gridCol>
                <a:gridCol w="1861862">
                  <a:extLst>
                    <a:ext uri="{9D8B030D-6E8A-4147-A177-3AD203B41FA5}">
                      <a16:colId xmlns:a16="http://schemas.microsoft.com/office/drawing/2014/main" xmlns="" val="20002"/>
                    </a:ext>
                  </a:extLst>
                </a:gridCol>
                <a:gridCol w="1861862">
                  <a:extLst>
                    <a:ext uri="{9D8B030D-6E8A-4147-A177-3AD203B41FA5}">
                      <a16:colId xmlns:a16="http://schemas.microsoft.com/office/drawing/2014/main" xmlns="" val="20003"/>
                    </a:ext>
                  </a:extLst>
                </a:gridCol>
                <a:gridCol w="1861862">
                  <a:extLst>
                    <a:ext uri="{9D8B030D-6E8A-4147-A177-3AD203B41FA5}">
                      <a16:colId xmlns:a16="http://schemas.microsoft.com/office/drawing/2014/main" xmlns="" val="20004"/>
                    </a:ext>
                  </a:extLst>
                </a:gridCol>
                <a:gridCol w="1861862">
                  <a:extLst>
                    <a:ext uri="{9D8B030D-6E8A-4147-A177-3AD203B41FA5}">
                      <a16:colId xmlns:a16="http://schemas.microsoft.com/office/drawing/2014/main" xmlns="" val="20005"/>
                    </a:ext>
                  </a:extLst>
                </a:gridCol>
              </a:tblGrid>
              <a:tr h="651482">
                <a:tc>
                  <a:txBody>
                    <a:bodyPr/>
                    <a:lstStyle/>
                    <a:p>
                      <a:pPr marL="0" marR="0" lvl="0" indent="0" algn="ctr" rtl="1">
                        <a:spcBef>
                          <a:spcPts val="0"/>
                        </a:spcBef>
                        <a:spcAft>
                          <a:spcPts val="0"/>
                        </a:spcAft>
                        <a:buNone/>
                      </a:pPr>
                      <a:r>
                        <a:rPr lang="en-US" sz="3300" dirty="0">
                          <a:solidFill>
                            <a:srgbClr val="0000FF"/>
                          </a:solidFill>
                          <a:latin typeface="Varela Round"/>
                          <a:ea typeface="Varela Round"/>
                          <a:cs typeface="Varela Round"/>
                          <a:sym typeface="Varela Round"/>
                        </a:rPr>
                        <a:t>Blue</a:t>
                      </a:r>
                      <a:endParaRPr sz="33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L1</a:t>
                      </a:r>
                      <a:endParaRPr sz="33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Brown</a:t>
                      </a:r>
                      <a:endParaRPr sz="3300" u="none" strike="noStrike" cap="none">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L1</a:t>
                      </a:r>
                      <a:endParaRPr sz="33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3300">
                          <a:solidFill>
                            <a:srgbClr val="FF0000"/>
                          </a:solidFill>
                          <a:latin typeface="Varela Round"/>
                          <a:ea typeface="Varela Round"/>
                          <a:cs typeface="Varela Round"/>
                          <a:sym typeface="Varela Round"/>
                        </a:rPr>
                        <a:t>Red</a:t>
                      </a:r>
                      <a:endParaRPr sz="33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3300">
                          <a:solidFill>
                            <a:srgbClr val="FF0000"/>
                          </a:solidFill>
                          <a:latin typeface="Varela Round"/>
                          <a:ea typeface="Varela Round"/>
                          <a:cs typeface="Varela Round"/>
                          <a:sym typeface="Varela Round"/>
                        </a:rPr>
                        <a:t>L1</a:t>
                      </a:r>
                      <a:endParaRPr sz="33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651482">
                <a:tc>
                  <a:txBody>
                    <a:bodyPr/>
                    <a:lstStyle/>
                    <a:p>
                      <a:pPr marL="0" marR="0" lvl="0" indent="0" algn="ctr" rtl="1">
                        <a:spcBef>
                          <a:spcPts val="0"/>
                        </a:spcBef>
                        <a:spcAft>
                          <a:spcPts val="0"/>
                        </a:spcAft>
                        <a:buNone/>
                      </a:pPr>
                      <a:endParaRPr sz="2400" u="none" strike="noStrike" cap="none">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1">
                        <a:spcBef>
                          <a:spcPts val="0"/>
                        </a:spcBef>
                        <a:spcAft>
                          <a:spcPts val="0"/>
                        </a:spcAft>
                        <a:buNone/>
                      </a:pPr>
                      <a:endParaRPr sz="2400" u="none" strike="noStrike" cap="none">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predicted</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challenge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826881">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enormous</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growing population</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51482">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experts</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solution</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651482">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51482">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651482">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83dfe20b30_0_854"/>
          <p:cNvSpPr txBox="1">
            <a:spLocks noGrp="1"/>
          </p:cNvSpPr>
          <p:nvPr>
            <p:ph type="title"/>
          </p:nvPr>
        </p:nvSpPr>
        <p:spPr>
          <a:xfrm>
            <a:off x="447650" y="213100"/>
            <a:ext cx="11495700" cy="72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a:t>Fill in the table according to lines 8-11.</a:t>
            </a:r>
            <a:endParaRPr sz="4300"/>
          </a:p>
        </p:txBody>
      </p:sp>
      <p:graphicFrame>
        <p:nvGraphicFramePr>
          <p:cNvPr id="243" name="Google Shape;243;g83dfe20b30_0_854"/>
          <p:cNvGraphicFramePr/>
          <p:nvPr>
            <p:extLst>
              <p:ext uri="{D42A27DB-BD31-4B8C-83A1-F6EECF244321}">
                <p14:modId xmlns:p14="http://schemas.microsoft.com/office/powerpoint/2010/main" val="1478186607"/>
              </p:ext>
            </p:extLst>
          </p:nvPr>
        </p:nvGraphicFramePr>
        <p:xfrm>
          <a:off x="447648" y="933102"/>
          <a:ext cx="11283084" cy="5535446"/>
        </p:xfrm>
        <a:graphic>
          <a:graphicData uri="http://schemas.openxmlformats.org/drawingml/2006/table">
            <a:tbl>
              <a:tblPr firstRow="1" bandRow="1">
                <a:noFill/>
                <a:tableStyleId>{5824D713-7164-4A27-B0C8-4E6029D719BB}</a:tableStyleId>
              </a:tblPr>
              <a:tblGrid>
                <a:gridCol w="1880514">
                  <a:extLst>
                    <a:ext uri="{9D8B030D-6E8A-4147-A177-3AD203B41FA5}">
                      <a16:colId xmlns:a16="http://schemas.microsoft.com/office/drawing/2014/main" xmlns="" val="20000"/>
                    </a:ext>
                  </a:extLst>
                </a:gridCol>
                <a:gridCol w="1880514">
                  <a:extLst>
                    <a:ext uri="{9D8B030D-6E8A-4147-A177-3AD203B41FA5}">
                      <a16:colId xmlns:a16="http://schemas.microsoft.com/office/drawing/2014/main" xmlns="" val="20001"/>
                    </a:ext>
                  </a:extLst>
                </a:gridCol>
                <a:gridCol w="1880514">
                  <a:extLst>
                    <a:ext uri="{9D8B030D-6E8A-4147-A177-3AD203B41FA5}">
                      <a16:colId xmlns:a16="http://schemas.microsoft.com/office/drawing/2014/main" xmlns="" val="20002"/>
                    </a:ext>
                  </a:extLst>
                </a:gridCol>
                <a:gridCol w="1880514">
                  <a:extLst>
                    <a:ext uri="{9D8B030D-6E8A-4147-A177-3AD203B41FA5}">
                      <a16:colId xmlns:a16="http://schemas.microsoft.com/office/drawing/2014/main" xmlns="" val="20003"/>
                    </a:ext>
                  </a:extLst>
                </a:gridCol>
                <a:gridCol w="1880514">
                  <a:extLst>
                    <a:ext uri="{9D8B030D-6E8A-4147-A177-3AD203B41FA5}">
                      <a16:colId xmlns:a16="http://schemas.microsoft.com/office/drawing/2014/main" xmlns="" val="20004"/>
                    </a:ext>
                  </a:extLst>
                </a:gridCol>
                <a:gridCol w="1880514">
                  <a:extLst>
                    <a:ext uri="{9D8B030D-6E8A-4147-A177-3AD203B41FA5}">
                      <a16:colId xmlns:a16="http://schemas.microsoft.com/office/drawing/2014/main" xmlns="" val="20005"/>
                    </a:ext>
                  </a:extLst>
                </a:gridCol>
              </a:tblGrid>
              <a:tr h="675194">
                <a:tc>
                  <a:txBody>
                    <a:bodyPr/>
                    <a:lstStyle/>
                    <a:p>
                      <a:pPr marL="0" marR="0" lvl="0" indent="0" algn="ctr" rtl="1">
                        <a:spcBef>
                          <a:spcPts val="0"/>
                        </a:spcBef>
                        <a:spcAft>
                          <a:spcPts val="0"/>
                        </a:spcAft>
                        <a:buNone/>
                      </a:pPr>
                      <a:r>
                        <a:rPr lang="en-US" sz="3300" dirty="0">
                          <a:solidFill>
                            <a:srgbClr val="0000FF"/>
                          </a:solidFill>
                          <a:latin typeface="Varela Round"/>
                          <a:ea typeface="Varela Round"/>
                          <a:cs typeface="Varela Round"/>
                          <a:sym typeface="Varela Round"/>
                        </a:rPr>
                        <a:t>Blue</a:t>
                      </a:r>
                      <a:endParaRPr sz="33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L1</a:t>
                      </a:r>
                      <a:endParaRPr sz="33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Brown</a:t>
                      </a:r>
                      <a:endParaRPr sz="3300" u="none" strike="noStrike" cap="none">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L1</a:t>
                      </a:r>
                      <a:endParaRPr sz="33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3300">
                          <a:solidFill>
                            <a:srgbClr val="FF0000"/>
                          </a:solidFill>
                          <a:latin typeface="Varela Round"/>
                          <a:ea typeface="Varela Round"/>
                          <a:cs typeface="Varela Round"/>
                          <a:sym typeface="Varela Round"/>
                        </a:rPr>
                        <a:t>Red</a:t>
                      </a:r>
                      <a:endParaRPr sz="33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3300">
                          <a:solidFill>
                            <a:srgbClr val="FF0000"/>
                          </a:solidFill>
                          <a:latin typeface="Varela Round"/>
                          <a:ea typeface="Varela Round"/>
                          <a:cs typeface="Varela Round"/>
                          <a:sym typeface="Varela Round"/>
                        </a:rPr>
                        <a:t>L1</a:t>
                      </a:r>
                      <a:endParaRPr sz="33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675194">
                <a:tc>
                  <a:txBody>
                    <a:bodyPr/>
                    <a:lstStyle/>
                    <a:p>
                      <a:pPr marL="0" marR="0" lvl="0" indent="0" algn="ctr" rtl="1">
                        <a:spcBef>
                          <a:spcPts val="0"/>
                        </a:spcBef>
                        <a:spcAft>
                          <a:spcPts val="0"/>
                        </a:spcAft>
                        <a:buNone/>
                      </a:pPr>
                      <a:endParaRPr sz="2400" u="none" strike="noStrike" cap="none">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1">
                        <a:spcBef>
                          <a:spcPts val="0"/>
                        </a:spcBef>
                        <a:spcAft>
                          <a:spcPts val="0"/>
                        </a:spcAft>
                        <a:buNone/>
                      </a:pPr>
                      <a:endParaRPr sz="2400" u="none" strike="noStrike" cap="none">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predicted</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a:ea typeface="Varela Round"/>
                          <a:cs typeface="Varela Round"/>
                          <a:sym typeface="Varela Round"/>
                        </a:rPr>
                        <a:t>צפויה</a:t>
                      </a:r>
                      <a:endParaRPr lang="en-US" sz="2400" dirty="0">
                        <a:latin typeface="Varela Round"/>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متوقع</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challenge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panose="020B0604020202020204" charset="-79"/>
                          <a:cs typeface="Varela Round" panose="020B0604020202020204" charset="-79"/>
                        </a:rPr>
                        <a:t>אתגר</a:t>
                      </a:r>
                      <a:endParaRPr lang="ar-AE" sz="2400" dirty="0">
                        <a:latin typeface="Varela Round" panose="020B0604020202020204" charset="-79"/>
                        <a:cs typeface="Varela Round" panose="020B0604020202020204" charset="-79"/>
                      </a:endParaRPr>
                    </a:p>
                    <a:p>
                      <a:pPr marL="0" lvl="0" indent="0" algn="r" rtl="1">
                        <a:spcBef>
                          <a:spcPts val="0"/>
                        </a:spcBef>
                        <a:spcAft>
                          <a:spcPts val="0"/>
                        </a:spcAft>
                        <a:buNone/>
                      </a:pPr>
                      <a:r>
                        <a:rPr lang="ar-AE" sz="2400" dirty="0">
                          <a:latin typeface="Simplified Arabic" panose="02020603050405020304" pitchFamily="18" charset="-78"/>
                          <a:cs typeface="Simplified Arabic" panose="02020603050405020304" pitchFamily="18" charset="-78"/>
                        </a:rPr>
                        <a:t>تحدي</a:t>
                      </a:r>
                      <a:endParaRPr sz="2400"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856978">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enormous</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he-IL" sz="2400" dirty="0">
                          <a:latin typeface="Varela Round"/>
                          <a:ea typeface="Varela Round"/>
                          <a:cs typeface="Varela Round"/>
                          <a:sym typeface="Varela Round"/>
                        </a:rPr>
                        <a:t>עצום</a:t>
                      </a:r>
                      <a:endParaRPr lang="ar-AE" sz="2400" dirty="0">
                        <a:latin typeface="Varela Round"/>
                        <a:ea typeface="Varela Round"/>
                        <a:cs typeface="Varela Round"/>
                        <a:sym typeface="Varela Round"/>
                      </a:endParaRPr>
                    </a:p>
                    <a:p>
                      <a:pPr marL="0" lvl="0" indent="0" algn="r" rtl="0">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ضخم</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latin typeface="Varela Round"/>
                          <a:ea typeface="Varela Round"/>
                          <a:cs typeface="Varela Round"/>
                          <a:sym typeface="Varela Round"/>
                        </a:rPr>
                        <a:t>growing population</a:t>
                      </a: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err="1">
                          <a:latin typeface="Varela Round" panose="020B0604020202020204" charset="-79"/>
                          <a:cs typeface="Varela Round" panose="020B0604020202020204" charset="-79"/>
                        </a:rPr>
                        <a:t>אוכלוסיה</a:t>
                      </a:r>
                      <a:r>
                        <a:rPr lang="he-IL" sz="2400" dirty="0">
                          <a:latin typeface="Varela Round" panose="020B0604020202020204" charset="-79"/>
                          <a:cs typeface="Varela Round" panose="020B0604020202020204" charset="-79"/>
                        </a:rPr>
                        <a:t> הגדלה</a:t>
                      </a:r>
                      <a:endParaRPr lang="ar-AE" sz="2400" dirty="0">
                        <a:latin typeface="Varela Round" panose="020B0604020202020204" charset="-79"/>
                        <a:cs typeface="Varela Round" panose="020B0604020202020204" charset="-79"/>
                      </a:endParaRPr>
                    </a:p>
                    <a:p>
                      <a:pPr marL="0" lvl="0" indent="0" algn="r" rtl="1">
                        <a:spcBef>
                          <a:spcPts val="0"/>
                        </a:spcBef>
                        <a:spcAft>
                          <a:spcPts val="0"/>
                        </a:spcAft>
                        <a:buNone/>
                      </a:pPr>
                      <a:r>
                        <a:rPr lang="ar-AE" sz="2400" dirty="0">
                          <a:latin typeface="Simplified Arabic" panose="02020603050405020304" pitchFamily="18" charset="-78"/>
                          <a:cs typeface="Simplified Arabic" panose="02020603050405020304" pitchFamily="18" charset="-78"/>
                        </a:rPr>
                        <a:t>السكان المتزايدون</a:t>
                      </a:r>
                      <a:endParaRPr sz="2400"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7519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experts</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a:ea typeface="Varela Round"/>
                          <a:cs typeface="Varela Round"/>
                          <a:sym typeface="Varela Round"/>
                        </a:rPr>
                        <a:t>מומחים</a:t>
                      </a:r>
                      <a:endParaRPr lang="ar-AE" sz="2400" dirty="0">
                        <a:latin typeface="Varela Round"/>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خبراء</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latin typeface="Varela Round"/>
                          <a:ea typeface="Varela Round"/>
                          <a:cs typeface="Varela Round"/>
                          <a:sym typeface="Varela Round"/>
                        </a:rPr>
                        <a:t>solution</a:t>
                      </a: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panose="020B0604020202020204" charset="-79"/>
                          <a:cs typeface="Varela Round" panose="020B0604020202020204" charset="-79"/>
                        </a:rPr>
                        <a:t>פתרון</a:t>
                      </a:r>
                      <a:endParaRPr lang="ar-AE" sz="2400" dirty="0">
                        <a:latin typeface="Varela Round" panose="020B0604020202020204" charset="-79"/>
                        <a:cs typeface="Varela Round" panose="020B0604020202020204" charset="-79"/>
                      </a:endParaRPr>
                    </a:p>
                    <a:p>
                      <a:pPr marL="0" lvl="0" indent="0" algn="r" rtl="1">
                        <a:spcBef>
                          <a:spcPts val="0"/>
                        </a:spcBef>
                        <a:spcAft>
                          <a:spcPts val="0"/>
                        </a:spcAft>
                        <a:buNone/>
                      </a:pPr>
                      <a:r>
                        <a:rPr lang="ar-AE" sz="2400" dirty="0">
                          <a:latin typeface="Simplified Arabic" panose="02020603050405020304" pitchFamily="18" charset="-78"/>
                          <a:cs typeface="Simplified Arabic" panose="02020603050405020304" pitchFamily="18" charset="-78"/>
                        </a:rPr>
                        <a:t>حل</a:t>
                      </a:r>
                      <a:endParaRPr sz="2400"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67519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7519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67519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3" name="Google Shape;113;p2"/>
          <p:cNvSpPr txBox="1">
            <a:spLocks noGrp="1"/>
          </p:cNvSpPr>
          <p:nvPr>
            <p:ph type="ctrTitle"/>
          </p:nvPr>
        </p:nvSpPr>
        <p:spPr>
          <a:xfrm>
            <a:off x="337625" y="1262875"/>
            <a:ext cx="11301875" cy="1432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92A72"/>
              </a:buClr>
              <a:buSzPts val="6600"/>
              <a:buFont typeface="Varela Round"/>
              <a:buNone/>
            </a:pPr>
            <a:r>
              <a:rPr lang="en-US" sz="5201" dirty="0"/>
              <a:t>Do you know what </a:t>
            </a:r>
            <a:r>
              <a:rPr lang="en-US" sz="5201" dirty="0" smtClean="0"/>
              <a:t>you’re eating</a:t>
            </a:r>
            <a:r>
              <a:rPr lang="en-US" sz="5201" dirty="0"/>
              <a:t>?*</a:t>
            </a:r>
            <a:endParaRPr sz="5201" dirty="0">
              <a:solidFill>
                <a:srgbClr val="192A72"/>
              </a:solidFill>
            </a:endParaRPr>
          </a:p>
        </p:txBody>
      </p:sp>
      <p:sp>
        <p:nvSpPr>
          <p:cNvPr id="114" name="Google Shape;114;p2"/>
          <p:cNvSpPr txBox="1">
            <a:spLocks noGrp="1"/>
          </p:cNvSpPr>
          <p:nvPr>
            <p:ph type="subTitle" idx="1"/>
          </p:nvPr>
        </p:nvSpPr>
        <p:spPr>
          <a:xfrm>
            <a:off x="137725" y="2775425"/>
            <a:ext cx="12192000" cy="877500"/>
          </a:xfrm>
          <a:prstGeom prst="rect">
            <a:avLst/>
          </a:prstGeom>
          <a:noFill/>
          <a:ln>
            <a:noFill/>
          </a:ln>
        </p:spPr>
        <p:txBody>
          <a:bodyPr spcFirstLastPara="1" wrap="square" lIns="36000" tIns="36000" rIns="36000" bIns="36000" anchor="ctr" anchorCtr="0">
            <a:spAutoFit/>
          </a:bodyPr>
          <a:lstStyle/>
          <a:p>
            <a:pPr marL="0" lvl="0" indent="0" algn="ctr" rtl="0">
              <a:lnSpc>
                <a:spcPct val="100000"/>
              </a:lnSpc>
              <a:spcBef>
                <a:spcPts val="0"/>
              </a:spcBef>
              <a:spcAft>
                <a:spcPts val="600"/>
              </a:spcAft>
              <a:buClr>
                <a:srgbClr val="002060"/>
              </a:buClr>
              <a:buSzPts val="2800"/>
              <a:buNone/>
            </a:pPr>
            <a:r>
              <a:rPr lang="en-US" sz="5700" dirty="0"/>
              <a:t>Module E - </a:t>
            </a:r>
            <a:r>
              <a:rPr lang="en-US" sz="4800" dirty="0"/>
              <a:t>Part One</a:t>
            </a:r>
            <a:endParaRPr sz="4800" dirty="0"/>
          </a:p>
        </p:txBody>
      </p:sp>
      <p:sp>
        <p:nvSpPr>
          <p:cNvPr id="115" name="Google Shape;115;p2"/>
          <p:cNvSpPr txBox="1">
            <a:spLocks noGrp="1"/>
          </p:cNvSpPr>
          <p:nvPr>
            <p:ph type="body" idx="2"/>
          </p:nvPr>
        </p:nvSpPr>
        <p:spPr>
          <a:xfrm>
            <a:off x="0" y="3581199"/>
            <a:ext cx="12192000" cy="148316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2060"/>
              </a:buClr>
              <a:buSzPts val="2800"/>
              <a:buNone/>
            </a:pPr>
            <a:r>
              <a:rPr lang="en-US" sz="3400" dirty="0"/>
              <a:t>4/5 Points </a:t>
            </a:r>
            <a:r>
              <a:rPr lang="en-US" sz="3400"/>
              <a:t>(B1)</a:t>
            </a:r>
            <a:endParaRPr sz="3400" dirty="0"/>
          </a:p>
          <a:p>
            <a:pPr marL="0" lvl="0" indent="0" algn="ctr" rtl="0">
              <a:lnSpc>
                <a:spcPct val="100000"/>
              </a:lnSpc>
              <a:spcBef>
                <a:spcPts val="0"/>
              </a:spcBef>
              <a:spcAft>
                <a:spcPts val="0"/>
              </a:spcAft>
              <a:buClr>
                <a:srgbClr val="002060"/>
              </a:buClr>
              <a:buSzPts val="2800"/>
              <a:buNone/>
            </a:pPr>
            <a:r>
              <a:rPr lang="en-US" dirty="0"/>
              <a:t>Simone Duval</a:t>
            </a:r>
            <a:endParaRPr dirty="0"/>
          </a:p>
        </p:txBody>
      </p:sp>
      <p:sp>
        <p:nvSpPr>
          <p:cNvPr id="2" name="TextBox 1"/>
          <p:cNvSpPr txBox="1"/>
          <p:nvPr/>
        </p:nvSpPr>
        <p:spPr>
          <a:xfrm>
            <a:off x="1195754" y="5866228"/>
            <a:ext cx="6091311" cy="461665"/>
          </a:xfrm>
          <a:prstGeom prst="rect">
            <a:avLst/>
          </a:prstGeom>
          <a:noFill/>
        </p:spPr>
        <p:txBody>
          <a:bodyPr wrap="square" rtlCol="0">
            <a:spAutoFit/>
          </a:bodyPr>
          <a:lstStyle/>
          <a:p>
            <a:pPr lvl="0"/>
            <a:r>
              <a:rPr lang="en-US" sz="2400" dirty="0">
                <a:solidFill>
                  <a:srgbClr val="002060"/>
                </a:solidFill>
                <a:latin typeface="Varela Round" panose="020B0604020202020204" charset="-79"/>
                <a:cs typeface="Varela Round" panose="020B0604020202020204" charset="-79"/>
              </a:rPr>
              <a:t>*</a:t>
            </a:r>
            <a:r>
              <a:rPr lang="en-US" sz="1800" dirty="0">
                <a:solidFill>
                  <a:srgbClr val="002060"/>
                </a:solidFill>
                <a:latin typeface="Varela Round" panose="020B0604020202020204" charset="-79"/>
                <a:cs typeface="Varela Round" panose="020B0604020202020204" charset="-79"/>
              </a:rPr>
              <a:t>Working on Module E Miriam </a:t>
            </a:r>
            <a:r>
              <a:rPr lang="en-US" sz="1800" dirty="0" err="1">
                <a:solidFill>
                  <a:srgbClr val="002060"/>
                </a:solidFill>
                <a:latin typeface="Varela Round" panose="020B0604020202020204" charset="-79"/>
                <a:cs typeface="Varela Round" panose="020B0604020202020204" charset="-79"/>
              </a:rPr>
              <a:t>Shtaierman</a:t>
            </a:r>
            <a:r>
              <a:rPr lang="en-US" sz="1800" dirty="0">
                <a:solidFill>
                  <a:srgbClr val="002060"/>
                </a:solidFill>
                <a:latin typeface="Varela Round" panose="020B0604020202020204" charset="-79"/>
                <a:cs typeface="Varela Round" panose="020B0604020202020204" charset="-79"/>
              </a:rPr>
              <a:t>, 2011 UPP</a:t>
            </a:r>
            <a:endParaRPr lang="en-US" sz="2400" dirty="0">
              <a:solidFill>
                <a:srgbClr val="002060"/>
              </a:solidFill>
              <a:latin typeface="Varela Round" panose="020B0604020202020204" charset="-79"/>
              <a:cs typeface="Varela Round" panose="020B0604020202020204"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a:t>Break</a:t>
            </a:r>
          </a:p>
        </p:txBody>
      </p:sp>
    </p:spTree>
    <p:extLst>
      <p:ext uri="{BB962C8B-B14F-4D97-AF65-F5344CB8AC3E}">
        <p14:creationId xmlns:p14="http://schemas.microsoft.com/office/powerpoint/2010/main" val="3523478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5" name="Picture Placeholder 4"/>
          <p:cNvPicPr>
            <a:picLocks noGrp="1" noChangeAspect="1"/>
          </p:cNvPicPr>
          <p:nvPr>
            <p:ph type="pic" idx="2"/>
          </p:nvPr>
        </p:nvPicPr>
        <p:blipFill>
          <a:blip r:embed="rId2"/>
          <a:srcRect t="5019" b="5019"/>
          <a:stretch>
            <a:fillRect/>
          </a:stretch>
        </p:blipFill>
        <p:spPr>
          <a:xfrm>
            <a:off x="161147" y="586855"/>
            <a:ext cx="8483175" cy="6099048"/>
          </a:xfrm>
          <a:prstGeom prst="rect">
            <a:avLst/>
          </a:prstGeom>
        </p:spPr>
      </p:pic>
    </p:spTree>
    <p:extLst>
      <p:ext uri="{BB962C8B-B14F-4D97-AF65-F5344CB8AC3E}">
        <p14:creationId xmlns:p14="http://schemas.microsoft.com/office/powerpoint/2010/main" val="86576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83dfe20b30_0_152"/>
          <p:cNvSpPr txBox="1">
            <a:spLocks noGrp="1"/>
          </p:cNvSpPr>
          <p:nvPr>
            <p:ph type="title"/>
          </p:nvPr>
        </p:nvSpPr>
        <p:spPr>
          <a:xfrm>
            <a:off x="1" y="213094"/>
            <a:ext cx="12192000" cy="720000"/>
          </a:xfrm>
          <a:prstGeom prst="rect">
            <a:avLst/>
          </a:prstGeom>
        </p:spPr>
        <p:txBody>
          <a:bodyPr spcFirstLastPara="1" wrap="square" lIns="36000" tIns="0" rIns="36000" bIns="0" anchor="ctr" anchorCtr="0">
            <a:noAutofit/>
          </a:bodyPr>
          <a:lstStyle/>
          <a:p>
            <a:pPr marL="0" lvl="0" indent="0" algn="ctr" rtl="0">
              <a:spcBef>
                <a:spcPts val="0"/>
              </a:spcBef>
              <a:spcAft>
                <a:spcPts val="0"/>
              </a:spcAft>
              <a:buNone/>
            </a:pPr>
            <a:endParaRPr/>
          </a:p>
        </p:txBody>
      </p:sp>
      <p:sp>
        <p:nvSpPr>
          <p:cNvPr id="250" name="Google Shape;250;g83dfe20b30_0_152"/>
          <p:cNvSpPr txBox="1">
            <a:spLocks noGrp="1"/>
          </p:cNvSpPr>
          <p:nvPr>
            <p:ph type="body" idx="1"/>
          </p:nvPr>
        </p:nvSpPr>
        <p:spPr>
          <a:xfrm>
            <a:off x="491319" y="823675"/>
            <a:ext cx="11368585" cy="5052000"/>
          </a:xfrm>
          <a:prstGeom prst="rect">
            <a:avLst/>
          </a:prstGeom>
        </p:spPr>
        <p:txBody>
          <a:bodyPr spcFirstLastPara="1" wrap="square" lIns="91425" tIns="45700" rIns="91425" bIns="45700" anchor="t" anchorCtr="0">
            <a:noAutofit/>
          </a:bodyPr>
          <a:lstStyle/>
          <a:p>
            <a:pPr marL="30480" marR="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Times New Roman"/>
              <a:ea typeface="Times New Roman"/>
              <a:cs typeface="Times New Roman"/>
              <a:sym typeface="Times New Roman"/>
            </a:endParaRPr>
          </a:p>
          <a:p>
            <a:pPr marL="30480" marR="0" lvl="0" indent="0" algn="l" rtl="0">
              <a:lnSpc>
                <a:spcPct val="115000"/>
              </a:lnSpc>
              <a:spcBef>
                <a:spcPts val="0"/>
              </a:spcBef>
              <a:spcAft>
                <a:spcPts val="0"/>
              </a:spcAft>
              <a:buNone/>
            </a:pPr>
            <a:r>
              <a:rPr lang="en-US" sz="2600" dirty="0">
                <a:solidFill>
                  <a:schemeClr val="dk1"/>
                </a:solidFill>
              </a:rPr>
              <a:t>What are some of the </a:t>
            </a:r>
            <a:r>
              <a:rPr lang="en-US" sz="2600" b="1" dirty="0">
                <a:solidFill>
                  <a:srgbClr val="BF9000"/>
                </a:solidFill>
              </a:rPr>
              <a:t>advantages</a:t>
            </a:r>
            <a:r>
              <a:rPr lang="en-US" sz="2600" dirty="0">
                <a:solidFill>
                  <a:schemeClr val="dk1"/>
                </a:solidFill>
              </a:rPr>
              <a:t> of GM foods? For a start, they can be genetically modified to </a:t>
            </a:r>
            <a:r>
              <a:rPr lang="en-US" sz="2600" dirty="0">
                <a:solidFill>
                  <a:srgbClr val="0000FF"/>
                </a:solidFill>
              </a:rPr>
              <a:t>repel</a:t>
            </a:r>
            <a:r>
              <a:rPr lang="en-US" sz="2600" dirty="0">
                <a:solidFill>
                  <a:schemeClr val="dk1"/>
                </a:solidFill>
              </a:rPr>
              <a:t> insects that are a serious problem for farmers. The </a:t>
            </a:r>
            <a:r>
              <a:rPr lang="en-US" sz="2600" u="sng" dirty="0">
                <a:solidFill>
                  <a:srgbClr val="FF0000"/>
                </a:solidFill>
              </a:rPr>
              <a:t>conventional solution</a:t>
            </a:r>
            <a:r>
              <a:rPr lang="en-US" sz="2600" dirty="0">
                <a:solidFill>
                  <a:schemeClr val="dk1"/>
                </a:solidFill>
              </a:rPr>
              <a:t> is to spray the crops with </a:t>
            </a:r>
            <a:r>
              <a:rPr lang="en-US" sz="2600" dirty="0">
                <a:solidFill>
                  <a:srgbClr val="0000FF"/>
                </a:solidFill>
              </a:rPr>
              <a:t>pesticides</a:t>
            </a:r>
            <a:r>
              <a:rPr lang="en-US" sz="2600" dirty="0">
                <a:solidFill>
                  <a:schemeClr val="dk1"/>
                </a:solidFill>
              </a:rPr>
              <a:t>, which are harmful to our health because they are </a:t>
            </a:r>
            <a:r>
              <a:rPr lang="en-US" sz="2600" dirty="0">
                <a:solidFill>
                  <a:srgbClr val="0000FF"/>
                </a:solidFill>
              </a:rPr>
              <a:t>poisonous</a:t>
            </a:r>
            <a:r>
              <a:rPr lang="en-US" sz="2600" dirty="0">
                <a:solidFill>
                  <a:schemeClr val="dk1"/>
                </a:solidFill>
              </a:rPr>
              <a:t>. Therefore, if you don't wash the fruit and vegetables well, you are poisoning your body. Also, pesticides get into the main </a:t>
            </a:r>
            <a:r>
              <a:rPr lang="en-US" sz="2600" dirty="0">
                <a:solidFill>
                  <a:srgbClr val="0000FF"/>
                </a:solidFill>
              </a:rPr>
              <a:t>water supply</a:t>
            </a:r>
            <a:r>
              <a:rPr lang="en-US" sz="2600" dirty="0">
                <a:solidFill>
                  <a:schemeClr val="dk1"/>
                </a:solidFill>
              </a:rPr>
              <a:t> and poison drinking water. </a:t>
            </a:r>
            <a:endParaRPr sz="2600" dirty="0">
              <a:solidFill>
                <a:schemeClr val="dk1"/>
              </a:solidFill>
            </a:endParaRPr>
          </a:p>
          <a:p>
            <a:pPr marL="30480" marR="0" lvl="0" indent="0" algn="l" rtl="0">
              <a:lnSpc>
                <a:spcPct val="115000"/>
              </a:lnSpc>
              <a:spcBef>
                <a:spcPts val="0"/>
              </a:spcBef>
              <a:spcAft>
                <a:spcPts val="0"/>
              </a:spcAft>
              <a:buClr>
                <a:schemeClr val="dk1"/>
              </a:buClr>
              <a:buSzPts val="1100"/>
              <a:buFont typeface="Arial"/>
              <a:buNone/>
            </a:pPr>
            <a:endParaRPr sz="2600" dirty="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83dfe20b30_0_169"/>
          <p:cNvSpPr txBox="1">
            <a:spLocks noGrp="1"/>
          </p:cNvSpPr>
          <p:nvPr>
            <p:ph type="title"/>
          </p:nvPr>
        </p:nvSpPr>
        <p:spPr>
          <a:xfrm>
            <a:off x="447650" y="213100"/>
            <a:ext cx="11495700" cy="72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a:t>Fill in the table according to lines 12-17.</a:t>
            </a:r>
            <a:endParaRPr sz="4300"/>
          </a:p>
        </p:txBody>
      </p:sp>
      <p:graphicFrame>
        <p:nvGraphicFramePr>
          <p:cNvPr id="256" name="Google Shape;256;g83dfe20b30_0_169"/>
          <p:cNvGraphicFramePr/>
          <p:nvPr>
            <p:extLst>
              <p:ext uri="{D42A27DB-BD31-4B8C-83A1-F6EECF244321}">
                <p14:modId xmlns:p14="http://schemas.microsoft.com/office/powerpoint/2010/main" val="3379682936"/>
              </p:ext>
            </p:extLst>
          </p:nvPr>
        </p:nvGraphicFramePr>
        <p:xfrm>
          <a:off x="305682" y="1091824"/>
          <a:ext cx="11495700" cy="5133640"/>
        </p:xfrm>
        <a:graphic>
          <a:graphicData uri="http://schemas.openxmlformats.org/drawingml/2006/table">
            <a:tbl>
              <a:tblPr firstRow="1" bandRow="1">
                <a:noFill/>
                <a:tableStyleId>{5824D713-7164-4A27-B0C8-4E6029D719BB}</a:tableStyleId>
              </a:tblPr>
              <a:tblGrid>
                <a:gridCol w="1915950">
                  <a:extLst>
                    <a:ext uri="{9D8B030D-6E8A-4147-A177-3AD203B41FA5}">
                      <a16:colId xmlns:a16="http://schemas.microsoft.com/office/drawing/2014/main" xmlns="" val="20000"/>
                    </a:ext>
                  </a:extLst>
                </a:gridCol>
                <a:gridCol w="1915950">
                  <a:extLst>
                    <a:ext uri="{9D8B030D-6E8A-4147-A177-3AD203B41FA5}">
                      <a16:colId xmlns:a16="http://schemas.microsoft.com/office/drawing/2014/main" xmlns="" val="20001"/>
                    </a:ext>
                  </a:extLst>
                </a:gridCol>
                <a:gridCol w="1915950">
                  <a:extLst>
                    <a:ext uri="{9D8B030D-6E8A-4147-A177-3AD203B41FA5}">
                      <a16:colId xmlns:a16="http://schemas.microsoft.com/office/drawing/2014/main" xmlns="" val="20002"/>
                    </a:ext>
                  </a:extLst>
                </a:gridCol>
                <a:gridCol w="1826425">
                  <a:extLst>
                    <a:ext uri="{9D8B030D-6E8A-4147-A177-3AD203B41FA5}">
                      <a16:colId xmlns:a16="http://schemas.microsoft.com/office/drawing/2014/main" xmlns="" val="20003"/>
                    </a:ext>
                  </a:extLst>
                </a:gridCol>
                <a:gridCol w="2077100">
                  <a:extLst>
                    <a:ext uri="{9D8B030D-6E8A-4147-A177-3AD203B41FA5}">
                      <a16:colId xmlns:a16="http://schemas.microsoft.com/office/drawing/2014/main" xmlns="" val="20004"/>
                    </a:ext>
                  </a:extLst>
                </a:gridCol>
                <a:gridCol w="1844325">
                  <a:extLst>
                    <a:ext uri="{9D8B030D-6E8A-4147-A177-3AD203B41FA5}">
                      <a16:colId xmlns:a16="http://schemas.microsoft.com/office/drawing/2014/main" xmlns="" val="20005"/>
                    </a:ext>
                  </a:extLst>
                </a:gridCol>
              </a:tblGrid>
              <a:tr h="613920">
                <a:tc>
                  <a:txBody>
                    <a:bodyPr/>
                    <a:lstStyle/>
                    <a:p>
                      <a:pPr marL="0" marR="0" lvl="0" indent="0" algn="ctr" rtl="1">
                        <a:spcBef>
                          <a:spcPts val="0"/>
                        </a:spcBef>
                        <a:spcAft>
                          <a:spcPts val="0"/>
                        </a:spcAft>
                        <a:buNone/>
                      </a:pPr>
                      <a:r>
                        <a:rPr lang="en-US" sz="3300" dirty="0">
                          <a:solidFill>
                            <a:srgbClr val="0000FF"/>
                          </a:solidFill>
                          <a:latin typeface="Varela Round"/>
                          <a:ea typeface="Varela Round"/>
                          <a:cs typeface="Varela Round"/>
                          <a:sym typeface="Varela Round"/>
                        </a:rPr>
                        <a:t>Blue</a:t>
                      </a:r>
                      <a:endParaRPr sz="33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L1</a:t>
                      </a:r>
                      <a:endParaRPr sz="33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lgn="ctr">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Brown</a:t>
                      </a:r>
                      <a:endParaRPr sz="3300" u="none" strike="noStrike" cap="none">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L1</a:t>
                      </a:r>
                      <a:endParaRPr sz="33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3300">
                          <a:solidFill>
                            <a:srgbClr val="FF0000"/>
                          </a:solidFill>
                          <a:latin typeface="Varela Round"/>
                          <a:ea typeface="Varela Round"/>
                          <a:cs typeface="Varela Round"/>
                          <a:sym typeface="Varela Round"/>
                        </a:rPr>
                        <a:t>Red</a:t>
                      </a:r>
                      <a:endParaRPr sz="33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3300">
                          <a:solidFill>
                            <a:srgbClr val="FF0000"/>
                          </a:solidFill>
                          <a:latin typeface="Varela Round"/>
                          <a:ea typeface="Varela Round"/>
                          <a:cs typeface="Varela Round"/>
                          <a:sym typeface="Varela Round"/>
                        </a:rPr>
                        <a:t>L1</a:t>
                      </a:r>
                      <a:endParaRPr sz="33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812614">
                <a:tc>
                  <a:txBody>
                    <a:bodyPr/>
                    <a:lstStyle/>
                    <a:p>
                      <a:pPr marL="0" marR="0" lvl="0" indent="0" algn="r" rtl="1">
                        <a:spcBef>
                          <a:spcPts val="0"/>
                        </a:spcBef>
                        <a:spcAft>
                          <a:spcPts val="0"/>
                        </a:spcAft>
                        <a:buNone/>
                      </a:pPr>
                      <a:endParaRPr sz="2400" u="none" strike="noStrike" cap="none">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1">
                        <a:spcBef>
                          <a:spcPts val="0"/>
                        </a:spcBef>
                        <a:spcAft>
                          <a:spcPts val="0"/>
                        </a:spcAft>
                        <a:buNone/>
                      </a:pPr>
                      <a:r>
                        <a:rPr lang="he-IL" sz="2400" u="none" strike="noStrike" cap="none" dirty="0">
                          <a:solidFill>
                            <a:schemeClr val="tx1"/>
                          </a:solidFill>
                          <a:latin typeface="Varela Round"/>
                          <a:ea typeface="Varela Round"/>
                          <a:cs typeface="Varela Round"/>
                          <a:sym typeface="Varela Round"/>
                        </a:rPr>
                        <a:t>דוחה</a:t>
                      </a:r>
                      <a:endParaRPr lang="en-US" sz="2400" u="none" strike="noStrike" cap="none" dirty="0">
                        <a:solidFill>
                          <a:schemeClr val="tx1"/>
                        </a:solidFill>
                        <a:latin typeface="Varela Round"/>
                        <a:ea typeface="Varela Round"/>
                        <a:cs typeface="Varela Round"/>
                        <a:sym typeface="Varela Round"/>
                      </a:endParaRPr>
                    </a:p>
                    <a:p>
                      <a:pPr marL="0" marR="0" lvl="0" indent="0" algn="r" rtl="1">
                        <a:spcBef>
                          <a:spcPts val="0"/>
                        </a:spcBef>
                        <a:spcAft>
                          <a:spcPts val="0"/>
                        </a:spcAft>
                        <a:buNone/>
                      </a:pPr>
                      <a:r>
                        <a:rPr lang="ar-AE" sz="240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rPr>
                        <a:t>يبعد</a:t>
                      </a:r>
                      <a:endParaRPr sz="2400" u="none" strike="noStrike" cap="none"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advantages</a:t>
                      </a:r>
                      <a:endParaRPr sz="240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conventional solution</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61392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solidFill>
                            <a:schemeClr val="tx1"/>
                          </a:solidFill>
                          <a:latin typeface="Varela Round"/>
                          <a:ea typeface="Varela Round"/>
                          <a:cs typeface="Varela Round"/>
                          <a:sym typeface="Varela Round"/>
                        </a:rPr>
                        <a:t>מדבירים</a:t>
                      </a:r>
                      <a:endParaRPr lang="ar-AE" sz="2400" dirty="0">
                        <a:solidFill>
                          <a:schemeClr val="tx1"/>
                        </a:solidFill>
                        <a:latin typeface="Varela Round"/>
                        <a:ea typeface="Varela Round"/>
                        <a:cs typeface="Varela Round"/>
                        <a:sym typeface="Varela Round"/>
                      </a:endParaRPr>
                    </a:p>
                    <a:p>
                      <a:pPr marL="0" lvl="0" indent="0" algn="r" rtl="1">
                        <a:spcBef>
                          <a:spcPts val="0"/>
                        </a:spcBef>
                        <a:spcAft>
                          <a:spcPts val="0"/>
                        </a:spcAft>
                        <a:buNone/>
                      </a:pPr>
                      <a:r>
                        <a:rPr lang="ar-AE" sz="2400" dirty="0">
                          <a:solidFill>
                            <a:schemeClr val="tx1"/>
                          </a:solidFill>
                          <a:latin typeface="Simplified Arabic" panose="02020603050405020304" pitchFamily="18" charset="-78"/>
                          <a:ea typeface="Varela Round"/>
                          <a:cs typeface="Simplified Arabic" panose="02020603050405020304" pitchFamily="18" charset="-78"/>
                          <a:sym typeface="Varela Round"/>
                        </a:rPr>
                        <a:t>مبيدات حشرية</a:t>
                      </a:r>
                      <a:endParaRPr sz="2400" dirty="0">
                        <a:solidFill>
                          <a:schemeClr val="tx1"/>
                        </a:solidFill>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1392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solidFill>
                            <a:schemeClr val="tx1"/>
                          </a:solidFill>
                          <a:latin typeface="Varela Round"/>
                          <a:ea typeface="Varela Round"/>
                          <a:cs typeface="Varela Round"/>
                          <a:sym typeface="Varela Round"/>
                        </a:rPr>
                        <a:t>רעיל</a:t>
                      </a:r>
                      <a:endParaRPr lang="ar-AE" sz="2400" dirty="0">
                        <a:solidFill>
                          <a:schemeClr val="tx1"/>
                        </a:solidFill>
                        <a:latin typeface="Varela Round"/>
                        <a:ea typeface="Varela Round"/>
                        <a:cs typeface="Varela Round"/>
                        <a:sym typeface="Varela Round"/>
                      </a:endParaRPr>
                    </a:p>
                    <a:p>
                      <a:pPr marL="0" lvl="0" indent="0" algn="r" rtl="1">
                        <a:spcBef>
                          <a:spcPts val="0"/>
                        </a:spcBef>
                        <a:spcAft>
                          <a:spcPts val="0"/>
                        </a:spcAft>
                        <a:buNone/>
                      </a:pPr>
                      <a:r>
                        <a:rPr lang="ar-AE" sz="2400" dirty="0">
                          <a:solidFill>
                            <a:schemeClr val="tx1"/>
                          </a:solidFill>
                          <a:latin typeface="Simplified Arabic" panose="02020603050405020304" pitchFamily="18" charset="-78"/>
                          <a:ea typeface="Varela Round"/>
                          <a:cs typeface="Simplified Arabic" panose="02020603050405020304" pitchFamily="18" charset="-78"/>
                          <a:sym typeface="Varela Round"/>
                        </a:rPr>
                        <a:t>سام</a:t>
                      </a:r>
                      <a:endParaRPr sz="2400" dirty="0">
                        <a:solidFill>
                          <a:schemeClr val="tx1"/>
                        </a:solidFill>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81261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solidFill>
                            <a:schemeClr val="tx1"/>
                          </a:solidFill>
                          <a:latin typeface="Varela Round"/>
                          <a:ea typeface="Varela Round"/>
                          <a:cs typeface="Varela Round"/>
                          <a:sym typeface="Varela Round"/>
                        </a:rPr>
                        <a:t>הספקת מים</a:t>
                      </a:r>
                      <a:endParaRPr lang="ar-AE" sz="2400" dirty="0">
                        <a:solidFill>
                          <a:schemeClr val="tx1"/>
                        </a:solidFill>
                        <a:latin typeface="Varela Round"/>
                        <a:ea typeface="Varela Round"/>
                        <a:cs typeface="Varela Round"/>
                        <a:sym typeface="Varela Round"/>
                      </a:endParaRPr>
                    </a:p>
                    <a:p>
                      <a:pPr marL="0" lvl="0" indent="0" algn="r" rtl="1">
                        <a:spcBef>
                          <a:spcPts val="0"/>
                        </a:spcBef>
                        <a:spcAft>
                          <a:spcPts val="0"/>
                        </a:spcAft>
                        <a:buNone/>
                      </a:pPr>
                      <a:r>
                        <a:rPr lang="ar-AE" sz="2400" dirty="0">
                          <a:solidFill>
                            <a:schemeClr val="tx1"/>
                          </a:solidFill>
                          <a:latin typeface="Simplified Arabic" panose="02020603050405020304" pitchFamily="18" charset="-78"/>
                          <a:ea typeface="Varela Round"/>
                          <a:cs typeface="Simplified Arabic" panose="02020603050405020304" pitchFamily="18" charset="-78"/>
                          <a:sym typeface="Varela Round"/>
                        </a:rPr>
                        <a:t>إمدادات المياه</a:t>
                      </a: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1392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61392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83dfe20b30_0_859"/>
          <p:cNvSpPr txBox="1">
            <a:spLocks noGrp="1"/>
          </p:cNvSpPr>
          <p:nvPr>
            <p:ph type="title"/>
          </p:nvPr>
        </p:nvSpPr>
        <p:spPr>
          <a:xfrm>
            <a:off x="447650" y="213100"/>
            <a:ext cx="11495700" cy="72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a:t>Fill in the table according to lines 12-17.</a:t>
            </a:r>
            <a:endParaRPr sz="4300"/>
          </a:p>
        </p:txBody>
      </p:sp>
      <p:graphicFrame>
        <p:nvGraphicFramePr>
          <p:cNvPr id="262" name="Google Shape;262;g83dfe20b30_0_859"/>
          <p:cNvGraphicFramePr/>
          <p:nvPr>
            <p:extLst>
              <p:ext uri="{D42A27DB-BD31-4B8C-83A1-F6EECF244321}">
                <p14:modId xmlns:p14="http://schemas.microsoft.com/office/powerpoint/2010/main" val="3438347390"/>
              </p:ext>
            </p:extLst>
          </p:nvPr>
        </p:nvGraphicFramePr>
        <p:xfrm>
          <a:off x="305682" y="933100"/>
          <a:ext cx="11495700" cy="5522546"/>
        </p:xfrm>
        <a:graphic>
          <a:graphicData uri="http://schemas.openxmlformats.org/drawingml/2006/table">
            <a:tbl>
              <a:tblPr firstRow="1" bandRow="1">
                <a:noFill/>
                <a:tableStyleId>{5824D713-7164-4A27-B0C8-4E6029D719BB}</a:tableStyleId>
              </a:tblPr>
              <a:tblGrid>
                <a:gridCol w="1915950">
                  <a:extLst>
                    <a:ext uri="{9D8B030D-6E8A-4147-A177-3AD203B41FA5}">
                      <a16:colId xmlns:a16="http://schemas.microsoft.com/office/drawing/2014/main" xmlns="" val="20000"/>
                    </a:ext>
                  </a:extLst>
                </a:gridCol>
                <a:gridCol w="1915950">
                  <a:extLst>
                    <a:ext uri="{9D8B030D-6E8A-4147-A177-3AD203B41FA5}">
                      <a16:colId xmlns:a16="http://schemas.microsoft.com/office/drawing/2014/main" xmlns="" val="20001"/>
                    </a:ext>
                  </a:extLst>
                </a:gridCol>
                <a:gridCol w="1915950">
                  <a:extLst>
                    <a:ext uri="{9D8B030D-6E8A-4147-A177-3AD203B41FA5}">
                      <a16:colId xmlns:a16="http://schemas.microsoft.com/office/drawing/2014/main" xmlns="" val="20002"/>
                    </a:ext>
                  </a:extLst>
                </a:gridCol>
                <a:gridCol w="1826425">
                  <a:extLst>
                    <a:ext uri="{9D8B030D-6E8A-4147-A177-3AD203B41FA5}">
                      <a16:colId xmlns:a16="http://schemas.microsoft.com/office/drawing/2014/main" xmlns="" val="20003"/>
                    </a:ext>
                  </a:extLst>
                </a:gridCol>
                <a:gridCol w="2077100">
                  <a:extLst>
                    <a:ext uri="{9D8B030D-6E8A-4147-A177-3AD203B41FA5}">
                      <a16:colId xmlns:a16="http://schemas.microsoft.com/office/drawing/2014/main" xmlns="" val="20004"/>
                    </a:ext>
                  </a:extLst>
                </a:gridCol>
                <a:gridCol w="1844325">
                  <a:extLst>
                    <a:ext uri="{9D8B030D-6E8A-4147-A177-3AD203B41FA5}">
                      <a16:colId xmlns:a16="http://schemas.microsoft.com/office/drawing/2014/main" xmlns="" val="20005"/>
                    </a:ext>
                  </a:extLst>
                </a:gridCol>
              </a:tblGrid>
              <a:tr h="617734">
                <a:tc>
                  <a:txBody>
                    <a:bodyPr/>
                    <a:lstStyle/>
                    <a:p>
                      <a:pPr marL="0" marR="0" lvl="0" indent="0" algn="ctr" rtl="1">
                        <a:spcBef>
                          <a:spcPts val="0"/>
                        </a:spcBef>
                        <a:spcAft>
                          <a:spcPts val="0"/>
                        </a:spcAft>
                        <a:buNone/>
                      </a:pPr>
                      <a:r>
                        <a:rPr lang="en-US" sz="3300" dirty="0">
                          <a:solidFill>
                            <a:srgbClr val="0000FF"/>
                          </a:solidFill>
                          <a:latin typeface="Varela Round"/>
                          <a:ea typeface="Varela Round"/>
                          <a:cs typeface="Varela Round"/>
                          <a:sym typeface="Varela Round"/>
                        </a:rPr>
                        <a:t>Blue</a:t>
                      </a:r>
                      <a:endParaRPr sz="33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lgn="ctr">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L1</a:t>
                      </a:r>
                      <a:endParaRPr sz="33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lgn="ctr">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Brown</a:t>
                      </a:r>
                      <a:endParaRPr sz="3300" u="none" strike="noStrike" cap="none">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L1</a:t>
                      </a:r>
                      <a:endParaRPr sz="33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3300">
                          <a:solidFill>
                            <a:srgbClr val="FF0000"/>
                          </a:solidFill>
                          <a:latin typeface="Varela Round"/>
                          <a:ea typeface="Varela Round"/>
                          <a:cs typeface="Varela Round"/>
                          <a:sym typeface="Varela Round"/>
                        </a:rPr>
                        <a:t>Red</a:t>
                      </a:r>
                      <a:endParaRPr sz="33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3300">
                          <a:solidFill>
                            <a:srgbClr val="FF0000"/>
                          </a:solidFill>
                          <a:latin typeface="Varela Round"/>
                          <a:ea typeface="Varela Round"/>
                          <a:cs typeface="Varela Round"/>
                          <a:sym typeface="Varela Round"/>
                        </a:rPr>
                        <a:t>L1</a:t>
                      </a:r>
                      <a:endParaRPr sz="33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834674">
                <a:tc>
                  <a:txBody>
                    <a:bodyPr/>
                    <a:lstStyle/>
                    <a:p>
                      <a:pPr marL="0" marR="0" lvl="0" indent="0" algn="l" rtl="1">
                        <a:spcBef>
                          <a:spcPts val="0"/>
                        </a:spcBef>
                        <a:spcAft>
                          <a:spcPts val="0"/>
                        </a:spcAft>
                        <a:buNone/>
                      </a:pPr>
                      <a:r>
                        <a:rPr lang="en-US" sz="2400" dirty="0">
                          <a:solidFill>
                            <a:schemeClr val="tx1"/>
                          </a:solidFill>
                          <a:latin typeface="Varela Round"/>
                          <a:ea typeface="Varela Round"/>
                          <a:cs typeface="Varela Round"/>
                          <a:sym typeface="Varela Round"/>
                        </a:rPr>
                        <a:t>repel</a:t>
                      </a:r>
                      <a:endParaRPr sz="2400" u="none" strike="noStrike" cap="none"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1">
                        <a:spcBef>
                          <a:spcPts val="0"/>
                        </a:spcBef>
                        <a:spcAft>
                          <a:spcPts val="0"/>
                        </a:spcAft>
                        <a:buNone/>
                      </a:pPr>
                      <a:r>
                        <a:rPr lang="he-IL" sz="2400" u="none" strike="noStrike" cap="none" dirty="0">
                          <a:solidFill>
                            <a:schemeClr val="tx1"/>
                          </a:solidFill>
                          <a:latin typeface="Varela Round"/>
                          <a:ea typeface="Varela Round"/>
                          <a:cs typeface="Varela Round"/>
                          <a:sym typeface="Varela Round"/>
                        </a:rPr>
                        <a:t>דוחה</a:t>
                      </a:r>
                      <a:endParaRPr lang="en-US" sz="2400" u="none" strike="noStrike" cap="none" dirty="0">
                        <a:solidFill>
                          <a:schemeClr val="tx1"/>
                        </a:solidFill>
                        <a:latin typeface="Varela Round"/>
                        <a:ea typeface="Varela Round"/>
                        <a:cs typeface="Varela Round"/>
                        <a:sym typeface="Varela Round"/>
                      </a:endParaRPr>
                    </a:p>
                    <a:p>
                      <a:pPr marL="0" marR="0" lvl="0" indent="0" algn="r" rtl="1">
                        <a:spcBef>
                          <a:spcPts val="0"/>
                        </a:spcBef>
                        <a:spcAft>
                          <a:spcPts val="0"/>
                        </a:spcAft>
                        <a:buNone/>
                      </a:pPr>
                      <a:r>
                        <a:rPr lang="ar-AE" sz="240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rPr>
                        <a:t>يبعد</a:t>
                      </a:r>
                      <a:endParaRPr sz="2400" u="none" strike="noStrike" cap="none" dirty="0">
                        <a:solidFill>
                          <a:schemeClr val="tx1"/>
                        </a:solidFill>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advantages</a:t>
                      </a:r>
                      <a:endParaRPr sz="240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a:ea typeface="Varela Round"/>
                          <a:cs typeface="Varela Round"/>
                          <a:sym typeface="Varela Round"/>
                        </a:rPr>
                        <a:t>יתרונות</a:t>
                      </a:r>
                      <a:endParaRPr lang="ar-AE" sz="2400" dirty="0">
                        <a:latin typeface="Varela Round"/>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إيجابيات</a:t>
                      </a:r>
                      <a:endParaRPr lang="ar-AE"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latin typeface="Varela Round"/>
                          <a:ea typeface="Varela Round"/>
                          <a:cs typeface="Varela Round"/>
                          <a:sym typeface="Varela Round"/>
                        </a:rPr>
                        <a:t>conventional solution</a:t>
                      </a: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000" dirty="0">
                          <a:latin typeface="Varela Round" panose="020B0604020202020204" charset="-79"/>
                          <a:cs typeface="Varela Round" panose="020B0604020202020204" charset="-79"/>
                        </a:rPr>
                        <a:t>פתרון קונבנציונלי</a:t>
                      </a:r>
                      <a:endParaRPr lang="ar-AE" sz="2000" dirty="0">
                        <a:latin typeface="Varela Round" panose="020B0604020202020204" charset="-79"/>
                        <a:cs typeface="Varela Round" panose="020B0604020202020204" charset="-79"/>
                      </a:endParaRPr>
                    </a:p>
                    <a:p>
                      <a:pPr marL="0" lvl="0" indent="0" algn="r" rtl="1">
                        <a:spcBef>
                          <a:spcPts val="0"/>
                        </a:spcBef>
                        <a:spcAft>
                          <a:spcPts val="0"/>
                        </a:spcAft>
                        <a:buNone/>
                      </a:pPr>
                      <a:r>
                        <a:rPr lang="ar-AE" sz="2000" dirty="0">
                          <a:latin typeface="Simplified Arabic" panose="02020603050405020304" pitchFamily="18" charset="-78"/>
                          <a:cs typeface="Simplified Arabic" panose="02020603050405020304" pitchFamily="18" charset="-78"/>
                        </a:rPr>
                        <a:t>حل تقليدي</a:t>
                      </a:r>
                      <a:endParaRPr sz="2000"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617734">
                <a:tc>
                  <a:txBody>
                    <a:bodyPr/>
                    <a:lstStyle/>
                    <a:p>
                      <a:pPr marL="0" lvl="0" indent="0" algn="l" rtl="0">
                        <a:spcBef>
                          <a:spcPts val="0"/>
                        </a:spcBef>
                        <a:spcAft>
                          <a:spcPts val="0"/>
                        </a:spcAft>
                        <a:buNone/>
                      </a:pPr>
                      <a:r>
                        <a:rPr lang="en-US" sz="2400" dirty="0">
                          <a:solidFill>
                            <a:schemeClr val="tx1"/>
                          </a:solidFill>
                          <a:latin typeface="Varela Round"/>
                          <a:ea typeface="Varela Round"/>
                          <a:cs typeface="Varela Round"/>
                          <a:sym typeface="Varela Round"/>
                        </a:rPr>
                        <a:t>pesticides</a:t>
                      </a:r>
                      <a:endParaRPr sz="24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solidFill>
                            <a:schemeClr val="tx1"/>
                          </a:solidFill>
                          <a:latin typeface="Varela Round"/>
                          <a:ea typeface="Varela Round"/>
                          <a:cs typeface="Varela Round"/>
                          <a:sym typeface="Varela Round"/>
                        </a:rPr>
                        <a:t>מדבירים</a:t>
                      </a:r>
                      <a:endParaRPr lang="ar-AE" sz="2400" dirty="0">
                        <a:solidFill>
                          <a:schemeClr val="tx1"/>
                        </a:solidFill>
                        <a:latin typeface="Varela Round"/>
                        <a:ea typeface="Varela Round"/>
                        <a:cs typeface="Varela Round"/>
                        <a:sym typeface="Varela Round"/>
                      </a:endParaRPr>
                    </a:p>
                    <a:p>
                      <a:pPr marL="0" lvl="0" indent="0" algn="r" rtl="1">
                        <a:spcBef>
                          <a:spcPts val="0"/>
                        </a:spcBef>
                        <a:spcAft>
                          <a:spcPts val="0"/>
                        </a:spcAft>
                        <a:buNone/>
                      </a:pPr>
                      <a:r>
                        <a:rPr lang="ar-AE" sz="2400" dirty="0">
                          <a:solidFill>
                            <a:schemeClr val="tx1"/>
                          </a:solidFill>
                          <a:latin typeface="Simplified Arabic" panose="02020603050405020304" pitchFamily="18" charset="-78"/>
                          <a:ea typeface="Varela Round"/>
                          <a:cs typeface="Simplified Arabic" panose="02020603050405020304" pitchFamily="18" charset="-78"/>
                          <a:sym typeface="Varela Round"/>
                        </a:rPr>
                        <a:t>مبيدات حشرية</a:t>
                      </a:r>
                      <a:endParaRPr sz="2400" dirty="0">
                        <a:solidFill>
                          <a:schemeClr val="tx1"/>
                        </a:solidFill>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17734">
                <a:tc>
                  <a:txBody>
                    <a:bodyPr/>
                    <a:lstStyle/>
                    <a:p>
                      <a:pPr marL="0" lvl="0" indent="0" algn="l" rtl="0">
                        <a:spcBef>
                          <a:spcPts val="0"/>
                        </a:spcBef>
                        <a:spcAft>
                          <a:spcPts val="0"/>
                        </a:spcAft>
                        <a:buNone/>
                      </a:pPr>
                      <a:r>
                        <a:rPr lang="en-US" sz="2400" dirty="0">
                          <a:solidFill>
                            <a:schemeClr val="tx1"/>
                          </a:solidFill>
                          <a:latin typeface="Varela Round"/>
                          <a:ea typeface="Varela Round"/>
                          <a:cs typeface="Varela Round"/>
                          <a:sym typeface="Varela Round"/>
                        </a:rPr>
                        <a:t>poisonous</a:t>
                      </a:r>
                      <a:endParaRPr sz="24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solidFill>
                            <a:schemeClr val="tx1"/>
                          </a:solidFill>
                          <a:latin typeface="Varela Round"/>
                          <a:ea typeface="Varela Round"/>
                          <a:cs typeface="Varela Round"/>
                          <a:sym typeface="Varela Round"/>
                        </a:rPr>
                        <a:t>רעיל</a:t>
                      </a:r>
                      <a:endParaRPr lang="ar-AE" sz="2400" dirty="0">
                        <a:solidFill>
                          <a:schemeClr val="tx1"/>
                        </a:solidFill>
                        <a:latin typeface="Varela Round"/>
                        <a:ea typeface="Varela Round"/>
                        <a:cs typeface="Varela Round"/>
                        <a:sym typeface="Varela Round"/>
                      </a:endParaRPr>
                    </a:p>
                    <a:p>
                      <a:pPr marL="0" lvl="0" indent="0" algn="r" rtl="1">
                        <a:spcBef>
                          <a:spcPts val="0"/>
                        </a:spcBef>
                        <a:spcAft>
                          <a:spcPts val="0"/>
                        </a:spcAft>
                        <a:buNone/>
                      </a:pPr>
                      <a:r>
                        <a:rPr lang="ar-AE" sz="2400" dirty="0">
                          <a:solidFill>
                            <a:schemeClr val="tx1"/>
                          </a:solidFill>
                          <a:latin typeface="Simplified Arabic" panose="02020603050405020304" pitchFamily="18" charset="-78"/>
                          <a:ea typeface="Varela Round"/>
                          <a:cs typeface="Simplified Arabic" panose="02020603050405020304" pitchFamily="18" charset="-78"/>
                          <a:sym typeface="Varela Round"/>
                        </a:rPr>
                        <a:t>سام</a:t>
                      </a:r>
                      <a:endParaRPr sz="2400" dirty="0">
                        <a:solidFill>
                          <a:schemeClr val="tx1"/>
                        </a:solidFill>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834674">
                <a:tc>
                  <a:txBody>
                    <a:bodyPr/>
                    <a:lstStyle/>
                    <a:p>
                      <a:pPr marL="0" lvl="0" indent="0" algn="l" rtl="0">
                        <a:spcBef>
                          <a:spcPts val="0"/>
                        </a:spcBef>
                        <a:spcAft>
                          <a:spcPts val="0"/>
                        </a:spcAft>
                        <a:buNone/>
                      </a:pPr>
                      <a:r>
                        <a:rPr lang="en-US" sz="2400" dirty="0">
                          <a:solidFill>
                            <a:schemeClr val="tx1"/>
                          </a:solidFill>
                          <a:latin typeface="Varela Round"/>
                          <a:ea typeface="Varela Round"/>
                          <a:cs typeface="Varela Round"/>
                          <a:sym typeface="Varela Round"/>
                        </a:rPr>
                        <a:t>water supply</a:t>
                      </a:r>
                      <a:endParaRPr sz="2400" dirty="0">
                        <a:solidFill>
                          <a:schemeClr val="tx1"/>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solidFill>
                            <a:schemeClr val="tx1"/>
                          </a:solidFill>
                          <a:latin typeface="Varela Round"/>
                          <a:ea typeface="Varela Round"/>
                          <a:cs typeface="Varela Round"/>
                          <a:sym typeface="Varela Round"/>
                        </a:rPr>
                        <a:t>הספקת מים</a:t>
                      </a:r>
                      <a:endParaRPr lang="ar-AE" sz="2400" dirty="0">
                        <a:solidFill>
                          <a:schemeClr val="tx1"/>
                        </a:solidFill>
                        <a:latin typeface="Varela Round"/>
                        <a:ea typeface="Varela Round"/>
                        <a:cs typeface="Varela Round"/>
                        <a:sym typeface="Varela Round"/>
                      </a:endParaRPr>
                    </a:p>
                    <a:p>
                      <a:pPr marL="0" lvl="0" indent="0" algn="r" rtl="1">
                        <a:spcBef>
                          <a:spcPts val="0"/>
                        </a:spcBef>
                        <a:spcAft>
                          <a:spcPts val="0"/>
                        </a:spcAft>
                        <a:buNone/>
                      </a:pPr>
                      <a:r>
                        <a:rPr lang="ar-AE" sz="2400" dirty="0">
                          <a:solidFill>
                            <a:schemeClr val="tx1"/>
                          </a:solidFill>
                          <a:latin typeface="Simplified Arabic" panose="02020603050405020304" pitchFamily="18" charset="-78"/>
                          <a:ea typeface="Varela Round"/>
                          <a:cs typeface="Simplified Arabic" panose="02020603050405020304" pitchFamily="18" charset="-78"/>
                          <a:sym typeface="Varela Round"/>
                        </a:rPr>
                        <a:t>إمدادات المياه</a:t>
                      </a:r>
                    </a:p>
                    <a:p>
                      <a:pPr marL="0" lvl="0" indent="0" algn="r" rtl="1">
                        <a:spcBef>
                          <a:spcPts val="0"/>
                        </a:spcBef>
                        <a:spcAft>
                          <a:spcPts val="0"/>
                        </a:spcAft>
                        <a:buNone/>
                      </a:pPr>
                      <a:endParaRPr sz="2400" dirty="0">
                        <a:solidFill>
                          <a:schemeClr val="tx1"/>
                        </a:solidFill>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1773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61773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83dfe20b30_0_158"/>
          <p:cNvSpPr txBox="1">
            <a:spLocks noGrp="1"/>
          </p:cNvSpPr>
          <p:nvPr>
            <p:ph type="title"/>
          </p:nvPr>
        </p:nvSpPr>
        <p:spPr>
          <a:xfrm>
            <a:off x="1" y="0"/>
            <a:ext cx="12192000" cy="933094"/>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b="0" dirty="0"/>
              <a:t>3. What is the sequence of cause and effect presented in lines 12-17.</a:t>
            </a:r>
            <a:endParaRPr sz="2800" b="0" dirty="0"/>
          </a:p>
        </p:txBody>
      </p:sp>
      <p:graphicFrame>
        <p:nvGraphicFramePr>
          <p:cNvPr id="6" name="Diagram 5"/>
          <p:cNvGraphicFramePr/>
          <p:nvPr>
            <p:extLst>
              <p:ext uri="{D42A27DB-BD31-4B8C-83A1-F6EECF244321}">
                <p14:modId xmlns:p14="http://schemas.microsoft.com/office/powerpoint/2010/main" val="2913795562"/>
              </p:ext>
            </p:extLst>
          </p:nvPr>
        </p:nvGraphicFramePr>
        <p:xfrm>
          <a:off x="272955" y="933095"/>
          <a:ext cx="10167582" cy="4539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7"/>
          <p:cNvSpPr txBox="1">
            <a:spLocks noGrp="1"/>
          </p:cNvSpPr>
          <p:nvPr>
            <p:ph type="title"/>
          </p:nvPr>
        </p:nvSpPr>
        <p:spPr>
          <a:xfrm>
            <a:off x="1" y="213094"/>
            <a:ext cx="12192000" cy="72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92A72"/>
              </a:buClr>
              <a:buSzPts val="4000"/>
              <a:buFont typeface="Varela Round"/>
              <a:buNone/>
            </a:pPr>
            <a:endParaRPr/>
          </a:p>
        </p:txBody>
      </p:sp>
      <p:sp>
        <p:nvSpPr>
          <p:cNvPr id="275" name="Google Shape;275;p7"/>
          <p:cNvSpPr txBox="1">
            <a:spLocks noGrp="1"/>
          </p:cNvSpPr>
          <p:nvPr>
            <p:ph type="body" idx="1"/>
          </p:nvPr>
        </p:nvSpPr>
        <p:spPr>
          <a:xfrm>
            <a:off x="515275" y="443700"/>
            <a:ext cx="11535698" cy="5124587"/>
          </a:xfrm>
          <a:prstGeom prst="rect">
            <a:avLst/>
          </a:prstGeom>
        </p:spPr>
        <p:txBody>
          <a:bodyPr spcFirstLastPara="1" wrap="square" lIns="91425" tIns="45700" rIns="91425" bIns="45700" anchor="t" anchorCtr="0">
            <a:noAutofit/>
          </a:bodyPr>
          <a:lstStyle/>
          <a:p>
            <a:pPr marL="30480" marR="0" lvl="0" indent="0" algn="l" rtl="0">
              <a:lnSpc>
                <a:spcPct val="115000"/>
              </a:lnSpc>
              <a:spcBef>
                <a:spcPts val="0"/>
              </a:spcBef>
              <a:spcAft>
                <a:spcPts val="0"/>
              </a:spcAft>
              <a:buNone/>
            </a:pPr>
            <a:r>
              <a:rPr lang="en-US" dirty="0">
                <a:solidFill>
                  <a:schemeClr val="dk1"/>
                </a:solidFill>
              </a:rPr>
              <a:t>Genetically engineered plants don't need pesticides because they have a gene that repels insects. There are also many viruses, fungi and bacteria that cause plant </a:t>
            </a:r>
            <a:r>
              <a:rPr lang="en-US" dirty="0">
                <a:solidFill>
                  <a:srgbClr val="FF0000"/>
                </a:solidFill>
              </a:rPr>
              <a:t>diseases</a:t>
            </a:r>
            <a:r>
              <a:rPr lang="en-US" dirty="0">
                <a:solidFill>
                  <a:schemeClr val="dk1"/>
                </a:solidFill>
              </a:rPr>
              <a:t>. Genetic engineers can </a:t>
            </a:r>
            <a:r>
              <a:rPr lang="en-US" b="1" dirty="0">
                <a:solidFill>
                  <a:srgbClr val="BF9000"/>
                </a:solidFill>
              </a:rPr>
              <a:t>create</a:t>
            </a:r>
            <a:r>
              <a:rPr lang="en-US" dirty="0">
                <a:solidFill>
                  <a:schemeClr val="dk1"/>
                </a:solidFill>
              </a:rPr>
              <a:t> plants with a </a:t>
            </a:r>
            <a:r>
              <a:rPr lang="en-US" dirty="0">
                <a:solidFill>
                  <a:srgbClr val="FF0000"/>
                </a:solidFill>
              </a:rPr>
              <a:t>resistance </a:t>
            </a:r>
            <a:r>
              <a:rPr lang="en-US" dirty="0">
                <a:solidFill>
                  <a:schemeClr val="dk1"/>
                </a:solidFill>
              </a:rPr>
              <a:t>to these diseases. It is even possible to genetically </a:t>
            </a:r>
            <a:r>
              <a:rPr lang="en-US" b="1" dirty="0">
                <a:solidFill>
                  <a:srgbClr val="BF9000"/>
                </a:solidFill>
              </a:rPr>
              <a:t>treat</a:t>
            </a:r>
            <a:r>
              <a:rPr lang="en-US" dirty="0">
                <a:solidFill>
                  <a:schemeClr val="dk1"/>
                </a:solidFill>
              </a:rPr>
              <a:t> plants </a:t>
            </a:r>
            <a:r>
              <a:rPr lang="en-US" dirty="0">
                <a:solidFill>
                  <a:srgbClr val="0070C0"/>
                </a:solidFill>
              </a:rPr>
              <a:t>to overcome </a:t>
            </a:r>
            <a:r>
              <a:rPr lang="en-US" dirty="0">
                <a:solidFill>
                  <a:srgbClr val="FF0000"/>
                </a:solidFill>
              </a:rPr>
              <a:t>negative</a:t>
            </a:r>
            <a:r>
              <a:rPr lang="en-US" dirty="0">
                <a:solidFill>
                  <a:schemeClr val="dk1"/>
                </a:solidFill>
              </a:rPr>
              <a:t> weather</a:t>
            </a:r>
            <a:r>
              <a:rPr lang="en-US" dirty="0">
                <a:solidFill>
                  <a:srgbClr val="00FF00"/>
                </a:solidFill>
              </a:rPr>
              <a:t> </a:t>
            </a:r>
            <a:r>
              <a:rPr lang="en-US" b="1" dirty="0">
                <a:solidFill>
                  <a:srgbClr val="BF9000"/>
                </a:solidFill>
              </a:rPr>
              <a:t>conditions</a:t>
            </a:r>
            <a:r>
              <a:rPr lang="en-US" dirty="0">
                <a:solidFill>
                  <a:schemeClr val="dk1"/>
                </a:solidFill>
              </a:rPr>
              <a:t>, for example, in the case of </a:t>
            </a:r>
            <a:r>
              <a:rPr lang="en-US" b="1" dirty="0">
                <a:solidFill>
                  <a:srgbClr val="BF9000"/>
                </a:solidFill>
              </a:rPr>
              <a:t>extreme</a:t>
            </a:r>
            <a:r>
              <a:rPr lang="en-US" dirty="0">
                <a:solidFill>
                  <a:schemeClr val="dk1"/>
                </a:solidFill>
              </a:rPr>
              <a:t> cold conditions. Early frost can </a:t>
            </a:r>
            <a:r>
              <a:rPr lang="en-US" dirty="0">
                <a:solidFill>
                  <a:srgbClr val="FF0000"/>
                </a:solidFill>
              </a:rPr>
              <a:t>destroy</a:t>
            </a:r>
            <a:r>
              <a:rPr lang="en-US" dirty="0">
                <a:solidFill>
                  <a:schemeClr val="dk1"/>
                </a:solidFill>
              </a:rPr>
              <a:t> young plants. Genetic engineers have </a:t>
            </a:r>
            <a:r>
              <a:rPr lang="en-US" dirty="0">
                <a:solidFill>
                  <a:srgbClr val="FF0000"/>
                </a:solidFill>
              </a:rPr>
              <a:t>introduced</a:t>
            </a:r>
            <a:r>
              <a:rPr lang="en-US" dirty="0">
                <a:solidFill>
                  <a:schemeClr val="dk1"/>
                </a:solidFill>
              </a:rPr>
              <a:t> an anti- freeze gene from cold water fish into potato and tobacco plants and </a:t>
            </a:r>
            <a:r>
              <a:rPr lang="en-US" b="1" u="sng" dirty="0">
                <a:solidFill>
                  <a:srgbClr val="BF9000"/>
                </a:solidFill>
              </a:rPr>
              <a:t>as a result</a:t>
            </a:r>
            <a:r>
              <a:rPr lang="en-US" dirty="0">
                <a:solidFill>
                  <a:schemeClr val="dk1"/>
                </a:solidFill>
              </a:rPr>
              <a:t> </a:t>
            </a:r>
            <a:r>
              <a:rPr lang="en-US" u="sng" dirty="0">
                <a:solidFill>
                  <a:schemeClr val="dk1"/>
                </a:solidFill>
              </a:rPr>
              <a:t>it is </a:t>
            </a:r>
            <a:r>
              <a:rPr lang="en-US" u="sng" dirty="0">
                <a:solidFill>
                  <a:srgbClr val="FF0000"/>
                </a:solidFill>
              </a:rPr>
              <a:t>possible</a:t>
            </a:r>
            <a:r>
              <a:rPr lang="en-US" dirty="0">
                <a:solidFill>
                  <a:schemeClr val="dk1"/>
                </a:solidFill>
              </a:rPr>
              <a:t> to grow them in very cold weather.</a:t>
            </a:r>
            <a:endParaRPr dirty="0">
              <a:solidFill>
                <a:schemeClr val="dk1"/>
              </a:solidFill>
            </a:endParaRPr>
          </a:p>
          <a:p>
            <a:pPr marL="0" lvl="0" indent="0" algn="l" rtl="0">
              <a:spcBef>
                <a:spcPts val="0"/>
              </a:spcBef>
              <a:spcAft>
                <a:spcPts val="0"/>
              </a:spcAft>
              <a:buNone/>
            </a:pPr>
            <a:r>
              <a:rPr lang="en-US" sz="3400" dirty="0"/>
              <a:t>-------------------------------------------------------------</a:t>
            </a:r>
          </a:p>
          <a:p>
            <a:pPr marL="0" lvl="0" indent="0" algn="l" rtl="0">
              <a:spcBef>
                <a:spcPts val="0"/>
              </a:spcBef>
              <a:spcAft>
                <a:spcPts val="0"/>
              </a:spcAft>
              <a:buNone/>
            </a:pPr>
            <a:r>
              <a:rPr lang="en-US" dirty="0">
                <a:solidFill>
                  <a:schemeClr val="tx1"/>
                </a:solidFill>
              </a:rPr>
              <a:t>4. According to lines 19-24 genetic engineers have a way to ___________</a:t>
            </a:r>
            <a:endParaRPr dirty="0">
              <a:solidFill>
                <a:schemeClr val="tx1"/>
              </a:solidFill>
            </a:endParaRPr>
          </a:p>
          <a:p>
            <a:pPr marL="0" lvl="0" indent="0" algn="l" rtl="0">
              <a:spcBef>
                <a:spcPts val="600"/>
              </a:spcBef>
              <a:spcAft>
                <a:spcPts val="0"/>
              </a:spcAft>
              <a:buNone/>
            </a:pPr>
            <a:endParaRPr sz="3100" dirty="0"/>
          </a:p>
          <a:p>
            <a:pPr marL="0" lvl="0" indent="0" algn="l" rtl="0">
              <a:lnSpc>
                <a:spcPct val="100000"/>
              </a:lnSpc>
              <a:spcBef>
                <a:spcPts val="600"/>
              </a:spcBef>
              <a:spcAft>
                <a:spcPts val="0"/>
              </a:spcAft>
              <a:buNone/>
            </a:pPr>
            <a:endParaRPr sz="3400" dirty="0"/>
          </a:p>
          <a:p>
            <a:pPr marL="0" lvl="0" indent="0" algn="l" rtl="0">
              <a:spcBef>
                <a:spcPts val="600"/>
              </a:spcBef>
              <a:spcAft>
                <a:spcPts val="600"/>
              </a:spcAft>
              <a:buNone/>
            </a:pPr>
            <a:endParaRPr sz="3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83dfe20b30_0_814"/>
          <p:cNvSpPr txBox="1">
            <a:spLocks noGrp="1"/>
          </p:cNvSpPr>
          <p:nvPr>
            <p:ph type="title"/>
          </p:nvPr>
        </p:nvSpPr>
        <p:spPr>
          <a:xfrm>
            <a:off x="447650" y="213100"/>
            <a:ext cx="11495700" cy="72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a:t>Fill in the table according to lines 18-24.</a:t>
            </a:r>
            <a:endParaRPr sz="4300"/>
          </a:p>
        </p:txBody>
      </p:sp>
      <p:graphicFrame>
        <p:nvGraphicFramePr>
          <p:cNvPr id="281" name="Google Shape;281;g83dfe20b30_0_814"/>
          <p:cNvGraphicFramePr/>
          <p:nvPr>
            <p:extLst>
              <p:ext uri="{D42A27DB-BD31-4B8C-83A1-F6EECF244321}">
                <p14:modId xmlns:p14="http://schemas.microsoft.com/office/powerpoint/2010/main" val="2973973406"/>
              </p:ext>
            </p:extLst>
          </p:nvPr>
        </p:nvGraphicFramePr>
        <p:xfrm>
          <a:off x="447582" y="933101"/>
          <a:ext cx="11005800" cy="4973527"/>
        </p:xfrm>
        <a:graphic>
          <a:graphicData uri="http://schemas.openxmlformats.org/drawingml/2006/table">
            <a:tbl>
              <a:tblPr firstRow="1" bandRow="1">
                <a:noFill/>
                <a:tableStyleId>{5824D713-7164-4A27-B0C8-4E6029D719BB}</a:tableStyleId>
              </a:tblPr>
              <a:tblGrid>
                <a:gridCol w="1834300">
                  <a:extLst>
                    <a:ext uri="{9D8B030D-6E8A-4147-A177-3AD203B41FA5}">
                      <a16:colId xmlns:a16="http://schemas.microsoft.com/office/drawing/2014/main" xmlns="" val="20000"/>
                    </a:ext>
                  </a:extLst>
                </a:gridCol>
                <a:gridCol w="1834300">
                  <a:extLst>
                    <a:ext uri="{9D8B030D-6E8A-4147-A177-3AD203B41FA5}">
                      <a16:colId xmlns:a16="http://schemas.microsoft.com/office/drawing/2014/main" xmlns="" val="20001"/>
                    </a:ext>
                  </a:extLst>
                </a:gridCol>
                <a:gridCol w="1847890">
                  <a:extLst>
                    <a:ext uri="{9D8B030D-6E8A-4147-A177-3AD203B41FA5}">
                      <a16:colId xmlns:a16="http://schemas.microsoft.com/office/drawing/2014/main" xmlns="" val="20002"/>
                    </a:ext>
                  </a:extLst>
                </a:gridCol>
                <a:gridCol w="1820710">
                  <a:extLst>
                    <a:ext uri="{9D8B030D-6E8A-4147-A177-3AD203B41FA5}">
                      <a16:colId xmlns:a16="http://schemas.microsoft.com/office/drawing/2014/main" xmlns="" val="20003"/>
                    </a:ext>
                  </a:extLst>
                </a:gridCol>
                <a:gridCol w="1834300">
                  <a:extLst>
                    <a:ext uri="{9D8B030D-6E8A-4147-A177-3AD203B41FA5}">
                      <a16:colId xmlns:a16="http://schemas.microsoft.com/office/drawing/2014/main" xmlns="" val="20004"/>
                    </a:ext>
                  </a:extLst>
                </a:gridCol>
                <a:gridCol w="1834300">
                  <a:extLst>
                    <a:ext uri="{9D8B030D-6E8A-4147-A177-3AD203B41FA5}">
                      <a16:colId xmlns:a16="http://schemas.microsoft.com/office/drawing/2014/main" xmlns="" val="20005"/>
                    </a:ext>
                  </a:extLst>
                </a:gridCol>
              </a:tblGrid>
              <a:tr h="662052">
                <a:tc>
                  <a:txBody>
                    <a:bodyPr/>
                    <a:lstStyle/>
                    <a:p>
                      <a:pPr marL="0" marR="0" lvl="0" indent="0" algn="ctr" rtl="1">
                        <a:spcBef>
                          <a:spcPts val="0"/>
                        </a:spcBef>
                        <a:spcAft>
                          <a:spcPts val="0"/>
                        </a:spcAft>
                        <a:buNone/>
                      </a:pPr>
                      <a:r>
                        <a:rPr lang="en-US" sz="3300" dirty="0">
                          <a:solidFill>
                            <a:srgbClr val="0000FF"/>
                          </a:solidFill>
                          <a:latin typeface="Varela Round"/>
                          <a:ea typeface="Varela Round"/>
                          <a:cs typeface="Varela Round"/>
                          <a:sym typeface="Varela Round"/>
                        </a:rPr>
                        <a:t>Blue</a:t>
                      </a:r>
                      <a:endParaRPr sz="33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L1</a:t>
                      </a:r>
                      <a:endParaRPr sz="33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Brown</a:t>
                      </a:r>
                      <a:endParaRPr sz="3300" u="none" strike="noStrike" cap="none">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L1</a:t>
                      </a:r>
                      <a:endParaRPr sz="33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3300">
                          <a:solidFill>
                            <a:srgbClr val="FF0000"/>
                          </a:solidFill>
                          <a:latin typeface="Varela Round"/>
                          <a:ea typeface="Varela Round"/>
                          <a:cs typeface="Varela Round"/>
                          <a:sym typeface="Varela Round"/>
                        </a:rPr>
                        <a:t>Red</a:t>
                      </a:r>
                      <a:endParaRPr sz="33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3300">
                          <a:solidFill>
                            <a:srgbClr val="FF0000"/>
                          </a:solidFill>
                          <a:latin typeface="Varela Round"/>
                          <a:ea typeface="Varela Round"/>
                          <a:cs typeface="Varela Round"/>
                          <a:sym typeface="Varela Round"/>
                        </a:rPr>
                        <a:t>L1</a:t>
                      </a:r>
                      <a:endParaRPr sz="33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662052">
                <a:tc>
                  <a:txBody>
                    <a:bodyPr/>
                    <a:lstStyle/>
                    <a:p>
                      <a:pPr marL="0" marR="0" lvl="0" indent="0" algn="ctr" rtl="1">
                        <a:spcBef>
                          <a:spcPts val="0"/>
                        </a:spcBef>
                        <a:spcAft>
                          <a:spcPts val="0"/>
                        </a:spcAft>
                        <a:buNone/>
                      </a:pPr>
                      <a:endParaRPr sz="2400" u="none" strike="noStrike" cap="none">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2400" u="none" strike="noStrike" cap="none" dirty="0">
                          <a:solidFill>
                            <a:srgbClr val="192A72"/>
                          </a:solidFill>
                          <a:latin typeface="Varela Round"/>
                          <a:ea typeface="Varela Round"/>
                          <a:cs typeface="Varela Round"/>
                          <a:sym typeface="Varela Round"/>
                        </a:rPr>
                        <a:t>להתגבר</a:t>
                      </a:r>
                      <a:endParaRPr lang="en-US" sz="2400" u="none" strike="noStrike" cap="none" dirty="0">
                        <a:solidFill>
                          <a:srgbClr val="192A72"/>
                        </a:solidFill>
                        <a:latin typeface="Varela Round"/>
                        <a:ea typeface="Varela Round"/>
                        <a:cs typeface="Varela Round"/>
                        <a:sym typeface="Varela Round"/>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ar-AE" sz="2400" u="none" strike="noStrike" cap="none" dirty="0">
                          <a:solidFill>
                            <a:srgbClr val="192A72"/>
                          </a:solidFill>
                          <a:latin typeface="Simplified Arabic" panose="02020603050405020304" pitchFamily="18" charset="-78"/>
                          <a:ea typeface="Varela Round"/>
                          <a:cs typeface="Simplified Arabic" panose="02020603050405020304" pitchFamily="18" charset="-78"/>
                          <a:sym typeface="Varela Round"/>
                        </a:rPr>
                        <a:t>يقاوم</a:t>
                      </a:r>
                      <a:endParaRPr sz="2400" u="none" strike="noStrike" cap="none" dirty="0">
                        <a:solidFill>
                          <a:srgbClr val="192A72"/>
                        </a:solidFill>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latin typeface="Varela Round"/>
                          <a:ea typeface="Varela Round"/>
                          <a:cs typeface="Varela Round"/>
                          <a:sym typeface="Varela Round"/>
                        </a:rPr>
                        <a:t>create</a:t>
                      </a: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diseases</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662052">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treat</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resistance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62052">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conditions</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negative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662052">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extreme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destroy</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62052">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as a result</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introduced</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840297">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it is possible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83dfe20b30_0_864"/>
          <p:cNvSpPr txBox="1">
            <a:spLocks noGrp="1"/>
          </p:cNvSpPr>
          <p:nvPr>
            <p:ph type="title"/>
          </p:nvPr>
        </p:nvSpPr>
        <p:spPr>
          <a:xfrm>
            <a:off x="447650" y="213100"/>
            <a:ext cx="11495700" cy="72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a:t>Fill in the table according to lines 18-24.</a:t>
            </a:r>
            <a:endParaRPr sz="4300"/>
          </a:p>
        </p:txBody>
      </p:sp>
      <p:graphicFrame>
        <p:nvGraphicFramePr>
          <p:cNvPr id="287" name="Google Shape;287;g83dfe20b30_0_864"/>
          <p:cNvGraphicFramePr/>
          <p:nvPr>
            <p:extLst>
              <p:ext uri="{D42A27DB-BD31-4B8C-83A1-F6EECF244321}">
                <p14:modId xmlns:p14="http://schemas.microsoft.com/office/powerpoint/2010/main" val="4235270119"/>
              </p:ext>
            </p:extLst>
          </p:nvPr>
        </p:nvGraphicFramePr>
        <p:xfrm>
          <a:off x="447582" y="933101"/>
          <a:ext cx="11385030" cy="5629980"/>
        </p:xfrm>
        <a:graphic>
          <a:graphicData uri="http://schemas.openxmlformats.org/drawingml/2006/table">
            <a:tbl>
              <a:tblPr firstRow="1" bandRow="1">
                <a:noFill/>
                <a:tableStyleId>{5824D713-7164-4A27-B0C8-4E6029D719BB}</a:tableStyleId>
              </a:tblPr>
              <a:tblGrid>
                <a:gridCol w="1897505">
                  <a:extLst>
                    <a:ext uri="{9D8B030D-6E8A-4147-A177-3AD203B41FA5}">
                      <a16:colId xmlns:a16="http://schemas.microsoft.com/office/drawing/2014/main" xmlns="" val="20000"/>
                    </a:ext>
                  </a:extLst>
                </a:gridCol>
                <a:gridCol w="1897505">
                  <a:extLst>
                    <a:ext uri="{9D8B030D-6E8A-4147-A177-3AD203B41FA5}">
                      <a16:colId xmlns:a16="http://schemas.microsoft.com/office/drawing/2014/main" xmlns="" val="20001"/>
                    </a:ext>
                  </a:extLst>
                </a:gridCol>
                <a:gridCol w="1897505">
                  <a:extLst>
                    <a:ext uri="{9D8B030D-6E8A-4147-A177-3AD203B41FA5}">
                      <a16:colId xmlns:a16="http://schemas.microsoft.com/office/drawing/2014/main" xmlns="" val="20002"/>
                    </a:ext>
                  </a:extLst>
                </a:gridCol>
                <a:gridCol w="1933092">
                  <a:extLst>
                    <a:ext uri="{9D8B030D-6E8A-4147-A177-3AD203B41FA5}">
                      <a16:colId xmlns:a16="http://schemas.microsoft.com/office/drawing/2014/main" xmlns="" val="20003"/>
                    </a:ext>
                  </a:extLst>
                </a:gridCol>
                <a:gridCol w="1861918">
                  <a:extLst>
                    <a:ext uri="{9D8B030D-6E8A-4147-A177-3AD203B41FA5}">
                      <a16:colId xmlns:a16="http://schemas.microsoft.com/office/drawing/2014/main" xmlns="" val="20004"/>
                    </a:ext>
                  </a:extLst>
                </a:gridCol>
                <a:gridCol w="1897505">
                  <a:extLst>
                    <a:ext uri="{9D8B030D-6E8A-4147-A177-3AD203B41FA5}">
                      <a16:colId xmlns:a16="http://schemas.microsoft.com/office/drawing/2014/main" xmlns="" val="20005"/>
                    </a:ext>
                  </a:extLst>
                </a:gridCol>
              </a:tblGrid>
              <a:tr h="667684">
                <a:tc>
                  <a:txBody>
                    <a:bodyPr/>
                    <a:lstStyle/>
                    <a:p>
                      <a:pPr marL="0" marR="0" lvl="0" indent="0" algn="ctr" rtl="1">
                        <a:spcBef>
                          <a:spcPts val="0"/>
                        </a:spcBef>
                        <a:spcAft>
                          <a:spcPts val="0"/>
                        </a:spcAft>
                        <a:buNone/>
                      </a:pPr>
                      <a:r>
                        <a:rPr lang="en-US" sz="3300" dirty="0">
                          <a:solidFill>
                            <a:srgbClr val="0000FF"/>
                          </a:solidFill>
                          <a:latin typeface="Varela Round"/>
                          <a:ea typeface="Varela Round"/>
                          <a:cs typeface="Varela Round"/>
                          <a:sym typeface="Varela Round"/>
                        </a:rPr>
                        <a:t>Blue</a:t>
                      </a:r>
                      <a:endParaRPr sz="33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L1</a:t>
                      </a:r>
                      <a:endParaRPr sz="33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Brown</a:t>
                      </a:r>
                      <a:endParaRPr sz="3300" u="none" strike="noStrike" cap="none">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L1</a:t>
                      </a:r>
                      <a:endParaRPr sz="33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3300">
                          <a:solidFill>
                            <a:srgbClr val="FF0000"/>
                          </a:solidFill>
                          <a:latin typeface="Varela Round"/>
                          <a:ea typeface="Varela Round"/>
                          <a:cs typeface="Varela Round"/>
                          <a:sym typeface="Varela Round"/>
                        </a:rPr>
                        <a:t>Red</a:t>
                      </a:r>
                      <a:endParaRPr sz="33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3300">
                          <a:solidFill>
                            <a:srgbClr val="FF0000"/>
                          </a:solidFill>
                          <a:latin typeface="Varela Round"/>
                          <a:ea typeface="Varela Round"/>
                          <a:cs typeface="Varela Round"/>
                          <a:sym typeface="Varela Round"/>
                        </a:rPr>
                        <a:t>L1</a:t>
                      </a:r>
                      <a:endParaRPr sz="33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667684">
                <a:tc>
                  <a:txBody>
                    <a:bodyPr/>
                    <a:lstStyle/>
                    <a:p>
                      <a:pPr marL="0" marR="0" lvl="0" indent="0" algn="l" rtl="0">
                        <a:spcBef>
                          <a:spcPts val="0"/>
                        </a:spcBef>
                        <a:spcAft>
                          <a:spcPts val="0"/>
                        </a:spcAft>
                        <a:buNone/>
                      </a:pPr>
                      <a:r>
                        <a:rPr lang="en-US" sz="2400" u="none" strike="noStrike" cap="none" dirty="0">
                          <a:solidFill>
                            <a:schemeClr val="tx1"/>
                          </a:solidFill>
                          <a:latin typeface="Varela Round" panose="020B0604020202020204" charset="-79"/>
                          <a:cs typeface="Varela Round" panose="020B0604020202020204" charset="-79"/>
                        </a:rPr>
                        <a:t>to</a:t>
                      </a:r>
                      <a:r>
                        <a:rPr lang="en-US" sz="2400" u="none" strike="noStrike" cap="none" baseline="0" dirty="0">
                          <a:solidFill>
                            <a:schemeClr val="tx1"/>
                          </a:solidFill>
                          <a:latin typeface="Varela Round" panose="020B0604020202020204" charset="-79"/>
                          <a:cs typeface="Varela Round" panose="020B0604020202020204" charset="-79"/>
                        </a:rPr>
                        <a:t> overcome</a:t>
                      </a:r>
                      <a:endParaRPr sz="2400" u="none" strike="noStrike" cap="none" dirty="0">
                        <a:solidFill>
                          <a:schemeClr val="tx1"/>
                        </a:solidFill>
                        <a:latin typeface="Varela Round" panose="020B0604020202020204" charset="-79"/>
                        <a:cs typeface="Varela Round" panose="020B0604020202020204" charset="-79"/>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1">
                        <a:spcBef>
                          <a:spcPts val="0"/>
                        </a:spcBef>
                        <a:spcAft>
                          <a:spcPts val="0"/>
                        </a:spcAft>
                        <a:buNone/>
                      </a:pPr>
                      <a:r>
                        <a:rPr lang="he-IL" sz="2400" dirty="0">
                          <a:solidFill>
                            <a:schemeClr val="tx1"/>
                          </a:solidFill>
                          <a:latin typeface="Varela Round"/>
                          <a:ea typeface="Varela Round"/>
                          <a:cs typeface="Varela Round"/>
                          <a:sym typeface="Varela Round"/>
                        </a:rPr>
                        <a:t>להתגבר</a:t>
                      </a:r>
                      <a:endParaRPr lang="en-US" sz="2400" dirty="0">
                        <a:solidFill>
                          <a:schemeClr val="tx1"/>
                        </a:solidFill>
                        <a:latin typeface="Varela Round"/>
                        <a:ea typeface="Varela Round"/>
                        <a:cs typeface="Varela Round"/>
                        <a:sym typeface="Varela Round"/>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AE" sz="2400" u="none" strike="noStrike" cap="none" dirty="0">
                          <a:solidFill>
                            <a:srgbClr val="192A72"/>
                          </a:solidFill>
                          <a:latin typeface="Simplified Arabic" panose="02020603050405020304" pitchFamily="18" charset="-78"/>
                          <a:ea typeface="Varela Round"/>
                          <a:cs typeface="Simplified Arabic" panose="02020603050405020304" pitchFamily="18" charset="-78"/>
                          <a:sym typeface="Varela Round"/>
                        </a:rPr>
                        <a:t>يقاوم</a:t>
                      </a: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latin typeface="Varela Round"/>
                          <a:ea typeface="Varela Round"/>
                          <a:cs typeface="Varela Round"/>
                          <a:sym typeface="Varela Round"/>
                        </a:rPr>
                        <a:t>to</a:t>
                      </a:r>
                      <a:r>
                        <a:rPr lang="en-US" sz="2400" baseline="0" dirty="0">
                          <a:latin typeface="Varela Round"/>
                          <a:ea typeface="Varela Round"/>
                          <a:cs typeface="Varela Round"/>
                          <a:sym typeface="Varela Round"/>
                        </a:rPr>
                        <a:t> </a:t>
                      </a:r>
                      <a:r>
                        <a:rPr lang="en-US" sz="2400" dirty="0">
                          <a:latin typeface="Varela Round"/>
                          <a:ea typeface="Varela Round"/>
                          <a:cs typeface="Varela Round"/>
                          <a:sym typeface="Varela Round"/>
                        </a:rPr>
                        <a:t>create</a:t>
                      </a: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a:ea typeface="Varela Round"/>
                          <a:cs typeface="Varela Round"/>
                          <a:sym typeface="Varela Round"/>
                        </a:rPr>
                        <a:t>ליצור</a:t>
                      </a:r>
                      <a:endParaRPr lang="en-US" sz="2400" dirty="0">
                        <a:latin typeface="Varela Round"/>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ينتج</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latin typeface="Varela Round"/>
                          <a:ea typeface="Varela Round"/>
                          <a:cs typeface="Varela Round"/>
                          <a:sym typeface="Varela Round"/>
                        </a:rPr>
                        <a:t>diseases</a:t>
                      </a: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a:ea typeface="Varela Round"/>
                          <a:cs typeface="Varela Round"/>
                          <a:sym typeface="Varela Round"/>
                        </a:rPr>
                        <a:t>מחלות</a:t>
                      </a:r>
                      <a:endParaRPr lang="ar-AE" sz="2400" dirty="0">
                        <a:latin typeface="Varela Round"/>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أمراض</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66768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treat</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טיפול</a:t>
                      </a:r>
                      <a:endParaRPr lang="ar-AE" sz="2400" dirty="0">
                        <a:latin typeface="Simplified Arabic" panose="02020603050405020304" pitchFamily="18" charset="-78"/>
                        <a:ea typeface="Varela Round"/>
                        <a:cs typeface="Simplified Arabic" panose="02020603050405020304" pitchFamily="18" charset="-78"/>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معالجة</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resistance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a:ea typeface="Varela Round"/>
                          <a:cs typeface="Varela Round"/>
                          <a:sym typeface="Varela Round"/>
                        </a:rPr>
                        <a:t>עמידות</a:t>
                      </a:r>
                      <a:endParaRPr lang="ar-AE" sz="2400" dirty="0">
                        <a:latin typeface="Varela Round"/>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مقاومة</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6768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conditions</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a:ea typeface="Varela Round"/>
                          <a:cs typeface="Varela Round"/>
                          <a:sym typeface="Varela Round"/>
                        </a:rPr>
                        <a:t>תנאים</a:t>
                      </a:r>
                      <a:endParaRPr lang="ar-AE" sz="2400" dirty="0">
                        <a:latin typeface="Varela Round"/>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ظروف</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latin typeface="Varela Round"/>
                          <a:ea typeface="Varela Round"/>
                          <a:cs typeface="Varela Round"/>
                          <a:sym typeface="Varela Round"/>
                        </a:rPr>
                        <a:t>negative</a:t>
                      </a: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a:ea typeface="Varela Round"/>
                          <a:cs typeface="Varela Round"/>
                          <a:sym typeface="Varela Round"/>
                        </a:rPr>
                        <a:t>שלילי</a:t>
                      </a:r>
                      <a:endParaRPr lang="ar-AE" sz="2400" dirty="0">
                        <a:latin typeface="Varela Round"/>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سلبي</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66768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extreme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קיצוני</a:t>
                      </a:r>
                      <a:endParaRPr lang="ar-AE" sz="2400" dirty="0">
                        <a:latin typeface="Simplified Arabic" panose="02020603050405020304" pitchFamily="18" charset="-78"/>
                        <a:ea typeface="Varela Round"/>
                        <a:cs typeface="Simplified Arabic" panose="02020603050405020304" pitchFamily="18" charset="-78"/>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متطرف</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destroy</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a:ea typeface="Varela Round"/>
                          <a:cs typeface="Varela Round"/>
                          <a:sym typeface="Varela Round"/>
                        </a:rPr>
                        <a:t>להרוס</a:t>
                      </a:r>
                      <a:endParaRPr lang="ar-AE" sz="2400" dirty="0">
                        <a:latin typeface="Varela Round"/>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يدمر</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6768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as a result</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כתוצאה מכך</a:t>
                      </a:r>
                      <a:endParaRPr lang="ar-AE" sz="2400" dirty="0">
                        <a:latin typeface="Simplified Arabic" panose="02020603050405020304" pitchFamily="18" charset="-78"/>
                        <a:ea typeface="Varela Round"/>
                        <a:cs typeface="Simplified Arabic" panose="02020603050405020304" pitchFamily="18" charset="-78"/>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نتيجة لذلك</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latin typeface="Simplified Arabic" panose="02020603050405020304" pitchFamily="18" charset="-78"/>
                          <a:ea typeface="Varela Round"/>
                          <a:cs typeface="Simplified Arabic" panose="02020603050405020304" pitchFamily="18" charset="-78"/>
                          <a:sym typeface="Varela Round"/>
                        </a:rPr>
                        <a:t>introduced</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a:ea typeface="Varela Round"/>
                          <a:cs typeface="Varela Round"/>
                          <a:sym typeface="Varela Round"/>
                        </a:rPr>
                        <a:t>הציגו</a:t>
                      </a:r>
                      <a:endParaRPr lang="ar-AE" sz="2400" dirty="0">
                        <a:latin typeface="Varela Round"/>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عرضوا</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847446">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it is possible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Varela Round"/>
                          <a:ea typeface="Varela Round"/>
                          <a:cs typeface="Varela Round"/>
                          <a:sym typeface="Varela Round"/>
                        </a:rPr>
                        <a:t>זה אפשרי</a:t>
                      </a:r>
                      <a:endParaRPr lang="ar-AE" sz="2400" dirty="0">
                        <a:latin typeface="Varela Round"/>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ممكن</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8"/>
          <p:cNvSpPr txBox="1">
            <a:spLocks noGrp="1"/>
          </p:cNvSpPr>
          <p:nvPr>
            <p:ph type="title"/>
          </p:nvPr>
        </p:nvSpPr>
        <p:spPr>
          <a:xfrm>
            <a:off x="1" y="213094"/>
            <a:ext cx="12192000" cy="72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92A72"/>
              </a:buClr>
              <a:buSzPts val="4000"/>
              <a:buFont typeface="Varela Round"/>
              <a:buNone/>
            </a:pPr>
            <a:endParaRPr/>
          </a:p>
        </p:txBody>
      </p:sp>
      <p:sp>
        <p:nvSpPr>
          <p:cNvPr id="293" name="Google Shape;293;p8"/>
          <p:cNvSpPr txBox="1">
            <a:spLocks noGrp="1"/>
          </p:cNvSpPr>
          <p:nvPr>
            <p:ph type="body" idx="1"/>
          </p:nvPr>
        </p:nvSpPr>
        <p:spPr>
          <a:xfrm>
            <a:off x="515275" y="393925"/>
            <a:ext cx="11284800" cy="5481900"/>
          </a:xfrm>
          <a:prstGeom prst="rect">
            <a:avLst/>
          </a:prstGeom>
        </p:spPr>
        <p:txBody>
          <a:bodyPr spcFirstLastPara="1" wrap="square" lIns="91425" tIns="45700" rIns="91425" bIns="45700" anchor="t" anchorCtr="0">
            <a:noAutofit/>
          </a:bodyPr>
          <a:lstStyle/>
          <a:p>
            <a:pPr marL="106679" marR="0" lvl="0" indent="-88391" algn="just" rtl="0">
              <a:lnSpc>
                <a:spcPct val="115000"/>
              </a:lnSpc>
              <a:spcBef>
                <a:spcPts val="0"/>
              </a:spcBef>
              <a:spcAft>
                <a:spcPts val="0"/>
              </a:spcAft>
              <a:buNone/>
            </a:pPr>
            <a:r>
              <a:rPr lang="en-US" dirty="0">
                <a:solidFill>
                  <a:schemeClr val="dk1"/>
                </a:solidFill>
              </a:rPr>
              <a:t>It all sounds amazing and too good to be true. So why are people </a:t>
            </a:r>
            <a:r>
              <a:rPr lang="en-US" dirty="0">
                <a:solidFill>
                  <a:srgbClr val="FF0000"/>
                </a:solidFill>
              </a:rPr>
              <a:t>concerned</a:t>
            </a:r>
            <a:r>
              <a:rPr lang="en-US" dirty="0">
                <a:solidFill>
                  <a:schemeClr val="dk1"/>
                </a:solidFill>
              </a:rPr>
              <a:t>? Most of the concern about GM foods falls into three categories – </a:t>
            </a:r>
            <a:r>
              <a:rPr lang="en-US" u="sng" dirty="0">
                <a:solidFill>
                  <a:srgbClr val="FF0000"/>
                </a:solidFill>
              </a:rPr>
              <a:t>environmental </a:t>
            </a:r>
            <a:r>
              <a:rPr lang="en-US" u="sng" dirty="0">
                <a:solidFill>
                  <a:srgbClr val="0000FF"/>
                </a:solidFill>
              </a:rPr>
              <a:t>hazards</a:t>
            </a:r>
            <a:r>
              <a:rPr lang="en-US" dirty="0">
                <a:solidFill>
                  <a:schemeClr val="dk1"/>
                </a:solidFill>
              </a:rPr>
              <a:t>, </a:t>
            </a:r>
            <a:r>
              <a:rPr lang="en-US" u="sng" dirty="0">
                <a:solidFill>
                  <a:srgbClr val="FF0000"/>
                </a:solidFill>
              </a:rPr>
              <a:t>human </a:t>
            </a:r>
            <a:r>
              <a:rPr lang="en-US" u="sng" dirty="0">
                <a:solidFill>
                  <a:schemeClr val="dk1"/>
                </a:solidFill>
              </a:rPr>
              <a:t>health </a:t>
            </a:r>
            <a:r>
              <a:rPr lang="en-US" b="1" u="sng" dirty="0">
                <a:solidFill>
                  <a:srgbClr val="BF9000"/>
                </a:solidFill>
              </a:rPr>
              <a:t>risks</a:t>
            </a:r>
            <a:r>
              <a:rPr lang="en-US" dirty="0">
                <a:solidFill>
                  <a:schemeClr val="dk1"/>
                </a:solidFill>
              </a:rPr>
              <a:t> and </a:t>
            </a:r>
            <a:r>
              <a:rPr lang="en-US" u="sng" dirty="0">
                <a:solidFill>
                  <a:srgbClr val="FF0000"/>
                </a:solidFill>
              </a:rPr>
              <a:t>economic</a:t>
            </a:r>
            <a:r>
              <a:rPr lang="en-US" u="sng" dirty="0">
                <a:solidFill>
                  <a:schemeClr val="dk1"/>
                </a:solidFill>
              </a:rPr>
              <a:t> concerns.</a:t>
            </a:r>
            <a:r>
              <a:rPr lang="en-US" dirty="0">
                <a:solidFill>
                  <a:schemeClr val="dk1"/>
                </a:solidFill>
              </a:rPr>
              <a:t>   </a:t>
            </a:r>
            <a:endParaRPr dirty="0">
              <a:solidFill>
                <a:schemeClr val="dk1"/>
              </a:solidFill>
            </a:endParaRPr>
          </a:p>
          <a:p>
            <a:pPr marL="106679" marR="0" lvl="0" indent="-88391" algn="l" rtl="0">
              <a:lnSpc>
                <a:spcPct val="115000"/>
              </a:lnSpc>
              <a:spcBef>
                <a:spcPts val="0"/>
              </a:spcBef>
              <a:spcAft>
                <a:spcPts val="0"/>
              </a:spcAft>
              <a:buClr>
                <a:schemeClr val="dk1"/>
              </a:buClr>
              <a:buSzPts val="1100"/>
              <a:buFont typeface="Arial"/>
              <a:buNone/>
            </a:pPr>
            <a:endParaRPr dirty="0">
              <a:solidFill>
                <a:schemeClr val="dk1"/>
              </a:solidFill>
            </a:endParaRPr>
          </a:p>
          <a:p>
            <a:pPr marL="0" marR="0" lvl="0" indent="0" algn="l" rtl="0">
              <a:lnSpc>
                <a:spcPct val="115000"/>
              </a:lnSpc>
              <a:spcBef>
                <a:spcPts val="0"/>
              </a:spcBef>
              <a:spcAft>
                <a:spcPts val="0"/>
              </a:spcAft>
              <a:buNone/>
            </a:pPr>
            <a:r>
              <a:rPr lang="en-US" u="sng" dirty="0">
                <a:solidFill>
                  <a:schemeClr val="dk1"/>
                </a:solidFill>
              </a:rPr>
              <a:t>In the </a:t>
            </a:r>
            <a:r>
              <a:rPr lang="en-US" b="1" u="sng" dirty="0">
                <a:solidFill>
                  <a:srgbClr val="BF9000"/>
                </a:solidFill>
              </a:rPr>
              <a:t>case</a:t>
            </a:r>
            <a:r>
              <a:rPr lang="en-US" u="sng" dirty="0">
                <a:solidFill>
                  <a:schemeClr val="dk1"/>
                </a:solidFill>
              </a:rPr>
              <a:t> of </a:t>
            </a:r>
            <a:r>
              <a:rPr lang="en-US" dirty="0">
                <a:solidFill>
                  <a:schemeClr val="dk1"/>
                </a:solidFill>
              </a:rPr>
              <a:t>the environment, there is concern that the </a:t>
            </a:r>
            <a:r>
              <a:rPr lang="en-US" dirty="0">
                <a:solidFill>
                  <a:schemeClr val="tx1"/>
                </a:solidFill>
              </a:rPr>
              <a:t>introduction</a:t>
            </a:r>
            <a:r>
              <a:rPr lang="en-US" dirty="0">
                <a:solidFill>
                  <a:srgbClr val="00FF00"/>
                </a:solidFill>
              </a:rPr>
              <a:t> </a:t>
            </a:r>
            <a:r>
              <a:rPr lang="en-US" dirty="0">
                <a:solidFill>
                  <a:schemeClr val="dk1"/>
                </a:solidFill>
              </a:rPr>
              <a:t>of new genes to </a:t>
            </a:r>
            <a:r>
              <a:rPr lang="en-US" dirty="0">
                <a:solidFill>
                  <a:srgbClr val="FF0000"/>
                </a:solidFill>
              </a:rPr>
              <a:t>agricultural</a:t>
            </a:r>
            <a:r>
              <a:rPr lang="en-US" dirty="0">
                <a:solidFill>
                  <a:schemeClr val="dk1"/>
                </a:solidFill>
              </a:rPr>
              <a:t> plants could create other problems. For example, the insect-repellant gene could </a:t>
            </a:r>
            <a:r>
              <a:rPr lang="en-US" dirty="0">
                <a:solidFill>
                  <a:srgbClr val="FF0000"/>
                </a:solidFill>
              </a:rPr>
              <a:t>transfer</a:t>
            </a:r>
            <a:r>
              <a:rPr lang="en-US" dirty="0">
                <a:solidFill>
                  <a:schemeClr val="dk1"/>
                </a:solidFill>
              </a:rPr>
              <a:t> to wild plants, </a:t>
            </a:r>
            <a:r>
              <a:rPr lang="en-US" dirty="0">
                <a:solidFill>
                  <a:srgbClr val="FF0000"/>
                </a:solidFill>
              </a:rPr>
              <a:t>allowing </a:t>
            </a:r>
            <a:r>
              <a:rPr lang="en-US" dirty="0">
                <a:solidFill>
                  <a:schemeClr val="dk1"/>
                </a:solidFill>
              </a:rPr>
              <a:t>them to grow without </a:t>
            </a:r>
            <a:r>
              <a:rPr lang="en-US" b="1" dirty="0">
                <a:solidFill>
                  <a:srgbClr val="BF9000"/>
                </a:solidFill>
              </a:rPr>
              <a:t>control</a:t>
            </a:r>
            <a:r>
              <a:rPr lang="en-US" dirty="0">
                <a:solidFill>
                  <a:schemeClr val="dk1"/>
                </a:solidFill>
              </a:rPr>
              <a:t>. It could also destroy </a:t>
            </a:r>
            <a:r>
              <a:rPr lang="en-US" b="1" dirty="0">
                <a:solidFill>
                  <a:srgbClr val="BF9000"/>
                </a:solidFill>
              </a:rPr>
              <a:t>useful</a:t>
            </a:r>
            <a:r>
              <a:rPr lang="en-US" dirty="0">
                <a:solidFill>
                  <a:schemeClr val="dk1"/>
                </a:solidFill>
              </a:rPr>
              <a:t> insects such as the Monarch Butterfly, which eats weeds and not crops. Many people are also worried about the </a:t>
            </a:r>
            <a:r>
              <a:rPr lang="en-US" dirty="0">
                <a:solidFill>
                  <a:srgbClr val="FF0000"/>
                </a:solidFill>
              </a:rPr>
              <a:t>long-term</a:t>
            </a:r>
            <a:r>
              <a:rPr lang="en-US" dirty="0">
                <a:solidFill>
                  <a:schemeClr val="dk1"/>
                </a:solidFill>
              </a:rPr>
              <a:t> </a:t>
            </a:r>
            <a:r>
              <a:rPr lang="en-US" b="1" dirty="0">
                <a:solidFill>
                  <a:srgbClr val="BF9000"/>
                </a:solidFill>
              </a:rPr>
              <a:t>effects</a:t>
            </a:r>
            <a:r>
              <a:rPr lang="en-US" dirty="0">
                <a:solidFill>
                  <a:schemeClr val="dk1"/>
                </a:solidFill>
              </a:rPr>
              <a:t> of GM foods in human health. </a:t>
            </a:r>
            <a:endParaRPr dirty="0">
              <a:solidFill>
                <a:schemeClr val="dk1"/>
              </a:solidFill>
            </a:endParaRPr>
          </a:p>
          <a:p>
            <a:pPr marL="0" marR="0" lvl="0" indent="0" algn="l" rtl="0">
              <a:lnSpc>
                <a:spcPct val="115000"/>
              </a:lnSpc>
              <a:spcBef>
                <a:spcPts val="0"/>
              </a:spcBef>
              <a:spcAft>
                <a:spcPts val="0"/>
              </a:spcAft>
              <a:buNone/>
            </a:pPr>
            <a:r>
              <a:rPr lang="en-US" dirty="0">
                <a:solidFill>
                  <a:schemeClr val="dk1"/>
                </a:solidFill>
              </a:rPr>
              <a:t>_______________________________________________________</a:t>
            </a:r>
            <a:endParaRPr dirty="0">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dirty="0">
                <a:solidFill>
                  <a:schemeClr val="dk1"/>
                </a:solidFill>
              </a:rPr>
              <a:t>5. How can genetically engineered plants harm the environment?</a:t>
            </a:r>
            <a:endParaRPr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83dfe20b30_0_58"/>
          <p:cNvSpPr txBox="1">
            <a:spLocks noGrp="1"/>
          </p:cNvSpPr>
          <p:nvPr>
            <p:ph type="title"/>
          </p:nvPr>
        </p:nvSpPr>
        <p:spPr>
          <a:xfrm>
            <a:off x="1" y="213094"/>
            <a:ext cx="12192000" cy="720000"/>
          </a:xfrm>
          <a:prstGeom prst="rect">
            <a:avLst/>
          </a:prstGeom>
        </p:spPr>
        <p:txBody>
          <a:bodyPr spcFirstLastPara="1" wrap="square" lIns="36000" tIns="0" rIns="36000" bIns="0" anchor="ctr" anchorCtr="0">
            <a:noAutofit/>
          </a:bodyPr>
          <a:lstStyle/>
          <a:p>
            <a:pPr marL="0" lvl="0" indent="0" algn="ctr" rtl="0">
              <a:spcBef>
                <a:spcPts val="0"/>
              </a:spcBef>
              <a:spcAft>
                <a:spcPts val="0"/>
              </a:spcAft>
              <a:buNone/>
            </a:pPr>
            <a:r>
              <a:rPr lang="en-US"/>
              <a:t>During this lesson...</a:t>
            </a:r>
            <a:endParaRPr/>
          </a:p>
        </p:txBody>
      </p:sp>
      <p:sp>
        <p:nvSpPr>
          <p:cNvPr id="122" name="Google Shape;122;g83dfe20b30_0_58"/>
          <p:cNvSpPr txBox="1">
            <a:spLocks noGrp="1"/>
          </p:cNvSpPr>
          <p:nvPr>
            <p:ph type="body" idx="1"/>
          </p:nvPr>
        </p:nvSpPr>
        <p:spPr>
          <a:xfrm>
            <a:off x="515273" y="933094"/>
            <a:ext cx="11048369" cy="49426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800" b="1" dirty="0"/>
              <a:t>You will need:</a:t>
            </a:r>
            <a:endParaRPr sz="3800" b="1" dirty="0"/>
          </a:p>
          <a:p>
            <a:pPr marL="457200" lvl="0" indent="-488950" algn="l" rtl="0">
              <a:spcBef>
                <a:spcPts val="600"/>
              </a:spcBef>
              <a:spcAft>
                <a:spcPts val="0"/>
              </a:spcAft>
              <a:buSzPts val="4100"/>
              <a:buAutoNum type="arabicPeriod"/>
            </a:pPr>
            <a:r>
              <a:rPr lang="en-US" sz="4100" dirty="0"/>
              <a:t>A pen or pencil</a:t>
            </a:r>
            <a:endParaRPr sz="4100" dirty="0"/>
          </a:p>
          <a:p>
            <a:pPr marL="457200" lvl="0" indent="-488950" algn="l" rtl="0">
              <a:spcBef>
                <a:spcPts val="0"/>
              </a:spcBef>
              <a:spcAft>
                <a:spcPts val="0"/>
              </a:spcAft>
              <a:buSzPts val="4100"/>
              <a:buAutoNum type="arabicPeriod"/>
            </a:pPr>
            <a:r>
              <a:rPr lang="en-US" sz="4100" dirty="0"/>
              <a:t>A notebook</a:t>
            </a:r>
            <a:endParaRPr sz="4100" dirty="0"/>
          </a:p>
          <a:p>
            <a:pPr marL="457200" lvl="0" indent="-488950" algn="l" rtl="0">
              <a:spcBef>
                <a:spcPts val="0"/>
              </a:spcBef>
              <a:spcAft>
                <a:spcPts val="0"/>
              </a:spcAft>
              <a:buSzPts val="4100"/>
              <a:buAutoNum type="arabicPeriod"/>
            </a:pPr>
            <a:r>
              <a:rPr lang="en-US" sz="4100" dirty="0"/>
              <a:t>Your electronic dictionary or a book dictionary.</a:t>
            </a:r>
            <a:endParaRPr sz="4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83dfe20b30_0_821"/>
          <p:cNvSpPr txBox="1">
            <a:spLocks noGrp="1"/>
          </p:cNvSpPr>
          <p:nvPr>
            <p:ph type="title"/>
          </p:nvPr>
        </p:nvSpPr>
        <p:spPr>
          <a:xfrm>
            <a:off x="447650" y="163773"/>
            <a:ext cx="11495700" cy="76932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000" dirty="0"/>
              <a:t>Fill in the table according to lines 25-32.</a:t>
            </a:r>
            <a:endParaRPr sz="4000" dirty="0"/>
          </a:p>
        </p:txBody>
      </p:sp>
      <p:graphicFrame>
        <p:nvGraphicFramePr>
          <p:cNvPr id="299" name="Google Shape;299;g83dfe20b30_0_821"/>
          <p:cNvGraphicFramePr/>
          <p:nvPr>
            <p:extLst>
              <p:ext uri="{D42A27DB-BD31-4B8C-83A1-F6EECF244321}">
                <p14:modId xmlns:p14="http://schemas.microsoft.com/office/powerpoint/2010/main" val="770726171"/>
              </p:ext>
            </p:extLst>
          </p:nvPr>
        </p:nvGraphicFramePr>
        <p:xfrm>
          <a:off x="323457" y="933054"/>
          <a:ext cx="11264100" cy="4935484"/>
        </p:xfrm>
        <a:graphic>
          <a:graphicData uri="http://schemas.openxmlformats.org/drawingml/2006/table">
            <a:tbl>
              <a:tblPr firstRow="1" bandRow="1">
                <a:noFill/>
                <a:tableStyleId>{5824D713-7164-4A27-B0C8-4E6029D719BB}</a:tableStyleId>
              </a:tblPr>
              <a:tblGrid>
                <a:gridCol w="1877350">
                  <a:extLst>
                    <a:ext uri="{9D8B030D-6E8A-4147-A177-3AD203B41FA5}">
                      <a16:colId xmlns:a16="http://schemas.microsoft.com/office/drawing/2014/main" xmlns="" val="20000"/>
                    </a:ext>
                  </a:extLst>
                </a:gridCol>
                <a:gridCol w="1877350">
                  <a:extLst>
                    <a:ext uri="{9D8B030D-6E8A-4147-A177-3AD203B41FA5}">
                      <a16:colId xmlns:a16="http://schemas.microsoft.com/office/drawing/2014/main" xmlns="" val="20001"/>
                    </a:ext>
                  </a:extLst>
                </a:gridCol>
                <a:gridCol w="2001525">
                  <a:extLst>
                    <a:ext uri="{9D8B030D-6E8A-4147-A177-3AD203B41FA5}">
                      <a16:colId xmlns:a16="http://schemas.microsoft.com/office/drawing/2014/main" xmlns="" val="20002"/>
                    </a:ext>
                  </a:extLst>
                </a:gridCol>
                <a:gridCol w="1735275">
                  <a:extLst>
                    <a:ext uri="{9D8B030D-6E8A-4147-A177-3AD203B41FA5}">
                      <a16:colId xmlns:a16="http://schemas.microsoft.com/office/drawing/2014/main" xmlns="" val="20003"/>
                    </a:ext>
                  </a:extLst>
                </a:gridCol>
                <a:gridCol w="1984775">
                  <a:extLst>
                    <a:ext uri="{9D8B030D-6E8A-4147-A177-3AD203B41FA5}">
                      <a16:colId xmlns:a16="http://schemas.microsoft.com/office/drawing/2014/main" xmlns="" val="20004"/>
                    </a:ext>
                  </a:extLst>
                </a:gridCol>
                <a:gridCol w="1787825">
                  <a:extLst>
                    <a:ext uri="{9D8B030D-6E8A-4147-A177-3AD203B41FA5}">
                      <a16:colId xmlns:a16="http://schemas.microsoft.com/office/drawing/2014/main" xmlns="" val="20005"/>
                    </a:ext>
                  </a:extLst>
                </a:gridCol>
              </a:tblGrid>
              <a:tr h="639042">
                <a:tc>
                  <a:txBody>
                    <a:bodyPr/>
                    <a:lstStyle/>
                    <a:p>
                      <a:pPr marL="0" marR="0" lvl="0" indent="0" algn="ctr" rtl="1">
                        <a:spcBef>
                          <a:spcPts val="0"/>
                        </a:spcBef>
                        <a:spcAft>
                          <a:spcPts val="0"/>
                        </a:spcAft>
                        <a:buNone/>
                      </a:pPr>
                      <a:r>
                        <a:rPr lang="en-US" sz="2700" dirty="0">
                          <a:solidFill>
                            <a:srgbClr val="BF9000"/>
                          </a:solidFill>
                          <a:latin typeface="Varela Round"/>
                          <a:ea typeface="Varela Round"/>
                          <a:cs typeface="Varela Round"/>
                          <a:sym typeface="Varela Round"/>
                        </a:rPr>
                        <a:t>Brown</a:t>
                      </a:r>
                      <a:endParaRPr sz="2700" u="none" strike="noStrike" cap="none" dirty="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2700">
                          <a:solidFill>
                            <a:srgbClr val="BF9000"/>
                          </a:solidFill>
                          <a:latin typeface="Varela Round"/>
                          <a:ea typeface="Varela Round"/>
                          <a:cs typeface="Varela Round"/>
                          <a:sym typeface="Varela Round"/>
                        </a:rPr>
                        <a:t>L1</a:t>
                      </a:r>
                      <a:endParaRPr sz="27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2700">
                          <a:solidFill>
                            <a:srgbClr val="FF0000"/>
                          </a:solidFill>
                          <a:latin typeface="Varela Round"/>
                          <a:ea typeface="Varela Round"/>
                          <a:cs typeface="Varela Round"/>
                          <a:sym typeface="Varela Round"/>
                        </a:rPr>
                        <a:t>Red</a:t>
                      </a:r>
                      <a:endParaRPr sz="27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2700">
                          <a:solidFill>
                            <a:srgbClr val="FF0000"/>
                          </a:solidFill>
                          <a:latin typeface="Varela Round"/>
                          <a:ea typeface="Varela Round"/>
                          <a:cs typeface="Varela Round"/>
                          <a:sym typeface="Varela Round"/>
                        </a:rPr>
                        <a:t>L1</a:t>
                      </a:r>
                      <a:endParaRPr sz="27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2700">
                          <a:solidFill>
                            <a:srgbClr val="FF0000"/>
                          </a:solidFill>
                          <a:latin typeface="Varela Round"/>
                          <a:ea typeface="Varela Round"/>
                          <a:cs typeface="Varela Round"/>
                          <a:sym typeface="Varela Round"/>
                        </a:rPr>
                        <a:t>Red</a:t>
                      </a:r>
                      <a:endParaRPr sz="27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2700">
                          <a:solidFill>
                            <a:srgbClr val="FF0000"/>
                          </a:solidFill>
                          <a:latin typeface="Varela Round"/>
                          <a:ea typeface="Varela Round"/>
                          <a:cs typeface="Varela Round"/>
                          <a:sym typeface="Varela Round"/>
                        </a:rPr>
                        <a:t>L1</a:t>
                      </a:r>
                      <a:endParaRPr sz="27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712863">
                <a:tc>
                  <a:txBody>
                    <a:bodyPr/>
                    <a:lstStyle/>
                    <a:p>
                      <a:pPr marL="0" lvl="0" indent="0" algn="l" rtl="0">
                        <a:spcBef>
                          <a:spcPts val="0"/>
                        </a:spcBef>
                        <a:spcAft>
                          <a:spcPts val="0"/>
                        </a:spcAft>
                        <a:buNone/>
                      </a:pPr>
                      <a:r>
                        <a:rPr lang="en-US" sz="2000" dirty="0">
                          <a:latin typeface="Varela Round"/>
                          <a:ea typeface="Varela Round"/>
                          <a:cs typeface="Varela Round"/>
                          <a:sym typeface="Varela Round"/>
                        </a:rPr>
                        <a:t>health risks</a:t>
                      </a:r>
                      <a:endParaRPr sz="2000" u="none" strike="noStrike" cap="none" dirty="0">
                        <a:solidFill>
                          <a:srgbClr val="192A72"/>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000" u="none" strike="noStrike" cap="none">
                        <a:solidFill>
                          <a:srgbClr val="192A72"/>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Varela Round"/>
                          <a:ea typeface="Varela Round"/>
                          <a:cs typeface="Varela Round"/>
                          <a:sym typeface="Varela Round"/>
                        </a:rPr>
                        <a:t>concerned </a:t>
                      </a: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allowing</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722495">
                <a:tc>
                  <a:txBody>
                    <a:bodyPr/>
                    <a:lstStyle/>
                    <a:p>
                      <a:pPr marL="0" lvl="0" indent="0" algn="l" rtl="0">
                        <a:spcBef>
                          <a:spcPts val="0"/>
                        </a:spcBef>
                        <a:spcAft>
                          <a:spcPts val="0"/>
                        </a:spcAft>
                        <a:buNone/>
                      </a:pPr>
                      <a:r>
                        <a:rPr lang="en-US" sz="2000">
                          <a:latin typeface="Varela Round"/>
                          <a:ea typeface="Varela Round"/>
                          <a:cs typeface="Varela Round"/>
                          <a:sym typeface="Varela Round"/>
                        </a:rPr>
                        <a:t>in the case of</a:t>
                      </a: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Varela Round"/>
                          <a:ea typeface="Varela Round"/>
                          <a:cs typeface="Varela Round"/>
                          <a:sym typeface="Varela Round"/>
                        </a:rPr>
                        <a:t>environmental hazards</a:t>
                      </a: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long-term</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712863">
                <a:tc>
                  <a:txBody>
                    <a:bodyPr/>
                    <a:lstStyle/>
                    <a:p>
                      <a:pPr marL="0" lvl="0" indent="0" algn="l" rtl="0">
                        <a:spcBef>
                          <a:spcPts val="0"/>
                        </a:spcBef>
                        <a:spcAft>
                          <a:spcPts val="0"/>
                        </a:spcAft>
                        <a:buNone/>
                      </a:pPr>
                      <a:r>
                        <a:rPr lang="en-US" sz="2000" dirty="0">
                          <a:latin typeface="Varela Round"/>
                          <a:ea typeface="Varela Round"/>
                          <a:cs typeface="Varela Round"/>
                          <a:sym typeface="Varela Round"/>
                        </a:rPr>
                        <a:t>control</a:t>
                      </a:r>
                      <a:endParaRPr sz="20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00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Varela Round"/>
                          <a:ea typeface="Varela Round"/>
                          <a:cs typeface="Varela Round"/>
                          <a:sym typeface="Varela Round"/>
                        </a:rPr>
                        <a:t>human</a:t>
                      </a: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722495">
                <a:tc>
                  <a:txBody>
                    <a:bodyPr/>
                    <a:lstStyle/>
                    <a:p>
                      <a:pPr marL="0" lvl="0" indent="0" algn="l" rtl="0">
                        <a:spcBef>
                          <a:spcPts val="0"/>
                        </a:spcBef>
                        <a:spcAft>
                          <a:spcPts val="0"/>
                        </a:spcAft>
                        <a:buNone/>
                      </a:pPr>
                      <a:r>
                        <a:rPr lang="en-US" sz="2000" dirty="0">
                          <a:latin typeface="Varela Round"/>
                          <a:ea typeface="Varela Round"/>
                          <a:cs typeface="Varela Round"/>
                          <a:sym typeface="Varela Round"/>
                        </a:rPr>
                        <a:t>useful</a:t>
                      </a:r>
                      <a:endParaRPr sz="20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00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Varela Round"/>
                          <a:ea typeface="Varela Round"/>
                          <a:cs typeface="Varela Round"/>
                          <a:sym typeface="Varela Round"/>
                        </a:rPr>
                        <a:t>economic concerns</a:t>
                      </a: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712863">
                <a:tc>
                  <a:txBody>
                    <a:bodyPr/>
                    <a:lstStyle/>
                    <a:p>
                      <a:pPr marL="0" lvl="0" indent="0" algn="l" rtl="0">
                        <a:spcBef>
                          <a:spcPts val="0"/>
                        </a:spcBef>
                        <a:spcAft>
                          <a:spcPts val="0"/>
                        </a:spcAft>
                        <a:buNone/>
                      </a:pPr>
                      <a:r>
                        <a:rPr lang="en-US" sz="2000" dirty="0">
                          <a:latin typeface="Varela Round"/>
                          <a:ea typeface="Varela Round"/>
                          <a:cs typeface="Varela Round"/>
                          <a:sym typeface="Varela Round"/>
                        </a:rPr>
                        <a:t>effects</a:t>
                      </a:r>
                      <a:endParaRPr sz="20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00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Varela Round"/>
                          <a:ea typeface="Varela Round"/>
                          <a:cs typeface="Varela Round"/>
                          <a:sym typeface="Varela Round"/>
                        </a:rPr>
                        <a:t>agricultural</a:t>
                      </a: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712863">
                <a:tc>
                  <a:txBody>
                    <a:bodyPr/>
                    <a:lstStyle/>
                    <a:p>
                      <a:endParaRPr lang="en-US"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Varela Round"/>
                          <a:ea typeface="Varela Round"/>
                          <a:cs typeface="Varela Round"/>
                          <a:sym typeface="Varela Round"/>
                        </a:rPr>
                        <a:t>transfer</a:t>
                      </a: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83dfe20b30_0_869"/>
          <p:cNvSpPr txBox="1">
            <a:spLocks noGrp="1"/>
          </p:cNvSpPr>
          <p:nvPr>
            <p:ph type="title"/>
          </p:nvPr>
        </p:nvSpPr>
        <p:spPr>
          <a:xfrm>
            <a:off x="447650" y="163773"/>
            <a:ext cx="11495700" cy="62779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000" dirty="0"/>
              <a:t>Fill in the table according to lines 25-32.</a:t>
            </a:r>
            <a:endParaRPr sz="4000" dirty="0"/>
          </a:p>
        </p:txBody>
      </p:sp>
      <p:graphicFrame>
        <p:nvGraphicFramePr>
          <p:cNvPr id="305" name="Google Shape;305;g83dfe20b30_0_869"/>
          <p:cNvGraphicFramePr/>
          <p:nvPr>
            <p:extLst>
              <p:ext uri="{D42A27DB-BD31-4B8C-83A1-F6EECF244321}">
                <p14:modId xmlns:p14="http://schemas.microsoft.com/office/powerpoint/2010/main" val="3731326920"/>
              </p:ext>
            </p:extLst>
          </p:nvPr>
        </p:nvGraphicFramePr>
        <p:xfrm>
          <a:off x="323457" y="791573"/>
          <a:ext cx="11264100" cy="6157912"/>
        </p:xfrm>
        <a:graphic>
          <a:graphicData uri="http://schemas.openxmlformats.org/drawingml/2006/table">
            <a:tbl>
              <a:tblPr firstRow="1" bandRow="1">
                <a:noFill/>
                <a:tableStyleId>{5824D713-7164-4A27-B0C8-4E6029D719BB}</a:tableStyleId>
              </a:tblPr>
              <a:tblGrid>
                <a:gridCol w="1877350">
                  <a:extLst>
                    <a:ext uri="{9D8B030D-6E8A-4147-A177-3AD203B41FA5}">
                      <a16:colId xmlns:a16="http://schemas.microsoft.com/office/drawing/2014/main" xmlns="" val="20000"/>
                    </a:ext>
                  </a:extLst>
                </a:gridCol>
                <a:gridCol w="1877350">
                  <a:extLst>
                    <a:ext uri="{9D8B030D-6E8A-4147-A177-3AD203B41FA5}">
                      <a16:colId xmlns:a16="http://schemas.microsoft.com/office/drawing/2014/main" xmlns="" val="20001"/>
                    </a:ext>
                  </a:extLst>
                </a:gridCol>
                <a:gridCol w="2001525">
                  <a:extLst>
                    <a:ext uri="{9D8B030D-6E8A-4147-A177-3AD203B41FA5}">
                      <a16:colId xmlns:a16="http://schemas.microsoft.com/office/drawing/2014/main" xmlns="" val="20002"/>
                    </a:ext>
                  </a:extLst>
                </a:gridCol>
                <a:gridCol w="1735275">
                  <a:extLst>
                    <a:ext uri="{9D8B030D-6E8A-4147-A177-3AD203B41FA5}">
                      <a16:colId xmlns:a16="http://schemas.microsoft.com/office/drawing/2014/main" xmlns="" val="20003"/>
                    </a:ext>
                  </a:extLst>
                </a:gridCol>
                <a:gridCol w="1984775">
                  <a:extLst>
                    <a:ext uri="{9D8B030D-6E8A-4147-A177-3AD203B41FA5}">
                      <a16:colId xmlns:a16="http://schemas.microsoft.com/office/drawing/2014/main" xmlns="" val="20004"/>
                    </a:ext>
                  </a:extLst>
                </a:gridCol>
                <a:gridCol w="1787825">
                  <a:extLst>
                    <a:ext uri="{9D8B030D-6E8A-4147-A177-3AD203B41FA5}">
                      <a16:colId xmlns:a16="http://schemas.microsoft.com/office/drawing/2014/main" xmlns="" val="20005"/>
                    </a:ext>
                  </a:extLst>
                </a:gridCol>
              </a:tblGrid>
              <a:tr h="667964">
                <a:tc>
                  <a:txBody>
                    <a:bodyPr/>
                    <a:lstStyle/>
                    <a:p>
                      <a:pPr marL="0" marR="0" lvl="0" indent="0" algn="ctr" rtl="1">
                        <a:spcBef>
                          <a:spcPts val="0"/>
                        </a:spcBef>
                        <a:spcAft>
                          <a:spcPts val="0"/>
                        </a:spcAft>
                        <a:buNone/>
                      </a:pPr>
                      <a:r>
                        <a:rPr lang="en-US" sz="2700" dirty="0">
                          <a:solidFill>
                            <a:srgbClr val="BF9000"/>
                          </a:solidFill>
                          <a:latin typeface="Varela Round"/>
                          <a:ea typeface="Varela Round"/>
                          <a:cs typeface="Varela Round"/>
                          <a:sym typeface="Varela Round"/>
                        </a:rPr>
                        <a:t>Brown</a:t>
                      </a:r>
                      <a:endParaRPr sz="2700" u="none" strike="noStrike" cap="none" dirty="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2700">
                          <a:solidFill>
                            <a:srgbClr val="BF9000"/>
                          </a:solidFill>
                          <a:latin typeface="Varela Round"/>
                          <a:ea typeface="Varela Round"/>
                          <a:cs typeface="Varela Round"/>
                          <a:sym typeface="Varela Round"/>
                        </a:rPr>
                        <a:t>L1</a:t>
                      </a:r>
                      <a:endParaRPr sz="27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2700">
                          <a:solidFill>
                            <a:srgbClr val="FF0000"/>
                          </a:solidFill>
                          <a:latin typeface="Varela Round"/>
                          <a:ea typeface="Varela Round"/>
                          <a:cs typeface="Varela Round"/>
                          <a:sym typeface="Varela Round"/>
                        </a:rPr>
                        <a:t>Red</a:t>
                      </a:r>
                      <a:endParaRPr sz="27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2700">
                          <a:solidFill>
                            <a:srgbClr val="FF0000"/>
                          </a:solidFill>
                          <a:latin typeface="Varela Round"/>
                          <a:ea typeface="Varela Round"/>
                          <a:cs typeface="Varela Round"/>
                          <a:sym typeface="Varela Round"/>
                        </a:rPr>
                        <a:t>L1</a:t>
                      </a:r>
                      <a:endParaRPr sz="27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2700">
                          <a:solidFill>
                            <a:srgbClr val="FF0000"/>
                          </a:solidFill>
                          <a:latin typeface="Varela Round"/>
                          <a:ea typeface="Varela Round"/>
                          <a:cs typeface="Varela Round"/>
                          <a:sym typeface="Varela Round"/>
                        </a:rPr>
                        <a:t>Red</a:t>
                      </a:r>
                      <a:endParaRPr sz="27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2700">
                          <a:solidFill>
                            <a:srgbClr val="FF0000"/>
                          </a:solidFill>
                          <a:latin typeface="Varela Round"/>
                          <a:ea typeface="Varela Round"/>
                          <a:cs typeface="Varela Round"/>
                          <a:sym typeface="Varela Round"/>
                        </a:rPr>
                        <a:t>L1</a:t>
                      </a:r>
                      <a:endParaRPr sz="27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745125">
                <a:tc>
                  <a:txBody>
                    <a:bodyPr/>
                    <a:lstStyle/>
                    <a:p>
                      <a:pPr marL="0" lvl="0" indent="0" algn="l" rtl="0">
                        <a:spcBef>
                          <a:spcPts val="0"/>
                        </a:spcBef>
                        <a:spcAft>
                          <a:spcPts val="0"/>
                        </a:spcAft>
                        <a:buNone/>
                      </a:pPr>
                      <a:r>
                        <a:rPr lang="en-US" sz="2000">
                          <a:latin typeface="Varela Round"/>
                          <a:ea typeface="Varela Round"/>
                          <a:cs typeface="Varela Round"/>
                          <a:sym typeface="Varela Round"/>
                        </a:rPr>
                        <a:t>health risks</a:t>
                      </a:r>
                      <a:endParaRPr sz="2000" u="none" strike="noStrike" cap="none">
                        <a:solidFill>
                          <a:srgbClr val="192A72"/>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000" u="none" strike="noStrike" cap="none" dirty="0">
                          <a:solidFill>
                            <a:srgbClr val="192A72"/>
                          </a:solidFill>
                          <a:latin typeface="Simplified Arabic" panose="02020603050405020304" pitchFamily="18" charset="-78"/>
                          <a:ea typeface="Varela Round"/>
                          <a:cs typeface="Varela Round"/>
                          <a:sym typeface="Varela Round"/>
                        </a:rPr>
                        <a:t>סיכונים בריאותיים</a:t>
                      </a:r>
                      <a:endParaRPr lang="en-US" sz="2000" u="none" strike="noStrike" cap="none" dirty="0">
                        <a:solidFill>
                          <a:srgbClr val="192A72"/>
                        </a:solidFill>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000" u="none" strike="noStrike" cap="none" dirty="0">
                          <a:solidFill>
                            <a:srgbClr val="192A72"/>
                          </a:solidFill>
                          <a:latin typeface="Simplified Arabic" panose="02020603050405020304" pitchFamily="18" charset="-78"/>
                          <a:ea typeface="Varela Round"/>
                          <a:cs typeface="Simplified Arabic" panose="02020603050405020304" pitchFamily="18" charset="-78"/>
                          <a:sym typeface="Varela Round"/>
                        </a:rPr>
                        <a:t>أخطار صحية</a:t>
                      </a:r>
                      <a:endParaRPr lang="en-US" sz="2000" u="none" strike="noStrike" cap="none" dirty="0">
                        <a:solidFill>
                          <a:srgbClr val="192A72"/>
                        </a:solidFill>
                        <a:latin typeface="Simplified Arabic" panose="02020603050405020304" pitchFamily="18" charset="-78"/>
                        <a:ea typeface="Varela Round"/>
                        <a:cs typeface="Simplified Arabic" panose="02020603050405020304" pitchFamily="18" charset="-78"/>
                        <a:sym typeface="Varela Round"/>
                      </a:endParaRPr>
                    </a:p>
                    <a:p>
                      <a:pPr marL="0" lvl="0" indent="0" algn="r" rtl="1">
                        <a:spcBef>
                          <a:spcPts val="0"/>
                        </a:spcBef>
                        <a:spcAft>
                          <a:spcPts val="0"/>
                        </a:spcAft>
                        <a:buNone/>
                      </a:pPr>
                      <a:endParaRPr sz="2000" u="none" strike="noStrike" cap="none" dirty="0">
                        <a:solidFill>
                          <a:srgbClr val="192A72"/>
                        </a:solidFill>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dirty="0">
                          <a:latin typeface="Varela Round"/>
                          <a:ea typeface="Varela Round"/>
                          <a:cs typeface="Varela Round"/>
                          <a:sym typeface="Varela Round"/>
                        </a:rPr>
                        <a:t>concerned </a:t>
                      </a:r>
                      <a:endParaRPr sz="20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allowing</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מאפשרים</a:t>
                      </a:r>
                      <a:endParaRPr lang="ar-AE" sz="240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تتيح</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755193">
                <a:tc>
                  <a:txBody>
                    <a:bodyPr/>
                    <a:lstStyle/>
                    <a:p>
                      <a:pPr marL="0" lvl="0" indent="0" algn="l" rtl="0">
                        <a:spcBef>
                          <a:spcPts val="0"/>
                        </a:spcBef>
                        <a:spcAft>
                          <a:spcPts val="0"/>
                        </a:spcAft>
                        <a:buNone/>
                      </a:pPr>
                      <a:r>
                        <a:rPr lang="en-US" sz="2000">
                          <a:latin typeface="Varela Round"/>
                          <a:ea typeface="Varela Round"/>
                          <a:cs typeface="Varela Round"/>
                          <a:sym typeface="Varela Round"/>
                        </a:rPr>
                        <a:t>in the case of</a:t>
                      </a: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000" dirty="0">
                          <a:latin typeface="Simplified Arabic" panose="02020603050405020304" pitchFamily="18" charset="-78"/>
                          <a:ea typeface="Varela Round"/>
                          <a:cs typeface="Varela Round"/>
                          <a:sym typeface="Varela Round"/>
                        </a:rPr>
                        <a:t>שמדובר על</a:t>
                      </a:r>
                      <a:endParaRPr lang="ar-AE" sz="200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000" dirty="0">
                          <a:latin typeface="Simplified Arabic" panose="02020603050405020304" pitchFamily="18" charset="-78"/>
                          <a:ea typeface="Varela Round"/>
                          <a:cs typeface="Simplified Arabic" panose="02020603050405020304" pitchFamily="18" charset="-78"/>
                          <a:sym typeface="Varela Round"/>
                        </a:rPr>
                        <a:t>في حالة الحديث عن</a:t>
                      </a:r>
                      <a:endParaRPr sz="20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Varela Round"/>
                          <a:ea typeface="Varela Round"/>
                          <a:cs typeface="Varela Round"/>
                          <a:sym typeface="Varela Round"/>
                        </a:rPr>
                        <a:t>environmental hazards</a:t>
                      </a: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long-term</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err="1">
                          <a:latin typeface="Simplified Arabic" panose="02020603050405020304" pitchFamily="18" charset="-78"/>
                          <a:ea typeface="Varela Round"/>
                          <a:cs typeface="Varela Round"/>
                          <a:sym typeface="Varela Round"/>
                        </a:rPr>
                        <a:t>תווח</a:t>
                      </a:r>
                      <a:r>
                        <a:rPr lang="he-IL" sz="2400" dirty="0">
                          <a:latin typeface="Simplified Arabic" panose="02020603050405020304" pitchFamily="18" charset="-78"/>
                          <a:ea typeface="Varela Round"/>
                          <a:cs typeface="Varela Round"/>
                          <a:sym typeface="Varela Round"/>
                        </a:rPr>
                        <a:t> הארוך</a:t>
                      </a:r>
                      <a:endParaRPr lang="ar-AE" sz="240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على المدى الطويل</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745125">
                <a:tc>
                  <a:txBody>
                    <a:bodyPr/>
                    <a:lstStyle/>
                    <a:p>
                      <a:pPr marL="0" lvl="0" indent="0" algn="l" rtl="0">
                        <a:spcBef>
                          <a:spcPts val="0"/>
                        </a:spcBef>
                        <a:spcAft>
                          <a:spcPts val="0"/>
                        </a:spcAft>
                        <a:buNone/>
                      </a:pPr>
                      <a:r>
                        <a:rPr lang="en-US" sz="2000" dirty="0">
                          <a:latin typeface="Varela Round"/>
                          <a:ea typeface="Varela Round"/>
                          <a:cs typeface="Varela Round"/>
                          <a:sym typeface="Varela Round"/>
                        </a:rPr>
                        <a:t>control</a:t>
                      </a:r>
                      <a:endParaRPr sz="20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000" dirty="0">
                          <a:latin typeface="Simplified Arabic" panose="02020603050405020304" pitchFamily="18" charset="-78"/>
                          <a:ea typeface="Varela Round"/>
                          <a:cs typeface="Varela Round"/>
                          <a:sym typeface="Varela Round"/>
                        </a:rPr>
                        <a:t>שליטה</a:t>
                      </a:r>
                      <a:endParaRPr lang="ar-AE" sz="200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000" dirty="0">
                          <a:latin typeface="Simplified Arabic" panose="02020603050405020304" pitchFamily="18" charset="-78"/>
                          <a:ea typeface="Varela Round"/>
                          <a:cs typeface="Simplified Arabic" panose="02020603050405020304" pitchFamily="18" charset="-78"/>
                          <a:sym typeface="Varela Round"/>
                        </a:rPr>
                        <a:t>سيطرة</a:t>
                      </a:r>
                      <a:endParaRPr sz="20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Varela Round"/>
                          <a:ea typeface="Varela Round"/>
                          <a:cs typeface="Varela Round"/>
                          <a:sym typeface="Varela Round"/>
                        </a:rPr>
                        <a:t>human</a:t>
                      </a:r>
                      <a:endParaRPr sz="2000">
                        <a:latin typeface="Varela Round"/>
                        <a:ea typeface="Varela Round"/>
                        <a:cs typeface="Varela Round"/>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755193">
                <a:tc>
                  <a:txBody>
                    <a:bodyPr/>
                    <a:lstStyle/>
                    <a:p>
                      <a:pPr marL="0" lvl="0" indent="0" algn="l" rtl="0">
                        <a:spcBef>
                          <a:spcPts val="0"/>
                        </a:spcBef>
                        <a:spcAft>
                          <a:spcPts val="0"/>
                        </a:spcAft>
                        <a:buNone/>
                      </a:pPr>
                      <a:r>
                        <a:rPr lang="en-US" sz="2000" dirty="0">
                          <a:latin typeface="Varela Round"/>
                          <a:ea typeface="Varela Round"/>
                          <a:cs typeface="Varela Round"/>
                          <a:sym typeface="Varela Round"/>
                        </a:rPr>
                        <a:t>useful</a:t>
                      </a:r>
                      <a:endParaRPr sz="20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000" dirty="0">
                          <a:latin typeface="Simplified Arabic" panose="02020603050405020304" pitchFamily="18" charset="-78"/>
                          <a:ea typeface="Varela Round"/>
                          <a:cs typeface="Varela Round"/>
                          <a:sym typeface="Varela Round"/>
                        </a:rPr>
                        <a:t>שימושיים</a:t>
                      </a:r>
                      <a:endParaRPr lang="ar-AE" sz="200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000" dirty="0">
                          <a:latin typeface="Simplified Arabic" panose="02020603050405020304" pitchFamily="18" charset="-78"/>
                          <a:ea typeface="Varela Round"/>
                          <a:cs typeface="Simplified Arabic" panose="02020603050405020304" pitchFamily="18" charset="-78"/>
                          <a:sym typeface="Varela Round"/>
                        </a:rPr>
                        <a:t>مفيدة</a:t>
                      </a:r>
                      <a:endParaRPr sz="20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dirty="0">
                          <a:latin typeface="Varela Round"/>
                          <a:ea typeface="Varela Round"/>
                          <a:cs typeface="Varela Round"/>
                          <a:sym typeface="Varela Round"/>
                        </a:rPr>
                        <a:t>economic concerns</a:t>
                      </a:r>
                      <a:endParaRPr sz="20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745125">
                <a:tc>
                  <a:txBody>
                    <a:bodyPr/>
                    <a:lstStyle/>
                    <a:p>
                      <a:pPr marL="0" lvl="0" indent="0" algn="l" rtl="0">
                        <a:spcBef>
                          <a:spcPts val="0"/>
                        </a:spcBef>
                        <a:spcAft>
                          <a:spcPts val="0"/>
                        </a:spcAft>
                        <a:buNone/>
                      </a:pPr>
                      <a:r>
                        <a:rPr lang="en-US" sz="2000" dirty="0">
                          <a:latin typeface="Varela Round"/>
                          <a:ea typeface="Varela Round"/>
                          <a:cs typeface="Varela Round"/>
                          <a:sym typeface="Varela Round"/>
                        </a:rPr>
                        <a:t>effects</a:t>
                      </a:r>
                      <a:endParaRPr sz="20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Font typeface="Arial"/>
                        <a:buNone/>
                      </a:pPr>
                      <a:r>
                        <a:rPr lang="he-IL" sz="2000" b="0" i="0" u="none" strike="noStrike" cap="none" dirty="0">
                          <a:solidFill>
                            <a:schemeClr val="dk1"/>
                          </a:solidFill>
                          <a:latin typeface="Simplified Arabic" panose="02020603050405020304" pitchFamily="18" charset="-78"/>
                          <a:ea typeface="Varela Round"/>
                          <a:cs typeface="Varela Round"/>
                          <a:sym typeface="Varela Round"/>
                        </a:rPr>
                        <a:t>השפעות</a:t>
                      </a:r>
                      <a:endParaRPr lang="en-US" sz="2000" b="0" i="0" u="none" strike="noStrike" cap="none" dirty="0">
                        <a:solidFill>
                          <a:schemeClr val="dk1"/>
                        </a:solidFill>
                        <a:latin typeface="Simplified Arabic" panose="02020603050405020304" pitchFamily="18" charset="-78"/>
                        <a:ea typeface="Varela Round"/>
                        <a:cs typeface="Varela Round"/>
                        <a:sym typeface="Varela Round"/>
                      </a:endParaRPr>
                    </a:p>
                    <a:p>
                      <a:pPr marL="0" marR="0" lvl="0" indent="0" algn="r" rtl="1">
                        <a:lnSpc>
                          <a:spcPct val="100000"/>
                        </a:lnSpc>
                        <a:spcBef>
                          <a:spcPts val="0"/>
                        </a:spcBef>
                        <a:spcAft>
                          <a:spcPts val="0"/>
                        </a:spcAft>
                        <a:buClr>
                          <a:srgbClr val="000000"/>
                        </a:buClr>
                        <a:buFont typeface="Arial"/>
                        <a:buNone/>
                      </a:pPr>
                      <a:r>
                        <a:rPr lang="ar-AE" sz="2000" b="0" i="0" u="none" strike="noStrike" cap="none" dirty="0">
                          <a:solidFill>
                            <a:schemeClr val="dk1"/>
                          </a:solidFill>
                          <a:latin typeface="Simplified Arabic" panose="02020603050405020304" pitchFamily="18" charset="-78"/>
                          <a:ea typeface="Varela Round"/>
                          <a:cs typeface="Simplified Arabic" panose="02020603050405020304" pitchFamily="18" charset="-78"/>
                          <a:sym typeface="Varela Round"/>
                        </a:rPr>
                        <a:t>تأثيرات</a:t>
                      </a:r>
                      <a:endParaRPr sz="2000" b="0" i="0" u="none" strike="noStrike" cap="none" dirty="0">
                        <a:solidFill>
                          <a:schemeClr val="dk1"/>
                        </a:solidFill>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000">
                          <a:latin typeface="Varela Round"/>
                          <a:ea typeface="Varela Round"/>
                          <a:cs typeface="Varela Round"/>
                          <a:sym typeface="Varela Round"/>
                        </a:rPr>
                        <a:t>agricultural</a:t>
                      </a: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745125">
                <a:tc>
                  <a:txBody>
                    <a:bodyPr/>
                    <a:lstStyle/>
                    <a:p>
                      <a:endParaRPr lang="en-US"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0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r>
                        <a:rPr lang="en-US" sz="2000" dirty="0">
                          <a:latin typeface="Varela Round"/>
                          <a:ea typeface="Varela Round"/>
                          <a:cs typeface="Varela Round"/>
                          <a:sym typeface="Varela Round"/>
                        </a:rPr>
                        <a:t>transfer</a:t>
                      </a:r>
                      <a:endParaRPr sz="20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83dfe20b30_0_827"/>
          <p:cNvSpPr txBox="1">
            <a:spLocks noGrp="1"/>
          </p:cNvSpPr>
          <p:nvPr>
            <p:ph type="title"/>
          </p:nvPr>
        </p:nvSpPr>
        <p:spPr>
          <a:xfrm>
            <a:off x="1" y="213094"/>
            <a:ext cx="12192000" cy="720000"/>
          </a:xfrm>
          <a:prstGeom prst="rect">
            <a:avLst/>
          </a:prstGeom>
        </p:spPr>
        <p:txBody>
          <a:bodyPr spcFirstLastPara="1" wrap="square" lIns="36000" tIns="0" rIns="36000" bIns="0" anchor="ctr" anchorCtr="0">
            <a:noAutofit/>
          </a:bodyPr>
          <a:lstStyle/>
          <a:p>
            <a:pPr marL="0" lvl="0" indent="0" algn="ctr" rtl="0">
              <a:spcBef>
                <a:spcPts val="0"/>
              </a:spcBef>
              <a:spcAft>
                <a:spcPts val="0"/>
              </a:spcAft>
              <a:buNone/>
            </a:pPr>
            <a:endParaRPr/>
          </a:p>
        </p:txBody>
      </p:sp>
      <p:sp>
        <p:nvSpPr>
          <p:cNvPr id="312" name="Google Shape;312;g83dfe20b30_0_827"/>
          <p:cNvSpPr txBox="1">
            <a:spLocks noGrp="1"/>
          </p:cNvSpPr>
          <p:nvPr>
            <p:ph type="body" idx="1"/>
          </p:nvPr>
        </p:nvSpPr>
        <p:spPr>
          <a:xfrm>
            <a:off x="515275" y="1195750"/>
            <a:ext cx="11141400" cy="4680000"/>
          </a:xfrm>
          <a:prstGeom prst="rect">
            <a:avLst/>
          </a:prstGeom>
        </p:spPr>
        <p:txBody>
          <a:bodyPr spcFirstLastPara="1" wrap="square" lIns="91425" tIns="45700" rIns="91425" bIns="45700" anchor="t" anchorCtr="0">
            <a:noAutofit/>
          </a:bodyPr>
          <a:lstStyle/>
          <a:p>
            <a:pPr marL="106679" marR="0" lvl="0" indent="-88391" algn="l" rtl="0">
              <a:lnSpc>
                <a:spcPct val="115000"/>
              </a:lnSpc>
              <a:spcBef>
                <a:spcPts val="0"/>
              </a:spcBef>
              <a:spcAft>
                <a:spcPts val="0"/>
              </a:spcAft>
              <a:buNone/>
            </a:pPr>
            <a:r>
              <a:rPr lang="en-US" sz="2500" b="1" dirty="0">
                <a:solidFill>
                  <a:srgbClr val="BF9000"/>
                </a:solidFill>
              </a:rPr>
              <a:t>In addition</a:t>
            </a:r>
            <a:r>
              <a:rPr lang="en-US" sz="2500" dirty="0">
                <a:solidFill>
                  <a:schemeClr val="dk1"/>
                </a:solidFill>
              </a:rPr>
              <a:t>, there is a </a:t>
            </a:r>
            <a:r>
              <a:rPr lang="en-US" sz="2500" b="1" dirty="0">
                <a:solidFill>
                  <a:srgbClr val="BF9000"/>
                </a:solidFill>
              </a:rPr>
              <a:t>serious</a:t>
            </a:r>
            <a:r>
              <a:rPr lang="en-US" sz="2500" dirty="0">
                <a:solidFill>
                  <a:schemeClr val="dk1"/>
                </a:solidFill>
              </a:rPr>
              <a:t> </a:t>
            </a:r>
            <a:r>
              <a:rPr lang="en-US" sz="2500" dirty="0">
                <a:solidFill>
                  <a:srgbClr val="FF0000"/>
                </a:solidFill>
              </a:rPr>
              <a:t>possibility</a:t>
            </a:r>
            <a:r>
              <a:rPr lang="en-US" sz="2500" dirty="0">
                <a:solidFill>
                  <a:schemeClr val="dk1"/>
                </a:solidFill>
              </a:rPr>
              <a:t> that introducing a gene into a </a:t>
            </a:r>
          </a:p>
          <a:p>
            <a:pPr marL="106679" marR="0" lvl="0" indent="-88391" algn="l" rtl="0">
              <a:lnSpc>
                <a:spcPct val="115000"/>
              </a:lnSpc>
              <a:spcBef>
                <a:spcPts val="0"/>
              </a:spcBef>
              <a:spcAft>
                <a:spcPts val="0"/>
              </a:spcAft>
              <a:buNone/>
            </a:pPr>
            <a:r>
              <a:rPr lang="en-US" sz="2500" dirty="0">
                <a:solidFill>
                  <a:schemeClr val="dk1"/>
                </a:solidFill>
              </a:rPr>
              <a:t>plant could </a:t>
            </a:r>
            <a:r>
              <a:rPr lang="en-US" sz="2500" b="1" dirty="0">
                <a:solidFill>
                  <a:srgbClr val="BF9000"/>
                </a:solidFill>
              </a:rPr>
              <a:t>cause</a:t>
            </a:r>
            <a:r>
              <a:rPr lang="en-US" sz="2500" dirty="0">
                <a:solidFill>
                  <a:schemeClr val="dk1"/>
                </a:solidFill>
              </a:rPr>
              <a:t> an allergic </a:t>
            </a:r>
            <a:r>
              <a:rPr lang="en-US" sz="2500" dirty="0">
                <a:solidFill>
                  <a:srgbClr val="FF0000"/>
                </a:solidFill>
              </a:rPr>
              <a:t>reaction</a:t>
            </a:r>
            <a:r>
              <a:rPr lang="en-US" sz="2500" dirty="0">
                <a:solidFill>
                  <a:schemeClr val="dk1"/>
                </a:solidFill>
              </a:rPr>
              <a:t> in people who have food allergies; </a:t>
            </a:r>
          </a:p>
          <a:p>
            <a:pPr marL="106679" marR="0" lvl="0" indent="-88391" algn="l" rtl="0">
              <a:lnSpc>
                <a:spcPct val="115000"/>
              </a:lnSpc>
              <a:spcBef>
                <a:spcPts val="0"/>
              </a:spcBef>
              <a:spcAft>
                <a:spcPts val="0"/>
              </a:spcAft>
              <a:buNone/>
            </a:pPr>
            <a:r>
              <a:rPr lang="en-US" sz="2500" dirty="0">
                <a:solidFill>
                  <a:schemeClr val="dk1"/>
                </a:solidFill>
              </a:rPr>
              <a:t>for example, if there is a peanut gene in the soybean milk they are </a:t>
            </a:r>
          </a:p>
          <a:p>
            <a:pPr marL="106679" marR="0" lvl="0" indent="-88391" algn="l" rtl="0">
              <a:lnSpc>
                <a:spcPct val="115000"/>
              </a:lnSpc>
              <a:spcBef>
                <a:spcPts val="0"/>
              </a:spcBef>
              <a:spcAft>
                <a:spcPts val="0"/>
              </a:spcAft>
              <a:buNone/>
            </a:pPr>
            <a:r>
              <a:rPr lang="en-US" sz="2500" dirty="0">
                <a:solidFill>
                  <a:schemeClr val="dk1"/>
                </a:solidFill>
              </a:rPr>
              <a:t>drinking, and they are allergic to peanuts. Economically, farmers are very </a:t>
            </a:r>
          </a:p>
          <a:p>
            <a:pPr marL="106679" marR="0" lvl="0" indent="-88391" algn="l" rtl="0">
              <a:lnSpc>
                <a:spcPct val="115000"/>
              </a:lnSpc>
              <a:spcBef>
                <a:spcPts val="0"/>
              </a:spcBef>
              <a:spcAft>
                <a:spcPts val="0"/>
              </a:spcAft>
              <a:buNone/>
            </a:pPr>
            <a:r>
              <a:rPr lang="en-US" sz="2500" dirty="0">
                <a:solidFill>
                  <a:schemeClr val="dk1"/>
                </a:solidFill>
              </a:rPr>
              <a:t>worried that GM foods will </a:t>
            </a:r>
            <a:r>
              <a:rPr lang="en-US" sz="2500" b="1" u="sng" dirty="0">
                <a:solidFill>
                  <a:srgbClr val="BF9000"/>
                </a:solidFill>
              </a:rPr>
              <a:t>take over </a:t>
            </a:r>
            <a:r>
              <a:rPr lang="en-US" sz="2500" dirty="0">
                <a:solidFill>
                  <a:schemeClr val="dk1"/>
                </a:solidFill>
              </a:rPr>
              <a:t>the market and they will </a:t>
            </a:r>
            <a:r>
              <a:rPr lang="en-US" sz="2500" b="1" dirty="0">
                <a:solidFill>
                  <a:srgbClr val="BF9000"/>
                </a:solidFill>
              </a:rPr>
              <a:t>lose</a:t>
            </a:r>
            <a:r>
              <a:rPr lang="en-US" sz="2500" dirty="0">
                <a:solidFill>
                  <a:srgbClr val="00FF00"/>
                </a:solidFill>
              </a:rPr>
              <a:t> </a:t>
            </a:r>
            <a:r>
              <a:rPr lang="en-US" sz="2500" dirty="0">
                <a:solidFill>
                  <a:schemeClr val="dk1"/>
                </a:solidFill>
              </a:rPr>
              <a:t>their </a:t>
            </a:r>
          </a:p>
          <a:p>
            <a:pPr marL="106679" marR="0" lvl="0" indent="-88391" algn="l" rtl="0">
              <a:lnSpc>
                <a:spcPct val="115000"/>
              </a:lnSpc>
              <a:spcBef>
                <a:spcPts val="0"/>
              </a:spcBef>
              <a:spcAft>
                <a:spcPts val="0"/>
              </a:spcAft>
              <a:buNone/>
            </a:pPr>
            <a:r>
              <a:rPr lang="en-US" sz="2500" dirty="0">
                <a:solidFill>
                  <a:srgbClr val="FF0000"/>
                </a:solidFill>
              </a:rPr>
              <a:t>income.</a:t>
            </a:r>
            <a:r>
              <a:rPr lang="en-US" sz="2500" dirty="0">
                <a:solidFill>
                  <a:schemeClr val="dk1"/>
                </a:solidFill>
              </a:rPr>
              <a:t> </a:t>
            </a:r>
            <a:endParaRPr sz="2500" dirty="0">
              <a:solidFill>
                <a:schemeClr val="dk1"/>
              </a:solidFill>
            </a:endParaRPr>
          </a:p>
          <a:p>
            <a:pPr marL="106679" marR="0" lvl="0" indent="-88391" algn="l" rtl="0">
              <a:lnSpc>
                <a:spcPct val="115000"/>
              </a:lnSpc>
              <a:spcBef>
                <a:spcPts val="0"/>
              </a:spcBef>
              <a:spcAft>
                <a:spcPts val="0"/>
              </a:spcAft>
              <a:buNone/>
            </a:pPr>
            <a:r>
              <a:rPr lang="en-US" sz="2500" dirty="0">
                <a:solidFill>
                  <a:schemeClr val="dk1"/>
                </a:solidFill>
              </a:rPr>
              <a:t>___________________________________________________</a:t>
            </a:r>
            <a:endParaRPr sz="2500" dirty="0">
              <a:solidFill>
                <a:schemeClr val="dk1"/>
              </a:solidFill>
            </a:endParaRPr>
          </a:p>
          <a:p>
            <a:pPr marL="106679" marR="0" lvl="0" indent="-88391" algn="l" rtl="0">
              <a:lnSpc>
                <a:spcPct val="115000"/>
              </a:lnSpc>
              <a:spcBef>
                <a:spcPts val="0"/>
              </a:spcBef>
              <a:spcAft>
                <a:spcPts val="0"/>
              </a:spcAft>
              <a:buNone/>
            </a:pPr>
            <a:r>
              <a:rPr lang="en-US" sz="2500" dirty="0">
                <a:solidFill>
                  <a:schemeClr val="dk1"/>
                </a:solidFill>
              </a:rPr>
              <a:t>6. How can GM foods endanger people with food allergies?</a:t>
            </a:r>
            <a:endParaRPr sz="2500" dirty="0">
              <a:solidFill>
                <a:schemeClr val="dk1"/>
              </a:solidFill>
            </a:endParaRPr>
          </a:p>
          <a:p>
            <a:pPr marL="106679" marR="0" lvl="0" indent="-88391" algn="l" rtl="0">
              <a:lnSpc>
                <a:spcPct val="115000"/>
              </a:lnSpc>
              <a:spcBef>
                <a:spcPts val="0"/>
              </a:spcBef>
              <a:spcAft>
                <a:spcPts val="0"/>
              </a:spcAft>
              <a:buClr>
                <a:schemeClr val="dk1"/>
              </a:buClr>
              <a:buSzPts val="1100"/>
              <a:buFont typeface="Arial"/>
              <a:buNone/>
            </a:pPr>
            <a:r>
              <a:rPr lang="en-US" sz="2500" dirty="0">
                <a:solidFill>
                  <a:schemeClr val="dk1"/>
                </a:solidFill>
              </a:rPr>
              <a:t>Give an example from the text.</a:t>
            </a:r>
            <a:endParaRPr sz="2500" dirty="0">
              <a:solidFill>
                <a:schemeClr val="dk1"/>
              </a:solidFill>
            </a:endParaRPr>
          </a:p>
          <a:p>
            <a:pPr marL="0" lvl="0" indent="0" algn="l" rtl="0">
              <a:spcBef>
                <a:spcPts val="0"/>
              </a:spcBef>
              <a:spcAft>
                <a:spcPts val="600"/>
              </a:spcAft>
              <a:buNone/>
            </a:pPr>
            <a:endParaRPr sz="25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83dfe20b30_0_833"/>
          <p:cNvSpPr txBox="1">
            <a:spLocks noGrp="1"/>
          </p:cNvSpPr>
          <p:nvPr>
            <p:ph type="title"/>
          </p:nvPr>
        </p:nvSpPr>
        <p:spPr>
          <a:xfrm>
            <a:off x="447650" y="213100"/>
            <a:ext cx="11495700" cy="72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a:t>Fill in the table according to lines 33-36.</a:t>
            </a:r>
            <a:endParaRPr sz="4300"/>
          </a:p>
        </p:txBody>
      </p:sp>
      <p:graphicFrame>
        <p:nvGraphicFramePr>
          <p:cNvPr id="318" name="Google Shape;318;g83dfe20b30_0_833"/>
          <p:cNvGraphicFramePr/>
          <p:nvPr>
            <p:extLst>
              <p:ext uri="{D42A27DB-BD31-4B8C-83A1-F6EECF244321}">
                <p14:modId xmlns:p14="http://schemas.microsoft.com/office/powerpoint/2010/main" val="1445361929"/>
              </p:ext>
            </p:extLst>
          </p:nvPr>
        </p:nvGraphicFramePr>
        <p:xfrm>
          <a:off x="568540" y="1058707"/>
          <a:ext cx="10745454" cy="4538800"/>
        </p:xfrm>
        <a:graphic>
          <a:graphicData uri="http://schemas.openxmlformats.org/drawingml/2006/table">
            <a:tbl>
              <a:tblPr firstRow="1" bandRow="1">
                <a:noFill/>
                <a:tableStyleId>{5824D713-7164-4A27-B0C8-4E6029D719BB}</a:tableStyleId>
              </a:tblPr>
              <a:tblGrid>
                <a:gridCol w="1790909">
                  <a:extLst>
                    <a:ext uri="{9D8B030D-6E8A-4147-A177-3AD203B41FA5}">
                      <a16:colId xmlns:a16="http://schemas.microsoft.com/office/drawing/2014/main" xmlns="" val="20000"/>
                    </a:ext>
                  </a:extLst>
                </a:gridCol>
                <a:gridCol w="1790909">
                  <a:extLst>
                    <a:ext uri="{9D8B030D-6E8A-4147-A177-3AD203B41FA5}">
                      <a16:colId xmlns:a16="http://schemas.microsoft.com/office/drawing/2014/main" xmlns="" val="20001"/>
                    </a:ext>
                  </a:extLst>
                </a:gridCol>
                <a:gridCol w="1790909">
                  <a:extLst>
                    <a:ext uri="{9D8B030D-6E8A-4147-A177-3AD203B41FA5}">
                      <a16:colId xmlns:a16="http://schemas.microsoft.com/office/drawing/2014/main" xmlns="" val="20002"/>
                    </a:ext>
                  </a:extLst>
                </a:gridCol>
                <a:gridCol w="1790909">
                  <a:extLst>
                    <a:ext uri="{9D8B030D-6E8A-4147-A177-3AD203B41FA5}">
                      <a16:colId xmlns:a16="http://schemas.microsoft.com/office/drawing/2014/main" xmlns="" val="20003"/>
                    </a:ext>
                  </a:extLst>
                </a:gridCol>
                <a:gridCol w="1790909">
                  <a:extLst>
                    <a:ext uri="{9D8B030D-6E8A-4147-A177-3AD203B41FA5}">
                      <a16:colId xmlns:a16="http://schemas.microsoft.com/office/drawing/2014/main" xmlns="" val="20004"/>
                    </a:ext>
                  </a:extLst>
                </a:gridCol>
                <a:gridCol w="1790909">
                  <a:extLst>
                    <a:ext uri="{9D8B030D-6E8A-4147-A177-3AD203B41FA5}">
                      <a16:colId xmlns:a16="http://schemas.microsoft.com/office/drawing/2014/main" xmlns="" val="20005"/>
                    </a:ext>
                  </a:extLst>
                </a:gridCol>
              </a:tblGrid>
              <a:tr h="648400">
                <a:tc>
                  <a:txBody>
                    <a:bodyPr/>
                    <a:lstStyle/>
                    <a:p>
                      <a:pPr marL="0" marR="0" lvl="0" indent="0" algn="ctr" rtl="1">
                        <a:spcBef>
                          <a:spcPts val="0"/>
                        </a:spcBef>
                        <a:spcAft>
                          <a:spcPts val="0"/>
                        </a:spcAft>
                        <a:buNone/>
                      </a:pPr>
                      <a:r>
                        <a:rPr lang="en-US" sz="3300" dirty="0">
                          <a:solidFill>
                            <a:srgbClr val="0000FF"/>
                          </a:solidFill>
                          <a:latin typeface="Varela Round"/>
                          <a:ea typeface="Varela Round"/>
                          <a:cs typeface="Varela Round"/>
                          <a:sym typeface="Varela Round"/>
                        </a:rPr>
                        <a:t>Blue</a:t>
                      </a:r>
                      <a:endParaRPr sz="33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L1</a:t>
                      </a:r>
                      <a:endParaRPr sz="33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Brown</a:t>
                      </a:r>
                      <a:endParaRPr sz="3300" u="none" strike="noStrike" cap="none">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L1</a:t>
                      </a:r>
                      <a:endParaRPr sz="33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3300">
                          <a:solidFill>
                            <a:srgbClr val="FF0000"/>
                          </a:solidFill>
                          <a:latin typeface="Varela Round"/>
                          <a:ea typeface="Varela Round"/>
                          <a:cs typeface="Varela Round"/>
                          <a:sym typeface="Varela Round"/>
                        </a:rPr>
                        <a:t>Red</a:t>
                      </a:r>
                      <a:endParaRPr sz="33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3300">
                          <a:solidFill>
                            <a:srgbClr val="FF0000"/>
                          </a:solidFill>
                          <a:latin typeface="Varela Round"/>
                          <a:ea typeface="Varela Round"/>
                          <a:cs typeface="Varela Round"/>
                          <a:sym typeface="Varela Round"/>
                        </a:rPr>
                        <a:t>L1</a:t>
                      </a:r>
                      <a:endParaRPr sz="33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648400">
                <a:tc>
                  <a:txBody>
                    <a:bodyPr/>
                    <a:lstStyle/>
                    <a:p>
                      <a:pPr marL="0" marR="0" lvl="0" indent="0" algn="ctr" rtl="1">
                        <a:spcBef>
                          <a:spcPts val="0"/>
                        </a:spcBef>
                        <a:spcAft>
                          <a:spcPts val="0"/>
                        </a:spcAft>
                        <a:buNone/>
                      </a:pPr>
                      <a:endParaRPr sz="2400" u="none" strike="noStrike" cap="none" dirty="0">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1">
                        <a:spcBef>
                          <a:spcPts val="0"/>
                        </a:spcBef>
                        <a:spcAft>
                          <a:spcPts val="0"/>
                        </a:spcAft>
                        <a:buNone/>
                      </a:pPr>
                      <a:endParaRPr sz="2400" u="none" strike="noStrike" cap="none">
                        <a:solidFill>
                          <a:srgbClr val="192A72"/>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in addition</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possibility</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serious</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reaction</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cause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income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take over</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lose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83dfe20b30_0_874"/>
          <p:cNvSpPr txBox="1">
            <a:spLocks noGrp="1"/>
          </p:cNvSpPr>
          <p:nvPr>
            <p:ph type="title"/>
          </p:nvPr>
        </p:nvSpPr>
        <p:spPr>
          <a:xfrm>
            <a:off x="447650" y="213100"/>
            <a:ext cx="11495700" cy="72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a:t>Fill in the table according to lines 33-36.</a:t>
            </a:r>
            <a:endParaRPr sz="4300"/>
          </a:p>
        </p:txBody>
      </p:sp>
      <p:graphicFrame>
        <p:nvGraphicFramePr>
          <p:cNvPr id="324" name="Google Shape;324;g83dfe20b30_0_874"/>
          <p:cNvGraphicFramePr/>
          <p:nvPr>
            <p:extLst>
              <p:ext uri="{D42A27DB-BD31-4B8C-83A1-F6EECF244321}">
                <p14:modId xmlns:p14="http://schemas.microsoft.com/office/powerpoint/2010/main" val="919549587"/>
              </p:ext>
            </p:extLst>
          </p:nvPr>
        </p:nvGraphicFramePr>
        <p:xfrm>
          <a:off x="554893" y="1126945"/>
          <a:ext cx="10568034" cy="5411650"/>
        </p:xfrm>
        <a:graphic>
          <a:graphicData uri="http://schemas.openxmlformats.org/drawingml/2006/table">
            <a:tbl>
              <a:tblPr firstRow="1" bandRow="1">
                <a:noFill/>
                <a:tableStyleId>{5824D713-7164-4A27-B0C8-4E6029D719BB}</a:tableStyleId>
              </a:tblPr>
              <a:tblGrid>
                <a:gridCol w="1761339">
                  <a:extLst>
                    <a:ext uri="{9D8B030D-6E8A-4147-A177-3AD203B41FA5}">
                      <a16:colId xmlns:a16="http://schemas.microsoft.com/office/drawing/2014/main" xmlns="" val="20000"/>
                    </a:ext>
                  </a:extLst>
                </a:gridCol>
                <a:gridCol w="1761339">
                  <a:extLst>
                    <a:ext uri="{9D8B030D-6E8A-4147-A177-3AD203B41FA5}">
                      <a16:colId xmlns:a16="http://schemas.microsoft.com/office/drawing/2014/main" xmlns="" val="20001"/>
                    </a:ext>
                  </a:extLst>
                </a:gridCol>
                <a:gridCol w="1761339">
                  <a:extLst>
                    <a:ext uri="{9D8B030D-6E8A-4147-A177-3AD203B41FA5}">
                      <a16:colId xmlns:a16="http://schemas.microsoft.com/office/drawing/2014/main" xmlns="" val="20002"/>
                    </a:ext>
                  </a:extLst>
                </a:gridCol>
                <a:gridCol w="1761339">
                  <a:extLst>
                    <a:ext uri="{9D8B030D-6E8A-4147-A177-3AD203B41FA5}">
                      <a16:colId xmlns:a16="http://schemas.microsoft.com/office/drawing/2014/main" xmlns="" val="20003"/>
                    </a:ext>
                  </a:extLst>
                </a:gridCol>
                <a:gridCol w="1761339">
                  <a:extLst>
                    <a:ext uri="{9D8B030D-6E8A-4147-A177-3AD203B41FA5}">
                      <a16:colId xmlns:a16="http://schemas.microsoft.com/office/drawing/2014/main" xmlns="" val="20004"/>
                    </a:ext>
                  </a:extLst>
                </a:gridCol>
                <a:gridCol w="1761339">
                  <a:extLst>
                    <a:ext uri="{9D8B030D-6E8A-4147-A177-3AD203B41FA5}">
                      <a16:colId xmlns:a16="http://schemas.microsoft.com/office/drawing/2014/main" xmlns="" val="20005"/>
                    </a:ext>
                  </a:extLst>
                </a:gridCol>
              </a:tblGrid>
              <a:tr h="648400">
                <a:tc>
                  <a:txBody>
                    <a:bodyPr/>
                    <a:lstStyle/>
                    <a:p>
                      <a:pPr marL="0" marR="0" lvl="0" indent="0" algn="ctr" rtl="1">
                        <a:spcBef>
                          <a:spcPts val="0"/>
                        </a:spcBef>
                        <a:spcAft>
                          <a:spcPts val="0"/>
                        </a:spcAft>
                        <a:buNone/>
                      </a:pPr>
                      <a:r>
                        <a:rPr lang="en-US" sz="3300" dirty="0">
                          <a:solidFill>
                            <a:srgbClr val="0000FF"/>
                          </a:solidFill>
                          <a:latin typeface="Varela Round"/>
                          <a:ea typeface="Varela Round"/>
                          <a:cs typeface="Varela Round"/>
                          <a:sym typeface="Varela Round"/>
                        </a:rPr>
                        <a:t>Blue</a:t>
                      </a:r>
                      <a:endParaRPr sz="33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L1</a:t>
                      </a:r>
                      <a:endParaRPr sz="33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Brown</a:t>
                      </a:r>
                      <a:endParaRPr sz="3300" u="none" strike="noStrike" cap="none">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L1</a:t>
                      </a:r>
                      <a:endParaRPr sz="33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3300">
                          <a:solidFill>
                            <a:srgbClr val="FF0000"/>
                          </a:solidFill>
                          <a:latin typeface="Varela Round"/>
                          <a:ea typeface="Varela Round"/>
                          <a:cs typeface="Varela Round"/>
                          <a:sym typeface="Varela Round"/>
                        </a:rPr>
                        <a:t>Red</a:t>
                      </a:r>
                      <a:endParaRPr sz="33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3300">
                          <a:solidFill>
                            <a:srgbClr val="FF0000"/>
                          </a:solidFill>
                          <a:latin typeface="Varela Round"/>
                          <a:ea typeface="Varela Round"/>
                          <a:cs typeface="Varela Round"/>
                          <a:sym typeface="Varela Round"/>
                        </a:rPr>
                        <a:t>L1</a:t>
                      </a:r>
                      <a:endParaRPr sz="33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648400">
                <a:tc>
                  <a:txBody>
                    <a:bodyPr/>
                    <a:lstStyle/>
                    <a:p>
                      <a:pPr marL="0" marR="0" lvl="0" indent="0" algn="ctr" rtl="1">
                        <a:spcBef>
                          <a:spcPts val="0"/>
                        </a:spcBef>
                        <a:spcAft>
                          <a:spcPts val="0"/>
                        </a:spcAft>
                        <a:buNone/>
                      </a:pPr>
                      <a:endParaRPr sz="2400" u="none" strike="noStrike" cap="none" dirty="0">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1">
                        <a:spcBef>
                          <a:spcPts val="0"/>
                        </a:spcBef>
                        <a:spcAft>
                          <a:spcPts val="0"/>
                        </a:spcAft>
                        <a:buNone/>
                      </a:pPr>
                      <a:endParaRPr sz="2400" u="none" strike="noStrike" cap="none">
                        <a:solidFill>
                          <a:srgbClr val="192A72"/>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in addition</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בנוסף</a:t>
                      </a:r>
                      <a:endParaRPr lang="en-US" sz="240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بالإضافة إلى</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possibility</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cs typeface="Varela Round" panose="020B0604020202020204" charset="-79"/>
                        </a:rPr>
                        <a:t>אפשרות</a:t>
                      </a:r>
                      <a:endParaRPr lang="ar-AE" sz="2400" dirty="0">
                        <a:latin typeface="Simplified Arabic" panose="02020603050405020304" pitchFamily="18" charset="-78"/>
                        <a:cs typeface="Varela Round" panose="020B0604020202020204" charset="-79"/>
                      </a:endParaRPr>
                    </a:p>
                    <a:p>
                      <a:pPr marL="0" lvl="0" indent="0" algn="r" rtl="1">
                        <a:spcBef>
                          <a:spcPts val="0"/>
                        </a:spcBef>
                        <a:spcAft>
                          <a:spcPts val="0"/>
                        </a:spcAft>
                        <a:buNone/>
                      </a:pPr>
                      <a:r>
                        <a:rPr lang="ar-AE" sz="2400" dirty="0">
                          <a:latin typeface="Simplified Arabic" panose="02020603050405020304" pitchFamily="18" charset="-78"/>
                          <a:cs typeface="Simplified Arabic" panose="02020603050405020304" pitchFamily="18" charset="-78"/>
                        </a:rPr>
                        <a:t>إمكانية</a:t>
                      </a:r>
                      <a:endParaRPr sz="2400"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serious</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רציני</a:t>
                      </a:r>
                      <a:endParaRPr lang="ar-AE" sz="240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جدي</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reaction</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cs typeface="Varela Round" panose="020B0604020202020204" charset="-79"/>
                        </a:rPr>
                        <a:t>תגובה</a:t>
                      </a:r>
                      <a:endParaRPr lang="ar-AE" sz="2400" dirty="0">
                        <a:latin typeface="Simplified Arabic" panose="02020603050405020304" pitchFamily="18" charset="-78"/>
                        <a:cs typeface="Varela Round" panose="020B0604020202020204" charset="-79"/>
                      </a:endParaRPr>
                    </a:p>
                    <a:p>
                      <a:pPr marL="0" lvl="0" indent="0" algn="r" rtl="1">
                        <a:spcBef>
                          <a:spcPts val="0"/>
                        </a:spcBef>
                        <a:spcAft>
                          <a:spcPts val="0"/>
                        </a:spcAft>
                        <a:buNone/>
                      </a:pPr>
                      <a:r>
                        <a:rPr lang="ar-AE" sz="2400" dirty="0">
                          <a:latin typeface="Simplified Arabic" panose="02020603050405020304" pitchFamily="18" charset="-78"/>
                          <a:cs typeface="Simplified Arabic" panose="02020603050405020304" pitchFamily="18" charset="-78"/>
                        </a:rPr>
                        <a:t>استجابة</a:t>
                      </a:r>
                      <a:endParaRPr sz="2400"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cause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גורם</a:t>
                      </a:r>
                      <a:endParaRPr lang="ar-AE" sz="240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يسبب</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income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cs typeface="Varela Round" panose="020B0604020202020204" charset="-79"/>
                        </a:rPr>
                        <a:t>הכנסה</a:t>
                      </a:r>
                      <a:endParaRPr lang="ar-AE" sz="2400" dirty="0">
                        <a:latin typeface="Simplified Arabic" panose="02020603050405020304" pitchFamily="18" charset="-78"/>
                        <a:cs typeface="Varela Round" panose="020B0604020202020204" charset="-79"/>
                      </a:endParaRPr>
                    </a:p>
                    <a:p>
                      <a:pPr marL="0" lvl="0" indent="0" algn="r" rtl="1">
                        <a:spcBef>
                          <a:spcPts val="0"/>
                        </a:spcBef>
                        <a:spcAft>
                          <a:spcPts val="0"/>
                        </a:spcAft>
                        <a:buNone/>
                      </a:pPr>
                      <a:r>
                        <a:rPr lang="ar-AE" sz="2400" dirty="0">
                          <a:latin typeface="Simplified Arabic" panose="02020603050405020304" pitchFamily="18" charset="-78"/>
                          <a:cs typeface="Simplified Arabic" panose="02020603050405020304" pitchFamily="18" charset="-78"/>
                        </a:rPr>
                        <a:t>دخل</a:t>
                      </a:r>
                      <a:endParaRPr sz="2400"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latin typeface="Varela Round"/>
                          <a:ea typeface="Varela Round"/>
                          <a:cs typeface="Varela Round"/>
                          <a:sym typeface="Varela Round"/>
                        </a:rPr>
                        <a:t>take over</a:t>
                      </a: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err="1">
                          <a:latin typeface="Simplified Arabic" panose="02020603050405020304" pitchFamily="18" charset="-78"/>
                          <a:ea typeface="Varela Round"/>
                          <a:cs typeface="Varela Round"/>
                          <a:sym typeface="Varela Round"/>
                        </a:rPr>
                        <a:t>להשטלת</a:t>
                      </a:r>
                      <a:r>
                        <a:rPr lang="he-IL" sz="2400" dirty="0">
                          <a:latin typeface="Simplified Arabic" panose="02020603050405020304" pitchFamily="18" charset="-78"/>
                          <a:ea typeface="Varela Round"/>
                          <a:cs typeface="Varela Round"/>
                          <a:sym typeface="Varela Round"/>
                        </a:rPr>
                        <a:t> על</a:t>
                      </a:r>
                      <a:endParaRPr lang="ar-AE" sz="240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يسيطر على</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lose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לאבד</a:t>
                      </a:r>
                      <a:endParaRPr lang="ar-AE" sz="240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يفقد</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648400">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83dfe20b30_0_838"/>
          <p:cNvSpPr txBox="1">
            <a:spLocks noGrp="1"/>
          </p:cNvSpPr>
          <p:nvPr>
            <p:ph type="title"/>
          </p:nvPr>
        </p:nvSpPr>
        <p:spPr>
          <a:xfrm>
            <a:off x="1" y="213094"/>
            <a:ext cx="12192000" cy="720000"/>
          </a:xfrm>
          <a:prstGeom prst="rect">
            <a:avLst/>
          </a:prstGeom>
        </p:spPr>
        <p:txBody>
          <a:bodyPr spcFirstLastPara="1" wrap="square" lIns="36000" tIns="0" rIns="36000" bIns="0" anchor="ctr" anchorCtr="0">
            <a:noAutofit/>
          </a:bodyPr>
          <a:lstStyle/>
          <a:p>
            <a:pPr marL="0" lvl="0" indent="0" algn="ctr" rtl="0">
              <a:spcBef>
                <a:spcPts val="0"/>
              </a:spcBef>
              <a:spcAft>
                <a:spcPts val="0"/>
              </a:spcAft>
              <a:buNone/>
            </a:pPr>
            <a:endParaRPr/>
          </a:p>
        </p:txBody>
      </p:sp>
      <p:sp>
        <p:nvSpPr>
          <p:cNvPr id="331" name="Google Shape;331;g83dfe20b30_0_838"/>
          <p:cNvSpPr txBox="1">
            <a:spLocks noGrp="1"/>
          </p:cNvSpPr>
          <p:nvPr>
            <p:ph type="body" idx="1"/>
          </p:nvPr>
        </p:nvSpPr>
        <p:spPr>
          <a:xfrm>
            <a:off x="411850" y="1037230"/>
            <a:ext cx="11012100" cy="483857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600" dirty="0">
                <a:solidFill>
                  <a:schemeClr val="dk1"/>
                </a:solidFill>
              </a:rPr>
              <a:t>The </a:t>
            </a:r>
            <a:r>
              <a:rPr lang="en-US" sz="2600" u="sng" dirty="0">
                <a:solidFill>
                  <a:srgbClr val="FF0000"/>
                </a:solidFill>
              </a:rPr>
              <a:t>obvious solution</a:t>
            </a:r>
            <a:r>
              <a:rPr lang="en-US" sz="2600" dirty="0">
                <a:solidFill>
                  <a:schemeClr val="dk1"/>
                </a:solidFill>
              </a:rPr>
              <a:t> would be to </a:t>
            </a:r>
            <a:r>
              <a:rPr lang="en-US" sz="2600" dirty="0">
                <a:solidFill>
                  <a:srgbClr val="FF0000"/>
                </a:solidFill>
              </a:rPr>
              <a:t>label</a:t>
            </a:r>
            <a:r>
              <a:rPr lang="en-US" sz="2600" dirty="0">
                <a:solidFill>
                  <a:schemeClr val="dk1"/>
                </a:solidFill>
              </a:rPr>
              <a:t> all GM foods so that the </a:t>
            </a:r>
            <a:r>
              <a:rPr lang="en-US" sz="2600" dirty="0">
                <a:solidFill>
                  <a:srgbClr val="0000FF"/>
                </a:solidFill>
              </a:rPr>
              <a:t>consumer</a:t>
            </a:r>
            <a:r>
              <a:rPr lang="en-US" sz="2600" dirty="0">
                <a:solidFill>
                  <a:schemeClr val="dk1"/>
                </a:solidFill>
              </a:rPr>
              <a:t> knows what he or she is eating, but </a:t>
            </a:r>
            <a:r>
              <a:rPr lang="en-US" sz="2600" dirty="0">
                <a:solidFill>
                  <a:srgbClr val="FF0000"/>
                </a:solidFill>
              </a:rPr>
              <a:t>currently</a:t>
            </a:r>
            <a:r>
              <a:rPr lang="en-US" sz="2600" dirty="0">
                <a:solidFill>
                  <a:schemeClr val="dk1"/>
                </a:solidFill>
              </a:rPr>
              <a:t>, even that is not possible, as it is too </a:t>
            </a:r>
            <a:r>
              <a:rPr lang="en-US" sz="2600" b="1" dirty="0">
                <a:solidFill>
                  <a:srgbClr val="BF9000"/>
                </a:solidFill>
              </a:rPr>
              <a:t>expensive</a:t>
            </a:r>
            <a:r>
              <a:rPr lang="en-US" sz="2600" dirty="0">
                <a:solidFill>
                  <a:schemeClr val="dk1"/>
                </a:solidFill>
              </a:rPr>
              <a:t>. So the only other solution is to grow your own fruit and vegetables! </a:t>
            </a:r>
            <a:endParaRPr sz="2600" dirty="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83dfe20b30_0_844"/>
          <p:cNvSpPr txBox="1">
            <a:spLocks noGrp="1"/>
          </p:cNvSpPr>
          <p:nvPr>
            <p:ph type="title"/>
          </p:nvPr>
        </p:nvSpPr>
        <p:spPr>
          <a:xfrm>
            <a:off x="447650" y="213100"/>
            <a:ext cx="11495700" cy="72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a:t>Fill in the table according to lines 37-40.</a:t>
            </a:r>
            <a:endParaRPr sz="4300"/>
          </a:p>
        </p:txBody>
      </p:sp>
      <p:graphicFrame>
        <p:nvGraphicFramePr>
          <p:cNvPr id="337" name="Google Shape;337;g83dfe20b30_0_844"/>
          <p:cNvGraphicFramePr/>
          <p:nvPr>
            <p:extLst>
              <p:ext uri="{D42A27DB-BD31-4B8C-83A1-F6EECF244321}">
                <p14:modId xmlns:p14="http://schemas.microsoft.com/office/powerpoint/2010/main" val="2872296194"/>
              </p:ext>
            </p:extLst>
          </p:nvPr>
        </p:nvGraphicFramePr>
        <p:xfrm>
          <a:off x="447732" y="933102"/>
          <a:ext cx="10799550" cy="4812603"/>
        </p:xfrm>
        <a:graphic>
          <a:graphicData uri="http://schemas.openxmlformats.org/drawingml/2006/table">
            <a:tbl>
              <a:tblPr firstRow="1" bandRow="1">
                <a:noFill/>
                <a:tableStyleId>{5824D713-7164-4A27-B0C8-4E6029D719BB}</a:tableStyleId>
              </a:tblPr>
              <a:tblGrid>
                <a:gridCol w="1799925">
                  <a:extLst>
                    <a:ext uri="{9D8B030D-6E8A-4147-A177-3AD203B41FA5}">
                      <a16:colId xmlns:a16="http://schemas.microsoft.com/office/drawing/2014/main" xmlns="" val="20000"/>
                    </a:ext>
                  </a:extLst>
                </a:gridCol>
                <a:gridCol w="1799925">
                  <a:extLst>
                    <a:ext uri="{9D8B030D-6E8A-4147-A177-3AD203B41FA5}">
                      <a16:colId xmlns:a16="http://schemas.microsoft.com/office/drawing/2014/main" xmlns="" val="20001"/>
                    </a:ext>
                  </a:extLst>
                </a:gridCol>
                <a:gridCol w="1799925">
                  <a:extLst>
                    <a:ext uri="{9D8B030D-6E8A-4147-A177-3AD203B41FA5}">
                      <a16:colId xmlns:a16="http://schemas.microsoft.com/office/drawing/2014/main" xmlns="" val="20002"/>
                    </a:ext>
                  </a:extLst>
                </a:gridCol>
                <a:gridCol w="1799925">
                  <a:extLst>
                    <a:ext uri="{9D8B030D-6E8A-4147-A177-3AD203B41FA5}">
                      <a16:colId xmlns:a16="http://schemas.microsoft.com/office/drawing/2014/main" xmlns="" val="20003"/>
                    </a:ext>
                  </a:extLst>
                </a:gridCol>
                <a:gridCol w="1799925">
                  <a:extLst>
                    <a:ext uri="{9D8B030D-6E8A-4147-A177-3AD203B41FA5}">
                      <a16:colId xmlns:a16="http://schemas.microsoft.com/office/drawing/2014/main" xmlns="" val="20004"/>
                    </a:ext>
                  </a:extLst>
                </a:gridCol>
                <a:gridCol w="1799925">
                  <a:extLst>
                    <a:ext uri="{9D8B030D-6E8A-4147-A177-3AD203B41FA5}">
                      <a16:colId xmlns:a16="http://schemas.microsoft.com/office/drawing/2014/main" xmlns="" val="20005"/>
                    </a:ext>
                  </a:extLst>
                </a:gridCol>
              </a:tblGrid>
              <a:tr h="662051">
                <a:tc>
                  <a:txBody>
                    <a:bodyPr/>
                    <a:lstStyle/>
                    <a:p>
                      <a:pPr marL="0" marR="0" lvl="0" indent="0" algn="ctr" rtl="1">
                        <a:spcBef>
                          <a:spcPts val="0"/>
                        </a:spcBef>
                        <a:spcAft>
                          <a:spcPts val="0"/>
                        </a:spcAft>
                        <a:buNone/>
                      </a:pPr>
                      <a:r>
                        <a:rPr lang="en-US" sz="3300" dirty="0">
                          <a:solidFill>
                            <a:srgbClr val="0000FF"/>
                          </a:solidFill>
                          <a:latin typeface="Varela Round"/>
                          <a:ea typeface="Varela Round"/>
                          <a:cs typeface="Varela Round"/>
                          <a:sym typeface="Varela Round"/>
                        </a:rPr>
                        <a:t>Blue</a:t>
                      </a:r>
                      <a:endParaRPr sz="33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L1</a:t>
                      </a:r>
                      <a:endParaRPr sz="33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Brown</a:t>
                      </a:r>
                      <a:endParaRPr sz="3300" u="none" strike="noStrike" cap="none">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L1</a:t>
                      </a:r>
                      <a:endParaRPr sz="33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3300">
                          <a:solidFill>
                            <a:srgbClr val="FF0000"/>
                          </a:solidFill>
                          <a:latin typeface="Varela Round"/>
                          <a:ea typeface="Varela Round"/>
                          <a:cs typeface="Varela Round"/>
                          <a:sym typeface="Varela Round"/>
                        </a:rPr>
                        <a:t>Red</a:t>
                      </a:r>
                      <a:endParaRPr sz="33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3300">
                          <a:solidFill>
                            <a:srgbClr val="FF0000"/>
                          </a:solidFill>
                          <a:latin typeface="Varela Round"/>
                          <a:ea typeface="Varela Round"/>
                          <a:cs typeface="Varela Round"/>
                          <a:sym typeface="Varela Round"/>
                        </a:rPr>
                        <a:t>L1</a:t>
                      </a:r>
                      <a:endParaRPr sz="33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840297">
                <a:tc>
                  <a:txBody>
                    <a:bodyPr/>
                    <a:lstStyle/>
                    <a:p>
                      <a:pPr marL="0" marR="0" lvl="0" indent="0" algn="ctr" rtl="1">
                        <a:spcBef>
                          <a:spcPts val="0"/>
                        </a:spcBef>
                        <a:spcAft>
                          <a:spcPts val="0"/>
                        </a:spcAft>
                        <a:buNone/>
                      </a:pPr>
                      <a:endParaRPr sz="2400" u="none" strike="noStrike" cap="none">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1">
                        <a:spcBef>
                          <a:spcPts val="0"/>
                        </a:spcBef>
                        <a:spcAft>
                          <a:spcPts val="0"/>
                        </a:spcAft>
                        <a:buNone/>
                      </a:pPr>
                      <a:r>
                        <a:rPr lang="he-IL" sz="2400" dirty="0">
                          <a:solidFill>
                            <a:schemeClr val="tx1"/>
                          </a:solidFill>
                          <a:latin typeface="Simplified Arabic" panose="02020603050405020304" pitchFamily="18" charset="-78"/>
                          <a:ea typeface="Varela Round"/>
                          <a:cs typeface="Varela Round"/>
                          <a:sym typeface="Varela Round"/>
                        </a:rPr>
                        <a:t>צרכן</a:t>
                      </a:r>
                      <a:endParaRPr lang="en-US" sz="2400" dirty="0">
                        <a:solidFill>
                          <a:schemeClr val="tx1"/>
                        </a:solidFill>
                        <a:latin typeface="Simplified Arabic" panose="02020603050405020304" pitchFamily="18" charset="-78"/>
                        <a:ea typeface="Varela Round"/>
                        <a:cs typeface="Varela Round"/>
                        <a:sym typeface="Varela Round"/>
                      </a:endParaRPr>
                    </a:p>
                    <a:p>
                      <a:pPr marL="0" marR="0" lvl="0" indent="0" algn="ctr" rtl="1">
                        <a:spcBef>
                          <a:spcPts val="0"/>
                        </a:spcBef>
                        <a:spcAft>
                          <a:spcPts val="0"/>
                        </a:spcAft>
                        <a:buNone/>
                      </a:pPr>
                      <a:r>
                        <a:rPr lang="ar-AE" sz="240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rPr>
                        <a:t>مستهلك</a:t>
                      </a:r>
                      <a:endParaRPr sz="240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expensive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obvious solution</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662051">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label</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62051">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currently</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662051">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62051">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662051">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83dfe20b30_0_879"/>
          <p:cNvSpPr txBox="1">
            <a:spLocks noGrp="1"/>
          </p:cNvSpPr>
          <p:nvPr>
            <p:ph type="title"/>
          </p:nvPr>
        </p:nvSpPr>
        <p:spPr>
          <a:xfrm>
            <a:off x="447650" y="213100"/>
            <a:ext cx="11495700" cy="72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2060"/>
              </a:buClr>
              <a:buSzPts val="4800"/>
              <a:buFont typeface="Varela Round"/>
              <a:buNone/>
            </a:pPr>
            <a:r>
              <a:rPr lang="en-US" sz="4300"/>
              <a:t>Fill in the table according to lines 37-40.</a:t>
            </a:r>
            <a:endParaRPr sz="4300"/>
          </a:p>
        </p:txBody>
      </p:sp>
      <p:graphicFrame>
        <p:nvGraphicFramePr>
          <p:cNvPr id="343" name="Google Shape;343;g83dfe20b30_0_879"/>
          <p:cNvGraphicFramePr/>
          <p:nvPr>
            <p:extLst>
              <p:ext uri="{D42A27DB-BD31-4B8C-83A1-F6EECF244321}">
                <p14:modId xmlns:p14="http://schemas.microsoft.com/office/powerpoint/2010/main" val="3875737605"/>
              </p:ext>
            </p:extLst>
          </p:nvPr>
        </p:nvGraphicFramePr>
        <p:xfrm>
          <a:off x="447732" y="1078175"/>
          <a:ext cx="10799550" cy="5373006"/>
        </p:xfrm>
        <a:graphic>
          <a:graphicData uri="http://schemas.openxmlformats.org/drawingml/2006/table">
            <a:tbl>
              <a:tblPr firstRow="1" bandRow="1">
                <a:noFill/>
                <a:tableStyleId>{5824D713-7164-4A27-B0C8-4E6029D719BB}</a:tableStyleId>
              </a:tblPr>
              <a:tblGrid>
                <a:gridCol w="1799925">
                  <a:extLst>
                    <a:ext uri="{9D8B030D-6E8A-4147-A177-3AD203B41FA5}">
                      <a16:colId xmlns:a16="http://schemas.microsoft.com/office/drawing/2014/main" xmlns="" val="20000"/>
                    </a:ext>
                  </a:extLst>
                </a:gridCol>
                <a:gridCol w="1799925">
                  <a:extLst>
                    <a:ext uri="{9D8B030D-6E8A-4147-A177-3AD203B41FA5}">
                      <a16:colId xmlns:a16="http://schemas.microsoft.com/office/drawing/2014/main" xmlns="" val="20001"/>
                    </a:ext>
                  </a:extLst>
                </a:gridCol>
                <a:gridCol w="1799925">
                  <a:extLst>
                    <a:ext uri="{9D8B030D-6E8A-4147-A177-3AD203B41FA5}">
                      <a16:colId xmlns:a16="http://schemas.microsoft.com/office/drawing/2014/main" xmlns="" val="20002"/>
                    </a:ext>
                  </a:extLst>
                </a:gridCol>
                <a:gridCol w="1799925">
                  <a:extLst>
                    <a:ext uri="{9D8B030D-6E8A-4147-A177-3AD203B41FA5}">
                      <a16:colId xmlns:a16="http://schemas.microsoft.com/office/drawing/2014/main" xmlns="" val="20003"/>
                    </a:ext>
                  </a:extLst>
                </a:gridCol>
                <a:gridCol w="1799925">
                  <a:extLst>
                    <a:ext uri="{9D8B030D-6E8A-4147-A177-3AD203B41FA5}">
                      <a16:colId xmlns:a16="http://schemas.microsoft.com/office/drawing/2014/main" xmlns="" val="20004"/>
                    </a:ext>
                  </a:extLst>
                </a:gridCol>
                <a:gridCol w="1799925">
                  <a:extLst>
                    <a:ext uri="{9D8B030D-6E8A-4147-A177-3AD203B41FA5}">
                      <a16:colId xmlns:a16="http://schemas.microsoft.com/office/drawing/2014/main" xmlns="" val="20005"/>
                    </a:ext>
                  </a:extLst>
                </a:gridCol>
              </a:tblGrid>
              <a:tr h="634584">
                <a:tc>
                  <a:txBody>
                    <a:bodyPr/>
                    <a:lstStyle/>
                    <a:p>
                      <a:pPr marL="0" marR="0" lvl="0" indent="0" algn="ctr" rtl="1">
                        <a:spcBef>
                          <a:spcPts val="0"/>
                        </a:spcBef>
                        <a:spcAft>
                          <a:spcPts val="0"/>
                        </a:spcAft>
                        <a:buNone/>
                      </a:pPr>
                      <a:r>
                        <a:rPr lang="en-US" sz="3300" dirty="0">
                          <a:solidFill>
                            <a:srgbClr val="0000FF"/>
                          </a:solidFill>
                          <a:latin typeface="Varela Round"/>
                          <a:ea typeface="Varela Round"/>
                          <a:cs typeface="Varela Round"/>
                          <a:sym typeface="Varela Round"/>
                        </a:rPr>
                        <a:t>Blue</a:t>
                      </a:r>
                      <a:endParaRPr sz="3300" u="none" strike="noStrike" cap="none" dirty="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0000FF"/>
                          </a:solidFill>
                          <a:latin typeface="Varela Round"/>
                          <a:ea typeface="Varela Round"/>
                          <a:cs typeface="Varela Round"/>
                          <a:sym typeface="Varela Round"/>
                        </a:rPr>
                        <a:t>L1</a:t>
                      </a:r>
                      <a:endParaRPr sz="3300">
                        <a:solidFill>
                          <a:srgbClr val="0000FF"/>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dirty="0">
                          <a:solidFill>
                            <a:srgbClr val="BF9000"/>
                          </a:solidFill>
                          <a:latin typeface="Varela Round"/>
                          <a:ea typeface="Varela Round"/>
                          <a:cs typeface="Varela Round"/>
                          <a:sym typeface="Varela Round"/>
                        </a:rPr>
                        <a:t>Brown</a:t>
                      </a:r>
                      <a:endParaRPr sz="3300" u="none" strike="noStrike" cap="none" dirty="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spcBef>
                          <a:spcPts val="0"/>
                        </a:spcBef>
                        <a:spcAft>
                          <a:spcPts val="0"/>
                        </a:spcAft>
                        <a:buNone/>
                      </a:pPr>
                      <a:r>
                        <a:rPr lang="en-US" sz="3300">
                          <a:solidFill>
                            <a:srgbClr val="BF9000"/>
                          </a:solidFill>
                          <a:latin typeface="Varela Round"/>
                          <a:ea typeface="Varela Round"/>
                          <a:cs typeface="Varela Round"/>
                          <a:sym typeface="Varela Round"/>
                        </a:rPr>
                        <a:t>L1</a:t>
                      </a:r>
                      <a:endParaRPr sz="3300">
                        <a:solidFill>
                          <a:srgbClr val="BF9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Clr>
                          <a:schemeClr val="dk1"/>
                        </a:buClr>
                        <a:buSzPts val="2400"/>
                        <a:buFont typeface="Calibri"/>
                        <a:buNone/>
                      </a:pPr>
                      <a:r>
                        <a:rPr lang="en-US" sz="3300">
                          <a:solidFill>
                            <a:srgbClr val="FF0000"/>
                          </a:solidFill>
                          <a:latin typeface="Varela Round"/>
                          <a:ea typeface="Varela Round"/>
                          <a:cs typeface="Varela Round"/>
                          <a:sym typeface="Varela Round"/>
                        </a:rPr>
                        <a:t>Red</a:t>
                      </a:r>
                      <a:endParaRPr sz="3300" u="none" strike="noStrike" cap="none">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marR="0" lvl="0" indent="0" algn="ctr" rtl="1">
                        <a:lnSpc>
                          <a:spcPct val="100000"/>
                        </a:lnSpc>
                        <a:spcBef>
                          <a:spcPts val="0"/>
                        </a:spcBef>
                        <a:spcAft>
                          <a:spcPts val="0"/>
                        </a:spcAft>
                        <a:buNone/>
                      </a:pPr>
                      <a:r>
                        <a:rPr lang="en-US" sz="3300">
                          <a:solidFill>
                            <a:srgbClr val="FF0000"/>
                          </a:solidFill>
                          <a:latin typeface="Varela Round"/>
                          <a:ea typeface="Varela Round"/>
                          <a:cs typeface="Varela Round"/>
                          <a:sym typeface="Varela Round"/>
                        </a:rPr>
                        <a:t>L1</a:t>
                      </a:r>
                      <a:endParaRPr sz="3300">
                        <a:solidFill>
                          <a:srgbClr val="FF0000"/>
                        </a:solidFill>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0"/>
                  </a:ext>
                </a:extLst>
              </a:tr>
              <a:tr h="80543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solidFill>
                            <a:schemeClr val="tx1"/>
                          </a:solidFill>
                          <a:latin typeface="Varela Round"/>
                          <a:ea typeface="Varela Round"/>
                          <a:cs typeface="Varela Round"/>
                          <a:sym typeface="Varela Round"/>
                        </a:rPr>
                        <a:t>consumer</a:t>
                      </a:r>
                      <a:endParaRPr lang="en-US" sz="2400" u="none" strike="noStrike" cap="none" dirty="0">
                        <a:solidFill>
                          <a:schemeClr val="tx1"/>
                        </a:solidFill>
                        <a:latin typeface="Varela Round"/>
                        <a:ea typeface="Varela Round"/>
                        <a:cs typeface="Varela Round"/>
                        <a:sym typeface="Varela Round"/>
                      </a:endParaRPr>
                    </a:p>
                    <a:p>
                      <a:pPr marL="0" marR="0" lvl="0" indent="0" algn="ctr" rtl="0">
                        <a:spcBef>
                          <a:spcPts val="0"/>
                        </a:spcBef>
                        <a:spcAft>
                          <a:spcPts val="0"/>
                        </a:spcAft>
                        <a:buNone/>
                      </a:pPr>
                      <a:endParaRPr sz="2400" u="none" strike="noStrike" cap="none" dirty="0">
                        <a:solidFill>
                          <a:srgbClr val="192A72"/>
                        </a:solidFill>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1">
                        <a:spcBef>
                          <a:spcPts val="0"/>
                        </a:spcBef>
                        <a:spcAft>
                          <a:spcPts val="0"/>
                        </a:spcAft>
                        <a:buNone/>
                      </a:pPr>
                      <a:r>
                        <a:rPr lang="he-IL" sz="2400" u="none" strike="noStrike" cap="none" dirty="0">
                          <a:solidFill>
                            <a:schemeClr val="tx1"/>
                          </a:solidFill>
                          <a:latin typeface="Simplified Arabic" panose="02020603050405020304" pitchFamily="18" charset="-78"/>
                          <a:ea typeface="Varela Round"/>
                          <a:cs typeface="Varela Round"/>
                          <a:sym typeface="Varela Round"/>
                        </a:rPr>
                        <a:t>צרכן</a:t>
                      </a:r>
                      <a:endParaRPr lang="ar-AE" sz="2400" u="none" strike="noStrike" cap="none" dirty="0">
                        <a:solidFill>
                          <a:schemeClr val="tx1"/>
                        </a:solidFill>
                        <a:latin typeface="Simplified Arabic" panose="02020603050405020304" pitchFamily="18" charset="-78"/>
                        <a:ea typeface="Varela Round"/>
                        <a:cs typeface="Varela Round"/>
                        <a:sym typeface="Varela Round"/>
                      </a:endParaRPr>
                    </a:p>
                    <a:p>
                      <a:pPr marL="0" marR="0" lvl="0" indent="0" algn="ctr" rtl="1">
                        <a:spcBef>
                          <a:spcPts val="0"/>
                        </a:spcBef>
                        <a:spcAft>
                          <a:spcPts val="0"/>
                        </a:spcAft>
                        <a:buNone/>
                      </a:pPr>
                      <a:r>
                        <a:rPr lang="ar-AE" sz="240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rPr>
                        <a:t>مستهلك</a:t>
                      </a:r>
                      <a:endParaRPr sz="2400" u="none" strike="noStrike" cap="none" dirty="0">
                        <a:solidFill>
                          <a:schemeClr val="tx1"/>
                        </a:solidFill>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expensive</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יקר</a:t>
                      </a:r>
                      <a:endParaRPr lang="ar-AE" sz="240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غالي</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obvious solution</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הפתרון המובן מאליו</a:t>
                      </a:r>
                      <a:endParaRPr lang="ar-AE" sz="2400" dirty="0">
                        <a:latin typeface="Simplified Arabic" panose="02020603050405020304" pitchFamily="18" charset="-78"/>
                        <a:ea typeface="Varela Round"/>
                        <a:cs typeface="Simplified Arabic" panose="02020603050405020304" pitchFamily="18" charset="-78"/>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حل واضح</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63458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dirty="0">
                          <a:latin typeface="Varela Round"/>
                          <a:ea typeface="Varela Round"/>
                          <a:cs typeface="Varela Round"/>
                          <a:sym typeface="Varela Round"/>
                        </a:rPr>
                        <a:t>label</a:t>
                      </a:r>
                      <a:endParaRPr sz="2400" dirty="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לסמן</a:t>
                      </a:r>
                      <a:endParaRPr lang="ar-AE" sz="2400" dirty="0">
                        <a:latin typeface="Simplified Arabic" panose="02020603050405020304" pitchFamily="18" charset="-78"/>
                        <a:ea typeface="Varela Round"/>
                        <a:cs typeface="Simplified Arabic" panose="02020603050405020304" pitchFamily="18" charset="-78"/>
                        <a:sym typeface="Varela Round"/>
                      </a:endParaRPr>
                    </a:p>
                    <a:p>
                      <a:pPr marL="0" lvl="0" indent="0" algn="r" rtl="1">
                        <a:spcBef>
                          <a:spcPts val="0"/>
                        </a:spcBef>
                        <a:spcAft>
                          <a:spcPts val="0"/>
                        </a:spcAft>
                        <a:buNone/>
                      </a:pPr>
                      <a:r>
                        <a:rPr lang="ar-AE" sz="2400" dirty="0">
                          <a:latin typeface="Simplified Arabic" panose="02020603050405020304" pitchFamily="18" charset="-78"/>
                          <a:ea typeface="Varela Round"/>
                          <a:cs typeface="Simplified Arabic" panose="02020603050405020304" pitchFamily="18" charset="-78"/>
                          <a:sym typeface="Varela Round"/>
                        </a:rPr>
                        <a:t>يميز</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63458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latin typeface="Varela Round"/>
                          <a:ea typeface="Varela Round"/>
                          <a:cs typeface="Varela Round"/>
                          <a:sym typeface="Varela Round"/>
                        </a:rPr>
                        <a:t>currently</a:t>
                      </a: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1">
                        <a:spcBef>
                          <a:spcPts val="0"/>
                        </a:spcBef>
                        <a:spcAft>
                          <a:spcPts val="0"/>
                        </a:spcAft>
                        <a:buNone/>
                      </a:pPr>
                      <a:r>
                        <a:rPr lang="he-IL" sz="2400" dirty="0">
                          <a:latin typeface="Simplified Arabic" panose="02020603050405020304" pitchFamily="18" charset="-78"/>
                          <a:ea typeface="Varela Round"/>
                          <a:cs typeface="Varela Round"/>
                          <a:sym typeface="Varela Round"/>
                        </a:rPr>
                        <a:t>נכון</a:t>
                      </a:r>
                      <a:r>
                        <a:rPr lang="he-IL" sz="2400" baseline="0" dirty="0">
                          <a:latin typeface="Simplified Arabic" panose="02020603050405020304" pitchFamily="18" charset="-78"/>
                          <a:ea typeface="Varela Round"/>
                          <a:cs typeface="Varela Round"/>
                          <a:sym typeface="Varela Round"/>
                        </a:rPr>
                        <a:t> לעכשיו</a:t>
                      </a:r>
                      <a:endParaRPr lang="ar-AE" sz="2400" baseline="0" dirty="0">
                        <a:latin typeface="Simplified Arabic" panose="02020603050405020304" pitchFamily="18" charset="-78"/>
                        <a:ea typeface="Varela Round"/>
                        <a:cs typeface="Varela Round"/>
                        <a:sym typeface="Varela Round"/>
                      </a:endParaRPr>
                    </a:p>
                    <a:p>
                      <a:pPr marL="0" lvl="0" indent="0" algn="r" rtl="1">
                        <a:spcBef>
                          <a:spcPts val="0"/>
                        </a:spcBef>
                        <a:spcAft>
                          <a:spcPts val="0"/>
                        </a:spcAft>
                        <a:buNone/>
                      </a:pPr>
                      <a:r>
                        <a:rPr lang="ar-AE" sz="2400" baseline="0" dirty="0">
                          <a:latin typeface="Simplified Arabic" panose="02020603050405020304" pitchFamily="18" charset="-78"/>
                          <a:ea typeface="Varela Round"/>
                          <a:cs typeface="Simplified Arabic" panose="02020603050405020304" pitchFamily="18" charset="-78"/>
                          <a:sym typeface="Varela Round"/>
                        </a:rPr>
                        <a:t>حاليا</a:t>
                      </a: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63458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a:latin typeface="Varela Round"/>
                        <a:ea typeface="Varela Round"/>
                        <a:cs typeface="Varela Round"/>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400" dirty="0">
                        <a:latin typeface="Simplified Arabic" panose="02020603050405020304" pitchFamily="18" charset="-78"/>
                        <a:ea typeface="Varela Round"/>
                        <a:cs typeface="Simplified Arabic" panose="02020603050405020304" pitchFamily="18" charset="-78"/>
                        <a:sym typeface="Varela Round"/>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r h="63458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5"/>
                  </a:ext>
                </a:extLst>
              </a:tr>
              <a:tr h="634584">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4"/>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83dfe20b30_0_884"/>
          <p:cNvSpPr txBox="1">
            <a:spLocks noGrp="1"/>
          </p:cNvSpPr>
          <p:nvPr>
            <p:ph type="title"/>
          </p:nvPr>
        </p:nvSpPr>
        <p:spPr>
          <a:xfrm>
            <a:off x="1" y="213094"/>
            <a:ext cx="12192000" cy="720000"/>
          </a:xfrm>
          <a:prstGeom prst="rect">
            <a:avLst/>
          </a:prstGeom>
        </p:spPr>
        <p:txBody>
          <a:bodyPr spcFirstLastPara="1" wrap="square" lIns="36000" tIns="0" rIns="36000" bIns="0" anchor="ctr" anchorCtr="0">
            <a:noAutofit/>
          </a:bodyPr>
          <a:lstStyle/>
          <a:p>
            <a:pPr marL="0" lvl="0" indent="0" algn="ctr" rtl="0">
              <a:spcBef>
                <a:spcPts val="0"/>
              </a:spcBef>
              <a:spcAft>
                <a:spcPts val="0"/>
              </a:spcAft>
              <a:buNone/>
            </a:pPr>
            <a:r>
              <a:rPr lang="en-US" sz="4400" u="sng" dirty="0"/>
              <a:t>Answers</a:t>
            </a:r>
            <a:endParaRPr sz="4400" u="sng" dirty="0"/>
          </a:p>
        </p:txBody>
      </p:sp>
      <p:sp>
        <p:nvSpPr>
          <p:cNvPr id="350" name="Google Shape;350;g83dfe20b30_0_884"/>
          <p:cNvSpPr txBox="1">
            <a:spLocks noGrp="1"/>
          </p:cNvSpPr>
          <p:nvPr>
            <p:ph type="body" idx="1"/>
          </p:nvPr>
        </p:nvSpPr>
        <p:spPr>
          <a:xfrm>
            <a:off x="515275" y="933094"/>
            <a:ext cx="11338500" cy="4801500"/>
          </a:xfrm>
          <a:prstGeom prst="rect">
            <a:avLst/>
          </a:prstGeom>
        </p:spPr>
        <p:txBody>
          <a:bodyPr spcFirstLastPara="1" wrap="square" lIns="91425" tIns="45700" rIns="91425" bIns="45700" anchor="t" anchorCtr="0">
            <a:noAutofit/>
          </a:bodyPr>
          <a:lstStyle/>
          <a:p>
            <a:pPr marL="457200" marR="0" lvl="0" indent="-450850" algn="l" rtl="0">
              <a:lnSpc>
                <a:spcPct val="115000"/>
              </a:lnSpc>
              <a:spcBef>
                <a:spcPts val="0"/>
              </a:spcBef>
              <a:spcAft>
                <a:spcPts val="0"/>
              </a:spcAft>
              <a:buClr>
                <a:schemeClr val="dk1"/>
              </a:buClr>
              <a:buSzPts val="3500"/>
              <a:buFont typeface="Varela Round"/>
              <a:buAutoNum type="arabicPeriod"/>
            </a:pPr>
            <a:r>
              <a:rPr lang="en-US" sz="3500" dirty="0">
                <a:solidFill>
                  <a:schemeClr val="dk1"/>
                </a:solidFill>
              </a:rPr>
              <a:t>What do we learn about </a:t>
            </a:r>
            <a:r>
              <a:rPr lang="en-US" sz="3500" dirty="0">
                <a:solidFill>
                  <a:srgbClr val="0000FF"/>
                </a:solidFill>
              </a:rPr>
              <a:t>genetically modified</a:t>
            </a:r>
            <a:r>
              <a:rPr lang="en-US" sz="3500" dirty="0">
                <a:solidFill>
                  <a:schemeClr val="dk1"/>
                </a:solidFill>
              </a:rPr>
              <a:t> (GM) foods from lines 1-7?</a:t>
            </a:r>
          </a:p>
          <a:p>
            <a:pPr marL="6350" marR="0" lvl="0" indent="0" algn="l" rtl="0">
              <a:lnSpc>
                <a:spcPct val="115000"/>
              </a:lnSpc>
              <a:spcBef>
                <a:spcPts val="0"/>
              </a:spcBef>
              <a:spcAft>
                <a:spcPts val="0"/>
              </a:spcAft>
              <a:buClr>
                <a:schemeClr val="dk1"/>
              </a:buClr>
              <a:buSzPts val="3500"/>
              <a:buNone/>
            </a:pPr>
            <a:endParaRPr sz="3500" dirty="0">
              <a:solidFill>
                <a:schemeClr val="dk1"/>
              </a:solidFill>
            </a:endParaRPr>
          </a:p>
          <a:p>
            <a:pPr marL="0" lvl="0" indent="0" rtl="0">
              <a:lnSpc>
                <a:spcPct val="115000"/>
              </a:lnSpc>
              <a:buNone/>
            </a:pPr>
            <a:endParaRPr lang="en-US" sz="3500" dirty="0">
              <a:solidFill>
                <a:schemeClr val="dk1"/>
              </a:solidFill>
            </a:endParaRPr>
          </a:p>
          <a:p>
            <a:pPr marL="0" lvl="0" indent="0" rtl="0">
              <a:lnSpc>
                <a:spcPct val="115000"/>
              </a:lnSpc>
              <a:buNone/>
            </a:pPr>
            <a:endParaRPr lang="en-US" sz="3500" dirty="0">
              <a:solidFill>
                <a:schemeClr val="dk1"/>
              </a:solidFill>
            </a:endParaRPr>
          </a:p>
          <a:p>
            <a:pPr marL="0" lvl="0" indent="0" rtl="0">
              <a:lnSpc>
                <a:spcPct val="115000"/>
              </a:lnSpc>
              <a:buNone/>
            </a:pPr>
            <a:endParaRPr lang="en-US" sz="2800" dirty="0">
              <a:solidFill>
                <a:schemeClr val="dk1"/>
              </a:solidFill>
            </a:endParaRPr>
          </a:p>
          <a:p>
            <a:pPr marL="0" lvl="0" indent="0" rtl="0">
              <a:lnSpc>
                <a:spcPct val="115000"/>
              </a:lnSpc>
              <a:buNone/>
            </a:pPr>
            <a:r>
              <a:rPr lang="en-US" sz="2800" dirty="0">
                <a:solidFill>
                  <a:schemeClr val="dk1"/>
                </a:solidFill>
              </a:rPr>
              <a:t>Most of the vegetables we eat have been genetically modified.</a:t>
            </a:r>
            <a:endParaRPr sz="2800" dirty="0">
              <a:solidFill>
                <a:schemeClr val="dk1"/>
              </a:solidFill>
            </a:endParaRPr>
          </a:p>
          <a:p>
            <a:pPr marL="0" lvl="0" indent="0" algn="l" rtl="0">
              <a:spcBef>
                <a:spcPts val="600"/>
              </a:spcBef>
              <a:spcAft>
                <a:spcPts val="0"/>
              </a:spcAft>
              <a:buNone/>
            </a:pPr>
            <a:endParaRPr sz="2700" dirty="0"/>
          </a:p>
          <a:p>
            <a:pPr marL="0" lvl="0" indent="0" algn="l" rtl="0">
              <a:spcBef>
                <a:spcPts val="600"/>
              </a:spcBef>
              <a:spcAft>
                <a:spcPts val="600"/>
              </a:spcAft>
              <a:buNone/>
            </a:pPr>
            <a:endParaRPr sz="2700" dirty="0"/>
          </a:p>
        </p:txBody>
      </p:sp>
      <p:graphicFrame>
        <p:nvGraphicFramePr>
          <p:cNvPr id="2" name="Table 1"/>
          <p:cNvGraphicFramePr>
            <a:graphicFrameLocks noGrp="1"/>
          </p:cNvGraphicFramePr>
          <p:nvPr>
            <p:extLst>
              <p:ext uri="{D42A27DB-BD31-4B8C-83A1-F6EECF244321}">
                <p14:modId xmlns:p14="http://schemas.microsoft.com/office/powerpoint/2010/main" val="2204691306"/>
              </p:ext>
            </p:extLst>
          </p:nvPr>
        </p:nvGraphicFramePr>
        <p:xfrm>
          <a:off x="341194" y="2445352"/>
          <a:ext cx="11512581" cy="1651379"/>
        </p:xfrm>
        <a:graphic>
          <a:graphicData uri="http://schemas.openxmlformats.org/drawingml/2006/table">
            <a:tbl>
              <a:tblPr firstRow="1" bandRow="1">
                <a:tableStyleId>{5824D713-7164-4A27-B0C8-4E6029D719BB}</a:tableStyleId>
              </a:tblPr>
              <a:tblGrid>
                <a:gridCol w="11512581">
                  <a:extLst>
                    <a:ext uri="{9D8B030D-6E8A-4147-A177-3AD203B41FA5}">
                      <a16:colId xmlns:a16="http://schemas.microsoft.com/office/drawing/2014/main" xmlns="" val="20000"/>
                    </a:ext>
                  </a:extLst>
                </a:gridCol>
              </a:tblGrid>
              <a:tr h="1651379">
                <a:tc>
                  <a:txBody>
                    <a:bodyPr/>
                    <a:lstStyle/>
                    <a:p>
                      <a:pPr marL="0" marR="0" lvl="0" indent="0" algn="l" defTabSz="914400" rtl="0" eaLnBrk="1" fontAlgn="auto" latinLnBrk="0" hangingPunct="1">
                        <a:lnSpc>
                          <a:spcPct val="115000"/>
                        </a:lnSpc>
                        <a:spcBef>
                          <a:spcPts val="0"/>
                        </a:spcBef>
                        <a:spcAft>
                          <a:spcPts val="0"/>
                        </a:spcAft>
                        <a:buClr>
                          <a:srgbClr val="002060"/>
                        </a:buClr>
                        <a:buSzPts val="2400"/>
                        <a:buFont typeface="Arial"/>
                        <a:buNone/>
                        <a:tabLst/>
                        <a:defRPr/>
                      </a:pPr>
                      <a:r>
                        <a:rPr kumimoji="0" lang="en-US" sz="2800" b="0" i="0" u="none" strike="noStrike" kern="0" cap="none" spc="0" normalizeH="0" baseline="0" noProof="0" dirty="0">
                          <a:ln>
                            <a:noFill/>
                          </a:ln>
                          <a:solidFill>
                            <a:srgbClr val="FF0000"/>
                          </a:solidFill>
                          <a:effectLst/>
                          <a:uLnTx/>
                          <a:uFillTx/>
                          <a:latin typeface="Varela Round"/>
                          <a:cs typeface="Varela Round"/>
                          <a:sym typeface="Varela Round"/>
                        </a:rPr>
                        <a:t>It might shock you to know that most of the vegetables in your salad have been genetically modified to make them redder, greener, bigger and juicier.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87977" y="1059280"/>
            <a:ext cx="11221801" cy="4680000"/>
          </a:xfrm>
        </p:spPr>
        <p:txBody>
          <a:bodyPr>
            <a:normAutofit/>
          </a:bodyPr>
          <a:lstStyle/>
          <a:p>
            <a:pPr marL="76200" indent="0" rtl="0">
              <a:buNone/>
            </a:pPr>
            <a:r>
              <a:rPr lang="en-US" sz="2800" dirty="0"/>
              <a:t>2. Why are GM foods so important today?</a:t>
            </a:r>
          </a:p>
          <a:p>
            <a:pPr marL="76200" indent="0" rtl="0">
              <a:buNone/>
            </a:pPr>
            <a:endParaRPr lang="en-US" sz="2800" dirty="0"/>
          </a:p>
          <a:p>
            <a:pPr marL="76200" indent="0" rtl="0">
              <a:buNone/>
            </a:pPr>
            <a:endParaRPr lang="en-US" sz="2800" dirty="0"/>
          </a:p>
          <a:p>
            <a:pPr marL="76200" indent="0" rtl="0">
              <a:buNone/>
            </a:pPr>
            <a:endParaRPr lang="en-US" sz="2800" dirty="0"/>
          </a:p>
          <a:p>
            <a:pPr marL="76200" indent="0" rtl="0">
              <a:buNone/>
            </a:pPr>
            <a:endParaRPr lang="en-US" sz="2800" dirty="0"/>
          </a:p>
          <a:p>
            <a:pPr marL="76200" indent="0" rtl="0">
              <a:buNone/>
            </a:pPr>
            <a:endParaRPr lang="en-US" sz="2800" dirty="0"/>
          </a:p>
          <a:p>
            <a:pPr marL="76200" indent="0" rtl="0">
              <a:buNone/>
            </a:pPr>
            <a:r>
              <a:rPr lang="en-US" sz="2800" dirty="0"/>
              <a:t>GM foods can feed the growing population.</a:t>
            </a:r>
          </a:p>
          <a:p>
            <a:pPr marL="76200" indent="0" rtl="0">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623813401"/>
              </p:ext>
            </p:extLst>
          </p:nvPr>
        </p:nvGraphicFramePr>
        <p:xfrm>
          <a:off x="487978" y="2111737"/>
          <a:ext cx="10976141" cy="2337433"/>
        </p:xfrm>
        <a:graphic>
          <a:graphicData uri="http://schemas.openxmlformats.org/drawingml/2006/table">
            <a:tbl>
              <a:tblPr firstRow="1" bandRow="1">
                <a:tableStyleId>{5824D713-7164-4A27-B0C8-4E6029D719BB}</a:tableStyleId>
              </a:tblPr>
              <a:tblGrid>
                <a:gridCol w="10976141">
                  <a:extLst>
                    <a:ext uri="{9D8B030D-6E8A-4147-A177-3AD203B41FA5}">
                      <a16:colId xmlns:a16="http://schemas.microsoft.com/office/drawing/2014/main" xmlns="" val="20000"/>
                    </a:ext>
                  </a:extLst>
                </a:gridCol>
              </a:tblGrid>
              <a:tr h="2337433">
                <a:tc>
                  <a:txBody>
                    <a:bodyPr/>
                    <a:lstStyle/>
                    <a:p>
                      <a:r>
                        <a:rPr lang="en-US" sz="2800" b="0" dirty="0">
                          <a:solidFill>
                            <a:srgbClr val="FF0000"/>
                          </a:solidFill>
                          <a:latin typeface="Varela Round" panose="020B0604020202020204" charset="-79"/>
                          <a:cs typeface="Varela Round" panose="020B0604020202020204" charset="-79"/>
                        </a:rPr>
                        <a:t>So why do we need GM foods? Today the world population is 6 billion people and it is predicted to double in the next 50 years. The challenge to feed this growing population is enormous. Experts say that GM foods are the only solution because they are stronger and grow faster. </a:t>
                      </a:r>
                      <a:endParaRPr lang="en-US" sz="2800" b="0" dirty="0">
                        <a:latin typeface="Varela Round" panose="020B0604020202020204" charset="-79"/>
                        <a:cs typeface="Varela Round"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3619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ctrTitle"/>
          </p:nvPr>
        </p:nvSpPr>
        <p:spPr>
          <a:xfrm>
            <a:off x="785050" y="555075"/>
            <a:ext cx="10872600" cy="11817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8000"/>
              <a:buFont typeface="Varela Round"/>
              <a:buNone/>
            </a:pPr>
            <a:r>
              <a:rPr lang="en-US" b="1" dirty="0"/>
              <a:t>Can you?</a:t>
            </a:r>
            <a:endParaRPr b="1" dirty="0"/>
          </a:p>
        </p:txBody>
      </p:sp>
      <p:sp>
        <p:nvSpPr>
          <p:cNvPr id="128" name="Google Shape;128;p4"/>
          <p:cNvSpPr txBox="1"/>
          <p:nvPr/>
        </p:nvSpPr>
        <p:spPr>
          <a:xfrm>
            <a:off x="483450" y="1736775"/>
            <a:ext cx="11356200" cy="4225850"/>
          </a:xfrm>
          <a:prstGeom prst="rect">
            <a:avLst/>
          </a:prstGeom>
          <a:noFill/>
          <a:ln>
            <a:noFill/>
          </a:ln>
        </p:spPr>
        <p:txBody>
          <a:bodyPr spcFirstLastPara="1" wrap="square" lIns="91425" tIns="91425" rIns="91425" bIns="91425" anchor="t" anchorCtr="0">
            <a:noAutofit/>
          </a:bodyPr>
          <a:lstStyle/>
          <a:p>
            <a:pPr marL="685800" lvl="0" indent="-685800" algn="l" rtl="0">
              <a:spcBef>
                <a:spcPts val="0"/>
              </a:spcBef>
              <a:spcAft>
                <a:spcPts val="0"/>
              </a:spcAft>
              <a:buFont typeface="Arial" panose="020B0604020202020204" pitchFamily="34" charset="0"/>
              <a:buChar char="•"/>
            </a:pPr>
            <a:r>
              <a:rPr lang="en-US" sz="5400" dirty="0">
                <a:solidFill>
                  <a:schemeClr val="dk1"/>
                </a:solidFill>
                <a:latin typeface="Varela Round"/>
                <a:ea typeface="Varela Round"/>
                <a:cs typeface="Varela Round"/>
                <a:sym typeface="Varela Round"/>
              </a:rPr>
              <a:t>Can understand a text about the food you are eating.</a:t>
            </a:r>
            <a:endParaRPr sz="5400" dirty="0">
              <a:solidFill>
                <a:schemeClr val="dk1"/>
              </a:solidFill>
              <a:latin typeface="Varela Round"/>
              <a:ea typeface="Varela Round"/>
              <a:cs typeface="Varela Round"/>
              <a:sym typeface="Varela Round"/>
            </a:endParaRPr>
          </a:p>
          <a:p>
            <a:pPr marL="685800" lvl="0" indent="-685800" algn="l" rtl="0">
              <a:spcBef>
                <a:spcPts val="0"/>
              </a:spcBef>
              <a:spcAft>
                <a:spcPts val="0"/>
              </a:spcAft>
              <a:buFont typeface="Arial" panose="020B0604020202020204" pitchFamily="34" charset="0"/>
              <a:buChar char="•"/>
            </a:pPr>
            <a:r>
              <a:rPr lang="en-US" sz="5400" dirty="0">
                <a:solidFill>
                  <a:schemeClr val="dk1"/>
                </a:solidFill>
                <a:latin typeface="Varela Round"/>
                <a:ea typeface="Varela Round"/>
                <a:cs typeface="Varela Round"/>
                <a:sym typeface="Varela Round"/>
              </a:rPr>
              <a:t>Can present an opinion.</a:t>
            </a:r>
            <a:endParaRPr sz="5400" dirty="0">
              <a:latin typeface="Varela Round"/>
              <a:ea typeface="Varela Round"/>
              <a:cs typeface="Varela Round"/>
              <a:sym typeface="Varela Roun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83dfe20b30_0_890"/>
          <p:cNvSpPr txBox="1">
            <a:spLocks noGrp="1"/>
          </p:cNvSpPr>
          <p:nvPr>
            <p:ph type="title"/>
          </p:nvPr>
        </p:nvSpPr>
        <p:spPr>
          <a:xfrm>
            <a:off x="1" y="213094"/>
            <a:ext cx="12192000" cy="720000"/>
          </a:xfrm>
          <a:prstGeom prst="rect">
            <a:avLst/>
          </a:prstGeom>
        </p:spPr>
        <p:txBody>
          <a:bodyPr spcFirstLastPara="1" wrap="square" lIns="36000" tIns="0" rIns="36000" bIns="0" anchor="ctr" anchorCtr="0">
            <a:noAutofit/>
          </a:bodyPr>
          <a:lstStyle/>
          <a:p>
            <a:pPr lvl="0" rtl="0"/>
            <a:r>
              <a:rPr lang="en-US" sz="2800" b="0" dirty="0"/>
              <a:t>3. What is the sequence of cause and effect presented in lines 12-17.</a:t>
            </a:r>
            <a:endParaRPr dirty="0"/>
          </a:p>
        </p:txBody>
      </p:sp>
      <p:sp>
        <p:nvSpPr>
          <p:cNvPr id="357" name="Google Shape;357;g83dfe20b30_0_890"/>
          <p:cNvSpPr txBox="1">
            <a:spLocks noGrp="1"/>
          </p:cNvSpPr>
          <p:nvPr>
            <p:ph type="body" idx="1"/>
          </p:nvPr>
        </p:nvSpPr>
        <p:spPr>
          <a:xfrm>
            <a:off x="515274" y="1195757"/>
            <a:ext cx="8031900" cy="4680000"/>
          </a:xfrm>
          <a:prstGeom prst="rect">
            <a:avLst/>
          </a:prstGeom>
        </p:spPr>
        <p:txBody>
          <a:bodyPr spcFirstLastPara="1" wrap="square" lIns="91425" tIns="45700" rIns="91425" bIns="45700" anchor="t" anchorCtr="0">
            <a:noAutofit/>
          </a:bodyPr>
          <a:lstStyle/>
          <a:p>
            <a:pPr marL="0" lvl="0" indent="0" algn="l" rtl="0">
              <a:spcBef>
                <a:spcPts val="0"/>
              </a:spcBef>
              <a:spcAft>
                <a:spcPts val="600"/>
              </a:spcAft>
              <a:buNone/>
            </a:pPr>
            <a:r>
              <a:rPr lang="en-US" dirty="0"/>
              <a:t> </a:t>
            </a:r>
            <a:endParaRPr dirty="0"/>
          </a:p>
        </p:txBody>
      </p:sp>
      <p:graphicFrame>
        <p:nvGraphicFramePr>
          <p:cNvPr id="2" name="Diagram 1"/>
          <p:cNvGraphicFramePr/>
          <p:nvPr>
            <p:extLst>
              <p:ext uri="{D42A27DB-BD31-4B8C-83A1-F6EECF244321}">
                <p14:modId xmlns:p14="http://schemas.microsoft.com/office/powerpoint/2010/main" val="2453379448"/>
              </p:ext>
            </p:extLst>
          </p:nvPr>
        </p:nvGraphicFramePr>
        <p:xfrm>
          <a:off x="272955" y="933095"/>
          <a:ext cx="10167582" cy="4539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3. What is the sequence of cause and effect presented in lines 12-17.</a:t>
            </a:r>
            <a:endParaRPr lang="en-US" dirty="0"/>
          </a:p>
        </p:txBody>
      </p:sp>
      <p:sp>
        <p:nvSpPr>
          <p:cNvPr id="3" name="Text Placeholder 2"/>
          <p:cNvSpPr>
            <a:spLocks noGrp="1"/>
          </p:cNvSpPr>
          <p:nvPr>
            <p:ph type="body" idx="1"/>
          </p:nvPr>
        </p:nvSpPr>
        <p:spPr/>
        <p:txBody>
          <a:bodyPr/>
          <a:lstStyle/>
          <a:p>
            <a:pPr marL="762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75758186"/>
              </p:ext>
            </p:extLst>
          </p:nvPr>
        </p:nvGraphicFramePr>
        <p:xfrm>
          <a:off x="409434" y="1064525"/>
          <a:ext cx="10317706" cy="3807726"/>
        </p:xfrm>
        <a:graphic>
          <a:graphicData uri="http://schemas.openxmlformats.org/drawingml/2006/table">
            <a:tbl>
              <a:tblPr firstRow="1" bandRow="1">
                <a:tableStyleId>{5824D713-7164-4A27-B0C8-4E6029D719BB}</a:tableStyleId>
              </a:tblPr>
              <a:tblGrid>
                <a:gridCol w="10317706">
                  <a:extLst>
                    <a:ext uri="{9D8B030D-6E8A-4147-A177-3AD203B41FA5}">
                      <a16:colId xmlns:a16="http://schemas.microsoft.com/office/drawing/2014/main" xmlns="" val="20000"/>
                    </a:ext>
                  </a:extLst>
                </a:gridCol>
              </a:tblGrid>
              <a:tr h="3807726">
                <a:tc>
                  <a:txBody>
                    <a:bodyPr/>
                    <a:lstStyle/>
                    <a:p>
                      <a:r>
                        <a:rPr lang="en-US" sz="2400" b="0" dirty="0">
                          <a:solidFill>
                            <a:srgbClr val="FF0000"/>
                          </a:solidFill>
                          <a:latin typeface="Varela Round" panose="020B0604020202020204" charset="-79"/>
                          <a:cs typeface="Varela Round" panose="020B0604020202020204" charset="-79"/>
                        </a:rPr>
                        <a:t>What are some of the advantages of GM foods? For a start, they can be genetically modified to repel </a:t>
                      </a:r>
                      <a:r>
                        <a:rPr lang="en-US" sz="2400" b="0" u="sng" dirty="0">
                          <a:solidFill>
                            <a:schemeClr val="tx1"/>
                          </a:solidFill>
                          <a:latin typeface="Varela Round" panose="020B0604020202020204" charset="-79"/>
                          <a:cs typeface="Varela Round" panose="020B0604020202020204" charset="-79"/>
                        </a:rPr>
                        <a:t>insects that are a serious problem </a:t>
                      </a:r>
                      <a:r>
                        <a:rPr lang="en-US" sz="2400" b="0" u="sng" dirty="0">
                          <a:solidFill>
                            <a:srgbClr val="FF0000"/>
                          </a:solidFill>
                          <a:latin typeface="Varela Round" panose="020B0604020202020204" charset="-79"/>
                          <a:cs typeface="Varela Round" panose="020B0604020202020204" charset="-79"/>
                        </a:rPr>
                        <a:t>for farmers. </a:t>
                      </a:r>
                      <a:r>
                        <a:rPr lang="en-US" sz="2400" b="0" dirty="0">
                          <a:solidFill>
                            <a:srgbClr val="FF0000"/>
                          </a:solidFill>
                          <a:latin typeface="Varela Round" panose="020B0604020202020204" charset="-79"/>
                          <a:cs typeface="Varela Round" panose="020B0604020202020204" charset="-79"/>
                        </a:rPr>
                        <a:t>The conventional solution is to </a:t>
                      </a:r>
                      <a:r>
                        <a:rPr lang="en-US" sz="2400" b="0" u="sng" dirty="0">
                          <a:solidFill>
                            <a:srgbClr val="FF0000"/>
                          </a:solidFill>
                          <a:latin typeface="Varela Round" panose="020B0604020202020204" charset="-79"/>
                          <a:cs typeface="Varela Round" panose="020B0604020202020204" charset="-79"/>
                        </a:rPr>
                        <a:t>spray the crops with pesticides, </a:t>
                      </a:r>
                      <a:r>
                        <a:rPr lang="en-US" sz="2400" b="0" dirty="0">
                          <a:solidFill>
                            <a:srgbClr val="FF0000"/>
                          </a:solidFill>
                          <a:latin typeface="Varela Round" panose="020B0604020202020204" charset="-79"/>
                          <a:cs typeface="Varela Round" panose="020B0604020202020204" charset="-79"/>
                        </a:rPr>
                        <a:t>which are harmful to our health because they are poisonous. Therefore, if you </a:t>
                      </a:r>
                      <a:r>
                        <a:rPr lang="en-US" sz="2400" b="0" dirty="0">
                          <a:solidFill>
                            <a:schemeClr val="tx1"/>
                          </a:solidFill>
                          <a:latin typeface="Varela Round" panose="020B0604020202020204" charset="-79"/>
                          <a:cs typeface="Varela Round" panose="020B0604020202020204" charset="-79"/>
                        </a:rPr>
                        <a:t>don't wash the fruit and vegetables </a:t>
                      </a:r>
                      <a:r>
                        <a:rPr lang="en-US" sz="2400" b="0" dirty="0">
                          <a:solidFill>
                            <a:srgbClr val="FF0000"/>
                          </a:solidFill>
                          <a:latin typeface="Varela Round" panose="020B0604020202020204" charset="-79"/>
                          <a:cs typeface="Varela Round" panose="020B0604020202020204" charset="-79"/>
                        </a:rPr>
                        <a:t>well, </a:t>
                      </a:r>
                      <a:r>
                        <a:rPr lang="en-US" sz="2400" b="0" u="sng" dirty="0">
                          <a:solidFill>
                            <a:srgbClr val="FF0000"/>
                          </a:solidFill>
                          <a:latin typeface="Varela Round" panose="020B0604020202020204" charset="-79"/>
                          <a:cs typeface="Varela Round" panose="020B0604020202020204" charset="-79"/>
                        </a:rPr>
                        <a:t>you are poisoning your body</a:t>
                      </a:r>
                      <a:r>
                        <a:rPr lang="en-US" sz="2400" b="0" dirty="0">
                          <a:solidFill>
                            <a:srgbClr val="FF0000"/>
                          </a:solidFill>
                          <a:latin typeface="Varela Round" panose="020B0604020202020204" charset="-79"/>
                          <a:cs typeface="Varela Round" panose="020B0604020202020204" charset="-79"/>
                        </a:rPr>
                        <a:t>. Also, pesticides get into the main water supply and poison drinking water.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165665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83dfe20b30_0_898"/>
          <p:cNvSpPr txBox="1">
            <a:spLocks noGrp="1"/>
          </p:cNvSpPr>
          <p:nvPr>
            <p:ph type="title"/>
          </p:nvPr>
        </p:nvSpPr>
        <p:spPr>
          <a:xfrm>
            <a:off x="1" y="213094"/>
            <a:ext cx="12192000" cy="720000"/>
          </a:xfrm>
          <a:prstGeom prst="rect">
            <a:avLst/>
          </a:prstGeom>
        </p:spPr>
        <p:txBody>
          <a:bodyPr spcFirstLastPara="1" wrap="square" lIns="36000" tIns="0" rIns="36000" bIns="0" anchor="ctr" anchorCtr="0">
            <a:noAutofit/>
          </a:bodyPr>
          <a:lstStyle/>
          <a:p>
            <a:pPr marL="0" lvl="0" indent="0" algn="ctr" rtl="0">
              <a:spcBef>
                <a:spcPts val="0"/>
              </a:spcBef>
              <a:spcAft>
                <a:spcPts val="0"/>
              </a:spcAft>
              <a:buNone/>
            </a:pPr>
            <a:endParaRPr/>
          </a:p>
        </p:txBody>
      </p:sp>
      <p:sp>
        <p:nvSpPr>
          <p:cNvPr id="364" name="Google Shape;364;g83dfe20b30_0_898"/>
          <p:cNvSpPr txBox="1">
            <a:spLocks noGrp="1"/>
          </p:cNvSpPr>
          <p:nvPr>
            <p:ph type="body" idx="1"/>
          </p:nvPr>
        </p:nvSpPr>
        <p:spPr>
          <a:xfrm>
            <a:off x="515275" y="1195750"/>
            <a:ext cx="11016300" cy="4680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500" dirty="0"/>
              <a:t>4. According to lines 19-24 genetic engineers have a way to _______.</a:t>
            </a:r>
            <a:endParaRPr sz="2500" dirty="0"/>
          </a:p>
          <a:p>
            <a:pPr marL="0" lvl="0" indent="0" algn="l" rtl="0">
              <a:spcBef>
                <a:spcPts val="600"/>
              </a:spcBef>
              <a:spcAft>
                <a:spcPts val="0"/>
              </a:spcAft>
              <a:buNone/>
            </a:pPr>
            <a:endParaRPr lang="en-US" sz="2500" dirty="0"/>
          </a:p>
          <a:p>
            <a:pPr marL="0" lvl="0" indent="0" algn="l" rtl="0">
              <a:spcBef>
                <a:spcPts val="600"/>
              </a:spcBef>
              <a:spcAft>
                <a:spcPts val="0"/>
              </a:spcAft>
              <a:buNone/>
            </a:pPr>
            <a:endParaRPr lang="en-US" sz="2500" dirty="0"/>
          </a:p>
          <a:p>
            <a:pPr marL="0" lvl="0" indent="0" algn="l" rtl="0">
              <a:spcBef>
                <a:spcPts val="600"/>
              </a:spcBef>
              <a:spcAft>
                <a:spcPts val="0"/>
              </a:spcAft>
              <a:buNone/>
            </a:pPr>
            <a:endParaRPr lang="en-US" sz="2500" dirty="0"/>
          </a:p>
          <a:p>
            <a:pPr marL="0" lvl="0" indent="0" algn="l" rtl="0">
              <a:spcBef>
                <a:spcPts val="600"/>
              </a:spcBef>
              <a:spcAft>
                <a:spcPts val="0"/>
              </a:spcAft>
              <a:buNone/>
            </a:pPr>
            <a:endParaRPr lang="en-US" sz="2500" dirty="0"/>
          </a:p>
          <a:p>
            <a:pPr marL="0" lvl="0" indent="0" algn="l" rtl="0">
              <a:lnSpc>
                <a:spcPct val="100000"/>
              </a:lnSpc>
              <a:spcBef>
                <a:spcPts val="600"/>
              </a:spcBef>
              <a:spcAft>
                <a:spcPts val="0"/>
              </a:spcAft>
              <a:buNone/>
            </a:pPr>
            <a:r>
              <a:rPr lang="en-US" sz="2500" dirty="0">
                <a:solidFill>
                  <a:schemeClr val="tx1"/>
                </a:solidFill>
              </a:rPr>
              <a:t>..create plants with a resistance to plant diseases.</a:t>
            </a:r>
          </a:p>
          <a:p>
            <a:pPr marL="0" lvl="0" indent="0" algn="l" rtl="0">
              <a:lnSpc>
                <a:spcPct val="100000"/>
              </a:lnSpc>
              <a:spcBef>
                <a:spcPts val="600"/>
              </a:spcBef>
              <a:spcAft>
                <a:spcPts val="0"/>
              </a:spcAft>
              <a:buNone/>
            </a:pPr>
            <a:r>
              <a:rPr lang="en-US" sz="2500" dirty="0">
                <a:solidFill>
                  <a:schemeClr val="tx1"/>
                </a:solidFill>
              </a:rPr>
              <a:t>..treat plants to overcome negative weather conditions.</a:t>
            </a:r>
          </a:p>
          <a:p>
            <a:pPr marL="0" lvl="0" indent="0" algn="l" rtl="0">
              <a:spcBef>
                <a:spcPts val="600"/>
              </a:spcBef>
              <a:spcAft>
                <a:spcPts val="0"/>
              </a:spcAft>
              <a:buNone/>
            </a:pPr>
            <a:endParaRPr sz="2500" dirty="0"/>
          </a:p>
          <a:p>
            <a:pPr marL="0" lvl="0" indent="0" algn="l" rtl="0">
              <a:spcBef>
                <a:spcPts val="600"/>
              </a:spcBef>
              <a:spcAft>
                <a:spcPts val="0"/>
              </a:spcAft>
              <a:buNone/>
            </a:pPr>
            <a:endParaRPr lang="en-US" sz="2500" dirty="0"/>
          </a:p>
          <a:p>
            <a:pPr marL="0" lvl="0" indent="0" algn="l" rtl="0">
              <a:spcBef>
                <a:spcPts val="600"/>
              </a:spcBef>
              <a:spcAft>
                <a:spcPts val="0"/>
              </a:spcAft>
              <a:buNone/>
            </a:pPr>
            <a:endParaRPr lang="en-US" sz="2500" dirty="0"/>
          </a:p>
        </p:txBody>
      </p:sp>
      <p:graphicFrame>
        <p:nvGraphicFramePr>
          <p:cNvPr id="2" name="Table 1"/>
          <p:cNvGraphicFramePr>
            <a:graphicFrameLocks noGrp="1"/>
          </p:cNvGraphicFramePr>
          <p:nvPr>
            <p:extLst>
              <p:ext uri="{D42A27DB-BD31-4B8C-83A1-F6EECF244321}">
                <p14:modId xmlns:p14="http://schemas.microsoft.com/office/powerpoint/2010/main" val="2106171796"/>
              </p:ext>
            </p:extLst>
          </p:nvPr>
        </p:nvGraphicFramePr>
        <p:xfrm>
          <a:off x="515275" y="2098090"/>
          <a:ext cx="10048092" cy="2286000"/>
        </p:xfrm>
        <a:graphic>
          <a:graphicData uri="http://schemas.openxmlformats.org/drawingml/2006/table">
            <a:tbl>
              <a:tblPr firstRow="1" bandRow="1">
                <a:tableStyleId>{5824D713-7164-4A27-B0C8-4E6029D719BB}</a:tableStyleId>
              </a:tblPr>
              <a:tblGrid>
                <a:gridCol w="10048092">
                  <a:extLst>
                    <a:ext uri="{9D8B030D-6E8A-4147-A177-3AD203B41FA5}">
                      <a16:colId xmlns:a16="http://schemas.microsoft.com/office/drawing/2014/main" xmlns="" val="20000"/>
                    </a:ext>
                  </a:extLst>
                </a:gridCol>
              </a:tblGrid>
              <a:tr h="370840">
                <a:tc>
                  <a:txBody>
                    <a:bodyPr/>
                    <a:lstStyle/>
                    <a:p>
                      <a:r>
                        <a:rPr lang="en-US" sz="2400" b="0" dirty="0">
                          <a:solidFill>
                            <a:srgbClr val="FF0000"/>
                          </a:solidFill>
                          <a:latin typeface="Varela Round" panose="020B0604020202020204" charset="-79"/>
                          <a:cs typeface="Varela Round" panose="020B0604020202020204" charset="-79"/>
                        </a:rPr>
                        <a:t>Genetically engineered plants don't need pesticides because they have a gene that repels insects. There are also many viruses, fungi and bacteria that cause plant diseases. Genetic engineers can create plants with a resistance to these diseases. It is even possible to genetically treat plants to overcome negative weather conditions, for example, in the case of extreme cold conditions.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a:xfrm>
            <a:off x="569864" y="1182109"/>
            <a:ext cx="10416583" cy="4680000"/>
          </a:xfrm>
        </p:spPr>
        <p:txBody>
          <a:bodyPr>
            <a:normAutofit fontScale="92500"/>
          </a:bodyPr>
          <a:lstStyle/>
          <a:p>
            <a:pPr marL="76200" indent="0" rtl="0">
              <a:buNone/>
            </a:pPr>
            <a:r>
              <a:rPr lang="en-US" dirty="0"/>
              <a:t>5. How can genetically engineered plants harm the environment?</a:t>
            </a:r>
          </a:p>
          <a:p>
            <a:pPr marL="76200" indent="0" rtl="0">
              <a:buNone/>
            </a:pPr>
            <a:endParaRPr lang="en-US" dirty="0"/>
          </a:p>
          <a:p>
            <a:pPr marL="76200" indent="0" rtl="0">
              <a:buNone/>
            </a:pPr>
            <a:endParaRPr lang="en-US" dirty="0"/>
          </a:p>
          <a:p>
            <a:pPr marL="76200" indent="0" rtl="0">
              <a:buNone/>
            </a:pPr>
            <a:endParaRPr lang="en-US" dirty="0"/>
          </a:p>
          <a:p>
            <a:pPr marL="76200" indent="0" rtl="0">
              <a:buNone/>
            </a:pPr>
            <a:endParaRPr lang="en-US" dirty="0"/>
          </a:p>
          <a:p>
            <a:pPr marL="76200" indent="0" rtl="0">
              <a:buNone/>
            </a:pPr>
            <a:endParaRPr lang="en-US" dirty="0"/>
          </a:p>
          <a:p>
            <a:pPr marL="76200" indent="0" rtl="0">
              <a:buNone/>
            </a:pPr>
            <a:endParaRPr lang="en-US" dirty="0"/>
          </a:p>
          <a:p>
            <a:pPr marL="76200" indent="0" rtl="0">
              <a:buNone/>
            </a:pPr>
            <a:r>
              <a:rPr lang="en-US" dirty="0"/>
              <a:t>The concern is that genetically engineered plants can destroy useful insects.</a:t>
            </a:r>
          </a:p>
          <a:p>
            <a:pPr marL="76200" indent="0" rtl="0">
              <a:buNone/>
            </a:pPr>
            <a:endParaRPr lang="en-US" dirty="0"/>
          </a:p>
          <a:p>
            <a:pPr marL="76200" indent="0" rtl="0">
              <a:buNone/>
            </a:pPr>
            <a:endParaRPr lang="en-US" dirty="0"/>
          </a:p>
          <a:p>
            <a:endParaRPr lang="en-US" dirty="0"/>
          </a:p>
          <a:p>
            <a:endParaRPr lang="en-US" dirty="0"/>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998189272"/>
              </p:ext>
            </p:extLst>
          </p:nvPr>
        </p:nvGraphicFramePr>
        <p:xfrm>
          <a:off x="814316" y="1838783"/>
          <a:ext cx="10563367" cy="2834640"/>
        </p:xfrm>
        <a:graphic>
          <a:graphicData uri="http://schemas.openxmlformats.org/drawingml/2006/table">
            <a:tbl>
              <a:tblPr firstRow="1" bandRow="1">
                <a:tableStyleId>{5824D713-7164-4A27-B0C8-4E6029D719BB}</a:tableStyleId>
              </a:tblPr>
              <a:tblGrid>
                <a:gridCol w="10563367">
                  <a:extLst>
                    <a:ext uri="{9D8B030D-6E8A-4147-A177-3AD203B41FA5}">
                      <a16:colId xmlns:a16="http://schemas.microsoft.com/office/drawing/2014/main" xmlns="" val="20000"/>
                    </a:ext>
                  </a:extLst>
                </a:gridCol>
              </a:tblGrid>
              <a:tr h="370840">
                <a:tc>
                  <a:txBody>
                    <a:bodyPr/>
                    <a:lstStyle/>
                    <a:p>
                      <a:r>
                        <a:rPr lang="en-US" sz="2000" b="0" dirty="0">
                          <a:solidFill>
                            <a:srgbClr val="FF0000"/>
                          </a:solidFill>
                          <a:latin typeface="Varela Round" panose="020B0604020202020204" charset="-79"/>
                          <a:cs typeface="Varela Round" panose="020B0604020202020204" charset="-79"/>
                        </a:rPr>
                        <a:t>It all sounds amazing and too good to be true. So why are people concerned? Most of the concern about GM foods falls into three categories – environmental hazards, human health risks and economic concerns.   </a:t>
                      </a:r>
                    </a:p>
                    <a:p>
                      <a:r>
                        <a:rPr lang="en-US" sz="2000" b="0" dirty="0">
                          <a:solidFill>
                            <a:srgbClr val="FF0000"/>
                          </a:solidFill>
                          <a:latin typeface="Varela Round" panose="020B0604020202020204" charset="-79"/>
                          <a:cs typeface="Varela Round" panose="020B0604020202020204" charset="-79"/>
                        </a:rPr>
                        <a:t>In the case of the environment, there is concern that the introduction of new genes to agricultural plants could create other problems. For example, the insect-repellant gene could transfer to wild plants, </a:t>
                      </a:r>
                      <a:r>
                        <a:rPr lang="en-US" sz="2000" b="0" u="none" dirty="0">
                          <a:solidFill>
                            <a:srgbClr val="FF0000"/>
                          </a:solidFill>
                          <a:latin typeface="Varela Round" panose="020B0604020202020204" charset="-79"/>
                          <a:cs typeface="Varela Round" panose="020B0604020202020204" charset="-79"/>
                        </a:rPr>
                        <a:t>allowing them to grow without control</a:t>
                      </a:r>
                      <a:r>
                        <a:rPr lang="en-US" sz="2000" b="0" dirty="0">
                          <a:solidFill>
                            <a:srgbClr val="FF0000"/>
                          </a:solidFill>
                          <a:latin typeface="Varela Round" panose="020B0604020202020204" charset="-79"/>
                          <a:cs typeface="Varela Round" panose="020B0604020202020204" charset="-79"/>
                        </a:rPr>
                        <a:t>. It could also </a:t>
                      </a:r>
                      <a:r>
                        <a:rPr lang="en-US" sz="2000" b="0" u="sng" dirty="0">
                          <a:solidFill>
                            <a:srgbClr val="FF0000"/>
                          </a:solidFill>
                          <a:latin typeface="Varela Round" panose="020B0604020202020204" charset="-79"/>
                          <a:cs typeface="Varela Round" panose="020B0604020202020204" charset="-79"/>
                        </a:rPr>
                        <a:t>destroy useful insects </a:t>
                      </a:r>
                      <a:r>
                        <a:rPr lang="en-US" sz="2000" b="0" dirty="0">
                          <a:solidFill>
                            <a:srgbClr val="FF0000"/>
                          </a:solidFill>
                          <a:latin typeface="Varela Round" panose="020B0604020202020204" charset="-79"/>
                          <a:cs typeface="Varela Round" panose="020B0604020202020204" charset="-79"/>
                        </a:rPr>
                        <a:t>such as the Monarch Butterfly, which eats weeds and not crops. Many people are also worried about the long-term effects of GM foods in human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07577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515274" y="1195757"/>
            <a:ext cx="9979854" cy="4680000"/>
          </a:xfrm>
        </p:spPr>
        <p:txBody>
          <a:bodyPr/>
          <a:lstStyle/>
          <a:p>
            <a:pPr marL="76200" indent="0" rtl="0">
              <a:buNone/>
            </a:pPr>
            <a:r>
              <a:rPr lang="en-US" dirty="0"/>
              <a:t>6. How can GM foods endanger people with food allergies? Give an example from the text.</a:t>
            </a:r>
          </a:p>
          <a:p>
            <a:pPr marL="76200" indent="0" rtl="0">
              <a:buNone/>
            </a:pPr>
            <a:endParaRPr lang="en-US" dirty="0"/>
          </a:p>
          <a:p>
            <a:pPr marL="76200" indent="0" rtl="0">
              <a:buNone/>
            </a:pPr>
            <a:endParaRPr lang="en-US" dirty="0"/>
          </a:p>
          <a:p>
            <a:pPr marL="76200" indent="0" rtl="0">
              <a:buNone/>
            </a:pPr>
            <a:endParaRPr lang="en-US" dirty="0"/>
          </a:p>
          <a:p>
            <a:pPr marL="76200" indent="0" rtl="0">
              <a:buNone/>
            </a:pPr>
            <a:endParaRPr lang="en-US" dirty="0"/>
          </a:p>
          <a:p>
            <a:pPr marL="76200" indent="0" rtl="0">
              <a:lnSpc>
                <a:spcPct val="100000"/>
              </a:lnSpc>
              <a:buNone/>
            </a:pPr>
            <a:r>
              <a:rPr lang="en-US" dirty="0"/>
              <a:t>If a person is allergic to peanuts and there is a peanut gene in the soybean milk they will have an allergic reaction.</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1471052"/>
              </p:ext>
            </p:extLst>
          </p:nvPr>
        </p:nvGraphicFramePr>
        <p:xfrm>
          <a:off x="735464" y="2411989"/>
          <a:ext cx="10796894" cy="1828800"/>
        </p:xfrm>
        <a:graphic>
          <a:graphicData uri="http://schemas.openxmlformats.org/drawingml/2006/table">
            <a:tbl>
              <a:tblPr firstRow="1" bandRow="1">
                <a:tableStyleId>{5824D713-7164-4A27-B0C8-4E6029D719BB}</a:tableStyleId>
              </a:tblPr>
              <a:tblGrid>
                <a:gridCol w="10796894">
                  <a:extLst>
                    <a:ext uri="{9D8B030D-6E8A-4147-A177-3AD203B41FA5}">
                      <a16:colId xmlns:a16="http://schemas.microsoft.com/office/drawing/2014/main" xmlns="" val="20000"/>
                    </a:ext>
                  </a:extLst>
                </a:gridCol>
              </a:tblGrid>
              <a:tr h="370840">
                <a:tc>
                  <a:txBody>
                    <a:bodyPr/>
                    <a:lstStyle/>
                    <a:p>
                      <a:r>
                        <a:rPr lang="en-US" sz="2000" b="0" dirty="0">
                          <a:solidFill>
                            <a:srgbClr val="FF0000"/>
                          </a:solidFill>
                          <a:latin typeface="Varela Round" panose="020B0604020202020204" charset="-79"/>
                          <a:cs typeface="Varela Round" panose="020B0604020202020204" charset="-79"/>
                        </a:rPr>
                        <a:t>In addition, there is a serious possibility that introducing a gene into a plant could cause an allergic reaction in people who have food allergies; for example, if there is a peanut gene in the soybean milk they are drinking, and they are allergic to peanuts. Economically, farmers are very worried that GM foods will take over the market and they will lose their income.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33146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83dfe20b30_0_910"/>
          <p:cNvSpPr txBox="1">
            <a:spLocks noGrp="1"/>
          </p:cNvSpPr>
          <p:nvPr>
            <p:ph type="title"/>
          </p:nvPr>
        </p:nvSpPr>
        <p:spPr>
          <a:xfrm>
            <a:off x="610809" y="213094"/>
            <a:ext cx="11581192" cy="720000"/>
          </a:xfrm>
          <a:prstGeom prst="rect">
            <a:avLst/>
          </a:prstGeom>
        </p:spPr>
        <p:txBody>
          <a:bodyPr spcFirstLastPara="1" wrap="square" lIns="36000" tIns="0" rIns="36000" bIns="0" anchor="ctr" anchorCtr="0">
            <a:noAutofit/>
          </a:bodyPr>
          <a:lstStyle/>
          <a:p>
            <a:pPr marL="0" lvl="0" indent="0" algn="l" rtl="0">
              <a:spcBef>
                <a:spcPts val="0"/>
              </a:spcBef>
              <a:spcAft>
                <a:spcPts val="0"/>
              </a:spcAft>
              <a:buNone/>
            </a:pPr>
            <a:r>
              <a:rPr lang="en-US" dirty="0"/>
              <a:t>Speaking Task – Give your opinion.</a:t>
            </a:r>
            <a:endParaRPr dirty="0"/>
          </a:p>
        </p:txBody>
      </p:sp>
      <p:sp>
        <p:nvSpPr>
          <p:cNvPr id="378" name="Google Shape;378;g83dfe20b30_0_910"/>
          <p:cNvSpPr txBox="1">
            <a:spLocks noGrp="1"/>
          </p:cNvSpPr>
          <p:nvPr>
            <p:ph type="body" idx="1"/>
          </p:nvPr>
        </p:nvSpPr>
        <p:spPr>
          <a:xfrm>
            <a:off x="515274" y="736980"/>
            <a:ext cx="9979854" cy="5759354"/>
          </a:xfrm>
          <a:prstGeom prst="rect">
            <a:avLst/>
          </a:prstGeom>
        </p:spPr>
        <p:txBody>
          <a:bodyPr spcFirstLastPara="1" wrap="square" lIns="91425" tIns="45700" rIns="91425" bIns="45700" anchor="t" anchorCtr="0">
            <a:noAutofit/>
          </a:bodyPr>
          <a:lstStyle/>
          <a:p>
            <a:pPr marL="0" lvl="0" indent="0" rtl="0">
              <a:spcBef>
                <a:spcPts val="600"/>
              </a:spcBef>
              <a:buNone/>
            </a:pPr>
            <a:r>
              <a:rPr lang="en-US" dirty="0"/>
              <a:t>Is genetically modified fruit and vegetables healthy or not? Explain.</a:t>
            </a:r>
          </a:p>
          <a:p>
            <a:pPr marL="0" lvl="0" indent="0" algn="l" rtl="0">
              <a:spcBef>
                <a:spcPts val="600"/>
              </a:spcBef>
              <a:spcAft>
                <a:spcPts val="600"/>
              </a:spcAft>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74" y="1572932"/>
            <a:ext cx="7001303" cy="518270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ctrTitle"/>
          </p:nvPr>
        </p:nvSpPr>
        <p:spPr>
          <a:xfrm>
            <a:off x="785050" y="832513"/>
            <a:ext cx="10872600" cy="131018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8000"/>
              <a:buFont typeface="Varela Round"/>
              <a:buNone/>
            </a:pPr>
            <a:r>
              <a:rPr lang="en-US" b="1" dirty="0"/>
              <a:t>Now you can…..</a:t>
            </a:r>
            <a:endParaRPr b="1" dirty="0"/>
          </a:p>
        </p:txBody>
      </p:sp>
      <p:sp>
        <p:nvSpPr>
          <p:cNvPr id="128" name="Google Shape;128;p4"/>
          <p:cNvSpPr txBox="1"/>
          <p:nvPr/>
        </p:nvSpPr>
        <p:spPr>
          <a:xfrm>
            <a:off x="483450" y="1910687"/>
            <a:ext cx="11356200" cy="4051938"/>
          </a:xfrm>
          <a:prstGeom prst="rect">
            <a:avLst/>
          </a:prstGeom>
          <a:noFill/>
          <a:ln>
            <a:noFill/>
          </a:ln>
        </p:spPr>
        <p:txBody>
          <a:bodyPr spcFirstLastPara="1" wrap="square" lIns="91425" tIns="91425" rIns="91425" bIns="91425" anchor="t" anchorCtr="0">
            <a:noAutofit/>
          </a:bodyPr>
          <a:lstStyle/>
          <a:p>
            <a:pPr marL="685800" lvl="0" indent="-685800" algn="l" rtl="0">
              <a:spcBef>
                <a:spcPts val="0"/>
              </a:spcBef>
              <a:spcAft>
                <a:spcPts val="0"/>
              </a:spcAft>
              <a:buFont typeface="Arial" panose="020B0604020202020204" pitchFamily="34" charset="0"/>
              <a:buChar char="•"/>
            </a:pPr>
            <a:r>
              <a:rPr lang="en-US" sz="5400" dirty="0">
                <a:solidFill>
                  <a:schemeClr val="dk1"/>
                </a:solidFill>
                <a:latin typeface="Varela Round"/>
                <a:ea typeface="Varela Round"/>
                <a:cs typeface="Varela Round"/>
                <a:sym typeface="Varela Round"/>
              </a:rPr>
              <a:t>Can understand a text about the food you are eating.</a:t>
            </a:r>
            <a:endParaRPr sz="5400" dirty="0">
              <a:solidFill>
                <a:schemeClr val="dk1"/>
              </a:solidFill>
              <a:latin typeface="Varela Round"/>
              <a:ea typeface="Varela Round"/>
              <a:cs typeface="Varela Round"/>
              <a:sym typeface="Varela Round"/>
            </a:endParaRPr>
          </a:p>
          <a:p>
            <a:pPr marL="685800" lvl="0" indent="-685800" algn="l" rtl="0">
              <a:spcBef>
                <a:spcPts val="0"/>
              </a:spcBef>
              <a:spcAft>
                <a:spcPts val="0"/>
              </a:spcAft>
              <a:buFont typeface="Arial" panose="020B0604020202020204" pitchFamily="34" charset="0"/>
              <a:buChar char="•"/>
            </a:pPr>
            <a:r>
              <a:rPr lang="en-US" sz="5400" dirty="0">
                <a:solidFill>
                  <a:schemeClr val="dk1"/>
                </a:solidFill>
                <a:latin typeface="Varela Round"/>
                <a:ea typeface="Varela Round"/>
                <a:cs typeface="Varela Round"/>
                <a:sym typeface="Varela Round"/>
              </a:rPr>
              <a:t>Can present an opinion.</a:t>
            </a:r>
            <a:endParaRPr sz="5400" dirty="0">
              <a:latin typeface="Varela Round"/>
              <a:ea typeface="Varela Round"/>
              <a:cs typeface="Varela Round"/>
              <a:sym typeface="Varela Round"/>
            </a:endParaRPr>
          </a:p>
        </p:txBody>
      </p:sp>
    </p:spTree>
    <p:extLst>
      <p:ext uri="{BB962C8B-B14F-4D97-AF65-F5344CB8AC3E}">
        <p14:creationId xmlns:p14="http://schemas.microsoft.com/office/powerpoint/2010/main" val="1373889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13"/>
          <p:cNvPicPr preferRelativeResize="0"/>
          <p:nvPr/>
        </p:nvPicPr>
        <p:blipFill rotWithShape="1">
          <a:blip r:embed="rId3">
            <a:alphaModFix/>
          </a:blip>
          <a:srcRect/>
          <a:stretch/>
        </p:blipFill>
        <p:spPr>
          <a:xfrm>
            <a:off x="794" y="295125"/>
            <a:ext cx="12190413" cy="5473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83dfe20b30_0_66"/>
          <p:cNvSpPr txBox="1">
            <a:spLocks noGrp="1"/>
          </p:cNvSpPr>
          <p:nvPr>
            <p:ph type="ctrTitle"/>
          </p:nvPr>
        </p:nvSpPr>
        <p:spPr>
          <a:xfrm>
            <a:off x="234416" y="1348159"/>
            <a:ext cx="7910400" cy="5224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5" name="Google Shape;135;g83dfe20b30_0_66"/>
          <p:cNvSpPr txBox="1">
            <a:spLocks noGrp="1"/>
          </p:cNvSpPr>
          <p:nvPr>
            <p:ph type="body" idx="1"/>
          </p:nvPr>
        </p:nvSpPr>
        <p:spPr>
          <a:xfrm>
            <a:off x="358125" y="232775"/>
            <a:ext cx="11119500" cy="3778200"/>
          </a:xfrm>
          <a:prstGeom prst="rect">
            <a:avLst/>
          </a:prstGeom>
        </p:spPr>
        <p:txBody>
          <a:bodyPr spcFirstLastPara="1" wrap="square" lIns="91425" tIns="45700" rIns="91425" bIns="45700" anchor="ctr" anchorCtr="0">
            <a:noAutofit/>
          </a:bodyPr>
          <a:lstStyle/>
          <a:p>
            <a:pPr marL="0" lvl="0" indent="0" algn="l" rtl="0">
              <a:spcBef>
                <a:spcPts val="960"/>
              </a:spcBef>
              <a:spcAft>
                <a:spcPts val="0"/>
              </a:spcAft>
              <a:buNone/>
            </a:pPr>
            <a:r>
              <a:rPr lang="en-US"/>
              <a:t>Do you ever look at the nutritional facts on the label of the food? </a:t>
            </a:r>
            <a:r>
              <a:rPr lang="en-US" sz="3800">
                <a:solidFill>
                  <a:schemeClr val="dk1"/>
                </a:solidFill>
              </a:rPr>
              <a:t>                                </a:t>
            </a:r>
            <a:endParaRPr sz="3800">
              <a:solidFill>
                <a:schemeClr val="dk1"/>
              </a:solidFill>
            </a:endParaRPr>
          </a:p>
          <a:p>
            <a:pPr marL="0" lvl="0" indent="0" algn="l" rtl="0">
              <a:spcBef>
                <a:spcPts val="960"/>
              </a:spcBef>
              <a:spcAft>
                <a:spcPts val="0"/>
              </a:spcAft>
              <a:buNone/>
            </a:pPr>
            <a:r>
              <a:rPr lang="en-US" sz="3800">
                <a:solidFill>
                  <a:schemeClr val="dk1"/>
                </a:solidFill>
              </a:rPr>
              <a:t> For example:</a:t>
            </a:r>
            <a:endParaRPr sz="3800">
              <a:solidFill>
                <a:schemeClr val="dk1"/>
              </a:solidFill>
            </a:endParaRPr>
          </a:p>
          <a:p>
            <a:pPr marL="457200" lvl="0" indent="-469900" algn="l" rtl="0">
              <a:spcBef>
                <a:spcPts val="960"/>
              </a:spcBef>
              <a:spcAft>
                <a:spcPts val="0"/>
              </a:spcAft>
              <a:buClr>
                <a:schemeClr val="dk1"/>
              </a:buClr>
              <a:buSzPts val="3800"/>
              <a:buChar char="●"/>
            </a:pPr>
            <a:r>
              <a:rPr lang="en-US" sz="3800">
                <a:solidFill>
                  <a:schemeClr val="dk1"/>
                </a:solidFill>
              </a:rPr>
              <a:t> vitamins</a:t>
            </a:r>
            <a:endParaRPr sz="3800">
              <a:solidFill>
                <a:schemeClr val="dk1"/>
              </a:solidFill>
            </a:endParaRPr>
          </a:p>
          <a:p>
            <a:pPr marL="457200" lvl="0" indent="-469900" algn="l" rtl="0">
              <a:spcBef>
                <a:spcPts val="0"/>
              </a:spcBef>
              <a:spcAft>
                <a:spcPts val="0"/>
              </a:spcAft>
              <a:buClr>
                <a:schemeClr val="dk1"/>
              </a:buClr>
              <a:buSzPts val="3800"/>
              <a:buChar char="●"/>
            </a:pPr>
            <a:r>
              <a:rPr lang="en-US" sz="3800">
                <a:solidFill>
                  <a:schemeClr val="dk1"/>
                </a:solidFill>
              </a:rPr>
              <a:t> fats </a:t>
            </a:r>
            <a:endParaRPr sz="3800">
              <a:solidFill>
                <a:schemeClr val="dk1"/>
              </a:solidFill>
            </a:endParaRPr>
          </a:p>
          <a:p>
            <a:pPr marL="457200" lvl="0" indent="-469900" algn="l" rtl="0">
              <a:spcBef>
                <a:spcPts val="0"/>
              </a:spcBef>
              <a:spcAft>
                <a:spcPts val="0"/>
              </a:spcAft>
              <a:buClr>
                <a:schemeClr val="dk1"/>
              </a:buClr>
              <a:buSzPts val="3800"/>
              <a:buChar char="●"/>
            </a:pPr>
            <a:r>
              <a:rPr lang="en-US" sz="3800">
                <a:solidFill>
                  <a:schemeClr val="dk1"/>
                </a:solidFill>
              </a:rPr>
              <a:t> sugar</a:t>
            </a:r>
            <a:endParaRPr sz="7200"/>
          </a:p>
        </p:txBody>
      </p:sp>
      <p:pic>
        <p:nvPicPr>
          <p:cNvPr id="136" name="Google Shape;136;g83dfe20b30_0_66"/>
          <p:cNvPicPr preferRelativeResize="0"/>
          <p:nvPr/>
        </p:nvPicPr>
        <p:blipFill>
          <a:blip r:embed="rId3">
            <a:alphaModFix/>
          </a:blip>
          <a:stretch>
            <a:fillRect/>
          </a:stretch>
        </p:blipFill>
        <p:spPr>
          <a:xfrm>
            <a:off x="3581200" y="2377625"/>
            <a:ext cx="3312575" cy="4195025"/>
          </a:xfrm>
          <a:prstGeom prst="rect">
            <a:avLst/>
          </a:prstGeom>
          <a:noFill/>
          <a:ln>
            <a:noFill/>
          </a:ln>
        </p:spPr>
      </p:pic>
      <p:pic>
        <p:nvPicPr>
          <p:cNvPr id="137" name="Google Shape;137;g83dfe20b30_0_66"/>
          <p:cNvPicPr preferRelativeResize="0"/>
          <p:nvPr/>
        </p:nvPicPr>
        <p:blipFill>
          <a:blip r:embed="rId4">
            <a:alphaModFix/>
          </a:blip>
          <a:stretch>
            <a:fillRect/>
          </a:stretch>
        </p:blipFill>
        <p:spPr>
          <a:xfrm>
            <a:off x="7090425" y="2382738"/>
            <a:ext cx="3079975" cy="3155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83dfe20b30_0_35"/>
          <p:cNvSpPr txBox="1">
            <a:spLocks noGrp="1"/>
          </p:cNvSpPr>
          <p:nvPr>
            <p:ph type="ctrTitle"/>
          </p:nvPr>
        </p:nvSpPr>
        <p:spPr>
          <a:xfrm>
            <a:off x="1519034" y="192533"/>
            <a:ext cx="10247700" cy="637500"/>
          </a:xfrm>
          <a:prstGeom prst="rect">
            <a:avLst/>
          </a:prstGeom>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chemeClr val="dk1"/>
              </a:buClr>
              <a:buSzPts val="1100"/>
              <a:buFont typeface="Arial"/>
              <a:buNone/>
            </a:pPr>
            <a:endParaRPr sz="7200"/>
          </a:p>
        </p:txBody>
      </p:sp>
      <p:sp>
        <p:nvSpPr>
          <p:cNvPr id="144" name="Google Shape;144;g83dfe20b30_0_35"/>
          <p:cNvSpPr txBox="1">
            <a:spLocks noGrp="1"/>
          </p:cNvSpPr>
          <p:nvPr>
            <p:ph type="body" idx="4294967295"/>
          </p:nvPr>
        </p:nvSpPr>
        <p:spPr>
          <a:xfrm>
            <a:off x="1593625" y="192525"/>
            <a:ext cx="9991500" cy="1009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   </a:t>
            </a:r>
            <a:r>
              <a:rPr lang="en-US" sz="3500">
                <a:latin typeface="Varela Round"/>
                <a:ea typeface="Varela Round"/>
                <a:cs typeface="Varela Round"/>
                <a:sym typeface="Varela Round"/>
              </a:rPr>
              <a:t>Have you ever seen this label on your food? </a:t>
            </a:r>
            <a:endParaRPr sz="5800" b="1">
              <a:latin typeface="Varela Round"/>
              <a:ea typeface="Varela Round"/>
              <a:cs typeface="Varela Round"/>
              <a:sym typeface="Varela Round"/>
            </a:endParaRPr>
          </a:p>
        </p:txBody>
      </p:sp>
      <p:sp>
        <p:nvSpPr>
          <p:cNvPr id="145" name="Google Shape;145;g83dfe20b30_0_35"/>
          <p:cNvSpPr>
            <a:spLocks noGrp="1"/>
          </p:cNvSpPr>
          <p:nvPr>
            <p:ph type="pic" idx="2"/>
          </p:nvPr>
        </p:nvSpPr>
        <p:spPr>
          <a:xfrm>
            <a:off x="161147" y="964351"/>
            <a:ext cx="8483100" cy="5721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pic>
        <p:nvPicPr>
          <p:cNvPr id="146" name="Google Shape;146;g83dfe20b30_0_35"/>
          <p:cNvPicPr preferRelativeResize="0"/>
          <p:nvPr/>
        </p:nvPicPr>
        <p:blipFill>
          <a:blip r:embed="rId3">
            <a:alphaModFix/>
          </a:blip>
          <a:stretch>
            <a:fillRect/>
          </a:stretch>
        </p:blipFill>
        <p:spPr>
          <a:xfrm>
            <a:off x="246775" y="1151727"/>
            <a:ext cx="8096976" cy="5419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3dfe20b30_0_43"/>
          <p:cNvSpPr txBox="1">
            <a:spLocks noGrp="1"/>
          </p:cNvSpPr>
          <p:nvPr>
            <p:ph type="ctrTitle"/>
          </p:nvPr>
        </p:nvSpPr>
        <p:spPr>
          <a:xfrm>
            <a:off x="1733909" y="186258"/>
            <a:ext cx="10247700" cy="637500"/>
          </a:xfrm>
          <a:prstGeom prst="rect">
            <a:avLst/>
          </a:prstGeom>
        </p:spPr>
        <p:txBody>
          <a:bodyPr spcFirstLastPara="1" wrap="square" lIns="91425" tIns="45700" rIns="91425" bIns="45700" anchor="ctr" anchorCtr="0">
            <a:noAutofit/>
          </a:bodyPr>
          <a:lstStyle/>
          <a:p>
            <a:pPr marL="0" lvl="0" indent="0" algn="l" rtl="0">
              <a:spcBef>
                <a:spcPts val="960"/>
              </a:spcBef>
              <a:spcAft>
                <a:spcPts val="0"/>
              </a:spcAft>
              <a:buClr>
                <a:schemeClr val="dk1"/>
              </a:buClr>
              <a:buSzPts val="1100"/>
              <a:buFont typeface="Arial"/>
              <a:buNone/>
            </a:pPr>
            <a:r>
              <a:rPr lang="en-US" sz="5000" b="1" u="sng"/>
              <a:t>Genetically Modified (GM) Food</a:t>
            </a:r>
            <a:endParaRPr sz="3500" u="sng"/>
          </a:p>
        </p:txBody>
      </p:sp>
      <p:sp>
        <p:nvSpPr>
          <p:cNvPr id="153" name="Google Shape;153;g83dfe20b30_0_43"/>
          <p:cNvSpPr>
            <a:spLocks noGrp="1"/>
          </p:cNvSpPr>
          <p:nvPr>
            <p:ph type="pic" idx="2"/>
          </p:nvPr>
        </p:nvSpPr>
        <p:spPr>
          <a:xfrm>
            <a:off x="161150" y="2135400"/>
            <a:ext cx="8483100" cy="4550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154" name="Google Shape;154;g83dfe20b30_0_43"/>
          <p:cNvSpPr txBox="1"/>
          <p:nvPr/>
        </p:nvSpPr>
        <p:spPr>
          <a:xfrm>
            <a:off x="984825" y="978200"/>
            <a:ext cx="10439100" cy="1141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3300">
                <a:solidFill>
                  <a:schemeClr val="dk1"/>
                </a:solidFill>
                <a:latin typeface="Varela Round"/>
                <a:ea typeface="Varela Round"/>
                <a:cs typeface="Varela Round"/>
                <a:sym typeface="Varela Round"/>
              </a:rPr>
              <a:t>Genetically modified </a:t>
            </a:r>
            <a:r>
              <a:rPr lang="en-US" sz="3300" u="sng">
                <a:solidFill>
                  <a:schemeClr val="dk1"/>
                </a:solidFill>
                <a:latin typeface="Varela Round"/>
                <a:ea typeface="Varela Round"/>
                <a:cs typeface="Varela Round"/>
                <a:sym typeface="Varela Round"/>
              </a:rPr>
              <a:t>foods are </a:t>
            </a:r>
            <a:r>
              <a:rPr lang="en-US" sz="3300" u="sng">
                <a:solidFill>
                  <a:srgbClr val="FF0000"/>
                </a:solidFill>
                <a:latin typeface="Varela Round"/>
                <a:ea typeface="Varela Round"/>
                <a:cs typeface="Varela Round"/>
                <a:sym typeface="Varela Round"/>
              </a:rPr>
              <a:t>engineered</a:t>
            </a:r>
            <a:r>
              <a:rPr lang="en-US" sz="3300" u="sng">
                <a:solidFill>
                  <a:schemeClr val="dk1"/>
                </a:solidFill>
                <a:latin typeface="Varela Round"/>
                <a:ea typeface="Varela Round"/>
                <a:cs typeface="Varela Round"/>
                <a:sym typeface="Varela Round"/>
              </a:rPr>
              <a:t> in a laboratory </a:t>
            </a:r>
            <a:r>
              <a:rPr lang="en-US" sz="3300">
                <a:solidFill>
                  <a:schemeClr val="dk1"/>
                </a:solidFill>
                <a:latin typeface="Varela Round"/>
                <a:ea typeface="Varela Round"/>
                <a:cs typeface="Varela Round"/>
                <a:sym typeface="Varela Round"/>
              </a:rPr>
              <a:t>and then they grow in nature.</a:t>
            </a:r>
            <a:endParaRPr sz="3300">
              <a:latin typeface="Calibri"/>
              <a:ea typeface="Calibri"/>
              <a:cs typeface="Calibri"/>
              <a:sym typeface="Calibri"/>
            </a:endParaRPr>
          </a:p>
        </p:txBody>
      </p:sp>
      <p:pic>
        <p:nvPicPr>
          <p:cNvPr id="155" name="Google Shape;155;g83dfe20b30_0_43"/>
          <p:cNvPicPr preferRelativeResize="0"/>
          <p:nvPr/>
        </p:nvPicPr>
        <p:blipFill>
          <a:blip r:embed="rId3">
            <a:alphaModFix/>
          </a:blip>
          <a:stretch>
            <a:fillRect/>
          </a:stretch>
        </p:blipFill>
        <p:spPr>
          <a:xfrm>
            <a:off x="286603" y="2274142"/>
            <a:ext cx="7574507" cy="44118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3dfe20b30_0_113"/>
          <p:cNvSpPr txBox="1">
            <a:spLocks noGrp="1"/>
          </p:cNvSpPr>
          <p:nvPr>
            <p:ph type="ctrTitle"/>
          </p:nvPr>
        </p:nvSpPr>
        <p:spPr>
          <a:xfrm>
            <a:off x="1733900" y="107425"/>
            <a:ext cx="10221000" cy="87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sz="4600" b="1" u="sng" dirty="0"/>
          </a:p>
          <a:p>
            <a:pPr marL="0" lvl="0" indent="0" algn="l" rtl="0">
              <a:spcBef>
                <a:spcPts val="0"/>
              </a:spcBef>
              <a:spcAft>
                <a:spcPts val="0"/>
              </a:spcAft>
              <a:buClr>
                <a:schemeClr val="dk1"/>
              </a:buClr>
              <a:buSzPts val="1100"/>
              <a:buFont typeface="Arial"/>
              <a:buNone/>
            </a:pPr>
            <a:r>
              <a:rPr lang="en-US" sz="4600" b="1" u="sng" dirty="0"/>
              <a:t>New Words - healthy</a:t>
            </a:r>
            <a:endParaRPr sz="4600" b="1" u="sng" dirty="0"/>
          </a:p>
          <a:p>
            <a:pPr marL="0" lvl="0" indent="0" algn="ctr" rtl="0">
              <a:spcBef>
                <a:spcPts val="0"/>
              </a:spcBef>
              <a:spcAft>
                <a:spcPts val="0"/>
              </a:spcAft>
              <a:buNone/>
            </a:pPr>
            <a:endParaRPr dirty="0"/>
          </a:p>
        </p:txBody>
      </p:sp>
      <p:sp>
        <p:nvSpPr>
          <p:cNvPr id="162" name="Google Shape;162;g83dfe20b30_0_113"/>
          <p:cNvSpPr>
            <a:spLocks noGrp="1"/>
          </p:cNvSpPr>
          <p:nvPr>
            <p:ph type="pic" idx="2"/>
          </p:nvPr>
        </p:nvSpPr>
        <p:spPr>
          <a:xfrm>
            <a:off x="6097596" y="2347676"/>
            <a:ext cx="5395200" cy="3639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163" name="Google Shape;163;g83dfe20b30_0_113"/>
          <p:cNvSpPr>
            <a:spLocks noGrp="1"/>
          </p:cNvSpPr>
          <p:nvPr>
            <p:ph type="pic" idx="3"/>
          </p:nvPr>
        </p:nvSpPr>
        <p:spPr>
          <a:xfrm>
            <a:off x="702399" y="2347676"/>
            <a:ext cx="5395200" cy="3639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164" name="Google Shape;164;g83dfe20b30_0_113"/>
          <p:cNvSpPr txBox="1"/>
          <p:nvPr/>
        </p:nvSpPr>
        <p:spPr>
          <a:xfrm>
            <a:off x="1342975" y="1092250"/>
            <a:ext cx="9783900" cy="87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200">
                <a:solidFill>
                  <a:schemeClr val="dk1"/>
                </a:solidFill>
                <a:latin typeface="Varela Round"/>
                <a:ea typeface="Varela Round"/>
                <a:cs typeface="Varela Round"/>
                <a:sym typeface="Varela Round"/>
              </a:rPr>
              <a:t>produce= fruit/vegetables</a:t>
            </a:r>
            <a:endParaRPr sz="2000">
              <a:latin typeface="Calibri"/>
              <a:ea typeface="Calibri"/>
              <a:cs typeface="Calibri"/>
              <a:sym typeface="Calibri"/>
            </a:endParaRPr>
          </a:p>
        </p:txBody>
      </p:sp>
      <p:pic>
        <p:nvPicPr>
          <p:cNvPr id="165" name="Google Shape;165;g83dfe20b30_0_113"/>
          <p:cNvPicPr preferRelativeResize="0"/>
          <p:nvPr/>
        </p:nvPicPr>
        <p:blipFill>
          <a:blip r:embed="rId3">
            <a:alphaModFix/>
          </a:blip>
          <a:stretch>
            <a:fillRect/>
          </a:stretch>
        </p:blipFill>
        <p:spPr>
          <a:xfrm>
            <a:off x="5375850" y="1963150"/>
            <a:ext cx="5045450" cy="4477800"/>
          </a:xfrm>
          <a:prstGeom prst="rect">
            <a:avLst/>
          </a:prstGeom>
          <a:noFill/>
          <a:ln>
            <a:noFill/>
          </a:ln>
        </p:spPr>
      </p:pic>
      <p:pic>
        <p:nvPicPr>
          <p:cNvPr id="166" name="Google Shape;166;g83dfe20b30_0_113"/>
          <p:cNvPicPr preferRelativeResize="0"/>
          <p:nvPr/>
        </p:nvPicPr>
        <p:blipFill>
          <a:blip r:embed="rId4">
            <a:alphaModFix/>
          </a:blip>
          <a:stretch>
            <a:fillRect/>
          </a:stretch>
        </p:blipFill>
        <p:spPr>
          <a:xfrm>
            <a:off x="397975" y="2077062"/>
            <a:ext cx="4727199" cy="4277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83dfe20b30_0_123"/>
          <p:cNvSpPr txBox="1">
            <a:spLocks noGrp="1"/>
          </p:cNvSpPr>
          <p:nvPr>
            <p:ph type="ctrTitle"/>
          </p:nvPr>
        </p:nvSpPr>
        <p:spPr>
          <a:xfrm>
            <a:off x="1733900" y="186246"/>
            <a:ext cx="10221000" cy="99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      </a:t>
            </a:r>
            <a:r>
              <a:rPr lang="en-US" sz="5400" b="1" dirty="0"/>
              <a:t>Fresh or packaged food?</a:t>
            </a:r>
            <a:endParaRPr sz="5400" b="1" dirty="0"/>
          </a:p>
        </p:txBody>
      </p:sp>
      <p:sp>
        <p:nvSpPr>
          <p:cNvPr id="173" name="Google Shape;173;g83dfe20b30_0_123"/>
          <p:cNvSpPr>
            <a:spLocks noGrp="1"/>
          </p:cNvSpPr>
          <p:nvPr>
            <p:ph type="pic" idx="2"/>
          </p:nvPr>
        </p:nvSpPr>
        <p:spPr>
          <a:xfrm>
            <a:off x="6408896" y="1390051"/>
            <a:ext cx="5395200" cy="3639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174" name="Google Shape;174;g83dfe20b30_0_123"/>
          <p:cNvSpPr>
            <a:spLocks noGrp="1"/>
          </p:cNvSpPr>
          <p:nvPr>
            <p:ph type="pic" idx="3"/>
          </p:nvPr>
        </p:nvSpPr>
        <p:spPr>
          <a:xfrm>
            <a:off x="861174" y="1390051"/>
            <a:ext cx="5395200" cy="3639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pic>
        <p:nvPicPr>
          <p:cNvPr id="175" name="Google Shape;175;g83dfe20b30_0_123"/>
          <p:cNvPicPr preferRelativeResize="0"/>
          <p:nvPr/>
        </p:nvPicPr>
        <p:blipFill>
          <a:blip r:embed="rId3">
            <a:alphaModFix/>
          </a:blip>
          <a:stretch>
            <a:fillRect/>
          </a:stretch>
        </p:blipFill>
        <p:spPr>
          <a:xfrm>
            <a:off x="326650" y="1434771"/>
            <a:ext cx="5395200" cy="4844829"/>
          </a:xfrm>
          <a:prstGeom prst="rect">
            <a:avLst/>
          </a:prstGeom>
          <a:noFill/>
          <a:ln>
            <a:noFill/>
          </a:ln>
        </p:spPr>
      </p:pic>
      <p:pic>
        <p:nvPicPr>
          <p:cNvPr id="176" name="Google Shape;176;g83dfe20b30_0_123"/>
          <p:cNvPicPr preferRelativeResize="0"/>
          <p:nvPr/>
        </p:nvPicPr>
        <p:blipFill>
          <a:blip r:embed="rId4">
            <a:alphaModFix/>
          </a:blip>
          <a:stretch>
            <a:fillRect/>
          </a:stretch>
        </p:blipFill>
        <p:spPr>
          <a:xfrm>
            <a:off x="5855075" y="1390050"/>
            <a:ext cx="4715900" cy="4715900"/>
          </a:xfrm>
          <a:prstGeom prst="rect">
            <a:avLst/>
          </a:prstGeom>
          <a:noFill/>
          <a:ln>
            <a:noFill/>
          </a:ln>
        </p:spPr>
      </p:pic>
    </p:spTree>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TotalTime>
  <Words>2135</Words>
  <Application>Microsoft Office PowerPoint</Application>
  <PresentationFormat>Widescreen</PresentationFormat>
  <Paragraphs>475</Paragraphs>
  <Slides>47</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Varela Round</vt:lpstr>
      <vt:lpstr>Simplified Arabic</vt:lpstr>
      <vt:lpstr>Calibri</vt:lpstr>
      <vt:lpstr>Times New Roman</vt:lpstr>
      <vt:lpstr>Arial</vt:lpstr>
      <vt:lpstr>ערכת נושא Office</vt:lpstr>
      <vt:lpstr>מערכת שידורים לאומית</vt:lpstr>
      <vt:lpstr>Do you know what you’re eating?*</vt:lpstr>
      <vt:lpstr>During this lesson...</vt:lpstr>
      <vt:lpstr>Can you?</vt:lpstr>
      <vt:lpstr>PowerPoint Presentation</vt:lpstr>
      <vt:lpstr>PowerPoint Presentation</vt:lpstr>
      <vt:lpstr>Genetically Modified (GM) Food</vt:lpstr>
      <vt:lpstr> New Words - healthy </vt:lpstr>
      <vt:lpstr>      Fresh or packaged food?</vt:lpstr>
      <vt:lpstr>Cheap    Expensive</vt:lpstr>
      <vt:lpstr>While watching…..</vt:lpstr>
      <vt:lpstr>Let’s watch</vt:lpstr>
      <vt:lpstr>Copy this table into your notebook.</vt:lpstr>
      <vt:lpstr>DO YOU KNOW WHAT YOU'RE EATING? </vt:lpstr>
      <vt:lpstr>Fill in the table according to lines 1-7.</vt:lpstr>
      <vt:lpstr>Fill in the table according to lines 1-7.</vt:lpstr>
      <vt:lpstr>PowerPoint Presentation</vt:lpstr>
      <vt:lpstr>Fill in the table according to lines 8-11.</vt:lpstr>
      <vt:lpstr>Fill in the table according to lines 8-11.</vt:lpstr>
      <vt:lpstr>Break</vt:lpstr>
      <vt:lpstr>PowerPoint Presentation</vt:lpstr>
      <vt:lpstr>PowerPoint Presentation</vt:lpstr>
      <vt:lpstr>Fill in the table according to lines 12-17.</vt:lpstr>
      <vt:lpstr>Fill in the table according to lines 12-17.</vt:lpstr>
      <vt:lpstr>3. What is the sequence of cause and effect presented in lines 12-17.</vt:lpstr>
      <vt:lpstr>PowerPoint Presentation</vt:lpstr>
      <vt:lpstr>Fill in the table according to lines 18-24.</vt:lpstr>
      <vt:lpstr>Fill in the table according to lines 18-24.</vt:lpstr>
      <vt:lpstr>PowerPoint Presentation</vt:lpstr>
      <vt:lpstr>Fill in the table according to lines 25-32.</vt:lpstr>
      <vt:lpstr>Fill in the table according to lines 25-32.</vt:lpstr>
      <vt:lpstr>PowerPoint Presentation</vt:lpstr>
      <vt:lpstr>Fill in the table according to lines 33-36.</vt:lpstr>
      <vt:lpstr>Fill in the table according to lines 33-36.</vt:lpstr>
      <vt:lpstr>PowerPoint Presentation</vt:lpstr>
      <vt:lpstr>Fill in the table according to lines 37-40.</vt:lpstr>
      <vt:lpstr>Fill in the table according to lines 37-40.</vt:lpstr>
      <vt:lpstr>Answers</vt:lpstr>
      <vt:lpstr>PowerPoint Presentation</vt:lpstr>
      <vt:lpstr>3. What is the sequence of cause and effect presented in lines 12-17.</vt:lpstr>
      <vt:lpstr>3. What is the sequence of cause and effect presented in lines 12-17.</vt:lpstr>
      <vt:lpstr>PowerPoint Presentation</vt:lpstr>
      <vt:lpstr>PowerPoint Presentation</vt:lpstr>
      <vt:lpstr>PowerPoint Presentation</vt:lpstr>
      <vt:lpstr>Speaking Task – Give your opinion.</vt:lpstr>
      <vt:lpstr>Now you can…..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Simone Duval</cp:lastModifiedBy>
  <cp:revision>46</cp:revision>
  <dcterms:created xsi:type="dcterms:W3CDTF">2020-03-15T19:13:03Z</dcterms:created>
  <dcterms:modified xsi:type="dcterms:W3CDTF">2020-05-07T10:59:08Z</dcterms:modified>
</cp:coreProperties>
</file>