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5"/>
  </p:notesMasterIdLst>
  <p:sldIdLst>
    <p:sldId id="257" r:id="rId2"/>
    <p:sldId id="262" r:id="rId3"/>
    <p:sldId id="263" r:id="rId4"/>
    <p:sldId id="309" r:id="rId5"/>
    <p:sldId id="302" r:id="rId6"/>
    <p:sldId id="307" r:id="rId7"/>
    <p:sldId id="308" r:id="rId8"/>
    <p:sldId id="311" r:id="rId9"/>
    <p:sldId id="315" r:id="rId10"/>
    <p:sldId id="322" r:id="rId11"/>
    <p:sldId id="314" r:id="rId12"/>
    <p:sldId id="313" r:id="rId13"/>
    <p:sldId id="317" r:id="rId14"/>
    <p:sldId id="316" r:id="rId15"/>
    <p:sldId id="321" r:id="rId16"/>
    <p:sldId id="323" r:id="rId17"/>
    <p:sldId id="324" r:id="rId18"/>
    <p:sldId id="327" r:id="rId19"/>
    <p:sldId id="328" r:id="rId20"/>
    <p:sldId id="329" r:id="rId21"/>
    <p:sldId id="330" r:id="rId22"/>
    <p:sldId id="331" r:id="rId23"/>
    <p:sldId id="332" r:id="rId24"/>
    <p:sldId id="326" r:id="rId25"/>
    <p:sldId id="333" r:id="rId26"/>
    <p:sldId id="325" r:id="rId27"/>
    <p:sldId id="334" r:id="rId28"/>
    <p:sldId id="319" r:id="rId29"/>
    <p:sldId id="335" r:id="rId30"/>
    <p:sldId id="336" r:id="rId31"/>
    <p:sldId id="337" r:id="rId32"/>
    <p:sldId id="303" r:id="rId33"/>
    <p:sldId id="291" r:id="rId3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  <a:srgbClr val="92D050"/>
    <a:srgbClr val="6CF0FF"/>
    <a:srgbClr val="E0E0E0"/>
    <a:srgbClr val="E6E6E6"/>
    <a:srgbClr val="11A4AB"/>
    <a:srgbClr val="12B4BC"/>
    <a:srgbClr val="8DD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796" autoAdjust="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1032" y="67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ל'/תשרי/תשפ"א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6F83B4-4527-4147-AD95-DA0687FA723C}" type="slidenum">
              <a:rPr lang="he-IL" smtClean="0"/>
              <a:t>32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6431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הדגשת חשיבות ה</a:t>
            </a:r>
            <a:r>
              <a:rPr lang="en-US" dirty="0"/>
              <a:t>new </a:t>
            </a:r>
            <a:r>
              <a:rPr lang="he-IL" dirty="0"/>
              <a:t>, בהקצאת מקום </a:t>
            </a:r>
            <a:r>
              <a:rPr lang="he-IL" dirty="0" err="1"/>
              <a:t>בזכרון</a:t>
            </a:r>
            <a:r>
              <a:rPr lang="he-IL" dirty="0"/>
              <a:t> לעצמים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31172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להזכיר :  מערך של </a:t>
            </a:r>
            <a:r>
              <a:rPr lang="en-US" dirty="0"/>
              <a:t>int </a:t>
            </a:r>
            <a:r>
              <a:rPr lang="he-IL" dirty="0"/>
              <a:t> מאותחל ל 0 . להדגיש שהמשתנה והמערך נבנים </a:t>
            </a:r>
            <a:r>
              <a:rPr lang="he-IL" dirty="0" err="1"/>
              <a:t>באיזורים</a:t>
            </a:r>
            <a:r>
              <a:rPr lang="he-IL" dirty="0"/>
              <a:t> שונים </a:t>
            </a:r>
            <a:r>
              <a:rPr lang="he-IL" dirty="0" err="1"/>
              <a:t>בזכרון</a:t>
            </a:r>
            <a:r>
              <a:rPr lang="he-IL" dirty="0"/>
              <a:t>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37481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להזכיר : בעייתיות בשתי הפניות לאותו עצם. 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7464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שימוש בפעולות המחלקה </a:t>
            </a:r>
            <a:r>
              <a:rPr lang="en-US" dirty="0"/>
              <a:t>Student</a:t>
            </a:r>
            <a:r>
              <a:rPr lang="he-IL" dirty="0"/>
              <a:t>  והשמת תא במערך למשתנה.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180942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להדגיש את החלקים </a:t>
            </a:r>
            <a:r>
              <a:rPr lang="he-IL" dirty="0" err="1"/>
              <a:t>בתכנית</a:t>
            </a:r>
            <a:r>
              <a:rPr lang="he-IL" dirty="0"/>
              <a:t> על פי התכנון .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146856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22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00748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27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26582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 - מערכת שידורים לאומ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6000" y="2693989"/>
            <a:ext cx="11160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2D798A-D3EB-4AD6-BA0D-6AF5A272CB65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61D397-1081-475E-877E-2C0275DD9CD7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C9C924-5BCF-44F6-9D2C-C85E4D329EC9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B07856-A797-4811-9A80-36465708097A}"/>
              </a:ext>
            </a:extLst>
          </p:cNvPr>
          <p:cNvSpPr/>
          <p:nvPr userDrawn="1"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טי השיעור, מקצוע ו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000014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240593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872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לבן מעוגל 7">
            <a:extLst>
              <a:ext uri="{FF2B5EF4-FFF2-40B4-BE49-F238E27FC236}">
                <a16:creationId xmlns:a16="http://schemas.microsoft.com/office/drawing/2014/main" id="{F6801116-CC43-4B2A-8C30-E06B51438E5F}"/>
              </a:ext>
            </a:extLst>
          </p:cNvPr>
          <p:cNvSpPr/>
          <p:nvPr userDrawn="1"/>
        </p:nvSpPr>
        <p:spPr>
          <a:xfrm>
            <a:off x="9066088" y="593003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3851AC-7C39-4D24-80F3-E23F47BEFFD4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AEE328-D2C3-444A-8724-BDAF608C4860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96B898-2CF0-49F5-BBD6-BB8ACC47A495}"/>
              </a:ext>
            </a:extLst>
          </p:cNvPr>
          <p:cNvSpPr/>
          <p:nvPr userDrawn="1"/>
        </p:nvSpPr>
        <p:spPr>
          <a:xfrm rot="5400000">
            <a:off x="10107939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9EA7E53-F4C8-4E78-8841-55D753889071}"/>
              </a:ext>
            </a:extLst>
          </p:cNvPr>
          <p:cNvSpPr/>
          <p:nvPr userDrawn="1"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כותרת 1">
            <a:extLst>
              <a:ext uri="{FF2B5EF4-FFF2-40B4-BE49-F238E27FC236}">
                <a16:creationId xmlns:a16="http://schemas.microsoft.com/office/drawing/2014/main" id="{6AF90618-5011-488D-8577-8090B2BE54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23" name="Google Shape;11;p2">
            <a:extLst>
              <a:ext uri="{FF2B5EF4-FFF2-40B4-BE49-F238E27FC236}">
                <a16:creationId xmlns:a16="http://schemas.microsoft.com/office/drawing/2014/main" id="{60774046-55DB-47C4-8731-49E4A217CD4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24" name="מציין מיקום תוכן 2">
            <a:extLst>
              <a:ext uri="{FF2B5EF4-FFF2-40B4-BE49-F238E27FC236}">
                <a16:creationId xmlns:a16="http://schemas.microsoft.com/office/drawing/2014/main" id="{4EE53297-C04D-4B07-99F8-BCEC4E3B9EB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96000" y="3655832"/>
            <a:ext cx="10800000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20" name="מציין מיקום של מספר שקופית 22">
            <a:extLst>
              <a:ext uri="{FF2B5EF4-FFF2-40B4-BE49-F238E27FC236}">
                <a16:creationId xmlns:a16="http://schemas.microsoft.com/office/drawing/2014/main" id="{58C13A1B-004E-44B4-BBDC-E08548A96B8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EAE132D4-D270-4859-A0A8-0EABA938935B}"/>
              </a:ext>
            </a:extLst>
          </p:cNvPr>
          <p:cNvSpPr/>
          <p:nvPr userDrawn="1"/>
        </p:nvSpPr>
        <p:spPr>
          <a:xfrm>
            <a:off x="6581228" y="6447542"/>
            <a:ext cx="5993234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8A467694-CC08-4C30-BF05-885FCBD4CAB0}"/>
              </a:ext>
            </a:extLst>
          </p:cNvPr>
          <p:cNvSpPr/>
          <p:nvPr userDrawn="1"/>
        </p:nvSpPr>
        <p:spPr>
          <a:xfrm>
            <a:off x="9704146" y="5381191"/>
            <a:ext cx="3496396" cy="442359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062435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206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226982" y="101748"/>
            <a:ext cx="2160598" cy="21681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54055" y="390797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53219EEB-A406-4AC2-B87E-54A955D7D483}"/>
              </a:ext>
            </a:extLst>
          </p:cNvPr>
          <p:cNvSpPr/>
          <p:nvPr userDrawn="1"/>
        </p:nvSpPr>
        <p:spPr>
          <a:xfrm>
            <a:off x="7978665" y="5944772"/>
            <a:ext cx="4766811" cy="38154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5BA376-F667-4A43-9264-CB356AE2FBF1}"/>
              </a:ext>
            </a:extLst>
          </p:cNvPr>
          <p:cNvSpPr/>
          <p:nvPr userDrawn="1"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CE73A552-D52C-4EE0-9E7A-557CEB6CE479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208D21-C13C-48D3-8634-05FCD1520B3D}"/>
              </a:ext>
            </a:extLst>
          </p:cNvPr>
          <p:cNvSpPr/>
          <p:nvPr userDrawn="1"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FFA872-60FE-48B4-B509-3F90F2F53575}"/>
              </a:ext>
            </a:extLst>
          </p:cNvPr>
          <p:cNvSpPr/>
          <p:nvPr userDrawn="1"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25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3" y="1024128"/>
            <a:ext cx="11161453" cy="457200"/>
          </a:xfrm>
        </p:spPr>
        <p:txBody>
          <a:bodyPr lIns="0" tIns="0" rIns="0" bIns="0" anchor="ctr">
            <a:noAutofit/>
          </a:bodyPr>
          <a:lstStyle>
            <a:lvl1pPr marL="0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anose="00000500000000000000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567973"/>
            <a:ext cx="11161453" cy="3522187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377633" y="110284"/>
            <a:ext cx="210552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1729189" y="435139"/>
            <a:ext cx="2615798" cy="32187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8A91BCC4-EC47-43E2-9595-B89F757E1A7A}"/>
              </a:ext>
            </a:extLst>
          </p:cNvPr>
          <p:cNvSpPr/>
          <p:nvPr userDrawn="1"/>
        </p:nvSpPr>
        <p:spPr>
          <a:xfrm>
            <a:off x="9323387" y="5555326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238EE3F7-5012-4191-9ABD-A8E69370622E}"/>
              </a:ext>
            </a:extLst>
          </p:cNvPr>
          <p:cNvSpPr/>
          <p:nvPr userDrawn="1"/>
        </p:nvSpPr>
        <p:spPr>
          <a:xfrm>
            <a:off x="8679109" y="6024163"/>
            <a:ext cx="4127100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31BF6EDC-D21A-4961-802C-6C57056DED88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09765D6C-4312-45BD-AEDC-93B641915820}"/>
              </a:ext>
            </a:extLst>
          </p:cNvPr>
          <p:cNvSpPr/>
          <p:nvPr userDrawn="1"/>
        </p:nvSpPr>
        <p:spPr>
          <a:xfrm>
            <a:off x="11005702" y="5213334"/>
            <a:ext cx="2372591" cy="25130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0EF58C-1955-4299-80B8-7931E9453E0B}"/>
              </a:ext>
            </a:extLst>
          </p:cNvPr>
          <p:cNvSpPr/>
          <p:nvPr userDrawn="1"/>
        </p:nvSpPr>
        <p:spPr>
          <a:xfrm rot="5400000">
            <a:off x="10107939" y="1954539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CE651A-F01C-47F6-93CB-FED077AFFFB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 פריסה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2134"/>
            <a:ext cx="9802368" cy="720000"/>
          </a:xfrm>
        </p:spPr>
        <p:txBody>
          <a:bodyPr lIns="36000" tIns="0" rIns="36000" bIns="0">
            <a:noAutofit/>
          </a:bodyPr>
          <a:lstStyle>
            <a:lvl1pPr marL="0" indent="0">
              <a:tabLst>
                <a:tab pos="11659766" algn="l"/>
              </a:tabLst>
              <a:defRPr sz="44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24128" y="1049185"/>
            <a:ext cx="8031962" cy="461155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234936" y="5807316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11218431" y="239177"/>
            <a:ext cx="1706880" cy="4583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-388620" y="6235866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C6E834-92B3-4A32-920C-9FA2D69874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D60292-D9F7-4A35-9D0A-68A9095BDE1E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53CA14-A360-48A3-A071-94DFC2B62EDC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536A81-6863-4B7C-BB9A-6F6DBBAB87E2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6A93F88D-0694-4107-9D3A-245864065D84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 פריסה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11497481" y="487099"/>
            <a:ext cx="1576672" cy="289443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11150538" y="127099"/>
            <a:ext cx="1879662" cy="28944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מלבן מעוגל 6">
            <a:extLst>
              <a:ext uri="{FF2B5EF4-FFF2-40B4-BE49-F238E27FC236}">
                <a16:creationId xmlns:a16="http://schemas.microsoft.com/office/drawing/2014/main" id="{469E9F25-935E-4A65-8AF2-C1B8F105C612}"/>
              </a:ext>
            </a:extLst>
          </p:cNvPr>
          <p:cNvSpPr/>
          <p:nvPr userDrawn="1"/>
        </p:nvSpPr>
        <p:spPr>
          <a:xfrm>
            <a:off x="-487680" y="5923581"/>
            <a:ext cx="3133018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10">
            <a:extLst>
              <a:ext uri="{FF2B5EF4-FFF2-40B4-BE49-F238E27FC236}">
                <a16:creationId xmlns:a16="http://schemas.microsoft.com/office/drawing/2014/main" id="{DD33049F-8FB3-46DC-B84B-8E763BCBCAC1}"/>
              </a:ext>
            </a:extLst>
          </p:cNvPr>
          <p:cNvSpPr/>
          <p:nvPr userDrawn="1"/>
        </p:nvSpPr>
        <p:spPr>
          <a:xfrm>
            <a:off x="-976438" y="6359813"/>
            <a:ext cx="7301038" cy="65808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761EC8D2-662F-4FBE-BF29-06100D51DE7E}"/>
              </a:ext>
            </a:extLst>
          </p:cNvPr>
          <p:cNvSpPr/>
          <p:nvPr userDrawn="1"/>
        </p:nvSpPr>
        <p:spPr>
          <a:xfrm rot="5400000">
            <a:off x="9360283" y="2733622"/>
            <a:ext cx="6987520" cy="1297194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מציין מיקום של מספר שקופית 22">
            <a:extLst>
              <a:ext uri="{FF2B5EF4-FFF2-40B4-BE49-F238E27FC236}">
                <a16:creationId xmlns:a16="http://schemas.microsoft.com/office/drawing/2014/main" id="{23075256-456E-41D8-BDFD-8C3A8EA654D2}"/>
              </a:ext>
            </a:extLst>
          </p:cNvPr>
          <p:cNvSpPr txBox="1">
            <a:spLocks/>
          </p:cNvSpPr>
          <p:nvPr userDrawn="1"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B42163-9C8B-4AEB-9C50-F5529BD5C36B}"/>
              </a:ext>
            </a:extLst>
          </p:cNvPr>
          <p:cNvSpPr/>
          <p:nvPr userDrawn="1"/>
        </p:nvSpPr>
        <p:spPr>
          <a:xfrm rot="162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A26CB3A-BCA5-4171-BE99-1D6F46911786}"/>
              </a:ext>
            </a:extLst>
          </p:cNvPr>
          <p:cNvSpPr/>
          <p:nvPr userDrawn="1"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964ABF-EE59-4E45-BC5F-A3665732FD21}"/>
              </a:ext>
            </a:extLst>
          </p:cNvPr>
          <p:cNvSpPr/>
          <p:nvPr userDrawn="1"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96A93-68B7-48E8-8354-9EAE3F8183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51578" y="1212161"/>
            <a:ext cx="7885112" cy="40909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1043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820BD794-101C-426F-8015-9C33A0E995FA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1026926" y="1025601"/>
            <a:ext cx="9802368" cy="431447"/>
          </a:xfrm>
        </p:spPr>
        <p:txBody>
          <a:bodyPr anchor="ctr">
            <a:noAutofit/>
          </a:bodyPr>
          <a:lstStyle>
            <a:lvl1pPr marL="185757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1026927" y="1710442"/>
            <a:ext cx="8212766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84947B-AFA4-410D-A793-689C573D144E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D4F41F-EAD8-495C-A662-C4F40F404DB3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A1181A-6B49-4EE5-AE44-1B5B124FA758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13178B-7D7E-4A10-9724-453DF758F663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מציין מיקום של מספר שקופית 22">
            <a:extLst>
              <a:ext uri="{FF2B5EF4-FFF2-40B4-BE49-F238E27FC236}">
                <a16:creationId xmlns:a16="http://schemas.microsoft.com/office/drawing/2014/main" id="{7947FE0C-D7CF-4209-91A5-93564F2C3543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מעוגל 7"/>
          <p:cNvSpPr/>
          <p:nvPr userDrawn="1"/>
        </p:nvSpPr>
        <p:spPr>
          <a:xfrm>
            <a:off x="8667715" y="-161750"/>
            <a:ext cx="5300119" cy="38235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226196-3340-4F6C-9B09-34934599BAD7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91965B-48C3-4AD9-9066-E67195630BFD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8CB16E1-D93B-440E-81F5-6366FDB428B8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020DF7-29CF-4A0A-BC0A-7568981BF8AD}"/>
              </a:ext>
            </a:extLst>
          </p:cNvPr>
          <p:cNvSpPr/>
          <p:nvPr userDrawn="1"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F0C566-C47D-446F-9E8E-EC9B0F5F1BF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63A8D2-0547-47E3-84C0-5D60CFDB7CB1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C0104F3-C98B-4790-842F-F7B1B2FBDE13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7C576E-38DA-426A-9C16-921DE9A0835B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מציין מיקום של מספר שקופית 22">
            <a:extLst>
              <a:ext uri="{FF2B5EF4-FFF2-40B4-BE49-F238E27FC236}">
                <a16:creationId xmlns:a16="http://schemas.microsoft.com/office/drawing/2014/main" id="{5F1A13CD-CEB6-4958-B99A-46020ADA9375}"/>
              </a:ext>
            </a:extLst>
          </p:cNvPr>
          <p:cNvSpPr txBox="1">
            <a:spLocks/>
          </p:cNvSpPr>
          <p:nvPr userDrawn="1"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6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6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ראשי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FEA3643-4251-43C2-A891-4C9664978E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4360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כותרת 1">
            <a:extLst>
              <a:ext uri="{FF2B5EF4-FFF2-40B4-BE49-F238E27FC236}">
                <a16:creationId xmlns:a16="http://schemas.microsoft.com/office/drawing/2014/main" id="{C304FB8B-5E14-469F-8BA4-BF0F011B9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8">
            <a:extLst>
              <a:ext uri="{FF2B5EF4-FFF2-40B4-BE49-F238E27FC236}">
                <a16:creationId xmlns:a16="http://schemas.microsoft.com/office/drawing/2014/main" id="{B712628B-0991-4441-8324-4563256F9B32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26E72AF6-8AD0-4AAD-B906-30424D022CD1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1" name="מלבן מעוגל 8">
            <a:extLst>
              <a:ext uri="{FF2B5EF4-FFF2-40B4-BE49-F238E27FC236}">
                <a16:creationId xmlns:a16="http://schemas.microsoft.com/office/drawing/2014/main" id="{68D073A7-D8C0-45AA-A5E4-B6122A52E8F5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0">
            <a:extLst>
              <a:ext uri="{FF2B5EF4-FFF2-40B4-BE49-F238E27FC236}">
                <a16:creationId xmlns:a16="http://schemas.microsoft.com/office/drawing/2014/main" id="{DF89C8AF-9EDF-46EF-BAB7-2D35F683552B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52FC1393-B378-4A8A-8716-61E038E3D6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72315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A01DEB-EE2D-463E-B92D-20469AC2DACB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DC8B5D-6FF7-4E76-819C-95A4A6017B9C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0F30E8-13B7-4C55-A126-67529F765268}"/>
              </a:ext>
            </a:extLst>
          </p:cNvPr>
          <p:cNvSpPr/>
          <p:nvPr userDrawn="1"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E7D38CE-7F73-4533-B25A-F628D3EBA7C1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44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ל'/תשרי/תשפ"א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1A36FD-4A58-4EC2-B769-2CB4558CD86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A89C66-91F2-409B-AE3C-970820728814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AF9B00-5AF6-47AB-81E5-2BE048851E3E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3C55C6-DFDE-44BF-BB37-E582014C2D4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74" r:id="rId3"/>
    <p:sldLayoutId id="2147483675" r:id="rId4"/>
    <p:sldLayoutId id="2147483650" r:id="rId5"/>
    <p:sldLayoutId id="2147483676" r:id="rId6"/>
    <p:sldLayoutId id="2147483653" r:id="rId7"/>
    <p:sldLayoutId id="2147483666" r:id="rId8"/>
    <p:sldLayoutId id="2147483677" r:id="rId9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N9IgGTwbF0&amp;feature=youtu.be" TargetMode="External"/><Relationship Id="rId2" Type="http://schemas.openxmlformats.org/officeDocument/2006/relationships/hyperlink" Target="https://youtu.be/NN9IgGTwbF0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rive.google.com/open?id=1825Jnh59ECpyLkwk_TBAzvosMxiEoCGv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ditaohevzion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0.jpeg"/><Relationship Id="rId7" Type="http://schemas.openxmlformats.org/officeDocument/2006/relationships/hyperlink" Target="https://www.the-qrcode-generator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youtu.be/xODFEFLQ8PQ" TargetMode="External"/><Relationship Id="rId5" Type="http://schemas.openxmlformats.org/officeDocument/2006/relationships/hyperlink" Target="https://youtu.be/NN9IgGTwbF0" TargetMode="External"/><Relationship Id="rId4" Type="http://schemas.openxmlformats.org/officeDocument/2006/relationships/image" Target="../media/image11.png"/><Relationship Id="rId9" Type="http://schemas.openxmlformats.org/officeDocument/2006/relationships/hyperlink" Target="mailto:ditaohevzion@gmail.com" TargetMode="Externa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096B80-AF29-435E-8795-1A387C87F6BD}"/>
              </a:ext>
            </a:extLst>
          </p:cNvPr>
          <p:cNvSpPr/>
          <p:nvPr/>
        </p:nvSpPr>
        <p:spPr>
          <a:xfrm>
            <a:off x="12279398" y="6653"/>
            <a:ext cx="2404790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94B9A1-1541-45E7-9ACE-02721554E39F}"/>
              </a:ext>
            </a:extLst>
          </p:cNvPr>
          <p:cNvSpPr/>
          <p:nvPr/>
        </p:nvSpPr>
        <p:spPr>
          <a:xfrm>
            <a:off x="12279398" y="746985"/>
            <a:ext cx="2404790" cy="423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b="1" dirty="0">
                <a:solidFill>
                  <a:srgbClr val="002060"/>
                </a:solidFill>
              </a:rPr>
              <a:t>עליכם להתקין את הפונט </a:t>
            </a:r>
            <a:r>
              <a:rPr lang="en-US" b="1" dirty="0">
                <a:solidFill>
                  <a:srgbClr val="002060"/>
                </a:solidFill>
              </a:rPr>
              <a:t>Varela</a:t>
            </a:r>
            <a:r>
              <a:rPr lang="he-IL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Round</a:t>
            </a:r>
            <a:r>
              <a:rPr lang="he-IL" b="1" dirty="0">
                <a:solidFill>
                  <a:srgbClr val="002060"/>
                </a:solidFill>
              </a:rPr>
              <a:t> לפני תחילת העבודה.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אם ברצונכם לצפות בהנחיות להתקנת פונט </a:t>
            </a:r>
            <a:r>
              <a:rPr lang="en-US" dirty="0">
                <a:solidFill>
                  <a:srgbClr val="002060"/>
                </a:solidFill>
              </a:rPr>
              <a:t>Varela Round</a:t>
            </a:r>
            <a:r>
              <a:rPr lang="he-IL" dirty="0">
                <a:solidFill>
                  <a:srgbClr val="002060"/>
                </a:solidFill>
              </a:rPr>
              <a:t>, תוכלו לעשות זאת בקלות.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צפו בסרטון הבא:</a:t>
            </a:r>
            <a:r>
              <a:rPr lang="en-US" dirty="0">
                <a:solidFill>
                  <a:srgbClr val="002060"/>
                </a:solidFill>
              </a:rPr>
              <a:t> </a:t>
            </a:r>
            <a:endParaRPr lang="he-IL" dirty="0">
              <a:solidFill>
                <a:srgbClr val="002060"/>
              </a:solidFill>
            </a:endParaRPr>
          </a:p>
          <a:p>
            <a:pPr algn="ctr"/>
            <a:br>
              <a:rPr lang="en-US" dirty="0">
                <a:solidFill>
                  <a:srgbClr val="002060"/>
                </a:solidFill>
                <a:hlinkClick r:id="rId2"/>
              </a:rPr>
            </a:br>
            <a:r>
              <a:rPr lang="en-US" dirty="0">
                <a:solidFill>
                  <a:srgbClr val="002060"/>
                </a:solidFill>
                <a:hlinkClick r:id="rId3"/>
              </a:rPr>
              <a:t>https://www.youtube.com/watch?v=NN9IgGTwbF0&amp;feature=youtu.be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7336567-3BEF-48E7-A00C-1582E175DD05}"/>
              </a:ext>
            </a:extLst>
          </p:cNvPr>
          <p:cNvSpPr/>
          <p:nvPr/>
        </p:nvSpPr>
        <p:spPr>
          <a:xfrm>
            <a:off x="12279398" y="5063135"/>
            <a:ext cx="2404790" cy="11569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  <a:hlinkClick r:id="rId4"/>
              </a:rPr>
              <a:t>קישור</a:t>
            </a:r>
            <a:r>
              <a:rPr lang="he-IL" dirty="0">
                <a:solidFill>
                  <a:srgbClr val="002060"/>
                </a:solidFill>
              </a:rPr>
              <a:t> להורדת הפונט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(אשרו את הודעת האבטחה)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76EC6FD-DF1B-4133-900F-EB83EA2F5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1896" y="-24424"/>
            <a:ext cx="5316239" cy="720000"/>
          </a:xfrm>
        </p:spPr>
        <p:txBody>
          <a:bodyPr/>
          <a:lstStyle/>
          <a:p>
            <a:r>
              <a:rPr lang="he-IL" dirty="0"/>
              <a:t>גישה לנתונים במערך</a:t>
            </a:r>
          </a:p>
        </p:txBody>
      </p:sp>
      <p:grpSp>
        <p:nvGrpSpPr>
          <p:cNvPr id="34" name="קבוצה 33">
            <a:extLst>
              <a:ext uri="{FF2B5EF4-FFF2-40B4-BE49-F238E27FC236}">
                <a16:creationId xmlns:a16="http://schemas.microsoft.com/office/drawing/2014/main" id="{FB3B2C0E-805B-452F-A5B9-48AD0D57B6A1}"/>
              </a:ext>
            </a:extLst>
          </p:cNvPr>
          <p:cNvGrpSpPr/>
          <p:nvPr/>
        </p:nvGrpSpPr>
        <p:grpSpPr>
          <a:xfrm>
            <a:off x="197087" y="408829"/>
            <a:ext cx="7116126" cy="2267980"/>
            <a:chOff x="4588374" y="1112632"/>
            <a:chExt cx="7116126" cy="2267980"/>
          </a:xfrm>
        </p:grpSpPr>
        <p:grpSp>
          <p:nvGrpSpPr>
            <p:cNvPr id="5" name="קבוצה 4">
              <a:extLst>
                <a:ext uri="{FF2B5EF4-FFF2-40B4-BE49-F238E27FC236}">
                  <a16:creationId xmlns:a16="http://schemas.microsoft.com/office/drawing/2014/main" id="{2C19AD0E-BE38-4F37-A391-20E19D159F7A}"/>
                </a:ext>
              </a:extLst>
            </p:cNvPr>
            <p:cNvGrpSpPr/>
            <p:nvPr/>
          </p:nvGrpSpPr>
          <p:grpSpPr>
            <a:xfrm>
              <a:off x="4588374" y="1112632"/>
              <a:ext cx="7116126" cy="2267980"/>
              <a:chOff x="4386356" y="-153700"/>
              <a:chExt cx="7116126" cy="2267980"/>
            </a:xfrm>
          </p:grpSpPr>
          <p:grpSp>
            <p:nvGrpSpPr>
              <p:cNvPr id="6" name="קבוצה 5">
                <a:extLst>
                  <a:ext uri="{FF2B5EF4-FFF2-40B4-BE49-F238E27FC236}">
                    <a16:creationId xmlns:a16="http://schemas.microsoft.com/office/drawing/2014/main" id="{B1EE1D06-3070-4B48-9DFF-E4F990400F9C}"/>
                  </a:ext>
                </a:extLst>
              </p:cNvPr>
              <p:cNvGrpSpPr/>
              <p:nvPr/>
            </p:nvGrpSpPr>
            <p:grpSpPr>
              <a:xfrm>
                <a:off x="6062582" y="-153700"/>
                <a:ext cx="1878023" cy="2070746"/>
                <a:chOff x="3288461" y="3033488"/>
                <a:chExt cx="2886054" cy="2219326"/>
              </a:xfrm>
            </p:grpSpPr>
            <p:sp>
              <p:nvSpPr>
                <p:cNvPr id="24" name="מלבן 23">
                  <a:extLst>
                    <a:ext uri="{FF2B5EF4-FFF2-40B4-BE49-F238E27FC236}">
                      <a16:creationId xmlns:a16="http://schemas.microsoft.com/office/drawing/2014/main" id="{BC57BAD2-D524-454A-A00B-BF4248BC82A2}"/>
                    </a:ext>
                  </a:extLst>
                </p:cNvPr>
                <p:cNvSpPr/>
                <p:nvPr/>
              </p:nvSpPr>
              <p:spPr>
                <a:xfrm>
                  <a:off x="4051005" y="3296093"/>
                  <a:ext cx="2044995" cy="382772"/>
                </a:xfrm>
                <a:prstGeom prst="rect">
                  <a:avLst/>
                </a:prstGeom>
              </p:spPr>
              <p:style>
                <a:lnRef idx="3">
                  <a:schemeClr val="lt1"/>
                </a:lnRef>
                <a:fillRef idx="1">
                  <a:schemeClr val="dk1"/>
                </a:fillRef>
                <a:effectRef idx="1">
                  <a:schemeClr val="dk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r>
                    <a:rPr lang="en-US" dirty="0"/>
                    <a:t>null</a:t>
                  </a:r>
                  <a:endParaRPr lang="he-IL" dirty="0"/>
                </a:p>
              </p:txBody>
            </p:sp>
            <p:sp>
              <p:nvSpPr>
                <p:cNvPr id="25" name="מלבן 24">
                  <a:extLst>
                    <a:ext uri="{FF2B5EF4-FFF2-40B4-BE49-F238E27FC236}">
                      <a16:creationId xmlns:a16="http://schemas.microsoft.com/office/drawing/2014/main" id="{0A5B3F05-9893-4962-B93F-D24B95832DEE}"/>
                    </a:ext>
                  </a:extLst>
                </p:cNvPr>
                <p:cNvSpPr/>
                <p:nvPr/>
              </p:nvSpPr>
              <p:spPr>
                <a:xfrm>
                  <a:off x="4051005" y="3682409"/>
                  <a:ext cx="2044995" cy="382772"/>
                </a:xfrm>
                <a:prstGeom prst="rect">
                  <a:avLst/>
                </a:prstGeom>
              </p:spPr>
              <p:style>
                <a:lnRef idx="3">
                  <a:schemeClr val="lt1"/>
                </a:lnRef>
                <a:fillRef idx="1">
                  <a:schemeClr val="dk1"/>
                </a:fillRef>
                <a:effectRef idx="1">
                  <a:schemeClr val="dk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r>
                    <a:rPr lang="en-US" dirty="0"/>
                    <a:t>null</a:t>
                  </a:r>
                  <a:endParaRPr lang="he-IL" dirty="0"/>
                </a:p>
              </p:txBody>
            </p:sp>
            <p:sp>
              <p:nvSpPr>
                <p:cNvPr id="26" name="מלבן 25">
                  <a:extLst>
                    <a:ext uri="{FF2B5EF4-FFF2-40B4-BE49-F238E27FC236}">
                      <a16:creationId xmlns:a16="http://schemas.microsoft.com/office/drawing/2014/main" id="{E9397E5D-A35A-45B8-8F6B-A36797BFD78D}"/>
                    </a:ext>
                  </a:extLst>
                </p:cNvPr>
                <p:cNvSpPr/>
                <p:nvPr/>
              </p:nvSpPr>
              <p:spPr>
                <a:xfrm>
                  <a:off x="4051005" y="4068725"/>
                  <a:ext cx="2044995" cy="382772"/>
                </a:xfrm>
                <a:prstGeom prst="rect">
                  <a:avLst/>
                </a:prstGeom>
              </p:spPr>
              <p:style>
                <a:lnRef idx="3">
                  <a:schemeClr val="lt1"/>
                </a:lnRef>
                <a:fillRef idx="1">
                  <a:schemeClr val="dk1"/>
                </a:fillRef>
                <a:effectRef idx="1">
                  <a:schemeClr val="dk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r>
                    <a:rPr lang="en-US" dirty="0"/>
                    <a:t>null</a:t>
                  </a:r>
                  <a:endParaRPr lang="he-IL" dirty="0"/>
                </a:p>
              </p:txBody>
            </p:sp>
            <p:sp>
              <p:nvSpPr>
                <p:cNvPr id="27" name="מלבן 26">
                  <a:extLst>
                    <a:ext uri="{FF2B5EF4-FFF2-40B4-BE49-F238E27FC236}">
                      <a16:creationId xmlns:a16="http://schemas.microsoft.com/office/drawing/2014/main" id="{26512BA9-4FD5-4148-8AF3-C86F31071CD8}"/>
                    </a:ext>
                  </a:extLst>
                </p:cNvPr>
                <p:cNvSpPr/>
                <p:nvPr/>
              </p:nvSpPr>
              <p:spPr>
                <a:xfrm>
                  <a:off x="4051004" y="4462129"/>
                  <a:ext cx="2044995" cy="382772"/>
                </a:xfrm>
                <a:prstGeom prst="rect">
                  <a:avLst/>
                </a:prstGeom>
              </p:spPr>
              <p:style>
                <a:lnRef idx="3">
                  <a:schemeClr val="lt1"/>
                </a:lnRef>
                <a:fillRef idx="1">
                  <a:schemeClr val="dk1"/>
                </a:fillRef>
                <a:effectRef idx="1">
                  <a:schemeClr val="dk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r>
                    <a:rPr lang="en-US" dirty="0"/>
                    <a:t>null</a:t>
                  </a:r>
                  <a:endParaRPr lang="he-IL" dirty="0"/>
                </a:p>
              </p:txBody>
            </p:sp>
            <p:sp>
              <p:nvSpPr>
                <p:cNvPr id="28" name="מלבן 27">
                  <a:extLst>
                    <a:ext uri="{FF2B5EF4-FFF2-40B4-BE49-F238E27FC236}">
                      <a16:creationId xmlns:a16="http://schemas.microsoft.com/office/drawing/2014/main" id="{20AE49F5-D657-49EA-A795-B34FA5AC2673}"/>
                    </a:ext>
                  </a:extLst>
                </p:cNvPr>
                <p:cNvSpPr/>
                <p:nvPr/>
              </p:nvSpPr>
              <p:spPr>
                <a:xfrm>
                  <a:off x="4051003" y="4859077"/>
                  <a:ext cx="2044995" cy="382772"/>
                </a:xfrm>
                <a:prstGeom prst="rect">
                  <a:avLst/>
                </a:prstGeom>
              </p:spPr>
              <p:style>
                <a:lnRef idx="3">
                  <a:schemeClr val="lt1"/>
                </a:lnRef>
                <a:fillRef idx="1">
                  <a:schemeClr val="dk1"/>
                </a:fillRef>
                <a:effectRef idx="1">
                  <a:schemeClr val="dk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r>
                    <a:rPr lang="en-US" dirty="0"/>
                    <a:t>[4]</a:t>
                  </a:r>
                  <a:endParaRPr lang="he-IL" dirty="0"/>
                </a:p>
              </p:txBody>
            </p:sp>
            <p:sp>
              <p:nvSpPr>
                <p:cNvPr id="29" name="אליפסה 28">
                  <a:extLst>
                    <a:ext uri="{FF2B5EF4-FFF2-40B4-BE49-F238E27FC236}">
                      <a16:creationId xmlns:a16="http://schemas.microsoft.com/office/drawing/2014/main" id="{15249768-EE0E-4722-8850-91D8DCF10EAB}"/>
                    </a:ext>
                  </a:extLst>
                </p:cNvPr>
                <p:cNvSpPr/>
                <p:nvPr/>
              </p:nvSpPr>
              <p:spPr>
                <a:xfrm>
                  <a:off x="3288461" y="3033488"/>
                  <a:ext cx="2044994" cy="299795"/>
                </a:xfrm>
                <a:prstGeom prst="ellipse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lIns="0" tIns="0" rIns="0" bIns="0" rtlCol="1" anchor="ctr"/>
                <a:lstStyle/>
                <a:p>
                  <a:pPr algn="ctr"/>
                  <a:r>
                    <a:rPr lang="en-US" dirty="0"/>
                    <a:t>Student[]</a:t>
                  </a:r>
                  <a:endParaRPr lang="he-IL" dirty="0"/>
                </a:p>
              </p:txBody>
            </p:sp>
            <p:sp>
              <p:nvSpPr>
                <p:cNvPr id="30" name="סוגר מרובע שמאלי 29">
                  <a:extLst>
                    <a:ext uri="{FF2B5EF4-FFF2-40B4-BE49-F238E27FC236}">
                      <a16:creationId xmlns:a16="http://schemas.microsoft.com/office/drawing/2014/main" id="{E98678E1-1EC0-40A9-B405-F7D70D7B35F7}"/>
                    </a:ext>
                  </a:extLst>
                </p:cNvPr>
                <p:cNvSpPr/>
                <p:nvPr/>
              </p:nvSpPr>
              <p:spPr>
                <a:xfrm>
                  <a:off x="3965944" y="3296093"/>
                  <a:ext cx="212651" cy="1945756"/>
                </a:xfrm>
                <a:prstGeom prst="leftBracket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31" name="סוגר מרובע ימני 30">
                  <a:extLst>
                    <a:ext uri="{FF2B5EF4-FFF2-40B4-BE49-F238E27FC236}">
                      <a16:creationId xmlns:a16="http://schemas.microsoft.com/office/drawing/2014/main" id="{8B3B6B36-C3E2-455D-BDBB-E8B54377C64D}"/>
                    </a:ext>
                  </a:extLst>
                </p:cNvPr>
                <p:cNvSpPr/>
                <p:nvPr/>
              </p:nvSpPr>
              <p:spPr>
                <a:xfrm>
                  <a:off x="5961864" y="3307058"/>
                  <a:ext cx="212651" cy="1945756"/>
                </a:xfrm>
                <a:prstGeom prst="rightBracket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</p:grpSp>
          <p:sp>
            <p:nvSpPr>
              <p:cNvPr id="7" name="מלבן 6">
                <a:extLst>
                  <a:ext uri="{FF2B5EF4-FFF2-40B4-BE49-F238E27FC236}">
                    <a16:creationId xmlns:a16="http://schemas.microsoft.com/office/drawing/2014/main" id="{5FFC7866-AE49-4ED5-983E-C06A8570FBE6}"/>
                  </a:ext>
                </a:extLst>
              </p:cNvPr>
              <p:cNvSpPr/>
              <p:nvPr/>
            </p:nvSpPr>
            <p:spPr>
              <a:xfrm>
                <a:off x="6985666" y="138576"/>
                <a:ext cx="886648" cy="285243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[0]</a:t>
                </a:r>
                <a:endParaRPr lang="he-IL" dirty="0"/>
              </a:p>
            </p:txBody>
          </p:sp>
          <p:sp>
            <p:nvSpPr>
              <p:cNvPr id="8" name="מלבן 7">
                <a:extLst>
                  <a:ext uri="{FF2B5EF4-FFF2-40B4-BE49-F238E27FC236}">
                    <a16:creationId xmlns:a16="http://schemas.microsoft.com/office/drawing/2014/main" id="{41BD39E6-B6E9-4569-B4DD-6DE2D304D1D5}"/>
                  </a:ext>
                </a:extLst>
              </p:cNvPr>
              <p:cNvSpPr/>
              <p:nvPr/>
            </p:nvSpPr>
            <p:spPr>
              <a:xfrm>
                <a:off x="6994470" y="511531"/>
                <a:ext cx="886648" cy="285243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[1]</a:t>
                </a:r>
                <a:endParaRPr lang="he-IL" dirty="0"/>
              </a:p>
            </p:txBody>
          </p:sp>
          <p:grpSp>
            <p:nvGrpSpPr>
              <p:cNvPr id="9" name="קבוצה 8">
                <a:extLst>
                  <a:ext uri="{FF2B5EF4-FFF2-40B4-BE49-F238E27FC236}">
                    <a16:creationId xmlns:a16="http://schemas.microsoft.com/office/drawing/2014/main" id="{072B4E76-9561-42E7-9455-6227D2F52E35}"/>
                  </a:ext>
                </a:extLst>
              </p:cNvPr>
              <p:cNvGrpSpPr/>
              <p:nvPr/>
            </p:nvGrpSpPr>
            <p:grpSpPr>
              <a:xfrm>
                <a:off x="4386356" y="-52772"/>
                <a:ext cx="1681947" cy="1018257"/>
                <a:chOff x="534628" y="3487479"/>
                <a:chExt cx="1757572" cy="1254642"/>
              </a:xfrm>
            </p:grpSpPr>
            <p:sp>
              <p:nvSpPr>
                <p:cNvPr id="22" name="אליפסה 21">
                  <a:extLst>
                    <a:ext uri="{FF2B5EF4-FFF2-40B4-BE49-F238E27FC236}">
                      <a16:creationId xmlns:a16="http://schemas.microsoft.com/office/drawing/2014/main" id="{80DF3056-8E89-468F-9012-FCE23DF2671D}"/>
                    </a:ext>
                  </a:extLst>
                </p:cNvPr>
                <p:cNvSpPr/>
                <p:nvPr/>
              </p:nvSpPr>
              <p:spPr>
                <a:xfrm>
                  <a:off x="1218711" y="3678865"/>
                  <a:ext cx="1073489" cy="1063256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lIns="0" tIns="0" rIns="0" bIns="0" rtlCol="1" anchor="ctr"/>
                <a:lstStyle/>
                <a:p>
                  <a:pPr algn="ctr"/>
                  <a:r>
                    <a:rPr lang="en-US" dirty="0" err="1"/>
                    <a:t>sArray</a:t>
                  </a:r>
                  <a:endParaRPr lang="he-IL" dirty="0"/>
                </a:p>
              </p:txBody>
            </p:sp>
            <p:sp>
              <p:nvSpPr>
                <p:cNvPr id="23" name="אליפסה 22">
                  <a:extLst>
                    <a:ext uri="{FF2B5EF4-FFF2-40B4-BE49-F238E27FC236}">
                      <a16:creationId xmlns:a16="http://schemas.microsoft.com/office/drawing/2014/main" id="{1DFD50A3-5A6A-436C-920C-F5B671C9A52A}"/>
                    </a:ext>
                  </a:extLst>
                </p:cNvPr>
                <p:cNvSpPr/>
                <p:nvPr/>
              </p:nvSpPr>
              <p:spPr>
                <a:xfrm>
                  <a:off x="534628" y="3487479"/>
                  <a:ext cx="1541721" cy="284205"/>
                </a:xfrm>
                <a:prstGeom prst="ellipse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lIns="0" tIns="0" rIns="0" bIns="0" rtlCol="1" anchor="ctr"/>
                <a:lstStyle/>
                <a:p>
                  <a:pPr algn="ctr"/>
                  <a:r>
                    <a:rPr lang="en-US" dirty="0"/>
                    <a:t>Student[]</a:t>
                  </a:r>
                  <a:endParaRPr lang="he-IL" dirty="0"/>
                </a:p>
              </p:txBody>
            </p:sp>
          </p:grpSp>
          <p:sp>
            <p:nvSpPr>
              <p:cNvPr id="10" name="מלבן 9">
                <a:extLst>
                  <a:ext uri="{FF2B5EF4-FFF2-40B4-BE49-F238E27FC236}">
                    <a16:creationId xmlns:a16="http://schemas.microsoft.com/office/drawing/2014/main" id="{39B81150-E197-47BF-A99F-B3D9917011F3}"/>
                  </a:ext>
                </a:extLst>
              </p:cNvPr>
              <p:cNvSpPr/>
              <p:nvPr/>
            </p:nvSpPr>
            <p:spPr>
              <a:xfrm>
                <a:off x="6953659" y="828763"/>
                <a:ext cx="881611" cy="30571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[2]</a:t>
                </a:r>
                <a:endParaRPr lang="he-IL" dirty="0"/>
              </a:p>
            </p:txBody>
          </p:sp>
          <p:sp>
            <p:nvSpPr>
              <p:cNvPr id="11" name="מלבן 10">
                <a:extLst>
                  <a:ext uri="{FF2B5EF4-FFF2-40B4-BE49-F238E27FC236}">
                    <a16:creationId xmlns:a16="http://schemas.microsoft.com/office/drawing/2014/main" id="{FC8FB275-0055-42C4-9EBE-F6037BC81BC7}"/>
                  </a:ext>
                </a:extLst>
              </p:cNvPr>
              <p:cNvSpPr/>
              <p:nvPr/>
            </p:nvSpPr>
            <p:spPr>
              <a:xfrm>
                <a:off x="6903100" y="1198940"/>
                <a:ext cx="886648" cy="285243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[3]</a:t>
                </a:r>
                <a:endParaRPr lang="he-IL" dirty="0"/>
              </a:p>
            </p:txBody>
          </p:sp>
          <p:sp>
            <p:nvSpPr>
              <p:cNvPr id="12" name="מלבן: פינות מעוגלות 11">
                <a:extLst>
                  <a:ext uri="{FF2B5EF4-FFF2-40B4-BE49-F238E27FC236}">
                    <a16:creationId xmlns:a16="http://schemas.microsoft.com/office/drawing/2014/main" id="{910325EB-079A-4B39-B341-E06C7BDC7AA2}"/>
                  </a:ext>
                </a:extLst>
              </p:cNvPr>
              <p:cNvSpPr/>
              <p:nvPr/>
            </p:nvSpPr>
            <p:spPr>
              <a:xfrm>
                <a:off x="8977632" y="132396"/>
                <a:ext cx="2506797" cy="304852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l"/>
                <a:r>
                  <a:rPr lang="en-US" dirty="0"/>
                  <a:t> Avi ,computer,80       </a:t>
                </a:r>
                <a:endParaRPr lang="he-IL" dirty="0"/>
              </a:p>
            </p:txBody>
          </p:sp>
          <p:sp>
            <p:nvSpPr>
              <p:cNvPr id="13" name="מלבן: פינות מעוגלות 12">
                <a:extLst>
                  <a:ext uri="{FF2B5EF4-FFF2-40B4-BE49-F238E27FC236}">
                    <a16:creationId xmlns:a16="http://schemas.microsoft.com/office/drawing/2014/main" id="{48A476E9-3A06-41CB-8686-25BA3BA214CE}"/>
                  </a:ext>
                </a:extLst>
              </p:cNvPr>
              <p:cNvSpPr/>
              <p:nvPr/>
            </p:nvSpPr>
            <p:spPr>
              <a:xfrm>
                <a:off x="8977631" y="534020"/>
                <a:ext cx="2506797" cy="304852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l"/>
                <a:r>
                  <a:rPr lang="en-US" dirty="0"/>
                  <a:t> Roni,Math,90</a:t>
                </a:r>
                <a:endParaRPr lang="he-IL" dirty="0"/>
              </a:p>
            </p:txBody>
          </p:sp>
          <p:sp>
            <p:nvSpPr>
              <p:cNvPr id="14" name="מלבן: פינות מעוגלות 13">
                <a:extLst>
                  <a:ext uri="{FF2B5EF4-FFF2-40B4-BE49-F238E27FC236}">
                    <a16:creationId xmlns:a16="http://schemas.microsoft.com/office/drawing/2014/main" id="{4573E686-5DA4-4BE2-8AEE-2A6210A416CA}"/>
                  </a:ext>
                </a:extLst>
              </p:cNvPr>
              <p:cNvSpPr/>
              <p:nvPr/>
            </p:nvSpPr>
            <p:spPr>
              <a:xfrm>
                <a:off x="8995685" y="981618"/>
                <a:ext cx="2506797" cy="304852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l"/>
                <a:r>
                  <a:rPr lang="en-US" dirty="0"/>
                  <a:t> Sara,Math,60</a:t>
                </a:r>
                <a:endParaRPr lang="he-IL" dirty="0"/>
              </a:p>
            </p:txBody>
          </p:sp>
          <p:cxnSp>
            <p:nvCxnSpPr>
              <p:cNvPr id="15" name="מחבר חץ ישר 14">
                <a:extLst>
                  <a:ext uri="{FF2B5EF4-FFF2-40B4-BE49-F238E27FC236}">
                    <a16:creationId xmlns:a16="http://schemas.microsoft.com/office/drawing/2014/main" id="{88921F12-DC69-40A3-A9A5-ADEB293CC098}"/>
                  </a:ext>
                </a:extLst>
              </p:cNvPr>
              <p:cNvCxnSpPr>
                <a:cxnSpLocks/>
                <a:stCxn id="24" idx="3"/>
                <a:endCxn id="12" idx="1"/>
              </p:cNvCxnSpPr>
              <p:nvPr/>
            </p:nvCxnSpPr>
            <p:spPr>
              <a:xfrm>
                <a:off x="7889513" y="269897"/>
                <a:ext cx="1088119" cy="1492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מחבר חץ ישר 15">
                <a:extLst>
                  <a:ext uri="{FF2B5EF4-FFF2-40B4-BE49-F238E27FC236}">
                    <a16:creationId xmlns:a16="http://schemas.microsoft.com/office/drawing/2014/main" id="{5737E07A-8C56-4A06-BD8B-BEAAAF54817F}"/>
                  </a:ext>
                </a:extLst>
              </p:cNvPr>
              <p:cNvCxnSpPr>
                <a:cxnSpLocks/>
                <a:stCxn id="8" idx="3"/>
              </p:cNvCxnSpPr>
              <p:nvPr/>
            </p:nvCxnSpPr>
            <p:spPr>
              <a:xfrm>
                <a:off x="7881118" y="654153"/>
                <a:ext cx="1071172" cy="87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מחבר חץ ישר 16">
                <a:extLst>
                  <a:ext uri="{FF2B5EF4-FFF2-40B4-BE49-F238E27FC236}">
                    <a16:creationId xmlns:a16="http://schemas.microsoft.com/office/drawing/2014/main" id="{95E82FBD-2581-4040-A74C-C3012C6B6AE6}"/>
                  </a:ext>
                </a:extLst>
              </p:cNvPr>
              <p:cNvCxnSpPr>
                <a:cxnSpLocks/>
                <a:stCxn id="10" idx="3"/>
              </p:cNvCxnSpPr>
              <p:nvPr/>
            </p:nvCxnSpPr>
            <p:spPr>
              <a:xfrm>
                <a:off x="7835270" y="981618"/>
                <a:ext cx="1151166" cy="13101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מחבר חץ ישר 17">
                <a:extLst>
                  <a:ext uri="{FF2B5EF4-FFF2-40B4-BE49-F238E27FC236}">
                    <a16:creationId xmlns:a16="http://schemas.microsoft.com/office/drawing/2014/main" id="{F3166017-4010-4F93-9092-34EA6615BCCE}"/>
                  </a:ext>
                </a:extLst>
              </p:cNvPr>
              <p:cNvCxnSpPr>
                <a:cxnSpLocks/>
                <a:stCxn id="11" idx="3"/>
              </p:cNvCxnSpPr>
              <p:nvPr/>
            </p:nvCxnSpPr>
            <p:spPr>
              <a:xfrm>
                <a:off x="7789748" y="1341562"/>
                <a:ext cx="1205937" cy="6337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מלבן: פינות מעוגלות 18">
                <a:extLst>
                  <a:ext uri="{FF2B5EF4-FFF2-40B4-BE49-F238E27FC236}">
                    <a16:creationId xmlns:a16="http://schemas.microsoft.com/office/drawing/2014/main" id="{78AC045F-488C-478C-B8FC-21B88C8E0931}"/>
                  </a:ext>
                </a:extLst>
              </p:cNvPr>
              <p:cNvSpPr/>
              <p:nvPr/>
            </p:nvSpPr>
            <p:spPr>
              <a:xfrm>
                <a:off x="8977482" y="1373251"/>
                <a:ext cx="2506797" cy="304852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l"/>
                <a:r>
                  <a:rPr lang="en-US" dirty="0"/>
                  <a:t> Dani,Computer,56</a:t>
                </a:r>
                <a:endParaRPr lang="he-IL" dirty="0"/>
              </a:p>
            </p:txBody>
          </p:sp>
          <p:sp>
            <p:nvSpPr>
              <p:cNvPr id="20" name="מלבן: פינות מעוגלות 19">
                <a:extLst>
                  <a:ext uri="{FF2B5EF4-FFF2-40B4-BE49-F238E27FC236}">
                    <a16:creationId xmlns:a16="http://schemas.microsoft.com/office/drawing/2014/main" id="{5F8593B1-57BC-45A0-83E2-B00F857D0D28}"/>
                  </a:ext>
                </a:extLst>
              </p:cNvPr>
              <p:cNvSpPr/>
              <p:nvPr/>
            </p:nvSpPr>
            <p:spPr>
              <a:xfrm>
                <a:off x="8959109" y="1809428"/>
                <a:ext cx="2506797" cy="304852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l"/>
                <a:r>
                  <a:rPr lang="en-US" dirty="0"/>
                  <a:t> Bni,Math,60</a:t>
                </a:r>
                <a:endParaRPr lang="he-IL" dirty="0"/>
              </a:p>
            </p:txBody>
          </p:sp>
          <p:cxnSp>
            <p:nvCxnSpPr>
              <p:cNvPr id="21" name="מחבר חץ ישר 20">
                <a:extLst>
                  <a:ext uri="{FF2B5EF4-FFF2-40B4-BE49-F238E27FC236}">
                    <a16:creationId xmlns:a16="http://schemas.microsoft.com/office/drawing/2014/main" id="{41F60743-8D59-4555-A2DD-FE5A0D4F9F64}"/>
                  </a:ext>
                </a:extLst>
              </p:cNvPr>
              <p:cNvCxnSpPr>
                <a:cxnSpLocks/>
                <a:stCxn id="28" idx="3"/>
              </p:cNvCxnSpPr>
              <p:nvPr/>
            </p:nvCxnSpPr>
            <p:spPr>
              <a:xfrm>
                <a:off x="7889512" y="1728242"/>
                <a:ext cx="1113241" cy="27558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2" name="מחבר חץ ישר 31">
              <a:extLst>
                <a:ext uri="{FF2B5EF4-FFF2-40B4-BE49-F238E27FC236}">
                  <a16:creationId xmlns:a16="http://schemas.microsoft.com/office/drawing/2014/main" id="{6A371954-0E1E-4860-9F8A-E5915F2EC88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12208" y="1444218"/>
              <a:ext cx="510556" cy="273891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5" name="מלבן 34">
            <a:extLst>
              <a:ext uri="{FF2B5EF4-FFF2-40B4-BE49-F238E27FC236}">
                <a16:creationId xmlns:a16="http://schemas.microsoft.com/office/drawing/2014/main" id="{A4F039FA-7668-4411-B3EE-5E5FB1909319}"/>
              </a:ext>
            </a:extLst>
          </p:cNvPr>
          <p:cNvSpPr/>
          <p:nvPr/>
        </p:nvSpPr>
        <p:spPr>
          <a:xfrm>
            <a:off x="6995317" y="3024123"/>
            <a:ext cx="414119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6848"/>
            <a:r>
              <a:rPr lang="en-US" sz="2400" dirty="0"/>
              <a:t>int mark </a:t>
            </a:r>
            <a:r>
              <a:rPr lang="en-US" sz="2400" b="1" dirty="0"/>
              <a:t>= </a:t>
            </a:r>
            <a:r>
              <a:rPr lang="en-US" sz="2400" b="1" dirty="0" err="1"/>
              <a:t>arr</a:t>
            </a:r>
            <a:r>
              <a:rPr lang="en-US" sz="2400" b="1" dirty="0"/>
              <a:t>[2].</a:t>
            </a:r>
            <a:r>
              <a:rPr lang="en-US" sz="2400" b="1" dirty="0" err="1"/>
              <a:t>GetMark</a:t>
            </a:r>
            <a:r>
              <a:rPr lang="en-US" sz="2400" b="1" dirty="0"/>
              <a:t>();</a:t>
            </a:r>
            <a:endParaRPr lang="he-IL" sz="2400" b="1" dirty="0"/>
          </a:p>
          <a:p>
            <a:pPr marL="96848"/>
            <a:r>
              <a:rPr lang="he-IL" sz="2400" dirty="0"/>
              <a:t>הגישה לציון התלמיד</a:t>
            </a:r>
            <a:endParaRPr lang="he-IL" sz="2400" b="1" dirty="0"/>
          </a:p>
        </p:txBody>
      </p:sp>
      <p:sp>
        <p:nvSpPr>
          <p:cNvPr id="36" name="מלבן 35">
            <a:extLst>
              <a:ext uri="{FF2B5EF4-FFF2-40B4-BE49-F238E27FC236}">
                <a16:creationId xmlns:a16="http://schemas.microsoft.com/office/drawing/2014/main" id="{405530F6-A4BC-4E5F-9B76-6929049A7B51}"/>
              </a:ext>
            </a:extLst>
          </p:cNvPr>
          <p:cNvSpPr/>
          <p:nvPr/>
        </p:nvSpPr>
        <p:spPr>
          <a:xfrm>
            <a:off x="197087" y="3841360"/>
            <a:ext cx="316336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6848"/>
            <a:r>
              <a:rPr lang="he-IL" sz="2400" dirty="0"/>
              <a:t>   </a:t>
            </a:r>
            <a:r>
              <a:rPr lang="en-US" sz="2400" dirty="0"/>
              <a:t>Student s = </a:t>
            </a:r>
            <a:r>
              <a:rPr lang="en-US" sz="2400" b="1" dirty="0" err="1"/>
              <a:t>arr</a:t>
            </a:r>
            <a:r>
              <a:rPr lang="en-US" sz="2400" b="1" dirty="0"/>
              <a:t>[2];</a:t>
            </a:r>
            <a:r>
              <a:rPr lang="he-IL" sz="2400" dirty="0"/>
              <a:t> </a:t>
            </a:r>
          </a:p>
          <a:p>
            <a:pPr marL="96848"/>
            <a:r>
              <a:rPr lang="he-IL" sz="2400" dirty="0"/>
              <a:t>שמירת נתוני התלמיד</a:t>
            </a:r>
          </a:p>
        </p:txBody>
      </p:sp>
      <p:grpSp>
        <p:nvGrpSpPr>
          <p:cNvPr id="42" name="קבוצה 41">
            <a:extLst>
              <a:ext uri="{FF2B5EF4-FFF2-40B4-BE49-F238E27FC236}">
                <a16:creationId xmlns:a16="http://schemas.microsoft.com/office/drawing/2014/main" id="{C474C2C5-59EA-44C5-9829-9A0DA7D5043F}"/>
              </a:ext>
            </a:extLst>
          </p:cNvPr>
          <p:cNvGrpSpPr/>
          <p:nvPr/>
        </p:nvGrpSpPr>
        <p:grpSpPr>
          <a:xfrm>
            <a:off x="6037100" y="1523088"/>
            <a:ext cx="1639607" cy="1668865"/>
            <a:chOff x="8077513" y="1694529"/>
            <a:chExt cx="1639607" cy="1668865"/>
          </a:xfrm>
        </p:grpSpPr>
        <p:sp>
          <p:nvSpPr>
            <p:cNvPr id="37" name="אליפסה 36">
              <a:extLst>
                <a:ext uri="{FF2B5EF4-FFF2-40B4-BE49-F238E27FC236}">
                  <a16:creationId xmlns:a16="http://schemas.microsoft.com/office/drawing/2014/main" id="{162A9B93-31CB-4D46-809A-9399A26FF3A1}"/>
                </a:ext>
              </a:extLst>
            </p:cNvPr>
            <p:cNvSpPr/>
            <p:nvPr/>
          </p:nvSpPr>
          <p:spPr>
            <a:xfrm>
              <a:off x="8077513" y="1694529"/>
              <a:ext cx="489098" cy="404442"/>
            </a:xfrm>
            <a:prstGeom prst="ellipse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39" name="מחבר חץ ישר 38">
              <a:extLst>
                <a:ext uri="{FF2B5EF4-FFF2-40B4-BE49-F238E27FC236}">
                  <a16:creationId xmlns:a16="http://schemas.microsoft.com/office/drawing/2014/main" id="{1B48B0A5-1530-4B27-BC83-BE1ADE525236}"/>
                </a:ext>
              </a:extLst>
            </p:cNvPr>
            <p:cNvCxnSpPr>
              <a:cxnSpLocks/>
            </p:cNvCxnSpPr>
            <p:nvPr/>
          </p:nvCxnSpPr>
          <p:spPr>
            <a:xfrm>
              <a:off x="8566611" y="2060477"/>
              <a:ext cx="1150509" cy="130291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46" name="מחבר חץ ישר 45">
            <a:extLst>
              <a:ext uri="{FF2B5EF4-FFF2-40B4-BE49-F238E27FC236}">
                <a16:creationId xmlns:a16="http://schemas.microsoft.com/office/drawing/2014/main" id="{BD230221-CBCF-4EF3-9E54-D323E2FAEB82}"/>
              </a:ext>
            </a:extLst>
          </p:cNvPr>
          <p:cNvCxnSpPr>
            <a:cxnSpLocks/>
            <a:endCxn id="14" idx="1"/>
          </p:cNvCxnSpPr>
          <p:nvPr/>
        </p:nvCxnSpPr>
        <p:spPr>
          <a:xfrm flipV="1">
            <a:off x="1651852" y="1696573"/>
            <a:ext cx="3154564" cy="23126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8" name="מלבן 47">
            <a:extLst>
              <a:ext uri="{FF2B5EF4-FFF2-40B4-BE49-F238E27FC236}">
                <a16:creationId xmlns:a16="http://schemas.microsoft.com/office/drawing/2014/main" id="{D230C687-B921-404F-8678-E7387D3F72E8}"/>
              </a:ext>
            </a:extLst>
          </p:cNvPr>
          <p:cNvSpPr/>
          <p:nvPr/>
        </p:nvSpPr>
        <p:spPr>
          <a:xfrm>
            <a:off x="4198025" y="4920025"/>
            <a:ext cx="409150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6848"/>
            <a:r>
              <a:rPr lang="en-US" sz="2400" dirty="0"/>
              <a:t>string n</a:t>
            </a:r>
            <a:r>
              <a:rPr lang="en-US" sz="2400" b="1" dirty="0"/>
              <a:t>= </a:t>
            </a:r>
            <a:r>
              <a:rPr lang="en-US" sz="2400" b="1" dirty="0" err="1"/>
              <a:t>arr</a:t>
            </a:r>
            <a:r>
              <a:rPr lang="en-US" sz="2400" b="1" dirty="0"/>
              <a:t>[4].</a:t>
            </a:r>
            <a:r>
              <a:rPr lang="en-US" sz="2400" b="1" dirty="0" err="1"/>
              <a:t>GetName</a:t>
            </a:r>
            <a:r>
              <a:rPr lang="en-US" sz="2400" b="1" dirty="0"/>
              <a:t>();</a:t>
            </a:r>
            <a:endParaRPr lang="he-IL" sz="2400" b="1" dirty="0"/>
          </a:p>
          <a:p>
            <a:pPr marL="96848"/>
            <a:r>
              <a:rPr lang="he-IL" sz="2400" dirty="0"/>
              <a:t>הגישה לשם התלמיד</a:t>
            </a:r>
            <a:endParaRPr lang="he-IL" sz="2400" b="1" dirty="0"/>
          </a:p>
        </p:txBody>
      </p:sp>
      <p:grpSp>
        <p:nvGrpSpPr>
          <p:cNvPr id="49" name="קבוצה 48">
            <a:extLst>
              <a:ext uri="{FF2B5EF4-FFF2-40B4-BE49-F238E27FC236}">
                <a16:creationId xmlns:a16="http://schemas.microsoft.com/office/drawing/2014/main" id="{34D0D68A-DBB7-4376-B05F-A128EED5EB5E}"/>
              </a:ext>
            </a:extLst>
          </p:cNvPr>
          <p:cNvGrpSpPr/>
          <p:nvPr/>
        </p:nvGrpSpPr>
        <p:grpSpPr>
          <a:xfrm>
            <a:off x="4828618" y="2373202"/>
            <a:ext cx="489098" cy="2644010"/>
            <a:chOff x="6445994" y="2024456"/>
            <a:chExt cx="489098" cy="2644010"/>
          </a:xfrm>
        </p:grpSpPr>
        <p:sp>
          <p:nvSpPr>
            <p:cNvPr id="50" name="אליפסה 49">
              <a:extLst>
                <a:ext uri="{FF2B5EF4-FFF2-40B4-BE49-F238E27FC236}">
                  <a16:creationId xmlns:a16="http://schemas.microsoft.com/office/drawing/2014/main" id="{D2127AB5-915B-415A-81CE-CA2459DC4CC6}"/>
                </a:ext>
              </a:extLst>
            </p:cNvPr>
            <p:cNvSpPr/>
            <p:nvPr/>
          </p:nvSpPr>
          <p:spPr>
            <a:xfrm>
              <a:off x="6445994" y="2024456"/>
              <a:ext cx="489098" cy="404442"/>
            </a:xfrm>
            <a:prstGeom prst="ellipse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51" name="מחבר חץ ישר 50">
              <a:extLst>
                <a:ext uri="{FF2B5EF4-FFF2-40B4-BE49-F238E27FC236}">
                  <a16:creationId xmlns:a16="http://schemas.microsoft.com/office/drawing/2014/main" id="{EB8F2111-9CFA-49C9-9754-6A93421A1D62}"/>
                </a:ext>
              </a:extLst>
            </p:cNvPr>
            <p:cNvCxnSpPr>
              <a:cxnSpLocks/>
              <a:stCxn id="50" idx="4"/>
            </p:cNvCxnSpPr>
            <p:nvPr/>
          </p:nvCxnSpPr>
          <p:spPr>
            <a:xfrm>
              <a:off x="6690543" y="2428898"/>
              <a:ext cx="168104" cy="223956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2328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65E531B-F097-4185-AEB6-D9FFE0675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857" y="126024"/>
            <a:ext cx="2906486" cy="720000"/>
          </a:xfrm>
        </p:spPr>
        <p:txBody>
          <a:bodyPr/>
          <a:lstStyle/>
          <a:p>
            <a:r>
              <a:rPr lang="he-IL" dirty="0"/>
              <a:t>תרגיל 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817035C-0913-4428-B703-9EF6A99969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7552" y="1286470"/>
            <a:ext cx="6173505" cy="1492727"/>
          </a:xfrm>
        </p:spPr>
        <p:txBody>
          <a:bodyPr/>
          <a:lstStyle/>
          <a:p>
            <a:r>
              <a:rPr lang="he-IL" dirty="0"/>
              <a:t>כתבו פעולה המקבלת מערך תלמידים מלא, ומחזירה  את שם התלמיד עם הציון הנמוך ביותר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310512CA-3C49-41DC-8285-C3BC327B8F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-206829" y="2178527"/>
            <a:ext cx="9344247" cy="4605496"/>
          </a:xfrm>
        </p:spPr>
        <p:txBody>
          <a:bodyPr>
            <a:normAutofit lnSpcReduction="10000"/>
          </a:bodyPr>
          <a:lstStyle/>
          <a:p>
            <a:r>
              <a:rPr lang="he-IL" b="1" dirty="0"/>
              <a:t>ניתוח ותכנון : </a:t>
            </a:r>
          </a:p>
          <a:p>
            <a:endParaRPr lang="he-IL" dirty="0"/>
          </a:p>
          <a:p>
            <a:pPr marL="554048" indent="-457200">
              <a:buFont typeface="+mj-lt"/>
              <a:buAutoNum type="arabicPeriod"/>
            </a:pPr>
            <a:r>
              <a:rPr lang="he-IL" dirty="0"/>
              <a:t>נאמר שהמערך מלא, אין תאים ריקים ואין צורך לבדוק תאים ריקים- </a:t>
            </a:r>
            <a:r>
              <a:rPr lang="en-US" dirty="0"/>
              <a:t>null</a:t>
            </a:r>
            <a:r>
              <a:rPr lang="he-IL" dirty="0"/>
              <a:t> . </a:t>
            </a:r>
          </a:p>
          <a:p>
            <a:pPr marL="554048" indent="-457200">
              <a:buFont typeface="+mj-lt"/>
              <a:buAutoNum type="arabicPeriod"/>
            </a:pPr>
            <a:r>
              <a:rPr lang="he-IL" dirty="0"/>
              <a:t>יכול להיות יותר מתלמיד אחד באותו ציון נמוך, לכן נחזיר את שם התלמיד הראשון שמצאנו.</a:t>
            </a:r>
          </a:p>
          <a:p>
            <a:pPr marL="554048" indent="-457200">
              <a:buFont typeface="+mj-lt"/>
              <a:buAutoNum type="arabicPeriod"/>
            </a:pPr>
            <a:r>
              <a:rPr lang="he-IL" dirty="0"/>
              <a:t>משתנה שיכיל את הציון הנמוך שנמצא בכל שלב בסריקה, </a:t>
            </a:r>
            <a:r>
              <a:rPr lang="en-US" dirty="0"/>
              <a:t>int </a:t>
            </a:r>
            <a:r>
              <a:rPr lang="en-US" dirty="0" err="1"/>
              <a:t>minMark</a:t>
            </a:r>
            <a:endParaRPr lang="he-IL" dirty="0"/>
          </a:p>
          <a:p>
            <a:pPr marL="554048" indent="-457200">
              <a:buFont typeface="+mj-lt"/>
              <a:buAutoNum type="arabicPeriod"/>
            </a:pPr>
            <a:r>
              <a:rPr lang="he-IL" dirty="0"/>
              <a:t>הגישה לציון התלמיד       </a:t>
            </a:r>
            <a:r>
              <a:rPr lang="en-US" sz="3200" dirty="0">
                <a:highlight>
                  <a:srgbClr val="FFFF00"/>
                </a:highlight>
              </a:rPr>
              <a:t>minMark = arr[i].</a:t>
            </a:r>
            <a:r>
              <a:rPr lang="en-US" sz="3200" dirty="0" err="1">
                <a:highlight>
                  <a:srgbClr val="FFFF00"/>
                </a:highlight>
              </a:rPr>
              <a:t>GetMark</a:t>
            </a:r>
            <a:r>
              <a:rPr lang="en-US" sz="3200" dirty="0">
                <a:highlight>
                  <a:srgbClr val="FFFF00"/>
                </a:highlight>
              </a:rPr>
              <a:t>();</a:t>
            </a:r>
            <a:endParaRPr lang="he-IL" sz="3200" dirty="0">
              <a:highlight>
                <a:srgbClr val="FFFF00"/>
              </a:highlight>
            </a:endParaRPr>
          </a:p>
          <a:p>
            <a:pPr marL="554048" indent="-457200">
              <a:buFont typeface="+mj-lt"/>
              <a:buAutoNum type="arabicPeriod"/>
            </a:pPr>
            <a:r>
              <a:rPr lang="he-IL" dirty="0"/>
              <a:t>משתנה שיכיל את התלמיד עם הציון הנמוך,</a:t>
            </a:r>
            <a:r>
              <a:rPr lang="en-US" dirty="0"/>
              <a:t>Student s </a:t>
            </a:r>
            <a:r>
              <a:rPr lang="he-IL" dirty="0"/>
              <a:t> </a:t>
            </a:r>
          </a:p>
          <a:p>
            <a:pPr marL="554048" indent="-457200">
              <a:buFont typeface="+mj-lt"/>
              <a:buAutoNum type="arabicPeriod"/>
            </a:pPr>
            <a:r>
              <a:rPr lang="he-IL" dirty="0"/>
              <a:t>שמירת נתוני התלמיד     </a:t>
            </a:r>
            <a:r>
              <a:rPr lang="en-US" sz="3200" dirty="0">
                <a:highlight>
                  <a:srgbClr val="FFFF00"/>
                </a:highlight>
              </a:rPr>
              <a:t>s = arr[i];</a:t>
            </a:r>
            <a:r>
              <a:rPr lang="he-IL" sz="3200" dirty="0">
                <a:highlight>
                  <a:srgbClr val="FFFF00"/>
                </a:highlight>
              </a:rPr>
              <a:t> </a:t>
            </a:r>
          </a:p>
          <a:p>
            <a:pPr marL="554048" indent="-457200">
              <a:buFont typeface="+mj-lt"/>
              <a:buAutoNum type="arabicPeriod"/>
            </a:pPr>
            <a:r>
              <a:rPr lang="he-IL" sz="3200" dirty="0">
                <a:highlight>
                  <a:srgbClr val="FFFF00"/>
                </a:highlight>
              </a:rPr>
              <a:t>    </a:t>
            </a:r>
            <a:r>
              <a:rPr lang="he-IL" sz="3200" dirty="0" err="1">
                <a:highlight>
                  <a:srgbClr val="FFFF00"/>
                </a:highlight>
              </a:rPr>
              <a:t>זיכרו</a:t>
            </a:r>
            <a:r>
              <a:rPr lang="he-IL" sz="3200" dirty="0">
                <a:highlight>
                  <a:srgbClr val="FFFF00"/>
                </a:highlight>
              </a:rPr>
              <a:t>: תוכן תא הוא הפניה לעצם </a:t>
            </a:r>
          </a:p>
          <a:p>
            <a:pPr marL="554048" indent="-457200">
              <a:buFont typeface="+mj-lt"/>
              <a:buAutoNum type="arabicPeriod"/>
            </a:pPr>
            <a:endParaRPr lang="he-IL" dirty="0"/>
          </a:p>
          <a:p>
            <a:pPr marL="554048" indent="-457200">
              <a:buFont typeface="+mj-lt"/>
              <a:buAutoNum type="arabicPeriod"/>
            </a:pPr>
            <a:endParaRPr lang="he-IL" sz="3200" dirty="0"/>
          </a:p>
          <a:p>
            <a:endParaRPr lang="he-IL" dirty="0"/>
          </a:p>
        </p:txBody>
      </p:sp>
      <p:cxnSp>
        <p:nvCxnSpPr>
          <p:cNvPr id="5" name="מחבר חץ ישר 4">
            <a:extLst>
              <a:ext uri="{FF2B5EF4-FFF2-40B4-BE49-F238E27FC236}">
                <a16:creationId xmlns:a16="http://schemas.microsoft.com/office/drawing/2014/main" id="{8454B91E-7F34-478C-9E14-19654D26CC29}"/>
              </a:ext>
            </a:extLst>
          </p:cNvPr>
          <p:cNvCxnSpPr>
            <a:cxnSpLocks/>
          </p:cNvCxnSpPr>
          <p:nvPr/>
        </p:nvCxnSpPr>
        <p:spPr>
          <a:xfrm flipV="1">
            <a:off x="6068304" y="643795"/>
            <a:ext cx="520921" cy="264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9" name="קבוצה 38">
            <a:extLst>
              <a:ext uri="{FF2B5EF4-FFF2-40B4-BE49-F238E27FC236}">
                <a16:creationId xmlns:a16="http://schemas.microsoft.com/office/drawing/2014/main" id="{A4C61385-B735-4136-B744-9518F01CBD20}"/>
              </a:ext>
            </a:extLst>
          </p:cNvPr>
          <p:cNvGrpSpPr/>
          <p:nvPr/>
        </p:nvGrpSpPr>
        <p:grpSpPr>
          <a:xfrm>
            <a:off x="4386356" y="-153700"/>
            <a:ext cx="7116126" cy="2267980"/>
            <a:chOff x="4386356" y="-153700"/>
            <a:chExt cx="7116126" cy="2267980"/>
          </a:xfrm>
        </p:grpSpPr>
        <p:grpSp>
          <p:nvGrpSpPr>
            <p:cNvPr id="6" name="קבוצה 5">
              <a:extLst>
                <a:ext uri="{FF2B5EF4-FFF2-40B4-BE49-F238E27FC236}">
                  <a16:creationId xmlns:a16="http://schemas.microsoft.com/office/drawing/2014/main" id="{28136396-4A1A-4BF2-802A-4342E77ED8D1}"/>
                </a:ext>
              </a:extLst>
            </p:cNvPr>
            <p:cNvGrpSpPr/>
            <p:nvPr/>
          </p:nvGrpSpPr>
          <p:grpSpPr>
            <a:xfrm>
              <a:off x="6062582" y="-153700"/>
              <a:ext cx="1878023" cy="2070746"/>
              <a:chOff x="3288461" y="3033488"/>
              <a:chExt cx="2886054" cy="2219326"/>
            </a:xfrm>
          </p:grpSpPr>
          <p:sp>
            <p:nvSpPr>
              <p:cNvPr id="7" name="מלבן 6">
                <a:extLst>
                  <a:ext uri="{FF2B5EF4-FFF2-40B4-BE49-F238E27FC236}">
                    <a16:creationId xmlns:a16="http://schemas.microsoft.com/office/drawing/2014/main" id="{9DBBA714-272A-4B0E-874F-7C7EDB4ECAEA}"/>
                  </a:ext>
                </a:extLst>
              </p:cNvPr>
              <p:cNvSpPr/>
              <p:nvPr/>
            </p:nvSpPr>
            <p:spPr>
              <a:xfrm>
                <a:off x="4051005" y="3296093"/>
                <a:ext cx="2044995" cy="382772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null</a:t>
                </a:r>
                <a:endParaRPr lang="he-IL" dirty="0"/>
              </a:p>
            </p:txBody>
          </p:sp>
          <p:sp>
            <p:nvSpPr>
              <p:cNvPr id="8" name="מלבן 7">
                <a:extLst>
                  <a:ext uri="{FF2B5EF4-FFF2-40B4-BE49-F238E27FC236}">
                    <a16:creationId xmlns:a16="http://schemas.microsoft.com/office/drawing/2014/main" id="{59053A47-7B76-4B36-A219-FC661D45AB24}"/>
                  </a:ext>
                </a:extLst>
              </p:cNvPr>
              <p:cNvSpPr/>
              <p:nvPr/>
            </p:nvSpPr>
            <p:spPr>
              <a:xfrm>
                <a:off x="4051005" y="3682409"/>
                <a:ext cx="2044995" cy="382772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null</a:t>
                </a:r>
                <a:endParaRPr lang="he-IL" dirty="0"/>
              </a:p>
            </p:txBody>
          </p:sp>
          <p:sp>
            <p:nvSpPr>
              <p:cNvPr id="9" name="מלבן 8">
                <a:extLst>
                  <a:ext uri="{FF2B5EF4-FFF2-40B4-BE49-F238E27FC236}">
                    <a16:creationId xmlns:a16="http://schemas.microsoft.com/office/drawing/2014/main" id="{EB297910-6524-4EBF-8F48-202702B06218}"/>
                  </a:ext>
                </a:extLst>
              </p:cNvPr>
              <p:cNvSpPr/>
              <p:nvPr/>
            </p:nvSpPr>
            <p:spPr>
              <a:xfrm>
                <a:off x="4051005" y="4068725"/>
                <a:ext cx="2044995" cy="382772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null</a:t>
                </a:r>
                <a:endParaRPr lang="he-IL" dirty="0"/>
              </a:p>
            </p:txBody>
          </p:sp>
          <p:sp>
            <p:nvSpPr>
              <p:cNvPr id="10" name="מלבן 9">
                <a:extLst>
                  <a:ext uri="{FF2B5EF4-FFF2-40B4-BE49-F238E27FC236}">
                    <a16:creationId xmlns:a16="http://schemas.microsoft.com/office/drawing/2014/main" id="{ABB9AF43-A2C4-4335-8DAC-8A1DDB1A3C25}"/>
                  </a:ext>
                </a:extLst>
              </p:cNvPr>
              <p:cNvSpPr/>
              <p:nvPr/>
            </p:nvSpPr>
            <p:spPr>
              <a:xfrm>
                <a:off x="4051004" y="4462129"/>
                <a:ext cx="2044995" cy="382772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null</a:t>
                </a:r>
                <a:endParaRPr lang="he-IL" dirty="0"/>
              </a:p>
            </p:txBody>
          </p:sp>
          <p:sp>
            <p:nvSpPr>
              <p:cNvPr id="11" name="מלבן 10">
                <a:extLst>
                  <a:ext uri="{FF2B5EF4-FFF2-40B4-BE49-F238E27FC236}">
                    <a16:creationId xmlns:a16="http://schemas.microsoft.com/office/drawing/2014/main" id="{9C905FE1-447D-4711-8E96-E720404E0662}"/>
                  </a:ext>
                </a:extLst>
              </p:cNvPr>
              <p:cNvSpPr/>
              <p:nvPr/>
            </p:nvSpPr>
            <p:spPr>
              <a:xfrm>
                <a:off x="4051003" y="4859077"/>
                <a:ext cx="2044995" cy="382772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[4]</a:t>
                </a:r>
                <a:endParaRPr lang="he-IL" dirty="0"/>
              </a:p>
            </p:txBody>
          </p:sp>
          <p:sp>
            <p:nvSpPr>
              <p:cNvPr id="12" name="אליפסה 11">
                <a:extLst>
                  <a:ext uri="{FF2B5EF4-FFF2-40B4-BE49-F238E27FC236}">
                    <a16:creationId xmlns:a16="http://schemas.microsoft.com/office/drawing/2014/main" id="{C2D7B9BF-7D24-4D7B-BE9F-DD7ECE54D2A1}"/>
                  </a:ext>
                </a:extLst>
              </p:cNvPr>
              <p:cNvSpPr/>
              <p:nvPr/>
            </p:nvSpPr>
            <p:spPr>
              <a:xfrm>
                <a:off x="3288461" y="3033488"/>
                <a:ext cx="2044994" cy="299795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rtlCol="1" anchor="ctr"/>
              <a:lstStyle/>
              <a:p>
                <a:pPr algn="ctr"/>
                <a:r>
                  <a:rPr lang="en-US" dirty="0"/>
                  <a:t>Student[]</a:t>
                </a:r>
                <a:endParaRPr lang="he-IL" dirty="0"/>
              </a:p>
            </p:txBody>
          </p:sp>
          <p:sp>
            <p:nvSpPr>
              <p:cNvPr id="13" name="סוגר מרובע שמאלי 12">
                <a:extLst>
                  <a:ext uri="{FF2B5EF4-FFF2-40B4-BE49-F238E27FC236}">
                    <a16:creationId xmlns:a16="http://schemas.microsoft.com/office/drawing/2014/main" id="{395A8198-0738-4F2F-8C1E-E9743336C8EB}"/>
                  </a:ext>
                </a:extLst>
              </p:cNvPr>
              <p:cNvSpPr/>
              <p:nvPr/>
            </p:nvSpPr>
            <p:spPr>
              <a:xfrm>
                <a:off x="3965944" y="3296093"/>
                <a:ext cx="212651" cy="1945756"/>
              </a:xfrm>
              <a:prstGeom prst="leftBracket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4" name="סוגר מרובע ימני 13">
                <a:extLst>
                  <a:ext uri="{FF2B5EF4-FFF2-40B4-BE49-F238E27FC236}">
                    <a16:creationId xmlns:a16="http://schemas.microsoft.com/office/drawing/2014/main" id="{7D17169E-08B0-4F15-A2AE-100A3CF80309}"/>
                  </a:ext>
                </a:extLst>
              </p:cNvPr>
              <p:cNvSpPr/>
              <p:nvPr/>
            </p:nvSpPr>
            <p:spPr>
              <a:xfrm>
                <a:off x="5961864" y="3307058"/>
                <a:ext cx="212651" cy="1945756"/>
              </a:xfrm>
              <a:prstGeom prst="rightBracket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sp>
          <p:nvSpPr>
            <p:cNvPr id="15" name="מלבן 14">
              <a:extLst>
                <a:ext uri="{FF2B5EF4-FFF2-40B4-BE49-F238E27FC236}">
                  <a16:creationId xmlns:a16="http://schemas.microsoft.com/office/drawing/2014/main" id="{254DC9E7-955F-45E5-A161-AECB0DD20756}"/>
                </a:ext>
              </a:extLst>
            </p:cNvPr>
            <p:cNvSpPr/>
            <p:nvPr/>
          </p:nvSpPr>
          <p:spPr>
            <a:xfrm>
              <a:off x="6985666" y="138576"/>
              <a:ext cx="886648" cy="285243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[0]</a:t>
              </a:r>
              <a:endParaRPr lang="he-IL" dirty="0"/>
            </a:p>
          </p:txBody>
        </p:sp>
        <p:sp>
          <p:nvSpPr>
            <p:cNvPr id="16" name="מלבן 15">
              <a:extLst>
                <a:ext uri="{FF2B5EF4-FFF2-40B4-BE49-F238E27FC236}">
                  <a16:creationId xmlns:a16="http://schemas.microsoft.com/office/drawing/2014/main" id="{41EB0E84-94C9-4C05-909E-10872016F97C}"/>
                </a:ext>
              </a:extLst>
            </p:cNvPr>
            <p:cNvSpPr/>
            <p:nvPr/>
          </p:nvSpPr>
          <p:spPr>
            <a:xfrm>
              <a:off x="6994470" y="511531"/>
              <a:ext cx="886648" cy="285243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[1]</a:t>
              </a:r>
              <a:endParaRPr lang="he-IL" dirty="0"/>
            </a:p>
          </p:txBody>
        </p:sp>
        <p:grpSp>
          <p:nvGrpSpPr>
            <p:cNvPr id="17" name="קבוצה 16">
              <a:extLst>
                <a:ext uri="{FF2B5EF4-FFF2-40B4-BE49-F238E27FC236}">
                  <a16:creationId xmlns:a16="http://schemas.microsoft.com/office/drawing/2014/main" id="{248C4B4D-EA0C-4CF0-8114-B3F54ABFA34A}"/>
                </a:ext>
              </a:extLst>
            </p:cNvPr>
            <p:cNvGrpSpPr/>
            <p:nvPr/>
          </p:nvGrpSpPr>
          <p:grpSpPr>
            <a:xfrm>
              <a:off x="4386356" y="-52772"/>
              <a:ext cx="1681947" cy="1018257"/>
              <a:chOff x="534628" y="3487479"/>
              <a:chExt cx="1757572" cy="1254642"/>
            </a:xfrm>
          </p:grpSpPr>
          <p:sp>
            <p:nvSpPr>
              <p:cNvPr id="18" name="אליפסה 17">
                <a:extLst>
                  <a:ext uri="{FF2B5EF4-FFF2-40B4-BE49-F238E27FC236}">
                    <a16:creationId xmlns:a16="http://schemas.microsoft.com/office/drawing/2014/main" id="{9C48FEDD-693E-4E99-BD06-C8813DEF40EB}"/>
                  </a:ext>
                </a:extLst>
              </p:cNvPr>
              <p:cNvSpPr/>
              <p:nvPr/>
            </p:nvSpPr>
            <p:spPr>
              <a:xfrm>
                <a:off x="1218711" y="3678865"/>
                <a:ext cx="1073489" cy="106325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lIns="0" tIns="0" rIns="0" bIns="0" rtlCol="1" anchor="ctr"/>
              <a:lstStyle/>
              <a:p>
                <a:pPr algn="ctr"/>
                <a:r>
                  <a:rPr lang="en-US" dirty="0" err="1"/>
                  <a:t>sArray</a:t>
                </a:r>
                <a:endParaRPr lang="he-IL" dirty="0"/>
              </a:p>
            </p:txBody>
          </p:sp>
          <p:sp>
            <p:nvSpPr>
              <p:cNvPr id="19" name="אליפסה 18">
                <a:extLst>
                  <a:ext uri="{FF2B5EF4-FFF2-40B4-BE49-F238E27FC236}">
                    <a16:creationId xmlns:a16="http://schemas.microsoft.com/office/drawing/2014/main" id="{036535EB-D5BA-4FCA-91C4-334DC37E0DE5}"/>
                  </a:ext>
                </a:extLst>
              </p:cNvPr>
              <p:cNvSpPr/>
              <p:nvPr/>
            </p:nvSpPr>
            <p:spPr>
              <a:xfrm>
                <a:off x="534628" y="3487479"/>
                <a:ext cx="1541721" cy="284205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rtlCol="1" anchor="ctr"/>
              <a:lstStyle/>
              <a:p>
                <a:pPr algn="ctr"/>
                <a:r>
                  <a:rPr lang="en-US" dirty="0"/>
                  <a:t>Student[]</a:t>
                </a:r>
                <a:endParaRPr lang="he-IL" dirty="0"/>
              </a:p>
            </p:txBody>
          </p:sp>
        </p:grpSp>
        <p:sp>
          <p:nvSpPr>
            <p:cNvPr id="20" name="מלבן 19">
              <a:extLst>
                <a:ext uri="{FF2B5EF4-FFF2-40B4-BE49-F238E27FC236}">
                  <a16:creationId xmlns:a16="http://schemas.microsoft.com/office/drawing/2014/main" id="{11F6587B-F10E-4A51-A0B4-10E7B654B613}"/>
                </a:ext>
              </a:extLst>
            </p:cNvPr>
            <p:cNvSpPr/>
            <p:nvPr/>
          </p:nvSpPr>
          <p:spPr>
            <a:xfrm>
              <a:off x="6953659" y="828763"/>
              <a:ext cx="881611" cy="305710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[2]</a:t>
              </a:r>
              <a:endParaRPr lang="he-IL" dirty="0"/>
            </a:p>
          </p:txBody>
        </p:sp>
        <p:sp>
          <p:nvSpPr>
            <p:cNvPr id="21" name="מלבן 20">
              <a:extLst>
                <a:ext uri="{FF2B5EF4-FFF2-40B4-BE49-F238E27FC236}">
                  <a16:creationId xmlns:a16="http://schemas.microsoft.com/office/drawing/2014/main" id="{5372A0EF-1B71-4BE3-A85A-7914CC758136}"/>
                </a:ext>
              </a:extLst>
            </p:cNvPr>
            <p:cNvSpPr/>
            <p:nvPr/>
          </p:nvSpPr>
          <p:spPr>
            <a:xfrm>
              <a:off x="6903100" y="1198940"/>
              <a:ext cx="886648" cy="285243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[3]</a:t>
              </a:r>
              <a:endParaRPr lang="he-IL" dirty="0"/>
            </a:p>
          </p:txBody>
        </p:sp>
        <p:sp>
          <p:nvSpPr>
            <p:cNvPr id="22" name="מלבן: פינות מעוגלות 21">
              <a:extLst>
                <a:ext uri="{FF2B5EF4-FFF2-40B4-BE49-F238E27FC236}">
                  <a16:creationId xmlns:a16="http://schemas.microsoft.com/office/drawing/2014/main" id="{A1F88050-D7A3-4E8F-9BFD-64D0BADCE158}"/>
                </a:ext>
              </a:extLst>
            </p:cNvPr>
            <p:cNvSpPr/>
            <p:nvPr/>
          </p:nvSpPr>
          <p:spPr>
            <a:xfrm>
              <a:off x="8977632" y="132396"/>
              <a:ext cx="2506797" cy="30485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l"/>
              <a:r>
                <a:rPr lang="en-US" dirty="0"/>
                <a:t> Avi ,computer,80       </a:t>
              </a:r>
              <a:endParaRPr lang="he-IL" dirty="0"/>
            </a:p>
          </p:txBody>
        </p:sp>
        <p:sp>
          <p:nvSpPr>
            <p:cNvPr id="23" name="מלבן: פינות מעוגלות 22">
              <a:extLst>
                <a:ext uri="{FF2B5EF4-FFF2-40B4-BE49-F238E27FC236}">
                  <a16:creationId xmlns:a16="http://schemas.microsoft.com/office/drawing/2014/main" id="{20E8CE83-BE98-4D08-A56E-80FB6DD6B863}"/>
                </a:ext>
              </a:extLst>
            </p:cNvPr>
            <p:cNvSpPr/>
            <p:nvPr/>
          </p:nvSpPr>
          <p:spPr>
            <a:xfrm>
              <a:off x="8977631" y="534020"/>
              <a:ext cx="2506797" cy="30485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l"/>
              <a:r>
                <a:rPr lang="en-US" dirty="0"/>
                <a:t> Roni,Math,90</a:t>
              </a:r>
              <a:endParaRPr lang="he-IL" dirty="0"/>
            </a:p>
          </p:txBody>
        </p:sp>
        <p:sp>
          <p:nvSpPr>
            <p:cNvPr id="24" name="מלבן: פינות מעוגלות 23">
              <a:extLst>
                <a:ext uri="{FF2B5EF4-FFF2-40B4-BE49-F238E27FC236}">
                  <a16:creationId xmlns:a16="http://schemas.microsoft.com/office/drawing/2014/main" id="{D92B188F-FF5A-480A-9986-0799B08A73DE}"/>
                </a:ext>
              </a:extLst>
            </p:cNvPr>
            <p:cNvSpPr/>
            <p:nvPr/>
          </p:nvSpPr>
          <p:spPr>
            <a:xfrm>
              <a:off x="8995685" y="981618"/>
              <a:ext cx="2506797" cy="30485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l"/>
              <a:r>
                <a:rPr lang="en-US" dirty="0"/>
                <a:t> Sara,Math,60</a:t>
              </a:r>
              <a:endParaRPr lang="he-IL" dirty="0"/>
            </a:p>
          </p:txBody>
        </p:sp>
        <p:cxnSp>
          <p:nvCxnSpPr>
            <p:cNvPr id="25" name="מחבר חץ ישר 24">
              <a:extLst>
                <a:ext uri="{FF2B5EF4-FFF2-40B4-BE49-F238E27FC236}">
                  <a16:creationId xmlns:a16="http://schemas.microsoft.com/office/drawing/2014/main" id="{C7E9B68F-D8A8-4668-88FD-3891706B358B}"/>
                </a:ext>
              </a:extLst>
            </p:cNvPr>
            <p:cNvCxnSpPr>
              <a:cxnSpLocks/>
              <a:stCxn id="7" idx="3"/>
              <a:endCxn id="22" idx="1"/>
            </p:cNvCxnSpPr>
            <p:nvPr/>
          </p:nvCxnSpPr>
          <p:spPr>
            <a:xfrm>
              <a:off x="7889513" y="269897"/>
              <a:ext cx="1088119" cy="1492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מחבר חץ ישר 25">
              <a:extLst>
                <a:ext uri="{FF2B5EF4-FFF2-40B4-BE49-F238E27FC236}">
                  <a16:creationId xmlns:a16="http://schemas.microsoft.com/office/drawing/2014/main" id="{76316A8C-40FE-4C14-BE01-73FFDFC8FFEF}"/>
                </a:ext>
              </a:extLst>
            </p:cNvPr>
            <p:cNvCxnSpPr>
              <a:cxnSpLocks/>
              <a:stCxn id="16" idx="3"/>
            </p:cNvCxnSpPr>
            <p:nvPr/>
          </p:nvCxnSpPr>
          <p:spPr>
            <a:xfrm>
              <a:off x="7881118" y="654153"/>
              <a:ext cx="1071172" cy="87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מחבר חץ ישר 26">
              <a:extLst>
                <a:ext uri="{FF2B5EF4-FFF2-40B4-BE49-F238E27FC236}">
                  <a16:creationId xmlns:a16="http://schemas.microsoft.com/office/drawing/2014/main" id="{D8C04BCA-3985-4722-A635-21ECF658B8FB}"/>
                </a:ext>
              </a:extLst>
            </p:cNvPr>
            <p:cNvCxnSpPr>
              <a:cxnSpLocks/>
              <a:stCxn id="20" idx="3"/>
            </p:cNvCxnSpPr>
            <p:nvPr/>
          </p:nvCxnSpPr>
          <p:spPr>
            <a:xfrm>
              <a:off x="7835270" y="981618"/>
              <a:ext cx="1151166" cy="13101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מחבר חץ ישר 27">
              <a:extLst>
                <a:ext uri="{FF2B5EF4-FFF2-40B4-BE49-F238E27FC236}">
                  <a16:creationId xmlns:a16="http://schemas.microsoft.com/office/drawing/2014/main" id="{2C3B961E-00F3-44E3-86B7-D608360746E8}"/>
                </a:ext>
              </a:extLst>
            </p:cNvPr>
            <p:cNvCxnSpPr>
              <a:cxnSpLocks/>
              <a:stCxn id="21" idx="3"/>
            </p:cNvCxnSpPr>
            <p:nvPr/>
          </p:nvCxnSpPr>
          <p:spPr>
            <a:xfrm>
              <a:off x="7789748" y="1341562"/>
              <a:ext cx="1205937" cy="6337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מלבן: פינות מעוגלות 29">
              <a:extLst>
                <a:ext uri="{FF2B5EF4-FFF2-40B4-BE49-F238E27FC236}">
                  <a16:creationId xmlns:a16="http://schemas.microsoft.com/office/drawing/2014/main" id="{DF6A62AF-BDEF-448A-B1A4-2A35C337BD26}"/>
                </a:ext>
              </a:extLst>
            </p:cNvPr>
            <p:cNvSpPr/>
            <p:nvPr/>
          </p:nvSpPr>
          <p:spPr>
            <a:xfrm>
              <a:off x="8977482" y="1373251"/>
              <a:ext cx="2506797" cy="30485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l"/>
              <a:r>
                <a:rPr lang="en-US" dirty="0"/>
                <a:t> Dani,Computer,56</a:t>
              </a:r>
              <a:endParaRPr lang="he-IL" dirty="0"/>
            </a:p>
          </p:txBody>
        </p:sp>
        <p:sp>
          <p:nvSpPr>
            <p:cNvPr id="31" name="מלבן: פינות מעוגלות 30">
              <a:extLst>
                <a:ext uri="{FF2B5EF4-FFF2-40B4-BE49-F238E27FC236}">
                  <a16:creationId xmlns:a16="http://schemas.microsoft.com/office/drawing/2014/main" id="{93EEC244-02F9-4F8E-B863-DC619B3D875F}"/>
                </a:ext>
              </a:extLst>
            </p:cNvPr>
            <p:cNvSpPr/>
            <p:nvPr/>
          </p:nvSpPr>
          <p:spPr>
            <a:xfrm>
              <a:off x="8959109" y="1809428"/>
              <a:ext cx="2506797" cy="30485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l"/>
              <a:r>
                <a:rPr lang="en-US" dirty="0"/>
                <a:t> Bni,Math,60</a:t>
              </a:r>
              <a:endParaRPr lang="he-IL" dirty="0"/>
            </a:p>
          </p:txBody>
        </p:sp>
        <p:cxnSp>
          <p:nvCxnSpPr>
            <p:cNvPr id="32" name="מחבר חץ ישר 31">
              <a:extLst>
                <a:ext uri="{FF2B5EF4-FFF2-40B4-BE49-F238E27FC236}">
                  <a16:creationId xmlns:a16="http://schemas.microsoft.com/office/drawing/2014/main" id="{A7C58E0A-39FB-499D-9E07-71ADA5983026}"/>
                </a:ext>
              </a:extLst>
            </p:cNvPr>
            <p:cNvCxnSpPr>
              <a:cxnSpLocks/>
              <a:stCxn id="11" idx="3"/>
            </p:cNvCxnSpPr>
            <p:nvPr/>
          </p:nvCxnSpPr>
          <p:spPr>
            <a:xfrm>
              <a:off x="7889512" y="1728242"/>
              <a:ext cx="1113241" cy="27558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198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F4D9A05-954F-4532-9635-F358C1169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26" y="155448"/>
            <a:ext cx="2853663" cy="720000"/>
          </a:xfrm>
        </p:spPr>
        <p:txBody>
          <a:bodyPr/>
          <a:lstStyle/>
          <a:p>
            <a:r>
              <a:rPr lang="he-IL" dirty="0" err="1"/>
              <a:t>התכנית</a:t>
            </a:r>
            <a:r>
              <a:rPr lang="he-IL" dirty="0"/>
              <a:t> 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46129AE2-C36F-4614-959A-E953DE0700F2}"/>
              </a:ext>
            </a:extLst>
          </p:cNvPr>
          <p:cNvSpPr/>
          <p:nvPr/>
        </p:nvSpPr>
        <p:spPr>
          <a:xfrm>
            <a:off x="348343" y="1305341"/>
            <a:ext cx="709748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>
                <a:solidFill>
                  <a:srgbClr val="0000FF"/>
                </a:solidFill>
              </a:rPr>
              <a:t>public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static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string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GetLower</a:t>
            </a:r>
            <a:r>
              <a:rPr lang="en-US" sz="2400" dirty="0">
                <a:solidFill>
                  <a:srgbClr val="000000"/>
                </a:solidFill>
              </a:rPr>
              <a:t>(Student[] </a:t>
            </a:r>
            <a:r>
              <a:rPr lang="en-US" sz="2400" dirty="0" err="1">
                <a:solidFill>
                  <a:srgbClr val="000000"/>
                </a:solidFill>
              </a:rPr>
              <a:t>arr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           }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</a:t>
            </a:r>
            <a:r>
              <a:rPr lang="en-US" sz="2400" dirty="0">
                <a:solidFill>
                  <a:srgbClr val="0000FF"/>
                </a:solidFill>
              </a:rPr>
              <a:t>int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minMark</a:t>
            </a:r>
            <a:r>
              <a:rPr lang="en-US" sz="2400" dirty="0">
                <a:solidFill>
                  <a:srgbClr val="000000"/>
                </a:solidFill>
              </a:rPr>
              <a:t> = 101;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Student s=</a:t>
            </a:r>
            <a:r>
              <a:rPr lang="en-US" sz="2400" dirty="0">
                <a:solidFill>
                  <a:srgbClr val="0000FF"/>
                </a:solidFill>
              </a:rPr>
              <a:t>null</a:t>
            </a:r>
            <a:r>
              <a:rPr lang="en-US" sz="2400" dirty="0">
                <a:solidFill>
                  <a:srgbClr val="000000"/>
                </a:solidFill>
              </a:rPr>
              <a:t>;</a:t>
            </a:r>
          </a:p>
          <a:p>
            <a:pPr algn="l" rtl="0"/>
            <a:r>
              <a:rPr lang="nn-NO" sz="2400" dirty="0">
                <a:solidFill>
                  <a:srgbClr val="000000"/>
                </a:solidFill>
              </a:rPr>
              <a:t>      </a:t>
            </a:r>
            <a:r>
              <a:rPr lang="nn-NO" sz="2400" dirty="0">
                <a:solidFill>
                  <a:srgbClr val="0000FF"/>
                </a:solidFill>
              </a:rPr>
              <a:t>for</a:t>
            </a:r>
            <a:r>
              <a:rPr lang="nn-NO" sz="2400" dirty="0">
                <a:solidFill>
                  <a:srgbClr val="000000"/>
                </a:solidFill>
              </a:rPr>
              <a:t> (</a:t>
            </a:r>
            <a:r>
              <a:rPr lang="nn-NO" sz="2400" dirty="0">
                <a:solidFill>
                  <a:srgbClr val="0000FF"/>
                </a:solidFill>
              </a:rPr>
              <a:t>int</a:t>
            </a:r>
            <a:r>
              <a:rPr lang="nn-NO" sz="2400" dirty="0">
                <a:solidFill>
                  <a:srgbClr val="000000"/>
                </a:solidFill>
              </a:rPr>
              <a:t> i = 0; i &lt; arr.Length; i++)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}      </a:t>
            </a:r>
          </a:p>
          <a:p>
            <a:pPr algn="l" rtl="0"/>
            <a:r>
              <a:rPr lang="sv-SE" sz="2400" dirty="0">
                <a:solidFill>
                  <a:srgbClr val="000000"/>
                </a:solidFill>
              </a:rPr>
              <a:t>          </a:t>
            </a:r>
            <a:r>
              <a:rPr lang="sv-SE" sz="2400" dirty="0">
                <a:solidFill>
                  <a:srgbClr val="0000FF"/>
                </a:solidFill>
              </a:rPr>
              <a:t>if</a:t>
            </a:r>
            <a:r>
              <a:rPr lang="sv-SE" sz="2400" dirty="0">
                <a:solidFill>
                  <a:srgbClr val="000000"/>
                </a:solidFill>
              </a:rPr>
              <a:t>(arr[i].GetMark()&lt;minMark)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                }           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        </a:t>
            </a:r>
            <a:r>
              <a:rPr lang="en-US" sz="2400" dirty="0" err="1">
                <a:solidFill>
                  <a:srgbClr val="000000"/>
                </a:solidFill>
              </a:rPr>
              <a:t>minMark</a:t>
            </a:r>
            <a:r>
              <a:rPr lang="en-US" sz="2400" dirty="0">
                <a:solidFill>
                  <a:srgbClr val="000000"/>
                </a:solidFill>
              </a:rPr>
              <a:t> = </a:t>
            </a:r>
            <a:r>
              <a:rPr lang="en-US" sz="2400" dirty="0" err="1">
                <a:solidFill>
                  <a:srgbClr val="000000"/>
                </a:solidFill>
              </a:rPr>
              <a:t>arr</a:t>
            </a:r>
            <a:r>
              <a:rPr lang="en-US" sz="2400" dirty="0">
                <a:solidFill>
                  <a:srgbClr val="000000"/>
                </a:solidFill>
              </a:rPr>
              <a:t>[</a:t>
            </a:r>
            <a:r>
              <a:rPr lang="en-US" sz="2400" dirty="0" err="1">
                <a:solidFill>
                  <a:srgbClr val="000000"/>
                </a:solidFill>
              </a:rPr>
              <a:t>i</a:t>
            </a:r>
            <a:r>
              <a:rPr lang="en-US" sz="2400" dirty="0">
                <a:solidFill>
                  <a:srgbClr val="000000"/>
                </a:solidFill>
              </a:rPr>
              <a:t>].</a:t>
            </a:r>
            <a:r>
              <a:rPr lang="en-US" sz="2400" dirty="0" err="1">
                <a:solidFill>
                  <a:srgbClr val="000000"/>
                </a:solidFill>
              </a:rPr>
              <a:t>GetMark</a:t>
            </a:r>
            <a:r>
              <a:rPr lang="en-US" sz="2400" dirty="0">
                <a:solidFill>
                  <a:srgbClr val="000000"/>
                </a:solidFill>
              </a:rPr>
              <a:t>();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        s = </a:t>
            </a:r>
            <a:r>
              <a:rPr lang="en-US" sz="2400" dirty="0" err="1">
                <a:solidFill>
                  <a:srgbClr val="000000"/>
                </a:solidFill>
              </a:rPr>
              <a:t>arr</a:t>
            </a:r>
            <a:r>
              <a:rPr lang="en-US" sz="2400" dirty="0">
                <a:solidFill>
                  <a:srgbClr val="000000"/>
                </a:solidFill>
              </a:rPr>
              <a:t>[</a:t>
            </a:r>
            <a:r>
              <a:rPr lang="en-US" sz="2400" dirty="0" err="1">
                <a:solidFill>
                  <a:srgbClr val="000000"/>
                </a:solidFill>
              </a:rPr>
              <a:t>i</a:t>
            </a:r>
            <a:r>
              <a:rPr lang="en-US" sz="2400" dirty="0">
                <a:solidFill>
                  <a:srgbClr val="000000"/>
                </a:solidFill>
              </a:rPr>
              <a:t>];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                {           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            {      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</a:t>
            </a:r>
            <a:r>
              <a:rPr lang="en-US" sz="2400" dirty="0">
                <a:solidFill>
                  <a:srgbClr val="0000FF"/>
                </a:solidFill>
              </a:rPr>
              <a:t>return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s.GetName</a:t>
            </a:r>
            <a:r>
              <a:rPr lang="en-US" sz="2400" dirty="0">
                <a:solidFill>
                  <a:srgbClr val="000000"/>
                </a:solidFill>
              </a:rPr>
              <a:t>();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{  </a:t>
            </a:r>
            <a:endParaRPr lang="he-IL" sz="2400" dirty="0"/>
          </a:p>
        </p:txBody>
      </p:sp>
      <p:grpSp>
        <p:nvGrpSpPr>
          <p:cNvPr id="80" name="קבוצה 79">
            <a:extLst>
              <a:ext uri="{FF2B5EF4-FFF2-40B4-BE49-F238E27FC236}">
                <a16:creationId xmlns:a16="http://schemas.microsoft.com/office/drawing/2014/main" id="{0EA93040-26E1-49D9-BCE9-C816B1B3EFCB}"/>
              </a:ext>
            </a:extLst>
          </p:cNvPr>
          <p:cNvGrpSpPr/>
          <p:nvPr/>
        </p:nvGrpSpPr>
        <p:grpSpPr>
          <a:xfrm>
            <a:off x="4386356" y="67541"/>
            <a:ext cx="6793273" cy="2267980"/>
            <a:chOff x="4386356" y="67541"/>
            <a:chExt cx="6793273" cy="2267980"/>
          </a:xfrm>
        </p:grpSpPr>
        <p:grpSp>
          <p:nvGrpSpPr>
            <p:cNvPr id="6" name="קבוצה 5">
              <a:extLst>
                <a:ext uri="{FF2B5EF4-FFF2-40B4-BE49-F238E27FC236}">
                  <a16:creationId xmlns:a16="http://schemas.microsoft.com/office/drawing/2014/main" id="{19F6963A-7181-403C-A604-549806EB6AA2}"/>
                </a:ext>
              </a:extLst>
            </p:cNvPr>
            <p:cNvGrpSpPr/>
            <p:nvPr/>
          </p:nvGrpSpPr>
          <p:grpSpPr>
            <a:xfrm>
              <a:off x="4386356" y="67541"/>
              <a:ext cx="6793273" cy="2267980"/>
              <a:chOff x="4386356" y="-153700"/>
              <a:chExt cx="6793273" cy="2267980"/>
            </a:xfrm>
          </p:grpSpPr>
          <p:grpSp>
            <p:nvGrpSpPr>
              <p:cNvPr id="7" name="קבוצה 6">
                <a:extLst>
                  <a:ext uri="{FF2B5EF4-FFF2-40B4-BE49-F238E27FC236}">
                    <a16:creationId xmlns:a16="http://schemas.microsoft.com/office/drawing/2014/main" id="{DF8B6F59-B1EB-4BE3-97B0-EC0BD1230ECF}"/>
                  </a:ext>
                </a:extLst>
              </p:cNvPr>
              <p:cNvGrpSpPr/>
              <p:nvPr/>
            </p:nvGrpSpPr>
            <p:grpSpPr>
              <a:xfrm>
                <a:off x="6062582" y="-153700"/>
                <a:ext cx="1878023" cy="2070746"/>
                <a:chOff x="3288461" y="3033488"/>
                <a:chExt cx="2886054" cy="2219326"/>
              </a:xfrm>
            </p:grpSpPr>
            <p:sp>
              <p:nvSpPr>
                <p:cNvPr id="25" name="מלבן 24">
                  <a:extLst>
                    <a:ext uri="{FF2B5EF4-FFF2-40B4-BE49-F238E27FC236}">
                      <a16:creationId xmlns:a16="http://schemas.microsoft.com/office/drawing/2014/main" id="{4505454E-CC64-4206-A6B9-2A3A633EB097}"/>
                    </a:ext>
                  </a:extLst>
                </p:cNvPr>
                <p:cNvSpPr/>
                <p:nvPr/>
              </p:nvSpPr>
              <p:spPr>
                <a:xfrm>
                  <a:off x="4051005" y="3296093"/>
                  <a:ext cx="2044995" cy="382772"/>
                </a:xfrm>
                <a:prstGeom prst="rect">
                  <a:avLst/>
                </a:prstGeom>
              </p:spPr>
              <p:style>
                <a:lnRef idx="3">
                  <a:schemeClr val="lt1"/>
                </a:lnRef>
                <a:fillRef idx="1">
                  <a:schemeClr val="dk1"/>
                </a:fillRef>
                <a:effectRef idx="1">
                  <a:schemeClr val="dk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r>
                    <a:rPr lang="en-US" dirty="0"/>
                    <a:t>null</a:t>
                  </a:r>
                  <a:endParaRPr lang="he-IL" dirty="0"/>
                </a:p>
              </p:txBody>
            </p:sp>
            <p:sp>
              <p:nvSpPr>
                <p:cNvPr id="26" name="מלבן 25">
                  <a:extLst>
                    <a:ext uri="{FF2B5EF4-FFF2-40B4-BE49-F238E27FC236}">
                      <a16:creationId xmlns:a16="http://schemas.microsoft.com/office/drawing/2014/main" id="{30BC79B1-5772-4D7C-ABDE-8FA0B088CD23}"/>
                    </a:ext>
                  </a:extLst>
                </p:cNvPr>
                <p:cNvSpPr/>
                <p:nvPr/>
              </p:nvSpPr>
              <p:spPr>
                <a:xfrm>
                  <a:off x="4051005" y="3682409"/>
                  <a:ext cx="2044995" cy="382772"/>
                </a:xfrm>
                <a:prstGeom prst="rect">
                  <a:avLst/>
                </a:prstGeom>
              </p:spPr>
              <p:style>
                <a:lnRef idx="3">
                  <a:schemeClr val="lt1"/>
                </a:lnRef>
                <a:fillRef idx="1">
                  <a:schemeClr val="dk1"/>
                </a:fillRef>
                <a:effectRef idx="1">
                  <a:schemeClr val="dk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r>
                    <a:rPr lang="en-US" dirty="0"/>
                    <a:t>null</a:t>
                  </a:r>
                  <a:endParaRPr lang="he-IL" dirty="0"/>
                </a:p>
              </p:txBody>
            </p:sp>
            <p:sp>
              <p:nvSpPr>
                <p:cNvPr id="27" name="מלבן 26">
                  <a:extLst>
                    <a:ext uri="{FF2B5EF4-FFF2-40B4-BE49-F238E27FC236}">
                      <a16:creationId xmlns:a16="http://schemas.microsoft.com/office/drawing/2014/main" id="{126781F9-77CA-46F6-9F9B-D070788431D1}"/>
                    </a:ext>
                  </a:extLst>
                </p:cNvPr>
                <p:cNvSpPr/>
                <p:nvPr/>
              </p:nvSpPr>
              <p:spPr>
                <a:xfrm>
                  <a:off x="4051005" y="4068725"/>
                  <a:ext cx="2044995" cy="382772"/>
                </a:xfrm>
                <a:prstGeom prst="rect">
                  <a:avLst/>
                </a:prstGeom>
              </p:spPr>
              <p:style>
                <a:lnRef idx="3">
                  <a:schemeClr val="lt1"/>
                </a:lnRef>
                <a:fillRef idx="1">
                  <a:schemeClr val="dk1"/>
                </a:fillRef>
                <a:effectRef idx="1">
                  <a:schemeClr val="dk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r>
                    <a:rPr lang="en-US" dirty="0"/>
                    <a:t>null</a:t>
                  </a:r>
                  <a:endParaRPr lang="he-IL" dirty="0"/>
                </a:p>
              </p:txBody>
            </p:sp>
            <p:sp>
              <p:nvSpPr>
                <p:cNvPr id="28" name="מלבן 27">
                  <a:extLst>
                    <a:ext uri="{FF2B5EF4-FFF2-40B4-BE49-F238E27FC236}">
                      <a16:creationId xmlns:a16="http://schemas.microsoft.com/office/drawing/2014/main" id="{C1D1DCB1-0079-4AE4-AAAB-8D9C348042E1}"/>
                    </a:ext>
                  </a:extLst>
                </p:cNvPr>
                <p:cNvSpPr/>
                <p:nvPr/>
              </p:nvSpPr>
              <p:spPr>
                <a:xfrm>
                  <a:off x="4051004" y="4462129"/>
                  <a:ext cx="2044995" cy="382772"/>
                </a:xfrm>
                <a:prstGeom prst="rect">
                  <a:avLst/>
                </a:prstGeom>
              </p:spPr>
              <p:style>
                <a:lnRef idx="3">
                  <a:schemeClr val="lt1"/>
                </a:lnRef>
                <a:fillRef idx="1">
                  <a:schemeClr val="dk1"/>
                </a:fillRef>
                <a:effectRef idx="1">
                  <a:schemeClr val="dk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r>
                    <a:rPr lang="en-US" dirty="0"/>
                    <a:t>null</a:t>
                  </a:r>
                  <a:endParaRPr lang="he-IL" dirty="0"/>
                </a:p>
              </p:txBody>
            </p:sp>
            <p:sp>
              <p:nvSpPr>
                <p:cNvPr id="29" name="מלבן 28">
                  <a:extLst>
                    <a:ext uri="{FF2B5EF4-FFF2-40B4-BE49-F238E27FC236}">
                      <a16:creationId xmlns:a16="http://schemas.microsoft.com/office/drawing/2014/main" id="{DB793EEC-A15F-44D5-B2F5-8C81A77769F0}"/>
                    </a:ext>
                  </a:extLst>
                </p:cNvPr>
                <p:cNvSpPr/>
                <p:nvPr/>
              </p:nvSpPr>
              <p:spPr>
                <a:xfrm>
                  <a:off x="4051003" y="4859077"/>
                  <a:ext cx="2044995" cy="382772"/>
                </a:xfrm>
                <a:prstGeom prst="rect">
                  <a:avLst/>
                </a:prstGeom>
              </p:spPr>
              <p:style>
                <a:lnRef idx="3">
                  <a:schemeClr val="lt1"/>
                </a:lnRef>
                <a:fillRef idx="1">
                  <a:schemeClr val="dk1"/>
                </a:fillRef>
                <a:effectRef idx="1">
                  <a:schemeClr val="dk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r>
                    <a:rPr lang="en-US" dirty="0"/>
                    <a:t>[4]</a:t>
                  </a:r>
                  <a:endParaRPr lang="he-IL" dirty="0"/>
                </a:p>
              </p:txBody>
            </p:sp>
            <p:sp>
              <p:nvSpPr>
                <p:cNvPr id="30" name="אליפסה 29">
                  <a:extLst>
                    <a:ext uri="{FF2B5EF4-FFF2-40B4-BE49-F238E27FC236}">
                      <a16:creationId xmlns:a16="http://schemas.microsoft.com/office/drawing/2014/main" id="{E4107189-6D94-4B8E-BA1A-2C1F1EE8128F}"/>
                    </a:ext>
                  </a:extLst>
                </p:cNvPr>
                <p:cNvSpPr/>
                <p:nvPr/>
              </p:nvSpPr>
              <p:spPr>
                <a:xfrm>
                  <a:off x="3288461" y="3033488"/>
                  <a:ext cx="2044994" cy="257239"/>
                </a:xfrm>
                <a:prstGeom prst="ellipse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lIns="0" tIns="0" rIns="0" bIns="0" rtlCol="1" anchor="ctr"/>
                <a:lstStyle/>
                <a:p>
                  <a:pPr algn="ctr"/>
                  <a:r>
                    <a:rPr lang="en-US" dirty="0"/>
                    <a:t>Student[]</a:t>
                  </a:r>
                  <a:endParaRPr lang="he-IL" dirty="0"/>
                </a:p>
              </p:txBody>
            </p:sp>
            <p:sp>
              <p:nvSpPr>
                <p:cNvPr id="31" name="סוגר מרובע שמאלי 30">
                  <a:extLst>
                    <a:ext uri="{FF2B5EF4-FFF2-40B4-BE49-F238E27FC236}">
                      <a16:creationId xmlns:a16="http://schemas.microsoft.com/office/drawing/2014/main" id="{6EBB0B01-1B97-4341-9D96-599CAFE685F0}"/>
                    </a:ext>
                  </a:extLst>
                </p:cNvPr>
                <p:cNvSpPr/>
                <p:nvPr/>
              </p:nvSpPr>
              <p:spPr>
                <a:xfrm>
                  <a:off x="3965944" y="3296093"/>
                  <a:ext cx="212651" cy="1945756"/>
                </a:xfrm>
                <a:prstGeom prst="leftBracket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32" name="סוגר מרובע ימני 31">
                  <a:extLst>
                    <a:ext uri="{FF2B5EF4-FFF2-40B4-BE49-F238E27FC236}">
                      <a16:creationId xmlns:a16="http://schemas.microsoft.com/office/drawing/2014/main" id="{DB8E5177-8E5D-4E06-BEDB-CF9EA85A1D12}"/>
                    </a:ext>
                  </a:extLst>
                </p:cNvPr>
                <p:cNvSpPr/>
                <p:nvPr/>
              </p:nvSpPr>
              <p:spPr>
                <a:xfrm>
                  <a:off x="5961864" y="3307058"/>
                  <a:ext cx="212651" cy="1945756"/>
                </a:xfrm>
                <a:prstGeom prst="rightBracket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</p:grpSp>
          <p:sp>
            <p:nvSpPr>
              <p:cNvPr id="8" name="מלבן 7">
                <a:extLst>
                  <a:ext uri="{FF2B5EF4-FFF2-40B4-BE49-F238E27FC236}">
                    <a16:creationId xmlns:a16="http://schemas.microsoft.com/office/drawing/2014/main" id="{49839401-B48D-4EE7-AF9D-FFB4A0268711}"/>
                  </a:ext>
                </a:extLst>
              </p:cNvPr>
              <p:cNvSpPr/>
              <p:nvPr/>
            </p:nvSpPr>
            <p:spPr>
              <a:xfrm>
                <a:off x="6985666" y="138576"/>
                <a:ext cx="886648" cy="285243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[0]</a:t>
                </a:r>
                <a:endParaRPr lang="he-IL" dirty="0"/>
              </a:p>
            </p:txBody>
          </p:sp>
          <p:sp>
            <p:nvSpPr>
              <p:cNvPr id="9" name="מלבן 8">
                <a:extLst>
                  <a:ext uri="{FF2B5EF4-FFF2-40B4-BE49-F238E27FC236}">
                    <a16:creationId xmlns:a16="http://schemas.microsoft.com/office/drawing/2014/main" id="{8E2F75F2-F927-42F9-BEBA-B981899D3746}"/>
                  </a:ext>
                </a:extLst>
              </p:cNvPr>
              <p:cNvSpPr/>
              <p:nvPr/>
            </p:nvSpPr>
            <p:spPr>
              <a:xfrm>
                <a:off x="6994470" y="511531"/>
                <a:ext cx="886648" cy="285243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[1]</a:t>
                </a:r>
                <a:endParaRPr lang="he-IL" dirty="0"/>
              </a:p>
            </p:txBody>
          </p:sp>
          <p:grpSp>
            <p:nvGrpSpPr>
              <p:cNvPr id="10" name="קבוצה 9">
                <a:extLst>
                  <a:ext uri="{FF2B5EF4-FFF2-40B4-BE49-F238E27FC236}">
                    <a16:creationId xmlns:a16="http://schemas.microsoft.com/office/drawing/2014/main" id="{0012F441-3F91-459C-BD15-CFA0396AE6AE}"/>
                  </a:ext>
                </a:extLst>
              </p:cNvPr>
              <p:cNvGrpSpPr/>
              <p:nvPr/>
            </p:nvGrpSpPr>
            <p:grpSpPr>
              <a:xfrm>
                <a:off x="4386356" y="-52773"/>
                <a:ext cx="1475384" cy="920050"/>
                <a:chOff x="534628" y="3487479"/>
                <a:chExt cx="1541721" cy="1133637"/>
              </a:xfrm>
            </p:grpSpPr>
            <p:sp>
              <p:nvSpPr>
                <p:cNvPr id="23" name="אליפסה 22">
                  <a:extLst>
                    <a:ext uri="{FF2B5EF4-FFF2-40B4-BE49-F238E27FC236}">
                      <a16:creationId xmlns:a16="http://schemas.microsoft.com/office/drawing/2014/main" id="{DCE2912C-CD78-48F8-8102-CA1D89A9B1B9}"/>
                    </a:ext>
                  </a:extLst>
                </p:cNvPr>
                <p:cNvSpPr/>
                <p:nvPr/>
              </p:nvSpPr>
              <p:spPr>
                <a:xfrm>
                  <a:off x="652676" y="3557860"/>
                  <a:ext cx="1073489" cy="1063256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lIns="0" tIns="0" rIns="0" bIns="0" rtlCol="1" anchor="ctr"/>
                <a:lstStyle/>
                <a:p>
                  <a:pPr algn="ctr"/>
                  <a:r>
                    <a:rPr lang="en-US" dirty="0" err="1"/>
                    <a:t>sArray</a:t>
                  </a:r>
                  <a:endParaRPr lang="he-IL" dirty="0"/>
                </a:p>
              </p:txBody>
            </p:sp>
            <p:sp>
              <p:nvSpPr>
                <p:cNvPr id="24" name="אליפסה 23">
                  <a:extLst>
                    <a:ext uri="{FF2B5EF4-FFF2-40B4-BE49-F238E27FC236}">
                      <a16:creationId xmlns:a16="http://schemas.microsoft.com/office/drawing/2014/main" id="{121965A5-BCD8-41FB-BD83-6C6B89261A44}"/>
                    </a:ext>
                  </a:extLst>
                </p:cNvPr>
                <p:cNvSpPr/>
                <p:nvPr/>
              </p:nvSpPr>
              <p:spPr>
                <a:xfrm>
                  <a:off x="534628" y="3487479"/>
                  <a:ext cx="1541721" cy="284205"/>
                </a:xfrm>
                <a:prstGeom prst="ellipse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lIns="0" tIns="0" rIns="0" bIns="0" rtlCol="1" anchor="ctr"/>
                <a:lstStyle/>
                <a:p>
                  <a:pPr algn="ctr"/>
                  <a:r>
                    <a:rPr lang="en-US" dirty="0"/>
                    <a:t>Student[]</a:t>
                  </a:r>
                  <a:endParaRPr lang="he-IL" dirty="0"/>
                </a:p>
              </p:txBody>
            </p:sp>
          </p:grpSp>
          <p:sp>
            <p:nvSpPr>
              <p:cNvPr id="11" name="מלבן 10">
                <a:extLst>
                  <a:ext uri="{FF2B5EF4-FFF2-40B4-BE49-F238E27FC236}">
                    <a16:creationId xmlns:a16="http://schemas.microsoft.com/office/drawing/2014/main" id="{671CC0AD-1D01-4209-B1EA-790ECC2DCBC2}"/>
                  </a:ext>
                </a:extLst>
              </p:cNvPr>
              <p:cNvSpPr/>
              <p:nvPr/>
            </p:nvSpPr>
            <p:spPr>
              <a:xfrm>
                <a:off x="6953659" y="828763"/>
                <a:ext cx="881611" cy="30571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[2]</a:t>
                </a:r>
                <a:endParaRPr lang="he-IL" dirty="0"/>
              </a:p>
            </p:txBody>
          </p:sp>
          <p:sp>
            <p:nvSpPr>
              <p:cNvPr id="12" name="מלבן 11">
                <a:extLst>
                  <a:ext uri="{FF2B5EF4-FFF2-40B4-BE49-F238E27FC236}">
                    <a16:creationId xmlns:a16="http://schemas.microsoft.com/office/drawing/2014/main" id="{38842079-CD6E-4805-A1C8-4B6F6FE01F86}"/>
                  </a:ext>
                </a:extLst>
              </p:cNvPr>
              <p:cNvSpPr/>
              <p:nvPr/>
            </p:nvSpPr>
            <p:spPr>
              <a:xfrm>
                <a:off x="6903100" y="1198940"/>
                <a:ext cx="886648" cy="285243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[3]</a:t>
                </a:r>
                <a:endParaRPr lang="he-IL" dirty="0"/>
              </a:p>
            </p:txBody>
          </p:sp>
          <p:sp>
            <p:nvSpPr>
              <p:cNvPr id="13" name="מלבן: פינות מעוגלות 12">
                <a:extLst>
                  <a:ext uri="{FF2B5EF4-FFF2-40B4-BE49-F238E27FC236}">
                    <a16:creationId xmlns:a16="http://schemas.microsoft.com/office/drawing/2014/main" id="{FF0F2EB0-6E4B-49FB-9B36-93916456BCF7}"/>
                  </a:ext>
                </a:extLst>
              </p:cNvPr>
              <p:cNvSpPr/>
              <p:nvPr/>
            </p:nvSpPr>
            <p:spPr>
              <a:xfrm>
                <a:off x="8977633" y="132395"/>
                <a:ext cx="1966081" cy="291423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l"/>
                <a:r>
                  <a:rPr lang="en-US" dirty="0"/>
                  <a:t> Avi ,computer,80</a:t>
                </a:r>
                <a:endParaRPr lang="he-IL" dirty="0"/>
              </a:p>
            </p:txBody>
          </p:sp>
          <p:sp>
            <p:nvSpPr>
              <p:cNvPr id="14" name="מלבן: פינות מעוגלות 13">
                <a:extLst>
                  <a:ext uri="{FF2B5EF4-FFF2-40B4-BE49-F238E27FC236}">
                    <a16:creationId xmlns:a16="http://schemas.microsoft.com/office/drawing/2014/main" id="{8D96AEAA-EABE-4105-90EA-BB8AC405BA07}"/>
                  </a:ext>
                </a:extLst>
              </p:cNvPr>
              <p:cNvSpPr/>
              <p:nvPr/>
            </p:nvSpPr>
            <p:spPr>
              <a:xfrm>
                <a:off x="8952290" y="520793"/>
                <a:ext cx="1966081" cy="316097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l"/>
                <a:r>
                  <a:rPr lang="en-US" dirty="0"/>
                  <a:t> Roni,Math,90</a:t>
                </a:r>
                <a:endParaRPr lang="he-IL" dirty="0"/>
              </a:p>
            </p:txBody>
          </p:sp>
          <p:sp>
            <p:nvSpPr>
              <p:cNvPr id="15" name="מלבן: פינות מעוגלות 14">
                <a:extLst>
                  <a:ext uri="{FF2B5EF4-FFF2-40B4-BE49-F238E27FC236}">
                    <a16:creationId xmlns:a16="http://schemas.microsoft.com/office/drawing/2014/main" id="{0C95B52F-B16D-4538-98BE-CFC9C07E81CE}"/>
                  </a:ext>
                </a:extLst>
              </p:cNvPr>
              <p:cNvSpPr/>
              <p:nvPr/>
            </p:nvSpPr>
            <p:spPr>
              <a:xfrm>
                <a:off x="8995686" y="981618"/>
                <a:ext cx="1802944" cy="249491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l"/>
                <a:r>
                  <a:rPr lang="en-US" dirty="0"/>
                  <a:t> Sara,Math,60</a:t>
                </a:r>
                <a:endParaRPr lang="he-IL" dirty="0"/>
              </a:p>
            </p:txBody>
          </p:sp>
          <p:cxnSp>
            <p:nvCxnSpPr>
              <p:cNvPr id="16" name="מחבר חץ ישר 15">
                <a:extLst>
                  <a:ext uri="{FF2B5EF4-FFF2-40B4-BE49-F238E27FC236}">
                    <a16:creationId xmlns:a16="http://schemas.microsoft.com/office/drawing/2014/main" id="{2284BAD2-377C-4F0B-9830-A9A2E6F90207}"/>
                  </a:ext>
                </a:extLst>
              </p:cNvPr>
              <p:cNvCxnSpPr>
                <a:cxnSpLocks/>
                <a:stCxn id="25" idx="3"/>
                <a:endCxn id="13" idx="1"/>
              </p:cNvCxnSpPr>
              <p:nvPr/>
            </p:nvCxnSpPr>
            <p:spPr>
              <a:xfrm>
                <a:off x="7889513" y="269897"/>
                <a:ext cx="1088120" cy="821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מחבר חץ ישר 16">
                <a:extLst>
                  <a:ext uri="{FF2B5EF4-FFF2-40B4-BE49-F238E27FC236}">
                    <a16:creationId xmlns:a16="http://schemas.microsoft.com/office/drawing/2014/main" id="{8EBC7E81-CF61-4819-AB50-8846C11D17E1}"/>
                  </a:ext>
                </a:extLst>
              </p:cNvPr>
              <p:cNvCxnSpPr>
                <a:cxnSpLocks/>
                <a:stCxn id="9" idx="3"/>
              </p:cNvCxnSpPr>
              <p:nvPr/>
            </p:nvCxnSpPr>
            <p:spPr>
              <a:xfrm>
                <a:off x="7881118" y="654153"/>
                <a:ext cx="1071172" cy="87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מחבר חץ ישר 17">
                <a:extLst>
                  <a:ext uri="{FF2B5EF4-FFF2-40B4-BE49-F238E27FC236}">
                    <a16:creationId xmlns:a16="http://schemas.microsoft.com/office/drawing/2014/main" id="{DFF5CE17-FE8E-4F9D-863C-DE753755DB40}"/>
                  </a:ext>
                </a:extLst>
              </p:cNvPr>
              <p:cNvCxnSpPr>
                <a:cxnSpLocks/>
                <a:stCxn id="11" idx="3"/>
              </p:cNvCxnSpPr>
              <p:nvPr/>
            </p:nvCxnSpPr>
            <p:spPr>
              <a:xfrm>
                <a:off x="7835270" y="981618"/>
                <a:ext cx="1151166" cy="13101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מחבר חץ ישר 18">
                <a:extLst>
                  <a:ext uri="{FF2B5EF4-FFF2-40B4-BE49-F238E27FC236}">
                    <a16:creationId xmlns:a16="http://schemas.microsoft.com/office/drawing/2014/main" id="{C429A215-B49E-4059-8AEE-D50C66EDC528}"/>
                  </a:ext>
                </a:extLst>
              </p:cNvPr>
              <p:cNvCxnSpPr>
                <a:cxnSpLocks/>
                <a:stCxn id="12" idx="3"/>
              </p:cNvCxnSpPr>
              <p:nvPr/>
            </p:nvCxnSpPr>
            <p:spPr>
              <a:xfrm>
                <a:off x="7789748" y="1341562"/>
                <a:ext cx="1205937" cy="6337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מלבן: פינות מעוגלות 19">
                <a:extLst>
                  <a:ext uri="{FF2B5EF4-FFF2-40B4-BE49-F238E27FC236}">
                    <a16:creationId xmlns:a16="http://schemas.microsoft.com/office/drawing/2014/main" id="{6F977238-99B5-4DBA-92D6-BD8780184EB6}"/>
                  </a:ext>
                </a:extLst>
              </p:cNvPr>
              <p:cNvSpPr/>
              <p:nvPr/>
            </p:nvSpPr>
            <p:spPr>
              <a:xfrm>
                <a:off x="8977482" y="1373251"/>
                <a:ext cx="2202147" cy="260620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l"/>
                <a:r>
                  <a:rPr lang="en-US" dirty="0"/>
                  <a:t> Dani,Computer,56</a:t>
                </a:r>
                <a:endParaRPr lang="he-IL" dirty="0"/>
              </a:p>
            </p:txBody>
          </p:sp>
          <p:sp>
            <p:nvSpPr>
              <p:cNvPr id="21" name="מלבן: פינות מעוגלות 20">
                <a:extLst>
                  <a:ext uri="{FF2B5EF4-FFF2-40B4-BE49-F238E27FC236}">
                    <a16:creationId xmlns:a16="http://schemas.microsoft.com/office/drawing/2014/main" id="{A5CABCD7-380F-4B82-9F8C-5099465C5866}"/>
                  </a:ext>
                </a:extLst>
              </p:cNvPr>
              <p:cNvSpPr/>
              <p:nvPr/>
            </p:nvSpPr>
            <p:spPr>
              <a:xfrm>
                <a:off x="8959109" y="1809428"/>
                <a:ext cx="1839521" cy="304852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l"/>
                <a:r>
                  <a:rPr lang="en-US" dirty="0"/>
                  <a:t> Beni,Math,56</a:t>
                </a:r>
                <a:endParaRPr lang="he-IL" dirty="0"/>
              </a:p>
            </p:txBody>
          </p:sp>
          <p:cxnSp>
            <p:nvCxnSpPr>
              <p:cNvPr id="22" name="מחבר חץ ישר 21">
                <a:extLst>
                  <a:ext uri="{FF2B5EF4-FFF2-40B4-BE49-F238E27FC236}">
                    <a16:creationId xmlns:a16="http://schemas.microsoft.com/office/drawing/2014/main" id="{AA6C2309-8AD0-4F4B-B1B6-7E590DC2DAAB}"/>
                  </a:ext>
                </a:extLst>
              </p:cNvPr>
              <p:cNvCxnSpPr>
                <a:cxnSpLocks/>
                <a:stCxn id="29" idx="3"/>
              </p:cNvCxnSpPr>
              <p:nvPr/>
            </p:nvCxnSpPr>
            <p:spPr>
              <a:xfrm>
                <a:off x="7889512" y="1728242"/>
                <a:ext cx="1113241" cy="27558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3" name="מחבר חץ ישר 32">
              <a:extLst>
                <a:ext uri="{FF2B5EF4-FFF2-40B4-BE49-F238E27FC236}">
                  <a16:creationId xmlns:a16="http://schemas.microsoft.com/office/drawing/2014/main" id="{7A06988F-C4D5-4C12-9AC5-89328DE88FF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53121" y="488547"/>
              <a:ext cx="1099223" cy="20365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0" name="קבוצה 39">
            <a:extLst>
              <a:ext uri="{FF2B5EF4-FFF2-40B4-BE49-F238E27FC236}">
                <a16:creationId xmlns:a16="http://schemas.microsoft.com/office/drawing/2014/main" id="{C57E5312-CCF6-4550-A62C-6CC4AB7EA7A2}"/>
              </a:ext>
            </a:extLst>
          </p:cNvPr>
          <p:cNvGrpSpPr/>
          <p:nvPr/>
        </p:nvGrpSpPr>
        <p:grpSpPr>
          <a:xfrm>
            <a:off x="11101402" y="1525590"/>
            <a:ext cx="874428" cy="407680"/>
            <a:chOff x="10395857" y="4114800"/>
            <a:chExt cx="874428" cy="407680"/>
          </a:xfrm>
        </p:grpSpPr>
        <p:sp>
          <p:nvSpPr>
            <p:cNvPr id="37" name="אליפסה 36">
              <a:extLst>
                <a:ext uri="{FF2B5EF4-FFF2-40B4-BE49-F238E27FC236}">
                  <a16:creationId xmlns:a16="http://schemas.microsoft.com/office/drawing/2014/main" id="{C663E227-F488-40C9-9AB0-47B7AF3CAB13}"/>
                </a:ext>
              </a:extLst>
            </p:cNvPr>
            <p:cNvSpPr/>
            <p:nvPr/>
          </p:nvSpPr>
          <p:spPr>
            <a:xfrm>
              <a:off x="10678886" y="4114800"/>
              <a:ext cx="591399" cy="40768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en-US" sz="2400" b="1" dirty="0"/>
                <a:t>s</a:t>
              </a:r>
              <a:endParaRPr lang="he-IL" sz="2400" b="1" dirty="0"/>
            </a:p>
          </p:txBody>
        </p:sp>
        <p:cxnSp>
          <p:nvCxnSpPr>
            <p:cNvPr id="39" name="מחבר חץ ישר 38">
              <a:extLst>
                <a:ext uri="{FF2B5EF4-FFF2-40B4-BE49-F238E27FC236}">
                  <a16:creationId xmlns:a16="http://schemas.microsoft.com/office/drawing/2014/main" id="{34F2F85B-B731-48F7-912F-B1B181C739E3}"/>
                </a:ext>
              </a:extLst>
            </p:cNvPr>
            <p:cNvCxnSpPr>
              <a:stCxn id="37" idx="2"/>
            </p:cNvCxnSpPr>
            <p:nvPr/>
          </p:nvCxnSpPr>
          <p:spPr>
            <a:xfrm flipH="1">
              <a:off x="10395857" y="4318640"/>
              <a:ext cx="283029" cy="3564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1" name="קבוצה 40">
            <a:extLst>
              <a:ext uri="{FF2B5EF4-FFF2-40B4-BE49-F238E27FC236}">
                <a16:creationId xmlns:a16="http://schemas.microsoft.com/office/drawing/2014/main" id="{D1EC2559-2D38-4446-B2C1-66AEEED4F8ED}"/>
              </a:ext>
            </a:extLst>
          </p:cNvPr>
          <p:cNvGrpSpPr/>
          <p:nvPr/>
        </p:nvGrpSpPr>
        <p:grpSpPr>
          <a:xfrm>
            <a:off x="10954066" y="258644"/>
            <a:ext cx="874428" cy="407680"/>
            <a:chOff x="10395857" y="4114800"/>
            <a:chExt cx="874428" cy="407680"/>
          </a:xfrm>
        </p:grpSpPr>
        <p:sp>
          <p:nvSpPr>
            <p:cNvPr id="42" name="אליפסה 41">
              <a:extLst>
                <a:ext uri="{FF2B5EF4-FFF2-40B4-BE49-F238E27FC236}">
                  <a16:creationId xmlns:a16="http://schemas.microsoft.com/office/drawing/2014/main" id="{176AD05B-13A7-4E0F-ABFE-157C5D6BDE04}"/>
                </a:ext>
              </a:extLst>
            </p:cNvPr>
            <p:cNvSpPr/>
            <p:nvPr/>
          </p:nvSpPr>
          <p:spPr>
            <a:xfrm>
              <a:off x="10678886" y="4114800"/>
              <a:ext cx="591399" cy="40768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en-US" sz="2400" b="1" dirty="0"/>
                <a:t>s</a:t>
              </a:r>
              <a:endParaRPr lang="he-IL" sz="2400" b="1" dirty="0"/>
            </a:p>
          </p:txBody>
        </p:sp>
        <p:cxnSp>
          <p:nvCxnSpPr>
            <p:cNvPr id="43" name="מחבר חץ ישר 42">
              <a:extLst>
                <a:ext uri="{FF2B5EF4-FFF2-40B4-BE49-F238E27FC236}">
                  <a16:creationId xmlns:a16="http://schemas.microsoft.com/office/drawing/2014/main" id="{BD31CD95-4DF9-4779-B8FE-B47E2C8E685A}"/>
                </a:ext>
              </a:extLst>
            </p:cNvPr>
            <p:cNvCxnSpPr>
              <a:stCxn id="42" idx="2"/>
            </p:cNvCxnSpPr>
            <p:nvPr/>
          </p:nvCxnSpPr>
          <p:spPr>
            <a:xfrm flipH="1">
              <a:off x="10395857" y="4318640"/>
              <a:ext cx="283029" cy="3564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5" name="אליפסה 44">
            <a:extLst>
              <a:ext uri="{FF2B5EF4-FFF2-40B4-BE49-F238E27FC236}">
                <a16:creationId xmlns:a16="http://schemas.microsoft.com/office/drawing/2014/main" id="{A90BC3F3-633C-4F24-880D-EB27CCA35F93}"/>
              </a:ext>
            </a:extLst>
          </p:cNvPr>
          <p:cNvSpPr/>
          <p:nvPr/>
        </p:nvSpPr>
        <p:spPr>
          <a:xfrm>
            <a:off x="3667952" y="5704356"/>
            <a:ext cx="1858672" cy="57684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400" b="1" dirty="0"/>
              <a:t>Dani</a:t>
            </a:r>
            <a:endParaRPr lang="he-IL" sz="2400" b="1" dirty="0"/>
          </a:p>
        </p:txBody>
      </p:sp>
      <p:sp>
        <p:nvSpPr>
          <p:cNvPr id="48" name="מלבן: פינה מקופלת 47">
            <a:extLst>
              <a:ext uri="{FF2B5EF4-FFF2-40B4-BE49-F238E27FC236}">
                <a16:creationId xmlns:a16="http://schemas.microsoft.com/office/drawing/2014/main" id="{D211E2C8-6A31-4E48-B576-BA855777B77B}"/>
              </a:ext>
            </a:extLst>
          </p:cNvPr>
          <p:cNvSpPr/>
          <p:nvPr/>
        </p:nvSpPr>
        <p:spPr>
          <a:xfrm>
            <a:off x="6825343" y="2960543"/>
            <a:ext cx="1330726" cy="1393743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t" anchorCtr="0"/>
          <a:lstStyle/>
          <a:p>
            <a:pPr algn="ctr"/>
            <a:r>
              <a:rPr lang="en-US" dirty="0" err="1"/>
              <a:t>minMark</a:t>
            </a:r>
            <a:endParaRPr lang="he-IL" dirty="0"/>
          </a:p>
        </p:txBody>
      </p:sp>
      <p:sp>
        <p:nvSpPr>
          <p:cNvPr id="49" name="מלבן: פינות מעוגלות 48">
            <a:extLst>
              <a:ext uri="{FF2B5EF4-FFF2-40B4-BE49-F238E27FC236}">
                <a16:creationId xmlns:a16="http://schemas.microsoft.com/office/drawing/2014/main" id="{A4666017-C3D7-4977-B352-AA88B4BAE9DE}"/>
              </a:ext>
            </a:extLst>
          </p:cNvPr>
          <p:cNvSpPr/>
          <p:nvPr/>
        </p:nvSpPr>
        <p:spPr>
          <a:xfrm>
            <a:off x="7048885" y="3553696"/>
            <a:ext cx="832233" cy="58523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b="1" dirty="0"/>
              <a:t>101</a:t>
            </a:r>
            <a:endParaRPr lang="he-IL" b="1" dirty="0"/>
          </a:p>
        </p:txBody>
      </p:sp>
      <p:sp>
        <p:nvSpPr>
          <p:cNvPr id="50" name="מלבן: פינות מעוגלות 49">
            <a:extLst>
              <a:ext uri="{FF2B5EF4-FFF2-40B4-BE49-F238E27FC236}">
                <a16:creationId xmlns:a16="http://schemas.microsoft.com/office/drawing/2014/main" id="{786DF5AE-8910-43B9-A989-8E0BD16B7F2E}"/>
              </a:ext>
            </a:extLst>
          </p:cNvPr>
          <p:cNvSpPr/>
          <p:nvPr/>
        </p:nvSpPr>
        <p:spPr>
          <a:xfrm>
            <a:off x="7067333" y="3570841"/>
            <a:ext cx="797326" cy="5639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b="1" dirty="0"/>
              <a:t>80</a:t>
            </a:r>
            <a:endParaRPr lang="he-IL" b="1" dirty="0"/>
          </a:p>
        </p:txBody>
      </p:sp>
      <p:sp>
        <p:nvSpPr>
          <p:cNvPr id="51" name="מלבן: פינות מעוגלות 50">
            <a:extLst>
              <a:ext uri="{FF2B5EF4-FFF2-40B4-BE49-F238E27FC236}">
                <a16:creationId xmlns:a16="http://schemas.microsoft.com/office/drawing/2014/main" id="{AEA0885F-2512-4FC8-9B5A-2BF7DACE0FB9}"/>
              </a:ext>
            </a:extLst>
          </p:cNvPr>
          <p:cNvSpPr/>
          <p:nvPr/>
        </p:nvSpPr>
        <p:spPr>
          <a:xfrm>
            <a:off x="7067333" y="3570841"/>
            <a:ext cx="832233" cy="58523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b="1" dirty="0"/>
              <a:t>60</a:t>
            </a:r>
            <a:endParaRPr lang="he-IL" b="1" dirty="0"/>
          </a:p>
        </p:txBody>
      </p:sp>
      <p:sp>
        <p:nvSpPr>
          <p:cNvPr id="52" name="מלבן: פינות מעוגלות 51">
            <a:extLst>
              <a:ext uri="{FF2B5EF4-FFF2-40B4-BE49-F238E27FC236}">
                <a16:creationId xmlns:a16="http://schemas.microsoft.com/office/drawing/2014/main" id="{B2239667-468A-4259-B753-FA3593B69B14}"/>
              </a:ext>
            </a:extLst>
          </p:cNvPr>
          <p:cNvSpPr/>
          <p:nvPr/>
        </p:nvSpPr>
        <p:spPr>
          <a:xfrm>
            <a:off x="7059672" y="3600932"/>
            <a:ext cx="832233" cy="58523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b="1" dirty="0"/>
              <a:t>56</a:t>
            </a:r>
            <a:endParaRPr lang="he-IL" b="1" dirty="0"/>
          </a:p>
        </p:txBody>
      </p:sp>
      <p:sp>
        <p:nvSpPr>
          <p:cNvPr id="53" name="חץ: ימינה 52">
            <a:extLst>
              <a:ext uri="{FF2B5EF4-FFF2-40B4-BE49-F238E27FC236}">
                <a16:creationId xmlns:a16="http://schemas.microsoft.com/office/drawing/2014/main" id="{AD31ABB0-F5A5-4456-AE72-900A703613FC}"/>
              </a:ext>
            </a:extLst>
          </p:cNvPr>
          <p:cNvSpPr/>
          <p:nvPr/>
        </p:nvSpPr>
        <p:spPr>
          <a:xfrm>
            <a:off x="0" y="2225068"/>
            <a:ext cx="595423" cy="188523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חץ: ימינה 53">
            <a:extLst>
              <a:ext uri="{FF2B5EF4-FFF2-40B4-BE49-F238E27FC236}">
                <a16:creationId xmlns:a16="http://schemas.microsoft.com/office/drawing/2014/main" id="{D4F92194-A42C-4DBA-9C27-A777A6E3AF6A}"/>
              </a:ext>
            </a:extLst>
          </p:cNvPr>
          <p:cNvSpPr/>
          <p:nvPr/>
        </p:nvSpPr>
        <p:spPr>
          <a:xfrm>
            <a:off x="-8056" y="2565991"/>
            <a:ext cx="595423" cy="188523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5" name="חץ: ימינה 54">
            <a:extLst>
              <a:ext uri="{FF2B5EF4-FFF2-40B4-BE49-F238E27FC236}">
                <a16:creationId xmlns:a16="http://schemas.microsoft.com/office/drawing/2014/main" id="{A9F66E01-E44F-4629-A32A-6ABE78A6078C}"/>
              </a:ext>
            </a:extLst>
          </p:cNvPr>
          <p:cNvSpPr/>
          <p:nvPr/>
        </p:nvSpPr>
        <p:spPr>
          <a:xfrm>
            <a:off x="57033" y="2971337"/>
            <a:ext cx="595423" cy="188523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6" name="חץ: ימינה 55">
            <a:extLst>
              <a:ext uri="{FF2B5EF4-FFF2-40B4-BE49-F238E27FC236}">
                <a16:creationId xmlns:a16="http://schemas.microsoft.com/office/drawing/2014/main" id="{E64D7FB3-0CEF-48C5-A066-5E572628B747}"/>
              </a:ext>
            </a:extLst>
          </p:cNvPr>
          <p:cNvSpPr/>
          <p:nvPr/>
        </p:nvSpPr>
        <p:spPr>
          <a:xfrm>
            <a:off x="98966" y="3646385"/>
            <a:ext cx="595423" cy="188523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7" name="חץ: ימינה 56">
            <a:extLst>
              <a:ext uri="{FF2B5EF4-FFF2-40B4-BE49-F238E27FC236}">
                <a16:creationId xmlns:a16="http://schemas.microsoft.com/office/drawing/2014/main" id="{DDE1E4C5-F783-4FA6-A9DD-1398D2E4AA1F}"/>
              </a:ext>
            </a:extLst>
          </p:cNvPr>
          <p:cNvSpPr/>
          <p:nvPr/>
        </p:nvSpPr>
        <p:spPr>
          <a:xfrm>
            <a:off x="924291" y="4383602"/>
            <a:ext cx="595423" cy="188523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8" name="חץ: ימינה 57">
            <a:extLst>
              <a:ext uri="{FF2B5EF4-FFF2-40B4-BE49-F238E27FC236}">
                <a16:creationId xmlns:a16="http://schemas.microsoft.com/office/drawing/2014/main" id="{A941C850-2253-439E-B5D3-42A16413B4B1}"/>
              </a:ext>
            </a:extLst>
          </p:cNvPr>
          <p:cNvSpPr/>
          <p:nvPr/>
        </p:nvSpPr>
        <p:spPr>
          <a:xfrm>
            <a:off x="952699" y="4774798"/>
            <a:ext cx="595423" cy="188523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9" name="חץ: ימינה 58">
            <a:extLst>
              <a:ext uri="{FF2B5EF4-FFF2-40B4-BE49-F238E27FC236}">
                <a16:creationId xmlns:a16="http://schemas.microsoft.com/office/drawing/2014/main" id="{A3BFA9B3-76A2-49E7-A522-102BBA0B85EF}"/>
              </a:ext>
            </a:extLst>
          </p:cNvPr>
          <p:cNvSpPr/>
          <p:nvPr/>
        </p:nvSpPr>
        <p:spPr>
          <a:xfrm>
            <a:off x="11302" y="5834651"/>
            <a:ext cx="595423" cy="188523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0" name="משולש שווה-שוקיים 59">
            <a:extLst>
              <a:ext uri="{FF2B5EF4-FFF2-40B4-BE49-F238E27FC236}">
                <a16:creationId xmlns:a16="http://schemas.microsoft.com/office/drawing/2014/main" id="{6FCA5576-D6FE-4717-A859-5F6F2CDF460A}"/>
              </a:ext>
            </a:extLst>
          </p:cNvPr>
          <p:cNvSpPr/>
          <p:nvPr/>
        </p:nvSpPr>
        <p:spPr>
          <a:xfrm>
            <a:off x="5111386" y="2521198"/>
            <a:ext cx="1236324" cy="708837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0&lt;5</a:t>
            </a:r>
            <a:endParaRPr lang="he-IL" dirty="0"/>
          </a:p>
        </p:txBody>
      </p:sp>
      <p:sp>
        <p:nvSpPr>
          <p:cNvPr id="61" name="משולש שווה-שוקיים 60">
            <a:extLst>
              <a:ext uri="{FF2B5EF4-FFF2-40B4-BE49-F238E27FC236}">
                <a16:creationId xmlns:a16="http://schemas.microsoft.com/office/drawing/2014/main" id="{9C5196C8-4FF8-4CCD-B9A5-CBF8EF7BDB58}"/>
              </a:ext>
            </a:extLst>
          </p:cNvPr>
          <p:cNvSpPr/>
          <p:nvPr/>
        </p:nvSpPr>
        <p:spPr>
          <a:xfrm>
            <a:off x="5115596" y="2457003"/>
            <a:ext cx="1194653" cy="708837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1&lt;5</a:t>
            </a:r>
            <a:endParaRPr lang="he-IL" dirty="0"/>
          </a:p>
        </p:txBody>
      </p:sp>
      <p:sp>
        <p:nvSpPr>
          <p:cNvPr id="62" name="משולש שווה-שוקיים 61">
            <a:extLst>
              <a:ext uri="{FF2B5EF4-FFF2-40B4-BE49-F238E27FC236}">
                <a16:creationId xmlns:a16="http://schemas.microsoft.com/office/drawing/2014/main" id="{6A1CFAD0-7E2A-4459-9F77-44A15A2D1834}"/>
              </a:ext>
            </a:extLst>
          </p:cNvPr>
          <p:cNvSpPr/>
          <p:nvPr/>
        </p:nvSpPr>
        <p:spPr>
          <a:xfrm>
            <a:off x="5086060" y="2508776"/>
            <a:ext cx="1194653" cy="708837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2&lt;5</a:t>
            </a:r>
            <a:endParaRPr lang="he-IL" dirty="0"/>
          </a:p>
        </p:txBody>
      </p:sp>
      <p:sp>
        <p:nvSpPr>
          <p:cNvPr id="63" name="משולש שווה-שוקיים 62">
            <a:extLst>
              <a:ext uri="{FF2B5EF4-FFF2-40B4-BE49-F238E27FC236}">
                <a16:creationId xmlns:a16="http://schemas.microsoft.com/office/drawing/2014/main" id="{21426F4B-3945-4E97-8B9B-FA7C79B5D00B}"/>
              </a:ext>
            </a:extLst>
          </p:cNvPr>
          <p:cNvSpPr/>
          <p:nvPr/>
        </p:nvSpPr>
        <p:spPr>
          <a:xfrm>
            <a:off x="5111386" y="2457002"/>
            <a:ext cx="1169310" cy="708837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3&lt;5</a:t>
            </a:r>
            <a:endParaRPr lang="he-IL" dirty="0"/>
          </a:p>
        </p:txBody>
      </p:sp>
      <p:sp>
        <p:nvSpPr>
          <p:cNvPr id="64" name="משולש שווה-שוקיים 63">
            <a:extLst>
              <a:ext uri="{FF2B5EF4-FFF2-40B4-BE49-F238E27FC236}">
                <a16:creationId xmlns:a16="http://schemas.microsoft.com/office/drawing/2014/main" id="{92AEEA5F-835A-42A5-9931-9E384E541493}"/>
              </a:ext>
            </a:extLst>
          </p:cNvPr>
          <p:cNvSpPr/>
          <p:nvPr/>
        </p:nvSpPr>
        <p:spPr>
          <a:xfrm>
            <a:off x="5138297" y="2503613"/>
            <a:ext cx="1194653" cy="708837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4&lt;5</a:t>
            </a:r>
            <a:endParaRPr lang="he-IL" dirty="0"/>
          </a:p>
        </p:txBody>
      </p:sp>
      <p:sp>
        <p:nvSpPr>
          <p:cNvPr id="65" name="משולש שווה-שוקיים 64">
            <a:extLst>
              <a:ext uri="{FF2B5EF4-FFF2-40B4-BE49-F238E27FC236}">
                <a16:creationId xmlns:a16="http://schemas.microsoft.com/office/drawing/2014/main" id="{E5B1A60B-812A-4D14-B88A-6F1A672353CD}"/>
              </a:ext>
            </a:extLst>
          </p:cNvPr>
          <p:cNvSpPr/>
          <p:nvPr/>
        </p:nvSpPr>
        <p:spPr>
          <a:xfrm>
            <a:off x="5100828" y="2477003"/>
            <a:ext cx="1194653" cy="708837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5&lt;5</a:t>
            </a:r>
            <a:endParaRPr lang="he-IL" dirty="0"/>
          </a:p>
        </p:txBody>
      </p:sp>
      <p:sp>
        <p:nvSpPr>
          <p:cNvPr id="66" name="מלבן: פינות מעוגלות 65">
            <a:extLst>
              <a:ext uri="{FF2B5EF4-FFF2-40B4-BE49-F238E27FC236}">
                <a16:creationId xmlns:a16="http://schemas.microsoft.com/office/drawing/2014/main" id="{C9A443CD-82D1-414B-B6BE-29E820F60594}"/>
              </a:ext>
            </a:extLst>
          </p:cNvPr>
          <p:cNvSpPr/>
          <p:nvPr/>
        </p:nvSpPr>
        <p:spPr>
          <a:xfrm>
            <a:off x="5201486" y="3553696"/>
            <a:ext cx="1045535" cy="4076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b="1" dirty="0"/>
              <a:t>80&lt;101</a:t>
            </a:r>
            <a:endParaRPr lang="he-IL" b="1" dirty="0"/>
          </a:p>
        </p:txBody>
      </p:sp>
      <p:sp>
        <p:nvSpPr>
          <p:cNvPr id="67" name="מלבן: פינות מעוגלות 66">
            <a:extLst>
              <a:ext uri="{FF2B5EF4-FFF2-40B4-BE49-F238E27FC236}">
                <a16:creationId xmlns:a16="http://schemas.microsoft.com/office/drawing/2014/main" id="{64DF888D-9156-490D-A4CD-564A181E6083}"/>
              </a:ext>
            </a:extLst>
          </p:cNvPr>
          <p:cNvSpPr/>
          <p:nvPr/>
        </p:nvSpPr>
        <p:spPr>
          <a:xfrm>
            <a:off x="5190154" y="3553696"/>
            <a:ext cx="1045535" cy="4076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b="1" dirty="0"/>
              <a:t>90&lt;80</a:t>
            </a:r>
            <a:endParaRPr lang="he-IL" b="1" dirty="0"/>
          </a:p>
        </p:txBody>
      </p:sp>
      <p:sp>
        <p:nvSpPr>
          <p:cNvPr id="68" name="מלבן: פינות מעוגלות 67">
            <a:extLst>
              <a:ext uri="{FF2B5EF4-FFF2-40B4-BE49-F238E27FC236}">
                <a16:creationId xmlns:a16="http://schemas.microsoft.com/office/drawing/2014/main" id="{B1D7950B-32E7-4E72-A678-BE7BD5700DBF}"/>
              </a:ext>
            </a:extLst>
          </p:cNvPr>
          <p:cNvSpPr/>
          <p:nvPr/>
        </p:nvSpPr>
        <p:spPr>
          <a:xfrm>
            <a:off x="5190153" y="3527086"/>
            <a:ext cx="1045535" cy="4076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b="1" dirty="0"/>
              <a:t>60&lt;80</a:t>
            </a:r>
            <a:endParaRPr lang="he-IL" b="1" dirty="0"/>
          </a:p>
        </p:txBody>
      </p:sp>
      <p:sp>
        <p:nvSpPr>
          <p:cNvPr id="69" name="מלבן: פינות מעוגלות 68">
            <a:extLst>
              <a:ext uri="{FF2B5EF4-FFF2-40B4-BE49-F238E27FC236}">
                <a16:creationId xmlns:a16="http://schemas.microsoft.com/office/drawing/2014/main" id="{4E1D1368-12C6-4FE5-9CB3-125AE1BEF17D}"/>
              </a:ext>
            </a:extLst>
          </p:cNvPr>
          <p:cNvSpPr/>
          <p:nvPr/>
        </p:nvSpPr>
        <p:spPr>
          <a:xfrm>
            <a:off x="5151561" y="3534826"/>
            <a:ext cx="1045535" cy="4076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b="1" dirty="0"/>
              <a:t>56&lt;60</a:t>
            </a:r>
            <a:endParaRPr lang="he-IL" b="1" dirty="0"/>
          </a:p>
        </p:txBody>
      </p:sp>
      <p:sp>
        <p:nvSpPr>
          <p:cNvPr id="70" name="מלבן: פינות מעוגלות 69">
            <a:extLst>
              <a:ext uri="{FF2B5EF4-FFF2-40B4-BE49-F238E27FC236}">
                <a16:creationId xmlns:a16="http://schemas.microsoft.com/office/drawing/2014/main" id="{4F3FFFF4-D6F5-4479-989A-798EBEDA433E}"/>
              </a:ext>
            </a:extLst>
          </p:cNvPr>
          <p:cNvSpPr/>
          <p:nvPr/>
        </p:nvSpPr>
        <p:spPr>
          <a:xfrm>
            <a:off x="5153865" y="3534826"/>
            <a:ext cx="1045535" cy="4076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b="1" dirty="0"/>
              <a:t>56&lt;56</a:t>
            </a:r>
            <a:endParaRPr lang="he-IL" b="1" dirty="0"/>
          </a:p>
        </p:txBody>
      </p:sp>
      <p:grpSp>
        <p:nvGrpSpPr>
          <p:cNvPr id="71" name="קבוצה 70">
            <a:extLst>
              <a:ext uri="{FF2B5EF4-FFF2-40B4-BE49-F238E27FC236}">
                <a16:creationId xmlns:a16="http://schemas.microsoft.com/office/drawing/2014/main" id="{4065E8D4-EFC6-432B-9F05-AC7C413A494C}"/>
              </a:ext>
            </a:extLst>
          </p:cNvPr>
          <p:cNvGrpSpPr/>
          <p:nvPr/>
        </p:nvGrpSpPr>
        <p:grpSpPr>
          <a:xfrm>
            <a:off x="10807880" y="1035227"/>
            <a:ext cx="874428" cy="407680"/>
            <a:chOff x="10395857" y="4114800"/>
            <a:chExt cx="874428" cy="407680"/>
          </a:xfrm>
        </p:grpSpPr>
        <p:sp>
          <p:nvSpPr>
            <p:cNvPr id="72" name="אליפסה 71">
              <a:extLst>
                <a:ext uri="{FF2B5EF4-FFF2-40B4-BE49-F238E27FC236}">
                  <a16:creationId xmlns:a16="http://schemas.microsoft.com/office/drawing/2014/main" id="{9120BC52-65E8-4BD6-960D-CE78704D4500}"/>
                </a:ext>
              </a:extLst>
            </p:cNvPr>
            <p:cNvSpPr/>
            <p:nvPr/>
          </p:nvSpPr>
          <p:spPr>
            <a:xfrm>
              <a:off x="10678886" y="4114800"/>
              <a:ext cx="591399" cy="40768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en-US" sz="2400" b="1" dirty="0"/>
                <a:t>s</a:t>
              </a:r>
              <a:endParaRPr lang="he-IL" sz="2400" b="1" dirty="0"/>
            </a:p>
          </p:txBody>
        </p:sp>
        <p:cxnSp>
          <p:nvCxnSpPr>
            <p:cNvPr id="73" name="מחבר חץ ישר 72">
              <a:extLst>
                <a:ext uri="{FF2B5EF4-FFF2-40B4-BE49-F238E27FC236}">
                  <a16:creationId xmlns:a16="http://schemas.microsoft.com/office/drawing/2014/main" id="{0D4B6CDD-77AB-4F2E-AB30-01892E788623}"/>
                </a:ext>
              </a:extLst>
            </p:cNvPr>
            <p:cNvCxnSpPr>
              <a:stCxn id="72" idx="2"/>
            </p:cNvCxnSpPr>
            <p:nvPr/>
          </p:nvCxnSpPr>
          <p:spPr>
            <a:xfrm flipH="1">
              <a:off x="10395857" y="4318640"/>
              <a:ext cx="283029" cy="3564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77" name="קבוצה 76">
            <a:extLst>
              <a:ext uri="{FF2B5EF4-FFF2-40B4-BE49-F238E27FC236}">
                <a16:creationId xmlns:a16="http://schemas.microsoft.com/office/drawing/2014/main" id="{AD74BFE1-6FB3-49F3-BF1B-BC6BB43CBA62}"/>
              </a:ext>
            </a:extLst>
          </p:cNvPr>
          <p:cNvGrpSpPr/>
          <p:nvPr/>
        </p:nvGrpSpPr>
        <p:grpSpPr>
          <a:xfrm>
            <a:off x="10934093" y="3026195"/>
            <a:ext cx="874428" cy="407680"/>
            <a:chOff x="10395857" y="4114800"/>
            <a:chExt cx="874428" cy="407680"/>
          </a:xfrm>
        </p:grpSpPr>
        <p:sp>
          <p:nvSpPr>
            <p:cNvPr id="78" name="אליפסה 77">
              <a:extLst>
                <a:ext uri="{FF2B5EF4-FFF2-40B4-BE49-F238E27FC236}">
                  <a16:creationId xmlns:a16="http://schemas.microsoft.com/office/drawing/2014/main" id="{015806C1-0F7C-4B4C-9F94-AF5900C84602}"/>
                </a:ext>
              </a:extLst>
            </p:cNvPr>
            <p:cNvSpPr/>
            <p:nvPr/>
          </p:nvSpPr>
          <p:spPr>
            <a:xfrm>
              <a:off x="10678886" y="4114800"/>
              <a:ext cx="591399" cy="40768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en-US" sz="2400" b="1" dirty="0"/>
                <a:t>s</a:t>
              </a:r>
              <a:endParaRPr lang="he-IL" sz="2400" b="1" dirty="0"/>
            </a:p>
          </p:txBody>
        </p:sp>
        <p:cxnSp>
          <p:nvCxnSpPr>
            <p:cNvPr id="79" name="מחבר חץ ישר 78">
              <a:extLst>
                <a:ext uri="{FF2B5EF4-FFF2-40B4-BE49-F238E27FC236}">
                  <a16:creationId xmlns:a16="http://schemas.microsoft.com/office/drawing/2014/main" id="{301E5A6D-A963-44D1-82BF-ACEF4644C1B1}"/>
                </a:ext>
              </a:extLst>
            </p:cNvPr>
            <p:cNvCxnSpPr>
              <a:stCxn id="78" idx="2"/>
            </p:cNvCxnSpPr>
            <p:nvPr/>
          </p:nvCxnSpPr>
          <p:spPr>
            <a:xfrm flipH="1">
              <a:off x="10395857" y="4318640"/>
              <a:ext cx="283029" cy="3564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7556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xit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xit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xit" presetSubtype="0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5" grpId="2" animBg="1"/>
      <p:bldP spid="55" grpId="3" animBg="1"/>
      <p:bldP spid="55" grpId="4" animBg="1"/>
      <p:bldP spid="55" grpId="5" animBg="1"/>
      <p:bldP spid="55" grpId="6" animBg="1"/>
      <p:bldP spid="55" grpId="7" animBg="1"/>
      <p:bldP spid="55" grpId="8" animBg="1"/>
      <p:bldP spid="55" grpId="9" animBg="1"/>
      <p:bldP spid="55" grpId="10" animBg="1"/>
      <p:bldP spid="55" grpId="11" animBg="1"/>
      <p:bldP spid="56" grpId="0" animBg="1"/>
      <p:bldP spid="56" grpId="1" animBg="1"/>
      <p:bldP spid="56" grpId="2" animBg="1"/>
      <p:bldP spid="56" grpId="3" animBg="1"/>
      <p:bldP spid="56" grpId="4" animBg="1"/>
      <p:bldP spid="56" grpId="5" animBg="1"/>
      <p:bldP spid="56" grpId="6" animBg="1"/>
      <p:bldP spid="56" grpId="7" animBg="1"/>
      <p:bldP spid="56" grpId="8" animBg="1"/>
      <p:bldP spid="56" grpId="9" animBg="1"/>
      <p:bldP spid="57" grpId="0" animBg="1"/>
      <p:bldP spid="57" grpId="1" animBg="1"/>
      <p:bldP spid="57" grpId="2" animBg="1"/>
      <p:bldP spid="57" grpId="3" animBg="1"/>
      <p:bldP spid="57" grpId="4" animBg="1"/>
      <p:bldP spid="57" grpId="5" animBg="1"/>
      <p:bldP spid="58" grpId="0" animBg="1"/>
      <p:bldP spid="58" grpId="1" animBg="1"/>
      <p:bldP spid="58" grpId="2" animBg="1"/>
      <p:bldP spid="58" grpId="3" animBg="1"/>
      <p:bldP spid="58" grpId="4" animBg="1"/>
      <p:bldP spid="58" grpId="5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6768378-CD33-4C58-965E-7DCEDFBD9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4613" y="119919"/>
            <a:ext cx="1961740" cy="559569"/>
          </a:xfrm>
        </p:spPr>
        <p:txBody>
          <a:bodyPr/>
          <a:lstStyle/>
          <a:p>
            <a:r>
              <a:rPr lang="he-IL" dirty="0"/>
              <a:t>תרגיל 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06694E4-E78E-459C-86A6-3E093B48C7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85181" y="755959"/>
            <a:ext cx="5341976" cy="1154073"/>
          </a:xfrm>
        </p:spPr>
        <p:txBody>
          <a:bodyPr/>
          <a:lstStyle/>
          <a:p>
            <a:r>
              <a:rPr lang="he-IL" dirty="0"/>
              <a:t>כתבו פעולה המקבלת מערך תלמידים ומחזירה את ממוצע הציונים במתמטיקה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271E318-78F2-40C6-A766-64D9CE8275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70122" y="2495119"/>
            <a:ext cx="9686260" cy="3397599"/>
          </a:xfrm>
        </p:spPr>
        <p:txBody>
          <a:bodyPr/>
          <a:lstStyle/>
          <a:p>
            <a:pPr marL="96848" indent="0">
              <a:buNone/>
            </a:pPr>
            <a:r>
              <a:rPr lang="he-IL" dirty="0"/>
              <a:t>ניתוח השאלה ותכנון : </a:t>
            </a:r>
          </a:p>
          <a:p>
            <a:pPr marL="554048" indent="-457200">
              <a:buAutoNum type="arabicPeriod"/>
            </a:pPr>
            <a:r>
              <a:rPr lang="he-IL" dirty="0"/>
              <a:t>לא ברור  אם המערך מלא ( בדוגמה אין עצם לכניסה 3 במערך)- בדיקת </a:t>
            </a:r>
            <a:r>
              <a:rPr lang="en-US" dirty="0"/>
              <a:t>null</a:t>
            </a:r>
            <a:endParaRPr lang="he-IL" dirty="0"/>
          </a:p>
          <a:p>
            <a:pPr marL="554048" indent="-457200">
              <a:buAutoNum type="arabicPeriod"/>
            </a:pPr>
            <a:r>
              <a:rPr lang="he-IL" dirty="0"/>
              <a:t>בסריקה להתייחס רק לתלמידים שהמקצוע מתמטיקה </a:t>
            </a:r>
          </a:p>
          <a:p>
            <a:pPr marL="96848" indent="0">
              <a:buNone/>
            </a:pPr>
            <a:r>
              <a:rPr lang="he-IL" dirty="0"/>
              <a:t>                                                        </a:t>
            </a:r>
            <a:r>
              <a:rPr lang="en-US" dirty="0"/>
              <a:t>arr[i].GetSubject()=="Math"</a:t>
            </a:r>
            <a:r>
              <a:rPr lang="he-IL" dirty="0"/>
              <a:t>            </a:t>
            </a:r>
          </a:p>
          <a:p>
            <a:pPr marL="96848" indent="0">
              <a:buNone/>
            </a:pPr>
            <a:r>
              <a:rPr lang="he-IL" dirty="0"/>
              <a:t>3. משתנה לסכום הציונים במתמטיקה   </a:t>
            </a:r>
            <a:r>
              <a:rPr lang="en-US" dirty="0"/>
              <a:t>double  sum</a:t>
            </a:r>
            <a:r>
              <a:rPr lang="he-IL" dirty="0"/>
              <a:t> .</a:t>
            </a:r>
          </a:p>
          <a:p>
            <a:pPr marL="96848" indent="0">
              <a:buNone/>
            </a:pPr>
            <a:r>
              <a:rPr lang="he-IL" dirty="0"/>
              <a:t>4. משתנה הסופר כמה ציונים במתמטיקה היו. </a:t>
            </a:r>
            <a:r>
              <a:rPr lang="en-US" dirty="0"/>
              <a:t>Int count</a:t>
            </a:r>
            <a:endParaRPr lang="he-IL" dirty="0"/>
          </a:p>
          <a:p>
            <a:pPr marL="96848" indent="0">
              <a:buNone/>
            </a:pPr>
            <a:r>
              <a:rPr lang="he-IL" dirty="0"/>
              <a:t>5. בסיום חישוב ממוצע והחזרתו.</a:t>
            </a:r>
          </a:p>
        </p:txBody>
      </p:sp>
      <p:grpSp>
        <p:nvGrpSpPr>
          <p:cNvPr id="5" name="קבוצה 4">
            <a:extLst>
              <a:ext uri="{FF2B5EF4-FFF2-40B4-BE49-F238E27FC236}">
                <a16:creationId xmlns:a16="http://schemas.microsoft.com/office/drawing/2014/main" id="{CDBFEDA6-4E52-476C-A142-4448F6CAA764}"/>
              </a:ext>
            </a:extLst>
          </p:cNvPr>
          <p:cNvGrpSpPr/>
          <p:nvPr/>
        </p:nvGrpSpPr>
        <p:grpSpPr>
          <a:xfrm>
            <a:off x="5525442" y="157428"/>
            <a:ext cx="6557358" cy="2267980"/>
            <a:chOff x="4386356" y="67541"/>
            <a:chExt cx="6557358" cy="2267980"/>
          </a:xfrm>
        </p:grpSpPr>
        <p:grpSp>
          <p:nvGrpSpPr>
            <p:cNvPr id="6" name="קבוצה 5">
              <a:extLst>
                <a:ext uri="{FF2B5EF4-FFF2-40B4-BE49-F238E27FC236}">
                  <a16:creationId xmlns:a16="http://schemas.microsoft.com/office/drawing/2014/main" id="{BDDB820A-0065-4A4E-9A4B-09C4BE0300B9}"/>
                </a:ext>
              </a:extLst>
            </p:cNvPr>
            <p:cNvGrpSpPr/>
            <p:nvPr/>
          </p:nvGrpSpPr>
          <p:grpSpPr>
            <a:xfrm>
              <a:off x="4386356" y="67541"/>
              <a:ext cx="6557358" cy="2267980"/>
              <a:chOff x="4386356" y="-153700"/>
              <a:chExt cx="6557358" cy="2267980"/>
            </a:xfrm>
          </p:grpSpPr>
          <p:grpSp>
            <p:nvGrpSpPr>
              <p:cNvPr id="8" name="קבוצה 7">
                <a:extLst>
                  <a:ext uri="{FF2B5EF4-FFF2-40B4-BE49-F238E27FC236}">
                    <a16:creationId xmlns:a16="http://schemas.microsoft.com/office/drawing/2014/main" id="{158598DF-EE57-4A8E-9953-62F3D3A399C4}"/>
                  </a:ext>
                </a:extLst>
              </p:cNvPr>
              <p:cNvGrpSpPr/>
              <p:nvPr/>
            </p:nvGrpSpPr>
            <p:grpSpPr>
              <a:xfrm>
                <a:off x="6062582" y="-153700"/>
                <a:ext cx="1878023" cy="2070746"/>
                <a:chOff x="3288461" y="3033488"/>
                <a:chExt cx="2886054" cy="2219326"/>
              </a:xfrm>
            </p:grpSpPr>
            <p:sp>
              <p:nvSpPr>
                <p:cNvPr id="26" name="מלבן 25">
                  <a:extLst>
                    <a:ext uri="{FF2B5EF4-FFF2-40B4-BE49-F238E27FC236}">
                      <a16:creationId xmlns:a16="http://schemas.microsoft.com/office/drawing/2014/main" id="{0EE3F84D-6280-4A28-9790-AFFC2541CAAB}"/>
                    </a:ext>
                  </a:extLst>
                </p:cNvPr>
                <p:cNvSpPr/>
                <p:nvPr/>
              </p:nvSpPr>
              <p:spPr>
                <a:xfrm>
                  <a:off x="4051005" y="3296093"/>
                  <a:ext cx="2044995" cy="382772"/>
                </a:xfrm>
                <a:prstGeom prst="rect">
                  <a:avLst/>
                </a:prstGeom>
              </p:spPr>
              <p:style>
                <a:lnRef idx="3">
                  <a:schemeClr val="lt1"/>
                </a:lnRef>
                <a:fillRef idx="1">
                  <a:schemeClr val="dk1"/>
                </a:fillRef>
                <a:effectRef idx="1">
                  <a:schemeClr val="dk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r>
                    <a:rPr lang="en-US" dirty="0"/>
                    <a:t>null</a:t>
                  </a:r>
                  <a:endParaRPr lang="he-IL" dirty="0"/>
                </a:p>
              </p:txBody>
            </p:sp>
            <p:sp>
              <p:nvSpPr>
                <p:cNvPr id="27" name="מלבן 26">
                  <a:extLst>
                    <a:ext uri="{FF2B5EF4-FFF2-40B4-BE49-F238E27FC236}">
                      <a16:creationId xmlns:a16="http://schemas.microsoft.com/office/drawing/2014/main" id="{20F95B2F-B54C-44EE-B959-F96C846B5C7F}"/>
                    </a:ext>
                  </a:extLst>
                </p:cNvPr>
                <p:cNvSpPr/>
                <p:nvPr/>
              </p:nvSpPr>
              <p:spPr>
                <a:xfrm>
                  <a:off x="4051005" y="3682409"/>
                  <a:ext cx="2044995" cy="382772"/>
                </a:xfrm>
                <a:prstGeom prst="rect">
                  <a:avLst/>
                </a:prstGeom>
              </p:spPr>
              <p:style>
                <a:lnRef idx="3">
                  <a:schemeClr val="lt1"/>
                </a:lnRef>
                <a:fillRef idx="1">
                  <a:schemeClr val="dk1"/>
                </a:fillRef>
                <a:effectRef idx="1">
                  <a:schemeClr val="dk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r>
                    <a:rPr lang="en-US" dirty="0"/>
                    <a:t>null</a:t>
                  </a:r>
                  <a:endParaRPr lang="he-IL" dirty="0"/>
                </a:p>
              </p:txBody>
            </p:sp>
            <p:sp>
              <p:nvSpPr>
                <p:cNvPr id="28" name="מלבן 27">
                  <a:extLst>
                    <a:ext uri="{FF2B5EF4-FFF2-40B4-BE49-F238E27FC236}">
                      <a16:creationId xmlns:a16="http://schemas.microsoft.com/office/drawing/2014/main" id="{984F4A07-66B7-44AA-AE65-5773FA586626}"/>
                    </a:ext>
                  </a:extLst>
                </p:cNvPr>
                <p:cNvSpPr/>
                <p:nvPr/>
              </p:nvSpPr>
              <p:spPr>
                <a:xfrm>
                  <a:off x="4051005" y="4068725"/>
                  <a:ext cx="2044995" cy="382772"/>
                </a:xfrm>
                <a:prstGeom prst="rect">
                  <a:avLst/>
                </a:prstGeom>
              </p:spPr>
              <p:style>
                <a:lnRef idx="3">
                  <a:schemeClr val="lt1"/>
                </a:lnRef>
                <a:fillRef idx="1">
                  <a:schemeClr val="dk1"/>
                </a:fillRef>
                <a:effectRef idx="1">
                  <a:schemeClr val="dk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r>
                    <a:rPr lang="en-US" dirty="0"/>
                    <a:t>null</a:t>
                  </a:r>
                  <a:endParaRPr lang="he-IL" dirty="0"/>
                </a:p>
              </p:txBody>
            </p:sp>
            <p:sp>
              <p:nvSpPr>
                <p:cNvPr id="29" name="מלבן 28">
                  <a:extLst>
                    <a:ext uri="{FF2B5EF4-FFF2-40B4-BE49-F238E27FC236}">
                      <a16:creationId xmlns:a16="http://schemas.microsoft.com/office/drawing/2014/main" id="{71B2DAF8-17F9-4599-9EC3-920D16F16361}"/>
                    </a:ext>
                  </a:extLst>
                </p:cNvPr>
                <p:cNvSpPr/>
                <p:nvPr/>
              </p:nvSpPr>
              <p:spPr>
                <a:xfrm>
                  <a:off x="4051004" y="4462129"/>
                  <a:ext cx="2044995" cy="382772"/>
                </a:xfrm>
                <a:prstGeom prst="rect">
                  <a:avLst/>
                </a:prstGeom>
              </p:spPr>
              <p:style>
                <a:lnRef idx="3">
                  <a:schemeClr val="lt1"/>
                </a:lnRef>
                <a:fillRef idx="1">
                  <a:schemeClr val="dk1"/>
                </a:fillRef>
                <a:effectRef idx="1">
                  <a:schemeClr val="dk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r>
                    <a:rPr lang="en-US" dirty="0"/>
                    <a:t>null</a:t>
                  </a:r>
                  <a:endParaRPr lang="he-IL" dirty="0"/>
                </a:p>
              </p:txBody>
            </p:sp>
            <p:sp>
              <p:nvSpPr>
                <p:cNvPr id="30" name="מלבן 29">
                  <a:extLst>
                    <a:ext uri="{FF2B5EF4-FFF2-40B4-BE49-F238E27FC236}">
                      <a16:creationId xmlns:a16="http://schemas.microsoft.com/office/drawing/2014/main" id="{62D9CCBC-B2D2-4ED2-A86D-0A07DE560E1F}"/>
                    </a:ext>
                  </a:extLst>
                </p:cNvPr>
                <p:cNvSpPr/>
                <p:nvPr/>
              </p:nvSpPr>
              <p:spPr>
                <a:xfrm>
                  <a:off x="4051003" y="4859077"/>
                  <a:ext cx="2044995" cy="382772"/>
                </a:xfrm>
                <a:prstGeom prst="rect">
                  <a:avLst/>
                </a:prstGeom>
              </p:spPr>
              <p:style>
                <a:lnRef idx="3">
                  <a:schemeClr val="lt1"/>
                </a:lnRef>
                <a:fillRef idx="1">
                  <a:schemeClr val="dk1"/>
                </a:fillRef>
                <a:effectRef idx="1">
                  <a:schemeClr val="dk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r>
                    <a:rPr lang="en-US" dirty="0"/>
                    <a:t>[4]</a:t>
                  </a:r>
                  <a:endParaRPr lang="he-IL" dirty="0"/>
                </a:p>
              </p:txBody>
            </p:sp>
            <p:sp>
              <p:nvSpPr>
                <p:cNvPr id="31" name="אליפסה 30">
                  <a:extLst>
                    <a:ext uri="{FF2B5EF4-FFF2-40B4-BE49-F238E27FC236}">
                      <a16:creationId xmlns:a16="http://schemas.microsoft.com/office/drawing/2014/main" id="{215F45FB-331B-4FAC-9B7E-EC2593CD25E3}"/>
                    </a:ext>
                  </a:extLst>
                </p:cNvPr>
                <p:cNvSpPr/>
                <p:nvPr/>
              </p:nvSpPr>
              <p:spPr>
                <a:xfrm>
                  <a:off x="3288461" y="3033488"/>
                  <a:ext cx="2044994" cy="257239"/>
                </a:xfrm>
                <a:prstGeom prst="ellipse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lIns="0" tIns="0" rIns="0" bIns="0" rtlCol="1" anchor="ctr"/>
                <a:lstStyle/>
                <a:p>
                  <a:pPr algn="ctr"/>
                  <a:r>
                    <a:rPr lang="en-US" dirty="0"/>
                    <a:t>Student[]</a:t>
                  </a:r>
                  <a:endParaRPr lang="he-IL" dirty="0"/>
                </a:p>
              </p:txBody>
            </p:sp>
            <p:sp>
              <p:nvSpPr>
                <p:cNvPr id="32" name="סוגר מרובע שמאלי 31">
                  <a:extLst>
                    <a:ext uri="{FF2B5EF4-FFF2-40B4-BE49-F238E27FC236}">
                      <a16:creationId xmlns:a16="http://schemas.microsoft.com/office/drawing/2014/main" id="{A7B9D279-62EB-47F3-8424-175EFCB2AA4D}"/>
                    </a:ext>
                  </a:extLst>
                </p:cNvPr>
                <p:cNvSpPr/>
                <p:nvPr/>
              </p:nvSpPr>
              <p:spPr>
                <a:xfrm>
                  <a:off x="3965944" y="3296093"/>
                  <a:ext cx="212651" cy="1945756"/>
                </a:xfrm>
                <a:prstGeom prst="leftBracket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33" name="סוגר מרובע ימני 32">
                  <a:extLst>
                    <a:ext uri="{FF2B5EF4-FFF2-40B4-BE49-F238E27FC236}">
                      <a16:creationId xmlns:a16="http://schemas.microsoft.com/office/drawing/2014/main" id="{28D95BD7-8A7E-4133-A351-95FEF47C9303}"/>
                    </a:ext>
                  </a:extLst>
                </p:cNvPr>
                <p:cNvSpPr/>
                <p:nvPr/>
              </p:nvSpPr>
              <p:spPr>
                <a:xfrm>
                  <a:off x="5961864" y="3307058"/>
                  <a:ext cx="212651" cy="1945756"/>
                </a:xfrm>
                <a:prstGeom prst="rightBracket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</p:grpSp>
          <p:sp>
            <p:nvSpPr>
              <p:cNvPr id="9" name="מלבן 8">
                <a:extLst>
                  <a:ext uri="{FF2B5EF4-FFF2-40B4-BE49-F238E27FC236}">
                    <a16:creationId xmlns:a16="http://schemas.microsoft.com/office/drawing/2014/main" id="{FA64C841-6E85-4B40-87F6-1E55FE12CCF9}"/>
                  </a:ext>
                </a:extLst>
              </p:cNvPr>
              <p:cNvSpPr/>
              <p:nvPr/>
            </p:nvSpPr>
            <p:spPr>
              <a:xfrm>
                <a:off x="6985666" y="138576"/>
                <a:ext cx="886648" cy="285243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[0]</a:t>
                </a:r>
                <a:endParaRPr lang="he-IL" dirty="0"/>
              </a:p>
            </p:txBody>
          </p:sp>
          <p:sp>
            <p:nvSpPr>
              <p:cNvPr id="10" name="מלבן 9">
                <a:extLst>
                  <a:ext uri="{FF2B5EF4-FFF2-40B4-BE49-F238E27FC236}">
                    <a16:creationId xmlns:a16="http://schemas.microsoft.com/office/drawing/2014/main" id="{2DD4C742-E64A-4E06-8BD6-7F3806E76C5E}"/>
                  </a:ext>
                </a:extLst>
              </p:cNvPr>
              <p:cNvSpPr/>
              <p:nvPr/>
            </p:nvSpPr>
            <p:spPr>
              <a:xfrm>
                <a:off x="6994470" y="511531"/>
                <a:ext cx="886648" cy="285243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[1]</a:t>
                </a:r>
                <a:endParaRPr lang="he-IL" dirty="0"/>
              </a:p>
            </p:txBody>
          </p:sp>
          <p:grpSp>
            <p:nvGrpSpPr>
              <p:cNvPr id="11" name="קבוצה 10">
                <a:extLst>
                  <a:ext uri="{FF2B5EF4-FFF2-40B4-BE49-F238E27FC236}">
                    <a16:creationId xmlns:a16="http://schemas.microsoft.com/office/drawing/2014/main" id="{EF9F8D67-E196-4B66-A060-67FA8B9E4C78}"/>
                  </a:ext>
                </a:extLst>
              </p:cNvPr>
              <p:cNvGrpSpPr/>
              <p:nvPr/>
            </p:nvGrpSpPr>
            <p:grpSpPr>
              <a:xfrm>
                <a:off x="4386356" y="-52773"/>
                <a:ext cx="1475384" cy="920050"/>
                <a:chOff x="534628" y="3487479"/>
                <a:chExt cx="1541721" cy="1133637"/>
              </a:xfrm>
            </p:grpSpPr>
            <p:sp>
              <p:nvSpPr>
                <p:cNvPr id="24" name="אליפסה 23">
                  <a:extLst>
                    <a:ext uri="{FF2B5EF4-FFF2-40B4-BE49-F238E27FC236}">
                      <a16:creationId xmlns:a16="http://schemas.microsoft.com/office/drawing/2014/main" id="{94F56F20-B207-426F-976A-9E045A861E1A}"/>
                    </a:ext>
                  </a:extLst>
                </p:cNvPr>
                <p:cNvSpPr/>
                <p:nvPr/>
              </p:nvSpPr>
              <p:spPr>
                <a:xfrm>
                  <a:off x="652676" y="3557860"/>
                  <a:ext cx="1073489" cy="1063256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lIns="0" tIns="0" rIns="0" bIns="0" rtlCol="1" anchor="ctr"/>
                <a:lstStyle/>
                <a:p>
                  <a:pPr algn="ctr"/>
                  <a:r>
                    <a:rPr lang="en-US" dirty="0" err="1"/>
                    <a:t>sArray</a:t>
                  </a:r>
                  <a:endParaRPr lang="he-IL" dirty="0"/>
                </a:p>
              </p:txBody>
            </p:sp>
            <p:sp>
              <p:nvSpPr>
                <p:cNvPr id="25" name="אליפסה 24">
                  <a:extLst>
                    <a:ext uri="{FF2B5EF4-FFF2-40B4-BE49-F238E27FC236}">
                      <a16:creationId xmlns:a16="http://schemas.microsoft.com/office/drawing/2014/main" id="{66F96210-D65B-4EC9-B147-6EC31D3EA266}"/>
                    </a:ext>
                  </a:extLst>
                </p:cNvPr>
                <p:cNvSpPr/>
                <p:nvPr/>
              </p:nvSpPr>
              <p:spPr>
                <a:xfrm>
                  <a:off x="534628" y="3487479"/>
                  <a:ext cx="1541721" cy="284205"/>
                </a:xfrm>
                <a:prstGeom prst="ellipse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lIns="0" tIns="0" rIns="0" bIns="0" rtlCol="1" anchor="ctr"/>
                <a:lstStyle/>
                <a:p>
                  <a:pPr algn="ctr"/>
                  <a:r>
                    <a:rPr lang="en-US" dirty="0"/>
                    <a:t>Student[]</a:t>
                  </a:r>
                  <a:endParaRPr lang="he-IL" dirty="0"/>
                </a:p>
              </p:txBody>
            </p:sp>
          </p:grpSp>
          <p:sp>
            <p:nvSpPr>
              <p:cNvPr id="12" name="מלבן 11">
                <a:extLst>
                  <a:ext uri="{FF2B5EF4-FFF2-40B4-BE49-F238E27FC236}">
                    <a16:creationId xmlns:a16="http://schemas.microsoft.com/office/drawing/2014/main" id="{19ED7BE2-D770-4F23-A2AF-5432D10F9B9C}"/>
                  </a:ext>
                </a:extLst>
              </p:cNvPr>
              <p:cNvSpPr/>
              <p:nvPr/>
            </p:nvSpPr>
            <p:spPr>
              <a:xfrm>
                <a:off x="6953659" y="828763"/>
                <a:ext cx="881611" cy="30571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[2]</a:t>
                </a:r>
                <a:endParaRPr lang="he-IL" dirty="0"/>
              </a:p>
            </p:txBody>
          </p:sp>
          <p:sp>
            <p:nvSpPr>
              <p:cNvPr id="14" name="מלבן: פינות מעוגלות 13">
                <a:extLst>
                  <a:ext uri="{FF2B5EF4-FFF2-40B4-BE49-F238E27FC236}">
                    <a16:creationId xmlns:a16="http://schemas.microsoft.com/office/drawing/2014/main" id="{48BC9D2E-F424-4FD0-8446-445BE7421E3E}"/>
                  </a:ext>
                </a:extLst>
              </p:cNvPr>
              <p:cNvSpPr/>
              <p:nvPr/>
            </p:nvSpPr>
            <p:spPr>
              <a:xfrm>
                <a:off x="8977633" y="132395"/>
                <a:ext cx="1966081" cy="291423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l"/>
                <a:r>
                  <a:rPr lang="en-US" dirty="0"/>
                  <a:t> Avi ,computer,80</a:t>
                </a:r>
                <a:endParaRPr lang="he-IL" dirty="0"/>
              </a:p>
            </p:txBody>
          </p:sp>
          <p:sp>
            <p:nvSpPr>
              <p:cNvPr id="15" name="מלבן: פינות מעוגלות 14">
                <a:extLst>
                  <a:ext uri="{FF2B5EF4-FFF2-40B4-BE49-F238E27FC236}">
                    <a16:creationId xmlns:a16="http://schemas.microsoft.com/office/drawing/2014/main" id="{F38B3266-A2BB-4478-9D2C-D334BB8725E3}"/>
                  </a:ext>
                </a:extLst>
              </p:cNvPr>
              <p:cNvSpPr/>
              <p:nvPr/>
            </p:nvSpPr>
            <p:spPr>
              <a:xfrm>
                <a:off x="8952290" y="520793"/>
                <a:ext cx="1966081" cy="316097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l"/>
                <a:r>
                  <a:rPr lang="en-US" dirty="0"/>
                  <a:t> Roni,Math,90</a:t>
                </a:r>
                <a:endParaRPr lang="he-IL" dirty="0"/>
              </a:p>
            </p:txBody>
          </p:sp>
          <p:sp>
            <p:nvSpPr>
              <p:cNvPr id="16" name="מלבן: פינות מעוגלות 15">
                <a:extLst>
                  <a:ext uri="{FF2B5EF4-FFF2-40B4-BE49-F238E27FC236}">
                    <a16:creationId xmlns:a16="http://schemas.microsoft.com/office/drawing/2014/main" id="{A2DB4430-B0BC-43CE-B8BA-EE30D45E125D}"/>
                  </a:ext>
                </a:extLst>
              </p:cNvPr>
              <p:cNvSpPr/>
              <p:nvPr/>
            </p:nvSpPr>
            <p:spPr>
              <a:xfrm>
                <a:off x="8995686" y="981618"/>
                <a:ext cx="1802944" cy="249491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l"/>
                <a:r>
                  <a:rPr lang="en-US" dirty="0"/>
                  <a:t> Sara,Math,60</a:t>
                </a:r>
                <a:endParaRPr lang="he-IL" dirty="0"/>
              </a:p>
            </p:txBody>
          </p:sp>
          <p:cxnSp>
            <p:nvCxnSpPr>
              <p:cNvPr id="17" name="מחבר חץ ישר 16">
                <a:extLst>
                  <a:ext uri="{FF2B5EF4-FFF2-40B4-BE49-F238E27FC236}">
                    <a16:creationId xmlns:a16="http://schemas.microsoft.com/office/drawing/2014/main" id="{E2033BDB-3354-4DB1-9BEA-791D35C1037F}"/>
                  </a:ext>
                </a:extLst>
              </p:cNvPr>
              <p:cNvCxnSpPr>
                <a:cxnSpLocks/>
                <a:stCxn id="26" idx="3"/>
                <a:endCxn id="14" idx="1"/>
              </p:cNvCxnSpPr>
              <p:nvPr/>
            </p:nvCxnSpPr>
            <p:spPr>
              <a:xfrm>
                <a:off x="7889513" y="269897"/>
                <a:ext cx="1088120" cy="821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מחבר חץ ישר 17">
                <a:extLst>
                  <a:ext uri="{FF2B5EF4-FFF2-40B4-BE49-F238E27FC236}">
                    <a16:creationId xmlns:a16="http://schemas.microsoft.com/office/drawing/2014/main" id="{D7582999-A107-48C3-ADBF-1EDFC311D672}"/>
                  </a:ext>
                </a:extLst>
              </p:cNvPr>
              <p:cNvCxnSpPr>
                <a:cxnSpLocks/>
                <a:stCxn id="10" idx="3"/>
              </p:cNvCxnSpPr>
              <p:nvPr/>
            </p:nvCxnSpPr>
            <p:spPr>
              <a:xfrm>
                <a:off x="7881118" y="654153"/>
                <a:ext cx="1071172" cy="87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מחבר חץ ישר 18">
                <a:extLst>
                  <a:ext uri="{FF2B5EF4-FFF2-40B4-BE49-F238E27FC236}">
                    <a16:creationId xmlns:a16="http://schemas.microsoft.com/office/drawing/2014/main" id="{5B8E0A11-F0AB-4795-BDF9-1E0A1FE1CAAE}"/>
                  </a:ext>
                </a:extLst>
              </p:cNvPr>
              <p:cNvCxnSpPr>
                <a:cxnSpLocks/>
                <a:stCxn id="12" idx="3"/>
              </p:cNvCxnSpPr>
              <p:nvPr/>
            </p:nvCxnSpPr>
            <p:spPr>
              <a:xfrm>
                <a:off x="7835270" y="981618"/>
                <a:ext cx="1151166" cy="13101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מלבן: פינות מעוגלות 21">
                <a:extLst>
                  <a:ext uri="{FF2B5EF4-FFF2-40B4-BE49-F238E27FC236}">
                    <a16:creationId xmlns:a16="http://schemas.microsoft.com/office/drawing/2014/main" id="{B42DF2E6-9142-400A-A4CF-3646A59C4030}"/>
                  </a:ext>
                </a:extLst>
              </p:cNvPr>
              <p:cNvSpPr/>
              <p:nvPr/>
            </p:nvSpPr>
            <p:spPr>
              <a:xfrm>
                <a:off x="8959109" y="1809428"/>
                <a:ext cx="1839521" cy="304852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l"/>
                <a:r>
                  <a:rPr lang="en-US" dirty="0"/>
                  <a:t> Beni,Math,56</a:t>
                </a:r>
                <a:endParaRPr lang="he-IL" dirty="0"/>
              </a:p>
            </p:txBody>
          </p:sp>
          <p:cxnSp>
            <p:nvCxnSpPr>
              <p:cNvPr id="23" name="מחבר חץ ישר 22">
                <a:extLst>
                  <a:ext uri="{FF2B5EF4-FFF2-40B4-BE49-F238E27FC236}">
                    <a16:creationId xmlns:a16="http://schemas.microsoft.com/office/drawing/2014/main" id="{F4A703C3-DC56-460F-89CC-02AD17095086}"/>
                  </a:ext>
                </a:extLst>
              </p:cNvPr>
              <p:cNvCxnSpPr>
                <a:cxnSpLocks/>
                <a:stCxn id="30" idx="3"/>
              </p:cNvCxnSpPr>
              <p:nvPr/>
            </p:nvCxnSpPr>
            <p:spPr>
              <a:xfrm>
                <a:off x="7889512" y="1728242"/>
                <a:ext cx="1113241" cy="27558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" name="מחבר חץ ישר 6">
              <a:extLst>
                <a:ext uri="{FF2B5EF4-FFF2-40B4-BE49-F238E27FC236}">
                  <a16:creationId xmlns:a16="http://schemas.microsoft.com/office/drawing/2014/main" id="{05F566D3-BCA2-4B80-BE0D-FF5B8773A77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53121" y="488547"/>
              <a:ext cx="1099223" cy="20365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7851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0478EB6-BA21-4291-A7C8-C2FBD6EC1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3549" y="421262"/>
            <a:ext cx="4778451" cy="720000"/>
          </a:xfrm>
        </p:spPr>
        <p:txBody>
          <a:bodyPr/>
          <a:lstStyle/>
          <a:p>
            <a:r>
              <a:rPr lang="he-IL" dirty="0" err="1"/>
              <a:t>התכנית</a:t>
            </a:r>
            <a:r>
              <a:rPr lang="he-IL" dirty="0"/>
              <a:t>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164F3158-73FE-4392-921F-EA2A261D8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296591" y="1669310"/>
            <a:ext cx="3951768" cy="2530549"/>
          </a:xfrm>
          <a:ln w="28575">
            <a:solidFill>
              <a:srgbClr val="C00000"/>
            </a:solidFill>
          </a:ln>
        </p:spPr>
        <p:txBody>
          <a:bodyPr>
            <a:noAutofit/>
          </a:bodyPr>
          <a:lstStyle/>
          <a:p>
            <a:pPr marL="96848" indent="0">
              <a:buNone/>
            </a:pPr>
            <a:r>
              <a:rPr lang="en-US" dirty="0"/>
              <a:t>If </a:t>
            </a:r>
            <a:r>
              <a:rPr lang="he-IL" dirty="0"/>
              <a:t>  מקוצר : </a:t>
            </a:r>
          </a:p>
          <a:p>
            <a:pPr marL="96848" indent="0">
              <a:buNone/>
            </a:pPr>
            <a:r>
              <a:rPr lang="en-US" dirty="0"/>
              <a:t>If(count==0)                  </a:t>
            </a:r>
          </a:p>
          <a:p>
            <a:pPr marL="96848" indent="0">
              <a:buNone/>
            </a:pPr>
            <a:r>
              <a:rPr lang="en-US" dirty="0"/>
              <a:t>return 0 ;              </a:t>
            </a:r>
          </a:p>
          <a:p>
            <a:pPr marL="96848" indent="0">
              <a:buNone/>
            </a:pPr>
            <a:r>
              <a:rPr lang="en-US" dirty="0"/>
              <a:t>else                              </a:t>
            </a:r>
          </a:p>
          <a:p>
            <a:pPr marL="96848" indent="0">
              <a:buNone/>
            </a:pPr>
            <a:r>
              <a:rPr lang="en-US" dirty="0"/>
              <a:t>return sum/count;      </a:t>
            </a:r>
            <a:r>
              <a:rPr lang="he-IL" dirty="0"/>
              <a:t>    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B4EC2DA9-C3FC-4955-9B6E-260C7178D154}"/>
              </a:ext>
            </a:extLst>
          </p:cNvPr>
          <p:cNvSpPr/>
          <p:nvPr/>
        </p:nvSpPr>
        <p:spPr>
          <a:xfrm>
            <a:off x="637953" y="421262"/>
            <a:ext cx="7188499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>
                <a:solidFill>
                  <a:srgbClr val="0000FF"/>
                </a:solidFill>
              </a:rPr>
              <a:t>public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static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double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AverageMath</a:t>
            </a:r>
            <a:r>
              <a:rPr lang="en-US" sz="2400" dirty="0">
                <a:solidFill>
                  <a:srgbClr val="000000"/>
                </a:solidFill>
              </a:rPr>
              <a:t>(Student[] </a:t>
            </a:r>
            <a:r>
              <a:rPr lang="en-US" sz="2400" dirty="0" err="1">
                <a:solidFill>
                  <a:srgbClr val="000000"/>
                </a:solidFill>
              </a:rPr>
              <a:t>arr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}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</a:t>
            </a:r>
            <a:r>
              <a:rPr lang="en-US" sz="2400" dirty="0">
                <a:solidFill>
                  <a:srgbClr val="0000FF"/>
                </a:solidFill>
              </a:rPr>
              <a:t>double</a:t>
            </a:r>
            <a:r>
              <a:rPr lang="en-US" sz="2400" dirty="0">
                <a:solidFill>
                  <a:srgbClr val="000000"/>
                </a:solidFill>
              </a:rPr>
              <a:t> sum = 0;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</a:t>
            </a:r>
            <a:r>
              <a:rPr lang="en-US" sz="2400" dirty="0">
                <a:solidFill>
                  <a:srgbClr val="0000FF"/>
                </a:solidFill>
              </a:rPr>
              <a:t>int</a:t>
            </a:r>
            <a:r>
              <a:rPr lang="en-US" sz="2400" dirty="0">
                <a:solidFill>
                  <a:srgbClr val="000000"/>
                </a:solidFill>
              </a:rPr>
              <a:t> count = 0;</a:t>
            </a:r>
          </a:p>
          <a:p>
            <a:pPr algn="l" rtl="0"/>
            <a:r>
              <a:rPr lang="nn-NO" sz="2400" dirty="0">
                <a:solidFill>
                  <a:srgbClr val="000000"/>
                </a:solidFill>
              </a:rPr>
              <a:t>     </a:t>
            </a:r>
            <a:r>
              <a:rPr lang="nn-NO" sz="2400" dirty="0">
                <a:solidFill>
                  <a:srgbClr val="0000FF"/>
                </a:solidFill>
              </a:rPr>
              <a:t>for</a:t>
            </a:r>
            <a:r>
              <a:rPr lang="nn-NO" sz="2400" dirty="0">
                <a:solidFill>
                  <a:srgbClr val="000000"/>
                </a:solidFill>
              </a:rPr>
              <a:t> (</a:t>
            </a:r>
            <a:r>
              <a:rPr lang="nn-NO" sz="2400" dirty="0">
                <a:solidFill>
                  <a:srgbClr val="0000FF"/>
                </a:solidFill>
              </a:rPr>
              <a:t>int</a:t>
            </a:r>
            <a:r>
              <a:rPr lang="nn-NO" sz="2400" dirty="0">
                <a:solidFill>
                  <a:srgbClr val="000000"/>
                </a:solidFill>
              </a:rPr>
              <a:t> i = 0; i &lt; arr.Length; i++)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}     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</a:t>
            </a:r>
            <a:r>
              <a:rPr lang="en-US" sz="2400" dirty="0">
                <a:solidFill>
                  <a:srgbClr val="0000FF"/>
                </a:solidFill>
              </a:rPr>
              <a:t>if</a:t>
            </a:r>
            <a:r>
              <a:rPr lang="en-US" sz="2400" dirty="0">
                <a:solidFill>
                  <a:srgbClr val="000000"/>
                </a:solidFill>
              </a:rPr>
              <a:t>(</a:t>
            </a:r>
            <a:r>
              <a:rPr lang="en-US" sz="2400" dirty="0" err="1">
                <a:solidFill>
                  <a:srgbClr val="000000"/>
                </a:solidFill>
              </a:rPr>
              <a:t>arr</a:t>
            </a:r>
            <a:r>
              <a:rPr lang="en-US" sz="2400" dirty="0">
                <a:solidFill>
                  <a:srgbClr val="000000"/>
                </a:solidFill>
              </a:rPr>
              <a:t>[</a:t>
            </a:r>
            <a:r>
              <a:rPr lang="en-US" sz="2400" dirty="0" err="1">
                <a:solidFill>
                  <a:srgbClr val="000000"/>
                </a:solidFill>
              </a:rPr>
              <a:t>i</a:t>
            </a:r>
            <a:r>
              <a:rPr lang="en-US" sz="2400" dirty="0">
                <a:solidFill>
                  <a:srgbClr val="000000"/>
                </a:solidFill>
              </a:rPr>
              <a:t>]!=</a:t>
            </a:r>
            <a:r>
              <a:rPr lang="en-US" sz="2400" dirty="0">
                <a:solidFill>
                  <a:srgbClr val="0000FF"/>
                </a:solidFill>
              </a:rPr>
              <a:t>null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                }          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       </a:t>
            </a:r>
            <a:r>
              <a:rPr lang="en-US" sz="2400" dirty="0">
                <a:solidFill>
                  <a:srgbClr val="0000FF"/>
                </a:solidFill>
              </a:rPr>
              <a:t>if</a:t>
            </a:r>
            <a:r>
              <a:rPr lang="en-US" sz="2400" dirty="0">
                <a:solidFill>
                  <a:srgbClr val="000000"/>
                </a:solidFill>
              </a:rPr>
              <a:t>(</a:t>
            </a:r>
            <a:r>
              <a:rPr lang="en-US" sz="2400" dirty="0" err="1">
                <a:solidFill>
                  <a:srgbClr val="000000"/>
                </a:solidFill>
              </a:rPr>
              <a:t>arr</a:t>
            </a:r>
            <a:r>
              <a:rPr lang="en-US" sz="2400" dirty="0">
                <a:solidFill>
                  <a:srgbClr val="000000"/>
                </a:solidFill>
              </a:rPr>
              <a:t>[</a:t>
            </a:r>
            <a:r>
              <a:rPr lang="en-US" sz="2400" dirty="0" err="1">
                <a:solidFill>
                  <a:srgbClr val="000000"/>
                </a:solidFill>
              </a:rPr>
              <a:t>i</a:t>
            </a:r>
            <a:r>
              <a:rPr lang="en-US" sz="2400" dirty="0">
                <a:solidFill>
                  <a:srgbClr val="000000"/>
                </a:solidFill>
              </a:rPr>
              <a:t>].</a:t>
            </a:r>
            <a:r>
              <a:rPr lang="en-US" sz="2400" dirty="0" err="1">
                <a:solidFill>
                  <a:srgbClr val="000000"/>
                </a:solidFill>
              </a:rPr>
              <a:t>GetSubject</a:t>
            </a:r>
            <a:r>
              <a:rPr lang="en-US" sz="2400" dirty="0">
                <a:solidFill>
                  <a:srgbClr val="000000"/>
                </a:solidFill>
              </a:rPr>
              <a:t>()==</a:t>
            </a:r>
            <a:r>
              <a:rPr lang="en-US" sz="2400" dirty="0">
                <a:solidFill>
                  <a:srgbClr val="A31515"/>
                </a:solidFill>
              </a:rPr>
              <a:t>"Math"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}                  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                sum += </a:t>
            </a:r>
            <a:r>
              <a:rPr lang="en-US" sz="2400" dirty="0" err="1">
                <a:solidFill>
                  <a:srgbClr val="000000"/>
                </a:solidFill>
              </a:rPr>
              <a:t>arr</a:t>
            </a:r>
            <a:r>
              <a:rPr lang="en-US" sz="2400" dirty="0">
                <a:solidFill>
                  <a:srgbClr val="000000"/>
                </a:solidFill>
              </a:rPr>
              <a:t>[</a:t>
            </a:r>
            <a:r>
              <a:rPr lang="en-US" sz="2400" dirty="0" err="1">
                <a:solidFill>
                  <a:srgbClr val="000000"/>
                </a:solidFill>
              </a:rPr>
              <a:t>i</a:t>
            </a:r>
            <a:r>
              <a:rPr lang="en-US" sz="2400" dirty="0">
                <a:solidFill>
                  <a:srgbClr val="000000"/>
                </a:solidFill>
              </a:rPr>
              <a:t>].</a:t>
            </a:r>
            <a:r>
              <a:rPr lang="en-US" sz="2400" dirty="0" err="1">
                <a:solidFill>
                  <a:srgbClr val="000000"/>
                </a:solidFill>
              </a:rPr>
              <a:t>GetMark</a:t>
            </a:r>
            <a:r>
              <a:rPr lang="en-US" sz="2400" dirty="0">
                <a:solidFill>
                  <a:srgbClr val="000000"/>
                </a:solidFill>
              </a:rPr>
              <a:t>();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                count++;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                    {                    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                {            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{      </a:t>
            </a:r>
          </a:p>
          <a:p>
            <a:pPr algn="l" rtl="0"/>
            <a:r>
              <a:rPr lang="en-US" sz="2400" dirty="0">
                <a:solidFill>
                  <a:srgbClr val="0000FF"/>
                </a:solidFill>
              </a:rPr>
              <a:t> return</a:t>
            </a:r>
            <a:r>
              <a:rPr lang="en-US" sz="2400" dirty="0">
                <a:solidFill>
                  <a:srgbClr val="000000"/>
                </a:solidFill>
              </a:rPr>
              <a:t> count==0 ? 0 </a:t>
            </a:r>
            <a:r>
              <a:rPr lang="en-US" sz="2800" b="1" dirty="0">
                <a:solidFill>
                  <a:srgbClr val="000000"/>
                </a:solidFill>
              </a:rPr>
              <a:t>:</a:t>
            </a:r>
            <a:r>
              <a:rPr lang="en-US" sz="2400" dirty="0">
                <a:solidFill>
                  <a:srgbClr val="000000"/>
                </a:solidFill>
              </a:rPr>
              <a:t> sum / count;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{</a:t>
            </a:r>
            <a:endParaRPr lang="he-IL" sz="2400" dirty="0"/>
          </a:p>
        </p:txBody>
      </p:sp>
      <p:cxnSp>
        <p:nvCxnSpPr>
          <p:cNvPr id="7" name="מחבר חץ ישר 6">
            <a:extLst>
              <a:ext uri="{FF2B5EF4-FFF2-40B4-BE49-F238E27FC236}">
                <a16:creationId xmlns:a16="http://schemas.microsoft.com/office/drawing/2014/main" id="{160D4074-53A4-45F1-8CCB-2B75AF1FB260}"/>
              </a:ext>
            </a:extLst>
          </p:cNvPr>
          <p:cNvCxnSpPr>
            <a:cxnSpLocks/>
          </p:cNvCxnSpPr>
          <p:nvPr/>
        </p:nvCxnSpPr>
        <p:spPr>
          <a:xfrm flipH="1">
            <a:off x="5539563" y="4199859"/>
            <a:ext cx="1696777" cy="18819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חץ: ימינה 8">
            <a:extLst>
              <a:ext uri="{FF2B5EF4-FFF2-40B4-BE49-F238E27FC236}">
                <a16:creationId xmlns:a16="http://schemas.microsoft.com/office/drawing/2014/main" id="{6070893E-C24A-40AE-A794-B35F0225494C}"/>
              </a:ext>
            </a:extLst>
          </p:cNvPr>
          <p:cNvSpPr/>
          <p:nvPr/>
        </p:nvSpPr>
        <p:spPr>
          <a:xfrm>
            <a:off x="106326" y="2094614"/>
            <a:ext cx="837315" cy="17012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חץ: ימינה 9">
            <a:extLst>
              <a:ext uri="{FF2B5EF4-FFF2-40B4-BE49-F238E27FC236}">
                <a16:creationId xmlns:a16="http://schemas.microsoft.com/office/drawing/2014/main" id="{D4C88145-2D55-4563-81AB-E3896BC08953}"/>
              </a:ext>
            </a:extLst>
          </p:cNvPr>
          <p:cNvSpPr/>
          <p:nvPr/>
        </p:nvSpPr>
        <p:spPr>
          <a:xfrm>
            <a:off x="219295" y="2764463"/>
            <a:ext cx="837315" cy="1701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חץ: ימינה 10">
            <a:extLst>
              <a:ext uri="{FF2B5EF4-FFF2-40B4-BE49-F238E27FC236}">
                <a16:creationId xmlns:a16="http://schemas.microsoft.com/office/drawing/2014/main" id="{78B3D578-8B63-43C7-AEFA-5BD3C898C1F4}"/>
              </a:ext>
            </a:extLst>
          </p:cNvPr>
          <p:cNvSpPr/>
          <p:nvPr/>
        </p:nvSpPr>
        <p:spPr>
          <a:xfrm>
            <a:off x="219294" y="3450805"/>
            <a:ext cx="837315" cy="170121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חץ: ימינה 11">
            <a:extLst>
              <a:ext uri="{FF2B5EF4-FFF2-40B4-BE49-F238E27FC236}">
                <a16:creationId xmlns:a16="http://schemas.microsoft.com/office/drawing/2014/main" id="{A3DA0512-9D33-48BE-B24F-EF2826C500D9}"/>
              </a:ext>
            </a:extLst>
          </p:cNvPr>
          <p:cNvSpPr/>
          <p:nvPr/>
        </p:nvSpPr>
        <p:spPr>
          <a:xfrm>
            <a:off x="1280341" y="4426688"/>
            <a:ext cx="837315" cy="1701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חץ: ימינה 12">
            <a:extLst>
              <a:ext uri="{FF2B5EF4-FFF2-40B4-BE49-F238E27FC236}">
                <a16:creationId xmlns:a16="http://schemas.microsoft.com/office/drawing/2014/main" id="{4E06BCEB-A3B9-41F3-80D2-F0D2764D3D19}"/>
              </a:ext>
            </a:extLst>
          </p:cNvPr>
          <p:cNvSpPr/>
          <p:nvPr/>
        </p:nvSpPr>
        <p:spPr>
          <a:xfrm>
            <a:off x="-127591" y="6096000"/>
            <a:ext cx="837315" cy="170121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0350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2974120-D26E-4133-A5B4-1A4CA10DA6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8737" y="2387904"/>
            <a:ext cx="10800000" cy="1260000"/>
          </a:xfrm>
        </p:spPr>
        <p:txBody>
          <a:bodyPr/>
          <a:lstStyle/>
          <a:p>
            <a:r>
              <a:rPr lang="he-IL" dirty="0"/>
              <a:t>הפסקה </a:t>
            </a:r>
          </a:p>
        </p:txBody>
      </p:sp>
    </p:spTree>
    <p:extLst>
      <p:ext uri="{BB962C8B-B14F-4D97-AF65-F5344CB8AC3E}">
        <p14:creationId xmlns:p14="http://schemas.microsoft.com/office/powerpoint/2010/main" val="21073095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E7E0C56-11FA-4ABF-AE46-4E268811D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טיפוס נתונים חדש </a:t>
            </a:r>
          </a:p>
        </p:txBody>
      </p:sp>
      <p:sp>
        <p:nvSpPr>
          <p:cNvPr id="5" name="מציין מיקום תוכן 3">
            <a:extLst>
              <a:ext uri="{FF2B5EF4-FFF2-40B4-BE49-F238E27FC236}">
                <a16:creationId xmlns:a16="http://schemas.microsoft.com/office/drawing/2014/main" id="{8E8E0E8A-98A7-43D3-B8BA-B372DCD7D0A7}"/>
              </a:ext>
            </a:extLst>
          </p:cNvPr>
          <p:cNvSpPr txBox="1">
            <a:spLocks/>
          </p:cNvSpPr>
          <p:nvPr/>
        </p:nvSpPr>
        <p:spPr>
          <a:xfrm>
            <a:off x="4029361" y="1051549"/>
            <a:ext cx="7502369" cy="1341379"/>
          </a:xfrm>
          <a:prstGeom prst="rect">
            <a:avLst/>
          </a:prstGeom>
        </p:spPr>
        <p:txBody>
          <a:bodyPr vert="horz" lIns="91440" tIns="45720" rIns="91440" bIns="45720" rtlCol="1">
            <a:normAutofit fontScale="92500" lnSpcReduction="10000"/>
          </a:bodyPr>
          <a:lstStyle>
            <a:lvl1pPr marL="439782" indent="-342934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3024" indent="-285779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/>
              <a:t>המחלקה </a:t>
            </a:r>
            <a:r>
              <a:rPr lang="en-US" sz="3200" b="1" dirty="0"/>
              <a:t>Point</a:t>
            </a:r>
            <a:r>
              <a:rPr lang="en-US" dirty="0"/>
              <a:t>  </a:t>
            </a:r>
            <a:r>
              <a:rPr lang="he-IL" dirty="0"/>
              <a:t>  מייצגת נקודה במערכת הצירים. </a:t>
            </a:r>
          </a:p>
          <a:p>
            <a:pPr marL="0" indent="0">
              <a:buFont typeface="Arial" pitchFamily="34" charset="0"/>
              <a:buNone/>
            </a:pPr>
            <a:endParaRPr lang="he-IL" dirty="0"/>
          </a:p>
          <a:p>
            <a:r>
              <a:rPr lang="he-IL" dirty="0"/>
              <a:t>ערכי המיקום יכולים להיות חיוביים או שליליים</a:t>
            </a:r>
          </a:p>
          <a:p>
            <a:endParaRPr lang="he-IL" dirty="0"/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A2120FAD-BDB4-4614-ACE8-E8BCDD714C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95041"/>
            <a:ext cx="4029361" cy="5105384"/>
          </a:xfrm>
          <a:prstGeom prst="rect">
            <a:avLst/>
          </a:prstGeo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6F21DCEA-6235-4835-A259-CA61A74C76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6583" y="2602019"/>
            <a:ext cx="3223785" cy="2372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0225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E9AC325-959B-4535-B3EF-C58B74756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בנאים ועצמים 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B1822F8D-B1D5-4ECB-B544-CF257E8C9D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D31B3855-231B-4716-AD89-5FC5F4B387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90011" y="4618423"/>
            <a:ext cx="2360495" cy="933292"/>
          </a:xfrm>
        </p:spPr>
        <p:txBody>
          <a:bodyPr/>
          <a:lstStyle/>
          <a:p>
            <a:pPr marL="96848" indent="0">
              <a:buNone/>
            </a:pPr>
            <a:r>
              <a:rPr lang="he-IL" dirty="0"/>
              <a:t>העמסת בנאים ורשימת </a:t>
            </a:r>
            <a:r>
              <a:rPr lang="he-IL" dirty="0" err="1"/>
              <a:t>איתחול</a:t>
            </a:r>
            <a:endParaRPr lang="he-IL" dirty="0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AD4085CC-2596-4350-B342-51D58DCB0FA3}"/>
              </a:ext>
            </a:extLst>
          </p:cNvPr>
          <p:cNvSpPr/>
          <p:nvPr/>
        </p:nvSpPr>
        <p:spPr>
          <a:xfrm>
            <a:off x="-87085" y="1442093"/>
            <a:ext cx="48550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Varela Round" pitchFamily="2" charset="-79"/>
                <a:cs typeface="Varela Round" panose="00000500000000000000" pitchFamily="2" charset="-79"/>
              </a:rPr>
              <a:t>Point p1 =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Varela Round" pitchFamily="2" charset="-79"/>
                <a:cs typeface="Varela Round" panose="00000500000000000000" pitchFamily="2" charset="-79"/>
              </a:rPr>
              <a:t>new</a:t>
            </a:r>
            <a:r>
              <a:rPr lang="en-US" sz="2400" dirty="0">
                <a:solidFill>
                  <a:srgbClr val="002060"/>
                </a:solidFill>
                <a:latin typeface="Varela Round" pitchFamily="2" charset="-79"/>
                <a:cs typeface="Varela Round" panose="00000500000000000000" pitchFamily="2" charset="-79"/>
              </a:rPr>
              <a:t> Point(20, 10);</a:t>
            </a:r>
            <a:endParaRPr lang="he-IL" sz="2400" dirty="0">
              <a:solidFill>
                <a:srgbClr val="002060"/>
              </a:solidFill>
              <a:latin typeface="Varela Round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אליפסה 6">
            <a:extLst>
              <a:ext uri="{FF2B5EF4-FFF2-40B4-BE49-F238E27FC236}">
                <a16:creationId xmlns:a16="http://schemas.microsoft.com/office/drawing/2014/main" id="{CBDB212A-DD6E-4118-94FA-0A514FFC1C53}"/>
              </a:ext>
            </a:extLst>
          </p:cNvPr>
          <p:cNvSpPr/>
          <p:nvPr/>
        </p:nvSpPr>
        <p:spPr>
          <a:xfrm>
            <a:off x="766243" y="2215639"/>
            <a:ext cx="718457" cy="718457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b="1" dirty="0"/>
              <a:t>p1</a:t>
            </a:r>
            <a:endParaRPr lang="he-IL" b="1" dirty="0"/>
          </a:p>
        </p:txBody>
      </p:sp>
      <p:sp>
        <p:nvSpPr>
          <p:cNvPr id="8" name="מלבן מעוגל 7">
            <a:extLst>
              <a:ext uri="{FF2B5EF4-FFF2-40B4-BE49-F238E27FC236}">
                <a16:creationId xmlns:a16="http://schemas.microsoft.com/office/drawing/2014/main" id="{F208632D-093D-4151-971D-E4BB28F649A1}"/>
              </a:ext>
            </a:extLst>
          </p:cNvPr>
          <p:cNvSpPr/>
          <p:nvPr/>
        </p:nvSpPr>
        <p:spPr>
          <a:xfrm>
            <a:off x="2406503" y="2172096"/>
            <a:ext cx="1905000" cy="762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b="1" dirty="0"/>
              <a:t>X=20</a:t>
            </a:r>
          </a:p>
          <a:p>
            <a:pPr algn="ctr"/>
            <a:r>
              <a:rPr lang="en-US" b="1" dirty="0"/>
              <a:t>Y=10</a:t>
            </a:r>
            <a:endParaRPr lang="he-IL" b="1" dirty="0"/>
          </a:p>
        </p:txBody>
      </p:sp>
      <p:cxnSp>
        <p:nvCxnSpPr>
          <p:cNvPr id="9" name="מחבר חץ ישר 8">
            <a:extLst>
              <a:ext uri="{FF2B5EF4-FFF2-40B4-BE49-F238E27FC236}">
                <a16:creationId xmlns:a16="http://schemas.microsoft.com/office/drawing/2014/main" id="{40EDF2A9-D29A-4542-97FD-54E0400AB902}"/>
              </a:ext>
            </a:extLst>
          </p:cNvPr>
          <p:cNvCxnSpPr>
            <a:stCxn id="7" idx="6"/>
            <a:endCxn id="8" idx="1"/>
          </p:cNvCxnSpPr>
          <p:nvPr/>
        </p:nvCxnSpPr>
        <p:spPr>
          <a:xfrm flipV="1">
            <a:off x="1484700" y="2553096"/>
            <a:ext cx="921803" cy="217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אליפסה 9">
            <a:extLst>
              <a:ext uri="{FF2B5EF4-FFF2-40B4-BE49-F238E27FC236}">
                <a16:creationId xmlns:a16="http://schemas.microsoft.com/office/drawing/2014/main" id="{F54530C3-BE45-42A9-BFC8-9155A89FDCE0}"/>
              </a:ext>
            </a:extLst>
          </p:cNvPr>
          <p:cNvSpPr/>
          <p:nvPr/>
        </p:nvSpPr>
        <p:spPr>
          <a:xfrm>
            <a:off x="408974" y="2018643"/>
            <a:ext cx="1208314" cy="35045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/>
              <a:t>Point</a:t>
            </a:r>
            <a:endParaRPr lang="he-IL" dirty="0"/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7AC635D5-64E5-4AD4-9036-69458277F6B2}"/>
              </a:ext>
            </a:extLst>
          </p:cNvPr>
          <p:cNvSpPr/>
          <p:nvPr/>
        </p:nvSpPr>
        <p:spPr>
          <a:xfrm>
            <a:off x="-108856" y="3438302"/>
            <a:ext cx="40460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Varela Round" pitchFamily="2" charset="-79"/>
                <a:cs typeface="Varela Round" panose="00000500000000000000" pitchFamily="2" charset="-79"/>
              </a:rPr>
              <a:t>Point p2 =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Varela Round" pitchFamily="2" charset="-79"/>
                <a:cs typeface="Varela Round" panose="00000500000000000000" pitchFamily="2" charset="-79"/>
              </a:rPr>
              <a:t>new</a:t>
            </a:r>
            <a:r>
              <a:rPr lang="en-US" sz="2400" dirty="0">
                <a:solidFill>
                  <a:srgbClr val="002060"/>
                </a:solidFill>
                <a:latin typeface="Varela Round" pitchFamily="2" charset="-79"/>
                <a:cs typeface="Varela Round" panose="00000500000000000000" pitchFamily="2" charset="-79"/>
              </a:rPr>
              <a:t> Point();</a:t>
            </a:r>
            <a:endParaRPr lang="he-IL" sz="2400" dirty="0">
              <a:solidFill>
                <a:srgbClr val="002060"/>
              </a:solidFill>
              <a:latin typeface="Varela Round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אליפסה 12">
            <a:extLst>
              <a:ext uri="{FF2B5EF4-FFF2-40B4-BE49-F238E27FC236}">
                <a16:creationId xmlns:a16="http://schemas.microsoft.com/office/drawing/2014/main" id="{C81F9E35-BE09-4C42-BDBF-E7740A31E126}"/>
              </a:ext>
            </a:extLst>
          </p:cNvPr>
          <p:cNvSpPr/>
          <p:nvPr/>
        </p:nvSpPr>
        <p:spPr>
          <a:xfrm>
            <a:off x="622988" y="4280966"/>
            <a:ext cx="718457" cy="718457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b="1" dirty="0"/>
              <a:t>p2</a:t>
            </a:r>
            <a:endParaRPr lang="he-IL" b="1" dirty="0"/>
          </a:p>
        </p:txBody>
      </p:sp>
      <p:sp>
        <p:nvSpPr>
          <p:cNvPr id="14" name="מלבן מעוגל 15">
            <a:extLst>
              <a:ext uri="{FF2B5EF4-FFF2-40B4-BE49-F238E27FC236}">
                <a16:creationId xmlns:a16="http://schemas.microsoft.com/office/drawing/2014/main" id="{43A35625-5E9E-4ADE-A375-0B7DF16C5180}"/>
              </a:ext>
            </a:extLst>
          </p:cNvPr>
          <p:cNvSpPr/>
          <p:nvPr/>
        </p:nvSpPr>
        <p:spPr>
          <a:xfrm>
            <a:off x="2263248" y="4237423"/>
            <a:ext cx="1905000" cy="762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b="1" dirty="0"/>
              <a:t>X=0</a:t>
            </a:r>
          </a:p>
          <a:p>
            <a:pPr algn="ctr"/>
            <a:r>
              <a:rPr lang="en-US" b="1" dirty="0"/>
              <a:t>Y=0</a:t>
            </a:r>
            <a:endParaRPr lang="he-IL" b="1" dirty="0"/>
          </a:p>
        </p:txBody>
      </p:sp>
      <p:cxnSp>
        <p:nvCxnSpPr>
          <p:cNvPr id="15" name="מחבר חץ ישר 14">
            <a:extLst>
              <a:ext uri="{FF2B5EF4-FFF2-40B4-BE49-F238E27FC236}">
                <a16:creationId xmlns:a16="http://schemas.microsoft.com/office/drawing/2014/main" id="{5DAFCF04-B2A9-4B48-93E9-5B1EBEE6139F}"/>
              </a:ext>
            </a:extLst>
          </p:cNvPr>
          <p:cNvCxnSpPr>
            <a:stCxn id="13" idx="6"/>
            <a:endCxn id="14" idx="1"/>
          </p:cNvCxnSpPr>
          <p:nvPr/>
        </p:nvCxnSpPr>
        <p:spPr>
          <a:xfrm flipV="1">
            <a:off x="1341445" y="4618423"/>
            <a:ext cx="921803" cy="217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אליפסה 15">
            <a:extLst>
              <a:ext uri="{FF2B5EF4-FFF2-40B4-BE49-F238E27FC236}">
                <a16:creationId xmlns:a16="http://schemas.microsoft.com/office/drawing/2014/main" id="{969F9BF6-BB11-4079-9471-445FE182F53B}"/>
              </a:ext>
            </a:extLst>
          </p:cNvPr>
          <p:cNvSpPr/>
          <p:nvPr/>
        </p:nvSpPr>
        <p:spPr>
          <a:xfrm>
            <a:off x="265719" y="4083970"/>
            <a:ext cx="1208314" cy="35045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/>
              <a:t>Point</a:t>
            </a:r>
            <a:endParaRPr lang="he-IL" dirty="0"/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71A1317B-8723-42C8-89E6-A2DDEDF4B7C1}"/>
              </a:ext>
            </a:extLst>
          </p:cNvPr>
          <p:cNvSpPr/>
          <p:nvPr/>
        </p:nvSpPr>
        <p:spPr>
          <a:xfrm>
            <a:off x="5890011" y="1467408"/>
            <a:ext cx="570327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fr-FR" sz="2400" dirty="0">
                <a:solidFill>
                  <a:srgbClr val="000000"/>
                </a:solidFill>
              </a:rPr>
              <a:t> </a:t>
            </a:r>
            <a:r>
              <a:rPr lang="fr-FR" sz="2400" dirty="0">
                <a:solidFill>
                  <a:srgbClr val="0000FF"/>
                </a:solidFill>
              </a:rPr>
              <a:t>public</a:t>
            </a:r>
            <a:r>
              <a:rPr lang="fr-FR" sz="2400" dirty="0">
                <a:solidFill>
                  <a:srgbClr val="000000"/>
                </a:solidFill>
              </a:rPr>
              <a:t> </a:t>
            </a:r>
            <a:r>
              <a:rPr lang="fr-FR" sz="2400" dirty="0">
                <a:solidFill>
                  <a:srgbClr val="2B91AF"/>
                </a:solidFill>
              </a:rPr>
              <a:t>Point</a:t>
            </a:r>
            <a:r>
              <a:rPr lang="fr-FR" sz="2400" dirty="0">
                <a:solidFill>
                  <a:srgbClr val="000000"/>
                </a:solidFill>
              </a:rPr>
              <a:t>(</a:t>
            </a:r>
            <a:r>
              <a:rPr lang="fr-FR" sz="2400" dirty="0" err="1">
                <a:solidFill>
                  <a:srgbClr val="0000FF"/>
                </a:solidFill>
              </a:rPr>
              <a:t>int</a:t>
            </a:r>
            <a:r>
              <a:rPr lang="fr-FR" sz="2400" dirty="0">
                <a:solidFill>
                  <a:srgbClr val="000000"/>
                </a:solidFill>
              </a:rPr>
              <a:t> x, </a:t>
            </a:r>
            <a:r>
              <a:rPr lang="fr-FR" sz="2400" dirty="0" err="1">
                <a:solidFill>
                  <a:srgbClr val="0000FF"/>
                </a:solidFill>
              </a:rPr>
              <a:t>int</a:t>
            </a:r>
            <a:r>
              <a:rPr lang="fr-FR" sz="2400" dirty="0">
                <a:solidFill>
                  <a:srgbClr val="000000"/>
                </a:solidFill>
              </a:rPr>
              <a:t> y)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        }  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</a:t>
            </a:r>
            <a:r>
              <a:rPr lang="en-US" sz="2400" dirty="0" err="1">
                <a:solidFill>
                  <a:srgbClr val="0000FF"/>
                </a:solidFill>
              </a:rPr>
              <a:t>this</a:t>
            </a:r>
            <a:r>
              <a:rPr lang="en-US" sz="2400" dirty="0" err="1">
                <a:solidFill>
                  <a:srgbClr val="000000"/>
                </a:solidFill>
              </a:rPr>
              <a:t>.x</a:t>
            </a:r>
            <a:r>
              <a:rPr lang="en-US" sz="2400" dirty="0">
                <a:solidFill>
                  <a:srgbClr val="000000"/>
                </a:solidFill>
              </a:rPr>
              <a:t> = x;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</a:t>
            </a:r>
            <a:r>
              <a:rPr lang="en-US" sz="2400" dirty="0" err="1">
                <a:solidFill>
                  <a:srgbClr val="0000FF"/>
                </a:solidFill>
              </a:rPr>
              <a:t>this</a:t>
            </a:r>
            <a:r>
              <a:rPr lang="en-US" sz="2400" dirty="0" err="1">
                <a:solidFill>
                  <a:srgbClr val="000000"/>
                </a:solidFill>
              </a:rPr>
              <a:t>.y</a:t>
            </a:r>
            <a:r>
              <a:rPr lang="en-US" sz="2400" dirty="0">
                <a:solidFill>
                  <a:srgbClr val="000000"/>
                </a:solidFill>
              </a:rPr>
              <a:t> = y;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    {   </a:t>
            </a:r>
          </a:p>
          <a:p>
            <a:pPr algn="l" rtl="0"/>
            <a:endParaRPr lang="en-US" sz="2400" dirty="0">
              <a:solidFill>
                <a:srgbClr val="000000"/>
              </a:solidFill>
            </a:endParaRPr>
          </a:p>
          <a:p>
            <a:pPr algn="l" rtl="0"/>
            <a:endParaRPr lang="en-US" sz="2400" dirty="0">
              <a:solidFill>
                <a:srgbClr val="000000"/>
              </a:solidFill>
            </a:endParaRP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p</a:t>
            </a:r>
            <a:r>
              <a:rPr lang="en-US" sz="2400" dirty="0">
                <a:solidFill>
                  <a:srgbClr val="0000FF"/>
                </a:solidFill>
              </a:rPr>
              <a:t>ublic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2B91AF"/>
                </a:solidFill>
              </a:rPr>
              <a:t>Point</a:t>
            </a:r>
            <a:r>
              <a:rPr lang="en-US" sz="2400" dirty="0">
                <a:solidFill>
                  <a:srgbClr val="000000"/>
                </a:solidFill>
              </a:rPr>
              <a:t>() : </a:t>
            </a:r>
            <a:r>
              <a:rPr lang="en-US" sz="2400" dirty="0">
                <a:solidFill>
                  <a:srgbClr val="0000FF"/>
                </a:solidFill>
              </a:rPr>
              <a:t>this</a:t>
            </a:r>
            <a:r>
              <a:rPr lang="en-US" sz="2400" dirty="0">
                <a:solidFill>
                  <a:srgbClr val="000000"/>
                </a:solidFill>
              </a:rPr>
              <a:t>(0, 0) { }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725463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7" grpId="0" animBg="1"/>
      <p:bldP spid="8" grpId="0" animBg="1"/>
      <p:bldP spid="10" grpId="0" animBg="1"/>
      <p:bldP spid="11" grpId="0"/>
      <p:bldP spid="13" grpId="0" animBg="1"/>
      <p:bldP spid="14" grpId="0" animBg="1"/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B04AC02-DBF9-4D4F-9B33-60A2FF19F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אוסף של נקודות: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6E736595-6C63-4023-92EB-53DF309925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121228" y="875448"/>
            <a:ext cx="9067800" cy="541942"/>
          </a:xfrm>
        </p:spPr>
        <p:txBody>
          <a:bodyPr/>
          <a:lstStyle/>
          <a:p>
            <a:endParaRPr lang="he-IL" sz="2800" dirty="0"/>
          </a:p>
          <a:p>
            <a:r>
              <a:rPr lang="he-IL" sz="2800" dirty="0"/>
              <a:t>מערך  מטיפוס </a:t>
            </a:r>
            <a:r>
              <a:rPr lang="en-US" sz="2800" dirty="0"/>
              <a:t> Point</a:t>
            </a:r>
            <a:r>
              <a:rPr lang="he-IL" sz="2800" dirty="0"/>
              <a:t>     </a:t>
            </a:r>
            <a:r>
              <a:rPr lang="en-US" sz="2800" dirty="0"/>
              <a:t>Point[] </a:t>
            </a:r>
            <a:r>
              <a:rPr lang="en-US" sz="2800" dirty="0" err="1"/>
              <a:t>arr</a:t>
            </a:r>
            <a:r>
              <a:rPr lang="en-US" sz="2800" dirty="0"/>
              <a:t>= new point[5]  ;</a:t>
            </a:r>
            <a:r>
              <a:rPr lang="he-IL" sz="2800" dirty="0"/>
              <a:t> </a:t>
            </a:r>
          </a:p>
          <a:p>
            <a:endParaRPr lang="he-IL" sz="2800" dirty="0"/>
          </a:p>
        </p:txBody>
      </p:sp>
      <p:grpSp>
        <p:nvGrpSpPr>
          <p:cNvPr id="6" name="קבוצה 5">
            <a:extLst>
              <a:ext uri="{FF2B5EF4-FFF2-40B4-BE49-F238E27FC236}">
                <a16:creationId xmlns:a16="http://schemas.microsoft.com/office/drawing/2014/main" id="{CBB1A671-132D-4B33-A160-18D3F8754532}"/>
              </a:ext>
            </a:extLst>
          </p:cNvPr>
          <p:cNvGrpSpPr/>
          <p:nvPr/>
        </p:nvGrpSpPr>
        <p:grpSpPr>
          <a:xfrm>
            <a:off x="2849084" y="1417390"/>
            <a:ext cx="1505397" cy="2414514"/>
            <a:chOff x="3861094" y="2967687"/>
            <a:chExt cx="2313421" cy="2285127"/>
          </a:xfrm>
        </p:grpSpPr>
        <p:sp>
          <p:nvSpPr>
            <p:cNvPr id="24" name="מלבן 23">
              <a:extLst>
                <a:ext uri="{FF2B5EF4-FFF2-40B4-BE49-F238E27FC236}">
                  <a16:creationId xmlns:a16="http://schemas.microsoft.com/office/drawing/2014/main" id="{5B4B0480-01EA-4CA8-9F33-1EAB72685303}"/>
                </a:ext>
              </a:extLst>
            </p:cNvPr>
            <p:cNvSpPr/>
            <p:nvPr/>
          </p:nvSpPr>
          <p:spPr>
            <a:xfrm>
              <a:off x="4051005" y="3296093"/>
              <a:ext cx="2044995" cy="38277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null</a:t>
              </a:r>
              <a:endParaRPr lang="he-IL" dirty="0"/>
            </a:p>
          </p:txBody>
        </p:sp>
        <p:sp>
          <p:nvSpPr>
            <p:cNvPr id="25" name="מלבן 24">
              <a:extLst>
                <a:ext uri="{FF2B5EF4-FFF2-40B4-BE49-F238E27FC236}">
                  <a16:creationId xmlns:a16="http://schemas.microsoft.com/office/drawing/2014/main" id="{818BEF9A-629B-4669-89EF-8FE157AF9C02}"/>
                </a:ext>
              </a:extLst>
            </p:cNvPr>
            <p:cNvSpPr/>
            <p:nvPr/>
          </p:nvSpPr>
          <p:spPr>
            <a:xfrm>
              <a:off x="4051005" y="3682409"/>
              <a:ext cx="2044995" cy="38277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null</a:t>
              </a:r>
              <a:endParaRPr lang="he-IL" dirty="0"/>
            </a:p>
          </p:txBody>
        </p:sp>
        <p:sp>
          <p:nvSpPr>
            <p:cNvPr id="26" name="מלבן 25">
              <a:extLst>
                <a:ext uri="{FF2B5EF4-FFF2-40B4-BE49-F238E27FC236}">
                  <a16:creationId xmlns:a16="http://schemas.microsoft.com/office/drawing/2014/main" id="{DB274DAD-381B-4DF0-B696-82FD23A08160}"/>
                </a:ext>
              </a:extLst>
            </p:cNvPr>
            <p:cNvSpPr/>
            <p:nvPr/>
          </p:nvSpPr>
          <p:spPr>
            <a:xfrm>
              <a:off x="4051005" y="4068725"/>
              <a:ext cx="2044995" cy="38277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null</a:t>
              </a:r>
              <a:endParaRPr lang="he-IL" dirty="0"/>
            </a:p>
          </p:txBody>
        </p:sp>
        <p:sp>
          <p:nvSpPr>
            <p:cNvPr id="27" name="מלבן 26">
              <a:extLst>
                <a:ext uri="{FF2B5EF4-FFF2-40B4-BE49-F238E27FC236}">
                  <a16:creationId xmlns:a16="http://schemas.microsoft.com/office/drawing/2014/main" id="{68CA3850-9C6A-465D-9266-91E3FDB443BC}"/>
                </a:ext>
              </a:extLst>
            </p:cNvPr>
            <p:cNvSpPr/>
            <p:nvPr/>
          </p:nvSpPr>
          <p:spPr>
            <a:xfrm>
              <a:off x="4051004" y="4462129"/>
              <a:ext cx="2044995" cy="38277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null</a:t>
              </a:r>
              <a:endParaRPr lang="he-IL" dirty="0"/>
            </a:p>
          </p:txBody>
        </p:sp>
        <p:sp>
          <p:nvSpPr>
            <p:cNvPr id="28" name="מלבן 27">
              <a:extLst>
                <a:ext uri="{FF2B5EF4-FFF2-40B4-BE49-F238E27FC236}">
                  <a16:creationId xmlns:a16="http://schemas.microsoft.com/office/drawing/2014/main" id="{B5B56B61-CD46-4AE4-AA71-FA50CE643799}"/>
                </a:ext>
              </a:extLst>
            </p:cNvPr>
            <p:cNvSpPr/>
            <p:nvPr/>
          </p:nvSpPr>
          <p:spPr>
            <a:xfrm>
              <a:off x="4056728" y="4832930"/>
              <a:ext cx="2044995" cy="38277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null</a:t>
              </a:r>
              <a:endParaRPr lang="he-IL" dirty="0"/>
            </a:p>
          </p:txBody>
        </p:sp>
        <p:sp>
          <p:nvSpPr>
            <p:cNvPr id="29" name="אליפסה 28">
              <a:extLst>
                <a:ext uri="{FF2B5EF4-FFF2-40B4-BE49-F238E27FC236}">
                  <a16:creationId xmlns:a16="http://schemas.microsoft.com/office/drawing/2014/main" id="{B29F3A16-A4C6-4602-82B9-3B6E4A53A296}"/>
                </a:ext>
              </a:extLst>
            </p:cNvPr>
            <p:cNvSpPr/>
            <p:nvPr/>
          </p:nvSpPr>
          <p:spPr>
            <a:xfrm>
              <a:off x="3861094" y="2967687"/>
              <a:ext cx="2044995" cy="299795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dirty="0"/>
                <a:t>Point[]</a:t>
              </a:r>
              <a:endParaRPr lang="he-IL" dirty="0"/>
            </a:p>
          </p:txBody>
        </p:sp>
        <p:sp>
          <p:nvSpPr>
            <p:cNvPr id="30" name="סוגר מרובע שמאלי 29">
              <a:extLst>
                <a:ext uri="{FF2B5EF4-FFF2-40B4-BE49-F238E27FC236}">
                  <a16:creationId xmlns:a16="http://schemas.microsoft.com/office/drawing/2014/main" id="{15A9C45C-77B5-4EFD-BFAD-9075F9F90F67}"/>
                </a:ext>
              </a:extLst>
            </p:cNvPr>
            <p:cNvSpPr/>
            <p:nvPr/>
          </p:nvSpPr>
          <p:spPr>
            <a:xfrm>
              <a:off x="3965944" y="3296093"/>
              <a:ext cx="212651" cy="1945756"/>
            </a:xfrm>
            <a:prstGeom prst="leftBracket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1" name="סוגר מרובע ימני 30">
              <a:extLst>
                <a:ext uri="{FF2B5EF4-FFF2-40B4-BE49-F238E27FC236}">
                  <a16:creationId xmlns:a16="http://schemas.microsoft.com/office/drawing/2014/main" id="{E9637C5D-C225-41D3-AB94-DD4323CB16B1}"/>
                </a:ext>
              </a:extLst>
            </p:cNvPr>
            <p:cNvSpPr/>
            <p:nvPr/>
          </p:nvSpPr>
          <p:spPr>
            <a:xfrm>
              <a:off x="5961864" y="3307058"/>
              <a:ext cx="212651" cy="1945756"/>
            </a:xfrm>
            <a:prstGeom prst="rightBracket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9" name="קבוצה 8">
            <a:extLst>
              <a:ext uri="{FF2B5EF4-FFF2-40B4-BE49-F238E27FC236}">
                <a16:creationId xmlns:a16="http://schemas.microsoft.com/office/drawing/2014/main" id="{1964245A-0FBF-481D-AFDB-007A20062099}"/>
              </a:ext>
            </a:extLst>
          </p:cNvPr>
          <p:cNvGrpSpPr/>
          <p:nvPr/>
        </p:nvGrpSpPr>
        <p:grpSpPr>
          <a:xfrm>
            <a:off x="800233" y="1601210"/>
            <a:ext cx="1681947" cy="1153110"/>
            <a:chOff x="534628" y="3487479"/>
            <a:chExt cx="1757572" cy="1254642"/>
          </a:xfrm>
        </p:grpSpPr>
        <p:sp>
          <p:nvSpPr>
            <p:cNvPr id="22" name="אליפסה 21">
              <a:extLst>
                <a:ext uri="{FF2B5EF4-FFF2-40B4-BE49-F238E27FC236}">
                  <a16:creationId xmlns:a16="http://schemas.microsoft.com/office/drawing/2014/main" id="{0A3643F2-4343-45EC-88D8-30D3D1AFDCFB}"/>
                </a:ext>
              </a:extLst>
            </p:cNvPr>
            <p:cNvSpPr/>
            <p:nvPr/>
          </p:nvSpPr>
          <p:spPr>
            <a:xfrm>
              <a:off x="1218711" y="3678865"/>
              <a:ext cx="1073489" cy="1063256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dirty="0" err="1"/>
                <a:t>arr</a:t>
              </a:r>
              <a:endParaRPr lang="he-IL" dirty="0"/>
            </a:p>
          </p:txBody>
        </p:sp>
        <p:sp>
          <p:nvSpPr>
            <p:cNvPr id="23" name="אליפסה 22">
              <a:extLst>
                <a:ext uri="{FF2B5EF4-FFF2-40B4-BE49-F238E27FC236}">
                  <a16:creationId xmlns:a16="http://schemas.microsoft.com/office/drawing/2014/main" id="{3A197FB3-7032-4579-B845-753F522D165B}"/>
                </a:ext>
              </a:extLst>
            </p:cNvPr>
            <p:cNvSpPr/>
            <p:nvPr/>
          </p:nvSpPr>
          <p:spPr>
            <a:xfrm>
              <a:off x="534628" y="3487479"/>
              <a:ext cx="1541721" cy="284205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dirty="0"/>
                <a:t>Point[]</a:t>
              </a:r>
              <a:endParaRPr lang="he-IL" dirty="0"/>
            </a:p>
          </p:txBody>
        </p:sp>
      </p:grpSp>
      <p:sp>
        <p:nvSpPr>
          <p:cNvPr id="12" name="מלבן: פינות מעוגלות 11">
            <a:extLst>
              <a:ext uri="{FF2B5EF4-FFF2-40B4-BE49-F238E27FC236}">
                <a16:creationId xmlns:a16="http://schemas.microsoft.com/office/drawing/2014/main" id="{15253293-6A68-4219-B7E0-34D613120B29}"/>
              </a:ext>
            </a:extLst>
          </p:cNvPr>
          <p:cNvSpPr/>
          <p:nvPr/>
        </p:nvSpPr>
        <p:spPr>
          <a:xfrm>
            <a:off x="5364153" y="1741228"/>
            <a:ext cx="1717992" cy="39340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l"/>
            <a:r>
              <a:rPr lang="en-US" dirty="0"/>
              <a:t>X= 10  y =30 </a:t>
            </a:r>
            <a:endParaRPr lang="he-IL" dirty="0"/>
          </a:p>
        </p:txBody>
      </p:sp>
      <p:sp>
        <p:nvSpPr>
          <p:cNvPr id="13" name="מלבן: פינות מעוגלות 12">
            <a:extLst>
              <a:ext uri="{FF2B5EF4-FFF2-40B4-BE49-F238E27FC236}">
                <a16:creationId xmlns:a16="http://schemas.microsoft.com/office/drawing/2014/main" id="{F9BB5261-2755-4467-9610-C7F08CC9D81B}"/>
              </a:ext>
            </a:extLst>
          </p:cNvPr>
          <p:cNvSpPr/>
          <p:nvPr/>
        </p:nvSpPr>
        <p:spPr>
          <a:xfrm>
            <a:off x="5391508" y="2265713"/>
            <a:ext cx="1717992" cy="32534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l"/>
            <a:r>
              <a:rPr lang="en-US" dirty="0"/>
              <a:t>X=20  y=10</a:t>
            </a:r>
            <a:endParaRPr lang="he-IL" dirty="0"/>
          </a:p>
        </p:txBody>
      </p:sp>
      <p:sp>
        <p:nvSpPr>
          <p:cNvPr id="14" name="מלבן: פינות מעוגלות 13">
            <a:extLst>
              <a:ext uri="{FF2B5EF4-FFF2-40B4-BE49-F238E27FC236}">
                <a16:creationId xmlns:a16="http://schemas.microsoft.com/office/drawing/2014/main" id="{00913A7F-AD82-433A-B574-B610C2BF461E}"/>
              </a:ext>
            </a:extLst>
          </p:cNvPr>
          <p:cNvSpPr/>
          <p:nvPr/>
        </p:nvSpPr>
        <p:spPr>
          <a:xfrm>
            <a:off x="5376774" y="2692551"/>
            <a:ext cx="1699938" cy="35770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l"/>
            <a:r>
              <a:rPr lang="en-US" dirty="0"/>
              <a:t>X=10  y=40</a:t>
            </a:r>
            <a:endParaRPr lang="he-IL" dirty="0"/>
          </a:p>
        </p:txBody>
      </p:sp>
      <p:cxnSp>
        <p:nvCxnSpPr>
          <p:cNvPr id="15" name="מחבר חץ ישר 14">
            <a:extLst>
              <a:ext uri="{FF2B5EF4-FFF2-40B4-BE49-F238E27FC236}">
                <a16:creationId xmlns:a16="http://schemas.microsoft.com/office/drawing/2014/main" id="{C4F920B5-0A84-446C-ADC2-184F7128B182}"/>
              </a:ext>
            </a:extLst>
          </p:cNvPr>
          <p:cNvCxnSpPr>
            <a:cxnSpLocks/>
            <a:stCxn id="24" idx="3"/>
            <a:endCxn id="12" idx="1"/>
          </p:cNvCxnSpPr>
          <p:nvPr/>
        </p:nvCxnSpPr>
        <p:spPr>
          <a:xfrm flipV="1">
            <a:off x="4303390" y="1937929"/>
            <a:ext cx="1060763" cy="286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מלבן: פינות מעוגלות 18">
            <a:extLst>
              <a:ext uri="{FF2B5EF4-FFF2-40B4-BE49-F238E27FC236}">
                <a16:creationId xmlns:a16="http://schemas.microsoft.com/office/drawing/2014/main" id="{846FE644-8D9D-4114-951A-C8F7CE5A5A68}"/>
              </a:ext>
            </a:extLst>
          </p:cNvPr>
          <p:cNvSpPr/>
          <p:nvPr/>
        </p:nvSpPr>
        <p:spPr>
          <a:xfrm>
            <a:off x="5380473" y="3145610"/>
            <a:ext cx="1685353" cy="35770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l"/>
            <a:r>
              <a:rPr lang="en-US" dirty="0"/>
              <a:t>X=20  y=20</a:t>
            </a:r>
            <a:endParaRPr lang="he-IL" dirty="0"/>
          </a:p>
        </p:txBody>
      </p:sp>
      <p:sp>
        <p:nvSpPr>
          <p:cNvPr id="20" name="מלבן: פינות מעוגלות 19">
            <a:extLst>
              <a:ext uri="{FF2B5EF4-FFF2-40B4-BE49-F238E27FC236}">
                <a16:creationId xmlns:a16="http://schemas.microsoft.com/office/drawing/2014/main" id="{D30D596A-62A2-4D96-B7CA-A65742BF6CCA}"/>
              </a:ext>
            </a:extLst>
          </p:cNvPr>
          <p:cNvSpPr/>
          <p:nvPr/>
        </p:nvSpPr>
        <p:spPr>
          <a:xfrm>
            <a:off x="5412384" y="3640858"/>
            <a:ext cx="1697117" cy="4512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l"/>
            <a:r>
              <a:rPr lang="en-US" dirty="0"/>
              <a:t>X=50  y=40</a:t>
            </a:r>
            <a:endParaRPr lang="he-IL" dirty="0"/>
          </a:p>
        </p:txBody>
      </p:sp>
      <p:cxnSp>
        <p:nvCxnSpPr>
          <p:cNvPr id="21" name="מחבר חץ ישר 20">
            <a:extLst>
              <a:ext uri="{FF2B5EF4-FFF2-40B4-BE49-F238E27FC236}">
                <a16:creationId xmlns:a16="http://schemas.microsoft.com/office/drawing/2014/main" id="{E78E989E-666A-466B-9AC3-ABC801F90F5E}"/>
              </a:ext>
            </a:extLst>
          </p:cNvPr>
          <p:cNvCxnSpPr>
            <a:cxnSpLocks/>
            <a:stCxn id="28" idx="3"/>
          </p:cNvCxnSpPr>
          <p:nvPr/>
        </p:nvCxnSpPr>
        <p:spPr>
          <a:xfrm>
            <a:off x="4307114" y="3590466"/>
            <a:ext cx="1113241" cy="31208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מחבר חץ ישר 31">
            <a:extLst>
              <a:ext uri="{FF2B5EF4-FFF2-40B4-BE49-F238E27FC236}">
                <a16:creationId xmlns:a16="http://schemas.microsoft.com/office/drawing/2014/main" id="{3817BA03-C757-4DFA-812C-36BD79350218}"/>
              </a:ext>
            </a:extLst>
          </p:cNvPr>
          <p:cNvCxnSpPr>
            <a:cxnSpLocks/>
          </p:cNvCxnSpPr>
          <p:nvPr/>
        </p:nvCxnSpPr>
        <p:spPr>
          <a:xfrm>
            <a:off x="4271716" y="2432301"/>
            <a:ext cx="1088119" cy="149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מחבר חץ ישר 32">
            <a:extLst>
              <a:ext uri="{FF2B5EF4-FFF2-40B4-BE49-F238E27FC236}">
                <a16:creationId xmlns:a16="http://schemas.microsoft.com/office/drawing/2014/main" id="{F6AE8FDD-1CCE-482D-A38D-EFCD518A14D2}"/>
              </a:ext>
            </a:extLst>
          </p:cNvPr>
          <p:cNvCxnSpPr>
            <a:cxnSpLocks/>
          </p:cNvCxnSpPr>
          <p:nvPr/>
        </p:nvCxnSpPr>
        <p:spPr>
          <a:xfrm>
            <a:off x="4339373" y="2781057"/>
            <a:ext cx="1088119" cy="149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מחבר חץ ישר 33">
            <a:extLst>
              <a:ext uri="{FF2B5EF4-FFF2-40B4-BE49-F238E27FC236}">
                <a16:creationId xmlns:a16="http://schemas.microsoft.com/office/drawing/2014/main" id="{C8E27B67-96F2-49D8-8FAE-BCF5D6ED330B}"/>
              </a:ext>
            </a:extLst>
          </p:cNvPr>
          <p:cNvCxnSpPr>
            <a:cxnSpLocks/>
            <a:stCxn id="27" idx="3"/>
            <a:endCxn id="19" idx="1"/>
          </p:cNvCxnSpPr>
          <p:nvPr/>
        </p:nvCxnSpPr>
        <p:spPr>
          <a:xfrm>
            <a:off x="4303389" y="3198672"/>
            <a:ext cx="1077084" cy="1257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מחבר חץ ישר 36">
            <a:extLst>
              <a:ext uri="{FF2B5EF4-FFF2-40B4-BE49-F238E27FC236}">
                <a16:creationId xmlns:a16="http://schemas.microsoft.com/office/drawing/2014/main" id="{92E9ED03-3EFA-4588-A322-210C03FE3882}"/>
              </a:ext>
            </a:extLst>
          </p:cNvPr>
          <p:cNvCxnSpPr>
            <a:cxnSpLocks/>
          </p:cNvCxnSpPr>
          <p:nvPr/>
        </p:nvCxnSpPr>
        <p:spPr>
          <a:xfrm flipV="1">
            <a:off x="2432038" y="2007376"/>
            <a:ext cx="457598" cy="9224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1" name="מלבן 40">
            <a:extLst>
              <a:ext uri="{FF2B5EF4-FFF2-40B4-BE49-F238E27FC236}">
                <a16:creationId xmlns:a16="http://schemas.microsoft.com/office/drawing/2014/main" id="{4CA09F92-B578-45BC-BD86-DA1AA4A4BE33}"/>
              </a:ext>
            </a:extLst>
          </p:cNvPr>
          <p:cNvSpPr/>
          <p:nvPr/>
        </p:nvSpPr>
        <p:spPr>
          <a:xfrm>
            <a:off x="413845" y="4341777"/>
            <a:ext cx="447384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 err="1">
                <a:solidFill>
                  <a:srgbClr val="000000"/>
                </a:solidFill>
              </a:rPr>
              <a:t>arr</a:t>
            </a:r>
            <a:r>
              <a:rPr lang="en-US" sz="2400" dirty="0">
                <a:solidFill>
                  <a:srgbClr val="000000"/>
                </a:solidFill>
              </a:rPr>
              <a:t>[0] = </a:t>
            </a:r>
            <a:r>
              <a:rPr lang="en-US" sz="2400" dirty="0">
                <a:solidFill>
                  <a:srgbClr val="0000FF"/>
                </a:solidFill>
              </a:rPr>
              <a:t>new</a:t>
            </a:r>
            <a:r>
              <a:rPr lang="en-US" sz="2400" dirty="0">
                <a:solidFill>
                  <a:srgbClr val="000000"/>
                </a:solidFill>
              </a:rPr>
              <a:t> Point(10, 30);</a:t>
            </a:r>
          </a:p>
          <a:p>
            <a:pPr algn="l" rtl="0"/>
            <a:r>
              <a:rPr lang="en-US" sz="2400" dirty="0" err="1">
                <a:solidFill>
                  <a:srgbClr val="000000"/>
                </a:solidFill>
              </a:rPr>
              <a:t>arr</a:t>
            </a:r>
            <a:r>
              <a:rPr lang="en-US" sz="2400" dirty="0">
                <a:solidFill>
                  <a:srgbClr val="000000"/>
                </a:solidFill>
              </a:rPr>
              <a:t>[1] = </a:t>
            </a:r>
            <a:r>
              <a:rPr lang="en-US" sz="2400" dirty="0">
                <a:solidFill>
                  <a:srgbClr val="0000FF"/>
                </a:solidFill>
              </a:rPr>
              <a:t>new</a:t>
            </a:r>
            <a:r>
              <a:rPr lang="en-US" sz="2400" dirty="0">
                <a:solidFill>
                  <a:srgbClr val="000000"/>
                </a:solidFill>
              </a:rPr>
              <a:t> Point(20, 10);</a:t>
            </a:r>
          </a:p>
          <a:p>
            <a:pPr algn="l" rtl="0"/>
            <a:r>
              <a:rPr lang="en-US" sz="2400" dirty="0" err="1">
                <a:solidFill>
                  <a:srgbClr val="000000"/>
                </a:solidFill>
              </a:rPr>
              <a:t>arr</a:t>
            </a:r>
            <a:r>
              <a:rPr lang="en-US" sz="2400" dirty="0">
                <a:solidFill>
                  <a:srgbClr val="000000"/>
                </a:solidFill>
              </a:rPr>
              <a:t>[2] = </a:t>
            </a:r>
            <a:r>
              <a:rPr lang="en-US" sz="2400" dirty="0">
                <a:solidFill>
                  <a:srgbClr val="0000FF"/>
                </a:solidFill>
              </a:rPr>
              <a:t>new</a:t>
            </a:r>
            <a:r>
              <a:rPr lang="en-US" sz="2400" dirty="0">
                <a:solidFill>
                  <a:srgbClr val="000000"/>
                </a:solidFill>
              </a:rPr>
              <a:t> Point(10, 40);</a:t>
            </a:r>
          </a:p>
          <a:p>
            <a:pPr algn="l" rtl="0"/>
            <a:r>
              <a:rPr lang="en-US" sz="2400" dirty="0" err="1">
                <a:solidFill>
                  <a:srgbClr val="000000"/>
                </a:solidFill>
              </a:rPr>
              <a:t>arr</a:t>
            </a:r>
            <a:r>
              <a:rPr lang="en-US" sz="2400" dirty="0">
                <a:solidFill>
                  <a:srgbClr val="000000"/>
                </a:solidFill>
              </a:rPr>
              <a:t>[3] = </a:t>
            </a:r>
            <a:r>
              <a:rPr lang="en-US" sz="2400" dirty="0">
                <a:solidFill>
                  <a:srgbClr val="0000FF"/>
                </a:solidFill>
              </a:rPr>
              <a:t>new</a:t>
            </a:r>
            <a:r>
              <a:rPr lang="en-US" sz="2400" dirty="0">
                <a:solidFill>
                  <a:srgbClr val="000000"/>
                </a:solidFill>
              </a:rPr>
              <a:t> Point(20, 20);</a:t>
            </a:r>
          </a:p>
          <a:p>
            <a:pPr algn="l" rtl="0"/>
            <a:r>
              <a:rPr lang="en-US" sz="2400" dirty="0" err="1">
                <a:solidFill>
                  <a:srgbClr val="000000"/>
                </a:solidFill>
              </a:rPr>
              <a:t>arr</a:t>
            </a:r>
            <a:r>
              <a:rPr lang="en-US" sz="2400" dirty="0">
                <a:solidFill>
                  <a:srgbClr val="000000"/>
                </a:solidFill>
              </a:rPr>
              <a:t>[4] = </a:t>
            </a:r>
            <a:r>
              <a:rPr lang="en-US" sz="2400" dirty="0">
                <a:solidFill>
                  <a:srgbClr val="0000FF"/>
                </a:solidFill>
              </a:rPr>
              <a:t>new</a:t>
            </a:r>
            <a:r>
              <a:rPr lang="en-US" sz="2400" dirty="0">
                <a:solidFill>
                  <a:srgbClr val="000000"/>
                </a:solidFill>
              </a:rPr>
              <a:t> Point(50, 40);</a:t>
            </a:r>
            <a:endParaRPr lang="he-IL" sz="2400" dirty="0"/>
          </a:p>
        </p:txBody>
      </p:sp>
      <p:sp>
        <p:nvSpPr>
          <p:cNvPr id="45" name="מלבן 44">
            <a:extLst>
              <a:ext uri="{FF2B5EF4-FFF2-40B4-BE49-F238E27FC236}">
                <a16:creationId xmlns:a16="http://schemas.microsoft.com/office/drawing/2014/main" id="{C6699E83-63F9-412D-B924-ABC2BF99F817}"/>
              </a:ext>
            </a:extLst>
          </p:cNvPr>
          <p:cNvSpPr/>
          <p:nvPr/>
        </p:nvSpPr>
        <p:spPr>
          <a:xfrm>
            <a:off x="3182669" y="3446409"/>
            <a:ext cx="886648" cy="29764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[4]</a:t>
            </a:r>
            <a:endParaRPr lang="he-IL" dirty="0"/>
          </a:p>
        </p:txBody>
      </p:sp>
      <p:sp>
        <p:nvSpPr>
          <p:cNvPr id="46" name="מלבן 45">
            <a:extLst>
              <a:ext uri="{FF2B5EF4-FFF2-40B4-BE49-F238E27FC236}">
                <a16:creationId xmlns:a16="http://schemas.microsoft.com/office/drawing/2014/main" id="{E6765A32-2186-46DD-9A27-3A1DAC0A28F2}"/>
              </a:ext>
            </a:extLst>
          </p:cNvPr>
          <p:cNvSpPr/>
          <p:nvPr/>
        </p:nvSpPr>
        <p:spPr>
          <a:xfrm>
            <a:off x="3211013" y="1797614"/>
            <a:ext cx="886648" cy="32301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[0]</a:t>
            </a:r>
            <a:endParaRPr lang="he-IL" dirty="0"/>
          </a:p>
        </p:txBody>
      </p:sp>
      <p:sp>
        <p:nvSpPr>
          <p:cNvPr id="47" name="מלבן 46">
            <a:extLst>
              <a:ext uri="{FF2B5EF4-FFF2-40B4-BE49-F238E27FC236}">
                <a16:creationId xmlns:a16="http://schemas.microsoft.com/office/drawing/2014/main" id="{61A1C48A-B842-4A89-A8AD-E4EA24D0083B}"/>
              </a:ext>
            </a:extLst>
          </p:cNvPr>
          <p:cNvSpPr/>
          <p:nvPr/>
        </p:nvSpPr>
        <p:spPr>
          <a:xfrm>
            <a:off x="3182669" y="3050041"/>
            <a:ext cx="886648" cy="32301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[3]</a:t>
            </a:r>
            <a:endParaRPr lang="he-IL" dirty="0"/>
          </a:p>
        </p:txBody>
      </p:sp>
      <p:sp>
        <p:nvSpPr>
          <p:cNvPr id="48" name="מלבן 47">
            <a:extLst>
              <a:ext uri="{FF2B5EF4-FFF2-40B4-BE49-F238E27FC236}">
                <a16:creationId xmlns:a16="http://schemas.microsoft.com/office/drawing/2014/main" id="{4AC141D1-A6EC-4C9C-8D75-2B4E4CFA8B8B}"/>
              </a:ext>
            </a:extLst>
          </p:cNvPr>
          <p:cNvSpPr/>
          <p:nvPr/>
        </p:nvSpPr>
        <p:spPr>
          <a:xfrm>
            <a:off x="3196371" y="2627452"/>
            <a:ext cx="881611" cy="3461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[2]</a:t>
            </a:r>
            <a:endParaRPr lang="he-IL" dirty="0"/>
          </a:p>
        </p:txBody>
      </p:sp>
      <p:sp>
        <p:nvSpPr>
          <p:cNvPr id="49" name="מלבן 48">
            <a:extLst>
              <a:ext uri="{FF2B5EF4-FFF2-40B4-BE49-F238E27FC236}">
                <a16:creationId xmlns:a16="http://schemas.microsoft.com/office/drawing/2014/main" id="{714A43BB-21F1-4747-B14F-E67AAD35AF64}"/>
              </a:ext>
            </a:extLst>
          </p:cNvPr>
          <p:cNvSpPr/>
          <p:nvPr/>
        </p:nvSpPr>
        <p:spPr>
          <a:xfrm>
            <a:off x="3211013" y="2213293"/>
            <a:ext cx="886648" cy="32301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[1]</a:t>
            </a:r>
            <a:endParaRPr lang="he-IL" dirty="0"/>
          </a:p>
        </p:txBody>
      </p:sp>
      <p:sp>
        <p:nvSpPr>
          <p:cNvPr id="51" name="מלבן 50">
            <a:extLst>
              <a:ext uri="{FF2B5EF4-FFF2-40B4-BE49-F238E27FC236}">
                <a16:creationId xmlns:a16="http://schemas.microsoft.com/office/drawing/2014/main" id="{1990366E-D52B-498A-90D6-6C5E4AA3FE2C}"/>
              </a:ext>
            </a:extLst>
          </p:cNvPr>
          <p:cNvSpPr/>
          <p:nvPr/>
        </p:nvSpPr>
        <p:spPr>
          <a:xfrm>
            <a:off x="4474028" y="4341777"/>
            <a:ext cx="4746172" cy="1260033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91440" rIns="182880" bIns="0" rtlCol="1" anchor="t" anchorCtr="0"/>
          <a:lstStyle/>
          <a:p>
            <a:pPr algn="r"/>
            <a:r>
              <a:rPr lang="he-IL" sz="2400" b="1" dirty="0"/>
              <a:t>כשיוצרים מערך  מטיפוס מחלקה –</a:t>
            </a:r>
          </a:p>
          <a:p>
            <a:pPr algn="r"/>
            <a:r>
              <a:rPr lang="he-IL" sz="2400" b="1" dirty="0"/>
              <a:t>יש 2 פעולות </a:t>
            </a:r>
            <a:r>
              <a:rPr lang="en-US" sz="2400" b="1" dirty="0"/>
              <a:t>new</a:t>
            </a:r>
            <a:r>
              <a:rPr lang="he-IL" sz="2400" b="1" dirty="0"/>
              <a:t> : אחת למערך  שניה לכל עצם המוכל במערך   </a:t>
            </a:r>
          </a:p>
        </p:txBody>
      </p:sp>
    </p:spTree>
    <p:extLst>
      <p:ext uri="{BB962C8B-B14F-4D97-AF65-F5344CB8AC3E}">
        <p14:creationId xmlns:p14="http://schemas.microsoft.com/office/powerpoint/2010/main" val="92287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9" grpId="0" animBg="1"/>
      <p:bldP spid="20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85089C9-48D7-4484-BF0D-2B4B88B89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5685" y="345160"/>
            <a:ext cx="3381788" cy="720000"/>
          </a:xfrm>
        </p:spPr>
        <p:txBody>
          <a:bodyPr/>
          <a:lstStyle/>
          <a:p>
            <a:r>
              <a:rPr lang="he-IL" dirty="0"/>
              <a:t>חיפוש במערך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B1A72789-AA19-43E5-984E-A4BAAE52EB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13132" y="579333"/>
            <a:ext cx="8212766" cy="945671"/>
          </a:xfrm>
        </p:spPr>
        <p:txBody>
          <a:bodyPr>
            <a:normAutofit fontScale="92500"/>
          </a:bodyPr>
          <a:lstStyle/>
          <a:p>
            <a:pPr marL="96848" indent="0">
              <a:buNone/>
            </a:pPr>
            <a:r>
              <a:rPr lang="he-IL" b="1" dirty="0">
                <a:solidFill>
                  <a:srgbClr val="12B4BC"/>
                </a:solidFill>
              </a:rPr>
              <a:t>כתבו פעולה המקבלת מערך מלא של נקודות  וערכי </a:t>
            </a:r>
            <a:r>
              <a:rPr lang="en-US" b="1" dirty="0" err="1">
                <a:solidFill>
                  <a:srgbClr val="12B4BC"/>
                </a:solidFill>
              </a:rPr>
              <a:t>x,y</a:t>
            </a:r>
            <a:r>
              <a:rPr lang="he-IL" b="1" dirty="0">
                <a:solidFill>
                  <a:srgbClr val="12B4BC"/>
                </a:solidFill>
              </a:rPr>
              <a:t>   ומחזירה אמת אם הנקודה שאלו ערכיה , נמצאת במערך. אחרת תחזיר שקר.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EBB9B108-7F7B-41C0-97FA-AC9420BE13F4}"/>
              </a:ext>
            </a:extLst>
          </p:cNvPr>
          <p:cNvSpPr txBox="1"/>
          <p:nvPr/>
        </p:nvSpPr>
        <p:spPr>
          <a:xfrm>
            <a:off x="5664240" y="1357199"/>
            <a:ext cx="6291943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/>
              <a:t>ניתוח ותכנון : </a:t>
            </a:r>
          </a:p>
          <a:p>
            <a:r>
              <a:rPr lang="he-IL" sz="2400" dirty="0"/>
              <a:t>     המערך מלא , אין כניסות עם </a:t>
            </a:r>
            <a:r>
              <a:rPr lang="en-US" sz="2400" dirty="0"/>
              <a:t>null </a:t>
            </a:r>
            <a:endParaRPr lang="he-IL" sz="2400" dirty="0"/>
          </a:p>
          <a:p>
            <a:r>
              <a:rPr lang="he-IL" sz="2400" dirty="0"/>
              <a:t>     סריקת המערך: האם נמצא נחזיר אמת ונסיים. </a:t>
            </a:r>
          </a:p>
          <a:p>
            <a:r>
              <a:rPr lang="he-IL" sz="2400" dirty="0"/>
              <a:t>     אם הגענו לסיום – נחזיר שקר  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DC983180-A52D-4F7C-96DF-17DC9F179882}"/>
              </a:ext>
            </a:extLst>
          </p:cNvPr>
          <p:cNvSpPr/>
          <p:nvPr/>
        </p:nvSpPr>
        <p:spPr>
          <a:xfrm>
            <a:off x="159617" y="2638480"/>
            <a:ext cx="720634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>
                <a:solidFill>
                  <a:srgbClr val="0000FF"/>
                </a:solidFill>
              </a:rPr>
              <a:t>public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static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bool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FindPoint</a:t>
            </a:r>
            <a:r>
              <a:rPr lang="en-US" sz="2400" dirty="0">
                <a:solidFill>
                  <a:srgbClr val="000000"/>
                </a:solidFill>
              </a:rPr>
              <a:t>(Point[] </a:t>
            </a:r>
            <a:r>
              <a:rPr lang="en-US" sz="2400" dirty="0" err="1">
                <a:solidFill>
                  <a:srgbClr val="000000"/>
                </a:solidFill>
              </a:rPr>
              <a:t>arr</a:t>
            </a:r>
            <a:r>
              <a:rPr lang="en-US" sz="2400" dirty="0">
                <a:solidFill>
                  <a:srgbClr val="000000"/>
                </a:solidFill>
              </a:rPr>
              <a:t>, </a:t>
            </a:r>
            <a:r>
              <a:rPr lang="en-US" sz="2400" dirty="0">
                <a:solidFill>
                  <a:srgbClr val="0000FF"/>
                </a:solidFill>
              </a:rPr>
              <a:t>int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x,</a:t>
            </a:r>
            <a:r>
              <a:rPr lang="en-US" sz="2400" dirty="0" err="1">
                <a:solidFill>
                  <a:srgbClr val="0000FF"/>
                </a:solidFill>
              </a:rPr>
              <a:t>int</a:t>
            </a:r>
            <a:r>
              <a:rPr lang="en-US" sz="2400" dirty="0">
                <a:solidFill>
                  <a:srgbClr val="000000"/>
                </a:solidFill>
              </a:rPr>
              <a:t> y)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}  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</a:t>
            </a:r>
            <a:r>
              <a:rPr lang="en-US" sz="2400" dirty="0">
                <a:solidFill>
                  <a:srgbClr val="0000FF"/>
                </a:solidFill>
              </a:rPr>
              <a:t>for</a:t>
            </a:r>
            <a:r>
              <a:rPr lang="en-US" sz="2400" dirty="0">
                <a:solidFill>
                  <a:srgbClr val="00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int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i</a:t>
            </a:r>
            <a:r>
              <a:rPr lang="en-US" sz="2400" dirty="0">
                <a:solidFill>
                  <a:srgbClr val="000000"/>
                </a:solidFill>
              </a:rPr>
              <a:t>=0;i&lt;</a:t>
            </a:r>
            <a:r>
              <a:rPr lang="en-US" sz="2400" dirty="0" err="1">
                <a:solidFill>
                  <a:srgbClr val="000000"/>
                </a:solidFill>
              </a:rPr>
              <a:t>arr.Length;i</a:t>
            </a:r>
            <a:r>
              <a:rPr lang="en-US" sz="2400" dirty="0">
                <a:solidFill>
                  <a:srgbClr val="000000"/>
                </a:solidFill>
              </a:rPr>
              <a:t>++)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}      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i</a:t>
            </a:r>
            <a:r>
              <a:rPr lang="en-US" sz="2400" dirty="0">
                <a:solidFill>
                  <a:srgbClr val="0000FF"/>
                </a:solidFill>
              </a:rPr>
              <a:t>f</a:t>
            </a:r>
            <a:r>
              <a:rPr lang="en-US" sz="2400" dirty="0">
                <a:solidFill>
                  <a:srgbClr val="000000"/>
                </a:solidFill>
              </a:rPr>
              <a:t> (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00"/>
                </a:highlight>
              </a:rPr>
              <a:t>arr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</a:rPr>
              <a:t>[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00"/>
                </a:highlight>
              </a:rPr>
              <a:t>i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</a:rPr>
              <a:t>].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00"/>
                </a:highlight>
              </a:rPr>
              <a:t>GetX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</a:rPr>
              <a:t>() </a:t>
            </a:r>
            <a:r>
              <a:rPr lang="en-US" sz="2400" dirty="0">
                <a:solidFill>
                  <a:srgbClr val="000000"/>
                </a:solidFill>
              </a:rPr>
              <a:t>== x &amp;&amp; 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00"/>
                </a:highlight>
              </a:rPr>
              <a:t>arr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</a:rPr>
              <a:t>[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00"/>
                </a:highlight>
              </a:rPr>
              <a:t>i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</a:rPr>
              <a:t>].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00"/>
                </a:highlight>
              </a:rPr>
              <a:t>GetY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</a:rPr>
              <a:t>() </a:t>
            </a:r>
            <a:r>
              <a:rPr lang="en-US" sz="2400" dirty="0">
                <a:solidFill>
                  <a:srgbClr val="000000"/>
                </a:solidFill>
              </a:rPr>
              <a:t>== y)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            </a:t>
            </a:r>
            <a:r>
              <a:rPr lang="en-US" sz="2400" dirty="0">
                <a:solidFill>
                  <a:srgbClr val="0000FF"/>
                </a:solidFill>
              </a:rPr>
              <a:t>return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true</a:t>
            </a:r>
            <a:r>
              <a:rPr lang="en-US" sz="2400" dirty="0">
                <a:solidFill>
                  <a:srgbClr val="000000"/>
                </a:solidFill>
              </a:rPr>
              <a:t>;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{      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return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false</a:t>
            </a:r>
            <a:r>
              <a:rPr lang="en-US" sz="2400" dirty="0">
                <a:solidFill>
                  <a:srgbClr val="000000"/>
                </a:solidFill>
              </a:rPr>
              <a:t>;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        {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130761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מערך עצמים -1 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מדעי המחשב י-יא 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שם המורה: דיתה אוהב ציון 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A491AFA8-58DC-4D87-9D9F-D6A8E34954EC}"/>
              </a:ext>
            </a:extLst>
          </p:cNvPr>
          <p:cNvSpPr txBox="1"/>
          <p:nvPr/>
        </p:nvSpPr>
        <p:spPr>
          <a:xfrm>
            <a:off x="363532" y="6115823"/>
            <a:ext cx="349431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>
                <a:hlinkClick r:id="rId3"/>
              </a:rPr>
              <a:t>ditaohevzion@gmail.com</a:t>
            </a:r>
            <a:r>
              <a:rPr lang="en-US" sz="2000" dirty="0"/>
              <a:t> </a:t>
            </a:r>
            <a:endParaRPr lang="he-IL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198AC7B-BF54-4E2C-A634-8FD7C5BB1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3535" y="0"/>
            <a:ext cx="5288465" cy="720000"/>
          </a:xfrm>
        </p:spPr>
        <p:txBody>
          <a:bodyPr/>
          <a:lstStyle/>
          <a:p>
            <a:r>
              <a:rPr lang="he-IL" dirty="0"/>
              <a:t>חיפוש במערך-המשך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846F6389-A13B-4DBE-9B6D-F75142B6EB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620000" y="642257"/>
            <a:ext cx="4232264" cy="720001"/>
          </a:xfrm>
        </p:spPr>
        <p:txBody>
          <a:bodyPr/>
          <a:lstStyle/>
          <a:p>
            <a:pPr marL="96848" indent="0">
              <a:buNone/>
            </a:pPr>
            <a:r>
              <a:rPr lang="he-IL" dirty="0"/>
              <a:t>הפעולה מקבלת מערך ונקודה 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BE05DE57-427B-4758-AA9A-960792894C4B}"/>
              </a:ext>
            </a:extLst>
          </p:cNvPr>
          <p:cNvSpPr/>
          <p:nvPr/>
        </p:nvSpPr>
        <p:spPr>
          <a:xfrm>
            <a:off x="613051" y="695652"/>
            <a:ext cx="874123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>
                <a:solidFill>
                  <a:srgbClr val="0000FF"/>
                </a:solidFill>
              </a:rPr>
              <a:t>public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static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bool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FindPoint</a:t>
            </a:r>
            <a:r>
              <a:rPr lang="en-US" sz="2400" dirty="0">
                <a:solidFill>
                  <a:srgbClr val="000000"/>
                </a:solidFill>
              </a:rPr>
              <a:t>(Point[] </a:t>
            </a:r>
            <a:r>
              <a:rPr lang="en-US" sz="2400" dirty="0" err="1">
                <a:solidFill>
                  <a:srgbClr val="000000"/>
                </a:solidFill>
              </a:rPr>
              <a:t>arr</a:t>
            </a:r>
            <a:r>
              <a:rPr lang="en-US" sz="2400" dirty="0">
                <a:solidFill>
                  <a:srgbClr val="000000"/>
                </a:solidFill>
              </a:rPr>
              <a:t>, Point p)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}</a:t>
            </a:r>
          </a:p>
          <a:p>
            <a:pPr algn="l" rtl="0"/>
            <a:r>
              <a:rPr lang="nn-NO" sz="2400" dirty="0">
                <a:solidFill>
                  <a:srgbClr val="000000"/>
                </a:solidFill>
              </a:rPr>
              <a:t>    </a:t>
            </a:r>
            <a:r>
              <a:rPr lang="nn-NO" sz="2400" dirty="0">
                <a:solidFill>
                  <a:srgbClr val="0000FF"/>
                </a:solidFill>
              </a:rPr>
              <a:t>for</a:t>
            </a:r>
            <a:r>
              <a:rPr lang="nn-NO" sz="2400" dirty="0">
                <a:solidFill>
                  <a:srgbClr val="000000"/>
                </a:solidFill>
              </a:rPr>
              <a:t> (</a:t>
            </a:r>
            <a:r>
              <a:rPr lang="nn-NO" sz="2400" dirty="0">
                <a:solidFill>
                  <a:srgbClr val="0000FF"/>
                </a:solidFill>
              </a:rPr>
              <a:t>int</a:t>
            </a:r>
            <a:r>
              <a:rPr lang="nn-NO" sz="2400" dirty="0">
                <a:solidFill>
                  <a:srgbClr val="000000"/>
                </a:solidFill>
              </a:rPr>
              <a:t> i = 0; i &lt; arr.Length; i++)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            }    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</a:t>
            </a:r>
            <a:r>
              <a:rPr lang="en-US" sz="2400" dirty="0">
                <a:solidFill>
                  <a:srgbClr val="0000FF"/>
                </a:solidFill>
              </a:rPr>
              <a:t>if</a:t>
            </a:r>
            <a:r>
              <a:rPr lang="en-US" sz="2400" dirty="0">
                <a:solidFill>
                  <a:srgbClr val="000000"/>
                </a:solidFill>
              </a:rPr>
              <a:t> (</a:t>
            </a:r>
            <a:r>
              <a:rPr lang="en-US" sz="2400" dirty="0" err="1">
                <a:solidFill>
                  <a:srgbClr val="000000"/>
                </a:solidFill>
              </a:rPr>
              <a:t>arr</a:t>
            </a:r>
            <a:r>
              <a:rPr lang="en-US" sz="2400" dirty="0">
                <a:solidFill>
                  <a:srgbClr val="000000"/>
                </a:solidFill>
              </a:rPr>
              <a:t>[</a:t>
            </a:r>
            <a:r>
              <a:rPr lang="en-US" sz="2400" dirty="0" err="1">
                <a:solidFill>
                  <a:srgbClr val="000000"/>
                </a:solidFill>
              </a:rPr>
              <a:t>i</a:t>
            </a:r>
            <a:r>
              <a:rPr lang="en-US" sz="2400" dirty="0">
                <a:solidFill>
                  <a:srgbClr val="000000"/>
                </a:solidFill>
              </a:rPr>
              <a:t>].Equal(p)) </a:t>
            </a:r>
            <a:r>
              <a:rPr lang="en-US" sz="2400" dirty="0">
                <a:solidFill>
                  <a:srgbClr val="0000FF"/>
                </a:solidFill>
              </a:rPr>
              <a:t>return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true</a:t>
            </a:r>
            <a:r>
              <a:rPr lang="en-US" sz="2400" dirty="0">
                <a:solidFill>
                  <a:srgbClr val="000000"/>
                </a:solidFill>
              </a:rPr>
              <a:t>;  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</a:t>
            </a:r>
            <a:r>
              <a:rPr lang="en-US" sz="2400" dirty="0">
                <a:solidFill>
                  <a:srgbClr val="0000FF"/>
                </a:solidFill>
              </a:rPr>
              <a:t>if</a:t>
            </a:r>
            <a:r>
              <a:rPr lang="en-US" sz="2400" dirty="0">
                <a:solidFill>
                  <a:srgbClr val="000000"/>
                </a:solidFill>
              </a:rPr>
              <a:t> (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00"/>
                </a:highlight>
              </a:rPr>
              <a:t>arr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</a:rPr>
              <a:t>[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00"/>
                </a:highlight>
              </a:rPr>
              <a:t>i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</a:rPr>
              <a:t>].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00"/>
                </a:highlight>
              </a:rPr>
              <a:t>GetX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</a:rPr>
              <a:t>() </a:t>
            </a:r>
            <a:r>
              <a:rPr lang="en-US" sz="2400" dirty="0">
                <a:solidFill>
                  <a:srgbClr val="000000"/>
                </a:solidFill>
              </a:rPr>
              <a:t>== 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00"/>
                </a:highlight>
              </a:rPr>
              <a:t>p.GetX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</a:rPr>
              <a:t>() </a:t>
            </a:r>
            <a:r>
              <a:rPr lang="en-US" sz="2400" dirty="0">
                <a:solidFill>
                  <a:srgbClr val="000000"/>
                </a:solidFill>
              </a:rPr>
              <a:t>&amp;&amp; 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00"/>
                </a:highlight>
              </a:rPr>
              <a:t>arr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</a:rPr>
              <a:t>[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00"/>
                </a:highlight>
              </a:rPr>
              <a:t>i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</a:rPr>
              <a:t>].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00"/>
                </a:highlight>
              </a:rPr>
              <a:t>GetY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</a:rPr>
              <a:t>() </a:t>
            </a:r>
            <a:r>
              <a:rPr lang="en-US" sz="2400" dirty="0">
                <a:solidFill>
                  <a:srgbClr val="000000"/>
                </a:solidFill>
              </a:rPr>
              <a:t>== 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00"/>
                </a:highlight>
              </a:rPr>
              <a:t>p.GetY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</a:rPr>
              <a:t>())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             </a:t>
            </a:r>
            <a:r>
              <a:rPr lang="en-US" sz="2400" dirty="0">
                <a:solidFill>
                  <a:srgbClr val="0000FF"/>
                </a:solidFill>
              </a:rPr>
              <a:t>return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true</a:t>
            </a:r>
            <a:r>
              <a:rPr lang="en-US" sz="2400" dirty="0">
                <a:solidFill>
                  <a:srgbClr val="000000"/>
                </a:solidFill>
              </a:rPr>
              <a:t>;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            {     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</a:t>
            </a:r>
            <a:r>
              <a:rPr lang="en-US" sz="2400" dirty="0">
                <a:solidFill>
                  <a:srgbClr val="0000FF"/>
                </a:solidFill>
              </a:rPr>
              <a:t>return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false</a:t>
            </a:r>
            <a:r>
              <a:rPr lang="en-US" sz="2400" dirty="0">
                <a:solidFill>
                  <a:srgbClr val="000000"/>
                </a:solidFill>
              </a:rPr>
              <a:t>;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{</a:t>
            </a:r>
            <a:endParaRPr lang="he-IL" sz="2400" dirty="0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0E8459F5-1F99-409A-A96E-49E15DF4A6C6}"/>
              </a:ext>
            </a:extLst>
          </p:cNvPr>
          <p:cNvSpPr/>
          <p:nvPr/>
        </p:nvSpPr>
        <p:spPr>
          <a:xfrm>
            <a:off x="849673" y="4361561"/>
            <a:ext cx="6770327" cy="2308324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r"/>
            <a:r>
              <a:rPr lang="he-IL" sz="2400" dirty="0">
                <a:solidFill>
                  <a:srgbClr val="0000FF"/>
                </a:solidFill>
              </a:rPr>
              <a:t>נוסיף פעולה למחלקה </a:t>
            </a:r>
            <a:r>
              <a:rPr lang="en-US" sz="2400" dirty="0">
                <a:solidFill>
                  <a:srgbClr val="0000FF"/>
                </a:solidFill>
              </a:rPr>
              <a:t>Point</a:t>
            </a:r>
          </a:p>
          <a:p>
            <a:pPr algn="l" rtl="0"/>
            <a:r>
              <a:rPr lang="en-US" sz="2400" dirty="0">
                <a:solidFill>
                  <a:srgbClr val="0000FF"/>
                </a:solidFill>
              </a:rPr>
              <a:t>public</a:t>
            </a:r>
            <a:r>
              <a:rPr lang="en-US" sz="2400" dirty="0">
                <a:solidFill>
                  <a:srgbClr val="000000"/>
                </a:solidFill>
              </a:rPr>
              <a:t>  </a:t>
            </a:r>
            <a:r>
              <a:rPr lang="en-US" sz="2400" dirty="0">
                <a:solidFill>
                  <a:srgbClr val="0000FF"/>
                </a:solidFill>
              </a:rPr>
              <a:t>bool</a:t>
            </a:r>
            <a:r>
              <a:rPr lang="en-US" sz="2400" dirty="0">
                <a:solidFill>
                  <a:srgbClr val="000000"/>
                </a:solidFill>
              </a:rPr>
              <a:t> Equal(Point other)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}</a:t>
            </a:r>
          </a:p>
          <a:p>
            <a:pPr algn="l" rtl="0"/>
            <a:r>
              <a:rPr lang="en-US" sz="2400" dirty="0">
                <a:solidFill>
                  <a:srgbClr val="0000FF"/>
                </a:solidFill>
              </a:rPr>
              <a:t>if</a:t>
            </a:r>
            <a:r>
              <a:rPr lang="en-US" sz="2400" dirty="0">
                <a:solidFill>
                  <a:srgbClr val="000000"/>
                </a:solidFill>
              </a:rPr>
              <a:t> (other == </a:t>
            </a:r>
            <a:r>
              <a:rPr lang="en-US" sz="2400" dirty="0">
                <a:solidFill>
                  <a:srgbClr val="0000FF"/>
                </a:solidFill>
              </a:rPr>
              <a:t>null</a:t>
            </a:r>
            <a:r>
              <a:rPr lang="en-US" sz="2400" dirty="0">
                <a:solidFill>
                  <a:srgbClr val="000000"/>
                </a:solidFill>
              </a:rPr>
              <a:t>) </a:t>
            </a:r>
            <a:r>
              <a:rPr lang="en-US" sz="2400" dirty="0">
                <a:solidFill>
                  <a:srgbClr val="0000FF"/>
                </a:solidFill>
              </a:rPr>
              <a:t>return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false</a:t>
            </a:r>
            <a:r>
              <a:rPr lang="en-US" sz="2400" dirty="0">
                <a:solidFill>
                  <a:srgbClr val="000000"/>
                </a:solidFill>
              </a:rPr>
              <a:t>;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r</a:t>
            </a:r>
            <a:r>
              <a:rPr lang="en-US" sz="2400" dirty="0">
                <a:solidFill>
                  <a:srgbClr val="0000FF"/>
                </a:solidFill>
              </a:rPr>
              <a:t>eturn</a:t>
            </a:r>
            <a:r>
              <a:rPr lang="en-US" sz="2400" dirty="0">
                <a:solidFill>
                  <a:srgbClr val="000000"/>
                </a:solidFill>
              </a:rPr>
              <a:t> (</a:t>
            </a:r>
            <a:r>
              <a:rPr lang="en-US" sz="2400" dirty="0" err="1">
                <a:solidFill>
                  <a:srgbClr val="0000FF"/>
                </a:solidFill>
              </a:rPr>
              <a:t>this</a:t>
            </a:r>
            <a:r>
              <a:rPr lang="en-US" sz="2400" dirty="0" err="1">
                <a:solidFill>
                  <a:srgbClr val="000000"/>
                </a:solidFill>
              </a:rPr>
              <a:t>.x</a:t>
            </a:r>
            <a:r>
              <a:rPr lang="en-US" sz="2400" dirty="0">
                <a:solidFill>
                  <a:srgbClr val="000000"/>
                </a:solidFill>
              </a:rPr>
              <a:t> == </a:t>
            </a:r>
            <a:r>
              <a:rPr lang="en-US" sz="2400" dirty="0" err="1">
                <a:solidFill>
                  <a:srgbClr val="000000"/>
                </a:solidFill>
              </a:rPr>
              <a:t>other.x</a:t>
            </a:r>
            <a:r>
              <a:rPr lang="en-US" sz="2400" dirty="0">
                <a:solidFill>
                  <a:srgbClr val="000000"/>
                </a:solidFill>
              </a:rPr>
              <a:t>) &amp;&amp; (</a:t>
            </a:r>
            <a:r>
              <a:rPr lang="en-US" sz="2400" dirty="0" err="1">
                <a:solidFill>
                  <a:srgbClr val="0000FF"/>
                </a:solidFill>
              </a:rPr>
              <a:t>this</a:t>
            </a:r>
            <a:r>
              <a:rPr lang="en-US" sz="2400" dirty="0" err="1">
                <a:solidFill>
                  <a:srgbClr val="000000"/>
                </a:solidFill>
              </a:rPr>
              <a:t>.y</a:t>
            </a:r>
            <a:r>
              <a:rPr lang="en-US" sz="2400" dirty="0">
                <a:solidFill>
                  <a:srgbClr val="000000"/>
                </a:solidFill>
              </a:rPr>
              <a:t> == </a:t>
            </a:r>
            <a:r>
              <a:rPr lang="en-US" sz="2400" dirty="0" err="1">
                <a:solidFill>
                  <a:srgbClr val="000000"/>
                </a:solidFill>
              </a:rPr>
              <a:t>other.y</a:t>
            </a:r>
            <a:r>
              <a:rPr lang="en-US" sz="2400" dirty="0">
                <a:solidFill>
                  <a:srgbClr val="000000"/>
                </a:solidFill>
              </a:rPr>
              <a:t>);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        {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981869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0DE05BA-9318-4E42-B311-3AFE3DCE2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מסלול נקודות 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7D7BB3AF-CAA1-4B28-9965-622E77C2FF68}"/>
              </a:ext>
            </a:extLst>
          </p:cNvPr>
          <p:cNvSpPr/>
          <p:nvPr/>
        </p:nvSpPr>
        <p:spPr>
          <a:xfrm>
            <a:off x="909796" y="962533"/>
            <a:ext cx="100366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dirty="0"/>
              <a:t>מסלול טיול מוגדר ע"י אוסף נקודות המייצגות מיקום. </a:t>
            </a:r>
          </a:p>
          <a:p>
            <a:endParaRPr lang="he-IL" sz="2400" dirty="0"/>
          </a:p>
          <a:p>
            <a:r>
              <a:rPr lang="he-IL" sz="2400" dirty="0"/>
              <a:t>אוסף של נקודות:  מערך  מטיפוס </a:t>
            </a:r>
            <a:r>
              <a:rPr lang="en-US" sz="2400" dirty="0"/>
              <a:t> Point</a:t>
            </a:r>
            <a:r>
              <a:rPr lang="he-IL" sz="2400" dirty="0"/>
              <a:t>          </a:t>
            </a:r>
            <a:r>
              <a:rPr lang="en-US" sz="2400" dirty="0"/>
              <a:t>Point[] </a:t>
            </a:r>
            <a:r>
              <a:rPr lang="en-US" sz="2400" dirty="0" err="1"/>
              <a:t>arr</a:t>
            </a:r>
            <a:r>
              <a:rPr lang="en-US" sz="2400" dirty="0"/>
              <a:t>= new point[10]  ;</a:t>
            </a:r>
            <a:r>
              <a:rPr lang="he-IL" sz="2400" dirty="0"/>
              <a:t>  </a:t>
            </a:r>
          </a:p>
          <a:p>
            <a:endParaRPr lang="he-IL" sz="2400" dirty="0"/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89BF1C9B-E86D-4743-AE10-E2A00F2A77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2753833"/>
            <a:ext cx="5272501" cy="3948719"/>
          </a:xfrm>
          <a:prstGeom prst="rect">
            <a:avLst/>
          </a:prstGeom>
        </p:spPr>
      </p:pic>
      <p:sp>
        <p:nvSpPr>
          <p:cNvPr id="7" name="מציין מיקום תוכן 3">
            <a:extLst>
              <a:ext uri="{FF2B5EF4-FFF2-40B4-BE49-F238E27FC236}">
                <a16:creationId xmlns:a16="http://schemas.microsoft.com/office/drawing/2014/main" id="{BE4AB9C5-DEAF-41B8-8366-67AC1A0FDB11}"/>
              </a:ext>
            </a:extLst>
          </p:cNvPr>
          <p:cNvSpPr txBox="1">
            <a:spLocks/>
          </p:cNvSpPr>
          <p:nvPr/>
        </p:nvSpPr>
        <p:spPr>
          <a:xfrm>
            <a:off x="120751" y="2410143"/>
            <a:ext cx="11161453" cy="2767913"/>
          </a:xfrm>
          <a:prstGeom prst="rect">
            <a:avLst/>
          </a:prstGeom>
        </p:spPr>
        <p:txBody>
          <a:bodyPr vert="horz" lIns="91440" tIns="45720" rIns="91440" bIns="45720" rtlCol="1">
            <a:normAutofit fontScale="92500" lnSpcReduction="10000"/>
          </a:bodyPr>
          <a:lstStyle>
            <a:lvl1pPr marL="439782" indent="-342934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3024" indent="-285779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/>
              <a:t>ידוע כי ערכי כל הערכים בנקודות הם חיוביים. </a:t>
            </a:r>
          </a:p>
          <a:p>
            <a:r>
              <a:rPr lang="he-IL" dirty="0"/>
              <a:t>כתבו פעולה המקבלת את המערך </a:t>
            </a:r>
            <a:r>
              <a:rPr lang="en-US" dirty="0"/>
              <a:t>  </a:t>
            </a:r>
            <a:r>
              <a:rPr lang="en-US" dirty="0" err="1"/>
              <a:t>arr</a:t>
            </a:r>
            <a:r>
              <a:rPr lang="en-US" dirty="0"/>
              <a:t> </a:t>
            </a:r>
            <a:r>
              <a:rPr lang="he-IL" dirty="0"/>
              <a:t>ומחזירה את אורכו של המסלול. </a:t>
            </a:r>
          </a:p>
          <a:p>
            <a:endParaRPr lang="he-IL" dirty="0"/>
          </a:p>
          <a:p>
            <a:pPr marL="0" indent="0">
              <a:buFont typeface="Arial" pitchFamily="34" charset="0"/>
              <a:buNone/>
            </a:pPr>
            <a:r>
              <a:rPr lang="he-IL" dirty="0"/>
              <a:t>תיכנון : </a:t>
            </a:r>
          </a:p>
          <a:p>
            <a:pPr marL="0" indent="0">
              <a:buFont typeface="Arial" pitchFamily="34" charset="0"/>
              <a:buNone/>
            </a:pPr>
            <a:r>
              <a:rPr lang="he-IL" dirty="0"/>
              <a:t>איך לחשב מרחק בין שתי נקודות </a:t>
            </a:r>
          </a:p>
          <a:p>
            <a:pPr marL="0" indent="0">
              <a:buFont typeface="Arial" pitchFamily="34" charset="0"/>
              <a:buNone/>
            </a:pPr>
            <a:r>
              <a:rPr lang="he-IL" dirty="0"/>
              <a:t>לסרוק את המערך  ולבדוק זוגות.</a:t>
            </a:r>
          </a:p>
          <a:p>
            <a:pPr marL="0" indent="0">
              <a:buFont typeface="Arial" pitchFamily="34" charset="0"/>
              <a:buNone/>
            </a:pPr>
            <a:r>
              <a:rPr lang="en-US" baseline="30000" dirty="0">
                <a:solidFill>
                  <a:srgbClr val="FF0000"/>
                </a:solidFill>
                <a:latin typeface="Webdings" panose="05030102010509060703" pitchFamily="18" charset="2"/>
              </a:rPr>
              <a:t>Y</a:t>
            </a:r>
            <a:r>
              <a:rPr lang="en-US" dirty="0"/>
              <a:t> </a:t>
            </a:r>
            <a:r>
              <a:rPr lang="he-IL" dirty="0"/>
              <a:t>לנקודה האחרונה אין בן זוג </a:t>
            </a:r>
          </a:p>
        </p:txBody>
      </p:sp>
    </p:spTree>
    <p:extLst>
      <p:ext uri="{BB962C8B-B14F-4D97-AF65-F5344CB8AC3E}">
        <p14:creationId xmlns:p14="http://schemas.microsoft.com/office/powerpoint/2010/main" val="30789649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/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1338943" y="528602"/>
                <a:ext cx="10152726" cy="4609455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he-IL" dirty="0"/>
                  <a:t>לנקודות בצהוב – אותו ערך של </a:t>
                </a:r>
                <a:r>
                  <a:rPr lang="en-US" dirty="0"/>
                  <a:t>X</a:t>
                </a:r>
                <a:r>
                  <a:rPr lang="he-IL" dirty="0"/>
                  <a:t> לכן המרחק </a:t>
                </a:r>
                <a:r>
                  <a:rPr lang="he-IL" dirty="0" err="1"/>
                  <a:t>בינהם</a:t>
                </a:r>
                <a:r>
                  <a:rPr lang="he-IL" dirty="0"/>
                  <a:t> הוא ההפרש של  </a:t>
                </a:r>
                <a:r>
                  <a:rPr lang="en-US" dirty="0"/>
                  <a:t>Y</a:t>
                </a:r>
                <a:r>
                  <a:rPr lang="he-IL" dirty="0"/>
                  <a:t>. </a:t>
                </a:r>
              </a:p>
              <a:p>
                <a:r>
                  <a:rPr lang="he-IL" dirty="0"/>
                  <a:t>לנקודות בכחול -  אותו ערך של </a:t>
                </a:r>
                <a:r>
                  <a:rPr lang="en-US" dirty="0"/>
                  <a:t>Y</a:t>
                </a:r>
                <a:r>
                  <a:rPr lang="he-IL" dirty="0"/>
                  <a:t> לכן המרחק ביניהם הוא ההפרש של </a:t>
                </a:r>
                <a:r>
                  <a:rPr lang="en-US" dirty="0"/>
                  <a:t>X</a:t>
                </a:r>
                <a:r>
                  <a:rPr lang="he-IL" dirty="0"/>
                  <a:t> </a:t>
                </a:r>
              </a:p>
              <a:p>
                <a:r>
                  <a:rPr lang="he-IL" dirty="0"/>
                  <a:t>לכל השאר -  נשתמש במשפט פיתגורס </a:t>
                </a:r>
              </a:p>
              <a:p>
                <a:r>
                  <a:rPr lang="he-IL" dirty="0"/>
                  <a:t>( ערך מוחלט של הפרש  </a:t>
                </a:r>
                <a:r>
                  <a:rPr lang="en-US" dirty="0"/>
                  <a:t>X</a:t>
                </a:r>
                <a:r>
                  <a:rPr lang="he-IL" dirty="0"/>
                  <a:t>, </a:t>
                </a:r>
              </a:p>
              <a:p>
                <a:r>
                  <a:rPr lang="he-IL" dirty="0"/>
                  <a:t>וערך מוחלט של הפרש </a:t>
                </a:r>
                <a:r>
                  <a:rPr lang="en-US" dirty="0"/>
                  <a:t>Y</a:t>
                </a:r>
                <a:r>
                  <a:rPr lang="he-IL" dirty="0"/>
                  <a:t> )</a:t>
                </a:r>
              </a:p>
              <a:p>
                <a:pPr marL="0" indent="0" rtl="0">
                  <a:buNone/>
                </a:pPr>
                <a:endParaRPr lang="en-US" dirty="0"/>
              </a:p>
              <a:p>
                <a:pPr marL="0" indent="0" rtl="0">
                  <a:buNone/>
                </a:pPr>
                <a:r>
                  <a:rPr lang="en-US" dirty="0"/>
                  <a:t> (x-x)</a:t>
                </a:r>
                <a:r>
                  <a:rPr lang="en-US" baseline="30000" dirty="0"/>
                  <a:t>2</a:t>
                </a:r>
                <a:r>
                  <a:rPr lang="he-IL" baseline="30000" dirty="0"/>
                  <a:t>+</a:t>
                </a:r>
                <a:r>
                  <a:rPr lang="he-IL" dirty="0"/>
                  <a:t>  </a:t>
                </a:r>
                <a:r>
                  <a:rPr lang="en-US" dirty="0"/>
                  <a:t>(y-y)</a:t>
                </a:r>
                <a:r>
                  <a:rPr lang="en-US" baseline="30000" dirty="0"/>
                  <a:t>2</a:t>
                </a:r>
                <a:r>
                  <a:rPr lang="he-IL" baseline="30000" dirty="0"/>
                  <a:t> </a:t>
                </a:r>
                <a:r>
                  <a:rPr lang="en-US" baseline="30000" dirty="0"/>
                  <a:t>=</a:t>
                </a:r>
                <a:r>
                  <a:rPr lang="en-US" dirty="0"/>
                  <a:t>  </a:t>
                </a:r>
                <a:r>
                  <a:rPr lang="he-IL" dirty="0"/>
                  <a:t> </a:t>
                </a:r>
                <a:r>
                  <a:rPr lang="en-US" dirty="0"/>
                  <a:t>(</a:t>
                </a:r>
                <a:r>
                  <a:rPr lang="he-IL" dirty="0"/>
                  <a:t> </a:t>
                </a:r>
                <a:r>
                  <a:rPr lang="en-US" dirty="0"/>
                  <a:t>dis)</a:t>
                </a:r>
                <a:r>
                  <a:rPr lang="en-US" baseline="30000" dirty="0"/>
                  <a:t>2</a:t>
                </a:r>
                <a:endParaRPr lang="en-US" dirty="0"/>
              </a:p>
              <a:p>
                <a:pPr marL="0" indent="0" algn="ctr">
                  <a:buNone/>
                </a:pPr>
                <a:r>
                  <a:rPr lang="en-US" b="0" dirty="0"/>
                  <a:t>                       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𝑑𝑖𝑠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dirty="0">
                        <a:latin typeface="Cambria Math" panose="02040503050406030204" pitchFamily="18" charset="0"/>
                      </a:rPr>
                      <m:t>√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x</m:t>
                    </m:r>
                  </m:oMath>
                </a14:m>
                <a:r>
                  <a:rPr lang="en-US" baseline="30000" dirty="0"/>
                  <a:t>2</a:t>
                </a:r>
                <a:r>
                  <a:rPr lang="en-US" dirty="0"/>
                  <a:t>+y</a:t>
                </a:r>
                <a:r>
                  <a:rPr lang="en-US" baseline="30000" dirty="0"/>
                  <a:t>2</a:t>
                </a:r>
                <a:r>
                  <a:rPr lang="en-US" dirty="0"/>
                  <a:t>)</a:t>
                </a:r>
                <a:endParaRPr lang="en-US" baseline="30000" dirty="0"/>
              </a:p>
              <a:p>
                <a:pPr marL="0" indent="0" rtl="0">
                  <a:buNone/>
                </a:pPr>
                <a:r>
                  <a:rPr lang="en-US" baseline="30000" dirty="0"/>
                  <a:t>              </a:t>
                </a:r>
                <a:endParaRPr lang="he-IL" baseline="30000" dirty="0"/>
              </a:p>
              <a:p>
                <a:pPr marL="0" indent="0" rtl="0">
                  <a:buNone/>
                </a:pPr>
                <a:r>
                  <a:rPr lang="he-IL" dirty="0"/>
                  <a:t>  את הפעולה אפשר לכתוב במחלקה</a:t>
                </a:r>
              </a:p>
              <a:p>
                <a:pPr marL="0" indent="0" rtl="0">
                  <a:buNone/>
                </a:pPr>
                <a:r>
                  <a:rPr lang="en-US" dirty="0"/>
                  <a:t> </a:t>
                </a:r>
                <a:r>
                  <a:rPr lang="he-IL" dirty="0"/>
                  <a:t> או כפעולה סטטית </a:t>
                </a:r>
              </a:p>
              <a:p>
                <a:pPr marL="0" indent="0" rtl="0">
                  <a:buNone/>
                </a:pPr>
                <a:r>
                  <a:rPr lang="en-US" dirty="0"/>
                  <a:t>   </a:t>
                </a:r>
                <a:endParaRPr lang="en-US" baseline="30000" dirty="0"/>
              </a:p>
            </p:txBody>
          </p:sp>
        </mc:Choice>
        <mc:Fallback xmlns="">
          <p:sp>
            <p:nvSpPr>
              <p:cNvPr id="4" name="מציין מיקום תוכן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1338943" y="528602"/>
                <a:ext cx="10152726" cy="4609455"/>
              </a:xfrm>
              <a:blipFill>
                <a:blip r:embed="rId3"/>
                <a:stretch>
                  <a:fillRect t="-1587" r="-72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תמונה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434804"/>
            <a:ext cx="6270171" cy="5048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3827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>
          <a:xfrm>
            <a:off x="87086" y="949434"/>
            <a:ext cx="938348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he-IL" sz="24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altLang="he-IL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he-IL" sz="24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altLang="he-IL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he-IL" sz="24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altLang="he-IL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Distance(Point p1,Point p2)</a:t>
            </a:r>
            <a:endParaRPr lang="en-US" altLang="he-IL" sz="2400" dirty="0"/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he-IL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{</a:t>
            </a:r>
            <a:endParaRPr lang="en-US" altLang="he-IL" sz="2400" dirty="0"/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he-IL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n-US" altLang="he-IL" sz="24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n-US" altLang="he-IL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(p1.GetX() == p2.GetX())</a:t>
            </a:r>
            <a:endParaRPr lang="en-US" altLang="he-IL" sz="2400" dirty="0"/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he-IL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  </a:t>
            </a:r>
            <a:r>
              <a:rPr lang="en-US" altLang="he-IL" sz="24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altLang="he-IL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he-IL" sz="240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Math.Abs</a:t>
            </a:r>
            <a:r>
              <a:rPr lang="en-US" altLang="he-IL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(p1.GetY() - p2.GetY());</a:t>
            </a: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he-IL" sz="2400" dirty="0"/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he-IL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n-US" altLang="he-IL" sz="24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n-US" altLang="he-IL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(p1.GetY() == p2.GetY())</a:t>
            </a:r>
            <a:endParaRPr lang="en-US" altLang="he-IL" sz="2400" dirty="0"/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he-IL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lang="en-US" altLang="he-IL" sz="24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altLang="he-IL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he-IL" sz="240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Math.Abs</a:t>
            </a:r>
            <a:r>
              <a:rPr lang="en-US" altLang="he-IL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(p1.GetX() - p2.GetX());</a:t>
            </a: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he-IL" sz="2400" dirty="0"/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he-IL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altLang="he-IL" sz="24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altLang="he-IL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d1 = </a:t>
            </a:r>
            <a:r>
              <a:rPr lang="en-US" altLang="he-IL" sz="240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Math.Pow</a:t>
            </a:r>
            <a:r>
              <a:rPr lang="en-US" altLang="he-IL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altLang="he-IL" sz="240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Math.Abs</a:t>
            </a:r>
            <a:r>
              <a:rPr lang="en-US" altLang="he-IL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(p1.GetY() - p2.GetY()), 2);</a:t>
            </a:r>
            <a:endParaRPr lang="en-US" altLang="he-IL" sz="2400" dirty="0"/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he-IL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altLang="he-IL" sz="24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altLang="he-IL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d2 = </a:t>
            </a:r>
            <a:r>
              <a:rPr lang="en-US" altLang="he-IL" sz="240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Math.Pow</a:t>
            </a:r>
            <a:r>
              <a:rPr lang="en-US" altLang="he-IL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altLang="he-IL" sz="240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Math.Abs</a:t>
            </a:r>
            <a:r>
              <a:rPr lang="en-US" altLang="he-IL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(p1.GetX() - p2.GetX()), 2);</a:t>
            </a:r>
            <a:endParaRPr lang="en-US" altLang="he-IL" sz="2400" dirty="0"/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he-IL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en-US" altLang="he-IL" sz="24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altLang="he-IL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he-IL" sz="240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Math.Sqrt</a:t>
            </a:r>
            <a:r>
              <a:rPr lang="en-US" altLang="he-IL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(d1 + d2);</a:t>
            </a: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he-IL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}</a:t>
            </a:r>
            <a:endParaRPr lang="en-US" altLang="he-IL" sz="2400" dirty="0"/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he-IL" sz="2400" dirty="0"/>
          </a:p>
        </p:txBody>
      </p:sp>
      <p:sp>
        <p:nvSpPr>
          <p:cNvPr id="9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</p:spPr>
        <p:txBody>
          <a:bodyPr/>
          <a:lstStyle/>
          <a:p>
            <a:r>
              <a:rPr lang="he-IL" dirty="0"/>
              <a:t>פעולת עזר  </a:t>
            </a:r>
          </a:p>
        </p:txBody>
      </p:sp>
      <p:pic>
        <p:nvPicPr>
          <p:cNvPr id="31" name="תמונה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2221" y="0"/>
            <a:ext cx="4390865" cy="3211967"/>
          </a:xfrm>
          <a:prstGeom prst="rect">
            <a:avLst/>
          </a:prstGeom>
        </p:spPr>
      </p:pic>
      <p:pic>
        <p:nvPicPr>
          <p:cNvPr id="32" name="תמונה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5157" y="-1"/>
            <a:ext cx="4943295" cy="3211967"/>
          </a:xfrm>
          <a:prstGeom prst="rect">
            <a:avLst/>
          </a:prstGeom>
        </p:spPr>
      </p:pic>
      <p:pic>
        <p:nvPicPr>
          <p:cNvPr id="29" name="תמונה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12292" y="14058"/>
            <a:ext cx="4979708" cy="3271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368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4658993-5D9C-4D86-B022-A0AE28543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חישוב מרחק כפעולה במחלקה </a:t>
            </a:r>
            <a:r>
              <a:rPr lang="en-US" dirty="0"/>
              <a:t>Point</a:t>
            </a:r>
            <a:endParaRPr lang="he-IL" dirty="0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8A2D3638-EADD-4100-8DD6-A3784E320C55}"/>
              </a:ext>
            </a:extLst>
          </p:cNvPr>
          <p:cNvSpPr/>
          <p:nvPr/>
        </p:nvSpPr>
        <p:spPr>
          <a:xfrm>
            <a:off x="283533" y="982176"/>
            <a:ext cx="998751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fr-FR" sz="2400" dirty="0">
                <a:solidFill>
                  <a:srgbClr val="0000FF"/>
                </a:solidFill>
              </a:rPr>
              <a:t>public</a:t>
            </a:r>
            <a:r>
              <a:rPr lang="fr-FR" sz="2400" dirty="0">
                <a:solidFill>
                  <a:srgbClr val="000000"/>
                </a:solidFill>
              </a:rPr>
              <a:t> </a:t>
            </a:r>
            <a:r>
              <a:rPr lang="fr-FR" sz="2400" dirty="0">
                <a:solidFill>
                  <a:srgbClr val="0000FF"/>
                </a:solidFill>
              </a:rPr>
              <a:t>double</a:t>
            </a:r>
            <a:r>
              <a:rPr lang="fr-FR" sz="2400" dirty="0">
                <a:solidFill>
                  <a:srgbClr val="000000"/>
                </a:solidFill>
              </a:rPr>
              <a:t> Distance(Point p)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        {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    </a:t>
            </a:r>
            <a:r>
              <a:rPr lang="en-US" sz="2400" dirty="0">
                <a:solidFill>
                  <a:srgbClr val="0000FF"/>
                </a:solidFill>
              </a:rPr>
              <a:t>if</a:t>
            </a:r>
            <a:r>
              <a:rPr lang="en-US" sz="2400" dirty="0">
                <a:solidFill>
                  <a:srgbClr val="000000"/>
                </a:solidFill>
              </a:rPr>
              <a:t> (</a:t>
            </a:r>
            <a:r>
              <a:rPr lang="en-US" sz="2400" dirty="0" err="1">
                <a:solidFill>
                  <a:srgbClr val="0000FF"/>
                </a:solidFill>
              </a:rPr>
              <a:t>this</a:t>
            </a:r>
            <a:r>
              <a:rPr lang="en-US" sz="2400" dirty="0" err="1">
                <a:solidFill>
                  <a:srgbClr val="000000"/>
                </a:solidFill>
              </a:rPr>
              <a:t>.x</a:t>
            </a:r>
            <a:r>
              <a:rPr lang="en-US" sz="2400" dirty="0">
                <a:solidFill>
                  <a:srgbClr val="000000"/>
                </a:solidFill>
              </a:rPr>
              <a:t>== </a:t>
            </a:r>
            <a:r>
              <a:rPr lang="en-US" sz="2400" dirty="0" err="1">
                <a:solidFill>
                  <a:srgbClr val="000000"/>
                </a:solidFill>
              </a:rPr>
              <a:t>p.x</a:t>
            </a:r>
            <a:endParaRPr lang="en-US" sz="2400" dirty="0">
              <a:solidFill>
                <a:srgbClr val="000000"/>
              </a:solidFill>
            </a:endParaRP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        </a:t>
            </a:r>
            <a:r>
              <a:rPr lang="en-US" sz="2400" dirty="0">
                <a:solidFill>
                  <a:srgbClr val="0000FF"/>
                </a:solidFill>
              </a:rPr>
              <a:t>return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Math.Abs</a:t>
            </a:r>
            <a:r>
              <a:rPr lang="en-US" sz="2400" dirty="0">
                <a:solidFill>
                  <a:srgbClr val="000000"/>
                </a:solidFill>
              </a:rPr>
              <a:t>(</a:t>
            </a:r>
            <a:r>
              <a:rPr lang="en-US" sz="2400" dirty="0" err="1">
                <a:solidFill>
                  <a:srgbClr val="0000FF"/>
                </a:solidFill>
              </a:rPr>
              <a:t>this</a:t>
            </a:r>
            <a:r>
              <a:rPr lang="en-US" sz="2400" dirty="0" err="1">
                <a:solidFill>
                  <a:srgbClr val="000000"/>
                </a:solidFill>
              </a:rPr>
              <a:t>.y</a:t>
            </a:r>
            <a:r>
              <a:rPr lang="en-US" sz="2400" dirty="0">
                <a:solidFill>
                  <a:srgbClr val="000000"/>
                </a:solidFill>
              </a:rPr>
              <a:t>- </a:t>
            </a:r>
            <a:r>
              <a:rPr lang="en-US" sz="2400" dirty="0" err="1">
                <a:solidFill>
                  <a:srgbClr val="000000"/>
                </a:solidFill>
              </a:rPr>
              <a:t>p.y</a:t>
            </a:r>
            <a:r>
              <a:rPr lang="en-US" sz="2400" dirty="0">
                <a:solidFill>
                  <a:srgbClr val="000000"/>
                </a:solidFill>
              </a:rPr>
              <a:t>);</a:t>
            </a:r>
          </a:p>
          <a:p>
            <a:pPr algn="l" rtl="0"/>
            <a:endParaRPr lang="he-IL" sz="2400" dirty="0">
              <a:solidFill>
                <a:srgbClr val="000000"/>
              </a:solidFill>
            </a:endParaRP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    </a:t>
            </a:r>
            <a:r>
              <a:rPr lang="en-US" sz="2400" dirty="0">
                <a:solidFill>
                  <a:srgbClr val="0000FF"/>
                </a:solidFill>
              </a:rPr>
              <a:t>if</a:t>
            </a:r>
            <a:r>
              <a:rPr lang="en-US" sz="2400" dirty="0">
                <a:solidFill>
                  <a:srgbClr val="000000"/>
                </a:solidFill>
              </a:rPr>
              <a:t> (</a:t>
            </a:r>
            <a:r>
              <a:rPr lang="en-US" sz="2400" dirty="0" err="1">
                <a:solidFill>
                  <a:srgbClr val="0000FF"/>
                </a:solidFill>
              </a:rPr>
              <a:t>this</a:t>
            </a:r>
            <a:r>
              <a:rPr lang="en-US" sz="2400" dirty="0" err="1">
                <a:solidFill>
                  <a:srgbClr val="000000"/>
                </a:solidFill>
              </a:rPr>
              <a:t>.y</a:t>
            </a:r>
            <a:r>
              <a:rPr lang="en-US" sz="2400" dirty="0">
                <a:solidFill>
                  <a:srgbClr val="000000"/>
                </a:solidFill>
              </a:rPr>
              <a:t>== </a:t>
            </a:r>
            <a:r>
              <a:rPr lang="en-US" sz="2400" dirty="0" err="1">
                <a:solidFill>
                  <a:srgbClr val="000000"/>
                </a:solidFill>
              </a:rPr>
              <a:t>p.y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        </a:t>
            </a:r>
            <a:r>
              <a:rPr lang="en-US" sz="2400" dirty="0">
                <a:solidFill>
                  <a:srgbClr val="0000FF"/>
                </a:solidFill>
              </a:rPr>
              <a:t>return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Math.Abs</a:t>
            </a:r>
            <a:r>
              <a:rPr lang="en-US" sz="2400" dirty="0">
                <a:solidFill>
                  <a:srgbClr val="000000"/>
                </a:solidFill>
              </a:rPr>
              <a:t>(</a:t>
            </a:r>
            <a:r>
              <a:rPr lang="en-US" sz="2400" dirty="0" err="1">
                <a:solidFill>
                  <a:srgbClr val="0000FF"/>
                </a:solidFill>
              </a:rPr>
              <a:t>this</a:t>
            </a:r>
            <a:r>
              <a:rPr lang="en-US" sz="2400" dirty="0" err="1">
                <a:solidFill>
                  <a:srgbClr val="000000"/>
                </a:solidFill>
              </a:rPr>
              <a:t>.x</a:t>
            </a:r>
            <a:r>
              <a:rPr lang="en-US" sz="2400" dirty="0">
                <a:solidFill>
                  <a:srgbClr val="000000"/>
                </a:solidFill>
              </a:rPr>
              <a:t>- </a:t>
            </a:r>
            <a:r>
              <a:rPr lang="en-US" sz="2400" dirty="0" err="1">
                <a:solidFill>
                  <a:srgbClr val="000000"/>
                </a:solidFill>
              </a:rPr>
              <a:t>p.x</a:t>
            </a:r>
            <a:r>
              <a:rPr lang="en-US" sz="2400" dirty="0">
                <a:solidFill>
                  <a:srgbClr val="000000"/>
                </a:solidFill>
              </a:rPr>
              <a:t>);</a:t>
            </a:r>
          </a:p>
          <a:p>
            <a:pPr algn="l" rtl="0"/>
            <a:endParaRPr lang="he-IL" sz="2400" dirty="0">
              <a:solidFill>
                <a:srgbClr val="000000"/>
              </a:solidFill>
            </a:endParaRP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    </a:t>
            </a:r>
            <a:r>
              <a:rPr lang="en-US" sz="2400" dirty="0">
                <a:solidFill>
                  <a:srgbClr val="0000FF"/>
                </a:solidFill>
              </a:rPr>
              <a:t>double</a:t>
            </a:r>
            <a:r>
              <a:rPr lang="en-US" sz="2400" dirty="0">
                <a:solidFill>
                  <a:srgbClr val="000000"/>
                </a:solidFill>
              </a:rPr>
              <a:t> d1 = </a:t>
            </a:r>
            <a:r>
              <a:rPr lang="en-US" sz="2400" dirty="0" err="1">
                <a:solidFill>
                  <a:srgbClr val="000000"/>
                </a:solidFill>
              </a:rPr>
              <a:t>Math.Pow</a:t>
            </a:r>
            <a:r>
              <a:rPr lang="en-US" sz="2400" dirty="0">
                <a:solidFill>
                  <a:srgbClr val="000000"/>
                </a:solidFill>
              </a:rPr>
              <a:t>(</a:t>
            </a:r>
            <a:r>
              <a:rPr lang="en-US" sz="2400" dirty="0" err="1">
                <a:solidFill>
                  <a:srgbClr val="000000"/>
                </a:solidFill>
              </a:rPr>
              <a:t>Math.Abs</a:t>
            </a:r>
            <a:r>
              <a:rPr lang="en-US" sz="2400" dirty="0">
                <a:solidFill>
                  <a:srgbClr val="000000"/>
                </a:solidFill>
              </a:rPr>
              <a:t>(</a:t>
            </a:r>
            <a:r>
              <a:rPr lang="en-US" sz="2400" dirty="0" err="1">
                <a:solidFill>
                  <a:srgbClr val="0000FF"/>
                </a:solidFill>
              </a:rPr>
              <a:t>this</a:t>
            </a:r>
            <a:r>
              <a:rPr lang="en-US" sz="2400" dirty="0" err="1">
                <a:solidFill>
                  <a:srgbClr val="000000"/>
                </a:solidFill>
              </a:rPr>
              <a:t>.y</a:t>
            </a:r>
            <a:r>
              <a:rPr lang="en-US" sz="2400" dirty="0">
                <a:solidFill>
                  <a:srgbClr val="000000"/>
                </a:solidFill>
              </a:rPr>
              <a:t>- </a:t>
            </a:r>
            <a:r>
              <a:rPr lang="en-US" sz="2400" dirty="0" err="1">
                <a:solidFill>
                  <a:srgbClr val="000000"/>
                </a:solidFill>
              </a:rPr>
              <a:t>p.y</a:t>
            </a:r>
            <a:r>
              <a:rPr lang="en-US" sz="2400" dirty="0">
                <a:solidFill>
                  <a:srgbClr val="000000"/>
                </a:solidFill>
              </a:rPr>
              <a:t>),2);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    </a:t>
            </a:r>
            <a:r>
              <a:rPr lang="en-US" sz="2400" dirty="0">
                <a:solidFill>
                  <a:srgbClr val="0000FF"/>
                </a:solidFill>
              </a:rPr>
              <a:t>double</a:t>
            </a:r>
            <a:r>
              <a:rPr lang="en-US" sz="2400" dirty="0">
                <a:solidFill>
                  <a:srgbClr val="000000"/>
                </a:solidFill>
              </a:rPr>
              <a:t> d2 = </a:t>
            </a:r>
            <a:r>
              <a:rPr lang="en-US" sz="2400" dirty="0" err="1">
                <a:solidFill>
                  <a:srgbClr val="000000"/>
                </a:solidFill>
              </a:rPr>
              <a:t>Math.Pow</a:t>
            </a:r>
            <a:r>
              <a:rPr lang="en-US" sz="2400" dirty="0">
                <a:solidFill>
                  <a:srgbClr val="000000"/>
                </a:solidFill>
              </a:rPr>
              <a:t>(</a:t>
            </a:r>
            <a:r>
              <a:rPr lang="en-US" sz="2400" dirty="0" err="1">
                <a:solidFill>
                  <a:srgbClr val="000000"/>
                </a:solidFill>
              </a:rPr>
              <a:t>Math.Abs</a:t>
            </a:r>
            <a:r>
              <a:rPr lang="en-US" sz="2400" dirty="0">
                <a:solidFill>
                  <a:srgbClr val="000000"/>
                </a:solidFill>
              </a:rPr>
              <a:t>(</a:t>
            </a:r>
            <a:r>
              <a:rPr lang="en-US" sz="2400" dirty="0" err="1">
                <a:solidFill>
                  <a:srgbClr val="0000FF"/>
                </a:solidFill>
              </a:rPr>
              <a:t>this</a:t>
            </a:r>
            <a:r>
              <a:rPr lang="en-US" sz="2400" dirty="0" err="1">
                <a:solidFill>
                  <a:srgbClr val="000000"/>
                </a:solidFill>
              </a:rPr>
              <a:t>.x</a:t>
            </a:r>
            <a:r>
              <a:rPr lang="en-US" sz="2400" dirty="0">
                <a:solidFill>
                  <a:srgbClr val="000000"/>
                </a:solidFill>
              </a:rPr>
              <a:t>- </a:t>
            </a:r>
            <a:r>
              <a:rPr lang="en-US" sz="2400" dirty="0" err="1">
                <a:solidFill>
                  <a:srgbClr val="000000"/>
                </a:solidFill>
              </a:rPr>
              <a:t>p.x</a:t>
            </a:r>
            <a:r>
              <a:rPr lang="en-US" sz="2400" dirty="0">
                <a:solidFill>
                  <a:srgbClr val="000000"/>
                </a:solidFill>
              </a:rPr>
              <a:t>),2);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    </a:t>
            </a:r>
            <a:r>
              <a:rPr lang="en-US" sz="2400" dirty="0">
                <a:solidFill>
                  <a:srgbClr val="0000FF"/>
                </a:solidFill>
              </a:rPr>
              <a:t>return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Math.Sqrt</a:t>
            </a:r>
            <a:r>
              <a:rPr lang="en-US" sz="2400" dirty="0">
                <a:solidFill>
                  <a:srgbClr val="000000"/>
                </a:solidFill>
              </a:rPr>
              <a:t>(d1 + d2);</a:t>
            </a:r>
          </a:p>
          <a:p>
            <a:pPr algn="l" rtl="0"/>
            <a:endParaRPr lang="he-IL" sz="2400" dirty="0">
              <a:solidFill>
                <a:srgbClr val="000000"/>
              </a:solidFill>
            </a:endParaRP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        }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0934941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75836" y="-39984"/>
            <a:ext cx="9802368" cy="720000"/>
          </a:xfrm>
        </p:spPr>
        <p:txBody>
          <a:bodyPr/>
          <a:lstStyle/>
          <a:p>
            <a:r>
              <a:rPr lang="he-IL" dirty="0"/>
              <a:t>התכנית לחישוב כל המסלול </a:t>
            </a:r>
          </a:p>
        </p:txBody>
      </p:sp>
      <p:sp>
        <p:nvSpPr>
          <p:cNvPr id="5" name="מלבן 4"/>
          <p:cNvSpPr/>
          <p:nvPr/>
        </p:nvSpPr>
        <p:spPr>
          <a:xfrm>
            <a:off x="348342" y="787683"/>
            <a:ext cx="1040432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>
                <a:solidFill>
                  <a:srgbClr val="0000FF"/>
                </a:solidFill>
              </a:rPr>
              <a:t>public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static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double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RouteLength</a:t>
            </a:r>
            <a:r>
              <a:rPr lang="en-US" sz="2400" dirty="0">
                <a:solidFill>
                  <a:srgbClr val="000000"/>
                </a:solidFill>
              </a:rPr>
              <a:t>(</a:t>
            </a:r>
            <a:r>
              <a:rPr lang="en-US" sz="2400" dirty="0"/>
              <a:t>Point[] </a:t>
            </a:r>
            <a:r>
              <a:rPr lang="en-US" sz="2400" dirty="0" err="1"/>
              <a:t>arr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        }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</a:t>
            </a:r>
            <a:r>
              <a:rPr lang="en-US" sz="2400" dirty="0">
                <a:solidFill>
                  <a:srgbClr val="0000FF"/>
                </a:solidFill>
              </a:rPr>
              <a:t>double</a:t>
            </a:r>
            <a:r>
              <a:rPr lang="en-US" sz="2400" dirty="0">
                <a:solidFill>
                  <a:srgbClr val="000000"/>
                </a:solidFill>
              </a:rPr>
              <a:t> route = 0;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</a:t>
            </a:r>
            <a:r>
              <a:rPr lang="en-US" sz="2400" dirty="0"/>
              <a:t>for(int </a:t>
            </a:r>
            <a:r>
              <a:rPr lang="en-US" sz="2400" dirty="0" err="1"/>
              <a:t>i</a:t>
            </a:r>
            <a:r>
              <a:rPr lang="en-US" sz="2400" dirty="0"/>
              <a:t>=0;i&lt;arr.Length-1;i++)</a:t>
            </a:r>
            <a:endParaRPr lang="en-US" sz="2400" dirty="0">
              <a:solidFill>
                <a:srgbClr val="000000"/>
              </a:solidFill>
            </a:endParaRP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            }    </a:t>
            </a:r>
          </a:p>
          <a:p>
            <a:pPr algn="l" rtl="0"/>
            <a:r>
              <a:rPr lang="en-US" sz="2400" dirty="0"/>
              <a:t>         rout += </a:t>
            </a:r>
            <a:r>
              <a:rPr lang="en-US" sz="2400" dirty="0" err="1"/>
              <a:t>arr</a:t>
            </a:r>
            <a:r>
              <a:rPr lang="en-US" sz="2400" dirty="0"/>
              <a:t>[</a:t>
            </a:r>
            <a:r>
              <a:rPr lang="en-US" sz="2400" dirty="0" err="1"/>
              <a:t>i</a:t>
            </a:r>
            <a:r>
              <a:rPr lang="en-US" sz="2400" dirty="0"/>
              <a:t>].Distance(</a:t>
            </a:r>
            <a:r>
              <a:rPr lang="en-US" sz="2400" dirty="0" err="1"/>
              <a:t>arr</a:t>
            </a:r>
            <a:r>
              <a:rPr lang="en-US" sz="2400" dirty="0"/>
              <a:t>[</a:t>
            </a:r>
            <a:r>
              <a:rPr lang="en-US" sz="2400" dirty="0" err="1"/>
              <a:t>i</a:t>
            </a:r>
            <a:r>
              <a:rPr lang="en-US" sz="2400" dirty="0"/>
              <a:t> + 1]);</a:t>
            </a:r>
            <a:r>
              <a:rPr lang="en-US" sz="2400" dirty="0">
                <a:solidFill>
                  <a:srgbClr val="000000"/>
                </a:solidFill>
              </a:rPr>
              <a:t>                                                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   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            {      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</a:t>
            </a:r>
            <a:r>
              <a:rPr lang="en-US" sz="2400" dirty="0">
                <a:solidFill>
                  <a:srgbClr val="0000FF"/>
                </a:solidFill>
              </a:rPr>
              <a:t>return</a:t>
            </a:r>
            <a:r>
              <a:rPr lang="en-US" sz="2400" dirty="0">
                <a:solidFill>
                  <a:srgbClr val="000000"/>
                </a:solidFill>
              </a:rPr>
              <a:t> route;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        {</a:t>
            </a:r>
            <a:endParaRPr lang="he-IL" sz="2400" dirty="0"/>
          </a:p>
        </p:txBody>
      </p:sp>
      <p:grpSp>
        <p:nvGrpSpPr>
          <p:cNvPr id="42" name="קבוצה 41"/>
          <p:cNvGrpSpPr/>
          <p:nvPr/>
        </p:nvGrpSpPr>
        <p:grpSpPr>
          <a:xfrm>
            <a:off x="574138" y="4647620"/>
            <a:ext cx="1647323" cy="903500"/>
            <a:chOff x="615230" y="4674490"/>
            <a:chExt cx="1647323" cy="903500"/>
          </a:xfrm>
        </p:grpSpPr>
        <p:sp>
          <p:nvSpPr>
            <p:cNvPr id="7" name="אליפסה 6"/>
            <p:cNvSpPr/>
            <p:nvPr/>
          </p:nvSpPr>
          <p:spPr>
            <a:xfrm>
              <a:off x="615230" y="4674490"/>
              <a:ext cx="1380435" cy="5858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400" b="1" dirty="0" err="1"/>
                <a:t>i</a:t>
              </a:r>
              <a:r>
                <a:rPr lang="en-US" sz="2400" b="1" dirty="0"/>
                <a:t>=0</a:t>
              </a:r>
              <a:endParaRPr lang="he-IL" sz="2400" b="1" dirty="0"/>
            </a:p>
          </p:txBody>
        </p:sp>
        <p:cxnSp>
          <p:nvCxnSpPr>
            <p:cNvPr id="8" name="מחבר חץ ישר 7"/>
            <p:cNvCxnSpPr>
              <a:stCxn id="7" idx="5"/>
            </p:cNvCxnSpPr>
            <p:nvPr/>
          </p:nvCxnSpPr>
          <p:spPr>
            <a:xfrm>
              <a:off x="1793505" y="5174534"/>
              <a:ext cx="469048" cy="40345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9" name="מחבר חץ ישר 8"/>
          <p:cNvCxnSpPr/>
          <p:nvPr/>
        </p:nvCxnSpPr>
        <p:spPr>
          <a:xfrm>
            <a:off x="3128551" y="5904725"/>
            <a:ext cx="400842" cy="338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0" name="קבוצה 9"/>
          <p:cNvGrpSpPr/>
          <p:nvPr/>
        </p:nvGrpSpPr>
        <p:grpSpPr>
          <a:xfrm>
            <a:off x="1988906" y="5570831"/>
            <a:ext cx="1132886" cy="713965"/>
            <a:chOff x="3534470" y="4685348"/>
            <a:chExt cx="1132886" cy="713965"/>
          </a:xfrm>
        </p:grpSpPr>
        <p:sp>
          <p:nvSpPr>
            <p:cNvPr id="22" name="מלבן מעוגל 21"/>
            <p:cNvSpPr/>
            <p:nvPr/>
          </p:nvSpPr>
          <p:spPr>
            <a:xfrm>
              <a:off x="3534470" y="4685348"/>
              <a:ext cx="1132886" cy="71396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e-IL"/>
            </a:p>
          </p:txBody>
        </p:sp>
        <p:sp>
          <p:nvSpPr>
            <p:cNvPr id="23" name="מלבן מעוגל 22"/>
            <p:cNvSpPr/>
            <p:nvPr/>
          </p:nvSpPr>
          <p:spPr>
            <a:xfrm>
              <a:off x="3535614" y="4834034"/>
              <a:ext cx="938787" cy="46934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en-US" b="1" dirty="0"/>
                <a:t>X=20</a:t>
              </a:r>
            </a:p>
            <a:p>
              <a:pPr algn="ctr"/>
              <a:r>
                <a:rPr lang="en-US" b="1" dirty="0"/>
                <a:t>Y=10</a:t>
              </a:r>
              <a:endParaRPr lang="he-IL" b="1" dirty="0"/>
            </a:p>
          </p:txBody>
        </p:sp>
      </p:grpSp>
      <p:grpSp>
        <p:nvGrpSpPr>
          <p:cNvPr id="11" name="קבוצה 10"/>
          <p:cNvGrpSpPr/>
          <p:nvPr/>
        </p:nvGrpSpPr>
        <p:grpSpPr>
          <a:xfrm>
            <a:off x="3529393" y="5564650"/>
            <a:ext cx="1132886" cy="713965"/>
            <a:chOff x="5068198" y="4717537"/>
            <a:chExt cx="1132886" cy="713965"/>
          </a:xfrm>
        </p:grpSpPr>
        <p:sp>
          <p:nvSpPr>
            <p:cNvPr id="20" name="מלבן מעוגל 19"/>
            <p:cNvSpPr/>
            <p:nvPr/>
          </p:nvSpPr>
          <p:spPr>
            <a:xfrm>
              <a:off x="5068198" y="4717537"/>
              <a:ext cx="1132886" cy="71396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e-IL"/>
            </a:p>
          </p:txBody>
        </p:sp>
        <p:sp>
          <p:nvSpPr>
            <p:cNvPr id="21" name="מלבן מעוגל 20"/>
            <p:cNvSpPr/>
            <p:nvPr/>
          </p:nvSpPr>
          <p:spPr>
            <a:xfrm>
              <a:off x="5157212" y="4866507"/>
              <a:ext cx="938787" cy="46934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en-US" b="1" dirty="0"/>
                <a:t>X=12</a:t>
              </a:r>
            </a:p>
            <a:p>
              <a:pPr algn="ctr"/>
              <a:r>
                <a:rPr lang="en-US" b="1" dirty="0"/>
                <a:t>Y=50</a:t>
              </a:r>
              <a:endParaRPr lang="he-IL" b="1" dirty="0"/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5038233" y="5566207"/>
            <a:ext cx="1132886" cy="713965"/>
            <a:chOff x="6601926" y="4760652"/>
            <a:chExt cx="1132886" cy="713965"/>
          </a:xfrm>
        </p:grpSpPr>
        <p:sp>
          <p:nvSpPr>
            <p:cNvPr id="18" name="מלבן מעוגל 17"/>
            <p:cNvSpPr/>
            <p:nvPr/>
          </p:nvSpPr>
          <p:spPr>
            <a:xfrm>
              <a:off x="6601926" y="4760652"/>
              <a:ext cx="1132886" cy="71396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e-IL"/>
            </a:p>
          </p:txBody>
        </p:sp>
        <p:sp>
          <p:nvSpPr>
            <p:cNvPr id="19" name="מלבן מעוגל 18"/>
            <p:cNvSpPr/>
            <p:nvPr/>
          </p:nvSpPr>
          <p:spPr>
            <a:xfrm>
              <a:off x="6601926" y="4913203"/>
              <a:ext cx="938787" cy="46934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en-US" b="1" dirty="0"/>
                <a:t>X=5</a:t>
              </a:r>
            </a:p>
            <a:p>
              <a:pPr algn="ctr"/>
              <a:r>
                <a:rPr lang="en-US" b="1" dirty="0"/>
                <a:t>Y=10</a:t>
              </a:r>
              <a:endParaRPr lang="he-IL" b="1" dirty="0"/>
            </a:p>
          </p:txBody>
        </p:sp>
      </p:grpSp>
      <p:grpSp>
        <p:nvGrpSpPr>
          <p:cNvPr id="13" name="קבוצה 12"/>
          <p:cNvGrpSpPr/>
          <p:nvPr/>
        </p:nvGrpSpPr>
        <p:grpSpPr>
          <a:xfrm>
            <a:off x="6578720" y="5577990"/>
            <a:ext cx="1138203" cy="713965"/>
            <a:chOff x="8130337" y="4760652"/>
            <a:chExt cx="1138203" cy="713965"/>
          </a:xfrm>
        </p:grpSpPr>
        <p:sp>
          <p:nvSpPr>
            <p:cNvPr id="16" name="מלבן מעוגל 15"/>
            <p:cNvSpPr/>
            <p:nvPr/>
          </p:nvSpPr>
          <p:spPr>
            <a:xfrm>
              <a:off x="8135654" y="4760652"/>
              <a:ext cx="1132886" cy="71396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e-IL"/>
            </a:p>
          </p:txBody>
        </p:sp>
        <p:sp>
          <p:nvSpPr>
            <p:cNvPr id="17" name="מלבן מעוגל 16"/>
            <p:cNvSpPr/>
            <p:nvPr/>
          </p:nvSpPr>
          <p:spPr>
            <a:xfrm>
              <a:off x="8130337" y="4913202"/>
              <a:ext cx="938787" cy="46934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en-US" b="1" dirty="0"/>
                <a:t>X=10</a:t>
              </a:r>
            </a:p>
            <a:p>
              <a:pPr algn="ctr"/>
              <a:r>
                <a:rPr lang="en-US" b="1" dirty="0"/>
                <a:t>Y=10</a:t>
              </a:r>
              <a:endParaRPr lang="he-IL" b="1" dirty="0"/>
            </a:p>
          </p:txBody>
        </p:sp>
      </p:grpSp>
      <p:cxnSp>
        <p:nvCxnSpPr>
          <p:cNvPr id="14" name="מחבר חץ ישר 13"/>
          <p:cNvCxnSpPr/>
          <p:nvPr/>
        </p:nvCxnSpPr>
        <p:spPr>
          <a:xfrm>
            <a:off x="4670658" y="5921633"/>
            <a:ext cx="400842" cy="338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מחבר חץ ישר 14"/>
          <p:cNvCxnSpPr/>
          <p:nvPr/>
        </p:nvCxnSpPr>
        <p:spPr>
          <a:xfrm>
            <a:off x="6182260" y="5915108"/>
            <a:ext cx="400842" cy="338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קשת 38"/>
          <p:cNvSpPr/>
          <p:nvPr/>
        </p:nvSpPr>
        <p:spPr>
          <a:xfrm>
            <a:off x="2338984" y="5204536"/>
            <a:ext cx="1613563" cy="544938"/>
          </a:xfrm>
          <a:prstGeom prst="arc">
            <a:avLst>
              <a:gd name="adj1" fmla="val 10245632"/>
              <a:gd name="adj2" fmla="val 45011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קשת 39"/>
          <p:cNvSpPr/>
          <p:nvPr/>
        </p:nvSpPr>
        <p:spPr>
          <a:xfrm>
            <a:off x="4122955" y="5196638"/>
            <a:ext cx="1613563" cy="544938"/>
          </a:xfrm>
          <a:prstGeom prst="arc">
            <a:avLst>
              <a:gd name="adj1" fmla="val 10245632"/>
              <a:gd name="adj2" fmla="val 45011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קשת 40"/>
          <p:cNvSpPr/>
          <p:nvPr/>
        </p:nvSpPr>
        <p:spPr>
          <a:xfrm>
            <a:off x="5925312" y="5172539"/>
            <a:ext cx="1613563" cy="544938"/>
          </a:xfrm>
          <a:prstGeom prst="arc">
            <a:avLst>
              <a:gd name="adj1" fmla="val 10245632"/>
              <a:gd name="adj2" fmla="val 45011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43" name="קבוצה 42"/>
          <p:cNvGrpSpPr/>
          <p:nvPr/>
        </p:nvGrpSpPr>
        <p:grpSpPr>
          <a:xfrm>
            <a:off x="2467806" y="4639603"/>
            <a:ext cx="1647323" cy="903500"/>
            <a:chOff x="615230" y="4674490"/>
            <a:chExt cx="1647323" cy="903500"/>
          </a:xfrm>
        </p:grpSpPr>
        <p:sp>
          <p:nvSpPr>
            <p:cNvPr id="44" name="אליפסה 43"/>
            <p:cNvSpPr/>
            <p:nvPr/>
          </p:nvSpPr>
          <p:spPr>
            <a:xfrm>
              <a:off x="615230" y="4674490"/>
              <a:ext cx="1380435" cy="5858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400" b="1" dirty="0" err="1"/>
                <a:t>i</a:t>
              </a:r>
              <a:r>
                <a:rPr lang="en-US" sz="2400" b="1" dirty="0"/>
                <a:t>=1</a:t>
              </a:r>
              <a:endParaRPr lang="he-IL" sz="2400" b="1" dirty="0"/>
            </a:p>
          </p:txBody>
        </p:sp>
        <p:cxnSp>
          <p:nvCxnSpPr>
            <p:cNvPr id="45" name="מחבר חץ ישר 44"/>
            <p:cNvCxnSpPr>
              <a:stCxn id="44" idx="5"/>
            </p:cNvCxnSpPr>
            <p:nvPr/>
          </p:nvCxnSpPr>
          <p:spPr>
            <a:xfrm>
              <a:off x="1793505" y="5174534"/>
              <a:ext cx="469048" cy="40345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" name="קבוצה 45"/>
          <p:cNvGrpSpPr/>
          <p:nvPr/>
        </p:nvGrpSpPr>
        <p:grpSpPr>
          <a:xfrm>
            <a:off x="4239196" y="4662707"/>
            <a:ext cx="1647323" cy="903500"/>
            <a:chOff x="615230" y="4674490"/>
            <a:chExt cx="1647323" cy="903500"/>
          </a:xfrm>
        </p:grpSpPr>
        <p:sp>
          <p:nvSpPr>
            <p:cNvPr id="47" name="אליפסה 46"/>
            <p:cNvSpPr/>
            <p:nvPr/>
          </p:nvSpPr>
          <p:spPr>
            <a:xfrm>
              <a:off x="615230" y="4674490"/>
              <a:ext cx="1380435" cy="5858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400" b="1" dirty="0" err="1"/>
                <a:t>i</a:t>
              </a:r>
              <a:r>
                <a:rPr lang="en-US" sz="2400" b="1" dirty="0"/>
                <a:t>=2</a:t>
              </a:r>
              <a:endParaRPr lang="he-IL" sz="2400" b="1" dirty="0"/>
            </a:p>
          </p:txBody>
        </p:sp>
        <p:cxnSp>
          <p:nvCxnSpPr>
            <p:cNvPr id="48" name="מחבר חץ ישר 47"/>
            <p:cNvCxnSpPr>
              <a:stCxn id="47" idx="5"/>
            </p:cNvCxnSpPr>
            <p:nvPr/>
          </p:nvCxnSpPr>
          <p:spPr>
            <a:xfrm>
              <a:off x="1793505" y="5174534"/>
              <a:ext cx="469048" cy="40345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9" name="קבוצה 48"/>
          <p:cNvGrpSpPr/>
          <p:nvPr/>
        </p:nvGrpSpPr>
        <p:grpSpPr>
          <a:xfrm>
            <a:off x="5775311" y="4661150"/>
            <a:ext cx="1647323" cy="903500"/>
            <a:chOff x="615230" y="4674490"/>
            <a:chExt cx="1647323" cy="903500"/>
          </a:xfrm>
        </p:grpSpPr>
        <p:sp>
          <p:nvSpPr>
            <p:cNvPr id="50" name="אליפסה 49"/>
            <p:cNvSpPr/>
            <p:nvPr/>
          </p:nvSpPr>
          <p:spPr>
            <a:xfrm>
              <a:off x="615230" y="4674490"/>
              <a:ext cx="1380435" cy="5858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400" b="1" dirty="0" err="1"/>
                <a:t>i</a:t>
              </a:r>
              <a:r>
                <a:rPr lang="en-US" sz="2400" b="1" dirty="0"/>
                <a:t>=3</a:t>
              </a:r>
              <a:endParaRPr lang="he-IL" sz="2400" b="1" dirty="0"/>
            </a:p>
          </p:txBody>
        </p:sp>
        <p:cxnSp>
          <p:nvCxnSpPr>
            <p:cNvPr id="51" name="מחבר חץ ישר 50"/>
            <p:cNvCxnSpPr>
              <a:stCxn id="50" idx="5"/>
            </p:cNvCxnSpPr>
            <p:nvPr/>
          </p:nvCxnSpPr>
          <p:spPr>
            <a:xfrm>
              <a:off x="1793505" y="5174534"/>
              <a:ext cx="469048" cy="40345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" name="חץ שמאלה 51"/>
          <p:cNvSpPr/>
          <p:nvPr/>
        </p:nvSpPr>
        <p:spPr>
          <a:xfrm>
            <a:off x="5417471" y="2014085"/>
            <a:ext cx="1699448" cy="315686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3" name="חץ שמאלה 52"/>
          <p:cNvSpPr/>
          <p:nvPr/>
        </p:nvSpPr>
        <p:spPr>
          <a:xfrm>
            <a:off x="5886519" y="2759787"/>
            <a:ext cx="1699448" cy="315686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5" name="חץ שמאלה 54"/>
          <p:cNvSpPr/>
          <p:nvPr/>
        </p:nvSpPr>
        <p:spPr>
          <a:xfrm>
            <a:off x="2679669" y="3830886"/>
            <a:ext cx="1699448" cy="315686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6" name="מלבן 55"/>
          <p:cNvSpPr/>
          <p:nvPr/>
        </p:nvSpPr>
        <p:spPr>
          <a:xfrm>
            <a:off x="348342" y="5713620"/>
            <a:ext cx="1035917" cy="70895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400" dirty="0"/>
              <a:t>0</a:t>
            </a:r>
            <a:endParaRPr lang="he-IL" sz="2400" dirty="0"/>
          </a:p>
        </p:txBody>
      </p:sp>
      <p:sp>
        <p:nvSpPr>
          <p:cNvPr id="57" name="מלבן 56"/>
          <p:cNvSpPr/>
          <p:nvPr/>
        </p:nvSpPr>
        <p:spPr>
          <a:xfrm>
            <a:off x="333409" y="5717477"/>
            <a:ext cx="1035917" cy="70895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400" dirty="0"/>
              <a:t>40.80</a:t>
            </a:r>
            <a:endParaRPr lang="he-IL" sz="2400" dirty="0"/>
          </a:p>
        </p:txBody>
      </p:sp>
      <p:sp>
        <p:nvSpPr>
          <p:cNvPr id="59" name="מלבן 58"/>
          <p:cNvSpPr/>
          <p:nvPr/>
        </p:nvSpPr>
        <p:spPr>
          <a:xfrm>
            <a:off x="351250" y="5721334"/>
            <a:ext cx="1035917" cy="70895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400" dirty="0"/>
              <a:t>81.40</a:t>
            </a:r>
            <a:endParaRPr lang="he-IL" sz="2400" dirty="0"/>
          </a:p>
        </p:txBody>
      </p:sp>
      <p:sp>
        <p:nvSpPr>
          <p:cNvPr id="58" name="מלבן 57"/>
          <p:cNvSpPr/>
          <p:nvPr/>
        </p:nvSpPr>
        <p:spPr>
          <a:xfrm>
            <a:off x="333409" y="5730540"/>
            <a:ext cx="1035917" cy="70895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400" dirty="0"/>
              <a:t>86.40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90102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52" grpId="0" animBg="1"/>
      <p:bldP spid="52" grpId="1" animBg="1"/>
      <p:bldP spid="52" grpId="2" animBg="1"/>
      <p:bldP spid="52" grpId="3" animBg="1"/>
      <p:bldP spid="52" grpId="4" animBg="1"/>
      <p:bldP spid="52" grpId="5" animBg="1"/>
      <p:bldP spid="52" grpId="6" animBg="1"/>
      <p:bldP spid="52" grpId="7" animBg="1"/>
      <p:bldP spid="53" grpId="0" animBg="1"/>
      <p:bldP spid="53" grpId="1" animBg="1"/>
      <p:bldP spid="53" grpId="2" animBg="1"/>
      <p:bldP spid="53" grpId="3" animBg="1"/>
      <p:bldP spid="53" grpId="4" animBg="1"/>
      <p:bldP spid="53" grpId="5" animBg="1"/>
      <p:bldP spid="55" grpId="0" animBg="1"/>
      <p:bldP spid="57" grpId="0" animBg="1"/>
      <p:bldP spid="59" grpId="0" animBg="1"/>
      <p:bldP spid="5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6D5CAFF-292D-4957-8467-4C212F3A4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תרגיל : מחלקה המכילה מערך 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B1AD43D-841C-40DD-BDB8-18B64CFE54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26926" y="1025601"/>
            <a:ext cx="10743316" cy="431447"/>
          </a:xfrm>
        </p:spPr>
        <p:txBody>
          <a:bodyPr/>
          <a:lstStyle/>
          <a:p>
            <a:r>
              <a:rPr lang="he-IL" dirty="0"/>
              <a:t>מסלול טיול מכיל מידע : שם הטיול ומערך הנקודות בהם נבקר.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6B01D9C-EE82-4064-AE31-D6299DFFD8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22744" y="1648331"/>
            <a:ext cx="9962707" cy="4152517"/>
          </a:xfrm>
        </p:spPr>
        <p:txBody>
          <a:bodyPr/>
          <a:lstStyle/>
          <a:p>
            <a:r>
              <a:rPr lang="he-IL" dirty="0"/>
              <a:t> </a:t>
            </a:r>
          </a:p>
          <a:p>
            <a:r>
              <a:rPr lang="he-IL" dirty="0"/>
              <a:t>בנאי המקבל שם טיול (  מסלול ריק )</a:t>
            </a:r>
          </a:p>
          <a:p>
            <a:r>
              <a:rPr lang="he-IL" dirty="0"/>
              <a:t>הוספת נקודה למסלול . ( מקסימום 20 נקודות)</a:t>
            </a:r>
          </a:p>
          <a:p>
            <a:r>
              <a:rPr lang="he-IL" dirty="0"/>
              <a:t>חישוב אורך מסלול </a:t>
            </a:r>
          </a:p>
          <a:p>
            <a:r>
              <a:rPr lang="he-IL" dirty="0"/>
              <a:t>מהי הנקודה הגבוהה ביותר . </a:t>
            </a:r>
          </a:p>
          <a:p>
            <a:r>
              <a:rPr lang="he-IL" dirty="0"/>
              <a:t>קטע המסלול הארוך ביותר. </a:t>
            </a:r>
          </a:p>
          <a:p>
            <a:r>
              <a:rPr lang="he-IL" dirty="0"/>
              <a:t>חישוב דרגת הקושי של המסלול . – יותר עליות – החזר 3, יותר ירידות – החזר 2 , אין הבדל – החזר 1   </a:t>
            </a:r>
          </a:p>
          <a:p>
            <a:r>
              <a:rPr lang="he-IL" dirty="0"/>
              <a:t>הצג את המידע על המסלול – כולל דרגת הקושי שלו 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931144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2E4771D-B49D-48FF-834D-5B1D1CA79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לטיול יצאנו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CF271B9-4C6E-4D96-9BA7-F339561FC0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96493" y="895314"/>
            <a:ext cx="5550195" cy="3336444"/>
          </a:xfrm>
        </p:spPr>
        <p:txBody>
          <a:bodyPr/>
          <a:lstStyle/>
          <a:p>
            <a:r>
              <a:rPr lang="he-IL" dirty="0"/>
              <a:t>ניהול מערך הנקודות נמצא באחריות המחלקה. </a:t>
            </a:r>
          </a:p>
          <a:p>
            <a:r>
              <a:rPr lang="he-IL" dirty="0"/>
              <a:t>כדי למנוע את הצורך בבדיקת כניסות ריקות, נוסיף תכונה </a:t>
            </a:r>
            <a:r>
              <a:rPr lang="en-US" dirty="0"/>
              <a:t>index </a:t>
            </a:r>
            <a:r>
              <a:rPr lang="he-IL" dirty="0"/>
              <a:t> שערכה יהיה – המקום הפנוי הבא במערך. </a:t>
            </a:r>
          </a:p>
          <a:p>
            <a:r>
              <a:rPr lang="he-IL" dirty="0"/>
              <a:t>הבנאי כמובן יאתחל את המערך ויאפס את האינדקס. </a:t>
            </a:r>
          </a:p>
          <a:p>
            <a:endParaRPr lang="he-IL" dirty="0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CAA695C5-CBCA-4BE7-9E1D-945EC3EB585E}"/>
              </a:ext>
            </a:extLst>
          </p:cNvPr>
          <p:cNvSpPr/>
          <p:nvPr/>
        </p:nvSpPr>
        <p:spPr>
          <a:xfrm>
            <a:off x="496186" y="1351508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public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class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2B91AF"/>
                </a:solidFill>
              </a:rPr>
              <a:t>Tour</a:t>
            </a:r>
            <a:endParaRPr lang="en-US" sz="2400" dirty="0">
              <a:solidFill>
                <a:srgbClr val="000000"/>
              </a:solidFill>
            </a:endParaRP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    }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</a:t>
            </a:r>
            <a:r>
              <a:rPr lang="en-US" sz="2400" dirty="0">
                <a:solidFill>
                  <a:srgbClr val="0000FF"/>
                </a:solidFill>
              </a:rPr>
              <a:t>private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string</a:t>
            </a:r>
            <a:r>
              <a:rPr lang="en-US" sz="2400" dirty="0">
                <a:solidFill>
                  <a:srgbClr val="000000"/>
                </a:solidFill>
              </a:rPr>
              <a:t> name;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</a:t>
            </a:r>
            <a:r>
              <a:rPr lang="en-US" sz="2400" dirty="0">
                <a:solidFill>
                  <a:srgbClr val="0000FF"/>
                </a:solidFill>
              </a:rPr>
              <a:t>private</a:t>
            </a:r>
            <a:r>
              <a:rPr lang="en-US" sz="2400" dirty="0">
                <a:solidFill>
                  <a:srgbClr val="000000"/>
                </a:solidFill>
              </a:rPr>
              <a:t> Point[] places;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</a:t>
            </a:r>
            <a:r>
              <a:rPr lang="en-US" sz="2400" dirty="0">
                <a:solidFill>
                  <a:srgbClr val="0000FF"/>
                </a:solidFill>
              </a:rPr>
              <a:t>private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int</a:t>
            </a:r>
            <a:r>
              <a:rPr lang="en-US" sz="2400" dirty="0">
                <a:solidFill>
                  <a:srgbClr val="000000"/>
                </a:solidFill>
              </a:rPr>
              <a:t> index;</a:t>
            </a:r>
          </a:p>
          <a:p>
            <a:pPr algn="l" rtl="0"/>
            <a:endParaRPr lang="en-US" sz="2400" dirty="0">
              <a:solidFill>
                <a:srgbClr val="000000"/>
              </a:solidFill>
            </a:endParaRP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</a:t>
            </a:r>
            <a:r>
              <a:rPr lang="en-US" sz="2400" dirty="0">
                <a:solidFill>
                  <a:srgbClr val="0000FF"/>
                </a:solidFill>
              </a:rPr>
              <a:t>public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2B91AF"/>
                </a:solidFill>
              </a:rPr>
              <a:t>Tour</a:t>
            </a:r>
            <a:r>
              <a:rPr lang="en-US" sz="2400" dirty="0">
                <a:solidFill>
                  <a:srgbClr val="00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string</a:t>
            </a:r>
            <a:r>
              <a:rPr lang="en-US" sz="2400" dirty="0">
                <a:solidFill>
                  <a:srgbClr val="000000"/>
                </a:solidFill>
              </a:rPr>
              <a:t> name )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}        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    </a:t>
            </a:r>
            <a:r>
              <a:rPr lang="en-US" sz="2400" dirty="0">
                <a:solidFill>
                  <a:srgbClr val="0000FF"/>
                </a:solidFill>
              </a:rPr>
              <a:t>this</a:t>
            </a:r>
            <a:r>
              <a:rPr lang="en-US" sz="2400" dirty="0">
                <a:solidFill>
                  <a:srgbClr val="000000"/>
                </a:solidFill>
              </a:rPr>
              <a:t>.name = name;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    </a:t>
            </a:r>
            <a:r>
              <a:rPr lang="en-US" sz="2400" dirty="0" err="1">
                <a:solidFill>
                  <a:srgbClr val="0000FF"/>
                </a:solidFill>
              </a:rPr>
              <a:t>this</a:t>
            </a:r>
            <a:r>
              <a:rPr lang="en-US" sz="2400" dirty="0" err="1">
                <a:solidFill>
                  <a:srgbClr val="000000"/>
                </a:solidFill>
              </a:rPr>
              <a:t>.places</a:t>
            </a:r>
            <a:r>
              <a:rPr lang="en-US" sz="2400" dirty="0">
                <a:solidFill>
                  <a:srgbClr val="000000"/>
                </a:solidFill>
              </a:rPr>
              <a:t> = </a:t>
            </a:r>
            <a:r>
              <a:rPr lang="en-US" sz="2400" dirty="0">
                <a:solidFill>
                  <a:srgbClr val="0000FF"/>
                </a:solidFill>
              </a:rPr>
              <a:t>new</a:t>
            </a:r>
            <a:r>
              <a:rPr lang="en-US" sz="2400" dirty="0">
                <a:solidFill>
                  <a:srgbClr val="000000"/>
                </a:solidFill>
              </a:rPr>
              <a:t> Point[20];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    index = 0;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{      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1611628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0DE05BA-9318-4E42-B311-3AFE3DCE2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הוספת מיקום למערך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D2B77461-8687-46D7-9A92-6A1B95911E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 flipH="1">
            <a:off x="7113179" y="1809220"/>
            <a:ext cx="4657061" cy="2358743"/>
          </a:xfrm>
        </p:spPr>
        <p:txBody>
          <a:bodyPr/>
          <a:lstStyle/>
          <a:p>
            <a:pPr marL="96848" indent="0" algn="r">
              <a:buNone/>
            </a:pPr>
            <a:r>
              <a:rPr lang="he-IL" dirty="0"/>
              <a:t>אם יש מקום   </a:t>
            </a:r>
          </a:p>
          <a:p>
            <a:pPr marL="96848" indent="0" algn="r">
              <a:buNone/>
            </a:pPr>
            <a:endParaRPr lang="he-IL" dirty="0"/>
          </a:p>
          <a:p>
            <a:pPr marL="96848" indent="0" algn="r">
              <a:buNone/>
            </a:pPr>
            <a:r>
              <a:rPr lang="he-IL" dirty="0"/>
              <a:t>       הוסף למיקום על פי אינדקס </a:t>
            </a:r>
          </a:p>
          <a:p>
            <a:pPr marL="96848" indent="0" algn="r">
              <a:buNone/>
            </a:pPr>
            <a:r>
              <a:rPr lang="he-IL" dirty="0"/>
              <a:t>       קדם את האינדקס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BD0B999C-5C40-49C9-9FC1-73C1BA39297E}"/>
              </a:ext>
            </a:extLst>
          </p:cNvPr>
          <p:cNvSpPr/>
          <p:nvPr/>
        </p:nvSpPr>
        <p:spPr>
          <a:xfrm>
            <a:off x="932121" y="2327448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en-US" sz="2400" dirty="0">
                <a:solidFill>
                  <a:srgbClr val="0000FF"/>
                </a:solidFill>
              </a:rPr>
              <a:t>public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bool</a:t>
            </a:r>
            <a:r>
              <a:rPr lang="en-US" sz="2400" dirty="0">
                <a:solidFill>
                  <a:srgbClr val="000000"/>
                </a:solidFill>
              </a:rPr>
              <a:t> Add(Point p)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}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    </a:t>
            </a:r>
            <a:r>
              <a:rPr lang="en-US" sz="2400" dirty="0">
                <a:solidFill>
                  <a:srgbClr val="0000FF"/>
                </a:solidFill>
              </a:rPr>
              <a:t>if</a:t>
            </a:r>
            <a:r>
              <a:rPr lang="en-US" sz="2400" dirty="0">
                <a:solidFill>
                  <a:srgbClr val="000000"/>
                </a:solidFill>
              </a:rPr>
              <a:t> (index &lt; 20)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            }           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        places[index] = p;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        index++;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        </a:t>
            </a:r>
            <a:r>
              <a:rPr lang="en-US" sz="2400" dirty="0">
                <a:solidFill>
                  <a:srgbClr val="0000FF"/>
                </a:solidFill>
              </a:rPr>
              <a:t>return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true</a:t>
            </a:r>
            <a:r>
              <a:rPr lang="en-US" sz="2400" dirty="0">
                <a:solidFill>
                  <a:srgbClr val="000000"/>
                </a:solidFill>
              </a:rPr>
              <a:t>;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               {           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</a:t>
            </a:r>
            <a:r>
              <a:rPr lang="en-US" sz="2400" dirty="0">
                <a:solidFill>
                  <a:srgbClr val="0000FF"/>
                </a:solidFill>
              </a:rPr>
              <a:t>return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false</a:t>
            </a:r>
            <a:r>
              <a:rPr lang="en-US" sz="2400" dirty="0">
                <a:solidFill>
                  <a:srgbClr val="000000"/>
                </a:solidFill>
              </a:rPr>
              <a:t>;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        }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7800702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3560250-607F-4114-9697-FD68C2FD4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חישובים נוספים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0B3E4EA7-2095-4EA0-B854-C839647CDF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0" y="975396"/>
            <a:ext cx="5157680" cy="720000"/>
          </a:xfrm>
        </p:spPr>
        <p:txBody>
          <a:bodyPr/>
          <a:lstStyle/>
          <a:p>
            <a:r>
              <a:rPr lang="he-IL" dirty="0"/>
              <a:t>מהו המקום הגבוה ביותר במסלול ? </a:t>
            </a: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9E168CEC-A3CB-47E4-BDB9-4AEF3B1697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321" y="2141076"/>
            <a:ext cx="6665681" cy="4992109"/>
          </a:xfrm>
          <a:prstGeom prst="rect">
            <a:avLst/>
          </a:prstGeom>
        </p:spPr>
      </p:pic>
      <p:sp>
        <p:nvSpPr>
          <p:cNvPr id="6" name="מציין מיקום תוכן 3">
            <a:extLst>
              <a:ext uri="{FF2B5EF4-FFF2-40B4-BE49-F238E27FC236}">
                <a16:creationId xmlns:a16="http://schemas.microsoft.com/office/drawing/2014/main" id="{BB32679F-ABFF-4CEE-B7E2-EB453DE8E467}"/>
              </a:ext>
            </a:extLst>
          </p:cNvPr>
          <p:cNvSpPr txBox="1">
            <a:spLocks/>
          </p:cNvSpPr>
          <p:nvPr/>
        </p:nvSpPr>
        <p:spPr>
          <a:xfrm>
            <a:off x="1852720" y="975396"/>
            <a:ext cx="5157680" cy="7200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439782" indent="-342934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3024" indent="-285779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/>
              <a:t>הנקודה עם ערך ה</a:t>
            </a:r>
            <a:r>
              <a:rPr lang="en-US" dirty="0"/>
              <a:t>y </a:t>
            </a:r>
            <a:r>
              <a:rPr lang="he-IL" dirty="0"/>
              <a:t> הכי גבוה </a:t>
            </a:r>
          </a:p>
        </p:txBody>
      </p:sp>
      <p:sp>
        <p:nvSpPr>
          <p:cNvPr id="7" name="מציין מיקום תוכן 3">
            <a:extLst>
              <a:ext uri="{FF2B5EF4-FFF2-40B4-BE49-F238E27FC236}">
                <a16:creationId xmlns:a16="http://schemas.microsoft.com/office/drawing/2014/main" id="{0F67D6BD-6313-4CD2-8860-9AAD499A4B4F}"/>
              </a:ext>
            </a:extLst>
          </p:cNvPr>
          <p:cNvSpPr txBox="1">
            <a:spLocks/>
          </p:cNvSpPr>
          <p:nvPr/>
        </p:nvSpPr>
        <p:spPr>
          <a:xfrm>
            <a:off x="6725976" y="1988677"/>
            <a:ext cx="5157680" cy="7200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439782" indent="-342934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3024" indent="-285779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/>
              <a:t>מהו קטע המסלול הארוך ביותר ? </a:t>
            </a:r>
          </a:p>
        </p:txBody>
      </p:sp>
      <p:sp>
        <p:nvSpPr>
          <p:cNvPr id="8" name="מציין מיקום תוכן 3">
            <a:extLst>
              <a:ext uri="{FF2B5EF4-FFF2-40B4-BE49-F238E27FC236}">
                <a16:creationId xmlns:a16="http://schemas.microsoft.com/office/drawing/2014/main" id="{7B895ACC-D406-48F6-A030-F1D85EB0A3C4}"/>
              </a:ext>
            </a:extLst>
          </p:cNvPr>
          <p:cNvSpPr txBox="1">
            <a:spLocks/>
          </p:cNvSpPr>
          <p:nvPr/>
        </p:nvSpPr>
        <p:spPr>
          <a:xfrm>
            <a:off x="1392865" y="1988676"/>
            <a:ext cx="5465135" cy="988439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439782" indent="-342934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3024" indent="-285779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/>
              <a:t>סריקת הזוגות ושמירת המרחק המקסימלי בכל שלב </a:t>
            </a:r>
          </a:p>
        </p:txBody>
      </p:sp>
      <p:sp>
        <p:nvSpPr>
          <p:cNvPr id="9" name="מציין מיקום תוכן 3">
            <a:extLst>
              <a:ext uri="{FF2B5EF4-FFF2-40B4-BE49-F238E27FC236}">
                <a16:creationId xmlns:a16="http://schemas.microsoft.com/office/drawing/2014/main" id="{8CAB565A-F435-42CF-AD5F-9C747ABAF04B}"/>
              </a:ext>
            </a:extLst>
          </p:cNvPr>
          <p:cNvSpPr txBox="1">
            <a:spLocks/>
          </p:cNvSpPr>
          <p:nvPr/>
        </p:nvSpPr>
        <p:spPr>
          <a:xfrm>
            <a:off x="6726865" y="2864093"/>
            <a:ext cx="5465135" cy="564908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439782" indent="-342934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3024" indent="-285779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/>
              <a:t>חישוב אורך המסלול ? </a:t>
            </a:r>
          </a:p>
        </p:txBody>
      </p:sp>
      <p:sp>
        <p:nvSpPr>
          <p:cNvPr id="10" name="מציין מיקום תוכן 3">
            <a:extLst>
              <a:ext uri="{FF2B5EF4-FFF2-40B4-BE49-F238E27FC236}">
                <a16:creationId xmlns:a16="http://schemas.microsoft.com/office/drawing/2014/main" id="{366F5F0E-AC9A-4467-8F31-1E7BF6C81F11}"/>
              </a:ext>
            </a:extLst>
          </p:cNvPr>
          <p:cNvSpPr txBox="1">
            <a:spLocks/>
          </p:cNvSpPr>
          <p:nvPr/>
        </p:nvSpPr>
        <p:spPr>
          <a:xfrm>
            <a:off x="1261730" y="2808624"/>
            <a:ext cx="5465135" cy="988439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439782" indent="-342934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3024" indent="-285779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/>
              <a:t>להתאים את הפעולה הסטטית לפעולת המחלקה </a:t>
            </a:r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5B00150C-ABF4-43EF-837F-6414BE3A9C51}"/>
              </a:ext>
            </a:extLst>
          </p:cNvPr>
          <p:cNvSpPr txBox="1"/>
          <p:nvPr/>
        </p:nvSpPr>
        <p:spPr>
          <a:xfrm>
            <a:off x="4869712" y="4694629"/>
            <a:ext cx="3183296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he-IL" sz="2400" b="1" u="sng" dirty="0"/>
              <a:t>השלימו את הפעולות </a:t>
            </a:r>
          </a:p>
        </p:txBody>
      </p:sp>
    </p:spTree>
    <p:extLst>
      <p:ext uri="{BB962C8B-B14F-4D97-AF65-F5344CB8AC3E}">
        <p14:creationId xmlns:p14="http://schemas.microsoft.com/office/powerpoint/2010/main" val="40115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נלמד היום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idx="1"/>
          </p:nvPr>
        </p:nvSpPr>
        <p:spPr>
          <a:xfrm>
            <a:off x="6670964" y="723247"/>
            <a:ext cx="4742797" cy="4412279"/>
          </a:xfrm>
        </p:spPr>
        <p:txBody>
          <a:bodyPr/>
          <a:lstStyle/>
          <a:p>
            <a:r>
              <a:rPr lang="he-IL" dirty="0">
                <a:sym typeface="Varela Round"/>
              </a:rPr>
              <a:t>עצמים והפניות</a:t>
            </a:r>
          </a:p>
          <a:p>
            <a:r>
              <a:rPr lang="he-IL" dirty="0">
                <a:sym typeface="Varela Round"/>
              </a:rPr>
              <a:t>בנית מערך עצמים והשמת ערכים </a:t>
            </a:r>
          </a:p>
          <a:p>
            <a:r>
              <a:rPr lang="he-IL" dirty="0">
                <a:sym typeface="Varela Round"/>
              </a:rPr>
              <a:t>סריקת מערך עצמים </a:t>
            </a:r>
          </a:p>
          <a:p>
            <a:r>
              <a:rPr lang="he-IL" dirty="0">
                <a:sym typeface="Varela Round"/>
              </a:rPr>
              <a:t>טיפול במצב של תא ריק (</a:t>
            </a:r>
            <a:r>
              <a:rPr lang="en-US" dirty="0">
                <a:sym typeface="Varela Round"/>
              </a:rPr>
              <a:t>null</a:t>
            </a:r>
            <a:r>
              <a:rPr lang="he-IL" dirty="0">
                <a:sym typeface="Varela Round"/>
              </a:rPr>
              <a:t> ) </a:t>
            </a:r>
          </a:p>
          <a:p>
            <a:r>
              <a:rPr lang="he-IL" dirty="0">
                <a:sym typeface="Varela Round"/>
              </a:rPr>
              <a:t>גישה לנתוני העצמים במערך </a:t>
            </a:r>
          </a:p>
          <a:p>
            <a:endParaRPr lang="he-IL" dirty="0"/>
          </a:p>
        </p:txBody>
      </p:sp>
      <p:sp>
        <p:nvSpPr>
          <p:cNvPr id="8" name="מציין מיקום טקסט 2">
            <a:extLst>
              <a:ext uri="{FF2B5EF4-FFF2-40B4-BE49-F238E27FC236}">
                <a16:creationId xmlns:a16="http://schemas.microsoft.com/office/drawing/2014/main" id="{E98B45B8-C816-4F4F-94E8-03C6D1B8DD0C}"/>
              </a:ext>
            </a:extLst>
          </p:cNvPr>
          <p:cNvSpPr txBox="1">
            <a:spLocks/>
          </p:cNvSpPr>
          <p:nvPr/>
        </p:nvSpPr>
        <p:spPr>
          <a:xfrm>
            <a:off x="1433345" y="1067033"/>
            <a:ext cx="4491967" cy="4412279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34" indent="-342934" algn="r" defTabSz="914491" rtl="1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2400" kern="120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3024" indent="-285779" algn="r" defTabSz="914491" rtl="1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sz="2400" kern="120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114" indent="-228623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3pPr>
            <a:lvl4pPr marL="1600360" indent="-228623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4pPr>
            <a:lvl5pPr marL="2057606" indent="-228623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>
                <a:sym typeface="Varela Round"/>
              </a:rPr>
              <a:t>תרגיל  </a:t>
            </a:r>
          </a:p>
          <a:p>
            <a:r>
              <a:rPr lang="he-IL" dirty="0">
                <a:sym typeface="Varela Round"/>
              </a:rPr>
              <a:t>מחלקה </a:t>
            </a:r>
            <a:r>
              <a:rPr lang="en-US" dirty="0">
                <a:sym typeface="Varela Round"/>
              </a:rPr>
              <a:t>Point</a:t>
            </a:r>
            <a:endParaRPr lang="he-IL" dirty="0">
              <a:sym typeface="Varela Round"/>
            </a:endParaRPr>
          </a:p>
          <a:p>
            <a:r>
              <a:rPr lang="he-IL" dirty="0">
                <a:sym typeface="Varela Round"/>
              </a:rPr>
              <a:t>מערך </a:t>
            </a:r>
            <a:r>
              <a:rPr lang="en-US" dirty="0">
                <a:sym typeface="Varela Round"/>
              </a:rPr>
              <a:t>Point</a:t>
            </a:r>
            <a:r>
              <a:rPr lang="he-IL" dirty="0">
                <a:sym typeface="Varela Round"/>
              </a:rPr>
              <a:t> – מסלולים </a:t>
            </a:r>
          </a:p>
          <a:p>
            <a:endParaRPr lang="he-IL" dirty="0">
              <a:sym typeface="Varela Round"/>
            </a:endParaRPr>
          </a:p>
          <a:p>
            <a:r>
              <a:rPr lang="he-IL" dirty="0">
                <a:sym typeface="Varela Round"/>
              </a:rPr>
              <a:t>מחלקה המכילה מערך – לטיול יצאנו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BBF9E9B-CB4A-478F-AFB3-59F3C8DB7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הצגת הנתונים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068FA3F-5AC4-4DC6-8A80-10B4FCEE40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520456" y="5750432"/>
            <a:ext cx="5853191" cy="987731"/>
          </a:xfrm>
        </p:spPr>
        <p:txBody>
          <a:bodyPr/>
          <a:lstStyle/>
          <a:p>
            <a:pPr marL="96848" indent="0">
              <a:buNone/>
            </a:pPr>
            <a:r>
              <a:rPr lang="he-IL" dirty="0"/>
              <a:t>התוספת "</a:t>
            </a:r>
            <a:r>
              <a:rPr lang="en-US" dirty="0"/>
              <a:t>\n</a:t>
            </a:r>
            <a:r>
              <a:rPr lang="he-IL" dirty="0"/>
              <a:t>" – משמעותה ירידת שורה 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3CFF5737-BF27-4B88-B5BF-D40AC10C1DE5}"/>
              </a:ext>
            </a:extLst>
          </p:cNvPr>
          <p:cNvSpPr/>
          <p:nvPr/>
        </p:nvSpPr>
        <p:spPr>
          <a:xfrm>
            <a:off x="8284568" y="1110761"/>
            <a:ext cx="32198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fr-FR" sz="2400" dirty="0"/>
              <a:t>Tour : abc</a:t>
            </a:r>
          </a:p>
          <a:p>
            <a:pPr algn="l" rtl="0"/>
            <a:r>
              <a:rPr lang="fr-FR" sz="2400" dirty="0"/>
              <a:t> places :</a:t>
            </a:r>
          </a:p>
          <a:p>
            <a:pPr algn="l" rtl="0"/>
            <a:r>
              <a:rPr lang="fr-FR" sz="2400" dirty="0"/>
              <a:t>x=10 y=40</a:t>
            </a:r>
          </a:p>
          <a:p>
            <a:pPr algn="l" rtl="0"/>
            <a:r>
              <a:rPr lang="fr-FR" sz="2400" dirty="0"/>
              <a:t>x=10 y=30</a:t>
            </a:r>
          </a:p>
          <a:p>
            <a:pPr algn="l" rtl="0"/>
            <a:r>
              <a:rPr lang="fr-FR" sz="2400" dirty="0"/>
              <a:t>x=50 y=40</a:t>
            </a:r>
          </a:p>
          <a:p>
            <a:pPr algn="l" rtl="0"/>
            <a:r>
              <a:rPr lang="fr-FR" sz="2400" dirty="0"/>
              <a:t>x=20 y=20</a:t>
            </a:r>
          </a:p>
          <a:p>
            <a:pPr algn="l" rtl="0"/>
            <a:r>
              <a:rPr lang="fr-FR" sz="2400" dirty="0"/>
              <a:t>x=40 y=56</a:t>
            </a:r>
          </a:p>
          <a:p>
            <a:pPr algn="l" rtl="0"/>
            <a:r>
              <a:rPr lang="fr-FR" sz="2400" dirty="0"/>
              <a:t> Tour </a:t>
            </a:r>
            <a:r>
              <a:rPr lang="fr-FR" sz="2400" dirty="0" err="1"/>
              <a:t>Difficulty</a:t>
            </a:r>
            <a:r>
              <a:rPr lang="fr-FR" sz="2400" dirty="0"/>
              <a:t> :3</a:t>
            </a:r>
          </a:p>
          <a:p>
            <a:pPr algn="l" rtl="0"/>
            <a:r>
              <a:rPr lang="fr-FR" sz="2400" dirty="0"/>
              <a:t>Tour </a:t>
            </a:r>
            <a:r>
              <a:rPr lang="fr-FR" sz="2400" dirty="0" err="1"/>
              <a:t>lenth</a:t>
            </a:r>
            <a:r>
              <a:rPr lang="fr-FR" sz="2400" dirty="0"/>
              <a:t> :128.469 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99070775-03E1-425E-8116-2077057DCF24}"/>
              </a:ext>
            </a:extLst>
          </p:cNvPr>
          <p:cNvSpPr/>
          <p:nvPr/>
        </p:nvSpPr>
        <p:spPr>
          <a:xfrm>
            <a:off x="134679" y="875448"/>
            <a:ext cx="788227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public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override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string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ToString</a:t>
            </a:r>
            <a:r>
              <a:rPr lang="en-US" sz="2400" dirty="0">
                <a:solidFill>
                  <a:srgbClr val="000000"/>
                </a:solidFill>
              </a:rPr>
              <a:t>()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        }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    </a:t>
            </a:r>
            <a:r>
              <a:rPr lang="en-US" sz="2400" dirty="0">
                <a:solidFill>
                  <a:srgbClr val="0000FF"/>
                </a:solidFill>
              </a:rPr>
              <a:t>string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st</a:t>
            </a:r>
            <a:r>
              <a:rPr lang="en-US" sz="2400" dirty="0">
                <a:solidFill>
                  <a:srgbClr val="000000"/>
                </a:solidFill>
              </a:rPr>
              <a:t> = </a:t>
            </a:r>
            <a:r>
              <a:rPr lang="en-US" sz="2400" dirty="0">
                <a:solidFill>
                  <a:srgbClr val="A31515"/>
                </a:solidFill>
              </a:rPr>
              <a:t>"Tour : "</a:t>
            </a:r>
            <a:r>
              <a:rPr lang="en-US" sz="2400" dirty="0">
                <a:solidFill>
                  <a:srgbClr val="000000"/>
                </a:solidFill>
              </a:rPr>
              <a:t> + name+</a:t>
            </a:r>
            <a:r>
              <a:rPr lang="en-US" sz="2400" dirty="0">
                <a:solidFill>
                  <a:srgbClr val="A31515"/>
                </a:solidFill>
              </a:rPr>
              <a:t>"\n"</a:t>
            </a:r>
            <a:r>
              <a:rPr lang="en-US" sz="2400" dirty="0">
                <a:solidFill>
                  <a:srgbClr val="000000"/>
                </a:solidFill>
              </a:rPr>
              <a:t>;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    </a:t>
            </a:r>
            <a:r>
              <a:rPr lang="en-US" sz="2400" dirty="0" err="1">
                <a:solidFill>
                  <a:srgbClr val="000000"/>
                </a:solidFill>
              </a:rPr>
              <a:t>st</a:t>
            </a:r>
            <a:r>
              <a:rPr lang="en-US" sz="2400" dirty="0">
                <a:solidFill>
                  <a:srgbClr val="000000"/>
                </a:solidFill>
              </a:rPr>
              <a:t> += </a:t>
            </a:r>
            <a:r>
              <a:rPr lang="en-US" sz="2400" dirty="0">
                <a:solidFill>
                  <a:srgbClr val="A31515"/>
                </a:solidFill>
              </a:rPr>
              <a:t>" places : \n"</a:t>
            </a:r>
            <a:r>
              <a:rPr lang="en-US" sz="2400" dirty="0">
                <a:solidFill>
                  <a:srgbClr val="000000"/>
                </a:solidFill>
              </a:rPr>
              <a:t>;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    </a:t>
            </a:r>
            <a:r>
              <a:rPr lang="en-US" sz="2400" dirty="0">
                <a:solidFill>
                  <a:srgbClr val="0000FF"/>
                </a:solidFill>
              </a:rPr>
              <a:t>for</a:t>
            </a:r>
            <a:r>
              <a:rPr lang="en-US" sz="2400" dirty="0">
                <a:solidFill>
                  <a:srgbClr val="000000"/>
                </a:solidFill>
              </a:rPr>
              <a:t> (</a:t>
            </a:r>
            <a:r>
              <a:rPr lang="en-US" sz="2400" dirty="0">
                <a:solidFill>
                  <a:srgbClr val="0000FF"/>
                </a:solidFill>
              </a:rPr>
              <a:t>int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i</a:t>
            </a:r>
            <a:r>
              <a:rPr lang="en-US" sz="2400" dirty="0">
                <a:solidFill>
                  <a:srgbClr val="000000"/>
                </a:solidFill>
              </a:rPr>
              <a:t> = 0; </a:t>
            </a:r>
            <a:r>
              <a:rPr lang="en-US" sz="2400" dirty="0" err="1">
                <a:solidFill>
                  <a:srgbClr val="000000"/>
                </a:solidFill>
              </a:rPr>
              <a:t>i</a:t>
            </a:r>
            <a:r>
              <a:rPr lang="en-US" sz="2400" dirty="0">
                <a:solidFill>
                  <a:srgbClr val="000000"/>
                </a:solidFill>
              </a:rPr>
              <a:t> &lt; index; </a:t>
            </a:r>
            <a:r>
              <a:rPr lang="en-US" sz="2400" dirty="0" err="1">
                <a:solidFill>
                  <a:srgbClr val="000000"/>
                </a:solidFill>
              </a:rPr>
              <a:t>i</a:t>
            </a:r>
            <a:r>
              <a:rPr lang="en-US" sz="2400" dirty="0">
                <a:solidFill>
                  <a:srgbClr val="000000"/>
                </a:solidFill>
              </a:rPr>
              <a:t>++)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        </a:t>
            </a:r>
            <a:r>
              <a:rPr lang="en-US" sz="2400" dirty="0" err="1">
                <a:solidFill>
                  <a:srgbClr val="000000"/>
                </a:solidFill>
              </a:rPr>
              <a:t>st</a:t>
            </a:r>
            <a:r>
              <a:rPr lang="en-US" sz="2400" dirty="0">
                <a:solidFill>
                  <a:srgbClr val="000000"/>
                </a:solidFill>
              </a:rPr>
              <a:t> += places[</a:t>
            </a:r>
            <a:r>
              <a:rPr lang="en-US" sz="2400" dirty="0" err="1">
                <a:solidFill>
                  <a:srgbClr val="000000"/>
                </a:solidFill>
              </a:rPr>
              <a:t>i</a:t>
            </a:r>
            <a:r>
              <a:rPr lang="en-US" sz="2400" dirty="0">
                <a:solidFill>
                  <a:srgbClr val="000000"/>
                </a:solidFill>
              </a:rPr>
              <a:t>].</a:t>
            </a:r>
            <a:r>
              <a:rPr lang="en-US" sz="2400" dirty="0" err="1">
                <a:solidFill>
                  <a:srgbClr val="000000"/>
                </a:solidFill>
              </a:rPr>
              <a:t>ToString</a:t>
            </a:r>
            <a:r>
              <a:rPr lang="en-US" sz="2400" dirty="0">
                <a:solidFill>
                  <a:srgbClr val="000000"/>
                </a:solidFill>
              </a:rPr>
              <a:t>() + </a:t>
            </a:r>
            <a:r>
              <a:rPr lang="en-US" sz="2400" dirty="0">
                <a:solidFill>
                  <a:srgbClr val="A31515"/>
                </a:solidFill>
              </a:rPr>
              <a:t>"\n"</a:t>
            </a:r>
            <a:r>
              <a:rPr lang="en-US" sz="2400" dirty="0">
                <a:solidFill>
                  <a:srgbClr val="000000"/>
                </a:solidFill>
              </a:rPr>
              <a:t>;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    </a:t>
            </a:r>
            <a:r>
              <a:rPr lang="en-US" sz="2400" dirty="0" err="1">
                <a:solidFill>
                  <a:srgbClr val="000000"/>
                </a:solidFill>
              </a:rPr>
              <a:t>st</a:t>
            </a:r>
            <a:r>
              <a:rPr lang="en-US" sz="2400" dirty="0">
                <a:solidFill>
                  <a:srgbClr val="000000"/>
                </a:solidFill>
              </a:rPr>
              <a:t> += </a:t>
            </a:r>
            <a:r>
              <a:rPr lang="en-US" sz="2400" dirty="0">
                <a:solidFill>
                  <a:srgbClr val="A31515"/>
                </a:solidFill>
              </a:rPr>
              <a:t>" Tour Difficulty :"</a:t>
            </a:r>
            <a:r>
              <a:rPr lang="en-US" sz="2400" dirty="0">
                <a:solidFill>
                  <a:srgbClr val="000000"/>
                </a:solidFill>
              </a:rPr>
              <a:t> + </a:t>
            </a:r>
            <a:r>
              <a:rPr lang="en-US" sz="2400" dirty="0" err="1">
                <a:solidFill>
                  <a:srgbClr val="000000"/>
                </a:solidFill>
              </a:rPr>
              <a:t>DifficultyTour</a:t>
            </a:r>
            <a:r>
              <a:rPr lang="en-US" sz="2400" dirty="0">
                <a:solidFill>
                  <a:srgbClr val="000000"/>
                </a:solidFill>
              </a:rPr>
              <a:t>() + </a:t>
            </a:r>
            <a:r>
              <a:rPr lang="en-US" sz="2400" dirty="0">
                <a:solidFill>
                  <a:srgbClr val="A31515"/>
                </a:solidFill>
              </a:rPr>
              <a:t>"\n"</a:t>
            </a:r>
            <a:r>
              <a:rPr lang="en-US" sz="2400" dirty="0">
                <a:solidFill>
                  <a:srgbClr val="000000"/>
                </a:solidFill>
              </a:rPr>
              <a:t>;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    </a:t>
            </a:r>
            <a:r>
              <a:rPr lang="en-US" sz="2400" dirty="0" err="1">
                <a:solidFill>
                  <a:srgbClr val="000000"/>
                </a:solidFill>
              </a:rPr>
              <a:t>st</a:t>
            </a:r>
            <a:r>
              <a:rPr lang="en-US" sz="2400" dirty="0">
                <a:solidFill>
                  <a:srgbClr val="000000"/>
                </a:solidFill>
              </a:rPr>
              <a:t> += </a:t>
            </a:r>
            <a:r>
              <a:rPr lang="en-US" sz="2400" dirty="0">
                <a:solidFill>
                  <a:srgbClr val="A31515"/>
                </a:solidFill>
              </a:rPr>
              <a:t>"Tour </a:t>
            </a:r>
            <a:r>
              <a:rPr lang="en-US" sz="2400" dirty="0" err="1">
                <a:solidFill>
                  <a:srgbClr val="A31515"/>
                </a:solidFill>
              </a:rPr>
              <a:t>lenth</a:t>
            </a:r>
            <a:r>
              <a:rPr lang="en-US" sz="2400" dirty="0">
                <a:solidFill>
                  <a:srgbClr val="A31515"/>
                </a:solidFill>
              </a:rPr>
              <a:t> :"</a:t>
            </a:r>
            <a:r>
              <a:rPr lang="en-US" sz="2400" dirty="0">
                <a:solidFill>
                  <a:srgbClr val="000000"/>
                </a:solidFill>
              </a:rPr>
              <a:t> + </a:t>
            </a:r>
            <a:r>
              <a:rPr lang="en-US" sz="2400" dirty="0" err="1">
                <a:solidFill>
                  <a:srgbClr val="000000"/>
                </a:solidFill>
              </a:rPr>
              <a:t>RouteLength</a:t>
            </a:r>
            <a:r>
              <a:rPr lang="en-US" sz="2400" dirty="0">
                <a:solidFill>
                  <a:srgbClr val="000000"/>
                </a:solidFill>
              </a:rPr>
              <a:t>();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    </a:t>
            </a:r>
            <a:r>
              <a:rPr lang="en-US" sz="2400" dirty="0">
                <a:solidFill>
                  <a:srgbClr val="0000FF"/>
                </a:solidFill>
              </a:rPr>
              <a:t>return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st</a:t>
            </a:r>
            <a:r>
              <a:rPr lang="en-US" sz="2400" dirty="0">
                <a:solidFill>
                  <a:srgbClr val="000000"/>
                </a:solidFill>
              </a:rPr>
              <a:t>;</a:t>
            </a:r>
          </a:p>
          <a:p>
            <a:pPr algn="l" rtl="0"/>
            <a:endParaRPr lang="he-IL" sz="2400" dirty="0">
              <a:solidFill>
                <a:srgbClr val="000000"/>
              </a:solidFill>
            </a:endParaRP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        {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42430571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8C548A9-179F-4511-837C-122A9EBBD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הפעלה </a:t>
            </a:r>
            <a:r>
              <a:rPr lang="he-IL" dirty="0" err="1"/>
              <a:t>בתכנית</a:t>
            </a:r>
            <a:r>
              <a:rPr lang="he-IL" dirty="0"/>
              <a:t> הראשית: תכנית בדיקה  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79F1E3AF-9948-4C6A-BD33-ED78070CE1BF}"/>
              </a:ext>
            </a:extLst>
          </p:cNvPr>
          <p:cNvSpPr/>
          <p:nvPr/>
        </p:nvSpPr>
        <p:spPr>
          <a:xfrm>
            <a:off x="-141767" y="1335586"/>
            <a:ext cx="716988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fr-FR" sz="2800" dirty="0">
                <a:solidFill>
                  <a:srgbClr val="000000"/>
                </a:solidFill>
              </a:rPr>
              <a:t>           Tour t = </a:t>
            </a:r>
            <a:r>
              <a:rPr lang="fr-FR" sz="2800" dirty="0">
                <a:solidFill>
                  <a:srgbClr val="0000FF"/>
                </a:solidFill>
              </a:rPr>
              <a:t>new</a:t>
            </a:r>
            <a:r>
              <a:rPr lang="fr-FR" sz="2800" dirty="0">
                <a:solidFill>
                  <a:srgbClr val="000000"/>
                </a:solidFill>
              </a:rPr>
              <a:t> Tour(</a:t>
            </a:r>
            <a:r>
              <a:rPr lang="fr-FR" sz="2800" dirty="0">
                <a:solidFill>
                  <a:srgbClr val="A31515"/>
                </a:solidFill>
              </a:rPr>
              <a:t>"abc"</a:t>
            </a:r>
            <a:r>
              <a:rPr lang="fr-FR" sz="2800" dirty="0">
                <a:solidFill>
                  <a:srgbClr val="000000"/>
                </a:solidFill>
              </a:rPr>
              <a:t>);</a:t>
            </a:r>
          </a:p>
          <a:p>
            <a:pPr algn="l" rtl="0"/>
            <a:r>
              <a:rPr lang="en-US" sz="2800" dirty="0">
                <a:solidFill>
                  <a:srgbClr val="000000"/>
                </a:solidFill>
              </a:rPr>
              <a:t>            </a:t>
            </a:r>
            <a:r>
              <a:rPr lang="en-US" sz="2800" dirty="0" err="1">
                <a:solidFill>
                  <a:srgbClr val="000000"/>
                </a:solidFill>
              </a:rPr>
              <a:t>t.Add</a:t>
            </a:r>
            <a:r>
              <a:rPr lang="en-US" sz="2800" dirty="0">
                <a:solidFill>
                  <a:srgbClr val="000000"/>
                </a:solidFill>
              </a:rPr>
              <a:t>(</a:t>
            </a:r>
            <a:r>
              <a:rPr lang="en-US" sz="2800" dirty="0">
                <a:solidFill>
                  <a:srgbClr val="0000FF"/>
                </a:solidFill>
              </a:rPr>
              <a:t>new</a:t>
            </a:r>
            <a:r>
              <a:rPr lang="en-US" sz="2800" dirty="0">
                <a:solidFill>
                  <a:srgbClr val="000000"/>
                </a:solidFill>
              </a:rPr>
              <a:t> Point(10, 40));</a:t>
            </a:r>
          </a:p>
          <a:p>
            <a:pPr algn="l" rtl="0"/>
            <a:r>
              <a:rPr lang="en-US" sz="2800" dirty="0">
                <a:solidFill>
                  <a:srgbClr val="000000"/>
                </a:solidFill>
              </a:rPr>
              <a:t>            </a:t>
            </a:r>
            <a:r>
              <a:rPr lang="en-US" sz="2800" dirty="0" err="1">
                <a:solidFill>
                  <a:srgbClr val="000000"/>
                </a:solidFill>
              </a:rPr>
              <a:t>t.Add</a:t>
            </a:r>
            <a:r>
              <a:rPr lang="en-US" sz="2800" dirty="0">
                <a:solidFill>
                  <a:srgbClr val="000000"/>
                </a:solidFill>
              </a:rPr>
              <a:t>(</a:t>
            </a:r>
            <a:r>
              <a:rPr lang="en-US" sz="2800" dirty="0">
                <a:solidFill>
                  <a:srgbClr val="0000FF"/>
                </a:solidFill>
              </a:rPr>
              <a:t>new</a:t>
            </a:r>
            <a:r>
              <a:rPr lang="en-US" sz="2800" dirty="0">
                <a:solidFill>
                  <a:srgbClr val="000000"/>
                </a:solidFill>
              </a:rPr>
              <a:t> Point(10, 30));</a:t>
            </a:r>
          </a:p>
          <a:p>
            <a:pPr algn="l" rtl="0"/>
            <a:r>
              <a:rPr lang="en-US" sz="2800" dirty="0">
                <a:solidFill>
                  <a:srgbClr val="000000"/>
                </a:solidFill>
              </a:rPr>
              <a:t>            </a:t>
            </a:r>
            <a:r>
              <a:rPr lang="en-US" sz="2800" dirty="0" err="1">
                <a:solidFill>
                  <a:srgbClr val="000000"/>
                </a:solidFill>
              </a:rPr>
              <a:t>t.Add</a:t>
            </a:r>
            <a:r>
              <a:rPr lang="en-US" sz="2800" dirty="0">
                <a:solidFill>
                  <a:srgbClr val="000000"/>
                </a:solidFill>
              </a:rPr>
              <a:t>(</a:t>
            </a:r>
            <a:r>
              <a:rPr lang="en-US" sz="2800" dirty="0">
                <a:solidFill>
                  <a:srgbClr val="0000FF"/>
                </a:solidFill>
              </a:rPr>
              <a:t>new</a:t>
            </a:r>
            <a:r>
              <a:rPr lang="en-US" sz="2800" dirty="0">
                <a:solidFill>
                  <a:srgbClr val="000000"/>
                </a:solidFill>
              </a:rPr>
              <a:t> Point(50, 40));</a:t>
            </a:r>
          </a:p>
          <a:p>
            <a:pPr algn="l" rtl="0"/>
            <a:r>
              <a:rPr lang="en-US" sz="2800" dirty="0">
                <a:solidFill>
                  <a:srgbClr val="000000"/>
                </a:solidFill>
              </a:rPr>
              <a:t>            </a:t>
            </a:r>
            <a:r>
              <a:rPr lang="en-US" sz="2800" dirty="0" err="1">
                <a:solidFill>
                  <a:srgbClr val="000000"/>
                </a:solidFill>
              </a:rPr>
              <a:t>t.Add</a:t>
            </a:r>
            <a:r>
              <a:rPr lang="en-US" sz="2800" dirty="0">
                <a:solidFill>
                  <a:srgbClr val="000000"/>
                </a:solidFill>
              </a:rPr>
              <a:t>(</a:t>
            </a:r>
            <a:r>
              <a:rPr lang="en-US" sz="2800" dirty="0">
                <a:solidFill>
                  <a:srgbClr val="0000FF"/>
                </a:solidFill>
              </a:rPr>
              <a:t>new</a:t>
            </a:r>
            <a:r>
              <a:rPr lang="en-US" sz="2800" dirty="0">
                <a:solidFill>
                  <a:srgbClr val="000000"/>
                </a:solidFill>
              </a:rPr>
              <a:t> Point(20, 20));</a:t>
            </a:r>
          </a:p>
          <a:p>
            <a:pPr algn="l" rtl="0"/>
            <a:r>
              <a:rPr lang="en-US" sz="2800" dirty="0">
                <a:solidFill>
                  <a:srgbClr val="000000"/>
                </a:solidFill>
              </a:rPr>
              <a:t>            </a:t>
            </a:r>
            <a:r>
              <a:rPr lang="en-US" sz="2800" dirty="0" err="1">
                <a:solidFill>
                  <a:srgbClr val="000000"/>
                </a:solidFill>
              </a:rPr>
              <a:t>t.Add</a:t>
            </a:r>
            <a:r>
              <a:rPr lang="en-US" sz="2800" dirty="0">
                <a:solidFill>
                  <a:srgbClr val="000000"/>
                </a:solidFill>
              </a:rPr>
              <a:t>(</a:t>
            </a:r>
            <a:r>
              <a:rPr lang="en-US" sz="2800" dirty="0">
                <a:solidFill>
                  <a:srgbClr val="0000FF"/>
                </a:solidFill>
              </a:rPr>
              <a:t>new</a:t>
            </a:r>
            <a:r>
              <a:rPr lang="en-US" sz="2800" dirty="0">
                <a:solidFill>
                  <a:srgbClr val="000000"/>
                </a:solidFill>
              </a:rPr>
              <a:t> Point(40, 56));</a:t>
            </a:r>
          </a:p>
          <a:p>
            <a:pPr algn="l" rtl="0"/>
            <a:r>
              <a:rPr lang="en-US" sz="2800" dirty="0">
                <a:solidFill>
                  <a:srgbClr val="000000"/>
                </a:solidFill>
              </a:rPr>
              <a:t>            </a:t>
            </a:r>
            <a:r>
              <a:rPr lang="en-US" sz="2800" dirty="0" err="1">
                <a:solidFill>
                  <a:srgbClr val="000000"/>
                </a:solidFill>
              </a:rPr>
              <a:t>Console.WriteLine</a:t>
            </a:r>
            <a:r>
              <a:rPr lang="en-US" sz="2800" dirty="0">
                <a:solidFill>
                  <a:srgbClr val="000000"/>
                </a:solidFill>
              </a:rPr>
              <a:t>(t);</a:t>
            </a:r>
          </a:p>
          <a:p>
            <a:pPr algn="l" rtl="0"/>
            <a:r>
              <a:rPr lang="en-US" sz="2800" dirty="0"/>
              <a:t>            </a:t>
            </a:r>
            <a:r>
              <a:rPr lang="en-US" sz="2800" dirty="0" err="1"/>
              <a:t>Console.WriteLine</a:t>
            </a:r>
            <a:r>
              <a:rPr lang="en-US" sz="2800" dirty="0"/>
              <a:t>(</a:t>
            </a:r>
            <a:r>
              <a:rPr lang="en-US" sz="2800" dirty="0" err="1"/>
              <a:t>t.HighPlace</a:t>
            </a:r>
            <a:r>
              <a:rPr lang="en-US" sz="2800" dirty="0"/>
              <a:t>())</a:t>
            </a:r>
          </a:p>
          <a:p>
            <a:pPr algn="l" rtl="0"/>
            <a:r>
              <a:rPr lang="en-US" sz="2800" dirty="0"/>
              <a:t>           </a:t>
            </a:r>
            <a:r>
              <a:rPr lang="en-US" sz="2800" dirty="0" err="1"/>
              <a:t>Console.WriteLine</a:t>
            </a:r>
            <a:r>
              <a:rPr lang="en-US" sz="2800" dirty="0"/>
              <a:t>(</a:t>
            </a:r>
            <a:r>
              <a:rPr lang="en-US" sz="2800" dirty="0" err="1"/>
              <a:t>t.LongSection</a:t>
            </a:r>
            <a:r>
              <a:rPr lang="en-US" sz="2800" dirty="0"/>
              <a:t>())</a:t>
            </a:r>
            <a:r>
              <a:rPr lang="en-US" dirty="0"/>
              <a:t>;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25149168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 descr="תמונה שמכילה אובייקט, שעון&#10;&#10;התיאור נוצר באופן אוטומטי">
            <a:extLst>
              <a:ext uri="{FF2B5EF4-FFF2-40B4-BE49-F238E27FC236}">
                <a16:creationId xmlns:a16="http://schemas.microsoft.com/office/drawing/2014/main" id="{300B5EBA-5684-439B-82F6-2B288C3AC2C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3F2EE"/>
              </a:clrFrom>
              <a:clrTo>
                <a:srgbClr val="F3F2E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28" t="21296" r="8702"/>
          <a:stretch/>
        </p:blipFill>
        <p:spPr>
          <a:xfrm flipH="1">
            <a:off x="-1" y="4314285"/>
            <a:ext cx="2277745" cy="2037982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E1336D4C-B954-4D7A-A012-BC33384799E1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189" y="1331227"/>
            <a:ext cx="2942173" cy="2942173"/>
          </a:xfrm>
          <a:prstGeom prst="rect">
            <a:avLst/>
          </a:prstGeom>
        </p:spPr>
      </p:pic>
      <p:sp>
        <p:nvSpPr>
          <p:cNvPr id="6" name="מלבן 5">
            <a:extLst>
              <a:ext uri="{FF2B5EF4-FFF2-40B4-BE49-F238E27FC236}">
                <a16:creationId xmlns:a16="http://schemas.microsoft.com/office/drawing/2014/main" id="{D989127E-4432-4D24-8B7A-2550CB04B507}"/>
              </a:ext>
            </a:extLst>
          </p:cNvPr>
          <p:cNvSpPr/>
          <p:nvPr/>
        </p:nvSpPr>
        <p:spPr>
          <a:xfrm>
            <a:off x="635507" y="828252"/>
            <a:ext cx="21451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סרקו אותי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13835F1C-B5CB-4AC9-A596-95F0074BA572}"/>
              </a:ext>
            </a:extLst>
          </p:cNvPr>
          <p:cNvSpPr/>
          <p:nvPr/>
        </p:nvSpPr>
        <p:spPr>
          <a:xfrm>
            <a:off x="12279398" y="375222"/>
            <a:ext cx="3006322" cy="51863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אם ברצונכם לשלב במצגות  קישור לפעילות או לדפי מידע, תוכלו לעשות זאת בקלות.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צפו בסרטון הבא:</a:t>
            </a:r>
            <a:r>
              <a:rPr lang="en-US" dirty="0">
                <a:solidFill>
                  <a:srgbClr val="002060"/>
                </a:solidFill>
              </a:rPr>
              <a:t> </a:t>
            </a:r>
            <a:endParaRPr lang="he-IL" dirty="0">
              <a:solidFill>
                <a:srgbClr val="002060"/>
              </a:solidFill>
            </a:endParaRPr>
          </a:p>
          <a:p>
            <a:pPr algn="ctr"/>
            <a:br>
              <a:rPr lang="en-US" dirty="0">
                <a:solidFill>
                  <a:srgbClr val="002060"/>
                </a:solidFill>
                <a:hlinkClick r:id="rId5"/>
              </a:rPr>
            </a:br>
            <a:r>
              <a:rPr lang="en-US" dirty="0">
                <a:solidFill>
                  <a:srgbClr val="002060"/>
                </a:solidFill>
                <a:hlinkClick r:id="rId6"/>
              </a:rPr>
              <a:t>https://youtu.be/xODFEFLQ8PQ</a:t>
            </a:r>
            <a:endParaRPr lang="en-US" dirty="0">
              <a:solidFill>
                <a:srgbClr val="002060"/>
              </a:solidFill>
            </a:endParaRPr>
          </a:p>
          <a:p>
            <a:pPr algn="ctr"/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אתר מומלץ ליצירת </a:t>
            </a:r>
            <a:r>
              <a:rPr lang="en-US" dirty="0">
                <a:solidFill>
                  <a:srgbClr val="002060"/>
                </a:solidFill>
              </a:rPr>
              <a:t>QR</a:t>
            </a:r>
            <a:r>
              <a:rPr lang="he-IL" dirty="0">
                <a:solidFill>
                  <a:srgbClr val="002060"/>
                </a:solidFill>
              </a:rPr>
              <a:t>:</a:t>
            </a:r>
          </a:p>
          <a:p>
            <a:pPr algn="ctr"/>
            <a:r>
              <a:rPr lang="en-US" dirty="0">
                <a:hlinkClick r:id="rId7"/>
              </a:rPr>
              <a:t>https://www.the-qrcode-generator.com/</a:t>
            </a:r>
            <a:endParaRPr lang="he-IL" dirty="0"/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  <a:highlight>
                  <a:srgbClr val="FFFF00"/>
                </a:highlight>
              </a:rPr>
              <a:t>החליפו את הקוד בשקופית לקוד החדש שקיבלתם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sz="1600" dirty="0">
                <a:solidFill>
                  <a:srgbClr val="002060"/>
                </a:solidFill>
              </a:rPr>
              <a:t>(אם אין לכם צורך בשקופית זו, מחקו אותה)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13" name="מלבן מעוגל 11">
            <a:extLst>
              <a:ext uri="{FF2B5EF4-FFF2-40B4-BE49-F238E27FC236}">
                <a16:creationId xmlns:a16="http://schemas.microsoft.com/office/drawing/2014/main" id="{18D8A2D0-4E2A-4699-A0BC-64673584F30E}"/>
              </a:ext>
            </a:extLst>
          </p:cNvPr>
          <p:cNvSpPr/>
          <p:nvPr/>
        </p:nvSpPr>
        <p:spPr>
          <a:xfrm>
            <a:off x="3379560" y="2385402"/>
            <a:ext cx="7183120" cy="2513590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/>
              <a:t>תודה שצפיתם בשיעור </a:t>
            </a:r>
          </a:p>
          <a:p>
            <a:pPr algn="ctr"/>
            <a:r>
              <a:rPr lang="he-IL" sz="2800" b="1" dirty="0"/>
              <a:t>בקישור - קובץ המרכז את כל הפעולות שנלמדו בשיעור ותרגילים לחזרה.</a:t>
            </a:r>
          </a:p>
          <a:p>
            <a:pPr algn="ctr"/>
            <a:endParaRPr lang="he-IL" sz="2800" b="1" dirty="0"/>
          </a:p>
          <a:p>
            <a:pPr algn="ctr"/>
            <a:r>
              <a:rPr lang="he-IL" sz="2800" b="1" dirty="0"/>
              <a:t>דיתה אוהב ציון </a:t>
            </a:r>
          </a:p>
        </p:txBody>
      </p:sp>
      <p:sp>
        <p:nvSpPr>
          <p:cNvPr id="14" name="מלבן מעוגל 12">
            <a:extLst>
              <a:ext uri="{FF2B5EF4-FFF2-40B4-BE49-F238E27FC236}">
                <a16:creationId xmlns:a16="http://schemas.microsoft.com/office/drawing/2014/main" id="{98C3D69D-8CBD-4B92-BF78-6731B135B364}"/>
              </a:ext>
            </a:extLst>
          </p:cNvPr>
          <p:cNvSpPr/>
          <p:nvPr/>
        </p:nvSpPr>
        <p:spPr>
          <a:xfrm>
            <a:off x="3577680" y="251128"/>
            <a:ext cx="6786880" cy="170079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800" b="1" dirty="0"/>
              <a:t>השיעור הבא : מערך עצמים - 2  </a:t>
            </a:r>
          </a:p>
          <a:p>
            <a:pPr algn="ctr"/>
            <a:r>
              <a:rPr lang="he-IL" sz="2800" b="1" dirty="0"/>
              <a:t> תרגילים מבגרות  </a:t>
            </a:r>
          </a:p>
        </p:txBody>
      </p:sp>
      <p:pic>
        <p:nvPicPr>
          <p:cNvPr id="18" name="תמונה 17">
            <a:extLst>
              <a:ext uri="{FF2B5EF4-FFF2-40B4-BE49-F238E27FC236}">
                <a16:creationId xmlns:a16="http://schemas.microsoft.com/office/drawing/2014/main" id="{2195E33A-31C6-43D4-BCB0-C04C4963577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33" y="1436342"/>
            <a:ext cx="2734313" cy="2734313"/>
          </a:xfrm>
          <a:prstGeom prst="rect">
            <a:avLst/>
          </a:prstGeom>
        </p:spPr>
      </p:pic>
      <p:sp>
        <p:nvSpPr>
          <p:cNvPr id="19" name="מלבן 18">
            <a:extLst>
              <a:ext uri="{FF2B5EF4-FFF2-40B4-BE49-F238E27FC236}">
                <a16:creationId xmlns:a16="http://schemas.microsoft.com/office/drawing/2014/main" id="{6B1ACAD8-2CFD-42E6-880B-CA63045390B0}"/>
              </a:ext>
            </a:extLst>
          </p:cNvPr>
          <p:cNvSpPr/>
          <p:nvPr/>
        </p:nvSpPr>
        <p:spPr>
          <a:xfrm>
            <a:off x="2894920" y="5881209"/>
            <a:ext cx="2829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9"/>
              </a:rPr>
              <a:t>ditaohevzion@gmail.com</a:t>
            </a:r>
            <a:r>
              <a:rPr lang="en-US" dirty="0"/>
              <a:t>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720975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85454" y="3016112"/>
            <a:ext cx="10436297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5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5ECEB5F-1AF1-455B-9707-912205C838FF}"/>
              </a:ext>
            </a:extLst>
          </p:cNvPr>
          <p:cNvSpPr/>
          <p:nvPr/>
        </p:nvSpPr>
        <p:spPr>
          <a:xfrm>
            <a:off x="12279398" y="302487"/>
            <a:ext cx="2277745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עצמים והפניות </a:t>
            </a:r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26926" y="1007388"/>
            <a:ext cx="9802368" cy="431447"/>
          </a:xfrm>
        </p:spPr>
        <p:txBody>
          <a:bodyPr/>
          <a:lstStyle/>
          <a:p>
            <a:r>
              <a:rPr lang="he-IL" dirty="0"/>
              <a:t>המחלקה תלמיד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26927" y="1692229"/>
            <a:ext cx="8212766" cy="4152517"/>
          </a:xfrm>
        </p:spPr>
        <p:txBody>
          <a:bodyPr/>
          <a:lstStyle/>
          <a:p>
            <a:pPr marL="96848" indent="0">
              <a:buNone/>
            </a:pPr>
            <a:r>
              <a:rPr lang="he-IL" dirty="0"/>
              <a:t>לתלמיד 3 תכונות :</a:t>
            </a:r>
          </a:p>
          <a:p>
            <a:pPr marL="96848" indent="0">
              <a:buNone/>
            </a:pPr>
            <a:r>
              <a:rPr lang="he-IL" dirty="0"/>
              <a:t>        שם  ונושא מטיפוס </a:t>
            </a:r>
            <a:r>
              <a:rPr lang="en-US" dirty="0"/>
              <a:t>string </a:t>
            </a:r>
            <a:r>
              <a:rPr lang="he-IL" dirty="0"/>
              <a:t> </a:t>
            </a:r>
          </a:p>
          <a:p>
            <a:pPr marL="96848" indent="0">
              <a:buNone/>
            </a:pPr>
            <a:r>
              <a:rPr lang="he-IL" dirty="0"/>
              <a:t>         ציון  מטיפוס </a:t>
            </a:r>
            <a:r>
              <a:rPr lang="en-US" dirty="0"/>
              <a:t>int</a:t>
            </a:r>
            <a:r>
              <a:rPr lang="he-IL" dirty="0"/>
              <a:t> </a:t>
            </a:r>
          </a:p>
          <a:p>
            <a:pPr marL="96848" indent="0">
              <a:buNone/>
            </a:pPr>
            <a:r>
              <a:rPr lang="he-IL" dirty="0"/>
              <a:t>  הפעולות : </a:t>
            </a:r>
          </a:p>
          <a:p>
            <a:pPr marL="96848" indent="0">
              <a:buNone/>
            </a:pPr>
            <a:r>
              <a:rPr lang="he-IL" dirty="0"/>
              <a:t>        בנאי המחלקה</a:t>
            </a:r>
          </a:p>
          <a:p>
            <a:pPr marL="96848" indent="0">
              <a:buNone/>
            </a:pPr>
            <a:r>
              <a:rPr lang="he-IL" dirty="0"/>
              <a:t>        פעולת </a:t>
            </a:r>
            <a:r>
              <a:rPr lang="en-US" dirty="0"/>
              <a:t>Get</a:t>
            </a:r>
            <a:r>
              <a:rPr lang="he-IL" dirty="0"/>
              <a:t> לכל אחת מהתכונות </a:t>
            </a:r>
          </a:p>
          <a:p>
            <a:pPr marL="96848" indent="0">
              <a:buNone/>
            </a:pPr>
            <a:r>
              <a:rPr lang="he-IL" dirty="0"/>
              <a:t>         פעולת  </a:t>
            </a:r>
            <a:r>
              <a:rPr lang="en-US" dirty="0"/>
              <a:t>Set</a:t>
            </a:r>
            <a:r>
              <a:rPr lang="he-IL" dirty="0"/>
              <a:t> לציון </a:t>
            </a:r>
          </a:p>
          <a:p>
            <a:pPr marL="96848" indent="0">
              <a:buNone/>
            </a:pPr>
            <a:r>
              <a:rPr lang="he-IL" dirty="0"/>
              <a:t>        </a:t>
            </a:r>
            <a:r>
              <a:rPr lang="en-US" dirty="0" err="1"/>
              <a:t>ToString</a:t>
            </a:r>
            <a:r>
              <a:rPr lang="he-IL" dirty="0"/>
              <a:t> המציגה את נתוני התלמיד. </a:t>
            </a:r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6805C7AE-627C-4958-B602-A90655DCA7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6746" y="701204"/>
            <a:ext cx="4083110" cy="5924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203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0200" y="67292"/>
            <a:ext cx="2971800" cy="496196"/>
          </a:xfrm>
        </p:spPr>
        <p:txBody>
          <a:bodyPr/>
          <a:lstStyle/>
          <a:p>
            <a:r>
              <a:rPr lang="he-IL" dirty="0"/>
              <a:t>בנית עצם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-125630" y="3725276"/>
            <a:ext cx="9492914" cy="2260596"/>
          </a:xfrm>
        </p:spPr>
        <p:txBody>
          <a:bodyPr>
            <a:normAutofit fontScale="92500" lnSpcReduction="10000"/>
          </a:bodyPr>
          <a:lstStyle/>
          <a:p>
            <a:pPr marL="96848" indent="0">
              <a:buNone/>
            </a:pPr>
            <a:r>
              <a:rPr lang="he-IL" dirty="0"/>
              <a:t>שלבים: </a:t>
            </a:r>
          </a:p>
          <a:p>
            <a:pPr marL="96848" indent="0">
              <a:buNone/>
            </a:pPr>
            <a:r>
              <a:rPr lang="he-IL" dirty="0"/>
              <a:t>  1.   נבנה משתנה  </a:t>
            </a:r>
            <a:r>
              <a:rPr lang="en-US" dirty="0"/>
              <a:t>s1 </a:t>
            </a:r>
            <a:r>
              <a:rPr lang="he-IL" dirty="0"/>
              <a:t>   מטיפוס </a:t>
            </a:r>
            <a:r>
              <a:rPr lang="en-US" dirty="0"/>
              <a:t>Student</a:t>
            </a:r>
            <a:r>
              <a:rPr lang="he-IL" dirty="0"/>
              <a:t> ( </a:t>
            </a:r>
            <a:r>
              <a:rPr lang="he-IL" dirty="0" err="1"/>
              <a:t>באיזור</a:t>
            </a:r>
            <a:r>
              <a:rPr lang="he-IL" dirty="0"/>
              <a:t> אחד </a:t>
            </a:r>
            <a:r>
              <a:rPr lang="he-IL" dirty="0" err="1"/>
              <a:t>בזכרון</a:t>
            </a:r>
            <a:r>
              <a:rPr lang="he-IL" dirty="0"/>
              <a:t>)</a:t>
            </a:r>
          </a:p>
          <a:p>
            <a:pPr marL="96848" indent="0">
              <a:buNone/>
            </a:pPr>
            <a:r>
              <a:rPr lang="he-IL" dirty="0"/>
              <a:t>   2.  הוקצה מקום(</a:t>
            </a:r>
            <a:r>
              <a:rPr lang="en-US" b="1" dirty="0"/>
              <a:t>new</a:t>
            </a:r>
            <a:r>
              <a:rPr lang="he-IL" dirty="0"/>
              <a:t> )  ונבנה העצם </a:t>
            </a:r>
            <a:r>
              <a:rPr lang="en-US" dirty="0"/>
              <a:t>Student</a:t>
            </a:r>
            <a:r>
              <a:rPr lang="he-IL" dirty="0"/>
              <a:t> – עם הערכים שנשלחו. (</a:t>
            </a:r>
            <a:r>
              <a:rPr lang="he-IL" dirty="0" err="1"/>
              <a:t>באיזור</a:t>
            </a:r>
            <a:r>
              <a:rPr lang="he-IL" dirty="0"/>
              <a:t> אחר </a:t>
            </a:r>
            <a:r>
              <a:rPr lang="he-IL" dirty="0" err="1"/>
              <a:t>בזכרון</a:t>
            </a:r>
            <a:r>
              <a:rPr lang="he-IL" dirty="0"/>
              <a:t>)</a:t>
            </a:r>
          </a:p>
          <a:p>
            <a:pPr marL="96848" indent="0">
              <a:buNone/>
            </a:pPr>
            <a:r>
              <a:rPr lang="he-IL" dirty="0"/>
              <a:t>    3.  הפניה לעצם (כתובתו </a:t>
            </a:r>
            <a:r>
              <a:rPr lang="he-IL" dirty="0" err="1"/>
              <a:t>בזכרון</a:t>
            </a:r>
            <a:r>
              <a:rPr lang="he-IL" dirty="0"/>
              <a:t>) נשמרת במשתנה </a:t>
            </a:r>
            <a:r>
              <a:rPr lang="en-US" dirty="0"/>
              <a:t>s1</a:t>
            </a:r>
            <a:r>
              <a:rPr lang="he-IL" dirty="0"/>
              <a:t> .</a:t>
            </a:r>
          </a:p>
          <a:p>
            <a:pPr marL="96848" indent="0">
              <a:buNone/>
            </a:pPr>
            <a:r>
              <a:rPr lang="he-IL" dirty="0"/>
              <a:t>    4 .  המשתנה </a:t>
            </a:r>
            <a:r>
              <a:rPr lang="en-US" dirty="0"/>
              <a:t>s1</a:t>
            </a:r>
            <a:r>
              <a:rPr lang="he-IL" dirty="0"/>
              <a:t> יכול להפעיל את כל פעולות המחלקה </a:t>
            </a: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FDD82961-D783-49D5-9D68-0D05C3A45A61}"/>
              </a:ext>
            </a:extLst>
          </p:cNvPr>
          <p:cNvSpPr/>
          <p:nvPr/>
        </p:nvSpPr>
        <p:spPr>
          <a:xfrm>
            <a:off x="87021" y="1035202"/>
            <a:ext cx="96437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Student s1 = </a:t>
            </a:r>
            <a:r>
              <a:rPr lang="en-US" sz="3200" b="1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Student(</a:t>
            </a:r>
            <a:r>
              <a:rPr lang="en-US" sz="2800" dirty="0">
                <a:solidFill>
                  <a:srgbClr val="A31515"/>
                </a:solidFill>
                <a:latin typeface="Consolas" panose="020B0609020204030204" pitchFamily="49" charset="0"/>
              </a:rPr>
              <a:t>"Avi"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800" dirty="0">
                <a:solidFill>
                  <a:srgbClr val="A31515"/>
                </a:solidFill>
                <a:latin typeface="Consolas" panose="020B0609020204030204" pitchFamily="49" charset="0"/>
              </a:rPr>
              <a:t>"Computer"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, 95);</a:t>
            </a:r>
            <a:endParaRPr lang="he-IL" sz="2800" dirty="0"/>
          </a:p>
        </p:txBody>
      </p:sp>
      <p:sp>
        <p:nvSpPr>
          <p:cNvPr id="3" name="אליפסה 2">
            <a:extLst>
              <a:ext uri="{FF2B5EF4-FFF2-40B4-BE49-F238E27FC236}">
                <a16:creationId xmlns:a16="http://schemas.microsoft.com/office/drawing/2014/main" id="{F99F42B8-3BDA-479C-85FC-77873A69B751}"/>
              </a:ext>
            </a:extLst>
          </p:cNvPr>
          <p:cNvSpPr/>
          <p:nvPr/>
        </p:nvSpPr>
        <p:spPr>
          <a:xfrm>
            <a:off x="1639375" y="2506915"/>
            <a:ext cx="776176" cy="96224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/>
              <a:t>s1</a:t>
            </a:r>
            <a:endParaRPr lang="he-IL" sz="2400" b="1" dirty="0"/>
          </a:p>
        </p:txBody>
      </p:sp>
      <p:grpSp>
        <p:nvGrpSpPr>
          <p:cNvPr id="9" name="קבוצה 8">
            <a:extLst>
              <a:ext uri="{FF2B5EF4-FFF2-40B4-BE49-F238E27FC236}">
                <a16:creationId xmlns:a16="http://schemas.microsoft.com/office/drawing/2014/main" id="{14D178CD-BF48-4907-AFC3-2E16959CEA10}"/>
              </a:ext>
            </a:extLst>
          </p:cNvPr>
          <p:cNvGrpSpPr/>
          <p:nvPr/>
        </p:nvGrpSpPr>
        <p:grpSpPr>
          <a:xfrm>
            <a:off x="3873657" y="2193693"/>
            <a:ext cx="3231838" cy="1445589"/>
            <a:chOff x="3668692" y="2690476"/>
            <a:chExt cx="3008555" cy="1445589"/>
          </a:xfrm>
        </p:grpSpPr>
        <p:sp>
          <p:nvSpPr>
            <p:cNvPr id="7" name="מלבן: פינות מעוגלות 6">
              <a:extLst>
                <a:ext uri="{FF2B5EF4-FFF2-40B4-BE49-F238E27FC236}">
                  <a16:creationId xmlns:a16="http://schemas.microsoft.com/office/drawing/2014/main" id="{1C5EF999-7D4C-4FE4-AC6B-C62C88CC9F4A}"/>
                </a:ext>
              </a:extLst>
            </p:cNvPr>
            <p:cNvSpPr/>
            <p:nvPr/>
          </p:nvSpPr>
          <p:spPr>
            <a:xfrm>
              <a:off x="3668692" y="2690476"/>
              <a:ext cx="3008555" cy="144558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מלבן: פינות מעוגלות 12">
              <a:extLst>
                <a:ext uri="{FF2B5EF4-FFF2-40B4-BE49-F238E27FC236}">
                  <a16:creationId xmlns:a16="http://schemas.microsoft.com/office/drawing/2014/main" id="{DC61550C-35D9-436C-9BA3-7C92F2F4F63F}"/>
                </a:ext>
              </a:extLst>
            </p:cNvPr>
            <p:cNvSpPr/>
            <p:nvPr/>
          </p:nvSpPr>
          <p:spPr>
            <a:xfrm>
              <a:off x="3820204" y="3681086"/>
              <a:ext cx="2705527" cy="30302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l"/>
              <a:r>
                <a:rPr lang="en-US" dirty="0"/>
                <a:t>mark:          </a:t>
              </a:r>
              <a:endParaRPr lang="he-IL" dirty="0"/>
            </a:p>
          </p:txBody>
        </p:sp>
        <p:sp>
          <p:nvSpPr>
            <p:cNvPr id="14" name="מלבן: פינות מעוגלות 13">
              <a:extLst>
                <a:ext uri="{FF2B5EF4-FFF2-40B4-BE49-F238E27FC236}">
                  <a16:creationId xmlns:a16="http://schemas.microsoft.com/office/drawing/2014/main" id="{8EFF851D-786C-43B2-92B0-F8C3EB9F90F8}"/>
                </a:ext>
              </a:extLst>
            </p:cNvPr>
            <p:cNvSpPr/>
            <p:nvPr/>
          </p:nvSpPr>
          <p:spPr>
            <a:xfrm>
              <a:off x="3833794" y="2783297"/>
              <a:ext cx="2697970" cy="32672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l"/>
              <a:r>
                <a:rPr lang="en-US" dirty="0"/>
                <a:t>name:         </a:t>
              </a:r>
              <a:endParaRPr lang="he-IL" dirty="0"/>
            </a:p>
          </p:txBody>
        </p:sp>
        <p:sp>
          <p:nvSpPr>
            <p:cNvPr id="15" name="מלבן: פינות מעוגלות 14">
              <a:extLst>
                <a:ext uri="{FF2B5EF4-FFF2-40B4-BE49-F238E27FC236}">
                  <a16:creationId xmlns:a16="http://schemas.microsoft.com/office/drawing/2014/main" id="{624A7F78-6C5A-4705-85B1-000390022EA9}"/>
                </a:ext>
              </a:extLst>
            </p:cNvPr>
            <p:cNvSpPr/>
            <p:nvPr/>
          </p:nvSpPr>
          <p:spPr>
            <a:xfrm>
              <a:off x="3820205" y="3277486"/>
              <a:ext cx="2705527" cy="30302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l"/>
              <a:r>
                <a:rPr lang="en-US" dirty="0"/>
                <a:t>subject:</a:t>
              </a:r>
              <a:endParaRPr lang="he-IL" dirty="0"/>
            </a:p>
          </p:txBody>
        </p:sp>
      </p:grpSp>
      <p:cxnSp>
        <p:nvCxnSpPr>
          <p:cNvPr id="18" name="מחבר חץ ישר 17">
            <a:extLst>
              <a:ext uri="{FF2B5EF4-FFF2-40B4-BE49-F238E27FC236}">
                <a16:creationId xmlns:a16="http://schemas.microsoft.com/office/drawing/2014/main" id="{DF337F55-003B-4775-B897-224F91838D3B}"/>
              </a:ext>
            </a:extLst>
          </p:cNvPr>
          <p:cNvCxnSpPr>
            <a:cxnSpLocks/>
          </p:cNvCxnSpPr>
          <p:nvPr/>
        </p:nvCxnSpPr>
        <p:spPr>
          <a:xfrm flipH="1">
            <a:off x="5021414" y="1515766"/>
            <a:ext cx="478700" cy="84849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מחבר חץ ישר 20">
            <a:extLst>
              <a:ext uri="{FF2B5EF4-FFF2-40B4-BE49-F238E27FC236}">
                <a16:creationId xmlns:a16="http://schemas.microsoft.com/office/drawing/2014/main" id="{074014DF-483C-4E2C-B583-93469FB2B47E}"/>
              </a:ext>
            </a:extLst>
          </p:cNvPr>
          <p:cNvCxnSpPr>
            <a:cxnSpLocks/>
          </p:cNvCxnSpPr>
          <p:nvPr/>
        </p:nvCxnSpPr>
        <p:spPr>
          <a:xfrm flipH="1">
            <a:off x="6489432" y="1354287"/>
            <a:ext cx="579311" cy="15779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מחבר חץ ישר 22">
            <a:extLst>
              <a:ext uri="{FF2B5EF4-FFF2-40B4-BE49-F238E27FC236}">
                <a16:creationId xmlns:a16="http://schemas.microsoft.com/office/drawing/2014/main" id="{DC53D855-8D5B-48EB-A4E1-9749E2319AA5}"/>
              </a:ext>
            </a:extLst>
          </p:cNvPr>
          <p:cNvCxnSpPr>
            <a:cxnSpLocks/>
          </p:cNvCxnSpPr>
          <p:nvPr/>
        </p:nvCxnSpPr>
        <p:spPr>
          <a:xfrm flipH="1">
            <a:off x="6591768" y="1451810"/>
            <a:ext cx="2450533" cy="188400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מחבר חץ ישר 24">
            <a:extLst>
              <a:ext uri="{FF2B5EF4-FFF2-40B4-BE49-F238E27FC236}">
                <a16:creationId xmlns:a16="http://schemas.microsoft.com/office/drawing/2014/main" id="{4B5FDBFD-CACE-4731-8582-C05FD4A57AF8}"/>
              </a:ext>
            </a:extLst>
          </p:cNvPr>
          <p:cNvCxnSpPr>
            <a:cxnSpLocks/>
            <a:stCxn id="3" idx="6"/>
            <a:endCxn id="7" idx="1"/>
          </p:cNvCxnSpPr>
          <p:nvPr/>
        </p:nvCxnSpPr>
        <p:spPr>
          <a:xfrm flipV="1">
            <a:off x="2415551" y="2916488"/>
            <a:ext cx="1458106" cy="715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אליפסה 27">
            <a:extLst>
              <a:ext uri="{FF2B5EF4-FFF2-40B4-BE49-F238E27FC236}">
                <a16:creationId xmlns:a16="http://schemas.microsoft.com/office/drawing/2014/main" id="{CE7DC31F-5CF6-4CC1-8DD0-4B43FA3E20D3}"/>
              </a:ext>
            </a:extLst>
          </p:cNvPr>
          <p:cNvSpPr/>
          <p:nvPr/>
        </p:nvSpPr>
        <p:spPr>
          <a:xfrm>
            <a:off x="1123696" y="2293262"/>
            <a:ext cx="1541721" cy="284205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dirty="0"/>
              <a:t>Student</a:t>
            </a:r>
            <a:endParaRPr lang="he-IL" dirty="0"/>
          </a:p>
        </p:txBody>
      </p:sp>
      <p:sp>
        <p:nvSpPr>
          <p:cNvPr id="29" name="אליפסה 28">
            <a:extLst>
              <a:ext uri="{FF2B5EF4-FFF2-40B4-BE49-F238E27FC236}">
                <a16:creationId xmlns:a16="http://schemas.microsoft.com/office/drawing/2014/main" id="{292C1D52-5E99-4A36-A8C6-F3D90A826945}"/>
              </a:ext>
            </a:extLst>
          </p:cNvPr>
          <p:cNvSpPr/>
          <p:nvPr/>
        </p:nvSpPr>
        <p:spPr>
          <a:xfrm>
            <a:off x="3572731" y="1904130"/>
            <a:ext cx="1541721" cy="284205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dirty="0"/>
              <a:t>Student</a:t>
            </a:r>
            <a:endParaRPr lang="he-IL" dirty="0"/>
          </a:p>
        </p:txBody>
      </p:sp>
      <p:sp>
        <p:nvSpPr>
          <p:cNvPr id="8" name="מלבן: פינות מעוגלות 7">
            <a:extLst>
              <a:ext uri="{FF2B5EF4-FFF2-40B4-BE49-F238E27FC236}">
                <a16:creationId xmlns:a16="http://schemas.microsoft.com/office/drawing/2014/main" id="{213116C5-03AC-46C4-BF82-1957B23DC8D7}"/>
              </a:ext>
            </a:extLst>
          </p:cNvPr>
          <p:cNvSpPr/>
          <p:nvPr/>
        </p:nvSpPr>
        <p:spPr>
          <a:xfrm>
            <a:off x="5260764" y="2256423"/>
            <a:ext cx="948956" cy="32672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/>
              <a:t>Avi</a:t>
            </a:r>
            <a:endParaRPr lang="he-IL" dirty="0"/>
          </a:p>
        </p:txBody>
      </p:sp>
      <p:sp>
        <p:nvSpPr>
          <p:cNvPr id="32" name="מלבן: פינות מעוגלות 31">
            <a:extLst>
              <a:ext uri="{FF2B5EF4-FFF2-40B4-BE49-F238E27FC236}">
                <a16:creationId xmlns:a16="http://schemas.microsoft.com/office/drawing/2014/main" id="{3562F499-9BCE-414B-8ADA-7C65DAF7209E}"/>
              </a:ext>
            </a:extLst>
          </p:cNvPr>
          <p:cNvSpPr/>
          <p:nvPr/>
        </p:nvSpPr>
        <p:spPr>
          <a:xfrm>
            <a:off x="5106762" y="2757005"/>
            <a:ext cx="1183490" cy="32672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/>
              <a:t>computer</a:t>
            </a:r>
            <a:endParaRPr lang="he-IL" dirty="0"/>
          </a:p>
        </p:txBody>
      </p:sp>
      <p:sp>
        <p:nvSpPr>
          <p:cNvPr id="33" name="מלבן: פינות מעוגלות 32">
            <a:extLst>
              <a:ext uri="{FF2B5EF4-FFF2-40B4-BE49-F238E27FC236}">
                <a16:creationId xmlns:a16="http://schemas.microsoft.com/office/drawing/2014/main" id="{C92DE865-3A39-4B55-824E-F479135FAA31}"/>
              </a:ext>
            </a:extLst>
          </p:cNvPr>
          <p:cNvSpPr/>
          <p:nvPr/>
        </p:nvSpPr>
        <p:spPr>
          <a:xfrm>
            <a:off x="5224029" y="3142436"/>
            <a:ext cx="948956" cy="32672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/>
              <a:t>95</a:t>
            </a:r>
            <a:endParaRPr lang="he-IL" dirty="0"/>
          </a:p>
        </p:txBody>
      </p:sp>
      <p:sp>
        <p:nvSpPr>
          <p:cNvPr id="35" name="צורה חופשית: צורה 34">
            <a:extLst>
              <a:ext uri="{FF2B5EF4-FFF2-40B4-BE49-F238E27FC236}">
                <a16:creationId xmlns:a16="http://schemas.microsoft.com/office/drawing/2014/main" id="{86095785-3C33-4BD8-8CBE-5F712E7C31AA}"/>
              </a:ext>
            </a:extLst>
          </p:cNvPr>
          <p:cNvSpPr/>
          <p:nvPr/>
        </p:nvSpPr>
        <p:spPr>
          <a:xfrm>
            <a:off x="2075310" y="565951"/>
            <a:ext cx="1672717" cy="523220"/>
          </a:xfrm>
          <a:custGeom>
            <a:avLst/>
            <a:gdLst>
              <a:gd name="connsiteX0" fmla="*/ 1672717 w 1672717"/>
              <a:gd name="connsiteY0" fmla="*/ 881756 h 954159"/>
              <a:gd name="connsiteX1" fmla="*/ 290231 w 1672717"/>
              <a:gd name="connsiteY1" fmla="*/ 13 h 954159"/>
              <a:gd name="connsiteX2" fmla="*/ 28974 w 1672717"/>
              <a:gd name="connsiteY2" fmla="*/ 859984 h 954159"/>
              <a:gd name="connsiteX3" fmla="*/ 18088 w 1672717"/>
              <a:gd name="connsiteY3" fmla="*/ 892642 h 954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72717" h="954159">
                <a:moveTo>
                  <a:pt x="1672717" y="881756"/>
                </a:moveTo>
                <a:cubicBezTo>
                  <a:pt x="1118452" y="442699"/>
                  <a:pt x="564188" y="3642"/>
                  <a:pt x="290231" y="13"/>
                </a:cubicBezTo>
                <a:cubicBezTo>
                  <a:pt x="16274" y="-3616"/>
                  <a:pt x="74331" y="711213"/>
                  <a:pt x="28974" y="859984"/>
                </a:cubicBezTo>
                <a:cubicBezTo>
                  <a:pt x="-16383" y="1008755"/>
                  <a:pt x="852" y="950698"/>
                  <a:pt x="18088" y="892642"/>
                </a:cubicBezTo>
              </a:path>
            </a:pathLst>
          </a:custGeom>
          <a:ln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מלבן 35">
            <a:extLst>
              <a:ext uri="{FF2B5EF4-FFF2-40B4-BE49-F238E27FC236}">
                <a16:creationId xmlns:a16="http://schemas.microsoft.com/office/drawing/2014/main" id="{AEF149F5-1BC6-480D-BA88-E46272DEBA3C}"/>
              </a:ext>
            </a:extLst>
          </p:cNvPr>
          <p:cNvSpPr/>
          <p:nvPr/>
        </p:nvSpPr>
        <p:spPr>
          <a:xfrm>
            <a:off x="1583717" y="37813"/>
            <a:ext cx="1663668" cy="4961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dirty="0"/>
              <a:t>השמה</a:t>
            </a:r>
          </a:p>
        </p:txBody>
      </p:sp>
      <p:sp>
        <p:nvSpPr>
          <p:cNvPr id="37" name="מלבן 36">
            <a:extLst>
              <a:ext uri="{FF2B5EF4-FFF2-40B4-BE49-F238E27FC236}">
                <a16:creationId xmlns:a16="http://schemas.microsoft.com/office/drawing/2014/main" id="{7D982433-A545-4FA9-92DB-C7375586DB2C}"/>
              </a:ext>
            </a:extLst>
          </p:cNvPr>
          <p:cNvSpPr/>
          <p:nvPr/>
        </p:nvSpPr>
        <p:spPr>
          <a:xfrm>
            <a:off x="1123696" y="6082361"/>
            <a:ext cx="29273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s1.SetMark(80);</a:t>
            </a:r>
            <a:endParaRPr lang="he-IL" sz="2400" b="1" dirty="0"/>
          </a:p>
        </p:txBody>
      </p:sp>
      <p:sp>
        <p:nvSpPr>
          <p:cNvPr id="38" name="מלבן: פינות מעוגלות 37">
            <a:extLst>
              <a:ext uri="{FF2B5EF4-FFF2-40B4-BE49-F238E27FC236}">
                <a16:creationId xmlns:a16="http://schemas.microsoft.com/office/drawing/2014/main" id="{20B0845E-BA37-4711-9D02-DA4CBF0943E7}"/>
              </a:ext>
            </a:extLst>
          </p:cNvPr>
          <p:cNvSpPr/>
          <p:nvPr/>
        </p:nvSpPr>
        <p:spPr>
          <a:xfrm>
            <a:off x="5273811" y="3137420"/>
            <a:ext cx="734875" cy="32672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/>
              <a:t>80</a:t>
            </a:r>
            <a:endParaRPr lang="he-IL" sz="2000" b="1" dirty="0"/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8" grpId="0" animBg="1"/>
      <p:bldP spid="29" grpId="0" animBg="1"/>
      <p:bldP spid="8" grpId="0" animBg="1"/>
      <p:bldP spid="32" grpId="0" animBg="1"/>
      <p:bldP spid="33" grpId="0" animBg="1"/>
      <p:bldP spid="35" grpId="0" animBg="1"/>
      <p:bldP spid="36" grpId="0" animBg="1"/>
      <p:bldP spid="37" grpId="0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מערך של עצמים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28525" y="916087"/>
            <a:ext cx="11128847" cy="4049318"/>
          </a:xfrm>
        </p:spPr>
        <p:txBody>
          <a:bodyPr>
            <a:normAutofit fontScale="92500" lnSpcReduction="10000"/>
          </a:bodyPr>
          <a:lstStyle/>
          <a:p>
            <a:pPr marL="96848" indent="0">
              <a:buNone/>
            </a:pPr>
            <a:r>
              <a:rPr lang="he-IL" dirty="0"/>
              <a:t>יש קבוצה של 30 תלמידים  , ואין הגיון לנהל 30 הפניות </a:t>
            </a:r>
            <a:r>
              <a:rPr lang="en-US" dirty="0"/>
              <a:t>s1,s2,s3…</a:t>
            </a:r>
            <a:endParaRPr lang="he-IL" dirty="0"/>
          </a:p>
          <a:p>
            <a:pPr marL="96848" indent="0">
              <a:buNone/>
            </a:pPr>
            <a:r>
              <a:rPr lang="he-IL" dirty="0"/>
              <a:t>לכן נבנה מערך שיכיל בתוכו את התלמידים. </a:t>
            </a:r>
          </a:p>
          <a:p>
            <a:pPr marL="96848" indent="0">
              <a:buNone/>
            </a:pPr>
            <a:r>
              <a:rPr lang="he-IL" dirty="0"/>
              <a:t>כאשר בנינו את המחלקה </a:t>
            </a:r>
            <a:r>
              <a:rPr lang="en-US" dirty="0"/>
              <a:t>Student</a:t>
            </a:r>
            <a:r>
              <a:rPr lang="he-IL" dirty="0"/>
              <a:t> יצרנו טיפוס נתונים חדש </a:t>
            </a:r>
          </a:p>
          <a:p>
            <a:pPr marL="96848" indent="0">
              <a:buNone/>
            </a:pPr>
            <a:r>
              <a:rPr lang="he-IL" dirty="0"/>
              <a:t> (בדומה ל </a:t>
            </a:r>
            <a:r>
              <a:rPr lang="en-US" dirty="0" err="1"/>
              <a:t>int,double,string</a:t>
            </a:r>
            <a:r>
              <a:rPr lang="he-IL" dirty="0"/>
              <a:t> ) </a:t>
            </a:r>
          </a:p>
          <a:p>
            <a:pPr marL="96848" indent="0" algn="l">
              <a:buNone/>
            </a:pPr>
            <a:r>
              <a:rPr lang="en-US" dirty="0"/>
              <a:t>Student[] sArray = </a:t>
            </a:r>
            <a:r>
              <a:rPr lang="en-US" sz="3200" b="1" dirty="0"/>
              <a:t>new</a:t>
            </a:r>
            <a:r>
              <a:rPr lang="en-US" dirty="0"/>
              <a:t> Student[30];</a:t>
            </a:r>
            <a:endParaRPr lang="he-IL" dirty="0"/>
          </a:p>
          <a:p>
            <a:pPr marL="96848" indent="0">
              <a:buNone/>
            </a:pPr>
            <a:r>
              <a:rPr lang="he-IL" dirty="0"/>
              <a:t>בדוגמה מוצגים רק 5 תאים במערך)</a:t>
            </a:r>
          </a:p>
          <a:p>
            <a:pPr marL="96848" indent="0">
              <a:buNone/>
            </a:pPr>
            <a:r>
              <a:rPr lang="he-IL" dirty="0"/>
              <a:t>הקצאת מקום לתאי המערך (</a:t>
            </a:r>
            <a:r>
              <a:rPr lang="en-US" b="1" dirty="0"/>
              <a:t>new</a:t>
            </a:r>
            <a:r>
              <a:rPr lang="he-IL" dirty="0"/>
              <a:t>) נשמרת</a:t>
            </a:r>
          </a:p>
          <a:p>
            <a:pPr marL="96848" indent="0">
              <a:buNone/>
            </a:pPr>
            <a:r>
              <a:rPr lang="he-IL" dirty="0"/>
              <a:t> במשתנה </a:t>
            </a:r>
            <a:r>
              <a:rPr lang="en-US" dirty="0" err="1"/>
              <a:t>sArray</a:t>
            </a:r>
            <a:endParaRPr lang="he-IL" dirty="0"/>
          </a:p>
          <a:p>
            <a:pPr marL="96848" indent="0">
              <a:buNone/>
            </a:pPr>
            <a:endParaRPr lang="he-IL" dirty="0"/>
          </a:p>
          <a:p>
            <a:pPr marL="96848" indent="0">
              <a:buNone/>
            </a:pPr>
            <a:r>
              <a:rPr lang="he-IL" dirty="0"/>
              <a:t> </a:t>
            </a:r>
          </a:p>
        </p:txBody>
      </p:sp>
      <p:grpSp>
        <p:nvGrpSpPr>
          <p:cNvPr id="24" name="קבוצה 23">
            <a:extLst>
              <a:ext uri="{FF2B5EF4-FFF2-40B4-BE49-F238E27FC236}">
                <a16:creationId xmlns:a16="http://schemas.microsoft.com/office/drawing/2014/main" id="{C8C7EF5B-B412-48F2-A395-82C2AA9651E9}"/>
              </a:ext>
            </a:extLst>
          </p:cNvPr>
          <p:cNvGrpSpPr/>
          <p:nvPr/>
        </p:nvGrpSpPr>
        <p:grpSpPr>
          <a:xfrm>
            <a:off x="534628" y="3487479"/>
            <a:ext cx="1757572" cy="1254642"/>
            <a:chOff x="534628" y="3487479"/>
            <a:chExt cx="1757572" cy="1254642"/>
          </a:xfrm>
        </p:grpSpPr>
        <p:sp>
          <p:nvSpPr>
            <p:cNvPr id="7" name="אליפסה 6">
              <a:extLst>
                <a:ext uri="{FF2B5EF4-FFF2-40B4-BE49-F238E27FC236}">
                  <a16:creationId xmlns:a16="http://schemas.microsoft.com/office/drawing/2014/main" id="{A58175B3-48C5-429E-A318-02CFBE4D943E}"/>
                </a:ext>
              </a:extLst>
            </p:cNvPr>
            <p:cNvSpPr/>
            <p:nvPr/>
          </p:nvSpPr>
          <p:spPr>
            <a:xfrm>
              <a:off x="1026926" y="3678865"/>
              <a:ext cx="1265274" cy="106325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 err="1"/>
                <a:t>sArray</a:t>
              </a:r>
              <a:endParaRPr lang="he-IL" dirty="0"/>
            </a:p>
          </p:txBody>
        </p:sp>
        <p:sp>
          <p:nvSpPr>
            <p:cNvPr id="17" name="אליפסה 16">
              <a:extLst>
                <a:ext uri="{FF2B5EF4-FFF2-40B4-BE49-F238E27FC236}">
                  <a16:creationId xmlns:a16="http://schemas.microsoft.com/office/drawing/2014/main" id="{6B31218F-7EDA-441C-A3FC-4654C5DEE383}"/>
                </a:ext>
              </a:extLst>
            </p:cNvPr>
            <p:cNvSpPr/>
            <p:nvPr/>
          </p:nvSpPr>
          <p:spPr>
            <a:xfrm>
              <a:off x="534628" y="3487479"/>
              <a:ext cx="1541721" cy="284205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dirty="0"/>
                <a:t>Student[]</a:t>
              </a:r>
              <a:endParaRPr lang="he-IL" dirty="0"/>
            </a:p>
          </p:txBody>
        </p:sp>
      </p:grpSp>
      <p:cxnSp>
        <p:nvCxnSpPr>
          <p:cNvPr id="19" name="מחבר חץ ישר 18">
            <a:extLst>
              <a:ext uri="{FF2B5EF4-FFF2-40B4-BE49-F238E27FC236}">
                <a16:creationId xmlns:a16="http://schemas.microsoft.com/office/drawing/2014/main" id="{FCF8EBE2-8305-42ED-A497-03B5EA181FF6}"/>
              </a:ext>
            </a:extLst>
          </p:cNvPr>
          <p:cNvCxnSpPr>
            <a:cxnSpLocks/>
            <a:stCxn id="7" idx="6"/>
          </p:cNvCxnSpPr>
          <p:nvPr/>
        </p:nvCxnSpPr>
        <p:spPr>
          <a:xfrm flipV="1">
            <a:off x="2292200" y="3429000"/>
            <a:ext cx="1673744" cy="78149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3" name="קבוצה 22">
            <a:extLst>
              <a:ext uri="{FF2B5EF4-FFF2-40B4-BE49-F238E27FC236}">
                <a16:creationId xmlns:a16="http://schemas.microsoft.com/office/drawing/2014/main" id="{F180073E-2509-4CF4-AC55-15C70C9A19BE}"/>
              </a:ext>
            </a:extLst>
          </p:cNvPr>
          <p:cNvGrpSpPr/>
          <p:nvPr/>
        </p:nvGrpSpPr>
        <p:grpSpPr>
          <a:xfrm>
            <a:off x="3791735" y="3033488"/>
            <a:ext cx="2382780" cy="2219326"/>
            <a:chOff x="3791735" y="3033488"/>
            <a:chExt cx="2382780" cy="2219326"/>
          </a:xfrm>
        </p:grpSpPr>
        <p:sp>
          <p:nvSpPr>
            <p:cNvPr id="8" name="מלבן 7">
              <a:extLst>
                <a:ext uri="{FF2B5EF4-FFF2-40B4-BE49-F238E27FC236}">
                  <a16:creationId xmlns:a16="http://schemas.microsoft.com/office/drawing/2014/main" id="{25B39504-8AE1-4367-8AD3-00D7482E6FFE}"/>
                </a:ext>
              </a:extLst>
            </p:cNvPr>
            <p:cNvSpPr/>
            <p:nvPr/>
          </p:nvSpPr>
          <p:spPr>
            <a:xfrm>
              <a:off x="4051005" y="3296093"/>
              <a:ext cx="2044995" cy="38277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null</a:t>
              </a:r>
              <a:endParaRPr lang="he-IL" dirty="0"/>
            </a:p>
          </p:txBody>
        </p:sp>
        <p:sp>
          <p:nvSpPr>
            <p:cNvPr id="12" name="מלבן 11">
              <a:extLst>
                <a:ext uri="{FF2B5EF4-FFF2-40B4-BE49-F238E27FC236}">
                  <a16:creationId xmlns:a16="http://schemas.microsoft.com/office/drawing/2014/main" id="{C1890F8E-EF60-4DF9-B734-6C90CF50D547}"/>
                </a:ext>
              </a:extLst>
            </p:cNvPr>
            <p:cNvSpPr/>
            <p:nvPr/>
          </p:nvSpPr>
          <p:spPr>
            <a:xfrm>
              <a:off x="4051005" y="3682409"/>
              <a:ext cx="2044995" cy="38277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null</a:t>
              </a:r>
              <a:endParaRPr lang="he-IL" dirty="0"/>
            </a:p>
          </p:txBody>
        </p:sp>
        <p:sp>
          <p:nvSpPr>
            <p:cNvPr id="13" name="מלבן 12">
              <a:extLst>
                <a:ext uri="{FF2B5EF4-FFF2-40B4-BE49-F238E27FC236}">
                  <a16:creationId xmlns:a16="http://schemas.microsoft.com/office/drawing/2014/main" id="{F7616AC9-5DB7-405A-A7D0-F6F05EDE8C63}"/>
                </a:ext>
              </a:extLst>
            </p:cNvPr>
            <p:cNvSpPr/>
            <p:nvPr/>
          </p:nvSpPr>
          <p:spPr>
            <a:xfrm>
              <a:off x="4051005" y="4068725"/>
              <a:ext cx="2044995" cy="38277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null</a:t>
              </a:r>
              <a:endParaRPr lang="he-IL" dirty="0"/>
            </a:p>
          </p:txBody>
        </p:sp>
        <p:sp>
          <p:nvSpPr>
            <p:cNvPr id="14" name="מלבן 13">
              <a:extLst>
                <a:ext uri="{FF2B5EF4-FFF2-40B4-BE49-F238E27FC236}">
                  <a16:creationId xmlns:a16="http://schemas.microsoft.com/office/drawing/2014/main" id="{642CE3E4-C531-4D11-A158-1EA7B544964A}"/>
                </a:ext>
              </a:extLst>
            </p:cNvPr>
            <p:cNvSpPr/>
            <p:nvPr/>
          </p:nvSpPr>
          <p:spPr>
            <a:xfrm>
              <a:off x="4051004" y="4462129"/>
              <a:ext cx="2044995" cy="38277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null</a:t>
              </a:r>
              <a:endParaRPr lang="he-IL" dirty="0"/>
            </a:p>
          </p:txBody>
        </p:sp>
        <p:sp>
          <p:nvSpPr>
            <p:cNvPr id="15" name="מלבן 14">
              <a:extLst>
                <a:ext uri="{FF2B5EF4-FFF2-40B4-BE49-F238E27FC236}">
                  <a16:creationId xmlns:a16="http://schemas.microsoft.com/office/drawing/2014/main" id="{4C284947-A734-4B34-AD95-E7B31661863E}"/>
                </a:ext>
              </a:extLst>
            </p:cNvPr>
            <p:cNvSpPr/>
            <p:nvPr/>
          </p:nvSpPr>
          <p:spPr>
            <a:xfrm>
              <a:off x="4051003" y="4859077"/>
              <a:ext cx="2044995" cy="38277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null</a:t>
              </a:r>
              <a:endParaRPr lang="he-IL" dirty="0"/>
            </a:p>
          </p:txBody>
        </p:sp>
        <p:sp>
          <p:nvSpPr>
            <p:cNvPr id="18" name="אליפסה 17">
              <a:extLst>
                <a:ext uri="{FF2B5EF4-FFF2-40B4-BE49-F238E27FC236}">
                  <a16:creationId xmlns:a16="http://schemas.microsoft.com/office/drawing/2014/main" id="{DF02CBA1-BB00-4DBF-8525-D6071E51B5A1}"/>
                </a:ext>
              </a:extLst>
            </p:cNvPr>
            <p:cNvSpPr/>
            <p:nvPr/>
          </p:nvSpPr>
          <p:spPr>
            <a:xfrm>
              <a:off x="3791735" y="3033488"/>
              <a:ext cx="1541721" cy="284205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dirty="0"/>
                <a:t>Student[]</a:t>
              </a:r>
              <a:endParaRPr lang="he-IL" dirty="0"/>
            </a:p>
          </p:txBody>
        </p:sp>
        <p:sp>
          <p:nvSpPr>
            <p:cNvPr id="21" name="סוגר מרובע שמאלי 20">
              <a:extLst>
                <a:ext uri="{FF2B5EF4-FFF2-40B4-BE49-F238E27FC236}">
                  <a16:creationId xmlns:a16="http://schemas.microsoft.com/office/drawing/2014/main" id="{48FF0260-3BEB-4DB9-AC7B-71059051D2C6}"/>
                </a:ext>
              </a:extLst>
            </p:cNvPr>
            <p:cNvSpPr/>
            <p:nvPr/>
          </p:nvSpPr>
          <p:spPr>
            <a:xfrm>
              <a:off x="3965944" y="3296093"/>
              <a:ext cx="212651" cy="1945756"/>
            </a:xfrm>
            <a:prstGeom prst="leftBracket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2" name="סוגר מרובע ימני 21">
              <a:extLst>
                <a:ext uri="{FF2B5EF4-FFF2-40B4-BE49-F238E27FC236}">
                  <a16:creationId xmlns:a16="http://schemas.microsoft.com/office/drawing/2014/main" id="{90F24788-C658-4E99-B2C6-D2A4934AA599}"/>
                </a:ext>
              </a:extLst>
            </p:cNvPr>
            <p:cNvSpPr/>
            <p:nvPr/>
          </p:nvSpPr>
          <p:spPr>
            <a:xfrm>
              <a:off x="5961864" y="3307058"/>
              <a:ext cx="212651" cy="1945756"/>
            </a:xfrm>
            <a:prstGeom prst="rightBracket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26" name="תיבת טקסט 25">
            <a:extLst>
              <a:ext uri="{FF2B5EF4-FFF2-40B4-BE49-F238E27FC236}">
                <a16:creationId xmlns:a16="http://schemas.microsoft.com/office/drawing/2014/main" id="{946FDC2E-E3FC-40AE-9BB8-866BE31EB87C}"/>
              </a:ext>
            </a:extLst>
          </p:cNvPr>
          <p:cNvSpPr txBox="1"/>
          <p:nvPr/>
        </p:nvSpPr>
        <p:spPr>
          <a:xfrm>
            <a:off x="872636" y="5685653"/>
            <a:ext cx="4727401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he-IL" sz="2400" b="1" dirty="0"/>
              <a:t>שימו לב -  המערך ריק....</a:t>
            </a:r>
          </a:p>
        </p:txBody>
      </p:sp>
      <p:sp>
        <p:nvSpPr>
          <p:cNvPr id="27" name="מלבן 26">
            <a:extLst>
              <a:ext uri="{FF2B5EF4-FFF2-40B4-BE49-F238E27FC236}">
                <a16:creationId xmlns:a16="http://schemas.microsoft.com/office/drawing/2014/main" id="{EBBC4CDB-B182-44D6-9A63-431E47B08A6C}"/>
              </a:ext>
            </a:extLst>
          </p:cNvPr>
          <p:cNvSpPr/>
          <p:nvPr/>
        </p:nvSpPr>
        <p:spPr>
          <a:xfrm>
            <a:off x="0" y="1796866"/>
            <a:ext cx="1655679" cy="28420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טיפוס נתונים</a:t>
            </a:r>
          </a:p>
        </p:txBody>
      </p:sp>
      <p:cxnSp>
        <p:nvCxnSpPr>
          <p:cNvPr id="29" name="מחבר חץ ישר 28">
            <a:extLst>
              <a:ext uri="{FF2B5EF4-FFF2-40B4-BE49-F238E27FC236}">
                <a16:creationId xmlns:a16="http://schemas.microsoft.com/office/drawing/2014/main" id="{F3479428-E549-45E6-8D31-C6FE52A06D32}"/>
              </a:ext>
            </a:extLst>
          </p:cNvPr>
          <p:cNvCxnSpPr/>
          <p:nvPr/>
        </p:nvCxnSpPr>
        <p:spPr>
          <a:xfrm>
            <a:off x="863621" y="2105248"/>
            <a:ext cx="0" cy="41179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0" name="מלבן 29">
            <a:extLst>
              <a:ext uri="{FF2B5EF4-FFF2-40B4-BE49-F238E27FC236}">
                <a16:creationId xmlns:a16="http://schemas.microsoft.com/office/drawing/2014/main" id="{C1EA1CE2-6E87-4FB1-9B84-21E4396ED044}"/>
              </a:ext>
            </a:extLst>
          </p:cNvPr>
          <p:cNvSpPr/>
          <p:nvPr/>
        </p:nvSpPr>
        <p:spPr>
          <a:xfrm>
            <a:off x="1860703" y="1803355"/>
            <a:ext cx="1375634" cy="30838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שם המערך</a:t>
            </a:r>
          </a:p>
        </p:txBody>
      </p:sp>
      <p:cxnSp>
        <p:nvCxnSpPr>
          <p:cNvPr id="31" name="מחבר חץ ישר 30">
            <a:extLst>
              <a:ext uri="{FF2B5EF4-FFF2-40B4-BE49-F238E27FC236}">
                <a16:creationId xmlns:a16="http://schemas.microsoft.com/office/drawing/2014/main" id="{16038FFF-0F7A-4FBD-8DD2-87839758EF5C}"/>
              </a:ext>
            </a:extLst>
          </p:cNvPr>
          <p:cNvCxnSpPr/>
          <p:nvPr/>
        </p:nvCxnSpPr>
        <p:spPr>
          <a:xfrm>
            <a:off x="2440395" y="2111737"/>
            <a:ext cx="0" cy="41179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590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844" y="64748"/>
            <a:ext cx="9802368" cy="720000"/>
          </a:xfrm>
        </p:spPr>
        <p:txBody>
          <a:bodyPr/>
          <a:lstStyle/>
          <a:p>
            <a:r>
              <a:rPr lang="he-IL" dirty="0"/>
              <a:t>הוספת עצמים למערך </a:t>
            </a:r>
          </a:p>
        </p:txBody>
      </p:sp>
      <p:grpSp>
        <p:nvGrpSpPr>
          <p:cNvPr id="21" name="קבוצה 20">
            <a:extLst>
              <a:ext uri="{FF2B5EF4-FFF2-40B4-BE49-F238E27FC236}">
                <a16:creationId xmlns:a16="http://schemas.microsoft.com/office/drawing/2014/main" id="{8D5707A4-04E2-4EFD-B142-6C6479963B3C}"/>
              </a:ext>
            </a:extLst>
          </p:cNvPr>
          <p:cNvGrpSpPr/>
          <p:nvPr/>
        </p:nvGrpSpPr>
        <p:grpSpPr>
          <a:xfrm>
            <a:off x="8452462" y="2450611"/>
            <a:ext cx="2222343" cy="1196921"/>
            <a:chOff x="3873657" y="2057908"/>
            <a:chExt cx="2222343" cy="1196921"/>
          </a:xfrm>
        </p:grpSpPr>
        <p:sp>
          <p:nvSpPr>
            <p:cNvPr id="22" name="מלבן: פינות מעוגלות 21">
              <a:extLst>
                <a:ext uri="{FF2B5EF4-FFF2-40B4-BE49-F238E27FC236}">
                  <a16:creationId xmlns:a16="http://schemas.microsoft.com/office/drawing/2014/main" id="{72C9487A-03D7-4259-9070-792C4D4AEEFE}"/>
                </a:ext>
              </a:extLst>
            </p:cNvPr>
            <p:cNvSpPr/>
            <p:nvPr/>
          </p:nvSpPr>
          <p:spPr>
            <a:xfrm>
              <a:off x="3873657" y="2057908"/>
              <a:ext cx="2222343" cy="119692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3" name="מלבן: פינות מעוגלות 22">
              <a:extLst>
                <a:ext uri="{FF2B5EF4-FFF2-40B4-BE49-F238E27FC236}">
                  <a16:creationId xmlns:a16="http://schemas.microsoft.com/office/drawing/2014/main" id="{F8AC47B1-BE11-41A2-B7E8-6927DB15B616}"/>
                </a:ext>
              </a:extLst>
            </p:cNvPr>
            <p:cNvSpPr/>
            <p:nvPr/>
          </p:nvSpPr>
          <p:spPr>
            <a:xfrm>
              <a:off x="3991586" y="2845490"/>
              <a:ext cx="1986483" cy="30302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l"/>
              <a:r>
                <a:rPr lang="en-US" dirty="0"/>
                <a:t>mark: 75          </a:t>
              </a:r>
              <a:endParaRPr lang="he-IL" dirty="0"/>
            </a:p>
          </p:txBody>
        </p:sp>
        <p:sp>
          <p:nvSpPr>
            <p:cNvPr id="24" name="מלבן: פינות מעוגלות 23">
              <a:extLst>
                <a:ext uri="{FF2B5EF4-FFF2-40B4-BE49-F238E27FC236}">
                  <a16:creationId xmlns:a16="http://schemas.microsoft.com/office/drawing/2014/main" id="{798FB348-2B64-45FB-8504-A8030F482716}"/>
                </a:ext>
              </a:extLst>
            </p:cNvPr>
            <p:cNvSpPr/>
            <p:nvPr/>
          </p:nvSpPr>
          <p:spPr>
            <a:xfrm>
              <a:off x="3978887" y="2150729"/>
              <a:ext cx="1986484" cy="32672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l"/>
              <a:r>
                <a:rPr lang="en-US" dirty="0" err="1"/>
                <a:t>Name:Roni</a:t>
              </a:r>
              <a:r>
                <a:rPr lang="en-US" dirty="0"/>
                <a:t>         </a:t>
              </a:r>
              <a:endParaRPr lang="he-IL" dirty="0"/>
            </a:p>
          </p:txBody>
        </p:sp>
        <p:sp>
          <p:nvSpPr>
            <p:cNvPr id="25" name="מלבן: פינות מעוגלות 24">
              <a:extLst>
                <a:ext uri="{FF2B5EF4-FFF2-40B4-BE49-F238E27FC236}">
                  <a16:creationId xmlns:a16="http://schemas.microsoft.com/office/drawing/2014/main" id="{85919865-A307-4715-85CA-96352B71367E}"/>
                </a:ext>
              </a:extLst>
            </p:cNvPr>
            <p:cNvSpPr/>
            <p:nvPr/>
          </p:nvSpPr>
          <p:spPr>
            <a:xfrm>
              <a:off x="3978886" y="2535934"/>
              <a:ext cx="1986484" cy="32672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l"/>
              <a:r>
                <a:rPr lang="en-US" dirty="0" err="1"/>
                <a:t>subject:Math</a:t>
              </a:r>
              <a:endParaRPr lang="he-IL" dirty="0"/>
            </a:p>
          </p:txBody>
        </p:sp>
      </p:grpSp>
      <p:grpSp>
        <p:nvGrpSpPr>
          <p:cNvPr id="55" name="קבוצה 54">
            <a:extLst>
              <a:ext uri="{FF2B5EF4-FFF2-40B4-BE49-F238E27FC236}">
                <a16:creationId xmlns:a16="http://schemas.microsoft.com/office/drawing/2014/main" id="{0FC5B96E-A899-4B7E-A88E-24FD91F6EC2A}"/>
              </a:ext>
            </a:extLst>
          </p:cNvPr>
          <p:cNvGrpSpPr/>
          <p:nvPr/>
        </p:nvGrpSpPr>
        <p:grpSpPr>
          <a:xfrm>
            <a:off x="7258729" y="853871"/>
            <a:ext cx="3534005" cy="1300865"/>
            <a:chOff x="7258729" y="853871"/>
            <a:chExt cx="3534005" cy="1300865"/>
          </a:xfrm>
        </p:grpSpPr>
        <p:grpSp>
          <p:nvGrpSpPr>
            <p:cNvPr id="16" name="קבוצה 15">
              <a:extLst>
                <a:ext uri="{FF2B5EF4-FFF2-40B4-BE49-F238E27FC236}">
                  <a16:creationId xmlns:a16="http://schemas.microsoft.com/office/drawing/2014/main" id="{39D0AE28-798E-40A2-9403-DA24048FDC36}"/>
                </a:ext>
              </a:extLst>
            </p:cNvPr>
            <p:cNvGrpSpPr/>
            <p:nvPr/>
          </p:nvGrpSpPr>
          <p:grpSpPr>
            <a:xfrm>
              <a:off x="8570391" y="957815"/>
              <a:ext cx="2222343" cy="1196921"/>
              <a:chOff x="3873657" y="2057908"/>
              <a:chExt cx="2222343" cy="1196921"/>
            </a:xfrm>
          </p:grpSpPr>
          <p:sp>
            <p:nvSpPr>
              <p:cNvPr id="17" name="מלבן: פינות מעוגלות 16">
                <a:extLst>
                  <a:ext uri="{FF2B5EF4-FFF2-40B4-BE49-F238E27FC236}">
                    <a16:creationId xmlns:a16="http://schemas.microsoft.com/office/drawing/2014/main" id="{C5998688-C52B-4F38-8CCD-6266C7F54276}"/>
                  </a:ext>
                </a:extLst>
              </p:cNvPr>
              <p:cNvSpPr/>
              <p:nvPr/>
            </p:nvSpPr>
            <p:spPr>
              <a:xfrm>
                <a:off x="3873657" y="2057908"/>
                <a:ext cx="2222343" cy="1196921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8" name="מלבן: פינות מעוגלות 17">
                <a:extLst>
                  <a:ext uri="{FF2B5EF4-FFF2-40B4-BE49-F238E27FC236}">
                    <a16:creationId xmlns:a16="http://schemas.microsoft.com/office/drawing/2014/main" id="{5CB8A32F-59EF-4657-A849-0671C3397ECA}"/>
                  </a:ext>
                </a:extLst>
              </p:cNvPr>
              <p:cNvSpPr/>
              <p:nvPr/>
            </p:nvSpPr>
            <p:spPr>
              <a:xfrm>
                <a:off x="3978887" y="2857812"/>
                <a:ext cx="1986483" cy="303028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l"/>
                <a:r>
                  <a:rPr lang="en-US" dirty="0"/>
                  <a:t>mark: 95         </a:t>
                </a:r>
                <a:endParaRPr lang="he-IL" dirty="0"/>
              </a:p>
            </p:txBody>
          </p:sp>
          <p:sp>
            <p:nvSpPr>
              <p:cNvPr id="19" name="מלבן: פינות מעוגלות 18">
                <a:extLst>
                  <a:ext uri="{FF2B5EF4-FFF2-40B4-BE49-F238E27FC236}">
                    <a16:creationId xmlns:a16="http://schemas.microsoft.com/office/drawing/2014/main" id="{9BD8DFBB-7570-4595-BD3E-B51EC0D31D29}"/>
                  </a:ext>
                </a:extLst>
              </p:cNvPr>
              <p:cNvSpPr/>
              <p:nvPr/>
            </p:nvSpPr>
            <p:spPr>
              <a:xfrm>
                <a:off x="3978887" y="2150729"/>
                <a:ext cx="1986484" cy="326726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l"/>
                <a:r>
                  <a:rPr lang="en-US" dirty="0"/>
                  <a:t>name: Avi        </a:t>
                </a:r>
                <a:endParaRPr lang="he-IL" dirty="0"/>
              </a:p>
            </p:txBody>
          </p:sp>
          <p:sp>
            <p:nvSpPr>
              <p:cNvPr id="20" name="מלבן: פינות מעוגלות 19">
                <a:extLst>
                  <a:ext uri="{FF2B5EF4-FFF2-40B4-BE49-F238E27FC236}">
                    <a16:creationId xmlns:a16="http://schemas.microsoft.com/office/drawing/2014/main" id="{CB934E5B-9DBD-4491-B7FD-DBF3F5EB6C78}"/>
                  </a:ext>
                </a:extLst>
              </p:cNvPr>
              <p:cNvSpPr/>
              <p:nvPr/>
            </p:nvSpPr>
            <p:spPr>
              <a:xfrm>
                <a:off x="3978887" y="2535934"/>
                <a:ext cx="1986484" cy="326726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l"/>
                <a:r>
                  <a:rPr lang="en-US" dirty="0" err="1"/>
                  <a:t>subject:computer</a:t>
                </a:r>
                <a:endParaRPr lang="he-IL" dirty="0"/>
              </a:p>
            </p:txBody>
          </p:sp>
        </p:grpSp>
        <p:sp>
          <p:nvSpPr>
            <p:cNvPr id="26" name="אליפסה 25">
              <a:extLst>
                <a:ext uri="{FF2B5EF4-FFF2-40B4-BE49-F238E27FC236}">
                  <a16:creationId xmlns:a16="http://schemas.microsoft.com/office/drawing/2014/main" id="{5043FE0C-8E50-4E60-9992-0C8B442DE82A}"/>
                </a:ext>
              </a:extLst>
            </p:cNvPr>
            <p:cNvSpPr/>
            <p:nvPr/>
          </p:nvSpPr>
          <p:spPr>
            <a:xfrm>
              <a:off x="7258729" y="853871"/>
              <a:ext cx="776176" cy="48112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2400" b="1" dirty="0"/>
                <a:t>s1</a:t>
              </a:r>
              <a:endParaRPr lang="he-IL" sz="2400" b="1" dirty="0"/>
            </a:p>
          </p:txBody>
        </p:sp>
        <p:cxnSp>
          <p:nvCxnSpPr>
            <p:cNvPr id="27" name="מחבר חץ ישר 26">
              <a:extLst>
                <a:ext uri="{FF2B5EF4-FFF2-40B4-BE49-F238E27FC236}">
                  <a16:creationId xmlns:a16="http://schemas.microsoft.com/office/drawing/2014/main" id="{67BEC5C2-3066-40C1-8260-CB523AE849A6}"/>
                </a:ext>
              </a:extLst>
            </p:cNvPr>
            <p:cNvCxnSpPr>
              <a:cxnSpLocks/>
              <a:stCxn id="26" idx="6"/>
            </p:cNvCxnSpPr>
            <p:nvPr/>
          </p:nvCxnSpPr>
          <p:spPr>
            <a:xfrm>
              <a:off x="8034905" y="1094433"/>
              <a:ext cx="556249" cy="332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" name="קבוצה 31">
            <a:extLst>
              <a:ext uri="{FF2B5EF4-FFF2-40B4-BE49-F238E27FC236}">
                <a16:creationId xmlns:a16="http://schemas.microsoft.com/office/drawing/2014/main" id="{834AB418-3B99-4A83-B07D-300720CBCBAD}"/>
              </a:ext>
            </a:extLst>
          </p:cNvPr>
          <p:cNvGrpSpPr/>
          <p:nvPr/>
        </p:nvGrpSpPr>
        <p:grpSpPr>
          <a:xfrm>
            <a:off x="112207" y="1049389"/>
            <a:ext cx="1757572" cy="1254642"/>
            <a:chOff x="534628" y="3487479"/>
            <a:chExt cx="1757572" cy="1254642"/>
          </a:xfrm>
        </p:grpSpPr>
        <p:sp>
          <p:nvSpPr>
            <p:cNvPr id="33" name="אליפסה 32">
              <a:extLst>
                <a:ext uri="{FF2B5EF4-FFF2-40B4-BE49-F238E27FC236}">
                  <a16:creationId xmlns:a16="http://schemas.microsoft.com/office/drawing/2014/main" id="{BADEE834-49AB-43D4-A9AE-1B86CB6E0781}"/>
                </a:ext>
              </a:extLst>
            </p:cNvPr>
            <p:cNvSpPr/>
            <p:nvPr/>
          </p:nvSpPr>
          <p:spPr>
            <a:xfrm>
              <a:off x="1026926" y="3678865"/>
              <a:ext cx="1265274" cy="106325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 err="1"/>
                <a:t>sArray</a:t>
              </a:r>
              <a:endParaRPr lang="he-IL" dirty="0"/>
            </a:p>
          </p:txBody>
        </p:sp>
        <p:sp>
          <p:nvSpPr>
            <p:cNvPr id="34" name="אליפסה 33">
              <a:extLst>
                <a:ext uri="{FF2B5EF4-FFF2-40B4-BE49-F238E27FC236}">
                  <a16:creationId xmlns:a16="http://schemas.microsoft.com/office/drawing/2014/main" id="{A0CB5DD6-4559-4214-A87A-938A69C20F7B}"/>
                </a:ext>
              </a:extLst>
            </p:cNvPr>
            <p:cNvSpPr/>
            <p:nvPr/>
          </p:nvSpPr>
          <p:spPr>
            <a:xfrm>
              <a:off x="534628" y="3487479"/>
              <a:ext cx="1541721" cy="284205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dirty="0"/>
                <a:t>Student[]</a:t>
              </a:r>
              <a:endParaRPr lang="he-IL" dirty="0"/>
            </a:p>
          </p:txBody>
        </p:sp>
      </p:grpSp>
      <p:cxnSp>
        <p:nvCxnSpPr>
          <p:cNvPr id="35" name="מחבר חץ ישר 34">
            <a:extLst>
              <a:ext uri="{FF2B5EF4-FFF2-40B4-BE49-F238E27FC236}">
                <a16:creationId xmlns:a16="http://schemas.microsoft.com/office/drawing/2014/main" id="{589922F4-B355-40B1-A692-4DF374B321F3}"/>
              </a:ext>
            </a:extLst>
          </p:cNvPr>
          <p:cNvCxnSpPr>
            <a:cxnSpLocks/>
            <a:stCxn id="33" idx="6"/>
          </p:cNvCxnSpPr>
          <p:nvPr/>
        </p:nvCxnSpPr>
        <p:spPr>
          <a:xfrm flipV="1">
            <a:off x="1869779" y="1377362"/>
            <a:ext cx="1021462" cy="3950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6" name="קבוצה 35">
            <a:extLst>
              <a:ext uri="{FF2B5EF4-FFF2-40B4-BE49-F238E27FC236}">
                <a16:creationId xmlns:a16="http://schemas.microsoft.com/office/drawing/2014/main" id="{FD66351B-2C05-4C6E-9889-3FEE0FFC71C8}"/>
              </a:ext>
            </a:extLst>
          </p:cNvPr>
          <p:cNvGrpSpPr/>
          <p:nvPr/>
        </p:nvGrpSpPr>
        <p:grpSpPr>
          <a:xfrm>
            <a:off x="2717033" y="1017904"/>
            <a:ext cx="2382780" cy="2219326"/>
            <a:chOff x="3791735" y="3033488"/>
            <a:chExt cx="2382780" cy="2219326"/>
          </a:xfrm>
        </p:grpSpPr>
        <p:sp>
          <p:nvSpPr>
            <p:cNvPr id="37" name="מלבן 36">
              <a:extLst>
                <a:ext uri="{FF2B5EF4-FFF2-40B4-BE49-F238E27FC236}">
                  <a16:creationId xmlns:a16="http://schemas.microsoft.com/office/drawing/2014/main" id="{D0EC834C-00AB-4FEA-91F1-C6C26C23DB49}"/>
                </a:ext>
              </a:extLst>
            </p:cNvPr>
            <p:cNvSpPr/>
            <p:nvPr/>
          </p:nvSpPr>
          <p:spPr>
            <a:xfrm>
              <a:off x="4051005" y="3296093"/>
              <a:ext cx="2044995" cy="38277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null</a:t>
              </a:r>
              <a:endParaRPr lang="he-IL" dirty="0"/>
            </a:p>
          </p:txBody>
        </p:sp>
        <p:sp>
          <p:nvSpPr>
            <p:cNvPr id="38" name="מלבן 37">
              <a:extLst>
                <a:ext uri="{FF2B5EF4-FFF2-40B4-BE49-F238E27FC236}">
                  <a16:creationId xmlns:a16="http://schemas.microsoft.com/office/drawing/2014/main" id="{A05E635D-DF8A-44D4-BC1A-5CEE0A27F050}"/>
                </a:ext>
              </a:extLst>
            </p:cNvPr>
            <p:cNvSpPr/>
            <p:nvPr/>
          </p:nvSpPr>
          <p:spPr>
            <a:xfrm>
              <a:off x="4051005" y="3682409"/>
              <a:ext cx="2044995" cy="38277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null</a:t>
              </a:r>
              <a:endParaRPr lang="he-IL" dirty="0"/>
            </a:p>
          </p:txBody>
        </p:sp>
        <p:sp>
          <p:nvSpPr>
            <p:cNvPr id="39" name="מלבן 38">
              <a:extLst>
                <a:ext uri="{FF2B5EF4-FFF2-40B4-BE49-F238E27FC236}">
                  <a16:creationId xmlns:a16="http://schemas.microsoft.com/office/drawing/2014/main" id="{AACCEAD0-8DEB-432A-A5C8-3FC1A1226F7A}"/>
                </a:ext>
              </a:extLst>
            </p:cNvPr>
            <p:cNvSpPr/>
            <p:nvPr/>
          </p:nvSpPr>
          <p:spPr>
            <a:xfrm>
              <a:off x="4051005" y="4068725"/>
              <a:ext cx="2044995" cy="38277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null</a:t>
              </a:r>
              <a:endParaRPr lang="he-IL" dirty="0"/>
            </a:p>
          </p:txBody>
        </p:sp>
        <p:sp>
          <p:nvSpPr>
            <p:cNvPr id="40" name="מלבן 39">
              <a:extLst>
                <a:ext uri="{FF2B5EF4-FFF2-40B4-BE49-F238E27FC236}">
                  <a16:creationId xmlns:a16="http://schemas.microsoft.com/office/drawing/2014/main" id="{CFCE7A61-3065-4403-A58F-92B087EA20AC}"/>
                </a:ext>
              </a:extLst>
            </p:cNvPr>
            <p:cNvSpPr/>
            <p:nvPr/>
          </p:nvSpPr>
          <p:spPr>
            <a:xfrm>
              <a:off x="4051004" y="4462129"/>
              <a:ext cx="2044995" cy="38277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null</a:t>
              </a:r>
              <a:endParaRPr lang="he-IL" dirty="0"/>
            </a:p>
          </p:txBody>
        </p:sp>
        <p:sp>
          <p:nvSpPr>
            <p:cNvPr id="41" name="מלבן 40">
              <a:extLst>
                <a:ext uri="{FF2B5EF4-FFF2-40B4-BE49-F238E27FC236}">
                  <a16:creationId xmlns:a16="http://schemas.microsoft.com/office/drawing/2014/main" id="{7E261AC7-A0B2-4ABF-AD79-C959A3CD12B5}"/>
                </a:ext>
              </a:extLst>
            </p:cNvPr>
            <p:cNvSpPr/>
            <p:nvPr/>
          </p:nvSpPr>
          <p:spPr>
            <a:xfrm>
              <a:off x="4051003" y="4859077"/>
              <a:ext cx="2044995" cy="38277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null</a:t>
              </a:r>
              <a:endParaRPr lang="he-IL" dirty="0"/>
            </a:p>
          </p:txBody>
        </p:sp>
        <p:sp>
          <p:nvSpPr>
            <p:cNvPr id="42" name="אליפסה 41">
              <a:extLst>
                <a:ext uri="{FF2B5EF4-FFF2-40B4-BE49-F238E27FC236}">
                  <a16:creationId xmlns:a16="http://schemas.microsoft.com/office/drawing/2014/main" id="{12CB58AF-0D6C-42CD-B77A-4CED7416CD1A}"/>
                </a:ext>
              </a:extLst>
            </p:cNvPr>
            <p:cNvSpPr/>
            <p:nvPr/>
          </p:nvSpPr>
          <p:spPr>
            <a:xfrm>
              <a:off x="3791735" y="3033488"/>
              <a:ext cx="1541721" cy="284205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dirty="0"/>
                <a:t>Student[]</a:t>
              </a:r>
              <a:endParaRPr lang="he-IL" dirty="0"/>
            </a:p>
          </p:txBody>
        </p:sp>
        <p:sp>
          <p:nvSpPr>
            <p:cNvPr id="43" name="סוגר מרובע שמאלי 42">
              <a:extLst>
                <a:ext uri="{FF2B5EF4-FFF2-40B4-BE49-F238E27FC236}">
                  <a16:creationId xmlns:a16="http://schemas.microsoft.com/office/drawing/2014/main" id="{CA8FD2CC-86A2-4411-8694-F78DD6FDAF59}"/>
                </a:ext>
              </a:extLst>
            </p:cNvPr>
            <p:cNvSpPr/>
            <p:nvPr/>
          </p:nvSpPr>
          <p:spPr>
            <a:xfrm>
              <a:off x="3965944" y="3296093"/>
              <a:ext cx="212651" cy="1945756"/>
            </a:xfrm>
            <a:prstGeom prst="leftBracket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4" name="סוגר מרובע ימני 43">
              <a:extLst>
                <a:ext uri="{FF2B5EF4-FFF2-40B4-BE49-F238E27FC236}">
                  <a16:creationId xmlns:a16="http://schemas.microsoft.com/office/drawing/2014/main" id="{69FDE6DE-3F3B-48BC-B456-56BD542DE673}"/>
                </a:ext>
              </a:extLst>
            </p:cNvPr>
            <p:cNvSpPr/>
            <p:nvPr/>
          </p:nvSpPr>
          <p:spPr>
            <a:xfrm>
              <a:off x="5961864" y="3307058"/>
              <a:ext cx="212651" cy="1945756"/>
            </a:xfrm>
            <a:prstGeom prst="rightBracket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49" name="מלבן 48">
            <a:extLst>
              <a:ext uri="{FF2B5EF4-FFF2-40B4-BE49-F238E27FC236}">
                <a16:creationId xmlns:a16="http://schemas.microsoft.com/office/drawing/2014/main" id="{2F4B53E9-A33F-4088-8931-D6CFE52DB319}"/>
              </a:ext>
            </a:extLst>
          </p:cNvPr>
          <p:cNvSpPr/>
          <p:nvPr/>
        </p:nvSpPr>
        <p:spPr>
          <a:xfrm>
            <a:off x="3289420" y="1310180"/>
            <a:ext cx="1362558" cy="30571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 </a:t>
            </a:r>
            <a:endParaRPr lang="he-IL" dirty="0"/>
          </a:p>
        </p:txBody>
      </p:sp>
      <p:sp>
        <p:nvSpPr>
          <p:cNvPr id="51" name="מלבן 50">
            <a:extLst>
              <a:ext uri="{FF2B5EF4-FFF2-40B4-BE49-F238E27FC236}">
                <a16:creationId xmlns:a16="http://schemas.microsoft.com/office/drawing/2014/main" id="{E805CA64-7D79-4501-BC71-7ADFE18C8A4B}"/>
              </a:ext>
            </a:extLst>
          </p:cNvPr>
          <p:cNvSpPr/>
          <p:nvPr/>
        </p:nvSpPr>
        <p:spPr>
          <a:xfrm>
            <a:off x="3296808" y="1683135"/>
            <a:ext cx="1362558" cy="30571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 </a:t>
            </a:r>
            <a:endParaRPr lang="he-IL" dirty="0"/>
          </a:p>
        </p:txBody>
      </p:sp>
      <p:sp>
        <p:nvSpPr>
          <p:cNvPr id="54" name="מלבן 53">
            <a:extLst>
              <a:ext uri="{FF2B5EF4-FFF2-40B4-BE49-F238E27FC236}">
                <a16:creationId xmlns:a16="http://schemas.microsoft.com/office/drawing/2014/main" id="{537D4F0E-91E6-43F8-865B-FEA3C92FC610}"/>
              </a:ext>
            </a:extLst>
          </p:cNvPr>
          <p:cNvSpPr/>
          <p:nvPr/>
        </p:nvSpPr>
        <p:spPr>
          <a:xfrm>
            <a:off x="250440" y="3475259"/>
            <a:ext cx="71909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>
                <a:solidFill>
                  <a:srgbClr val="000000"/>
                </a:solidFill>
              </a:rPr>
              <a:t>Student s1 = </a:t>
            </a:r>
            <a:r>
              <a:rPr lang="en-US" sz="2400" dirty="0">
                <a:solidFill>
                  <a:srgbClr val="0000FF"/>
                </a:solidFill>
              </a:rPr>
              <a:t>new</a:t>
            </a:r>
            <a:r>
              <a:rPr lang="en-US" sz="2400" dirty="0">
                <a:solidFill>
                  <a:srgbClr val="000000"/>
                </a:solidFill>
              </a:rPr>
              <a:t> Student(</a:t>
            </a:r>
            <a:r>
              <a:rPr lang="en-US" sz="2400" dirty="0">
                <a:solidFill>
                  <a:srgbClr val="A31515"/>
                </a:solidFill>
              </a:rPr>
              <a:t>"Avi"</a:t>
            </a:r>
            <a:r>
              <a:rPr lang="en-US" sz="2400" dirty="0">
                <a:solidFill>
                  <a:srgbClr val="000000"/>
                </a:solidFill>
              </a:rPr>
              <a:t>, </a:t>
            </a:r>
            <a:r>
              <a:rPr lang="en-US" sz="2400" dirty="0">
                <a:solidFill>
                  <a:srgbClr val="A31515"/>
                </a:solidFill>
              </a:rPr>
              <a:t>"Computer"</a:t>
            </a:r>
            <a:r>
              <a:rPr lang="en-US" sz="2400" dirty="0">
                <a:solidFill>
                  <a:srgbClr val="000000"/>
                </a:solidFill>
              </a:rPr>
              <a:t>, 95);</a:t>
            </a:r>
          </a:p>
          <a:p>
            <a:pPr algn="l" rtl="0"/>
            <a:r>
              <a:rPr lang="en-US" sz="2400" dirty="0" err="1">
                <a:solidFill>
                  <a:srgbClr val="000000"/>
                </a:solidFill>
              </a:rPr>
              <a:t>sArray</a:t>
            </a:r>
            <a:r>
              <a:rPr lang="en-US" sz="2400" dirty="0">
                <a:solidFill>
                  <a:srgbClr val="000000"/>
                </a:solidFill>
              </a:rPr>
              <a:t>[0] = s1;</a:t>
            </a:r>
            <a:endParaRPr lang="he-IL" sz="2400" dirty="0"/>
          </a:p>
        </p:txBody>
      </p:sp>
      <p:cxnSp>
        <p:nvCxnSpPr>
          <p:cNvPr id="57" name="מחבר חץ ישר 56">
            <a:extLst>
              <a:ext uri="{FF2B5EF4-FFF2-40B4-BE49-F238E27FC236}">
                <a16:creationId xmlns:a16="http://schemas.microsoft.com/office/drawing/2014/main" id="{2DB7B99B-AC8D-4098-B249-2BE67FD733A8}"/>
              </a:ext>
            </a:extLst>
          </p:cNvPr>
          <p:cNvCxnSpPr>
            <a:endCxn id="17" idx="1"/>
          </p:cNvCxnSpPr>
          <p:nvPr/>
        </p:nvCxnSpPr>
        <p:spPr>
          <a:xfrm>
            <a:off x="4258754" y="1533283"/>
            <a:ext cx="4311637" cy="2299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8" name="מלבן 57">
            <a:extLst>
              <a:ext uri="{FF2B5EF4-FFF2-40B4-BE49-F238E27FC236}">
                <a16:creationId xmlns:a16="http://schemas.microsoft.com/office/drawing/2014/main" id="{F3268F77-4EC7-443E-B128-28B252726B06}"/>
              </a:ext>
            </a:extLst>
          </p:cNvPr>
          <p:cNvSpPr/>
          <p:nvPr/>
        </p:nvSpPr>
        <p:spPr>
          <a:xfrm>
            <a:off x="173861" y="4321275"/>
            <a:ext cx="6205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</a:rPr>
              <a:t>sArray</a:t>
            </a:r>
            <a:r>
              <a:rPr lang="en-US" sz="2400" dirty="0">
                <a:solidFill>
                  <a:srgbClr val="000000"/>
                </a:solidFill>
              </a:rPr>
              <a:t>[1] = </a:t>
            </a:r>
            <a:r>
              <a:rPr lang="en-US" sz="2400" dirty="0">
                <a:solidFill>
                  <a:srgbClr val="0000FF"/>
                </a:solidFill>
              </a:rPr>
              <a:t>new</a:t>
            </a:r>
            <a:r>
              <a:rPr lang="en-US" sz="2400" dirty="0">
                <a:solidFill>
                  <a:srgbClr val="000000"/>
                </a:solidFill>
              </a:rPr>
              <a:t> Student(</a:t>
            </a:r>
            <a:r>
              <a:rPr lang="en-US" sz="2400" dirty="0">
                <a:solidFill>
                  <a:srgbClr val="A31515"/>
                </a:solidFill>
              </a:rPr>
              <a:t>"Roni"</a:t>
            </a:r>
            <a:r>
              <a:rPr lang="en-US" sz="2400" dirty="0">
                <a:solidFill>
                  <a:srgbClr val="000000"/>
                </a:solidFill>
              </a:rPr>
              <a:t>, </a:t>
            </a:r>
            <a:r>
              <a:rPr lang="en-US" sz="2400" dirty="0">
                <a:solidFill>
                  <a:srgbClr val="A31515"/>
                </a:solidFill>
              </a:rPr>
              <a:t>"Math"</a:t>
            </a:r>
            <a:r>
              <a:rPr lang="en-US" sz="2400" dirty="0">
                <a:solidFill>
                  <a:srgbClr val="000000"/>
                </a:solidFill>
              </a:rPr>
              <a:t>, 75);</a:t>
            </a:r>
            <a:endParaRPr lang="he-IL" sz="2400" dirty="0"/>
          </a:p>
        </p:txBody>
      </p:sp>
      <p:cxnSp>
        <p:nvCxnSpPr>
          <p:cNvPr id="59" name="מחבר חץ ישר 58">
            <a:extLst>
              <a:ext uri="{FF2B5EF4-FFF2-40B4-BE49-F238E27FC236}">
                <a16:creationId xmlns:a16="http://schemas.microsoft.com/office/drawing/2014/main" id="{9EF070C4-F63F-492C-B36E-53F77442B01D}"/>
              </a:ext>
            </a:extLst>
          </p:cNvPr>
          <p:cNvCxnSpPr>
            <a:cxnSpLocks/>
          </p:cNvCxnSpPr>
          <p:nvPr/>
        </p:nvCxnSpPr>
        <p:spPr>
          <a:xfrm>
            <a:off x="3940181" y="1882131"/>
            <a:ext cx="4551695" cy="7460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1" name="מלבן: פינות מעוגלות 60">
            <a:extLst>
              <a:ext uri="{FF2B5EF4-FFF2-40B4-BE49-F238E27FC236}">
                <a16:creationId xmlns:a16="http://schemas.microsoft.com/office/drawing/2014/main" id="{891D4B0F-208C-4F1A-8443-10551AD66D97}"/>
              </a:ext>
            </a:extLst>
          </p:cNvPr>
          <p:cNvSpPr/>
          <p:nvPr/>
        </p:nvSpPr>
        <p:spPr>
          <a:xfrm>
            <a:off x="9273229" y="3277455"/>
            <a:ext cx="555408" cy="24167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l"/>
            <a:r>
              <a:rPr lang="en-US" b="1" dirty="0"/>
              <a:t> 90   </a:t>
            </a:r>
            <a:endParaRPr lang="he-IL" b="1" dirty="0"/>
          </a:p>
        </p:txBody>
      </p:sp>
      <p:sp>
        <p:nvSpPr>
          <p:cNvPr id="62" name="מלבן 61">
            <a:extLst>
              <a:ext uri="{FF2B5EF4-FFF2-40B4-BE49-F238E27FC236}">
                <a16:creationId xmlns:a16="http://schemas.microsoft.com/office/drawing/2014/main" id="{18839972-F674-4BA0-991D-DA172B2B9691}"/>
              </a:ext>
            </a:extLst>
          </p:cNvPr>
          <p:cNvSpPr/>
          <p:nvPr/>
        </p:nvSpPr>
        <p:spPr>
          <a:xfrm>
            <a:off x="163639" y="4799676"/>
            <a:ext cx="60523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dirty="0">
                <a:solidFill>
                  <a:srgbClr val="000000"/>
                </a:solidFill>
              </a:rPr>
              <a:t>הפניה בתא מפעילה פעולת  מחלקה </a:t>
            </a:r>
            <a:r>
              <a:rPr lang="en-US" sz="2400" dirty="0" err="1">
                <a:solidFill>
                  <a:srgbClr val="000000"/>
                </a:solidFill>
              </a:rPr>
              <a:t>sArray</a:t>
            </a:r>
            <a:r>
              <a:rPr lang="en-US" sz="2400" dirty="0">
                <a:solidFill>
                  <a:srgbClr val="000000"/>
                </a:solidFill>
              </a:rPr>
              <a:t>[1].</a:t>
            </a:r>
            <a:r>
              <a:rPr lang="en-US" sz="2400" dirty="0" err="1">
                <a:solidFill>
                  <a:srgbClr val="000000"/>
                </a:solidFill>
              </a:rPr>
              <a:t>SetMark</a:t>
            </a:r>
            <a:r>
              <a:rPr lang="en-US" sz="2400" dirty="0">
                <a:solidFill>
                  <a:srgbClr val="000000"/>
                </a:solidFill>
              </a:rPr>
              <a:t>(90);                          </a:t>
            </a:r>
            <a:endParaRPr lang="he-IL" sz="2400" dirty="0"/>
          </a:p>
        </p:txBody>
      </p:sp>
      <p:sp>
        <p:nvSpPr>
          <p:cNvPr id="66" name="תיבת טקסט 65">
            <a:extLst>
              <a:ext uri="{FF2B5EF4-FFF2-40B4-BE49-F238E27FC236}">
                <a16:creationId xmlns:a16="http://schemas.microsoft.com/office/drawing/2014/main" id="{DC750D16-DA20-44B1-AF11-ADF0193E478C}"/>
              </a:ext>
            </a:extLst>
          </p:cNvPr>
          <p:cNvSpPr txBox="1"/>
          <p:nvPr/>
        </p:nvSpPr>
        <p:spPr>
          <a:xfrm>
            <a:off x="84246" y="5695234"/>
            <a:ext cx="7357187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he-IL" sz="2400" b="1" dirty="0"/>
              <a:t>שימו לב -  בניית מערך ועצמים  דורש כמה פקודות  </a:t>
            </a:r>
            <a:r>
              <a:rPr lang="en-US" sz="2400" b="1" dirty="0"/>
              <a:t>new </a:t>
            </a:r>
            <a:r>
              <a:rPr lang="he-IL" sz="2400" b="1" dirty="0"/>
              <a:t> </a:t>
            </a:r>
          </a:p>
          <a:p>
            <a:r>
              <a:rPr lang="he-IL" sz="2400" b="1" dirty="0"/>
              <a:t>האחת – </a:t>
            </a:r>
            <a:r>
              <a:rPr lang="en-US" sz="2400" b="1" dirty="0"/>
              <a:t>new </a:t>
            </a:r>
            <a:r>
              <a:rPr lang="he-IL" sz="2400" b="1" dirty="0"/>
              <a:t> לבניית המערך</a:t>
            </a:r>
          </a:p>
          <a:p>
            <a:r>
              <a:rPr lang="he-IL" sz="2400" b="1" dirty="0"/>
              <a:t>השאר – </a:t>
            </a:r>
            <a:r>
              <a:rPr lang="en-US" sz="2400" b="1" dirty="0"/>
              <a:t>new </a:t>
            </a:r>
            <a:r>
              <a:rPr lang="he-IL" sz="2400" b="1" dirty="0"/>
              <a:t> לכל עצם במערך. </a:t>
            </a:r>
          </a:p>
        </p:txBody>
      </p:sp>
    </p:spTree>
    <p:extLst>
      <p:ext uri="{BB962C8B-B14F-4D97-AF65-F5344CB8AC3E}">
        <p14:creationId xmlns:p14="http://schemas.microsoft.com/office/powerpoint/2010/main" val="2996690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1" grpId="0" animBg="1"/>
      <p:bldP spid="54" grpId="0"/>
      <p:bldP spid="58" grpId="0"/>
      <p:bldP spid="61" grpId="0" animBg="1"/>
      <p:bldP spid="62" grpId="0"/>
      <p:bldP spid="6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794623A-18F2-4034-ADF4-CDAEAF5C4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הוספת עצמים למערך- המשך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7180946-AEC3-4397-9CFB-D6E2E6AC7E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65808" y="4582866"/>
            <a:ext cx="8212766" cy="1684055"/>
          </a:xfrm>
        </p:spPr>
        <p:txBody>
          <a:bodyPr/>
          <a:lstStyle/>
          <a:p>
            <a:pPr marL="96848" indent="0">
              <a:buNone/>
            </a:pPr>
            <a:r>
              <a:rPr lang="he-IL" dirty="0"/>
              <a:t>שימו לב – </a:t>
            </a:r>
          </a:p>
          <a:p>
            <a:pPr marL="96848" indent="0">
              <a:buNone/>
            </a:pPr>
            <a:r>
              <a:rPr lang="he-IL" dirty="0"/>
              <a:t>   יכול להיות מצב שבו תאי המערך ריקים – אינם מכילים הפניה לעצם, לכן לפני כל גישה חובה לבדוק שהתא אינו מכיל </a:t>
            </a:r>
            <a:r>
              <a:rPr lang="en-US" dirty="0"/>
              <a:t>null </a:t>
            </a:r>
            <a:r>
              <a:rPr lang="he-IL" dirty="0"/>
              <a:t> . ( אלה אם נאמר אחרת. )</a:t>
            </a:r>
          </a:p>
        </p:txBody>
      </p:sp>
      <p:grpSp>
        <p:nvGrpSpPr>
          <p:cNvPr id="5" name="קבוצה 4">
            <a:extLst>
              <a:ext uri="{FF2B5EF4-FFF2-40B4-BE49-F238E27FC236}">
                <a16:creationId xmlns:a16="http://schemas.microsoft.com/office/drawing/2014/main" id="{43283541-2D25-46B2-AD69-355F5522BA62}"/>
              </a:ext>
            </a:extLst>
          </p:cNvPr>
          <p:cNvGrpSpPr/>
          <p:nvPr/>
        </p:nvGrpSpPr>
        <p:grpSpPr>
          <a:xfrm>
            <a:off x="8557692" y="3425095"/>
            <a:ext cx="2235042" cy="1116789"/>
            <a:chOff x="3873657" y="2057908"/>
            <a:chExt cx="2222343" cy="1196921"/>
          </a:xfrm>
        </p:grpSpPr>
        <p:sp>
          <p:nvSpPr>
            <p:cNvPr id="6" name="מלבן: פינות מעוגלות 5">
              <a:extLst>
                <a:ext uri="{FF2B5EF4-FFF2-40B4-BE49-F238E27FC236}">
                  <a16:creationId xmlns:a16="http://schemas.microsoft.com/office/drawing/2014/main" id="{C62B4832-6FAB-481E-A755-6D2EE58B49D7}"/>
                </a:ext>
              </a:extLst>
            </p:cNvPr>
            <p:cNvSpPr/>
            <p:nvPr/>
          </p:nvSpPr>
          <p:spPr>
            <a:xfrm>
              <a:off x="3873657" y="2057908"/>
              <a:ext cx="2222343" cy="119692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מלבן: פינות מעוגלות 6">
              <a:extLst>
                <a:ext uri="{FF2B5EF4-FFF2-40B4-BE49-F238E27FC236}">
                  <a16:creationId xmlns:a16="http://schemas.microsoft.com/office/drawing/2014/main" id="{E5BF2D2F-74EA-4C48-8DAC-C2F20EB619A0}"/>
                </a:ext>
              </a:extLst>
            </p:cNvPr>
            <p:cNvSpPr/>
            <p:nvPr/>
          </p:nvSpPr>
          <p:spPr>
            <a:xfrm>
              <a:off x="3978887" y="2857812"/>
              <a:ext cx="1986483" cy="30302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l"/>
              <a:r>
                <a:rPr lang="en-US" dirty="0"/>
                <a:t>mark: 60         </a:t>
              </a:r>
              <a:endParaRPr lang="he-IL" dirty="0"/>
            </a:p>
          </p:txBody>
        </p:sp>
        <p:sp>
          <p:nvSpPr>
            <p:cNvPr id="8" name="מלבן: פינות מעוגלות 7">
              <a:extLst>
                <a:ext uri="{FF2B5EF4-FFF2-40B4-BE49-F238E27FC236}">
                  <a16:creationId xmlns:a16="http://schemas.microsoft.com/office/drawing/2014/main" id="{ACD073BB-EF91-4E7A-A2F6-4A6C275E7C3A}"/>
                </a:ext>
              </a:extLst>
            </p:cNvPr>
            <p:cNvSpPr/>
            <p:nvPr/>
          </p:nvSpPr>
          <p:spPr>
            <a:xfrm>
              <a:off x="3978887" y="2150729"/>
              <a:ext cx="1986484" cy="32672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l"/>
              <a:r>
                <a:rPr lang="en-US" dirty="0"/>
                <a:t>name: Sara        </a:t>
              </a:r>
              <a:endParaRPr lang="he-IL" dirty="0"/>
            </a:p>
          </p:txBody>
        </p:sp>
        <p:sp>
          <p:nvSpPr>
            <p:cNvPr id="9" name="מלבן: פינות מעוגלות 8">
              <a:extLst>
                <a:ext uri="{FF2B5EF4-FFF2-40B4-BE49-F238E27FC236}">
                  <a16:creationId xmlns:a16="http://schemas.microsoft.com/office/drawing/2014/main" id="{79CED955-0937-45B7-B9F5-351E6E40C076}"/>
                </a:ext>
              </a:extLst>
            </p:cNvPr>
            <p:cNvSpPr/>
            <p:nvPr/>
          </p:nvSpPr>
          <p:spPr>
            <a:xfrm>
              <a:off x="3978887" y="2535934"/>
              <a:ext cx="1986484" cy="32672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l"/>
              <a:r>
                <a:rPr lang="en-US" dirty="0"/>
                <a:t>subject: Math</a:t>
              </a:r>
              <a:endParaRPr lang="he-IL" dirty="0"/>
            </a:p>
          </p:txBody>
        </p:sp>
      </p:grpSp>
      <p:grpSp>
        <p:nvGrpSpPr>
          <p:cNvPr id="10" name="קבוצה 9">
            <a:extLst>
              <a:ext uri="{FF2B5EF4-FFF2-40B4-BE49-F238E27FC236}">
                <a16:creationId xmlns:a16="http://schemas.microsoft.com/office/drawing/2014/main" id="{3AC31C61-9A7B-41E0-ACFC-21207CD74F8E}"/>
              </a:ext>
            </a:extLst>
          </p:cNvPr>
          <p:cNvGrpSpPr/>
          <p:nvPr/>
        </p:nvGrpSpPr>
        <p:grpSpPr>
          <a:xfrm>
            <a:off x="8594252" y="2187976"/>
            <a:ext cx="2235042" cy="1116789"/>
            <a:chOff x="3873657" y="2057908"/>
            <a:chExt cx="2222343" cy="1196921"/>
          </a:xfrm>
        </p:grpSpPr>
        <p:sp>
          <p:nvSpPr>
            <p:cNvPr id="11" name="מלבן: פינות מעוגלות 10">
              <a:extLst>
                <a:ext uri="{FF2B5EF4-FFF2-40B4-BE49-F238E27FC236}">
                  <a16:creationId xmlns:a16="http://schemas.microsoft.com/office/drawing/2014/main" id="{AD4C2867-9111-4CC8-B294-0473C63E210D}"/>
                </a:ext>
              </a:extLst>
            </p:cNvPr>
            <p:cNvSpPr/>
            <p:nvPr/>
          </p:nvSpPr>
          <p:spPr>
            <a:xfrm>
              <a:off x="3873657" y="2057908"/>
              <a:ext cx="2222343" cy="119692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: פינות מעוגלות 11">
              <a:extLst>
                <a:ext uri="{FF2B5EF4-FFF2-40B4-BE49-F238E27FC236}">
                  <a16:creationId xmlns:a16="http://schemas.microsoft.com/office/drawing/2014/main" id="{A8C7DFAC-054D-45BA-8A5B-927EC440A70E}"/>
                </a:ext>
              </a:extLst>
            </p:cNvPr>
            <p:cNvSpPr/>
            <p:nvPr/>
          </p:nvSpPr>
          <p:spPr>
            <a:xfrm>
              <a:off x="3991586" y="2845490"/>
              <a:ext cx="1986483" cy="30302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l"/>
              <a:r>
                <a:rPr lang="en-US" dirty="0"/>
                <a:t>mark: 75          </a:t>
              </a:r>
              <a:endParaRPr lang="he-IL" dirty="0"/>
            </a:p>
          </p:txBody>
        </p:sp>
        <p:sp>
          <p:nvSpPr>
            <p:cNvPr id="13" name="מלבן: פינות מעוגלות 12">
              <a:extLst>
                <a:ext uri="{FF2B5EF4-FFF2-40B4-BE49-F238E27FC236}">
                  <a16:creationId xmlns:a16="http://schemas.microsoft.com/office/drawing/2014/main" id="{69F52842-DE05-42BC-A842-DBEF58DB2F0A}"/>
                </a:ext>
              </a:extLst>
            </p:cNvPr>
            <p:cNvSpPr/>
            <p:nvPr/>
          </p:nvSpPr>
          <p:spPr>
            <a:xfrm>
              <a:off x="3978887" y="2150729"/>
              <a:ext cx="1986484" cy="32672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l"/>
              <a:r>
                <a:rPr lang="en-US" dirty="0" err="1"/>
                <a:t>Name:Roni</a:t>
              </a:r>
              <a:r>
                <a:rPr lang="en-US" dirty="0"/>
                <a:t>         </a:t>
              </a:r>
              <a:endParaRPr lang="he-IL" dirty="0"/>
            </a:p>
          </p:txBody>
        </p:sp>
        <p:sp>
          <p:nvSpPr>
            <p:cNvPr id="14" name="מלבן: פינות מעוגלות 13">
              <a:extLst>
                <a:ext uri="{FF2B5EF4-FFF2-40B4-BE49-F238E27FC236}">
                  <a16:creationId xmlns:a16="http://schemas.microsoft.com/office/drawing/2014/main" id="{3C55BB34-30A4-4631-A489-61614D84A91D}"/>
                </a:ext>
              </a:extLst>
            </p:cNvPr>
            <p:cNvSpPr/>
            <p:nvPr/>
          </p:nvSpPr>
          <p:spPr>
            <a:xfrm>
              <a:off x="3978886" y="2535934"/>
              <a:ext cx="1986484" cy="32672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l"/>
              <a:r>
                <a:rPr lang="en-US" dirty="0" err="1"/>
                <a:t>subject:Math</a:t>
              </a:r>
              <a:endParaRPr lang="he-IL" dirty="0"/>
            </a:p>
          </p:txBody>
        </p:sp>
      </p:grpSp>
      <p:grpSp>
        <p:nvGrpSpPr>
          <p:cNvPr id="15" name="קבוצה 14">
            <a:extLst>
              <a:ext uri="{FF2B5EF4-FFF2-40B4-BE49-F238E27FC236}">
                <a16:creationId xmlns:a16="http://schemas.microsoft.com/office/drawing/2014/main" id="{5D80527E-2D59-4730-B658-0FF355E6CEB4}"/>
              </a:ext>
            </a:extLst>
          </p:cNvPr>
          <p:cNvGrpSpPr/>
          <p:nvPr/>
        </p:nvGrpSpPr>
        <p:grpSpPr>
          <a:xfrm>
            <a:off x="7238535" y="779197"/>
            <a:ext cx="3554199" cy="1213774"/>
            <a:chOff x="7258729" y="853871"/>
            <a:chExt cx="3534005" cy="1300865"/>
          </a:xfrm>
        </p:grpSpPr>
        <p:grpSp>
          <p:nvGrpSpPr>
            <p:cNvPr id="16" name="קבוצה 15">
              <a:extLst>
                <a:ext uri="{FF2B5EF4-FFF2-40B4-BE49-F238E27FC236}">
                  <a16:creationId xmlns:a16="http://schemas.microsoft.com/office/drawing/2014/main" id="{001F2B68-6E69-4119-8DC6-E976ADB63234}"/>
                </a:ext>
              </a:extLst>
            </p:cNvPr>
            <p:cNvGrpSpPr/>
            <p:nvPr/>
          </p:nvGrpSpPr>
          <p:grpSpPr>
            <a:xfrm>
              <a:off x="8570391" y="957815"/>
              <a:ext cx="2222343" cy="1196921"/>
              <a:chOff x="3873657" y="2057908"/>
              <a:chExt cx="2222343" cy="1196921"/>
            </a:xfrm>
          </p:grpSpPr>
          <p:sp>
            <p:nvSpPr>
              <p:cNvPr id="19" name="מלבן: פינות מעוגלות 18">
                <a:extLst>
                  <a:ext uri="{FF2B5EF4-FFF2-40B4-BE49-F238E27FC236}">
                    <a16:creationId xmlns:a16="http://schemas.microsoft.com/office/drawing/2014/main" id="{6742E731-A1C8-4812-BD60-1AB8FFC0AA00}"/>
                  </a:ext>
                </a:extLst>
              </p:cNvPr>
              <p:cNvSpPr/>
              <p:nvPr/>
            </p:nvSpPr>
            <p:spPr>
              <a:xfrm>
                <a:off x="3873657" y="2057908"/>
                <a:ext cx="2222343" cy="1196921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20" name="מלבן: פינות מעוגלות 19">
                <a:extLst>
                  <a:ext uri="{FF2B5EF4-FFF2-40B4-BE49-F238E27FC236}">
                    <a16:creationId xmlns:a16="http://schemas.microsoft.com/office/drawing/2014/main" id="{41436E17-BF1E-4FC3-AFC1-8960920B837A}"/>
                  </a:ext>
                </a:extLst>
              </p:cNvPr>
              <p:cNvSpPr/>
              <p:nvPr/>
            </p:nvSpPr>
            <p:spPr>
              <a:xfrm>
                <a:off x="3978887" y="2857812"/>
                <a:ext cx="1986483" cy="303028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l"/>
                <a:r>
                  <a:rPr lang="en-US" dirty="0"/>
                  <a:t>mark: 95         </a:t>
                </a:r>
                <a:endParaRPr lang="he-IL" dirty="0"/>
              </a:p>
            </p:txBody>
          </p:sp>
          <p:sp>
            <p:nvSpPr>
              <p:cNvPr id="21" name="מלבן: פינות מעוגלות 20">
                <a:extLst>
                  <a:ext uri="{FF2B5EF4-FFF2-40B4-BE49-F238E27FC236}">
                    <a16:creationId xmlns:a16="http://schemas.microsoft.com/office/drawing/2014/main" id="{27C68664-F416-4BE3-8D9C-28A407252383}"/>
                  </a:ext>
                </a:extLst>
              </p:cNvPr>
              <p:cNvSpPr/>
              <p:nvPr/>
            </p:nvSpPr>
            <p:spPr>
              <a:xfrm>
                <a:off x="3978887" y="2150729"/>
                <a:ext cx="1986484" cy="326726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l"/>
                <a:r>
                  <a:rPr lang="en-US" dirty="0"/>
                  <a:t>name: Avi        </a:t>
                </a:r>
                <a:endParaRPr lang="he-IL" dirty="0"/>
              </a:p>
            </p:txBody>
          </p:sp>
          <p:sp>
            <p:nvSpPr>
              <p:cNvPr id="22" name="מלבן: פינות מעוגלות 21">
                <a:extLst>
                  <a:ext uri="{FF2B5EF4-FFF2-40B4-BE49-F238E27FC236}">
                    <a16:creationId xmlns:a16="http://schemas.microsoft.com/office/drawing/2014/main" id="{9A254976-BA4E-445F-81CA-9578EF8E18B0}"/>
                  </a:ext>
                </a:extLst>
              </p:cNvPr>
              <p:cNvSpPr/>
              <p:nvPr/>
            </p:nvSpPr>
            <p:spPr>
              <a:xfrm>
                <a:off x="3978887" y="2535934"/>
                <a:ext cx="1986484" cy="326726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l"/>
                <a:r>
                  <a:rPr lang="en-US" dirty="0" err="1"/>
                  <a:t>subject:computer</a:t>
                </a:r>
                <a:endParaRPr lang="he-IL" dirty="0"/>
              </a:p>
            </p:txBody>
          </p:sp>
        </p:grpSp>
        <p:sp>
          <p:nvSpPr>
            <p:cNvPr id="17" name="אליפסה 16">
              <a:extLst>
                <a:ext uri="{FF2B5EF4-FFF2-40B4-BE49-F238E27FC236}">
                  <a16:creationId xmlns:a16="http://schemas.microsoft.com/office/drawing/2014/main" id="{77EC0FBC-D021-4778-A514-9A54D5065F9E}"/>
                </a:ext>
              </a:extLst>
            </p:cNvPr>
            <p:cNvSpPr/>
            <p:nvPr/>
          </p:nvSpPr>
          <p:spPr>
            <a:xfrm>
              <a:off x="7258729" y="853871"/>
              <a:ext cx="776176" cy="48112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2400" b="1" dirty="0"/>
                <a:t>s1</a:t>
              </a:r>
              <a:endParaRPr lang="he-IL" sz="2400" b="1" dirty="0"/>
            </a:p>
          </p:txBody>
        </p:sp>
        <p:cxnSp>
          <p:nvCxnSpPr>
            <p:cNvPr id="18" name="מחבר חץ ישר 17">
              <a:extLst>
                <a:ext uri="{FF2B5EF4-FFF2-40B4-BE49-F238E27FC236}">
                  <a16:creationId xmlns:a16="http://schemas.microsoft.com/office/drawing/2014/main" id="{DE2E67F0-2229-4CB5-886B-4B03644391AA}"/>
                </a:ext>
              </a:extLst>
            </p:cNvPr>
            <p:cNvCxnSpPr>
              <a:cxnSpLocks/>
              <a:stCxn id="17" idx="6"/>
            </p:cNvCxnSpPr>
            <p:nvPr/>
          </p:nvCxnSpPr>
          <p:spPr>
            <a:xfrm>
              <a:off x="8034905" y="1094433"/>
              <a:ext cx="556249" cy="332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3" name="מחבר חץ ישר 22">
            <a:extLst>
              <a:ext uri="{FF2B5EF4-FFF2-40B4-BE49-F238E27FC236}">
                <a16:creationId xmlns:a16="http://schemas.microsoft.com/office/drawing/2014/main" id="{2E96ABCD-B604-47F8-AA15-61F8D4B28EFA}"/>
              </a:ext>
            </a:extLst>
          </p:cNvPr>
          <p:cNvCxnSpPr>
            <a:cxnSpLocks/>
          </p:cNvCxnSpPr>
          <p:nvPr/>
        </p:nvCxnSpPr>
        <p:spPr>
          <a:xfrm flipV="1">
            <a:off x="1869779" y="1745956"/>
            <a:ext cx="1027299" cy="264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4" name="קבוצה 23">
            <a:extLst>
              <a:ext uri="{FF2B5EF4-FFF2-40B4-BE49-F238E27FC236}">
                <a16:creationId xmlns:a16="http://schemas.microsoft.com/office/drawing/2014/main" id="{684BAE9B-8574-4BA1-B8E6-4DE29F9A4957}"/>
              </a:ext>
            </a:extLst>
          </p:cNvPr>
          <p:cNvGrpSpPr/>
          <p:nvPr/>
        </p:nvGrpSpPr>
        <p:grpSpPr>
          <a:xfrm>
            <a:off x="2541910" y="1017904"/>
            <a:ext cx="2396396" cy="2070746"/>
            <a:chOff x="3791735" y="3033488"/>
            <a:chExt cx="2382780" cy="2219326"/>
          </a:xfrm>
        </p:grpSpPr>
        <p:sp>
          <p:nvSpPr>
            <p:cNvPr id="25" name="מלבן 24">
              <a:extLst>
                <a:ext uri="{FF2B5EF4-FFF2-40B4-BE49-F238E27FC236}">
                  <a16:creationId xmlns:a16="http://schemas.microsoft.com/office/drawing/2014/main" id="{D32C385F-22B5-4C1F-8E0C-9EA4186D0740}"/>
                </a:ext>
              </a:extLst>
            </p:cNvPr>
            <p:cNvSpPr/>
            <p:nvPr/>
          </p:nvSpPr>
          <p:spPr>
            <a:xfrm>
              <a:off x="4051005" y="3296093"/>
              <a:ext cx="2044995" cy="38277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null</a:t>
              </a:r>
              <a:endParaRPr lang="he-IL" dirty="0"/>
            </a:p>
          </p:txBody>
        </p:sp>
        <p:sp>
          <p:nvSpPr>
            <p:cNvPr id="26" name="מלבן 25">
              <a:extLst>
                <a:ext uri="{FF2B5EF4-FFF2-40B4-BE49-F238E27FC236}">
                  <a16:creationId xmlns:a16="http://schemas.microsoft.com/office/drawing/2014/main" id="{7DCBC0F2-8797-4CE0-BE4A-511364AC1EA7}"/>
                </a:ext>
              </a:extLst>
            </p:cNvPr>
            <p:cNvSpPr/>
            <p:nvPr/>
          </p:nvSpPr>
          <p:spPr>
            <a:xfrm>
              <a:off x="4051005" y="3682409"/>
              <a:ext cx="2044995" cy="38277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null</a:t>
              </a:r>
              <a:endParaRPr lang="he-IL" dirty="0"/>
            </a:p>
          </p:txBody>
        </p:sp>
        <p:sp>
          <p:nvSpPr>
            <p:cNvPr id="27" name="מלבן 26">
              <a:extLst>
                <a:ext uri="{FF2B5EF4-FFF2-40B4-BE49-F238E27FC236}">
                  <a16:creationId xmlns:a16="http://schemas.microsoft.com/office/drawing/2014/main" id="{9F0EBAC1-77BA-4CEC-BFD1-0A08A479591A}"/>
                </a:ext>
              </a:extLst>
            </p:cNvPr>
            <p:cNvSpPr/>
            <p:nvPr/>
          </p:nvSpPr>
          <p:spPr>
            <a:xfrm>
              <a:off x="4051005" y="4068725"/>
              <a:ext cx="2044995" cy="38277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null</a:t>
              </a:r>
              <a:endParaRPr lang="he-IL" dirty="0"/>
            </a:p>
          </p:txBody>
        </p:sp>
        <p:sp>
          <p:nvSpPr>
            <p:cNvPr id="28" name="מלבן 27">
              <a:extLst>
                <a:ext uri="{FF2B5EF4-FFF2-40B4-BE49-F238E27FC236}">
                  <a16:creationId xmlns:a16="http://schemas.microsoft.com/office/drawing/2014/main" id="{EE874E86-14CB-49F1-9F6A-186698449D79}"/>
                </a:ext>
              </a:extLst>
            </p:cNvPr>
            <p:cNvSpPr/>
            <p:nvPr/>
          </p:nvSpPr>
          <p:spPr>
            <a:xfrm>
              <a:off x="4051004" y="4462129"/>
              <a:ext cx="2044995" cy="38277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null</a:t>
              </a:r>
              <a:endParaRPr lang="he-IL" dirty="0"/>
            </a:p>
          </p:txBody>
        </p:sp>
        <p:sp>
          <p:nvSpPr>
            <p:cNvPr id="29" name="מלבן 28">
              <a:extLst>
                <a:ext uri="{FF2B5EF4-FFF2-40B4-BE49-F238E27FC236}">
                  <a16:creationId xmlns:a16="http://schemas.microsoft.com/office/drawing/2014/main" id="{BF530A6A-5160-4500-BD6B-2417E59863BA}"/>
                </a:ext>
              </a:extLst>
            </p:cNvPr>
            <p:cNvSpPr/>
            <p:nvPr/>
          </p:nvSpPr>
          <p:spPr>
            <a:xfrm>
              <a:off x="4051003" y="4859077"/>
              <a:ext cx="2044995" cy="38277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null</a:t>
              </a:r>
              <a:endParaRPr lang="he-IL" dirty="0"/>
            </a:p>
          </p:txBody>
        </p:sp>
        <p:sp>
          <p:nvSpPr>
            <p:cNvPr id="30" name="אליפסה 29">
              <a:extLst>
                <a:ext uri="{FF2B5EF4-FFF2-40B4-BE49-F238E27FC236}">
                  <a16:creationId xmlns:a16="http://schemas.microsoft.com/office/drawing/2014/main" id="{90DA2FC0-2945-497A-8F69-E9E292CD568C}"/>
                </a:ext>
              </a:extLst>
            </p:cNvPr>
            <p:cNvSpPr/>
            <p:nvPr/>
          </p:nvSpPr>
          <p:spPr>
            <a:xfrm>
              <a:off x="3791735" y="3033488"/>
              <a:ext cx="1541721" cy="284205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dirty="0"/>
                <a:t>Student[]</a:t>
              </a:r>
              <a:endParaRPr lang="he-IL" dirty="0"/>
            </a:p>
          </p:txBody>
        </p:sp>
        <p:sp>
          <p:nvSpPr>
            <p:cNvPr id="31" name="סוגר מרובע שמאלי 30">
              <a:extLst>
                <a:ext uri="{FF2B5EF4-FFF2-40B4-BE49-F238E27FC236}">
                  <a16:creationId xmlns:a16="http://schemas.microsoft.com/office/drawing/2014/main" id="{E67FF21C-6A21-4E7B-A0AE-A846E69609C4}"/>
                </a:ext>
              </a:extLst>
            </p:cNvPr>
            <p:cNvSpPr/>
            <p:nvPr/>
          </p:nvSpPr>
          <p:spPr>
            <a:xfrm>
              <a:off x="3965944" y="3296093"/>
              <a:ext cx="212651" cy="1945756"/>
            </a:xfrm>
            <a:prstGeom prst="leftBracket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2" name="סוגר מרובע ימני 31">
              <a:extLst>
                <a:ext uri="{FF2B5EF4-FFF2-40B4-BE49-F238E27FC236}">
                  <a16:creationId xmlns:a16="http://schemas.microsoft.com/office/drawing/2014/main" id="{59D4B7A1-6757-4A69-BF97-E82E56B44F3C}"/>
                </a:ext>
              </a:extLst>
            </p:cNvPr>
            <p:cNvSpPr/>
            <p:nvPr/>
          </p:nvSpPr>
          <p:spPr>
            <a:xfrm>
              <a:off x="5961864" y="3307058"/>
              <a:ext cx="212651" cy="1945756"/>
            </a:xfrm>
            <a:prstGeom prst="rightBracket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33" name="מלבן 32">
            <a:extLst>
              <a:ext uri="{FF2B5EF4-FFF2-40B4-BE49-F238E27FC236}">
                <a16:creationId xmlns:a16="http://schemas.microsoft.com/office/drawing/2014/main" id="{43208C8A-9C82-4CCA-8D42-4B4CFB36A483}"/>
              </a:ext>
            </a:extLst>
          </p:cNvPr>
          <p:cNvSpPr/>
          <p:nvPr/>
        </p:nvSpPr>
        <p:spPr>
          <a:xfrm>
            <a:off x="3257394" y="1310180"/>
            <a:ext cx="1370344" cy="28524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[0]</a:t>
            </a:r>
            <a:endParaRPr lang="he-IL" dirty="0"/>
          </a:p>
        </p:txBody>
      </p:sp>
      <p:sp>
        <p:nvSpPr>
          <p:cNvPr id="34" name="מלבן 33">
            <a:extLst>
              <a:ext uri="{FF2B5EF4-FFF2-40B4-BE49-F238E27FC236}">
                <a16:creationId xmlns:a16="http://schemas.microsoft.com/office/drawing/2014/main" id="{DDEE92F4-4810-47C7-8F58-6BF6E926330A}"/>
              </a:ext>
            </a:extLst>
          </p:cNvPr>
          <p:cNvSpPr/>
          <p:nvPr/>
        </p:nvSpPr>
        <p:spPr>
          <a:xfrm>
            <a:off x="3296808" y="1683135"/>
            <a:ext cx="1370344" cy="28524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[1]</a:t>
            </a:r>
            <a:endParaRPr lang="he-IL" dirty="0"/>
          </a:p>
        </p:txBody>
      </p:sp>
      <p:cxnSp>
        <p:nvCxnSpPr>
          <p:cNvPr id="36" name="מחבר חץ ישר 35">
            <a:extLst>
              <a:ext uri="{FF2B5EF4-FFF2-40B4-BE49-F238E27FC236}">
                <a16:creationId xmlns:a16="http://schemas.microsoft.com/office/drawing/2014/main" id="{6DBD987B-7908-4108-8A33-06B941BB27AF}"/>
              </a:ext>
            </a:extLst>
          </p:cNvPr>
          <p:cNvCxnSpPr>
            <a:cxnSpLocks/>
            <a:stCxn id="33" idx="3"/>
            <a:endCxn id="19" idx="1"/>
          </p:cNvCxnSpPr>
          <p:nvPr/>
        </p:nvCxnSpPr>
        <p:spPr>
          <a:xfrm flipV="1">
            <a:off x="4627738" y="1434577"/>
            <a:ext cx="3929954" cy="182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8" name="מחבר חץ ישר 37">
            <a:extLst>
              <a:ext uri="{FF2B5EF4-FFF2-40B4-BE49-F238E27FC236}">
                <a16:creationId xmlns:a16="http://schemas.microsoft.com/office/drawing/2014/main" id="{54C33A7E-ADBF-4C8F-8BBD-617F05E8E49B}"/>
              </a:ext>
            </a:extLst>
          </p:cNvPr>
          <p:cNvCxnSpPr>
            <a:cxnSpLocks/>
          </p:cNvCxnSpPr>
          <p:nvPr/>
        </p:nvCxnSpPr>
        <p:spPr>
          <a:xfrm>
            <a:off x="4659764" y="1794423"/>
            <a:ext cx="3850733" cy="752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43" name="קבוצה 42">
            <a:extLst>
              <a:ext uri="{FF2B5EF4-FFF2-40B4-BE49-F238E27FC236}">
                <a16:creationId xmlns:a16="http://schemas.microsoft.com/office/drawing/2014/main" id="{5B3ABB5A-B74B-44E6-A8A1-E1CC0A047443}"/>
              </a:ext>
            </a:extLst>
          </p:cNvPr>
          <p:cNvGrpSpPr/>
          <p:nvPr/>
        </p:nvGrpSpPr>
        <p:grpSpPr>
          <a:xfrm>
            <a:off x="187831" y="1049389"/>
            <a:ext cx="1681947" cy="1018257"/>
            <a:chOff x="534628" y="3487479"/>
            <a:chExt cx="1757572" cy="1254642"/>
          </a:xfrm>
        </p:grpSpPr>
        <p:sp>
          <p:nvSpPr>
            <p:cNvPr id="44" name="אליפסה 43">
              <a:extLst>
                <a:ext uri="{FF2B5EF4-FFF2-40B4-BE49-F238E27FC236}">
                  <a16:creationId xmlns:a16="http://schemas.microsoft.com/office/drawing/2014/main" id="{1E719471-2F36-4DF0-B352-847D2062C6F6}"/>
                </a:ext>
              </a:extLst>
            </p:cNvPr>
            <p:cNvSpPr/>
            <p:nvPr/>
          </p:nvSpPr>
          <p:spPr>
            <a:xfrm>
              <a:off x="1026926" y="3678865"/>
              <a:ext cx="1265274" cy="106325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 err="1"/>
                <a:t>sArray</a:t>
              </a:r>
              <a:endParaRPr lang="he-IL" dirty="0"/>
            </a:p>
          </p:txBody>
        </p:sp>
        <p:sp>
          <p:nvSpPr>
            <p:cNvPr id="45" name="אליפסה 44">
              <a:extLst>
                <a:ext uri="{FF2B5EF4-FFF2-40B4-BE49-F238E27FC236}">
                  <a16:creationId xmlns:a16="http://schemas.microsoft.com/office/drawing/2014/main" id="{E6FFC0B9-36FF-4C7D-8103-A85E9EBE87A1}"/>
                </a:ext>
              </a:extLst>
            </p:cNvPr>
            <p:cNvSpPr/>
            <p:nvPr/>
          </p:nvSpPr>
          <p:spPr>
            <a:xfrm>
              <a:off x="534628" y="3487479"/>
              <a:ext cx="1541721" cy="284205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dirty="0"/>
                <a:t>Student[]</a:t>
              </a:r>
              <a:endParaRPr lang="he-IL" dirty="0"/>
            </a:p>
          </p:txBody>
        </p:sp>
      </p:grpSp>
      <p:sp>
        <p:nvSpPr>
          <p:cNvPr id="48" name="מלבן 47">
            <a:extLst>
              <a:ext uri="{FF2B5EF4-FFF2-40B4-BE49-F238E27FC236}">
                <a16:creationId xmlns:a16="http://schemas.microsoft.com/office/drawing/2014/main" id="{C674DD57-5505-4659-87E4-7A4900547D80}"/>
              </a:ext>
            </a:extLst>
          </p:cNvPr>
          <p:cNvSpPr/>
          <p:nvPr/>
        </p:nvSpPr>
        <p:spPr>
          <a:xfrm>
            <a:off x="3225387" y="2000367"/>
            <a:ext cx="1362558" cy="30571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[2]</a:t>
            </a:r>
            <a:endParaRPr lang="he-IL" dirty="0"/>
          </a:p>
        </p:txBody>
      </p:sp>
      <p:cxnSp>
        <p:nvCxnSpPr>
          <p:cNvPr id="49" name="מחבר חץ ישר 48">
            <a:extLst>
              <a:ext uri="{FF2B5EF4-FFF2-40B4-BE49-F238E27FC236}">
                <a16:creationId xmlns:a16="http://schemas.microsoft.com/office/drawing/2014/main" id="{DD3A12CE-C39E-4996-AA9A-49CFB33A7D7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4587945" y="2153222"/>
            <a:ext cx="3930357" cy="142347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3" name="מלבן 52">
            <a:extLst>
              <a:ext uri="{FF2B5EF4-FFF2-40B4-BE49-F238E27FC236}">
                <a16:creationId xmlns:a16="http://schemas.microsoft.com/office/drawing/2014/main" id="{4A8FFE14-983C-4955-ADF5-39C510D65164}"/>
              </a:ext>
            </a:extLst>
          </p:cNvPr>
          <p:cNvSpPr/>
          <p:nvPr/>
        </p:nvSpPr>
        <p:spPr>
          <a:xfrm>
            <a:off x="160427" y="3738510"/>
            <a:ext cx="3347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</a:rPr>
              <a:t>sArray</a:t>
            </a:r>
            <a:r>
              <a:rPr lang="en-US" sz="2400" dirty="0">
                <a:solidFill>
                  <a:srgbClr val="000000"/>
                </a:solidFill>
              </a:rPr>
              <a:t>[3] = </a:t>
            </a:r>
            <a:r>
              <a:rPr lang="en-US" sz="2400" dirty="0" err="1">
                <a:solidFill>
                  <a:srgbClr val="000000"/>
                </a:solidFill>
              </a:rPr>
              <a:t>sArray</a:t>
            </a:r>
            <a:r>
              <a:rPr lang="en-US" sz="2400" dirty="0">
                <a:solidFill>
                  <a:srgbClr val="000000"/>
                </a:solidFill>
              </a:rPr>
              <a:t>[1];</a:t>
            </a:r>
            <a:endParaRPr lang="he-IL" sz="2400" dirty="0"/>
          </a:p>
        </p:txBody>
      </p:sp>
      <p:sp>
        <p:nvSpPr>
          <p:cNvPr id="55" name="מלבן 54">
            <a:extLst>
              <a:ext uri="{FF2B5EF4-FFF2-40B4-BE49-F238E27FC236}">
                <a16:creationId xmlns:a16="http://schemas.microsoft.com/office/drawing/2014/main" id="{CD6011B6-9B10-4040-9C8D-F9D5C127D51E}"/>
              </a:ext>
            </a:extLst>
          </p:cNvPr>
          <p:cNvSpPr/>
          <p:nvPr/>
        </p:nvSpPr>
        <p:spPr>
          <a:xfrm>
            <a:off x="3174828" y="2370544"/>
            <a:ext cx="1370344" cy="28524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[3]</a:t>
            </a:r>
            <a:endParaRPr lang="he-IL" dirty="0"/>
          </a:p>
        </p:txBody>
      </p:sp>
      <p:cxnSp>
        <p:nvCxnSpPr>
          <p:cNvPr id="56" name="מחבר חץ ישר 55">
            <a:extLst>
              <a:ext uri="{FF2B5EF4-FFF2-40B4-BE49-F238E27FC236}">
                <a16:creationId xmlns:a16="http://schemas.microsoft.com/office/drawing/2014/main" id="{F2B2163B-FE50-4153-AEE1-E9F9FA8A3B54}"/>
              </a:ext>
            </a:extLst>
          </p:cNvPr>
          <p:cNvCxnSpPr>
            <a:cxnSpLocks/>
            <a:stCxn id="55" idx="3"/>
            <a:endCxn id="11" idx="1"/>
          </p:cNvCxnSpPr>
          <p:nvPr/>
        </p:nvCxnSpPr>
        <p:spPr>
          <a:xfrm>
            <a:off x="4545172" y="2513166"/>
            <a:ext cx="4049080" cy="23320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0" name="מלבן 59">
            <a:extLst>
              <a:ext uri="{FF2B5EF4-FFF2-40B4-BE49-F238E27FC236}">
                <a16:creationId xmlns:a16="http://schemas.microsoft.com/office/drawing/2014/main" id="{947F924F-A86B-4957-95E5-BF14B8F83384}"/>
              </a:ext>
            </a:extLst>
          </p:cNvPr>
          <p:cNvSpPr/>
          <p:nvPr/>
        </p:nvSpPr>
        <p:spPr>
          <a:xfrm>
            <a:off x="397240" y="3256130"/>
            <a:ext cx="62215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</a:rPr>
              <a:t>sArray</a:t>
            </a:r>
            <a:r>
              <a:rPr lang="en-US" sz="2400" dirty="0">
                <a:solidFill>
                  <a:srgbClr val="000000"/>
                </a:solidFill>
              </a:rPr>
              <a:t>[2] = </a:t>
            </a:r>
            <a:r>
              <a:rPr lang="en-US" sz="2400" dirty="0">
                <a:solidFill>
                  <a:srgbClr val="0000FF"/>
                </a:solidFill>
              </a:rPr>
              <a:t>new</a:t>
            </a:r>
            <a:r>
              <a:rPr lang="en-US" sz="2400" dirty="0">
                <a:solidFill>
                  <a:srgbClr val="000000"/>
                </a:solidFill>
              </a:rPr>
              <a:t> Student(</a:t>
            </a:r>
            <a:r>
              <a:rPr lang="en-US" sz="2400" dirty="0">
                <a:solidFill>
                  <a:srgbClr val="A31515"/>
                </a:solidFill>
              </a:rPr>
              <a:t>"Sara"</a:t>
            </a:r>
            <a:r>
              <a:rPr lang="en-US" sz="2400" dirty="0">
                <a:solidFill>
                  <a:srgbClr val="000000"/>
                </a:solidFill>
              </a:rPr>
              <a:t>, </a:t>
            </a:r>
            <a:r>
              <a:rPr lang="en-US" sz="2400" dirty="0">
                <a:solidFill>
                  <a:srgbClr val="A31515"/>
                </a:solidFill>
              </a:rPr>
              <a:t>"Math"</a:t>
            </a:r>
            <a:r>
              <a:rPr lang="en-US" sz="2400" dirty="0">
                <a:solidFill>
                  <a:srgbClr val="000000"/>
                </a:solidFill>
              </a:rPr>
              <a:t>, 60);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90701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48" grpId="0" animBg="1"/>
      <p:bldP spid="53" grpId="0"/>
      <p:bldP spid="55" grpId="0" animBg="1"/>
      <p:bldP spid="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46191A1-E1AC-4F4E-8D6D-796E1278A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641" y="81829"/>
            <a:ext cx="9802368" cy="720000"/>
          </a:xfrm>
        </p:spPr>
        <p:txBody>
          <a:bodyPr/>
          <a:lstStyle/>
          <a:p>
            <a:r>
              <a:rPr lang="he-IL" dirty="0"/>
              <a:t>סריקת המערך.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5AEBADD-CE09-43A6-B75E-FDF77C8E15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660910" y="5595049"/>
            <a:ext cx="3938493" cy="720000"/>
          </a:xfrm>
        </p:spPr>
        <p:txBody>
          <a:bodyPr/>
          <a:lstStyle/>
          <a:p>
            <a:pPr marL="96848" indent="0">
              <a:buNone/>
            </a:pPr>
            <a:r>
              <a:rPr lang="en-US" dirty="0"/>
              <a:t> </a:t>
            </a:r>
            <a:endParaRPr lang="he-IL" dirty="0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DC9CDCAF-3D71-424A-BFC1-9F1DF4A90B0B}"/>
              </a:ext>
            </a:extLst>
          </p:cNvPr>
          <p:cNvSpPr/>
          <p:nvPr/>
        </p:nvSpPr>
        <p:spPr>
          <a:xfrm>
            <a:off x="257066" y="1253477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en-US" sz="2400" dirty="0">
                <a:solidFill>
                  <a:srgbClr val="0000FF"/>
                </a:solidFill>
              </a:rPr>
              <a:t>for</a:t>
            </a:r>
            <a:r>
              <a:rPr lang="en-US" sz="2400" dirty="0">
                <a:solidFill>
                  <a:srgbClr val="00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int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i</a:t>
            </a:r>
            <a:r>
              <a:rPr lang="en-US" sz="2400" dirty="0">
                <a:solidFill>
                  <a:srgbClr val="000000"/>
                </a:solidFill>
              </a:rPr>
              <a:t>=0;i&lt;</a:t>
            </a:r>
            <a:r>
              <a:rPr lang="en-US" sz="2400" dirty="0" err="1">
                <a:solidFill>
                  <a:srgbClr val="000000"/>
                </a:solidFill>
              </a:rPr>
              <a:t>sArray.Length;i</a:t>
            </a:r>
            <a:r>
              <a:rPr lang="en-US" sz="2400" dirty="0">
                <a:solidFill>
                  <a:srgbClr val="000000"/>
                </a:solidFill>
              </a:rPr>
              <a:t>++)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            }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</a:rPr>
              <a:t>if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</a:rPr>
              <a:t>(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00"/>
                </a:highlight>
              </a:rPr>
              <a:t>sArray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</a:rPr>
              <a:t>[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00"/>
                </a:highlight>
              </a:rPr>
              <a:t>i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</a:rPr>
              <a:t>]!=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</a:rPr>
              <a:t>null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</a:rPr>
              <a:t>)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  </a:t>
            </a:r>
            <a:r>
              <a:rPr lang="en-US" sz="2400" dirty="0" err="1">
                <a:solidFill>
                  <a:srgbClr val="000000"/>
                </a:solidFill>
              </a:rPr>
              <a:t>Console.WriteLine</a:t>
            </a:r>
            <a:r>
              <a:rPr lang="en-US" sz="2400" dirty="0">
                <a:solidFill>
                  <a:srgbClr val="000000"/>
                </a:solidFill>
              </a:rPr>
              <a:t>(</a:t>
            </a:r>
            <a:r>
              <a:rPr lang="en-US" sz="2400" dirty="0" err="1">
                <a:solidFill>
                  <a:srgbClr val="000000"/>
                </a:solidFill>
              </a:rPr>
              <a:t>sArray</a:t>
            </a:r>
            <a:r>
              <a:rPr lang="en-US" sz="2400" dirty="0">
                <a:solidFill>
                  <a:srgbClr val="000000"/>
                </a:solidFill>
              </a:rPr>
              <a:t>[</a:t>
            </a:r>
            <a:r>
              <a:rPr lang="en-US" sz="2400" dirty="0" err="1">
                <a:solidFill>
                  <a:srgbClr val="000000"/>
                </a:solidFill>
              </a:rPr>
              <a:t>i</a:t>
            </a:r>
            <a:r>
              <a:rPr lang="en-US" sz="2400" dirty="0">
                <a:solidFill>
                  <a:srgbClr val="000000"/>
                </a:solidFill>
              </a:rPr>
              <a:t>]);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</a:rPr>
              <a:t>            {</a:t>
            </a:r>
            <a:endParaRPr lang="he-IL" sz="2400" dirty="0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92EDB2F-C696-4BF5-9BCA-FA07DEFA47C1}"/>
              </a:ext>
            </a:extLst>
          </p:cNvPr>
          <p:cNvSpPr/>
          <p:nvPr/>
        </p:nvSpPr>
        <p:spPr>
          <a:xfrm>
            <a:off x="272143" y="3245302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he-IL" sz="2400" dirty="0"/>
              <a:t>נקבל את הפלט :                                          </a:t>
            </a:r>
            <a:endParaRPr lang="en-US" sz="2400" dirty="0"/>
          </a:p>
          <a:p>
            <a:pPr algn="l" rtl="0"/>
            <a:r>
              <a:rPr lang="en-US" sz="2400" dirty="0"/>
              <a:t>name: Avi subject: Computer mark: 80</a:t>
            </a:r>
          </a:p>
          <a:p>
            <a:pPr algn="l" rtl="0"/>
            <a:r>
              <a:rPr lang="en-US" sz="2400" dirty="0"/>
              <a:t>name: Roni subject: Math mark: 90</a:t>
            </a:r>
          </a:p>
          <a:p>
            <a:pPr algn="l" rtl="0"/>
            <a:r>
              <a:rPr lang="en-US" sz="2400" dirty="0"/>
              <a:t>name: Sara subject: Math mark: 60</a:t>
            </a:r>
          </a:p>
          <a:p>
            <a:pPr algn="l" rtl="0"/>
            <a:r>
              <a:rPr lang="en-US" sz="2400" dirty="0"/>
              <a:t>name: Roni subject: Math mark: 90</a:t>
            </a:r>
            <a:endParaRPr lang="he-IL" sz="2400" dirty="0"/>
          </a:p>
        </p:txBody>
      </p:sp>
      <p:cxnSp>
        <p:nvCxnSpPr>
          <p:cNvPr id="7" name="מחבר חץ ישר 6">
            <a:extLst>
              <a:ext uri="{FF2B5EF4-FFF2-40B4-BE49-F238E27FC236}">
                <a16:creationId xmlns:a16="http://schemas.microsoft.com/office/drawing/2014/main" id="{408396F8-7D6E-4E02-8214-D772715EDAA5}"/>
              </a:ext>
            </a:extLst>
          </p:cNvPr>
          <p:cNvCxnSpPr>
            <a:cxnSpLocks/>
          </p:cNvCxnSpPr>
          <p:nvPr/>
        </p:nvCxnSpPr>
        <p:spPr>
          <a:xfrm flipV="1">
            <a:off x="5774389" y="1745956"/>
            <a:ext cx="520921" cy="264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8" name="קבוצה 7">
            <a:extLst>
              <a:ext uri="{FF2B5EF4-FFF2-40B4-BE49-F238E27FC236}">
                <a16:creationId xmlns:a16="http://schemas.microsoft.com/office/drawing/2014/main" id="{EE8AE23D-2480-41F7-A28C-EC8399BB914B}"/>
              </a:ext>
            </a:extLst>
          </p:cNvPr>
          <p:cNvGrpSpPr/>
          <p:nvPr/>
        </p:nvGrpSpPr>
        <p:grpSpPr>
          <a:xfrm>
            <a:off x="6096159" y="948461"/>
            <a:ext cx="1550531" cy="2070746"/>
            <a:chOff x="3791735" y="3033488"/>
            <a:chExt cx="2382780" cy="2219326"/>
          </a:xfrm>
        </p:grpSpPr>
        <p:sp>
          <p:nvSpPr>
            <p:cNvPr id="9" name="מלבן 8">
              <a:extLst>
                <a:ext uri="{FF2B5EF4-FFF2-40B4-BE49-F238E27FC236}">
                  <a16:creationId xmlns:a16="http://schemas.microsoft.com/office/drawing/2014/main" id="{4F016114-2755-4636-A1EE-BE7E4CD186C3}"/>
                </a:ext>
              </a:extLst>
            </p:cNvPr>
            <p:cNvSpPr/>
            <p:nvPr/>
          </p:nvSpPr>
          <p:spPr>
            <a:xfrm>
              <a:off x="4051005" y="3296093"/>
              <a:ext cx="2044995" cy="38277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null</a:t>
              </a:r>
              <a:endParaRPr lang="he-IL" dirty="0"/>
            </a:p>
          </p:txBody>
        </p:sp>
        <p:sp>
          <p:nvSpPr>
            <p:cNvPr id="10" name="מלבן 9">
              <a:extLst>
                <a:ext uri="{FF2B5EF4-FFF2-40B4-BE49-F238E27FC236}">
                  <a16:creationId xmlns:a16="http://schemas.microsoft.com/office/drawing/2014/main" id="{4DF66862-6CF5-4CF1-84D6-7901A670DCF7}"/>
                </a:ext>
              </a:extLst>
            </p:cNvPr>
            <p:cNvSpPr/>
            <p:nvPr/>
          </p:nvSpPr>
          <p:spPr>
            <a:xfrm>
              <a:off x="4051005" y="3682409"/>
              <a:ext cx="2044995" cy="38277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null</a:t>
              </a:r>
              <a:endParaRPr lang="he-IL" dirty="0"/>
            </a:p>
          </p:txBody>
        </p:sp>
        <p:sp>
          <p:nvSpPr>
            <p:cNvPr id="11" name="מלבן 10">
              <a:extLst>
                <a:ext uri="{FF2B5EF4-FFF2-40B4-BE49-F238E27FC236}">
                  <a16:creationId xmlns:a16="http://schemas.microsoft.com/office/drawing/2014/main" id="{2C6948A5-B987-42D2-8AF9-FE135ADDC0C8}"/>
                </a:ext>
              </a:extLst>
            </p:cNvPr>
            <p:cNvSpPr/>
            <p:nvPr/>
          </p:nvSpPr>
          <p:spPr>
            <a:xfrm>
              <a:off x="4051005" y="4068725"/>
              <a:ext cx="2044995" cy="38277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null</a:t>
              </a:r>
              <a:endParaRPr lang="he-IL" dirty="0"/>
            </a:p>
          </p:txBody>
        </p:sp>
        <p:sp>
          <p:nvSpPr>
            <p:cNvPr id="12" name="מלבן 11">
              <a:extLst>
                <a:ext uri="{FF2B5EF4-FFF2-40B4-BE49-F238E27FC236}">
                  <a16:creationId xmlns:a16="http://schemas.microsoft.com/office/drawing/2014/main" id="{FC8FF54F-E4EC-41D9-A991-1B2FDF60AED1}"/>
                </a:ext>
              </a:extLst>
            </p:cNvPr>
            <p:cNvSpPr/>
            <p:nvPr/>
          </p:nvSpPr>
          <p:spPr>
            <a:xfrm>
              <a:off x="4051004" y="4462129"/>
              <a:ext cx="2044995" cy="38277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null</a:t>
              </a:r>
              <a:endParaRPr lang="he-IL" dirty="0"/>
            </a:p>
          </p:txBody>
        </p:sp>
        <p:sp>
          <p:nvSpPr>
            <p:cNvPr id="13" name="מלבן 12">
              <a:extLst>
                <a:ext uri="{FF2B5EF4-FFF2-40B4-BE49-F238E27FC236}">
                  <a16:creationId xmlns:a16="http://schemas.microsoft.com/office/drawing/2014/main" id="{6E5FD812-4EC8-46D4-B4AC-1445BCD3207D}"/>
                </a:ext>
              </a:extLst>
            </p:cNvPr>
            <p:cNvSpPr/>
            <p:nvPr/>
          </p:nvSpPr>
          <p:spPr>
            <a:xfrm>
              <a:off x="4051003" y="4859077"/>
              <a:ext cx="2044995" cy="38277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null</a:t>
              </a:r>
              <a:endParaRPr lang="he-IL" dirty="0"/>
            </a:p>
          </p:txBody>
        </p:sp>
        <p:sp>
          <p:nvSpPr>
            <p:cNvPr id="14" name="אליפסה 13">
              <a:extLst>
                <a:ext uri="{FF2B5EF4-FFF2-40B4-BE49-F238E27FC236}">
                  <a16:creationId xmlns:a16="http://schemas.microsoft.com/office/drawing/2014/main" id="{AF989D5E-F367-42D2-BA4A-5C335F120563}"/>
                </a:ext>
              </a:extLst>
            </p:cNvPr>
            <p:cNvSpPr/>
            <p:nvPr/>
          </p:nvSpPr>
          <p:spPr>
            <a:xfrm>
              <a:off x="3791735" y="3033488"/>
              <a:ext cx="1541721" cy="284205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dirty="0"/>
                <a:t>Student[]</a:t>
              </a:r>
              <a:endParaRPr lang="he-IL" dirty="0"/>
            </a:p>
          </p:txBody>
        </p:sp>
        <p:sp>
          <p:nvSpPr>
            <p:cNvPr id="15" name="סוגר מרובע שמאלי 14">
              <a:extLst>
                <a:ext uri="{FF2B5EF4-FFF2-40B4-BE49-F238E27FC236}">
                  <a16:creationId xmlns:a16="http://schemas.microsoft.com/office/drawing/2014/main" id="{B1169D3F-1561-477A-A5E4-D9F42B726739}"/>
                </a:ext>
              </a:extLst>
            </p:cNvPr>
            <p:cNvSpPr/>
            <p:nvPr/>
          </p:nvSpPr>
          <p:spPr>
            <a:xfrm>
              <a:off x="3965944" y="3296093"/>
              <a:ext cx="212651" cy="1945756"/>
            </a:xfrm>
            <a:prstGeom prst="leftBracket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סוגר מרובע ימני 15">
              <a:extLst>
                <a:ext uri="{FF2B5EF4-FFF2-40B4-BE49-F238E27FC236}">
                  <a16:creationId xmlns:a16="http://schemas.microsoft.com/office/drawing/2014/main" id="{A17F8536-75EE-4FF7-B816-41CC836E3B6B}"/>
                </a:ext>
              </a:extLst>
            </p:cNvPr>
            <p:cNvSpPr/>
            <p:nvPr/>
          </p:nvSpPr>
          <p:spPr>
            <a:xfrm>
              <a:off x="5961864" y="3307058"/>
              <a:ext cx="212651" cy="1945756"/>
            </a:xfrm>
            <a:prstGeom prst="rightBracket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17" name="מלבן 16">
            <a:extLst>
              <a:ext uri="{FF2B5EF4-FFF2-40B4-BE49-F238E27FC236}">
                <a16:creationId xmlns:a16="http://schemas.microsoft.com/office/drawing/2014/main" id="{3C42918F-9101-4868-BF66-BE71A01BB037}"/>
              </a:ext>
            </a:extLst>
          </p:cNvPr>
          <p:cNvSpPr/>
          <p:nvPr/>
        </p:nvSpPr>
        <p:spPr>
          <a:xfrm>
            <a:off x="6691751" y="1240737"/>
            <a:ext cx="886648" cy="28524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[0]</a:t>
            </a:r>
            <a:endParaRPr lang="he-IL" dirty="0"/>
          </a:p>
        </p:txBody>
      </p:sp>
      <p:sp>
        <p:nvSpPr>
          <p:cNvPr id="18" name="מלבן 17">
            <a:extLst>
              <a:ext uri="{FF2B5EF4-FFF2-40B4-BE49-F238E27FC236}">
                <a16:creationId xmlns:a16="http://schemas.microsoft.com/office/drawing/2014/main" id="{733B8159-5C7A-4BEF-87D6-7BEC79B3AD9C}"/>
              </a:ext>
            </a:extLst>
          </p:cNvPr>
          <p:cNvSpPr/>
          <p:nvPr/>
        </p:nvSpPr>
        <p:spPr>
          <a:xfrm>
            <a:off x="6700555" y="1613692"/>
            <a:ext cx="886648" cy="28524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[1]</a:t>
            </a:r>
            <a:endParaRPr lang="he-IL" dirty="0"/>
          </a:p>
        </p:txBody>
      </p:sp>
      <p:grpSp>
        <p:nvGrpSpPr>
          <p:cNvPr id="19" name="קבוצה 18">
            <a:extLst>
              <a:ext uri="{FF2B5EF4-FFF2-40B4-BE49-F238E27FC236}">
                <a16:creationId xmlns:a16="http://schemas.microsoft.com/office/drawing/2014/main" id="{4D61E253-60C2-4E91-A0FA-6F3896E7D0BF}"/>
              </a:ext>
            </a:extLst>
          </p:cNvPr>
          <p:cNvGrpSpPr/>
          <p:nvPr/>
        </p:nvGrpSpPr>
        <p:grpSpPr>
          <a:xfrm>
            <a:off x="4092441" y="1049389"/>
            <a:ext cx="1681947" cy="1018257"/>
            <a:chOff x="534628" y="3487479"/>
            <a:chExt cx="1757572" cy="1254642"/>
          </a:xfrm>
        </p:grpSpPr>
        <p:sp>
          <p:nvSpPr>
            <p:cNvPr id="20" name="אליפסה 19">
              <a:extLst>
                <a:ext uri="{FF2B5EF4-FFF2-40B4-BE49-F238E27FC236}">
                  <a16:creationId xmlns:a16="http://schemas.microsoft.com/office/drawing/2014/main" id="{39EEB7AB-4FFD-46CB-BBA9-FD30B4ACCE33}"/>
                </a:ext>
              </a:extLst>
            </p:cNvPr>
            <p:cNvSpPr/>
            <p:nvPr/>
          </p:nvSpPr>
          <p:spPr>
            <a:xfrm>
              <a:off x="1218711" y="3678865"/>
              <a:ext cx="1073489" cy="106325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dirty="0" err="1"/>
                <a:t>sArray</a:t>
              </a:r>
              <a:endParaRPr lang="he-IL" dirty="0"/>
            </a:p>
          </p:txBody>
        </p:sp>
        <p:sp>
          <p:nvSpPr>
            <p:cNvPr id="21" name="אליפסה 20">
              <a:extLst>
                <a:ext uri="{FF2B5EF4-FFF2-40B4-BE49-F238E27FC236}">
                  <a16:creationId xmlns:a16="http://schemas.microsoft.com/office/drawing/2014/main" id="{631DB0B7-B93F-4D1F-A198-A0ED0E9E79B9}"/>
                </a:ext>
              </a:extLst>
            </p:cNvPr>
            <p:cNvSpPr/>
            <p:nvPr/>
          </p:nvSpPr>
          <p:spPr>
            <a:xfrm>
              <a:off x="534628" y="3487479"/>
              <a:ext cx="1541721" cy="284205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dirty="0"/>
                <a:t>Student[]</a:t>
              </a:r>
              <a:endParaRPr lang="he-IL" dirty="0"/>
            </a:p>
          </p:txBody>
        </p:sp>
      </p:grpSp>
      <p:sp>
        <p:nvSpPr>
          <p:cNvPr id="22" name="מלבן 21">
            <a:extLst>
              <a:ext uri="{FF2B5EF4-FFF2-40B4-BE49-F238E27FC236}">
                <a16:creationId xmlns:a16="http://schemas.microsoft.com/office/drawing/2014/main" id="{F10DBCF3-3D2F-4114-9977-5F6BABA25858}"/>
              </a:ext>
            </a:extLst>
          </p:cNvPr>
          <p:cNvSpPr/>
          <p:nvPr/>
        </p:nvSpPr>
        <p:spPr>
          <a:xfrm>
            <a:off x="6659744" y="1930924"/>
            <a:ext cx="881611" cy="30571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[2]</a:t>
            </a:r>
            <a:endParaRPr lang="he-IL" dirty="0"/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549D1EE4-9687-4C1B-A2A9-383F1C8C674E}"/>
              </a:ext>
            </a:extLst>
          </p:cNvPr>
          <p:cNvSpPr/>
          <p:nvPr/>
        </p:nvSpPr>
        <p:spPr>
          <a:xfrm>
            <a:off x="6609185" y="2301101"/>
            <a:ext cx="886648" cy="28524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[3]</a:t>
            </a:r>
            <a:endParaRPr lang="he-IL" dirty="0"/>
          </a:p>
        </p:txBody>
      </p:sp>
      <p:sp>
        <p:nvSpPr>
          <p:cNvPr id="25" name="מלבן: פינות מעוגלות 24">
            <a:extLst>
              <a:ext uri="{FF2B5EF4-FFF2-40B4-BE49-F238E27FC236}">
                <a16:creationId xmlns:a16="http://schemas.microsoft.com/office/drawing/2014/main" id="{A66E7E98-273E-4154-8B7E-CC544810CCA4}"/>
              </a:ext>
            </a:extLst>
          </p:cNvPr>
          <p:cNvSpPr/>
          <p:nvPr/>
        </p:nvSpPr>
        <p:spPr>
          <a:xfrm>
            <a:off x="8683717" y="1234557"/>
            <a:ext cx="2506797" cy="3048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l"/>
            <a:r>
              <a:rPr lang="en-US" dirty="0"/>
              <a:t> Avi ,computer,80       </a:t>
            </a:r>
            <a:endParaRPr lang="he-IL" dirty="0"/>
          </a:p>
        </p:txBody>
      </p:sp>
      <p:sp>
        <p:nvSpPr>
          <p:cNvPr id="26" name="מלבן: פינות מעוגלות 25">
            <a:extLst>
              <a:ext uri="{FF2B5EF4-FFF2-40B4-BE49-F238E27FC236}">
                <a16:creationId xmlns:a16="http://schemas.microsoft.com/office/drawing/2014/main" id="{AB66CB6F-5A79-451A-9FFD-36A79173C0B3}"/>
              </a:ext>
            </a:extLst>
          </p:cNvPr>
          <p:cNvSpPr/>
          <p:nvPr/>
        </p:nvSpPr>
        <p:spPr>
          <a:xfrm>
            <a:off x="8683716" y="1636181"/>
            <a:ext cx="2506797" cy="3048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l"/>
            <a:r>
              <a:rPr lang="en-US" dirty="0"/>
              <a:t> Roni,Math,90</a:t>
            </a:r>
            <a:endParaRPr lang="he-IL" dirty="0"/>
          </a:p>
        </p:txBody>
      </p:sp>
      <p:sp>
        <p:nvSpPr>
          <p:cNvPr id="27" name="מלבן: פינות מעוגלות 26">
            <a:extLst>
              <a:ext uri="{FF2B5EF4-FFF2-40B4-BE49-F238E27FC236}">
                <a16:creationId xmlns:a16="http://schemas.microsoft.com/office/drawing/2014/main" id="{5CC4D1C8-259D-4D5C-891A-7287776E4881}"/>
              </a:ext>
            </a:extLst>
          </p:cNvPr>
          <p:cNvSpPr/>
          <p:nvPr/>
        </p:nvSpPr>
        <p:spPr>
          <a:xfrm>
            <a:off x="8701770" y="2083779"/>
            <a:ext cx="2506797" cy="3048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l"/>
            <a:r>
              <a:rPr lang="en-US" dirty="0"/>
              <a:t> Sara,Math,60</a:t>
            </a:r>
            <a:endParaRPr lang="he-IL" dirty="0"/>
          </a:p>
        </p:txBody>
      </p:sp>
      <p:cxnSp>
        <p:nvCxnSpPr>
          <p:cNvPr id="29" name="מחבר חץ ישר 28">
            <a:extLst>
              <a:ext uri="{FF2B5EF4-FFF2-40B4-BE49-F238E27FC236}">
                <a16:creationId xmlns:a16="http://schemas.microsoft.com/office/drawing/2014/main" id="{4B3E278C-9015-4D95-8E19-6E6E3844FAF9}"/>
              </a:ext>
            </a:extLst>
          </p:cNvPr>
          <p:cNvCxnSpPr>
            <a:cxnSpLocks/>
            <a:stCxn id="17" idx="1"/>
            <a:endCxn id="25" idx="1"/>
          </p:cNvCxnSpPr>
          <p:nvPr/>
        </p:nvCxnSpPr>
        <p:spPr>
          <a:xfrm>
            <a:off x="6691751" y="1383359"/>
            <a:ext cx="1991966" cy="362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מחבר חץ ישר 29">
            <a:extLst>
              <a:ext uri="{FF2B5EF4-FFF2-40B4-BE49-F238E27FC236}">
                <a16:creationId xmlns:a16="http://schemas.microsoft.com/office/drawing/2014/main" id="{CCB20446-6D32-4625-86FC-10D4A00CA2D7}"/>
              </a:ext>
            </a:extLst>
          </p:cNvPr>
          <p:cNvCxnSpPr>
            <a:cxnSpLocks/>
          </p:cNvCxnSpPr>
          <p:nvPr/>
        </p:nvCxnSpPr>
        <p:spPr>
          <a:xfrm flipV="1">
            <a:off x="6659744" y="1757186"/>
            <a:ext cx="1998631" cy="152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מחבר חץ ישר 30">
            <a:extLst>
              <a:ext uri="{FF2B5EF4-FFF2-40B4-BE49-F238E27FC236}">
                <a16:creationId xmlns:a16="http://schemas.microsoft.com/office/drawing/2014/main" id="{151300C3-EB4F-44E5-8E55-6449EF4D0768}"/>
              </a:ext>
            </a:extLst>
          </p:cNvPr>
          <p:cNvCxnSpPr>
            <a:cxnSpLocks/>
            <a:stCxn id="22" idx="1"/>
          </p:cNvCxnSpPr>
          <p:nvPr/>
        </p:nvCxnSpPr>
        <p:spPr>
          <a:xfrm>
            <a:off x="6659744" y="2083779"/>
            <a:ext cx="2032777" cy="13101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מחבר חץ ישר 31">
            <a:extLst>
              <a:ext uri="{FF2B5EF4-FFF2-40B4-BE49-F238E27FC236}">
                <a16:creationId xmlns:a16="http://schemas.microsoft.com/office/drawing/2014/main" id="{9C8ADB3E-06B8-4605-B670-14F6274BE01F}"/>
              </a:ext>
            </a:extLst>
          </p:cNvPr>
          <p:cNvCxnSpPr>
            <a:cxnSpLocks/>
            <a:stCxn id="23" idx="1"/>
            <a:endCxn id="26" idx="1"/>
          </p:cNvCxnSpPr>
          <p:nvPr/>
        </p:nvCxnSpPr>
        <p:spPr>
          <a:xfrm flipV="1">
            <a:off x="6609185" y="1788607"/>
            <a:ext cx="2074531" cy="6551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55675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התאמה אישית 3">
      <a:majorFont>
        <a:latin typeface="Varela Round"/>
        <a:ea typeface=""/>
        <a:cs typeface="Varela Round"/>
      </a:majorFont>
      <a:minorFont>
        <a:latin typeface="Varela Round"/>
        <a:ea typeface=""/>
        <a:cs typeface="Varela Roun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10599</TotalTime>
  <Words>3034</Words>
  <Application>Microsoft Office PowerPoint</Application>
  <PresentationFormat>Widescreen</PresentationFormat>
  <Paragraphs>585</Paragraphs>
  <Slides>33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Calibri</vt:lpstr>
      <vt:lpstr>Cambria Math</vt:lpstr>
      <vt:lpstr>Consolas</vt:lpstr>
      <vt:lpstr>Varela Round</vt:lpstr>
      <vt:lpstr>Webdings</vt:lpstr>
      <vt:lpstr>ערכת נושא Office</vt:lpstr>
      <vt:lpstr>מערכת שידורים לאומית</vt:lpstr>
      <vt:lpstr>מערך עצמים -1 </vt:lpstr>
      <vt:lpstr>מה נלמד היום </vt:lpstr>
      <vt:lpstr>עצמים והפניות </vt:lpstr>
      <vt:lpstr>בנית עצם </vt:lpstr>
      <vt:lpstr>מערך של עצמים</vt:lpstr>
      <vt:lpstr>הוספת עצמים למערך </vt:lpstr>
      <vt:lpstr>הוספת עצמים למערך- המשך </vt:lpstr>
      <vt:lpstr>סריקת המערך. </vt:lpstr>
      <vt:lpstr>גישה לנתונים במערך</vt:lpstr>
      <vt:lpstr>תרגיל </vt:lpstr>
      <vt:lpstr>התכנית </vt:lpstr>
      <vt:lpstr>תרגיל </vt:lpstr>
      <vt:lpstr>התכנית </vt:lpstr>
      <vt:lpstr>הפסקה </vt:lpstr>
      <vt:lpstr>טיפוס נתונים חדש </vt:lpstr>
      <vt:lpstr>בנאים ועצמים </vt:lpstr>
      <vt:lpstr>אוסף של נקודות:</vt:lpstr>
      <vt:lpstr>חיפוש במערך </vt:lpstr>
      <vt:lpstr>חיפוש במערך-המשך</vt:lpstr>
      <vt:lpstr>מסלול נקודות </vt:lpstr>
      <vt:lpstr>PowerPoint Presentation</vt:lpstr>
      <vt:lpstr>פעולת עזר  </vt:lpstr>
      <vt:lpstr>חישוב מרחק כפעולה במחלקה Point</vt:lpstr>
      <vt:lpstr>התכנית לחישוב כל המסלול </vt:lpstr>
      <vt:lpstr>תרגיל : מחלקה המכילה מערך </vt:lpstr>
      <vt:lpstr>לטיול יצאנו </vt:lpstr>
      <vt:lpstr>הוספת מיקום למערך </vt:lpstr>
      <vt:lpstr>חישובים נוספים </vt:lpstr>
      <vt:lpstr>הצגת הנתונים </vt:lpstr>
      <vt:lpstr>הפעלה בתכנית הראשית: תכנית בדיקה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Anat Kaldaron</cp:lastModifiedBy>
  <cp:revision>200</cp:revision>
  <dcterms:created xsi:type="dcterms:W3CDTF">2020-03-15T19:13:03Z</dcterms:created>
  <dcterms:modified xsi:type="dcterms:W3CDTF">2020-10-18T14:10:18Z</dcterms:modified>
</cp:coreProperties>
</file>