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9"/>
  </p:notesMasterIdLst>
  <p:sldIdLst>
    <p:sldId id="257" r:id="rId2"/>
    <p:sldId id="262" r:id="rId3"/>
    <p:sldId id="263" r:id="rId4"/>
    <p:sldId id="288" r:id="rId5"/>
    <p:sldId id="289" r:id="rId6"/>
    <p:sldId id="418" r:id="rId7"/>
    <p:sldId id="419" r:id="rId8"/>
    <p:sldId id="420" r:id="rId9"/>
    <p:sldId id="421" r:id="rId10"/>
    <p:sldId id="422" r:id="rId11"/>
    <p:sldId id="423" r:id="rId12"/>
    <p:sldId id="424" r:id="rId13"/>
    <p:sldId id="425" r:id="rId14"/>
    <p:sldId id="426" r:id="rId15"/>
    <p:sldId id="386" r:id="rId16"/>
    <p:sldId id="427" r:id="rId17"/>
    <p:sldId id="428" r:id="rId18"/>
    <p:sldId id="429" r:id="rId19"/>
    <p:sldId id="430" r:id="rId20"/>
    <p:sldId id="431" r:id="rId21"/>
    <p:sldId id="432" r:id="rId22"/>
    <p:sldId id="433" r:id="rId23"/>
    <p:sldId id="434" r:id="rId24"/>
    <p:sldId id="435" r:id="rId25"/>
    <p:sldId id="436" r:id="rId26"/>
    <p:sldId id="437" r:id="rId27"/>
    <p:sldId id="438" r:id="rId28"/>
    <p:sldId id="400" r:id="rId29"/>
    <p:sldId id="387" r:id="rId30"/>
    <p:sldId id="439" r:id="rId31"/>
    <p:sldId id="440" r:id="rId32"/>
    <p:sldId id="441" r:id="rId33"/>
    <p:sldId id="442" r:id="rId34"/>
    <p:sldId id="443" r:id="rId35"/>
    <p:sldId id="444" r:id="rId36"/>
    <p:sldId id="445" r:id="rId37"/>
    <p:sldId id="291" r:id="rId38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192A72"/>
    <a:srgbClr val="12B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 snapToObjects="1">
      <p:cViewPr varScale="1">
        <p:scale>
          <a:sx n="53" d="100"/>
          <a:sy n="53" d="100"/>
        </p:scale>
        <p:origin x="96" y="360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endParaRPr lang="he-IL" dirty="0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fld id="{5EC061A6-0796-4DA4-BCCF-C39215C865B3}" type="datetimeFigureOut">
              <a:rPr lang="he-IL" smtClean="0"/>
              <a:pPr/>
              <a:t>כ"ז/כסלו/תשפ"ב</a:t>
            </a:fld>
            <a:endParaRPr lang="he-IL" dirty="0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 dirty="0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Varela Round" panose="00000500000000000000" pitchFamily="2" charset="-79"/>
        <a:ea typeface="+mn-ea"/>
        <a:cs typeface="Varela Round" panose="00000500000000000000" pitchFamily="2" charset="-79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Varela Round" panose="00000500000000000000" pitchFamily="2" charset="-79"/>
        <a:ea typeface="+mn-ea"/>
        <a:cs typeface="Varela Round" panose="00000500000000000000" pitchFamily="2" charset="-79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Varela Round" panose="00000500000000000000" pitchFamily="2" charset="-79"/>
        <a:ea typeface="+mn-ea"/>
        <a:cs typeface="Varela Round" panose="00000500000000000000" pitchFamily="2" charset="-79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Varela Round" panose="00000500000000000000" pitchFamily="2" charset="-79"/>
        <a:ea typeface="+mn-ea"/>
        <a:cs typeface="Varela Round" panose="00000500000000000000" pitchFamily="2" charset="-79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Varela Round" panose="00000500000000000000" pitchFamily="2" charset="-79"/>
        <a:ea typeface="+mn-ea"/>
        <a:cs typeface="Varela Round" panose="00000500000000000000" pitchFamily="2" charset="-79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29971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189470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28248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22343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433690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094448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288316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9939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455701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00348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44917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7018917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32483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929665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9929854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4628484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6351827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8176693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0559510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04238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9535113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28721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3747448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0556667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006639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18104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114124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352205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121535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105070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7819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" y="2693989"/>
            <a:ext cx="12192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כותר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6444696" y="978201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10" y="186258"/>
            <a:ext cx="10221024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-413012" y="764744"/>
            <a:ext cx="1159099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מציין מיקום של תמונה 2">
            <a:extLst>
              <a:ext uri="{FF2B5EF4-FFF2-40B4-BE49-F238E27FC236}">
                <a16:creationId xmlns:a16="http://schemas.microsoft.com/office/drawing/2014/main" id="{11DA6207-6C06-4DE8-8270-79FA6D2C27CC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843274" y="978201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2799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שלוש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5513040" y="1030562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-413012" y="764744"/>
            <a:ext cx="1159099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ציין מיקום של תמונה 2">
            <a:extLst>
              <a:ext uri="{FF2B5EF4-FFF2-40B4-BE49-F238E27FC236}">
                <a16:creationId xmlns:a16="http://schemas.microsoft.com/office/drawing/2014/main" id="{751DC1E2-ACE2-441B-8840-3A69561321B6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1241442" y="1030562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7" name="מציין מיקום של תמונה 2">
            <a:extLst>
              <a:ext uri="{FF2B5EF4-FFF2-40B4-BE49-F238E27FC236}">
                <a16:creationId xmlns:a16="http://schemas.microsoft.com/office/drawing/2014/main" id="{FAA918BE-80CF-42F4-8DC4-2E8D539F1354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1241442" y="3932962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80596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ארבע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10171544" y="938558"/>
            <a:ext cx="2190882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ציין מיקום של תמונה 2">
            <a:extLst>
              <a:ext uri="{FF2B5EF4-FFF2-40B4-BE49-F238E27FC236}">
                <a16:creationId xmlns:a16="http://schemas.microsoft.com/office/drawing/2014/main" id="{751DC1E2-ACE2-441B-8840-3A69561321B6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154519" y="10736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7" name="מציין מיקום של תמונה 2">
            <a:extLst>
              <a:ext uri="{FF2B5EF4-FFF2-40B4-BE49-F238E27FC236}">
                <a16:creationId xmlns:a16="http://schemas.microsoft.com/office/drawing/2014/main" id="{FAA918BE-80CF-42F4-8DC4-2E8D539F1354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154519" y="39760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3" name="מציין מיקום של תמונה 2">
            <a:extLst>
              <a:ext uri="{FF2B5EF4-FFF2-40B4-BE49-F238E27FC236}">
                <a16:creationId xmlns:a16="http://schemas.microsoft.com/office/drawing/2014/main" id="{8992FF61-2840-4655-842F-B373E28D9E01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414862" y="10736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4" name="מציין מיקום של תמונה 2">
            <a:extLst>
              <a:ext uri="{FF2B5EF4-FFF2-40B4-BE49-F238E27FC236}">
                <a16:creationId xmlns:a16="http://schemas.microsoft.com/office/drawing/2014/main" id="{8C91A369-DCD6-4CBC-93C6-3C5BB19BCC3E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4414862" y="39760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91129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השיעור שכבה ושם ה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3177381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" y="1640910"/>
            <a:ext cx="12192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155858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501144" y="5870968"/>
            <a:ext cx="3049656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1636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" y="2895892"/>
            <a:ext cx="12192000" cy="7652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40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3" name="מציין מיקום תוכן 2"/>
          <p:cNvSpPr>
            <a:spLocks noGrp="1"/>
          </p:cNvSpPr>
          <p:nvPr>
            <p:ph idx="10"/>
          </p:nvPr>
        </p:nvSpPr>
        <p:spPr>
          <a:xfrm>
            <a:off x="0" y="3734824"/>
            <a:ext cx="12191999" cy="720000"/>
          </a:xfrm>
        </p:spPr>
        <p:txBody>
          <a:bodyPr anchor="ctr">
            <a:noAutofit/>
          </a:bodyPr>
          <a:lstStyle>
            <a:lvl1pPr marL="0" indent="0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34" indent="-342934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3177381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solidFill>
                  <a:srgbClr val="192A72"/>
                </a:solidFill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" y="1666940"/>
            <a:ext cx="12192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" y="2918493"/>
            <a:ext cx="12192000" cy="64209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200" b="1">
                <a:solidFill>
                  <a:srgbClr val="192A72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5" name="מלבן מעוגל 6">
            <a:extLst>
              <a:ext uri="{FF2B5EF4-FFF2-40B4-BE49-F238E27FC236}">
                <a16:creationId xmlns:a16="http://schemas.microsoft.com/office/drawing/2014/main" id="{B4A26894-BFC6-4CB2-9F98-6C0AB203AB11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לבן מעוגל 7">
            <a:extLst>
              <a:ext uri="{FF2B5EF4-FFF2-40B4-BE49-F238E27FC236}">
                <a16:creationId xmlns:a16="http://schemas.microsoft.com/office/drawing/2014/main" id="{93139C06-AB68-49E4-9F8F-F0E56072AD87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92F44B1F-CB02-4BE0-9593-98D37356833A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8" name="מלבן מעוגל 10">
            <a:extLst>
              <a:ext uri="{FF2B5EF4-FFF2-40B4-BE49-F238E27FC236}">
                <a16:creationId xmlns:a16="http://schemas.microsoft.com/office/drawing/2014/main" id="{F91DCBDE-92CA-433E-83D5-3B5D0DD4B449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</p:spTree>
    <p:extLst>
      <p:ext uri="{BB962C8B-B14F-4D97-AF65-F5344CB8AC3E}">
        <p14:creationId xmlns:p14="http://schemas.microsoft.com/office/powerpoint/2010/main" val="36289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" y="213094"/>
            <a:ext cx="12191999" cy="720000"/>
          </a:xfrm>
        </p:spPr>
        <p:txBody>
          <a:bodyPr lIns="36000" tIns="0" rIns="36000" bIns="0">
            <a:noAutofit/>
          </a:bodyPr>
          <a:lstStyle>
            <a:lvl1pPr marL="536629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5274" y="1195757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49769" y="213094"/>
            <a:ext cx="9642231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5" y="1185681"/>
            <a:ext cx="8306992" cy="540000"/>
          </a:xfrm>
        </p:spPr>
        <p:txBody>
          <a:bodyPr anchor="ctr">
            <a:noAutofit/>
          </a:bodyPr>
          <a:lstStyle>
            <a:lvl1pPr marL="185757" indent="0">
              <a:buNone/>
              <a:defRPr sz="28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8031963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טקסט גדול-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 hasCustomPrompt="1"/>
          </p:nvPr>
        </p:nvSpPr>
        <p:spPr>
          <a:xfrm>
            <a:off x="234416" y="1312990"/>
            <a:ext cx="7910518" cy="5224442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28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פסקת טקסט קצרה של תבנית בסיס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910416" y="6189198"/>
            <a:ext cx="3068595" cy="1189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10082352" y="8172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2155687" y="6347804"/>
            <a:ext cx="5559136" cy="47051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9" name="מציין מיקום טקסט 3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92531"/>
            <a:ext cx="12192000" cy="100965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48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sz="4400" dirty="0"/>
              <a:t>לחץ כדי לערוך סגנון כותרת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3975921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66849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" y="213094"/>
            <a:ext cx="12191999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>
              <a:defRPr kumimoji="0" lang="he-IL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מ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161147" y="964351"/>
            <a:ext cx="8483175" cy="57215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11032901" y="950191"/>
            <a:ext cx="1159099" cy="347376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</p:spTree>
    <p:extLst>
      <p:ext uri="{BB962C8B-B14F-4D97-AF65-F5344CB8AC3E}">
        <p14:creationId xmlns:p14="http://schemas.microsoft.com/office/powerpoint/2010/main" val="3233132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כ"ז/כסלו/תשפ"ב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50" r:id="rId4"/>
    <p:sldLayoutId id="2147483653" r:id="rId5"/>
    <p:sldLayoutId id="2147483665" r:id="rId6"/>
    <p:sldLayoutId id="2147483666" r:id="rId7"/>
    <p:sldLayoutId id="2147483663" r:id="rId8"/>
    <p:sldLayoutId id="2147483669" r:id="rId9"/>
    <p:sldLayoutId id="2147483671" r:id="rId10"/>
    <p:sldLayoutId id="2147483668" r:id="rId11"/>
    <p:sldLayoutId id="2147483670" r:id="rId12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5" Type="http://schemas.openxmlformats.org/officeDocument/2006/relationships/image" Target="../media/image9.png"/><Relationship Id="rId4" Type="http://schemas.openxmlformats.org/officeDocument/2006/relationships/image" Target="../media/image1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            היחס מתפקד כ...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4"/>
          </p:nvPr>
        </p:nvSpPr>
        <p:spPr>
          <a:xfrm>
            <a:off x="680165" y="932769"/>
            <a:ext cx="7761461" cy="5433803"/>
          </a:xfrm>
        </p:spPr>
        <p:txBody>
          <a:bodyPr>
            <a:noAutofit/>
          </a:bodyPr>
          <a:lstStyle/>
          <a:p>
            <a:pPr>
              <a:defRPr/>
            </a:pPr>
            <a:endParaRPr lang="he-IL" altLang="he-IL" sz="4000" b="1" dirty="0">
              <a:solidFill>
                <a:srgbClr val="92D050"/>
              </a:solidFill>
              <a:latin typeface="Book Antiqua" panose="02040602050305030304" pitchFamily="18" charset="0"/>
              <a:ea typeface="Tahoma" panose="020B0604030504040204" pitchFamily="34" charset="0"/>
              <a:cs typeface="+mn-cs"/>
            </a:endParaRPr>
          </a:p>
          <a:p>
            <a:pPr>
              <a:defRPr/>
            </a:pPr>
            <a:r>
              <a:rPr lang="en-US" altLang="he-IL" sz="48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A</a:t>
            </a:r>
            <a:r>
              <a:rPr lang="he-IL" altLang="he-IL" sz="48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 מתפקד כ – </a:t>
            </a:r>
            <a:r>
              <a:rPr lang="en-US" altLang="he-IL" sz="48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B</a:t>
            </a:r>
            <a:r>
              <a:rPr lang="he-IL" altLang="he-IL" sz="48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 , אם </a:t>
            </a:r>
            <a:r>
              <a:rPr lang="en-US" altLang="he-IL" sz="48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B</a:t>
            </a:r>
            <a:r>
              <a:rPr lang="he-IL" altLang="he-IL" sz="48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 מייצג התנהגות ש – </a:t>
            </a:r>
            <a:r>
              <a:rPr lang="en-US" altLang="he-IL" sz="48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A</a:t>
            </a:r>
            <a:r>
              <a:rPr lang="he-IL" altLang="he-IL" sz="48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 מקיים אותה אך זו איננה בהכרח ההתנהגות היחידה או העיקרית של </a:t>
            </a:r>
            <a:r>
              <a:rPr lang="en-US" altLang="he-IL" sz="48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A</a:t>
            </a:r>
            <a:r>
              <a:rPr lang="he-IL" altLang="he-IL" sz="48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1246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211016" y="2168836"/>
            <a:ext cx="12192001" cy="1260164"/>
          </a:xfrm>
        </p:spPr>
        <p:txBody>
          <a:bodyPr/>
          <a:lstStyle/>
          <a:p>
            <a:r>
              <a:rPr lang="he-IL" dirty="0">
                <a:solidFill>
                  <a:srgbClr val="192A72"/>
                </a:solidFill>
              </a:rPr>
              <a:t>ממשקים</a:t>
            </a:r>
          </a:p>
        </p:txBody>
      </p:sp>
    </p:spTree>
    <p:extLst>
      <p:ext uri="{BB962C8B-B14F-4D97-AF65-F5344CB8AC3E}">
        <p14:creationId xmlns:p14="http://schemas.microsoft.com/office/powerpoint/2010/main" val="613724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         ממשקים - </a:t>
            </a:r>
            <a:r>
              <a:rPr lang="en-US" dirty="0"/>
              <a:t>interface</a:t>
            </a:r>
            <a:endParaRPr lang="he-IL" dirty="0"/>
          </a:p>
        </p:txBody>
      </p:sp>
      <p:sp>
        <p:nvSpPr>
          <p:cNvPr id="5" name="תרשים זרימה: תהליך חלופי 4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1057653"/>
            <a:ext cx="7846422" cy="1145903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אחד המנגנונים המאפשר פולימורפיזם בג'אווה הוא הממשק (</a:t>
            </a:r>
            <a:r>
              <a:rPr lang="en-US" sz="3200" dirty="0"/>
              <a:t>interface</a:t>
            </a:r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).</a:t>
            </a:r>
          </a:p>
        </p:txBody>
      </p:sp>
      <p:sp>
        <p:nvSpPr>
          <p:cNvPr id="6" name="תרשים זרימה: תהליך חלופי 5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2344200"/>
            <a:ext cx="7846422" cy="1194936"/>
          </a:xfrm>
          <a:prstGeom prst="flowChartAlternateProcess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מנגנון הממשק מאפשר לנו לייצג את היחס </a:t>
            </a:r>
            <a:r>
              <a:rPr lang="he-IL" altLang="he-IL" sz="3200" b="1" dirty="0">
                <a:solidFill>
                  <a:srgbClr val="192A72"/>
                </a:solidFill>
                <a:latin typeface="Book Antiqua" panose="02040602050305030304" pitchFamily="18" charset="0"/>
                <a:cs typeface="+mj-cs"/>
              </a:rPr>
              <a:t>"מתפקד כ".</a:t>
            </a:r>
          </a:p>
        </p:txBody>
      </p:sp>
      <p:sp>
        <p:nvSpPr>
          <p:cNvPr id="7" name="תרשים זרימה: תהליך חלופי 6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3694769"/>
            <a:ext cx="7846422" cy="1169018"/>
          </a:xfrm>
          <a:prstGeom prst="flowChartAlternateProcess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ממשקים הם כלי המאפשר לנו להגדיר מספר טיפוסי התנהגות לאותה מחלקה.</a:t>
            </a:r>
          </a:p>
        </p:txBody>
      </p:sp>
      <p:sp>
        <p:nvSpPr>
          <p:cNvPr id="9" name="תרשים זרימה: תהליך חלופי 8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5029104"/>
            <a:ext cx="7846422" cy="1146843"/>
          </a:xfrm>
          <a:prstGeom prst="flowChartAlternateProcess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ממשק הוא אוסף חתימות של פעולות ללא מימוש המגדיר טיפוס התנהגות.</a:t>
            </a:r>
          </a:p>
        </p:txBody>
      </p:sp>
    </p:spTree>
    <p:extLst>
      <p:ext uri="{BB962C8B-B14F-4D97-AF65-F5344CB8AC3E}">
        <p14:creationId xmlns:p14="http://schemas.microsoft.com/office/powerpoint/2010/main" val="1433579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         ממשקים - </a:t>
            </a:r>
            <a:r>
              <a:rPr lang="en-US" dirty="0"/>
              <a:t>interface</a:t>
            </a:r>
            <a:endParaRPr lang="he-IL" dirty="0"/>
          </a:p>
        </p:txBody>
      </p:sp>
      <p:sp>
        <p:nvSpPr>
          <p:cNvPr id="5" name="תרשים זרימה: תהליך חלופי 4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5692475"/>
            <a:ext cx="7846422" cy="708325"/>
          </a:xfrm>
          <a:prstGeom prst="flowChartAlternateProcess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מחלקות אינן יכולות לרשת ממשק.</a:t>
            </a:r>
          </a:p>
        </p:txBody>
      </p:sp>
      <p:sp>
        <p:nvSpPr>
          <p:cNvPr id="6" name="תרשים זרימה: תהליך חלופי 5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2900701"/>
            <a:ext cx="7846422" cy="599051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ממשק ב – </a:t>
            </a:r>
            <a:r>
              <a:rPr lang="en-US" altLang="he-IL" sz="3200" dirty="0"/>
              <a:t>Java</a:t>
            </a:r>
            <a:r>
              <a:rPr lang="he-IL" altLang="he-IL" sz="3200" dirty="0"/>
              <a:t> </a:t>
            </a:r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הוא לא מחלקה.</a:t>
            </a:r>
            <a:endParaRPr lang="he-IL" altLang="he-IL" sz="3200" b="1" dirty="0">
              <a:solidFill>
                <a:srgbClr val="192A72"/>
              </a:solidFill>
              <a:latin typeface="Book Antiqua" panose="02040602050305030304" pitchFamily="18" charset="0"/>
              <a:cs typeface="+mj-cs"/>
            </a:endParaRPr>
          </a:p>
        </p:txBody>
      </p:sp>
      <p:sp>
        <p:nvSpPr>
          <p:cNvPr id="7" name="תרשים זרימה: תהליך חלופי 6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4004834"/>
            <a:ext cx="7846422" cy="1169018"/>
          </a:xfrm>
          <a:prstGeom prst="flowChartAlternateProcess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הממשק מגדיר טיפוס נתונים אך אי אפשר ליצור ממנו עצמים.</a:t>
            </a:r>
          </a:p>
        </p:txBody>
      </p:sp>
      <p:sp>
        <p:nvSpPr>
          <p:cNvPr id="9" name="תרשים זרימה: תהליך חלופי 8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1624982"/>
            <a:ext cx="7846422" cy="757096"/>
          </a:xfrm>
          <a:prstGeom prst="flowChartAlternateProcess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ממשק יכול להכיל גם הצהרה על קבועים.</a:t>
            </a:r>
          </a:p>
        </p:txBody>
      </p:sp>
    </p:spTree>
    <p:extLst>
      <p:ext uri="{BB962C8B-B14F-4D97-AF65-F5344CB8AC3E}">
        <p14:creationId xmlns:p14="http://schemas.microsoft.com/office/powerpoint/2010/main" val="291724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         ממשקים - </a:t>
            </a:r>
            <a:r>
              <a:rPr lang="en-US" dirty="0"/>
              <a:t>interface</a:t>
            </a:r>
            <a:endParaRPr lang="he-IL" dirty="0"/>
          </a:p>
        </p:txBody>
      </p:sp>
      <p:sp>
        <p:nvSpPr>
          <p:cNvPr id="5" name="תרשים זרימה: תהליך חלופי 4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4003160"/>
            <a:ext cx="7846422" cy="708325"/>
          </a:xfrm>
          <a:prstGeom prst="flowChartAlternateProcess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מחלקות אינן יכולות לרשת ממשק.</a:t>
            </a:r>
          </a:p>
        </p:txBody>
      </p:sp>
      <p:sp>
        <p:nvSpPr>
          <p:cNvPr id="6" name="תרשים זרימה: תהליך חלופי 5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1908808"/>
            <a:ext cx="7846422" cy="599051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ממשק ב – </a:t>
            </a:r>
            <a:r>
              <a:rPr lang="en-US" altLang="he-IL" sz="3200" dirty="0"/>
              <a:t>Java</a:t>
            </a:r>
            <a:r>
              <a:rPr lang="he-IL" altLang="he-IL" sz="3200" dirty="0"/>
              <a:t> </a:t>
            </a:r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הוא לא מחלקה.</a:t>
            </a:r>
            <a:endParaRPr lang="he-IL" altLang="he-IL" sz="3200" b="1" dirty="0">
              <a:solidFill>
                <a:srgbClr val="192A72"/>
              </a:solidFill>
              <a:latin typeface="Book Antiqua" panose="02040602050305030304" pitchFamily="18" charset="0"/>
              <a:cs typeface="+mj-cs"/>
            </a:endParaRPr>
          </a:p>
        </p:txBody>
      </p:sp>
      <p:sp>
        <p:nvSpPr>
          <p:cNvPr id="7" name="תרשים זרימה: תהליך חלופי 6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2671983"/>
            <a:ext cx="7846422" cy="1169018"/>
          </a:xfrm>
          <a:prstGeom prst="flowChartAlternateProcess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הממשק מגדיר טיפוס נתונים אך אי אפשר ליצור ממנו עצמים.</a:t>
            </a:r>
          </a:p>
        </p:txBody>
      </p:sp>
      <p:sp>
        <p:nvSpPr>
          <p:cNvPr id="9" name="תרשים זרימה: תהליך חלופי 8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1020553"/>
            <a:ext cx="7846422" cy="757096"/>
          </a:xfrm>
          <a:prstGeom prst="flowChartAlternateProcess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ממשק יכול להכיל גם הצהרה על קבועים.</a:t>
            </a:r>
          </a:p>
        </p:txBody>
      </p:sp>
      <p:sp>
        <p:nvSpPr>
          <p:cNvPr id="10" name="תרשים זרימה: תהליך חלופי 9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4863885"/>
            <a:ext cx="7846422" cy="1846881"/>
          </a:xfrm>
          <a:prstGeom prst="flowChartAlternateProcess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נגדיר ממשק המייצג את ההתנהגות "להיות בר השוואה". התנהגות זו כוללת פעולות השוואה: האם העצם הנוכחי גדול מעצם אחר ?</a:t>
            </a:r>
            <a:r>
              <a:rPr lang="en-US" altLang="he-IL" sz="3200" dirty="0">
                <a:latin typeface="Book Antiqua" panose="02040602050305030304" pitchFamily="18" charset="0"/>
                <a:cs typeface="+mj-cs"/>
              </a:rPr>
              <a:t> </a:t>
            </a:r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 האם הוא שווה לו ?</a:t>
            </a:r>
            <a:r>
              <a:rPr lang="en-US" altLang="he-IL" sz="3200" dirty="0">
                <a:latin typeface="Book Antiqua" panose="02040602050305030304" pitchFamily="18" charset="0"/>
                <a:cs typeface="+mj-cs"/>
              </a:rPr>
              <a:t> </a:t>
            </a:r>
            <a:endParaRPr lang="he-IL" altLang="he-IL" sz="3200" dirty="0">
              <a:latin typeface="Book Antiqua" panose="0204060205030503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3817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973" y="1587673"/>
            <a:ext cx="4800600" cy="3724275"/>
          </a:xfrm>
          <a:prstGeom prst="rect">
            <a:avLst/>
          </a:prstGeom>
        </p:spPr>
      </p:pic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 הגדרת ממשק - </a:t>
            </a:r>
            <a:r>
              <a:rPr lang="en-US" dirty="0"/>
              <a:t>interface</a:t>
            </a:r>
            <a:endParaRPr lang="he-IL" dirty="0"/>
          </a:p>
        </p:txBody>
      </p:sp>
      <p:sp>
        <p:nvSpPr>
          <p:cNvPr id="9" name="הסבר מלבני מעוגל 8"/>
          <p:cNvSpPr/>
          <p:nvPr/>
        </p:nvSpPr>
        <p:spPr>
          <a:xfrm>
            <a:off x="929899" y="1017105"/>
            <a:ext cx="1886513" cy="495947"/>
          </a:xfrm>
          <a:prstGeom prst="wedgeRoundRectCallout">
            <a:avLst>
              <a:gd name="adj1" fmla="val -21782"/>
              <a:gd name="adj2" fmla="val 83247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הגדרת ממשק</a:t>
            </a:r>
          </a:p>
        </p:txBody>
      </p:sp>
      <p:sp>
        <p:nvSpPr>
          <p:cNvPr id="12" name="הסבר מלבני מעוגל 11"/>
          <p:cNvSpPr/>
          <p:nvPr/>
        </p:nvSpPr>
        <p:spPr>
          <a:xfrm>
            <a:off x="3038328" y="1029734"/>
            <a:ext cx="1886513" cy="495947"/>
          </a:xfrm>
          <a:prstGeom prst="wedgeRoundRectCallout">
            <a:avLst>
              <a:gd name="adj1" fmla="val -57108"/>
              <a:gd name="adj2" fmla="val 89497"/>
              <a:gd name="adj3" fmla="val 16667"/>
            </a:avLst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שם הממשק</a:t>
            </a:r>
          </a:p>
        </p:txBody>
      </p:sp>
      <p:sp>
        <p:nvSpPr>
          <p:cNvPr id="13" name="הסבר מלבני מעוגל 12"/>
          <p:cNvSpPr/>
          <p:nvPr/>
        </p:nvSpPr>
        <p:spPr>
          <a:xfrm>
            <a:off x="5557079" y="3692781"/>
            <a:ext cx="2384967" cy="843222"/>
          </a:xfrm>
          <a:prstGeom prst="wedgeRoundRectCallout">
            <a:avLst>
              <a:gd name="adj1" fmla="val -113644"/>
              <a:gd name="adj2" fmla="val 54209"/>
              <a:gd name="adj3" fmla="val 16667"/>
            </a:avLst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חתימת פעולה ללא מימוש</a:t>
            </a:r>
          </a:p>
        </p:txBody>
      </p:sp>
      <p:sp>
        <p:nvSpPr>
          <p:cNvPr id="14" name="הסבר מלבני מעוגל 13"/>
          <p:cNvSpPr/>
          <p:nvPr/>
        </p:nvSpPr>
        <p:spPr>
          <a:xfrm>
            <a:off x="5557080" y="2353613"/>
            <a:ext cx="2384967" cy="761546"/>
          </a:xfrm>
          <a:prstGeom prst="wedgeRoundRectCallout">
            <a:avLst>
              <a:gd name="adj1" fmla="val -133789"/>
              <a:gd name="adj2" fmla="val 51409"/>
              <a:gd name="adj3" fmla="val 16667"/>
            </a:avLst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חתימת פעולה ללא מימוש</a:t>
            </a:r>
          </a:p>
        </p:txBody>
      </p:sp>
    </p:spTree>
    <p:extLst>
      <p:ext uri="{BB962C8B-B14F-4D97-AF65-F5344CB8AC3E}">
        <p14:creationId xmlns:p14="http://schemas.microsoft.com/office/powerpoint/2010/main" val="27882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            מימוש הממשק</a:t>
            </a:r>
          </a:p>
        </p:txBody>
      </p:sp>
      <p:sp>
        <p:nvSpPr>
          <p:cNvPr id="5" name="תרשים זרימה: תהליך חלופי 4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4981265"/>
            <a:ext cx="7846422" cy="1078572"/>
          </a:xfrm>
          <a:prstGeom prst="flowChartAlternateProcess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למשל כדי לכתוב שמהחלקה </a:t>
            </a:r>
            <a:r>
              <a:rPr lang="en-US" sz="3200" dirty="0"/>
              <a:t>Date</a:t>
            </a:r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 מממשת את הממשק </a:t>
            </a:r>
            <a:r>
              <a:rPr lang="en-US" sz="3200" dirty="0"/>
              <a:t>Comparable</a:t>
            </a:r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 </a:t>
            </a:r>
          </a:p>
        </p:txBody>
      </p:sp>
      <p:sp>
        <p:nvSpPr>
          <p:cNvPr id="6" name="תרשים זרימה: תהליך חלופי 5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2220057"/>
            <a:ext cx="7846422" cy="1398610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מימוש הממשק פירושו שהמחלקה מצהירה שהיא אכן מבצעת את ההתנהגות שמגדיר הממשק.</a:t>
            </a:r>
            <a:endParaRPr lang="he-IL" altLang="he-IL" sz="3200" b="1" dirty="0">
              <a:solidFill>
                <a:srgbClr val="192A72"/>
              </a:solidFill>
              <a:latin typeface="Book Antiqua" panose="02040602050305030304" pitchFamily="18" charset="0"/>
              <a:cs typeface="+mj-cs"/>
            </a:endParaRPr>
          </a:p>
        </p:txBody>
      </p:sp>
      <p:sp>
        <p:nvSpPr>
          <p:cNvPr id="7" name="תרשים זרימה: תהליך חלופי 6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3715457"/>
            <a:ext cx="7846422" cy="1169018"/>
          </a:xfrm>
          <a:prstGeom prst="flowChartAlternateProcess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מימוש הממשק נעשה על ידי שימוש במילה השמורה </a:t>
            </a:r>
            <a:r>
              <a:rPr lang="en-US" altLang="he-IL" sz="3200" dirty="0">
                <a:latin typeface="Book Antiqua" panose="02040602050305030304" pitchFamily="18" charset="0"/>
                <a:cs typeface="+mj-cs"/>
              </a:rPr>
              <a:t>implements</a:t>
            </a:r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.</a:t>
            </a:r>
          </a:p>
        </p:txBody>
      </p:sp>
      <p:sp>
        <p:nvSpPr>
          <p:cNvPr id="9" name="תרשים זרימה: תהליך חלופי 8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1020552"/>
            <a:ext cx="7846422" cy="1102715"/>
          </a:xfrm>
          <a:prstGeom prst="flowChartAlternateProcess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כל מחלקה יכולה לבחור האם לממש את הממשק.</a:t>
            </a:r>
          </a:p>
        </p:txBody>
      </p:sp>
      <p:pic>
        <p:nvPicPr>
          <p:cNvPr id="2" name="תמונה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547" y="6106332"/>
            <a:ext cx="7707582" cy="686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336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            מימוש הממשק</a:t>
            </a:r>
          </a:p>
        </p:txBody>
      </p:sp>
      <p:sp>
        <p:nvSpPr>
          <p:cNvPr id="6" name="תרשים זרימה: תהליך חלופי 5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2718303"/>
            <a:ext cx="7846422" cy="1398610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כל מחלקה יכולה להגדיר כי היא מממשת ממשק מסוים ובכך היא מצטרפת למעשה לחוזה. </a:t>
            </a:r>
            <a:endParaRPr lang="he-IL" altLang="he-IL" sz="3200" b="1" dirty="0">
              <a:solidFill>
                <a:srgbClr val="192A72"/>
              </a:solidFill>
              <a:latin typeface="Book Antiqua" panose="02040602050305030304" pitchFamily="18" charset="0"/>
              <a:cs typeface="+mj-cs"/>
            </a:endParaRPr>
          </a:p>
        </p:txBody>
      </p:sp>
      <p:sp>
        <p:nvSpPr>
          <p:cNvPr id="7" name="תרשים זרימה: תהליך חלופי 6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4490372"/>
            <a:ext cx="7846422" cy="1169018"/>
          </a:xfrm>
          <a:prstGeom prst="flowChartAlternateProcess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כמו בכל חוזה למחלקה המממשת יש חובות וזכויות.</a:t>
            </a:r>
          </a:p>
        </p:txBody>
      </p:sp>
      <p:sp>
        <p:nvSpPr>
          <p:cNvPr id="9" name="תרשים זרימה: תהליך חלופי 8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77494" y="1616425"/>
            <a:ext cx="7846422" cy="728420"/>
          </a:xfrm>
          <a:prstGeom prst="flowChartAlternateProcess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מימוש ממשק דומה לחתימה על חוזה.</a:t>
            </a:r>
          </a:p>
        </p:txBody>
      </p:sp>
    </p:spTree>
    <p:extLst>
      <p:ext uri="{BB962C8B-B14F-4D97-AF65-F5344CB8AC3E}">
        <p14:creationId xmlns:p14="http://schemas.microsoft.com/office/powerpoint/2010/main" val="4119136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    חובות המחלקה המממשת</a:t>
            </a:r>
          </a:p>
        </p:txBody>
      </p:sp>
      <p:sp>
        <p:nvSpPr>
          <p:cNvPr id="6" name="תרשים זרימה: תהליך חלופי 5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2871803"/>
            <a:ext cx="7846422" cy="1398610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אם המחלקה המממשת לא תגדיר פעולות אלה נקבל הודעת שגיאה בעת הידור קוד המחלקה.</a:t>
            </a:r>
            <a:endParaRPr lang="he-IL" altLang="he-IL" sz="3200" b="1" dirty="0">
              <a:solidFill>
                <a:srgbClr val="192A72"/>
              </a:solidFill>
              <a:latin typeface="Book Antiqua" panose="02040602050305030304" pitchFamily="18" charset="0"/>
              <a:cs typeface="+mj-cs"/>
            </a:endParaRPr>
          </a:p>
        </p:txBody>
      </p:sp>
      <p:sp>
        <p:nvSpPr>
          <p:cNvPr id="7" name="תרשים זרימה: תהליך חלופי 6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4530223"/>
            <a:ext cx="7846422" cy="1169018"/>
          </a:xfrm>
          <a:prstGeom prst="flowChartAlternateProcess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המחלקה </a:t>
            </a:r>
            <a:r>
              <a:rPr lang="en-US" altLang="he-IL" sz="3200" dirty="0"/>
              <a:t>Date</a:t>
            </a:r>
            <a:r>
              <a:rPr lang="en-US" sz="3200" dirty="0"/>
              <a:t> </a:t>
            </a:r>
            <a:r>
              <a:rPr lang="he-IL" sz="3200" dirty="0"/>
              <a:t> </a:t>
            </a: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חייבת לממש את הפעולות:</a:t>
            </a:r>
          </a:p>
        </p:txBody>
      </p:sp>
      <p:sp>
        <p:nvSpPr>
          <p:cNvPr id="9" name="תרשים זרימה: תהליך חלופי 8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1020552"/>
            <a:ext cx="7846422" cy="1552167"/>
          </a:xfrm>
          <a:prstGeom prst="flowChartAlternateProcess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כל מחלקה המממשת את הממשק מתחייבת להגדיר פעולות בעלות חתימות זהות לכל הפעולות שהוגדרו בממשק.</a:t>
            </a:r>
            <a:endParaRPr lang="he-IL" altLang="he-IL" sz="3200" dirty="0">
              <a:latin typeface="Book Antiqua" panose="02040602050305030304" pitchFamily="18" charset="0"/>
              <a:cs typeface="+mj-cs"/>
            </a:endParaRPr>
          </a:p>
        </p:txBody>
      </p:sp>
      <p:pic>
        <p:nvPicPr>
          <p:cNvPr id="3" name="תמונה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14" y="5915146"/>
            <a:ext cx="5196211" cy="456515"/>
          </a:xfrm>
          <a:prstGeom prst="rect">
            <a:avLst/>
          </a:prstGeom>
        </p:spPr>
      </p:pic>
      <p:pic>
        <p:nvPicPr>
          <p:cNvPr id="4" name="תמונה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706" y="6460940"/>
            <a:ext cx="5366699" cy="397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364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   זכויות המחלקה המממשת </a:t>
            </a:r>
          </a:p>
        </p:txBody>
      </p:sp>
      <p:sp>
        <p:nvSpPr>
          <p:cNvPr id="6" name="תרשים זרימה: תהליך חלופי 5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23987" y="2788825"/>
            <a:ext cx="7846422" cy="1398610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מימוש הממשק מאפשר להתייחס אל עצמים מהמחלקה המממשת באמצעות טיפוס הממשק.</a:t>
            </a:r>
          </a:p>
        </p:txBody>
      </p:sp>
      <p:sp>
        <p:nvSpPr>
          <p:cNvPr id="7" name="תרשים זרימה: תהליך חלופי 6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23987" y="4399861"/>
            <a:ext cx="7846422" cy="2078429"/>
          </a:xfrm>
          <a:prstGeom prst="flowChartAlternateProcess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כל ממשק מגדיר טיפוס , ממשק אינו מחלקה ולא ניתן ליצור ממנו עצמים , אולם ניתן להמיר כל עצם מהמחלקה המממשת לטיפוס הממשק.</a:t>
            </a:r>
          </a:p>
        </p:txBody>
      </p:sp>
      <p:sp>
        <p:nvSpPr>
          <p:cNvPr id="9" name="תרשים זרימה: תהליך חלופי 8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1020552"/>
            <a:ext cx="7846422" cy="1525887"/>
          </a:xfrm>
          <a:prstGeom prst="flowChartAlternateProcess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במידה והוגדרו קבועים בממשק המחלקה המממשת מקבלת אוטומטית את כל הקבועים שהוגדרו.</a:t>
            </a:r>
          </a:p>
        </p:txBody>
      </p:sp>
    </p:spTree>
    <p:extLst>
      <p:ext uri="{BB962C8B-B14F-4D97-AF65-F5344CB8AC3E}">
        <p14:creationId xmlns:p14="http://schemas.microsoft.com/office/powerpoint/2010/main" val="294782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29534" y="2695671"/>
            <a:ext cx="9208400" cy="1924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4" tIns="121904" rIns="121904" bIns="121904" anchor="t" anchorCtr="0">
            <a:noAutofit/>
          </a:bodyPr>
          <a:lstStyle/>
          <a:p>
            <a:pPr marL="609600">
              <a:lnSpc>
                <a:spcPct val="150000"/>
              </a:lnSpc>
            </a:pPr>
            <a:endParaRPr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>
          <a:xfrm>
            <a:off x="1" y="3655861"/>
            <a:ext cx="12192001" cy="720094"/>
          </a:xfrm>
        </p:spPr>
        <p:txBody>
          <a:bodyPr/>
          <a:lstStyle/>
          <a:p>
            <a:r>
              <a:rPr lang="he-IL" sz="3200" dirty="0">
                <a:sym typeface="Varela Round"/>
              </a:rPr>
              <a:t>שם המורה: אריאל קלפנר</a:t>
            </a:r>
          </a:p>
        </p:txBody>
      </p:sp>
      <p:sp>
        <p:nvSpPr>
          <p:cNvPr id="3" name="כותרת 2">
            <a:extLst>
              <a:ext uri="{FF2B5EF4-FFF2-40B4-BE49-F238E27FC236}">
                <a16:creationId xmlns:a16="http://schemas.microsoft.com/office/drawing/2014/main" id="{F907CB26-496F-4F81-B569-26A7FA4C40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" y="2065671"/>
            <a:ext cx="12192000" cy="1260000"/>
          </a:xfrm>
        </p:spPr>
        <p:txBody>
          <a:bodyPr/>
          <a:lstStyle/>
          <a:p>
            <a:r>
              <a:rPr lang="he-IL" sz="6000" dirty="0">
                <a:sym typeface="Varela Round"/>
              </a:rPr>
              <a:t>ממשקים לבגרות</a:t>
            </a:r>
            <a:br>
              <a:rPr lang="he-IL" sz="6000" dirty="0">
                <a:sym typeface="Varela Round"/>
              </a:rPr>
            </a:br>
            <a:r>
              <a:rPr lang="he-IL" sz="6000" dirty="0">
                <a:sym typeface="Varela Round"/>
              </a:rPr>
              <a:t>הנדסת תוכנה</a:t>
            </a:r>
            <a:endParaRPr lang="he-IL" sz="6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   זכויות המחלקה המממשת</a:t>
            </a:r>
          </a:p>
        </p:txBody>
      </p:sp>
      <p:sp>
        <p:nvSpPr>
          <p:cNvPr id="6" name="תרשים זרימה: תהליך חלופי 5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23987" y="2788825"/>
            <a:ext cx="7846422" cy="1398610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מימוש הממשק מאפשר להתייחס אל עצמים מהמחלקה המממשת באמצעות טיפוס הממשק.</a:t>
            </a:r>
          </a:p>
        </p:txBody>
      </p:sp>
      <p:sp>
        <p:nvSpPr>
          <p:cNvPr id="7" name="תרשים זרימה: תהליך חלופי 6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23987" y="4399861"/>
            <a:ext cx="7846422" cy="2078429"/>
          </a:xfrm>
          <a:prstGeom prst="flowChartAlternateProcess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כל ממשק מגדיר טיפוס , ממשק אינו מחלקה ולא ניתן ליצור ממנו עצמים , אולם ניתן להמיר כל עצם מהמחלקה המממשת לטיפוס הממשק.</a:t>
            </a:r>
          </a:p>
        </p:txBody>
      </p:sp>
      <p:sp>
        <p:nvSpPr>
          <p:cNvPr id="9" name="תרשים זרימה: תהליך חלופי 8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1020552"/>
            <a:ext cx="7846422" cy="1525887"/>
          </a:xfrm>
          <a:prstGeom prst="flowChartAlternateProcess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altLang="he-IL" sz="3200" dirty="0">
                <a:latin typeface="Book Antiqua" panose="02040602050305030304" pitchFamily="18" charset="0"/>
                <a:cs typeface="+mj-cs"/>
              </a:rPr>
              <a:t>במידה והוגדרו קבועים בממשק המחלקה המממשת מקבלת אוטומטית את כל הקבועים שהוגדרו.</a:t>
            </a:r>
          </a:p>
        </p:txBody>
      </p:sp>
    </p:spTree>
    <p:extLst>
      <p:ext uri="{BB962C8B-B14F-4D97-AF65-F5344CB8AC3E}">
        <p14:creationId xmlns:p14="http://schemas.microsoft.com/office/powerpoint/2010/main" val="677829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   זכויות המחלקה המממשת</a:t>
            </a:r>
          </a:p>
        </p:txBody>
      </p:sp>
      <p:sp>
        <p:nvSpPr>
          <p:cNvPr id="9" name="תרשים זרימה: תהליך חלופי 8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1020552"/>
            <a:ext cx="7846422" cy="1525887"/>
          </a:xfrm>
          <a:prstGeom prst="flowChartAlternateProcess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נניח שהמחלקות </a:t>
            </a:r>
            <a:r>
              <a:rPr lang="en-US" sz="3200" dirty="0"/>
              <a:t>Date</a:t>
            </a:r>
            <a:r>
              <a:rPr lang="en-US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 </a:t>
            </a: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 ו </a:t>
            </a:r>
            <a:r>
              <a:rPr lang="en-US" sz="3200" dirty="0"/>
              <a:t>Integer</a:t>
            </a: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 מממשות את הממשק </a:t>
            </a:r>
            <a:r>
              <a:rPr lang="en-US" sz="3200" dirty="0"/>
              <a:t>Comparable</a:t>
            </a: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 והמחלקה </a:t>
            </a:r>
            <a:r>
              <a:rPr lang="en-US" sz="3200" dirty="0"/>
              <a:t>Turtle</a:t>
            </a: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 אינה מממשת ממשק זה. </a:t>
            </a:r>
          </a:p>
        </p:txBody>
      </p:sp>
      <p:pic>
        <p:nvPicPr>
          <p:cNvPr id="2" name="תמונה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707" y="3333822"/>
            <a:ext cx="7040510" cy="1070399"/>
          </a:xfrm>
          <a:prstGeom prst="rect">
            <a:avLst/>
          </a:prstGeom>
        </p:spPr>
      </p:pic>
      <p:sp>
        <p:nvSpPr>
          <p:cNvPr id="10" name="תרשים זרימה: תהליך חלופי 9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9707" y="2625617"/>
            <a:ext cx="6715046" cy="629027"/>
          </a:xfrm>
          <a:prstGeom prst="flowChartAlternateProcess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נבחן את חוקיות שורות הקוד הבאות:</a:t>
            </a:r>
          </a:p>
        </p:txBody>
      </p:sp>
      <p:pic>
        <p:nvPicPr>
          <p:cNvPr id="11" name="Picture 8" descr="Not Ok Mark Clip Art at Clker.com - vector clip art online ...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0217" y="3673297"/>
            <a:ext cx="391447" cy="391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תרשים זרימה: תהליך חלופי 11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732410" y="4298829"/>
            <a:ext cx="6819254" cy="55026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לא חוקי לא ניתן ליצור עצמים מממשק.</a:t>
            </a:r>
          </a:p>
        </p:txBody>
      </p:sp>
      <p:sp>
        <p:nvSpPr>
          <p:cNvPr id="13" name="תרשים זרימה: תהליך חלופי 12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2907927" y="5027345"/>
            <a:ext cx="2468220" cy="55026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שגיאת הידור</a:t>
            </a:r>
          </a:p>
        </p:txBody>
      </p:sp>
    </p:spTree>
    <p:extLst>
      <p:ext uri="{BB962C8B-B14F-4D97-AF65-F5344CB8AC3E}">
        <p14:creationId xmlns:p14="http://schemas.microsoft.com/office/powerpoint/2010/main" val="104889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   זכויות המחלקה המממשת</a:t>
            </a:r>
          </a:p>
        </p:txBody>
      </p:sp>
      <p:pic>
        <p:nvPicPr>
          <p:cNvPr id="3" name="תמונה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686" y="1126251"/>
            <a:ext cx="6407251" cy="1074508"/>
          </a:xfrm>
          <a:prstGeom prst="rect">
            <a:avLst/>
          </a:prstGeom>
        </p:spPr>
      </p:pic>
      <p:sp>
        <p:nvSpPr>
          <p:cNvPr id="14" name="תרשים זרימה: תהליך חלופי 13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216686" y="2200759"/>
            <a:ext cx="6819254" cy="1472538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חוקי, המחלקה </a:t>
            </a:r>
            <a:r>
              <a:rPr lang="en-US" sz="3200" dirty="0"/>
              <a:t>Date</a:t>
            </a: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 מממשת את הממשק ולכן ניתן להמיר עצמים מטיפוס זה לטיפוס הממשק.</a:t>
            </a:r>
          </a:p>
        </p:txBody>
      </p:sp>
      <p:pic>
        <p:nvPicPr>
          <p:cNvPr id="15" name="Picture 6" descr="OK Cliparts Free - Cliparts Zo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4884" y="1715641"/>
            <a:ext cx="421117" cy="344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תמונה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6686" y="3810191"/>
            <a:ext cx="5458198" cy="1626615"/>
          </a:xfrm>
          <a:prstGeom prst="rect">
            <a:avLst/>
          </a:prstGeom>
        </p:spPr>
      </p:pic>
      <p:pic>
        <p:nvPicPr>
          <p:cNvPr id="16" name="Picture 8" descr="Not Ok Mark Clip Art at Clker.com - vector clip art online ...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3995" y="4683420"/>
            <a:ext cx="391447" cy="391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תרשים זרימה: תהליך חלופי 17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231894" y="5161675"/>
            <a:ext cx="6819254" cy="1549091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לא חוקי ! המחלקה </a:t>
            </a:r>
            <a:r>
              <a:rPr lang="en-US" altLang="he-IL" sz="3200" dirty="0"/>
              <a:t>Turtle</a:t>
            </a: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 אינה מממשת את הממשק ולכן לא ניתן להמיר עצמים ממנה לטיפוס הממשק.</a:t>
            </a:r>
          </a:p>
        </p:txBody>
      </p:sp>
    </p:spTree>
    <p:extLst>
      <p:ext uri="{BB962C8B-B14F-4D97-AF65-F5344CB8AC3E}">
        <p14:creationId xmlns:p14="http://schemas.microsoft.com/office/powerpoint/2010/main" val="2473480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   זכויות המחלקה המממשת</a:t>
            </a:r>
          </a:p>
        </p:txBody>
      </p:sp>
      <p:pic>
        <p:nvPicPr>
          <p:cNvPr id="16" name="Picture 8" descr="Not Ok Mark Clip Art at Clker.com - vector clip art online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3891" y="4226970"/>
            <a:ext cx="391447" cy="391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תרשים זרימה: תהליך חלופי 17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231894" y="4830667"/>
            <a:ext cx="6819254" cy="1880099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לא חוקי ! המחלקה </a:t>
            </a:r>
            <a:r>
              <a:rPr lang="en-US" sz="3200" dirty="0"/>
              <a:t>Integer</a:t>
            </a: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 אומנם מממשת את הממשק אך </a:t>
            </a:r>
            <a:r>
              <a:rPr lang="en-US" sz="3200" dirty="0"/>
              <a:t>comp1</a:t>
            </a: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 הוגדר במקור כתאריך ולא ניתן להמיר אותו כלפי מטה למספר טבעי.</a:t>
            </a:r>
          </a:p>
        </p:txBody>
      </p:sp>
      <p:pic>
        <p:nvPicPr>
          <p:cNvPr id="2" name="תמונה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894" y="932769"/>
            <a:ext cx="6554882" cy="1504173"/>
          </a:xfrm>
          <a:prstGeom prst="rect">
            <a:avLst/>
          </a:prstGeom>
        </p:spPr>
      </p:pic>
      <p:pic>
        <p:nvPicPr>
          <p:cNvPr id="15" name="Picture 6" descr="OK Cliparts Free - Cliparts Zon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8019" y="1939548"/>
            <a:ext cx="421117" cy="344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תרשים זרימה: תהליך חלופי 13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231894" y="2442978"/>
            <a:ext cx="6819254" cy="1472538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העצם </a:t>
            </a:r>
            <a:r>
              <a:rPr lang="en-US" sz="3200" dirty="0"/>
              <a:t>comp1</a:t>
            </a: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 נוצר במקור כעצם מטיפוס תאריך, ולכן זו המורה חוקית כלפי מטה.</a:t>
            </a: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3470" y="4014720"/>
            <a:ext cx="5370421" cy="815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958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904" y="2681833"/>
            <a:ext cx="6716342" cy="1452182"/>
          </a:xfrm>
          <a:prstGeom prst="rect">
            <a:avLst/>
          </a:prstGeom>
        </p:spPr>
      </p:pic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11200"/>
            <a:ext cx="12191999" cy="1507637"/>
          </a:xfrm>
        </p:spPr>
        <p:txBody>
          <a:bodyPr/>
          <a:lstStyle/>
          <a:p>
            <a:pPr algn="r"/>
            <a:r>
              <a:rPr lang="he-IL" dirty="0"/>
              <a:t>      החוזה המוגדר מבטיח את תפקידו</a:t>
            </a:r>
            <a:br>
              <a:rPr lang="he-IL" dirty="0"/>
            </a:br>
            <a:r>
              <a:rPr lang="he-IL" dirty="0"/>
              <a:t>             הנכון של טיפוס הממשק</a:t>
            </a:r>
          </a:p>
        </p:txBody>
      </p:sp>
      <p:pic>
        <p:nvPicPr>
          <p:cNvPr id="16" name="Picture 8" descr="Not Ok Mark Clip Art at Clker.com - vector clip art online ...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0778" y="3685688"/>
            <a:ext cx="391447" cy="391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תרשים זרימה: תהליך חלופי 17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38904" y="4396535"/>
            <a:ext cx="6819254" cy="1880099"/>
          </a:xfrm>
          <a:prstGeom prst="flowChartAlternateProcess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לא חוקי ! המחלקה </a:t>
            </a:r>
            <a:r>
              <a:rPr lang="en-US" sz="3200" dirty="0" err="1"/>
              <a:t>getDay</a:t>
            </a:r>
            <a:r>
              <a:rPr lang="en-US" sz="3200" dirty="0"/>
              <a:t>()</a:t>
            </a:r>
            <a:r>
              <a:rPr lang="he-IL" sz="3200" dirty="0"/>
              <a:t> אינה פעולה של </a:t>
            </a:r>
            <a:r>
              <a:rPr lang="he-IL" sz="3200" dirty="0" err="1"/>
              <a:t>המימשק</a:t>
            </a:r>
            <a:r>
              <a:rPr lang="he-IL" sz="3200" dirty="0"/>
              <a:t> </a:t>
            </a:r>
            <a:r>
              <a:rPr lang="en-US" sz="3200" dirty="0"/>
              <a:t>Comparable </a:t>
            </a:r>
            <a:r>
              <a:rPr lang="he-IL" sz="3200" dirty="0"/>
              <a:t>, ולכן לא ניתן להפעיל אותה באמצעות העצם </a:t>
            </a:r>
            <a:r>
              <a:rPr lang="en-US" sz="3200" dirty="0"/>
              <a:t>comp1</a:t>
            </a:r>
            <a:r>
              <a:rPr lang="he-IL" sz="3200" dirty="0"/>
              <a:t>.</a:t>
            </a:r>
            <a:endParaRPr lang="he-IL" altLang="he-IL" sz="3200" dirty="0">
              <a:latin typeface="Book Antiqua" panose="02040602050305030304" pitchFamily="18" charset="0"/>
              <a:ea typeface="Tahoma" panose="020B0604030504040204" pitchFamily="34" charset="0"/>
              <a:cs typeface="+mj-cs"/>
            </a:endParaRPr>
          </a:p>
        </p:txBody>
      </p:sp>
      <p:sp>
        <p:nvSpPr>
          <p:cNvPr id="14" name="תרשים זרימה: תהליך חלופי 13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38904" y="1382167"/>
            <a:ext cx="6819254" cy="1037146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כל עצם מטיפוס </a:t>
            </a:r>
            <a:r>
              <a:rPr lang="en-US" sz="3200" dirty="0"/>
              <a:t>Comparable</a:t>
            </a: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 מכיר את כל פעולות הממשק ורק אותן.</a:t>
            </a:r>
          </a:p>
        </p:txBody>
      </p:sp>
    </p:spTree>
    <p:extLst>
      <p:ext uri="{BB962C8B-B14F-4D97-AF65-F5344CB8AC3E}">
        <p14:creationId xmlns:p14="http://schemas.microsoft.com/office/powerpoint/2010/main" val="4228344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00" y="1575227"/>
            <a:ext cx="6484861" cy="1725912"/>
          </a:xfrm>
          <a:prstGeom prst="rect">
            <a:avLst/>
          </a:prstGeom>
        </p:spPr>
      </p:pic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4"/>
            <a:ext cx="12191999" cy="1362553"/>
          </a:xfrm>
        </p:spPr>
        <p:txBody>
          <a:bodyPr/>
          <a:lstStyle/>
          <a:p>
            <a:pPr algn="r"/>
            <a:r>
              <a:rPr lang="he-IL" dirty="0"/>
              <a:t>       החוזה המוגדר מבטיח את תפקידו</a:t>
            </a:r>
            <a:br>
              <a:rPr lang="he-IL" dirty="0"/>
            </a:br>
            <a:r>
              <a:rPr lang="he-IL" dirty="0"/>
              <a:t>             הנכון של טיפוס הממשק</a:t>
            </a:r>
          </a:p>
        </p:txBody>
      </p:sp>
      <p:sp>
        <p:nvSpPr>
          <p:cNvPr id="14" name="תרשים זרימה: תהליך חלופי 13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08200" y="3472551"/>
            <a:ext cx="6819254" cy="2153334"/>
          </a:xfrm>
          <a:prstGeom prst="flowChartAlternateProcess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חוקי, הפעולה </a:t>
            </a:r>
            <a:r>
              <a:rPr lang="en-US" sz="3200" dirty="0" err="1"/>
              <a:t>isEqual</a:t>
            </a:r>
            <a:r>
              <a:rPr lang="he-IL" sz="3200" dirty="0"/>
              <a:t> היא פעולה של הממשק ולכן ניתן להפעיל אות בעזרת העצם </a:t>
            </a:r>
            <a:r>
              <a:rPr lang="en-US" sz="3200" dirty="0"/>
              <a:t>comp1</a:t>
            </a:r>
            <a:r>
              <a:rPr lang="he-IL" sz="3200" dirty="0"/>
              <a:t>. הפעולה שתזומן היא זו הממומשת במחלקה </a:t>
            </a:r>
            <a:r>
              <a:rPr lang="en-US" sz="3200" dirty="0"/>
              <a:t>Date</a:t>
            </a:r>
            <a:r>
              <a:rPr lang="he-IL" sz="3200" dirty="0"/>
              <a:t>.</a:t>
            </a:r>
            <a:endParaRPr lang="he-IL" altLang="he-IL" sz="3200" dirty="0">
              <a:latin typeface="Book Antiqua" panose="02040602050305030304" pitchFamily="18" charset="0"/>
              <a:ea typeface="Tahoma" panose="020B0604030504040204" pitchFamily="34" charset="0"/>
              <a:cs typeface="+mj-cs"/>
            </a:endParaRPr>
          </a:p>
        </p:txBody>
      </p:sp>
      <p:pic>
        <p:nvPicPr>
          <p:cNvPr id="15" name="Picture 6" descr="OK Cliparts Free - Cliparts Zo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142" y="1746639"/>
            <a:ext cx="421117" cy="344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OK Cliparts Free - Cliparts Zo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847" y="2519916"/>
            <a:ext cx="421117" cy="344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OK Cliparts Free - Cliparts Zo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6625" y="2087834"/>
            <a:ext cx="421117" cy="344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OK Cliparts Free - Cliparts Zo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1730" y="2864621"/>
            <a:ext cx="421117" cy="344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8652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6698"/>
            <a:ext cx="12191999" cy="897141"/>
          </a:xfrm>
        </p:spPr>
        <p:txBody>
          <a:bodyPr/>
          <a:lstStyle/>
          <a:p>
            <a:pPr algn="r"/>
            <a:r>
              <a:rPr lang="he-IL" dirty="0"/>
              <a:t>     מחלקה יכולה לממש מספר ממשקים</a:t>
            </a:r>
          </a:p>
        </p:txBody>
      </p:sp>
      <p:pic>
        <p:nvPicPr>
          <p:cNvPr id="3" name="תמונה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529" y="884048"/>
            <a:ext cx="5641200" cy="789768"/>
          </a:xfrm>
          <a:prstGeom prst="rect">
            <a:avLst/>
          </a:prstGeom>
        </p:spPr>
      </p:pic>
      <p:sp>
        <p:nvSpPr>
          <p:cNvPr id="13" name="תרשים זרימה: תהליך חלופי 12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7529" y="1506162"/>
            <a:ext cx="6819254" cy="756599"/>
          </a:xfrm>
          <a:prstGeom prst="flowChartAlternateProcess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מחלקה יכולה לממש מספר ממשקים.</a:t>
            </a: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303267"/>
            <a:ext cx="7531002" cy="789768"/>
          </a:xfrm>
          <a:prstGeom prst="rect">
            <a:avLst/>
          </a:prstGeom>
        </p:spPr>
      </p:pic>
      <p:sp>
        <p:nvSpPr>
          <p:cNvPr id="16" name="תרשים זרימה: תהליך חלופי 15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7529" y="2910244"/>
            <a:ext cx="6819254" cy="1134899"/>
          </a:xfrm>
          <a:prstGeom prst="flowChartAlternateProcess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מחלקה יכולה לרשת ממחלקה אחרת ולממש בו זמנית ממשק אחד או יותר.</a:t>
            </a: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529" y="4067123"/>
            <a:ext cx="6453752" cy="681632"/>
          </a:xfrm>
          <a:prstGeom prst="rect">
            <a:avLst/>
          </a:prstGeom>
        </p:spPr>
      </p:pic>
      <p:sp>
        <p:nvSpPr>
          <p:cNvPr id="17" name="תרשים זרימה: תהליך חלופי 16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17529" y="4642954"/>
            <a:ext cx="6819254" cy="2098809"/>
          </a:xfrm>
          <a:prstGeom prst="flowChartAlternateProcess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ממשק יכול לרשת ממשק אחר. </a:t>
            </a:r>
          </a:p>
          <a:p>
            <a:pPr>
              <a:defRPr/>
            </a:pPr>
            <a:r>
              <a:rPr lang="he-IL" altLang="he-IL" sz="3200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פירוש הדבר שהממשק מקבל את כל חתימות הפעולות והקבועים של ממשק העל. </a:t>
            </a:r>
          </a:p>
        </p:txBody>
      </p:sp>
    </p:spTree>
    <p:extLst>
      <p:ext uri="{BB962C8B-B14F-4D97-AF65-F5344CB8AC3E}">
        <p14:creationId xmlns:p14="http://schemas.microsoft.com/office/powerpoint/2010/main" val="157311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6698"/>
            <a:ext cx="12191999" cy="897141"/>
          </a:xfrm>
        </p:spPr>
        <p:txBody>
          <a:bodyPr/>
          <a:lstStyle/>
          <a:p>
            <a:r>
              <a:rPr lang="he-IL" dirty="0"/>
              <a:t>תרשים </a:t>
            </a:r>
            <a:r>
              <a:rPr lang="en-US" dirty="0" err="1"/>
              <a:t>uml</a:t>
            </a:r>
            <a:endParaRPr lang="he-IL" dirty="0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H="1">
            <a:off x="2030924" y="3349961"/>
            <a:ext cx="1474276" cy="1204384"/>
          </a:xfrm>
          <a:prstGeom prst="line">
            <a:avLst/>
          </a:prstGeom>
          <a:ln w="57150">
            <a:prstDash val="dash"/>
            <a:headEnd type="triangle" w="lg" len="lg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he-IL"/>
          </a:p>
        </p:txBody>
      </p:sp>
      <p:sp>
        <p:nvSpPr>
          <p:cNvPr id="12" name="תרשים זרימה: תהליך חלופי 11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3505200" y="2215062"/>
            <a:ext cx="3000213" cy="1134899"/>
          </a:xfrm>
          <a:prstGeom prst="flowChartAlternateProcess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altLang="he-IL" sz="3200" dirty="0">
                <a:solidFill>
                  <a:schemeClr val="bg1"/>
                </a:solidFill>
              </a:rPr>
              <a:t>Comparable</a:t>
            </a:r>
            <a:endParaRPr lang="he-IL" altLang="he-IL" sz="3200" dirty="0">
              <a:solidFill>
                <a:schemeClr val="bg1"/>
              </a:solidFill>
            </a:endParaRPr>
          </a:p>
          <a:p>
            <a:pPr algn="ctr"/>
            <a:r>
              <a:rPr lang="he-IL" altLang="he-IL" sz="3200" dirty="0">
                <a:solidFill>
                  <a:schemeClr val="bg1"/>
                </a:solidFill>
              </a:rPr>
              <a:t>(</a:t>
            </a:r>
            <a:r>
              <a:rPr lang="en-US" altLang="he-IL" sz="3200" dirty="0">
                <a:solidFill>
                  <a:schemeClr val="bg1"/>
                </a:solidFill>
              </a:rPr>
              <a:t>(interface</a:t>
            </a:r>
            <a:endParaRPr lang="he-IL" altLang="he-IL" sz="3200" dirty="0">
              <a:solidFill>
                <a:schemeClr val="bg1"/>
              </a:solidFill>
              <a:latin typeface="Book Antiqua" panose="02040602050305030304" pitchFamily="18" charset="0"/>
              <a:ea typeface="Tahoma" panose="020B0604030504040204" pitchFamily="34" charset="0"/>
              <a:cs typeface="+mj-cs"/>
            </a:endParaRPr>
          </a:p>
        </p:txBody>
      </p:sp>
      <p:sp>
        <p:nvSpPr>
          <p:cNvPr id="14" name="תרשים זרימה: תהליך חלופי 13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771687" y="4266275"/>
            <a:ext cx="1585993" cy="1134899"/>
          </a:xfrm>
          <a:prstGeom prst="flowChartAlternateProcess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altLang="he-IL" sz="3200" dirty="0">
                <a:solidFill>
                  <a:schemeClr val="bg1"/>
                </a:solidFill>
              </a:rPr>
              <a:t>Date</a:t>
            </a:r>
            <a:endParaRPr lang="he-IL" altLang="he-IL" sz="3200" dirty="0">
              <a:solidFill>
                <a:schemeClr val="bg1"/>
              </a:solidFill>
              <a:latin typeface="Book Antiqua" panose="02040602050305030304" pitchFamily="18" charset="0"/>
              <a:ea typeface="Tahoma" panose="020B0604030504040204" pitchFamily="34" charset="0"/>
              <a:cs typeface="+mj-cs"/>
            </a:endParaRPr>
          </a:p>
        </p:txBody>
      </p:sp>
      <p:pic>
        <p:nvPicPr>
          <p:cNvPr id="2" name="תמונה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016" y="1075400"/>
            <a:ext cx="8000066" cy="4785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424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211016" y="2168836"/>
            <a:ext cx="12192001" cy="1260164"/>
          </a:xfrm>
        </p:spPr>
        <p:txBody>
          <a:bodyPr/>
          <a:lstStyle/>
          <a:p>
            <a:r>
              <a:rPr lang="he-IL" dirty="0"/>
              <a:t>ממשקים בשירות הפולימורפיזם</a:t>
            </a:r>
            <a:endParaRPr lang="he-IL" dirty="0">
              <a:solidFill>
                <a:srgbClr val="192A7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2481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תמונה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963" y="2720277"/>
            <a:ext cx="8474437" cy="3132152"/>
          </a:xfrm>
          <a:prstGeom prst="rect">
            <a:avLst/>
          </a:prstGeom>
        </p:spPr>
      </p:pic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מיון בחירה – </a:t>
            </a:r>
            <a:r>
              <a:rPr lang="en-US" dirty="0"/>
              <a:t>Selection sort</a:t>
            </a:r>
            <a:endParaRPr lang="he-IL" dirty="0"/>
          </a:p>
        </p:txBody>
      </p:sp>
      <p:graphicFrame>
        <p:nvGraphicFramePr>
          <p:cNvPr id="2" name="טבלה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057614"/>
              </p:ext>
            </p:extLst>
          </p:nvPr>
        </p:nvGraphicFramePr>
        <p:xfrm>
          <a:off x="340963" y="1104906"/>
          <a:ext cx="8310350" cy="12801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62070">
                  <a:extLst>
                    <a:ext uri="{9D8B030D-6E8A-4147-A177-3AD203B41FA5}">
                      <a16:colId xmlns:a16="http://schemas.microsoft.com/office/drawing/2014/main" val="3354503749"/>
                    </a:ext>
                  </a:extLst>
                </a:gridCol>
                <a:gridCol w="1662070">
                  <a:extLst>
                    <a:ext uri="{9D8B030D-6E8A-4147-A177-3AD203B41FA5}">
                      <a16:colId xmlns:a16="http://schemas.microsoft.com/office/drawing/2014/main" val="2029128980"/>
                    </a:ext>
                  </a:extLst>
                </a:gridCol>
                <a:gridCol w="1662070">
                  <a:extLst>
                    <a:ext uri="{9D8B030D-6E8A-4147-A177-3AD203B41FA5}">
                      <a16:colId xmlns:a16="http://schemas.microsoft.com/office/drawing/2014/main" val="3223150721"/>
                    </a:ext>
                  </a:extLst>
                </a:gridCol>
                <a:gridCol w="1662070">
                  <a:extLst>
                    <a:ext uri="{9D8B030D-6E8A-4147-A177-3AD203B41FA5}">
                      <a16:colId xmlns:a16="http://schemas.microsoft.com/office/drawing/2014/main" val="2595854174"/>
                    </a:ext>
                  </a:extLst>
                </a:gridCol>
                <a:gridCol w="1662070">
                  <a:extLst>
                    <a:ext uri="{9D8B030D-6E8A-4147-A177-3AD203B41FA5}">
                      <a16:colId xmlns:a16="http://schemas.microsoft.com/office/drawing/2014/main" val="1241919709"/>
                    </a:ext>
                  </a:extLst>
                </a:gridCol>
              </a:tblGrid>
              <a:tr h="150978"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622791"/>
                  </a:ext>
                </a:extLst>
              </a:tr>
              <a:tr h="603913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  <a:p>
                      <a:pPr algn="ctr" rtl="1"/>
                      <a:endParaRPr lang="he-IL" dirty="0"/>
                    </a:p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  <a:p>
                      <a:pPr algn="ctr" rtl="1"/>
                      <a:endParaRPr lang="he-IL" dirty="0"/>
                    </a:p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524533"/>
                  </a:ext>
                </a:extLst>
              </a:tr>
            </a:tbl>
          </a:graphicData>
        </a:graphic>
      </p:graphicFrame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532722"/>
              </p:ext>
            </p:extLst>
          </p:nvPr>
        </p:nvGraphicFramePr>
        <p:xfrm>
          <a:off x="9779431" y="1104905"/>
          <a:ext cx="1697924" cy="146781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97924">
                  <a:extLst>
                    <a:ext uri="{9D8B030D-6E8A-4147-A177-3AD203B41FA5}">
                      <a16:colId xmlns:a16="http://schemas.microsoft.com/office/drawing/2014/main" val="4185689419"/>
                    </a:ext>
                  </a:extLst>
                </a:gridCol>
              </a:tblGrid>
              <a:tr h="733907">
                <a:tc>
                  <a:txBody>
                    <a:bodyPr/>
                    <a:lstStyle/>
                    <a:p>
                      <a:pPr algn="ctr" rtl="0"/>
                      <a:r>
                        <a:rPr lang="en-US" sz="2800" b="0" dirty="0"/>
                        <a:t>temp</a:t>
                      </a:r>
                      <a:endParaRPr lang="he-IL" sz="2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975654"/>
                  </a:ext>
                </a:extLst>
              </a:tr>
              <a:tr h="733907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737373"/>
                  </a:ext>
                </a:extLst>
              </a:tr>
            </a:tbl>
          </a:graphicData>
        </a:graphic>
      </p:graphicFrame>
      <p:sp>
        <p:nvSpPr>
          <p:cNvPr id="16" name="תרשים זרימה: תהליך חלופי 15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73072" y="6046315"/>
            <a:ext cx="7846422" cy="719683"/>
          </a:xfrm>
          <a:prstGeom prst="flowChartAlternateProcess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נכתוב פעולה המקבלת מערך ושני אינדקסים ומחליפה בין איברי האינדקסים.</a:t>
            </a:r>
          </a:p>
        </p:txBody>
      </p:sp>
      <p:sp>
        <p:nvSpPr>
          <p:cNvPr id="22" name="תרשים זרימה: תהליך חלופי 21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3810304" y="4842386"/>
            <a:ext cx="2931459" cy="737991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/>
            <a:r>
              <a:rPr lang="en-US" sz="3200" dirty="0"/>
              <a:t>swap(a, 1, 2) ;</a:t>
            </a:r>
            <a:endParaRPr lang="he-IL" sz="3200" dirty="0">
              <a:solidFill>
                <a:schemeClr val="bg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759417" y="1727101"/>
            <a:ext cx="790414" cy="526942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3" name="מלבן 22"/>
          <p:cNvSpPr/>
          <p:nvPr/>
        </p:nvSpPr>
        <p:spPr>
          <a:xfrm>
            <a:off x="2399654" y="1727101"/>
            <a:ext cx="790414" cy="526942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24" name="מלבן 23"/>
          <p:cNvSpPr/>
          <p:nvPr/>
        </p:nvSpPr>
        <p:spPr>
          <a:xfrm>
            <a:off x="4126576" y="1727101"/>
            <a:ext cx="790414" cy="526942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5" name="מלבן 24"/>
          <p:cNvSpPr/>
          <p:nvPr/>
        </p:nvSpPr>
        <p:spPr>
          <a:xfrm>
            <a:off x="5700794" y="1727101"/>
            <a:ext cx="790414" cy="526942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26" name="מלבן 25"/>
          <p:cNvSpPr/>
          <p:nvPr/>
        </p:nvSpPr>
        <p:spPr>
          <a:xfrm>
            <a:off x="7524287" y="1727101"/>
            <a:ext cx="790414" cy="526942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27" name="מלבן 26"/>
          <p:cNvSpPr/>
          <p:nvPr/>
        </p:nvSpPr>
        <p:spPr>
          <a:xfrm>
            <a:off x="10233186" y="1938591"/>
            <a:ext cx="790414" cy="526942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28" name="מלבן 27"/>
          <p:cNvSpPr/>
          <p:nvPr/>
        </p:nvSpPr>
        <p:spPr>
          <a:xfrm>
            <a:off x="2396349" y="1727101"/>
            <a:ext cx="790414" cy="526942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9" name="מלבן 28"/>
          <p:cNvSpPr/>
          <p:nvPr/>
        </p:nvSpPr>
        <p:spPr>
          <a:xfrm>
            <a:off x="4126576" y="1727101"/>
            <a:ext cx="790414" cy="526942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425135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2" grpId="0" animBg="1"/>
      <p:bldP spid="23" grpId="0" animBg="1"/>
      <p:bldP spid="24" grpId="0" animBg="1"/>
      <p:bldP spid="27" grpId="0" animBg="1"/>
      <p:bldP spid="28" grpId="0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solidFill>
                  <a:srgbClr val="192A72"/>
                </a:solidFill>
              </a:rPr>
              <a:t>מה נלמד היום </a:t>
            </a:r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>
          <a:xfrm>
            <a:off x="712222" y="1247159"/>
            <a:ext cx="8306994" cy="489017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he-IL" sz="2800" dirty="0">
                <a:solidFill>
                  <a:schemeClr val="tx1"/>
                </a:solidFill>
              </a:rPr>
              <a:t>היחס מתפקד כ...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endParaRPr lang="he-IL" sz="2800" dirty="0">
              <a:solidFill>
                <a:schemeClr val="tx1"/>
              </a:solidFill>
            </a:endParaRPr>
          </a:p>
          <a:p>
            <a:pPr>
              <a:lnSpc>
                <a:spcPct val="200000"/>
              </a:lnSpc>
            </a:pPr>
            <a:r>
              <a:rPr lang="he-IL" sz="2800" dirty="0">
                <a:solidFill>
                  <a:schemeClr val="tx1"/>
                </a:solidFill>
              </a:rPr>
              <a:t>ממשקים – הגדרת ממשק.</a:t>
            </a:r>
            <a:endParaRPr lang="en-US" sz="2800" dirty="0">
              <a:solidFill>
                <a:schemeClr val="tx1"/>
              </a:solidFill>
            </a:endParaRPr>
          </a:p>
          <a:p>
            <a:pPr>
              <a:lnSpc>
                <a:spcPct val="200000"/>
              </a:lnSpc>
            </a:pPr>
            <a:r>
              <a:rPr lang="he-IL" sz="2800" dirty="0">
                <a:solidFill>
                  <a:schemeClr val="tx1"/>
                </a:solidFill>
              </a:rPr>
              <a:t>חובות המחלקה המממשת.</a:t>
            </a:r>
          </a:p>
          <a:p>
            <a:pPr>
              <a:lnSpc>
                <a:spcPct val="200000"/>
              </a:lnSpc>
            </a:pPr>
            <a:r>
              <a:rPr lang="he-IL" sz="2800" dirty="0">
                <a:solidFill>
                  <a:schemeClr val="tx1"/>
                </a:solidFill>
              </a:rPr>
              <a:t>זכויות המחלקה המממשת.</a:t>
            </a:r>
          </a:p>
          <a:p>
            <a:pPr>
              <a:lnSpc>
                <a:spcPct val="200000"/>
              </a:lnSpc>
            </a:pPr>
            <a:r>
              <a:rPr lang="he-IL" sz="2800" dirty="0">
                <a:solidFill>
                  <a:schemeClr val="tx1"/>
                </a:solidFill>
              </a:rPr>
              <a:t>ממשקים ירושה ופולימורפיזם.</a:t>
            </a:r>
          </a:p>
          <a:p>
            <a:pPr>
              <a:lnSpc>
                <a:spcPct val="200000"/>
              </a:lnSpc>
            </a:pPr>
            <a:endParaRPr lang="he-IL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מיון בחירה – </a:t>
            </a:r>
            <a:r>
              <a:rPr lang="en-US" dirty="0"/>
              <a:t>Selection sort</a:t>
            </a:r>
            <a:endParaRPr lang="he-IL" dirty="0"/>
          </a:p>
        </p:txBody>
      </p:sp>
      <p:pic>
        <p:nvPicPr>
          <p:cNvPr id="3" name="תמונה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073" y="1056756"/>
            <a:ext cx="6600432" cy="5601959"/>
          </a:xfrm>
          <a:prstGeom prst="rect">
            <a:avLst/>
          </a:prstGeom>
        </p:spPr>
      </p:pic>
      <p:sp>
        <p:nvSpPr>
          <p:cNvPr id="16" name="תרשים זרימה: תהליך חלופי 15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2721814" y="5052448"/>
            <a:ext cx="5182322" cy="1606268"/>
          </a:xfrm>
          <a:prstGeom prst="flowChartAlternateProcess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נכתוב פעולה המקבלת מערך ואינדקס במערך ומחזירה את האינדקס של האיבר הקטן ביותר במערך מאותו אינדקס שהתקבל כפרמטר.</a:t>
            </a:r>
          </a:p>
        </p:txBody>
      </p:sp>
    </p:spTree>
    <p:extLst>
      <p:ext uri="{BB962C8B-B14F-4D97-AF65-F5344CB8AC3E}">
        <p14:creationId xmlns:p14="http://schemas.microsoft.com/office/powerpoint/2010/main" val="2681185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מיון בחירה – </a:t>
            </a:r>
            <a:r>
              <a:rPr lang="en-US" dirty="0"/>
              <a:t>Selection sort</a:t>
            </a:r>
            <a:endParaRPr lang="he-IL" dirty="0"/>
          </a:p>
        </p:txBody>
      </p:sp>
      <p:graphicFrame>
        <p:nvGraphicFramePr>
          <p:cNvPr id="2" name="טבלה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057614"/>
              </p:ext>
            </p:extLst>
          </p:nvPr>
        </p:nvGraphicFramePr>
        <p:xfrm>
          <a:off x="340963" y="1104906"/>
          <a:ext cx="8310350" cy="12801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62070">
                  <a:extLst>
                    <a:ext uri="{9D8B030D-6E8A-4147-A177-3AD203B41FA5}">
                      <a16:colId xmlns:a16="http://schemas.microsoft.com/office/drawing/2014/main" val="3354503749"/>
                    </a:ext>
                  </a:extLst>
                </a:gridCol>
                <a:gridCol w="1662070">
                  <a:extLst>
                    <a:ext uri="{9D8B030D-6E8A-4147-A177-3AD203B41FA5}">
                      <a16:colId xmlns:a16="http://schemas.microsoft.com/office/drawing/2014/main" val="2029128980"/>
                    </a:ext>
                  </a:extLst>
                </a:gridCol>
                <a:gridCol w="1662070">
                  <a:extLst>
                    <a:ext uri="{9D8B030D-6E8A-4147-A177-3AD203B41FA5}">
                      <a16:colId xmlns:a16="http://schemas.microsoft.com/office/drawing/2014/main" val="3223150721"/>
                    </a:ext>
                  </a:extLst>
                </a:gridCol>
                <a:gridCol w="1662070">
                  <a:extLst>
                    <a:ext uri="{9D8B030D-6E8A-4147-A177-3AD203B41FA5}">
                      <a16:colId xmlns:a16="http://schemas.microsoft.com/office/drawing/2014/main" val="2595854174"/>
                    </a:ext>
                  </a:extLst>
                </a:gridCol>
                <a:gridCol w="1662070">
                  <a:extLst>
                    <a:ext uri="{9D8B030D-6E8A-4147-A177-3AD203B41FA5}">
                      <a16:colId xmlns:a16="http://schemas.microsoft.com/office/drawing/2014/main" val="1241919709"/>
                    </a:ext>
                  </a:extLst>
                </a:gridCol>
              </a:tblGrid>
              <a:tr h="150978"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622791"/>
                  </a:ext>
                </a:extLst>
              </a:tr>
              <a:tr h="603913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  <a:p>
                      <a:pPr algn="ctr" rtl="1"/>
                      <a:endParaRPr lang="he-IL" dirty="0"/>
                    </a:p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  <a:p>
                      <a:pPr algn="ctr" rtl="1"/>
                      <a:endParaRPr lang="he-IL" dirty="0"/>
                    </a:p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524533"/>
                  </a:ext>
                </a:extLst>
              </a:tr>
            </a:tbl>
          </a:graphicData>
        </a:graphic>
      </p:graphicFrame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126606"/>
              </p:ext>
            </p:extLst>
          </p:nvPr>
        </p:nvGraphicFramePr>
        <p:xfrm>
          <a:off x="305662" y="2896262"/>
          <a:ext cx="1697924" cy="146781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97924">
                  <a:extLst>
                    <a:ext uri="{9D8B030D-6E8A-4147-A177-3AD203B41FA5}">
                      <a16:colId xmlns:a16="http://schemas.microsoft.com/office/drawing/2014/main" val="4185689419"/>
                    </a:ext>
                  </a:extLst>
                </a:gridCol>
              </a:tblGrid>
              <a:tr h="733907"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dirty="0" err="1"/>
                        <a:t>placeIndex</a:t>
                      </a:r>
                      <a:endParaRPr lang="he-IL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975654"/>
                  </a:ext>
                </a:extLst>
              </a:tr>
              <a:tr h="733907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737373"/>
                  </a:ext>
                </a:extLst>
              </a:tr>
            </a:tbl>
          </a:graphicData>
        </a:graphic>
      </p:graphicFrame>
      <p:sp>
        <p:nvSpPr>
          <p:cNvPr id="22" name="תרשים זרימה: תהליך חלופי 21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340964" y="4836200"/>
            <a:ext cx="4057114" cy="737991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/>
            <a:r>
              <a:rPr lang="en-US" sz="3200" dirty="0" err="1"/>
              <a:t>findMinIndex</a:t>
            </a:r>
            <a:r>
              <a:rPr lang="en-US" sz="3200" dirty="0"/>
              <a:t>(a,0);</a:t>
            </a:r>
            <a:endParaRPr lang="he-IL" sz="3200" dirty="0">
              <a:solidFill>
                <a:schemeClr val="bg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759417" y="1727101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3" name="מלבן 22"/>
          <p:cNvSpPr/>
          <p:nvPr/>
        </p:nvSpPr>
        <p:spPr>
          <a:xfrm>
            <a:off x="2399654" y="1727101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25" name="מלבן 24"/>
          <p:cNvSpPr/>
          <p:nvPr/>
        </p:nvSpPr>
        <p:spPr>
          <a:xfrm>
            <a:off x="5700794" y="1727101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26" name="מלבן 25"/>
          <p:cNvSpPr/>
          <p:nvPr/>
        </p:nvSpPr>
        <p:spPr>
          <a:xfrm>
            <a:off x="7524287" y="1727101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27" name="מלבן 26"/>
          <p:cNvSpPr/>
          <p:nvPr/>
        </p:nvSpPr>
        <p:spPr>
          <a:xfrm>
            <a:off x="4100931" y="1718391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5</a:t>
            </a:r>
          </a:p>
        </p:txBody>
      </p:sp>
      <p:graphicFrame>
        <p:nvGraphicFramePr>
          <p:cNvPr id="17" name="טבלה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641051"/>
              </p:ext>
            </p:extLst>
          </p:nvPr>
        </p:nvGraphicFramePr>
        <p:xfrm>
          <a:off x="2403007" y="2896262"/>
          <a:ext cx="1697924" cy="146781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97924">
                  <a:extLst>
                    <a:ext uri="{9D8B030D-6E8A-4147-A177-3AD203B41FA5}">
                      <a16:colId xmlns:a16="http://schemas.microsoft.com/office/drawing/2014/main" val="4185689419"/>
                    </a:ext>
                  </a:extLst>
                </a:gridCol>
              </a:tblGrid>
              <a:tr h="733907"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dirty="0" err="1"/>
                        <a:t>minNum</a:t>
                      </a:r>
                      <a:endParaRPr lang="he-IL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975654"/>
                  </a:ext>
                </a:extLst>
              </a:tr>
              <a:tr h="733907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737373"/>
                  </a:ext>
                </a:extLst>
              </a:tr>
            </a:tbl>
          </a:graphicData>
        </a:graphic>
      </p:graphicFrame>
      <p:graphicFrame>
        <p:nvGraphicFramePr>
          <p:cNvPr id="18" name="טבלה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3576746"/>
              </p:ext>
            </p:extLst>
          </p:nvPr>
        </p:nvGraphicFramePr>
        <p:xfrm>
          <a:off x="4398077" y="2916531"/>
          <a:ext cx="1697924" cy="146781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97924">
                  <a:extLst>
                    <a:ext uri="{9D8B030D-6E8A-4147-A177-3AD203B41FA5}">
                      <a16:colId xmlns:a16="http://schemas.microsoft.com/office/drawing/2014/main" val="4185689419"/>
                    </a:ext>
                  </a:extLst>
                </a:gridCol>
              </a:tblGrid>
              <a:tr h="733907"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dirty="0" err="1"/>
                        <a:t>minIndex</a:t>
                      </a:r>
                      <a:endParaRPr lang="he-IL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975654"/>
                  </a:ext>
                </a:extLst>
              </a:tr>
              <a:tr h="733907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737373"/>
                  </a:ext>
                </a:extLst>
              </a:tr>
            </a:tbl>
          </a:graphicData>
        </a:graphic>
      </p:graphicFrame>
      <p:sp>
        <p:nvSpPr>
          <p:cNvPr id="19" name="מלבן 18"/>
          <p:cNvSpPr/>
          <p:nvPr/>
        </p:nvSpPr>
        <p:spPr>
          <a:xfrm>
            <a:off x="759417" y="3741744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0" name="מלבן 19"/>
          <p:cNvSpPr/>
          <p:nvPr/>
        </p:nvSpPr>
        <p:spPr>
          <a:xfrm>
            <a:off x="2821124" y="3741744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1" name="מלבן 20"/>
          <p:cNvSpPr/>
          <p:nvPr/>
        </p:nvSpPr>
        <p:spPr>
          <a:xfrm>
            <a:off x="4851832" y="3741744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0</a:t>
            </a:r>
          </a:p>
        </p:txBody>
      </p:sp>
      <p:graphicFrame>
        <p:nvGraphicFramePr>
          <p:cNvPr id="30" name="טבלה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216414"/>
              </p:ext>
            </p:extLst>
          </p:nvPr>
        </p:nvGraphicFramePr>
        <p:xfrm>
          <a:off x="6444809" y="2896262"/>
          <a:ext cx="1697924" cy="146781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97924">
                  <a:extLst>
                    <a:ext uri="{9D8B030D-6E8A-4147-A177-3AD203B41FA5}">
                      <a16:colId xmlns:a16="http://schemas.microsoft.com/office/drawing/2014/main" val="4185689419"/>
                    </a:ext>
                  </a:extLst>
                </a:gridCol>
              </a:tblGrid>
              <a:tr h="733907"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dirty="0" err="1"/>
                        <a:t>i</a:t>
                      </a:r>
                      <a:endParaRPr lang="he-IL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975654"/>
                  </a:ext>
                </a:extLst>
              </a:tr>
              <a:tr h="733907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737373"/>
                  </a:ext>
                </a:extLst>
              </a:tr>
            </a:tbl>
          </a:graphicData>
        </a:graphic>
      </p:graphicFrame>
      <p:sp>
        <p:nvSpPr>
          <p:cNvPr id="31" name="מלבן 30"/>
          <p:cNvSpPr/>
          <p:nvPr/>
        </p:nvSpPr>
        <p:spPr>
          <a:xfrm>
            <a:off x="6898564" y="3741744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1</a:t>
            </a:r>
          </a:p>
        </p:txBody>
      </p:sp>
      <p:graphicFrame>
        <p:nvGraphicFramePr>
          <p:cNvPr id="32" name="טבלה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631321"/>
              </p:ext>
            </p:extLst>
          </p:nvPr>
        </p:nvGraphicFramePr>
        <p:xfrm>
          <a:off x="4611132" y="4769703"/>
          <a:ext cx="1789000" cy="146781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789000">
                  <a:extLst>
                    <a:ext uri="{9D8B030D-6E8A-4147-A177-3AD203B41FA5}">
                      <a16:colId xmlns:a16="http://schemas.microsoft.com/office/drawing/2014/main" val="4185689419"/>
                    </a:ext>
                  </a:extLst>
                </a:gridCol>
              </a:tblGrid>
              <a:tr h="733907"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dirty="0"/>
                        <a:t>a[</a:t>
                      </a:r>
                      <a:r>
                        <a:rPr lang="en-US" sz="2000" b="0" dirty="0" err="1"/>
                        <a:t>i</a:t>
                      </a:r>
                      <a:r>
                        <a:rPr lang="en-US" sz="2000" b="0" dirty="0"/>
                        <a:t>]&lt;</a:t>
                      </a:r>
                      <a:r>
                        <a:rPr lang="en-US" sz="2000" b="0" dirty="0" err="1"/>
                        <a:t>minNum</a:t>
                      </a:r>
                      <a:endParaRPr lang="he-IL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975654"/>
                  </a:ext>
                </a:extLst>
              </a:tr>
              <a:tr h="733907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737373"/>
                  </a:ext>
                </a:extLst>
              </a:tr>
            </a:tbl>
          </a:graphicData>
        </a:graphic>
      </p:graphicFrame>
      <p:sp>
        <p:nvSpPr>
          <p:cNvPr id="33" name="מלבן 32"/>
          <p:cNvSpPr/>
          <p:nvPr/>
        </p:nvSpPr>
        <p:spPr>
          <a:xfrm>
            <a:off x="4715217" y="5574191"/>
            <a:ext cx="1515101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false</a:t>
            </a:r>
            <a:endParaRPr lang="he-IL" b="1" dirty="0">
              <a:solidFill>
                <a:schemeClr val="tx1"/>
              </a:solidFill>
            </a:endParaRPr>
          </a:p>
        </p:txBody>
      </p:sp>
      <p:sp>
        <p:nvSpPr>
          <p:cNvPr id="35" name="מלבן 34"/>
          <p:cNvSpPr/>
          <p:nvPr/>
        </p:nvSpPr>
        <p:spPr>
          <a:xfrm>
            <a:off x="4715216" y="5574191"/>
            <a:ext cx="1515101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true</a:t>
            </a:r>
            <a:endParaRPr lang="he-IL" b="1" dirty="0">
              <a:solidFill>
                <a:schemeClr val="tx1"/>
              </a:solidFill>
            </a:endParaRPr>
          </a:p>
        </p:txBody>
      </p:sp>
      <p:sp>
        <p:nvSpPr>
          <p:cNvPr id="36" name="מלבן 35"/>
          <p:cNvSpPr/>
          <p:nvPr/>
        </p:nvSpPr>
        <p:spPr>
          <a:xfrm>
            <a:off x="2821124" y="3741744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7" name="מלבן 36"/>
          <p:cNvSpPr/>
          <p:nvPr/>
        </p:nvSpPr>
        <p:spPr>
          <a:xfrm>
            <a:off x="4848389" y="3741744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4" name="מלבן 33"/>
          <p:cNvSpPr/>
          <p:nvPr/>
        </p:nvSpPr>
        <p:spPr>
          <a:xfrm>
            <a:off x="6898564" y="3716157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8" name="מלבן 37"/>
          <p:cNvSpPr/>
          <p:nvPr/>
        </p:nvSpPr>
        <p:spPr>
          <a:xfrm>
            <a:off x="6898564" y="3728951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9" name="מלבן 38"/>
          <p:cNvSpPr/>
          <p:nvPr/>
        </p:nvSpPr>
        <p:spPr>
          <a:xfrm>
            <a:off x="4715217" y="5574191"/>
            <a:ext cx="1515101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False</a:t>
            </a:r>
            <a:endParaRPr lang="he-IL" b="1" dirty="0">
              <a:solidFill>
                <a:schemeClr val="tx1"/>
              </a:solidFill>
            </a:endParaRPr>
          </a:p>
        </p:txBody>
      </p:sp>
      <p:sp>
        <p:nvSpPr>
          <p:cNvPr id="40" name="מלבן 39"/>
          <p:cNvSpPr/>
          <p:nvPr/>
        </p:nvSpPr>
        <p:spPr>
          <a:xfrm>
            <a:off x="6898564" y="3741744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1" name="מלבן 40"/>
          <p:cNvSpPr/>
          <p:nvPr/>
        </p:nvSpPr>
        <p:spPr>
          <a:xfrm>
            <a:off x="4715215" y="5574191"/>
            <a:ext cx="1515101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False</a:t>
            </a:r>
            <a:endParaRPr lang="he-IL" b="1" dirty="0">
              <a:solidFill>
                <a:schemeClr val="tx1"/>
              </a:solidFill>
            </a:endParaRPr>
          </a:p>
        </p:txBody>
      </p:sp>
      <p:sp>
        <p:nvSpPr>
          <p:cNvPr id="43" name="מלבן 42"/>
          <p:cNvSpPr/>
          <p:nvPr/>
        </p:nvSpPr>
        <p:spPr>
          <a:xfrm>
            <a:off x="1974314" y="5837662"/>
            <a:ext cx="790414" cy="52694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34256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31" grpId="0" animBg="1"/>
      <p:bldP spid="33" grpId="0" animBg="1"/>
      <p:bldP spid="35" grpId="0" animBg="1"/>
      <p:bldP spid="36" grpId="0" animBg="1"/>
      <p:bldP spid="37" grpId="0" animBg="1"/>
      <p:bldP spid="34" grpId="0" animBg="1"/>
      <p:bldP spid="38" grpId="0" animBg="1"/>
      <p:bldP spid="39" grpId="0" animBg="1"/>
      <p:bldP spid="40" grpId="0" animBg="1"/>
      <p:bldP spid="41" grpId="0" animBg="1"/>
      <p:bldP spid="4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מיון בחירה – </a:t>
            </a:r>
            <a:r>
              <a:rPr lang="en-US" dirty="0"/>
              <a:t>Selection sort</a:t>
            </a:r>
            <a:endParaRPr lang="he-IL" dirty="0"/>
          </a:p>
        </p:txBody>
      </p:sp>
      <p:pic>
        <p:nvPicPr>
          <p:cNvPr id="2" name="תמונה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175" y="3446579"/>
            <a:ext cx="6934200" cy="3276600"/>
          </a:xfrm>
          <a:prstGeom prst="rect">
            <a:avLst/>
          </a:prstGeom>
        </p:spPr>
      </p:pic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2863148"/>
              </p:ext>
            </p:extLst>
          </p:nvPr>
        </p:nvGraphicFramePr>
        <p:xfrm>
          <a:off x="118175" y="907958"/>
          <a:ext cx="8310350" cy="12801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62070">
                  <a:extLst>
                    <a:ext uri="{9D8B030D-6E8A-4147-A177-3AD203B41FA5}">
                      <a16:colId xmlns:a16="http://schemas.microsoft.com/office/drawing/2014/main" val="3354503749"/>
                    </a:ext>
                  </a:extLst>
                </a:gridCol>
                <a:gridCol w="1662070">
                  <a:extLst>
                    <a:ext uri="{9D8B030D-6E8A-4147-A177-3AD203B41FA5}">
                      <a16:colId xmlns:a16="http://schemas.microsoft.com/office/drawing/2014/main" val="2029128980"/>
                    </a:ext>
                  </a:extLst>
                </a:gridCol>
                <a:gridCol w="1662070">
                  <a:extLst>
                    <a:ext uri="{9D8B030D-6E8A-4147-A177-3AD203B41FA5}">
                      <a16:colId xmlns:a16="http://schemas.microsoft.com/office/drawing/2014/main" val="3223150721"/>
                    </a:ext>
                  </a:extLst>
                </a:gridCol>
                <a:gridCol w="1662070">
                  <a:extLst>
                    <a:ext uri="{9D8B030D-6E8A-4147-A177-3AD203B41FA5}">
                      <a16:colId xmlns:a16="http://schemas.microsoft.com/office/drawing/2014/main" val="2595854174"/>
                    </a:ext>
                  </a:extLst>
                </a:gridCol>
                <a:gridCol w="1662070">
                  <a:extLst>
                    <a:ext uri="{9D8B030D-6E8A-4147-A177-3AD203B41FA5}">
                      <a16:colId xmlns:a16="http://schemas.microsoft.com/office/drawing/2014/main" val="1241919709"/>
                    </a:ext>
                  </a:extLst>
                </a:gridCol>
              </a:tblGrid>
              <a:tr h="150978"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622791"/>
                  </a:ext>
                </a:extLst>
              </a:tr>
              <a:tr h="603913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  <a:p>
                      <a:pPr algn="ctr" rtl="1"/>
                      <a:endParaRPr lang="he-IL" dirty="0"/>
                    </a:p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  <a:p>
                      <a:pPr algn="ctr" rtl="1"/>
                      <a:endParaRPr lang="he-IL" dirty="0"/>
                    </a:p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524533"/>
                  </a:ext>
                </a:extLst>
              </a:tr>
            </a:tbl>
          </a:graphicData>
        </a:graphic>
      </p:graphicFrame>
      <p:sp>
        <p:nvSpPr>
          <p:cNvPr id="7" name="מלבן 6"/>
          <p:cNvSpPr/>
          <p:nvPr/>
        </p:nvSpPr>
        <p:spPr>
          <a:xfrm>
            <a:off x="635433" y="1494631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9" name="מלבן 8"/>
          <p:cNvSpPr/>
          <p:nvPr/>
        </p:nvSpPr>
        <p:spPr>
          <a:xfrm>
            <a:off x="2275670" y="1494631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0" name="מלבן 9"/>
          <p:cNvSpPr/>
          <p:nvPr/>
        </p:nvSpPr>
        <p:spPr>
          <a:xfrm>
            <a:off x="5576810" y="1494631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1" name="מלבן 10"/>
          <p:cNvSpPr/>
          <p:nvPr/>
        </p:nvSpPr>
        <p:spPr>
          <a:xfrm>
            <a:off x="7278087" y="1494631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2" name="מלבן 11"/>
          <p:cNvSpPr/>
          <p:nvPr/>
        </p:nvSpPr>
        <p:spPr>
          <a:xfrm>
            <a:off x="3976947" y="1485921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5</a:t>
            </a:r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2301035"/>
              </p:ext>
            </p:extLst>
          </p:nvPr>
        </p:nvGraphicFramePr>
        <p:xfrm>
          <a:off x="118175" y="2353518"/>
          <a:ext cx="1571140" cy="100007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71140">
                  <a:extLst>
                    <a:ext uri="{9D8B030D-6E8A-4147-A177-3AD203B41FA5}">
                      <a16:colId xmlns:a16="http://schemas.microsoft.com/office/drawing/2014/main" val="2165043471"/>
                    </a:ext>
                  </a:extLst>
                </a:gridCol>
              </a:tblGrid>
              <a:tr h="500036">
                <a:tc>
                  <a:txBody>
                    <a:bodyPr/>
                    <a:lstStyle/>
                    <a:p>
                      <a:pPr algn="ctr" rtl="1"/>
                      <a:r>
                        <a:rPr lang="en-US" dirty="0" err="1"/>
                        <a:t>minIndex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464667"/>
                  </a:ext>
                </a:extLst>
              </a:tr>
              <a:tr h="500036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3583512"/>
                  </a:ext>
                </a:extLst>
              </a:tr>
            </a:tbl>
          </a:graphicData>
        </a:graphic>
      </p:graphicFrame>
      <p:graphicFrame>
        <p:nvGraphicFramePr>
          <p:cNvPr id="14" name="טבלה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37873"/>
              </p:ext>
            </p:extLst>
          </p:nvPr>
        </p:nvGraphicFramePr>
        <p:xfrm>
          <a:off x="1885307" y="2353518"/>
          <a:ext cx="1571140" cy="100007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71140">
                  <a:extLst>
                    <a:ext uri="{9D8B030D-6E8A-4147-A177-3AD203B41FA5}">
                      <a16:colId xmlns:a16="http://schemas.microsoft.com/office/drawing/2014/main" val="2165043471"/>
                    </a:ext>
                  </a:extLst>
                </a:gridCol>
              </a:tblGrid>
              <a:tr h="500036">
                <a:tc>
                  <a:txBody>
                    <a:bodyPr/>
                    <a:lstStyle/>
                    <a:p>
                      <a:pPr algn="ctr" rtl="1"/>
                      <a:r>
                        <a:rPr lang="en-US" dirty="0" err="1"/>
                        <a:t>placeIndex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464667"/>
                  </a:ext>
                </a:extLst>
              </a:tr>
              <a:tr h="500036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3583512"/>
                  </a:ext>
                </a:extLst>
              </a:tr>
            </a:tbl>
          </a:graphicData>
        </a:graphic>
      </p:graphicFrame>
      <p:sp>
        <p:nvSpPr>
          <p:cNvPr id="13" name="מלבן 12"/>
          <p:cNvSpPr/>
          <p:nvPr/>
        </p:nvSpPr>
        <p:spPr>
          <a:xfrm>
            <a:off x="538721" y="2956244"/>
            <a:ext cx="609601" cy="317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5" name="מלבן 14"/>
          <p:cNvSpPr/>
          <p:nvPr/>
        </p:nvSpPr>
        <p:spPr>
          <a:xfrm>
            <a:off x="2366076" y="2956355"/>
            <a:ext cx="609601" cy="317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7" name="מלבן 16"/>
          <p:cNvSpPr/>
          <p:nvPr/>
        </p:nvSpPr>
        <p:spPr>
          <a:xfrm>
            <a:off x="644950" y="1494631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8" name="מלבן 17"/>
          <p:cNvSpPr/>
          <p:nvPr/>
        </p:nvSpPr>
        <p:spPr>
          <a:xfrm>
            <a:off x="3982258" y="1510304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9" name="מלבן 18"/>
          <p:cNvSpPr/>
          <p:nvPr/>
        </p:nvSpPr>
        <p:spPr>
          <a:xfrm>
            <a:off x="2366075" y="2962648"/>
            <a:ext cx="609601" cy="317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0" name="מלבן 19"/>
          <p:cNvSpPr/>
          <p:nvPr/>
        </p:nvSpPr>
        <p:spPr>
          <a:xfrm>
            <a:off x="3976947" y="1504753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21" name="מלבן 20"/>
          <p:cNvSpPr/>
          <p:nvPr/>
        </p:nvSpPr>
        <p:spPr>
          <a:xfrm>
            <a:off x="2292864" y="1490334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2" name="מלבן 21"/>
          <p:cNvSpPr/>
          <p:nvPr/>
        </p:nvSpPr>
        <p:spPr>
          <a:xfrm>
            <a:off x="536861" y="2962648"/>
            <a:ext cx="609601" cy="317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3" name="מלבן 22"/>
          <p:cNvSpPr/>
          <p:nvPr/>
        </p:nvSpPr>
        <p:spPr>
          <a:xfrm>
            <a:off x="2383270" y="2968604"/>
            <a:ext cx="609601" cy="317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4" name="מלבן 23"/>
          <p:cNvSpPr/>
          <p:nvPr/>
        </p:nvSpPr>
        <p:spPr>
          <a:xfrm>
            <a:off x="519666" y="2962648"/>
            <a:ext cx="609601" cy="317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5" name="מלבן 24"/>
          <p:cNvSpPr/>
          <p:nvPr/>
        </p:nvSpPr>
        <p:spPr>
          <a:xfrm>
            <a:off x="2366074" y="2968603"/>
            <a:ext cx="609601" cy="317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6" name="מלבן 25"/>
          <p:cNvSpPr/>
          <p:nvPr/>
        </p:nvSpPr>
        <p:spPr>
          <a:xfrm>
            <a:off x="535001" y="2969052"/>
            <a:ext cx="609601" cy="317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7" name="מלבן 26"/>
          <p:cNvSpPr/>
          <p:nvPr/>
        </p:nvSpPr>
        <p:spPr>
          <a:xfrm>
            <a:off x="7278087" y="1507698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28" name="מלבן 27"/>
          <p:cNvSpPr/>
          <p:nvPr/>
        </p:nvSpPr>
        <p:spPr>
          <a:xfrm>
            <a:off x="5571499" y="1500310"/>
            <a:ext cx="790414" cy="5269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6" name="תרשים זרימה: תהליך חלופי 15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994114" y="6008497"/>
            <a:ext cx="5182322" cy="716527"/>
          </a:xfrm>
          <a:prstGeom prst="flowChartAlternateProcess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פעולת המיון עצמה משתמשת בשתי הפעולות הקודמות.</a:t>
            </a:r>
          </a:p>
        </p:txBody>
      </p:sp>
    </p:spTree>
    <p:extLst>
      <p:ext uri="{BB962C8B-B14F-4D97-AF65-F5344CB8AC3E}">
        <p14:creationId xmlns:p14="http://schemas.microsoft.com/office/powerpoint/2010/main" val="377427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1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מיון בחירה – </a:t>
            </a:r>
            <a:r>
              <a:rPr lang="en-US" dirty="0"/>
              <a:t>Selection sort</a:t>
            </a:r>
            <a:endParaRPr lang="he-IL" dirty="0"/>
          </a:p>
        </p:txBody>
      </p:sp>
      <p:sp>
        <p:nvSpPr>
          <p:cNvPr id="16" name="תרשים זרימה: תהליך חלופי 15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243371" y="4022410"/>
            <a:ext cx="7846422" cy="1107529"/>
          </a:xfrm>
          <a:prstGeom prst="flowChartAlternateProcess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8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נכליל את הפעולה </a:t>
            </a:r>
            <a:r>
              <a:rPr lang="en-US" sz="28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swap</a:t>
            </a:r>
            <a:r>
              <a:rPr lang="he-IL" sz="28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כך שתקבל אינדקסים של שני עצמים מטיפוס הממשק.</a:t>
            </a:r>
          </a:p>
        </p:txBody>
      </p:sp>
      <p:pic>
        <p:nvPicPr>
          <p:cNvPr id="3" name="תמונה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371" y="1158094"/>
            <a:ext cx="8650684" cy="2638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190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מיון בחירה – </a:t>
            </a:r>
            <a:r>
              <a:rPr lang="en-US" dirty="0"/>
              <a:t>Selection sort</a:t>
            </a:r>
            <a:endParaRPr lang="he-IL" dirty="0"/>
          </a:p>
        </p:txBody>
      </p:sp>
      <p:pic>
        <p:nvPicPr>
          <p:cNvPr id="2" name="תמונה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554" y="1111115"/>
            <a:ext cx="6924675" cy="5038725"/>
          </a:xfrm>
          <a:prstGeom prst="rect">
            <a:avLst/>
          </a:prstGeom>
        </p:spPr>
      </p:pic>
      <p:sp>
        <p:nvSpPr>
          <p:cNvPr id="16" name="תרשים זרימה: תהליך חלופי 15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2898182" y="3800959"/>
            <a:ext cx="4587499" cy="2527227"/>
          </a:xfrm>
          <a:prstGeom prst="flowChartAlternateProcess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נעדכן את הפעולה כך שתקבל מערך מטיפוס הממשק ותחזיר את האינדקס של האיבר הקטן ביותר. הפעולה תפעיל את הפעולה </a:t>
            </a:r>
            <a:r>
              <a:rPr lang="en-US" sz="2400" dirty="0" err="1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isLessThan</a:t>
            </a:r>
            <a:r>
              <a:rPr lang="he-IL" sz="24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בהתאם לעצם.</a:t>
            </a:r>
          </a:p>
        </p:txBody>
      </p:sp>
    </p:spTree>
    <p:extLst>
      <p:ext uri="{BB962C8B-B14F-4D97-AF65-F5344CB8AC3E}">
        <p14:creationId xmlns:p14="http://schemas.microsoft.com/office/powerpoint/2010/main" val="3068314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224" y="1185055"/>
            <a:ext cx="8479834" cy="3993955"/>
          </a:xfrm>
          <a:prstGeom prst="rect">
            <a:avLst/>
          </a:prstGeom>
        </p:spPr>
      </p:pic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מיון בחירה – </a:t>
            </a:r>
            <a:r>
              <a:rPr lang="en-US" dirty="0"/>
              <a:t>Selection sort</a:t>
            </a:r>
            <a:endParaRPr lang="he-IL" dirty="0"/>
          </a:p>
        </p:txBody>
      </p:sp>
      <p:sp>
        <p:nvSpPr>
          <p:cNvPr id="16" name="תרשים זרימה: תהליך חלופי 15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540180" y="4766082"/>
            <a:ext cx="6434057" cy="1076779"/>
          </a:xfrm>
          <a:prstGeom prst="flowChartAlternateProcess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4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פעולת המיון המעודכנת תקבל מערך מטיפוס </a:t>
            </a:r>
            <a:r>
              <a:rPr lang="en-US" sz="24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Comparable</a:t>
            </a:r>
            <a:r>
              <a:rPr lang="he-IL" sz="24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2098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לסיכום מה בין ירושה לממשקים ?</a:t>
            </a:r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6075208"/>
              </p:ext>
            </p:extLst>
          </p:nvPr>
        </p:nvGraphicFramePr>
        <p:xfrm>
          <a:off x="144729" y="1159567"/>
          <a:ext cx="7898890" cy="558079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949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49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1085">
                <a:tc>
                  <a:txBody>
                    <a:bodyPr/>
                    <a:lstStyle/>
                    <a:p>
                      <a:pPr rtl="1"/>
                      <a:r>
                        <a:rPr lang="en-US" sz="28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A</a:t>
                      </a:r>
                      <a:r>
                        <a:rPr lang="he-IL" sz="2800" baseline="0" dirty="0">
                          <a:cs typeface="+mj-cs"/>
                        </a:rPr>
                        <a:t> תת מחלקה של </a:t>
                      </a:r>
                      <a:r>
                        <a:rPr lang="en-US" sz="28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B</a:t>
                      </a:r>
                      <a:endParaRPr lang="he-IL" sz="2800" dirty="0">
                        <a:cs typeface="+mj-cs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A</a:t>
                      </a:r>
                      <a:r>
                        <a:rPr lang="he-IL" sz="2800" dirty="0">
                          <a:cs typeface="+mj-cs"/>
                        </a:rPr>
                        <a:t> מממשת את הממשק </a:t>
                      </a:r>
                      <a:r>
                        <a:rPr lang="en-US" sz="28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I</a:t>
                      </a:r>
                      <a:endParaRPr lang="he-IL" sz="2800" dirty="0">
                        <a:cs typeface="+mj-cs"/>
                      </a:endParaRP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4869">
                <a:tc>
                  <a:txBody>
                    <a:bodyPr/>
                    <a:lstStyle/>
                    <a:p>
                      <a:pPr rtl="1"/>
                      <a:r>
                        <a:rPr lang="he-IL" sz="2800" b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מייצג יחס "סוג</a:t>
                      </a:r>
                      <a:r>
                        <a:rPr lang="he-IL" sz="2800" b="0" baseline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 של"</a:t>
                      </a:r>
                      <a:r>
                        <a:rPr lang="en-US" sz="2800" b="0" baseline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 </a:t>
                      </a:r>
                      <a:endParaRPr lang="he-IL" sz="2800" b="0" baseline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+mj-cs"/>
                      </a:endParaRPr>
                    </a:p>
                    <a:p>
                      <a:pPr rtl="1"/>
                      <a:r>
                        <a:rPr lang="he-IL" sz="2800" b="0" baseline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עיגול הוא "סוג של" צורה</a:t>
                      </a:r>
                      <a:endParaRPr lang="he-IL" sz="28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+mj-cs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b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מייצג יחס</a:t>
                      </a:r>
                      <a:r>
                        <a:rPr lang="he-IL" sz="2800" b="0" baseline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 "מתפקד כ-" </a:t>
                      </a:r>
                    </a:p>
                    <a:p>
                      <a:pPr rtl="1"/>
                      <a:r>
                        <a:rPr lang="he-IL" sz="2800" b="0" baseline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עיגול "מתפקד כ-" ניתן להשוואה , ניתן לציור וכו'</a:t>
                      </a:r>
                      <a:endParaRPr lang="he-IL" sz="28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+mj-cs"/>
                      </a:endParaRP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4869">
                <a:tc>
                  <a:txBody>
                    <a:bodyPr/>
                    <a:lstStyle/>
                    <a:p>
                      <a:pPr rtl="1"/>
                      <a:r>
                        <a:rPr lang="he-IL" sz="2800" b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ניתן לרשת רק ממחלקה אחת</a:t>
                      </a:r>
                      <a:r>
                        <a:rPr lang="he-IL" sz="2800" b="0" baseline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 ב – 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Java</a:t>
                      </a:r>
                      <a:r>
                        <a:rPr lang="he-IL" sz="2800" b="0" baseline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 אין ירושה מרובה.</a:t>
                      </a:r>
                      <a:endParaRPr lang="he-IL" sz="28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+mj-cs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b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מחלקה אחת יכולה לממש ממשקים רבים.</a:t>
                      </a: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4869">
                <a:tc>
                  <a:txBody>
                    <a:bodyPr/>
                    <a:lstStyle/>
                    <a:p>
                      <a:pPr rtl="1"/>
                      <a:r>
                        <a:rPr lang="he-IL" sz="2800" b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ניתן לממש</a:t>
                      </a:r>
                      <a:r>
                        <a:rPr lang="he-IL" sz="2800" b="0" baseline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 </a:t>
                      </a:r>
                      <a:r>
                        <a:rPr lang="he-IL" sz="2800" b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ב</a:t>
                      </a:r>
                      <a:r>
                        <a:rPr lang="he-IL" sz="2800" b="0" baseline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 – 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B</a:t>
                      </a:r>
                      <a:r>
                        <a:rPr lang="he-IL" sz="2800" b="0" baseline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 פעולות </a:t>
                      </a:r>
                      <a:endParaRPr lang="he-IL" sz="28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+mj-cs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b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ב – 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I</a:t>
                      </a:r>
                      <a:r>
                        <a:rPr lang="he-IL" sz="2800" b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 ניתן להגדיר רק קבועים</a:t>
                      </a:r>
                      <a:r>
                        <a:rPr lang="he-IL" sz="2800" b="0" baseline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 ופעולות לא ממומשות.</a:t>
                      </a:r>
                      <a:endParaRPr lang="he-IL" sz="28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+mj-cs"/>
                      </a:endParaRP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9408">
                <a:tc>
                  <a:txBody>
                    <a:bodyPr/>
                    <a:lstStyle/>
                    <a:p>
                      <a:pPr rtl="1"/>
                      <a:r>
                        <a:rPr lang="en-US" sz="2800" dirty="0">
                          <a:solidFill>
                            <a:schemeClr val="tx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B</a:t>
                      </a:r>
                      <a:r>
                        <a:rPr lang="en-US" sz="2800" b="0" baseline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 </a:t>
                      </a:r>
                      <a:r>
                        <a:rPr lang="he-IL" sz="2800" b="0" baseline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 מייצגת את הפן העיקרי של 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A</a:t>
                      </a:r>
                      <a:endParaRPr lang="he-IL" sz="28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+mj-cs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>
                          <a:solidFill>
                            <a:schemeClr val="tx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I</a:t>
                      </a:r>
                      <a:r>
                        <a:rPr lang="he-IL" sz="2800" b="0" baseline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 מייצג רק פן אחד (אולי מתוך רבים</a:t>
                      </a:r>
                      <a:r>
                        <a:rPr lang="en-US" sz="2800" b="0" baseline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(</a:t>
                      </a:r>
                      <a:r>
                        <a:rPr lang="he-IL" sz="2800" b="0" baseline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+mj-cs"/>
                        </a:rPr>
                        <a:t> של 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A</a:t>
                      </a:r>
                      <a:endParaRPr lang="he-IL" sz="28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+mj-cs"/>
                      </a:endParaRP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09993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211016" y="2168836"/>
            <a:ext cx="12192001" cy="1260164"/>
          </a:xfrm>
        </p:spPr>
        <p:txBody>
          <a:bodyPr/>
          <a:lstStyle/>
          <a:p>
            <a:r>
              <a:rPr lang="he-IL" dirty="0">
                <a:solidFill>
                  <a:srgbClr val="192A72"/>
                </a:solidFill>
              </a:rPr>
              <a:t>היחס מתפקד כ...</a:t>
            </a:r>
            <a:r>
              <a:rPr lang="en-US" dirty="0">
                <a:solidFill>
                  <a:srgbClr val="192A72"/>
                </a:solidFill>
              </a:rPr>
              <a:t> </a:t>
            </a:r>
            <a:endParaRPr lang="he-IL" dirty="0">
              <a:solidFill>
                <a:srgbClr val="192A7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            היחס מתפקד כ...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4"/>
          </p:nvPr>
        </p:nvSpPr>
        <p:spPr>
          <a:xfrm>
            <a:off x="515273" y="1106482"/>
            <a:ext cx="7761461" cy="543380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he-IL" altLang="he-IL" sz="40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n-cs"/>
              </a:rPr>
              <a:t>נתונות המחלקות הבאות : </a:t>
            </a:r>
            <a:br>
              <a:rPr lang="en-US" altLang="he-IL" sz="40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n-cs"/>
              </a:rPr>
            </a:br>
            <a:r>
              <a:rPr lang="he-IL" altLang="he-IL" sz="40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n-cs"/>
              </a:rPr>
              <a:t>"מספר טבעי"</a:t>
            </a:r>
            <a:r>
              <a:rPr lang="en-US" altLang="he-IL" sz="40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n-cs"/>
              </a:rPr>
              <a:t> </a:t>
            </a:r>
            <a:r>
              <a:rPr lang="he-IL" altLang="he-IL" sz="40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n-cs"/>
              </a:rPr>
              <a:t> , "מחרוזת" , "תאריך".</a:t>
            </a:r>
          </a:p>
          <a:p>
            <a:pPr>
              <a:defRPr/>
            </a:pPr>
            <a:r>
              <a:rPr lang="he-IL" altLang="he-IL" sz="4000" b="1" dirty="0">
                <a:solidFill>
                  <a:srgbClr val="92D050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לשלושת המחלקות הנ"ל קשה להגדיר מחלקת על מלבד המחלקה "</a:t>
            </a:r>
            <a:r>
              <a:rPr lang="en-US" altLang="he-IL" sz="4000" b="1" dirty="0">
                <a:solidFill>
                  <a:srgbClr val="92D050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Object</a:t>
            </a:r>
            <a:r>
              <a:rPr lang="he-IL" altLang="he-IL" sz="4000" b="1" dirty="0">
                <a:solidFill>
                  <a:srgbClr val="92D050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".</a:t>
            </a:r>
          </a:p>
          <a:p>
            <a:pPr>
              <a:defRPr/>
            </a:pPr>
            <a:r>
              <a:rPr lang="he-IL" altLang="he-IL" sz="40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לשלושת העצמים יש יסוד חשוב הם ניתנים למיון וסידור.</a:t>
            </a:r>
          </a:p>
          <a:p>
            <a:pPr>
              <a:defRPr/>
            </a:pPr>
            <a:endParaRPr lang="he-IL" altLang="he-IL" sz="4000" b="1" dirty="0">
              <a:solidFill>
                <a:srgbClr val="92D050"/>
              </a:solidFill>
              <a:latin typeface="Book Antiqua" panose="02040602050305030304" pitchFamily="18" charset="0"/>
              <a:ea typeface="Tahoma" panose="020B060403050404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5106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            היחס מתפקד כ...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4"/>
          </p:nvPr>
        </p:nvSpPr>
        <p:spPr>
          <a:xfrm>
            <a:off x="515273" y="1106482"/>
            <a:ext cx="7761461" cy="5433803"/>
          </a:xfrm>
        </p:spPr>
        <p:txBody>
          <a:bodyPr>
            <a:normAutofit/>
          </a:bodyPr>
          <a:lstStyle/>
          <a:p>
            <a:pPr>
              <a:defRPr/>
            </a:pPr>
            <a:endParaRPr lang="he-IL" altLang="he-IL" sz="4000" b="1" dirty="0">
              <a:latin typeface="Book Antiqua" panose="02040602050305030304" pitchFamily="18" charset="0"/>
              <a:ea typeface="Tahoma" panose="020B0604030504040204" pitchFamily="34" charset="0"/>
              <a:cs typeface="+mj-cs"/>
            </a:endParaRPr>
          </a:p>
          <a:p>
            <a:pPr>
              <a:defRPr/>
            </a:pPr>
            <a:r>
              <a:rPr lang="he-IL" altLang="he-IL" sz="4000" b="1" dirty="0">
                <a:solidFill>
                  <a:srgbClr val="92D050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מספר טבעי – לפי גודל.</a:t>
            </a:r>
            <a:br>
              <a:rPr lang="en-US" altLang="he-IL" sz="4000" b="1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</a:br>
            <a:r>
              <a:rPr lang="he-IL" altLang="he-IL" sz="4000" b="1" dirty="0"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 </a:t>
            </a:r>
          </a:p>
          <a:p>
            <a:pPr>
              <a:defRPr/>
            </a:pPr>
            <a:r>
              <a:rPr lang="he-IL" altLang="he-IL" sz="40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תאריך לפי סדר כרונולוגי.</a:t>
            </a:r>
            <a:br>
              <a:rPr lang="en-US" altLang="he-IL" sz="40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</a:br>
            <a:endParaRPr lang="he-IL" altLang="he-IL" sz="4000" dirty="0">
              <a:latin typeface="Book Antiqua" panose="020406020503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r>
              <a:rPr lang="he-IL" altLang="he-IL" sz="4000" b="1" dirty="0">
                <a:solidFill>
                  <a:srgbClr val="92D050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מחרוזת – לפי סדר לקסיקוגרפי.</a:t>
            </a:r>
          </a:p>
          <a:p>
            <a:pPr>
              <a:defRPr/>
            </a:pPr>
            <a:endParaRPr lang="he-IL" altLang="he-IL" sz="4000" b="1" dirty="0">
              <a:solidFill>
                <a:srgbClr val="92D050"/>
              </a:solidFill>
              <a:latin typeface="Book Antiqua" panose="02040602050305030304" pitchFamily="18" charset="0"/>
              <a:ea typeface="Tahoma" panose="020B060403050404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4353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            היחס מתפקד כ...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4"/>
          </p:nvPr>
        </p:nvSpPr>
        <p:spPr>
          <a:xfrm>
            <a:off x="680165" y="932769"/>
            <a:ext cx="7761461" cy="5433803"/>
          </a:xfrm>
        </p:spPr>
        <p:txBody>
          <a:bodyPr>
            <a:noAutofit/>
          </a:bodyPr>
          <a:lstStyle/>
          <a:p>
            <a:pPr>
              <a:defRPr/>
            </a:pPr>
            <a:endParaRPr lang="he-IL" altLang="he-IL" sz="4000" b="1" dirty="0">
              <a:latin typeface="Book Antiqua" panose="02040602050305030304" pitchFamily="18" charset="0"/>
              <a:ea typeface="Tahoma" panose="020B0604030504040204" pitchFamily="34" charset="0"/>
              <a:cs typeface="+mj-cs"/>
            </a:endParaRPr>
          </a:p>
          <a:p>
            <a:pPr>
              <a:defRPr/>
            </a:pPr>
            <a:r>
              <a:rPr lang="he-IL" altLang="he-IL" sz="40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נניח שאני מעונין לכתוב פעולת מיון לכל אחת מהמחלקות , האם אני באמת צריך לכתוב שלוש פעולות מיון אחת עבור כל מחלקה ?</a:t>
            </a:r>
            <a:r>
              <a:rPr lang="en-US" altLang="he-IL" sz="40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 </a:t>
            </a:r>
          </a:p>
          <a:p>
            <a:pPr marL="96848" indent="0">
              <a:buNone/>
              <a:defRPr/>
            </a:pPr>
            <a:endParaRPr lang="he-IL" altLang="he-IL" sz="4000" b="1" dirty="0">
              <a:solidFill>
                <a:srgbClr val="12B4BC"/>
              </a:solidFill>
              <a:latin typeface="Book Antiqua" panose="02040602050305030304" pitchFamily="18" charset="0"/>
              <a:ea typeface="Tahoma" panose="020B0604030504040204" pitchFamily="34" charset="0"/>
              <a:cs typeface="+mj-cs"/>
            </a:endParaRPr>
          </a:p>
          <a:p>
            <a:pPr>
              <a:defRPr/>
            </a:pPr>
            <a:endParaRPr lang="he-IL" altLang="he-IL" sz="4000" b="1" dirty="0">
              <a:solidFill>
                <a:srgbClr val="92D050"/>
              </a:solidFill>
              <a:latin typeface="Book Antiqua" panose="02040602050305030304" pitchFamily="18" charset="0"/>
              <a:ea typeface="Tahoma" panose="020B060403050404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47260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            היחס מתפקד כ...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4"/>
          </p:nvPr>
        </p:nvSpPr>
        <p:spPr>
          <a:xfrm>
            <a:off x="680165" y="932769"/>
            <a:ext cx="7761461" cy="5433803"/>
          </a:xfrm>
        </p:spPr>
        <p:txBody>
          <a:bodyPr>
            <a:noAutofit/>
          </a:bodyPr>
          <a:lstStyle/>
          <a:p>
            <a:pPr>
              <a:defRPr/>
            </a:pPr>
            <a:endParaRPr lang="he-IL" altLang="he-IL" sz="4000" b="1" dirty="0">
              <a:solidFill>
                <a:srgbClr val="92D050"/>
              </a:solidFill>
              <a:latin typeface="Book Antiqua" panose="02040602050305030304" pitchFamily="18" charset="0"/>
              <a:ea typeface="Tahoma" panose="020B0604030504040204" pitchFamily="34" charset="0"/>
              <a:cs typeface="+mj-cs"/>
            </a:endParaRPr>
          </a:p>
          <a:p>
            <a:pPr>
              <a:defRPr/>
            </a:pPr>
            <a:r>
              <a:rPr lang="he-IL" altLang="he-IL" sz="4000" b="1" dirty="0">
                <a:solidFill>
                  <a:srgbClr val="92D050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נניח שכתבתי פעולה הממיינת מערך של "מספרים טבעיים" , כשארצה לכתוב פעולה זהה למחלקה מחרוזת אראה שהפעולה זהה לפעולה שכבר כתבתי מלבד העובדה שאופן ההשוואה השתנה.</a:t>
            </a:r>
          </a:p>
          <a:p>
            <a:pPr marL="96848" indent="0">
              <a:buNone/>
              <a:defRPr/>
            </a:pPr>
            <a:endParaRPr lang="he-IL" altLang="he-IL" sz="4000" b="1" dirty="0">
              <a:solidFill>
                <a:srgbClr val="92D050"/>
              </a:solidFill>
              <a:latin typeface="Book Antiqua" panose="02040602050305030304" pitchFamily="18" charset="0"/>
              <a:ea typeface="Tahoma" panose="020B0604030504040204" pitchFamily="34" charset="0"/>
              <a:cs typeface="+mj-cs"/>
            </a:endParaRPr>
          </a:p>
          <a:p>
            <a:pPr>
              <a:defRPr/>
            </a:pPr>
            <a:endParaRPr lang="he-IL" altLang="he-IL" sz="4000" b="1" dirty="0">
              <a:solidFill>
                <a:srgbClr val="92D050"/>
              </a:solidFill>
              <a:latin typeface="Book Antiqua" panose="02040602050305030304" pitchFamily="18" charset="0"/>
              <a:ea typeface="Tahoma" panose="020B060403050404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86273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pPr algn="r"/>
            <a:r>
              <a:rPr lang="he-IL" dirty="0"/>
              <a:t>                      היחס מתפקד כ...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4"/>
          </p:nvPr>
        </p:nvSpPr>
        <p:spPr>
          <a:xfrm>
            <a:off x="680165" y="932769"/>
            <a:ext cx="7761461" cy="5433803"/>
          </a:xfrm>
        </p:spPr>
        <p:txBody>
          <a:bodyPr>
            <a:noAutofit/>
          </a:bodyPr>
          <a:lstStyle/>
          <a:p>
            <a:pPr>
              <a:defRPr/>
            </a:pPr>
            <a:endParaRPr lang="he-IL" altLang="he-IL" sz="4000" b="1" dirty="0">
              <a:solidFill>
                <a:srgbClr val="92D050"/>
              </a:solidFill>
              <a:latin typeface="Book Antiqua" panose="02040602050305030304" pitchFamily="18" charset="0"/>
              <a:ea typeface="Tahoma" panose="020B0604030504040204" pitchFamily="34" charset="0"/>
              <a:cs typeface="+mn-cs"/>
            </a:endParaRPr>
          </a:p>
          <a:p>
            <a:pPr>
              <a:defRPr/>
            </a:pPr>
            <a:r>
              <a:rPr lang="he-IL" altLang="he-IL" sz="4000" b="1" dirty="0">
                <a:solidFill>
                  <a:srgbClr val="92D050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שלושת העצמים : "מספר טבעי"</a:t>
            </a:r>
            <a:r>
              <a:rPr lang="en-US" altLang="he-IL" sz="4000" b="1" dirty="0">
                <a:solidFill>
                  <a:srgbClr val="92D050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 </a:t>
            </a:r>
            <a:r>
              <a:rPr lang="he-IL" altLang="he-IL" sz="4000" b="1" dirty="0">
                <a:solidFill>
                  <a:srgbClr val="92D050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 , "מחרוזת" , "תאריך"</a:t>
            </a:r>
            <a:r>
              <a:rPr lang="en-US" altLang="he-IL" sz="4000" b="1" dirty="0">
                <a:solidFill>
                  <a:srgbClr val="92D050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 </a:t>
            </a:r>
            <a:r>
              <a:rPr lang="he-IL" altLang="he-IL" sz="4000" b="1" dirty="0">
                <a:solidFill>
                  <a:srgbClr val="92D050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הם עצמים </a:t>
            </a:r>
            <a:r>
              <a:rPr lang="he-IL" altLang="he-IL" sz="40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ברי השוואה</a:t>
            </a:r>
            <a:r>
              <a:rPr lang="he-IL" altLang="he-IL" sz="4000" b="1" dirty="0">
                <a:solidFill>
                  <a:srgbClr val="92D050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j-cs"/>
              </a:rPr>
              <a:t> זהו היסוד המשותף שלהם.</a:t>
            </a:r>
          </a:p>
          <a:p>
            <a:pPr>
              <a:defRPr/>
            </a:pPr>
            <a:r>
              <a:rPr lang="he-IL" altLang="he-IL" sz="40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n-cs"/>
              </a:rPr>
              <a:t>נוכל לומר ש-"מספר טבעי"</a:t>
            </a:r>
            <a:r>
              <a:rPr lang="en-US" altLang="he-IL" sz="40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n-cs"/>
              </a:rPr>
              <a:t>  </a:t>
            </a:r>
            <a:r>
              <a:rPr lang="he-IL" altLang="he-IL" sz="40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n-cs"/>
              </a:rPr>
              <a:t> , "מחרוזת" ו "תאריך" </a:t>
            </a:r>
            <a:r>
              <a:rPr lang="he-IL" altLang="he-IL" sz="4000" b="1" dirty="0">
                <a:solidFill>
                  <a:srgbClr val="192A72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n-cs"/>
              </a:rPr>
              <a:t>מתפקדים כ</a:t>
            </a:r>
            <a:r>
              <a:rPr lang="he-IL" altLang="he-IL" sz="4000" b="1" dirty="0">
                <a:solidFill>
                  <a:srgbClr val="12B4BC"/>
                </a:solidFill>
                <a:latin typeface="Book Antiqua" panose="02040602050305030304" pitchFamily="18" charset="0"/>
                <a:ea typeface="Tahoma" panose="020B0604030504040204" pitchFamily="34" charset="0"/>
                <a:cs typeface="+mn-cs"/>
              </a:rPr>
              <a:t>עצמים ברי השוואה.</a:t>
            </a:r>
          </a:p>
        </p:txBody>
      </p:sp>
    </p:spTree>
    <p:extLst>
      <p:ext uri="{BB962C8B-B14F-4D97-AF65-F5344CB8AC3E}">
        <p14:creationId xmlns:p14="http://schemas.microsoft.com/office/powerpoint/2010/main" val="373967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14663</TotalTime>
  <Words>1263</Words>
  <Application>Microsoft Office PowerPoint</Application>
  <PresentationFormat>מסך רחב</PresentationFormat>
  <Paragraphs>206</Paragraphs>
  <Slides>37</Slides>
  <Notes>35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37</vt:i4>
      </vt:variant>
    </vt:vector>
  </HeadingPairs>
  <TitlesOfParts>
    <vt:vector size="42" baseType="lpstr">
      <vt:lpstr>Arial</vt:lpstr>
      <vt:lpstr>Book Antiqua</vt:lpstr>
      <vt:lpstr>Tahoma</vt:lpstr>
      <vt:lpstr>Varela Round</vt:lpstr>
      <vt:lpstr>ערכת נושא Office</vt:lpstr>
      <vt:lpstr>מערכת שידורים לאומית</vt:lpstr>
      <vt:lpstr>ממשקים לבגרות הנדסת תוכנה</vt:lpstr>
      <vt:lpstr>מה נלמד היום </vt:lpstr>
      <vt:lpstr>היחס מתפקד כ... </vt:lpstr>
      <vt:lpstr>                      היחס מתפקד כ...</vt:lpstr>
      <vt:lpstr>                      היחס מתפקד כ...</vt:lpstr>
      <vt:lpstr>                      היחס מתפקד כ...</vt:lpstr>
      <vt:lpstr>                      היחס מתפקד כ...</vt:lpstr>
      <vt:lpstr>                      היחס מתפקד כ...</vt:lpstr>
      <vt:lpstr>                      היחס מתפקד כ...</vt:lpstr>
      <vt:lpstr>ממשקים</vt:lpstr>
      <vt:lpstr>                   ממשקים - interface</vt:lpstr>
      <vt:lpstr>                   ממשקים - interface</vt:lpstr>
      <vt:lpstr>                   ממשקים - interface</vt:lpstr>
      <vt:lpstr>           הגדרת ממשק - interface</vt:lpstr>
      <vt:lpstr>                      מימוש הממשק</vt:lpstr>
      <vt:lpstr>                      מימוש הממשק</vt:lpstr>
      <vt:lpstr>              חובות המחלקה המממשת</vt:lpstr>
      <vt:lpstr>             זכויות המחלקה המממשת </vt:lpstr>
      <vt:lpstr>             זכויות המחלקה המממשת</vt:lpstr>
      <vt:lpstr>             זכויות המחלקה המממשת</vt:lpstr>
      <vt:lpstr>             זכויות המחלקה המממשת</vt:lpstr>
      <vt:lpstr>             זכויות המחלקה המממשת</vt:lpstr>
      <vt:lpstr>      החוזה המוגדר מבטיח את תפקידו              הנכון של טיפוס הממשק</vt:lpstr>
      <vt:lpstr>       החוזה המוגדר מבטיח את תפקידו              הנכון של טיפוס הממשק</vt:lpstr>
      <vt:lpstr>     מחלקה יכולה לממש מספר ממשקים</vt:lpstr>
      <vt:lpstr>תרשים uml</vt:lpstr>
      <vt:lpstr>ממשקים בשירות הפולימורפיזם</vt:lpstr>
      <vt:lpstr>          מיון בחירה – Selection sort</vt:lpstr>
      <vt:lpstr>          מיון בחירה – Selection sort</vt:lpstr>
      <vt:lpstr>          מיון בחירה – Selection sort</vt:lpstr>
      <vt:lpstr>          מיון בחירה – Selection sort</vt:lpstr>
      <vt:lpstr>          מיון בחירה – Selection sort</vt:lpstr>
      <vt:lpstr>          מיון בחירה – Selection sort</vt:lpstr>
      <vt:lpstr>          מיון בחירה – Selection sort</vt:lpstr>
      <vt:lpstr>        לסיכום מה בין ירושה לממשקים ?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שני שמלה/Shani Chemla</cp:lastModifiedBy>
  <cp:revision>432</cp:revision>
  <dcterms:created xsi:type="dcterms:W3CDTF">2020-03-15T19:13:03Z</dcterms:created>
  <dcterms:modified xsi:type="dcterms:W3CDTF">2021-12-01T07:31:59Z</dcterms:modified>
</cp:coreProperties>
</file>