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3"/>
  </p:notesMasterIdLst>
  <p:sldIdLst>
    <p:sldId id="257" r:id="rId2"/>
    <p:sldId id="262" r:id="rId3"/>
    <p:sldId id="337" r:id="rId4"/>
    <p:sldId id="263" r:id="rId5"/>
    <p:sldId id="288" r:id="rId6"/>
    <p:sldId id="301" r:id="rId7"/>
    <p:sldId id="338" r:id="rId8"/>
    <p:sldId id="339" r:id="rId9"/>
    <p:sldId id="341" r:id="rId10"/>
    <p:sldId id="342" r:id="rId11"/>
    <p:sldId id="343" r:id="rId12"/>
    <p:sldId id="309" r:id="rId13"/>
    <p:sldId id="340" r:id="rId14"/>
    <p:sldId id="345" r:id="rId15"/>
    <p:sldId id="346" r:id="rId16"/>
    <p:sldId id="348" r:id="rId17"/>
    <p:sldId id="310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7" r:id="rId26"/>
    <p:sldId id="370" r:id="rId27"/>
    <p:sldId id="303" r:id="rId28"/>
    <p:sldId id="358" r:id="rId29"/>
    <p:sldId id="359" r:id="rId30"/>
    <p:sldId id="360" r:id="rId31"/>
    <p:sldId id="361" r:id="rId32"/>
    <p:sldId id="362" r:id="rId33"/>
    <p:sldId id="363" r:id="rId34"/>
    <p:sldId id="365" r:id="rId35"/>
    <p:sldId id="366" r:id="rId36"/>
    <p:sldId id="367" r:id="rId37"/>
    <p:sldId id="368" r:id="rId38"/>
    <p:sldId id="369" r:id="rId39"/>
    <p:sldId id="356" r:id="rId40"/>
    <p:sldId id="371" r:id="rId41"/>
    <p:sldId id="372" r:id="rId42"/>
    <p:sldId id="374" r:id="rId43"/>
    <p:sldId id="375" r:id="rId44"/>
    <p:sldId id="376" r:id="rId45"/>
    <p:sldId id="378" r:id="rId46"/>
    <p:sldId id="398" r:id="rId47"/>
    <p:sldId id="397" r:id="rId48"/>
    <p:sldId id="384" r:id="rId49"/>
    <p:sldId id="383" r:id="rId50"/>
    <p:sldId id="385" r:id="rId51"/>
    <p:sldId id="386" r:id="rId52"/>
    <p:sldId id="387" r:id="rId53"/>
    <p:sldId id="388" r:id="rId54"/>
    <p:sldId id="389" r:id="rId55"/>
    <p:sldId id="390" r:id="rId56"/>
    <p:sldId id="391" r:id="rId57"/>
    <p:sldId id="392" r:id="rId58"/>
    <p:sldId id="399" r:id="rId59"/>
    <p:sldId id="400" r:id="rId60"/>
    <p:sldId id="336" r:id="rId61"/>
    <p:sldId id="291" r:id="rId6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92D050"/>
    <a:srgbClr val="6CF0FF"/>
    <a:srgbClr val="E0E0E0"/>
    <a:srgbClr val="E6E6E6"/>
    <a:srgbClr val="11A4AB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6" autoAdjust="0"/>
    <p:restoredTop sz="94737"/>
  </p:normalViewPr>
  <p:slideViewPr>
    <p:cSldViewPr snapToGrid="0" snapToObjects="1">
      <p:cViewPr varScale="1">
        <p:scale>
          <a:sx n="89" d="100"/>
          <a:sy n="89" d="100"/>
        </p:scale>
        <p:origin x="920" y="168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ד'.אלול.תש"ף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כתיבת תוכנית ב-</a:t>
            </a:r>
            <a:r>
              <a:rPr lang="en-US" dirty="0"/>
              <a:t>C##</a:t>
            </a:r>
            <a:r>
              <a:rPr lang="he-IL" dirty="0"/>
              <a:t> או </a:t>
            </a:r>
            <a:r>
              <a:rPr lang="en-US" dirty="0"/>
              <a:t>Java</a:t>
            </a:r>
            <a:endParaRPr lang="he-IL" dirty="0"/>
          </a:p>
          <a:p>
            <a:r>
              <a:rPr lang="he-IL" dirty="0"/>
              <a:t>הדוגמאות הן ב-</a:t>
            </a:r>
            <a:r>
              <a:rPr lang="en-US" dirty="0"/>
              <a:t>java</a:t>
            </a:r>
            <a:r>
              <a:rPr lang="he-IL" dirty="0"/>
              <a:t> אך ההבדלים הם בעיקר בפקודות הקלט והפלט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pPr/>
              <a:t>51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pPr/>
              <a:t>60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ד'.אלול.תש"ף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מערך דו מימדי מטיפוס מספרי –</a:t>
            </a:r>
            <a:r>
              <a:rPr lang="he-IL" dirty="0" err="1">
                <a:sym typeface="Varela Round"/>
              </a:rPr>
              <a:t> ער</a:t>
            </a:r>
            <a:r>
              <a:rPr lang="he-IL" dirty="0">
                <a:sym typeface="Varela Round"/>
              </a:rPr>
              <a:t>ך ברירת מחדל</a:t>
            </a:r>
            <a:endParaRPr lang="he-IL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515277" y="1974271"/>
          <a:ext cx="5833569" cy="27556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3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39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6650182" y="1974271"/>
            <a:ext cx="4727863" cy="1912981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mat = new </a:t>
            </a:r>
            <a:r>
              <a:rPr lang="en-US" dirty="0" err="1"/>
              <a:t>int</a:t>
            </a:r>
            <a:r>
              <a:rPr lang="en-US" dirty="0"/>
              <a:t>[5,6];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מערך דו מימדי מטיפוס מספרי –</a:t>
            </a:r>
            <a:r>
              <a:rPr lang="he-IL" dirty="0" err="1">
                <a:sym typeface="Varela Round"/>
              </a:rPr>
              <a:t> ער</a:t>
            </a:r>
            <a:r>
              <a:rPr lang="he-IL" dirty="0">
                <a:sym typeface="Varela Round"/>
              </a:rPr>
              <a:t>ך ברירת מחדל</a:t>
            </a:r>
            <a:endParaRPr lang="he-IL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515277" y="1974271"/>
          <a:ext cx="5833569" cy="27556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3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39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6650182" y="1974271"/>
            <a:ext cx="4727863" cy="1912981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mat = new </a:t>
            </a:r>
            <a:r>
              <a:rPr lang="en-US" dirty="0" err="1"/>
              <a:t>int</a:t>
            </a:r>
            <a:r>
              <a:rPr lang="en-US" dirty="0"/>
              <a:t>[5,6];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מערך מונים –</a:t>
            </a:r>
            <a:r>
              <a:rPr lang="he-IL" dirty="0" err="1">
                <a:sym typeface="Varela Round"/>
              </a:rPr>
              <a:t> מה</a:t>
            </a:r>
            <a:r>
              <a:rPr lang="he-IL" dirty="0">
                <a:sym typeface="Varela Round"/>
              </a:rPr>
              <a:t> הכוונה?</a:t>
            </a:r>
            <a:r>
              <a:rPr lang="he-IL" dirty="0"/>
              <a:t> 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sz="2800"/>
              <a:t>מונה- סופר</a:t>
            </a:r>
          </a:p>
          <a:p>
            <a:pPr>
              <a:lnSpc>
                <a:spcPct val="150000"/>
              </a:lnSpc>
            </a:pPr>
            <a:r>
              <a:rPr sz="2800"/>
              <a:t>ספירה/מנייה לפי קריטריונים דו מימדיים</a:t>
            </a:r>
          </a:p>
          <a:p>
            <a:pPr>
              <a:lnSpc>
                <a:spcPct val="150000"/>
              </a:lnSpc>
            </a:pPr>
            <a:r>
              <a:rPr sz="2800"/>
              <a:t>ספירה שמושפעת או מותנת בשני קריטריונים</a:t>
            </a:r>
          </a:p>
          <a:p>
            <a:pPr>
              <a:buNone/>
            </a:pP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מערך מונים </a:t>
            </a:r>
            <a:r>
              <a:rPr lang="he-IL" dirty="0" err="1">
                <a:sym typeface="Varela Round"/>
              </a:rPr>
              <a:t>– ד</a:t>
            </a:r>
            <a:r>
              <a:rPr lang="he-IL" dirty="0">
                <a:sym typeface="Varela Round"/>
              </a:rPr>
              <a:t>וגמה</a:t>
            </a:r>
            <a:endParaRPr lang="he-IL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t>בסינמה סיטי 7 אולמות קולנוע </a:t>
            </a:r>
          </a:p>
          <a:p>
            <a:pPr>
              <a:buNone/>
            </a:pPr>
            <a:r>
              <a:t>במשך שבוע ימים מוקרן סרט מסויים בכל אולם ב 5 הקרנות ביום:</a:t>
            </a:r>
          </a:p>
          <a:p>
            <a:pPr>
              <a:buFontTx/>
              <a:buChar char="-"/>
            </a:pPr>
            <a:r>
              <a:t>9:30 הקרנה 1</a:t>
            </a:r>
          </a:p>
          <a:p>
            <a:pPr>
              <a:buFontTx/>
              <a:buChar char="-"/>
            </a:pPr>
            <a:r>
              <a:t>12:00 הקרנה 2</a:t>
            </a:r>
          </a:p>
          <a:p>
            <a:pPr>
              <a:buFontTx/>
              <a:buChar char="-"/>
            </a:pPr>
            <a:r>
              <a:t>15:00 הקרנה 3</a:t>
            </a:r>
          </a:p>
          <a:p>
            <a:pPr>
              <a:buFontTx/>
              <a:buChar char="-"/>
            </a:pPr>
            <a:r>
              <a:t>18:30 הקרנה 4</a:t>
            </a:r>
          </a:p>
          <a:p>
            <a:pPr>
              <a:buFontTx/>
              <a:buChar char="-"/>
            </a:pPr>
            <a:r>
              <a:t>22:00 הקרנה 5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מערך מונים </a:t>
            </a:r>
            <a:r>
              <a:rPr lang="he-IL" dirty="0" err="1">
                <a:sym typeface="Varela Round"/>
              </a:rPr>
              <a:t>– ד</a:t>
            </a:r>
            <a:r>
              <a:rPr lang="he-IL" dirty="0">
                <a:sym typeface="Varela Round"/>
              </a:rPr>
              <a:t>וגמה</a:t>
            </a:r>
            <a:endParaRPr lang="he-IL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t>בחברת סינמה סיטי רוצים לבדוק איזה סרט מבוקש יותר </a:t>
            </a:r>
          </a:p>
          <a:p>
            <a:pPr>
              <a:buNone/>
            </a:pPr>
            <a:r>
              <a:t>ובאיזה שעות ביום הביקוש הגבוה יותר </a:t>
            </a:r>
            <a:r>
              <a:rPr lang="he-IL" dirty="0"/>
              <a:t>–</a:t>
            </a:r>
            <a:r>
              <a:t> באיזו הקרנה יש יותר צופים</a:t>
            </a:r>
          </a:p>
          <a:p>
            <a:pPr>
              <a:buNone/>
            </a:pPr>
            <a:endParaRPr lang="he-IL" dirty="0"/>
          </a:p>
        </p:txBody>
      </p:sp>
      <p:sp>
        <p:nvSpPr>
          <p:cNvPr id="5" name="חץ: למטה 27">
            <a:extLst>
              <a:ext uri="{FF2B5EF4-FFF2-40B4-BE49-F238E27FC236}">
                <a16:creationId xmlns:a16="http://schemas.microsoft.com/office/drawing/2014/main" id="{CB227821-2DD5-4818-A05A-75F0F9EA8079}"/>
              </a:ext>
            </a:extLst>
          </p:cNvPr>
          <p:cNvSpPr/>
          <p:nvPr/>
        </p:nvSpPr>
        <p:spPr>
          <a:xfrm>
            <a:off x="1463955" y="3086100"/>
            <a:ext cx="3461336" cy="1370215"/>
          </a:xfrm>
          <a:prstGeom prst="downArrow">
            <a:avLst>
              <a:gd name="adj1" fmla="val 74015"/>
              <a:gd name="adj2" fmla="val 527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איך ניתן לבדוק זאת?</a:t>
            </a: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מערך מונים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מערך מונים </a:t>
            </a:r>
            <a:r>
              <a:rPr lang="he-IL" dirty="0" err="1">
                <a:sym typeface="Varela Round"/>
              </a:rPr>
              <a:t>– ד</a:t>
            </a:r>
            <a:r>
              <a:rPr lang="he-IL" dirty="0">
                <a:sym typeface="Varela Round"/>
              </a:rPr>
              <a:t>וגמה </a:t>
            </a:r>
            <a:r>
              <a:rPr lang="he-IL" dirty="0" err="1">
                <a:sym typeface="Varela Round"/>
              </a:rPr>
              <a:t>– ניתוח</a:t>
            </a:r>
            <a:r>
              <a:rPr lang="he-IL" dirty="0">
                <a:sym typeface="Varela Round"/>
              </a:rPr>
              <a:t> הבעיה</a:t>
            </a:r>
            <a:endParaRPr lang="he-IL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t>7 אולמות</a:t>
            </a:r>
          </a:p>
          <a:p>
            <a:pPr>
              <a:buFontTx/>
              <a:buChar char="-"/>
            </a:pPr>
            <a:r>
              <a:t>בכל אולם מוקרן סרט ב 5 הקרנות במשך היום</a:t>
            </a:r>
          </a:p>
          <a:p>
            <a:pPr>
              <a:buFontTx/>
              <a:buChar char="-"/>
            </a:pPr>
            <a:endParaRPr/>
          </a:p>
          <a:p>
            <a:pPr>
              <a:buFontTx/>
              <a:buChar char="-"/>
            </a:pPr>
            <a:endParaRPr/>
          </a:p>
          <a:p>
            <a:pPr>
              <a:buFontTx/>
              <a:buChar char="-"/>
            </a:pPr>
            <a:endParaRPr/>
          </a:p>
          <a:p>
            <a:pPr>
              <a:buFontTx/>
              <a:buChar char="-"/>
            </a:pPr>
            <a:endParaRPr/>
          </a:p>
          <a:p>
            <a:pPr algn="l" rtl="0">
              <a:buNone/>
            </a:pPr>
            <a:r>
              <a:rPr lang="en-US" dirty="0"/>
              <a:t> 7X5  </a:t>
            </a:r>
            <a:r>
              <a:t>נגדיר מערך דו מימדי בגודל</a:t>
            </a:r>
          </a:p>
          <a:p>
            <a:pPr>
              <a:buNone/>
            </a:pPr>
            <a:endParaRPr lang="he-IL" dirty="0"/>
          </a:p>
        </p:txBody>
      </p:sp>
      <p:sp>
        <p:nvSpPr>
          <p:cNvPr id="5" name="חץ: למטה 27">
            <a:extLst>
              <a:ext uri="{FF2B5EF4-FFF2-40B4-BE49-F238E27FC236}">
                <a16:creationId xmlns:a16="http://schemas.microsoft.com/office/drawing/2014/main" id="{CB227821-2DD5-4818-A05A-75F0F9EA8079}"/>
              </a:ext>
            </a:extLst>
          </p:cNvPr>
          <p:cNvSpPr/>
          <p:nvPr/>
        </p:nvSpPr>
        <p:spPr>
          <a:xfrm>
            <a:off x="1463955" y="2608118"/>
            <a:ext cx="3461336" cy="1370215"/>
          </a:xfrm>
          <a:prstGeom prst="downArrow">
            <a:avLst>
              <a:gd name="adj1" fmla="val 74015"/>
              <a:gd name="adj2" fmla="val 527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איך ניתן לבדוק זאת?</a:t>
            </a: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מערך מונים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מערך דו מימדי מטיפוס מספרי    -  [ 7 אולמות , 5 הקרנות ]</a:t>
            </a:r>
            <a:r>
              <a:rPr lang="he-IL" dirty="0"/>
              <a:t> 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1973669" y="1963880"/>
          <a:ext cx="4375177" cy="37116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7335982" y="1662544"/>
            <a:ext cx="4042063" cy="6234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cinema = new </a:t>
            </a:r>
            <a:r>
              <a:rPr lang="en-US" dirty="0" err="1"/>
              <a:t>int</a:t>
            </a:r>
            <a:r>
              <a:rPr lang="en-US" dirty="0"/>
              <a:t>[7,5];</a:t>
            </a:r>
            <a:endParaRPr/>
          </a:p>
        </p:txBody>
      </p:sp>
      <p:sp>
        <p:nvSpPr>
          <p:cNvPr id="6" name="מלבן 5"/>
          <p:cNvSpPr/>
          <p:nvPr/>
        </p:nvSpPr>
        <p:spPr>
          <a:xfrm>
            <a:off x="3429000" y="3325091"/>
            <a:ext cx="748145" cy="405245"/>
          </a:xfrm>
          <a:prstGeom prst="rect">
            <a:avLst/>
          </a:prstGeom>
          <a:solidFill>
            <a:srgbClr val="C0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ציין מיקום תוכן 6"/>
          <p:cNvSpPr txBox="1">
            <a:spLocks/>
          </p:cNvSpPr>
          <p:nvPr/>
        </p:nvSpPr>
        <p:spPr>
          <a:xfrm>
            <a:off x="7547733" y="3527521"/>
            <a:ext cx="2458709" cy="33157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cinema [2,1] ++;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3429000" y="3325091"/>
            <a:ext cx="748145" cy="4052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12" name="חץ ימינה 11"/>
          <p:cNvSpPr/>
          <p:nvPr/>
        </p:nvSpPr>
        <p:spPr>
          <a:xfrm rot="11022034">
            <a:off x="4183814" y="3595506"/>
            <a:ext cx="3808215" cy="120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ציין מיקום תוכן 6"/>
          <p:cNvSpPr txBox="1">
            <a:spLocks/>
          </p:cNvSpPr>
          <p:nvPr/>
        </p:nvSpPr>
        <p:spPr>
          <a:xfrm>
            <a:off x="7335982" y="2389907"/>
            <a:ext cx="4042063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אם נמכר כרטיס באולם 3 הקרנה 2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3" name="מציין מיקום תוכן 6"/>
          <p:cNvSpPr txBox="1">
            <a:spLocks/>
          </p:cNvSpPr>
          <p:nvPr/>
        </p:nvSpPr>
        <p:spPr>
          <a:xfrm>
            <a:off x="7335982" y="2795155"/>
            <a:ext cx="4042063" cy="6234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כיוון שמתחילים לספור מ 0 ...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4" name="חץ למעלה 13"/>
          <p:cNvSpPr/>
          <p:nvPr/>
        </p:nvSpPr>
        <p:spPr>
          <a:xfrm rot="1074614">
            <a:off x="8888478" y="3857420"/>
            <a:ext cx="153638" cy="9705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ציין מיקום תוכן 6"/>
          <p:cNvSpPr txBox="1">
            <a:spLocks/>
          </p:cNvSpPr>
          <p:nvPr/>
        </p:nvSpPr>
        <p:spPr>
          <a:xfrm>
            <a:off x="9155762" y="4457511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עמודה 1 שמייצגת את הקרנה 2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6" name="מציין מיקום תוכן 6"/>
          <p:cNvSpPr txBox="1">
            <a:spLocks/>
          </p:cNvSpPr>
          <p:nvPr/>
        </p:nvSpPr>
        <p:spPr>
          <a:xfrm>
            <a:off x="6562984" y="4752990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שורה 2 שמייצגת את אולם 3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7" name="חץ למעלה 16"/>
          <p:cNvSpPr/>
          <p:nvPr/>
        </p:nvSpPr>
        <p:spPr>
          <a:xfrm rot="17348933">
            <a:off x="10199217" y="3256160"/>
            <a:ext cx="144308" cy="18463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1025601"/>
            <a:ext cx="11585862" cy="431447"/>
          </a:xfrm>
        </p:spPr>
        <p:txBody>
          <a:bodyPr/>
          <a:lstStyle/>
          <a:p>
            <a:r>
              <a:rPr lang="he-IL" dirty="0"/>
              <a:t>נכתוב פעולה למניית מספר הכרטיסים שנמכרים לכל אולם לכל הקרנה:</a:t>
            </a:r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2949" y="1667906"/>
            <a:ext cx="6476077" cy="352218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sz="2800" dirty="0"/>
              <a:t>נגדיר מערך דו ממדי מתאים</a:t>
            </a:r>
          </a:p>
          <a:p>
            <a:pPr>
              <a:lnSpc>
                <a:spcPct val="150000"/>
              </a:lnSpc>
            </a:pPr>
            <a:r>
              <a:rPr sz="2800" dirty="0"/>
              <a:t>נקלוט את פרטי מכירת הכרטיס עד לקליטת ערך שלילי למספר אולם או למספר הקרנה</a:t>
            </a:r>
          </a:p>
          <a:p>
            <a:pPr>
              <a:lnSpc>
                <a:spcPct val="150000"/>
              </a:lnSpc>
            </a:pPr>
            <a:r>
              <a:rPr sz="2800" dirty="0"/>
              <a:t>פרטי הקליטה:</a:t>
            </a:r>
          </a:p>
          <a:p>
            <a:pPr lvl="1">
              <a:lnSpc>
                <a:spcPct val="150000"/>
              </a:lnSpc>
            </a:pPr>
            <a:r>
              <a:rPr sz="2800" dirty="0"/>
              <a:t>מספר אולם </a:t>
            </a:r>
          </a:p>
          <a:p>
            <a:pPr lvl="1">
              <a:lnSpc>
                <a:spcPct val="150000"/>
              </a:lnSpc>
            </a:pPr>
            <a:r>
              <a:rPr sz="2800" dirty="0"/>
              <a:t>מספר הקרנה</a:t>
            </a:r>
          </a:p>
          <a:p>
            <a:pPr>
              <a:buNone/>
            </a:pP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1025601"/>
            <a:ext cx="11585862" cy="431447"/>
          </a:xfrm>
        </p:spPr>
        <p:txBody>
          <a:bodyPr/>
          <a:lstStyle/>
          <a:p>
            <a:r>
              <a:rPr lang="he-IL" dirty="0"/>
              <a:t>סימון אולם והקרנה בעזרת שורה ועמודה במערך דו ממדי:</a:t>
            </a:r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4047" y="1628489"/>
            <a:ext cx="11448126" cy="352218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sz="2800" dirty="0"/>
              <a:t>שורה במערך מסומן החל מ 0 ולכן......</a:t>
            </a:r>
          </a:p>
          <a:p>
            <a:pPr marL="971595" lvl="1" indent="-514350">
              <a:lnSpc>
                <a:spcPct val="150000"/>
              </a:lnSpc>
              <a:buFont typeface="+mj-cs"/>
              <a:buAutoNum type="hebrew2Minus"/>
            </a:pPr>
            <a:r>
              <a:rPr sz="2800" dirty="0"/>
              <a:t>ניתן להגדיר מערך דו ממדי [ 5, 7 ] </a:t>
            </a:r>
          </a:p>
          <a:p>
            <a:pPr marL="1371685" lvl="2" indent="-514350">
              <a:lnSpc>
                <a:spcPct val="150000"/>
              </a:lnSpc>
              <a:buFont typeface="+mj-lt"/>
              <a:buAutoNum type="arabicPeriod"/>
            </a:pPr>
            <a:r>
              <a:rPr lang="he-IL" sz="2200" dirty="0"/>
              <a:t>לקלוט ערך לאולם ( 1-7) ולהפחית 1 להתאמה לשורות במערך הדו ממדי (0-6)</a:t>
            </a:r>
          </a:p>
          <a:p>
            <a:pPr marL="1371685" lvl="2" indent="-514350">
              <a:lnSpc>
                <a:spcPct val="150000"/>
              </a:lnSpc>
              <a:buFont typeface="+mj-lt"/>
              <a:buAutoNum type="arabicPeriod"/>
            </a:pPr>
            <a:r>
              <a:rPr lang="he-IL" sz="2200" dirty="0"/>
              <a:t>לקלוט ערך להקרנה (1-5) ולהפחית 1 להתאמה לעמודות במערך הדו ממדי (0-4)</a:t>
            </a:r>
            <a:endParaRPr sz="2200" dirty="0"/>
          </a:p>
          <a:p>
            <a:pPr marL="971595" lvl="1" indent="-514350">
              <a:lnSpc>
                <a:spcPct val="150000"/>
              </a:lnSpc>
              <a:buFont typeface="+mj-cs"/>
              <a:buAutoNum type="hebrew2Minus"/>
            </a:pPr>
            <a:r>
              <a:rPr sz="2800" dirty="0"/>
              <a:t>ניתן להגדיר מערך דו ממדי [ 6, 8 ] ולוותר על שורה 0 ועמודה 0 ואז.....</a:t>
            </a:r>
          </a:p>
          <a:p>
            <a:pPr marL="1371685" lvl="2" indent="-514350">
              <a:lnSpc>
                <a:spcPct val="150000"/>
              </a:lnSpc>
              <a:buFont typeface="+mj-lt"/>
              <a:buAutoNum type="arabicPeriod"/>
            </a:pPr>
            <a:r>
              <a:rPr lang="he-IL" sz="2200" dirty="0"/>
              <a:t>לקלוט ערך לאולם ( 1-7) בהתאמה לשורות במערך הדו ממדי ללא עמודת ה 0 </a:t>
            </a:r>
          </a:p>
          <a:p>
            <a:pPr marL="1371685" lvl="2" indent="-514350">
              <a:lnSpc>
                <a:spcPct val="150000"/>
              </a:lnSpc>
              <a:buFont typeface="+mj-lt"/>
              <a:buAutoNum type="arabicPeriod"/>
            </a:pPr>
            <a:r>
              <a:rPr lang="he-IL" sz="2200" dirty="0"/>
              <a:t>לקלוט ערך להקרנה (1-5) בהתאמה לעמודות במערך הדו ממדי ללא שורת ה 0</a:t>
            </a:r>
          </a:p>
          <a:p>
            <a:pPr>
              <a:lnSpc>
                <a:spcPct val="150000"/>
              </a:lnSpc>
            </a:pPr>
            <a:endParaRPr sz="2800" dirty="0"/>
          </a:p>
          <a:p>
            <a:pPr>
              <a:buNone/>
            </a:pP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פעולה ללא פרמטרים ולא מחזירה ערך </a:t>
            </a:r>
            <a:r>
              <a:rPr lang="he-IL" dirty="0" err="1"/>
              <a:t>– ש</a:t>
            </a:r>
            <a:r>
              <a:rPr lang="he-IL" dirty="0"/>
              <a:t>לד הפעולה</a:t>
            </a:r>
          </a:p>
        </p:txBody>
      </p:sp>
      <p:sp>
        <p:nvSpPr>
          <p:cNvPr id="12" name="סוגר מסולסל ימני 11"/>
          <p:cNvSpPr/>
          <p:nvPr/>
        </p:nvSpPr>
        <p:spPr>
          <a:xfrm>
            <a:off x="6920340" y="2138765"/>
            <a:ext cx="831273" cy="3035907"/>
          </a:xfrm>
          <a:prstGeom prst="rightBrace">
            <a:avLst>
              <a:gd name="adj1" fmla="val 8333"/>
              <a:gd name="adj2" fmla="val 5130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7815930" y="3460173"/>
            <a:ext cx="3013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C00000"/>
                </a:solidFill>
              </a:rPr>
              <a:t>שלד הפעולה -</a:t>
            </a:r>
            <a:r>
              <a:rPr lang="he-IL" sz="2400" b="1" dirty="0">
                <a:solidFill>
                  <a:srgbClr val="C00000"/>
                </a:solidFill>
                <a:sym typeface="Wingdings" pitchFamily="2" charset="2"/>
              </a:rPr>
              <a:t>-&gt;</a:t>
            </a:r>
            <a:endParaRPr lang="he-IL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290" y="1869633"/>
            <a:ext cx="6049825" cy="36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הסבר אליפטי 6"/>
          <p:cNvSpPr/>
          <p:nvPr/>
        </p:nvSpPr>
        <p:spPr>
          <a:xfrm>
            <a:off x="7795149" y="1602799"/>
            <a:ext cx="3886200" cy="714374"/>
          </a:xfrm>
          <a:prstGeom prst="wedgeEllipseCallout">
            <a:avLst>
              <a:gd name="adj1" fmla="val -86207"/>
              <a:gd name="adj2" fmla="val 1112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הגדרה והקצאת המערך</a:t>
            </a:r>
          </a:p>
        </p:txBody>
      </p:sp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81354" y="1400768"/>
            <a:ext cx="12420233" cy="1260000"/>
          </a:xfrm>
        </p:spPr>
        <p:txBody>
          <a:bodyPr/>
          <a:lstStyle/>
          <a:p>
            <a:r>
              <a:rPr lang="he-IL" dirty="0"/>
              <a:t>(מערך דו ממדי –מונים וצוברים)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(מדעי המחשב י' –</a:t>
            </a:r>
            <a:r>
              <a:rPr lang="he-IL" dirty="0" err="1">
                <a:sym typeface="Varela Round"/>
              </a:rPr>
              <a:t> י"</a:t>
            </a:r>
            <a:r>
              <a:rPr lang="he-IL" dirty="0">
                <a:sym typeface="Varela Round"/>
              </a:rPr>
              <a:t>ב)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>
                <a:sym typeface="Varela Round"/>
              </a:rPr>
              <a:t>ויוי טרנר</a:t>
            </a:r>
          </a:p>
          <a:p>
            <a:r>
              <a:rPr sz="1600">
                <a:sym typeface="Varela Round"/>
              </a:rPr>
              <a:t>נבדק ע"י: דפנה קדרון </a:t>
            </a:r>
            <a:endParaRPr lang="he-IL" sz="1600" dirty="0"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869" y="1725460"/>
            <a:ext cx="7936978" cy="406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פעולה –</a:t>
            </a:r>
            <a:r>
              <a:rPr lang="he-IL" dirty="0" err="1"/>
              <a:t> הכנה</a:t>
            </a:r>
            <a:r>
              <a:rPr lang="he-IL" dirty="0"/>
              <a:t> מקדימה –</a:t>
            </a:r>
            <a:r>
              <a:rPr lang="he-IL" dirty="0" err="1"/>
              <a:t> אי</a:t>
            </a:r>
            <a:r>
              <a:rPr lang="he-IL" dirty="0"/>
              <a:t>פוס המערך</a:t>
            </a:r>
          </a:p>
        </p:txBody>
      </p:sp>
      <p:sp>
        <p:nvSpPr>
          <p:cNvPr id="12" name="סוגר מסולסל ימני 11"/>
          <p:cNvSpPr/>
          <p:nvPr/>
        </p:nvSpPr>
        <p:spPr>
          <a:xfrm>
            <a:off x="7645094" y="2722419"/>
            <a:ext cx="831273" cy="1953490"/>
          </a:xfrm>
          <a:prstGeom prst="rightBrace">
            <a:avLst>
              <a:gd name="adj1" fmla="val 8333"/>
              <a:gd name="adj2" fmla="val 5130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8476367" y="3462404"/>
            <a:ext cx="25457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C00000"/>
                </a:solidFill>
              </a:rPr>
              <a:t>איפוס המערך -</a:t>
            </a:r>
            <a:r>
              <a:rPr lang="he-IL" sz="2400" b="1" dirty="0">
                <a:solidFill>
                  <a:srgbClr val="C00000"/>
                </a:solidFill>
                <a:sym typeface="Wingdings" pitchFamily="2" charset="2"/>
              </a:rPr>
              <a:t>-&gt;</a:t>
            </a:r>
            <a:endParaRPr lang="he-IL" sz="2400" b="1" dirty="0">
              <a:solidFill>
                <a:srgbClr val="C00000"/>
              </a:solidFill>
            </a:endParaRPr>
          </a:p>
        </p:txBody>
      </p:sp>
      <p:sp>
        <p:nvSpPr>
          <p:cNvPr id="7" name="הסבר אליפטי 6"/>
          <p:cNvSpPr/>
          <p:nvPr/>
        </p:nvSpPr>
        <p:spPr>
          <a:xfrm>
            <a:off x="7795149" y="1602799"/>
            <a:ext cx="3886200" cy="714374"/>
          </a:xfrm>
          <a:prstGeom prst="wedgeEllipseCallout">
            <a:avLst>
              <a:gd name="adj1" fmla="val -115084"/>
              <a:gd name="adj2" fmla="val 748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הגדרה והקצאת המערך</a:t>
            </a:r>
          </a:p>
        </p:txBody>
      </p:sp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294" y="1022210"/>
            <a:ext cx="7728143" cy="551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91945" y="1025601"/>
            <a:ext cx="9802368" cy="431447"/>
          </a:xfrm>
        </p:spPr>
        <p:txBody>
          <a:bodyPr/>
          <a:lstStyle/>
          <a:p>
            <a:r>
              <a:rPr lang="he-IL" dirty="0"/>
              <a:t>פעולה –</a:t>
            </a:r>
            <a:r>
              <a:rPr lang="he-IL" dirty="0" err="1"/>
              <a:t> קל</a:t>
            </a:r>
            <a:r>
              <a:rPr lang="he-IL" dirty="0"/>
              <a:t>יטה ראשונה ותנאי</a:t>
            </a:r>
          </a:p>
        </p:txBody>
      </p:sp>
      <p:sp>
        <p:nvSpPr>
          <p:cNvPr id="12" name="סוגר מסולסל ימני 11"/>
          <p:cNvSpPr/>
          <p:nvPr/>
        </p:nvSpPr>
        <p:spPr>
          <a:xfrm>
            <a:off x="4598361" y="4301837"/>
            <a:ext cx="831273" cy="1953490"/>
          </a:xfrm>
          <a:prstGeom prst="rightBrace">
            <a:avLst>
              <a:gd name="adj1" fmla="val 8333"/>
              <a:gd name="adj2" fmla="val 5130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6068068" y="4927802"/>
            <a:ext cx="25457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rgbClr val="C00000"/>
                </a:solidFill>
              </a:rPr>
              <a:t>קליטה חוזרת</a:t>
            </a:r>
          </a:p>
          <a:p>
            <a:pPr algn="ctr"/>
            <a:r>
              <a:rPr lang="he-IL" sz="2000" b="1" dirty="0">
                <a:solidFill>
                  <a:srgbClr val="C00000"/>
                </a:solidFill>
              </a:rPr>
              <a:t>וקידום הערך המתאים</a:t>
            </a:r>
          </a:p>
        </p:txBody>
      </p:sp>
      <p:sp>
        <p:nvSpPr>
          <p:cNvPr id="7" name="הסבר אליפטי 6"/>
          <p:cNvSpPr/>
          <p:nvPr/>
        </p:nvSpPr>
        <p:spPr>
          <a:xfrm>
            <a:off x="8112174" y="3231573"/>
            <a:ext cx="3548395" cy="714374"/>
          </a:xfrm>
          <a:prstGeom prst="wedgeEllipseCallout">
            <a:avLst>
              <a:gd name="adj1" fmla="val -183316"/>
              <a:gd name="adj2" fmla="val 92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תנאי עצירה של הלולאה</a:t>
            </a:r>
          </a:p>
        </p:txBody>
      </p:sp>
      <p:sp>
        <p:nvSpPr>
          <p:cNvPr id="9" name="מלבן 8"/>
          <p:cNvSpPr/>
          <p:nvPr/>
        </p:nvSpPr>
        <p:spPr>
          <a:xfrm>
            <a:off x="5543935" y="5122718"/>
            <a:ext cx="761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>
                <a:solidFill>
                  <a:srgbClr val="C00000"/>
                </a:solidFill>
              </a:rPr>
              <a:t>-</a:t>
            </a:r>
            <a:r>
              <a:rPr lang="he-IL" b="1" dirty="0">
                <a:solidFill>
                  <a:srgbClr val="C00000"/>
                </a:solidFill>
                <a:sym typeface="Wingdings" pitchFamily="2" charset="2"/>
              </a:rPr>
              <a:t>---&gt;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184" y="1025601"/>
            <a:ext cx="7779727" cy="537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91945" y="1025601"/>
            <a:ext cx="9802368" cy="431447"/>
          </a:xfrm>
        </p:spPr>
        <p:txBody>
          <a:bodyPr/>
          <a:lstStyle/>
          <a:p>
            <a:r>
              <a:rPr lang="he-IL" dirty="0"/>
              <a:t>פעולה –</a:t>
            </a:r>
            <a:r>
              <a:rPr lang="he-IL" dirty="0" err="1"/>
              <a:t> הת</a:t>
            </a:r>
            <a:r>
              <a:rPr lang="he-IL" dirty="0"/>
              <a:t>אמת הערכים </a:t>
            </a:r>
          </a:p>
        </p:txBody>
      </p:sp>
      <p:sp>
        <p:nvSpPr>
          <p:cNvPr id="12" name="סוגר מסולסל ימני 11"/>
          <p:cNvSpPr/>
          <p:nvPr/>
        </p:nvSpPr>
        <p:spPr>
          <a:xfrm>
            <a:off x="7821741" y="4301837"/>
            <a:ext cx="831273" cy="1953490"/>
          </a:xfrm>
          <a:prstGeom prst="rightBrace">
            <a:avLst>
              <a:gd name="adj1" fmla="val 8333"/>
              <a:gd name="adj2" fmla="val 5130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8653014" y="4768775"/>
            <a:ext cx="3177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rgbClr val="C00000"/>
                </a:solidFill>
              </a:rPr>
              <a:t>התאמת הערכים</a:t>
            </a:r>
          </a:p>
          <a:p>
            <a:pPr algn="ctr"/>
            <a:r>
              <a:rPr lang="he-IL" sz="2000" b="1" dirty="0">
                <a:solidFill>
                  <a:srgbClr val="C00000"/>
                </a:solidFill>
              </a:rPr>
              <a:t>וקידום הערך המתאים -</a:t>
            </a:r>
            <a:r>
              <a:rPr lang="he-IL" sz="2000" b="1" dirty="0" err="1">
                <a:solidFill>
                  <a:srgbClr val="C00000"/>
                </a:solidFill>
                <a:sym typeface="Wingdings" pitchFamily="2" charset="2"/>
              </a:rPr>
              <a:t>---</a:t>
            </a:r>
            <a:r>
              <a:rPr lang="he-IL" sz="2000" b="1" dirty="0">
                <a:solidFill>
                  <a:srgbClr val="C00000"/>
                </a:solidFill>
                <a:sym typeface="Wingdings" pitchFamily="2" charset="2"/>
              </a:rPr>
              <a:t>&gt;</a:t>
            </a:r>
            <a:endParaRPr lang="he-IL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004" y="982374"/>
            <a:ext cx="7191790" cy="548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91945" y="1025601"/>
            <a:ext cx="9802368" cy="431447"/>
          </a:xfrm>
        </p:spPr>
        <p:txBody>
          <a:bodyPr/>
          <a:lstStyle/>
          <a:p>
            <a:r>
              <a:rPr lang="he-IL" dirty="0"/>
              <a:t>פעולה –</a:t>
            </a:r>
            <a:r>
              <a:rPr lang="he-IL" dirty="0" err="1"/>
              <a:t> קל</a:t>
            </a:r>
            <a:r>
              <a:rPr lang="he-IL" dirty="0"/>
              <a:t>יטה חוזרת בלולאה</a:t>
            </a:r>
          </a:p>
        </p:txBody>
      </p:sp>
      <p:sp>
        <p:nvSpPr>
          <p:cNvPr id="12" name="סוגר מסולסל ימני 11"/>
          <p:cNvSpPr/>
          <p:nvPr/>
        </p:nvSpPr>
        <p:spPr>
          <a:xfrm>
            <a:off x="7645094" y="4301837"/>
            <a:ext cx="831273" cy="1953490"/>
          </a:xfrm>
          <a:prstGeom prst="rightBrace">
            <a:avLst>
              <a:gd name="adj1" fmla="val 8333"/>
              <a:gd name="adj2" fmla="val 5130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9114801" y="4927802"/>
            <a:ext cx="25457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rgbClr val="C00000"/>
                </a:solidFill>
              </a:rPr>
              <a:t>קליטה חוזרת</a:t>
            </a:r>
          </a:p>
          <a:p>
            <a:pPr algn="ctr"/>
            <a:r>
              <a:rPr lang="he-IL" sz="2000" b="1" dirty="0">
                <a:solidFill>
                  <a:srgbClr val="C00000"/>
                </a:solidFill>
              </a:rPr>
              <a:t>וקידום הערך המתאים</a:t>
            </a:r>
          </a:p>
        </p:txBody>
      </p:sp>
      <p:sp>
        <p:nvSpPr>
          <p:cNvPr id="7" name="הסבר אליפטי 6"/>
          <p:cNvSpPr/>
          <p:nvPr/>
        </p:nvSpPr>
        <p:spPr>
          <a:xfrm>
            <a:off x="8476367" y="3002973"/>
            <a:ext cx="3548395" cy="714374"/>
          </a:xfrm>
          <a:prstGeom prst="wedgeEllipseCallout">
            <a:avLst>
              <a:gd name="adj1" fmla="val -201179"/>
              <a:gd name="adj2" fmla="val 66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תנאי עצירה של הלולאה</a:t>
            </a:r>
          </a:p>
        </p:txBody>
      </p:sp>
      <p:sp>
        <p:nvSpPr>
          <p:cNvPr id="9" name="מלבן 8"/>
          <p:cNvSpPr/>
          <p:nvPr/>
        </p:nvSpPr>
        <p:spPr>
          <a:xfrm>
            <a:off x="8590668" y="5122718"/>
            <a:ext cx="761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>
                <a:solidFill>
                  <a:srgbClr val="C00000"/>
                </a:solidFill>
              </a:rPr>
              <a:t>-</a:t>
            </a:r>
            <a:r>
              <a:rPr lang="he-IL" b="1" dirty="0">
                <a:solidFill>
                  <a:srgbClr val="C00000"/>
                </a:solidFill>
                <a:sym typeface="Wingdings" pitchFamily="2" charset="2"/>
              </a:rPr>
              <a:t>---&gt;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041" y="1184997"/>
            <a:ext cx="4762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מערך מונים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80217" y="1025601"/>
            <a:ext cx="3514095" cy="431447"/>
          </a:xfrm>
        </p:spPr>
        <p:txBody>
          <a:bodyPr/>
          <a:lstStyle/>
          <a:p>
            <a:r>
              <a:rPr lang="he-IL" dirty="0"/>
              <a:t>קלט......</a:t>
            </a:r>
          </a:p>
        </p:txBody>
      </p:sp>
      <p:sp>
        <p:nvSpPr>
          <p:cNvPr id="7" name="הסבר אליפטי 6"/>
          <p:cNvSpPr/>
          <p:nvPr/>
        </p:nvSpPr>
        <p:spPr>
          <a:xfrm>
            <a:off x="8216594" y="3002973"/>
            <a:ext cx="3548395" cy="714374"/>
          </a:xfrm>
          <a:prstGeom prst="wedgeEllipseCallout">
            <a:avLst>
              <a:gd name="adj1" fmla="val -243348"/>
              <a:gd name="adj2" fmla="val 54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תנאי עצירה של הלולאה</a:t>
            </a:r>
          </a:p>
        </p:txBody>
      </p:sp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מערך מונים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76011" y="1025601"/>
            <a:ext cx="8906976" cy="431447"/>
          </a:xfrm>
        </p:spPr>
        <p:txBody>
          <a:bodyPr/>
          <a:lstStyle/>
          <a:p>
            <a:r>
              <a:rPr lang="he-IL" dirty="0"/>
              <a:t>קלט...........................              פלט: ...............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033" y="1457048"/>
            <a:ext cx="10103751" cy="338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4418" y="875448"/>
            <a:ext cx="2903285" cy="174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מערך מונים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76011" y="1025601"/>
            <a:ext cx="8906976" cy="431447"/>
          </a:xfrm>
        </p:spPr>
        <p:txBody>
          <a:bodyPr/>
          <a:lstStyle/>
          <a:p>
            <a:r>
              <a:rPr lang="he-IL" dirty="0"/>
              <a:t>קלט...........................              פלט: ...............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724" y="2529707"/>
            <a:ext cx="9839669" cy="329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14" y="1015210"/>
            <a:ext cx="5334061" cy="178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9374" y="1508229"/>
            <a:ext cx="3393613" cy="204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084" y="2262190"/>
            <a:ext cx="8343900" cy="395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7" y="483610"/>
            <a:ext cx="6708304" cy="511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מעקב אחר התוכנית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1338" y="875450"/>
            <a:ext cx="3378748" cy="203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6273" y="2909456"/>
            <a:ext cx="5645727" cy="189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הסבר ענן 5"/>
          <p:cNvSpPr/>
          <p:nvPr/>
        </p:nvSpPr>
        <p:spPr>
          <a:xfrm>
            <a:off x="9445335" y="1328589"/>
            <a:ext cx="2483427" cy="1040538"/>
          </a:xfrm>
          <a:prstGeom prst="cloudCallout">
            <a:avLst>
              <a:gd name="adj1" fmla="val -8774"/>
              <a:gd name="adj2" fmla="val 180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מה יהיה הפלט?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3390" y="4297696"/>
            <a:ext cx="5279980" cy="250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209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מערך מונים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מעקב קלט/פלט-  [ 7 אולמות , 5 הקרנות ]</a:t>
            </a:r>
            <a:r>
              <a:rPr lang="he-IL" dirty="0"/>
              <a:t> 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515273" y="1761256"/>
          <a:ext cx="4375177" cy="37116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307514" y="1024128"/>
            <a:ext cx="4042063" cy="6234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cinema = new </a:t>
            </a:r>
            <a:r>
              <a:rPr lang="en-US" dirty="0" err="1"/>
              <a:t>int</a:t>
            </a:r>
            <a:r>
              <a:rPr lang="en-US" dirty="0"/>
              <a:t>[7,5];</a:t>
            </a:r>
            <a:endParaRPr/>
          </a:p>
        </p:txBody>
      </p:sp>
      <p:sp>
        <p:nvSpPr>
          <p:cNvPr id="6" name="מלבן 5"/>
          <p:cNvSpPr/>
          <p:nvPr/>
        </p:nvSpPr>
        <p:spPr>
          <a:xfrm>
            <a:off x="2005445" y="3574551"/>
            <a:ext cx="748145" cy="405245"/>
          </a:xfrm>
          <a:prstGeom prst="rect">
            <a:avLst/>
          </a:prstGeom>
          <a:solidFill>
            <a:srgbClr val="C0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ציין מיקום תוכן 6"/>
          <p:cNvSpPr txBox="1">
            <a:spLocks/>
          </p:cNvSpPr>
          <p:nvPr/>
        </p:nvSpPr>
        <p:spPr>
          <a:xfrm>
            <a:off x="7547733" y="3527521"/>
            <a:ext cx="2458709" cy="33157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cinema [3,1] ++;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005445" y="3574551"/>
            <a:ext cx="748145" cy="4052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11" name="מציין מיקום תוכן 6"/>
          <p:cNvSpPr txBox="1">
            <a:spLocks/>
          </p:cNvSpPr>
          <p:nvPr/>
        </p:nvSpPr>
        <p:spPr>
          <a:xfrm>
            <a:off x="7634663" y="1674404"/>
            <a:ext cx="4042063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נמכר כרטיס באולם 4 הקרנה 2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3" name="מציין מיקום תוכן 6"/>
          <p:cNvSpPr txBox="1">
            <a:spLocks/>
          </p:cNvSpPr>
          <p:nvPr/>
        </p:nvSpPr>
        <p:spPr>
          <a:xfrm>
            <a:off x="7354578" y="2701635"/>
            <a:ext cx="4042063" cy="6234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כיוון שמתחילים לספור מ 0 ...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4" name="חץ למעלה 13"/>
          <p:cNvSpPr/>
          <p:nvPr/>
        </p:nvSpPr>
        <p:spPr>
          <a:xfrm rot="1074614">
            <a:off x="8888478" y="3857420"/>
            <a:ext cx="153638" cy="9705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ציין מיקום תוכן 6"/>
          <p:cNvSpPr txBox="1">
            <a:spLocks/>
          </p:cNvSpPr>
          <p:nvPr/>
        </p:nvSpPr>
        <p:spPr>
          <a:xfrm>
            <a:off x="9155762" y="4457511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עמודה 1 שמייצגת את הקרנה 2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6" name="מציין מיקום תוכן 6"/>
          <p:cNvSpPr txBox="1">
            <a:spLocks/>
          </p:cNvSpPr>
          <p:nvPr/>
        </p:nvSpPr>
        <p:spPr>
          <a:xfrm>
            <a:off x="6562984" y="4752990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שורה 3 שמייצגת את אולם 4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7" name="חץ למעלה 16"/>
          <p:cNvSpPr/>
          <p:nvPr/>
        </p:nvSpPr>
        <p:spPr>
          <a:xfrm rot="17348933">
            <a:off x="10199217" y="3256160"/>
            <a:ext cx="144308" cy="18463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 l="-5504" b="88605"/>
          <a:stretch>
            <a:fillRect/>
          </a:stretch>
        </p:blipFill>
        <p:spPr bwMode="auto">
          <a:xfrm>
            <a:off x="5207588" y="2079652"/>
            <a:ext cx="3948174" cy="62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/>
      <p:bldP spid="13" grpId="0"/>
      <p:bldP spid="14" grpId="0" animBg="1"/>
      <p:bldP spid="15" grpId="0"/>
      <p:bldP spid="16" grpId="0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מערך מונים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מעקב קלט/פלט-  [ 7 אולמות , 5 הקרנות ]</a:t>
            </a:r>
            <a:r>
              <a:rPr lang="he-IL" dirty="0"/>
              <a:t> 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515273" y="1761256"/>
          <a:ext cx="4375177" cy="37116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307514" y="1024128"/>
            <a:ext cx="4042063" cy="6234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cinema = new </a:t>
            </a:r>
            <a:r>
              <a:rPr lang="en-US" dirty="0" err="1"/>
              <a:t>int</a:t>
            </a:r>
            <a:r>
              <a:rPr lang="en-US" dirty="0"/>
              <a:t>[7,5];</a:t>
            </a:r>
            <a:endParaRPr/>
          </a:p>
        </p:txBody>
      </p:sp>
      <p:sp>
        <p:nvSpPr>
          <p:cNvPr id="6" name="מלבן 5"/>
          <p:cNvSpPr/>
          <p:nvPr/>
        </p:nvSpPr>
        <p:spPr>
          <a:xfrm>
            <a:off x="2753590" y="4550367"/>
            <a:ext cx="748145" cy="405245"/>
          </a:xfrm>
          <a:prstGeom prst="rect">
            <a:avLst/>
          </a:prstGeom>
          <a:solidFill>
            <a:srgbClr val="C0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ציין מיקום תוכן 6"/>
          <p:cNvSpPr txBox="1">
            <a:spLocks/>
          </p:cNvSpPr>
          <p:nvPr/>
        </p:nvSpPr>
        <p:spPr>
          <a:xfrm>
            <a:off x="7547733" y="3527521"/>
            <a:ext cx="2458709" cy="33157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cinema [5,2] ++;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753590" y="4550316"/>
            <a:ext cx="748145" cy="4052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11" name="מציין מיקום תוכן 6"/>
          <p:cNvSpPr txBox="1">
            <a:spLocks/>
          </p:cNvSpPr>
          <p:nvPr/>
        </p:nvSpPr>
        <p:spPr>
          <a:xfrm>
            <a:off x="7634663" y="1674404"/>
            <a:ext cx="4042063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נמכר כרטיס באולם 6 הקרנה 3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3" name="מציין מיקום תוכן 6"/>
          <p:cNvSpPr txBox="1">
            <a:spLocks/>
          </p:cNvSpPr>
          <p:nvPr/>
        </p:nvSpPr>
        <p:spPr>
          <a:xfrm>
            <a:off x="7354578" y="2701635"/>
            <a:ext cx="4042063" cy="6234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כיוון שמתחילים לספור מ 0 ...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4" name="חץ למעלה 13"/>
          <p:cNvSpPr/>
          <p:nvPr/>
        </p:nvSpPr>
        <p:spPr>
          <a:xfrm rot="1074614">
            <a:off x="8888478" y="3857420"/>
            <a:ext cx="153638" cy="9705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ציין מיקום תוכן 6"/>
          <p:cNvSpPr txBox="1">
            <a:spLocks/>
          </p:cNvSpPr>
          <p:nvPr/>
        </p:nvSpPr>
        <p:spPr>
          <a:xfrm>
            <a:off x="9155762" y="4457511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עמודה 2 שמייצגת את הקרנה 3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6" name="מציין מיקום תוכן 6"/>
          <p:cNvSpPr txBox="1">
            <a:spLocks/>
          </p:cNvSpPr>
          <p:nvPr/>
        </p:nvSpPr>
        <p:spPr>
          <a:xfrm>
            <a:off x="6562984" y="4752990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שורה 5 שמייצגת את אולם 6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7" name="חץ למעלה 16"/>
          <p:cNvSpPr/>
          <p:nvPr/>
        </p:nvSpPr>
        <p:spPr>
          <a:xfrm rot="17348933">
            <a:off x="10199217" y="3256160"/>
            <a:ext cx="144308" cy="18463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 l="-1663" t="8159" b="79658"/>
          <a:stretch>
            <a:fillRect/>
          </a:stretch>
        </p:blipFill>
        <p:spPr bwMode="auto">
          <a:xfrm>
            <a:off x="5351318" y="2079652"/>
            <a:ext cx="3804444" cy="66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/>
      <p:bldP spid="13" grpId="0"/>
      <p:bldP spid="14" grpId="0" animBg="1"/>
      <p:bldP spid="15" grpId="0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ידע קודם נדרש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288473"/>
            <a:ext cx="11161453" cy="3522187"/>
          </a:xfrm>
        </p:spPr>
        <p:txBody>
          <a:bodyPr>
            <a:normAutofit/>
          </a:bodyPr>
          <a:lstStyle/>
          <a:p>
            <a:r>
              <a:t>הוראות קלט/פלט והשמה</a:t>
            </a:r>
          </a:p>
          <a:p>
            <a:r>
              <a:rPr lang="he-IL" dirty="0"/>
              <a:t>משתנים מטיפוסים שונים</a:t>
            </a:r>
            <a:r>
              <a:t>.</a:t>
            </a:r>
            <a:endParaRPr lang="he-IL" dirty="0"/>
          </a:p>
          <a:p>
            <a:r>
              <a:rPr lang="he-IL" dirty="0"/>
              <a:t>תנאים</a:t>
            </a:r>
            <a:r>
              <a:t> ו</a:t>
            </a:r>
            <a:r>
              <a:rPr lang="he-IL" dirty="0"/>
              <a:t>ביטויים בוליאניים</a:t>
            </a:r>
            <a:endParaRPr/>
          </a:p>
          <a:p>
            <a:r>
              <a:t>ביצוע חוזר </a:t>
            </a:r>
            <a:r>
              <a:rPr lang="he-IL" dirty="0"/>
              <a:t>–</a:t>
            </a:r>
            <a:r>
              <a:t> לולאת </a:t>
            </a:r>
            <a:r>
              <a:rPr lang="en-US" dirty="0"/>
              <a:t>For</a:t>
            </a:r>
            <a:r>
              <a:t> ולולאת </a:t>
            </a:r>
            <a:r>
              <a:rPr lang="en-US" dirty="0"/>
              <a:t>While</a:t>
            </a:r>
            <a:endParaRPr/>
          </a:p>
          <a:p>
            <a:r>
              <a:t>עבודה עם מערך חד ממדי ומערך דו ממדי</a:t>
            </a:r>
          </a:p>
          <a:p>
            <a:r>
              <a:t>עבודה עם פעולות</a:t>
            </a:r>
          </a:p>
          <a:p>
            <a:r>
              <a:t>מחלקות ועצמים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מערך מונים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מעקב קלט/פלט-  [ 7 אולמות , 5 הקרנות ]</a:t>
            </a:r>
            <a:r>
              <a:rPr lang="he-IL" dirty="0"/>
              <a:t> 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515273" y="1761256"/>
          <a:ext cx="4375177" cy="37116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307514" y="1024128"/>
            <a:ext cx="4042063" cy="6234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cinema = new </a:t>
            </a:r>
            <a:r>
              <a:rPr lang="en-US" dirty="0" err="1"/>
              <a:t>int</a:t>
            </a:r>
            <a:r>
              <a:rPr lang="en-US" dirty="0"/>
              <a:t>[7,5];</a:t>
            </a:r>
            <a:endParaRPr/>
          </a:p>
        </p:txBody>
      </p:sp>
      <p:sp>
        <p:nvSpPr>
          <p:cNvPr id="6" name="מלבן 5"/>
          <p:cNvSpPr/>
          <p:nvPr/>
        </p:nvSpPr>
        <p:spPr>
          <a:xfrm>
            <a:off x="3460170" y="3589867"/>
            <a:ext cx="748145" cy="405245"/>
          </a:xfrm>
          <a:prstGeom prst="rect">
            <a:avLst/>
          </a:prstGeom>
          <a:solidFill>
            <a:srgbClr val="C0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ציין מיקום תוכן 6"/>
          <p:cNvSpPr txBox="1">
            <a:spLocks/>
          </p:cNvSpPr>
          <p:nvPr/>
        </p:nvSpPr>
        <p:spPr>
          <a:xfrm>
            <a:off x="7547733" y="3527521"/>
            <a:ext cx="2458709" cy="33157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cinema [3,3] ++;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3460170" y="3589867"/>
            <a:ext cx="748145" cy="4052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11" name="מציין מיקום תוכן 6"/>
          <p:cNvSpPr txBox="1">
            <a:spLocks/>
          </p:cNvSpPr>
          <p:nvPr/>
        </p:nvSpPr>
        <p:spPr>
          <a:xfrm>
            <a:off x="7634663" y="1674404"/>
            <a:ext cx="4042063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נמכר כרטיס באולם 4 הקרנה 4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3" name="מציין מיקום תוכן 6"/>
          <p:cNvSpPr txBox="1">
            <a:spLocks/>
          </p:cNvSpPr>
          <p:nvPr/>
        </p:nvSpPr>
        <p:spPr>
          <a:xfrm>
            <a:off x="7354578" y="2701635"/>
            <a:ext cx="4042063" cy="6234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כיוון שמתחילים לספור מ 0 ...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4" name="חץ למעלה 13"/>
          <p:cNvSpPr/>
          <p:nvPr/>
        </p:nvSpPr>
        <p:spPr>
          <a:xfrm rot="1074614">
            <a:off x="8888478" y="3857420"/>
            <a:ext cx="153638" cy="9705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ציין מיקום תוכן 6"/>
          <p:cNvSpPr txBox="1">
            <a:spLocks/>
          </p:cNvSpPr>
          <p:nvPr/>
        </p:nvSpPr>
        <p:spPr>
          <a:xfrm>
            <a:off x="9155762" y="4457511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עמודה 3 שמייצגת את הקרנה 4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6" name="מציין מיקום תוכן 6"/>
          <p:cNvSpPr txBox="1">
            <a:spLocks/>
          </p:cNvSpPr>
          <p:nvPr/>
        </p:nvSpPr>
        <p:spPr>
          <a:xfrm>
            <a:off x="6562984" y="4752990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שורה 3 שמייצגת את אולם 4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7" name="חץ למעלה 16"/>
          <p:cNvSpPr/>
          <p:nvPr/>
        </p:nvSpPr>
        <p:spPr>
          <a:xfrm rot="17348933">
            <a:off x="10199217" y="3256160"/>
            <a:ext cx="144308" cy="18463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 l="-1663" t="19553" b="69025"/>
          <a:stretch>
            <a:fillRect/>
          </a:stretch>
        </p:blipFill>
        <p:spPr bwMode="auto">
          <a:xfrm>
            <a:off x="5208031" y="2078179"/>
            <a:ext cx="3804444" cy="62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/>
      <p:bldP spid="13" grpId="0"/>
      <p:bldP spid="14" grpId="0" animBg="1"/>
      <p:bldP spid="15" grpId="0"/>
      <p:bldP spid="16" grpId="0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מערך מונים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מעקב קלט/פלט-  [ 7 אולמות , 5 הקרנות ]</a:t>
            </a:r>
            <a:r>
              <a:rPr lang="he-IL" dirty="0"/>
              <a:t> 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515273" y="1761256"/>
          <a:ext cx="4375177" cy="37116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307514" y="1024128"/>
            <a:ext cx="4042063" cy="6234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cinema = new </a:t>
            </a:r>
            <a:r>
              <a:rPr lang="en-US" dirty="0" err="1"/>
              <a:t>int</a:t>
            </a:r>
            <a:r>
              <a:rPr lang="en-US" dirty="0"/>
              <a:t>[7,5];</a:t>
            </a:r>
            <a:endParaRPr/>
          </a:p>
        </p:txBody>
      </p:sp>
      <p:sp>
        <p:nvSpPr>
          <p:cNvPr id="6" name="מלבן 5"/>
          <p:cNvSpPr/>
          <p:nvPr/>
        </p:nvSpPr>
        <p:spPr>
          <a:xfrm>
            <a:off x="1207530" y="4052266"/>
            <a:ext cx="748145" cy="405245"/>
          </a:xfrm>
          <a:prstGeom prst="rect">
            <a:avLst/>
          </a:prstGeom>
          <a:solidFill>
            <a:srgbClr val="C0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ציין מיקום תוכן 6"/>
          <p:cNvSpPr txBox="1">
            <a:spLocks/>
          </p:cNvSpPr>
          <p:nvPr/>
        </p:nvSpPr>
        <p:spPr>
          <a:xfrm>
            <a:off x="7547733" y="3527521"/>
            <a:ext cx="2458709" cy="33157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cinema [4,0] ++;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1207530" y="4052266"/>
            <a:ext cx="748145" cy="4052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11" name="מציין מיקום תוכן 6"/>
          <p:cNvSpPr txBox="1">
            <a:spLocks/>
          </p:cNvSpPr>
          <p:nvPr/>
        </p:nvSpPr>
        <p:spPr>
          <a:xfrm>
            <a:off x="7634663" y="1674404"/>
            <a:ext cx="4042063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נמכר כרטיס באולם 5 הקרנה 1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3" name="מציין מיקום תוכן 6"/>
          <p:cNvSpPr txBox="1">
            <a:spLocks/>
          </p:cNvSpPr>
          <p:nvPr/>
        </p:nvSpPr>
        <p:spPr>
          <a:xfrm>
            <a:off x="7354578" y="2701635"/>
            <a:ext cx="4042063" cy="6234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כיוון שמתחילים לספור מ 0 ...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4" name="חץ למעלה 13"/>
          <p:cNvSpPr/>
          <p:nvPr/>
        </p:nvSpPr>
        <p:spPr>
          <a:xfrm rot="1074614">
            <a:off x="8888478" y="3857420"/>
            <a:ext cx="153638" cy="9705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ציין מיקום תוכן 6"/>
          <p:cNvSpPr txBox="1">
            <a:spLocks/>
          </p:cNvSpPr>
          <p:nvPr/>
        </p:nvSpPr>
        <p:spPr>
          <a:xfrm>
            <a:off x="9155762" y="4457511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עמודה 0 שמייצגת את הקרנה 1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6" name="מציין מיקום תוכן 6"/>
          <p:cNvSpPr txBox="1">
            <a:spLocks/>
          </p:cNvSpPr>
          <p:nvPr/>
        </p:nvSpPr>
        <p:spPr>
          <a:xfrm>
            <a:off x="6562984" y="4752990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שורה 4 שמייצגת את אולם 5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7" name="חץ למעלה 16"/>
          <p:cNvSpPr/>
          <p:nvPr/>
        </p:nvSpPr>
        <p:spPr>
          <a:xfrm rot="17348933">
            <a:off x="10199217" y="3256160"/>
            <a:ext cx="144308" cy="18463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 l="-1663" t="28500" b="60078"/>
          <a:stretch>
            <a:fillRect/>
          </a:stretch>
        </p:blipFill>
        <p:spPr bwMode="auto">
          <a:xfrm>
            <a:off x="5208031" y="2079652"/>
            <a:ext cx="3804444" cy="62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/>
      <p:bldP spid="13" grpId="0"/>
      <p:bldP spid="14" grpId="0" animBg="1"/>
      <p:bldP spid="15" grpId="0"/>
      <p:bldP spid="16" grpId="0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מערך מונים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מעקב קלט/פלט-  [ 7 אולמות , 5 הקרנות ]</a:t>
            </a:r>
            <a:r>
              <a:rPr lang="he-IL" dirty="0"/>
              <a:t> 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515273" y="1761256"/>
          <a:ext cx="4375177" cy="37116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307514" y="1024128"/>
            <a:ext cx="4042063" cy="6234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cinema = new </a:t>
            </a:r>
            <a:r>
              <a:rPr lang="en-US" dirty="0" err="1"/>
              <a:t>int</a:t>
            </a:r>
            <a:r>
              <a:rPr lang="en-US" dirty="0"/>
              <a:t>[7,5];</a:t>
            </a:r>
            <a:endParaRPr/>
          </a:p>
        </p:txBody>
      </p:sp>
      <p:sp>
        <p:nvSpPr>
          <p:cNvPr id="6" name="מלבן 5"/>
          <p:cNvSpPr/>
          <p:nvPr/>
        </p:nvSpPr>
        <p:spPr>
          <a:xfrm>
            <a:off x="1955675" y="3574551"/>
            <a:ext cx="748145" cy="405245"/>
          </a:xfrm>
          <a:prstGeom prst="rect">
            <a:avLst/>
          </a:prstGeom>
          <a:solidFill>
            <a:srgbClr val="C0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ציין מיקום תוכן 6"/>
          <p:cNvSpPr txBox="1">
            <a:spLocks/>
          </p:cNvSpPr>
          <p:nvPr/>
        </p:nvSpPr>
        <p:spPr>
          <a:xfrm>
            <a:off x="7547733" y="3527521"/>
            <a:ext cx="2458709" cy="33157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cinema [3,1] ++;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1955675" y="3574551"/>
            <a:ext cx="748145" cy="4052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11" name="מציין מיקום תוכן 6"/>
          <p:cNvSpPr txBox="1">
            <a:spLocks/>
          </p:cNvSpPr>
          <p:nvPr/>
        </p:nvSpPr>
        <p:spPr>
          <a:xfrm>
            <a:off x="7634663" y="1674404"/>
            <a:ext cx="4042063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נמכר כרטיס באולם 4 הקרנה 2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3" name="מציין מיקום תוכן 6"/>
          <p:cNvSpPr txBox="1">
            <a:spLocks/>
          </p:cNvSpPr>
          <p:nvPr/>
        </p:nvSpPr>
        <p:spPr>
          <a:xfrm>
            <a:off x="7354578" y="2701635"/>
            <a:ext cx="4042063" cy="6234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כיוון שמתחילים לספור מ 0 ...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4" name="חץ למעלה 13"/>
          <p:cNvSpPr/>
          <p:nvPr/>
        </p:nvSpPr>
        <p:spPr>
          <a:xfrm rot="1074614">
            <a:off x="8888478" y="3857420"/>
            <a:ext cx="153638" cy="9705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ציין מיקום תוכן 6"/>
          <p:cNvSpPr txBox="1">
            <a:spLocks/>
          </p:cNvSpPr>
          <p:nvPr/>
        </p:nvSpPr>
        <p:spPr>
          <a:xfrm>
            <a:off x="9155762" y="4457511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עמודה 1 שמייצגת את הקרנה 2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6" name="מציין מיקום תוכן 6"/>
          <p:cNvSpPr txBox="1">
            <a:spLocks/>
          </p:cNvSpPr>
          <p:nvPr/>
        </p:nvSpPr>
        <p:spPr>
          <a:xfrm>
            <a:off x="6562984" y="4752990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שורה 3 שמייצגת את אולם 4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7" name="חץ למעלה 16"/>
          <p:cNvSpPr/>
          <p:nvPr/>
        </p:nvSpPr>
        <p:spPr>
          <a:xfrm rot="17348933">
            <a:off x="10199217" y="3256160"/>
            <a:ext cx="144308" cy="18463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 l="-1663" t="39895" b="48683"/>
          <a:stretch>
            <a:fillRect/>
          </a:stretch>
        </p:blipFill>
        <p:spPr bwMode="auto">
          <a:xfrm>
            <a:off x="5208031" y="2078179"/>
            <a:ext cx="3804444" cy="62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/>
      <p:bldP spid="13" grpId="0"/>
      <p:bldP spid="14" grpId="0" animBg="1"/>
      <p:bldP spid="15" grpId="0"/>
      <p:bldP spid="16" grpId="0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מערך מונים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מעקב קלט/פלט-  [ 7 אולמות , 5 הקרנות ]</a:t>
            </a:r>
            <a:r>
              <a:rPr lang="he-IL" dirty="0"/>
              <a:t> 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515273" y="1761256"/>
          <a:ext cx="4375177" cy="37116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307514" y="1024128"/>
            <a:ext cx="4042063" cy="6234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cinema = new </a:t>
            </a:r>
            <a:r>
              <a:rPr lang="en-US" dirty="0" err="1"/>
              <a:t>int</a:t>
            </a:r>
            <a:r>
              <a:rPr lang="en-US" dirty="0"/>
              <a:t>[7,5];</a:t>
            </a:r>
            <a:endParaRPr/>
          </a:p>
        </p:txBody>
      </p:sp>
      <p:sp>
        <p:nvSpPr>
          <p:cNvPr id="6" name="מלבן 5"/>
          <p:cNvSpPr/>
          <p:nvPr/>
        </p:nvSpPr>
        <p:spPr>
          <a:xfrm>
            <a:off x="3429000" y="2618507"/>
            <a:ext cx="748145" cy="405245"/>
          </a:xfrm>
          <a:prstGeom prst="rect">
            <a:avLst/>
          </a:prstGeom>
          <a:solidFill>
            <a:srgbClr val="C0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ציין מיקום תוכן 6"/>
          <p:cNvSpPr txBox="1">
            <a:spLocks/>
          </p:cNvSpPr>
          <p:nvPr/>
        </p:nvSpPr>
        <p:spPr>
          <a:xfrm>
            <a:off x="7547733" y="3527521"/>
            <a:ext cx="2458709" cy="33157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cinema [1,3] ++;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3429000" y="2618507"/>
            <a:ext cx="748145" cy="4052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11" name="מציין מיקום תוכן 6"/>
          <p:cNvSpPr txBox="1">
            <a:spLocks/>
          </p:cNvSpPr>
          <p:nvPr/>
        </p:nvSpPr>
        <p:spPr>
          <a:xfrm>
            <a:off x="7634663" y="1674404"/>
            <a:ext cx="4042063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נמכר כרטיס באולם 2 הקרנה 4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3" name="מציין מיקום תוכן 6"/>
          <p:cNvSpPr txBox="1">
            <a:spLocks/>
          </p:cNvSpPr>
          <p:nvPr/>
        </p:nvSpPr>
        <p:spPr>
          <a:xfrm>
            <a:off x="7354578" y="2701635"/>
            <a:ext cx="4042063" cy="6234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כיוון שמתחילים לספור מ 0 ...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4" name="חץ למעלה 13"/>
          <p:cNvSpPr/>
          <p:nvPr/>
        </p:nvSpPr>
        <p:spPr>
          <a:xfrm rot="1074614">
            <a:off x="8888478" y="3857420"/>
            <a:ext cx="153638" cy="9705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ציין מיקום תוכן 6"/>
          <p:cNvSpPr txBox="1">
            <a:spLocks/>
          </p:cNvSpPr>
          <p:nvPr/>
        </p:nvSpPr>
        <p:spPr>
          <a:xfrm>
            <a:off x="9155762" y="4457511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עמודה 3 שמייצגת את הקרנה 4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6" name="מציין מיקום תוכן 6"/>
          <p:cNvSpPr txBox="1">
            <a:spLocks/>
          </p:cNvSpPr>
          <p:nvPr/>
        </p:nvSpPr>
        <p:spPr>
          <a:xfrm>
            <a:off x="6562984" y="4752990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שורה 1 שמייצגת את אולם 2  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7" name="חץ למעלה 16"/>
          <p:cNvSpPr/>
          <p:nvPr/>
        </p:nvSpPr>
        <p:spPr>
          <a:xfrm rot="17348933">
            <a:off x="10199217" y="3256160"/>
            <a:ext cx="144308" cy="18463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 l="-1663" t="48462" b="39545"/>
          <a:stretch>
            <a:fillRect/>
          </a:stretch>
        </p:blipFill>
        <p:spPr bwMode="auto">
          <a:xfrm>
            <a:off x="5208031" y="2047008"/>
            <a:ext cx="3804444" cy="65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/>
      <p:bldP spid="13" grpId="0"/>
      <p:bldP spid="14" grpId="0" animBg="1"/>
      <p:bldP spid="15" grpId="0"/>
      <p:bldP spid="16" grpId="0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מערך מונים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מעקב קלט/פלט-  [ 7 אולמות , 5 הקרנות ]</a:t>
            </a:r>
            <a:r>
              <a:rPr lang="he-IL" dirty="0"/>
              <a:t> 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515273" y="1761256"/>
          <a:ext cx="4375177" cy="37116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307514" y="1024128"/>
            <a:ext cx="4042063" cy="6234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cinema = new </a:t>
            </a:r>
            <a:r>
              <a:rPr lang="en-US" dirty="0" err="1"/>
              <a:t>int</a:t>
            </a:r>
            <a:r>
              <a:rPr lang="en-US" dirty="0"/>
              <a:t>[7,5];</a:t>
            </a:r>
            <a:endParaRPr/>
          </a:p>
        </p:txBody>
      </p:sp>
      <p:sp>
        <p:nvSpPr>
          <p:cNvPr id="6" name="מלבן 5"/>
          <p:cNvSpPr/>
          <p:nvPr/>
        </p:nvSpPr>
        <p:spPr>
          <a:xfrm>
            <a:off x="4142305" y="2618507"/>
            <a:ext cx="748145" cy="405245"/>
          </a:xfrm>
          <a:prstGeom prst="rect">
            <a:avLst/>
          </a:prstGeom>
          <a:solidFill>
            <a:srgbClr val="C0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ציין מיקום תוכן 6"/>
          <p:cNvSpPr txBox="1">
            <a:spLocks/>
          </p:cNvSpPr>
          <p:nvPr/>
        </p:nvSpPr>
        <p:spPr>
          <a:xfrm>
            <a:off x="7547733" y="3527521"/>
            <a:ext cx="2458709" cy="33157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cinema [1,4] ++;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142305" y="2618507"/>
            <a:ext cx="748145" cy="4052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he-IL" dirty="0"/>
          </a:p>
        </p:txBody>
      </p:sp>
      <p:sp>
        <p:nvSpPr>
          <p:cNvPr id="11" name="מציין מיקום תוכן 6"/>
          <p:cNvSpPr txBox="1">
            <a:spLocks/>
          </p:cNvSpPr>
          <p:nvPr/>
        </p:nvSpPr>
        <p:spPr>
          <a:xfrm>
            <a:off x="7634663" y="1674404"/>
            <a:ext cx="4042063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נמכר כרטיס באולם 2 הקרנה 5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3" name="מציין מיקום תוכן 6"/>
          <p:cNvSpPr txBox="1">
            <a:spLocks/>
          </p:cNvSpPr>
          <p:nvPr/>
        </p:nvSpPr>
        <p:spPr>
          <a:xfrm>
            <a:off x="7354578" y="2701635"/>
            <a:ext cx="4042063" cy="6234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כיוון שמתחילים לספור מ 0 ...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4" name="חץ למעלה 13"/>
          <p:cNvSpPr/>
          <p:nvPr/>
        </p:nvSpPr>
        <p:spPr>
          <a:xfrm rot="1074614">
            <a:off x="8888478" y="3857420"/>
            <a:ext cx="153638" cy="9705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ציין מיקום תוכן 6"/>
          <p:cNvSpPr txBox="1">
            <a:spLocks/>
          </p:cNvSpPr>
          <p:nvPr/>
        </p:nvSpPr>
        <p:spPr>
          <a:xfrm>
            <a:off x="9155762" y="4457511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עמודה 4 שמייצגת את הקרנה 5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6" name="מציין מיקום תוכן 6"/>
          <p:cNvSpPr txBox="1">
            <a:spLocks/>
          </p:cNvSpPr>
          <p:nvPr/>
        </p:nvSpPr>
        <p:spPr>
          <a:xfrm>
            <a:off x="6562984" y="4752990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שורה 1 שמייצגת את אולם 2  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7" name="חץ למעלה 16"/>
          <p:cNvSpPr/>
          <p:nvPr/>
        </p:nvSpPr>
        <p:spPr>
          <a:xfrm rot="17348933">
            <a:off x="10199217" y="3256160"/>
            <a:ext cx="144308" cy="18463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 l="-1663" t="58932" b="29484"/>
          <a:stretch>
            <a:fillRect/>
          </a:stretch>
        </p:blipFill>
        <p:spPr bwMode="auto">
          <a:xfrm>
            <a:off x="5351318" y="2069261"/>
            <a:ext cx="3804444" cy="63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/>
      <p:bldP spid="13" grpId="0"/>
      <p:bldP spid="14" grpId="0" animBg="1"/>
      <p:bldP spid="15" grpId="0"/>
      <p:bldP spid="16" grpId="0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מערך מונים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מעקב קלט/פלט-  [ 7 אולמות , 5 הקרנות ]</a:t>
            </a:r>
            <a:r>
              <a:rPr lang="he-IL" dirty="0"/>
              <a:t> 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515273" y="1761256"/>
          <a:ext cx="4375177" cy="37116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307514" y="1024128"/>
            <a:ext cx="4042063" cy="6234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cinema = new </a:t>
            </a:r>
            <a:r>
              <a:rPr lang="en-US" dirty="0" err="1"/>
              <a:t>int</a:t>
            </a:r>
            <a:r>
              <a:rPr lang="en-US" dirty="0"/>
              <a:t>[7,5];</a:t>
            </a:r>
            <a:endParaRPr/>
          </a:p>
        </p:txBody>
      </p:sp>
      <p:sp>
        <p:nvSpPr>
          <p:cNvPr id="6" name="מלבן 5"/>
          <p:cNvSpPr/>
          <p:nvPr/>
        </p:nvSpPr>
        <p:spPr>
          <a:xfrm>
            <a:off x="2022559" y="3564160"/>
            <a:ext cx="748145" cy="405245"/>
          </a:xfrm>
          <a:prstGeom prst="rect">
            <a:avLst/>
          </a:prstGeom>
          <a:solidFill>
            <a:srgbClr val="C0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ציין מיקום תוכן 6"/>
          <p:cNvSpPr txBox="1">
            <a:spLocks/>
          </p:cNvSpPr>
          <p:nvPr/>
        </p:nvSpPr>
        <p:spPr>
          <a:xfrm>
            <a:off x="7547733" y="3527521"/>
            <a:ext cx="2458709" cy="33157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cinema [3,1] ++;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022559" y="3579476"/>
            <a:ext cx="748145" cy="4052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11" name="מציין מיקום תוכן 6"/>
          <p:cNvSpPr txBox="1">
            <a:spLocks/>
          </p:cNvSpPr>
          <p:nvPr/>
        </p:nvSpPr>
        <p:spPr>
          <a:xfrm>
            <a:off x="7634663" y="1674404"/>
            <a:ext cx="4042063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נמכר כרטיס באולם 4 הקרנה 2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3" name="מציין מיקום תוכן 6"/>
          <p:cNvSpPr txBox="1">
            <a:spLocks/>
          </p:cNvSpPr>
          <p:nvPr/>
        </p:nvSpPr>
        <p:spPr>
          <a:xfrm>
            <a:off x="7354578" y="2701635"/>
            <a:ext cx="4042063" cy="6234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כיוון שמתחילים לספור מ 0 ...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4" name="חץ למעלה 13"/>
          <p:cNvSpPr/>
          <p:nvPr/>
        </p:nvSpPr>
        <p:spPr>
          <a:xfrm rot="1074614">
            <a:off x="8888478" y="3857420"/>
            <a:ext cx="153638" cy="9705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ציין מיקום תוכן 6"/>
          <p:cNvSpPr txBox="1">
            <a:spLocks/>
          </p:cNvSpPr>
          <p:nvPr/>
        </p:nvSpPr>
        <p:spPr>
          <a:xfrm>
            <a:off x="9155762" y="4457511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עמודה 1 שמייצגת את הקרנה 2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6" name="מציין מיקום תוכן 6"/>
          <p:cNvSpPr txBox="1">
            <a:spLocks/>
          </p:cNvSpPr>
          <p:nvPr/>
        </p:nvSpPr>
        <p:spPr>
          <a:xfrm>
            <a:off x="6562984" y="4752990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שורה 3 שמייצגת את אולם 4  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7" name="חץ למעלה 16"/>
          <p:cNvSpPr/>
          <p:nvPr/>
        </p:nvSpPr>
        <p:spPr>
          <a:xfrm rot="17348933">
            <a:off x="10199217" y="3256160"/>
            <a:ext cx="144308" cy="18463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 l="-1663" t="68994" b="19585"/>
          <a:stretch>
            <a:fillRect/>
          </a:stretch>
        </p:blipFill>
        <p:spPr bwMode="auto">
          <a:xfrm>
            <a:off x="5351318" y="1995051"/>
            <a:ext cx="3804444" cy="62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/>
      <p:bldP spid="13" grpId="0"/>
      <p:bldP spid="14" grpId="0" animBg="1"/>
      <p:bldP spid="15" grpId="0"/>
      <p:bldP spid="16" grpId="0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מערך מונים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מעקב קלט/פלט-  [ 7 אולמות , 5 הקרנות ]</a:t>
            </a:r>
            <a:r>
              <a:rPr lang="he-IL" dirty="0"/>
              <a:t> 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515273" y="1761256"/>
          <a:ext cx="4375177" cy="37116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307514" y="1024128"/>
            <a:ext cx="4042063" cy="6234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cinema = new </a:t>
            </a:r>
            <a:r>
              <a:rPr lang="en-US" dirty="0" err="1"/>
              <a:t>int</a:t>
            </a:r>
            <a:r>
              <a:rPr lang="en-US" dirty="0"/>
              <a:t>[7,5];</a:t>
            </a:r>
            <a:endParaRPr/>
          </a:p>
        </p:txBody>
      </p:sp>
      <p:sp>
        <p:nvSpPr>
          <p:cNvPr id="6" name="מלבן 5"/>
          <p:cNvSpPr/>
          <p:nvPr/>
        </p:nvSpPr>
        <p:spPr>
          <a:xfrm>
            <a:off x="2718750" y="4519143"/>
            <a:ext cx="748145" cy="405245"/>
          </a:xfrm>
          <a:prstGeom prst="rect">
            <a:avLst/>
          </a:prstGeom>
          <a:solidFill>
            <a:srgbClr val="C0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ציין מיקום תוכן 6"/>
          <p:cNvSpPr txBox="1">
            <a:spLocks/>
          </p:cNvSpPr>
          <p:nvPr/>
        </p:nvSpPr>
        <p:spPr>
          <a:xfrm>
            <a:off x="7547733" y="3527521"/>
            <a:ext cx="2458709" cy="33157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cinema [5,2] ++;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718750" y="4519143"/>
            <a:ext cx="748145" cy="4052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11" name="מציין מיקום תוכן 6"/>
          <p:cNvSpPr txBox="1">
            <a:spLocks/>
          </p:cNvSpPr>
          <p:nvPr/>
        </p:nvSpPr>
        <p:spPr>
          <a:xfrm>
            <a:off x="7634663" y="1674404"/>
            <a:ext cx="4042063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נמכר כרטיס באולם 6 הקרנה 3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3" name="מציין מיקום תוכן 6"/>
          <p:cNvSpPr txBox="1">
            <a:spLocks/>
          </p:cNvSpPr>
          <p:nvPr/>
        </p:nvSpPr>
        <p:spPr>
          <a:xfrm>
            <a:off x="7354578" y="2701635"/>
            <a:ext cx="4042063" cy="6234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כיוון שמתחילים לספור מ 0 ...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4" name="חץ למעלה 13"/>
          <p:cNvSpPr/>
          <p:nvPr/>
        </p:nvSpPr>
        <p:spPr>
          <a:xfrm rot="1074614">
            <a:off x="8888478" y="3857420"/>
            <a:ext cx="153638" cy="9705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ציין מיקום תוכן 6"/>
          <p:cNvSpPr txBox="1">
            <a:spLocks/>
          </p:cNvSpPr>
          <p:nvPr/>
        </p:nvSpPr>
        <p:spPr>
          <a:xfrm>
            <a:off x="9155762" y="4457511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עמודה 2 שמייצגת את הקרנה 3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6" name="מציין מיקום תוכן 6"/>
          <p:cNvSpPr txBox="1">
            <a:spLocks/>
          </p:cNvSpPr>
          <p:nvPr/>
        </p:nvSpPr>
        <p:spPr>
          <a:xfrm>
            <a:off x="6562984" y="4752990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שורה 5 שמייצגת את אולם 6  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7" name="חץ למעלה 16"/>
          <p:cNvSpPr/>
          <p:nvPr/>
        </p:nvSpPr>
        <p:spPr>
          <a:xfrm rot="17348933">
            <a:off x="10199217" y="3256160"/>
            <a:ext cx="144308" cy="18463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 l="-1663" t="79082" b="8926"/>
          <a:stretch>
            <a:fillRect/>
          </a:stretch>
        </p:blipFill>
        <p:spPr bwMode="auto">
          <a:xfrm>
            <a:off x="5351318" y="2079652"/>
            <a:ext cx="3804444" cy="65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/>
      <p:bldP spid="13" grpId="0"/>
      <p:bldP spid="14" grpId="0" animBg="1"/>
      <p:bldP spid="15" grpId="0"/>
      <p:bldP spid="16" grpId="0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b="21713"/>
          <a:stretch>
            <a:fillRect/>
          </a:stretch>
        </p:blipFill>
        <p:spPr bwMode="auto">
          <a:xfrm>
            <a:off x="5303431" y="2801198"/>
            <a:ext cx="6373295" cy="104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מערך מונים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מעקב קלט/פלט-  [ 7 אולמות , 5 הקרנות ]</a:t>
            </a:r>
            <a:r>
              <a:rPr lang="he-IL" dirty="0"/>
              <a:t> 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515273" y="1761256"/>
          <a:ext cx="4375177" cy="37116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307514" y="1024128"/>
            <a:ext cx="4042063" cy="6234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cinema = new </a:t>
            </a:r>
            <a:r>
              <a:rPr lang="en-US" dirty="0" err="1"/>
              <a:t>int</a:t>
            </a:r>
            <a:r>
              <a:rPr lang="en-US" dirty="0"/>
              <a:t>[7,5];</a:t>
            </a:r>
            <a:endParaRPr/>
          </a:p>
        </p:txBody>
      </p:sp>
      <p:sp>
        <p:nvSpPr>
          <p:cNvPr id="11" name="מציין מיקום תוכן 6"/>
          <p:cNvSpPr txBox="1">
            <a:spLocks/>
          </p:cNvSpPr>
          <p:nvPr/>
        </p:nvSpPr>
        <p:spPr>
          <a:xfrm>
            <a:off x="7634663" y="1674404"/>
            <a:ext cx="4042063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77500" lnSpcReduction="2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כאילו נמכר כרטיס באולם 0 הקרנה 0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3" name="מציין מיקום תוכן 6"/>
          <p:cNvSpPr txBox="1">
            <a:spLocks/>
          </p:cNvSpPr>
          <p:nvPr/>
        </p:nvSpPr>
        <p:spPr>
          <a:xfrm>
            <a:off x="7354578" y="2701635"/>
            <a:ext cx="4042063" cy="6234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סימן לסיום הקלט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/>
          <a:srcRect l="-1663" t="90476" b="-1897"/>
          <a:stretch>
            <a:fillRect/>
          </a:stretch>
        </p:blipFill>
        <p:spPr bwMode="auto">
          <a:xfrm>
            <a:off x="5351318" y="2079652"/>
            <a:ext cx="3804444" cy="62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מציין מיקום תוכן 6"/>
          <p:cNvSpPr txBox="1">
            <a:spLocks/>
          </p:cNvSpPr>
          <p:nvPr/>
        </p:nvSpPr>
        <p:spPr>
          <a:xfrm>
            <a:off x="5750444" y="3807420"/>
            <a:ext cx="4042063" cy="4052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   0 , 0  הופך ל  1-, 1- זה לא חוקי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מערך מונים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מעקב קלט/פלט-  </a:t>
            </a:r>
            <a:r>
              <a:rPr lang="he-IL" dirty="0" err="1">
                <a:sym typeface="Varela Round"/>
              </a:rPr>
              <a:t>פלט</a:t>
            </a:r>
            <a:r>
              <a:rPr lang="he-IL" dirty="0">
                <a:sym typeface="Varela Round"/>
              </a:rPr>
              <a:t> סופי</a:t>
            </a:r>
            <a:endParaRPr lang="he-IL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515273" y="1761256"/>
          <a:ext cx="4375177" cy="37116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307514" y="1024128"/>
            <a:ext cx="4042063" cy="6234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cinema = new </a:t>
            </a:r>
            <a:r>
              <a:rPr lang="en-US" dirty="0" err="1"/>
              <a:t>int</a:t>
            </a:r>
            <a:r>
              <a:rPr lang="en-US" dirty="0"/>
              <a:t>[7,5];</a:t>
            </a:r>
            <a:endParaRPr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9604" y="1481328"/>
            <a:ext cx="3039840" cy="401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מערך מונים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76011" y="1025601"/>
            <a:ext cx="8906976" cy="431447"/>
          </a:xfrm>
        </p:spPr>
        <p:txBody>
          <a:bodyPr/>
          <a:lstStyle/>
          <a:p>
            <a:r>
              <a:rPr lang="he-IL" dirty="0"/>
              <a:t>קלט/פלט: ...............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484" y="1025601"/>
            <a:ext cx="3742204" cy="545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4749" y="1457048"/>
            <a:ext cx="3245860" cy="428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204169" y="1055077"/>
            <a:ext cx="8031962" cy="4611559"/>
          </a:xfrm>
        </p:spPr>
        <p:txBody>
          <a:bodyPr>
            <a:normAutofit/>
          </a:bodyPr>
          <a:lstStyle/>
          <a:p>
            <a:r>
              <a:rPr lang="he-IL" dirty="0">
                <a:sym typeface="Varela Round"/>
              </a:rPr>
              <a:t>תזכורת על מערכים ובעיקר מערך דו ממדי</a:t>
            </a:r>
          </a:p>
          <a:p>
            <a:r>
              <a:rPr lang="he-IL" dirty="0">
                <a:sym typeface="Varela Round"/>
              </a:rPr>
              <a:t>מתי נשתמש במערך מונים או צוברים?</a:t>
            </a:r>
            <a:r>
              <a:rPr lang="he-IL" dirty="0"/>
              <a:t> </a:t>
            </a:r>
          </a:p>
          <a:p>
            <a:r>
              <a:rPr lang="he-IL" dirty="0"/>
              <a:t>דוגמאות לצורך בשימוש במערך מונים או במערך צוברים</a:t>
            </a:r>
          </a:p>
          <a:p>
            <a:r>
              <a:rPr lang="he-IL" dirty="0"/>
              <a:t>פיתרונות לדוגמה</a:t>
            </a:r>
            <a:endParaRPr lang="he-IL" dirty="0">
              <a:sym typeface="Varela Round"/>
            </a:endParaRPr>
          </a:p>
          <a:p>
            <a:endParaRPr lang="he-IL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מערך צוברים –</a:t>
            </a:r>
            <a:r>
              <a:rPr lang="he-IL" dirty="0" err="1">
                <a:sym typeface="Varela Round"/>
              </a:rPr>
              <a:t> מה</a:t>
            </a:r>
            <a:r>
              <a:rPr lang="he-IL" dirty="0">
                <a:sym typeface="Varela Round"/>
              </a:rPr>
              <a:t> הכוונה?</a:t>
            </a:r>
            <a:r>
              <a:rPr lang="he-IL" dirty="0"/>
              <a:t> 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sz="2800"/>
              <a:t>צובר- סוכם</a:t>
            </a:r>
          </a:p>
          <a:p>
            <a:pPr>
              <a:lnSpc>
                <a:spcPct val="150000"/>
              </a:lnSpc>
            </a:pPr>
            <a:r>
              <a:rPr sz="2800"/>
              <a:t>צבירה/סכום לפי קריטריונים דו מימדיים</a:t>
            </a:r>
          </a:p>
          <a:p>
            <a:pPr>
              <a:lnSpc>
                <a:spcPct val="150000"/>
              </a:lnSpc>
            </a:pPr>
            <a:r>
              <a:rPr sz="2800"/>
              <a:t>צבירה שמושפעת או מותנת בשני קריטריונים</a:t>
            </a:r>
          </a:p>
          <a:p>
            <a:pPr>
              <a:buNone/>
            </a:pP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מערך צוברים –</a:t>
            </a:r>
            <a:r>
              <a:rPr lang="he-IL" dirty="0" err="1">
                <a:sym typeface="Varela Round"/>
              </a:rPr>
              <a:t> דוגמת</a:t>
            </a:r>
            <a:r>
              <a:rPr lang="he-IL" dirty="0">
                <a:sym typeface="Varela Round"/>
              </a:rPr>
              <a:t> אולמי הקולנוע</a:t>
            </a:r>
            <a:endParaRPr lang="he-IL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t>בסינמה סיטי 7 אולמות קולנוע </a:t>
            </a:r>
          </a:p>
          <a:p>
            <a:pPr>
              <a:buNone/>
            </a:pPr>
            <a:r>
              <a:t>במשך שבוע ימים מוקרן סרט מסויים בכל אולם ב 5 הקרנות ביום:</a:t>
            </a:r>
          </a:p>
          <a:p>
            <a:pPr>
              <a:buFontTx/>
              <a:buChar char="-"/>
            </a:pPr>
            <a:r>
              <a:t>9:30 הקרנה 1</a:t>
            </a:r>
          </a:p>
          <a:p>
            <a:pPr>
              <a:buFontTx/>
              <a:buChar char="-"/>
            </a:pPr>
            <a:r>
              <a:t>12:00 הקרנה 2</a:t>
            </a:r>
          </a:p>
          <a:p>
            <a:pPr>
              <a:buFontTx/>
              <a:buChar char="-"/>
            </a:pPr>
            <a:r>
              <a:t>15:00 הקרנה 3</a:t>
            </a:r>
          </a:p>
          <a:p>
            <a:pPr>
              <a:buFontTx/>
              <a:buChar char="-"/>
            </a:pPr>
            <a:r>
              <a:t>18:30 הקרנה 4</a:t>
            </a:r>
          </a:p>
          <a:p>
            <a:pPr>
              <a:buFontTx/>
              <a:buChar char="-"/>
            </a:pPr>
            <a:r>
              <a:t>22:00 הקרנה 5</a:t>
            </a:r>
            <a:endParaRPr lang="en-US" dirty="0"/>
          </a:p>
          <a:p>
            <a:endParaRPr lang="he-IL" dirty="0"/>
          </a:p>
        </p:txBody>
      </p:sp>
      <p:sp>
        <p:nvSpPr>
          <p:cNvPr id="5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262429" y="2857500"/>
            <a:ext cx="7717790" cy="97674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268288" marR="0" lvl="0" indent="-268288" algn="ct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רוצים לבדוק איזה סרט מבוקש יותר </a:t>
            </a:r>
          </a:p>
          <a:p>
            <a:pPr marL="268288" marR="0" lvl="0" indent="-268288" algn="ct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ובאיזה שעות ביום הביקוש גבוה יותר –</a:t>
            </a:r>
            <a:r>
              <a:rPr kumimoji="0" lang="he-I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 בא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יזו הקרנה יש יותר צופים</a:t>
            </a:r>
          </a:p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6" name="חץ: למטה 27">
            <a:extLst>
              <a:ext uri="{FF2B5EF4-FFF2-40B4-BE49-F238E27FC236}">
                <a16:creationId xmlns:a16="http://schemas.microsoft.com/office/drawing/2014/main" id="{CB227821-2DD5-4818-A05A-75F0F9EA8079}"/>
              </a:ext>
            </a:extLst>
          </p:cNvPr>
          <p:cNvSpPr/>
          <p:nvPr/>
        </p:nvSpPr>
        <p:spPr>
          <a:xfrm>
            <a:off x="1713337" y="4000500"/>
            <a:ext cx="3461336" cy="1370215"/>
          </a:xfrm>
          <a:prstGeom prst="downArrow">
            <a:avLst>
              <a:gd name="adj1" fmla="val 74015"/>
              <a:gd name="adj2" fmla="val 527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איך ניתן לבדוק זאת?</a:t>
            </a: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מערך צוברים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מערך צוברים –</a:t>
            </a:r>
            <a:r>
              <a:rPr lang="he-IL" dirty="0" err="1">
                <a:sym typeface="Varela Round"/>
              </a:rPr>
              <a:t> דו</a:t>
            </a:r>
            <a:r>
              <a:rPr lang="he-IL" dirty="0">
                <a:sym typeface="Varela Round"/>
              </a:rPr>
              <a:t>גמה –</a:t>
            </a:r>
            <a:r>
              <a:rPr lang="he-IL" dirty="0" err="1">
                <a:sym typeface="Varela Round"/>
              </a:rPr>
              <a:t> ניתוח</a:t>
            </a:r>
            <a:r>
              <a:rPr lang="he-IL" dirty="0">
                <a:sym typeface="Varela Round"/>
              </a:rPr>
              <a:t> הבעיה</a:t>
            </a:r>
            <a:endParaRPr lang="he-IL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t>7 אולמות</a:t>
            </a:r>
          </a:p>
          <a:p>
            <a:pPr>
              <a:buFontTx/>
              <a:buChar char="-"/>
            </a:pPr>
            <a:r>
              <a:t>בכל אולם מוקרן סרט ב 5 הקרנות במשך היום</a:t>
            </a:r>
          </a:p>
          <a:p>
            <a:pPr>
              <a:buFontTx/>
              <a:buChar char="-"/>
            </a:pPr>
            <a:endParaRPr/>
          </a:p>
          <a:p>
            <a:pPr>
              <a:buFontTx/>
              <a:buChar char="-"/>
            </a:pPr>
            <a:endParaRPr/>
          </a:p>
          <a:p>
            <a:pPr>
              <a:buFontTx/>
              <a:buChar char="-"/>
            </a:pPr>
            <a:endParaRPr/>
          </a:p>
          <a:p>
            <a:pPr>
              <a:buFontTx/>
              <a:buChar char="-"/>
            </a:pPr>
            <a:endParaRPr/>
          </a:p>
          <a:p>
            <a:pPr algn="l" rtl="0">
              <a:buNone/>
            </a:pPr>
            <a:r>
              <a:rPr lang="en-US" dirty="0"/>
              <a:t> 7X5  </a:t>
            </a:r>
            <a:r>
              <a:t>באותו אופן נגדיר מערך דו מימדי בגודל</a:t>
            </a:r>
          </a:p>
          <a:p>
            <a:pPr>
              <a:buNone/>
            </a:pPr>
            <a:endParaRPr lang="he-IL" dirty="0"/>
          </a:p>
        </p:txBody>
      </p:sp>
      <p:sp>
        <p:nvSpPr>
          <p:cNvPr id="5" name="חץ: למטה 27">
            <a:extLst>
              <a:ext uri="{FF2B5EF4-FFF2-40B4-BE49-F238E27FC236}">
                <a16:creationId xmlns:a16="http://schemas.microsoft.com/office/drawing/2014/main" id="{CB227821-2DD5-4818-A05A-75F0F9EA8079}"/>
              </a:ext>
            </a:extLst>
          </p:cNvPr>
          <p:cNvSpPr/>
          <p:nvPr/>
        </p:nvSpPr>
        <p:spPr>
          <a:xfrm>
            <a:off x="1463955" y="2608118"/>
            <a:ext cx="3461336" cy="1370215"/>
          </a:xfrm>
          <a:prstGeom prst="downArrow">
            <a:avLst>
              <a:gd name="adj1" fmla="val 74015"/>
              <a:gd name="adj2" fmla="val 527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איך ניתן לבדוק זאת?</a:t>
            </a: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 מערך צוברים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מערך דו מימדי מטיפוס מספרי    -  [ 7 אולמות , 5 הקרנות ]</a:t>
            </a:r>
            <a:r>
              <a:rPr lang="he-IL" dirty="0"/>
              <a:t> 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1024128" y="1952530"/>
          <a:ext cx="4375177" cy="37116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7335982" y="1662544"/>
            <a:ext cx="4042063" cy="6234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cinema = new </a:t>
            </a:r>
            <a:r>
              <a:rPr lang="en-US" dirty="0" err="1"/>
              <a:t>int</a:t>
            </a:r>
            <a:r>
              <a:rPr lang="en-US" dirty="0"/>
              <a:t>[7,5];</a:t>
            </a:r>
            <a:endParaRPr/>
          </a:p>
        </p:txBody>
      </p:sp>
      <p:sp>
        <p:nvSpPr>
          <p:cNvPr id="6" name="מלבן 5"/>
          <p:cNvSpPr/>
          <p:nvPr/>
        </p:nvSpPr>
        <p:spPr>
          <a:xfrm>
            <a:off x="2545772" y="3324898"/>
            <a:ext cx="748145" cy="405245"/>
          </a:xfrm>
          <a:prstGeom prst="rect">
            <a:avLst/>
          </a:prstGeom>
          <a:solidFill>
            <a:srgbClr val="C0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ציין מיקום תוכן 6"/>
          <p:cNvSpPr txBox="1">
            <a:spLocks/>
          </p:cNvSpPr>
          <p:nvPr/>
        </p:nvSpPr>
        <p:spPr>
          <a:xfrm>
            <a:off x="7547733" y="3527521"/>
            <a:ext cx="2458709" cy="33157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cinema [2,1] ++;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545772" y="3325091"/>
            <a:ext cx="748145" cy="4052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X</a:t>
            </a:r>
            <a:endParaRPr lang="he-IL" dirty="0"/>
          </a:p>
        </p:txBody>
      </p:sp>
      <p:sp>
        <p:nvSpPr>
          <p:cNvPr id="12" name="חץ ימינה 11"/>
          <p:cNvSpPr/>
          <p:nvPr/>
        </p:nvSpPr>
        <p:spPr>
          <a:xfrm rot="11022034">
            <a:off x="3296178" y="3566830"/>
            <a:ext cx="4693524" cy="221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ציין מיקום תוכן 6"/>
          <p:cNvSpPr txBox="1">
            <a:spLocks/>
          </p:cNvSpPr>
          <p:nvPr/>
        </p:nvSpPr>
        <p:spPr>
          <a:xfrm>
            <a:off x="5673435" y="2161309"/>
            <a:ext cx="6324667" cy="63384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268288" marR="0" lvl="0" indent="-268288" algn="ct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הפעם בכל מכירה יכולים להימכר כמה כרטיסים ולא רק אחד </a:t>
            </a:r>
          </a:p>
          <a:p>
            <a:pPr marL="268288" marR="0" lvl="0" indent="-268288" algn="ct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אם נמכרו  </a:t>
            </a:r>
            <a:r>
              <a:rPr lang="en-US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X</a:t>
            </a: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 כרטיסים באולם 3 הקרנה 2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3" name="מציין מיקום תוכן 6"/>
          <p:cNvSpPr txBox="1">
            <a:spLocks/>
          </p:cNvSpPr>
          <p:nvPr/>
        </p:nvSpPr>
        <p:spPr>
          <a:xfrm>
            <a:off x="7335982" y="3013363"/>
            <a:ext cx="4042063" cy="6234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כיוון שמתחילים לספור מ 0 ...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4" name="חץ למעלה 13"/>
          <p:cNvSpPr/>
          <p:nvPr/>
        </p:nvSpPr>
        <p:spPr>
          <a:xfrm rot="1074614">
            <a:off x="8888478" y="3857420"/>
            <a:ext cx="153638" cy="9705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ציין מיקום תוכן 6"/>
          <p:cNvSpPr txBox="1">
            <a:spLocks/>
          </p:cNvSpPr>
          <p:nvPr/>
        </p:nvSpPr>
        <p:spPr>
          <a:xfrm>
            <a:off x="9155762" y="4457511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עמודה 1 שמייצגת את הקרנה 2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6" name="מציין מיקום תוכן 6"/>
          <p:cNvSpPr txBox="1">
            <a:spLocks/>
          </p:cNvSpPr>
          <p:nvPr/>
        </p:nvSpPr>
        <p:spPr>
          <a:xfrm>
            <a:off x="6562984" y="4752990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שורה 2 שמייצגת את אולם 3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7" name="חץ למעלה 16"/>
          <p:cNvSpPr/>
          <p:nvPr/>
        </p:nvSpPr>
        <p:spPr>
          <a:xfrm rot="17348933">
            <a:off x="10199217" y="3256160"/>
            <a:ext cx="144308" cy="18463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601" y="1025601"/>
            <a:ext cx="11872534" cy="431447"/>
          </a:xfrm>
        </p:spPr>
        <p:txBody>
          <a:bodyPr/>
          <a:lstStyle/>
          <a:p>
            <a:r>
              <a:rPr lang="he-IL" dirty="0"/>
              <a:t>נכתוב פעולה לצבירת מספר הכרטיסים שנמכרים לכל אולם לכל הקרנה:</a:t>
            </a:r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8601" y="1672936"/>
            <a:ext cx="11448126" cy="35221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sz="1800"/>
              <a:t>נגדיר מערך דו ממדי מתאים</a:t>
            </a:r>
          </a:p>
          <a:p>
            <a:pPr>
              <a:lnSpc>
                <a:spcPct val="150000"/>
              </a:lnSpc>
            </a:pPr>
            <a:r>
              <a:rPr sz="1800"/>
              <a:t>נקלוט את פרטי מכירת הכרטיס </a:t>
            </a:r>
            <a:r>
              <a:rPr sz="1800" b="1" u="sng">
                <a:solidFill>
                  <a:srgbClr val="FF0000"/>
                </a:solidFill>
              </a:rPr>
              <a:t>עד לקליטת 0 למספר כרטיסים </a:t>
            </a:r>
            <a:r>
              <a:rPr sz="1800"/>
              <a:t>( או  ערך שלילי למספר אולם או למספר הקרנה)</a:t>
            </a:r>
          </a:p>
          <a:p>
            <a:pPr>
              <a:lnSpc>
                <a:spcPct val="150000"/>
              </a:lnSpc>
            </a:pPr>
            <a:r>
              <a:rPr sz="1800"/>
              <a:t>פרטי הקליטה:</a:t>
            </a:r>
          </a:p>
          <a:p>
            <a:pPr lvl="1">
              <a:lnSpc>
                <a:spcPct val="150000"/>
              </a:lnSpc>
            </a:pPr>
            <a:r>
              <a:rPr sz="1800"/>
              <a:t>מספר אולם </a:t>
            </a:r>
          </a:p>
          <a:p>
            <a:pPr lvl="1">
              <a:lnSpc>
                <a:spcPct val="150000"/>
              </a:lnSpc>
            </a:pPr>
            <a:r>
              <a:rPr sz="1800"/>
              <a:t>מספר הקרנה</a:t>
            </a:r>
          </a:p>
          <a:p>
            <a:pPr lvl="1">
              <a:lnSpc>
                <a:spcPct val="150000"/>
              </a:lnSpc>
            </a:pPr>
            <a:r>
              <a:rPr sz="1800" b="1">
                <a:solidFill>
                  <a:srgbClr val="C00000"/>
                </a:solidFill>
              </a:rPr>
              <a:t>מספר כרטיסים </a:t>
            </a:r>
          </a:p>
          <a:p>
            <a:pPr lvl="1">
              <a:lnSpc>
                <a:spcPct val="150000"/>
              </a:lnSpc>
              <a:buNone/>
            </a:pPr>
            <a:r>
              <a:rPr sz="1800" b="1">
                <a:solidFill>
                  <a:srgbClr val="00B050"/>
                </a:solidFill>
              </a:rPr>
              <a:t>מדובר בצבירה</a:t>
            </a:r>
          </a:p>
          <a:p>
            <a:pPr lvl="1">
              <a:lnSpc>
                <a:spcPct val="150000"/>
              </a:lnSpc>
              <a:buNone/>
            </a:pPr>
            <a:r>
              <a:rPr sz="1800" b="1">
                <a:solidFill>
                  <a:srgbClr val="00B050"/>
                </a:solidFill>
              </a:rPr>
              <a:t>ולכן יש לקלוט גם את מספר הכרטיסים</a:t>
            </a:r>
          </a:p>
          <a:p>
            <a:pPr>
              <a:buNone/>
            </a:pPr>
            <a:endParaRPr lang="en-US" sz="1800" dirty="0"/>
          </a:p>
          <a:p>
            <a:endParaRPr lang="he-IL" sz="1800" dirty="0"/>
          </a:p>
        </p:txBody>
      </p:sp>
      <p:sp>
        <p:nvSpPr>
          <p:cNvPr id="8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228601" y="2867891"/>
            <a:ext cx="7398326" cy="23272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1">
            <a:normAutofit/>
          </a:bodyPr>
          <a:lstStyle/>
          <a:p>
            <a:pPr marL="439782" marR="0" lvl="0" indent="-342934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he-IL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זיכרו</a:t>
            </a:r>
            <a:r>
              <a:rPr kumimoji="0" lang="he-IL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 - שורה במערך מסומן החל מ 0 ולכן......</a:t>
            </a:r>
          </a:p>
          <a:p>
            <a:pPr marL="439782" marR="0" lvl="0" indent="-342934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ולכן נגדיר </a:t>
            </a: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מערך דו ממדי [ 5, 7 ]  - [(0-4) ,</a:t>
            </a:r>
            <a:r>
              <a:rPr kumimoji="0" lang="he-IL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itchFamily="2" charset="-79"/>
              </a:rPr>
              <a:t> (0-6)]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itchFamily="2" charset="-79"/>
            </a:endParaRPr>
          </a:p>
          <a:p>
            <a:pPr marL="1371685" marR="0" lvl="2" indent="-514350" algn="r" defTabSz="914491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נקלוט ערך לאולם ( 1-7) ונפחית 1 להתאמה לשורות במערך</a:t>
            </a:r>
          </a:p>
          <a:p>
            <a:pPr marL="1371685" marR="0" lvl="2" indent="-514350" algn="r" defTabSz="914491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נקלוט ערך להקרנה (1-5) ונפחית 1 להתאמה לעמודות</a:t>
            </a:r>
          </a:p>
          <a:p>
            <a:pPr marL="439782" marR="0" lvl="0" indent="-342934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itchFamily="2" charset="-79"/>
            </a:endParaRPr>
          </a:p>
          <a:p>
            <a:pPr marL="439782" marR="0" lvl="0" indent="-342934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itchFamily="2" charset="-79"/>
            </a:endParaRPr>
          </a:p>
          <a:p>
            <a:pPr marL="439782" marR="0" lvl="0" indent="-342934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233" y="875447"/>
            <a:ext cx="6037989" cy="589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12327" y="1025601"/>
            <a:ext cx="6569022" cy="431447"/>
          </a:xfrm>
        </p:spPr>
        <p:txBody>
          <a:bodyPr/>
          <a:lstStyle/>
          <a:p>
            <a:r>
              <a:rPr lang="he-IL" dirty="0"/>
              <a:t>פעולה ללא פרמטרים ולא מחזירה ערך</a:t>
            </a:r>
          </a:p>
        </p:txBody>
      </p:sp>
      <p:sp>
        <p:nvSpPr>
          <p:cNvPr id="12" name="סוגר מסולסל ימני 11"/>
          <p:cNvSpPr/>
          <p:nvPr/>
        </p:nvSpPr>
        <p:spPr>
          <a:xfrm>
            <a:off x="6920340" y="2138765"/>
            <a:ext cx="831273" cy="3035907"/>
          </a:xfrm>
          <a:prstGeom prst="rightBrace">
            <a:avLst>
              <a:gd name="adj1" fmla="val 8333"/>
              <a:gd name="adj2" fmla="val 5130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7774366" y="3293920"/>
            <a:ext cx="21593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C00000"/>
                </a:solidFill>
              </a:rPr>
              <a:t>קליטת נתונים </a:t>
            </a:r>
          </a:p>
          <a:p>
            <a:r>
              <a:rPr lang="he-IL" sz="2400" b="1" dirty="0">
                <a:solidFill>
                  <a:srgbClr val="C00000"/>
                </a:solidFill>
              </a:rPr>
              <a:t>ועדכון המערך</a:t>
            </a:r>
          </a:p>
        </p:txBody>
      </p:sp>
      <p:sp>
        <p:nvSpPr>
          <p:cNvPr id="7" name="הסבר אליפטי 6"/>
          <p:cNvSpPr/>
          <p:nvPr/>
        </p:nvSpPr>
        <p:spPr>
          <a:xfrm>
            <a:off x="7200900" y="1602799"/>
            <a:ext cx="4991100" cy="535966"/>
          </a:xfrm>
          <a:prstGeom prst="wedgeEllipseCallout">
            <a:avLst>
              <a:gd name="adj1" fmla="val -112111"/>
              <a:gd name="adj2" fmla="val -44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הגדרה, הקצאה ואיפוס  המערך</a:t>
            </a:r>
          </a:p>
        </p:txBody>
      </p:sp>
      <p:sp>
        <p:nvSpPr>
          <p:cNvPr id="9" name="הסבר אליפטי 8"/>
          <p:cNvSpPr/>
          <p:nvPr/>
        </p:nvSpPr>
        <p:spPr>
          <a:xfrm>
            <a:off x="5496042" y="4638706"/>
            <a:ext cx="3086849" cy="535966"/>
          </a:xfrm>
          <a:prstGeom prst="wedgeEllipseCallout">
            <a:avLst>
              <a:gd name="adj1" fmla="val -92423"/>
              <a:gd name="adj2" fmla="val 990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הדפסת מצב המערך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r="13122" b="43252"/>
          <a:stretch>
            <a:fillRect/>
          </a:stretch>
        </p:blipFill>
        <p:spPr bwMode="auto">
          <a:xfrm>
            <a:off x="4587820" y="5663911"/>
            <a:ext cx="3508664" cy="104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b="36194"/>
          <a:stretch>
            <a:fillRect/>
          </a:stretch>
        </p:blipFill>
        <p:spPr bwMode="auto">
          <a:xfrm>
            <a:off x="144597" y="1025601"/>
            <a:ext cx="8513928" cy="53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04609" y="1025601"/>
            <a:ext cx="5976740" cy="431447"/>
          </a:xfrm>
        </p:spPr>
        <p:txBody>
          <a:bodyPr/>
          <a:lstStyle/>
          <a:p>
            <a:r>
              <a:rPr lang="he-IL" dirty="0"/>
              <a:t>הפעולה  - נתמקד בגוף הפעולה</a:t>
            </a:r>
          </a:p>
        </p:txBody>
      </p:sp>
      <p:sp>
        <p:nvSpPr>
          <p:cNvPr id="12" name="סוגר מסולסל ימני 11"/>
          <p:cNvSpPr/>
          <p:nvPr/>
        </p:nvSpPr>
        <p:spPr>
          <a:xfrm>
            <a:off x="8211713" y="2886909"/>
            <a:ext cx="831273" cy="3035907"/>
          </a:xfrm>
          <a:prstGeom prst="rightBrace">
            <a:avLst>
              <a:gd name="adj1" fmla="val 8333"/>
              <a:gd name="adj2" fmla="val 5130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9042986" y="3293920"/>
            <a:ext cx="21593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C00000"/>
                </a:solidFill>
              </a:rPr>
              <a:t>קליטת נתונים </a:t>
            </a:r>
          </a:p>
          <a:p>
            <a:r>
              <a:rPr lang="he-IL" sz="2400" b="1" dirty="0">
                <a:solidFill>
                  <a:srgbClr val="C00000"/>
                </a:solidFill>
              </a:rPr>
              <a:t>ועדכון המערך</a:t>
            </a:r>
          </a:p>
        </p:txBody>
      </p:sp>
      <p:sp>
        <p:nvSpPr>
          <p:cNvPr id="7" name="הסבר אליפטי 6"/>
          <p:cNvSpPr/>
          <p:nvPr/>
        </p:nvSpPr>
        <p:spPr>
          <a:xfrm>
            <a:off x="7200900" y="1602799"/>
            <a:ext cx="4991100" cy="535966"/>
          </a:xfrm>
          <a:prstGeom prst="wedgeEllipseCallout">
            <a:avLst>
              <a:gd name="adj1" fmla="val -80882"/>
              <a:gd name="adj2" fmla="val 50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הגדרה, הקצאה ואיפוס  המערך</a:t>
            </a:r>
          </a:p>
        </p:txBody>
      </p:sp>
      <p:sp>
        <p:nvSpPr>
          <p:cNvPr id="10" name="סוגר מסולסל ימני 9"/>
          <p:cNvSpPr/>
          <p:nvPr/>
        </p:nvSpPr>
        <p:spPr>
          <a:xfrm>
            <a:off x="4696690" y="1368956"/>
            <a:ext cx="831273" cy="1517954"/>
          </a:xfrm>
          <a:prstGeom prst="rightBrace">
            <a:avLst>
              <a:gd name="adj1" fmla="val 8333"/>
              <a:gd name="adj2" fmla="val 5130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t="23094" b="37261"/>
          <a:stretch>
            <a:fillRect/>
          </a:stretch>
        </p:blipFill>
        <p:spPr bwMode="auto">
          <a:xfrm>
            <a:off x="0" y="1457048"/>
            <a:ext cx="11343788" cy="439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78282" y="1025601"/>
            <a:ext cx="8803067" cy="431447"/>
          </a:xfrm>
        </p:spPr>
        <p:txBody>
          <a:bodyPr/>
          <a:lstStyle/>
          <a:p>
            <a:r>
              <a:rPr lang="he-IL" dirty="0"/>
              <a:t>הפעולה  - נתמקד בקליטה ועדכון הנתונים</a:t>
            </a:r>
          </a:p>
        </p:txBody>
      </p:sp>
      <p:sp>
        <p:nvSpPr>
          <p:cNvPr id="7" name="הסבר אליפטי 6"/>
          <p:cNvSpPr/>
          <p:nvPr/>
        </p:nvSpPr>
        <p:spPr>
          <a:xfrm>
            <a:off x="8738755" y="1922318"/>
            <a:ext cx="3264712" cy="1527464"/>
          </a:xfrm>
          <a:prstGeom prst="wedgeEllipseCallout">
            <a:avLst>
              <a:gd name="adj1" fmla="val -212531"/>
              <a:gd name="adj2" fmla="val 73418"/>
            </a:avLst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FF0000"/>
                </a:solidFill>
              </a:rPr>
              <a:t>צבירת כרטיסים שנמכרו לאולם מסוים, </a:t>
            </a:r>
          </a:p>
          <a:p>
            <a:pPr algn="ctr"/>
            <a:r>
              <a:rPr lang="he-IL" dirty="0">
                <a:solidFill>
                  <a:srgbClr val="FF0000"/>
                </a:solidFill>
              </a:rPr>
              <a:t>להקרנה מסוימת</a:t>
            </a:r>
          </a:p>
        </p:txBody>
      </p:sp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63203"/>
          <a:stretch>
            <a:fillRect/>
          </a:stretch>
        </p:blipFill>
        <p:spPr bwMode="auto">
          <a:xfrm>
            <a:off x="0" y="1457048"/>
            <a:ext cx="10371809" cy="372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76011" y="1025601"/>
            <a:ext cx="8906976" cy="431447"/>
          </a:xfrm>
        </p:spPr>
        <p:txBody>
          <a:bodyPr/>
          <a:lstStyle/>
          <a:p>
            <a:r>
              <a:rPr lang="he-IL" dirty="0"/>
              <a:t>הפעולה –</a:t>
            </a:r>
            <a:r>
              <a:rPr lang="he-IL" dirty="0" err="1"/>
              <a:t> נת</a:t>
            </a:r>
            <a:r>
              <a:rPr lang="he-IL" dirty="0"/>
              <a:t>מקד בפלט: 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  <p:transition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80217" y="1025601"/>
            <a:ext cx="3514095" cy="431447"/>
          </a:xfrm>
        </p:spPr>
        <p:txBody>
          <a:bodyPr/>
          <a:lstStyle/>
          <a:p>
            <a:r>
              <a:rPr lang="he-IL" dirty="0"/>
              <a:t>אם הקלט הוא......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468" y="1254201"/>
            <a:ext cx="6613819" cy="429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(מערך דו ממדי)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b="1" dirty="0"/>
              <a:t>(מערך מונים ומערך צוברים)</a:t>
            </a:r>
            <a:endParaRPr lang="en-US" b="1" dirty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413" y="1025601"/>
            <a:ext cx="4438925" cy="372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76011" y="1025601"/>
            <a:ext cx="8906976" cy="431447"/>
          </a:xfrm>
        </p:spPr>
        <p:txBody>
          <a:bodyPr/>
          <a:lstStyle/>
          <a:p>
            <a:r>
              <a:rPr lang="he-IL" dirty="0"/>
              <a:t>הפלט יהיה : ...............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t="63203" r="17779"/>
          <a:stretch>
            <a:fillRect/>
          </a:stretch>
        </p:blipFill>
        <p:spPr bwMode="auto">
          <a:xfrm>
            <a:off x="4757581" y="1457048"/>
            <a:ext cx="7125405" cy="311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425" y="1025601"/>
            <a:ext cx="4451913" cy="459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  <p:transition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 t="63203"/>
          <a:stretch>
            <a:fillRect/>
          </a:stretch>
        </p:blipFill>
        <p:spPr bwMode="auto">
          <a:xfrm>
            <a:off x="684803" y="3813463"/>
            <a:ext cx="7243461" cy="260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t="23094" b="35681"/>
          <a:stretch>
            <a:fillRect/>
          </a:stretch>
        </p:blipFill>
        <p:spPr bwMode="auto">
          <a:xfrm>
            <a:off x="0" y="744712"/>
            <a:ext cx="7928264" cy="31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מעקב אחר התוכנית</a:t>
            </a:r>
            <a:endParaRPr lang="en-US" dirty="0"/>
          </a:p>
        </p:txBody>
      </p:sp>
      <p:sp>
        <p:nvSpPr>
          <p:cNvPr id="6" name="הסבר ענן 5"/>
          <p:cNvSpPr/>
          <p:nvPr/>
        </p:nvSpPr>
        <p:spPr>
          <a:xfrm>
            <a:off x="5444837" y="3087698"/>
            <a:ext cx="2483427" cy="1040538"/>
          </a:xfrm>
          <a:prstGeom prst="cloudCallout">
            <a:avLst>
              <a:gd name="adj1" fmla="val 54824"/>
              <a:gd name="adj2" fmla="val -125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מה יהיה הפלט?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9872" y="957475"/>
            <a:ext cx="3870288" cy="251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0129" y="744712"/>
            <a:ext cx="3980031" cy="454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20975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מעקב קלט/פלט-  [ 7 אולמות , 5 הקרנות ]</a:t>
            </a:r>
            <a:r>
              <a:rPr lang="he-IL" dirty="0"/>
              <a:t> 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515273" y="1761256"/>
          <a:ext cx="4375177" cy="37116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307514" y="1024128"/>
            <a:ext cx="4042063" cy="6234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cinema = new </a:t>
            </a:r>
            <a:r>
              <a:rPr lang="en-US" dirty="0" err="1"/>
              <a:t>int</a:t>
            </a:r>
            <a:r>
              <a:rPr lang="en-US" dirty="0"/>
              <a:t>[7,5];</a:t>
            </a:r>
            <a:endParaRPr/>
          </a:p>
        </p:txBody>
      </p:sp>
      <p:sp>
        <p:nvSpPr>
          <p:cNvPr id="6" name="מלבן 5"/>
          <p:cNvSpPr/>
          <p:nvPr/>
        </p:nvSpPr>
        <p:spPr>
          <a:xfrm>
            <a:off x="2005445" y="3574551"/>
            <a:ext cx="748145" cy="405245"/>
          </a:xfrm>
          <a:prstGeom prst="rect">
            <a:avLst/>
          </a:prstGeom>
          <a:solidFill>
            <a:srgbClr val="C0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ציין מיקום תוכן 6"/>
          <p:cNvSpPr txBox="1">
            <a:spLocks/>
          </p:cNvSpPr>
          <p:nvPr/>
        </p:nvSpPr>
        <p:spPr>
          <a:xfrm>
            <a:off x="6160759" y="3357210"/>
            <a:ext cx="2458709" cy="33157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cinema [3,1] ++;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005445" y="3574551"/>
            <a:ext cx="748145" cy="4052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11" name="מציין מיקום תוכן 6"/>
          <p:cNvSpPr txBox="1">
            <a:spLocks/>
          </p:cNvSpPr>
          <p:nvPr/>
        </p:nvSpPr>
        <p:spPr>
          <a:xfrm>
            <a:off x="6562985" y="1674404"/>
            <a:ext cx="5113742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נמכרו 3 כרטיסים באולם 4 הקרנה 2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3" name="מציין מיקום תוכן 6"/>
          <p:cNvSpPr txBox="1">
            <a:spLocks/>
          </p:cNvSpPr>
          <p:nvPr/>
        </p:nvSpPr>
        <p:spPr>
          <a:xfrm>
            <a:off x="7354578" y="2904065"/>
            <a:ext cx="4042063" cy="6234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כיוון שמתחילים לספור מ 0 ...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4" name="חץ למעלה 13"/>
          <p:cNvSpPr/>
          <p:nvPr/>
        </p:nvSpPr>
        <p:spPr>
          <a:xfrm rot="1074614">
            <a:off x="7501504" y="3687109"/>
            <a:ext cx="153638" cy="9705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ציין מיקום תוכן 6"/>
          <p:cNvSpPr txBox="1">
            <a:spLocks/>
          </p:cNvSpPr>
          <p:nvPr/>
        </p:nvSpPr>
        <p:spPr>
          <a:xfrm>
            <a:off x="7768788" y="4287200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עמודה 1 שמייצגת את הקרנה 2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6" name="מציין מיקום תוכן 6"/>
          <p:cNvSpPr txBox="1">
            <a:spLocks/>
          </p:cNvSpPr>
          <p:nvPr/>
        </p:nvSpPr>
        <p:spPr>
          <a:xfrm>
            <a:off x="5176010" y="4582679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שורה 3 שמייצגת את אולם 4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7" name="חץ למעלה 16"/>
          <p:cNvSpPr/>
          <p:nvPr/>
        </p:nvSpPr>
        <p:spPr>
          <a:xfrm rot="17348933">
            <a:off x="8812243" y="3085849"/>
            <a:ext cx="144308" cy="18463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 b="74522"/>
          <a:stretch>
            <a:fillRect/>
          </a:stretch>
        </p:blipFill>
        <p:spPr bwMode="auto">
          <a:xfrm>
            <a:off x="5176010" y="2079652"/>
            <a:ext cx="4743446" cy="78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/>
      <p:bldP spid="13" grpId="0"/>
      <p:bldP spid="14" grpId="0" animBg="1"/>
      <p:bldP spid="15" grpId="0"/>
      <p:bldP spid="16" grpId="0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מעקב קלט/פלט-  [ 7 אולמות , 5 הקרנות ]</a:t>
            </a:r>
            <a:r>
              <a:rPr lang="he-IL" dirty="0"/>
              <a:t> 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515273" y="1761256"/>
          <a:ext cx="4375177" cy="37116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307514" y="1024128"/>
            <a:ext cx="4042063" cy="6234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cinema = new </a:t>
            </a:r>
            <a:r>
              <a:rPr lang="en-US" dirty="0" err="1"/>
              <a:t>int</a:t>
            </a:r>
            <a:r>
              <a:rPr lang="en-US" dirty="0"/>
              <a:t>[7,5];</a:t>
            </a:r>
            <a:endParaRPr/>
          </a:p>
        </p:txBody>
      </p:sp>
      <p:sp>
        <p:nvSpPr>
          <p:cNvPr id="6" name="מלבן 5"/>
          <p:cNvSpPr/>
          <p:nvPr/>
        </p:nvSpPr>
        <p:spPr>
          <a:xfrm>
            <a:off x="2753590" y="4550367"/>
            <a:ext cx="748145" cy="405245"/>
          </a:xfrm>
          <a:prstGeom prst="rect">
            <a:avLst/>
          </a:prstGeom>
          <a:solidFill>
            <a:srgbClr val="C0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ציין מיקום תוכן 6"/>
          <p:cNvSpPr txBox="1">
            <a:spLocks/>
          </p:cNvSpPr>
          <p:nvPr/>
        </p:nvSpPr>
        <p:spPr>
          <a:xfrm>
            <a:off x="5990396" y="3297493"/>
            <a:ext cx="2458709" cy="33157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cinema [5,2] ++;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753590" y="4550316"/>
            <a:ext cx="748145" cy="4052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11" name="מציין מיקום תוכן 6"/>
          <p:cNvSpPr txBox="1">
            <a:spLocks/>
          </p:cNvSpPr>
          <p:nvPr/>
        </p:nvSpPr>
        <p:spPr>
          <a:xfrm>
            <a:off x="7634663" y="1674404"/>
            <a:ext cx="4042063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77500" lnSpcReduction="2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נמכרו 5 כרטיסים באולם 6 הקרנה 3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3" name="מציין מיקום תוכן 6"/>
          <p:cNvSpPr txBox="1">
            <a:spLocks/>
          </p:cNvSpPr>
          <p:nvPr/>
        </p:nvSpPr>
        <p:spPr>
          <a:xfrm>
            <a:off x="7354578" y="2904065"/>
            <a:ext cx="4042063" cy="6234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כיוון שמתחילים לספור מ 0 ...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4" name="חץ למעלה 13"/>
          <p:cNvSpPr/>
          <p:nvPr/>
        </p:nvSpPr>
        <p:spPr>
          <a:xfrm rot="1074614">
            <a:off x="7331141" y="3627392"/>
            <a:ext cx="153638" cy="9705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ציין מיקום תוכן 6"/>
          <p:cNvSpPr txBox="1">
            <a:spLocks/>
          </p:cNvSpPr>
          <p:nvPr/>
        </p:nvSpPr>
        <p:spPr>
          <a:xfrm>
            <a:off x="7598425" y="4227483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עמודה 2 שמייצגת את הקרנה 3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6" name="מציין מיקום תוכן 6"/>
          <p:cNvSpPr txBox="1">
            <a:spLocks/>
          </p:cNvSpPr>
          <p:nvPr/>
        </p:nvSpPr>
        <p:spPr>
          <a:xfrm>
            <a:off x="5005647" y="4522962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שורה 5 שמייצגת את אולם 6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7" name="חץ למעלה 16"/>
          <p:cNvSpPr/>
          <p:nvPr/>
        </p:nvSpPr>
        <p:spPr>
          <a:xfrm rot="17348933">
            <a:off x="8641880" y="3026132"/>
            <a:ext cx="144308" cy="18463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 t="23784" b="46550"/>
          <a:stretch>
            <a:fillRect/>
          </a:stretch>
        </p:blipFill>
        <p:spPr bwMode="auto">
          <a:xfrm>
            <a:off x="5193270" y="2079652"/>
            <a:ext cx="4322615" cy="83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/>
      <p:bldP spid="13" grpId="0"/>
      <p:bldP spid="14" grpId="0" animBg="1"/>
      <p:bldP spid="15" grpId="0"/>
      <p:bldP spid="16" grpId="0"/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מעקב קלט/פלט-  [ 7 אולמות , 5 הקרנות ]</a:t>
            </a:r>
            <a:r>
              <a:rPr lang="he-IL" dirty="0"/>
              <a:t> 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515273" y="1761256"/>
          <a:ext cx="4375177" cy="37116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307514" y="1024128"/>
            <a:ext cx="4042063" cy="6234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cinema = new </a:t>
            </a:r>
            <a:r>
              <a:rPr lang="en-US" dirty="0" err="1"/>
              <a:t>int</a:t>
            </a:r>
            <a:r>
              <a:rPr lang="en-US" dirty="0"/>
              <a:t>[7,5];</a:t>
            </a:r>
            <a:endParaRPr/>
          </a:p>
        </p:txBody>
      </p:sp>
      <p:sp>
        <p:nvSpPr>
          <p:cNvPr id="6" name="מלבן 5"/>
          <p:cNvSpPr/>
          <p:nvPr/>
        </p:nvSpPr>
        <p:spPr>
          <a:xfrm>
            <a:off x="1205343" y="4550367"/>
            <a:ext cx="748145" cy="405245"/>
          </a:xfrm>
          <a:prstGeom prst="rect">
            <a:avLst/>
          </a:prstGeom>
          <a:solidFill>
            <a:srgbClr val="C0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ציין מיקום תוכן 6"/>
          <p:cNvSpPr txBox="1">
            <a:spLocks/>
          </p:cNvSpPr>
          <p:nvPr/>
        </p:nvSpPr>
        <p:spPr>
          <a:xfrm>
            <a:off x="6143934" y="3324844"/>
            <a:ext cx="2458709" cy="33157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cinema [5,0] ++;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1205343" y="4550316"/>
            <a:ext cx="748145" cy="4052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4</a:t>
            </a:r>
          </a:p>
        </p:txBody>
      </p:sp>
      <p:sp>
        <p:nvSpPr>
          <p:cNvPr id="11" name="מציין מיקום תוכן 6"/>
          <p:cNvSpPr txBox="1">
            <a:spLocks/>
          </p:cNvSpPr>
          <p:nvPr/>
        </p:nvSpPr>
        <p:spPr>
          <a:xfrm>
            <a:off x="7634663" y="1674404"/>
            <a:ext cx="4042063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נמכר 4 כרטיסים באולם 6 הקרנה 1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3" name="מציין מיקום תוכן 6"/>
          <p:cNvSpPr txBox="1">
            <a:spLocks/>
          </p:cNvSpPr>
          <p:nvPr/>
        </p:nvSpPr>
        <p:spPr>
          <a:xfrm>
            <a:off x="7384293" y="2904065"/>
            <a:ext cx="4042063" cy="6234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כיוון שמתחילים לספור מ 0 ...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4" name="חץ למעלה 13"/>
          <p:cNvSpPr/>
          <p:nvPr/>
        </p:nvSpPr>
        <p:spPr>
          <a:xfrm rot="1074614">
            <a:off x="7484679" y="3654743"/>
            <a:ext cx="153638" cy="9705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ציין מיקום תוכן 6"/>
          <p:cNvSpPr txBox="1">
            <a:spLocks/>
          </p:cNvSpPr>
          <p:nvPr/>
        </p:nvSpPr>
        <p:spPr>
          <a:xfrm>
            <a:off x="7751963" y="4254834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עמודה 0 שמייצגת את הקרנה 1  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6" name="מציין מיקום תוכן 6"/>
          <p:cNvSpPr txBox="1">
            <a:spLocks/>
          </p:cNvSpPr>
          <p:nvPr/>
        </p:nvSpPr>
        <p:spPr>
          <a:xfrm>
            <a:off x="5159185" y="4550313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שורה 5 שמייצגת את אולם 6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7" name="חץ למעלה 16"/>
          <p:cNvSpPr/>
          <p:nvPr/>
        </p:nvSpPr>
        <p:spPr>
          <a:xfrm rot="17348933">
            <a:off x="8795418" y="3053483"/>
            <a:ext cx="144308" cy="18463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 t="48221" b="23249"/>
          <a:stretch>
            <a:fillRect/>
          </a:stretch>
        </p:blipFill>
        <p:spPr bwMode="auto">
          <a:xfrm>
            <a:off x="5159185" y="2079652"/>
            <a:ext cx="4450216" cy="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/>
      <p:bldP spid="13" grpId="0"/>
      <p:bldP spid="14" grpId="0" animBg="1"/>
      <p:bldP spid="15" grpId="0"/>
      <p:bldP spid="16" grpId="0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מעקב קלט/פלט-  [ 7 אולמות , 5 הקרנות ]</a:t>
            </a:r>
            <a:r>
              <a:rPr lang="he-IL" dirty="0"/>
              <a:t> 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515273" y="1761256"/>
          <a:ext cx="4375177" cy="37116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307514" y="1024128"/>
            <a:ext cx="4042063" cy="6234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cinema = new </a:t>
            </a:r>
            <a:r>
              <a:rPr lang="en-US" dirty="0" err="1"/>
              <a:t>int</a:t>
            </a:r>
            <a:r>
              <a:rPr lang="en-US" dirty="0"/>
              <a:t>[7,5];</a:t>
            </a:r>
            <a:endParaRPr/>
          </a:p>
        </p:txBody>
      </p:sp>
      <p:sp>
        <p:nvSpPr>
          <p:cNvPr id="6" name="מלבן 5"/>
          <p:cNvSpPr/>
          <p:nvPr/>
        </p:nvSpPr>
        <p:spPr>
          <a:xfrm>
            <a:off x="1976458" y="3605724"/>
            <a:ext cx="748145" cy="405245"/>
          </a:xfrm>
          <a:prstGeom prst="rect">
            <a:avLst/>
          </a:prstGeom>
          <a:solidFill>
            <a:srgbClr val="C0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ציין מיקום תוכן 6"/>
          <p:cNvSpPr txBox="1">
            <a:spLocks/>
          </p:cNvSpPr>
          <p:nvPr/>
        </p:nvSpPr>
        <p:spPr>
          <a:xfrm>
            <a:off x="6047546" y="3428342"/>
            <a:ext cx="2458709" cy="33157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cinema [3,1] ++;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1976458" y="3605724"/>
            <a:ext cx="748145" cy="4052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1" name="מציין מיקום תוכן 6"/>
          <p:cNvSpPr txBox="1">
            <a:spLocks/>
          </p:cNvSpPr>
          <p:nvPr/>
        </p:nvSpPr>
        <p:spPr>
          <a:xfrm>
            <a:off x="7634663" y="1674404"/>
            <a:ext cx="4042063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נמכרו 6 כרטיס באולם 4 הקרנה 2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3" name="מציין מיקום תוכן 6"/>
          <p:cNvSpPr txBox="1">
            <a:spLocks/>
          </p:cNvSpPr>
          <p:nvPr/>
        </p:nvSpPr>
        <p:spPr>
          <a:xfrm>
            <a:off x="7354578" y="2904065"/>
            <a:ext cx="4042063" cy="6234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כיוון שמתחילים לספור מ 0 ...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4" name="חץ למעלה 13"/>
          <p:cNvSpPr/>
          <p:nvPr/>
        </p:nvSpPr>
        <p:spPr>
          <a:xfrm rot="1074614">
            <a:off x="7388291" y="3758241"/>
            <a:ext cx="153638" cy="9705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ציין מיקום תוכן 6"/>
          <p:cNvSpPr txBox="1">
            <a:spLocks/>
          </p:cNvSpPr>
          <p:nvPr/>
        </p:nvSpPr>
        <p:spPr>
          <a:xfrm>
            <a:off x="7655575" y="4358332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עמודה 1 שמייצגת את הקרנה 2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6" name="מציין מיקום תוכן 6"/>
          <p:cNvSpPr txBox="1">
            <a:spLocks/>
          </p:cNvSpPr>
          <p:nvPr/>
        </p:nvSpPr>
        <p:spPr>
          <a:xfrm>
            <a:off x="5062797" y="4653811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שורה 3שמייצגת את אולם 4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7" name="חץ למעלה 16"/>
          <p:cNvSpPr/>
          <p:nvPr/>
        </p:nvSpPr>
        <p:spPr>
          <a:xfrm rot="17348933">
            <a:off x="8699030" y="3156981"/>
            <a:ext cx="144308" cy="18463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 t="42889" b="41695"/>
          <a:stretch>
            <a:fillRect/>
          </a:stretch>
        </p:blipFill>
        <p:spPr bwMode="auto">
          <a:xfrm>
            <a:off x="5425294" y="2021223"/>
            <a:ext cx="3980031" cy="70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/>
      <p:bldP spid="13" grpId="0"/>
      <p:bldP spid="14" grpId="0" animBg="1"/>
      <p:bldP spid="15" grpId="0"/>
      <p:bldP spid="16" grpId="0"/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מעקב קלט/פלט-  [ 7 אולמות , 5 הקרנות ]</a:t>
            </a:r>
            <a:r>
              <a:rPr lang="he-IL" dirty="0"/>
              <a:t> 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515273" y="1761256"/>
          <a:ext cx="4375177" cy="37116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307514" y="1024128"/>
            <a:ext cx="4042063" cy="6234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cinema = new </a:t>
            </a:r>
            <a:r>
              <a:rPr lang="en-US" dirty="0" err="1"/>
              <a:t>int</a:t>
            </a:r>
            <a:r>
              <a:rPr lang="en-US" dirty="0"/>
              <a:t>[7,5];</a:t>
            </a:r>
            <a:endParaRPr/>
          </a:p>
        </p:txBody>
      </p:sp>
      <p:sp>
        <p:nvSpPr>
          <p:cNvPr id="6" name="מלבן 5"/>
          <p:cNvSpPr/>
          <p:nvPr/>
        </p:nvSpPr>
        <p:spPr>
          <a:xfrm>
            <a:off x="2703820" y="5026081"/>
            <a:ext cx="748145" cy="405245"/>
          </a:xfrm>
          <a:prstGeom prst="rect">
            <a:avLst/>
          </a:prstGeom>
          <a:solidFill>
            <a:srgbClr val="C0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ציין מיקום תוכן 6"/>
          <p:cNvSpPr txBox="1">
            <a:spLocks/>
          </p:cNvSpPr>
          <p:nvPr/>
        </p:nvSpPr>
        <p:spPr>
          <a:xfrm>
            <a:off x="5875198" y="3323618"/>
            <a:ext cx="2458709" cy="33157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cinema [6,2] ++;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703820" y="5026081"/>
            <a:ext cx="748145" cy="4052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11" name="מציין מיקום תוכן 6"/>
          <p:cNvSpPr txBox="1">
            <a:spLocks/>
          </p:cNvSpPr>
          <p:nvPr/>
        </p:nvSpPr>
        <p:spPr>
          <a:xfrm>
            <a:off x="7634663" y="1674404"/>
            <a:ext cx="4042063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77500" lnSpcReduction="2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נמכרו 2 כרטיסים באולם 7 הקרנה 3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3" name="מציין מיקום תוכן 6"/>
          <p:cNvSpPr txBox="1">
            <a:spLocks/>
          </p:cNvSpPr>
          <p:nvPr/>
        </p:nvSpPr>
        <p:spPr>
          <a:xfrm>
            <a:off x="7354578" y="2701635"/>
            <a:ext cx="4042063" cy="6234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כיוון שמתחילים לספור מ 0 ...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4" name="חץ למעלה 13"/>
          <p:cNvSpPr/>
          <p:nvPr/>
        </p:nvSpPr>
        <p:spPr>
          <a:xfrm rot="1074614">
            <a:off x="7215943" y="3653517"/>
            <a:ext cx="153638" cy="9705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ציין מיקום תוכן 6"/>
          <p:cNvSpPr txBox="1">
            <a:spLocks/>
          </p:cNvSpPr>
          <p:nvPr/>
        </p:nvSpPr>
        <p:spPr>
          <a:xfrm>
            <a:off x="7483227" y="4253608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עמודה 2 שמייצגת את הקרנה 3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6" name="מציין מיקום תוכן 6"/>
          <p:cNvSpPr txBox="1">
            <a:spLocks/>
          </p:cNvSpPr>
          <p:nvPr/>
        </p:nvSpPr>
        <p:spPr>
          <a:xfrm>
            <a:off x="4890449" y="4549087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שורה 6 שמייצגת את אולם 7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7" name="חץ למעלה 16"/>
          <p:cNvSpPr/>
          <p:nvPr/>
        </p:nvSpPr>
        <p:spPr>
          <a:xfrm rot="17348933">
            <a:off x="8526682" y="3052257"/>
            <a:ext cx="144308" cy="18463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 l="-4208" t="56069" b="29315"/>
          <a:stretch>
            <a:fillRect/>
          </a:stretch>
        </p:blipFill>
        <p:spPr bwMode="auto">
          <a:xfrm>
            <a:off x="5008237" y="2036803"/>
            <a:ext cx="4147525" cy="66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/>
      <p:bldP spid="13" grpId="0"/>
      <p:bldP spid="14" grpId="0" animBg="1"/>
      <p:bldP spid="15" grpId="0"/>
      <p:bldP spid="16" grpId="0"/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מעקב קלט/פלט-  [ 7 אולמות , 5 הקרנות ]</a:t>
            </a:r>
            <a:r>
              <a:rPr lang="he-IL" dirty="0"/>
              <a:t> 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515273" y="1761256"/>
          <a:ext cx="4375177" cy="37116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307514" y="1024128"/>
            <a:ext cx="4042063" cy="6234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cinema = new </a:t>
            </a:r>
            <a:r>
              <a:rPr lang="en-US" dirty="0" err="1"/>
              <a:t>int</a:t>
            </a:r>
            <a:r>
              <a:rPr lang="en-US" dirty="0"/>
              <a:t>[7,5];</a:t>
            </a:r>
            <a:endParaRPr/>
          </a:p>
        </p:txBody>
      </p:sp>
      <p:sp>
        <p:nvSpPr>
          <p:cNvPr id="6" name="מלבן 5"/>
          <p:cNvSpPr/>
          <p:nvPr/>
        </p:nvSpPr>
        <p:spPr>
          <a:xfrm>
            <a:off x="2680855" y="4550367"/>
            <a:ext cx="748145" cy="405245"/>
          </a:xfrm>
          <a:prstGeom prst="rect">
            <a:avLst/>
          </a:prstGeom>
          <a:solidFill>
            <a:srgbClr val="C0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ציין מיקום תוכן 6"/>
          <p:cNvSpPr txBox="1">
            <a:spLocks/>
          </p:cNvSpPr>
          <p:nvPr/>
        </p:nvSpPr>
        <p:spPr>
          <a:xfrm>
            <a:off x="5861605" y="3324192"/>
            <a:ext cx="2458709" cy="33157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cinema [5,2] ++;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680855" y="4550316"/>
            <a:ext cx="748145" cy="4052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1" name="מציין מיקום תוכן 6"/>
          <p:cNvSpPr txBox="1">
            <a:spLocks/>
          </p:cNvSpPr>
          <p:nvPr/>
        </p:nvSpPr>
        <p:spPr>
          <a:xfrm>
            <a:off x="7634663" y="1674404"/>
            <a:ext cx="4042063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77500" lnSpcReduction="2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נמכרו 4 כרטיסים באולם 6 הקרנה 3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3" name="מציין מיקום תוכן 6"/>
          <p:cNvSpPr txBox="1">
            <a:spLocks/>
          </p:cNvSpPr>
          <p:nvPr/>
        </p:nvSpPr>
        <p:spPr>
          <a:xfrm>
            <a:off x="7354578" y="2701635"/>
            <a:ext cx="4042063" cy="6234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כיוון שמתחילים לספור מ 0 ...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4" name="חץ למעלה 13"/>
          <p:cNvSpPr/>
          <p:nvPr/>
        </p:nvSpPr>
        <p:spPr>
          <a:xfrm rot="1074614">
            <a:off x="7202350" y="3654091"/>
            <a:ext cx="153638" cy="9705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ציין מיקום תוכן 6"/>
          <p:cNvSpPr txBox="1">
            <a:spLocks/>
          </p:cNvSpPr>
          <p:nvPr/>
        </p:nvSpPr>
        <p:spPr>
          <a:xfrm>
            <a:off x="7469634" y="4254182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עמודה 2 שמייצגת את הקרנה 3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6" name="מציין מיקום תוכן 6"/>
          <p:cNvSpPr txBox="1">
            <a:spLocks/>
          </p:cNvSpPr>
          <p:nvPr/>
        </p:nvSpPr>
        <p:spPr>
          <a:xfrm>
            <a:off x="4876856" y="4549661"/>
            <a:ext cx="2842341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שורה 5 שמייצגת את אולם 6  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7" name="חץ למעלה 16"/>
          <p:cNvSpPr/>
          <p:nvPr/>
        </p:nvSpPr>
        <p:spPr>
          <a:xfrm rot="17348933">
            <a:off x="8513089" y="3052831"/>
            <a:ext cx="144308" cy="18463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 t="70988" b="14753"/>
          <a:stretch>
            <a:fillRect/>
          </a:stretch>
        </p:blipFill>
        <p:spPr bwMode="auto">
          <a:xfrm>
            <a:off x="5395579" y="2079652"/>
            <a:ext cx="3980031" cy="64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/>
      <p:bldP spid="13" grpId="0"/>
      <p:bldP spid="14" grpId="0" animBg="1"/>
      <p:bldP spid="15" grpId="0"/>
      <p:bldP spid="16" grpId="0"/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8289" y="3064131"/>
            <a:ext cx="7783711" cy="242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מעקב קלט/פלט-  [ 7 אולמות , 5 הקרנות ]</a:t>
            </a:r>
            <a:r>
              <a:rPr lang="he-IL" dirty="0"/>
              <a:t> 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623752"/>
              </p:ext>
            </p:extLst>
          </p:nvPr>
        </p:nvGraphicFramePr>
        <p:xfrm>
          <a:off x="0" y="1761256"/>
          <a:ext cx="4375177" cy="37116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307514" y="1024128"/>
            <a:ext cx="4042063" cy="6234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cinema = new </a:t>
            </a:r>
            <a:r>
              <a:rPr lang="en-US" dirty="0" err="1"/>
              <a:t>int</a:t>
            </a:r>
            <a:r>
              <a:rPr lang="en-US" dirty="0"/>
              <a:t>[7,5];</a:t>
            </a:r>
            <a:endParaRPr/>
          </a:p>
        </p:txBody>
      </p:sp>
      <p:sp>
        <p:nvSpPr>
          <p:cNvPr id="11" name="מציין מיקום תוכן 6"/>
          <p:cNvSpPr txBox="1">
            <a:spLocks/>
          </p:cNvSpPr>
          <p:nvPr/>
        </p:nvSpPr>
        <p:spPr>
          <a:xfrm>
            <a:off x="7634663" y="1674404"/>
            <a:ext cx="4042063" cy="405248"/>
          </a:xfrm>
          <a:prstGeom prst="rect">
            <a:avLst/>
          </a:prstGeom>
        </p:spPr>
        <p:txBody>
          <a:bodyPr vert="horz" lIns="91440" tIns="45720" rIns="91440" bIns="45720" rtlCol="1">
            <a:normAutofit fontScale="70000" lnSpcReduction="20000"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כאילו נמכרו 0 כרטיסים באולם 0 הקרנה 0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3" name="מציין מיקום תוכן 6"/>
          <p:cNvSpPr txBox="1">
            <a:spLocks/>
          </p:cNvSpPr>
          <p:nvPr/>
        </p:nvSpPr>
        <p:spPr>
          <a:xfrm>
            <a:off x="7547733" y="2904065"/>
            <a:ext cx="4042063" cy="6234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268288" lvl="0" indent="-268288" defTabSz="914491">
              <a:spcAft>
                <a:spcPts val="600"/>
              </a:spcAft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סימן לסיום הקלט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 t="84662" b="-2819"/>
          <a:stretch>
            <a:fillRect/>
          </a:stretch>
        </p:blipFill>
        <p:spPr bwMode="auto">
          <a:xfrm>
            <a:off x="5207595" y="2079652"/>
            <a:ext cx="3980031" cy="82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הסבר ענן 17"/>
          <p:cNvSpPr/>
          <p:nvPr/>
        </p:nvSpPr>
        <p:spPr>
          <a:xfrm>
            <a:off x="7052762" y="3831665"/>
            <a:ext cx="3530846" cy="1040538"/>
          </a:xfrm>
          <a:prstGeom prst="cloudCallout">
            <a:avLst>
              <a:gd name="adj1" fmla="val -61494"/>
              <a:gd name="adj2" fmla="val -1074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מספיק לבדוק מספר כרטיסים 0</a:t>
            </a: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51817" y="1506682"/>
            <a:ext cx="2420217" cy="4572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הפלט הסופי:</a:t>
            </a:r>
            <a:endParaRPr lang="he-IL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307514" y="875448"/>
          <a:ext cx="4375177" cy="37116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691" y="2963228"/>
            <a:ext cx="3772766" cy="389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 t="63203" r="26080"/>
          <a:stretch>
            <a:fillRect/>
          </a:stretch>
        </p:blipFill>
        <p:spPr bwMode="auto">
          <a:xfrm>
            <a:off x="4792746" y="875448"/>
            <a:ext cx="4350386" cy="211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מערך דו מימדי - תזכורת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sz="2800"/>
              <a:t>מערך של שורות ועמודות [</a:t>
            </a:r>
            <a:r>
              <a:rPr lang="en-US" sz="2800" dirty="0" err="1"/>
              <a:t>x,y</a:t>
            </a:r>
            <a:r>
              <a:rPr sz="2800"/>
              <a:t>] </a:t>
            </a:r>
            <a:r>
              <a:rPr lang="en-US" sz="2800" dirty="0"/>
              <a:t>mat</a:t>
            </a:r>
            <a:endParaRPr sz="2800"/>
          </a:p>
          <a:p>
            <a:pPr>
              <a:lnSpc>
                <a:spcPct val="150000"/>
              </a:lnSpc>
            </a:pPr>
            <a:r>
              <a:rPr lang="en-US" sz="2800" dirty="0"/>
              <a:t>X </a:t>
            </a:r>
            <a:r>
              <a:rPr sz="2800"/>
              <a:t> מציין את השורות, </a:t>
            </a:r>
            <a:r>
              <a:rPr lang="en-US" sz="2800" dirty="0"/>
              <a:t>y </a:t>
            </a:r>
            <a:r>
              <a:rPr sz="2800"/>
              <a:t> מציין את העמודות</a:t>
            </a:r>
          </a:p>
          <a:p>
            <a:pPr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סיכום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34363" y="688513"/>
            <a:ext cx="8370452" cy="7547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e-IL" dirty="0"/>
              <a:t>נסו לפתור בעצמכם :</a:t>
            </a:r>
          </a:p>
          <a:p>
            <a:pPr>
              <a:buNone/>
            </a:pP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3366069" y="1443290"/>
            <a:ext cx="8138746" cy="3600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he-IL" sz="2400" b="1" dirty="0">
                <a:solidFill>
                  <a:srgbClr val="C00000"/>
                </a:solidFill>
              </a:rPr>
              <a:t> </a:t>
            </a:r>
            <a:r>
              <a:rPr lang="he-IL" sz="2400" dirty="0">
                <a:solidFill>
                  <a:srgbClr val="C00000"/>
                </a:solidFill>
              </a:rPr>
              <a:t>בסינמה סיטי 7 אולמות קולנוע </a:t>
            </a:r>
          </a:p>
          <a:p>
            <a:pPr>
              <a:buNone/>
            </a:pPr>
            <a:r>
              <a:rPr lang="he-IL" sz="2400" dirty="0">
                <a:solidFill>
                  <a:srgbClr val="C00000"/>
                </a:solidFill>
              </a:rPr>
              <a:t>במשך שבוע ימים מוקרן סרט </a:t>
            </a:r>
            <a:r>
              <a:rPr lang="he-IL" sz="2400" dirty="0" err="1">
                <a:solidFill>
                  <a:srgbClr val="C00000"/>
                </a:solidFill>
              </a:rPr>
              <a:t>מסויים</a:t>
            </a:r>
            <a:r>
              <a:rPr lang="he-IL" sz="2400" dirty="0">
                <a:solidFill>
                  <a:srgbClr val="C00000"/>
                </a:solidFill>
              </a:rPr>
              <a:t> בכל אולם ב 5 הקרנות ביום:</a:t>
            </a:r>
          </a:p>
          <a:p>
            <a:pPr>
              <a:buFontTx/>
              <a:buChar char="-"/>
            </a:pPr>
            <a:r>
              <a:rPr lang="he-IL" sz="2400" dirty="0">
                <a:solidFill>
                  <a:srgbClr val="C00000"/>
                </a:solidFill>
              </a:rPr>
              <a:t>9:30 הקרנה 1</a:t>
            </a:r>
          </a:p>
          <a:p>
            <a:pPr>
              <a:buFontTx/>
              <a:buChar char="-"/>
            </a:pPr>
            <a:r>
              <a:rPr lang="he-IL" sz="2400" dirty="0">
                <a:solidFill>
                  <a:srgbClr val="C00000"/>
                </a:solidFill>
              </a:rPr>
              <a:t>12:00 הקרנה 2</a:t>
            </a:r>
          </a:p>
          <a:p>
            <a:pPr>
              <a:buFontTx/>
              <a:buChar char="-"/>
            </a:pPr>
            <a:r>
              <a:rPr lang="he-IL" sz="2400" dirty="0">
                <a:solidFill>
                  <a:srgbClr val="C00000"/>
                </a:solidFill>
              </a:rPr>
              <a:t>15:00 הקרנה 3</a:t>
            </a:r>
          </a:p>
          <a:p>
            <a:pPr>
              <a:buFontTx/>
              <a:buChar char="-"/>
            </a:pPr>
            <a:r>
              <a:rPr lang="he-IL" sz="2400" dirty="0">
                <a:solidFill>
                  <a:srgbClr val="C00000"/>
                </a:solidFill>
              </a:rPr>
              <a:t>18:30 הקרנה 4</a:t>
            </a:r>
          </a:p>
          <a:p>
            <a:pPr>
              <a:buFontTx/>
              <a:buChar char="-"/>
            </a:pPr>
            <a:r>
              <a:rPr lang="he-IL" sz="2400" dirty="0">
                <a:solidFill>
                  <a:srgbClr val="C00000"/>
                </a:solidFill>
              </a:rPr>
              <a:t>22:00 הקרנה 5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he-IL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781" y="3278325"/>
            <a:ext cx="837045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he-IL" sz="2400" b="1" dirty="0">
                <a:solidFill>
                  <a:srgbClr val="C00000"/>
                </a:solidFill>
              </a:rPr>
              <a:t> </a:t>
            </a:r>
            <a:r>
              <a:rPr lang="he-IL" sz="2400" dirty="0"/>
              <a:t>בחברת סינמה סיטי רוצים לבדוק איזה סרט מבוקש יותר </a:t>
            </a:r>
          </a:p>
          <a:p>
            <a:pPr>
              <a:buNone/>
            </a:pPr>
            <a:r>
              <a:rPr lang="he-IL" sz="2400" dirty="0"/>
              <a:t>ובאיזה שעות ביום הביקוש גבוהה יותר </a:t>
            </a:r>
            <a:r>
              <a:rPr lang="he-IL" sz="2400" dirty="0" err="1"/>
              <a:t>– ב</a:t>
            </a:r>
            <a:r>
              <a:rPr lang="he-IL" sz="2400" dirty="0"/>
              <a:t>איזו הקרנה יש יותר צופים</a:t>
            </a:r>
          </a:p>
          <a:p>
            <a:endParaRPr lang="he-IL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975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מערך דו מימדי - תזכורת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sz="2800"/>
              <a:t>הגדרת והקצאת מערך דו מימדי של מספרים שלמים: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800" dirty="0"/>
              <a:t> c#          </a:t>
            </a:r>
            <a:r>
              <a:rPr lang="en-US" sz="2800" dirty="0" err="1"/>
              <a:t>int</a:t>
            </a:r>
            <a:r>
              <a:rPr lang="en-US" sz="2800" dirty="0"/>
              <a:t>[,]  mat = new </a:t>
            </a:r>
            <a:r>
              <a:rPr lang="en-US" sz="2800" dirty="0" err="1"/>
              <a:t>int</a:t>
            </a:r>
            <a:r>
              <a:rPr lang="en-US" sz="2800" dirty="0"/>
              <a:t>[</a:t>
            </a:r>
            <a:r>
              <a:rPr lang="en-US" sz="2800" dirty="0" err="1"/>
              <a:t>x,y</a:t>
            </a:r>
            <a:r>
              <a:rPr lang="en-US" sz="2800" dirty="0"/>
              <a:t>];</a:t>
            </a:r>
          </a:p>
          <a:p>
            <a:pPr algn="l">
              <a:lnSpc>
                <a:spcPct val="150000"/>
              </a:lnSpc>
              <a:buNone/>
            </a:pPr>
            <a:endParaRPr lang="en-US" sz="2800" dirty="0"/>
          </a:p>
          <a:p>
            <a:pPr algn="l">
              <a:lnSpc>
                <a:spcPct val="150000"/>
              </a:lnSpc>
              <a:buNone/>
            </a:pPr>
            <a:endParaRPr lang="en-US" sz="2800" dirty="0"/>
          </a:p>
          <a:p>
            <a:pPr algn="l">
              <a:lnSpc>
                <a:spcPct val="150000"/>
              </a:lnSpc>
              <a:buNone/>
            </a:pPr>
            <a:r>
              <a:rPr lang="en-US" sz="2800" dirty="0"/>
              <a:t>Java       </a:t>
            </a:r>
            <a:r>
              <a:rPr lang="en-US" sz="2800" dirty="0" err="1"/>
              <a:t>int</a:t>
            </a:r>
            <a:r>
              <a:rPr lang="en-US" sz="2800" dirty="0"/>
              <a:t>[][]  mat = new </a:t>
            </a:r>
            <a:r>
              <a:rPr lang="en-US" sz="2800" dirty="0" err="1"/>
              <a:t>int</a:t>
            </a:r>
            <a:r>
              <a:rPr lang="en-US" sz="2800" dirty="0"/>
              <a:t>[x][y];</a:t>
            </a:r>
          </a:p>
          <a:p>
            <a:pPr algn="l">
              <a:lnSpc>
                <a:spcPct val="150000"/>
              </a:lnSpc>
              <a:buNone/>
            </a:pPr>
            <a:endParaRPr sz="2800"/>
          </a:p>
          <a:p>
            <a:pPr>
              <a:buNone/>
            </a:pPr>
            <a:endParaRPr lang="he-IL" dirty="0"/>
          </a:p>
        </p:txBody>
      </p:sp>
      <p:sp>
        <p:nvSpPr>
          <p:cNvPr id="5" name="חץ ימינה 4"/>
          <p:cNvSpPr/>
          <p:nvPr/>
        </p:nvSpPr>
        <p:spPr>
          <a:xfrm>
            <a:off x="1288474" y="2597728"/>
            <a:ext cx="446808" cy="176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 ימינה 5"/>
          <p:cNvSpPr/>
          <p:nvPr/>
        </p:nvSpPr>
        <p:spPr>
          <a:xfrm>
            <a:off x="1440874" y="4572000"/>
            <a:ext cx="446808" cy="176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סוגר מרובע ימני 9"/>
          <p:cNvSpPr/>
          <p:nvPr/>
        </p:nvSpPr>
        <p:spPr>
          <a:xfrm rot="5400000">
            <a:off x="2746663" y="2050473"/>
            <a:ext cx="145474" cy="1863436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סוגר מרובע ימני 10"/>
          <p:cNvSpPr/>
          <p:nvPr/>
        </p:nvSpPr>
        <p:spPr>
          <a:xfrm rot="5400000">
            <a:off x="4956463" y="2050473"/>
            <a:ext cx="145474" cy="1863436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2088572" y="3315353"/>
            <a:ext cx="14547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הגדרה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97482" y="3270324"/>
            <a:ext cx="186343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הקצאת מקום בזיכרון</a:t>
            </a:r>
          </a:p>
        </p:txBody>
      </p:sp>
      <p:sp>
        <p:nvSpPr>
          <p:cNvPr id="14" name="סוגר מרובע ימני 13"/>
          <p:cNvSpPr/>
          <p:nvPr/>
        </p:nvSpPr>
        <p:spPr>
          <a:xfrm rot="16200000">
            <a:off x="2746663" y="3307774"/>
            <a:ext cx="145474" cy="1863436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סוגר מרובע ימני 14"/>
          <p:cNvSpPr/>
          <p:nvPr/>
        </p:nvSpPr>
        <p:spPr>
          <a:xfrm rot="16200000">
            <a:off x="5140035" y="3144983"/>
            <a:ext cx="145475" cy="2230582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מערך דו מימדי –</a:t>
            </a:r>
            <a:r>
              <a:rPr lang="he-IL" dirty="0" err="1">
                <a:sym typeface="Varela Round"/>
              </a:rPr>
              <a:t> גי</a:t>
            </a:r>
            <a:r>
              <a:rPr lang="he-IL" dirty="0">
                <a:sym typeface="Varela Round"/>
              </a:rPr>
              <a:t>שה לתא במערך</a:t>
            </a:r>
            <a:endParaRPr lang="he-IL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sz="2800"/>
              <a:t>תא/איבר במערך דו מימדי </a:t>
            </a:r>
            <a:r>
              <a:rPr lang="he-IL" sz="2800" dirty="0"/>
              <a:t>–</a:t>
            </a:r>
            <a:r>
              <a:rPr sz="2800"/>
              <a:t> מסומן לפי שורה ועמודה</a:t>
            </a:r>
          </a:p>
          <a:p>
            <a:pPr>
              <a:lnSpc>
                <a:spcPct val="150000"/>
              </a:lnSpc>
            </a:pPr>
            <a:r>
              <a:rPr sz="2800"/>
              <a:t>מתנהג כמו איבר במערך חד מימדי</a:t>
            </a:r>
          </a:p>
          <a:p>
            <a:pPr>
              <a:lnSpc>
                <a:spcPct val="150000"/>
              </a:lnSpc>
            </a:pPr>
            <a:r>
              <a:rPr sz="2800"/>
              <a:t>שמתנהג כמו משתנה</a:t>
            </a:r>
          </a:p>
          <a:p>
            <a:pPr>
              <a:buNone/>
            </a:pP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מערך דו ממדי –מונים וצוברים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מערך דו מימדי –</a:t>
            </a:r>
            <a:r>
              <a:rPr lang="he-IL" dirty="0" err="1">
                <a:sym typeface="Varela Round"/>
              </a:rPr>
              <a:t> גי</a:t>
            </a:r>
            <a:r>
              <a:rPr lang="he-IL" dirty="0">
                <a:sym typeface="Varela Round"/>
              </a:rPr>
              <a:t>שה לתא במערך</a:t>
            </a:r>
            <a:endParaRPr lang="he-IL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515277" y="1974271"/>
          <a:ext cx="5833569" cy="27556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3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39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6650182" y="1974271"/>
            <a:ext cx="4727863" cy="1912981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[,]  mat = new </a:t>
            </a:r>
            <a:r>
              <a:rPr lang="en-US" dirty="0" err="1"/>
              <a:t>int</a:t>
            </a:r>
            <a:r>
              <a:rPr lang="en-US" dirty="0"/>
              <a:t>[5,6];</a:t>
            </a:r>
            <a:endParaRPr/>
          </a:p>
          <a:p>
            <a:pPr>
              <a:buNone/>
            </a:pPr>
            <a:r>
              <a:rPr lang="en-US" dirty="0"/>
              <a:t>Mat[3,2] = 8;</a:t>
            </a:r>
            <a:endParaRPr lang="he-IL" dirty="0"/>
          </a:p>
        </p:txBody>
      </p:sp>
      <p:sp>
        <p:nvSpPr>
          <p:cNvPr id="11" name="חץ ימינה 10"/>
          <p:cNvSpPr/>
          <p:nvPr/>
        </p:nvSpPr>
        <p:spPr>
          <a:xfrm rot="9990720">
            <a:off x="3513765" y="3151378"/>
            <a:ext cx="5592900" cy="237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23340</TotalTime>
  <Words>3394</Words>
  <Application>Microsoft Macintosh PowerPoint</Application>
  <PresentationFormat>Widescreen</PresentationFormat>
  <Paragraphs>1469</Paragraphs>
  <Slides>61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Varela Round</vt:lpstr>
      <vt:lpstr>Wingdings</vt:lpstr>
      <vt:lpstr>ערכת נושא Office</vt:lpstr>
      <vt:lpstr>מערכת שידורים לאומית</vt:lpstr>
      <vt:lpstr>(מערך דו ממדי –מונים וצוברים)</vt:lpstr>
      <vt:lpstr>ידע קודם נדרש</vt:lpstr>
      <vt:lpstr>מה נלמד היום </vt:lpstr>
      <vt:lpstr>(מערך דו ממדי)</vt:lpstr>
      <vt:lpstr>מערך דו ממדי –מונים וצוברים</vt:lpstr>
      <vt:lpstr>מערך דו ממדי –מונים וצוברים</vt:lpstr>
      <vt:lpstr>מערך דו ממדי –מונים וצוברים</vt:lpstr>
      <vt:lpstr>מערך דו ממדי –מונים וצוברים</vt:lpstr>
      <vt:lpstr>מערך דו ממדי –מונים וצוברים</vt:lpstr>
      <vt:lpstr>מערך דו ממדי –מונים וצוברים</vt:lpstr>
      <vt:lpstr>מערך דו ממדי –מונים וצוברים</vt:lpstr>
      <vt:lpstr>מערך דו ממדי –מונים וצוברים</vt:lpstr>
      <vt:lpstr>מערך דו ממדי –מונים וצוברים</vt:lpstr>
      <vt:lpstr>מערך דו ממדי – מערך מונים</vt:lpstr>
      <vt:lpstr>מערך דו ממדי – מערך מונים</vt:lpstr>
      <vt:lpstr>מערך דו ממדי –מונים וצוברים</vt:lpstr>
      <vt:lpstr>מערך דו ממדי –מונים וצוברים</vt:lpstr>
      <vt:lpstr>מערך דו ממדי –מונים וצוברים</vt:lpstr>
      <vt:lpstr>מערך דו ממדי –מונים וצוברים</vt:lpstr>
      <vt:lpstr>מערך דו ממדי –מונים וצוברים</vt:lpstr>
      <vt:lpstr>מערך דו ממדי –מונים וצוברים</vt:lpstr>
      <vt:lpstr>מערך דו ממדי –מונים וצוברים</vt:lpstr>
      <vt:lpstr>מערך דו ממדי – מערך מונים</vt:lpstr>
      <vt:lpstr>מערך דו ממדי – מערך מונים</vt:lpstr>
      <vt:lpstr>מערך דו ממדי – מערך מונים</vt:lpstr>
      <vt:lpstr>מעקב אחר התוכנית</vt:lpstr>
      <vt:lpstr>מערך דו ממדי – מערך מונים</vt:lpstr>
      <vt:lpstr>מערך דו ממדי – מערך מונים</vt:lpstr>
      <vt:lpstr>מערך דו ממדי – מערך מונים</vt:lpstr>
      <vt:lpstr>מערך דו ממדי – מערך מונים</vt:lpstr>
      <vt:lpstr>מערך דו ממדי – מערך מונים</vt:lpstr>
      <vt:lpstr>מערך דו ממדי – מערך מונים</vt:lpstr>
      <vt:lpstr>מערך דו ממדי – מערך מונים</vt:lpstr>
      <vt:lpstr>מערך דו ממדי – מערך מונים</vt:lpstr>
      <vt:lpstr>מערך דו ממדי – מערך מונים</vt:lpstr>
      <vt:lpstr>מערך דו ממדי – מערך מונים</vt:lpstr>
      <vt:lpstr>מערך דו ממדי – מערך מונים</vt:lpstr>
      <vt:lpstr>מערך דו ממדי – מערך מונים</vt:lpstr>
      <vt:lpstr>מערך דו ממדי –מונים וצוברים</vt:lpstr>
      <vt:lpstr>מערך דו ממדי –מונים וצוברים</vt:lpstr>
      <vt:lpstr>מערך דו ממדי – מערך צוברים</vt:lpstr>
      <vt:lpstr>מערך דו ממדי – מערך צוברים</vt:lpstr>
      <vt:lpstr>מערך דו ממדי –מונים וצוברים</vt:lpstr>
      <vt:lpstr>מערך דו ממדי –מונים וצוברים</vt:lpstr>
      <vt:lpstr>מערך דו ממדי –מונים וצוברים</vt:lpstr>
      <vt:lpstr>מערך דו ממדי –מונים וצוברים</vt:lpstr>
      <vt:lpstr>מערך דו ממדי –מונים וצוברים</vt:lpstr>
      <vt:lpstr>מערך דו ממדי –מונים וצוברים</vt:lpstr>
      <vt:lpstr>מערך דו ממדי –מונים וצוברים</vt:lpstr>
      <vt:lpstr>מעקב אחר התוכנית</vt:lpstr>
      <vt:lpstr>מערך דו ממדי –מונים וצוברים</vt:lpstr>
      <vt:lpstr>מערך דו ממדי –מונים וצוברים</vt:lpstr>
      <vt:lpstr>מערך דו ממדי –מונים וצוברים</vt:lpstr>
      <vt:lpstr>מערך דו ממדי –מונים וצוברים</vt:lpstr>
      <vt:lpstr>מערך דו ממדי –מונים וצוברים</vt:lpstr>
      <vt:lpstr>מערך דו ממדי –מונים וצוברים</vt:lpstr>
      <vt:lpstr>מערך דו ממדי –מונים וצוברים</vt:lpstr>
      <vt:lpstr>מערך דו ממדי –מונים וצוברים</vt:lpstr>
      <vt:lpstr>סיכום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Yuval Yadai</cp:lastModifiedBy>
  <cp:revision>189</cp:revision>
  <dcterms:created xsi:type="dcterms:W3CDTF">2020-03-15T19:13:03Z</dcterms:created>
  <dcterms:modified xsi:type="dcterms:W3CDTF">2020-08-24T14:32:36Z</dcterms:modified>
</cp:coreProperties>
</file>