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0"/>
  </p:notesMasterIdLst>
  <p:sldIdLst>
    <p:sldId id="276" r:id="rId2"/>
    <p:sldId id="274" r:id="rId3"/>
    <p:sldId id="275" r:id="rId4"/>
    <p:sldId id="277" r:id="rId5"/>
    <p:sldId id="278" r:id="rId6"/>
    <p:sldId id="279" r:id="rId7"/>
    <p:sldId id="280" r:id="rId8"/>
    <p:sldId id="282" r:id="rId9"/>
    <p:sldId id="284" r:id="rId10"/>
    <p:sldId id="285" r:id="rId11"/>
    <p:sldId id="318" r:id="rId12"/>
    <p:sldId id="319" r:id="rId13"/>
    <p:sldId id="320" r:id="rId14"/>
    <p:sldId id="297" r:id="rId15"/>
    <p:sldId id="286" r:id="rId16"/>
    <p:sldId id="326" r:id="rId17"/>
    <p:sldId id="287" r:id="rId18"/>
    <p:sldId id="290" r:id="rId19"/>
    <p:sldId id="291" r:id="rId20"/>
    <p:sldId id="289" r:id="rId21"/>
    <p:sldId id="293" r:id="rId22"/>
    <p:sldId id="295" r:id="rId23"/>
    <p:sldId id="303" r:id="rId24"/>
    <p:sldId id="299" r:id="rId25"/>
    <p:sldId id="271" r:id="rId26"/>
    <p:sldId id="321" r:id="rId27"/>
    <p:sldId id="302" r:id="rId28"/>
    <p:sldId id="296" r:id="rId29"/>
    <p:sldId id="304" r:id="rId30"/>
    <p:sldId id="305" r:id="rId31"/>
    <p:sldId id="306" r:id="rId32"/>
    <p:sldId id="307" r:id="rId33"/>
    <p:sldId id="327" r:id="rId34"/>
    <p:sldId id="308" r:id="rId35"/>
    <p:sldId id="328" r:id="rId36"/>
    <p:sldId id="322" r:id="rId37"/>
    <p:sldId id="310" r:id="rId38"/>
    <p:sldId id="311" r:id="rId39"/>
    <p:sldId id="317" r:id="rId40"/>
    <p:sldId id="313" r:id="rId41"/>
    <p:sldId id="329" r:id="rId42"/>
    <p:sldId id="315" r:id="rId43"/>
    <p:sldId id="323" r:id="rId44"/>
    <p:sldId id="330" r:id="rId45"/>
    <p:sldId id="298" r:id="rId46"/>
    <p:sldId id="324" r:id="rId47"/>
    <p:sldId id="325" r:id="rId48"/>
    <p:sldId id="281" r:id="rId4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519"/>
    <a:srgbClr val="6CF0FF"/>
    <a:srgbClr val="192A72"/>
    <a:srgbClr val="BDE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סגנון ביניים 1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סגנון בהיר 2 - הדגשה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סגנון ערכת נושא 2 - הדגשה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04" autoAdjust="0"/>
    <p:restoredTop sz="86520" autoAdjust="0"/>
  </p:normalViewPr>
  <p:slideViewPr>
    <p:cSldViewPr snapToGrid="0">
      <p:cViewPr varScale="1">
        <p:scale>
          <a:sx n="35" d="100"/>
          <a:sy n="35" d="100"/>
        </p:scale>
        <p:origin x="546" y="5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CE97A0-E9DA-4A26-AE1C-3D7ADE1B3D74}" type="datetimeFigureOut">
              <a:rPr lang="he-IL" smtClean="0"/>
              <a:t>כ"ו/כסלו/תשפ"ב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BB193AD-BD3F-4A25-AAB3-04E372A2F7B5}" type="slidenum">
              <a:rPr lang="he-IL" smtClean="0"/>
              <a:t>‹#›</a:t>
            </a:fld>
            <a:endParaRPr lang="he-IL"/>
          </a:p>
        </p:txBody>
      </p:sp>
    </p:spTree>
    <p:extLst>
      <p:ext uri="{BB962C8B-B14F-4D97-AF65-F5344CB8AC3E}">
        <p14:creationId xmlns:p14="http://schemas.microsoft.com/office/powerpoint/2010/main" val="35341503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2o9NobvMuNU&amp;feature=youtu.be&amp;t=97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7</a:t>
            </a:fld>
            <a:endParaRPr lang="he-IL"/>
          </a:p>
        </p:txBody>
      </p:sp>
    </p:spTree>
    <p:extLst>
      <p:ext uri="{BB962C8B-B14F-4D97-AF65-F5344CB8AC3E}">
        <p14:creationId xmlns:p14="http://schemas.microsoft.com/office/powerpoint/2010/main" val="379814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https://www.youtube.com/watch?v=2o9NobvMuNU&amp;feature=youtu.be&amp;t=972</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16</a:t>
            </a:fld>
            <a:endParaRPr lang="he-IL"/>
          </a:p>
        </p:txBody>
      </p:sp>
    </p:spTree>
    <p:extLst>
      <p:ext uri="{BB962C8B-B14F-4D97-AF65-F5344CB8AC3E}">
        <p14:creationId xmlns:p14="http://schemas.microsoft.com/office/powerpoint/2010/main" val="388963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18</a:t>
            </a:fld>
            <a:endParaRPr lang="he-IL"/>
          </a:p>
        </p:txBody>
      </p:sp>
    </p:spTree>
    <p:extLst>
      <p:ext uri="{BB962C8B-B14F-4D97-AF65-F5344CB8AC3E}">
        <p14:creationId xmlns:p14="http://schemas.microsoft.com/office/powerpoint/2010/main" val="105019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https://youtu.be/5WAMUzuSQ_c?t=3594</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33</a:t>
            </a:fld>
            <a:endParaRPr lang="he-IL"/>
          </a:p>
        </p:txBody>
      </p:sp>
    </p:spTree>
    <p:extLst>
      <p:ext uri="{BB962C8B-B14F-4D97-AF65-F5344CB8AC3E}">
        <p14:creationId xmlns:p14="http://schemas.microsoft.com/office/powerpoint/2010/main" val="342873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https://youtu.be/5WAMUzuSQ_c?t=3843</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34</a:t>
            </a:fld>
            <a:endParaRPr lang="he-IL"/>
          </a:p>
        </p:txBody>
      </p:sp>
    </p:spTree>
    <p:extLst>
      <p:ext uri="{BB962C8B-B14F-4D97-AF65-F5344CB8AC3E}">
        <p14:creationId xmlns:p14="http://schemas.microsoft.com/office/powerpoint/2010/main" val="325769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https://youtu.be/2o9NobvMuNU?t=5263</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40</a:t>
            </a:fld>
            <a:endParaRPr lang="he-IL"/>
          </a:p>
        </p:txBody>
      </p:sp>
    </p:spTree>
    <p:extLst>
      <p:ext uri="{BB962C8B-B14F-4D97-AF65-F5344CB8AC3E}">
        <p14:creationId xmlns:p14="http://schemas.microsoft.com/office/powerpoint/2010/main" val="202957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https://youtu.be/Sxgrh5wzW9M?list=PL_KyI6GB3zrtzJVOtb6bFEAN23kD_R8AG&amp;t=4</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44</a:t>
            </a:fld>
            <a:endParaRPr lang="he-IL"/>
          </a:p>
        </p:txBody>
      </p:sp>
    </p:spTree>
    <p:extLst>
      <p:ext uri="{BB962C8B-B14F-4D97-AF65-F5344CB8AC3E}">
        <p14:creationId xmlns:p14="http://schemas.microsoft.com/office/powerpoint/2010/main" val="35474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  </a:t>
            </a:r>
            <a:endParaRPr lang="he-IL" dirty="0"/>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8201025" y="5883881"/>
            <a:ext cx="4243715"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755CC00B-29DC-4203-8D21-8D2C20987B42}"/>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58594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26290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8200062" y="5948086"/>
            <a:ext cx="4315788"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7600230" y="6422305"/>
            <a:ext cx="5068020"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97E62F18-7C26-462A-8962-1907A4B8F9C1}"/>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14970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0909924" y="5948086"/>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310092" y="6422305"/>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980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E5B0A9CC-D9D2-4857-8763-689749A9A140}"/>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17520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8317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8361908" y="5980332"/>
            <a:ext cx="4087267"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7762078" y="6268720"/>
            <a:ext cx="491648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
        <p:nvSpPr>
          <p:cNvPr id="14" name="מלבן 13">
            <a:extLst>
              <a:ext uri="{FF2B5EF4-FFF2-40B4-BE49-F238E27FC236}">
                <a16:creationId xmlns:a16="http://schemas.microsoft.com/office/drawing/2014/main" id="{0053ECA0-BA8B-43BC-B64E-15F8DAD64338}"/>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46422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6794782" y="5980332"/>
            <a:ext cx="5773456"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6194952" y="6268720"/>
            <a:ext cx="659712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99112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8314690" y="5666296"/>
            <a:ext cx="4192452"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7684452" y="6090859"/>
            <a:ext cx="5436236"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87902392-A7BF-4A32-93F9-038ED9ABB613}"/>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04984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9438640" y="5666296"/>
            <a:ext cx="3424657"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8422640" y="6090859"/>
            <a:ext cx="4440657"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9536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טקסט גדול\קטן">
    <p:spTree>
      <p:nvGrpSpPr>
        <p:cNvPr id="1" name=""/>
        <p:cNvGrpSpPr/>
        <p:nvPr/>
      </p:nvGrpSpPr>
      <p:grpSpPr>
        <a:xfrm>
          <a:off x="0" y="0"/>
          <a:ext cx="0" cy="0"/>
          <a:chOff x="0" y="0"/>
          <a:chExt cx="0" cy="0"/>
        </a:xfrm>
      </p:grpSpPr>
      <p:sp>
        <p:nvSpPr>
          <p:cNvPr id="7" name="מלבן מעוגל 6"/>
          <p:cNvSpPr/>
          <p:nvPr userDrawn="1"/>
        </p:nvSpPr>
        <p:spPr>
          <a:xfrm>
            <a:off x="-670070"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810" y="6410586"/>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259470"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7512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  </a:t>
            </a:r>
            <a:endParaRPr lang="he-IL" dirty="0"/>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614159" y="588388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28904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rtl="1">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291307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18375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
        <p:nvSpPr>
          <p:cNvPr id="10" name="מלבן 9">
            <a:extLst>
              <a:ext uri="{FF2B5EF4-FFF2-40B4-BE49-F238E27FC236}">
                <a16:creationId xmlns:a16="http://schemas.microsoft.com/office/drawing/2014/main" id="{CF5A1B73-95BC-422C-899A-B67AB1BC4569}"/>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35576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32980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Tree>
    <p:extLst>
      <p:ext uri="{BB962C8B-B14F-4D97-AF65-F5344CB8AC3E}">
        <p14:creationId xmlns:p14="http://schemas.microsoft.com/office/powerpoint/2010/main" val="238127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8039532"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7384905" y="6104086"/>
            <a:ext cx="5269058"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
        <p:nvSpPr>
          <p:cNvPr id="12" name="מלבן 11">
            <a:extLst>
              <a:ext uri="{FF2B5EF4-FFF2-40B4-BE49-F238E27FC236}">
                <a16:creationId xmlns:a16="http://schemas.microsoft.com/office/drawing/2014/main" id="{EE5915D9-2167-4EA6-90EB-1AE8EFBA6F18}"/>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414969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9663545"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9008918" y="6104086"/>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24642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7719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
        <p:nvSpPr>
          <p:cNvPr id="10" name="מלבן 9">
            <a:extLst>
              <a:ext uri="{FF2B5EF4-FFF2-40B4-BE49-F238E27FC236}">
                <a16:creationId xmlns:a16="http://schemas.microsoft.com/office/drawing/2014/main" id="{02A0E754-38C7-43A0-A655-37D8A5FD0B5B}"/>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7394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11148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76516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
        <p:nvSpPr>
          <p:cNvPr id="12" name="מלבן 11">
            <a:extLst>
              <a:ext uri="{FF2B5EF4-FFF2-40B4-BE49-F238E27FC236}">
                <a16:creationId xmlns:a16="http://schemas.microsoft.com/office/drawing/2014/main" id="{CD21F740-8059-452A-9552-F66280DD482B}"/>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05882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1478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0" r:id="rId3"/>
    <p:sldLayoutId id="2147483668" r:id="rId4"/>
    <p:sldLayoutId id="2147483661" r:id="rId5"/>
    <p:sldLayoutId id="2147483669" r:id="rId6"/>
    <p:sldLayoutId id="2147483664" r:id="rId7"/>
    <p:sldLayoutId id="2147483670" r:id="rId8"/>
    <p:sldLayoutId id="2147483666" r:id="rId9"/>
    <p:sldLayoutId id="2147483671" r:id="rId10"/>
    <p:sldLayoutId id="2147483657" r:id="rId11"/>
    <p:sldLayoutId id="2147483672" r:id="rId12"/>
    <p:sldLayoutId id="2147483662" r:id="rId13"/>
    <p:sldLayoutId id="2147483673" r:id="rId14"/>
    <p:sldLayoutId id="2147483665" r:id="rId15"/>
    <p:sldLayoutId id="2147483674" r:id="rId16"/>
    <p:sldLayoutId id="2147483663" r:id="rId17"/>
    <p:sldLayoutId id="2147483675" r:id="rId18"/>
    <p:sldLayoutId id="2147483676" r:id="rId19"/>
    <p:sldLayoutId id="2147483677" r:id="rId20"/>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site/tikshortlike/ytwnwt-ktwbh-wmswdrt-2-y-hl/nws-ms-4-yyzwg-wrb-trbwtywt-bmdyh-hwyzwlyt-hysrlyt"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2o9NobvMuNU?start=972&amp;feature=oembed" TargetMode="External"/><Relationship Id="rId5" Type="http://schemas.openxmlformats.org/officeDocument/2006/relationships/image" Target="../media/image12.jpeg"/><Relationship Id="rId4" Type="http://schemas.openxmlformats.org/officeDocument/2006/relationships/hyperlink" Target="https://youtu.be/2o9NobvMuNU?t=97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keshersavta.co.il/?p=18667"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5WAMUzuSQ_c?start=3594&amp;feature=oembed" TargetMode="External"/><Relationship Id="rId5" Type="http://schemas.openxmlformats.org/officeDocument/2006/relationships/image" Target="../media/image23.jpeg"/><Relationship Id="rId4" Type="http://schemas.openxmlformats.org/officeDocument/2006/relationships/hyperlink" Target="https://youtu.be/5WAMUzuSQ_c?t=359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5WAMUzuSQ_c?t=3843" TargetMode="External"/><Relationship Id="rId2" Type="http://schemas.openxmlformats.org/officeDocument/2006/relationships/slideLayout" Target="../slideLayouts/slideLayout10.xml"/><Relationship Id="rId1" Type="http://schemas.openxmlformats.org/officeDocument/2006/relationships/video" Target="https://www.youtube.com/embed/5WAMUzuSQ_c?start=3843&amp;feature=oembed" TargetMode="Externa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ran-art.com/blogarticle10.html"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2o9NobvMuNU?start=5263&amp;feature=oembed" TargetMode="External"/><Relationship Id="rId5" Type="http://schemas.openxmlformats.org/officeDocument/2006/relationships/image" Target="../media/image12.jpeg"/><Relationship Id="rId4" Type="http://schemas.openxmlformats.org/officeDocument/2006/relationships/hyperlink" Target="https://youtu.be/2o9NobvMuNU?t=526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ideo" Target="https://www.youtube.com/embed/Sxgrh5wzW9M?start=4&amp;feature=oembed" TargetMode="External"/><Relationship Id="rId5" Type="http://schemas.openxmlformats.org/officeDocument/2006/relationships/image" Target="../media/image26.jpeg"/><Relationship Id="rId4" Type="http://schemas.openxmlformats.org/officeDocument/2006/relationships/hyperlink" Target="https://youtu.be/Sxgrh5wzW9M?list=PL_KyI6GB3zrtzJVOtb6bFEAN23kD_R8AG&amp;t=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commons.wikimedia.org/wiki/File:A_street_in_the_Wadi_IMG_8004.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aaretz.co.il/literature/study/.premium-1.2110001"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ngtree.com/freepng/couple-in-love-with-continuous-one-line-drawing-vector-illustration_4099750.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b="26248"/>
          <a:stretch/>
        </p:blipFill>
        <p:spPr>
          <a:xfrm>
            <a:off x="4103483" y="369916"/>
            <a:ext cx="3892911" cy="1597430"/>
          </a:xfrm>
          <a:prstGeom prst="rect">
            <a:avLst/>
          </a:prstGeom>
        </p:spPr>
      </p:pic>
      <p:sp>
        <p:nvSpPr>
          <p:cNvPr id="9" name="כותרת 1">
            <a:extLst>
              <a:ext uri="{FF2B5EF4-FFF2-40B4-BE49-F238E27FC236}">
                <a16:creationId xmlns:a16="http://schemas.microsoft.com/office/drawing/2014/main" id="{1909C8DB-3BEE-40F8-BD64-C6D06A19C4ED}"/>
              </a:ext>
            </a:extLst>
          </p:cNvPr>
          <p:cNvSpPr>
            <a:spLocks noGrp="1"/>
          </p:cNvSpPr>
          <p:nvPr>
            <p:ph type="ctrTitle" idx="4294967295"/>
          </p:nvPr>
        </p:nvSpPr>
        <p:spPr>
          <a:xfrm>
            <a:off x="509581" y="2798618"/>
            <a:ext cx="10872592" cy="1378303"/>
          </a:xfrm>
          <a:prstGeom prst="rect">
            <a:avLst/>
          </a:prstGeom>
        </p:spPr>
        <p:txBody>
          <a:bodyPr/>
          <a:lstStyle/>
          <a:p>
            <a:pPr algn="ctr"/>
            <a:r>
              <a:rPr lang="he-IL" sz="6600" b="1" dirty="0">
                <a:solidFill>
                  <a:srgbClr val="192A72"/>
                </a:solidFill>
                <a:latin typeface="Varela Round" panose="00000500000000000000" pitchFamily="2" charset="-79"/>
                <a:cs typeface="Varela Round" panose="00000500000000000000" pitchFamily="2" charset="-79"/>
              </a:rPr>
              <a:t>מערכת שידורים לאומית</a:t>
            </a:r>
            <a:endParaRPr lang="en-US" sz="6600" b="1" dirty="0">
              <a:solidFill>
                <a:srgbClr val="192A72"/>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93394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76580" y="336305"/>
            <a:ext cx="9836006" cy="472639"/>
          </a:xfrm>
        </p:spPr>
        <p:txBody>
          <a:bodyPr anchor="t"/>
          <a:lstStyle/>
          <a:p>
            <a:r>
              <a:rPr lang="he-IL" sz="4000" b="1" dirty="0">
                <a:solidFill>
                  <a:srgbClr val="002060"/>
                </a:solidFill>
              </a:rPr>
              <a:t>הדמויות ברומן</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6255834" y="947651"/>
            <a:ext cx="5639678" cy="3809504"/>
          </a:xfrm>
          <a:prstGeom prst="rect">
            <a:avLst/>
          </a:prstGeom>
        </p:spPr>
        <p:txBody>
          <a:bodyPr wrap="square">
            <a:spAutoFit/>
          </a:bodyPr>
          <a:lstStyle/>
          <a:p>
            <a:pPr algn="just" hangingPunct="0">
              <a:lnSpc>
                <a:spcPct val="150000"/>
              </a:lnSpc>
              <a:tabLst>
                <a:tab pos="3653790" algn="l"/>
              </a:tabLst>
            </a:pPr>
            <a:r>
              <a:rPr lang="he-IL" sz="2000" b="1" dirty="0">
                <a:cs typeface="Varela Round" panose="00000500000000000000"/>
              </a:rPr>
              <a:t>הרומן  מאוכלס בדמויות מגוונות שבונות פסיפס ישראלי: ערבים, יהודים, עולים חדשים מרוסיה, אשכנזים ומזרחים.</a:t>
            </a:r>
          </a:p>
          <a:p>
            <a:pPr algn="just" hangingPunct="0">
              <a:lnSpc>
                <a:spcPct val="150000"/>
              </a:lnSpc>
              <a:tabLst>
                <a:tab pos="3653790" algn="l"/>
              </a:tabLst>
            </a:pPr>
            <a:endParaRPr lang="he-IL" sz="2000" b="1" dirty="0">
              <a:cs typeface="Varela Round" panose="00000500000000000000"/>
            </a:endParaRPr>
          </a:p>
          <a:p>
            <a:pPr algn="just" hangingPunct="0">
              <a:lnSpc>
                <a:spcPct val="150000"/>
              </a:lnSpc>
              <a:tabLst>
                <a:tab pos="3653790" algn="l"/>
              </a:tabLst>
            </a:pPr>
            <a:r>
              <a:rPr lang="he-IL" sz="2000" b="1" dirty="0">
                <a:cs typeface="Varela Round" panose="00000500000000000000"/>
              </a:rPr>
              <a:t>האינטראקציה בין הדמויות לאורך הרומן מייצגת את המציאות, ומזמנת התמודדות עם הקונפליקטים שעומדים בבסיסה של הזהות הישראלית.</a:t>
            </a:r>
          </a:p>
          <a:p>
            <a:pPr algn="just" hangingPunct="0">
              <a:lnSpc>
                <a:spcPct val="150000"/>
              </a:lnSpc>
              <a:tabLst>
                <a:tab pos="3653790" algn="l"/>
              </a:tabLst>
            </a:pPr>
            <a:r>
              <a:rPr lang="he-IL" sz="2000" b="1" dirty="0">
                <a:cs typeface="Varela Round" panose="00000500000000000000"/>
              </a:rPr>
              <a:t> </a:t>
            </a:r>
          </a:p>
        </p:txBody>
      </p:sp>
      <p:sp>
        <p:nvSpPr>
          <p:cNvPr id="5" name="תיבת טקסט 4">
            <a:extLst>
              <a:ext uri="{FF2B5EF4-FFF2-40B4-BE49-F238E27FC236}">
                <a16:creationId xmlns:a16="http://schemas.microsoft.com/office/drawing/2014/main" id="{6C8B0DD4-C5B8-44B7-BD5C-6F5217723A73}"/>
              </a:ext>
            </a:extLst>
          </p:cNvPr>
          <p:cNvSpPr txBox="1"/>
          <p:nvPr/>
        </p:nvSpPr>
        <p:spPr>
          <a:xfrm>
            <a:off x="479502" y="4739267"/>
            <a:ext cx="5456665" cy="85864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1" anchor="b">
            <a:noAutofit/>
          </a:bodyPr>
          <a:lstStyle/>
          <a:p>
            <a:r>
              <a:rPr lang="he-IL" sz="2400" b="1" dirty="0">
                <a:latin typeface="Times New Roman" panose="02020603050405020304" pitchFamily="18" charset="0"/>
                <a:cs typeface="Varela Round" panose="00000500000000000000"/>
              </a:rPr>
              <a:t>הדרמה הפרטית מתקשרת לדרמה לאומית והאישי ביותר הופך לפוליטי.</a:t>
            </a:r>
            <a:endParaRPr lang="he-IL" sz="2400" dirty="0"/>
          </a:p>
        </p:txBody>
      </p:sp>
      <p:pic>
        <p:nvPicPr>
          <p:cNvPr id="1026" name="Picture 2" descr="נושא מס' 4: ייצוג ורב תרבותיות במדיה הויזואלית הישראלית - תקשורת לייק">
            <a:extLst>
              <a:ext uri="{FF2B5EF4-FFF2-40B4-BE49-F238E27FC236}">
                <a16:creationId xmlns:a16="http://schemas.microsoft.com/office/drawing/2014/main" id="{0C0D9176-8068-46FD-B03B-406294F8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88" y="326573"/>
            <a:ext cx="4375873" cy="324181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23425872-CB10-44F7-8C12-979021E56C10}"/>
              </a:ext>
            </a:extLst>
          </p:cNvPr>
          <p:cNvSpPr/>
          <p:nvPr/>
        </p:nvSpPr>
        <p:spPr>
          <a:xfrm>
            <a:off x="224444" y="3311912"/>
            <a:ext cx="4447917" cy="461665"/>
          </a:xfrm>
          <a:prstGeom prst="rect">
            <a:avLst/>
          </a:prstGeom>
        </p:spPr>
        <p:txBody>
          <a:bodyPr wrap="square">
            <a:spAutoFit/>
          </a:bodyPr>
          <a:lstStyle/>
          <a:p>
            <a:r>
              <a:rPr lang="en-US" sz="1200" dirty="0">
                <a:hlinkClick r:id="rId3"/>
              </a:rPr>
              <a:t>https://sites.google.com/site/tikshortlike/ytwnwt-ktwbh-wmswdrt-2-y-hl/nws-ms-4-yyzwg-wrb-trbwtywt-bmdyh-hwyzwlyt-hysrlyt</a:t>
            </a:r>
            <a:endParaRPr lang="he-IL" sz="1200" dirty="0"/>
          </a:p>
        </p:txBody>
      </p:sp>
    </p:spTree>
    <p:extLst>
      <p:ext uri="{BB962C8B-B14F-4D97-AF65-F5344CB8AC3E}">
        <p14:creationId xmlns:p14="http://schemas.microsoft.com/office/powerpoint/2010/main" val="39621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407684" y="906555"/>
            <a:ext cx="10559872" cy="7159652"/>
          </a:xfrm>
          <a:prstGeom prst="rect">
            <a:avLst/>
          </a:prstGeom>
        </p:spPr>
        <p:txBody>
          <a:bodyPr wrap="square">
            <a:spAutoFit/>
          </a:bodyPr>
          <a:lstStyle/>
          <a:p>
            <a:pPr algn="just" hangingPunct="0">
              <a:lnSpc>
                <a:spcPct val="150000"/>
              </a:lnSpc>
              <a:tabLst>
                <a:tab pos="3653790" algn="l"/>
              </a:tabLst>
            </a:pPr>
            <a:r>
              <a:rPr lang="he-IL" sz="2000" b="1" u="sng" dirty="0">
                <a:cs typeface="Varela Round" panose="00000500000000000000"/>
              </a:rPr>
              <a:t>סבא אליאס</a:t>
            </a:r>
            <a:r>
              <a:rPr lang="he-IL" sz="2000" b="1" dirty="0">
                <a:cs typeface="Varela Round" panose="00000500000000000000"/>
              </a:rPr>
              <a:t>  - הוא דמות ססגונית ומיוחדת. הוא אוהב אדם, מאמין שכולם שווים. הוא אדם ספקן בעל חוש הומור וחכמת חיים. </a:t>
            </a:r>
          </a:p>
          <a:p>
            <a:pPr algn="just" hangingPunct="0">
              <a:lnSpc>
                <a:spcPct val="150000"/>
              </a:lnSpc>
              <a:tabLst>
                <a:tab pos="3653790" algn="l"/>
              </a:tabLst>
            </a:pPr>
            <a:endParaRPr lang="he-IL" sz="2000" b="1" dirty="0">
              <a:cs typeface="Varela Round" panose="00000500000000000000"/>
            </a:endParaRPr>
          </a:p>
          <a:p>
            <a:pPr algn="just" hangingPunct="0">
              <a:lnSpc>
                <a:spcPct val="150000"/>
              </a:lnSpc>
              <a:tabLst>
                <a:tab pos="3653790" algn="l"/>
              </a:tabLst>
            </a:pPr>
            <a:r>
              <a:rPr lang="he-IL" sz="2000" b="1" u="sng" dirty="0">
                <a:cs typeface="Varela Round" panose="00000500000000000000"/>
              </a:rPr>
              <a:t>אום הודה</a:t>
            </a:r>
            <a:r>
              <a:rPr lang="he-IL" sz="2000" b="1" dirty="0">
                <a:cs typeface="Varela Round" panose="00000500000000000000"/>
              </a:rPr>
              <a:t> -  היא </a:t>
            </a:r>
            <a:r>
              <a:rPr lang="he-IL" sz="2000" b="1" dirty="0" err="1">
                <a:cs typeface="Varela Round" panose="00000500000000000000"/>
              </a:rPr>
              <a:t>אשה</a:t>
            </a:r>
            <a:r>
              <a:rPr lang="he-IL" sz="2000" b="1" dirty="0">
                <a:cs typeface="Varela Round" panose="00000500000000000000"/>
              </a:rPr>
              <a:t> גאה וקשה. </a:t>
            </a:r>
            <a:r>
              <a:rPr lang="he-IL" sz="2400" b="1" dirty="0">
                <a:cs typeface="Varela Round" panose="00000500000000000000"/>
              </a:rPr>
              <a:t>היא מייצגת את הטרגדיה של העם הפלסטיני</a:t>
            </a:r>
            <a:r>
              <a:rPr lang="he-IL" sz="2000" b="1" dirty="0">
                <a:cs typeface="Varela Round" panose="00000500000000000000"/>
              </a:rPr>
              <a:t>. </a:t>
            </a:r>
          </a:p>
          <a:p>
            <a:pPr algn="just" hangingPunct="0">
              <a:lnSpc>
                <a:spcPct val="150000"/>
              </a:lnSpc>
              <a:tabLst>
                <a:tab pos="3653790" algn="l"/>
              </a:tabLst>
            </a:pPr>
            <a:r>
              <a:rPr lang="he-IL" sz="2000" b="1" dirty="0">
                <a:cs typeface="Varela Round" panose="00000500000000000000"/>
              </a:rPr>
              <a:t>היא נצר למשפחה עשירה ומכובדת שהתפרקה עם גירוש האחים שלה מישראל בשנת 1948. היא מגדלת את בנותיה עם סבא אליאס וללא משפחה קרובה.</a:t>
            </a:r>
          </a:p>
          <a:p>
            <a:pPr algn="just" hangingPunct="0">
              <a:lnSpc>
                <a:spcPct val="150000"/>
              </a:lnSpc>
              <a:tabLst>
                <a:tab pos="3653790" algn="l"/>
              </a:tabLst>
            </a:pPr>
            <a:endParaRPr lang="he-IL" sz="2000" b="1" dirty="0">
              <a:cs typeface="Varela Round" panose="00000500000000000000"/>
            </a:endParaRPr>
          </a:p>
          <a:p>
            <a:pPr algn="just" hangingPunct="0">
              <a:lnSpc>
                <a:spcPct val="150000"/>
              </a:lnSpc>
              <a:tabLst>
                <a:tab pos="3653790" algn="l"/>
              </a:tabLst>
            </a:pPr>
            <a:r>
              <a:rPr lang="he-IL" sz="2000" b="1" u="sng" dirty="0">
                <a:cs typeface="Varela Round" panose="00000500000000000000"/>
              </a:rPr>
              <a:t>אבו נחלה </a:t>
            </a:r>
            <a:r>
              <a:rPr lang="he-IL" sz="2000" b="1" dirty="0">
                <a:cs typeface="Varela Round" panose="00000500000000000000"/>
              </a:rPr>
              <a:t>- הוא בעל הבית, ערבי מוסלמי, שבנו </a:t>
            </a:r>
            <a:r>
              <a:rPr lang="he-IL" sz="2000" b="1" dirty="0" err="1">
                <a:cs typeface="Varela Round" panose="00000500000000000000"/>
              </a:rPr>
              <a:t>זוהיר</a:t>
            </a:r>
            <a:r>
              <a:rPr lang="he-IL" sz="2000" b="1" dirty="0">
                <a:cs typeface="Varela Round" panose="00000500000000000000"/>
              </a:rPr>
              <a:t> מאוהב במרי.</a:t>
            </a:r>
          </a:p>
          <a:p>
            <a:pPr hangingPunct="0">
              <a:lnSpc>
                <a:spcPct val="150000"/>
              </a:lnSpc>
              <a:tabLst>
                <a:tab pos="3653790" algn="l"/>
              </a:tabLst>
            </a:pPr>
            <a:r>
              <a:rPr lang="he-IL" sz="2000" b="1" dirty="0">
                <a:effectLst>
                  <a:outerShdw blurRad="38100" dist="38100" dir="2700000" algn="tl">
                    <a:srgbClr val="000000">
                      <a:alpha val="43137"/>
                    </a:srgbClr>
                  </a:outerShdw>
                </a:effectLst>
                <a:cs typeface="Varela Round" panose="00000500000000000000"/>
              </a:rPr>
              <a:t>                                           </a:t>
            </a:r>
          </a:p>
          <a:p>
            <a:pPr hangingPunct="0">
              <a:lnSpc>
                <a:spcPct val="150000"/>
              </a:lnSpc>
              <a:tabLst>
                <a:tab pos="3653790" algn="l"/>
              </a:tabLst>
            </a:pPr>
            <a:r>
              <a:rPr lang="he-IL" sz="2000" b="1" dirty="0">
                <a:effectLst>
                  <a:outerShdw blurRad="38100" dist="38100" dir="2700000" algn="tl">
                    <a:srgbClr val="000000">
                      <a:alpha val="43137"/>
                    </a:srgbClr>
                  </a:outerShdw>
                </a:effectLst>
                <a:cs typeface="Varela Round" panose="00000500000000000000"/>
              </a:rPr>
              <a:t>                                            </a:t>
            </a:r>
            <a:r>
              <a:rPr lang="he-IL" sz="2400" b="1" dirty="0">
                <a:cs typeface="Varela Round" panose="00000500000000000000"/>
              </a:rPr>
              <a:t>אלה מייצגים את החברה הערבית הישראלית</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                             </a:t>
            </a:r>
          </a:p>
        </p:txBody>
      </p:sp>
      <p:sp>
        <p:nvSpPr>
          <p:cNvPr id="7" name="כותרת 1">
            <a:extLst>
              <a:ext uri="{FF2B5EF4-FFF2-40B4-BE49-F238E27FC236}">
                <a16:creationId xmlns:a16="http://schemas.microsoft.com/office/drawing/2014/main" id="{04132E53-6E7F-4B66-8F08-3928C90C9132}"/>
              </a:ext>
            </a:extLst>
          </p:cNvPr>
          <p:cNvSpPr txBox="1">
            <a:spLocks/>
          </p:cNvSpPr>
          <p:nvPr/>
        </p:nvSpPr>
        <p:spPr>
          <a:xfrm>
            <a:off x="1576580" y="336305"/>
            <a:ext cx="9836006" cy="472639"/>
          </a:xfrm>
          <a:prstGeom prst="rect">
            <a:avLst/>
          </a:prstGeom>
        </p:spPr>
        <p:txBody>
          <a:bodyPr anchor="t">
            <a:noAutofit/>
          </a:bodyPr>
          <a:lstStyle>
            <a:lvl1pPr algn="ctr" defTabSz="914400" rtl="1" eaLnBrk="1" latinLnBrk="0" hangingPunct="1">
              <a:lnSpc>
                <a:spcPct val="90000"/>
              </a:lnSpc>
              <a:spcBef>
                <a:spcPct val="0"/>
              </a:spcBef>
              <a:buNone/>
              <a:defRPr sz="8000" kern="1200">
                <a:solidFill>
                  <a:schemeClr val="tx1"/>
                </a:solidFill>
                <a:latin typeface="Varela Round" panose="00000500000000000000" pitchFamily="2" charset="-79"/>
                <a:ea typeface="+mj-ea"/>
                <a:cs typeface="Varela Round" panose="00000500000000000000" pitchFamily="2" charset="-79"/>
              </a:defRPr>
            </a:lvl1pPr>
          </a:lstStyle>
          <a:p>
            <a:r>
              <a:rPr lang="he-IL" sz="4000" b="1" dirty="0">
                <a:solidFill>
                  <a:srgbClr val="002060"/>
                </a:solidFill>
              </a:rPr>
              <a:t>הדמויות ברומן</a:t>
            </a:r>
          </a:p>
        </p:txBody>
      </p:sp>
    </p:spTree>
    <p:extLst>
      <p:ext uri="{BB962C8B-B14F-4D97-AF65-F5344CB8AC3E}">
        <p14:creationId xmlns:p14="http://schemas.microsoft.com/office/powerpoint/2010/main" val="125375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76580" y="336305"/>
            <a:ext cx="9836006" cy="472639"/>
          </a:xfrm>
        </p:spPr>
        <p:txBody>
          <a:bodyPr anchor="t"/>
          <a:lstStyle/>
          <a:p>
            <a:r>
              <a:rPr lang="he-IL" sz="4000" b="1" dirty="0">
                <a:solidFill>
                  <a:srgbClr val="002060"/>
                </a:solidFill>
              </a:rPr>
              <a:t>הדמויות במשרד הנסיעות</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0" y="906555"/>
            <a:ext cx="11967556" cy="3785267"/>
          </a:xfrm>
          <a:prstGeom prst="rect">
            <a:avLst/>
          </a:prstGeom>
        </p:spPr>
        <p:txBody>
          <a:bodyPr wrap="square">
            <a:spAutoFit/>
          </a:bodyPr>
          <a:lstStyle/>
          <a:p>
            <a:pPr hangingPunct="0">
              <a:lnSpc>
                <a:spcPct val="150000"/>
              </a:lnSpc>
              <a:tabLst>
                <a:tab pos="3653790" algn="l"/>
              </a:tabLst>
            </a:pPr>
            <a:endParaRPr lang="he-IL" sz="2000" b="1" u="sng" dirty="0">
              <a:cs typeface="Varela Round" panose="00000500000000000000"/>
            </a:endParaRPr>
          </a:p>
          <a:p>
            <a:pPr hangingPunct="0">
              <a:lnSpc>
                <a:spcPct val="150000"/>
              </a:lnSpc>
              <a:tabLst>
                <a:tab pos="3653790" algn="l"/>
              </a:tabLst>
            </a:pPr>
            <a:r>
              <a:rPr lang="he-IL" sz="2000" b="1" u="sng" dirty="0">
                <a:cs typeface="Varela Round" panose="00000500000000000000"/>
              </a:rPr>
              <a:t>בועז</a:t>
            </a:r>
            <a:r>
              <a:rPr lang="he-IL" sz="2000" b="1" dirty="0">
                <a:cs typeface="Varela Round" panose="00000500000000000000"/>
              </a:rPr>
              <a:t> - הוא הבעלים של משרד הנסיעות בו עובדת </a:t>
            </a:r>
            <a:r>
              <a:rPr lang="he-IL" sz="2000" b="1" dirty="0" err="1">
                <a:cs typeface="Varela Round" panose="00000500000000000000"/>
              </a:rPr>
              <a:t>הודא</a:t>
            </a:r>
            <a:r>
              <a:rPr lang="he-IL" sz="2000" b="1" dirty="0">
                <a:cs typeface="Varela Round" panose="00000500000000000000"/>
              </a:rPr>
              <a:t>. </a:t>
            </a:r>
            <a:br>
              <a:rPr lang="en-US" sz="2000" b="1" dirty="0">
                <a:cs typeface="Varela Round" panose="00000500000000000000"/>
              </a:rPr>
            </a:br>
            <a:r>
              <a:rPr lang="he-IL" sz="2000" b="1" dirty="0">
                <a:cs typeface="Varela Round" panose="00000500000000000000"/>
              </a:rPr>
              <a:t>הוא גבר בן 51, חביב וביישן. בנו משרת בצבא בסיירת.</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u="sng" dirty="0">
                <a:cs typeface="Varela Round" panose="00000500000000000000"/>
              </a:rPr>
              <a:t>עדינה</a:t>
            </a:r>
            <a:r>
              <a:rPr lang="he-IL" sz="2000" b="1" dirty="0">
                <a:cs typeface="Varela Round" panose="00000500000000000000"/>
              </a:rPr>
              <a:t>  - היא חברתה של </a:t>
            </a:r>
            <a:r>
              <a:rPr lang="he-IL" sz="2000" b="1" dirty="0" err="1">
                <a:cs typeface="Varela Round" panose="00000500000000000000"/>
              </a:rPr>
              <a:t>הודא</a:t>
            </a:r>
            <a:r>
              <a:rPr lang="he-IL" sz="2000" b="1" dirty="0">
                <a:cs typeface="Varela Round" panose="00000500000000000000"/>
              </a:rPr>
              <a:t> מהמשרד.  </a:t>
            </a:r>
            <a:br>
              <a:rPr lang="en-US" sz="2000" b="1" dirty="0">
                <a:cs typeface="Varela Round" panose="00000500000000000000"/>
              </a:rPr>
            </a:br>
            <a:r>
              <a:rPr lang="he-IL" sz="2000" b="1" dirty="0">
                <a:cs typeface="Varela Round" panose="00000500000000000000"/>
              </a:rPr>
              <a:t>היא </a:t>
            </a:r>
            <a:r>
              <a:rPr lang="he-IL" sz="2000" b="1" dirty="0" err="1">
                <a:cs typeface="Varela Round" panose="00000500000000000000"/>
              </a:rPr>
              <a:t>אשה</a:t>
            </a:r>
            <a:r>
              <a:rPr lang="he-IL" sz="2000" b="1" dirty="0">
                <a:cs typeface="Varela Round" panose="00000500000000000000"/>
              </a:rPr>
              <a:t> יפה, בת 41, אלמנת צה"ל שמתלבטת אם לחתום לבנה היחיד שרוצה להתגייס לצנחנים. </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200" b="1" dirty="0">
                <a:cs typeface="Varela Round" panose="00000500000000000000"/>
              </a:rPr>
              <a:t>בסוף הרומן ירתמו השניים לעזרתה של </a:t>
            </a:r>
            <a:r>
              <a:rPr lang="he-IL" sz="2200" b="1" dirty="0" err="1">
                <a:cs typeface="Varela Round" panose="00000500000000000000"/>
              </a:rPr>
              <a:t>הודא</a:t>
            </a:r>
            <a:r>
              <a:rPr lang="he-IL" sz="2200" b="1" dirty="0">
                <a:cs typeface="Varela Round" panose="00000500000000000000"/>
              </a:rPr>
              <a:t> בביסוס הקשר עם אלכס ובהתמודדות עם אובדנו.</a:t>
            </a:r>
          </a:p>
        </p:txBody>
      </p:sp>
    </p:spTree>
    <p:extLst>
      <p:ext uri="{BB962C8B-B14F-4D97-AF65-F5344CB8AC3E}">
        <p14:creationId xmlns:p14="http://schemas.microsoft.com/office/powerpoint/2010/main" val="323877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76580" y="336305"/>
            <a:ext cx="9836006" cy="472639"/>
          </a:xfrm>
        </p:spPr>
        <p:txBody>
          <a:bodyPr anchor="t"/>
          <a:lstStyle/>
          <a:p>
            <a:r>
              <a:rPr lang="he-IL" sz="4000" b="1" dirty="0">
                <a:solidFill>
                  <a:srgbClr val="002060"/>
                </a:solidFill>
              </a:rPr>
              <a:t>הדמויות במשרד הנסיעות</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407684" y="906555"/>
            <a:ext cx="10559872" cy="5673861"/>
          </a:xfrm>
          <a:prstGeom prst="rect">
            <a:avLst/>
          </a:prstGeom>
        </p:spPr>
        <p:txBody>
          <a:bodyPr wrap="square">
            <a:spAutoFit/>
          </a:bodyPr>
          <a:lstStyle/>
          <a:p>
            <a:pPr hangingPunct="0">
              <a:lnSpc>
                <a:spcPct val="150000"/>
              </a:lnSpc>
              <a:tabLst>
                <a:tab pos="3653790" algn="l"/>
              </a:tabLst>
            </a:pPr>
            <a:endParaRPr lang="he-IL" sz="2400" b="1" u="sng" dirty="0">
              <a:cs typeface="Varela Round" panose="00000500000000000000"/>
            </a:endParaRPr>
          </a:p>
          <a:p>
            <a:pPr hangingPunct="0">
              <a:lnSpc>
                <a:spcPct val="150000"/>
              </a:lnSpc>
              <a:tabLst>
                <a:tab pos="3653790" algn="l"/>
              </a:tabLst>
            </a:pPr>
            <a:r>
              <a:rPr lang="he-IL" sz="2000" b="1" u="sng" dirty="0">
                <a:cs typeface="Varela Round" panose="00000500000000000000"/>
              </a:rPr>
              <a:t>שירלי</a:t>
            </a:r>
            <a:r>
              <a:rPr lang="he-IL" sz="2000" b="1" dirty="0">
                <a:cs typeface="Varela Round" panose="00000500000000000000"/>
              </a:rPr>
              <a:t> – חברתה של </a:t>
            </a:r>
            <a:r>
              <a:rPr lang="he-IL" sz="2000" b="1" dirty="0" err="1">
                <a:cs typeface="Varela Round" panose="00000500000000000000"/>
              </a:rPr>
              <a:t>הודא</a:t>
            </a:r>
            <a:r>
              <a:rPr lang="he-IL" sz="2000" b="1" dirty="0">
                <a:cs typeface="Varela Round" panose="00000500000000000000"/>
              </a:rPr>
              <a:t> מהמשרד. נערה נעימה ושקטה למראה, אבל מורדת. אביה גניקולוג, וכשהוריה התנגדו ליחסיה עם קובי המרוקאי, היא עזבה את לימודיה באוניברסיטה ואת הבית, כדי לעזור לו לסיים את לימודיו. בינתיים חדלה לאהוב את קובי. </a:t>
            </a:r>
            <a:br>
              <a:rPr lang="en-US" sz="2000" b="1" dirty="0">
                <a:cs typeface="Varela Round" panose="00000500000000000000"/>
              </a:rPr>
            </a:br>
            <a:r>
              <a:rPr lang="he-IL" sz="2400" b="1" dirty="0">
                <a:cs typeface="Varela Round" panose="00000500000000000000"/>
              </a:rPr>
              <a:t>באמצעות דמותה עולה השסע בין אשכנזים למזרחים בחברה הישראלית.</a:t>
            </a:r>
          </a:p>
          <a:p>
            <a:pPr hangingPunct="0">
              <a:lnSpc>
                <a:spcPct val="150000"/>
              </a:lnSpc>
              <a:tabLst>
                <a:tab pos="3653790" algn="l"/>
              </a:tabLst>
            </a:pPr>
            <a:endParaRPr lang="he-IL" sz="2000" b="1" dirty="0">
              <a:effectLst>
                <a:outerShdw blurRad="38100" dist="38100" dir="2700000" algn="tl">
                  <a:srgbClr val="000000">
                    <a:alpha val="43137"/>
                  </a:srgbClr>
                </a:outerShdw>
              </a:effectLst>
              <a:cs typeface="Varela Round" panose="00000500000000000000"/>
            </a:endParaRPr>
          </a:p>
          <a:p>
            <a:pPr algn="ctr" hangingPunct="0">
              <a:lnSpc>
                <a:spcPct val="150000"/>
              </a:lnSpc>
              <a:tabLst>
                <a:tab pos="3653790" algn="l"/>
              </a:tabLst>
            </a:pPr>
            <a:r>
              <a:rPr lang="he-IL" sz="2400" b="1" dirty="0">
                <a:cs typeface="Varela Round" panose="00000500000000000000"/>
              </a:rPr>
              <a:t>אלה מייצגים את החברה היהודית - הישראלית</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400" b="1" dirty="0">
              <a:cs typeface="Varela Round" panose="00000500000000000000"/>
            </a:endParaRPr>
          </a:p>
          <a:p>
            <a:pPr hangingPunct="0">
              <a:lnSpc>
                <a:spcPct val="150000"/>
              </a:lnSpc>
              <a:tabLst>
                <a:tab pos="3653790" algn="l"/>
              </a:tabLst>
            </a:pPr>
            <a:endParaRPr lang="he-IL" sz="2400" b="1" dirty="0">
              <a:cs typeface="Varela Round" panose="00000500000000000000"/>
            </a:endParaRPr>
          </a:p>
          <a:p>
            <a:pPr hangingPunct="0">
              <a:lnSpc>
                <a:spcPct val="150000"/>
              </a:lnSpc>
              <a:tabLst>
                <a:tab pos="3653790" algn="l"/>
              </a:tabLst>
            </a:pPr>
            <a:endParaRPr lang="he-IL" sz="2400" b="1" dirty="0">
              <a:cs typeface="Varela Round" panose="00000500000000000000"/>
            </a:endParaRPr>
          </a:p>
        </p:txBody>
      </p:sp>
    </p:spTree>
    <p:extLst>
      <p:ext uri="{BB962C8B-B14F-4D97-AF65-F5344CB8AC3E}">
        <p14:creationId xmlns:p14="http://schemas.microsoft.com/office/powerpoint/2010/main" val="105054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2261062" y="334188"/>
            <a:ext cx="7552012" cy="671651"/>
          </a:xfrm>
        </p:spPr>
        <p:txBody>
          <a:bodyPr anchor="t"/>
          <a:lstStyle/>
          <a:p>
            <a:r>
              <a:rPr lang="he-IL" sz="4000" b="1" dirty="0">
                <a:solidFill>
                  <a:srgbClr val="002060"/>
                </a:solidFill>
              </a:rPr>
              <a:t>משימה</a:t>
            </a:r>
          </a:p>
        </p:txBody>
      </p:sp>
      <p:sp>
        <p:nvSpPr>
          <p:cNvPr id="4" name="TextBox 3"/>
          <p:cNvSpPr txBox="1"/>
          <p:nvPr/>
        </p:nvSpPr>
        <p:spPr>
          <a:xfrm>
            <a:off x="174567" y="780209"/>
            <a:ext cx="10987804" cy="5826032"/>
          </a:xfrm>
          <a:prstGeom prst="rect">
            <a:avLst/>
          </a:prstGeom>
        </p:spPr>
        <p:txBody>
          <a:bodyPr vert="horz" wrap="square" lIns="91440" tIns="45720" rIns="91440" bIns="45720" rtlCol="1" anchor="t">
            <a:noAutofit/>
          </a:bodyPr>
          <a:lstStyle/>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הרומן "חצוצרה </a:t>
            </a:r>
            <a:r>
              <a:rPr lang="he-IL" sz="2400" b="1" dirty="0" err="1">
                <a:cs typeface="Varela Round" panose="00000500000000000000"/>
              </a:rPr>
              <a:t>בואדי</a:t>
            </a:r>
            <a:r>
              <a:rPr lang="he-IL" sz="2400" b="1" dirty="0">
                <a:cs typeface="Varela Round" panose="00000500000000000000"/>
              </a:rPr>
              <a:t>" הוא רומן ריאליסטי, הוא בונה עולם דמוי מציאות.</a:t>
            </a:r>
          </a:p>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האם במציאות אותה אתם מכירים קיימים זוגות כמו אלכס והודה? </a:t>
            </a:r>
            <a:br>
              <a:rPr lang="en-US" sz="2400" b="1" dirty="0">
                <a:cs typeface="Varela Round" panose="00000500000000000000"/>
              </a:rPr>
            </a:br>
            <a:r>
              <a:rPr lang="he-IL" sz="2400" b="1" dirty="0">
                <a:cs typeface="Varela Round" panose="00000500000000000000"/>
              </a:rPr>
              <a:t>האם המציאות אותה אתם מכירים קיים מתח בין אשכנזים למזרחים?</a:t>
            </a:r>
          </a:p>
        </p:txBody>
      </p:sp>
    </p:spTree>
    <p:extLst>
      <p:ext uri="{BB962C8B-B14F-4D97-AF65-F5344CB8AC3E}">
        <p14:creationId xmlns:p14="http://schemas.microsoft.com/office/powerpoint/2010/main" val="124922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897021" y="232756"/>
            <a:ext cx="9836006" cy="472639"/>
          </a:xfrm>
        </p:spPr>
        <p:txBody>
          <a:bodyPr anchor="t"/>
          <a:lstStyle/>
          <a:p>
            <a:r>
              <a:rPr lang="he-IL" sz="4000" b="1" dirty="0" err="1">
                <a:solidFill>
                  <a:srgbClr val="002060"/>
                </a:solidFill>
              </a:rPr>
              <a:t>הודא</a:t>
            </a:r>
            <a:r>
              <a:rPr lang="he-IL" sz="4000" b="1" dirty="0">
                <a:solidFill>
                  <a:srgbClr val="002060"/>
                </a:solidFill>
              </a:rPr>
              <a:t> - הגיבורה והמספרת ברומן.</a:t>
            </a:r>
            <a:br>
              <a:rPr lang="en-US" sz="4000" b="1" dirty="0">
                <a:solidFill>
                  <a:srgbClr val="002060"/>
                </a:solidFill>
              </a:rPr>
            </a:br>
            <a:endParaRPr lang="he-IL" sz="4000" b="1" dirty="0">
              <a:solidFill>
                <a:srgbClr val="002060"/>
              </a:solidFill>
            </a:endParaRP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349136" y="821697"/>
            <a:ext cx="10931777" cy="8351517"/>
          </a:xfrm>
          <a:prstGeom prst="rect">
            <a:avLst/>
          </a:prstGeom>
        </p:spPr>
        <p:txBody>
          <a:bodyPr wrap="square">
            <a:spAutoFit/>
          </a:bodyPr>
          <a:lstStyle/>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מספרת בגוף ראשון - הרומן כולו נמסר מנקודת מבטה.</a:t>
            </a:r>
          </a:p>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דרך הסִיפֵּר של </a:t>
            </a:r>
            <a:r>
              <a:rPr lang="he-IL" sz="2400" b="1" dirty="0" err="1">
                <a:cs typeface="Varela Round" panose="00000500000000000000"/>
              </a:rPr>
              <a:t>הודא</a:t>
            </a:r>
            <a:r>
              <a:rPr lang="he-IL" sz="2400" b="1" dirty="0">
                <a:cs typeface="Varela Round" panose="00000500000000000000"/>
              </a:rPr>
              <a:t> היא פועל יוצא של דמותה ואישיותה.</a:t>
            </a: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en-US" sz="2400" b="1" dirty="0">
              <a:cs typeface="Varela Round" panose="00000500000000000000"/>
            </a:endParaRPr>
          </a:p>
          <a:p>
            <a:pPr hangingPunct="0">
              <a:lnSpc>
                <a:spcPct val="150000"/>
              </a:lnSpc>
              <a:tabLst>
                <a:tab pos="3653790" algn="l"/>
              </a:tabLst>
            </a:pPr>
            <a:br>
              <a:rPr lang="en-US" sz="2400" dirty="0">
                <a:solidFill>
                  <a:srgbClr val="FF0000"/>
                </a:solidFill>
                <a:latin typeface="Times New Roman" panose="02020603050405020304" pitchFamily="18" charset="0"/>
                <a:ea typeface="Times New Roman" panose="02020603050405020304" pitchFamily="18" charset="0"/>
                <a:cs typeface="Varela Round" panose="00000500000000000000"/>
              </a:rPr>
            </a:br>
            <a:endParaRPr lang="en-US" sz="2400" dirty="0">
              <a:solidFill>
                <a:srgbClr val="FF0000"/>
              </a:solidFill>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endParaRPr lang="he-IL"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p:txBody>
      </p:sp>
      <p:pic>
        <p:nvPicPr>
          <p:cNvPr id="1026" name="Picture 2" descr="Illustration, Woman, Praying, Woman">
            <a:extLst>
              <a:ext uri="{FF2B5EF4-FFF2-40B4-BE49-F238E27FC236}">
                <a16:creationId xmlns:a16="http://schemas.microsoft.com/office/drawing/2014/main" id="{4B3A3551-2A97-4B8A-90CD-1BDEEA5DA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1696"/>
            <a:ext cx="3546088" cy="455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0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B6B7FE26-FF13-4A40-B539-4D91D1FE6654}"/>
              </a:ext>
            </a:extLst>
          </p:cNvPr>
          <p:cNvSpPr>
            <a:spLocks noGrp="1"/>
          </p:cNvSpPr>
          <p:nvPr>
            <p:ph type="body" sz="quarter" idx="10"/>
          </p:nvPr>
        </p:nvSpPr>
        <p:spPr/>
        <p:txBody>
          <a:bodyPr/>
          <a:lstStyle/>
          <a:p>
            <a:pPr hangingPunct="0"/>
            <a:r>
              <a:rPr lang="he-IL" sz="2400" b="1" dirty="0" err="1">
                <a:cs typeface="Varela Round" panose="00000500000000000000"/>
                <a:hlinkClick r:id="rId4"/>
              </a:rPr>
              <a:t>חנאן</a:t>
            </a:r>
            <a:r>
              <a:rPr lang="he-IL" sz="2400" b="1" dirty="0">
                <a:cs typeface="Varela Round" panose="00000500000000000000"/>
                <a:hlinkClick r:id="rId4"/>
              </a:rPr>
              <a:t> חילו וששון גבאי קוראים</a:t>
            </a:r>
            <a:endParaRPr lang="he-IL" sz="2400" b="1" dirty="0">
              <a:cs typeface="Varela Round" panose="00000500000000000000"/>
            </a:endParaRPr>
          </a:p>
          <a:p>
            <a:pPr hangingPunct="0"/>
            <a:r>
              <a:rPr lang="he-IL" sz="2400" b="1" dirty="0">
                <a:cs typeface="Varela Round" panose="00000500000000000000"/>
              </a:rPr>
              <a:t>מתוך אירוע בצוותא: שלושים שנה לרומן "חצוצרה </a:t>
            </a:r>
            <a:r>
              <a:rPr lang="he-IL" sz="2400" b="1" dirty="0" err="1">
                <a:cs typeface="Varela Round" panose="00000500000000000000"/>
              </a:rPr>
              <a:t>בואדי</a:t>
            </a:r>
            <a:r>
              <a:rPr lang="he-IL" sz="2400" b="1" dirty="0">
                <a:cs typeface="Varela Round" panose="00000500000000000000"/>
              </a:rPr>
              <a:t>". אוקטובר 2017</a:t>
            </a:r>
          </a:p>
        </p:txBody>
      </p:sp>
      <p:pic>
        <p:nvPicPr>
          <p:cNvPr id="6" name="מדיה מקוונת 5" title="30 years of the masterpiece 'A Trumpet in the Wadi' by Sami Michael in Tzavta Tel-Aviv">
            <a:hlinkClick r:id="" action="ppaction://media"/>
            <a:extLst>
              <a:ext uri="{FF2B5EF4-FFF2-40B4-BE49-F238E27FC236}">
                <a16:creationId xmlns:a16="http://schemas.microsoft.com/office/drawing/2014/main" id="{E21C1EAE-F390-435B-9A09-DFD24B43C544}"/>
              </a:ext>
            </a:extLst>
          </p:cNvPr>
          <p:cNvPicPr>
            <a:picLocks noRot="1" noChangeAspect="1"/>
          </p:cNvPicPr>
          <p:nvPr>
            <a:videoFile r:link="rId1"/>
          </p:nvPr>
        </p:nvPicPr>
        <p:blipFill>
          <a:blip r:embed="rId5"/>
          <a:stretch>
            <a:fillRect/>
          </a:stretch>
        </p:blipFill>
        <p:spPr>
          <a:xfrm>
            <a:off x="1384905" y="1285875"/>
            <a:ext cx="9422190" cy="5299982"/>
          </a:xfrm>
          <a:prstGeom prst="rect">
            <a:avLst/>
          </a:prstGeom>
        </p:spPr>
      </p:pic>
    </p:spTree>
    <p:extLst>
      <p:ext uri="{BB962C8B-B14F-4D97-AF65-F5344CB8AC3E}">
        <p14:creationId xmlns:p14="http://schemas.microsoft.com/office/powerpoint/2010/main" val="34508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   מי היא </a:t>
            </a:r>
            <a:r>
              <a:rPr lang="he-IL" sz="4000" b="1" dirty="0" err="1">
                <a:solidFill>
                  <a:srgbClr val="002060"/>
                </a:solidFill>
              </a:rPr>
              <a:t>הודא</a:t>
            </a:r>
            <a:r>
              <a:rPr lang="he-IL" sz="4000" b="1" dirty="0">
                <a:solidFill>
                  <a:srgbClr val="002060"/>
                </a:solidFill>
              </a:rPr>
              <a:t>?</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349136" y="931026"/>
            <a:ext cx="9725889" cy="1765868"/>
          </a:xfrm>
          <a:prstGeom prst="rect">
            <a:avLst/>
          </a:prstGeom>
        </p:spPr>
        <p:txBody>
          <a:bodyPr wrap="square">
            <a:spAutoFit/>
          </a:bodyPr>
          <a:lstStyle/>
          <a:p>
            <a:pPr hangingPunct="0"/>
            <a:endParaRPr lang="he-IL" b="1" dirty="0">
              <a:cs typeface="Varela Round" panose="00000500000000000000"/>
            </a:endParaRPr>
          </a:p>
          <a:p>
            <a:pPr hangingPunct="0"/>
            <a:endParaRPr lang="he-IL" b="1" dirty="0"/>
          </a:p>
          <a:p>
            <a:pPr hangingPunct="0"/>
            <a:r>
              <a:rPr lang="he-IL" b="1"/>
              <a:t>                                              </a:t>
            </a:r>
            <a:endParaRPr lang="he-IL" b="1" dirty="0"/>
          </a:p>
          <a:p>
            <a:pPr hangingPunct="0">
              <a:lnSpc>
                <a:spcPct val="150000"/>
              </a:lnSpc>
              <a:tabLst>
                <a:tab pos="3653790" algn="l"/>
              </a:tabLst>
            </a:pPr>
            <a:endParaRPr lang="he-IL"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r>
              <a:rPr lang="he-IL" b="1">
                <a:latin typeface="Times New Roman" panose="02020603050405020304" pitchFamily="18" charset="0"/>
                <a:cs typeface="Varela Round" panose="00000500000000000000"/>
              </a:rPr>
              <a:t>                          </a:t>
            </a:r>
            <a:endParaRPr lang="he-IL" b="1" dirty="0">
              <a:cs typeface="Varela Round" panose="00000500000000000000"/>
            </a:endParaRPr>
          </a:p>
        </p:txBody>
      </p:sp>
      <p:sp>
        <p:nvSpPr>
          <p:cNvPr id="10" name="תיבת טקסט 9">
            <a:extLst>
              <a:ext uri="{FF2B5EF4-FFF2-40B4-BE49-F238E27FC236}">
                <a16:creationId xmlns:a16="http://schemas.microsoft.com/office/drawing/2014/main" id="{80E82EB8-8D23-45AA-85E2-D33914E58B4B}"/>
              </a:ext>
            </a:extLst>
          </p:cNvPr>
          <p:cNvSpPr txBox="1"/>
          <p:nvPr/>
        </p:nvSpPr>
        <p:spPr>
          <a:xfrm>
            <a:off x="7560527" y="1293541"/>
            <a:ext cx="3111190" cy="4633433"/>
          </a:xfrm>
          <a:prstGeom prst="rect">
            <a:avLst/>
          </a:prstGeom>
        </p:spPr>
        <p:txBody>
          <a:bodyPr vert="horz" wrap="none" lIns="91440" tIns="45720" rIns="91440" bIns="45720" rtlCol="1" anchor="b">
            <a:noAutofit/>
          </a:bodyPr>
          <a:lstStyle/>
          <a:p>
            <a:endParaRPr lang="he-IL" sz="4800" dirty="0"/>
          </a:p>
        </p:txBody>
      </p:sp>
      <p:sp>
        <p:nvSpPr>
          <p:cNvPr id="12" name="תיבת טקסט 11">
            <a:extLst>
              <a:ext uri="{FF2B5EF4-FFF2-40B4-BE49-F238E27FC236}">
                <a16:creationId xmlns:a16="http://schemas.microsoft.com/office/drawing/2014/main" id="{318D9097-74E1-4E8A-BBE0-3F3DD9825303}"/>
              </a:ext>
            </a:extLst>
          </p:cNvPr>
          <p:cNvSpPr txBox="1"/>
          <p:nvPr/>
        </p:nvSpPr>
        <p:spPr>
          <a:xfrm>
            <a:off x="6668429" y="2374096"/>
            <a:ext cx="3780264" cy="1528831"/>
          </a:xfrm>
          <a:prstGeom prst="rect">
            <a:avLst/>
          </a:prstGeom>
        </p:spPr>
        <p:txBody>
          <a:bodyPr vert="horz" wrap="square" lIns="91440" tIns="45720" rIns="91440" bIns="45720" rtlCol="1" anchor="b">
            <a:noAutofit/>
          </a:bodyPr>
          <a:lstStyle/>
          <a:p>
            <a:endParaRPr lang="he-IL" sz="4800" dirty="0"/>
          </a:p>
        </p:txBody>
      </p:sp>
      <p:sp>
        <p:nvSpPr>
          <p:cNvPr id="13" name="מלבן 12">
            <a:extLst>
              <a:ext uri="{FF2B5EF4-FFF2-40B4-BE49-F238E27FC236}">
                <a16:creationId xmlns:a16="http://schemas.microsoft.com/office/drawing/2014/main" id="{AF98600E-814E-441E-978C-06815CE6106B}"/>
              </a:ext>
            </a:extLst>
          </p:cNvPr>
          <p:cNvSpPr/>
          <p:nvPr/>
        </p:nvSpPr>
        <p:spPr>
          <a:xfrm>
            <a:off x="6093429" y="992105"/>
            <a:ext cx="5218772" cy="4471993"/>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defRPr/>
            </a:pPr>
            <a:r>
              <a:rPr lang="he-IL" sz="2400" b="1" dirty="0" err="1">
                <a:cs typeface="Varela Round" panose="00000500000000000000"/>
              </a:rPr>
              <a:t>אשה</a:t>
            </a:r>
            <a:r>
              <a:rPr lang="he-IL" sz="2400" b="1" dirty="0">
                <a:cs typeface="Varela Round" panose="00000500000000000000"/>
              </a:rPr>
              <a:t> בת שלושים, ישראלית, ערביה.</a:t>
            </a:r>
          </a:p>
          <a:p>
            <a:pPr lvl="0">
              <a:lnSpc>
                <a:spcPct val="150000"/>
              </a:lnSpc>
              <a:defRPr/>
            </a:pPr>
            <a:endParaRPr lang="he-IL" sz="2400" b="1" dirty="0">
              <a:cs typeface="Varela Round" panose="00000500000000000000"/>
            </a:endParaRPr>
          </a:p>
          <a:p>
            <a:pPr lvl="0">
              <a:lnSpc>
                <a:spcPct val="150000"/>
              </a:lnSpc>
              <a:defRPr/>
            </a:pPr>
            <a:endParaRPr lang="he-IL" sz="2400" b="1" dirty="0">
              <a:cs typeface="Varela Round" panose="00000500000000000000"/>
            </a:endParaRPr>
          </a:p>
          <a:p>
            <a:pPr lvl="0">
              <a:lnSpc>
                <a:spcPct val="150000"/>
              </a:lnSpc>
              <a:defRPr/>
            </a:pPr>
            <a:r>
              <a:rPr lang="he-IL" sz="2400" b="1" dirty="0">
                <a:cs typeface="Varela Round" panose="00000500000000000000"/>
              </a:rPr>
              <a:t>מתגוררת </a:t>
            </a:r>
            <a:r>
              <a:rPr lang="he-IL" sz="2400" b="1" dirty="0" err="1">
                <a:cs typeface="Varela Round" panose="00000500000000000000"/>
              </a:rPr>
              <a:t>בואדי</a:t>
            </a:r>
            <a:r>
              <a:rPr lang="he-IL" sz="2400" b="1" dirty="0">
                <a:cs typeface="Varela Round" panose="00000500000000000000"/>
              </a:rPr>
              <a:t> </a:t>
            </a:r>
            <a:r>
              <a:rPr lang="he-IL" sz="2400" b="1" dirty="0" err="1">
                <a:cs typeface="Varela Round" panose="00000500000000000000"/>
              </a:rPr>
              <a:t>ניסנס</a:t>
            </a:r>
            <a:endParaRPr lang="he-IL" sz="2400" b="1" dirty="0">
              <a:cs typeface="Varela Round" panose="00000500000000000000"/>
            </a:endParaRPr>
          </a:p>
          <a:p>
            <a:pPr>
              <a:lnSpc>
                <a:spcPct val="150000"/>
              </a:lnSpc>
            </a:pPr>
            <a:endParaRPr lang="he-IL" sz="2400" b="1" dirty="0">
              <a:cs typeface="Varela Round" panose="00000500000000000000"/>
            </a:endParaRPr>
          </a:p>
          <a:p>
            <a:pPr>
              <a:lnSpc>
                <a:spcPct val="150000"/>
              </a:lnSpc>
            </a:pPr>
            <a:endParaRPr lang="he-IL" sz="2400" b="1" dirty="0">
              <a:cs typeface="Varela Round" panose="00000500000000000000"/>
            </a:endParaRPr>
          </a:p>
          <a:p>
            <a:pPr>
              <a:lnSpc>
                <a:spcPct val="150000"/>
              </a:lnSpc>
            </a:pPr>
            <a:r>
              <a:rPr lang="he-IL" sz="2400" b="1" dirty="0">
                <a:cs typeface="Varela Round" panose="00000500000000000000"/>
              </a:rPr>
              <a:t>קשורה קשר עמוק לאמה – אום </a:t>
            </a:r>
            <a:r>
              <a:rPr lang="he-IL" sz="2400" b="1" dirty="0" err="1">
                <a:cs typeface="Varela Round" panose="00000500000000000000"/>
              </a:rPr>
              <a:t>הודא</a:t>
            </a:r>
            <a:r>
              <a:rPr lang="he-IL" sz="2400" b="1" dirty="0">
                <a:cs typeface="Varela Round" panose="00000500000000000000"/>
              </a:rPr>
              <a:t>, לאחותה – מרי ולסבא אליאס</a:t>
            </a:r>
            <a:r>
              <a:rPr lang="he-IL" b="1" dirty="0">
                <a:cs typeface="Varela Round" panose="00000500000000000000"/>
              </a:rPr>
              <a:t>.</a:t>
            </a:r>
          </a:p>
        </p:txBody>
      </p:sp>
      <p:sp>
        <p:nvSpPr>
          <p:cNvPr id="14" name="תיבת טקסט 13">
            <a:extLst>
              <a:ext uri="{FF2B5EF4-FFF2-40B4-BE49-F238E27FC236}">
                <a16:creationId xmlns:a16="http://schemas.microsoft.com/office/drawing/2014/main" id="{C4C6A450-97B4-433E-AF1C-97F1E9E16FC0}"/>
              </a:ext>
            </a:extLst>
          </p:cNvPr>
          <p:cNvSpPr txBox="1"/>
          <p:nvPr/>
        </p:nvSpPr>
        <p:spPr>
          <a:xfrm>
            <a:off x="1092820" y="1293541"/>
            <a:ext cx="3523785" cy="4170557"/>
          </a:xfrm>
          <a:prstGeom prst="rect">
            <a:avLst/>
          </a:prstGeom>
        </p:spPr>
        <p:txBody>
          <a:bodyPr vert="horz" wrap="square" lIns="91440" tIns="45720" rIns="91440" bIns="45720" rtlCol="1" anchor="b">
            <a:noAutofit/>
          </a:bodyPr>
          <a:lstStyle/>
          <a:p>
            <a:endParaRPr lang="he-IL" sz="4800" dirty="0"/>
          </a:p>
        </p:txBody>
      </p:sp>
      <p:sp>
        <p:nvSpPr>
          <p:cNvPr id="16" name="תיבת טקסט 15">
            <a:extLst>
              <a:ext uri="{FF2B5EF4-FFF2-40B4-BE49-F238E27FC236}">
                <a16:creationId xmlns:a16="http://schemas.microsoft.com/office/drawing/2014/main" id="{F0A1C8D1-80B3-4850-9155-7300529492E4}"/>
              </a:ext>
            </a:extLst>
          </p:cNvPr>
          <p:cNvSpPr txBox="1"/>
          <p:nvPr/>
        </p:nvSpPr>
        <p:spPr>
          <a:xfrm flipH="1">
            <a:off x="719152" y="1895707"/>
            <a:ext cx="3381541" cy="1273826"/>
          </a:xfrm>
          <a:prstGeom prst="rect">
            <a:avLst/>
          </a:prstGeom>
        </p:spPr>
        <p:txBody>
          <a:bodyPr vert="horz" wrap="square" lIns="91440" tIns="45720" rIns="91440" bIns="45720" rtlCol="1" anchor="b">
            <a:noAutofit/>
          </a:bodyPr>
          <a:lstStyle/>
          <a:p>
            <a:endParaRPr lang="he-IL" sz="2400" dirty="0"/>
          </a:p>
        </p:txBody>
      </p:sp>
      <p:sp>
        <p:nvSpPr>
          <p:cNvPr id="17" name="מלבן 16">
            <a:extLst>
              <a:ext uri="{FF2B5EF4-FFF2-40B4-BE49-F238E27FC236}">
                <a16:creationId xmlns:a16="http://schemas.microsoft.com/office/drawing/2014/main" id="{74C91887-4412-4118-89CA-7A10F555E7BE}"/>
              </a:ext>
            </a:extLst>
          </p:cNvPr>
          <p:cNvSpPr/>
          <p:nvPr/>
        </p:nvSpPr>
        <p:spPr>
          <a:xfrm>
            <a:off x="719152" y="992105"/>
            <a:ext cx="5497549" cy="4473532"/>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he-IL" sz="2400" b="1" dirty="0">
                <a:cs typeface="Varela Round" panose="00000500000000000000"/>
              </a:rPr>
              <a:t>קוראת את שירי עמיחי ומחוברת אליהם בנימי נפשה.</a:t>
            </a:r>
          </a:p>
          <a:p>
            <a:pPr>
              <a:lnSpc>
                <a:spcPct val="150000"/>
              </a:lnSpc>
            </a:pPr>
            <a:endParaRPr lang="he-IL" sz="2400" b="1" dirty="0">
              <a:cs typeface="Varela Round" panose="00000500000000000000"/>
            </a:endParaRPr>
          </a:p>
          <a:p>
            <a:pPr>
              <a:lnSpc>
                <a:spcPct val="150000"/>
              </a:lnSpc>
            </a:pPr>
            <a:r>
              <a:rPr lang="he-IL" sz="2400" b="1" dirty="0">
                <a:cs typeface="Varela Round" panose="00000500000000000000"/>
              </a:rPr>
              <a:t>עובדת בסוכנות נסיעות של בועז בעיר התחתית.</a:t>
            </a:r>
          </a:p>
          <a:p>
            <a:pPr>
              <a:lnSpc>
                <a:spcPct val="150000"/>
              </a:lnSpc>
            </a:pPr>
            <a:endParaRPr lang="he-IL" sz="2400" b="1" dirty="0">
              <a:cs typeface="Varela Round" panose="00000500000000000000"/>
            </a:endParaRPr>
          </a:p>
          <a:p>
            <a:pPr>
              <a:lnSpc>
                <a:spcPct val="150000"/>
              </a:lnSpc>
            </a:pPr>
            <a:r>
              <a:rPr lang="he-IL" sz="2400" b="1" dirty="0">
                <a:cs typeface="Varela Round" panose="00000500000000000000"/>
              </a:rPr>
              <a:t>חברותיה הטובות עדינה ושירלי יהודיות.</a:t>
            </a:r>
          </a:p>
          <a:p>
            <a:pPr>
              <a:lnSpc>
                <a:spcPct val="150000"/>
              </a:lnSpc>
            </a:pPr>
            <a:endParaRPr lang="he-IL" sz="2400" b="1" dirty="0">
              <a:cs typeface="Varela Round" panose="00000500000000000000"/>
            </a:endParaRPr>
          </a:p>
        </p:txBody>
      </p:sp>
    </p:spTree>
    <p:extLst>
      <p:ext uri="{BB962C8B-B14F-4D97-AF65-F5344CB8AC3E}">
        <p14:creationId xmlns:p14="http://schemas.microsoft.com/office/powerpoint/2010/main" val="284373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094998" y="111512"/>
            <a:ext cx="8709101" cy="1116542"/>
          </a:xfrm>
        </p:spPr>
        <p:txBody>
          <a:bodyPr anchor="t"/>
          <a:lstStyle/>
          <a:p>
            <a:r>
              <a:rPr lang="he-IL" sz="2800" b="1" dirty="0">
                <a:solidFill>
                  <a:srgbClr val="002060"/>
                </a:solidFill>
              </a:rPr>
              <a:t>הקשר של </a:t>
            </a:r>
            <a:r>
              <a:rPr lang="he-IL" sz="2800" b="1" dirty="0" err="1">
                <a:solidFill>
                  <a:srgbClr val="002060"/>
                </a:solidFill>
              </a:rPr>
              <a:t>הודא</a:t>
            </a:r>
            <a:r>
              <a:rPr lang="he-IL" sz="2800" b="1" dirty="0">
                <a:solidFill>
                  <a:srgbClr val="002060"/>
                </a:solidFill>
              </a:rPr>
              <a:t> לשני העולמות מאפשר לה לתאר את מורכבות הקיום בחברה הישראלית הדו לאומית</a:t>
            </a:r>
            <a:br>
              <a:rPr lang="he-IL" sz="2800" b="1" dirty="0">
                <a:solidFill>
                  <a:srgbClr val="002060"/>
                </a:solidFill>
              </a:rPr>
            </a:br>
            <a:br>
              <a:rPr lang="he-IL" sz="2800" b="1" dirty="0">
                <a:solidFill>
                  <a:srgbClr val="002060"/>
                </a:solidFill>
              </a:rPr>
            </a:br>
            <a:br>
              <a:rPr lang="he-IL" sz="2800" b="1" dirty="0">
                <a:solidFill>
                  <a:srgbClr val="002060"/>
                </a:solidFill>
              </a:rPr>
            </a:br>
            <a:br>
              <a:rPr lang="he-IL" sz="2800" b="1" dirty="0">
                <a:solidFill>
                  <a:srgbClr val="002060"/>
                </a:solidFill>
              </a:rPr>
            </a:br>
            <a:endParaRPr lang="he-IL" sz="2800" b="1" dirty="0">
              <a:solidFill>
                <a:srgbClr val="002060"/>
              </a:solidFill>
            </a:endParaRPr>
          </a:p>
        </p:txBody>
      </p:sp>
      <p:sp>
        <p:nvSpPr>
          <p:cNvPr id="4" name="TextBox 3"/>
          <p:cNvSpPr txBox="1"/>
          <p:nvPr/>
        </p:nvSpPr>
        <p:spPr>
          <a:xfrm>
            <a:off x="614385" y="709292"/>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9" name="תיבת טקסט 8">
            <a:extLst>
              <a:ext uri="{FF2B5EF4-FFF2-40B4-BE49-F238E27FC236}">
                <a16:creationId xmlns:a16="http://schemas.microsoft.com/office/drawing/2014/main" id="{ADC483C6-6295-41AB-BDB4-18D37BFC073B}"/>
              </a:ext>
            </a:extLst>
          </p:cNvPr>
          <p:cNvSpPr txBox="1"/>
          <p:nvPr/>
        </p:nvSpPr>
        <p:spPr>
          <a:xfrm>
            <a:off x="1" y="4906538"/>
            <a:ext cx="4973444" cy="1839950"/>
          </a:xfrm>
          <a:prstGeom prst="rect">
            <a:avLst/>
          </a:prstGeom>
        </p:spPr>
        <p:txBody>
          <a:bodyPr vert="horz" wrap="square" lIns="91440" tIns="45720" rIns="91440" bIns="45720" rtlCol="1" anchor="b">
            <a:noAutofit/>
          </a:bodyPr>
          <a:lstStyle/>
          <a:p>
            <a:r>
              <a:rPr lang="he-IL" sz="1200" dirty="0"/>
              <a:t>וואלה </a:t>
            </a:r>
            <a:r>
              <a:rPr lang="en-US" sz="1200" dirty="0"/>
              <a:t>Mews</a:t>
            </a:r>
          </a:p>
          <a:p>
            <a:r>
              <a:rPr lang="en-US" sz="1200" dirty="0" err="1"/>
              <a:t>h&amp;sa</a:t>
            </a:r>
            <a:r>
              <a:rPr lang="en-US" sz="1200" dirty="0"/>
              <a:t>=</a:t>
            </a:r>
            <a:r>
              <a:rPr lang="en-US" sz="1200" dirty="0" err="1"/>
              <a:t>X&amp;ved</a:t>
            </a:r>
            <a:r>
              <a:rPr lang="en-US" sz="1200" dirty="0"/>
              <a:t>=2ahUKEwiG9bnQrrfpAhWMCuwKHdpYBA0Q_AUoAXoECAwQAw&amp;biw=1098&amp;bih=507#imgrc=4ynzbXp08DibCM</a:t>
            </a:r>
          </a:p>
          <a:p>
            <a:endParaRPr lang="en-US" sz="1200" dirty="0"/>
          </a:p>
          <a:p>
            <a:endParaRPr lang="en-US" sz="1200" dirty="0"/>
          </a:p>
          <a:p>
            <a:endParaRPr lang="en-US" sz="1200" dirty="0"/>
          </a:p>
          <a:p>
            <a:endParaRPr lang="en-US" sz="1200" dirty="0"/>
          </a:p>
          <a:p>
            <a:endParaRPr lang="en-US" sz="1200" dirty="0"/>
          </a:p>
        </p:txBody>
      </p:sp>
      <p:pic>
        <p:nvPicPr>
          <p:cNvPr id="8" name="תמונה 7" descr="ערבים ויהודים מבלים בפארקים בקיץ - פוטנציאל נפץ או דו-קיום ...">
            <a:extLst>
              <a:ext uri="{FF2B5EF4-FFF2-40B4-BE49-F238E27FC236}">
                <a16:creationId xmlns:a16="http://schemas.microsoft.com/office/drawing/2014/main" id="{8785AB6D-BC4C-41E6-ABF5-26047E0D20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707" y="1228054"/>
            <a:ext cx="4826940" cy="3336409"/>
          </a:xfrm>
          <a:prstGeom prst="rect">
            <a:avLst/>
          </a:prstGeom>
          <a:noFill/>
          <a:ln>
            <a:noFill/>
          </a:ln>
        </p:spPr>
      </p:pic>
      <p:pic>
        <p:nvPicPr>
          <p:cNvPr id="11" name="תמונה 10">
            <a:extLst>
              <a:ext uri="{FF2B5EF4-FFF2-40B4-BE49-F238E27FC236}">
                <a16:creationId xmlns:a16="http://schemas.microsoft.com/office/drawing/2014/main" id="{C5307F9C-774B-4F79-A518-ED5C6D7C06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41707" y="4263169"/>
            <a:ext cx="4826940" cy="1563344"/>
          </a:xfrm>
          <a:prstGeom prst="rect">
            <a:avLst/>
          </a:prstGeom>
          <a:noFill/>
          <a:ln>
            <a:noFill/>
          </a:ln>
        </p:spPr>
      </p:pic>
      <p:pic>
        <p:nvPicPr>
          <p:cNvPr id="12" name="תמונה 11" descr="סלמה ואלינור ממאסטר שף הפכו לחברות הכי טובות">
            <a:extLst>
              <a:ext uri="{FF2B5EF4-FFF2-40B4-BE49-F238E27FC236}">
                <a16:creationId xmlns:a16="http://schemas.microsoft.com/office/drawing/2014/main" id="{565146A2-11EC-4353-8167-5DEB7EBE536B}"/>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289441" y="1271534"/>
            <a:ext cx="4806160" cy="3635004"/>
          </a:xfrm>
          <a:prstGeom prst="rect">
            <a:avLst/>
          </a:prstGeom>
        </p:spPr>
      </p:pic>
    </p:spTree>
    <p:extLst>
      <p:ext uri="{BB962C8B-B14F-4D97-AF65-F5344CB8AC3E}">
        <p14:creationId xmlns:p14="http://schemas.microsoft.com/office/powerpoint/2010/main" val="211656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334" y="640081"/>
            <a:ext cx="11385665" cy="5891346"/>
          </a:xfrm>
          <a:prstGeom prst="rect">
            <a:avLst/>
          </a:prstGeom>
        </p:spPr>
        <p:txBody>
          <a:bodyPr vert="horz" wrap="square" lIns="91440" tIns="45720" rIns="91440" bIns="45720" rtlCol="1" anchor="t">
            <a:noAutofit/>
          </a:bodyPr>
          <a:lstStyle/>
          <a:p>
            <a:pPr hangingPunct="0">
              <a:lnSpc>
                <a:spcPct val="150000"/>
              </a:lnSpc>
            </a:pPr>
            <a:r>
              <a:rPr lang="he-IL" sz="2000" b="1">
                <a:cs typeface="Varela Round" panose="00000500000000000000"/>
              </a:rPr>
              <a:t>                </a:t>
            </a:r>
            <a:endParaRPr lang="he-IL" sz="2000" b="1" dirty="0">
              <a:cs typeface="Varela Round" panose="00000500000000000000"/>
            </a:endParaRPr>
          </a:p>
          <a:p>
            <a:pPr hangingPunct="0">
              <a:lnSpc>
                <a:spcPct val="150000"/>
              </a:lnSpc>
            </a:pPr>
            <a:r>
              <a:rPr lang="he-IL" sz="2000" b="1" dirty="0">
                <a:cs typeface="Varela Round" panose="00000500000000000000"/>
              </a:rPr>
              <a:t> </a:t>
            </a:r>
          </a:p>
          <a:p>
            <a:pPr hangingPunct="0">
              <a:lnSpc>
                <a:spcPct val="150000"/>
              </a:lnSpc>
            </a:pPr>
            <a:endParaRPr lang="he-IL" sz="2000" b="1" dirty="0">
              <a:cs typeface="Varela Round" panose="00000500000000000000"/>
            </a:endParaRPr>
          </a:p>
          <a:p>
            <a:pPr hangingPunct="0">
              <a:lnSpc>
                <a:spcPct val="150000"/>
              </a:lnSpc>
            </a:pPr>
            <a:r>
              <a:rPr lang="he-IL" sz="2000"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hangingPunct="0">
              <a:lnSpc>
                <a:spcPct val="150000"/>
              </a:lnSpc>
            </a:pPr>
            <a:r>
              <a:rPr lang="he-IL" sz="2000" b="1">
                <a:effectLst>
                  <a:outerShdw blurRad="38100" dist="38100" dir="2700000" algn="tl">
                    <a:srgbClr val="000000">
                      <a:alpha val="43137"/>
                    </a:srgbClr>
                  </a:outerShdw>
                </a:effectLst>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2469930" y="400146"/>
            <a:ext cx="9267561" cy="3281668"/>
          </a:xfrm>
          <a:prstGeom prst="rect">
            <a:avLst/>
          </a:prstGeom>
        </p:spPr>
        <p:txBody>
          <a:bodyPr wrap="square">
            <a:spAutoFit/>
          </a:bodyPr>
          <a:lstStyle/>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marL="457200" indent="-457200" algn="just" hangingPunct="0">
              <a:lnSpc>
                <a:spcPct val="150000"/>
              </a:lnSpc>
              <a:buFont typeface="Arial" panose="020B0604020202020204" pitchFamily="34" charset="0"/>
              <a:buChar char="•"/>
            </a:pPr>
            <a:r>
              <a:rPr lang="he-IL" sz="2000" b="1" dirty="0">
                <a:cs typeface="Varela Round" panose="00000500000000000000"/>
              </a:rPr>
              <a:t>הודה מפרנסת את עצמה ואת משפחתה. עצמאותה הכלכלית מאפשרת לה לבחור ללכת בניגוד לנורמות של החברה בה היא חיה. </a:t>
            </a:r>
          </a:p>
          <a:p>
            <a:pPr marL="457200" indent="-457200" algn="just" hangingPunct="0">
              <a:lnSpc>
                <a:spcPct val="150000"/>
              </a:lnSpc>
              <a:buFont typeface="Arial" panose="020B0604020202020204" pitchFamily="34" charset="0"/>
              <a:buChar char="•"/>
            </a:pPr>
            <a:r>
              <a:rPr lang="he-IL" sz="2000" b="1" dirty="0">
                <a:cs typeface="Varela Round" panose="00000500000000000000"/>
              </a:rPr>
              <a:t>מצד שני היא מופנמת וסובלת מכאבים פיזיים שמטונימיים למצבה הנפשי</a:t>
            </a:r>
          </a:p>
          <a:p>
            <a:pPr marL="457200" indent="-457200" algn="just" hangingPunct="0">
              <a:lnSpc>
                <a:spcPct val="150000"/>
              </a:lnSpc>
              <a:buFont typeface="Arial" panose="020B0604020202020204" pitchFamily="34" charset="0"/>
              <a:buChar char="•"/>
            </a:pPr>
            <a:r>
              <a:rPr lang="he-IL" sz="2000" b="1" dirty="0">
                <a:cs typeface="Varela Round" panose="00000500000000000000"/>
              </a:rPr>
              <a:t>מיניותה מודחקת ומתפרצת בהזיותיה ובמחשבותיה:</a:t>
            </a:r>
          </a:p>
          <a:p>
            <a:pPr algn="just" hangingPunct="0">
              <a:lnSpc>
                <a:spcPct val="150000"/>
              </a:lnSpc>
            </a:pPr>
            <a:endParaRPr lang="he-IL" sz="2000" b="1" dirty="0">
              <a:cs typeface="Varela Round" panose="00000500000000000000"/>
            </a:endParaRPr>
          </a:p>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p:txBody>
      </p:sp>
      <p:sp>
        <p:nvSpPr>
          <p:cNvPr id="2" name="תיבת טקסט 1">
            <a:extLst>
              <a:ext uri="{FF2B5EF4-FFF2-40B4-BE49-F238E27FC236}">
                <a16:creationId xmlns:a16="http://schemas.microsoft.com/office/drawing/2014/main" id="{5A8F2D7D-5834-43E6-9261-BC04863B1931}"/>
              </a:ext>
            </a:extLst>
          </p:cNvPr>
          <p:cNvSpPr txBox="1"/>
          <p:nvPr/>
        </p:nvSpPr>
        <p:spPr>
          <a:xfrm>
            <a:off x="806334" y="4110956"/>
            <a:ext cx="8006575" cy="1099460"/>
          </a:xfrm>
          <a:prstGeom prst="rect">
            <a:avLst/>
          </a:prstGeom>
        </p:spPr>
        <p:txBody>
          <a:bodyPr vert="horz" wrap="square" lIns="91440" tIns="45720" rIns="91440" bIns="45720" rtlCol="1" anchor="b">
            <a:noAutofit/>
          </a:bodyPr>
          <a:lstStyle/>
          <a:p>
            <a:pPr hangingPunct="0">
              <a:lnSpc>
                <a:spcPct val="150000"/>
              </a:lnSpc>
            </a:pPr>
            <a:r>
              <a:rPr lang="he-IL" sz="2000" b="1" dirty="0">
                <a:cs typeface="Varela Round" panose="00000500000000000000"/>
              </a:rPr>
              <a:t>"ואילו אני רק בחלומות אני שומעת אני שומעת את הצעדים בעצמה כפולה ומכופלת. הרגלים השעירות השריריות טורפות את שנתי בסיוטים מהבילים. אני מתעוררת ומתביישת </a:t>
            </a:r>
            <a:r>
              <a:rPr lang="he-IL" sz="2000" b="1" dirty="0" err="1">
                <a:cs typeface="Varela Round" panose="00000500000000000000"/>
              </a:rPr>
              <a:t>בחלומותי</a:t>
            </a:r>
            <a:r>
              <a:rPr lang="he-IL" sz="2000" b="1" dirty="0">
                <a:cs typeface="Varela Round" panose="00000500000000000000"/>
              </a:rPr>
              <a:t>, מתעבת את השרירים שבחלום, את הצריחות שבחלום ואת הריחות שבחלום." </a:t>
            </a:r>
            <a:r>
              <a:rPr lang="he-IL" sz="2000" dirty="0">
                <a:cs typeface="Varela Round" panose="00000500000000000000"/>
              </a:rPr>
              <a:t>(עמ' 6 )</a:t>
            </a:r>
          </a:p>
        </p:txBody>
      </p:sp>
    </p:spTree>
    <p:extLst>
      <p:ext uri="{BB962C8B-B14F-4D97-AF65-F5344CB8AC3E}">
        <p14:creationId xmlns:p14="http://schemas.microsoft.com/office/powerpoint/2010/main" val="237848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a:spLocks noGrp="1"/>
          </p:cNvSpPr>
          <p:nvPr>
            <p:ph type="ctrTitle"/>
          </p:nvPr>
        </p:nvSpPr>
        <p:spPr>
          <a:xfrm>
            <a:off x="3434439" y="1734211"/>
            <a:ext cx="8316128" cy="2585257"/>
          </a:xfrm>
        </p:spPr>
        <p:txBody>
          <a:bodyPr anchor="t"/>
          <a:lstStyle/>
          <a:p>
            <a:pPr>
              <a:lnSpc>
                <a:spcPct val="150000"/>
              </a:lnSpc>
            </a:pPr>
            <a:r>
              <a:rPr lang="he-IL" sz="5400" b="1" dirty="0">
                <a:solidFill>
                  <a:srgbClr val="002060"/>
                </a:solidFill>
              </a:rPr>
              <a:t>חצוצרה </a:t>
            </a:r>
            <a:r>
              <a:rPr lang="he-IL" sz="5400" b="1" dirty="0" err="1">
                <a:solidFill>
                  <a:srgbClr val="002060"/>
                </a:solidFill>
              </a:rPr>
              <a:t>בואדי</a:t>
            </a:r>
            <a:r>
              <a:rPr lang="he-IL" sz="5400" b="1" dirty="0">
                <a:solidFill>
                  <a:srgbClr val="002060"/>
                </a:solidFill>
              </a:rPr>
              <a:t> / סמי מיכאל</a:t>
            </a:r>
            <a:br>
              <a:rPr lang="he-IL" sz="6000" b="1" dirty="0">
                <a:solidFill>
                  <a:srgbClr val="002060"/>
                </a:solidFill>
              </a:rPr>
            </a:br>
            <a:r>
              <a:rPr lang="he-IL" sz="3600" b="1" dirty="0">
                <a:solidFill>
                  <a:srgbClr val="002060"/>
                </a:solidFill>
              </a:rPr>
              <a:t>ספרות לכיתות יא-</a:t>
            </a:r>
            <a:r>
              <a:rPr lang="he-IL" sz="3600" b="1" dirty="0" err="1">
                <a:solidFill>
                  <a:srgbClr val="002060"/>
                </a:solidFill>
              </a:rPr>
              <a:t>יב</a:t>
            </a:r>
            <a:br>
              <a:rPr lang="he-IL" sz="2800" b="1" dirty="0">
                <a:solidFill>
                  <a:srgbClr val="002060"/>
                </a:solidFill>
              </a:rPr>
            </a:br>
            <a:r>
              <a:rPr lang="he-IL" sz="2800" b="1" dirty="0">
                <a:solidFill>
                  <a:srgbClr val="002060"/>
                </a:solidFill>
              </a:rPr>
              <a:t>בתיה </a:t>
            </a:r>
            <a:r>
              <a:rPr lang="he-IL" sz="2800" b="1" dirty="0" err="1">
                <a:solidFill>
                  <a:srgbClr val="002060"/>
                </a:solidFill>
              </a:rPr>
              <a:t>לוינסון</a:t>
            </a:r>
            <a:r>
              <a:rPr lang="he-IL" sz="2800" b="1" dirty="0">
                <a:solidFill>
                  <a:srgbClr val="002060"/>
                </a:solidFill>
              </a:rPr>
              <a:t>-שריג</a:t>
            </a:r>
            <a:endParaRPr lang="he-IL" sz="2000" b="1" dirty="0">
              <a:solidFill>
                <a:srgbClr val="002060"/>
              </a:solidFill>
            </a:endParaRPr>
          </a:p>
        </p:txBody>
      </p:sp>
      <p:pic>
        <p:nvPicPr>
          <p:cNvPr id="4" name="תמונה 3">
            <a:extLst>
              <a:ext uri="{FF2B5EF4-FFF2-40B4-BE49-F238E27FC236}">
                <a16:creationId xmlns:a16="http://schemas.microsoft.com/office/drawing/2014/main" id="{50465DED-3F18-45A2-95BC-6A87E2EF5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3283"/>
            <a:ext cx="3434438" cy="4837237"/>
          </a:xfrm>
          <a:prstGeom prst="rect">
            <a:avLst/>
          </a:prstGeom>
        </p:spPr>
      </p:pic>
    </p:spTree>
    <p:extLst>
      <p:ext uri="{BB962C8B-B14F-4D97-AF65-F5344CB8AC3E}">
        <p14:creationId xmlns:p14="http://schemas.microsoft.com/office/powerpoint/2010/main" val="189074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       היחסים עם </a:t>
            </a:r>
            <a:r>
              <a:rPr lang="he-IL" sz="4000" b="1" dirty="0" err="1">
                <a:solidFill>
                  <a:srgbClr val="002060"/>
                </a:solidFill>
              </a:rPr>
              <a:t>בהיג</a:t>
            </a:r>
            <a:r>
              <a:rPr lang="he-IL" sz="4000" b="1" dirty="0">
                <a:solidFill>
                  <a:srgbClr val="002060"/>
                </a:solidFill>
              </a:rPr>
              <a:t>'</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177159" y="982176"/>
            <a:ext cx="10116299" cy="4401205"/>
          </a:xfrm>
          <a:prstGeom prst="rect">
            <a:avLst/>
          </a:prstGeom>
        </p:spPr>
        <p:txBody>
          <a:bodyPr wrap="square">
            <a:spAutoFit/>
          </a:bodyPr>
          <a:lstStyle/>
          <a:p>
            <a:pPr hangingPunct="0"/>
            <a:r>
              <a:rPr lang="he-IL" sz="2000" b="1" dirty="0" err="1">
                <a:cs typeface="Varela Round" panose="00000500000000000000"/>
              </a:rPr>
              <a:t>בהיג</a:t>
            </a:r>
            <a:r>
              <a:rPr lang="he-IL" sz="2000" b="1" dirty="0">
                <a:cs typeface="Varela Round" panose="00000500000000000000"/>
              </a:rPr>
              <a:t>' היה בן זוגה של </a:t>
            </a:r>
            <a:r>
              <a:rPr lang="he-IL" sz="2000" b="1" dirty="0" err="1">
                <a:cs typeface="Varela Round" panose="00000500000000000000"/>
              </a:rPr>
              <a:t>הודא</a:t>
            </a:r>
            <a:r>
              <a:rPr lang="he-IL" sz="2000" b="1" dirty="0">
                <a:cs typeface="Varela Round" panose="00000500000000000000"/>
              </a:rPr>
              <a:t> בעבר.</a:t>
            </a:r>
          </a:p>
          <a:p>
            <a:pPr hangingPunct="0"/>
            <a:endParaRPr lang="he-IL" sz="2000" b="1" dirty="0">
              <a:cs typeface="Varela Round" panose="00000500000000000000"/>
            </a:endParaRPr>
          </a:p>
          <a:p>
            <a:pPr hangingPunct="0"/>
            <a:r>
              <a:rPr lang="he-IL" sz="2000" b="1" dirty="0">
                <a:cs typeface="Varela Round" panose="00000500000000000000"/>
              </a:rPr>
              <a:t>הוא ערבי-ישראלי, משכיל.</a:t>
            </a:r>
          </a:p>
          <a:p>
            <a:pPr hangingPunct="0"/>
            <a:endParaRPr lang="he-IL" sz="2000" b="1" dirty="0">
              <a:cs typeface="Varela Round" panose="00000500000000000000"/>
            </a:endParaRPr>
          </a:p>
          <a:p>
            <a:pPr hangingPunct="0"/>
            <a:r>
              <a:rPr lang="he-IL" sz="2000" b="1" dirty="0">
                <a:cs typeface="Varela Round" panose="00000500000000000000"/>
              </a:rPr>
              <a:t>הוא נמשך למורכבות הפרדוכסלית בדמותה של הודה, שמצד אחד אִמצה לעצמה את התרבות הישראלית, ומצד שני אורח חייה מאופיין בצניעות מוסרית המקובלת בחברה הערבית.</a:t>
            </a:r>
          </a:p>
          <a:p>
            <a:pPr hangingPunct="0"/>
            <a:endParaRPr lang="he-IL" sz="2000" b="1" dirty="0">
              <a:effectLst>
                <a:outerShdw blurRad="38100" dist="38100" dir="2700000" algn="tl">
                  <a:srgbClr val="000000">
                    <a:alpha val="43137"/>
                  </a:srgbClr>
                </a:outerShdw>
              </a:effectLst>
              <a:cs typeface="Varela Round" panose="00000500000000000000"/>
            </a:endParaRPr>
          </a:p>
          <a:p>
            <a:pPr hangingPunct="0"/>
            <a:r>
              <a:rPr lang="he-IL" sz="2000" b="1" dirty="0">
                <a:cs typeface="Varela Round" panose="00000500000000000000"/>
              </a:rPr>
              <a:t>מעצוריה המיניים גרמו לו להתנשא מעליה.</a:t>
            </a:r>
          </a:p>
          <a:p>
            <a:pPr hangingPunct="0"/>
            <a:r>
              <a:rPr lang="he-IL" sz="2000" b="1" dirty="0">
                <a:cs typeface="Varela Round" panose="00000500000000000000"/>
              </a:rPr>
              <a:t> </a:t>
            </a:r>
          </a:p>
          <a:p>
            <a:pPr hangingPunct="0"/>
            <a:r>
              <a:rPr lang="he-IL" sz="2000" b="1" dirty="0">
                <a:cs typeface="Varela Round" panose="00000500000000000000"/>
              </a:rPr>
              <a:t>הוא עזב אותה לטובת תיירת גרמניה, ולאחר שזו נטשה אותו ניסה להשיב את </a:t>
            </a:r>
            <a:r>
              <a:rPr lang="he-IL" sz="2000" b="1" dirty="0" err="1">
                <a:cs typeface="Varela Round" panose="00000500000000000000"/>
              </a:rPr>
              <a:t>הודא</a:t>
            </a:r>
            <a:r>
              <a:rPr lang="he-IL" sz="2000" b="1" dirty="0">
                <a:cs typeface="Varela Round" panose="00000500000000000000"/>
              </a:rPr>
              <a:t> לחיקו</a:t>
            </a:r>
            <a:r>
              <a:rPr lang="he-IL" sz="2000" b="1" dirty="0">
                <a:effectLst>
                  <a:outerShdw blurRad="38100" dist="38100" dir="2700000" algn="tl">
                    <a:srgbClr val="000000">
                      <a:alpha val="43137"/>
                    </a:srgbClr>
                  </a:outerShdw>
                </a:effectLst>
                <a:cs typeface="Varela Round" panose="00000500000000000000"/>
              </a:rPr>
              <a:t>.</a:t>
            </a:r>
          </a:p>
          <a:p>
            <a:pPr hangingPunct="0"/>
            <a:r>
              <a:rPr lang="he-IL" sz="2000" b="1" dirty="0">
                <a:effectLst>
                  <a:outerShdw blurRad="38100" dist="38100" dir="2700000" algn="tl">
                    <a:srgbClr val="000000">
                      <a:alpha val="43137"/>
                    </a:srgbClr>
                  </a:outerShdw>
                </a:effectLst>
                <a:cs typeface="Varela Round" panose="00000500000000000000"/>
              </a:rPr>
              <a:t>                               </a:t>
            </a:r>
          </a:p>
          <a:p>
            <a:pPr hangingPunct="0"/>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p:txBody>
      </p:sp>
      <p:sp>
        <p:nvSpPr>
          <p:cNvPr id="7" name="תיבת טקסט 6">
            <a:extLst>
              <a:ext uri="{FF2B5EF4-FFF2-40B4-BE49-F238E27FC236}">
                <a16:creationId xmlns:a16="http://schemas.microsoft.com/office/drawing/2014/main" id="{1E7EA2F1-6523-4E1C-833D-0E0002CE818B}"/>
              </a:ext>
            </a:extLst>
          </p:cNvPr>
          <p:cNvSpPr txBox="1"/>
          <p:nvPr/>
        </p:nvSpPr>
        <p:spPr>
          <a:xfrm>
            <a:off x="1795346" y="4787758"/>
            <a:ext cx="5954753" cy="36987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rtlCol="1" anchor="b">
            <a:noAutofit/>
          </a:bodyPr>
          <a:lstStyle/>
          <a:p>
            <a:r>
              <a:rPr lang="he-IL" sz="2000" b="1" dirty="0" err="1">
                <a:cs typeface="Varela Round" panose="00000500000000000000"/>
              </a:rPr>
              <a:t>הודא</a:t>
            </a:r>
            <a:r>
              <a:rPr lang="he-IL" sz="2000" b="1" dirty="0">
                <a:cs typeface="Varela Round" panose="00000500000000000000"/>
              </a:rPr>
              <a:t> ויתרה עליו באומץ מתוך נאמנות לעצמה</a:t>
            </a:r>
          </a:p>
        </p:txBody>
      </p:sp>
    </p:spTree>
    <p:extLst>
      <p:ext uri="{BB962C8B-B14F-4D97-AF65-F5344CB8AC3E}">
        <p14:creationId xmlns:p14="http://schemas.microsoft.com/office/powerpoint/2010/main" val="369379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err="1">
                <a:solidFill>
                  <a:srgbClr val="002060"/>
                </a:solidFill>
              </a:rPr>
              <a:t>הודא</a:t>
            </a:r>
            <a:r>
              <a:rPr lang="he-IL" sz="4000" b="1" dirty="0">
                <a:solidFill>
                  <a:srgbClr val="002060"/>
                </a:solidFill>
              </a:rPr>
              <a:t> ובני משפחתה</a:t>
            </a:r>
          </a:p>
        </p:txBody>
      </p:sp>
      <p:sp>
        <p:nvSpPr>
          <p:cNvPr id="4" name="TextBox 3"/>
          <p:cNvSpPr txBox="1"/>
          <p:nvPr/>
        </p:nvSpPr>
        <p:spPr>
          <a:xfrm>
            <a:off x="768263"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260088" y="705395"/>
            <a:ext cx="10388935" cy="3170099"/>
          </a:xfrm>
          <a:prstGeom prst="rect">
            <a:avLst/>
          </a:prstGeom>
        </p:spPr>
        <p:txBody>
          <a:bodyPr wrap="square">
            <a:spAutoFit/>
          </a:bodyPr>
          <a:lstStyle/>
          <a:p>
            <a:pPr hangingPunct="0"/>
            <a:endParaRPr lang="he-IL" sz="2000" b="1" dirty="0">
              <a:cs typeface="Varela Round" panose="00000500000000000000"/>
            </a:endParaRPr>
          </a:p>
          <a:p>
            <a:pPr hangingPunct="0"/>
            <a:r>
              <a:rPr lang="he-IL" sz="2000" b="1" dirty="0" err="1">
                <a:cs typeface="Varela Round" panose="00000500000000000000"/>
              </a:rPr>
              <a:t>הודא</a:t>
            </a:r>
            <a:r>
              <a:rPr lang="he-IL" sz="2000" b="1" dirty="0">
                <a:cs typeface="Varela Round" panose="00000500000000000000"/>
              </a:rPr>
              <a:t> אוהבת את אמה וקשורה אליה.</a:t>
            </a:r>
          </a:p>
          <a:p>
            <a:pPr hangingPunct="0"/>
            <a:endParaRPr lang="he-IL" sz="2000" b="1" dirty="0">
              <a:cs typeface="Varela Round" panose="00000500000000000000"/>
            </a:endParaRPr>
          </a:p>
          <a:p>
            <a:pPr hangingPunct="0"/>
            <a:r>
              <a:rPr lang="he-IL" sz="2000" b="1" dirty="0">
                <a:cs typeface="Varela Round" panose="00000500000000000000"/>
              </a:rPr>
              <a:t>אום </a:t>
            </a:r>
            <a:r>
              <a:rPr lang="he-IL" sz="2000" b="1" dirty="0" err="1">
                <a:cs typeface="Varela Round" panose="00000500000000000000"/>
              </a:rPr>
              <a:t>הודא</a:t>
            </a:r>
            <a:r>
              <a:rPr lang="he-IL" sz="2000" b="1" dirty="0">
                <a:cs typeface="Varela Round" panose="00000500000000000000"/>
              </a:rPr>
              <a:t> מצד אחד נואשה מבתה השונה, החולמנית ומצד שני מעודדת אותה.</a:t>
            </a:r>
          </a:p>
          <a:p>
            <a:pPr hangingPunct="0"/>
            <a:endParaRPr lang="he-IL" sz="2000" b="1" dirty="0">
              <a:cs typeface="Varela Round" panose="00000500000000000000"/>
            </a:endParaRPr>
          </a:p>
          <a:p>
            <a:pPr hangingPunct="0"/>
            <a:r>
              <a:rPr lang="he-IL" sz="2000" b="1" dirty="0" err="1">
                <a:cs typeface="Varela Round" panose="00000500000000000000"/>
              </a:rPr>
              <a:t>הודא</a:t>
            </a:r>
            <a:r>
              <a:rPr lang="he-IL" sz="2000" b="1" dirty="0">
                <a:cs typeface="Varela Round" panose="00000500000000000000"/>
              </a:rPr>
              <a:t> קשורה לסבא אליאס ומעריצה אותו. ממנו ירשה את עיניה הירוקות, שמטונימיות לעולמה הפנימי הייחודי, החד-פעמי. </a:t>
            </a:r>
          </a:p>
          <a:p>
            <a:pPr hangingPunct="0"/>
            <a:endParaRPr lang="he-IL" sz="2000" b="1" dirty="0">
              <a:cs typeface="Varela Round" panose="00000500000000000000"/>
            </a:endParaRPr>
          </a:p>
          <a:p>
            <a:pPr hangingPunct="0"/>
            <a:r>
              <a:rPr lang="he-IL" sz="2000" b="1" dirty="0">
                <a:cs typeface="Varela Round" panose="00000500000000000000"/>
              </a:rPr>
              <a:t>הוא מצדו אוהב אותה מאוד: "</a:t>
            </a:r>
            <a:r>
              <a:rPr lang="he-IL" sz="2000" b="1" dirty="0" err="1">
                <a:cs typeface="Varela Round" panose="00000500000000000000"/>
              </a:rPr>
              <a:t>הודא</a:t>
            </a:r>
            <a:r>
              <a:rPr lang="he-IL" sz="2000" b="1" dirty="0">
                <a:cs typeface="Varela Round" panose="00000500000000000000"/>
              </a:rPr>
              <a:t> היא עדיין התינוקת שלי"</a:t>
            </a:r>
          </a:p>
          <a:p>
            <a:pPr hangingPunct="0"/>
            <a:endParaRPr lang="he-IL" sz="2000" b="1" dirty="0">
              <a:cs typeface="Varela Round" panose="00000500000000000000"/>
            </a:endParaRPr>
          </a:p>
        </p:txBody>
      </p:sp>
    </p:spTree>
    <p:extLst>
      <p:ext uri="{BB962C8B-B14F-4D97-AF65-F5344CB8AC3E}">
        <p14:creationId xmlns:p14="http://schemas.microsoft.com/office/powerpoint/2010/main" val="329697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4705815" y="144966"/>
            <a:ext cx="6717922" cy="560429"/>
          </a:xfrm>
        </p:spPr>
        <p:txBody>
          <a:bodyPr anchor="t"/>
          <a:lstStyle/>
          <a:p>
            <a:r>
              <a:rPr lang="he-IL" sz="4000" b="1" dirty="0" err="1">
                <a:solidFill>
                  <a:srgbClr val="002060"/>
                </a:solidFill>
              </a:rPr>
              <a:t>הודא</a:t>
            </a:r>
            <a:r>
              <a:rPr lang="he-IL" sz="4000" b="1" dirty="0">
                <a:solidFill>
                  <a:srgbClr val="002060"/>
                </a:solidFill>
              </a:rPr>
              <a:t> ומרי</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6085149" y="1265824"/>
            <a:ext cx="5631937" cy="1472711"/>
          </a:xfrm>
          <a:prstGeom prst="rect">
            <a:avLst/>
          </a:prstGeom>
        </p:spPr>
        <p:txBody>
          <a:bodyPr wrap="square">
            <a:spAutoFit/>
          </a:bodyPr>
          <a:lstStyle/>
          <a:p>
            <a:pPr hangingPunct="0">
              <a:lnSpc>
                <a:spcPct val="200000"/>
              </a:lnSpc>
            </a:pPr>
            <a:r>
              <a:rPr lang="he-IL" sz="2400" b="1" dirty="0">
                <a:ln w="22225">
                  <a:noFill/>
                  <a:prstDash val="solid"/>
                </a:ln>
                <a:solidFill>
                  <a:schemeClr val="accent2"/>
                </a:solidFill>
                <a:cs typeface="Varela Round" panose="00000500000000000000"/>
              </a:rPr>
              <a:t>"זה עיקר ההבדל שביני לבינה, שאני הוזה והיא מתנסה, אני חולמת והיא טועמת"</a:t>
            </a:r>
          </a:p>
        </p:txBody>
      </p:sp>
      <p:pic>
        <p:nvPicPr>
          <p:cNvPr id="5" name="Picture 2" descr="סמאח שחאדה - אמנית ראליסטית זוכת פרס שיף לשנת 2018 - קשר סבתא">
            <a:extLst>
              <a:ext uri="{FF2B5EF4-FFF2-40B4-BE49-F238E27FC236}">
                <a16:creationId xmlns:a16="http://schemas.microsoft.com/office/drawing/2014/main" id="{84E38BAA-7163-4C5E-80AF-2B8BAC5E7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2" y="460533"/>
            <a:ext cx="6467707" cy="401589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FB5E60B6-7430-4709-806D-A4A3BB4D0098}"/>
              </a:ext>
            </a:extLst>
          </p:cNvPr>
          <p:cNvSpPr/>
          <p:nvPr/>
        </p:nvSpPr>
        <p:spPr>
          <a:xfrm>
            <a:off x="731238" y="4387182"/>
            <a:ext cx="4192860" cy="1200329"/>
          </a:xfrm>
          <a:prstGeom prst="rect">
            <a:avLst/>
          </a:prstGeom>
        </p:spPr>
        <p:txBody>
          <a:bodyPr wrap="square">
            <a:spAutoFit/>
          </a:bodyPr>
          <a:lstStyle/>
          <a:p>
            <a:pPr algn="ctr"/>
            <a:r>
              <a:rPr lang="en-US" dirty="0">
                <a:hlinkClick r:id="rId3"/>
              </a:rPr>
              <a:t>https://www.keshersavta.co.il/?p=1866</a:t>
            </a:r>
            <a:r>
              <a:rPr lang="en-US" b="1" dirty="0">
                <a:hlinkClick r:id="rId3"/>
              </a:rPr>
              <a:t>7</a:t>
            </a:r>
            <a:endParaRPr lang="en-US" b="1" dirty="0"/>
          </a:p>
          <a:p>
            <a:pPr algn="ctr"/>
            <a:endParaRPr lang="en-US" b="1" dirty="0"/>
          </a:p>
          <a:p>
            <a:pPr algn="ctr"/>
            <a:r>
              <a:rPr lang="he-IL" b="1" dirty="0">
                <a:cs typeface="Varela Round" panose="00000500000000000000"/>
              </a:rPr>
              <a:t>ציירה </a:t>
            </a:r>
            <a:r>
              <a:rPr lang="he-IL" b="1" dirty="0" err="1">
                <a:cs typeface="Varela Round" panose="00000500000000000000"/>
              </a:rPr>
              <a:t>סמאח</a:t>
            </a:r>
            <a:r>
              <a:rPr lang="he-IL" b="1" dirty="0">
                <a:cs typeface="Varela Round" panose="00000500000000000000"/>
              </a:rPr>
              <a:t> </a:t>
            </a:r>
            <a:r>
              <a:rPr lang="he-IL" b="1" dirty="0" err="1">
                <a:cs typeface="Varela Round" panose="00000500000000000000"/>
              </a:rPr>
              <a:t>שחאדה</a:t>
            </a:r>
            <a:endParaRPr lang="he-IL" b="1" dirty="0">
              <a:cs typeface="Varela Round" panose="00000500000000000000"/>
            </a:endParaRPr>
          </a:p>
          <a:p>
            <a:pPr algn="ctr"/>
            <a:endParaRPr lang="he-IL" dirty="0"/>
          </a:p>
        </p:txBody>
      </p:sp>
    </p:spTree>
    <p:extLst>
      <p:ext uri="{BB962C8B-B14F-4D97-AF65-F5344CB8AC3E}">
        <p14:creationId xmlns:p14="http://schemas.microsoft.com/office/powerpoint/2010/main" val="140948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       האנאלוגיה בין האחיות</a:t>
            </a:r>
            <a:br>
              <a:rPr lang="he-IL" sz="4000" b="1" dirty="0">
                <a:solidFill>
                  <a:srgbClr val="002060"/>
                </a:solidFill>
              </a:rPr>
            </a:br>
            <a:endParaRPr lang="he-IL" sz="4000" b="1" dirty="0">
              <a:solidFill>
                <a:srgbClr val="002060"/>
              </a:solidFill>
            </a:endParaRPr>
          </a:p>
        </p:txBody>
      </p:sp>
      <p:sp>
        <p:nvSpPr>
          <p:cNvPr id="4" name="TextBox 3"/>
          <p:cNvSpPr txBox="1"/>
          <p:nvPr/>
        </p:nvSpPr>
        <p:spPr>
          <a:xfrm>
            <a:off x="204651" y="705393"/>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275564" y="1456544"/>
            <a:ext cx="9575449" cy="1384995"/>
          </a:xfrm>
          <a:prstGeom prst="rect">
            <a:avLst/>
          </a:prstGeom>
        </p:spPr>
        <p:txBody>
          <a:bodyPr wrap="square">
            <a:spAutoFit/>
          </a:bodyPr>
          <a:lstStyle/>
          <a:p>
            <a:pPr hangingPunct="0"/>
            <a:endParaRPr lang="he-IL" sz="2800" b="1" dirty="0">
              <a:effectLst>
                <a:outerShdw blurRad="38100" dist="38100" dir="2700000" algn="tl">
                  <a:srgbClr val="000000">
                    <a:alpha val="43137"/>
                  </a:srgbClr>
                </a:outerShdw>
              </a:effectLst>
              <a:cs typeface="Varela Round" panose="00000500000000000000"/>
            </a:endParaRPr>
          </a:p>
          <a:p>
            <a:pPr hangingPunct="0"/>
            <a:endParaRPr lang="he-IL" sz="2800" b="1" dirty="0">
              <a:effectLst>
                <a:outerShdw blurRad="38100" dist="38100" dir="2700000" algn="tl">
                  <a:srgbClr val="000000">
                    <a:alpha val="43137"/>
                  </a:srgbClr>
                </a:outerShdw>
              </a:effectLst>
              <a:cs typeface="Varela Round" panose="00000500000000000000"/>
            </a:endParaRPr>
          </a:p>
          <a:p>
            <a:pPr hangingPunct="0"/>
            <a:endParaRPr lang="he-IL"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p:txBody>
      </p:sp>
      <p:sp>
        <p:nvSpPr>
          <p:cNvPr id="6" name="תיבת טקסט 5">
            <a:extLst>
              <a:ext uri="{FF2B5EF4-FFF2-40B4-BE49-F238E27FC236}">
                <a16:creationId xmlns:a16="http://schemas.microsoft.com/office/drawing/2014/main" id="{A20769CB-8060-4427-AE28-BDFDCEA00932}"/>
              </a:ext>
            </a:extLst>
          </p:cNvPr>
          <p:cNvSpPr txBox="1"/>
          <p:nvPr/>
        </p:nvSpPr>
        <p:spPr>
          <a:xfrm>
            <a:off x="6022428" y="2026680"/>
            <a:ext cx="4988312" cy="2968096"/>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1" anchor="b">
            <a:noAutofit/>
          </a:bodyPr>
          <a:lstStyle/>
          <a:p>
            <a:r>
              <a:rPr lang="he-IL" sz="2000" b="1" dirty="0">
                <a:cs typeface="Varela Round" panose="00000500000000000000"/>
              </a:rPr>
              <a:t>האחות המבוגרת יותר.</a:t>
            </a:r>
          </a:p>
          <a:p>
            <a:endParaRPr lang="he-IL" sz="2000" b="1" dirty="0">
              <a:cs typeface="Varela Round" panose="00000500000000000000"/>
            </a:endParaRPr>
          </a:p>
          <a:p>
            <a:r>
              <a:rPr lang="he-IL" sz="2000" b="1" dirty="0">
                <a:cs typeface="Varela Round" panose="00000500000000000000"/>
              </a:rPr>
              <a:t>צנועה ומופנמת.</a:t>
            </a:r>
          </a:p>
          <a:p>
            <a:endParaRPr lang="he-IL" sz="2000" b="1" dirty="0">
              <a:cs typeface="Varela Round" panose="00000500000000000000"/>
            </a:endParaRPr>
          </a:p>
          <a:p>
            <a:r>
              <a:rPr lang="he-IL" sz="2000" b="1" dirty="0">
                <a:cs typeface="Varela Round" panose="00000500000000000000"/>
              </a:rPr>
              <a:t>מפרנסת את עצמה ואת משפחתה.</a:t>
            </a:r>
          </a:p>
          <a:p>
            <a:endParaRPr lang="he-IL" sz="2000" b="1" dirty="0">
              <a:cs typeface="Varela Round" panose="00000500000000000000"/>
            </a:endParaRPr>
          </a:p>
          <a:p>
            <a:r>
              <a:rPr lang="he-IL" sz="2000" b="1" dirty="0">
                <a:cs typeface="Varela Round" panose="00000500000000000000"/>
              </a:rPr>
              <a:t>מיניותה מודחקת.</a:t>
            </a:r>
          </a:p>
          <a:p>
            <a:endParaRPr lang="he-IL" sz="2000" b="1" dirty="0">
              <a:cs typeface="Varela Round" panose="00000500000000000000"/>
            </a:endParaRPr>
          </a:p>
          <a:p>
            <a:r>
              <a:rPr lang="he-IL" sz="2000" b="1" dirty="0">
                <a:cs typeface="Varela Round" panose="00000500000000000000"/>
              </a:rPr>
              <a:t>אום </a:t>
            </a:r>
            <a:r>
              <a:rPr lang="he-IL" sz="2000" b="1" dirty="0" err="1">
                <a:cs typeface="Varela Round" panose="00000500000000000000"/>
              </a:rPr>
              <a:t>הודא</a:t>
            </a:r>
            <a:r>
              <a:rPr lang="he-IL" sz="2000" b="1" dirty="0">
                <a:cs typeface="Varela Round" panose="00000500000000000000"/>
              </a:rPr>
              <a:t> מאוכזבת ממנה.</a:t>
            </a:r>
          </a:p>
        </p:txBody>
      </p:sp>
      <p:sp>
        <p:nvSpPr>
          <p:cNvPr id="8" name="תיבת טקסט 7">
            <a:extLst>
              <a:ext uri="{FF2B5EF4-FFF2-40B4-BE49-F238E27FC236}">
                <a16:creationId xmlns:a16="http://schemas.microsoft.com/office/drawing/2014/main" id="{7114CB77-2220-4DCA-A3B7-10211011E0DD}"/>
              </a:ext>
            </a:extLst>
          </p:cNvPr>
          <p:cNvSpPr txBox="1"/>
          <p:nvPr/>
        </p:nvSpPr>
        <p:spPr>
          <a:xfrm>
            <a:off x="602937" y="2026680"/>
            <a:ext cx="4988311" cy="2968096"/>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rtlCol="1" anchor="b">
            <a:noAutofit/>
          </a:bodyPr>
          <a:lstStyle/>
          <a:p>
            <a:endParaRPr lang="he-IL" sz="2800" b="1" dirty="0">
              <a:effectLst>
                <a:outerShdw blurRad="38100" dist="38100" dir="2700000" algn="tl">
                  <a:srgbClr val="000000">
                    <a:alpha val="43137"/>
                  </a:srgbClr>
                </a:outerShdw>
              </a:effectLst>
              <a:cs typeface="Varela Round" panose="00000500000000000000"/>
            </a:endParaRPr>
          </a:p>
          <a:p>
            <a:r>
              <a:rPr lang="he-IL" sz="2000" b="1" dirty="0">
                <a:cs typeface="Varela Round" panose="00000500000000000000"/>
              </a:rPr>
              <a:t>צעירה מהודה בשנתיים.</a:t>
            </a:r>
          </a:p>
          <a:p>
            <a:endParaRPr lang="he-IL" sz="2000" b="1" dirty="0">
              <a:cs typeface="Varela Round" panose="00000500000000000000"/>
            </a:endParaRPr>
          </a:p>
          <a:p>
            <a:r>
              <a:rPr lang="he-IL" sz="2000" b="1" dirty="0">
                <a:cs typeface="Varela Round" panose="00000500000000000000"/>
              </a:rPr>
              <a:t>מוחצנת, "שחקנית".</a:t>
            </a:r>
          </a:p>
          <a:p>
            <a:endParaRPr lang="he-IL" sz="2000" b="1" dirty="0">
              <a:cs typeface="Varela Round" panose="00000500000000000000"/>
            </a:endParaRPr>
          </a:p>
          <a:p>
            <a:r>
              <a:rPr lang="he-IL" sz="2000" b="1" dirty="0">
                <a:cs typeface="Varela Round" panose="00000500000000000000"/>
              </a:rPr>
              <a:t>מבלה ותלויה כלכלית במשפחתה.</a:t>
            </a:r>
          </a:p>
          <a:p>
            <a:endParaRPr lang="he-IL" sz="2000" b="1" dirty="0">
              <a:cs typeface="Varela Round" panose="00000500000000000000"/>
            </a:endParaRPr>
          </a:p>
          <a:p>
            <a:r>
              <a:rPr lang="he-IL" sz="2000" b="1" dirty="0">
                <a:cs typeface="Varela Round" panose="00000500000000000000"/>
              </a:rPr>
              <a:t>משוחררת מינית.</a:t>
            </a:r>
          </a:p>
          <a:p>
            <a:endParaRPr lang="he-IL" sz="2000" b="1" dirty="0">
              <a:cs typeface="Varela Round" panose="00000500000000000000"/>
            </a:endParaRPr>
          </a:p>
          <a:p>
            <a:r>
              <a:rPr lang="he-IL" sz="2000" b="1" dirty="0">
                <a:cs typeface="Varela Round" panose="00000500000000000000"/>
              </a:rPr>
              <a:t>אום הודה מעריצה אותה</a:t>
            </a:r>
            <a:r>
              <a:rPr lang="he-IL" sz="2400" b="1" dirty="0">
                <a:cs typeface="Varela Round" panose="00000500000000000000"/>
              </a:rPr>
              <a:t>.</a:t>
            </a:r>
          </a:p>
        </p:txBody>
      </p:sp>
      <p:sp>
        <p:nvSpPr>
          <p:cNvPr id="9" name="תיבת טקסט 8">
            <a:extLst>
              <a:ext uri="{FF2B5EF4-FFF2-40B4-BE49-F238E27FC236}">
                <a16:creationId xmlns:a16="http://schemas.microsoft.com/office/drawing/2014/main" id="{916EA1C3-7F25-454C-BC83-71F0C05CCD68}"/>
              </a:ext>
            </a:extLst>
          </p:cNvPr>
          <p:cNvSpPr txBox="1"/>
          <p:nvPr/>
        </p:nvSpPr>
        <p:spPr>
          <a:xfrm>
            <a:off x="1052701" y="1328407"/>
            <a:ext cx="9958039" cy="472639"/>
          </a:xfrm>
          <a:prstGeom prst="rect">
            <a:avLst/>
          </a:prstGeom>
        </p:spPr>
        <p:txBody>
          <a:bodyPr vert="horz" wrap="none" lIns="91440" tIns="45720" rIns="91440" bIns="45720" rtlCol="1" anchor="b">
            <a:noAutofit/>
          </a:bodyPr>
          <a:lstStyle/>
          <a:p>
            <a:r>
              <a:rPr lang="he-IL" sz="3200" b="1" dirty="0">
                <a:solidFill>
                  <a:srgbClr val="00B0F0"/>
                </a:solidFill>
                <a:effectLst>
                  <a:outerShdw blurRad="38100" dist="38100" dir="2700000" algn="tl">
                    <a:srgbClr val="000000">
                      <a:alpha val="43137"/>
                    </a:srgbClr>
                  </a:outerShdw>
                </a:effectLst>
                <a:cs typeface="Varela Round" panose="00000500000000000000"/>
              </a:rPr>
              <a:t>           </a:t>
            </a:r>
            <a:r>
              <a:rPr lang="he-IL" sz="3200" b="1" dirty="0" err="1">
                <a:solidFill>
                  <a:srgbClr val="00B0F0"/>
                </a:solidFill>
                <a:effectLst>
                  <a:outerShdw blurRad="38100" dist="38100" dir="2700000" algn="tl">
                    <a:srgbClr val="000000">
                      <a:alpha val="43137"/>
                    </a:srgbClr>
                  </a:outerShdw>
                </a:effectLst>
                <a:cs typeface="Varela Round" panose="00000500000000000000"/>
              </a:rPr>
              <a:t>הודא</a:t>
            </a:r>
            <a:r>
              <a:rPr lang="he-IL" sz="3200" b="1" dirty="0">
                <a:solidFill>
                  <a:srgbClr val="00B0F0"/>
                </a:solidFill>
                <a:effectLst>
                  <a:outerShdw blurRad="38100" dist="38100" dir="2700000" algn="tl">
                    <a:srgbClr val="000000">
                      <a:alpha val="43137"/>
                    </a:srgbClr>
                  </a:outerShdw>
                </a:effectLst>
                <a:cs typeface="Varela Round" panose="00000500000000000000"/>
              </a:rPr>
              <a:t>                                           </a:t>
            </a:r>
            <a:r>
              <a:rPr lang="he-IL" sz="3200" b="1" dirty="0">
                <a:solidFill>
                  <a:schemeClr val="accent2"/>
                </a:solidFill>
                <a:effectLst>
                  <a:outerShdw blurRad="38100" dist="38100" dir="2700000" algn="tl">
                    <a:srgbClr val="000000">
                      <a:alpha val="43137"/>
                    </a:srgbClr>
                  </a:outerShdw>
                </a:effectLst>
                <a:cs typeface="Varela Round" panose="00000500000000000000"/>
              </a:rPr>
              <a:t>מרי</a:t>
            </a:r>
          </a:p>
        </p:txBody>
      </p:sp>
    </p:spTree>
    <p:extLst>
      <p:ext uri="{BB962C8B-B14F-4D97-AF65-F5344CB8AC3E}">
        <p14:creationId xmlns:p14="http://schemas.microsoft.com/office/powerpoint/2010/main" val="49878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cs typeface="Varela Round" panose="00000500000000000000"/>
            </a:endParaRPr>
          </a:p>
          <a:p>
            <a:pPr hangingPunct="0"/>
            <a:endParaRPr lang="he-IL" sz="2000" b="1" dirty="0">
              <a:cs typeface="Varela Round" panose="00000500000000000000"/>
            </a:endParaRPr>
          </a:p>
          <a:p>
            <a:pPr hangingPunct="0"/>
            <a:endParaRPr lang="he-IL" sz="1200" b="1" dirty="0">
              <a:cs typeface="Varela Round" panose="00000500000000000000"/>
            </a:endParaRPr>
          </a:p>
          <a:p>
            <a:pPr hangingPunct="0"/>
            <a:r>
              <a:rPr lang="he-IL" sz="1200" b="1">
                <a:cs typeface="Varela Round" panose="00000500000000000000"/>
              </a:rPr>
              <a:t>                     </a:t>
            </a:r>
            <a:endParaRPr lang="he-IL" sz="1200" b="1" dirty="0">
              <a:cs typeface="Varela Round" panose="00000500000000000000"/>
            </a:endParaRPr>
          </a:p>
          <a:p>
            <a:pPr hangingPunct="0"/>
            <a:endParaRPr lang="he-IL" sz="1200" b="1" dirty="0">
              <a:cs typeface="Varela Round" panose="00000500000000000000"/>
            </a:endParaRPr>
          </a:p>
          <a:p>
            <a:pPr hangingPunct="0"/>
            <a:r>
              <a:rPr lang="he-IL" sz="1200" b="1">
                <a:cs typeface="Varela Round" panose="00000500000000000000"/>
              </a:rPr>
              <a:t>                   </a:t>
            </a:r>
            <a:endParaRPr lang="he-IL" sz="1200" b="1" dirty="0">
              <a:cs typeface="Varela Round" panose="00000500000000000000"/>
            </a:endParaRPr>
          </a:p>
        </p:txBody>
      </p:sp>
      <p:sp>
        <p:nvSpPr>
          <p:cNvPr id="3" name="מלבן 2"/>
          <p:cNvSpPr/>
          <p:nvPr/>
        </p:nvSpPr>
        <p:spPr>
          <a:xfrm>
            <a:off x="1589689" y="594397"/>
            <a:ext cx="9584327" cy="8351517"/>
          </a:xfrm>
          <a:prstGeom prst="rect">
            <a:avLst/>
          </a:prstGeom>
        </p:spPr>
        <p:txBody>
          <a:bodyPr wrap="square">
            <a:spAutoFit/>
          </a:bodyPr>
          <a:lstStyle/>
          <a:p>
            <a:pPr algn="just" hangingPunct="0">
              <a:lnSpc>
                <a:spcPct val="150000"/>
              </a:lnSpc>
            </a:pPr>
            <a:r>
              <a:rPr lang="he-IL" sz="2400" b="1" dirty="0">
                <a:cs typeface="Varela Round" panose="00000500000000000000"/>
              </a:rPr>
              <a:t>מרי המורדת נכנעת לנורמות של החברה: </a:t>
            </a:r>
          </a:p>
          <a:p>
            <a:pPr algn="just" hangingPunct="0">
              <a:lnSpc>
                <a:spcPct val="150000"/>
              </a:lnSpc>
            </a:pPr>
            <a:r>
              <a:rPr lang="he-IL" sz="2400" b="1" dirty="0">
                <a:solidFill>
                  <a:schemeClr val="accent2"/>
                </a:solidFill>
                <a:cs typeface="Varela Round" panose="00000500000000000000"/>
              </a:rPr>
              <a:t>"בחיים </a:t>
            </a:r>
            <a:r>
              <a:rPr lang="he-IL" sz="2400" b="1" dirty="0" err="1">
                <a:solidFill>
                  <a:schemeClr val="accent2"/>
                </a:solidFill>
                <a:cs typeface="Varela Round" panose="00000500000000000000"/>
              </a:rPr>
              <a:t>הכל</a:t>
            </a:r>
            <a:r>
              <a:rPr lang="he-IL" sz="2400" b="1" dirty="0">
                <a:solidFill>
                  <a:schemeClr val="accent2"/>
                </a:solidFill>
                <a:cs typeface="Varela Round" panose="00000500000000000000"/>
              </a:rPr>
              <a:t> שונה, זה מה שיש לאחת כמוני, </a:t>
            </a:r>
            <a:r>
              <a:rPr lang="he-IL" sz="2400" b="1" dirty="0" err="1">
                <a:solidFill>
                  <a:schemeClr val="accent2"/>
                </a:solidFill>
                <a:cs typeface="Varela Round" panose="00000500000000000000"/>
              </a:rPr>
              <a:t>זוהיר</a:t>
            </a:r>
            <a:r>
              <a:rPr lang="he-IL" sz="2400" b="1" dirty="0">
                <a:solidFill>
                  <a:schemeClr val="accent2"/>
                </a:solidFill>
                <a:cs typeface="Varela Round" panose="00000500000000000000"/>
              </a:rPr>
              <a:t> מצד אחד וקבלן תריסים מצד אחר". </a:t>
            </a:r>
            <a:r>
              <a:rPr lang="he-IL" sz="2400" dirty="0">
                <a:cs typeface="Varela Round" panose="00000500000000000000"/>
              </a:rPr>
              <a:t>(עמ' 39)</a:t>
            </a:r>
          </a:p>
          <a:p>
            <a:pPr algn="just" hangingPunct="0">
              <a:lnSpc>
                <a:spcPct val="150000"/>
              </a:lnSpc>
            </a:pPr>
            <a:endParaRPr lang="he-IL" sz="2400" b="1" dirty="0">
              <a:cs typeface="Varela Round" panose="00000500000000000000"/>
            </a:endParaRPr>
          </a:p>
          <a:p>
            <a:pPr algn="just" hangingPunct="0">
              <a:lnSpc>
                <a:spcPct val="150000"/>
              </a:lnSpc>
            </a:pPr>
            <a:r>
              <a:rPr lang="he-IL" sz="2400" b="1" dirty="0" err="1">
                <a:cs typeface="Varela Round" panose="00000500000000000000"/>
              </a:rPr>
              <a:t>הודא</a:t>
            </a:r>
            <a:r>
              <a:rPr lang="he-IL" sz="2400" b="1" dirty="0">
                <a:cs typeface="Varela Round" panose="00000500000000000000"/>
              </a:rPr>
              <a:t> חושבת על מרי: </a:t>
            </a:r>
          </a:p>
          <a:p>
            <a:pPr algn="just" hangingPunct="0">
              <a:lnSpc>
                <a:spcPct val="150000"/>
              </a:lnSpc>
            </a:pPr>
            <a:r>
              <a:rPr lang="he-IL" sz="2400" b="1" dirty="0">
                <a:solidFill>
                  <a:srgbClr val="00B0F0"/>
                </a:solidFill>
                <a:cs typeface="Varela Round" panose="00000500000000000000"/>
              </a:rPr>
              <a:t>"זה רגעים אחדים אני מסתכלת במרי ומשתאה. מאחורי העורף הקשה ראיתי צוואר מושט לעול. התנגדותה כאילו מחשבת להישבר. החירות אמרתי בליבי, מעמסה כבדה היא שלא כל אם מסוגלת לעמוד בה, וביחוד לא נשים, וביחוד לא נשים ערביות". </a:t>
            </a:r>
            <a:r>
              <a:rPr lang="he-IL" sz="2400" dirty="0">
                <a:cs typeface="Varela Round" panose="00000500000000000000"/>
              </a:rPr>
              <a:t>(עמ' 49)</a:t>
            </a:r>
            <a:endParaRPr lang="he-IL" sz="2400" b="1" dirty="0">
              <a:cs typeface="Varela Round" panose="00000500000000000000"/>
            </a:endParaRPr>
          </a:p>
          <a:p>
            <a:pPr algn="just" hangingPunct="0">
              <a:lnSpc>
                <a:spcPct val="150000"/>
              </a:lnSpc>
            </a:pPr>
            <a:endParaRPr lang="he-IL" sz="2400" b="1" dirty="0">
              <a:cs typeface="Varela Round" panose="00000500000000000000"/>
            </a:endParaRPr>
          </a:p>
          <a:p>
            <a:pPr algn="just" hangingPunct="0">
              <a:lnSpc>
                <a:spcPct val="150000"/>
              </a:lnSpc>
            </a:pPr>
            <a:endParaRPr lang="he-IL" sz="2400" b="1" dirty="0">
              <a:cs typeface="Varela Round" panose="00000500000000000000"/>
            </a:endParaRPr>
          </a:p>
          <a:p>
            <a:pPr marL="342900" indent="-342900" algn="just" hangingPunct="0">
              <a:lnSpc>
                <a:spcPct val="150000"/>
              </a:lnSpc>
              <a:buFont typeface="Arial" panose="020B0604020202020204" pitchFamily="34" charset="0"/>
              <a:buChar char="•"/>
            </a:pPr>
            <a:endParaRPr lang="he-IL" sz="2400" b="1" dirty="0">
              <a:cs typeface="Varela Round" panose="00000500000000000000"/>
            </a:endParaRPr>
          </a:p>
          <a:p>
            <a:pPr algn="just" hangingPunct="0">
              <a:lnSpc>
                <a:spcPct val="150000"/>
              </a:lnSpc>
            </a:pPr>
            <a:endParaRPr lang="he-IL" sz="2400" b="1" dirty="0">
              <a:cs typeface="Varela Round" panose="00000500000000000000"/>
            </a:endParaRPr>
          </a:p>
          <a:p>
            <a:pPr marL="342900" indent="-342900" algn="just" hangingPunct="0">
              <a:lnSpc>
                <a:spcPct val="150000"/>
              </a:lnSpc>
              <a:buFont typeface="Arial" panose="020B0604020202020204" pitchFamily="34" charset="0"/>
              <a:buChar char="•"/>
            </a:pPr>
            <a:endParaRPr lang="he-IL" sz="2400" b="1" dirty="0">
              <a:cs typeface="Varela Round" panose="00000500000000000000"/>
            </a:endParaRPr>
          </a:p>
          <a:p>
            <a:pPr marL="342900" indent="-342900" algn="just" hangingPunct="0">
              <a:lnSpc>
                <a:spcPct val="150000"/>
              </a:lnSpc>
              <a:buFont typeface="Arial" panose="020B0604020202020204" pitchFamily="34" charset="0"/>
              <a:buChar char="•"/>
            </a:pPr>
            <a:endParaRPr lang="he-IL" sz="2400" b="1" dirty="0">
              <a:cs typeface="Varela Round" panose="00000500000000000000"/>
            </a:endParaRPr>
          </a:p>
        </p:txBody>
      </p:sp>
      <p:sp>
        <p:nvSpPr>
          <p:cNvPr id="2" name="תיבת טקסט 1">
            <a:extLst>
              <a:ext uri="{FF2B5EF4-FFF2-40B4-BE49-F238E27FC236}">
                <a16:creationId xmlns:a16="http://schemas.microsoft.com/office/drawing/2014/main" id="{88EF0B7B-3D04-4E09-95E5-CEEF0DF0E2AA}"/>
              </a:ext>
            </a:extLst>
          </p:cNvPr>
          <p:cNvSpPr txBox="1"/>
          <p:nvPr/>
        </p:nvSpPr>
        <p:spPr>
          <a:xfrm>
            <a:off x="3412273" y="144966"/>
            <a:ext cx="4828479" cy="560429"/>
          </a:xfrm>
          <a:prstGeom prst="rect">
            <a:avLst/>
          </a:prstGeom>
        </p:spPr>
        <p:txBody>
          <a:bodyPr vert="horz" wrap="square" lIns="91440" tIns="45720" rIns="91440" bIns="45720" rtlCol="1" anchor="b">
            <a:noAutofit/>
          </a:bodyPr>
          <a:lstStyle/>
          <a:p>
            <a:endParaRPr lang="he-IL" sz="2800" b="1" dirty="0">
              <a:cs typeface="Varela Round" panose="00000500000000000000"/>
            </a:endParaRPr>
          </a:p>
        </p:txBody>
      </p:sp>
    </p:spTree>
    <p:extLst>
      <p:ext uri="{BB962C8B-B14F-4D97-AF65-F5344CB8AC3E}">
        <p14:creationId xmlns:p14="http://schemas.microsoft.com/office/powerpoint/2010/main" val="268054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DD42D0-32F9-4B95-AC9D-E3C46AC2631A}"/>
              </a:ext>
            </a:extLst>
          </p:cNvPr>
          <p:cNvSpPr>
            <a:spLocks noGrp="1"/>
          </p:cNvSpPr>
          <p:nvPr>
            <p:ph type="ctrTitle"/>
          </p:nvPr>
        </p:nvSpPr>
        <p:spPr/>
        <p:txBody>
          <a:bodyPr/>
          <a:lstStyle/>
          <a:p>
            <a:r>
              <a:rPr lang="he-IL" sz="4000" b="1" dirty="0">
                <a:solidFill>
                  <a:srgbClr val="002060"/>
                </a:solidFill>
              </a:rPr>
              <a:t>ההיפוך</a:t>
            </a:r>
          </a:p>
        </p:txBody>
      </p:sp>
      <p:sp>
        <p:nvSpPr>
          <p:cNvPr id="4" name="תיבת טקסט 3">
            <a:extLst>
              <a:ext uri="{FF2B5EF4-FFF2-40B4-BE49-F238E27FC236}">
                <a16:creationId xmlns:a16="http://schemas.microsoft.com/office/drawing/2014/main" id="{E4161BD3-0097-4832-ADDB-69CFBF24084D}"/>
              </a:ext>
            </a:extLst>
          </p:cNvPr>
          <p:cNvSpPr txBox="1"/>
          <p:nvPr/>
        </p:nvSpPr>
        <p:spPr>
          <a:xfrm>
            <a:off x="6431978" y="2359440"/>
            <a:ext cx="5234760" cy="1672683"/>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rtlCol="1" anchor="b">
            <a:noAutofit/>
          </a:bodyPr>
          <a:lstStyle/>
          <a:p>
            <a:pPr>
              <a:lnSpc>
                <a:spcPct val="150000"/>
              </a:lnSpc>
            </a:pPr>
            <a:r>
              <a:rPr lang="he-IL" sz="2400" b="1" dirty="0">
                <a:latin typeface="Varela Round" panose="00000500000000000000" pitchFamily="2" charset="-79"/>
                <a:cs typeface="Varela Round" panose="00000500000000000000" pitchFamily="2" charset="-79"/>
              </a:rPr>
              <a:t>מרי המורדת, המשוחררת, </a:t>
            </a:r>
          </a:p>
          <a:p>
            <a:pPr>
              <a:lnSpc>
                <a:spcPct val="150000"/>
              </a:lnSpc>
            </a:pPr>
            <a:r>
              <a:rPr lang="he-IL" sz="2400" b="1" dirty="0">
                <a:latin typeface="Varela Round" panose="00000500000000000000" pitchFamily="2" charset="-79"/>
                <a:cs typeface="Varela Round" panose="00000500000000000000" pitchFamily="2" charset="-79"/>
              </a:rPr>
              <a:t>בוחרת לחיות חיים נורמטיביים </a:t>
            </a:r>
          </a:p>
          <a:p>
            <a:pPr>
              <a:lnSpc>
                <a:spcPct val="150000"/>
              </a:lnSpc>
            </a:pPr>
            <a:r>
              <a:rPr lang="he-IL" sz="2400" b="1" dirty="0">
                <a:latin typeface="Varela Round" panose="00000500000000000000" pitchFamily="2" charset="-79"/>
                <a:cs typeface="Varela Round" panose="00000500000000000000" pitchFamily="2" charset="-79"/>
              </a:rPr>
              <a:t>בחברה הערבית הישראלית.</a:t>
            </a:r>
          </a:p>
        </p:txBody>
      </p:sp>
      <p:sp>
        <p:nvSpPr>
          <p:cNvPr id="5" name="תיבת טקסט 4">
            <a:extLst>
              <a:ext uri="{FF2B5EF4-FFF2-40B4-BE49-F238E27FC236}">
                <a16:creationId xmlns:a16="http://schemas.microsoft.com/office/drawing/2014/main" id="{40D1E82C-2540-4FA8-AE21-5140615CCE6F}"/>
              </a:ext>
            </a:extLst>
          </p:cNvPr>
          <p:cNvSpPr txBox="1"/>
          <p:nvPr/>
        </p:nvSpPr>
        <p:spPr>
          <a:xfrm>
            <a:off x="525262" y="2359441"/>
            <a:ext cx="5383575" cy="167268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1" anchor="b">
            <a:noAutofit/>
          </a:bodyPr>
          <a:lstStyle/>
          <a:p>
            <a:pPr>
              <a:lnSpc>
                <a:spcPct val="150000"/>
              </a:lnSpc>
            </a:pPr>
            <a:endParaRPr lang="he-IL" sz="2400" b="1" dirty="0">
              <a:latin typeface="Varela Round" panose="00000500000000000000" pitchFamily="2" charset="-79"/>
              <a:cs typeface="Varela Round" panose="00000500000000000000" pitchFamily="2" charset="-79"/>
            </a:endParaRPr>
          </a:p>
          <a:p>
            <a:pPr>
              <a:lnSpc>
                <a:spcPct val="150000"/>
              </a:lnSpc>
            </a:pPr>
            <a:endParaRPr lang="he-IL" sz="2400" b="1" dirty="0">
              <a:latin typeface="Varela Round" panose="00000500000000000000" pitchFamily="2" charset="-79"/>
              <a:cs typeface="Varela Round" panose="00000500000000000000" pitchFamily="2" charset="-79"/>
            </a:endParaRPr>
          </a:p>
          <a:p>
            <a:pPr>
              <a:lnSpc>
                <a:spcPct val="150000"/>
              </a:lnSpc>
            </a:pPr>
            <a:endParaRPr lang="he-IL" sz="2400" b="1" dirty="0">
              <a:latin typeface="Varela Round" panose="00000500000000000000" pitchFamily="2" charset="-79"/>
              <a:cs typeface="Varela Round" panose="00000500000000000000" pitchFamily="2" charset="-79"/>
            </a:endParaRPr>
          </a:p>
          <a:p>
            <a:pPr>
              <a:lnSpc>
                <a:spcPct val="150000"/>
              </a:lnSpc>
            </a:pPr>
            <a:r>
              <a:rPr lang="he-IL" sz="2400" b="1" dirty="0" err="1">
                <a:latin typeface="Varela Round" panose="00000500000000000000" pitchFamily="2" charset="-79"/>
                <a:cs typeface="Varela Round" panose="00000500000000000000" pitchFamily="2" charset="-79"/>
              </a:rPr>
              <a:t>הודא</a:t>
            </a:r>
            <a:r>
              <a:rPr lang="he-IL" sz="2400" b="1" dirty="0">
                <a:latin typeface="Varela Round" panose="00000500000000000000" pitchFamily="2" charset="-79"/>
                <a:cs typeface="Varela Round" panose="00000500000000000000" pitchFamily="2" charset="-79"/>
              </a:rPr>
              <a:t> השמרנית, המופנמת, מתגלה כמורדת וכאמיצה בבחירתה באלכס היהודי והחלטתה להינשא לו.</a:t>
            </a:r>
          </a:p>
        </p:txBody>
      </p:sp>
    </p:spTree>
    <p:extLst>
      <p:ext uri="{BB962C8B-B14F-4D97-AF65-F5344CB8AC3E}">
        <p14:creationId xmlns:p14="http://schemas.microsoft.com/office/powerpoint/2010/main" val="313985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2261062" y="334188"/>
            <a:ext cx="7552012" cy="671651"/>
          </a:xfrm>
        </p:spPr>
        <p:txBody>
          <a:bodyPr anchor="t"/>
          <a:lstStyle/>
          <a:p>
            <a:r>
              <a:rPr lang="he-IL" sz="4000" b="1" dirty="0">
                <a:solidFill>
                  <a:srgbClr val="002060"/>
                </a:solidFill>
              </a:rPr>
              <a:t>משימה בזוגות</a:t>
            </a:r>
          </a:p>
        </p:txBody>
      </p:sp>
      <p:sp>
        <p:nvSpPr>
          <p:cNvPr id="4" name="TextBox 3"/>
          <p:cNvSpPr txBox="1"/>
          <p:nvPr/>
        </p:nvSpPr>
        <p:spPr>
          <a:xfrm>
            <a:off x="174567" y="780209"/>
            <a:ext cx="10987804" cy="5826032"/>
          </a:xfrm>
          <a:prstGeom prst="rect">
            <a:avLst/>
          </a:prstGeom>
        </p:spPr>
        <p:txBody>
          <a:bodyPr vert="horz" wrap="square" lIns="91440" tIns="45720" rIns="91440" bIns="45720" rtlCol="1" anchor="t">
            <a:noAutofit/>
          </a:bodyPr>
          <a:lstStyle/>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כתבו שיחת </a:t>
            </a:r>
            <a:r>
              <a:rPr lang="he-IL" sz="2400" b="1" dirty="0" err="1">
                <a:cs typeface="Varela Round" panose="00000500000000000000"/>
              </a:rPr>
              <a:t>ווטסאפ</a:t>
            </a:r>
            <a:r>
              <a:rPr lang="he-IL" sz="2400" b="1" dirty="0">
                <a:cs typeface="Varela Round" panose="00000500000000000000"/>
              </a:rPr>
              <a:t>  עם </a:t>
            </a:r>
            <a:r>
              <a:rPr lang="he-IL" sz="2400" b="1" dirty="0" err="1">
                <a:cs typeface="Varela Round" panose="00000500000000000000"/>
              </a:rPr>
              <a:t>הודא</a:t>
            </a:r>
            <a:r>
              <a:rPr lang="he-IL" sz="2400" b="1" dirty="0">
                <a:cs typeface="Varela Round" panose="00000500000000000000"/>
              </a:rPr>
              <a:t>, בה אתם, הקוראים, שואלים אותה שאלות שעולות בדעתכם מן ההיכרות איתה והיא עונה לכם.</a:t>
            </a:r>
          </a:p>
        </p:txBody>
      </p:sp>
      <p:pic>
        <p:nvPicPr>
          <p:cNvPr id="1026" name="Picture 2" descr="Chat, Multiple, Icon, Symbol, Message">
            <a:extLst>
              <a:ext uri="{FF2B5EF4-FFF2-40B4-BE49-F238E27FC236}">
                <a16:creationId xmlns:a16="http://schemas.microsoft.com/office/drawing/2014/main" id="{3B01BD83-578A-4995-807D-95AC7A5F5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263" y="2565124"/>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5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יבת טקסט 7">
            <a:extLst>
              <a:ext uri="{FF2B5EF4-FFF2-40B4-BE49-F238E27FC236}">
                <a16:creationId xmlns:a16="http://schemas.microsoft.com/office/drawing/2014/main" id="{F0446857-8B0E-4C05-B175-963F6BBEE928}"/>
              </a:ext>
            </a:extLst>
          </p:cNvPr>
          <p:cNvSpPr txBox="1"/>
          <p:nvPr/>
        </p:nvSpPr>
        <p:spPr>
          <a:xfrm>
            <a:off x="4142615" y="0"/>
            <a:ext cx="7482468" cy="914400"/>
          </a:xfrm>
          <a:prstGeom prst="rect">
            <a:avLst/>
          </a:prstGeom>
        </p:spPr>
        <p:txBody>
          <a:bodyPr vert="horz" wrap="none" lIns="91440" tIns="45720" rIns="91440" bIns="45720" rtlCol="1" anchor="b">
            <a:noAutofit/>
          </a:bodyPr>
          <a:lstStyle/>
          <a:p>
            <a:pPr algn="ctr">
              <a:lnSpc>
                <a:spcPct val="90000"/>
              </a:lnSpc>
              <a:spcBef>
                <a:spcPct val="0"/>
              </a:spcBef>
            </a:pPr>
            <a:r>
              <a:rPr lang="he-IL" sz="4000" b="1" dirty="0">
                <a:solidFill>
                  <a:srgbClr val="002060"/>
                </a:solidFill>
                <a:latin typeface="Varela Round" panose="00000500000000000000" pitchFamily="2" charset="-79"/>
                <a:ea typeface="+mj-ea"/>
                <a:cs typeface="Varela Round" panose="00000500000000000000" pitchFamily="2" charset="-79"/>
              </a:rPr>
              <a:t> </a:t>
            </a:r>
            <a:r>
              <a:rPr lang="he-IL" sz="4000" b="1" dirty="0" err="1">
                <a:solidFill>
                  <a:srgbClr val="002060"/>
                </a:solidFill>
                <a:latin typeface="Varela Round" panose="00000500000000000000" pitchFamily="2" charset="-79"/>
                <a:ea typeface="+mj-ea"/>
                <a:cs typeface="Varela Round" panose="00000500000000000000" pitchFamily="2" charset="-79"/>
              </a:rPr>
              <a:t>הודא</a:t>
            </a:r>
            <a:r>
              <a:rPr lang="he-IL" sz="4000" b="1" dirty="0">
                <a:solidFill>
                  <a:srgbClr val="002060"/>
                </a:solidFill>
                <a:latin typeface="Varela Round" panose="00000500000000000000" pitchFamily="2" charset="-79"/>
                <a:ea typeface="+mj-ea"/>
                <a:cs typeface="Varela Round" panose="00000500000000000000" pitchFamily="2" charset="-79"/>
              </a:rPr>
              <a:t> ואלכס</a:t>
            </a:r>
          </a:p>
        </p:txBody>
      </p:sp>
      <p:sp>
        <p:nvSpPr>
          <p:cNvPr id="11" name="תיבת טקסט 10">
            <a:extLst>
              <a:ext uri="{FF2B5EF4-FFF2-40B4-BE49-F238E27FC236}">
                <a16:creationId xmlns:a16="http://schemas.microsoft.com/office/drawing/2014/main" id="{85933290-9638-4148-8F9C-22EC257AE400}"/>
              </a:ext>
            </a:extLst>
          </p:cNvPr>
          <p:cNvSpPr txBox="1"/>
          <p:nvPr/>
        </p:nvSpPr>
        <p:spPr>
          <a:xfrm>
            <a:off x="4505092" y="1405054"/>
            <a:ext cx="7214839" cy="3534936"/>
          </a:xfrm>
          <a:prstGeom prst="rect">
            <a:avLst/>
          </a:prstGeom>
        </p:spPr>
        <p:txBody>
          <a:bodyPr vert="horz" wrap="none" lIns="91440" tIns="45720" rIns="91440" bIns="45720" rtlCol="1" anchor="b">
            <a:noAutofit/>
          </a:bodyPr>
          <a:lstStyle/>
          <a:p>
            <a:r>
              <a:rPr lang="he-IL" sz="2400" b="1" dirty="0">
                <a:cs typeface="Varela Round" panose="00000500000000000000"/>
              </a:rPr>
              <a:t>המפגש עם אלכס מחולל שינוי דרמטי בחייה.</a:t>
            </a:r>
          </a:p>
          <a:p>
            <a:endParaRPr lang="he-IL" sz="2400" b="1" dirty="0">
              <a:cs typeface="Varela Round" panose="00000500000000000000"/>
            </a:endParaRPr>
          </a:p>
          <a:p>
            <a:r>
              <a:rPr lang="he-IL" sz="2400" b="1" dirty="0">
                <a:cs typeface="Varela Round" panose="00000500000000000000"/>
              </a:rPr>
              <a:t>אלכס בא מעולם שונה לגמרי. </a:t>
            </a:r>
          </a:p>
          <a:p>
            <a:endParaRPr lang="he-IL" sz="2400" b="1" dirty="0">
              <a:cs typeface="Varela Round" panose="00000500000000000000"/>
            </a:endParaRPr>
          </a:p>
          <a:p>
            <a:r>
              <a:rPr lang="he-IL" sz="2400" b="1" dirty="0">
                <a:cs typeface="Varela Round" panose="00000500000000000000"/>
              </a:rPr>
              <a:t>הוא מעורר את דמיונה של </a:t>
            </a:r>
            <a:r>
              <a:rPr lang="he-IL" sz="2400" b="1" dirty="0" err="1">
                <a:cs typeface="Varela Round" panose="00000500000000000000"/>
              </a:rPr>
              <a:t>הודא</a:t>
            </a:r>
            <a:r>
              <a:rPr lang="he-IL" sz="2400" b="1" dirty="0">
                <a:cs typeface="Varela Round" panose="00000500000000000000"/>
              </a:rPr>
              <a:t> עוד טרם פגשה אותו.</a:t>
            </a:r>
          </a:p>
          <a:p>
            <a:endParaRPr lang="he-IL" sz="2400" b="1" dirty="0">
              <a:cs typeface="Varela Round" panose="00000500000000000000"/>
            </a:endParaRPr>
          </a:p>
          <a:p>
            <a:r>
              <a:rPr lang="he-IL" sz="2400" b="1" dirty="0">
                <a:cs typeface="Varela Round" panose="00000500000000000000"/>
              </a:rPr>
              <a:t>מנגינת החצוצרה מהלכת קסם עליה.</a:t>
            </a:r>
          </a:p>
          <a:p>
            <a:endParaRPr lang="he-IL" sz="2400" b="1" dirty="0">
              <a:cs typeface="Varela Round" panose="00000500000000000000"/>
            </a:endParaRPr>
          </a:p>
          <a:p>
            <a:endParaRPr lang="he-IL" sz="2400" b="1" dirty="0">
              <a:cs typeface="Varela Round" panose="00000500000000000000"/>
            </a:endParaRPr>
          </a:p>
          <a:p>
            <a:endParaRPr lang="he-IL" sz="2400" b="1" dirty="0">
              <a:cs typeface="Varela Round" panose="00000500000000000000"/>
            </a:endParaRPr>
          </a:p>
        </p:txBody>
      </p:sp>
      <p:pic>
        <p:nvPicPr>
          <p:cNvPr id="1028" name="Picture 4" descr="silhouette photo of person holding flashlight under milk way">
            <a:extLst>
              <a:ext uri="{FF2B5EF4-FFF2-40B4-BE49-F238E27FC236}">
                <a16:creationId xmlns:a16="http://schemas.microsoft.com/office/drawing/2014/main" id="{F0C4A0E5-3E31-406F-A9B7-13083147B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8" y="122663"/>
            <a:ext cx="4516244" cy="51518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מוזיקה - Wikiwand">
            <a:extLst>
              <a:ext uri="{FF2B5EF4-FFF2-40B4-BE49-F238E27FC236}">
                <a16:creationId xmlns:a16="http://schemas.microsoft.com/office/drawing/2014/main" id="{38B2365A-23E2-499B-9CE4-CD9D725C4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493" y="3869473"/>
            <a:ext cx="676508" cy="8882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מוזיקה - Wikiwand">
            <a:extLst>
              <a:ext uri="{FF2B5EF4-FFF2-40B4-BE49-F238E27FC236}">
                <a16:creationId xmlns:a16="http://schemas.microsoft.com/office/drawing/2014/main" id="{2954E177-D9DE-48EB-BC9D-736982295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330" y="4027506"/>
            <a:ext cx="800099" cy="10036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מוזיקה - Wikiwand">
            <a:extLst>
              <a:ext uri="{FF2B5EF4-FFF2-40B4-BE49-F238E27FC236}">
                <a16:creationId xmlns:a16="http://schemas.microsoft.com/office/drawing/2014/main" id="{AC86ED85-ACE1-42B2-B4C3-8FDB7D254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331" y="4238421"/>
            <a:ext cx="1063079" cy="106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8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32016" y="852214"/>
            <a:ext cx="10789919" cy="4204997"/>
          </a:xfrm>
          <a:prstGeom prst="rect">
            <a:avLst/>
          </a:prstGeom>
          <a:ln>
            <a:noFill/>
          </a:ln>
          <a:effectLst>
            <a:glow rad="101600">
              <a:srgbClr val="FF0000">
                <a:alpha val="60000"/>
              </a:srgbClr>
            </a:glow>
          </a:effectLst>
        </p:spPr>
        <p:txBody>
          <a:bodyPr wrap="square">
            <a:spAutoFit/>
          </a:bodyPr>
          <a:lstStyle/>
          <a:p>
            <a:pPr hangingPunct="0">
              <a:lnSpc>
                <a:spcPct val="150000"/>
              </a:lnSpc>
            </a:pPr>
            <a:endParaRPr lang="he-IL" sz="2000" b="1" dirty="0">
              <a:cs typeface="Varela Round" panose="00000500000000000000"/>
            </a:endParaRPr>
          </a:p>
          <a:p>
            <a:pPr algn="just" hangingPunct="0">
              <a:lnSpc>
                <a:spcPct val="150000"/>
              </a:lnSpc>
            </a:pPr>
            <a:r>
              <a:rPr lang="he-IL" sz="2000" b="1" dirty="0">
                <a:cs typeface="Varela Round" panose="00000500000000000000"/>
              </a:rPr>
              <a:t>"ניכר בו שהוא גבר שיודע מה הוא רוצה ואת הדרך שהוא הולך בה, ועם זה הוא עומד על הגג ומיילל בחצוצרה אל הים ומשלח את געגועיו אל אחת אסיה. למה זה עזב אותה? ומנין לי שיהיה מוכן לראות בי אפילו תמורה לאסיה זו? ועל </a:t>
            </a:r>
            <a:r>
              <a:rPr lang="he-IL" sz="2000" b="1" dirty="0" err="1">
                <a:cs typeface="Varela Round" panose="00000500000000000000"/>
              </a:rPr>
              <a:t>הכל</a:t>
            </a:r>
            <a:r>
              <a:rPr lang="he-IL" sz="2000" b="1" dirty="0">
                <a:cs typeface="Varela Round" panose="00000500000000000000"/>
              </a:rPr>
              <a:t> אני מתחילה לראות שאני עצמי משתנה. בענייני גברים לא הייתי מעודי היוזמת. מכבר הייתי סבורה שנולדים כך. והנה אני מוצאת בי נכונות  ליזום. אמנם עצם הנכונות  עדיין אינה יוזמה. איני יודעת מה עושים ואיך מתחילים. לא די בדמיון שאני משופעת בו. צריך גם העזה רבה, ונכונות להיכשל ולהישרד אחרי התבוסה" </a:t>
            </a:r>
            <a:r>
              <a:rPr lang="he-IL" sz="2000" dirty="0">
                <a:cs typeface="Varela Round" panose="00000500000000000000"/>
              </a:rPr>
              <a:t>(עמ' 89)</a:t>
            </a:r>
          </a:p>
          <a:p>
            <a:pPr marL="342900" indent="-342900" hangingPunct="0">
              <a:lnSpc>
                <a:spcPct val="150000"/>
              </a:lnSpc>
              <a:buFont typeface="Arial" panose="020B0604020202020204" pitchFamily="34" charset="0"/>
              <a:buChar char="•"/>
            </a:pPr>
            <a:endParaRPr lang="he-IL" sz="2000" dirty="0">
              <a:cs typeface="Varela Round" panose="00000500000000000000"/>
            </a:endParaRPr>
          </a:p>
          <a:p>
            <a:pPr marL="342900" indent="-342900" hangingPunct="0">
              <a:lnSpc>
                <a:spcPct val="150000"/>
              </a:lnSpc>
              <a:buFont typeface="Arial" panose="020B0604020202020204" pitchFamily="34" charset="0"/>
              <a:buChar char="•"/>
            </a:pPr>
            <a:endParaRPr lang="he-IL" sz="2000" b="1" dirty="0">
              <a:cs typeface="Varela Round" panose="00000500000000000000"/>
            </a:endParaRPr>
          </a:p>
        </p:txBody>
      </p:sp>
      <p:pic>
        <p:nvPicPr>
          <p:cNvPr id="6" name="תמונה 5" descr="red and white heart shape illustration">
            <a:extLst>
              <a:ext uri="{FF2B5EF4-FFF2-40B4-BE49-F238E27FC236}">
                <a16:creationId xmlns:a16="http://schemas.microsoft.com/office/drawing/2014/main" id="{B1FBDE4A-82FF-4D78-B2E5-844BD4B896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5983" y="4472609"/>
            <a:ext cx="440055" cy="337185"/>
          </a:xfrm>
          <a:prstGeom prst="rect">
            <a:avLst/>
          </a:prstGeom>
          <a:noFill/>
          <a:ln>
            <a:noFill/>
          </a:ln>
        </p:spPr>
      </p:pic>
      <p:pic>
        <p:nvPicPr>
          <p:cNvPr id="7" name="תמונה 6" descr="red and white heart shape illustration">
            <a:extLst>
              <a:ext uri="{FF2B5EF4-FFF2-40B4-BE49-F238E27FC236}">
                <a16:creationId xmlns:a16="http://schemas.microsoft.com/office/drawing/2014/main" id="{F0424503-3D02-4720-B30E-2E13D2E7EB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575" y="4472611"/>
            <a:ext cx="440055" cy="337185"/>
          </a:xfrm>
          <a:prstGeom prst="rect">
            <a:avLst/>
          </a:prstGeom>
          <a:noFill/>
          <a:ln>
            <a:noFill/>
          </a:ln>
        </p:spPr>
      </p:pic>
      <p:pic>
        <p:nvPicPr>
          <p:cNvPr id="8" name="תמונה 7" descr="red and white heart shape illustration">
            <a:extLst>
              <a:ext uri="{FF2B5EF4-FFF2-40B4-BE49-F238E27FC236}">
                <a16:creationId xmlns:a16="http://schemas.microsoft.com/office/drawing/2014/main" id="{5947C82F-B23C-42BB-9861-38D386D22A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202" y="4472610"/>
            <a:ext cx="440055" cy="337185"/>
          </a:xfrm>
          <a:prstGeom prst="rect">
            <a:avLst/>
          </a:prstGeom>
          <a:noFill/>
          <a:ln>
            <a:noFill/>
          </a:ln>
        </p:spPr>
      </p:pic>
    </p:spTree>
    <p:extLst>
      <p:ext uri="{BB962C8B-B14F-4D97-AF65-F5344CB8AC3E}">
        <p14:creationId xmlns:p14="http://schemas.microsoft.com/office/powerpoint/2010/main" val="190842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68166" y="705395"/>
            <a:ext cx="11480858" cy="5128327"/>
          </a:xfrm>
          <a:prstGeom prst="rect">
            <a:avLst/>
          </a:prstGeom>
        </p:spPr>
        <p:txBody>
          <a:bodyPr wrap="square">
            <a:spAutoFit/>
          </a:bodyPr>
          <a:lstStyle/>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הופעותיו הראשונות של אלכס </a:t>
            </a:r>
            <a:r>
              <a:rPr lang="he-IL" sz="2000" b="1" dirty="0" err="1">
                <a:cs typeface="Varela Round" panose="00000500000000000000"/>
              </a:rPr>
              <a:t>בואדי</a:t>
            </a:r>
            <a:r>
              <a:rPr lang="he-IL" sz="2000" b="1" dirty="0">
                <a:cs typeface="Varela Round" panose="00000500000000000000"/>
              </a:rPr>
              <a:t> בעלות </a:t>
            </a:r>
            <a:r>
              <a:rPr lang="he-IL" sz="2000" b="1" dirty="0">
                <a:effectLst>
                  <a:outerShdw blurRad="38100" dist="38100" dir="2700000" algn="tl">
                    <a:srgbClr val="000000">
                      <a:alpha val="43137"/>
                    </a:srgbClr>
                  </a:outerShdw>
                </a:effectLst>
                <a:cs typeface="Varela Round" panose="00000500000000000000"/>
              </a:rPr>
              <a:t>אופי קומי</a:t>
            </a:r>
            <a:r>
              <a:rPr lang="he-IL" sz="2000" b="1" dirty="0">
                <a:cs typeface="Varela Round" panose="00000500000000000000"/>
              </a:rPr>
              <a:t>, </a:t>
            </a:r>
          </a:p>
          <a:p>
            <a:pPr hangingPunct="0">
              <a:lnSpc>
                <a:spcPct val="150000"/>
              </a:lnSpc>
            </a:pPr>
            <a:r>
              <a:rPr lang="he-IL" sz="2000" b="1" dirty="0">
                <a:cs typeface="Varela Round" panose="00000500000000000000"/>
              </a:rPr>
              <a:t>שמדגיש את זרותו.</a:t>
            </a:r>
          </a:p>
          <a:p>
            <a:pPr hangingPunct="0">
              <a:lnSpc>
                <a:spcPct val="150000"/>
              </a:lnSpc>
            </a:pPr>
            <a:endParaRPr lang="he-IL" sz="2000" b="1" dirty="0">
              <a:cs typeface="Varela Round" panose="00000500000000000000"/>
            </a:endParaRPr>
          </a:p>
          <a:p>
            <a:pPr hangingPunct="0">
              <a:lnSpc>
                <a:spcPct val="150000"/>
              </a:lnSpc>
            </a:pPr>
            <a:r>
              <a:rPr lang="he-IL" sz="2000" b="1" dirty="0" err="1">
                <a:cs typeface="Varela Round" panose="00000500000000000000"/>
              </a:rPr>
              <a:t>ג'מילה</a:t>
            </a:r>
            <a:r>
              <a:rPr lang="he-IL" sz="2000" b="1" dirty="0">
                <a:cs typeface="Varela Round" panose="00000500000000000000"/>
              </a:rPr>
              <a:t> מתארת אותו כגמד מקרקס, מרי אומרת שהוא פורץ ונגינת החצוצרה משמחת את סבא אליאס.</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הוא מצטייר כחסר מזל, משכורתו נגנבת, </a:t>
            </a:r>
            <a:r>
              <a:rPr lang="he-IL" sz="2000" b="1" dirty="0" err="1">
                <a:cs typeface="Varela Round" panose="00000500000000000000"/>
              </a:rPr>
              <a:t>זוהיר</a:t>
            </a:r>
            <a:r>
              <a:rPr lang="he-IL" sz="2000" b="1" dirty="0">
                <a:cs typeface="Varela Round" panose="00000500000000000000"/>
              </a:rPr>
              <a:t> דוקר אותו, המשטרה עוצרת אותו, הוא נעקץ על ידי עקרב.</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את כל אלה מלווה העברית העילגת שבפיו – עברית של עולה חדש.</a:t>
            </a:r>
          </a:p>
          <a:p>
            <a:pPr hangingPunct="0">
              <a:lnSpc>
                <a:spcPct val="150000"/>
              </a:lnSpc>
              <a:tabLst>
                <a:tab pos="3653790" algn="l"/>
              </a:tabLst>
            </a:pPr>
            <a:endParaRPr lang="he-IL"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r>
              <a:rPr lang="he-IL" sz="2000" b="1" dirty="0">
                <a:cs typeface="Varela Round" panose="00000500000000000000"/>
              </a:rPr>
              <a:t>                                                </a:t>
            </a:r>
          </a:p>
        </p:txBody>
      </p:sp>
      <p:pic>
        <p:nvPicPr>
          <p:cNvPr id="1028" name="Picture 4" descr="סמיילי חמוד מגניב">
            <a:extLst>
              <a:ext uri="{FF2B5EF4-FFF2-40B4-BE49-F238E27FC236}">
                <a16:creationId xmlns:a16="http://schemas.microsoft.com/office/drawing/2014/main" id="{5C94CCEF-E93A-40FF-921D-2975BE7EE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96" y="846762"/>
            <a:ext cx="1234975" cy="118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7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298276" y="1924996"/>
            <a:ext cx="5893724" cy="1733205"/>
          </a:xfrm>
        </p:spPr>
        <p:txBody>
          <a:bodyPr/>
          <a:lstStyle/>
          <a:p>
            <a:r>
              <a:rPr lang="he-IL" sz="5400" b="1" dirty="0">
                <a:solidFill>
                  <a:srgbClr val="002060"/>
                </a:solidFill>
              </a:rPr>
              <a:t>סמי מיכאל</a:t>
            </a:r>
          </a:p>
        </p:txBody>
      </p:sp>
      <p:sp>
        <p:nvSpPr>
          <p:cNvPr id="3" name="תיבת טקסט 2">
            <a:extLst>
              <a:ext uri="{FF2B5EF4-FFF2-40B4-BE49-F238E27FC236}">
                <a16:creationId xmlns:a16="http://schemas.microsoft.com/office/drawing/2014/main" id="{57B600F0-EF1D-4D4B-97B4-59172B6C306C}"/>
              </a:ext>
            </a:extLst>
          </p:cNvPr>
          <p:cNvSpPr txBox="1"/>
          <p:nvPr/>
        </p:nvSpPr>
        <p:spPr>
          <a:xfrm>
            <a:off x="4335516" y="5770179"/>
            <a:ext cx="2191407" cy="914400"/>
          </a:xfrm>
          <a:prstGeom prst="rect">
            <a:avLst/>
          </a:prstGeom>
        </p:spPr>
        <p:txBody>
          <a:bodyPr vert="horz" wrap="square" lIns="91440" tIns="45720" rIns="91440" bIns="45720" rtlCol="0" anchor="b">
            <a:noAutofit/>
          </a:bodyPr>
          <a:lstStyle/>
          <a:p>
            <a:r>
              <a:rPr lang="he-IL" b="1" dirty="0">
                <a:effectLst>
                  <a:outerShdw blurRad="38100" dist="38100" dir="2700000" algn="tl">
                    <a:srgbClr val="000000">
                      <a:alpha val="43137"/>
                    </a:srgbClr>
                  </a:outerShdw>
                </a:effectLst>
              </a:rPr>
              <a:t> </a:t>
            </a:r>
            <a:endParaRPr lang="en-IL" sz="1050" dirty="0"/>
          </a:p>
        </p:txBody>
      </p:sp>
      <p:sp>
        <p:nvSpPr>
          <p:cNvPr id="5" name="תיבת טקסט 4">
            <a:extLst>
              <a:ext uri="{FF2B5EF4-FFF2-40B4-BE49-F238E27FC236}">
                <a16:creationId xmlns:a16="http://schemas.microsoft.com/office/drawing/2014/main" id="{3CD8EFBA-E57D-4352-BFE3-C72FBCF10718}"/>
              </a:ext>
            </a:extLst>
          </p:cNvPr>
          <p:cNvSpPr txBox="1"/>
          <p:nvPr/>
        </p:nvSpPr>
        <p:spPr>
          <a:xfrm>
            <a:off x="6947338" y="3429000"/>
            <a:ext cx="914400" cy="914400"/>
          </a:xfrm>
          <a:prstGeom prst="rect">
            <a:avLst/>
          </a:prstGeom>
        </p:spPr>
        <p:txBody>
          <a:bodyPr vert="horz" wrap="none" lIns="91440" tIns="45720" rIns="91440" bIns="45720" rtlCol="0" anchor="b">
            <a:noAutofit/>
          </a:bodyPr>
          <a:lstStyle/>
          <a:p>
            <a:endParaRPr lang="en-IL" sz="4800" dirty="0"/>
          </a:p>
        </p:txBody>
      </p:sp>
      <p:pic>
        <p:nvPicPr>
          <p:cNvPr id="7" name="תמונה 6">
            <a:extLst>
              <a:ext uri="{FF2B5EF4-FFF2-40B4-BE49-F238E27FC236}">
                <a16:creationId xmlns:a16="http://schemas.microsoft.com/office/drawing/2014/main" id="{31259177-34DD-4A94-A718-53F218D9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2" y="1178798"/>
            <a:ext cx="6061541" cy="4430892"/>
          </a:xfrm>
          <a:prstGeom prst="rect">
            <a:avLst/>
          </a:prstGeom>
        </p:spPr>
      </p:pic>
      <p:sp>
        <p:nvSpPr>
          <p:cNvPr id="8" name="מלבן 7">
            <a:extLst>
              <a:ext uri="{FF2B5EF4-FFF2-40B4-BE49-F238E27FC236}">
                <a16:creationId xmlns:a16="http://schemas.microsoft.com/office/drawing/2014/main" id="{F06038C8-8F75-4F64-9AB4-A9E62F8D0414}"/>
              </a:ext>
            </a:extLst>
          </p:cNvPr>
          <p:cNvSpPr/>
          <p:nvPr/>
        </p:nvSpPr>
        <p:spPr>
          <a:xfrm>
            <a:off x="2455524" y="5770179"/>
            <a:ext cx="4181369" cy="276999"/>
          </a:xfrm>
          <a:prstGeom prst="rect">
            <a:avLst/>
          </a:prstGeom>
        </p:spPr>
        <p:txBody>
          <a:bodyPr wrap="square">
            <a:spAutoFit/>
          </a:bodyPr>
          <a:lstStyle/>
          <a:p>
            <a:pPr algn="l"/>
            <a:r>
              <a:rPr lang="he-IL" sz="1200" dirty="0">
                <a:solidFill>
                  <a:srgbClr val="5A3696"/>
                </a:solidFill>
                <a:latin typeface="Arial" panose="020B0604020202020204" pitchFamily="34" charset="0"/>
              </a:rPr>
              <a:t>ויקיפדיה</a:t>
            </a:r>
            <a:endParaRPr lang="he-IL" sz="1200" b="0" i="0" dirty="0">
              <a:solidFill>
                <a:srgbClr val="54595D"/>
              </a:solidFill>
              <a:effectLst/>
              <a:latin typeface="Arial" panose="020B0604020202020204" pitchFamily="34" charset="0"/>
            </a:endParaRPr>
          </a:p>
        </p:txBody>
      </p:sp>
    </p:spTree>
    <p:extLst>
      <p:ext uri="{BB962C8B-B14F-4D97-AF65-F5344CB8AC3E}">
        <p14:creationId xmlns:p14="http://schemas.microsoft.com/office/powerpoint/2010/main" val="281462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632225" y="1242600"/>
            <a:ext cx="10242658" cy="3089307"/>
          </a:xfrm>
          <a:prstGeom prst="rect">
            <a:avLst/>
          </a:prstGeom>
        </p:spPr>
        <p:txBody>
          <a:bodyPr wrap="square">
            <a:spAutoFit/>
          </a:bodyPr>
          <a:lstStyle/>
          <a:p>
            <a:pPr hangingPunct="0">
              <a:lnSpc>
                <a:spcPct val="200000"/>
              </a:lnSpc>
              <a:tabLst>
                <a:tab pos="3653790" algn="l"/>
              </a:tabLst>
            </a:pPr>
            <a:r>
              <a:rPr lang="he-IL" sz="2000" b="1" dirty="0">
                <a:cs typeface="Varela Round" panose="00000500000000000000"/>
              </a:rPr>
              <a:t>אלכס עולה חדש מרוסיה, גדל בבית יתומים, עלה לארץ בעל כורחו.</a:t>
            </a:r>
          </a:p>
          <a:p>
            <a:pPr hangingPunct="0">
              <a:lnSpc>
                <a:spcPct val="200000"/>
              </a:lnSpc>
              <a:tabLst>
                <a:tab pos="3653790" algn="l"/>
              </a:tabLst>
            </a:pPr>
            <a:r>
              <a:rPr lang="he-IL" sz="2000" b="1" dirty="0">
                <a:cs typeface="Varela Round" panose="00000500000000000000"/>
              </a:rPr>
              <a:t>הוא סטודנט בטכניון ועובד כסבל בנמל.</a:t>
            </a:r>
          </a:p>
          <a:p>
            <a:pPr hangingPunct="0">
              <a:lnSpc>
                <a:spcPct val="200000"/>
              </a:lnSpc>
              <a:tabLst>
                <a:tab pos="3653790" algn="l"/>
              </a:tabLst>
            </a:pPr>
            <a:r>
              <a:rPr lang="he-IL" sz="2000" b="1" dirty="0">
                <a:cs typeface="Varela Round" panose="00000500000000000000"/>
              </a:rPr>
              <a:t>הוא נמוך קומה, שרירי, בעל משקפיים עבים.</a:t>
            </a:r>
          </a:p>
          <a:p>
            <a:pPr hangingPunct="0">
              <a:lnSpc>
                <a:spcPct val="200000"/>
              </a:lnSpc>
              <a:tabLst>
                <a:tab pos="3653790" algn="l"/>
              </a:tabLst>
            </a:pPr>
            <a:r>
              <a:rPr lang="he-IL" sz="2000" b="1" dirty="0">
                <a:cs typeface="Varela Round" panose="00000500000000000000"/>
              </a:rPr>
              <a:t>מדמותו המגוחכת בראשית הרומן פורץ גבר חזק פיזית שנוכחותו מעניקה למשפחתה ביטחון.</a:t>
            </a:r>
          </a:p>
          <a:p>
            <a:pPr hangingPunct="0">
              <a:lnSpc>
                <a:spcPct val="200000"/>
              </a:lnSpc>
              <a:tabLst>
                <a:tab pos="3653790" algn="l"/>
              </a:tabLst>
            </a:pPr>
            <a:endParaRPr lang="he-IL" sz="2000" b="1" dirty="0">
              <a:cs typeface="Varela Round" panose="00000500000000000000"/>
            </a:endParaRPr>
          </a:p>
        </p:txBody>
      </p:sp>
    </p:spTree>
    <p:extLst>
      <p:ext uri="{BB962C8B-B14F-4D97-AF65-F5344CB8AC3E}">
        <p14:creationId xmlns:p14="http://schemas.microsoft.com/office/powerpoint/2010/main" val="294524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2594956" y="703650"/>
            <a:ext cx="7330361" cy="2358338"/>
          </a:xfrm>
          <a:prstGeom prst="rect">
            <a:avLst/>
          </a:prstGeom>
        </p:spPr>
        <p:txBody>
          <a:bodyPr wrap="square">
            <a:spAutoFit/>
          </a:bodyPr>
          <a:lstStyle/>
          <a:p>
            <a:pPr hangingPunct="0">
              <a:lnSpc>
                <a:spcPct val="150000"/>
              </a:lnSpc>
            </a:pPr>
            <a:endParaRPr lang="he-IL" sz="2000" b="1" dirty="0">
              <a:latin typeface="Varela Round" panose="00000500000000000000" pitchFamily="2" charset="-79"/>
              <a:cs typeface="Varela Round" panose="00000500000000000000" pitchFamily="2" charset="-79"/>
            </a:endParaRPr>
          </a:p>
          <a:p>
            <a:pPr hangingPunct="0">
              <a:lnSpc>
                <a:spcPct val="150000"/>
              </a:lnSpc>
              <a:tabLst>
                <a:tab pos="3653790" algn="l"/>
              </a:tabLst>
            </a:pPr>
            <a:r>
              <a:rPr lang="he-IL" sz="2000" b="1" dirty="0">
                <a:latin typeface="Varela Round" panose="00000500000000000000" pitchFamily="2" charset="-79"/>
                <a:cs typeface="Varela Round" panose="00000500000000000000" pitchFamily="2" charset="-79"/>
              </a:rPr>
              <a:t>אלכס אמיץ, תמים, גלוי לב. </a:t>
            </a:r>
          </a:p>
          <a:p>
            <a:pPr hangingPunct="0">
              <a:lnSpc>
                <a:spcPct val="150000"/>
              </a:lnSpc>
              <a:tabLst>
                <a:tab pos="3653790" algn="l"/>
              </a:tabLst>
            </a:pPr>
            <a:r>
              <a:rPr lang="he-IL" sz="2000" b="1" dirty="0" err="1">
                <a:latin typeface="Varela Round" panose="00000500000000000000" pitchFamily="2" charset="-79"/>
                <a:cs typeface="Varela Round" panose="00000500000000000000" pitchFamily="2" charset="-79"/>
              </a:rPr>
              <a:t>יצריותו</a:t>
            </a:r>
            <a:r>
              <a:rPr lang="he-IL" sz="2000" b="1" dirty="0">
                <a:latin typeface="Varela Round" panose="00000500000000000000" pitchFamily="2" charset="-79"/>
                <a:cs typeface="Varela Round" panose="00000500000000000000" pitchFamily="2" charset="-79"/>
              </a:rPr>
              <a:t> מתוארת בתיאורים מטונימיים: אוכל בתאווה, אוהב לשתות, מנגן בחצוצרה. </a:t>
            </a:r>
          </a:p>
          <a:p>
            <a:pPr hangingPunct="0">
              <a:lnSpc>
                <a:spcPct val="150000"/>
              </a:lnSpc>
              <a:tabLst>
                <a:tab pos="3653790" algn="l"/>
              </a:tabLst>
            </a:pPr>
            <a:r>
              <a:rPr lang="he-IL" sz="2000" b="1" dirty="0">
                <a:latin typeface="Varela Round" panose="00000500000000000000" pitchFamily="2" charset="-79"/>
                <a:cs typeface="Varela Round" panose="00000500000000000000" pitchFamily="2" charset="-79"/>
              </a:rPr>
              <a:t>                            החצוצרה</a:t>
            </a:r>
          </a:p>
        </p:txBody>
      </p:sp>
      <p:sp>
        <p:nvSpPr>
          <p:cNvPr id="5" name="חץ: למטה 4">
            <a:extLst>
              <a:ext uri="{FF2B5EF4-FFF2-40B4-BE49-F238E27FC236}">
                <a16:creationId xmlns:a16="http://schemas.microsoft.com/office/drawing/2014/main" id="{8AD7A662-5492-41B6-990F-29CD81A98EB6}"/>
              </a:ext>
            </a:extLst>
          </p:cNvPr>
          <p:cNvSpPr/>
          <p:nvPr/>
        </p:nvSpPr>
        <p:spPr>
          <a:xfrm rot="19541221" flipH="1">
            <a:off x="7614738" y="3153499"/>
            <a:ext cx="179683" cy="712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anose="00000500000000000000" pitchFamily="2" charset="-79"/>
              <a:cs typeface="Varela Round" panose="00000500000000000000" pitchFamily="2" charset="-79"/>
            </a:endParaRPr>
          </a:p>
        </p:txBody>
      </p:sp>
      <p:sp>
        <p:nvSpPr>
          <p:cNvPr id="6" name="חץ: למטה 5">
            <a:extLst>
              <a:ext uri="{FF2B5EF4-FFF2-40B4-BE49-F238E27FC236}">
                <a16:creationId xmlns:a16="http://schemas.microsoft.com/office/drawing/2014/main" id="{E7CC32C5-CF93-4525-BFA9-55A58969209B}"/>
              </a:ext>
            </a:extLst>
          </p:cNvPr>
          <p:cNvSpPr/>
          <p:nvPr/>
        </p:nvSpPr>
        <p:spPr>
          <a:xfrm rot="2232560">
            <a:off x="6956920" y="3138963"/>
            <a:ext cx="201528" cy="74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anose="00000500000000000000" pitchFamily="2" charset="-79"/>
              <a:cs typeface="Varela Round" panose="00000500000000000000" pitchFamily="2" charset="-79"/>
            </a:endParaRPr>
          </a:p>
        </p:txBody>
      </p:sp>
      <p:sp>
        <p:nvSpPr>
          <p:cNvPr id="7" name="תיבת טקסט 6">
            <a:extLst>
              <a:ext uri="{FF2B5EF4-FFF2-40B4-BE49-F238E27FC236}">
                <a16:creationId xmlns:a16="http://schemas.microsoft.com/office/drawing/2014/main" id="{4297AA31-3060-4249-99CD-5E939F889B5F}"/>
              </a:ext>
            </a:extLst>
          </p:cNvPr>
          <p:cNvSpPr txBox="1"/>
          <p:nvPr/>
        </p:nvSpPr>
        <p:spPr>
          <a:xfrm rot="10800000" flipV="1">
            <a:off x="-479502" y="3865728"/>
            <a:ext cx="12545122" cy="712250"/>
          </a:xfrm>
          <a:prstGeom prst="rect">
            <a:avLst/>
          </a:prstGeom>
        </p:spPr>
        <p:txBody>
          <a:bodyPr vert="horz" wrap="square" lIns="91440" tIns="45720" rIns="91440" bIns="45720" rtlCol="1" anchor="b">
            <a:noAutofit/>
          </a:bodyPr>
          <a:lstStyle/>
          <a:p>
            <a:r>
              <a:rPr lang="he-IL" sz="2000" dirty="0">
                <a:latin typeface="Varela Round" panose="00000500000000000000" pitchFamily="2" charset="-79"/>
                <a:cs typeface="Varela Round" panose="00000500000000000000" pitchFamily="2" charset="-79"/>
              </a:rPr>
              <a:t>                        </a:t>
            </a:r>
            <a:r>
              <a:rPr lang="he-IL" sz="2000" b="1" dirty="0">
                <a:latin typeface="Varela Round" panose="00000500000000000000" pitchFamily="2" charset="-79"/>
                <a:cs typeface="Varela Round" panose="00000500000000000000" pitchFamily="2" charset="-79"/>
              </a:rPr>
              <a:t>סמל פאלי – סמל לגבריות          מייצגת תרבות מערבית</a:t>
            </a:r>
          </a:p>
        </p:txBody>
      </p:sp>
      <p:pic>
        <p:nvPicPr>
          <p:cNvPr id="8" name="תמונה 7" descr="Silhouette, Musician, Jazz, Trumpet">
            <a:extLst>
              <a:ext uri="{FF2B5EF4-FFF2-40B4-BE49-F238E27FC236}">
                <a16:creationId xmlns:a16="http://schemas.microsoft.com/office/drawing/2014/main" id="{4129CF9F-9417-4FA2-A68B-611C901FA2D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0366" y="1255285"/>
            <a:ext cx="1619250" cy="3238500"/>
          </a:xfrm>
          <a:prstGeom prst="rect">
            <a:avLst/>
          </a:prstGeom>
        </p:spPr>
      </p:pic>
      <p:sp>
        <p:nvSpPr>
          <p:cNvPr id="9" name="תיבת טקסט 8">
            <a:extLst>
              <a:ext uri="{FF2B5EF4-FFF2-40B4-BE49-F238E27FC236}">
                <a16:creationId xmlns:a16="http://schemas.microsoft.com/office/drawing/2014/main" id="{4CB24A2C-23BD-4DF4-AC5F-0E99164587F3}"/>
              </a:ext>
            </a:extLst>
          </p:cNvPr>
          <p:cNvSpPr txBox="1"/>
          <p:nvPr/>
        </p:nvSpPr>
        <p:spPr>
          <a:xfrm rot="10800000" flipV="1">
            <a:off x="634619" y="4499457"/>
            <a:ext cx="959028" cy="352528"/>
          </a:xfrm>
          <a:prstGeom prst="rect">
            <a:avLst/>
          </a:prstGeom>
        </p:spPr>
        <p:txBody>
          <a:bodyPr vert="horz" wrap="square" lIns="91440" tIns="45720" rIns="91440" bIns="45720" rtlCol="1" anchor="b">
            <a:noAutofit/>
          </a:bodyPr>
          <a:lstStyle/>
          <a:p>
            <a:r>
              <a:rPr lang="en-US" sz="1200" dirty="0" err="1">
                <a:latin typeface="Varela Round" panose="00000500000000000000" pitchFamily="2" charset="-79"/>
                <a:cs typeface="Varela Round" panose="00000500000000000000" pitchFamily="2" charset="-79"/>
              </a:rPr>
              <a:t>pixabay</a:t>
            </a:r>
            <a:endParaRPr lang="he-IL" sz="1200" dirty="0">
              <a:latin typeface="Varela Round" panose="00000500000000000000" pitchFamily="2" charset="-79"/>
              <a:cs typeface="Varela Round" panose="00000500000000000000" pitchFamily="2" charset="-79"/>
            </a:endParaRPr>
          </a:p>
        </p:txBody>
      </p:sp>
      <p:sp>
        <p:nvSpPr>
          <p:cNvPr id="12" name="כותרת 1">
            <a:extLst>
              <a:ext uri="{FF2B5EF4-FFF2-40B4-BE49-F238E27FC236}">
                <a16:creationId xmlns:a16="http://schemas.microsoft.com/office/drawing/2014/main" id="{6E767A61-269B-466E-BED8-FC0C168DAA59}"/>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Tree>
    <p:extLst>
      <p:ext uri="{BB962C8B-B14F-4D97-AF65-F5344CB8AC3E}">
        <p14:creationId xmlns:p14="http://schemas.microsoft.com/office/powerpoint/2010/main" val="363382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692" y="705395"/>
            <a:ext cx="1215026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850221" y="987451"/>
            <a:ext cx="10690138" cy="3634136"/>
          </a:xfrm>
          <a:prstGeom prst="rect">
            <a:avLst/>
          </a:prstGeom>
        </p:spPr>
        <p:txBody>
          <a:bodyPr wrap="square">
            <a:spAutoFit/>
          </a:bodyPr>
          <a:lstStyle/>
          <a:p>
            <a:pPr hangingPunct="0"/>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הקשר נרקם </a:t>
            </a:r>
            <a:r>
              <a:rPr lang="he-IL" sz="2000" b="1" dirty="0" err="1">
                <a:cs typeface="Varela Round" panose="00000500000000000000"/>
              </a:rPr>
              <a:t>כשהודא</a:t>
            </a:r>
            <a:r>
              <a:rPr lang="he-IL" sz="2000" b="1" dirty="0">
                <a:cs typeface="Varela Round" panose="00000500000000000000"/>
              </a:rPr>
              <a:t>, הערבייה </a:t>
            </a:r>
            <a:r>
              <a:rPr lang="he-IL" sz="2000" b="1" dirty="0" err="1">
                <a:cs typeface="Varela Round" panose="00000500000000000000"/>
              </a:rPr>
              <a:t>מהואדי</a:t>
            </a:r>
            <a:r>
              <a:rPr lang="he-IL" sz="2000" b="1" dirty="0">
                <a:cs typeface="Varela Round" panose="00000500000000000000"/>
              </a:rPr>
              <a:t>, מלמדת עברית את אלכס, היהודי, העולה החדש מרוסיה.</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אלכס בטוח בעצמו ובאהבתו </a:t>
            </a:r>
            <a:r>
              <a:rPr lang="he-IL" sz="2000" b="1" dirty="0" err="1">
                <a:cs typeface="Varela Round" panose="00000500000000000000"/>
              </a:rPr>
              <a:t>להודא</a:t>
            </a:r>
            <a:r>
              <a:rPr lang="he-IL" sz="2000" b="1" dirty="0">
                <a:cs typeface="Varela Round" panose="00000500000000000000"/>
              </a:rPr>
              <a:t>. סבא אליאס אומר:"</a:t>
            </a:r>
            <a:r>
              <a:rPr lang="he-IL" sz="2000" b="1" dirty="0" err="1">
                <a:cs typeface="Varela Round" panose="00000500000000000000"/>
              </a:rPr>
              <a:t>הודא</a:t>
            </a:r>
            <a:r>
              <a:rPr lang="he-IL" sz="2000" b="1" dirty="0">
                <a:cs typeface="Varela Round" panose="00000500000000000000"/>
              </a:rPr>
              <a:t>, הגבר הזה הוא כמו מטריה ביום גשם" (עמ' 94)</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אחרי ביקור כושל אצל הוריו של אלכס, השניים מתקרבים זה לזו ומחליטים להתחתן.</a:t>
            </a:r>
          </a:p>
          <a:p>
            <a:pPr hangingPunct="0">
              <a:lnSpc>
                <a:spcPct val="150000"/>
              </a:lnSpc>
              <a:tabLst>
                <a:tab pos="3653790" algn="l"/>
              </a:tabLst>
            </a:pPr>
            <a:endParaRPr lang="he-IL" sz="2000" b="1" dirty="0">
              <a:cs typeface="Varela Round" panose="00000500000000000000"/>
            </a:endParaRPr>
          </a:p>
        </p:txBody>
      </p:sp>
      <p:sp>
        <p:nvSpPr>
          <p:cNvPr id="8" name="כותרת 1">
            <a:extLst>
              <a:ext uri="{FF2B5EF4-FFF2-40B4-BE49-F238E27FC236}">
                <a16:creationId xmlns:a16="http://schemas.microsoft.com/office/drawing/2014/main" id="{C00B674C-30FF-4E97-A246-E9A1A6400797}"/>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Tree>
    <p:extLst>
      <p:ext uri="{BB962C8B-B14F-4D97-AF65-F5344CB8AC3E}">
        <p14:creationId xmlns:p14="http://schemas.microsoft.com/office/powerpoint/2010/main" val="76697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694EAC44-9AF5-4611-9730-FDC3F9FF4B2E}"/>
              </a:ext>
            </a:extLst>
          </p:cNvPr>
          <p:cNvSpPr>
            <a:spLocks noGrp="1"/>
          </p:cNvSpPr>
          <p:nvPr>
            <p:ph type="body" sz="quarter" idx="10"/>
          </p:nvPr>
        </p:nvSpPr>
        <p:spPr/>
        <p:txBody>
          <a:bodyPr/>
          <a:lstStyle/>
          <a:p>
            <a:r>
              <a:rPr lang="he-IL" sz="2400" b="1" dirty="0">
                <a:solidFill>
                  <a:srgbClr val="002060"/>
                </a:solidFill>
                <a:hlinkClick r:id="rId4">
                  <a:extLst>
                    <a:ext uri="{A12FA001-AC4F-418D-AE19-62706E023703}">
                      <ahyp:hlinkClr xmlns:ahyp="http://schemas.microsoft.com/office/drawing/2018/hyperlinkcolor" val="tx"/>
                    </a:ext>
                  </a:extLst>
                </a:hlinkClick>
              </a:rPr>
              <a:t>המפגש של </a:t>
            </a:r>
            <a:r>
              <a:rPr lang="he-IL" sz="2400" b="1" dirty="0" err="1">
                <a:solidFill>
                  <a:srgbClr val="002060"/>
                </a:solidFill>
                <a:hlinkClick r:id="rId4">
                  <a:extLst>
                    <a:ext uri="{A12FA001-AC4F-418D-AE19-62706E023703}">
                      <ahyp:hlinkClr xmlns:ahyp="http://schemas.microsoft.com/office/drawing/2018/hyperlinkcolor" val="tx"/>
                    </a:ext>
                  </a:extLst>
                </a:hlinkClick>
              </a:rPr>
              <a:t>הודא</a:t>
            </a:r>
            <a:r>
              <a:rPr lang="he-IL" sz="2400" b="1" dirty="0">
                <a:solidFill>
                  <a:srgbClr val="002060"/>
                </a:solidFill>
                <a:hlinkClick r:id="rId4">
                  <a:extLst>
                    <a:ext uri="{A12FA001-AC4F-418D-AE19-62706E023703}">
                      <ahyp:hlinkClr xmlns:ahyp="http://schemas.microsoft.com/office/drawing/2018/hyperlinkcolor" val="tx"/>
                    </a:ext>
                  </a:extLst>
                </a:hlinkClick>
              </a:rPr>
              <a:t> עם ההורים של אלכס</a:t>
            </a:r>
            <a:endParaRPr lang="he-IL" sz="2400" dirty="0">
              <a:solidFill>
                <a:srgbClr val="002060"/>
              </a:solidFill>
            </a:endParaRPr>
          </a:p>
        </p:txBody>
      </p:sp>
      <p:pic>
        <p:nvPicPr>
          <p:cNvPr id="6" name="מדיה מקוונת 5" title="ￗﾑￗﾕￗﾕￗﾐￗﾓￗﾙ ￗﾗￗﾦￗﾕￗﾦￗﾨￗﾔ ￗﾡￗﾨￗﾘ ￗﾞￗﾜￗﾐ hazozra bavadi">
            <a:hlinkClick r:id="" action="ppaction://media"/>
            <a:extLst>
              <a:ext uri="{FF2B5EF4-FFF2-40B4-BE49-F238E27FC236}">
                <a16:creationId xmlns:a16="http://schemas.microsoft.com/office/drawing/2014/main" id="{B122D6F6-2F3E-4C20-9EB7-082ABFCF8B21}"/>
              </a:ext>
            </a:extLst>
          </p:cNvPr>
          <p:cNvPicPr>
            <a:picLocks noRot="1" noChangeAspect="1"/>
          </p:cNvPicPr>
          <p:nvPr>
            <a:videoFile r:link="rId1"/>
          </p:nvPr>
        </p:nvPicPr>
        <p:blipFill>
          <a:blip r:embed="rId5"/>
          <a:stretch>
            <a:fillRect/>
          </a:stretch>
        </p:blipFill>
        <p:spPr>
          <a:xfrm>
            <a:off x="2167760" y="638842"/>
            <a:ext cx="7856481" cy="5888082"/>
          </a:xfrm>
          <a:prstGeom prst="rect">
            <a:avLst/>
          </a:prstGeom>
        </p:spPr>
      </p:pic>
    </p:spTree>
    <p:extLst>
      <p:ext uri="{BB962C8B-B14F-4D97-AF65-F5344CB8AC3E}">
        <p14:creationId xmlns:p14="http://schemas.microsoft.com/office/powerpoint/2010/main" val="13368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15614" y="233958"/>
            <a:ext cx="11087406" cy="472639"/>
          </a:xfrm>
        </p:spPr>
        <p:txBody>
          <a:bodyPr anchor="t"/>
          <a:lstStyle/>
          <a:p>
            <a:r>
              <a:rPr lang="he-IL" sz="4000" b="1" dirty="0">
                <a:solidFill>
                  <a:srgbClr val="002060"/>
                </a:solidFill>
              </a:rPr>
              <a:t>      אהבת אלכס </a:t>
            </a:r>
            <a:r>
              <a:rPr lang="he-IL" sz="4000" b="1" dirty="0" err="1">
                <a:solidFill>
                  <a:srgbClr val="002060"/>
                </a:solidFill>
              </a:rPr>
              <a:t>והודא</a:t>
            </a:r>
            <a:r>
              <a:rPr lang="he-IL" sz="4000" b="1" dirty="0">
                <a:solidFill>
                  <a:srgbClr val="002060"/>
                </a:solidFill>
              </a:rPr>
              <a:t> משקפת את הקונפליקט</a:t>
            </a:r>
          </a:p>
        </p:txBody>
      </p:sp>
      <p:sp>
        <p:nvSpPr>
          <p:cNvPr id="4" name="TextBox 3"/>
          <p:cNvSpPr txBox="1"/>
          <p:nvPr/>
        </p:nvSpPr>
        <p:spPr>
          <a:xfrm>
            <a:off x="2352907"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768263" y="705395"/>
            <a:ext cx="10908729" cy="6974986"/>
          </a:xfrm>
          <a:prstGeom prst="rect">
            <a:avLst/>
          </a:prstGeom>
        </p:spPr>
        <p:txBody>
          <a:bodyPr wrap="square">
            <a:spAutoFit/>
          </a:bodyPr>
          <a:lstStyle/>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"אמא ניגשה אלי. "</a:t>
            </a:r>
            <a:r>
              <a:rPr lang="he-IL" sz="2000" b="1" dirty="0" err="1">
                <a:cs typeface="Varela Round" panose="00000500000000000000"/>
              </a:rPr>
              <a:t>הודא</a:t>
            </a:r>
            <a:r>
              <a:rPr lang="he-IL" sz="2000" b="1" dirty="0">
                <a:cs typeface="Varela Round" panose="00000500000000000000"/>
              </a:rPr>
              <a:t>, הוא יהודי".  "אז מה?" שאל סבא. אמא התבלבלה. "היא ערביה! הדודים שלה יושבים פליטים בירדן. הוא יהודי, אתה לא מבין מה מפריד ביניהם?" "לא יותר ממה שהפריד ביני ובין סבתה. אני הייתי יחפן והיא בת שועים מיוחסת". (עמ' 86). </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זה לא בשבילי. יהודים וערבים חונקים אלה את אלה ואין לי כוח לחיות את המלחמה המטומטמת שלהם" (עמ' 97).</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"לא הייתי עיוורת. בארץ שסועת שנאות ושרויה במצב מלחמה אי אפשר לטפח נווה של אהבה על הגבול שבין העמים החותרים לחנוק זה את זה".(עמ' 146)</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Tree>
    <p:extLst>
      <p:ext uri="{BB962C8B-B14F-4D97-AF65-F5344CB8AC3E}">
        <p14:creationId xmlns:p14="http://schemas.microsoft.com/office/powerpoint/2010/main" val="247048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C741DC67-5735-4019-A9BC-7673503EACF8}"/>
              </a:ext>
            </a:extLst>
          </p:cNvPr>
          <p:cNvSpPr>
            <a:spLocks noGrp="1"/>
          </p:cNvSpPr>
          <p:nvPr>
            <p:ph type="body" sz="quarter" idx="10"/>
          </p:nvPr>
        </p:nvSpPr>
        <p:spPr/>
        <p:txBody>
          <a:bodyPr/>
          <a:lstStyle/>
          <a:p>
            <a:r>
              <a:rPr lang="he-IL" sz="2400" b="1" dirty="0" err="1">
                <a:solidFill>
                  <a:srgbClr val="002060"/>
                </a:solidFill>
                <a:cs typeface="Varela Round" panose="00000500000000000000"/>
                <a:hlinkClick r:id="rId3">
                  <a:extLst>
                    <a:ext uri="{A12FA001-AC4F-418D-AE19-62706E023703}">
                      <ahyp:hlinkClr xmlns:ahyp="http://schemas.microsoft.com/office/drawing/2018/hyperlinkcolor" val="tx"/>
                    </a:ext>
                  </a:extLst>
                </a:hlinkClick>
              </a:rPr>
              <a:t>הודא</a:t>
            </a:r>
            <a:r>
              <a:rPr lang="he-IL" sz="2400" b="1" dirty="0">
                <a:solidFill>
                  <a:srgbClr val="002060"/>
                </a:solidFill>
                <a:cs typeface="Varela Round" panose="00000500000000000000"/>
                <a:hlinkClick r:id="rId3">
                  <a:extLst>
                    <a:ext uri="{A12FA001-AC4F-418D-AE19-62706E023703}">
                      <ahyp:hlinkClr xmlns:ahyp="http://schemas.microsoft.com/office/drawing/2018/hyperlinkcolor" val="tx"/>
                    </a:ext>
                  </a:extLst>
                </a:hlinkClick>
              </a:rPr>
              <a:t> ואלכס מחליטים להתחתן ומספרים למשפחתה של </a:t>
            </a:r>
            <a:r>
              <a:rPr lang="he-IL" sz="2400" b="1" dirty="0" err="1">
                <a:solidFill>
                  <a:srgbClr val="002060"/>
                </a:solidFill>
                <a:cs typeface="Varela Round" panose="00000500000000000000"/>
                <a:hlinkClick r:id="rId3">
                  <a:extLst>
                    <a:ext uri="{A12FA001-AC4F-418D-AE19-62706E023703}">
                      <ahyp:hlinkClr xmlns:ahyp="http://schemas.microsoft.com/office/drawing/2018/hyperlinkcolor" val="tx"/>
                    </a:ext>
                  </a:extLst>
                </a:hlinkClick>
              </a:rPr>
              <a:t>הודא</a:t>
            </a:r>
            <a:endParaRPr lang="he-IL" sz="2400" b="1" dirty="0">
              <a:solidFill>
                <a:srgbClr val="002060"/>
              </a:solidFill>
              <a:cs typeface="Varela Round" panose="00000500000000000000"/>
            </a:endParaRPr>
          </a:p>
        </p:txBody>
      </p:sp>
      <p:pic>
        <p:nvPicPr>
          <p:cNvPr id="7" name="מדיה מקוונת 6" title="ￗﾑￗﾕￗﾕￗﾐￗﾓￗﾙ ￗﾗￗﾦￗﾕￗﾦￗﾨￗﾔ ￗﾡￗﾨￗﾘ ￗﾞￗﾜￗﾐ hazozra bavadi">
            <a:hlinkClick r:id="" action="ppaction://media"/>
            <a:extLst>
              <a:ext uri="{FF2B5EF4-FFF2-40B4-BE49-F238E27FC236}">
                <a16:creationId xmlns:a16="http://schemas.microsoft.com/office/drawing/2014/main" id="{17DE3CDE-3AFF-43C1-89F5-F642522D23CC}"/>
              </a:ext>
            </a:extLst>
          </p:cNvPr>
          <p:cNvPicPr>
            <a:picLocks noRot="1" noChangeAspect="1"/>
          </p:cNvPicPr>
          <p:nvPr>
            <a:videoFile r:link="rId1"/>
          </p:nvPr>
        </p:nvPicPr>
        <p:blipFill>
          <a:blip r:embed="rId4"/>
          <a:stretch>
            <a:fillRect/>
          </a:stretch>
        </p:blipFill>
        <p:spPr>
          <a:xfrm>
            <a:off x="2118872" y="704109"/>
            <a:ext cx="7954257" cy="5961360"/>
          </a:xfrm>
          <a:prstGeom prst="rect">
            <a:avLst/>
          </a:prstGeom>
        </p:spPr>
      </p:pic>
    </p:spTree>
    <p:extLst>
      <p:ext uri="{BB962C8B-B14F-4D97-AF65-F5344CB8AC3E}">
        <p14:creationId xmlns:p14="http://schemas.microsoft.com/office/powerpoint/2010/main" val="95359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2261062" y="334188"/>
            <a:ext cx="7552012" cy="671651"/>
          </a:xfrm>
        </p:spPr>
        <p:txBody>
          <a:bodyPr anchor="t"/>
          <a:lstStyle/>
          <a:p>
            <a:r>
              <a:rPr lang="he-IL" sz="4000" b="1" dirty="0">
                <a:solidFill>
                  <a:srgbClr val="002060"/>
                </a:solidFill>
              </a:rPr>
              <a:t>משימה</a:t>
            </a:r>
          </a:p>
        </p:txBody>
      </p:sp>
      <p:sp>
        <p:nvSpPr>
          <p:cNvPr id="4" name="TextBox 3"/>
          <p:cNvSpPr txBox="1"/>
          <p:nvPr/>
        </p:nvSpPr>
        <p:spPr>
          <a:xfrm>
            <a:off x="174567" y="780209"/>
            <a:ext cx="10987804" cy="5826032"/>
          </a:xfrm>
          <a:prstGeom prst="rect">
            <a:avLst/>
          </a:prstGeom>
        </p:spPr>
        <p:txBody>
          <a:bodyPr vert="horz" wrap="square" lIns="91440" tIns="45720" rIns="91440" bIns="45720" rtlCol="1" anchor="t">
            <a:noAutofit/>
          </a:bodyPr>
          <a:lstStyle/>
          <a:p>
            <a:pPr hangingPunct="0"/>
            <a:endParaRPr lang="he-IL" b="1" dirty="0">
              <a:cs typeface="Varela Round" panose="00000500000000000000"/>
            </a:endParaRPr>
          </a:p>
          <a:p>
            <a:pPr hangingPunct="0"/>
            <a:endParaRPr lang="he-IL" b="1" dirty="0">
              <a:cs typeface="Varela Round" panose="00000500000000000000"/>
            </a:endParaRPr>
          </a:p>
          <a:p>
            <a:pPr hangingPunct="0"/>
            <a:r>
              <a:rPr lang="he-IL" sz="2400" b="1" dirty="0">
                <a:cs typeface="Varela Round" panose="00000500000000000000"/>
              </a:rPr>
              <a:t>אלו קשיים ובעיות שמאפיינים את החברה הישראלית עולים בשני הקטעים בהם צפינו?</a:t>
            </a:r>
          </a:p>
          <a:p>
            <a:pPr hangingPunct="0"/>
            <a:endParaRPr lang="he-IL" sz="2800" b="1" dirty="0">
              <a:effectLst>
                <a:outerShdw blurRad="38100" dist="38100" dir="2700000" algn="tl">
                  <a:srgbClr val="000000">
                    <a:alpha val="43137"/>
                  </a:srgbClr>
                </a:outerShdw>
              </a:effectLst>
              <a:cs typeface="Varela Round" panose="00000500000000000000"/>
            </a:endParaRPr>
          </a:p>
        </p:txBody>
      </p:sp>
      <p:pic>
        <p:nvPicPr>
          <p:cNvPr id="2050" name="Picture 2" descr="Question Mark, Note, Duplicate, Request">
            <a:extLst>
              <a:ext uri="{FF2B5EF4-FFF2-40B4-BE49-F238E27FC236}">
                <a16:creationId xmlns:a16="http://schemas.microsoft.com/office/drawing/2014/main" id="{020550BE-7ECB-4614-9465-FA7133EE8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94" y="2525367"/>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32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378372" y="478731"/>
            <a:ext cx="10623519" cy="6051657"/>
          </a:xfrm>
          <a:prstGeom prst="rect">
            <a:avLst/>
          </a:prstGeom>
        </p:spPr>
        <p:txBody>
          <a:bodyPr wrap="square">
            <a:spAutoFit/>
          </a:bodyPr>
          <a:lstStyle/>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 </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"לא הבנתְ אותי. אם אלכס נועד לך, קחי אותו מפה. הארץ מקוללת. לא רֶחֶם טוב היא האדמה הזאת לגדל בה ילדים."</a:t>
            </a:r>
            <a:r>
              <a:rPr lang="en-US" sz="2000" b="1" dirty="0">
                <a:cs typeface="Varela Round" panose="00000500000000000000"/>
              </a:rPr>
              <a:t> </a:t>
            </a:r>
            <a:r>
              <a:rPr lang="he-IL" sz="2000" b="1" dirty="0">
                <a:cs typeface="Varela Round" panose="00000500000000000000"/>
              </a:rPr>
              <a:t>(עמ' 147).</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"ראשי היה עלי כמערבולת. היום החלטנו. מה החלטנו? שהתהום העקובה מדם שבין שני העמים אינה קיימת? אני מכירה את ישראל יותר ממנו. אני שרויה בחצר האחורית שלה" (עמ' 184).</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
        <p:nvSpPr>
          <p:cNvPr id="7" name="כותרת 1">
            <a:extLst>
              <a:ext uri="{FF2B5EF4-FFF2-40B4-BE49-F238E27FC236}">
                <a16:creationId xmlns:a16="http://schemas.microsoft.com/office/drawing/2014/main" id="{A8E212A7-954A-41C5-B9E0-82E9D7FA2ACB}"/>
              </a:ext>
            </a:extLst>
          </p:cNvPr>
          <p:cNvSpPr>
            <a:spLocks noGrp="1"/>
          </p:cNvSpPr>
          <p:nvPr>
            <p:ph type="ctrTitle"/>
          </p:nvPr>
        </p:nvSpPr>
        <p:spPr>
          <a:xfrm>
            <a:off x="-515006" y="254979"/>
            <a:ext cx="11423737" cy="472639"/>
          </a:xfrm>
        </p:spPr>
        <p:txBody>
          <a:bodyPr anchor="t"/>
          <a:lstStyle/>
          <a:p>
            <a:r>
              <a:rPr lang="he-IL" sz="4000" b="1" dirty="0">
                <a:solidFill>
                  <a:srgbClr val="002060"/>
                </a:solidFill>
              </a:rPr>
              <a:t>      אהבת אלכס </a:t>
            </a:r>
            <a:r>
              <a:rPr lang="he-IL" sz="4000" b="1" dirty="0" err="1">
                <a:solidFill>
                  <a:srgbClr val="002060"/>
                </a:solidFill>
              </a:rPr>
              <a:t>והודא</a:t>
            </a:r>
            <a:r>
              <a:rPr lang="he-IL" sz="4000" b="1" dirty="0">
                <a:solidFill>
                  <a:srgbClr val="002060"/>
                </a:solidFill>
              </a:rPr>
              <a:t> משקפת את הקונפליקט</a:t>
            </a:r>
          </a:p>
        </p:txBody>
      </p:sp>
    </p:spTree>
    <p:extLst>
      <p:ext uri="{BB962C8B-B14F-4D97-AF65-F5344CB8AC3E}">
        <p14:creationId xmlns:p14="http://schemas.microsoft.com/office/powerpoint/2010/main" val="225443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68166" y="705394"/>
            <a:ext cx="11255571" cy="610449"/>
          </a:xfrm>
        </p:spPr>
        <p:txBody>
          <a:bodyPr anchor="t"/>
          <a:lstStyle/>
          <a:p>
            <a:r>
              <a:rPr lang="he-IL" sz="4000" b="1" dirty="0">
                <a:solidFill>
                  <a:srgbClr val="002060"/>
                </a:solidFill>
              </a:rPr>
              <a:t>      הקונפליקט מתעצם על רקע המתיחות והמלחמה</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1976954" y="1048476"/>
            <a:ext cx="9557766" cy="5589992"/>
          </a:xfrm>
          <a:prstGeom prst="rect">
            <a:avLst/>
          </a:prstGeom>
        </p:spPr>
        <p:txBody>
          <a:bodyPr wrap="square">
            <a:spAutoFit/>
          </a:bodyPr>
          <a:lstStyle/>
          <a:p>
            <a:pPr algn="ctr">
              <a:lnSpc>
                <a:spcPct val="150000"/>
              </a:lnSpc>
              <a:spcBef>
                <a:spcPct val="0"/>
              </a:spcBef>
            </a:pPr>
            <a:endParaRPr lang="he-IL" sz="2000" b="1" dirty="0">
              <a:solidFill>
                <a:srgbClr val="002060"/>
              </a:solidFill>
              <a:latin typeface="Varela Round" panose="00000500000000000000" pitchFamily="2" charset="-79"/>
              <a:ea typeface="+mj-ea"/>
              <a:cs typeface="Varela Round" panose="00000500000000000000" pitchFamily="2" charset="-79"/>
            </a:endParaRPr>
          </a:p>
          <a:p>
            <a:pPr hangingPunct="0">
              <a:lnSpc>
                <a:spcPct val="150000"/>
              </a:lnSpc>
            </a:pPr>
            <a:endParaRPr lang="he-IL" sz="2000" b="1" dirty="0">
              <a:cs typeface="Varela Round" panose="00000500000000000000"/>
            </a:endParaRPr>
          </a:p>
          <a:p>
            <a:pPr algn="just" hangingPunct="0">
              <a:lnSpc>
                <a:spcPct val="150000"/>
              </a:lnSpc>
            </a:pPr>
            <a:r>
              <a:rPr lang="he-IL" sz="2000" b="1" dirty="0">
                <a:cs typeface="Varela Round" panose="00000500000000000000"/>
              </a:rPr>
              <a:t>"עד שאני עומדת ומגהצת את מדיו של אלכס בחדרו תפסתי פתאום מה אני עושה. הרבה גברים ישראלים שלבשו מדים כאלה הרגו ערבים....והמדים האלה כשהם על גופו של אלכס יהיו מטרה רצויה לכל חייל ערבי או לוחם פלסטיני" (עמ' 235)</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זוהי סיטואציה אירונית שמייצגת את הקיום הפרדוכסלי של </a:t>
            </a:r>
            <a:r>
              <a:rPr lang="he-IL" sz="2000" b="1" dirty="0" err="1">
                <a:cs typeface="Varela Round" panose="00000500000000000000"/>
              </a:rPr>
              <a:t>הודא</a:t>
            </a:r>
            <a:r>
              <a:rPr lang="he-IL" sz="2000" b="1" dirty="0">
                <a:cs typeface="Varela Round" panose="00000500000000000000"/>
              </a:rPr>
              <a:t>.</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Tree>
    <p:extLst>
      <p:ext uri="{BB962C8B-B14F-4D97-AF65-F5344CB8AC3E}">
        <p14:creationId xmlns:p14="http://schemas.microsoft.com/office/powerpoint/2010/main" val="99300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6532754" y="1"/>
            <a:ext cx="5480826" cy="7417415"/>
          </a:xfrm>
          <a:prstGeom prst="rect">
            <a:avLst/>
          </a:prstGeom>
        </p:spPr>
        <p:txBody>
          <a:bodyPr wrap="square">
            <a:spAutoFit/>
          </a:bodyPr>
          <a:lstStyle/>
          <a:p>
            <a:pPr algn="just" hangingPunct="0"/>
            <a:endParaRPr lang="he-IL" sz="2400" b="1" dirty="0">
              <a:cs typeface="Varela Round" panose="00000500000000000000"/>
            </a:endParaRPr>
          </a:p>
          <a:p>
            <a:pPr algn="just" hangingPunct="0"/>
            <a:endParaRPr lang="he-IL" sz="2400" b="1" dirty="0">
              <a:cs typeface="Varela Round" panose="00000500000000000000"/>
            </a:endParaRPr>
          </a:p>
          <a:p>
            <a:pPr algn="just" hangingPunct="0"/>
            <a:r>
              <a:rPr lang="he-IL" sz="2400" b="1" dirty="0">
                <a:cs typeface="Varela Round" panose="00000500000000000000"/>
              </a:rPr>
              <a:t>"והנה המלחמה זורמת ברחוב העצמאות.</a:t>
            </a:r>
          </a:p>
          <a:p>
            <a:pPr algn="just" hangingPunct="0"/>
            <a:r>
              <a:rPr lang="he-IL" sz="2400" b="1" dirty="0">
                <a:cs typeface="Varela Round" panose="00000500000000000000"/>
              </a:rPr>
              <a:t>כבר קשרתי את גורלי ביהודי.</a:t>
            </a:r>
            <a:r>
              <a:rPr lang="he-IL" sz="2400" b="1" dirty="0">
                <a:ln w="22225">
                  <a:solidFill>
                    <a:schemeClr val="accent2"/>
                  </a:solidFill>
                  <a:prstDash val="solid"/>
                </a:ln>
                <a:solidFill>
                  <a:schemeClr val="accent2">
                    <a:lumMod val="40000"/>
                    <a:lumOff val="60000"/>
                  </a:schemeClr>
                </a:solidFill>
                <a:cs typeface="Varela Round" panose="00000500000000000000"/>
              </a:rPr>
              <a:t> </a:t>
            </a:r>
            <a:r>
              <a:rPr lang="he-IL" sz="2400" b="1" dirty="0">
                <a:ln w="22225">
                  <a:noFill/>
                  <a:prstDash val="solid"/>
                </a:ln>
                <a:solidFill>
                  <a:schemeClr val="accent2"/>
                </a:solidFill>
                <a:cs typeface="Varela Round" panose="00000500000000000000"/>
              </a:rPr>
              <a:t>אבל פחדיי היו פחדיה של ערביה.</a:t>
            </a:r>
            <a:r>
              <a:rPr lang="he-IL" sz="2400" b="1" dirty="0">
                <a:cs typeface="Varela Round" panose="00000500000000000000"/>
              </a:rPr>
              <a:t> אפילו לא העזתי לגשת ולשאול את האנשים המודאגים שעל המדרכה. נדמה היה לו שכולם  רואים על פני. הרגשתי שאני מהלכת כערביה, מסתכלת כערביה, חושבת כערביה. הגברים והנשים שעל המדרכות ליוו במבט יהודי בנים ואחים ובעלים ואבות שמובלים למלחמה יהודית. הזרות התעצמה בי בכל פסיעה. רגלי היו כסחבות. </a:t>
            </a:r>
            <a:r>
              <a:rPr lang="he-IL" sz="2400" b="1" dirty="0">
                <a:ln w="22225">
                  <a:noFill/>
                  <a:prstDash val="solid"/>
                </a:ln>
                <a:solidFill>
                  <a:schemeClr val="accent2"/>
                </a:solidFill>
                <a:cs typeface="Varela Round" panose="00000500000000000000"/>
              </a:rPr>
              <a:t>ביקשתי להיזכר שאלכס יהודי ועל כרחי </a:t>
            </a:r>
            <a:r>
              <a:rPr lang="he-IL" sz="2400" b="1" dirty="0" err="1">
                <a:ln w="22225">
                  <a:noFill/>
                  <a:prstDash val="solid"/>
                </a:ln>
                <a:solidFill>
                  <a:schemeClr val="accent2"/>
                </a:solidFill>
                <a:cs typeface="Varela Round" panose="00000500000000000000"/>
              </a:rPr>
              <a:t>נתדפקו</a:t>
            </a:r>
            <a:r>
              <a:rPr lang="he-IL" sz="2400" b="1" dirty="0">
                <a:ln w="22225">
                  <a:noFill/>
                  <a:prstDash val="solid"/>
                </a:ln>
                <a:solidFill>
                  <a:schemeClr val="accent2"/>
                </a:solidFill>
                <a:cs typeface="Varela Round" panose="00000500000000000000"/>
              </a:rPr>
              <a:t> על לבי שירי הערש הערביים משחר הילדות. </a:t>
            </a:r>
          </a:p>
          <a:p>
            <a:pPr algn="just" hangingPunct="0"/>
            <a:endParaRPr lang="he-IL" sz="2800" b="1" dirty="0">
              <a:cs typeface="Varela Round" panose="00000500000000000000"/>
            </a:endParaRPr>
          </a:p>
          <a:p>
            <a:pPr algn="just" hangingPunct="0"/>
            <a:endParaRPr lang="he-IL" sz="2800" b="1" dirty="0">
              <a:cs typeface="Varela Round" panose="00000500000000000000"/>
            </a:endParaRPr>
          </a:p>
          <a:p>
            <a:pPr algn="just" hangingPunct="0"/>
            <a:endParaRPr lang="he-IL" sz="2800" b="1" dirty="0">
              <a:cs typeface="Varela Round" panose="00000500000000000000"/>
            </a:endParaRPr>
          </a:p>
          <a:p>
            <a:pPr algn="just" hangingPunct="0"/>
            <a:endParaRPr lang="he-IL" sz="2800" b="1" dirty="0">
              <a:cs typeface="Varela Round" panose="00000500000000000000"/>
            </a:endParaRPr>
          </a:p>
        </p:txBody>
      </p:sp>
      <p:pic>
        <p:nvPicPr>
          <p:cNvPr id="7" name="תמונה 6">
            <a:extLst>
              <a:ext uri="{FF2B5EF4-FFF2-40B4-BE49-F238E27FC236}">
                <a16:creationId xmlns:a16="http://schemas.microsoft.com/office/drawing/2014/main" id="{4B2D9426-ADDD-4041-9FA7-6D895A46444E}"/>
              </a:ext>
            </a:extLst>
          </p:cNvPr>
          <p:cNvPicPr>
            <a:picLocks noChangeAspect="1"/>
          </p:cNvPicPr>
          <p:nvPr/>
        </p:nvPicPr>
        <p:blipFill rotWithShape="1">
          <a:blip r:embed="rId2"/>
          <a:srcRect l="-10148" t="-9505" r="-119557" b="-120200"/>
          <a:stretch/>
        </p:blipFill>
        <p:spPr>
          <a:xfrm>
            <a:off x="0" y="-49911"/>
            <a:ext cx="9753600" cy="6000750"/>
          </a:xfrm>
          <a:prstGeom prst="rect">
            <a:avLst/>
          </a:prstGeom>
        </p:spPr>
      </p:pic>
      <p:sp>
        <p:nvSpPr>
          <p:cNvPr id="8" name="תיבת טקסט 7">
            <a:extLst>
              <a:ext uri="{FF2B5EF4-FFF2-40B4-BE49-F238E27FC236}">
                <a16:creationId xmlns:a16="http://schemas.microsoft.com/office/drawing/2014/main" id="{C59BDA0A-CBEB-48A6-BDD6-36D199013F21}"/>
              </a:ext>
            </a:extLst>
          </p:cNvPr>
          <p:cNvSpPr txBox="1"/>
          <p:nvPr/>
        </p:nvSpPr>
        <p:spPr>
          <a:xfrm>
            <a:off x="178419" y="2890805"/>
            <a:ext cx="5765180" cy="3877985"/>
          </a:xfrm>
          <a:prstGeom prst="rect">
            <a:avLst/>
          </a:prstGeom>
        </p:spPr>
        <p:txBody>
          <a:bodyPr vert="horz" wrap="none" lIns="91440" tIns="45720" rIns="91440" bIns="45720" rtlCol="1" anchor="b">
            <a:noAutofit/>
          </a:bodyPr>
          <a:lstStyle/>
          <a:p>
            <a:endParaRPr lang="he-IL" sz="2400" dirty="0"/>
          </a:p>
        </p:txBody>
      </p:sp>
      <p:sp>
        <p:nvSpPr>
          <p:cNvPr id="9" name="מלבן 8">
            <a:extLst>
              <a:ext uri="{FF2B5EF4-FFF2-40B4-BE49-F238E27FC236}">
                <a16:creationId xmlns:a16="http://schemas.microsoft.com/office/drawing/2014/main" id="{81D0B1D9-C844-453F-8A9C-382F097CAE9B}"/>
              </a:ext>
            </a:extLst>
          </p:cNvPr>
          <p:cNvSpPr/>
          <p:nvPr/>
        </p:nvSpPr>
        <p:spPr>
          <a:xfrm>
            <a:off x="159025" y="2013021"/>
            <a:ext cx="5765180" cy="4247317"/>
          </a:xfrm>
          <a:prstGeom prst="rect">
            <a:avLst/>
          </a:prstGeom>
        </p:spPr>
        <p:txBody>
          <a:bodyPr wrap="square">
            <a:spAutoFit/>
          </a:bodyPr>
          <a:lstStyle/>
          <a:p>
            <a:pPr algn="just" hangingPunct="0"/>
            <a:endParaRPr lang="he-IL" b="1" dirty="0">
              <a:cs typeface="Varela Round" panose="00000500000000000000"/>
            </a:endParaRPr>
          </a:p>
          <a:p>
            <a:pPr algn="just" hangingPunct="0"/>
            <a:endParaRPr lang="he-IL" sz="2400" b="1" dirty="0">
              <a:cs typeface="Varela Round" panose="00000500000000000000"/>
            </a:endParaRPr>
          </a:p>
          <a:p>
            <a:pPr algn="just" hangingPunct="0"/>
            <a:endParaRPr lang="he-IL" sz="2400" b="1" dirty="0">
              <a:cs typeface="Varela Round" panose="00000500000000000000"/>
            </a:endParaRPr>
          </a:p>
          <a:p>
            <a:pPr algn="just" hangingPunct="0"/>
            <a:r>
              <a:rPr lang="he-IL" sz="2400" b="1" dirty="0">
                <a:cs typeface="Varela Round" panose="00000500000000000000"/>
              </a:rPr>
              <a:t>ופתאום פרח </a:t>
            </a:r>
            <a:r>
              <a:rPr lang="he-IL" sz="2400" b="1" dirty="0" err="1">
                <a:cs typeface="Varela Round" panose="00000500000000000000"/>
              </a:rPr>
              <a:t>הכל</a:t>
            </a:r>
            <a:r>
              <a:rPr lang="he-IL" sz="2400" b="1" dirty="0">
                <a:cs typeface="Varela Round" panose="00000500000000000000"/>
              </a:rPr>
              <a:t>, ואני מהלכת כמו בלי פרצוף-פנים, </a:t>
            </a:r>
            <a:r>
              <a:rPr lang="he-IL" sz="2400" b="1" dirty="0">
                <a:ln w="22225">
                  <a:noFill/>
                  <a:prstDash val="solid"/>
                </a:ln>
                <a:solidFill>
                  <a:schemeClr val="accent2"/>
                </a:solidFill>
                <a:cs typeface="Varela Round" panose="00000500000000000000"/>
              </a:rPr>
              <a:t>לא </a:t>
            </a:r>
            <a:r>
              <a:rPr lang="he-IL" sz="2400" b="1" dirty="0" err="1">
                <a:ln w="22225">
                  <a:noFill/>
                  <a:prstDash val="solid"/>
                </a:ln>
                <a:solidFill>
                  <a:schemeClr val="accent2"/>
                </a:solidFill>
                <a:cs typeface="Varela Round" panose="00000500000000000000"/>
              </a:rPr>
              <a:t>יהודיה</a:t>
            </a:r>
            <a:r>
              <a:rPr lang="he-IL" sz="2400" b="1" dirty="0">
                <a:ln w="22225">
                  <a:noFill/>
                  <a:prstDash val="solid"/>
                </a:ln>
                <a:solidFill>
                  <a:schemeClr val="accent2"/>
                </a:solidFill>
                <a:cs typeface="Varela Round" panose="00000500000000000000"/>
              </a:rPr>
              <a:t> ולא ערביה, </a:t>
            </a:r>
            <a:r>
              <a:rPr lang="he-IL" sz="2400" b="1" dirty="0">
                <a:cs typeface="Varela Round" panose="00000500000000000000"/>
              </a:rPr>
              <a:t>ברחוב שכולו פרצוף מוצק אחד של חרדה ודאגה ושנאה וזעם. בָּרחוב הנוהר למלחמה אולי ישתפו אותי </a:t>
            </a:r>
            <a:r>
              <a:rPr lang="he-IL" sz="2400" b="1" dirty="0">
                <a:ln w="22225">
                  <a:noFill/>
                  <a:prstDash val="solid"/>
                </a:ln>
                <a:solidFill>
                  <a:schemeClr val="accent2"/>
                </a:solidFill>
                <a:cs typeface="Varela Round" panose="00000500000000000000"/>
              </a:rPr>
              <a:t>היהודים בצחוקם אבל לא ביגונם, ואילו הערבים יגרשו אותי מצחוקם וידרשו ממני לשבת בתוך יגונם</a:t>
            </a:r>
            <a:r>
              <a:rPr lang="he-IL" sz="2400" b="1" dirty="0">
                <a:cs typeface="Varela Round" panose="00000500000000000000"/>
              </a:rPr>
              <a:t>". </a:t>
            </a:r>
            <a:r>
              <a:rPr lang="he-IL" sz="1200" b="1" dirty="0">
                <a:cs typeface="Varela Round" panose="00000500000000000000"/>
              </a:rPr>
              <a:t>(עמ' 256)</a:t>
            </a:r>
            <a:endParaRPr lang="he-IL" sz="2400" b="1" dirty="0">
              <a:cs typeface="Varela Round" panose="00000500000000000000"/>
            </a:endParaRPr>
          </a:p>
          <a:p>
            <a:pPr algn="just" hangingPunct="0"/>
            <a:endParaRPr lang="he-IL" b="1" dirty="0">
              <a:cs typeface="Varela Round" panose="00000500000000000000"/>
            </a:endParaRPr>
          </a:p>
          <a:p>
            <a:pPr algn="just" hangingPunct="0"/>
            <a:endParaRPr lang="he-IL" b="1" dirty="0">
              <a:cs typeface="Varela Round" panose="00000500000000000000"/>
            </a:endParaRPr>
          </a:p>
        </p:txBody>
      </p:sp>
    </p:spTree>
    <p:extLst>
      <p:ext uri="{BB962C8B-B14F-4D97-AF65-F5344CB8AC3E}">
        <p14:creationId xmlns:p14="http://schemas.microsoft.com/office/powerpoint/2010/main" val="403199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3467528" y="213585"/>
            <a:ext cx="7704492" cy="514202"/>
          </a:xfrm>
        </p:spPr>
        <p:txBody>
          <a:bodyPr anchor="t"/>
          <a:lstStyle/>
          <a:p>
            <a:r>
              <a:rPr lang="he-IL" sz="2800" b="1" dirty="0">
                <a:cs typeface="Varela Round" panose="00000500000000000000"/>
              </a:rPr>
              <a:t>"נסיך, מהפכן וריאליסט" </a:t>
            </a:r>
            <a:r>
              <a:rPr lang="he-IL" sz="1400" b="1" dirty="0">
                <a:cs typeface="Varela Round" panose="00000500000000000000"/>
              </a:rPr>
              <a:t>יגאל שוורץ</a:t>
            </a:r>
            <a:br>
              <a:rPr lang="he-IL" sz="2800" b="1" dirty="0">
                <a:cs typeface="Varela Round" panose="00000500000000000000"/>
              </a:rPr>
            </a:br>
            <a:endParaRPr lang="he-IL" sz="2800" b="1" dirty="0">
              <a:cs typeface="Varela Round" panose="00000500000000000000"/>
            </a:endParaRPr>
          </a:p>
        </p:txBody>
      </p:sp>
      <p:sp>
        <p:nvSpPr>
          <p:cNvPr id="4" name="TextBox 3"/>
          <p:cNvSpPr txBox="1"/>
          <p:nvPr/>
        </p:nvSpPr>
        <p:spPr>
          <a:xfrm>
            <a:off x="5137080" y="738646"/>
            <a:ext cx="6870062" cy="4308082"/>
          </a:xfrm>
          <a:prstGeom prst="rect">
            <a:avLst/>
          </a:prstGeom>
        </p:spPr>
        <p:txBody>
          <a:bodyPr vert="horz" wrap="square" lIns="91440" tIns="45720" rIns="91440" bIns="45720" rtlCol="1" anchor="t">
            <a:noAutofit/>
          </a:bodyPr>
          <a:lstStyle/>
          <a:p>
            <a:pPr hangingPunct="0">
              <a:lnSpc>
                <a:spcPct val="150000"/>
              </a:lnSpc>
            </a:pPr>
            <a:r>
              <a:rPr lang="he-IL" sz="2000" b="1" dirty="0">
                <a:cs typeface="Varela Round" panose="00000500000000000000"/>
              </a:rPr>
              <a:t>סמי מיכאל נולד בשנת 1926 בבגדד שבעירק. </a:t>
            </a:r>
          </a:p>
          <a:p>
            <a:pPr hangingPunct="0">
              <a:lnSpc>
                <a:spcPct val="150000"/>
              </a:lnSpc>
            </a:pPr>
            <a:r>
              <a:rPr lang="he-IL" sz="2000" b="1" dirty="0">
                <a:cs typeface="Varela Round" panose="00000500000000000000"/>
              </a:rPr>
              <a:t>מנעוריו היה פעיל במחתרת הקומוניסטית ופעל נגד המשטר ולמען זכויות אדם.</a:t>
            </a:r>
          </a:p>
          <a:p>
            <a:pPr hangingPunct="0">
              <a:lnSpc>
                <a:spcPct val="150000"/>
              </a:lnSpc>
            </a:pPr>
            <a:r>
              <a:rPr lang="he-IL" sz="2000" b="1" dirty="0">
                <a:cs typeface="Varela Round" panose="00000500000000000000"/>
              </a:rPr>
              <a:t>בשנת 1949 עלה לארץ לאחר שברח מעירק, התיישב ביפו ואחר כך עבר להתגורר בחיפה, </a:t>
            </a:r>
            <a:r>
              <a:rPr lang="he-IL" sz="2000" b="1" dirty="0" err="1">
                <a:cs typeface="Varela Round" panose="00000500000000000000"/>
              </a:rPr>
              <a:t>בואדי</a:t>
            </a:r>
            <a:r>
              <a:rPr lang="he-IL" sz="2000" b="1" dirty="0">
                <a:cs typeface="Varela Round" panose="00000500000000000000"/>
              </a:rPr>
              <a:t> </a:t>
            </a:r>
            <a:r>
              <a:rPr lang="he-IL" sz="2000" b="1" dirty="0" err="1">
                <a:cs typeface="Varela Round" panose="00000500000000000000"/>
              </a:rPr>
              <a:t>ניסנס</a:t>
            </a:r>
            <a:r>
              <a:rPr lang="he-IL" sz="2000" b="1" dirty="0">
                <a:cs typeface="Varela Round" panose="00000500000000000000"/>
              </a:rPr>
              <a:t>.</a:t>
            </a:r>
          </a:p>
          <a:p>
            <a:pPr>
              <a:lnSpc>
                <a:spcPct val="150000"/>
              </a:lnSpc>
            </a:pPr>
            <a:r>
              <a:rPr lang="he-IL" sz="2000" b="1" dirty="0">
                <a:cs typeface="Varela Round" panose="00000500000000000000"/>
              </a:rPr>
              <a:t>בשנת 1974 פִרסם את הרומן הראשון שלו ומאז פִרסם רומנים רבים, ספרי ילדים ונוער, ספרי עיון ומחזות.</a:t>
            </a:r>
          </a:p>
          <a:p>
            <a:pPr>
              <a:lnSpc>
                <a:spcPct val="150000"/>
              </a:lnSpc>
            </a:pPr>
            <a:r>
              <a:rPr lang="he-IL" sz="2000" b="1" dirty="0">
                <a:cs typeface="Varela Round" panose="00000500000000000000"/>
              </a:rPr>
              <a:t>הוא זכה בפרסים רבים על יצירתו ועל מאמציו למען קירוב הלבבות בין עדות ועמים במזרח התיכון.</a:t>
            </a:r>
          </a:p>
          <a:p>
            <a:pPr>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
        <p:nvSpPr>
          <p:cNvPr id="3" name="תיבת טקסט 2">
            <a:extLst>
              <a:ext uri="{FF2B5EF4-FFF2-40B4-BE49-F238E27FC236}">
                <a16:creationId xmlns:a16="http://schemas.microsoft.com/office/drawing/2014/main" id="{35E719B9-D70A-43CF-902E-EDD2A7A27E32}"/>
              </a:ext>
            </a:extLst>
          </p:cNvPr>
          <p:cNvSpPr txBox="1"/>
          <p:nvPr/>
        </p:nvSpPr>
        <p:spPr>
          <a:xfrm>
            <a:off x="2785242" y="6113536"/>
            <a:ext cx="2438400" cy="616331"/>
          </a:xfrm>
          <a:prstGeom prst="rect">
            <a:avLst/>
          </a:prstGeom>
        </p:spPr>
        <p:txBody>
          <a:bodyPr vert="horz" wrap="square" lIns="91440" tIns="45720" rIns="91440" bIns="45720" rtlCol="0" anchor="b">
            <a:noAutofit/>
          </a:bodyPr>
          <a:lstStyle/>
          <a:p>
            <a:pPr hangingPunct="0"/>
            <a:r>
              <a:rPr lang="he-IL" sz="1200" b="1" dirty="0">
                <a:effectLst>
                  <a:outerShdw blurRad="38100" dist="38100" dir="2700000" algn="tl">
                    <a:srgbClr val="000000">
                      <a:alpha val="43137"/>
                    </a:srgbClr>
                  </a:outerShdw>
                </a:effectLst>
                <a:cs typeface="Varela Round" panose="00000500000000000000"/>
              </a:rPr>
              <a:t> </a:t>
            </a:r>
            <a:endParaRPr lang="en-IL" sz="1200" dirty="0">
              <a:cs typeface="Varela Round" panose="00000500000000000000"/>
            </a:endParaRPr>
          </a:p>
        </p:txBody>
      </p:sp>
      <p:pic>
        <p:nvPicPr>
          <p:cNvPr id="7" name="תמונה 6" descr="ציור שמן של עצי דקל במדבר">
            <a:extLst>
              <a:ext uri="{FF2B5EF4-FFF2-40B4-BE49-F238E27FC236}">
                <a16:creationId xmlns:a16="http://schemas.microsoft.com/office/drawing/2014/main" id="{F6109530-3CB5-418F-AA19-EC9A6B45D3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538" y="551595"/>
            <a:ext cx="4727942" cy="4308082"/>
          </a:xfrm>
          <a:prstGeom prst="rect">
            <a:avLst/>
          </a:prstGeom>
          <a:noFill/>
          <a:ln>
            <a:noFill/>
          </a:ln>
        </p:spPr>
      </p:pic>
      <p:sp>
        <p:nvSpPr>
          <p:cNvPr id="8" name="מלבן 7">
            <a:extLst>
              <a:ext uri="{FF2B5EF4-FFF2-40B4-BE49-F238E27FC236}">
                <a16:creationId xmlns:a16="http://schemas.microsoft.com/office/drawing/2014/main" id="{FAD20813-2B0A-43DC-A4D3-FDDCE0B9DC77}"/>
              </a:ext>
            </a:extLst>
          </p:cNvPr>
          <p:cNvSpPr/>
          <p:nvPr/>
        </p:nvSpPr>
        <p:spPr>
          <a:xfrm rot="10800000" flipH="1" flipV="1">
            <a:off x="914158" y="4888066"/>
            <a:ext cx="2763748" cy="281231"/>
          </a:xfrm>
          <a:prstGeom prst="rect">
            <a:avLst/>
          </a:prstGeom>
        </p:spPr>
        <p:txBody>
          <a:bodyPr wrap="square">
            <a:spAutoFit/>
          </a:bodyPr>
          <a:lstStyle/>
          <a:p>
            <a:pPr>
              <a:lnSpc>
                <a:spcPct val="107000"/>
              </a:lnSpc>
              <a:spcAft>
                <a:spcPts val="800"/>
              </a:spcAft>
            </a:pPr>
            <a:r>
              <a:rPr lang="en-US" sz="1200" u="sng" dirty="0">
                <a:solidFill>
                  <a:srgbClr val="0000FF"/>
                </a:solidFill>
                <a:latin typeface="Calibri" panose="020F0502020204030204" pitchFamily="34" charset="0"/>
                <a:ea typeface="Calibri" panose="020F0502020204030204" pitchFamily="34" charset="0"/>
                <a:cs typeface="Varela Round" panose="00000500000000000000"/>
                <a:hlinkClick r:id="rId3"/>
              </a:rPr>
              <a:t>http://ran-art.com/blogarticle10.html</a:t>
            </a:r>
            <a:endParaRPr lang="en-US" sz="1200" dirty="0">
              <a:latin typeface="Calibri" panose="020F0502020204030204" pitchFamily="34" charset="0"/>
              <a:ea typeface="Calibri" panose="020F0502020204030204" pitchFamily="34" charset="0"/>
              <a:cs typeface="Varela Round" panose="00000500000000000000"/>
            </a:endParaRPr>
          </a:p>
        </p:txBody>
      </p:sp>
      <p:sp>
        <p:nvSpPr>
          <p:cNvPr id="5" name="תיבת טקסט 4">
            <a:extLst>
              <a:ext uri="{FF2B5EF4-FFF2-40B4-BE49-F238E27FC236}">
                <a16:creationId xmlns:a16="http://schemas.microsoft.com/office/drawing/2014/main" id="{DEF1E5DF-D033-4F8C-B760-BDD31A33E8AB}"/>
              </a:ext>
            </a:extLst>
          </p:cNvPr>
          <p:cNvSpPr txBox="1"/>
          <p:nvPr/>
        </p:nvSpPr>
        <p:spPr>
          <a:xfrm>
            <a:off x="5223642" y="5928189"/>
            <a:ext cx="914400" cy="914400"/>
          </a:xfrm>
          <a:prstGeom prst="rect">
            <a:avLst/>
          </a:prstGeom>
        </p:spPr>
        <p:txBody>
          <a:bodyPr vert="horz" wrap="none" lIns="91440" tIns="45720" rIns="91440" bIns="45720" rtlCol="1" anchor="b">
            <a:noAutofit/>
          </a:bodyPr>
          <a:lstStyle/>
          <a:p>
            <a:endParaRPr lang="he-IL" sz="2000" dirty="0">
              <a:cs typeface="Varela Round" panose="00000500000000000000"/>
            </a:endParaRPr>
          </a:p>
        </p:txBody>
      </p:sp>
      <p:sp>
        <p:nvSpPr>
          <p:cNvPr id="9" name="תיבת טקסט 8">
            <a:extLst>
              <a:ext uri="{FF2B5EF4-FFF2-40B4-BE49-F238E27FC236}">
                <a16:creationId xmlns:a16="http://schemas.microsoft.com/office/drawing/2014/main" id="{FF49C71F-D493-46AA-910E-AC953F4C4B92}"/>
              </a:ext>
            </a:extLst>
          </p:cNvPr>
          <p:cNvSpPr txBox="1"/>
          <p:nvPr/>
        </p:nvSpPr>
        <p:spPr>
          <a:xfrm>
            <a:off x="25443" y="5232075"/>
            <a:ext cx="7304926" cy="1272504"/>
          </a:xfrm>
          <a:prstGeom prst="rect">
            <a:avLst/>
          </a:prstGeom>
        </p:spPr>
        <p:txBody>
          <a:bodyPr vert="horz" wrap="none" lIns="91440" tIns="45720" rIns="91440" bIns="45720" rtlCol="1" anchor="t">
            <a:noAutofit/>
          </a:bodyPr>
          <a:lstStyle/>
          <a:p>
            <a:r>
              <a:rPr lang="he-IL" sz="2000" b="1" dirty="0">
                <a:cs typeface="Varela Round" panose="00000500000000000000"/>
              </a:rPr>
              <a:t>המשורר רוני סומק אמר על סמי מיכאל שהוא </a:t>
            </a:r>
          </a:p>
          <a:p>
            <a:r>
              <a:rPr lang="he-IL" sz="2000" b="1" dirty="0">
                <a:cs typeface="Varela Round" panose="00000500000000000000"/>
              </a:rPr>
              <a:t>"עץ דקל שגדל על שפת החידקל, יום אחד עוקרים אותו עם השורשים </a:t>
            </a:r>
          </a:p>
          <a:p>
            <a:r>
              <a:rPr lang="he-IL" sz="2000" b="1" dirty="0">
                <a:cs typeface="Varela Round" panose="00000500000000000000"/>
              </a:rPr>
              <a:t> וכל הנהרות רבים איפה העץ הזה ישמר."</a:t>
            </a:r>
          </a:p>
        </p:txBody>
      </p:sp>
    </p:spTree>
    <p:extLst>
      <p:ext uri="{BB962C8B-B14F-4D97-AF65-F5344CB8AC3E}">
        <p14:creationId xmlns:p14="http://schemas.microsoft.com/office/powerpoint/2010/main" val="1284151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סיום הרומן</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953199" y="1009672"/>
            <a:ext cx="9511959" cy="249299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hangingPunct="0"/>
            <a:r>
              <a:rPr lang="he-IL" sz="2800" b="1" dirty="0">
                <a:cs typeface="Varela Round" panose="00000500000000000000"/>
              </a:rPr>
              <a:t>                   </a:t>
            </a:r>
          </a:p>
          <a:p>
            <a:pPr hangingPunct="0"/>
            <a:endParaRPr lang="he-IL" sz="2800" b="1" dirty="0">
              <a:cs typeface="Varela Round" panose="00000500000000000000"/>
            </a:endParaRPr>
          </a:p>
          <a:p>
            <a:pPr hangingPunct="0"/>
            <a:endParaRPr lang="he-IL" sz="2400" b="1" dirty="0">
              <a:cs typeface="Varela Round" panose="00000500000000000000"/>
            </a:endParaRPr>
          </a:p>
          <a:p>
            <a:pPr hangingPunct="0"/>
            <a:endParaRPr lang="he-IL" sz="2400" b="1" dirty="0">
              <a:effectLst>
                <a:outerShdw blurRad="38100" dist="38100" dir="2700000" algn="tl">
                  <a:srgbClr val="000000">
                    <a:alpha val="43137"/>
                  </a:srgbClr>
                </a:outerShdw>
              </a:effectLst>
              <a:cs typeface="Varela Round" panose="00000500000000000000"/>
            </a:endParaRPr>
          </a:p>
          <a:p>
            <a:pPr hangingPunct="0"/>
            <a:endParaRPr lang="he-IL" sz="2400" b="1" dirty="0">
              <a:effectLst>
                <a:outerShdw blurRad="38100" dist="38100" dir="2700000" algn="tl">
                  <a:srgbClr val="000000">
                    <a:alpha val="43137"/>
                  </a:srgbClr>
                </a:outerShdw>
              </a:effectLst>
              <a:cs typeface="Varela Round" panose="00000500000000000000"/>
            </a:endParaRPr>
          </a:p>
          <a:p>
            <a:pPr hangingPunct="0"/>
            <a:endParaRPr lang="he-IL" sz="2800" b="1" dirty="0">
              <a:cs typeface="Varela Round" panose="00000500000000000000"/>
            </a:endParaRPr>
          </a:p>
        </p:txBody>
      </p:sp>
      <p:sp>
        <p:nvSpPr>
          <p:cNvPr id="5" name="מלבן 4">
            <a:extLst>
              <a:ext uri="{FF2B5EF4-FFF2-40B4-BE49-F238E27FC236}">
                <a16:creationId xmlns:a16="http://schemas.microsoft.com/office/drawing/2014/main" id="{B9792CFE-1675-435C-BD1C-118734831CC9}"/>
              </a:ext>
            </a:extLst>
          </p:cNvPr>
          <p:cNvSpPr/>
          <p:nvPr/>
        </p:nvSpPr>
        <p:spPr>
          <a:xfrm>
            <a:off x="768262" y="674165"/>
            <a:ext cx="10470539" cy="830997"/>
          </a:xfrm>
          <a:prstGeom prst="rect">
            <a:avLst/>
          </a:prstGeom>
        </p:spPr>
        <p:txBody>
          <a:bodyPr wrap="square">
            <a:spAutoFit/>
          </a:bodyPr>
          <a:lstStyle/>
          <a:p>
            <a:pPr algn="ctr"/>
            <a:r>
              <a:rPr lang="he-IL" sz="2400" dirty="0" err="1">
                <a:hlinkClick r:id="rId4"/>
              </a:rPr>
              <a:t>חנאן</a:t>
            </a:r>
            <a:r>
              <a:rPr lang="he-IL" sz="2400" dirty="0">
                <a:hlinkClick r:id="rId4"/>
              </a:rPr>
              <a:t> חילו במונולוג שמסיים את הספר</a:t>
            </a:r>
            <a:endParaRPr lang="he-IL" sz="2400" dirty="0"/>
          </a:p>
          <a:p>
            <a:pPr algn="ctr"/>
            <a:r>
              <a:rPr lang="he-IL" sz="2400" b="1" dirty="0">
                <a:cs typeface="Varela Round" panose="00000500000000000000"/>
              </a:rPr>
              <a:t>מתוך אירוע בצוותא: שלושים שנה לרומן "חצוצרה </a:t>
            </a:r>
            <a:r>
              <a:rPr lang="he-IL" sz="2400" b="1" dirty="0" err="1">
                <a:cs typeface="Varela Round" panose="00000500000000000000"/>
              </a:rPr>
              <a:t>בואדי</a:t>
            </a:r>
            <a:r>
              <a:rPr lang="he-IL" sz="2400" b="1" dirty="0">
                <a:cs typeface="Varela Round" panose="00000500000000000000"/>
              </a:rPr>
              <a:t>". אוקטובר 2017</a:t>
            </a: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pic>
        <p:nvPicPr>
          <p:cNvPr id="10" name="מדיה מקוונת 9" title="30 years of the masterpiece 'A Trumpet in the Wadi' by Sami Michael in Tzavta Tel-Aviv">
            <a:hlinkClick r:id="" action="ppaction://media"/>
            <a:extLst>
              <a:ext uri="{FF2B5EF4-FFF2-40B4-BE49-F238E27FC236}">
                <a16:creationId xmlns:a16="http://schemas.microsoft.com/office/drawing/2014/main" id="{C9A2CF75-A4C9-40B3-B37B-B1B918FD091F}"/>
              </a:ext>
            </a:extLst>
          </p:cNvPr>
          <p:cNvPicPr>
            <a:picLocks noRot="1" noChangeAspect="1"/>
          </p:cNvPicPr>
          <p:nvPr>
            <a:videoFile r:link="rId1"/>
          </p:nvPr>
        </p:nvPicPr>
        <p:blipFill>
          <a:blip r:embed="rId5"/>
          <a:stretch>
            <a:fillRect/>
          </a:stretch>
        </p:blipFill>
        <p:spPr>
          <a:xfrm>
            <a:off x="1686679" y="1602170"/>
            <a:ext cx="8818643" cy="4960487"/>
          </a:xfrm>
          <a:prstGeom prst="rect">
            <a:avLst/>
          </a:prstGeom>
        </p:spPr>
      </p:pic>
    </p:spTree>
    <p:extLst>
      <p:ext uri="{BB962C8B-B14F-4D97-AF65-F5344CB8AC3E}">
        <p14:creationId xmlns:p14="http://schemas.microsoft.com/office/powerpoint/2010/main" val="15240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סיום הרומן</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953199" y="1009672"/>
            <a:ext cx="10470538" cy="368870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hangingPunct="0">
              <a:lnSpc>
                <a:spcPct val="200000"/>
              </a:lnSpc>
            </a:pPr>
            <a:r>
              <a:rPr lang="he-IL" sz="2400" b="1" dirty="0">
                <a:cs typeface="Varela Round" panose="00000500000000000000"/>
              </a:rPr>
              <a:t>בתום המונולוג הטרגי והמרגש הזה סיפר סמי מיכאל שהוא בכה כשכתב אותו. הוא הוסיף ואמר: "אני לא אוהב את החלוקה של דתות ולאומים, אני אדם שפורץ גבולות גם בחיים וגם בכתיבה. האמינו לי: למוסלמי, ליהודי ולנוצרי יש אותו לב, אותם עורקים, אותו דם. לכן בכתיבה שלי האוניברסליות הזו היא העוצמה". </a:t>
            </a:r>
          </a:p>
          <a:p>
            <a:pPr hangingPunct="0">
              <a:lnSpc>
                <a:spcPct val="200000"/>
              </a:lnSpc>
            </a:pPr>
            <a:endParaRPr lang="he-IL" sz="2400" b="1" dirty="0">
              <a:effectLst>
                <a:outerShdw blurRad="38100" dist="38100" dir="2700000" algn="tl">
                  <a:srgbClr val="000000">
                    <a:alpha val="43137"/>
                  </a:srgbClr>
                </a:outerShdw>
              </a:effectLst>
              <a:cs typeface="Varela Round" panose="00000500000000000000"/>
            </a:endParaRP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spTree>
    <p:extLst>
      <p:ext uri="{BB962C8B-B14F-4D97-AF65-F5344CB8AC3E}">
        <p14:creationId xmlns:p14="http://schemas.microsoft.com/office/powerpoint/2010/main" val="1264769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0" y="326573"/>
            <a:ext cx="11897709" cy="7235122"/>
          </a:xfrm>
          <a:prstGeom prst="rect">
            <a:avLst/>
          </a:prstGeom>
        </p:spPr>
        <p:txBody>
          <a:bodyPr wrap="square">
            <a:spAutoFit/>
          </a:bodyPr>
          <a:lstStyle/>
          <a:p>
            <a:pPr algn="ctr" hangingPunct="0">
              <a:lnSpc>
                <a:spcPct val="150000"/>
              </a:lnSpc>
            </a:pPr>
            <a:endParaRPr lang="he-IL" sz="2400" b="1" dirty="0">
              <a:cs typeface="Varela Round" panose="00000500000000000000"/>
            </a:endParaRPr>
          </a:p>
          <a:p>
            <a:pPr algn="ctr" hangingPunct="0">
              <a:lnSpc>
                <a:spcPct val="150000"/>
              </a:lnSpc>
            </a:pPr>
            <a:r>
              <a:rPr lang="he-IL" sz="2400" b="1" dirty="0">
                <a:cs typeface="Varela Round" panose="00000500000000000000"/>
              </a:rPr>
              <a:t>הרומן מסתיים בטרגדיה. אלכס נהרג. הודה ההרה מתלבטת מה לעשות עם התינוק שברחמה.</a:t>
            </a:r>
          </a:p>
          <a:p>
            <a:pPr algn="ctr" hangingPunct="0">
              <a:lnSpc>
                <a:spcPct val="150000"/>
              </a:lnSpc>
            </a:pPr>
            <a:endParaRPr lang="he-IL" sz="2400" b="1" dirty="0">
              <a:cs typeface="Varela Round" panose="00000500000000000000"/>
            </a:endParaRPr>
          </a:p>
          <a:p>
            <a:pPr algn="ctr" hangingPunct="0">
              <a:lnSpc>
                <a:spcPct val="150000"/>
              </a:lnSpc>
            </a:pPr>
            <a:r>
              <a:rPr lang="he-IL" sz="4000" b="1" dirty="0">
                <a:cs typeface="Varela Round" panose="00000500000000000000"/>
              </a:rPr>
              <a:t>אְַבָל</a:t>
            </a:r>
          </a:p>
          <a:p>
            <a:pPr algn="ctr" hangingPunct="0">
              <a:lnSpc>
                <a:spcPct val="150000"/>
              </a:lnSpc>
            </a:pPr>
            <a:endParaRPr lang="he-IL" sz="2800" b="1" dirty="0">
              <a:cs typeface="Varela Round" panose="00000500000000000000"/>
            </a:endParaRPr>
          </a:p>
          <a:p>
            <a:pPr algn="ctr" hangingPunct="0">
              <a:lnSpc>
                <a:spcPct val="150000"/>
              </a:lnSpc>
            </a:pPr>
            <a:r>
              <a:rPr lang="he-IL" sz="2800" b="1" dirty="0">
                <a:cs typeface="Varela Round" panose="00000500000000000000"/>
              </a:rPr>
              <a:t>הנוכחות של אלכס </a:t>
            </a:r>
            <a:r>
              <a:rPr lang="he-IL" sz="2800" b="1" dirty="0" err="1">
                <a:cs typeface="Varela Round" panose="00000500000000000000"/>
              </a:rPr>
              <a:t>והודא</a:t>
            </a:r>
            <a:r>
              <a:rPr lang="he-IL" sz="2800" b="1" dirty="0">
                <a:cs typeface="Varela Round" panose="00000500000000000000"/>
              </a:rPr>
              <a:t> בחיינו 33 שנים היא הכוח של היצירה. </a:t>
            </a:r>
          </a:p>
          <a:p>
            <a:pPr algn="ctr" hangingPunct="0">
              <a:lnSpc>
                <a:spcPct val="150000"/>
              </a:lnSpc>
            </a:pPr>
            <a:r>
              <a:rPr lang="he-IL" sz="2800" b="1" dirty="0">
                <a:cs typeface="Varela Round" panose="00000500000000000000"/>
              </a:rPr>
              <a:t>         היא האמירה הנוקבת שאדם הוא אדם הוא אדם.</a:t>
            </a:r>
          </a:p>
          <a:p>
            <a:pPr algn="ctr" hangingPunct="0">
              <a:lnSpc>
                <a:spcPct val="150000"/>
              </a:lnSpc>
            </a:pPr>
            <a:endParaRPr lang="he-IL" sz="3200" b="1" dirty="0">
              <a:cs typeface="Varela Round" panose="00000500000000000000"/>
            </a:endParaRPr>
          </a:p>
          <a:p>
            <a:pPr algn="ctr" hangingPunct="0">
              <a:lnSpc>
                <a:spcPct val="150000"/>
              </a:lnSpc>
            </a:pPr>
            <a:endParaRPr lang="he-IL" sz="2800" b="1" dirty="0">
              <a:cs typeface="Varela Round" panose="00000500000000000000"/>
            </a:endParaRPr>
          </a:p>
          <a:p>
            <a:pPr algn="ctr" hangingPunct="0">
              <a:lnSpc>
                <a:spcPct val="150000"/>
              </a:lnSpc>
            </a:pPr>
            <a:endParaRPr lang="he-IL" sz="2800" b="1" dirty="0">
              <a:cs typeface="Varela Round" panose="00000500000000000000"/>
            </a:endParaRPr>
          </a:p>
          <a:p>
            <a:pPr algn="ctr" hangingPunct="0">
              <a:lnSpc>
                <a:spcPct val="150000"/>
              </a:lnSpc>
            </a:pPr>
            <a:endParaRPr lang="he-IL" sz="2800" b="1" dirty="0">
              <a:cs typeface="Varela Round" panose="00000500000000000000"/>
            </a:endParaRPr>
          </a:p>
        </p:txBody>
      </p:sp>
    </p:spTree>
    <p:extLst>
      <p:ext uri="{BB962C8B-B14F-4D97-AF65-F5344CB8AC3E}">
        <p14:creationId xmlns:p14="http://schemas.microsoft.com/office/powerpoint/2010/main" val="1633068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שם הרומן - חצוצרה </a:t>
            </a:r>
            <a:r>
              <a:rPr lang="he-IL" sz="4000" b="1" dirty="0" err="1">
                <a:solidFill>
                  <a:srgbClr val="002060"/>
                </a:solidFill>
              </a:rPr>
              <a:t>בואדי</a:t>
            </a:r>
            <a:endParaRPr lang="he-IL" sz="4000" b="1" dirty="0">
              <a:solidFill>
                <a:srgbClr val="002060"/>
              </a:solidFill>
            </a:endParaRP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378372" y="1025619"/>
            <a:ext cx="10731062" cy="2862322"/>
          </a:xfrm>
          <a:prstGeom prst="rect">
            <a:avLst/>
          </a:prstGeom>
        </p:spPr>
        <p:txBody>
          <a:bodyPr wrap="square">
            <a:spAutoFit/>
          </a:bodyPr>
          <a:lstStyle/>
          <a:p>
            <a:r>
              <a:rPr lang="he-IL" sz="2000" b="1" dirty="0">
                <a:cs typeface="Varela Round" panose="00000500000000000000"/>
              </a:rPr>
              <a:t>צירוף המילים "חצוצרה </a:t>
            </a:r>
            <a:r>
              <a:rPr lang="he-IL" sz="2000" b="1" dirty="0" err="1">
                <a:cs typeface="Varela Round" panose="00000500000000000000"/>
              </a:rPr>
              <a:t>בואדי</a:t>
            </a:r>
            <a:r>
              <a:rPr lang="he-IL" sz="2000" b="1" dirty="0">
                <a:cs typeface="Varela Round" panose="00000500000000000000"/>
              </a:rPr>
              <a:t>" טומן בחובו את המפגש בין התרבויות.</a:t>
            </a:r>
          </a:p>
          <a:p>
            <a:endParaRPr lang="he-IL" sz="2000" b="1" dirty="0">
              <a:cs typeface="Varela Round" panose="00000500000000000000"/>
            </a:endParaRPr>
          </a:p>
          <a:p>
            <a:r>
              <a:rPr lang="he-IL" sz="2000" b="1" dirty="0">
                <a:cs typeface="Varela Round" panose="00000500000000000000"/>
              </a:rPr>
              <a:t>החצוצרה מטונימית לאלכס שמביא עמו ניחוח זר </a:t>
            </a:r>
            <a:r>
              <a:rPr lang="he-IL" sz="2000" b="1" dirty="0" err="1">
                <a:cs typeface="Varela Round" panose="00000500000000000000"/>
              </a:rPr>
              <a:t>לואדי</a:t>
            </a:r>
            <a:r>
              <a:rPr lang="he-IL" sz="2000" b="1" dirty="0">
                <a:cs typeface="Varela Round" panose="00000500000000000000"/>
              </a:rPr>
              <a:t>. </a:t>
            </a:r>
          </a:p>
          <a:p>
            <a:endParaRPr lang="he-IL" sz="2000" b="1" dirty="0">
              <a:cs typeface="Varela Round" panose="00000500000000000000"/>
            </a:endParaRPr>
          </a:p>
          <a:p>
            <a:r>
              <a:rPr lang="he-IL" sz="2000" b="1" dirty="0">
                <a:cs typeface="Varela Round" panose="00000500000000000000"/>
              </a:rPr>
              <a:t>למוסיקה כוח מכשף. כמו באגדה החלילן </a:t>
            </a:r>
            <a:r>
              <a:rPr lang="he-IL" sz="2000" b="1" dirty="0" err="1">
                <a:cs typeface="Varela Round" panose="00000500000000000000"/>
              </a:rPr>
              <a:t>מהמלן</a:t>
            </a:r>
            <a:r>
              <a:rPr lang="he-IL" sz="2000" b="1" dirty="0">
                <a:cs typeface="Varela Round" panose="00000500000000000000"/>
              </a:rPr>
              <a:t>. היא מכשפת את החתול של </a:t>
            </a:r>
            <a:r>
              <a:rPr lang="he-IL" sz="2000" b="1" dirty="0" err="1">
                <a:cs typeface="Varela Round" panose="00000500000000000000"/>
              </a:rPr>
              <a:t>ג'מילה</a:t>
            </a:r>
            <a:r>
              <a:rPr lang="he-IL" sz="2000" b="1" dirty="0">
                <a:cs typeface="Varela Round" panose="00000500000000000000"/>
              </a:rPr>
              <a:t>, את דיירי </a:t>
            </a:r>
            <a:r>
              <a:rPr lang="he-IL" sz="2000" b="1" dirty="0" err="1">
                <a:cs typeface="Varela Round" panose="00000500000000000000"/>
              </a:rPr>
              <a:t>הבנין</a:t>
            </a:r>
            <a:r>
              <a:rPr lang="he-IL" sz="2000" b="1" dirty="0">
                <a:cs typeface="Varela Round" panose="00000500000000000000"/>
              </a:rPr>
              <a:t> ובראשם את </a:t>
            </a:r>
            <a:r>
              <a:rPr lang="he-IL" sz="2000" b="1" dirty="0" err="1">
                <a:cs typeface="Varela Round" panose="00000500000000000000"/>
              </a:rPr>
              <a:t>הודא</a:t>
            </a:r>
            <a:r>
              <a:rPr lang="he-IL" sz="2000" b="1" dirty="0">
                <a:cs typeface="Varela Round" panose="00000500000000000000"/>
              </a:rPr>
              <a:t>.</a:t>
            </a:r>
          </a:p>
          <a:p>
            <a:endParaRPr lang="he-IL" sz="2000" b="1" dirty="0">
              <a:cs typeface="Varela Round" panose="00000500000000000000"/>
            </a:endParaRPr>
          </a:p>
          <a:p>
            <a:r>
              <a:rPr lang="he-IL" sz="2000" b="1" dirty="0">
                <a:cs typeface="Varela Round" panose="00000500000000000000"/>
              </a:rPr>
              <a:t>החצוצרה מטונימית לאלכס ולגבריותו, ובאופן סמלי היא מחוללת תהליך ריפוי </a:t>
            </a:r>
            <a:r>
              <a:rPr lang="he-IL" sz="2000" b="1" dirty="0" err="1">
                <a:cs typeface="Varela Round" panose="00000500000000000000"/>
              </a:rPr>
              <a:t>בהודא</a:t>
            </a:r>
            <a:r>
              <a:rPr lang="he-IL" sz="2000" b="1" dirty="0">
                <a:cs typeface="Varela Round" panose="00000500000000000000"/>
              </a:rPr>
              <a:t> שמכוננת את עצמה כאשה חזקה ושלמה.</a:t>
            </a:r>
          </a:p>
        </p:txBody>
      </p:sp>
      <p:sp>
        <p:nvSpPr>
          <p:cNvPr id="7" name="תיבת טקסט 6">
            <a:extLst>
              <a:ext uri="{FF2B5EF4-FFF2-40B4-BE49-F238E27FC236}">
                <a16:creationId xmlns:a16="http://schemas.microsoft.com/office/drawing/2014/main" id="{1E7EA2F1-6523-4E1C-833D-0E0002CE818B}"/>
              </a:ext>
            </a:extLst>
          </p:cNvPr>
          <p:cNvSpPr txBox="1"/>
          <p:nvPr/>
        </p:nvSpPr>
        <p:spPr>
          <a:xfrm>
            <a:off x="872359" y="4208165"/>
            <a:ext cx="9207062" cy="1047965"/>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rtlCol="1" anchor="ctr">
            <a:noAutofit/>
          </a:bodyPr>
          <a:lstStyle/>
          <a:p>
            <a:pPr>
              <a:lnSpc>
                <a:spcPct val="150000"/>
              </a:lnSpc>
            </a:pPr>
            <a:r>
              <a:rPr lang="he-IL" sz="2000" b="1" dirty="0">
                <a:latin typeface="Verdana" panose="020B0604030504040204" pitchFamily="34" charset="0"/>
                <a:ea typeface="Verdana" panose="020B0604030504040204" pitchFamily="34" charset="0"/>
                <a:cs typeface="Varela Round" panose="00000500000000000000"/>
              </a:rPr>
              <a:t>תרועת החצוצרה היא תרועת הניצחון של מי שנאבקים על אהבתם כנגד כל הסיכויים. </a:t>
            </a:r>
          </a:p>
          <a:p>
            <a:pPr>
              <a:lnSpc>
                <a:spcPct val="150000"/>
              </a:lnSpc>
            </a:pPr>
            <a:r>
              <a:rPr lang="he-IL" sz="2000" b="1" dirty="0">
                <a:latin typeface="Verdana" panose="020B0604030504040204" pitchFamily="34" charset="0"/>
                <a:ea typeface="Verdana" panose="020B0604030504040204" pitchFamily="34" charset="0"/>
                <a:cs typeface="Varela Round" panose="00000500000000000000"/>
              </a:rPr>
              <a:t>המנגינה העצובה  מבשרת את הטרגדיה.</a:t>
            </a:r>
          </a:p>
        </p:txBody>
      </p:sp>
    </p:spTree>
    <p:extLst>
      <p:ext uri="{BB962C8B-B14F-4D97-AF65-F5344CB8AC3E}">
        <p14:creationId xmlns:p14="http://schemas.microsoft.com/office/powerpoint/2010/main" val="1859419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84FDFA02-3194-4E10-A463-D3AE2C8ED6BD}"/>
              </a:ext>
            </a:extLst>
          </p:cNvPr>
          <p:cNvSpPr>
            <a:spLocks noGrp="1"/>
          </p:cNvSpPr>
          <p:nvPr>
            <p:ph type="body" sz="quarter" idx="10"/>
          </p:nvPr>
        </p:nvSpPr>
        <p:spPr/>
        <p:txBody>
          <a:bodyPr/>
          <a:lstStyle/>
          <a:p>
            <a:r>
              <a:rPr lang="he-IL" sz="2400" dirty="0">
                <a:hlinkClick r:id="rId4"/>
              </a:rPr>
              <a:t>נגינת חצוצרה – </a:t>
            </a:r>
            <a:r>
              <a:rPr lang="en-US" sz="2400" dirty="0">
                <a:hlinkClick r:id="rId4"/>
              </a:rPr>
              <a:t>Charly Tabor - Die Rose von </a:t>
            </a:r>
            <a:r>
              <a:rPr lang="en-US" sz="2400" dirty="0" err="1">
                <a:hlinkClick r:id="rId4"/>
              </a:rPr>
              <a:t>Nowgorod</a:t>
            </a:r>
            <a:endParaRPr lang="he-IL" sz="2400" dirty="0"/>
          </a:p>
        </p:txBody>
      </p:sp>
      <p:pic>
        <p:nvPicPr>
          <p:cNvPr id="6" name="מדיה מקוונת 5" title="Charly Tabor - Die Rose von Nowgorod">
            <a:hlinkClick r:id="" action="ppaction://media"/>
            <a:extLst>
              <a:ext uri="{FF2B5EF4-FFF2-40B4-BE49-F238E27FC236}">
                <a16:creationId xmlns:a16="http://schemas.microsoft.com/office/drawing/2014/main" id="{C611EA4E-4ECB-4BED-AB48-585BEAC43D6C}"/>
              </a:ext>
            </a:extLst>
          </p:cNvPr>
          <p:cNvPicPr>
            <a:picLocks noRot="1" noChangeAspect="1"/>
          </p:cNvPicPr>
          <p:nvPr>
            <a:videoFile r:link="rId1"/>
          </p:nvPr>
        </p:nvPicPr>
        <p:blipFill>
          <a:blip r:embed="rId5"/>
          <a:stretch>
            <a:fillRect/>
          </a:stretch>
        </p:blipFill>
        <p:spPr>
          <a:xfrm>
            <a:off x="3181350" y="1244600"/>
            <a:ext cx="5829300" cy="4368800"/>
          </a:xfrm>
          <a:prstGeom prst="rect">
            <a:avLst/>
          </a:prstGeom>
        </p:spPr>
      </p:pic>
    </p:spTree>
    <p:extLst>
      <p:ext uri="{BB962C8B-B14F-4D97-AF65-F5344CB8AC3E}">
        <p14:creationId xmlns:p14="http://schemas.microsoft.com/office/powerpoint/2010/main" val="81852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23881" y="1288473"/>
            <a:ext cx="10872592" cy="2706584"/>
          </a:xfrm>
        </p:spPr>
        <p:txBody>
          <a:bodyPr/>
          <a:lstStyle/>
          <a:p>
            <a:pPr algn="r">
              <a:lnSpc>
                <a:spcPct val="200000"/>
              </a:lnSpc>
            </a:pPr>
            <a:r>
              <a:rPr lang="he-IL" sz="2400" b="1" dirty="0"/>
              <a:t>ביצירות רבות דמויות מרכזיות מתמודדות עם החלטות ובחירות חשובות. </a:t>
            </a:r>
            <a:br>
              <a:rPr lang="he-IL" sz="2400" b="1" dirty="0"/>
            </a:br>
            <a:r>
              <a:rPr lang="he-IL" sz="2400" b="1" dirty="0">
                <a:ln w="22225">
                  <a:noFill/>
                  <a:prstDash val="solid"/>
                </a:ln>
                <a:solidFill>
                  <a:schemeClr val="accent2"/>
                </a:solidFill>
              </a:rPr>
              <a:t>מה הן ההחלטות והבחירות</a:t>
            </a:r>
            <a:r>
              <a:rPr lang="he-IL" sz="2400" b="1" dirty="0"/>
              <a:t>  שהדמות המרכזית ברומן מתמודדת עימן? </a:t>
            </a:r>
            <a:br>
              <a:rPr lang="he-IL" sz="2400" b="1" dirty="0"/>
            </a:br>
            <a:r>
              <a:rPr lang="he-IL" sz="2400" b="1" dirty="0">
                <a:ln w="22225">
                  <a:noFill/>
                  <a:prstDash val="solid"/>
                </a:ln>
                <a:solidFill>
                  <a:schemeClr val="accent2"/>
                </a:solidFill>
              </a:rPr>
              <a:t>הסבר מה </a:t>
            </a:r>
            <a:r>
              <a:rPr lang="he-IL" sz="2400" b="1" dirty="0"/>
              <a:t>ההחלטות והבחירות האלה </a:t>
            </a:r>
            <a:r>
              <a:rPr lang="he-IL" sz="2400" b="1" dirty="0">
                <a:ln w="22225">
                  <a:noFill/>
                  <a:prstDash val="solid"/>
                </a:ln>
                <a:solidFill>
                  <a:schemeClr val="accent2"/>
                </a:solidFill>
              </a:rPr>
              <a:t>מלמדות</a:t>
            </a:r>
            <a:r>
              <a:rPr lang="he-IL" sz="2400" b="1" dirty="0">
                <a:ln w="22225">
                  <a:solidFill>
                    <a:schemeClr val="accent2"/>
                  </a:solidFill>
                  <a:prstDash val="solid"/>
                </a:ln>
                <a:solidFill>
                  <a:schemeClr val="accent2">
                    <a:lumMod val="40000"/>
                    <a:lumOff val="60000"/>
                  </a:schemeClr>
                </a:solidFill>
              </a:rPr>
              <a:t> </a:t>
            </a:r>
            <a:r>
              <a:rPr lang="he-IL" sz="2400" b="1" dirty="0"/>
              <a:t>על הדמות הזאת. </a:t>
            </a:r>
            <a:r>
              <a:rPr lang="he-IL" sz="2400" b="1" dirty="0">
                <a:ln w="22225">
                  <a:noFill/>
                  <a:prstDash val="solid"/>
                </a:ln>
                <a:solidFill>
                  <a:schemeClr val="accent2"/>
                </a:solidFill>
              </a:rPr>
              <a:t>הדגם</a:t>
            </a:r>
            <a:r>
              <a:rPr lang="he-IL" sz="2400" b="1" dirty="0">
                <a:ln w="22225">
                  <a:solidFill>
                    <a:schemeClr val="accent2"/>
                  </a:solidFill>
                  <a:prstDash val="solid"/>
                </a:ln>
                <a:solidFill>
                  <a:schemeClr val="accent2">
                    <a:lumMod val="40000"/>
                    <a:lumOff val="60000"/>
                  </a:schemeClr>
                </a:solidFill>
              </a:rPr>
              <a:t> </a:t>
            </a:r>
            <a:r>
              <a:rPr lang="he-IL" sz="2400" b="1" dirty="0"/>
              <a:t>דבריך.</a:t>
            </a:r>
            <a:endParaRPr lang="he-IL" sz="1200" b="1" dirty="0"/>
          </a:p>
        </p:txBody>
      </p:sp>
      <p:sp>
        <p:nvSpPr>
          <p:cNvPr id="3" name="מציין מיקום טקסט 2">
            <a:extLst>
              <a:ext uri="{FF2B5EF4-FFF2-40B4-BE49-F238E27FC236}">
                <a16:creationId xmlns:a16="http://schemas.microsoft.com/office/drawing/2014/main" id="{16ACF9F2-BB32-48FD-9D28-F1BBEDB361DD}"/>
              </a:ext>
            </a:extLst>
          </p:cNvPr>
          <p:cNvSpPr>
            <a:spLocks noGrp="1"/>
          </p:cNvSpPr>
          <p:nvPr>
            <p:ph type="body" sz="quarter" idx="10"/>
          </p:nvPr>
        </p:nvSpPr>
        <p:spPr/>
        <p:txBody>
          <a:bodyPr/>
          <a:lstStyle/>
          <a:p>
            <a:pPr>
              <a:spcBef>
                <a:spcPct val="0"/>
              </a:spcBef>
            </a:pPr>
            <a:r>
              <a:rPr lang="he-IL" sz="4000" b="1" dirty="0">
                <a:solidFill>
                  <a:srgbClr val="002060"/>
                </a:solidFill>
                <a:ea typeface="+mj-ea"/>
              </a:rPr>
              <a:t>שאלת בגרות</a:t>
            </a:r>
          </a:p>
        </p:txBody>
      </p:sp>
    </p:spTree>
    <p:extLst>
      <p:ext uri="{BB962C8B-B14F-4D97-AF65-F5344CB8AC3E}">
        <p14:creationId xmlns:p14="http://schemas.microsoft.com/office/powerpoint/2010/main" val="3383537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תשובה</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73819" y="931112"/>
            <a:ext cx="10849918" cy="421653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hangingPunct="0"/>
            <a:r>
              <a:rPr lang="he-IL" sz="2400" b="1" dirty="0">
                <a:cs typeface="Varela Round" panose="00000500000000000000"/>
              </a:rPr>
              <a:t>פתיחת התשובה </a:t>
            </a:r>
            <a:r>
              <a:rPr lang="he-IL" sz="2000" dirty="0">
                <a:cs typeface="Varela Round" panose="00000500000000000000"/>
              </a:rPr>
              <a:t>- תשובה ישירה לשאלה + אמירה כללית על הרומן</a:t>
            </a:r>
          </a:p>
          <a:p>
            <a:pPr hangingPunct="0"/>
            <a:endParaRPr lang="he-IL" sz="2000" dirty="0">
              <a:cs typeface="Varela Round" panose="00000500000000000000"/>
            </a:endParaRPr>
          </a:p>
          <a:p>
            <a:pPr hangingPunct="0"/>
            <a:r>
              <a:rPr lang="he-IL" sz="2000" dirty="0">
                <a:cs typeface="Varela Round" panose="00000500000000000000"/>
              </a:rPr>
              <a:t>ברומן "חצוצרה </a:t>
            </a:r>
            <a:r>
              <a:rPr lang="he-IL" sz="2000" dirty="0" err="1">
                <a:cs typeface="Varela Round" panose="00000500000000000000"/>
              </a:rPr>
              <a:t>בואדי</a:t>
            </a:r>
            <a:r>
              <a:rPr lang="he-IL" sz="2000" dirty="0">
                <a:cs typeface="Varela Round" panose="00000500000000000000"/>
              </a:rPr>
              <a:t>" </a:t>
            </a:r>
            <a:r>
              <a:rPr lang="he-IL" sz="2000" dirty="0" err="1">
                <a:cs typeface="Varela Round" panose="00000500000000000000"/>
              </a:rPr>
              <a:t>הודא</a:t>
            </a:r>
            <a:r>
              <a:rPr lang="he-IL" sz="2000" dirty="0">
                <a:cs typeface="Varela Round" panose="00000500000000000000"/>
              </a:rPr>
              <a:t> הערבייה מתמודדת עם האתגרים והקשיים של אהבתה לאלכס היהודי, בחברה הישראלית. במרכז הרומן סיפור אהבתם שמייצג את עומק הטרגדיה של החברה הישראלית.</a:t>
            </a:r>
          </a:p>
          <a:p>
            <a:pPr hangingPunct="0"/>
            <a:endParaRPr lang="he-IL" sz="2000" dirty="0">
              <a:effectLst>
                <a:outerShdw blurRad="38100" dist="38100" dir="2700000" algn="tl">
                  <a:srgbClr val="000000">
                    <a:alpha val="43137"/>
                  </a:srgbClr>
                </a:outerShdw>
              </a:effectLst>
              <a:cs typeface="Varela Round" panose="00000500000000000000"/>
            </a:endParaRPr>
          </a:p>
          <a:p>
            <a:pPr hangingPunct="0"/>
            <a:r>
              <a:rPr lang="he-IL" sz="2400" b="1" dirty="0">
                <a:cs typeface="Varela Round" panose="00000500000000000000"/>
              </a:rPr>
              <a:t>גוף התשובה </a:t>
            </a:r>
            <a:r>
              <a:rPr lang="he-IL" sz="2000" dirty="0">
                <a:cs typeface="Varela Round" panose="00000500000000000000"/>
              </a:rPr>
              <a:t>- פירוט דוגמאות מהרומן שמבססות את הנאמר הפתיחה. למשל:</a:t>
            </a:r>
          </a:p>
          <a:p>
            <a:pPr hangingPunct="0"/>
            <a:endParaRPr lang="he-IL" sz="2000" dirty="0">
              <a:cs typeface="Varela Round" panose="00000500000000000000"/>
            </a:endParaRPr>
          </a:p>
          <a:p>
            <a:pPr marL="342900" indent="-342900" hangingPunct="0">
              <a:buFont typeface="Arial" panose="020B0604020202020204" pitchFamily="34" charset="0"/>
              <a:buChar char="•"/>
            </a:pPr>
            <a:r>
              <a:rPr lang="he-IL" sz="2000" dirty="0">
                <a:cs typeface="Varela Round" panose="00000500000000000000"/>
              </a:rPr>
              <a:t>הסירוב </a:t>
            </a:r>
            <a:r>
              <a:rPr lang="he-IL" sz="2000" dirty="0" err="1">
                <a:cs typeface="Varela Round" panose="00000500000000000000"/>
              </a:rPr>
              <a:t>לבהיג</a:t>
            </a:r>
            <a:r>
              <a:rPr lang="he-IL" sz="2000" dirty="0">
                <a:cs typeface="Varela Round" panose="00000500000000000000"/>
              </a:rPr>
              <a:t>'</a:t>
            </a:r>
          </a:p>
          <a:p>
            <a:pPr marL="342900" indent="-342900" hangingPunct="0">
              <a:buFont typeface="Arial" panose="020B0604020202020204" pitchFamily="34" charset="0"/>
              <a:buChar char="•"/>
            </a:pPr>
            <a:r>
              <a:rPr lang="he-IL" sz="2000" dirty="0">
                <a:cs typeface="Varela Round" panose="00000500000000000000"/>
              </a:rPr>
              <a:t>הקשיים בראשיתו של הקשר בין השניים.</a:t>
            </a:r>
          </a:p>
          <a:p>
            <a:pPr marL="342900" indent="-342900" hangingPunct="0">
              <a:buFont typeface="Arial" panose="020B0604020202020204" pitchFamily="34" charset="0"/>
              <a:buChar char="•"/>
            </a:pPr>
            <a:r>
              <a:rPr lang="he-IL" sz="2000" dirty="0">
                <a:cs typeface="Varela Round" panose="00000500000000000000"/>
              </a:rPr>
              <a:t>המפגש עם הוריו של אלכס.</a:t>
            </a:r>
          </a:p>
          <a:p>
            <a:pPr marL="342900" indent="-342900" hangingPunct="0">
              <a:buFont typeface="Arial" panose="020B0604020202020204" pitchFamily="34" charset="0"/>
              <a:buChar char="•"/>
            </a:pPr>
            <a:r>
              <a:rPr lang="he-IL" sz="2000" dirty="0">
                <a:cs typeface="Varela Round" panose="00000500000000000000"/>
              </a:rPr>
              <a:t>המתח בין אום </a:t>
            </a:r>
            <a:r>
              <a:rPr lang="he-IL" sz="2000" dirty="0" err="1">
                <a:cs typeface="Varela Round" panose="00000500000000000000"/>
              </a:rPr>
              <a:t>הודא</a:t>
            </a:r>
            <a:r>
              <a:rPr lang="he-IL" sz="2000" dirty="0">
                <a:cs typeface="Varela Round" panose="00000500000000000000"/>
              </a:rPr>
              <a:t> לאלכס על רקע חיסולו </a:t>
            </a:r>
            <a:r>
              <a:rPr lang="he-IL" sz="2000" dirty="0" err="1">
                <a:cs typeface="Varela Round" panose="00000500000000000000"/>
              </a:rPr>
              <a:t>חסאם</a:t>
            </a:r>
            <a:r>
              <a:rPr lang="he-IL" sz="2000" dirty="0">
                <a:cs typeface="Varela Round" panose="00000500000000000000"/>
              </a:rPr>
              <a:t>, בן הדוד בביירות.</a:t>
            </a:r>
          </a:p>
          <a:p>
            <a:pPr marL="342900" indent="-342900" hangingPunct="0">
              <a:buFont typeface="Arial" panose="020B0604020202020204" pitchFamily="34" charset="0"/>
              <a:buChar char="•"/>
            </a:pPr>
            <a:r>
              <a:rPr lang="he-IL" sz="2000" dirty="0">
                <a:cs typeface="Varela Round" panose="00000500000000000000"/>
              </a:rPr>
              <a:t>המלחמה</a:t>
            </a:r>
          </a:p>
          <a:p>
            <a:pPr marL="342900" indent="-342900" hangingPunct="0">
              <a:buFont typeface="Arial" panose="020B0604020202020204" pitchFamily="34" charset="0"/>
              <a:buChar char="•"/>
            </a:pPr>
            <a:r>
              <a:rPr lang="he-IL" sz="2000" dirty="0">
                <a:cs typeface="Varela Round" panose="00000500000000000000"/>
              </a:rPr>
              <a:t>מותו של אלכס.</a:t>
            </a: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spTree>
    <p:extLst>
      <p:ext uri="{BB962C8B-B14F-4D97-AF65-F5344CB8AC3E}">
        <p14:creationId xmlns:p14="http://schemas.microsoft.com/office/powerpoint/2010/main" val="4143046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תשובה</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821051" y="1077038"/>
            <a:ext cx="10242658" cy="337400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hangingPunct="0">
              <a:lnSpc>
                <a:spcPct val="150000"/>
              </a:lnSpc>
            </a:pPr>
            <a:r>
              <a:rPr lang="he-IL" sz="2400" b="1" dirty="0">
                <a:cs typeface="Varela Round" panose="00000500000000000000"/>
              </a:rPr>
              <a:t>סיכום  תשובה </a:t>
            </a:r>
            <a:r>
              <a:rPr lang="he-IL" sz="2000" b="1" dirty="0">
                <a:cs typeface="Varela Round" panose="00000500000000000000"/>
              </a:rPr>
              <a:t>–  </a:t>
            </a:r>
            <a:r>
              <a:rPr lang="he-IL" sz="2000" dirty="0">
                <a:cs typeface="Varela Round" panose="00000500000000000000"/>
              </a:rPr>
              <a:t>מה מלמדות הבחירות על </a:t>
            </a:r>
            <a:r>
              <a:rPr lang="he-IL" sz="2000" dirty="0" err="1">
                <a:cs typeface="Varela Round" panose="00000500000000000000"/>
              </a:rPr>
              <a:t>הודא</a:t>
            </a:r>
            <a:r>
              <a:rPr lang="he-IL" sz="2000" dirty="0">
                <a:cs typeface="Varela Round" panose="00000500000000000000"/>
              </a:rPr>
              <a:t> ומהי המשמעות העולה מהדברים?</a:t>
            </a:r>
          </a:p>
          <a:p>
            <a:pPr hangingPunct="0">
              <a:lnSpc>
                <a:spcPct val="150000"/>
              </a:lnSpc>
            </a:pPr>
            <a:endParaRPr lang="he-IL" sz="2000" dirty="0">
              <a:cs typeface="Varela Round" panose="00000500000000000000"/>
            </a:endParaRPr>
          </a:p>
          <a:p>
            <a:pPr algn="just" hangingPunct="0">
              <a:lnSpc>
                <a:spcPct val="150000"/>
              </a:lnSpc>
            </a:pPr>
            <a:r>
              <a:rPr lang="he-IL" sz="2000" dirty="0" err="1">
                <a:cs typeface="Varela Round" panose="00000500000000000000"/>
              </a:rPr>
              <a:t>הודא</a:t>
            </a:r>
            <a:r>
              <a:rPr lang="he-IL" sz="2000" dirty="0">
                <a:cs typeface="Varela Round" panose="00000500000000000000"/>
              </a:rPr>
              <a:t> היא </a:t>
            </a:r>
            <a:r>
              <a:rPr lang="he-IL" sz="2000" dirty="0" err="1">
                <a:cs typeface="Varela Round" panose="00000500000000000000"/>
              </a:rPr>
              <a:t>אשה</a:t>
            </a:r>
            <a:r>
              <a:rPr lang="he-IL" sz="2000" dirty="0">
                <a:cs typeface="Varela Round" panose="00000500000000000000"/>
              </a:rPr>
              <a:t> צעירה, חכמה ורגישה שמתגלה כאמיצה ונחושה. היא בוחרת בחירות מהפכניות, שפורצות את גבולות העולם בו היא חיה. בחירותיה נובעות מנאמנותה לעצמה ולערכיה. אהבתה לאלכס מציבה מראה עגומה לחברה הישראלית ולשסע בין יהודים וערבים. דרך סיפור אהבתם הקסום והטרגי מתנסחת האמירה שכולם בני אדם שווים, ללא הבדל דת, גזע ולאום. </a:t>
            </a:r>
            <a:endParaRPr lang="he-IL" sz="2000" b="1" dirty="0">
              <a:cs typeface="Varela Round" panose="00000500000000000000"/>
            </a:endParaRP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spTree>
    <p:extLst>
      <p:ext uri="{BB962C8B-B14F-4D97-AF65-F5344CB8AC3E}">
        <p14:creationId xmlns:p14="http://schemas.microsoft.com/office/powerpoint/2010/main" val="1636476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4746660" y="189571"/>
            <a:ext cx="7174785" cy="515824"/>
          </a:xfrm>
        </p:spPr>
        <p:txBody>
          <a:bodyPr anchor="t"/>
          <a:lstStyle/>
          <a:p>
            <a:r>
              <a:rPr lang="he-IL" sz="4000" b="1" dirty="0">
                <a:solidFill>
                  <a:srgbClr val="002060"/>
                </a:solidFill>
              </a:rPr>
              <a:t>על הרומן</a:t>
            </a:r>
          </a:p>
        </p:txBody>
      </p:sp>
      <p:sp>
        <p:nvSpPr>
          <p:cNvPr id="4" name="TextBox 3"/>
          <p:cNvSpPr txBox="1"/>
          <p:nvPr/>
        </p:nvSpPr>
        <p:spPr>
          <a:xfrm>
            <a:off x="6297527" y="894965"/>
            <a:ext cx="5709614" cy="5636461"/>
          </a:xfrm>
          <a:prstGeom prst="rect">
            <a:avLst/>
          </a:prstGeom>
        </p:spPr>
        <p:txBody>
          <a:bodyPr vert="horz" wrap="square" lIns="91440" tIns="45720" rIns="91440" bIns="45720" rtlCol="1" anchor="t">
            <a:noAutofit/>
          </a:bodyPr>
          <a:lstStyle/>
          <a:p>
            <a:pPr marL="285750" indent="-285750" hangingPunct="0">
              <a:lnSpc>
                <a:spcPct val="150000"/>
              </a:lnSpc>
              <a:buFont typeface="Arial" panose="020B0604020202020204" pitchFamily="34" charset="0"/>
              <a:buChar char="•"/>
            </a:pPr>
            <a:r>
              <a:rPr lang="he-IL" sz="2000" b="1" dirty="0">
                <a:cs typeface="Varela Round" panose="00000500000000000000"/>
              </a:rPr>
              <a:t>הרומן "חצוצרה </a:t>
            </a:r>
            <a:r>
              <a:rPr lang="he-IL" sz="2000" b="1" dirty="0" err="1">
                <a:cs typeface="Varela Round" panose="00000500000000000000"/>
              </a:rPr>
              <a:t>בואדי</a:t>
            </a:r>
            <a:r>
              <a:rPr lang="he-IL" sz="2000" b="1" dirty="0">
                <a:cs typeface="Varela Round" panose="00000500000000000000"/>
              </a:rPr>
              <a:t>" יצא לאור בשנת 1987. שלושים ושלוש שנים חלפו והיצירה רלוונטית יותר מתמיד.</a:t>
            </a:r>
          </a:p>
          <a:p>
            <a:pPr marL="285750" indent="-285750" hangingPunct="0">
              <a:lnSpc>
                <a:spcPct val="150000"/>
              </a:lnSpc>
              <a:buFont typeface="Arial" panose="020B0604020202020204" pitchFamily="34" charset="0"/>
              <a:buChar char="•"/>
            </a:pPr>
            <a:r>
              <a:rPr lang="he-IL" sz="2000" b="1" dirty="0">
                <a:cs typeface="Varela Round" panose="00000500000000000000"/>
              </a:rPr>
              <a:t>במרכז הרומן הגיבורה והמספרת </a:t>
            </a:r>
            <a:r>
              <a:rPr lang="he-IL" sz="2000" b="1" dirty="0" err="1">
                <a:cs typeface="Varela Round" panose="00000500000000000000"/>
              </a:rPr>
              <a:t>הודא</a:t>
            </a:r>
            <a:r>
              <a:rPr lang="he-IL" sz="2000" b="1" dirty="0">
                <a:cs typeface="Varela Round" panose="00000500000000000000"/>
              </a:rPr>
              <a:t>. ישראלית, ערבייה, </a:t>
            </a:r>
            <a:r>
              <a:rPr lang="he-IL" sz="2000" b="1" dirty="0" err="1">
                <a:cs typeface="Varela Round" panose="00000500000000000000"/>
              </a:rPr>
              <a:t>נוצריה</a:t>
            </a:r>
            <a:r>
              <a:rPr lang="he-IL" sz="2000" b="1" dirty="0">
                <a:cs typeface="Varela Round" panose="00000500000000000000"/>
              </a:rPr>
              <a:t>, שגרה בחיפה, </a:t>
            </a:r>
            <a:r>
              <a:rPr lang="he-IL" sz="2000" b="1" dirty="0" err="1">
                <a:cs typeface="Varela Round" panose="00000500000000000000"/>
              </a:rPr>
              <a:t>בואדי</a:t>
            </a:r>
            <a:r>
              <a:rPr lang="he-IL" sz="2000" b="1" dirty="0">
                <a:cs typeface="Varela Round" panose="00000500000000000000"/>
              </a:rPr>
              <a:t> </a:t>
            </a:r>
            <a:r>
              <a:rPr lang="he-IL" sz="2000" b="1" dirty="0" err="1">
                <a:cs typeface="Varela Round" panose="00000500000000000000"/>
              </a:rPr>
              <a:t>ניסנס</a:t>
            </a:r>
            <a:r>
              <a:rPr lang="he-IL" sz="2000" b="1" dirty="0">
                <a:cs typeface="Varela Round" panose="00000500000000000000"/>
              </a:rPr>
              <a:t>,</a:t>
            </a:r>
            <a:r>
              <a:rPr lang="en-US" sz="2000" b="1" dirty="0">
                <a:cs typeface="Varela Round" panose="00000500000000000000"/>
              </a:rPr>
              <a:t> </a:t>
            </a:r>
            <a:r>
              <a:rPr lang="he-IL" sz="2000" b="1" dirty="0">
                <a:cs typeface="Varela Round" panose="00000500000000000000"/>
              </a:rPr>
              <a:t>עם סבא אליאס, אום </a:t>
            </a:r>
            <a:r>
              <a:rPr lang="he-IL" sz="2000" b="1" dirty="0" err="1">
                <a:cs typeface="Varela Round" panose="00000500000000000000"/>
              </a:rPr>
              <a:t>הודא</a:t>
            </a:r>
            <a:r>
              <a:rPr lang="he-IL" sz="2000" b="1" dirty="0">
                <a:cs typeface="Varela Round" panose="00000500000000000000"/>
              </a:rPr>
              <a:t> ומרי אחותה  שצעירה ממנה בשנתיים.</a:t>
            </a:r>
          </a:p>
          <a:p>
            <a:pPr marL="285750" indent="-285750" hangingPunct="0">
              <a:lnSpc>
                <a:spcPct val="150000"/>
              </a:lnSpc>
              <a:buFont typeface="Arial" panose="020B0604020202020204" pitchFamily="34" charset="0"/>
              <a:buChar char="•"/>
            </a:pPr>
            <a:r>
              <a:rPr lang="he-IL" sz="2000" b="1" dirty="0">
                <a:cs typeface="Varela Round" panose="00000500000000000000"/>
              </a:rPr>
              <a:t>מבעד לעיניה החכמות והרגישות משתקפת החברה הישראלית הרב תרבותית על מורכבותה. </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marL="285750" indent="-285750" hangingPunct="0">
              <a:lnSpc>
                <a:spcPct val="150000"/>
              </a:lnSpc>
              <a:buFont typeface="Arial" panose="020B0604020202020204" pitchFamily="34" charset="0"/>
              <a:buChar char="•"/>
            </a:pPr>
            <a:endParaRPr lang="he-IL" sz="2000" b="1" dirty="0">
              <a:cs typeface="Varela Round" panose="00000500000000000000"/>
            </a:endParaRPr>
          </a:p>
          <a:p>
            <a:pPr marL="285750" indent="-285750" hangingPunct="0">
              <a:lnSpc>
                <a:spcPct val="150000"/>
              </a:lnSpc>
              <a:buFont typeface="Arial" panose="020B0604020202020204" pitchFamily="34" charset="0"/>
              <a:buChar char="•"/>
            </a:pPr>
            <a:endParaRPr lang="he-IL" sz="2000" b="1" dirty="0">
              <a:cs typeface="Varela Round" panose="00000500000000000000"/>
            </a:endParaRPr>
          </a:p>
          <a:p>
            <a:pPr marL="285750" indent="-285750" hangingPunct="0">
              <a:lnSpc>
                <a:spcPct val="150000"/>
              </a:lnSpc>
              <a:buFont typeface="Arial" panose="020B0604020202020204" pitchFamily="34" charset="0"/>
              <a:buChar char="•"/>
            </a:pPr>
            <a:endParaRPr lang="he-IL" sz="2000" b="1" dirty="0">
              <a:cs typeface="Varela Round" panose="00000500000000000000"/>
            </a:endParaRPr>
          </a:p>
          <a:p>
            <a:pPr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p:txBody>
      </p:sp>
      <p:sp>
        <p:nvSpPr>
          <p:cNvPr id="3" name="תיבת טקסט 2">
            <a:extLst>
              <a:ext uri="{FF2B5EF4-FFF2-40B4-BE49-F238E27FC236}">
                <a16:creationId xmlns:a16="http://schemas.microsoft.com/office/drawing/2014/main" id="{1DCA1C72-791B-47CB-9DD1-AD9DB988E853}"/>
              </a:ext>
            </a:extLst>
          </p:cNvPr>
          <p:cNvSpPr txBox="1"/>
          <p:nvPr/>
        </p:nvSpPr>
        <p:spPr>
          <a:xfrm>
            <a:off x="142053" y="4914129"/>
            <a:ext cx="6161143" cy="1150706"/>
          </a:xfrm>
          <a:prstGeom prst="rect">
            <a:avLst/>
          </a:prstGeom>
        </p:spPr>
        <p:txBody>
          <a:bodyPr vert="horz" wrap="square" lIns="91440" tIns="45720" rIns="91440" bIns="45720" rtlCol="1" anchor="b">
            <a:noAutofit/>
          </a:bodyPr>
          <a:lstStyle/>
          <a:p>
            <a:endParaRPr lang="he-IL" sz="1400" dirty="0"/>
          </a:p>
        </p:txBody>
      </p:sp>
      <p:sp>
        <p:nvSpPr>
          <p:cNvPr id="8" name="תיבת טקסט 7">
            <a:extLst>
              <a:ext uri="{FF2B5EF4-FFF2-40B4-BE49-F238E27FC236}">
                <a16:creationId xmlns:a16="http://schemas.microsoft.com/office/drawing/2014/main" id="{FF72BECD-FAE3-4141-AF0C-3364685ECB30}"/>
              </a:ext>
            </a:extLst>
          </p:cNvPr>
          <p:cNvSpPr txBox="1"/>
          <p:nvPr/>
        </p:nvSpPr>
        <p:spPr>
          <a:xfrm>
            <a:off x="2619909" y="5091139"/>
            <a:ext cx="2126751" cy="292519"/>
          </a:xfrm>
          <a:prstGeom prst="rect">
            <a:avLst/>
          </a:prstGeom>
        </p:spPr>
        <p:txBody>
          <a:bodyPr vert="horz" wrap="none" lIns="91440" tIns="45720" rIns="91440" bIns="45720" rtlCol="1" anchor="b">
            <a:noAutofit/>
          </a:bodyPr>
          <a:lstStyle/>
          <a:p>
            <a:endParaRPr lang="he-IL" sz="1400" dirty="0">
              <a:cs typeface="Varela Round" panose="00000500000000000000"/>
            </a:endParaRPr>
          </a:p>
        </p:txBody>
      </p:sp>
      <p:pic>
        <p:nvPicPr>
          <p:cNvPr id="9" name="תמונה 8" descr="טיול בואדי ניסנאס: השכונה הכי צבעונית בחיפה | טיולי">
            <a:extLst>
              <a:ext uri="{FF2B5EF4-FFF2-40B4-BE49-F238E27FC236}">
                <a16:creationId xmlns:a16="http://schemas.microsoft.com/office/drawing/2014/main" id="{632A3ED2-AFC9-4FA2-BB80-D324EA666D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03195" cy="5375535"/>
          </a:xfrm>
          <a:prstGeom prst="rect">
            <a:avLst/>
          </a:prstGeom>
          <a:noFill/>
          <a:ln>
            <a:noFill/>
          </a:ln>
        </p:spPr>
      </p:pic>
      <p:pic>
        <p:nvPicPr>
          <p:cNvPr id="11" name="תמונה 10">
            <a:extLst>
              <a:ext uri="{FF2B5EF4-FFF2-40B4-BE49-F238E27FC236}">
                <a16:creationId xmlns:a16="http://schemas.microsoft.com/office/drawing/2014/main" id="{F4377667-F141-4EE1-A5D5-DEF6FCF275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50"/>
            <a:ext cx="4047893" cy="2411862"/>
          </a:xfrm>
          <a:prstGeom prst="rect">
            <a:avLst/>
          </a:prstGeom>
          <a:noFill/>
          <a:ln>
            <a:noFill/>
          </a:ln>
        </p:spPr>
      </p:pic>
      <p:sp>
        <p:nvSpPr>
          <p:cNvPr id="7" name="תיבת טקסט 6">
            <a:extLst>
              <a:ext uri="{FF2B5EF4-FFF2-40B4-BE49-F238E27FC236}">
                <a16:creationId xmlns:a16="http://schemas.microsoft.com/office/drawing/2014/main" id="{62D995FB-D274-42EF-A1D3-55363C9B38C1}"/>
              </a:ext>
            </a:extLst>
          </p:cNvPr>
          <p:cNvSpPr txBox="1"/>
          <p:nvPr/>
        </p:nvSpPr>
        <p:spPr>
          <a:xfrm>
            <a:off x="-1554506" y="5268719"/>
            <a:ext cx="6869152" cy="680223"/>
          </a:xfrm>
          <a:prstGeom prst="rect">
            <a:avLst/>
          </a:prstGeom>
        </p:spPr>
        <p:txBody>
          <a:bodyPr vert="horz" wrap="none" lIns="91440" tIns="45720" rIns="91440" bIns="45720" rtlCol="1" anchor="b">
            <a:noAutofit/>
          </a:bodyPr>
          <a:lstStyle/>
          <a:p>
            <a:r>
              <a:rPr lang="he-IL" sz="1400" dirty="0"/>
              <a:t>ואדי </a:t>
            </a:r>
            <a:r>
              <a:rPr lang="he-IL" sz="1400" dirty="0" err="1"/>
              <a:t>ניסנס</a:t>
            </a:r>
            <a:r>
              <a:rPr lang="he-IL" sz="1400" dirty="0"/>
              <a:t>, צילום אינה מנשה, מתוך "טיולי", טיולים בישראל</a:t>
            </a:r>
          </a:p>
          <a:p>
            <a:r>
              <a:rPr lang="he-IL" sz="1400" dirty="0"/>
              <a:t>חצוצרה, צילום </a:t>
            </a:r>
            <a:r>
              <a:rPr lang="en-US" sz="1400" dirty="0"/>
              <a:t>William Rouse</a:t>
            </a:r>
            <a:r>
              <a:rPr lang="he-IL" sz="1400" dirty="0"/>
              <a:t>, </a:t>
            </a:r>
            <a:r>
              <a:rPr lang="en-US" sz="1400" dirty="0"/>
              <a:t>https://unsplash.com/</a:t>
            </a:r>
            <a:endParaRPr lang="he-IL" sz="1400" dirty="0"/>
          </a:p>
        </p:txBody>
      </p:sp>
    </p:spTree>
    <p:extLst>
      <p:ext uri="{BB962C8B-B14F-4D97-AF65-F5344CB8AC3E}">
        <p14:creationId xmlns:p14="http://schemas.microsoft.com/office/powerpoint/2010/main" val="75003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633591" y="174661"/>
            <a:ext cx="9516878" cy="572774"/>
          </a:xfrm>
        </p:spPr>
        <p:txBody>
          <a:bodyPr anchor="t"/>
          <a:lstStyle/>
          <a:p>
            <a:r>
              <a:rPr lang="he-IL" sz="4000" b="1" dirty="0">
                <a:solidFill>
                  <a:srgbClr val="002060"/>
                </a:solidFill>
              </a:rPr>
              <a:t>פתיחת הרומן</a:t>
            </a:r>
          </a:p>
        </p:txBody>
      </p:sp>
      <p:sp>
        <p:nvSpPr>
          <p:cNvPr id="4" name="TextBox 3"/>
          <p:cNvSpPr txBox="1"/>
          <p:nvPr/>
        </p:nvSpPr>
        <p:spPr>
          <a:xfrm>
            <a:off x="536028" y="821933"/>
            <a:ext cx="11082230" cy="5659838"/>
          </a:xfrm>
          <a:prstGeom prst="rect">
            <a:avLst/>
          </a:prstGeom>
        </p:spPr>
        <p:txBody>
          <a:bodyPr vert="horz" wrap="square" lIns="91440" tIns="45720" rIns="91440" bIns="45720" rtlCol="1" anchor="t">
            <a:noAutofit/>
          </a:bodyPr>
          <a:lstStyle/>
          <a:p>
            <a:pPr marL="342900" indent="-342900" algn="just" hangingPunct="0">
              <a:lnSpc>
                <a:spcPct val="150000"/>
              </a:lnSpc>
              <a:buFont typeface="Arial" panose="020B0604020202020204" pitchFamily="34" charset="0"/>
              <a:buChar char="•"/>
            </a:pPr>
            <a:r>
              <a:rPr lang="he-IL" sz="2000" b="1" dirty="0">
                <a:cs typeface="Varela Round" panose="00000500000000000000"/>
              </a:rPr>
              <a:t>פתיחת הרומן היא מעין חוזה בין הסופר לבין הקוראים - כך כותב עמוס עוז בספרו "מתחילים סיפור".</a:t>
            </a:r>
          </a:p>
          <a:p>
            <a:pPr marL="342900" indent="-342900" algn="just" hangingPunct="0">
              <a:lnSpc>
                <a:spcPct val="150000"/>
              </a:lnSpc>
              <a:buFont typeface="Arial" panose="020B0604020202020204" pitchFamily="34" charset="0"/>
              <a:buChar char="•"/>
            </a:pPr>
            <a:endParaRPr lang="he-IL" sz="2000" b="1" dirty="0">
              <a:cs typeface="Varela Round" panose="00000500000000000000"/>
            </a:endParaRPr>
          </a:p>
          <a:p>
            <a:pPr marL="342900" indent="-342900" algn="just" hangingPunct="0">
              <a:lnSpc>
                <a:spcPct val="150000"/>
              </a:lnSpc>
              <a:buFont typeface="Arial" panose="020B0604020202020204" pitchFamily="34" charset="0"/>
              <a:buChar char="•"/>
            </a:pPr>
            <a:r>
              <a:rPr lang="he-IL" sz="2000" b="1" dirty="0">
                <a:cs typeface="Varela Round" panose="00000500000000000000"/>
              </a:rPr>
              <a:t>חוזה זה טמון במילותיה של </a:t>
            </a:r>
            <a:r>
              <a:rPr lang="he-IL" sz="2000" b="1" dirty="0" err="1">
                <a:cs typeface="Varela Round" panose="00000500000000000000"/>
              </a:rPr>
              <a:t>הודא</a:t>
            </a:r>
            <a:r>
              <a:rPr lang="he-IL" sz="2000" b="1" dirty="0">
                <a:cs typeface="Varela Round" panose="00000500000000000000"/>
              </a:rPr>
              <a:t> בעמוד הראשון: </a:t>
            </a:r>
          </a:p>
          <a:p>
            <a:pPr marL="342900" indent="-342900" algn="just" hangingPunct="0">
              <a:lnSpc>
                <a:spcPct val="150000"/>
              </a:lnSpc>
              <a:buFont typeface="Arial" panose="020B0604020202020204" pitchFamily="34" charset="0"/>
              <a:buChar char="•"/>
            </a:pPr>
            <a:endParaRPr lang="he-IL" sz="2000" b="1" dirty="0">
              <a:cs typeface="Varela Round" panose="00000500000000000000"/>
            </a:endParaRPr>
          </a:p>
          <a:p>
            <a:pPr algn="just" hangingPunct="0">
              <a:lnSpc>
                <a:spcPct val="150000"/>
              </a:lnSpc>
            </a:pPr>
            <a:r>
              <a:rPr lang="he-IL" sz="2000" b="1" dirty="0">
                <a:cs typeface="Varela Round" panose="00000500000000000000"/>
              </a:rPr>
              <a:t>"זה שנים רבות , אנו גרים </a:t>
            </a:r>
            <a:r>
              <a:rPr lang="he-IL" sz="2000" b="1" dirty="0" err="1">
                <a:cs typeface="Varela Round" panose="00000500000000000000"/>
              </a:rPr>
              <a:t>בואדי</a:t>
            </a:r>
            <a:r>
              <a:rPr lang="he-IL" sz="2000" b="1" dirty="0">
                <a:cs typeface="Varela Round" panose="00000500000000000000"/>
              </a:rPr>
              <a:t>, אבל אין לי ידידים וידידות ערבים. אני משתדלת להיות ישראלית יותר מהיהודים עצמם. כדייג הזה המעלה חרס ברשתו נדדתי משדה-דיג לשדה-דיג, ועכשיו יהודה עמיחי קרוב </a:t>
            </a:r>
            <a:r>
              <a:rPr lang="he-IL" sz="2000" b="1" dirty="0" err="1">
                <a:cs typeface="Varela Round" panose="00000500000000000000"/>
              </a:rPr>
              <a:t>ללבי</a:t>
            </a:r>
            <a:r>
              <a:rPr lang="he-IL" sz="2000" b="1" dirty="0">
                <a:cs typeface="Varela Round" panose="00000500000000000000"/>
              </a:rPr>
              <a:t> יותר מכל משורר ערבי. מרי אינה משתדלת. היא הנצר הישראלי המובהק שבמשפחה. צעירה ממני שנתיים ימים וכולה תעוזה והימור. על עצם חייה היא מהמרת בחיוך שובה לב. אינני מטיפה לה מוסר. זה עיקר ההבדל ביני לבינה, שאני הוזה והיא מתנסה, אני חולמת והיא טועמת." (עמ' 5)</a:t>
            </a:r>
          </a:p>
          <a:p>
            <a:pPr marL="285750" indent="-285750" algn="just" hangingPunct="0">
              <a:lnSpc>
                <a:spcPct val="150000"/>
              </a:lnSpc>
              <a:buFont typeface="Arial" panose="020B0604020202020204" pitchFamily="34" charset="0"/>
              <a:buChar char="•"/>
            </a:pPr>
            <a:endParaRPr lang="he-IL" sz="2000" b="1" dirty="0">
              <a:cs typeface="Varela Round" panose="00000500000000000000"/>
            </a:endParaRPr>
          </a:p>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algn="just" hangingPunct="0">
              <a:lnSpc>
                <a:spcPct val="150000"/>
              </a:lnSpc>
            </a:pPr>
            <a:r>
              <a:rPr lang="he-IL" sz="2000" b="1" dirty="0">
                <a:effectLst>
                  <a:outerShdw blurRad="38100" dist="38100" dir="2700000" algn="tl">
                    <a:srgbClr val="000000">
                      <a:alpha val="43137"/>
                    </a:srgbClr>
                  </a:outerShdw>
                </a:effectLst>
                <a:cs typeface="Varela Round" panose="00000500000000000000"/>
              </a:rPr>
              <a:t>                                        </a:t>
            </a:r>
          </a:p>
        </p:txBody>
      </p:sp>
    </p:spTree>
    <p:extLst>
      <p:ext uri="{BB962C8B-B14F-4D97-AF65-F5344CB8AC3E}">
        <p14:creationId xmlns:p14="http://schemas.microsoft.com/office/powerpoint/2010/main" val="329536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5486400" y="143838"/>
            <a:ext cx="5937336" cy="662497"/>
          </a:xfrm>
        </p:spPr>
        <p:txBody>
          <a:bodyPr anchor="t"/>
          <a:lstStyle/>
          <a:p>
            <a:r>
              <a:rPr lang="he-IL" sz="4000" b="1" dirty="0">
                <a:solidFill>
                  <a:srgbClr val="002060"/>
                </a:solidFill>
              </a:rPr>
              <a:t>המקום</a:t>
            </a:r>
          </a:p>
        </p:txBody>
      </p:sp>
      <p:sp>
        <p:nvSpPr>
          <p:cNvPr id="4" name="TextBox 3"/>
          <p:cNvSpPr txBox="1"/>
          <p:nvPr/>
        </p:nvSpPr>
        <p:spPr>
          <a:xfrm>
            <a:off x="5486400" y="705395"/>
            <a:ext cx="6520741" cy="5826032"/>
          </a:xfrm>
          <a:prstGeom prst="rect">
            <a:avLst/>
          </a:prstGeom>
        </p:spPr>
        <p:txBody>
          <a:bodyPr vert="horz" wrap="square" lIns="91440" tIns="45720" rIns="91440" bIns="45720" rtlCol="1" anchor="t">
            <a:noAutofit/>
          </a:bodyPr>
          <a:lstStyle/>
          <a:p>
            <a:pPr hangingPunct="0"/>
            <a:endParaRPr lang="he-IL" sz="2000" b="1" dirty="0">
              <a:effectLst>
                <a:outerShdw blurRad="38100" dist="38100" dir="2700000" algn="tl">
                  <a:srgbClr val="000000">
                    <a:alpha val="43137"/>
                  </a:srgbClr>
                </a:outerShdw>
              </a:effectLst>
              <a:cs typeface="Varela Round" panose="00000500000000000000"/>
            </a:endParaRPr>
          </a:p>
        </p:txBody>
      </p:sp>
      <p:pic>
        <p:nvPicPr>
          <p:cNvPr id="8" name="תמונה 7">
            <a:extLst>
              <a:ext uri="{FF2B5EF4-FFF2-40B4-BE49-F238E27FC236}">
                <a16:creationId xmlns:a16="http://schemas.microsoft.com/office/drawing/2014/main" id="{E3291A85-310C-44A5-A127-C90A055515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135" y="251717"/>
            <a:ext cx="5229546" cy="5291191"/>
          </a:xfrm>
          <a:prstGeom prst="rect">
            <a:avLst/>
          </a:prstGeom>
          <a:noFill/>
          <a:ln>
            <a:noFill/>
          </a:ln>
        </p:spPr>
      </p:pic>
      <p:sp>
        <p:nvSpPr>
          <p:cNvPr id="6" name="תיבת טקסט 5">
            <a:extLst>
              <a:ext uri="{FF2B5EF4-FFF2-40B4-BE49-F238E27FC236}">
                <a16:creationId xmlns:a16="http://schemas.microsoft.com/office/drawing/2014/main" id="{FF855C24-4078-4D1E-9515-1849C395BECC}"/>
              </a:ext>
            </a:extLst>
          </p:cNvPr>
          <p:cNvSpPr txBox="1"/>
          <p:nvPr/>
        </p:nvSpPr>
        <p:spPr>
          <a:xfrm>
            <a:off x="801384" y="5691883"/>
            <a:ext cx="2784297" cy="914400"/>
          </a:xfrm>
          <a:prstGeom prst="rect">
            <a:avLst/>
          </a:prstGeom>
        </p:spPr>
        <p:txBody>
          <a:bodyPr vert="horz" wrap="none" lIns="91440" tIns="45720" rIns="91440" bIns="45720" rtlCol="1" anchor="b">
            <a:noAutofit/>
          </a:bodyPr>
          <a:lstStyle/>
          <a:p>
            <a:endParaRPr lang="he-IL" sz="1200" dirty="0"/>
          </a:p>
        </p:txBody>
      </p:sp>
      <p:sp>
        <p:nvSpPr>
          <p:cNvPr id="7" name="מלבן 6">
            <a:extLst>
              <a:ext uri="{FF2B5EF4-FFF2-40B4-BE49-F238E27FC236}">
                <a16:creationId xmlns:a16="http://schemas.microsoft.com/office/drawing/2014/main" id="{6AF3A513-0E46-4383-8080-012EB78F6527}"/>
              </a:ext>
            </a:extLst>
          </p:cNvPr>
          <p:cNvSpPr/>
          <p:nvPr/>
        </p:nvSpPr>
        <p:spPr>
          <a:xfrm>
            <a:off x="1" y="5636990"/>
            <a:ext cx="5937336" cy="276999"/>
          </a:xfrm>
          <a:prstGeom prst="rect">
            <a:avLst/>
          </a:prstGeom>
        </p:spPr>
        <p:txBody>
          <a:bodyPr wrap="square">
            <a:spAutoFit/>
          </a:bodyPr>
          <a:lstStyle/>
          <a:p>
            <a:r>
              <a:rPr lang="en-US" sz="1200" dirty="0">
                <a:hlinkClick r:id="rId4"/>
              </a:rPr>
              <a:t>https://commons.wikimedia.org/wiki/File:A_street_in_the_Wadi_IMG_8004.JPG</a:t>
            </a:r>
            <a:endParaRPr lang="he-IL" sz="1200" dirty="0"/>
          </a:p>
        </p:txBody>
      </p:sp>
      <p:sp>
        <p:nvSpPr>
          <p:cNvPr id="9" name="מלבן 8">
            <a:extLst>
              <a:ext uri="{FF2B5EF4-FFF2-40B4-BE49-F238E27FC236}">
                <a16:creationId xmlns:a16="http://schemas.microsoft.com/office/drawing/2014/main" id="{603BE764-BA6A-4094-A67E-0B2D05A553E7}"/>
              </a:ext>
            </a:extLst>
          </p:cNvPr>
          <p:cNvSpPr/>
          <p:nvPr/>
        </p:nvSpPr>
        <p:spPr>
          <a:xfrm>
            <a:off x="6256962" y="1130157"/>
            <a:ext cx="5166773" cy="2806666"/>
          </a:xfrm>
          <a:prstGeom prst="rect">
            <a:avLst/>
          </a:prstGeom>
        </p:spPr>
        <p:txBody>
          <a:bodyPr wrap="square">
            <a:spAutoFit/>
          </a:bodyPr>
          <a:lstStyle/>
          <a:p>
            <a:pPr algn="just">
              <a:lnSpc>
                <a:spcPct val="150000"/>
              </a:lnSpc>
            </a:pPr>
            <a:r>
              <a:rPr lang="he-IL" sz="2000" b="1" u="sng" dirty="0">
                <a:solidFill>
                  <a:srgbClr val="000000"/>
                </a:solidFill>
                <a:latin typeface="Times New Roman" panose="02020603050405020304" pitchFamily="18" charset="0"/>
                <a:ea typeface="Times New Roman" panose="02020603050405020304" pitchFamily="18" charset="0"/>
                <a:cs typeface="Varela Round" panose="00000500000000000000"/>
              </a:rPr>
              <a:t>הרומן מתרחש בעיר חיפה.</a:t>
            </a: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 חיפה היא עיר מעורבת, בה חיים יחדיו יהודים וערבים, ולכן היא מהווה רקע מתאים ליצירותיו של סמי מיכאל שעוסקות בדו-קיום היהודי-ערבי במדינת ישראל. סיפור אהבתם של </a:t>
            </a:r>
            <a:r>
              <a:rPr lang="he-IL" sz="2000" b="1" dirty="0" err="1">
                <a:solidFill>
                  <a:srgbClr val="000000"/>
                </a:solidFill>
                <a:latin typeface="Times New Roman" panose="02020603050405020304" pitchFamily="18" charset="0"/>
                <a:ea typeface="Times New Roman" panose="02020603050405020304" pitchFamily="18" charset="0"/>
                <a:cs typeface="Varela Round" panose="00000500000000000000"/>
              </a:rPr>
              <a:t>הודא</a:t>
            </a: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 ואלכס נרקם בשכונת ואדי </a:t>
            </a:r>
            <a:r>
              <a:rPr lang="he-IL" sz="2000" b="1" dirty="0" err="1">
                <a:solidFill>
                  <a:srgbClr val="000000"/>
                </a:solidFill>
                <a:latin typeface="Times New Roman" panose="02020603050405020304" pitchFamily="18" charset="0"/>
                <a:ea typeface="Times New Roman" panose="02020603050405020304" pitchFamily="18" charset="0"/>
                <a:cs typeface="Varela Round" panose="00000500000000000000"/>
              </a:rPr>
              <a:t>ניסנאס</a:t>
            </a: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 שבחיפה. </a:t>
            </a:r>
            <a:endParaRPr lang="en-US" sz="2000" b="1" dirty="0">
              <a:solidFill>
                <a:srgbClr val="000000"/>
              </a:solidFill>
              <a:effectLst/>
              <a:latin typeface="Times New Roman" panose="02020603050405020304" pitchFamily="18" charset="0"/>
              <a:ea typeface="Times New Roman" panose="02020603050405020304" pitchFamily="18" charset="0"/>
              <a:cs typeface="Narkisim" panose="020E0502050101010101" pitchFamily="34" charset="-79"/>
            </a:endParaRPr>
          </a:p>
        </p:txBody>
      </p:sp>
    </p:spTree>
    <p:extLst>
      <p:ext uri="{BB962C8B-B14F-4D97-AF65-F5344CB8AC3E}">
        <p14:creationId xmlns:p14="http://schemas.microsoft.com/office/powerpoint/2010/main" val="62958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5311739" y="113016"/>
            <a:ext cx="6111998" cy="527065"/>
          </a:xfrm>
        </p:spPr>
        <p:txBody>
          <a:bodyPr anchor="t"/>
          <a:lstStyle/>
          <a:p>
            <a:r>
              <a:rPr lang="he-IL" sz="4000" b="1" dirty="0">
                <a:solidFill>
                  <a:srgbClr val="002060"/>
                </a:solidFill>
              </a:rPr>
              <a:t>הזמן</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895691" y="1052236"/>
            <a:ext cx="6000108" cy="3089307"/>
          </a:xfrm>
          <a:prstGeom prst="rect">
            <a:avLst/>
          </a:prstGeom>
        </p:spPr>
        <p:txBody>
          <a:bodyPr wrap="square">
            <a:spAutoFit/>
          </a:bodyPr>
          <a:lstStyle/>
          <a:p>
            <a:pPr marL="342900" indent="-342900" algn="just" hangingPunct="0">
              <a:lnSpc>
                <a:spcPct val="200000"/>
              </a:lnSpc>
              <a:buFont typeface="Arial" panose="020B0604020202020204" pitchFamily="34" charset="0"/>
              <a:buChar char="•"/>
              <a:tabLst>
                <a:tab pos="3653790" algn="l"/>
              </a:tabLst>
            </a:pP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השנה היא 1982.</a:t>
            </a:r>
          </a:p>
          <a:p>
            <a:pPr marL="342900" indent="-342900" algn="just" hangingPunct="0">
              <a:lnSpc>
                <a:spcPct val="200000"/>
              </a:lnSpc>
              <a:buFont typeface="Arial" panose="020B0604020202020204" pitchFamily="34" charset="0"/>
              <a:buChar char="•"/>
              <a:tabLst>
                <a:tab pos="3653790" algn="l"/>
              </a:tabLst>
            </a:pP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לקראת סוף הרומן פורצת מלחמת לבנון הראשונה.</a:t>
            </a:r>
          </a:p>
          <a:p>
            <a:pPr marL="342900" indent="-342900" algn="just" hangingPunct="0">
              <a:lnSpc>
                <a:spcPct val="200000"/>
              </a:lnSpc>
              <a:buFont typeface="Arial" panose="020B0604020202020204" pitchFamily="34" charset="0"/>
              <a:buChar char="•"/>
              <a:tabLst>
                <a:tab pos="3653790" algn="l"/>
              </a:tabLst>
            </a:pPr>
            <a:r>
              <a:rPr lang="he-IL" sz="2000" b="1" dirty="0">
                <a:solidFill>
                  <a:srgbClr val="000000"/>
                </a:solidFill>
                <a:latin typeface="Times New Roman" panose="02020603050405020304" pitchFamily="18" charset="0"/>
                <a:cs typeface="Varela Round" panose="00000500000000000000"/>
              </a:rPr>
              <a:t>אהבתם של </a:t>
            </a:r>
            <a:r>
              <a:rPr lang="he-IL" sz="2000" b="1" dirty="0" err="1">
                <a:solidFill>
                  <a:srgbClr val="000000"/>
                </a:solidFill>
                <a:latin typeface="Times New Roman" panose="02020603050405020304" pitchFamily="18" charset="0"/>
                <a:cs typeface="Varela Round" panose="00000500000000000000"/>
              </a:rPr>
              <a:t>הודא</a:t>
            </a:r>
            <a:r>
              <a:rPr lang="he-IL" sz="2000" b="1" dirty="0">
                <a:solidFill>
                  <a:srgbClr val="000000"/>
                </a:solidFill>
                <a:latin typeface="Times New Roman" panose="02020603050405020304" pitchFamily="18" charset="0"/>
                <a:cs typeface="Varela Round" panose="00000500000000000000"/>
              </a:rPr>
              <a:t> ואלכס על רקע הסכסוך היהודי-ערבי ובעת מלחמה מעלה שאלות נוקבות על מציאות החיים הארץ.</a:t>
            </a:r>
            <a:endParaRPr lang="he-IL" sz="2000" b="1" dirty="0">
              <a:cs typeface="Varela Round" panose="00000500000000000000"/>
            </a:endParaRPr>
          </a:p>
        </p:txBody>
      </p:sp>
      <p:pic>
        <p:nvPicPr>
          <p:cNvPr id="5" name="תמונה 4" descr="צומת הרחובות שהשפיע כל כך על הסופרים החיפאים - עיון - הארץ">
            <a:extLst>
              <a:ext uri="{FF2B5EF4-FFF2-40B4-BE49-F238E27FC236}">
                <a16:creationId xmlns:a16="http://schemas.microsoft.com/office/drawing/2014/main" id="{F4033D80-5EE0-427B-98C9-20BDF9AEC6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340" y="882867"/>
            <a:ext cx="5784351" cy="4356243"/>
          </a:xfrm>
          <a:prstGeom prst="rect">
            <a:avLst/>
          </a:prstGeom>
          <a:noFill/>
          <a:ln>
            <a:noFill/>
          </a:ln>
        </p:spPr>
      </p:pic>
      <p:sp>
        <p:nvSpPr>
          <p:cNvPr id="6" name="תיבת טקסט 5">
            <a:extLst>
              <a:ext uri="{FF2B5EF4-FFF2-40B4-BE49-F238E27FC236}">
                <a16:creationId xmlns:a16="http://schemas.microsoft.com/office/drawing/2014/main" id="{92C9CEA3-DEFD-4291-A591-9D803DB8FCB1}"/>
              </a:ext>
            </a:extLst>
          </p:cNvPr>
          <p:cNvSpPr txBox="1"/>
          <p:nvPr/>
        </p:nvSpPr>
        <p:spPr>
          <a:xfrm>
            <a:off x="2835667" y="4859676"/>
            <a:ext cx="914400" cy="914400"/>
          </a:xfrm>
          <a:prstGeom prst="rect">
            <a:avLst/>
          </a:prstGeom>
        </p:spPr>
        <p:txBody>
          <a:bodyPr vert="horz" wrap="square" lIns="91440" tIns="45720" rIns="91440" bIns="45720" rtlCol="1" anchor="b">
            <a:noAutofit/>
          </a:bodyPr>
          <a:lstStyle/>
          <a:p>
            <a:endParaRPr lang="he-IL" sz="1400" dirty="0"/>
          </a:p>
        </p:txBody>
      </p:sp>
      <p:sp>
        <p:nvSpPr>
          <p:cNvPr id="7" name="מלבן 6">
            <a:extLst>
              <a:ext uri="{FF2B5EF4-FFF2-40B4-BE49-F238E27FC236}">
                <a16:creationId xmlns:a16="http://schemas.microsoft.com/office/drawing/2014/main" id="{BA5BFB26-D4A9-495E-868C-51DCC44C001E}"/>
              </a:ext>
            </a:extLst>
          </p:cNvPr>
          <p:cNvSpPr/>
          <p:nvPr/>
        </p:nvSpPr>
        <p:spPr>
          <a:xfrm>
            <a:off x="111340" y="5304423"/>
            <a:ext cx="4915351" cy="276999"/>
          </a:xfrm>
          <a:prstGeom prst="rect">
            <a:avLst/>
          </a:prstGeom>
        </p:spPr>
        <p:txBody>
          <a:bodyPr wrap="square">
            <a:spAutoFit/>
          </a:bodyPr>
          <a:lstStyle/>
          <a:p>
            <a:r>
              <a:rPr lang="en-US" sz="1200" dirty="0">
                <a:hlinkClick r:id="rId3"/>
              </a:rPr>
              <a:t>https://www.haaretz.co.il/literature/study/.premium-1.2110001</a:t>
            </a:r>
            <a:endParaRPr lang="he-IL" sz="1200" dirty="0"/>
          </a:p>
        </p:txBody>
      </p:sp>
    </p:spTree>
    <p:extLst>
      <p:ext uri="{BB962C8B-B14F-4D97-AF65-F5344CB8AC3E}">
        <p14:creationId xmlns:p14="http://schemas.microsoft.com/office/powerpoint/2010/main" val="157439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4849401" y="195210"/>
            <a:ext cx="6574335" cy="510186"/>
          </a:xfrm>
        </p:spPr>
        <p:txBody>
          <a:bodyPr anchor="t"/>
          <a:lstStyle/>
          <a:p>
            <a:r>
              <a:rPr lang="he-IL" sz="4000" b="1" dirty="0">
                <a:solidFill>
                  <a:srgbClr val="002060"/>
                </a:solidFill>
              </a:rPr>
              <a:t>אופיו של הרומן</a:t>
            </a:r>
          </a:p>
        </p:txBody>
      </p:sp>
      <p:sp>
        <p:nvSpPr>
          <p:cNvPr id="4" name="TextBox 3"/>
          <p:cNvSpPr txBox="1"/>
          <p:nvPr/>
        </p:nvSpPr>
        <p:spPr>
          <a:xfrm>
            <a:off x="349135"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321182" y="672968"/>
            <a:ext cx="6423557" cy="4666662"/>
          </a:xfrm>
          <a:prstGeom prst="rect">
            <a:avLst/>
          </a:prstGeom>
        </p:spPr>
        <p:txBody>
          <a:bodyPr wrap="square">
            <a:spAutoFit/>
          </a:bodyPr>
          <a:lstStyle/>
          <a:p>
            <a:pPr hangingPunct="0">
              <a:lnSpc>
                <a:spcPct val="150000"/>
              </a:lnSpc>
              <a:tabLst>
                <a:tab pos="3653790" algn="l"/>
              </a:tabLst>
            </a:pPr>
            <a:endParaRPr lang="he-IL" sz="2000" b="1" dirty="0">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r>
              <a:rPr lang="he-IL" sz="2000" b="1" dirty="0">
                <a:latin typeface="Times New Roman" panose="02020603050405020304" pitchFamily="18" charset="0"/>
                <a:ea typeface="Times New Roman" panose="02020603050405020304" pitchFamily="18" charset="0"/>
                <a:cs typeface="Varela Round" panose="00000500000000000000"/>
              </a:rPr>
              <a:t>עלילתו המרכזית של הרומן היא סיפור אהבה בין </a:t>
            </a:r>
            <a:r>
              <a:rPr lang="he-IL" sz="2000" b="1" dirty="0" err="1">
                <a:latin typeface="Times New Roman" panose="02020603050405020304" pitchFamily="18" charset="0"/>
                <a:ea typeface="Times New Roman" panose="02020603050405020304" pitchFamily="18" charset="0"/>
                <a:cs typeface="Varela Round" panose="00000500000000000000"/>
              </a:rPr>
              <a:t>הודא</a:t>
            </a:r>
            <a:r>
              <a:rPr lang="he-IL" sz="2000" b="1" dirty="0">
                <a:latin typeface="Times New Roman" panose="02020603050405020304" pitchFamily="18" charset="0"/>
                <a:ea typeface="Times New Roman" panose="02020603050405020304" pitchFamily="18" charset="0"/>
                <a:cs typeface="Varela Round" panose="00000500000000000000"/>
              </a:rPr>
              <a:t> לאלכס.</a:t>
            </a:r>
          </a:p>
          <a:p>
            <a:pPr hangingPunct="0">
              <a:lnSpc>
                <a:spcPct val="150000"/>
              </a:lnSpc>
              <a:tabLst>
                <a:tab pos="3653790" algn="l"/>
              </a:tabLst>
            </a:pPr>
            <a:endParaRPr lang="he-IL" sz="2000" b="1" dirty="0">
              <a:latin typeface="Times New Roman" panose="02020603050405020304" pitchFamily="18" charset="0"/>
              <a:cs typeface="Varela Round" panose="00000500000000000000"/>
            </a:endParaRPr>
          </a:p>
          <a:p>
            <a:pPr algn="just" hangingPunct="0">
              <a:lnSpc>
                <a:spcPct val="150000"/>
              </a:lnSpc>
              <a:tabLst>
                <a:tab pos="3653790" algn="l"/>
              </a:tabLst>
            </a:pPr>
            <a:r>
              <a:rPr lang="he-IL" sz="2000" b="1" dirty="0">
                <a:latin typeface="Times New Roman" panose="02020603050405020304" pitchFamily="18" charset="0"/>
                <a:cs typeface="Varela Round" panose="00000500000000000000"/>
              </a:rPr>
              <a:t>אהבתם של ערביה </a:t>
            </a:r>
            <a:r>
              <a:rPr lang="he-IL" sz="2000" b="1" dirty="0" err="1">
                <a:latin typeface="Times New Roman" panose="02020603050405020304" pitchFamily="18" charset="0"/>
                <a:cs typeface="Varela Round" panose="00000500000000000000"/>
              </a:rPr>
              <a:t>נוצריה</a:t>
            </a:r>
            <a:r>
              <a:rPr lang="he-IL" sz="2000" b="1" dirty="0">
                <a:latin typeface="Times New Roman" panose="02020603050405020304" pitchFamily="18" charset="0"/>
                <a:cs typeface="Varela Round" panose="00000500000000000000"/>
              </a:rPr>
              <a:t> ויהודי, עולה חדש מרוסיה במדינת ישראל בשנות השמונים, על רקע מלחמת לבנון הראשונה, מזמנת התנגשויות דרמתיות בין תרבויות, בין הוויות שונות באופן קיצוני.</a:t>
            </a:r>
          </a:p>
          <a:p>
            <a:pPr hangingPunct="0">
              <a:lnSpc>
                <a:spcPct val="150000"/>
              </a:lnSpc>
              <a:tabLst>
                <a:tab pos="3653790" algn="l"/>
              </a:tabLst>
            </a:pPr>
            <a:endParaRPr lang="he-IL" sz="2000" b="1" dirty="0">
              <a:latin typeface="Times New Roman" panose="02020603050405020304" pitchFamily="18" charset="0"/>
              <a:cs typeface="Varela Round" panose="00000500000000000000"/>
            </a:endParaRPr>
          </a:p>
          <a:p>
            <a:pPr hangingPunct="0">
              <a:lnSpc>
                <a:spcPct val="150000"/>
              </a:lnSpc>
              <a:tabLst>
                <a:tab pos="3653790" algn="l"/>
              </a:tabLst>
            </a:pPr>
            <a:r>
              <a:rPr lang="he-IL" sz="2000" b="1" dirty="0">
                <a:latin typeface="Times New Roman" panose="02020603050405020304" pitchFamily="18" charset="0"/>
                <a:cs typeface="Varela Round" panose="00000500000000000000"/>
              </a:rPr>
              <a:t>                                                                                </a:t>
            </a:r>
            <a:endParaRPr lang="he-IL" sz="2000" dirty="0">
              <a:cs typeface="Varela Round" panose="00000500000000000000"/>
            </a:endParaRPr>
          </a:p>
        </p:txBody>
      </p:sp>
      <p:sp>
        <p:nvSpPr>
          <p:cNvPr id="6" name="תיבת טקסט 5">
            <a:extLst>
              <a:ext uri="{FF2B5EF4-FFF2-40B4-BE49-F238E27FC236}">
                <a16:creationId xmlns:a16="http://schemas.microsoft.com/office/drawing/2014/main" id="{6191B6D2-71AC-4D63-806D-DDEEB35E9B42}"/>
              </a:ext>
            </a:extLst>
          </p:cNvPr>
          <p:cNvSpPr txBox="1"/>
          <p:nvPr/>
        </p:nvSpPr>
        <p:spPr>
          <a:xfrm>
            <a:off x="0" y="3319678"/>
            <a:ext cx="7377031" cy="2723604"/>
          </a:xfrm>
          <a:prstGeom prst="rect">
            <a:avLst/>
          </a:prstGeom>
        </p:spPr>
        <p:txBody>
          <a:bodyPr vert="horz" wrap="square" lIns="91440" tIns="45720" rIns="91440" bIns="45720" rtlCol="0" anchor="b">
            <a:noAutofit/>
          </a:bodyPr>
          <a:lstStyle/>
          <a:p>
            <a:pPr hangingPunct="0">
              <a:lnSpc>
                <a:spcPct val="150000"/>
              </a:lnSpc>
              <a:tabLst>
                <a:tab pos="3653790" algn="l"/>
              </a:tabLst>
            </a:pPr>
            <a:r>
              <a:rPr lang="en-US" sz="1200" dirty="0">
                <a:hlinkClick r:id="rId2"/>
              </a:rPr>
              <a:t>https://pngtree.com/freepng/couple-in-love-with-continuous-one-line-drawing-vector-illustration_4099750.html</a:t>
            </a:r>
            <a:endParaRPr lang="he-IL" sz="1200" dirty="0">
              <a:cs typeface="Varela Round" panose="00000500000000000000"/>
            </a:endParaRPr>
          </a:p>
        </p:txBody>
      </p:sp>
      <p:pic>
        <p:nvPicPr>
          <p:cNvPr id="1028" name="Picture 4" descr="Couple In Love With Continuous One Line Drawing Vector ...">
            <a:extLst>
              <a:ext uri="{FF2B5EF4-FFF2-40B4-BE49-F238E27FC236}">
                <a16:creationId xmlns:a16="http://schemas.microsoft.com/office/drawing/2014/main" id="{8797B6EC-E130-44E5-881D-7C5896C18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35" y="1081187"/>
            <a:ext cx="4972047" cy="44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0789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1" anchor="b">
        <a:noAutofit/>
      </a:bodyPr>
      <a:lstStyle>
        <a:defPPr>
          <a:defRPr sz="4800" dirty="0" smtClean="0"/>
        </a:defPPr>
      </a:lstStyle>
    </a:txDef>
  </a:objectDefaults>
  <a:extraClrSchemeLst/>
  <a:extLst>
    <a:ext uri="{05A4C25C-085E-4340-85A3-A5531E510DB2}">
      <thm15:themeFamily xmlns:thm15="http://schemas.microsoft.com/office/thememl/2012/main" name="Template_Academy_Online_01.pptx" id="{C87FC7CB-BC54-4968-BC43-6F6F52A732C6}" vid="{25FF0C9D-8A06-4DCC-BAB4-CF06509D4AA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Template_Academy_Online_02</Template>
  <TotalTime>3673</TotalTime>
  <Words>2912</Words>
  <Application>Microsoft Office PowerPoint</Application>
  <PresentationFormat>מסך רחב</PresentationFormat>
  <Paragraphs>530</Paragraphs>
  <Slides>48</Slides>
  <Notes>7</Notes>
  <HiddenSlides>0</HiddenSlides>
  <MMClips>5</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48</vt:i4>
      </vt:variant>
    </vt:vector>
  </HeadingPairs>
  <TitlesOfParts>
    <vt:vector size="55" baseType="lpstr">
      <vt:lpstr>Arial</vt:lpstr>
      <vt:lpstr>Assistant SemiBold</vt:lpstr>
      <vt:lpstr>Calibri</vt:lpstr>
      <vt:lpstr>Times New Roman</vt:lpstr>
      <vt:lpstr>Varela Round</vt:lpstr>
      <vt:lpstr>Verdana</vt:lpstr>
      <vt:lpstr>ערכת נושא Office</vt:lpstr>
      <vt:lpstr>מערכת שידורים לאומית</vt:lpstr>
      <vt:lpstr>חצוצרה בואדי / סמי מיכאל ספרות לכיתות יא-יב בתיה לוינסון-שריג</vt:lpstr>
      <vt:lpstr>סמי מיכאל</vt:lpstr>
      <vt:lpstr>"נסיך, מהפכן וריאליסט" יגאל שוורץ </vt:lpstr>
      <vt:lpstr>על הרומן</vt:lpstr>
      <vt:lpstr>פתיחת הרומן</vt:lpstr>
      <vt:lpstr>המקום</vt:lpstr>
      <vt:lpstr>הזמן</vt:lpstr>
      <vt:lpstr>אופיו של הרומן</vt:lpstr>
      <vt:lpstr>הדמויות ברומן</vt:lpstr>
      <vt:lpstr>מצגת של PowerPoint‏</vt:lpstr>
      <vt:lpstr>הדמויות במשרד הנסיעות</vt:lpstr>
      <vt:lpstr>הדמויות במשרד הנסיעות</vt:lpstr>
      <vt:lpstr>משימה</vt:lpstr>
      <vt:lpstr>הודא - הגיבורה והמספרת ברומן. </vt:lpstr>
      <vt:lpstr>מצגת של PowerPoint‏</vt:lpstr>
      <vt:lpstr>   מי היא הודא?</vt:lpstr>
      <vt:lpstr>הקשר של הודא לשני העולמות מאפשר לה לתאר את מורכבות הקיום בחברה הישראלית הדו לאומית    </vt:lpstr>
      <vt:lpstr>מצגת של PowerPoint‏</vt:lpstr>
      <vt:lpstr>       היחסים עם בהיג'</vt:lpstr>
      <vt:lpstr>הודא ובני משפחתה</vt:lpstr>
      <vt:lpstr>הודא ומרי</vt:lpstr>
      <vt:lpstr>       האנאלוגיה בין האחיות </vt:lpstr>
      <vt:lpstr>מצגת של PowerPoint‏</vt:lpstr>
      <vt:lpstr>ההיפוך</vt:lpstr>
      <vt:lpstr>משימה בזוגות</vt:lpstr>
      <vt:lpstr>מצגת של PowerPoint‏</vt:lpstr>
      <vt:lpstr>מצגת של PowerPoint‏</vt:lpstr>
      <vt:lpstr>היחסים בין הודא לאלכס</vt:lpstr>
      <vt:lpstr>היחסים בין הודא לאלכס</vt:lpstr>
      <vt:lpstr>היחסים בין הודא לאלכס</vt:lpstr>
      <vt:lpstr>היחסים בין הודא לאלכס</vt:lpstr>
      <vt:lpstr>מצגת של PowerPoint‏</vt:lpstr>
      <vt:lpstr>      אהבת אלכס והודא משקפת את הקונפליקט</vt:lpstr>
      <vt:lpstr>מצגת של PowerPoint‏</vt:lpstr>
      <vt:lpstr>משימה</vt:lpstr>
      <vt:lpstr>      אהבת אלכס והודא משקפת את הקונפליקט</vt:lpstr>
      <vt:lpstr>      הקונפליקט מתעצם על רקע המתיחות והמלחמה</vt:lpstr>
      <vt:lpstr>מצגת של PowerPoint‏</vt:lpstr>
      <vt:lpstr>סיום הרומן</vt:lpstr>
      <vt:lpstr>סיום הרומן</vt:lpstr>
      <vt:lpstr>מצגת של PowerPoint‏</vt:lpstr>
      <vt:lpstr>שם הרומן - חצוצרה בואדי</vt:lpstr>
      <vt:lpstr>מצגת של PowerPoint‏</vt:lpstr>
      <vt:lpstr>ביצירות רבות דמויות מרכזיות מתמודדות עם החלטות ובחירות חשובות.  מה הן ההחלטות והבחירות  שהדמות המרכזית ברומן מתמודדת עימן?  הסבר מה ההחלטות והבחירות האלה מלמדות על הדמות הזאת. הדגם דבריך.</vt:lpstr>
      <vt:lpstr>תשובה</vt:lpstr>
      <vt:lpstr>תשובה</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Yaniv Bendor</dc:creator>
  <cp:lastModifiedBy>שני שמלה/Shani Chemla</cp:lastModifiedBy>
  <cp:revision>272</cp:revision>
  <dcterms:created xsi:type="dcterms:W3CDTF">2019-03-05T11:36:01Z</dcterms:created>
  <dcterms:modified xsi:type="dcterms:W3CDTF">2021-11-30T07:50:42Z</dcterms:modified>
</cp:coreProperties>
</file>