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316" r:id="rId5"/>
    <p:sldId id="318" r:id="rId6"/>
    <p:sldId id="260" r:id="rId7"/>
    <p:sldId id="319" r:id="rId8"/>
    <p:sldId id="299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4" r:id="rId20"/>
    <p:sldId id="315" r:id="rId21"/>
    <p:sldId id="311" r:id="rId22"/>
    <p:sldId id="313" r:id="rId23"/>
    <p:sldId id="320" r:id="rId24"/>
    <p:sldId id="300" r:id="rId25"/>
    <p:sldId id="321" r:id="rId26"/>
    <p:sldId id="360" r:id="rId27"/>
    <p:sldId id="337" r:id="rId28"/>
    <p:sldId id="338" r:id="rId29"/>
    <p:sldId id="340" r:id="rId30"/>
    <p:sldId id="342" r:id="rId31"/>
    <p:sldId id="343" r:id="rId32"/>
    <p:sldId id="322" r:id="rId33"/>
    <p:sldId id="324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26" r:id="rId49"/>
    <p:sldId id="358" r:id="rId50"/>
    <p:sldId id="325" r:id="rId51"/>
    <p:sldId id="359" r:id="rId52"/>
    <p:sldId id="328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275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Varela Round" panose="00000500000000000000" pitchFamily="2" charset="-79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6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9D0F3-2199-473D-AE0D-BFBF3AA64FCB}">
  <a:tblStyle styleId="{D2D9D0F3-2199-473D-AE0D-BFBF3AA64FC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3677" autoAdjust="0"/>
  </p:normalViewPr>
  <p:slideViewPr>
    <p:cSldViewPr snapToGrid="0">
      <p:cViewPr varScale="1">
        <p:scale>
          <a:sx n="54" d="100"/>
          <a:sy n="54" d="100"/>
        </p:scale>
        <p:origin x="84" y="33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51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68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03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5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3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92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11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12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00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67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261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938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6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73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488c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488c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82e488cbc7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0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60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438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04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1500590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1714510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u.ac.il/~csedu/itzuv/itzuv_ch8_tree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651907" y="701914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651906" y="1568171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ראשון של העץ נקרא </a:t>
            </a:r>
            <a:r>
              <a:rPr lang="he-IL" b="1" u="sng" dirty="0">
                <a:solidFill>
                  <a:srgbClr val="FF0000"/>
                </a:solidFill>
              </a:rPr>
              <a:t>שורש </a:t>
            </a:r>
            <a:r>
              <a:rPr lang="he-IL" dirty="0"/>
              <a:t>העץ </a:t>
            </a:r>
            <a:r>
              <a:rPr lang="en-US" dirty="0"/>
              <a:t>Root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לצומת העוקב בעץ נקרא </a:t>
            </a:r>
            <a:r>
              <a:rPr lang="he-IL" b="1" u="sng" dirty="0">
                <a:solidFill>
                  <a:srgbClr val="FF0000"/>
                </a:solidFill>
              </a:rPr>
              <a:t>בן</a:t>
            </a:r>
            <a:r>
              <a:rPr lang="he-IL" dirty="0"/>
              <a:t> </a:t>
            </a:r>
            <a:r>
              <a:rPr lang="en-US" dirty="0"/>
              <a:t>child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לצומת הקודם בעץ נקרא </a:t>
            </a:r>
            <a:r>
              <a:rPr lang="he-IL" b="1" u="sng" dirty="0">
                <a:solidFill>
                  <a:srgbClr val="FF0000"/>
                </a:solidFill>
              </a:rPr>
              <a:t>אב</a:t>
            </a:r>
            <a:r>
              <a:rPr lang="he-IL" b="1" u="sng" dirty="0"/>
              <a:t> </a:t>
            </a:r>
            <a:r>
              <a:rPr lang="en-US" dirty="0"/>
              <a:t>father</a:t>
            </a:r>
            <a:endParaRPr lang="he-IL" dirty="0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4025835" y="332383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4038998" y="336439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776387" y="379626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796611" y="386424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333339" y="37727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333339" y="381218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851432" y="4319132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909390" y="433268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416235" y="489885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416235" y="491701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230489" y="443558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249617" y="451244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381069" y="493828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381069" y="497771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851432" y="551259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851432" y="555201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532636" y="440204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540710" y="443406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281914" y="500783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360705" y="502722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4006671" y="557108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4074326" y="562225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697089" y="553165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697089" y="557108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713186" y="3550260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241003" y="4138329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396328" y="3660107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764313" y="4670375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5109962" y="4155220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147921" y="5201148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252092" y="4628905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740224" y="4134281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568293" y="4780111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281914" y="5388297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656071" y="5371281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CD0105DA-CDBE-4B16-8005-AFBF257550A2}"/>
              </a:ext>
            </a:extLst>
          </p:cNvPr>
          <p:cNvCxnSpPr>
            <a:stCxn id="144" idx="3"/>
          </p:cNvCxnSpPr>
          <p:nvPr/>
        </p:nvCxnSpPr>
        <p:spPr>
          <a:xfrm>
            <a:off x="4454173" y="3518283"/>
            <a:ext cx="2831406" cy="3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2F539754-8818-4231-8F64-B5A268D0357C}"/>
              </a:ext>
            </a:extLst>
          </p:cNvPr>
          <p:cNvCxnSpPr>
            <a:stCxn id="50" idx="3"/>
          </p:cNvCxnSpPr>
          <p:nvPr/>
        </p:nvCxnSpPr>
        <p:spPr>
          <a:xfrm flipV="1">
            <a:off x="5211786" y="3989584"/>
            <a:ext cx="2350884" cy="2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39799FB-DC4C-4EF3-A4FD-319E0767932D}"/>
              </a:ext>
            </a:extLst>
          </p:cNvPr>
          <p:cNvCxnSpPr>
            <a:stCxn id="53" idx="2"/>
          </p:cNvCxnSpPr>
          <p:nvPr/>
        </p:nvCxnSpPr>
        <p:spPr>
          <a:xfrm flipH="1">
            <a:off x="1762234" y="4512449"/>
            <a:ext cx="1089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3FD8D1-C928-4031-A61A-1CF8EE1F58EA}"/>
              </a:ext>
            </a:extLst>
          </p:cNvPr>
          <p:cNvSpPr txBox="1"/>
          <p:nvPr/>
        </p:nvSpPr>
        <p:spPr>
          <a:xfrm>
            <a:off x="7285579" y="3369845"/>
            <a:ext cx="13669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שורש העץ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A3684-15D7-41C1-AA84-2B0E3FB5126D}"/>
              </a:ext>
            </a:extLst>
          </p:cNvPr>
          <p:cNvSpPr txBox="1"/>
          <p:nvPr/>
        </p:nvSpPr>
        <p:spPr>
          <a:xfrm>
            <a:off x="7516488" y="3824845"/>
            <a:ext cx="3148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צומת עם ערך 22 הוא הבן של שורש העץ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AA7E9-840B-4D0F-8DFC-8CB36E80DD1B}"/>
              </a:ext>
            </a:extLst>
          </p:cNvPr>
          <p:cNvSpPr txBox="1"/>
          <p:nvPr/>
        </p:nvSpPr>
        <p:spPr>
          <a:xfrm>
            <a:off x="246395" y="4100007"/>
            <a:ext cx="2149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אבא של צומת עם ערך 40 ושל צומת עם ערך 9 </a:t>
            </a:r>
          </a:p>
        </p:txBody>
      </p:sp>
      <p:sp>
        <p:nvSpPr>
          <p:cNvPr id="48" name="Google Shape;134;p5">
            <a:extLst>
              <a:ext uri="{FF2B5EF4-FFF2-40B4-BE49-F238E27FC236}">
                <a16:creationId xmlns:a16="http://schemas.microsoft.com/office/drawing/2014/main" id="{94C6B792-BB4B-473F-8AAF-5636954FF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98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ללא בנים נקרא</a:t>
            </a:r>
            <a:r>
              <a:rPr lang="he-IL" u="sng" dirty="0">
                <a:solidFill>
                  <a:srgbClr val="FF0000"/>
                </a:solidFill>
              </a:rPr>
              <a:t> </a:t>
            </a:r>
            <a:r>
              <a:rPr lang="he-IL" b="1" u="sng" dirty="0">
                <a:solidFill>
                  <a:srgbClr val="FF0000"/>
                </a:solidFill>
              </a:rPr>
              <a:t>עלה</a:t>
            </a:r>
            <a:r>
              <a:rPr lang="he-IL" u="sng" dirty="0">
                <a:solidFill>
                  <a:srgbClr val="FF0000"/>
                </a:solidFill>
              </a:rPr>
              <a:t> </a:t>
            </a:r>
            <a:r>
              <a:rPr lang="en-US" dirty="0"/>
              <a:t>leaf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כמה עלים יש בעץ?   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792495" y="5301918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</p:spTree>
    <p:extLst>
      <p:ext uri="{BB962C8B-B14F-4D97-AF65-F5344CB8AC3E}">
        <p14:creationId xmlns:p14="http://schemas.microsoft.com/office/powerpoint/2010/main" val="309916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ללא בנים נקרא </a:t>
            </a:r>
            <a:r>
              <a:rPr lang="he-IL" b="1" u="sng" dirty="0">
                <a:solidFill>
                  <a:srgbClr val="FF0000"/>
                </a:solidFill>
              </a:rPr>
              <a:t>עלה</a:t>
            </a:r>
            <a:r>
              <a:rPr lang="he-IL" dirty="0"/>
              <a:t> </a:t>
            </a:r>
            <a:r>
              <a:rPr lang="en-US" dirty="0"/>
              <a:t>leaf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כמה עלים יש בעץ?   5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827876" y="5340506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DB2644-8F82-4475-960D-3C251490B1F7}"/>
              </a:ext>
            </a:extLst>
          </p:cNvPr>
          <p:cNvSpPr txBox="1"/>
          <p:nvPr/>
        </p:nvSpPr>
        <p:spPr>
          <a:xfrm>
            <a:off x="2555466" y="6037537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6BB217-D376-4FA6-BB04-2A9E394266BE}"/>
              </a:ext>
            </a:extLst>
          </p:cNvPr>
          <p:cNvSpPr txBox="1"/>
          <p:nvPr/>
        </p:nvSpPr>
        <p:spPr>
          <a:xfrm>
            <a:off x="3772130" y="6107481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D35C45-6D10-4387-8409-53ED8A0E64B1}"/>
              </a:ext>
            </a:extLst>
          </p:cNvPr>
          <p:cNvSpPr txBox="1"/>
          <p:nvPr/>
        </p:nvSpPr>
        <p:spPr>
          <a:xfrm>
            <a:off x="4515773" y="604898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85B115-6C7F-4D0E-953B-1EA534851FF2}"/>
              </a:ext>
            </a:extLst>
          </p:cNvPr>
          <p:cNvSpPr txBox="1"/>
          <p:nvPr/>
        </p:nvSpPr>
        <p:spPr>
          <a:xfrm>
            <a:off x="5135881" y="496124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</p:spTree>
    <p:extLst>
      <p:ext uri="{BB962C8B-B14F-4D97-AF65-F5344CB8AC3E}">
        <p14:creationId xmlns:p14="http://schemas.microsoft.com/office/powerpoint/2010/main" val="281808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שהוא </a:t>
            </a:r>
            <a:r>
              <a:rPr lang="he-IL" b="1" u="sng" dirty="0">
                <a:solidFill>
                  <a:srgbClr val="FF0000"/>
                </a:solidFill>
              </a:rPr>
              <a:t>בן שמאלי </a:t>
            </a:r>
            <a:r>
              <a:rPr lang="he-IL" dirty="0"/>
              <a:t>מהווה שורש של תת עץ שמאלי שהוא עצמו עץ בינארי </a:t>
            </a:r>
          </a:p>
          <a:p>
            <a:r>
              <a:rPr lang="he-IL" dirty="0"/>
              <a:t>צומת שהוא </a:t>
            </a:r>
            <a:r>
              <a:rPr lang="he-IL" b="1" u="sng" dirty="0">
                <a:solidFill>
                  <a:srgbClr val="FF0000"/>
                </a:solidFill>
              </a:rPr>
              <a:t>בן ימני </a:t>
            </a:r>
            <a:r>
              <a:rPr lang="he-IL" dirty="0"/>
              <a:t>מהווה שורש של תת עץ ימני שהוא עצמו עץ בינארי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CD0105DA-CDBE-4B16-8005-AFBF257550A2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5276920" y="5793588"/>
            <a:ext cx="1036664" cy="1538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CA3684-15D7-41C1-AA84-2B0E3FB5126D}"/>
              </a:ext>
            </a:extLst>
          </p:cNvPr>
          <p:cNvSpPr txBox="1"/>
          <p:nvPr/>
        </p:nvSpPr>
        <p:spPr>
          <a:xfrm>
            <a:off x="7342908" y="4632754"/>
            <a:ext cx="3148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תת עץ ימיני של הצומת 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856940" y="5357729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DB2644-8F82-4475-960D-3C251490B1F7}"/>
              </a:ext>
            </a:extLst>
          </p:cNvPr>
          <p:cNvSpPr txBox="1"/>
          <p:nvPr/>
        </p:nvSpPr>
        <p:spPr>
          <a:xfrm>
            <a:off x="2555466" y="6037537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6BB217-D376-4FA6-BB04-2A9E394266BE}"/>
              </a:ext>
            </a:extLst>
          </p:cNvPr>
          <p:cNvSpPr txBox="1"/>
          <p:nvPr/>
        </p:nvSpPr>
        <p:spPr>
          <a:xfrm>
            <a:off x="3772130" y="6107481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D35C45-6D10-4387-8409-53ED8A0E64B1}"/>
              </a:ext>
            </a:extLst>
          </p:cNvPr>
          <p:cNvSpPr txBox="1"/>
          <p:nvPr/>
        </p:nvSpPr>
        <p:spPr>
          <a:xfrm>
            <a:off x="4515773" y="604898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85B115-6C7F-4D0E-953B-1EA534851FF2}"/>
              </a:ext>
            </a:extLst>
          </p:cNvPr>
          <p:cNvSpPr txBox="1"/>
          <p:nvPr/>
        </p:nvSpPr>
        <p:spPr>
          <a:xfrm>
            <a:off x="5135881" y="496124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875776F9-761F-46F0-8292-E7382BC4C229}"/>
              </a:ext>
            </a:extLst>
          </p:cNvPr>
          <p:cNvSpPr/>
          <p:nvPr/>
        </p:nvSpPr>
        <p:spPr>
          <a:xfrm>
            <a:off x="3259083" y="4915753"/>
            <a:ext cx="2350884" cy="1499506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FCBA41F2-F60F-4149-8D88-8C1738DB7BE6}"/>
              </a:ext>
            </a:extLst>
          </p:cNvPr>
          <p:cNvSpPr/>
          <p:nvPr/>
        </p:nvSpPr>
        <p:spPr>
          <a:xfrm>
            <a:off x="4741083" y="4159920"/>
            <a:ext cx="1503100" cy="1035933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BFD3C7C-30EF-4269-AAE3-CED477CA9FAF}"/>
              </a:ext>
            </a:extLst>
          </p:cNvPr>
          <p:cNvCxnSpPr>
            <a:endCxn id="10" idx="1"/>
          </p:cNvCxnSpPr>
          <p:nvPr/>
        </p:nvCxnSpPr>
        <p:spPr>
          <a:xfrm flipV="1">
            <a:off x="6019248" y="4786643"/>
            <a:ext cx="1323660" cy="4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F337AF8-795A-4496-B1DF-AAD8E1E41639}"/>
              </a:ext>
            </a:extLst>
          </p:cNvPr>
          <p:cNvSpPr txBox="1"/>
          <p:nvPr/>
        </p:nvSpPr>
        <p:spPr>
          <a:xfrm>
            <a:off x="6313584" y="5639699"/>
            <a:ext cx="217463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תת עץ שמאלי של הצומת 15</a:t>
            </a:r>
          </a:p>
        </p:txBody>
      </p:sp>
    </p:spTree>
    <p:extLst>
      <p:ext uri="{BB962C8B-B14F-4D97-AF65-F5344CB8AC3E}">
        <p14:creationId xmlns:p14="http://schemas.microsoft.com/office/powerpoint/2010/main" val="359309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עץ ריק </a:t>
            </a:r>
            <a:r>
              <a:rPr lang="he-IL" dirty="0"/>
              <a:t>עץ שאין בו צמתים </a:t>
            </a:r>
          </a:p>
          <a:p>
            <a:r>
              <a:rPr lang="he-IL" dirty="0"/>
              <a:t>עץ שיש לו רק שורש הוא עץ שיש לו רק עלה (</a:t>
            </a:r>
            <a:r>
              <a:rPr lang="he-IL" b="1" u="sng" dirty="0">
                <a:solidFill>
                  <a:srgbClr val="FF0000"/>
                </a:solidFill>
              </a:rPr>
              <a:t>עץ שורש</a:t>
            </a:r>
            <a:r>
              <a:rPr lang="he-IL" dirty="0"/>
              <a:t>)</a:t>
            </a:r>
          </a:p>
          <a:p>
            <a:r>
              <a:rPr lang="he-IL" dirty="0"/>
              <a:t>בנים ימני ושמאלי הם </a:t>
            </a:r>
            <a:r>
              <a:rPr lang="he-IL" b="1" u="sng" dirty="0">
                <a:solidFill>
                  <a:srgbClr val="FF0000"/>
                </a:solidFill>
              </a:rPr>
              <a:t>אחים</a:t>
            </a:r>
            <a:r>
              <a:rPr lang="he-IL" dirty="0"/>
              <a:t> 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72B09029-8A4D-4BF7-8AAB-CCB526995F0B}"/>
              </a:ext>
            </a:extLst>
          </p:cNvPr>
          <p:cNvSpPr/>
          <p:nvPr/>
        </p:nvSpPr>
        <p:spPr>
          <a:xfrm>
            <a:off x="3048000" y="3934691"/>
            <a:ext cx="517236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61146-FA0E-4440-AB6B-5D59FB10B554}"/>
              </a:ext>
            </a:extLst>
          </p:cNvPr>
          <p:cNvSpPr txBox="1"/>
          <p:nvPr/>
        </p:nvSpPr>
        <p:spPr>
          <a:xfrm>
            <a:off x="635346" y="3703782"/>
            <a:ext cx="4730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10070-98BC-4329-A056-519757D153F5}"/>
              </a:ext>
            </a:extLst>
          </p:cNvPr>
          <p:cNvSpPr txBox="1"/>
          <p:nvPr/>
        </p:nvSpPr>
        <p:spPr>
          <a:xfrm>
            <a:off x="515273" y="3291552"/>
            <a:ext cx="7131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ריק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742A7-7D11-4074-9D9A-30D34CC80FE7}"/>
              </a:ext>
            </a:extLst>
          </p:cNvPr>
          <p:cNvSpPr txBox="1"/>
          <p:nvPr/>
        </p:nvSpPr>
        <p:spPr>
          <a:xfrm>
            <a:off x="3140363" y="4005300"/>
            <a:ext cx="8497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2B5F2-3189-43F5-9399-EE504D2A1674}"/>
              </a:ext>
            </a:extLst>
          </p:cNvPr>
          <p:cNvSpPr txBox="1"/>
          <p:nvPr/>
        </p:nvSpPr>
        <p:spPr>
          <a:xfrm>
            <a:off x="2877127" y="3340648"/>
            <a:ext cx="8589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עלה </a:t>
            </a:r>
          </a:p>
        </p:txBody>
      </p:sp>
      <p:sp>
        <p:nvSpPr>
          <p:cNvPr id="181" name="אליפסה 180">
            <a:extLst>
              <a:ext uri="{FF2B5EF4-FFF2-40B4-BE49-F238E27FC236}">
                <a16:creationId xmlns:a16="http://schemas.microsoft.com/office/drawing/2014/main" id="{0EBC5BDC-00A4-481F-BCC0-0817D4F4E901}"/>
              </a:ext>
            </a:extLst>
          </p:cNvPr>
          <p:cNvSpPr/>
          <p:nvPr/>
        </p:nvSpPr>
        <p:spPr>
          <a:xfrm>
            <a:off x="7360597" y="399563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9C36C78-94EC-4CCE-848F-B0C1FAF590B0}"/>
              </a:ext>
            </a:extLst>
          </p:cNvPr>
          <p:cNvSpPr txBox="1"/>
          <p:nvPr/>
        </p:nvSpPr>
        <p:spPr>
          <a:xfrm>
            <a:off x="7439388" y="401502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183" name="אליפסה 182">
            <a:extLst>
              <a:ext uri="{FF2B5EF4-FFF2-40B4-BE49-F238E27FC236}">
                <a16:creationId xmlns:a16="http://schemas.microsoft.com/office/drawing/2014/main" id="{BC048A70-5EA4-4657-B0BA-31731EE2BD07}"/>
              </a:ext>
            </a:extLst>
          </p:cNvPr>
          <p:cNvSpPr/>
          <p:nvPr/>
        </p:nvSpPr>
        <p:spPr>
          <a:xfrm>
            <a:off x="7085354" y="4558894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A13FC81-8A40-413F-8BAF-F68EFCA18D25}"/>
              </a:ext>
            </a:extLst>
          </p:cNvPr>
          <p:cNvSpPr txBox="1"/>
          <p:nvPr/>
        </p:nvSpPr>
        <p:spPr>
          <a:xfrm>
            <a:off x="7153009" y="461006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185" name="אליפסה 184">
            <a:extLst>
              <a:ext uri="{FF2B5EF4-FFF2-40B4-BE49-F238E27FC236}">
                <a16:creationId xmlns:a16="http://schemas.microsoft.com/office/drawing/2014/main" id="{4AD61C00-BB53-4306-B79D-D7231E731FC0}"/>
              </a:ext>
            </a:extLst>
          </p:cNvPr>
          <p:cNvSpPr/>
          <p:nvPr/>
        </p:nvSpPr>
        <p:spPr>
          <a:xfrm>
            <a:off x="7775772" y="451946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F3FF07B-BFA5-4EEC-9824-4E26FF329EBD}"/>
              </a:ext>
            </a:extLst>
          </p:cNvPr>
          <p:cNvSpPr txBox="1"/>
          <p:nvPr/>
        </p:nvSpPr>
        <p:spPr>
          <a:xfrm>
            <a:off x="7775772" y="455889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87" name="מחבר חץ ישר 186">
            <a:extLst>
              <a:ext uri="{FF2B5EF4-FFF2-40B4-BE49-F238E27FC236}">
                <a16:creationId xmlns:a16="http://schemas.microsoft.com/office/drawing/2014/main" id="{D483BC0B-B97E-42D0-9791-81ED740E9FD5}"/>
              </a:ext>
            </a:extLst>
          </p:cNvPr>
          <p:cNvCxnSpPr>
            <a:cxnSpLocks/>
            <a:endCxn id="184" idx="0"/>
          </p:cNvCxnSpPr>
          <p:nvPr/>
        </p:nvCxnSpPr>
        <p:spPr>
          <a:xfrm flipH="1">
            <a:off x="7360597" y="4376104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מחבר חץ ישר 187">
            <a:extLst>
              <a:ext uri="{FF2B5EF4-FFF2-40B4-BE49-F238E27FC236}">
                <a16:creationId xmlns:a16="http://schemas.microsoft.com/office/drawing/2014/main" id="{1988B193-9CB2-4A10-AE66-5E69B0D5B03D}"/>
              </a:ext>
            </a:extLst>
          </p:cNvPr>
          <p:cNvCxnSpPr>
            <a:cxnSpLocks/>
          </p:cNvCxnSpPr>
          <p:nvPr/>
        </p:nvCxnSpPr>
        <p:spPr>
          <a:xfrm>
            <a:off x="7734754" y="4359088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9D47282E-6064-4F2B-9255-AAED4908CCCC}"/>
              </a:ext>
            </a:extLst>
          </p:cNvPr>
          <p:cNvCxnSpPr>
            <a:stCxn id="185" idx="6"/>
          </p:cNvCxnSpPr>
          <p:nvPr/>
        </p:nvCxnSpPr>
        <p:spPr>
          <a:xfrm flipV="1">
            <a:off x="8190947" y="4313077"/>
            <a:ext cx="925344" cy="3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AB7B8C86-9F29-4924-9FD4-95316D939C4B}"/>
              </a:ext>
            </a:extLst>
          </p:cNvPr>
          <p:cNvCxnSpPr>
            <a:stCxn id="183" idx="2"/>
          </p:cNvCxnSpPr>
          <p:nvPr/>
        </p:nvCxnSpPr>
        <p:spPr>
          <a:xfrm flipH="1" flipV="1">
            <a:off x="6514044" y="4376104"/>
            <a:ext cx="571310" cy="37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2349A7-9A21-49B8-903D-F716FCB768F2}"/>
              </a:ext>
            </a:extLst>
          </p:cNvPr>
          <p:cNvSpPr txBox="1"/>
          <p:nvPr/>
        </p:nvSpPr>
        <p:spPr>
          <a:xfrm>
            <a:off x="9035416" y="4119760"/>
            <a:ext cx="8035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בן ימני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B8092372-B454-45CC-84EB-E78AE355A9CA}"/>
              </a:ext>
            </a:extLst>
          </p:cNvPr>
          <p:cNvSpPr txBox="1"/>
          <p:nvPr/>
        </p:nvSpPr>
        <p:spPr>
          <a:xfrm>
            <a:off x="5791355" y="4218993"/>
            <a:ext cx="9107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בן שמאלי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21C7D-4F98-4A8A-895B-371C1019D203}"/>
              </a:ext>
            </a:extLst>
          </p:cNvPr>
          <p:cNvSpPr txBox="1"/>
          <p:nvPr/>
        </p:nvSpPr>
        <p:spPr>
          <a:xfrm>
            <a:off x="7360596" y="4862908"/>
            <a:ext cx="11779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</p:spTree>
    <p:extLst>
      <p:ext uri="{BB962C8B-B14F-4D97-AF65-F5344CB8AC3E}">
        <p14:creationId xmlns:p14="http://schemas.microsoft.com/office/powerpoint/2010/main" val="206329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</a:t>
            </a:r>
            <a:r>
              <a:rPr lang="he-IL" dirty="0">
                <a:solidFill>
                  <a:srgbClr val="FF0000"/>
                </a:solidFill>
              </a:rPr>
              <a:t>אב קדמון </a:t>
            </a:r>
            <a:r>
              <a:rPr lang="he-IL" dirty="0"/>
              <a:t>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b="1" u="sng" dirty="0">
                <a:solidFill>
                  <a:srgbClr val="FF0000"/>
                </a:solidFill>
              </a:rPr>
              <a:t>צאצא </a:t>
            </a:r>
            <a:r>
              <a:rPr lang="he-IL" dirty="0"/>
              <a:t>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75916" y="404492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520873" y="3861359"/>
            <a:ext cx="444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22 הוא אב קדמון של הצמתים שערכם 15 ,0 ,7, 3, 9</a:t>
            </a:r>
          </a:p>
          <a:p>
            <a:pPr algn="r" rtl="1"/>
            <a:endParaRPr lang="he-IL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E0F127A-3D2C-4D55-BE02-5A443F2F338E}"/>
              </a:ext>
            </a:extLst>
          </p:cNvPr>
          <p:cNvCxnSpPr>
            <a:stCxn id="26" idx="3"/>
          </p:cNvCxnSpPr>
          <p:nvPr/>
        </p:nvCxnSpPr>
        <p:spPr>
          <a:xfrm flipV="1">
            <a:off x="5091091" y="4084931"/>
            <a:ext cx="1692236" cy="11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5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</a:t>
            </a:r>
            <a:r>
              <a:rPr lang="he-IL" dirty="0">
                <a:solidFill>
                  <a:srgbClr val="FF0000"/>
                </a:solidFill>
              </a:rPr>
              <a:t>אב קדמון </a:t>
            </a:r>
            <a:r>
              <a:rPr lang="he-IL" dirty="0"/>
              <a:t>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b="1" dirty="0">
                <a:solidFill>
                  <a:srgbClr val="FF0000"/>
                </a:solidFill>
              </a:rPr>
              <a:t>צאצא</a:t>
            </a:r>
            <a:r>
              <a:rPr lang="he-IL" dirty="0"/>
              <a:t> 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520873" y="3861359"/>
            <a:ext cx="444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22 הוא אב קדמון של הצמתים שערכם 15 ,0 ,7, 3, 9</a:t>
            </a:r>
          </a:p>
          <a:p>
            <a:pPr algn="r" rtl="1"/>
            <a:endParaRPr lang="he-IL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E0F127A-3D2C-4D55-BE02-5A443F2F338E}"/>
              </a:ext>
            </a:extLst>
          </p:cNvPr>
          <p:cNvCxnSpPr>
            <a:stCxn id="26" idx="3"/>
          </p:cNvCxnSpPr>
          <p:nvPr/>
        </p:nvCxnSpPr>
        <p:spPr>
          <a:xfrm flipV="1">
            <a:off x="5075152" y="4093441"/>
            <a:ext cx="1692236" cy="11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4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אב קדמון 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dirty="0">
                <a:solidFill>
                  <a:srgbClr val="FF0000"/>
                </a:solidFill>
              </a:rPr>
              <a:t>צאצא </a:t>
            </a:r>
            <a:r>
              <a:rPr lang="he-IL" dirty="0"/>
              <a:t>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3096" y="5039095"/>
            <a:ext cx="219952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40 הוא </a:t>
            </a:r>
            <a:r>
              <a:rPr lang="he-IL" dirty="0">
                <a:solidFill>
                  <a:srgbClr val="FF0000"/>
                </a:solidFill>
              </a:rPr>
              <a:t>צאצא</a:t>
            </a:r>
            <a:r>
              <a:rPr lang="he-IL" dirty="0"/>
              <a:t> של הצמתים שערכם 5 ,11 ,10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39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רמה</a:t>
            </a:r>
            <a:r>
              <a:rPr lang="he-IL" dirty="0"/>
              <a:t> של צומת היא מספר הקטעים במסלול בין שורש העץ לצומת.</a:t>
            </a:r>
          </a:p>
          <a:p>
            <a:r>
              <a:rPr lang="he-IL" dirty="0"/>
              <a:t> הרמה של שורש היא 0 </a:t>
            </a:r>
          </a:p>
          <a:p>
            <a:r>
              <a:rPr lang="he-IL" dirty="0"/>
              <a:t>הרמה של הבנים של שורש העץ היא 1.</a:t>
            </a:r>
          </a:p>
          <a:p>
            <a:r>
              <a:rPr lang="he-IL" dirty="0"/>
              <a:t>הרמה של כול צומת בעץ גדולה ב1 מהרמה של האבא שלו.</a:t>
            </a:r>
          </a:p>
          <a:p>
            <a:r>
              <a:rPr lang="he-IL" dirty="0"/>
              <a:t>רמה 0 צומת שערכו 10 </a:t>
            </a:r>
          </a:p>
          <a:p>
            <a:r>
              <a:rPr lang="he-IL" dirty="0"/>
              <a:t>רמה 1 צמתים עם הערכים 11,22</a:t>
            </a:r>
          </a:p>
          <a:p>
            <a:r>
              <a:rPr lang="he-IL" dirty="0"/>
              <a:t>רמה 2 צמתים שערכם 5,15,0</a:t>
            </a:r>
          </a:p>
          <a:p>
            <a:r>
              <a:rPr lang="he-IL" dirty="0"/>
              <a:t>רמה 3 צמתים שערכם 40,9,7</a:t>
            </a:r>
          </a:p>
          <a:p>
            <a:r>
              <a:rPr lang="he-IL" dirty="0"/>
              <a:t>רמה 4 צמתים שערכם 12,3,9</a:t>
            </a:r>
          </a:p>
          <a:p>
            <a:endParaRPr lang="he-IL" dirty="0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6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רמה מלאה </a:t>
            </a:r>
            <a:r>
              <a:rPr lang="he-IL" dirty="0"/>
              <a:t>היא : רמה בעץ שקיימים בה כל הצמתים</a:t>
            </a:r>
          </a:p>
          <a:p>
            <a:r>
              <a:rPr lang="he-IL" dirty="0"/>
              <a:t>איזה רמה בעץ שלפניכם מלאה?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5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262408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מדעי המחשב 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349473"/>
            <a:ext cx="12192000" cy="145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dirty="0"/>
              <a:t>מבנה נתונים –מבוא חוליה בינארית</a:t>
            </a:r>
          </a:p>
          <a:p>
            <a:pPr marL="0" lvl="0" indent="0">
              <a:spcAft>
                <a:spcPts val="600"/>
              </a:spcAft>
            </a:pPr>
            <a:r>
              <a:rPr lang="he-IL" dirty="0"/>
              <a:t> סריקות של עצים </a:t>
            </a:r>
            <a:r>
              <a:rPr lang="he-IL" dirty="0" err="1"/>
              <a:t>בינארים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78934" y="3683077"/>
            <a:ext cx="123096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המורה: </a:t>
            </a:r>
            <a:r>
              <a:rPr lang="he-IL" sz="3200" dirty="0"/>
              <a:t>אתי הרשקוביץ </a:t>
            </a:r>
            <a:endParaRPr sz="32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dirty="0">
                <a:solidFill>
                  <a:srgbClr val="FF0000"/>
                </a:solidFill>
              </a:rPr>
              <a:t>רמה מלאה </a:t>
            </a:r>
            <a:r>
              <a:rPr lang="he-IL" dirty="0"/>
              <a:t>היא : רמה בעץ שקיימים בה כל הצמתים</a:t>
            </a:r>
          </a:p>
          <a:p>
            <a:r>
              <a:rPr lang="he-IL" dirty="0"/>
              <a:t>איזה רמה בעץ שלפניכם מלאה?</a:t>
            </a:r>
          </a:p>
          <a:p>
            <a:r>
              <a:rPr lang="he-IL" dirty="0"/>
              <a:t>תשובה: רמה 1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A18C409-1F66-4784-8E87-4C8DF9E55A12}"/>
              </a:ext>
            </a:extLst>
          </p:cNvPr>
          <p:cNvSpPr/>
          <p:nvPr/>
        </p:nvSpPr>
        <p:spPr>
          <a:xfrm>
            <a:off x="2217874" y="3861359"/>
            <a:ext cx="3083569" cy="505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99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גובה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 העץ הוא הרמה הגבוהה ביותר בעץ.</a:t>
            </a:r>
          </a:p>
          <a:p>
            <a:r>
              <a:rPr lang="he-IL" dirty="0"/>
              <a:t>מהו גובה העץ ? </a:t>
            </a:r>
          </a:p>
          <a:p>
            <a:endParaRPr lang="he-IL" dirty="0"/>
          </a:p>
          <a:p>
            <a:pPr marL="76200" indent="0">
              <a:buNone/>
            </a:pPr>
            <a:r>
              <a:rPr lang="he-IL" dirty="0"/>
              <a:t>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גובה </a:t>
            </a:r>
            <a:r>
              <a:rPr lang="he-IL" dirty="0"/>
              <a:t> העץ הוא הרמה הגבוהה ביותר בעץ.</a:t>
            </a:r>
          </a:p>
          <a:p>
            <a:r>
              <a:rPr lang="he-IL" dirty="0"/>
              <a:t>מהו גובה העץ ?  4</a:t>
            </a:r>
          </a:p>
          <a:p>
            <a:endParaRPr lang="he-IL" dirty="0"/>
          </a:p>
          <a:p>
            <a:pPr marL="76200" indent="0">
              <a:buNone/>
            </a:pPr>
            <a:r>
              <a:rPr lang="he-IL" dirty="0"/>
              <a:t>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</a:rPr>
              <a:t>4 </a:t>
            </a: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גובה העץ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9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עומק  </a:t>
            </a:r>
            <a:r>
              <a:rPr lang="en-US" b="1" u="sng" dirty="0">
                <a:solidFill>
                  <a:srgbClr val="FF0000"/>
                </a:solidFill>
              </a:rPr>
              <a:t>depth -</a:t>
            </a:r>
            <a:r>
              <a:rPr lang="he-IL" b="1" dirty="0"/>
              <a:t> </a:t>
            </a:r>
            <a:r>
              <a:rPr lang="he-IL" dirty="0"/>
              <a:t>של צומת הוא מספר הקשתות במסלול מהצומת אל שורש העץ .</a:t>
            </a:r>
          </a:p>
          <a:p>
            <a:r>
              <a:rPr lang="he-IL" dirty="0"/>
              <a:t>עומק השורש הוא לכן 0 .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32" y="213094"/>
            <a:ext cx="9642231" cy="720000"/>
          </a:xfrm>
        </p:spPr>
        <p:txBody>
          <a:bodyPr/>
          <a:lstStyle/>
          <a:p>
            <a:r>
              <a:rPr lang="he-IL" sz="4000" dirty="0"/>
              <a:t>מושגים והגדרות ביחס למבנה של עץ בינארי 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E7B44B-1840-4C7B-B57A-E9A3302EB1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352" y="1168501"/>
            <a:ext cx="10493348" cy="5471773"/>
          </a:xfrm>
        </p:spPr>
        <p:txBody>
          <a:bodyPr/>
          <a:lstStyle/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מלא </a:t>
            </a:r>
            <a:r>
              <a:rPr lang="he-IL" dirty="0"/>
              <a:t>(עץ שלם)עץ שכל רמה בו היא רמה מלאה.</a:t>
            </a:r>
          </a:p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כמעט מלא </a:t>
            </a:r>
            <a:r>
              <a:rPr lang="he-IL" dirty="0"/>
              <a:t>עץ בינארי שכל הרמות פרט לרמה האחרונה מלאות,.</a:t>
            </a:r>
          </a:p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לחלוטין </a:t>
            </a:r>
            <a:r>
              <a:rPr lang="he-IL" dirty="0"/>
              <a:t>(עץ לא בהכרח מלא) עץ שדרגת כל צומת בו היא - 0 או</a:t>
            </a:r>
          </a:p>
          <a:p>
            <a:r>
              <a:rPr lang="he-IL" dirty="0"/>
              <a:t> 2 כלומר אין צומת שלו בן יחיד.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0106DE1-805E-49B0-A367-3FDB7987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64" y="2798617"/>
            <a:ext cx="2381250" cy="198120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AA772E3-742D-4DEA-8165-642AFEF7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33" y="2989006"/>
            <a:ext cx="3238952" cy="16004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DDC888-32D3-46E1-A1BF-E9E9FABAE932}"/>
              </a:ext>
            </a:extLst>
          </p:cNvPr>
          <p:cNvSpPr txBox="1"/>
          <p:nvPr/>
        </p:nvSpPr>
        <p:spPr>
          <a:xfrm>
            <a:off x="7612200" y="4625928"/>
            <a:ext cx="16480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מלא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4482A-D353-4685-AD7D-96D9FD05B811}"/>
              </a:ext>
            </a:extLst>
          </p:cNvPr>
          <p:cNvSpPr txBox="1"/>
          <p:nvPr/>
        </p:nvSpPr>
        <p:spPr>
          <a:xfrm>
            <a:off x="3823854" y="4902836"/>
            <a:ext cx="17641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כמעט מלא </a:t>
            </a:r>
          </a:p>
        </p:txBody>
      </p:sp>
      <p:sp>
        <p:nvSpPr>
          <p:cNvPr id="203" name="אליפסה 202">
            <a:extLst>
              <a:ext uri="{FF2B5EF4-FFF2-40B4-BE49-F238E27FC236}">
                <a16:creationId xmlns:a16="http://schemas.microsoft.com/office/drawing/2014/main" id="{75DDAC0B-A682-4BA8-954A-897739D801D5}"/>
              </a:ext>
            </a:extLst>
          </p:cNvPr>
          <p:cNvSpPr/>
          <p:nvPr/>
        </p:nvSpPr>
        <p:spPr>
          <a:xfrm>
            <a:off x="1457230" y="279455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F3599C-4DE1-450F-82B5-01578DCFCF1C}"/>
              </a:ext>
            </a:extLst>
          </p:cNvPr>
          <p:cNvSpPr txBox="1"/>
          <p:nvPr/>
        </p:nvSpPr>
        <p:spPr>
          <a:xfrm>
            <a:off x="1470393" y="283511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05" name="אליפסה 204">
            <a:extLst>
              <a:ext uri="{FF2B5EF4-FFF2-40B4-BE49-F238E27FC236}">
                <a16:creationId xmlns:a16="http://schemas.microsoft.com/office/drawing/2014/main" id="{EC1DEDC9-E965-443C-87D0-F3623D71668A}"/>
              </a:ext>
            </a:extLst>
          </p:cNvPr>
          <p:cNvSpPr/>
          <p:nvPr/>
        </p:nvSpPr>
        <p:spPr>
          <a:xfrm>
            <a:off x="2207782" y="326699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0624874-5BE5-4152-BD23-17B5D639B348}"/>
              </a:ext>
            </a:extLst>
          </p:cNvPr>
          <p:cNvSpPr txBox="1"/>
          <p:nvPr/>
        </p:nvSpPr>
        <p:spPr>
          <a:xfrm>
            <a:off x="2228006" y="333496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07" name="אליפסה 206">
            <a:extLst>
              <a:ext uri="{FF2B5EF4-FFF2-40B4-BE49-F238E27FC236}">
                <a16:creationId xmlns:a16="http://schemas.microsoft.com/office/drawing/2014/main" id="{CCE26D88-254F-48DD-B469-9849205D75F1}"/>
              </a:ext>
            </a:extLst>
          </p:cNvPr>
          <p:cNvSpPr/>
          <p:nvPr/>
        </p:nvSpPr>
        <p:spPr>
          <a:xfrm>
            <a:off x="764734" y="324347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845275F-A1FA-4E0C-A277-1EFDE4C84E83}"/>
              </a:ext>
            </a:extLst>
          </p:cNvPr>
          <p:cNvSpPr txBox="1"/>
          <p:nvPr/>
        </p:nvSpPr>
        <p:spPr>
          <a:xfrm>
            <a:off x="764734" y="328290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13" name="אליפסה 212">
            <a:extLst>
              <a:ext uri="{FF2B5EF4-FFF2-40B4-BE49-F238E27FC236}">
                <a16:creationId xmlns:a16="http://schemas.microsoft.com/office/drawing/2014/main" id="{76B683FF-B6A6-4444-8DA2-D0C27C896D65}"/>
              </a:ext>
            </a:extLst>
          </p:cNvPr>
          <p:cNvSpPr/>
          <p:nvPr/>
        </p:nvSpPr>
        <p:spPr>
          <a:xfrm>
            <a:off x="2661884" y="390631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3B790A4-8098-4A4F-88B6-C392F284E1E0}"/>
              </a:ext>
            </a:extLst>
          </p:cNvPr>
          <p:cNvSpPr txBox="1"/>
          <p:nvPr/>
        </p:nvSpPr>
        <p:spPr>
          <a:xfrm>
            <a:off x="2681012" y="398317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221" name="אליפסה 220">
            <a:extLst>
              <a:ext uri="{FF2B5EF4-FFF2-40B4-BE49-F238E27FC236}">
                <a16:creationId xmlns:a16="http://schemas.microsoft.com/office/drawing/2014/main" id="{C9A34BCD-4F3C-4674-8B83-FE93694D450E}"/>
              </a:ext>
            </a:extLst>
          </p:cNvPr>
          <p:cNvSpPr/>
          <p:nvPr/>
        </p:nvSpPr>
        <p:spPr>
          <a:xfrm>
            <a:off x="1824219" y="384419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3E5411D-4E3B-4B00-8890-325DA93CB447}"/>
              </a:ext>
            </a:extLst>
          </p:cNvPr>
          <p:cNvSpPr txBox="1"/>
          <p:nvPr/>
        </p:nvSpPr>
        <p:spPr>
          <a:xfrm>
            <a:off x="1903010" y="386358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223" name="אליפסה 222">
            <a:extLst>
              <a:ext uri="{FF2B5EF4-FFF2-40B4-BE49-F238E27FC236}">
                <a16:creationId xmlns:a16="http://schemas.microsoft.com/office/drawing/2014/main" id="{86A28BC7-CF85-4AB6-9C91-ABD039B5ACFE}"/>
              </a:ext>
            </a:extLst>
          </p:cNvPr>
          <p:cNvSpPr/>
          <p:nvPr/>
        </p:nvSpPr>
        <p:spPr>
          <a:xfrm>
            <a:off x="1548976" y="44074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117389A-A243-48E4-82D8-B493C83F47D3}"/>
              </a:ext>
            </a:extLst>
          </p:cNvPr>
          <p:cNvSpPr txBox="1"/>
          <p:nvPr/>
        </p:nvSpPr>
        <p:spPr>
          <a:xfrm>
            <a:off x="1616631" y="445861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225" name="אליפסה 224">
            <a:extLst>
              <a:ext uri="{FF2B5EF4-FFF2-40B4-BE49-F238E27FC236}">
                <a16:creationId xmlns:a16="http://schemas.microsoft.com/office/drawing/2014/main" id="{80D823A8-F005-4285-8575-CB191F4AC501}"/>
              </a:ext>
            </a:extLst>
          </p:cNvPr>
          <p:cNvSpPr/>
          <p:nvPr/>
        </p:nvSpPr>
        <p:spPr>
          <a:xfrm>
            <a:off x="2239394" y="4368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332E2FB-75D7-4C09-8402-5A9943515B7C}"/>
              </a:ext>
            </a:extLst>
          </p:cNvPr>
          <p:cNvSpPr txBox="1"/>
          <p:nvPr/>
        </p:nvSpPr>
        <p:spPr>
          <a:xfrm>
            <a:off x="2239394" y="440744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227" name="מחבר חץ ישר 226">
            <a:extLst>
              <a:ext uri="{FF2B5EF4-FFF2-40B4-BE49-F238E27FC236}">
                <a16:creationId xmlns:a16="http://schemas.microsoft.com/office/drawing/2014/main" id="{1E83ECED-D362-4D64-943E-531E31580392}"/>
              </a:ext>
            </a:extLst>
          </p:cNvPr>
          <p:cNvCxnSpPr>
            <a:cxnSpLocks/>
          </p:cNvCxnSpPr>
          <p:nvPr/>
        </p:nvCxnSpPr>
        <p:spPr>
          <a:xfrm flipH="1">
            <a:off x="1144581" y="3020983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מחבר חץ ישר 228">
            <a:extLst>
              <a:ext uri="{FF2B5EF4-FFF2-40B4-BE49-F238E27FC236}">
                <a16:creationId xmlns:a16="http://schemas.microsoft.com/office/drawing/2014/main" id="{79CAD5C3-215F-4E7C-A90E-73ECD1564760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1827723" y="3130830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מחבר חץ ישר 230">
            <a:extLst>
              <a:ext uri="{FF2B5EF4-FFF2-40B4-BE49-F238E27FC236}">
                <a16:creationId xmlns:a16="http://schemas.microsoft.com/office/drawing/2014/main" id="{27F5C3C2-2FB9-4055-AB65-254CEE1CF86B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2541357" y="3625943"/>
            <a:ext cx="181328" cy="3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מחבר חץ ישר 233">
            <a:extLst>
              <a:ext uri="{FF2B5EF4-FFF2-40B4-BE49-F238E27FC236}">
                <a16:creationId xmlns:a16="http://schemas.microsoft.com/office/drawing/2014/main" id="{42F6C73E-FF3B-4C51-B91F-D3A0443CC305}"/>
              </a:ext>
            </a:extLst>
          </p:cNvPr>
          <p:cNvCxnSpPr>
            <a:cxnSpLocks/>
          </p:cNvCxnSpPr>
          <p:nvPr/>
        </p:nvCxnSpPr>
        <p:spPr>
          <a:xfrm flipH="1">
            <a:off x="2171619" y="3605004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מחבר חץ ישר 235">
            <a:extLst>
              <a:ext uri="{FF2B5EF4-FFF2-40B4-BE49-F238E27FC236}">
                <a16:creationId xmlns:a16="http://schemas.microsoft.com/office/drawing/2014/main" id="{FFE9616A-20FA-486E-BBBA-06229AFC8D3A}"/>
              </a:ext>
            </a:extLst>
          </p:cNvPr>
          <p:cNvCxnSpPr>
            <a:cxnSpLocks/>
            <a:endCxn id="224" idx="0"/>
          </p:cNvCxnSpPr>
          <p:nvPr/>
        </p:nvCxnSpPr>
        <p:spPr>
          <a:xfrm flipH="1">
            <a:off x="1824219" y="4224656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מחבר חץ ישר 236">
            <a:extLst>
              <a:ext uri="{FF2B5EF4-FFF2-40B4-BE49-F238E27FC236}">
                <a16:creationId xmlns:a16="http://schemas.microsoft.com/office/drawing/2014/main" id="{0C939B5A-12DB-49AA-843F-27233413319C}"/>
              </a:ext>
            </a:extLst>
          </p:cNvPr>
          <p:cNvCxnSpPr>
            <a:cxnSpLocks/>
          </p:cNvCxnSpPr>
          <p:nvPr/>
        </p:nvCxnSpPr>
        <p:spPr>
          <a:xfrm>
            <a:off x="2198376" y="4207640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BAA6B9C3-E1CC-4C83-A6BE-2452ECF42954}"/>
              </a:ext>
            </a:extLst>
          </p:cNvPr>
          <p:cNvSpPr txBox="1"/>
          <p:nvPr/>
        </p:nvSpPr>
        <p:spPr>
          <a:xfrm>
            <a:off x="839556" y="4859589"/>
            <a:ext cx="15928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בינארי לחלוטין </a:t>
            </a:r>
          </a:p>
        </p:txBody>
      </p:sp>
    </p:spTree>
    <p:extLst>
      <p:ext uri="{BB962C8B-B14F-4D97-AF65-F5344CB8AC3E}">
        <p14:creationId xmlns:p14="http://schemas.microsoft.com/office/powerpoint/2010/main" val="27721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11" y="486363"/>
            <a:ext cx="4235669" cy="680285"/>
          </a:xfrm>
        </p:spPr>
        <p:txBody>
          <a:bodyPr/>
          <a:lstStyle/>
          <a:p>
            <a:r>
              <a:rPr lang="he-IL" dirty="0"/>
              <a:t>תרגילים</a:t>
            </a:r>
            <a:br>
              <a:rPr lang="he-IL" dirty="0"/>
            </a:br>
            <a:r>
              <a:rPr lang="en-US" sz="1400" b="0" dirty="0"/>
              <a:t>blog.csit.org.il </a:t>
            </a:r>
            <a:br>
              <a:rPr lang="he-IL" sz="1400" b="0" dirty="0"/>
            </a:br>
            <a:r>
              <a:rPr lang="he-IL" sz="1400" b="0" dirty="0"/>
              <a:t>הילה קדמן</a:t>
            </a: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FCCD2A-2BC2-4D6B-983D-2424D7D3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4"/>
          <a:stretch/>
        </p:blipFill>
        <p:spPr>
          <a:xfrm>
            <a:off x="1513489" y="141889"/>
            <a:ext cx="7546428" cy="65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4FCCD2A-2BC2-4D6B-983D-2424D7D3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5"/>
          <a:stretch/>
        </p:blipFill>
        <p:spPr>
          <a:xfrm>
            <a:off x="1660634" y="140006"/>
            <a:ext cx="7346732" cy="671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3A7CD-1F1C-4EC3-A147-C3090EE3B846}"/>
              </a:ext>
            </a:extLst>
          </p:cNvPr>
          <p:cNvSpPr txBox="1"/>
          <p:nvPr/>
        </p:nvSpPr>
        <p:spPr>
          <a:xfrm>
            <a:off x="4230416" y="1094840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4E13E-F2A9-4A96-B7EB-B3403233DC28}"/>
              </a:ext>
            </a:extLst>
          </p:cNvPr>
          <p:cNvSpPr txBox="1"/>
          <p:nvPr/>
        </p:nvSpPr>
        <p:spPr>
          <a:xfrm>
            <a:off x="4367576" y="1402822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3AAC-52B7-4799-BBB2-E2A2B4042224}"/>
              </a:ext>
            </a:extLst>
          </p:cNvPr>
          <p:cNvSpPr txBox="1"/>
          <p:nvPr/>
        </p:nvSpPr>
        <p:spPr>
          <a:xfrm>
            <a:off x="5205776" y="1626724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B15CE-E8C0-4BC9-B2C0-A6F582AAD9F3}"/>
              </a:ext>
            </a:extLst>
          </p:cNvPr>
          <p:cNvSpPr txBox="1"/>
          <p:nvPr/>
        </p:nvSpPr>
        <p:spPr>
          <a:xfrm>
            <a:off x="5930885" y="1896223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09707-E156-474F-A548-BCD33ED8919C}"/>
              </a:ext>
            </a:extLst>
          </p:cNvPr>
          <p:cNvSpPr txBox="1"/>
          <p:nvPr/>
        </p:nvSpPr>
        <p:spPr>
          <a:xfrm>
            <a:off x="6550050" y="2130635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9EF91-5B11-4BB8-A2BC-E7AB16685A6C}"/>
              </a:ext>
            </a:extLst>
          </p:cNvPr>
          <p:cNvSpPr txBox="1"/>
          <p:nvPr/>
        </p:nvSpPr>
        <p:spPr>
          <a:xfrm>
            <a:off x="5893100" y="2378665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E835A-0187-44F7-9125-B55C09A061DB}"/>
              </a:ext>
            </a:extLst>
          </p:cNvPr>
          <p:cNvSpPr txBox="1"/>
          <p:nvPr/>
        </p:nvSpPr>
        <p:spPr>
          <a:xfrm>
            <a:off x="5890052" y="2696709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7EC53-C2FE-4872-9E79-E2C1A907EA2A}"/>
              </a:ext>
            </a:extLst>
          </p:cNvPr>
          <p:cNvSpPr txBox="1"/>
          <p:nvPr/>
        </p:nvSpPr>
        <p:spPr>
          <a:xfrm>
            <a:off x="4342430" y="3779210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B12AD-FC60-491E-B04A-DC0245B3E605}"/>
              </a:ext>
            </a:extLst>
          </p:cNvPr>
          <p:cNvSpPr txBox="1"/>
          <p:nvPr/>
        </p:nvSpPr>
        <p:spPr>
          <a:xfrm>
            <a:off x="4584746" y="6104395"/>
            <a:ext cx="8335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</a:t>
            </a:r>
            <a:r>
              <a:rPr lang="en-US" b="1" baseline="30000" dirty="0"/>
              <a:t>2</a:t>
            </a:r>
            <a:endParaRPr lang="he-IL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5CEE4-27A6-481C-84AA-F5525AC88D61}"/>
              </a:ext>
            </a:extLst>
          </p:cNvPr>
          <p:cNvSpPr txBox="1"/>
          <p:nvPr/>
        </p:nvSpPr>
        <p:spPr>
          <a:xfrm>
            <a:off x="3770930" y="6426056"/>
            <a:ext cx="1193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2*n</a:t>
            </a:r>
            <a:r>
              <a:rPr lang="en-US" b="1" baseline="30000" dirty="0"/>
              <a:t>2</a:t>
            </a:r>
            <a:r>
              <a:rPr lang="en-US" b="1" dirty="0"/>
              <a:t>-1</a:t>
            </a:r>
            <a:endParaRPr lang="he-IL" b="1" dirty="0"/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E8056CF0-2660-4C56-9696-507F86B1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11" y="486363"/>
            <a:ext cx="4235669" cy="680285"/>
          </a:xfrm>
        </p:spPr>
        <p:txBody>
          <a:bodyPr/>
          <a:lstStyle/>
          <a:p>
            <a:r>
              <a:rPr lang="he-IL" dirty="0"/>
              <a:t>תרגילים</a:t>
            </a:r>
            <a:br>
              <a:rPr lang="he-IL" dirty="0"/>
            </a:br>
            <a:r>
              <a:rPr lang="en-US" sz="1400" b="0" dirty="0"/>
              <a:t>blog.csit.org.il </a:t>
            </a:r>
            <a:br>
              <a:rPr lang="he-IL" sz="1400" b="0" dirty="0"/>
            </a:br>
            <a:r>
              <a:rPr lang="he-IL" sz="1400" b="0" dirty="0"/>
              <a:t>הילה קדמן</a:t>
            </a:r>
            <a:br>
              <a:rPr lang="he-IL" sz="1400" b="0" dirty="0"/>
            </a:br>
            <a:r>
              <a:rPr lang="he-I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1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BA571D-FDAB-4C3C-AF62-75E985A4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בניה של עץ בינארי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E12F0F-C50E-4913-A9B0-E28E89A3B7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0926" y="1244213"/>
            <a:ext cx="10590039" cy="4152517"/>
          </a:xfrm>
        </p:spPr>
        <p:txBody>
          <a:bodyPr/>
          <a:lstStyle/>
          <a:p>
            <a:r>
              <a:rPr lang="he-IL" dirty="0"/>
              <a:t>עץ בינארי יכול להבנות על ידי פעולות הממשק של </a:t>
            </a:r>
            <a:r>
              <a:rPr lang="en-US" dirty="0" err="1"/>
              <a:t>BinNode</a:t>
            </a:r>
            <a:r>
              <a:rPr lang="en-US" dirty="0"/>
              <a:t>&lt;T&gt;</a:t>
            </a:r>
            <a:endParaRPr lang="he-IL" dirty="0"/>
          </a:p>
          <a:p>
            <a:r>
              <a:rPr lang="he-IL" dirty="0"/>
              <a:t>מטרה : החזרת עץ בינארי ששומר את סדרת נתונים. :</a:t>
            </a:r>
          </a:p>
          <a:p>
            <a:r>
              <a:rPr lang="he-IL" dirty="0"/>
              <a:t>יש הרבה דרכים לבנות -עץ בינארי.</a:t>
            </a:r>
          </a:p>
          <a:p>
            <a:r>
              <a:rPr lang="he-IL" dirty="0"/>
              <a:t>בניה רנדומלית של עץ -לעשרה אפשר להכניס לתבניות בעיצוב תכנה - 130 - מחלקת עצים בינאריים הוראת מדעי המחשב, אוניברסיטת תל-אביב</a:t>
            </a:r>
          </a:p>
          <a:p>
            <a:r>
              <a:rPr lang="en-US" dirty="0">
                <a:hlinkClick r:id="rId2"/>
              </a:rPr>
              <a:t>https://www.tau.ac.il/~csedu/itzuv/itzuv_ch8_tree.pdf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במצגת זו נבנה עץ בצורה פשוטה 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10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2023" y="1257402"/>
            <a:ext cx="10234007" cy="4152517"/>
          </a:xfrm>
        </p:spPr>
        <p:txBody>
          <a:bodyPr>
            <a:normAutofit/>
          </a:bodyPr>
          <a:lstStyle/>
          <a:p>
            <a:r>
              <a:rPr lang="he-IL" dirty="0"/>
              <a:t>הבניה תתבצע בעזרת  </a:t>
            </a:r>
            <a:r>
              <a:rPr lang="he-IL" dirty="0" err="1"/>
              <a:t>הבנאיים</a:t>
            </a:r>
            <a:r>
              <a:rPr lang="he-IL" dirty="0"/>
              <a:t> של מחלקת </a:t>
            </a:r>
            <a:r>
              <a:rPr lang="en-US" dirty="0" err="1"/>
              <a:t>BinTree</a:t>
            </a:r>
            <a:r>
              <a:rPr lang="en-US" dirty="0"/>
              <a:t>&lt;T&gt;</a:t>
            </a:r>
          </a:p>
          <a:p>
            <a:pPr algn="l" rtl="0"/>
            <a:r>
              <a:rPr lang="en-US" dirty="0"/>
              <a:t> // </a:t>
            </a:r>
            <a:r>
              <a:rPr lang="he-IL" dirty="0"/>
              <a:t>בניית עץ בינארי, ע"פ הדרך המסורתית</a:t>
            </a:r>
            <a:endParaRPr lang="en-US" dirty="0"/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bt1 = new </a:t>
            </a:r>
            <a:r>
              <a:rPr lang="en-US" dirty="0" err="1"/>
              <a:t>BinNode</a:t>
            </a:r>
            <a:r>
              <a:rPr lang="en-US" dirty="0"/>
              <a:t>&lt; Integer &gt;(9);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bt2 = new </a:t>
            </a:r>
            <a:r>
              <a:rPr lang="en-US" dirty="0" err="1"/>
              <a:t>BinNode</a:t>
            </a:r>
            <a:r>
              <a:rPr lang="en-US" dirty="0"/>
              <a:t>&lt; Integer &gt;(bt1,6,null);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bt3 = new </a:t>
            </a:r>
            <a:r>
              <a:rPr lang="en-US" dirty="0" err="1"/>
              <a:t>BinNode</a:t>
            </a:r>
            <a:r>
              <a:rPr lang="en-US" dirty="0"/>
              <a:t>&lt; Integer &gt;(3);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bt4 = new </a:t>
            </a:r>
            <a:r>
              <a:rPr lang="en-US" dirty="0" err="1"/>
              <a:t>BinNode</a:t>
            </a:r>
            <a:r>
              <a:rPr lang="en-US" dirty="0"/>
              <a:t>&lt; Integer &gt;(null,5,bt3);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bt5 = new </a:t>
            </a:r>
            <a:r>
              <a:rPr lang="en-US" dirty="0" err="1"/>
              <a:t>BinNode</a:t>
            </a:r>
            <a:r>
              <a:rPr lang="en-US" dirty="0"/>
              <a:t>&lt; Integer &gt;(2);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bt6 = new </a:t>
            </a:r>
            <a:r>
              <a:rPr lang="en-US" dirty="0" err="1"/>
              <a:t>BinNode</a:t>
            </a:r>
            <a:r>
              <a:rPr lang="en-US" dirty="0"/>
              <a:t>&lt; Integer &gt;(bt4,8,bt5);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</a:t>
            </a:r>
            <a:r>
              <a:rPr lang="en-US" dirty="0" err="1"/>
              <a:t>bt</a:t>
            </a:r>
            <a:r>
              <a:rPr lang="en-US" dirty="0"/>
              <a:t> = new </a:t>
            </a:r>
            <a:r>
              <a:rPr lang="en-US" dirty="0" err="1"/>
              <a:t>BinNode</a:t>
            </a:r>
            <a:r>
              <a:rPr lang="en-US" dirty="0"/>
              <a:t>&lt; Integer &gt;(bt2,0,bt6);</a:t>
            </a:r>
          </a:p>
          <a:p>
            <a:pPr rtl="0"/>
            <a:r>
              <a:rPr lang="en-US" dirty="0"/>
              <a:t>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712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64548" y="1040983"/>
            <a:ext cx="8807198" cy="494475"/>
          </a:xfrm>
        </p:spPr>
        <p:txBody>
          <a:bodyPr>
            <a:normAutofit/>
          </a:bodyPr>
          <a:lstStyle/>
          <a:p>
            <a:r>
              <a:rPr lang="en-US" sz="2000" dirty="0" err="1"/>
              <a:t>BinNode</a:t>
            </a:r>
            <a:r>
              <a:rPr lang="en-US" sz="2000" dirty="0"/>
              <a:t>&lt; Integer &gt; bt1 = new </a:t>
            </a:r>
            <a:r>
              <a:rPr lang="en-US" sz="2000" dirty="0" err="1"/>
              <a:t>BinNode</a:t>
            </a:r>
            <a:r>
              <a:rPr lang="en-US" sz="2000" dirty="0"/>
              <a:t>&lt; Integer &gt;(9);</a:t>
            </a:r>
            <a:endParaRPr lang="he-IL" sz="2000" dirty="0"/>
          </a:p>
          <a:p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2423711" y="38019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ציין מיקום טקסט 3">
            <a:extLst>
              <a:ext uri="{FF2B5EF4-FFF2-40B4-BE49-F238E27FC236}">
                <a16:creationId xmlns:a16="http://schemas.microsoft.com/office/drawing/2014/main" id="{50B4CDE2-FE7C-4293-81A9-0D925188C2ED}"/>
              </a:ext>
            </a:extLst>
          </p:cNvPr>
          <p:cNvSpPr txBox="1">
            <a:spLocks/>
          </p:cNvSpPr>
          <p:nvPr/>
        </p:nvSpPr>
        <p:spPr>
          <a:xfrm>
            <a:off x="31130" y="1968850"/>
            <a:ext cx="9825242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r>
              <a:rPr lang="en-US" sz="2200" dirty="0" err="1"/>
              <a:t>BinNode</a:t>
            </a:r>
            <a:r>
              <a:rPr lang="en-US" sz="2200" dirty="0"/>
              <a:t>&lt; Integer &gt; bt2 = new </a:t>
            </a:r>
            <a:r>
              <a:rPr lang="en-US" sz="2200" dirty="0" err="1"/>
              <a:t>BinNode</a:t>
            </a:r>
            <a:r>
              <a:rPr lang="en-US" sz="2200" dirty="0"/>
              <a:t>&lt; Integer &gt;(bt1,6,null); </a:t>
            </a:r>
          </a:p>
          <a:p>
            <a:endParaRPr lang="he-IL" sz="1700" dirty="0"/>
          </a:p>
        </p:txBody>
      </p:sp>
      <p:sp>
        <p:nvSpPr>
          <p:cNvPr id="101" name="מלבן 100">
            <a:extLst>
              <a:ext uri="{FF2B5EF4-FFF2-40B4-BE49-F238E27FC236}">
                <a16:creationId xmlns:a16="http://schemas.microsoft.com/office/drawing/2014/main" id="{2EE29C1A-7F71-41F4-ADBA-B1D52FEC7785}"/>
              </a:ext>
            </a:extLst>
          </p:cNvPr>
          <p:cNvSpPr/>
          <p:nvPr/>
        </p:nvSpPr>
        <p:spPr>
          <a:xfrm>
            <a:off x="7061465" y="1557421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2" name="מחבר חץ ישר 101">
            <a:extLst>
              <a:ext uri="{FF2B5EF4-FFF2-40B4-BE49-F238E27FC236}">
                <a16:creationId xmlns:a16="http://schemas.microsoft.com/office/drawing/2014/main" id="{E27AF0F8-E820-4F82-AC3E-FD5B8EE6C294}"/>
              </a:ext>
            </a:extLst>
          </p:cNvPr>
          <p:cNvCxnSpPr>
            <a:stCxn id="101" idx="3"/>
          </p:cNvCxnSpPr>
          <p:nvPr/>
        </p:nvCxnSpPr>
        <p:spPr>
          <a:xfrm>
            <a:off x="7445513" y="1680865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64C8695-DC1B-4F5C-B0A0-4FAAB8CAB6DF}"/>
              </a:ext>
            </a:extLst>
          </p:cNvPr>
          <p:cNvSpPr txBox="1"/>
          <p:nvPr/>
        </p:nvSpPr>
        <p:spPr>
          <a:xfrm>
            <a:off x="7038905" y="1529690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bt1</a:t>
            </a:r>
            <a:endParaRPr lang="he-IL" dirty="0"/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E7C8D71E-A0A1-4591-B3C5-A37763F7D796}"/>
              </a:ext>
            </a:extLst>
          </p:cNvPr>
          <p:cNvSpPr/>
          <p:nvPr/>
        </p:nvSpPr>
        <p:spPr>
          <a:xfrm>
            <a:off x="8351560" y="138314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5" name="מחבר ישר 104">
            <a:extLst>
              <a:ext uri="{FF2B5EF4-FFF2-40B4-BE49-F238E27FC236}">
                <a16:creationId xmlns:a16="http://schemas.microsoft.com/office/drawing/2014/main" id="{14C5F6AE-15A8-4C7E-8F0C-B5AA1E1D7550}"/>
              </a:ext>
            </a:extLst>
          </p:cNvPr>
          <p:cNvCxnSpPr>
            <a:cxnSpLocks/>
          </p:cNvCxnSpPr>
          <p:nvPr/>
        </p:nvCxnSpPr>
        <p:spPr>
          <a:xfrm>
            <a:off x="8560108" y="139138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A42D8991-37E3-4617-94DA-23425AAADCA6}"/>
              </a:ext>
            </a:extLst>
          </p:cNvPr>
          <p:cNvCxnSpPr>
            <a:cxnSpLocks/>
          </p:cNvCxnSpPr>
          <p:nvPr/>
        </p:nvCxnSpPr>
        <p:spPr>
          <a:xfrm>
            <a:off x="9057084" y="138314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>
            <a:extLst>
              <a:ext uri="{FF2B5EF4-FFF2-40B4-BE49-F238E27FC236}">
                <a16:creationId xmlns:a16="http://schemas.microsoft.com/office/drawing/2014/main" id="{C8AE7B41-734F-4C3F-ACD8-825508A5EE2A}"/>
              </a:ext>
            </a:extLst>
          </p:cNvPr>
          <p:cNvCxnSpPr/>
          <p:nvPr/>
        </p:nvCxnSpPr>
        <p:spPr>
          <a:xfrm flipH="1">
            <a:off x="8162580" y="190354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A619F561-29BD-4122-ABE7-4879EAF9EF72}"/>
              </a:ext>
            </a:extLst>
          </p:cNvPr>
          <p:cNvCxnSpPr>
            <a:cxnSpLocks/>
          </p:cNvCxnSpPr>
          <p:nvPr/>
        </p:nvCxnSpPr>
        <p:spPr>
          <a:xfrm>
            <a:off x="9151574" y="188706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מלבן 108">
            <a:extLst>
              <a:ext uri="{FF2B5EF4-FFF2-40B4-BE49-F238E27FC236}">
                <a16:creationId xmlns:a16="http://schemas.microsoft.com/office/drawing/2014/main" id="{66A4630C-76FA-4B71-93C6-3FDD37732367}"/>
              </a:ext>
            </a:extLst>
          </p:cNvPr>
          <p:cNvSpPr/>
          <p:nvPr/>
        </p:nvSpPr>
        <p:spPr>
          <a:xfrm>
            <a:off x="8636791" y="148121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F6E97244-283B-4A27-B6FC-6E5AA6538B01}"/>
              </a:ext>
            </a:extLst>
          </p:cNvPr>
          <p:cNvSpPr/>
          <p:nvPr/>
        </p:nvSpPr>
        <p:spPr>
          <a:xfrm>
            <a:off x="1361259" y="2690526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מחבר חץ ישר 125">
            <a:extLst>
              <a:ext uri="{FF2B5EF4-FFF2-40B4-BE49-F238E27FC236}">
                <a16:creationId xmlns:a16="http://schemas.microsoft.com/office/drawing/2014/main" id="{99C79FBF-0638-492E-A021-BFCB0125932D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745307" y="281397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F48FE4E-CC62-43E3-A1F2-0458AAE51EFB}"/>
              </a:ext>
            </a:extLst>
          </p:cNvPr>
          <p:cNvSpPr txBox="1"/>
          <p:nvPr/>
        </p:nvSpPr>
        <p:spPr>
          <a:xfrm>
            <a:off x="1338699" y="2662795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bt2</a:t>
            </a:r>
            <a:endParaRPr lang="he-IL" dirty="0"/>
          </a:p>
        </p:txBody>
      </p: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2640341" y="2627843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2848889" y="263608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3345865" y="262784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2451361" y="3148241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3440355" y="3131759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2925572" y="2725912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40" name="מציין מיקום טקסט 3">
            <a:extLst>
              <a:ext uri="{FF2B5EF4-FFF2-40B4-BE49-F238E27FC236}">
                <a16:creationId xmlns:a16="http://schemas.microsoft.com/office/drawing/2014/main" id="{303F972A-648B-4F9A-9244-178C9269B213}"/>
              </a:ext>
            </a:extLst>
          </p:cNvPr>
          <p:cNvSpPr txBox="1">
            <a:spLocks/>
          </p:cNvSpPr>
          <p:nvPr/>
        </p:nvSpPr>
        <p:spPr>
          <a:xfrm>
            <a:off x="3457748" y="3789250"/>
            <a:ext cx="7317015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 rtl="0"/>
            <a:r>
              <a:rPr lang="en-US" sz="2000" dirty="0" err="1"/>
              <a:t>BinNode</a:t>
            </a:r>
            <a:r>
              <a:rPr lang="en-US" sz="2000" dirty="0"/>
              <a:t>&lt; Integer &gt; bt3 = new </a:t>
            </a:r>
            <a:r>
              <a:rPr lang="en-US" sz="2000" dirty="0" err="1"/>
              <a:t>BinNode</a:t>
            </a:r>
            <a:r>
              <a:rPr lang="en-US" sz="2000" dirty="0"/>
              <a:t>&lt; Integer &gt;(3);</a:t>
            </a:r>
          </a:p>
          <a:p>
            <a:endParaRPr lang="he-IL" dirty="0"/>
          </a:p>
        </p:txBody>
      </p:sp>
      <p:sp>
        <p:nvSpPr>
          <p:cNvPr id="141" name="מלבן 140">
            <a:extLst>
              <a:ext uri="{FF2B5EF4-FFF2-40B4-BE49-F238E27FC236}">
                <a16:creationId xmlns:a16="http://schemas.microsoft.com/office/drawing/2014/main" id="{F381F7D6-B842-4686-B5D6-02A7E50DF98A}"/>
              </a:ext>
            </a:extLst>
          </p:cNvPr>
          <p:cNvSpPr/>
          <p:nvPr/>
        </p:nvSpPr>
        <p:spPr>
          <a:xfrm>
            <a:off x="3368425" y="450204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2" name="מחבר חץ ישר 141">
            <a:extLst>
              <a:ext uri="{FF2B5EF4-FFF2-40B4-BE49-F238E27FC236}">
                <a16:creationId xmlns:a16="http://schemas.microsoft.com/office/drawing/2014/main" id="{6D767B67-9D8D-48BE-A0B4-27DDC428387C}"/>
              </a:ext>
            </a:extLst>
          </p:cNvPr>
          <p:cNvCxnSpPr>
            <a:stCxn id="141" idx="3"/>
          </p:cNvCxnSpPr>
          <p:nvPr/>
        </p:nvCxnSpPr>
        <p:spPr>
          <a:xfrm>
            <a:off x="3752473" y="4625493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7CB1D961-713E-443D-9BCE-B82684C4B637}"/>
              </a:ext>
            </a:extLst>
          </p:cNvPr>
          <p:cNvSpPr txBox="1"/>
          <p:nvPr/>
        </p:nvSpPr>
        <p:spPr>
          <a:xfrm>
            <a:off x="3345865" y="447431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bt3</a:t>
            </a:r>
            <a:endParaRPr lang="he-IL" dirty="0"/>
          </a:p>
        </p:txBody>
      </p:sp>
      <p:sp>
        <p:nvSpPr>
          <p:cNvPr id="144" name="מלבן 143">
            <a:extLst>
              <a:ext uri="{FF2B5EF4-FFF2-40B4-BE49-F238E27FC236}">
                <a16:creationId xmlns:a16="http://schemas.microsoft.com/office/drawing/2014/main" id="{1D20B860-BC2F-4F64-BF20-29BE6AEB20D3}"/>
              </a:ext>
            </a:extLst>
          </p:cNvPr>
          <p:cNvSpPr/>
          <p:nvPr/>
        </p:nvSpPr>
        <p:spPr>
          <a:xfrm>
            <a:off x="4658520" y="432777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5" name="מחבר ישר 144">
            <a:extLst>
              <a:ext uri="{FF2B5EF4-FFF2-40B4-BE49-F238E27FC236}">
                <a16:creationId xmlns:a16="http://schemas.microsoft.com/office/drawing/2014/main" id="{0C8F2304-8EBC-4BAA-AF70-C71F985362A9}"/>
              </a:ext>
            </a:extLst>
          </p:cNvPr>
          <p:cNvCxnSpPr>
            <a:cxnSpLocks/>
          </p:cNvCxnSpPr>
          <p:nvPr/>
        </p:nvCxnSpPr>
        <p:spPr>
          <a:xfrm>
            <a:off x="4867068" y="433601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ישר 145">
            <a:extLst>
              <a:ext uri="{FF2B5EF4-FFF2-40B4-BE49-F238E27FC236}">
                <a16:creationId xmlns:a16="http://schemas.microsoft.com/office/drawing/2014/main" id="{8B3F5EAC-4CA8-405A-8FBD-8C149C10F6B8}"/>
              </a:ext>
            </a:extLst>
          </p:cNvPr>
          <p:cNvCxnSpPr>
            <a:cxnSpLocks/>
          </p:cNvCxnSpPr>
          <p:nvPr/>
        </p:nvCxnSpPr>
        <p:spPr>
          <a:xfrm>
            <a:off x="5364044" y="432777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מחבר חץ ישר 146">
            <a:extLst>
              <a:ext uri="{FF2B5EF4-FFF2-40B4-BE49-F238E27FC236}">
                <a16:creationId xmlns:a16="http://schemas.microsoft.com/office/drawing/2014/main" id="{FEA5CC0A-8676-412D-B7AF-7D4644C2483D}"/>
              </a:ext>
            </a:extLst>
          </p:cNvPr>
          <p:cNvCxnSpPr/>
          <p:nvPr/>
        </p:nvCxnSpPr>
        <p:spPr>
          <a:xfrm flipH="1">
            <a:off x="4469540" y="4848174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מחבר חץ ישר 147">
            <a:extLst>
              <a:ext uri="{FF2B5EF4-FFF2-40B4-BE49-F238E27FC236}">
                <a16:creationId xmlns:a16="http://schemas.microsoft.com/office/drawing/2014/main" id="{B5E8FE76-6D85-47C1-8DF0-55E60CAF1491}"/>
              </a:ext>
            </a:extLst>
          </p:cNvPr>
          <p:cNvCxnSpPr>
            <a:cxnSpLocks/>
          </p:cNvCxnSpPr>
          <p:nvPr/>
        </p:nvCxnSpPr>
        <p:spPr>
          <a:xfrm>
            <a:off x="5458534" y="483169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מלבן 148">
            <a:extLst>
              <a:ext uri="{FF2B5EF4-FFF2-40B4-BE49-F238E27FC236}">
                <a16:creationId xmlns:a16="http://schemas.microsoft.com/office/drawing/2014/main" id="{7CA31C66-A9D3-4297-B22D-937113BB402D}"/>
              </a:ext>
            </a:extLst>
          </p:cNvPr>
          <p:cNvSpPr/>
          <p:nvPr/>
        </p:nvSpPr>
        <p:spPr>
          <a:xfrm>
            <a:off x="4943751" y="442584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50" name="מציין מיקום טקסט 3">
            <a:extLst>
              <a:ext uri="{FF2B5EF4-FFF2-40B4-BE49-F238E27FC236}">
                <a16:creationId xmlns:a16="http://schemas.microsoft.com/office/drawing/2014/main" id="{395150E4-1422-47E6-A083-F7C886059B23}"/>
              </a:ext>
            </a:extLst>
          </p:cNvPr>
          <p:cNvSpPr txBox="1">
            <a:spLocks/>
          </p:cNvSpPr>
          <p:nvPr/>
        </p:nvSpPr>
        <p:spPr>
          <a:xfrm>
            <a:off x="2633270" y="5403777"/>
            <a:ext cx="6609296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pPr algn="l" rtl="0"/>
            <a:r>
              <a:rPr lang="en-US" sz="2900" dirty="0" err="1"/>
              <a:t>BinNode</a:t>
            </a:r>
            <a:r>
              <a:rPr lang="en-US" sz="2900" dirty="0"/>
              <a:t>&lt; Integer &gt; bt4 = new </a:t>
            </a:r>
            <a:r>
              <a:rPr lang="en-US" sz="2900" dirty="0" err="1"/>
              <a:t>BinNode</a:t>
            </a:r>
            <a:r>
              <a:rPr lang="en-US" sz="2900" dirty="0"/>
              <a:t>&lt; Integer &gt;(null,5,bt3);</a:t>
            </a:r>
          </a:p>
        </p:txBody>
      </p:sp>
      <p:sp>
        <p:nvSpPr>
          <p:cNvPr id="172" name="מלבן 171">
            <a:extLst>
              <a:ext uri="{FF2B5EF4-FFF2-40B4-BE49-F238E27FC236}">
                <a16:creationId xmlns:a16="http://schemas.microsoft.com/office/drawing/2014/main" id="{3DEEBC10-7084-41B7-99ED-A2FFF40EFC5F}"/>
              </a:ext>
            </a:extLst>
          </p:cNvPr>
          <p:cNvSpPr/>
          <p:nvPr/>
        </p:nvSpPr>
        <p:spPr>
          <a:xfrm>
            <a:off x="250606" y="5231133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3" name="מחבר חץ ישר 172">
            <a:extLst>
              <a:ext uri="{FF2B5EF4-FFF2-40B4-BE49-F238E27FC236}">
                <a16:creationId xmlns:a16="http://schemas.microsoft.com/office/drawing/2014/main" id="{1B1C5B46-39A5-47A3-B5C0-58B432B00957}"/>
              </a:ext>
            </a:extLst>
          </p:cNvPr>
          <p:cNvCxnSpPr>
            <a:cxnSpLocks/>
            <a:stCxn id="172" idx="3"/>
          </p:cNvCxnSpPr>
          <p:nvPr/>
        </p:nvCxnSpPr>
        <p:spPr>
          <a:xfrm>
            <a:off x="634654" y="5354577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04BB7FB-A404-4929-BFDE-1BD8BDDBA394}"/>
              </a:ext>
            </a:extLst>
          </p:cNvPr>
          <p:cNvSpPr txBox="1"/>
          <p:nvPr/>
        </p:nvSpPr>
        <p:spPr>
          <a:xfrm>
            <a:off x="228046" y="5203402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bt4</a:t>
            </a:r>
            <a:endParaRPr lang="he-IL" dirty="0"/>
          </a:p>
        </p:txBody>
      </p:sp>
      <p:sp>
        <p:nvSpPr>
          <p:cNvPr id="175" name="מלבן 174">
            <a:extLst>
              <a:ext uri="{FF2B5EF4-FFF2-40B4-BE49-F238E27FC236}">
                <a16:creationId xmlns:a16="http://schemas.microsoft.com/office/drawing/2014/main" id="{65B78DE5-5B8C-4CD8-A578-86D598ED859D}"/>
              </a:ext>
            </a:extLst>
          </p:cNvPr>
          <p:cNvSpPr/>
          <p:nvPr/>
        </p:nvSpPr>
        <p:spPr>
          <a:xfrm>
            <a:off x="1529688" y="51684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76" name="מחבר ישר 175">
            <a:extLst>
              <a:ext uri="{FF2B5EF4-FFF2-40B4-BE49-F238E27FC236}">
                <a16:creationId xmlns:a16="http://schemas.microsoft.com/office/drawing/2014/main" id="{C6B98167-7F85-4B00-8D87-B226A3569823}"/>
              </a:ext>
            </a:extLst>
          </p:cNvPr>
          <p:cNvCxnSpPr>
            <a:cxnSpLocks/>
          </p:cNvCxnSpPr>
          <p:nvPr/>
        </p:nvCxnSpPr>
        <p:spPr>
          <a:xfrm>
            <a:off x="1738236" y="51766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מחבר ישר 176">
            <a:extLst>
              <a:ext uri="{FF2B5EF4-FFF2-40B4-BE49-F238E27FC236}">
                <a16:creationId xmlns:a16="http://schemas.microsoft.com/office/drawing/2014/main" id="{CD5901F2-A655-48EF-B375-1FDB4DA50B93}"/>
              </a:ext>
            </a:extLst>
          </p:cNvPr>
          <p:cNvCxnSpPr>
            <a:cxnSpLocks/>
          </p:cNvCxnSpPr>
          <p:nvPr/>
        </p:nvCxnSpPr>
        <p:spPr>
          <a:xfrm>
            <a:off x="2235212" y="5168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מחבר חץ ישר 177">
            <a:extLst>
              <a:ext uri="{FF2B5EF4-FFF2-40B4-BE49-F238E27FC236}">
                <a16:creationId xmlns:a16="http://schemas.microsoft.com/office/drawing/2014/main" id="{058BE473-D906-4C61-AF73-D36FCD17FA22}"/>
              </a:ext>
            </a:extLst>
          </p:cNvPr>
          <p:cNvCxnSpPr/>
          <p:nvPr/>
        </p:nvCxnSpPr>
        <p:spPr>
          <a:xfrm flipH="1">
            <a:off x="1340708" y="56888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מחבר חץ ישר 178">
            <a:extLst>
              <a:ext uri="{FF2B5EF4-FFF2-40B4-BE49-F238E27FC236}">
                <a16:creationId xmlns:a16="http://schemas.microsoft.com/office/drawing/2014/main" id="{D4AA8A3F-61EE-4DB6-9592-D5803F6B6BE6}"/>
              </a:ext>
            </a:extLst>
          </p:cNvPr>
          <p:cNvCxnSpPr>
            <a:cxnSpLocks/>
          </p:cNvCxnSpPr>
          <p:nvPr/>
        </p:nvCxnSpPr>
        <p:spPr>
          <a:xfrm>
            <a:off x="2329702" y="56723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מלבן 179">
            <a:extLst>
              <a:ext uri="{FF2B5EF4-FFF2-40B4-BE49-F238E27FC236}">
                <a16:creationId xmlns:a16="http://schemas.microsoft.com/office/drawing/2014/main" id="{23B11ABB-F064-4F3A-933B-BCF56F8B7654}"/>
              </a:ext>
            </a:extLst>
          </p:cNvPr>
          <p:cNvSpPr/>
          <p:nvPr/>
        </p:nvSpPr>
        <p:spPr>
          <a:xfrm>
            <a:off x="1814919" y="52665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81" name="מלבן 180">
            <a:extLst>
              <a:ext uri="{FF2B5EF4-FFF2-40B4-BE49-F238E27FC236}">
                <a16:creationId xmlns:a16="http://schemas.microsoft.com/office/drawing/2014/main" id="{91488BB1-E05B-4DD1-9BB7-3E2817B22D4B}"/>
              </a:ext>
            </a:extLst>
          </p:cNvPr>
          <p:cNvSpPr/>
          <p:nvPr/>
        </p:nvSpPr>
        <p:spPr>
          <a:xfrm>
            <a:off x="2184334" y="600582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82" name="מחבר ישר 181">
            <a:extLst>
              <a:ext uri="{FF2B5EF4-FFF2-40B4-BE49-F238E27FC236}">
                <a16:creationId xmlns:a16="http://schemas.microsoft.com/office/drawing/2014/main" id="{A100F84B-C466-4EC9-B117-7EA7A8D27CF7}"/>
              </a:ext>
            </a:extLst>
          </p:cNvPr>
          <p:cNvCxnSpPr>
            <a:cxnSpLocks/>
          </p:cNvCxnSpPr>
          <p:nvPr/>
        </p:nvCxnSpPr>
        <p:spPr>
          <a:xfrm>
            <a:off x="2392882" y="601406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מחבר ישר 182">
            <a:extLst>
              <a:ext uri="{FF2B5EF4-FFF2-40B4-BE49-F238E27FC236}">
                <a16:creationId xmlns:a16="http://schemas.microsoft.com/office/drawing/2014/main" id="{FA543316-C72B-4CEF-84FC-E647112AB5C9}"/>
              </a:ext>
            </a:extLst>
          </p:cNvPr>
          <p:cNvCxnSpPr>
            <a:cxnSpLocks/>
          </p:cNvCxnSpPr>
          <p:nvPr/>
        </p:nvCxnSpPr>
        <p:spPr>
          <a:xfrm>
            <a:off x="2889858" y="60058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מחבר חץ ישר 183">
            <a:extLst>
              <a:ext uri="{FF2B5EF4-FFF2-40B4-BE49-F238E27FC236}">
                <a16:creationId xmlns:a16="http://schemas.microsoft.com/office/drawing/2014/main" id="{AEEC136F-DD4C-4E67-BC13-E144B7D92953}"/>
              </a:ext>
            </a:extLst>
          </p:cNvPr>
          <p:cNvCxnSpPr/>
          <p:nvPr/>
        </p:nvCxnSpPr>
        <p:spPr>
          <a:xfrm flipH="1">
            <a:off x="1995354" y="652621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מחבר חץ ישר 184">
            <a:extLst>
              <a:ext uri="{FF2B5EF4-FFF2-40B4-BE49-F238E27FC236}">
                <a16:creationId xmlns:a16="http://schemas.microsoft.com/office/drawing/2014/main" id="{379E05D2-4D8C-45CE-9A04-70B8A41D8458}"/>
              </a:ext>
            </a:extLst>
          </p:cNvPr>
          <p:cNvCxnSpPr>
            <a:cxnSpLocks/>
          </p:cNvCxnSpPr>
          <p:nvPr/>
        </p:nvCxnSpPr>
        <p:spPr>
          <a:xfrm>
            <a:off x="2984348" y="650973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מלבן 185">
            <a:extLst>
              <a:ext uri="{FF2B5EF4-FFF2-40B4-BE49-F238E27FC236}">
                <a16:creationId xmlns:a16="http://schemas.microsoft.com/office/drawing/2014/main" id="{72546511-88E0-4506-9849-872C5636BB85}"/>
              </a:ext>
            </a:extLst>
          </p:cNvPr>
          <p:cNvSpPr/>
          <p:nvPr/>
        </p:nvSpPr>
        <p:spPr>
          <a:xfrm>
            <a:off x="2469565" y="610388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473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r>
              <a:rPr lang="en-US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347108" y="1031777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47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עצים </a:t>
            </a:r>
            <a:r>
              <a:rPr lang="he-IL" dirty="0" err="1">
                <a:solidFill>
                  <a:schemeClr val="dk1"/>
                </a:solidFill>
              </a:rPr>
              <a:t>בינארים</a:t>
            </a:r>
            <a:r>
              <a:rPr lang="he-IL" dirty="0">
                <a:solidFill>
                  <a:schemeClr val="dk1"/>
                </a:solidFill>
              </a:rPr>
              <a:t> מבוא.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הגדרות ומושגים.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תזכורת החוליה הבינארית.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בניית עץ בינארי.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סריקות  עצים </a:t>
            </a:r>
            <a:r>
              <a:rPr lang="he-IL" dirty="0" err="1">
                <a:solidFill>
                  <a:schemeClr val="dk1"/>
                </a:solidFill>
              </a:rPr>
              <a:t>בינארים</a:t>
            </a:r>
            <a:r>
              <a:rPr lang="he-IL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49247" lv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64548" y="1040983"/>
            <a:ext cx="8807198" cy="49447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err="1"/>
              <a:t>BinNode</a:t>
            </a:r>
            <a:r>
              <a:rPr lang="en-US" sz="2000" dirty="0"/>
              <a:t>&lt; Integer &gt; bt5 = new </a:t>
            </a:r>
            <a:r>
              <a:rPr lang="en-US" sz="2000" dirty="0" err="1"/>
              <a:t>BinNode</a:t>
            </a:r>
            <a:r>
              <a:rPr lang="en-US" sz="2000" dirty="0"/>
              <a:t>&lt; Integer &gt;(2);</a:t>
            </a:r>
          </a:p>
          <a:p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2423711" y="38019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ציין מיקום טקסט 3">
            <a:extLst>
              <a:ext uri="{FF2B5EF4-FFF2-40B4-BE49-F238E27FC236}">
                <a16:creationId xmlns:a16="http://schemas.microsoft.com/office/drawing/2014/main" id="{50B4CDE2-FE7C-4293-81A9-0D925188C2ED}"/>
              </a:ext>
            </a:extLst>
          </p:cNvPr>
          <p:cNvSpPr txBox="1">
            <a:spLocks/>
          </p:cNvSpPr>
          <p:nvPr/>
        </p:nvSpPr>
        <p:spPr>
          <a:xfrm>
            <a:off x="563816" y="1880915"/>
            <a:ext cx="9825242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pPr algn="l" rtl="0"/>
            <a:r>
              <a:rPr lang="en-US" sz="2200" dirty="0"/>
              <a:t> </a:t>
            </a:r>
            <a:r>
              <a:rPr lang="en-US" sz="2200" dirty="0" err="1"/>
              <a:t>BinNode</a:t>
            </a:r>
            <a:r>
              <a:rPr lang="en-US" sz="2200" dirty="0"/>
              <a:t>&lt; Integer &gt; bt6 = new </a:t>
            </a:r>
            <a:r>
              <a:rPr lang="en-US" sz="2200" dirty="0" err="1"/>
              <a:t>BinNode</a:t>
            </a:r>
            <a:r>
              <a:rPr lang="en-US" sz="2200" dirty="0"/>
              <a:t>&lt; Integer &gt;(bt4,8,bt5);</a:t>
            </a:r>
          </a:p>
        </p:txBody>
      </p:sp>
      <p:sp>
        <p:nvSpPr>
          <p:cNvPr id="101" name="מלבן 100">
            <a:extLst>
              <a:ext uri="{FF2B5EF4-FFF2-40B4-BE49-F238E27FC236}">
                <a16:creationId xmlns:a16="http://schemas.microsoft.com/office/drawing/2014/main" id="{2EE29C1A-7F71-41F4-ADBA-B1D52FEC7785}"/>
              </a:ext>
            </a:extLst>
          </p:cNvPr>
          <p:cNvSpPr/>
          <p:nvPr/>
        </p:nvSpPr>
        <p:spPr>
          <a:xfrm>
            <a:off x="7061465" y="1557421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2" name="מחבר חץ ישר 101">
            <a:extLst>
              <a:ext uri="{FF2B5EF4-FFF2-40B4-BE49-F238E27FC236}">
                <a16:creationId xmlns:a16="http://schemas.microsoft.com/office/drawing/2014/main" id="{E27AF0F8-E820-4F82-AC3E-FD5B8EE6C294}"/>
              </a:ext>
            </a:extLst>
          </p:cNvPr>
          <p:cNvCxnSpPr>
            <a:stCxn id="101" idx="3"/>
          </p:cNvCxnSpPr>
          <p:nvPr/>
        </p:nvCxnSpPr>
        <p:spPr>
          <a:xfrm>
            <a:off x="7445513" y="1680865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64C8695-DC1B-4F5C-B0A0-4FAAB8CAB6DF}"/>
              </a:ext>
            </a:extLst>
          </p:cNvPr>
          <p:cNvSpPr txBox="1"/>
          <p:nvPr/>
        </p:nvSpPr>
        <p:spPr>
          <a:xfrm>
            <a:off x="7038905" y="1529690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bt5</a:t>
            </a:r>
            <a:endParaRPr lang="he-IL" dirty="0"/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E7C8D71E-A0A1-4591-B3C5-A37763F7D796}"/>
              </a:ext>
            </a:extLst>
          </p:cNvPr>
          <p:cNvSpPr/>
          <p:nvPr/>
        </p:nvSpPr>
        <p:spPr>
          <a:xfrm>
            <a:off x="8351560" y="138314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5" name="מחבר ישר 104">
            <a:extLst>
              <a:ext uri="{FF2B5EF4-FFF2-40B4-BE49-F238E27FC236}">
                <a16:creationId xmlns:a16="http://schemas.microsoft.com/office/drawing/2014/main" id="{14C5F6AE-15A8-4C7E-8F0C-B5AA1E1D7550}"/>
              </a:ext>
            </a:extLst>
          </p:cNvPr>
          <p:cNvCxnSpPr>
            <a:cxnSpLocks/>
          </p:cNvCxnSpPr>
          <p:nvPr/>
        </p:nvCxnSpPr>
        <p:spPr>
          <a:xfrm>
            <a:off x="8560108" y="139138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A42D8991-37E3-4617-94DA-23425AAADCA6}"/>
              </a:ext>
            </a:extLst>
          </p:cNvPr>
          <p:cNvCxnSpPr>
            <a:cxnSpLocks/>
          </p:cNvCxnSpPr>
          <p:nvPr/>
        </p:nvCxnSpPr>
        <p:spPr>
          <a:xfrm>
            <a:off x="9057084" y="138314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>
            <a:extLst>
              <a:ext uri="{FF2B5EF4-FFF2-40B4-BE49-F238E27FC236}">
                <a16:creationId xmlns:a16="http://schemas.microsoft.com/office/drawing/2014/main" id="{C8AE7B41-734F-4C3F-ACD8-825508A5EE2A}"/>
              </a:ext>
            </a:extLst>
          </p:cNvPr>
          <p:cNvCxnSpPr/>
          <p:nvPr/>
        </p:nvCxnSpPr>
        <p:spPr>
          <a:xfrm flipH="1">
            <a:off x="8162580" y="190354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A619F561-29BD-4122-ABE7-4879EAF9EF72}"/>
              </a:ext>
            </a:extLst>
          </p:cNvPr>
          <p:cNvCxnSpPr>
            <a:cxnSpLocks/>
          </p:cNvCxnSpPr>
          <p:nvPr/>
        </p:nvCxnSpPr>
        <p:spPr>
          <a:xfrm>
            <a:off x="9151574" y="188706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מלבן 108">
            <a:extLst>
              <a:ext uri="{FF2B5EF4-FFF2-40B4-BE49-F238E27FC236}">
                <a16:creationId xmlns:a16="http://schemas.microsoft.com/office/drawing/2014/main" id="{66A4630C-76FA-4B71-93C6-3FDD37732367}"/>
              </a:ext>
            </a:extLst>
          </p:cNvPr>
          <p:cNvSpPr/>
          <p:nvPr/>
        </p:nvSpPr>
        <p:spPr>
          <a:xfrm>
            <a:off x="8636791" y="148121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F6E97244-283B-4A27-B6FC-6E5AA6538B01}"/>
              </a:ext>
            </a:extLst>
          </p:cNvPr>
          <p:cNvSpPr/>
          <p:nvPr/>
        </p:nvSpPr>
        <p:spPr>
          <a:xfrm>
            <a:off x="1361259" y="2690526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מחבר חץ ישר 125">
            <a:extLst>
              <a:ext uri="{FF2B5EF4-FFF2-40B4-BE49-F238E27FC236}">
                <a16:creationId xmlns:a16="http://schemas.microsoft.com/office/drawing/2014/main" id="{99C79FBF-0638-492E-A021-BFCB0125932D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745307" y="281397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F48FE4E-CC62-43E3-A1F2-0458AAE51EFB}"/>
              </a:ext>
            </a:extLst>
          </p:cNvPr>
          <p:cNvSpPr txBox="1"/>
          <p:nvPr/>
        </p:nvSpPr>
        <p:spPr>
          <a:xfrm>
            <a:off x="1338699" y="2662795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bt6</a:t>
            </a:r>
            <a:endParaRPr lang="he-IL" dirty="0"/>
          </a:p>
        </p:txBody>
      </p: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2640341" y="2627843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2848889" y="263608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3345865" y="262784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2451361" y="3148241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3440355" y="3131759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2925572" y="2725912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A7F45DB4-89AB-4CD3-AEEE-B87C452E8FC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291C5870-4EE6-4A0E-BF8C-0F35B15D7910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2E6F521-7F7F-4F54-9E94-51120C1A765C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D1D6CEF3-78B8-4518-BB19-291EBB50B3D3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5D091679-D057-4A1A-ACE6-726B82D2DAD9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מלבן 62">
            <a:extLst>
              <a:ext uri="{FF2B5EF4-FFF2-40B4-BE49-F238E27FC236}">
                <a16:creationId xmlns:a16="http://schemas.microsoft.com/office/drawing/2014/main" id="{577342E3-1DA8-4C15-BCB4-953936DC0EDC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1E5101F2-471D-48F0-8222-E0934338A802}"/>
              </a:ext>
            </a:extLst>
          </p:cNvPr>
          <p:cNvSpPr/>
          <p:nvPr/>
        </p:nvSpPr>
        <p:spPr>
          <a:xfrm>
            <a:off x="2200250" y="428475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7805F96-5800-4E72-9EE6-CBECEA7D9411}"/>
              </a:ext>
            </a:extLst>
          </p:cNvPr>
          <p:cNvCxnSpPr>
            <a:cxnSpLocks/>
          </p:cNvCxnSpPr>
          <p:nvPr/>
        </p:nvCxnSpPr>
        <p:spPr>
          <a:xfrm>
            <a:off x="2408798" y="429299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7A72D7D3-7F9F-4AEB-A7A5-312CB8ED74C8}"/>
              </a:ext>
            </a:extLst>
          </p:cNvPr>
          <p:cNvCxnSpPr>
            <a:cxnSpLocks/>
          </p:cNvCxnSpPr>
          <p:nvPr/>
        </p:nvCxnSpPr>
        <p:spPr>
          <a:xfrm>
            <a:off x="2905774" y="428475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403370E0-543A-4649-A51E-36781E05527B}"/>
              </a:ext>
            </a:extLst>
          </p:cNvPr>
          <p:cNvCxnSpPr/>
          <p:nvPr/>
        </p:nvCxnSpPr>
        <p:spPr>
          <a:xfrm flipH="1">
            <a:off x="2011270" y="480515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FFE24AE4-0EF6-4EDB-A4BF-1F0B88F8E979}"/>
              </a:ext>
            </a:extLst>
          </p:cNvPr>
          <p:cNvCxnSpPr>
            <a:cxnSpLocks/>
          </p:cNvCxnSpPr>
          <p:nvPr/>
        </p:nvCxnSpPr>
        <p:spPr>
          <a:xfrm>
            <a:off x="3000264" y="478867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מלבן 68">
            <a:extLst>
              <a:ext uri="{FF2B5EF4-FFF2-40B4-BE49-F238E27FC236}">
                <a16:creationId xmlns:a16="http://schemas.microsoft.com/office/drawing/2014/main" id="{43C2167E-B2CA-4DAD-B0B8-57AD4224147E}"/>
              </a:ext>
            </a:extLst>
          </p:cNvPr>
          <p:cNvSpPr/>
          <p:nvPr/>
        </p:nvSpPr>
        <p:spPr>
          <a:xfrm>
            <a:off x="2485481" y="438282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4CAEF55F-00AC-43B4-B85A-6C9F4AA891D5}"/>
              </a:ext>
            </a:extLst>
          </p:cNvPr>
          <p:cNvSpPr/>
          <p:nvPr/>
        </p:nvSpPr>
        <p:spPr>
          <a:xfrm>
            <a:off x="3437494" y="345562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0D7EC3E4-6320-446A-A554-098D4EE11744}"/>
              </a:ext>
            </a:extLst>
          </p:cNvPr>
          <p:cNvCxnSpPr>
            <a:cxnSpLocks/>
          </p:cNvCxnSpPr>
          <p:nvPr/>
        </p:nvCxnSpPr>
        <p:spPr>
          <a:xfrm>
            <a:off x="3646042" y="346387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D5963550-F6CF-46EE-B847-4B1453570E3D}"/>
              </a:ext>
            </a:extLst>
          </p:cNvPr>
          <p:cNvCxnSpPr>
            <a:cxnSpLocks/>
          </p:cNvCxnSpPr>
          <p:nvPr/>
        </p:nvCxnSpPr>
        <p:spPr>
          <a:xfrm>
            <a:off x="4143018" y="345562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16641474-39D5-4D3D-AC6F-B212C55F07C6}"/>
              </a:ext>
            </a:extLst>
          </p:cNvPr>
          <p:cNvCxnSpPr/>
          <p:nvPr/>
        </p:nvCxnSpPr>
        <p:spPr>
          <a:xfrm flipH="1">
            <a:off x="3378367" y="396778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423CFF8A-1BFF-4C75-AD43-CAA23C8E3127}"/>
              </a:ext>
            </a:extLst>
          </p:cNvPr>
          <p:cNvCxnSpPr>
            <a:cxnSpLocks/>
          </p:cNvCxnSpPr>
          <p:nvPr/>
        </p:nvCxnSpPr>
        <p:spPr>
          <a:xfrm>
            <a:off x="4237508" y="395954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מלבן 74">
            <a:extLst>
              <a:ext uri="{FF2B5EF4-FFF2-40B4-BE49-F238E27FC236}">
                <a16:creationId xmlns:a16="http://schemas.microsoft.com/office/drawing/2014/main" id="{3FC70A43-9564-45A5-8409-A78BF0EEAF26}"/>
              </a:ext>
            </a:extLst>
          </p:cNvPr>
          <p:cNvSpPr/>
          <p:nvPr/>
        </p:nvSpPr>
        <p:spPr>
          <a:xfrm>
            <a:off x="3722725" y="355369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720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A7F45DB4-89AB-4CD3-AEEE-B87C452E8FC8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291C5870-4EE6-4A0E-BF8C-0F35B15D7910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2E6F521-7F7F-4F54-9E94-51120C1A765C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D1D6CEF3-78B8-4518-BB19-291EBB50B3D3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5D091679-D057-4A1A-ACE6-726B82D2DAD9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מלבן 62">
            <a:extLst>
              <a:ext uri="{FF2B5EF4-FFF2-40B4-BE49-F238E27FC236}">
                <a16:creationId xmlns:a16="http://schemas.microsoft.com/office/drawing/2014/main" id="{577342E3-1DA8-4C15-BCB4-953936DC0EDC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1E5101F2-471D-48F0-8222-E0934338A802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7805F96-5800-4E72-9EE6-CBECEA7D9411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7A72D7D3-7F9F-4AEB-A7A5-312CB8ED74C8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403370E0-543A-4649-A51E-36781E05527B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FFE24AE4-0EF6-4EDB-A4BF-1F0B88F8E979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מלבן 68">
            <a:extLst>
              <a:ext uri="{FF2B5EF4-FFF2-40B4-BE49-F238E27FC236}">
                <a16:creationId xmlns:a16="http://schemas.microsoft.com/office/drawing/2014/main" id="{43C2167E-B2CA-4DAD-B0B8-57AD4224147E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4CAEF55F-00AC-43B4-B85A-6C9F4AA891D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0D7EC3E4-6320-446A-A554-098D4EE11744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D5963550-F6CF-46EE-B847-4B1453570E3D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16641474-39D5-4D3D-AC6F-B212C55F07C6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423CFF8A-1BFF-4C75-AD43-CAA23C8E3127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מלבן 74">
            <a:extLst>
              <a:ext uri="{FF2B5EF4-FFF2-40B4-BE49-F238E27FC236}">
                <a16:creationId xmlns:a16="http://schemas.microsoft.com/office/drawing/2014/main" id="{3FC70A43-9564-45A5-8409-A78BF0EEAF26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50" name="מציין מיקום טקסט 3">
            <a:extLst>
              <a:ext uri="{FF2B5EF4-FFF2-40B4-BE49-F238E27FC236}">
                <a16:creationId xmlns:a16="http://schemas.microsoft.com/office/drawing/2014/main" id="{C0761427-2E19-4744-89FF-672612DF580F}"/>
              </a:ext>
            </a:extLst>
          </p:cNvPr>
          <p:cNvSpPr txBox="1">
            <a:spLocks/>
          </p:cNvSpPr>
          <p:nvPr/>
        </p:nvSpPr>
        <p:spPr>
          <a:xfrm>
            <a:off x="1132581" y="1123334"/>
            <a:ext cx="9540758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 rtl="0"/>
            <a:r>
              <a:rPr lang="en-US" sz="1600" dirty="0"/>
              <a:t> </a:t>
            </a:r>
            <a:r>
              <a:rPr lang="en-US" dirty="0" err="1"/>
              <a:t>BinNode</a:t>
            </a:r>
            <a:r>
              <a:rPr lang="en-US" dirty="0"/>
              <a:t>&lt; Integer &gt; </a:t>
            </a:r>
            <a:r>
              <a:rPr lang="en-US" dirty="0" err="1"/>
              <a:t>bt</a:t>
            </a:r>
            <a:r>
              <a:rPr lang="en-US" dirty="0"/>
              <a:t> = new </a:t>
            </a:r>
            <a:r>
              <a:rPr lang="en-US" dirty="0" err="1"/>
              <a:t>BinNode</a:t>
            </a:r>
            <a:r>
              <a:rPr lang="en-US" dirty="0"/>
              <a:t>&lt; Integer &gt;(bt2,0,bt6);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7D5F022A-81D5-43B8-BF03-86B969155FC3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92AE1CAE-ED42-4DD2-A5B3-A12BFCBE5621}"/>
              </a:ext>
            </a:extLst>
          </p:cNvPr>
          <p:cNvCxnSpPr>
            <a:cxnSpLocks/>
          </p:cNvCxnSpPr>
          <p:nvPr/>
        </p:nvCxnSpPr>
        <p:spPr>
          <a:xfrm>
            <a:off x="4189368" y="213473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F5F5F84C-D05F-40A2-8E88-BC507D2979C7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3222D85F-BC87-4B1A-83F8-69BD98F9BACD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29F6D272-223C-48DA-8CA8-4FE7BBFC4C24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>
            <a:extLst>
              <a:ext uri="{FF2B5EF4-FFF2-40B4-BE49-F238E27FC236}">
                <a16:creationId xmlns:a16="http://schemas.microsoft.com/office/drawing/2014/main" id="{6CD51878-07AF-4CBE-A15A-C3973B337BC1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AF0F89CF-75FA-41C9-A1BD-DEBCBF2DBEA9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מלבן 77">
            <a:extLst>
              <a:ext uri="{FF2B5EF4-FFF2-40B4-BE49-F238E27FC236}">
                <a16:creationId xmlns:a16="http://schemas.microsoft.com/office/drawing/2014/main" id="{1125A7B3-216A-4462-945D-50FEB6CDB234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79" name="מלבן 78">
            <a:extLst>
              <a:ext uri="{FF2B5EF4-FFF2-40B4-BE49-F238E27FC236}">
                <a16:creationId xmlns:a16="http://schemas.microsoft.com/office/drawing/2014/main" id="{BF818769-CF8F-4960-8375-9ECB2F6EFAA2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8BADB2B7-F1ED-4E88-910B-0BA61AAA0DFD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27598FCD-D058-45D6-966F-5521BFA58633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>
            <a:extLst>
              <a:ext uri="{FF2B5EF4-FFF2-40B4-BE49-F238E27FC236}">
                <a16:creationId xmlns:a16="http://schemas.microsoft.com/office/drawing/2014/main" id="{671B48C3-DC64-4B69-BBC1-3F527F3A73EB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38C517D2-D4D2-4731-B6A6-6365CAECABFB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מלבן 83">
            <a:extLst>
              <a:ext uri="{FF2B5EF4-FFF2-40B4-BE49-F238E27FC236}">
                <a16:creationId xmlns:a16="http://schemas.microsoft.com/office/drawing/2014/main" id="{BF0336E5-EB99-4D65-A620-9E76F7A03E7A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85" name="מחבר חץ ישר 84">
            <a:extLst>
              <a:ext uri="{FF2B5EF4-FFF2-40B4-BE49-F238E27FC236}">
                <a16:creationId xmlns:a16="http://schemas.microsoft.com/office/drawing/2014/main" id="{44F6035E-EBB8-4752-8D8B-4AE01FA5ABDE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מלבן 85">
            <a:extLst>
              <a:ext uri="{FF2B5EF4-FFF2-40B4-BE49-F238E27FC236}">
                <a16:creationId xmlns:a16="http://schemas.microsoft.com/office/drawing/2014/main" id="{8A1312AE-130B-48F0-94C7-F64A07DFE57E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7" name="מחבר ישר 86">
            <a:extLst>
              <a:ext uri="{FF2B5EF4-FFF2-40B4-BE49-F238E27FC236}">
                <a16:creationId xmlns:a16="http://schemas.microsoft.com/office/drawing/2014/main" id="{A08BDCB2-0127-4D5B-90B9-1E89A049BEAD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ישר 87">
            <a:extLst>
              <a:ext uri="{FF2B5EF4-FFF2-40B4-BE49-F238E27FC236}">
                <a16:creationId xmlns:a16="http://schemas.microsoft.com/office/drawing/2014/main" id="{D15F0D09-BF6B-475A-97D6-F7A3FD8B0530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7667DBFF-791F-4712-83CB-14AC9714ED91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10880C28-FC8F-4F6B-8E53-4158CD34C46F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מלבן 90">
            <a:extLst>
              <a:ext uri="{FF2B5EF4-FFF2-40B4-BE49-F238E27FC236}">
                <a16:creationId xmlns:a16="http://schemas.microsoft.com/office/drawing/2014/main" id="{495F0A21-9309-48A7-BB15-CC1EE402EEA8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93" name="מלבן 92">
            <a:extLst>
              <a:ext uri="{FF2B5EF4-FFF2-40B4-BE49-F238E27FC236}">
                <a16:creationId xmlns:a16="http://schemas.microsoft.com/office/drawing/2014/main" id="{8A9AE499-3063-4238-A6A8-308C353476BA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97BA06-40C0-48D8-AA62-2642E86E98BC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31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857" y="304128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301752" y="2203704"/>
            <a:ext cx="1102766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ישנן מספר דרכים לעשות מעבר סדרתי על כל צמתי העץ – </a:t>
            </a:r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InOrder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תוכי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PreOrder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תחילי   </a:t>
            </a:r>
          </a:p>
          <a:p>
            <a:pPr algn="r" rtl="1"/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PostOrder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 סופי </a:t>
            </a:r>
          </a:p>
        </p:txBody>
      </p:sp>
    </p:spTree>
    <p:extLst>
      <p:ext uri="{BB962C8B-B14F-4D97-AF65-F5344CB8AC3E}">
        <p14:creationId xmlns:p14="http://schemas.microsoft.com/office/powerpoint/2010/main" val="46762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 תחילי 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0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3575060" y="245264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44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6   0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2384076" y="33464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6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1380127" y="42392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2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1133590" y="4834155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93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2471425" y="50554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71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3225602" y="3887095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95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8   9  6  0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5484439" y="3027291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5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שימוש של עצים </a:t>
            </a:r>
            <a:r>
              <a:rPr lang="en-US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0A96818-C9A0-4CBF-BA67-C1FBB9D7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28" y="1673672"/>
            <a:ext cx="6212925" cy="4971234"/>
          </a:xfrm>
          <a:prstGeom prst="rect">
            <a:avLst/>
          </a:prstGeom>
        </p:spPr>
      </p:pic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עץ משחק </a:t>
            </a:r>
            <a:r>
              <a:rPr lang="en-US" dirty="0">
                <a:solidFill>
                  <a:schemeClr val="dk1"/>
                </a:solidFill>
              </a:rPr>
              <a:t>XO</a:t>
            </a:r>
            <a:r>
              <a:rPr lang="he-IL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2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767749" y="388789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19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622561" y="447084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87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5163566" y="4757013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89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952337" y="5058337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79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024318" y="525873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47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437646" y="350776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20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334171" y="4279553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46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7371758" y="4653842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76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InOrder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סרוק תת עץ השמאלי בסדר תוכי.</a:t>
            </a:r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ימני בסדר תוכי</a:t>
            </a:r>
          </a:p>
          <a:p>
            <a:pPr algn="r" rtl="1"/>
            <a:endParaRPr lang="he-IL" sz="36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ED89509-479F-447E-BAD3-6B8FFC5F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26" y="2169930"/>
            <a:ext cx="6467619" cy="3548014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75B712D-EEB3-4088-99EC-AE02E01B64A9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6D9A272E-4A7D-486B-8293-08860E107F96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8A82DFB-D1D5-420A-95C2-95826C57E09D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0F8F543-B968-4F7B-9D97-B6A0333BCEA2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6CC9CE13-56CF-444F-A26F-E853853AF855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90A3C654-825C-4F3D-8F06-4251099FCE09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A158AEFF-788F-46FC-B3F2-B3FB8A24A3F4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B059A06-7B70-4498-9AFC-A747DCB94561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883E9F0-BA24-490D-9422-1785002197C6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D5D317D-F899-4BF6-93B1-4A96F38FAE79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56A7674-E413-4B76-B1C3-084C478445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2C2188D2-6A9A-44F9-9A09-A1A98B3192E5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00419BFB-F860-4155-AA59-15C4187C810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5BE7B0C-811F-47A2-8E48-1056F252F25A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F11DB06-EB4B-4E8B-9246-7747C145EBEF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6215BC1-CDEC-4C27-987A-BCB65A93AB76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5A29FDC-50C3-4F1C-8BD6-EA296DEE3BBC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A3C71B41-7146-42DC-81ED-A15EAE580CE6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DDDE23F1-2A22-4C0F-84B5-38ACC0506DA6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5008DED-94C5-4561-856B-2D9FF51689D7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A4CACC7A-5AA3-45E2-9C49-4D687F3B4AB6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0125262-AE41-4FA6-8A8F-3D12112E46E6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C357494-B1C7-4D30-9757-720EFBB308D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12123D5-9C10-4A5B-B001-2F86BA0663FD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7F363497-FB4C-40D1-A9DA-E6AA09E0046A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6F4D10E-66BA-4EAC-8DEE-352679C3DB9E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0C2BB5A0-1AA7-4A85-A97B-96C8EB706801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0599CE2D-2409-48F7-A264-8E8A7941BC3E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F045D6C2-FF9E-497B-AE89-7E81155C4347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982DBF02-F876-48FF-B7CF-2B6F51C52984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DDD92D8E-C6DD-4FBF-8915-4BBC7820FFA1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A88D6F23-381C-4B4B-BAF7-4CCD564DB71D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177D60C-D746-4D1B-AC33-FD8718DD2C12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9272094-3DB3-40BA-A474-EE1716E01441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644987D-0B16-418C-B48D-912F5AFED274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3C5EB26D-6030-49E4-86D9-9742C308524F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91FE415C-4397-4F65-9238-28CFB3AADFDE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B0FC7C8-4609-4183-8A1F-3E2318FFC4EE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39A6A07C-6585-4D0A-9169-5FAEEBA5857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4E19AD81-364C-4647-AD51-C8B762D05D81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43833F0E-C9EC-4C87-B0DA-CE925B1A6831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C307DBE9-A672-4F58-B09E-508B0016298D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AD15DA67-DFDB-43EA-9A85-F4FEF57C5C81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EC8A4C8B-FF68-42ED-9875-E24BED022F6B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4D966BBE-8AB8-4E90-B308-902D519DCE56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11A94B8-C774-4421-B76F-E6B58AEEC883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5FEDCC9C-76FC-44E4-A385-B2F887EA4E59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4789F45-359B-4AC2-97C4-37C7D1297248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98D3B35A-67E0-4A38-9042-57FF8FA10669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00A12023-1800-4AA3-8FCE-61E499680F3B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C277580F-1D28-44EC-BC9C-2AACAC42ED05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5E2ECC-E03E-4661-8A07-3714CE9873AD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EB873-F570-4231-8211-C02A42A25AF4}"/>
              </a:ext>
            </a:extLst>
          </p:cNvPr>
          <p:cNvSpPr txBox="1"/>
          <p:nvPr/>
        </p:nvSpPr>
        <p:spPr>
          <a:xfrm>
            <a:off x="1449557" y="5136149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מה תהיה הסריקה של העץ בסדר תוכי ?</a:t>
            </a:r>
          </a:p>
        </p:txBody>
      </p: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ABB38871-C7AB-4FB6-97B6-C0470E5ED92B}"/>
              </a:ext>
            </a:extLst>
          </p:cNvPr>
          <p:cNvCxnSpPr>
            <a:cxnSpLocks/>
          </p:cNvCxnSpPr>
          <p:nvPr/>
        </p:nvCxnSpPr>
        <p:spPr>
          <a:xfrm>
            <a:off x="4422254" y="4592381"/>
            <a:ext cx="150474" cy="437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>
            <a:extLst>
              <a:ext uri="{FF2B5EF4-FFF2-40B4-BE49-F238E27FC236}">
                <a16:creationId xmlns:a16="http://schemas.microsoft.com/office/drawing/2014/main" id="{7BD80AD9-0836-406E-9D68-DE6A6351522D}"/>
              </a:ext>
            </a:extLst>
          </p:cNvPr>
          <p:cNvCxnSpPr/>
          <p:nvPr/>
        </p:nvCxnSpPr>
        <p:spPr>
          <a:xfrm flipH="1">
            <a:off x="3491475" y="459238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65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InOrder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סרוק תת עץ השמאלי בסדר תוכי.</a:t>
            </a:r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ימני בסדר תוכי</a:t>
            </a:r>
          </a:p>
          <a:p>
            <a:pPr algn="r" rtl="1"/>
            <a:endParaRPr lang="he-IL" sz="36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ED89509-479F-447E-BAD3-6B8FFC5F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26" y="2169930"/>
            <a:ext cx="6467619" cy="3548014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75B712D-EEB3-4088-99EC-AE02E01B64A9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6D9A272E-4A7D-486B-8293-08860E107F96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8A82DFB-D1D5-420A-95C2-95826C57E09D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0F8F543-B968-4F7B-9D97-B6A0333BCEA2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6CC9CE13-56CF-444F-A26F-E853853AF855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90A3C654-825C-4F3D-8F06-4251099FCE09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A158AEFF-788F-46FC-B3F2-B3FB8A24A3F4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B059A06-7B70-4498-9AFC-A747DCB94561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883E9F0-BA24-490D-9422-1785002197C6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D5D317D-F899-4BF6-93B1-4A96F38FAE79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56A7674-E413-4B76-B1C3-084C478445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2C2188D2-6A9A-44F9-9A09-A1A98B3192E5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00419BFB-F860-4155-AA59-15C4187C810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5BE7B0C-811F-47A2-8E48-1056F252F25A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F11DB06-EB4B-4E8B-9246-7747C145EBEF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6215BC1-CDEC-4C27-987A-BCB65A93AB76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5A29FDC-50C3-4F1C-8BD6-EA296DEE3BBC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A3C71B41-7146-42DC-81ED-A15EAE580CE6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DDDE23F1-2A22-4C0F-84B5-38ACC0506DA6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5008DED-94C5-4561-856B-2D9FF51689D7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A4CACC7A-5AA3-45E2-9C49-4D687F3B4AB6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0125262-AE41-4FA6-8A8F-3D12112E46E6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C357494-B1C7-4D30-9757-720EFBB308D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12123D5-9C10-4A5B-B001-2F86BA0663FD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7F363497-FB4C-40D1-A9DA-E6AA09E0046A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6F4D10E-66BA-4EAC-8DEE-352679C3DB9E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0C2BB5A0-1AA7-4A85-A97B-96C8EB706801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0599CE2D-2409-48F7-A264-8E8A7941BC3E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F045D6C2-FF9E-497B-AE89-7E81155C4347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982DBF02-F876-48FF-B7CF-2B6F51C52984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DDD92D8E-C6DD-4FBF-8915-4BBC7820FFA1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A88D6F23-381C-4B4B-BAF7-4CCD564DB71D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177D60C-D746-4D1B-AC33-FD8718DD2C12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9272094-3DB3-40BA-A474-EE1716E01441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644987D-0B16-418C-B48D-912F5AFED274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3C5EB26D-6030-49E4-86D9-9742C308524F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91FE415C-4397-4F65-9238-28CFB3AADFDE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B0FC7C8-4609-4183-8A1F-3E2318FFC4EE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39A6A07C-6585-4D0A-9169-5FAEEBA5857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4E19AD81-364C-4647-AD51-C8B762D05D81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43833F0E-C9EC-4C87-B0DA-CE925B1A6831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C307DBE9-A672-4F58-B09E-508B0016298D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AD15DA67-DFDB-43EA-9A85-F4FEF57C5C81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EC8A4C8B-FF68-42ED-9875-E24BED022F6B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4D966BBE-8AB8-4E90-B308-902D519DCE56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11A94B8-C774-4421-B76F-E6B58AEEC883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5FEDCC9C-76FC-44E4-A385-B2F887EA4E59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4789F45-359B-4AC2-97C4-37C7D1297248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98D3B35A-67E0-4A38-9042-57FF8FA10669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00A12023-1800-4AA3-8FCE-61E499680F3B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C277580F-1D28-44EC-BC9C-2AACAC42ED05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5E2ECC-E03E-4661-8A07-3714CE9873AD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EB873-F570-4231-8211-C02A42A25AF4}"/>
              </a:ext>
            </a:extLst>
          </p:cNvPr>
          <p:cNvSpPr txBox="1"/>
          <p:nvPr/>
        </p:nvSpPr>
        <p:spPr>
          <a:xfrm>
            <a:off x="1449557" y="5136149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2  ,8  ,3 ,  5   , 0 , 6 , 9</a:t>
            </a:r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B15215ED-2B53-469C-8C79-013BB14D5B01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86BA2FF0-BC40-4675-B643-2589BD8C13D0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e488cbc7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עץ משפחה של סבים וסבתות </a:t>
            </a:r>
            <a:endParaRPr dirty="0"/>
          </a:p>
        </p:txBody>
      </p:sp>
      <p:sp>
        <p:nvSpPr>
          <p:cNvPr id="143" name="Google Shape;143;g82e488cbc7_0_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שימוש בעץ בינארי </a:t>
            </a:r>
            <a:endParaRPr dirty="0"/>
          </a:p>
        </p:txBody>
      </p:sp>
      <p:sp>
        <p:nvSpPr>
          <p:cNvPr id="144" name="Google Shape;144;g82e488cbc7_0_0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עץ משפחה </a:t>
            </a: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CB7C887-DA6C-44BC-8935-3AE18FA54CB4}"/>
              </a:ext>
            </a:extLst>
          </p:cNvPr>
          <p:cNvSpPr/>
          <p:nvPr/>
        </p:nvSpPr>
        <p:spPr>
          <a:xfrm>
            <a:off x="4010685" y="237374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חיה 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D2F880C-30FE-4532-9B79-C06C4EC4B332}"/>
              </a:ext>
            </a:extLst>
          </p:cNvPr>
          <p:cNvCxnSpPr>
            <a:cxnSpLocks/>
          </p:cNvCxnSpPr>
          <p:nvPr/>
        </p:nvCxnSpPr>
        <p:spPr>
          <a:xfrm>
            <a:off x="4010685" y="2847839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1097881-A599-4227-8AC3-682FE8EAB09C}"/>
              </a:ext>
            </a:extLst>
          </p:cNvPr>
          <p:cNvCxnSpPr>
            <a:cxnSpLocks/>
          </p:cNvCxnSpPr>
          <p:nvPr/>
        </p:nvCxnSpPr>
        <p:spPr>
          <a:xfrm>
            <a:off x="5122843" y="2847839"/>
            <a:ext cx="350136" cy="581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F8ACAF2E-7950-4B45-8DFF-86FB34156750}"/>
              </a:ext>
            </a:extLst>
          </p:cNvPr>
          <p:cNvCxnSpPr/>
          <p:nvPr/>
        </p:nvCxnSpPr>
        <p:spPr>
          <a:xfrm flipH="1">
            <a:off x="3352387" y="2909998"/>
            <a:ext cx="969819" cy="483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CEB31BEF-90AC-4439-8FA4-B20F882CCC39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644427" y="2847839"/>
            <a:ext cx="1" cy="169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F4F50218-665B-4BFB-BB75-6337AE3B0EC8}"/>
              </a:ext>
            </a:extLst>
          </p:cNvPr>
          <p:cNvSpPr/>
          <p:nvPr/>
        </p:nvSpPr>
        <p:spPr>
          <a:xfrm>
            <a:off x="5267470" y="3424381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שוש 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5E580D87-2097-44FA-91D9-A410942223E0}"/>
              </a:ext>
            </a:extLst>
          </p:cNvPr>
          <p:cNvSpPr/>
          <p:nvPr/>
        </p:nvSpPr>
        <p:spPr>
          <a:xfrm>
            <a:off x="2366612" y="341533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משה  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634D78D-ED74-4B8F-9F54-4E3C94632AE5}"/>
              </a:ext>
            </a:extLst>
          </p:cNvPr>
          <p:cNvCxnSpPr>
            <a:cxnSpLocks/>
          </p:cNvCxnSpPr>
          <p:nvPr/>
        </p:nvCxnSpPr>
        <p:spPr>
          <a:xfrm>
            <a:off x="2366612" y="3890048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470E914A-CB32-4AEA-A27D-2B548050F25C}"/>
              </a:ext>
            </a:extLst>
          </p:cNvPr>
          <p:cNvCxnSpPr>
            <a:endCxn id="18" idx="2"/>
          </p:cNvCxnSpPr>
          <p:nvPr/>
        </p:nvCxnSpPr>
        <p:spPr>
          <a:xfrm>
            <a:off x="3000354" y="3890048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C9DD63E9-647A-4626-9FA3-D34D37D31B99}"/>
              </a:ext>
            </a:extLst>
          </p:cNvPr>
          <p:cNvCxnSpPr/>
          <p:nvPr/>
        </p:nvCxnSpPr>
        <p:spPr>
          <a:xfrm flipH="1">
            <a:off x="2059709" y="3974559"/>
            <a:ext cx="563418" cy="421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4065E36-0B01-49B2-9BB4-52B9C33EC42F}"/>
              </a:ext>
            </a:extLst>
          </p:cNvPr>
          <p:cNvCxnSpPr>
            <a:cxnSpLocks/>
          </p:cNvCxnSpPr>
          <p:nvPr/>
        </p:nvCxnSpPr>
        <p:spPr>
          <a:xfrm>
            <a:off x="3439813" y="3974559"/>
            <a:ext cx="223776" cy="591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5045B167-7AA2-46A8-A63E-3AA94439625A}"/>
              </a:ext>
            </a:extLst>
          </p:cNvPr>
          <p:cNvCxnSpPr/>
          <p:nvPr/>
        </p:nvCxnSpPr>
        <p:spPr>
          <a:xfrm flipH="1">
            <a:off x="5072315" y="3982100"/>
            <a:ext cx="563418" cy="421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FC56A897-FB55-4EDF-967F-CC64461F0641}"/>
              </a:ext>
            </a:extLst>
          </p:cNvPr>
          <p:cNvCxnSpPr>
            <a:cxnSpLocks/>
          </p:cNvCxnSpPr>
          <p:nvPr/>
        </p:nvCxnSpPr>
        <p:spPr>
          <a:xfrm>
            <a:off x="6325305" y="3974559"/>
            <a:ext cx="262824" cy="591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384EE689-C7BD-4C06-B595-A9A2D080F47B}"/>
              </a:ext>
            </a:extLst>
          </p:cNvPr>
          <p:cNvCxnSpPr>
            <a:cxnSpLocks/>
          </p:cNvCxnSpPr>
          <p:nvPr/>
        </p:nvCxnSpPr>
        <p:spPr>
          <a:xfrm>
            <a:off x="5298333" y="3896205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90015BED-C4ED-4EFB-8D3A-82F8424423F2}"/>
              </a:ext>
            </a:extLst>
          </p:cNvPr>
          <p:cNvCxnSpPr/>
          <p:nvPr/>
        </p:nvCxnSpPr>
        <p:spPr>
          <a:xfrm>
            <a:off x="5932075" y="3897589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5CA29-BE12-4525-9171-095E826F8E55}"/>
              </a:ext>
            </a:extLst>
          </p:cNvPr>
          <p:cNvSpPr txBox="1"/>
          <p:nvPr/>
        </p:nvSpPr>
        <p:spPr>
          <a:xfrm>
            <a:off x="5281166" y="2957176"/>
            <a:ext cx="5566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אמא</a:t>
            </a:r>
            <a:endParaRPr lang="he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DF4D2-41B4-40D1-AE72-D63CE307C197}"/>
              </a:ext>
            </a:extLst>
          </p:cNvPr>
          <p:cNvSpPr txBox="1"/>
          <p:nvPr/>
        </p:nvSpPr>
        <p:spPr>
          <a:xfrm>
            <a:off x="3308247" y="2984530"/>
            <a:ext cx="48690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אבא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D1AA838-1D14-46CD-A4B1-D169699D658C}"/>
              </a:ext>
            </a:extLst>
          </p:cNvPr>
          <p:cNvSpPr/>
          <p:nvPr/>
        </p:nvSpPr>
        <p:spPr>
          <a:xfrm>
            <a:off x="4531223" y="4449306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אליהו 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7E5BDAB1-F00D-473E-A3FB-23EFA143205B}"/>
              </a:ext>
            </a:extLst>
          </p:cNvPr>
          <p:cNvSpPr/>
          <p:nvPr/>
        </p:nvSpPr>
        <p:spPr>
          <a:xfrm>
            <a:off x="6211317" y="4566534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חווה 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CF154065-8A6B-4B57-BBAD-704E4B6936C4}"/>
              </a:ext>
            </a:extLst>
          </p:cNvPr>
          <p:cNvSpPr/>
          <p:nvPr/>
        </p:nvSpPr>
        <p:spPr>
          <a:xfrm>
            <a:off x="3023743" y="455115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אסתר  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EB5988A4-EDDC-4BD1-BDDD-6F1CC348979D}"/>
              </a:ext>
            </a:extLst>
          </p:cNvPr>
          <p:cNvSpPr/>
          <p:nvPr/>
        </p:nvSpPr>
        <p:spPr>
          <a:xfrm>
            <a:off x="1066686" y="4408286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דוד  </a:t>
            </a:r>
          </a:p>
        </p:txBody>
      </p:sp>
    </p:spTree>
    <p:extLst>
      <p:ext uri="{BB962C8B-B14F-4D97-AF65-F5344CB8AC3E}">
        <p14:creationId xmlns:p14="http://schemas.microsoft.com/office/powerpoint/2010/main" val="2465183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PostOrder</a:t>
            </a:r>
            <a:r>
              <a:rPr lang="he-IL" sz="2400" dirty="0"/>
              <a:t>  אלגוריתם:</a:t>
            </a:r>
          </a:p>
          <a:p>
            <a:pPr algn="r" rtl="1"/>
            <a:endParaRPr lang="en-US" sz="2400" dirty="0"/>
          </a:p>
          <a:p>
            <a:pPr algn="r" rtl="1"/>
            <a:r>
              <a:rPr lang="he-IL" sz="2400" dirty="0"/>
              <a:t>סרוק תת עץ השמאלי בסדר סופי.</a:t>
            </a:r>
          </a:p>
          <a:p>
            <a:pPr algn="r" rtl="1"/>
            <a:r>
              <a:rPr lang="he-IL" sz="2400" dirty="0"/>
              <a:t>סרוק תת עץ ימני בסדר סופי.</a:t>
            </a:r>
          </a:p>
          <a:p>
            <a:pPr algn="r" rtl="1"/>
            <a:r>
              <a:rPr lang="he-IL" sz="2400" dirty="0"/>
              <a:t>בקר בשורש</a:t>
            </a:r>
          </a:p>
          <a:p>
            <a:pPr algn="r" rtl="1"/>
            <a:r>
              <a:rPr lang="he-IL" sz="2400" dirty="0"/>
              <a:t>..</a:t>
            </a:r>
            <a:endParaRPr lang="he-IL" sz="36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ED0B55-F173-43D8-B5D6-88CD79E3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40" y="2410082"/>
            <a:ext cx="5222257" cy="3668830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E587205-0589-4030-9324-A08AFCECE53A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56DEAD3-1D01-4B77-93FC-BA4A44500022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10725C1-10ED-4E02-8390-15FA89795060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68DCF04-3E89-47A7-960C-B3586DFB6754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2BA68371-70E9-45FF-AB5D-2C9E7961DF42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D335D32-885D-4D74-B850-60858A83938D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637BE8DE-6A97-4831-945C-746B09E62289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186DB29-39AC-4FDB-91DC-50C5BFAA2646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22192E5-9ED9-4835-A743-A6602C3B48CB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EFFD3BB4-3F87-4097-A6D4-58091FE19D14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374D29B1-5C67-41A4-B660-BAEF52EB3A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12F2200-69BB-405F-8742-E9C0B613C00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D5754492-AFE8-4029-9738-A4B2E59E1313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93B8DB6-FFF2-464D-A8F4-C3CCE8BC3D84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EA4AA79-889C-44EB-AEE5-523479D84EA3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F2402C00-37C1-4A8B-A028-751057239D4A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7B5C2CE7-A0AF-45D0-B54B-E3F0E60AEC56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1F99DB3-A302-44A4-A0E0-153FC09AA6C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0789BFC-D951-4730-88A2-C0DFB531204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8E14DE9D-4C2E-4FB0-A1BF-CD54556F3B4A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39F2EEA5-82AB-4D8D-878B-9FDF045D0250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A1FF422D-EE2F-4B93-96FC-3FFE9A4F987B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582889BA-4ABB-4C03-9610-D4A455BB881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DFD2E24-04AA-4353-9D36-3B8A4112C672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D1F6745-F337-46B9-8D9B-F036E5D07CFC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10A3B944-FE53-41A9-B554-2A5BA9B61CB3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A4323CE7-29E9-460B-87D4-78E7FAB3C50B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8906E3CC-5B10-42B4-AF29-08B0603534FD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816C50B7-FF5A-45E6-B20F-E4E1C014D544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1F9B71AD-1404-4401-BC21-B2E0DFEE676A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00A529E8-B403-4C16-8C04-029D3382118D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C5DB0398-6859-431A-B14C-B03F34C18CC0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3C20759-6C68-4A4C-BB44-26468F398D03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D189C779-BBF9-4C14-9AEF-39F3329B3BB2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A2C3FEB-862E-4163-A2C3-E39DE614B8E6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F182B6B4-02CE-4D71-9D8A-F4521DE0F9B4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0513F659-5C4B-407D-837F-BB042F5B170F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1E174B8-1B70-42B5-90AD-5ECBE3B37C8B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D962B43-FF8D-49C9-825F-C1B21D14E03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A7D2BA0-9CBF-4ACD-BCEC-9FAA346617C6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9BCD4177-4D6C-4311-9E0E-80F92021048B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D6C2CCB8-2DB4-49B8-BDC4-1A58D315E1BA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36C97454-3918-4451-8DCE-9EA2F7AC0152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FDB8E576-1F08-4460-82D3-44A4BA4A892D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A9C089A-05E8-4418-A3EE-BC9E6AF6EF6C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B64DC2EE-F472-4C3D-B2F3-B90CF0D48B64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CC816CE3-308F-4A29-BD76-215F17051E43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A586867D-8A04-4AE7-96F6-C215DCB4AF3F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B392CCAD-C1E5-4709-B1B3-3BA5E701FB06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309BCADD-EE22-4289-82C8-5CE5D7BAA481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3057B085-C63E-433F-ABD7-5FABECF16014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DC4B4-20E0-4401-8499-D6E447CAD7D3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10D19E22-8127-47D7-A8C8-1D6D758F9B9A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9FBC5594-0DED-4703-A313-5910718E49FA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EEAA91-C167-4339-A460-BD558620F586}"/>
              </a:ext>
            </a:extLst>
          </p:cNvPr>
          <p:cNvSpPr txBox="1"/>
          <p:nvPr/>
        </p:nvSpPr>
        <p:spPr>
          <a:xfrm>
            <a:off x="923926" y="5316741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מה תהיה הסריקה של העץ בסדר סופי ?</a:t>
            </a:r>
          </a:p>
        </p:txBody>
      </p:sp>
    </p:spTree>
    <p:extLst>
      <p:ext uri="{BB962C8B-B14F-4D97-AF65-F5344CB8AC3E}">
        <p14:creationId xmlns:p14="http://schemas.microsoft.com/office/powerpoint/2010/main" val="1381513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PostOrder</a:t>
            </a:r>
            <a:r>
              <a:rPr lang="he-IL" sz="2400" dirty="0"/>
              <a:t>  אלגוריתם:</a:t>
            </a:r>
          </a:p>
          <a:p>
            <a:pPr algn="r" rtl="1"/>
            <a:endParaRPr lang="en-US" sz="2400" dirty="0"/>
          </a:p>
          <a:p>
            <a:pPr algn="r" rtl="1"/>
            <a:r>
              <a:rPr lang="he-IL" sz="2400" dirty="0"/>
              <a:t>סרוק תת עץ השמאלי בסדר סופי.</a:t>
            </a:r>
          </a:p>
          <a:p>
            <a:pPr algn="r" rtl="1"/>
            <a:r>
              <a:rPr lang="he-IL" sz="2400" dirty="0"/>
              <a:t>סרוק תת עץ ימני בסדר סופי.</a:t>
            </a:r>
          </a:p>
          <a:p>
            <a:pPr algn="r" rtl="1"/>
            <a:r>
              <a:rPr lang="he-IL" sz="2400" dirty="0"/>
              <a:t>בקר בשורש</a:t>
            </a:r>
          </a:p>
          <a:p>
            <a:pPr algn="r" rtl="1"/>
            <a:r>
              <a:rPr lang="he-IL" sz="2400" dirty="0"/>
              <a:t>..</a:t>
            </a:r>
            <a:endParaRPr lang="he-IL" sz="36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ED0B55-F173-43D8-B5D6-88CD79E3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40" y="2410082"/>
            <a:ext cx="5222257" cy="3668830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E587205-0589-4030-9324-A08AFCECE53A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56DEAD3-1D01-4B77-93FC-BA4A44500022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10725C1-10ED-4E02-8390-15FA89795060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68DCF04-3E89-47A7-960C-B3586DFB6754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2BA68371-70E9-45FF-AB5D-2C9E7961DF42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D335D32-885D-4D74-B850-60858A83938D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637BE8DE-6A97-4831-945C-746B09E62289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186DB29-39AC-4FDB-91DC-50C5BFAA2646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22192E5-9ED9-4835-A743-A6602C3B48CB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EFFD3BB4-3F87-4097-A6D4-58091FE19D14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374D29B1-5C67-41A4-B660-BAEF52EB3A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12F2200-69BB-405F-8742-E9C0B613C00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D5754492-AFE8-4029-9738-A4B2E59E1313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93B8DB6-FFF2-464D-A8F4-C3CCE8BC3D84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EA4AA79-889C-44EB-AEE5-523479D84EA3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F2402C00-37C1-4A8B-A028-751057239D4A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7B5C2CE7-A0AF-45D0-B54B-E3F0E60AEC56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1F99DB3-A302-44A4-A0E0-153FC09AA6C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0789BFC-D951-4730-88A2-C0DFB531204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8E14DE9D-4C2E-4FB0-A1BF-CD54556F3B4A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39F2EEA5-82AB-4D8D-878B-9FDF045D0250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A1FF422D-EE2F-4B93-96FC-3FFE9A4F987B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582889BA-4ABB-4C03-9610-D4A455BB881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DFD2E24-04AA-4353-9D36-3B8A4112C672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D1F6745-F337-46B9-8D9B-F036E5D07CFC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10A3B944-FE53-41A9-B554-2A5BA9B61CB3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A4323CE7-29E9-460B-87D4-78E7FAB3C50B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8906E3CC-5B10-42B4-AF29-08B0603534FD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816C50B7-FF5A-45E6-B20F-E4E1C014D544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1F9B71AD-1404-4401-BC21-B2E0DFEE676A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00A529E8-B403-4C16-8C04-029D3382118D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C5DB0398-6859-431A-B14C-B03F34C18CC0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3C20759-6C68-4A4C-BB44-26468F398D03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D189C779-BBF9-4C14-9AEF-39F3329B3BB2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A2C3FEB-862E-4163-A2C3-E39DE614B8E6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F182B6B4-02CE-4D71-9D8A-F4521DE0F9B4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0513F659-5C4B-407D-837F-BB042F5B170F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1E174B8-1B70-42B5-90AD-5ECBE3B37C8B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D962B43-FF8D-49C9-825F-C1B21D14E03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A7D2BA0-9CBF-4ACD-BCEC-9FAA346617C6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9BCD4177-4D6C-4311-9E0E-80F92021048B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D6C2CCB8-2DB4-49B8-BDC4-1A58D315E1BA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36C97454-3918-4451-8DCE-9EA2F7AC0152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FDB8E576-1F08-4460-82D3-44A4BA4A892D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A9C089A-05E8-4418-A3EE-BC9E6AF6EF6C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B64DC2EE-F472-4C3D-B2F3-B90CF0D48B64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CC816CE3-308F-4A29-BD76-215F17051E43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A586867D-8A04-4AE7-96F6-C215DCB4AF3F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B392CCAD-C1E5-4709-B1B3-3BA5E701FB06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309BCADD-EE22-4289-82C8-5CE5D7BAA481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3057B085-C63E-433F-ABD7-5FABECF16014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DC4B4-20E0-4401-8499-D6E447CAD7D3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10D19E22-8127-47D7-A8C8-1D6D758F9B9A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9FBC5594-0DED-4703-A313-5910718E49FA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EEAA91-C167-4339-A460-BD558620F586}"/>
              </a:ext>
            </a:extLst>
          </p:cNvPr>
          <p:cNvSpPr txBox="1"/>
          <p:nvPr/>
        </p:nvSpPr>
        <p:spPr>
          <a:xfrm>
            <a:off x="923926" y="5316741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0 , 8 , 2 ,  5 , 3,  6  , 9</a:t>
            </a:r>
          </a:p>
        </p:txBody>
      </p:sp>
    </p:spTree>
    <p:extLst>
      <p:ext uri="{BB962C8B-B14F-4D97-AF65-F5344CB8AC3E}">
        <p14:creationId xmlns:p14="http://schemas.microsoft.com/office/powerpoint/2010/main" val="1357806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dirty="0"/>
              <a:t>סרקו עץ בינארי בכל אחת משלושת השיטות והתקבל הפלט הבא:</a:t>
            </a:r>
          </a:p>
          <a:p>
            <a:pPr algn="l"/>
            <a:r>
              <a:rPr lang="pt-BR" sz="1600" dirty="0"/>
              <a:t>PreOrder: F, C, A, I, E, K, J, G, H, B, D</a:t>
            </a:r>
          </a:p>
          <a:p>
            <a:pPr algn="l"/>
            <a:r>
              <a:rPr lang="pt-BR" sz="1600" dirty="0"/>
              <a:t>InOrder: C, F, E, I, J, K, A, G, B, H, D</a:t>
            </a:r>
          </a:p>
          <a:p>
            <a:pPr algn="l"/>
            <a:r>
              <a:rPr lang="pt-BR" sz="1600" dirty="0"/>
              <a:t>PostOrder: C, E, J, K, I, B, D, H, G, A, F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ברצוננו לשחזר את העץ.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אחת הסריקות תספיק לשחזור העץ?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שתי סריקות יספיקו? אם כן אלו סריקות?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יש צורך בכל 3 הסריקות?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איך עושים זאת??</a:t>
            </a:r>
          </a:p>
        </p:txBody>
      </p:sp>
    </p:spTree>
    <p:extLst>
      <p:ext uri="{BB962C8B-B14F-4D97-AF65-F5344CB8AC3E}">
        <p14:creationId xmlns:p14="http://schemas.microsoft.com/office/powerpoint/2010/main" val="2368535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C, A, I, E,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50"/>
                </a:solidFill>
              </a:rPr>
              <a:t>E, I, J, K,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r>
              <a:rPr lang="he-IL" sz="2000" dirty="0"/>
              <a:t>בסריקה </a:t>
            </a:r>
            <a:r>
              <a:rPr lang="he-IL" sz="2000" b="1" dirty="0"/>
              <a:t>בסדר תחילי</a:t>
            </a:r>
            <a:r>
              <a:rPr lang="he-IL" sz="2000" dirty="0"/>
              <a:t>, האיבר הראשון הוא </a:t>
            </a:r>
            <a:r>
              <a:rPr lang="he-IL" sz="2000" b="1" dirty="0"/>
              <a:t>שורש </a:t>
            </a:r>
            <a:r>
              <a:rPr lang="he-IL" sz="2000" dirty="0"/>
              <a:t>העץ.</a:t>
            </a:r>
          </a:p>
          <a:p>
            <a:pPr algn="r" rtl="1"/>
            <a:r>
              <a:rPr lang="he-IL" sz="2000" dirty="0"/>
              <a:t>נחפש את האיבר בסדר תוכי </a:t>
            </a:r>
          </a:p>
          <a:p>
            <a:pPr algn="r" rtl="1"/>
            <a:r>
              <a:rPr lang="he-IL" sz="2000" dirty="0"/>
              <a:t>כל מה שמשמאל לשורש </a:t>
            </a:r>
            <a:r>
              <a:rPr lang="he-IL" sz="2000" b="1" dirty="0"/>
              <a:t>בסדר תוכי </a:t>
            </a:r>
            <a:r>
              <a:rPr lang="he-IL" sz="2000" dirty="0"/>
              <a:t>שייך </a:t>
            </a:r>
            <a:r>
              <a:rPr lang="he-IL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לבן השמאלי</a:t>
            </a:r>
          </a:p>
          <a:p>
            <a:pPr algn="r" rtl="1"/>
            <a:r>
              <a:rPr lang="he-IL" sz="2000" dirty="0"/>
              <a:t>וכל מה שמימין לשורש שייך </a:t>
            </a:r>
            <a:r>
              <a:rPr lang="he-IL" sz="2000" b="1" dirty="0">
                <a:solidFill>
                  <a:srgbClr val="00B050"/>
                </a:solidFill>
              </a:rPr>
              <a:t>לבן הימני</a:t>
            </a:r>
            <a:endParaRPr lang="he-IL" sz="2000" dirty="0">
              <a:solidFill>
                <a:srgbClr val="00B050"/>
              </a:solidFill>
            </a:endParaRPr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r>
              <a:rPr lang="en-US" dirty="0"/>
              <a:t>blog.csit.org.il - </a:t>
            </a:r>
            <a:r>
              <a:rPr lang="he-IL" dirty="0"/>
              <a:t>הילה קדמן</a:t>
            </a:r>
          </a:p>
        </p:txBody>
      </p:sp>
    </p:spTree>
    <p:extLst>
      <p:ext uri="{BB962C8B-B14F-4D97-AF65-F5344CB8AC3E}">
        <p14:creationId xmlns:p14="http://schemas.microsoft.com/office/powerpoint/2010/main" val="1555329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A, I, E,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50"/>
                </a:solidFill>
              </a:rPr>
              <a:t>E, I, J, K,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228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rgbClr val="00B0F0"/>
                </a:solidFill>
              </a:rPr>
              <a:t>E</a:t>
            </a:r>
            <a:r>
              <a:rPr lang="pt-BR" sz="2000" dirty="0"/>
              <a:t>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J, K, </a:t>
            </a:r>
            <a:r>
              <a:rPr lang="pt-BR" sz="2000" dirty="0">
                <a:solidFill>
                  <a:srgbClr val="00B0F0"/>
                </a:solidFill>
              </a:rPr>
              <a:t>A</a:t>
            </a:r>
            <a:r>
              <a:rPr lang="pt-BR" sz="2000" dirty="0">
                <a:solidFill>
                  <a:srgbClr val="00B050"/>
                </a:solidFill>
              </a:rPr>
              <a:t>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4085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K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J</a:t>
            </a:r>
            <a:r>
              <a:rPr lang="pt-BR" sz="2000" dirty="0"/>
              <a:t>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</a:t>
            </a:r>
            <a:r>
              <a:rPr lang="pt-BR" sz="2000" dirty="0">
                <a:solidFill>
                  <a:srgbClr val="00B0F0"/>
                </a:solidFill>
              </a:rPr>
              <a:t>J</a:t>
            </a:r>
            <a:r>
              <a:rPr lang="pt-BR" sz="2000" dirty="0">
                <a:solidFill>
                  <a:srgbClr val="00B050"/>
                </a:solidFill>
              </a:rPr>
              <a:t>, </a:t>
            </a:r>
            <a:r>
              <a:rPr lang="pt-BR" sz="2000" dirty="0">
                <a:solidFill>
                  <a:srgbClr val="00B0F0"/>
                </a:solidFill>
              </a:rPr>
              <a:t>K</a:t>
            </a:r>
            <a:r>
              <a:rPr lang="pt-BR" sz="2000" dirty="0">
                <a:solidFill>
                  <a:srgbClr val="00B050"/>
                </a:solidFill>
              </a:rPr>
              <a:t>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7194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accent6"/>
                </a:solidFill>
              </a:rPr>
              <a:t>K, J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</a:t>
            </a:r>
            <a:r>
              <a:rPr lang="pt-BR" sz="2000" dirty="0">
                <a:solidFill>
                  <a:schemeClr val="accent6"/>
                </a:solidFill>
              </a:rPr>
              <a:t>J, K</a:t>
            </a:r>
            <a:r>
              <a:rPr lang="pt-BR" sz="2000" dirty="0">
                <a:solidFill>
                  <a:srgbClr val="00B050"/>
                </a:solidFill>
              </a:rPr>
              <a:t>, A, </a:t>
            </a:r>
            <a:r>
              <a:rPr lang="pt-BR" sz="2000" dirty="0">
                <a:solidFill>
                  <a:srgbClr val="00B0F0"/>
                </a:solidFill>
              </a:rPr>
              <a:t>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467A32CF-E1EE-4684-ACBE-21C089893885}"/>
              </a:ext>
            </a:extLst>
          </p:cNvPr>
          <p:cNvSpPr/>
          <p:nvPr/>
        </p:nvSpPr>
        <p:spPr>
          <a:xfrm>
            <a:off x="6450216" y="601922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F6739830-9BB7-4E04-98C3-C955E7FBD225}"/>
              </a:ext>
            </a:extLst>
          </p:cNvPr>
          <p:cNvSpPr/>
          <p:nvPr/>
        </p:nvSpPr>
        <p:spPr>
          <a:xfrm>
            <a:off x="6348237" y="465770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69F739BD-2B37-491F-AF17-7C87D8C123E0}"/>
              </a:ext>
            </a:extLst>
          </p:cNvPr>
          <p:cNvSpPr/>
          <p:nvPr/>
        </p:nvSpPr>
        <p:spPr>
          <a:xfrm>
            <a:off x="6998210" y="538109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F041B95-9BDF-459F-B97E-5DEF5D48260B}"/>
              </a:ext>
            </a:extLst>
          </p:cNvPr>
          <p:cNvCxnSpPr>
            <a:stCxn id="23" idx="2"/>
            <a:endCxn id="27" idx="1"/>
          </p:cNvCxnSpPr>
          <p:nvPr/>
        </p:nvCxnSpPr>
        <p:spPr>
          <a:xfrm>
            <a:off x="5777164" y="4357647"/>
            <a:ext cx="642046" cy="36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7E6F8CF0-FA58-4CA8-B66A-C032B6408340}"/>
              </a:ext>
            </a:extLst>
          </p:cNvPr>
          <p:cNvCxnSpPr>
            <a:stCxn id="27" idx="5"/>
            <a:endCxn id="28" idx="0"/>
          </p:cNvCxnSpPr>
          <p:nvPr/>
        </p:nvCxnSpPr>
        <p:spPr>
          <a:xfrm>
            <a:off x="6761896" y="5008921"/>
            <a:ext cx="478630" cy="37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90F099F3-E602-4B1D-A402-6B98194705F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92532" y="5753263"/>
            <a:ext cx="427640" cy="26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A5F870-E47E-460B-A575-31915581E681}"/>
              </a:ext>
            </a:extLst>
          </p:cNvPr>
          <p:cNvSpPr txBox="1"/>
          <p:nvPr/>
        </p:nvSpPr>
        <p:spPr>
          <a:xfrm>
            <a:off x="6371509" y="4733969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5206E3-2663-4EA5-B749-784149D4EFEC}"/>
              </a:ext>
            </a:extLst>
          </p:cNvPr>
          <p:cNvSpPr txBox="1"/>
          <p:nvPr/>
        </p:nvSpPr>
        <p:spPr>
          <a:xfrm>
            <a:off x="6585329" y="6058537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327B2-3334-4AA6-A138-CA731B63A41A}"/>
              </a:ext>
            </a:extLst>
          </p:cNvPr>
          <p:cNvSpPr txBox="1"/>
          <p:nvPr/>
        </p:nvSpPr>
        <p:spPr>
          <a:xfrm>
            <a:off x="7088006" y="5442660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54AAB-AFDE-4A67-BBEA-0173AFAE2A10}"/>
              </a:ext>
            </a:extLst>
          </p:cNvPr>
          <p:cNvSpPr txBox="1"/>
          <p:nvPr/>
        </p:nvSpPr>
        <p:spPr>
          <a:xfrm>
            <a:off x="7699616" y="6106181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5A22540A-74BB-4872-8060-CB5D498C9524}"/>
              </a:ext>
            </a:extLst>
          </p:cNvPr>
          <p:cNvSpPr/>
          <p:nvPr/>
        </p:nvSpPr>
        <p:spPr>
          <a:xfrm>
            <a:off x="7631095" y="605432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E8DC40B5-0C81-4062-8A3E-3E1F10AE237B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7409029" y="5750437"/>
            <a:ext cx="464382" cy="30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85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K, J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accent6"/>
                </a:solidFill>
              </a:rPr>
              <a:t>G</a:t>
            </a:r>
            <a:r>
              <a:rPr lang="pt-BR" sz="2000" dirty="0">
                <a:solidFill>
                  <a:srgbClr val="00B0F0"/>
                </a:solidFill>
              </a:rPr>
              <a:t>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</a:t>
            </a:r>
            <a:r>
              <a:rPr lang="pt-BR" sz="2000" dirty="0">
                <a:solidFill>
                  <a:schemeClr val="tx1"/>
                </a:solidFill>
              </a:rPr>
              <a:t> I, J, K, A</a:t>
            </a:r>
            <a:r>
              <a:rPr lang="pt-BR" sz="2000" dirty="0">
                <a:solidFill>
                  <a:srgbClr val="00B050"/>
                </a:solidFill>
              </a:rPr>
              <a:t>, </a:t>
            </a:r>
            <a:r>
              <a:rPr lang="pt-BR" sz="2000" dirty="0">
                <a:solidFill>
                  <a:schemeClr val="accent6"/>
                </a:solidFill>
              </a:rPr>
              <a:t>G, B</a:t>
            </a:r>
            <a:r>
              <a:rPr lang="pt-BR" sz="2000" dirty="0">
                <a:solidFill>
                  <a:srgbClr val="00B0F0"/>
                </a:solidFill>
              </a:rPr>
              <a:t>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467A32CF-E1EE-4684-ACBE-21C089893885}"/>
              </a:ext>
            </a:extLst>
          </p:cNvPr>
          <p:cNvSpPr/>
          <p:nvPr/>
        </p:nvSpPr>
        <p:spPr>
          <a:xfrm>
            <a:off x="6450216" y="601922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F6739830-9BB7-4E04-98C3-C955E7FBD225}"/>
              </a:ext>
            </a:extLst>
          </p:cNvPr>
          <p:cNvSpPr/>
          <p:nvPr/>
        </p:nvSpPr>
        <p:spPr>
          <a:xfrm>
            <a:off x="6348237" y="465770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69F739BD-2B37-491F-AF17-7C87D8C123E0}"/>
              </a:ext>
            </a:extLst>
          </p:cNvPr>
          <p:cNvSpPr/>
          <p:nvPr/>
        </p:nvSpPr>
        <p:spPr>
          <a:xfrm>
            <a:off x="6998210" y="538109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F041B95-9BDF-459F-B97E-5DEF5D48260B}"/>
              </a:ext>
            </a:extLst>
          </p:cNvPr>
          <p:cNvCxnSpPr>
            <a:stCxn id="23" idx="2"/>
            <a:endCxn id="27" idx="1"/>
          </p:cNvCxnSpPr>
          <p:nvPr/>
        </p:nvCxnSpPr>
        <p:spPr>
          <a:xfrm>
            <a:off x="5777164" y="4357647"/>
            <a:ext cx="642046" cy="36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7E6F8CF0-FA58-4CA8-B66A-C032B6408340}"/>
              </a:ext>
            </a:extLst>
          </p:cNvPr>
          <p:cNvCxnSpPr>
            <a:stCxn id="27" idx="5"/>
            <a:endCxn id="28" idx="0"/>
          </p:cNvCxnSpPr>
          <p:nvPr/>
        </p:nvCxnSpPr>
        <p:spPr>
          <a:xfrm>
            <a:off x="6761896" y="5008921"/>
            <a:ext cx="478630" cy="37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90F099F3-E602-4B1D-A402-6B98194705F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92532" y="5753263"/>
            <a:ext cx="427640" cy="26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A5F870-E47E-460B-A575-31915581E681}"/>
              </a:ext>
            </a:extLst>
          </p:cNvPr>
          <p:cNvSpPr txBox="1"/>
          <p:nvPr/>
        </p:nvSpPr>
        <p:spPr>
          <a:xfrm>
            <a:off x="6371509" y="4733969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5206E3-2663-4EA5-B749-784149D4EFEC}"/>
              </a:ext>
            </a:extLst>
          </p:cNvPr>
          <p:cNvSpPr txBox="1"/>
          <p:nvPr/>
        </p:nvSpPr>
        <p:spPr>
          <a:xfrm>
            <a:off x="6585329" y="6058537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327B2-3334-4AA6-A138-CA731B63A41A}"/>
              </a:ext>
            </a:extLst>
          </p:cNvPr>
          <p:cNvSpPr txBox="1"/>
          <p:nvPr/>
        </p:nvSpPr>
        <p:spPr>
          <a:xfrm>
            <a:off x="7088006" y="5442660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54AAB-AFDE-4A67-BBEA-0173AFAE2A10}"/>
              </a:ext>
            </a:extLst>
          </p:cNvPr>
          <p:cNvSpPr txBox="1"/>
          <p:nvPr/>
        </p:nvSpPr>
        <p:spPr>
          <a:xfrm>
            <a:off x="7699616" y="6106181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5A22540A-74BB-4872-8060-CB5D498C9524}"/>
              </a:ext>
            </a:extLst>
          </p:cNvPr>
          <p:cNvSpPr/>
          <p:nvPr/>
        </p:nvSpPr>
        <p:spPr>
          <a:xfrm>
            <a:off x="7631095" y="605432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E8DC40B5-0C81-4062-8A3E-3E1F10AE237B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7409029" y="5750437"/>
            <a:ext cx="464382" cy="30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39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441" y="843624"/>
            <a:ext cx="9642231" cy="720000"/>
          </a:xfrm>
        </p:spPr>
        <p:txBody>
          <a:bodyPr/>
          <a:lstStyle/>
          <a:p>
            <a:r>
              <a:rPr lang="he-IL" sz="3600" dirty="0"/>
              <a:t>מה הלאה ?</a:t>
            </a:r>
            <a:br>
              <a:rPr lang="he-IL" sz="3600" dirty="0"/>
            </a:br>
            <a:br>
              <a:rPr lang="he-IL" sz="360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-618061" y="1563624"/>
            <a:ext cx="110276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תבניות אלגוריתמיות / </a:t>
            </a: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 </a:t>
            </a: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בעץ בינארי.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 מהחומרים נלקחו  מאתר של הילה קדמן </a:t>
            </a: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ומהספר מבט לחלונות.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endParaRPr lang="he-IL" sz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endParaRPr lang="he-IL" sz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1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336329" y="18114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566042" y="1141738"/>
            <a:ext cx="10110686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 עץ בינארי הינו מבנה נתונים (גרף ללא מעגלים)  המייצג עץ מושרש, </a:t>
            </a:r>
            <a:br>
              <a:rPr lang="en-US" dirty="0"/>
            </a:br>
            <a:r>
              <a:rPr lang="he-IL" dirty="0"/>
              <a:t>בו כל קודקוד / צומת המכיל נתון מסוים יש לכול היותר 2 בנים .</a:t>
            </a:r>
          </a:p>
          <a:p>
            <a:pPr>
              <a:lnSpc>
                <a:spcPct val="150000"/>
              </a:lnSpc>
            </a:pPr>
            <a:r>
              <a:rPr lang="he-IL" dirty="0"/>
              <a:t>על הבנים מוגדר יחס סדר של בן שמאלי ובן ימני 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 להלן (</a:t>
            </a:r>
            <a:r>
              <a:rPr lang="he-IL" dirty="0" err="1"/>
              <a:t>קודקוד</a:t>
            </a:r>
            <a:r>
              <a:rPr lang="he-IL" dirty="0"/>
              <a:t>, צומת  חוליה – מילים נרדפות).</a:t>
            </a:r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2C8EF92-A07B-46A6-8578-AD840D55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3" y="4060029"/>
            <a:ext cx="3256617" cy="246953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1506716" y="248178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3129527" y="1372321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מי מעצים הבאים הוא לא  עץ ?</a:t>
            </a:r>
          </a:p>
          <a:p>
            <a:r>
              <a:rPr lang="he-IL" dirty="0"/>
              <a:t>ומהו עץ בינארי ?</a:t>
            </a:r>
          </a:p>
          <a:p>
            <a:endParaRPr lang="he-IL" dirty="0"/>
          </a:p>
          <a:p>
            <a:endParaRPr lang="he-IL" dirty="0"/>
          </a:p>
          <a:p>
            <a:pPr marL="249248" lv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2C8EF92-A07B-46A6-8578-AD840D55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2" y="2508320"/>
            <a:ext cx="2126539" cy="161258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1882DA7-8BEB-478A-803A-FAA71D84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738437"/>
            <a:ext cx="2095500" cy="1381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5B8BD7C-DD99-493F-9339-EB6BDF425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922" y="4257683"/>
            <a:ext cx="2752725" cy="1666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4817C-1608-41BE-AD8E-985E50E64511}"/>
              </a:ext>
            </a:extLst>
          </p:cNvPr>
          <p:cNvSpPr txBox="1"/>
          <p:nvPr/>
        </p:nvSpPr>
        <p:spPr>
          <a:xfrm>
            <a:off x="7249360" y="3163753"/>
            <a:ext cx="7480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עץ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CADBC-5267-44A7-9568-DA49C182481F}"/>
              </a:ext>
            </a:extLst>
          </p:cNvPr>
          <p:cNvSpPr txBox="1"/>
          <p:nvPr/>
        </p:nvSpPr>
        <p:spPr>
          <a:xfrm>
            <a:off x="5779251" y="4978651"/>
            <a:ext cx="7480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עץ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DDAC8-06B4-4EF1-AF8B-ED0A270A7923}"/>
              </a:ext>
            </a:extLst>
          </p:cNvPr>
          <p:cNvSpPr txBox="1"/>
          <p:nvPr/>
        </p:nvSpPr>
        <p:spPr>
          <a:xfrm>
            <a:off x="1602648" y="5756354"/>
            <a:ext cx="950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עץ בינארי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A0936-C7F6-40B6-ADFB-CBA82ECC19BF}"/>
              </a:ext>
            </a:extLst>
          </p:cNvPr>
          <p:cNvSpPr txBox="1"/>
          <p:nvPr/>
        </p:nvSpPr>
        <p:spPr>
          <a:xfrm>
            <a:off x="713232" y="4175638"/>
            <a:ext cx="950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עץ בינארי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C8CA569F-08F0-4245-9A10-F5376F99A8F7}"/>
              </a:ext>
            </a:extLst>
          </p:cNvPr>
          <p:cNvSpPr/>
          <p:nvPr/>
        </p:nvSpPr>
        <p:spPr>
          <a:xfrm>
            <a:off x="1733159" y="5275231"/>
            <a:ext cx="429768" cy="417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27A34-0FFB-42E8-84A4-59D2BCEC9E99}"/>
              </a:ext>
            </a:extLst>
          </p:cNvPr>
          <p:cNvSpPr txBox="1"/>
          <p:nvPr/>
        </p:nvSpPr>
        <p:spPr>
          <a:xfrm>
            <a:off x="1846147" y="5346816"/>
            <a:ext cx="4297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04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1810788" y="27945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2922385" y="1245822"/>
            <a:ext cx="7761461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הגדרה רקורסיבית  :</a:t>
            </a:r>
          </a:p>
          <a:p>
            <a:r>
              <a:rPr lang="he-IL" dirty="0"/>
              <a:t>עץ בינארי הוא עץ ריק או שורש שיש לו שני בנים שכול אחד מהם הוא עץ בינארי.</a:t>
            </a:r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24197" y="5079802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973328" y="4344408"/>
            <a:ext cx="181328" cy="3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מחבר חץ ישר 96">
            <a:extLst>
              <a:ext uri="{FF2B5EF4-FFF2-40B4-BE49-F238E27FC236}">
                <a16:creationId xmlns:a16="http://schemas.microsoft.com/office/drawing/2014/main" id="{357D5AA3-586C-4714-BBFB-6D4F239801C9}"/>
              </a:ext>
            </a:extLst>
          </p:cNvPr>
          <p:cNvCxnSpPr>
            <a:cxnSpLocks/>
          </p:cNvCxnSpPr>
          <p:nvPr/>
        </p:nvCxnSpPr>
        <p:spPr>
          <a:xfrm>
            <a:off x="3531352" y="4323011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39200BEC-6CA9-4713-A101-4EF34843587D}"/>
              </a:ext>
            </a:extLst>
          </p:cNvPr>
          <p:cNvCxnSpPr/>
          <p:nvPr/>
        </p:nvCxnSpPr>
        <p:spPr>
          <a:xfrm flipV="1">
            <a:off x="3618505" y="4559573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3CC93BFE-2D1F-4357-AF5C-A5B1FECEB2C8}"/>
              </a:ext>
            </a:extLst>
          </p:cNvPr>
          <p:cNvCxnSpPr>
            <a:cxnSpLocks/>
          </p:cNvCxnSpPr>
          <p:nvPr/>
        </p:nvCxnSpPr>
        <p:spPr>
          <a:xfrm flipV="1">
            <a:off x="3694776" y="4623248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מחבר חץ ישר 104">
            <a:extLst>
              <a:ext uri="{FF2B5EF4-FFF2-40B4-BE49-F238E27FC236}">
                <a16:creationId xmlns:a16="http://schemas.microsoft.com/office/drawing/2014/main" id="{3F1D4887-C7C8-42FF-8571-E618F25D8838}"/>
              </a:ext>
            </a:extLst>
          </p:cNvPr>
          <p:cNvCxnSpPr>
            <a:cxnSpLocks/>
          </p:cNvCxnSpPr>
          <p:nvPr/>
        </p:nvCxnSpPr>
        <p:spPr>
          <a:xfrm>
            <a:off x="5472612" y="4947913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833B7BED-0BB0-4569-825A-C711CD71D306}"/>
              </a:ext>
            </a:extLst>
          </p:cNvPr>
          <p:cNvCxnSpPr/>
          <p:nvPr/>
        </p:nvCxnSpPr>
        <p:spPr>
          <a:xfrm flipV="1">
            <a:off x="5559765" y="5184475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מחבר ישר 106">
            <a:extLst>
              <a:ext uri="{FF2B5EF4-FFF2-40B4-BE49-F238E27FC236}">
                <a16:creationId xmlns:a16="http://schemas.microsoft.com/office/drawing/2014/main" id="{144B7CBD-94E7-4C7A-9F34-0C71C01539B0}"/>
              </a:ext>
            </a:extLst>
          </p:cNvPr>
          <p:cNvCxnSpPr>
            <a:cxnSpLocks/>
          </p:cNvCxnSpPr>
          <p:nvPr/>
        </p:nvCxnSpPr>
        <p:spPr>
          <a:xfrm flipV="1">
            <a:off x="5636036" y="5248150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44C6C0CB-848F-45DE-A193-ECBA77FF5313}"/>
              </a:ext>
            </a:extLst>
          </p:cNvPr>
          <p:cNvCxnSpPr>
            <a:cxnSpLocks/>
          </p:cNvCxnSpPr>
          <p:nvPr/>
        </p:nvCxnSpPr>
        <p:spPr>
          <a:xfrm>
            <a:off x="4700347" y="4965160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מחבר ישר 108">
            <a:extLst>
              <a:ext uri="{FF2B5EF4-FFF2-40B4-BE49-F238E27FC236}">
                <a16:creationId xmlns:a16="http://schemas.microsoft.com/office/drawing/2014/main" id="{A0B3F772-3320-4F6D-953E-03F0C3B34D68}"/>
              </a:ext>
            </a:extLst>
          </p:cNvPr>
          <p:cNvCxnSpPr/>
          <p:nvPr/>
        </p:nvCxnSpPr>
        <p:spPr>
          <a:xfrm flipV="1">
            <a:off x="4787500" y="5201722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מחבר ישר 109">
            <a:extLst>
              <a:ext uri="{FF2B5EF4-FFF2-40B4-BE49-F238E27FC236}">
                <a16:creationId xmlns:a16="http://schemas.microsoft.com/office/drawing/2014/main" id="{812F9A45-A6E0-42C7-A7AC-7DF5F7DC5CBF}"/>
              </a:ext>
            </a:extLst>
          </p:cNvPr>
          <p:cNvCxnSpPr>
            <a:cxnSpLocks/>
          </p:cNvCxnSpPr>
          <p:nvPr/>
        </p:nvCxnSpPr>
        <p:spPr>
          <a:xfrm flipV="1">
            <a:off x="4863771" y="5265397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מחבר חץ ישר 110">
            <a:extLst>
              <a:ext uri="{FF2B5EF4-FFF2-40B4-BE49-F238E27FC236}">
                <a16:creationId xmlns:a16="http://schemas.microsoft.com/office/drawing/2014/main" id="{C2872D62-E422-4B83-8E03-22EF2E6D7BB3}"/>
              </a:ext>
            </a:extLst>
          </p:cNvPr>
          <p:cNvCxnSpPr>
            <a:cxnSpLocks/>
          </p:cNvCxnSpPr>
          <p:nvPr/>
        </p:nvCxnSpPr>
        <p:spPr>
          <a:xfrm>
            <a:off x="3544686" y="5492834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מחבר ישר 111">
            <a:extLst>
              <a:ext uri="{FF2B5EF4-FFF2-40B4-BE49-F238E27FC236}">
                <a16:creationId xmlns:a16="http://schemas.microsoft.com/office/drawing/2014/main" id="{13523AD9-B8A1-4038-9EBE-0D0E3B38080D}"/>
              </a:ext>
            </a:extLst>
          </p:cNvPr>
          <p:cNvCxnSpPr/>
          <p:nvPr/>
        </p:nvCxnSpPr>
        <p:spPr>
          <a:xfrm flipV="1">
            <a:off x="3631839" y="5729396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מחבר ישר 112">
            <a:extLst>
              <a:ext uri="{FF2B5EF4-FFF2-40B4-BE49-F238E27FC236}">
                <a16:creationId xmlns:a16="http://schemas.microsoft.com/office/drawing/2014/main" id="{A691B417-4844-4C85-9384-91360CBF0D40}"/>
              </a:ext>
            </a:extLst>
          </p:cNvPr>
          <p:cNvCxnSpPr>
            <a:cxnSpLocks/>
          </p:cNvCxnSpPr>
          <p:nvPr/>
        </p:nvCxnSpPr>
        <p:spPr>
          <a:xfrm flipV="1">
            <a:off x="3708110" y="5793071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מחבר חץ ישר 113">
            <a:extLst>
              <a:ext uri="{FF2B5EF4-FFF2-40B4-BE49-F238E27FC236}">
                <a16:creationId xmlns:a16="http://schemas.microsoft.com/office/drawing/2014/main" id="{2720E98D-FA03-452E-A9E5-0E50ACDCBD79}"/>
              </a:ext>
            </a:extLst>
          </p:cNvPr>
          <p:cNvCxnSpPr>
            <a:cxnSpLocks/>
          </p:cNvCxnSpPr>
          <p:nvPr/>
        </p:nvCxnSpPr>
        <p:spPr>
          <a:xfrm>
            <a:off x="4980478" y="5997997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מחבר ישר 114">
            <a:extLst>
              <a:ext uri="{FF2B5EF4-FFF2-40B4-BE49-F238E27FC236}">
                <a16:creationId xmlns:a16="http://schemas.microsoft.com/office/drawing/2014/main" id="{92A94D1A-AF7A-463A-AB74-380810629D32}"/>
              </a:ext>
            </a:extLst>
          </p:cNvPr>
          <p:cNvCxnSpPr/>
          <p:nvPr/>
        </p:nvCxnSpPr>
        <p:spPr>
          <a:xfrm flipV="1">
            <a:off x="5047986" y="6232494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מחבר ישר 115">
            <a:extLst>
              <a:ext uri="{FF2B5EF4-FFF2-40B4-BE49-F238E27FC236}">
                <a16:creationId xmlns:a16="http://schemas.microsoft.com/office/drawing/2014/main" id="{12FA06DC-01EF-47A3-B279-FA04822BADA2}"/>
              </a:ext>
            </a:extLst>
          </p:cNvPr>
          <p:cNvCxnSpPr>
            <a:cxnSpLocks/>
          </p:cNvCxnSpPr>
          <p:nvPr/>
        </p:nvCxnSpPr>
        <p:spPr>
          <a:xfrm flipV="1">
            <a:off x="5154009" y="6322719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מחבר חץ ישר 116">
            <a:extLst>
              <a:ext uri="{FF2B5EF4-FFF2-40B4-BE49-F238E27FC236}">
                <a16:creationId xmlns:a16="http://schemas.microsoft.com/office/drawing/2014/main" id="{FA3EFD17-675D-4340-897E-AB5E043AC302}"/>
              </a:ext>
            </a:extLst>
          </p:cNvPr>
          <p:cNvCxnSpPr>
            <a:cxnSpLocks/>
          </p:cNvCxnSpPr>
          <p:nvPr/>
        </p:nvCxnSpPr>
        <p:spPr>
          <a:xfrm>
            <a:off x="4210762" y="6107852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מחבר ישר 117">
            <a:extLst>
              <a:ext uri="{FF2B5EF4-FFF2-40B4-BE49-F238E27FC236}">
                <a16:creationId xmlns:a16="http://schemas.microsoft.com/office/drawing/2014/main" id="{AFE74A11-FABB-454F-8137-F7814EEAA857}"/>
              </a:ext>
            </a:extLst>
          </p:cNvPr>
          <p:cNvCxnSpPr/>
          <p:nvPr/>
        </p:nvCxnSpPr>
        <p:spPr>
          <a:xfrm flipV="1">
            <a:off x="4297915" y="6344414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מחבר ישר 118">
            <a:extLst>
              <a:ext uri="{FF2B5EF4-FFF2-40B4-BE49-F238E27FC236}">
                <a16:creationId xmlns:a16="http://schemas.microsoft.com/office/drawing/2014/main" id="{DBD4D6D0-7FCD-4714-AE58-3B2B8DAE7E0A}"/>
              </a:ext>
            </a:extLst>
          </p:cNvPr>
          <p:cNvCxnSpPr>
            <a:cxnSpLocks/>
          </p:cNvCxnSpPr>
          <p:nvPr/>
        </p:nvCxnSpPr>
        <p:spPr>
          <a:xfrm flipV="1">
            <a:off x="4374186" y="6408089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0F3E3D3A-E621-4657-9336-DBC3FC836071}"/>
              </a:ext>
            </a:extLst>
          </p:cNvPr>
          <p:cNvCxnSpPr>
            <a:stCxn id="67" idx="3"/>
          </p:cNvCxnSpPr>
          <p:nvPr/>
        </p:nvCxnSpPr>
        <p:spPr>
          <a:xfrm flipH="1">
            <a:off x="3790739" y="6090288"/>
            <a:ext cx="140099" cy="28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46D775C3-25CF-49F1-939E-9EC0086A5498}"/>
              </a:ext>
            </a:extLst>
          </p:cNvPr>
          <p:cNvCxnSpPr/>
          <p:nvPr/>
        </p:nvCxnSpPr>
        <p:spPr>
          <a:xfrm>
            <a:off x="3658678" y="6375095"/>
            <a:ext cx="199716" cy="53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EFE31856-25D2-445D-B08B-2A951114C2A3}"/>
              </a:ext>
            </a:extLst>
          </p:cNvPr>
          <p:cNvCxnSpPr/>
          <p:nvPr/>
        </p:nvCxnSpPr>
        <p:spPr>
          <a:xfrm>
            <a:off x="3680252" y="6451717"/>
            <a:ext cx="110487" cy="50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מחבר חץ ישר 86">
            <a:extLst>
              <a:ext uri="{FF2B5EF4-FFF2-40B4-BE49-F238E27FC236}">
                <a16:creationId xmlns:a16="http://schemas.microsoft.com/office/drawing/2014/main" id="{65C640D3-A805-48E2-A0C2-EB706570F0CB}"/>
              </a:ext>
            </a:extLst>
          </p:cNvPr>
          <p:cNvCxnSpPr>
            <a:stCxn id="57" idx="4"/>
          </p:cNvCxnSpPr>
          <p:nvPr/>
        </p:nvCxnSpPr>
        <p:spPr>
          <a:xfrm>
            <a:off x="5301443" y="5011410"/>
            <a:ext cx="19127" cy="402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מחבר ישר 89">
            <a:extLst>
              <a:ext uri="{FF2B5EF4-FFF2-40B4-BE49-F238E27FC236}">
                <a16:creationId xmlns:a16="http://schemas.microsoft.com/office/drawing/2014/main" id="{4F71117E-272B-4913-A8A1-B516D53F1197}"/>
              </a:ext>
            </a:extLst>
          </p:cNvPr>
          <p:cNvCxnSpPr/>
          <p:nvPr/>
        </p:nvCxnSpPr>
        <p:spPr>
          <a:xfrm>
            <a:off x="5262611" y="5514109"/>
            <a:ext cx="162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מחבר ישר 93">
            <a:extLst>
              <a:ext uri="{FF2B5EF4-FFF2-40B4-BE49-F238E27FC236}">
                <a16:creationId xmlns:a16="http://schemas.microsoft.com/office/drawing/2014/main" id="{2BCACAB2-B2FE-4B3A-9237-E1CE0AB4A0DE}"/>
              </a:ext>
            </a:extLst>
          </p:cNvPr>
          <p:cNvCxnSpPr>
            <a:cxnSpLocks/>
          </p:cNvCxnSpPr>
          <p:nvPr/>
        </p:nvCxnSpPr>
        <p:spPr>
          <a:xfrm>
            <a:off x="5169402" y="5474680"/>
            <a:ext cx="33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מחבר חץ ישר 98">
            <a:extLst>
              <a:ext uri="{FF2B5EF4-FFF2-40B4-BE49-F238E27FC236}">
                <a16:creationId xmlns:a16="http://schemas.microsoft.com/office/drawing/2014/main" id="{13B827AA-6DCC-4ED3-B2F5-A81EBACF768A}"/>
              </a:ext>
            </a:extLst>
          </p:cNvPr>
          <p:cNvCxnSpPr>
            <a:stCxn id="69" idx="4"/>
          </p:cNvCxnSpPr>
          <p:nvPr/>
        </p:nvCxnSpPr>
        <p:spPr>
          <a:xfrm flipH="1">
            <a:off x="4700347" y="6107481"/>
            <a:ext cx="67696" cy="36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מחבר ישר 100">
            <a:extLst>
              <a:ext uri="{FF2B5EF4-FFF2-40B4-BE49-F238E27FC236}">
                <a16:creationId xmlns:a16="http://schemas.microsoft.com/office/drawing/2014/main" id="{026B05FC-A2F6-497F-B9BD-359B5FD87408}"/>
              </a:ext>
            </a:extLst>
          </p:cNvPr>
          <p:cNvCxnSpPr/>
          <p:nvPr/>
        </p:nvCxnSpPr>
        <p:spPr>
          <a:xfrm>
            <a:off x="4611663" y="6519303"/>
            <a:ext cx="248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מחבר ישר 102">
            <a:extLst>
              <a:ext uri="{FF2B5EF4-FFF2-40B4-BE49-F238E27FC236}">
                <a16:creationId xmlns:a16="http://schemas.microsoft.com/office/drawing/2014/main" id="{EE48D915-84AB-41E9-A1EF-74C4E149A9C7}"/>
              </a:ext>
            </a:extLst>
          </p:cNvPr>
          <p:cNvCxnSpPr/>
          <p:nvPr/>
        </p:nvCxnSpPr>
        <p:spPr>
          <a:xfrm>
            <a:off x="4603589" y="6594764"/>
            <a:ext cx="260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מחבר חץ ישר 162">
            <a:extLst>
              <a:ext uri="{FF2B5EF4-FFF2-40B4-BE49-F238E27FC236}">
                <a16:creationId xmlns:a16="http://schemas.microsoft.com/office/drawing/2014/main" id="{9882BF9B-07F0-472C-93FE-094C9311CEAF}"/>
              </a:ext>
            </a:extLst>
          </p:cNvPr>
          <p:cNvCxnSpPr>
            <a:cxnSpLocks/>
          </p:cNvCxnSpPr>
          <p:nvPr/>
        </p:nvCxnSpPr>
        <p:spPr>
          <a:xfrm>
            <a:off x="3024176" y="6111019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מחבר ישר 163">
            <a:extLst>
              <a:ext uri="{FF2B5EF4-FFF2-40B4-BE49-F238E27FC236}">
                <a16:creationId xmlns:a16="http://schemas.microsoft.com/office/drawing/2014/main" id="{020B364A-1DDC-4102-B287-C04ACC42176D}"/>
              </a:ext>
            </a:extLst>
          </p:cNvPr>
          <p:cNvCxnSpPr/>
          <p:nvPr/>
        </p:nvCxnSpPr>
        <p:spPr>
          <a:xfrm flipV="1">
            <a:off x="3111329" y="6347581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מחבר ישר 164">
            <a:extLst>
              <a:ext uri="{FF2B5EF4-FFF2-40B4-BE49-F238E27FC236}">
                <a16:creationId xmlns:a16="http://schemas.microsoft.com/office/drawing/2014/main" id="{3A2E75BD-D5B0-4544-8C01-7DFC2D602D54}"/>
              </a:ext>
            </a:extLst>
          </p:cNvPr>
          <p:cNvCxnSpPr>
            <a:cxnSpLocks/>
          </p:cNvCxnSpPr>
          <p:nvPr/>
        </p:nvCxnSpPr>
        <p:spPr>
          <a:xfrm flipV="1">
            <a:off x="3187600" y="6411256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מחבר חץ ישר 165">
            <a:extLst>
              <a:ext uri="{FF2B5EF4-FFF2-40B4-BE49-F238E27FC236}">
                <a16:creationId xmlns:a16="http://schemas.microsoft.com/office/drawing/2014/main" id="{0FA0D268-8D80-4A23-B751-D51B258EE237}"/>
              </a:ext>
            </a:extLst>
          </p:cNvPr>
          <p:cNvCxnSpPr>
            <a:cxnSpLocks/>
          </p:cNvCxnSpPr>
          <p:nvPr/>
        </p:nvCxnSpPr>
        <p:spPr>
          <a:xfrm>
            <a:off x="2408315" y="5540148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מחבר ישר 166">
            <a:extLst>
              <a:ext uri="{FF2B5EF4-FFF2-40B4-BE49-F238E27FC236}">
                <a16:creationId xmlns:a16="http://schemas.microsoft.com/office/drawing/2014/main" id="{AE0F4431-870B-48FF-9392-414EBC7DA851}"/>
              </a:ext>
            </a:extLst>
          </p:cNvPr>
          <p:cNvCxnSpPr/>
          <p:nvPr/>
        </p:nvCxnSpPr>
        <p:spPr>
          <a:xfrm flipV="1">
            <a:off x="2475823" y="5774645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מחבר ישר 167">
            <a:extLst>
              <a:ext uri="{FF2B5EF4-FFF2-40B4-BE49-F238E27FC236}">
                <a16:creationId xmlns:a16="http://schemas.microsoft.com/office/drawing/2014/main" id="{C50E29AF-9E53-49DC-A610-09BF18AFB189}"/>
              </a:ext>
            </a:extLst>
          </p:cNvPr>
          <p:cNvCxnSpPr>
            <a:cxnSpLocks/>
          </p:cNvCxnSpPr>
          <p:nvPr/>
        </p:nvCxnSpPr>
        <p:spPr>
          <a:xfrm flipV="1">
            <a:off x="2480582" y="5847882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מחבר חץ ישר 168">
            <a:extLst>
              <a:ext uri="{FF2B5EF4-FFF2-40B4-BE49-F238E27FC236}">
                <a16:creationId xmlns:a16="http://schemas.microsoft.com/office/drawing/2014/main" id="{D2BC393B-2A3B-496E-8C4A-B0885045BF53}"/>
              </a:ext>
            </a:extLst>
          </p:cNvPr>
          <p:cNvCxnSpPr/>
          <p:nvPr/>
        </p:nvCxnSpPr>
        <p:spPr>
          <a:xfrm flipH="1">
            <a:off x="2123495" y="5475862"/>
            <a:ext cx="140099" cy="28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מחבר ישר 169">
            <a:extLst>
              <a:ext uri="{FF2B5EF4-FFF2-40B4-BE49-F238E27FC236}">
                <a16:creationId xmlns:a16="http://schemas.microsoft.com/office/drawing/2014/main" id="{DC0F39C7-9FD2-4B21-832A-B1ED8D958161}"/>
              </a:ext>
            </a:extLst>
          </p:cNvPr>
          <p:cNvCxnSpPr/>
          <p:nvPr/>
        </p:nvCxnSpPr>
        <p:spPr>
          <a:xfrm>
            <a:off x="2013008" y="5837291"/>
            <a:ext cx="110487" cy="50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מחבר ישר 122">
            <a:extLst>
              <a:ext uri="{FF2B5EF4-FFF2-40B4-BE49-F238E27FC236}">
                <a16:creationId xmlns:a16="http://schemas.microsoft.com/office/drawing/2014/main" id="{C63C912C-FB65-4502-9088-48D75F28E411}"/>
              </a:ext>
            </a:extLst>
          </p:cNvPr>
          <p:cNvCxnSpPr/>
          <p:nvPr/>
        </p:nvCxnSpPr>
        <p:spPr>
          <a:xfrm>
            <a:off x="2013008" y="5741207"/>
            <a:ext cx="231427" cy="140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מחבר חץ ישר 170">
            <a:extLst>
              <a:ext uri="{FF2B5EF4-FFF2-40B4-BE49-F238E27FC236}">
                <a16:creationId xmlns:a16="http://schemas.microsoft.com/office/drawing/2014/main" id="{2454869D-B75E-4129-BC15-DB92A67F2EAB}"/>
              </a:ext>
            </a:extLst>
          </p:cNvPr>
          <p:cNvCxnSpPr/>
          <p:nvPr/>
        </p:nvCxnSpPr>
        <p:spPr>
          <a:xfrm>
            <a:off x="2802982" y="6068052"/>
            <a:ext cx="19127" cy="402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מחבר ישר 171">
            <a:extLst>
              <a:ext uri="{FF2B5EF4-FFF2-40B4-BE49-F238E27FC236}">
                <a16:creationId xmlns:a16="http://schemas.microsoft.com/office/drawing/2014/main" id="{33DED76A-25B2-4974-898C-0A8726884D6B}"/>
              </a:ext>
            </a:extLst>
          </p:cNvPr>
          <p:cNvCxnSpPr/>
          <p:nvPr/>
        </p:nvCxnSpPr>
        <p:spPr>
          <a:xfrm>
            <a:off x="2764150" y="6570751"/>
            <a:ext cx="162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מחבר ישר 172">
            <a:extLst>
              <a:ext uri="{FF2B5EF4-FFF2-40B4-BE49-F238E27FC236}">
                <a16:creationId xmlns:a16="http://schemas.microsoft.com/office/drawing/2014/main" id="{9C7E9AF2-1D60-4E5B-A2E7-752CC3FAE604}"/>
              </a:ext>
            </a:extLst>
          </p:cNvPr>
          <p:cNvCxnSpPr>
            <a:cxnSpLocks/>
          </p:cNvCxnSpPr>
          <p:nvPr/>
        </p:nvCxnSpPr>
        <p:spPr>
          <a:xfrm>
            <a:off x="2670941" y="6531322"/>
            <a:ext cx="33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9" y="213094"/>
            <a:ext cx="10573406" cy="720000"/>
          </a:xfrm>
        </p:spPr>
        <p:txBody>
          <a:bodyPr/>
          <a:lstStyle/>
          <a:p>
            <a:r>
              <a:rPr lang="he-IL" dirty="0"/>
              <a:t>מושגים והגדרות ביחס למבנה של עץ בינארי 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E7B44B-1840-4C7B-B57A-E9A3302EB1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352" y="1168501"/>
            <a:ext cx="10493348" cy="5471773"/>
          </a:xfrm>
        </p:spPr>
        <p:txBody>
          <a:bodyPr/>
          <a:lstStyle/>
          <a:p>
            <a:r>
              <a:rPr lang="he-IL" dirty="0"/>
              <a:t>כול איבר בעץ נקרא צומת –חוליה  (</a:t>
            </a:r>
            <a:r>
              <a:rPr lang="en-US" dirty="0"/>
              <a:t>Node</a:t>
            </a:r>
            <a:r>
              <a:rPr lang="he-IL" dirty="0"/>
              <a:t>)  ובמקרה של עץ בינארי הוא נקרא </a:t>
            </a:r>
            <a:r>
              <a:rPr lang="en-US" dirty="0"/>
              <a:t> - binode&lt;T&gt;</a:t>
            </a:r>
            <a:r>
              <a:rPr lang="he-IL" dirty="0"/>
              <a:t>חוליה בינארית</a:t>
            </a:r>
          </a:p>
          <a:p>
            <a:r>
              <a:rPr lang="he-IL" dirty="0"/>
              <a:t>אנחנו נתייחס לחוליה בינארית גנרית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2A2DA7D-8A86-4CF6-94C9-929E3480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13" y="2883070"/>
            <a:ext cx="3952875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B66A43-AEF3-4D07-8849-B32159921408}"/>
              </a:ext>
            </a:extLst>
          </p:cNvPr>
          <p:cNvSpPr txBox="1"/>
          <p:nvPr/>
        </p:nvSpPr>
        <p:spPr>
          <a:xfrm>
            <a:off x="1540019" y="4521619"/>
            <a:ext cx="2656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או בצורה פשוטה יותר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0E796-C548-4FEE-BE1D-88ED62B83D54}"/>
              </a:ext>
            </a:extLst>
          </p:cNvPr>
          <p:cNvSpPr txBox="1"/>
          <p:nvPr/>
        </p:nvSpPr>
        <p:spPr>
          <a:xfrm>
            <a:off x="8464204" y="5193075"/>
            <a:ext cx="556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כך: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A22AC10-3490-42CF-AD25-F5819412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52" y="4885468"/>
            <a:ext cx="2476500" cy="110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483E3-DE43-4B4F-9437-27C944465473}"/>
              </a:ext>
            </a:extLst>
          </p:cNvPr>
          <p:cNvSpPr txBox="1"/>
          <p:nvPr/>
        </p:nvSpPr>
        <p:spPr>
          <a:xfrm>
            <a:off x="1867354" y="5302160"/>
            <a:ext cx="803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או כך: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FBD4C10-D864-4CE7-844A-3E00A5C2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915" y="2903523"/>
            <a:ext cx="3579627" cy="226398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59B506-C6B8-4F5B-A735-DCC0D20CD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92" y="5526423"/>
            <a:ext cx="3275896" cy="1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3289</Words>
  <Application>Microsoft Office PowerPoint</Application>
  <PresentationFormat>מסך רחב</PresentationFormat>
  <Paragraphs>1057</Paragraphs>
  <Slides>60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60</vt:i4>
      </vt:variant>
    </vt:vector>
  </HeadingPairs>
  <TitlesOfParts>
    <vt:vector size="64" baseType="lpstr">
      <vt:lpstr>Varela Round</vt:lpstr>
      <vt:lpstr>Calibri</vt:lpstr>
      <vt:lpstr>Arial</vt:lpstr>
      <vt:lpstr>ערכת נושא Office</vt:lpstr>
      <vt:lpstr>מערכת שידורים לאומית</vt:lpstr>
      <vt:lpstr>מדעי המחשב </vt:lpstr>
      <vt:lpstr>מה נלמד היום ?</vt:lpstr>
      <vt:lpstr>שימוש של עצים ?</vt:lpstr>
      <vt:lpstr>עץ משפחה של סבים וסבתות </vt:lpstr>
      <vt:lpstr>עצים בינארים  מבוא.</vt:lpstr>
      <vt:lpstr>עצים בינארים  מבוא.</vt:lpstr>
      <vt:lpstr>עצים בינארים  מבוא.</vt:lpstr>
      <vt:lpstr>מושגים והגדרות ביחס למבנה של עץ בינארי 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 </vt:lpstr>
      <vt:lpstr>תרגילים blog.csit.org.il  הילה קדמן  </vt:lpstr>
      <vt:lpstr>תרגילים blog.csit.org.il  הילה קדמן  </vt:lpstr>
      <vt:lpstr>בניה של עץ בינארי </vt:lpstr>
      <vt:lpstr>בנית עץ בינארי</vt:lpstr>
      <vt:lpstr>בנית עץ בינארי</vt:lpstr>
      <vt:lpstr>בנית עץ בינארי</vt:lpstr>
      <vt:lpstr>בנית עץ בינארי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מה הלאה ? 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שני שמלה/Shani Chemla</cp:lastModifiedBy>
  <cp:revision>93</cp:revision>
  <dcterms:created xsi:type="dcterms:W3CDTF">2020-03-15T19:13:03Z</dcterms:created>
  <dcterms:modified xsi:type="dcterms:W3CDTF">2021-12-01T07:30:19Z</dcterms:modified>
</cp:coreProperties>
</file>