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6"/>
  </p:notesMasterIdLst>
  <p:sldIdLst>
    <p:sldId id="257" r:id="rId2"/>
    <p:sldId id="258" r:id="rId3"/>
    <p:sldId id="259" r:id="rId4"/>
    <p:sldId id="260" r:id="rId5"/>
    <p:sldId id="261" r:id="rId6"/>
    <p:sldId id="282" r:id="rId7"/>
    <p:sldId id="283" r:id="rId8"/>
    <p:sldId id="284" r:id="rId9"/>
    <p:sldId id="285" r:id="rId10"/>
    <p:sldId id="287" r:id="rId11"/>
    <p:sldId id="289" r:id="rId12"/>
    <p:sldId id="288" r:id="rId13"/>
    <p:sldId id="290" r:id="rId14"/>
    <p:sldId id="291" r:id="rId15"/>
    <p:sldId id="271" r:id="rId16"/>
    <p:sldId id="262" r:id="rId17"/>
    <p:sldId id="264" r:id="rId18"/>
    <p:sldId id="293" r:id="rId19"/>
    <p:sldId id="292" r:id="rId20"/>
    <p:sldId id="294" r:id="rId21"/>
    <p:sldId id="265" r:id="rId22"/>
    <p:sldId id="279" r:id="rId23"/>
    <p:sldId id="280" r:id="rId24"/>
    <p:sldId id="281" r:id="rId25"/>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elet Seidler" initials="AS" lastIdx="5" clrIdx="0">
    <p:extLst>
      <p:ext uri="{19B8F6BF-5375-455C-9EA6-DF929625EA0E}">
        <p15:presenceInfo xmlns:p15="http://schemas.microsoft.com/office/powerpoint/2012/main" userId="Ayelet Seid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4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3A2BAF4-51C0-4E0B-BFFC-F1691EA289A8}" type="datetimeFigureOut">
              <a:rPr lang="he-IL" smtClean="0"/>
              <a:t>כ"ד/כסלו/תשפ"ב</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883B7E2-908C-4395-A83A-FC4A06613F0D}" type="slidenum">
              <a:rPr lang="he-IL" smtClean="0"/>
              <a:t>‹#›</a:t>
            </a:fld>
            <a:endParaRPr lang="he-IL"/>
          </a:p>
        </p:txBody>
      </p:sp>
    </p:spTree>
    <p:extLst>
      <p:ext uri="{BB962C8B-B14F-4D97-AF65-F5344CB8AC3E}">
        <p14:creationId xmlns:p14="http://schemas.microsoft.com/office/powerpoint/2010/main" val="25944571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2B7E6E1A-2299-4134-87AA-F6E9878B3718}" type="datetimeFigureOut">
              <a:rPr lang="he-IL" smtClean="0"/>
              <a:t>כ"ד/כסלו/תשפ"ב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E6AF2FF-5EF1-4DD6-BF5D-42306507A6BD}" type="slidenum">
              <a:rPr lang="he-IL" smtClean="0"/>
              <a:t>‹#›</a:t>
            </a:fld>
            <a:endParaRPr lang="he-IL"/>
          </a:p>
        </p:txBody>
      </p:sp>
    </p:spTree>
    <p:extLst>
      <p:ext uri="{BB962C8B-B14F-4D97-AF65-F5344CB8AC3E}">
        <p14:creationId xmlns:p14="http://schemas.microsoft.com/office/powerpoint/2010/main" val="1624715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2B7E6E1A-2299-4134-87AA-F6E9878B3718}" type="datetimeFigureOut">
              <a:rPr lang="he-IL" smtClean="0"/>
              <a:t>כ"ד/כסלו/תשפ"ב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E6AF2FF-5EF1-4DD6-BF5D-42306507A6BD}" type="slidenum">
              <a:rPr lang="he-IL" smtClean="0"/>
              <a:t>‹#›</a:t>
            </a:fld>
            <a:endParaRPr lang="he-IL"/>
          </a:p>
        </p:txBody>
      </p:sp>
    </p:spTree>
    <p:extLst>
      <p:ext uri="{BB962C8B-B14F-4D97-AF65-F5344CB8AC3E}">
        <p14:creationId xmlns:p14="http://schemas.microsoft.com/office/powerpoint/2010/main" val="3151477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2B7E6E1A-2299-4134-87AA-F6E9878B3718}" type="datetimeFigureOut">
              <a:rPr lang="he-IL" smtClean="0"/>
              <a:t>כ"ד/כסלו/תשפ"ב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E6AF2FF-5EF1-4DD6-BF5D-42306507A6BD}" type="slidenum">
              <a:rPr lang="he-IL" smtClean="0"/>
              <a:t>‹#›</a:t>
            </a:fld>
            <a:endParaRPr lang="he-IL"/>
          </a:p>
        </p:txBody>
      </p:sp>
    </p:spTree>
    <p:extLst>
      <p:ext uri="{BB962C8B-B14F-4D97-AF65-F5344CB8AC3E}">
        <p14:creationId xmlns:p14="http://schemas.microsoft.com/office/powerpoint/2010/main" val="3524685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693989"/>
            <a:ext cx="7772400"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502551" y="6569428"/>
            <a:ext cx="1967970"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1116607" y="6410588"/>
            <a:ext cx="2434800"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7489861" y="-439221"/>
            <a:ext cx="3154236"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מעוגל 9"/>
          <p:cNvSpPr/>
          <p:nvPr userDrawn="1"/>
        </p:nvSpPr>
        <p:spPr>
          <a:xfrm>
            <a:off x="6194603" y="6565100"/>
            <a:ext cx="3325661"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4083964" y="369916"/>
            <a:ext cx="976073" cy="1597430"/>
          </a:xfrm>
          <a:prstGeom prst="rect">
            <a:avLst/>
          </a:prstGeom>
        </p:spPr>
      </p:pic>
    </p:spTree>
    <p:extLst>
      <p:ext uri="{BB962C8B-B14F-4D97-AF65-F5344CB8AC3E}">
        <p14:creationId xmlns:p14="http://schemas.microsoft.com/office/powerpoint/2010/main" val="400190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שם השיעור">
    <p:spTree>
      <p:nvGrpSpPr>
        <p:cNvPr id="1" name=""/>
        <p:cNvGrpSpPr/>
        <p:nvPr/>
      </p:nvGrpSpPr>
      <p:grpSpPr>
        <a:xfrm>
          <a:off x="0" y="0"/>
          <a:ext cx="0" cy="0"/>
          <a:chOff x="0" y="0"/>
          <a:chExt cx="0" cy="0"/>
        </a:xfrm>
      </p:grpSpPr>
      <p:sp>
        <p:nvSpPr>
          <p:cNvPr id="10" name="מלבן מעוגל 9"/>
          <p:cNvSpPr/>
          <p:nvPr userDrawn="1"/>
        </p:nvSpPr>
        <p:spPr>
          <a:xfrm>
            <a:off x="159707" y="1396870"/>
            <a:ext cx="988303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554278" y="1640910"/>
            <a:ext cx="8154444"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5497462" y="6579191"/>
            <a:ext cx="4000400"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7125858" y="6294301"/>
            <a:ext cx="2287242"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7497662" y="-235260"/>
            <a:ext cx="2076373"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375835" y="163632"/>
            <a:ext cx="1071082"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553660" y="2918492"/>
            <a:ext cx="8155062" cy="72000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553660" y="3655832"/>
            <a:ext cx="8155062" cy="720000"/>
          </a:xfrm>
        </p:spPr>
        <p:txBody>
          <a:bodyP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1506857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386455" y="213094"/>
            <a:ext cx="8371090"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386455" y="1185681"/>
            <a:ext cx="8371089"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386455" y="1725682"/>
            <a:ext cx="8371090"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10" name="מלבן מעוגל 9"/>
          <p:cNvSpPr/>
          <p:nvPr userDrawn="1"/>
        </p:nvSpPr>
        <p:spPr>
          <a:xfrm>
            <a:off x="0" y="5878199"/>
            <a:ext cx="3574644"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1" name="מלבן מעוגל 10"/>
          <p:cNvSpPr/>
          <p:nvPr userDrawn="1"/>
        </p:nvSpPr>
        <p:spPr>
          <a:xfrm>
            <a:off x="6500786" y="-110812"/>
            <a:ext cx="397508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
        <p:nvSpPr>
          <p:cNvPr id="12" name="מלבן מעוגל 11"/>
          <p:cNvSpPr/>
          <p:nvPr userDrawn="1"/>
        </p:nvSpPr>
        <p:spPr>
          <a:xfrm>
            <a:off x="0" y="6306749"/>
            <a:ext cx="5793324"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Varela Round" pitchFamily="2" charset="-79"/>
              <a:cs typeface="Varela Round" pitchFamily="2" charset="-79"/>
            </a:endParaRPr>
          </a:p>
        </p:txBody>
      </p:sp>
    </p:spTree>
    <p:extLst>
      <p:ext uri="{BB962C8B-B14F-4D97-AF65-F5344CB8AC3E}">
        <p14:creationId xmlns:p14="http://schemas.microsoft.com/office/powerpoint/2010/main" val="1654821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159707" y="1396870"/>
            <a:ext cx="9883036"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  </a:t>
            </a:r>
          </a:p>
        </p:txBody>
      </p:sp>
      <p:sp>
        <p:nvSpPr>
          <p:cNvPr id="2" name="כותרת 1"/>
          <p:cNvSpPr>
            <a:spLocks noGrp="1"/>
          </p:cNvSpPr>
          <p:nvPr>
            <p:ph type="ctrTitle"/>
          </p:nvPr>
        </p:nvSpPr>
        <p:spPr>
          <a:xfrm>
            <a:off x="554278" y="1640910"/>
            <a:ext cx="8154444"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5497462" y="6579191"/>
            <a:ext cx="4000400"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userDrawn="1"/>
        </p:nvSpPr>
        <p:spPr>
          <a:xfrm>
            <a:off x="7125858" y="6294301"/>
            <a:ext cx="2287242"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מעוגל 8"/>
          <p:cNvSpPr/>
          <p:nvPr userDrawn="1"/>
        </p:nvSpPr>
        <p:spPr>
          <a:xfrm>
            <a:off x="7497662" y="-235260"/>
            <a:ext cx="2076373"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מעוגל 10"/>
          <p:cNvSpPr/>
          <p:nvPr userDrawn="1"/>
        </p:nvSpPr>
        <p:spPr>
          <a:xfrm>
            <a:off x="-375835" y="163632"/>
            <a:ext cx="1071082"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Google Shape;11;p2"/>
          <p:cNvSpPr txBox="1">
            <a:spLocks noGrp="1"/>
          </p:cNvSpPr>
          <p:nvPr>
            <p:ph type="subTitle" idx="1"/>
          </p:nvPr>
        </p:nvSpPr>
        <p:spPr>
          <a:xfrm>
            <a:off x="553660" y="2918493"/>
            <a:ext cx="8155062" cy="64209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200" b="1">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Tree>
    <p:extLst>
      <p:ext uri="{BB962C8B-B14F-4D97-AF65-F5344CB8AC3E}">
        <p14:creationId xmlns:p14="http://schemas.microsoft.com/office/powerpoint/2010/main" val="3296764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2B7E6E1A-2299-4134-87AA-F6E9878B3718}" type="datetimeFigureOut">
              <a:rPr lang="he-IL" smtClean="0"/>
              <a:t>כ"ד/כסלו/תשפ"ב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E6AF2FF-5EF1-4DD6-BF5D-42306507A6BD}" type="slidenum">
              <a:rPr lang="he-IL" smtClean="0"/>
              <a:t>‹#›</a:t>
            </a:fld>
            <a:endParaRPr lang="he-IL"/>
          </a:p>
        </p:txBody>
      </p:sp>
    </p:spTree>
    <p:extLst>
      <p:ext uri="{BB962C8B-B14F-4D97-AF65-F5344CB8AC3E}">
        <p14:creationId xmlns:p14="http://schemas.microsoft.com/office/powerpoint/2010/main" val="3290101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2B7E6E1A-2299-4134-87AA-F6E9878B3718}" type="datetimeFigureOut">
              <a:rPr lang="he-IL" smtClean="0"/>
              <a:t>כ"ד/כסלו/תשפ"ב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E6AF2FF-5EF1-4DD6-BF5D-42306507A6BD}" type="slidenum">
              <a:rPr lang="he-IL" smtClean="0"/>
              <a:t>‹#›</a:t>
            </a:fld>
            <a:endParaRPr lang="he-IL"/>
          </a:p>
        </p:txBody>
      </p:sp>
    </p:spTree>
    <p:extLst>
      <p:ext uri="{BB962C8B-B14F-4D97-AF65-F5344CB8AC3E}">
        <p14:creationId xmlns:p14="http://schemas.microsoft.com/office/powerpoint/2010/main" val="844582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2B7E6E1A-2299-4134-87AA-F6E9878B3718}" type="datetimeFigureOut">
              <a:rPr lang="he-IL" smtClean="0"/>
              <a:t>כ"ד/כסלו/תשפ"ב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BE6AF2FF-5EF1-4DD6-BF5D-42306507A6BD}" type="slidenum">
              <a:rPr lang="he-IL" smtClean="0"/>
              <a:t>‹#›</a:t>
            </a:fld>
            <a:endParaRPr lang="he-IL"/>
          </a:p>
        </p:txBody>
      </p:sp>
    </p:spTree>
    <p:extLst>
      <p:ext uri="{BB962C8B-B14F-4D97-AF65-F5344CB8AC3E}">
        <p14:creationId xmlns:p14="http://schemas.microsoft.com/office/powerpoint/2010/main" val="1779425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2B7E6E1A-2299-4134-87AA-F6E9878B3718}" type="datetimeFigureOut">
              <a:rPr lang="he-IL" smtClean="0"/>
              <a:t>כ"ד/כסלו/תשפ"ב</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BE6AF2FF-5EF1-4DD6-BF5D-42306507A6BD}" type="slidenum">
              <a:rPr lang="he-IL" smtClean="0"/>
              <a:t>‹#›</a:t>
            </a:fld>
            <a:endParaRPr lang="he-IL"/>
          </a:p>
        </p:txBody>
      </p:sp>
    </p:spTree>
    <p:extLst>
      <p:ext uri="{BB962C8B-B14F-4D97-AF65-F5344CB8AC3E}">
        <p14:creationId xmlns:p14="http://schemas.microsoft.com/office/powerpoint/2010/main" val="38499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2B7E6E1A-2299-4134-87AA-F6E9878B3718}" type="datetimeFigureOut">
              <a:rPr lang="he-IL" smtClean="0"/>
              <a:t>כ"ד/כסלו/תשפ"ב</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BE6AF2FF-5EF1-4DD6-BF5D-42306507A6BD}" type="slidenum">
              <a:rPr lang="he-IL" smtClean="0"/>
              <a:t>‹#›</a:t>
            </a:fld>
            <a:endParaRPr lang="he-IL"/>
          </a:p>
        </p:txBody>
      </p:sp>
    </p:spTree>
    <p:extLst>
      <p:ext uri="{BB962C8B-B14F-4D97-AF65-F5344CB8AC3E}">
        <p14:creationId xmlns:p14="http://schemas.microsoft.com/office/powerpoint/2010/main" val="2301398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2B7E6E1A-2299-4134-87AA-F6E9878B3718}" type="datetimeFigureOut">
              <a:rPr lang="he-IL" smtClean="0"/>
              <a:t>כ"ד/כסלו/תשפ"ב</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BE6AF2FF-5EF1-4DD6-BF5D-42306507A6BD}" type="slidenum">
              <a:rPr lang="he-IL" smtClean="0"/>
              <a:t>‹#›</a:t>
            </a:fld>
            <a:endParaRPr lang="he-IL"/>
          </a:p>
        </p:txBody>
      </p:sp>
    </p:spTree>
    <p:extLst>
      <p:ext uri="{BB962C8B-B14F-4D97-AF65-F5344CB8AC3E}">
        <p14:creationId xmlns:p14="http://schemas.microsoft.com/office/powerpoint/2010/main" val="3871966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B7E6E1A-2299-4134-87AA-F6E9878B3718}" type="datetimeFigureOut">
              <a:rPr lang="he-IL" smtClean="0"/>
              <a:t>כ"ד/כסלו/תשפ"ב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BE6AF2FF-5EF1-4DD6-BF5D-42306507A6BD}" type="slidenum">
              <a:rPr lang="he-IL" smtClean="0"/>
              <a:t>‹#›</a:t>
            </a:fld>
            <a:endParaRPr lang="he-IL"/>
          </a:p>
        </p:txBody>
      </p:sp>
    </p:spTree>
    <p:extLst>
      <p:ext uri="{BB962C8B-B14F-4D97-AF65-F5344CB8AC3E}">
        <p14:creationId xmlns:p14="http://schemas.microsoft.com/office/powerpoint/2010/main" val="651140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B7E6E1A-2299-4134-87AA-F6E9878B3718}" type="datetimeFigureOut">
              <a:rPr lang="he-IL" smtClean="0"/>
              <a:t>כ"ד/כסלו/תשפ"ב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BE6AF2FF-5EF1-4DD6-BF5D-42306507A6BD}" type="slidenum">
              <a:rPr lang="he-IL" smtClean="0"/>
              <a:t>‹#›</a:t>
            </a:fld>
            <a:endParaRPr lang="he-IL"/>
          </a:p>
        </p:txBody>
      </p:sp>
    </p:spTree>
    <p:extLst>
      <p:ext uri="{BB962C8B-B14F-4D97-AF65-F5344CB8AC3E}">
        <p14:creationId xmlns:p14="http://schemas.microsoft.com/office/powerpoint/2010/main" val="1227340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B7E6E1A-2299-4134-87AA-F6E9878B3718}" type="datetimeFigureOut">
              <a:rPr lang="he-IL" smtClean="0"/>
              <a:t>כ"ד/כסלו/תשפ"ב</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E6AF2FF-5EF1-4DD6-BF5D-42306507A6BD}" type="slidenum">
              <a:rPr lang="he-IL" smtClean="0"/>
              <a:t>‹#›</a:t>
            </a:fld>
            <a:endParaRPr lang="he-IL"/>
          </a:p>
        </p:txBody>
      </p:sp>
    </p:spTree>
    <p:extLst>
      <p:ext uri="{BB962C8B-B14F-4D97-AF65-F5344CB8AC3E}">
        <p14:creationId xmlns:p14="http://schemas.microsoft.com/office/powerpoint/2010/main" val="1021933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p:txBody>
          <a:bodyPr>
            <a:normAutofit fontScale="90000"/>
          </a:bodyPr>
          <a:lstStyle/>
          <a:p>
            <a:r>
              <a:rPr lang="he-IL" dirty="0"/>
              <a:t>מערכת שידורים לאומית</a:t>
            </a:r>
          </a:p>
        </p:txBody>
      </p:sp>
    </p:spTree>
    <p:extLst>
      <p:ext uri="{BB962C8B-B14F-4D97-AF65-F5344CB8AC3E}">
        <p14:creationId xmlns:p14="http://schemas.microsoft.com/office/powerpoint/2010/main" val="2372229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10696"/>
            <a:ext cx="8229600" cy="1143000"/>
          </a:xfrm>
        </p:spPr>
        <p:txBody>
          <a:bodyPr>
            <a:normAutofit/>
          </a:bodyPr>
          <a:lstStyle/>
          <a:p>
            <a:r>
              <a:rPr lang="he-IL" dirty="0">
                <a:latin typeface="Varela Round" pitchFamily="2" charset="-79"/>
                <a:cs typeface="Varela Round" pitchFamily="2" charset="-79"/>
              </a:rPr>
              <a:t>פרק ל"ב פסוקים טו-כה </a:t>
            </a:r>
          </a:p>
        </p:txBody>
      </p:sp>
      <p:sp>
        <p:nvSpPr>
          <p:cNvPr id="3" name="מציין מיקום תוכן 2"/>
          <p:cNvSpPr>
            <a:spLocks noGrp="1"/>
          </p:cNvSpPr>
          <p:nvPr>
            <p:ph idx="1"/>
          </p:nvPr>
        </p:nvSpPr>
        <p:spPr>
          <a:xfrm>
            <a:off x="323528" y="1052736"/>
            <a:ext cx="8371090" cy="5688632"/>
          </a:xfrm>
        </p:spPr>
        <p:txBody>
          <a:bodyPr>
            <a:noAutofit/>
          </a:bodyPr>
          <a:lstStyle/>
          <a:p>
            <a:pPr marL="0" indent="0">
              <a:buNone/>
            </a:pPr>
            <a:r>
              <a:rPr lang="he-IL" sz="3400" b="1" dirty="0">
                <a:latin typeface="Varela Round" pitchFamily="2" charset="-79"/>
                <a:cs typeface="Varela Round" pitchFamily="2" charset="-79"/>
              </a:rPr>
              <a:t>(טו) וַיִּפֶן וַיֵּרֶד מֹשֶׁה מִן הָהָר וּשְׁנֵי לֻחֹת הָעֵדֻת בְּיָדוֹ...</a:t>
            </a:r>
          </a:p>
          <a:p>
            <a:pPr marL="3413125" indent="0">
              <a:buNone/>
            </a:pPr>
            <a:r>
              <a:rPr lang="he-IL" sz="3400" dirty="0">
                <a:latin typeface="Varela Round" pitchFamily="2" charset="-79"/>
                <a:cs typeface="Varela Round" pitchFamily="2" charset="-79"/>
              </a:rPr>
              <a:t>המתח מתגבר... </a:t>
            </a:r>
          </a:p>
          <a:p>
            <a:pPr marL="3413125" indent="0">
              <a:buNone/>
            </a:pPr>
            <a:r>
              <a:rPr lang="he-IL" sz="3400" dirty="0">
                <a:latin typeface="Varela Round" pitchFamily="2" charset="-79"/>
                <a:cs typeface="Varela Round" pitchFamily="2" charset="-79"/>
              </a:rPr>
              <a:t>משה רבנו יורד מהר סיני עם הלוחות הקדושים...</a:t>
            </a:r>
          </a:p>
          <a:p>
            <a:pPr marL="3413125" indent="0">
              <a:buNone/>
            </a:pPr>
            <a:r>
              <a:rPr lang="he-IL" sz="3400" dirty="0">
                <a:latin typeface="Varela Round" pitchFamily="2" charset="-79"/>
                <a:cs typeface="Varela Round" pitchFamily="2" charset="-79"/>
              </a:rPr>
              <a:t>למטה מחכה העגל...</a:t>
            </a:r>
          </a:p>
          <a:p>
            <a:pPr marL="3413125" indent="0">
              <a:buNone/>
            </a:pPr>
            <a:r>
              <a:rPr lang="he-IL" sz="3400" dirty="0">
                <a:latin typeface="Varela Round" pitchFamily="2" charset="-79"/>
                <a:cs typeface="Varela Round" pitchFamily="2" charset="-79"/>
              </a:rPr>
              <a:t>מה יקרה?</a:t>
            </a:r>
          </a:p>
          <a:p>
            <a:pPr marL="3413125" indent="0">
              <a:buNone/>
            </a:pPr>
            <a:r>
              <a:rPr lang="he-IL" sz="3400" dirty="0">
                <a:latin typeface="Varela Round" pitchFamily="2" charset="-79"/>
                <a:cs typeface="Varela Round" pitchFamily="2" charset="-79"/>
              </a:rPr>
              <a:t>שימו לב לפעולות</a:t>
            </a:r>
          </a:p>
          <a:p>
            <a:pPr marL="3413125" indent="0">
              <a:buNone/>
            </a:pPr>
            <a:r>
              <a:rPr lang="he-IL" sz="3400" dirty="0">
                <a:latin typeface="Varela Round" pitchFamily="2" charset="-79"/>
                <a:cs typeface="Varela Round" pitchFamily="2" charset="-79"/>
              </a:rPr>
              <a:t>משה רבנו!</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508104" y="2074560"/>
            <a:ext cx="1564158"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6956"/>
          <a:stretch/>
        </p:blipFill>
        <p:spPr bwMode="auto">
          <a:xfrm>
            <a:off x="123175" y="5013176"/>
            <a:ext cx="1937005" cy="1687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146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10696"/>
            <a:ext cx="8229600" cy="1143000"/>
          </a:xfrm>
        </p:spPr>
        <p:txBody>
          <a:bodyPr>
            <a:normAutofit/>
          </a:bodyPr>
          <a:lstStyle/>
          <a:p>
            <a:r>
              <a:rPr lang="he-IL" dirty="0">
                <a:latin typeface="Varela Round" pitchFamily="2" charset="-79"/>
                <a:cs typeface="Varela Round" pitchFamily="2" charset="-79"/>
              </a:rPr>
              <a:t>פרק ל"ב פסוקים טו-כ </a:t>
            </a:r>
          </a:p>
        </p:txBody>
      </p:sp>
      <p:sp>
        <p:nvSpPr>
          <p:cNvPr id="3" name="מציין מיקום תוכן 2"/>
          <p:cNvSpPr>
            <a:spLocks noGrp="1"/>
          </p:cNvSpPr>
          <p:nvPr>
            <p:ph idx="1"/>
          </p:nvPr>
        </p:nvSpPr>
        <p:spPr>
          <a:xfrm>
            <a:off x="323528" y="1052736"/>
            <a:ext cx="8371090" cy="5688632"/>
          </a:xfrm>
        </p:spPr>
        <p:txBody>
          <a:bodyPr>
            <a:noAutofit/>
          </a:bodyPr>
          <a:lstStyle/>
          <a:p>
            <a:pPr marL="0" indent="0">
              <a:buNone/>
            </a:pPr>
            <a:r>
              <a:rPr lang="he-IL" sz="3400" b="1" dirty="0">
                <a:latin typeface="Varela Round" pitchFamily="2" charset="-79"/>
                <a:cs typeface="Varela Round" pitchFamily="2" charset="-79"/>
              </a:rPr>
              <a:t>(טו) </a:t>
            </a:r>
            <a:r>
              <a:rPr lang="he-IL" sz="3400" dirty="0">
                <a:latin typeface="Varela Round" pitchFamily="2" charset="-79"/>
                <a:cs typeface="Varela Round" pitchFamily="2" charset="-79"/>
              </a:rPr>
              <a:t>וַיִּפֶן וַיֵּרֶד מֹשֶׁה מִן הָהָר וּשְׁנֵי לֻחֹת הָעֵדֻת בְּיָדוֹ, לֻחֹת כְּתֻבִים מִשְּׁנֵי עֶבְרֵיהֶם מִזֶּה וּמִזֶּה הֵם כְּתֻבִים׃ </a:t>
            </a:r>
            <a:r>
              <a:rPr lang="he-IL" sz="3400" b="1" dirty="0">
                <a:latin typeface="Varela Round" pitchFamily="2" charset="-79"/>
                <a:cs typeface="Varela Round" pitchFamily="2" charset="-79"/>
              </a:rPr>
              <a:t>(</a:t>
            </a:r>
            <a:r>
              <a:rPr lang="he-IL" sz="3400" b="1" dirty="0" err="1">
                <a:latin typeface="Varela Round" pitchFamily="2" charset="-79"/>
                <a:cs typeface="Varela Round" pitchFamily="2" charset="-79"/>
              </a:rPr>
              <a:t>טז</a:t>
            </a:r>
            <a:r>
              <a:rPr lang="he-IL" sz="3400" b="1" dirty="0">
                <a:latin typeface="Varela Round" pitchFamily="2" charset="-79"/>
                <a:cs typeface="Varela Round" pitchFamily="2" charset="-79"/>
              </a:rPr>
              <a:t>) </a:t>
            </a:r>
            <a:r>
              <a:rPr lang="he-IL" sz="3400" dirty="0" err="1">
                <a:latin typeface="Varela Round" pitchFamily="2" charset="-79"/>
                <a:cs typeface="Varela Round" pitchFamily="2" charset="-79"/>
              </a:rPr>
              <a:t>וְהַלֻּחֹת</a:t>
            </a:r>
            <a:r>
              <a:rPr lang="he-IL" sz="3400" dirty="0">
                <a:latin typeface="Varela Round" pitchFamily="2" charset="-79"/>
                <a:cs typeface="Varela Round" pitchFamily="2" charset="-79"/>
              </a:rPr>
              <a:t> מַעֲשֵׂה </a:t>
            </a:r>
            <a:r>
              <a:rPr lang="he-IL" sz="3400" dirty="0" err="1">
                <a:latin typeface="Varela Round" pitchFamily="2" charset="-79"/>
                <a:cs typeface="Varela Round" pitchFamily="2" charset="-79"/>
              </a:rPr>
              <a:t>אֱלֹהִים</a:t>
            </a:r>
            <a:r>
              <a:rPr lang="he-IL" sz="3400" dirty="0">
                <a:latin typeface="Varela Round" pitchFamily="2" charset="-79"/>
                <a:cs typeface="Varela Round" pitchFamily="2" charset="-79"/>
              </a:rPr>
              <a:t> הֵמָּה וְהַמִּכְתָּב מִכְתַּב </a:t>
            </a:r>
            <a:r>
              <a:rPr lang="he-IL" sz="3400" dirty="0" err="1">
                <a:latin typeface="Varela Round" pitchFamily="2" charset="-79"/>
                <a:cs typeface="Varela Round" pitchFamily="2" charset="-79"/>
              </a:rPr>
              <a:t>אֱלֹהִים</a:t>
            </a:r>
            <a:r>
              <a:rPr lang="he-IL" sz="3400" dirty="0">
                <a:latin typeface="Varela Round" pitchFamily="2" charset="-79"/>
                <a:cs typeface="Varela Round" pitchFamily="2" charset="-79"/>
              </a:rPr>
              <a:t> הוּא חָרוּת </a:t>
            </a:r>
            <a:r>
              <a:rPr lang="he-IL" sz="3400" dirty="0" err="1">
                <a:latin typeface="Varela Round" pitchFamily="2" charset="-79"/>
                <a:cs typeface="Varela Round" pitchFamily="2" charset="-79"/>
              </a:rPr>
              <a:t>עַל־הַלֻּחֹת</a:t>
            </a:r>
            <a:r>
              <a:rPr lang="he-IL" sz="3400" dirty="0">
                <a:latin typeface="Varela Round" pitchFamily="2" charset="-79"/>
                <a:cs typeface="Varela Round" pitchFamily="2" charset="-79"/>
              </a:rPr>
              <a:t>׃</a:t>
            </a:r>
          </a:p>
          <a:p>
            <a:pPr marL="3048000" indent="0">
              <a:buNone/>
            </a:pPr>
            <a:r>
              <a:rPr lang="he-IL" sz="3400" b="1" dirty="0">
                <a:latin typeface="Varela Round" pitchFamily="2" charset="-79"/>
                <a:cs typeface="Varela Round" pitchFamily="2" charset="-79"/>
              </a:rPr>
              <a:t>(</a:t>
            </a:r>
            <a:r>
              <a:rPr lang="he-IL" sz="3400" b="1" dirty="0" err="1">
                <a:latin typeface="Varela Round" pitchFamily="2" charset="-79"/>
                <a:cs typeface="Varela Round" pitchFamily="2" charset="-79"/>
              </a:rPr>
              <a:t>יז</a:t>
            </a:r>
            <a:r>
              <a:rPr lang="he-IL" sz="3400" b="1" dirty="0">
                <a:latin typeface="Varela Round" pitchFamily="2" charset="-79"/>
                <a:cs typeface="Varela Round" pitchFamily="2" charset="-79"/>
              </a:rPr>
              <a:t>) </a:t>
            </a:r>
            <a:r>
              <a:rPr lang="he-IL" sz="3400" dirty="0">
                <a:latin typeface="Varela Round" pitchFamily="2" charset="-79"/>
                <a:cs typeface="Varela Round" pitchFamily="2" charset="-79"/>
              </a:rPr>
              <a:t>וַיִּשְׁמַע יְהוֹשֻׁעַ </a:t>
            </a:r>
            <a:r>
              <a:rPr lang="he-IL" sz="3400" dirty="0" err="1">
                <a:latin typeface="Varela Round" pitchFamily="2" charset="-79"/>
                <a:cs typeface="Varela Round" pitchFamily="2" charset="-79"/>
              </a:rPr>
              <a:t>אֶת־קוֹל</a:t>
            </a:r>
            <a:r>
              <a:rPr lang="he-IL" sz="3400" dirty="0">
                <a:latin typeface="Varela Round" pitchFamily="2" charset="-79"/>
                <a:cs typeface="Varela Round" pitchFamily="2" charset="-79"/>
              </a:rPr>
              <a:t> הָעָם בְּרֵעֹה וַיֹּאמֶר </a:t>
            </a:r>
            <a:r>
              <a:rPr lang="he-IL" sz="3400" dirty="0" err="1">
                <a:latin typeface="Varela Round" pitchFamily="2" charset="-79"/>
                <a:cs typeface="Varela Round" pitchFamily="2" charset="-79"/>
              </a:rPr>
              <a:t>אֶל־מֹשֶׁה</a:t>
            </a:r>
            <a:r>
              <a:rPr lang="he-IL" sz="3400" dirty="0">
                <a:latin typeface="Varela Round" pitchFamily="2" charset="-79"/>
                <a:cs typeface="Varela Round" pitchFamily="2" charset="-79"/>
              </a:rPr>
              <a:t> קוֹל מִלְחָמָה בַּמַּחֲנֶה׃ </a:t>
            </a:r>
          </a:p>
          <a:p>
            <a:pPr marL="3048000" indent="0">
              <a:buNone/>
            </a:pPr>
            <a:r>
              <a:rPr lang="he-IL" sz="3400" b="1" dirty="0">
                <a:latin typeface="Varela Round" pitchFamily="2" charset="-79"/>
                <a:cs typeface="Varela Round" pitchFamily="2" charset="-79"/>
              </a:rPr>
              <a:t>(</a:t>
            </a:r>
            <a:r>
              <a:rPr lang="he-IL" sz="3400" b="1" dirty="0" err="1">
                <a:latin typeface="Varela Round" pitchFamily="2" charset="-79"/>
                <a:cs typeface="Varela Round" pitchFamily="2" charset="-79"/>
              </a:rPr>
              <a:t>יח</a:t>
            </a:r>
            <a:r>
              <a:rPr lang="he-IL" sz="3400" b="1" dirty="0">
                <a:latin typeface="Varela Round" pitchFamily="2" charset="-79"/>
                <a:cs typeface="Varela Round" pitchFamily="2" charset="-79"/>
              </a:rPr>
              <a:t>) </a:t>
            </a:r>
            <a:r>
              <a:rPr lang="he-IL" sz="3400" dirty="0">
                <a:latin typeface="Varela Round" pitchFamily="2" charset="-79"/>
                <a:cs typeface="Varela Round" pitchFamily="2" charset="-79"/>
              </a:rPr>
              <a:t>וַיֹּאמֶר אֵין קוֹל עֲנוֹת גְּבוּרָה וְאֵין קוֹל עֲנוֹת חֲלוּשָׁה קוֹל עַנּוֹת אָנֹכִי שֹׁמֵעַ׃ </a:t>
            </a:r>
          </a:p>
        </p:txBody>
      </p:sp>
    </p:spTree>
    <p:extLst>
      <p:ext uri="{BB962C8B-B14F-4D97-AF65-F5344CB8AC3E}">
        <p14:creationId xmlns:p14="http://schemas.microsoft.com/office/powerpoint/2010/main" val="4024929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79512" y="332656"/>
            <a:ext cx="6336704" cy="5688632"/>
          </a:xfrm>
        </p:spPr>
        <p:txBody>
          <a:bodyPr>
            <a:noAutofit/>
          </a:bodyPr>
          <a:lstStyle/>
          <a:p>
            <a:pPr marL="0" indent="0">
              <a:buNone/>
            </a:pPr>
            <a:r>
              <a:rPr lang="he-IL" sz="3600" b="1" dirty="0">
                <a:latin typeface="Varela Round" pitchFamily="2" charset="-79"/>
                <a:cs typeface="Varela Round" pitchFamily="2" charset="-79"/>
              </a:rPr>
              <a:t>(</a:t>
            </a:r>
            <a:r>
              <a:rPr lang="he-IL" sz="3600" b="1" dirty="0" err="1">
                <a:latin typeface="Varela Round" pitchFamily="2" charset="-79"/>
                <a:cs typeface="Varela Round" pitchFamily="2" charset="-79"/>
              </a:rPr>
              <a:t>יט</a:t>
            </a:r>
            <a:r>
              <a:rPr lang="he-IL" sz="3600" b="1" dirty="0">
                <a:latin typeface="Varela Round" pitchFamily="2" charset="-79"/>
                <a:cs typeface="Varela Round" pitchFamily="2" charset="-79"/>
              </a:rPr>
              <a:t>) </a:t>
            </a:r>
            <a:r>
              <a:rPr lang="he-IL" sz="3600" dirty="0">
                <a:latin typeface="Varela Round" pitchFamily="2" charset="-79"/>
                <a:cs typeface="Varela Round" pitchFamily="2" charset="-79"/>
              </a:rPr>
              <a:t>וַיְהִי כַּאֲשֶׁר קָרַב </a:t>
            </a:r>
            <a:r>
              <a:rPr lang="he-IL" sz="3600" dirty="0" err="1">
                <a:latin typeface="Varela Round" pitchFamily="2" charset="-79"/>
                <a:cs typeface="Varela Round" pitchFamily="2" charset="-79"/>
              </a:rPr>
              <a:t>אֶל־הַמַּחֲנֶה</a:t>
            </a:r>
            <a:endParaRPr lang="he-IL" sz="3600" dirty="0">
              <a:latin typeface="Varela Round" pitchFamily="2" charset="-79"/>
              <a:cs typeface="Varela Round" pitchFamily="2" charset="-79"/>
            </a:endParaRPr>
          </a:p>
          <a:p>
            <a:pPr marL="0" indent="0">
              <a:buNone/>
            </a:pPr>
            <a:r>
              <a:rPr lang="he-IL" sz="3600" dirty="0">
                <a:latin typeface="Varela Round" pitchFamily="2" charset="-79"/>
                <a:cs typeface="Varela Round" pitchFamily="2" charset="-79"/>
              </a:rPr>
              <a:t>וַיַּרְא </a:t>
            </a:r>
            <a:r>
              <a:rPr lang="he-IL" sz="3600" dirty="0" err="1">
                <a:latin typeface="Varela Round" pitchFamily="2" charset="-79"/>
                <a:cs typeface="Varela Round" pitchFamily="2" charset="-79"/>
              </a:rPr>
              <a:t>אֶת־הָעֵגֶל</a:t>
            </a:r>
            <a:r>
              <a:rPr lang="he-IL" sz="3600" dirty="0">
                <a:latin typeface="Varela Round" pitchFamily="2" charset="-79"/>
                <a:cs typeface="Varela Round" pitchFamily="2" charset="-79"/>
              </a:rPr>
              <a:t> וּמְחֹלֹת</a:t>
            </a:r>
          </a:p>
          <a:p>
            <a:pPr marL="0" indent="0">
              <a:buNone/>
            </a:pPr>
            <a:r>
              <a:rPr lang="he-IL" sz="3600" dirty="0" err="1">
                <a:latin typeface="Varela Round" pitchFamily="2" charset="-79"/>
                <a:cs typeface="Varela Round" pitchFamily="2" charset="-79"/>
              </a:rPr>
              <a:t>וַיִּחַר־אַף</a:t>
            </a:r>
            <a:r>
              <a:rPr lang="he-IL" sz="3600" dirty="0">
                <a:latin typeface="Varela Round" pitchFamily="2" charset="-79"/>
                <a:cs typeface="Varela Round" pitchFamily="2" charset="-79"/>
              </a:rPr>
              <a:t> מֹשֶׁה</a:t>
            </a:r>
          </a:p>
          <a:p>
            <a:pPr marL="0" indent="0">
              <a:buNone/>
            </a:pPr>
            <a:r>
              <a:rPr lang="he-IL" sz="3600" dirty="0" err="1">
                <a:latin typeface="Varela Round" pitchFamily="2" charset="-79"/>
                <a:cs typeface="Varela Round" pitchFamily="2" charset="-79"/>
              </a:rPr>
              <a:t>וַיַּשְׁלֵך</a:t>
            </a:r>
            <a:r>
              <a:rPr lang="he-IL" sz="3600" dirty="0">
                <a:latin typeface="Varela Round" pitchFamily="2" charset="-79"/>
                <a:cs typeface="Varela Round" pitchFamily="2" charset="-79"/>
              </a:rPr>
              <a:t>ְ מִיָּדָיו </a:t>
            </a:r>
            <a:r>
              <a:rPr lang="he-IL" sz="3600" dirty="0" err="1">
                <a:latin typeface="Varela Round" pitchFamily="2" charset="-79"/>
                <a:cs typeface="Varela Round" pitchFamily="2" charset="-79"/>
              </a:rPr>
              <a:t>אֶת־הַלֻּחֹת</a:t>
            </a:r>
            <a:r>
              <a:rPr lang="he-IL" sz="3600" dirty="0">
                <a:latin typeface="Varela Round" pitchFamily="2" charset="-79"/>
                <a:cs typeface="Varela Round" pitchFamily="2" charset="-79"/>
              </a:rPr>
              <a:t> וַיְשַׁבֵּר אֹתָם תַּחַת הָהָר׃ </a:t>
            </a:r>
          </a:p>
          <a:p>
            <a:pPr marL="0" indent="0">
              <a:buNone/>
            </a:pPr>
            <a:endParaRPr lang="he-IL" sz="3600" dirty="0">
              <a:latin typeface="Varela Round" pitchFamily="2" charset="-79"/>
              <a:cs typeface="Varela Round" pitchFamily="2" charset="-79"/>
            </a:endParaRPr>
          </a:p>
          <a:p>
            <a:pPr marL="0" indent="0">
              <a:buNone/>
            </a:pPr>
            <a:r>
              <a:rPr lang="he-IL" sz="3600" b="1" dirty="0">
                <a:latin typeface="Varela Round" pitchFamily="2" charset="-79"/>
                <a:cs typeface="Varela Round" pitchFamily="2" charset="-79"/>
              </a:rPr>
              <a:t>(כ) </a:t>
            </a:r>
            <a:r>
              <a:rPr lang="he-IL" sz="3600" dirty="0" err="1">
                <a:latin typeface="Varela Round" pitchFamily="2" charset="-79"/>
                <a:cs typeface="Varela Round" pitchFamily="2" charset="-79"/>
              </a:rPr>
              <a:t>וַיִּקַּח</a:t>
            </a:r>
            <a:r>
              <a:rPr lang="he-IL" sz="3600" dirty="0">
                <a:latin typeface="Varela Round" pitchFamily="2" charset="-79"/>
                <a:cs typeface="Varela Round" pitchFamily="2" charset="-79"/>
              </a:rPr>
              <a:t> </a:t>
            </a:r>
            <a:r>
              <a:rPr lang="he-IL" sz="3600" dirty="0" err="1">
                <a:latin typeface="Varela Round" pitchFamily="2" charset="-79"/>
                <a:cs typeface="Varela Round" pitchFamily="2" charset="-79"/>
              </a:rPr>
              <a:t>אֶת־הָעֵגֶל</a:t>
            </a:r>
            <a:r>
              <a:rPr lang="he-IL" sz="3600" dirty="0">
                <a:latin typeface="Varela Round" pitchFamily="2" charset="-79"/>
                <a:cs typeface="Varela Round" pitchFamily="2" charset="-79"/>
              </a:rPr>
              <a:t> אֲשֶׁר עָשׂוּ </a:t>
            </a:r>
            <a:r>
              <a:rPr lang="he-IL" sz="3600" dirty="0" err="1">
                <a:latin typeface="Varela Round" pitchFamily="2" charset="-79"/>
                <a:cs typeface="Varela Round" pitchFamily="2" charset="-79"/>
              </a:rPr>
              <a:t>וַיִּשְׂרֹף</a:t>
            </a:r>
            <a:r>
              <a:rPr lang="he-IL" sz="3600" dirty="0">
                <a:latin typeface="Varela Round" pitchFamily="2" charset="-79"/>
                <a:cs typeface="Varela Round" pitchFamily="2" charset="-79"/>
              </a:rPr>
              <a:t> בָּאֵשׁ, וַיִּטְחַן עַד </a:t>
            </a:r>
            <a:r>
              <a:rPr lang="he-IL" sz="3600" dirty="0" err="1">
                <a:latin typeface="Varela Round" pitchFamily="2" charset="-79"/>
                <a:cs typeface="Varela Round" pitchFamily="2" charset="-79"/>
              </a:rPr>
              <a:t>אֲשֶׁר־דָּק</a:t>
            </a:r>
            <a:r>
              <a:rPr lang="he-IL" sz="3600" dirty="0">
                <a:latin typeface="Varela Round" pitchFamily="2" charset="-79"/>
                <a:cs typeface="Varela Round" pitchFamily="2" charset="-79"/>
              </a:rPr>
              <a:t> </a:t>
            </a:r>
            <a:r>
              <a:rPr lang="he-IL" sz="3600" dirty="0" err="1">
                <a:latin typeface="Varela Round" pitchFamily="2" charset="-79"/>
                <a:cs typeface="Varela Round" pitchFamily="2" charset="-79"/>
              </a:rPr>
              <a:t>וַיִּזֶר</a:t>
            </a:r>
            <a:r>
              <a:rPr lang="he-IL" sz="3600" dirty="0">
                <a:latin typeface="Varela Round" pitchFamily="2" charset="-79"/>
                <a:cs typeface="Varela Round" pitchFamily="2" charset="-79"/>
              </a:rPr>
              <a:t> עַל־פְּנֵי הַמַּיִם </a:t>
            </a:r>
            <a:r>
              <a:rPr lang="he-IL" sz="3600" dirty="0" err="1">
                <a:latin typeface="Varela Round" pitchFamily="2" charset="-79"/>
                <a:cs typeface="Varela Round" pitchFamily="2" charset="-79"/>
              </a:rPr>
              <a:t>וַיַּשְׁק</a:t>
            </a:r>
            <a:r>
              <a:rPr lang="he-IL" sz="3600" dirty="0">
                <a:latin typeface="Varela Round" pitchFamily="2" charset="-79"/>
                <a:cs typeface="Varela Round" pitchFamily="2" charset="-79"/>
              </a:rPr>
              <a:t>ְ </a:t>
            </a:r>
            <a:r>
              <a:rPr lang="he-IL" sz="3600" dirty="0" err="1">
                <a:latin typeface="Varela Round" pitchFamily="2" charset="-79"/>
                <a:cs typeface="Varela Round" pitchFamily="2" charset="-79"/>
              </a:rPr>
              <a:t>אֶת־בְּנֵי</a:t>
            </a:r>
            <a:r>
              <a:rPr lang="he-IL" sz="3600" dirty="0">
                <a:latin typeface="Varela Round" pitchFamily="2" charset="-79"/>
                <a:cs typeface="Varela Round" pitchFamily="2" charset="-79"/>
              </a:rPr>
              <a:t> יִשְׂרָאֵל׃</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49712" y="548680"/>
            <a:ext cx="2016224" cy="2636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1842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79512" y="332656"/>
            <a:ext cx="6480720" cy="6192688"/>
          </a:xfrm>
        </p:spPr>
        <p:txBody>
          <a:bodyPr>
            <a:noAutofit/>
          </a:bodyPr>
          <a:lstStyle/>
          <a:p>
            <a:pPr marL="0" indent="0">
              <a:buNone/>
            </a:pPr>
            <a:r>
              <a:rPr lang="he-IL" sz="3000" b="1" dirty="0">
                <a:latin typeface="Varela Round" pitchFamily="2" charset="-79"/>
                <a:cs typeface="Varela Round" pitchFamily="2" charset="-79"/>
              </a:rPr>
              <a:t>(</a:t>
            </a:r>
            <a:r>
              <a:rPr lang="he-IL" sz="3000" b="1" dirty="0" err="1">
                <a:latin typeface="Varela Round" pitchFamily="2" charset="-79"/>
                <a:cs typeface="Varela Round" pitchFamily="2" charset="-79"/>
              </a:rPr>
              <a:t>כא</a:t>
            </a:r>
            <a:r>
              <a:rPr lang="he-IL" sz="3000" b="1" dirty="0">
                <a:latin typeface="Varela Round" pitchFamily="2" charset="-79"/>
                <a:cs typeface="Varela Round" pitchFamily="2" charset="-79"/>
              </a:rPr>
              <a:t>) וַיֹּאמֶר מֹשֶׁה </a:t>
            </a:r>
            <a:r>
              <a:rPr lang="he-IL" sz="3000" b="1" dirty="0" err="1">
                <a:latin typeface="Varela Round" pitchFamily="2" charset="-79"/>
                <a:cs typeface="Varela Round" pitchFamily="2" charset="-79"/>
              </a:rPr>
              <a:t>אֶל־אַהֲרֹן</a:t>
            </a:r>
            <a:r>
              <a:rPr lang="he-IL" sz="3000" b="1" dirty="0">
                <a:latin typeface="Varela Round" pitchFamily="2" charset="-79"/>
                <a:cs typeface="Varela Round" pitchFamily="2" charset="-79"/>
              </a:rPr>
              <a:t> </a:t>
            </a:r>
            <a:r>
              <a:rPr lang="he-IL" sz="3000" dirty="0" err="1">
                <a:latin typeface="Varela Round" pitchFamily="2" charset="-79"/>
                <a:cs typeface="Varela Round" pitchFamily="2" charset="-79"/>
              </a:rPr>
              <a:t>מֶה־עָשָׂה</a:t>
            </a:r>
            <a:r>
              <a:rPr lang="he-IL" sz="3000" dirty="0">
                <a:latin typeface="Varela Round" pitchFamily="2" charset="-79"/>
                <a:cs typeface="Varela Round" pitchFamily="2" charset="-79"/>
              </a:rPr>
              <a:t> לְךָ הָעָם הַזֶּה </a:t>
            </a:r>
            <a:r>
              <a:rPr lang="he-IL" sz="3000" dirty="0" err="1">
                <a:latin typeface="Varela Round" pitchFamily="2" charset="-79"/>
                <a:cs typeface="Varela Round" pitchFamily="2" charset="-79"/>
              </a:rPr>
              <a:t>כִּי־הֵבֵאת</a:t>
            </a:r>
            <a:r>
              <a:rPr lang="he-IL" sz="3000" dirty="0">
                <a:latin typeface="Varela Round" pitchFamily="2" charset="-79"/>
                <a:cs typeface="Varela Round" pitchFamily="2" charset="-79"/>
              </a:rPr>
              <a:t>ָ עָלָיו חֲטָאָה גְדֹלָה׃ </a:t>
            </a:r>
          </a:p>
          <a:p>
            <a:pPr marL="0" indent="0">
              <a:buNone/>
            </a:pPr>
            <a:endParaRPr lang="he-IL" sz="1000" dirty="0">
              <a:latin typeface="Varela Round" pitchFamily="2" charset="-79"/>
              <a:cs typeface="Varela Round" pitchFamily="2" charset="-79"/>
            </a:endParaRPr>
          </a:p>
          <a:p>
            <a:pPr marL="0" indent="0">
              <a:buNone/>
            </a:pPr>
            <a:r>
              <a:rPr lang="he-IL" sz="3000" b="1" dirty="0">
                <a:latin typeface="Varela Round" pitchFamily="2" charset="-79"/>
                <a:cs typeface="Varela Round" pitchFamily="2" charset="-79"/>
              </a:rPr>
              <a:t>(</a:t>
            </a:r>
            <a:r>
              <a:rPr lang="he-IL" sz="3000" b="1" dirty="0" err="1">
                <a:latin typeface="Varela Round" pitchFamily="2" charset="-79"/>
                <a:cs typeface="Varela Round" pitchFamily="2" charset="-79"/>
              </a:rPr>
              <a:t>כב</a:t>
            </a:r>
            <a:r>
              <a:rPr lang="he-IL" sz="3000" b="1" dirty="0">
                <a:latin typeface="Varela Round" pitchFamily="2" charset="-79"/>
                <a:cs typeface="Varela Round" pitchFamily="2" charset="-79"/>
              </a:rPr>
              <a:t>) וַיֹּאמֶר אַהֲרֹן </a:t>
            </a:r>
            <a:r>
              <a:rPr lang="he-IL" sz="3000" dirty="0" err="1">
                <a:latin typeface="Varela Round" pitchFamily="2" charset="-79"/>
                <a:cs typeface="Varela Round" pitchFamily="2" charset="-79"/>
              </a:rPr>
              <a:t>אַל־יִחַר</a:t>
            </a:r>
            <a:r>
              <a:rPr lang="he-IL" sz="3000" dirty="0">
                <a:latin typeface="Varela Round" pitchFamily="2" charset="-79"/>
                <a:cs typeface="Varela Round" pitchFamily="2" charset="-79"/>
              </a:rPr>
              <a:t> אַף אֲדֹנִי </a:t>
            </a:r>
          </a:p>
          <a:p>
            <a:pPr marL="0" indent="0">
              <a:buNone/>
            </a:pPr>
            <a:r>
              <a:rPr lang="he-IL" sz="3000" dirty="0">
                <a:latin typeface="Varela Round" pitchFamily="2" charset="-79"/>
                <a:cs typeface="Varela Round" pitchFamily="2" charset="-79"/>
              </a:rPr>
              <a:t>        אַתָּה יָדַעְתָּ </a:t>
            </a:r>
            <a:r>
              <a:rPr lang="he-IL" sz="3000" dirty="0" err="1">
                <a:latin typeface="Varela Round" pitchFamily="2" charset="-79"/>
                <a:cs typeface="Varela Round" pitchFamily="2" charset="-79"/>
              </a:rPr>
              <a:t>אֶת־הָעָם</a:t>
            </a:r>
            <a:r>
              <a:rPr lang="he-IL" sz="3000" dirty="0">
                <a:latin typeface="Varela Round" pitchFamily="2" charset="-79"/>
                <a:cs typeface="Varela Round" pitchFamily="2" charset="-79"/>
              </a:rPr>
              <a:t> כִּי בְרָע הוּא׃ </a:t>
            </a:r>
          </a:p>
          <a:p>
            <a:pPr marL="0" indent="0">
              <a:buNone/>
            </a:pPr>
            <a:r>
              <a:rPr lang="he-IL" sz="3000" b="1" dirty="0">
                <a:latin typeface="Varela Round" pitchFamily="2" charset="-79"/>
                <a:cs typeface="Varela Round" pitchFamily="2" charset="-79"/>
              </a:rPr>
              <a:t>(</a:t>
            </a:r>
            <a:r>
              <a:rPr lang="he-IL" sz="3000" b="1" dirty="0" err="1">
                <a:latin typeface="Varela Round" pitchFamily="2" charset="-79"/>
                <a:cs typeface="Varela Round" pitchFamily="2" charset="-79"/>
              </a:rPr>
              <a:t>כג</a:t>
            </a:r>
            <a:r>
              <a:rPr lang="he-IL" sz="3000" b="1" dirty="0">
                <a:latin typeface="Varela Round" pitchFamily="2" charset="-79"/>
                <a:cs typeface="Varela Round" pitchFamily="2" charset="-79"/>
              </a:rPr>
              <a:t>) </a:t>
            </a:r>
            <a:r>
              <a:rPr lang="he-IL" sz="3000" dirty="0">
                <a:latin typeface="Varela Round" pitchFamily="2" charset="-79"/>
                <a:cs typeface="Varela Round" pitchFamily="2" charset="-79"/>
              </a:rPr>
              <a:t>וַיֹּאמְרוּ לִי </a:t>
            </a:r>
            <a:r>
              <a:rPr lang="he-IL" sz="3000" dirty="0" err="1">
                <a:latin typeface="Varela Round" pitchFamily="2" charset="-79"/>
                <a:cs typeface="Varela Round" pitchFamily="2" charset="-79"/>
              </a:rPr>
              <a:t>עֲשֵׂה־לָנו</a:t>
            </a:r>
            <a:r>
              <a:rPr lang="he-IL" sz="3000" dirty="0">
                <a:latin typeface="Varela Round" pitchFamily="2" charset="-79"/>
                <a:cs typeface="Varela Round" pitchFamily="2" charset="-79"/>
              </a:rPr>
              <a:t>ּ </a:t>
            </a:r>
            <a:r>
              <a:rPr lang="he-IL" sz="3000" dirty="0" err="1">
                <a:latin typeface="Varela Round" pitchFamily="2" charset="-79"/>
                <a:cs typeface="Varela Round" pitchFamily="2" charset="-79"/>
              </a:rPr>
              <a:t>אֱלֹהִים</a:t>
            </a:r>
            <a:r>
              <a:rPr lang="he-IL" sz="3000" dirty="0">
                <a:latin typeface="Varela Round" pitchFamily="2" charset="-79"/>
                <a:cs typeface="Varela Round" pitchFamily="2" charset="-79"/>
              </a:rPr>
              <a:t> אֲשֶׁר יֵלְכוּ לְפָנֵינוּ </a:t>
            </a:r>
            <a:r>
              <a:rPr lang="he-IL" sz="3000" dirty="0" err="1">
                <a:latin typeface="Varela Round" pitchFamily="2" charset="-79"/>
                <a:cs typeface="Varela Round" pitchFamily="2" charset="-79"/>
              </a:rPr>
              <a:t>כִּי־זֶה</a:t>
            </a:r>
            <a:r>
              <a:rPr lang="he-IL" sz="3000" dirty="0">
                <a:latin typeface="Varela Round" pitchFamily="2" charset="-79"/>
                <a:cs typeface="Varela Round" pitchFamily="2" charset="-79"/>
              </a:rPr>
              <a:t> מֹשֶׁה הָאִישׁ אֲשֶׁר הֶעֱלָנוּ מֵאֶרֶץ מִצְרַיִם לֹא יָדַעְנוּ </a:t>
            </a:r>
            <a:r>
              <a:rPr lang="he-IL" sz="3000" dirty="0" err="1">
                <a:latin typeface="Varela Round" pitchFamily="2" charset="-79"/>
                <a:cs typeface="Varela Round" pitchFamily="2" charset="-79"/>
              </a:rPr>
              <a:t>מֶה־הָיָה</a:t>
            </a:r>
            <a:r>
              <a:rPr lang="he-IL" sz="3000" dirty="0">
                <a:latin typeface="Varela Round" pitchFamily="2" charset="-79"/>
                <a:cs typeface="Varela Round" pitchFamily="2" charset="-79"/>
              </a:rPr>
              <a:t> לוֹ׃ </a:t>
            </a:r>
          </a:p>
          <a:p>
            <a:pPr marL="0" indent="0">
              <a:buNone/>
            </a:pPr>
            <a:r>
              <a:rPr lang="he-IL" sz="3000" b="1" dirty="0">
                <a:latin typeface="Varela Round" pitchFamily="2" charset="-79"/>
                <a:cs typeface="Varela Round" pitchFamily="2" charset="-79"/>
              </a:rPr>
              <a:t>(כד) </a:t>
            </a:r>
            <a:r>
              <a:rPr lang="he-IL" sz="3000" dirty="0">
                <a:latin typeface="Varela Round" pitchFamily="2" charset="-79"/>
                <a:cs typeface="Varela Round" pitchFamily="2" charset="-79"/>
              </a:rPr>
              <a:t>וָאֹמַר לָהֶם לְמִי זָהָב הִתְפָּרָקוּ </a:t>
            </a:r>
            <a:r>
              <a:rPr lang="he-IL" sz="3000" dirty="0" err="1">
                <a:latin typeface="Varela Round" pitchFamily="2" charset="-79"/>
                <a:cs typeface="Varela Round" pitchFamily="2" charset="-79"/>
              </a:rPr>
              <a:t>וַיִּתְּנוּ־לִי</a:t>
            </a:r>
            <a:r>
              <a:rPr lang="he-IL" sz="3000" dirty="0">
                <a:latin typeface="Varela Round" pitchFamily="2" charset="-79"/>
                <a:cs typeface="Varela Round" pitchFamily="2" charset="-79"/>
              </a:rPr>
              <a:t> </a:t>
            </a:r>
            <a:r>
              <a:rPr lang="he-IL" sz="3000" dirty="0" err="1">
                <a:latin typeface="Varela Round" pitchFamily="2" charset="-79"/>
                <a:cs typeface="Varela Round" pitchFamily="2" charset="-79"/>
              </a:rPr>
              <a:t>וָאַשְׁלִכֵהו</a:t>
            </a:r>
            <a:r>
              <a:rPr lang="he-IL" sz="3000" dirty="0">
                <a:latin typeface="Varela Round" pitchFamily="2" charset="-79"/>
                <a:cs typeface="Varela Round" pitchFamily="2" charset="-79"/>
              </a:rPr>
              <a:t>ּ בָאֵשׁ וַיֵּצֵא הָעֵגֶל הַזֶּה׃ </a:t>
            </a:r>
          </a:p>
          <a:p>
            <a:pPr marL="0" indent="0">
              <a:buNone/>
            </a:pPr>
            <a:endParaRPr lang="he-IL" sz="800" b="1" dirty="0">
              <a:latin typeface="Varela Round" pitchFamily="2" charset="-79"/>
              <a:cs typeface="Varela Round" pitchFamily="2" charset="-79"/>
            </a:endParaRPr>
          </a:p>
          <a:p>
            <a:pPr marL="0" indent="0">
              <a:buNone/>
            </a:pPr>
            <a:r>
              <a:rPr lang="he-IL" sz="3000" b="1" dirty="0">
                <a:latin typeface="Varela Round" pitchFamily="2" charset="-79"/>
                <a:cs typeface="Varela Round" pitchFamily="2" charset="-79"/>
              </a:rPr>
              <a:t>(כה) </a:t>
            </a:r>
            <a:r>
              <a:rPr lang="he-IL" sz="3000" dirty="0">
                <a:latin typeface="Varela Round" pitchFamily="2" charset="-79"/>
                <a:cs typeface="Varela Round" pitchFamily="2" charset="-79"/>
              </a:rPr>
              <a:t>וַיַּרְא מֹשֶׁה </a:t>
            </a:r>
            <a:r>
              <a:rPr lang="he-IL" sz="3000" dirty="0" err="1">
                <a:latin typeface="Varela Round" pitchFamily="2" charset="-79"/>
                <a:cs typeface="Varela Round" pitchFamily="2" charset="-79"/>
              </a:rPr>
              <a:t>אֶת־הָעָם</a:t>
            </a:r>
            <a:r>
              <a:rPr lang="he-IL" sz="3000" dirty="0">
                <a:latin typeface="Varela Round" pitchFamily="2" charset="-79"/>
                <a:cs typeface="Varela Round" pitchFamily="2" charset="-79"/>
              </a:rPr>
              <a:t> כִּי פָרֻעַ הוּא </a:t>
            </a:r>
            <a:r>
              <a:rPr lang="he-IL" sz="3000" dirty="0" err="1">
                <a:latin typeface="Varela Round" pitchFamily="2" charset="-79"/>
                <a:cs typeface="Varela Round" pitchFamily="2" charset="-79"/>
              </a:rPr>
              <a:t>כִּי־פְרָעֹה</a:t>
            </a:r>
            <a:r>
              <a:rPr lang="he-IL" sz="3000" dirty="0">
                <a:latin typeface="Varela Round" pitchFamily="2" charset="-79"/>
                <a:cs typeface="Varela Round" pitchFamily="2" charset="-79"/>
              </a:rPr>
              <a:t> אַהֲרֹן לְשִׁמְצָה </a:t>
            </a:r>
            <a:r>
              <a:rPr lang="he-IL" sz="3000" dirty="0" err="1">
                <a:latin typeface="Varela Round" pitchFamily="2" charset="-79"/>
                <a:cs typeface="Varela Round" pitchFamily="2" charset="-79"/>
              </a:rPr>
              <a:t>בְּקָמֵיהֶם</a:t>
            </a:r>
            <a:r>
              <a:rPr lang="he-IL" sz="3000" dirty="0">
                <a:latin typeface="Varela Round" pitchFamily="2" charset="-79"/>
                <a:cs typeface="Varela Round" pitchFamily="2" charset="-79"/>
              </a:rPr>
              <a:t>׃ </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823"/>
          <a:stretch/>
        </p:blipFill>
        <p:spPr bwMode="auto">
          <a:xfrm>
            <a:off x="6948264" y="404662"/>
            <a:ext cx="1674887" cy="297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818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548680"/>
            <a:ext cx="8229600" cy="5577483"/>
          </a:xfrm>
        </p:spPr>
        <p:txBody>
          <a:bodyPr/>
          <a:lstStyle/>
          <a:p>
            <a:r>
              <a:rPr lang="he-IL" dirty="0">
                <a:latin typeface="Varela Round" pitchFamily="2" charset="-79"/>
                <a:cs typeface="Varela Round" pitchFamily="2" charset="-79"/>
              </a:rPr>
              <a:t>הכינו רשימה של פעולות משה עד כה – </a:t>
            </a:r>
          </a:p>
          <a:p>
            <a:pPr marL="0" indent="0">
              <a:buNone/>
            </a:pPr>
            <a:r>
              <a:rPr lang="he-IL" dirty="0">
                <a:latin typeface="Varela Round" pitchFamily="2" charset="-79"/>
                <a:cs typeface="Varela Round" pitchFamily="2" charset="-79"/>
              </a:rPr>
              <a:t>	</a:t>
            </a:r>
          </a:p>
          <a:p>
            <a:pPr marL="0" indent="0">
              <a:buNone/>
            </a:pPr>
            <a:endParaRPr lang="he-IL" dirty="0">
              <a:latin typeface="Varela Round" pitchFamily="2" charset="-79"/>
              <a:cs typeface="Varela Round" pitchFamily="2" charset="-79"/>
            </a:endParaRPr>
          </a:p>
          <a:p>
            <a:pPr marL="0" indent="0">
              <a:buNone/>
            </a:pPr>
            <a:endParaRPr lang="he-IL" dirty="0">
              <a:latin typeface="Varela Round" pitchFamily="2" charset="-79"/>
              <a:cs typeface="Varela Round" pitchFamily="2" charset="-79"/>
            </a:endParaRPr>
          </a:p>
          <a:p>
            <a:pPr marL="0" indent="0">
              <a:buNone/>
            </a:pPr>
            <a:endParaRPr lang="he-IL" dirty="0">
              <a:latin typeface="Varela Round" pitchFamily="2" charset="-79"/>
              <a:cs typeface="Varela Round" pitchFamily="2" charset="-79"/>
            </a:endParaRPr>
          </a:p>
          <a:p>
            <a:pPr marL="0" indent="0">
              <a:buNone/>
            </a:pPr>
            <a:endParaRPr lang="he-IL" dirty="0">
              <a:latin typeface="Varela Round" pitchFamily="2" charset="-79"/>
              <a:cs typeface="Varela Round" pitchFamily="2" charset="-79"/>
            </a:endParaRPr>
          </a:p>
          <a:p>
            <a:pPr marL="0" indent="0">
              <a:buNone/>
            </a:pPr>
            <a:endParaRPr lang="he-IL" dirty="0">
              <a:latin typeface="Varela Round" pitchFamily="2" charset="-79"/>
              <a:cs typeface="Varela Round" pitchFamily="2" charset="-79"/>
            </a:endParaRPr>
          </a:p>
          <a:p>
            <a:pPr marL="0" indent="0">
              <a:buNone/>
            </a:pPr>
            <a:r>
              <a:rPr lang="he-IL" dirty="0">
                <a:latin typeface="Varela Round" pitchFamily="2" charset="-79"/>
                <a:cs typeface="Varela Round" pitchFamily="2" charset="-79"/>
              </a:rPr>
              <a:t>			נמשיך לאחר ההפסקה...</a:t>
            </a:r>
          </a:p>
        </p:txBody>
      </p:sp>
      <p:pic>
        <p:nvPicPr>
          <p:cNvPr id="1024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257" r="9722" b="13056"/>
          <a:stretch/>
        </p:blipFill>
        <p:spPr bwMode="auto">
          <a:xfrm>
            <a:off x="2771800" y="1049896"/>
            <a:ext cx="3017521" cy="3497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4965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222150" y="2695767"/>
            <a:ext cx="6906300"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p:txBody>
          <a:bodyPr/>
          <a:lstStyle/>
          <a:p>
            <a:r>
              <a:rPr lang="he-IL" dirty="0"/>
              <a:t>הפסקה 10 דקות</a:t>
            </a:r>
          </a:p>
        </p:txBody>
      </p:sp>
    </p:spTree>
    <p:extLst>
      <p:ext uri="{BB962C8B-B14F-4D97-AF65-F5344CB8AC3E}">
        <p14:creationId xmlns:p14="http://schemas.microsoft.com/office/powerpoint/2010/main" val="3129983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0568" y="1556792"/>
            <a:ext cx="8589640" cy="3563888"/>
          </a:xfrm>
        </p:spPr>
        <p:txBody>
          <a:bodyPr>
            <a:normAutofit fontScale="90000"/>
          </a:bodyPr>
          <a:lstStyle/>
          <a:p>
            <a:pPr marL="1798638" algn="r">
              <a:tabLst>
                <a:tab pos="715963" algn="l"/>
              </a:tabLst>
            </a:pPr>
            <a:r>
              <a:rPr lang="he-IL" b="1" dirty="0">
                <a:latin typeface="Varela Round" pitchFamily="2" charset="-79"/>
                <a:cs typeface="Varela Round" pitchFamily="2" charset="-79"/>
              </a:rPr>
              <a:t>פעולות משה ברדתו מההר כשבידיו לוחות הברית:</a:t>
            </a:r>
            <a:br>
              <a:rPr lang="he-IL" b="1" dirty="0">
                <a:latin typeface="Varela Round" pitchFamily="2" charset="-79"/>
                <a:cs typeface="Varela Round" pitchFamily="2" charset="-79"/>
              </a:rPr>
            </a:br>
            <a:r>
              <a:rPr lang="he-IL" b="1" dirty="0">
                <a:latin typeface="Varela Round" pitchFamily="2" charset="-79"/>
                <a:cs typeface="Varela Round" pitchFamily="2" charset="-79"/>
              </a:rPr>
              <a:t>		</a:t>
            </a:r>
            <a:br>
              <a:rPr lang="he-IL" dirty="0">
                <a:latin typeface="Varela Round" pitchFamily="2" charset="-79"/>
                <a:cs typeface="Varela Round" pitchFamily="2" charset="-79"/>
              </a:rPr>
            </a:br>
            <a:r>
              <a:rPr lang="he-IL" dirty="0">
                <a:latin typeface="Varela Round" pitchFamily="2" charset="-79"/>
                <a:cs typeface="Varela Round" pitchFamily="2" charset="-79"/>
              </a:rPr>
              <a:t>		</a:t>
            </a:r>
            <a:r>
              <a:rPr lang="he-IL" sz="3600" dirty="0">
                <a:latin typeface="Varela Round" pitchFamily="2" charset="-79"/>
                <a:cs typeface="Varela Round" pitchFamily="2" charset="-79"/>
              </a:rPr>
              <a:t>1) פוגש את יהושע בדרך למטה</a:t>
            </a:r>
            <a:br>
              <a:rPr lang="he-IL" sz="3600" dirty="0">
                <a:latin typeface="Varela Round" pitchFamily="2" charset="-79"/>
                <a:cs typeface="Varela Round" pitchFamily="2" charset="-79"/>
              </a:rPr>
            </a:br>
            <a:r>
              <a:rPr lang="he-IL" sz="3600" dirty="0">
                <a:latin typeface="Varela Round" pitchFamily="2" charset="-79"/>
                <a:cs typeface="Varela Round" pitchFamily="2" charset="-79"/>
              </a:rPr>
              <a:t>		2) מתקרב אל המחנה ורואה את 		העגל ואת המחולות</a:t>
            </a:r>
            <a:br>
              <a:rPr lang="he-IL" sz="3600" dirty="0">
                <a:latin typeface="Varela Round" pitchFamily="2" charset="-79"/>
                <a:cs typeface="Varela Round" pitchFamily="2" charset="-79"/>
              </a:rPr>
            </a:br>
            <a:r>
              <a:rPr lang="he-IL" sz="3600" dirty="0">
                <a:latin typeface="Varela Round" pitchFamily="2" charset="-79"/>
                <a:cs typeface="Varela Round" pitchFamily="2" charset="-79"/>
              </a:rPr>
              <a:t>		3) "</a:t>
            </a:r>
            <a:r>
              <a:rPr lang="he-IL" sz="3600" dirty="0" err="1">
                <a:latin typeface="Varela Round" pitchFamily="2" charset="-79"/>
                <a:cs typeface="Varela Round" pitchFamily="2" charset="-79"/>
              </a:rPr>
              <a:t>ויחר</a:t>
            </a:r>
            <a:r>
              <a:rPr lang="he-IL" sz="3600" dirty="0">
                <a:latin typeface="Varela Round" pitchFamily="2" charset="-79"/>
                <a:cs typeface="Varela Round" pitchFamily="2" charset="-79"/>
              </a:rPr>
              <a:t> אפו"</a:t>
            </a:r>
            <a:br>
              <a:rPr lang="he-IL" sz="3600" dirty="0">
                <a:latin typeface="Varela Round" pitchFamily="2" charset="-79"/>
                <a:cs typeface="Varela Round" pitchFamily="2" charset="-79"/>
              </a:rPr>
            </a:br>
            <a:r>
              <a:rPr lang="he-IL" sz="3600" dirty="0">
                <a:latin typeface="Varela Round" pitchFamily="2" charset="-79"/>
                <a:cs typeface="Varela Round" pitchFamily="2" charset="-79"/>
              </a:rPr>
              <a:t>		4) משליך את הלוחות ושובר 			אותם</a:t>
            </a:r>
            <a:br>
              <a:rPr lang="he-IL" sz="3600" dirty="0">
                <a:latin typeface="Varela Round" pitchFamily="2" charset="-79"/>
                <a:cs typeface="Varela Round" pitchFamily="2" charset="-79"/>
              </a:rPr>
            </a:br>
            <a:r>
              <a:rPr lang="he-IL" sz="3600" dirty="0">
                <a:latin typeface="Varela Round" pitchFamily="2" charset="-79"/>
                <a:cs typeface="Varela Round" pitchFamily="2" charset="-79"/>
              </a:rPr>
              <a:t>		5) שורף את העגל, טוחנו, מפזר 			במים ומשקה את העם</a:t>
            </a:r>
            <a:br>
              <a:rPr lang="he-IL" sz="3600" dirty="0">
                <a:latin typeface="Varela Round" pitchFamily="2" charset="-79"/>
                <a:cs typeface="Varela Round" pitchFamily="2" charset="-79"/>
              </a:rPr>
            </a:br>
            <a:r>
              <a:rPr lang="he-IL" sz="3600" dirty="0">
                <a:latin typeface="Varela Round" pitchFamily="2" charset="-79"/>
                <a:cs typeface="Varela Round" pitchFamily="2" charset="-79"/>
              </a:rPr>
              <a:t>		6) מברר עם אהרון מה קרה </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1556792"/>
            <a:ext cx="2114014" cy="242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302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a:off x="323528" y="764704"/>
            <a:ext cx="8363272" cy="3240360"/>
          </a:xfrm>
        </p:spPr>
        <p:txBody>
          <a:bodyPr>
            <a:noAutofit/>
          </a:bodyPr>
          <a:lstStyle/>
          <a:p>
            <a:pPr algn="r"/>
            <a:r>
              <a:rPr lang="he-IL" sz="2800" dirty="0">
                <a:latin typeface="Varela Round" pitchFamily="2" charset="-79"/>
                <a:cs typeface="Varela Round" pitchFamily="2" charset="-79"/>
              </a:rPr>
              <a:t>שואל </a:t>
            </a:r>
            <a:r>
              <a:rPr lang="he-IL" sz="2800" b="1" dirty="0" err="1">
                <a:latin typeface="Varela Round" pitchFamily="2" charset="-79"/>
                <a:cs typeface="Varela Round" pitchFamily="2" charset="-79"/>
              </a:rPr>
              <a:t>האברבנאל</a:t>
            </a:r>
            <a:r>
              <a:rPr lang="he-IL" sz="2800" b="1" dirty="0">
                <a:latin typeface="Varela Round" pitchFamily="2" charset="-79"/>
                <a:cs typeface="Varela Round" pitchFamily="2" charset="-79"/>
              </a:rPr>
              <a:t> בפירושו לספר שמות</a:t>
            </a:r>
            <a:r>
              <a:rPr lang="he-IL" sz="2800" dirty="0">
                <a:latin typeface="Varela Round" pitchFamily="2" charset="-79"/>
                <a:cs typeface="Varela Round" pitchFamily="2" charset="-79"/>
              </a:rPr>
              <a:t>:</a:t>
            </a:r>
            <a:br>
              <a:rPr lang="he-IL" sz="2800" dirty="0">
                <a:latin typeface="Varela Round" pitchFamily="2" charset="-79"/>
                <a:cs typeface="Varela Round" pitchFamily="2" charset="-79"/>
              </a:rPr>
            </a:br>
            <a:r>
              <a:rPr lang="he-IL" sz="2800" dirty="0">
                <a:latin typeface="Varela Round" pitchFamily="2" charset="-79"/>
                <a:cs typeface="Varela Round" pitchFamily="2" charset="-79"/>
              </a:rPr>
              <a:t>למה משה רבינו הוריד הלוחות מההר בשמעו </a:t>
            </a:r>
            <a:r>
              <a:rPr lang="he-IL" sz="2800" dirty="0" err="1">
                <a:latin typeface="Varela Round" pitchFamily="2" charset="-79"/>
                <a:cs typeface="Varela Round" pitchFamily="2" charset="-79"/>
              </a:rPr>
              <a:t>עון</a:t>
            </a:r>
            <a:r>
              <a:rPr lang="he-IL" sz="2800" dirty="0">
                <a:latin typeface="Varela Round" pitchFamily="2" charset="-79"/>
                <a:cs typeface="Varela Round" pitchFamily="2" charset="-79"/>
              </a:rPr>
              <a:t> העגל שעשה ישראל, ושבר אותם במחנה או ברדתו מההר? והיה ראוי שמיד כששמע - בהיותו עדיין בהר - השחתת ישראל, לא יביא הלוחות בידו, ויניחם שמה או ישברם במקום שקבלם, כי לא היה העם הפושע ראוי לקבלם. ומה התועלת בהורידו אותן מההר, אם מרה תהיה באחרונה, לשברם בתחתית ההר?</a:t>
            </a:r>
            <a:br>
              <a:rPr lang="he-IL" sz="2800" dirty="0">
                <a:latin typeface="Varela Round" pitchFamily="2" charset="-79"/>
                <a:cs typeface="Varela Round" pitchFamily="2" charset="-79"/>
              </a:rPr>
            </a:br>
            <a:r>
              <a:rPr lang="he-IL" sz="2800" dirty="0">
                <a:latin typeface="Varela Round" pitchFamily="2" charset="-79"/>
                <a:cs typeface="Varela Round" pitchFamily="2" charset="-79"/>
              </a:rPr>
              <a:t> </a:t>
            </a:r>
            <a:br>
              <a:rPr lang="he-IL" sz="2800" dirty="0">
                <a:latin typeface="Varela Round" pitchFamily="2" charset="-79"/>
                <a:cs typeface="Varela Round" pitchFamily="2" charset="-79"/>
              </a:rPr>
            </a:br>
            <a:r>
              <a:rPr lang="he-IL" sz="2800" dirty="0">
                <a:latin typeface="Varela Round" pitchFamily="2" charset="-79"/>
                <a:cs typeface="Varela Round" pitchFamily="2" charset="-79"/>
                <a:sym typeface="Wingdings" pitchFamily="2" charset="2"/>
              </a:rPr>
              <a:t> </a:t>
            </a:r>
            <a:r>
              <a:rPr lang="he-IL" sz="2800" dirty="0">
                <a:latin typeface="Varela Round" pitchFamily="2" charset="-79"/>
                <a:cs typeface="Varela Round" pitchFamily="2" charset="-79"/>
              </a:rPr>
              <a:t>חישבו על תשובה לשאלתו...</a:t>
            </a:r>
            <a:endParaRPr lang="he-IL" sz="2800" b="1" dirty="0">
              <a:latin typeface="Varela Round" pitchFamily="2" charset="-79"/>
              <a:cs typeface="Varela Round" pitchFamily="2" charset="-79"/>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77072"/>
            <a:ext cx="3613244" cy="245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901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a:off x="0" y="3212976"/>
            <a:ext cx="8576275" cy="936104"/>
          </a:xfrm>
        </p:spPr>
        <p:txBody>
          <a:bodyPr>
            <a:noAutofit/>
          </a:bodyPr>
          <a:lstStyle/>
          <a:p>
            <a:pPr algn="r"/>
            <a:r>
              <a:rPr lang="he-IL" sz="2800" dirty="0">
                <a:latin typeface="Varela Round" pitchFamily="2" charset="-79"/>
                <a:cs typeface="Varela Round" pitchFamily="2" charset="-79"/>
              </a:rPr>
              <a:t>הפרשנים מציעים הצעות שונות לפשר</a:t>
            </a:r>
            <a:br>
              <a:rPr lang="he-IL" sz="2800" dirty="0">
                <a:latin typeface="Varela Round" pitchFamily="2" charset="-79"/>
                <a:cs typeface="Varela Round" pitchFamily="2" charset="-79"/>
              </a:rPr>
            </a:br>
            <a:r>
              <a:rPr lang="he-IL" sz="2800" dirty="0">
                <a:latin typeface="Varela Round" pitchFamily="2" charset="-79"/>
                <a:cs typeface="Varela Round" pitchFamily="2" charset="-79"/>
              </a:rPr>
              <a:t>שבירת הלוחות:</a:t>
            </a:r>
            <a:br>
              <a:rPr lang="he-IL" sz="2800" dirty="0">
                <a:latin typeface="Varela Round" pitchFamily="2" charset="-79"/>
                <a:cs typeface="Varela Round" pitchFamily="2" charset="-79"/>
              </a:rPr>
            </a:br>
            <a:br>
              <a:rPr lang="he-IL" sz="2800" dirty="0">
                <a:latin typeface="Varela Round" pitchFamily="2" charset="-79"/>
                <a:cs typeface="Varela Round" pitchFamily="2" charset="-79"/>
              </a:rPr>
            </a:br>
            <a:r>
              <a:rPr lang="he-IL" sz="2800" dirty="0">
                <a:latin typeface="Varela Round" pitchFamily="2" charset="-79"/>
                <a:cs typeface="Varela Round" pitchFamily="2" charset="-79"/>
              </a:rPr>
              <a:t>א. חרה אפו של משה, כי אין ראייה דומה</a:t>
            </a:r>
            <a:br>
              <a:rPr lang="he-IL" sz="2800" dirty="0">
                <a:latin typeface="Varela Round" pitchFamily="2" charset="-79"/>
                <a:cs typeface="Varela Round" pitchFamily="2" charset="-79"/>
              </a:rPr>
            </a:br>
            <a:r>
              <a:rPr lang="he-IL" sz="2800" dirty="0">
                <a:latin typeface="Varela Round" pitchFamily="2" charset="-79"/>
                <a:cs typeface="Varela Round" pitchFamily="2" charset="-79"/>
              </a:rPr>
              <a:t>לשמיעה, ומרוב כעס – גם על המחולות!</a:t>
            </a:r>
            <a:br>
              <a:rPr lang="he-IL" sz="2800" dirty="0">
                <a:latin typeface="Varela Round" pitchFamily="2" charset="-79"/>
                <a:cs typeface="Varela Round" pitchFamily="2" charset="-79"/>
              </a:rPr>
            </a:br>
            <a:r>
              <a:rPr lang="he-IL" sz="2800" dirty="0">
                <a:latin typeface="Varela Round" pitchFamily="2" charset="-79"/>
                <a:cs typeface="Varela Round" pitchFamily="2" charset="-79"/>
              </a:rPr>
              <a:t>ב. מעשה הפגנתי מול ישראל. משה עשה זאת כדי להמחישם כובד עוונם וגודל הפסדם.</a:t>
            </a:r>
            <a:br>
              <a:rPr lang="he-IL" sz="2800" dirty="0">
                <a:latin typeface="Varela Round" pitchFamily="2" charset="-79"/>
                <a:cs typeface="Varela Round" pitchFamily="2" charset="-79"/>
              </a:rPr>
            </a:br>
            <a:r>
              <a:rPr lang="he-IL" sz="2800" dirty="0">
                <a:latin typeface="Varela Round" pitchFamily="2" charset="-79"/>
                <a:cs typeface="Varela Round" pitchFamily="2" charset="-79"/>
              </a:rPr>
              <a:t>ג. בהשמידו את כתב חוזה הברית מגן משה על העם החוטא מפני זעם ה'.</a:t>
            </a:r>
            <a:br>
              <a:rPr lang="he-IL" sz="2800" dirty="0">
                <a:latin typeface="Varela Round" pitchFamily="2" charset="-79"/>
                <a:cs typeface="Varela Round" pitchFamily="2" charset="-79"/>
              </a:rPr>
            </a:br>
            <a:r>
              <a:rPr lang="he-IL" sz="2800" dirty="0">
                <a:latin typeface="Varela Round" pitchFamily="2" charset="-79"/>
                <a:cs typeface="Varela Round" pitchFamily="2" charset="-79"/>
              </a:rPr>
              <a:t>ד. משה קיווה שמא בראות העם אותו עם לוחות הברית ישובו בתשובה – והם לא שבו.</a:t>
            </a:r>
            <a:br>
              <a:rPr lang="he-IL" sz="2800" dirty="0">
                <a:latin typeface="Varela Round" pitchFamily="2" charset="-79"/>
                <a:cs typeface="Varela Round" pitchFamily="2" charset="-79"/>
              </a:rPr>
            </a:br>
            <a:r>
              <a:rPr lang="he-IL" sz="2800" dirty="0">
                <a:latin typeface="Varela Round" pitchFamily="2" charset="-79"/>
                <a:cs typeface="Varela Round" pitchFamily="2" charset="-79"/>
              </a:rPr>
              <a:t>	</a:t>
            </a:r>
            <a:br>
              <a:rPr lang="he-IL" sz="2800" dirty="0">
                <a:latin typeface="Varela Round" pitchFamily="2" charset="-79"/>
                <a:cs typeface="Varela Round" pitchFamily="2" charset="-79"/>
              </a:rPr>
            </a:br>
            <a:r>
              <a:rPr lang="he-IL" sz="2800" dirty="0">
                <a:latin typeface="Varela Round" pitchFamily="2" charset="-79"/>
                <a:cs typeface="Varela Round" pitchFamily="2" charset="-79"/>
              </a:rPr>
              <a:t>			</a:t>
            </a:r>
            <a:r>
              <a:rPr lang="he-IL" sz="2800" dirty="0">
                <a:latin typeface="Varela Round" pitchFamily="2" charset="-79"/>
                <a:cs typeface="Varela Round" pitchFamily="2" charset="-79"/>
                <a:sym typeface="Wingdings" pitchFamily="2" charset="2"/>
              </a:rPr>
              <a:t> עם איזו פרשנות אתם מזדהים?</a:t>
            </a:r>
            <a:br>
              <a:rPr lang="he-IL" sz="2800" dirty="0">
                <a:latin typeface="Varela Round" pitchFamily="2" charset="-79"/>
                <a:cs typeface="Varela Round" pitchFamily="2" charset="-79"/>
                <a:sym typeface="Wingdings" pitchFamily="2" charset="2"/>
              </a:rPr>
            </a:br>
            <a:r>
              <a:rPr lang="he-IL" sz="2800" dirty="0">
                <a:latin typeface="Varela Round" pitchFamily="2" charset="-79"/>
                <a:cs typeface="Varela Round" pitchFamily="2" charset="-79"/>
                <a:sym typeface="Wingdings" pitchFamily="2" charset="2"/>
              </a:rPr>
              <a:t>			 יש לכם רעיון נוסף?</a:t>
            </a:r>
            <a:br>
              <a:rPr lang="he-IL" sz="2800" dirty="0">
                <a:latin typeface="Varela Round" pitchFamily="2" charset="-79"/>
                <a:cs typeface="Varela Round" pitchFamily="2" charset="-79"/>
              </a:rPr>
            </a:br>
            <a:endParaRPr lang="he-IL" sz="2800" b="1" dirty="0">
              <a:latin typeface="Varela Round" pitchFamily="2" charset="-79"/>
              <a:cs typeface="Varela Round" pitchFamily="2" charset="-79"/>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003" y="260648"/>
            <a:ext cx="2126749"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0155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79512" y="332656"/>
            <a:ext cx="6480720" cy="6336704"/>
          </a:xfrm>
        </p:spPr>
        <p:txBody>
          <a:bodyPr>
            <a:noAutofit/>
          </a:bodyPr>
          <a:lstStyle/>
          <a:p>
            <a:pPr marL="0" indent="0">
              <a:buNone/>
            </a:pPr>
            <a:r>
              <a:rPr lang="he-IL" sz="3000" b="1" dirty="0">
                <a:latin typeface="Varela Round" pitchFamily="2" charset="-79"/>
                <a:cs typeface="Varela Round" pitchFamily="2" charset="-79"/>
              </a:rPr>
              <a:t>פעולה נוספת של משה: פסוקים </a:t>
            </a:r>
            <a:r>
              <a:rPr lang="he-IL" sz="3000" b="1" dirty="0" err="1">
                <a:latin typeface="Varela Round" pitchFamily="2" charset="-79"/>
                <a:cs typeface="Varela Round" pitchFamily="2" charset="-79"/>
              </a:rPr>
              <a:t>כו-כט</a:t>
            </a:r>
            <a:endParaRPr lang="he-IL" sz="3000" b="1" dirty="0">
              <a:latin typeface="Varela Round" pitchFamily="2" charset="-79"/>
              <a:cs typeface="Varela Round" pitchFamily="2" charset="-79"/>
            </a:endParaRPr>
          </a:p>
          <a:p>
            <a:pPr marL="0" indent="0">
              <a:buNone/>
            </a:pPr>
            <a:r>
              <a:rPr lang="he-IL" sz="3000" dirty="0">
                <a:latin typeface="Varela Round" pitchFamily="2" charset="-79"/>
                <a:cs typeface="Varela Round" pitchFamily="2" charset="-79"/>
              </a:rPr>
              <a:t>(</a:t>
            </a:r>
            <a:r>
              <a:rPr lang="he-IL" sz="3000" dirty="0" err="1">
                <a:latin typeface="Varela Round" pitchFamily="2" charset="-79"/>
                <a:cs typeface="Varela Round" pitchFamily="2" charset="-79"/>
              </a:rPr>
              <a:t>כו</a:t>
            </a:r>
            <a:r>
              <a:rPr lang="he-IL" sz="3000" dirty="0">
                <a:latin typeface="Varela Round" pitchFamily="2" charset="-79"/>
                <a:cs typeface="Varela Round" pitchFamily="2" charset="-79"/>
              </a:rPr>
              <a:t>) וַיַּעֲמֹד מֹשֶׁה בְּשַׁעַר הַמַּחֲנֶה וַיֹּאמֶר מִי לַה' אֵלָי! וַיֵּאָסְפוּ אֵלָיו כָּל־בְּנֵי לֵוִי׃</a:t>
            </a:r>
          </a:p>
          <a:p>
            <a:pPr marL="0" indent="0">
              <a:buNone/>
            </a:pPr>
            <a:r>
              <a:rPr lang="he-IL" sz="3000" dirty="0">
                <a:latin typeface="Varela Round" pitchFamily="2" charset="-79"/>
                <a:cs typeface="Varela Round" pitchFamily="2" charset="-79"/>
              </a:rPr>
              <a:t>(</a:t>
            </a:r>
            <a:r>
              <a:rPr lang="he-IL" sz="3000" dirty="0" err="1">
                <a:latin typeface="Varela Round" pitchFamily="2" charset="-79"/>
                <a:cs typeface="Varela Round" pitchFamily="2" charset="-79"/>
              </a:rPr>
              <a:t>כז</a:t>
            </a:r>
            <a:r>
              <a:rPr lang="he-IL" sz="3000" dirty="0">
                <a:latin typeface="Varela Round" pitchFamily="2" charset="-79"/>
                <a:cs typeface="Varela Round" pitchFamily="2" charset="-79"/>
              </a:rPr>
              <a:t>) וַיֹּאמֶר לָהֶם: </a:t>
            </a:r>
            <a:r>
              <a:rPr lang="he-IL" sz="3000" dirty="0" err="1">
                <a:latin typeface="Varela Round" pitchFamily="2" charset="-79"/>
                <a:cs typeface="Varela Round" pitchFamily="2" charset="-79"/>
              </a:rPr>
              <a:t>כֹּה־אָמַר</a:t>
            </a:r>
            <a:r>
              <a:rPr lang="he-IL" sz="3000" dirty="0">
                <a:latin typeface="Varela Round" pitchFamily="2" charset="-79"/>
                <a:cs typeface="Varela Round" pitchFamily="2" charset="-79"/>
              </a:rPr>
              <a:t> ה' </a:t>
            </a:r>
            <a:r>
              <a:rPr lang="he-IL" sz="3000" dirty="0" err="1">
                <a:latin typeface="Varela Round" pitchFamily="2" charset="-79"/>
                <a:cs typeface="Varela Round" pitchFamily="2" charset="-79"/>
              </a:rPr>
              <a:t>אֱלֹהֵי</a:t>
            </a:r>
            <a:r>
              <a:rPr lang="he-IL" sz="3000" dirty="0">
                <a:latin typeface="Varela Round" pitchFamily="2" charset="-79"/>
                <a:cs typeface="Varela Round" pitchFamily="2" charset="-79"/>
              </a:rPr>
              <a:t> יִשְׂרָאֵל שִׂימוּ </a:t>
            </a:r>
            <a:r>
              <a:rPr lang="he-IL" sz="3000" dirty="0" err="1">
                <a:latin typeface="Varela Round" pitchFamily="2" charset="-79"/>
                <a:cs typeface="Varela Round" pitchFamily="2" charset="-79"/>
              </a:rPr>
              <a:t>אִישׁ־חַרְבּו</a:t>
            </a:r>
            <a:r>
              <a:rPr lang="he-IL" sz="3000" dirty="0">
                <a:latin typeface="Varela Round" pitchFamily="2" charset="-79"/>
                <a:cs typeface="Varela Round" pitchFamily="2" charset="-79"/>
              </a:rPr>
              <a:t>ֹ </a:t>
            </a:r>
            <a:r>
              <a:rPr lang="he-IL" sz="3000" dirty="0" err="1">
                <a:latin typeface="Varela Round" pitchFamily="2" charset="-79"/>
                <a:cs typeface="Varela Round" pitchFamily="2" charset="-79"/>
              </a:rPr>
              <a:t>עַל־יְרֵכו</a:t>
            </a:r>
            <a:r>
              <a:rPr lang="he-IL" sz="3000" dirty="0">
                <a:latin typeface="Varela Round" pitchFamily="2" charset="-79"/>
                <a:cs typeface="Varela Round" pitchFamily="2" charset="-79"/>
              </a:rPr>
              <a:t>ֹ עִבְרוּ וָשׁוּבוּ מִשַּׁעַר לָשַׁעַר בַּמַּחֲנֶה וְהִרְגוּ </a:t>
            </a:r>
            <a:r>
              <a:rPr lang="he-IL" sz="3000" dirty="0" err="1">
                <a:latin typeface="Varela Round" pitchFamily="2" charset="-79"/>
                <a:cs typeface="Varela Round" pitchFamily="2" charset="-79"/>
              </a:rPr>
              <a:t>אִישׁ־אֶת־אָחִיו</a:t>
            </a:r>
            <a:r>
              <a:rPr lang="he-IL" sz="3000" dirty="0">
                <a:latin typeface="Varela Round" pitchFamily="2" charset="-79"/>
                <a:cs typeface="Varela Round" pitchFamily="2" charset="-79"/>
              </a:rPr>
              <a:t> וְאִישׁ </a:t>
            </a:r>
            <a:r>
              <a:rPr lang="he-IL" sz="3000" dirty="0" err="1">
                <a:latin typeface="Varela Round" pitchFamily="2" charset="-79"/>
                <a:cs typeface="Varela Round" pitchFamily="2" charset="-79"/>
              </a:rPr>
              <a:t>אֶת־רֵעֵהו</a:t>
            </a:r>
            <a:r>
              <a:rPr lang="he-IL" sz="3000" dirty="0">
                <a:latin typeface="Varela Round" pitchFamily="2" charset="-79"/>
                <a:cs typeface="Varela Round" pitchFamily="2" charset="-79"/>
              </a:rPr>
              <a:t>ּ וְאִישׁ </a:t>
            </a:r>
            <a:r>
              <a:rPr lang="he-IL" sz="3000" dirty="0" err="1">
                <a:latin typeface="Varela Round" pitchFamily="2" charset="-79"/>
                <a:cs typeface="Varela Round" pitchFamily="2" charset="-79"/>
              </a:rPr>
              <a:t>אֶת־קְרֹבו</a:t>
            </a:r>
            <a:r>
              <a:rPr lang="he-IL" sz="3000" dirty="0">
                <a:latin typeface="Varela Round" pitchFamily="2" charset="-79"/>
                <a:cs typeface="Varela Round" pitchFamily="2" charset="-79"/>
              </a:rPr>
              <a:t>ֹ׃</a:t>
            </a:r>
          </a:p>
          <a:p>
            <a:pPr marL="0" indent="0">
              <a:buNone/>
            </a:pPr>
            <a:r>
              <a:rPr lang="he-IL" sz="3000" dirty="0">
                <a:latin typeface="Varela Round" pitchFamily="2" charset="-79"/>
                <a:cs typeface="Varela Round" pitchFamily="2" charset="-79"/>
              </a:rPr>
              <a:t>(</a:t>
            </a:r>
            <a:r>
              <a:rPr lang="he-IL" sz="3000" dirty="0" err="1">
                <a:latin typeface="Varela Round" pitchFamily="2" charset="-79"/>
                <a:cs typeface="Varela Round" pitchFamily="2" charset="-79"/>
              </a:rPr>
              <a:t>כח</a:t>
            </a:r>
            <a:r>
              <a:rPr lang="he-IL" sz="3000" dirty="0">
                <a:latin typeface="Varela Round" pitchFamily="2" charset="-79"/>
                <a:cs typeface="Varela Round" pitchFamily="2" charset="-79"/>
              </a:rPr>
              <a:t>) וַיַּעֲשׂוּ </a:t>
            </a:r>
            <a:r>
              <a:rPr lang="he-IL" sz="3000" dirty="0" err="1">
                <a:latin typeface="Varela Round" pitchFamily="2" charset="-79"/>
                <a:cs typeface="Varela Round" pitchFamily="2" charset="-79"/>
              </a:rPr>
              <a:t>בְנֵי־לֵוִי</a:t>
            </a:r>
            <a:r>
              <a:rPr lang="he-IL" sz="3000" dirty="0">
                <a:latin typeface="Varela Round" pitchFamily="2" charset="-79"/>
                <a:cs typeface="Varela Round" pitchFamily="2" charset="-79"/>
              </a:rPr>
              <a:t> כִּדְבַר מֹשֶׁה </a:t>
            </a:r>
            <a:r>
              <a:rPr lang="he-IL" sz="3000" dirty="0" err="1">
                <a:latin typeface="Varela Round" pitchFamily="2" charset="-79"/>
                <a:cs typeface="Varela Round" pitchFamily="2" charset="-79"/>
              </a:rPr>
              <a:t>וַיִּפֹּל</a:t>
            </a:r>
            <a:r>
              <a:rPr lang="he-IL" sz="3000" dirty="0">
                <a:latin typeface="Varela Round" pitchFamily="2" charset="-79"/>
                <a:cs typeface="Varela Round" pitchFamily="2" charset="-79"/>
              </a:rPr>
              <a:t> </a:t>
            </a:r>
            <a:r>
              <a:rPr lang="he-IL" sz="3000" dirty="0" err="1">
                <a:latin typeface="Varela Round" pitchFamily="2" charset="-79"/>
                <a:cs typeface="Varela Round" pitchFamily="2" charset="-79"/>
              </a:rPr>
              <a:t>מִן־הָעָם</a:t>
            </a:r>
            <a:r>
              <a:rPr lang="he-IL" sz="3000" dirty="0">
                <a:latin typeface="Varela Round" pitchFamily="2" charset="-79"/>
                <a:cs typeface="Varela Round" pitchFamily="2" charset="-79"/>
              </a:rPr>
              <a:t> בַּיּוֹם הַהוּא כִּשְׁלֹשֶׁת אַלְפֵי אִישׁ׃ (</a:t>
            </a:r>
            <a:r>
              <a:rPr lang="he-IL" sz="3000" dirty="0" err="1">
                <a:latin typeface="Varela Round" pitchFamily="2" charset="-79"/>
                <a:cs typeface="Varela Round" pitchFamily="2" charset="-79"/>
              </a:rPr>
              <a:t>כט</a:t>
            </a:r>
            <a:r>
              <a:rPr lang="he-IL" sz="3000" dirty="0">
                <a:latin typeface="Varela Round" pitchFamily="2" charset="-79"/>
                <a:cs typeface="Varela Round" pitchFamily="2" charset="-79"/>
              </a:rPr>
              <a:t>) וַיֹּאמֶר מֹשֶׁה: מִלְאוּ יֶדְכֶם הַיּוֹם לַה' כִּי אִישׁ בִּבְנוֹ וּבְאָחִיו וְלָתֵת עֲלֵיכֶם הַיּוֹם בְּרָכָה׃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476672"/>
            <a:ext cx="1820416" cy="2968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55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255214" y="3284984"/>
            <a:ext cx="6906300" cy="1924400"/>
          </a:xfrm>
          <a:prstGeom prst="rect">
            <a:avLst/>
          </a:prstGeom>
          <a:noFill/>
          <a:ln>
            <a:noFill/>
          </a:ln>
        </p:spPr>
        <p:txBody>
          <a:bodyPr spcFirstLastPara="1" wrap="square" lIns="121888" tIns="121888" rIns="121888" bIns="121888" anchor="t" anchorCtr="0">
            <a:noAutofit/>
          </a:bodyPr>
          <a:lstStyle/>
          <a:p>
            <a:pPr marL="609539">
              <a:lnSpc>
                <a:spcPct val="150000"/>
              </a:lnSpc>
            </a:pPr>
            <a:endParaRPr dirty="0"/>
          </a:p>
        </p:txBody>
      </p:sp>
      <p:sp>
        <p:nvSpPr>
          <p:cNvPr id="5" name="כותרת 4"/>
          <p:cNvSpPr>
            <a:spLocks noGrp="1"/>
          </p:cNvSpPr>
          <p:nvPr>
            <p:ph type="ctrTitle"/>
          </p:nvPr>
        </p:nvSpPr>
        <p:spPr>
          <a:xfrm>
            <a:off x="553660" y="1435767"/>
            <a:ext cx="8154444" cy="1260000"/>
          </a:xfrm>
        </p:spPr>
        <p:txBody>
          <a:bodyPr/>
          <a:lstStyle/>
          <a:p>
            <a:r>
              <a:rPr lang="he-IL" dirty="0"/>
              <a:t>חטא העגל</a:t>
            </a:r>
            <a:br>
              <a:rPr lang="he-IL" dirty="0"/>
            </a:br>
            <a:r>
              <a:rPr lang="he-IL" dirty="0"/>
              <a:t>ספר שמות</a:t>
            </a:r>
            <a:br>
              <a:rPr lang="he-IL" dirty="0"/>
            </a:br>
            <a:r>
              <a:rPr lang="he-IL" dirty="0"/>
              <a:t>פרקים ל"ב-ל"ד</a:t>
            </a:r>
          </a:p>
        </p:txBody>
      </p:sp>
      <p:sp>
        <p:nvSpPr>
          <p:cNvPr id="7" name="כותרת משנה 6"/>
          <p:cNvSpPr>
            <a:spLocks noGrp="1"/>
          </p:cNvSpPr>
          <p:nvPr>
            <p:ph type="subTitle" idx="1"/>
          </p:nvPr>
        </p:nvSpPr>
        <p:spPr>
          <a:xfrm>
            <a:off x="630833" y="3527184"/>
            <a:ext cx="8155062" cy="720000"/>
          </a:xfrm>
        </p:spPr>
        <p:txBody>
          <a:bodyPr/>
          <a:lstStyle/>
          <a:p>
            <a:r>
              <a:rPr lang="he-IL" dirty="0">
                <a:sym typeface="Varela Round"/>
              </a:rPr>
              <a:t>תנ"ך </a:t>
            </a:r>
            <a:r>
              <a:rPr lang="he-IL" dirty="0" err="1">
                <a:sym typeface="Varela Round"/>
              </a:rPr>
              <a:t>חמ"ד</a:t>
            </a:r>
            <a:r>
              <a:rPr lang="he-IL" dirty="0">
                <a:sym typeface="Varela Round"/>
              </a:rPr>
              <a:t> חטיבת ביניים</a:t>
            </a:r>
          </a:p>
        </p:txBody>
      </p:sp>
      <p:sp>
        <p:nvSpPr>
          <p:cNvPr id="4" name="מציין מיקום תוכן 3"/>
          <p:cNvSpPr>
            <a:spLocks noGrp="1"/>
          </p:cNvSpPr>
          <p:nvPr>
            <p:ph idx="10"/>
          </p:nvPr>
        </p:nvSpPr>
        <p:spPr>
          <a:xfrm>
            <a:off x="630833" y="4247184"/>
            <a:ext cx="8155062" cy="720000"/>
          </a:xfrm>
        </p:spPr>
        <p:txBody>
          <a:bodyPr/>
          <a:lstStyle/>
          <a:p>
            <a:r>
              <a:rPr lang="he-IL" dirty="0">
                <a:sym typeface="Varela Round"/>
              </a:rPr>
              <a:t>שם המורה: אלקנה שרלו</a:t>
            </a:r>
          </a:p>
        </p:txBody>
      </p:sp>
    </p:spTree>
    <p:extLst>
      <p:ext uri="{BB962C8B-B14F-4D97-AF65-F5344CB8AC3E}">
        <p14:creationId xmlns:p14="http://schemas.microsoft.com/office/powerpoint/2010/main" val="1810807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79512" y="332656"/>
            <a:ext cx="8640960" cy="6336704"/>
          </a:xfrm>
        </p:spPr>
        <p:txBody>
          <a:bodyPr>
            <a:noAutofit/>
          </a:bodyPr>
          <a:lstStyle/>
          <a:p>
            <a:pPr marL="0" indent="0">
              <a:buNone/>
            </a:pPr>
            <a:r>
              <a:rPr lang="he-IL" sz="3000" b="1" dirty="0">
                <a:latin typeface="Varela Round" pitchFamily="2" charset="-79"/>
                <a:cs typeface="Varela Round" pitchFamily="2" charset="-79"/>
              </a:rPr>
              <a:t>ופעולה אחרונה של משה: פסוקים ל-לב</a:t>
            </a:r>
          </a:p>
          <a:p>
            <a:pPr marL="0" indent="0">
              <a:buNone/>
            </a:pPr>
            <a:r>
              <a:rPr lang="he-IL" sz="3000" dirty="0">
                <a:latin typeface="Varela Round" pitchFamily="2" charset="-79"/>
                <a:cs typeface="Varela Round" pitchFamily="2" charset="-79"/>
              </a:rPr>
              <a:t>(ל) וַיְהִי מִמָּחֳרָת וַיֹּאמֶר מֹשֶׁה אֶל הָעָם: אַתֶּם חֲטָאתֶם חֲטָאָה גְדֹלָה, וְעַתָּה אֶעֱלֶה אֶל ה' אוּלַי </a:t>
            </a:r>
            <a:r>
              <a:rPr lang="he-IL" sz="3000" dirty="0" err="1">
                <a:latin typeface="Varela Round" pitchFamily="2" charset="-79"/>
                <a:cs typeface="Varela Round" pitchFamily="2" charset="-79"/>
              </a:rPr>
              <a:t>אֲכַפְּרָה</a:t>
            </a:r>
            <a:r>
              <a:rPr lang="he-IL" sz="3000" dirty="0">
                <a:latin typeface="Varela Round" pitchFamily="2" charset="-79"/>
                <a:cs typeface="Varela Round" pitchFamily="2" charset="-79"/>
              </a:rPr>
              <a:t> בְּעַד חַטַּאתְכֶם.</a:t>
            </a:r>
          </a:p>
          <a:p>
            <a:pPr marL="0" indent="0">
              <a:buNone/>
            </a:pPr>
            <a:r>
              <a:rPr lang="he-IL" sz="3000" dirty="0">
                <a:latin typeface="Varela Round" pitchFamily="2" charset="-79"/>
                <a:cs typeface="Varela Round" pitchFamily="2" charset="-79"/>
              </a:rPr>
              <a:t>(לא) וַיָּשָׁב מֹשֶׁה אֶל ה' וַיֹּאמַר: אָנָּא חָטָא הָעָם הַזֶּה חֲטָאָה גְדֹלָה וַיַּעֲשׂוּ לָהֶם </a:t>
            </a:r>
            <a:r>
              <a:rPr lang="he-IL" sz="3000" dirty="0" err="1">
                <a:latin typeface="Varela Round" pitchFamily="2" charset="-79"/>
                <a:cs typeface="Varela Round" pitchFamily="2" charset="-79"/>
              </a:rPr>
              <a:t>אֱלֹהֵי</a:t>
            </a:r>
            <a:r>
              <a:rPr lang="he-IL" sz="3000" dirty="0">
                <a:latin typeface="Varela Round" pitchFamily="2" charset="-79"/>
                <a:cs typeface="Varela Round" pitchFamily="2" charset="-79"/>
              </a:rPr>
              <a:t> זָהָב.</a:t>
            </a:r>
          </a:p>
          <a:p>
            <a:pPr marL="0" indent="0">
              <a:buNone/>
            </a:pPr>
            <a:r>
              <a:rPr lang="he-IL" sz="3000" dirty="0">
                <a:latin typeface="Varela Round" pitchFamily="2" charset="-79"/>
                <a:cs typeface="Varela Round" pitchFamily="2" charset="-79"/>
              </a:rPr>
              <a:t>(לב) וְעַתָּה </a:t>
            </a:r>
            <a:r>
              <a:rPr lang="he-IL" sz="3000" dirty="0" err="1">
                <a:latin typeface="Varela Round" pitchFamily="2" charset="-79"/>
                <a:cs typeface="Varela Round" pitchFamily="2" charset="-79"/>
              </a:rPr>
              <a:t>אִם־תִּשָּׂא</a:t>
            </a:r>
            <a:r>
              <a:rPr lang="he-IL" sz="3000" dirty="0">
                <a:latin typeface="Varela Round" pitchFamily="2" charset="-79"/>
                <a:cs typeface="Varela Round" pitchFamily="2" charset="-79"/>
              </a:rPr>
              <a:t> חַטָּאתָם, </a:t>
            </a:r>
            <a:r>
              <a:rPr lang="he-IL" sz="3000" dirty="0" err="1">
                <a:latin typeface="Varela Round" pitchFamily="2" charset="-79"/>
                <a:cs typeface="Varela Round" pitchFamily="2" charset="-79"/>
              </a:rPr>
              <a:t>וְאִם־אַיִן</a:t>
            </a:r>
            <a:r>
              <a:rPr lang="he-IL" sz="3000" dirty="0">
                <a:latin typeface="Varela Round" pitchFamily="2" charset="-79"/>
                <a:cs typeface="Varela Round" pitchFamily="2" charset="-79"/>
              </a:rPr>
              <a:t> מְחֵנִי נָא מִסִּפְרְךָ אֲשֶׁר כָּתָבְתָּ.</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221088"/>
            <a:ext cx="4536504" cy="2211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58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a:off x="452744" y="141282"/>
            <a:ext cx="8229600" cy="407398"/>
          </a:xfrm>
        </p:spPr>
        <p:txBody>
          <a:bodyPr>
            <a:noAutofit/>
          </a:bodyPr>
          <a:lstStyle/>
          <a:p>
            <a:r>
              <a:rPr lang="he-IL" sz="4800" b="1" dirty="0">
                <a:latin typeface="Varela Round" pitchFamily="2" charset="-79"/>
                <a:cs typeface="Varela Round" pitchFamily="2" charset="-79"/>
              </a:rPr>
              <a:t>סיכום פעולות משה</a:t>
            </a:r>
          </a:p>
        </p:txBody>
      </p:sp>
      <p:graphicFrame>
        <p:nvGraphicFramePr>
          <p:cNvPr id="2" name="טבלה 1"/>
          <p:cNvGraphicFramePr>
            <a:graphicFrameLocks noGrp="1"/>
          </p:cNvGraphicFramePr>
          <p:nvPr>
            <p:extLst>
              <p:ext uri="{D42A27DB-BD31-4B8C-83A1-F6EECF244321}">
                <p14:modId xmlns:p14="http://schemas.microsoft.com/office/powerpoint/2010/main" val="1030232255"/>
              </p:ext>
            </p:extLst>
          </p:nvPr>
        </p:nvGraphicFramePr>
        <p:xfrm>
          <a:off x="251520" y="692696"/>
          <a:ext cx="8568952" cy="3672409"/>
        </p:xfrm>
        <a:graphic>
          <a:graphicData uri="http://schemas.openxmlformats.org/drawingml/2006/table">
            <a:tbl>
              <a:tblPr rtl="1" firstRow="1" bandRow="1">
                <a:tableStyleId>{5C22544A-7EE6-4342-B048-85BDC9FD1C3A}</a:tableStyleId>
              </a:tblPr>
              <a:tblGrid>
                <a:gridCol w="4284476">
                  <a:extLst>
                    <a:ext uri="{9D8B030D-6E8A-4147-A177-3AD203B41FA5}">
                      <a16:colId xmlns:a16="http://schemas.microsoft.com/office/drawing/2014/main" val="20000"/>
                    </a:ext>
                  </a:extLst>
                </a:gridCol>
                <a:gridCol w="4284476">
                  <a:extLst>
                    <a:ext uri="{9D8B030D-6E8A-4147-A177-3AD203B41FA5}">
                      <a16:colId xmlns:a16="http://schemas.microsoft.com/office/drawing/2014/main" val="20001"/>
                    </a:ext>
                  </a:extLst>
                </a:gridCol>
              </a:tblGrid>
              <a:tr h="746813">
                <a:tc>
                  <a:txBody>
                    <a:bodyPr/>
                    <a:lstStyle/>
                    <a:p>
                      <a:pPr rtl="1"/>
                      <a:endParaRPr lang="he-IL" sz="2400" dirty="0">
                        <a:latin typeface="Varela Round" pitchFamily="2" charset="-79"/>
                        <a:cs typeface="Varela Round" pitchFamily="2" charset="-79"/>
                      </a:endParaRPr>
                    </a:p>
                  </a:txBody>
                  <a:tcPr/>
                </a:tc>
                <a:tc>
                  <a:txBody>
                    <a:bodyPr/>
                    <a:lstStyle/>
                    <a:p>
                      <a:pPr rtl="1"/>
                      <a:endParaRPr lang="he-IL" sz="2400">
                        <a:latin typeface="Varela Round" pitchFamily="2" charset="-79"/>
                        <a:cs typeface="Varela Round" pitchFamily="2" charset="-79"/>
                      </a:endParaRPr>
                    </a:p>
                  </a:txBody>
                  <a:tcPr/>
                </a:tc>
                <a:extLst>
                  <a:ext uri="{0D108BD9-81ED-4DB2-BD59-A6C34878D82A}">
                    <a16:rowId xmlns:a16="http://schemas.microsoft.com/office/drawing/2014/main" val="10000"/>
                  </a:ext>
                </a:extLst>
              </a:tr>
              <a:tr h="1086650">
                <a:tc>
                  <a:txBody>
                    <a:bodyPr/>
                    <a:lstStyle/>
                    <a:p>
                      <a:pPr rtl="1"/>
                      <a:r>
                        <a:rPr lang="he-IL" sz="2400" dirty="0">
                          <a:latin typeface="Varela Round" pitchFamily="2" charset="-79"/>
                          <a:cs typeface="Varela Round" pitchFamily="2" charset="-79"/>
                        </a:rPr>
                        <a:t>מתפלל</a:t>
                      </a:r>
                      <a:r>
                        <a:rPr lang="he-IL" sz="2400" baseline="0" dirty="0">
                          <a:latin typeface="Varela Round" pitchFamily="2" charset="-79"/>
                          <a:cs typeface="Varela Round" pitchFamily="2" charset="-79"/>
                        </a:rPr>
                        <a:t> תפילה ראשונה על ההר לפני הירידה</a:t>
                      </a:r>
                      <a:endParaRPr lang="he-IL" sz="2400" dirty="0">
                        <a:latin typeface="Varela Round" pitchFamily="2" charset="-79"/>
                        <a:cs typeface="Varela Round" pitchFamily="2" charset="-79"/>
                      </a:endParaRPr>
                    </a:p>
                  </a:txBody>
                  <a:tcPr/>
                </a:tc>
                <a:tc>
                  <a:txBody>
                    <a:bodyPr/>
                    <a:lstStyle/>
                    <a:p>
                      <a:pPr rtl="1"/>
                      <a:r>
                        <a:rPr lang="he-IL" sz="2400" dirty="0">
                          <a:latin typeface="Varela Round" pitchFamily="2" charset="-79"/>
                          <a:cs typeface="Varela Round" pitchFamily="2" charset="-79"/>
                        </a:rPr>
                        <a:t>שורף</a:t>
                      </a:r>
                      <a:r>
                        <a:rPr lang="he-IL" sz="2400" baseline="0" dirty="0">
                          <a:latin typeface="Varela Round" pitchFamily="2" charset="-79"/>
                          <a:cs typeface="Varela Round" pitchFamily="2" charset="-79"/>
                        </a:rPr>
                        <a:t> וטוחן את העגל</a:t>
                      </a:r>
                      <a:endParaRPr lang="he-IL" sz="2400" dirty="0">
                        <a:latin typeface="Varela Round" pitchFamily="2" charset="-79"/>
                        <a:cs typeface="Varela Round" pitchFamily="2" charset="-79"/>
                      </a:endParaRPr>
                    </a:p>
                  </a:txBody>
                  <a:tcPr/>
                </a:tc>
                <a:extLst>
                  <a:ext uri="{0D108BD9-81ED-4DB2-BD59-A6C34878D82A}">
                    <a16:rowId xmlns:a16="http://schemas.microsoft.com/office/drawing/2014/main" val="10001"/>
                  </a:ext>
                </a:extLst>
              </a:tr>
              <a:tr h="1086650">
                <a:tc>
                  <a:txBody>
                    <a:bodyPr/>
                    <a:lstStyle/>
                    <a:p>
                      <a:pPr rtl="1"/>
                      <a:r>
                        <a:rPr lang="he-IL" sz="2400" dirty="0">
                          <a:latin typeface="Varela Round" pitchFamily="2" charset="-79"/>
                          <a:cs typeface="Varela Round" pitchFamily="2" charset="-79"/>
                        </a:rPr>
                        <a:t>מתפלל תפילה שניה אחרי שטיפל בעגל ובחוטאים </a:t>
                      </a:r>
                    </a:p>
                  </a:txBody>
                  <a:tcPr/>
                </a:tc>
                <a:tc>
                  <a:txBody>
                    <a:bodyPr/>
                    <a:lstStyle/>
                    <a:p>
                      <a:pPr rtl="1"/>
                      <a:r>
                        <a:rPr lang="he-IL" sz="2400" dirty="0">
                          <a:latin typeface="Varela Round" pitchFamily="2" charset="-79"/>
                          <a:cs typeface="Varela Round" pitchFamily="2" charset="-79"/>
                        </a:rPr>
                        <a:t>מוכיח את אהרון</a:t>
                      </a:r>
                    </a:p>
                  </a:txBody>
                  <a:tcPr/>
                </a:tc>
                <a:extLst>
                  <a:ext uri="{0D108BD9-81ED-4DB2-BD59-A6C34878D82A}">
                    <a16:rowId xmlns:a16="http://schemas.microsoft.com/office/drawing/2014/main" val="10002"/>
                  </a:ext>
                </a:extLst>
              </a:tr>
              <a:tr h="752296">
                <a:tc>
                  <a:txBody>
                    <a:bodyPr/>
                    <a:lstStyle/>
                    <a:p>
                      <a:pPr rtl="1"/>
                      <a:endParaRPr lang="he-IL" sz="2400" dirty="0">
                        <a:latin typeface="Varela Round" pitchFamily="2" charset="-79"/>
                        <a:cs typeface="Varela Round" pitchFamily="2" charset="-79"/>
                      </a:endParaRPr>
                    </a:p>
                  </a:txBody>
                  <a:tcPr/>
                </a:tc>
                <a:tc>
                  <a:txBody>
                    <a:bodyPr/>
                    <a:lstStyle/>
                    <a:p>
                      <a:pPr rtl="1"/>
                      <a:r>
                        <a:rPr lang="he-IL" sz="2400" dirty="0">
                          <a:latin typeface="Varela Round" pitchFamily="2" charset="-79"/>
                          <a:cs typeface="Varela Round" pitchFamily="2" charset="-79"/>
                        </a:rPr>
                        <a:t>קורא לבני לוי לפגוע בחוטאים</a:t>
                      </a:r>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251520" y="4514656"/>
            <a:ext cx="6624736" cy="2308324"/>
          </a:xfrm>
          <a:prstGeom prst="rect">
            <a:avLst/>
          </a:prstGeom>
          <a:solidFill>
            <a:schemeClr val="bg1">
              <a:lumMod val="95000"/>
            </a:schemeClr>
          </a:solidFill>
        </p:spPr>
        <p:txBody>
          <a:bodyPr wrap="square" rtlCol="1">
            <a:spAutoFit/>
          </a:bodyPr>
          <a:lstStyle/>
          <a:p>
            <a:pPr marL="285750" indent="-285750">
              <a:buFont typeface="Wingdings" pitchFamily="2" charset="2"/>
              <a:buChar char="ç"/>
            </a:pPr>
            <a:r>
              <a:rPr lang="he-IL" sz="2400" dirty="0">
                <a:latin typeface="Varela Round" pitchFamily="2" charset="-79"/>
                <a:cs typeface="Varela Round" pitchFamily="2" charset="-79"/>
                <a:sym typeface="Wingdings" pitchFamily="2" charset="2"/>
              </a:rPr>
              <a:t>על פי איזה עקרון חולקו העמודות בטבלה?</a:t>
            </a:r>
          </a:p>
          <a:p>
            <a:pPr marL="285750" indent="-285750">
              <a:buFont typeface="Wingdings" pitchFamily="2" charset="2"/>
              <a:buChar char="ç"/>
            </a:pPr>
            <a:r>
              <a:rPr lang="he-IL" sz="2400" dirty="0">
                <a:latin typeface="Varela Round" pitchFamily="2" charset="-79"/>
                <a:cs typeface="Varela Round" pitchFamily="2" charset="-79"/>
                <a:sym typeface="Wingdings" pitchFamily="2" charset="2"/>
              </a:rPr>
              <a:t>היכן יש למקם את "שבירת הלוחות"?</a:t>
            </a:r>
          </a:p>
          <a:p>
            <a:pPr marL="285750" indent="-285750">
              <a:buFont typeface="Wingdings" pitchFamily="2" charset="2"/>
              <a:buChar char="ç"/>
            </a:pPr>
            <a:r>
              <a:rPr lang="he-IL" sz="2400" dirty="0">
                <a:latin typeface="Varela Round" pitchFamily="2" charset="-79"/>
                <a:cs typeface="Varela Round" pitchFamily="2" charset="-79"/>
                <a:sym typeface="Wingdings" pitchFamily="2" charset="2"/>
              </a:rPr>
              <a:t>מה הפעולות מספרות על דמותו של משה רבנו?</a:t>
            </a:r>
          </a:p>
          <a:p>
            <a:pPr marL="285750" indent="-285750">
              <a:buFont typeface="Wingdings" pitchFamily="2" charset="2"/>
              <a:buChar char="ç"/>
            </a:pPr>
            <a:r>
              <a:rPr lang="he-IL" sz="2400" dirty="0">
                <a:latin typeface="Varela Round" pitchFamily="2" charset="-79"/>
                <a:cs typeface="Varela Round" pitchFamily="2" charset="-79"/>
                <a:sym typeface="Wingdings" pitchFamily="2" charset="2"/>
              </a:rPr>
              <a:t>מה מלמדת תפילת משה: "</a:t>
            </a:r>
            <a:r>
              <a:rPr lang="he-IL" sz="2400" dirty="0">
                <a:latin typeface="Varela Round" pitchFamily="2" charset="-79"/>
                <a:cs typeface="Varela Round" pitchFamily="2" charset="-79"/>
              </a:rPr>
              <a:t>וְעַתָּה אִם </a:t>
            </a:r>
            <a:r>
              <a:rPr lang="he-IL" sz="2400" dirty="0" err="1">
                <a:latin typeface="Varela Round" pitchFamily="2" charset="-79"/>
                <a:cs typeface="Varela Round" pitchFamily="2" charset="-79"/>
              </a:rPr>
              <a:t>תִּשָּׂא</a:t>
            </a:r>
            <a:r>
              <a:rPr lang="he-IL" sz="2400" dirty="0">
                <a:latin typeface="Varela Round" pitchFamily="2" charset="-79"/>
                <a:cs typeface="Varela Round" pitchFamily="2" charset="-79"/>
              </a:rPr>
              <a:t> חַטָּאתָם, </a:t>
            </a:r>
            <a:r>
              <a:rPr lang="he-IL" sz="2400" dirty="0" err="1">
                <a:latin typeface="Varela Round" pitchFamily="2" charset="-79"/>
                <a:cs typeface="Varela Round" pitchFamily="2" charset="-79"/>
              </a:rPr>
              <a:t>וְאִם־אַיִן</a:t>
            </a:r>
            <a:r>
              <a:rPr lang="he-IL" sz="2400" dirty="0">
                <a:latin typeface="Varela Round" pitchFamily="2" charset="-79"/>
                <a:cs typeface="Varela Round" pitchFamily="2" charset="-79"/>
              </a:rPr>
              <a:t> מְחֵנִי נָא מִסִּפְרְךָ אֲשֶׁר כָּתָבְתָּ"?</a:t>
            </a:r>
          </a:p>
          <a:p>
            <a:pPr marL="285750" indent="-285750">
              <a:buFont typeface="Wingdings" pitchFamily="2" charset="2"/>
              <a:buChar char="ç"/>
            </a:pPr>
            <a:endParaRPr lang="he-IL" sz="2400" dirty="0">
              <a:latin typeface="Varela Round" pitchFamily="2" charset="-79"/>
              <a:cs typeface="Varela Round" pitchFamily="2" charset="-79"/>
            </a:endParaRPr>
          </a:p>
        </p:txBody>
      </p:sp>
    </p:spTree>
    <p:extLst>
      <p:ext uri="{BB962C8B-B14F-4D97-AF65-F5344CB8AC3E}">
        <p14:creationId xmlns:p14="http://schemas.microsoft.com/office/powerpoint/2010/main" val="602942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7504" y="2708920"/>
            <a:ext cx="8733656" cy="1143000"/>
          </a:xfrm>
        </p:spPr>
        <p:txBody>
          <a:bodyPr>
            <a:noAutofit/>
          </a:bodyPr>
          <a:lstStyle/>
          <a:p>
            <a:pPr marL="1524000" algn="r"/>
            <a:r>
              <a:rPr lang="he-IL" sz="2800" u="sng" dirty="0">
                <a:latin typeface="Varela Round" pitchFamily="2" charset="-79"/>
                <a:cs typeface="Varela Round" pitchFamily="2" charset="-79"/>
              </a:rPr>
              <a:t>מלמדים חכמים במדרש </a:t>
            </a:r>
            <a:r>
              <a:rPr lang="he-IL" sz="2800" dirty="0">
                <a:latin typeface="Varela Round" pitchFamily="2" charset="-79"/>
                <a:cs typeface="Varela Round" pitchFamily="2" charset="-79"/>
              </a:rPr>
              <a:t>(מכילתא בא):</a:t>
            </a:r>
            <a:br>
              <a:rPr lang="he-IL" sz="2800" dirty="0">
                <a:latin typeface="Varela Round" pitchFamily="2" charset="-79"/>
                <a:cs typeface="Varela Round" pitchFamily="2" charset="-79"/>
              </a:rPr>
            </a:br>
            <a:r>
              <a:rPr lang="he-IL" sz="2800" dirty="0">
                <a:latin typeface="Varela Round" pitchFamily="2" charset="-79"/>
                <a:cs typeface="Varela Round" pitchFamily="2" charset="-79"/>
              </a:rPr>
              <a:t>שלושה נביאים הם. אחד תבע כבוד האב וכבוד הבן, ואחד תבע כבוד האב ולא כבוד הבן, ואחד תבע כבוד הבן ולא כבוד האב.</a:t>
            </a:r>
            <a:br>
              <a:rPr lang="he-IL" sz="2800" dirty="0">
                <a:latin typeface="Varela Round" pitchFamily="2" charset="-79"/>
                <a:cs typeface="Varela Round" pitchFamily="2" charset="-79"/>
              </a:rPr>
            </a:br>
            <a:r>
              <a:rPr lang="he-IL" sz="2800" b="1" dirty="0">
                <a:latin typeface="Varela Round" pitchFamily="2" charset="-79"/>
                <a:cs typeface="Varela Round" pitchFamily="2" charset="-79"/>
              </a:rPr>
              <a:t>ירמיה</a:t>
            </a:r>
            <a:r>
              <a:rPr lang="he-IL" sz="2800" dirty="0">
                <a:latin typeface="Varela Round" pitchFamily="2" charset="-79"/>
                <a:cs typeface="Varela Round" pitchFamily="2" charset="-79"/>
              </a:rPr>
              <a:t> תבע כבוד האב וכבוד הבן שנאמר 'נחנו פשענו </a:t>
            </a:r>
            <a:r>
              <a:rPr lang="he-IL" sz="2800" dirty="0" err="1">
                <a:latin typeface="Varela Round" pitchFamily="2" charset="-79"/>
                <a:cs typeface="Varela Round" pitchFamily="2" charset="-79"/>
              </a:rPr>
              <a:t>ומרינו</a:t>
            </a:r>
            <a:r>
              <a:rPr lang="he-IL" sz="2800" dirty="0">
                <a:latin typeface="Varela Round" pitchFamily="2" charset="-79"/>
                <a:cs typeface="Varela Round" pitchFamily="2" charset="-79"/>
              </a:rPr>
              <a:t>, אתה לא סלחת' [איכה ג'].</a:t>
            </a:r>
            <a:br>
              <a:rPr lang="he-IL" sz="2800" dirty="0">
                <a:latin typeface="Varela Round" pitchFamily="2" charset="-79"/>
                <a:cs typeface="Varela Round" pitchFamily="2" charset="-79"/>
              </a:rPr>
            </a:br>
            <a:r>
              <a:rPr lang="he-IL" sz="2800" b="1" dirty="0">
                <a:latin typeface="Varela Round" pitchFamily="2" charset="-79"/>
                <a:cs typeface="Varela Round" pitchFamily="2" charset="-79"/>
              </a:rPr>
              <a:t>אליהו</a:t>
            </a:r>
            <a:r>
              <a:rPr lang="he-IL" sz="2800" dirty="0">
                <a:latin typeface="Varela Round" pitchFamily="2" charset="-79"/>
                <a:cs typeface="Varela Round" pitchFamily="2" charset="-79"/>
              </a:rPr>
              <a:t> תבע כבוד האב ולא כבוד הבן, שנאמר 'קנא קנאתי לה' </a:t>
            </a:r>
            <a:r>
              <a:rPr lang="he-IL" sz="2800" dirty="0" err="1">
                <a:latin typeface="Varela Round" pitchFamily="2" charset="-79"/>
                <a:cs typeface="Varela Round" pitchFamily="2" charset="-79"/>
              </a:rPr>
              <a:t>אלהי</a:t>
            </a:r>
            <a:r>
              <a:rPr lang="he-IL" sz="2800" dirty="0">
                <a:latin typeface="Varela Round" pitchFamily="2" charset="-79"/>
                <a:cs typeface="Varela Round" pitchFamily="2" charset="-79"/>
              </a:rPr>
              <a:t> צבאות' [מלכים א' </a:t>
            </a:r>
            <a:r>
              <a:rPr lang="he-IL" sz="2800" dirty="0" err="1">
                <a:latin typeface="Varela Round" pitchFamily="2" charset="-79"/>
                <a:cs typeface="Varela Round" pitchFamily="2" charset="-79"/>
              </a:rPr>
              <a:t>יט</a:t>
            </a:r>
            <a:r>
              <a:rPr lang="he-IL" sz="2800" dirty="0">
                <a:latin typeface="Varela Round" pitchFamily="2" charset="-79"/>
                <a:cs typeface="Varela Round" pitchFamily="2" charset="-79"/>
              </a:rPr>
              <a:t>']. </a:t>
            </a:r>
            <a:r>
              <a:rPr lang="he-IL" sz="2800" b="1" dirty="0">
                <a:latin typeface="Varela Round" pitchFamily="2" charset="-79"/>
                <a:cs typeface="Varela Round" pitchFamily="2" charset="-79"/>
              </a:rPr>
              <a:t>יונה</a:t>
            </a:r>
            <a:r>
              <a:rPr lang="he-IL" sz="2800" dirty="0">
                <a:latin typeface="Varela Round" pitchFamily="2" charset="-79"/>
                <a:cs typeface="Varela Round" pitchFamily="2" charset="-79"/>
              </a:rPr>
              <a:t> תבע כבוד הבן ולא כבוד האב.</a:t>
            </a:r>
            <a:br>
              <a:rPr lang="he-IL" sz="2800" dirty="0">
                <a:latin typeface="Varela Round" pitchFamily="2" charset="-79"/>
                <a:cs typeface="Varela Round" pitchFamily="2" charset="-79"/>
              </a:rPr>
            </a:br>
            <a:r>
              <a:rPr lang="he-IL" sz="2800" dirty="0">
                <a:latin typeface="Varela Round" pitchFamily="2" charset="-79"/>
                <a:cs typeface="Varela Round" pitchFamily="2" charset="-79"/>
              </a:rPr>
              <a:t>וכן תמצא האבות והנביאים היו נותנים עצמם על ישראל. </a:t>
            </a:r>
            <a:r>
              <a:rPr lang="he-IL" sz="2800" b="1" dirty="0">
                <a:latin typeface="Varela Round" pitchFamily="2" charset="-79"/>
                <a:cs typeface="Varela Round" pitchFamily="2" charset="-79"/>
              </a:rPr>
              <a:t>במשה מה הוא אומר? "ועתה אם </a:t>
            </a:r>
            <a:r>
              <a:rPr lang="he-IL" sz="2800" b="1" dirty="0" err="1">
                <a:latin typeface="Varela Round" pitchFamily="2" charset="-79"/>
                <a:cs typeface="Varela Round" pitchFamily="2" charset="-79"/>
              </a:rPr>
              <a:t>תשא</a:t>
            </a:r>
            <a:r>
              <a:rPr lang="he-IL" sz="2800" b="1" dirty="0">
                <a:latin typeface="Varela Round" pitchFamily="2" charset="-79"/>
                <a:cs typeface="Varela Round" pitchFamily="2" charset="-79"/>
              </a:rPr>
              <a:t> חטאתם. ואם אין, מחני נא מספרך אשר כתבת"!</a:t>
            </a:r>
            <a:endParaRPr lang="he-IL" sz="2800" dirty="0">
              <a:latin typeface="Varela Round" pitchFamily="2" charset="-79"/>
              <a:cs typeface="Varela Round" pitchFamily="2" charset="-79"/>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380312" y="620688"/>
            <a:ext cx="1634784" cy="2240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645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a:xfrm>
            <a:off x="467544" y="836712"/>
            <a:ext cx="8371090" cy="720000"/>
          </a:xfrm>
        </p:spPr>
        <p:txBody>
          <a:bodyPr/>
          <a:lstStyle/>
          <a:p>
            <a:r>
              <a:rPr lang="he-IL" dirty="0"/>
              <a:t>לסיכום השיעור</a:t>
            </a:r>
            <a:br>
              <a:rPr lang="he-IL" dirty="0"/>
            </a:br>
            <a:endParaRPr lang="he-IL" dirty="0"/>
          </a:p>
        </p:txBody>
      </p:sp>
      <p:sp>
        <p:nvSpPr>
          <p:cNvPr id="8" name="מציין מיקום תוכן 7"/>
          <p:cNvSpPr>
            <a:spLocks noGrp="1"/>
          </p:cNvSpPr>
          <p:nvPr>
            <p:ph sz="quarter" idx="4"/>
          </p:nvPr>
        </p:nvSpPr>
        <p:spPr>
          <a:xfrm>
            <a:off x="467544" y="1340768"/>
            <a:ext cx="7416823" cy="4537431"/>
          </a:xfrm>
        </p:spPr>
        <p:txBody>
          <a:bodyPr>
            <a:normAutofit fontScale="77500" lnSpcReduction="20000"/>
          </a:bodyPr>
          <a:lstStyle/>
          <a:p>
            <a:pPr marL="0" indent="0" algn="just">
              <a:lnSpc>
                <a:spcPct val="120000"/>
              </a:lnSpc>
              <a:buNone/>
            </a:pPr>
            <a:r>
              <a:rPr lang="he-IL" sz="2800" dirty="0"/>
              <a:t>בשיעור זה עסקנו בפעולות השונות של משה רבנו בתגובה לחטא העגל. למדנו מהן שמשה תבע את כבוד האב (ה') אך באותה מידה תבע את כבוד הבן (העם). זו גדולת מנהיגותו ומעלת נבואתו – עד שהקב"ה אמר לו (ע"פ חז"ל) "יישר </a:t>
            </a:r>
            <a:r>
              <a:rPr lang="he-IL" sz="2800" dirty="0" err="1"/>
              <a:t>כח</a:t>
            </a:r>
            <a:r>
              <a:rPr lang="he-IL" sz="2800" dirty="0"/>
              <a:t> ששברת את הלוחות"!</a:t>
            </a:r>
          </a:p>
          <a:p>
            <a:pPr marL="0" indent="0" algn="just">
              <a:lnSpc>
                <a:spcPct val="120000"/>
              </a:lnSpc>
              <a:buNone/>
            </a:pPr>
            <a:r>
              <a:rPr lang="he-IL" sz="2800" dirty="0"/>
              <a:t>בע"ה בשיעור הבא נעסוק בתיקון לחטא העגל – לוחות שניים, מידות הרחמים והקמת המשכן.</a:t>
            </a:r>
          </a:p>
          <a:p>
            <a:pPr marL="0" indent="0" algn="just">
              <a:lnSpc>
                <a:spcPct val="120000"/>
              </a:lnSpc>
              <a:buNone/>
            </a:pPr>
            <a:endParaRPr lang="he-IL" sz="2800" dirty="0"/>
          </a:p>
          <a:p>
            <a:pPr algn="just">
              <a:lnSpc>
                <a:spcPct val="120000"/>
              </a:lnSpc>
              <a:buFont typeface="Wingdings" pitchFamily="2" charset="2"/>
              <a:buChar char="ß"/>
            </a:pPr>
            <a:r>
              <a:rPr lang="he-IL" sz="2800" dirty="0"/>
              <a:t>משימת חשיבה – אומר הרב קוק:</a:t>
            </a:r>
          </a:p>
          <a:p>
            <a:pPr marL="0" indent="0" algn="just">
              <a:lnSpc>
                <a:spcPct val="120000"/>
              </a:lnSpc>
              <a:buNone/>
            </a:pPr>
            <a:r>
              <a:rPr lang="he-IL" sz="2800" b="1" dirty="0"/>
              <a:t>"בכל דור (= בכל תקופה), עבודת עגל הזהב – תסובב (= תגרום ל) שבירת הלוחות"</a:t>
            </a:r>
            <a:r>
              <a:rPr lang="he-IL" sz="2800" dirty="0"/>
              <a:t>.</a:t>
            </a:r>
          </a:p>
          <a:p>
            <a:pPr marL="0" indent="0" algn="just">
              <a:lnSpc>
                <a:spcPct val="120000"/>
              </a:lnSpc>
              <a:buNone/>
            </a:pPr>
            <a:r>
              <a:rPr lang="he-IL" sz="2800" dirty="0"/>
              <a:t>	כיצד אתם מבינים פתגם זה? </a:t>
            </a:r>
          </a:p>
        </p:txBody>
      </p:sp>
    </p:spTree>
    <p:extLst>
      <p:ext uri="{BB962C8B-B14F-4D97-AF65-F5344CB8AC3E}">
        <p14:creationId xmlns:p14="http://schemas.microsoft.com/office/powerpoint/2010/main" val="1371269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3581995" y="447"/>
            <a:ext cx="2431473" cy="1838237"/>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644534" y="3408344"/>
            <a:ext cx="7854932" cy="2677656"/>
          </a:xfrm>
          <a:prstGeom prst="rect">
            <a:avLst/>
          </a:prstGeom>
          <a:noFill/>
        </p:spPr>
        <p:txBody>
          <a:bodyPr wrap="square" rtlCol="1">
            <a:spAutoFit/>
          </a:bodyPr>
          <a:lstStyle/>
          <a:p>
            <a:pPr marL="89526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596" y="1838684"/>
            <a:ext cx="9142809" cy="1569660"/>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extLst>
      <p:ext uri="{BB962C8B-B14F-4D97-AF65-F5344CB8AC3E}">
        <p14:creationId xmlns:p14="http://schemas.microsoft.com/office/powerpoint/2010/main" val="2083882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a:xfrm>
            <a:off x="467544" y="836712"/>
            <a:ext cx="8371090" cy="720000"/>
          </a:xfrm>
        </p:spPr>
        <p:txBody>
          <a:bodyPr/>
          <a:lstStyle/>
          <a:p>
            <a:r>
              <a:rPr lang="he-IL" dirty="0"/>
              <a:t>חטא העגל שיעור 2</a:t>
            </a:r>
          </a:p>
        </p:txBody>
      </p:sp>
      <p:sp>
        <p:nvSpPr>
          <p:cNvPr id="8" name="מציין מיקום תוכן 7"/>
          <p:cNvSpPr>
            <a:spLocks noGrp="1"/>
          </p:cNvSpPr>
          <p:nvPr>
            <p:ph sz="quarter" idx="4"/>
          </p:nvPr>
        </p:nvSpPr>
        <p:spPr>
          <a:xfrm>
            <a:off x="107505" y="1725682"/>
            <a:ext cx="7029830" cy="4152517"/>
          </a:xfrm>
        </p:spPr>
        <p:txBody>
          <a:bodyPr>
            <a:normAutofit/>
          </a:bodyPr>
          <a:lstStyle/>
          <a:p>
            <a:pPr>
              <a:lnSpc>
                <a:spcPct val="200000"/>
              </a:lnSpc>
            </a:pPr>
            <a:r>
              <a:rPr lang="he-IL" sz="2800" dirty="0"/>
              <a:t>תפילת משה בראש ההר</a:t>
            </a:r>
          </a:p>
          <a:p>
            <a:pPr>
              <a:lnSpc>
                <a:spcPct val="200000"/>
              </a:lnSpc>
            </a:pPr>
            <a:r>
              <a:rPr lang="he-IL" sz="2800" dirty="0"/>
              <a:t>פעולות משה ברדתו מההר</a:t>
            </a:r>
          </a:p>
          <a:p>
            <a:pPr>
              <a:lnSpc>
                <a:spcPct val="200000"/>
              </a:lnSpc>
            </a:pPr>
            <a:r>
              <a:rPr lang="he-IL" sz="2800" dirty="0"/>
              <a:t>"משה תבע כבוד האב וכבוד הבן"</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215" t="18839" r="21216" b="9936"/>
          <a:stretch/>
        </p:blipFill>
        <p:spPr bwMode="auto">
          <a:xfrm flipH="1">
            <a:off x="0" y="3068960"/>
            <a:ext cx="1664874" cy="27137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121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11560" y="1700808"/>
            <a:ext cx="8229600" cy="1143000"/>
          </a:xfrm>
        </p:spPr>
        <p:txBody>
          <a:bodyPr>
            <a:normAutofit fontScale="90000"/>
          </a:bodyPr>
          <a:lstStyle/>
          <a:p>
            <a:pPr algn="r"/>
            <a:r>
              <a:rPr lang="he-IL" dirty="0">
                <a:latin typeface="Varela Round" pitchFamily="2" charset="-79"/>
                <a:cs typeface="Varela Round" pitchFamily="2" charset="-79"/>
              </a:rPr>
              <a:t>בשיעורנו הקודם עצרנו בתיאור חגיגות</a:t>
            </a:r>
            <a:br>
              <a:rPr lang="he-IL" dirty="0">
                <a:latin typeface="Varela Round" pitchFamily="2" charset="-79"/>
                <a:cs typeface="Varela Round" pitchFamily="2" charset="-79"/>
              </a:rPr>
            </a:br>
            <a:r>
              <a:rPr lang="he-IL" dirty="0">
                <a:latin typeface="Varela Round" pitchFamily="2" charset="-79"/>
                <a:cs typeface="Varela Round" pitchFamily="2" charset="-79"/>
              </a:rPr>
              <a:t>בני ישראל במחנה סביב עגל הזהב.</a:t>
            </a:r>
            <a:br>
              <a:rPr lang="he-IL" dirty="0">
                <a:latin typeface="Varela Round" pitchFamily="2" charset="-79"/>
                <a:cs typeface="Varela Round" pitchFamily="2" charset="-79"/>
              </a:rPr>
            </a:br>
            <a:r>
              <a:rPr lang="he-IL" dirty="0">
                <a:latin typeface="Varela Round" pitchFamily="2" charset="-79"/>
                <a:cs typeface="Varela Round" pitchFamily="2" charset="-79"/>
              </a:rPr>
              <a:t>משה רבנו כזכור נמצא עדיין במרומי הר סיני – מה יקרה כעת?</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17032"/>
            <a:ext cx="45720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5787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a:latin typeface="Varela Round" pitchFamily="2" charset="-79"/>
                <a:cs typeface="Varela Round" pitchFamily="2" charset="-79"/>
              </a:rPr>
              <a:t>פרק ל"ב פסוקים ז-יד </a:t>
            </a:r>
          </a:p>
        </p:txBody>
      </p:sp>
      <p:sp>
        <p:nvSpPr>
          <p:cNvPr id="3" name="מציין מיקום תוכן 2"/>
          <p:cNvSpPr>
            <a:spLocks noGrp="1"/>
          </p:cNvSpPr>
          <p:nvPr>
            <p:ph idx="1"/>
          </p:nvPr>
        </p:nvSpPr>
        <p:spPr>
          <a:xfrm>
            <a:off x="323528" y="1340768"/>
            <a:ext cx="8371090" cy="5373216"/>
          </a:xfrm>
        </p:spPr>
        <p:txBody>
          <a:bodyPr>
            <a:noAutofit/>
          </a:bodyPr>
          <a:lstStyle/>
          <a:p>
            <a:pPr marL="0" indent="0">
              <a:buNone/>
            </a:pPr>
            <a:r>
              <a:rPr lang="he-IL" sz="3400" dirty="0">
                <a:latin typeface="Varela Round" pitchFamily="2" charset="-79"/>
                <a:cs typeface="Varela Round" pitchFamily="2" charset="-79"/>
              </a:rPr>
              <a:t>(ז) </a:t>
            </a:r>
            <a:r>
              <a:rPr lang="he-IL" sz="3400" dirty="0">
                <a:solidFill>
                  <a:schemeClr val="tx1">
                    <a:lumMod val="50000"/>
                    <a:lumOff val="50000"/>
                  </a:schemeClr>
                </a:solidFill>
                <a:latin typeface="Varela Round" pitchFamily="2" charset="-79"/>
                <a:cs typeface="Varela Round" pitchFamily="2" charset="-79"/>
              </a:rPr>
              <a:t>וַיְדַבֵּר ה' אֶל מֹשֶׁה </a:t>
            </a:r>
            <a:r>
              <a:rPr lang="he-IL" sz="3400" dirty="0">
                <a:latin typeface="Varela Round" pitchFamily="2" charset="-79"/>
                <a:cs typeface="Varela Round" pitchFamily="2" charset="-79"/>
              </a:rPr>
              <a:t>לֶךְ רֵד כִּי שִׁחֵת עַמְּךָ אֲשֶׁר הֶעֱלֵיתָ מֵאֶרֶץ מִצְרָיִם׃ (ח) סָרוּ מַהֵר </a:t>
            </a:r>
            <a:r>
              <a:rPr lang="he-IL" sz="3400" dirty="0" err="1">
                <a:latin typeface="Varela Round" pitchFamily="2" charset="-79"/>
                <a:cs typeface="Varela Round" pitchFamily="2" charset="-79"/>
              </a:rPr>
              <a:t>מִן־הַדֶּרֶך</a:t>
            </a:r>
            <a:r>
              <a:rPr lang="he-IL" sz="3400" dirty="0">
                <a:latin typeface="Varela Round" pitchFamily="2" charset="-79"/>
                <a:cs typeface="Varela Round" pitchFamily="2" charset="-79"/>
              </a:rPr>
              <a:t>ְ אֲשֶׁר </a:t>
            </a:r>
            <a:r>
              <a:rPr lang="he-IL" sz="3400" dirty="0" err="1">
                <a:latin typeface="Varela Round" pitchFamily="2" charset="-79"/>
                <a:cs typeface="Varela Round" pitchFamily="2" charset="-79"/>
              </a:rPr>
              <a:t>צִוִּיתִם</a:t>
            </a:r>
            <a:r>
              <a:rPr lang="he-IL" sz="3400" dirty="0">
                <a:latin typeface="Varela Round" pitchFamily="2" charset="-79"/>
                <a:cs typeface="Varela Round" pitchFamily="2" charset="-79"/>
              </a:rPr>
              <a:t> עָשׂוּ לָהֶם עֵגֶל מַסֵּכָה, וַיִּשְׁתַּחֲווּ לוֹ וַיִּזְבְּחוּ לוֹ וַיֹּאמְרוּ אֵלֶּה </a:t>
            </a:r>
            <a:r>
              <a:rPr lang="he-IL" sz="3400" dirty="0" err="1">
                <a:latin typeface="Varela Round" pitchFamily="2" charset="-79"/>
                <a:cs typeface="Varela Round" pitchFamily="2" charset="-79"/>
              </a:rPr>
              <a:t>אֱלֹהֶיך</a:t>
            </a:r>
            <a:r>
              <a:rPr lang="he-IL" sz="3400" dirty="0">
                <a:latin typeface="Varela Round" pitchFamily="2" charset="-79"/>
                <a:cs typeface="Varela Round" pitchFamily="2" charset="-79"/>
              </a:rPr>
              <a:t>ָ יִשְׂרָאֵל אֲשֶׁר הֶעֱלוּךָ מֵאֶרֶץ מִצְרָיִם׃</a:t>
            </a:r>
          </a:p>
          <a:p>
            <a:pPr marL="2955925" indent="0">
              <a:buNone/>
            </a:pPr>
            <a:r>
              <a:rPr lang="he-IL" sz="3400" dirty="0">
                <a:latin typeface="Varela Round" pitchFamily="2" charset="-79"/>
                <a:cs typeface="Varela Round" pitchFamily="2" charset="-79"/>
              </a:rPr>
              <a:t>(ט) </a:t>
            </a:r>
            <a:r>
              <a:rPr lang="he-IL" sz="3400" dirty="0">
                <a:solidFill>
                  <a:schemeClr val="tx1">
                    <a:lumMod val="50000"/>
                    <a:lumOff val="50000"/>
                  </a:schemeClr>
                </a:solidFill>
                <a:latin typeface="Varela Round" pitchFamily="2" charset="-79"/>
                <a:cs typeface="Varela Round" pitchFamily="2" charset="-79"/>
              </a:rPr>
              <a:t>וַיֹּאמֶר ה' אֶל מֹשֶׁה </a:t>
            </a:r>
            <a:r>
              <a:rPr lang="he-IL" sz="3400" dirty="0">
                <a:latin typeface="Varela Round" pitchFamily="2" charset="-79"/>
                <a:cs typeface="Varela Round" pitchFamily="2" charset="-79"/>
              </a:rPr>
              <a:t>רָאִיתִי אֶת הָעָם הַזֶּה וְהִנֵּה עַם קְשֵׁה עֹרֶף הוּא׃ (י) וְעַתָּה הַנִּיחָה לִּי </a:t>
            </a:r>
            <a:r>
              <a:rPr lang="he-IL" sz="3400" dirty="0" err="1">
                <a:latin typeface="Varela Round" pitchFamily="2" charset="-79"/>
                <a:cs typeface="Varela Round" pitchFamily="2" charset="-79"/>
              </a:rPr>
              <a:t>וְיִחַר</a:t>
            </a:r>
            <a:r>
              <a:rPr lang="he-IL" sz="3400" dirty="0">
                <a:latin typeface="Varela Round" pitchFamily="2" charset="-79"/>
                <a:cs typeface="Varela Round" pitchFamily="2" charset="-79"/>
              </a:rPr>
              <a:t> אַפִּי בָהֶם וַאֲכַלֵּם וְאֶעֱשֶׂה אוֹתְךָ לְגוֹי גָּדוֹל׃</a:t>
            </a:r>
          </a:p>
        </p:txBody>
      </p:sp>
    </p:spTree>
    <p:extLst>
      <p:ext uri="{BB962C8B-B14F-4D97-AF65-F5344CB8AC3E}">
        <p14:creationId xmlns:p14="http://schemas.microsoft.com/office/powerpoint/2010/main" val="1201015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771800" y="2204864"/>
            <a:ext cx="3600400" cy="2592288"/>
          </a:xfrm>
        </p:spPr>
        <p:txBody>
          <a:bodyPr>
            <a:normAutofit/>
          </a:bodyPr>
          <a:lstStyle/>
          <a:p>
            <a:pPr marL="0" indent="0" algn="ctr">
              <a:buNone/>
            </a:pPr>
            <a:r>
              <a:rPr lang="he-IL" sz="5400" b="1" dirty="0">
                <a:latin typeface="Varela Round" pitchFamily="2" charset="-79"/>
                <a:cs typeface="Varela Round" pitchFamily="2" charset="-79"/>
              </a:rPr>
              <a:t>כיצד יגיב</a:t>
            </a:r>
          </a:p>
          <a:p>
            <a:pPr marL="0" indent="0" algn="ctr">
              <a:buNone/>
            </a:pPr>
            <a:r>
              <a:rPr lang="he-IL" sz="5400" b="1" dirty="0">
                <a:latin typeface="Varela Round" pitchFamily="2" charset="-79"/>
                <a:cs typeface="Varela Round" pitchFamily="2" charset="-79"/>
              </a:rPr>
              <a:t>משה רבנו?</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76672"/>
            <a:ext cx="2592288" cy="2117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65" y="3861048"/>
            <a:ext cx="1927101" cy="1927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3" y="3674669"/>
            <a:ext cx="2295698" cy="2295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0621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95536" y="476672"/>
            <a:ext cx="8371090" cy="6048672"/>
          </a:xfrm>
        </p:spPr>
        <p:txBody>
          <a:bodyPr>
            <a:noAutofit/>
          </a:bodyPr>
          <a:lstStyle/>
          <a:p>
            <a:pPr marL="0" indent="0">
              <a:buNone/>
            </a:pPr>
            <a:r>
              <a:rPr lang="he-IL" dirty="0">
                <a:latin typeface="Varela Round" pitchFamily="2" charset="-79"/>
                <a:cs typeface="Varela Round" pitchFamily="2" charset="-79"/>
              </a:rPr>
              <a:t>(יא) וַיְחַל מֹשֶׁה אֶת פְּנֵי ה' </a:t>
            </a:r>
            <a:r>
              <a:rPr lang="he-IL" dirty="0" err="1">
                <a:latin typeface="Varela Round" pitchFamily="2" charset="-79"/>
                <a:cs typeface="Varela Round" pitchFamily="2" charset="-79"/>
              </a:rPr>
              <a:t>אֱלֹהָיו</a:t>
            </a:r>
            <a:r>
              <a:rPr lang="he-IL" dirty="0">
                <a:latin typeface="Varela Round" pitchFamily="2" charset="-79"/>
                <a:cs typeface="Varela Round" pitchFamily="2" charset="-79"/>
              </a:rPr>
              <a:t> וַיֹּאמֶר:</a:t>
            </a:r>
          </a:p>
          <a:p>
            <a:pPr marL="0" indent="0">
              <a:buNone/>
            </a:pPr>
            <a:r>
              <a:rPr lang="he-IL" dirty="0">
                <a:latin typeface="Varela Round" pitchFamily="2" charset="-79"/>
                <a:cs typeface="Varela Round" pitchFamily="2" charset="-79"/>
              </a:rPr>
              <a:t>לָמָה ה' יֶחֱרֶה אַפְּךָ בְּעַמֶּךָ אֲשֶׁר הוֹצֵאתָ מֵאֶרֶץ מִצְרַיִם </a:t>
            </a:r>
            <a:r>
              <a:rPr lang="he-IL" dirty="0" err="1">
                <a:latin typeface="Varela Round" pitchFamily="2" charset="-79"/>
                <a:cs typeface="Varela Round" pitchFamily="2" charset="-79"/>
              </a:rPr>
              <a:t>בְּכֹח</a:t>
            </a:r>
            <a:r>
              <a:rPr lang="he-IL" dirty="0">
                <a:latin typeface="Varela Round" pitchFamily="2" charset="-79"/>
                <a:cs typeface="Varela Round" pitchFamily="2" charset="-79"/>
              </a:rPr>
              <a:t>ַ גָּדוֹל וּבְיָד חֲזָקָה׃</a:t>
            </a:r>
          </a:p>
          <a:p>
            <a:pPr marL="0" indent="0">
              <a:buNone/>
            </a:pPr>
            <a:r>
              <a:rPr lang="he-IL" dirty="0">
                <a:latin typeface="Varela Round" pitchFamily="2" charset="-79"/>
                <a:cs typeface="Varela Round" pitchFamily="2" charset="-79"/>
              </a:rPr>
              <a:t>(</a:t>
            </a:r>
            <a:r>
              <a:rPr lang="he-IL" dirty="0" err="1">
                <a:latin typeface="Varela Round" pitchFamily="2" charset="-79"/>
                <a:cs typeface="Varela Round" pitchFamily="2" charset="-79"/>
              </a:rPr>
              <a:t>יב</a:t>
            </a:r>
            <a:r>
              <a:rPr lang="he-IL" dirty="0">
                <a:latin typeface="Varela Round" pitchFamily="2" charset="-79"/>
                <a:cs typeface="Varela Round" pitchFamily="2" charset="-79"/>
              </a:rPr>
              <a:t>) לָמָּה יֹאמְרוּ מִצְרַיִם </a:t>
            </a:r>
            <a:r>
              <a:rPr lang="he-IL" dirty="0" err="1">
                <a:latin typeface="Varela Round" pitchFamily="2" charset="-79"/>
                <a:cs typeface="Varela Round" pitchFamily="2" charset="-79"/>
              </a:rPr>
              <a:t>לֵאמֹר</a:t>
            </a:r>
            <a:r>
              <a:rPr lang="he-IL" dirty="0">
                <a:latin typeface="Varela Round" pitchFamily="2" charset="-79"/>
                <a:cs typeface="Varela Round" pitchFamily="2" charset="-79"/>
              </a:rPr>
              <a:t> בְּרָעָה הוֹצִיאָם לַהֲרֹג אֹתָם בֶּהָרִים וּלְכַלֹּתָם מֵעַל פְּנֵי הָאֲדָמָה</a:t>
            </a:r>
          </a:p>
          <a:p>
            <a:pPr marL="0" indent="0">
              <a:buNone/>
            </a:pPr>
            <a:r>
              <a:rPr lang="he-IL" dirty="0">
                <a:latin typeface="Varela Round" pitchFamily="2" charset="-79"/>
                <a:cs typeface="Varela Round" pitchFamily="2" charset="-79"/>
              </a:rPr>
              <a:t>שׁוּב מֵחֲרוֹן אַפֶּךָ וְהִנָּחֵם </a:t>
            </a:r>
            <a:r>
              <a:rPr lang="he-IL" dirty="0" err="1">
                <a:latin typeface="Varela Round" pitchFamily="2" charset="-79"/>
                <a:cs typeface="Varela Round" pitchFamily="2" charset="-79"/>
              </a:rPr>
              <a:t>עַל־הָרָעָה</a:t>
            </a:r>
            <a:r>
              <a:rPr lang="he-IL" dirty="0">
                <a:latin typeface="Varela Round" pitchFamily="2" charset="-79"/>
                <a:cs typeface="Varela Round" pitchFamily="2" charset="-79"/>
              </a:rPr>
              <a:t> לְעַמֶּךָ׃</a:t>
            </a:r>
          </a:p>
          <a:p>
            <a:pPr marL="3140075" indent="0">
              <a:buNone/>
            </a:pPr>
            <a:r>
              <a:rPr lang="he-IL" dirty="0">
                <a:latin typeface="Varela Round" pitchFamily="2" charset="-79"/>
                <a:cs typeface="Varela Round" pitchFamily="2" charset="-79"/>
              </a:rPr>
              <a:t>(</a:t>
            </a:r>
            <a:r>
              <a:rPr lang="he-IL" dirty="0" err="1">
                <a:latin typeface="Varela Round" pitchFamily="2" charset="-79"/>
                <a:cs typeface="Varela Round" pitchFamily="2" charset="-79"/>
              </a:rPr>
              <a:t>יג</a:t>
            </a:r>
            <a:r>
              <a:rPr lang="he-IL" dirty="0">
                <a:latin typeface="Varela Round" pitchFamily="2" charset="-79"/>
                <a:cs typeface="Varela Round" pitchFamily="2" charset="-79"/>
              </a:rPr>
              <a:t>) זְכֹר לְאַבְרָהָם לְיִצְחָק וּלְיִשְׂרָאֵל עֲבָדֶיךָ אֲשֶׁר נִשְׁבַּעְתָּ לָהֶם בָּךְ וַתְּדַבֵּר </a:t>
            </a:r>
            <a:r>
              <a:rPr lang="he-IL" dirty="0" err="1">
                <a:latin typeface="Varela Round" pitchFamily="2" charset="-79"/>
                <a:cs typeface="Varela Round" pitchFamily="2" charset="-79"/>
              </a:rPr>
              <a:t>אֲלֵהֶם</a:t>
            </a:r>
            <a:r>
              <a:rPr lang="he-IL" dirty="0">
                <a:latin typeface="Varela Round" pitchFamily="2" charset="-79"/>
                <a:cs typeface="Varela Round" pitchFamily="2" charset="-79"/>
              </a:rPr>
              <a:t> אַרְבֶּה אֶת זַרְעֲכֶם כְּכוֹכְבֵי הַשָּׁמָיִם, וְכָל הָאָרֶץ הַזֹּאת אֲשֶׁר אָמַרְתִּי אֶתֵּן לְזַרְעֲכֶם וְנָחֲלוּ לְעֹלָם׃</a:t>
            </a:r>
          </a:p>
        </p:txBody>
      </p:sp>
    </p:spTree>
    <p:extLst>
      <p:ext uri="{BB962C8B-B14F-4D97-AF65-F5344CB8AC3E}">
        <p14:creationId xmlns:p14="http://schemas.microsoft.com/office/powerpoint/2010/main" val="341907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95536" y="476672"/>
            <a:ext cx="8371090" cy="6048672"/>
          </a:xfrm>
        </p:spPr>
        <p:txBody>
          <a:bodyPr>
            <a:noAutofit/>
          </a:bodyPr>
          <a:lstStyle/>
          <a:p>
            <a:pPr marL="0" indent="0">
              <a:buNone/>
            </a:pPr>
            <a:r>
              <a:rPr lang="he-IL" sz="3400" dirty="0">
                <a:latin typeface="Varela Round" pitchFamily="2" charset="-79"/>
                <a:cs typeface="Varela Round" pitchFamily="2" charset="-79"/>
              </a:rPr>
              <a:t>מכל התגובות האפשריות,</a:t>
            </a:r>
          </a:p>
          <a:p>
            <a:pPr marL="0" indent="0">
              <a:buNone/>
            </a:pPr>
            <a:r>
              <a:rPr lang="he-IL" sz="3400" dirty="0">
                <a:latin typeface="Varela Round" pitchFamily="2" charset="-79"/>
                <a:cs typeface="Varela Round" pitchFamily="2" charset="-79"/>
              </a:rPr>
              <a:t>משה רבנו בוחר להתפלל לטובת העם!!</a:t>
            </a:r>
          </a:p>
          <a:p>
            <a:pPr marL="0" indent="0">
              <a:buNone/>
            </a:pPr>
            <a:endParaRPr lang="he-IL" sz="3400" dirty="0">
              <a:latin typeface="Varela Round" pitchFamily="2" charset="-79"/>
              <a:cs typeface="Varela Round" pitchFamily="2" charset="-79"/>
            </a:endParaRPr>
          </a:p>
          <a:p>
            <a:pPr marL="0" indent="0">
              <a:buNone/>
            </a:pPr>
            <a:r>
              <a:rPr lang="he-IL" sz="3400" dirty="0">
                <a:latin typeface="Varela Round" pitchFamily="2" charset="-79"/>
                <a:cs typeface="Varela Round" pitchFamily="2" charset="-79"/>
              </a:rPr>
              <a:t>3 טענות מרכזיות בפי משה רבנו בתפילתו:</a:t>
            </a:r>
          </a:p>
          <a:p>
            <a:pPr marL="2865438" indent="-442913">
              <a:buFontTx/>
              <a:buChar char="-"/>
            </a:pPr>
            <a:r>
              <a:rPr lang="he-IL" sz="3400" dirty="0">
                <a:latin typeface="Varela Round" pitchFamily="2" charset="-79"/>
                <a:cs typeface="Varela Round" pitchFamily="2" charset="-79"/>
              </a:rPr>
              <a:t>"עמך אשר הוצאת מארץ מצרים"</a:t>
            </a:r>
          </a:p>
          <a:p>
            <a:pPr marL="2865438" indent="-442913">
              <a:buFontTx/>
              <a:buChar char="-"/>
            </a:pPr>
            <a:r>
              <a:rPr lang="he-IL" sz="3400" dirty="0">
                <a:latin typeface="Varela Round" pitchFamily="2" charset="-79"/>
                <a:cs typeface="Varela Round" pitchFamily="2" charset="-79"/>
              </a:rPr>
              <a:t>"למה יאמרו מצרים"</a:t>
            </a:r>
          </a:p>
          <a:p>
            <a:pPr marL="2865438" indent="-442913">
              <a:buFontTx/>
              <a:buChar char="-"/>
            </a:pPr>
            <a:r>
              <a:rPr lang="he-IL" sz="3400" dirty="0">
                <a:latin typeface="Varela Round" pitchFamily="2" charset="-79"/>
                <a:cs typeface="Varela Round" pitchFamily="2" charset="-79"/>
              </a:rPr>
              <a:t>"זכור לאברהם ליצחק ולישראל"</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717032"/>
            <a:ext cx="1280163" cy="2903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3177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51520" y="476672"/>
            <a:ext cx="8515106" cy="6048672"/>
          </a:xfrm>
        </p:spPr>
        <p:txBody>
          <a:bodyPr>
            <a:noAutofit/>
          </a:bodyPr>
          <a:lstStyle/>
          <a:p>
            <a:pPr marL="0" indent="0">
              <a:buNone/>
            </a:pPr>
            <a:r>
              <a:rPr lang="he-IL" sz="3400" dirty="0">
                <a:latin typeface="Varela Round" pitchFamily="2" charset="-79"/>
                <a:cs typeface="Varela Round" pitchFamily="2" charset="-79"/>
              </a:rPr>
              <a:t>תגובת ה' לתפילה:</a:t>
            </a:r>
          </a:p>
          <a:p>
            <a:pPr marL="0" indent="0">
              <a:buNone/>
            </a:pPr>
            <a:endParaRPr lang="he-IL" sz="3400" b="1" dirty="0">
              <a:latin typeface="Varela Round" pitchFamily="2" charset="-79"/>
              <a:cs typeface="Varela Round" pitchFamily="2" charset="-79"/>
            </a:endParaRPr>
          </a:p>
          <a:p>
            <a:pPr marL="0" indent="0">
              <a:buNone/>
            </a:pPr>
            <a:r>
              <a:rPr lang="he-IL" sz="3400" b="1" dirty="0">
                <a:latin typeface="Varela Round" pitchFamily="2" charset="-79"/>
                <a:cs typeface="Varela Round" pitchFamily="2" charset="-79"/>
              </a:rPr>
              <a:t>(יד) וַיִּנָּחֶם ה' עַל הָרָעָה אֲשֶׁר דִּבֶּר לַעֲשׂוֹת לְעַמּוֹ׃</a:t>
            </a:r>
          </a:p>
          <a:p>
            <a:pPr marL="0" indent="0">
              <a:buNone/>
            </a:pPr>
            <a:endParaRPr lang="he-IL" sz="3400" b="1" dirty="0">
              <a:latin typeface="Varela Round" pitchFamily="2" charset="-79"/>
              <a:cs typeface="Varela Round" pitchFamily="2" charset="-79"/>
            </a:endParaRPr>
          </a:p>
          <a:p>
            <a:pPr marL="0" indent="0">
              <a:buNone/>
            </a:pPr>
            <a:endParaRPr lang="he-IL" sz="3400" b="1" dirty="0">
              <a:latin typeface="Varela Round" pitchFamily="2" charset="-79"/>
              <a:cs typeface="Varela Round" pitchFamily="2" charset="-79"/>
            </a:endParaRPr>
          </a:p>
          <a:p>
            <a:pPr marL="0" indent="0">
              <a:buNone/>
            </a:pPr>
            <a:r>
              <a:rPr lang="he-IL" sz="3400" dirty="0">
                <a:latin typeface="Varela Round" pitchFamily="2" charset="-79"/>
                <a:cs typeface="Varela Round" pitchFamily="2" charset="-79"/>
              </a:rPr>
              <a:t>אז זהו? אפשר להמשיך כרגיל? נחכה ונראה...</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653136"/>
            <a:ext cx="221932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683579"/>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2511</TotalTime>
  <Words>1421</Words>
  <Application>Microsoft Office PowerPoint</Application>
  <PresentationFormat>‫הצגה על המסך (4:3)</PresentationFormat>
  <Paragraphs>98</Paragraphs>
  <Slides>24</Slides>
  <Notes>4</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24</vt:i4>
      </vt:variant>
    </vt:vector>
  </HeadingPairs>
  <TitlesOfParts>
    <vt:vector size="30" baseType="lpstr">
      <vt:lpstr>Arial</vt:lpstr>
      <vt:lpstr>Calibri</vt:lpstr>
      <vt:lpstr>Times New Roman</vt:lpstr>
      <vt:lpstr>Varela Round</vt:lpstr>
      <vt:lpstr>Wingdings</vt:lpstr>
      <vt:lpstr>ערכת נושא Office</vt:lpstr>
      <vt:lpstr>מערכת שידורים לאומית</vt:lpstr>
      <vt:lpstr>חטא העגל ספר שמות פרקים ל"ב-ל"ד</vt:lpstr>
      <vt:lpstr>חטא העגל שיעור 2</vt:lpstr>
      <vt:lpstr>בשיעורנו הקודם עצרנו בתיאור חגיגות בני ישראל במחנה סביב עגל הזהב. משה רבנו כזכור נמצא עדיין במרומי הר סיני – מה יקרה כעת?</vt:lpstr>
      <vt:lpstr>פרק ל"ב פסוקים ז-יד </vt:lpstr>
      <vt:lpstr>מצגת של PowerPoint‏</vt:lpstr>
      <vt:lpstr>מצגת של PowerPoint‏</vt:lpstr>
      <vt:lpstr>מצגת של PowerPoint‏</vt:lpstr>
      <vt:lpstr>מצגת של PowerPoint‏</vt:lpstr>
      <vt:lpstr>פרק ל"ב פסוקים טו-כה </vt:lpstr>
      <vt:lpstr>פרק ל"ב פסוקים טו-כ </vt:lpstr>
      <vt:lpstr>מצגת של PowerPoint‏</vt:lpstr>
      <vt:lpstr>מצגת של PowerPoint‏</vt:lpstr>
      <vt:lpstr>מצגת של PowerPoint‏</vt:lpstr>
      <vt:lpstr>הפסקה 10 דקות</vt:lpstr>
      <vt:lpstr>פעולות משה ברדתו מההר כשבידיו לוחות הברית:      1) פוגש את יהושע בדרך למטה   2) מתקרב אל המחנה ורואה את   העגל ואת המחולות   3) "ויחר אפו"   4) משליך את הלוחות ושובר    אותם   5) שורף את העגל, טוחנו, מפזר    במים ומשקה את העם   6) מברר עם אהרון מה קרה </vt:lpstr>
      <vt:lpstr>שואל האברבנאל בפירושו לספר שמות: למה משה רבינו הוריד הלוחות מההר בשמעו עון העגל שעשה ישראל, ושבר אותם במחנה או ברדתו מההר? והיה ראוי שמיד כששמע - בהיותו עדיין בהר - השחתת ישראל, לא יביא הלוחות בידו, ויניחם שמה או ישברם במקום שקבלם, כי לא היה העם הפושע ראוי לקבלם. ומה התועלת בהורידו אותן מההר, אם מרה תהיה באחרונה, לשברם בתחתית ההר?    חישבו על תשובה לשאלתו...</vt:lpstr>
      <vt:lpstr>הפרשנים מציעים הצעות שונות לפשר שבירת הלוחות:  א. חרה אפו של משה, כי אין ראייה דומה לשמיעה, ומרוב כעס – גם על המחולות! ב. מעשה הפגנתי מול ישראל. משה עשה זאת כדי להמחישם כובד עוונם וגודל הפסדם. ג. בהשמידו את כתב חוזה הברית מגן משה על העם החוטא מפני זעם ה'. ד. משה קיווה שמא בראות העם אותו עם לוחות הברית ישובו בתשובה – והם לא שבו.       עם איזו פרשנות אתם מזדהים?     יש לכם רעיון נוסף? </vt:lpstr>
      <vt:lpstr>מצגת של PowerPoint‏</vt:lpstr>
      <vt:lpstr>מצגת של PowerPoint‏</vt:lpstr>
      <vt:lpstr>סיכום פעולות משה</vt:lpstr>
      <vt:lpstr>מלמדים חכמים במדרש (מכילתא בא): שלושה נביאים הם. אחד תבע כבוד האב וכבוד הבן, ואחד תבע כבוד האב ולא כבוד הבן, ואחד תבע כבוד הבן ולא כבוד האב. ירמיה תבע כבוד האב וכבוד הבן שנאמר 'נחנו פשענו ומרינו, אתה לא סלחת' [איכה ג']. אליהו תבע כבוד האב ולא כבוד הבן, שנאמר 'קנא קנאתי לה' אלהי צבאות' [מלכים א' יט']. יונה תבע כבוד הבן ולא כבוד האב. וכן תמצא האבות והנביאים היו נותנים עצמם על ישראל. במשה מה הוא אומר? "ועתה אם תשא חטאתם. ואם אין, מחני נא מספרך אשר כתבת"!</vt:lpstr>
      <vt:lpstr>לסיכום השיעור </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home</dc:creator>
  <cp:lastModifiedBy>שני שמלה/Shani Chemla</cp:lastModifiedBy>
  <cp:revision>26</cp:revision>
  <dcterms:created xsi:type="dcterms:W3CDTF">2020-04-27T20:21:29Z</dcterms:created>
  <dcterms:modified xsi:type="dcterms:W3CDTF">2021-11-28T13:31:16Z</dcterms:modified>
</cp:coreProperties>
</file>