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39"/>
  </p:notesMasterIdLst>
  <p:sldIdLst>
    <p:sldId id="257" r:id="rId5"/>
    <p:sldId id="262" r:id="rId6"/>
    <p:sldId id="288" r:id="rId7"/>
    <p:sldId id="263" r:id="rId8"/>
    <p:sldId id="291" r:id="rId9"/>
    <p:sldId id="296" r:id="rId10"/>
    <p:sldId id="292" r:id="rId11"/>
    <p:sldId id="297" r:id="rId12"/>
    <p:sldId id="298" r:id="rId13"/>
    <p:sldId id="299" r:id="rId14"/>
    <p:sldId id="300" r:id="rId15"/>
    <p:sldId id="293" r:id="rId16"/>
    <p:sldId id="301" r:id="rId17"/>
    <p:sldId id="316" r:id="rId18"/>
    <p:sldId id="314" r:id="rId19"/>
    <p:sldId id="294" r:id="rId20"/>
    <p:sldId id="305" r:id="rId21"/>
    <p:sldId id="289" r:id="rId22"/>
    <p:sldId id="304" r:id="rId23"/>
    <p:sldId id="310" r:id="rId24"/>
    <p:sldId id="303" r:id="rId25"/>
    <p:sldId id="306" r:id="rId26"/>
    <p:sldId id="321" r:id="rId27"/>
    <p:sldId id="307" r:id="rId28"/>
    <p:sldId id="308" r:id="rId29"/>
    <p:sldId id="322" r:id="rId30"/>
    <p:sldId id="317" r:id="rId31"/>
    <p:sldId id="318" r:id="rId32"/>
    <p:sldId id="319" r:id="rId33"/>
    <p:sldId id="309" r:id="rId34"/>
    <p:sldId id="320" r:id="rId35"/>
    <p:sldId id="302" r:id="rId36"/>
    <p:sldId id="295" r:id="rId37"/>
    <p:sldId id="280" r:id="rId38"/>
  </p:sldIdLst>
  <p:sldSz cx="12190413"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A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735" autoAdjust="0"/>
    <p:restoredTop sz="94660"/>
  </p:normalViewPr>
  <p:slideViewPr>
    <p:cSldViewPr snapToGrid="0" snapToObjects="1">
      <p:cViewPr varScale="1">
        <p:scale>
          <a:sx n="54" d="100"/>
          <a:sy n="54" d="100"/>
        </p:scale>
        <p:origin x="84" y="25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כ"ד/כסלו/תשפ"ב</a:t>
            </a:fld>
            <a:endParaRPr lang="he-IL"/>
          </a:p>
        </p:txBody>
      </p:sp>
      <p:sp>
        <p:nvSpPr>
          <p:cNvPr id="4" name="מציין מיקום של תמונת שקופית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2715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02486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38442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71645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5400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65132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488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3446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3622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6976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5161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6917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1177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164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8331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91154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914281" y="2693988"/>
            <a:ext cx="10361851" cy="1470025"/>
          </a:xfrm>
        </p:spPr>
        <p:txBody>
          <a:bodyPr vert="horz" lIns="91440" tIns="45720" rIns="91440" bIns="45720" rtlCol="1" anchor="ctr">
            <a:normAutofit/>
          </a:bodyPr>
          <a:lstStyle>
            <a:lvl1pPr>
              <a:defRPr kumimoji="0" lang="he-IL" sz="6600"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69982" y="6569428"/>
            <a:ext cx="2623619"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1488616" y="6410587"/>
            <a:ext cx="3245977" cy="86423"/>
          </a:xfrm>
          <a:prstGeom prst="roundRect">
            <a:avLst>
              <a:gd name="adj" fmla="val 49359"/>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85182" y="-439221"/>
            <a:ext cx="4205100"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מעוגל 9"/>
          <p:cNvSpPr/>
          <p:nvPr userDrawn="1"/>
        </p:nvSpPr>
        <p:spPr>
          <a:xfrm>
            <a:off x="8258395" y="6565100"/>
            <a:ext cx="4433637"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4576" y="369916"/>
            <a:ext cx="1301261" cy="159743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שם השיעור">
    <p:spTree>
      <p:nvGrpSpPr>
        <p:cNvPr id="1" name=""/>
        <p:cNvGrpSpPr/>
        <p:nvPr/>
      </p:nvGrpSpPr>
      <p:grpSpPr>
        <a:xfrm>
          <a:off x="0" y="0"/>
          <a:ext cx="0" cy="0"/>
          <a:chOff x="0" y="0"/>
          <a:chExt cx="0" cy="0"/>
        </a:xfrm>
      </p:grpSpPr>
      <p:sp>
        <p:nvSpPr>
          <p:cNvPr id="10" name="מלבן מעוגל 9"/>
          <p:cNvSpPr/>
          <p:nvPr userDrawn="1"/>
        </p:nvSpPr>
        <p:spPr>
          <a:xfrm>
            <a:off x="212915" y="1396869"/>
            <a:ext cx="13175666"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sp>
        <p:nvSpPr>
          <p:cNvPr id="2" name="כותרת 1"/>
          <p:cNvSpPr>
            <a:spLocks noGrp="1"/>
          </p:cNvSpPr>
          <p:nvPr>
            <p:ph type="ctrTitle"/>
          </p:nvPr>
        </p:nvSpPr>
        <p:spPr>
          <a:xfrm>
            <a:off x="738940" y="1640910"/>
            <a:ext cx="10871177" cy="1260000"/>
          </a:xfrm>
          <a:prstGeom prst="rect">
            <a:avLst/>
          </a:prstGeom>
        </p:spPr>
        <p:txBody>
          <a:bodyPr anchor="ctr" anchorCtr="0">
            <a:noAutofit/>
          </a:bodyPr>
          <a:lstStyle>
            <a:lvl1pPr algn="ctr">
              <a:defRPr sz="660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8995" y="6579191"/>
            <a:ext cx="5333172"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9499907" y="6294300"/>
            <a:ext cx="3049259"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95581" y="-235260"/>
            <a:ext cx="276813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מעוגל 10"/>
          <p:cNvSpPr/>
          <p:nvPr userDrawn="1"/>
        </p:nvSpPr>
        <p:spPr>
          <a:xfrm>
            <a:off x="-501048" y="163632"/>
            <a:ext cx="1427924"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Google Shape;11;p2"/>
          <p:cNvSpPr txBox="1">
            <a:spLocks noGrp="1"/>
          </p:cNvSpPr>
          <p:nvPr>
            <p:ph type="subTitle" idx="1"/>
          </p:nvPr>
        </p:nvSpPr>
        <p:spPr>
          <a:xfrm>
            <a:off x="738117" y="2918492"/>
            <a:ext cx="10872000" cy="720000"/>
          </a:xfrm>
          <a:prstGeom prst="rect">
            <a:avLst/>
          </a:prstGeom>
        </p:spPr>
        <p:txBody>
          <a:bodyPr spcFirstLastPara="1" wrap="square" lIns="36000" tIns="36000" rIns="36000" bIns="36000" anchor="t" anchorCtr="0">
            <a:spAutoFit/>
          </a:bodyPr>
          <a:lstStyle>
            <a:lvl1pPr lvl="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738117" y="3655832"/>
            <a:ext cx="10872000" cy="720000"/>
          </a:xfrm>
        </p:spPr>
        <p:txBody>
          <a:bodyP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פרק חדש">
    <p:spTree>
      <p:nvGrpSpPr>
        <p:cNvPr id="1" name=""/>
        <p:cNvGrpSpPr/>
        <p:nvPr/>
      </p:nvGrpSpPr>
      <p:grpSpPr>
        <a:xfrm>
          <a:off x="0" y="0"/>
          <a:ext cx="0" cy="0"/>
          <a:chOff x="0" y="0"/>
          <a:chExt cx="0" cy="0"/>
        </a:xfrm>
      </p:grpSpPr>
      <p:sp>
        <p:nvSpPr>
          <p:cNvPr id="10" name="מלבן מעוגל 9"/>
          <p:cNvSpPr/>
          <p:nvPr userDrawn="1"/>
        </p:nvSpPr>
        <p:spPr>
          <a:xfrm>
            <a:off x="212915" y="1396869"/>
            <a:ext cx="13175666"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sp>
        <p:nvSpPr>
          <p:cNvPr id="2" name="כותרת 1"/>
          <p:cNvSpPr>
            <a:spLocks noGrp="1"/>
          </p:cNvSpPr>
          <p:nvPr>
            <p:ph type="ctrTitle"/>
          </p:nvPr>
        </p:nvSpPr>
        <p:spPr>
          <a:xfrm>
            <a:off x="738940" y="1640910"/>
            <a:ext cx="10871177" cy="1260000"/>
          </a:xfrm>
          <a:prstGeom prst="rect">
            <a:avLst/>
          </a:prstGeom>
        </p:spPr>
        <p:txBody>
          <a:bodyPr anchor="ctr" anchorCtr="0">
            <a:noAutofit/>
          </a:bodyPr>
          <a:lstStyle>
            <a:lvl1pPr algn="ctr">
              <a:defRPr sz="660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8995" y="6579191"/>
            <a:ext cx="5333172"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9499907" y="6294300"/>
            <a:ext cx="3049259"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95581" y="-235260"/>
            <a:ext cx="276813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מעוגל 10"/>
          <p:cNvSpPr/>
          <p:nvPr userDrawn="1"/>
        </p:nvSpPr>
        <p:spPr>
          <a:xfrm>
            <a:off x="-501048" y="163632"/>
            <a:ext cx="1427924"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Google Shape;11;p2"/>
          <p:cNvSpPr txBox="1">
            <a:spLocks noGrp="1"/>
          </p:cNvSpPr>
          <p:nvPr>
            <p:ph type="subTitle" idx="1"/>
          </p:nvPr>
        </p:nvSpPr>
        <p:spPr>
          <a:xfrm>
            <a:off x="738117" y="2918493"/>
            <a:ext cx="10872000" cy="642090"/>
          </a:xfrm>
          <a:prstGeom prst="rect">
            <a:avLst/>
          </a:prstGeom>
        </p:spPr>
        <p:txBody>
          <a:bodyPr spcFirstLastPara="1" wrap="square" lIns="36000" tIns="36000" rIns="36000" bIns="36000" anchor="t" anchorCtr="0">
            <a:spAutoFit/>
          </a:bodyPr>
          <a:lstStyle>
            <a:lvl1pPr lvl="0" algn="ctr">
              <a:lnSpc>
                <a:spcPct val="100000"/>
              </a:lnSpc>
              <a:spcBef>
                <a:spcPts val="0"/>
              </a:spcBef>
              <a:spcAft>
                <a:spcPts val="600"/>
              </a:spcAft>
              <a:buSzPts val="2800"/>
              <a:buNone/>
              <a:defRPr sz="3200" b="1">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Tree>
    <p:extLst>
      <p:ext uri="{BB962C8B-B14F-4D97-AF65-F5344CB8AC3E}">
        <p14:creationId xmlns:p14="http://schemas.microsoft.com/office/powerpoint/2010/main" val="362890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p:spPr>
        <p:txBody>
          <a:bodyPr lIns="36000" tIns="0" rIns="36000" bIns="0">
            <a:noAutofit/>
          </a:bodyPr>
          <a:lstStyle>
            <a:lvl1pPr>
              <a:defRPr sz="48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06" y="1195757"/>
            <a:ext cx="11160000" cy="4680000"/>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a:noFill/>
        </p:spPr>
        <p:txBody>
          <a:bodyPr vert="horz" lIns="91440" tIns="45720" rIns="91440" bIns="4572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8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06" y="1185681"/>
            <a:ext cx="11159999" cy="540000"/>
          </a:xfrm>
        </p:spPr>
        <p:txBody>
          <a:bodyPr anchor="b">
            <a:noAutofit/>
          </a:bodyPr>
          <a:lstStyle>
            <a:lvl1pPr marL="0" indent="0">
              <a:buNone/>
              <a:defRPr sz="3200" b="1">
                <a:solidFill>
                  <a:srgbClr val="0070C0"/>
                </a:solidFill>
                <a:latin typeface="Varela Round" pitchFamily="2" charset="-79"/>
                <a:cs typeface="Varela Round" pitchFamily="2"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06" y="1725681"/>
            <a:ext cx="11160000" cy="4152517"/>
          </a:xfrm>
        </p:spPr>
        <p:txBody>
          <a:bodyPr>
            <a:normAutofit/>
          </a:bodyPr>
          <a:lstStyle>
            <a:lvl1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r" defTabSz="914400"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2950" lvl="1" indent="-285750" algn="r" defTabSz="914400" rtl="1" eaLnBrk="1" latinLnBrk="0" hangingPunct="1">
              <a:lnSpc>
                <a:spcPct val="150000"/>
              </a:lnSpc>
              <a:spcBef>
                <a:spcPct val="20000"/>
              </a:spcBef>
              <a:buFont typeface="Arial" pitchFamily="34" charset="0"/>
              <a:buChar char="–"/>
            </a:pPr>
            <a:r>
              <a:rPr lang="he-IL" dirty="0"/>
              <a:t>רמה שנייה</a:t>
            </a:r>
          </a:p>
        </p:txBody>
      </p:sp>
      <p:sp>
        <p:nvSpPr>
          <p:cNvPr id="10" name="מלבן מעוגל 9"/>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11" name="מלבן מעוגל 10"/>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12" name="מלבן מעוגל 11"/>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a:noFill/>
        </p:spPr>
        <p:txBody>
          <a:bodyPr vert="horz" lIns="91440" tIns="45720" rIns="91440" bIns="45720" rtlCol="1" anchor="ctr">
            <a:noAutofit/>
          </a:bodyPr>
          <a:lstStyle>
            <a:lvl1pPr>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סרט על פורמט מלא">
    <p:spTree>
      <p:nvGrpSpPr>
        <p:cNvPr id="1" name=""/>
        <p:cNvGrpSpPr/>
        <p:nvPr/>
      </p:nvGrpSpPr>
      <p:grpSpPr>
        <a:xfrm>
          <a:off x="0" y="0"/>
          <a:ext cx="0" cy="0"/>
          <a:chOff x="0" y="0"/>
          <a:chExt cx="0" cy="0"/>
        </a:xfrm>
      </p:grpSpPr>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193675" y="228600"/>
            <a:ext cx="11780838" cy="6470650"/>
          </a:xfrm>
        </p:spPr>
        <p:txBody>
          <a:bodyPr/>
          <a:lstStyle>
            <a:lvl1pPr>
              <a:defRPr>
                <a:latin typeface="Varela Round" panose="00000500000000000000" pitchFamily="2" charset="-79"/>
                <a:cs typeface="Varela Round" panose="00000500000000000000" pitchFamily="2" charset="-79"/>
              </a:defRPr>
            </a:lvl1pPr>
          </a:lstStyle>
          <a:p>
            <a:r>
              <a:rPr lang="he-IL" dirty="0"/>
              <a:t>מיועד לסרטים</a:t>
            </a:r>
          </a:p>
        </p:txBody>
      </p:sp>
    </p:spTree>
    <p:extLst>
      <p:ext uri="{BB962C8B-B14F-4D97-AF65-F5344CB8AC3E}">
        <p14:creationId xmlns:p14="http://schemas.microsoft.com/office/powerpoint/2010/main" val="36877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7485228-0E29-4D12-A6E9-299A5C766D4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8088C8B4-22B8-402C-8100-ED5EA1F70D17}"/>
              </a:ext>
            </a:extLst>
          </p:cNvPr>
          <p:cNvSpPr>
            <a:spLocks noGrp="1"/>
          </p:cNvSpPr>
          <p:nvPr>
            <p:ph type="dt" sz="half" idx="10"/>
          </p:nvPr>
        </p:nvSpPr>
        <p:spPr/>
        <p:txBody>
          <a:bodyPr/>
          <a:lstStyle/>
          <a:p>
            <a:fld id="{BB6F552B-607E-4869-A917-C44959BDCB12}" type="datetimeFigureOut">
              <a:rPr lang="he-IL" smtClean="0"/>
              <a:pPr/>
              <a:t>כ"ד/כסלו/תשפ"ב</a:t>
            </a:fld>
            <a:endParaRPr lang="he-IL"/>
          </a:p>
        </p:txBody>
      </p:sp>
      <p:sp>
        <p:nvSpPr>
          <p:cNvPr id="4" name="מציין מיקום של כותרת תחתונה 3">
            <a:extLst>
              <a:ext uri="{FF2B5EF4-FFF2-40B4-BE49-F238E27FC236}">
                <a16:creationId xmlns:a16="http://schemas.microsoft.com/office/drawing/2014/main" id="{C3864E2F-0B6E-4A5C-BFAA-22472070C587}"/>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5645161E-6299-41F9-9211-72210EFA3ACB}"/>
              </a:ext>
            </a:extLst>
          </p:cNvPr>
          <p:cNvSpPr>
            <a:spLocks noGrp="1"/>
          </p:cNvSpPr>
          <p:nvPr>
            <p:ph type="sldNum" sz="quarter" idx="12"/>
          </p:nvPr>
        </p:nvSpPr>
        <p:spPr/>
        <p:txBody>
          <a:bodyPr/>
          <a:lstStyle/>
          <a:p>
            <a:fld id="{16478A40-4CDB-4A89-A7AB-ED0E5AEAC786}" type="slidenum">
              <a:rPr lang="he-IL" smtClean="0"/>
              <a:pPr/>
              <a:t>‹#›</a:t>
            </a:fld>
            <a:endParaRPr lang="he-IL"/>
          </a:p>
        </p:txBody>
      </p:sp>
    </p:spTree>
    <p:extLst>
      <p:ext uri="{BB962C8B-B14F-4D97-AF65-F5344CB8AC3E}">
        <p14:creationId xmlns:p14="http://schemas.microsoft.com/office/powerpoint/2010/main" val="21200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623800" y="1288473"/>
            <a:ext cx="10871177" cy="5224442"/>
          </a:xfrm>
          <a:prstGeom prst="rect">
            <a:avLst/>
          </a:prstGeom>
        </p:spPr>
        <p:txBody>
          <a:bodyPr anchor="ctr">
            <a:noAutofit/>
          </a:bodyPr>
          <a:lstStyle>
            <a:lvl1pPr algn="ctr">
              <a:defRPr sz="3600">
                <a:latin typeface="Varela Round" panose="00000500000000000000" pitchFamily="2" charset="-79"/>
                <a:cs typeface="Varela Round" panose="00000500000000000000" pitchFamily="2" charset="-79"/>
              </a:defRPr>
            </a:lvl1pPr>
          </a:lstStyle>
          <a:p>
            <a:r>
              <a:rPr lang="he-IL" dirty="0"/>
              <a:t>לחץ כדי לערוך סגנון טקסט של תבנית בסיס</a:t>
            </a:r>
          </a:p>
        </p:txBody>
      </p:sp>
      <p:sp>
        <p:nvSpPr>
          <p:cNvPr id="7" name="מלבן מעוגל 6"/>
          <p:cNvSpPr/>
          <p:nvPr userDrawn="1"/>
        </p:nvSpPr>
        <p:spPr>
          <a:xfrm>
            <a:off x="-910298" y="6189198"/>
            <a:ext cx="3068196"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1039" y="81721"/>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406" y="6347803"/>
            <a:ext cx="5558412"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623807" y="192531"/>
            <a:ext cx="10871170" cy="1009650"/>
          </a:xfrm>
          <a:prstGeom prst="rect">
            <a:avLst/>
          </a:prstGeom>
        </p:spPr>
        <p:txBody>
          <a:bodyPr/>
          <a:lstStyle>
            <a:lvl1pPr marL="0" indent="0" algn="ctr">
              <a:buNone/>
              <a:defRPr sz="2800">
                <a:latin typeface="Varela Round" panose="00000500000000000000" pitchFamily="2" charset="-79"/>
                <a:cs typeface="Varela Round" panose="00000500000000000000" pitchFamily="2" charset="-79"/>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3975921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521" y="274638"/>
            <a:ext cx="10971372"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521" y="1600201"/>
            <a:ext cx="10971372"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6463" y="6356351"/>
            <a:ext cx="284443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כ"ד/כסלו/תשפ"ב</a:t>
            </a:fld>
            <a:endParaRPr lang="he-IL"/>
          </a:p>
        </p:txBody>
      </p:sp>
      <p:sp>
        <p:nvSpPr>
          <p:cNvPr id="5" name="מציין מיקום של כותרת תחתונה 4"/>
          <p:cNvSpPr>
            <a:spLocks noGrp="1"/>
          </p:cNvSpPr>
          <p:nvPr>
            <p:ph type="ftr" sz="quarter" idx="3"/>
          </p:nvPr>
        </p:nvSpPr>
        <p:spPr>
          <a:xfrm>
            <a:off x="4165058" y="6356351"/>
            <a:ext cx="3860297"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521" y="6356351"/>
            <a:ext cx="284443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61" r:id="rId3"/>
    <p:sldLayoutId id="2147483650" r:id="rId4"/>
    <p:sldLayoutId id="2147483653" r:id="rId5"/>
    <p:sldLayoutId id="2147483663" r:id="rId6"/>
    <p:sldLayoutId id="2147483666" r:id="rId7"/>
    <p:sldLayoutId id="2147483667" r:id="rId8"/>
    <p:sldLayoutId id="2147483665" r:id="rId9"/>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video" Target="https://www.youtube.com/embed/gv8Bw4aRMxQ"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video" Target="https://www.youtube.com/embed/-HU6LNjyeZo"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p:txBody>
          <a:bodyPr>
            <a:normAutofit/>
          </a:bodyPr>
          <a:lstStyle/>
          <a:p>
            <a:r>
              <a:rPr lang="he-IL" dirty="0"/>
              <a:t>מערכת שידורים לאומית</a:t>
            </a: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p:cNvSpPr>
            <a:spLocks noGrp="1"/>
          </p:cNvSpPr>
          <p:nvPr>
            <p:ph type="title"/>
          </p:nvPr>
        </p:nvSpPr>
        <p:spPr>
          <a:xfrm>
            <a:off x="2355272" y="665019"/>
            <a:ext cx="9587345" cy="2937163"/>
          </a:xfrm>
        </p:spPr>
        <p:txBody>
          <a:bodyPr/>
          <a:lstStyle/>
          <a:p>
            <a:pPr rtl="0"/>
            <a:r>
              <a:rPr lang="he-IL" sz="5400" dirty="0"/>
              <a:t>מה זה פטיפון?</a:t>
            </a:r>
            <a:br>
              <a:rPr lang="he-IL" sz="5400" dirty="0"/>
            </a:br>
            <a:br>
              <a:rPr lang="he-IL" sz="5400" dirty="0"/>
            </a:br>
            <a:endParaRPr lang="he-IL" sz="5400" dirty="0"/>
          </a:p>
        </p:txBody>
      </p:sp>
      <p:pic>
        <p:nvPicPr>
          <p:cNvPr id="4" name="תמונה 3"/>
          <p:cNvPicPr>
            <a:picLocks noChangeAspect="1"/>
          </p:cNvPicPr>
          <p:nvPr/>
        </p:nvPicPr>
        <p:blipFill>
          <a:blip r:embed="rId2"/>
          <a:stretch>
            <a:fillRect/>
          </a:stretch>
        </p:blipFill>
        <p:spPr>
          <a:xfrm>
            <a:off x="4940083" y="1953492"/>
            <a:ext cx="4839479" cy="4172816"/>
          </a:xfrm>
          <a:prstGeom prst="rect">
            <a:avLst/>
          </a:prstGeom>
        </p:spPr>
      </p:pic>
    </p:spTree>
    <p:extLst>
      <p:ext uri="{BB962C8B-B14F-4D97-AF65-F5344CB8AC3E}">
        <p14:creationId xmlns:p14="http://schemas.microsoft.com/office/powerpoint/2010/main" val="1782654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p:cNvSpPr>
            <a:spLocks noGrp="1"/>
          </p:cNvSpPr>
          <p:nvPr>
            <p:ph type="title"/>
          </p:nvPr>
        </p:nvSpPr>
        <p:spPr>
          <a:xfrm>
            <a:off x="1025236" y="665019"/>
            <a:ext cx="10917382" cy="3671454"/>
          </a:xfrm>
        </p:spPr>
        <p:txBody>
          <a:bodyPr/>
          <a:lstStyle/>
          <a:p>
            <a:pPr algn="r"/>
            <a:r>
              <a:rPr lang="he-IL" sz="5400" dirty="0"/>
              <a:t>תמונה שנייה: ציונות</a:t>
            </a:r>
            <a:br>
              <a:rPr lang="he-IL" sz="5400" dirty="0"/>
            </a:br>
            <a:r>
              <a:rPr lang="he-IL" sz="4000" dirty="0"/>
              <a:t>מועצת הפועלות </a:t>
            </a:r>
            <a:r>
              <a:rPr lang="he-IL" sz="5400" dirty="0"/>
              <a:t> </a:t>
            </a:r>
            <a:br>
              <a:rPr lang="he-IL" sz="5400" dirty="0"/>
            </a:br>
            <a:br>
              <a:rPr lang="he-IL" sz="5400" dirty="0"/>
            </a:br>
            <a:br>
              <a:rPr lang="he-IL" sz="3600" dirty="0"/>
            </a:br>
            <a:br>
              <a:rPr lang="he-IL" sz="3600" dirty="0"/>
            </a:br>
            <a:endParaRPr lang="he-IL" sz="5400" dirty="0"/>
          </a:p>
        </p:txBody>
      </p:sp>
      <p:pic>
        <p:nvPicPr>
          <p:cNvPr id="2" name="תמונה 1"/>
          <p:cNvPicPr>
            <a:picLocks noChangeAspect="1"/>
          </p:cNvPicPr>
          <p:nvPr/>
        </p:nvPicPr>
        <p:blipFill>
          <a:blip r:embed="rId2"/>
          <a:stretch>
            <a:fillRect/>
          </a:stretch>
        </p:blipFill>
        <p:spPr>
          <a:xfrm>
            <a:off x="3745489" y="2029691"/>
            <a:ext cx="5476875" cy="3657600"/>
          </a:xfrm>
          <a:prstGeom prst="rect">
            <a:avLst/>
          </a:prstGeom>
        </p:spPr>
      </p:pic>
    </p:spTree>
    <p:extLst>
      <p:ext uri="{BB962C8B-B14F-4D97-AF65-F5344CB8AC3E}">
        <p14:creationId xmlns:p14="http://schemas.microsoft.com/office/powerpoint/2010/main" val="1739634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321"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a:xfrm>
            <a:off x="738940" y="1640910"/>
            <a:ext cx="10871177" cy="2210654"/>
          </a:xfrm>
        </p:spPr>
        <p:txBody>
          <a:bodyPr/>
          <a:lstStyle/>
          <a:p>
            <a:r>
              <a:rPr lang="he-IL" dirty="0">
                <a:solidFill>
                  <a:srgbClr val="192A72"/>
                </a:solidFill>
              </a:rPr>
              <a:t>תמונה שלישית:</a:t>
            </a:r>
            <a:br>
              <a:rPr lang="he-IL" dirty="0">
                <a:solidFill>
                  <a:srgbClr val="192A72"/>
                </a:solidFill>
              </a:rPr>
            </a:br>
            <a:r>
              <a:rPr lang="he-IL" dirty="0">
                <a:solidFill>
                  <a:srgbClr val="192A72"/>
                </a:solidFill>
              </a:rPr>
              <a:t>אנו מכריזות בזאת</a:t>
            </a:r>
          </a:p>
        </p:txBody>
      </p:sp>
      <p:sp>
        <p:nvSpPr>
          <p:cNvPr id="7" name="כותרת משנה 6"/>
          <p:cNvSpPr>
            <a:spLocks noGrp="1"/>
          </p:cNvSpPr>
          <p:nvPr>
            <p:ph type="subTitle" idx="1"/>
          </p:nvPr>
        </p:nvSpPr>
        <p:spPr/>
        <p:txBody>
          <a:bodyPr/>
          <a:lstStyle/>
          <a:p>
            <a:endParaRPr lang="he-IL" dirty="0">
              <a:solidFill>
                <a:srgbClr val="192A72"/>
              </a:solidFill>
              <a:sym typeface="Varela Round"/>
            </a:endParaRPr>
          </a:p>
        </p:txBody>
      </p:sp>
    </p:spTree>
    <p:extLst>
      <p:ext uri="{BB962C8B-B14F-4D97-AF65-F5344CB8AC3E}">
        <p14:creationId xmlns:p14="http://schemas.microsoft.com/office/powerpoint/2010/main" val="1826885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p:cNvSpPr>
            <a:spLocks noGrp="1"/>
          </p:cNvSpPr>
          <p:nvPr>
            <p:ph type="title"/>
          </p:nvPr>
        </p:nvSpPr>
        <p:spPr>
          <a:xfrm>
            <a:off x="1025236" y="368489"/>
            <a:ext cx="10917382" cy="1223543"/>
          </a:xfrm>
        </p:spPr>
        <p:txBody>
          <a:bodyPr/>
          <a:lstStyle/>
          <a:p>
            <a:pPr algn="r"/>
            <a:r>
              <a:rPr lang="he-IL" sz="5400" dirty="0"/>
              <a:t>אנו מכריזות בזאת  </a:t>
            </a:r>
          </a:p>
        </p:txBody>
      </p:sp>
      <p:pic>
        <p:nvPicPr>
          <p:cNvPr id="3" name="gv8Bw4aRMxQ"/>
          <p:cNvPicPr>
            <a:picLocks noRot="1" noChangeAspect="1"/>
          </p:cNvPicPr>
          <p:nvPr>
            <a:videoFile r:link="rId1"/>
          </p:nvPr>
        </p:nvPicPr>
        <p:blipFill>
          <a:blip r:embed="rId3"/>
          <a:stretch>
            <a:fillRect/>
          </a:stretch>
        </p:blipFill>
        <p:spPr>
          <a:xfrm>
            <a:off x="2438400" y="1568491"/>
            <a:ext cx="7110749" cy="3999796"/>
          </a:xfrm>
          <a:prstGeom prst="rect">
            <a:avLst/>
          </a:prstGeom>
        </p:spPr>
      </p:pic>
    </p:spTree>
    <p:extLst>
      <p:ext uri="{BB962C8B-B14F-4D97-AF65-F5344CB8AC3E}">
        <p14:creationId xmlns:p14="http://schemas.microsoft.com/office/powerpoint/2010/main" val="4140310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p:cNvSpPr>
            <a:spLocks noGrp="1"/>
          </p:cNvSpPr>
          <p:nvPr>
            <p:ph type="title"/>
          </p:nvPr>
        </p:nvSpPr>
        <p:spPr>
          <a:xfrm>
            <a:off x="765928" y="327547"/>
            <a:ext cx="10917382" cy="1132764"/>
          </a:xfrm>
        </p:spPr>
        <p:txBody>
          <a:bodyPr/>
          <a:lstStyle/>
          <a:p>
            <a:pPr algn="r"/>
            <a:r>
              <a:rPr lang="he-IL" sz="5400" dirty="0"/>
              <a:t>גולדה מאיר – שרת העבודה </a:t>
            </a:r>
          </a:p>
        </p:txBody>
      </p:sp>
      <p:sp>
        <p:nvSpPr>
          <p:cNvPr id="3" name="מציין מיקום תוכן 10"/>
          <p:cNvSpPr txBox="1">
            <a:spLocks/>
          </p:cNvSpPr>
          <p:nvPr/>
        </p:nvSpPr>
        <p:spPr>
          <a:xfrm>
            <a:off x="515206" y="1555845"/>
            <a:ext cx="9346550" cy="4322353"/>
          </a:xfrm>
          <a:prstGeom prst="rect">
            <a:avLst/>
          </a:prstGeom>
        </p:spPr>
        <p:txBody>
          <a:bodyPr>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r>
              <a:rPr lang="he-IL" dirty="0">
                <a:latin typeface="Calibri" panose="020F0502020204030204" pitchFamily="34" charset="0"/>
                <a:ea typeface="Calibri" panose="020F0502020204030204" pitchFamily="34" charset="0"/>
                <a:cs typeface="Varela Round" panose="00000500000000000000"/>
              </a:rPr>
              <a:t>חוק שעות עבודה ומנוחה  - </a:t>
            </a:r>
          </a:p>
          <a:p>
            <a:pPr marL="0" indent="0">
              <a:lnSpc>
                <a:spcPct val="107000"/>
              </a:lnSpc>
              <a:spcAft>
                <a:spcPts val="800"/>
              </a:spcAft>
              <a:buFont typeface="Arial" pitchFamily="34" charset="0"/>
              <a:buNone/>
            </a:pPr>
            <a:r>
              <a:rPr lang="he-IL" sz="2000" dirty="0">
                <a:latin typeface="Calibri" panose="020F0502020204030204" pitchFamily="34" charset="0"/>
                <a:ea typeface="Calibri" panose="020F0502020204030204" pitchFamily="34" charset="0"/>
                <a:cs typeface="Varela Round" panose="00000500000000000000"/>
              </a:rPr>
              <a:t>קובע שיום עבודה מונה 8 שעות עבודה בלבד, ולכל אחד מגיע יום חופשה אחד בשבוע</a:t>
            </a:r>
          </a:p>
          <a:p>
            <a:pPr marL="0" indent="0">
              <a:lnSpc>
                <a:spcPct val="107000"/>
              </a:lnSpc>
              <a:spcAft>
                <a:spcPts val="800"/>
              </a:spcAft>
              <a:buFont typeface="Arial" pitchFamily="34" charset="0"/>
              <a:buNone/>
            </a:pPr>
            <a:r>
              <a:rPr lang="he-IL" dirty="0">
                <a:latin typeface="Calibri" panose="020F0502020204030204" pitchFamily="34" charset="0"/>
                <a:ea typeface="Calibri" panose="020F0502020204030204" pitchFamily="34" charset="0"/>
                <a:cs typeface="Varela Round" panose="00000500000000000000"/>
              </a:rPr>
              <a:t>חוק חופשה שנתית –</a:t>
            </a:r>
          </a:p>
          <a:p>
            <a:pPr marL="0" indent="0">
              <a:lnSpc>
                <a:spcPct val="107000"/>
              </a:lnSpc>
              <a:spcAft>
                <a:spcPts val="800"/>
              </a:spcAft>
              <a:buFont typeface="Arial" pitchFamily="34" charset="0"/>
              <a:buNone/>
            </a:pPr>
            <a:r>
              <a:rPr lang="he-IL" sz="2000" dirty="0">
                <a:latin typeface="Calibri" panose="020F0502020204030204" pitchFamily="34" charset="0"/>
                <a:ea typeface="Calibri" panose="020F0502020204030204" pitchFamily="34" charset="0"/>
                <a:cs typeface="Varela Round" panose="00000500000000000000"/>
              </a:rPr>
              <a:t>קובע שלכל העובדים מגיעים ימי חופשה שנתיים </a:t>
            </a:r>
            <a:endParaRPr lang="he-IL" dirty="0"/>
          </a:p>
          <a:p>
            <a:pPr marL="0" indent="0">
              <a:lnSpc>
                <a:spcPct val="107000"/>
              </a:lnSpc>
              <a:spcAft>
                <a:spcPts val="800"/>
              </a:spcAft>
              <a:buFont typeface="Arial" pitchFamily="34" charset="0"/>
              <a:buNone/>
            </a:pPr>
            <a:r>
              <a:rPr lang="he-IL" dirty="0">
                <a:latin typeface="Calibri" panose="020F0502020204030204" pitchFamily="34" charset="0"/>
                <a:ea typeface="Calibri" panose="020F0502020204030204" pitchFamily="34" charset="0"/>
                <a:cs typeface="Varela Round" panose="00000500000000000000"/>
              </a:rPr>
              <a:t>חוק עבודת נשים –</a:t>
            </a:r>
            <a:r>
              <a:rPr lang="he-IL" sz="2000" dirty="0">
                <a:latin typeface="Calibri" panose="020F0502020204030204" pitchFamily="34" charset="0"/>
                <a:ea typeface="Calibri" panose="020F0502020204030204" pitchFamily="34" charset="0"/>
                <a:cs typeface="Varela Round" panose="00000500000000000000"/>
              </a:rPr>
              <a:t> </a:t>
            </a:r>
          </a:p>
          <a:p>
            <a:pPr marL="0" indent="0">
              <a:lnSpc>
                <a:spcPct val="107000"/>
              </a:lnSpc>
              <a:spcAft>
                <a:spcPts val="800"/>
              </a:spcAft>
              <a:buFont typeface="Arial" pitchFamily="34" charset="0"/>
              <a:buNone/>
            </a:pPr>
            <a:r>
              <a:rPr lang="he-IL" sz="2000" dirty="0">
                <a:latin typeface="Calibri" panose="020F0502020204030204" pitchFamily="34" charset="0"/>
                <a:ea typeface="Calibri" panose="020F0502020204030204" pitchFamily="34" charset="0"/>
                <a:cs typeface="Varela Round" panose="00000500000000000000"/>
              </a:rPr>
              <a:t>מגן על זכויות נשים עובדות, גם במהלך הריון ואחרי לידה </a:t>
            </a:r>
          </a:p>
          <a:p>
            <a:pPr marL="0" indent="0">
              <a:lnSpc>
                <a:spcPct val="107000"/>
              </a:lnSpc>
              <a:spcAft>
                <a:spcPts val="800"/>
              </a:spcAft>
              <a:buFont typeface="Arial" pitchFamily="34" charset="0"/>
              <a:buNone/>
            </a:pPr>
            <a:r>
              <a:rPr lang="he-IL" dirty="0">
                <a:latin typeface="Calibri" panose="020F0502020204030204" pitchFamily="34" charset="0"/>
                <a:ea typeface="Calibri" panose="020F0502020204030204" pitchFamily="34" charset="0"/>
                <a:cs typeface="Varela Round" panose="00000500000000000000"/>
              </a:rPr>
              <a:t>הביטוח הלאומי </a:t>
            </a:r>
            <a:endParaRPr lang="en-US" dirty="0">
              <a:latin typeface="Calibri" panose="020F0502020204030204" pitchFamily="34" charset="0"/>
              <a:ea typeface="Calibri" panose="020F0502020204030204" pitchFamily="34" charset="0"/>
              <a:cs typeface="Varela Round" panose="00000500000000000000"/>
            </a:endParaRPr>
          </a:p>
        </p:txBody>
      </p:sp>
    </p:spTree>
    <p:extLst>
      <p:ext uri="{BB962C8B-B14F-4D97-AF65-F5344CB8AC3E}">
        <p14:creationId xmlns:p14="http://schemas.microsoft.com/office/powerpoint/2010/main" val="782280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88E21268-9D78-499D-A731-D18E184BFE99}"/>
              </a:ext>
            </a:extLst>
          </p:cNvPr>
          <p:cNvSpPr/>
          <p:nvPr/>
        </p:nvSpPr>
        <p:spPr>
          <a:xfrm>
            <a:off x="0" y="6282813"/>
            <a:ext cx="7855974" cy="575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כותרת 4"/>
          <p:cNvSpPr>
            <a:spLocks noGrp="1"/>
          </p:cNvSpPr>
          <p:nvPr>
            <p:ph type="title"/>
          </p:nvPr>
        </p:nvSpPr>
        <p:spPr>
          <a:xfrm>
            <a:off x="1025236" y="2244436"/>
            <a:ext cx="10917382" cy="180110"/>
          </a:xfrm>
        </p:spPr>
        <p:txBody>
          <a:bodyPr/>
          <a:lstStyle/>
          <a:p>
            <a:pPr algn="l" rtl="0"/>
            <a:r>
              <a:rPr lang="he-IL" sz="5400" dirty="0"/>
              <a:t>גולדה מאיר -</a:t>
            </a:r>
            <a:br>
              <a:rPr lang="he-IL" sz="5400" dirty="0"/>
            </a:br>
            <a:r>
              <a:rPr lang="he-IL" sz="5400" dirty="0"/>
              <a:t>שרת החוץ   </a:t>
            </a:r>
            <a:br>
              <a:rPr lang="he-IL" sz="5400" dirty="0"/>
            </a:br>
            <a:br>
              <a:rPr lang="he-IL" sz="5400" dirty="0"/>
            </a:br>
            <a:br>
              <a:rPr lang="he-IL" sz="3600" dirty="0"/>
            </a:br>
            <a:br>
              <a:rPr lang="he-IL" sz="3600" dirty="0"/>
            </a:br>
            <a:endParaRPr lang="he-IL" sz="5400" dirty="0"/>
          </a:p>
        </p:txBody>
      </p:sp>
      <p:pic>
        <p:nvPicPr>
          <p:cNvPr id="2" name="תמונה 1"/>
          <p:cNvPicPr>
            <a:picLocks noChangeAspect="1"/>
          </p:cNvPicPr>
          <p:nvPr/>
        </p:nvPicPr>
        <p:blipFill>
          <a:blip r:embed="rId2"/>
          <a:stretch>
            <a:fillRect/>
          </a:stretch>
        </p:blipFill>
        <p:spPr>
          <a:xfrm>
            <a:off x="5998554" y="187457"/>
            <a:ext cx="3698543" cy="6512973"/>
          </a:xfrm>
          <a:prstGeom prst="rect">
            <a:avLst/>
          </a:prstGeom>
        </p:spPr>
      </p:pic>
      <p:pic>
        <p:nvPicPr>
          <p:cNvPr id="3" name="תמונה 2"/>
          <p:cNvPicPr>
            <a:picLocks noChangeAspect="1"/>
          </p:cNvPicPr>
          <p:nvPr/>
        </p:nvPicPr>
        <p:blipFill>
          <a:blip r:embed="rId3"/>
          <a:stretch>
            <a:fillRect/>
          </a:stretch>
        </p:blipFill>
        <p:spPr>
          <a:xfrm>
            <a:off x="1044877" y="1825641"/>
            <a:ext cx="4324860" cy="3889371"/>
          </a:xfrm>
          <a:prstGeom prst="rect">
            <a:avLst/>
          </a:prstGeom>
        </p:spPr>
      </p:pic>
    </p:spTree>
    <p:extLst>
      <p:ext uri="{BB962C8B-B14F-4D97-AF65-F5344CB8AC3E}">
        <p14:creationId xmlns:p14="http://schemas.microsoft.com/office/powerpoint/2010/main" val="1463297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1107429" y="1835907"/>
            <a:ext cx="10871177" cy="2210654"/>
          </a:xfrm>
        </p:spPr>
        <p:txBody>
          <a:bodyPr/>
          <a:lstStyle/>
          <a:p>
            <a:r>
              <a:rPr lang="he-IL" dirty="0">
                <a:solidFill>
                  <a:srgbClr val="192A72"/>
                </a:solidFill>
              </a:rPr>
              <a:t>תמונה רביעית:</a:t>
            </a:r>
            <a:br>
              <a:rPr lang="he-IL" dirty="0">
                <a:solidFill>
                  <a:srgbClr val="192A72"/>
                </a:solidFill>
              </a:rPr>
            </a:br>
            <a:r>
              <a:rPr lang="he-IL" dirty="0">
                <a:solidFill>
                  <a:srgbClr val="192A72"/>
                </a:solidFill>
              </a:rPr>
              <a:t>ניפוץ תקרת הזכוכית</a:t>
            </a:r>
          </a:p>
        </p:txBody>
      </p:sp>
    </p:spTree>
    <p:extLst>
      <p:ext uri="{BB962C8B-B14F-4D97-AF65-F5344CB8AC3E}">
        <p14:creationId xmlns:p14="http://schemas.microsoft.com/office/powerpoint/2010/main" val="2918418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1080654" y="213094"/>
            <a:ext cx="10835120" cy="4454440"/>
          </a:xfrm>
        </p:spPr>
        <p:txBody>
          <a:bodyPr/>
          <a:lstStyle/>
          <a:p>
            <a:r>
              <a:rPr lang="he-IL" sz="8000" dirty="0"/>
              <a:t>מה היית עושה?</a:t>
            </a:r>
          </a:p>
        </p:txBody>
      </p:sp>
      <p:sp>
        <p:nvSpPr>
          <p:cNvPr id="14" name="מציין מיקום טקסט 13"/>
          <p:cNvSpPr>
            <a:spLocks noGrp="1"/>
          </p:cNvSpPr>
          <p:nvPr>
            <p:ph type="body" sz="quarter" idx="3"/>
          </p:nvPr>
        </p:nvSpPr>
        <p:spPr>
          <a:xfrm>
            <a:off x="515206" y="485775"/>
            <a:ext cx="11400568" cy="1239906"/>
          </a:xfrm>
        </p:spPr>
        <p:txBody>
          <a:bodyPr/>
          <a:lstStyle/>
          <a:p>
            <a:r>
              <a:rPr lang="he-IL" dirty="0"/>
              <a:t> </a:t>
            </a:r>
          </a:p>
        </p:txBody>
      </p:sp>
    </p:spTree>
    <p:extLst>
      <p:ext uri="{BB962C8B-B14F-4D97-AF65-F5344CB8AC3E}">
        <p14:creationId xmlns:p14="http://schemas.microsoft.com/office/powerpoint/2010/main" val="3285390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1080654" y="213094"/>
            <a:ext cx="10835120" cy="720000"/>
          </a:xfrm>
        </p:spPr>
        <p:txBody>
          <a:bodyPr/>
          <a:lstStyle/>
          <a:p>
            <a:r>
              <a:rPr lang="he-IL" dirty="0"/>
              <a:t>להיות ראש ממשלה או לא להיות?</a:t>
            </a:r>
          </a:p>
        </p:txBody>
      </p:sp>
      <p:sp>
        <p:nvSpPr>
          <p:cNvPr id="14" name="מציין מיקום טקסט 13"/>
          <p:cNvSpPr>
            <a:spLocks noGrp="1"/>
          </p:cNvSpPr>
          <p:nvPr>
            <p:ph type="body" sz="quarter" idx="3"/>
          </p:nvPr>
        </p:nvSpPr>
        <p:spPr>
          <a:xfrm>
            <a:off x="515206" y="485775"/>
            <a:ext cx="11400568" cy="1239906"/>
          </a:xfrm>
        </p:spPr>
        <p:txBody>
          <a:bodyPr/>
          <a:lstStyle/>
          <a:p>
            <a:r>
              <a:rPr lang="he-IL" dirty="0"/>
              <a:t> </a:t>
            </a:r>
          </a:p>
        </p:txBody>
      </p:sp>
      <p:sp>
        <p:nvSpPr>
          <p:cNvPr id="11" name="מציין מיקום תוכן 10"/>
          <p:cNvSpPr>
            <a:spLocks noGrp="1"/>
          </p:cNvSpPr>
          <p:nvPr>
            <p:ph sz="quarter" idx="4"/>
          </p:nvPr>
        </p:nvSpPr>
        <p:spPr>
          <a:xfrm>
            <a:off x="515205" y="1205775"/>
            <a:ext cx="11400569" cy="4672423"/>
          </a:xfrm>
        </p:spPr>
        <p:txBody>
          <a:bodyPr>
            <a:normAutofit/>
          </a:bodyPr>
          <a:lstStyle/>
          <a:p>
            <a:pPr marL="0" indent="0">
              <a:lnSpc>
                <a:spcPct val="107000"/>
              </a:lnSpc>
              <a:spcAft>
                <a:spcPts val="800"/>
              </a:spcAft>
              <a:buNone/>
            </a:pPr>
            <a:r>
              <a:rPr lang="he-IL" dirty="0">
                <a:latin typeface="Calibri" panose="020F0502020204030204" pitchFamily="34" charset="0"/>
                <a:ea typeface="Calibri" panose="020F0502020204030204" pitchFamily="34" charset="0"/>
                <a:cs typeface="Varela Round" panose="00000500000000000000"/>
              </a:rPr>
              <a:t>"... ביני לבין עצמי לא יכולתי לגמור אומר בנפשי.. מצד אחד... ומצד שני באמת ובתמים לא רציתי באחריות, בלחץ, ובמתח הכרוכים בכהונת ראש ממשלה. רציתי לדבר עם בני משפחתי.. ובכן אמרתי כן.. ב – 7 במרס החליט מרכז מפלגת העבודה למנות אותי ראש ממשלה.70 הצביעו בעד, אף לא אחד נגד.. לעיתים קרובות שאלו אותי מה היתה הרגשתי ברגע ההוא, ולוואי שהיתה לי תשובה פיוטית על השאלה. אני יודעת שדמעות נשרו על לחיי ושאני החזקתי את ראשי בידי כשנגמרה ההצבעה, אבל כל מה שזכור לי בנוגע לרגשותיי הוא זה שהייתי המומה. מעולם לא תכננתי להיות ראש ממשלה. למעשה מעולם לא תכננתי שום עמדה. בזמנו תכננתי לבוא לארץ ישראל, ללכת למרחביה, לפעול בתנועת העבודה. אבל העמדה שעמדתי לתפוס אותה עכשיו? זה מעולם לא" </a:t>
            </a:r>
          </a:p>
          <a:p>
            <a:pPr marL="0" indent="0">
              <a:lnSpc>
                <a:spcPct val="107000"/>
              </a:lnSpc>
              <a:spcAft>
                <a:spcPts val="800"/>
              </a:spcAft>
              <a:buNone/>
            </a:pPr>
            <a:r>
              <a:rPr lang="he-IL" dirty="0">
                <a:latin typeface="Calibri" panose="020F0502020204030204" pitchFamily="34" charset="0"/>
                <a:ea typeface="Calibri" panose="020F0502020204030204" pitchFamily="34" charset="0"/>
                <a:cs typeface="Varela Round" panose="00000500000000000000"/>
              </a:rPr>
              <a:t>גולדה מאיר, חיי </a:t>
            </a:r>
          </a:p>
          <a:p>
            <a:pPr marL="0" indent="0">
              <a:lnSpc>
                <a:spcPct val="107000"/>
              </a:lnSpc>
              <a:spcAft>
                <a:spcPts val="800"/>
              </a:spcAft>
              <a:buNone/>
            </a:pPr>
            <a:endParaRPr lang="en-US" sz="2000" dirty="0">
              <a:latin typeface="Calibri" panose="020F0502020204030204" pitchFamily="34" charset="0"/>
              <a:ea typeface="Calibri" panose="020F0502020204030204" pitchFamily="34" charset="0"/>
              <a:cs typeface="Varela Round" panose="00000500000000000000"/>
            </a:endParaRPr>
          </a:p>
          <a:p>
            <a:pPr>
              <a:lnSpc>
                <a:spcPct val="150000"/>
              </a:lnSpc>
            </a:pPr>
            <a:endParaRPr lang="he-IL" dirty="0"/>
          </a:p>
        </p:txBody>
      </p:sp>
    </p:spTree>
    <p:extLst>
      <p:ext uri="{BB962C8B-B14F-4D97-AF65-F5344CB8AC3E}">
        <p14:creationId xmlns:p14="http://schemas.microsoft.com/office/powerpoint/2010/main" val="3351067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1080654" y="213094"/>
            <a:ext cx="10835120" cy="720000"/>
          </a:xfrm>
        </p:spPr>
        <p:txBody>
          <a:bodyPr/>
          <a:lstStyle/>
          <a:p>
            <a:r>
              <a:rPr lang="he-IL" dirty="0"/>
              <a:t>להיות ראש ממשלה או לא להיות?</a:t>
            </a:r>
          </a:p>
        </p:txBody>
      </p:sp>
      <p:sp>
        <p:nvSpPr>
          <p:cNvPr id="14" name="מציין מיקום טקסט 13"/>
          <p:cNvSpPr>
            <a:spLocks noGrp="1"/>
          </p:cNvSpPr>
          <p:nvPr>
            <p:ph type="body" sz="quarter" idx="3"/>
          </p:nvPr>
        </p:nvSpPr>
        <p:spPr>
          <a:xfrm>
            <a:off x="515206" y="485775"/>
            <a:ext cx="11400568" cy="1239906"/>
          </a:xfrm>
        </p:spPr>
        <p:txBody>
          <a:bodyPr/>
          <a:lstStyle/>
          <a:p>
            <a:r>
              <a:rPr lang="he-IL" dirty="0"/>
              <a:t> </a:t>
            </a:r>
          </a:p>
        </p:txBody>
      </p:sp>
      <p:sp>
        <p:nvSpPr>
          <p:cNvPr id="11" name="מציין מיקום תוכן 10"/>
          <p:cNvSpPr>
            <a:spLocks noGrp="1"/>
          </p:cNvSpPr>
          <p:nvPr>
            <p:ph sz="quarter" idx="4"/>
          </p:nvPr>
        </p:nvSpPr>
        <p:spPr>
          <a:xfrm>
            <a:off x="184447" y="2223142"/>
            <a:ext cx="5910759" cy="1347141"/>
          </a:xfrm>
        </p:spPr>
        <p:txBody>
          <a:bodyPr>
            <a:normAutofit fontScale="85000" lnSpcReduction="10000"/>
          </a:bodyPr>
          <a:lstStyle/>
          <a:p>
            <a:pPr marL="0" indent="0">
              <a:lnSpc>
                <a:spcPct val="150000"/>
              </a:lnSpc>
              <a:buNone/>
            </a:pPr>
            <a:r>
              <a:rPr lang="he-IL" dirty="0"/>
              <a:t>ניצן סניור שניאור, עיתונאית, </a:t>
            </a:r>
            <a:br>
              <a:rPr lang="en-US" dirty="0"/>
            </a:br>
            <a:r>
              <a:rPr lang="he-IL" dirty="0"/>
              <a:t>יזמית חברתית ופוליטית, </a:t>
            </a:r>
            <a:br>
              <a:rPr lang="en-US" dirty="0"/>
            </a:br>
            <a:r>
              <a:rPr lang="he-IL" dirty="0"/>
              <a:t>ומייסדת "פוליטיקאיות צעירות"</a:t>
            </a:r>
          </a:p>
        </p:txBody>
      </p:sp>
      <p:pic>
        <p:nvPicPr>
          <p:cNvPr id="2" name="WhatsApp Video 2020-03-30 at 01.54.09">
            <a:hlinkClick r:id="" action="ppaction://media"/>
            <a:extLst>
              <a:ext uri="{FF2B5EF4-FFF2-40B4-BE49-F238E27FC236}">
                <a16:creationId xmlns:a16="http://schemas.microsoft.com/office/drawing/2014/main" id="{EF772DE8-98E3-4B08-9CAC-AC42EEC916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14561" y="933094"/>
            <a:ext cx="2899174" cy="5271225"/>
          </a:xfrm>
          <a:prstGeom prst="rect">
            <a:avLst/>
          </a:prstGeom>
        </p:spPr>
      </p:pic>
    </p:spTree>
    <p:extLst>
      <p:ext uri="{BB962C8B-B14F-4D97-AF65-F5344CB8AC3E}">
        <p14:creationId xmlns:p14="http://schemas.microsoft.com/office/powerpoint/2010/main" val="192030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321"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a:xfrm>
            <a:off x="274916" y="1688966"/>
            <a:ext cx="12485741" cy="1260000"/>
          </a:xfrm>
        </p:spPr>
        <p:txBody>
          <a:bodyPr/>
          <a:lstStyle/>
          <a:p>
            <a:r>
              <a:rPr lang="he-IL" sz="6000" dirty="0">
                <a:solidFill>
                  <a:srgbClr val="192A72"/>
                </a:solidFill>
              </a:rPr>
              <a:t>דרושה מנהיגה! גולדה מאיר</a:t>
            </a:r>
          </a:p>
        </p:txBody>
      </p:sp>
      <p:sp>
        <p:nvSpPr>
          <p:cNvPr id="7" name="כותרת משנה 6"/>
          <p:cNvSpPr>
            <a:spLocks noGrp="1"/>
          </p:cNvSpPr>
          <p:nvPr>
            <p:ph type="subTitle" idx="1"/>
          </p:nvPr>
        </p:nvSpPr>
        <p:spPr/>
        <p:txBody>
          <a:bodyPr/>
          <a:lstStyle/>
          <a:p>
            <a:r>
              <a:rPr lang="he-IL" dirty="0">
                <a:sym typeface="Varela Round"/>
              </a:rPr>
              <a:t>יעל בוים-פיין</a:t>
            </a:r>
          </a:p>
        </p:txBody>
      </p:sp>
      <p:sp>
        <p:nvSpPr>
          <p:cNvPr id="4" name="מציין מיקום תוכן 3"/>
          <p:cNvSpPr>
            <a:spLocks noGrp="1"/>
          </p:cNvSpPr>
          <p:nvPr>
            <p:ph idx="10"/>
          </p:nvPr>
        </p:nvSpPr>
        <p:spPr/>
        <p:txBody>
          <a:bodyPr/>
          <a:lstStyle/>
          <a:p>
            <a:r>
              <a:rPr lang="he-IL" dirty="0">
                <a:sym typeface="Varela Round"/>
              </a:rPr>
              <a:t>מנהלת המרכז הישראלי לשוויון מגדרי בחינוך</a:t>
            </a:r>
          </a:p>
          <a:p>
            <a:endParaRPr lang="he-IL" dirty="0">
              <a:sym typeface="Varela Round"/>
            </a:endParaRPr>
          </a:p>
          <a:p>
            <a:r>
              <a:rPr lang="he-IL" dirty="0">
                <a:sym typeface="Varela Round"/>
              </a:rPr>
              <a:t>האגודה לקידום החינוך</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1080654" y="213094"/>
            <a:ext cx="10835120" cy="4454440"/>
          </a:xfrm>
        </p:spPr>
        <p:txBody>
          <a:bodyPr/>
          <a:lstStyle/>
          <a:p>
            <a:r>
              <a:rPr lang="he-IL" sz="8000" dirty="0"/>
              <a:t>מה יגידו עליי??</a:t>
            </a:r>
          </a:p>
        </p:txBody>
      </p:sp>
      <p:sp>
        <p:nvSpPr>
          <p:cNvPr id="14" name="מציין מיקום טקסט 13"/>
          <p:cNvSpPr>
            <a:spLocks noGrp="1"/>
          </p:cNvSpPr>
          <p:nvPr>
            <p:ph type="body" sz="quarter" idx="3"/>
          </p:nvPr>
        </p:nvSpPr>
        <p:spPr>
          <a:xfrm>
            <a:off x="515206" y="485775"/>
            <a:ext cx="11400568" cy="1239906"/>
          </a:xfrm>
        </p:spPr>
        <p:txBody>
          <a:bodyPr/>
          <a:lstStyle/>
          <a:p>
            <a:r>
              <a:rPr lang="he-IL" dirty="0"/>
              <a:t> </a:t>
            </a:r>
          </a:p>
        </p:txBody>
      </p:sp>
    </p:spTree>
    <p:extLst>
      <p:ext uri="{BB962C8B-B14F-4D97-AF65-F5344CB8AC3E}">
        <p14:creationId xmlns:p14="http://schemas.microsoft.com/office/powerpoint/2010/main" val="3934524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p:cNvSpPr>
            <a:spLocks noGrp="1"/>
          </p:cNvSpPr>
          <p:nvPr>
            <p:ph type="title"/>
          </p:nvPr>
        </p:nvSpPr>
        <p:spPr>
          <a:xfrm>
            <a:off x="1025236" y="2244436"/>
            <a:ext cx="10917382" cy="180110"/>
          </a:xfrm>
        </p:spPr>
        <p:txBody>
          <a:bodyPr/>
          <a:lstStyle/>
          <a:p>
            <a:pPr algn="r"/>
            <a:r>
              <a:rPr lang="he-IL" sz="5400" dirty="0"/>
              <a:t>  </a:t>
            </a:r>
            <a:br>
              <a:rPr lang="he-IL" sz="5400" dirty="0"/>
            </a:br>
            <a:br>
              <a:rPr lang="he-IL" sz="5400" dirty="0"/>
            </a:br>
            <a:br>
              <a:rPr lang="he-IL" sz="3600" dirty="0"/>
            </a:br>
            <a:br>
              <a:rPr lang="he-IL" sz="3600" dirty="0"/>
            </a:br>
            <a:endParaRPr lang="he-IL" sz="5400" dirty="0"/>
          </a:p>
        </p:txBody>
      </p:sp>
      <p:pic>
        <p:nvPicPr>
          <p:cNvPr id="2" name="-HU6LNjyeZo"/>
          <p:cNvPicPr>
            <a:picLocks noRot="1" noChangeAspect="1"/>
          </p:cNvPicPr>
          <p:nvPr>
            <a:videoFile r:link="rId1"/>
          </p:nvPr>
        </p:nvPicPr>
        <p:blipFill>
          <a:blip r:embed="rId3"/>
          <a:stretch>
            <a:fillRect/>
          </a:stretch>
        </p:blipFill>
        <p:spPr>
          <a:xfrm>
            <a:off x="2064993" y="832513"/>
            <a:ext cx="8741552" cy="4917123"/>
          </a:xfrm>
          <a:prstGeom prst="rect">
            <a:avLst/>
          </a:prstGeom>
        </p:spPr>
      </p:pic>
    </p:spTree>
    <p:extLst>
      <p:ext uri="{BB962C8B-B14F-4D97-AF65-F5344CB8AC3E}">
        <p14:creationId xmlns:p14="http://schemas.microsoft.com/office/powerpoint/2010/main" val="2416878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1080654" y="213094"/>
            <a:ext cx="10835120" cy="4454440"/>
          </a:xfrm>
        </p:spPr>
        <p:txBody>
          <a:bodyPr/>
          <a:lstStyle/>
          <a:p>
            <a:r>
              <a:rPr lang="he-IL" sz="8000" dirty="0"/>
              <a:t>ראש ממשלה או</a:t>
            </a:r>
            <a:br>
              <a:rPr lang="he-IL" sz="8000" dirty="0"/>
            </a:br>
            <a:r>
              <a:rPr lang="he-IL" sz="8000" dirty="0"/>
              <a:t>ראשת ממשלה?</a:t>
            </a:r>
          </a:p>
        </p:txBody>
      </p:sp>
      <p:sp>
        <p:nvSpPr>
          <p:cNvPr id="14" name="מציין מיקום טקסט 13"/>
          <p:cNvSpPr>
            <a:spLocks noGrp="1"/>
          </p:cNvSpPr>
          <p:nvPr>
            <p:ph type="body" sz="quarter" idx="3"/>
          </p:nvPr>
        </p:nvSpPr>
        <p:spPr>
          <a:xfrm>
            <a:off x="515206" y="485775"/>
            <a:ext cx="11400568" cy="1239906"/>
          </a:xfrm>
        </p:spPr>
        <p:txBody>
          <a:bodyPr/>
          <a:lstStyle/>
          <a:p>
            <a:r>
              <a:rPr lang="he-IL" dirty="0"/>
              <a:t> </a:t>
            </a:r>
          </a:p>
        </p:txBody>
      </p:sp>
    </p:spTree>
    <p:extLst>
      <p:ext uri="{BB962C8B-B14F-4D97-AF65-F5344CB8AC3E}">
        <p14:creationId xmlns:p14="http://schemas.microsoft.com/office/powerpoint/2010/main" val="3446228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1080654" y="213094"/>
            <a:ext cx="10835120" cy="4454440"/>
          </a:xfrm>
        </p:spPr>
        <p:txBody>
          <a:bodyPr/>
          <a:lstStyle/>
          <a:p>
            <a:r>
              <a:rPr lang="he-IL" sz="8000" dirty="0"/>
              <a:t>תקרת הזכוכית</a:t>
            </a:r>
          </a:p>
        </p:txBody>
      </p:sp>
      <p:sp>
        <p:nvSpPr>
          <p:cNvPr id="14" name="מציין מיקום טקסט 13"/>
          <p:cNvSpPr>
            <a:spLocks noGrp="1"/>
          </p:cNvSpPr>
          <p:nvPr>
            <p:ph type="body" sz="quarter" idx="3"/>
          </p:nvPr>
        </p:nvSpPr>
        <p:spPr>
          <a:xfrm>
            <a:off x="515206" y="485775"/>
            <a:ext cx="11400568" cy="1239906"/>
          </a:xfrm>
        </p:spPr>
        <p:txBody>
          <a:bodyPr/>
          <a:lstStyle/>
          <a:p>
            <a:r>
              <a:rPr lang="he-IL" dirty="0"/>
              <a:t> </a:t>
            </a:r>
          </a:p>
        </p:txBody>
      </p:sp>
    </p:spTree>
    <p:extLst>
      <p:ext uri="{BB962C8B-B14F-4D97-AF65-F5344CB8AC3E}">
        <p14:creationId xmlns:p14="http://schemas.microsoft.com/office/powerpoint/2010/main" val="820273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1080654" y="213094"/>
            <a:ext cx="10835120" cy="4454440"/>
          </a:xfrm>
        </p:spPr>
        <p:txBody>
          <a:bodyPr/>
          <a:lstStyle/>
          <a:p>
            <a:r>
              <a:rPr lang="he-IL" sz="8000" dirty="0"/>
              <a:t>כמה ראשות עיר</a:t>
            </a:r>
            <a:br>
              <a:rPr lang="he-IL" sz="8000" dirty="0"/>
            </a:br>
            <a:r>
              <a:rPr lang="he-IL" sz="8000" dirty="0"/>
              <a:t> יש בישראל?</a:t>
            </a:r>
          </a:p>
        </p:txBody>
      </p:sp>
      <p:sp>
        <p:nvSpPr>
          <p:cNvPr id="14" name="מציין מיקום טקסט 13"/>
          <p:cNvSpPr>
            <a:spLocks noGrp="1"/>
          </p:cNvSpPr>
          <p:nvPr>
            <p:ph type="body" sz="quarter" idx="3"/>
          </p:nvPr>
        </p:nvSpPr>
        <p:spPr>
          <a:xfrm>
            <a:off x="515206" y="485775"/>
            <a:ext cx="11400568" cy="1239906"/>
          </a:xfrm>
        </p:spPr>
        <p:txBody>
          <a:bodyPr/>
          <a:lstStyle/>
          <a:p>
            <a:r>
              <a:rPr lang="he-IL" dirty="0"/>
              <a:t> </a:t>
            </a:r>
          </a:p>
        </p:txBody>
      </p:sp>
    </p:spTree>
    <p:extLst>
      <p:ext uri="{BB962C8B-B14F-4D97-AF65-F5344CB8AC3E}">
        <p14:creationId xmlns:p14="http://schemas.microsoft.com/office/powerpoint/2010/main" val="1182003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274639" y="128553"/>
            <a:ext cx="9469129" cy="5420936"/>
          </a:xfrm>
          <a:prstGeom prst="rect">
            <a:avLst/>
          </a:prstGeom>
        </p:spPr>
      </p:pic>
      <p:sp>
        <p:nvSpPr>
          <p:cNvPr id="14" name="מציין מיקום טקסט 13"/>
          <p:cNvSpPr>
            <a:spLocks noGrp="1"/>
          </p:cNvSpPr>
          <p:nvPr>
            <p:ph type="body" sz="quarter" idx="3"/>
          </p:nvPr>
        </p:nvSpPr>
        <p:spPr>
          <a:xfrm>
            <a:off x="515206" y="485775"/>
            <a:ext cx="11400568" cy="1239906"/>
          </a:xfrm>
        </p:spPr>
        <p:txBody>
          <a:bodyPr/>
          <a:lstStyle/>
          <a:p>
            <a:r>
              <a:rPr lang="he-IL" dirty="0"/>
              <a:t> </a:t>
            </a:r>
          </a:p>
        </p:txBody>
      </p:sp>
    </p:spTree>
    <p:extLst>
      <p:ext uri="{BB962C8B-B14F-4D97-AF65-F5344CB8AC3E}">
        <p14:creationId xmlns:p14="http://schemas.microsoft.com/office/powerpoint/2010/main" val="774181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1080654" y="1725680"/>
            <a:ext cx="10835120" cy="2941853"/>
          </a:xfrm>
        </p:spPr>
        <p:txBody>
          <a:bodyPr/>
          <a:lstStyle/>
          <a:p>
            <a:r>
              <a:rPr lang="he-IL" sz="8000" dirty="0"/>
              <a:t>למה זה חשוב שנשים ישתלבו בפוליטיקה?</a:t>
            </a:r>
          </a:p>
        </p:txBody>
      </p:sp>
      <p:sp>
        <p:nvSpPr>
          <p:cNvPr id="14" name="מציין מיקום טקסט 13"/>
          <p:cNvSpPr>
            <a:spLocks noGrp="1"/>
          </p:cNvSpPr>
          <p:nvPr>
            <p:ph type="body" sz="quarter" idx="3"/>
          </p:nvPr>
        </p:nvSpPr>
        <p:spPr>
          <a:xfrm>
            <a:off x="515206" y="485775"/>
            <a:ext cx="11400568" cy="1239906"/>
          </a:xfrm>
        </p:spPr>
        <p:txBody>
          <a:bodyPr/>
          <a:lstStyle/>
          <a:p>
            <a:r>
              <a:rPr lang="he-IL" dirty="0"/>
              <a:t> </a:t>
            </a:r>
          </a:p>
        </p:txBody>
      </p:sp>
    </p:spTree>
    <p:extLst>
      <p:ext uri="{BB962C8B-B14F-4D97-AF65-F5344CB8AC3E}">
        <p14:creationId xmlns:p14="http://schemas.microsoft.com/office/powerpoint/2010/main" val="2367330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14" name="מציין מיקום טקסט 13"/>
          <p:cNvSpPr>
            <a:spLocks noGrp="1"/>
          </p:cNvSpPr>
          <p:nvPr>
            <p:ph type="body" sz="quarter" idx="3"/>
          </p:nvPr>
        </p:nvSpPr>
        <p:spPr>
          <a:xfrm>
            <a:off x="515206" y="485775"/>
            <a:ext cx="11400568" cy="1239906"/>
          </a:xfrm>
        </p:spPr>
        <p:txBody>
          <a:bodyPr/>
          <a:lstStyle/>
          <a:p>
            <a:r>
              <a:rPr lang="he-IL" sz="4800" dirty="0"/>
              <a:t>ד"ר גלית שאול </a:t>
            </a:r>
          </a:p>
          <a:p>
            <a:r>
              <a:rPr lang="he-IL" dirty="0"/>
              <a:t>ראשת המועצה האזורית עמק חפר  </a:t>
            </a:r>
          </a:p>
        </p:txBody>
      </p:sp>
      <p:sp>
        <p:nvSpPr>
          <p:cNvPr id="11" name="מציין מיקום תוכן 10"/>
          <p:cNvSpPr>
            <a:spLocks noGrp="1"/>
          </p:cNvSpPr>
          <p:nvPr>
            <p:ph sz="quarter" idx="4"/>
          </p:nvPr>
        </p:nvSpPr>
        <p:spPr>
          <a:xfrm>
            <a:off x="515205" y="1725681"/>
            <a:ext cx="11400569" cy="4152517"/>
          </a:xfrm>
        </p:spPr>
        <p:txBody>
          <a:bodyPr>
            <a:normAutofit fontScale="92500" lnSpcReduction="10000"/>
          </a:bodyPr>
          <a:lstStyle/>
          <a:p>
            <a:pPr marL="0" indent="0" algn="just">
              <a:buNone/>
            </a:pPr>
            <a:r>
              <a:rPr lang="he-IL" dirty="0"/>
              <a:t>עדיין קשה לציבור ולשותפים לדרך להתייחס באופן אובייקטיבי לנשים, כדמויות בעלות כישורים בלבד, והשד השוביניסטי צץ ועולה גם כשחושבים שהוא לא שם. כלפי חוץ כולם תומכים בקידום זכויות נשים ובפועל שבויים בתפיסות של אז. רואים את זה בפועל בבחירת הציבור, בחוסר האמון בנשים מנהיגות, בחוסר הבנה שרקע צבאי לא בהכרח נדרש ובפועל מספרן הנמוך של נשים בכנסת, בראשות מפלגות, בשלטון המקומי. </a:t>
            </a:r>
          </a:p>
          <a:p>
            <a:pPr marL="0" indent="0" algn="just">
              <a:buNone/>
            </a:pPr>
            <a:r>
              <a:rPr lang="he-IL" dirty="0"/>
              <a:t>ולמרות הכל, אנו במקום הרבה יותר טוב מאי פעם, עם הרבה יותר סיבות להיות אופטימיות ולהמשיך לפעול למען שותפות מלאה והוגנת בניהול החברה והמציאות שלנו על ידי נשים ראויות וטובות. </a:t>
            </a:r>
            <a:endParaRPr lang="en-US" dirty="0"/>
          </a:p>
          <a:p>
            <a:pPr marL="0" indent="0" algn="just">
              <a:buNone/>
            </a:pPr>
            <a:r>
              <a:rPr lang="he-IL" dirty="0"/>
              <a:t>החשוב הוא לא לחכות שיתנו לנו. ילדות, צעירות ונשים בכל הגילאים חייבות לשאוף להאמין שמגיע להן, ואז זה קורה מאליו. הדרך להשיג את זה היא בשני אופנים – הראשון הוא חינוך מגדרי שוויוני והשני הוא חקיקת חוקים ותקנות שיאפשרו לנשים להתמודד, ומינוי נשים בהעדפה מתקנת ועוד. זו הדרך לחברה מתוקנת ומגוונת - נשים וגברים כאחד"</a:t>
            </a:r>
            <a:endParaRPr lang="en-US" dirty="0"/>
          </a:p>
          <a:p>
            <a:pPr marL="0" indent="0">
              <a:lnSpc>
                <a:spcPct val="150000"/>
              </a:lnSpc>
              <a:buNone/>
            </a:pPr>
            <a:endParaRPr lang="he-IL" dirty="0"/>
          </a:p>
        </p:txBody>
      </p:sp>
    </p:spTree>
    <p:extLst>
      <p:ext uri="{BB962C8B-B14F-4D97-AF65-F5344CB8AC3E}">
        <p14:creationId xmlns:p14="http://schemas.microsoft.com/office/powerpoint/2010/main" val="1990332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14" name="מציין מיקום טקסט 13"/>
          <p:cNvSpPr>
            <a:spLocks noGrp="1"/>
          </p:cNvSpPr>
          <p:nvPr>
            <p:ph type="body" sz="quarter" idx="3"/>
          </p:nvPr>
        </p:nvSpPr>
        <p:spPr>
          <a:xfrm>
            <a:off x="515206" y="485775"/>
            <a:ext cx="11400568" cy="1239906"/>
          </a:xfrm>
        </p:spPr>
        <p:txBody>
          <a:bodyPr/>
          <a:lstStyle/>
          <a:p>
            <a:r>
              <a:rPr lang="he-IL" sz="4800" dirty="0"/>
              <a:t>ד"ר חפצי זוהר</a:t>
            </a:r>
          </a:p>
          <a:p>
            <a:r>
              <a:rPr lang="he-IL" dirty="0"/>
              <a:t>סגנית ראש העיר באר שבע, </a:t>
            </a:r>
            <a:r>
              <a:rPr lang="he-IL" dirty="0" err="1"/>
              <a:t>מחזיקת</a:t>
            </a:r>
            <a:r>
              <a:rPr lang="he-IL" dirty="0"/>
              <a:t> תיק החינוך </a:t>
            </a:r>
          </a:p>
        </p:txBody>
      </p:sp>
      <p:sp>
        <p:nvSpPr>
          <p:cNvPr id="11" name="מציין מיקום תוכן 10"/>
          <p:cNvSpPr>
            <a:spLocks noGrp="1"/>
          </p:cNvSpPr>
          <p:nvPr>
            <p:ph sz="quarter" idx="4"/>
          </p:nvPr>
        </p:nvSpPr>
        <p:spPr>
          <a:xfrm>
            <a:off x="515205" y="1725681"/>
            <a:ext cx="11400569" cy="4152517"/>
          </a:xfrm>
        </p:spPr>
        <p:txBody>
          <a:bodyPr>
            <a:normAutofit/>
          </a:bodyPr>
          <a:lstStyle/>
          <a:p>
            <a:pPr marL="0" indent="0">
              <a:lnSpc>
                <a:spcPct val="107000"/>
              </a:lnSpc>
              <a:spcAft>
                <a:spcPts val="800"/>
              </a:spcAft>
              <a:buNone/>
            </a:pPr>
            <a:r>
              <a:rPr lang="he-IL" dirty="0">
                <a:latin typeface="Calibri" panose="020F0502020204030204" pitchFamily="34" charset="0"/>
                <a:ea typeface="Calibri" panose="020F0502020204030204" pitchFamily="34" charset="0"/>
                <a:cs typeface="Varela Round" panose="00000500000000000000"/>
              </a:rPr>
              <a:t>מדינת ישראל לא יכולה לוותר על  המשאב היקר ביותר שלה - בני אדם.</a:t>
            </a:r>
            <a:endParaRPr lang="en-US" sz="2000" dirty="0">
              <a:latin typeface="Calibri" panose="020F0502020204030204" pitchFamily="34" charset="0"/>
              <a:ea typeface="Calibri" panose="020F0502020204030204" pitchFamily="34" charset="0"/>
              <a:cs typeface="Varela Round" panose="00000500000000000000"/>
            </a:endParaRPr>
          </a:p>
          <a:p>
            <a:pPr marL="0" indent="0">
              <a:lnSpc>
                <a:spcPct val="107000"/>
              </a:lnSpc>
              <a:spcAft>
                <a:spcPts val="800"/>
              </a:spcAft>
              <a:buNone/>
            </a:pPr>
            <a:r>
              <a:rPr lang="he-IL" dirty="0">
                <a:latin typeface="Calibri" panose="020F0502020204030204" pitchFamily="34" charset="0"/>
                <a:ea typeface="Calibri" panose="020F0502020204030204" pitchFamily="34" charset="0"/>
                <a:cs typeface="Varela Round" panose="00000500000000000000"/>
              </a:rPr>
              <a:t>הנשים  מהוות כ – 50% ממנו.</a:t>
            </a:r>
            <a:endParaRPr lang="en-US" sz="2000" dirty="0">
              <a:latin typeface="Calibri" panose="020F0502020204030204" pitchFamily="34" charset="0"/>
              <a:ea typeface="Calibri" panose="020F0502020204030204" pitchFamily="34" charset="0"/>
              <a:cs typeface="Varela Round" panose="00000500000000000000"/>
            </a:endParaRPr>
          </a:p>
          <a:p>
            <a:pPr marL="0" indent="0">
              <a:lnSpc>
                <a:spcPct val="107000"/>
              </a:lnSpc>
              <a:spcAft>
                <a:spcPts val="800"/>
              </a:spcAft>
              <a:buNone/>
            </a:pPr>
            <a:r>
              <a:rPr lang="he-IL" dirty="0">
                <a:latin typeface="Calibri" panose="020F0502020204030204" pitchFamily="34" charset="0"/>
                <a:ea typeface="Calibri" panose="020F0502020204030204" pitchFamily="34" charset="0"/>
                <a:cs typeface="Varela Round" panose="00000500000000000000"/>
              </a:rPr>
              <a:t>נשים איכותיות, מובילות ופורצות דרך, צריכות לשאוף להימצא במוקדי השפעה וקבלת החלטות, מכיוון שאיכות החיים של כולנו מושפעת מאיכות ההחלטות- שם נחרצים הגורלות. </a:t>
            </a:r>
            <a:endParaRPr lang="en-US" sz="2000" dirty="0">
              <a:latin typeface="Calibri" panose="020F0502020204030204" pitchFamily="34" charset="0"/>
              <a:ea typeface="Calibri" panose="020F0502020204030204" pitchFamily="34" charset="0"/>
              <a:cs typeface="Varela Round" panose="00000500000000000000"/>
            </a:endParaRPr>
          </a:p>
          <a:p>
            <a:pPr marL="0" indent="0">
              <a:lnSpc>
                <a:spcPct val="107000"/>
              </a:lnSpc>
              <a:spcAft>
                <a:spcPts val="800"/>
              </a:spcAft>
              <a:buNone/>
            </a:pPr>
            <a:r>
              <a:rPr lang="he-IL" dirty="0">
                <a:latin typeface="Calibri" panose="020F0502020204030204" pitchFamily="34" charset="0"/>
                <a:ea typeface="Calibri" panose="020F0502020204030204" pitchFamily="34" charset="0"/>
                <a:cs typeface="Varela Round" panose="00000500000000000000"/>
              </a:rPr>
              <a:t>הפוליטיקה מהווה מוקד השפעה משמעותי ביותר ולכן ככל שיותר נשים תשאפנה להימצא שם, לצאת לשליחות ציבורית משפיעה וחשובה מאין כמוה שכל תכליתה, לשנות,  להוביל ולהשפיע, כך כולנו כחברה  נצא נשכרים ונשכרות.</a:t>
            </a:r>
            <a:endParaRPr lang="en-US" sz="2000" dirty="0">
              <a:latin typeface="Calibri" panose="020F0502020204030204" pitchFamily="34" charset="0"/>
              <a:ea typeface="Calibri" panose="020F0502020204030204" pitchFamily="34" charset="0"/>
              <a:cs typeface="Varela Round" panose="00000500000000000000"/>
            </a:endParaRPr>
          </a:p>
          <a:p>
            <a:pPr>
              <a:lnSpc>
                <a:spcPct val="150000"/>
              </a:lnSpc>
            </a:pPr>
            <a:endParaRPr lang="he-IL" dirty="0"/>
          </a:p>
        </p:txBody>
      </p:sp>
    </p:spTree>
    <p:extLst>
      <p:ext uri="{BB962C8B-B14F-4D97-AF65-F5344CB8AC3E}">
        <p14:creationId xmlns:p14="http://schemas.microsoft.com/office/powerpoint/2010/main" val="1294197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14" name="מציין מיקום טקסט 13"/>
          <p:cNvSpPr>
            <a:spLocks noGrp="1"/>
          </p:cNvSpPr>
          <p:nvPr>
            <p:ph type="body" sz="quarter" idx="3"/>
          </p:nvPr>
        </p:nvSpPr>
        <p:spPr>
          <a:xfrm>
            <a:off x="1199538" y="4539918"/>
            <a:ext cx="6468068" cy="1264196"/>
          </a:xfrm>
        </p:spPr>
        <p:txBody>
          <a:bodyPr/>
          <a:lstStyle/>
          <a:p>
            <a:endParaRPr lang="he-IL" sz="4800" dirty="0"/>
          </a:p>
          <a:p>
            <a:endParaRPr lang="he-IL" sz="4800" dirty="0"/>
          </a:p>
          <a:p>
            <a:r>
              <a:rPr lang="he-IL" dirty="0" err="1"/>
              <a:t>ליזי</a:t>
            </a:r>
            <a:r>
              <a:rPr lang="he-IL" dirty="0"/>
              <a:t> </a:t>
            </a:r>
            <a:r>
              <a:rPr lang="he-IL" dirty="0" err="1"/>
              <a:t>דלריצ'ה</a:t>
            </a:r>
            <a:endParaRPr lang="he-IL" dirty="0"/>
          </a:p>
          <a:p>
            <a:r>
              <a:rPr lang="he-IL" sz="2400" dirty="0"/>
              <a:t>ראש המועצה המקומית גני תקווה </a:t>
            </a:r>
            <a:br>
              <a:rPr lang="en-US" sz="2400" dirty="0"/>
            </a:br>
            <a:r>
              <a:rPr lang="he-IL" sz="2400" dirty="0"/>
              <a:t>יו"ר הוועדה לקידום שוויון מגדרי בשלטון המקומי</a:t>
            </a:r>
          </a:p>
        </p:txBody>
      </p:sp>
      <p:pic>
        <p:nvPicPr>
          <p:cNvPr id="2" name="VID-20200329-WA000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9610" y="233829"/>
            <a:ext cx="7542841" cy="4148562"/>
          </a:xfrm>
          <a:prstGeom prst="rect">
            <a:avLst/>
          </a:prstGeom>
        </p:spPr>
      </p:pic>
    </p:spTree>
    <p:extLst>
      <p:ext uri="{BB962C8B-B14F-4D97-AF65-F5344CB8AC3E}">
        <p14:creationId xmlns:p14="http://schemas.microsoft.com/office/powerpoint/2010/main" val="2348162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321"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a:xfrm>
            <a:off x="738940" y="1640910"/>
            <a:ext cx="10871177" cy="2210654"/>
          </a:xfrm>
        </p:spPr>
        <p:txBody>
          <a:bodyPr/>
          <a:lstStyle/>
          <a:p>
            <a:r>
              <a:rPr lang="he-IL" dirty="0">
                <a:solidFill>
                  <a:srgbClr val="192A72"/>
                </a:solidFill>
              </a:rPr>
              <a:t>תמונה ראשונה:</a:t>
            </a:r>
            <a:br>
              <a:rPr lang="he-IL" dirty="0">
                <a:solidFill>
                  <a:srgbClr val="192A72"/>
                </a:solidFill>
              </a:rPr>
            </a:br>
            <a:r>
              <a:rPr lang="he-IL" dirty="0">
                <a:solidFill>
                  <a:srgbClr val="192A72"/>
                </a:solidFill>
              </a:rPr>
              <a:t>ילדות</a:t>
            </a:r>
          </a:p>
        </p:txBody>
      </p:sp>
      <p:sp>
        <p:nvSpPr>
          <p:cNvPr id="7" name="כותרת משנה 6"/>
          <p:cNvSpPr>
            <a:spLocks noGrp="1"/>
          </p:cNvSpPr>
          <p:nvPr>
            <p:ph type="subTitle" idx="1"/>
          </p:nvPr>
        </p:nvSpPr>
        <p:spPr>
          <a:xfrm>
            <a:off x="738117" y="4906421"/>
            <a:ext cx="10872000" cy="768602"/>
          </a:xfrm>
        </p:spPr>
        <p:txBody>
          <a:bodyPr/>
          <a:lstStyle/>
          <a:p>
            <a:endParaRPr lang="he-IL" dirty="0">
              <a:solidFill>
                <a:srgbClr val="192A72"/>
              </a:solidFill>
              <a:sym typeface="Varela Roun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5409784"/>
          </a:xfrm>
        </p:spPr>
        <p:txBody>
          <a:bodyPr/>
          <a:lstStyle/>
          <a:p>
            <a:r>
              <a:rPr lang="he-IL" dirty="0"/>
              <a:t>האם זה הפריע או חסם את גולדה מאיר שהיא היתה אישה? </a:t>
            </a:r>
          </a:p>
        </p:txBody>
      </p:sp>
    </p:spTree>
    <p:extLst>
      <p:ext uri="{BB962C8B-B14F-4D97-AF65-F5344CB8AC3E}">
        <p14:creationId xmlns:p14="http://schemas.microsoft.com/office/powerpoint/2010/main" val="3847701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5409784"/>
          </a:xfrm>
        </p:spPr>
        <p:txBody>
          <a:bodyPr/>
          <a:lstStyle/>
          <a:p>
            <a:r>
              <a:rPr lang="he-IL" dirty="0"/>
              <a:t>האם גולדה מאיר פרצה את הדרך לנשים אחרות להשתלב בפוליטיקה? </a:t>
            </a:r>
          </a:p>
        </p:txBody>
      </p:sp>
    </p:spTree>
    <p:extLst>
      <p:ext uri="{BB962C8B-B14F-4D97-AF65-F5344CB8AC3E}">
        <p14:creationId xmlns:p14="http://schemas.microsoft.com/office/powerpoint/2010/main" val="472749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14" name="מציין מיקום טקסט 13"/>
          <p:cNvSpPr>
            <a:spLocks noGrp="1"/>
          </p:cNvSpPr>
          <p:nvPr>
            <p:ph type="body" sz="quarter" idx="3"/>
          </p:nvPr>
        </p:nvSpPr>
        <p:spPr>
          <a:xfrm>
            <a:off x="515206" y="485775"/>
            <a:ext cx="11400568" cy="1239906"/>
          </a:xfrm>
        </p:spPr>
        <p:txBody>
          <a:bodyPr/>
          <a:lstStyle/>
          <a:p>
            <a:r>
              <a:rPr lang="he-IL" sz="4800" dirty="0"/>
              <a:t>אושרה לרר-שייב</a:t>
            </a:r>
          </a:p>
          <a:p>
            <a:r>
              <a:rPr lang="he-IL" dirty="0"/>
              <a:t>מנהלת היחידה לשוויון בין המינים במשרד החינוך </a:t>
            </a:r>
          </a:p>
        </p:txBody>
      </p:sp>
      <p:sp>
        <p:nvSpPr>
          <p:cNvPr id="11" name="מציין מיקום תוכן 10"/>
          <p:cNvSpPr>
            <a:spLocks noGrp="1"/>
          </p:cNvSpPr>
          <p:nvPr>
            <p:ph sz="quarter" idx="4"/>
          </p:nvPr>
        </p:nvSpPr>
        <p:spPr>
          <a:xfrm>
            <a:off x="515205" y="1725681"/>
            <a:ext cx="11400569" cy="4152517"/>
          </a:xfrm>
        </p:spPr>
        <p:txBody>
          <a:bodyPr>
            <a:normAutofit/>
          </a:bodyPr>
          <a:lstStyle/>
          <a:p>
            <a:pPr marL="0" indent="0" algn="just">
              <a:lnSpc>
                <a:spcPct val="150000"/>
              </a:lnSpc>
              <a:buNone/>
            </a:pPr>
            <a:r>
              <a:rPr lang="he-IL" sz="3200" dirty="0"/>
              <a:t>"יש כבר מספיק נשים שפרצו את הדרך. הן מיוחדות ובעלות עצמה. צריך עכשיו להביא לכך שהדרך הזו תתרחב ותהיה פתוחה ונוחה לכולן. שגם מי שאינה עם כוחות יוצאים מן הכלל, ומי שנולדה ללא פריבילגיות, תוכל להגשים את עצמה"</a:t>
            </a:r>
          </a:p>
        </p:txBody>
      </p:sp>
    </p:spTree>
    <p:extLst>
      <p:ext uri="{BB962C8B-B14F-4D97-AF65-F5344CB8AC3E}">
        <p14:creationId xmlns:p14="http://schemas.microsoft.com/office/powerpoint/2010/main" val="3704117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321"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a:xfrm>
            <a:off x="797332" y="862380"/>
            <a:ext cx="10871177" cy="2210654"/>
          </a:xfrm>
        </p:spPr>
        <p:txBody>
          <a:bodyPr/>
          <a:lstStyle/>
          <a:p>
            <a:r>
              <a:rPr lang="he-IL" dirty="0">
                <a:solidFill>
                  <a:srgbClr val="192A72"/>
                </a:solidFill>
              </a:rPr>
              <a:t>תמונה חמישית:</a:t>
            </a:r>
          </a:p>
        </p:txBody>
      </p:sp>
      <p:sp>
        <p:nvSpPr>
          <p:cNvPr id="7" name="כותרת משנה 6"/>
          <p:cNvSpPr>
            <a:spLocks noGrp="1"/>
          </p:cNvSpPr>
          <p:nvPr>
            <p:ph type="subTitle" idx="1"/>
          </p:nvPr>
        </p:nvSpPr>
        <p:spPr>
          <a:xfrm rot="10800000" flipV="1">
            <a:off x="797332" y="2695767"/>
            <a:ext cx="10872000" cy="1577323"/>
          </a:xfrm>
        </p:spPr>
        <p:txBody>
          <a:bodyPr/>
          <a:lstStyle/>
          <a:p>
            <a:r>
              <a:rPr lang="he-IL" sz="4000" dirty="0">
                <a:solidFill>
                  <a:srgbClr val="192A72"/>
                </a:solidFill>
                <a:sym typeface="Varela Round"/>
              </a:rPr>
              <a:t>מה את רוצה לעשות כשתהיי גדולה?</a:t>
            </a:r>
          </a:p>
          <a:p>
            <a:r>
              <a:rPr lang="he-IL" sz="4000" dirty="0">
                <a:solidFill>
                  <a:srgbClr val="192A72"/>
                </a:solidFill>
                <a:sym typeface="Varela Round"/>
              </a:rPr>
              <a:t>מה אתה רוצה לעשות כשתהיה גדול?</a:t>
            </a:r>
          </a:p>
        </p:txBody>
      </p:sp>
    </p:spTree>
    <p:extLst>
      <p:ext uri="{BB962C8B-B14F-4D97-AF65-F5344CB8AC3E}">
        <p14:creationId xmlns:p14="http://schemas.microsoft.com/office/powerpoint/2010/main" val="1085571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noAutofit/>
          </a:bodyPr>
          <a:lstStyle/>
          <a:p>
            <a:pPr algn="r" rtl="1">
              <a:lnSpc>
                <a:spcPct val="150000"/>
              </a:lnSpc>
            </a:pPr>
            <a:r>
              <a:rPr lang="he-IL" sz="2000" dirty="0"/>
              <a:t>השימוש ביצירות במהלך שידור זה נעשה לפי סעיף 27א לחוק זכות יוצרים, תשס"ח-2007.</a:t>
            </a:r>
            <a:br>
              <a:rPr lang="he-IL" sz="2000" dirty="0"/>
            </a:br>
            <a:r>
              <a:rPr lang="he-IL" sz="2000" dirty="0"/>
              <a:t>אם הינך בעל הזכויות באחת היצירות, באפשרותך לבקש מאיתנו לחדול מהשימוש ביצירה, </a:t>
            </a:r>
            <a:br>
              <a:rPr lang="he-IL" sz="2000" dirty="0"/>
            </a:br>
            <a:r>
              <a:rPr lang="he-IL" sz="2000" dirty="0"/>
              <a:t>זאת באמצעות פנייה לדוא"ל  </a:t>
            </a:r>
            <a:r>
              <a:rPr lang="en-US" sz="2000" dirty="0"/>
              <a:t>rights@education.gov.il</a:t>
            </a:r>
            <a:endParaRPr lang="he-IL"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p:txBody>
          <a:bodyPr/>
          <a:lstStyle/>
          <a:p>
            <a:r>
              <a:rPr lang="he-IL" dirty="0">
                <a:solidFill>
                  <a:srgbClr val="192A72"/>
                </a:solidFill>
              </a:rPr>
              <a:t> </a:t>
            </a:r>
          </a:p>
        </p:txBody>
      </p:sp>
      <p:sp>
        <p:nvSpPr>
          <p:cNvPr id="3" name="מציין מיקום טקסט 2"/>
          <p:cNvSpPr>
            <a:spLocks noGrp="1"/>
          </p:cNvSpPr>
          <p:nvPr>
            <p:ph type="body" sz="quarter" idx="3"/>
          </p:nvPr>
        </p:nvSpPr>
        <p:spPr>
          <a:xfrm>
            <a:off x="515204" y="665019"/>
            <a:ext cx="10817813" cy="3629890"/>
          </a:xfrm>
        </p:spPr>
        <p:txBody>
          <a:bodyPr/>
          <a:lstStyle/>
          <a:p>
            <a:r>
              <a:rPr lang="he-IL" sz="5400" dirty="0"/>
              <a:t>תמונה ראשונה: ילדות </a:t>
            </a:r>
          </a:p>
          <a:p>
            <a:endParaRPr lang="he-IL" dirty="0"/>
          </a:p>
          <a:p>
            <a:r>
              <a:rPr lang="he-IL" dirty="0"/>
              <a:t>גולדה </a:t>
            </a:r>
            <a:r>
              <a:rPr lang="he-IL" dirty="0" err="1"/>
              <a:t>מבוביץ</a:t>
            </a:r>
            <a:r>
              <a:rPr lang="he-IL" dirty="0"/>
              <a:t>'</a:t>
            </a:r>
          </a:p>
          <a:p>
            <a:r>
              <a:rPr lang="he-IL" dirty="0"/>
              <a:t>נולדה בקייב, אוקראינה</a:t>
            </a:r>
          </a:p>
          <a:p>
            <a:r>
              <a:rPr lang="he-IL" dirty="0"/>
              <a:t>בשנת 1898</a:t>
            </a:r>
          </a:p>
          <a:p>
            <a:endParaRPr lang="he-IL" dirty="0"/>
          </a:p>
        </p:txBody>
      </p:sp>
      <p:pic>
        <p:nvPicPr>
          <p:cNvPr id="2" name="מציין מיקום תוכן 1"/>
          <p:cNvPicPr>
            <a:picLocks noGrp="1" noChangeAspect="1"/>
          </p:cNvPicPr>
          <p:nvPr>
            <p:ph sz="quarter" idx="4"/>
          </p:nvPr>
        </p:nvPicPr>
        <p:blipFill>
          <a:blip r:embed="rId3"/>
          <a:stretch>
            <a:fillRect/>
          </a:stretch>
        </p:blipFill>
        <p:spPr>
          <a:xfrm>
            <a:off x="1377156" y="1987550"/>
            <a:ext cx="2705100" cy="36290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p:cNvSpPr>
            <a:spLocks noGrp="1"/>
          </p:cNvSpPr>
          <p:nvPr>
            <p:ph type="title"/>
          </p:nvPr>
        </p:nvSpPr>
        <p:spPr/>
        <p:txBody>
          <a:bodyPr/>
          <a:lstStyle/>
          <a:p>
            <a:r>
              <a:rPr lang="he-IL" dirty="0"/>
              <a:t>תמונה ראשונה: ילדות</a:t>
            </a:r>
          </a:p>
        </p:txBody>
      </p:sp>
      <p:pic>
        <p:nvPicPr>
          <p:cNvPr id="2" name="תמונה 1"/>
          <p:cNvPicPr>
            <a:picLocks noChangeAspect="1"/>
          </p:cNvPicPr>
          <p:nvPr/>
        </p:nvPicPr>
        <p:blipFill>
          <a:blip r:embed="rId2"/>
          <a:stretch>
            <a:fillRect/>
          </a:stretch>
        </p:blipFill>
        <p:spPr>
          <a:xfrm>
            <a:off x="2396836" y="1657403"/>
            <a:ext cx="7443851" cy="356576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p:cNvSpPr>
            <a:spLocks noGrp="1"/>
          </p:cNvSpPr>
          <p:nvPr>
            <p:ph type="title"/>
          </p:nvPr>
        </p:nvSpPr>
        <p:spPr>
          <a:xfrm>
            <a:off x="515206" y="213094"/>
            <a:ext cx="11160000" cy="4469742"/>
          </a:xfrm>
        </p:spPr>
        <p:txBody>
          <a:bodyPr/>
          <a:lstStyle/>
          <a:p>
            <a:r>
              <a:rPr lang="he-IL" sz="6000" dirty="0"/>
              <a:t>מה אתם יכולים לעשות</a:t>
            </a:r>
            <a:br>
              <a:rPr lang="he-IL" sz="6000" dirty="0"/>
            </a:br>
            <a:r>
              <a:rPr lang="he-IL" sz="6000" dirty="0"/>
              <a:t> בשביל חבר או חברה?</a:t>
            </a:r>
          </a:p>
        </p:txBody>
      </p:sp>
    </p:spTree>
    <p:extLst>
      <p:ext uri="{BB962C8B-B14F-4D97-AF65-F5344CB8AC3E}">
        <p14:creationId xmlns:p14="http://schemas.microsoft.com/office/powerpoint/2010/main" val="2051056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321"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a:xfrm>
            <a:off x="738940" y="1640910"/>
            <a:ext cx="10871177" cy="2210654"/>
          </a:xfrm>
        </p:spPr>
        <p:txBody>
          <a:bodyPr/>
          <a:lstStyle/>
          <a:p>
            <a:r>
              <a:rPr lang="he-IL" dirty="0">
                <a:solidFill>
                  <a:srgbClr val="192A72"/>
                </a:solidFill>
              </a:rPr>
              <a:t>תמונה שנייה:</a:t>
            </a:r>
            <a:br>
              <a:rPr lang="he-IL" dirty="0">
                <a:solidFill>
                  <a:srgbClr val="192A72"/>
                </a:solidFill>
              </a:rPr>
            </a:br>
            <a:endParaRPr lang="he-IL" dirty="0">
              <a:solidFill>
                <a:srgbClr val="192A72"/>
              </a:solidFill>
            </a:endParaRPr>
          </a:p>
        </p:txBody>
      </p:sp>
      <p:sp>
        <p:nvSpPr>
          <p:cNvPr id="7" name="כותרת משנה 6"/>
          <p:cNvSpPr>
            <a:spLocks noGrp="1"/>
          </p:cNvSpPr>
          <p:nvPr>
            <p:ph type="subTitle" idx="1"/>
          </p:nvPr>
        </p:nvSpPr>
        <p:spPr>
          <a:xfrm>
            <a:off x="1080655" y="2918493"/>
            <a:ext cx="10529462" cy="1072977"/>
          </a:xfrm>
        </p:spPr>
        <p:txBody>
          <a:bodyPr/>
          <a:lstStyle/>
          <a:p>
            <a:r>
              <a:rPr lang="he-IL" sz="6000" dirty="0">
                <a:solidFill>
                  <a:srgbClr val="192A72"/>
                </a:solidFill>
                <a:sym typeface="Varela Round"/>
              </a:rPr>
              <a:t>ציונות</a:t>
            </a:r>
            <a:r>
              <a:rPr lang="he-IL" sz="4800" dirty="0">
                <a:solidFill>
                  <a:srgbClr val="192A72"/>
                </a:solidFill>
                <a:sym typeface="Varela Round"/>
              </a:rPr>
              <a:t>  </a:t>
            </a:r>
          </a:p>
        </p:txBody>
      </p:sp>
    </p:spTree>
    <p:extLst>
      <p:ext uri="{BB962C8B-B14F-4D97-AF65-F5344CB8AC3E}">
        <p14:creationId xmlns:p14="http://schemas.microsoft.com/office/powerpoint/2010/main" val="279970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p:cNvSpPr>
            <a:spLocks noGrp="1"/>
          </p:cNvSpPr>
          <p:nvPr>
            <p:ph type="title"/>
          </p:nvPr>
        </p:nvSpPr>
        <p:spPr>
          <a:xfrm>
            <a:off x="515206" y="665019"/>
            <a:ext cx="11160000" cy="3671454"/>
          </a:xfrm>
        </p:spPr>
        <p:txBody>
          <a:bodyPr/>
          <a:lstStyle/>
          <a:p>
            <a:pPr algn="l" rtl="0"/>
            <a:r>
              <a:rPr lang="he-IL" sz="5400" dirty="0"/>
              <a:t>תמונה שנייה: ציונות ואהבה</a:t>
            </a:r>
            <a:br>
              <a:rPr lang="he-IL" sz="5400" dirty="0"/>
            </a:br>
            <a:br>
              <a:rPr lang="he-IL" sz="5400" dirty="0"/>
            </a:br>
            <a:r>
              <a:rPr lang="he-IL" sz="3600" dirty="0"/>
              <a:t>גולדה ומוריס מאירסון</a:t>
            </a:r>
            <a:br>
              <a:rPr lang="he-IL" sz="3600" dirty="0"/>
            </a:br>
            <a:br>
              <a:rPr lang="he-IL" sz="3600" dirty="0"/>
            </a:br>
            <a:endParaRPr lang="he-IL" sz="5400" dirty="0"/>
          </a:p>
        </p:txBody>
      </p:sp>
      <p:pic>
        <p:nvPicPr>
          <p:cNvPr id="2" name="תמונה 1"/>
          <p:cNvPicPr>
            <a:picLocks noChangeAspect="1"/>
          </p:cNvPicPr>
          <p:nvPr/>
        </p:nvPicPr>
        <p:blipFill>
          <a:blip r:embed="rId2"/>
          <a:stretch>
            <a:fillRect/>
          </a:stretch>
        </p:blipFill>
        <p:spPr>
          <a:xfrm>
            <a:off x="6828949" y="1641180"/>
            <a:ext cx="2757319" cy="4444988"/>
          </a:xfrm>
          <a:prstGeom prst="rect">
            <a:avLst/>
          </a:prstGeom>
        </p:spPr>
      </p:pic>
    </p:spTree>
    <p:extLst>
      <p:ext uri="{BB962C8B-B14F-4D97-AF65-F5344CB8AC3E}">
        <p14:creationId xmlns:p14="http://schemas.microsoft.com/office/powerpoint/2010/main" val="3652888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p:cNvSpPr>
            <a:spLocks noGrp="1"/>
          </p:cNvSpPr>
          <p:nvPr>
            <p:ph type="title"/>
          </p:nvPr>
        </p:nvSpPr>
        <p:spPr>
          <a:xfrm>
            <a:off x="1025236" y="665019"/>
            <a:ext cx="10917382" cy="3671454"/>
          </a:xfrm>
        </p:spPr>
        <p:txBody>
          <a:bodyPr/>
          <a:lstStyle/>
          <a:p>
            <a:pPr algn="l" rtl="0"/>
            <a:r>
              <a:rPr lang="he-IL" sz="5400" dirty="0"/>
              <a:t>תמונה שנייה: ציונות</a:t>
            </a:r>
            <a:br>
              <a:rPr lang="he-IL" sz="5400" dirty="0"/>
            </a:br>
            <a:br>
              <a:rPr lang="he-IL" sz="5400" dirty="0"/>
            </a:br>
            <a:r>
              <a:rPr lang="he-IL" sz="3600" dirty="0"/>
              <a:t>גולדה מאירסון עובדת</a:t>
            </a:r>
            <a:br>
              <a:rPr lang="he-IL" sz="3600" dirty="0"/>
            </a:br>
            <a:r>
              <a:rPr lang="he-IL" sz="3600" dirty="0"/>
              <a:t>בשדות קיבוץ מרחביה</a:t>
            </a:r>
            <a:br>
              <a:rPr lang="he-IL" sz="3600" dirty="0"/>
            </a:br>
            <a:br>
              <a:rPr lang="he-IL" sz="3600" dirty="0"/>
            </a:br>
            <a:endParaRPr lang="he-IL" sz="5400" dirty="0"/>
          </a:p>
        </p:txBody>
      </p:sp>
      <p:pic>
        <p:nvPicPr>
          <p:cNvPr id="3" name="תמונה 2"/>
          <p:cNvPicPr>
            <a:picLocks noChangeAspect="1"/>
          </p:cNvPicPr>
          <p:nvPr/>
        </p:nvPicPr>
        <p:blipFill>
          <a:blip r:embed="rId2"/>
          <a:stretch>
            <a:fillRect/>
          </a:stretch>
        </p:blipFill>
        <p:spPr>
          <a:xfrm>
            <a:off x="5898015" y="1440193"/>
            <a:ext cx="3513498" cy="4652018"/>
          </a:xfrm>
          <a:prstGeom prst="rect">
            <a:avLst/>
          </a:prstGeom>
        </p:spPr>
      </p:pic>
    </p:spTree>
    <p:extLst>
      <p:ext uri="{BB962C8B-B14F-4D97-AF65-F5344CB8AC3E}">
        <p14:creationId xmlns:p14="http://schemas.microsoft.com/office/powerpoint/2010/main" val="3751052746"/>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מסמך" ma:contentTypeID="0x010100C36D118AB8EE3544B82060956B1379CD" ma:contentTypeVersion="12" ma:contentTypeDescription="צור מסמך חדש." ma:contentTypeScope="" ma:versionID="038f36e2660a8fb124332de99fa4dd62">
  <xsd:schema xmlns:xsd="http://www.w3.org/2001/XMLSchema" xmlns:xs="http://www.w3.org/2001/XMLSchema" xmlns:p="http://schemas.microsoft.com/office/2006/metadata/properties" xmlns:ns3="284678fc-a49b-43f2-b35b-c140dd5fe118" xmlns:ns4="fee2d404-41fa-42b6-90bb-eefcb3314b43" targetNamespace="http://schemas.microsoft.com/office/2006/metadata/properties" ma:root="true" ma:fieldsID="0675ef584a29a3b8820e600e871b906e" ns3:_="" ns4:_="">
    <xsd:import namespace="284678fc-a49b-43f2-b35b-c140dd5fe118"/>
    <xsd:import namespace="fee2d404-41fa-42b6-90bb-eefcb3314b4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4678fc-a49b-43f2-b35b-c140dd5fe1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e2d404-41fa-42b6-90bb-eefcb3314b43" elementFormDefault="qualified">
    <xsd:import namespace="http://schemas.microsoft.com/office/2006/documentManagement/types"/>
    <xsd:import namespace="http://schemas.microsoft.com/office/infopath/2007/PartnerControls"/>
    <xsd:element name="SharedWithUsers" ma:index="17"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משותף עם פרטים" ma:internalName="SharedWithDetails" ma:readOnly="true">
      <xsd:simpleType>
        <xsd:restriction base="dms:Note">
          <xsd:maxLength value="255"/>
        </xsd:restriction>
      </xsd:simpleType>
    </xsd:element>
    <xsd:element name="SharingHintHash" ma:index="19" nillable="true" ma:displayName="Hash של רמז לשיתוף"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655107-4446-4E0F-B7F2-5EBB226B93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4678fc-a49b-43f2-b35b-c140dd5fe118"/>
    <ds:schemaRef ds:uri="fee2d404-41fa-42b6-90bb-eefcb3314b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14437F-7FC8-4082-8EAA-1238BE651BB1}">
  <ds:schemaRefs>
    <ds:schemaRef ds:uri="284678fc-a49b-43f2-b35b-c140dd5fe118"/>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fee2d404-41fa-42b6-90bb-eefcb3314b43"/>
    <ds:schemaRef ds:uri="http://www.w3.org/XML/1998/namespace"/>
  </ds:schemaRefs>
</ds:datastoreItem>
</file>

<file path=customXml/itemProps3.xml><?xml version="1.0" encoding="utf-8"?>
<ds:datastoreItem xmlns:ds="http://schemas.openxmlformats.org/officeDocument/2006/customXml" ds:itemID="{0F8A44C1-184B-43DA-98EE-0A65A93B15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863</TotalTime>
  <Words>828</Words>
  <Application>Microsoft Office PowerPoint</Application>
  <PresentationFormat>מותאם אישית</PresentationFormat>
  <Paragraphs>78</Paragraphs>
  <Slides>34</Slides>
  <Notes>20</Notes>
  <HiddenSlides>0</HiddenSlides>
  <MMClips>4</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34</vt:i4>
      </vt:variant>
    </vt:vector>
  </HeadingPairs>
  <TitlesOfParts>
    <vt:vector size="39" baseType="lpstr">
      <vt:lpstr>Arial</vt:lpstr>
      <vt:lpstr>Calibri</vt:lpstr>
      <vt:lpstr>Times New Roman</vt:lpstr>
      <vt:lpstr>Varela Round</vt:lpstr>
      <vt:lpstr>ערכת נושא Office</vt:lpstr>
      <vt:lpstr>מערכת שידורים לאומית</vt:lpstr>
      <vt:lpstr>דרושה מנהיגה! גולדה מאיר</vt:lpstr>
      <vt:lpstr>תמונה ראשונה: ילדות</vt:lpstr>
      <vt:lpstr> </vt:lpstr>
      <vt:lpstr>תמונה ראשונה: ילדות</vt:lpstr>
      <vt:lpstr>מה אתם יכולים לעשות  בשביל חבר או חברה?</vt:lpstr>
      <vt:lpstr>תמונה שנייה: </vt:lpstr>
      <vt:lpstr>תמונה שנייה: ציונות ואהבה  גולדה ומוריס מאירסון  </vt:lpstr>
      <vt:lpstr>תמונה שנייה: ציונות  גולדה מאירסון עובדת בשדות קיבוץ מרחביה  </vt:lpstr>
      <vt:lpstr>מה זה פטיפון?  </vt:lpstr>
      <vt:lpstr>תמונה שנייה: ציונות מועצת הפועלות      </vt:lpstr>
      <vt:lpstr>תמונה שלישית: אנו מכריזות בזאת</vt:lpstr>
      <vt:lpstr>אנו מכריזות בזאת  </vt:lpstr>
      <vt:lpstr>גולדה מאיר – שרת העבודה </vt:lpstr>
      <vt:lpstr>גולדה מאיר - שרת החוץ       </vt:lpstr>
      <vt:lpstr>תמונה רביעית: ניפוץ תקרת הזכוכית</vt:lpstr>
      <vt:lpstr>מה היית עושה?</vt:lpstr>
      <vt:lpstr>להיות ראש ממשלה או לא להיות?</vt:lpstr>
      <vt:lpstr>להיות ראש ממשלה או לא להיות?</vt:lpstr>
      <vt:lpstr>מה יגידו עליי??</vt:lpstr>
      <vt:lpstr>      </vt:lpstr>
      <vt:lpstr>ראש ממשלה או ראשת ממשלה?</vt:lpstr>
      <vt:lpstr>תקרת הזכוכית</vt:lpstr>
      <vt:lpstr>כמה ראשות עיר  יש בישראל?</vt:lpstr>
      <vt:lpstr>מצגת של PowerPoint‏</vt:lpstr>
      <vt:lpstr>למה זה חשוב שנשים ישתלבו בפוליטיקה?</vt:lpstr>
      <vt:lpstr>מצגת של PowerPoint‏</vt:lpstr>
      <vt:lpstr>מצגת של PowerPoint‏</vt:lpstr>
      <vt:lpstr>מצגת של PowerPoint‏</vt:lpstr>
      <vt:lpstr>האם זה הפריע או חסם את גולדה מאיר שהיא היתה אישה? </vt:lpstr>
      <vt:lpstr>האם גולדה מאיר פרצה את הדרך לנשים אחרות להשתלב בפוליטיקה? </vt:lpstr>
      <vt:lpstr>מצגת של PowerPoint‏</vt:lpstr>
      <vt:lpstr>תמונה חמישית:</vt:lpstr>
      <vt:lpstr>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שני שמלה/Shani Chemla</cp:lastModifiedBy>
  <cp:revision>86</cp:revision>
  <dcterms:created xsi:type="dcterms:W3CDTF">2020-03-15T19:13:03Z</dcterms:created>
  <dcterms:modified xsi:type="dcterms:W3CDTF">2021-11-28T11:40:11Z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0x010100C36D118AB8EE3544B82060956B1379CD</vt:lpwstr>
  </property>
</Properties>
</file>