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7" r:id="rId2"/>
    <p:sldId id="262" r:id="rId3"/>
    <p:sldId id="316" r:id="rId4"/>
    <p:sldId id="26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6" r:id="rId13"/>
    <p:sldId id="343" r:id="rId14"/>
    <p:sldId id="323" r:id="rId15"/>
    <p:sldId id="331" r:id="rId16"/>
    <p:sldId id="339" r:id="rId17"/>
    <p:sldId id="344" r:id="rId18"/>
    <p:sldId id="345" r:id="rId19"/>
    <p:sldId id="335" r:id="rId20"/>
    <p:sldId id="346" r:id="rId21"/>
    <p:sldId id="347" r:id="rId22"/>
    <p:sldId id="321" r:id="rId23"/>
    <p:sldId id="291" r:id="rId2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92D050"/>
    <a:srgbClr val="E0E0E0"/>
    <a:srgbClr val="000000"/>
    <a:srgbClr val="12B4BC"/>
    <a:srgbClr val="6CF0FF"/>
    <a:srgbClr val="192A72"/>
    <a:srgbClr val="E6E6E6"/>
    <a:srgbClr val="11A4AB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02" autoAdjust="0"/>
    <p:restoredTop sz="91822" autoAdjust="0"/>
  </p:normalViewPr>
  <p:slideViewPr>
    <p:cSldViewPr snapToGrid="0" snapToObjects="1">
      <p:cViewPr>
        <p:scale>
          <a:sx n="75" d="100"/>
          <a:sy n="75" d="100"/>
        </p:scale>
        <p:origin x="-288" y="228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ב'/אלול/תש"ף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5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ב'/אלול/תש"ף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4" r:id="rId3"/>
    <p:sldLayoutId id="2147483675" r:id="rId4"/>
    <p:sldLayoutId id="2147483650" r:id="rId5"/>
    <p:sldLayoutId id="2147483676" r:id="rId6"/>
    <p:sldLayoutId id="2147483653" r:id="rId7"/>
    <p:sldLayoutId id="2147483666" r:id="rId8"/>
    <p:sldLayoutId id="2147483677" r:id="rId9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0.gif"/><Relationship Id="rId7" Type="http://schemas.openxmlformats.org/officeDocument/2006/relationships/hyperlink" Target="http://www.luster.kommune.no/ask-prosjektet.5483405.html?showtipform=2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uster.kommune.no/ask-" TargetMode="External"/><Relationship Id="rId5" Type="http://schemas.openxmlformats.org/officeDocument/2006/relationships/hyperlink" Target="https://tenor.com/view/happy-time-snoopy-gif-8071150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tenor.com/view/" TargetMode="External"/><Relationship Id="rId9" Type="http://schemas.openxmlformats.org/officeDocument/2006/relationships/hyperlink" Target="&#1513;&#1506;&#1493;&#1503;%20&#1506;&#1510;&#1512;%2010%20&#1491;&#1511;&#1493;&#1514;.ppsx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iphy.com/gifs/animal-dog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E30C032F-9646-4611-9E5C-57DBA9F4F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2 – בגרות 2004</a:t>
            </a:r>
          </a:p>
        </p:txBody>
      </p:sp>
      <p:sp>
        <p:nvSpPr>
          <p:cNvPr id="13326" name="TextBox 4">
            <a:extLst>
              <a:ext uri="{FF2B5EF4-FFF2-40B4-BE49-F238E27FC236}">
                <a16:creationId xmlns:a16="http://schemas.microsoft.com/office/drawing/2014/main" id="{1453DEBF-8637-46D6-AD6F-BC966E714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0100" y="4873778"/>
            <a:ext cx="90464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/>
            <a:r>
              <a:rPr lang="he-IL" altLang="he-IL" sz="2400" b="1" dirty="0"/>
              <a:t>א . 	כתב/י ב־ </a:t>
            </a:r>
            <a:r>
              <a:rPr lang="en-US" altLang="he-IL" sz="2400" b="1" dirty="0"/>
              <a:t> Java</a:t>
            </a:r>
            <a:r>
              <a:rPr lang="he-IL" altLang="he-IL" sz="2400" b="1" dirty="0"/>
              <a:t>או ב־ #</a:t>
            </a:r>
            <a:r>
              <a:rPr lang="en-US" altLang="he-IL" sz="2400" b="1" dirty="0"/>
              <a:t>C</a:t>
            </a:r>
            <a:r>
              <a:rPr lang="he-IL" altLang="he-IL" sz="2400" b="1" dirty="0"/>
              <a:t> פעולה שתקבל עץ בינארי </a:t>
            </a:r>
            <a:r>
              <a:rPr lang="en-US" altLang="he-IL" sz="2400" b="1" dirty="0"/>
              <a:t>T</a:t>
            </a:r>
            <a:r>
              <a:rPr lang="he-IL" altLang="he-IL" sz="2400" b="1" dirty="0"/>
              <a:t>, ותחזיר</a:t>
            </a:r>
          </a:p>
          <a:p>
            <a:pPr algn="r" defTabSz="432000" rtl="1"/>
            <a:r>
              <a:rPr lang="he-IL" altLang="he-IL" sz="2400" b="1" dirty="0"/>
              <a:t>	</a:t>
            </a:r>
            <a:r>
              <a:rPr lang="en-US" altLang="he-IL" sz="2400" b="1" dirty="0"/>
              <a:t>true</a:t>
            </a:r>
            <a:r>
              <a:rPr lang="he-IL" altLang="he-IL" sz="2400" b="1" dirty="0"/>
              <a:t> אם הוא עץ "פרו ורבו", אחרת — הפעולה תחזיר </a:t>
            </a:r>
            <a:r>
              <a:rPr lang="en-US" altLang="he-IL" sz="2400" b="1" dirty="0"/>
              <a:t>false</a:t>
            </a:r>
            <a:r>
              <a:rPr lang="he-IL" altLang="he-IL" sz="2400" b="1" dirty="0"/>
              <a:t>.</a:t>
            </a:r>
            <a:endParaRPr lang="en-US" altLang="he-IL" sz="2400" b="1" dirty="0"/>
          </a:p>
        </p:txBody>
      </p:sp>
      <p:sp>
        <p:nvSpPr>
          <p:cNvPr id="13328" name="TextBox 8">
            <a:extLst>
              <a:ext uri="{FF2B5EF4-FFF2-40B4-BE49-F238E27FC236}">
                <a16:creationId xmlns:a16="http://schemas.microsoft.com/office/drawing/2014/main" id="{58DC3639-280A-40CF-B1A2-CA8819D69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3890" y="5793557"/>
            <a:ext cx="8174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/>
            <a:r>
              <a:rPr lang="he-IL" altLang="he-IL" sz="2400" b="1" dirty="0"/>
              <a:t>ב.	מהי סיבוכיות זמן הריצה של הפעולה שכתבת בסעיף א'?														 נמק/י!</a:t>
            </a:r>
          </a:p>
        </p:txBody>
      </p:sp>
      <p:sp>
        <p:nvSpPr>
          <p:cNvPr id="12293" name="TextBox 1">
            <a:extLst>
              <a:ext uri="{FF2B5EF4-FFF2-40B4-BE49-F238E27FC236}">
                <a16:creationId xmlns:a16="http://schemas.microsoft.com/office/drawing/2014/main" id="{6DF9ADA1-45A0-4326-A075-32CE9FA4B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63" y="860425"/>
            <a:ext cx="103504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/>
            <a:r>
              <a:rPr lang="he-IL" altLang="he-IL" sz="2400" b="1" dirty="0"/>
              <a:t>עץ בינארי </a:t>
            </a:r>
            <a:r>
              <a:rPr lang="en-US" altLang="he-IL" sz="2400" b="1" dirty="0"/>
              <a:t>T</a:t>
            </a:r>
            <a:r>
              <a:rPr lang="he-IL" altLang="he-IL" sz="2400" b="1" dirty="0"/>
              <a:t> הוא עץ "פרו ורבו",  אם קיים בו צומת אשר יש לו לפחות שני נכדים, וכל נכד מבן אחר. </a:t>
            </a:r>
            <a:r>
              <a:rPr lang="he-IL" altLang="he-IL" sz="2400" b="1" u="sng" dirty="0"/>
              <a:t>הערה</a:t>
            </a:r>
            <a:r>
              <a:rPr lang="he-IL" altLang="he-IL" sz="2400" b="1" dirty="0"/>
              <a:t>: נכד הוא רק בן של בן.</a:t>
            </a:r>
          </a:p>
          <a:p>
            <a:pPr algn="r" defTabSz="432000" rtl="1"/>
            <a:endParaRPr lang="he-IL" altLang="he-IL" sz="2400" b="1" dirty="0"/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642A42D2-3E88-4D11-9240-2072DF9CA341}"/>
              </a:ext>
            </a:extLst>
          </p:cNvPr>
          <p:cNvGrpSpPr/>
          <p:nvPr/>
        </p:nvGrpSpPr>
        <p:grpSpPr>
          <a:xfrm>
            <a:off x="2952750" y="1467091"/>
            <a:ext cx="8905912" cy="3350349"/>
            <a:chOff x="-1004637" y="1460589"/>
            <a:chExt cx="8905912" cy="4129000"/>
          </a:xfrm>
        </p:grpSpPr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7BD0F63D-BFE7-4915-8A70-4FAD49E0D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1">
                  <a:lumMod val="8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1500" y="1777009"/>
              <a:ext cx="8472775" cy="3672408"/>
            </a:xfrm>
            <a:prstGeom prst="rect">
              <a:avLst/>
            </a:prstGeom>
          </p:spPr>
        </p:pic>
        <p:sp>
          <p:nvSpPr>
            <p:cNvPr id="3" name="מלבן 2">
              <a:extLst>
                <a:ext uri="{FF2B5EF4-FFF2-40B4-BE49-F238E27FC236}">
                  <a16:creationId xmlns:a16="http://schemas.microsoft.com/office/drawing/2014/main" id="{26BC1C30-770F-42CB-A9AA-E38E37BBDA48}"/>
                </a:ext>
              </a:extLst>
            </p:cNvPr>
            <p:cNvSpPr/>
            <p:nvPr/>
          </p:nvSpPr>
          <p:spPr>
            <a:xfrm>
              <a:off x="-1004637" y="1460589"/>
              <a:ext cx="1271337" cy="41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402708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  <p:bldP spid="133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כותרת 1">
            <a:extLst>
              <a:ext uri="{FF2B5EF4-FFF2-40B4-BE49-F238E27FC236}">
                <a16:creationId xmlns:a16="http://schemas.microsoft.com/office/drawing/2014/main" id="{524B9AA6-192C-4F4F-94B8-F5035974D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2 – פתרון בגרות 2004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F66EDE-710F-46AC-8354-2E5A84669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04" y="766821"/>
            <a:ext cx="9392782" cy="361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 eaLnBrk="1" hangingPunct="1">
              <a:spcAft>
                <a:spcPts val="300"/>
              </a:spcAft>
            </a:pPr>
            <a:r>
              <a:rPr lang="en-US" altLang="he-IL" sz="2000" b="1" dirty="0"/>
              <a:t>public static </a:t>
            </a:r>
            <a:r>
              <a:rPr lang="en-US" altLang="he-IL" sz="2000" b="1" dirty="0" err="1"/>
              <a:t>boolean</a:t>
            </a:r>
            <a:r>
              <a:rPr lang="en-US" altLang="he-IL" sz="2000" b="1" dirty="0"/>
              <a:t> </a:t>
            </a:r>
            <a:r>
              <a:rPr lang="en-US" altLang="he-IL" sz="2000" b="1" dirty="0">
                <a:solidFill>
                  <a:srgbClr val="033CDB"/>
                </a:solidFill>
              </a:rPr>
              <a:t>procreation</a:t>
            </a:r>
            <a:r>
              <a:rPr lang="en-US" altLang="he-IL" sz="2000" b="1" dirty="0"/>
              <a:t> (</a:t>
            </a:r>
            <a:r>
              <a:rPr lang="en-US" altLang="he-IL" sz="2000" b="1" dirty="0" err="1"/>
              <a:t>BinNode</a:t>
            </a:r>
            <a:r>
              <a:rPr lang="en-US" altLang="he-IL" sz="2000" b="1" dirty="0"/>
              <a:t>&lt;Integer&gt; t)</a:t>
            </a:r>
          </a:p>
          <a:p>
            <a:pPr algn="l" defTabSz="432000" rtl="0" eaLnBrk="1" hangingPunct="1">
              <a:spcAft>
                <a:spcPts val="600"/>
              </a:spcAft>
            </a:pPr>
            <a:r>
              <a:rPr lang="en-US" altLang="he-IL" sz="2000" b="1" dirty="0"/>
              <a:t>{  </a:t>
            </a:r>
            <a:r>
              <a:rPr lang="en-US" altLang="he-IL" b="1" dirty="0">
                <a:solidFill>
                  <a:srgbClr val="00B050"/>
                </a:solidFill>
              </a:rPr>
              <a:t>// .</a:t>
            </a:r>
            <a:r>
              <a:rPr lang="en-US" altLang="he-IL" b="1" dirty="0"/>
              <a:t> </a:t>
            </a:r>
            <a:r>
              <a:rPr lang="en-US" altLang="he-IL" b="1" dirty="0">
                <a:solidFill>
                  <a:srgbClr val="00B050"/>
                </a:solidFill>
              </a:rPr>
              <a:t>false</a:t>
            </a:r>
            <a:r>
              <a:rPr lang="he-IL" altLang="he-IL" b="1" dirty="0">
                <a:solidFill>
                  <a:srgbClr val="00B050"/>
                </a:solidFill>
              </a:rPr>
              <a:t>אם הוא עץ "פרו ורבו", אחרת תחזיר </a:t>
            </a:r>
            <a:r>
              <a:rPr lang="en-US" altLang="he-IL" b="1" dirty="0"/>
              <a:t> </a:t>
            </a:r>
            <a:r>
              <a:rPr lang="en-US" altLang="he-IL" b="1" dirty="0">
                <a:solidFill>
                  <a:srgbClr val="00B050"/>
                </a:solidFill>
              </a:rPr>
              <a:t>true</a:t>
            </a:r>
            <a:r>
              <a:rPr lang="he-IL" altLang="he-IL" b="1" dirty="0">
                <a:solidFill>
                  <a:srgbClr val="00B050"/>
                </a:solidFill>
              </a:rPr>
              <a:t>תחזיר </a:t>
            </a:r>
            <a:r>
              <a:rPr lang="en-US" altLang="he-IL" b="1" dirty="0"/>
              <a:t> </a:t>
            </a:r>
            <a:r>
              <a:rPr lang="en-US" altLang="he-IL" b="1" dirty="0">
                <a:solidFill>
                  <a:srgbClr val="00B050"/>
                </a:solidFill>
              </a:rPr>
              <a:t>t</a:t>
            </a:r>
            <a:r>
              <a:rPr lang="he-IL" altLang="he-IL" b="1" dirty="0">
                <a:solidFill>
                  <a:srgbClr val="00B050"/>
                </a:solidFill>
              </a:rPr>
              <a:t>פעולת עזר המקבלת עץ </a:t>
            </a:r>
            <a:endParaRPr lang="he-IL" altLang="he-IL" b="1" dirty="0"/>
          </a:p>
          <a:p>
            <a:pPr algn="l" defTabSz="432000" rtl="0"/>
            <a:r>
              <a:rPr lang="en-US" altLang="he-IL" sz="2000" b="1" dirty="0"/>
              <a:t>	 if (t == null)</a:t>
            </a:r>
          </a:p>
          <a:p>
            <a:pPr algn="l" defTabSz="432000" rtl="0"/>
            <a:r>
              <a:rPr lang="en-US" altLang="he-IL" sz="2000" b="1" dirty="0"/>
              <a:t>		return false;</a:t>
            </a:r>
          </a:p>
          <a:p>
            <a:pPr algn="l" defTabSz="432000" rtl="0"/>
            <a:r>
              <a:rPr lang="en-US" altLang="he-IL" sz="2000" b="1" dirty="0"/>
              <a:t>	if ((</a:t>
            </a:r>
            <a:r>
              <a:rPr lang="en-US" altLang="he-IL" sz="2000" b="1" dirty="0" err="1"/>
              <a:t>t.getLeft</a:t>
            </a:r>
            <a:r>
              <a:rPr lang="en-US" altLang="he-IL" sz="2000" b="1" dirty="0"/>
              <a:t>() == null) || (</a:t>
            </a:r>
            <a:r>
              <a:rPr lang="en-US" altLang="he-IL" sz="2000" b="1" dirty="0" err="1"/>
              <a:t>t.getRight</a:t>
            </a:r>
            <a:r>
              <a:rPr lang="en-US" altLang="he-IL" sz="2000" b="1" dirty="0"/>
              <a:t>() == null))</a:t>
            </a:r>
          </a:p>
          <a:p>
            <a:pPr algn="l" defTabSz="432000" rtl="0"/>
            <a:r>
              <a:rPr lang="en-US" altLang="he-IL" sz="2000" b="1" dirty="0"/>
              <a:t>		return false;</a:t>
            </a:r>
          </a:p>
          <a:p>
            <a:pPr algn="l" defTabSz="432000" rtl="0">
              <a:spcAft>
                <a:spcPts val="200"/>
              </a:spcAft>
            </a:pPr>
            <a:r>
              <a:rPr lang="en-US" altLang="he-IL" sz="2000" b="1" dirty="0"/>
              <a:t>	if (((</a:t>
            </a:r>
            <a:r>
              <a:rPr lang="en-US" altLang="he-IL" sz="2000" b="1" dirty="0" err="1"/>
              <a:t>t.getLeft</a:t>
            </a:r>
            <a:r>
              <a:rPr lang="en-US" altLang="he-IL" sz="2000" b="1" dirty="0"/>
              <a:t>().</a:t>
            </a:r>
            <a:r>
              <a:rPr lang="en-US" altLang="he-IL" sz="2000" b="1" dirty="0" err="1"/>
              <a:t>getLeft</a:t>
            </a:r>
            <a:r>
              <a:rPr lang="en-US" altLang="he-IL" sz="2000" b="1" dirty="0"/>
              <a:t>() != null)   ||  (</a:t>
            </a:r>
            <a:r>
              <a:rPr lang="en-US" altLang="he-IL" sz="2000" b="1" dirty="0" err="1"/>
              <a:t>t.getLeft</a:t>
            </a:r>
            <a:r>
              <a:rPr lang="en-US" altLang="he-IL" sz="2000" b="1" dirty="0"/>
              <a:t>().</a:t>
            </a:r>
            <a:r>
              <a:rPr lang="en-US" altLang="he-IL" sz="2000" b="1" dirty="0" err="1"/>
              <a:t>getRight</a:t>
            </a:r>
            <a:r>
              <a:rPr lang="en-US" altLang="he-IL" sz="2000" b="1" dirty="0"/>
              <a:t>() != null))  &amp;&amp; </a:t>
            </a:r>
          </a:p>
          <a:p>
            <a:pPr algn="l" defTabSz="432000" rtl="0"/>
            <a:r>
              <a:rPr lang="en-US" altLang="he-IL" sz="2000" b="1" dirty="0"/>
              <a:t>	    ((</a:t>
            </a:r>
            <a:r>
              <a:rPr lang="en-US" altLang="he-IL" sz="2000" b="1" dirty="0" err="1"/>
              <a:t>t.getRight</a:t>
            </a:r>
            <a:r>
              <a:rPr lang="en-US" altLang="he-IL" sz="2000" b="1" dirty="0"/>
              <a:t>().</a:t>
            </a:r>
            <a:r>
              <a:rPr lang="en-US" altLang="he-IL" sz="2000" b="1" dirty="0" err="1"/>
              <a:t>getLeft</a:t>
            </a:r>
            <a:r>
              <a:rPr lang="en-US" altLang="he-IL" sz="2000" b="1" dirty="0"/>
              <a:t>() != null) || (</a:t>
            </a:r>
            <a:r>
              <a:rPr lang="en-US" altLang="he-IL" sz="2000" b="1" dirty="0" err="1"/>
              <a:t>t.getRight</a:t>
            </a:r>
            <a:r>
              <a:rPr lang="en-US" altLang="he-IL" sz="2000" b="1" dirty="0"/>
              <a:t>().</a:t>
            </a:r>
            <a:r>
              <a:rPr lang="en-US" altLang="he-IL" sz="2000" b="1" dirty="0" err="1"/>
              <a:t>getRight</a:t>
            </a:r>
            <a:r>
              <a:rPr lang="en-US" altLang="he-IL" sz="2000" b="1" dirty="0"/>
              <a:t>() != null)))</a:t>
            </a:r>
          </a:p>
          <a:p>
            <a:pPr algn="l" defTabSz="432000" rtl="0"/>
            <a:r>
              <a:rPr lang="en-US" altLang="he-IL" sz="2000" b="1" dirty="0"/>
              <a:t>			return true;</a:t>
            </a:r>
          </a:p>
          <a:p>
            <a:pPr algn="l" defTabSz="432000" rtl="0"/>
            <a:r>
              <a:rPr lang="en-US" altLang="he-IL" sz="2000" b="1" dirty="0"/>
              <a:t>	return false;</a:t>
            </a:r>
          </a:p>
          <a:p>
            <a:pPr algn="l" defTabSz="432000" rtl="0"/>
            <a:r>
              <a:rPr lang="he-IL" altLang="he-IL" sz="2000" b="1" dirty="0"/>
              <a:t>{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8BBE9A-26BF-49C1-B027-266512077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92" y="5034495"/>
            <a:ext cx="18685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 eaLnBrk="1" hangingPunct="1"/>
            <a:r>
              <a:rPr lang="en-US" altLang="he-IL" sz="2000" b="1" dirty="0"/>
              <a:t>if (t == null)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401706-5D00-4BDE-9C1A-AEE531B19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75" y="6091646"/>
            <a:ext cx="65032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 eaLnBrk="1" hangingPunct="1"/>
            <a:r>
              <a:rPr lang="en-US" altLang="he-IL" sz="2000" b="1" dirty="0"/>
              <a:t>     return ( </a:t>
            </a:r>
            <a:r>
              <a:rPr lang="en-US" altLang="he-IL" sz="2000" b="1" dirty="0" err="1">
                <a:solidFill>
                  <a:srgbClr val="FF0000"/>
                </a:solidFill>
              </a:rPr>
              <a:t>isProcreationTree</a:t>
            </a:r>
            <a:r>
              <a:rPr lang="en-US" altLang="he-IL" sz="2000" b="1" dirty="0">
                <a:solidFill>
                  <a:srgbClr val="FF0000"/>
                </a:solidFill>
              </a:rPr>
              <a:t>(</a:t>
            </a:r>
            <a:r>
              <a:rPr lang="en-US" altLang="he-IL" sz="2000" b="1" dirty="0" err="1"/>
              <a:t>t.getLeft</a:t>
            </a:r>
            <a:r>
              <a:rPr lang="en-US" altLang="he-IL" sz="2000" b="1" dirty="0"/>
              <a:t>()</a:t>
            </a:r>
            <a:r>
              <a:rPr lang="en-US" altLang="he-IL" sz="2000" b="1" dirty="0">
                <a:solidFill>
                  <a:srgbClr val="FF0000"/>
                </a:solidFill>
              </a:rPr>
              <a:t>)</a:t>
            </a:r>
            <a:r>
              <a:rPr lang="en-US" altLang="he-IL" sz="2000" b="1" dirty="0"/>
              <a:t> || </a:t>
            </a:r>
          </a:p>
          <a:p>
            <a:pPr algn="l" defTabSz="432000" rtl="0" eaLnBrk="1" hangingPunct="1"/>
            <a:r>
              <a:rPr lang="en-US" altLang="he-IL" sz="2000" b="1" dirty="0">
                <a:solidFill>
                  <a:srgbClr val="FF0000"/>
                </a:solidFill>
              </a:rPr>
              <a:t>			</a:t>
            </a:r>
            <a:r>
              <a:rPr lang="en-US" altLang="he-IL" sz="2000" b="1" dirty="0" err="1">
                <a:solidFill>
                  <a:srgbClr val="FF0000"/>
                </a:solidFill>
              </a:rPr>
              <a:t>isProcreationTree</a:t>
            </a:r>
            <a:r>
              <a:rPr lang="en-US" altLang="he-IL" sz="2000" b="1" dirty="0">
                <a:solidFill>
                  <a:srgbClr val="FF0000"/>
                </a:solidFill>
              </a:rPr>
              <a:t>(</a:t>
            </a:r>
            <a:r>
              <a:rPr lang="en-US" altLang="he-IL" sz="2000" b="1" dirty="0" err="1"/>
              <a:t>t.getRight</a:t>
            </a:r>
            <a:r>
              <a:rPr lang="en-US" altLang="he-IL" sz="2000" b="1" dirty="0"/>
              <a:t>()</a:t>
            </a:r>
            <a:r>
              <a:rPr lang="en-US" altLang="he-IL" sz="2000" b="1" dirty="0">
                <a:solidFill>
                  <a:srgbClr val="FF0000"/>
                </a:solidFill>
              </a:rPr>
              <a:t>)</a:t>
            </a:r>
            <a:r>
              <a:rPr lang="en-US" altLang="he-IL" sz="2000" b="1" dirty="0"/>
              <a:t>);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135753-DD57-4BA2-A25D-C71C293EF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04" y="4412507"/>
            <a:ext cx="10248898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 eaLnBrk="1" hangingPunct="1">
              <a:spcAft>
                <a:spcPts val="300"/>
              </a:spcAft>
            </a:pPr>
            <a:r>
              <a:rPr lang="en-US" altLang="he-IL" sz="2000" b="1" dirty="0"/>
              <a:t>public static </a:t>
            </a:r>
            <a:r>
              <a:rPr lang="en-US" altLang="he-IL" sz="2000" b="1" dirty="0" err="1"/>
              <a:t>boolean</a:t>
            </a:r>
            <a:r>
              <a:rPr lang="en-US" altLang="he-IL" sz="2000" b="1" dirty="0"/>
              <a:t> </a:t>
            </a:r>
            <a:r>
              <a:rPr lang="en-US" altLang="he-IL" sz="2000" b="1" dirty="0" err="1">
                <a:solidFill>
                  <a:srgbClr val="FF0000"/>
                </a:solidFill>
              </a:rPr>
              <a:t>isProcreationTree</a:t>
            </a:r>
            <a:r>
              <a:rPr lang="en-US" altLang="he-IL" sz="2000" b="1" dirty="0"/>
              <a:t> (</a:t>
            </a:r>
            <a:r>
              <a:rPr lang="en-US" altLang="he-IL" sz="2000" b="1" dirty="0" err="1"/>
              <a:t>BinNode</a:t>
            </a:r>
            <a:r>
              <a:rPr lang="en-US" altLang="he-IL" sz="2000" b="1" dirty="0"/>
              <a:t>&lt;Integer&gt; t)</a:t>
            </a:r>
          </a:p>
          <a:p>
            <a:pPr algn="l" defTabSz="432000" rtl="0" eaLnBrk="1" hangingPunct="1"/>
            <a:r>
              <a:rPr lang="en-US" altLang="he-IL" sz="2000" b="1" dirty="0"/>
              <a:t>{</a:t>
            </a:r>
            <a:r>
              <a:rPr lang="he-IL" altLang="he-IL" b="1" dirty="0">
                <a:solidFill>
                  <a:srgbClr val="00B050"/>
                </a:solidFill>
              </a:rPr>
              <a:t>פעולה המקבלת עץ ומחזירה 'אמת' אם הוא עץ "פרו ורבו", אחרת תחזיר 'שקר'.  //  </a:t>
            </a:r>
            <a:endParaRPr lang="en-US" altLang="he-IL" b="1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BD9095-F4A5-4BDA-AA17-642A4DB7F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517" y="5766331"/>
            <a:ext cx="157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 eaLnBrk="1" hangingPunct="1"/>
            <a:r>
              <a:rPr lang="en-US" altLang="he-IL" sz="2000" b="1" dirty="0"/>
              <a:t>return true 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3B7985-B8F9-44CB-ADCB-88F4734DB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518" y="5039256"/>
            <a:ext cx="1728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 eaLnBrk="1" hangingPunct="1"/>
            <a:r>
              <a:rPr lang="en-US" altLang="he-IL" sz="2000" b="1" dirty="0"/>
              <a:t>return false 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C9051F-493D-4195-B740-585DA29C2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92" y="5404381"/>
            <a:ext cx="1728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 eaLnBrk="1" hangingPunct="1"/>
            <a:r>
              <a:rPr lang="en-US" altLang="he-IL" sz="2000" b="1" dirty="0"/>
              <a:t>if (</a:t>
            </a:r>
            <a:r>
              <a:rPr lang="en-US" altLang="he-IL" sz="2000" b="1" dirty="0" err="1"/>
              <a:t>isLeaf</a:t>
            </a:r>
            <a:r>
              <a:rPr lang="en-US" altLang="he-IL" sz="2000" b="1" dirty="0"/>
              <a:t>(t))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D9BD08-AA01-43FC-91BB-378048C6A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518" y="5407556"/>
            <a:ext cx="1728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 eaLnBrk="1" hangingPunct="1"/>
            <a:r>
              <a:rPr lang="en-US" altLang="he-IL" sz="2000" b="1"/>
              <a:t>return false 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5DD212-765E-49B7-9990-8E0945F0A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94" y="5766331"/>
            <a:ext cx="26286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 eaLnBrk="1" hangingPunct="1"/>
            <a:r>
              <a:rPr lang="en-US" altLang="he-IL" sz="2000" b="1" dirty="0"/>
              <a:t>if (</a:t>
            </a:r>
            <a:r>
              <a:rPr lang="en-US" altLang="he-IL" sz="2000" b="1" dirty="0">
                <a:solidFill>
                  <a:srgbClr val="033CDB"/>
                </a:solidFill>
              </a:rPr>
              <a:t>procreation</a:t>
            </a:r>
            <a:r>
              <a:rPr lang="en-US" altLang="he-IL" sz="2000" b="1" dirty="0"/>
              <a:t>(t)) 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E95F35D4-0549-48B3-B96B-C6B0F16B4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568" y="3400522"/>
            <a:ext cx="883593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/>
            <a:r>
              <a:rPr lang="he-IL" altLang="he-IL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במקרה הגרוע, עבור כל צומת בעץ נזמן את הפעולה </a:t>
            </a:r>
            <a:r>
              <a:rPr lang="en-US" altLang="he-IL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procreation</a:t>
            </a:r>
            <a:r>
              <a:rPr lang="he-IL" altLang="he-IL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שסדר הגודל שלה הוא </a:t>
            </a:r>
            <a:r>
              <a:rPr lang="en-US" altLang="he-IL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</a:t>
            </a:r>
            <a:r>
              <a:rPr lang="en-US" altLang="he-I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altLang="he-IL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he-IL" altLang="he-IL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כי היא עוברת על זוג של צמתים בעץ לצורך מציאת האם הוא עץ "פרו ורבו" וכל שאר הפעולות בסיסיות.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D12ED1FC-63B2-483A-BA23-1F9E63B76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661" y="1421478"/>
            <a:ext cx="5153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ב. סדר גודל של הפעולה הוא:  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O(n)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מצין את מספר </a:t>
            </a:r>
          </a:p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המספרים (צמתים) בעץ.</a:t>
            </a:r>
          </a:p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AA4F6C4B-E930-4877-A6F6-3AA20D5A2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6475491"/>
            <a:ext cx="495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 eaLnBrk="1" hangingPunct="1"/>
            <a:r>
              <a:rPr lang="en-US" altLang="he-IL" sz="2000" b="1" dirty="0"/>
              <a:t>}</a:t>
            </a:r>
          </a:p>
        </p:txBody>
      </p:sp>
      <p:sp>
        <p:nvSpPr>
          <p:cNvPr id="27" name="מלבן 11">
            <a:extLst>
              <a:ext uri="{FF2B5EF4-FFF2-40B4-BE49-F238E27FC236}">
                <a16:creationId xmlns:a16="http://schemas.microsoft.com/office/drawing/2014/main" id="{A4D7E958-7BC6-4F13-842F-71C43ECD2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6414" y="750484"/>
            <a:ext cx="744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/>
            <a:r>
              <a:rPr lang="en-US" altLang="he-IL" sz="2800" b="1" dirty="0"/>
              <a:t>.</a:t>
            </a:r>
            <a:r>
              <a:rPr lang="he-IL" altLang="he-IL" sz="2800" b="1" dirty="0"/>
              <a:t>א</a:t>
            </a:r>
            <a:endParaRPr lang="he-IL" altLang="he-IL" sz="2800" dirty="0"/>
          </a:p>
        </p:txBody>
      </p:sp>
    </p:spTree>
    <p:extLst>
      <p:ext uri="{BB962C8B-B14F-4D97-AF65-F5344CB8AC3E}">
        <p14:creationId xmlns:p14="http://schemas.microsoft.com/office/powerpoint/2010/main" val="310408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14" grpId="0"/>
      <p:bldP spid="15" grpId="0"/>
      <p:bldP spid="17" grpId="0"/>
      <p:bldP spid="13" grpId="0" build="allAtOnce"/>
      <p:bldP spid="20" grpId="0" build="allAtOnce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883B5D9D-12B9-48E2-9ED1-6E44AC8F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/>
              <a:t>שאלה 3 – בגרות 2005</a:t>
            </a:r>
            <a:endParaRPr lang="he-IL" altLang="he-IL" b="1" dirty="0">
              <a:cs typeface="+mj-cs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1B2944B3-3AE9-4741-A02B-D631FFF5B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319455"/>
              </p:ext>
            </p:extLst>
          </p:nvPr>
        </p:nvGraphicFramePr>
        <p:xfrm>
          <a:off x="1704975" y="930275"/>
          <a:ext cx="8807450" cy="198278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44137">
                  <a:extLst>
                    <a:ext uri="{9D8B030D-6E8A-4147-A177-3AD203B41FA5}">
                      <a16:colId xmlns:a16="http://schemas.microsoft.com/office/drawing/2014/main" val="1995710837"/>
                    </a:ext>
                  </a:extLst>
                </a:gridCol>
                <a:gridCol w="6463313">
                  <a:extLst>
                    <a:ext uri="{9D8B030D-6E8A-4147-A177-3AD203B41FA5}">
                      <a16:colId xmlns:a16="http://schemas.microsoft.com/office/drawing/2014/main" val="1970611134"/>
                    </a:ext>
                  </a:extLst>
                </a:gridCol>
              </a:tblGrid>
              <a:tr h="365902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/>
                        <a:t>לפניך פעולה:</a:t>
                      </a:r>
                    </a:p>
                  </a:txBody>
                  <a:tcPr marL="91444" marR="91444" marT="45754" marB="45754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L="91444" marR="91444" marT="45754" marB="45754"/>
                </a:tc>
                <a:extLst>
                  <a:ext uri="{0D108BD9-81ED-4DB2-BD59-A6C34878D82A}">
                    <a16:rowId xmlns:a16="http://schemas.microsoft.com/office/drawing/2014/main" val="1814338528"/>
                  </a:ext>
                </a:extLst>
              </a:tr>
              <a:tr h="1616886">
                <a:tc>
                  <a:txBody>
                    <a:bodyPr/>
                    <a:lstStyle/>
                    <a:p>
                      <a:pPr rtl="1"/>
                      <a:r>
                        <a:rPr lang="he-IL" sz="2000" b="1" i="0" u="none" strike="noStrike" kern="1200" baseline="0" dirty="0" err="1">
                          <a:solidFill>
                            <a:schemeClr val="dk1"/>
                          </a:solidFill>
                          <a:latin typeface="Aharoni" panose="02010803020104030203" pitchFamily="2" charset="-79"/>
                          <a:ea typeface="+mn-ea"/>
                          <a:cs typeface="+mn-cs"/>
                        </a:rPr>
                        <a:t>הוסף_עלים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Aharoni" panose="02010803020104030203" pitchFamily="2" charset="-79"/>
                          <a:ea typeface="+mn-ea"/>
                          <a:cs typeface="+mn-cs"/>
                        </a:rPr>
                        <a:t>( T ,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haroni" panose="02010803020104030203" pitchFamily="2" charset="-79"/>
                          <a:ea typeface="+mn-ea"/>
                          <a:cs typeface="+mn-cs"/>
                        </a:rPr>
                        <a:t>N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Aharoni" panose="02010803020104030203" pitchFamily="2" charset="-79"/>
                          <a:ea typeface="+mn-ea"/>
                          <a:cs typeface="+mn-cs"/>
                        </a:rPr>
                        <a:t>) </a:t>
                      </a:r>
                      <a:endParaRPr lang="he-IL" sz="2000" b="1" dirty="0">
                        <a:latin typeface="Aharoni" panose="02010803020104030203" pitchFamily="2" charset="-79"/>
                        <a:cs typeface="+mn-cs"/>
                      </a:endParaRPr>
                    </a:p>
                  </a:txBody>
                  <a:tcPr marL="91444" marR="91444" marT="45754" marB="45754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b="0" dirty="0"/>
                        <a:t>הפעולה מקבלת</a:t>
                      </a:r>
                      <a:r>
                        <a:rPr lang="en-US" sz="2000" b="0" dirty="0"/>
                        <a:t> </a:t>
                      </a:r>
                      <a:r>
                        <a:rPr lang="he-IL" sz="2000" b="0" baseline="0" dirty="0"/>
                        <a:t> מספר שלם </a:t>
                      </a:r>
                      <a:r>
                        <a:rPr lang="en-US" sz="2000" b="0" baseline="0" dirty="0"/>
                        <a:t>N</a:t>
                      </a:r>
                      <a:r>
                        <a:rPr lang="he-IL" sz="2000" b="0" dirty="0"/>
                        <a:t> ועץ בינארי </a:t>
                      </a:r>
                      <a:r>
                        <a:rPr lang="en-US" sz="2000" b="0" dirty="0"/>
                        <a:t>T</a:t>
                      </a:r>
                      <a:r>
                        <a:rPr lang="he-IL" sz="2000" b="0" dirty="0"/>
                        <a:t> לא ריק שערכיו הם מספרים שלמים.  לכל צומת בעץ </a:t>
                      </a:r>
                      <a:r>
                        <a:rPr lang="en-US" sz="2000" b="0" dirty="0"/>
                        <a:t>T</a:t>
                      </a:r>
                      <a:r>
                        <a:rPr lang="he-IL" sz="2000" b="0" baseline="0" dirty="0"/>
                        <a:t> </a:t>
                      </a:r>
                      <a:r>
                        <a:rPr lang="he-IL" sz="2000" b="0" dirty="0"/>
                        <a:t>שערכו</a:t>
                      </a:r>
                      <a:r>
                        <a:rPr lang="he-IL" sz="2000" b="0" baseline="0" dirty="0"/>
                        <a:t> גדול מ- </a:t>
                      </a:r>
                      <a:r>
                        <a:rPr lang="en-US" sz="2000" b="0" baseline="0" dirty="0"/>
                        <a:t>N</a:t>
                      </a:r>
                      <a:r>
                        <a:rPr lang="he-IL" sz="2000" b="0" baseline="0" dirty="0"/>
                        <a:t>, </a:t>
                      </a:r>
                      <a:r>
                        <a:rPr lang="he-IL" sz="2000" b="0" dirty="0"/>
                        <a:t>הפעולה</a:t>
                      </a:r>
                      <a:r>
                        <a:rPr lang="he-IL" sz="2000" b="0" baseline="0" dirty="0"/>
                        <a:t> </a:t>
                      </a:r>
                      <a:r>
                        <a:rPr lang="he-IL" sz="2000" b="0" dirty="0"/>
                        <a:t>מוסיפה בן</a:t>
                      </a:r>
                      <a:r>
                        <a:rPr lang="he-IL" sz="2000" b="0" baseline="0" dirty="0"/>
                        <a:t> </a:t>
                      </a:r>
                      <a:r>
                        <a:rPr lang="he-IL" sz="2000" b="0" dirty="0"/>
                        <a:t>ימיני שערכו</a:t>
                      </a:r>
                      <a:r>
                        <a:rPr lang="he-IL" sz="2000" b="0" baseline="0" dirty="0"/>
                        <a:t> גדול מ- </a:t>
                      </a:r>
                      <a:r>
                        <a:rPr lang="en-US" sz="2000" b="0" baseline="0" dirty="0"/>
                        <a:t>N</a:t>
                      </a:r>
                      <a:r>
                        <a:rPr lang="he-IL" sz="2000" b="0" baseline="0" dirty="0"/>
                        <a:t>.</a:t>
                      </a:r>
                    </a:p>
                    <a:p>
                      <a:pPr algn="r" rtl="1"/>
                      <a:r>
                        <a:rPr lang="he-IL" sz="2000" b="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הנחה</a:t>
                      </a:r>
                      <a:r>
                        <a:rPr lang="he-IL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העץ 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he-IL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מאותחל ואינו ריק.</a:t>
                      </a:r>
                    </a:p>
                  </a:txBody>
                  <a:tcPr marL="91444" marR="91444" marT="45754" marB="45754"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863119"/>
                  </a:ext>
                </a:extLst>
              </a:tr>
            </a:tbl>
          </a:graphicData>
        </a:graphic>
      </p:graphicFrame>
      <p:sp>
        <p:nvSpPr>
          <p:cNvPr id="19470" name="TextBox 4">
            <a:extLst>
              <a:ext uri="{FF2B5EF4-FFF2-40B4-BE49-F238E27FC236}">
                <a16:creationId xmlns:a16="http://schemas.microsoft.com/office/drawing/2014/main" id="{87EBB47C-0D2F-4F8B-AE19-B475CB074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743" y="5452070"/>
            <a:ext cx="8958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/>
            <a:r>
              <a:rPr lang="he-IL" altLang="he-IL" sz="2400" b="1" dirty="0"/>
              <a:t>א. כתב/י פעולה חיצונית המממשת את הפעולה: </a:t>
            </a:r>
            <a:r>
              <a:rPr lang="he-IL" altLang="he-IL" sz="1000" b="1" dirty="0"/>
              <a:t> </a:t>
            </a:r>
            <a:r>
              <a:rPr lang="he-IL" altLang="he-IL" sz="2400" b="1" dirty="0" err="1"/>
              <a:t>הוסף_עלים</a:t>
            </a:r>
            <a:r>
              <a:rPr lang="he-IL" altLang="he-IL" sz="2400" b="1" dirty="0"/>
              <a:t> </a:t>
            </a:r>
            <a:r>
              <a:rPr lang="he-IL" altLang="he-IL" sz="1000" b="1" dirty="0"/>
              <a:t> </a:t>
            </a:r>
            <a:r>
              <a:rPr lang="en-US" altLang="he-IL" sz="2400" b="1" dirty="0"/>
              <a:t>(</a:t>
            </a:r>
            <a:r>
              <a:rPr lang="en-US" altLang="he-IL" sz="1000" b="1" dirty="0"/>
              <a:t> </a:t>
            </a:r>
            <a:r>
              <a:rPr lang="en-US" altLang="he-IL" sz="2400" b="1" dirty="0"/>
              <a:t>T</a:t>
            </a:r>
            <a:r>
              <a:rPr lang="en-US" altLang="he-IL" sz="1000" b="1" dirty="0"/>
              <a:t> </a:t>
            </a:r>
            <a:r>
              <a:rPr lang="en-US" altLang="he-IL" sz="2400" b="1" dirty="0"/>
              <a:t>,</a:t>
            </a:r>
            <a:r>
              <a:rPr lang="en-US" altLang="he-IL" sz="1000" b="1" dirty="0"/>
              <a:t> </a:t>
            </a:r>
            <a:r>
              <a:rPr lang="en-US" altLang="he-IL" sz="2400" b="1" dirty="0"/>
              <a:t>N</a:t>
            </a:r>
            <a:r>
              <a:rPr lang="en-US" altLang="he-IL" sz="1000" b="1" dirty="0"/>
              <a:t> </a:t>
            </a:r>
            <a:r>
              <a:rPr lang="en-US" altLang="he-IL" sz="2400" b="1" dirty="0"/>
              <a:t>)</a:t>
            </a:r>
            <a:r>
              <a:rPr lang="he-IL" altLang="he-IL" sz="2400" b="1" dirty="0"/>
              <a:t>.</a:t>
            </a:r>
            <a:r>
              <a:rPr lang="en-US" altLang="he-IL" sz="2400" b="1" dirty="0"/>
              <a:t> </a:t>
            </a:r>
            <a:endParaRPr lang="he-IL" altLang="he-IL" sz="2400" b="1" dirty="0"/>
          </a:p>
        </p:txBody>
      </p:sp>
      <p:sp>
        <p:nvSpPr>
          <p:cNvPr id="19471" name="TextBox 8">
            <a:extLst>
              <a:ext uri="{FF2B5EF4-FFF2-40B4-BE49-F238E27FC236}">
                <a16:creationId xmlns:a16="http://schemas.microsoft.com/office/drawing/2014/main" id="{0DE7E7D0-1509-4833-9562-796B83EB4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24113" y="5956075"/>
            <a:ext cx="83280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/>
            <a:r>
              <a:rPr lang="he-IL" altLang="he-IL" sz="2400" b="1" dirty="0"/>
              <a:t>ב. מהי סיבוכיות זמן הריצה של הפעולה שכתבת בסעיף א'?</a:t>
            </a:r>
          </a:p>
          <a:p>
            <a:pPr algn="r" defTabSz="432000" rtl="1" eaLnBrk="1" hangingPunct="1"/>
            <a:r>
              <a:rPr lang="he-IL" altLang="he-IL" sz="2400" b="1" dirty="0"/>
              <a:t>														 נמק/י!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01007017-B36F-4036-9E27-4E5E748436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4" y="3026979"/>
            <a:ext cx="8807449" cy="228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4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כותרת 1">
            <a:extLst>
              <a:ext uri="{FF2B5EF4-FFF2-40B4-BE49-F238E27FC236}">
                <a16:creationId xmlns:a16="http://schemas.microsoft.com/office/drawing/2014/main" id="{524B9AA6-192C-4F4F-94B8-F5035974D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3 – פתרון בגרות 2005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F66EDE-710F-46AC-8354-2E5A84669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875448"/>
            <a:ext cx="9392782" cy="52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>
              <a:spcAft>
                <a:spcPts val="300"/>
              </a:spcAft>
            </a:pPr>
            <a:r>
              <a:rPr lang="en-US" altLang="he-IL" sz="2000" b="1" dirty="0"/>
              <a:t>public static void </a:t>
            </a:r>
            <a:r>
              <a:rPr lang="en-US" sz="2000" b="1" i="1" dirty="0" err="1">
                <a:solidFill>
                  <a:srgbClr val="FF0000"/>
                </a:solidFill>
              </a:rPr>
              <a:t>addLeafs</a:t>
            </a:r>
            <a:r>
              <a:rPr lang="en-US" altLang="he-IL" sz="2000" b="1" dirty="0"/>
              <a:t> (</a:t>
            </a:r>
            <a:r>
              <a:rPr lang="en-US" altLang="he-IL" sz="2000" b="1" dirty="0" err="1"/>
              <a:t>BinNode</a:t>
            </a:r>
            <a:r>
              <a:rPr lang="en-US" altLang="he-IL" sz="2000" b="1" dirty="0"/>
              <a:t>&lt;Integer&gt; </a:t>
            </a:r>
            <a:r>
              <a:rPr lang="en-US" b="1" dirty="0"/>
              <a:t>T,</a:t>
            </a:r>
            <a:r>
              <a:rPr lang="en-US" dirty="0"/>
              <a:t> </a:t>
            </a:r>
            <a:r>
              <a:rPr lang="en-US" b="1" dirty="0"/>
              <a:t>int N</a:t>
            </a:r>
            <a:r>
              <a:rPr lang="en-US" altLang="he-IL" sz="2000" b="1" dirty="0"/>
              <a:t>)</a:t>
            </a:r>
          </a:p>
          <a:p>
            <a:pPr algn="l" defTabSz="432000" rtl="0">
              <a:spcAft>
                <a:spcPts val="600"/>
              </a:spcAft>
            </a:pPr>
            <a:r>
              <a:rPr lang="en-US" altLang="he-IL" sz="2000" b="1" dirty="0"/>
              <a:t>{  </a:t>
            </a:r>
            <a:r>
              <a:rPr lang="en-US" altLang="he-IL" b="1" dirty="0">
                <a:solidFill>
                  <a:srgbClr val="00B050"/>
                </a:solidFill>
              </a:rPr>
              <a:t>// .</a:t>
            </a:r>
            <a:r>
              <a:rPr lang="he-IL" altLang="he-IL" b="1" dirty="0">
                <a:solidFill>
                  <a:srgbClr val="00B050"/>
                </a:solidFill>
              </a:rPr>
              <a:t> ומעדכנת</a:t>
            </a:r>
            <a:r>
              <a:rPr lang="en-US" altLang="he-IL" b="1" dirty="0">
                <a:solidFill>
                  <a:srgbClr val="00B050"/>
                </a:solidFill>
              </a:rPr>
              <a:t>,N</a:t>
            </a:r>
            <a:r>
              <a:rPr lang="he-IL" altLang="he-IL" b="1" dirty="0">
                <a:solidFill>
                  <a:srgbClr val="00B050"/>
                </a:solidFill>
              </a:rPr>
              <a:t> מוסיפה לכל עלה בן ימני אם ערכו גדול מ- </a:t>
            </a:r>
            <a:r>
              <a:rPr lang="en-US" altLang="he-IL" b="1" dirty="0">
                <a:solidFill>
                  <a:srgbClr val="00B050"/>
                </a:solidFill>
              </a:rPr>
              <a:t>,N </a:t>
            </a:r>
            <a:r>
              <a:rPr lang="he-IL" altLang="he-IL" b="1" dirty="0">
                <a:solidFill>
                  <a:srgbClr val="00B050"/>
                </a:solidFill>
              </a:rPr>
              <a:t>ומספר</a:t>
            </a:r>
            <a:r>
              <a:rPr lang="en-US" altLang="he-IL" b="1" dirty="0">
                <a:solidFill>
                  <a:srgbClr val="00B050"/>
                </a:solidFill>
              </a:rPr>
              <a:t> T</a:t>
            </a:r>
            <a:r>
              <a:rPr lang="he-IL" altLang="he-IL" b="1" dirty="0">
                <a:solidFill>
                  <a:srgbClr val="00B050"/>
                </a:solidFill>
              </a:rPr>
              <a:t>פעולה המקבלת עץ </a:t>
            </a:r>
            <a:endParaRPr lang="he-IL" altLang="he-IL" b="1" dirty="0"/>
          </a:p>
          <a:p>
            <a:pPr algn="l" defTabSz="432000" rtl="0"/>
            <a:r>
              <a:rPr lang="en-US" altLang="he-IL" sz="2000" b="1" dirty="0"/>
              <a:t>	if (T ! = null)</a:t>
            </a:r>
          </a:p>
          <a:p>
            <a:pPr lvl="1" algn="l" defTabSz="432000" rtl="0"/>
            <a:r>
              <a:rPr lang="en-US" altLang="he-IL" sz="2000" b="1" dirty="0"/>
              <a:t>{ </a:t>
            </a:r>
          </a:p>
          <a:p>
            <a:pPr lvl="1" algn="l" defTabSz="432000" rtl="0"/>
            <a:r>
              <a:rPr lang="en-US" sz="2000" b="1" dirty="0"/>
              <a:t>		if ((</a:t>
            </a:r>
            <a:r>
              <a:rPr lang="en-US" sz="2000" b="1" dirty="0" err="1"/>
              <a:t>t.getLeft</a:t>
            </a:r>
            <a:r>
              <a:rPr lang="en-US" sz="2000" b="1" dirty="0"/>
              <a:t>() == null) &amp;&amp; (</a:t>
            </a:r>
            <a:r>
              <a:rPr lang="en-US" sz="2000" b="1" dirty="0" err="1"/>
              <a:t>t.getRight</a:t>
            </a:r>
            <a:r>
              <a:rPr lang="en-US" sz="2000" b="1" dirty="0"/>
              <a:t>() == null)</a:t>
            </a:r>
            <a:r>
              <a:rPr lang="en-US" sz="2000" b="1" i="1" dirty="0"/>
              <a:t>)	  </a:t>
            </a:r>
            <a:r>
              <a:rPr lang="en-US" sz="2000" b="1" i="1" dirty="0">
                <a:solidFill>
                  <a:srgbClr val="00B050"/>
                </a:solidFill>
              </a:rPr>
              <a:t>// </a:t>
            </a:r>
            <a:r>
              <a:rPr lang="en-US" sz="2000" b="1" i="1" dirty="0" err="1">
                <a:solidFill>
                  <a:srgbClr val="00B050"/>
                </a:solidFill>
              </a:rPr>
              <a:t>isLeaf</a:t>
            </a:r>
            <a:r>
              <a:rPr lang="en-US" sz="2000" b="1" i="1" dirty="0">
                <a:solidFill>
                  <a:srgbClr val="00B050"/>
                </a:solidFill>
              </a:rPr>
              <a:t>(T)</a:t>
            </a:r>
          </a:p>
          <a:p>
            <a:pPr lvl="1" algn="l" defTabSz="432000" rtl="0"/>
            <a:r>
              <a:rPr lang="en-US" altLang="he-IL" sz="2000" b="1" dirty="0"/>
              <a:t>		{</a:t>
            </a:r>
            <a:endParaRPr lang="he-IL" sz="2000" dirty="0"/>
          </a:p>
          <a:p>
            <a:pPr algn="l" defTabSz="432000" rtl="0">
              <a:spcAft>
                <a:spcPts val="600"/>
              </a:spcAft>
            </a:pPr>
            <a:r>
              <a:rPr lang="en-US" sz="2000" b="1" dirty="0"/>
              <a:t>			if (</a:t>
            </a:r>
            <a:r>
              <a:rPr lang="en-US" sz="2000" b="1" dirty="0" err="1"/>
              <a:t>T.getValue</a:t>
            </a:r>
            <a:r>
              <a:rPr lang="en-US" sz="2000" b="1" dirty="0"/>
              <a:t>() &gt; N)</a:t>
            </a:r>
          </a:p>
          <a:p>
            <a:pPr algn="l" defTabSz="432000" rtl="0"/>
            <a:r>
              <a:rPr lang="en-US" sz="2000" dirty="0"/>
              <a:t>			</a:t>
            </a:r>
            <a:r>
              <a:rPr lang="en-US" sz="2000" b="1" dirty="0"/>
              <a:t>	</a:t>
            </a:r>
            <a:r>
              <a:rPr lang="en-US" sz="2000" b="1" dirty="0" err="1"/>
              <a:t>T.setRight</a:t>
            </a:r>
            <a:r>
              <a:rPr lang="en-US" sz="2000" b="1" dirty="0"/>
              <a:t>(new </a:t>
            </a:r>
            <a:r>
              <a:rPr lang="en-US" sz="2000" b="1" dirty="0" err="1"/>
              <a:t>BinNode</a:t>
            </a:r>
            <a:r>
              <a:rPr lang="en-US" sz="2000" b="1" dirty="0"/>
              <a:t>&lt;Integer&gt;(N));</a:t>
            </a:r>
          </a:p>
          <a:p>
            <a:pPr algn="l" defTabSz="432000" rtl="0"/>
            <a:r>
              <a:rPr lang="en-US" sz="2000" dirty="0"/>
              <a:t>		</a:t>
            </a:r>
            <a:r>
              <a:rPr lang="en-US" sz="2000" b="1" dirty="0"/>
              <a:t>}</a:t>
            </a:r>
            <a:endParaRPr lang="he-IL" sz="2000" dirty="0"/>
          </a:p>
          <a:p>
            <a:pPr algn="l" defTabSz="432000" rtl="0"/>
            <a:r>
              <a:rPr lang="en-US" sz="2000" b="1" dirty="0"/>
              <a:t>		else</a:t>
            </a:r>
          </a:p>
          <a:p>
            <a:pPr lvl="2" algn="l" defTabSz="432000" rtl="0"/>
            <a:r>
              <a:rPr lang="en-US" altLang="he-IL" sz="2000" b="1" dirty="0"/>
              <a:t>{ </a:t>
            </a:r>
          </a:p>
          <a:p>
            <a:pPr lvl="2" algn="l" defTabSz="432000" rtl="0">
              <a:spcAft>
                <a:spcPts val="600"/>
              </a:spcAft>
            </a:pPr>
            <a:r>
              <a:rPr lang="en-US" sz="2000" b="1" dirty="0"/>
              <a:t>		</a:t>
            </a:r>
            <a:r>
              <a:rPr lang="en-US" sz="2000" b="1" i="1" dirty="0" err="1">
                <a:solidFill>
                  <a:srgbClr val="FF0000"/>
                </a:solidFill>
              </a:rPr>
              <a:t>addLeafs</a:t>
            </a:r>
            <a:r>
              <a:rPr lang="en-US" sz="2000" b="1" dirty="0"/>
              <a:t>(</a:t>
            </a:r>
            <a:r>
              <a:rPr lang="en-US" sz="2000" b="1" dirty="0" err="1"/>
              <a:t>T.getLeft</a:t>
            </a:r>
            <a:r>
              <a:rPr lang="en-US" sz="2000" b="1" dirty="0"/>
              <a:t>(),N);</a:t>
            </a:r>
          </a:p>
          <a:p>
            <a:pPr algn="l" defTabSz="432000" rtl="0"/>
            <a:r>
              <a:rPr lang="en-US" sz="2000" b="1" dirty="0"/>
              <a:t>			</a:t>
            </a:r>
            <a:r>
              <a:rPr lang="en-US" sz="2000" b="1" i="1" dirty="0" err="1">
                <a:solidFill>
                  <a:srgbClr val="FF0000"/>
                </a:solidFill>
              </a:rPr>
              <a:t>addLeafs</a:t>
            </a:r>
            <a:r>
              <a:rPr lang="en-US" sz="2000" b="1" dirty="0"/>
              <a:t>(</a:t>
            </a:r>
            <a:r>
              <a:rPr lang="en-US" sz="2000" b="1" dirty="0" err="1"/>
              <a:t>T.getRight</a:t>
            </a:r>
            <a:r>
              <a:rPr lang="en-US" sz="2000" b="1" dirty="0"/>
              <a:t>(),N);</a:t>
            </a:r>
          </a:p>
          <a:p>
            <a:pPr algn="l" defTabSz="432000" rtl="0"/>
            <a:r>
              <a:rPr lang="he-IL" altLang="he-IL" sz="2000" b="1" dirty="0"/>
              <a:t>		{</a:t>
            </a:r>
          </a:p>
          <a:p>
            <a:pPr algn="l" defTabSz="432000" rtl="0"/>
            <a:r>
              <a:rPr lang="he-IL" altLang="he-IL" sz="2000" b="1" dirty="0"/>
              <a:t>	{				</a:t>
            </a:r>
            <a:r>
              <a:rPr lang="he-IL" altLang="he-IL" b="1" dirty="0"/>
              <a:t>	</a:t>
            </a:r>
            <a:endParaRPr lang="en-US" i="1" dirty="0"/>
          </a:p>
          <a:p>
            <a:pPr algn="l" defTabSz="432000" rtl="0"/>
            <a:r>
              <a:rPr lang="he-IL" altLang="he-IL" sz="2000" b="1" dirty="0"/>
              <a:t>{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E95F35D4-0549-48B3-B96B-C6B0F16B4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723" y="3589782"/>
            <a:ext cx="883593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/>
            <a:r>
              <a:rPr lang="he-IL" altLang="he-IL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אנו עוברים על </a:t>
            </a:r>
            <a:r>
              <a:rPr lang="he-IL" altLang="he-IL" sz="22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כל</a:t>
            </a:r>
            <a:r>
              <a:rPr lang="he-IL" altLang="he-IL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צומת בעץ פעמיים (פתיחת וסגירת הרקורסיה) ועבור העלים בעץ נזמן את הבנאי של עץ שסדר הגודל שלו הוא </a:t>
            </a:r>
            <a:r>
              <a:rPr lang="en-US" altLang="he-IL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</a:t>
            </a:r>
            <a:r>
              <a:rPr lang="en-US" altLang="he-I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altLang="he-IL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he-IL" altLang="he-IL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כי היא מוסיפה צומת אחד בעץ בכל פעם, וכל שאר הפעולות בסיסיות.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D12ED1FC-63B2-483A-BA23-1F9E63B76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1698558"/>
            <a:ext cx="5153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ב. סדר גודל של הפעולה הוא:  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O(n)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מצין את מספר </a:t>
            </a:r>
          </a:p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המספרים (צמתים) בעץ.</a:t>
            </a:r>
          </a:p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</a:p>
        </p:txBody>
      </p:sp>
      <p:sp>
        <p:nvSpPr>
          <p:cNvPr id="27" name="מלבן 11">
            <a:extLst>
              <a:ext uri="{FF2B5EF4-FFF2-40B4-BE49-F238E27FC236}">
                <a16:creationId xmlns:a16="http://schemas.microsoft.com/office/drawing/2014/main" id="{66311EB2-C6C0-498A-A5E0-90068188B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1557" y="750484"/>
            <a:ext cx="744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/>
            <a:r>
              <a:rPr lang="en-US" altLang="he-IL" sz="2800" b="1" dirty="0"/>
              <a:t>.</a:t>
            </a:r>
            <a:r>
              <a:rPr lang="he-IL" altLang="he-IL" sz="2800" b="1" dirty="0"/>
              <a:t>א</a:t>
            </a:r>
            <a:endParaRPr lang="he-IL" altLang="he-IL" sz="2800" dirty="0"/>
          </a:p>
        </p:txBody>
      </p:sp>
    </p:spTree>
    <p:extLst>
      <p:ext uri="{BB962C8B-B14F-4D97-AF65-F5344CB8AC3E}">
        <p14:creationId xmlns:p14="http://schemas.microsoft.com/office/powerpoint/2010/main" val="351244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2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FCD564-A084-419E-8641-A7831C799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 פ ס ק 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B6F735D-5034-454F-8D5E-445D79DBF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2629" y="1024128"/>
            <a:ext cx="2162630" cy="457200"/>
          </a:xfrm>
        </p:spPr>
        <p:txBody>
          <a:bodyPr/>
          <a:lstStyle/>
          <a:p>
            <a:r>
              <a:rPr lang="he-IL" dirty="0"/>
              <a:t>בת 10 דקות</a:t>
            </a:r>
          </a:p>
        </p:txBody>
      </p:sp>
      <p:pic>
        <p:nvPicPr>
          <p:cNvPr id="9" name="תמונה 8" descr="תמונה שמכילה צעצוע, בובה, כדור, כדורגל&#10;&#10;התיאור נוצר באופן אוטומטי">
            <a:extLst>
              <a:ext uri="{FF2B5EF4-FFF2-40B4-BE49-F238E27FC236}">
                <a16:creationId xmlns:a16="http://schemas.microsoft.com/office/drawing/2014/main" id="{5029F78C-A80C-4E90-A97B-D75738A32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96" y="889050"/>
            <a:ext cx="1857375" cy="3333750"/>
          </a:xfrm>
          <a:prstGeom prst="rect">
            <a:avLst/>
          </a:prstGeom>
        </p:spPr>
      </p:pic>
      <p:pic>
        <p:nvPicPr>
          <p:cNvPr id="13" name="תמונה 12" descr="תמונה שמכילה חולצה&#10;&#10;התיאור נוצר באופן אוטומטי">
            <a:extLst>
              <a:ext uri="{FF2B5EF4-FFF2-40B4-BE49-F238E27FC236}">
                <a16:creationId xmlns:a16="http://schemas.microsoft.com/office/drawing/2014/main" id="{0584A619-8AAD-4D80-8BAB-2EE336FD4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7" y="1252728"/>
            <a:ext cx="2680030" cy="2016169"/>
          </a:xfrm>
          <a:prstGeom prst="rect">
            <a:avLst/>
          </a:prstGeom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133664B7-935B-4C15-9078-6388F31ECE6D}"/>
              </a:ext>
            </a:extLst>
          </p:cNvPr>
          <p:cNvSpPr/>
          <p:nvPr/>
        </p:nvSpPr>
        <p:spPr>
          <a:xfrm>
            <a:off x="308881" y="3293940"/>
            <a:ext cx="3758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0" dirty="0">
                <a:hlinkClick r:id="rId4"/>
              </a:rPr>
              <a:t>https://tenor.com/view/</a:t>
            </a:r>
            <a:r>
              <a:rPr lang="he-IL" sz="1200" dirty="0">
                <a:hlinkClick r:id="rId5"/>
              </a:rPr>
              <a:t> נלקח מהאתר:      </a:t>
            </a:r>
            <a:r>
              <a:rPr lang="en-US" sz="1200" dirty="0"/>
              <a:t> </a:t>
            </a:r>
            <a:endParaRPr lang="en-US" sz="1200" dirty="0">
              <a:hlinkClick r:id="rId5"/>
            </a:endParaRPr>
          </a:p>
          <a:p>
            <a:pPr algn="l" rtl="0"/>
            <a:r>
              <a:rPr lang="en-US" sz="1200" dirty="0">
                <a:hlinkClick r:id="rId5"/>
              </a:rPr>
              <a:t>    happy-time-snoopy-gif-8071150</a:t>
            </a:r>
            <a:endParaRPr lang="he-IL" sz="1200" dirty="0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44AF5918-76C0-476A-AF02-C534AE33CE4D}"/>
              </a:ext>
            </a:extLst>
          </p:cNvPr>
          <p:cNvSpPr/>
          <p:nvPr/>
        </p:nvSpPr>
        <p:spPr>
          <a:xfrm>
            <a:off x="9821276" y="4097902"/>
            <a:ext cx="2292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/>
              <a:t>2014-05-04 </a:t>
            </a:r>
            <a:r>
              <a:rPr lang="he-IL" sz="1200" dirty="0" err="1"/>
              <a:t>Trude</a:t>
            </a:r>
            <a:r>
              <a:rPr lang="he-IL" sz="1200" dirty="0"/>
              <a:t> </a:t>
            </a:r>
            <a:r>
              <a:rPr lang="he-IL" sz="1200" dirty="0" err="1"/>
              <a:t>Sønnesyn</a:t>
            </a:r>
            <a:endParaRPr lang="he-IL" sz="1200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7A14604A-C7BD-4B2F-B3D7-5A1C2E6CC7B5}"/>
              </a:ext>
            </a:extLst>
          </p:cNvPr>
          <p:cNvSpPr/>
          <p:nvPr/>
        </p:nvSpPr>
        <p:spPr>
          <a:xfrm>
            <a:off x="8975069" y="4373553"/>
            <a:ext cx="3216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dirty="0"/>
              <a:t>נלקח מהאתר:</a:t>
            </a:r>
            <a:endParaRPr lang="en-US" sz="1200" dirty="0">
              <a:hlinkClick r:id="rId6"/>
            </a:endParaRPr>
          </a:p>
          <a:p>
            <a:pPr algn="l" rtl="0"/>
            <a:r>
              <a:rPr lang="en-US" sz="1200" dirty="0">
                <a:hlinkClick r:id="rId6"/>
              </a:rPr>
              <a:t>http://www.luster.kommune.no/ask-</a:t>
            </a:r>
            <a:endParaRPr lang="en-US" sz="1200" dirty="0">
              <a:hlinkClick r:id="rId7"/>
            </a:endParaRPr>
          </a:p>
          <a:p>
            <a:pPr algn="l" rtl="0"/>
            <a:r>
              <a:rPr lang="en-US" sz="1200" dirty="0">
                <a:hlinkClick r:id="rId7"/>
              </a:rPr>
              <a:t>prosjektet.5483405.html?showtipform=2</a:t>
            </a:r>
            <a:endParaRPr lang="he-IL" sz="1200" dirty="0"/>
          </a:p>
        </p:txBody>
      </p:sp>
      <p:pic>
        <p:nvPicPr>
          <p:cNvPr id="20" name="תמונה 19" descr="תמונה שמכילה מזון, לוח, שולחן, סלט&#10;&#10;התיאור נוצר באופן אוטומטי">
            <a:extLst>
              <a:ext uri="{FF2B5EF4-FFF2-40B4-BE49-F238E27FC236}">
                <a16:creationId xmlns:a16="http://schemas.microsoft.com/office/drawing/2014/main" id="{82D88640-F9E2-49C6-9641-6B1C0320DC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53" y="1873554"/>
            <a:ext cx="3154061" cy="2235402"/>
          </a:xfrm>
          <a:prstGeom prst="rect">
            <a:avLst/>
          </a:prstGeom>
        </p:spPr>
      </p:pic>
      <p:sp>
        <p:nvSpPr>
          <p:cNvPr id="22" name="מלבן 21">
            <a:extLst>
              <a:ext uri="{FF2B5EF4-FFF2-40B4-BE49-F238E27FC236}">
                <a16:creationId xmlns:a16="http://schemas.microsoft.com/office/drawing/2014/main" id="{7B1C3AC3-39B5-4583-84A8-AA56D1BE8FFA}"/>
              </a:ext>
            </a:extLst>
          </p:cNvPr>
          <p:cNvSpPr/>
          <p:nvPr/>
        </p:nvSpPr>
        <p:spPr>
          <a:xfrm>
            <a:off x="5389989" y="4065776"/>
            <a:ext cx="2289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/>
              <a:t>https://www.chef-lavan.co.il/</a:t>
            </a:r>
          </a:p>
        </p:txBody>
      </p:sp>
      <p:pic>
        <p:nvPicPr>
          <p:cNvPr id="8" name="תמונה 7" descr="תמונה שמכילה וידאו, מחשב, משחק, שלט&#10;&#10;התיאור נוצר באופן אוטומטי">
            <a:hlinkClick r:id="rId9" action="ppaction://hlinkpres?slideindex=1&amp;slidetitle="/>
            <a:extLst>
              <a:ext uri="{FF2B5EF4-FFF2-40B4-BE49-F238E27FC236}">
                <a16:creationId xmlns:a16="http://schemas.microsoft.com/office/drawing/2014/main" id="{0CE3AFFD-B705-4102-85A1-0C28B919B5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8" y="4108956"/>
            <a:ext cx="4276634" cy="23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2F94D290-2709-43B5-9DCA-D0ED64872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he-IL" altLang="he-IL" b="1" dirty="0">
                <a:cs typeface="+mj-cs"/>
              </a:rPr>
              <a:t>שאלה 3 – בגרות 2007</a:t>
            </a:r>
          </a:p>
        </p:txBody>
      </p:sp>
      <p:sp>
        <p:nvSpPr>
          <p:cNvPr id="13326" name="TextBox 4">
            <a:extLst>
              <a:ext uri="{FF2B5EF4-FFF2-40B4-BE49-F238E27FC236}">
                <a16:creationId xmlns:a16="http://schemas.microsoft.com/office/drawing/2014/main" id="{A19E1800-82A0-42CD-92BC-BCA512874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045" y="2311803"/>
            <a:ext cx="1078053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>
              <a:spcAft>
                <a:spcPts val="600"/>
              </a:spcAft>
            </a:pPr>
            <a:r>
              <a:rPr lang="he-IL" altLang="he-IL" sz="2000" b="1" dirty="0"/>
              <a:t>א. 	ממֵש/י בשפת התכנות את הפעולה מסלול</a:t>
            </a:r>
            <a:r>
              <a:rPr lang="he-IL" altLang="he-IL" sz="2000" b="1" baseline="30000" dirty="0"/>
              <a:t>-</a:t>
            </a:r>
            <a:r>
              <a:rPr lang="he-IL" altLang="he-IL" sz="2000" b="1" dirty="0"/>
              <a:t>אחיד בעבור עץ "דו מספרי" </a:t>
            </a:r>
            <a:r>
              <a:rPr lang="en-US" altLang="he-IL" sz="2000" b="1" dirty="0"/>
              <a:t>t</a:t>
            </a:r>
            <a:r>
              <a:rPr lang="he-IL" altLang="he-IL" sz="2000" b="1" dirty="0"/>
              <a:t>.</a:t>
            </a:r>
            <a:endParaRPr lang="en-US" altLang="he-IL" sz="2000" b="1" dirty="0"/>
          </a:p>
          <a:p>
            <a:pPr algn="r" defTabSz="432000" rtl="1">
              <a:spcAft>
                <a:spcPts val="600"/>
              </a:spcAft>
            </a:pPr>
            <a:r>
              <a:rPr lang="he-IL" altLang="he-IL" sz="2000" b="1" dirty="0"/>
              <a:t>	כותרת הפעולה ב # – </a:t>
            </a:r>
            <a:r>
              <a:rPr lang="en-US" altLang="he-IL" sz="2000" b="1" dirty="0"/>
              <a:t>public static bool OnePath (</a:t>
            </a:r>
            <a:r>
              <a:rPr lang="en-US" altLang="he-IL" sz="2000" b="1" dirty="0" err="1"/>
              <a:t>BinNode</a:t>
            </a:r>
            <a:r>
              <a:rPr lang="en-US" altLang="he-IL" sz="2000" b="1" dirty="0"/>
              <a:t>&lt;int&gt; t)                    : C</a:t>
            </a:r>
          </a:p>
          <a:p>
            <a:pPr lvl="1" algn="r" defTabSz="432000" rtl="1">
              <a:spcAft>
                <a:spcPts val="600"/>
              </a:spcAft>
            </a:pPr>
            <a:r>
              <a:rPr lang="he-IL" altLang="he-IL" sz="2000" b="1" dirty="0"/>
              <a:t>כותרת הפעולה ב – </a:t>
            </a:r>
            <a:r>
              <a:rPr lang="en-US" altLang="he-IL" sz="2000" b="1" dirty="0"/>
              <a:t>public static </a:t>
            </a:r>
            <a:r>
              <a:rPr lang="en-US" altLang="he-IL" sz="2000" b="1" dirty="0" err="1"/>
              <a:t>boolean</a:t>
            </a:r>
            <a:r>
              <a:rPr lang="en-US" altLang="he-IL" sz="2000" b="1" dirty="0"/>
              <a:t> </a:t>
            </a:r>
            <a:r>
              <a:rPr lang="en-US" altLang="he-IL" sz="2000" b="1" dirty="0" err="1"/>
              <a:t>onePath</a:t>
            </a:r>
            <a:r>
              <a:rPr lang="en-US" altLang="he-IL" sz="2000" b="1" dirty="0"/>
              <a:t> (</a:t>
            </a:r>
            <a:r>
              <a:rPr lang="en-US" altLang="he-IL" sz="2000" b="1" dirty="0" err="1"/>
              <a:t>BinNode</a:t>
            </a:r>
            <a:r>
              <a:rPr lang="en-US" altLang="he-IL" sz="2000" b="1" dirty="0"/>
              <a:t>&lt;Integer&gt; t)   : Java</a:t>
            </a:r>
          </a:p>
        </p:txBody>
      </p:sp>
      <p:sp>
        <p:nvSpPr>
          <p:cNvPr id="13328" name="TextBox 8">
            <a:extLst>
              <a:ext uri="{FF2B5EF4-FFF2-40B4-BE49-F238E27FC236}">
                <a16:creationId xmlns:a16="http://schemas.microsoft.com/office/drawing/2014/main" id="{5A69584C-A7B4-470A-9E38-14D9E6730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541" y="3491008"/>
            <a:ext cx="8174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>
              <a:spcAft>
                <a:spcPts val="600"/>
              </a:spcAft>
            </a:pPr>
            <a:r>
              <a:rPr lang="he-IL" altLang="he-IL" sz="2000" b="1" dirty="0"/>
              <a:t>ב.	מהי סיבוכיות זמן הריצה של הפעולה שכתבת בסעיף א'? נמק/י!</a:t>
            </a:r>
          </a:p>
        </p:txBody>
      </p:sp>
      <p:sp>
        <p:nvSpPr>
          <p:cNvPr id="14341" name="TextBox 1">
            <a:extLst>
              <a:ext uri="{FF2B5EF4-FFF2-40B4-BE49-F238E27FC236}">
                <a16:creationId xmlns:a16="http://schemas.microsoft.com/office/drawing/2014/main" id="{014E4237-F6AF-4020-A0B8-DAE590CCE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879716"/>
            <a:ext cx="11176012" cy="143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defTabSz="432000" rtl="1">
              <a:lnSpc>
                <a:spcPct val="150000"/>
              </a:lnSpc>
            </a:pPr>
            <a:r>
              <a:rPr lang="he-IL" altLang="he-IL" sz="2000" dirty="0"/>
              <a:t>עץ "</a:t>
            </a:r>
            <a:r>
              <a:rPr lang="he-IL" altLang="he-IL" sz="2000" b="1" dirty="0"/>
              <a:t>דו</a:t>
            </a:r>
            <a:r>
              <a:rPr lang="he-IL" altLang="he-IL" sz="2000" b="1" baseline="30000" dirty="0"/>
              <a:t>-</a:t>
            </a:r>
            <a:r>
              <a:rPr lang="he-IL" altLang="he-IL" sz="2000" b="1" dirty="0"/>
              <a:t>מספרי</a:t>
            </a:r>
            <a:r>
              <a:rPr lang="he-IL" altLang="he-IL" sz="2000" dirty="0"/>
              <a:t>" הוא עץ בינרי לא ריק, שהערכים בצמתים שלו הם המספרים 1 או 2. על עץ "</a:t>
            </a:r>
            <a:r>
              <a:rPr lang="he-IL" altLang="he-IL" sz="2000" b="1" dirty="0"/>
              <a:t>דו</a:t>
            </a:r>
            <a:r>
              <a:rPr lang="he-IL" altLang="he-IL" sz="2000" b="1" baseline="30000" dirty="0"/>
              <a:t>-</a:t>
            </a:r>
            <a:r>
              <a:rPr lang="he-IL" altLang="he-IL" sz="2000" b="1" dirty="0"/>
              <a:t>מספרי</a:t>
            </a:r>
            <a:r>
              <a:rPr lang="he-IL" altLang="he-IL" sz="2000" dirty="0"/>
              <a:t>" מוגדרת פעולה המחזירה 'אמת', אם קיים בעץ מסלול, המתחיל בשורש העץ ומסתיים באחד העלים שלו, וכל ערכי הצמתים בו זהים. אם לא קיים מסלול כזה, הפעולה מחזירה 'שקר'.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DB11979-A583-41BE-A02C-D724AFE8EF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8" y="3909944"/>
            <a:ext cx="8229600" cy="285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  <p:bldP spid="133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1">
            <a:extLst>
              <a:ext uri="{FF2B5EF4-FFF2-40B4-BE49-F238E27FC236}">
                <a16:creationId xmlns:a16="http://schemas.microsoft.com/office/drawing/2014/main" id="{B034ED1D-5B1F-4393-8F75-5110EDC2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3 – פתרון בגרות 2007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50B51F-749B-408A-8FCE-877D39477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94" y="907330"/>
            <a:ext cx="8775700" cy="454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 eaLnBrk="1" hangingPunct="1">
              <a:spcAft>
                <a:spcPts val="300"/>
              </a:spcAft>
            </a:pPr>
            <a:r>
              <a:rPr lang="en-US" altLang="he-IL" sz="2000" b="1" dirty="0">
                <a:latin typeface="+mn-lt"/>
              </a:rPr>
              <a:t>public static </a:t>
            </a:r>
            <a:r>
              <a:rPr lang="en-US" altLang="he-IL" sz="2000" b="1" dirty="0" err="1">
                <a:latin typeface="+mn-lt"/>
              </a:rPr>
              <a:t>boolean</a:t>
            </a:r>
            <a:r>
              <a:rPr lang="en-US" altLang="he-IL" sz="2000" b="1" dirty="0">
                <a:latin typeface="+mn-lt"/>
              </a:rPr>
              <a:t> </a:t>
            </a:r>
            <a:r>
              <a:rPr lang="en-US" altLang="he-IL" sz="2000" b="1" dirty="0" err="1">
                <a:solidFill>
                  <a:srgbClr val="FF0000"/>
                </a:solidFill>
                <a:latin typeface="+mn-lt"/>
              </a:rPr>
              <a:t>onePath</a:t>
            </a:r>
            <a:r>
              <a:rPr lang="en-US" altLang="he-IL" sz="2000" b="1" dirty="0">
                <a:latin typeface="+mn-lt"/>
              </a:rPr>
              <a:t> (</a:t>
            </a:r>
            <a:r>
              <a:rPr lang="en-US" altLang="he-IL" sz="2000" b="1" dirty="0" err="1">
                <a:latin typeface="+mn-lt"/>
              </a:rPr>
              <a:t>BinNode</a:t>
            </a:r>
            <a:r>
              <a:rPr lang="en-US" altLang="he-IL" sz="2000" b="1" dirty="0">
                <a:latin typeface="+mn-lt"/>
              </a:rPr>
              <a:t>&lt;Integer&gt; t)</a:t>
            </a:r>
          </a:p>
          <a:p>
            <a:pPr algn="l" defTabSz="432000" rtl="0" eaLnBrk="1" hangingPunct="1">
              <a:spcAft>
                <a:spcPts val="600"/>
              </a:spcAft>
            </a:pPr>
            <a:r>
              <a:rPr lang="en-US" altLang="he-IL" sz="2000" b="1" dirty="0">
                <a:latin typeface="+mn-lt"/>
              </a:rPr>
              <a:t>{  </a:t>
            </a:r>
          </a:p>
          <a:p>
            <a:pPr algn="l" defTabSz="432000" rtl="0" eaLnBrk="1" hangingPunct="1">
              <a:spcAft>
                <a:spcPts val="600"/>
              </a:spcAft>
            </a:pPr>
            <a:endParaRPr lang="en-US" altLang="he-IL" sz="2000" b="1" dirty="0">
              <a:latin typeface="+mn-lt"/>
            </a:endParaRPr>
          </a:p>
          <a:p>
            <a:pPr algn="l" defTabSz="432000" rtl="0" eaLnBrk="1" hangingPunct="1">
              <a:spcAft>
                <a:spcPts val="600"/>
              </a:spcAft>
            </a:pPr>
            <a:endParaRPr lang="he-IL" altLang="he-IL" b="1" dirty="0">
              <a:latin typeface="+mn-lt"/>
            </a:endParaRPr>
          </a:p>
          <a:p>
            <a:pPr algn="l" defTabSz="432000" rtl="0">
              <a:spcAft>
                <a:spcPts val="600"/>
              </a:spcAft>
            </a:pPr>
            <a:r>
              <a:rPr lang="en-US" altLang="he-IL" sz="2000" b="1" dirty="0">
                <a:latin typeface="+mn-lt"/>
              </a:rPr>
              <a:t>	if (</a:t>
            </a:r>
            <a:r>
              <a:rPr lang="en-US" altLang="he-IL" sz="2000" b="1" dirty="0" err="1">
                <a:latin typeface="+mn-lt"/>
              </a:rPr>
              <a:t>isLeaf</a:t>
            </a:r>
            <a:r>
              <a:rPr lang="en-US" altLang="he-IL" sz="2000" b="1" dirty="0">
                <a:latin typeface="+mn-lt"/>
              </a:rPr>
              <a:t>(t))</a:t>
            </a:r>
            <a:r>
              <a:rPr lang="en-US" altLang="he-IL" b="1" dirty="0">
                <a:solidFill>
                  <a:srgbClr val="92D050"/>
                </a:solidFill>
                <a:latin typeface="+mn-lt"/>
              </a:rPr>
              <a:t>	// (T</a:t>
            </a:r>
            <a:r>
              <a:rPr lang="he-IL" altLang="he-IL" b="1" dirty="0">
                <a:solidFill>
                  <a:srgbClr val="92D050"/>
                </a:solidFill>
                <a:latin typeface="+mn-lt"/>
              </a:rPr>
              <a:t>יש להוסיף את הפעולה עלה(</a:t>
            </a:r>
            <a:endParaRPr lang="en-US" altLang="he-IL" b="1" dirty="0">
              <a:solidFill>
                <a:srgbClr val="92D050"/>
              </a:solidFill>
              <a:latin typeface="+mn-lt"/>
            </a:endParaRPr>
          </a:p>
          <a:p>
            <a:pPr algn="l" defTabSz="432000" rtl="0">
              <a:spcAft>
                <a:spcPts val="600"/>
              </a:spcAft>
            </a:pPr>
            <a:r>
              <a:rPr lang="en-US" altLang="he-IL" sz="2000" b="1" dirty="0">
                <a:latin typeface="+mn-lt"/>
              </a:rPr>
              <a:t>		return true;</a:t>
            </a:r>
          </a:p>
          <a:p>
            <a:pPr algn="l" defTabSz="432000" rtl="0">
              <a:spcAft>
                <a:spcPts val="600"/>
              </a:spcAft>
            </a:pPr>
            <a:r>
              <a:rPr lang="en-US" altLang="he-IL" sz="2000" b="1" dirty="0">
                <a:latin typeface="+mn-lt"/>
              </a:rPr>
              <a:t>	if ((</a:t>
            </a:r>
            <a:r>
              <a:rPr lang="en-US" altLang="he-IL" sz="2000" b="1" dirty="0" err="1">
                <a:latin typeface="+mn-lt"/>
              </a:rPr>
              <a:t>t.getLeft</a:t>
            </a:r>
            <a:r>
              <a:rPr lang="en-US" altLang="he-IL" sz="2000" b="1" dirty="0">
                <a:latin typeface="+mn-lt"/>
              </a:rPr>
              <a:t>() == null) &amp;&amp; (</a:t>
            </a:r>
            <a:r>
              <a:rPr lang="en-US" altLang="he-IL" sz="2000" b="1" dirty="0" err="1">
                <a:latin typeface="+mn-lt"/>
              </a:rPr>
              <a:t>t.getRight</a:t>
            </a:r>
            <a:r>
              <a:rPr lang="en-US" altLang="he-IL" sz="2000" b="1" dirty="0">
                <a:latin typeface="+mn-lt"/>
              </a:rPr>
              <a:t>().</a:t>
            </a:r>
            <a:r>
              <a:rPr lang="en-US" altLang="he-IL" sz="2000" b="1" dirty="0" err="1">
                <a:latin typeface="+mn-lt"/>
              </a:rPr>
              <a:t>getValue</a:t>
            </a:r>
            <a:r>
              <a:rPr lang="en-US" altLang="he-IL" sz="2000" b="1" dirty="0">
                <a:latin typeface="+mn-lt"/>
              </a:rPr>
              <a:t>() != </a:t>
            </a:r>
            <a:r>
              <a:rPr lang="en-US" altLang="he-IL" sz="2000" b="1" dirty="0" err="1">
                <a:latin typeface="+mn-lt"/>
              </a:rPr>
              <a:t>t.getValue</a:t>
            </a:r>
            <a:r>
              <a:rPr lang="en-US" altLang="he-IL" sz="2000" b="1" dirty="0">
                <a:latin typeface="+mn-lt"/>
              </a:rPr>
              <a:t>()))</a:t>
            </a:r>
          </a:p>
          <a:p>
            <a:pPr algn="l" defTabSz="432000" rtl="0">
              <a:spcAft>
                <a:spcPts val="600"/>
              </a:spcAft>
            </a:pPr>
            <a:r>
              <a:rPr lang="en-US" altLang="he-IL" sz="2000" b="1" dirty="0">
                <a:latin typeface="+mn-lt"/>
              </a:rPr>
              <a:t>		return false;</a:t>
            </a:r>
          </a:p>
          <a:p>
            <a:pPr algn="l" defTabSz="432000" rtl="0">
              <a:spcAft>
                <a:spcPts val="600"/>
              </a:spcAft>
            </a:pPr>
            <a:r>
              <a:rPr lang="en-US" altLang="he-IL" sz="2000" b="1" dirty="0">
                <a:latin typeface="+mn-lt"/>
              </a:rPr>
              <a:t>	if ((</a:t>
            </a:r>
            <a:r>
              <a:rPr lang="en-US" altLang="he-IL" sz="2000" b="1" dirty="0" err="1">
                <a:latin typeface="+mn-lt"/>
              </a:rPr>
              <a:t>t.getRight</a:t>
            </a:r>
            <a:r>
              <a:rPr lang="en-US" altLang="he-IL" sz="2000" b="1" dirty="0">
                <a:latin typeface="+mn-lt"/>
              </a:rPr>
              <a:t>() == null) &amp;&amp; (</a:t>
            </a:r>
            <a:r>
              <a:rPr lang="en-US" altLang="he-IL" sz="2000" b="1" dirty="0" err="1">
                <a:latin typeface="+mn-lt"/>
              </a:rPr>
              <a:t>t.getLeft</a:t>
            </a:r>
            <a:r>
              <a:rPr lang="en-US" altLang="he-IL" sz="2000" b="1" dirty="0">
                <a:latin typeface="+mn-lt"/>
              </a:rPr>
              <a:t>().</a:t>
            </a:r>
            <a:r>
              <a:rPr lang="en-US" altLang="he-IL" sz="2000" b="1" dirty="0" err="1">
                <a:latin typeface="+mn-lt"/>
              </a:rPr>
              <a:t>getValue</a:t>
            </a:r>
            <a:r>
              <a:rPr lang="en-US" altLang="he-IL" sz="2000" b="1" dirty="0">
                <a:latin typeface="+mn-lt"/>
              </a:rPr>
              <a:t>() != </a:t>
            </a:r>
            <a:r>
              <a:rPr lang="en-US" altLang="he-IL" sz="2000" b="1" dirty="0" err="1">
                <a:latin typeface="+mn-lt"/>
              </a:rPr>
              <a:t>t.getValue</a:t>
            </a:r>
            <a:r>
              <a:rPr lang="en-US" altLang="he-IL" sz="2000" b="1" dirty="0">
                <a:latin typeface="+mn-lt"/>
              </a:rPr>
              <a:t>()))</a:t>
            </a:r>
          </a:p>
          <a:p>
            <a:pPr algn="l" defTabSz="432000" rtl="0">
              <a:spcAft>
                <a:spcPts val="600"/>
              </a:spcAft>
            </a:pPr>
            <a:r>
              <a:rPr lang="en-US" altLang="he-IL" sz="2000" b="1" dirty="0">
                <a:latin typeface="+mn-lt"/>
              </a:rPr>
              <a:t>		return false;</a:t>
            </a:r>
          </a:p>
          <a:p>
            <a:pPr algn="l" defTabSz="432000" rtl="0"/>
            <a:r>
              <a:rPr lang="en-US" altLang="he-IL" sz="2000" b="1" dirty="0">
                <a:latin typeface="+mn-lt"/>
              </a:rPr>
              <a:t>	return (</a:t>
            </a:r>
            <a:r>
              <a:rPr lang="en-US" altLang="he-IL" sz="2000" b="1" dirty="0" err="1">
                <a:solidFill>
                  <a:srgbClr val="FF0000"/>
                </a:solidFill>
                <a:latin typeface="+mn-lt"/>
              </a:rPr>
              <a:t>onePath</a:t>
            </a:r>
            <a:r>
              <a:rPr lang="en-US" altLang="he-IL" sz="1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he-IL" sz="20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altLang="he-IL" sz="2000" b="1" dirty="0" err="1">
                <a:latin typeface="+mn-lt"/>
              </a:rPr>
              <a:t>t.getLeft</a:t>
            </a:r>
            <a:r>
              <a:rPr lang="en-US" altLang="he-IL" sz="2000" b="1" dirty="0">
                <a:latin typeface="+mn-lt"/>
              </a:rPr>
              <a:t>()</a:t>
            </a:r>
            <a:r>
              <a:rPr lang="en-US" altLang="he-IL" sz="2000" b="1" dirty="0">
                <a:solidFill>
                  <a:srgbClr val="FF0000"/>
                </a:solidFill>
                <a:latin typeface="+mn-lt"/>
              </a:rPr>
              <a:t>)</a:t>
            </a:r>
            <a:r>
              <a:rPr lang="en-US" altLang="he-IL" sz="2000" b="1" dirty="0">
                <a:latin typeface="+mn-lt"/>
              </a:rPr>
              <a:t> || </a:t>
            </a:r>
            <a:r>
              <a:rPr lang="en-US" altLang="he-IL" sz="2000" b="1" dirty="0" err="1">
                <a:solidFill>
                  <a:srgbClr val="FF0000"/>
                </a:solidFill>
                <a:latin typeface="+mn-lt"/>
              </a:rPr>
              <a:t>onePath</a:t>
            </a:r>
            <a:r>
              <a:rPr lang="en-US" altLang="he-IL" sz="1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he-IL" sz="20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altLang="he-IL" sz="2000" b="1" dirty="0" err="1">
                <a:latin typeface="+mn-lt"/>
              </a:rPr>
              <a:t>t.getRight</a:t>
            </a:r>
            <a:r>
              <a:rPr lang="en-US" altLang="he-IL" sz="2000" b="1" dirty="0">
                <a:latin typeface="+mn-lt"/>
              </a:rPr>
              <a:t>()</a:t>
            </a:r>
            <a:r>
              <a:rPr lang="en-US" altLang="he-IL" sz="2000" b="1" dirty="0">
                <a:solidFill>
                  <a:srgbClr val="FF0000"/>
                </a:solidFill>
                <a:latin typeface="+mn-lt"/>
              </a:rPr>
              <a:t>)</a:t>
            </a:r>
            <a:r>
              <a:rPr lang="en-US" altLang="he-IL" sz="2000" b="1" dirty="0">
                <a:latin typeface="+mn-lt"/>
              </a:rPr>
              <a:t>);</a:t>
            </a:r>
            <a:endParaRPr lang="he-IL" altLang="he-IL" sz="2000" b="1" dirty="0">
              <a:latin typeface="+mn-lt"/>
            </a:endParaRPr>
          </a:p>
          <a:p>
            <a:pPr algn="l" defTabSz="432000" rtl="0"/>
            <a:r>
              <a:rPr lang="he-IL" altLang="he-IL" sz="2000" b="1" dirty="0">
                <a:latin typeface="+mn-lt"/>
              </a:rPr>
              <a:t>{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633BA9CE-273C-4F84-A3A9-41A298561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55" y="1351074"/>
            <a:ext cx="7437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/>
            <a:r>
              <a:rPr lang="he-IL" altLang="he-IL" b="1" dirty="0">
                <a:solidFill>
                  <a:srgbClr val="00B050"/>
                </a:solidFill>
              </a:rPr>
              <a:t>פעולה מסלול-אחיד מקבלת עץ בינרי </a:t>
            </a:r>
            <a:r>
              <a:rPr lang="en-US" altLang="he-IL" b="1" dirty="0">
                <a:solidFill>
                  <a:srgbClr val="00B050"/>
                </a:solidFill>
              </a:rPr>
              <a:t>t</a:t>
            </a:r>
            <a:r>
              <a:rPr lang="he-IL" altLang="he-IL" b="1" dirty="0">
                <a:solidFill>
                  <a:srgbClr val="00B050"/>
                </a:solidFill>
              </a:rPr>
              <a:t> ומחזירה 'אמת', אם קיים בעץ	// מסלול המתחיל בשורש העץ ומסתיים באחד העלים שלו, וכל ערכי	// הצמתים בו זהים. אם לא קיים מסלול כזה, הפעולה מחזירה 'שקר'.	//</a:t>
            </a:r>
          </a:p>
        </p:txBody>
      </p:sp>
      <p:sp>
        <p:nvSpPr>
          <p:cNvPr id="15366" name="מלבן 5">
            <a:extLst>
              <a:ext uri="{FF2B5EF4-FFF2-40B4-BE49-F238E27FC236}">
                <a16:creationId xmlns:a16="http://schemas.microsoft.com/office/drawing/2014/main" id="{6817BF3E-3EED-461C-88D1-E8792C68B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0543" y="872134"/>
            <a:ext cx="74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/>
            <a:r>
              <a:rPr lang="en-US" altLang="he-IL" sz="2800" b="1" dirty="0"/>
              <a:t>.</a:t>
            </a:r>
            <a:r>
              <a:rPr lang="he-IL" altLang="he-IL" sz="2800" b="1" dirty="0"/>
              <a:t>א</a:t>
            </a:r>
            <a:endParaRPr lang="he-IL" altLang="he-IL" sz="2800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11F12C4-59C0-419E-A656-33E39FB3F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" y="5388014"/>
            <a:ext cx="7673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במקרה הגרוע, נעבור על כל צמתי העץ מספר קבוע</a:t>
            </a:r>
          </a:p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של	פעמים לצורך בדיקת השוויון בין הצמתים.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E43E2DAF-FE81-45EC-84EE-CDBB72177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6902" y="2316675"/>
            <a:ext cx="7673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ב.	סדר גודל של הפעולה הוא:  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O(n)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מציין את מספר המספרים (צמתים) בעץ.</a:t>
            </a:r>
          </a:p>
        </p:txBody>
      </p:sp>
    </p:spTree>
    <p:extLst>
      <p:ext uri="{BB962C8B-B14F-4D97-AF65-F5344CB8AC3E}">
        <p14:creationId xmlns:p14="http://schemas.microsoft.com/office/powerpoint/2010/main" val="326878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2F94D290-2709-43B5-9DCA-D0ED64872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he-IL" altLang="he-IL" b="1" dirty="0">
                <a:cs typeface="+mj-cs"/>
              </a:rPr>
              <a:t>שאלה 2 – בגרות 2016</a:t>
            </a:r>
          </a:p>
        </p:txBody>
      </p:sp>
      <p:sp>
        <p:nvSpPr>
          <p:cNvPr id="13326" name="TextBox 4">
            <a:extLst>
              <a:ext uri="{FF2B5EF4-FFF2-40B4-BE49-F238E27FC236}">
                <a16:creationId xmlns:a16="http://schemas.microsoft.com/office/drawing/2014/main" id="{A19E1800-82A0-42CD-92BC-BCA512874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671" y="3153631"/>
            <a:ext cx="1078053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>
              <a:spcAft>
                <a:spcPts val="600"/>
              </a:spcAft>
            </a:pPr>
            <a:r>
              <a:rPr lang="he-IL" altLang="he-IL" sz="2000" b="1" dirty="0"/>
              <a:t>א. 	ממֵש/י בשפת התכנות את הפעולה </a:t>
            </a:r>
            <a:r>
              <a:rPr lang="he-IL" sz="2000" dirty="0"/>
              <a:t>"מסלול-עולה" בעבור </a:t>
            </a:r>
            <a:r>
              <a:rPr lang="he-IL" sz="2000" b="1" dirty="0"/>
              <a:t>עץ מספרים </a:t>
            </a:r>
            <a:r>
              <a:rPr lang="en-US" altLang="he-IL" sz="2000" b="1" dirty="0"/>
              <a:t>tr</a:t>
            </a:r>
            <a:r>
              <a:rPr lang="he-IL" altLang="he-IL" sz="2000" b="1" dirty="0"/>
              <a:t>.</a:t>
            </a:r>
            <a:endParaRPr lang="en-US" altLang="he-IL" sz="2000" b="1" dirty="0"/>
          </a:p>
          <a:p>
            <a:pPr defTabSz="432000">
              <a:spcAft>
                <a:spcPts val="600"/>
              </a:spcAft>
            </a:pPr>
            <a:r>
              <a:rPr lang="he-IL" altLang="he-IL" sz="2000" b="1" dirty="0"/>
              <a:t>	כותרת הפעולה ב # – </a:t>
            </a:r>
            <a:r>
              <a:rPr lang="en-US" altLang="he-IL" sz="2000" b="1" dirty="0"/>
              <a:t>public static bool </a:t>
            </a:r>
            <a:r>
              <a:rPr lang="en-US" sz="2000" b="1" dirty="0" err="1"/>
              <a:t>UpPath</a:t>
            </a:r>
            <a:r>
              <a:rPr lang="en-US" altLang="he-IL" sz="2000" b="1" dirty="0"/>
              <a:t> (</a:t>
            </a:r>
            <a:r>
              <a:rPr lang="en-US" altLang="he-IL" sz="2000" b="1" dirty="0" err="1"/>
              <a:t>BinNode</a:t>
            </a:r>
            <a:r>
              <a:rPr lang="en-US" altLang="he-IL" sz="2000" b="1" dirty="0"/>
              <a:t>&lt;int&gt; tr)   </a:t>
            </a:r>
            <a:r>
              <a:rPr lang="en-US" altLang="he-IL" sz="1400" b="1" dirty="0"/>
              <a:t> </a:t>
            </a:r>
            <a:r>
              <a:rPr lang="en-US" altLang="he-IL" sz="2000" b="1" dirty="0"/>
              <a:t>                 : C</a:t>
            </a:r>
          </a:p>
          <a:p>
            <a:pPr lvl="1" defTabSz="432000">
              <a:spcAft>
                <a:spcPts val="600"/>
              </a:spcAft>
            </a:pPr>
            <a:r>
              <a:rPr lang="he-IL" altLang="he-IL" sz="2000" b="1" dirty="0"/>
              <a:t>כותרת הפעולה ב – </a:t>
            </a:r>
            <a:r>
              <a:rPr lang="en-US" altLang="he-IL" sz="2000" b="1" dirty="0"/>
              <a:t>public static </a:t>
            </a:r>
            <a:r>
              <a:rPr lang="en-US" altLang="he-IL" sz="2000" b="1" dirty="0" err="1"/>
              <a:t>boolean</a:t>
            </a:r>
            <a:r>
              <a:rPr lang="en-US" altLang="he-IL" sz="2000" b="1" dirty="0"/>
              <a:t> </a:t>
            </a:r>
            <a:r>
              <a:rPr lang="en-US" sz="2000" b="1" dirty="0" err="1"/>
              <a:t>upPath</a:t>
            </a:r>
            <a:r>
              <a:rPr lang="en-US" altLang="he-IL" sz="2000" b="1" dirty="0"/>
              <a:t> (</a:t>
            </a:r>
            <a:r>
              <a:rPr lang="en-US" altLang="he-IL" sz="2000" b="1" dirty="0" err="1"/>
              <a:t>BinNode</a:t>
            </a:r>
            <a:r>
              <a:rPr lang="en-US" altLang="he-IL" sz="2000" b="1" dirty="0"/>
              <a:t>&lt;Integer&gt; tr)   : Java</a:t>
            </a:r>
          </a:p>
        </p:txBody>
      </p:sp>
      <p:sp>
        <p:nvSpPr>
          <p:cNvPr id="13328" name="TextBox 8">
            <a:extLst>
              <a:ext uri="{FF2B5EF4-FFF2-40B4-BE49-F238E27FC236}">
                <a16:creationId xmlns:a16="http://schemas.microsoft.com/office/drawing/2014/main" id="{5A69584C-A7B4-470A-9E38-14D9E6730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167" y="4332836"/>
            <a:ext cx="8174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>
              <a:spcAft>
                <a:spcPts val="600"/>
              </a:spcAft>
            </a:pPr>
            <a:r>
              <a:rPr lang="he-IL" altLang="he-IL" sz="2000" b="1" dirty="0"/>
              <a:t>ב.	מהי סיבוכיות זמן הריצה של הפעולה שכתבת בסעיף א'? נמק/י!</a:t>
            </a:r>
          </a:p>
        </p:txBody>
      </p:sp>
      <p:sp>
        <p:nvSpPr>
          <p:cNvPr id="14341" name="TextBox 1">
            <a:extLst>
              <a:ext uri="{FF2B5EF4-FFF2-40B4-BE49-F238E27FC236}">
                <a16:creationId xmlns:a16="http://schemas.microsoft.com/office/drawing/2014/main" id="{014E4237-F6AF-4020-A0B8-DAE590CCE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5434" y="872098"/>
            <a:ext cx="1214154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he-IL" sz="2000" b="1" dirty="0"/>
              <a:t>עץ מספרים </a:t>
            </a:r>
            <a:r>
              <a:rPr lang="he-IL" sz="2000" dirty="0"/>
              <a:t>הוא עץ בינארי לא ריק מטיפוס שלם, שהערכים בצמתים שלו הם מספרים שלמים וגדולים מ־ 0 השונים זה מזה. </a:t>
            </a:r>
          </a:p>
          <a:p>
            <a:r>
              <a:rPr lang="he-IL" sz="2000" dirty="0"/>
              <a:t>על </a:t>
            </a:r>
            <a:r>
              <a:rPr lang="he-IL" sz="2000" b="1" dirty="0"/>
              <a:t>עץ מספרים </a:t>
            </a:r>
            <a:r>
              <a:rPr lang="he-IL" sz="2000" dirty="0"/>
              <a:t>מוגדרת פעולה "מסלול-עולה", המחזירה</a:t>
            </a:r>
            <a:r>
              <a:rPr lang="en-US" sz="2000" dirty="0"/>
              <a:t>true </a:t>
            </a:r>
            <a:r>
              <a:rPr lang="he-IL" sz="2000" dirty="0"/>
              <a:t> אם יש בעץ מסלול המתחיל בשורש העץ ומסתיים באחד העלים שלו, וערכי הצמתים ממוינים בסדר עולה מהשורש לעלה.</a:t>
            </a:r>
          </a:p>
          <a:p>
            <a:r>
              <a:rPr lang="he-IL" sz="2000" dirty="0"/>
              <a:t>אם אין מסלול כזה — הפעולה מחזירה </a:t>
            </a:r>
            <a:r>
              <a:rPr lang="en-US" sz="2000" dirty="0"/>
              <a:t>false</a:t>
            </a:r>
            <a:r>
              <a:rPr lang="he-IL" sz="2000" dirty="0"/>
              <a:t>.</a:t>
            </a:r>
            <a:endParaRPr lang="en-US" sz="2000" dirty="0"/>
          </a:p>
          <a:p>
            <a:r>
              <a:rPr lang="he-IL" sz="2000" dirty="0"/>
              <a:t>לדוגמה:		בעבור </a:t>
            </a:r>
            <a:r>
              <a:rPr lang="he-IL" sz="2000" b="1" dirty="0"/>
              <a:t>עץ מספרים</a:t>
            </a:r>
            <a:r>
              <a:rPr lang="en-US" sz="2000" dirty="0"/>
              <a:t>tr1 </a:t>
            </a:r>
            <a:r>
              <a:rPr lang="he-IL" sz="2000" dirty="0"/>
              <a:t> הפעולה "מסלול-עולה" מחזירה</a:t>
            </a:r>
            <a:r>
              <a:rPr lang="en-US" sz="2000" dirty="0"/>
              <a:t>true </a:t>
            </a:r>
            <a:r>
              <a:rPr lang="he-IL" sz="2000" dirty="0"/>
              <a:t>. המסלול מוקף בקו שבור.</a:t>
            </a:r>
          </a:p>
          <a:p>
            <a:r>
              <a:rPr lang="he-IL" sz="2000" dirty="0"/>
              <a:t>		בעבור </a:t>
            </a:r>
            <a:r>
              <a:rPr lang="he-IL" sz="2000" b="1" dirty="0"/>
              <a:t>עץ מספרים</a:t>
            </a:r>
            <a:r>
              <a:rPr lang="en-US" sz="2000" dirty="0"/>
              <a:t>tr2 </a:t>
            </a:r>
            <a:r>
              <a:rPr lang="he-IL" sz="2000" dirty="0"/>
              <a:t> הפעולה "מסלול-עולה" מחזירה </a:t>
            </a:r>
            <a:r>
              <a:rPr lang="en-US" sz="2000" dirty="0"/>
              <a:t>false</a:t>
            </a:r>
            <a:r>
              <a:rPr lang="he-IL" sz="2000" dirty="0"/>
              <a:t>.</a:t>
            </a:r>
            <a:endParaRPr lang="he-IL" altLang="he-IL" sz="2000" b="1" dirty="0"/>
          </a:p>
        </p:txBody>
      </p:sp>
      <p:pic>
        <p:nvPicPr>
          <p:cNvPr id="7" name="תמונה 2">
            <a:extLst>
              <a:ext uri="{FF2B5EF4-FFF2-40B4-BE49-F238E27FC236}">
                <a16:creationId xmlns:a16="http://schemas.microsoft.com/office/drawing/2014/main" id="{C33C77A4-FF9A-4E9E-9E23-5BA5864E2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1" y="4386390"/>
            <a:ext cx="6983412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71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  <p:bldP spid="133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F950B51F-749B-408A-8FCE-877D39477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94" y="869230"/>
            <a:ext cx="8775700" cy="454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>
              <a:spcAft>
                <a:spcPts val="300"/>
              </a:spcAft>
            </a:pPr>
            <a:r>
              <a:rPr lang="en-US" altLang="he-IL" sz="2000" b="1" dirty="0">
                <a:latin typeface="+mn-lt"/>
              </a:rPr>
              <a:t>public static </a:t>
            </a:r>
            <a:r>
              <a:rPr lang="en-US" altLang="he-IL" sz="2000" b="1" dirty="0" err="1">
                <a:latin typeface="+mn-lt"/>
              </a:rPr>
              <a:t>boolean</a:t>
            </a:r>
            <a:r>
              <a:rPr lang="en-US" altLang="he-IL" sz="2000" b="1" dirty="0"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upPath</a:t>
            </a:r>
            <a:r>
              <a:rPr lang="en-US" altLang="he-IL" sz="2000" b="1" dirty="0">
                <a:latin typeface="+mn-lt"/>
              </a:rPr>
              <a:t> (</a:t>
            </a:r>
            <a:r>
              <a:rPr lang="en-US" altLang="he-IL" sz="2000" b="1" dirty="0" err="1">
                <a:latin typeface="+mn-lt"/>
              </a:rPr>
              <a:t>BinNode</a:t>
            </a:r>
            <a:r>
              <a:rPr lang="en-US" altLang="he-IL" sz="2000" b="1" dirty="0">
                <a:latin typeface="+mn-lt"/>
              </a:rPr>
              <a:t>&lt;Integer&gt; tr)</a:t>
            </a:r>
          </a:p>
          <a:p>
            <a:pPr algn="l" defTabSz="432000" rtl="0" eaLnBrk="1" hangingPunct="1">
              <a:spcAft>
                <a:spcPts val="600"/>
              </a:spcAft>
            </a:pPr>
            <a:r>
              <a:rPr lang="en-US" altLang="he-IL" sz="2000" b="1" dirty="0">
                <a:latin typeface="+mn-lt"/>
              </a:rPr>
              <a:t>{  </a:t>
            </a:r>
          </a:p>
          <a:p>
            <a:pPr algn="l" defTabSz="432000" rtl="0" eaLnBrk="1" hangingPunct="1">
              <a:spcAft>
                <a:spcPts val="600"/>
              </a:spcAft>
            </a:pPr>
            <a:endParaRPr lang="en-US" altLang="he-IL" sz="2000" b="1" dirty="0">
              <a:latin typeface="+mn-lt"/>
            </a:endParaRPr>
          </a:p>
          <a:p>
            <a:pPr algn="l" defTabSz="432000" rtl="0" eaLnBrk="1" hangingPunct="1">
              <a:spcAft>
                <a:spcPts val="600"/>
              </a:spcAft>
            </a:pPr>
            <a:endParaRPr lang="he-IL" altLang="he-IL" b="1" dirty="0">
              <a:latin typeface="+mn-lt"/>
            </a:endParaRPr>
          </a:p>
          <a:p>
            <a:pPr algn="l" defTabSz="432000" rtl="0">
              <a:spcAft>
                <a:spcPts val="600"/>
              </a:spcAft>
            </a:pPr>
            <a:r>
              <a:rPr lang="en-US" altLang="he-IL" sz="2000" b="1" dirty="0">
                <a:latin typeface="+mn-lt"/>
              </a:rPr>
              <a:t>	if (</a:t>
            </a:r>
            <a:r>
              <a:rPr lang="en-US" altLang="he-IL" sz="2000" b="1" dirty="0" err="1">
                <a:latin typeface="+mn-lt"/>
              </a:rPr>
              <a:t>isLeaf</a:t>
            </a:r>
            <a:r>
              <a:rPr lang="en-US" altLang="he-IL" sz="2000" b="1" dirty="0">
                <a:latin typeface="+mn-lt"/>
              </a:rPr>
              <a:t>(tr))</a:t>
            </a:r>
            <a:r>
              <a:rPr lang="en-US" altLang="he-IL" b="1" dirty="0">
                <a:solidFill>
                  <a:srgbClr val="92D050"/>
                </a:solidFill>
                <a:latin typeface="+mn-lt"/>
              </a:rPr>
              <a:t>	// (T</a:t>
            </a:r>
            <a:r>
              <a:rPr lang="he-IL" altLang="he-IL" b="1" dirty="0">
                <a:solidFill>
                  <a:srgbClr val="92D050"/>
                </a:solidFill>
                <a:latin typeface="+mn-lt"/>
              </a:rPr>
              <a:t>יש להוסיף את הפעולה עלה(</a:t>
            </a:r>
            <a:endParaRPr lang="en-US" altLang="he-IL" b="1" dirty="0">
              <a:solidFill>
                <a:srgbClr val="92D050"/>
              </a:solidFill>
              <a:latin typeface="+mn-lt"/>
            </a:endParaRPr>
          </a:p>
          <a:p>
            <a:pPr algn="l" defTabSz="432000" rtl="0">
              <a:spcAft>
                <a:spcPts val="600"/>
              </a:spcAft>
            </a:pPr>
            <a:r>
              <a:rPr lang="en-US" altLang="he-IL" sz="2000" b="1" dirty="0">
                <a:latin typeface="+mn-lt"/>
              </a:rPr>
              <a:t>		return true;</a:t>
            </a:r>
          </a:p>
          <a:p>
            <a:pPr algn="l" defTabSz="432000" rtl="0">
              <a:spcAft>
                <a:spcPts val="600"/>
              </a:spcAft>
            </a:pPr>
            <a:r>
              <a:rPr lang="en-US" altLang="he-IL" sz="2000" b="1" dirty="0">
                <a:latin typeface="+mn-lt"/>
              </a:rPr>
              <a:t>	if ((</a:t>
            </a:r>
            <a:r>
              <a:rPr lang="en-US" altLang="he-IL" sz="2000" b="1" dirty="0" err="1">
                <a:latin typeface="+mn-lt"/>
              </a:rPr>
              <a:t>tr.getLeft</a:t>
            </a:r>
            <a:r>
              <a:rPr lang="en-US" altLang="he-IL" sz="2000" b="1" dirty="0">
                <a:latin typeface="+mn-lt"/>
              </a:rPr>
              <a:t>() == null) &amp;&amp; (</a:t>
            </a:r>
            <a:r>
              <a:rPr lang="en-US" altLang="he-IL" sz="2000" b="1" dirty="0" err="1">
                <a:latin typeface="+mn-lt"/>
              </a:rPr>
              <a:t>tr.getRight</a:t>
            </a:r>
            <a:r>
              <a:rPr lang="en-US" altLang="he-IL" sz="2000" b="1" dirty="0">
                <a:latin typeface="+mn-lt"/>
              </a:rPr>
              <a:t>().</a:t>
            </a:r>
            <a:r>
              <a:rPr lang="en-US" altLang="he-IL" sz="2000" b="1" dirty="0" err="1">
                <a:latin typeface="+mn-lt"/>
              </a:rPr>
              <a:t>getValue</a:t>
            </a:r>
            <a:r>
              <a:rPr lang="en-US" altLang="he-IL" sz="2000" b="1" dirty="0">
                <a:latin typeface="+mn-lt"/>
              </a:rPr>
              <a:t>() &lt; </a:t>
            </a:r>
            <a:r>
              <a:rPr lang="en-US" altLang="he-IL" sz="2000" b="1" dirty="0" err="1">
                <a:latin typeface="+mn-lt"/>
              </a:rPr>
              <a:t>tr.getValue</a:t>
            </a:r>
            <a:r>
              <a:rPr lang="en-US" altLang="he-IL" sz="2000" b="1" dirty="0">
                <a:latin typeface="+mn-lt"/>
              </a:rPr>
              <a:t>()))</a:t>
            </a:r>
          </a:p>
          <a:p>
            <a:pPr algn="l" defTabSz="432000" rtl="0">
              <a:spcAft>
                <a:spcPts val="600"/>
              </a:spcAft>
            </a:pPr>
            <a:r>
              <a:rPr lang="en-US" altLang="he-IL" sz="2000" b="1" dirty="0">
                <a:latin typeface="+mn-lt"/>
              </a:rPr>
              <a:t>		return false;</a:t>
            </a:r>
          </a:p>
          <a:p>
            <a:pPr algn="l" defTabSz="432000" rtl="0">
              <a:spcAft>
                <a:spcPts val="600"/>
              </a:spcAft>
            </a:pPr>
            <a:r>
              <a:rPr lang="en-US" altLang="he-IL" sz="2000" b="1" dirty="0">
                <a:latin typeface="+mn-lt"/>
              </a:rPr>
              <a:t>	if ((</a:t>
            </a:r>
            <a:r>
              <a:rPr lang="en-US" altLang="he-IL" sz="2000" b="1" dirty="0" err="1">
                <a:latin typeface="+mn-lt"/>
              </a:rPr>
              <a:t>tr.getRight</a:t>
            </a:r>
            <a:r>
              <a:rPr lang="en-US" altLang="he-IL" sz="2000" b="1" dirty="0">
                <a:latin typeface="+mn-lt"/>
              </a:rPr>
              <a:t>() == null) &amp;&amp; (</a:t>
            </a:r>
            <a:r>
              <a:rPr lang="en-US" altLang="he-IL" sz="2000" b="1" dirty="0" err="1">
                <a:latin typeface="+mn-lt"/>
              </a:rPr>
              <a:t>tr.getLeft</a:t>
            </a:r>
            <a:r>
              <a:rPr lang="en-US" altLang="he-IL" sz="2000" b="1" dirty="0">
                <a:latin typeface="+mn-lt"/>
              </a:rPr>
              <a:t>().</a:t>
            </a:r>
            <a:r>
              <a:rPr lang="en-US" altLang="he-IL" sz="2000" b="1" dirty="0" err="1">
                <a:latin typeface="+mn-lt"/>
              </a:rPr>
              <a:t>getValue</a:t>
            </a:r>
            <a:r>
              <a:rPr lang="en-US" altLang="he-IL" sz="2000" b="1" dirty="0">
                <a:latin typeface="+mn-lt"/>
              </a:rPr>
              <a:t>() &lt; </a:t>
            </a:r>
            <a:r>
              <a:rPr lang="en-US" altLang="he-IL" sz="2000" b="1" dirty="0" err="1">
                <a:latin typeface="+mn-lt"/>
              </a:rPr>
              <a:t>tr.getValue</a:t>
            </a:r>
            <a:r>
              <a:rPr lang="en-US" altLang="he-IL" sz="2000" b="1" dirty="0">
                <a:latin typeface="+mn-lt"/>
              </a:rPr>
              <a:t>()))</a:t>
            </a:r>
          </a:p>
          <a:p>
            <a:pPr algn="l" defTabSz="432000" rtl="0">
              <a:spcAft>
                <a:spcPts val="600"/>
              </a:spcAft>
            </a:pPr>
            <a:r>
              <a:rPr lang="en-US" altLang="he-IL" sz="2000" b="1" dirty="0">
                <a:latin typeface="+mn-lt"/>
              </a:rPr>
              <a:t>		return false;</a:t>
            </a:r>
          </a:p>
          <a:p>
            <a:pPr algn="l" defTabSz="432000" rtl="0"/>
            <a:r>
              <a:rPr lang="en-US" altLang="he-IL" sz="2000" b="1" dirty="0">
                <a:latin typeface="+mn-lt"/>
              </a:rPr>
              <a:t>	return ( </a:t>
            </a:r>
            <a:r>
              <a:rPr lang="en-US" sz="2000" b="1" dirty="0" err="1">
                <a:solidFill>
                  <a:srgbClr val="FF0000"/>
                </a:solidFill>
              </a:rPr>
              <a:t>upPath</a:t>
            </a:r>
            <a:r>
              <a:rPr lang="en-US" altLang="he-IL" sz="1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he-IL" sz="20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altLang="he-IL" sz="2000" b="1" dirty="0" err="1">
                <a:latin typeface="+mn-lt"/>
              </a:rPr>
              <a:t>tr.getLeft</a:t>
            </a:r>
            <a:r>
              <a:rPr lang="en-US" altLang="he-IL" sz="2000" b="1" dirty="0">
                <a:latin typeface="+mn-lt"/>
              </a:rPr>
              <a:t>()</a:t>
            </a:r>
            <a:r>
              <a:rPr lang="en-US" altLang="he-IL" sz="2000" b="1" dirty="0">
                <a:solidFill>
                  <a:srgbClr val="FF0000"/>
                </a:solidFill>
                <a:latin typeface="+mn-lt"/>
              </a:rPr>
              <a:t>)</a:t>
            </a:r>
            <a:r>
              <a:rPr lang="en-US" altLang="he-IL" sz="2000" b="1" dirty="0">
                <a:latin typeface="+mn-lt"/>
              </a:rPr>
              <a:t> || </a:t>
            </a:r>
            <a:r>
              <a:rPr lang="en-US" sz="2000" b="1" dirty="0" err="1">
                <a:solidFill>
                  <a:srgbClr val="FF0000"/>
                </a:solidFill>
              </a:rPr>
              <a:t>upPath</a:t>
            </a:r>
            <a:r>
              <a:rPr lang="en-US" altLang="he-IL" sz="1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he-IL" sz="20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altLang="he-IL" sz="2000" b="1" dirty="0" err="1">
                <a:latin typeface="+mn-lt"/>
              </a:rPr>
              <a:t>tr.getRight</a:t>
            </a:r>
            <a:r>
              <a:rPr lang="en-US" altLang="he-IL" sz="2000" b="1" dirty="0">
                <a:latin typeface="+mn-lt"/>
              </a:rPr>
              <a:t>()</a:t>
            </a:r>
            <a:r>
              <a:rPr lang="en-US" altLang="he-IL" sz="2000" b="1" dirty="0">
                <a:solidFill>
                  <a:srgbClr val="FF0000"/>
                </a:solidFill>
                <a:latin typeface="+mn-lt"/>
              </a:rPr>
              <a:t>)</a:t>
            </a:r>
            <a:r>
              <a:rPr lang="en-US" altLang="he-IL" sz="2000" b="1" dirty="0">
                <a:latin typeface="+mn-lt"/>
              </a:rPr>
              <a:t>);</a:t>
            </a:r>
            <a:endParaRPr lang="he-IL" altLang="he-IL" sz="2000" b="1" dirty="0">
              <a:latin typeface="+mn-lt"/>
            </a:endParaRPr>
          </a:p>
          <a:p>
            <a:pPr algn="l" defTabSz="432000" rtl="0"/>
            <a:r>
              <a:rPr lang="he-IL" altLang="he-IL" sz="2000" b="1" dirty="0">
                <a:latin typeface="+mn-lt"/>
              </a:rPr>
              <a:t>{</a:t>
            </a:r>
          </a:p>
        </p:txBody>
      </p:sp>
      <p:sp>
        <p:nvSpPr>
          <p:cNvPr id="20" name="כותרת 1">
            <a:extLst>
              <a:ext uri="{FF2B5EF4-FFF2-40B4-BE49-F238E27FC236}">
                <a16:creationId xmlns:a16="http://schemas.microsoft.com/office/drawing/2014/main" id="{B034ED1D-5B1F-4393-8F75-5110EDC2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14034"/>
            <a:ext cx="9802368" cy="720000"/>
          </a:xfrm>
        </p:spPr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2 – פתרון בגרות 2016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633BA9CE-273C-4F84-A3A9-41A298561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6422"/>
            <a:ext cx="86657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altLang="he-IL" b="1" dirty="0">
                <a:solidFill>
                  <a:srgbClr val="00B050"/>
                </a:solidFill>
              </a:rPr>
              <a:t>פעולה מסלול-</a:t>
            </a:r>
            <a:r>
              <a:rPr lang="he-IL" b="1" dirty="0">
                <a:solidFill>
                  <a:srgbClr val="00B050"/>
                </a:solidFill>
              </a:rPr>
              <a:t>עולה</a:t>
            </a:r>
            <a:r>
              <a:rPr lang="he-IL" altLang="he-IL" b="1" dirty="0">
                <a:solidFill>
                  <a:srgbClr val="00B050"/>
                </a:solidFill>
              </a:rPr>
              <a:t> מקבלת עץ בינרי </a:t>
            </a:r>
            <a:r>
              <a:rPr lang="en-US" altLang="he-IL" b="1" dirty="0">
                <a:solidFill>
                  <a:srgbClr val="00B050"/>
                </a:solidFill>
              </a:rPr>
              <a:t>tr</a:t>
            </a:r>
            <a:r>
              <a:rPr lang="he-IL" altLang="he-IL" b="1" dirty="0">
                <a:solidFill>
                  <a:srgbClr val="00B050"/>
                </a:solidFill>
              </a:rPr>
              <a:t> ומחזירה 'אמת', אם קיים בעץ מסלול     </a:t>
            </a:r>
            <a:r>
              <a:rPr lang="he-IL" altLang="he-IL" sz="800" b="1" dirty="0">
                <a:solidFill>
                  <a:srgbClr val="00B050"/>
                </a:solidFill>
              </a:rPr>
              <a:t> </a:t>
            </a:r>
            <a:r>
              <a:rPr lang="he-IL" altLang="he-IL" b="1" dirty="0">
                <a:solidFill>
                  <a:srgbClr val="00B050"/>
                </a:solidFill>
              </a:rPr>
              <a:t>   // </a:t>
            </a:r>
          </a:p>
          <a:p>
            <a:pPr defTabSz="432000"/>
            <a:r>
              <a:rPr lang="he-IL" altLang="he-IL" b="1" dirty="0">
                <a:solidFill>
                  <a:srgbClr val="00B050"/>
                </a:solidFill>
              </a:rPr>
              <a:t>המתחיל בשורש העץ ומסתיים באחד העלים שלו, וערכי</a:t>
            </a:r>
            <a:r>
              <a:rPr lang="he-IL" dirty="0"/>
              <a:t> </a:t>
            </a:r>
            <a:r>
              <a:rPr lang="he-IL" b="1" dirty="0">
                <a:solidFill>
                  <a:srgbClr val="00B050"/>
                </a:solidFill>
              </a:rPr>
              <a:t>הצמתים</a:t>
            </a:r>
            <a:r>
              <a:rPr lang="he-IL" dirty="0"/>
              <a:t> </a:t>
            </a:r>
            <a:r>
              <a:rPr lang="he-IL" b="1" dirty="0">
                <a:solidFill>
                  <a:srgbClr val="00B050"/>
                </a:solidFill>
              </a:rPr>
              <a:t>ממוינים</a:t>
            </a:r>
            <a:r>
              <a:rPr lang="he-IL" dirty="0"/>
              <a:t> </a:t>
            </a:r>
            <a:r>
              <a:rPr lang="he-IL" b="1" dirty="0">
                <a:solidFill>
                  <a:srgbClr val="00B050"/>
                </a:solidFill>
              </a:rPr>
              <a:t>בסדר   </a:t>
            </a:r>
            <a:r>
              <a:rPr lang="he-IL" altLang="he-IL" b="1" dirty="0">
                <a:solidFill>
                  <a:srgbClr val="00B050"/>
                </a:solidFill>
              </a:rPr>
              <a:t>// </a:t>
            </a:r>
          </a:p>
          <a:p>
            <a:pPr defTabSz="432000"/>
            <a:r>
              <a:rPr lang="he-IL" b="1" dirty="0">
                <a:solidFill>
                  <a:srgbClr val="00B050"/>
                </a:solidFill>
              </a:rPr>
              <a:t>עולה מהשורש לעלה</a:t>
            </a:r>
            <a:r>
              <a:rPr lang="he-IL" altLang="he-IL" b="1" dirty="0">
                <a:solidFill>
                  <a:srgbClr val="00B050"/>
                </a:solidFill>
              </a:rPr>
              <a:t>. אם לא קיים מסלול כזה, הפעולה מחזירה 'שקר'.	            //</a:t>
            </a:r>
          </a:p>
        </p:txBody>
      </p:sp>
      <p:sp>
        <p:nvSpPr>
          <p:cNvPr id="15366" name="מלבן 5">
            <a:extLst>
              <a:ext uri="{FF2B5EF4-FFF2-40B4-BE49-F238E27FC236}">
                <a16:creationId xmlns:a16="http://schemas.microsoft.com/office/drawing/2014/main" id="{6817BF3E-3EED-461C-88D1-E8792C68B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4140" y="834034"/>
            <a:ext cx="74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/>
            <a:r>
              <a:rPr lang="en-US" altLang="he-IL" sz="2800" b="1" dirty="0"/>
              <a:t>.</a:t>
            </a:r>
            <a:r>
              <a:rPr lang="he-IL" altLang="he-IL" sz="2800" b="1" dirty="0"/>
              <a:t>א</a:t>
            </a:r>
            <a:endParaRPr lang="he-IL" altLang="he-IL" sz="2800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11F12C4-59C0-419E-A656-33E39FB3F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90" y="5003292"/>
            <a:ext cx="76739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במקרה הגרוע, נעבור על כל צמתי העץ מספר קבוע</a:t>
            </a:r>
          </a:p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של	פעמים לצורך בדיקת השוואה בין הצמתים.</a:t>
            </a:r>
          </a:p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שאר הפעולות הן בסיסיות.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E43E2DAF-FE81-45EC-84EE-CDBB72177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6902" y="2236899"/>
            <a:ext cx="7673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ב.	סדר גודל של הפעולה הוא:  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O(n)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מציין את מספר המספרים (צמתים) בעץ.</a:t>
            </a:r>
          </a:p>
        </p:txBody>
      </p:sp>
    </p:spTree>
    <p:extLst>
      <p:ext uri="{BB962C8B-B14F-4D97-AF65-F5344CB8AC3E}">
        <p14:creationId xmlns:p14="http://schemas.microsoft.com/office/powerpoint/2010/main" val="33597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8575EA77-15DC-4A12-A0C6-04638CD1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2 – בגרות 2002</a:t>
            </a: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FC21B8C1-31AC-4FA5-B5DB-A72CF48FF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051919"/>
              </p:ext>
            </p:extLst>
          </p:nvPr>
        </p:nvGraphicFramePr>
        <p:xfrm>
          <a:off x="191099" y="911296"/>
          <a:ext cx="11809802" cy="310904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47451">
                  <a:extLst>
                    <a:ext uri="{9D8B030D-6E8A-4147-A177-3AD203B41FA5}">
                      <a16:colId xmlns:a16="http://schemas.microsoft.com/office/drawing/2014/main" val="1995710837"/>
                    </a:ext>
                  </a:extLst>
                </a:gridCol>
                <a:gridCol w="8362351">
                  <a:extLst>
                    <a:ext uri="{9D8B030D-6E8A-4147-A177-3AD203B41FA5}">
                      <a16:colId xmlns:a16="http://schemas.microsoft.com/office/drawing/2014/main" val="1970611134"/>
                    </a:ext>
                  </a:extLst>
                </a:gridCol>
              </a:tblGrid>
              <a:tr h="371021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לפניך פעולה:</a:t>
                      </a:r>
                    </a:p>
                  </a:txBody>
                  <a:tcPr marL="91444" marR="91444" marT="45742" marB="45742"/>
                </a:tc>
                <a:tc>
                  <a:txBody>
                    <a:bodyPr/>
                    <a:lstStyle/>
                    <a:p>
                      <a:pPr rtl="1"/>
                      <a:endParaRPr lang="he-IL" sz="2400" dirty="0"/>
                    </a:p>
                  </a:txBody>
                  <a:tcPr marL="91444" marR="91444" marT="45742" marB="45742"/>
                </a:tc>
                <a:extLst>
                  <a:ext uri="{0D108BD9-81ED-4DB2-BD59-A6C34878D82A}">
                    <a16:rowId xmlns:a16="http://schemas.microsoft.com/office/drawing/2014/main" val="1814338528"/>
                  </a:ext>
                </a:extLst>
              </a:tr>
              <a:tr h="2226129">
                <a:tc>
                  <a:txBody>
                    <a:bodyPr/>
                    <a:lstStyle/>
                    <a:p>
                      <a:pPr rtl="1"/>
                      <a:r>
                        <a:rPr lang="he-IL" sz="2400" b="1" i="0" u="none" strike="noStrike" kern="1200" baseline="0" dirty="0" err="1">
                          <a:solidFill>
                            <a:schemeClr val="dk1"/>
                          </a:solidFill>
                          <a:latin typeface="Aharoni" panose="02010803020104030203" pitchFamily="2" charset="-79"/>
                          <a:ea typeface="+mn-ea"/>
                          <a:cs typeface="+mn-cs"/>
                        </a:rPr>
                        <a:t>האם</a:t>
                      </a:r>
                      <a:r>
                        <a:rPr lang="he-IL" sz="2400" b="0" i="0" u="none" strike="noStrike" kern="1200" baseline="0" dirty="0" err="1">
                          <a:solidFill>
                            <a:schemeClr val="dk1"/>
                          </a:solidFill>
                          <a:latin typeface="Aharoni" panose="02010803020104030203" pitchFamily="2" charset="-79"/>
                          <a:ea typeface="+mn-ea"/>
                          <a:cs typeface="+mn-cs"/>
                        </a:rPr>
                        <a:t>_</a:t>
                      </a:r>
                      <a:r>
                        <a:rPr lang="he-IL" sz="2400" b="1" i="0" u="none" strike="noStrike" kern="1200" baseline="0" dirty="0" err="1">
                          <a:solidFill>
                            <a:schemeClr val="dk1"/>
                          </a:solidFill>
                          <a:latin typeface="Aharoni" panose="02010803020104030203" pitchFamily="2" charset="-79"/>
                          <a:ea typeface="+mn-ea"/>
                          <a:cs typeface="+mn-cs"/>
                        </a:rPr>
                        <a:t>רמות</a:t>
                      </a:r>
                      <a:r>
                        <a:rPr lang="he-IL" sz="2400" b="0" i="0" u="none" strike="noStrike" kern="1200" baseline="0" dirty="0" err="1">
                          <a:solidFill>
                            <a:schemeClr val="dk1"/>
                          </a:solidFill>
                          <a:latin typeface="Aharoni" panose="02010803020104030203" pitchFamily="2" charset="-79"/>
                          <a:ea typeface="+mn-ea"/>
                          <a:cs typeface="+mn-cs"/>
                        </a:rPr>
                        <a:t>_</a:t>
                      </a:r>
                      <a:r>
                        <a:rPr lang="he-IL" sz="2400" b="1" i="0" u="none" strike="noStrike" kern="1200" baseline="0" dirty="0" err="1">
                          <a:solidFill>
                            <a:schemeClr val="dk1"/>
                          </a:solidFill>
                          <a:latin typeface="Aharoni" panose="02010803020104030203" pitchFamily="2" charset="-79"/>
                          <a:ea typeface="+mn-ea"/>
                          <a:cs typeface="+mn-cs"/>
                        </a:rPr>
                        <a:t>עולות</a:t>
                      </a:r>
                      <a:r>
                        <a:rPr lang="he-IL" sz="2400" b="0" i="0" u="none" strike="noStrike" kern="1200" baseline="0" dirty="0">
                          <a:solidFill>
                            <a:schemeClr val="dk1"/>
                          </a:solidFill>
                          <a:latin typeface="Aharoni" panose="02010803020104030203" pitchFamily="2" charset="-79"/>
                          <a:ea typeface="+mn-ea"/>
                          <a:cs typeface="+mn-cs"/>
                        </a:rPr>
                        <a:t>_</a:t>
                      </a:r>
                    </a:p>
                    <a:p>
                      <a:pPr rtl="1"/>
                      <a:r>
                        <a:rPr lang="he-IL" sz="2400" b="0" i="0" u="none" strike="noStrike" kern="1200" baseline="0" dirty="0">
                          <a:solidFill>
                            <a:schemeClr val="dk1"/>
                          </a:solidFill>
                          <a:latin typeface="Aharoni" panose="02010803020104030203" pitchFamily="2" charset="-79"/>
                          <a:ea typeface="+mn-ea"/>
                          <a:cs typeface="+mn-cs"/>
                        </a:rPr>
                        <a:t>                     </a:t>
                      </a:r>
                      <a:r>
                        <a:rPr lang="he-IL" sz="2400" b="1" i="0" u="none" strike="noStrike" kern="1200" baseline="0" dirty="0">
                          <a:solidFill>
                            <a:schemeClr val="dk1"/>
                          </a:solidFill>
                          <a:latin typeface="Aharoni" panose="02010803020104030203" pitchFamily="2" charset="-79"/>
                          <a:ea typeface="+mn-ea"/>
                          <a:cs typeface="+mn-cs"/>
                        </a:rPr>
                        <a:t>יורדות?</a:t>
                      </a:r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Aharoni" panose="02010803020104030203" pitchFamily="2" charset="-79"/>
                          <a:ea typeface="+mn-ea"/>
                          <a:cs typeface="+mn-cs"/>
                        </a:rPr>
                        <a:t>(T) </a:t>
                      </a:r>
                      <a:endParaRPr lang="he-IL" sz="2400" b="1" dirty="0">
                        <a:latin typeface="Aharoni" panose="02010803020104030203" pitchFamily="2" charset="-79"/>
                        <a:cs typeface="+mn-cs"/>
                      </a:endParaRPr>
                    </a:p>
                  </a:txBody>
                  <a:tcPr marL="91444" marR="91444" marT="45742" marB="4574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dirty="0"/>
                        <a:t>הפעולה מקבלת עץ בינארי </a:t>
                      </a:r>
                      <a:r>
                        <a:rPr lang="en-US" sz="2400" b="0" dirty="0"/>
                        <a:t>T</a:t>
                      </a:r>
                      <a:r>
                        <a:rPr lang="he-IL" sz="2400" b="0" dirty="0"/>
                        <a:t>.  בכל צומת בעץ שני ערכים:</a:t>
                      </a:r>
                    </a:p>
                    <a:p>
                      <a:pPr algn="r" rtl="1"/>
                      <a:r>
                        <a:rPr lang="he-IL" sz="2400" b="0" dirty="0"/>
                        <a:t>האחד</a:t>
                      </a:r>
                      <a:r>
                        <a:rPr lang="he-IL" sz="2400" b="0" baseline="0" dirty="0"/>
                        <a:t> הוא מספר שלם, והאחר מציין את רמת הצומת.</a:t>
                      </a:r>
                    </a:p>
                    <a:p>
                      <a:pPr algn="r" rtl="1"/>
                      <a:r>
                        <a:rPr lang="he-IL" sz="2400" b="0" dirty="0"/>
                        <a:t>הפעולה</a:t>
                      </a:r>
                      <a:r>
                        <a:rPr lang="he-IL" sz="2400" b="0" baseline="0" dirty="0"/>
                        <a:t> </a:t>
                      </a:r>
                      <a:r>
                        <a:rPr lang="he-IL" sz="2400" b="0" dirty="0"/>
                        <a:t>מחזירה 'אמת',</a:t>
                      </a:r>
                      <a:r>
                        <a:rPr lang="he-IL" sz="2400" b="0" baseline="0" dirty="0"/>
                        <a:t> </a:t>
                      </a:r>
                      <a:r>
                        <a:rPr lang="he-IL" sz="2400" b="0" dirty="0"/>
                        <a:t>אם הערכים בכל רמה זוגית ממוינים  בסדר עולה משמאל לימין </a:t>
                      </a:r>
                      <a:r>
                        <a:rPr lang="he-IL" sz="2400" b="0" u="sng" dirty="0"/>
                        <a:t>וגם</a:t>
                      </a:r>
                      <a:r>
                        <a:rPr lang="he-IL" sz="2400" b="0" dirty="0"/>
                        <a:t> הערכים בכל רמה אי</a:t>
                      </a:r>
                      <a:r>
                        <a:rPr lang="he-IL" sz="2400" b="0" baseline="30000" dirty="0"/>
                        <a:t>-</a:t>
                      </a:r>
                      <a:r>
                        <a:rPr lang="he-IL" sz="2400" b="0" dirty="0"/>
                        <a:t>זוגית ממוינים  בסדר יורד משמאל לימין, אחרת — הפעולה מחזירה</a:t>
                      </a:r>
                      <a:r>
                        <a:rPr lang="he-IL" sz="2400" b="0" baseline="0" dirty="0"/>
                        <a:t> 'שקר'.</a:t>
                      </a:r>
                    </a:p>
                    <a:p>
                      <a:pPr algn="r" rtl="1"/>
                      <a:r>
                        <a:rPr lang="he-IL" sz="2400" b="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הנחה</a:t>
                      </a:r>
                      <a:r>
                        <a:rPr lang="he-IL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העץ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he-IL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מאותחל ואינו ריק.</a:t>
                      </a:r>
                    </a:p>
                  </a:txBody>
                  <a:tcPr marL="91444" marR="91444" marT="45742" marB="4574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863119"/>
                  </a:ext>
                </a:extLst>
              </a:tr>
            </a:tbl>
          </a:graphicData>
        </a:graphic>
      </p:graphicFrame>
      <p:sp>
        <p:nvSpPr>
          <p:cNvPr id="18446" name="TextBox 4">
            <a:extLst>
              <a:ext uri="{FF2B5EF4-FFF2-40B4-BE49-F238E27FC236}">
                <a16:creationId xmlns:a16="http://schemas.microsoft.com/office/drawing/2014/main" id="{7F706505-0014-4FE4-87EF-8FC75315C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4020344"/>
            <a:ext cx="92894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/>
            <a:r>
              <a:rPr lang="he-IL" altLang="he-IL" sz="2400" b="1" dirty="0"/>
              <a:t>א. כתב/י פעולה חיצונית </a:t>
            </a:r>
            <a:r>
              <a:rPr lang="he-IL" altLang="he-IL" sz="2400" b="1" dirty="0" err="1"/>
              <a:t>הממשת</a:t>
            </a:r>
            <a:r>
              <a:rPr lang="he-IL" altLang="he-IL" sz="2400" b="1" dirty="0"/>
              <a:t> את הפעולה: </a:t>
            </a:r>
          </a:p>
          <a:p>
            <a:pPr algn="r" defTabSz="432000" rtl="1" eaLnBrk="1" hangingPunct="1"/>
            <a:r>
              <a:rPr lang="he-IL" altLang="he-IL" sz="2400" b="1" dirty="0">
                <a:solidFill>
                  <a:srgbClr val="000000"/>
                </a:solidFill>
                <a:latin typeface="Aharoni" panose="02010803020104030203" pitchFamily="2" charset="-79"/>
              </a:rPr>
              <a:t>                                  		 	    </a:t>
            </a:r>
            <a:r>
              <a:rPr lang="he-IL" altLang="he-IL" sz="2400" b="1" dirty="0" err="1">
                <a:latin typeface="Aharoni" panose="02010803020104030203" pitchFamily="2" charset="-79"/>
              </a:rPr>
              <a:t>האם</a:t>
            </a:r>
            <a:r>
              <a:rPr lang="he-IL" altLang="he-IL" sz="2400" dirty="0" err="1">
                <a:latin typeface="Aharoni" panose="02010803020104030203" pitchFamily="2" charset="-79"/>
              </a:rPr>
              <a:t>_</a:t>
            </a:r>
            <a:r>
              <a:rPr lang="he-IL" altLang="he-IL" sz="2400" b="1" dirty="0" err="1">
                <a:latin typeface="Aharoni" panose="02010803020104030203" pitchFamily="2" charset="-79"/>
              </a:rPr>
              <a:t>רמות</a:t>
            </a:r>
            <a:r>
              <a:rPr lang="he-IL" altLang="he-IL" sz="2400" dirty="0" err="1">
                <a:latin typeface="Aharoni" panose="02010803020104030203" pitchFamily="2" charset="-79"/>
              </a:rPr>
              <a:t>_</a:t>
            </a:r>
            <a:r>
              <a:rPr lang="he-IL" altLang="he-IL" sz="2400" b="1" dirty="0" err="1">
                <a:latin typeface="Aharoni" panose="02010803020104030203" pitchFamily="2" charset="-79"/>
              </a:rPr>
              <a:t>עולות</a:t>
            </a:r>
            <a:r>
              <a:rPr lang="he-IL" altLang="he-IL" sz="2400" dirty="0" err="1">
                <a:latin typeface="Aharoni" panose="02010803020104030203" pitchFamily="2" charset="-79"/>
              </a:rPr>
              <a:t>_</a:t>
            </a:r>
            <a:r>
              <a:rPr lang="he-IL" altLang="he-IL" sz="2400" b="1" dirty="0" err="1">
                <a:latin typeface="Aharoni" panose="02010803020104030203" pitchFamily="2" charset="-79"/>
              </a:rPr>
              <a:t>יורדות</a:t>
            </a:r>
            <a:r>
              <a:rPr lang="he-IL" altLang="he-IL" sz="2400" b="1" dirty="0">
                <a:latin typeface="Aharoni" panose="02010803020104030203" pitchFamily="2" charset="-79"/>
              </a:rPr>
              <a:t>?</a:t>
            </a:r>
            <a:endParaRPr lang="he-IL" altLang="he-IL" sz="2400" b="1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8BE741BB-E305-42EB-ACC0-94C1CC42EE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9" y="3503164"/>
            <a:ext cx="3670856" cy="3231279"/>
          </a:xfrm>
          <a:prstGeom prst="rect">
            <a:avLst/>
          </a:prstGeom>
        </p:spPr>
      </p:pic>
      <p:sp>
        <p:nvSpPr>
          <p:cNvPr id="18448" name="TextBox 8">
            <a:extLst>
              <a:ext uri="{FF2B5EF4-FFF2-40B4-BE49-F238E27FC236}">
                <a16:creationId xmlns:a16="http://schemas.microsoft.com/office/drawing/2014/main" id="{E0CE3F3B-B857-4E23-B2AD-2BFBE9F1E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747" y="4934773"/>
            <a:ext cx="6553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/>
            <a:r>
              <a:rPr lang="he-IL" altLang="he-IL" sz="2400" b="1" dirty="0"/>
              <a:t>ב. 	מהי סיבוכיות זמן הריצה של</a:t>
            </a:r>
          </a:p>
          <a:p>
            <a:pPr algn="r" defTabSz="432000" rtl="1" eaLnBrk="1" hangingPunct="1"/>
            <a:r>
              <a:rPr lang="he-IL" altLang="he-IL" sz="2400" b="1" dirty="0"/>
              <a:t>      הפעולה שכתבת בסעיף א'? </a:t>
            </a:r>
          </a:p>
          <a:p>
            <a:pPr algn="r" defTabSz="432000" rtl="1" eaLnBrk="1" hangingPunct="1"/>
            <a:r>
              <a:rPr lang="he-IL" altLang="he-IL" sz="2400" b="1" dirty="0"/>
              <a:t>	נמק/י!</a:t>
            </a:r>
          </a:p>
        </p:txBody>
      </p:sp>
    </p:spTree>
    <p:extLst>
      <p:ext uri="{BB962C8B-B14F-4D97-AF65-F5344CB8AC3E}">
        <p14:creationId xmlns:p14="http://schemas.microsoft.com/office/powerpoint/2010/main" val="324858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יעילות - עץ בינרי 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96000" y="2709400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מדעי המחשב ב' – נגשים לבגרות 5 </a:t>
            </a:r>
            <a:r>
              <a:rPr lang="he-IL" dirty="0" err="1">
                <a:sym typeface="Varela Round"/>
              </a:rPr>
              <a:t>יח"ל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96000" y="3529232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דפנה מינסטר</a:t>
            </a:r>
          </a:p>
          <a:p>
            <a:r>
              <a:rPr lang="he-IL" dirty="0">
                <a:sym typeface="Varela Round"/>
              </a:rPr>
              <a:t>שם מורה בודק: דפנה לוי רשתי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4EBBB32B-224C-4406-ABC6-85EEE52F34EB}"/>
              </a:ext>
            </a:extLst>
          </p:cNvPr>
          <p:cNvSpPr/>
          <p:nvPr/>
        </p:nvSpPr>
        <p:spPr>
          <a:xfrm>
            <a:off x="0" y="5072511"/>
            <a:ext cx="39914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b="1" dirty="0"/>
              <a:t>שאלות בגרות</a:t>
            </a:r>
          </a:p>
        </p:txBody>
      </p:sp>
      <p:pic>
        <p:nvPicPr>
          <p:cNvPr id="9" name="תמונה 8" descr="תמונה שמכילה שעון&#10;&#10;התיאור נוצר באופן אוטומטי">
            <a:extLst>
              <a:ext uri="{FF2B5EF4-FFF2-40B4-BE49-F238E27FC236}">
                <a16:creationId xmlns:a16="http://schemas.microsoft.com/office/drawing/2014/main" id="{97D1F79D-B985-4B5A-AFDB-F0D93C6CC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53" y="4544000"/>
            <a:ext cx="2506448" cy="2207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כותרת 1">
            <a:extLst>
              <a:ext uri="{FF2B5EF4-FFF2-40B4-BE49-F238E27FC236}">
                <a16:creationId xmlns:a16="http://schemas.microsoft.com/office/drawing/2014/main" id="{524B9AA6-192C-4F4F-94B8-F5035974D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2 – פתרון בגרות 2002</a:t>
            </a:r>
          </a:p>
        </p:txBody>
      </p:sp>
      <p:sp>
        <p:nvSpPr>
          <p:cNvPr id="27" name="מלבן 11">
            <a:extLst>
              <a:ext uri="{FF2B5EF4-FFF2-40B4-BE49-F238E27FC236}">
                <a16:creationId xmlns:a16="http://schemas.microsoft.com/office/drawing/2014/main" id="{66311EB2-C6C0-498A-A5E0-90068188B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9140" y="391366"/>
            <a:ext cx="744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/>
            <a:r>
              <a:rPr lang="en-US" altLang="he-IL" sz="2800" b="1" dirty="0"/>
              <a:t>.</a:t>
            </a:r>
            <a:r>
              <a:rPr lang="he-IL" altLang="he-IL" sz="2800" b="1" dirty="0"/>
              <a:t>א</a:t>
            </a:r>
            <a:endParaRPr lang="he-IL" altLang="he-IL" sz="2800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E0CAE9A5-9888-4181-957B-66C5E789F139}"/>
              </a:ext>
            </a:extLst>
          </p:cNvPr>
          <p:cNvSpPr/>
          <p:nvPr/>
        </p:nvSpPr>
        <p:spPr>
          <a:xfrm>
            <a:off x="142870" y="2180016"/>
            <a:ext cx="80913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32000" rtl="0"/>
            <a:r>
              <a:rPr lang="en-US" sz="2400" dirty="0">
                <a:solidFill>
                  <a:srgbClr val="3F7F5F"/>
                </a:solidFill>
              </a:rPr>
              <a:t>// return true if level even and up or odd and down</a:t>
            </a:r>
          </a:p>
          <a:p>
            <a:pPr algn="l" defTabSz="432000" rtl="0"/>
            <a:r>
              <a:rPr lang="en-US" sz="2400" b="1" dirty="0">
                <a:solidFill>
                  <a:srgbClr val="7F0055"/>
                </a:solidFill>
              </a:rPr>
              <a:t>public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7F0055"/>
                </a:solidFill>
              </a:rPr>
              <a:t>static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7F0055"/>
                </a:solidFill>
              </a:rPr>
              <a:t>boolean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FF66FF"/>
                </a:solidFill>
              </a:rPr>
              <a:t>isCondition</a:t>
            </a:r>
            <a:r>
              <a:rPr lang="en-US" sz="2400" b="1" dirty="0">
                <a:solidFill>
                  <a:srgbClr val="FF66FF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(</a:t>
            </a:r>
            <a:r>
              <a:rPr lang="en-US" sz="2400" b="1" dirty="0">
                <a:solidFill>
                  <a:srgbClr val="7F0055"/>
                </a:solidFill>
              </a:rPr>
              <a:t>int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6A3E3E"/>
                </a:solidFill>
              </a:rPr>
              <a:t>kind</a:t>
            </a:r>
            <a:r>
              <a:rPr lang="en-US" sz="2400" b="1" dirty="0">
                <a:solidFill>
                  <a:srgbClr val="000000"/>
                </a:solidFill>
              </a:rPr>
              <a:t> , </a:t>
            </a:r>
            <a:r>
              <a:rPr lang="en-US" sz="2400" b="1" dirty="0">
                <a:solidFill>
                  <a:srgbClr val="7F0055"/>
                </a:solidFill>
              </a:rPr>
              <a:t>int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6A3E3E"/>
                </a:solidFill>
              </a:rPr>
              <a:t>x</a:t>
            </a:r>
            <a:r>
              <a:rPr lang="en-US" sz="2400" b="1" dirty="0">
                <a:solidFill>
                  <a:srgbClr val="000000"/>
                </a:solidFill>
              </a:rPr>
              <a:t>, </a:t>
            </a:r>
            <a:r>
              <a:rPr lang="en-US" sz="2400" b="1" dirty="0">
                <a:solidFill>
                  <a:srgbClr val="7F0055"/>
                </a:solidFill>
              </a:rPr>
              <a:t>int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6A3E3E"/>
                </a:solidFill>
              </a:rPr>
              <a:t>y</a:t>
            </a:r>
            <a:r>
              <a:rPr lang="en-US" sz="2400" b="1" dirty="0">
                <a:solidFill>
                  <a:srgbClr val="000000"/>
                </a:solidFill>
              </a:rPr>
              <a:t>)</a:t>
            </a:r>
          </a:p>
          <a:p>
            <a:pPr algn="l" defTabSz="432000" rtl="0"/>
            <a:r>
              <a:rPr lang="he-IL" sz="2400" dirty="0">
                <a:solidFill>
                  <a:srgbClr val="000000"/>
                </a:solidFill>
              </a:rPr>
              <a:t>  }</a:t>
            </a:r>
          </a:p>
          <a:p>
            <a:pPr algn="l" defTabSz="432000" rtl="0"/>
            <a:r>
              <a:rPr lang="en-US" sz="2400" dirty="0">
                <a:solidFill>
                  <a:srgbClr val="000000"/>
                </a:solidFill>
              </a:rPr>
              <a:t>   	</a:t>
            </a:r>
            <a:r>
              <a:rPr lang="en-US" sz="2400" b="1" dirty="0">
                <a:solidFill>
                  <a:srgbClr val="7F0055"/>
                </a:solidFill>
              </a:rPr>
              <a:t>if</a:t>
            </a:r>
            <a:r>
              <a:rPr lang="en-US" sz="2400" b="1" dirty="0">
                <a:solidFill>
                  <a:srgbClr val="000000"/>
                </a:solidFill>
              </a:rPr>
              <a:t> (</a:t>
            </a:r>
            <a:r>
              <a:rPr lang="en-US" sz="2400" b="1" dirty="0">
                <a:solidFill>
                  <a:srgbClr val="6A3E3E"/>
                </a:solidFill>
              </a:rPr>
              <a:t>kind</a:t>
            </a:r>
            <a:r>
              <a:rPr lang="en-US" sz="2400" b="1" dirty="0">
                <a:solidFill>
                  <a:srgbClr val="000000"/>
                </a:solidFill>
              </a:rPr>
              <a:t> == 0) </a:t>
            </a:r>
          </a:p>
          <a:p>
            <a:pPr algn="l" defTabSz="432000" rtl="0"/>
            <a:r>
              <a:rPr lang="en-US" sz="2400" dirty="0">
                <a:solidFill>
                  <a:srgbClr val="000000"/>
                </a:solidFill>
              </a:rPr>
              <a:t>    		</a:t>
            </a:r>
            <a:r>
              <a:rPr lang="en-US" sz="2400" b="1" dirty="0">
                <a:solidFill>
                  <a:srgbClr val="7F0055"/>
                </a:solidFill>
              </a:rPr>
              <a:t>return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6A3E3E"/>
                </a:solidFill>
              </a:rPr>
              <a:t>x</a:t>
            </a:r>
            <a:r>
              <a:rPr lang="en-US" sz="2400" b="1" dirty="0">
                <a:solidFill>
                  <a:srgbClr val="000000"/>
                </a:solidFill>
              </a:rPr>
              <a:t> &lt; </a:t>
            </a:r>
            <a:r>
              <a:rPr lang="en-US" sz="2400" b="1" dirty="0">
                <a:solidFill>
                  <a:srgbClr val="6A3E3E"/>
                </a:solidFill>
              </a:rPr>
              <a:t>y</a:t>
            </a:r>
            <a:r>
              <a:rPr lang="en-US" sz="1000" b="1" dirty="0">
                <a:solidFill>
                  <a:srgbClr val="6A3E3E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;</a:t>
            </a:r>
          </a:p>
          <a:p>
            <a:pPr algn="l" defTabSz="432000" rtl="0"/>
            <a:r>
              <a:rPr lang="en-US" sz="2400" dirty="0">
                <a:solidFill>
                  <a:srgbClr val="000000"/>
                </a:solidFill>
              </a:rPr>
              <a:t>   	</a:t>
            </a:r>
            <a:r>
              <a:rPr lang="en-US" sz="2400" b="1" dirty="0">
                <a:solidFill>
                  <a:srgbClr val="7F0055"/>
                </a:solidFill>
              </a:rPr>
              <a:t>if</a:t>
            </a:r>
            <a:r>
              <a:rPr lang="en-US" sz="2400" b="1" dirty="0">
                <a:solidFill>
                  <a:srgbClr val="000000"/>
                </a:solidFill>
              </a:rPr>
              <a:t> (</a:t>
            </a:r>
            <a:r>
              <a:rPr lang="en-US" sz="2400" b="1" dirty="0">
                <a:solidFill>
                  <a:srgbClr val="6A3E3E"/>
                </a:solidFill>
              </a:rPr>
              <a:t>kind</a:t>
            </a:r>
            <a:r>
              <a:rPr lang="en-US" sz="2400" b="1" dirty="0">
                <a:solidFill>
                  <a:srgbClr val="000000"/>
                </a:solidFill>
              </a:rPr>
              <a:t> == 1) </a:t>
            </a:r>
          </a:p>
          <a:p>
            <a:pPr algn="l" defTabSz="432000" rtl="0"/>
            <a:r>
              <a:rPr lang="en-US" sz="2400" dirty="0">
                <a:solidFill>
                  <a:srgbClr val="000000"/>
                </a:solidFill>
              </a:rPr>
              <a:t>    		</a:t>
            </a:r>
            <a:r>
              <a:rPr lang="en-US" sz="2400" b="1" dirty="0">
                <a:solidFill>
                  <a:srgbClr val="7F0055"/>
                </a:solidFill>
              </a:rPr>
              <a:t>return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6A3E3E"/>
                </a:solidFill>
              </a:rPr>
              <a:t>x</a:t>
            </a:r>
            <a:r>
              <a:rPr lang="en-US" sz="2400" b="1" dirty="0">
                <a:solidFill>
                  <a:srgbClr val="000000"/>
                </a:solidFill>
              </a:rPr>
              <a:t> &gt; </a:t>
            </a:r>
            <a:r>
              <a:rPr lang="en-US" sz="2400" b="1" dirty="0">
                <a:solidFill>
                  <a:srgbClr val="6A3E3E"/>
                </a:solidFill>
              </a:rPr>
              <a:t>y</a:t>
            </a:r>
            <a:r>
              <a:rPr lang="en-US" sz="1000" b="1" dirty="0">
                <a:solidFill>
                  <a:srgbClr val="6A3E3E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;</a:t>
            </a:r>
          </a:p>
          <a:p>
            <a:pPr algn="l" defTabSz="432000" rtl="0"/>
            <a:r>
              <a:rPr lang="en-US" sz="2400" b="1" dirty="0">
                <a:solidFill>
                  <a:srgbClr val="7F0055"/>
                </a:solidFill>
              </a:rPr>
              <a:t>	return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7F0055"/>
                </a:solidFill>
              </a:rPr>
              <a:t>false</a:t>
            </a:r>
            <a:r>
              <a:rPr lang="en-US" sz="2400" b="1" dirty="0">
                <a:solidFill>
                  <a:srgbClr val="000000"/>
                </a:solidFill>
              </a:rPr>
              <a:t>;    </a:t>
            </a:r>
          </a:p>
          <a:p>
            <a:pPr algn="l" defTabSz="432000" rtl="0"/>
            <a:r>
              <a:rPr lang="he-IL" sz="2400" dirty="0">
                <a:solidFill>
                  <a:srgbClr val="000000"/>
                </a:solidFill>
              </a:rPr>
              <a:t>  {</a:t>
            </a:r>
            <a:endParaRPr lang="he-IL" sz="2400" dirty="0"/>
          </a:p>
        </p:txBody>
      </p:sp>
      <p:sp>
        <p:nvSpPr>
          <p:cNvPr id="8" name="מציין מיקום תוכן 8">
            <a:extLst>
              <a:ext uri="{FF2B5EF4-FFF2-40B4-BE49-F238E27FC236}">
                <a16:creationId xmlns:a16="http://schemas.microsoft.com/office/drawing/2014/main" id="{FA3CD327-37FA-4E48-896A-EFE187E22C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8317" y="920026"/>
            <a:ext cx="11515361" cy="1985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b="1" dirty="0"/>
              <a:t>נגדיר פעולת עזר בשם</a:t>
            </a:r>
            <a:r>
              <a:rPr lang="en-US" b="1" dirty="0"/>
              <a:t> </a:t>
            </a:r>
            <a:r>
              <a:rPr lang="he-IL" b="1" dirty="0"/>
              <a:t> </a:t>
            </a:r>
            <a:r>
              <a:rPr lang="en-US" b="1" i="1" dirty="0" err="1">
                <a:solidFill>
                  <a:srgbClr val="FF66FF"/>
                </a:solidFill>
                <a:latin typeface="+mn-lt"/>
                <a:cs typeface="+mn-cs"/>
              </a:rPr>
              <a:t>isCondition</a:t>
            </a:r>
            <a:r>
              <a:rPr lang="he-IL" b="1" dirty="0">
                <a:solidFill>
                  <a:srgbClr val="000000"/>
                </a:solidFill>
              </a:rPr>
              <a:t> המקבלת סוג הרמה (0 או 1) </a:t>
            </a:r>
            <a:r>
              <a:rPr lang="en-US" b="1" dirty="0">
                <a:solidFill>
                  <a:srgbClr val="000000"/>
                </a:solidFill>
              </a:rPr>
              <a:t>kind</a:t>
            </a:r>
            <a:r>
              <a:rPr lang="he-IL" b="1" dirty="0">
                <a:solidFill>
                  <a:srgbClr val="000000"/>
                </a:solidFill>
              </a:rPr>
              <a:t>, ערך של האיבר הנוכחי </a:t>
            </a:r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he-IL" b="1" dirty="0">
                <a:solidFill>
                  <a:srgbClr val="000000"/>
                </a:solidFill>
              </a:rPr>
              <a:t> וערך האיבר הבא </a:t>
            </a:r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he-IL" b="1" dirty="0">
                <a:solidFill>
                  <a:srgbClr val="000000"/>
                </a:solidFill>
              </a:rPr>
              <a:t>, הפעולה תחזיר </a:t>
            </a:r>
            <a:r>
              <a:rPr lang="en-US" b="1" dirty="0">
                <a:solidFill>
                  <a:srgbClr val="000000"/>
                </a:solidFill>
              </a:rPr>
              <a:t>true</a:t>
            </a:r>
            <a:r>
              <a:rPr lang="he-IL" b="1" dirty="0">
                <a:solidFill>
                  <a:srgbClr val="000000"/>
                </a:solidFill>
              </a:rPr>
              <a:t>, אם הרמה זוגית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he-IL" b="1" dirty="0">
                <a:solidFill>
                  <a:srgbClr val="000000"/>
                </a:solidFill>
              </a:rPr>
              <a:t> והערך עולה בין שני האיברים או הרמה אי-זוגית והערך יורד בין שני האיברים, אחרת תחזיר </a:t>
            </a:r>
            <a:r>
              <a:rPr lang="en-US" b="1" dirty="0">
                <a:solidFill>
                  <a:srgbClr val="000000"/>
                </a:solidFill>
              </a:rPr>
              <a:t>false</a:t>
            </a:r>
            <a:r>
              <a:rPr lang="he-IL" b="1" dirty="0">
                <a:solidFill>
                  <a:srgbClr val="000000"/>
                </a:solidFill>
              </a:rPr>
              <a:t>.</a:t>
            </a:r>
            <a:endParaRPr lang="he-IL" b="1" dirty="0"/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D12ED1FC-63B2-483A-BA23-1F9E63B76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5448" y="3107101"/>
            <a:ext cx="56936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ב. סדר גודל של הפעולה הוא: 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</a:t>
            </a:r>
            <a:r>
              <a:rPr lang="en-US" altLang="he-I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432000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כל הפעולות הן פעולות השוואה בסיסיות.</a:t>
            </a:r>
          </a:p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26B1937C-06B7-4AA4-A424-20975D10E486}"/>
              </a:ext>
            </a:extLst>
          </p:cNvPr>
          <p:cNvSpPr txBox="1">
            <a:spLocks/>
          </p:cNvSpPr>
          <p:nvPr/>
        </p:nvSpPr>
        <p:spPr>
          <a:xfrm>
            <a:off x="3314700" y="4270592"/>
            <a:ext cx="7794440" cy="49179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e-IL" b="1" dirty="0"/>
              <a:t>ונשתמש במלקה </a:t>
            </a:r>
            <a:r>
              <a:rPr lang="en-US" b="1" dirty="0" err="1"/>
              <a:t>TreeLevelValue</a:t>
            </a:r>
            <a:r>
              <a:rPr lang="he-IL" b="1" dirty="0"/>
              <a:t> לצורך הפתרון בהמשך:</a:t>
            </a:r>
            <a:endParaRPr lang="en-US" b="1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8B33707-A36F-4427-A2B8-5275A4852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82" y="4940628"/>
            <a:ext cx="5942857" cy="203809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229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allAtOnce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F950B51F-749B-408A-8FCE-877D39477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3" y="869230"/>
            <a:ext cx="8434227" cy="597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>
              <a:spcAft>
                <a:spcPts val="300"/>
              </a:spcAft>
            </a:pPr>
            <a:r>
              <a:rPr lang="en-US" altLang="he-IL" sz="2000" b="1" dirty="0">
                <a:latin typeface="+mn-lt"/>
              </a:rPr>
              <a:t>public static </a:t>
            </a:r>
            <a:r>
              <a:rPr lang="en-US" altLang="he-IL" sz="2000" b="1" dirty="0" err="1">
                <a:latin typeface="+mn-lt"/>
              </a:rPr>
              <a:t>boolean</a:t>
            </a:r>
            <a:r>
              <a:rPr lang="en-US" altLang="he-IL" sz="2000" b="1" dirty="0"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levelUpAndDown</a:t>
            </a:r>
            <a:r>
              <a:rPr lang="en-US" sz="2000" b="1" dirty="0">
                <a:latin typeface="+mn-lt"/>
              </a:rPr>
              <a:t> (</a:t>
            </a:r>
            <a:r>
              <a:rPr lang="en-US" sz="2000" b="1" dirty="0" err="1">
                <a:latin typeface="+mn-lt"/>
              </a:rPr>
              <a:t>BinNode</a:t>
            </a:r>
            <a:r>
              <a:rPr lang="en-US" sz="2000" b="1" dirty="0">
                <a:latin typeface="+mn-lt"/>
              </a:rPr>
              <a:t>&lt;</a:t>
            </a:r>
            <a:r>
              <a:rPr lang="en-US" sz="2000" b="1" dirty="0" err="1">
                <a:latin typeface="+mn-lt"/>
              </a:rPr>
              <a:t>TreeLevelValue</a:t>
            </a:r>
            <a:r>
              <a:rPr lang="en-US" sz="2000" b="1" dirty="0">
                <a:latin typeface="+mn-lt"/>
              </a:rPr>
              <a:t>&gt; T</a:t>
            </a:r>
            <a:r>
              <a:rPr lang="en-US" sz="800" b="1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)</a:t>
            </a:r>
          </a:p>
          <a:p>
            <a:pPr algn="l" defTabSz="432000" rtl="0"/>
            <a:r>
              <a:rPr lang="en-US" altLang="he-IL" b="1" dirty="0">
                <a:latin typeface="+mn-lt"/>
              </a:rPr>
              <a:t>{  </a:t>
            </a:r>
          </a:p>
          <a:p>
            <a:pPr algn="l" defTabSz="432000" rtl="0" eaLnBrk="1" hangingPunct="1"/>
            <a:r>
              <a:rPr lang="en-US" altLang="he-IL" b="1" dirty="0">
                <a:latin typeface="+mn-lt"/>
              </a:rPr>
              <a:t>	</a:t>
            </a:r>
            <a:r>
              <a:rPr lang="en-US" b="1" dirty="0">
                <a:latin typeface="+mn-lt"/>
              </a:rPr>
              <a:t>if (T == null)  return true; </a:t>
            </a:r>
          </a:p>
          <a:p>
            <a:pPr algn="l" defTabSz="432000" rtl="0"/>
            <a:r>
              <a:rPr lang="he-IL" b="1" dirty="0">
                <a:latin typeface="+mn-lt"/>
              </a:rPr>
              <a:t>	</a:t>
            </a:r>
            <a:r>
              <a:rPr lang="en-US" b="1" dirty="0">
                <a:latin typeface="+mn-lt"/>
              </a:rPr>
              <a:t>Queue&lt;</a:t>
            </a:r>
            <a:r>
              <a:rPr lang="en-US" b="1" dirty="0" err="1">
                <a:latin typeface="+mn-lt"/>
              </a:rPr>
              <a:t>BinNode</a:t>
            </a:r>
            <a:r>
              <a:rPr lang="en-US" b="1" dirty="0">
                <a:latin typeface="+mn-lt"/>
              </a:rPr>
              <a:t>&lt;</a:t>
            </a:r>
            <a:r>
              <a:rPr lang="en-US" b="1" dirty="0" err="1">
                <a:latin typeface="+mn-lt"/>
              </a:rPr>
              <a:t>TreeLevelValue</a:t>
            </a:r>
            <a:r>
              <a:rPr lang="en-US" b="1" dirty="0">
                <a:latin typeface="+mn-lt"/>
              </a:rPr>
              <a:t>&gt;&gt; q = </a:t>
            </a:r>
          </a:p>
          <a:p>
            <a:pPr algn="l" defTabSz="432000" rtl="0"/>
            <a:r>
              <a:rPr lang="en-US" b="1" dirty="0">
                <a:latin typeface="+mn-lt"/>
              </a:rPr>
              <a:t>			new Queue&lt;</a:t>
            </a:r>
            <a:r>
              <a:rPr lang="en-US" b="1" dirty="0" err="1">
                <a:latin typeface="+mn-lt"/>
              </a:rPr>
              <a:t>BinNode</a:t>
            </a:r>
            <a:r>
              <a:rPr lang="en-US" b="1" dirty="0">
                <a:latin typeface="+mn-lt"/>
              </a:rPr>
              <a:t>&lt;</a:t>
            </a:r>
            <a:r>
              <a:rPr lang="en-US" b="1" dirty="0" err="1">
                <a:latin typeface="+mn-lt"/>
              </a:rPr>
              <a:t>TreeLevelValue</a:t>
            </a:r>
            <a:r>
              <a:rPr lang="en-US" b="1" dirty="0">
                <a:latin typeface="+mn-lt"/>
              </a:rPr>
              <a:t>&gt;&gt;(</a:t>
            </a:r>
            <a:r>
              <a:rPr lang="en-US" sz="800" b="1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); </a:t>
            </a:r>
            <a:endParaRPr lang="he-IL" b="1" dirty="0">
              <a:latin typeface="+mn-lt"/>
            </a:endParaRPr>
          </a:p>
          <a:p>
            <a:pPr algn="l" defTabSz="432000" rtl="0"/>
            <a:r>
              <a:rPr lang="en-US" b="1" dirty="0">
                <a:latin typeface="+mn-lt"/>
              </a:rPr>
              <a:t>	</a:t>
            </a:r>
            <a:r>
              <a:rPr lang="en-US" b="1" dirty="0" err="1">
                <a:latin typeface="+mn-lt"/>
              </a:rPr>
              <a:t>q.insert</a:t>
            </a:r>
            <a:r>
              <a:rPr lang="en-US" b="1" dirty="0">
                <a:latin typeface="+mn-lt"/>
              </a:rPr>
              <a:t>(</a:t>
            </a:r>
            <a:r>
              <a:rPr lang="en-US" sz="1000" b="1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T</a:t>
            </a:r>
            <a:r>
              <a:rPr lang="en-US" sz="1000" b="1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)</a:t>
            </a:r>
            <a:r>
              <a:rPr lang="en-US" sz="1000" b="1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; </a:t>
            </a:r>
          </a:p>
          <a:p>
            <a:pPr algn="l" defTabSz="432000" rtl="0"/>
            <a:r>
              <a:rPr lang="he-IL" b="1" dirty="0">
                <a:latin typeface="+mn-lt"/>
              </a:rPr>
              <a:t>	</a:t>
            </a:r>
            <a:r>
              <a:rPr lang="en-US" b="1" dirty="0">
                <a:latin typeface="+mn-lt"/>
              </a:rPr>
              <a:t>while (</a:t>
            </a:r>
            <a:r>
              <a:rPr lang="en-US" sz="1000" b="1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!</a:t>
            </a:r>
            <a:r>
              <a:rPr lang="en-US" sz="1000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q.isEmpty</a:t>
            </a:r>
            <a:r>
              <a:rPr lang="en-US" b="1" dirty="0">
                <a:latin typeface="+mn-lt"/>
              </a:rPr>
              <a:t>(</a:t>
            </a:r>
            <a:r>
              <a:rPr lang="en-US" sz="1000" b="1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)) </a:t>
            </a:r>
          </a:p>
          <a:p>
            <a:pPr algn="l" defTabSz="432000" rtl="0"/>
            <a:r>
              <a:rPr lang="he-IL" b="1" dirty="0">
                <a:latin typeface="+mn-lt"/>
              </a:rPr>
              <a:t>	}</a:t>
            </a:r>
          </a:p>
          <a:p>
            <a:pPr algn="l" defTabSz="432000" rtl="0"/>
            <a:r>
              <a:rPr lang="en-US" b="1" dirty="0">
                <a:latin typeface="+mn-lt"/>
              </a:rPr>
              <a:t>		</a:t>
            </a:r>
            <a:r>
              <a:rPr lang="en-US" b="1" dirty="0" err="1">
                <a:latin typeface="+mn-lt"/>
              </a:rPr>
              <a:t>BinNode</a:t>
            </a:r>
            <a:r>
              <a:rPr lang="en-US" b="1" dirty="0">
                <a:latin typeface="+mn-lt"/>
              </a:rPr>
              <a:t>&lt;</a:t>
            </a:r>
            <a:r>
              <a:rPr lang="en-US" b="1" dirty="0" err="1">
                <a:latin typeface="+mn-lt"/>
              </a:rPr>
              <a:t>TreeLevelValue</a:t>
            </a:r>
            <a:r>
              <a:rPr lang="en-US" b="1" dirty="0">
                <a:latin typeface="+mn-lt"/>
              </a:rPr>
              <a:t>&gt; </a:t>
            </a:r>
            <a:r>
              <a:rPr lang="en-US" b="1" dirty="0" err="1">
                <a:latin typeface="+mn-lt"/>
              </a:rPr>
              <a:t>curr</a:t>
            </a:r>
            <a:r>
              <a:rPr lang="en-US" b="1" dirty="0">
                <a:latin typeface="+mn-lt"/>
              </a:rPr>
              <a:t> = </a:t>
            </a:r>
            <a:r>
              <a:rPr lang="en-US" b="1" dirty="0" err="1">
                <a:latin typeface="+mn-lt"/>
              </a:rPr>
              <a:t>q.remove</a:t>
            </a:r>
            <a:r>
              <a:rPr lang="en-US" b="1" dirty="0">
                <a:latin typeface="+mn-lt"/>
              </a:rPr>
              <a:t>(</a:t>
            </a:r>
            <a:r>
              <a:rPr lang="en-US" sz="800" b="1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); </a:t>
            </a:r>
          </a:p>
          <a:p>
            <a:pPr algn="l" defTabSz="432000" rtl="0"/>
            <a:r>
              <a:rPr lang="en-US" b="1" dirty="0">
                <a:latin typeface="+mn-lt"/>
              </a:rPr>
              <a:t>  		if (</a:t>
            </a:r>
            <a:r>
              <a:rPr lang="en-US" b="1" dirty="0" err="1">
                <a:latin typeface="+mn-lt"/>
              </a:rPr>
              <a:t>curr.getLeft</a:t>
            </a:r>
            <a:r>
              <a:rPr lang="en-US" b="1" dirty="0">
                <a:latin typeface="+mn-lt"/>
              </a:rPr>
              <a:t>() != null) </a:t>
            </a:r>
          </a:p>
          <a:p>
            <a:pPr algn="l" defTabSz="432000" rtl="0"/>
            <a:r>
              <a:rPr lang="en-US" b="1" dirty="0">
                <a:latin typeface="+mn-lt"/>
              </a:rPr>
              <a:t>  			</a:t>
            </a:r>
            <a:r>
              <a:rPr lang="en-US" b="1" dirty="0" err="1">
                <a:latin typeface="+mn-lt"/>
              </a:rPr>
              <a:t>q.insert</a:t>
            </a:r>
            <a:r>
              <a:rPr lang="en-US" b="1" dirty="0">
                <a:latin typeface="+mn-lt"/>
              </a:rPr>
              <a:t>(</a:t>
            </a:r>
            <a:r>
              <a:rPr lang="en-US" b="1" dirty="0" err="1">
                <a:latin typeface="+mn-lt"/>
              </a:rPr>
              <a:t>curr.getLeft</a:t>
            </a:r>
            <a:r>
              <a:rPr lang="en-US" b="1" dirty="0">
                <a:latin typeface="+mn-lt"/>
              </a:rPr>
              <a:t>()); </a:t>
            </a:r>
          </a:p>
          <a:p>
            <a:pPr algn="l" defTabSz="432000" rtl="0"/>
            <a:r>
              <a:rPr lang="he-IL" b="1" dirty="0">
                <a:latin typeface="+mn-lt"/>
              </a:rPr>
              <a:t>    		</a:t>
            </a:r>
            <a:r>
              <a:rPr lang="en-US" b="1" dirty="0">
                <a:latin typeface="+mn-lt"/>
              </a:rPr>
              <a:t>if (</a:t>
            </a:r>
            <a:r>
              <a:rPr lang="en-US" b="1" dirty="0" err="1">
                <a:latin typeface="+mn-lt"/>
              </a:rPr>
              <a:t>curr.getRight</a:t>
            </a:r>
            <a:r>
              <a:rPr lang="en-US" b="1" dirty="0">
                <a:latin typeface="+mn-lt"/>
              </a:rPr>
              <a:t>() != null) </a:t>
            </a:r>
          </a:p>
          <a:p>
            <a:pPr algn="l" defTabSz="432000" rtl="0"/>
            <a:r>
              <a:rPr lang="en-US" b="1" dirty="0">
                <a:latin typeface="+mn-lt"/>
              </a:rPr>
              <a:t> 			</a:t>
            </a:r>
            <a:r>
              <a:rPr lang="en-US" b="1" dirty="0" err="1">
                <a:latin typeface="+mn-lt"/>
              </a:rPr>
              <a:t>q.insert</a:t>
            </a:r>
            <a:r>
              <a:rPr lang="en-US" b="1" dirty="0">
                <a:latin typeface="+mn-lt"/>
              </a:rPr>
              <a:t>(</a:t>
            </a:r>
            <a:r>
              <a:rPr lang="en-US" b="1" dirty="0" err="1">
                <a:latin typeface="+mn-lt"/>
              </a:rPr>
              <a:t>curr.getRight</a:t>
            </a:r>
            <a:r>
              <a:rPr lang="en-US" b="1" dirty="0">
                <a:latin typeface="+mn-lt"/>
              </a:rPr>
              <a:t>()); </a:t>
            </a:r>
          </a:p>
          <a:p>
            <a:pPr algn="l" defTabSz="432000" rtl="0"/>
            <a:r>
              <a:rPr lang="he-IL" b="1" dirty="0">
                <a:latin typeface="+mn-lt"/>
              </a:rPr>
              <a:t>        </a:t>
            </a:r>
            <a:r>
              <a:rPr lang="en-US" b="1" dirty="0">
                <a:latin typeface="+mn-lt"/>
              </a:rPr>
              <a:t>	if (</a:t>
            </a:r>
            <a:r>
              <a:rPr lang="en-US" b="1" dirty="0" err="1">
                <a:latin typeface="+mn-lt"/>
              </a:rPr>
              <a:t>q.isEmpty</a:t>
            </a:r>
            <a:r>
              <a:rPr lang="en-US" b="1" dirty="0">
                <a:latin typeface="+mn-lt"/>
              </a:rPr>
              <a:t>())</a:t>
            </a:r>
          </a:p>
          <a:p>
            <a:pPr algn="l" defTabSz="432000" rtl="0"/>
            <a:r>
              <a:rPr lang="en-US" b="1" dirty="0">
                <a:latin typeface="+mn-lt"/>
              </a:rPr>
              <a:t>  			return true;  </a:t>
            </a:r>
          </a:p>
          <a:p>
            <a:pPr algn="l" defTabSz="432000" rtl="0"/>
            <a:r>
              <a:rPr lang="he-IL" b="1" dirty="0">
                <a:latin typeface="+mn-lt"/>
              </a:rPr>
              <a:t>    </a:t>
            </a:r>
            <a:r>
              <a:rPr lang="en-US" b="1" dirty="0">
                <a:latin typeface="+mn-lt"/>
              </a:rPr>
              <a:t>		</a:t>
            </a:r>
            <a:r>
              <a:rPr lang="en-US" b="1" dirty="0" err="1">
                <a:latin typeface="+mn-lt"/>
              </a:rPr>
              <a:t>BinNode</a:t>
            </a:r>
            <a:r>
              <a:rPr lang="en-US" b="1" dirty="0">
                <a:latin typeface="+mn-lt"/>
              </a:rPr>
              <a:t>&lt;</a:t>
            </a:r>
            <a:r>
              <a:rPr lang="en-US" b="1" dirty="0" err="1">
                <a:latin typeface="+mn-lt"/>
              </a:rPr>
              <a:t>TreeLevelValue</a:t>
            </a:r>
            <a:r>
              <a:rPr lang="en-US" b="1" dirty="0">
                <a:latin typeface="+mn-lt"/>
              </a:rPr>
              <a:t>&gt; temp = </a:t>
            </a:r>
            <a:r>
              <a:rPr lang="en-US" b="1" dirty="0" err="1">
                <a:latin typeface="+mn-lt"/>
              </a:rPr>
              <a:t>q.head</a:t>
            </a:r>
            <a:r>
              <a:rPr lang="en-US" b="1" dirty="0">
                <a:latin typeface="+mn-lt"/>
              </a:rPr>
              <a:t>(</a:t>
            </a:r>
            <a:r>
              <a:rPr lang="en-US" sz="800" b="1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); </a:t>
            </a:r>
          </a:p>
          <a:p>
            <a:pPr algn="l" defTabSz="432000" rtl="0"/>
            <a:r>
              <a:rPr lang="en-US" b="1" dirty="0">
                <a:latin typeface="+mn-lt"/>
              </a:rPr>
              <a:t>  		int lvl1 = </a:t>
            </a:r>
            <a:r>
              <a:rPr lang="en-US" b="1" dirty="0" err="1">
                <a:latin typeface="+mn-lt"/>
              </a:rPr>
              <a:t>curr.getValue</a:t>
            </a:r>
            <a:r>
              <a:rPr lang="en-US" b="1" dirty="0">
                <a:latin typeface="+mn-lt"/>
              </a:rPr>
              <a:t>().</a:t>
            </a:r>
            <a:r>
              <a:rPr lang="en-US" b="1" dirty="0" err="1">
                <a:latin typeface="+mn-lt"/>
              </a:rPr>
              <a:t>getLevel</a:t>
            </a:r>
            <a:r>
              <a:rPr lang="en-US" b="1" dirty="0">
                <a:latin typeface="+mn-lt"/>
              </a:rPr>
              <a:t>(</a:t>
            </a:r>
            <a:r>
              <a:rPr lang="en-US" sz="800" b="1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);</a:t>
            </a:r>
          </a:p>
          <a:p>
            <a:pPr algn="l" defTabSz="432000" rtl="0"/>
            <a:r>
              <a:rPr lang="en-US" b="1" dirty="0">
                <a:latin typeface="+mn-lt"/>
              </a:rPr>
              <a:t>  		int lvl2 = </a:t>
            </a:r>
            <a:r>
              <a:rPr lang="en-US" b="1" dirty="0" err="1">
                <a:latin typeface="+mn-lt"/>
              </a:rPr>
              <a:t>temp.getValue</a:t>
            </a:r>
            <a:r>
              <a:rPr lang="en-US" b="1" dirty="0">
                <a:latin typeface="+mn-lt"/>
              </a:rPr>
              <a:t>().</a:t>
            </a:r>
            <a:r>
              <a:rPr lang="en-US" b="1" dirty="0" err="1">
                <a:latin typeface="+mn-lt"/>
              </a:rPr>
              <a:t>getLevel</a:t>
            </a:r>
            <a:r>
              <a:rPr lang="en-US" b="1" dirty="0">
                <a:latin typeface="+mn-lt"/>
              </a:rPr>
              <a:t>(</a:t>
            </a:r>
            <a:r>
              <a:rPr lang="en-US" sz="800" b="1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);</a:t>
            </a:r>
          </a:p>
          <a:p>
            <a:pPr algn="l" defTabSz="432000" rtl="0"/>
            <a:r>
              <a:rPr lang="en-US" b="1" dirty="0">
                <a:latin typeface="+mn-lt"/>
              </a:rPr>
              <a:t>  		int x = </a:t>
            </a:r>
            <a:r>
              <a:rPr lang="en-US" b="1" dirty="0" err="1">
                <a:latin typeface="+mn-lt"/>
              </a:rPr>
              <a:t>curr.getValue</a:t>
            </a:r>
            <a:r>
              <a:rPr lang="en-US" b="1" dirty="0">
                <a:latin typeface="+mn-lt"/>
              </a:rPr>
              <a:t>().</a:t>
            </a:r>
            <a:r>
              <a:rPr lang="en-US" b="1" dirty="0" err="1">
                <a:latin typeface="+mn-lt"/>
              </a:rPr>
              <a:t>getNumber</a:t>
            </a:r>
            <a:r>
              <a:rPr lang="en-US" b="1" dirty="0">
                <a:latin typeface="+mn-lt"/>
              </a:rPr>
              <a:t>(</a:t>
            </a:r>
            <a:r>
              <a:rPr lang="en-US" sz="800" b="1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);</a:t>
            </a:r>
          </a:p>
          <a:p>
            <a:pPr algn="l" defTabSz="432000" rtl="0"/>
            <a:r>
              <a:rPr lang="en-US" b="1" dirty="0">
                <a:latin typeface="+mn-lt"/>
              </a:rPr>
              <a:t>  		int y = </a:t>
            </a:r>
            <a:r>
              <a:rPr lang="en-US" b="1" dirty="0" err="1">
                <a:latin typeface="+mn-lt"/>
              </a:rPr>
              <a:t>temp.getValue</a:t>
            </a:r>
            <a:r>
              <a:rPr lang="en-US" b="1" dirty="0">
                <a:latin typeface="+mn-lt"/>
              </a:rPr>
              <a:t>().</a:t>
            </a:r>
            <a:r>
              <a:rPr lang="en-US" b="1" dirty="0" err="1">
                <a:latin typeface="+mn-lt"/>
              </a:rPr>
              <a:t>getNumber</a:t>
            </a:r>
            <a:r>
              <a:rPr lang="en-US" b="1" dirty="0">
                <a:latin typeface="+mn-lt"/>
              </a:rPr>
              <a:t>(</a:t>
            </a:r>
            <a:r>
              <a:rPr lang="en-US" sz="800" b="1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);</a:t>
            </a:r>
          </a:p>
          <a:p>
            <a:pPr algn="l" defTabSz="432000" rtl="0"/>
            <a:r>
              <a:rPr lang="en-US" b="1" dirty="0">
                <a:latin typeface="+mn-lt"/>
              </a:rPr>
              <a:t> 		if (lvl1 == lvl2)</a:t>
            </a:r>
          </a:p>
        </p:txBody>
      </p:sp>
      <p:sp>
        <p:nvSpPr>
          <p:cNvPr id="20" name="כותרת 1">
            <a:extLst>
              <a:ext uri="{FF2B5EF4-FFF2-40B4-BE49-F238E27FC236}">
                <a16:creationId xmlns:a16="http://schemas.microsoft.com/office/drawing/2014/main" id="{B034ED1D-5B1F-4393-8F75-5110EDC2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2 – פתרון בגרות 2002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633BA9CE-273C-4F84-A3A9-41A298561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565" y="8657057"/>
            <a:ext cx="86657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altLang="he-IL" b="1" dirty="0">
                <a:solidFill>
                  <a:srgbClr val="00B050"/>
                </a:solidFill>
              </a:rPr>
              <a:t>פעולה מסלול-</a:t>
            </a:r>
            <a:r>
              <a:rPr lang="he-IL" b="1" dirty="0">
                <a:solidFill>
                  <a:srgbClr val="00B050"/>
                </a:solidFill>
              </a:rPr>
              <a:t>עולה</a:t>
            </a:r>
            <a:r>
              <a:rPr lang="he-IL" altLang="he-IL" b="1" dirty="0">
                <a:solidFill>
                  <a:srgbClr val="00B050"/>
                </a:solidFill>
              </a:rPr>
              <a:t> מקבלת עץ בינרי </a:t>
            </a:r>
            <a:r>
              <a:rPr lang="en-US" altLang="he-IL" b="1" dirty="0">
                <a:solidFill>
                  <a:srgbClr val="00B050"/>
                </a:solidFill>
              </a:rPr>
              <a:t>tr</a:t>
            </a:r>
            <a:r>
              <a:rPr lang="he-IL" altLang="he-IL" b="1" dirty="0">
                <a:solidFill>
                  <a:srgbClr val="00B050"/>
                </a:solidFill>
              </a:rPr>
              <a:t> ומחזירה 'אמת', אם קיים בעץ מסלול     </a:t>
            </a:r>
            <a:r>
              <a:rPr lang="he-IL" altLang="he-IL" sz="800" b="1" dirty="0">
                <a:solidFill>
                  <a:srgbClr val="00B050"/>
                </a:solidFill>
              </a:rPr>
              <a:t> </a:t>
            </a:r>
            <a:r>
              <a:rPr lang="he-IL" altLang="he-IL" b="1" dirty="0">
                <a:solidFill>
                  <a:srgbClr val="00B050"/>
                </a:solidFill>
              </a:rPr>
              <a:t>   // </a:t>
            </a:r>
          </a:p>
          <a:p>
            <a:pPr defTabSz="432000"/>
            <a:r>
              <a:rPr lang="he-IL" altLang="he-IL" b="1" dirty="0">
                <a:solidFill>
                  <a:srgbClr val="00B050"/>
                </a:solidFill>
              </a:rPr>
              <a:t>המתחיל בשורש העץ ומסתיים באחד העלים שלו, וערכי</a:t>
            </a:r>
            <a:r>
              <a:rPr lang="he-IL" dirty="0"/>
              <a:t> </a:t>
            </a:r>
            <a:r>
              <a:rPr lang="he-IL" b="1" dirty="0">
                <a:solidFill>
                  <a:srgbClr val="00B050"/>
                </a:solidFill>
              </a:rPr>
              <a:t>הצמתים</a:t>
            </a:r>
            <a:r>
              <a:rPr lang="he-IL" dirty="0"/>
              <a:t> </a:t>
            </a:r>
            <a:r>
              <a:rPr lang="he-IL" b="1" dirty="0">
                <a:solidFill>
                  <a:srgbClr val="00B050"/>
                </a:solidFill>
              </a:rPr>
              <a:t>ממוינים</a:t>
            </a:r>
            <a:r>
              <a:rPr lang="he-IL" dirty="0"/>
              <a:t> </a:t>
            </a:r>
            <a:r>
              <a:rPr lang="he-IL" b="1" dirty="0">
                <a:solidFill>
                  <a:srgbClr val="00B050"/>
                </a:solidFill>
              </a:rPr>
              <a:t>בסדר   </a:t>
            </a:r>
            <a:r>
              <a:rPr lang="he-IL" altLang="he-IL" b="1" dirty="0">
                <a:solidFill>
                  <a:srgbClr val="00B050"/>
                </a:solidFill>
              </a:rPr>
              <a:t>// </a:t>
            </a:r>
          </a:p>
          <a:p>
            <a:pPr defTabSz="432000"/>
            <a:r>
              <a:rPr lang="he-IL" b="1" dirty="0">
                <a:solidFill>
                  <a:srgbClr val="00B050"/>
                </a:solidFill>
              </a:rPr>
              <a:t>עולה מהשורש לעלה</a:t>
            </a:r>
            <a:r>
              <a:rPr lang="he-IL" altLang="he-IL" b="1" dirty="0">
                <a:solidFill>
                  <a:srgbClr val="00B050"/>
                </a:solidFill>
              </a:rPr>
              <a:t>. אם לא קיים מסלול כזה, הפעולה מחזירה 'שקר'.	            //</a:t>
            </a:r>
          </a:p>
        </p:txBody>
      </p:sp>
      <p:sp>
        <p:nvSpPr>
          <p:cNvPr id="15366" name="מלבן 5">
            <a:extLst>
              <a:ext uri="{FF2B5EF4-FFF2-40B4-BE49-F238E27FC236}">
                <a16:creationId xmlns:a16="http://schemas.microsoft.com/office/drawing/2014/main" id="{6817BF3E-3EED-461C-88D1-E8792C68B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5875" y="812666"/>
            <a:ext cx="746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/>
            <a:r>
              <a:rPr lang="en-US" altLang="he-IL" sz="2400" b="1" dirty="0"/>
              <a:t>.</a:t>
            </a:r>
            <a:r>
              <a:rPr lang="he-IL" altLang="he-IL" sz="2400" b="1" dirty="0"/>
              <a:t>א</a:t>
            </a:r>
            <a:endParaRPr lang="he-IL" altLang="he-IL" sz="2400"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E43E2DAF-FE81-45EC-84EE-CDBB72177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236" y="1277275"/>
            <a:ext cx="7673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ב.	סדר גודל של הפעולה הוא:  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O(n)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מציין את מספר האובייקטים (צמתים) בעץ.</a:t>
            </a:r>
          </a:p>
        </p:txBody>
      </p:sp>
      <p:sp>
        <p:nvSpPr>
          <p:cNvPr id="9" name="TextBox 25">
            <a:extLst>
              <a:ext uri="{FF2B5EF4-FFF2-40B4-BE49-F238E27FC236}">
                <a16:creationId xmlns:a16="http://schemas.microsoft.com/office/drawing/2014/main" id="{E98FD772-F16D-456E-A362-0EA8874C9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603" y="2881320"/>
            <a:ext cx="5081910" cy="262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>
              <a:spcAft>
                <a:spcPts val="300"/>
              </a:spcAft>
            </a:pPr>
            <a:r>
              <a:rPr lang="en-US" b="1" dirty="0">
                <a:latin typeface="+mn-lt"/>
              </a:rPr>
              <a:t>		if (lvl1 == lvl2)</a:t>
            </a:r>
          </a:p>
          <a:p>
            <a:pPr algn="l" defTabSz="432000" rtl="0"/>
            <a:r>
              <a:rPr lang="he-IL" b="1" dirty="0">
                <a:latin typeface="+mn-lt"/>
              </a:rPr>
              <a:t>			}</a:t>
            </a:r>
            <a:r>
              <a:rPr lang="en-US" b="1" dirty="0">
                <a:latin typeface="+mn-lt"/>
              </a:rPr>
              <a:t>	if (!</a:t>
            </a:r>
            <a:r>
              <a:rPr lang="en-US" b="1" i="1" dirty="0" err="1">
                <a:solidFill>
                  <a:srgbClr val="FF66FF"/>
                </a:solidFill>
                <a:latin typeface="+mn-lt"/>
              </a:rPr>
              <a:t>isCondition</a:t>
            </a:r>
            <a:r>
              <a:rPr lang="en-US" b="1" i="1" dirty="0">
                <a:solidFill>
                  <a:srgbClr val="FF66FF"/>
                </a:solidFill>
                <a:latin typeface="+mn-lt"/>
              </a:rPr>
              <a:t> </a:t>
            </a:r>
            <a:r>
              <a:rPr lang="en-US" b="1" i="1" dirty="0">
                <a:latin typeface="+mn-lt"/>
              </a:rPr>
              <a:t>(lvl1 % 2 , x, y))</a:t>
            </a:r>
          </a:p>
          <a:p>
            <a:pPr algn="l" defTabSz="432000" rtl="0"/>
            <a:r>
              <a:rPr lang="en-US" b="1" dirty="0">
                <a:latin typeface="+mn-lt"/>
              </a:rPr>
              <a:t> 					return false;</a:t>
            </a:r>
          </a:p>
          <a:p>
            <a:pPr algn="l" defTabSz="432000" rtl="0"/>
            <a:r>
              <a:rPr lang="he-IL" b="1" dirty="0">
                <a:latin typeface="+mn-lt"/>
              </a:rPr>
              <a:t> 			 {	</a:t>
            </a:r>
          </a:p>
          <a:p>
            <a:pPr algn="l" defTabSz="432000" rtl="0"/>
            <a:r>
              <a:rPr lang="en-US" b="1" dirty="0">
                <a:latin typeface="+mn-lt"/>
              </a:rPr>
              <a:t>	   	else </a:t>
            </a:r>
          </a:p>
          <a:p>
            <a:pPr algn="l" defTabSz="432000" rtl="0"/>
            <a:r>
              <a:rPr lang="en-US" b="1" dirty="0">
                <a:latin typeface="+mn-lt"/>
              </a:rPr>
              <a:t>        		</a:t>
            </a:r>
            <a:r>
              <a:rPr lang="en-US" b="1" dirty="0" err="1">
                <a:latin typeface="+mn-lt"/>
              </a:rPr>
              <a:t>curr</a:t>
            </a:r>
            <a:r>
              <a:rPr lang="en-US" b="1" dirty="0">
                <a:latin typeface="+mn-lt"/>
              </a:rPr>
              <a:t> = temp;</a:t>
            </a:r>
          </a:p>
          <a:p>
            <a:pPr algn="l" defTabSz="432000" rtl="0"/>
            <a:r>
              <a:rPr lang="he-IL" b="1" dirty="0"/>
              <a:t>	{</a:t>
            </a:r>
            <a:r>
              <a:rPr lang="en-US" b="1" dirty="0"/>
              <a:t> </a:t>
            </a:r>
            <a:r>
              <a:rPr lang="he-IL" dirty="0">
                <a:solidFill>
                  <a:srgbClr val="92D050"/>
                </a:solidFill>
                <a:latin typeface="+mn-lt"/>
              </a:rPr>
              <a:t> </a:t>
            </a:r>
            <a:r>
              <a:rPr lang="he-IL" sz="1400" dirty="0">
                <a:solidFill>
                  <a:srgbClr val="92D050"/>
                </a:solidFill>
                <a:latin typeface="+mn-lt"/>
              </a:rPr>
              <a:t>// </a:t>
            </a:r>
            <a:r>
              <a:rPr lang="he-IL" sz="1400" b="1" dirty="0"/>
              <a:t>	</a:t>
            </a:r>
            <a:r>
              <a:rPr lang="he-IL" sz="1400" b="1" dirty="0">
                <a:latin typeface="+mn-lt"/>
              </a:rPr>
              <a:t> </a:t>
            </a:r>
            <a:r>
              <a:rPr lang="en-US" sz="1400" dirty="0">
                <a:solidFill>
                  <a:srgbClr val="92D050"/>
                </a:solidFill>
                <a:latin typeface="+mn-lt"/>
              </a:rPr>
              <a:t>while</a:t>
            </a:r>
            <a:endParaRPr lang="he-IL" sz="1400" b="1" dirty="0">
              <a:latin typeface="+mn-lt"/>
            </a:endParaRPr>
          </a:p>
          <a:p>
            <a:pPr algn="l" defTabSz="432000" rtl="0"/>
            <a:r>
              <a:rPr lang="en-US" b="1" dirty="0">
                <a:latin typeface="+mn-lt"/>
              </a:rPr>
              <a:t>  	return true;</a:t>
            </a:r>
          </a:p>
          <a:p>
            <a:pPr algn="l" defTabSz="432000" rtl="0"/>
            <a:r>
              <a:rPr lang="he-IL" b="1" dirty="0">
                <a:latin typeface="+mn-lt"/>
              </a:rPr>
              <a:t>{ </a:t>
            </a:r>
            <a:r>
              <a:rPr lang="en-US" b="1" dirty="0">
                <a:latin typeface="+mn-lt"/>
              </a:rPr>
              <a:t>  </a:t>
            </a:r>
            <a:r>
              <a:rPr lang="en-US" altLang="he-IL" sz="1400" dirty="0">
                <a:solidFill>
                  <a:srgbClr val="92D050"/>
                </a:solidFill>
                <a:latin typeface="+mn-lt"/>
              </a:rPr>
              <a:t>//  </a:t>
            </a:r>
            <a:r>
              <a:rPr lang="en-US" sz="1400" dirty="0" err="1">
                <a:solidFill>
                  <a:srgbClr val="92D050"/>
                </a:solidFill>
                <a:latin typeface="+mn-lt"/>
              </a:rPr>
              <a:t>levelUpAndDown</a:t>
            </a:r>
            <a:endParaRPr lang="he-IL" altLang="he-IL" sz="1400" dirty="0">
              <a:solidFill>
                <a:srgbClr val="92D050"/>
              </a:solidFill>
              <a:latin typeface="+mn-lt"/>
            </a:endParaRPr>
          </a:p>
        </p:txBody>
      </p:sp>
      <p:cxnSp>
        <p:nvCxnSpPr>
          <p:cNvPr id="5" name="מחבר: מרפקי 4">
            <a:extLst>
              <a:ext uri="{FF2B5EF4-FFF2-40B4-BE49-F238E27FC236}">
                <a16:creationId xmlns:a16="http://schemas.microsoft.com/office/drawing/2014/main" id="{A0FC8EA9-2876-4252-B4A2-FC4AA1A18B7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27238" y="3009288"/>
            <a:ext cx="4051299" cy="3586660"/>
          </a:xfrm>
          <a:prstGeom prst="bentConnector3">
            <a:avLst>
              <a:gd name="adj1" fmla="val 19189"/>
            </a:avLst>
          </a:prstGeom>
          <a:ln w="19050"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>
            <a:extLst>
              <a:ext uri="{FF2B5EF4-FFF2-40B4-BE49-F238E27FC236}">
                <a16:creationId xmlns:a16="http://schemas.microsoft.com/office/drawing/2014/main" id="{911F12C4-59C0-419E-A656-33E39FB3F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056" y="2348068"/>
            <a:ext cx="8434226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/>
            <a:r>
              <a:rPr lang="he-IL" altLang="he-IL" sz="2400" b="1" dirty="0">
                <a:solidFill>
                  <a:schemeClr val="bg1"/>
                </a:solidFill>
              </a:rPr>
              <a:t>במקרה הגרוע, נעבור על כל צמתי העץ מספר קבוע של פעמים לצורך אתחול, הכנסה והוצאה מתור שהן פעולות בסיסיות.</a:t>
            </a:r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7F82686E-26E1-49D8-A9DE-84CE115069CB}"/>
              </a:ext>
            </a:extLst>
          </p:cNvPr>
          <p:cNvSpPr/>
          <p:nvPr/>
        </p:nvSpPr>
        <p:spPr>
          <a:xfrm>
            <a:off x="5772439" y="3541321"/>
            <a:ext cx="1233473" cy="94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בהקצאת </a:t>
            </a:r>
            <a:r>
              <a:rPr lang="he-IL" dirty="0" err="1"/>
              <a:t>זכרון</a:t>
            </a:r>
            <a:r>
              <a:rPr lang="he-IL" dirty="0"/>
              <a:t> דינאמית</a:t>
            </a:r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F7CE8A26-5E31-4D29-AB73-89FBF3DA6D3E}"/>
              </a:ext>
            </a:extLst>
          </p:cNvPr>
          <p:cNvCxnSpPr>
            <a:stCxn id="15" idx="0"/>
          </p:cNvCxnSpPr>
          <p:nvPr/>
        </p:nvCxnSpPr>
        <p:spPr>
          <a:xfrm flipH="1" flipV="1">
            <a:off x="6224603" y="3105150"/>
            <a:ext cx="164573" cy="436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46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8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רֶקוּרְסְיָה ויעילות</a:t>
            </a:r>
            <a:endParaRPr lang="he-IL" dirty="0">
              <a:latin typeface="+mj-lt"/>
            </a:endParaRPr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997588" y="1007388"/>
            <a:ext cx="9802368" cy="431447"/>
          </a:xfrm>
        </p:spPr>
        <p:txBody>
          <a:bodyPr/>
          <a:lstStyle/>
          <a:p>
            <a:r>
              <a:rPr lang="he-IL" altLang="he-IL" sz="4000" b="1" dirty="0"/>
              <a:t>ביבליוגרפיה: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284813" y="1632299"/>
            <a:ext cx="12084770" cy="3404396"/>
          </a:xfrm>
        </p:spPr>
        <p:txBody>
          <a:bodyPr>
            <a:normAutofit/>
          </a:bodyPr>
          <a:lstStyle/>
          <a:p>
            <a:pPr marR="0" eaLnBrk="1" hangingPunct="1">
              <a:spcAft>
                <a:spcPts val="1200"/>
              </a:spcAft>
              <a:defRPr/>
            </a:pPr>
            <a:r>
              <a:rPr lang="he-IL" sz="2800" dirty="0" err="1"/>
              <a:t>ברנדס</a:t>
            </a:r>
            <a:r>
              <a:rPr lang="he-IL" sz="2800" dirty="0"/>
              <a:t>, ע. (2007). </a:t>
            </a:r>
            <a:r>
              <a:rPr lang="he-IL" sz="2800" i="1" dirty="0"/>
              <a:t>עיצוב תוכנה מבוסס עצמים</a:t>
            </a:r>
            <a:r>
              <a:rPr lang="he-IL" sz="2800" dirty="0"/>
              <a:t>. ירושלים: המרכז להוראת המדעים ע"ש עמוס דה-שליט (</a:t>
            </a:r>
            <a:r>
              <a:rPr lang="he-IL" sz="2800" dirty="0" err="1"/>
              <a:t>מל"מ</a:t>
            </a:r>
            <a:r>
              <a:rPr lang="he-IL" sz="2800" dirty="0"/>
              <a:t>), האוניברסיטה העברית בירושלים.</a:t>
            </a:r>
          </a:p>
          <a:p>
            <a:pPr marR="0" eaLnBrk="1" hangingPunct="1">
              <a:spcAft>
                <a:spcPts val="1200"/>
              </a:spcAft>
              <a:defRPr/>
            </a:pPr>
            <a:r>
              <a:rPr lang="he-IL" sz="2800" dirty="0"/>
              <a:t>פונק, ש' ושוורץ ש' (2020).   </a:t>
            </a:r>
            <a:r>
              <a:rPr lang="he-IL" sz="2800" i="1" dirty="0"/>
              <a:t>ספר-מדעי-המחשב  שער </a:t>
            </a:r>
            <a:r>
              <a:rPr lang="en-US" sz="2800" i="1" dirty="0"/>
              <a:t>I</a:t>
            </a:r>
            <a:r>
              <a:rPr lang="he-IL" sz="2800" i="1" dirty="0"/>
              <a:t>. 				</a:t>
            </a:r>
            <a:r>
              <a:rPr lang="he-IL" sz="2800" dirty="0"/>
              <a:t>הגוף המבצע: אורט ישראל. </a:t>
            </a:r>
            <a:r>
              <a:rPr lang="he-IL" sz="2800" b="1" dirty="0">
                <a:solidFill>
                  <a:schemeClr val="tx1">
                    <a:lumMod val="85000"/>
                  </a:schemeClr>
                </a:solidFill>
              </a:rPr>
              <a:t>ספר אינטרנטי</a:t>
            </a:r>
          </a:p>
          <a:p>
            <a:pPr marR="0" eaLnBrk="1" hangingPunct="1">
              <a:spcAft>
                <a:spcPts val="1200"/>
              </a:spcAft>
              <a:defRPr/>
            </a:pPr>
            <a:r>
              <a:rPr lang="he-IL" sz="2800" dirty="0" err="1"/>
              <a:t>מינסטר</a:t>
            </a:r>
            <a:r>
              <a:rPr lang="he-IL" sz="2800" dirty="0"/>
              <a:t>, ד' וברנד ב' (2020). </a:t>
            </a:r>
            <a:r>
              <a:rPr lang="he-IL" sz="2800" i="1" dirty="0"/>
              <a:t>ספר-מדעי-המחשב  שער </a:t>
            </a:r>
            <a:r>
              <a:rPr lang="en-US" sz="2800" i="1" dirty="0"/>
              <a:t>II</a:t>
            </a:r>
            <a:r>
              <a:rPr lang="he-IL" sz="2800" i="1" dirty="0"/>
              <a:t>. 				</a:t>
            </a:r>
            <a:r>
              <a:rPr lang="he-IL" sz="2800" dirty="0"/>
              <a:t>הגוף המבצע: אורט ישראל. </a:t>
            </a:r>
            <a:r>
              <a:rPr lang="he-IL" sz="2800" b="1" dirty="0">
                <a:solidFill>
                  <a:schemeClr val="tx1">
                    <a:lumMod val="85000"/>
                  </a:schemeClr>
                </a:solidFill>
              </a:rPr>
              <a:t>ספר אינטרנטי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0B8282A-152E-4F3D-A4D0-6BC36E5D2199}"/>
              </a:ext>
            </a:extLst>
          </p:cNvPr>
          <p:cNvSpPr/>
          <p:nvPr/>
        </p:nvSpPr>
        <p:spPr>
          <a:xfrm>
            <a:off x="1844558" y="4927282"/>
            <a:ext cx="34515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End</a:t>
            </a:r>
            <a:endParaRPr lang="he-IL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4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7">
            <a:extLst>
              <a:ext uri="{FF2B5EF4-FFF2-40B4-BE49-F238E27FC236}">
                <a16:creationId xmlns:a16="http://schemas.microsoft.com/office/drawing/2014/main" id="{A0BACC61-6728-47FD-BFF9-DC5A07E7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/>
          <a:lstStyle/>
          <a:p>
            <a:r>
              <a:rPr lang="he-IL" dirty="0"/>
              <a:t>דרישות קדם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C70E81D7-39E3-47FD-BCA5-49CA03142065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667E9A7E-C93B-4A3F-8B44-C8FE1DA35486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מציין מיקום טקסט 2">
            <a:extLst>
              <a:ext uri="{FF2B5EF4-FFF2-40B4-BE49-F238E27FC236}">
                <a16:creationId xmlns:a16="http://schemas.microsoft.com/office/drawing/2014/main" id="{FA3D2A13-FED3-4AB3-AC5A-CD6707CEFD22}"/>
              </a:ext>
            </a:extLst>
          </p:cNvPr>
          <p:cNvSpPr txBox="1">
            <a:spLocks/>
          </p:cNvSpPr>
          <p:nvPr/>
        </p:nvSpPr>
        <p:spPr>
          <a:xfrm>
            <a:off x="609790" y="1285875"/>
            <a:ext cx="9996297" cy="4374869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יסודות מדעי המחשב.</a:t>
            </a:r>
          </a:p>
          <a:p>
            <a:r>
              <a:rPr lang="he-IL" dirty="0"/>
              <a:t>מבנה נתונים – כל היחידה</a:t>
            </a:r>
          </a:p>
        </p:txBody>
      </p:sp>
      <p:pic>
        <p:nvPicPr>
          <p:cNvPr id="25" name="תמונה 24">
            <a:extLst>
              <a:ext uri="{FF2B5EF4-FFF2-40B4-BE49-F238E27FC236}">
                <a16:creationId xmlns:a16="http://schemas.microsoft.com/office/drawing/2014/main" id="{CACC6E36-40A5-4456-9306-F1496F4D2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2483643"/>
            <a:ext cx="2822575" cy="2116931"/>
          </a:xfrm>
          <a:prstGeom prst="rect">
            <a:avLst/>
          </a:prstGeom>
        </p:spPr>
      </p:pic>
      <p:sp>
        <p:nvSpPr>
          <p:cNvPr id="26" name="מלבן 25">
            <a:extLst>
              <a:ext uri="{FF2B5EF4-FFF2-40B4-BE49-F238E27FC236}">
                <a16:creationId xmlns:a16="http://schemas.microsoft.com/office/drawing/2014/main" id="{12336723-2EC3-470E-90CB-43DC778831ED}"/>
              </a:ext>
            </a:extLst>
          </p:cNvPr>
          <p:cNvSpPr/>
          <p:nvPr/>
        </p:nvSpPr>
        <p:spPr>
          <a:xfrm>
            <a:off x="764076" y="4756150"/>
            <a:ext cx="5044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600" dirty="0">
                <a:hlinkClick r:id="rId4"/>
              </a:rPr>
              <a:t>נלקח מהאתר: </a:t>
            </a:r>
            <a:r>
              <a:rPr lang="he-IL" sz="1600" dirty="0"/>
              <a:t> </a:t>
            </a:r>
            <a:r>
              <a:rPr lang="en-US" sz="1600" dirty="0">
                <a:hlinkClick r:id="rId4"/>
              </a:rPr>
              <a:t>giphy.com/gifs/animal-dogs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45853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0" y="1167548"/>
            <a:ext cx="8109032" cy="4188657"/>
          </a:xfrm>
        </p:spPr>
        <p:txBody>
          <a:bodyPr>
            <a:normAutofit fontScale="77500" lnSpcReduction="20000"/>
          </a:bodyPr>
          <a:lstStyle/>
          <a:p>
            <a:pPr marL="457200" indent="-457200" defTabSz="432000">
              <a:buFont typeface="+mj-lt"/>
              <a:buAutoNum type="arabicPeriod"/>
            </a:pPr>
            <a:r>
              <a:rPr lang="he-IL" sz="3200" dirty="0"/>
              <a:t>פרק 1 – 	בחינת בגרות 2019 – שאלה 6</a:t>
            </a:r>
          </a:p>
          <a:p>
            <a:pPr marL="0" indent="0" defTabSz="432000">
              <a:buNone/>
            </a:pPr>
            <a:r>
              <a:rPr lang="he-IL" sz="3200" dirty="0"/>
              <a:t>				בחינת בגרות 2014 – שאלה 1</a:t>
            </a:r>
          </a:p>
          <a:p>
            <a:pPr marL="0" indent="0" defTabSz="432000">
              <a:buNone/>
            </a:pPr>
            <a:r>
              <a:rPr lang="he-IL" sz="3200" dirty="0"/>
              <a:t>				בחינת בגרות 2004 – שאלה 2</a:t>
            </a:r>
          </a:p>
          <a:p>
            <a:pPr marL="0" indent="0" defTabSz="432000">
              <a:buNone/>
            </a:pPr>
            <a:r>
              <a:rPr lang="he-IL" sz="3200" dirty="0"/>
              <a:t>				בחינת בגרות 2005 – שאלה 3</a:t>
            </a:r>
          </a:p>
          <a:p>
            <a:pPr marL="0" indent="0" defTabSz="432000">
              <a:buNone/>
            </a:pPr>
            <a:r>
              <a:rPr lang="he-IL" sz="3200" dirty="0"/>
              <a:t>2.  פרק 2 - 	בחינת בגרות 2007 – שאלה 3</a:t>
            </a:r>
          </a:p>
          <a:p>
            <a:pPr marL="0" indent="0" defTabSz="432000">
              <a:buNone/>
            </a:pPr>
            <a:r>
              <a:rPr lang="he-IL" sz="3200" dirty="0"/>
              <a:t>				בחינת בגרות 2016 – שאלה 2</a:t>
            </a:r>
          </a:p>
          <a:p>
            <a:pPr marL="0" indent="0" defTabSz="432000">
              <a:buNone/>
            </a:pPr>
            <a:r>
              <a:rPr lang="he-IL" sz="3200" dirty="0"/>
              <a:t>				בחינת בגרות 2002 – שאלה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 descr="תמונה שמכילה חניה, שלט, חוץ, רחוב&#10;&#10;התיאור נוצר באופן אוטומטי">
            <a:extLst>
              <a:ext uri="{FF2B5EF4-FFF2-40B4-BE49-F238E27FC236}">
                <a16:creationId xmlns:a16="http://schemas.microsoft.com/office/drawing/2014/main" id="{41C45675-24DC-4312-A013-814F1F2DE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29" y="507968"/>
            <a:ext cx="3111914" cy="40718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16A60F0-C4DB-4065-B5CA-6D31FD0E2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83" y="59855"/>
            <a:ext cx="3249353" cy="2615551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9C910B77-6982-4B56-8CDD-132D5D9E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3717" y="1063694"/>
            <a:ext cx="11161453" cy="2136227"/>
          </a:xfrm>
        </p:spPr>
        <p:txBody>
          <a:bodyPr>
            <a:noAutofit/>
          </a:bodyPr>
          <a:lstStyle/>
          <a:p>
            <a:pPr marL="0" indent="0" defTabSz="432000">
              <a:lnSpc>
                <a:spcPct val="100000"/>
              </a:lnSpc>
              <a:spcAft>
                <a:spcPts val="300"/>
              </a:spcAft>
              <a:buNone/>
            </a:pPr>
            <a:r>
              <a:rPr lang="he-IL" dirty="0"/>
              <a:t>נתונה המחלקה </a:t>
            </a:r>
            <a:r>
              <a:rPr lang="en-US" b="1" dirty="0"/>
              <a:t>Range </a:t>
            </a:r>
            <a:r>
              <a:rPr lang="he-IL" b="1" dirty="0"/>
              <a:t> </a:t>
            </a:r>
            <a:r>
              <a:rPr lang="he-IL" dirty="0"/>
              <a:t>שיש לה שתי תכונות:</a:t>
            </a:r>
          </a:p>
          <a:p>
            <a:pPr marL="0" indent="0" defTabSz="432000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/>
              <a:t> — low</a:t>
            </a:r>
            <a:r>
              <a:rPr lang="he-IL" dirty="0"/>
              <a:t>מספר מטיפוס שלם.</a:t>
            </a:r>
          </a:p>
          <a:p>
            <a:pPr marL="0" indent="0" defTabSz="432000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/>
              <a:t> — high</a:t>
            </a:r>
            <a:r>
              <a:rPr lang="he-IL" dirty="0"/>
              <a:t>מספר מטיפוס שלם.</a:t>
            </a:r>
          </a:p>
          <a:p>
            <a:pPr marL="0" indent="0" defTabSz="432000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/>
              <a:t> high</a:t>
            </a:r>
            <a:r>
              <a:rPr lang="he-IL" dirty="0"/>
              <a:t>גדול מ־ </a:t>
            </a:r>
            <a:r>
              <a:rPr lang="en-US" dirty="0"/>
              <a:t>low</a:t>
            </a:r>
            <a:r>
              <a:rPr lang="he-IL" dirty="0"/>
              <a:t>.</a:t>
            </a:r>
            <a:endParaRPr lang="en-US" dirty="0"/>
          </a:p>
          <a:p>
            <a:pPr marL="0" indent="0" defTabSz="432000">
              <a:lnSpc>
                <a:spcPct val="100000"/>
              </a:lnSpc>
              <a:spcAft>
                <a:spcPts val="300"/>
              </a:spcAft>
              <a:buNone/>
            </a:pPr>
            <a:r>
              <a:rPr lang="he-IL" dirty="0"/>
              <a:t>הנח שלכל תכונה הוגדרו ב־</a:t>
            </a:r>
            <a:r>
              <a:rPr lang="en-US" dirty="0"/>
              <a:t>Java </a:t>
            </a:r>
            <a:r>
              <a:rPr lang="he-IL" dirty="0"/>
              <a:t> הפעולות </a:t>
            </a:r>
            <a:r>
              <a:rPr lang="en-US" dirty="0"/>
              <a:t>get </a:t>
            </a:r>
            <a:r>
              <a:rPr lang="he-IL" dirty="0"/>
              <a:t> ו־</a:t>
            </a:r>
            <a:r>
              <a:rPr lang="en-US" dirty="0"/>
              <a:t> set </a:t>
            </a:r>
            <a:r>
              <a:rPr lang="he-IL" dirty="0" err="1"/>
              <a:t>וב</a:t>
            </a:r>
            <a:r>
              <a:rPr lang="he-IL" dirty="0"/>
              <a:t>־ #</a:t>
            </a:r>
            <a:r>
              <a:rPr lang="en-US" dirty="0"/>
              <a:t>C</a:t>
            </a:r>
            <a:r>
              <a:rPr lang="he-IL" dirty="0"/>
              <a:t> הפעולות </a:t>
            </a:r>
            <a:r>
              <a:rPr lang="en-US" dirty="0"/>
              <a:t> Get </a:t>
            </a:r>
            <a:r>
              <a:rPr lang="he-IL" dirty="0"/>
              <a:t>ו־ </a:t>
            </a:r>
            <a:r>
              <a:rPr lang="en-US" dirty="0"/>
              <a:t>Set</a:t>
            </a:r>
            <a:r>
              <a:rPr lang="he-IL" dirty="0"/>
              <a:t>.</a:t>
            </a:r>
          </a:p>
        </p:txBody>
      </p:sp>
      <p:sp>
        <p:nvSpPr>
          <p:cNvPr id="6146" name="כותרת 1">
            <a:extLst>
              <a:ext uri="{FF2B5EF4-FFF2-40B4-BE49-F238E27FC236}">
                <a16:creationId xmlns:a16="http://schemas.microsoft.com/office/drawing/2014/main" id="{3281B75F-B974-4736-8F75-05EF018E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900" y="155448"/>
            <a:ext cx="8204200" cy="7200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6 – בגרות 2019</a:t>
            </a:r>
          </a:p>
        </p:txBody>
      </p:sp>
      <p:sp>
        <p:nvSpPr>
          <p:cNvPr id="6" name="מציין מיקום תוכן 1">
            <a:extLst>
              <a:ext uri="{FF2B5EF4-FFF2-40B4-BE49-F238E27FC236}">
                <a16:creationId xmlns:a16="http://schemas.microsoft.com/office/drawing/2014/main" id="{EC76EB2D-BCFF-47F9-96D5-40444D23E62D}"/>
              </a:ext>
            </a:extLst>
          </p:cNvPr>
          <p:cNvSpPr txBox="1">
            <a:spLocks/>
          </p:cNvSpPr>
          <p:nvPr/>
        </p:nvSpPr>
        <p:spPr>
          <a:xfrm>
            <a:off x="0" y="3293077"/>
            <a:ext cx="12014200" cy="336898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34" indent="-342934" algn="r" defTabSz="914491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600360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2057606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32000">
              <a:lnSpc>
                <a:spcPct val="100000"/>
              </a:lnSpc>
              <a:buNone/>
            </a:pPr>
            <a:r>
              <a:rPr lang="he-IL" b="1" dirty="0"/>
              <a:t>עץ טווחים </a:t>
            </a:r>
            <a:r>
              <a:rPr lang="he-IL" dirty="0"/>
              <a:t>הוא עץ שאיבריו הם מטיפוס </a:t>
            </a:r>
            <a:r>
              <a:rPr lang="en-US" b="1" dirty="0"/>
              <a:t>Range</a:t>
            </a:r>
            <a:r>
              <a:rPr lang="he-IL" b="1" dirty="0"/>
              <a:t>.</a:t>
            </a:r>
            <a:endParaRPr lang="en-US" b="1" dirty="0"/>
          </a:p>
          <a:p>
            <a:pPr marL="0" indent="0" defTabSz="432000">
              <a:lnSpc>
                <a:spcPct val="100000"/>
              </a:lnSpc>
              <a:buNone/>
            </a:pPr>
            <a:r>
              <a:rPr lang="he-IL" b="1" dirty="0"/>
              <a:t>עץ טווחים מסודר </a:t>
            </a:r>
            <a:r>
              <a:rPr lang="he-IL" dirty="0"/>
              <a:t>הוא עץ ריק או עץ טווחים שבו עבור </a:t>
            </a:r>
            <a:r>
              <a:rPr lang="he-IL" u="sng" dirty="0"/>
              <a:t>כל</a:t>
            </a:r>
            <a:r>
              <a:rPr lang="he-IL" dirty="0"/>
              <a:t> </a:t>
            </a:r>
            <a:r>
              <a:rPr lang="he-IL" u="sng" dirty="0"/>
              <a:t>צומת</a:t>
            </a:r>
            <a:r>
              <a:rPr lang="he-IL" dirty="0"/>
              <a:t> מתקיימים התנאים האלה:</a:t>
            </a:r>
          </a:p>
          <a:p>
            <a:pPr marL="0" indent="0" defTabSz="432000">
              <a:lnSpc>
                <a:spcPct val="100000"/>
              </a:lnSpc>
              <a:buNone/>
            </a:pPr>
            <a:r>
              <a:rPr lang="he-IL" dirty="0"/>
              <a:t>							</a:t>
            </a:r>
            <a:r>
              <a:rPr lang="he-IL" sz="2300" dirty="0"/>
              <a:t>	</a:t>
            </a:r>
            <a:r>
              <a:rPr lang="he-IL" sz="2200" dirty="0"/>
              <a:t> • אם יש בן שמאלי, אז ה־</a:t>
            </a:r>
            <a:r>
              <a:rPr lang="en-US" sz="2200" dirty="0"/>
              <a:t>low</a:t>
            </a:r>
            <a:r>
              <a:rPr lang="en-US" sz="800" dirty="0"/>
              <a:t> </a:t>
            </a:r>
            <a:r>
              <a:rPr lang="he-IL" sz="2200" dirty="0"/>
              <a:t> של הצומת שווה ל־</a:t>
            </a:r>
            <a:r>
              <a:rPr lang="he-IL" sz="800" dirty="0"/>
              <a:t> </a:t>
            </a:r>
            <a:r>
              <a:rPr lang="en-US" sz="2200" dirty="0"/>
              <a:t> low</a:t>
            </a:r>
            <a:r>
              <a:rPr lang="he-IL" sz="2200" dirty="0"/>
              <a:t>של הבן השמאלי,								    </a:t>
            </a:r>
            <a:r>
              <a:rPr lang="he-IL" sz="2200" dirty="0" err="1"/>
              <a:t>וה</a:t>
            </a:r>
            <a:r>
              <a:rPr lang="he-IL" sz="2200" dirty="0"/>
              <a:t>־ </a:t>
            </a:r>
            <a:r>
              <a:rPr lang="en-US" sz="2200" dirty="0"/>
              <a:t>high</a:t>
            </a:r>
            <a:r>
              <a:rPr lang="he-IL" sz="2200" dirty="0"/>
              <a:t> של הצומת גדול או שווה ל־</a:t>
            </a:r>
            <a:r>
              <a:rPr lang="en-US" sz="2200" dirty="0"/>
              <a:t>high </a:t>
            </a:r>
            <a:r>
              <a:rPr lang="he-IL" sz="2200" dirty="0"/>
              <a:t> של הבן השמאלי.</a:t>
            </a:r>
          </a:p>
          <a:p>
            <a:pPr marL="0" indent="0" defTabSz="432000">
              <a:lnSpc>
                <a:spcPct val="100000"/>
              </a:lnSpc>
              <a:buNone/>
            </a:pPr>
            <a:r>
              <a:rPr lang="he-IL" sz="2200" dirty="0"/>
              <a:t>								 • אם יש בן ימני, אז ה־ </a:t>
            </a:r>
            <a:r>
              <a:rPr lang="en-US" sz="2200" dirty="0"/>
              <a:t>high</a:t>
            </a:r>
            <a:r>
              <a:rPr lang="he-IL" sz="2200" dirty="0"/>
              <a:t> של הצומת שווה ל־</a:t>
            </a:r>
            <a:r>
              <a:rPr lang="en-US" sz="2200" dirty="0"/>
              <a:t> high </a:t>
            </a:r>
            <a:r>
              <a:rPr lang="he-IL" sz="2200" dirty="0"/>
              <a:t>של הבן הימני,									    </a:t>
            </a:r>
            <a:r>
              <a:rPr lang="he-IL" sz="2200" dirty="0" err="1"/>
              <a:t>וה</a:t>
            </a:r>
            <a:r>
              <a:rPr lang="he-IL" sz="2200" dirty="0"/>
              <a:t>־</a:t>
            </a:r>
            <a:r>
              <a:rPr lang="en-US" sz="2200" dirty="0"/>
              <a:t> low </a:t>
            </a:r>
            <a:r>
              <a:rPr lang="he-IL" sz="2200" dirty="0"/>
              <a:t>של הצומת קטן או שווה ל־</a:t>
            </a:r>
            <a:r>
              <a:rPr lang="en-US" sz="2200" dirty="0"/>
              <a:t>low </a:t>
            </a:r>
            <a:r>
              <a:rPr lang="he-IL" sz="2200" dirty="0"/>
              <a:t> של הבן הימני.</a:t>
            </a:r>
          </a:p>
          <a:p>
            <a:pPr marL="0" indent="0" defTabSz="432000">
              <a:lnSpc>
                <a:spcPct val="100000"/>
              </a:lnSpc>
              <a:spcAft>
                <a:spcPts val="0"/>
              </a:spcAft>
              <a:buNone/>
            </a:pPr>
            <a:r>
              <a:rPr lang="he-IL" sz="2200" dirty="0"/>
              <a:t>								 • אם יש שני בנים, אז ה־ </a:t>
            </a:r>
            <a:r>
              <a:rPr lang="en-US" sz="2200" dirty="0"/>
              <a:t> high</a:t>
            </a:r>
            <a:r>
              <a:rPr lang="he-IL" sz="2200" dirty="0"/>
              <a:t>של הבן השמאלי קטן מה־</a:t>
            </a:r>
            <a:r>
              <a:rPr lang="en-US" sz="2200" dirty="0"/>
              <a:t> low </a:t>
            </a:r>
            <a:r>
              <a:rPr lang="he-IL" sz="2200" dirty="0"/>
              <a:t>של הבן										 הימני.</a:t>
            </a:r>
          </a:p>
          <a:p>
            <a:pPr marL="0" indent="0" defTabSz="432000">
              <a:lnSpc>
                <a:spcPct val="100000"/>
              </a:lnSpc>
              <a:buNone/>
            </a:pPr>
            <a:r>
              <a:rPr lang="he-IL" dirty="0"/>
              <a:t>															</a:t>
            </a:r>
            <a:r>
              <a:rPr lang="he-IL" dirty="0">
                <a:solidFill>
                  <a:srgbClr val="FFC000"/>
                </a:solidFill>
              </a:rPr>
              <a:t>דוגמה ל</a:t>
            </a:r>
            <a:r>
              <a:rPr lang="he-IL" b="1" dirty="0">
                <a:solidFill>
                  <a:srgbClr val="FFC000"/>
                </a:solidFill>
              </a:rPr>
              <a:t>עץ טווחים מסודר</a:t>
            </a:r>
            <a:r>
              <a:rPr lang="he-IL" dirty="0">
                <a:solidFill>
                  <a:srgbClr val="FFC000"/>
                </a:solidFill>
              </a:rPr>
              <a:t>: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C0EB96D3-81FD-479A-B024-08FCF579D00B}"/>
              </a:ext>
            </a:extLst>
          </p:cNvPr>
          <p:cNvSpPr txBox="1"/>
          <p:nvPr/>
        </p:nvSpPr>
        <p:spPr>
          <a:xfrm>
            <a:off x="1357137" y="5954273"/>
            <a:ext cx="740229" cy="1015663"/>
          </a:xfrm>
          <a:prstGeom prst="rect">
            <a:avLst/>
          </a:prstGeom>
          <a:noFill/>
        </p:spPr>
        <p:txBody>
          <a:bodyPr wrap="square" lIns="36000" tIns="0" rIns="36000" bIns="0" rtlCol="1">
            <a:spAutoFit/>
          </a:bodyPr>
          <a:lstStyle/>
          <a:p>
            <a:r>
              <a:rPr lang="he-IL" sz="6600" dirty="0">
                <a:solidFill>
                  <a:srgbClr val="FFC000"/>
                </a:solidFill>
                <a:sym typeface="Wingdings" panose="05000000000000000000" pitchFamily="2" charset="2"/>
              </a:rPr>
              <a:t></a:t>
            </a:r>
            <a:endParaRPr lang="he-IL" sz="6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7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BEB68380-01CD-4F9D-8907-BD53D5841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67" y="963349"/>
            <a:ext cx="5805306" cy="4672953"/>
          </a:xfrm>
          <a:prstGeom prst="rect">
            <a:avLst/>
          </a:prstGeom>
        </p:spPr>
      </p:pic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6 – בגרות 2019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C3F5B71B-1DCB-4A7F-AC08-BFB65BAF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1" y="1124627"/>
            <a:ext cx="6953312" cy="179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>
              <a:lnSpc>
                <a:spcPct val="150000"/>
              </a:lnSpc>
              <a:spcAft>
                <a:spcPts val="600"/>
              </a:spcAft>
            </a:pPr>
            <a:r>
              <a:rPr lang="he-IL" sz="2400" dirty="0"/>
              <a:t>א.	כתב/י פעולה חיצונית בוליאנית בשם </a:t>
            </a:r>
            <a:r>
              <a:rPr lang="en-US" sz="2400" dirty="0"/>
              <a:t>order </a:t>
            </a:r>
            <a:r>
              <a:rPr lang="he-IL" sz="2400" dirty="0"/>
              <a:t> ב־ 		</a:t>
            </a:r>
            <a:r>
              <a:rPr lang="en-US" sz="2400" dirty="0"/>
              <a:t> Java</a:t>
            </a:r>
            <a:r>
              <a:rPr lang="he-IL" sz="2400" dirty="0"/>
              <a:t>או </a:t>
            </a:r>
            <a:r>
              <a:rPr lang="en-US" sz="2400" dirty="0"/>
              <a:t> Order </a:t>
            </a:r>
            <a:r>
              <a:rPr lang="he-IL" sz="2400" dirty="0"/>
              <a:t>ב־ #</a:t>
            </a:r>
            <a:r>
              <a:rPr lang="en-US" sz="2400" dirty="0"/>
              <a:t>C</a:t>
            </a:r>
            <a:r>
              <a:rPr lang="he-IL" sz="2400" dirty="0"/>
              <a:t>, המקבלת </a:t>
            </a:r>
            <a:r>
              <a:rPr lang="he-IL" sz="2400" b="1" dirty="0"/>
              <a:t>עץ טווחים </a:t>
            </a:r>
            <a:r>
              <a:rPr lang="he-IL" sz="2400" dirty="0"/>
              <a:t>או		</a:t>
            </a:r>
            <a:r>
              <a:rPr lang="he-IL" sz="2400" b="1" dirty="0"/>
              <a:t>עץ ריק </a:t>
            </a:r>
            <a:r>
              <a:rPr lang="he-IL" sz="2400" dirty="0"/>
              <a:t>ומחזירה </a:t>
            </a:r>
            <a:r>
              <a:rPr lang="en-US" sz="2400" dirty="0"/>
              <a:t>true</a:t>
            </a:r>
            <a:r>
              <a:rPr lang="he-IL" sz="2400" dirty="0"/>
              <a:t> אם העץ הוא </a:t>
            </a:r>
            <a:r>
              <a:rPr lang="he-IL" sz="2400" b="1" dirty="0"/>
              <a:t>עץ טווחים		מסודר</a:t>
            </a:r>
            <a:r>
              <a:rPr lang="he-IL" sz="2400" dirty="0"/>
              <a:t>, אחרת — הפעולה מחזירה </a:t>
            </a:r>
            <a:r>
              <a:rPr lang="en-US" sz="2400" dirty="0"/>
              <a:t>false</a:t>
            </a:r>
            <a:r>
              <a:rPr lang="he-IL" sz="2400" dirty="0"/>
              <a:t>.</a:t>
            </a:r>
            <a:endParaRPr lang="he-IL" altLang="he-IL" sz="2400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A9E23FBB-B28D-47AC-99AF-B3E1505E8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451" y="3358638"/>
            <a:ext cx="6446962" cy="114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>
              <a:lnSpc>
                <a:spcPct val="150000"/>
              </a:lnSpc>
            </a:pPr>
            <a:r>
              <a:rPr lang="he-IL" altLang="he-IL" sz="2400" dirty="0"/>
              <a:t>ב.	מהי סיבוכיות זמן הריצה של הפעולה שכתבת	בסעיף א'? נמק/י!</a:t>
            </a:r>
          </a:p>
        </p:txBody>
      </p:sp>
      <p:sp>
        <p:nvSpPr>
          <p:cNvPr id="8198" name="TextBox 4">
            <a:extLst>
              <a:ext uri="{FF2B5EF4-FFF2-40B4-BE49-F238E27FC236}">
                <a16:creationId xmlns:a16="http://schemas.microsoft.com/office/drawing/2014/main" id="{54C5F08D-C8BB-4FB0-9EFA-0F4161972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889" y="5229225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he-IL" altLang="he-IL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א.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741E65BB-0FBE-433C-9D52-6BFD6F7AD030}"/>
              </a:ext>
            </a:extLst>
          </p:cNvPr>
          <p:cNvSpPr/>
          <p:nvPr/>
        </p:nvSpPr>
        <p:spPr>
          <a:xfrm>
            <a:off x="16416" y="872134"/>
            <a:ext cx="2698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דוגמה</a:t>
            </a:r>
          </a:p>
          <a:p>
            <a:r>
              <a:rPr lang="he-IL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ל</a:t>
            </a:r>
            <a:r>
              <a:rPr lang="he-IL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עץ טווחים מסודר</a:t>
            </a:r>
            <a:r>
              <a:rPr lang="he-IL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9982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CE08FCAF-9C1D-4456-966A-359D39707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9248"/>
            <a:ext cx="9802206" cy="7200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6 – פתרון בגרות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404778-DBDB-4D63-AAFE-7EC981F3D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86" y="797096"/>
            <a:ext cx="10455275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rtl="0" eaLnBrk="1" hangingPunct="1"/>
            <a:r>
              <a:rPr lang="en-US" altLang="he-IL" sz="2400" dirty="0">
                <a:latin typeface="+mn-lt"/>
              </a:rPr>
              <a:t>public static </a:t>
            </a:r>
            <a:r>
              <a:rPr lang="en-US" altLang="he-IL" sz="2400" dirty="0" err="1">
                <a:latin typeface="+mn-lt"/>
              </a:rPr>
              <a:t>boolean</a:t>
            </a:r>
            <a:r>
              <a:rPr lang="en-US" altLang="he-IL" sz="2400" dirty="0">
                <a:latin typeface="+mn-lt"/>
              </a:rPr>
              <a:t> </a:t>
            </a:r>
            <a:r>
              <a:rPr lang="en-US" altLang="he-IL" sz="2400" b="1" dirty="0">
                <a:solidFill>
                  <a:srgbClr val="FF0000"/>
                </a:solidFill>
                <a:latin typeface="+mn-lt"/>
              </a:rPr>
              <a:t>order</a:t>
            </a:r>
            <a:r>
              <a:rPr lang="en-US" altLang="he-IL" sz="2400" dirty="0">
                <a:latin typeface="+mn-lt"/>
              </a:rPr>
              <a:t> (</a:t>
            </a:r>
            <a:r>
              <a:rPr lang="en-US" altLang="he-IL" sz="2400" dirty="0" err="1">
                <a:latin typeface="+mn-lt"/>
              </a:rPr>
              <a:t>BinNode</a:t>
            </a:r>
            <a:r>
              <a:rPr lang="en-US" altLang="he-IL" sz="2400" dirty="0">
                <a:latin typeface="+mn-lt"/>
              </a:rPr>
              <a:t> &lt;Range&gt; t)</a:t>
            </a:r>
          </a:p>
          <a:p>
            <a:pPr algn="l" rtl="0" eaLnBrk="1" hangingPunct="1"/>
            <a:r>
              <a:rPr lang="en-US" altLang="he-IL" sz="2400" dirty="0">
                <a:latin typeface="+mn-lt"/>
              </a:rPr>
              <a:t>{ </a:t>
            </a:r>
            <a:r>
              <a:rPr lang="en-US" altLang="he-IL" sz="2400" dirty="0">
                <a:solidFill>
                  <a:srgbClr val="00B050"/>
                </a:solidFill>
                <a:latin typeface="+mn-lt"/>
              </a:rPr>
              <a:t>// … .</a:t>
            </a:r>
          </a:p>
          <a:p>
            <a:pPr algn="l" rtl="0" eaLnBrk="1" hangingPunct="1"/>
            <a:endParaRPr lang="en-US" altLang="he-IL" sz="2400" dirty="0">
              <a:latin typeface="+mn-lt"/>
            </a:endParaRPr>
          </a:p>
          <a:p>
            <a:pPr algn="l" rtl="0" eaLnBrk="1" hangingPunct="1"/>
            <a:endParaRPr lang="en-US" altLang="he-IL" sz="2400" dirty="0">
              <a:latin typeface="+mn-lt"/>
            </a:endParaRPr>
          </a:p>
          <a:p>
            <a:pPr algn="l" rtl="0" eaLnBrk="1" hangingPunct="1"/>
            <a:endParaRPr lang="en-US" altLang="he-IL" sz="2400" dirty="0">
              <a:latin typeface="+mn-lt"/>
            </a:endParaRPr>
          </a:p>
          <a:p>
            <a:pPr algn="l" rtl="0" eaLnBrk="1" hangingPunct="1"/>
            <a:endParaRPr lang="en-US" altLang="he-IL" sz="2400" dirty="0">
              <a:latin typeface="+mn-lt"/>
            </a:endParaRPr>
          </a:p>
          <a:p>
            <a:pPr algn="l" rtl="0" eaLnBrk="1" hangingPunct="1"/>
            <a:endParaRPr lang="en-US" altLang="he-IL" sz="2400" dirty="0">
              <a:latin typeface="+mn-lt"/>
            </a:endParaRPr>
          </a:p>
          <a:p>
            <a:pPr algn="l" rtl="0" eaLnBrk="1" hangingPunct="1"/>
            <a:endParaRPr lang="en-US" altLang="he-IL" sz="2400" dirty="0">
              <a:latin typeface="+mn-lt"/>
            </a:endParaRPr>
          </a:p>
          <a:p>
            <a:pPr algn="l" rtl="0" eaLnBrk="1" hangingPunct="1"/>
            <a:endParaRPr lang="en-US" altLang="he-IL" sz="2400" dirty="0">
              <a:latin typeface="+mn-lt"/>
            </a:endParaRPr>
          </a:p>
          <a:p>
            <a:pPr algn="l" rtl="0" eaLnBrk="1" hangingPunct="1"/>
            <a:endParaRPr lang="en-US" altLang="he-IL" sz="2400" dirty="0">
              <a:latin typeface="+mn-lt"/>
            </a:endParaRPr>
          </a:p>
          <a:p>
            <a:pPr algn="l" rtl="0" eaLnBrk="1" hangingPunct="1"/>
            <a:endParaRPr lang="en-US" altLang="he-IL" sz="2400" dirty="0">
              <a:latin typeface="+mn-lt"/>
            </a:endParaRPr>
          </a:p>
          <a:p>
            <a:pPr algn="l" rtl="0" eaLnBrk="1" hangingPunct="1"/>
            <a:endParaRPr lang="en-US" altLang="he-IL" sz="2400" dirty="0">
              <a:latin typeface="+mn-lt"/>
            </a:endParaRPr>
          </a:p>
          <a:p>
            <a:pPr algn="l" rtl="0" eaLnBrk="1" hangingPunct="1"/>
            <a:endParaRPr lang="en-US" altLang="he-IL" sz="2400" dirty="0">
              <a:latin typeface="+mn-lt"/>
            </a:endParaRPr>
          </a:p>
          <a:p>
            <a:pPr algn="l" rtl="0" eaLnBrk="1" hangingPunct="1"/>
            <a:endParaRPr lang="en-US" altLang="he-IL" sz="2400" dirty="0">
              <a:latin typeface="+mn-lt"/>
            </a:endParaRPr>
          </a:p>
          <a:p>
            <a:pPr algn="l" rtl="0" eaLnBrk="1" hangingPunct="1"/>
            <a:endParaRPr lang="en-US" altLang="he-IL" sz="1000" dirty="0">
              <a:latin typeface="+mn-lt"/>
            </a:endParaRPr>
          </a:p>
          <a:p>
            <a:pPr algn="l" rtl="0" eaLnBrk="1" hangingPunct="1"/>
            <a:endParaRPr lang="en-US" altLang="he-IL" sz="2400" dirty="0">
              <a:latin typeface="+mn-lt"/>
            </a:endParaRPr>
          </a:p>
          <a:p>
            <a:pPr marL="0" lvl="1" algn="l" rtl="0" eaLnBrk="1" hangingPunct="1"/>
            <a:r>
              <a:rPr lang="en-US" altLang="he-IL" sz="2400" dirty="0">
                <a:latin typeface="+mn-lt"/>
              </a:rPr>
              <a:t> 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62D7B-4DBB-4D0D-850B-F23D4DD81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85" y="1520838"/>
            <a:ext cx="6861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rtl="0" eaLnBrk="1" hangingPunct="1"/>
            <a:r>
              <a:rPr lang="en-US" altLang="he-IL" sz="2000" dirty="0">
                <a:latin typeface="+mn-lt"/>
              </a:rPr>
              <a:t>if (t =</a:t>
            </a:r>
            <a:r>
              <a:rPr lang="en-US" altLang="he-IL" sz="800" dirty="0">
                <a:latin typeface="+mn-lt"/>
              </a:rPr>
              <a:t> </a:t>
            </a:r>
            <a:r>
              <a:rPr lang="en-US" altLang="he-IL" sz="2000" dirty="0">
                <a:latin typeface="+mn-lt"/>
              </a:rPr>
              <a:t>= null)  return true 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45B4CB-574F-4BF2-B91F-A5EF6089F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85" y="1882778"/>
            <a:ext cx="7375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rtl="0" eaLnBrk="1" hangingPunct="1"/>
            <a:r>
              <a:rPr lang="en-US" altLang="he-IL" sz="2000" dirty="0">
                <a:latin typeface="+mn-lt"/>
              </a:rPr>
              <a:t>if ((</a:t>
            </a:r>
            <a:r>
              <a:rPr lang="en-US" altLang="he-IL" sz="2000" dirty="0" err="1">
                <a:latin typeface="+mn-lt"/>
              </a:rPr>
              <a:t>t.getLeft</a:t>
            </a:r>
            <a:r>
              <a:rPr lang="en-US" altLang="he-IL" sz="2000" dirty="0">
                <a:latin typeface="+mn-lt"/>
              </a:rPr>
              <a:t>() == null) &amp;&amp; (</a:t>
            </a:r>
            <a:r>
              <a:rPr lang="en-US" altLang="he-IL" sz="2000" dirty="0" err="1">
                <a:latin typeface="+mn-lt"/>
              </a:rPr>
              <a:t>t.getRight</a:t>
            </a:r>
            <a:r>
              <a:rPr lang="en-US" altLang="he-IL" sz="2000" dirty="0">
                <a:latin typeface="+mn-lt"/>
              </a:rPr>
              <a:t>() =</a:t>
            </a:r>
            <a:r>
              <a:rPr lang="en-US" altLang="he-IL" sz="800" dirty="0">
                <a:latin typeface="+mn-lt"/>
              </a:rPr>
              <a:t> </a:t>
            </a:r>
            <a:r>
              <a:rPr lang="en-US" altLang="he-IL" sz="2000" dirty="0">
                <a:latin typeface="+mn-lt"/>
              </a:rPr>
              <a:t>= null))</a:t>
            </a:r>
          </a:p>
          <a:p>
            <a:pPr algn="l" rtl="0" eaLnBrk="1" hangingPunct="1"/>
            <a:r>
              <a:rPr lang="en-US" altLang="he-IL" sz="2000" dirty="0">
                <a:latin typeface="+mn-lt"/>
              </a:rPr>
              <a:t>	return true;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0BA1F-0BB4-4757-81D3-E95B32E1F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83" y="2552702"/>
            <a:ext cx="1132590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rtl="0" eaLnBrk="1" hangingPunct="1"/>
            <a:r>
              <a:rPr lang="en-US" altLang="he-IL" sz="2000" dirty="0">
                <a:latin typeface="+mn-lt"/>
              </a:rPr>
              <a:t>if (</a:t>
            </a:r>
            <a:r>
              <a:rPr lang="en-US" altLang="he-IL" sz="2000" dirty="0" err="1">
                <a:latin typeface="+mn-lt"/>
              </a:rPr>
              <a:t>t.getLeft</a:t>
            </a:r>
            <a:r>
              <a:rPr lang="en-US" altLang="he-IL" sz="2000" dirty="0">
                <a:latin typeface="+mn-lt"/>
              </a:rPr>
              <a:t>() =</a:t>
            </a:r>
            <a:r>
              <a:rPr lang="en-US" altLang="he-IL" sz="800" dirty="0">
                <a:latin typeface="+mn-lt"/>
              </a:rPr>
              <a:t> </a:t>
            </a:r>
            <a:r>
              <a:rPr lang="en-US" altLang="he-IL" sz="2000" dirty="0">
                <a:latin typeface="+mn-lt"/>
              </a:rPr>
              <a:t>= null)</a:t>
            </a:r>
          </a:p>
          <a:p>
            <a:pPr algn="l" rtl="0" eaLnBrk="1" hangingPunct="1"/>
            <a:r>
              <a:rPr lang="en-US" altLang="he-IL" sz="2400" dirty="0">
                <a:latin typeface="+mn-lt"/>
              </a:rPr>
              <a:t>	</a:t>
            </a:r>
            <a:r>
              <a:rPr lang="en-US" altLang="he-IL" sz="2000" dirty="0">
                <a:latin typeface="+mn-lt"/>
              </a:rPr>
              <a:t>return (</a:t>
            </a:r>
            <a:r>
              <a:rPr lang="en-US" altLang="he-IL" sz="2000" b="1" dirty="0">
                <a:solidFill>
                  <a:srgbClr val="FF0000"/>
                </a:solidFill>
                <a:latin typeface="+mn-lt"/>
              </a:rPr>
              <a:t>order</a:t>
            </a:r>
            <a:r>
              <a:rPr lang="en-US" altLang="he-IL" sz="2000" dirty="0">
                <a:solidFill>
                  <a:srgbClr val="92D050"/>
                </a:solidFill>
                <a:latin typeface="+mn-lt"/>
              </a:rPr>
              <a:t> </a:t>
            </a:r>
            <a:r>
              <a:rPr lang="en-US" altLang="he-IL" sz="2000" dirty="0">
                <a:latin typeface="+mn-lt"/>
              </a:rPr>
              <a:t>(</a:t>
            </a:r>
            <a:r>
              <a:rPr lang="en-US" altLang="he-IL" sz="2000" dirty="0" err="1">
                <a:latin typeface="+mn-lt"/>
              </a:rPr>
              <a:t>t.getRight</a:t>
            </a:r>
            <a:r>
              <a:rPr lang="en-US" altLang="he-IL" sz="2000" dirty="0">
                <a:latin typeface="+mn-lt"/>
              </a:rPr>
              <a:t>()) &amp;&amp; </a:t>
            </a:r>
          </a:p>
          <a:p>
            <a:pPr algn="l" rtl="0" eaLnBrk="1" hangingPunct="1"/>
            <a:r>
              <a:rPr lang="en-US" altLang="he-IL" sz="2000" dirty="0">
                <a:latin typeface="+mn-lt"/>
              </a:rPr>
              <a:t>		(</a:t>
            </a:r>
            <a:r>
              <a:rPr lang="en-US" altLang="he-IL" sz="2000" dirty="0" err="1">
                <a:latin typeface="+mn-lt"/>
              </a:rPr>
              <a:t>t.getRight</a:t>
            </a:r>
            <a:r>
              <a:rPr lang="en-US" altLang="he-IL" sz="2000" dirty="0">
                <a:latin typeface="+mn-lt"/>
              </a:rPr>
              <a:t>().</a:t>
            </a:r>
            <a:r>
              <a:rPr lang="en-US" altLang="he-IL" sz="2000" dirty="0" err="1">
                <a:latin typeface="+mn-lt"/>
              </a:rPr>
              <a:t>getValue</a:t>
            </a:r>
            <a:r>
              <a:rPr lang="en-US" altLang="he-IL" sz="2000" dirty="0">
                <a:latin typeface="+mn-lt"/>
              </a:rPr>
              <a:t>().</a:t>
            </a:r>
            <a:r>
              <a:rPr lang="en-US" altLang="he-IL" sz="2000" dirty="0" err="1">
                <a:latin typeface="+mn-lt"/>
              </a:rPr>
              <a:t>getLow</a:t>
            </a:r>
            <a:r>
              <a:rPr lang="en-US" altLang="he-IL" sz="2000" dirty="0">
                <a:latin typeface="+mn-lt"/>
              </a:rPr>
              <a:t>() &gt;= </a:t>
            </a:r>
            <a:r>
              <a:rPr lang="en-US" altLang="he-IL" sz="2000" dirty="0" err="1">
                <a:latin typeface="+mn-lt"/>
              </a:rPr>
              <a:t>t.getValue</a:t>
            </a:r>
            <a:r>
              <a:rPr lang="en-US" altLang="he-IL" sz="2000" dirty="0">
                <a:latin typeface="+mn-lt"/>
              </a:rPr>
              <a:t>().</a:t>
            </a:r>
            <a:r>
              <a:rPr lang="en-US" altLang="he-IL" sz="2000" dirty="0" err="1">
                <a:latin typeface="+mn-lt"/>
              </a:rPr>
              <a:t>getLow</a:t>
            </a:r>
            <a:r>
              <a:rPr lang="en-US" altLang="he-IL" sz="2000" dirty="0">
                <a:latin typeface="+mn-lt"/>
              </a:rPr>
              <a:t>()) &amp;&amp;</a:t>
            </a:r>
          </a:p>
          <a:p>
            <a:pPr algn="l" rtl="0" eaLnBrk="1" hangingPunct="1"/>
            <a:r>
              <a:rPr lang="en-US" altLang="he-IL" sz="2000" dirty="0">
                <a:latin typeface="+mn-lt"/>
              </a:rPr>
              <a:t>		(</a:t>
            </a:r>
            <a:r>
              <a:rPr lang="en-US" altLang="he-IL" sz="2000" dirty="0" err="1">
                <a:latin typeface="+mn-lt"/>
              </a:rPr>
              <a:t>t.getRight</a:t>
            </a:r>
            <a:r>
              <a:rPr lang="en-US" altLang="he-IL" sz="2000" dirty="0">
                <a:latin typeface="+mn-lt"/>
              </a:rPr>
              <a:t>().</a:t>
            </a:r>
            <a:r>
              <a:rPr lang="en-US" altLang="he-IL" sz="2000" dirty="0" err="1">
                <a:latin typeface="+mn-lt"/>
              </a:rPr>
              <a:t>getValue</a:t>
            </a:r>
            <a:r>
              <a:rPr lang="en-US" altLang="he-IL" sz="2000" dirty="0">
                <a:latin typeface="+mn-lt"/>
              </a:rPr>
              <a:t>().get High() == </a:t>
            </a:r>
            <a:r>
              <a:rPr lang="en-US" altLang="he-IL" sz="2000" dirty="0" err="1">
                <a:latin typeface="+mn-lt"/>
              </a:rPr>
              <a:t>t.getValue</a:t>
            </a:r>
            <a:r>
              <a:rPr lang="en-US" altLang="he-IL" sz="2000" dirty="0">
                <a:latin typeface="+mn-lt"/>
              </a:rPr>
              <a:t>().</a:t>
            </a:r>
            <a:r>
              <a:rPr lang="en-US" altLang="he-IL" sz="2000" dirty="0" err="1">
                <a:latin typeface="+mn-lt"/>
              </a:rPr>
              <a:t>getHigh</a:t>
            </a:r>
            <a:r>
              <a:rPr lang="en-US" altLang="he-IL" sz="2000" dirty="0">
                <a:latin typeface="+mn-lt"/>
              </a:rPr>
              <a:t>()));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2C317B-262B-4CFB-8361-D5963F3B2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85" y="3886203"/>
            <a:ext cx="110521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rtl="0" eaLnBrk="1" hangingPunct="1"/>
            <a:r>
              <a:rPr lang="en-US" altLang="he-IL" sz="2000" dirty="0">
                <a:latin typeface="+mn-lt"/>
              </a:rPr>
              <a:t>if (</a:t>
            </a:r>
            <a:r>
              <a:rPr lang="en-US" altLang="he-IL" sz="2000" dirty="0" err="1">
                <a:latin typeface="+mn-lt"/>
              </a:rPr>
              <a:t>t.getRight</a:t>
            </a:r>
            <a:r>
              <a:rPr lang="en-US" altLang="he-IL" sz="2000" dirty="0">
                <a:latin typeface="+mn-lt"/>
              </a:rPr>
              <a:t>() =</a:t>
            </a:r>
            <a:r>
              <a:rPr lang="en-US" altLang="he-IL" sz="800" dirty="0">
                <a:latin typeface="+mn-lt"/>
              </a:rPr>
              <a:t> </a:t>
            </a:r>
            <a:r>
              <a:rPr lang="en-US" altLang="he-IL" sz="2000" dirty="0">
                <a:latin typeface="+mn-lt"/>
              </a:rPr>
              <a:t>= null)</a:t>
            </a:r>
          </a:p>
          <a:p>
            <a:pPr algn="l" rtl="0" eaLnBrk="1" hangingPunct="1"/>
            <a:r>
              <a:rPr lang="en-US" altLang="he-IL" sz="2000" dirty="0">
                <a:latin typeface="+mn-lt"/>
              </a:rPr>
              <a:t>	return (</a:t>
            </a:r>
            <a:r>
              <a:rPr lang="en-US" altLang="he-IL" sz="2000" b="1" dirty="0">
                <a:solidFill>
                  <a:srgbClr val="FF0000"/>
                </a:solidFill>
                <a:latin typeface="+mn-lt"/>
              </a:rPr>
              <a:t>order</a:t>
            </a:r>
            <a:r>
              <a:rPr lang="en-US" altLang="he-IL" sz="2000" dirty="0">
                <a:solidFill>
                  <a:srgbClr val="06AA0E"/>
                </a:solidFill>
                <a:latin typeface="+mn-lt"/>
              </a:rPr>
              <a:t> </a:t>
            </a:r>
            <a:r>
              <a:rPr lang="en-US" altLang="he-IL" sz="2000" dirty="0">
                <a:latin typeface="+mn-lt"/>
              </a:rPr>
              <a:t>(</a:t>
            </a:r>
            <a:r>
              <a:rPr lang="en-US" altLang="he-IL" sz="2000" dirty="0" err="1">
                <a:latin typeface="+mn-lt"/>
              </a:rPr>
              <a:t>t.getLeft</a:t>
            </a:r>
            <a:r>
              <a:rPr lang="en-US" altLang="he-IL" sz="2000" dirty="0">
                <a:latin typeface="+mn-lt"/>
              </a:rPr>
              <a:t>()) &amp;&amp; </a:t>
            </a:r>
          </a:p>
          <a:p>
            <a:pPr algn="l" rtl="0" eaLnBrk="1" hangingPunct="1"/>
            <a:r>
              <a:rPr lang="en-US" altLang="he-IL" sz="2000" dirty="0">
                <a:latin typeface="+mn-lt"/>
              </a:rPr>
              <a:t>		(</a:t>
            </a:r>
            <a:r>
              <a:rPr lang="en-US" altLang="he-IL" sz="2000" dirty="0" err="1">
                <a:latin typeface="+mn-lt"/>
              </a:rPr>
              <a:t>t.getLeft</a:t>
            </a:r>
            <a:r>
              <a:rPr lang="en-US" altLang="he-IL" sz="2000" dirty="0">
                <a:latin typeface="+mn-lt"/>
              </a:rPr>
              <a:t>().</a:t>
            </a:r>
            <a:r>
              <a:rPr lang="en-US" altLang="he-IL" sz="2000" dirty="0" err="1">
                <a:latin typeface="+mn-lt"/>
              </a:rPr>
              <a:t>getValue</a:t>
            </a:r>
            <a:r>
              <a:rPr lang="en-US" altLang="he-IL" sz="2000" dirty="0">
                <a:latin typeface="+mn-lt"/>
              </a:rPr>
              <a:t>().</a:t>
            </a:r>
            <a:r>
              <a:rPr lang="en-US" altLang="he-IL" sz="2000" dirty="0" err="1">
                <a:latin typeface="+mn-lt"/>
              </a:rPr>
              <a:t>getLow</a:t>
            </a:r>
            <a:r>
              <a:rPr lang="en-US" altLang="he-IL" sz="2000" dirty="0">
                <a:latin typeface="+mn-lt"/>
              </a:rPr>
              <a:t>() == </a:t>
            </a:r>
            <a:r>
              <a:rPr lang="en-US" altLang="he-IL" sz="2000" dirty="0" err="1">
                <a:latin typeface="+mn-lt"/>
              </a:rPr>
              <a:t>t.getValue</a:t>
            </a:r>
            <a:r>
              <a:rPr lang="en-US" altLang="he-IL" sz="2000" dirty="0">
                <a:latin typeface="+mn-lt"/>
              </a:rPr>
              <a:t>().</a:t>
            </a:r>
            <a:r>
              <a:rPr lang="en-US" altLang="he-IL" sz="2000" dirty="0" err="1">
                <a:latin typeface="+mn-lt"/>
              </a:rPr>
              <a:t>getLow</a:t>
            </a:r>
            <a:r>
              <a:rPr lang="en-US" altLang="he-IL" sz="2000" dirty="0">
                <a:latin typeface="+mn-lt"/>
              </a:rPr>
              <a:t>()) &amp;&amp;</a:t>
            </a:r>
          </a:p>
          <a:p>
            <a:pPr algn="l" rtl="0" eaLnBrk="1" hangingPunct="1"/>
            <a:r>
              <a:rPr lang="en-US" altLang="he-IL" sz="2000" dirty="0">
                <a:latin typeface="+mn-lt"/>
              </a:rPr>
              <a:t>		(</a:t>
            </a:r>
            <a:r>
              <a:rPr lang="en-US" altLang="he-IL" sz="2000" dirty="0" err="1">
                <a:latin typeface="+mn-lt"/>
              </a:rPr>
              <a:t>t.getLeft</a:t>
            </a:r>
            <a:r>
              <a:rPr lang="en-US" altLang="he-IL" sz="2000" dirty="0">
                <a:latin typeface="+mn-lt"/>
              </a:rPr>
              <a:t>().</a:t>
            </a:r>
            <a:r>
              <a:rPr lang="en-US" altLang="he-IL" sz="2000" dirty="0" err="1">
                <a:latin typeface="+mn-lt"/>
              </a:rPr>
              <a:t>getValue</a:t>
            </a:r>
            <a:r>
              <a:rPr lang="en-US" altLang="he-IL" sz="2000" dirty="0">
                <a:latin typeface="+mn-lt"/>
              </a:rPr>
              <a:t>().</a:t>
            </a:r>
            <a:r>
              <a:rPr lang="en-US" altLang="he-IL" sz="2000" dirty="0" err="1">
                <a:latin typeface="+mn-lt"/>
              </a:rPr>
              <a:t>getHigh</a:t>
            </a:r>
            <a:r>
              <a:rPr lang="en-US" altLang="he-IL" sz="2000" dirty="0">
                <a:latin typeface="+mn-lt"/>
              </a:rPr>
              <a:t>() &lt;=  </a:t>
            </a:r>
            <a:r>
              <a:rPr lang="en-US" altLang="he-IL" sz="2000" dirty="0" err="1">
                <a:latin typeface="+mn-lt"/>
              </a:rPr>
              <a:t>t.getValue</a:t>
            </a:r>
            <a:r>
              <a:rPr lang="en-US" altLang="he-IL" sz="2000" dirty="0">
                <a:latin typeface="+mn-lt"/>
              </a:rPr>
              <a:t>().</a:t>
            </a:r>
            <a:r>
              <a:rPr lang="en-US" altLang="he-IL" sz="2000" dirty="0" err="1">
                <a:latin typeface="+mn-lt"/>
              </a:rPr>
              <a:t>getHigh</a:t>
            </a:r>
            <a:r>
              <a:rPr lang="en-US" altLang="he-IL" sz="2000" dirty="0">
                <a:latin typeface="+mn-lt"/>
              </a:rPr>
              <a:t>()));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AAC8EB-0F1B-4B9E-86A3-E95985522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83" y="5169625"/>
            <a:ext cx="1061754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rtl="0" eaLnBrk="1" hangingPunct="1"/>
            <a:r>
              <a:rPr lang="en-US" altLang="he-IL" sz="2000" dirty="0">
                <a:latin typeface="+mn-lt"/>
              </a:rPr>
              <a:t>return (</a:t>
            </a:r>
            <a:r>
              <a:rPr lang="en-US" altLang="he-IL" sz="2000" b="1" dirty="0">
                <a:solidFill>
                  <a:srgbClr val="FF0000"/>
                </a:solidFill>
                <a:latin typeface="+mn-lt"/>
              </a:rPr>
              <a:t>order</a:t>
            </a:r>
            <a:r>
              <a:rPr lang="en-US" altLang="he-IL" sz="2000" dirty="0">
                <a:latin typeface="+mn-lt"/>
              </a:rPr>
              <a:t> (</a:t>
            </a:r>
            <a:r>
              <a:rPr lang="en-US" altLang="he-IL" sz="2000" dirty="0" err="1">
                <a:latin typeface="+mn-lt"/>
              </a:rPr>
              <a:t>t.getLeft</a:t>
            </a:r>
            <a:r>
              <a:rPr lang="en-US" altLang="he-IL" sz="2000" dirty="0">
                <a:latin typeface="+mn-lt"/>
              </a:rPr>
              <a:t>()) &amp;&amp; (</a:t>
            </a:r>
            <a:r>
              <a:rPr lang="en-US" altLang="he-IL" sz="2000" b="1" dirty="0">
                <a:solidFill>
                  <a:srgbClr val="FF0000"/>
                </a:solidFill>
                <a:latin typeface="+mn-lt"/>
              </a:rPr>
              <a:t>order</a:t>
            </a:r>
            <a:r>
              <a:rPr lang="en-US" altLang="he-IL" sz="2000" dirty="0">
                <a:latin typeface="+mn-lt"/>
              </a:rPr>
              <a:t> (</a:t>
            </a:r>
            <a:r>
              <a:rPr lang="en-US" altLang="he-IL" sz="2000" dirty="0" err="1">
                <a:latin typeface="+mn-lt"/>
              </a:rPr>
              <a:t>t.getRight</a:t>
            </a:r>
            <a:r>
              <a:rPr lang="en-US" altLang="he-IL" sz="2000" dirty="0">
                <a:latin typeface="+mn-lt"/>
              </a:rPr>
              <a:t>()) &amp;&amp; </a:t>
            </a:r>
          </a:p>
          <a:p>
            <a:pPr algn="l" rtl="0" eaLnBrk="1" hangingPunct="1"/>
            <a:r>
              <a:rPr lang="en-US" altLang="he-IL" sz="2400" dirty="0">
                <a:latin typeface="+mn-lt"/>
              </a:rPr>
              <a:t>	</a:t>
            </a:r>
            <a:r>
              <a:rPr lang="en-US" altLang="he-IL" sz="2000" dirty="0">
                <a:latin typeface="+mn-lt"/>
              </a:rPr>
              <a:t>(</a:t>
            </a:r>
            <a:r>
              <a:rPr lang="en-US" altLang="he-IL" sz="2000" dirty="0" err="1">
                <a:latin typeface="+mn-lt"/>
              </a:rPr>
              <a:t>t.getLeft</a:t>
            </a:r>
            <a:r>
              <a:rPr lang="en-US" altLang="he-IL" sz="2000" dirty="0">
                <a:latin typeface="+mn-lt"/>
              </a:rPr>
              <a:t>().</a:t>
            </a:r>
            <a:r>
              <a:rPr lang="en-US" altLang="he-IL" sz="2000" dirty="0" err="1">
                <a:latin typeface="+mn-lt"/>
              </a:rPr>
              <a:t>getValue</a:t>
            </a:r>
            <a:r>
              <a:rPr lang="en-US" altLang="he-IL" sz="2000" dirty="0">
                <a:latin typeface="+mn-lt"/>
              </a:rPr>
              <a:t>().</a:t>
            </a:r>
            <a:r>
              <a:rPr lang="en-US" altLang="he-IL" sz="2000" dirty="0" err="1">
                <a:latin typeface="+mn-lt"/>
              </a:rPr>
              <a:t>getLow</a:t>
            </a:r>
            <a:r>
              <a:rPr lang="en-US" altLang="he-IL" sz="2000" dirty="0">
                <a:latin typeface="+mn-lt"/>
              </a:rPr>
              <a:t>() == </a:t>
            </a:r>
            <a:r>
              <a:rPr lang="en-US" altLang="he-IL" sz="2000" dirty="0" err="1">
                <a:latin typeface="+mn-lt"/>
              </a:rPr>
              <a:t>t.getValue</a:t>
            </a:r>
            <a:r>
              <a:rPr lang="en-US" altLang="he-IL" sz="2000" dirty="0">
                <a:latin typeface="+mn-lt"/>
              </a:rPr>
              <a:t>().</a:t>
            </a:r>
            <a:r>
              <a:rPr lang="en-US" altLang="he-IL" sz="2000" dirty="0" err="1">
                <a:latin typeface="+mn-lt"/>
              </a:rPr>
              <a:t>getLow</a:t>
            </a:r>
            <a:r>
              <a:rPr lang="en-US" altLang="he-IL" sz="2000" dirty="0">
                <a:latin typeface="+mn-lt"/>
              </a:rPr>
              <a:t>())&amp;&amp;</a:t>
            </a:r>
          </a:p>
          <a:p>
            <a:pPr algn="l" rtl="0" eaLnBrk="1" hangingPunct="1"/>
            <a:r>
              <a:rPr lang="en-US" altLang="he-IL" sz="2000" dirty="0">
                <a:latin typeface="+mn-lt"/>
              </a:rPr>
              <a:t>	(</a:t>
            </a:r>
            <a:r>
              <a:rPr lang="en-US" altLang="he-IL" sz="2000" dirty="0" err="1">
                <a:latin typeface="+mn-lt"/>
              </a:rPr>
              <a:t>t.getLeft</a:t>
            </a:r>
            <a:r>
              <a:rPr lang="en-US" altLang="he-IL" sz="2000" dirty="0">
                <a:latin typeface="+mn-lt"/>
              </a:rPr>
              <a:t>().</a:t>
            </a:r>
            <a:r>
              <a:rPr lang="en-US" altLang="he-IL" sz="2000" dirty="0" err="1">
                <a:latin typeface="+mn-lt"/>
              </a:rPr>
              <a:t>getValue</a:t>
            </a:r>
            <a:r>
              <a:rPr lang="en-US" altLang="he-IL" sz="2000" dirty="0">
                <a:latin typeface="+mn-lt"/>
              </a:rPr>
              <a:t>().</a:t>
            </a:r>
            <a:r>
              <a:rPr lang="en-US" altLang="he-IL" sz="2000" dirty="0" err="1">
                <a:latin typeface="+mn-lt"/>
              </a:rPr>
              <a:t>getHigh</a:t>
            </a:r>
            <a:r>
              <a:rPr lang="en-US" altLang="he-IL" sz="2000" dirty="0">
                <a:latin typeface="+mn-lt"/>
              </a:rPr>
              <a:t>() &lt;= </a:t>
            </a:r>
            <a:r>
              <a:rPr lang="en-US" altLang="he-IL" sz="2000" dirty="0" err="1">
                <a:latin typeface="+mn-lt"/>
              </a:rPr>
              <a:t>t.getValue</a:t>
            </a:r>
            <a:r>
              <a:rPr lang="en-US" altLang="he-IL" sz="2000" dirty="0">
                <a:latin typeface="+mn-lt"/>
              </a:rPr>
              <a:t>().</a:t>
            </a:r>
            <a:r>
              <a:rPr lang="en-US" altLang="he-IL" sz="2000" dirty="0" err="1">
                <a:latin typeface="+mn-lt"/>
              </a:rPr>
              <a:t>getHigh</a:t>
            </a:r>
            <a:r>
              <a:rPr lang="en-US" altLang="he-IL" sz="2000" dirty="0">
                <a:latin typeface="+mn-lt"/>
              </a:rPr>
              <a:t>()) &amp;&amp;</a:t>
            </a:r>
          </a:p>
          <a:p>
            <a:pPr algn="l" rtl="0" eaLnBrk="1" hangingPunct="1"/>
            <a:r>
              <a:rPr lang="en-US" altLang="he-IL" sz="2000" dirty="0">
                <a:latin typeface="+mn-lt"/>
              </a:rPr>
              <a:t>	(</a:t>
            </a:r>
            <a:r>
              <a:rPr lang="en-US" altLang="he-IL" sz="2000" dirty="0" err="1">
                <a:latin typeface="+mn-lt"/>
              </a:rPr>
              <a:t>t.getRight</a:t>
            </a:r>
            <a:r>
              <a:rPr lang="en-US" altLang="he-IL" sz="2000" dirty="0">
                <a:latin typeface="+mn-lt"/>
              </a:rPr>
              <a:t>().</a:t>
            </a:r>
            <a:r>
              <a:rPr lang="en-US" altLang="he-IL" sz="2000" dirty="0" err="1">
                <a:latin typeface="+mn-lt"/>
              </a:rPr>
              <a:t>getValue</a:t>
            </a:r>
            <a:r>
              <a:rPr lang="en-US" altLang="he-IL" sz="2000" dirty="0">
                <a:latin typeface="+mn-lt"/>
              </a:rPr>
              <a:t>().</a:t>
            </a:r>
            <a:r>
              <a:rPr lang="en-US" altLang="he-IL" sz="2000" dirty="0" err="1">
                <a:latin typeface="+mn-lt"/>
              </a:rPr>
              <a:t>getLow</a:t>
            </a:r>
            <a:r>
              <a:rPr lang="en-US" altLang="he-IL" sz="2000" dirty="0">
                <a:latin typeface="+mn-lt"/>
              </a:rPr>
              <a:t>() &gt;= </a:t>
            </a:r>
            <a:r>
              <a:rPr lang="en-US" altLang="he-IL" sz="2000" dirty="0" err="1">
                <a:latin typeface="+mn-lt"/>
              </a:rPr>
              <a:t>t.getValue</a:t>
            </a:r>
            <a:r>
              <a:rPr lang="en-US" altLang="he-IL" sz="2000" dirty="0">
                <a:latin typeface="+mn-lt"/>
              </a:rPr>
              <a:t>().</a:t>
            </a:r>
            <a:r>
              <a:rPr lang="en-US" altLang="he-IL" sz="2000" dirty="0" err="1">
                <a:latin typeface="+mn-lt"/>
              </a:rPr>
              <a:t>getLow</a:t>
            </a:r>
            <a:r>
              <a:rPr lang="en-US" altLang="he-IL" sz="2000" dirty="0">
                <a:latin typeface="+mn-lt"/>
              </a:rPr>
              <a:t>()) &amp;&amp;</a:t>
            </a:r>
          </a:p>
          <a:p>
            <a:pPr algn="l" rtl="0" eaLnBrk="1" hangingPunct="1"/>
            <a:r>
              <a:rPr lang="en-US" altLang="he-IL" sz="2000" dirty="0">
                <a:latin typeface="+mn-lt"/>
              </a:rPr>
              <a:t>	(</a:t>
            </a:r>
            <a:r>
              <a:rPr lang="en-US" altLang="he-IL" sz="2000" dirty="0" err="1">
                <a:latin typeface="+mn-lt"/>
              </a:rPr>
              <a:t>t.getRight</a:t>
            </a:r>
            <a:r>
              <a:rPr lang="en-US" altLang="he-IL" sz="2000" dirty="0">
                <a:latin typeface="+mn-lt"/>
              </a:rPr>
              <a:t>().</a:t>
            </a:r>
            <a:r>
              <a:rPr lang="en-US" altLang="he-IL" sz="2000" dirty="0" err="1">
                <a:latin typeface="+mn-lt"/>
              </a:rPr>
              <a:t>getValue</a:t>
            </a:r>
            <a:r>
              <a:rPr lang="en-US" altLang="he-IL" sz="2000" dirty="0">
                <a:latin typeface="+mn-lt"/>
              </a:rPr>
              <a:t>().</a:t>
            </a:r>
            <a:r>
              <a:rPr lang="en-US" altLang="he-IL" sz="2000" dirty="0" err="1">
                <a:latin typeface="+mn-lt"/>
              </a:rPr>
              <a:t>getHigh</a:t>
            </a:r>
            <a:r>
              <a:rPr lang="en-US" altLang="he-IL" sz="2000" dirty="0">
                <a:latin typeface="+mn-lt"/>
              </a:rPr>
              <a:t>() == </a:t>
            </a:r>
            <a:r>
              <a:rPr lang="en-US" altLang="he-IL" sz="2000" dirty="0" err="1">
                <a:latin typeface="+mn-lt"/>
              </a:rPr>
              <a:t>t.ge</a:t>
            </a:r>
            <a:r>
              <a:rPr lang="en-US" altLang="he-IL" sz="2000" dirty="0" err="1">
                <a:solidFill>
                  <a:schemeClr val="bg1"/>
                </a:solidFill>
                <a:latin typeface="+mn-lt"/>
              </a:rPr>
              <a:t>tValue</a:t>
            </a:r>
            <a:r>
              <a:rPr lang="en-US" altLang="he-IL" sz="2000" dirty="0">
                <a:solidFill>
                  <a:schemeClr val="bg1"/>
                </a:solidFill>
                <a:latin typeface="+mn-lt"/>
              </a:rPr>
              <a:t>().</a:t>
            </a:r>
            <a:r>
              <a:rPr lang="en-US" altLang="he-IL" sz="2000" dirty="0" err="1">
                <a:solidFill>
                  <a:schemeClr val="bg1"/>
                </a:solidFill>
                <a:latin typeface="+mn-lt"/>
              </a:rPr>
              <a:t>getHigh</a:t>
            </a:r>
            <a:r>
              <a:rPr lang="en-US" altLang="he-IL" sz="2000" dirty="0">
                <a:solidFill>
                  <a:schemeClr val="bg1"/>
                </a:solidFill>
                <a:latin typeface="+mn-lt"/>
              </a:rPr>
              <a:t>())));</a:t>
            </a:r>
          </a:p>
        </p:txBody>
      </p:sp>
      <p:sp>
        <p:nvSpPr>
          <p:cNvPr id="9226" name="מלבן 2">
            <a:extLst>
              <a:ext uri="{FF2B5EF4-FFF2-40B4-BE49-F238E27FC236}">
                <a16:creationId xmlns:a16="http://schemas.microsoft.com/office/drawing/2014/main" id="{E8A35804-F42F-47AA-B0D0-2A30A3A66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8303" y="736307"/>
            <a:ext cx="553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rtl="0"/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א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70AA865-3E94-4189-B514-E662B7E39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1142408"/>
            <a:ext cx="7467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ב.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David" panose="020E0502060401010101" pitchFamily="34" charset="-79"/>
              </a:rPr>
              <a:t> 	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סדר גודל של הפעולה הוא:  </a:t>
            </a:r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O(n)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</a:p>
          <a:p>
            <a:pPr algn="r" defTabSz="432000" eaLnBrk="1" hangingPunct="1"/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	n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– מציין את מספר הטווחים (צמתים) בעץ.</a:t>
            </a:r>
          </a:p>
          <a:p>
            <a:pPr algn="r" defTabSz="432000" eaLnBrk="1" hangingPunct="1"/>
            <a:endParaRPr lang="he-IL" altLang="he-IL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r" defTabSz="432000" eaLnBrk="1" hangingPunct="1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	במקרה הגרוע, נעבור על כל צמתי העץ מספר </a:t>
            </a:r>
            <a:r>
              <a:rPr lang="he-IL" altLang="he-IL" sz="24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קבוע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	של פעמים לצורך בדיקת הטווחים.</a:t>
            </a:r>
          </a:p>
        </p:txBody>
      </p:sp>
    </p:spTree>
    <p:extLst>
      <p:ext uri="{BB962C8B-B14F-4D97-AF65-F5344CB8AC3E}">
        <p14:creationId xmlns:p14="http://schemas.microsoft.com/office/powerpoint/2010/main" val="275945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37146AB0-7ACA-4626-9C7C-6C20AAEF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1 – בגרות 2014</a:t>
            </a:r>
          </a:p>
        </p:txBody>
      </p:sp>
      <p:sp>
        <p:nvSpPr>
          <p:cNvPr id="13326" name="TextBox 4">
            <a:extLst>
              <a:ext uri="{FF2B5EF4-FFF2-40B4-BE49-F238E27FC236}">
                <a16:creationId xmlns:a16="http://schemas.microsoft.com/office/drawing/2014/main" id="{41048D80-132B-450C-9012-103486D8D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841" y="2835665"/>
            <a:ext cx="639021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/>
            <a:r>
              <a:rPr lang="he-IL" altLang="he-IL" sz="2400" b="1" dirty="0"/>
              <a:t>ב . 	כתוב ב־ </a:t>
            </a:r>
            <a:r>
              <a:rPr lang="en-US" altLang="he-IL" sz="2400" b="1" dirty="0"/>
              <a:t> Java</a:t>
            </a:r>
            <a:r>
              <a:rPr lang="he-IL" altLang="he-IL" sz="2400" b="1" dirty="0"/>
              <a:t>או ב־ #</a:t>
            </a:r>
            <a:r>
              <a:rPr lang="en-US" altLang="he-IL" sz="2400" b="1" dirty="0"/>
              <a:t>C</a:t>
            </a:r>
            <a:r>
              <a:rPr lang="he-IL" altLang="he-IL" sz="2400" b="1" dirty="0"/>
              <a:t> פעולה שתקבל עץ	בינארי כלשהו, ותחזיר</a:t>
            </a:r>
            <a:r>
              <a:rPr lang="en-US" altLang="he-IL" sz="2400" b="1" dirty="0"/>
              <a:t>true </a:t>
            </a:r>
            <a:r>
              <a:rPr lang="he-IL" altLang="he-IL" sz="2400" b="1" dirty="0"/>
              <a:t> אם הוא עץ בינארי	מאוזן, אחרת — הפעולה תחזיר </a:t>
            </a:r>
            <a:r>
              <a:rPr lang="en-US" altLang="he-IL" sz="2400" b="1" dirty="0"/>
              <a:t>false</a:t>
            </a:r>
            <a:r>
              <a:rPr lang="he-IL" altLang="he-IL" sz="2400" b="1" dirty="0"/>
              <a:t>.</a:t>
            </a:r>
            <a:endParaRPr lang="en-US" altLang="he-IL" sz="2400" b="1" dirty="0"/>
          </a:p>
          <a:p>
            <a:pPr algn="r" defTabSz="432000" rtl="1"/>
            <a:r>
              <a:rPr lang="he-IL" altLang="he-IL" sz="2400" b="1" dirty="0"/>
              <a:t>	אם הפרמטר שמועבר לפעולה הוא </a:t>
            </a:r>
            <a:r>
              <a:rPr lang="en-US" altLang="he-IL" sz="2400" b="1" dirty="0"/>
              <a:t>null — </a:t>
            </a:r>
            <a:r>
              <a:rPr lang="he-IL" altLang="he-IL" sz="2400" b="1" dirty="0"/>
              <a:t>		הפעולה תחזיר </a:t>
            </a:r>
            <a:r>
              <a:rPr lang="en-US" altLang="he-IL" sz="2400" b="1" dirty="0"/>
              <a:t>true</a:t>
            </a:r>
            <a:r>
              <a:rPr lang="he-IL" altLang="he-IL" sz="2400" b="1" dirty="0"/>
              <a:t>.</a:t>
            </a:r>
          </a:p>
        </p:txBody>
      </p:sp>
      <p:sp>
        <p:nvSpPr>
          <p:cNvPr id="13328" name="TextBox 8">
            <a:extLst>
              <a:ext uri="{FF2B5EF4-FFF2-40B4-BE49-F238E27FC236}">
                <a16:creationId xmlns:a16="http://schemas.microsoft.com/office/drawing/2014/main" id="{BED40A33-703B-43C9-A63F-29951C597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7808"/>
            <a:ext cx="8174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/>
            <a:r>
              <a:rPr lang="he-IL" altLang="he-IL" sz="2400" b="1" dirty="0"/>
              <a:t>ג.	מהי סיבוכיות זמן הריצה של הפעולה שכתבת בסעיף ב'?																	 נמק/י!</a:t>
            </a:r>
          </a:p>
        </p:txBody>
      </p:sp>
      <p:sp>
        <p:nvSpPr>
          <p:cNvPr id="10245" name="TextBox 1">
            <a:extLst>
              <a:ext uri="{FF2B5EF4-FFF2-40B4-BE49-F238E27FC236}">
                <a16:creationId xmlns:a16="http://schemas.microsoft.com/office/drawing/2014/main" id="{C39D9CBF-BC07-4FDB-B6A0-A9F5BB1CC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86" y="903968"/>
            <a:ext cx="113211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/>
            <a:r>
              <a:rPr lang="he-IL" altLang="he-IL" sz="2400" b="1" dirty="0"/>
              <a:t>עץ בינארי מאוזן הוא עץ בינארי שבכל צומת שלו הערך המוחלט של הפרש הגבהים בין </a:t>
            </a:r>
            <a:r>
              <a:rPr lang="he-IL" altLang="he-IL" sz="2400" b="1" dirty="0" err="1"/>
              <a:t>התת־עץ</a:t>
            </a:r>
            <a:r>
              <a:rPr lang="he-IL" altLang="he-IL" sz="2400" b="1" dirty="0"/>
              <a:t> הימני </a:t>
            </a:r>
            <a:r>
              <a:rPr lang="he-IL" altLang="he-IL" sz="2400" b="1" dirty="0" err="1"/>
              <a:t>לתת־עץ</a:t>
            </a:r>
            <a:r>
              <a:rPr lang="he-IL" altLang="he-IL" sz="2400" b="1" dirty="0"/>
              <a:t> השמאלי הוא לכל היותר 1.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5CD4345F-5FEC-4838-8D3C-8561A8491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95901"/>
            <a:ext cx="118146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/>
            <a:r>
              <a:rPr lang="he-IL" altLang="he-IL" sz="2400" b="1" dirty="0">
                <a:latin typeface="FbDavidNewPro-Bold"/>
              </a:rPr>
              <a:t>א . 	</a:t>
            </a:r>
            <a:r>
              <a:rPr lang="he-IL" altLang="he-IL" sz="2400" b="1" dirty="0">
                <a:latin typeface="FbDavidNewPro-Regular"/>
              </a:rPr>
              <a:t>לפניך </a:t>
            </a:r>
            <a:r>
              <a:rPr lang="he-IL" altLang="he-IL" sz="2400" b="1" dirty="0">
                <a:latin typeface="Times-Roman"/>
              </a:rPr>
              <a:t>5 </a:t>
            </a:r>
            <a:r>
              <a:rPr lang="he-IL" altLang="he-IL" sz="2400" b="1" dirty="0">
                <a:latin typeface="FbDavidNewPro-Regular"/>
              </a:rPr>
              <a:t>עצים בינאריים </a:t>
            </a:r>
            <a:r>
              <a:rPr lang="en-US" altLang="he-IL" sz="2400" b="1" dirty="0">
                <a:latin typeface="Times-Roman"/>
              </a:rPr>
              <a:t>v-</a:t>
            </a:r>
            <a:r>
              <a:rPr lang="en-US" altLang="he-IL" sz="2400" b="1" dirty="0" err="1">
                <a:latin typeface="Times-Roman"/>
              </a:rPr>
              <a:t>i</a:t>
            </a:r>
            <a:r>
              <a:rPr lang="he-IL" altLang="he-IL" sz="2400" b="1" dirty="0">
                <a:latin typeface="Times-Roman"/>
              </a:rPr>
              <a:t>. </a:t>
            </a:r>
            <a:r>
              <a:rPr lang="he-IL" altLang="he-IL" sz="2400" b="1" dirty="0">
                <a:latin typeface="FbDavidNewPro-Regular"/>
              </a:rPr>
              <a:t>לכל אחד מן העצים, קבע אם הוא </a:t>
            </a:r>
            <a:r>
              <a:rPr lang="he-IL" altLang="he-IL" sz="2400" b="1" dirty="0">
                <a:latin typeface="FbDavidNewPro-Bold"/>
              </a:rPr>
              <a:t>עץ בינארי מאוזן </a:t>
            </a:r>
            <a:r>
              <a:rPr lang="he-IL" altLang="he-IL" sz="2400" b="1" dirty="0">
                <a:latin typeface="FbDavidNewPro-Regular"/>
              </a:rPr>
              <a:t>או אינו </a:t>
            </a:r>
            <a:r>
              <a:rPr lang="he-IL" altLang="he-IL" sz="2400" b="1" dirty="0">
                <a:latin typeface="FbDavidNewPro-Bold"/>
              </a:rPr>
              <a:t>עץ	בינארי מאוזן</a:t>
            </a:r>
            <a:r>
              <a:rPr lang="he-IL" altLang="he-IL" sz="2400" b="1" dirty="0">
                <a:latin typeface="FbDavidNewPro-Regular"/>
              </a:rPr>
              <a:t>. אם העץ אינו </a:t>
            </a:r>
            <a:r>
              <a:rPr lang="he-IL" altLang="he-IL" sz="2400" b="1" dirty="0">
                <a:latin typeface="FbDavidNewPro-Bold"/>
              </a:rPr>
              <a:t>עץ בינארי מאוזן</a:t>
            </a:r>
            <a:r>
              <a:rPr lang="he-IL" altLang="he-IL" sz="2400" b="1" dirty="0">
                <a:latin typeface="FbDavidNewPro-Regular"/>
              </a:rPr>
              <a:t>, העתק אותו למחברתך וסמן </a:t>
            </a:r>
            <a:r>
              <a:rPr lang="en-US" altLang="he-IL" sz="2400" b="1" dirty="0">
                <a:latin typeface="Times-Roman"/>
              </a:rPr>
              <a:t>x</a:t>
            </a:r>
            <a:r>
              <a:rPr lang="he-IL" altLang="he-IL" sz="2400" b="1" dirty="0">
                <a:latin typeface="Times-Roman"/>
              </a:rPr>
              <a:t> </a:t>
            </a:r>
            <a:r>
              <a:rPr lang="he-IL" altLang="he-IL" sz="2400" b="1" dirty="0">
                <a:latin typeface="FbDavidNewPro-Regular"/>
              </a:rPr>
              <a:t>בצומת שמפר	את האיזון.</a:t>
            </a:r>
            <a:endParaRPr lang="he-IL" altLang="he-IL" sz="2400" b="1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728496A-2044-4B5D-9897-2D69F8405A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1" y="2746577"/>
            <a:ext cx="4915586" cy="2819794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7E3BAFA9-1BDB-4DA5-965F-D34EC3E7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830" y="2814840"/>
            <a:ext cx="158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rtl="1"/>
            <a:r>
              <a:rPr lang="he-IL" altLang="he-IL" b="1" dirty="0">
                <a:solidFill>
                  <a:schemeClr val="bg1"/>
                </a:solidFill>
                <a:latin typeface="David,Bold"/>
              </a:rPr>
              <a:t>לא מאוזן:  </a:t>
            </a:r>
            <a:r>
              <a:rPr lang="en-US" altLang="he-IL" b="1" dirty="0">
                <a:solidFill>
                  <a:schemeClr val="bg1"/>
                </a:solidFill>
                <a:latin typeface="David,Bold"/>
              </a:rPr>
              <a:t>x</a:t>
            </a:r>
            <a:endParaRPr lang="he-IL" altLang="he-IL" b="1" dirty="0">
              <a:solidFill>
                <a:schemeClr val="bg1"/>
              </a:solidFill>
              <a:latin typeface="David,Bold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D346F6E0-7AB0-48DF-99BC-B98C84917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128" y="3059112"/>
            <a:ext cx="158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rtl="1"/>
            <a:r>
              <a:rPr lang="he-IL" altLang="he-IL" b="1" dirty="0">
                <a:solidFill>
                  <a:schemeClr val="bg1"/>
                </a:solidFill>
                <a:latin typeface="David,Bold"/>
              </a:rPr>
              <a:t>לא מאוזן:  </a:t>
            </a:r>
            <a:r>
              <a:rPr lang="en-US" altLang="he-IL" b="1" dirty="0">
                <a:solidFill>
                  <a:schemeClr val="bg1"/>
                </a:solidFill>
                <a:latin typeface="David,Bold"/>
              </a:rPr>
              <a:t>x</a:t>
            </a:r>
            <a:endParaRPr lang="he-IL" altLang="he-IL" b="1" dirty="0">
              <a:solidFill>
                <a:schemeClr val="bg1"/>
              </a:solidFill>
              <a:latin typeface="David,Bold"/>
            </a:endParaRPr>
          </a:p>
        </p:txBody>
      </p:sp>
    </p:spTree>
    <p:extLst>
      <p:ext uri="{BB962C8B-B14F-4D97-AF65-F5344CB8AC3E}">
        <p14:creationId xmlns:p14="http://schemas.microsoft.com/office/powerpoint/2010/main" val="66552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  <p:bldP spid="13328" grpId="0"/>
      <p:bldP spid="3" grpId="0"/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כותרת 1">
            <a:extLst>
              <a:ext uri="{FF2B5EF4-FFF2-40B4-BE49-F238E27FC236}">
                <a16:creationId xmlns:a16="http://schemas.microsoft.com/office/drawing/2014/main" id="{24D04EC2-6241-432C-A4E8-427BB703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1 – פתרון בגרות 2014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BB0362-9547-4DA4-A920-9E074FBAB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83" y="1022350"/>
            <a:ext cx="8426450" cy="205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 eaLnBrk="1" hangingPunct="1">
              <a:spcAft>
                <a:spcPts val="300"/>
              </a:spcAft>
            </a:pPr>
            <a:r>
              <a:rPr lang="en-US" altLang="he-IL" sz="2000" b="1" dirty="0"/>
              <a:t>public static int </a:t>
            </a:r>
            <a:r>
              <a:rPr lang="en-US" altLang="he-IL" sz="2000" b="1" dirty="0">
                <a:solidFill>
                  <a:srgbClr val="FF0000"/>
                </a:solidFill>
              </a:rPr>
              <a:t>height</a:t>
            </a:r>
            <a:r>
              <a:rPr lang="en-US" altLang="he-IL" sz="2000" b="1" dirty="0"/>
              <a:t> (</a:t>
            </a:r>
            <a:r>
              <a:rPr lang="en-US" altLang="he-IL" sz="2000" b="1" dirty="0" err="1"/>
              <a:t>BinNode</a:t>
            </a:r>
            <a:r>
              <a:rPr lang="en-US" altLang="he-IL" sz="2000" b="1" dirty="0"/>
              <a:t>&lt;Integer&gt; t)</a:t>
            </a:r>
          </a:p>
          <a:p>
            <a:pPr algn="l" defTabSz="432000" rtl="0" eaLnBrk="1" hangingPunct="1">
              <a:spcAft>
                <a:spcPts val="600"/>
              </a:spcAft>
            </a:pPr>
            <a:r>
              <a:rPr lang="he-IL" altLang="he-IL" b="1" dirty="0">
                <a:solidFill>
                  <a:srgbClr val="00B050"/>
                </a:solidFill>
              </a:rPr>
              <a:t>פעולת עזר המקבלת עץ ומחזירה את גובהו. //</a:t>
            </a:r>
            <a:r>
              <a:rPr lang="he-IL" altLang="he-IL" sz="2000" b="1" dirty="0">
                <a:solidFill>
                  <a:srgbClr val="00B050"/>
                </a:solidFill>
              </a:rPr>
              <a:t>  </a:t>
            </a:r>
            <a:r>
              <a:rPr lang="he-IL" altLang="he-IL" sz="2000" b="1" dirty="0"/>
              <a:t>}</a:t>
            </a:r>
          </a:p>
          <a:p>
            <a:pPr algn="l" defTabSz="432000" rtl="0" eaLnBrk="1" hangingPunct="1"/>
            <a:r>
              <a:rPr lang="en-US" altLang="he-IL" sz="2000" b="1" dirty="0"/>
              <a:t>	if (t == null) </a:t>
            </a:r>
          </a:p>
          <a:p>
            <a:pPr algn="l" defTabSz="432000" rtl="0" eaLnBrk="1" hangingPunct="1"/>
            <a:r>
              <a:rPr lang="en-US" altLang="he-IL" sz="2000" b="1" dirty="0"/>
              <a:t>		return -1;</a:t>
            </a:r>
          </a:p>
          <a:p>
            <a:pPr algn="l" defTabSz="432000" rtl="0" eaLnBrk="1" hangingPunct="1"/>
            <a:r>
              <a:rPr lang="en-US" altLang="he-IL" sz="2000" b="1" dirty="0"/>
              <a:t>	return 1+ </a:t>
            </a:r>
            <a:r>
              <a:rPr lang="en-US" altLang="he-IL" sz="2000" b="1" dirty="0" err="1"/>
              <a:t>Math.max</a:t>
            </a:r>
            <a:r>
              <a:rPr lang="en-US" altLang="he-IL" sz="2000" b="1" dirty="0"/>
              <a:t> (</a:t>
            </a:r>
            <a:r>
              <a:rPr lang="en-US" altLang="he-IL" sz="2000" b="1" dirty="0">
                <a:solidFill>
                  <a:srgbClr val="FF0000"/>
                </a:solidFill>
              </a:rPr>
              <a:t>height</a:t>
            </a:r>
            <a:r>
              <a:rPr lang="en-US" altLang="he-IL" sz="2000" b="1" dirty="0">
                <a:solidFill>
                  <a:srgbClr val="033CDB"/>
                </a:solidFill>
              </a:rPr>
              <a:t> </a:t>
            </a:r>
            <a:r>
              <a:rPr lang="en-US" altLang="he-IL" sz="2000" b="1" dirty="0"/>
              <a:t>(</a:t>
            </a:r>
            <a:r>
              <a:rPr lang="en-US" altLang="he-IL" sz="2000" b="1" dirty="0" err="1"/>
              <a:t>t.getLeft</a:t>
            </a:r>
            <a:r>
              <a:rPr lang="en-US" altLang="he-IL" sz="2000" b="1" dirty="0"/>
              <a:t>())</a:t>
            </a:r>
            <a:r>
              <a:rPr lang="en-US" altLang="he-IL" sz="800" b="1" dirty="0"/>
              <a:t> </a:t>
            </a:r>
            <a:r>
              <a:rPr lang="en-US" altLang="he-IL" sz="2000" b="1" dirty="0"/>
              <a:t>,</a:t>
            </a:r>
            <a:r>
              <a:rPr lang="en-US" altLang="he-IL" sz="800" b="1" dirty="0"/>
              <a:t> </a:t>
            </a:r>
            <a:r>
              <a:rPr lang="en-US" altLang="he-IL" sz="2000" b="1" dirty="0">
                <a:solidFill>
                  <a:srgbClr val="FF0000"/>
                </a:solidFill>
              </a:rPr>
              <a:t>height</a:t>
            </a:r>
            <a:r>
              <a:rPr lang="en-US" altLang="he-IL" sz="2000" b="1" dirty="0">
                <a:solidFill>
                  <a:srgbClr val="033CDB"/>
                </a:solidFill>
              </a:rPr>
              <a:t> </a:t>
            </a:r>
            <a:r>
              <a:rPr lang="en-US" altLang="he-IL" sz="2000" b="1" dirty="0"/>
              <a:t>(</a:t>
            </a:r>
            <a:r>
              <a:rPr lang="en-US" altLang="he-IL" sz="2000" b="1" dirty="0" err="1"/>
              <a:t>t.getRight</a:t>
            </a:r>
            <a:r>
              <a:rPr lang="en-US" altLang="he-IL" sz="2000" b="1" dirty="0"/>
              <a:t>()));</a:t>
            </a:r>
          </a:p>
          <a:p>
            <a:pPr algn="l" defTabSz="432000" rtl="0" eaLnBrk="1" hangingPunct="1"/>
            <a:r>
              <a:rPr lang="he-IL" altLang="he-IL" sz="2000" b="1" dirty="0"/>
              <a:t>{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840A43-6B78-4551-900F-C5C51B2DD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3829" y="3894138"/>
            <a:ext cx="7940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 eaLnBrk="1" hangingPunct="1"/>
            <a:r>
              <a:rPr lang="en-US" altLang="he-IL" sz="2000"/>
              <a:t>		</a:t>
            </a:r>
            <a:r>
              <a:rPr lang="en-US" altLang="he-IL" sz="2000" b="1"/>
              <a:t>if (t == null)  	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3E77CD-55D5-4955-A145-E4CEDFDB2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3830" y="4487863"/>
            <a:ext cx="9361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 eaLnBrk="1" hangingPunct="1"/>
            <a:r>
              <a:rPr lang="en-US" altLang="he-IL" sz="2000" b="1" dirty="0"/>
              <a:t>		if ( </a:t>
            </a:r>
            <a:r>
              <a:rPr lang="en-US" altLang="he-IL" sz="2000" b="1" dirty="0" err="1"/>
              <a:t>Math.abs</a:t>
            </a:r>
            <a:r>
              <a:rPr lang="en-US" altLang="he-IL" sz="2000" b="1" dirty="0"/>
              <a:t> (</a:t>
            </a:r>
            <a:r>
              <a:rPr lang="en-US" altLang="he-IL" sz="2000" b="1" dirty="0">
                <a:solidFill>
                  <a:srgbClr val="FF0000"/>
                </a:solidFill>
              </a:rPr>
              <a:t>height(</a:t>
            </a:r>
            <a:r>
              <a:rPr lang="en-US" altLang="he-IL" sz="2000" b="1" dirty="0" err="1"/>
              <a:t>t.getLeft</a:t>
            </a:r>
            <a:r>
              <a:rPr lang="en-US" altLang="he-IL" sz="2000" b="1" dirty="0"/>
              <a:t>()</a:t>
            </a:r>
            <a:r>
              <a:rPr lang="en-US" altLang="he-IL" sz="2000" b="1" dirty="0">
                <a:solidFill>
                  <a:srgbClr val="FF0000"/>
                </a:solidFill>
              </a:rPr>
              <a:t>)</a:t>
            </a:r>
            <a:r>
              <a:rPr lang="en-US" altLang="he-IL" sz="2000" b="1" dirty="0"/>
              <a:t> - </a:t>
            </a:r>
            <a:r>
              <a:rPr lang="en-US" altLang="he-IL" sz="2000" b="1" dirty="0">
                <a:solidFill>
                  <a:srgbClr val="FF0000"/>
                </a:solidFill>
              </a:rPr>
              <a:t>height(</a:t>
            </a:r>
            <a:r>
              <a:rPr lang="en-US" altLang="he-IL" sz="2000" b="1" dirty="0" err="1"/>
              <a:t>t.getRight</a:t>
            </a:r>
            <a:r>
              <a:rPr lang="en-US" altLang="he-IL" sz="2000" b="1" dirty="0"/>
              <a:t>()</a:t>
            </a:r>
            <a:r>
              <a:rPr lang="en-US" altLang="he-IL" sz="2000" b="1" dirty="0">
                <a:solidFill>
                  <a:srgbClr val="FF0000"/>
                </a:solidFill>
              </a:rPr>
              <a:t>)</a:t>
            </a:r>
            <a:r>
              <a:rPr lang="en-US" altLang="he-IL" sz="2000" b="1" dirty="0"/>
              <a:t>) &gt; 1)				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CCC4A1-3DE4-40B5-AC21-BDA0BCC55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09" y="5087938"/>
            <a:ext cx="89296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 eaLnBrk="1" hangingPunct="1"/>
            <a:r>
              <a:rPr lang="en-US" altLang="he-IL" sz="2000" b="1" dirty="0"/>
              <a:t>       return ( </a:t>
            </a:r>
            <a:r>
              <a:rPr lang="en-US" altLang="he-IL" sz="2000" b="1" dirty="0" err="1">
                <a:solidFill>
                  <a:srgbClr val="FFC000"/>
                </a:solidFill>
              </a:rPr>
              <a:t>isBalance</a:t>
            </a:r>
            <a:r>
              <a:rPr lang="en-US" altLang="he-IL" sz="2000" b="1" dirty="0">
                <a:solidFill>
                  <a:srgbClr val="FFC000"/>
                </a:solidFill>
              </a:rPr>
              <a:t>(</a:t>
            </a:r>
            <a:r>
              <a:rPr lang="en-US" altLang="he-IL" sz="2000" b="1" dirty="0" err="1"/>
              <a:t>t.getLeft</a:t>
            </a:r>
            <a:r>
              <a:rPr lang="en-US" altLang="he-IL" sz="2000" b="1" dirty="0"/>
              <a:t>()</a:t>
            </a:r>
            <a:r>
              <a:rPr lang="en-US" altLang="he-IL" sz="2000" b="1" dirty="0">
                <a:solidFill>
                  <a:srgbClr val="FFC000"/>
                </a:solidFill>
              </a:rPr>
              <a:t>)</a:t>
            </a:r>
            <a:r>
              <a:rPr lang="en-US" altLang="he-IL" sz="2000" b="1" dirty="0"/>
              <a:t> &amp;&amp; </a:t>
            </a:r>
            <a:r>
              <a:rPr lang="en-US" altLang="he-IL" sz="2000" b="1" dirty="0" err="1">
                <a:solidFill>
                  <a:srgbClr val="FFC000"/>
                </a:solidFill>
              </a:rPr>
              <a:t>isBalance</a:t>
            </a:r>
            <a:r>
              <a:rPr lang="en-US" altLang="he-IL" sz="2000" b="1" dirty="0">
                <a:solidFill>
                  <a:srgbClr val="FFC000"/>
                </a:solidFill>
              </a:rPr>
              <a:t>(</a:t>
            </a:r>
            <a:r>
              <a:rPr lang="en-US" altLang="he-IL" sz="2000" b="1" dirty="0" err="1"/>
              <a:t>t.getRight</a:t>
            </a:r>
            <a:r>
              <a:rPr lang="en-US" altLang="he-IL" sz="2000" b="1" dirty="0"/>
              <a:t>()</a:t>
            </a:r>
            <a:r>
              <a:rPr lang="en-US" altLang="he-IL" sz="2000" b="1" dirty="0">
                <a:solidFill>
                  <a:srgbClr val="FFC000"/>
                </a:solidFill>
              </a:rPr>
              <a:t>)</a:t>
            </a:r>
            <a:r>
              <a:rPr lang="en-US" altLang="he-IL" sz="2000" b="1" dirty="0"/>
              <a:t>);</a:t>
            </a:r>
          </a:p>
          <a:p>
            <a:pPr algn="l" defTabSz="432000" rtl="0" eaLnBrk="1" hangingPunct="1"/>
            <a:r>
              <a:rPr lang="en-US" altLang="he-IL" sz="2000" b="1" dirty="0"/>
              <a:t>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F163EA-8899-49A6-8FC1-9387ADE28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83" y="3192909"/>
            <a:ext cx="10394695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 eaLnBrk="1" hangingPunct="1">
              <a:spcAft>
                <a:spcPts val="300"/>
              </a:spcAft>
            </a:pPr>
            <a:r>
              <a:rPr lang="en-US" altLang="he-IL" sz="2000" b="1" dirty="0"/>
              <a:t>public static </a:t>
            </a:r>
            <a:r>
              <a:rPr lang="en-US" altLang="he-IL" sz="2000" b="1" dirty="0" err="1"/>
              <a:t>boolean</a:t>
            </a:r>
            <a:r>
              <a:rPr lang="en-US" altLang="he-IL" sz="2000" b="1" dirty="0"/>
              <a:t> </a:t>
            </a:r>
            <a:r>
              <a:rPr lang="en-US" altLang="he-IL" sz="2000" b="1" dirty="0" err="1">
                <a:solidFill>
                  <a:srgbClr val="FFC000"/>
                </a:solidFill>
              </a:rPr>
              <a:t>isBalance</a:t>
            </a:r>
            <a:r>
              <a:rPr lang="en-US" altLang="he-IL" sz="2000" b="1" dirty="0"/>
              <a:t> (</a:t>
            </a:r>
            <a:r>
              <a:rPr lang="en-US" altLang="he-IL" sz="2000" b="1" dirty="0" err="1"/>
              <a:t>BinNode</a:t>
            </a:r>
            <a:r>
              <a:rPr lang="en-US" altLang="he-IL" sz="2000" b="1" dirty="0"/>
              <a:t>&lt;Integer&gt; t)</a:t>
            </a:r>
          </a:p>
          <a:p>
            <a:pPr algn="l" defTabSz="432000" rtl="0" eaLnBrk="1" hangingPunct="1"/>
            <a:r>
              <a:rPr lang="en-US" altLang="he-IL" sz="2000" b="1" dirty="0"/>
              <a:t>{</a:t>
            </a:r>
            <a:r>
              <a:rPr lang="he-IL" altLang="he-IL" b="1" dirty="0">
                <a:solidFill>
                  <a:srgbClr val="00B050"/>
                </a:solidFill>
              </a:rPr>
              <a:t>פעולה המקבלת עץ ומחזירה 'אמת' אם הוא עץ מאוזן, אחרת תחזיר 'שקר'.  //  </a:t>
            </a:r>
            <a:endParaRPr lang="en-US" altLang="he-IL" b="1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D85F5A-907A-4965-9A54-11C2515A2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95" y="4165600"/>
            <a:ext cx="2447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 eaLnBrk="1" hangingPunct="1"/>
            <a:r>
              <a:rPr lang="en-US" altLang="he-IL" sz="2000" b="1" dirty="0"/>
              <a:t>	return true 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B0127B-9859-4797-BA25-B8099611F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96" y="4819650"/>
            <a:ext cx="2447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 eaLnBrk="1" hangingPunct="1"/>
            <a:r>
              <a:rPr lang="en-US" altLang="he-IL" sz="2000" b="1" dirty="0"/>
              <a:t>	return false ;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F3A09CB2-1CAD-4354-913B-FBFEEF1C5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499" y="872134"/>
            <a:ext cx="864121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/>
            <a:r>
              <a:rPr lang="he-IL" altLang="he-IL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ג.	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סדר גודל של הפעולה הוא:  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</a:t>
            </a:r>
            <a:r>
              <a:rPr lang="en-US" altLang="he-IL" sz="24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מציין את מספר המספרים (צמתים) בעץ.</a:t>
            </a:r>
          </a:p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במקרה הגרוע, עבור </a:t>
            </a:r>
            <a:r>
              <a:rPr lang="he-IL" altLang="he-IL" sz="24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כל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צומת בעץ נזמן את הפעולה </a:t>
            </a:r>
            <a:r>
              <a:rPr lang="en-US" altLang="he-IL" sz="2000" b="1" dirty="0">
                <a:solidFill>
                  <a:srgbClr val="FF0000"/>
                </a:solidFill>
              </a:rPr>
              <a:t>height</a:t>
            </a:r>
            <a:r>
              <a:rPr lang="he-IL" altLang="he-IL" sz="2400" b="1" dirty="0">
                <a:solidFill>
                  <a:srgbClr val="FF0000"/>
                </a:solidFill>
              </a:rPr>
              <a:t>		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שסדר	הגודל	שלה הוא	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O(n)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algn="r" defTabSz="432000" rtl="1" eaLnBrk="1" hangingPunct="1"/>
            <a:endParaRPr lang="he-IL" altLang="he-IL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כי היא עוברת על צמתי העץ מספר קבוע</a:t>
            </a:r>
          </a:p>
          <a:p>
            <a:pPr algn="r" defTabSz="432000" rtl="1" eaLnBrk="1" hangingPunct="1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של פעמים לצורך מציאת גובהו.</a:t>
            </a:r>
          </a:p>
        </p:txBody>
      </p:sp>
      <p:sp>
        <p:nvSpPr>
          <p:cNvPr id="11276" name="מלבן 11">
            <a:extLst>
              <a:ext uri="{FF2B5EF4-FFF2-40B4-BE49-F238E27FC236}">
                <a16:creationId xmlns:a16="http://schemas.microsoft.com/office/drawing/2014/main" id="{A8BE1E4E-6D01-4365-814E-F17CEB57E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895194"/>
            <a:ext cx="744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defTabSz="432000" rtl="0"/>
            <a:r>
              <a:rPr lang="en-US" altLang="he-IL" sz="2800" b="1" dirty="0"/>
              <a:t>.</a:t>
            </a:r>
            <a:r>
              <a:rPr lang="he-IL" altLang="he-IL" sz="2800" b="1" dirty="0"/>
              <a:t>ב</a:t>
            </a:r>
            <a:endParaRPr lang="he-IL" altLang="he-IL" sz="2800" dirty="0"/>
          </a:p>
        </p:txBody>
      </p:sp>
    </p:spTree>
    <p:extLst>
      <p:ext uri="{BB962C8B-B14F-4D97-AF65-F5344CB8AC3E}">
        <p14:creationId xmlns:p14="http://schemas.microsoft.com/office/powerpoint/2010/main" val="233609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26972</TotalTime>
  <Words>3679</Words>
  <Application>Microsoft Office PowerPoint</Application>
  <PresentationFormat>מסך רחב</PresentationFormat>
  <Paragraphs>335</Paragraphs>
  <Slides>23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34" baseType="lpstr">
      <vt:lpstr>Aharoni</vt:lpstr>
      <vt:lpstr>Arial</vt:lpstr>
      <vt:lpstr>Calibri</vt:lpstr>
      <vt:lpstr>Century Gothic</vt:lpstr>
      <vt:lpstr>David</vt:lpstr>
      <vt:lpstr>David,Bold</vt:lpstr>
      <vt:lpstr>FbDavidNewPro-Bold</vt:lpstr>
      <vt:lpstr>FbDavidNewPro-Regular</vt:lpstr>
      <vt:lpstr>Times-Roman</vt:lpstr>
      <vt:lpstr>Varela Round</vt:lpstr>
      <vt:lpstr>ערכת נושא Office</vt:lpstr>
      <vt:lpstr>מערכת שידורים לאומית</vt:lpstr>
      <vt:lpstr>יעילות - עץ בינרי </vt:lpstr>
      <vt:lpstr>דרישות קדם</vt:lpstr>
      <vt:lpstr>מה נלמד היום </vt:lpstr>
      <vt:lpstr>שאלה 6 – בגרות 2019</vt:lpstr>
      <vt:lpstr>שאלה 6 – בגרות 2019</vt:lpstr>
      <vt:lpstr>שאלה 6 – פתרון בגרות 2019</vt:lpstr>
      <vt:lpstr>שאלה 1 – בגרות 2014</vt:lpstr>
      <vt:lpstr>שאלה 1 – פתרון בגרות 2014</vt:lpstr>
      <vt:lpstr>שאלה 2 – בגרות 2004</vt:lpstr>
      <vt:lpstr>שאלה 2 – פתרון בגרות 2004</vt:lpstr>
      <vt:lpstr>שאלה 3 – בגרות 2005</vt:lpstr>
      <vt:lpstr>שאלה 3 – פתרון בגרות 2005</vt:lpstr>
      <vt:lpstr>ה פ ס ק ה</vt:lpstr>
      <vt:lpstr>שאלה 3 – בגרות 2007</vt:lpstr>
      <vt:lpstr>שאלה 3 – פתרון בגרות 2007</vt:lpstr>
      <vt:lpstr>שאלה 2 – בגרות 2016</vt:lpstr>
      <vt:lpstr>שאלה 2 – פתרון בגרות 2016</vt:lpstr>
      <vt:lpstr>שאלה 2 – בגרות 2002</vt:lpstr>
      <vt:lpstr>שאלה 2 – פתרון בגרות 2002</vt:lpstr>
      <vt:lpstr>שאלה 2 – פתרון בגרות 2002</vt:lpstr>
      <vt:lpstr>רֶקוּרְסְיָה ויעילות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יעילות 6 - עץ בינרי - שאלות בגרות</dc:title>
  <dc:subject>יעילות - עץ בינרי - שאלות בגרות</dc:subject>
  <dc:creator>דפנה מינסטר - Dafna Minster</dc:creator>
  <cp:keywords>יעילות; רקורסיה; מדעי המחשב; עץ בינרי; Binary Tree</cp:keywords>
  <cp:lastModifiedBy>דפנה מינסטר</cp:lastModifiedBy>
  <cp:revision>290</cp:revision>
  <dcterms:created xsi:type="dcterms:W3CDTF">2020-03-15T19:13:03Z</dcterms:created>
  <dcterms:modified xsi:type="dcterms:W3CDTF">2020-08-22T20:50:46Z</dcterms:modified>
</cp:coreProperties>
</file>