
<file path=[Content_Types].xml><?xml version="1.0" encoding="utf-8"?>
<Types xmlns="http://schemas.openxmlformats.org/package/2006/content-types">
  <Default Extension="fntdata" ContentType="application/x-fontdata"/>
  <Default Extension="MKV" ContentType="video/unknown"/>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33"/>
  </p:notesMasterIdLst>
  <p:sldIdLst>
    <p:sldId id="256" r:id="rId2"/>
    <p:sldId id="369" r:id="rId3"/>
    <p:sldId id="370" r:id="rId4"/>
    <p:sldId id="371" r:id="rId5"/>
    <p:sldId id="272" r:id="rId6"/>
    <p:sldId id="290" r:id="rId7"/>
    <p:sldId id="366" r:id="rId8"/>
    <p:sldId id="367" r:id="rId9"/>
    <p:sldId id="368" r:id="rId10"/>
    <p:sldId id="334" r:id="rId11"/>
    <p:sldId id="372" r:id="rId12"/>
    <p:sldId id="274" r:id="rId13"/>
    <p:sldId id="373" r:id="rId14"/>
    <p:sldId id="374" r:id="rId15"/>
    <p:sldId id="375" r:id="rId16"/>
    <p:sldId id="376" r:id="rId17"/>
    <p:sldId id="302" r:id="rId18"/>
    <p:sldId id="378" r:id="rId19"/>
    <p:sldId id="379" r:id="rId20"/>
    <p:sldId id="383" r:id="rId21"/>
    <p:sldId id="277" r:id="rId22"/>
    <p:sldId id="278" r:id="rId23"/>
    <p:sldId id="381" r:id="rId24"/>
    <p:sldId id="384" r:id="rId25"/>
    <p:sldId id="294" r:id="rId26"/>
    <p:sldId id="382" r:id="rId27"/>
    <p:sldId id="386" r:id="rId28"/>
    <p:sldId id="385" r:id="rId29"/>
    <p:sldId id="388" r:id="rId30"/>
    <p:sldId id="387" r:id="rId31"/>
    <p:sldId id="269" r:id="rId32"/>
  </p:sldIdLst>
  <p:sldSz cx="12190413" cy="6858000"/>
  <p:notesSz cx="6858000" cy="9144000"/>
  <p:embeddedFontLst>
    <p:embeddedFont>
      <p:font typeface="Calibri" panose="020F0502020204030204" pitchFamily="34" charset="0"/>
      <p:regular r:id="rId34"/>
      <p:bold r:id="rId35"/>
      <p:italic r:id="rId36"/>
      <p:boldItalic r:id="rId37"/>
    </p:embeddedFont>
    <p:embeddedFont>
      <p:font typeface="Narkisim" panose="020E0502050101010101" pitchFamily="34" charset="-79"/>
      <p:regular r:id="rId38"/>
    </p:embeddedFont>
    <p:embeddedFont>
      <p:font typeface="Varela Round" panose="00000500000000000000" pitchFamily="2" charset="-79"/>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917"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8725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812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מציין מיקום של תמונת שקופית 1">
            <a:extLst>
              <a:ext uri="{FF2B5EF4-FFF2-40B4-BE49-F238E27FC236}">
                <a16:creationId xmlns:a16="http://schemas.microsoft.com/office/drawing/2014/main" id="{1AE0A2E0-636C-4EE6-B449-8DCE617A5B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מציין מיקום של הערות 2">
            <a:extLst>
              <a:ext uri="{FF2B5EF4-FFF2-40B4-BE49-F238E27FC236}">
                <a16:creationId xmlns:a16="http://schemas.microsoft.com/office/drawing/2014/main" id="{4AE341A9-A79A-4538-94EA-BEADA137D6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50000"/>
              </a:lnSpc>
              <a:spcBef>
                <a:spcPct val="0"/>
              </a:spcBef>
            </a:pPr>
            <a:r>
              <a:rPr lang="he-IL" altLang="he-IL" b="1">
                <a:latin typeface="Arial" panose="020B0604020202020204" pitchFamily="34" charset="0"/>
                <a:ea typeface="Times New Roman" panose="02020603050405020304" pitchFamily="18" charset="0"/>
                <a:cs typeface="Narkisim" panose="020E0502050101010101" pitchFamily="34" charset="-79"/>
              </a:rPr>
              <a:t>מהם תפקידיהם של שוטרים?</a:t>
            </a:r>
          </a:p>
          <a:p>
            <a:pPr eaLnBrk="1" hangingPunct="1">
              <a:lnSpc>
                <a:spcPct val="150000"/>
              </a:lnSpc>
              <a:spcBef>
                <a:spcPct val="0"/>
              </a:spcBef>
            </a:pPr>
            <a:r>
              <a:rPr lang="he-IL" altLang="he-IL" b="1">
                <a:latin typeface="Arial" panose="020B0604020202020204" pitchFamily="34" charset="0"/>
                <a:ea typeface="Times New Roman" panose="02020603050405020304" pitchFamily="18" charset="0"/>
                <a:cs typeface="Narkisim" panose="020E0502050101010101" pitchFamily="34" charset="-79"/>
              </a:rPr>
              <a:t>מהם תפקידיהם של מורים?</a:t>
            </a:r>
          </a:p>
          <a:p>
            <a:pPr eaLnBrk="1" hangingPunct="1">
              <a:lnSpc>
                <a:spcPct val="150000"/>
              </a:lnSpc>
              <a:spcBef>
                <a:spcPct val="0"/>
              </a:spcBef>
            </a:pPr>
            <a:r>
              <a:rPr lang="he-IL" altLang="he-IL" b="1">
                <a:latin typeface="Arial" panose="020B0604020202020204" pitchFamily="34" charset="0"/>
                <a:ea typeface="Times New Roman" panose="02020603050405020304" pitchFamily="18" charset="0"/>
                <a:cs typeface="Narkisim" panose="020E0502050101010101" pitchFamily="34" charset="-79"/>
              </a:rPr>
              <a:t>מהם תפקידיהם של תלמידים?</a:t>
            </a:r>
          </a:p>
          <a:p>
            <a:pPr eaLnBrk="1" hangingPunct="1">
              <a:lnSpc>
                <a:spcPct val="150000"/>
              </a:lnSpc>
              <a:spcBef>
                <a:spcPct val="0"/>
              </a:spcBef>
            </a:pPr>
            <a:endParaRPr lang="he-IL" altLang="he-IL" b="1">
              <a:latin typeface="Arial" panose="020B0604020202020204" pitchFamily="34" charset="0"/>
              <a:ea typeface="Times New Roman" panose="02020603050405020304" pitchFamily="18" charset="0"/>
              <a:cs typeface="Narkisim" panose="020E0502050101010101" pitchFamily="34" charset="-79"/>
            </a:endParaRPr>
          </a:p>
          <a:p>
            <a:pPr eaLnBrk="1" hangingPunct="1">
              <a:lnSpc>
                <a:spcPct val="150000"/>
              </a:lnSpc>
              <a:spcBef>
                <a:spcPct val="0"/>
              </a:spcBef>
            </a:pPr>
            <a:r>
              <a:rPr lang="he-IL" altLang="he-IL">
                <a:latin typeface="Arial" panose="020B0604020202020204" pitchFamily="34" charset="0"/>
                <a:ea typeface="Times New Roman" panose="02020603050405020304" pitchFamily="18" charset="0"/>
                <a:cs typeface="Narkisim" panose="020E0502050101010101" pitchFamily="34" charset="-79"/>
              </a:rPr>
              <a:t>. ככל שאדם מסוים הוא בעל אותם המאפיינים והתכונות שמיוחסים לקבוצה כך תהיה נטיה גדולה יותר לזהות אותו כמשתייך לאותה הקבוצה.</a:t>
            </a:r>
          </a:p>
          <a:p>
            <a:pPr eaLnBrk="1" hangingPunct="1">
              <a:lnSpc>
                <a:spcPct val="150000"/>
              </a:lnSpc>
              <a:spcBef>
                <a:spcPct val="0"/>
              </a:spcBef>
            </a:pPr>
            <a:r>
              <a:rPr lang="he-IL" altLang="he-IL">
                <a:latin typeface="Arial" panose="020B0604020202020204" pitchFamily="34" charset="0"/>
                <a:ea typeface="Calibri" panose="020F0502020204030204" pitchFamily="34" charset="0"/>
                <a:cs typeface="Narkisim" panose="020E0502050101010101" pitchFamily="34" charset="-79"/>
              </a:rPr>
              <a:t>איך הייתם מתארים אופי של מורים?</a:t>
            </a:r>
          </a:p>
          <a:p>
            <a:pPr eaLnBrk="1" hangingPunct="1">
              <a:lnSpc>
                <a:spcPct val="150000"/>
              </a:lnSpc>
              <a:spcBef>
                <a:spcPct val="0"/>
              </a:spcBef>
            </a:pPr>
            <a:r>
              <a:rPr lang="he-IL" altLang="he-IL">
                <a:latin typeface="Arial" panose="020B0604020202020204" pitchFamily="34" charset="0"/>
                <a:ea typeface="Calibri" panose="020F0502020204030204" pitchFamily="34" charset="0"/>
                <a:cs typeface="Narkisim" panose="020E0502050101010101" pitchFamily="34" charset="-79"/>
              </a:rPr>
              <a:t>איך הייתם מתארים ילדים בגיל גן?</a:t>
            </a:r>
            <a:endParaRPr lang="en-US" altLang="he-IL" sz="1100">
              <a:cs typeface="Calibri" panose="020F0502020204030204" pitchFamily="34" charset="0"/>
            </a:endParaRPr>
          </a:p>
          <a:p>
            <a:pPr eaLnBrk="1" hangingPunct="1">
              <a:lnSpc>
                <a:spcPct val="150000"/>
              </a:lnSpc>
              <a:spcBef>
                <a:spcPct val="0"/>
              </a:spcBef>
            </a:pPr>
            <a:endParaRPr lang="he-IL" altLang="he-IL"/>
          </a:p>
        </p:txBody>
      </p:sp>
      <p:sp>
        <p:nvSpPr>
          <p:cNvPr id="29700" name="מציין מיקום של מספר שקופית 3">
            <a:extLst>
              <a:ext uri="{FF2B5EF4-FFF2-40B4-BE49-F238E27FC236}">
                <a16:creationId xmlns:a16="http://schemas.microsoft.com/office/drawing/2014/main" id="{6B6B990B-46CE-4365-88B7-EE136758B8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89E8E3B0-A1E0-406C-88E0-1540ADB35B59}" type="slidenum">
              <a:rPr lang="he-IL" altLang="he-IL">
                <a:latin typeface="Calibri" panose="020F0502020204030204" pitchFamily="34" charset="0"/>
              </a:rPr>
              <a:pPr algn="l"/>
              <a:t>10</a:t>
            </a:fld>
            <a:endParaRPr lang="he-IL" altLang="he-I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מציין מיקום של תמונת שקופית 1">
            <a:extLst>
              <a:ext uri="{FF2B5EF4-FFF2-40B4-BE49-F238E27FC236}">
                <a16:creationId xmlns:a16="http://schemas.microsoft.com/office/drawing/2014/main" id="{1AE0A2E0-636C-4EE6-B449-8DCE617A5B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מציין מיקום של הערות 2">
            <a:extLst>
              <a:ext uri="{FF2B5EF4-FFF2-40B4-BE49-F238E27FC236}">
                <a16:creationId xmlns:a16="http://schemas.microsoft.com/office/drawing/2014/main" id="{4AE341A9-A79A-4538-94EA-BEADA137D6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50000"/>
              </a:lnSpc>
              <a:spcBef>
                <a:spcPct val="0"/>
              </a:spcBef>
            </a:pPr>
            <a:r>
              <a:rPr lang="he-IL" altLang="he-IL" b="1">
                <a:latin typeface="Arial" panose="020B0604020202020204" pitchFamily="34" charset="0"/>
                <a:ea typeface="Times New Roman" panose="02020603050405020304" pitchFamily="18" charset="0"/>
                <a:cs typeface="Narkisim" panose="020E0502050101010101" pitchFamily="34" charset="-79"/>
              </a:rPr>
              <a:t>מהם תפקידיהם של שוטרים?</a:t>
            </a:r>
          </a:p>
          <a:p>
            <a:pPr eaLnBrk="1" hangingPunct="1">
              <a:lnSpc>
                <a:spcPct val="150000"/>
              </a:lnSpc>
              <a:spcBef>
                <a:spcPct val="0"/>
              </a:spcBef>
            </a:pPr>
            <a:r>
              <a:rPr lang="he-IL" altLang="he-IL" b="1">
                <a:latin typeface="Arial" panose="020B0604020202020204" pitchFamily="34" charset="0"/>
                <a:ea typeface="Times New Roman" panose="02020603050405020304" pitchFamily="18" charset="0"/>
                <a:cs typeface="Narkisim" panose="020E0502050101010101" pitchFamily="34" charset="-79"/>
              </a:rPr>
              <a:t>מהם תפקידיהם של מורים?</a:t>
            </a:r>
          </a:p>
          <a:p>
            <a:pPr eaLnBrk="1" hangingPunct="1">
              <a:lnSpc>
                <a:spcPct val="150000"/>
              </a:lnSpc>
              <a:spcBef>
                <a:spcPct val="0"/>
              </a:spcBef>
            </a:pPr>
            <a:r>
              <a:rPr lang="he-IL" altLang="he-IL" b="1">
                <a:latin typeface="Arial" panose="020B0604020202020204" pitchFamily="34" charset="0"/>
                <a:ea typeface="Times New Roman" panose="02020603050405020304" pitchFamily="18" charset="0"/>
                <a:cs typeface="Narkisim" panose="020E0502050101010101" pitchFamily="34" charset="-79"/>
              </a:rPr>
              <a:t>מהם תפקידיהם של תלמידים?</a:t>
            </a:r>
          </a:p>
          <a:p>
            <a:pPr eaLnBrk="1" hangingPunct="1">
              <a:lnSpc>
                <a:spcPct val="150000"/>
              </a:lnSpc>
              <a:spcBef>
                <a:spcPct val="0"/>
              </a:spcBef>
            </a:pPr>
            <a:endParaRPr lang="he-IL" altLang="he-IL" b="1">
              <a:latin typeface="Arial" panose="020B0604020202020204" pitchFamily="34" charset="0"/>
              <a:ea typeface="Times New Roman" panose="02020603050405020304" pitchFamily="18" charset="0"/>
              <a:cs typeface="Narkisim" panose="020E0502050101010101" pitchFamily="34" charset="-79"/>
            </a:endParaRPr>
          </a:p>
          <a:p>
            <a:pPr eaLnBrk="1" hangingPunct="1">
              <a:lnSpc>
                <a:spcPct val="150000"/>
              </a:lnSpc>
              <a:spcBef>
                <a:spcPct val="0"/>
              </a:spcBef>
            </a:pPr>
            <a:r>
              <a:rPr lang="he-IL" altLang="he-IL">
                <a:latin typeface="Arial" panose="020B0604020202020204" pitchFamily="34" charset="0"/>
                <a:ea typeface="Times New Roman" panose="02020603050405020304" pitchFamily="18" charset="0"/>
                <a:cs typeface="Narkisim" panose="020E0502050101010101" pitchFamily="34" charset="-79"/>
              </a:rPr>
              <a:t>. ככל שאדם מסוים הוא בעל אותם המאפיינים והתכונות שמיוחסים לקבוצה כך תהיה נטיה גדולה יותר לזהות אותו כמשתייך לאותה הקבוצה.</a:t>
            </a:r>
          </a:p>
          <a:p>
            <a:pPr eaLnBrk="1" hangingPunct="1">
              <a:lnSpc>
                <a:spcPct val="150000"/>
              </a:lnSpc>
              <a:spcBef>
                <a:spcPct val="0"/>
              </a:spcBef>
            </a:pPr>
            <a:r>
              <a:rPr lang="he-IL" altLang="he-IL">
                <a:latin typeface="Arial" panose="020B0604020202020204" pitchFamily="34" charset="0"/>
                <a:ea typeface="Calibri" panose="020F0502020204030204" pitchFamily="34" charset="0"/>
                <a:cs typeface="Narkisim" panose="020E0502050101010101" pitchFamily="34" charset="-79"/>
              </a:rPr>
              <a:t>איך הייתם מתארים אופי של מורים?</a:t>
            </a:r>
          </a:p>
          <a:p>
            <a:pPr eaLnBrk="1" hangingPunct="1">
              <a:lnSpc>
                <a:spcPct val="150000"/>
              </a:lnSpc>
              <a:spcBef>
                <a:spcPct val="0"/>
              </a:spcBef>
            </a:pPr>
            <a:r>
              <a:rPr lang="he-IL" altLang="he-IL">
                <a:latin typeface="Arial" panose="020B0604020202020204" pitchFamily="34" charset="0"/>
                <a:ea typeface="Calibri" panose="020F0502020204030204" pitchFamily="34" charset="0"/>
                <a:cs typeface="Narkisim" panose="020E0502050101010101" pitchFamily="34" charset="-79"/>
              </a:rPr>
              <a:t>איך הייתם מתארים ילדים בגיל גן?</a:t>
            </a:r>
            <a:endParaRPr lang="en-US" altLang="he-IL" sz="1100">
              <a:cs typeface="Calibri" panose="020F0502020204030204" pitchFamily="34" charset="0"/>
            </a:endParaRPr>
          </a:p>
          <a:p>
            <a:pPr eaLnBrk="1" hangingPunct="1">
              <a:lnSpc>
                <a:spcPct val="150000"/>
              </a:lnSpc>
              <a:spcBef>
                <a:spcPct val="0"/>
              </a:spcBef>
            </a:pPr>
            <a:endParaRPr lang="he-IL" altLang="he-IL"/>
          </a:p>
        </p:txBody>
      </p:sp>
      <p:sp>
        <p:nvSpPr>
          <p:cNvPr id="29700" name="מציין מיקום של מספר שקופית 3">
            <a:extLst>
              <a:ext uri="{FF2B5EF4-FFF2-40B4-BE49-F238E27FC236}">
                <a16:creationId xmlns:a16="http://schemas.microsoft.com/office/drawing/2014/main" id="{6B6B990B-46CE-4365-88B7-EE136758B8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89E8E3B0-A1E0-406C-88E0-1540ADB35B59}" type="slidenum">
              <a:rPr lang="he-IL" altLang="he-IL">
                <a:latin typeface="Calibri" panose="020F0502020204030204" pitchFamily="34" charset="0"/>
              </a:rPr>
              <a:pPr algn="l"/>
              <a:t>11</a:t>
            </a:fld>
            <a:endParaRPr lang="he-IL" altLang="he-IL">
              <a:latin typeface="Calibri" panose="020F0502020204030204" pitchFamily="34" charset="0"/>
            </a:endParaRPr>
          </a:p>
        </p:txBody>
      </p:sp>
    </p:spTree>
    <p:extLst>
      <p:ext uri="{BB962C8B-B14F-4D97-AF65-F5344CB8AC3E}">
        <p14:creationId xmlns:p14="http://schemas.microsoft.com/office/powerpoint/2010/main" val="2770142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מציין מיקום של תמונת שקופית 1">
            <a:extLst>
              <a:ext uri="{FF2B5EF4-FFF2-40B4-BE49-F238E27FC236}">
                <a16:creationId xmlns:a16="http://schemas.microsoft.com/office/drawing/2014/main" id="{8D9CD9F4-EB52-4D20-AF94-D9624F271A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מציין מיקום של הערות 2">
            <a:extLst>
              <a:ext uri="{FF2B5EF4-FFF2-40B4-BE49-F238E27FC236}">
                <a16:creationId xmlns:a16="http://schemas.microsoft.com/office/drawing/2014/main" id="{8BF2AAB7-3709-4218-B1D2-7023729246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b="1">
                <a:latin typeface="Narkisim" panose="020E0502050101010101" pitchFamily="34" charset="-79"/>
                <a:cs typeface="Narkisim" panose="020E0502050101010101" pitchFamily="34" charset="-79"/>
              </a:rPr>
              <a:t>ניסוי מחשבתי</a:t>
            </a:r>
          </a:p>
          <a:p>
            <a:pPr eaLnBrk="1" hangingPunct="1">
              <a:spcBef>
                <a:spcPct val="0"/>
              </a:spcBef>
            </a:pPr>
            <a:r>
              <a:rPr lang="he-IL" altLang="he-IL" b="1" i="1">
                <a:latin typeface="Narkisim" panose="020E0502050101010101" pitchFamily="34" charset="-79"/>
                <a:cs typeface="Narkisim" panose="020E0502050101010101" pitchFamily="34" charset="-79"/>
              </a:rPr>
              <a:t>דמיינו לכם שנזמין תלמידים בכיתה לזריקת כדורים לסל. נבחר 10 מתנדבים:</a:t>
            </a:r>
          </a:p>
          <a:p>
            <a:pPr eaLnBrk="1" hangingPunct="1">
              <a:spcBef>
                <a:spcPct val="0"/>
              </a:spcBef>
            </a:pPr>
            <a:r>
              <a:rPr lang="he-IL" altLang="he-IL" b="1" i="1">
                <a:latin typeface="Narkisim" panose="020E0502050101010101" pitchFamily="34" charset="-79"/>
                <a:cs typeface="Narkisim" panose="020E0502050101010101" pitchFamily="34" charset="-79"/>
              </a:rPr>
              <a:t>חמישה תלמידים יזכו לקריאות עידוד לפני ובעת שהם יזרקו אל הסל.</a:t>
            </a:r>
          </a:p>
          <a:p>
            <a:pPr eaLnBrk="1" hangingPunct="1">
              <a:spcBef>
                <a:spcPct val="0"/>
              </a:spcBef>
            </a:pPr>
            <a:r>
              <a:rPr lang="he-IL" altLang="he-IL" b="1" i="1">
                <a:latin typeface="Narkisim" panose="020E0502050101010101" pitchFamily="34" charset="-79"/>
                <a:cs typeface="Narkisim" panose="020E0502050101010101" pitchFamily="34" charset="-79"/>
              </a:rPr>
              <a:t>חמישה תלמידים יקבלו קריאות בוז בעת שהם יזרקו.</a:t>
            </a:r>
          </a:p>
          <a:p>
            <a:pPr eaLnBrk="1" hangingPunct="1">
              <a:spcBef>
                <a:spcPct val="0"/>
              </a:spcBef>
            </a:pPr>
            <a:r>
              <a:rPr lang="he-IL" altLang="he-IL" sz="1400" b="1" i="1">
                <a:latin typeface="Narkisim" panose="020E0502050101010101" pitchFamily="34" charset="-79"/>
                <a:cs typeface="Narkisim" panose="020E0502050101010101" pitchFamily="34" charset="-79"/>
              </a:rPr>
              <a:t>איזו קבוצה תצליח לדעתכם יותר? ולמה?</a:t>
            </a:r>
          </a:p>
          <a:p>
            <a:pPr eaLnBrk="1" hangingPunct="1">
              <a:spcBef>
                <a:spcPct val="0"/>
              </a:spcBef>
            </a:pPr>
            <a:endParaRPr lang="he-IL" altLang="he-IL"/>
          </a:p>
        </p:txBody>
      </p:sp>
      <p:sp>
        <p:nvSpPr>
          <p:cNvPr id="32772" name="מציין מיקום של מספר שקופית 3">
            <a:extLst>
              <a:ext uri="{FF2B5EF4-FFF2-40B4-BE49-F238E27FC236}">
                <a16:creationId xmlns:a16="http://schemas.microsoft.com/office/drawing/2014/main" id="{88BEE910-E419-4BA3-8956-C6EF04D4F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36648233-94C0-43B4-90BC-71D7F5E2FE91}" type="slidenum">
              <a:rPr lang="he-IL" altLang="he-IL">
                <a:latin typeface="Calibri" panose="020F0502020204030204" pitchFamily="34" charset="0"/>
              </a:rPr>
              <a:pPr algn="l"/>
              <a:t>12</a:t>
            </a:fld>
            <a:endParaRPr lang="he-IL" altLang="he-I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מציין מיקום של תמונת שקופית 1">
            <a:extLst>
              <a:ext uri="{FF2B5EF4-FFF2-40B4-BE49-F238E27FC236}">
                <a16:creationId xmlns:a16="http://schemas.microsoft.com/office/drawing/2014/main" id="{8D9CD9F4-EB52-4D20-AF94-D9624F271A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מציין מיקום של הערות 2">
            <a:extLst>
              <a:ext uri="{FF2B5EF4-FFF2-40B4-BE49-F238E27FC236}">
                <a16:creationId xmlns:a16="http://schemas.microsoft.com/office/drawing/2014/main" id="{8BF2AAB7-3709-4218-B1D2-7023729246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b="1">
                <a:latin typeface="Narkisim" panose="020E0502050101010101" pitchFamily="34" charset="-79"/>
                <a:cs typeface="Narkisim" panose="020E0502050101010101" pitchFamily="34" charset="-79"/>
              </a:rPr>
              <a:t>ניסוי מחשבתי</a:t>
            </a:r>
          </a:p>
          <a:p>
            <a:pPr eaLnBrk="1" hangingPunct="1">
              <a:spcBef>
                <a:spcPct val="0"/>
              </a:spcBef>
            </a:pPr>
            <a:r>
              <a:rPr lang="he-IL" altLang="he-IL" b="1" i="1">
                <a:latin typeface="Narkisim" panose="020E0502050101010101" pitchFamily="34" charset="-79"/>
                <a:cs typeface="Narkisim" panose="020E0502050101010101" pitchFamily="34" charset="-79"/>
              </a:rPr>
              <a:t>דמיינו לכם שנזמין תלמידים בכיתה לזריקת כדורים לסל. נבחר 10 מתנדבים:</a:t>
            </a:r>
          </a:p>
          <a:p>
            <a:pPr eaLnBrk="1" hangingPunct="1">
              <a:spcBef>
                <a:spcPct val="0"/>
              </a:spcBef>
            </a:pPr>
            <a:r>
              <a:rPr lang="he-IL" altLang="he-IL" b="1" i="1">
                <a:latin typeface="Narkisim" panose="020E0502050101010101" pitchFamily="34" charset="-79"/>
                <a:cs typeface="Narkisim" panose="020E0502050101010101" pitchFamily="34" charset="-79"/>
              </a:rPr>
              <a:t>חמישה תלמידים יזכו לקריאות עידוד לפני ובעת שהם יזרקו אל הסל.</a:t>
            </a:r>
          </a:p>
          <a:p>
            <a:pPr eaLnBrk="1" hangingPunct="1">
              <a:spcBef>
                <a:spcPct val="0"/>
              </a:spcBef>
            </a:pPr>
            <a:r>
              <a:rPr lang="he-IL" altLang="he-IL" b="1" i="1">
                <a:latin typeface="Narkisim" panose="020E0502050101010101" pitchFamily="34" charset="-79"/>
                <a:cs typeface="Narkisim" panose="020E0502050101010101" pitchFamily="34" charset="-79"/>
              </a:rPr>
              <a:t>חמישה תלמידים יקבלו קריאות בוז בעת שהם יזרקו.</a:t>
            </a:r>
          </a:p>
          <a:p>
            <a:pPr eaLnBrk="1" hangingPunct="1">
              <a:spcBef>
                <a:spcPct val="0"/>
              </a:spcBef>
            </a:pPr>
            <a:r>
              <a:rPr lang="he-IL" altLang="he-IL" sz="1400" b="1" i="1">
                <a:latin typeface="Narkisim" panose="020E0502050101010101" pitchFamily="34" charset="-79"/>
                <a:cs typeface="Narkisim" panose="020E0502050101010101" pitchFamily="34" charset="-79"/>
              </a:rPr>
              <a:t>איזו קבוצה תצליח לדעתכם יותר? ולמה?</a:t>
            </a:r>
          </a:p>
          <a:p>
            <a:pPr eaLnBrk="1" hangingPunct="1">
              <a:spcBef>
                <a:spcPct val="0"/>
              </a:spcBef>
            </a:pPr>
            <a:endParaRPr lang="he-IL" altLang="he-IL"/>
          </a:p>
        </p:txBody>
      </p:sp>
      <p:sp>
        <p:nvSpPr>
          <p:cNvPr id="32772" name="מציין מיקום של מספר שקופית 3">
            <a:extLst>
              <a:ext uri="{FF2B5EF4-FFF2-40B4-BE49-F238E27FC236}">
                <a16:creationId xmlns:a16="http://schemas.microsoft.com/office/drawing/2014/main" id="{88BEE910-E419-4BA3-8956-C6EF04D4F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36648233-94C0-43B4-90BC-71D7F5E2FE91}" type="slidenum">
              <a:rPr lang="he-IL" altLang="he-IL">
                <a:latin typeface="Calibri" panose="020F0502020204030204" pitchFamily="34" charset="0"/>
              </a:rPr>
              <a:pPr algn="l"/>
              <a:t>13</a:t>
            </a:fld>
            <a:endParaRPr lang="he-IL" altLang="he-IL">
              <a:latin typeface="Calibri" panose="020F0502020204030204" pitchFamily="34" charset="0"/>
            </a:endParaRPr>
          </a:p>
        </p:txBody>
      </p:sp>
    </p:spTree>
    <p:extLst>
      <p:ext uri="{BB962C8B-B14F-4D97-AF65-F5344CB8AC3E}">
        <p14:creationId xmlns:p14="http://schemas.microsoft.com/office/powerpoint/2010/main" val="4165252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מציין מיקום של תמונת שקופית 1">
            <a:extLst>
              <a:ext uri="{FF2B5EF4-FFF2-40B4-BE49-F238E27FC236}">
                <a16:creationId xmlns:a16="http://schemas.microsoft.com/office/drawing/2014/main" id="{8D9CD9F4-EB52-4D20-AF94-D9624F271A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מציין מיקום של הערות 2">
            <a:extLst>
              <a:ext uri="{FF2B5EF4-FFF2-40B4-BE49-F238E27FC236}">
                <a16:creationId xmlns:a16="http://schemas.microsoft.com/office/drawing/2014/main" id="{8BF2AAB7-3709-4218-B1D2-7023729246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b="1">
                <a:latin typeface="Narkisim" panose="020E0502050101010101" pitchFamily="34" charset="-79"/>
                <a:cs typeface="Narkisim" panose="020E0502050101010101" pitchFamily="34" charset="-79"/>
              </a:rPr>
              <a:t>ניסוי מחשבתי</a:t>
            </a:r>
          </a:p>
          <a:p>
            <a:pPr eaLnBrk="1" hangingPunct="1">
              <a:spcBef>
                <a:spcPct val="0"/>
              </a:spcBef>
            </a:pPr>
            <a:r>
              <a:rPr lang="he-IL" altLang="he-IL" b="1" i="1">
                <a:latin typeface="Narkisim" panose="020E0502050101010101" pitchFamily="34" charset="-79"/>
                <a:cs typeface="Narkisim" panose="020E0502050101010101" pitchFamily="34" charset="-79"/>
              </a:rPr>
              <a:t>דמיינו לכם שנזמין תלמידים בכיתה לזריקת כדורים לסל. נבחר 10 מתנדבים:</a:t>
            </a:r>
          </a:p>
          <a:p>
            <a:pPr eaLnBrk="1" hangingPunct="1">
              <a:spcBef>
                <a:spcPct val="0"/>
              </a:spcBef>
            </a:pPr>
            <a:r>
              <a:rPr lang="he-IL" altLang="he-IL" b="1" i="1">
                <a:latin typeface="Narkisim" panose="020E0502050101010101" pitchFamily="34" charset="-79"/>
                <a:cs typeface="Narkisim" panose="020E0502050101010101" pitchFamily="34" charset="-79"/>
              </a:rPr>
              <a:t>חמישה תלמידים יזכו לקריאות עידוד לפני ובעת שהם יזרקו אל הסל.</a:t>
            </a:r>
          </a:p>
          <a:p>
            <a:pPr eaLnBrk="1" hangingPunct="1">
              <a:spcBef>
                <a:spcPct val="0"/>
              </a:spcBef>
            </a:pPr>
            <a:r>
              <a:rPr lang="he-IL" altLang="he-IL" b="1" i="1">
                <a:latin typeface="Narkisim" panose="020E0502050101010101" pitchFamily="34" charset="-79"/>
                <a:cs typeface="Narkisim" panose="020E0502050101010101" pitchFamily="34" charset="-79"/>
              </a:rPr>
              <a:t>חמישה תלמידים יקבלו קריאות בוז בעת שהם יזרקו.</a:t>
            </a:r>
          </a:p>
          <a:p>
            <a:pPr eaLnBrk="1" hangingPunct="1">
              <a:spcBef>
                <a:spcPct val="0"/>
              </a:spcBef>
            </a:pPr>
            <a:r>
              <a:rPr lang="he-IL" altLang="he-IL" sz="1400" b="1" i="1">
                <a:latin typeface="Narkisim" panose="020E0502050101010101" pitchFamily="34" charset="-79"/>
                <a:cs typeface="Narkisim" panose="020E0502050101010101" pitchFamily="34" charset="-79"/>
              </a:rPr>
              <a:t>איזו קבוצה תצליח לדעתכם יותר? ולמה?</a:t>
            </a:r>
          </a:p>
          <a:p>
            <a:pPr eaLnBrk="1" hangingPunct="1">
              <a:spcBef>
                <a:spcPct val="0"/>
              </a:spcBef>
            </a:pPr>
            <a:endParaRPr lang="he-IL" altLang="he-IL"/>
          </a:p>
        </p:txBody>
      </p:sp>
      <p:sp>
        <p:nvSpPr>
          <p:cNvPr id="32772" name="מציין מיקום של מספר שקופית 3">
            <a:extLst>
              <a:ext uri="{FF2B5EF4-FFF2-40B4-BE49-F238E27FC236}">
                <a16:creationId xmlns:a16="http://schemas.microsoft.com/office/drawing/2014/main" id="{88BEE910-E419-4BA3-8956-C6EF04D4F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36648233-94C0-43B4-90BC-71D7F5E2FE91}" type="slidenum">
              <a:rPr lang="he-IL" altLang="he-IL">
                <a:latin typeface="Calibri" panose="020F0502020204030204" pitchFamily="34" charset="0"/>
              </a:rPr>
              <a:pPr algn="l"/>
              <a:t>14</a:t>
            </a:fld>
            <a:endParaRPr lang="he-IL" altLang="he-IL">
              <a:latin typeface="Calibri" panose="020F0502020204030204" pitchFamily="34" charset="0"/>
            </a:endParaRPr>
          </a:p>
        </p:txBody>
      </p:sp>
    </p:spTree>
    <p:extLst>
      <p:ext uri="{BB962C8B-B14F-4D97-AF65-F5344CB8AC3E}">
        <p14:creationId xmlns:p14="http://schemas.microsoft.com/office/powerpoint/2010/main" val="1705958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מציין מיקום של תמונת שקופית 1">
            <a:extLst>
              <a:ext uri="{FF2B5EF4-FFF2-40B4-BE49-F238E27FC236}">
                <a16:creationId xmlns:a16="http://schemas.microsoft.com/office/drawing/2014/main" id="{8D9CD9F4-EB52-4D20-AF94-D9624F271A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מציין מיקום של הערות 2">
            <a:extLst>
              <a:ext uri="{FF2B5EF4-FFF2-40B4-BE49-F238E27FC236}">
                <a16:creationId xmlns:a16="http://schemas.microsoft.com/office/drawing/2014/main" id="{8BF2AAB7-3709-4218-B1D2-7023729246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b="1">
                <a:latin typeface="Narkisim" panose="020E0502050101010101" pitchFamily="34" charset="-79"/>
                <a:cs typeface="Narkisim" panose="020E0502050101010101" pitchFamily="34" charset="-79"/>
              </a:rPr>
              <a:t>ניסוי מחשבתי</a:t>
            </a:r>
          </a:p>
          <a:p>
            <a:pPr eaLnBrk="1" hangingPunct="1">
              <a:spcBef>
                <a:spcPct val="0"/>
              </a:spcBef>
            </a:pPr>
            <a:r>
              <a:rPr lang="he-IL" altLang="he-IL" b="1" i="1">
                <a:latin typeface="Narkisim" panose="020E0502050101010101" pitchFamily="34" charset="-79"/>
                <a:cs typeface="Narkisim" panose="020E0502050101010101" pitchFamily="34" charset="-79"/>
              </a:rPr>
              <a:t>דמיינו לכם שנזמין תלמידים בכיתה לזריקת כדורים לסל. נבחר 10 מתנדבים:</a:t>
            </a:r>
          </a:p>
          <a:p>
            <a:pPr eaLnBrk="1" hangingPunct="1">
              <a:spcBef>
                <a:spcPct val="0"/>
              </a:spcBef>
            </a:pPr>
            <a:r>
              <a:rPr lang="he-IL" altLang="he-IL" b="1" i="1">
                <a:latin typeface="Narkisim" panose="020E0502050101010101" pitchFamily="34" charset="-79"/>
                <a:cs typeface="Narkisim" panose="020E0502050101010101" pitchFamily="34" charset="-79"/>
              </a:rPr>
              <a:t>חמישה תלמידים יזכו לקריאות עידוד לפני ובעת שהם יזרקו אל הסל.</a:t>
            </a:r>
          </a:p>
          <a:p>
            <a:pPr eaLnBrk="1" hangingPunct="1">
              <a:spcBef>
                <a:spcPct val="0"/>
              </a:spcBef>
            </a:pPr>
            <a:r>
              <a:rPr lang="he-IL" altLang="he-IL" b="1" i="1">
                <a:latin typeface="Narkisim" panose="020E0502050101010101" pitchFamily="34" charset="-79"/>
                <a:cs typeface="Narkisim" panose="020E0502050101010101" pitchFamily="34" charset="-79"/>
              </a:rPr>
              <a:t>חמישה תלמידים יקבלו קריאות בוז בעת שהם יזרקו.</a:t>
            </a:r>
          </a:p>
          <a:p>
            <a:pPr eaLnBrk="1" hangingPunct="1">
              <a:spcBef>
                <a:spcPct val="0"/>
              </a:spcBef>
            </a:pPr>
            <a:r>
              <a:rPr lang="he-IL" altLang="he-IL" sz="1400" b="1" i="1">
                <a:latin typeface="Narkisim" panose="020E0502050101010101" pitchFamily="34" charset="-79"/>
                <a:cs typeface="Narkisim" panose="020E0502050101010101" pitchFamily="34" charset="-79"/>
              </a:rPr>
              <a:t>איזו קבוצה תצליח לדעתכם יותר? ולמה?</a:t>
            </a:r>
          </a:p>
          <a:p>
            <a:pPr eaLnBrk="1" hangingPunct="1">
              <a:spcBef>
                <a:spcPct val="0"/>
              </a:spcBef>
            </a:pPr>
            <a:endParaRPr lang="he-IL" altLang="he-IL"/>
          </a:p>
        </p:txBody>
      </p:sp>
      <p:sp>
        <p:nvSpPr>
          <p:cNvPr id="32772" name="מציין מיקום של מספר שקופית 3">
            <a:extLst>
              <a:ext uri="{FF2B5EF4-FFF2-40B4-BE49-F238E27FC236}">
                <a16:creationId xmlns:a16="http://schemas.microsoft.com/office/drawing/2014/main" id="{88BEE910-E419-4BA3-8956-C6EF04D4F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36648233-94C0-43B4-90BC-71D7F5E2FE91}" type="slidenum">
              <a:rPr lang="he-IL" altLang="he-IL">
                <a:latin typeface="Calibri" panose="020F0502020204030204" pitchFamily="34" charset="0"/>
              </a:rPr>
              <a:pPr algn="l"/>
              <a:t>15</a:t>
            </a:fld>
            <a:endParaRPr lang="he-IL" altLang="he-IL">
              <a:latin typeface="Calibri" panose="020F0502020204030204" pitchFamily="34" charset="0"/>
            </a:endParaRPr>
          </a:p>
        </p:txBody>
      </p:sp>
    </p:spTree>
    <p:extLst>
      <p:ext uri="{BB962C8B-B14F-4D97-AF65-F5344CB8AC3E}">
        <p14:creationId xmlns:p14="http://schemas.microsoft.com/office/powerpoint/2010/main" val="288846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מציין מיקום של תמונת שקופית 1">
            <a:extLst>
              <a:ext uri="{FF2B5EF4-FFF2-40B4-BE49-F238E27FC236}">
                <a16:creationId xmlns:a16="http://schemas.microsoft.com/office/drawing/2014/main" id="{8D9CD9F4-EB52-4D20-AF94-D9624F271A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מציין מיקום של הערות 2">
            <a:extLst>
              <a:ext uri="{FF2B5EF4-FFF2-40B4-BE49-F238E27FC236}">
                <a16:creationId xmlns:a16="http://schemas.microsoft.com/office/drawing/2014/main" id="{8BF2AAB7-3709-4218-B1D2-7023729246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b="1">
                <a:latin typeface="Narkisim" panose="020E0502050101010101" pitchFamily="34" charset="-79"/>
                <a:cs typeface="Narkisim" panose="020E0502050101010101" pitchFamily="34" charset="-79"/>
              </a:rPr>
              <a:t>ניסוי מחשבתי</a:t>
            </a:r>
          </a:p>
          <a:p>
            <a:pPr eaLnBrk="1" hangingPunct="1">
              <a:spcBef>
                <a:spcPct val="0"/>
              </a:spcBef>
            </a:pPr>
            <a:r>
              <a:rPr lang="he-IL" altLang="he-IL" b="1" i="1">
                <a:latin typeface="Narkisim" panose="020E0502050101010101" pitchFamily="34" charset="-79"/>
                <a:cs typeface="Narkisim" panose="020E0502050101010101" pitchFamily="34" charset="-79"/>
              </a:rPr>
              <a:t>דמיינו לכם שנזמין תלמידים בכיתה לזריקת כדורים לסל. נבחר 10 מתנדבים:</a:t>
            </a:r>
          </a:p>
          <a:p>
            <a:pPr eaLnBrk="1" hangingPunct="1">
              <a:spcBef>
                <a:spcPct val="0"/>
              </a:spcBef>
            </a:pPr>
            <a:r>
              <a:rPr lang="he-IL" altLang="he-IL" b="1" i="1">
                <a:latin typeface="Narkisim" panose="020E0502050101010101" pitchFamily="34" charset="-79"/>
                <a:cs typeface="Narkisim" panose="020E0502050101010101" pitchFamily="34" charset="-79"/>
              </a:rPr>
              <a:t>חמישה תלמידים יזכו לקריאות עידוד לפני ובעת שהם יזרקו אל הסל.</a:t>
            </a:r>
          </a:p>
          <a:p>
            <a:pPr eaLnBrk="1" hangingPunct="1">
              <a:spcBef>
                <a:spcPct val="0"/>
              </a:spcBef>
            </a:pPr>
            <a:r>
              <a:rPr lang="he-IL" altLang="he-IL" b="1" i="1">
                <a:latin typeface="Narkisim" panose="020E0502050101010101" pitchFamily="34" charset="-79"/>
                <a:cs typeface="Narkisim" panose="020E0502050101010101" pitchFamily="34" charset="-79"/>
              </a:rPr>
              <a:t>חמישה תלמידים יקבלו קריאות בוז בעת שהם יזרקו.</a:t>
            </a:r>
          </a:p>
          <a:p>
            <a:pPr eaLnBrk="1" hangingPunct="1">
              <a:spcBef>
                <a:spcPct val="0"/>
              </a:spcBef>
            </a:pPr>
            <a:r>
              <a:rPr lang="he-IL" altLang="he-IL" sz="1400" b="1" i="1">
                <a:latin typeface="Narkisim" panose="020E0502050101010101" pitchFamily="34" charset="-79"/>
                <a:cs typeface="Narkisim" panose="020E0502050101010101" pitchFamily="34" charset="-79"/>
              </a:rPr>
              <a:t>איזו קבוצה תצליח לדעתכם יותר? ולמה?</a:t>
            </a:r>
          </a:p>
          <a:p>
            <a:pPr eaLnBrk="1" hangingPunct="1">
              <a:spcBef>
                <a:spcPct val="0"/>
              </a:spcBef>
            </a:pPr>
            <a:endParaRPr lang="he-IL" altLang="he-IL"/>
          </a:p>
        </p:txBody>
      </p:sp>
      <p:sp>
        <p:nvSpPr>
          <p:cNvPr id="32772" name="מציין מיקום של מספר שקופית 3">
            <a:extLst>
              <a:ext uri="{FF2B5EF4-FFF2-40B4-BE49-F238E27FC236}">
                <a16:creationId xmlns:a16="http://schemas.microsoft.com/office/drawing/2014/main" id="{88BEE910-E419-4BA3-8956-C6EF04D4F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36648233-94C0-43B4-90BC-71D7F5E2FE91}" type="slidenum">
              <a:rPr lang="he-IL" altLang="he-IL">
                <a:latin typeface="Calibri" panose="020F0502020204030204" pitchFamily="34" charset="0"/>
              </a:rPr>
              <a:pPr algn="l"/>
              <a:t>16</a:t>
            </a:fld>
            <a:endParaRPr lang="he-IL" altLang="he-IL">
              <a:latin typeface="Calibri" panose="020F0502020204030204" pitchFamily="34" charset="0"/>
            </a:endParaRPr>
          </a:p>
        </p:txBody>
      </p:sp>
    </p:spTree>
    <p:extLst>
      <p:ext uri="{BB962C8B-B14F-4D97-AF65-F5344CB8AC3E}">
        <p14:creationId xmlns:p14="http://schemas.microsoft.com/office/powerpoint/2010/main" val="1327002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256155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263027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08242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263027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מציין מיקום של תמונת שקופית 1">
            <a:extLst>
              <a:ext uri="{FF2B5EF4-FFF2-40B4-BE49-F238E27FC236}">
                <a16:creationId xmlns:a16="http://schemas.microsoft.com/office/drawing/2014/main" id="{8D9CD9F4-EB52-4D20-AF94-D9624F271A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מציין מיקום של הערות 2">
            <a:extLst>
              <a:ext uri="{FF2B5EF4-FFF2-40B4-BE49-F238E27FC236}">
                <a16:creationId xmlns:a16="http://schemas.microsoft.com/office/drawing/2014/main" id="{8BF2AAB7-3709-4218-B1D2-7023729246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b="1">
                <a:latin typeface="Narkisim" panose="020E0502050101010101" pitchFamily="34" charset="-79"/>
                <a:cs typeface="Narkisim" panose="020E0502050101010101" pitchFamily="34" charset="-79"/>
              </a:rPr>
              <a:t>ניסוי מחשבתי</a:t>
            </a:r>
          </a:p>
          <a:p>
            <a:pPr eaLnBrk="1" hangingPunct="1">
              <a:spcBef>
                <a:spcPct val="0"/>
              </a:spcBef>
            </a:pPr>
            <a:r>
              <a:rPr lang="he-IL" altLang="he-IL" b="1" i="1">
                <a:latin typeface="Narkisim" panose="020E0502050101010101" pitchFamily="34" charset="-79"/>
                <a:cs typeface="Narkisim" panose="020E0502050101010101" pitchFamily="34" charset="-79"/>
              </a:rPr>
              <a:t>דמיינו לכם שנזמין תלמידים בכיתה לזריקת כדורים לסל. נבחר 10 מתנדבים:</a:t>
            </a:r>
          </a:p>
          <a:p>
            <a:pPr eaLnBrk="1" hangingPunct="1">
              <a:spcBef>
                <a:spcPct val="0"/>
              </a:spcBef>
            </a:pPr>
            <a:r>
              <a:rPr lang="he-IL" altLang="he-IL" b="1" i="1">
                <a:latin typeface="Narkisim" panose="020E0502050101010101" pitchFamily="34" charset="-79"/>
                <a:cs typeface="Narkisim" panose="020E0502050101010101" pitchFamily="34" charset="-79"/>
              </a:rPr>
              <a:t>חמישה תלמידים יזכו לקריאות עידוד לפני ובעת שהם יזרקו אל הסל.</a:t>
            </a:r>
          </a:p>
          <a:p>
            <a:pPr eaLnBrk="1" hangingPunct="1">
              <a:spcBef>
                <a:spcPct val="0"/>
              </a:spcBef>
            </a:pPr>
            <a:r>
              <a:rPr lang="he-IL" altLang="he-IL" b="1" i="1">
                <a:latin typeface="Narkisim" panose="020E0502050101010101" pitchFamily="34" charset="-79"/>
                <a:cs typeface="Narkisim" panose="020E0502050101010101" pitchFamily="34" charset="-79"/>
              </a:rPr>
              <a:t>חמישה תלמידים יקבלו קריאות בוז בעת שהם יזרקו.</a:t>
            </a:r>
          </a:p>
          <a:p>
            <a:pPr eaLnBrk="1" hangingPunct="1">
              <a:spcBef>
                <a:spcPct val="0"/>
              </a:spcBef>
            </a:pPr>
            <a:r>
              <a:rPr lang="he-IL" altLang="he-IL" sz="1400" b="1" i="1">
                <a:latin typeface="Narkisim" panose="020E0502050101010101" pitchFamily="34" charset="-79"/>
                <a:cs typeface="Narkisim" panose="020E0502050101010101" pitchFamily="34" charset="-79"/>
              </a:rPr>
              <a:t>איזו קבוצה תצליח לדעתכם יותר? ולמה?</a:t>
            </a:r>
          </a:p>
          <a:p>
            <a:pPr eaLnBrk="1" hangingPunct="1">
              <a:spcBef>
                <a:spcPct val="0"/>
              </a:spcBef>
            </a:pPr>
            <a:endParaRPr lang="he-IL" altLang="he-IL"/>
          </a:p>
        </p:txBody>
      </p:sp>
      <p:sp>
        <p:nvSpPr>
          <p:cNvPr id="32772" name="מציין מיקום של מספר שקופית 3">
            <a:extLst>
              <a:ext uri="{FF2B5EF4-FFF2-40B4-BE49-F238E27FC236}">
                <a16:creationId xmlns:a16="http://schemas.microsoft.com/office/drawing/2014/main" id="{88BEE910-E419-4BA3-8956-C6EF04D4F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36648233-94C0-43B4-90BC-71D7F5E2FE91}" type="slidenum">
              <a:rPr lang="he-IL" altLang="he-IL">
                <a:latin typeface="Calibri" panose="020F0502020204030204" pitchFamily="34" charset="0"/>
              </a:rPr>
              <a:pPr algn="l"/>
              <a:t>30</a:t>
            </a:fld>
            <a:endParaRPr lang="he-IL" altLang="he-IL">
              <a:latin typeface="Calibri" panose="020F0502020204030204" pitchFamily="34" charset="0"/>
            </a:endParaRPr>
          </a:p>
        </p:txBody>
      </p:sp>
    </p:spTree>
    <p:extLst>
      <p:ext uri="{BB962C8B-B14F-4D97-AF65-F5344CB8AC3E}">
        <p14:creationId xmlns:p14="http://schemas.microsoft.com/office/powerpoint/2010/main" val="1068950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082420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37672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מציין מיקום של תמונת שקופית 1">
            <a:extLst>
              <a:ext uri="{FF2B5EF4-FFF2-40B4-BE49-F238E27FC236}">
                <a16:creationId xmlns:a16="http://schemas.microsoft.com/office/drawing/2014/main" id="{3536E3A5-AE91-41A1-B695-05F045FF8D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מציין מיקום של הערות 2">
            <a:extLst>
              <a:ext uri="{FF2B5EF4-FFF2-40B4-BE49-F238E27FC236}">
                <a16:creationId xmlns:a16="http://schemas.microsoft.com/office/drawing/2014/main" id="{9CC13CB3-BF89-42EF-AA61-4FC7FED45CD9}"/>
              </a:ext>
            </a:extLst>
          </p:cNvPr>
          <p:cNvSpPr>
            <a:spLocks noGrp="1"/>
          </p:cNvSpPr>
          <p:nvPr>
            <p:ph type="body" idx="1"/>
          </p:nvPr>
        </p:nvSpPr>
        <p:spPr/>
        <p:txBody>
          <a:bodyPr/>
          <a:lstStyle/>
          <a:p>
            <a:pPr eaLnBrk="1" fontAlgn="auto" hangingPunct="1">
              <a:lnSpc>
                <a:spcPct val="150000"/>
              </a:lnSpc>
              <a:spcBef>
                <a:spcPts val="0"/>
              </a:spcBef>
              <a:spcAft>
                <a:spcPts val="0"/>
              </a:spcAft>
              <a:defRPr/>
            </a:pPr>
            <a:r>
              <a:rPr lang="he-IL" i="1" dirty="0">
                <a:latin typeface="Arial"/>
                <a:ea typeface="Calibri"/>
                <a:cs typeface="Narkisim"/>
              </a:rPr>
              <a:t>מה אתם יודעים על כלבים?</a:t>
            </a:r>
          </a:p>
          <a:p>
            <a:pPr eaLnBrk="1" fontAlgn="auto" hangingPunct="1">
              <a:lnSpc>
                <a:spcPct val="150000"/>
              </a:lnSpc>
              <a:spcBef>
                <a:spcPts val="0"/>
              </a:spcBef>
              <a:spcAft>
                <a:spcPts val="0"/>
              </a:spcAft>
              <a:defRPr/>
            </a:pPr>
            <a:r>
              <a:rPr lang="he-IL" i="1" dirty="0">
                <a:latin typeface="Arial"/>
                <a:ea typeface="Calibri"/>
                <a:cs typeface="Narkisim"/>
              </a:rPr>
              <a:t>מה משותף למטוס, קורקינט, אופניים ורכבות?</a:t>
            </a:r>
          </a:p>
          <a:p>
            <a:pPr eaLnBrk="1" fontAlgn="auto" hangingPunct="1">
              <a:lnSpc>
                <a:spcPct val="150000"/>
              </a:lnSpc>
              <a:spcBef>
                <a:spcPts val="0"/>
              </a:spcBef>
              <a:spcAft>
                <a:spcPts val="0"/>
              </a:spcAft>
              <a:defRPr/>
            </a:pPr>
            <a:endParaRPr lang="he-IL" i="1" dirty="0">
              <a:latin typeface="Arial"/>
              <a:ea typeface="Calibri"/>
              <a:cs typeface="Narkisim"/>
            </a:endParaRPr>
          </a:p>
          <a:p>
            <a:pPr eaLnBrk="1" fontAlgn="auto" hangingPunct="1">
              <a:lnSpc>
                <a:spcPct val="150000"/>
              </a:lnSpc>
              <a:spcBef>
                <a:spcPts val="0"/>
              </a:spcBef>
              <a:spcAft>
                <a:spcPts val="0"/>
              </a:spcAft>
              <a:defRPr/>
            </a:pPr>
            <a:r>
              <a:rPr lang="he-IL" i="1" dirty="0">
                <a:latin typeface="Arial"/>
                <a:ea typeface="Times New Roman"/>
                <a:cs typeface="Narkisim"/>
              </a:rPr>
              <a:t>במקרים שבהם </a:t>
            </a:r>
            <a:r>
              <a:rPr lang="he-IL" i="1" dirty="0">
                <a:highlight>
                  <a:srgbClr val="FFFF00"/>
                </a:highlight>
                <a:latin typeface="Arial"/>
                <a:ea typeface="Times New Roman"/>
                <a:cs typeface="Narkisim"/>
              </a:rPr>
              <a:t>המידע החדש אינו מתאים </a:t>
            </a:r>
            <a:r>
              <a:rPr lang="he-IL" i="1" dirty="0">
                <a:latin typeface="Arial"/>
                <a:ea typeface="Times New Roman"/>
                <a:cs typeface="Narkisim"/>
              </a:rPr>
              <a:t>לסכמה הקיימת, נוטים בני אדם </a:t>
            </a:r>
            <a:r>
              <a:rPr lang="he-IL" i="1" dirty="0">
                <a:highlight>
                  <a:srgbClr val="FFFF00"/>
                </a:highlight>
                <a:latin typeface="Arial"/>
                <a:ea typeface="Times New Roman"/>
                <a:cs typeface="Narkisim"/>
              </a:rPr>
              <a:t>לשנות את הסכמה או לעוות את המידע המתקבל</a:t>
            </a:r>
            <a:r>
              <a:rPr lang="he-IL" i="1" dirty="0">
                <a:latin typeface="Arial"/>
                <a:ea typeface="Times New Roman"/>
                <a:cs typeface="Narkisim"/>
              </a:rPr>
              <a:t>, כך שיתאים לסכמה.</a:t>
            </a:r>
          </a:p>
          <a:p>
            <a:pPr eaLnBrk="1" fontAlgn="auto" hangingPunct="1">
              <a:lnSpc>
                <a:spcPct val="150000"/>
              </a:lnSpc>
              <a:spcBef>
                <a:spcPts val="0"/>
              </a:spcBef>
              <a:spcAft>
                <a:spcPts val="0"/>
              </a:spcAft>
              <a:defRPr/>
            </a:pPr>
            <a:endParaRPr lang="he-IL" i="1" dirty="0">
              <a:latin typeface="Arial"/>
              <a:ea typeface="Times New Roman"/>
              <a:cs typeface="Narkisim"/>
            </a:endParaRPr>
          </a:p>
          <a:p>
            <a:pPr eaLnBrk="1" fontAlgn="auto" hangingPunct="1">
              <a:lnSpc>
                <a:spcPct val="150000"/>
              </a:lnSpc>
              <a:spcBef>
                <a:spcPts val="0"/>
              </a:spcBef>
              <a:spcAft>
                <a:spcPts val="0"/>
              </a:spcAft>
              <a:defRPr/>
            </a:pPr>
            <a:endParaRPr lang="he-IL" i="1" dirty="0">
              <a:latin typeface="Arial"/>
              <a:ea typeface="Times New Roman"/>
              <a:cs typeface="Narkisim"/>
            </a:endParaRPr>
          </a:p>
          <a:p>
            <a:pPr eaLnBrk="1" fontAlgn="auto" hangingPunct="1">
              <a:lnSpc>
                <a:spcPct val="150000"/>
              </a:lnSpc>
              <a:spcBef>
                <a:spcPts val="0"/>
              </a:spcBef>
              <a:spcAft>
                <a:spcPts val="0"/>
              </a:spcAft>
              <a:defRPr/>
            </a:pPr>
            <a:r>
              <a:rPr lang="he-IL" i="1" dirty="0">
                <a:latin typeface="Arial"/>
                <a:ea typeface="Times New Roman"/>
                <a:cs typeface="Narkisim"/>
              </a:rPr>
              <a:t>מה קורה אם פגשתי כלב מפחיד ותוקפן?</a:t>
            </a:r>
          </a:p>
          <a:p>
            <a:pPr eaLnBrk="1" fontAlgn="auto" hangingPunct="1">
              <a:lnSpc>
                <a:spcPct val="150000"/>
              </a:lnSpc>
              <a:spcBef>
                <a:spcPts val="0"/>
              </a:spcBef>
              <a:spcAft>
                <a:spcPts val="0"/>
              </a:spcAft>
              <a:defRPr/>
            </a:pPr>
            <a:endParaRPr lang="he-IL" i="1" dirty="0">
              <a:latin typeface="Arial"/>
              <a:ea typeface="Times New Roman"/>
              <a:cs typeface="Narkisim"/>
            </a:endParaRPr>
          </a:p>
          <a:p>
            <a:pPr eaLnBrk="1" fontAlgn="auto" hangingPunct="1">
              <a:lnSpc>
                <a:spcPct val="150000"/>
              </a:lnSpc>
              <a:spcBef>
                <a:spcPts val="0"/>
              </a:spcBef>
              <a:spcAft>
                <a:spcPts val="0"/>
              </a:spcAft>
              <a:defRPr/>
            </a:pPr>
            <a:r>
              <a:rPr lang="he-IL" i="1" dirty="0">
                <a:latin typeface="Arial"/>
                <a:ea typeface="Times New Roman"/>
                <a:cs typeface="Narkisim"/>
              </a:rPr>
              <a:t>לאיזו משפחת בעלי חיים שייכים בעלי המקור?</a:t>
            </a:r>
          </a:p>
          <a:p>
            <a:pPr eaLnBrk="1" fontAlgn="auto" hangingPunct="1">
              <a:lnSpc>
                <a:spcPct val="150000"/>
              </a:lnSpc>
              <a:spcBef>
                <a:spcPts val="0"/>
              </a:spcBef>
              <a:spcAft>
                <a:spcPts val="0"/>
              </a:spcAft>
              <a:defRPr/>
            </a:pPr>
            <a:endParaRPr lang="en-US" i="1" dirty="0">
              <a:ea typeface="Calibri"/>
              <a:cs typeface="Arial"/>
            </a:endParaRPr>
          </a:p>
          <a:p>
            <a:pPr eaLnBrk="1" fontAlgn="auto" hangingPunct="1">
              <a:spcBef>
                <a:spcPts val="0"/>
              </a:spcBef>
              <a:spcAft>
                <a:spcPts val="0"/>
              </a:spcAft>
              <a:defRPr/>
            </a:pPr>
            <a:endParaRPr lang="he-IL" dirty="0"/>
          </a:p>
        </p:txBody>
      </p:sp>
      <p:sp>
        <p:nvSpPr>
          <p:cNvPr id="25604" name="מציין מיקום של מספר שקופית 3">
            <a:extLst>
              <a:ext uri="{FF2B5EF4-FFF2-40B4-BE49-F238E27FC236}">
                <a16:creationId xmlns:a16="http://schemas.microsoft.com/office/drawing/2014/main" id="{2F9D4724-E2A0-469B-BAE3-2850008412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EDF18E83-DD5A-49A2-8CE5-BED8C82598A3}" type="slidenum">
              <a:rPr lang="he-IL" altLang="he-IL">
                <a:latin typeface="Calibri" panose="020F0502020204030204" pitchFamily="34" charset="0"/>
              </a:rPr>
              <a:pPr algn="l"/>
              <a:t>5</a:t>
            </a:fld>
            <a:endParaRPr lang="he-IL" altLang="he-I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מציין מיקום של תמונת שקופית 1">
            <a:extLst>
              <a:ext uri="{FF2B5EF4-FFF2-40B4-BE49-F238E27FC236}">
                <a16:creationId xmlns:a16="http://schemas.microsoft.com/office/drawing/2014/main" id="{9860AB63-869E-4FDC-981A-6C8C08855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מציין מיקום של הערות 2">
            <a:extLst>
              <a:ext uri="{FF2B5EF4-FFF2-40B4-BE49-F238E27FC236}">
                <a16:creationId xmlns:a16="http://schemas.microsoft.com/office/drawing/2014/main" id="{8D872AC1-89E6-492B-A607-3FD053032B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b="1" i="1">
                <a:latin typeface="Arial" panose="020B0604020202020204" pitchFamily="34" charset="0"/>
                <a:ea typeface="Times New Roman" panose="02020603050405020304" pitchFamily="18" charset="0"/>
                <a:cs typeface="Narkisim" panose="020E0502050101010101" pitchFamily="34" charset="-79"/>
              </a:rPr>
              <a:t>סכמות אלו מאפשרות לנו לנבא מה יקרה במקומות מסוימים, כמו לדוגמה: במסעדה, בחתונה ובמבחן.</a:t>
            </a:r>
          </a:p>
          <a:p>
            <a:pPr eaLnBrk="1" hangingPunct="1">
              <a:spcBef>
                <a:spcPct val="0"/>
              </a:spcBef>
            </a:pPr>
            <a:endParaRPr lang="he-IL" altLang="he-IL" b="1" i="1">
              <a:latin typeface="Arial" panose="020B0604020202020204" pitchFamily="34" charset="0"/>
              <a:ea typeface="Times New Roman" panose="02020603050405020304" pitchFamily="18" charset="0"/>
              <a:cs typeface="Narkisim" panose="020E0502050101010101" pitchFamily="34" charset="-79"/>
            </a:endParaRPr>
          </a:p>
          <a:p>
            <a:pPr eaLnBrk="1" hangingPunct="1">
              <a:lnSpc>
                <a:spcPct val="150000"/>
              </a:lnSpc>
              <a:spcBef>
                <a:spcPct val="0"/>
              </a:spcBef>
            </a:pPr>
            <a:r>
              <a:rPr lang="he-IL" altLang="he-IL" b="1">
                <a:latin typeface="Arial" panose="020B0604020202020204" pitchFamily="34" charset="0"/>
                <a:ea typeface="Calibri" panose="020F0502020204030204" pitchFamily="34" charset="0"/>
                <a:cs typeface="Narkisim" panose="020E0502050101010101" pitchFamily="34" charset="-79"/>
              </a:rPr>
              <a:t>האם אני אוכל בשר?</a:t>
            </a:r>
          </a:p>
          <a:p>
            <a:pPr eaLnBrk="1" hangingPunct="1">
              <a:lnSpc>
                <a:spcPct val="150000"/>
              </a:lnSpc>
              <a:spcBef>
                <a:spcPct val="0"/>
              </a:spcBef>
            </a:pPr>
            <a:r>
              <a:rPr lang="he-IL" altLang="he-IL" b="1">
                <a:latin typeface="Arial" panose="020B0604020202020204" pitchFamily="34" charset="0"/>
                <a:ea typeface="Calibri" panose="020F0502020204030204" pitchFamily="34" charset="0"/>
                <a:cs typeface="Narkisim" panose="020E0502050101010101" pitchFamily="34" charset="-79"/>
              </a:rPr>
              <a:t>האם אני אוהב ספורט?</a:t>
            </a:r>
          </a:p>
          <a:p>
            <a:pPr eaLnBrk="1" hangingPunct="1">
              <a:lnSpc>
                <a:spcPct val="150000"/>
              </a:lnSpc>
              <a:spcBef>
                <a:spcPct val="0"/>
              </a:spcBef>
            </a:pPr>
            <a:endParaRPr lang="he-IL" altLang="he-IL" b="1">
              <a:latin typeface="Arial" panose="020B0604020202020204" pitchFamily="34" charset="0"/>
              <a:ea typeface="Calibri" panose="020F0502020204030204" pitchFamily="34" charset="0"/>
              <a:cs typeface="Narkisim" panose="020E0502050101010101" pitchFamily="34" charset="-79"/>
            </a:endParaRPr>
          </a:p>
          <a:p>
            <a:pPr eaLnBrk="1" hangingPunct="1">
              <a:spcBef>
                <a:spcPct val="0"/>
              </a:spcBef>
            </a:pPr>
            <a:r>
              <a:rPr lang="he-IL" altLang="he-IL" b="1">
                <a:latin typeface="Arial" panose="020B0604020202020204" pitchFamily="34" charset="0"/>
                <a:ea typeface="Times New Roman" panose="02020603050405020304" pitchFamily="18" charset="0"/>
                <a:cs typeface="Narkisim" panose="020E0502050101010101" pitchFamily="34" charset="-79"/>
              </a:rPr>
              <a:t>סכמה שיש לנו על אדם מסוים מגדירה את ציפיותינו ממנו. סכמה של אנשים קובעת גם אילו תכונות מתאימות זו לזו ואילו אינן "הולכות יחד". כמו למשל, מאדם שקט וביישן לא נצפה שיספר בדיחות בחברה.</a:t>
            </a:r>
          </a:p>
          <a:p>
            <a:pPr eaLnBrk="1" hangingPunct="1">
              <a:lnSpc>
                <a:spcPct val="150000"/>
              </a:lnSpc>
              <a:spcBef>
                <a:spcPct val="0"/>
              </a:spcBef>
            </a:pPr>
            <a:r>
              <a:rPr lang="he-IL" altLang="he-IL" b="1">
                <a:latin typeface="Arial" panose="020B0604020202020204" pitchFamily="34" charset="0"/>
                <a:ea typeface="Calibri" panose="020F0502020204030204" pitchFamily="34" charset="0"/>
                <a:cs typeface="Narkisim" panose="020E0502050101010101" pitchFamily="34" charset="-79"/>
              </a:rPr>
              <a:t>האם דנה מיא'3 אוכלת בשר?</a:t>
            </a:r>
          </a:p>
          <a:p>
            <a:pPr eaLnBrk="1" hangingPunct="1">
              <a:lnSpc>
                <a:spcPct val="150000"/>
              </a:lnSpc>
              <a:spcBef>
                <a:spcPct val="0"/>
              </a:spcBef>
            </a:pPr>
            <a:r>
              <a:rPr lang="he-IL" altLang="he-IL" b="1">
                <a:latin typeface="Arial" panose="020B0604020202020204" pitchFamily="34" charset="0"/>
                <a:ea typeface="Calibri" panose="020F0502020204030204" pitchFamily="34" charset="0"/>
                <a:cs typeface="Narkisim" panose="020E0502050101010101" pitchFamily="34" charset="-79"/>
              </a:rPr>
              <a:t>האם דנה אוהבת ספורט?</a:t>
            </a:r>
            <a:endParaRPr lang="en-US" altLang="he-IL" b="1">
              <a:cs typeface="Calibri" panose="020F0502020204030204" pitchFamily="34" charset="0"/>
            </a:endParaRPr>
          </a:p>
          <a:p>
            <a:pPr eaLnBrk="1" hangingPunct="1">
              <a:lnSpc>
                <a:spcPct val="150000"/>
              </a:lnSpc>
              <a:spcBef>
                <a:spcPct val="0"/>
              </a:spcBef>
            </a:pPr>
            <a:endParaRPr lang="en-US" altLang="he-IL" b="1">
              <a:cs typeface="Calibri" panose="020F0502020204030204" pitchFamily="34" charset="0"/>
            </a:endParaRPr>
          </a:p>
          <a:p>
            <a:pPr eaLnBrk="1" hangingPunct="1">
              <a:spcBef>
                <a:spcPct val="0"/>
              </a:spcBef>
            </a:pPr>
            <a:endParaRPr lang="he-IL" altLang="he-IL" b="1" i="1">
              <a:latin typeface="Arial" panose="020B0604020202020204" pitchFamily="34" charset="0"/>
              <a:cs typeface="Narkisim" panose="020E0502050101010101" pitchFamily="34" charset="-79"/>
            </a:endParaRPr>
          </a:p>
          <a:p>
            <a:pPr eaLnBrk="1" hangingPunct="1">
              <a:spcBef>
                <a:spcPct val="0"/>
              </a:spcBef>
            </a:pPr>
            <a:endParaRPr lang="he-IL" altLang="he-IL"/>
          </a:p>
        </p:txBody>
      </p:sp>
      <p:sp>
        <p:nvSpPr>
          <p:cNvPr id="27652" name="מציין מיקום של מספר שקופית 3">
            <a:extLst>
              <a:ext uri="{FF2B5EF4-FFF2-40B4-BE49-F238E27FC236}">
                <a16:creationId xmlns:a16="http://schemas.microsoft.com/office/drawing/2014/main" id="{8590AFC8-A2CD-4890-92E8-5D88668913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29130BF0-4D10-4752-A748-B71FAD3DB75A}" type="slidenum">
              <a:rPr lang="he-IL" altLang="he-IL">
                <a:latin typeface="Calibri" panose="020F0502020204030204" pitchFamily="34" charset="0"/>
              </a:rPr>
              <a:pPr algn="l"/>
              <a:t>6</a:t>
            </a:fld>
            <a:endParaRPr lang="he-IL" altLang="he-I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מציין מיקום של תמונת שקופית 1">
            <a:extLst>
              <a:ext uri="{FF2B5EF4-FFF2-40B4-BE49-F238E27FC236}">
                <a16:creationId xmlns:a16="http://schemas.microsoft.com/office/drawing/2014/main" id="{9860AB63-869E-4FDC-981A-6C8C08855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מציין מיקום של הערות 2">
            <a:extLst>
              <a:ext uri="{FF2B5EF4-FFF2-40B4-BE49-F238E27FC236}">
                <a16:creationId xmlns:a16="http://schemas.microsoft.com/office/drawing/2014/main" id="{8D872AC1-89E6-492B-A607-3FD053032B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b="1" i="1">
                <a:latin typeface="Arial" panose="020B0604020202020204" pitchFamily="34" charset="0"/>
                <a:ea typeface="Times New Roman" panose="02020603050405020304" pitchFamily="18" charset="0"/>
                <a:cs typeface="Narkisim" panose="020E0502050101010101" pitchFamily="34" charset="-79"/>
              </a:rPr>
              <a:t>סכמות אלו מאפשרות לנו לנבא מה יקרה במקומות מסוימים, כמו לדוגמה: במסעדה, בחתונה ובמבחן.</a:t>
            </a:r>
          </a:p>
          <a:p>
            <a:pPr eaLnBrk="1" hangingPunct="1">
              <a:spcBef>
                <a:spcPct val="0"/>
              </a:spcBef>
            </a:pPr>
            <a:endParaRPr lang="he-IL" altLang="he-IL" b="1" i="1">
              <a:latin typeface="Arial" panose="020B0604020202020204" pitchFamily="34" charset="0"/>
              <a:ea typeface="Times New Roman" panose="02020603050405020304" pitchFamily="18" charset="0"/>
              <a:cs typeface="Narkisim" panose="020E0502050101010101" pitchFamily="34" charset="-79"/>
            </a:endParaRPr>
          </a:p>
          <a:p>
            <a:pPr eaLnBrk="1" hangingPunct="1">
              <a:lnSpc>
                <a:spcPct val="150000"/>
              </a:lnSpc>
              <a:spcBef>
                <a:spcPct val="0"/>
              </a:spcBef>
            </a:pPr>
            <a:r>
              <a:rPr lang="he-IL" altLang="he-IL" b="1">
                <a:latin typeface="Arial" panose="020B0604020202020204" pitchFamily="34" charset="0"/>
                <a:ea typeface="Calibri" panose="020F0502020204030204" pitchFamily="34" charset="0"/>
                <a:cs typeface="Narkisim" panose="020E0502050101010101" pitchFamily="34" charset="-79"/>
              </a:rPr>
              <a:t>האם אני אוכל בשר?</a:t>
            </a:r>
          </a:p>
          <a:p>
            <a:pPr eaLnBrk="1" hangingPunct="1">
              <a:lnSpc>
                <a:spcPct val="150000"/>
              </a:lnSpc>
              <a:spcBef>
                <a:spcPct val="0"/>
              </a:spcBef>
            </a:pPr>
            <a:r>
              <a:rPr lang="he-IL" altLang="he-IL" b="1">
                <a:latin typeface="Arial" panose="020B0604020202020204" pitchFamily="34" charset="0"/>
                <a:ea typeface="Calibri" panose="020F0502020204030204" pitchFamily="34" charset="0"/>
                <a:cs typeface="Narkisim" panose="020E0502050101010101" pitchFamily="34" charset="-79"/>
              </a:rPr>
              <a:t>האם אני אוהב ספורט?</a:t>
            </a:r>
          </a:p>
          <a:p>
            <a:pPr eaLnBrk="1" hangingPunct="1">
              <a:lnSpc>
                <a:spcPct val="150000"/>
              </a:lnSpc>
              <a:spcBef>
                <a:spcPct val="0"/>
              </a:spcBef>
            </a:pPr>
            <a:endParaRPr lang="he-IL" altLang="he-IL" b="1">
              <a:latin typeface="Arial" panose="020B0604020202020204" pitchFamily="34" charset="0"/>
              <a:ea typeface="Calibri" panose="020F0502020204030204" pitchFamily="34" charset="0"/>
              <a:cs typeface="Narkisim" panose="020E0502050101010101" pitchFamily="34" charset="-79"/>
            </a:endParaRPr>
          </a:p>
          <a:p>
            <a:pPr eaLnBrk="1" hangingPunct="1">
              <a:spcBef>
                <a:spcPct val="0"/>
              </a:spcBef>
            </a:pPr>
            <a:r>
              <a:rPr lang="he-IL" altLang="he-IL" b="1">
                <a:latin typeface="Arial" panose="020B0604020202020204" pitchFamily="34" charset="0"/>
                <a:ea typeface="Times New Roman" panose="02020603050405020304" pitchFamily="18" charset="0"/>
                <a:cs typeface="Narkisim" panose="020E0502050101010101" pitchFamily="34" charset="-79"/>
              </a:rPr>
              <a:t>סכמה שיש לנו על אדם מסוים מגדירה את ציפיותינו ממנו. סכמה של אנשים קובעת גם אילו תכונות מתאימות זו לזו ואילו אינן "הולכות יחד". כמו למשל, מאדם שקט וביישן לא נצפה שיספר בדיחות בחברה.</a:t>
            </a:r>
          </a:p>
          <a:p>
            <a:pPr eaLnBrk="1" hangingPunct="1">
              <a:lnSpc>
                <a:spcPct val="150000"/>
              </a:lnSpc>
              <a:spcBef>
                <a:spcPct val="0"/>
              </a:spcBef>
            </a:pPr>
            <a:r>
              <a:rPr lang="he-IL" altLang="he-IL" b="1">
                <a:latin typeface="Arial" panose="020B0604020202020204" pitchFamily="34" charset="0"/>
                <a:ea typeface="Calibri" panose="020F0502020204030204" pitchFamily="34" charset="0"/>
                <a:cs typeface="Narkisim" panose="020E0502050101010101" pitchFamily="34" charset="-79"/>
              </a:rPr>
              <a:t>האם דנה מיא'3 אוכלת בשר?</a:t>
            </a:r>
          </a:p>
          <a:p>
            <a:pPr eaLnBrk="1" hangingPunct="1">
              <a:lnSpc>
                <a:spcPct val="150000"/>
              </a:lnSpc>
              <a:spcBef>
                <a:spcPct val="0"/>
              </a:spcBef>
            </a:pPr>
            <a:r>
              <a:rPr lang="he-IL" altLang="he-IL" b="1">
                <a:latin typeface="Arial" panose="020B0604020202020204" pitchFamily="34" charset="0"/>
                <a:ea typeface="Calibri" panose="020F0502020204030204" pitchFamily="34" charset="0"/>
                <a:cs typeface="Narkisim" panose="020E0502050101010101" pitchFamily="34" charset="-79"/>
              </a:rPr>
              <a:t>האם דנה אוהבת ספורט?</a:t>
            </a:r>
            <a:endParaRPr lang="en-US" altLang="he-IL" b="1">
              <a:cs typeface="Calibri" panose="020F0502020204030204" pitchFamily="34" charset="0"/>
            </a:endParaRPr>
          </a:p>
          <a:p>
            <a:pPr eaLnBrk="1" hangingPunct="1">
              <a:lnSpc>
                <a:spcPct val="150000"/>
              </a:lnSpc>
              <a:spcBef>
                <a:spcPct val="0"/>
              </a:spcBef>
            </a:pPr>
            <a:endParaRPr lang="en-US" altLang="he-IL" b="1">
              <a:cs typeface="Calibri" panose="020F0502020204030204" pitchFamily="34" charset="0"/>
            </a:endParaRPr>
          </a:p>
          <a:p>
            <a:pPr eaLnBrk="1" hangingPunct="1">
              <a:spcBef>
                <a:spcPct val="0"/>
              </a:spcBef>
            </a:pPr>
            <a:endParaRPr lang="he-IL" altLang="he-IL" b="1" i="1">
              <a:latin typeface="Arial" panose="020B0604020202020204" pitchFamily="34" charset="0"/>
              <a:cs typeface="Narkisim" panose="020E0502050101010101" pitchFamily="34" charset="-79"/>
            </a:endParaRPr>
          </a:p>
          <a:p>
            <a:pPr eaLnBrk="1" hangingPunct="1">
              <a:spcBef>
                <a:spcPct val="0"/>
              </a:spcBef>
            </a:pPr>
            <a:endParaRPr lang="he-IL" altLang="he-IL"/>
          </a:p>
        </p:txBody>
      </p:sp>
      <p:sp>
        <p:nvSpPr>
          <p:cNvPr id="27652" name="מציין מיקום של מספר שקופית 3">
            <a:extLst>
              <a:ext uri="{FF2B5EF4-FFF2-40B4-BE49-F238E27FC236}">
                <a16:creationId xmlns:a16="http://schemas.microsoft.com/office/drawing/2014/main" id="{8590AFC8-A2CD-4890-92E8-5D88668913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29130BF0-4D10-4752-A748-B71FAD3DB75A}" type="slidenum">
              <a:rPr lang="he-IL" altLang="he-IL">
                <a:latin typeface="Calibri" panose="020F0502020204030204" pitchFamily="34" charset="0"/>
              </a:rPr>
              <a:pPr algn="l"/>
              <a:t>7</a:t>
            </a:fld>
            <a:endParaRPr lang="he-IL" altLang="he-IL">
              <a:latin typeface="Calibri" panose="020F0502020204030204" pitchFamily="34" charset="0"/>
            </a:endParaRPr>
          </a:p>
        </p:txBody>
      </p:sp>
    </p:spTree>
    <p:extLst>
      <p:ext uri="{BB962C8B-B14F-4D97-AF65-F5344CB8AC3E}">
        <p14:creationId xmlns:p14="http://schemas.microsoft.com/office/powerpoint/2010/main" val="3972758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מציין מיקום של תמונת שקופית 1">
            <a:extLst>
              <a:ext uri="{FF2B5EF4-FFF2-40B4-BE49-F238E27FC236}">
                <a16:creationId xmlns:a16="http://schemas.microsoft.com/office/drawing/2014/main" id="{9860AB63-869E-4FDC-981A-6C8C08855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מציין מיקום של הערות 2">
            <a:extLst>
              <a:ext uri="{FF2B5EF4-FFF2-40B4-BE49-F238E27FC236}">
                <a16:creationId xmlns:a16="http://schemas.microsoft.com/office/drawing/2014/main" id="{8D872AC1-89E6-492B-A607-3FD053032B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b="1" i="1">
                <a:latin typeface="Arial" panose="020B0604020202020204" pitchFamily="34" charset="0"/>
                <a:ea typeface="Times New Roman" panose="02020603050405020304" pitchFamily="18" charset="0"/>
                <a:cs typeface="Narkisim" panose="020E0502050101010101" pitchFamily="34" charset="-79"/>
              </a:rPr>
              <a:t>סכמות אלו מאפשרות לנו לנבא מה יקרה במקומות מסוימים, כמו לדוגמה: במסעדה, בחתונה ובמבחן.</a:t>
            </a:r>
          </a:p>
          <a:p>
            <a:pPr eaLnBrk="1" hangingPunct="1">
              <a:spcBef>
                <a:spcPct val="0"/>
              </a:spcBef>
            </a:pPr>
            <a:endParaRPr lang="he-IL" altLang="he-IL" b="1" i="1">
              <a:latin typeface="Arial" panose="020B0604020202020204" pitchFamily="34" charset="0"/>
              <a:ea typeface="Times New Roman" panose="02020603050405020304" pitchFamily="18" charset="0"/>
              <a:cs typeface="Narkisim" panose="020E0502050101010101" pitchFamily="34" charset="-79"/>
            </a:endParaRPr>
          </a:p>
          <a:p>
            <a:pPr eaLnBrk="1" hangingPunct="1">
              <a:lnSpc>
                <a:spcPct val="150000"/>
              </a:lnSpc>
              <a:spcBef>
                <a:spcPct val="0"/>
              </a:spcBef>
            </a:pPr>
            <a:r>
              <a:rPr lang="he-IL" altLang="he-IL" b="1">
                <a:latin typeface="Arial" panose="020B0604020202020204" pitchFamily="34" charset="0"/>
                <a:ea typeface="Calibri" panose="020F0502020204030204" pitchFamily="34" charset="0"/>
                <a:cs typeface="Narkisim" panose="020E0502050101010101" pitchFamily="34" charset="-79"/>
              </a:rPr>
              <a:t>האם אני אוכל בשר?</a:t>
            </a:r>
          </a:p>
          <a:p>
            <a:pPr eaLnBrk="1" hangingPunct="1">
              <a:lnSpc>
                <a:spcPct val="150000"/>
              </a:lnSpc>
              <a:spcBef>
                <a:spcPct val="0"/>
              </a:spcBef>
            </a:pPr>
            <a:r>
              <a:rPr lang="he-IL" altLang="he-IL" b="1">
                <a:latin typeface="Arial" panose="020B0604020202020204" pitchFamily="34" charset="0"/>
                <a:ea typeface="Calibri" panose="020F0502020204030204" pitchFamily="34" charset="0"/>
                <a:cs typeface="Narkisim" panose="020E0502050101010101" pitchFamily="34" charset="-79"/>
              </a:rPr>
              <a:t>האם אני אוהב ספורט?</a:t>
            </a:r>
          </a:p>
          <a:p>
            <a:pPr eaLnBrk="1" hangingPunct="1">
              <a:lnSpc>
                <a:spcPct val="150000"/>
              </a:lnSpc>
              <a:spcBef>
                <a:spcPct val="0"/>
              </a:spcBef>
            </a:pPr>
            <a:endParaRPr lang="he-IL" altLang="he-IL" b="1">
              <a:latin typeface="Arial" panose="020B0604020202020204" pitchFamily="34" charset="0"/>
              <a:ea typeface="Calibri" panose="020F0502020204030204" pitchFamily="34" charset="0"/>
              <a:cs typeface="Narkisim" panose="020E0502050101010101" pitchFamily="34" charset="-79"/>
            </a:endParaRPr>
          </a:p>
          <a:p>
            <a:pPr eaLnBrk="1" hangingPunct="1">
              <a:spcBef>
                <a:spcPct val="0"/>
              </a:spcBef>
            </a:pPr>
            <a:r>
              <a:rPr lang="he-IL" altLang="he-IL" b="1">
                <a:latin typeface="Arial" panose="020B0604020202020204" pitchFamily="34" charset="0"/>
                <a:ea typeface="Times New Roman" panose="02020603050405020304" pitchFamily="18" charset="0"/>
                <a:cs typeface="Narkisim" panose="020E0502050101010101" pitchFamily="34" charset="-79"/>
              </a:rPr>
              <a:t>סכמה שיש לנו על אדם מסוים מגדירה את ציפיותינו ממנו. סכמה של אנשים קובעת גם אילו תכונות מתאימות זו לזו ואילו אינן "הולכות יחד". כמו למשל, מאדם שקט וביישן לא נצפה שיספר בדיחות בחברה.</a:t>
            </a:r>
          </a:p>
          <a:p>
            <a:pPr eaLnBrk="1" hangingPunct="1">
              <a:lnSpc>
                <a:spcPct val="150000"/>
              </a:lnSpc>
              <a:spcBef>
                <a:spcPct val="0"/>
              </a:spcBef>
            </a:pPr>
            <a:r>
              <a:rPr lang="he-IL" altLang="he-IL" b="1">
                <a:latin typeface="Arial" panose="020B0604020202020204" pitchFamily="34" charset="0"/>
                <a:ea typeface="Calibri" panose="020F0502020204030204" pitchFamily="34" charset="0"/>
                <a:cs typeface="Narkisim" panose="020E0502050101010101" pitchFamily="34" charset="-79"/>
              </a:rPr>
              <a:t>האם דנה מיא'3 אוכלת בשר?</a:t>
            </a:r>
          </a:p>
          <a:p>
            <a:pPr eaLnBrk="1" hangingPunct="1">
              <a:lnSpc>
                <a:spcPct val="150000"/>
              </a:lnSpc>
              <a:spcBef>
                <a:spcPct val="0"/>
              </a:spcBef>
            </a:pPr>
            <a:r>
              <a:rPr lang="he-IL" altLang="he-IL" b="1">
                <a:latin typeface="Arial" panose="020B0604020202020204" pitchFamily="34" charset="0"/>
                <a:ea typeface="Calibri" panose="020F0502020204030204" pitchFamily="34" charset="0"/>
                <a:cs typeface="Narkisim" panose="020E0502050101010101" pitchFamily="34" charset="-79"/>
              </a:rPr>
              <a:t>האם דנה אוהבת ספורט?</a:t>
            </a:r>
            <a:endParaRPr lang="en-US" altLang="he-IL" b="1">
              <a:cs typeface="Calibri" panose="020F0502020204030204" pitchFamily="34" charset="0"/>
            </a:endParaRPr>
          </a:p>
          <a:p>
            <a:pPr eaLnBrk="1" hangingPunct="1">
              <a:lnSpc>
                <a:spcPct val="150000"/>
              </a:lnSpc>
              <a:spcBef>
                <a:spcPct val="0"/>
              </a:spcBef>
            </a:pPr>
            <a:endParaRPr lang="en-US" altLang="he-IL" b="1">
              <a:cs typeface="Calibri" panose="020F0502020204030204" pitchFamily="34" charset="0"/>
            </a:endParaRPr>
          </a:p>
          <a:p>
            <a:pPr eaLnBrk="1" hangingPunct="1">
              <a:spcBef>
                <a:spcPct val="0"/>
              </a:spcBef>
            </a:pPr>
            <a:endParaRPr lang="he-IL" altLang="he-IL" b="1" i="1">
              <a:latin typeface="Arial" panose="020B0604020202020204" pitchFamily="34" charset="0"/>
              <a:cs typeface="Narkisim" panose="020E0502050101010101" pitchFamily="34" charset="-79"/>
            </a:endParaRPr>
          </a:p>
          <a:p>
            <a:pPr eaLnBrk="1" hangingPunct="1">
              <a:spcBef>
                <a:spcPct val="0"/>
              </a:spcBef>
            </a:pPr>
            <a:endParaRPr lang="he-IL" altLang="he-IL"/>
          </a:p>
        </p:txBody>
      </p:sp>
      <p:sp>
        <p:nvSpPr>
          <p:cNvPr id="27652" name="מציין מיקום של מספר שקופית 3">
            <a:extLst>
              <a:ext uri="{FF2B5EF4-FFF2-40B4-BE49-F238E27FC236}">
                <a16:creationId xmlns:a16="http://schemas.microsoft.com/office/drawing/2014/main" id="{8590AFC8-A2CD-4890-92E8-5D88668913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29130BF0-4D10-4752-A748-B71FAD3DB75A}" type="slidenum">
              <a:rPr lang="he-IL" altLang="he-IL">
                <a:latin typeface="Calibri" panose="020F0502020204030204" pitchFamily="34" charset="0"/>
              </a:rPr>
              <a:pPr algn="l"/>
              <a:t>8</a:t>
            </a:fld>
            <a:endParaRPr lang="he-IL" altLang="he-IL">
              <a:latin typeface="Calibri" panose="020F0502020204030204" pitchFamily="34" charset="0"/>
            </a:endParaRPr>
          </a:p>
        </p:txBody>
      </p:sp>
    </p:spTree>
    <p:extLst>
      <p:ext uri="{BB962C8B-B14F-4D97-AF65-F5344CB8AC3E}">
        <p14:creationId xmlns:p14="http://schemas.microsoft.com/office/powerpoint/2010/main" val="42576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מציין מיקום של תמונת שקופית 1">
            <a:extLst>
              <a:ext uri="{FF2B5EF4-FFF2-40B4-BE49-F238E27FC236}">
                <a16:creationId xmlns:a16="http://schemas.microsoft.com/office/drawing/2014/main" id="{1AE0A2E0-636C-4EE6-B449-8DCE617A5B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מציין מיקום של הערות 2">
            <a:extLst>
              <a:ext uri="{FF2B5EF4-FFF2-40B4-BE49-F238E27FC236}">
                <a16:creationId xmlns:a16="http://schemas.microsoft.com/office/drawing/2014/main" id="{4AE341A9-A79A-4538-94EA-BEADA137D6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50000"/>
              </a:lnSpc>
              <a:spcBef>
                <a:spcPct val="0"/>
              </a:spcBef>
            </a:pPr>
            <a:r>
              <a:rPr lang="he-IL" altLang="he-IL" b="1">
                <a:latin typeface="Arial" panose="020B0604020202020204" pitchFamily="34" charset="0"/>
                <a:ea typeface="Times New Roman" panose="02020603050405020304" pitchFamily="18" charset="0"/>
                <a:cs typeface="Narkisim" panose="020E0502050101010101" pitchFamily="34" charset="-79"/>
              </a:rPr>
              <a:t>מהם תפקידיהם של שוטרים?</a:t>
            </a:r>
          </a:p>
          <a:p>
            <a:pPr eaLnBrk="1" hangingPunct="1">
              <a:lnSpc>
                <a:spcPct val="150000"/>
              </a:lnSpc>
              <a:spcBef>
                <a:spcPct val="0"/>
              </a:spcBef>
            </a:pPr>
            <a:r>
              <a:rPr lang="he-IL" altLang="he-IL" b="1">
                <a:latin typeface="Arial" panose="020B0604020202020204" pitchFamily="34" charset="0"/>
                <a:ea typeface="Times New Roman" panose="02020603050405020304" pitchFamily="18" charset="0"/>
                <a:cs typeface="Narkisim" panose="020E0502050101010101" pitchFamily="34" charset="-79"/>
              </a:rPr>
              <a:t>מהם תפקידיהם של מורים?</a:t>
            </a:r>
          </a:p>
          <a:p>
            <a:pPr eaLnBrk="1" hangingPunct="1">
              <a:lnSpc>
                <a:spcPct val="150000"/>
              </a:lnSpc>
              <a:spcBef>
                <a:spcPct val="0"/>
              </a:spcBef>
            </a:pPr>
            <a:r>
              <a:rPr lang="he-IL" altLang="he-IL" b="1">
                <a:latin typeface="Arial" panose="020B0604020202020204" pitchFamily="34" charset="0"/>
                <a:ea typeface="Times New Roman" panose="02020603050405020304" pitchFamily="18" charset="0"/>
                <a:cs typeface="Narkisim" panose="020E0502050101010101" pitchFamily="34" charset="-79"/>
              </a:rPr>
              <a:t>מהם תפקידיהם של תלמידים?</a:t>
            </a:r>
          </a:p>
          <a:p>
            <a:pPr eaLnBrk="1" hangingPunct="1">
              <a:lnSpc>
                <a:spcPct val="150000"/>
              </a:lnSpc>
              <a:spcBef>
                <a:spcPct val="0"/>
              </a:spcBef>
            </a:pPr>
            <a:endParaRPr lang="he-IL" altLang="he-IL" b="1">
              <a:latin typeface="Arial" panose="020B0604020202020204" pitchFamily="34" charset="0"/>
              <a:ea typeface="Times New Roman" panose="02020603050405020304" pitchFamily="18" charset="0"/>
              <a:cs typeface="Narkisim" panose="020E0502050101010101" pitchFamily="34" charset="-79"/>
            </a:endParaRPr>
          </a:p>
          <a:p>
            <a:pPr eaLnBrk="1" hangingPunct="1">
              <a:lnSpc>
                <a:spcPct val="150000"/>
              </a:lnSpc>
              <a:spcBef>
                <a:spcPct val="0"/>
              </a:spcBef>
            </a:pPr>
            <a:r>
              <a:rPr lang="he-IL" altLang="he-IL">
                <a:latin typeface="Arial" panose="020B0604020202020204" pitchFamily="34" charset="0"/>
                <a:ea typeface="Times New Roman" panose="02020603050405020304" pitchFamily="18" charset="0"/>
                <a:cs typeface="Narkisim" panose="020E0502050101010101" pitchFamily="34" charset="-79"/>
              </a:rPr>
              <a:t>. ככל שאדם מסוים הוא בעל אותם המאפיינים והתכונות שמיוחסים לקבוצה כך תהיה נטיה גדולה יותר לזהות אותו כמשתייך לאותה הקבוצה.</a:t>
            </a:r>
          </a:p>
          <a:p>
            <a:pPr eaLnBrk="1" hangingPunct="1">
              <a:lnSpc>
                <a:spcPct val="150000"/>
              </a:lnSpc>
              <a:spcBef>
                <a:spcPct val="0"/>
              </a:spcBef>
            </a:pPr>
            <a:r>
              <a:rPr lang="he-IL" altLang="he-IL">
                <a:latin typeface="Arial" panose="020B0604020202020204" pitchFamily="34" charset="0"/>
                <a:ea typeface="Calibri" panose="020F0502020204030204" pitchFamily="34" charset="0"/>
                <a:cs typeface="Narkisim" panose="020E0502050101010101" pitchFamily="34" charset="-79"/>
              </a:rPr>
              <a:t>איך הייתם מתארים אופי של מורים?</a:t>
            </a:r>
          </a:p>
          <a:p>
            <a:pPr eaLnBrk="1" hangingPunct="1">
              <a:lnSpc>
                <a:spcPct val="150000"/>
              </a:lnSpc>
              <a:spcBef>
                <a:spcPct val="0"/>
              </a:spcBef>
            </a:pPr>
            <a:r>
              <a:rPr lang="he-IL" altLang="he-IL">
                <a:latin typeface="Arial" panose="020B0604020202020204" pitchFamily="34" charset="0"/>
                <a:ea typeface="Calibri" panose="020F0502020204030204" pitchFamily="34" charset="0"/>
                <a:cs typeface="Narkisim" panose="020E0502050101010101" pitchFamily="34" charset="-79"/>
              </a:rPr>
              <a:t>איך הייתם מתארים ילדים בגיל גן?</a:t>
            </a:r>
            <a:endParaRPr lang="en-US" altLang="he-IL" sz="1100">
              <a:cs typeface="Calibri" panose="020F0502020204030204" pitchFamily="34" charset="0"/>
            </a:endParaRPr>
          </a:p>
          <a:p>
            <a:pPr eaLnBrk="1" hangingPunct="1">
              <a:lnSpc>
                <a:spcPct val="150000"/>
              </a:lnSpc>
              <a:spcBef>
                <a:spcPct val="0"/>
              </a:spcBef>
            </a:pPr>
            <a:endParaRPr lang="he-IL" altLang="he-IL"/>
          </a:p>
        </p:txBody>
      </p:sp>
      <p:sp>
        <p:nvSpPr>
          <p:cNvPr id="29700" name="מציין מיקום של מספר שקופית 3">
            <a:extLst>
              <a:ext uri="{FF2B5EF4-FFF2-40B4-BE49-F238E27FC236}">
                <a16:creationId xmlns:a16="http://schemas.microsoft.com/office/drawing/2014/main" id="{6B6B990B-46CE-4365-88B7-EE136758B8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89E8E3B0-A1E0-406C-88E0-1540ADB35B59}" type="slidenum">
              <a:rPr lang="he-IL" altLang="he-IL">
                <a:latin typeface="Calibri" panose="020F0502020204030204" pitchFamily="34" charset="0"/>
              </a:rPr>
              <a:pPr algn="l"/>
              <a:t>9</a:t>
            </a:fld>
            <a:endParaRPr lang="he-IL" altLang="he-IL">
              <a:latin typeface="Calibri" panose="020F0502020204030204" pitchFamily="34" charset="0"/>
            </a:endParaRPr>
          </a:p>
        </p:txBody>
      </p:sp>
    </p:spTree>
    <p:extLst>
      <p:ext uri="{BB962C8B-B14F-4D97-AF65-F5344CB8AC3E}">
        <p14:creationId xmlns:p14="http://schemas.microsoft.com/office/powerpoint/2010/main" val="1633341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281" y="2693988"/>
            <a:ext cx="10361851" cy="14700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0"/>
              <a:buFont typeface="Varela Round"/>
              <a:buNone/>
              <a:defRPr sz="6600"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p:nvPr/>
        </p:nvSpPr>
        <p:spPr>
          <a:xfrm>
            <a:off x="-669982" y="6569428"/>
            <a:ext cx="2623619"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8;p2"/>
          <p:cNvSpPr/>
          <p:nvPr/>
        </p:nvSpPr>
        <p:spPr>
          <a:xfrm>
            <a:off x="-1488616" y="6410587"/>
            <a:ext cx="3245977" cy="86423"/>
          </a:xfrm>
          <a:prstGeom prst="roundRect">
            <a:avLst>
              <a:gd name="adj" fmla="val 49359"/>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
          <p:cNvSpPr/>
          <p:nvPr/>
        </p:nvSpPr>
        <p:spPr>
          <a:xfrm>
            <a:off x="9985182" y="-439221"/>
            <a:ext cx="4205100"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
          <p:cNvSpPr/>
          <p:nvPr/>
        </p:nvSpPr>
        <p:spPr>
          <a:xfrm>
            <a:off x="8258395" y="6565100"/>
            <a:ext cx="4433637"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2">
            <a:alphaModFix/>
          </a:blip>
          <a:srcRect l="33058" r="33511" b="26248"/>
          <a:stretch/>
        </p:blipFill>
        <p:spPr>
          <a:xfrm>
            <a:off x="5444576" y="369916"/>
            <a:ext cx="1301261" cy="15974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ם השיעור">
  <p:cSld name="שם השיעור">
    <p:spTree>
      <p:nvGrpSpPr>
        <p:cNvPr id="1" name="Shape 22"/>
        <p:cNvGrpSpPr/>
        <p:nvPr/>
      </p:nvGrpSpPr>
      <p:grpSpPr>
        <a:xfrm>
          <a:off x="0" y="0"/>
          <a:ext cx="0" cy="0"/>
          <a:chOff x="0" y="0"/>
          <a:chExt cx="0" cy="0"/>
        </a:xfrm>
      </p:grpSpPr>
      <p:sp>
        <p:nvSpPr>
          <p:cNvPr id="23" name="Google Shape;23;p3"/>
          <p:cNvSpPr/>
          <p:nvPr/>
        </p:nvSpPr>
        <p:spPr>
          <a:xfrm>
            <a:off x="212915" y="1396869"/>
            <a:ext cx="13175666"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a:solidFill>
                  <a:schemeClr val="lt1"/>
                </a:solidFill>
                <a:latin typeface="Calibri"/>
                <a:ea typeface="Calibri"/>
                <a:cs typeface="Calibri"/>
                <a:sym typeface="Calibri"/>
              </a:rPr>
              <a:t>  </a:t>
            </a:r>
            <a:endParaRPr/>
          </a:p>
        </p:txBody>
      </p:sp>
      <p:sp>
        <p:nvSpPr>
          <p:cNvPr id="24" name="Google Shape;24;p3"/>
          <p:cNvSpPr txBox="1">
            <a:spLocks noGrp="1"/>
          </p:cNvSpPr>
          <p:nvPr>
            <p:ph type="ctrTitle"/>
          </p:nvPr>
        </p:nvSpPr>
        <p:spPr>
          <a:xfrm>
            <a:off x="738940" y="1640910"/>
            <a:ext cx="10871177"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6600"/>
              <a:buFont typeface="Varela Round"/>
              <a:buNone/>
              <a:defRPr sz="6600" b="1">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p:nvPr/>
        </p:nvSpPr>
        <p:spPr>
          <a:xfrm>
            <a:off x="7328995" y="6579191"/>
            <a:ext cx="5333172"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3"/>
          <p:cNvSpPr/>
          <p:nvPr/>
        </p:nvSpPr>
        <p:spPr>
          <a:xfrm>
            <a:off x="9499907" y="6294300"/>
            <a:ext cx="3049259"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p:nvPr/>
        </p:nvSpPr>
        <p:spPr>
          <a:xfrm>
            <a:off x="9995581" y="-235260"/>
            <a:ext cx="276813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28;p3"/>
          <p:cNvSpPr/>
          <p:nvPr/>
        </p:nvSpPr>
        <p:spPr>
          <a:xfrm>
            <a:off x="-501048" y="163632"/>
            <a:ext cx="1427924"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 name="Google Shape;29;p3"/>
          <p:cNvSpPr txBox="1">
            <a:spLocks noGrp="1"/>
          </p:cNvSpPr>
          <p:nvPr>
            <p:ph type="subTitle" idx="1"/>
          </p:nvPr>
        </p:nvSpPr>
        <p:spPr>
          <a:xfrm>
            <a:off x="738117" y="2918492"/>
            <a:ext cx="10872000" cy="720000"/>
          </a:xfrm>
          <a:prstGeom prst="rect">
            <a:avLst/>
          </a:prstGeom>
          <a:noFill/>
          <a:ln>
            <a:noFill/>
          </a:ln>
        </p:spPr>
        <p:txBody>
          <a:bodyPr spcFirstLastPara="1" wrap="square" lIns="36000" tIns="36000" rIns="36000" bIns="36000" anchor="t" anchorCtr="0">
            <a:noAutofit/>
          </a:bodyPr>
          <a:lstStyle>
            <a:lvl1pPr lvl="0" algn="ctr" rtl="1">
              <a:lnSpc>
                <a:spcPct val="100000"/>
              </a:lnSpc>
              <a:spcBef>
                <a:spcPts val="0"/>
              </a:spcBef>
              <a:spcAft>
                <a:spcPts val="0"/>
              </a:spcAft>
              <a:buClr>
                <a:srgbClr val="002060"/>
              </a:buClr>
              <a:buSzPts val="2800"/>
              <a:buNone/>
              <a:defRPr sz="36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30" name="Google Shape;30;p3"/>
          <p:cNvSpPr txBox="1">
            <a:spLocks noGrp="1"/>
          </p:cNvSpPr>
          <p:nvPr>
            <p:ph type="body" idx="2"/>
          </p:nvPr>
        </p:nvSpPr>
        <p:spPr>
          <a:xfrm>
            <a:off x="738117" y="3655832"/>
            <a:ext cx="10872000" cy="720000"/>
          </a:xfrm>
          <a:prstGeom prst="rect">
            <a:avLst/>
          </a:prstGeom>
          <a:noFill/>
          <a:ln>
            <a:noFill/>
          </a:ln>
        </p:spPr>
        <p:txBody>
          <a:bodyPr spcFirstLastPara="1" wrap="square" lIns="91425" tIns="45700" rIns="91425" bIns="45700" anchor="t" anchorCtr="0">
            <a:noAutofit/>
          </a:bodyPr>
          <a:lstStyle>
            <a:lvl1pPr marL="457200" lvl="0" indent="-228600" algn="ctr" rtl="1">
              <a:lnSpc>
                <a:spcPct val="100000"/>
              </a:lnSpc>
              <a:spcBef>
                <a:spcPts val="0"/>
              </a:spcBef>
              <a:spcAft>
                <a:spcPts val="0"/>
              </a:spcAft>
              <a:buClr>
                <a:srgbClr val="002060"/>
              </a:buClr>
              <a:buSzPts val="2800"/>
              <a:buFont typeface="Arial"/>
              <a:buNone/>
              <a:defRPr sz="28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515206" y="213094"/>
            <a:ext cx="11160000"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800"/>
              <a:buFont typeface="Varela Round"/>
              <a:buNone/>
              <a:defRPr sz="48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515206" y="1185681"/>
            <a:ext cx="11159999" cy="540000"/>
          </a:xfrm>
          <a:prstGeom prst="rect">
            <a:avLst/>
          </a:prstGeom>
          <a:noFill/>
          <a:ln>
            <a:noFill/>
          </a:ln>
        </p:spPr>
        <p:txBody>
          <a:bodyPr spcFirstLastPara="1" wrap="square" lIns="91425" tIns="45700" rIns="91425" bIns="45700" anchor="b" anchorCtr="0">
            <a:noAutofit/>
          </a:bodyPr>
          <a:lstStyle>
            <a:lvl1pPr marL="457200" lvl="0" indent="-228600" algn="r" rtl="1">
              <a:spcBef>
                <a:spcPts val="640"/>
              </a:spcBef>
              <a:spcAft>
                <a:spcPts val="0"/>
              </a:spcAft>
              <a:buClr>
                <a:srgbClr val="0070C0"/>
              </a:buClr>
              <a:buSzPts val="3200"/>
              <a:buNone/>
              <a:defRPr sz="3200" b="1">
                <a:solidFill>
                  <a:srgbClr val="0070C0"/>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4" name="Google Shape;34;p4"/>
          <p:cNvSpPr txBox="1">
            <a:spLocks noGrp="1"/>
          </p:cNvSpPr>
          <p:nvPr>
            <p:ph type="body" idx="2"/>
          </p:nvPr>
        </p:nvSpPr>
        <p:spPr>
          <a:xfrm>
            <a:off x="515206" y="1725681"/>
            <a:ext cx="11160000" cy="4152517"/>
          </a:xfrm>
          <a:prstGeom prst="rect">
            <a:avLst/>
          </a:prstGeom>
          <a:noFill/>
          <a:ln>
            <a:noFill/>
          </a:ln>
        </p:spPr>
        <p:txBody>
          <a:bodyPr spcFirstLastPara="1" wrap="square" lIns="91425" tIns="45700" rIns="91425" bIns="45700" anchor="t" anchorCtr="0">
            <a:no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35" name="Google Shape;35;p4"/>
          <p:cNvSpPr/>
          <p:nvPr/>
        </p:nvSpPr>
        <p:spPr>
          <a:xfrm>
            <a:off x="0" y="58781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4"/>
          <p:cNvSpPr/>
          <p:nvPr/>
        </p:nvSpPr>
        <p:spPr>
          <a:xfrm>
            <a:off x="8666586" y="-110812"/>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4"/>
          <p:cNvSpPr/>
          <p:nvPr/>
        </p:nvSpPr>
        <p:spPr>
          <a:xfrm>
            <a:off x="0" y="63067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515206" y="213094"/>
            <a:ext cx="11160000"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800"/>
              <a:buFont typeface="Varela Round"/>
              <a:buNone/>
              <a:defRPr sz="48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515206" y="1195757"/>
            <a:ext cx="11160000" cy="4680000"/>
          </a:xfrm>
          <a:prstGeom prst="rect">
            <a:avLst/>
          </a:prstGeom>
          <a:noFill/>
          <a:ln>
            <a:noFill/>
          </a:ln>
        </p:spPr>
        <p:txBody>
          <a:bodyPr spcFirstLastPara="1" wrap="square" lIns="91425" tIns="45700" rIns="91425" bIns="45700" anchor="t" anchorCtr="0">
            <a:no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49" name="Google Shape;49;p6"/>
          <p:cNvSpPr/>
          <p:nvPr/>
        </p:nvSpPr>
        <p:spPr>
          <a:xfrm>
            <a:off x="0" y="58781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0" name="Google Shape;50;p6"/>
          <p:cNvSpPr/>
          <p:nvPr/>
        </p:nvSpPr>
        <p:spPr>
          <a:xfrm>
            <a:off x="8666586" y="-110812"/>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1" name="Google Shape;51;p6"/>
          <p:cNvSpPr/>
          <p:nvPr/>
        </p:nvSpPr>
        <p:spPr>
          <a:xfrm>
            <a:off x="0" y="63067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515206" y="213094"/>
            <a:ext cx="11160000" cy="72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002060"/>
              </a:buClr>
              <a:buSzPts val="4800"/>
              <a:buFont typeface="Varela Round"/>
              <a:buNone/>
              <a:defRPr sz="48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
          <p:cNvSpPr/>
          <p:nvPr/>
        </p:nvSpPr>
        <p:spPr>
          <a:xfrm>
            <a:off x="0" y="58781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5" name="Google Shape;55;p7"/>
          <p:cNvSpPr/>
          <p:nvPr/>
        </p:nvSpPr>
        <p:spPr>
          <a:xfrm>
            <a:off x="8666586" y="-110812"/>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6" name="Google Shape;56;p7"/>
          <p:cNvSpPr/>
          <p:nvPr/>
        </p:nvSpPr>
        <p:spPr>
          <a:xfrm>
            <a:off x="0" y="63067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521" y="274638"/>
            <a:ext cx="10971372" cy="1143000"/>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521" y="1600201"/>
            <a:ext cx="10971372" cy="4525963"/>
          </a:xfrm>
          <a:prstGeom prst="rect">
            <a:avLst/>
          </a:prstGeom>
          <a:noFill/>
          <a:ln>
            <a:noFill/>
          </a:ln>
        </p:spPr>
        <p:txBody>
          <a:bodyPr spcFirstLastPara="1" wrap="square" lIns="91425" tIns="45700" rIns="91425" bIns="45700" anchor="t" anchorCtr="0">
            <a:no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736463" y="6356351"/>
            <a:ext cx="284443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058" y="6356351"/>
            <a:ext cx="3860297"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09521" y="6356351"/>
            <a:ext cx="284443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KV"/><Relationship Id="rId1" Type="http://schemas.microsoft.com/office/2007/relationships/media" Target="../media/media1.MK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8"/>
          <p:cNvSpPr txBox="1">
            <a:spLocks noGrp="1"/>
          </p:cNvSpPr>
          <p:nvPr>
            <p:ph type="ctrTitle"/>
          </p:nvPr>
        </p:nvSpPr>
        <p:spPr>
          <a:xfrm>
            <a:off x="914281" y="2693988"/>
            <a:ext cx="10361851" cy="1470025"/>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x-none" dirty="0"/>
              <a:t>מערכת שידורים לאומית</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B43DCC96-64D9-4A61-9EBC-45342B0283BA}"/>
              </a:ext>
            </a:extLst>
          </p:cNvPr>
          <p:cNvSpPr>
            <a:spLocks noGrp="1"/>
          </p:cNvSpPr>
          <p:nvPr>
            <p:ph idx="1"/>
          </p:nvPr>
        </p:nvSpPr>
        <p:spPr>
          <a:xfrm>
            <a:off x="1980407" y="692150"/>
            <a:ext cx="8075613" cy="5632450"/>
          </a:xfrm>
        </p:spPr>
        <p:txBody>
          <a:bodyPr rtlCol="0">
            <a:normAutofit/>
          </a:bodyPr>
          <a:lstStyle/>
          <a:p>
            <a:pPr marL="0" indent="0">
              <a:buNone/>
              <a:defRPr/>
            </a:pPr>
            <a:r>
              <a:rPr lang="he-IL" sz="4000" b="1" dirty="0">
                <a:solidFill>
                  <a:schemeClr val="tx1"/>
                </a:solidFill>
                <a:latin typeface="Varela Round" panose="00000500000000000000" pitchFamily="2" charset="-79"/>
                <a:ea typeface="Times New Roman"/>
                <a:cs typeface="Varela Round" panose="00000500000000000000" pitchFamily="2" charset="-79"/>
              </a:rPr>
              <a:t>סכמה חברתית: מארגנת מידע הנוגע לקבוצות חברתיות: על נשים, גברים, עובדים זרים, מורים, תלמידים וכדומה. המידע מאורגן על בסיס מאפיינים ותכונות שמייחסים לחברי קבוצה מסוימת.</a:t>
            </a:r>
          </a:p>
          <a:p>
            <a:pPr marL="0" indent="0">
              <a:buNone/>
              <a:defRPr/>
            </a:pPr>
            <a:endParaRPr lang="he-IL" sz="4000" b="1" dirty="0">
              <a:solidFill>
                <a:schemeClr val="tx1"/>
              </a:solidFill>
              <a:latin typeface="Varela Round" panose="00000500000000000000" pitchFamily="2" charset="-79"/>
              <a:ea typeface="Times New Roman"/>
              <a:cs typeface="Varela Round" panose="00000500000000000000" pitchFamily="2" charset="-79"/>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a:extLst>
              <a:ext uri="{FF2B5EF4-FFF2-40B4-BE49-F238E27FC236}">
                <a16:creationId xmlns:a16="http://schemas.microsoft.com/office/drawing/2014/main" id="{FB08B073-EC67-4846-85BB-A80B4E4A10F9}"/>
              </a:ext>
            </a:extLst>
          </p:cNvPr>
          <p:cNvSpPr txBox="1">
            <a:spLocks noChangeArrowheads="1"/>
          </p:cNvSpPr>
          <p:nvPr/>
        </p:nvSpPr>
        <p:spPr bwMode="auto">
          <a:xfrm>
            <a:off x="754145" y="388972"/>
            <a:ext cx="10290152" cy="9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20000"/>
              </a:spcBef>
              <a:buClr>
                <a:schemeClr val="accent1"/>
              </a:buClr>
              <a:buSzPct val="76000"/>
              <a:buFont typeface="Wingdings 2" panose="05020102010507070707" pitchFamily="18" charset="2"/>
              <a:buChar char=""/>
              <a:defRPr sz="2400">
                <a:solidFill>
                  <a:schemeClr val="tx2"/>
                </a:solidFill>
                <a:latin typeface="Century Gothic" panose="020B0502020202020204" pitchFamily="34" charset="0"/>
                <a:cs typeface="Gisha" panose="020B0502040204020203" pitchFamily="34" charset="-79"/>
              </a:defRPr>
            </a:lvl1pPr>
            <a:lvl2pPr marL="639763" indent="-273050" algn="r" rtl="1">
              <a:spcBef>
                <a:spcPct val="20000"/>
              </a:spcBef>
              <a:buClr>
                <a:schemeClr val="accent1"/>
              </a:buClr>
              <a:buSzPct val="76000"/>
              <a:buFont typeface="Wingdings 2" panose="05020102010507070707" pitchFamily="18" charset="2"/>
              <a:buChar char=""/>
              <a:defRPr sz="2200">
                <a:solidFill>
                  <a:schemeClr val="tx2"/>
                </a:solidFill>
                <a:latin typeface="Century Gothic" panose="020B0502020202020204" pitchFamily="34" charset="0"/>
                <a:cs typeface="Gisha" panose="020B0502040204020203" pitchFamily="34" charset="-79"/>
              </a:defRPr>
            </a:lvl2pPr>
            <a:lvl3pPr indent="-228600" algn="r" rtl="1">
              <a:spcBef>
                <a:spcPct val="20000"/>
              </a:spcBef>
              <a:buClr>
                <a:schemeClr val="accent1"/>
              </a:buClr>
              <a:buSzPct val="76000"/>
              <a:buFont typeface="Wingdings 2" panose="05020102010507070707" pitchFamily="18" charset="2"/>
              <a:buChar char=""/>
              <a:defRPr sz="2000">
                <a:solidFill>
                  <a:schemeClr val="tx2"/>
                </a:solidFill>
                <a:latin typeface="Century Gothic" panose="020B0502020202020204" pitchFamily="34" charset="0"/>
                <a:cs typeface="Gisha" panose="020B0502040204020203" pitchFamily="34" charset="-79"/>
              </a:defRPr>
            </a:lvl3pPr>
            <a:lvl4pPr marL="1123950" indent="-228600" algn="r" rtl="1">
              <a:spcBef>
                <a:spcPct val="20000"/>
              </a:spcBef>
              <a:buClr>
                <a:schemeClr val="accent1"/>
              </a:buClr>
              <a:buSzPct val="76000"/>
              <a:buFont typeface="Wingdings 2" panose="05020102010507070707" pitchFamily="18" charset="2"/>
              <a:buChar char=""/>
              <a:defRPr>
                <a:solidFill>
                  <a:schemeClr val="tx2"/>
                </a:solidFill>
                <a:latin typeface="Century Gothic" panose="020B0502020202020204" pitchFamily="34" charset="0"/>
                <a:cs typeface="Gisha" panose="020B0502040204020203" pitchFamily="34" charset="-79"/>
              </a:defRPr>
            </a:lvl4pPr>
            <a:lvl5pPr marL="1325563" indent="-228600" algn="r" rtl="1">
              <a:spcBef>
                <a:spcPct val="20000"/>
              </a:spcBef>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cs typeface="Gisha" panose="020B0502040204020203" pitchFamily="34" charset="-79"/>
              </a:defRPr>
            </a:lvl5pPr>
            <a:lvl6pPr marL="17827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cs typeface="Gisha" panose="020B0502040204020203" pitchFamily="34" charset="-79"/>
              </a:defRPr>
            </a:lvl6pPr>
            <a:lvl7pPr marL="22399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cs typeface="Gisha" panose="020B0502040204020203" pitchFamily="34" charset="-79"/>
              </a:defRPr>
            </a:lvl7pPr>
            <a:lvl8pPr marL="26971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cs typeface="Gisha" panose="020B0502040204020203" pitchFamily="34" charset="-79"/>
              </a:defRPr>
            </a:lvl8pPr>
            <a:lvl9pPr marL="31543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cs typeface="Gisha" panose="020B0502040204020203" pitchFamily="34" charset="-79"/>
              </a:defRPr>
            </a:lvl9pPr>
          </a:lstStyle>
          <a:p>
            <a:pPr algn="ctr" eaLnBrk="1" hangingPunct="1">
              <a:spcBef>
                <a:spcPct val="0"/>
              </a:spcBef>
              <a:buClrTx/>
              <a:buSzTx/>
              <a:buFontTx/>
              <a:buNone/>
            </a:pPr>
            <a:r>
              <a:rPr lang="he-IL" altLang="he-IL" sz="4800" b="1" dirty="0">
                <a:solidFill>
                  <a:schemeClr val="tx1"/>
                </a:solidFill>
                <a:latin typeface="Varela Round" panose="00000500000000000000" pitchFamily="2" charset="-79"/>
                <a:cs typeface="Varela Round" panose="00000500000000000000" pitchFamily="2" charset="-79"/>
              </a:rPr>
              <a:t>איזה סוג סכמה מופיע בסרטון הבא?</a:t>
            </a:r>
            <a:r>
              <a:rPr lang="he-IL" altLang="he-IL" sz="4800" b="1" dirty="0">
                <a:solidFill>
                  <a:srgbClr val="FF0000"/>
                </a:solidFill>
                <a:latin typeface="Varela Round" panose="00000500000000000000" pitchFamily="2" charset="-79"/>
                <a:cs typeface="Varela Round" panose="00000500000000000000" pitchFamily="2" charset="-79"/>
              </a:rPr>
              <a:t> </a:t>
            </a:r>
            <a:endParaRPr lang="he-IL" altLang="he-IL" sz="4800" b="1" dirty="0">
              <a:solidFill>
                <a:schemeClr val="tx1"/>
              </a:solidFill>
              <a:latin typeface="Varela Round" panose="00000500000000000000" pitchFamily="2" charset="-79"/>
              <a:cs typeface="Varela Round" panose="00000500000000000000" pitchFamily="2" charset="-79"/>
            </a:endParaRPr>
          </a:p>
        </p:txBody>
      </p:sp>
      <p:pic>
        <p:nvPicPr>
          <p:cNvPr id="2" name="002 - סכמות - אומנות מסוג שונה">
            <a:hlinkClick r:id="" action="ppaction://media"/>
            <a:extLst>
              <a:ext uri="{FF2B5EF4-FFF2-40B4-BE49-F238E27FC236}">
                <a16:creationId xmlns:a16="http://schemas.microsoft.com/office/drawing/2014/main" id="{3810B586-261F-4DB0-9A03-57EDB59740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16578" y="1482364"/>
            <a:ext cx="5698487" cy="4273865"/>
          </a:xfrm>
          <a:prstGeom prst="rect">
            <a:avLst/>
          </a:prstGeom>
        </p:spPr>
      </p:pic>
    </p:spTree>
    <p:extLst>
      <p:ext uri="{BB962C8B-B14F-4D97-AF65-F5344CB8AC3E}">
        <p14:creationId xmlns:p14="http://schemas.microsoft.com/office/powerpoint/2010/main" val="221898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מציין מיקום תוכן 2">
            <a:extLst>
              <a:ext uri="{FF2B5EF4-FFF2-40B4-BE49-F238E27FC236}">
                <a16:creationId xmlns:a16="http://schemas.microsoft.com/office/drawing/2014/main" id="{06750F6C-A644-44E5-A525-C8A7DA5BBD2E}"/>
              </a:ext>
            </a:extLst>
          </p:cNvPr>
          <p:cNvSpPr>
            <a:spLocks noGrp="1"/>
          </p:cNvSpPr>
          <p:nvPr>
            <p:ph idx="1"/>
          </p:nvPr>
        </p:nvSpPr>
        <p:spPr>
          <a:xfrm>
            <a:off x="1263193" y="692697"/>
            <a:ext cx="9785022" cy="3398837"/>
          </a:xfrm>
        </p:spPr>
        <p:txBody>
          <a:bodyPr/>
          <a:lstStyle/>
          <a:p>
            <a:pPr marL="0" indent="0" algn="ctr">
              <a:buNone/>
            </a:pPr>
            <a:r>
              <a:rPr lang="he-IL" altLang="he-IL" sz="4400" b="1" dirty="0">
                <a:latin typeface="Varela Round" panose="00000500000000000000" pitchFamily="2" charset="-79"/>
                <a:cs typeface="Varela Round" panose="00000500000000000000" pitchFamily="2" charset="-79"/>
              </a:rPr>
              <a:t>זיהוי סוגי סכמות</a:t>
            </a:r>
          </a:p>
          <a:p>
            <a:pPr marL="0" indent="0">
              <a:buFont typeface="Wingdings" panose="05000000000000000000" pitchFamily="2" charset="2"/>
              <a:buChar char="ü"/>
            </a:pPr>
            <a:r>
              <a:rPr lang="he-IL" altLang="he-IL" sz="3200" b="1" dirty="0">
                <a:latin typeface="Varela Round" panose="00000500000000000000" pitchFamily="2" charset="-79"/>
                <a:cs typeface="Varela Round" panose="00000500000000000000" pitchFamily="2" charset="-79"/>
              </a:rPr>
              <a:t> </a:t>
            </a:r>
            <a:r>
              <a:rPr lang="he-IL" altLang="he-IL" sz="2800" b="1" dirty="0">
                <a:latin typeface="Varela Round" panose="00000500000000000000" pitchFamily="2" charset="-79"/>
                <a:cs typeface="Varela Round" panose="00000500000000000000" pitchFamily="2" charset="-79"/>
              </a:rPr>
              <a:t>אני בדרך כלל טיפוס סקרן, חברותי, שקדן ואחראי. </a:t>
            </a:r>
            <a:endParaRPr lang="en-US" altLang="he-IL" sz="2800" b="1" dirty="0">
              <a:latin typeface="Varela Round" panose="00000500000000000000" pitchFamily="2" charset="-79"/>
              <a:cs typeface="Varela Round" panose="00000500000000000000" pitchFamily="2" charset="-79"/>
            </a:endParaRPr>
          </a:p>
          <a:p>
            <a:pPr marL="0" indent="0">
              <a:buFont typeface="Wingdings" panose="05000000000000000000" pitchFamily="2" charset="2"/>
              <a:buChar char="ü"/>
            </a:pPr>
            <a:r>
              <a:rPr lang="he-IL" altLang="he-IL" sz="2800" b="1" dirty="0">
                <a:latin typeface="Varela Round" panose="00000500000000000000" pitchFamily="2" charset="-79"/>
                <a:cs typeface="Varela Round" panose="00000500000000000000" pitchFamily="2" charset="-79"/>
              </a:rPr>
              <a:t> קבלת שבת כוללת: הדלקת נרות, קידוש, סעודה וזמירות שבת. </a:t>
            </a:r>
            <a:endParaRPr lang="en-US" altLang="he-IL" sz="2800" b="1" dirty="0">
              <a:latin typeface="Varela Round" panose="00000500000000000000" pitchFamily="2" charset="-79"/>
              <a:cs typeface="Varela Round" panose="00000500000000000000" pitchFamily="2" charset="-79"/>
            </a:endParaRPr>
          </a:p>
          <a:p>
            <a:pPr marL="0" indent="0">
              <a:buFont typeface="Wingdings" panose="05000000000000000000" pitchFamily="2" charset="2"/>
              <a:buChar char="ü"/>
            </a:pPr>
            <a:r>
              <a:rPr lang="he-IL" altLang="he-IL" sz="2800" b="1" dirty="0">
                <a:latin typeface="Varela Round" panose="00000500000000000000" pitchFamily="2" charset="-79"/>
                <a:cs typeface="Varela Round" panose="00000500000000000000" pitchFamily="2" charset="-79"/>
              </a:rPr>
              <a:t> מציל בים הוא בדרך כלל שזוף, שרירי ואוהב לדבר ברמקול. </a:t>
            </a:r>
            <a:endParaRPr lang="en-US" altLang="he-IL" sz="2800" b="1" dirty="0">
              <a:latin typeface="Varela Round" panose="00000500000000000000" pitchFamily="2" charset="-79"/>
              <a:cs typeface="Varela Round" panose="00000500000000000000" pitchFamily="2" charset="-79"/>
            </a:endParaRPr>
          </a:p>
          <a:p>
            <a:pPr marL="0" indent="0">
              <a:buFont typeface="Wingdings" panose="05000000000000000000" pitchFamily="2" charset="2"/>
              <a:buChar char="ü"/>
            </a:pPr>
            <a:r>
              <a:rPr lang="he-IL" altLang="he-IL" sz="2800" b="1" dirty="0">
                <a:latin typeface="Varela Round" panose="00000500000000000000" pitchFamily="2" charset="-79"/>
                <a:cs typeface="Varela Round" panose="00000500000000000000" pitchFamily="2" charset="-79"/>
              </a:rPr>
              <a:t> ציפי חכמה, הוגנת, נעימת הליכות וחברה טובה. </a:t>
            </a:r>
            <a:endParaRPr lang="en-US" altLang="he-IL" sz="2800" b="1" dirty="0">
              <a:latin typeface="Varela Round" panose="00000500000000000000" pitchFamily="2" charset="-79"/>
              <a:cs typeface="Varela Round" panose="00000500000000000000" pitchFamily="2" charset="-79"/>
            </a:endParaRPr>
          </a:p>
          <a:p>
            <a:pPr marL="0" indent="0">
              <a:buFont typeface="Wingdings" panose="05000000000000000000" pitchFamily="2" charset="2"/>
              <a:buChar char="ü"/>
            </a:pPr>
            <a:r>
              <a:rPr lang="he-IL" altLang="he-IL" sz="2800" b="1" dirty="0">
                <a:latin typeface="Varela Round" panose="00000500000000000000" pitchFamily="2" charset="-79"/>
                <a:cs typeface="Varela Round" panose="00000500000000000000" pitchFamily="2" charset="-79"/>
              </a:rPr>
              <a:t> הגננת מטפלת בילדים קטנים, היא סבלנית, חייכנית, מספרת סיפורים ומכירה את כל שירי הילדים. </a:t>
            </a:r>
            <a:endParaRPr lang="en-US" altLang="he-IL" sz="2800" b="1" dirty="0">
              <a:latin typeface="Varela Round" panose="00000500000000000000" pitchFamily="2" charset="-79"/>
              <a:cs typeface="Varela Round" panose="00000500000000000000" pitchFamily="2" charset="-79"/>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a:extLst>
              <a:ext uri="{FF2B5EF4-FFF2-40B4-BE49-F238E27FC236}">
                <a16:creationId xmlns:a16="http://schemas.microsoft.com/office/drawing/2014/main" id="{108B6310-A8DE-4B83-85EE-ACBDF194240D}"/>
              </a:ext>
            </a:extLst>
          </p:cNvPr>
          <p:cNvSpPr>
            <a:spLocks noGrp="1"/>
          </p:cNvSpPr>
          <p:nvPr>
            <p:ph type="title"/>
          </p:nvPr>
        </p:nvSpPr>
        <p:spPr>
          <a:xfrm>
            <a:off x="1918494" y="361656"/>
            <a:ext cx="8229600" cy="935038"/>
          </a:xfrm>
        </p:spPr>
        <p:txBody>
          <a:bodyPr/>
          <a:lstStyle/>
          <a:p>
            <a:pPr eaLnBrk="1" hangingPunct="1"/>
            <a:r>
              <a:rPr lang="he-IL" altLang="he-IL" dirty="0">
                <a:solidFill>
                  <a:schemeClr val="tx1"/>
                </a:solidFill>
                <a:latin typeface="Varela Round" panose="00000500000000000000" pitchFamily="2" charset="-79"/>
                <a:cs typeface="Varela Round" panose="00000500000000000000" pitchFamily="2" charset="-79"/>
              </a:rPr>
              <a:t>סיכום</a:t>
            </a:r>
          </a:p>
        </p:txBody>
      </p:sp>
      <p:sp>
        <p:nvSpPr>
          <p:cNvPr id="4" name="תיבת טקסט 4">
            <a:extLst>
              <a:ext uri="{FF2B5EF4-FFF2-40B4-BE49-F238E27FC236}">
                <a16:creationId xmlns:a16="http://schemas.microsoft.com/office/drawing/2014/main" id="{CC838EE6-0635-43F3-AB68-25DEEC768902}"/>
              </a:ext>
            </a:extLst>
          </p:cNvPr>
          <p:cNvSpPr txBox="1">
            <a:spLocks noChangeArrowheads="1"/>
          </p:cNvSpPr>
          <p:nvPr/>
        </p:nvSpPr>
        <p:spPr bwMode="auto">
          <a:xfrm>
            <a:off x="2999582" y="1626384"/>
            <a:ext cx="66960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e-IL" altLang="he-IL" sz="3600" b="1" dirty="0">
                <a:latin typeface="Varela Round" panose="00000500000000000000" pitchFamily="2" charset="-79"/>
                <a:cs typeface="Varela Round" panose="00000500000000000000" pitchFamily="2" charset="-79"/>
              </a:rPr>
              <a:t>סכמה - יחידת מידע בסיסית באמצעותה אנו מעבדים ומארגנים מידע חדש ומעניקים לו משמעות.</a:t>
            </a:r>
          </a:p>
          <a:p>
            <a:pPr eaLnBrk="1" hangingPunct="1"/>
            <a:endParaRPr lang="he-IL" altLang="he-IL" sz="3600" b="1" dirty="0">
              <a:latin typeface="Varela Round" panose="00000500000000000000" pitchFamily="2" charset="-79"/>
              <a:cs typeface="Varela Round" panose="00000500000000000000" pitchFamily="2" charset="-79"/>
            </a:endParaRPr>
          </a:p>
          <a:p>
            <a:pPr eaLnBrk="1" hangingPunct="1"/>
            <a:r>
              <a:rPr lang="he-IL" altLang="he-IL" sz="3600" b="1" dirty="0">
                <a:latin typeface="Varela Round" panose="00000500000000000000" pitchFamily="2" charset="-79"/>
                <a:cs typeface="Varela Round" panose="00000500000000000000" pitchFamily="2" charset="-79"/>
              </a:rPr>
              <a:t>סוגים של סכמות: סכמה של אירועים, סכמה עצמית, סכמה של אחרים, סכמה של תפקידים, סכמה חברתית</a:t>
            </a:r>
          </a:p>
        </p:txBody>
      </p:sp>
    </p:spTree>
    <p:extLst>
      <p:ext uri="{BB962C8B-B14F-4D97-AF65-F5344CB8AC3E}">
        <p14:creationId xmlns:p14="http://schemas.microsoft.com/office/powerpoint/2010/main" val="2606403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1">
            <a:extLst>
              <a:ext uri="{FF2B5EF4-FFF2-40B4-BE49-F238E27FC236}">
                <a16:creationId xmlns:a16="http://schemas.microsoft.com/office/drawing/2014/main" id="{3CDC3A63-42BB-44A7-AC17-2A826AFFBF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488" y="1545162"/>
            <a:ext cx="10100571" cy="356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תמונה 2">
            <a:extLst>
              <a:ext uri="{FF2B5EF4-FFF2-40B4-BE49-F238E27FC236}">
                <a16:creationId xmlns:a16="http://schemas.microsoft.com/office/drawing/2014/main" id="{EB855C95-8A34-44CF-9775-9FF4DBA800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534" y="401442"/>
            <a:ext cx="24495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מלבן 6">
            <a:extLst>
              <a:ext uri="{FF2B5EF4-FFF2-40B4-BE49-F238E27FC236}">
                <a16:creationId xmlns:a16="http://schemas.microsoft.com/office/drawing/2014/main" id="{E6C5D3E9-1750-4850-BEFC-C77C52DAB0B4}"/>
              </a:ext>
            </a:extLst>
          </p:cNvPr>
          <p:cNvSpPr/>
          <p:nvPr/>
        </p:nvSpPr>
        <p:spPr>
          <a:xfrm rot="2027146">
            <a:off x="8583370" y="716841"/>
            <a:ext cx="3817072" cy="923330"/>
          </a:xfrm>
          <a:prstGeom prst="rect">
            <a:avLst/>
          </a:prstGeom>
          <a:noFill/>
        </p:spPr>
        <p:txBody>
          <a:bodyPr wrap="square">
            <a:spAutoFit/>
          </a:bodyPr>
          <a:lstStyle/>
          <a:p>
            <a:pPr algn="ctr" rtl="1">
              <a:defRPr/>
            </a:pPr>
            <a:r>
              <a:rPr lang="he-IL"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n-lt"/>
                <a:cs typeface="+mn-cs"/>
              </a:rPr>
              <a:t>שאלת בגרות</a:t>
            </a:r>
          </a:p>
        </p:txBody>
      </p:sp>
      <p:sp>
        <p:nvSpPr>
          <p:cNvPr id="8" name="מלבן 7">
            <a:extLst>
              <a:ext uri="{FF2B5EF4-FFF2-40B4-BE49-F238E27FC236}">
                <a16:creationId xmlns:a16="http://schemas.microsoft.com/office/drawing/2014/main" id="{23B97A5D-3184-4124-B9BD-78B99E251DF2}"/>
              </a:ext>
            </a:extLst>
          </p:cNvPr>
          <p:cNvSpPr/>
          <p:nvPr/>
        </p:nvSpPr>
        <p:spPr>
          <a:xfrm>
            <a:off x="688158" y="4534063"/>
            <a:ext cx="9606902" cy="446087"/>
          </a:xfrm>
          <a:prstGeom prst="rect">
            <a:avLst/>
          </a:prstGeom>
          <a:solidFill>
            <a:srgbClr val="FFC000">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solidFill>
                <a:srgbClr val="FFFF00"/>
              </a:solidFill>
            </a:endParaRPr>
          </a:p>
        </p:txBody>
      </p:sp>
    </p:spTree>
    <p:extLst>
      <p:ext uri="{BB962C8B-B14F-4D97-AF65-F5344CB8AC3E}">
        <p14:creationId xmlns:p14="http://schemas.microsoft.com/office/powerpoint/2010/main" val="2233956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2">
            <a:extLst>
              <a:ext uri="{FF2B5EF4-FFF2-40B4-BE49-F238E27FC236}">
                <a16:creationId xmlns:a16="http://schemas.microsoft.com/office/drawing/2014/main" id="{29534F06-E404-4685-966B-326700B69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632" y="495299"/>
            <a:ext cx="17224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3">
            <a:extLst>
              <a:ext uri="{FF2B5EF4-FFF2-40B4-BE49-F238E27FC236}">
                <a16:creationId xmlns:a16="http://schemas.microsoft.com/office/drawing/2014/main" id="{DC277DD3-4883-4B71-BA0A-68E5548E19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0837" y="1616798"/>
            <a:ext cx="8898777" cy="421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מלבן 3">
            <a:extLst>
              <a:ext uri="{FF2B5EF4-FFF2-40B4-BE49-F238E27FC236}">
                <a16:creationId xmlns:a16="http://schemas.microsoft.com/office/drawing/2014/main" id="{C159556E-1E83-4C89-8F6D-90BDB5F79714}"/>
              </a:ext>
            </a:extLst>
          </p:cNvPr>
          <p:cNvSpPr/>
          <p:nvPr/>
        </p:nvSpPr>
        <p:spPr>
          <a:xfrm rot="2027146">
            <a:off x="8621078" y="585695"/>
            <a:ext cx="3817072" cy="923330"/>
          </a:xfrm>
          <a:prstGeom prst="rect">
            <a:avLst/>
          </a:prstGeom>
          <a:noFill/>
        </p:spPr>
        <p:txBody>
          <a:bodyPr wrap="none">
            <a:spAutoFit/>
          </a:bodyPr>
          <a:lstStyle/>
          <a:p>
            <a:pPr algn="ctr" rtl="1">
              <a:defRPr/>
            </a:pPr>
            <a:r>
              <a:rPr lang="he-IL"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n-lt"/>
                <a:cs typeface="+mn-cs"/>
              </a:rPr>
              <a:t>שאלת בגרות</a:t>
            </a:r>
          </a:p>
        </p:txBody>
      </p:sp>
      <p:sp>
        <p:nvSpPr>
          <p:cNvPr id="5" name="מלבן 4">
            <a:extLst>
              <a:ext uri="{FF2B5EF4-FFF2-40B4-BE49-F238E27FC236}">
                <a16:creationId xmlns:a16="http://schemas.microsoft.com/office/drawing/2014/main" id="{13ADE737-891E-4361-80F9-614DC09D4FAF}"/>
              </a:ext>
            </a:extLst>
          </p:cNvPr>
          <p:cNvSpPr/>
          <p:nvPr/>
        </p:nvSpPr>
        <p:spPr>
          <a:xfrm>
            <a:off x="2356701" y="4907797"/>
            <a:ext cx="8088072" cy="860425"/>
          </a:xfrm>
          <a:prstGeom prst="rect">
            <a:avLst/>
          </a:prstGeom>
          <a:solidFill>
            <a:srgbClr val="FFC000">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solidFill>
                <a:srgbClr val="FFFF00"/>
              </a:solidFill>
            </a:endParaRPr>
          </a:p>
        </p:txBody>
      </p:sp>
    </p:spTree>
    <p:extLst>
      <p:ext uri="{BB962C8B-B14F-4D97-AF65-F5344CB8AC3E}">
        <p14:creationId xmlns:p14="http://schemas.microsoft.com/office/powerpoint/2010/main" val="461736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AEF953A-1B11-431D-B09E-064D8904CB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180" y="295980"/>
            <a:ext cx="18796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a:extLst>
              <a:ext uri="{FF2B5EF4-FFF2-40B4-BE49-F238E27FC236}">
                <a16:creationId xmlns:a16="http://schemas.microsoft.com/office/drawing/2014/main" id="{5E412B55-1259-4694-A4BF-F7C78E3D06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2827" y="1463366"/>
            <a:ext cx="9280979" cy="362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מלבן 3">
            <a:extLst>
              <a:ext uri="{FF2B5EF4-FFF2-40B4-BE49-F238E27FC236}">
                <a16:creationId xmlns:a16="http://schemas.microsoft.com/office/drawing/2014/main" id="{E74415C5-21A7-436C-9B57-B17494E0C012}"/>
              </a:ext>
            </a:extLst>
          </p:cNvPr>
          <p:cNvSpPr/>
          <p:nvPr/>
        </p:nvSpPr>
        <p:spPr>
          <a:xfrm rot="2027146">
            <a:off x="8545663" y="663873"/>
            <a:ext cx="3817072" cy="923330"/>
          </a:xfrm>
          <a:prstGeom prst="rect">
            <a:avLst/>
          </a:prstGeom>
          <a:noFill/>
        </p:spPr>
        <p:txBody>
          <a:bodyPr wrap="none">
            <a:spAutoFit/>
          </a:bodyPr>
          <a:lstStyle/>
          <a:p>
            <a:pPr algn="ctr" rtl="1">
              <a:defRPr/>
            </a:pPr>
            <a:r>
              <a:rPr lang="he-IL"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n-lt"/>
                <a:cs typeface="+mn-cs"/>
              </a:rPr>
              <a:t>שאלת בגרות</a:t>
            </a:r>
          </a:p>
        </p:txBody>
      </p:sp>
      <p:sp>
        <p:nvSpPr>
          <p:cNvPr id="5" name="מלבן 4">
            <a:extLst>
              <a:ext uri="{FF2B5EF4-FFF2-40B4-BE49-F238E27FC236}">
                <a16:creationId xmlns:a16="http://schemas.microsoft.com/office/drawing/2014/main" id="{1C407BB9-5DDE-4DA0-8426-2F16110DE10C}"/>
              </a:ext>
            </a:extLst>
          </p:cNvPr>
          <p:cNvSpPr/>
          <p:nvPr/>
        </p:nvSpPr>
        <p:spPr>
          <a:xfrm>
            <a:off x="1000203" y="4085209"/>
            <a:ext cx="9280979" cy="854435"/>
          </a:xfrm>
          <a:prstGeom prst="rect">
            <a:avLst/>
          </a:prstGeom>
          <a:solidFill>
            <a:srgbClr val="FFC000">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solidFill>
                <a:srgbClr val="FFFF00"/>
              </a:solidFill>
            </a:endParaRPr>
          </a:p>
        </p:txBody>
      </p:sp>
    </p:spTree>
    <p:extLst>
      <p:ext uri="{BB962C8B-B14F-4D97-AF65-F5344CB8AC3E}">
        <p14:creationId xmlns:p14="http://schemas.microsoft.com/office/powerpoint/2010/main" val="4143979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Google Shape;67;p9"/>
          <p:cNvSpPr txBox="1">
            <a:spLocks noGrp="1"/>
          </p:cNvSpPr>
          <p:nvPr>
            <p:ph type="ctrTitle"/>
          </p:nvPr>
        </p:nvSpPr>
        <p:spPr>
          <a:xfrm>
            <a:off x="659617" y="2169000"/>
            <a:ext cx="10871177" cy="1260000"/>
          </a:xfrm>
          <a:prstGeom prst="rect">
            <a:avLst/>
          </a:prstGeom>
          <a:noFill/>
          <a:ln>
            <a:noFill/>
          </a:ln>
        </p:spPr>
        <p:txBody>
          <a:bodyPr spcFirstLastPara="1" wrap="square" lIns="91425" tIns="45700" rIns="91425" bIns="45700" anchor="ctr" anchorCtr="0">
            <a:noAutofit/>
          </a:bodyPr>
          <a:lstStyle/>
          <a:p>
            <a:r>
              <a:rPr lang="he-IL" sz="4400" dirty="0">
                <a:solidFill>
                  <a:schemeClr val="tx1"/>
                </a:solidFill>
                <a:latin typeface="Varela Round" panose="020B0604020202020204" charset="-79"/>
                <a:ea typeface="Calibri"/>
                <a:cs typeface="Varela Round" panose="020B0604020202020204" charset="-79"/>
                <a:sym typeface="Calibri"/>
              </a:rPr>
              <a:t>הצטרפו אלינו לחלק ב'</a:t>
            </a:r>
            <a:br>
              <a:rPr lang="he-IL" sz="4400" dirty="0">
                <a:solidFill>
                  <a:schemeClr val="tx1"/>
                </a:solidFill>
                <a:latin typeface="Varela Round" panose="020B0604020202020204" charset="-79"/>
                <a:ea typeface="Calibri"/>
                <a:cs typeface="Varela Round" panose="020B0604020202020204" charset="-79"/>
                <a:sym typeface="Calibri"/>
              </a:rPr>
            </a:br>
            <a:r>
              <a:rPr lang="he-IL" sz="4400" dirty="0">
                <a:solidFill>
                  <a:schemeClr val="tx1"/>
                </a:solidFill>
                <a:latin typeface="Varela Round" panose="020B0604020202020204" charset="-79"/>
                <a:ea typeface="Calibri"/>
                <a:cs typeface="Varela Round" panose="020B0604020202020204" charset="-79"/>
                <a:sym typeface="Calibri"/>
              </a:rPr>
              <a:t>של השיעור</a:t>
            </a:r>
          </a:p>
        </p:txBody>
      </p:sp>
    </p:spTree>
    <p:extLst>
      <p:ext uri="{BB962C8B-B14F-4D97-AF65-F5344CB8AC3E}">
        <p14:creationId xmlns:p14="http://schemas.microsoft.com/office/powerpoint/2010/main" val="732084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9"/>
          <p:cNvSpPr txBox="1"/>
          <p:nvPr/>
        </p:nvSpPr>
        <p:spPr>
          <a:xfrm>
            <a:off x="1629321" y="2695767"/>
            <a:ext cx="9207201" cy="1924400"/>
          </a:xfrm>
          <a:prstGeom prst="rect">
            <a:avLst/>
          </a:prstGeom>
          <a:noFill/>
          <a:ln>
            <a:noFill/>
          </a:ln>
        </p:spPr>
        <p:txBody>
          <a:bodyPr spcFirstLastPara="1" wrap="square" lIns="121875" tIns="121875" rIns="121875" bIns="121875" anchor="t" anchorCtr="0">
            <a:noAutofit/>
          </a:bodyPr>
          <a:lstStyle/>
          <a:p>
            <a:pPr marL="609539" marR="0" lvl="0" indent="0" algn="r" rtl="1">
              <a:lnSpc>
                <a:spcPct val="150000"/>
              </a:lnSpc>
              <a:spcBef>
                <a:spcPts val="0"/>
              </a:spcBef>
              <a:spcAft>
                <a:spcPts val="0"/>
              </a:spcAft>
              <a:buNone/>
            </a:pPr>
            <a:endParaRPr sz="1800" b="0" i="0" u="none" strike="noStrike" cap="none">
              <a:solidFill>
                <a:schemeClr val="dk1"/>
              </a:solidFill>
              <a:latin typeface="Varela Round" panose="00000500000000000000" pitchFamily="2" charset="-79"/>
              <a:ea typeface="Calibri"/>
              <a:cs typeface="Varela Round" panose="00000500000000000000" pitchFamily="2" charset="-79"/>
              <a:sym typeface="Calibri"/>
            </a:endParaRPr>
          </a:p>
        </p:txBody>
      </p:sp>
      <p:sp>
        <p:nvSpPr>
          <p:cNvPr id="67" name="Google Shape;67;p9"/>
          <p:cNvSpPr txBox="1">
            <a:spLocks noGrp="1"/>
          </p:cNvSpPr>
          <p:nvPr>
            <p:ph type="ctrTitle"/>
          </p:nvPr>
        </p:nvSpPr>
        <p:spPr>
          <a:xfrm>
            <a:off x="738940" y="1640910"/>
            <a:ext cx="10871177" cy="1260000"/>
          </a:xfrm>
          <a:prstGeom prst="rect">
            <a:avLst/>
          </a:prstGeom>
          <a:noFill/>
          <a:ln>
            <a:noFill/>
          </a:ln>
        </p:spPr>
        <p:txBody>
          <a:bodyPr spcFirstLastPara="1" wrap="square" lIns="91425" tIns="45700" rIns="91425" bIns="45700" anchor="ctr" anchorCtr="0">
            <a:noAutofit/>
          </a:bodyPr>
          <a:lstStyle/>
          <a:p>
            <a:pPr lvl="0">
              <a:lnSpc>
                <a:spcPct val="90000"/>
              </a:lnSpc>
            </a:pPr>
            <a:r>
              <a:rPr lang="he-IL" sz="4400" dirty="0">
                <a:solidFill>
                  <a:schemeClr val="tx1"/>
                </a:solidFill>
                <a:latin typeface="Varela Round" panose="00000500000000000000" pitchFamily="2" charset="-79"/>
                <a:ea typeface="Calibri"/>
                <a:cs typeface="Varela Round" panose="00000500000000000000" pitchFamily="2" charset="-79"/>
                <a:sym typeface="Calibri"/>
              </a:rPr>
              <a:t>נושא השיעור- </a:t>
            </a:r>
            <a:r>
              <a:rPr lang="he-IL" sz="4400" dirty="0">
                <a:solidFill>
                  <a:schemeClr val="tx1"/>
                </a:solidFill>
                <a:latin typeface="Varela Round" panose="00000500000000000000" pitchFamily="2" charset="-79"/>
                <a:cs typeface="Varela Round" panose="00000500000000000000" pitchFamily="2" charset="-79"/>
              </a:rPr>
              <a:t>הנבואה שמגשימה</a:t>
            </a:r>
            <a:br>
              <a:rPr lang="he-IL" sz="4400" dirty="0">
                <a:solidFill>
                  <a:schemeClr val="tx1"/>
                </a:solidFill>
                <a:latin typeface="Varela Round" panose="00000500000000000000" pitchFamily="2" charset="-79"/>
                <a:cs typeface="Varela Round" panose="00000500000000000000" pitchFamily="2" charset="-79"/>
              </a:rPr>
            </a:br>
            <a:r>
              <a:rPr lang="he-IL" sz="4400" dirty="0">
                <a:solidFill>
                  <a:schemeClr val="tx1"/>
                </a:solidFill>
                <a:latin typeface="Varela Round" panose="00000500000000000000" pitchFamily="2" charset="-79"/>
                <a:cs typeface="Varela Round" panose="00000500000000000000" pitchFamily="2" charset="-79"/>
              </a:rPr>
              <a:t>את עצמה</a:t>
            </a:r>
            <a:endParaRPr lang="he-IL" sz="4400" dirty="0">
              <a:solidFill>
                <a:schemeClr val="tx1"/>
              </a:solidFill>
              <a:latin typeface="Varela Round" panose="00000500000000000000" pitchFamily="2" charset="-79"/>
              <a:cs typeface="Varela Round" panose="00000500000000000000" pitchFamily="2" charset="-79"/>
              <a:sym typeface="Calibri"/>
            </a:endParaRPr>
          </a:p>
        </p:txBody>
      </p:sp>
      <p:sp>
        <p:nvSpPr>
          <p:cNvPr id="68" name="Google Shape;68;p9"/>
          <p:cNvSpPr txBox="1">
            <a:spLocks noGrp="1"/>
          </p:cNvSpPr>
          <p:nvPr>
            <p:ph type="subTitle" idx="1"/>
          </p:nvPr>
        </p:nvSpPr>
        <p:spPr>
          <a:xfrm>
            <a:off x="738117" y="2918492"/>
            <a:ext cx="10872000" cy="720000"/>
          </a:xfrm>
          <a:prstGeom prst="rect">
            <a:avLst/>
          </a:prstGeom>
          <a:noFill/>
          <a:ln>
            <a:noFill/>
          </a:ln>
        </p:spPr>
        <p:txBody>
          <a:bodyPr spcFirstLastPara="1" wrap="square" lIns="36000" tIns="36000" rIns="36000" bIns="36000" anchor="t" anchorCtr="0">
            <a:noAutofit/>
          </a:bodyPr>
          <a:lstStyle/>
          <a:p>
            <a:pPr marL="342900" lvl="0" indent="-342900" algn="ctr" rtl="1">
              <a:lnSpc>
                <a:spcPct val="100000"/>
              </a:lnSpc>
              <a:spcBef>
                <a:spcPts val="0"/>
              </a:spcBef>
              <a:spcAft>
                <a:spcPts val="600"/>
              </a:spcAft>
              <a:buClr>
                <a:srgbClr val="002060"/>
              </a:buClr>
              <a:buSzPts val="2800"/>
              <a:buNone/>
            </a:pPr>
            <a:r>
              <a:rPr lang="he-IL" dirty="0">
                <a:latin typeface="Varela Round" panose="00000500000000000000" pitchFamily="2" charset="-79"/>
                <a:cs typeface="Varela Round" panose="00000500000000000000" pitchFamily="2" charset="-79"/>
              </a:rPr>
              <a:t>פסיכולוגיה חברתית</a:t>
            </a:r>
            <a:r>
              <a:rPr lang="x-none" dirty="0">
                <a:latin typeface="Varela Round" panose="00000500000000000000" pitchFamily="2" charset="-79"/>
                <a:cs typeface="Varela Round" panose="00000500000000000000" pitchFamily="2" charset="-79"/>
              </a:rPr>
              <a:t> </a:t>
            </a:r>
            <a:r>
              <a:rPr lang="he-IL" dirty="0">
                <a:latin typeface="Varela Round" panose="00000500000000000000" pitchFamily="2" charset="-79"/>
                <a:cs typeface="Varela Round" panose="00000500000000000000" pitchFamily="2" charset="-79"/>
              </a:rPr>
              <a:t> לתלמידי תיכון</a:t>
            </a:r>
            <a:endParaRPr dirty="0">
              <a:highlight>
                <a:srgbClr val="FFFF00"/>
              </a:highlight>
              <a:latin typeface="Varela Round" panose="00000500000000000000" pitchFamily="2" charset="-79"/>
              <a:cs typeface="Varela Round" panose="00000500000000000000" pitchFamily="2" charset="-79"/>
            </a:endParaRPr>
          </a:p>
        </p:txBody>
      </p:sp>
      <p:sp>
        <p:nvSpPr>
          <p:cNvPr id="69" name="Google Shape;69;p9"/>
          <p:cNvSpPr txBox="1">
            <a:spLocks noGrp="1"/>
          </p:cNvSpPr>
          <p:nvPr>
            <p:ph type="body" idx="2"/>
          </p:nvPr>
        </p:nvSpPr>
        <p:spPr>
          <a:xfrm>
            <a:off x="738117" y="3655832"/>
            <a:ext cx="10872000" cy="720000"/>
          </a:xfrm>
          <a:prstGeom prst="rect">
            <a:avLst/>
          </a:prstGeom>
          <a:noFill/>
          <a:ln>
            <a:noFill/>
          </a:ln>
        </p:spPr>
        <p:txBody>
          <a:bodyPr spcFirstLastPara="1" wrap="square" lIns="91425" tIns="45700" rIns="91425" bIns="45700" anchor="t" anchorCtr="0">
            <a:noAutofit/>
          </a:bodyPr>
          <a:lstStyle/>
          <a:p>
            <a:pPr marL="342900" lvl="0" indent="-342900"/>
            <a:r>
              <a:rPr lang="x-none" dirty="0">
                <a:latin typeface="Varela Round" panose="00000500000000000000" pitchFamily="2" charset="-79"/>
                <a:cs typeface="Varela Round" panose="00000500000000000000" pitchFamily="2" charset="-79"/>
              </a:rPr>
              <a:t>שם המורה:</a:t>
            </a:r>
            <a:r>
              <a:rPr lang="he-IL" dirty="0">
                <a:latin typeface="Varela Round" panose="00000500000000000000" pitchFamily="2" charset="-79"/>
                <a:cs typeface="Varela Round" panose="00000500000000000000" pitchFamily="2" charset="-79"/>
              </a:rPr>
              <a:t> </a:t>
            </a:r>
            <a:r>
              <a:rPr lang="he-IL" dirty="0">
                <a:solidFill>
                  <a:schemeClr val="tx1"/>
                </a:solidFill>
                <a:latin typeface="Varela Round" panose="00000500000000000000" pitchFamily="2" charset="-79"/>
                <a:ea typeface="Calibri"/>
                <a:cs typeface="Varela Round" panose="00000500000000000000" pitchFamily="2" charset="-79"/>
                <a:sym typeface="Calibri"/>
              </a:rPr>
              <a:t>עדו גלדי</a:t>
            </a:r>
            <a:endParaRPr dirty="0">
              <a:solidFill>
                <a:schemeClr val="tx1"/>
              </a:solidFill>
              <a:latin typeface="Varela Round" panose="00000500000000000000" pitchFamily="2" charset="-79"/>
              <a:cs typeface="Varela Round" panose="00000500000000000000" pitchFamily="2" charset="-79"/>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0"/>
          <p:cNvSpPr txBox="1">
            <a:spLocks noGrp="1"/>
          </p:cNvSpPr>
          <p:nvPr>
            <p:ph type="title"/>
          </p:nvPr>
        </p:nvSpPr>
        <p:spPr>
          <a:xfrm>
            <a:off x="515206" y="213094"/>
            <a:ext cx="11160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800"/>
              <a:buFont typeface="Varela Round"/>
              <a:buNone/>
            </a:pPr>
            <a:r>
              <a:rPr lang="x-none" dirty="0"/>
              <a:t>מה נלמד היום </a:t>
            </a:r>
            <a:endParaRPr dirty="0"/>
          </a:p>
        </p:txBody>
      </p:sp>
      <p:sp>
        <p:nvSpPr>
          <p:cNvPr id="75" name="Google Shape;75;p10"/>
          <p:cNvSpPr txBox="1">
            <a:spLocks noGrp="1"/>
          </p:cNvSpPr>
          <p:nvPr>
            <p:ph type="body" idx="1"/>
          </p:nvPr>
        </p:nvSpPr>
        <p:spPr>
          <a:xfrm>
            <a:off x="1731265" y="1185681"/>
            <a:ext cx="90000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x-none" sz="4000" b="0" dirty="0"/>
              <a:t>פירוט נושאי הלימוד</a:t>
            </a:r>
            <a:endParaRPr sz="4000" b="0" dirty="0"/>
          </a:p>
        </p:txBody>
      </p:sp>
      <p:sp>
        <p:nvSpPr>
          <p:cNvPr id="76" name="Google Shape;76;p10"/>
          <p:cNvSpPr txBox="1">
            <a:spLocks noGrp="1"/>
          </p:cNvSpPr>
          <p:nvPr>
            <p:ph type="body" idx="2"/>
          </p:nvPr>
        </p:nvSpPr>
        <p:spPr>
          <a:xfrm>
            <a:off x="1206631" y="1725681"/>
            <a:ext cx="9524635" cy="4152517"/>
          </a:xfrm>
          <a:prstGeom prst="rect">
            <a:avLst/>
          </a:prstGeom>
          <a:noFill/>
          <a:ln>
            <a:noFill/>
          </a:ln>
        </p:spPr>
        <p:txBody>
          <a:bodyPr spcFirstLastPara="1" wrap="square" lIns="91425" tIns="45700" rIns="91425" bIns="45700" anchor="t" anchorCtr="0">
            <a:noAutofit/>
          </a:bodyPr>
          <a:lstStyle/>
          <a:p>
            <a:pPr lvl="0" indent="-342900">
              <a:lnSpc>
                <a:spcPct val="150000"/>
              </a:lnSpc>
              <a:buClr>
                <a:schemeClr val="accent2"/>
              </a:buClr>
              <a:buSzPts val="1800"/>
              <a:buChar char="★"/>
            </a:pPr>
            <a:r>
              <a:rPr lang="he-IL" sz="3200" dirty="0">
                <a:latin typeface="Varela Round" panose="020B0604020202020204" charset="-79"/>
                <a:cs typeface="Varela Round" panose="020B0604020202020204" charset="-79"/>
              </a:rPr>
              <a:t>שלבי תהליך האמונה/ נבואה המגשימה את עצמה</a:t>
            </a:r>
          </a:p>
          <a:p>
            <a:pPr lvl="0" indent="-342900">
              <a:lnSpc>
                <a:spcPct val="150000"/>
              </a:lnSpc>
              <a:buClr>
                <a:schemeClr val="accent2"/>
              </a:buClr>
              <a:buSzPts val="1800"/>
              <a:buChar char="★"/>
            </a:pPr>
            <a:r>
              <a:rPr lang="he-IL" sz="3200" dirty="0">
                <a:latin typeface="Varela Round" panose="020B0604020202020204" charset="-79"/>
                <a:cs typeface="Varela Round" panose="020B0604020202020204" charset="-79"/>
              </a:rPr>
              <a:t>מחקרם של רוזנטל </a:t>
            </a:r>
            <a:r>
              <a:rPr lang="he-IL" sz="3200" dirty="0" err="1">
                <a:latin typeface="Varela Round" panose="020B0604020202020204" charset="-79"/>
                <a:cs typeface="Varela Round" panose="020B0604020202020204" charset="-79"/>
              </a:rPr>
              <a:t>ויעקבסון</a:t>
            </a:r>
            <a:r>
              <a:rPr lang="he-IL" sz="3200" dirty="0">
                <a:latin typeface="Varela Round" panose="020B0604020202020204" charset="-79"/>
                <a:cs typeface="Varela Round" panose="020B0604020202020204" charset="-79"/>
              </a:rPr>
              <a:t> (1968) – "פיגמליון בכיתה"</a:t>
            </a:r>
          </a:p>
          <a:p>
            <a:pPr lvl="0" indent="-342900">
              <a:lnSpc>
                <a:spcPct val="150000"/>
              </a:lnSpc>
              <a:buClr>
                <a:schemeClr val="accent2"/>
              </a:buClr>
              <a:buSzPts val="1800"/>
              <a:buChar char="★"/>
            </a:pPr>
            <a:endParaRPr lang="he-IL" sz="3200" dirty="0">
              <a:latin typeface="Varela Round" panose="020B0604020202020204" charset="-79"/>
              <a:cs typeface="Varela Round" panose="020B0604020202020204" charset="-79"/>
            </a:endParaRPr>
          </a:p>
          <a:p>
            <a:pPr lvl="0" indent="-342900">
              <a:lnSpc>
                <a:spcPct val="150000"/>
              </a:lnSpc>
              <a:buClr>
                <a:schemeClr val="accent2"/>
              </a:buClr>
              <a:buSzPts val="1800"/>
              <a:buChar char="★"/>
            </a:pPr>
            <a:endParaRPr lang="he-IL" sz="3200" dirty="0">
              <a:latin typeface="Varela Round" panose="020B0604020202020204" charset="-79"/>
              <a:cs typeface="Varela Round" panose="020B0604020202020204"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9"/>
          <p:cNvSpPr txBox="1"/>
          <p:nvPr/>
        </p:nvSpPr>
        <p:spPr>
          <a:xfrm>
            <a:off x="1629321" y="2695767"/>
            <a:ext cx="9207201" cy="1924400"/>
          </a:xfrm>
          <a:prstGeom prst="rect">
            <a:avLst/>
          </a:prstGeom>
          <a:noFill/>
          <a:ln>
            <a:noFill/>
          </a:ln>
        </p:spPr>
        <p:txBody>
          <a:bodyPr spcFirstLastPara="1" wrap="square" lIns="121875" tIns="121875" rIns="121875" bIns="121875" anchor="t" anchorCtr="0">
            <a:noAutofit/>
          </a:bodyPr>
          <a:lstStyle/>
          <a:p>
            <a:pPr marL="609539" marR="0" lvl="0" indent="0" algn="r" rtl="1">
              <a:lnSpc>
                <a:spcPct val="150000"/>
              </a:lnSpc>
              <a:spcBef>
                <a:spcPts val="0"/>
              </a:spcBef>
              <a:spcAft>
                <a:spcPts val="0"/>
              </a:spcAft>
              <a:buNone/>
            </a:pPr>
            <a:endParaRPr sz="1800" b="0" i="0" u="none" strike="noStrike" cap="none">
              <a:solidFill>
                <a:schemeClr val="dk1"/>
              </a:solidFill>
              <a:latin typeface="Varela Round" panose="00000500000000000000" pitchFamily="2" charset="-79"/>
              <a:ea typeface="Calibri"/>
              <a:cs typeface="Varela Round" panose="00000500000000000000" pitchFamily="2" charset="-79"/>
              <a:sym typeface="Calibri"/>
            </a:endParaRPr>
          </a:p>
        </p:txBody>
      </p:sp>
      <p:sp>
        <p:nvSpPr>
          <p:cNvPr id="67" name="Google Shape;67;p9"/>
          <p:cNvSpPr txBox="1">
            <a:spLocks noGrp="1"/>
          </p:cNvSpPr>
          <p:nvPr>
            <p:ph type="ctrTitle"/>
          </p:nvPr>
        </p:nvSpPr>
        <p:spPr>
          <a:xfrm>
            <a:off x="738940" y="1640910"/>
            <a:ext cx="10871177" cy="1260000"/>
          </a:xfrm>
          <a:prstGeom prst="rect">
            <a:avLst/>
          </a:prstGeom>
          <a:noFill/>
          <a:ln>
            <a:noFill/>
          </a:ln>
        </p:spPr>
        <p:txBody>
          <a:bodyPr spcFirstLastPara="1" wrap="square" lIns="91425" tIns="45700" rIns="91425" bIns="45700" anchor="ctr" anchorCtr="0">
            <a:noAutofit/>
          </a:bodyPr>
          <a:lstStyle/>
          <a:p>
            <a:pPr lvl="0">
              <a:lnSpc>
                <a:spcPct val="90000"/>
              </a:lnSpc>
            </a:pPr>
            <a:r>
              <a:rPr lang="he-IL" sz="4400" dirty="0">
                <a:solidFill>
                  <a:schemeClr val="tx1"/>
                </a:solidFill>
                <a:latin typeface="Varela Round" panose="00000500000000000000" pitchFamily="2" charset="-79"/>
                <a:ea typeface="Calibri"/>
                <a:cs typeface="Varela Round" panose="00000500000000000000" pitchFamily="2" charset="-79"/>
                <a:sym typeface="Calibri"/>
              </a:rPr>
              <a:t>נושא השיעור- </a:t>
            </a:r>
            <a:r>
              <a:rPr lang="he-IL" sz="4400" dirty="0">
                <a:solidFill>
                  <a:schemeClr val="tx1"/>
                </a:solidFill>
                <a:latin typeface="Varela Round" panose="00000500000000000000" pitchFamily="2" charset="-79"/>
                <a:cs typeface="Varela Round" panose="00000500000000000000" pitchFamily="2" charset="-79"/>
              </a:rPr>
              <a:t>סכמות</a:t>
            </a:r>
            <a:endParaRPr lang="he-IL" sz="4400" dirty="0">
              <a:solidFill>
                <a:schemeClr val="tx1"/>
              </a:solidFill>
              <a:latin typeface="Varela Round" panose="00000500000000000000" pitchFamily="2" charset="-79"/>
              <a:cs typeface="Varela Round" panose="00000500000000000000" pitchFamily="2" charset="-79"/>
              <a:sym typeface="Calibri"/>
            </a:endParaRPr>
          </a:p>
        </p:txBody>
      </p:sp>
      <p:sp>
        <p:nvSpPr>
          <p:cNvPr id="68" name="Google Shape;68;p9"/>
          <p:cNvSpPr txBox="1">
            <a:spLocks noGrp="1"/>
          </p:cNvSpPr>
          <p:nvPr>
            <p:ph type="subTitle" idx="1"/>
          </p:nvPr>
        </p:nvSpPr>
        <p:spPr>
          <a:xfrm>
            <a:off x="738117" y="2918492"/>
            <a:ext cx="10872000" cy="720000"/>
          </a:xfrm>
          <a:prstGeom prst="rect">
            <a:avLst/>
          </a:prstGeom>
          <a:noFill/>
          <a:ln>
            <a:noFill/>
          </a:ln>
        </p:spPr>
        <p:txBody>
          <a:bodyPr spcFirstLastPara="1" wrap="square" lIns="36000" tIns="36000" rIns="36000" bIns="36000" anchor="t" anchorCtr="0">
            <a:noAutofit/>
          </a:bodyPr>
          <a:lstStyle/>
          <a:p>
            <a:pPr marL="342900" lvl="0" indent="-342900" algn="ctr" rtl="1">
              <a:lnSpc>
                <a:spcPct val="100000"/>
              </a:lnSpc>
              <a:spcBef>
                <a:spcPts val="0"/>
              </a:spcBef>
              <a:spcAft>
                <a:spcPts val="600"/>
              </a:spcAft>
              <a:buClr>
                <a:srgbClr val="002060"/>
              </a:buClr>
              <a:buSzPts val="2800"/>
              <a:buNone/>
            </a:pPr>
            <a:r>
              <a:rPr lang="he-IL" dirty="0">
                <a:latin typeface="Varela Round" panose="00000500000000000000" pitchFamily="2" charset="-79"/>
                <a:cs typeface="Varela Round" panose="00000500000000000000" pitchFamily="2" charset="-79"/>
              </a:rPr>
              <a:t>פסיכולוגיה חברתית</a:t>
            </a:r>
            <a:r>
              <a:rPr lang="x-none" dirty="0">
                <a:latin typeface="Varela Round" panose="00000500000000000000" pitchFamily="2" charset="-79"/>
                <a:cs typeface="Varela Round" panose="00000500000000000000" pitchFamily="2" charset="-79"/>
              </a:rPr>
              <a:t> </a:t>
            </a:r>
            <a:r>
              <a:rPr lang="he-IL" dirty="0">
                <a:latin typeface="Varela Round" panose="00000500000000000000" pitchFamily="2" charset="-79"/>
                <a:cs typeface="Varela Round" panose="00000500000000000000" pitchFamily="2" charset="-79"/>
              </a:rPr>
              <a:t> לתלמידי תיכון</a:t>
            </a:r>
            <a:endParaRPr dirty="0">
              <a:highlight>
                <a:srgbClr val="FFFF00"/>
              </a:highlight>
              <a:latin typeface="Varela Round" panose="00000500000000000000" pitchFamily="2" charset="-79"/>
              <a:cs typeface="Varela Round" panose="00000500000000000000" pitchFamily="2" charset="-79"/>
            </a:endParaRPr>
          </a:p>
        </p:txBody>
      </p:sp>
      <p:sp>
        <p:nvSpPr>
          <p:cNvPr id="69" name="Google Shape;69;p9"/>
          <p:cNvSpPr txBox="1">
            <a:spLocks noGrp="1"/>
          </p:cNvSpPr>
          <p:nvPr>
            <p:ph type="body" idx="2"/>
          </p:nvPr>
        </p:nvSpPr>
        <p:spPr>
          <a:xfrm>
            <a:off x="738117" y="3655832"/>
            <a:ext cx="10872000" cy="720000"/>
          </a:xfrm>
          <a:prstGeom prst="rect">
            <a:avLst/>
          </a:prstGeom>
          <a:noFill/>
          <a:ln>
            <a:noFill/>
          </a:ln>
        </p:spPr>
        <p:txBody>
          <a:bodyPr spcFirstLastPara="1" wrap="square" lIns="91425" tIns="45700" rIns="91425" bIns="45700" anchor="t" anchorCtr="0">
            <a:noAutofit/>
          </a:bodyPr>
          <a:lstStyle/>
          <a:p>
            <a:pPr marL="342900" lvl="0" indent="-342900"/>
            <a:r>
              <a:rPr lang="x-none" dirty="0">
                <a:latin typeface="Varela Round" panose="00000500000000000000" pitchFamily="2" charset="-79"/>
                <a:cs typeface="Varela Round" panose="00000500000000000000" pitchFamily="2" charset="-79"/>
              </a:rPr>
              <a:t>שם המורה:</a:t>
            </a:r>
            <a:r>
              <a:rPr lang="he-IL" dirty="0">
                <a:latin typeface="Varela Round" panose="00000500000000000000" pitchFamily="2" charset="-79"/>
                <a:cs typeface="Varela Round" panose="00000500000000000000" pitchFamily="2" charset="-79"/>
              </a:rPr>
              <a:t> </a:t>
            </a:r>
            <a:r>
              <a:rPr lang="he-IL" dirty="0">
                <a:solidFill>
                  <a:schemeClr val="tx1"/>
                </a:solidFill>
                <a:latin typeface="Varela Round" panose="00000500000000000000" pitchFamily="2" charset="-79"/>
                <a:ea typeface="Calibri"/>
                <a:cs typeface="Varela Round" panose="00000500000000000000" pitchFamily="2" charset="-79"/>
                <a:sym typeface="Calibri"/>
              </a:rPr>
              <a:t>עדו גלדי</a:t>
            </a:r>
            <a:endParaRPr dirty="0">
              <a:solidFill>
                <a:schemeClr val="tx1"/>
              </a:solidFill>
              <a:latin typeface="Varela Round" panose="00000500000000000000" pitchFamily="2" charset="-79"/>
              <a:cs typeface="Varela Round" panose="00000500000000000000" pitchFamily="2" charset="-79"/>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1">
            <a:extLst>
              <a:ext uri="{FF2B5EF4-FFF2-40B4-BE49-F238E27FC236}">
                <a16:creationId xmlns:a16="http://schemas.microsoft.com/office/drawing/2014/main" id="{F07390CF-5E62-467B-9C91-01C06D162ABB}"/>
              </a:ext>
            </a:extLst>
          </p:cNvPr>
          <p:cNvSpPr txBox="1">
            <a:spLocks/>
          </p:cNvSpPr>
          <p:nvPr/>
        </p:nvSpPr>
        <p:spPr>
          <a:xfrm>
            <a:off x="1734531" y="163447"/>
            <a:ext cx="8131313" cy="1091483"/>
          </a:xfrm>
          <a:prstGeom prst="rect">
            <a:avLst/>
          </a:prstGeom>
        </p:spPr>
        <p:txBody>
          <a:bodyPr vert="horz" lIns="91440" tIns="45720" rIns="91440" bIns="45720" rtlCol="0" anchor="b">
            <a:normAutofit/>
          </a:bodyPr>
          <a:lstStyle>
            <a:lvl1pPr algn="l" defTabSz="914400" rtl="1" eaLnBrk="1" latinLnBrk="0" hangingPunct="1">
              <a:spcBef>
                <a:spcPct val="0"/>
              </a:spcBef>
              <a:buNone/>
              <a:defRPr sz="40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he-IL" sz="4400" b="1" dirty="0">
                <a:solidFill>
                  <a:schemeClr val="tx1"/>
                </a:solidFill>
                <a:latin typeface="Varela Round" panose="00000500000000000000" pitchFamily="2" charset="-79"/>
                <a:cs typeface="Varela Round" panose="00000500000000000000" pitchFamily="2" charset="-79"/>
              </a:rPr>
              <a:t>מה מתרחש בסרטון הבא?</a:t>
            </a:r>
          </a:p>
        </p:txBody>
      </p:sp>
      <p:pic>
        <p:nvPicPr>
          <p:cNvPr id="2" name="003- תאמין ותצליח">
            <a:hlinkClick r:id="" action="ppaction://media"/>
            <a:extLst>
              <a:ext uri="{FF2B5EF4-FFF2-40B4-BE49-F238E27FC236}">
                <a16:creationId xmlns:a16="http://schemas.microsoft.com/office/drawing/2014/main" id="{39671B85-9872-4B6A-8516-522247A77D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3374" y="1254930"/>
            <a:ext cx="6103872" cy="4577904"/>
          </a:xfrm>
          <a:prstGeom prst="rect">
            <a:avLst/>
          </a:prstGeom>
        </p:spPr>
      </p:pic>
    </p:spTree>
    <p:extLst>
      <p:ext uri="{BB962C8B-B14F-4D97-AF65-F5344CB8AC3E}">
        <p14:creationId xmlns:p14="http://schemas.microsoft.com/office/powerpoint/2010/main" val="181843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89815" y="390363"/>
            <a:ext cx="11049243" cy="936104"/>
          </a:xfrm>
        </p:spPr>
        <p:txBody>
          <a:bodyPr>
            <a:noAutofit/>
          </a:bodyPr>
          <a:lstStyle/>
          <a:p>
            <a:pPr algn="r"/>
            <a:r>
              <a:rPr lang="he-IL" dirty="0">
                <a:solidFill>
                  <a:schemeClr val="tx1"/>
                </a:solidFill>
                <a:latin typeface="Varela Round" panose="00000500000000000000" pitchFamily="2" charset="-79"/>
                <a:cs typeface="Varela Round" panose="00000500000000000000" pitchFamily="2" charset="-79"/>
              </a:rPr>
              <a:t>     האמונה / הנבואה המגשימה את עצמה</a:t>
            </a:r>
          </a:p>
        </p:txBody>
      </p:sp>
      <p:sp>
        <p:nvSpPr>
          <p:cNvPr id="3" name="מציין מיקום תוכן 2"/>
          <p:cNvSpPr>
            <a:spLocks noGrp="1"/>
          </p:cNvSpPr>
          <p:nvPr>
            <p:ph idx="1"/>
          </p:nvPr>
        </p:nvSpPr>
        <p:spPr>
          <a:xfrm>
            <a:off x="1055802" y="1080221"/>
            <a:ext cx="10001839" cy="4522357"/>
          </a:xfrm>
        </p:spPr>
        <p:txBody>
          <a:bodyPr>
            <a:noAutofit/>
          </a:bodyPr>
          <a:lstStyle/>
          <a:p>
            <a:pPr marL="0" indent="0">
              <a:buNone/>
            </a:pPr>
            <a:r>
              <a:rPr lang="he-IL" sz="3000" b="1" dirty="0">
                <a:latin typeface="Varela Round" panose="00000500000000000000" pitchFamily="2" charset="-79"/>
                <a:ea typeface="Times New Roman"/>
                <a:cs typeface="Varela Round" panose="00000500000000000000" pitchFamily="2" charset="-79"/>
              </a:rPr>
              <a:t>תהליך בין אישי שבו אדם משנה את התנהגותו כך שהיא תתאים לציפיות האחרים ממנו.</a:t>
            </a:r>
            <a:endParaRPr lang="en-US" sz="3000" b="1" dirty="0">
              <a:latin typeface="Varela Round" panose="00000500000000000000" pitchFamily="2" charset="-79"/>
              <a:ea typeface="Calibri"/>
              <a:cs typeface="Varela Round" panose="00000500000000000000" pitchFamily="2" charset="-79"/>
            </a:endParaRPr>
          </a:p>
          <a:p>
            <a:pPr marL="0" indent="0">
              <a:buNone/>
            </a:pPr>
            <a:r>
              <a:rPr lang="he-IL" sz="3000" b="1" dirty="0">
                <a:latin typeface="Varela Round" panose="00000500000000000000" pitchFamily="2" charset="-79"/>
                <a:ea typeface="Times New Roman"/>
                <a:cs typeface="Varela Round" panose="00000500000000000000" pitchFamily="2" charset="-79"/>
              </a:rPr>
              <a:t>התהליך המתאר את האמונה המתגשמת מאליה:</a:t>
            </a:r>
            <a:endParaRPr lang="en-US" sz="3000" b="1" dirty="0">
              <a:latin typeface="Varela Round" panose="00000500000000000000" pitchFamily="2" charset="-79"/>
              <a:ea typeface="Calibri"/>
              <a:cs typeface="Varela Round" panose="00000500000000000000" pitchFamily="2" charset="-79"/>
            </a:endParaRPr>
          </a:p>
          <a:p>
            <a:pPr marL="514350" indent="-514350">
              <a:buFont typeface="+mj-lt"/>
              <a:buAutoNum type="arabicPeriod"/>
            </a:pPr>
            <a:r>
              <a:rPr lang="he-IL" sz="3000" b="1" dirty="0">
                <a:latin typeface="Varela Round" panose="00000500000000000000" pitchFamily="2" charset="-79"/>
                <a:ea typeface="Times New Roman"/>
                <a:cs typeface="Varela Round" panose="00000500000000000000" pitchFamily="2" charset="-79"/>
              </a:rPr>
              <a:t>אדם </a:t>
            </a:r>
            <a:r>
              <a:rPr lang="he-IL" sz="3000" b="1" dirty="0">
                <a:highlight>
                  <a:srgbClr val="FFFF00"/>
                </a:highlight>
                <a:latin typeface="Varela Round" panose="00000500000000000000" pitchFamily="2" charset="-79"/>
                <a:ea typeface="Times New Roman"/>
                <a:cs typeface="Varela Round" panose="00000500000000000000" pitchFamily="2" charset="-79"/>
              </a:rPr>
              <a:t>א' מפתח ציפיות </a:t>
            </a:r>
            <a:r>
              <a:rPr lang="he-IL" sz="3000" b="1" dirty="0">
                <a:latin typeface="Varela Round" panose="00000500000000000000" pitchFamily="2" charset="-79"/>
                <a:ea typeface="Times New Roman"/>
                <a:cs typeface="Varela Round" panose="00000500000000000000" pitchFamily="2" charset="-79"/>
              </a:rPr>
              <a:t>על אדם ב'</a:t>
            </a:r>
          </a:p>
          <a:p>
            <a:pPr marL="514350" indent="-514350">
              <a:buFont typeface="+mj-lt"/>
              <a:buAutoNum type="arabicPeriod"/>
            </a:pPr>
            <a:r>
              <a:rPr lang="he-IL" sz="3000" b="1" dirty="0">
                <a:latin typeface="Varela Round" panose="00000500000000000000" pitchFamily="2" charset="-79"/>
                <a:ea typeface="Times New Roman"/>
                <a:cs typeface="Varela Round" panose="00000500000000000000" pitchFamily="2" charset="-79"/>
              </a:rPr>
              <a:t>אדם </a:t>
            </a:r>
            <a:r>
              <a:rPr lang="he-IL" sz="3000" b="1" dirty="0">
                <a:highlight>
                  <a:srgbClr val="FFFF00"/>
                </a:highlight>
                <a:latin typeface="Varela Round" panose="00000500000000000000" pitchFamily="2" charset="-79"/>
                <a:ea typeface="Times New Roman"/>
                <a:cs typeface="Varela Round" panose="00000500000000000000" pitchFamily="2" charset="-79"/>
              </a:rPr>
              <a:t>א' מתנהג </a:t>
            </a:r>
            <a:r>
              <a:rPr lang="he-IL" sz="3000" b="1" dirty="0">
                <a:latin typeface="Varela Round" panose="00000500000000000000" pitchFamily="2" charset="-79"/>
                <a:ea typeface="Times New Roman"/>
                <a:cs typeface="Varela Round" panose="00000500000000000000" pitchFamily="2" charset="-79"/>
              </a:rPr>
              <a:t>על פי </a:t>
            </a:r>
            <a:r>
              <a:rPr lang="he-IL" sz="3000" b="1" dirty="0">
                <a:highlight>
                  <a:srgbClr val="FFFF00"/>
                </a:highlight>
                <a:latin typeface="Varela Round" panose="00000500000000000000" pitchFamily="2" charset="-79"/>
                <a:ea typeface="Times New Roman"/>
                <a:cs typeface="Varela Round" panose="00000500000000000000" pitchFamily="2" charset="-79"/>
              </a:rPr>
              <a:t>הציפיות</a:t>
            </a:r>
            <a:r>
              <a:rPr lang="he-IL" sz="3000" b="1" dirty="0">
                <a:latin typeface="Varela Round" panose="00000500000000000000" pitchFamily="2" charset="-79"/>
                <a:ea typeface="Times New Roman"/>
                <a:cs typeface="Varela Round" panose="00000500000000000000" pitchFamily="2" charset="-79"/>
              </a:rPr>
              <a:t> שפיתח</a:t>
            </a:r>
          </a:p>
          <a:p>
            <a:pPr marL="514350" indent="-514350">
              <a:buFont typeface="+mj-lt"/>
              <a:buAutoNum type="arabicPeriod"/>
            </a:pPr>
            <a:r>
              <a:rPr lang="he-IL" sz="3000" b="1" dirty="0">
                <a:latin typeface="Varela Round" panose="00000500000000000000" pitchFamily="2" charset="-79"/>
                <a:ea typeface="Times New Roman"/>
                <a:cs typeface="Varela Round" panose="00000500000000000000" pitchFamily="2" charset="-79"/>
              </a:rPr>
              <a:t>אדם </a:t>
            </a:r>
            <a:r>
              <a:rPr lang="he-IL" sz="3000" b="1" dirty="0">
                <a:highlight>
                  <a:srgbClr val="FFFF00"/>
                </a:highlight>
                <a:latin typeface="Varela Round" panose="00000500000000000000" pitchFamily="2" charset="-79"/>
                <a:ea typeface="Times New Roman"/>
                <a:cs typeface="Varela Round" panose="00000500000000000000" pitchFamily="2" charset="-79"/>
              </a:rPr>
              <a:t>ב' קולט </a:t>
            </a:r>
            <a:r>
              <a:rPr lang="he-IL" sz="3000" b="1" dirty="0">
                <a:latin typeface="Varela Round" panose="00000500000000000000" pitchFamily="2" charset="-79"/>
                <a:ea typeface="Times New Roman"/>
                <a:cs typeface="Varela Round" panose="00000500000000000000" pitchFamily="2" charset="-79"/>
              </a:rPr>
              <a:t>את </a:t>
            </a:r>
            <a:r>
              <a:rPr lang="he-IL" sz="3000" b="1" dirty="0">
                <a:highlight>
                  <a:srgbClr val="FFFF00"/>
                </a:highlight>
                <a:latin typeface="Varela Round" panose="00000500000000000000" pitchFamily="2" charset="-79"/>
                <a:ea typeface="Times New Roman"/>
                <a:cs typeface="Varela Round" panose="00000500000000000000" pitchFamily="2" charset="-79"/>
              </a:rPr>
              <a:t>הציפיות</a:t>
            </a:r>
            <a:r>
              <a:rPr lang="he-IL" sz="3000" b="1" dirty="0">
                <a:latin typeface="Varela Round" panose="00000500000000000000" pitchFamily="2" charset="-79"/>
                <a:ea typeface="Times New Roman"/>
                <a:cs typeface="Varela Round" panose="00000500000000000000" pitchFamily="2" charset="-79"/>
              </a:rPr>
              <a:t> של אדם א'</a:t>
            </a:r>
          </a:p>
          <a:p>
            <a:pPr marL="514350" indent="-514350">
              <a:buFont typeface="+mj-lt"/>
              <a:buAutoNum type="arabicPeriod"/>
            </a:pPr>
            <a:r>
              <a:rPr lang="he-IL" sz="3000" b="1" dirty="0">
                <a:latin typeface="Varela Round" panose="00000500000000000000" pitchFamily="2" charset="-79"/>
                <a:ea typeface="Times New Roman"/>
                <a:cs typeface="Varela Round" panose="00000500000000000000" pitchFamily="2" charset="-79"/>
              </a:rPr>
              <a:t>אדם </a:t>
            </a:r>
            <a:r>
              <a:rPr lang="he-IL" sz="3000" b="1" dirty="0">
                <a:highlight>
                  <a:srgbClr val="FFFF00"/>
                </a:highlight>
                <a:latin typeface="Varela Round" panose="00000500000000000000" pitchFamily="2" charset="-79"/>
                <a:ea typeface="Times New Roman"/>
                <a:cs typeface="Varela Round" panose="00000500000000000000" pitchFamily="2" charset="-79"/>
              </a:rPr>
              <a:t>ב' משנה </a:t>
            </a:r>
            <a:r>
              <a:rPr lang="he-IL" sz="3000" b="1" dirty="0">
                <a:latin typeface="Varela Round" panose="00000500000000000000" pitchFamily="2" charset="-79"/>
                <a:ea typeface="Times New Roman"/>
                <a:cs typeface="Varela Round" panose="00000500000000000000" pitchFamily="2" charset="-79"/>
              </a:rPr>
              <a:t>את התנהגותו בהתאם </a:t>
            </a:r>
            <a:r>
              <a:rPr lang="he-IL" sz="3000" b="1" dirty="0">
                <a:highlight>
                  <a:srgbClr val="FFFF00"/>
                </a:highlight>
                <a:latin typeface="Varela Round" panose="00000500000000000000" pitchFamily="2" charset="-79"/>
                <a:ea typeface="Times New Roman"/>
                <a:cs typeface="Varela Round" panose="00000500000000000000" pitchFamily="2" charset="-79"/>
              </a:rPr>
              <a:t>לציפיות</a:t>
            </a:r>
            <a:r>
              <a:rPr lang="he-IL" sz="3000" b="1" dirty="0">
                <a:latin typeface="Varela Round" panose="00000500000000000000" pitchFamily="2" charset="-79"/>
                <a:ea typeface="Times New Roman"/>
                <a:cs typeface="Varela Round" panose="00000500000000000000" pitchFamily="2" charset="-79"/>
              </a:rPr>
              <a:t> אדם א'</a:t>
            </a:r>
            <a:endParaRPr lang="en-US" sz="3000" b="1" dirty="0">
              <a:latin typeface="Varela Round" panose="00000500000000000000" pitchFamily="2" charset="-79"/>
              <a:ea typeface="Calibri"/>
              <a:cs typeface="Varela Round" panose="00000500000000000000" pitchFamily="2" charset="-79"/>
            </a:endParaRPr>
          </a:p>
          <a:p>
            <a:endParaRPr lang="he-IL" sz="3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275357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980406" y="908720"/>
            <a:ext cx="8003232" cy="4392488"/>
          </a:xfrm>
        </p:spPr>
        <p:txBody>
          <a:bodyPr>
            <a:noAutofit/>
          </a:bodyPr>
          <a:lstStyle/>
          <a:p>
            <a:pPr marL="0" indent="0" algn="ctr">
              <a:buNone/>
            </a:pPr>
            <a:r>
              <a:rPr lang="he-IL" sz="4800" b="1" dirty="0">
                <a:solidFill>
                  <a:schemeClr val="tx1"/>
                </a:solidFill>
                <a:latin typeface="Varela Round" panose="00000500000000000000" pitchFamily="2" charset="-79"/>
                <a:ea typeface="Times New Roman"/>
                <a:cs typeface="Varela Round" panose="00000500000000000000" pitchFamily="2" charset="-79"/>
              </a:rPr>
              <a:t>המחקר של רוזנטל </a:t>
            </a:r>
            <a:r>
              <a:rPr lang="he-IL" sz="4800" b="1" dirty="0" err="1">
                <a:solidFill>
                  <a:schemeClr val="tx1"/>
                </a:solidFill>
                <a:latin typeface="Varela Round" panose="00000500000000000000" pitchFamily="2" charset="-79"/>
                <a:ea typeface="Times New Roman"/>
                <a:cs typeface="Varela Round" panose="00000500000000000000" pitchFamily="2" charset="-79"/>
              </a:rPr>
              <a:t>ויעקבסון</a:t>
            </a:r>
            <a:r>
              <a:rPr lang="he-IL" sz="4800" b="1" dirty="0">
                <a:solidFill>
                  <a:schemeClr val="tx1"/>
                </a:solidFill>
                <a:latin typeface="Varela Round" panose="00000500000000000000" pitchFamily="2" charset="-79"/>
                <a:ea typeface="Times New Roman"/>
                <a:cs typeface="Varela Round" panose="00000500000000000000" pitchFamily="2" charset="-79"/>
              </a:rPr>
              <a:t> (1968) פיגמליון בכיתה</a:t>
            </a:r>
            <a:endParaRPr lang="en-US" sz="4800" b="1" dirty="0">
              <a:solidFill>
                <a:schemeClr val="tx1"/>
              </a:solidFill>
              <a:latin typeface="Varela Round" panose="00000500000000000000" pitchFamily="2" charset="-79"/>
              <a:ea typeface="Calibri"/>
              <a:cs typeface="Varela Round" panose="00000500000000000000" pitchFamily="2" charset="-79"/>
            </a:endParaRPr>
          </a:p>
          <a:p>
            <a:pPr marL="0" indent="0">
              <a:buNone/>
            </a:pPr>
            <a:r>
              <a:rPr lang="he-IL" sz="3600" b="1" dirty="0">
                <a:solidFill>
                  <a:schemeClr val="tx1"/>
                </a:solidFill>
                <a:latin typeface="Varela Round" panose="00000500000000000000" pitchFamily="2" charset="-79"/>
                <a:ea typeface="Times New Roman"/>
                <a:cs typeface="Varela Round" panose="00000500000000000000" pitchFamily="2" charset="-79"/>
              </a:rPr>
              <a:t>מטרת המחקר: לבדוק האם ניתן להשפי</a:t>
            </a:r>
            <a:r>
              <a:rPr lang="he-IL" sz="3600" b="1" dirty="0">
                <a:latin typeface="Varela Round" panose="00000500000000000000" pitchFamily="2" charset="-79"/>
                <a:ea typeface="Times New Roman"/>
                <a:cs typeface="Varela Round" panose="00000500000000000000" pitchFamily="2" charset="-79"/>
              </a:rPr>
              <a:t>ע על הצלחה של תלמידים בבתי ספר יסודיים באמצעות שינוי הציפיות לגביהם.</a:t>
            </a:r>
          </a:p>
          <a:p>
            <a:pPr marL="0" indent="0">
              <a:buNone/>
            </a:pPr>
            <a:endParaRPr lang="en-US" sz="3600" b="1" dirty="0">
              <a:latin typeface="Varela Round" panose="00000500000000000000" pitchFamily="2" charset="-79"/>
              <a:ea typeface="Calibri"/>
              <a:cs typeface="Varela Round" panose="00000500000000000000" pitchFamily="2" charset="-79"/>
            </a:endParaRPr>
          </a:p>
        </p:txBody>
      </p:sp>
    </p:spTree>
    <p:extLst>
      <p:ext uri="{BB962C8B-B14F-4D97-AF65-F5344CB8AC3E}">
        <p14:creationId xmlns:p14="http://schemas.microsoft.com/office/powerpoint/2010/main" val="2369069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725865" y="620688"/>
            <a:ext cx="10426044" cy="4392488"/>
          </a:xfrm>
        </p:spPr>
        <p:txBody>
          <a:bodyPr>
            <a:noAutofit/>
          </a:bodyPr>
          <a:lstStyle/>
          <a:p>
            <a:pPr marL="0" indent="0">
              <a:buNone/>
            </a:pPr>
            <a:r>
              <a:rPr lang="he-IL" sz="4800" b="1" dirty="0">
                <a:solidFill>
                  <a:schemeClr val="tx1"/>
                </a:solidFill>
                <a:latin typeface="Varela Round" panose="00000500000000000000" pitchFamily="2" charset="-79"/>
                <a:ea typeface="Times New Roman"/>
                <a:cs typeface="Varela Round" panose="00000500000000000000" pitchFamily="2" charset="-79"/>
              </a:rPr>
              <a:t>מהלך המחקר: </a:t>
            </a:r>
          </a:p>
          <a:p>
            <a:r>
              <a:rPr lang="he-IL" sz="3200" b="1" dirty="0">
                <a:latin typeface="Varela Round" panose="00000500000000000000" pitchFamily="2" charset="-79"/>
                <a:ea typeface="Times New Roman"/>
                <a:cs typeface="Varela Round" panose="00000500000000000000" pitchFamily="2" charset="-79"/>
              </a:rPr>
              <a:t>הנבדקים היו מורים בבתי ספר יסודיים ותלמידיהם.</a:t>
            </a:r>
          </a:p>
          <a:p>
            <a:r>
              <a:rPr lang="he-IL" sz="3200" b="1" dirty="0">
                <a:latin typeface="Varela Round" panose="00000500000000000000" pitchFamily="2" charset="-79"/>
                <a:ea typeface="Times New Roman"/>
                <a:cs typeface="Varela Round" panose="00000500000000000000" pitchFamily="2" charset="-79"/>
              </a:rPr>
              <a:t>החוקרים נכנסו לכיתות והפיצו מבחנים בין התלמידים, שבודקים אינטליגנציה. הם אמרו למורים שהמבחן מחפש תלמידים ש"מאחרים לפרוח" – היכולת שלהם כרגע בינונית, אבל הם מסוגלים לשפר במידה רבה את הישגיהם בלימודים.</a:t>
            </a:r>
            <a:endParaRPr lang="en-US" sz="3200" b="1" dirty="0">
              <a:latin typeface="Varela Round" panose="00000500000000000000" pitchFamily="2" charset="-79"/>
              <a:ea typeface="Calibri"/>
              <a:cs typeface="Varela Round" panose="00000500000000000000" pitchFamily="2" charset="-79"/>
            </a:endParaRPr>
          </a:p>
        </p:txBody>
      </p:sp>
    </p:spTree>
    <p:extLst>
      <p:ext uri="{BB962C8B-B14F-4D97-AF65-F5344CB8AC3E}">
        <p14:creationId xmlns:p14="http://schemas.microsoft.com/office/powerpoint/2010/main" val="2854290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725865" y="620688"/>
            <a:ext cx="10426044" cy="4392488"/>
          </a:xfrm>
        </p:spPr>
        <p:txBody>
          <a:bodyPr>
            <a:noAutofit/>
          </a:bodyPr>
          <a:lstStyle/>
          <a:p>
            <a:r>
              <a:rPr lang="he-IL" sz="3200" b="1" dirty="0">
                <a:latin typeface="Varela Round" panose="00000500000000000000" pitchFamily="2" charset="-79"/>
                <a:ea typeface="Times New Roman"/>
                <a:cs typeface="Varela Round" panose="00000500000000000000" pitchFamily="2" charset="-79"/>
              </a:rPr>
              <a:t>הבוחנים בחרו תלמידים באופן אקראי לחלוטין, בלי קשר ליכולותיהם. רשימת ה"מאחרים לפרוח" ניתנה למורים. </a:t>
            </a:r>
            <a:endParaRPr lang="en-US" sz="3200" b="1" dirty="0">
              <a:latin typeface="Varela Round" panose="00000500000000000000" pitchFamily="2" charset="-79"/>
              <a:ea typeface="Calibri"/>
              <a:cs typeface="Varela Round" panose="00000500000000000000" pitchFamily="2" charset="-79"/>
            </a:endParaRPr>
          </a:p>
        </p:txBody>
      </p:sp>
    </p:spTree>
    <p:extLst>
      <p:ext uri="{BB962C8B-B14F-4D97-AF65-F5344CB8AC3E}">
        <p14:creationId xmlns:p14="http://schemas.microsoft.com/office/powerpoint/2010/main" val="1118017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18095" y="230783"/>
            <a:ext cx="9455084" cy="5892105"/>
          </a:xfrm>
        </p:spPr>
        <p:txBody>
          <a:bodyPr>
            <a:noAutofit/>
          </a:bodyPr>
          <a:lstStyle/>
          <a:p>
            <a:pPr marL="0" indent="0">
              <a:buNone/>
            </a:pPr>
            <a:r>
              <a:rPr lang="he-IL" sz="4800" b="1" dirty="0">
                <a:solidFill>
                  <a:schemeClr val="tx1"/>
                </a:solidFill>
                <a:latin typeface="Varela Round" panose="00000500000000000000" pitchFamily="2" charset="-79"/>
                <a:ea typeface="Times New Roman"/>
                <a:cs typeface="Varela Round" panose="00000500000000000000" pitchFamily="2" charset="-79"/>
              </a:rPr>
              <a:t>ממצאים</a:t>
            </a:r>
          </a:p>
          <a:p>
            <a:pPr marL="0" indent="0">
              <a:buNone/>
            </a:pPr>
            <a:r>
              <a:rPr lang="he-IL" sz="3600" b="1" dirty="0">
                <a:latin typeface="Varela Round" panose="00000500000000000000" pitchFamily="2" charset="-79"/>
                <a:ea typeface="Times New Roman"/>
                <a:cs typeface="Varela Round" panose="00000500000000000000" pitchFamily="2" charset="-79"/>
              </a:rPr>
              <a:t>לאחר 8 חודשים חזרו החוקרים, ומצאו כי בילדים אשר הוגדרו כ"מאחרים לפרוח" חל שינוי והם השיגו את הציונים הטובים ביותר בכיתה. הם גם תפקדו טוב יותר מקבוצת התלמידים האחרים – קבוצת הביקורת, לגביהם המורים לא קיבלו שום מידע על יכולתם. </a:t>
            </a:r>
          </a:p>
        </p:txBody>
      </p:sp>
    </p:spTree>
    <p:extLst>
      <p:ext uri="{BB962C8B-B14F-4D97-AF65-F5344CB8AC3E}">
        <p14:creationId xmlns:p14="http://schemas.microsoft.com/office/powerpoint/2010/main" val="2902121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640264" y="692697"/>
            <a:ext cx="8364062" cy="5892105"/>
          </a:xfrm>
        </p:spPr>
        <p:txBody>
          <a:bodyPr>
            <a:noAutofit/>
          </a:bodyPr>
          <a:lstStyle/>
          <a:p>
            <a:pPr marL="0" indent="0">
              <a:buNone/>
            </a:pPr>
            <a:r>
              <a:rPr lang="he-IL" sz="4800" b="1" dirty="0">
                <a:solidFill>
                  <a:schemeClr val="tx1"/>
                </a:solidFill>
                <a:latin typeface="Varela Round" panose="00000500000000000000" pitchFamily="2" charset="-79"/>
                <a:ea typeface="Times New Roman"/>
                <a:cs typeface="Varela Round" panose="00000500000000000000" pitchFamily="2" charset="-79"/>
              </a:rPr>
              <a:t>מסקנה</a:t>
            </a:r>
          </a:p>
          <a:p>
            <a:pPr marL="0" indent="0">
              <a:buNone/>
            </a:pPr>
            <a:r>
              <a:rPr lang="he-IL" sz="4000" b="1" dirty="0">
                <a:latin typeface="Varela Round" panose="00000500000000000000" pitchFamily="2" charset="-79"/>
                <a:ea typeface="Times New Roman"/>
                <a:cs typeface="Varela Round" panose="00000500000000000000" pitchFamily="2" charset="-79"/>
              </a:rPr>
              <a:t>המורים שקיבלו מידע השתמשו בו והתייחסו לילדים בצורה שונה. בעקבות כך התלמידים הפנימו את הציפיות שמופנות כלפיהם והתנהגו בהתאם לציפיות מהם.</a:t>
            </a:r>
            <a:endParaRPr lang="en-US" sz="4000" b="1" dirty="0">
              <a:latin typeface="Varela Round" panose="00000500000000000000" pitchFamily="2" charset="-79"/>
              <a:ea typeface="Calibri"/>
              <a:cs typeface="Varela Round" panose="00000500000000000000" pitchFamily="2" charset="-79"/>
            </a:endParaRPr>
          </a:p>
        </p:txBody>
      </p:sp>
    </p:spTree>
    <p:extLst>
      <p:ext uri="{BB962C8B-B14F-4D97-AF65-F5344CB8AC3E}">
        <p14:creationId xmlns:p14="http://schemas.microsoft.com/office/powerpoint/2010/main" val="2611486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F71AB8E1-0851-4946-A036-16C5F167757F}"/>
              </a:ext>
            </a:extLst>
          </p:cNvPr>
          <p:cNvPicPr>
            <a:picLocks noChangeAspect="1"/>
          </p:cNvPicPr>
          <p:nvPr/>
        </p:nvPicPr>
        <p:blipFill>
          <a:blip r:embed="rId2" cstate="print"/>
          <a:stretch>
            <a:fillRect/>
          </a:stretch>
        </p:blipFill>
        <p:spPr>
          <a:xfrm>
            <a:off x="361735" y="355703"/>
            <a:ext cx="1871663" cy="400050"/>
          </a:xfrm>
          <a:prstGeom prst="rect">
            <a:avLst/>
          </a:prstGeom>
        </p:spPr>
      </p:pic>
      <p:pic>
        <p:nvPicPr>
          <p:cNvPr id="7" name="תמונה 6">
            <a:extLst>
              <a:ext uri="{FF2B5EF4-FFF2-40B4-BE49-F238E27FC236}">
                <a16:creationId xmlns:a16="http://schemas.microsoft.com/office/drawing/2014/main" id="{6B80FFE9-BCFD-474F-8967-A7B84CE583BD}"/>
              </a:ext>
            </a:extLst>
          </p:cNvPr>
          <p:cNvPicPr>
            <a:picLocks noChangeAspect="1"/>
          </p:cNvPicPr>
          <p:nvPr/>
        </p:nvPicPr>
        <p:blipFill>
          <a:blip r:embed="rId3" cstate="print"/>
          <a:stretch>
            <a:fillRect/>
          </a:stretch>
        </p:blipFill>
        <p:spPr>
          <a:xfrm>
            <a:off x="951543" y="1576486"/>
            <a:ext cx="9167241" cy="3561122"/>
          </a:xfrm>
          <a:prstGeom prst="rect">
            <a:avLst/>
          </a:prstGeom>
        </p:spPr>
      </p:pic>
      <p:sp>
        <p:nvSpPr>
          <p:cNvPr id="8" name="מלבן 7">
            <a:extLst>
              <a:ext uri="{FF2B5EF4-FFF2-40B4-BE49-F238E27FC236}">
                <a16:creationId xmlns:a16="http://schemas.microsoft.com/office/drawing/2014/main" id="{8D3212BD-BEF8-4928-9469-A458BB2477D5}"/>
              </a:ext>
            </a:extLst>
          </p:cNvPr>
          <p:cNvSpPr/>
          <p:nvPr/>
        </p:nvSpPr>
        <p:spPr>
          <a:xfrm rot="2027146">
            <a:off x="8438922" y="773404"/>
            <a:ext cx="3817072" cy="923330"/>
          </a:xfrm>
          <a:prstGeom prst="rect">
            <a:avLst/>
          </a:prstGeom>
          <a:noFill/>
        </p:spPr>
        <p:txBody>
          <a:bodyPr wrap="none">
            <a:spAutoFit/>
          </a:bodyPr>
          <a:lstStyle/>
          <a:p>
            <a:pPr algn="ctr">
              <a:defRPr/>
            </a:pPr>
            <a:r>
              <a:rPr lang="he-IL"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שאלת בגרות</a:t>
            </a:r>
          </a:p>
        </p:txBody>
      </p:sp>
      <p:sp>
        <p:nvSpPr>
          <p:cNvPr id="9" name="מלבן 8">
            <a:extLst>
              <a:ext uri="{FF2B5EF4-FFF2-40B4-BE49-F238E27FC236}">
                <a16:creationId xmlns:a16="http://schemas.microsoft.com/office/drawing/2014/main" id="{36BFBB28-FDB8-4839-A74D-F917ADAAB607}"/>
              </a:ext>
            </a:extLst>
          </p:cNvPr>
          <p:cNvSpPr/>
          <p:nvPr/>
        </p:nvSpPr>
        <p:spPr>
          <a:xfrm>
            <a:off x="1696825" y="3810506"/>
            <a:ext cx="8421959" cy="1327101"/>
          </a:xfrm>
          <a:prstGeom prst="rect">
            <a:avLst/>
          </a:prstGeom>
          <a:solidFill>
            <a:srgbClr val="FFC000">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srgbClr val="FFFF00"/>
              </a:solidFill>
            </a:endParaRPr>
          </a:p>
        </p:txBody>
      </p:sp>
    </p:spTree>
    <p:extLst>
      <p:ext uri="{BB962C8B-B14F-4D97-AF65-F5344CB8AC3E}">
        <p14:creationId xmlns:p14="http://schemas.microsoft.com/office/powerpoint/2010/main" val="360148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
            <a:extLst>
              <a:ext uri="{FF2B5EF4-FFF2-40B4-BE49-F238E27FC236}">
                <a16:creationId xmlns:a16="http://schemas.microsoft.com/office/drawing/2014/main" id="{F46667EB-E7E2-4B26-BFD9-8C3680C6C1C9}"/>
              </a:ext>
            </a:extLst>
          </p:cNvPr>
          <p:cNvSpPr>
            <a:spLocks noGrp="1"/>
          </p:cNvSpPr>
          <p:nvPr>
            <p:ph type="title"/>
          </p:nvPr>
        </p:nvSpPr>
        <p:spPr>
          <a:xfrm>
            <a:off x="923827" y="2161311"/>
            <a:ext cx="9072644" cy="1143000"/>
          </a:xfrm>
        </p:spPr>
        <p:txBody>
          <a:bodyPr>
            <a:noAutofit/>
          </a:bodyPr>
          <a:lstStyle/>
          <a:p>
            <a:pPr algn="r"/>
            <a:br>
              <a:rPr lang="he-IL" b="1" dirty="0">
                <a:solidFill>
                  <a:schemeClr val="tx1"/>
                </a:solidFill>
                <a:latin typeface="Varela Round" panose="00000500000000000000" pitchFamily="2" charset="-79"/>
                <a:cs typeface="Varela Round" panose="00000500000000000000" pitchFamily="2" charset="-79"/>
              </a:rPr>
            </a:br>
            <a:br>
              <a:rPr lang="he-IL" b="1" dirty="0">
                <a:solidFill>
                  <a:schemeClr val="tx1"/>
                </a:solidFill>
                <a:latin typeface="Varela Round" panose="00000500000000000000" pitchFamily="2" charset="-79"/>
                <a:cs typeface="Varela Round" panose="00000500000000000000" pitchFamily="2" charset="-79"/>
              </a:rPr>
            </a:br>
            <a:r>
              <a:rPr lang="he-IL" sz="4800" b="1" dirty="0">
                <a:solidFill>
                  <a:schemeClr val="tx1"/>
                </a:solidFill>
                <a:latin typeface="Varela Round" panose="00000500000000000000" pitchFamily="2" charset="-79"/>
                <a:cs typeface="Varela Round" panose="00000500000000000000" pitchFamily="2" charset="-79"/>
              </a:rPr>
              <a:t>מטלת בית</a:t>
            </a:r>
            <a:br>
              <a:rPr lang="he-IL" b="1" dirty="0">
                <a:solidFill>
                  <a:schemeClr val="tx1"/>
                </a:solidFill>
                <a:latin typeface="Varela Round" panose="00000500000000000000" pitchFamily="2" charset="-79"/>
                <a:ea typeface="Times New Roman"/>
                <a:cs typeface="Varela Round" panose="00000500000000000000" pitchFamily="2" charset="-79"/>
              </a:rPr>
            </a:br>
            <a:br>
              <a:rPr lang="he-IL" b="1" dirty="0">
                <a:solidFill>
                  <a:schemeClr val="tx1"/>
                </a:solidFill>
                <a:latin typeface="Varela Round" panose="00000500000000000000" pitchFamily="2" charset="-79"/>
                <a:ea typeface="Times New Roman"/>
                <a:cs typeface="Varela Round" panose="00000500000000000000" pitchFamily="2" charset="-79"/>
              </a:rPr>
            </a:br>
            <a:r>
              <a:rPr lang="he-IL" sz="4000" b="1" dirty="0">
                <a:solidFill>
                  <a:schemeClr val="tx1"/>
                </a:solidFill>
                <a:latin typeface="Varela Round" panose="00000500000000000000" pitchFamily="2" charset="-79"/>
                <a:cs typeface="Varela Round" panose="00000500000000000000" pitchFamily="2" charset="-79"/>
              </a:rPr>
              <a:t>צפו בסרטון הבא ביו טיוב:</a:t>
            </a:r>
            <a:br>
              <a:rPr lang="he-IL" sz="4000" b="1" dirty="0">
                <a:solidFill>
                  <a:schemeClr val="tx1"/>
                </a:solidFill>
                <a:latin typeface="Varela Round" panose="00000500000000000000" pitchFamily="2" charset="-79"/>
                <a:cs typeface="Varela Round" panose="00000500000000000000" pitchFamily="2" charset="-79"/>
              </a:rPr>
            </a:br>
            <a:r>
              <a:rPr lang="he-IL" sz="4000" i="1" dirty="0">
                <a:solidFill>
                  <a:schemeClr val="tx1"/>
                </a:solidFill>
                <a:latin typeface="Varela Round" panose="00000500000000000000" pitchFamily="2" charset="-79"/>
                <a:cs typeface="Varela Round" panose="00000500000000000000" pitchFamily="2" charset="-79"/>
              </a:rPr>
              <a:t>ד"ר עופר כספי - כיצד אמונה משנה תוצאות. על אפקט </a:t>
            </a:r>
            <a:r>
              <a:rPr lang="he-IL" sz="4000" i="1" dirty="0" err="1">
                <a:solidFill>
                  <a:schemeClr val="tx1"/>
                </a:solidFill>
                <a:latin typeface="Varela Round" panose="00000500000000000000" pitchFamily="2" charset="-79"/>
                <a:cs typeface="Varela Round" panose="00000500000000000000" pitchFamily="2" charset="-79"/>
              </a:rPr>
              <a:t>הפלסיבו</a:t>
            </a:r>
            <a:br>
              <a:rPr lang="he-IL" sz="4000" i="1" dirty="0">
                <a:solidFill>
                  <a:schemeClr val="tx1"/>
                </a:solidFill>
                <a:latin typeface="Varela Round" panose="00000500000000000000" pitchFamily="2" charset="-79"/>
                <a:cs typeface="Varela Round" panose="00000500000000000000" pitchFamily="2" charset="-79"/>
              </a:rPr>
            </a:br>
            <a:r>
              <a:rPr lang="he-IL" sz="4000" b="1" dirty="0">
                <a:solidFill>
                  <a:schemeClr val="tx1"/>
                </a:solidFill>
                <a:latin typeface="Varela Round" panose="00000500000000000000" pitchFamily="2" charset="-79"/>
                <a:cs typeface="Varela Round" panose="00000500000000000000" pitchFamily="2" charset="-79"/>
              </a:rPr>
              <a:t>נתחו את המתואר בסרטון באמצעות שלבי הנבואה שמגשימה את עצמה</a:t>
            </a:r>
            <a:endParaRPr lang="he-IL" b="1" dirty="0">
              <a:solidFill>
                <a:schemeClr val="tx1"/>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322546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4-  ד--ר עופר כספי - כיצד אמונה משנה תוצאות. על אפקט הפלסיבו">
            <a:hlinkClick r:id="" action="ppaction://media"/>
            <a:extLst>
              <a:ext uri="{FF2B5EF4-FFF2-40B4-BE49-F238E27FC236}">
                <a16:creationId xmlns:a16="http://schemas.microsoft.com/office/drawing/2014/main" id="{92909DD8-3B97-45A3-944C-30BC769598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79250" y="459556"/>
            <a:ext cx="6977390" cy="5233043"/>
          </a:xfrm>
          <a:prstGeom prst="rect">
            <a:avLst/>
          </a:prstGeom>
        </p:spPr>
      </p:pic>
    </p:spTree>
    <p:extLst>
      <p:ext uri="{BB962C8B-B14F-4D97-AF65-F5344CB8AC3E}">
        <p14:creationId xmlns:p14="http://schemas.microsoft.com/office/powerpoint/2010/main" val="221940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0"/>
          <p:cNvSpPr txBox="1">
            <a:spLocks noGrp="1"/>
          </p:cNvSpPr>
          <p:nvPr>
            <p:ph type="title"/>
          </p:nvPr>
        </p:nvSpPr>
        <p:spPr>
          <a:xfrm>
            <a:off x="515206" y="213094"/>
            <a:ext cx="11160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800"/>
              <a:buFont typeface="Varela Round"/>
              <a:buNone/>
            </a:pPr>
            <a:r>
              <a:rPr lang="x-none" dirty="0"/>
              <a:t>מה נלמד היום </a:t>
            </a:r>
            <a:endParaRPr dirty="0"/>
          </a:p>
        </p:txBody>
      </p:sp>
      <p:sp>
        <p:nvSpPr>
          <p:cNvPr id="75" name="Google Shape;75;p10"/>
          <p:cNvSpPr txBox="1">
            <a:spLocks noGrp="1"/>
          </p:cNvSpPr>
          <p:nvPr>
            <p:ph type="body" idx="1"/>
          </p:nvPr>
        </p:nvSpPr>
        <p:spPr>
          <a:xfrm>
            <a:off x="1731265" y="1185681"/>
            <a:ext cx="90000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x-none" sz="4000" b="0" dirty="0"/>
              <a:t>פירוט נושאי הלימוד</a:t>
            </a:r>
            <a:endParaRPr sz="4000" b="0" dirty="0"/>
          </a:p>
        </p:txBody>
      </p:sp>
      <p:sp>
        <p:nvSpPr>
          <p:cNvPr id="76" name="Google Shape;76;p10"/>
          <p:cNvSpPr txBox="1">
            <a:spLocks noGrp="1"/>
          </p:cNvSpPr>
          <p:nvPr>
            <p:ph type="body" idx="2"/>
          </p:nvPr>
        </p:nvSpPr>
        <p:spPr>
          <a:xfrm>
            <a:off x="1206631" y="1725681"/>
            <a:ext cx="9524635" cy="4152517"/>
          </a:xfrm>
          <a:prstGeom prst="rect">
            <a:avLst/>
          </a:prstGeom>
          <a:noFill/>
          <a:ln>
            <a:noFill/>
          </a:ln>
        </p:spPr>
        <p:txBody>
          <a:bodyPr spcFirstLastPara="1" wrap="square" lIns="91425" tIns="45700" rIns="91425" bIns="45700" anchor="t" anchorCtr="0">
            <a:noAutofit/>
          </a:bodyPr>
          <a:lstStyle/>
          <a:p>
            <a:pPr lvl="0" indent="-342900">
              <a:lnSpc>
                <a:spcPct val="150000"/>
              </a:lnSpc>
              <a:buClr>
                <a:schemeClr val="accent2"/>
              </a:buClr>
              <a:buSzPts val="1800"/>
              <a:buChar char="★"/>
            </a:pPr>
            <a:r>
              <a:rPr lang="he-IL" sz="3200" dirty="0">
                <a:latin typeface="Varela Round" panose="020B0604020202020204" charset="-79"/>
                <a:cs typeface="Varela Round" panose="020B0604020202020204" charset="-79"/>
              </a:rPr>
              <a:t>מהי סכמה?</a:t>
            </a:r>
          </a:p>
          <a:p>
            <a:pPr lvl="0" indent="-342900">
              <a:lnSpc>
                <a:spcPct val="150000"/>
              </a:lnSpc>
              <a:buClr>
                <a:schemeClr val="accent2"/>
              </a:buClr>
              <a:buSzPts val="1800"/>
              <a:buChar char="★"/>
            </a:pPr>
            <a:r>
              <a:rPr lang="he-IL" sz="3200" dirty="0">
                <a:latin typeface="Varela Round" panose="020B0604020202020204" charset="-79"/>
                <a:cs typeface="Varela Round" panose="020B0604020202020204" charset="-79"/>
              </a:rPr>
              <a:t>אילו סוגי סכמות יש?</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2">
            <a:extLst>
              <a:ext uri="{FF2B5EF4-FFF2-40B4-BE49-F238E27FC236}">
                <a16:creationId xmlns:a16="http://schemas.microsoft.com/office/drawing/2014/main" id="{AB475B7F-6237-4929-8DA5-FD192EEDD1E2}"/>
              </a:ext>
            </a:extLst>
          </p:cNvPr>
          <p:cNvSpPr txBox="1">
            <a:spLocks noChangeArrowheads="1"/>
          </p:cNvSpPr>
          <p:nvPr/>
        </p:nvSpPr>
        <p:spPr bwMode="auto">
          <a:xfrm>
            <a:off x="3959259" y="2205038"/>
            <a:ext cx="415207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e-IL" altLang="he-IL" sz="13800" dirty="0">
                <a:latin typeface="Varela Round" panose="00000500000000000000" pitchFamily="2" charset="-79"/>
                <a:cs typeface="Varela Round" panose="00000500000000000000" pitchFamily="2" charset="-79"/>
              </a:rPr>
              <a:t>הסוף</a:t>
            </a:r>
          </a:p>
        </p:txBody>
      </p:sp>
    </p:spTree>
    <p:extLst>
      <p:ext uri="{BB962C8B-B14F-4D97-AF65-F5344CB8AC3E}">
        <p14:creationId xmlns:p14="http://schemas.microsoft.com/office/powerpoint/2010/main" val="2373530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7"/>
          <p:cNvPicPr preferRelativeResize="0"/>
          <p:nvPr/>
        </p:nvPicPr>
        <p:blipFill rotWithShape="1">
          <a:blip r:embed="rId3">
            <a:alphaModFix/>
          </a:blip>
          <a:srcRect l="39172" r="34233" b="66411"/>
          <a:stretch/>
        </p:blipFill>
        <p:spPr>
          <a:xfrm>
            <a:off x="4775372" y="446"/>
            <a:ext cx="3241542" cy="1838237"/>
          </a:xfrm>
          <a:prstGeom prst="rect">
            <a:avLst/>
          </a:prstGeom>
          <a:noFill/>
          <a:ln>
            <a:noFill/>
          </a:ln>
        </p:spPr>
      </p:pic>
      <p:sp>
        <p:nvSpPr>
          <p:cNvPr id="219" name="Google Shape;219;p27"/>
          <p:cNvSpPr txBox="1"/>
          <p:nvPr/>
        </p:nvSpPr>
        <p:spPr>
          <a:xfrm>
            <a:off x="1385274" y="3016166"/>
            <a:ext cx="10434938" cy="1815646"/>
          </a:xfrm>
          <a:prstGeom prst="rect">
            <a:avLst/>
          </a:prstGeom>
          <a:noFill/>
          <a:ln>
            <a:noFill/>
          </a:ln>
        </p:spPr>
        <p:txBody>
          <a:bodyPr spcFirstLastPara="1" wrap="square" lIns="91413" tIns="45694" rIns="91413" bIns="45694" anchor="t" anchorCtr="0">
            <a:noAutofit/>
          </a:bodyPr>
          <a:lstStyle/>
          <a:p>
            <a:pPr marL="895260" algn="just" rtl="1"/>
            <a:r>
              <a:rPr lang="x-none" sz="2800">
                <a:solidFill>
                  <a:srgbClr val="192A72"/>
                </a:solidFill>
                <a:latin typeface="Varela Round"/>
                <a:ea typeface="Varela Round"/>
                <a:cs typeface="Varela Round"/>
                <a:sym typeface="Varela Round"/>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a:t>
            </a:r>
            <a:endParaRPr sz="2800" dirty="0">
              <a:solidFill>
                <a:srgbClr val="192A72"/>
              </a:solidFill>
              <a:latin typeface="Varela Round"/>
              <a:ea typeface="Varela Round"/>
              <a:cs typeface="Varela Round"/>
              <a:sym typeface="Varela Round"/>
            </a:endParaRPr>
          </a:p>
        </p:txBody>
      </p:sp>
      <p:sp>
        <p:nvSpPr>
          <p:cNvPr id="220" name="Google Shape;220;p27"/>
          <p:cNvSpPr/>
          <p:nvPr/>
        </p:nvSpPr>
        <p:spPr>
          <a:xfrm>
            <a:off x="795" y="1838683"/>
            <a:ext cx="12188826" cy="763187"/>
          </a:xfrm>
          <a:prstGeom prst="rect">
            <a:avLst/>
          </a:prstGeom>
          <a:noFill/>
          <a:ln>
            <a:noFill/>
          </a:ln>
        </p:spPr>
        <p:txBody>
          <a:bodyPr spcFirstLastPara="1" wrap="square" lIns="91413" tIns="45694" rIns="91413" bIns="45694" anchor="t" anchorCtr="0">
            <a:noAutofit/>
          </a:bodyPr>
          <a:lstStyle/>
          <a:p>
            <a:pPr algn="ctr" rtl="1">
              <a:lnSpc>
                <a:spcPct val="150000"/>
              </a:lnSpc>
            </a:pPr>
            <a:r>
              <a:rPr lang="x-none" sz="3200" b="1" dirty="0">
                <a:solidFill>
                  <a:srgbClr val="192A72"/>
                </a:solidFill>
                <a:latin typeface="Varela Round"/>
                <a:ea typeface="Varela Round"/>
                <a:cs typeface="Varela Round"/>
                <a:sym typeface="Varela Round"/>
              </a:rPr>
              <a:t>שימוש ביצירות מוגנות בזכויות יוצרים ואיתור בעלי זכויות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11" name="כותרת 1">
            <a:extLst>
              <a:ext uri="{FF2B5EF4-FFF2-40B4-BE49-F238E27FC236}">
                <a16:creationId xmlns:a16="http://schemas.microsoft.com/office/drawing/2014/main" id="{287D6097-54ED-4ABC-8ABF-2DE2E803A65C}"/>
              </a:ext>
            </a:extLst>
          </p:cNvPr>
          <p:cNvSpPr>
            <a:spLocks noGrp="1"/>
          </p:cNvSpPr>
          <p:nvPr>
            <p:ph type="title"/>
          </p:nvPr>
        </p:nvSpPr>
        <p:spPr>
          <a:xfrm>
            <a:off x="1272620" y="172156"/>
            <a:ext cx="9605912" cy="1081609"/>
          </a:xfrm>
        </p:spPr>
        <p:txBody>
          <a:bodyPr/>
          <a:lstStyle/>
          <a:p>
            <a:pPr algn="ctr" eaLnBrk="1" hangingPunct="1"/>
            <a:r>
              <a:rPr lang="he-IL" altLang="he-IL" sz="3600" b="1" dirty="0">
                <a:solidFill>
                  <a:schemeClr val="tx1"/>
                </a:solidFill>
                <a:latin typeface="Varela Round" panose="00000500000000000000" pitchFamily="2" charset="-79"/>
                <a:cs typeface="Varela Round" panose="00000500000000000000" pitchFamily="2" charset="-79"/>
              </a:rPr>
              <a:t>צפו בסרטון ונסו להגדיר על פיו מהי סכמה?</a:t>
            </a:r>
            <a:r>
              <a:rPr lang="he-IL" altLang="he-IL" sz="3600" b="1" dirty="0">
                <a:solidFill>
                  <a:srgbClr val="FF0000"/>
                </a:solidFill>
                <a:latin typeface="Varela Round" panose="00000500000000000000" pitchFamily="2" charset="-79"/>
                <a:cs typeface="Varela Round" panose="00000500000000000000" pitchFamily="2" charset="-79"/>
              </a:rPr>
              <a:t> </a:t>
            </a:r>
            <a:endParaRPr lang="he-IL" altLang="he-IL" sz="3600" b="1" dirty="0">
              <a:solidFill>
                <a:schemeClr val="tx1"/>
              </a:solidFill>
              <a:latin typeface="Varela Round" panose="00000500000000000000" pitchFamily="2" charset="-79"/>
              <a:cs typeface="Varela Round" panose="00000500000000000000" pitchFamily="2" charset="-79"/>
            </a:endParaRPr>
          </a:p>
        </p:txBody>
      </p:sp>
      <p:pic>
        <p:nvPicPr>
          <p:cNvPr id="2" name="001 - ויקיפדיה סכמות">
            <a:hlinkClick r:id="" action="ppaction://media"/>
            <a:extLst>
              <a:ext uri="{FF2B5EF4-FFF2-40B4-BE49-F238E27FC236}">
                <a16:creationId xmlns:a16="http://schemas.microsoft.com/office/drawing/2014/main" id="{678FCFDD-F886-4F5F-852E-F6E6D9FBF3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2495" y="1090780"/>
            <a:ext cx="8446415" cy="4747631"/>
          </a:xfrm>
          <a:prstGeom prst="rect">
            <a:avLst/>
          </a:prstGeom>
        </p:spPr>
      </p:pic>
    </p:spTree>
    <p:extLst>
      <p:ext uri="{BB962C8B-B14F-4D97-AF65-F5344CB8AC3E}">
        <p14:creationId xmlns:p14="http://schemas.microsoft.com/office/powerpoint/2010/main" val="110290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כותרת 1">
            <a:extLst>
              <a:ext uri="{FF2B5EF4-FFF2-40B4-BE49-F238E27FC236}">
                <a16:creationId xmlns:a16="http://schemas.microsoft.com/office/drawing/2014/main" id="{05F5EC0C-2E21-479E-89F6-D4346476500B}"/>
              </a:ext>
            </a:extLst>
          </p:cNvPr>
          <p:cNvSpPr>
            <a:spLocks noGrp="1"/>
          </p:cNvSpPr>
          <p:nvPr>
            <p:ph type="title"/>
          </p:nvPr>
        </p:nvSpPr>
        <p:spPr>
          <a:xfrm>
            <a:off x="1918494" y="333375"/>
            <a:ext cx="8229600" cy="935038"/>
          </a:xfrm>
        </p:spPr>
        <p:txBody>
          <a:bodyPr/>
          <a:lstStyle/>
          <a:p>
            <a:pPr eaLnBrk="1" hangingPunct="1"/>
            <a:r>
              <a:rPr lang="he-IL" altLang="he-IL" dirty="0">
                <a:solidFill>
                  <a:schemeClr val="tx1"/>
                </a:solidFill>
                <a:latin typeface="Varela Round" panose="00000500000000000000" pitchFamily="2" charset="-79"/>
                <a:cs typeface="Varela Round" panose="00000500000000000000" pitchFamily="2" charset="-79"/>
              </a:rPr>
              <a:t>סכמה כמסגרת לעיבוד מידע</a:t>
            </a:r>
          </a:p>
        </p:txBody>
      </p:sp>
      <p:sp>
        <p:nvSpPr>
          <p:cNvPr id="24579" name="מלבן 2">
            <a:extLst>
              <a:ext uri="{FF2B5EF4-FFF2-40B4-BE49-F238E27FC236}">
                <a16:creationId xmlns:a16="http://schemas.microsoft.com/office/drawing/2014/main" id="{44FF55B4-9656-442F-A10A-2A3F5C7D57EC}"/>
              </a:ext>
            </a:extLst>
          </p:cNvPr>
          <p:cNvSpPr>
            <a:spLocks noChangeArrowheads="1"/>
          </p:cNvSpPr>
          <p:nvPr/>
        </p:nvSpPr>
        <p:spPr bwMode="auto">
          <a:xfrm>
            <a:off x="2304256" y="1101725"/>
            <a:ext cx="7200900" cy="521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Arial" panose="020B0604020202020204" pitchFamily="34" charset="0"/>
                <a:cs typeface="Arial" panose="020B0604020202020204" pitchFamily="34" charset="0"/>
              </a:defRPr>
            </a:lvl1pPr>
            <a:lvl2pPr marL="742950" indent="-285750" algn="r" rtl="1">
              <a:defRPr>
                <a:solidFill>
                  <a:schemeClr val="tx1"/>
                </a:solidFill>
                <a:latin typeface="Arial" panose="020B0604020202020204" pitchFamily="34" charset="0"/>
                <a:cs typeface="Arial" panose="020B0604020202020204" pitchFamily="34" charset="0"/>
              </a:defRPr>
            </a:lvl2pPr>
            <a:lvl3pPr marL="1143000" indent="-228600" algn="r" rtl="1">
              <a:defRPr>
                <a:solidFill>
                  <a:schemeClr val="tx1"/>
                </a:solidFill>
                <a:latin typeface="Arial" panose="020B0604020202020204" pitchFamily="34" charset="0"/>
                <a:cs typeface="Arial" panose="020B0604020202020204" pitchFamily="34" charset="0"/>
              </a:defRPr>
            </a:lvl3pPr>
            <a:lvl4pPr marL="1600200" indent="-228600" algn="r" rtl="1">
              <a:defRPr>
                <a:solidFill>
                  <a:schemeClr val="tx1"/>
                </a:solidFill>
                <a:latin typeface="Arial" panose="020B0604020202020204" pitchFamily="34" charset="0"/>
                <a:cs typeface="Arial" panose="020B0604020202020204" pitchFamily="34" charset="0"/>
              </a:defRPr>
            </a:lvl4pPr>
            <a:lvl5pPr marL="2057400" indent="-228600" algn="r" rtl="1">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he-IL" altLang="he-IL" sz="4000" dirty="0">
                <a:latin typeface="Varela Round" panose="00000500000000000000" pitchFamily="2" charset="-79"/>
                <a:ea typeface="Times New Roman" panose="02020603050405020304" pitchFamily="18" charset="0"/>
                <a:cs typeface="Varela Round" panose="00000500000000000000" pitchFamily="2" charset="-79"/>
              </a:rPr>
              <a:t>הסכמה היא יחידת מידע בסיסית באמצעותה אנו מעבדים ומארגנים מידע חדש ומעניקים לו משמעות. </a:t>
            </a:r>
          </a:p>
          <a:p>
            <a:pPr eaLnBrk="1" hangingPunct="1">
              <a:lnSpc>
                <a:spcPct val="150000"/>
              </a:lnSpc>
            </a:pPr>
            <a:endParaRPr lang="he-IL" altLang="he-IL" sz="4000" dirty="0">
              <a:latin typeface="Varela Round" panose="00000500000000000000" pitchFamily="2" charset="-79"/>
              <a:ea typeface="Calibri" panose="020F0502020204030204" pitchFamily="34" charset="0"/>
              <a:cs typeface="Varela Round" panose="00000500000000000000" pitchFamily="2" charset="-79"/>
            </a:endParaRPr>
          </a:p>
          <a:p>
            <a:pPr eaLnBrk="1" hangingPunct="1">
              <a:lnSpc>
                <a:spcPct val="150000"/>
              </a:lnSpc>
            </a:pPr>
            <a:endParaRPr lang="he-IL" altLang="he-IL" sz="2400" dirty="0">
              <a:latin typeface="Varela Round" panose="00000500000000000000" pitchFamily="2" charset="-79"/>
              <a:ea typeface="Calibri" panose="020F0502020204030204" pitchFamily="34" charset="0"/>
              <a:cs typeface="Varela Round" panose="00000500000000000000" pitchFamily="2" charset="-79"/>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288D1C73-44BB-49B8-A079-E802F13D0433}"/>
              </a:ext>
            </a:extLst>
          </p:cNvPr>
          <p:cNvSpPr>
            <a:spLocks noGrp="1"/>
          </p:cNvSpPr>
          <p:nvPr>
            <p:ph idx="1"/>
          </p:nvPr>
        </p:nvSpPr>
        <p:spPr>
          <a:xfrm>
            <a:off x="1991520" y="1719116"/>
            <a:ext cx="7991475" cy="3173395"/>
          </a:xfrm>
        </p:spPr>
        <p:txBody>
          <a:bodyPr rtlCol="0">
            <a:normAutofit/>
          </a:bodyPr>
          <a:lstStyle/>
          <a:p>
            <a:pPr marL="0" indent="0">
              <a:buNone/>
              <a:defRPr/>
            </a:pPr>
            <a:r>
              <a:rPr lang="he-IL" sz="4000" b="1" dirty="0">
                <a:solidFill>
                  <a:schemeClr val="tx1"/>
                </a:solidFill>
                <a:latin typeface="Varela Round" panose="00000500000000000000" pitchFamily="2" charset="-79"/>
                <a:ea typeface="Times New Roman"/>
                <a:cs typeface="Varela Round" panose="00000500000000000000" pitchFamily="2" charset="-79"/>
              </a:rPr>
              <a:t>סכמה של אירועים: מארגנת מידע הקשור להשתלשלות אירועים במצבים מוכרים. </a:t>
            </a:r>
          </a:p>
          <a:p>
            <a:pPr marL="0" indent="0">
              <a:buNone/>
              <a:defRPr/>
            </a:pPr>
            <a:endParaRPr lang="en-US" sz="4000" b="1" dirty="0">
              <a:solidFill>
                <a:schemeClr val="tx1"/>
              </a:solidFill>
              <a:latin typeface="Varela Round" panose="00000500000000000000" pitchFamily="2" charset="-79"/>
              <a:ea typeface="Calibri"/>
              <a:cs typeface="Varela Round" panose="00000500000000000000" pitchFamily="2" charset="-79"/>
            </a:endParaRPr>
          </a:p>
          <a:p>
            <a:pPr eaLnBrk="1" fontAlgn="auto" hangingPunct="1">
              <a:buFont typeface="Arial"/>
              <a:buChar char="•"/>
              <a:defRPr/>
            </a:pPr>
            <a:endParaRPr lang="he-IL" sz="3200" dirty="0">
              <a:solidFill>
                <a:schemeClr val="tx1"/>
              </a:solidFill>
              <a:latin typeface="Varela Round" panose="00000500000000000000" pitchFamily="2" charset="-79"/>
              <a:cs typeface="Varela Round" panose="00000500000000000000" pitchFamily="2" charset="-79"/>
            </a:endParaRPr>
          </a:p>
        </p:txBody>
      </p:sp>
      <p:sp>
        <p:nvSpPr>
          <p:cNvPr id="4" name="כותרת 1">
            <a:extLst>
              <a:ext uri="{FF2B5EF4-FFF2-40B4-BE49-F238E27FC236}">
                <a16:creationId xmlns:a16="http://schemas.microsoft.com/office/drawing/2014/main" id="{BC7C7207-1D7A-49E1-83D1-518B552156D1}"/>
              </a:ext>
            </a:extLst>
          </p:cNvPr>
          <p:cNvSpPr>
            <a:spLocks noGrp="1"/>
          </p:cNvSpPr>
          <p:nvPr>
            <p:ph type="title"/>
          </p:nvPr>
        </p:nvSpPr>
        <p:spPr>
          <a:xfrm>
            <a:off x="1918494" y="361656"/>
            <a:ext cx="8229600" cy="935038"/>
          </a:xfrm>
        </p:spPr>
        <p:txBody>
          <a:bodyPr/>
          <a:lstStyle/>
          <a:p>
            <a:pPr eaLnBrk="1" hangingPunct="1"/>
            <a:r>
              <a:rPr lang="he-IL" altLang="he-IL" dirty="0">
                <a:solidFill>
                  <a:schemeClr val="tx1"/>
                </a:solidFill>
                <a:latin typeface="Varela Round" panose="00000500000000000000" pitchFamily="2" charset="-79"/>
                <a:cs typeface="Varela Round" panose="00000500000000000000" pitchFamily="2" charset="-79"/>
              </a:rPr>
              <a:t>סוגי סכמות</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288D1C73-44BB-49B8-A079-E802F13D0433}"/>
              </a:ext>
            </a:extLst>
          </p:cNvPr>
          <p:cNvSpPr>
            <a:spLocks noGrp="1"/>
          </p:cNvSpPr>
          <p:nvPr>
            <p:ph idx="1"/>
          </p:nvPr>
        </p:nvSpPr>
        <p:spPr>
          <a:xfrm>
            <a:off x="2278782" y="966044"/>
            <a:ext cx="7704212" cy="5775325"/>
          </a:xfrm>
        </p:spPr>
        <p:txBody>
          <a:bodyPr rtlCol="0">
            <a:normAutofit/>
          </a:bodyPr>
          <a:lstStyle/>
          <a:p>
            <a:pPr marL="0" indent="0">
              <a:buNone/>
              <a:defRPr/>
            </a:pPr>
            <a:r>
              <a:rPr lang="he-IL" sz="4000" b="1" dirty="0">
                <a:solidFill>
                  <a:schemeClr val="tx1"/>
                </a:solidFill>
                <a:latin typeface="Varela Round" panose="00000500000000000000" pitchFamily="2" charset="-79"/>
                <a:ea typeface="Times New Roman"/>
                <a:cs typeface="Varela Round" panose="00000500000000000000" pitchFamily="2" charset="-79"/>
              </a:rPr>
              <a:t>סכמה עצמית: מסייעת לאדם לארגן מידע שקשור לעצמו, אישיותו והתנהגותו. משקפת את כל ההתנסויות שהיו לו בעבר.</a:t>
            </a:r>
            <a:endParaRPr lang="he-IL" sz="3200" dirty="0">
              <a:solidFill>
                <a:schemeClr val="tx1"/>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4086363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288D1C73-44BB-49B8-A079-E802F13D0433}"/>
              </a:ext>
            </a:extLst>
          </p:cNvPr>
          <p:cNvSpPr>
            <a:spLocks noGrp="1"/>
          </p:cNvSpPr>
          <p:nvPr>
            <p:ph idx="1"/>
          </p:nvPr>
        </p:nvSpPr>
        <p:spPr>
          <a:xfrm>
            <a:off x="2710830" y="850544"/>
            <a:ext cx="7272164" cy="5775325"/>
          </a:xfrm>
        </p:spPr>
        <p:txBody>
          <a:bodyPr rtlCol="0">
            <a:normAutofit/>
          </a:bodyPr>
          <a:lstStyle/>
          <a:p>
            <a:pPr marL="0" indent="0">
              <a:buNone/>
              <a:defRPr/>
            </a:pPr>
            <a:r>
              <a:rPr lang="he-IL" sz="4000" b="1" dirty="0">
                <a:solidFill>
                  <a:schemeClr val="tx1"/>
                </a:solidFill>
                <a:latin typeface="Varela Round" panose="00000500000000000000" pitchFamily="2" charset="-79"/>
                <a:ea typeface="Times New Roman"/>
                <a:cs typeface="Varela Round" panose="00000500000000000000" pitchFamily="2" charset="-79"/>
              </a:rPr>
              <a:t>סכמה של אנשים: מארגנת את המידע שיש לאדם על אנשים אחרים: תכונותיהם, העדפותיהם ומאפייניהם. </a:t>
            </a:r>
          </a:p>
          <a:p>
            <a:pPr marL="0" indent="0">
              <a:buNone/>
              <a:defRPr/>
            </a:pPr>
            <a:endParaRPr lang="he-IL" sz="4000" b="1" dirty="0">
              <a:solidFill>
                <a:schemeClr val="tx1"/>
              </a:solidFill>
              <a:latin typeface="Varela Round" panose="00000500000000000000" pitchFamily="2" charset="-79"/>
              <a:ea typeface="Times New Roman"/>
              <a:cs typeface="Varela Round" panose="00000500000000000000" pitchFamily="2" charset="-79"/>
            </a:endParaRPr>
          </a:p>
          <a:p>
            <a:pPr marL="0" indent="0">
              <a:buNone/>
              <a:defRPr/>
            </a:pPr>
            <a:endParaRPr lang="en-US" sz="4000" b="1" dirty="0">
              <a:solidFill>
                <a:schemeClr val="tx1"/>
              </a:solidFill>
              <a:latin typeface="Varela Round" panose="00000500000000000000" pitchFamily="2" charset="-79"/>
              <a:ea typeface="Calibri"/>
              <a:cs typeface="Varela Round" panose="00000500000000000000" pitchFamily="2" charset="-79"/>
            </a:endParaRPr>
          </a:p>
          <a:p>
            <a:pPr eaLnBrk="1" fontAlgn="auto" hangingPunct="1">
              <a:buFont typeface="Arial"/>
              <a:buChar char="•"/>
              <a:defRPr/>
            </a:pPr>
            <a:endParaRPr lang="he-IL" sz="3200" dirty="0">
              <a:solidFill>
                <a:schemeClr val="tx1"/>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568365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B43DCC96-64D9-4A61-9EBC-45342B0283BA}"/>
              </a:ext>
            </a:extLst>
          </p:cNvPr>
          <p:cNvSpPr>
            <a:spLocks noGrp="1"/>
          </p:cNvSpPr>
          <p:nvPr>
            <p:ph idx="1"/>
          </p:nvPr>
        </p:nvSpPr>
        <p:spPr>
          <a:xfrm>
            <a:off x="1980407" y="692150"/>
            <a:ext cx="8075613" cy="5632450"/>
          </a:xfrm>
        </p:spPr>
        <p:txBody>
          <a:bodyPr rtlCol="0">
            <a:normAutofit/>
          </a:bodyPr>
          <a:lstStyle/>
          <a:p>
            <a:pPr marL="0" indent="0">
              <a:buNone/>
              <a:defRPr/>
            </a:pPr>
            <a:r>
              <a:rPr lang="he-IL" sz="4000" b="1" dirty="0">
                <a:solidFill>
                  <a:schemeClr val="tx1"/>
                </a:solidFill>
                <a:latin typeface="Varela Round" panose="00000500000000000000" pitchFamily="2" charset="-79"/>
                <a:ea typeface="Times New Roman"/>
                <a:cs typeface="Varela Round" panose="00000500000000000000" pitchFamily="2" charset="-79"/>
              </a:rPr>
              <a:t>סכמה של תפקידים: מארגנת את המידע שקשור באופן מילויו של תפקיד מסויים. המידע גם משפיע על הציפיות ממילוי אותם תפקידים, גם אם לא פגשנו מעולם אנשים בתפקידים אלו.</a:t>
            </a:r>
          </a:p>
        </p:txBody>
      </p:sp>
    </p:spTree>
    <p:extLst>
      <p:ext uri="{BB962C8B-B14F-4D97-AF65-F5344CB8AC3E}">
        <p14:creationId xmlns:p14="http://schemas.microsoft.com/office/powerpoint/2010/main" val="1832480235"/>
      </p:ext>
    </p:extLst>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1389</Words>
  <Application>Microsoft Office PowerPoint</Application>
  <PresentationFormat>Custom</PresentationFormat>
  <Paragraphs>163</Paragraphs>
  <Slides>31</Slides>
  <Notes>21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Varela Round</vt:lpstr>
      <vt:lpstr>Wingdings</vt:lpstr>
      <vt:lpstr>Arial</vt:lpstr>
      <vt:lpstr>Calibri</vt:lpstr>
      <vt:lpstr>Narkisim</vt:lpstr>
      <vt:lpstr>ערכת נושא Office</vt:lpstr>
      <vt:lpstr>מערכת שידורים לאומית</vt:lpstr>
      <vt:lpstr>נושא השיעור- סכמות</vt:lpstr>
      <vt:lpstr>מה נלמד היום </vt:lpstr>
      <vt:lpstr>צפו בסרטון ונסו להגדיר על פיו מהי סכמה? </vt:lpstr>
      <vt:lpstr>סכמה כמסגרת לעיבוד מידע</vt:lpstr>
      <vt:lpstr>סוגי סכמות</vt:lpstr>
      <vt:lpstr>PowerPoint Presentation</vt:lpstr>
      <vt:lpstr>PowerPoint Presentation</vt:lpstr>
      <vt:lpstr>PowerPoint Presentation</vt:lpstr>
      <vt:lpstr>PowerPoint Presentation</vt:lpstr>
      <vt:lpstr>PowerPoint Presentation</vt:lpstr>
      <vt:lpstr>PowerPoint Presentation</vt:lpstr>
      <vt:lpstr>סיכום</vt:lpstr>
      <vt:lpstr>PowerPoint Presentation</vt:lpstr>
      <vt:lpstr>PowerPoint Presentation</vt:lpstr>
      <vt:lpstr>PowerPoint Presentation</vt:lpstr>
      <vt:lpstr>הצטרפו אלינו לחלק ב' של השיעור</vt:lpstr>
      <vt:lpstr>נושא השיעור- הנבואה שמגשימה את עצמה</vt:lpstr>
      <vt:lpstr>מה נלמד היום </vt:lpstr>
      <vt:lpstr>PowerPoint Presentation</vt:lpstr>
      <vt:lpstr>     האמונה / הנבואה המגשימה את עצמה</vt:lpstr>
      <vt:lpstr>PowerPoint Presentation</vt:lpstr>
      <vt:lpstr>PowerPoint Presentation</vt:lpstr>
      <vt:lpstr>PowerPoint Presentation</vt:lpstr>
      <vt:lpstr>PowerPoint Presentation</vt:lpstr>
      <vt:lpstr>PowerPoint Presentation</vt:lpstr>
      <vt:lpstr>PowerPoint Presentation</vt:lpstr>
      <vt:lpstr>  מטלת בית  צפו בסרטון הבא ביו טיוב: ד"ר עופר כספי - כיצד אמונה משנה תוצאות. על אפקט הפלסיבו נתחו את המתואר בסרטון באמצעות שלבי הנבואה שמגשימה את עצמה</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דור קלנר</dc:creator>
  <cp:lastModifiedBy>Anat Kaldaron</cp:lastModifiedBy>
  <cp:revision>6</cp:revision>
  <dcterms:modified xsi:type="dcterms:W3CDTF">2020-09-13T16:47:37Z</dcterms:modified>
</cp:coreProperties>
</file>