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7" r:id="rId2"/>
    <p:sldId id="262" r:id="rId3"/>
    <p:sldId id="263" r:id="rId4"/>
    <p:sldId id="321" r:id="rId5"/>
    <p:sldId id="288" r:id="rId6"/>
    <p:sldId id="301" r:id="rId7"/>
    <p:sldId id="307" r:id="rId8"/>
    <p:sldId id="302" r:id="rId9"/>
    <p:sldId id="308" r:id="rId10"/>
    <p:sldId id="322" r:id="rId11"/>
    <p:sldId id="309" r:id="rId12"/>
    <p:sldId id="331" r:id="rId13"/>
    <p:sldId id="316" r:id="rId14"/>
    <p:sldId id="317" r:id="rId15"/>
    <p:sldId id="325" r:id="rId16"/>
    <p:sldId id="310" r:id="rId17"/>
    <p:sldId id="323" r:id="rId18"/>
    <p:sldId id="320" r:id="rId19"/>
    <p:sldId id="324" r:id="rId20"/>
    <p:sldId id="326" r:id="rId21"/>
    <p:sldId id="330" r:id="rId22"/>
    <p:sldId id="318" r:id="rId23"/>
    <p:sldId id="329" r:id="rId24"/>
    <p:sldId id="304" r:id="rId25"/>
    <p:sldId id="291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102" y="36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כ'/כסלו/תשפ"ב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37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81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606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כ'/כסלו/תשפ"ב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o.cet.ac.il/player/?document=c1514e2a-bf38-4b00-b726-94259a1debe4&amp;language=he&amp;sitekey=ebag#pageId=page_3&amp;documentId=c1514e2a-bf38-4b00-b726-94259a1debe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lo.cet.ac.il/player/?document=c1514e2a-bf38-4b00-b726-94259a1debe4&amp;language=he&amp;sitekey=ebag#pageId=page_3&amp;documentId=c1514e2a-bf38-4b00-b726-94259a1debe4" TargetMode="External"/><Relationship Id="rId3" Type="http://schemas.openxmlformats.org/officeDocument/2006/relationships/hyperlink" Target="https://www.flickr.com/" TargetMode="External"/><Relationship Id="rId7" Type="http://schemas.openxmlformats.org/officeDocument/2006/relationships/hyperlink" Target="https://www.cleanpng.com/" TargetMode="External"/><Relationship Id="rId2" Type="http://schemas.openxmlformats.org/officeDocument/2006/relationships/hyperlink" Target="https://www.pikiwiki.org.il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exels.com/" TargetMode="External"/><Relationship Id="rId5" Type="http://schemas.openxmlformats.org/officeDocument/2006/relationships/hyperlink" Target="https://unsplash.com/" TargetMode="External"/><Relationship Id="rId4" Type="http://schemas.openxmlformats.org/officeDocument/2006/relationships/hyperlink" Target="https://www.freepik.com/hom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ewforum.org/2009/10/07/mapping-the-global-muslim-population/#map1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664208" y="171982"/>
            <a:ext cx="9802206" cy="720000"/>
          </a:xfrm>
        </p:spPr>
        <p:txBody>
          <a:bodyPr/>
          <a:lstStyle/>
          <a:p>
            <a:r>
              <a:rPr lang="he-IL" dirty="0"/>
              <a:t>הצום</a:t>
            </a:r>
          </a:p>
        </p:txBody>
      </p:sp>
      <p:pic>
        <p:nvPicPr>
          <p:cNvPr id="9218" name="Picture 2" descr="https://banner2.cleanpng.com/20190414/lsk/kisspng-eid-al-adha-eid-al-fitr-eid-mubarak-ramadan-islam-5cb33a08df81c5.3141666515552496729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63" y="3383280"/>
            <a:ext cx="2355193" cy="23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banner2.cleanpng.com/20180126/ooe/kisspng-islamic-architecture-chandelier-islamic-style-chandelier-5a6af5b7996382.6829505115169591596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921566"/>
            <a:ext cx="2309857" cy="2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4730334" y="1576492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dirty="0"/>
              <a:t>במשך כל חודש ה</a:t>
            </a:r>
            <a:r>
              <a:rPr lang="he-IL" sz="2000" b="1" dirty="0"/>
              <a:t>רמדאן</a:t>
            </a:r>
            <a:r>
              <a:rPr lang="he-IL" sz="2000" dirty="0"/>
              <a:t>  המאמינים  </a:t>
            </a:r>
            <a:r>
              <a:rPr lang="he-IL" sz="2000" b="1" dirty="0"/>
              <a:t>צמים </a:t>
            </a:r>
            <a:r>
              <a:rPr lang="he-IL" sz="2000" dirty="0"/>
              <a:t>מהבוקר עד שקיעת החמה. הצום נותן למאמין הזדמנות </a:t>
            </a:r>
            <a:r>
              <a:rPr lang="he-IL" sz="2000" b="1" dirty="0"/>
              <a:t>להתחרט</a:t>
            </a:r>
            <a:r>
              <a:rPr lang="he-IL" sz="2000" dirty="0"/>
              <a:t> (להצטער)על מעשיו הרעים ולהתקרב לאלוהים.</a:t>
            </a:r>
          </a:p>
          <a:p>
            <a:r>
              <a:rPr lang="he-IL" sz="2000" dirty="0"/>
              <a:t> </a:t>
            </a:r>
          </a:p>
          <a:p>
            <a:r>
              <a:rPr lang="he-IL" sz="2000" dirty="0"/>
              <a:t>על פי המסורת המוסלמית </a:t>
            </a:r>
            <a:r>
              <a:rPr lang="he-IL" sz="2000" b="1" dirty="0"/>
              <a:t>בסוף חודש </a:t>
            </a:r>
            <a:r>
              <a:rPr lang="he-IL" sz="2000" dirty="0"/>
              <a:t>זה, בלילה, ניתן </a:t>
            </a:r>
            <a:r>
              <a:rPr lang="he-IL" sz="2000" b="1" dirty="0"/>
              <a:t>הקוראן</a:t>
            </a:r>
            <a:r>
              <a:rPr lang="he-IL" sz="2000" dirty="0"/>
              <a:t> למוחמד על ידי  המלאך גבריאל.  בלילה זה קובע האל את גורלו של האדם </a:t>
            </a:r>
            <a:r>
              <a:rPr lang="he-IL" sz="2000" b="1" dirty="0"/>
              <a:t>לחיים ולמות. </a:t>
            </a:r>
          </a:p>
          <a:p>
            <a:endParaRPr lang="he-IL" sz="2000" dirty="0"/>
          </a:p>
          <a:p>
            <a:r>
              <a:rPr lang="he-IL" sz="2000" dirty="0"/>
              <a:t>הצום נגמר בחגיגות הנמשכות שלושה ימים ונקראות: "</a:t>
            </a:r>
            <a:r>
              <a:rPr lang="he-IL" sz="2000" b="1" dirty="0"/>
              <a:t>עיד אל פיטר".</a:t>
            </a:r>
          </a:p>
        </p:txBody>
      </p:sp>
    </p:spTree>
    <p:extLst>
      <p:ext uri="{BB962C8B-B14F-4D97-AF65-F5344CB8AC3E}">
        <p14:creationId xmlns:p14="http://schemas.microsoft.com/office/powerpoint/2010/main" val="34948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העלייה לרגל- </a:t>
            </a:r>
            <a:r>
              <a:rPr lang="he-IL" dirty="0" err="1"/>
              <a:t>אלחג</a:t>
            </a:r>
            <a:r>
              <a:rPr lang="he-IL" dirty="0"/>
              <a:t>'</a:t>
            </a:r>
          </a:p>
        </p:txBody>
      </p:sp>
      <p:pic>
        <p:nvPicPr>
          <p:cNvPr id="2052" name="Picture 4" descr="Kaaba, Mec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6" y="3441811"/>
            <a:ext cx="4391766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owd of people worshiping Kaaba, Mec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6" y="1448109"/>
            <a:ext cx="4222670" cy="1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291164" y="1664208"/>
            <a:ext cx="47273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/>
              <a:t>המצווה התקיימה עוד לפני </a:t>
            </a:r>
            <a:r>
              <a:rPr lang="he-IL" sz="2000" dirty="0" err="1"/>
              <a:t>האיסלאם</a:t>
            </a:r>
            <a:r>
              <a:rPr lang="he-IL" sz="2000" dirty="0"/>
              <a:t>. </a:t>
            </a:r>
          </a:p>
          <a:p>
            <a:r>
              <a:rPr lang="he-IL" sz="2000" dirty="0"/>
              <a:t>כל המאמינים חייבים לפחות  </a:t>
            </a:r>
            <a:r>
              <a:rPr lang="he-IL" sz="2000" b="1" dirty="0"/>
              <a:t>פעם אחת </a:t>
            </a:r>
            <a:r>
              <a:rPr lang="he-IL" sz="2000" dirty="0"/>
              <a:t>בחייהם לעלות  </a:t>
            </a:r>
            <a:r>
              <a:rPr lang="he-IL" sz="2000" b="1" dirty="0" err="1"/>
              <a:t>לכעבה</a:t>
            </a:r>
            <a:r>
              <a:rPr lang="he-IL" sz="2000" b="1" dirty="0"/>
              <a:t> שבמכה</a:t>
            </a:r>
            <a:r>
              <a:rPr lang="he-IL" sz="2000" dirty="0"/>
              <a:t>. </a:t>
            </a:r>
          </a:p>
          <a:p>
            <a:r>
              <a:rPr lang="he-IL" sz="2000" dirty="0"/>
              <a:t>בעיר מכה חייבים המאמינים להיטהר, ללבוש </a:t>
            </a:r>
            <a:r>
              <a:rPr lang="he-IL" sz="2000" b="1" dirty="0"/>
              <a:t>בגדים לבנים </a:t>
            </a:r>
            <a:r>
              <a:rPr lang="he-IL" sz="2000" dirty="0"/>
              <a:t>ללא תפרים </a:t>
            </a:r>
            <a:r>
              <a:rPr lang="he-IL" sz="2000" b="1" dirty="0"/>
              <a:t>לחלוץ נעלים ולא להסתפר</a:t>
            </a:r>
            <a:r>
              <a:rPr lang="he-IL" sz="2000" dirty="0"/>
              <a:t>. </a:t>
            </a:r>
          </a:p>
          <a:p>
            <a:r>
              <a:rPr lang="he-IL" sz="2000" dirty="0"/>
              <a:t>בסיום העלייה לרגל מקבלים המאמינים את התואר </a:t>
            </a:r>
            <a:r>
              <a:rPr lang="he-IL" sz="2000" b="1" dirty="0" err="1"/>
              <a:t>חאג</a:t>
            </a:r>
            <a:r>
              <a:rPr lang="he-IL" sz="2000" b="1" dirty="0"/>
              <a:t>'.</a:t>
            </a:r>
          </a:p>
          <a:p>
            <a:r>
              <a:rPr lang="he-IL" sz="2000" dirty="0"/>
              <a:t>החג שמסיים את העלייה לרגל-</a:t>
            </a:r>
            <a:r>
              <a:rPr lang="he-IL" sz="2000" b="1" dirty="0"/>
              <a:t> עיד </a:t>
            </a:r>
            <a:r>
              <a:rPr lang="he-IL" sz="2000" b="1" dirty="0" err="1"/>
              <a:t>אלאדחא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26526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482640" y="1919888"/>
            <a:ext cx="10800000" cy="1260000"/>
          </a:xfrm>
        </p:spPr>
        <p:txBody>
          <a:bodyPr/>
          <a:lstStyle/>
          <a:p>
            <a:r>
              <a:rPr lang="he-IL" dirty="0"/>
              <a:t>מנהגים , מקום תפילה ואיסורים </a:t>
            </a:r>
          </a:p>
        </p:txBody>
      </p:sp>
    </p:spTree>
    <p:extLst>
      <p:ext uri="{BB962C8B-B14F-4D97-AF65-F5344CB8AC3E}">
        <p14:creationId xmlns:p14="http://schemas.microsoft.com/office/powerpoint/2010/main" val="19616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הקוראן</a:t>
            </a:r>
          </a:p>
        </p:txBody>
      </p:sp>
      <p:pic>
        <p:nvPicPr>
          <p:cNvPr id="3076" name="Picture 4" descr="man sitting on area rug reading book on book st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2188"/>
            <a:ext cx="387096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pened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683" y="1340268"/>
            <a:ext cx="3446462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6321" y="1462188"/>
            <a:ext cx="335280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ספר הקודש </a:t>
            </a:r>
            <a:r>
              <a:rPr lang="he-IL" sz="2000" dirty="0"/>
              <a:t>של המוסלמים.</a:t>
            </a:r>
          </a:p>
          <a:p>
            <a:endParaRPr lang="he-IL" sz="2000" dirty="0"/>
          </a:p>
          <a:p>
            <a:r>
              <a:rPr lang="he-IL" sz="2000" dirty="0"/>
              <a:t>רק באמצע </a:t>
            </a:r>
            <a:r>
              <a:rPr lang="he-IL" sz="2000" b="1" dirty="0"/>
              <a:t>המאה ה7</a:t>
            </a:r>
          </a:p>
          <a:p>
            <a:r>
              <a:rPr lang="he-IL" sz="2000" b="1" dirty="0"/>
              <a:t> (לאחר מותו של מוחמד)</a:t>
            </a:r>
            <a:r>
              <a:rPr lang="he-IL" sz="2000" dirty="0"/>
              <a:t> קובצו כל האמרות שנמסרו למוחמד על ידי אללה, לספר הקוראן.</a:t>
            </a:r>
          </a:p>
          <a:p>
            <a:endParaRPr lang="he-IL" sz="2000" dirty="0"/>
          </a:p>
          <a:p>
            <a:r>
              <a:rPr lang="he-IL" sz="2000" b="1" dirty="0"/>
              <a:t>בקוראן 114 </a:t>
            </a:r>
            <a:r>
              <a:rPr lang="he-IL" sz="2000" b="1" dirty="0" err="1"/>
              <a:t>סורות</a:t>
            </a:r>
            <a:r>
              <a:rPr lang="he-IL" sz="2000" b="1" dirty="0"/>
              <a:t>(פרקים).</a:t>
            </a:r>
          </a:p>
          <a:p>
            <a:r>
              <a:rPr lang="he-IL" sz="2000" b="1" dirty="0" err="1"/>
              <a:t>הסורות</a:t>
            </a:r>
            <a:r>
              <a:rPr lang="he-IL" sz="2000" b="1" dirty="0"/>
              <a:t> מופיעות בקוראן לפי אורכן.</a:t>
            </a:r>
          </a:p>
        </p:txBody>
      </p:sp>
    </p:spTree>
    <p:extLst>
      <p:ext uri="{BB962C8B-B14F-4D97-AF65-F5344CB8AC3E}">
        <p14:creationId xmlns:p14="http://schemas.microsoft.com/office/powerpoint/2010/main" val="8647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הסונה</a:t>
            </a:r>
            <a:r>
              <a:rPr lang="he-IL" dirty="0"/>
              <a:t>- משלימה את הקוראן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 descr="white book beside green tex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97280"/>
            <a:ext cx="3613912" cy="47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erson holding quran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3000"/>
                    </a14:imgEffect>
                    <a14:imgEffect>
                      <a14:brightnessContrast bright="6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9" y="1097281"/>
            <a:ext cx="3483493" cy="45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9664" y="1481941"/>
            <a:ext cx="2993136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/>
              <a:t>הסונה</a:t>
            </a:r>
            <a:r>
              <a:rPr lang="he-IL" sz="2000" dirty="0"/>
              <a:t> היא מעין </a:t>
            </a:r>
            <a:r>
              <a:rPr lang="he-IL" sz="2000" b="1" dirty="0"/>
              <a:t>התורה שבעל פה והיא </a:t>
            </a:r>
            <a:r>
              <a:rPr lang="he-IL" sz="2000" dirty="0"/>
              <a:t>משלימה את הקוראן.</a:t>
            </a:r>
          </a:p>
          <a:p>
            <a:endParaRPr lang="he-IL" sz="2000" dirty="0"/>
          </a:p>
          <a:p>
            <a:r>
              <a:rPr lang="he-IL" sz="2000" dirty="0"/>
              <a:t>היא כוללת </a:t>
            </a:r>
            <a:r>
              <a:rPr lang="he-IL" sz="2000" b="1" dirty="0"/>
              <a:t>אוסף של מסורות </a:t>
            </a:r>
            <a:r>
              <a:rPr lang="he-IL" sz="2000" dirty="0"/>
              <a:t>שהועלו על הכתב , המתארות את </a:t>
            </a:r>
            <a:r>
              <a:rPr lang="he-IL" sz="2000" b="1" dirty="0"/>
              <a:t>אורח החיים של הנביא מוחמד</a:t>
            </a:r>
          </a:p>
          <a:p>
            <a:endParaRPr lang="he-IL" sz="2000" b="1" dirty="0"/>
          </a:p>
          <a:p>
            <a:r>
              <a:rPr lang="he-IL" sz="2000" dirty="0"/>
              <a:t>המוסלמים הנוהגים על פי הקוראן </a:t>
            </a:r>
            <a:r>
              <a:rPr lang="he-IL" sz="2000" dirty="0" err="1"/>
              <a:t>והסונה</a:t>
            </a:r>
            <a:r>
              <a:rPr lang="he-IL" sz="2000" dirty="0"/>
              <a:t>- נקראים </a:t>
            </a:r>
            <a:r>
              <a:rPr lang="he-IL" sz="2000" b="1" dirty="0"/>
              <a:t>מוסלמים סונים</a:t>
            </a:r>
          </a:p>
          <a:p>
            <a:r>
              <a:rPr lang="he-IL" sz="2000" b="1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32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השיעה</a:t>
            </a:r>
            <a:r>
              <a:rPr lang="he-IL" dirty="0"/>
              <a:t>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920240" y="1250842"/>
            <a:ext cx="8581170" cy="4090988"/>
          </a:xfrm>
        </p:spPr>
        <p:txBody>
          <a:bodyPr/>
          <a:lstStyle/>
          <a:p>
            <a:r>
              <a:rPr lang="he-IL" dirty="0"/>
              <a:t>האסלאם מתחלק לשני ענפים :</a:t>
            </a:r>
          </a:p>
          <a:p>
            <a:r>
              <a:rPr lang="he-IL" b="1" dirty="0"/>
              <a:t>סוני </a:t>
            </a:r>
            <a:r>
              <a:rPr lang="he-IL" dirty="0"/>
              <a:t>, אליו משתייכים </a:t>
            </a:r>
            <a:r>
              <a:rPr lang="he-IL" dirty="0">
                <a:solidFill>
                  <a:srgbClr val="FF0000"/>
                </a:solidFill>
              </a:rPr>
              <a:t>90% </a:t>
            </a:r>
            <a:r>
              <a:rPr lang="he-IL" dirty="0"/>
              <a:t>מהמוסלמים בעולם, </a:t>
            </a:r>
          </a:p>
          <a:p>
            <a:r>
              <a:rPr lang="he-IL" dirty="0"/>
              <a:t>ו</a:t>
            </a:r>
            <a:r>
              <a:rPr lang="he-IL" b="1" dirty="0"/>
              <a:t>שיעי</a:t>
            </a:r>
            <a:r>
              <a:rPr lang="he-IL" dirty="0"/>
              <a:t> , אליו משתייכים </a:t>
            </a:r>
            <a:r>
              <a:rPr lang="he-IL" dirty="0">
                <a:solidFill>
                  <a:srgbClr val="FF0000"/>
                </a:solidFill>
              </a:rPr>
              <a:t>10%</a:t>
            </a:r>
            <a:r>
              <a:rPr lang="he-IL" dirty="0"/>
              <a:t> הנותרים.</a:t>
            </a:r>
          </a:p>
          <a:p>
            <a:r>
              <a:rPr lang="he-IL" dirty="0"/>
              <a:t>השיעים מאמינים שרק </a:t>
            </a:r>
            <a:r>
              <a:rPr lang="he-IL" b="1" dirty="0"/>
              <a:t>צאצאי בתו של </a:t>
            </a:r>
            <a:r>
              <a:rPr lang="he-IL" b="1" dirty="0" err="1"/>
              <a:t>מוחמד,פאטמה</a:t>
            </a:r>
            <a:r>
              <a:rPr lang="he-IL" b="1" dirty="0"/>
              <a:t> , ובעלה עלי</a:t>
            </a:r>
            <a:r>
              <a:rPr lang="he-IL" dirty="0"/>
              <a:t>, צריכים למלא את מקומו .אללה שלח </a:t>
            </a:r>
            <a:r>
              <a:rPr lang="he-IL" dirty="0" err="1"/>
              <a:t>אממים</a:t>
            </a:r>
            <a:r>
              <a:rPr lang="he-IL" dirty="0"/>
              <a:t> , צאצאי עלי , כשליחיו שאינם יכולים לטעות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442" y="4167186"/>
            <a:ext cx="4216718" cy="202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4160" y="5394058"/>
            <a:ext cx="1158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מט"ח</a:t>
            </a:r>
          </a:p>
        </p:txBody>
      </p:sp>
    </p:spTree>
    <p:extLst>
      <p:ext uri="{BB962C8B-B14F-4D97-AF65-F5344CB8AC3E}">
        <p14:creationId xmlns:p14="http://schemas.microsoft.com/office/powerpoint/2010/main" val="39534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המסגד</a:t>
            </a:r>
          </a:p>
        </p:txBody>
      </p:sp>
      <p:pic>
        <p:nvPicPr>
          <p:cNvPr id="2" name="Picture 2" descr="מסגד הים ביפו העתיק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" y="762000"/>
            <a:ext cx="3590940" cy="413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2794" y="1918909"/>
            <a:ext cx="24688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המסגד בנוי מחצר חיצונית וחלק פנימי גדול. </a:t>
            </a:r>
          </a:p>
          <a:p>
            <a:r>
              <a:rPr lang="he-IL" sz="2000" b="1" dirty="0" err="1"/>
              <a:t>מהמנרט</a:t>
            </a:r>
            <a:r>
              <a:rPr lang="he-IL" sz="2000" dirty="0"/>
              <a:t> קורא </a:t>
            </a:r>
            <a:r>
              <a:rPr lang="he-IL" sz="2000" b="1" dirty="0"/>
              <a:t>המואזין</a:t>
            </a:r>
            <a:r>
              <a:rPr lang="he-IL" sz="2000" dirty="0"/>
              <a:t> לתפילה </a:t>
            </a:r>
            <a:r>
              <a:rPr lang="he-IL" sz="2000" b="1" dirty="0"/>
              <a:t>חמש פעמים </a:t>
            </a:r>
            <a:r>
              <a:rPr lang="he-IL" sz="2000" dirty="0"/>
              <a:t>ביום </a:t>
            </a:r>
          </a:p>
        </p:txBody>
      </p:sp>
      <p:pic>
        <p:nvPicPr>
          <p:cNvPr id="7" name="Picture 2" descr="men kneeling and bowing inside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0" y="762000"/>
            <a:ext cx="3511134" cy="44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3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חצי הסהר</a:t>
            </a:r>
          </a:p>
        </p:txBody>
      </p:sp>
      <p:pic>
        <p:nvPicPr>
          <p:cNvPr id="1026" name="Picture 2" descr="IconeIslam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73" y="1950720"/>
            <a:ext cx="2731310" cy="24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5520" y="2331720"/>
            <a:ext cx="53187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חצי הסהר הנראה בראש מסגדים רבים מסמל במקורו את הירח המתמעט</a:t>
            </a:r>
          </a:p>
          <a:p>
            <a:r>
              <a:rPr lang="he-IL" sz="2000" dirty="0"/>
              <a:t>חצי הסהר מתקשר למנהגים מיוחדים המסמלים מסירות לאל</a:t>
            </a:r>
          </a:p>
          <a:p>
            <a:r>
              <a:rPr lang="he-IL" sz="2000" dirty="0"/>
              <a:t>הכוכב במרכז הסהר , נראה חרוט על דגליהן של מדינות רבות הנוהגות על פי דת האסלאם </a:t>
            </a:r>
          </a:p>
        </p:txBody>
      </p:sp>
    </p:spTree>
    <p:extLst>
      <p:ext uri="{BB962C8B-B14F-4D97-AF65-F5344CB8AC3E}">
        <p14:creationId xmlns:p14="http://schemas.microsoft.com/office/powerpoint/2010/main" val="10804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המקומות המקודשים למוסלמים </a:t>
            </a:r>
          </a:p>
        </p:txBody>
      </p:sp>
      <p:pic>
        <p:nvPicPr>
          <p:cNvPr id="3074" name="Picture 2" descr="Kaaba praying 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82" y="1334451"/>
            <a:ext cx="3152198" cy="35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eige concrete cathed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1334451"/>
            <a:ext cx="3124200" cy="343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9032" y="4970073"/>
            <a:ext cx="1871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כיפת הסלע-ירושלים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1164" y="5040586"/>
            <a:ext cx="18714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קבר הנביא- </a:t>
            </a:r>
            <a:r>
              <a:rPr lang="he-IL" sz="2000" dirty="0" err="1"/>
              <a:t>אלמדינה</a:t>
            </a:r>
            <a:endParaRPr lang="he-IL" sz="2000" dirty="0"/>
          </a:p>
          <a:p>
            <a:pPr algn="ctr"/>
            <a:r>
              <a:rPr lang="he-IL" sz="2000" dirty="0"/>
              <a:t>(</a:t>
            </a:r>
            <a:r>
              <a:rPr lang="he-IL" sz="2000" dirty="0" err="1"/>
              <a:t>ית'רב</a:t>
            </a:r>
            <a:r>
              <a:rPr lang="he-IL" sz="2000" dirty="0"/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3296" y="4912372"/>
            <a:ext cx="18714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000" dirty="0" err="1"/>
              <a:t>הכעבה</a:t>
            </a:r>
            <a:r>
              <a:rPr lang="he-IL" sz="2000" dirty="0"/>
              <a:t> שבמכה  </a:t>
            </a:r>
          </a:p>
        </p:txBody>
      </p:sp>
      <p:pic>
        <p:nvPicPr>
          <p:cNvPr id="4100" name="Picture 4" descr="ירושלים העתיקה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34450"/>
            <a:ext cx="3757864" cy="35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איסורים באסלאם 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2392680" y="1235602"/>
            <a:ext cx="7848600" cy="4090988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נוסף על מצוות יסוד אלה מוטלים על המוסלמי </a:t>
            </a:r>
            <a:r>
              <a:rPr lang="he-IL" dirty="0">
                <a:solidFill>
                  <a:srgbClr val="FF0000"/>
                </a:solidFill>
              </a:rPr>
              <a:t>האיסורים</a:t>
            </a:r>
            <a:r>
              <a:rPr lang="he-IL" dirty="0"/>
              <a:t> האלה :</a:t>
            </a:r>
          </a:p>
          <a:p>
            <a:r>
              <a:rPr lang="he-IL" dirty="0">
                <a:solidFill>
                  <a:srgbClr val="FF0000"/>
                </a:solidFill>
              </a:rPr>
              <a:t>איסור</a:t>
            </a:r>
            <a:r>
              <a:rPr lang="he-IL" dirty="0"/>
              <a:t> שתיית יין </a:t>
            </a:r>
          </a:p>
          <a:p>
            <a:r>
              <a:rPr lang="he-IL" dirty="0">
                <a:solidFill>
                  <a:srgbClr val="FF0000"/>
                </a:solidFill>
              </a:rPr>
              <a:t>איסור</a:t>
            </a:r>
            <a:r>
              <a:rPr lang="he-IL" dirty="0"/>
              <a:t> אכילת בשר חזיר </a:t>
            </a:r>
          </a:p>
          <a:p>
            <a:r>
              <a:rPr lang="he-IL" dirty="0">
                <a:solidFill>
                  <a:srgbClr val="FF0000"/>
                </a:solidFill>
              </a:rPr>
              <a:t>איסור</a:t>
            </a:r>
            <a:r>
              <a:rPr lang="he-IL" dirty="0"/>
              <a:t> אכילת בשר שלא נשחט </a:t>
            </a:r>
          </a:p>
          <a:p>
            <a:pPr marL="0" indent="0">
              <a:buNone/>
            </a:pPr>
            <a:r>
              <a:rPr lang="he-IL" dirty="0"/>
              <a:t>בשחיטה כשרה (על פי הדין מוסלמי)</a:t>
            </a:r>
          </a:p>
          <a:p>
            <a:r>
              <a:rPr lang="he-IL" dirty="0">
                <a:solidFill>
                  <a:srgbClr val="FF0000"/>
                </a:solidFill>
              </a:rPr>
              <a:t>איסור</a:t>
            </a:r>
            <a:r>
              <a:rPr lang="he-IL" dirty="0"/>
              <a:t> עשיית תמונות ופסלים בדמותם </a:t>
            </a:r>
          </a:p>
          <a:p>
            <a:pPr marL="0" indent="0">
              <a:buNone/>
            </a:pPr>
            <a:r>
              <a:rPr lang="he-IL" dirty="0"/>
              <a:t>של בני אדם </a:t>
            </a:r>
          </a:p>
          <a:p>
            <a:r>
              <a:rPr lang="he-IL" dirty="0">
                <a:solidFill>
                  <a:srgbClr val="FF0000"/>
                </a:solidFill>
              </a:rPr>
              <a:t>איסורים</a:t>
            </a:r>
            <a:r>
              <a:rPr lang="he-IL" dirty="0"/>
              <a:t> משחקי הימורים </a:t>
            </a:r>
          </a:p>
        </p:txBody>
      </p:sp>
      <p:pic>
        <p:nvPicPr>
          <p:cNvPr id="8196" name="Picture 4" descr="https://upload.wikimedia.org/wikipedia/commons/0/0b/M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76779"/>
            <a:ext cx="3358832" cy="400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עקרונות האמונה המוסלמית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היסטוריה – כתה ז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לאה וינברגר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515448"/>
            <a:ext cx="9802368" cy="720000"/>
          </a:xfrm>
        </p:spPr>
        <p:txBody>
          <a:bodyPr/>
          <a:lstStyle/>
          <a:p>
            <a:r>
              <a:rPr lang="he-IL" dirty="0"/>
              <a:t>לוח השנה המוסלמי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3154680" y="1344682"/>
            <a:ext cx="6892733" cy="4065517"/>
          </a:xfrm>
        </p:spPr>
        <p:txBody>
          <a:bodyPr>
            <a:noAutofit/>
          </a:bodyPr>
          <a:lstStyle/>
          <a:p>
            <a:r>
              <a:rPr lang="he-IL" sz="2000" dirty="0"/>
              <a:t>הלוח העברי והמוסלמי מבוססים על </a:t>
            </a:r>
            <a:r>
              <a:rPr lang="he-IL" sz="2000" u="sng" dirty="0"/>
              <a:t>חודשי הירח</a:t>
            </a:r>
            <a:r>
              <a:rPr lang="he-IL" sz="2000" dirty="0"/>
              <a:t>.</a:t>
            </a:r>
          </a:p>
          <a:p>
            <a:endParaRPr lang="he-IL" sz="2000" dirty="0"/>
          </a:p>
          <a:p>
            <a:r>
              <a:rPr lang="he-IL" sz="2000" dirty="0"/>
              <a:t>מוחמד </a:t>
            </a:r>
            <a:r>
              <a:rPr lang="he-IL" sz="2000" u="sng" dirty="0"/>
              <a:t>אסר על המוסלמים לעבר </a:t>
            </a:r>
            <a:r>
              <a:rPr lang="he-IL" sz="2000" dirty="0"/>
              <a:t>את השנה ולכן החגים של המוסלמים נעים </a:t>
            </a:r>
            <a:r>
              <a:rPr lang="he-IL" sz="2000" u="sng" dirty="0"/>
              <a:t>מעונה לעונה</a:t>
            </a:r>
          </a:p>
          <a:p>
            <a:endParaRPr lang="he-IL" sz="2000" dirty="0"/>
          </a:p>
          <a:p>
            <a:r>
              <a:rPr lang="he-IL" sz="2000" dirty="0" err="1"/>
              <a:t>חוגדש</a:t>
            </a:r>
            <a:r>
              <a:rPr lang="he-IL" sz="2000" dirty="0"/>
              <a:t> הרמדאן, למשל, עשוי לחול בכל אחת מעונות השנה </a:t>
            </a:r>
          </a:p>
          <a:p>
            <a:pPr marL="96848" indent="0">
              <a:buNone/>
            </a:pPr>
            <a:endParaRPr lang="he-IL" sz="2000" dirty="0"/>
          </a:p>
          <a:p>
            <a:r>
              <a:rPr lang="he-IL" sz="2000" dirty="0"/>
              <a:t>שנת האפס של המוסלמים היא שנת 622 לספירה הנוצרית</a:t>
            </a:r>
          </a:p>
          <a:p>
            <a:pPr marL="96848" indent="0">
              <a:buNone/>
            </a:pPr>
            <a:r>
              <a:rPr lang="he-IL" sz="2000" dirty="0"/>
              <a:t>    (שנת </a:t>
            </a:r>
            <a:r>
              <a:rPr lang="he-IL" sz="2000" dirty="0" err="1"/>
              <a:t>ההג'רה</a:t>
            </a:r>
            <a:r>
              <a:rPr lang="he-IL" sz="2000" dirty="0"/>
              <a:t>)</a:t>
            </a:r>
          </a:p>
        </p:txBody>
      </p:sp>
      <p:pic>
        <p:nvPicPr>
          <p:cNvPr id="6148" name="Picture 4" descr="muslim calendar ramadan arabic islamic celebration silhouette sty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4" y="2695587"/>
            <a:ext cx="2823846" cy="28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השוואה בין הדתות </a:t>
            </a:r>
            <a:r>
              <a:rPr lang="he-IL" dirty="0" err="1"/>
              <a:t>המונותיאסטיות</a:t>
            </a:r>
            <a:r>
              <a:rPr lang="he-IL" dirty="0"/>
              <a:t>* </a:t>
            </a:r>
          </a:p>
        </p:txBody>
      </p:sp>
      <p:graphicFrame>
        <p:nvGraphicFramePr>
          <p:cNvPr id="2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659627"/>
              </p:ext>
            </p:extLst>
          </p:nvPr>
        </p:nvGraphicFramePr>
        <p:xfrm>
          <a:off x="1744200" y="1236128"/>
          <a:ext cx="8703600" cy="42067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75900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714592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תבחינים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יהדות 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נצרות 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אסלאם 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"אני</a:t>
                      </a:r>
                      <a:r>
                        <a:rPr lang="he-IL" sz="20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מאמין"</a:t>
                      </a: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ספר הקודש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מקום תפילה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לשון ספר הקודש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הספירה מתחילה 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סמל הדת </a:t>
                      </a:r>
                    </a:p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3355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02480" y="5550932"/>
            <a:ext cx="40538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* מונותאיזם- אמונה באל אחד </a:t>
            </a:r>
          </a:p>
        </p:txBody>
      </p:sp>
      <p:sp>
        <p:nvSpPr>
          <p:cNvPr id="6" name="תרשים זרימה: תהליך חלופי 5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6405330" y="1977604"/>
            <a:ext cx="1595670" cy="41008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אל אחד </a:t>
            </a:r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2087792" y="1950719"/>
            <a:ext cx="1538283" cy="51816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16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אללה ומוחמד </a:t>
            </a: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186600" y="1965993"/>
            <a:ext cx="1391240" cy="43331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16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השילוש הקדוש</a:t>
            </a:r>
          </a:p>
        </p:txBody>
      </p:sp>
      <p:sp>
        <p:nvSpPr>
          <p:cNvPr id="19" name="תרשים זרימה: תהליך חלופי 18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6441024" y="2491567"/>
            <a:ext cx="1557450" cy="41365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התנ"ך</a:t>
            </a:r>
          </a:p>
        </p:txBody>
      </p:sp>
      <p:sp>
        <p:nvSpPr>
          <p:cNvPr id="20" name="תרשים זרימה: תהליך חלופי 19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6405330" y="3019825"/>
            <a:ext cx="1595670" cy="49127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בית כנסת </a:t>
            </a:r>
          </a:p>
        </p:txBody>
      </p:sp>
      <p:sp>
        <p:nvSpPr>
          <p:cNvPr id="21" name="תרשים זרימה: תהליך חלופי 20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6405330" y="3573323"/>
            <a:ext cx="1595670" cy="42081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עברית </a:t>
            </a:r>
          </a:p>
        </p:txBody>
      </p:sp>
      <p:sp>
        <p:nvSpPr>
          <p:cNvPr id="22" name="תרשים זרימה: תהליך חלופי 21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108625" y="4117871"/>
            <a:ext cx="1469215" cy="49254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הולדת ישוע</a:t>
            </a:r>
          </a:p>
        </p:txBody>
      </p:sp>
      <p:sp>
        <p:nvSpPr>
          <p:cNvPr id="23" name="תרשים זרימה: תהליך חלופי 22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6441024" y="4861465"/>
            <a:ext cx="1521756" cy="40541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מגן דוד </a:t>
            </a:r>
          </a:p>
        </p:txBody>
      </p:sp>
      <p:sp>
        <p:nvSpPr>
          <p:cNvPr id="28" name="תרשים זרימה: תהליך חלופי 27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108625" y="2536232"/>
            <a:ext cx="1469215" cy="40440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1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התנ"ך והברית החדשה</a:t>
            </a:r>
          </a:p>
        </p:txBody>
      </p:sp>
      <p:sp>
        <p:nvSpPr>
          <p:cNvPr id="29" name="תרשים זרימה: תהליך חלופי 28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6399975" y="4170117"/>
            <a:ext cx="1562805" cy="47808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בריאת העולם</a:t>
            </a:r>
          </a:p>
        </p:txBody>
      </p:sp>
      <p:sp>
        <p:nvSpPr>
          <p:cNvPr id="31" name="תרשים זרימה: תהליך חלופי 30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2030519" y="4861465"/>
            <a:ext cx="1533021" cy="41548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חצי סהר</a:t>
            </a:r>
          </a:p>
        </p:txBody>
      </p:sp>
      <p:sp>
        <p:nvSpPr>
          <p:cNvPr id="32" name="תרשים זרימה: תהליך חלופי 31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064161" y="3573323"/>
            <a:ext cx="1513679" cy="37863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לטינית </a:t>
            </a:r>
          </a:p>
        </p:txBody>
      </p:sp>
      <p:sp>
        <p:nvSpPr>
          <p:cNvPr id="33" name="תרשים זרימה: תהליך חלופי 32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108624" y="4861465"/>
            <a:ext cx="1469215" cy="41548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צלב</a:t>
            </a:r>
          </a:p>
        </p:txBody>
      </p:sp>
      <p:sp>
        <p:nvSpPr>
          <p:cNvPr id="34" name="תרשים זרימה: תהליך חלופי 33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2049169" y="4117871"/>
            <a:ext cx="1595670" cy="53712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ההג'רה</a:t>
            </a:r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7" name="תרשים זרימה: תהליך חלופי 36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2067934" y="3559881"/>
            <a:ext cx="1558141" cy="39208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ערבית </a:t>
            </a:r>
          </a:p>
        </p:txBody>
      </p:sp>
      <p:sp>
        <p:nvSpPr>
          <p:cNvPr id="41" name="תרשים זרימה: תהליך חלופי 40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2033979" y="3017243"/>
            <a:ext cx="1529562" cy="46501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מסגד</a:t>
            </a:r>
          </a:p>
        </p:txBody>
      </p:sp>
      <p:sp>
        <p:nvSpPr>
          <p:cNvPr id="43" name="תרשים זרימה: תהליך חלופי 42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2087792" y="2536232"/>
            <a:ext cx="1538283" cy="41365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הקוראן </a:t>
            </a:r>
          </a:p>
        </p:txBody>
      </p:sp>
      <p:sp>
        <p:nvSpPr>
          <p:cNvPr id="44" name="תרשים זרימה: תהליך חלופי 43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6441024" y="3071783"/>
            <a:ext cx="1521756" cy="43931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בית כנסת </a:t>
            </a:r>
          </a:p>
        </p:txBody>
      </p:sp>
      <p:sp>
        <p:nvSpPr>
          <p:cNvPr id="45" name="תרשים זרימה: תהליך חלופי 44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108625" y="3031765"/>
            <a:ext cx="1469215" cy="41624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כנסייה </a:t>
            </a:r>
          </a:p>
        </p:txBody>
      </p:sp>
    </p:spTree>
    <p:extLst>
      <p:ext uri="{BB962C8B-B14F-4D97-AF65-F5344CB8AC3E}">
        <p14:creationId xmlns:p14="http://schemas.microsoft.com/office/powerpoint/2010/main" val="4262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370303"/>
            <a:ext cx="9802368" cy="720000"/>
          </a:xfrm>
        </p:spPr>
        <p:txBody>
          <a:bodyPr/>
          <a:lstStyle/>
          <a:p>
            <a:r>
              <a:rPr lang="he-IL" dirty="0"/>
              <a:t>פתרון החידה- האם מוחמד הצליח במשימתו 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537518"/>
            <a:ext cx="4968240" cy="429255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40" y="1584960"/>
            <a:ext cx="6035040" cy="4197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59240" y="5973944"/>
            <a:ext cx="137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dirty="0"/>
              <a:t>לקוח ממט"ח</a:t>
            </a:r>
          </a:p>
        </p:txBody>
      </p:sp>
    </p:spTree>
    <p:extLst>
      <p:ext uri="{BB962C8B-B14F-4D97-AF65-F5344CB8AC3E}">
        <p14:creationId xmlns:p14="http://schemas.microsoft.com/office/powerpoint/2010/main" val="869501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מטלה- מבדק על האסלאם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02098" y="1654120"/>
            <a:ext cx="7885112" cy="4152319"/>
          </a:xfrm>
        </p:spPr>
        <p:txBody>
          <a:bodyPr/>
          <a:lstStyle/>
          <a:p>
            <a:r>
              <a:rPr lang="he-IL" dirty="0"/>
              <a:t>לסיום לימוד פרק האסלאם , </a:t>
            </a:r>
          </a:p>
          <a:p>
            <a:r>
              <a:rPr lang="he-IL" dirty="0"/>
              <a:t>מטלת </a:t>
            </a:r>
            <a:r>
              <a:rPr lang="he-IL" dirty="0">
                <a:hlinkClick r:id="rId3"/>
              </a:rPr>
              <a:t>מבדק קצרה </a:t>
            </a:r>
            <a:r>
              <a:rPr lang="he-IL" dirty="0"/>
              <a:t>.</a:t>
            </a:r>
          </a:p>
          <a:p>
            <a:r>
              <a:rPr lang="he-IL" dirty="0"/>
              <a:t>את המטלה תמצאו בסריקת הברקוד 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7170" name="Picture 2" descr="http://www.yo-yoo.co.il/qrcode/temp/BXuFop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39631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7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89346"/>
            <a:ext cx="9625352" cy="720000"/>
          </a:xfrm>
        </p:spPr>
        <p:txBody>
          <a:bodyPr/>
          <a:lstStyle/>
          <a:p>
            <a:r>
              <a:rPr lang="he-IL" dirty="0"/>
              <a:t> קישור למשאבים מאושרים לשימוש </a:t>
            </a:r>
            <a:br>
              <a:rPr lang="en-US" dirty="0"/>
            </a:br>
            <a:r>
              <a:rPr lang="he-IL" dirty="0"/>
              <a:t>ע"י משרד החינוך</a:t>
            </a:r>
          </a:p>
        </p:txBody>
      </p:sp>
      <p:sp>
        <p:nvSpPr>
          <p:cNvPr id="3" name="מלבן 2"/>
          <p:cNvSpPr/>
          <p:nvPr/>
        </p:nvSpPr>
        <p:spPr>
          <a:xfrm>
            <a:off x="4593631" y="1803737"/>
            <a:ext cx="4583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https://www.pikiwiki.org.il/</a:t>
            </a:r>
            <a:r>
              <a:rPr lang="he-IL" dirty="0"/>
              <a:t> - אתר ישראלי</a:t>
            </a:r>
          </a:p>
          <a:p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3200400" y="221968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https://www.flickr.com/</a:t>
            </a:r>
            <a:endParaRPr lang="he-IL" dirty="0"/>
          </a:p>
          <a:p>
            <a:r>
              <a:rPr lang="en-US" dirty="0">
                <a:hlinkClick r:id="rId4"/>
              </a:rPr>
              <a:t>https://www.freepik.com/home</a:t>
            </a:r>
            <a:endParaRPr lang="he-IL" dirty="0"/>
          </a:p>
          <a:p>
            <a:r>
              <a:rPr lang="en-US" dirty="0">
                <a:hlinkClick r:id="rId5"/>
              </a:rPr>
              <a:t>https://unsplash.com/</a:t>
            </a:r>
            <a:endParaRPr lang="he-IL" dirty="0"/>
          </a:p>
          <a:p>
            <a:r>
              <a:rPr lang="en-US" dirty="0">
                <a:hlinkClick r:id="rId6"/>
              </a:rPr>
              <a:t>https://www.pexels.com/</a:t>
            </a:r>
            <a:endParaRPr lang="he-IL" dirty="0"/>
          </a:p>
          <a:p>
            <a:r>
              <a:rPr lang="en-US" dirty="0">
                <a:hlinkClick r:id="rId7"/>
              </a:rPr>
              <a:t>https://www.cleanpng.com/</a:t>
            </a:r>
            <a:r>
              <a:rPr lang="he-IL" dirty="0"/>
              <a:t> - מכיל תמונות רבות עם רקע לבן \ שקוף</a:t>
            </a:r>
          </a:p>
          <a:p>
            <a:r>
              <a:rPr lang="he-IL" dirty="0"/>
              <a:t>מט"ח-ילקוט דיגיטלי </a:t>
            </a:r>
            <a:r>
              <a:rPr lang="en-US" dirty="0">
                <a:hlinkClick r:id="rId8"/>
              </a:rPr>
              <a:t>https://lo.cet.ac.il/player/?document=c1514e2a-bf38-4b00-b726-94259a1debe4&amp;language=he&amp;sitekey=ebag#pageId=page_3&amp;documentId=c1514e2a-bf38-4b00-b726-94259a1debe4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6277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השיעור?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588490" y="1031570"/>
            <a:ext cx="8031962" cy="4611559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חידה </a:t>
            </a:r>
          </a:p>
          <a:p>
            <a:r>
              <a:rPr lang="he-IL" dirty="0"/>
              <a:t>מצוות(עמודי) האסלאם</a:t>
            </a:r>
          </a:p>
          <a:p>
            <a:r>
              <a:rPr lang="he-IL" dirty="0"/>
              <a:t>הספר המקודש- הקוראן</a:t>
            </a:r>
          </a:p>
          <a:p>
            <a:r>
              <a:rPr lang="he-IL" dirty="0"/>
              <a:t>סונה ושיעה </a:t>
            </a:r>
          </a:p>
          <a:p>
            <a:r>
              <a:rPr lang="he-IL" dirty="0"/>
              <a:t>המסגד וחצי הסהר</a:t>
            </a:r>
          </a:p>
          <a:p>
            <a:r>
              <a:rPr lang="he-IL" dirty="0"/>
              <a:t>המקומות המקודשים לאסלאם</a:t>
            </a:r>
          </a:p>
          <a:p>
            <a:r>
              <a:rPr lang="he-IL" dirty="0"/>
              <a:t>איסורים באסלאם  </a:t>
            </a:r>
          </a:p>
          <a:p>
            <a:r>
              <a:rPr lang="he-IL" dirty="0"/>
              <a:t>השוואה בין האסלאם , היהדות והנצרות</a:t>
            </a:r>
          </a:p>
          <a:p>
            <a:r>
              <a:rPr lang="he-IL" dirty="0"/>
              <a:t>פתרון החידה ומטלה- מבדק על האסלאם  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מה זה? מה הקשר?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16" y="875448"/>
            <a:ext cx="6746829" cy="46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4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מצוות(עמודי) האסלאם*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69920" y="4583817"/>
            <a:ext cx="45567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*אסלאם</a:t>
            </a:r>
            <a:r>
              <a:rPr lang="he-IL" sz="2000" dirty="0"/>
              <a:t>-פירוש המילה בערבית: התמסרות מלאה ושלמה  לאל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עמודי האסלאם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776" y="1056285"/>
            <a:ext cx="6310503" cy="46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העדות- א(ל)שאהדה </a:t>
            </a:r>
          </a:p>
        </p:txBody>
      </p:sp>
      <p:pic>
        <p:nvPicPr>
          <p:cNvPr id="7" name="Picture 2" descr="https://banner2.cleanpng.com/20180130/gbw/kisspng-muslim-islam-boy-clip-art-islam-reading-5a7135cf4cc969.1756290615173687833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4" y="1098086"/>
            <a:ext cx="3755784" cy="42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5547360" y="142125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dirty="0"/>
              <a:t>כל מאמין חייב להכריז כי</a:t>
            </a:r>
          </a:p>
          <a:p>
            <a:r>
              <a:rPr lang="he-IL" sz="2000" dirty="0"/>
              <a:t> </a:t>
            </a:r>
            <a:r>
              <a:rPr lang="he-IL" sz="2000" dirty="0">
                <a:solidFill>
                  <a:srgbClr val="FF0000"/>
                </a:solidFill>
              </a:rPr>
              <a:t>"אין אלוהים מבלעדי אללה ומוחמד הוא שליחו".</a:t>
            </a:r>
          </a:p>
        </p:txBody>
      </p:sp>
      <p:sp>
        <p:nvSpPr>
          <p:cNvPr id="4" name="מלבן 3"/>
          <p:cNvSpPr/>
          <p:nvPr/>
        </p:nvSpPr>
        <p:spPr>
          <a:xfrm>
            <a:off x="5547360" y="221418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e-IL" sz="2000" dirty="0"/>
              <a:t>הצהרת דבקות בשני עקרונות-היסוד : </a:t>
            </a:r>
          </a:p>
          <a:p>
            <a:pPr fontAlgn="base"/>
            <a:r>
              <a:rPr lang="he-IL" sz="2000" dirty="0"/>
              <a:t>האמונה </a:t>
            </a:r>
            <a:r>
              <a:rPr lang="he-IL" sz="2000" b="1" dirty="0"/>
              <a:t>בייחוד האל </a:t>
            </a:r>
            <a:br>
              <a:rPr lang="he-IL" sz="2000" dirty="0"/>
            </a:br>
            <a:r>
              <a:rPr lang="he-IL" sz="2000" dirty="0"/>
              <a:t>והאמונה בשליחותו </a:t>
            </a:r>
            <a:r>
              <a:rPr lang="he-IL" sz="2000" b="1" dirty="0"/>
              <a:t>של מוחמד</a:t>
            </a:r>
            <a:r>
              <a:rPr lang="he-IL" sz="2000" dirty="0"/>
              <a:t>. </a:t>
            </a:r>
          </a:p>
          <a:p>
            <a:pPr fontAlgn="base"/>
            <a:r>
              <a:rPr lang="he-IL" sz="2000" dirty="0"/>
              <a:t>את העדות המוסלמי אומר פעמים רבות בכל יום</a:t>
            </a:r>
          </a:p>
          <a:p>
            <a:pPr fontAlgn="base"/>
            <a:r>
              <a:rPr lang="he-IL" sz="2000" dirty="0"/>
              <a:t>בזמן </a:t>
            </a:r>
            <a:r>
              <a:rPr lang="he-IL" sz="2000" b="1" dirty="0"/>
              <a:t>הקריאה לתפילה </a:t>
            </a:r>
            <a:r>
              <a:rPr lang="he-IL" sz="2000" dirty="0"/>
              <a:t>ו</a:t>
            </a:r>
            <a:r>
              <a:rPr lang="he-IL" sz="2000" b="1" dirty="0"/>
              <a:t>בתפילה</a:t>
            </a:r>
            <a:r>
              <a:rPr lang="he-IL" sz="2000" dirty="0"/>
              <a:t>  </a:t>
            </a:r>
          </a:p>
          <a:p>
            <a:pPr fontAlgn="base"/>
            <a:r>
              <a:rPr lang="he-IL" sz="2000" b="1" dirty="0"/>
              <a:t>במעמדים מיוחדים בחיים</a:t>
            </a:r>
          </a:p>
          <a:p>
            <a:pPr fontAlgn="base"/>
            <a:r>
              <a:rPr lang="he-IL" sz="2000" b="1" dirty="0"/>
              <a:t>במעמד ההתאסלמות </a:t>
            </a:r>
            <a:r>
              <a:rPr lang="he-IL" sz="2000" dirty="0"/>
              <a:t>בנוכחות עדים- אקט ההתאסלמות</a:t>
            </a:r>
            <a:r>
              <a:rPr lang="he-IL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התפילה – א(ל)</a:t>
            </a:r>
            <a:r>
              <a:rPr lang="he-IL" dirty="0" err="1"/>
              <a:t>צלאת</a:t>
            </a:r>
            <a:r>
              <a:rPr lang="he-IL" dirty="0"/>
              <a:t> </a:t>
            </a:r>
          </a:p>
        </p:txBody>
      </p:sp>
      <p:pic>
        <p:nvPicPr>
          <p:cNvPr id="12" name="Picture 2" descr="photo of people knee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3" y="1359828"/>
            <a:ext cx="3607204" cy="43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fferent steps in prayer.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16" y="1359828"/>
            <a:ext cx="3538887" cy="43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7924800" y="1746796"/>
            <a:ext cx="381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/>
              <a:t>המוסלמי מתפלל </a:t>
            </a:r>
            <a:r>
              <a:rPr lang="he-IL" sz="2000" b="1" dirty="0"/>
              <a:t>חמש פעמים </a:t>
            </a:r>
            <a:r>
              <a:rPr lang="he-IL" sz="2000" dirty="0"/>
              <a:t>ביום </a:t>
            </a:r>
            <a:r>
              <a:rPr lang="he-IL" sz="2000" b="1" dirty="0"/>
              <a:t>כשפניו למכה</a:t>
            </a:r>
            <a:endParaRPr lang="he-IL" sz="2000" dirty="0"/>
          </a:p>
          <a:p>
            <a:r>
              <a:rPr lang="he-IL" sz="2000" dirty="0"/>
              <a:t> הוא יכול להתפלל </a:t>
            </a:r>
            <a:r>
              <a:rPr lang="he-IL" sz="2000" b="1" dirty="0"/>
              <a:t>בכל מקום </a:t>
            </a:r>
            <a:r>
              <a:rPr lang="he-IL" sz="2000" dirty="0"/>
              <a:t>אשר נמצא </a:t>
            </a:r>
          </a:p>
          <a:p>
            <a:r>
              <a:rPr lang="he-IL" sz="2000" b="1" dirty="0"/>
              <a:t>ביום שישי </a:t>
            </a:r>
            <a:r>
              <a:rPr lang="he-IL" sz="2000" dirty="0"/>
              <a:t>הוא מתפלל בציבור, </a:t>
            </a:r>
            <a:r>
              <a:rPr lang="he-IL" sz="2000" b="1" dirty="0"/>
              <a:t>במסגד</a:t>
            </a:r>
            <a:endParaRPr lang="he-IL" sz="2000" dirty="0"/>
          </a:p>
          <a:p>
            <a:r>
              <a:rPr lang="he-IL" sz="2000" dirty="0"/>
              <a:t> התפילה כוללת את </a:t>
            </a:r>
            <a:r>
              <a:rPr lang="he-IL" sz="2000" b="1" dirty="0"/>
              <a:t>ה"עדות" והפרק הראשון של הקוראן </a:t>
            </a:r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הצדקה- א(ל)</a:t>
            </a:r>
            <a:r>
              <a:rPr lang="he-IL" dirty="0" err="1"/>
              <a:t>זכאת</a:t>
            </a:r>
            <a:r>
              <a:rPr lang="he-IL" dirty="0"/>
              <a:t> 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t="3349"/>
          <a:stretch/>
        </p:blipFill>
        <p:spPr>
          <a:xfrm>
            <a:off x="1539240" y="1549555"/>
            <a:ext cx="3200400" cy="3450427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35880" y="1549556"/>
            <a:ext cx="637032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lef Hebrew"/>
              </a:rPr>
              <a:t>הזכאים לצדקה נמנים עם שמונה קטגוריות של נזקקים המפורטות בסורה 9, פסוק 60 "</a:t>
            </a:r>
            <a:r>
              <a:rPr kumimoji="0" lang="he-IL" altLang="he-IL" sz="2000" b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lef Hebrew"/>
              </a:rPr>
              <a:t>אאית</a:t>
            </a:r>
            <a:r>
              <a:rPr kumimoji="0" lang="he-IL" altLang="he-IL" sz="20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lef Hebrew"/>
              </a:rPr>
              <a:t> </a:t>
            </a:r>
            <a:r>
              <a:rPr kumimoji="0" lang="he-IL" altLang="he-IL" sz="2000" b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lef Hebrew"/>
              </a:rPr>
              <a:t>אלצדקה</a:t>
            </a:r>
            <a:r>
              <a:rPr kumimoji="0" lang="he-IL" altLang="he-IL" sz="20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lef Hebrew"/>
              </a:rPr>
              <a:t>":</a:t>
            </a:r>
            <a:endParaRPr kumimoji="0" lang="he-IL" altLang="he-IL" sz="2000" b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כספי הצדקה נועדו רק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ל</a:t>
            </a:r>
            <a:r>
              <a:rPr kumimoji="0" lang="he-IL" altLang="he-IL" sz="20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עניים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ו</a:t>
            </a:r>
            <a:r>
              <a:rPr kumimoji="0" lang="he-IL" altLang="he-IL" sz="20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לנזקקי</a:t>
            </a:r>
            <a:r>
              <a:rPr kumimoji="0" lang="he-IL" altLang="he-IL" sz="20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ם </a:t>
            </a:r>
            <a:r>
              <a:rPr kumimoji="0" lang="he-IL" altLang="he-IL" sz="20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ולמופקדים עליהם,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ולאשר יש לקרב את לבו </a:t>
            </a:r>
            <a:r>
              <a:rPr kumimoji="0" lang="he-IL" altLang="he-IL" sz="20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(</a:t>
            </a:r>
            <a:r>
              <a:rPr kumimoji="0" lang="he-IL" altLang="he-IL" sz="20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לאסלאם),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ולשחרור עבדים,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he-IL" altLang="he-IL" sz="20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ולכורעים תחת נטל חובות</a:t>
            </a:r>
            <a:r>
              <a:rPr kumimoji="0" lang="he-IL" altLang="he-IL" sz="20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ולמען אלוהים</a:t>
            </a:r>
            <a:r>
              <a:rPr kumimoji="0" lang="he-IL" altLang="he-IL" sz="20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000" b="1" dirty="0">
                <a:latin typeface="Arial" panose="020B0604020202020204" pitchFamily="34" charset="0"/>
              </a:rPr>
              <a:t>ו</a:t>
            </a:r>
            <a:r>
              <a:rPr kumimoji="0" lang="he-IL" altLang="he-IL" sz="20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להלך בדרכים.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כל ציווה אלוהים, ואלוהים יודע וחכם</a:t>
            </a:r>
            <a:r>
              <a:rPr kumimoji="0" lang="he-IL" altLang="he-IL" sz="2000" b="0" u="none" strike="noStrike" cap="none" normalizeH="0" baseline="0" dirty="0">
                <a:ln>
                  <a:noFill/>
                </a:ln>
                <a:solidFill>
                  <a:srgbClr val="7C7379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he-IL" altLang="he-IL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8363</TotalTime>
  <Words>976</Words>
  <Application>Microsoft Office PowerPoint</Application>
  <PresentationFormat>מסך רחב</PresentationFormat>
  <Paragraphs>165</Paragraphs>
  <Slides>25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0" baseType="lpstr">
      <vt:lpstr>Alef Hebrew</vt:lpstr>
      <vt:lpstr>Arial</vt:lpstr>
      <vt:lpstr>Calibri</vt:lpstr>
      <vt:lpstr>Varela Round</vt:lpstr>
      <vt:lpstr>ערכת נושא Office</vt:lpstr>
      <vt:lpstr>מערכת שידורים לאומית</vt:lpstr>
      <vt:lpstr>עקרונות האמונה המוסלמית </vt:lpstr>
      <vt:lpstr>מה נלמד השיעור? </vt:lpstr>
      <vt:lpstr>מה זה? מה הקשר?</vt:lpstr>
      <vt:lpstr>מצוות(עמודי) האסלאם*</vt:lpstr>
      <vt:lpstr>עמודי האסלאם </vt:lpstr>
      <vt:lpstr>העדות- א(ל)שאהדה </vt:lpstr>
      <vt:lpstr>התפילה – א(ל)צלאת </vt:lpstr>
      <vt:lpstr>הצדקה- א(ל)זכאת  </vt:lpstr>
      <vt:lpstr>הצום</vt:lpstr>
      <vt:lpstr>העלייה לרגל- אלחג'</vt:lpstr>
      <vt:lpstr>מנהגים , מקום תפילה ואיסורים </vt:lpstr>
      <vt:lpstr>הקוראן</vt:lpstr>
      <vt:lpstr>הסונה- משלימה את הקוראן </vt:lpstr>
      <vt:lpstr>השיעה </vt:lpstr>
      <vt:lpstr>המסגד</vt:lpstr>
      <vt:lpstr>חצי הסהר</vt:lpstr>
      <vt:lpstr>המקומות המקודשים למוסלמים </vt:lpstr>
      <vt:lpstr>איסורים באסלאם  </vt:lpstr>
      <vt:lpstr>לוח השנה המוסלמי</vt:lpstr>
      <vt:lpstr>השוואה בין הדתות המונותיאסטיות* </vt:lpstr>
      <vt:lpstr>פתרון החידה- האם מוחמד הצליח במשימתו ?</vt:lpstr>
      <vt:lpstr>מטלה- מבדק על האסלאם</vt:lpstr>
      <vt:lpstr> קישור למשאבים מאושרים לשימוש  ע"י משרד החינוך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230</cp:revision>
  <dcterms:created xsi:type="dcterms:W3CDTF">2020-03-15T19:13:03Z</dcterms:created>
  <dcterms:modified xsi:type="dcterms:W3CDTF">2021-11-24T12:01:28Z</dcterms:modified>
</cp:coreProperties>
</file>