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0413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arela Round" panose="00000500000000000000" pitchFamily="2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8qm/VrkUuKMOc9pKjK7eJOudc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DE482-1911-446B-98FC-26580C445FFC}">
  <a:tblStyle styleId="{790DE482-1911-446B-98FC-26580C445FF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5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5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5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5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ctrTitle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  <a:defRPr sz="3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/>
          <p:nvPr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4"/>
          <p:cNvSpPr/>
          <p:nvPr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4"/>
          <p:cNvSpPr/>
          <p:nvPr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4"/>
          <p:cNvSpPr txBox="1">
            <a:spLocks noGrp="1"/>
          </p:cNvSpPr>
          <p:nvPr>
            <p:ph type="body" idx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6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6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6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6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6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3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3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3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38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38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" name="Google Shape;47;p39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39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שער">
  <p:cSld name="1_שער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ctrTitle"/>
          </p:nvPr>
        </p:nvSpPr>
        <p:spPr>
          <a:xfrm>
            <a:off x="1" y="2693990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/>
          <p:nvPr/>
        </p:nvSpPr>
        <p:spPr>
          <a:xfrm>
            <a:off x="-669981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0"/>
          <p:cNvSpPr/>
          <p:nvPr/>
        </p:nvSpPr>
        <p:spPr>
          <a:xfrm>
            <a:off x="-1488616" y="6304087"/>
            <a:ext cx="3245977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0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0"/>
          <p:cNvSpPr/>
          <p:nvPr/>
        </p:nvSpPr>
        <p:spPr>
          <a:xfrm>
            <a:off x="8258396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5" name="Google Shape;55;p40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7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1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1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1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1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1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 על פורמט מלא">
  <p:cSld name="סרט על פורמט מלא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42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42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42"/>
          <p:cNvSpPr>
            <a:spLocks noGrp="1"/>
          </p:cNvSpPr>
          <p:nvPr>
            <p:ph type="media" idx="2"/>
          </p:nvPr>
        </p:nvSpPr>
        <p:spPr>
          <a:xfrm>
            <a:off x="193675" y="228600"/>
            <a:ext cx="11780838" cy="64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">
  <p:cSld name="פריסה מותאמת אישית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ekCAeVQWjg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QekCAeVQWj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e.m.wikipedia.org/wiki/%D7%A7%D7%95%D7%91%D7%A5:Global_tropical_cyclone_tracks-edit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MlPZ-CmTh0?feature=oembed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9%86%D8%B8%D8%A7%D9%85_%D8%A5%D8%AD%D8%AF%D8%A7%D8%AB%D9%8A" TargetMode="External"/><Relationship Id="rId3" Type="http://schemas.openxmlformats.org/officeDocument/2006/relationships/hyperlink" Target="https://ar.wikipedia.org/wiki/%D8%B3%D8%B1%D8%B9%D8%A9" TargetMode="External"/><Relationship Id="rId7" Type="http://schemas.openxmlformats.org/officeDocument/2006/relationships/hyperlink" Target="https://ar.wikipedia.org/wiki/%D8%A7%D8%B1%D8%AA%D9%81%D8%A7%D8%B9_(%D9%85%D8%B5%D8%B7%D9%84%D8%AD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.wikipedia.org/wiki/%D8%BA%D9%84%D8%A7%D9%81_%D8%A7%D9%84%D8%A3%D8%B1%D8%B6_%D8%A7%D9%84%D8%AC%D9%88%D9%8A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ar.wikipedia.org/wiki/%D9%86%D9%82%D8%B7%D8%A9_(%D9%87%D9%86%D8%AF%D8%B3%D8%A9)" TargetMode="External"/><Relationship Id="rId10" Type="http://schemas.openxmlformats.org/officeDocument/2006/relationships/hyperlink" Target="https://ar.wikipedia.org/w/index.php?title=%D8%A7%D8%B6%D8%B7%D8%B1%D8%A7%D8%A8_%D8%AC%D9%88%D9%8A&amp;action=edit&amp;redlink=1" TargetMode="External"/><Relationship Id="rId4" Type="http://schemas.openxmlformats.org/officeDocument/2006/relationships/hyperlink" Target="https://ar.wikipedia.org/wiki/%D8%B1%D9%8A%D8%A7%D8%AD" TargetMode="External"/><Relationship Id="rId9" Type="http://schemas.openxmlformats.org/officeDocument/2006/relationships/hyperlink" Target="https://ar.wikipedia.org/w/index.php?title=%D8%AA%D9%82%D9%84%D8%A8_%D9%83%D9%84%D9%81%D9%86_%D9%87%D9%8A%D9%84%D9%85%D9%87%D9%88%D9%84%D8%AA%D8%B2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e.m.wikipedia.org/wiki/%D7%A7%D7%95%D7%91%D7%A5:F5_tornado_Elie_Manitoba_2007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CI1u05KD_s?feature=oembed" TargetMode="Externa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e.m.wikipedia.org/wiki/%D7%A7%D7%95%D7%91%D7%A5:Map_of_USA_with_state_names_he.sv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CYuoPeMSEg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he.wikipedia.org/wiki/%D7%A2%D7%99%D7%9F_%D7%94%D7%A1%D7%A2%D7%A8%D7%94#/media/%D7%A7%D7%95%D7%91%D7%A5:Hurricane-he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מערכת שידורים לאומית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1030413" y="66723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الأضرار - الفيضانات بسبب هطول الأمطار الغزيرة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1322129" y="5957450"/>
            <a:ext cx="312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כדוה"א ,והסביבה מט"ח עמ 216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498" y="832363"/>
            <a:ext cx="5674534" cy="505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1030413" y="-101563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الأضرار - ارتفاع شديد في أمواج البحر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216774" y="5858250"/>
            <a:ext cx="376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מט”ח כיתה ח עמ' 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393" y="713181"/>
            <a:ext cx="4716314" cy="514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903928" y="18934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ar-SA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مقياس سابير سيمبسون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675825" y="5930475"/>
            <a:ext cx="360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משרד החינוך עמ' 213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678" y="729495"/>
            <a:ext cx="619125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1030413" y="24433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طرق التعامل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6792686" y="1195757"/>
            <a:ext cx="488252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مراقبة تطور العاصفة.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التنبؤ والتحذير.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إخلاء السكان من المناطق الساحلية.</a:t>
            </a:r>
            <a:r>
              <a:rPr lang="ar-SA"/>
              <a:t> </a:t>
            </a:r>
            <a:r>
              <a:rPr lang="ar-SA">
                <a:latin typeface="Arial"/>
                <a:ea typeface="Arial"/>
                <a:cs typeface="Arial"/>
                <a:sym typeface="Arial"/>
              </a:rPr>
              <a:t>والمناطق المنخفضة.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التأكد من جاهزية أنظمة السدود على الأنهار لمنع الفيضانات.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612075" y="5875750"/>
            <a:ext cx="374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מט"ח עמ  217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214" y="1100831"/>
            <a:ext cx="6142424" cy="481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u="sng">
                <a:latin typeface="Arial"/>
                <a:ea typeface="Arial"/>
                <a:cs typeface="Arial"/>
                <a:sym typeface="Arial"/>
              </a:rPr>
              <a:t>مناطق انتشار العواصف الاستوائية</a:t>
            </a:r>
            <a:endParaRPr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7617041" y="1274616"/>
            <a:ext cx="405816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"الهوريكان" في المحيط الأطلسي.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"تايفون" - في المحيط الهادئ. 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"السايكلون" - في المحيط الهندي.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956350" y="5957450"/>
            <a:ext cx="345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כדוה"א והסביבה מט"ח  עמ’ 214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969" y="1003178"/>
            <a:ext cx="6721495" cy="491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/>
        </p:nvSpPr>
        <p:spPr>
          <a:xfrm>
            <a:off x="3443843" y="2918492"/>
            <a:ext cx="81662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https://www.youtube.com/watch?v=QekCAeVQWjg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فيديو يلخص تكوين العواصف الاستوائية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736276" y="5858250"/>
            <a:ext cx="389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מט”ח כיתה ח עמ' 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277" y="979708"/>
            <a:ext cx="3072244" cy="492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🌀איך נוצרים הוריקנים, כיצד חוזים אותם והאם ישראל בטוחה">
            <a:hlinkClick r:id="" action="ppaction://media"/>
            <a:extLst>
              <a:ext uri="{FF2B5EF4-FFF2-40B4-BE49-F238E27FC236}">
                <a16:creationId xmlns:a16="http://schemas.microsoft.com/office/drawing/2014/main" id="{0783AFFE-42C4-4FEE-8E10-0F6749CE2C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47934" y="1266531"/>
            <a:ext cx="7688779" cy="432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479578" y="-95003"/>
            <a:ext cx="11300743" cy="90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الاحتباس الحراري والهوريكانات: هل هناك علاقة؟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6" descr="מסלולי כל הסופות הטרופיות שנוצרו בשנים 1985 - 2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50" y="994200"/>
            <a:ext cx="11989875" cy="59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/>
        </p:nvSpPr>
        <p:spPr>
          <a:xfrm>
            <a:off x="1370372" y="6550223"/>
            <a:ext cx="26719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ar-SA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ויקיפדיה</a:t>
            </a:r>
            <a:endParaRPr sz="16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6096000" y="4144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ויקיפדיה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408328" y="0"/>
            <a:ext cx="11160000" cy="218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sz="4000">
                <a:latin typeface="Arial"/>
                <a:ea typeface="Arial"/>
                <a:cs typeface="Arial"/>
                <a:sym typeface="Arial"/>
              </a:rPr>
              <a:t>سؤال قبل الفاصل …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sz="4000">
                <a:latin typeface="Arial"/>
                <a:ea typeface="Arial"/>
                <a:cs typeface="Arial"/>
                <a:sym typeface="Arial"/>
              </a:rPr>
              <a:t> ما مدى سرعة الرياح في اعاصير التورنادو؟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736276" y="5858250"/>
            <a:ext cx="36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מט”ח כיתה ח עמ' 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180" y="1910259"/>
            <a:ext cx="4665439" cy="4255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408328" y="0"/>
            <a:ext cx="11160000" cy="130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ما مدى سرعة الرياح في اعاصير التورنادو؟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736276" y="5858250"/>
            <a:ext cx="3867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מט”ח כיתה ח עמ' 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6080166" y="1650670"/>
            <a:ext cx="469075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A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أكثر من 400 كم / ساعة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428" y="1207362"/>
            <a:ext cx="5098565" cy="465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515206" y="0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كيف يتشكل إعصار التورنادو؟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1151906" y="5557652"/>
            <a:ext cx="38951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עד דקה 4.43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🌪️איך נוצרת סופת טורנדו?">
            <a:hlinkClick r:id="" action="ppaction://media"/>
            <a:extLst>
              <a:ext uri="{FF2B5EF4-FFF2-40B4-BE49-F238E27FC236}">
                <a16:creationId xmlns:a16="http://schemas.microsoft.com/office/drawing/2014/main" id="{CC27AA5E-9C2A-46F3-9ACC-1A5B5861E9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6441" y="992571"/>
            <a:ext cx="8662859" cy="487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1371868" y="1870143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738117" y="141269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</a:rPr>
              <a:t>العواصف المدمرة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738117" y="2513616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ar-SA" dirty="0" err="1"/>
              <a:t>גאוגרפיה</a:t>
            </a:r>
            <a:r>
              <a:rPr lang="ar-SA" dirty="0"/>
              <a:t> </a:t>
            </a:r>
            <a:r>
              <a:rPr lang="ar-SA" dirty="0" err="1"/>
              <a:t>אדם</a:t>
            </a:r>
            <a:r>
              <a:rPr lang="ar-SA" dirty="0"/>
              <a:t> </a:t>
            </a:r>
            <a:r>
              <a:rPr lang="ar-SA" dirty="0" err="1"/>
              <a:t>וסביבה</a:t>
            </a:r>
            <a:r>
              <a:rPr lang="ar-SA" dirty="0"/>
              <a:t>- </a:t>
            </a:r>
            <a:r>
              <a:rPr lang="ar-SA" dirty="0" err="1"/>
              <a:t>כיתה</a:t>
            </a:r>
            <a:r>
              <a:rPr lang="ar-SA" dirty="0"/>
              <a:t> ח</a:t>
            </a:r>
            <a:endParaRPr dirty="0"/>
          </a:p>
          <a:p>
            <a:pPr marL="342900" lvl="0" indent="-34290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ar-SA" dirty="0"/>
              <a:t>جغرافيا الانسان والبيئة – للصف الثامن 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2"/>
          </p:nvPr>
        </p:nvSpPr>
        <p:spPr>
          <a:xfrm>
            <a:off x="818016" y="4286147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הכנת מצגת: רבקה חזן ريفكا حزان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                      רלי אהרוני ريلي اهروني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            ترجمة:  الأستاذ عفيف خير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تقديم: د. عزيز ابو حمد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الشروط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1"/>
          </p:nvPr>
        </p:nvSpPr>
        <p:spPr>
          <a:xfrm>
            <a:off x="3550722" y="1195757"/>
            <a:ext cx="8639691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اجتماع كتلتين هوائيتين: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كتلة الهواء الساخن والرطب + كتلة الهواء البارد والجاف.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تشكل سحابة ركامية يصل ارتفاعها إلى أكثر من 10 كم.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رياح القص: يوجد داخل السحابة تدفق للرياح في اتجاهات مختلفة تخلق قوة دورانية.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يتسبب الدوران لارتفاع الهواء من الأرض وتشكيل قمع.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119760" y="5944334"/>
            <a:ext cx="376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והסבבה מט"ח’עמ' 218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6977848" y="4935717"/>
            <a:ext cx="50780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يطلق مصطلح </a:t>
            </a:r>
            <a:r>
              <a:rPr lang="ar-S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رياح القص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على ظاهرة مناخية ناتجة عن اختلاف مفاجئ في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سرعة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الرياح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أو اتجاهها بين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نقطتين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من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الغلاف الجوي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قريبتين بما يكفي. استنادا إلى وضعية النقطتين المرجعيتين سواء كانتا على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ارتفاعات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مختلفة أو في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إحداثيات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جغرافية مختلفة، يمكن تحديد ما إذا كانت رياح القص رأسية أم أفقية. ينتج عن رياح القص ما يسمى </a:t>
            </a:r>
            <a:r>
              <a:rPr lang="ar-SA" sz="14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بتقلب كلفن 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هيلمهولتز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الذي يؤدي إلى حدوث </a:t>
            </a:r>
            <a:r>
              <a:rPr lang="ar-SA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اضطراب جوي</a:t>
            </a:r>
            <a:r>
              <a:rPr lang="ar-S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شديد في طبقة الاحتكاك.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8788" y="-25806"/>
            <a:ext cx="2457395" cy="593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مميزات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سرعة الرياح عالية جدا.</a:t>
            </a:r>
            <a:endParaRPr/>
          </a:p>
          <a:p>
            <a:pPr marL="59690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سحب ركامية متطورة.</a:t>
            </a:r>
            <a:endParaRPr/>
          </a:p>
          <a:p>
            <a:pPr marL="59690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تضرر التي مناطق محدودة.</a:t>
            </a:r>
            <a:endParaRPr/>
          </a:p>
          <a:p>
            <a:pPr marL="59690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المناطق الداخلية.</a:t>
            </a:r>
            <a:endParaRPr/>
          </a:p>
          <a:p>
            <a:pPr marL="59690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في فصل الربيع.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459046" y="5929200"/>
            <a:ext cx="361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משרד החינוך עמ' 65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98" y="430139"/>
            <a:ext cx="4166226" cy="544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515206" y="-40255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الاضرار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1"/>
          </p:nvPr>
        </p:nvSpPr>
        <p:spPr>
          <a:xfrm>
            <a:off x="8218854" y="1195750"/>
            <a:ext cx="34563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تدمير المباني.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تدمير البنية التحتية.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أضرار في الممتلكات في المناطق.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أضرار في قطاعي الصناعي والزراعي.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459046" y="5875750"/>
            <a:ext cx="456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מט"ח עמ   173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00" y="1514475"/>
            <a:ext cx="7914451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930843" y="0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معظم الضرر ناتج عن...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332575" y="5986325"/>
            <a:ext cx="361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מט”ח כיתה ח  עמ' 65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82" y="766079"/>
            <a:ext cx="3996115" cy="48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3500" y="1935209"/>
            <a:ext cx="3859102" cy="76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515206" y="0"/>
            <a:ext cx="11160000" cy="93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مقياس فوجيتا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612075" y="5931200"/>
            <a:ext cx="378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משרד החינוך עמ' 219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327" y="933094"/>
            <a:ext cx="10660464" cy="46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>
            <a:spLocks noGrp="1"/>
          </p:cNvSpPr>
          <p:nvPr>
            <p:ph type="title"/>
          </p:nvPr>
        </p:nvSpPr>
        <p:spPr>
          <a:xfrm>
            <a:off x="515206" y="1588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طرق التعامل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 descr="קובץ:F5 tornado Elie Manitoba 2007.jpg – ויקיפדיה"/>
          <p:cNvSpPr txBox="1">
            <a:spLocks noGrp="1"/>
          </p:cNvSpPr>
          <p:nvPr>
            <p:ph type="body" idx="1"/>
          </p:nvPr>
        </p:nvSpPr>
        <p:spPr>
          <a:xfrm>
            <a:off x="6416631" y="933094"/>
            <a:ext cx="5660573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التنبؤ والتنبيه.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النزول إلى الطوابق السفلية.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تجهيز معدات الطوارئ في القبو </a:t>
            </a:r>
            <a:r>
              <a:rPr lang="ar-SA" sz="1800">
                <a:latin typeface="Arial"/>
                <a:ea typeface="Arial"/>
                <a:cs typeface="Arial"/>
                <a:sym typeface="Arial"/>
              </a:rPr>
              <a:t>(مكان تحت الأرض)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اغلاق وتقوية المباني.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5" descr="קובץ:F5 tornado Elie Manitoba 2007.jpg – ויקיפד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7826"/>
            <a:ext cx="6416632" cy="48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690748" y="5961413"/>
            <a:ext cx="2517568" cy="31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ו</a:t>
            </a:r>
            <a:r>
              <a:rPr lang="ar-SA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יקיפדיה</a:t>
            </a:r>
            <a:endParaRPr sz="19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"صائدو تورنادو"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2101934" y="2110485"/>
            <a:ext cx="93340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 dirty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https://www.youtube.com/watch?v=xCI1u05KD_s&amp;feature=player_embedded#!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Tornado">
            <a:hlinkClick r:id="" action="ppaction://media"/>
            <a:extLst>
              <a:ext uri="{FF2B5EF4-FFF2-40B4-BE49-F238E27FC236}">
                <a16:creationId xmlns:a16="http://schemas.microsoft.com/office/drawing/2014/main" id="{5AF877E6-A703-4613-BFB7-85223D37D1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6441" y="1050183"/>
            <a:ext cx="8458014" cy="47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جدول المقارنة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7" descr="קובץ:F5 tornado Elie Manitoba 2007.jpg – ויקיפדי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74" y="-18867"/>
            <a:ext cx="1840674" cy="12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 descr="Hurricane Katrina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9060" y="31003"/>
            <a:ext cx="1781454" cy="11959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27"/>
          <p:cNvGraphicFramePr/>
          <p:nvPr/>
        </p:nvGraphicFramePr>
        <p:xfrm>
          <a:off x="3599100" y="1562470"/>
          <a:ext cx="6977850" cy="5433575"/>
        </p:xfrm>
        <a:graphic>
          <a:graphicData uri="http://schemas.openxmlformats.org/drawingml/2006/table">
            <a:tbl>
              <a:tblPr firstRow="1" bandRow="1">
                <a:noFill/>
                <a:tableStyleId>{790DE482-1911-446B-98FC-26580C445FFC}</a:tableStyleId>
              </a:tblPr>
              <a:tblGrid>
                <a:gridCol w="207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9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المميزات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عاصفة استوائية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التورنادو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5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مناطق التشكل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فوق البحار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فوق المناطق الداخلية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مناطق الإصابة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على امتداد الساحل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"زقاق تورنادو"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أي الفصول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الصيف - الخريف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الربيع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سلم القياس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سابير سمبسون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فوجاتا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98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الأضرار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رياح، رواسب، وفيضان البحر على السواحل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الرياح بشكل خاص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أي العواصف أصعب على الإنسان؟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7262707" y="1401288"/>
            <a:ext cx="492770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ما هي المميزات الأخرى للمقارنة التي يمكن إضافتها إلى الجدول؟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654" y="1400158"/>
            <a:ext cx="6968971" cy="5457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دعنا نعود ونتمرن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31" y="1156895"/>
            <a:ext cx="12005749" cy="420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body" idx="2"/>
          </p:nvPr>
        </p:nvSpPr>
        <p:spPr>
          <a:xfrm>
            <a:off x="562707" y="98941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4000">
                <a:latin typeface="Arial"/>
                <a:ea typeface="Arial"/>
                <a:cs typeface="Arial"/>
                <a:sym typeface="Arial"/>
              </a:rPr>
              <a:t>ما هي أكثر عواصف الدمار انتشارا في العالم؟</a:t>
            </a:r>
            <a:endParaRPr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4000">
                <a:latin typeface="Arial"/>
                <a:ea typeface="Arial"/>
                <a:cs typeface="Arial"/>
                <a:sym typeface="Arial"/>
              </a:rPr>
              <a:t>كيف تتشكل كل عاصفة؟</a:t>
            </a:r>
            <a:endParaRPr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4000">
                <a:latin typeface="Arial"/>
                <a:ea typeface="Arial"/>
                <a:cs typeface="Arial"/>
                <a:sym typeface="Arial"/>
              </a:rPr>
              <a:t>كيف يتعامل الانسان مع هذه العواصف؟</a:t>
            </a:r>
            <a:endParaRPr/>
          </a:p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 sz="4000">
                <a:latin typeface="Arial"/>
                <a:ea typeface="Arial"/>
                <a:cs typeface="Arial"/>
                <a:sym typeface="Arial"/>
              </a:rPr>
              <a:t>ما هي الفروق بين العواصف؟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2877788" y="0"/>
            <a:ext cx="59851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A" sz="48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ماذا سنتعلّم اليوم؟</a:t>
            </a:r>
            <a:endParaRPr sz="48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>
            <a:off x="744188" y="1308265"/>
            <a:ext cx="1021079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فيما يلي قائمة بالولايات في الولايات المتحدة: فلوريدا ، كانساس ، ميزوري ، جورجيا ، تكساس ولويزيانا ، نبراسكا ، أركنساس. استخدم الأطلس وقسم البلدان الموجودة في القائمة إلى مجموعتين: البلدان المعرضة لأعاصير الهوريكان والبلدان المعرضة لأعاصير التورنادو. (يرجى ملاحظة - بعض البلدان عرضة للضرر من كلا العاصفتين. اشرح سبب تقسيمك.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3.أ. لماذا لا تتطور العواصف الاستوائية فوق البحر الأبيض المتوسط؟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ب. لماذا تضعف العاصفة الاستوائية عندما تصل إلى اليابسة؟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ج. لماذا تحدث العواصف الاستوائية بشكل رئيسي في مواسم الصيف وأوائل الخريف؟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سؤال للتمرن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title"/>
          </p:nvPr>
        </p:nvSpPr>
        <p:spPr>
          <a:xfrm>
            <a:off x="430295" y="0"/>
            <a:ext cx="11160000" cy="8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الاجابة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1" descr="קובץ:Map of USA with state names he.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9532" y="814340"/>
            <a:ext cx="8121526" cy="502519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/>
          <p:nvPr/>
        </p:nvSpPr>
        <p:spPr>
          <a:xfrm>
            <a:off x="1379323" y="5890538"/>
            <a:ext cx="25176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ויקיפדיה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7255824" y="4132613"/>
            <a:ext cx="1674420" cy="1579418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4714504" y="4037610"/>
            <a:ext cx="1400505" cy="1270659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4833258" y="2232561"/>
            <a:ext cx="2422566" cy="1900052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title"/>
          </p:nvPr>
        </p:nvSpPr>
        <p:spPr>
          <a:xfrm>
            <a:off x="3396342" y="1104403"/>
            <a:ext cx="8278863" cy="62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شكرا لإصغائكم</a:t>
            </a:r>
            <a:br>
              <a:rPr lang="ar-SA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4400" b="1"/>
          </a:p>
          <a:p>
            <a:pPr marL="76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4400" b="1"/>
          </a:p>
        </p:txBody>
      </p:sp>
      <p:pic>
        <p:nvPicPr>
          <p:cNvPr id="321" name="Google Shape;3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8" y="1199408"/>
            <a:ext cx="3862352" cy="445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>
            <a:spLocks noGrp="1"/>
          </p:cNvSpPr>
          <p:nvPr>
            <p:ph type="ctrTitle"/>
          </p:nvPr>
        </p:nvSpPr>
        <p:spPr>
          <a:xfrm>
            <a:off x="-1110174" y="2693978"/>
            <a:ext cx="12190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SA" sz="2000"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</a:t>
            </a:r>
            <a:br>
              <a:rPr lang="ar-SA" sz="2000">
                <a:latin typeface="Arial"/>
                <a:ea typeface="Arial"/>
                <a:cs typeface="Arial"/>
                <a:sym typeface="Arial"/>
              </a:rPr>
            </a:br>
            <a:r>
              <a:rPr lang="ar-SA" sz="2000">
                <a:latin typeface="Arial"/>
                <a:ea typeface="Arial"/>
                <a:cs typeface="Arial"/>
                <a:sym typeface="Arial"/>
              </a:rPr>
              <a:t>אם הינך בעל הזכויות באחת היצירות, באפשרותך לבקש מאיתנו לחדול מהשימוש ביצירה, </a:t>
            </a:r>
            <a:br>
              <a:rPr lang="ar-SA" sz="2000">
                <a:latin typeface="Arial"/>
                <a:ea typeface="Arial"/>
                <a:cs typeface="Arial"/>
                <a:sym typeface="Arial"/>
              </a:rPr>
            </a:br>
            <a:r>
              <a:rPr lang="ar-SA" sz="2000">
                <a:latin typeface="Arial"/>
                <a:ea typeface="Arial"/>
                <a:cs typeface="Arial"/>
                <a:sym typeface="Arial"/>
              </a:rPr>
              <a:t>זאת באמצעות פנייה לדוא"ל  rights@education.gov.il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عواصف مدمرة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6293922" y="1195757"/>
            <a:ext cx="5381284" cy="193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عواصف استوائية: هوريكان، تيفون، سايكلون. 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عواصف التورنادو.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612075" y="5865300"/>
            <a:ext cx="398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מט”ח כיתה ח' עמ' 110, 112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84" y="998897"/>
            <a:ext cx="46482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9136" y="2357068"/>
            <a:ext cx="39624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1258784" y="5153891"/>
            <a:ext cx="30044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עד דקה 4.05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15206" y="486888"/>
            <a:ext cx="11160000" cy="179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ar-SA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نظرة على اعصار تيفون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ar-SA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صورة من القمر الصناعي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Typhoon HATO Satellite Animation">
            <a:hlinkClick r:id="" action="ppaction://media"/>
            <a:extLst>
              <a:ext uri="{FF2B5EF4-FFF2-40B4-BE49-F238E27FC236}">
                <a16:creationId xmlns:a16="http://schemas.microsoft.com/office/drawing/2014/main" id="{7326B3F3-D9A3-45C3-A215-23C987B2C0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61013" y="23841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515206" y="0"/>
            <a:ext cx="11160000" cy="93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شروط التكوّن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705211" y="810075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درجة حرارة مياه المحيط فوق 26 درجة.</a:t>
            </a:r>
            <a:endParaRPr/>
          </a:p>
          <a:p>
            <a:pPr marL="228600" lvl="0" indent="-152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يتشكل منخفض بارومتري عميق مع غيوم ركامية متطورة.</a:t>
            </a:r>
            <a:endParaRPr/>
          </a:p>
          <a:p>
            <a:pPr marL="228600" lvl="0" indent="-152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تهب الرياح بقوة ثابتة وفي اتجاه واحد.</a:t>
            </a:r>
            <a:endParaRPr/>
          </a:p>
          <a:p>
            <a:pPr marL="228600" lvl="0" indent="-152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قوة كوريوليس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0" indent="-3048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" descr="Hurricane Katrina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27" y="2218737"/>
            <a:ext cx="5658551" cy="353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9054582" y="6358059"/>
            <a:ext cx="267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ויקיפדיה</a:t>
            </a:r>
            <a:endParaRPr sz="14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15197" y="5881700"/>
            <a:ext cx="354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מט"ח עמ' 216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4058" y="3171342"/>
            <a:ext cx="434340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ctrTitle"/>
          </p:nvPr>
        </p:nvSpPr>
        <p:spPr>
          <a:xfrm>
            <a:off x="7635834" y="83127"/>
            <a:ext cx="3974283" cy="11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مميزات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subTitle" idx="1"/>
          </p:nvPr>
        </p:nvSpPr>
        <p:spPr>
          <a:xfrm>
            <a:off x="6056416" y="1668009"/>
            <a:ext cx="5973288" cy="259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457200" lvl="0" indent="-4318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* سرعة الرياح فوق 118 كم / ساعة</a:t>
            </a:r>
            <a:endParaRPr/>
          </a:p>
          <a:p>
            <a:pPr marL="457200" lvl="0" indent="-4318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* تضرر مناطق ساحلية واسعة</a:t>
            </a:r>
            <a:endParaRPr/>
          </a:p>
          <a:p>
            <a:pPr marL="457200" lvl="0" indent="-4318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* كمية عالية من الأمطار</a:t>
            </a:r>
            <a:endParaRPr/>
          </a:p>
          <a:p>
            <a:pPr marL="457200" lvl="0" indent="-4318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* نهاية الصيف - الخريف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7969678" y="6198925"/>
            <a:ext cx="406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משרד החינוך עמ' 214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9" y="1348410"/>
            <a:ext cx="5973287" cy="535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br>
              <a:rPr lang="ar-SA" b="0">
                <a:latin typeface="Arial"/>
                <a:ea typeface="Arial"/>
                <a:cs typeface="Arial"/>
                <a:sym typeface="Arial"/>
              </a:rPr>
            </a:br>
            <a:r>
              <a:rPr lang="ar-SA" u="sng">
                <a:latin typeface="Arial"/>
                <a:ea typeface="Arial"/>
                <a:cs typeface="Arial"/>
                <a:sym typeface="Arial"/>
              </a:rPr>
              <a:t>مبنى العاصفة</a:t>
            </a:r>
            <a:br>
              <a:rPr lang="ar-SA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هيكل حلزوني (دائري) لسُحب العاصفة من نوع الركامية.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في المنتصف "ثقب" بدون غيوم - منطقة "عين العاصفة".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يبلغ قطر العاصفة عدة مئات من الكيلومترات.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حركة لولبية - حول "عين العاصفة" في نصف الكرة الشمالي.</a:t>
            </a:r>
            <a:endParaRPr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عكس اتجاه عقارب الساعة وفي نصف الكرة الجنوبي مع  اتجاه</a:t>
            </a:r>
            <a:endParaRPr/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-SA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عقارب الساعة.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420801" y="5875750"/>
            <a:ext cx="338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כדוה"א ,והסביבה מט”ח כיתה ח עמ' 110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23" y="1530399"/>
            <a:ext cx="4179690" cy="421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8940" y="3930763"/>
            <a:ext cx="3878630" cy="246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1030413" y="0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>
                <a:latin typeface="Arial"/>
                <a:ea typeface="Arial"/>
                <a:cs typeface="Arial"/>
                <a:sym typeface="Arial"/>
              </a:rPr>
              <a:t>الأضرار - الدمار بفعل الرياح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273124" y="5911600"/>
            <a:ext cx="392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כדור הארץ והסביבה מט"ח עמ'  216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3738"/>
            <a:ext cx="7410203" cy="4714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Custom</PresentationFormat>
  <Paragraphs>141</Paragraphs>
  <Slides>33</Slides>
  <Notes>33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Varela Round</vt:lpstr>
      <vt:lpstr>Calibri</vt:lpstr>
      <vt:lpstr>Arial</vt:lpstr>
      <vt:lpstr>ערכת נושא Office</vt:lpstr>
      <vt:lpstr>מערכת שידורים לאומית </vt:lpstr>
      <vt:lpstr>العواصف المدمرة</vt:lpstr>
      <vt:lpstr>PowerPoint Presentation</vt:lpstr>
      <vt:lpstr>عواصف مدمرة</vt:lpstr>
      <vt:lpstr>نظرة على اعصار تيفون  صورة من القمر الصناعي</vt:lpstr>
      <vt:lpstr>شروط التكوّن</vt:lpstr>
      <vt:lpstr>مميزات</vt:lpstr>
      <vt:lpstr> مبنى العاصفة </vt:lpstr>
      <vt:lpstr>الأضرار - الدمار بفعل الرياح</vt:lpstr>
      <vt:lpstr>الأضرار - الفيضانات بسبب هطول الأمطار الغزيرة</vt:lpstr>
      <vt:lpstr>الأضرار - ارتفاع شديد في أمواج البحر</vt:lpstr>
      <vt:lpstr>مقياس سابير سيمبسون</vt:lpstr>
      <vt:lpstr>طرق التعامل</vt:lpstr>
      <vt:lpstr>مناطق انتشار العواصف الاستوائية</vt:lpstr>
      <vt:lpstr>فيديو يلخص تكوين العواصف الاستوائية</vt:lpstr>
      <vt:lpstr>الاحتباس الحراري والهوريكانات: هل هناك علاقة؟</vt:lpstr>
      <vt:lpstr>سؤال قبل الفاصل …  ما مدى سرعة الرياح في اعاصير التورنادو؟</vt:lpstr>
      <vt:lpstr>ما مدى سرعة الرياح في اعاصير التورنادو؟</vt:lpstr>
      <vt:lpstr>كيف يتشكل إعصار التورنادو؟</vt:lpstr>
      <vt:lpstr>الشروط</vt:lpstr>
      <vt:lpstr>مميزات</vt:lpstr>
      <vt:lpstr>الاضرار</vt:lpstr>
      <vt:lpstr>معظم الضرر ناتج عن...</vt:lpstr>
      <vt:lpstr>مقياس فوجيتا</vt:lpstr>
      <vt:lpstr>طرق التعامل</vt:lpstr>
      <vt:lpstr>"صائدو تورنادو"</vt:lpstr>
      <vt:lpstr>جدول المقارنة</vt:lpstr>
      <vt:lpstr>أي العواصف أصعب على الإنسان؟</vt:lpstr>
      <vt:lpstr>دعنا نعود ونتمرن</vt:lpstr>
      <vt:lpstr>سؤال للتمرن</vt:lpstr>
      <vt:lpstr>الاجابة</vt:lpstr>
      <vt:lpstr>شكرا لإصغائكم 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 </dc:title>
  <dc:creator>a</dc:creator>
  <cp:lastModifiedBy>Anat Kaldaron</cp:lastModifiedBy>
  <cp:revision>1</cp:revision>
  <dcterms:modified xsi:type="dcterms:W3CDTF">2020-10-27T15:37:41Z</dcterms:modified>
</cp:coreProperties>
</file>