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8"/>
  </p:notesMasterIdLst>
  <p:sldIdLst>
    <p:sldId id="257" r:id="rId2"/>
    <p:sldId id="309" r:id="rId3"/>
    <p:sldId id="263" r:id="rId4"/>
    <p:sldId id="399" r:id="rId5"/>
    <p:sldId id="355" r:id="rId6"/>
    <p:sldId id="357" r:id="rId7"/>
    <p:sldId id="358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405" r:id="rId16"/>
    <p:sldId id="370" r:id="rId17"/>
    <p:sldId id="371" r:id="rId18"/>
    <p:sldId id="372" r:id="rId19"/>
    <p:sldId id="373" r:id="rId20"/>
    <p:sldId id="423" r:id="rId21"/>
    <p:sldId id="424" r:id="rId22"/>
    <p:sldId id="374" r:id="rId23"/>
    <p:sldId id="375" r:id="rId24"/>
    <p:sldId id="415" r:id="rId25"/>
    <p:sldId id="416" r:id="rId26"/>
    <p:sldId id="417" r:id="rId27"/>
    <p:sldId id="418" r:id="rId28"/>
    <p:sldId id="419" r:id="rId29"/>
    <p:sldId id="421" r:id="rId30"/>
    <p:sldId id="420" r:id="rId31"/>
    <p:sldId id="422" r:id="rId32"/>
    <p:sldId id="414" r:id="rId33"/>
    <p:sldId id="425" r:id="rId34"/>
    <p:sldId id="398" r:id="rId35"/>
    <p:sldId id="406" r:id="rId36"/>
    <p:sldId id="291" r:id="rId3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745" autoAdjust="0"/>
    <p:restoredTop sz="93875" autoAdjust="0"/>
  </p:normalViewPr>
  <p:slideViewPr>
    <p:cSldViewPr snapToGrid="0" snapToObjects="1">
      <p:cViewPr varScale="1">
        <p:scale>
          <a:sx n="72" d="100"/>
          <a:sy n="72" d="100"/>
        </p:scale>
        <p:origin x="1498" y="48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4890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9633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2831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54553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71593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42525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9440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93627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50325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158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895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5392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1531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0108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6096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0282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931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9249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705044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 פתרון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daliaresnitzky.com/wp-content/uploads/2014/08/mind-training.jpg">
            <a:extLst>
              <a:ext uri="{FF2B5EF4-FFF2-40B4-BE49-F238E27FC236}">
                <a16:creationId xmlns:a16="http://schemas.microsoft.com/office/drawing/2014/main" id="{BFAA9DD2-4DE0-4D36-8D6B-9CF8DD3FA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666" y="155448"/>
            <a:ext cx="926844" cy="100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4">
            <a:extLst>
              <a:ext uri="{FF2B5EF4-FFF2-40B4-BE49-F238E27FC236}">
                <a16:creationId xmlns:a16="http://schemas.microsoft.com/office/drawing/2014/main" id="{1553FE29-D614-44A5-B2EE-8A1CABE4236E}"/>
              </a:ext>
            </a:extLst>
          </p:cNvPr>
          <p:cNvSpPr/>
          <p:nvPr/>
        </p:nvSpPr>
        <p:spPr>
          <a:xfrm>
            <a:off x="1817650" y="1388278"/>
            <a:ext cx="9701560" cy="31085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800" dirty="0"/>
              <a:t>הערך </a:t>
            </a:r>
            <a:r>
              <a:rPr lang="en-US" sz="2800" dirty="0"/>
              <a:t>10000001b</a:t>
            </a:r>
            <a:r>
              <a:rPr lang="he-IL" sz="2800" dirty="0"/>
              <a:t> יכול לייצג שני מספרים: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800" dirty="0"/>
              <a:t>129</a:t>
            </a:r>
            <a:r>
              <a:rPr lang="en-US" sz="2000" dirty="0"/>
              <a:t>10</a:t>
            </a:r>
            <a:r>
              <a:rPr lang="he-IL" sz="2800" dirty="0"/>
              <a:t>, כמספר </a:t>
            </a:r>
            <a:r>
              <a:rPr lang="en-US" sz="2800" dirty="0"/>
              <a:t>unsigned</a:t>
            </a:r>
            <a:r>
              <a:rPr lang="he-IL" sz="2800" dirty="0"/>
              <a:t> (לא מכוון)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800" dirty="0"/>
              <a:t>-127</a:t>
            </a:r>
            <a:r>
              <a:rPr lang="en-US" sz="2000" dirty="0"/>
              <a:t>10</a:t>
            </a:r>
            <a:r>
              <a:rPr lang="he-IL" sz="2000" dirty="0"/>
              <a:t>,</a:t>
            </a:r>
            <a:r>
              <a:rPr lang="he-IL" sz="2800" dirty="0"/>
              <a:t> כמספר </a:t>
            </a:r>
            <a:r>
              <a:rPr lang="en-US" sz="2800" dirty="0"/>
              <a:t>signed</a:t>
            </a:r>
            <a:r>
              <a:rPr lang="he-IL" sz="2800" dirty="0"/>
              <a:t> (מכוון)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he-IL" sz="2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800" dirty="0"/>
              <a:t>כדי שהמעבד יידע אם לבצע קפיצה, אנחנו צריכים </a:t>
            </a:r>
            <a:r>
              <a:rPr lang="he-IL" sz="2800" b="1" u="sng" dirty="0"/>
              <a:t>להורות לו </a:t>
            </a:r>
            <a:r>
              <a:rPr lang="he-IL" sz="2800" dirty="0"/>
              <a:t>מהו סוג ההשוואה המבוקשת – האם להשוות מספרים </a:t>
            </a:r>
            <a:r>
              <a:rPr lang="en-US" sz="2800" dirty="0"/>
              <a:t>signed </a:t>
            </a:r>
            <a:r>
              <a:rPr lang="he-IL" sz="2800" dirty="0"/>
              <a:t> או </a:t>
            </a:r>
            <a:r>
              <a:rPr lang="en-US" sz="2800" dirty="0"/>
              <a:t>unsigned</a:t>
            </a:r>
            <a:endParaRPr lang="he-IL" sz="2800" dirty="0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30BFC63C-99A8-4B74-B984-89DE359B1ADA}"/>
              </a:ext>
            </a:extLst>
          </p:cNvPr>
          <p:cNvSpPr/>
          <p:nvPr/>
        </p:nvSpPr>
        <p:spPr>
          <a:xfrm>
            <a:off x="1024128" y="4693908"/>
            <a:ext cx="10617745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2400" b="1" dirty="0"/>
              <a:t>ולכן התשובה אם המעבד יקפוץ או לא תלויה בפקודת הקפיצה שהמתכנת כתב!</a:t>
            </a:r>
          </a:p>
        </p:txBody>
      </p:sp>
    </p:spTree>
    <p:extLst>
      <p:ext uri="{BB962C8B-B14F-4D97-AF65-F5344CB8AC3E}">
        <p14:creationId xmlns:p14="http://schemas.microsoft.com/office/powerpoint/2010/main" val="119446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402" y="203597"/>
            <a:ext cx="9802206" cy="720000"/>
          </a:xfrm>
        </p:spPr>
        <p:txBody>
          <a:bodyPr/>
          <a:lstStyle/>
          <a:p>
            <a:r>
              <a:rPr lang="he-IL" dirty="0"/>
              <a:t>קפיצות מותנות  </a:t>
            </a:r>
            <a:r>
              <a:rPr lang="en-US" dirty="0"/>
              <a:t>signed, unsigned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3422542" y="1061523"/>
            <a:ext cx="53469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Jxxx</a:t>
            </a:r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E895F5-DC0E-4039-B8CD-EC80FEC54D6F}"/>
              </a:ext>
            </a:extLst>
          </p:cNvPr>
          <p:cNvSpPr txBox="1"/>
          <p:nvPr/>
        </p:nvSpPr>
        <p:spPr>
          <a:xfrm>
            <a:off x="654203" y="1691908"/>
            <a:ext cx="10883591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400" dirty="0"/>
              <a:t>כל פקודות הקפיצה מתחילות באות </a:t>
            </a:r>
            <a:r>
              <a:rPr lang="en-US" sz="2400" b="1" dirty="0">
                <a:solidFill>
                  <a:srgbClr val="0070C0"/>
                </a:solidFill>
              </a:rPr>
              <a:t>j</a:t>
            </a:r>
            <a:r>
              <a:rPr lang="he-IL" sz="2400" dirty="0"/>
              <a:t>- </a:t>
            </a:r>
            <a:r>
              <a:rPr lang="en-US" sz="2400" dirty="0"/>
              <a:t>jump</a:t>
            </a:r>
            <a:endParaRPr lang="he-IL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400" dirty="0"/>
              <a:t>קפיצות </a:t>
            </a:r>
            <a:r>
              <a:rPr lang="en-US" sz="2400" dirty="0"/>
              <a:t>unsigned</a:t>
            </a:r>
            <a:r>
              <a:rPr lang="he-IL" sz="2400" dirty="0"/>
              <a:t>  מכילות את האותיות: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sz="2400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a</a:t>
            </a:r>
            <a:r>
              <a:rPr lang="he-IL" sz="2400" dirty="0"/>
              <a:t> או </a:t>
            </a:r>
            <a:r>
              <a:rPr lang="en-US" sz="2400" b="1" dirty="0">
                <a:solidFill>
                  <a:srgbClr val="0070C0"/>
                </a:solidFill>
              </a:rPr>
              <a:t>b</a:t>
            </a:r>
            <a:r>
              <a:rPr lang="he-IL" sz="2400" dirty="0"/>
              <a:t>- קיצור של </a:t>
            </a:r>
            <a:r>
              <a:rPr lang="en-US" sz="2400" dirty="0"/>
              <a:t>above</a:t>
            </a:r>
            <a:r>
              <a:rPr lang="he-IL" sz="2400" dirty="0"/>
              <a:t> או </a:t>
            </a:r>
            <a:r>
              <a:rPr lang="en-US" sz="2400" dirty="0"/>
              <a:t>below</a:t>
            </a:r>
            <a:br>
              <a:rPr lang="en-US" sz="2400" dirty="0"/>
            </a:br>
            <a:endParaRPr lang="he-IL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400" dirty="0"/>
              <a:t>קפיצות </a:t>
            </a:r>
            <a:r>
              <a:rPr lang="en-US" sz="2400" dirty="0"/>
              <a:t>signed</a:t>
            </a:r>
            <a:r>
              <a:rPr lang="he-IL" sz="2400" dirty="0"/>
              <a:t>  מכילות את האותיות: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sz="2400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g</a:t>
            </a:r>
            <a:r>
              <a:rPr lang="he-IL" sz="2400" dirty="0">
                <a:solidFill>
                  <a:srgbClr val="0070C0"/>
                </a:solidFill>
              </a:rPr>
              <a:t> </a:t>
            </a:r>
            <a:r>
              <a:rPr lang="he-IL" sz="2400" dirty="0"/>
              <a:t>או </a:t>
            </a:r>
            <a:r>
              <a:rPr lang="en-US" sz="2400" b="1" dirty="0">
                <a:solidFill>
                  <a:srgbClr val="0070C0"/>
                </a:solidFill>
              </a:rPr>
              <a:t>l</a:t>
            </a:r>
            <a:r>
              <a:rPr lang="he-IL" sz="2400" dirty="0"/>
              <a:t>-  קיצור של </a:t>
            </a:r>
            <a:r>
              <a:rPr lang="en-US" sz="2400" dirty="0"/>
              <a:t>greater</a:t>
            </a:r>
            <a:r>
              <a:rPr lang="he-IL" sz="2400" dirty="0"/>
              <a:t> או </a:t>
            </a:r>
            <a:r>
              <a:rPr lang="en-US" sz="2400" dirty="0"/>
              <a:t>less</a:t>
            </a:r>
            <a:br>
              <a:rPr lang="en-US" sz="2400" dirty="0"/>
            </a:br>
            <a:endParaRPr lang="he-IL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he-IL" sz="2400" dirty="0"/>
              <a:t>בנוסף, פקודות הקפיצה יכולות להכיל את האותיות: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n</a:t>
            </a:r>
            <a:r>
              <a:rPr lang="he-IL" sz="2400" dirty="0"/>
              <a:t>- קיצור של </a:t>
            </a:r>
            <a:r>
              <a:rPr lang="en-US" sz="2400" dirty="0"/>
              <a:t>not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e</a:t>
            </a:r>
            <a:r>
              <a:rPr lang="he-IL" sz="2400" dirty="0"/>
              <a:t>- קיצור של </a:t>
            </a:r>
            <a:r>
              <a:rPr lang="en-US" sz="2400" dirty="0"/>
              <a:t>equal</a:t>
            </a:r>
          </a:p>
        </p:txBody>
      </p:sp>
      <p:pic>
        <p:nvPicPr>
          <p:cNvPr id="6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CB303605-0FC3-4E54-A83D-712311478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78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קפיצות מותנות – תחביר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8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E29002CD-09BD-465C-B7A1-D25FD02D6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2">
            <a:extLst>
              <a:ext uri="{FF2B5EF4-FFF2-40B4-BE49-F238E27FC236}">
                <a16:creationId xmlns:a16="http://schemas.microsoft.com/office/drawing/2014/main" id="{0660B1AF-6769-4744-8797-7D759134D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893" y="2789767"/>
            <a:ext cx="3876132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algn="l" rtl="0">
              <a:defRPr/>
            </a:pPr>
            <a:r>
              <a:rPr lang="en-US" sz="2400" b="1" dirty="0"/>
              <a:t>e</a:t>
            </a:r>
            <a:r>
              <a:rPr lang="en-US" sz="2400" dirty="0"/>
              <a:t> – equal - </a:t>
            </a:r>
            <a:r>
              <a:rPr lang="he-IL" sz="2400" dirty="0"/>
              <a:t> שווה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n</a:t>
            </a:r>
            <a:r>
              <a:rPr lang="en-US" sz="2400" dirty="0"/>
              <a:t> – not – </a:t>
            </a:r>
            <a:r>
              <a:rPr lang="he-IL" sz="2400" dirty="0"/>
              <a:t>לא שווה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z</a:t>
            </a:r>
            <a:r>
              <a:rPr lang="en-US" sz="2400" dirty="0"/>
              <a:t> – zero - </a:t>
            </a:r>
            <a:r>
              <a:rPr lang="he-IL" sz="2400" dirty="0"/>
              <a:t>אפס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l</a:t>
            </a:r>
            <a:r>
              <a:rPr lang="en-US" sz="2400" dirty="0"/>
              <a:t> – less – </a:t>
            </a:r>
            <a:r>
              <a:rPr lang="he-IL" sz="2400" dirty="0"/>
              <a:t>קטן יותר, פחות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g</a:t>
            </a:r>
            <a:r>
              <a:rPr lang="en-US" sz="2400" dirty="0"/>
              <a:t> – greater – </a:t>
            </a:r>
            <a:r>
              <a:rPr lang="he-IL" sz="2400" dirty="0"/>
              <a:t>גדול יותר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a</a:t>
            </a:r>
            <a:r>
              <a:rPr lang="en-US" sz="2400" dirty="0"/>
              <a:t> – above – </a:t>
            </a:r>
            <a:r>
              <a:rPr lang="he-IL" sz="2400" dirty="0"/>
              <a:t>מעל</a:t>
            </a:r>
            <a:endParaRPr lang="en-US" sz="2400" dirty="0"/>
          </a:p>
          <a:p>
            <a:pPr algn="l" rtl="0">
              <a:defRPr/>
            </a:pPr>
            <a:r>
              <a:rPr lang="en-US" sz="2400" b="1" dirty="0"/>
              <a:t>b</a:t>
            </a:r>
            <a:r>
              <a:rPr lang="en-US" sz="2400" dirty="0"/>
              <a:t> – below - </a:t>
            </a:r>
            <a:r>
              <a:rPr lang="he-IL" sz="2400" dirty="0"/>
              <a:t>מתחת</a:t>
            </a:r>
            <a:endParaRPr lang="en-US" sz="2400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C00368D-4D96-4570-ACA6-CD4BAB411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818" y="1345801"/>
            <a:ext cx="9152516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algn="r" rtl="1">
              <a:defRPr/>
            </a:pPr>
            <a:r>
              <a:rPr lang="en-US" sz="2400" b="1" dirty="0"/>
              <a:t>g, l</a:t>
            </a:r>
            <a:r>
              <a:rPr lang="en-US" sz="2400" dirty="0"/>
              <a:t> </a:t>
            </a:r>
            <a:r>
              <a:rPr lang="he-IL" sz="2400" dirty="0"/>
              <a:t>– בפקודות המופיעות אחרי השוואת מספרים </a:t>
            </a:r>
            <a:r>
              <a:rPr lang="en-US" sz="2400" b="1" dirty="0"/>
              <a:t>sign</a:t>
            </a:r>
          </a:p>
          <a:p>
            <a:pPr algn="r" rtl="1">
              <a:defRPr/>
            </a:pPr>
            <a:r>
              <a:rPr lang="en-US" sz="2400" b="1" dirty="0"/>
              <a:t>b, a</a:t>
            </a:r>
            <a:r>
              <a:rPr lang="he-IL" sz="2400" dirty="0"/>
              <a:t>– בפקודות המופיעות אחרי השוואת מספרים </a:t>
            </a:r>
            <a:r>
              <a:rPr lang="en-US" sz="2400" b="1" dirty="0"/>
              <a:t>unsigned</a:t>
            </a:r>
            <a:r>
              <a:rPr lang="he-IL" sz="2400" dirty="0"/>
              <a:t> </a:t>
            </a:r>
            <a:endParaRPr lang="en-US" sz="2400" dirty="0"/>
          </a:p>
        </p:txBody>
      </p:sp>
      <p:sp>
        <p:nvSpPr>
          <p:cNvPr id="7" name="סוגר מסולסל ימני 8">
            <a:extLst>
              <a:ext uri="{FF2B5EF4-FFF2-40B4-BE49-F238E27FC236}">
                <a16:creationId xmlns:a16="http://schemas.microsoft.com/office/drawing/2014/main" id="{90496880-88A6-4B2E-8581-70E3AAE8D878}"/>
              </a:ext>
            </a:extLst>
          </p:cNvPr>
          <p:cNvSpPr/>
          <p:nvPr/>
        </p:nvSpPr>
        <p:spPr>
          <a:xfrm>
            <a:off x="5129940" y="4016559"/>
            <a:ext cx="966060" cy="46166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C3745B-959B-4C77-8F3E-C93AED9ADEBB}"/>
              </a:ext>
            </a:extLst>
          </p:cNvPr>
          <p:cNvSpPr txBox="1"/>
          <p:nvPr/>
        </p:nvSpPr>
        <p:spPr>
          <a:xfrm>
            <a:off x="6096000" y="4024668"/>
            <a:ext cx="338870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he-IL" sz="2400" dirty="0">
                <a:solidFill>
                  <a:schemeClr val="tx1"/>
                </a:solidFill>
              </a:rPr>
              <a:t>מספרים מכוונים </a:t>
            </a:r>
            <a:r>
              <a:rPr lang="en-US" sz="2400" dirty="0">
                <a:solidFill>
                  <a:schemeClr val="tx1"/>
                </a:solidFill>
              </a:rPr>
              <a:t>signed</a:t>
            </a:r>
            <a:endParaRPr lang="he-IL" sz="2400" dirty="0">
              <a:solidFill>
                <a:schemeClr val="tx1"/>
              </a:solidFill>
            </a:endParaRPr>
          </a:p>
        </p:txBody>
      </p:sp>
      <p:sp>
        <p:nvSpPr>
          <p:cNvPr id="17" name="סוגר מסולסל ימני 10">
            <a:extLst>
              <a:ext uri="{FF2B5EF4-FFF2-40B4-BE49-F238E27FC236}">
                <a16:creationId xmlns:a16="http://schemas.microsoft.com/office/drawing/2014/main" id="{0B58B05D-A3EF-4781-AC6D-0FB9A0362FDB}"/>
              </a:ext>
            </a:extLst>
          </p:cNvPr>
          <p:cNvSpPr/>
          <p:nvPr/>
        </p:nvSpPr>
        <p:spPr>
          <a:xfrm>
            <a:off x="4517843" y="4742481"/>
            <a:ext cx="1578157" cy="49240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32725E-FC3F-4058-9CCA-D71D3C6B4FE2}"/>
              </a:ext>
            </a:extLst>
          </p:cNvPr>
          <p:cNvSpPr txBox="1"/>
          <p:nvPr/>
        </p:nvSpPr>
        <p:spPr>
          <a:xfrm>
            <a:off x="5925231" y="4742481"/>
            <a:ext cx="417133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>
                <a:solidFill>
                  <a:schemeClr val="tx1"/>
                </a:solidFill>
              </a:rPr>
              <a:t>מספרים לא מכוונים </a:t>
            </a:r>
            <a:r>
              <a:rPr lang="en-US" sz="2400" dirty="0">
                <a:solidFill>
                  <a:schemeClr val="tx1"/>
                </a:solidFill>
              </a:rPr>
              <a:t>unsigned</a:t>
            </a:r>
            <a:endParaRPr lang="he-I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97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1008038" cy="720000"/>
          </a:xfrm>
        </p:spPr>
        <p:txBody>
          <a:bodyPr/>
          <a:lstStyle/>
          <a:p>
            <a:r>
              <a:rPr lang="he-IL" sz="3600" dirty="0"/>
              <a:t>סיכום פקודות הקפיצה המותנית בעקבות שימוש בהשוואה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2AE875BE-06C2-44A3-9070-B6C90A9E0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491897"/>
              </p:ext>
            </p:extLst>
          </p:nvPr>
        </p:nvGraphicFramePr>
        <p:xfrm>
          <a:off x="1375324" y="1287849"/>
          <a:ext cx="10201910" cy="342363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674064">
                  <a:extLst>
                    <a:ext uri="{9D8B030D-6E8A-4147-A177-3AD203B41FA5}">
                      <a16:colId xmlns:a16="http://schemas.microsoft.com/office/drawing/2014/main" val="827996842"/>
                    </a:ext>
                  </a:extLst>
                </a:gridCol>
                <a:gridCol w="3079832">
                  <a:extLst>
                    <a:ext uri="{9D8B030D-6E8A-4147-A177-3AD203B41FA5}">
                      <a16:colId xmlns:a16="http://schemas.microsoft.com/office/drawing/2014/main" val="1775143189"/>
                    </a:ext>
                  </a:extLst>
                </a:gridCol>
                <a:gridCol w="4448014">
                  <a:extLst>
                    <a:ext uri="{9D8B030D-6E8A-4147-A177-3AD203B41FA5}">
                      <a16:colId xmlns:a16="http://schemas.microsoft.com/office/drawing/2014/main" val="1299657480"/>
                    </a:ext>
                  </a:extLst>
                </a:gridCol>
              </a:tblGrid>
              <a:tr h="405065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לא מכוונים </a:t>
                      </a:r>
                      <a:r>
                        <a:rPr lang="en-US" dirty="0"/>
                        <a:t>Unsigned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/>
                        <a:t>מכוונים </a:t>
                      </a:r>
                      <a:r>
                        <a:rPr lang="en-US"/>
                        <a:t>Signed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משמעות הפקודה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729440"/>
                  </a:ext>
                </a:extLst>
              </a:tr>
              <a:tr h="405065"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JA – jump if above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/>
                        <a:t>JG – jump if greater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dirty="0"/>
                        <a:t>קפוץ אם האופרנד הראשון גדול מהשני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223741"/>
                  </a:ext>
                </a:extLst>
              </a:tr>
              <a:tr h="405065"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JB – jump if Below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JL – jump if 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Varela Round"/>
                          <a:ea typeface="+mn-ea"/>
                          <a:cs typeface="Varela Round"/>
                        </a:rPr>
                        <a:t>קפוץ אם האופרנד הראשון קטן מהשני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Varela Round"/>
                        <a:ea typeface="+mn-ea"/>
                        <a:cs typeface="Varela Roun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721546"/>
                  </a:ext>
                </a:extLst>
              </a:tr>
              <a:tr h="405065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JE – Jump if 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Varela Round"/>
                          <a:ea typeface="+mn-ea"/>
                          <a:cs typeface="Varela Round"/>
                        </a:rPr>
                        <a:t>קפוץ אם האופרנד הראשון והשני שווים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Varela Round"/>
                        <a:ea typeface="+mn-ea"/>
                        <a:cs typeface="Varela Roun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885230"/>
                  </a:ext>
                </a:extLst>
              </a:tr>
              <a:tr h="405065"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JNE – Jump if not 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Varela Round"/>
                          <a:ea typeface="+mn-ea"/>
                          <a:cs typeface="Varela Round"/>
                        </a:rPr>
                        <a:t>קפוץ אם האופרנד הראשון והשני שונים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Varela Round"/>
                        <a:ea typeface="+mn-ea"/>
                        <a:cs typeface="Varela Roun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654505"/>
                  </a:ext>
                </a:extLst>
              </a:tr>
              <a:tr h="699154"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JAE – Jump if Below or 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/>
                        <a:t>JGE – jump if greater or Equal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Varela Round"/>
                          <a:ea typeface="+mn-ea"/>
                          <a:cs typeface="Varela Round"/>
                        </a:rPr>
                        <a:t>קפוץ אם האופרנד הראשון גדול או שווה לאופרנד השני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Varela Round"/>
                        <a:ea typeface="+mn-ea"/>
                        <a:cs typeface="Varela Roun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648210"/>
                  </a:ext>
                </a:extLst>
              </a:tr>
              <a:tr h="699154"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JBE – jump if below or 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/>
                        <a:t>JLE – jump if less or 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Varela Round"/>
                          <a:ea typeface="+mn-ea"/>
                          <a:cs typeface="Varela Round"/>
                        </a:rPr>
                        <a:t>קפוץ אם האופרנד הראשון קטן או שווה לאופרנד השני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Varela Round"/>
                        <a:ea typeface="+mn-ea"/>
                        <a:cs typeface="Varela Roun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907724"/>
                  </a:ext>
                </a:extLst>
              </a:tr>
            </a:tbl>
          </a:graphicData>
        </a:graphic>
      </p:graphicFrame>
      <p:pic>
        <p:nvPicPr>
          <p:cNvPr id="9" name="Picture 2" descr="http://www.keybridgecommunications.com/wp-content/uploads/2014/02/Capare-Blog-Post-Photo-02-11.jpg">
            <a:extLst>
              <a:ext uri="{FF2B5EF4-FFF2-40B4-BE49-F238E27FC236}">
                <a16:creationId xmlns:a16="http://schemas.microsoft.com/office/drawing/2014/main" id="{2FED3490-8190-483D-B72C-A2DA79E8E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157" y="4969633"/>
            <a:ext cx="1466033" cy="120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87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דוגמה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D8C7A58-A500-4556-B3F4-46F28489E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366" y="1955111"/>
            <a:ext cx="3859078" cy="285888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lvl="1" algn="l" rtl="0">
              <a:defRPr/>
            </a:pPr>
            <a:r>
              <a:rPr lang="en-US" sz="2000" dirty="0" err="1"/>
              <a:t>cmp</a:t>
            </a:r>
            <a:r>
              <a:rPr lang="en-US" sz="2000" dirty="0"/>
              <a:t> </a:t>
            </a:r>
            <a:r>
              <a:rPr lang="en-US" sz="2000" dirty="0" err="1"/>
              <a:t>al,bl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ja </a:t>
            </a:r>
            <a:r>
              <a:rPr lang="he-IL" sz="2000" dirty="0"/>
              <a:t> </a:t>
            </a:r>
            <a:r>
              <a:rPr lang="en-US" sz="2000" dirty="0" err="1"/>
              <a:t>isbig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mov al,0</a:t>
            </a:r>
          </a:p>
          <a:p>
            <a:pPr lvl="1" algn="l" rtl="0">
              <a:defRPr/>
            </a:pPr>
            <a:r>
              <a:rPr lang="en-US" sz="2000" dirty="0"/>
              <a:t>mov bl,1</a:t>
            </a:r>
          </a:p>
          <a:p>
            <a:pPr lvl="1" algn="l" rtl="0">
              <a:defRPr/>
            </a:pPr>
            <a:r>
              <a:rPr lang="en-US" sz="2000" dirty="0" err="1"/>
              <a:t>jmp</a:t>
            </a:r>
            <a:r>
              <a:rPr lang="en-US" sz="2000" dirty="0"/>
              <a:t> exit</a:t>
            </a:r>
          </a:p>
          <a:p>
            <a:pPr algn="l" rtl="0">
              <a:defRPr/>
            </a:pPr>
            <a:r>
              <a:rPr lang="en-US" sz="2000" dirty="0" err="1"/>
              <a:t>isbig</a:t>
            </a:r>
            <a:r>
              <a:rPr lang="en-US" sz="2000" dirty="0"/>
              <a:t>:</a:t>
            </a:r>
          </a:p>
          <a:p>
            <a:pPr algn="l" rtl="0">
              <a:defRPr/>
            </a:pPr>
            <a:r>
              <a:rPr lang="en-US" sz="2000" dirty="0"/>
              <a:t>         mov al,1</a:t>
            </a:r>
          </a:p>
          <a:p>
            <a:pPr algn="l" rtl="0">
              <a:defRPr/>
            </a:pPr>
            <a:r>
              <a:rPr lang="en-US" sz="2000" dirty="0"/>
              <a:t>         mov bl,0</a:t>
            </a:r>
          </a:p>
          <a:p>
            <a:pPr algn="l" rtl="0">
              <a:defRPr/>
            </a:pPr>
            <a:r>
              <a:rPr lang="en-US" sz="2000" dirty="0"/>
              <a:t>exit: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0696DF94-6108-49E6-A05E-034ADAE0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858" y="1955111"/>
            <a:ext cx="4221060" cy="276998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lvl="1" algn="l" rtl="0">
              <a:defRPr/>
            </a:pPr>
            <a:r>
              <a:rPr lang="en-US" sz="2000" dirty="0" err="1"/>
              <a:t>cmp</a:t>
            </a:r>
            <a:r>
              <a:rPr lang="en-US" sz="2000" dirty="0"/>
              <a:t> </a:t>
            </a:r>
            <a:r>
              <a:rPr lang="en-US" sz="2000" dirty="0" err="1"/>
              <a:t>al,bl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 err="1"/>
              <a:t>jg</a:t>
            </a:r>
            <a:r>
              <a:rPr lang="en-US" sz="2000" dirty="0"/>
              <a:t> </a:t>
            </a:r>
            <a:r>
              <a:rPr lang="he-IL" sz="2000" dirty="0"/>
              <a:t> </a:t>
            </a:r>
            <a:r>
              <a:rPr lang="en-US" sz="2000" dirty="0" err="1"/>
              <a:t>isbig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mov al,0</a:t>
            </a:r>
          </a:p>
          <a:p>
            <a:pPr lvl="1" algn="l" rtl="0">
              <a:defRPr/>
            </a:pPr>
            <a:r>
              <a:rPr lang="en-US" sz="2000" dirty="0"/>
              <a:t>mov bl,1</a:t>
            </a:r>
          </a:p>
          <a:p>
            <a:pPr lvl="1" algn="l" rtl="0">
              <a:defRPr/>
            </a:pPr>
            <a:r>
              <a:rPr lang="en-US" sz="2000" dirty="0" err="1"/>
              <a:t>jmp</a:t>
            </a:r>
            <a:r>
              <a:rPr lang="en-US" sz="2000" dirty="0"/>
              <a:t> exit</a:t>
            </a:r>
          </a:p>
          <a:p>
            <a:pPr algn="l" rtl="0">
              <a:defRPr/>
            </a:pPr>
            <a:r>
              <a:rPr lang="en-US" sz="2000" dirty="0" err="1"/>
              <a:t>isbig</a:t>
            </a:r>
            <a:r>
              <a:rPr lang="en-US" sz="2000" dirty="0"/>
              <a:t>:</a:t>
            </a:r>
          </a:p>
          <a:p>
            <a:pPr algn="l" rtl="0">
              <a:defRPr/>
            </a:pPr>
            <a:r>
              <a:rPr lang="en-US" sz="2000" dirty="0"/>
              <a:t>         mov al,1</a:t>
            </a:r>
          </a:p>
          <a:p>
            <a:pPr algn="l" rtl="0">
              <a:defRPr/>
            </a:pPr>
            <a:r>
              <a:rPr lang="en-US" sz="2000" dirty="0"/>
              <a:t>         mov bl,0</a:t>
            </a:r>
          </a:p>
          <a:p>
            <a:pPr algn="l" rtl="0">
              <a:defRPr/>
            </a:pPr>
            <a:r>
              <a:rPr lang="en-US" sz="2000" dirty="0"/>
              <a:t>exit:</a:t>
            </a: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AACB6C71-0E2E-463B-8F3C-95035538C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329" y="1089442"/>
            <a:ext cx="4883589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</a:rPr>
              <a:t>mov al, 00000101	; 5</a:t>
            </a:r>
          </a:p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</a:rPr>
              <a:t>mov bl, 10000001	; 129 or -127</a:t>
            </a:r>
            <a:r>
              <a:rPr lang="he-IL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0FB8D581-EAC0-4891-A920-54CC2C0A3A85}"/>
              </a:ext>
            </a:extLst>
          </p:cNvPr>
          <p:cNvSpPr/>
          <p:nvPr/>
        </p:nvSpPr>
        <p:spPr>
          <a:xfrm>
            <a:off x="10405063" y="1089442"/>
            <a:ext cx="63308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2000" b="1" dirty="0"/>
              <a:t>נתון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6832F1FB-EF28-48A5-B0BD-01BA6CB0E6A1}"/>
              </a:ext>
            </a:extLst>
          </p:cNvPr>
          <p:cNvSpPr/>
          <p:nvPr/>
        </p:nvSpPr>
        <p:spPr>
          <a:xfrm>
            <a:off x="530352" y="1089442"/>
            <a:ext cx="4370832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e-IL" sz="2000" dirty="0"/>
              <a:t>מה יהיו הערכים של </a:t>
            </a:r>
            <a:r>
              <a:rPr lang="en-US" sz="2000" dirty="0" err="1"/>
              <a:t>al,bl</a:t>
            </a:r>
            <a:r>
              <a:rPr lang="he-IL" sz="2000" dirty="0"/>
              <a:t> בסיום כל קטע?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610886DA-AF29-42DD-913E-F71339C2B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7244" y="4971778"/>
            <a:ext cx="807524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al =0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bl </a:t>
            </a:r>
            <a:r>
              <a:rPr lang="en-US" sz="2000">
                <a:solidFill>
                  <a:schemeClr val="tx1"/>
                </a:solidFill>
              </a:rPr>
              <a:t>= 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7332DCB6-53C3-4139-8DD3-24CF1830E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7613" y="4971778"/>
            <a:ext cx="807524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al =1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bl = 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F2BF92-4DDF-4769-B48E-7F61AE833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3860" y="1995933"/>
            <a:ext cx="1287324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Unsigned bl = 129</a:t>
            </a: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F30B349B-3B2F-462C-8230-A08676ACA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199" y="1995932"/>
            <a:ext cx="1131876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Signed  bl = -127</a:t>
            </a:r>
          </a:p>
        </p:txBody>
      </p:sp>
      <p:sp>
        <p:nvSpPr>
          <p:cNvPr id="23" name="מלבן 14">
            <a:extLst>
              <a:ext uri="{FF2B5EF4-FFF2-40B4-BE49-F238E27FC236}">
                <a16:creationId xmlns:a16="http://schemas.microsoft.com/office/drawing/2014/main" id="{99FEB66F-5EB4-4390-8E57-215D82281FD1}"/>
              </a:ext>
            </a:extLst>
          </p:cNvPr>
          <p:cNvSpPr/>
          <p:nvPr/>
        </p:nvSpPr>
        <p:spPr>
          <a:xfrm>
            <a:off x="1548231" y="2601977"/>
            <a:ext cx="1402672" cy="8966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923583D0-3651-42E4-9CBB-05CB12755DB0}"/>
              </a:ext>
            </a:extLst>
          </p:cNvPr>
          <p:cNvSpPr/>
          <p:nvPr/>
        </p:nvSpPr>
        <p:spPr>
          <a:xfrm>
            <a:off x="3160082" y="2690530"/>
            <a:ext cx="97948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הקטע שמתבצע:</a:t>
            </a:r>
          </a:p>
        </p:txBody>
      </p:sp>
      <p:sp>
        <p:nvSpPr>
          <p:cNvPr id="25" name="מלבן 16">
            <a:extLst>
              <a:ext uri="{FF2B5EF4-FFF2-40B4-BE49-F238E27FC236}">
                <a16:creationId xmlns:a16="http://schemas.microsoft.com/office/drawing/2014/main" id="{7FE01037-FA31-49A9-8CD6-86344C7BABF7}"/>
              </a:ext>
            </a:extLst>
          </p:cNvPr>
          <p:cNvSpPr/>
          <p:nvPr/>
        </p:nvSpPr>
        <p:spPr>
          <a:xfrm>
            <a:off x="6349716" y="3775994"/>
            <a:ext cx="1402672" cy="6857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2211E084-8FF8-4A9B-9198-62955EA76823}"/>
              </a:ext>
            </a:extLst>
          </p:cNvPr>
          <p:cNvSpPr/>
          <p:nvPr/>
        </p:nvSpPr>
        <p:spPr>
          <a:xfrm>
            <a:off x="7984388" y="3877184"/>
            <a:ext cx="989299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הקטע שמתבצע:</a:t>
            </a:r>
          </a:p>
        </p:txBody>
      </p:sp>
    </p:spTree>
    <p:extLst>
      <p:ext uri="{BB962C8B-B14F-4D97-AF65-F5344CB8AC3E}">
        <p14:creationId xmlns:p14="http://schemas.microsoft.com/office/powerpoint/2010/main" val="314970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דוגמה – השוואה לשפה עלית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0696DF94-6108-49E6-A05E-034ADAE0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858" y="1955111"/>
            <a:ext cx="4221060" cy="276998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lvl="1" algn="l" rtl="0">
              <a:defRPr/>
            </a:pPr>
            <a:r>
              <a:rPr lang="en-US" sz="2000" dirty="0" err="1"/>
              <a:t>cmp</a:t>
            </a:r>
            <a:r>
              <a:rPr lang="en-US" sz="2000" dirty="0"/>
              <a:t> </a:t>
            </a:r>
            <a:r>
              <a:rPr lang="en-US" sz="2000" dirty="0" err="1"/>
              <a:t>al,bl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 err="1"/>
              <a:t>jg</a:t>
            </a:r>
            <a:r>
              <a:rPr lang="en-US" sz="2000" dirty="0"/>
              <a:t> </a:t>
            </a:r>
            <a:r>
              <a:rPr lang="he-IL" sz="2000" dirty="0"/>
              <a:t> </a:t>
            </a:r>
            <a:r>
              <a:rPr lang="en-US" sz="2000" dirty="0" err="1"/>
              <a:t>isbig</a:t>
            </a: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mov al,0</a:t>
            </a:r>
          </a:p>
          <a:p>
            <a:pPr lvl="1" algn="l" rtl="0">
              <a:defRPr/>
            </a:pPr>
            <a:r>
              <a:rPr lang="en-US" sz="2000" dirty="0"/>
              <a:t>mov bl,1</a:t>
            </a:r>
          </a:p>
          <a:p>
            <a:pPr lvl="1" algn="l" rtl="0">
              <a:defRPr/>
            </a:pPr>
            <a:r>
              <a:rPr lang="en-US" sz="2000" dirty="0" err="1"/>
              <a:t>jmp</a:t>
            </a:r>
            <a:r>
              <a:rPr lang="en-US" sz="2000" dirty="0"/>
              <a:t> exit</a:t>
            </a:r>
          </a:p>
          <a:p>
            <a:pPr algn="l" rtl="0">
              <a:defRPr/>
            </a:pPr>
            <a:r>
              <a:rPr lang="en-US" sz="2000" dirty="0" err="1"/>
              <a:t>isbig</a:t>
            </a:r>
            <a:r>
              <a:rPr lang="en-US" sz="2000" dirty="0"/>
              <a:t>:</a:t>
            </a:r>
          </a:p>
          <a:p>
            <a:pPr algn="l" rtl="0">
              <a:defRPr/>
            </a:pPr>
            <a:r>
              <a:rPr lang="en-US" sz="2000" dirty="0"/>
              <a:t>         mov al,1</a:t>
            </a:r>
          </a:p>
          <a:p>
            <a:pPr algn="l" rtl="0">
              <a:defRPr/>
            </a:pPr>
            <a:r>
              <a:rPr lang="en-US" sz="2000" dirty="0"/>
              <a:t>         mov bl,0</a:t>
            </a:r>
          </a:p>
          <a:p>
            <a:pPr algn="l" rtl="0">
              <a:defRPr/>
            </a:pPr>
            <a:r>
              <a:rPr lang="en-US" sz="2000" dirty="0"/>
              <a:t>exit:</a:t>
            </a: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AACB6C71-0E2E-463B-8F3C-95035538C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329" y="1089442"/>
            <a:ext cx="4883589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</a:rPr>
              <a:t>mov al, 00000101	; 5</a:t>
            </a:r>
          </a:p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</a:rPr>
              <a:t>mov bl, 10000001	; 129 or -127</a:t>
            </a:r>
            <a:r>
              <a:rPr lang="he-IL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0FB8D581-EAC0-4891-A920-54CC2C0A3A85}"/>
              </a:ext>
            </a:extLst>
          </p:cNvPr>
          <p:cNvSpPr/>
          <p:nvPr/>
        </p:nvSpPr>
        <p:spPr>
          <a:xfrm>
            <a:off x="10405063" y="1089442"/>
            <a:ext cx="63308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2000" b="1" dirty="0"/>
              <a:t>נתון</a:t>
            </a: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7332DCB6-53C3-4139-8DD3-24CF1830E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7613" y="4971778"/>
            <a:ext cx="807524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al =1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bl </a:t>
            </a:r>
            <a:r>
              <a:rPr lang="en-US" sz="2000">
                <a:solidFill>
                  <a:schemeClr val="tx1"/>
                </a:solidFill>
              </a:rPr>
              <a:t>= 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F30B349B-3B2F-462C-8230-A08676ACA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199" y="1995932"/>
            <a:ext cx="1131876" cy="615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anchor="ctr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Signed</a:t>
            </a:r>
            <a:r>
              <a:rPr lang="he-IL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 bl = -127</a:t>
            </a:r>
          </a:p>
        </p:txBody>
      </p:sp>
      <p:sp>
        <p:nvSpPr>
          <p:cNvPr id="25" name="מלבן 16">
            <a:extLst>
              <a:ext uri="{FF2B5EF4-FFF2-40B4-BE49-F238E27FC236}">
                <a16:creationId xmlns:a16="http://schemas.microsoft.com/office/drawing/2014/main" id="{7FE01037-FA31-49A9-8CD6-86344C7BABF7}"/>
              </a:ext>
            </a:extLst>
          </p:cNvPr>
          <p:cNvSpPr/>
          <p:nvPr/>
        </p:nvSpPr>
        <p:spPr>
          <a:xfrm>
            <a:off x="6349716" y="3775994"/>
            <a:ext cx="1402672" cy="6857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2211E084-8FF8-4A9B-9198-62955EA76823}"/>
              </a:ext>
            </a:extLst>
          </p:cNvPr>
          <p:cNvSpPr/>
          <p:nvPr/>
        </p:nvSpPr>
        <p:spPr>
          <a:xfrm>
            <a:off x="7984388" y="3877184"/>
            <a:ext cx="989299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1400" dirty="0">
                <a:solidFill>
                  <a:srgbClr val="FF0000"/>
                </a:solidFill>
              </a:rPr>
              <a:t>הקטע שמתבצע: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B291CEB-4713-4FF3-AE11-B4B1A1C0C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2300" y="1955110"/>
            <a:ext cx="2531836" cy="276998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lvl="1" algn="l" rtl="0">
              <a:defRPr/>
            </a:pPr>
            <a:r>
              <a:rPr lang="en-US" sz="2000" dirty="0"/>
              <a:t>If al &gt; bl: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	al = 1</a:t>
            </a:r>
          </a:p>
          <a:p>
            <a:pPr lvl="1" algn="l" rtl="0">
              <a:defRPr/>
            </a:pPr>
            <a:r>
              <a:rPr lang="en-US" sz="2000" dirty="0"/>
              <a:t>	bl = 0</a:t>
            </a:r>
            <a:br>
              <a:rPr lang="en-US" sz="2000" dirty="0"/>
            </a:br>
            <a:endParaRPr lang="en-US" sz="2000" dirty="0"/>
          </a:p>
          <a:p>
            <a:pPr lvl="1" algn="l" rtl="0">
              <a:defRPr/>
            </a:pPr>
            <a:r>
              <a:rPr lang="en-US" sz="2000" dirty="0"/>
              <a:t>Else:</a:t>
            </a:r>
          </a:p>
          <a:p>
            <a:pPr lvl="1" algn="l" rtl="0">
              <a:defRPr/>
            </a:pPr>
            <a:r>
              <a:rPr lang="en-US" sz="2000" dirty="0"/>
              <a:t>	al = 0</a:t>
            </a:r>
          </a:p>
          <a:p>
            <a:pPr lvl="1" algn="l" rtl="0">
              <a:defRPr/>
            </a:pPr>
            <a:r>
              <a:rPr lang="en-US" sz="2000" dirty="0"/>
              <a:t>	bl = 1</a:t>
            </a:r>
          </a:p>
        </p:txBody>
      </p:sp>
    </p:spTree>
    <p:extLst>
      <p:ext uri="{BB962C8B-B14F-4D97-AF65-F5344CB8AC3E}">
        <p14:creationId xmlns:p14="http://schemas.microsoft.com/office/powerpoint/2010/main" val="3891666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קפיצות בהסתמך על מצב הדגלים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 descr="http://www.hot.org.il/files/world-flags.jpg">
            <a:extLst>
              <a:ext uri="{FF2B5EF4-FFF2-40B4-BE49-F238E27FC236}">
                <a16:creationId xmlns:a16="http://schemas.microsoft.com/office/drawing/2014/main" id="{19855F4D-F4BD-4A4A-B00D-FD66FBE5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728" y="2251048"/>
            <a:ext cx="3687953" cy="1813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arttherapyblog.com/uimages/2013/11/children-playing-jump-rope-300x265.jpg">
            <a:extLst>
              <a:ext uri="{FF2B5EF4-FFF2-40B4-BE49-F238E27FC236}">
                <a16:creationId xmlns:a16="http://schemas.microsoft.com/office/drawing/2014/main" id="{2B4166B7-473A-412E-B18F-0BFE6684D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064" y="2014926"/>
            <a:ext cx="2342061" cy="206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688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פקודות לשינוי 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7756F4B-2697-47C5-B83C-686DA9ACD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771329"/>
              </p:ext>
            </p:extLst>
          </p:nvPr>
        </p:nvGraphicFramePr>
        <p:xfrm>
          <a:off x="2032000" y="2362487"/>
          <a:ext cx="8128000" cy="18542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749586">
                  <a:extLst>
                    <a:ext uri="{9D8B030D-6E8A-4147-A177-3AD203B41FA5}">
                      <a16:colId xmlns:a16="http://schemas.microsoft.com/office/drawing/2014/main" val="316933520"/>
                    </a:ext>
                  </a:extLst>
                </a:gridCol>
                <a:gridCol w="6378414">
                  <a:extLst>
                    <a:ext uri="{9D8B030D-6E8A-4147-A177-3AD203B41FA5}">
                      <a16:colId xmlns:a16="http://schemas.microsoft.com/office/drawing/2014/main" val="2552356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/>
                        <a:t>CLC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0" dirty="0"/>
                        <a:t>מאפסת את דגל הנשא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697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/>
                        <a:t>STC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0" dirty="0"/>
                        <a:t>מדליקה את דגל הנשא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753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/>
                        <a:t>CMC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0" dirty="0"/>
                        <a:t>הופכת את המצב של דגל ה – </a:t>
                      </a:r>
                      <a:r>
                        <a:rPr lang="en-US" b="0" dirty="0"/>
                        <a:t>CF</a:t>
                      </a:r>
                      <a:r>
                        <a:rPr lang="he-IL" b="0" dirty="0"/>
                        <a:t> ( 0 הופך ל-1 והפוך)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575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/>
                        <a:t>CLI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0" dirty="0"/>
                        <a:t>מאפסת את דגל הפסיקות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341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b="1" dirty="0"/>
                        <a:t>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b="0" dirty="0"/>
                        <a:t>מדליקה את דגל הפסיקות (מאפשרת ביצוע פסיקות)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904570"/>
                  </a:ext>
                </a:extLst>
              </a:tr>
            </a:tbl>
          </a:graphicData>
        </a:graphic>
      </p:graphicFrame>
      <p:sp>
        <p:nvSpPr>
          <p:cNvPr id="6" name="Rectangle 14">
            <a:extLst>
              <a:ext uri="{FF2B5EF4-FFF2-40B4-BE49-F238E27FC236}">
                <a16:creationId xmlns:a16="http://schemas.microsoft.com/office/drawing/2014/main" id="{96433175-A5B4-4EFB-8834-4D5312156FC2}"/>
              </a:ext>
            </a:extLst>
          </p:cNvPr>
          <p:cNvSpPr/>
          <p:nvPr/>
        </p:nvSpPr>
        <p:spPr>
          <a:xfrm>
            <a:off x="1024128" y="1089442"/>
            <a:ext cx="10553106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indent="-285750" defTabSz="914491">
              <a:buFont typeface="Arial" panose="020B0604020202020204" pitchFamily="34" charset="0"/>
              <a:buChar char="•"/>
              <a:defRPr/>
            </a:pPr>
            <a:r>
              <a:rPr lang="he-IL" sz="2400" dirty="0"/>
              <a:t>מטרת הפקודות לאפשר לנו לקבוע מצב התחלתי לדגלים  </a:t>
            </a:r>
          </a:p>
          <a:p>
            <a:pPr indent="-285750" defTabSz="914491">
              <a:buFont typeface="Arial" panose="020B0604020202020204" pitchFamily="34" charset="0"/>
              <a:buChar char="•"/>
              <a:defRPr/>
            </a:pPr>
            <a:r>
              <a:rPr lang="he-IL" sz="2400" dirty="0"/>
              <a:t>הפקודות הן ללא אופרנדים, והן משפיעות אך ורק על דגל יחיד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922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הוראות קפיצה ביחס למצב הדגלים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16">
            <a:extLst>
              <a:ext uri="{FF2B5EF4-FFF2-40B4-BE49-F238E27FC236}">
                <a16:creationId xmlns:a16="http://schemas.microsoft.com/office/drawing/2014/main" id="{B16EDA5B-7D6A-43EB-8463-6C2C781B17BB}"/>
              </a:ext>
            </a:extLst>
          </p:cNvPr>
          <p:cNvGraphicFramePr>
            <a:graphicFrameLocks noGrp="1"/>
          </p:cNvGraphicFramePr>
          <p:nvPr/>
        </p:nvGraphicFramePr>
        <p:xfrm>
          <a:off x="1491397" y="1104287"/>
          <a:ext cx="8923464" cy="4069632"/>
        </p:xfrm>
        <a:graphic>
          <a:graphicData uri="http://schemas.openxmlformats.org/drawingml/2006/table">
            <a:tbl>
              <a:tblPr rtl="1">
                <a:tableStyleId>{BDBED569-4797-4DF1-A0F4-6AAB3CD982D8}</a:tableStyleId>
              </a:tblPr>
              <a:tblGrid>
                <a:gridCol w="487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8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4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94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1376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C</a:t>
                      </a:r>
                      <a:endParaRPr lang="en-US" sz="1800" b="1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S</a:t>
                      </a:r>
                      <a:endParaRPr lang="en-US" sz="1800" b="1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Z</a:t>
                      </a:r>
                      <a:endParaRPr lang="en-US" sz="1800" b="1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1" dirty="0">
                          <a:latin typeface="+mn-lt"/>
                        </a:rPr>
                        <a:t>בעברית</a:t>
                      </a:r>
                      <a:endParaRPr lang="en-US" sz="1800" b="1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1" dirty="0">
                          <a:latin typeface="+mn-lt"/>
                        </a:rPr>
                        <a:t>משמעות</a:t>
                      </a:r>
                      <a:endParaRPr lang="en-US" sz="1800" b="1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latin typeface="+mn-lt"/>
                        </a:rPr>
                        <a:t>JMP</a:t>
                      </a:r>
                      <a:endParaRPr lang="en-US" sz="1800" b="1" kern="0" dirty="0">
                        <a:latin typeface="+mn-lt"/>
                        <a:ea typeface="Times New Roman"/>
                        <a:cs typeface="David" pitchFamily="34" charset="-79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cs typeface="+mj-cs"/>
                        </a:rPr>
                        <a:t>1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אפס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zero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JZ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1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1">
                          <a:latin typeface="+mn-lt"/>
                          <a:cs typeface="+mj-cs"/>
                        </a:rPr>
                        <a:t>קפוץ אם שווה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equal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JE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לא אפס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zero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JNZ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לא שווים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equal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JNE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1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סימן (שלילי)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Jump if sign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JS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לא סימן (שלילי)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sign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JNS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cs typeface="+mj-cs"/>
                        </a:rPr>
                        <a:t>1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יש נשא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carry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JC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אין נשא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carry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JNC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גדול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above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JA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לא קטן או שווה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below or equal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JNBE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>
                          <a:latin typeface="+mn-lt"/>
                          <a:cs typeface="+mj-cs"/>
                        </a:rPr>
                        <a:t>קפוץ אם גדול או שווה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above or equal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JAE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0688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+mn-lt"/>
                          <a:cs typeface="+mj-cs"/>
                        </a:rPr>
                        <a:t>0</a:t>
                      </a:r>
                      <a:endParaRPr lang="en-US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1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latin typeface="+mn-lt"/>
                          <a:cs typeface="+mj-cs"/>
                        </a:rPr>
                        <a:t>קפוץ אם לא קטן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+mn-lt"/>
                          <a:cs typeface="+mj-cs"/>
                        </a:rPr>
                        <a:t>Jump if not below</a:t>
                      </a:r>
                      <a:endParaRPr lang="en-US" sz="180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cs typeface="+mj-cs"/>
                        </a:rPr>
                        <a:t>JNB</a:t>
                      </a:r>
                      <a:endParaRPr lang="en-US" sz="1800" dirty="0">
                        <a:latin typeface="+mn-lt"/>
                        <a:ea typeface="Times New Roman"/>
                        <a:cs typeface="+mj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Picture 2" descr="http://www.hot.org.il/files/world-flags.jpg">
            <a:extLst>
              <a:ext uri="{FF2B5EF4-FFF2-40B4-BE49-F238E27FC236}">
                <a16:creationId xmlns:a16="http://schemas.microsoft.com/office/drawing/2014/main" id="{1203AF70-4F3C-4789-8AA1-A592343F2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70" y="213276"/>
            <a:ext cx="1229088" cy="60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895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הוראות קפיצה ביחס למצב הדגלים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16">
            <a:extLst>
              <a:ext uri="{FF2B5EF4-FFF2-40B4-BE49-F238E27FC236}">
                <a16:creationId xmlns:a16="http://schemas.microsoft.com/office/drawing/2014/main" id="{57E523B8-4D92-428F-91BE-EC9D73F40FF6}"/>
              </a:ext>
            </a:extLst>
          </p:cNvPr>
          <p:cNvGraphicFramePr>
            <a:graphicFrameLocks noGrp="1"/>
          </p:cNvGraphicFramePr>
          <p:nvPr/>
        </p:nvGraphicFramePr>
        <p:xfrm>
          <a:off x="1659827" y="1438835"/>
          <a:ext cx="8872346" cy="1467604"/>
        </p:xfrm>
        <a:graphic>
          <a:graphicData uri="http://schemas.openxmlformats.org/drawingml/2006/table">
            <a:tbl>
              <a:tblPr rtl="1">
                <a:tableStyleId>{BDBED569-4797-4DF1-A0F4-6AAB3CD982D8}</a:tableStyleId>
              </a:tblPr>
              <a:tblGrid>
                <a:gridCol w="485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5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1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86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1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070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  <a:cs typeface="+mn-cs"/>
                        </a:rPr>
                        <a:t>C</a:t>
                      </a:r>
                      <a:endParaRPr lang="en-US" sz="2000" b="1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  <a:cs typeface="+mn-cs"/>
                        </a:rPr>
                        <a:t>S</a:t>
                      </a:r>
                      <a:endParaRPr lang="en-US" sz="2000" b="1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  <a:cs typeface="+mn-cs"/>
                        </a:rPr>
                        <a:t>Z</a:t>
                      </a:r>
                      <a:endParaRPr lang="en-US" sz="2000" b="1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b="1" dirty="0">
                          <a:latin typeface="+mn-lt"/>
                          <a:cs typeface="+mn-cs"/>
                        </a:rPr>
                        <a:t>בעברית</a:t>
                      </a:r>
                      <a:endParaRPr lang="en-US" sz="2000" b="1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b="1" dirty="0">
                          <a:latin typeface="+mn-lt"/>
                          <a:cs typeface="+mn-cs"/>
                        </a:rPr>
                        <a:t>משמעות</a:t>
                      </a:r>
                      <a:endParaRPr lang="en-US" sz="2000" b="1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latin typeface="+mn-lt"/>
                          <a:cs typeface="+mn-cs"/>
                        </a:rPr>
                        <a:t>JMP</a:t>
                      </a:r>
                      <a:endParaRPr lang="en-US" sz="2000" b="1" kern="0" dirty="0"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54429" marR="5442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701"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1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קפוץ אם קטן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Jump if below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JB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701"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0</a:t>
                      </a:r>
                      <a:endParaRPr lang="en-US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קפוץ אם לא גדול או שווה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Jump if not above or equal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JNAE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701"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1</a:t>
                      </a:r>
                      <a:endParaRPr lang="en-US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1</a:t>
                      </a:r>
                      <a:endParaRPr lang="en-US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קפוץ אם קטן או שווה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Jump if below or equal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JBE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701"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1</a:t>
                      </a:r>
                      <a:endParaRPr lang="en-US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1</a:t>
                      </a:r>
                      <a:endParaRPr lang="en-US" sz="18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/>
                </a:tc>
                <a:tc>
                  <a:txBody>
                    <a:bodyPr/>
                    <a:lstStyle/>
                    <a:p>
                      <a:pPr marL="0" marR="0" algn="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קפוץ אם לא גדול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l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Jump if not above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tc>
                  <a:txBody>
                    <a:bodyPr/>
                    <a:lstStyle/>
                    <a:p>
                      <a:pPr marL="0" marR="0" algn="ctr" defTabSz="914491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JNA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429" marR="544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2" descr="http://www.hot.org.il/files/world-flags.jpg">
            <a:extLst>
              <a:ext uri="{FF2B5EF4-FFF2-40B4-BE49-F238E27FC236}">
                <a16:creationId xmlns:a16="http://schemas.microsoft.com/office/drawing/2014/main" id="{EE3CCB6A-C1EE-433F-8256-0A167B888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70" y="213276"/>
            <a:ext cx="1229088" cy="60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9E9EFB-F9BC-4B60-87F4-E9A1E666D175}"/>
              </a:ext>
            </a:extLst>
          </p:cNvPr>
          <p:cNvSpPr txBox="1"/>
          <p:nvPr/>
        </p:nvSpPr>
        <p:spPr>
          <a:xfrm>
            <a:off x="1659827" y="3614791"/>
            <a:ext cx="9065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/>
              <a:t>בכל מקרה – יש לבצע לפני כן פקודה כלשהיא שמשפיעה על הדגלים. </a:t>
            </a:r>
            <a:br>
              <a:rPr lang="en-US" sz="2400" dirty="0"/>
            </a:br>
            <a:r>
              <a:rPr lang="en-US" sz="2400" dirty="0"/>
              <a:t>-</a:t>
            </a:r>
            <a:r>
              <a:rPr lang="he-IL" sz="2400" dirty="0"/>
              <a:t>פקודת </a:t>
            </a:r>
            <a:r>
              <a:rPr lang="en-US" sz="2400" dirty="0" err="1"/>
              <a:t>cmp</a:t>
            </a:r>
            <a:r>
              <a:rPr lang="he-IL" sz="2400" dirty="0"/>
              <a:t> .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412522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601" dirty="0">
                <a:solidFill>
                  <a:srgbClr val="192A72"/>
                </a:solidFill>
              </a:rPr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sz="3600" b="0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ציין מיקום תוכן 3">
            <a:extLst>
              <a:ext uri="{FF2B5EF4-FFF2-40B4-BE49-F238E27FC236}">
                <a16:creationId xmlns:a16="http://schemas.microsoft.com/office/drawing/2014/main" id="{E00F15FA-9347-4727-AA0F-6E987B43BEEF}"/>
              </a:ext>
            </a:extLst>
          </p:cNvPr>
          <p:cNvSpPr txBox="1">
            <a:spLocks/>
          </p:cNvSpPr>
          <p:nvPr/>
        </p:nvSpPr>
        <p:spPr>
          <a:xfrm>
            <a:off x="816869" y="4981845"/>
            <a:ext cx="10800000" cy="720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400" dirty="0">
                <a:sym typeface="Varela Round"/>
              </a:rPr>
              <a:t>תודה למרי גבע על העזרה בהכנת המצגות ובבדיקת התכנים </a:t>
            </a: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522966"/>
            <a:ext cx="11161453" cy="4062435"/>
          </a:xfrm>
        </p:spPr>
        <p:txBody>
          <a:bodyPr/>
          <a:lstStyle/>
          <a:p>
            <a:r>
              <a:rPr lang="he-IL" dirty="0"/>
              <a:t>למדנו על פקודות השוואה – </a:t>
            </a:r>
            <a:r>
              <a:rPr lang="en-US" dirty="0" err="1"/>
              <a:t>cmp</a:t>
            </a:r>
            <a:endParaRPr lang="he-IL" dirty="0"/>
          </a:p>
          <a:p>
            <a:r>
              <a:rPr lang="he-IL" dirty="0"/>
              <a:t>הכרנו את ההבדלים בפקודות הקפיצה בין מספרים </a:t>
            </a:r>
            <a:r>
              <a:rPr lang="en-US" dirty="0"/>
              <a:t>Signed</a:t>
            </a:r>
            <a:r>
              <a:rPr lang="he-IL" dirty="0"/>
              <a:t> למספרים </a:t>
            </a:r>
            <a:r>
              <a:rPr lang="en-US" dirty="0"/>
              <a:t>Unsigned</a:t>
            </a:r>
            <a:r>
              <a:rPr lang="he-IL" dirty="0"/>
              <a:t>.</a:t>
            </a:r>
          </a:p>
          <a:p>
            <a:r>
              <a:rPr lang="he-IL" dirty="0"/>
              <a:t>ראינו פקודות קפיצה מותנית</a:t>
            </a:r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352637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522966"/>
            <a:ext cx="11161453" cy="4062435"/>
          </a:xfrm>
        </p:spPr>
        <p:txBody>
          <a:bodyPr/>
          <a:lstStyle/>
          <a:p>
            <a:r>
              <a:rPr lang="he-IL" dirty="0"/>
              <a:t>נראה דוגמאות הרצה עם קפיצות מותנות</a:t>
            </a:r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3604319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דוגמא א'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hot.org.il/files/world-flags.jpg">
            <a:extLst>
              <a:ext uri="{FF2B5EF4-FFF2-40B4-BE49-F238E27FC236}">
                <a16:creationId xmlns:a16="http://schemas.microsoft.com/office/drawing/2014/main" id="{EE3CCB6A-C1EE-433F-8256-0A167B888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70" y="213276"/>
            <a:ext cx="1229088" cy="60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E8D77905-0A23-498C-859D-75EF62609346}"/>
              </a:ext>
            </a:extLst>
          </p:cNvPr>
          <p:cNvGrpSpPr/>
          <p:nvPr/>
        </p:nvGrpSpPr>
        <p:grpSpPr>
          <a:xfrm>
            <a:off x="1318729" y="1180480"/>
            <a:ext cx="9690187" cy="4359678"/>
            <a:chOff x="1472184" y="1296174"/>
            <a:chExt cx="8727607" cy="435967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94D6DE1-AA52-41A2-BD09-6DD420E0D093}"/>
                </a:ext>
              </a:extLst>
            </p:cNvPr>
            <p:cNvSpPr txBox="1"/>
            <p:nvPr/>
          </p:nvSpPr>
          <p:spPr>
            <a:xfrm>
              <a:off x="7048921" y="1777918"/>
              <a:ext cx="3150870" cy="9239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>
              <a:spAutoFit/>
            </a:bodyPr>
            <a:lstStyle/>
            <a:p>
              <a:pPr algn="l" rtl="0">
                <a:defRPr/>
              </a:pPr>
              <a:r>
                <a:rPr lang="en-US" dirty="0">
                  <a:cs typeface="Arial" charset="0"/>
                </a:rPr>
                <a:t>if((a&gt;b)&amp;&amp;(c&gt;10))</a:t>
              </a:r>
            </a:p>
            <a:p>
              <a:pPr algn="l" rtl="0">
                <a:defRPr/>
              </a:pPr>
              <a:r>
                <a:rPr lang="en-US" dirty="0">
                  <a:cs typeface="Arial" charset="0"/>
                </a:rPr>
                <a:t>      c=30;</a:t>
              </a:r>
            </a:p>
            <a:p>
              <a:pPr algn="l" rtl="0">
                <a:defRPr/>
              </a:pPr>
              <a:r>
                <a:rPr lang="en-US" dirty="0">
                  <a:cs typeface="Arial" charset="0"/>
                </a:rPr>
                <a:t>a=</a:t>
              </a:r>
              <a:r>
                <a:rPr lang="en-US" dirty="0" err="1">
                  <a:cs typeface="Arial" charset="0"/>
                </a:rPr>
                <a:t>a+b</a:t>
              </a:r>
              <a:r>
                <a:rPr lang="en-US" dirty="0">
                  <a:cs typeface="Arial" charset="0"/>
                </a:rPr>
                <a:t>;</a:t>
              </a:r>
            </a:p>
          </p:txBody>
        </p:sp>
        <p:sp>
          <p:nvSpPr>
            <p:cNvPr id="8" name="TextBox 12">
              <a:extLst>
                <a:ext uri="{FF2B5EF4-FFF2-40B4-BE49-F238E27FC236}">
                  <a16:creationId xmlns:a16="http://schemas.microsoft.com/office/drawing/2014/main" id="{FBFCF2DD-BDAE-4614-9661-6BA0BA5D8B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7245" y="3347528"/>
              <a:ext cx="3150870" cy="230832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he-IL" b="1" dirty="0"/>
                <a:t>       </a:t>
              </a:r>
              <a:r>
                <a:rPr lang="en-US" altLang="he-IL" b="1" dirty="0">
                  <a:latin typeface="+mn-lt"/>
                </a:rPr>
                <a:t>mov ax, [b]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</a:t>
              </a:r>
              <a:r>
                <a:rPr lang="en-US" altLang="he-IL" b="1" dirty="0" err="1">
                  <a:latin typeface="+mn-lt"/>
                </a:rPr>
                <a:t>cmp</a:t>
              </a:r>
              <a:r>
                <a:rPr lang="en-US" altLang="he-IL" b="1" dirty="0">
                  <a:latin typeface="+mn-lt"/>
                </a:rPr>
                <a:t> [a], ax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</a:t>
              </a:r>
              <a:r>
                <a:rPr lang="en-US" altLang="he-IL" b="1" dirty="0" err="1">
                  <a:latin typeface="+mn-lt"/>
                </a:rPr>
                <a:t>jle</a:t>
              </a:r>
              <a:r>
                <a:rPr lang="en-US" altLang="he-IL" b="1" dirty="0">
                  <a:latin typeface="+mn-lt"/>
                </a:rPr>
                <a:t> No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</a:t>
              </a:r>
              <a:r>
                <a:rPr lang="en-US" altLang="he-IL" b="1" dirty="0" err="1">
                  <a:latin typeface="+mn-lt"/>
                </a:rPr>
                <a:t>cmp</a:t>
              </a:r>
              <a:r>
                <a:rPr lang="en-US" altLang="he-IL" b="1" dirty="0">
                  <a:latin typeface="+mn-lt"/>
                </a:rPr>
                <a:t> c, 10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</a:t>
              </a:r>
              <a:r>
                <a:rPr lang="en-US" altLang="he-IL" b="1" dirty="0" err="1">
                  <a:latin typeface="+mn-lt"/>
                </a:rPr>
                <a:t>jle</a:t>
              </a:r>
              <a:r>
                <a:rPr lang="en-US" altLang="he-IL" b="1" dirty="0">
                  <a:latin typeface="+mn-lt"/>
                </a:rPr>
                <a:t> no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mov c, 30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No: </a:t>
              </a:r>
            </a:p>
            <a:p>
              <a:pPr algn="l" rtl="0" eaLnBrk="1" hangingPunct="1"/>
              <a:r>
                <a:rPr lang="en-US" altLang="he-IL" b="1" dirty="0">
                  <a:latin typeface="+mn-lt"/>
                </a:rPr>
                <a:t>       add [a],ax</a:t>
              </a:r>
              <a:endParaRPr lang="en-US" altLang="he-IL" dirty="0">
                <a:latin typeface="+mn-l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6A6DCBE-72D5-46A3-9A22-A00215504681}"/>
                </a:ext>
              </a:extLst>
            </p:cNvPr>
            <p:cNvSpPr txBox="1"/>
            <p:nvPr/>
          </p:nvSpPr>
          <p:spPr>
            <a:xfrm>
              <a:off x="7325522" y="1296174"/>
              <a:ext cx="2753038" cy="3693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he-IL" b="1" dirty="0"/>
                <a:t>נתון הקוד הבא ב- </a:t>
              </a:r>
              <a:r>
                <a:rPr lang="en-US" b="1" dirty="0"/>
                <a:t>Java</a:t>
              </a:r>
              <a:r>
                <a:rPr lang="he-IL" b="1" dirty="0"/>
                <a:t>: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889696B-03D4-40D4-A183-BFDE205EAD36}"/>
                </a:ext>
              </a:extLst>
            </p:cNvPr>
            <p:cNvSpPr txBox="1"/>
            <p:nvPr/>
          </p:nvSpPr>
          <p:spPr>
            <a:xfrm>
              <a:off x="7325522" y="2840019"/>
              <a:ext cx="2753038" cy="3693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he-IL" b="1" dirty="0"/>
                <a:t>המימוש </a:t>
              </a:r>
              <a:r>
                <a:rPr lang="he-IL" b="1" dirty="0" err="1"/>
                <a:t>באסמבלי</a:t>
              </a:r>
              <a:r>
                <a:rPr lang="he-IL" b="1" dirty="0"/>
                <a:t>:</a:t>
              </a:r>
            </a:p>
          </p:txBody>
        </p:sp>
        <p:sp>
          <p:nvSpPr>
            <p:cNvPr id="12" name="תרשים זרימה: החלטה 11">
              <a:extLst>
                <a:ext uri="{FF2B5EF4-FFF2-40B4-BE49-F238E27FC236}">
                  <a16:creationId xmlns:a16="http://schemas.microsoft.com/office/drawing/2014/main" id="{3CE28C32-6316-4382-BD02-07F5CC373F60}"/>
                </a:ext>
              </a:extLst>
            </p:cNvPr>
            <p:cNvSpPr/>
            <p:nvPr/>
          </p:nvSpPr>
          <p:spPr>
            <a:xfrm>
              <a:off x="1472184" y="1533283"/>
              <a:ext cx="2017777" cy="1219888"/>
            </a:xfrm>
            <a:prstGeom prst="flowChartDecisi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(a&gt;b)&amp; (c&gt;10)</a:t>
              </a:r>
              <a:endParaRPr lang="he-IL" dirty="0"/>
            </a:p>
          </p:txBody>
        </p:sp>
        <p:sp>
          <p:nvSpPr>
            <p:cNvPr id="15" name="תרשים זרימה: תהליך 12">
              <a:extLst>
                <a:ext uri="{FF2B5EF4-FFF2-40B4-BE49-F238E27FC236}">
                  <a16:creationId xmlns:a16="http://schemas.microsoft.com/office/drawing/2014/main" id="{9E1B6FE8-BF00-4287-BC41-5B9808270082}"/>
                </a:ext>
              </a:extLst>
            </p:cNvPr>
            <p:cNvSpPr/>
            <p:nvPr/>
          </p:nvSpPr>
          <p:spPr>
            <a:xfrm>
              <a:off x="3314156" y="2901575"/>
              <a:ext cx="1201783" cy="445954"/>
            </a:xfrm>
            <a:prstGeom prst="flowChart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C=30</a:t>
              </a:r>
              <a:endParaRPr lang="he-IL" dirty="0"/>
            </a:p>
          </p:txBody>
        </p:sp>
        <p:sp>
          <p:nvSpPr>
            <p:cNvPr id="16" name="תרשים זרימה: תהליך 14">
              <a:extLst>
                <a:ext uri="{FF2B5EF4-FFF2-40B4-BE49-F238E27FC236}">
                  <a16:creationId xmlns:a16="http://schemas.microsoft.com/office/drawing/2014/main" id="{14C00E7D-4F7C-47F1-813D-DF82D1405030}"/>
                </a:ext>
              </a:extLst>
            </p:cNvPr>
            <p:cNvSpPr/>
            <p:nvPr/>
          </p:nvSpPr>
          <p:spPr>
            <a:xfrm>
              <a:off x="1795228" y="3825951"/>
              <a:ext cx="1371690" cy="557757"/>
            </a:xfrm>
            <a:prstGeom prst="flowChart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a=</a:t>
              </a:r>
              <a:r>
                <a:rPr lang="en-US" dirty="0" err="1"/>
                <a:t>a+b</a:t>
              </a:r>
              <a:endParaRPr lang="he-IL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B17040BF-3567-42EC-BFBE-72F90FD8E0BF}"/>
                </a:ext>
              </a:extLst>
            </p:cNvPr>
            <p:cNvCxnSpPr>
              <a:cxnSpLocks/>
              <a:stCxn id="12" idx="2"/>
              <a:endCxn id="16" idx="0"/>
            </p:cNvCxnSpPr>
            <p:nvPr/>
          </p:nvCxnSpPr>
          <p:spPr>
            <a:xfrm>
              <a:off x="2481073" y="2753171"/>
              <a:ext cx="0" cy="107278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מרפקי 18">
              <a:extLst>
                <a:ext uri="{FF2B5EF4-FFF2-40B4-BE49-F238E27FC236}">
                  <a16:creationId xmlns:a16="http://schemas.microsoft.com/office/drawing/2014/main" id="{E223B5B5-D447-4ADA-BCE8-658530DCA7FE}"/>
                </a:ext>
              </a:extLst>
            </p:cNvPr>
            <p:cNvCxnSpPr>
              <a:cxnSpLocks/>
              <a:stCxn id="12" idx="3"/>
              <a:endCxn id="15" idx="0"/>
            </p:cNvCxnSpPr>
            <p:nvPr/>
          </p:nvCxnSpPr>
          <p:spPr>
            <a:xfrm>
              <a:off x="3489961" y="2143227"/>
              <a:ext cx="425087" cy="758348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מחבר מרפקי 21">
              <a:extLst>
                <a:ext uri="{FF2B5EF4-FFF2-40B4-BE49-F238E27FC236}">
                  <a16:creationId xmlns:a16="http://schemas.microsoft.com/office/drawing/2014/main" id="{181D04EE-798B-4ECB-9B37-ABF57A690145}"/>
                </a:ext>
              </a:extLst>
            </p:cNvPr>
            <p:cNvCxnSpPr>
              <a:cxnSpLocks/>
              <a:stCxn id="15" idx="2"/>
              <a:endCxn id="16" idx="3"/>
            </p:cNvCxnSpPr>
            <p:nvPr/>
          </p:nvCxnSpPr>
          <p:spPr>
            <a:xfrm rot="5400000">
              <a:off x="3162333" y="3352114"/>
              <a:ext cx="757301" cy="748130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מחבר חץ ישר 24">
              <a:extLst>
                <a:ext uri="{FF2B5EF4-FFF2-40B4-BE49-F238E27FC236}">
                  <a16:creationId xmlns:a16="http://schemas.microsoft.com/office/drawing/2014/main" id="{A040DCA1-9A92-4AFE-97E2-7284C346EC25}"/>
                </a:ext>
              </a:extLst>
            </p:cNvPr>
            <p:cNvCxnSpPr>
              <a:cxnSpLocks/>
              <a:stCxn id="16" idx="2"/>
            </p:cNvCxnSpPr>
            <p:nvPr/>
          </p:nvCxnSpPr>
          <p:spPr>
            <a:xfrm>
              <a:off x="2481073" y="4383708"/>
              <a:ext cx="0" cy="55775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3894B5C-9E43-408B-8693-A56202B85960}"/>
                </a:ext>
              </a:extLst>
            </p:cNvPr>
            <p:cNvSpPr txBox="1"/>
            <p:nvPr/>
          </p:nvSpPr>
          <p:spPr>
            <a:xfrm>
              <a:off x="3555669" y="1868254"/>
              <a:ext cx="293670" cy="2769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1">
              <a:spAutoFit/>
            </a:bodyPr>
            <a:lstStyle/>
            <a:p>
              <a:r>
                <a:rPr lang="he-IL" sz="1200" dirty="0"/>
                <a:t>כן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0D1624E-977A-4324-927A-11F0E40C667D}"/>
                </a:ext>
              </a:extLst>
            </p:cNvPr>
            <p:cNvSpPr txBox="1"/>
            <p:nvPr/>
          </p:nvSpPr>
          <p:spPr>
            <a:xfrm>
              <a:off x="2162558" y="3071851"/>
              <a:ext cx="341761" cy="2769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1">
              <a:spAutoFit/>
            </a:bodyPr>
            <a:lstStyle/>
            <a:p>
              <a:r>
                <a:rPr lang="he-IL" sz="1200" dirty="0"/>
                <a:t>לא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667DC1A-39C8-404E-8E6B-7BB0AC028BAE}"/>
              </a:ext>
            </a:extLst>
          </p:cNvPr>
          <p:cNvSpPr txBox="1"/>
          <p:nvPr/>
        </p:nvSpPr>
        <p:spPr>
          <a:xfrm>
            <a:off x="5119181" y="3527173"/>
            <a:ext cx="2121244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dirty="0">
                <a:cs typeface="Arial" charset="0"/>
              </a:rPr>
              <a:t>if((a&gt;b)   </a:t>
            </a:r>
          </a:p>
          <a:p>
            <a:pPr algn="l" rtl="0">
              <a:defRPr/>
            </a:pPr>
            <a:r>
              <a:rPr lang="en-US" dirty="0">
                <a:cs typeface="Arial" charset="0"/>
              </a:rPr>
              <a:t> &amp;&amp;(c&gt;10))</a:t>
            </a:r>
          </a:p>
          <a:p>
            <a:pPr algn="l" rtl="0">
              <a:defRPr/>
            </a:pPr>
            <a:endParaRPr lang="en-US" dirty="0">
              <a:cs typeface="Arial" charset="0"/>
            </a:endParaRPr>
          </a:p>
          <a:p>
            <a:pPr algn="l" rtl="0">
              <a:defRPr/>
            </a:pPr>
            <a:r>
              <a:rPr lang="en-US" dirty="0">
                <a:cs typeface="Arial" charset="0"/>
              </a:rPr>
              <a:t>      c=30;</a:t>
            </a:r>
            <a:br>
              <a:rPr lang="en-US" dirty="0">
                <a:cs typeface="Arial" charset="0"/>
              </a:rPr>
            </a:br>
            <a:endParaRPr lang="en-US" dirty="0">
              <a:cs typeface="Arial" charset="0"/>
            </a:endParaRPr>
          </a:p>
          <a:p>
            <a:pPr algn="l" rtl="0">
              <a:defRPr/>
            </a:pPr>
            <a:r>
              <a:rPr lang="en-US" dirty="0">
                <a:cs typeface="Arial" charset="0"/>
              </a:rPr>
              <a:t>a=</a:t>
            </a:r>
            <a:r>
              <a:rPr lang="en-US" dirty="0" err="1">
                <a:cs typeface="Arial" charset="0"/>
              </a:rPr>
              <a:t>a+b</a:t>
            </a:r>
            <a:r>
              <a:rPr lang="en-US" dirty="0">
                <a:cs typeface="Arial" charset="0"/>
              </a:rPr>
              <a:t>;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ECF4603-49A9-47CE-89D8-AB92BB34D2C3}"/>
              </a:ext>
            </a:extLst>
          </p:cNvPr>
          <p:cNvCxnSpPr>
            <a:cxnSpLocks/>
          </p:cNvCxnSpPr>
          <p:nvPr/>
        </p:nvCxnSpPr>
        <p:spPr>
          <a:xfrm>
            <a:off x="6222380" y="3702205"/>
            <a:ext cx="1747660" cy="8052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04EF633-648A-4B32-89EA-7B9467879D0C}"/>
              </a:ext>
            </a:extLst>
          </p:cNvPr>
          <p:cNvCxnSpPr>
            <a:cxnSpLocks/>
          </p:cNvCxnSpPr>
          <p:nvPr/>
        </p:nvCxnSpPr>
        <p:spPr>
          <a:xfrm>
            <a:off x="6456556" y="3989135"/>
            <a:ext cx="1513484" cy="212402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8B451F0-5E0C-4E9B-8497-3554B4112B0A}"/>
              </a:ext>
            </a:extLst>
          </p:cNvPr>
          <p:cNvCxnSpPr>
            <a:cxnSpLocks/>
          </p:cNvCxnSpPr>
          <p:nvPr/>
        </p:nvCxnSpPr>
        <p:spPr>
          <a:xfrm>
            <a:off x="6304156" y="4522117"/>
            <a:ext cx="1665884" cy="242529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2532877-0308-450F-BE34-EB6237421030}"/>
              </a:ext>
            </a:extLst>
          </p:cNvPr>
          <p:cNvCxnSpPr>
            <a:cxnSpLocks/>
          </p:cNvCxnSpPr>
          <p:nvPr/>
        </p:nvCxnSpPr>
        <p:spPr>
          <a:xfrm>
            <a:off x="6096000" y="5085226"/>
            <a:ext cx="1874040" cy="235298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48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553106" cy="720000"/>
          </a:xfrm>
        </p:spPr>
        <p:txBody>
          <a:bodyPr/>
          <a:lstStyle/>
          <a:p>
            <a:r>
              <a:rPr lang="he-IL" sz="3600" dirty="0"/>
              <a:t>דוגמא ב'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hot.org.il/files/world-flags.jpg">
            <a:extLst>
              <a:ext uri="{FF2B5EF4-FFF2-40B4-BE49-F238E27FC236}">
                <a16:creationId xmlns:a16="http://schemas.microsoft.com/office/drawing/2014/main" id="{EE3CCB6A-C1EE-433F-8256-0A167B888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70" y="213276"/>
            <a:ext cx="1229088" cy="60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DB7582-763A-40C9-9B83-E256573D1242}"/>
              </a:ext>
            </a:extLst>
          </p:cNvPr>
          <p:cNvGrpSpPr/>
          <p:nvPr/>
        </p:nvGrpSpPr>
        <p:grpSpPr>
          <a:xfrm>
            <a:off x="702527" y="617797"/>
            <a:ext cx="11028510" cy="5517677"/>
            <a:chOff x="628650" y="1824805"/>
            <a:chExt cx="8002367" cy="551767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D04CDFA-AEA3-4C1E-9102-666BBEC123F0}"/>
                </a:ext>
              </a:extLst>
            </p:cNvPr>
            <p:cNvSpPr txBox="1"/>
            <p:nvPr/>
          </p:nvSpPr>
          <p:spPr>
            <a:xfrm>
              <a:off x="5897294" y="2213073"/>
              <a:ext cx="2697849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>
              <a:spAutoFit/>
            </a:bodyPr>
            <a:lstStyle/>
            <a:p>
              <a:pPr algn="l" rtl="0">
                <a:defRPr/>
              </a:pPr>
              <a:r>
                <a:rPr lang="en-US" dirty="0">
                  <a:cs typeface="Arial" charset="0"/>
                </a:rPr>
                <a:t>if((a&gt;b)||(c&gt;10))</a:t>
              </a:r>
            </a:p>
            <a:p>
              <a:pPr algn="l" rtl="0">
                <a:defRPr/>
              </a:pPr>
              <a:r>
                <a:rPr lang="en-US" dirty="0">
                  <a:cs typeface="Arial" charset="0"/>
                </a:rPr>
                <a:t>       c=30;</a:t>
              </a:r>
            </a:p>
            <a:p>
              <a:pPr algn="l" rtl="0">
                <a:defRPr/>
              </a:pPr>
              <a:r>
                <a:rPr lang="en-US" dirty="0">
                  <a:cs typeface="Arial" charset="0"/>
                </a:rPr>
                <a:t>else</a:t>
              </a:r>
            </a:p>
            <a:p>
              <a:pPr algn="l" rtl="0">
                <a:defRPr/>
              </a:pPr>
              <a:r>
                <a:rPr lang="en-US" dirty="0">
                  <a:cs typeface="Arial" charset="0"/>
                </a:rPr>
                <a:t>       a=</a:t>
              </a:r>
              <a:r>
                <a:rPr lang="en-US" dirty="0" err="1">
                  <a:cs typeface="Arial" charset="0"/>
                </a:rPr>
                <a:t>a+b</a:t>
              </a:r>
              <a:r>
                <a:rPr lang="en-US" dirty="0">
                  <a:cs typeface="Arial" charset="0"/>
                </a:rPr>
                <a:t>;</a:t>
              </a:r>
            </a:p>
          </p:txBody>
        </p:sp>
        <p:sp>
          <p:nvSpPr>
            <p:cNvPr id="24" name="TextBox 12">
              <a:extLst>
                <a:ext uri="{FF2B5EF4-FFF2-40B4-BE49-F238E27FC236}">
                  <a16:creationId xmlns:a16="http://schemas.microsoft.com/office/drawing/2014/main" id="{AD52789E-0091-4EA1-BD96-D26C7A3BB5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1821" y="3926162"/>
              <a:ext cx="4199196" cy="341632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he-IL" dirty="0">
                  <a:latin typeface="+mn-lt"/>
                </a:rPr>
                <a:t>       mov ax,[b]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</a:t>
              </a:r>
              <a:r>
                <a:rPr lang="en-US" altLang="he-IL" dirty="0" err="1">
                  <a:latin typeface="+mn-lt"/>
                </a:rPr>
                <a:t>cmp</a:t>
              </a:r>
              <a:r>
                <a:rPr lang="en-US" altLang="he-IL" dirty="0">
                  <a:latin typeface="+mn-lt"/>
                </a:rPr>
                <a:t> [a],ax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</a:t>
              </a:r>
              <a:r>
                <a:rPr lang="en-US" altLang="he-IL" dirty="0" err="1">
                  <a:latin typeface="+mn-lt"/>
                </a:rPr>
                <a:t>jg</a:t>
              </a:r>
              <a:r>
                <a:rPr lang="en-US" altLang="he-IL" dirty="0">
                  <a:latin typeface="+mn-lt"/>
                </a:rPr>
                <a:t> yes  	 ; if a&gt;b then yes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</a:t>
              </a:r>
              <a:r>
                <a:rPr lang="en-US" altLang="he-IL" dirty="0" err="1">
                  <a:latin typeface="+mn-lt"/>
                </a:rPr>
                <a:t>cmp</a:t>
              </a:r>
              <a:r>
                <a:rPr lang="en-US" altLang="he-IL" dirty="0">
                  <a:latin typeface="+mn-lt"/>
                </a:rPr>
                <a:t> [c],10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</a:t>
              </a:r>
              <a:r>
                <a:rPr lang="en-US" altLang="he-IL" dirty="0" err="1">
                  <a:latin typeface="+mn-lt"/>
                </a:rPr>
                <a:t>jle</a:t>
              </a:r>
              <a:r>
                <a:rPr lang="en-US" altLang="he-IL" dirty="0">
                  <a:latin typeface="+mn-lt"/>
                </a:rPr>
                <a:t> no   	; if a&lt;=b and c&lt;=10 then no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yes: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mov [c],30 	; c=30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</a:t>
              </a:r>
              <a:r>
                <a:rPr lang="en-US" altLang="he-IL" dirty="0" err="1">
                  <a:latin typeface="+mn-lt"/>
                </a:rPr>
                <a:t>jmp</a:t>
              </a:r>
              <a:r>
                <a:rPr lang="en-US" altLang="he-IL" dirty="0">
                  <a:latin typeface="+mn-lt"/>
                </a:rPr>
                <a:t> continue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no: 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add [a],ax	; a=</a:t>
              </a:r>
              <a:r>
                <a:rPr lang="en-US" altLang="he-IL" dirty="0" err="1">
                  <a:latin typeface="+mn-lt"/>
                </a:rPr>
                <a:t>a+b</a:t>
              </a:r>
              <a:endParaRPr lang="en-US" altLang="he-IL" dirty="0">
                <a:latin typeface="+mn-lt"/>
              </a:endParaRP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Continue:</a:t>
              </a:r>
            </a:p>
            <a:p>
              <a:pPr algn="l" rtl="0" eaLnBrk="1" hangingPunct="1"/>
              <a:r>
                <a:rPr lang="en-US" altLang="he-IL" dirty="0">
                  <a:latin typeface="+mn-lt"/>
                </a:rPr>
                <a:t>        …………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8557F58-3994-42C9-A873-443282E5DAF7}"/>
                </a:ext>
              </a:extLst>
            </p:cNvPr>
            <p:cNvSpPr txBox="1"/>
            <p:nvPr/>
          </p:nvSpPr>
          <p:spPr>
            <a:xfrm>
              <a:off x="5849464" y="1824805"/>
              <a:ext cx="2753038" cy="3693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he-IL" b="1" dirty="0"/>
                <a:t>נתון הקוד הבא ב- </a:t>
              </a:r>
              <a:r>
                <a:rPr lang="en-US" b="1" dirty="0"/>
                <a:t>Java</a:t>
              </a:r>
              <a:r>
                <a:rPr lang="he-IL" b="1" dirty="0"/>
                <a:t>: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4AFBA32-85E7-4179-B42B-FE0AEA08AEE8}"/>
                </a:ext>
              </a:extLst>
            </p:cNvPr>
            <p:cNvSpPr txBox="1"/>
            <p:nvPr/>
          </p:nvSpPr>
          <p:spPr>
            <a:xfrm>
              <a:off x="5849464" y="3488354"/>
              <a:ext cx="2753038" cy="36933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he-IL" b="1" dirty="0"/>
                <a:t>המימוש </a:t>
              </a:r>
              <a:r>
                <a:rPr lang="he-IL" b="1" dirty="0" err="1"/>
                <a:t>באסמבלי</a:t>
              </a:r>
              <a:r>
                <a:rPr lang="he-IL" b="1" dirty="0"/>
                <a:t>:</a:t>
              </a:r>
            </a:p>
          </p:txBody>
        </p:sp>
        <p:sp>
          <p:nvSpPr>
            <p:cNvPr id="28" name="תרשים זרימה: החלטה 10">
              <a:extLst>
                <a:ext uri="{FF2B5EF4-FFF2-40B4-BE49-F238E27FC236}">
                  <a16:creationId xmlns:a16="http://schemas.microsoft.com/office/drawing/2014/main" id="{22614B78-0D67-4392-8032-EFAE4C7E5C97}"/>
                </a:ext>
              </a:extLst>
            </p:cNvPr>
            <p:cNvSpPr/>
            <p:nvPr/>
          </p:nvSpPr>
          <p:spPr>
            <a:xfrm>
              <a:off x="628650" y="2438042"/>
              <a:ext cx="1767841" cy="975360"/>
            </a:xfrm>
            <a:prstGeom prst="flowChartDecision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(a&gt;b)|| (c&gt;10)</a:t>
              </a:r>
              <a:endParaRPr lang="he-IL" dirty="0"/>
            </a:p>
          </p:txBody>
        </p:sp>
        <p:sp>
          <p:nvSpPr>
            <p:cNvPr id="29" name="תרשים זרימה: תהליך 11">
              <a:extLst>
                <a:ext uri="{FF2B5EF4-FFF2-40B4-BE49-F238E27FC236}">
                  <a16:creationId xmlns:a16="http://schemas.microsoft.com/office/drawing/2014/main" id="{F849D647-0A20-47E5-8A9A-6E47FABCDB4C}"/>
                </a:ext>
              </a:extLst>
            </p:cNvPr>
            <p:cNvSpPr/>
            <p:nvPr/>
          </p:nvSpPr>
          <p:spPr>
            <a:xfrm>
              <a:off x="2220686" y="3561806"/>
              <a:ext cx="1201783" cy="445954"/>
            </a:xfrm>
            <a:prstGeom prst="flowChart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C=30</a:t>
              </a:r>
              <a:endParaRPr lang="he-IL" dirty="0"/>
            </a:p>
          </p:txBody>
        </p:sp>
        <p:sp>
          <p:nvSpPr>
            <p:cNvPr id="30" name="תרשים זרימה: תהליך 12">
              <a:extLst>
                <a:ext uri="{FF2B5EF4-FFF2-40B4-BE49-F238E27FC236}">
                  <a16:creationId xmlns:a16="http://schemas.microsoft.com/office/drawing/2014/main" id="{7089DC3F-C206-4AC0-9665-14158DF9CA55}"/>
                </a:ext>
              </a:extLst>
            </p:cNvPr>
            <p:cNvSpPr/>
            <p:nvPr/>
          </p:nvSpPr>
          <p:spPr>
            <a:xfrm>
              <a:off x="911678" y="4438922"/>
              <a:ext cx="1201783" cy="445954"/>
            </a:xfrm>
            <a:prstGeom prst="flowChart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a=</a:t>
              </a:r>
              <a:r>
                <a:rPr lang="en-US" dirty="0" err="1"/>
                <a:t>a+b</a:t>
              </a:r>
              <a:endParaRPr lang="he-IL" dirty="0"/>
            </a:p>
          </p:txBody>
        </p:sp>
        <p:cxnSp>
          <p:nvCxnSpPr>
            <p:cNvPr id="31" name="מחבר חץ ישר 13">
              <a:extLst>
                <a:ext uri="{FF2B5EF4-FFF2-40B4-BE49-F238E27FC236}">
                  <a16:creationId xmlns:a16="http://schemas.microsoft.com/office/drawing/2014/main" id="{57B84DE9-2DE3-4808-9CC5-27D2D190C6F5}"/>
                </a:ext>
              </a:extLst>
            </p:cNvPr>
            <p:cNvCxnSpPr>
              <a:stCxn id="28" idx="2"/>
              <a:endCxn id="30" idx="0"/>
            </p:cNvCxnSpPr>
            <p:nvPr/>
          </p:nvCxnSpPr>
          <p:spPr>
            <a:xfrm flipH="1">
              <a:off x="1512570" y="3413402"/>
              <a:ext cx="1" cy="102552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מחבר מרפקי 14">
              <a:extLst>
                <a:ext uri="{FF2B5EF4-FFF2-40B4-BE49-F238E27FC236}">
                  <a16:creationId xmlns:a16="http://schemas.microsoft.com/office/drawing/2014/main" id="{1C67E7D0-3F29-4EFA-9CAC-293D68AF2E84}"/>
                </a:ext>
              </a:extLst>
            </p:cNvPr>
            <p:cNvCxnSpPr>
              <a:stCxn id="28" idx="3"/>
              <a:endCxn id="29" idx="0"/>
            </p:cNvCxnSpPr>
            <p:nvPr/>
          </p:nvCxnSpPr>
          <p:spPr>
            <a:xfrm>
              <a:off x="2396491" y="2925722"/>
              <a:ext cx="425087" cy="636084"/>
            </a:xfrm>
            <a:prstGeom prst="bentConnector2">
              <a:avLst/>
            </a:prstGeom>
            <a:ln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3" name="מחבר מרפקי 15">
              <a:extLst>
                <a:ext uri="{FF2B5EF4-FFF2-40B4-BE49-F238E27FC236}">
                  <a16:creationId xmlns:a16="http://schemas.microsoft.com/office/drawing/2014/main" id="{BECE59AC-55AE-4A0E-BE3E-E977C19F6CC6}"/>
                </a:ext>
              </a:extLst>
            </p:cNvPr>
            <p:cNvCxnSpPr>
              <a:cxnSpLocks/>
              <a:stCxn id="29" idx="2"/>
            </p:cNvCxnSpPr>
            <p:nvPr/>
          </p:nvCxnSpPr>
          <p:spPr>
            <a:xfrm rot="5400000">
              <a:off x="1155355" y="4413871"/>
              <a:ext cx="2072334" cy="126011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מחבר חץ ישר 16">
              <a:extLst>
                <a:ext uri="{FF2B5EF4-FFF2-40B4-BE49-F238E27FC236}">
                  <a16:creationId xmlns:a16="http://schemas.microsoft.com/office/drawing/2014/main" id="{E502872C-6501-41EF-8E22-7E5EC4D6EC7A}"/>
                </a:ext>
              </a:extLst>
            </p:cNvPr>
            <p:cNvCxnSpPr>
              <a:cxnSpLocks/>
              <a:stCxn id="30" idx="2"/>
            </p:cNvCxnSpPr>
            <p:nvPr/>
          </p:nvCxnSpPr>
          <p:spPr>
            <a:xfrm flipH="1">
              <a:off x="1509020" y="4884876"/>
              <a:ext cx="3550" cy="119521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55C9601-38AB-43D0-8C27-13767E5DF38B}"/>
                </a:ext>
              </a:extLst>
            </p:cNvPr>
            <p:cNvSpPr txBox="1"/>
            <p:nvPr/>
          </p:nvSpPr>
          <p:spPr>
            <a:xfrm>
              <a:off x="2462199" y="2528485"/>
              <a:ext cx="293670" cy="2769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1">
              <a:spAutoFit/>
            </a:bodyPr>
            <a:lstStyle/>
            <a:p>
              <a:r>
                <a:rPr lang="he-IL" sz="1200" dirty="0"/>
                <a:t>כן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5E516D2-9ABC-4BDB-8F75-20F9C92C98AA}"/>
                </a:ext>
              </a:extLst>
            </p:cNvPr>
            <p:cNvSpPr txBox="1"/>
            <p:nvPr/>
          </p:nvSpPr>
          <p:spPr>
            <a:xfrm>
              <a:off x="1069088" y="3732082"/>
              <a:ext cx="341761" cy="2769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1">
              <a:spAutoFit/>
            </a:bodyPr>
            <a:lstStyle/>
            <a:p>
              <a:r>
                <a:rPr lang="he-IL" sz="1200" dirty="0"/>
                <a:t>לא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594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654A1A-C0A1-4E99-9CAD-07C40CB8B14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996927" y="865522"/>
            <a:ext cx="6968332" cy="4475914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EB5315B-C095-4AB0-BBB3-87E8A2D1D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732" y="0"/>
            <a:ext cx="9802206" cy="720000"/>
          </a:xfrm>
        </p:spPr>
        <p:txBody>
          <a:bodyPr/>
          <a:lstStyle/>
          <a:p>
            <a:r>
              <a:rPr lang="he-IL" dirty="0"/>
              <a:t>הרצת דוגמה ב'</a:t>
            </a:r>
            <a:endParaRPr lang="en-I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13904D-5B0E-4737-86ED-7672C533A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AB9568-B9DD-4E1B-A914-BBA50812FAAE}"/>
              </a:ext>
            </a:extLst>
          </p:cNvPr>
          <p:cNvSpPr txBox="1"/>
          <p:nvPr/>
        </p:nvSpPr>
        <p:spPr>
          <a:xfrm>
            <a:off x="5211897" y="5529662"/>
            <a:ext cx="288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b="1" dirty="0"/>
              <a:t>המשתנים </a:t>
            </a:r>
            <a:r>
              <a:rPr lang="en-US" sz="2000" b="1" dirty="0"/>
              <a:t>a, b, c</a:t>
            </a:r>
            <a:endParaRPr lang="en-IL" sz="2000" b="1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CA1479B8-A460-4D1F-8412-D021BF080F71}"/>
              </a:ext>
            </a:extLst>
          </p:cNvPr>
          <p:cNvSpPr/>
          <p:nvPr/>
        </p:nvSpPr>
        <p:spPr>
          <a:xfrm rot="16200000">
            <a:off x="6732179" y="3303133"/>
            <a:ext cx="731705" cy="2004062"/>
          </a:xfrm>
          <a:prstGeom prst="leftBrace">
            <a:avLst>
              <a:gd name="adj1" fmla="val 8333"/>
              <a:gd name="adj2" fmla="val 51113"/>
            </a:avLst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4C90B1-88EB-4A83-B81B-F2E4992FE20F}"/>
              </a:ext>
            </a:extLst>
          </p:cNvPr>
          <p:cNvCxnSpPr>
            <a:cxnSpLocks/>
          </p:cNvCxnSpPr>
          <p:nvPr/>
        </p:nvCxnSpPr>
        <p:spPr>
          <a:xfrm flipV="1">
            <a:off x="2018371" y="1906858"/>
            <a:ext cx="3289609" cy="1862254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06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90A923-D376-48EC-ACCE-76B519D4EBA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914257" y="791736"/>
            <a:ext cx="7101097" cy="443818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3DFAE1-1455-4AD3-A981-C69EB152B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9A8E0EE-5AC6-46A2-986E-4D6B0A98E916}"/>
              </a:ext>
            </a:extLst>
          </p:cNvPr>
          <p:cNvCxnSpPr>
            <a:cxnSpLocks/>
          </p:cNvCxnSpPr>
          <p:nvPr/>
        </p:nvCxnSpPr>
        <p:spPr>
          <a:xfrm>
            <a:off x="9389327" y="401444"/>
            <a:ext cx="1025912" cy="735981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D08BA1D-8BF1-4264-92FC-8575D5C5CFE2}"/>
              </a:ext>
            </a:extLst>
          </p:cNvPr>
          <p:cNvCxnSpPr>
            <a:cxnSpLocks/>
          </p:cNvCxnSpPr>
          <p:nvPr/>
        </p:nvCxnSpPr>
        <p:spPr>
          <a:xfrm flipV="1">
            <a:off x="2018371" y="1918010"/>
            <a:ext cx="3166946" cy="2023945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0F30053-2A85-4022-82B3-38817384E5D3}"/>
              </a:ext>
            </a:extLst>
          </p:cNvPr>
          <p:cNvSpPr txBox="1"/>
          <p:nvPr/>
        </p:nvSpPr>
        <p:spPr>
          <a:xfrm>
            <a:off x="4351058" y="5341434"/>
            <a:ext cx="3334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כעת תתבצע פקודת השוואה בין  המשתנה ש לרגיסטר </a:t>
            </a:r>
            <a:r>
              <a:rPr lang="en-US" dirty="0"/>
              <a:t>ax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47404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73F3F3-284A-48C3-83E1-EBA1680FA95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406813" y="100361"/>
            <a:ext cx="7757918" cy="492890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3E56C0-DB17-4654-A5A6-F5F48EB4D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2BB650-0C79-4BA3-8032-B9F6F230F2DA}"/>
              </a:ext>
            </a:extLst>
          </p:cNvPr>
          <p:cNvSpPr txBox="1"/>
          <p:nvPr/>
        </p:nvSpPr>
        <p:spPr>
          <a:xfrm>
            <a:off x="4351058" y="5341434"/>
            <a:ext cx="3334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לאחר ביצוע </a:t>
            </a:r>
            <a:r>
              <a:rPr lang="en-US" dirty="0" err="1"/>
              <a:t>cmp</a:t>
            </a:r>
            <a:r>
              <a:rPr lang="en-US" dirty="0"/>
              <a:t> [a], ax</a:t>
            </a:r>
          </a:p>
          <a:p>
            <a:r>
              <a:rPr lang="he-IL" dirty="0"/>
              <a:t>אין שינוי במשתנה או ברגיסטר. רק הדגלים השתנו</a:t>
            </a:r>
            <a:endParaRPr lang="en-IL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80BF71C-33EC-477E-A6BD-8CBB43813F08}"/>
              </a:ext>
            </a:extLst>
          </p:cNvPr>
          <p:cNvCxnSpPr>
            <a:cxnSpLocks/>
          </p:cNvCxnSpPr>
          <p:nvPr/>
        </p:nvCxnSpPr>
        <p:spPr>
          <a:xfrm flipV="1">
            <a:off x="1561171" y="1650380"/>
            <a:ext cx="3401965" cy="2564781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45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82CFE1-13C0-487A-8C2A-49B23483A3A0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161652" y="135020"/>
            <a:ext cx="7030348" cy="446308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2A0919-A0E3-4AD4-83F5-61BE99470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69F22A-DE30-4000-9908-B3BED5FF8A0E}"/>
              </a:ext>
            </a:extLst>
          </p:cNvPr>
          <p:cNvSpPr txBox="1"/>
          <p:nvPr/>
        </p:nvSpPr>
        <p:spPr>
          <a:xfrm>
            <a:off x="3512634" y="5341434"/>
            <a:ext cx="4538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dirty="0"/>
              <a:t>מכיוון ש </a:t>
            </a:r>
            <a:r>
              <a:rPr lang="en-US" sz="2000" dirty="0"/>
              <a:t>a&lt;ax</a:t>
            </a:r>
            <a:r>
              <a:rPr lang="he-IL" sz="2000" dirty="0"/>
              <a:t> לא התקיים תנאי הקפיצה. התוכנית עברה לפקודה הבאה.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4249B4-7873-4B77-A9A7-BFF473EDDF5A}"/>
              </a:ext>
            </a:extLst>
          </p:cNvPr>
          <p:cNvCxnSpPr>
            <a:cxnSpLocks/>
          </p:cNvCxnSpPr>
          <p:nvPr/>
        </p:nvCxnSpPr>
        <p:spPr>
          <a:xfrm flipV="1">
            <a:off x="2040673" y="1761894"/>
            <a:ext cx="3445727" cy="2631686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00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AB7F59-139D-4DF1-BFB4-B29BC47982D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918588" y="657922"/>
            <a:ext cx="6970745" cy="4454987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4957B12-EBEE-40DE-85B5-745F8099C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D55D76-49EA-4FEB-BC51-D04230CC0F79}"/>
              </a:ext>
            </a:extLst>
          </p:cNvPr>
          <p:cNvSpPr txBox="1"/>
          <p:nvPr/>
        </p:nvSpPr>
        <p:spPr>
          <a:xfrm>
            <a:off x="3512634" y="5341434"/>
            <a:ext cx="4538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dirty="0"/>
              <a:t>התבצעה השוואה בין </a:t>
            </a:r>
            <a:r>
              <a:rPr lang="en-US" sz="2000" dirty="0"/>
              <a:t>c</a:t>
            </a:r>
            <a:r>
              <a:rPr lang="he-IL" sz="2000" dirty="0"/>
              <a:t> ל -10.</a:t>
            </a:r>
          </a:p>
          <a:p>
            <a:r>
              <a:rPr lang="he-IL" sz="2000" dirty="0"/>
              <a:t>ב-</a:t>
            </a:r>
            <a:r>
              <a:rPr lang="en-US" sz="2000" dirty="0"/>
              <a:t>c</a:t>
            </a:r>
            <a:r>
              <a:rPr lang="he-IL" sz="2000" dirty="0"/>
              <a:t> יש 20, לכן </a:t>
            </a:r>
            <a:r>
              <a:rPr lang="en-US" sz="2000" dirty="0"/>
              <a:t>c&gt;10</a:t>
            </a:r>
            <a:endParaRPr lang="he-IL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4353BD-A527-40DB-BBB4-B6BDDD82F26B}"/>
              </a:ext>
            </a:extLst>
          </p:cNvPr>
          <p:cNvCxnSpPr>
            <a:cxnSpLocks/>
          </p:cNvCxnSpPr>
          <p:nvPr/>
        </p:nvCxnSpPr>
        <p:spPr>
          <a:xfrm flipV="1">
            <a:off x="1594624" y="2464420"/>
            <a:ext cx="3524629" cy="2168695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68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C33F4C-7614-4B59-8A72-88606757EB2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039397" y="315976"/>
            <a:ext cx="7071486" cy="4450954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F62B31-067C-49C0-A870-3680947B7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CAA69F1-997D-4881-82A9-7DCA2570AA30}"/>
              </a:ext>
            </a:extLst>
          </p:cNvPr>
          <p:cNvSpPr txBox="1"/>
          <p:nvPr/>
        </p:nvSpPr>
        <p:spPr>
          <a:xfrm>
            <a:off x="3423424" y="4910808"/>
            <a:ext cx="45385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dirty="0"/>
              <a:t>תנאי ההשוואה לא התקיים, לכן לא בוצעה קפיצה.</a:t>
            </a:r>
          </a:p>
          <a:p>
            <a:r>
              <a:rPr lang="he-IL" sz="2000" dirty="0"/>
              <a:t>כעת מתבצעת השמה של הערך 30 למשתנה </a:t>
            </a:r>
            <a:r>
              <a:rPr lang="en-US" sz="2000" dirty="0"/>
              <a:t>c</a:t>
            </a:r>
            <a:endParaRPr lang="he-IL" sz="2000" dirty="0"/>
          </a:p>
          <a:p>
            <a:endParaRPr lang="he-IL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D8D3894-6D50-4AD2-9ED4-3BE95F3FF29F}"/>
              </a:ext>
            </a:extLst>
          </p:cNvPr>
          <p:cNvCxnSpPr>
            <a:cxnSpLocks/>
          </p:cNvCxnSpPr>
          <p:nvPr/>
        </p:nvCxnSpPr>
        <p:spPr>
          <a:xfrm flipV="1">
            <a:off x="2051824" y="2575932"/>
            <a:ext cx="3311913" cy="2430966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86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2149575" y="1026314"/>
            <a:ext cx="8676921" cy="4611559"/>
          </a:xfrm>
        </p:spPr>
        <p:txBody>
          <a:bodyPr>
            <a:normAutofit/>
          </a:bodyPr>
          <a:lstStyle/>
          <a:p>
            <a:r>
              <a:rPr lang="he-IL" sz="2800" dirty="0">
                <a:sym typeface="Varela Round"/>
              </a:rPr>
              <a:t>למדנו על פקודות קפיצה לא מותנית</a:t>
            </a:r>
          </a:p>
          <a:p>
            <a:r>
              <a:rPr lang="he-IL" sz="2800" dirty="0">
                <a:sym typeface="Varela Round"/>
              </a:rPr>
              <a:t>נמשיך להתקדם עם פקודות</a:t>
            </a:r>
            <a:r>
              <a:rPr lang="en-US" sz="2800" dirty="0">
                <a:sym typeface="Varela Round"/>
              </a:rPr>
              <a:t> </a:t>
            </a:r>
            <a:r>
              <a:rPr lang="he-IL" sz="2800" dirty="0">
                <a:sym typeface="Varela Round"/>
              </a:rPr>
              <a:t>הבקרה:</a:t>
            </a:r>
          </a:p>
          <a:p>
            <a:pPr lvl="1"/>
            <a:r>
              <a:rPr lang="he-IL" sz="2800" dirty="0">
                <a:sym typeface="Varela Round"/>
              </a:rPr>
              <a:t>פקודות  השוואה – </a:t>
            </a:r>
            <a:r>
              <a:rPr lang="en-US" sz="2800" dirty="0">
                <a:sym typeface="Varela Round"/>
              </a:rPr>
              <a:t>compare</a:t>
            </a:r>
          </a:p>
          <a:p>
            <a:pPr lvl="1"/>
            <a:r>
              <a:rPr lang="he-IL" sz="2800" dirty="0">
                <a:sym typeface="Varela Round"/>
              </a:rPr>
              <a:t>פקודת קפיצה מותנית – </a:t>
            </a:r>
            <a:r>
              <a:rPr lang="en-US" sz="2800" dirty="0">
                <a:sym typeface="Varela Round"/>
              </a:rPr>
              <a:t>conditional jump</a:t>
            </a:r>
            <a:endParaRPr lang="he-IL" sz="2800" dirty="0">
              <a:sym typeface="Varela Round"/>
            </a:endParaRPr>
          </a:p>
          <a:p>
            <a:pPr lvl="1"/>
            <a:r>
              <a:rPr lang="he-IL" sz="2800" dirty="0">
                <a:sym typeface="Varela Round"/>
              </a:rPr>
              <a:t>פקודות לשינוי דגלים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arttherapyblog.com/uimages/2013/11/children-playing-jump-rope-300x265.jpg">
            <a:extLst>
              <a:ext uri="{FF2B5EF4-FFF2-40B4-BE49-F238E27FC236}">
                <a16:creationId xmlns:a16="http://schemas.microsoft.com/office/drawing/2014/main" id="{F29273CE-B9F9-474A-BA1E-8D318511F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37" y="176771"/>
            <a:ext cx="3422221" cy="302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D2E033-86C1-4457-AC48-1A19E82D7F1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419493" y="138186"/>
            <a:ext cx="6523463" cy="406039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CD0DA2-E816-4750-A9C5-9194E05AB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26F3CB-B7FD-459B-8C26-1279931DCEC2}"/>
              </a:ext>
            </a:extLst>
          </p:cNvPr>
          <p:cNvSpPr txBox="1"/>
          <p:nvPr/>
        </p:nvSpPr>
        <p:spPr>
          <a:xfrm>
            <a:off x="3356517" y="5341434"/>
            <a:ext cx="46946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dirty="0"/>
              <a:t>התוכנית תקפוץ מעל הפקודה </a:t>
            </a:r>
            <a:r>
              <a:rPr lang="en-US" sz="2000" dirty="0"/>
              <a:t>add [a], ax</a:t>
            </a:r>
            <a:endParaRPr lang="he-IL" sz="2000" dirty="0"/>
          </a:p>
          <a:p>
            <a:r>
              <a:rPr lang="he-IL" sz="2000" dirty="0"/>
              <a:t>ותגיע לסיום</a:t>
            </a:r>
          </a:p>
          <a:p>
            <a:endParaRPr lang="he-IL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1BCFAD-1A58-4B09-96AC-05577DEF4D77}"/>
              </a:ext>
            </a:extLst>
          </p:cNvPr>
          <p:cNvCxnSpPr>
            <a:cxnSpLocks/>
          </p:cNvCxnSpPr>
          <p:nvPr/>
        </p:nvCxnSpPr>
        <p:spPr>
          <a:xfrm flipV="1">
            <a:off x="1839951" y="2386362"/>
            <a:ext cx="3847171" cy="2810106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15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CF358D-4412-4AB4-9BEB-880D875DA13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210940" y="211470"/>
            <a:ext cx="7771493" cy="496269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92D0EE-5D9C-407D-8AF9-1E33FB607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7690"/>
            <a:ext cx="4963137" cy="672994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71FFF09-43AD-4C94-8B46-12DEA85A8089}"/>
              </a:ext>
            </a:extLst>
          </p:cNvPr>
          <p:cNvCxnSpPr>
            <a:cxnSpLocks/>
          </p:cNvCxnSpPr>
          <p:nvPr/>
        </p:nvCxnSpPr>
        <p:spPr>
          <a:xfrm flipV="1">
            <a:off x="2308302" y="847493"/>
            <a:ext cx="4672361" cy="5363736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05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73D151-B8EC-4C36-8430-A07DA348B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9933" y="998859"/>
            <a:ext cx="11902068" cy="4062435"/>
          </a:xfrm>
        </p:spPr>
        <p:txBody>
          <a:bodyPr>
            <a:normAutofit fontScale="85000" lnSpcReduction="20000"/>
          </a:bodyPr>
          <a:lstStyle/>
          <a:p>
            <a:r>
              <a:rPr lang="he-IL" dirty="0"/>
              <a:t>פקודת </a:t>
            </a:r>
            <a:r>
              <a:rPr lang="en-US" dirty="0" err="1"/>
              <a:t>jmp</a:t>
            </a:r>
            <a:r>
              <a:rPr lang="he-IL" dirty="0"/>
              <a:t> רגילה יכולה לבצע קפיצות ב- </a:t>
            </a:r>
            <a:r>
              <a:rPr lang="en-US" dirty="0"/>
              <a:t>CS</a:t>
            </a:r>
            <a:r>
              <a:rPr lang="he-IL" dirty="0"/>
              <a:t> בטווח של </a:t>
            </a:r>
            <a:r>
              <a:rPr lang="en-US" dirty="0"/>
              <a:t>-32,768</a:t>
            </a:r>
            <a:r>
              <a:rPr lang="he-IL" dirty="0"/>
              <a:t> עד 32,767 </a:t>
            </a:r>
            <a:r>
              <a:rPr lang="en-US" dirty="0"/>
              <a:t>bytes </a:t>
            </a:r>
            <a:r>
              <a:rPr lang="he-IL" dirty="0"/>
              <a:t> (תחום של 16 ביטים).</a:t>
            </a:r>
            <a:r>
              <a:rPr lang="en-US" dirty="0"/>
              <a:t>  </a:t>
            </a:r>
            <a:endParaRPr lang="he-IL" dirty="0"/>
          </a:p>
          <a:p>
            <a:r>
              <a:rPr lang="he-IL" b="1" u="sng" dirty="0"/>
              <a:t>הערה</a:t>
            </a:r>
            <a:r>
              <a:rPr lang="he-IL" dirty="0"/>
              <a:t>:  קפיצות יכולות להיות קדימה או אחורה.</a:t>
            </a:r>
          </a:p>
          <a:p>
            <a:r>
              <a:rPr lang="he-IL" dirty="0"/>
              <a:t>פקודות קפיצה מותנית או </a:t>
            </a:r>
            <a:r>
              <a:rPr lang="en-US" dirty="0"/>
              <a:t>loop</a:t>
            </a:r>
            <a:r>
              <a:rPr lang="he-IL" dirty="0"/>
              <a:t> יכולות לבצע קפיצות בטווח של </a:t>
            </a:r>
            <a:r>
              <a:rPr lang="en-US" dirty="0"/>
              <a:t>-128</a:t>
            </a:r>
            <a:r>
              <a:rPr lang="he-IL" dirty="0"/>
              <a:t> עד 127 </a:t>
            </a:r>
            <a:r>
              <a:rPr lang="en-US" dirty="0"/>
              <a:t>bytes</a:t>
            </a:r>
            <a:endParaRPr lang="he-IL" dirty="0"/>
          </a:p>
          <a:p>
            <a:r>
              <a:rPr lang="he-IL" dirty="0"/>
              <a:t>במקרה של קפיצה מחוץ לתחום – זה יזוהה ע"י </a:t>
            </a:r>
            <a:r>
              <a:rPr lang="en-US" dirty="0" err="1"/>
              <a:t>tasm</a:t>
            </a:r>
            <a:r>
              <a:rPr lang="he-IL" dirty="0"/>
              <a:t>, שייתן שגיאה: </a:t>
            </a:r>
          </a:p>
          <a:p>
            <a:pPr lvl="1"/>
            <a:r>
              <a:rPr lang="en-US" dirty="0"/>
              <a:t>Error – relative jump out of range</a:t>
            </a:r>
            <a:endParaRPr lang="he-IL" dirty="0"/>
          </a:p>
          <a:p>
            <a:pPr lvl="1"/>
            <a:endParaRPr lang="he-IL" dirty="0"/>
          </a:p>
          <a:p>
            <a:r>
              <a:rPr lang="he-IL" dirty="0"/>
              <a:t>הפתרון:</a:t>
            </a:r>
          </a:p>
          <a:p>
            <a:r>
              <a:rPr lang="he-IL" dirty="0"/>
              <a:t>לנהל את הקוד בזהירות ולהימנע מקפיצות מרוחקות</a:t>
            </a:r>
          </a:p>
          <a:p>
            <a:r>
              <a:rPr lang="he-IL" dirty="0"/>
              <a:t>לבצע קפיצת ביניים מותנית למקום קרוב ומשם </a:t>
            </a:r>
            <a:r>
              <a:rPr lang="en-US" dirty="0" err="1"/>
              <a:t>jmp</a:t>
            </a:r>
            <a:r>
              <a:rPr lang="he-IL" dirty="0"/>
              <a:t> רגיל למקום שנדרש (דילוגים – </a:t>
            </a:r>
            <a:r>
              <a:rPr lang="he-IL"/>
              <a:t>נוח להבנה).</a:t>
            </a:r>
            <a:endParaRPr lang="he-IL" dirty="0"/>
          </a:p>
          <a:p>
            <a:r>
              <a:rPr lang="he-IL" dirty="0"/>
              <a:t>אפשר להפוך את הפקודות, למשל:</a:t>
            </a:r>
          </a:p>
          <a:p>
            <a:pPr lvl="1"/>
            <a:r>
              <a:rPr lang="he-IL" dirty="0"/>
              <a:t>במקום </a:t>
            </a:r>
            <a:r>
              <a:rPr lang="en-US" dirty="0"/>
              <a:t>ja</a:t>
            </a:r>
            <a:r>
              <a:rPr lang="he-IL" dirty="0"/>
              <a:t> למקום רחוק, אפשר לכתוב הפוך – </a:t>
            </a:r>
            <a:r>
              <a:rPr lang="en-US" dirty="0" err="1"/>
              <a:t>jbe</a:t>
            </a:r>
            <a:r>
              <a:rPr lang="he-IL" dirty="0"/>
              <a:t> למקום קרוב.</a:t>
            </a:r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D0BA36-026B-41E9-AE4E-1321D3FD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קפיצה ב-</a:t>
            </a:r>
            <a:r>
              <a:rPr lang="en-US" dirty="0"/>
              <a:t>CS</a:t>
            </a:r>
            <a:r>
              <a:rPr lang="he-IL" dirty="0"/>
              <a:t> מחוץ לתחום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628267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4F66A4-5367-4821-873E-7BCF83BF5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93259" y="998860"/>
            <a:ext cx="4638907" cy="44652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dirty="0"/>
              <a:t>הבעיה: פקודת קפיצה מותנית בטווח של יותר מ – 127 </a:t>
            </a:r>
            <a:r>
              <a:rPr lang="en-US" dirty="0"/>
              <a:t>bytes</a:t>
            </a: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הפתרון: </a:t>
            </a:r>
            <a:endParaRPr lang="en-US" dirty="0"/>
          </a:p>
          <a:p>
            <a:r>
              <a:rPr lang="he-IL" dirty="0"/>
              <a:t>פקודת השוואה הפוכה </a:t>
            </a:r>
            <a:r>
              <a:rPr lang="en-US" dirty="0" err="1"/>
              <a:t>jbe</a:t>
            </a:r>
            <a:r>
              <a:rPr lang="he-IL" dirty="0"/>
              <a:t> במקום </a:t>
            </a:r>
            <a:r>
              <a:rPr lang="en-US" dirty="0"/>
              <a:t>ja</a:t>
            </a:r>
          </a:p>
          <a:p>
            <a:r>
              <a:rPr lang="he-IL" dirty="0"/>
              <a:t>אם התנאי "קטן שווה" מתקיים – קפיצה קצרה ל-</a:t>
            </a:r>
            <a:r>
              <a:rPr lang="en-US" dirty="0" err="1"/>
              <a:t>Middle_Label</a:t>
            </a:r>
            <a:endParaRPr lang="en-US" dirty="0"/>
          </a:p>
          <a:p>
            <a:r>
              <a:rPr lang="he-IL" dirty="0"/>
              <a:t>אם גדול – </a:t>
            </a:r>
            <a:r>
              <a:rPr lang="en-US" dirty="0" err="1"/>
              <a:t>jmp</a:t>
            </a:r>
            <a:r>
              <a:rPr lang="he-IL" dirty="0"/>
              <a:t> רגיל  ל- </a:t>
            </a:r>
            <a:r>
              <a:rPr lang="en-US" dirty="0"/>
              <a:t>Larger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BFD900-7364-4520-A64E-D7DBC88D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דוגמה</a:t>
            </a:r>
            <a:endParaRPr lang="en-IL" dirty="0"/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E95312A9-330E-41B3-90F9-B1FC23CA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864" y="998860"/>
            <a:ext cx="4913739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b="1" dirty="0"/>
              <a:t>       </a:t>
            </a:r>
            <a:r>
              <a:rPr lang="en-US" altLang="he-IL" b="1" dirty="0" err="1">
                <a:latin typeface="+mn-lt"/>
              </a:rPr>
              <a:t>cmp</a:t>
            </a:r>
            <a:r>
              <a:rPr lang="en-US" altLang="he-IL" b="1" dirty="0">
                <a:latin typeface="+mn-lt"/>
              </a:rPr>
              <a:t> ax, bx</a:t>
            </a:r>
            <a:endParaRPr lang="en-US" altLang="he-IL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ja  Larger</a:t>
            </a:r>
            <a:endParaRPr lang="en-US" altLang="he-IL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…… ; some code, more than 127 bytes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</a:t>
            </a:r>
            <a:r>
              <a:rPr lang="en-US" altLang="he-IL" b="1" dirty="0" err="1">
                <a:latin typeface="+mn-lt"/>
              </a:rPr>
              <a:t>jmp</a:t>
            </a:r>
            <a:r>
              <a:rPr lang="en-US" altLang="he-IL" b="1" dirty="0">
                <a:latin typeface="+mn-lt"/>
              </a:rPr>
              <a:t> Continue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Larger: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……. ; some code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Continue:</a:t>
            </a:r>
            <a:endParaRPr lang="en-US" altLang="he-IL" dirty="0">
              <a:latin typeface="+mn-lt"/>
            </a:endParaRP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FE06AE2C-B61C-4298-BC0C-688F146EF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863" y="3286232"/>
            <a:ext cx="4913739" cy="341632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b="1" dirty="0"/>
              <a:t>       </a:t>
            </a:r>
            <a:r>
              <a:rPr lang="en-US" altLang="he-IL" b="1" dirty="0" err="1">
                <a:latin typeface="+mn-lt"/>
              </a:rPr>
              <a:t>cmp</a:t>
            </a:r>
            <a:r>
              <a:rPr lang="en-US" altLang="he-IL" b="1" dirty="0">
                <a:latin typeface="+mn-lt"/>
              </a:rPr>
              <a:t> ax, bx</a:t>
            </a:r>
            <a:endParaRPr lang="en-US" altLang="he-IL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</a:t>
            </a:r>
            <a:r>
              <a:rPr lang="en-US" altLang="he-IL" b="1" dirty="0" err="1">
                <a:latin typeface="+mn-lt"/>
              </a:rPr>
              <a:t>jbe</a:t>
            </a:r>
            <a:r>
              <a:rPr lang="en-US" altLang="he-IL" b="1" dirty="0">
                <a:latin typeface="+mn-lt"/>
              </a:rPr>
              <a:t>  </a:t>
            </a:r>
            <a:r>
              <a:rPr lang="en-US" altLang="he-IL" b="1" dirty="0" err="1">
                <a:latin typeface="+mn-lt"/>
              </a:rPr>
              <a:t>Middle_Label</a:t>
            </a:r>
            <a:endParaRPr lang="en-US" altLang="he-IL" b="1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</a:t>
            </a:r>
            <a:r>
              <a:rPr lang="en-US" altLang="he-IL" b="1" dirty="0" err="1">
                <a:latin typeface="+mn-lt"/>
              </a:rPr>
              <a:t>jmp</a:t>
            </a:r>
            <a:r>
              <a:rPr lang="en-US" altLang="he-IL" b="1" dirty="0">
                <a:latin typeface="+mn-lt"/>
              </a:rPr>
              <a:t> Larger</a:t>
            </a:r>
          </a:p>
          <a:p>
            <a:pPr algn="l" rtl="0" eaLnBrk="1" hangingPunct="1"/>
            <a:endParaRPr lang="en-US" altLang="he-IL" b="1" dirty="0">
              <a:latin typeface="+mn-lt"/>
            </a:endParaRPr>
          </a:p>
          <a:p>
            <a:pPr algn="l" rtl="0" eaLnBrk="1" hangingPunct="1"/>
            <a:r>
              <a:rPr lang="en-US" altLang="he-IL" b="1" dirty="0" err="1">
                <a:latin typeface="+mn-lt"/>
              </a:rPr>
              <a:t>Middle_Label</a:t>
            </a:r>
            <a:r>
              <a:rPr lang="en-US" altLang="he-IL" b="1" dirty="0">
                <a:latin typeface="+mn-lt"/>
              </a:rPr>
              <a:t>: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…… ; some code, more than 127 bytes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 </a:t>
            </a:r>
            <a:r>
              <a:rPr lang="en-US" altLang="he-IL" b="1" dirty="0" err="1">
                <a:latin typeface="+mn-lt"/>
              </a:rPr>
              <a:t>jmp</a:t>
            </a:r>
            <a:r>
              <a:rPr lang="en-US" altLang="he-IL" b="1" dirty="0">
                <a:latin typeface="+mn-lt"/>
              </a:rPr>
              <a:t> continue</a:t>
            </a:r>
          </a:p>
          <a:p>
            <a:pPr algn="l" rtl="0" eaLnBrk="1" hangingPunct="1"/>
            <a:endParaRPr lang="en-US" altLang="he-IL" b="1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Larger:</a:t>
            </a:r>
          </a:p>
          <a:p>
            <a:pPr algn="l" rtl="0" eaLnBrk="1" hangingPunct="1"/>
            <a:r>
              <a:rPr lang="en-US" altLang="he-IL" b="1" dirty="0">
                <a:latin typeface="+mn-lt"/>
              </a:rPr>
              <a:t>       ……. ; some code</a:t>
            </a:r>
          </a:p>
          <a:p>
            <a:pPr algn="l" rtl="0" eaLnBrk="1" hangingPunct="1"/>
            <a:endParaRPr lang="en-US" altLang="he-IL" b="1" dirty="0">
              <a:latin typeface="+mn-lt"/>
            </a:endParaRPr>
          </a:p>
          <a:p>
            <a:pPr algn="l" rtl="0" eaLnBrk="1" hangingPunct="1"/>
            <a:r>
              <a:rPr lang="en-US" altLang="he-IL" b="1" dirty="0">
                <a:latin typeface="+mn-lt"/>
              </a:rPr>
              <a:t>Continue:</a:t>
            </a:r>
            <a:endParaRPr lang="en-US" altLang="he-I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28573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065766"/>
            <a:ext cx="11161453" cy="4062435"/>
          </a:xfrm>
        </p:spPr>
        <p:txBody>
          <a:bodyPr/>
          <a:lstStyle/>
          <a:p>
            <a:pPr marL="0" indent="0">
              <a:buNone/>
            </a:pPr>
            <a:r>
              <a:rPr lang="he-IL" b="1" u="sng" dirty="0"/>
              <a:t>תרגיל 1:</a:t>
            </a:r>
          </a:p>
          <a:p>
            <a:pPr marL="0" indent="0">
              <a:buNone/>
            </a:pPr>
            <a:r>
              <a:rPr lang="he-IL" dirty="0"/>
              <a:t>כתבו תוכנית שבודקת אם משתנה </a:t>
            </a:r>
            <a:r>
              <a:rPr lang="en-US" dirty="0"/>
              <a:t>X</a:t>
            </a:r>
            <a:r>
              <a:rPr lang="he-IL" dirty="0"/>
              <a:t> קטן ממשתנה </a:t>
            </a:r>
            <a:r>
              <a:rPr lang="en-US" dirty="0"/>
              <a:t>Y</a:t>
            </a:r>
            <a:r>
              <a:rPr lang="he-IL" dirty="0"/>
              <a:t> (</a:t>
            </a:r>
            <a:r>
              <a:rPr lang="en-US" dirty="0"/>
              <a:t>signed</a:t>
            </a:r>
            <a:r>
              <a:rPr lang="he-IL" dirty="0"/>
              <a:t>).</a:t>
            </a:r>
          </a:p>
          <a:p>
            <a:pPr marL="0" indent="0">
              <a:buNone/>
            </a:pPr>
            <a:r>
              <a:rPr lang="he-IL" dirty="0"/>
              <a:t>אם כן:   </a:t>
            </a:r>
            <a:r>
              <a:rPr lang="en-US" dirty="0"/>
              <a:t>bl = 1</a:t>
            </a:r>
          </a:p>
          <a:p>
            <a:pPr marL="0" indent="0">
              <a:buNone/>
            </a:pPr>
            <a:r>
              <a:rPr lang="he-IL" dirty="0"/>
              <a:t>אם לא:  </a:t>
            </a:r>
            <a:r>
              <a:rPr lang="en-US" dirty="0"/>
              <a:t>bl = 0</a:t>
            </a: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b="1" u="sng" dirty="0"/>
              <a:t>תרגיל 2:</a:t>
            </a:r>
            <a:endParaRPr lang="en-US" b="1" u="sng" dirty="0"/>
          </a:p>
          <a:p>
            <a:pPr marL="0" indent="0">
              <a:buNone/>
            </a:pPr>
            <a:r>
              <a:rPr lang="he-IL" dirty="0"/>
              <a:t>נתונים </a:t>
            </a:r>
            <a:r>
              <a:rPr lang="en-US" dirty="0"/>
              <a:t>X</a:t>
            </a:r>
            <a:r>
              <a:rPr lang="he-IL" dirty="0"/>
              <a:t>,</a:t>
            </a:r>
            <a:r>
              <a:rPr lang="en-US" dirty="0"/>
              <a:t>Y</a:t>
            </a:r>
            <a:r>
              <a:rPr lang="he-IL" dirty="0"/>
              <a:t> בגודל </a:t>
            </a:r>
            <a:r>
              <a:rPr lang="en-US" dirty="0"/>
              <a:t>byte</a:t>
            </a:r>
            <a:r>
              <a:rPr lang="he-IL" dirty="0"/>
              <a:t>.</a:t>
            </a:r>
          </a:p>
          <a:p>
            <a:pPr marL="0" indent="0">
              <a:buNone/>
            </a:pPr>
            <a:r>
              <a:rPr lang="he-IL" dirty="0"/>
              <a:t>אם </a:t>
            </a:r>
            <a:r>
              <a:rPr lang="en-US" dirty="0"/>
              <a:t>x&gt;y</a:t>
            </a:r>
            <a:r>
              <a:rPr lang="he-IL" dirty="0"/>
              <a:t>    אז </a:t>
            </a:r>
            <a:r>
              <a:rPr lang="en-US" dirty="0"/>
              <a:t>ax = </a:t>
            </a:r>
            <a:r>
              <a:rPr lang="en-US" dirty="0" err="1"/>
              <a:t>x+y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אם לא      אז </a:t>
            </a:r>
            <a:r>
              <a:rPr lang="en-US" dirty="0"/>
              <a:t>ax = x-y</a:t>
            </a:r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684746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522966"/>
            <a:ext cx="11161453" cy="4062435"/>
          </a:xfrm>
        </p:spPr>
        <p:txBody>
          <a:bodyPr/>
          <a:lstStyle/>
          <a:p>
            <a:r>
              <a:rPr lang="he-IL" dirty="0"/>
              <a:t>למדנו על פקודות השוואה – </a:t>
            </a:r>
            <a:r>
              <a:rPr lang="en-US" dirty="0" err="1"/>
              <a:t>cmp</a:t>
            </a:r>
            <a:endParaRPr lang="he-IL" dirty="0"/>
          </a:p>
          <a:p>
            <a:r>
              <a:rPr lang="he-IL" dirty="0"/>
              <a:t>הכרנו את ההבדלים בפקודות הקפיצה בין מספרים </a:t>
            </a:r>
            <a:r>
              <a:rPr lang="en-US" dirty="0"/>
              <a:t>Signed</a:t>
            </a:r>
            <a:r>
              <a:rPr lang="he-IL" dirty="0"/>
              <a:t> למספרים </a:t>
            </a:r>
            <a:r>
              <a:rPr lang="en-US" dirty="0"/>
              <a:t>Unsigned</a:t>
            </a:r>
            <a:r>
              <a:rPr lang="he-IL" dirty="0"/>
              <a:t>.</a:t>
            </a:r>
          </a:p>
          <a:p>
            <a:r>
              <a:rPr lang="he-IL" dirty="0"/>
              <a:t>ראינו כיצד ניתן לשנות מצב דגלים ואיך ניתן לקפוץ בהסתמך על מצב הדגלים.</a:t>
            </a:r>
          </a:p>
          <a:p>
            <a:endParaRPr lang="he-IL" dirty="0"/>
          </a:p>
          <a:p>
            <a:r>
              <a:rPr lang="he-IL" dirty="0"/>
              <a:t>ראינו </a:t>
            </a:r>
            <a:r>
              <a:rPr lang="he-IL" dirty="0" err="1"/>
              <a:t>שבאסמבלי</a:t>
            </a:r>
            <a:r>
              <a:rPr lang="he-IL" dirty="0"/>
              <a:t> ניתן לבצע תכנות של תנאים וקפיצות מותנות כמו בשפה עלית</a:t>
            </a:r>
            <a:br>
              <a:rPr lang="en-US" dirty="0"/>
            </a:br>
            <a:r>
              <a:rPr lang="he-IL" dirty="0"/>
              <a:t> (</a:t>
            </a:r>
            <a:r>
              <a:rPr lang="en-US" dirty="0"/>
              <a:t>if, else</a:t>
            </a:r>
            <a:r>
              <a:rPr lang="he-IL" dirty="0"/>
              <a:t>)</a:t>
            </a:r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6665059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5C628-3BB6-4087-A1B8-A5DD63CEED16}"/>
              </a:ext>
            </a:extLst>
          </p:cNvPr>
          <p:cNvSpPr txBox="1"/>
          <p:nvPr/>
        </p:nvSpPr>
        <p:spPr>
          <a:xfrm>
            <a:off x="1092522" y="1338252"/>
            <a:ext cx="1013505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המעבד מריץ את התכנית שלנו פקודה אחר פקודה, ע"פ הסדר בו הן מופיעות. </a:t>
            </a:r>
            <a:b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אבל 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לעיתים נרצה שהמעבד יבצע פקודות רק אם מתקיים תנאי מוגדר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.</a:t>
            </a:r>
          </a:p>
        </p:txBody>
      </p:sp>
      <p:pic>
        <p:nvPicPr>
          <p:cNvPr id="6" name="Picture 2" descr="http://www.xn--4dbchbcgu0a3i.com/data/2009/12/2009-12-15-46-23.jpg">
            <a:extLst>
              <a:ext uri="{FF2B5EF4-FFF2-40B4-BE49-F238E27FC236}">
                <a16:creationId xmlns:a16="http://schemas.microsoft.com/office/drawing/2014/main" id="{5535D8D2-63E9-4040-9387-ABD640680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285" y="2519757"/>
            <a:ext cx="285750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458777-2475-4BC0-9847-6740A7E71A26}"/>
              </a:ext>
            </a:extLst>
          </p:cNvPr>
          <p:cNvSpPr txBox="1"/>
          <p:nvPr/>
        </p:nvSpPr>
        <p:spPr>
          <a:xfrm>
            <a:off x="5253925" y="2441983"/>
            <a:ext cx="597365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דוגמאות לתנאים:</a:t>
            </a:r>
          </a:p>
          <a:p>
            <a:pPr marL="342900" indent="-34290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רק אם דגל האפס דלוק</a:t>
            </a:r>
          </a:p>
          <a:p>
            <a:pPr marL="342900" indent="-34290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רק אם שני אוגרים מכילים את אותו הערך</a:t>
            </a:r>
          </a:p>
          <a:p>
            <a:pPr marL="342900" indent="-34290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רק אם היה לנו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carry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בפעולה</a:t>
            </a:r>
          </a:p>
          <a:p>
            <a:pPr marL="342900" indent="-34290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רק אם התוצאה שקיבלנו שלילית</a:t>
            </a:r>
          </a:p>
          <a:p>
            <a:pPr marL="342900" indent="-34290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ועוד...</a:t>
            </a:r>
          </a:p>
        </p:txBody>
      </p:sp>
    </p:spTree>
    <p:extLst>
      <p:ext uri="{BB962C8B-B14F-4D97-AF65-F5344CB8AC3E}">
        <p14:creationId xmlns:p14="http://schemas.microsoft.com/office/powerpoint/2010/main" val="164071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5C628-3BB6-4087-A1B8-A5DD63CEED16}"/>
              </a:ext>
            </a:extLst>
          </p:cNvPr>
          <p:cNvSpPr txBox="1"/>
          <p:nvPr/>
        </p:nvSpPr>
        <p:spPr>
          <a:xfrm>
            <a:off x="1092522" y="1338252"/>
            <a:ext cx="10135055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800" b="1" dirty="0"/>
              <a:t>איך ניתן לדעת אם תוכן אוגר </a:t>
            </a:r>
            <a:r>
              <a:rPr lang="en-US" sz="2800" b="1" dirty="0"/>
              <a:t>AX</a:t>
            </a:r>
            <a:r>
              <a:rPr lang="he-IL" sz="2800" b="1" dirty="0"/>
              <a:t> גדול מתוכן אוגר </a:t>
            </a:r>
            <a:r>
              <a:rPr lang="en-US" sz="2800" b="1" dirty="0"/>
              <a:t>BX</a:t>
            </a:r>
            <a:r>
              <a:rPr lang="he-IL" sz="2800" b="1" dirty="0"/>
              <a:t> ?  </a:t>
            </a:r>
            <a:br>
              <a:rPr lang="en-US" sz="2800" b="1" dirty="0"/>
            </a:br>
            <a:r>
              <a:rPr lang="he-IL" sz="2800" b="1" dirty="0"/>
              <a:t>או האם הערכים זהים?</a:t>
            </a:r>
          </a:p>
          <a:p>
            <a:endParaRPr lang="he-IL" sz="2800" b="1" dirty="0"/>
          </a:p>
          <a:p>
            <a:endParaRPr lang="he-IL" sz="2800" b="1" dirty="0"/>
          </a:p>
          <a:p>
            <a:r>
              <a:rPr lang="he-IL" sz="2800" b="1" dirty="0"/>
              <a:t>על ידי שימוש בפקודת השוואה - </a:t>
            </a:r>
            <a:r>
              <a:rPr lang="en-US" sz="2800" b="1" dirty="0"/>
              <a:t>compare</a:t>
            </a:r>
            <a:endParaRPr lang="he-IL" sz="2800" b="1" dirty="0"/>
          </a:p>
        </p:txBody>
      </p:sp>
      <p:pic>
        <p:nvPicPr>
          <p:cNvPr id="3" name="Picture 2" descr="http://www.keybridgecommunications.com/wp-content/uploads/2014/02/Capare-Blog-Post-Photo-02-11.jpg">
            <a:extLst>
              <a:ext uri="{FF2B5EF4-FFF2-40B4-BE49-F238E27FC236}">
                <a16:creationId xmlns:a16="http://schemas.microsoft.com/office/drawing/2014/main" id="{AE88C76E-01EB-452B-81D1-2AE0C36D0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432" y="3740048"/>
            <a:ext cx="3223539" cy="264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81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פקודת השוואה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3177152" y="1224844"/>
            <a:ext cx="53469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CMP opnd1, opnd2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30B97A-0022-4CAF-BB9B-B7849DCA7B31}"/>
              </a:ext>
            </a:extLst>
          </p:cNvPr>
          <p:cNvSpPr/>
          <p:nvPr/>
        </p:nvSpPr>
        <p:spPr>
          <a:xfrm>
            <a:off x="2729868" y="2648035"/>
            <a:ext cx="8581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פעולת הפקודה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: </a:t>
            </a:r>
            <a:b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אם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opnd2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הוא אוגר או מען אז תוכנו יושווה לתוכנו של-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opnd1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. </a:t>
            </a:r>
            <a:b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אם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opnd2 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הוא קבוע אז הוא עצמו יושווה ל-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opnd1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F19FEE-BF5E-464E-8EA2-88A2BB1C34F8}"/>
              </a:ext>
            </a:extLst>
          </p:cNvPr>
          <p:cNvSpPr/>
          <p:nvPr/>
        </p:nvSpPr>
        <p:spPr>
          <a:xfrm>
            <a:off x="679861" y="2036149"/>
            <a:ext cx="10604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קוד הפקודה : 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CMP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–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קיצור של המילה האנגלית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compare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(השווה)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CA391832-0B09-463A-AC82-EFDBE468C8B4}"/>
              </a:ext>
            </a:extLst>
          </p:cNvPr>
          <p:cNvSpPr/>
          <p:nvPr/>
        </p:nvSpPr>
        <p:spPr>
          <a:xfrm>
            <a:off x="3177153" y="4194207"/>
            <a:ext cx="8107402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defTabSz="914491">
              <a:defRPr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השפעה  על הדגלים : </a:t>
            </a:r>
            <a:r>
              <a:rPr lang="en-US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CF, SF, OF, AF, PF</a:t>
            </a:r>
          </a:p>
          <a:p>
            <a:pPr defTabSz="914491">
              <a:defRPr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הפקודה משנה אך ורק את הדגלים</a:t>
            </a:r>
            <a:r>
              <a:rPr lang="en-US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he-IL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 ואינה משנה את האופרנדים!</a:t>
            </a:r>
            <a:endParaRPr lang="en-US" sz="20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graphicFrame>
        <p:nvGraphicFramePr>
          <p:cNvPr id="11" name="Table 26">
            <a:extLst>
              <a:ext uri="{FF2B5EF4-FFF2-40B4-BE49-F238E27FC236}">
                <a16:creationId xmlns:a16="http://schemas.microsoft.com/office/drawing/2014/main" id="{45B2E9E4-E9DC-4FBB-B38A-1C580DFB0A01}"/>
              </a:ext>
            </a:extLst>
          </p:cNvPr>
          <p:cNvGraphicFramePr>
            <a:graphicFrameLocks noGrp="1"/>
          </p:cNvGraphicFramePr>
          <p:nvPr/>
        </p:nvGraphicFramePr>
        <p:xfrm>
          <a:off x="396578" y="2785943"/>
          <a:ext cx="2333289" cy="3291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63"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opnd1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opnd2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זיכרון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אוגר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אוגר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זיכרון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371440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אוגר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אוגר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599822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אוגר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קבוע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111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זיכרון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קבוע</a:t>
                      </a:r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331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9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פקודת השוואה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3177152" y="1224844"/>
            <a:ext cx="53469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CMP opnd1, opnd2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30B97A-0022-4CAF-BB9B-B7849DCA7B31}"/>
              </a:ext>
            </a:extLst>
          </p:cNvPr>
          <p:cNvSpPr/>
          <p:nvPr/>
        </p:nvSpPr>
        <p:spPr>
          <a:xfrm>
            <a:off x="4616604" y="2648035"/>
            <a:ext cx="66945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דוגמא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cmp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al,5h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: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המעבד מבצע חיסור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al-5h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ומעדכן את הדגלים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F19FEE-BF5E-464E-8EA2-88A2BB1C34F8}"/>
              </a:ext>
            </a:extLst>
          </p:cNvPr>
          <p:cNvSpPr/>
          <p:nvPr/>
        </p:nvSpPr>
        <p:spPr>
          <a:xfrm>
            <a:off x="679861" y="2036149"/>
            <a:ext cx="10604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בפועל המעבד מבצע חיסור 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signed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בין האופרנדים: 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opnd1-opnd2</a:t>
            </a:r>
            <a:endParaRPr lang="he-IL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graphicFrame>
        <p:nvGraphicFramePr>
          <p:cNvPr id="11" name="Table 26">
            <a:extLst>
              <a:ext uri="{FF2B5EF4-FFF2-40B4-BE49-F238E27FC236}">
                <a16:creationId xmlns:a16="http://schemas.microsoft.com/office/drawing/2014/main" id="{45B2E9E4-E9DC-4FBB-B38A-1C580DFB0A01}"/>
              </a:ext>
            </a:extLst>
          </p:cNvPr>
          <p:cNvGraphicFramePr>
            <a:graphicFrameLocks noGrp="1"/>
          </p:cNvGraphicFramePr>
          <p:nvPr/>
        </p:nvGraphicFramePr>
        <p:xfrm>
          <a:off x="184456" y="2648035"/>
          <a:ext cx="3865454" cy="2712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434">
                  <a:extLst>
                    <a:ext uri="{9D8B030D-6E8A-4147-A177-3AD203B41FA5}">
                      <a16:colId xmlns:a16="http://schemas.microsoft.com/office/drawing/2014/main" val="1342657472"/>
                    </a:ext>
                  </a:extLst>
                </a:gridCol>
                <a:gridCol w="573437">
                  <a:extLst>
                    <a:ext uri="{9D8B030D-6E8A-4147-A177-3AD203B41FA5}">
                      <a16:colId xmlns:a16="http://schemas.microsoft.com/office/drawing/2014/main" val="227040983"/>
                    </a:ext>
                  </a:extLst>
                </a:gridCol>
                <a:gridCol w="588935">
                  <a:extLst>
                    <a:ext uri="{9D8B030D-6E8A-4147-A177-3AD203B41FA5}">
                      <a16:colId xmlns:a16="http://schemas.microsoft.com/office/drawing/2014/main" val="3283331870"/>
                    </a:ext>
                  </a:extLst>
                </a:gridCol>
              </a:tblGrid>
              <a:tr h="370763"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CF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ZF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SF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OF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mov al, 5h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en-US" sz="20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cmp</a:t>
                      </a:r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 al, 5h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1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371440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en-US" sz="20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cmp</a:t>
                      </a:r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 al, 4h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0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599822"/>
                  </a:ext>
                </a:extLst>
              </a:tr>
              <a:tr h="579000">
                <a:tc>
                  <a:txBody>
                    <a:bodyPr/>
                    <a:lstStyle/>
                    <a:p>
                      <a:pPr algn="r" rtl="1"/>
                      <a:r>
                        <a:rPr lang="en-US" sz="20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cmp</a:t>
                      </a:r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 al, 6h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1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Varela Round" panose="00000500000000000000" pitchFamily="2" charset="-79"/>
                        </a:rPr>
                        <a:t>1</a:t>
                      </a: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2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T="45711" marB="457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11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373CFB9-A14C-4A25-88B2-388AD54C9095}"/>
              </a:ext>
            </a:extLst>
          </p:cNvPr>
          <p:cNvSpPr txBox="1"/>
          <p:nvPr/>
        </p:nvSpPr>
        <p:spPr>
          <a:xfrm>
            <a:off x="5026038" y="3578564"/>
            <a:ext cx="6232107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1600" dirty="0"/>
              <a:t>ZF=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1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 כאשר התוצאה היא 0</a:t>
            </a:r>
          </a:p>
          <a:p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SF=1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 כאשר התוצאה שלילית</a:t>
            </a:r>
          </a:p>
          <a:p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CF=1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 כאשר התוצאה חורגת מהתחום 0-255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98B072-9F08-46F8-A9E9-587B16DD8F12}"/>
              </a:ext>
            </a:extLst>
          </p:cNvPr>
          <p:cNvSpPr txBox="1"/>
          <p:nvPr/>
        </p:nvSpPr>
        <p:spPr>
          <a:xfrm>
            <a:off x="5026037" y="4825633"/>
            <a:ext cx="623210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אז מה ההבדל בין 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sub al,5h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ל-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cmp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al,5h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FE6A44-1AAB-43DE-BDAF-7A2D71DBB8BF}"/>
              </a:ext>
            </a:extLst>
          </p:cNvPr>
          <p:cNvSpPr txBox="1"/>
          <p:nvPr/>
        </p:nvSpPr>
        <p:spPr>
          <a:xfrm>
            <a:off x="301083" y="5822496"/>
            <a:ext cx="726639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בפקודת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cmp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– האופרנדים אינם משתנים, רק הדגלים!</a:t>
            </a:r>
          </a:p>
        </p:txBody>
      </p:sp>
    </p:spTree>
    <p:extLst>
      <p:ext uri="{BB962C8B-B14F-4D97-AF65-F5344CB8AC3E}">
        <p14:creationId xmlns:p14="http://schemas.microsoft.com/office/powerpoint/2010/main" val="40317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12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130" y="186699"/>
            <a:ext cx="10463870" cy="720000"/>
          </a:xfrm>
        </p:spPr>
        <p:txBody>
          <a:bodyPr/>
          <a:lstStyle/>
          <a:p>
            <a:r>
              <a:rPr lang="he-IL" dirty="0"/>
              <a:t>פקודת קפיצה</a:t>
            </a:r>
            <a:r>
              <a:rPr lang="en-US" dirty="0"/>
              <a:t> </a:t>
            </a:r>
            <a:r>
              <a:rPr lang="he-IL" dirty="0"/>
              <a:t>מותנית- </a:t>
            </a:r>
            <a:r>
              <a:rPr lang="en-US" dirty="0"/>
              <a:t>conditional jump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3177152" y="1224844"/>
            <a:ext cx="53469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Jxxx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opnd</a:t>
            </a:r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F67A967E-4B53-48AE-9AF1-701412EBF8A2}"/>
              </a:ext>
            </a:extLst>
          </p:cNvPr>
          <p:cNvSpPr/>
          <p:nvPr/>
        </p:nvSpPr>
        <p:spPr>
          <a:xfrm>
            <a:off x="1030074" y="2223646"/>
            <a:ext cx="10463870" cy="26776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  <a:defRPr/>
            </a:pPr>
            <a:r>
              <a:rPr lang="he-IL" sz="2400" b="1" dirty="0"/>
              <a:t>מבוצעות רק אם תנאי מוגדר מתקיים (כמו פקודת </a:t>
            </a:r>
            <a:r>
              <a:rPr lang="en-US" sz="2400" b="1" dirty="0"/>
              <a:t>if</a:t>
            </a:r>
            <a:r>
              <a:rPr lang="he-IL" sz="2400" b="1" dirty="0"/>
              <a:t> בשפה עלית)</a:t>
            </a:r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2400" dirty="0"/>
              <a:t>כל הקפיצות המותנות חייבות להתבצע לכתובת ב-</a:t>
            </a:r>
            <a:r>
              <a:rPr lang="en-US" sz="2400" dirty="0"/>
              <a:t>cs</a:t>
            </a:r>
            <a:r>
              <a:rPr lang="he-IL" sz="2400" dirty="0"/>
              <a:t> שאת המרחק בינה לבין הכתובת של פקודת הקפיצה המותנית עצמה,  ניתן לרשום כמספר </a:t>
            </a:r>
            <a:r>
              <a:rPr lang="en-US" sz="2400" dirty="0"/>
              <a:t>signed</a:t>
            </a:r>
            <a:r>
              <a:rPr lang="he-IL" sz="2400" dirty="0"/>
              <a:t> מטיפוס בית. </a:t>
            </a:r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endParaRPr lang="en-US" sz="2400" dirty="0"/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2400" dirty="0"/>
              <a:t>מבולבלים?  </a:t>
            </a:r>
            <a:r>
              <a:rPr lang="he-IL" sz="2400" dirty="0">
                <a:sym typeface="Wingdings" panose="05000000000000000000" pitchFamily="2" charset="2"/>
              </a:rPr>
              <a:t></a:t>
            </a:r>
            <a:endParaRPr lang="he-IL" sz="2400" dirty="0"/>
          </a:p>
          <a:p>
            <a:pPr marL="285750" indent="-285750" algn="r" rtl="1">
              <a:buFont typeface="Arial" panose="020B0604020202020204" pitchFamily="34" charset="0"/>
              <a:buChar char="•"/>
              <a:defRPr/>
            </a:pPr>
            <a:r>
              <a:rPr lang="he-IL" sz="2400" b="1" u="sng" dirty="0"/>
              <a:t>בקיצור</a:t>
            </a:r>
            <a:r>
              <a:rPr lang="he-IL" sz="2400" dirty="0"/>
              <a:t>: הקפיצה יכולה להיות עד 127 בתים קדימה או 128 בתים אחורה.</a:t>
            </a:r>
            <a:endParaRPr lang="en-US" sz="2400" dirty="0"/>
          </a:p>
        </p:txBody>
      </p:sp>
      <p:pic>
        <p:nvPicPr>
          <p:cNvPr id="5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FF63A25C-BBC6-45FC-80B0-08C85D579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23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שאלה למחשבה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F67A967E-4B53-48AE-9AF1-701412EBF8A2}"/>
              </a:ext>
            </a:extLst>
          </p:cNvPr>
          <p:cNvSpPr/>
          <p:nvPr/>
        </p:nvSpPr>
        <p:spPr>
          <a:xfrm>
            <a:off x="864065" y="1042133"/>
            <a:ext cx="10463870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e-IL" sz="2400" b="1" dirty="0"/>
              <a:t>הדרישה מהמתכנת</a:t>
            </a:r>
            <a:r>
              <a:rPr lang="he-IL" sz="2400" dirty="0"/>
              <a:t> - אם האופרנד הראשון גדול מהשני, בצע קפיצה</a:t>
            </a:r>
            <a:r>
              <a:rPr lang="en-US" sz="2400" dirty="0"/>
              <a:t>:</a:t>
            </a:r>
            <a:endParaRPr lang="he-IL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he-IL" sz="2400" dirty="0"/>
              <a:t>באופרנד הראשון יש </a:t>
            </a:r>
            <a:r>
              <a:rPr lang="en-US" sz="2400" dirty="0"/>
              <a:t>00000001b</a:t>
            </a:r>
            <a:endParaRPr lang="he-IL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he-IL" sz="2400" dirty="0"/>
              <a:t>באופרנד השני יש     </a:t>
            </a:r>
            <a:r>
              <a:rPr lang="en-US" sz="2400" dirty="0"/>
              <a:t>10000001b</a:t>
            </a:r>
            <a:endParaRPr lang="he-IL" sz="24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he-IL" sz="2400" dirty="0"/>
          </a:p>
          <a:p>
            <a:pPr lvl="1"/>
            <a:r>
              <a:rPr lang="he-IL" sz="2400" b="1" dirty="0"/>
              <a:t>האם המעבד יבצע קפיצה?</a:t>
            </a:r>
            <a:endParaRPr lang="en-US" sz="2400" b="1" dirty="0"/>
          </a:p>
        </p:txBody>
      </p:sp>
      <p:pic>
        <p:nvPicPr>
          <p:cNvPr id="5" name="Picture 2" descr="http://www.daliaresnitzky.com/wp-content/uploads/2014/08/mind-training.jpg">
            <a:extLst>
              <a:ext uri="{FF2B5EF4-FFF2-40B4-BE49-F238E27FC236}">
                <a16:creationId xmlns:a16="http://schemas.microsoft.com/office/drawing/2014/main" id="{BFAA9DD2-4DE0-4D36-8D6B-9CF8DD3FA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666" y="155448"/>
            <a:ext cx="926844" cy="100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auctions.egozigallery.com/Data/Auctions/23/2011-05-04-13-26-50.jpg">
            <a:extLst>
              <a:ext uri="{FF2B5EF4-FFF2-40B4-BE49-F238E27FC236}">
                <a16:creationId xmlns:a16="http://schemas.microsoft.com/office/drawing/2014/main" id="{24247239-5B3A-473B-8974-AA3E656FA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598" y="3793306"/>
            <a:ext cx="2434635" cy="180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EEAA78-E405-44E7-8E61-5646007FAE26}"/>
              </a:ext>
            </a:extLst>
          </p:cNvPr>
          <p:cNvSpPr txBox="1"/>
          <p:nvPr/>
        </p:nvSpPr>
        <p:spPr>
          <a:xfrm>
            <a:off x="5931863" y="3381420"/>
            <a:ext cx="231295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00000001b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8CF659-9860-4CED-8D8E-EC39E27404B9}"/>
              </a:ext>
            </a:extLst>
          </p:cNvPr>
          <p:cNvSpPr txBox="1"/>
          <p:nvPr/>
        </p:nvSpPr>
        <p:spPr>
          <a:xfrm>
            <a:off x="3404398" y="3331641"/>
            <a:ext cx="231295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10000001b</a:t>
            </a:r>
          </a:p>
        </p:txBody>
      </p:sp>
    </p:spTree>
    <p:extLst>
      <p:ext uri="{BB962C8B-B14F-4D97-AF65-F5344CB8AC3E}">
        <p14:creationId xmlns:p14="http://schemas.microsoft.com/office/powerpoint/2010/main" val="143766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25123</TotalTime>
  <Words>3315</Words>
  <Application>Microsoft Office PowerPoint</Application>
  <PresentationFormat>Widescreen</PresentationFormat>
  <Paragraphs>523</Paragraphs>
  <Slides>36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Courier New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תזכורת</vt:lpstr>
      <vt:lpstr>שאלה</vt:lpstr>
      <vt:lpstr>פקודת השוואה</vt:lpstr>
      <vt:lpstr>פקודת השוואה</vt:lpstr>
      <vt:lpstr>פקודת קפיצה מותנית- conditional jump</vt:lpstr>
      <vt:lpstr>שאלה למחשבה</vt:lpstr>
      <vt:lpstr> פתרון</vt:lpstr>
      <vt:lpstr>קפיצות מותנות  signed, unsigned</vt:lpstr>
      <vt:lpstr>קפיצות מותנות – תחביר </vt:lpstr>
      <vt:lpstr>סיכום פקודות הקפיצה המותנית בעקבות שימוש בהשוואה</vt:lpstr>
      <vt:lpstr>דוגמה</vt:lpstr>
      <vt:lpstr>דוגמה – השוואה לשפה עלית</vt:lpstr>
      <vt:lpstr>קפיצות בהסתמך על מצב הדגלים</vt:lpstr>
      <vt:lpstr>פקודות לשינוי דגלים</vt:lpstr>
      <vt:lpstr>הוראות קפיצה ביחס למצב הדגלים</vt:lpstr>
      <vt:lpstr>הוראות קפיצה ביחס למצב הדגלים</vt:lpstr>
      <vt:lpstr>סיכום</vt:lpstr>
      <vt:lpstr>מה נלמד</vt:lpstr>
      <vt:lpstr>דוגמא א'</vt:lpstr>
      <vt:lpstr>דוגמא ב'</vt:lpstr>
      <vt:lpstr>הרצת דוגמה ב'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קפיצה ב-CS מחוץ לתחום</vt:lpstr>
      <vt:lpstr>דוגמה</vt:lpstr>
      <vt:lpstr>תרגול</vt:lpstr>
      <vt:lpstr>סיכום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291</cp:revision>
  <dcterms:created xsi:type="dcterms:W3CDTF">2020-03-15T19:13:03Z</dcterms:created>
  <dcterms:modified xsi:type="dcterms:W3CDTF">2020-10-18T14:19:58Z</dcterms:modified>
</cp:coreProperties>
</file>