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57" r:id="rId2"/>
    <p:sldId id="262" r:id="rId3"/>
    <p:sldId id="292" r:id="rId4"/>
    <p:sldId id="303" r:id="rId5"/>
    <p:sldId id="305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20" r:id="rId15"/>
    <p:sldId id="326" r:id="rId16"/>
    <p:sldId id="322" r:id="rId17"/>
    <p:sldId id="324" r:id="rId18"/>
    <p:sldId id="325" r:id="rId19"/>
    <p:sldId id="329" r:id="rId20"/>
    <p:sldId id="328" r:id="rId21"/>
    <p:sldId id="323" r:id="rId22"/>
    <p:sldId id="319" r:id="rId23"/>
    <p:sldId id="330" r:id="rId24"/>
    <p:sldId id="331" r:id="rId25"/>
    <p:sldId id="333" r:id="rId26"/>
    <p:sldId id="337" r:id="rId27"/>
    <p:sldId id="293" r:id="rId28"/>
    <p:sldId id="332" r:id="rId29"/>
    <p:sldId id="334" r:id="rId30"/>
    <p:sldId id="338" r:id="rId31"/>
    <p:sldId id="291" r:id="rId32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902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8" name="תמונה 11">
            <a:extLst>
              <a:ext uri="{FF2B5EF4-FFF2-40B4-BE49-F238E27FC236}">
                <a16:creationId xmlns:a16="http://schemas.microsoft.com/office/drawing/2014/main" id="{13E399DB-32FC-4299-BC12-54EB88052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9" r:id="rId4"/>
    <p:sldLayoutId id="2147483670" r:id="rId5"/>
    <p:sldLayoutId id="2147483671" r:id="rId6"/>
    <p:sldLayoutId id="2147483663" r:id="rId7"/>
    <p:sldLayoutId id="2147483675" r:id="rId8"/>
    <p:sldLayoutId id="2147483672" r:id="rId9"/>
    <p:sldLayoutId id="2147483673" r:id="rId10"/>
    <p:sldLayoutId id="2147483674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تعريف ظاهرة النقص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3838" y="1341016"/>
            <a:ext cx="11302736" cy="5156461"/>
          </a:xfrm>
        </p:spPr>
        <p:txBody>
          <a:bodyPr>
            <a:normAutofit/>
          </a:bodyPr>
          <a:lstStyle/>
          <a:p>
            <a:pPr marL="0" marR="457200" lvl="0" indent="0" algn="just">
              <a:spcAft>
                <a:spcPts val="0"/>
              </a:spcAft>
              <a:buNone/>
              <a:tabLst>
                <a:tab pos="318770" algn="l"/>
              </a:tabLst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1</a:t>
            </a:r>
            <a:r>
              <a:rPr lang="ar-SA" sz="36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 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ظاهرة النقص</a:t>
            </a:r>
            <a:r>
              <a:rPr lang="ar-SA" sz="44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=</a:t>
            </a:r>
            <a:r>
              <a:rPr lang="ar-SA" sz="4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الفجوة</a:t>
            </a:r>
            <a:r>
              <a:rPr lang="ar-SA" sz="44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بين رغبات المواطنين وقدرة  الدولة على الإنتاج</a:t>
            </a:r>
            <a:r>
              <a:rPr lang="ar-SA" sz="44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</a:p>
          <a:p>
            <a:pPr marL="0" marR="457200" lvl="0" indent="0" algn="just">
              <a:lnSpc>
                <a:spcPct val="107000"/>
              </a:lnSpc>
              <a:spcAft>
                <a:spcPts val="0"/>
              </a:spcAft>
              <a:buNone/>
              <a:tabLst>
                <a:tab pos="318770" algn="l"/>
              </a:tabLst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2. 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ظاهرة النقص</a:t>
            </a:r>
            <a:r>
              <a:rPr lang="ar-SA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=</a:t>
            </a:r>
            <a:r>
              <a:rPr lang="ar-SA" sz="4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الفرق بين طلبات المواطنين وإمكانيات الإنتاج للجهاز الاقتصادي.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DecoType Naskh Variants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529" y="213094"/>
            <a:ext cx="9450884" cy="1125512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سبب وجود ظاهرة النقص في</a:t>
            </a:r>
            <a:r>
              <a:rPr lang="ar-SA" sz="4000" dirty="0">
                <a:solidFill>
                  <a:srgbClr val="FF0000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 الجهاز الاقتصادي </a:t>
            </a:r>
            <a:endParaRPr lang="he-IL" sz="40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536570"/>
            <a:ext cx="12028601" cy="51564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4800" b="1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كمية عوامل الإنتاج المتوفرة لدى الجهاز الاقتصادي محدودة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ar-SA" sz="3600" b="1" dirty="0">
              <a:latin typeface="Calibri" panose="020F0502020204030204" pitchFamily="34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36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يستند علم الاقتصاد على ظاهرة النقص، أي </a:t>
            </a: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لولا</a:t>
            </a: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وجود ظاهرة النقص</a:t>
            </a: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لما وجد علم الاقتصاد</a:t>
            </a:r>
            <a:r>
              <a:rPr lang="ar-SA" sz="36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9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078" y="-145713"/>
            <a:ext cx="9450884" cy="1125512"/>
          </a:xfrm>
        </p:spPr>
        <p:txBody>
          <a:bodyPr/>
          <a:lstStyle/>
          <a:p>
            <a:r>
              <a:rPr lang="ar-JO" sz="4000" u="sng" dirty="0">
                <a:solidFill>
                  <a:srgbClr val="C459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ورقة عمل عن ظاهرة النقص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4"/>
          </p:nvPr>
        </p:nvSpPr>
        <p:spPr>
          <a:xfrm>
            <a:off x="616806" y="979799"/>
            <a:ext cx="11155178" cy="4539594"/>
          </a:xfrm>
        </p:spPr>
        <p:txBody>
          <a:bodyPr>
            <a:normAutofit/>
          </a:bodyPr>
          <a:lstStyle/>
          <a:p>
            <a:pPr marL="96838" indent="0" algn="just">
              <a:buNone/>
            </a:pP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بلاد خيالية تُدعى </a:t>
            </a:r>
            <a:r>
              <a:rPr lang="ar-JO" sz="2800" b="1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"الكسلانين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"، السكان لا يشتغلون لكنهم يحصلون على كل ما يرغبون بدون مقابل. </a:t>
            </a:r>
            <a:endParaRPr lang="ar-SA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 algn="just">
              <a:buNone/>
            </a:pP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اما في بلاد "</a:t>
            </a:r>
            <a:r>
              <a:rPr lang="ar-JO" sz="2800" b="1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المجتهدين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"، فالسكان يعملون بنشاط كبير، لكنهم لا يستطيعون الحصول على ما يرغبون بدون دفع ثمن اقتصادي او تكلفة بديلة</a:t>
            </a: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lvl="0" indent="0">
              <a:buNone/>
            </a:pPr>
            <a:endParaRPr lang="ar-SA" sz="2000" b="1" dirty="0"/>
          </a:p>
          <a:p>
            <a:pPr marL="554038" lvl="0" indent="-457200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هل حسب رأيك، توجد ظاهرة النقص في بلاد "</a:t>
            </a:r>
            <a:r>
              <a:rPr lang="ar-JO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الكسلانين</a:t>
            </a:r>
            <a:r>
              <a:rPr lang="ar-JO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"؟ فسر.</a:t>
            </a:r>
            <a:endParaRPr lang="ar-SA" sz="32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554038" lvl="0" indent="-457200">
              <a:buFont typeface="+mj-lt"/>
              <a:buAutoNum type="arabicPeriod"/>
            </a:pPr>
            <a:endParaRPr lang="en-US" sz="3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554038" lvl="0" indent="-457200">
              <a:buFont typeface="+mj-lt"/>
              <a:buAutoNum type="arabicPeriod"/>
            </a:pPr>
            <a:r>
              <a:rPr lang="ar-JO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هل حسب رأيك، توجد ظاهرة النقص في بلاد "</a:t>
            </a:r>
            <a:r>
              <a:rPr lang="ar-JO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المجتهدين"</a:t>
            </a:r>
            <a:r>
              <a:rPr lang="ar-JO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؟ فسر.</a:t>
            </a:r>
            <a:endParaRPr lang="en-US" sz="32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>
              <a:buNone/>
            </a:pPr>
            <a:endParaRPr lang="en-US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41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lvl="0" algn="r"/>
            <a:r>
              <a:rPr lang="he-IL" sz="5400" dirty="0">
                <a:solidFill>
                  <a:srgbClr val="FF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6.1.1 </a:t>
            </a:r>
            <a:r>
              <a:rPr lang="ar-SA" sz="5400" dirty="0">
                <a:solidFill>
                  <a:srgbClr val="FF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مصطلحات أساسية في الاقتصاد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657570" y="1330856"/>
            <a:ext cx="9040304" cy="5156461"/>
          </a:xfrm>
        </p:spPr>
        <p:txBody>
          <a:bodyPr>
            <a:noAutofit/>
          </a:bodyPr>
          <a:lstStyle/>
          <a:p>
            <a:pPr marL="857250" indent="-85725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مُنتَج اقتصادي</a:t>
            </a:r>
            <a:r>
              <a:rPr lang="he-IL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</a:t>
            </a:r>
          </a:p>
          <a:p>
            <a:pPr marL="857250" indent="-85725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مُنتَج</a:t>
            </a:r>
            <a:r>
              <a:rPr lang="he-IL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endParaRPr lang="ar-SA" sz="4000" dirty="0">
              <a:solidFill>
                <a:srgbClr val="000000"/>
              </a:solidFill>
              <a:latin typeface="Calibri" panose="020F0502020204030204" pitchFamily="34" charset="0"/>
              <a:ea typeface="David" panose="020E0502060401010101" pitchFamily="34" charset="-79"/>
              <a:cs typeface="Traditional Arabic" panose="02020603050405020304" pitchFamily="18" charset="-78"/>
            </a:endParaRPr>
          </a:p>
          <a:p>
            <a:pPr marL="857250" indent="-85725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solidFill>
                  <a:srgbClr val="7030A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ظاهرة النقص</a:t>
            </a:r>
            <a:r>
              <a:rPr lang="he-IL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endParaRPr lang="ar-SA" sz="4000" dirty="0">
              <a:solidFill>
                <a:srgbClr val="000000"/>
              </a:solidFill>
              <a:latin typeface="Calibri" panose="020F0502020204030204" pitchFamily="34" charset="0"/>
              <a:ea typeface="David" panose="020E0502060401010101" pitchFamily="34" charset="-79"/>
              <a:cs typeface="Traditional Arabic" panose="02020603050405020304" pitchFamily="18" charset="-78"/>
            </a:endParaRPr>
          </a:p>
          <a:p>
            <a:pPr marL="857250" indent="-85725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عوامل الانتاج</a:t>
            </a:r>
            <a:r>
              <a:rPr lang="he-IL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</a:t>
            </a:r>
          </a:p>
          <a:p>
            <a:pPr marL="857250" indent="-85725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سوق</a:t>
            </a:r>
            <a:r>
              <a:rPr lang="he-IL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توازن في السوق</a:t>
            </a:r>
            <a:r>
              <a:rPr lang="he-IL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endParaRPr lang="ar-SA" sz="4000" dirty="0">
              <a:solidFill>
                <a:srgbClr val="000000"/>
              </a:solidFill>
              <a:latin typeface="Calibri" panose="020F0502020204030204" pitchFamily="34" charset="0"/>
              <a:ea typeface="David" panose="020E0502060401010101" pitchFamily="34" charset="-79"/>
              <a:cs typeface="Traditional Arabic" panose="02020603050405020304" pitchFamily="18" charset="-78"/>
            </a:endParaRPr>
          </a:p>
          <a:p>
            <a:pPr marL="857250" indent="-85725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سوق  تنافسي</a:t>
            </a:r>
            <a:r>
              <a:rPr lang="he-IL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(</a:t>
            </a:r>
            <a:r>
              <a:rPr lang="ar-SA" sz="4000" dirty="0" err="1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متفن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).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raditional Arabic" panose="02020603050405020304" pitchFamily="18" charset="-78"/>
              </a:rPr>
              <a:t>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1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40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حدد</a:t>
            </a:r>
            <a:r>
              <a:rPr lang="ar-JO" sz="4000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منتج اقتصادي/غير اقتصادي</a:t>
            </a:r>
            <a:r>
              <a:rPr lang="ar-SA" sz="4000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لكل</a:t>
            </a:r>
            <a:r>
              <a:rPr lang="ar-JO" sz="4000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جملة</a:t>
            </a:r>
            <a:endParaRPr lang="he-IL" sz="40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graphicFrame>
        <p:nvGraphicFramePr>
          <p:cNvPr id="3" name="מציין מיקום תוכן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6712529"/>
              </p:ext>
            </p:extLst>
          </p:nvPr>
        </p:nvGraphicFramePr>
        <p:xfrm>
          <a:off x="1316878" y="1322055"/>
          <a:ext cx="8989924" cy="3921554"/>
        </p:xfrm>
        <a:graphic>
          <a:graphicData uri="http://schemas.openxmlformats.org/drawingml/2006/table">
            <a:tbl>
              <a:tblPr rtl="1" firstRow="1" firstCol="1" bandRow="1"/>
              <a:tblGrid>
                <a:gridCol w="5919929">
                  <a:extLst>
                    <a:ext uri="{9D8B030D-6E8A-4147-A177-3AD203B41FA5}">
                      <a16:colId xmlns:a16="http://schemas.microsoft.com/office/drawing/2014/main" val="1766649681"/>
                    </a:ext>
                  </a:extLst>
                </a:gridCol>
                <a:gridCol w="3069995">
                  <a:extLst>
                    <a:ext uri="{9D8B030D-6E8A-4147-A177-3AD203B41FA5}">
                      <a16:colId xmlns:a16="http://schemas.microsoft.com/office/drawing/2014/main" val="3691246767"/>
                    </a:ext>
                  </a:extLst>
                </a:gridCol>
              </a:tblGrid>
              <a:tr h="56022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الجملة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الاجابة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70984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نستطيع ان نحصل علية بدون تنازل او بدون ثمن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اقتصادي/غير اقتصادي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499060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يمكن الحصول عليه عندما نتخلى عن منتج اخر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اقتصادي/غير اقتصادي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731818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كأس من الماء بالقرب من نبع غزير بالمياه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اقتصادي/غير اقتصادي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728010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الحصول على كأس من ماء في يوم حار في الصحراء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اقتصادي/غير اقتصادي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838339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الهواء الذي ستنشقه خلال نزهة في البراري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اقتصادي/غير اقتصادي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683739"/>
                  </a:ext>
                </a:extLst>
              </a:tr>
              <a:tr h="56022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الهواء على سطح القمر</a:t>
                      </a:r>
                      <a:r>
                        <a:rPr lang="ar-SA" sz="2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او للغوص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منتج اقتصادي/غير اقتصادي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443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62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529" y="164969"/>
            <a:ext cx="9450884" cy="1125512"/>
          </a:xfrm>
        </p:spPr>
        <p:txBody>
          <a:bodyPr/>
          <a:lstStyle/>
          <a:p>
            <a:pPr algn="r"/>
            <a:r>
              <a:rPr lang="ar-SA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أنواع عوامل الإنتاج في الجهاز الاقتصادي</a:t>
            </a:r>
            <a:endParaRPr lang="he-IL" sz="5400" dirty="0"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837853" y="1313372"/>
            <a:ext cx="9806061" cy="515646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عامل الإنتاج البشري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عامل إنتاج طبيعي</a:t>
            </a:r>
            <a:endParaRPr lang="ar-SA" sz="3200" u="sng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3200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هنالك تقسيم اخر لعوامل الإنتاج </a:t>
            </a:r>
            <a:endParaRPr lang="ar-SA" sz="32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العمل: </a:t>
            </a:r>
            <a:r>
              <a:rPr lang="ar-SA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يحصل صاحب المهنة على</a:t>
            </a:r>
            <a:r>
              <a:rPr lang="ar-SA" sz="2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الأجر مثل </a:t>
            </a:r>
            <a:r>
              <a:rPr lang="ar-SA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المزارع، والمعلم وعامل البناء.... </a:t>
            </a:r>
            <a:r>
              <a:rPr lang="ar-SA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رأس المال: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يحصل صاحب </a:t>
            </a: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رأس المال</a:t>
            </a:r>
            <a:r>
              <a:rPr lang="ar-SA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</a:t>
            </a: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عائد يسمى الفائدة.</a:t>
            </a:r>
            <a:r>
              <a:rPr lang="ar-SA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الأرض: </a:t>
            </a:r>
            <a:r>
              <a:rPr lang="ar-SA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يحصل صاحبها على المقابل </a:t>
            </a:r>
            <a:r>
              <a:rPr lang="ar-SA" sz="2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يسمى ايجار</a:t>
            </a:r>
            <a:r>
              <a:rPr lang="ar-SA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المبادر(المنظم): </a:t>
            </a:r>
            <a:r>
              <a:rPr lang="ar-SA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يحصل على عائد </a:t>
            </a:r>
            <a:r>
              <a:rPr lang="ar-SA" sz="28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يسمى الربح.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6000" dirty="0">
              <a:solidFill>
                <a:schemeClr val="tx1"/>
              </a:solidFill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42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529" y="211172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تتمة المصطلحات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1200" y="1120010"/>
            <a:ext cx="10497270" cy="51564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التوازن في السوق: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عندما </a:t>
            </a:r>
            <a:r>
              <a:rPr lang="ar-SA" sz="4000" b="1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تتساوى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السوق </a:t>
            </a:r>
            <a:r>
              <a:rPr lang="ar-SA" sz="4000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الكمية المطلوبة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سلعة معينة مع </a:t>
            </a:r>
            <a:r>
              <a:rPr lang="ar-SA" sz="4000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الكمية المعروضة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منها. أي نقطة التقاء بين منحنى الطلب ومنحنى العرض،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عدم وجود فائض عرض "بواقي" او فائض طلب "نقص".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4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529" y="211172"/>
            <a:ext cx="9450884" cy="1125512"/>
          </a:xfrm>
        </p:spPr>
        <p:txBody>
          <a:bodyPr/>
          <a:lstStyle/>
          <a:p>
            <a:pPr algn="r"/>
            <a:r>
              <a:rPr lang="ar-SA" sz="48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السوق التنافسي/ المتكامل/المتقن/الحر</a:t>
            </a:r>
            <a:endParaRPr lang="he-IL" sz="48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1949" y="1336684"/>
            <a:ext cx="10665171" cy="5156461"/>
          </a:xfrm>
        </p:spPr>
        <p:txBody>
          <a:bodyPr>
            <a:normAutofit/>
          </a:bodyPr>
          <a:lstStyle/>
          <a:p>
            <a:pPr marL="0" indent="0" algn="justLow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44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سوق المنافسة الكاملة يجب أن تتوافر فيه 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شروط محددة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حيث 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يتحرك السعر </a:t>
            </a:r>
            <a:r>
              <a:rPr lang="ar-SA" sz="44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بحرية تامة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حسب العرض والطلب دون تدخل من أحد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1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شروط المنافسة الحرة (المتقنة) </a:t>
            </a:r>
            <a:endParaRPr lang="he-IL" sz="5400" u="sng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41565612"/>
              </p:ext>
            </p:extLst>
          </p:nvPr>
        </p:nvGraphicFramePr>
        <p:xfrm>
          <a:off x="478882" y="1316212"/>
          <a:ext cx="10878531" cy="33586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48278">
                  <a:extLst>
                    <a:ext uri="{9D8B030D-6E8A-4147-A177-3AD203B41FA5}">
                      <a16:colId xmlns:a16="http://schemas.microsoft.com/office/drawing/2014/main" val="1412551708"/>
                    </a:ext>
                  </a:extLst>
                </a:gridCol>
                <a:gridCol w="5930253">
                  <a:extLst>
                    <a:ext uri="{9D8B030D-6E8A-4147-A177-3AD203B41FA5}">
                      <a16:colId xmlns:a16="http://schemas.microsoft.com/office/drawing/2014/main" val="1898342429"/>
                    </a:ext>
                  </a:extLst>
                </a:gridCol>
              </a:tblGrid>
              <a:tr h="559767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عدد كبير من المنتجين</a:t>
                      </a:r>
                      <a:r>
                        <a:rPr lang="he-IL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</a:rPr>
                        <a:t>.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عدد كبير من المستهلكين.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007224"/>
                  </a:ext>
                </a:extLst>
              </a:tr>
              <a:tr h="1119534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عدم وجود اتفاقية بين المنتجين لمنع المنافسة فيما بينهم</a:t>
                      </a:r>
                      <a:r>
                        <a:rPr lang="he-IL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</a:rPr>
                        <a:t>.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عدم وجود اتفاقية بين المستهلكين لمنع المنافسة فيما بينهم</a:t>
                      </a:r>
                      <a:r>
                        <a:rPr lang="he-IL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</a:rPr>
                        <a:t>.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83081"/>
                  </a:ext>
                </a:extLst>
              </a:tr>
              <a:tr h="559767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حجم المصانع تقريباً متوازٍ</a:t>
                      </a:r>
                      <a:r>
                        <a:rPr lang="he-IL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</a:rPr>
                        <a:t>.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المعلومات الاقتصادية متوفرة وحرة لدى المنتجين والزبائن.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297690"/>
                  </a:ext>
                </a:extLst>
              </a:tr>
              <a:tr h="559767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حركة حرة للبضائع.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لا تتدخل الحكومة في السوق.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901451"/>
                  </a:ext>
                </a:extLst>
              </a:tr>
              <a:tr h="559767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السلعة متشابهة وبنفس الجودة تقريباً</a:t>
                      </a:r>
                      <a:r>
                        <a:rPr lang="he-IL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</a:rPr>
                        <a:t>.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0" algn="r" rtl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e-IL" sz="2800" b="1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864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3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758" y="-81546"/>
            <a:ext cx="9450884" cy="1125512"/>
          </a:xfrm>
        </p:spPr>
        <p:txBody>
          <a:bodyPr/>
          <a:lstStyle/>
          <a:p>
            <a:r>
              <a:rPr lang="ar-JO" u="sng" dirty="0">
                <a:ea typeface="Times New Roman" panose="02020603050405020304" pitchFamily="18" charset="0"/>
                <a:cs typeface="Traditional Arabic" panose="02020603050405020304" pitchFamily="18" charset="-78"/>
              </a:rPr>
              <a:t>ورقة عمل مع الطلاب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1054439" y="861086"/>
            <a:ext cx="12028601" cy="5156461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ar-JO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شروط المنافسة الحرّة: هل الشروط التالية تتبع للمنافسة الحرة، اجب </a:t>
            </a:r>
            <a:r>
              <a:rPr lang="ar-JO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نعم/لا</a:t>
            </a:r>
            <a:r>
              <a:rPr lang="ar-JO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658491"/>
              </p:ext>
            </p:extLst>
          </p:nvPr>
        </p:nvGraphicFramePr>
        <p:xfrm>
          <a:off x="259333" y="1609161"/>
          <a:ext cx="11671746" cy="417474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857694">
                  <a:extLst>
                    <a:ext uri="{9D8B030D-6E8A-4147-A177-3AD203B41FA5}">
                      <a16:colId xmlns:a16="http://schemas.microsoft.com/office/drawing/2014/main" val="4092322325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183870637"/>
                    </a:ext>
                  </a:extLst>
                </a:gridCol>
              </a:tblGrid>
              <a:tr h="47957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dirty="0">
                          <a:solidFill>
                            <a:srgbClr val="192A7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الشروط</a:t>
                      </a:r>
                      <a:endParaRPr lang="en-US" sz="1800" dirty="0">
                        <a:solidFill>
                          <a:srgbClr val="192A72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dirty="0">
                          <a:solidFill>
                            <a:srgbClr val="192A7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نعم/لا</a:t>
                      </a:r>
                      <a:endParaRPr lang="en-US" sz="2000" dirty="0">
                        <a:solidFill>
                          <a:srgbClr val="192A72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61354"/>
                  </a:ext>
                </a:extLst>
              </a:tr>
              <a:tr h="4960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يوجد عدد من الشركات الكبيرة، حيث تستطيع كل شركة التأثير على سعر السلعة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0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458358"/>
                  </a:ext>
                </a:extLst>
              </a:tr>
              <a:tr h="4960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جميع الشركات في الفرع تكون بأحجام صغيرة وتقدم سلع مشابهة لشركات اخرى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0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02913"/>
                  </a:ext>
                </a:extLst>
              </a:tr>
              <a:tr h="4960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توجد اتفاقيات بين الشركات على الأسعار او على تحديد الكمية المعروضة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0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28351"/>
                  </a:ext>
                </a:extLst>
              </a:tr>
              <a:tr h="4960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b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يوجد تدخل للحكومة في تحديد أسعار السلع الأساسية والمُنتجات الزراعية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0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374933"/>
                  </a:ext>
                </a:extLst>
              </a:tr>
              <a:tr h="4960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تستطيع البضائع الاتية من الضفة الغربية دخول البلاد بحرية كاملة ودون قيود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0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59765"/>
                  </a:ext>
                </a:extLst>
              </a:tr>
              <a:tr h="4960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تتوفر لدى المستهلك والمن</a:t>
                      </a:r>
                      <a:r>
                        <a:rPr lang="ar-SA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ُ</a:t>
                      </a:r>
                      <a:r>
                        <a:rPr lang="ar-JO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تج المعلومات الكاملة عن أسعار السلع والتكاليف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0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876137"/>
                  </a:ext>
                </a:extLst>
              </a:tr>
              <a:tr h="4960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المستهلكين بأعداد كبيرة حيث لا يستطيع أي مستهلك تغيّر السعر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20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 </a:t>
                      </a:r>
                      <a:endParaRPr lang="en-US" sz="1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62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82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اسم الدرس</a:t>
            </a:r>
            <a:r>
              <a:rPr lang="he-IL" dirty="0">
                <a:latin typeface="Traditional Arabic" panose="02020603050405020304" pitchFamily="18" charset="-78"/>
              </a:rPr>
              <a:t>:</a:t>
            </a:r>
            <a:r>
              <a:rPr lang="ar-SA" sz="5400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6.1</a:t>
            </a:r>
            <a:r>
              <a:rPr lang="ar-SA" sz="6000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مقدمة - ظاهرة النقص</a:t>
            </a:r>
            <a:endParaRPr lang="he-IL" dirty="0">
              <a:solidFill>
                <a:srgbClr val="0070C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>
                <a:sym typeface="Varela Round"/>
              </a:rPr>
              <a:t>إدارة واقتصاد لطلاب تخصص الادارة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مع </a:t>
            </a:r>
            <a:r>
              <a:rPr lang="ar-AE" sz="40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المعلم :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 </a:t>
            </a:r>
            <a:r>
              <a:rPr lang="ar-SA" sz="40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سيف عباس</a:t>
            </a:r>
            <a:endParaRPr lang="he-IL" sz="4000" b="1" dirty="0">
              <a:solidFill>
                <a:srgbClr val="0070C0"/>
              </a:solidFill>
              <a:latin typeface="Traditional Arabic" panose="02020603050405020304" pitchFamily="18" charset="-78"/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031" y="213094"/>
            <a:ext cx="9879291" cy="1125512"/>
          </a:xfrm>
        </p:spPr>
        <p:txBody>
          <a:bodyPr/>
          <a:lstStyle/>
          <a:p>
            <a:pPr algn="r"/>
            <a:r>
              <a:rPr lang="he-IL" dirty="0">
                <a:solidFill>
                  <a:srgbClr val="FF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6.1.2  </a:t>
            </a:r>
            <a:r>
              <a:rPr lang="ar-SA" dirty="0">
                <a:solidFill>
                  <a:srgbClr val="FF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منحنى إمكانيات الانتاج</a:t>
            </a:r>
            <a:r>
              <a:rPr lang="he-IL" dirty="0">
                <a:solidFill>
                  <a:srgbClr val="FF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 –</a:t>
            </a:r>
            <a:r>
              <a:rPr lang="ar-SA" dirty="0">
                <a:solidFill>
                  <a:srgbClr val="FF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وصف بياني لظاهرة النقص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1451" y="1338606"/>
            <a:ext cx="11147510" cy="515646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4400" b="1" dirty="0">
                <a:solidFill>
                  <a:srgbClr val="FF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منحنى إمكانيات الإنتاج </a:t>
            </a:r>
            <a:r>
              <a:rPr lang="ar-SA" sz="44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هو رسم بياني يظهر مجموعات كميات اثنين من</a:t>
            </a:r>
            <a:r>
              <a:rPr lang="he-IL" sz="44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r>
              <a:rPr lang="en-US" sz="44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r>
              <a:rPr lang="ar-SA" sz="4400" b="1" dirty="0">
                <a:solidFill>
                  <a:srgbClr val="00B05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السلع الأساسية </a:t>
            </a:r>
            <a:r>
              <a:rPr lang="ar-SA" sz="44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التي من الممكن إنتاجها باستخدام </a:t>
            </a:r>
            <a:r>
              <a:rPr lang="ar-SA" sz="4400" b="1" dirty="0">
                <a:solidFill>
                  <a:srgbClr val="00B05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عوامل الإنتاج</a:t>
            </a:r>
            <a:r>
              <a:rPr lang="ar-SA" sz="4400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32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69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1986" y="213094"/>
            <a:ext cx="9450884" cy="1125512"/>
          </a:xfrm>
        </p:spPr>
        <p:txBody>
          <a:bodyPr/>
          <a:lstStyle/>
          <a:p>
            <a:pPr algn="r"/>
            <a:r>
              <a:rPr lang="ar-SA" u="sng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يجب ان نفترض أربع فرضيات لبناء منحنى إمكانيات الإنتاج:</a:t>
            </a:r>
            <a:endParaRPr lang="he-IL" sz="5400" dirty="0">
              <a:solidFill>
                <a:srgbClr val="00B0F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0" y="1488445"/>
            <a:ext cx="12028601" cy="5156461"/>
          </a:xfrm>
        </p:spPr>
        <p:txBody>
          <a:bodyPr>
            <a:normAutofit/>
          </a:bodyPr>
          <a:lstStyle/>
          <a:p>
            <a:pPr marL="342900" lvl="0">
              <a:spcAft>
                <a:spcPts val="0"/>
              </a:spcAft>
              <a:buFont typeface="+mj-lt"/>
              <a:buAutoNum type="arabicPeriod"/>
            </a:pPr>
            <a:r>
              <a:rPr lang="ar-SA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ينتج الجهاز الاقتصادي منتجين اثنين فقط؛ ماكنات، غذاء.........</a:t>
            </a:r>
            <a:endParaRPr lang="en-US" sz="4000" dirty="0">
              <a:solidFill>
                <a:schemeClr val="tx1"/>
              </a:solidFill>
            </a:endParaRPr>
          </a:p>
          <a:p>
            <a:pPr marL="342900" lvl="0">
              <a:spcAft>
                <a:spcPts val="0"/>
              </a:spcAft>
              <a:buFont typeface="+mj-lt"/>
              <a:buAutoNum type="arabicPeriod"/>
            </a:pPr>
            <a:r>
              <a:rPr lang="ar-SA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كمية عوامل الإنتاج المتوفرة لدى الجهاز الاقتصادي معروفة وثابتة</a:t>
            </a:r>
            <a:r>
              <a:rPr lang="he-IL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4000" dirty="0">
              <a:solidFill>
                <a:schemeClr val="tx1"/>
              </a:solidFill>
            </a:endParaRPr>
          </a:p>
          <a:p>
            <a:pPr marL="342900" marR="215900" lvl="0">
              <a:spcAft>
                <a:spcPts val="0"/>
              </a:spcAft>
              <a:buFont typeface="+mj-lt"/>
              <a:buAutoNum type="arabicPeriod"/>
            </a:pPr>
            <a:r>
              <a:rPr lang="ar-SA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مستوى المعرفة</a:t>
            </a:r>
            <a:r>
              <a:rPr lang="he-IL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 (</a:t>
            </a:r>
            <a:r>
              <a:rPr lang="ar-SA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الخبرة</a:t>
            </a:r>
            <a:r>
              <a:rPr lang="he-IL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) </a:t>
            </a:r>
            <a:r>
              <a:rPr lang="ar-SA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التكنولوجية في الجهاز الاقتصادي معروف وثابت</a:t>
            </a:r>
            <a:r>
              <a:rPr lang="he-IL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4000" dirty="0">
              <a:solidFill>
                <a:schemeClr val="tx1"/>
              </a:solidFill>
            </a:endParaRPr>
          </a:p>
          <a:p>
            <a:pPr marL="342900" marR="215900" lvl="0">
              <a:spcAft>
                <a:spcPts val="0"/>
              </a:spcAft>
              <a:buFont typeface="+mj-lt"/>
              <a:buAutoNum type="arabicPeriod"/>
            </a:pPr>
            <a:r>
              <a:rPr lang="ar-SA" sz="4000" dirty="0">
                <a:solidFill>
                  <a:schemeClr val="tx1"/>
                </a:solidFill>
                <a:ea typeface="Times New Roman" panose="02020603050405020304" pitchFamily="18" charset="0"/>
                <a:cs typeface="Traditional Arabic" panose="02020603050405020304" pitchFamily="18" charset="-78"/>
              </a:rPr>
              <a:t>جميع عوامل الإنتاج مشغلة بالكامل "لا يوجد بطالة".</a:t>
            </a:r>
            <a:endParaRPr lang="en-US" sz="4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307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1" y="162294"/>
            <a:ext cx="9589556" cy="447306"/>
          </a:xfrm>
        </p:spPr>
        <p:txBody>
          <a:bodyPr/>
          <a:lstStyle/>
          <a:p>
            <a:pPr marR="215900" algn="r"/>
            <a:r>
              <a:rPr lang="ar-SA" sz="3600" dirty="0">
                <a:ea typeface="Times New Roman" panose="02020603050405020304" pitchFamily="18" charset="0"/>
                <a:cs typeface="Traditional Arabic" panose="02020603050405020304" pitchFamily="18" charset="-78"/>
              </a:rPr>
              <a:t>نمثل منحنى إمكانيات الإنتاج عن طريق الرسم من خلال الجدول التالي:</a:t>
            </a:r>
            <a:endParaRPr lang="he-IL" sz="3600" dirty="0">
              <a:solidFill>
                <a:srgbClr val="FF0000"/>
              </a:solidFill>
            </a:endParaRPr>
          </a:p>
        </p:txBody>
      </p:sp>
      <p:pic>
        <p:nvPicPr>
          <p:cNvPr id="11" name="מציין מיקום תוכן 10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93741" y="793073"/>
            <a:ext cx="8108579" cy="40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38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202" y="213094"/>
            <a:ext cx="10030120" cy="1125512"/>
          </a:xfrm>
        </p:spPr>
        <p:txBody>
          <a:bodyPr/>
          <a:lstStyle/>
          <a:p>
            <a:pPr algn="r"/>
            <a:r>
              <a:rPr lang="ar-SA" sz="3200" dirty="0">
                <a:ea typeface="Times New Roman" panose="02020603050405020304" pitchFamily="18" charset="0"/>
                <a:cs typeface="Traditional Arabic" panose="02020603050405020304" pitchFamily="18" charset="-78"/>
              </a:rPr>
              <a:t>حساب التكلفة البديلة بموجب جدول إمكانيات الإنتاج لجهاز اقتصادي الذي ينتج غذاء، ماكنات</a:t>
            </a:r>
            <a:endParaRPr lang="he-IL" sz="3200" dirty="0">
              <a:solidFill>
                <a:srgbClr val="FF0000"/>
              </a:solidFill>
            </a:endParaRPr>
          </a:p>
        </p:txBody>
      </p:sp>
      <p:pic>
        <p:nvPicPr>
          <p:cNvPr id="3" name="מציין מיקום תוכן 2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1495" y="877450"/>
            <a:ext cx="7714302" cy="452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6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419" y="136526"/>
            <a:ext cx="11274458" cy="1125512"/>
          </a:xfrm>
        </p:spPr>
        <p:txBody>
          <a:bodyPr/>
          <a:lstStyle/>
          <a:p>
            <a:pPr algn="r"/>
            <a:r>
              <a:rPr lang="ar-JO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منحني إمكانيات الإنتاج: ماذا تمثل النقاط التالية، لائم كل نقطة للكلمة الملائمة.</a:t>
            </a:r>
            <a:endParaRPr lang="he-IL" sz="48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graphicFrame>
        <p:nvGraphicFramePr>
          <p:cNvPr id="3" name="מציין מיקום תוכן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10011830"/>
              </p:ext>
            </p:extLst>
          </p:nvPr>
        </p:nvGraphicFramePr>
        <p:xfrm>
          <a:off x="1267210" y="1211344"/>
          <a:ext cx="9655991" cy="343177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490455">
                  <a:extLst>
                    <a:ext uri="{9D8B030D-6E8A-4147-A177-3AD203B41FA5}">
                      <a16:colId xmlns:a16="http://schemas.microsoft.com/office/drawing/2014/main" val="2745828815"/>
                    </a:ext>
                  </a:extLst>
                </a:gridCol>
                <a:gridCol w="875278">
                  <a:extLst>
                    <a:ext uri="{9D8B030D-6E8A-4147-A177-3AD203B41FA5}">
                      <a16:colId xmlns:a16="http://schemas.microsoft.com/office/drawing/2014/main" val="1615605442"/>
                    </a:ext>
                  </a:extLst>
                </a:gridCol>
                <a:gridCol w="3380062">
                  <a:extLst>
                    <a:ext uri="{9D8B030D-6E8A-4147-A177-3AD203B41FA5}">
                      <a16:colId xmlns:a16="http://schemas.microsoft.com/office/drawing/2014/main" val="2072968004"/>
                    </a:ext>
                  </a:extLst>
                </a:gridCol>
                <a:gridCol w="910196">
                  <a:extLst>
                    <a:ext uri="{9D8B030D-6E8A-4147-A177-3AD203B41FA5}">
                      <a16:colId xmlns:a16="http://schemas.microsoft.com/office/drawing/2014/main" val="507594928"/>
                    </a:ext>
                  </a:extLst>
                </a:gridCol>
              </a:tblGrid>
              <a:tr h="85794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4400" dirty="0">
                          <a:solidFill>
                            <a:schemeClr val="bg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الجملة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4400" dirty="0">
                          <a:solidFill>
                            <a:schemeClr val="bg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الاجابة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628735"/>
                  </a:ext>
                </a:extLst>
              </a:tr>
              <a:tr h="8579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dirty="0">
                          <a:solidFill>
                            <a:schemeClr val="bg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نقطة موجودة خارج منحنى الامكانيات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بطالة</a:t>
                      </a:r>
                      <a:endParaRPr lang="en-US" sz="200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استغلال جميع عوامل الانتاج</a:t>
                      </a:r>
                      <a:endParaRPr lang="en-US" sz="200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i="1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نقص</a:t>
                      </a:r>
                      <a:endParaRPr lang="en-US" sz="2000" i="1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5646970"/>
                  </a:ext>
                </a:extLst>
              </a:tr>
              <a:tr h="8579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dirty="0">
                          <a:solidFill>
                            <a:schemeClr val="bg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نقطة موجودة على منحنى الامكانيات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بطالة</a:t>
                      </a:r>
                      <a:endParaRPr lang="en-US" sz="20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i="1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استغلال جميع عوامل الانتاج</a:t>
                      </a:r>
                      <a:endParaRPr lang="en-US" sz="2000" i="1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نقص</a:t>
                      </a:r>
                      <a:endParaRPr lang="en-US" sz="200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544619"/>
                  </a:ext>
                </a:extLst>
              </a:tr>
              <a:tr h="85794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dirty="0">
                          <a:solidFill>
                            <a:schemeClr val="bg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نقطة موجودة دخل منحنى الامكانيات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i="1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بطالة</a:t>
                      </a:r>
                      <a:endParaRPr lang="en-US" sz="2000" i="1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استغلال جميع عوامل الانتاج</a:t>
                      </a:r>
                      <a:endParaRPr lang="en-US" sz="200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2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نقص</a:t>
                      </a:r>
                      <a:endParaRPr lang="en-US" sz="20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2065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8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209" y="202294"/>
            <a:ext cx="9450884" cy="1125512"/>
          </a:xfrm>
        </p:spPr>
        <p:txBody>
          <a:bodyPr/>
          <a:lstStyle/>
          <a:p>
            <a:pPr algn="r">
              <a:lnSpc>
                <a:spcPct val="107000"/>
              </a:lnSpc>
            </a:pPr>
            <a:r>
              <a:rPr lang="ar-SA" sz="5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النموّ الاقتصادي والتدهور الاقتصادي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10" name="מציין מיקום תוכן 9"/>
          <p:cNvSpPr>
            <a:spLocks noGrp="1"/>
          </p:cNvSpPr>
          <p:nvPr>
            <p:ph sz="quarter" idx="4"/>
          </p:nvPr>
        </p:nvSpPr>
        <p:spPr>
          <a:xfrm>
            <a:off x="240886" y="1278643"/>
            <a:ext cx="11485116" cy="5132317"/>
          </a:xfrm>
        </p:spPr>
        <p:txBody>
          <a:bodyPr>
            <a:normAutofit/>
          </a:bodyPr>
          <a:lstStyle/>
          <a:p>
            <a:pPr algn="justLow">
              <a:lnSpc>
                <a:spcPct val="107000"/>
              </a:lnSpc>
              <a:spcAft>
                <a:spcPts val="0"/>
              </a:spcAft>
              <a:tabLst>
                <a:tab pos="5063490" algn="r"/>
              </a:tabLst>
            </a:pPr>
            <a:r>
              <a:rPr lang="ar-SA" sz="40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النموّ الاقتصادي:</a:t>
            </a:r>
            <a:r>
              <a:rPr lang="ar-SA" sz="40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ارتفاع في </a:t>
            </a:r>
            <a:r>
              <a:rPr lang="ar-SA" sz="4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الإنتاج القومي 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بالمقارنة مع السنة السابقة. </a:t>
            </a:r>
            <a:r>
              <a:rPr lang="ar-SA" sz="40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40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ar-SA" sz="40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التدهور الاقتصادي: </a:t>
            </a:r>
            <a:r>
              <a:rPr lang="ar-SA" sz="4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انخفاض</a:t>
            </a:r>
            <a:r>
              <a:rPr lang="ar-SA" sz="40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في الإنتاج القومي بالمقارنة مع السنة السابقة</a:t>
            </a:r>
            <a:r>
              <a:rPr lang="he-IL" sz="4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808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718" y="131814"/>
            <a:ext cx="9640976" cy="720000"/>
          </a:xfrm>
        </p:spPr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أسباب النموّ والتدهور الاقتصادي</a:t>
            </a:r>
            <a:endParaRPr lang="he-IL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graphicFrame>
        <p:nvGraphicFramePr>
          <p:cNvPr id="3" name="מציין מיקום תוכן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96892281"/>
              </p:ext>
            </p:extLst>
          </p:nvPr>
        </p:nvGraphicFramePr>
        <p:xfrm>
          <a:off x="317790" y="922935"/>
          <a:ext cx="11152851" cy="360842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575772">
                  <a:extLst>
                    <a:ext uri="{9D8B030D-6E8A-4147-A177-3AD203B41FA5}">
                      <a16:colId xmlns:a16="http://schemas.microsoft.com/office/drawing/2014/main" val="1555106102"/>
                    </a:ext>
                  </a:extLst>
                </a:gridCol>
                <a:gridCol w="5577079">
                  <a:extLst>
                    <a:ext uri="{9D8B030D-6E8A-4147-A177-3AD203B41FA5}">
                      <a16:colId xmlns:a16="http://schemas.microsoft.com/office/drawing/2014/main" val="3164001602"/>
                    </a:ext>
                  </a:extLst>
                </a:gridCol>
              </a:tblGrid>
              <a:tr h="588121">
                <a:tc>
                  <a:txBody>
                    <a:bodyPr/>
                    <a:lstStyle/>
                    <a:p>
                      <a:pPr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063490" algn="r"/>
                        </a:tabLst>
                      </a:pPr>
                      <a:r>
                        <a:rPr lang="ar-SA" sz="36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أسباب</a:t>
                      </a:r>
                      <a:r>
                        <a:rPr lang="ar-SA" sz="36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SA" sz="36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النمو الاقتصادي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أسباب التدهور الاقتصادي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10554"/>
                  </a:ext>
                </a:extLst>
              </a:tr>
              <a:tr h="578923">
                <a:tc>
                  <a:txBody>
                    <a:bodyPr/>
                    <a:lstStyle/>
                    <a:p>
                      <a:pPr marL="571500" lvl="0" indent="-571500" algn="just" rtl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زيادة عوامل الانتاج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0" lvl="0" indent="-571500" algn="just" rtl="1"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انخفاض عوامل الانتاج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37924"/>
                  </a:ext>
                </a:extLst>
              </a:tr>
              <a:tr h="677019">
                <a:tc>
                  <a:txBody>
                    <a:bodyPr/>
                    <a:lstStyle/>
                    <a:p>
                      <a:pPr marL="571500" lvl="0" indent="-571500" algn="just" rtl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زيادة الاستثمارات وتقليص الاستهلاك.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0" lvl="0" indent="-571500" algn="just" rtl="1">
                        <a:spcAft>
                          <a:spcPts val="0"/>
                        </a:spcAft>
                        <a:buClrTx/>
                        <a:buFont typeface="Traditional Arabic" panose="02020603050405020304" pitchFamily="18" charset="-78"/>
                        <a:buChar char="•"/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انخفاض الاستثمارات وزيادة الاستهلاك.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634682"/>
                  </a:ext>
                </a:extLst>
              </a:tr>
              <a:tr h="588121">
                <a:tc>
                  <a:txBody>
                    <a:bodyPr/>
                    <a:lstStyle/>
                    <a:p>
                      <a:pPr marL="571500" lvl="0" indent="-571500" algn="justLow" rtl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63490" algn="r"/>
                        </a:tabLst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التطور التكنولوجي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0" indent="-571500"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63490" algn="r"/>
                        </a:tabLst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التدهور التكنولوجي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25173"/>
                  </a:ext>
                </a:extLst>
              </a:tr>
              <a:tr h="588121">
                <a:tc>
                  <a:txBody>
                    <a:bodyPr/>
                    <a:lstStyle/>
                    <a:p>
                      <a:pPr marL="571500" lvl="0" indent="-571500" algn="justLow" rtl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63490" algn="r"/>
                        </a:tabLst>
                      </a:pPr>
                      <a:r>
                        <a:rPr lang="ar-SA" sz="3600" b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تحسين طرق الإنتاج</a:t>
                      </a:r>
                      <a:endParaRPr lang="en-US" sz="3200" b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0" indent="-571500"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63490" algn="r"/>
                        </a:tabLst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كوارث طبيعية 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74346"/>
                  </a:ext>
                </a:extLst>
              </a:tr>
              <a:tr h="588121">
                <a:tc>
                  <a:txBody>
                    <a:bodyPr/>
                    <a:lstStyle/>
                    <a:p>
                      <a:pPr marL="571500" lvl="0" indent="-571500" algn="justLow" rtl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63490" algn="r"/>
                        </a:tabLst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تحسين مستوى التعليم. 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0" indent="-571500" algn="justLow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063490" algn="r"/>
                        </a:tabLst>
                      </a:pPr>
                      <a:r>
                        <a:rPr lang="ar-SA" sz="3600" b="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تدهور مستوى التعليم.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938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إيجابيات النموّ الاقتصادي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38" y="919900"/>
            <a:ext cx="11541676" cy="574506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ar-SA" sz="3200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توفير فرص عمل، </a:t>
            </a:r>
            <a:endParaRPr lang="he-IL" sz="3200" b="1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ar-SA" sz="3200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زيادة الدخل القومي، </a:t>
            </a:r>
            <a:endParaRPr lang="he-IL" sz="3200" b="1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ar-SA" sz="3200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تحسن المستوي المعيشي للأفراد، </a:t>
            </a:r>
            <a:endParaRPr lang="he-IL" sz="3200" b="1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ar-SA" sz="3200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القضاء على الفقر، من خلال تخفيض معدلات البطالة، وتشغيل الأيدي العاملة، </a:t>
            </a:r>
            <a:endParaRPr lang="he-IL" sz="3200" b="1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ar-SA" sz="3200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تحسن الخدمات العامة مثل التعليم والصحة والنقل</a:t>
            </a:r>
            <a:r>
              <a:rPr lang="en-US" sz="2000" b="1" dirty="0">
                <a:solidFill>
                  <a:srgbClr val="333333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2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מציין מיקום תוכן 2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88683" y="271019"/>
            <a:ext cx="7597078" cy="631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469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1" y="-60229"/>
            <a:ext cx="12000322" cy="1125512"/>
          </a:xfrm>
        </p:spPr>
        <p:txBody>
          <a:bodyPr/>
          <a:lstStyle/>
          <a:p>
            <a:pPr lvl="0" algn="r"/>
            <a:r>
              <a:rPr lang="ar-JO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لائم لكل جملة من الجمل التالية، إذا كانت تعبر عن </a:t>
            </a:r>
            <a:r>
              <a:rPr lang="ar-JO" sz="40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نمو اقتصادي او تدهور اقتصادي</a:t>
            </a:r>
            <a:r>
              <a:rPr lang="ar-JO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he-IL" sz="4800" dirty="0">
              <a:solidFill>
                <a:srgbClr val="FF0000"/>
              </a:solidFill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77789482"/>
              </p:ext>
            </p:extLst>
          </p:nvPr>
        </p:nvGraphicFramePr>
        <p:xfrm>
          <a:off x="485272" y="953365"/>
          <a:ext cx="11377105" cy="399455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294460">
                  <a:extLst>
                    <a:ext uri="{9D8B030D-6E8A-4147-A177-3AD203B41FA5}">
                      <a16:colId xmlns:a16="http://schemas.microsoft.com/office/drawing/2014/main" val="2432675425"/>
                    </a:ext>
                  </a:extLst>
                </a:gridCol>
                <a:gridCol w="4082645">
                  <a:extLst>
                    <a:ext uri="{9D8B030D-6E8A-4147-A177-3AD203B41FA5}">
                      <a16:colId xmlns:a16="http://schemas.microsoft.com/office/drawing/2014/main" val="4148906323"/>
                    </a:ext>
                  </a:extLst>
                </a:gridCol>
              </a:tblGrid>
              <a:tr h="798911">
                <a:tc>
                  <a:txBody>
                    <a:bodyPr/>
                    <a:lstStyle/>
                    <a:p>
                      <a:pPr marL="0" indent="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الجملة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600" dirty="0">
                          <a:solidFill>
                            <a:schemeClr val="bg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نمو اقتصادي/تدهور اقتصادي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0040116"/>
                  </a:ext>
                </a:extLst>
              </a:tr>
              <a:tr h="798911">
                <a:tc>
                  <a:txBody>
                    <a:bodyPr/>
                    <a:lstStyle/>
                    <a:p>
                      <a:pPr marL="571500" indent="-5715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انخفاض في القدرة الإنتاجية مقارنةً مع السنة السابقة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6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نمو اقتصادي/</a:t>
                      </a:r>
                      <a:r>
                        <a:rPr lang="ar-JO" sz="3600" i="1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تدهور اقتصادي</a:t>
                      </a:r>
                      <a:endParaRPr lang="en-US" sz="2400" i="1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8231244"/>
                  </a:ext>
                </a:extLst>
              </a:tr>
              <a:tr h="798911">
                <a:tc>
                  <a:txBody>
                    <a:bodyPr/>
                    <a:lstStyle/>
                    <a:p>
                      <a:pPr marL="571500" indent="-5715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ارتفاع في القدرة الإنتاجية مقارنةً مع السنة السابقة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600" i="1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نمو اقتصادي</a:t>
                      </a:r>
                      <a:r>
                        <a:rPr lang="ar-JO" sz="36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/تدهور اقتصادي</a:t>
                      </a:r>
                      <a:endParaRPr lang="en-US" sz="2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8861842"/>
                  </a:ext>
                </a:extLst>
              </a:tr>
              <a:tr h="798911">
                <a:tc>
                  <a:txBody>
                    <a:bodyPr/>
                    <a:lstStyle/>
                    <a:p>
                      <a:pPr marL="571500" indent="-5715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عندما تخصصت الحكومة قسم كبير للاستثمار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600" i="1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نمو اقتصادي</a:t>
                      </a:r>
                      <a:r>
                        <a:rPr lang="ar-JO" sz="36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/تدهور اقتصادي</a:t>
                      </a:r>
                      <a:endParaRPr lang="en-US" sz="24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2592945"/>
                  </a:ext>
                </a:extLst>
              </a:tr>
              <a:tr h="798911">
                <a:tc>
                  <a:txBody>
                    <a:bodyPr/>
                    <a:lstStyle/>
                    <a:p>
                      <a:pPr marL="571500" indent="-5715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JO" sz="3200" dirty="0">
                          <a:solidFill>
                            <a:schemeClr val="tx1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عندما تزيد الحكومة الاستهلاك على حساب الاستثمار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JO" sz="3600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نمو اقتصادي/</a:t>
                      </a:r>
                      <a:r>
                        <a:rPr lang="ar-JO" sz="3600" i="1" dirty="0"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تدهور اقتصادي</a:t>
                      </a:r>
                      <a:endParaRPr lang="en-US" sz="2400" i="1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440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81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sz="5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سنتعلم اليوم ؟</a:t>
            </a:r>
            <a:endParaRPr lang="he-IL" sz="5400" dirty="0">
              <a:latin typeface="Traditional Arabic" panose="02020603050405020304" pitchFamily="18" charset="-78"/>
            </a:endParaRP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354194" y="1185682"/>
            <a:ext cx="9194400" cy="614837"/>
          </a:xfrm>
        </p:spPr>
        <p:txBody>
          <a:bodyPr/>
          <a:lstStyle/>
          <a:p>
            <a:r>
              <a:rPr lang="ar-SA" sz="3600" dirty="0">
                <a:solidFill>
                  <a:srgbClr val="0070C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6.1 مقدمة- </a:t>
            </a:r>
            <a:r>
              <a:rPr lang="ar-SA" sz="3200" dirty="0">
                <a:solidFill>
                  <a:srgbClr val="0070C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ظاهرة النقص </a:t>
            </a:r>
            <a:endParaRPr lang="en-US" sz="32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5" y="1725683"/>
            <a:ext cx="10033389" cy="4152517"/>
          </a:xfrm>
        </p:spPr>
        <p:txBody>
          <a:bodyPr>
            <a:normAutofit/>
          </a:bodyPr>
          <a:lstStyle/>
          <a:p>
            <a:pPr marL="361950" indent="-361950" algn="just">
              <a:lnSpc>
                <a:spcPct val="142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6.1.1 </a:t>
            </a:r>
            <a:r>
              <a:rPr lang="ar-SA" sz="2800" b="1" dirty="0"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مصطلحات أساسية في الاقتصاد</a:t>
            </a:r>
            <a:r>
              <a:rPr lang="he-IL" sz="2800" b="1" dirty="0"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:</a:t>
            </a:r>
            <a:r>
              <a:rPr lang="he-IL" sz="2800" dirty="0"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</a:t>
            </a:r>
            <a:endParaRPr lang="ar-SA" sz="2800" dirty="0">
              <a:latin typeface="Calibri" panose="020F0502020204030204" pitchFamily="34" charset="0"/>
              <a:ea typeface="David" panose="020E0502060401010101" pitchFamily="34" charset="-79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42000"/>
              </a:lnSpc>
              <a:spcAft>
                <a:spcPts val="800"/>
              </a:spcAft>
              <a:buNone/>
            </a:pP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       مُنتَج</a:t>
            </a: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مُنتَج اقتصادي</a:t>
            </a: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ظاهرة النقص</a:t>
            </a: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عوامل الانتاج</a:t>
            </a: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سوق</a:t>
            </a: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توازن في السوق</a:t>
            </a: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, 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سوق  تنافسي</a:t>
            </a: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(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متفن)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Traditional Arabic" panose="02020603050405020304" pitchFamily="18" charset="-78"/>
              </a:rPr>
              <a:t> </a:t>
            </a:r>
          </a:p>
          <a:p>
            <a:pPr marL="0" indent="0" algn="just">
              <a:lnSpc>
                <a:spcPct val="142000"/>
              </a:lnSpc>
              <a:spcAft>
                <a:spcPts val="800"/>
              </a:spcAft>
              <a:buNone/>
            </a:pP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he-IL" sz="2800" dirty="0">
                <a:ea typeface="David" panose="020E0502060401010101" pitchFamily="34" charset="-79"/>
                <a:cs typeface="Traditional Arabic" panose="02020603050405020304" pitchFamily="18" charset="-78"/>
              </a:rPr>
              <a:t>6.1.2  </a:t>
            </a:r>
            <a:r>
              <a:rPr lang="ar-SA" sz="2800" b="1" dirty="0">
                <a:ea typeface="David" panose="020E0502060401010101" pitchFamily="34" charset="-79"/>
                <a:cs typeface="Traditional Arabic" panose="02020603050405020304" pitchFamily="18" charset="-78"/>
              </a:rPr>
              <a:t>منحنى إمكانيات الانتاج</a:t>
            </a:r>
            <a:r>
              <a:rPr lang="he-IL" sz="2800" dirty="0">
                <a:ea typeface="David" panose="020E0502060401010101" pitchFamily="34" charset="-79"/>
                <a:cs typeface="Traditional Arabic" panose="02020603050405020304" pitchFamily="18" charset="-78"/>
              </a:rPr>
              <a:t> </a:t>
            </a:r>
            <a:r>
              <a:rPr lang="he-IL" sz="2800" dirty="0">
                <a:solidFill>
                  <a:srgbClr val="00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– </a:t>
            </a:r>
            <a:r>
              <a:rPr lang="ar-SA" sz="2800" dirty="0">
                <a:solidFill>
                  <a:srgbClr val="00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وصف بياني لظاهرة النقص </a:t>
            </a:r>
            <a:endParaRPr lang="he-IL" sz="2800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598" y="113120"/>
            <a:ext cx="9640976" cy="720000"/>
          </a:xfrm>
        </p:spPr>
        <p:txBody>
          <a:bodyPr/>
          <a:lstStyle/>
          <a:p>
            <a:pPr algn="r"/>
            <a:r>
              <a:rPr lang="ar-JO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</a:t>
            </a:r>
            <a:r>
              <a:rPr lang="ar-SA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ؤال من</a:t>
            </a:r>
            <a:r>
              <a:rPr lang="ar-JO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بجروت </a:t>
            </a:r>
            <a:endParaRPr lang="he-IL" dirty="0"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96534" y="2062716"/>
            <a:ext cx="7975600" cy="5745060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SzPts val="1400"/>
              <a:buNone/>
            </a:pPr>
            <a:endParaRPr lang="en-US" sz="3400" i="1" dirty="0"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342900" lvl="0">
              <a:spcAft>
                <a:spcPts val="0"/>
              </a:spcAft>
              <a:buClr>
                <a:srgbClr val="C45911"/>
              </a:buClr>
              <a:buFont typeface="+mj-cs"/>
              <a:buAutoNum type="arabic1Minus"/>
            </a:pPr>
            <a:r>
              <a:rPr lang="ar-JO" sz="3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كيف تؤثر زيادة انتاج المنتج أ على كمية إنتاج المنتج ب، وما هي الظاهرة الاقتصادية التي تؤدي الى هذا التأثير؟</a:t>
            </a:r>
            <a:endParaRPr lang="he-IL" sz="3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lvl="0">
              <a:spcAft>
                <a:spcPts val="0"/>
              </a:spcAft>
              <a:buClr>
                <a:srgbClr val="C45911"/>
              </a:buClr>
              <a:buFont typeface="+mj-cs"/>
              <a:buAutoNum type="arabic1Minus"/>
            </a:pPr>
            <a:endParaRPr lang="he-IL" sz="3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342900" lvl="0">
              <a:spcAft>
                <a:spcPts val="0"/>
              </a:spcAft>
              <a:buClr>
                <a:srgbClr val="C45911"/>
              </a:buClr>
              <a:buFont typeface="+mj-cs"/>
              <a:buAutoNum type="arabic1Minus"/>
            </a:pPr>
            <a:endParaRPr lang="he-IL" sz="3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342900" lvl="0">
              <a:spcAft>
                <a:spcPts val="0"/>
              </a:spcAft>
              <a:buClr>
                <a:srgbClr val="C45911"/>
              </a:buClr>
              <a:buFont typeface="+mj-cs"/>
              <a:buAutoNum type="arabic1Minus"/>
            </a:pPr>
            <a:r>
              <a:rPr lang="he-IL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Jaridah"/>
              </a:rPr>
              <a:t> </a:t>
            </a:r>
            <a:r>
              <a:rPr lang="ar-JO" sz="3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اقترح طريقتين لزيادة انتاج المنتج أ دون التأثير على المنتج ب</a:t>
            </a:r>
            <a:r>
              <a:rPr lang="ar-SA" sz="3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؟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  <a:p>
            <a:pPr marL="342900" lvl="0">
              <a:spcAft>
                <a:spcPts val="0"/>
              </a:spcAft>
              <a:buClr>
                <a:srgbClr val="C45911"/>
              </a:buClr>
              <a:buFont typeface="+mj-cs"/>
              <a:buAutoNum type="arabic1Minus"/>
            </a:pPr>
            <a:endParaRPr lang="en-US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</p:txBody>
      </p:sp>
      <p:sp>
        <p:nvSpPr>
          <p:cNvPr id="6" name="מציין מיקום תוכן 3">
            <a:extLst>
              <a:ext uri="{FF2B5EF4-FFF2-40B4-BE49-F238E27FC236}">
                <a16:creationId xmlns:a16="http://schemas.microsoft.com/office/drawing/2014/main" id="{6E33C1B3-CC48-4FB5-8FCF-9083C9A655D6}"/>
              </a:ext>
            </a:extLst>
          </p:cNvPr>
          <p:cNvSpPr txBox="1">
            <a:spLocks/>
          </p:cNvSpPr>
          <p:nvPr/>
        </p:nvSpPr>
        <p:spPr>
          <a:xfrm>
            <a:off x="-121920" y="928434"/>
            <a:ext cx="12068494" cy="574506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38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SzPts val="1400"/>
              <a:buFont typeface="Arial" pitchFamily="34" charset="0"/>
              <a:buNone/>
            </a:pPr>
            <a:r>
              <a:rPr lang="ar-JO" sz="3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جهاز اقتصادي ينتج نوعين من المُنتجات: </a:t>
            </a:r>
            <a:r>
              <a:rPr lang="ar-JO" sz="34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منتج أ ومنتج ب</a:t>
            </a:r>
            <a:r>
              <a:rPr lang="ar-JO" sz="3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 </a:t>
            </a:r>
          </a:p>
          <a:p>
            <a:pPr marL="0" indent="0">
              <a:spcAft>
                <a:spcPts val="0"/>
              </a:spcAft>
              <a:buSzPts val="1400"/>
              <a:buFont typeface="Arial" pitchFamily="34" charset="0"/>
              <a:buNone/>
            </a:pPr>
            <a:r>
              <a:rPr lang="ar-JO" sz="3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في الآونة الأخيرة تطلب وزارة الزراعة </a:t>
            </a:r>
            <a:r>
              <a:rPr lang="ar-JO" sz="3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زيادة انتاج المنتج أ</a:t>
            </a:r>
            <a:r>
              <a:rPr lang="ar-JO" sz="3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، لكن ارباب الصناعة يعارضون هذا الطلب.</a:t>
            </a:r>
          </a:p>
          <a:p>
            <a:pPr marL="342900">
              <a:spcAft>
                <a:spcPts val="0"/>
              </a:spcAft>
              <a:buClr>
                <a:srgbClr val="C45911"/>
              </a:buClr>
              <a:buFont typeface="+mj-cs"/>
              <a:buAutoNum type="arabic1Minus"/>
            </a:pPr>
            <a:endParaRPr lang="ar-JO" sz="3400" dirty="0">
              <a:latin typeface="Times New Roman" panose="02020603050405020304" pitchFamily="18" charset="0"/>
              <a:ea typeface="Times New Roman" panose="02020603050405020304" pitchFamily="18" charset="0"/>
              <a:cs typeface="Jaridah"/>
            </a:endParaRPr>
          </a:p>
        </p:txBody>
      </p:sp>
    </p:spTree>
    <p:extLst>
      <p:ext uri="{BB962C8B-B14F-4D97-AF65-F5344CB8AC3E}">
        <p14:creationId xmlns:p14="http://schemas.microsoft.com/office/powerpoint/2010/main" val="1880250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1699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4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4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4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8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  <p:pic>
        <p:nvPicPr>
          <p:cNvPr id="6" name="תמונה 1">
            <a:extLst>
              <a:ext uri="{FF2B5EF4-FFF2-40B4-BE49-F238E27FC236}">
                <a16:creationId xmlns:a16="http://schemas.microsoft.com/office/drawing/2014/main" id="{4D805C2C-38A4-4B7E-BE8F-6111351656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81014"/>
            <a:ext cx="9450884" cy="1125512"/>
          </a:xfrm>
        </p:spPr>
        <p:txBody>
          <a:bodyPr/>
          <a:lstStyle/>
          <a:p>
            <a:pPr algn="r"/>
            <a:r>
              <a:rPr lang="ar-SA" sz="4800" dirty="0">
                <a:solidFill>
                  <a:srgbClr val="FF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6.1 مقدمة- </a:t>
            </a:r>
            <a:r>
              <a:rPr lang="ar-SA" sz="4800" dirty="0">
                <a:solidFill>
                  <a:srgbClr val="FF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ظاهرة النقص </a:t>
            </a:r>
            <a:endParaRPr lang="he-IL" sz="48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63600" y="981278"/>
            <a:ext cx="10972801" cy="474896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تحطمت سفينة روبنسون كروزو وأصبح في جزيرة مهجورة رواية "دانييل ديفو" الشهيرة. </a:t>
            </a:r>
            <a:endParaRPr lang="ar-SA" sz="1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علينا البدء بشخصٍ واحدٍ فقط لوصف الاقتصاد.</a:t>
            </a:r>
            <a:endParaRPr lang="ar-SA" sz="1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يستيقظ روبنسون كروزو كل صباح والشمس تسطع في وجهه، يغتسل ويشرب من المياه الجارية في الجداول ويأكل من ثمار أشجار الجوز التي تتساقط مباشرة بجانبه وبين يديه.</a:t>
            </a:r>
            <a:endParaRPr lang="ar-SA" sz="1600" dirty="0">
              <a:solidFill>
                <a:srgbClr val="222222"/>
              </a:solidFill>
              <a:latin typeface="Traditional Arabic" panose="02020603050405020304" pitchFamily="18" charset="-78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حصل روبنسون كروزو على</a:t>
            </a: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جميع احتياجاته وطلباته من ال</a:t>
            </a: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جزيرة دون حاجة لبذل أي جُهد ولذلك وجه وقته للفراغ،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200" u="sng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قضى </a:t>
            </a:r>
            <a:r>
              <a:rPr lang="ar-SA" sz="3200" b="1" u="sng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كل وقته</a:t>
            </a:r>
            <a:r>
              <a:rPr lang="ar-SA" sz="3200" u="sng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في أوقات الفراغ</a:t>
            </a: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ar-SA" sz="32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3200" dirty="0">
                <a:ea typeface="Calibri" panose="020F0502020204030204" pitchFamily="34" charset="0"/>
                <a:cs typeface="Traditional Arabic" panose="02020603050405020304" pitchFamily="18" charset="-78"/>
              </a:rPr>
              <a:t>في صباح يوم وهو يستظل تحت ظل شجرة الجوز تفاجئ </a:t>
            </a:r>
            <a:r>
              <a:rPr lang="ar-SA" sz="3200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روبنسون كروزو ان الثمار </a:t>
            </a:r>
            <a:r>
              <a:rPr lang="ar-SA" sz="3200" b="1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بقيت على الأشجار ولم تتساقط</a:t>
            </a:r>
            <a:r>
              <a:rPr lang="ar-SA" sz="3200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. بدأ يشعر بالجوع.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3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999" y="414779"/>
            <a:ext cx="11614871" cy="6443221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أدرك بان الحصول على </a:t>
            </a:r>
            <a:r>
              <a:rPr lang="ar-S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ثمار الجوز </a:t>
            </a: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يحتاج لتسلق الأشجار،</a:t>
            </a:r>
            <a:r>
              <a:rPr lang="he-IL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هذا الامر سيقلل من أوقات الفراغ.</a:t>
            </a:r>
          </a:p>
          <a:p>
            <a:pPr marL="96838" indent="0" algn="just">
              <a:spcBef>
                <a:spcPts val="600"/>
              </a:spcBef>
              <a:buNone/>
            </a:pP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ar-SA" sz="3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وهكذا ولأول مرة منذ قدوم روبنسون كروزو الى الجزيرة، </a:t>
            </a:r>
            <a:r>
              <a:rPr lang="ar-SA" sz="3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بدا يفكر تفكيراً اقتصادياً</a:t>
            </a:r>
            <a:r>
              <a:rPr lang="ar-SA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 نبع هذا التفكير </a:t>
            </a:r>
            <a:r>
              <a:rPr lang="ar-S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لتلبية حاجته للطعام </a:t>
            </a:r>
            <a:r>
              <a:rPr lang="ar-SA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ولذلك </a:t>
            </a:r>
            <a:r>
              <a:rPr lang="ar-SA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وجب عليه التنازل </a:t>
            </a:r>
            <a:r>
              <a:rPr lang="ar-SA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عن </a:t>
            </a:r>
            <a:r>
              <a:rPr lang="ar-SA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أوقات الفراغ</a:t>
            </a:r>
            <a:r>
              <a:rPr lang="ar-SA" sz="32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ar-SA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ينبع ذلك من ان </a:t>
            </a:r>
            <a:r>
              <a:rPr lang="ar-SA" sz="28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الوقت محدود</a:t>
            </a: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David" panose="020E0502060401010101" pitchFamily="34" charset="-79"/>
                <a:cs typeface="Traditional Arabic" panose="02020603050405020304" pitchFamily="18" charset="-78"/>
              </a:rPr>
              <a:t>، 24 ساعة في اليوم</a:t>
            </a:r>
            <a:r>
              <a:rPr lang="ar-SA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ar-S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واجهة روبنسون كروزو</a:t>
            </a:r>
            <a:r>
              <a:rPr lang="ar-SA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ظاهرة النقص</a:t>
            </a:r>
            <a:r>
              <a:rPr lang="ar-S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، لكي يحصل على الطعام </a:t>
            </a:r>
            <a:r>
              <a:rPr lang="ar-SA" sz="2800" b="1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يجب عليه </a:t>
            </a:r>
            <a:r>
              <a:rPr lang="ar-SA" sz="28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التنازل</a:t>
            </a:r>
            <a:r>
              <a:rPr lang="ar-S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عن أوقات الفراغ وبالعكس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n-US" sz="40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4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كذلك الامر مع </a:t>
            </a:r>
            <a:r>
              <a:rPr lang="ar-SA" sz="5400" dirty="0"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المزارع </a:t>
            </a:r>
            <a:endParaRPr lang="he-IL" sz="54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280" y="1455290"/>
            <a:ext cx="11533590" cy="515646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فان مساحة الأرض </a:t>
            </a:r>
            <a:r>
              <a:rPr lang="ar-SA" sz="4000" b="1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المتاحة لديه محدودة 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ومن اجل زرع المحاصيل الزراعية </a:t>
            </a:r>
            <a:r>
              <a:rPr lang="ar-SA" sz="4000" b="1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يجب عليه </a:t>
            </a:r>
            <a:r>
              <a:rPr lang="ar-SA" sz="40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التنازل</a:t>
            </a:r>
            <a:r>
              <a:rPr lang="ar-SA" sz="4000" b="1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عن مساحة من الأرض المخصصة لرعي.</a:t>
            </a:r>
          </a:p>
          <a:p>
            <a:pPr marL="96838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ar-SA" sz="4400" dirty="0">
              <a:solidFill>
                <a:srgbClr val="000000"/>
              </a:solidFill>
              <a:latin typeface="Calibri" panose="020F0502020204030204" pitchFamily="34" charset="0"/>
              <a:ea typeface="David" panose="020E0502060401010101" pitchFamily="34" charset="-79"/>
              <a:cs typeface="Traditional Arabic" panose="02020603050405020304" pitchFamily="18" charset="-78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49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كذلك الامر مع </a:t>
            </a:r>
            <a:r>
              <a:rPr lang="ar-SA" sz="54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طالب المدرسة </a:t>
            </a:r>
            <a:endParaRPr lang="he-IL" sz="54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7852" y="1318286"/>
            <a:ext cx="11462470" cy="515646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ar-SA" sz="3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يكون لديه خيارين خلال اليوم اما حل الوظائف البيتية والدراسة او استعمال الهاتف الخلوي.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6838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ar-SA" sz="3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كلما قضى وقتًا أكثر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David" panose="020E0502060401010101" pitchFamily="34" charset="-79"/>
                <a:cs typeface="Traditional Arabic" panose="02020603050405020304" pitchFamily="18" charset="-78"/>
              </a:rPr>
              <a:t> في حل </a:t>
            </a:r>
            <a:r>
              <a:rPr lang="ar-SA" sz="3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الوظائف البيتية والدراسة</a:t>
            </a:r>
            <a:r>
              <a:rPr lang="ar-SA" sz="3600" dirty="0">
                <a:solidFill>
                  <a:srgbClr val="000000"/>
                </a:solidFill>
                <a:latin typeface="Times New Roman" panose="02020603050405020304" pitchFamily="18" charset="0"/>
                <a:ea typeface="David" panose="020E0502060401010101" pitchFamily="34" charset="-79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يجب عليه </a:t>
            </a:r>
            <a:r>
              <a:rPr lang="ar-SA" sz="36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التنازل</a:t>
            </a:r>
            <a:r>
              <a:rPr lang="ar-SA" sz="3600" b="1" dirty="0">
                <a:solidFill>
                  <a:srgbClr val="000000"/>
                </a:solidFill>
                <a:latin typeface="Calibri" panose="020F0502020204030204" pitchFamily="34" charset="0"/>
                <a:ea typeface="David" panose="020E0502060401010101" pitchFamily="34" charset="-79"/>
                <a:cs typeface="Traditional Arabic" panose="02020603050405020304" pitchFamily="18" charset="-78"/>
              </a:rPr>
              <a:t> </a:t>
            </a:r>
            <a:r>
              <a:rPr lang="ar-SA" sz="3600" dirty="0">
                <a:solidFill>
                  <a:srgbClr val="222222"/>
                </a:solidFill>
                <a:latin typeface="Times New Roman" panose="02020603050405020304" pitchFamily="18" charset="0"/>
                <a:ea typeface="David" panose="020E0502060401010101" pitchFamily="34" charset="-79"/>
                <a:cs typeface="Traditional Arabic" panose="02020603050405020304" pitchFamily="18" charset="-78"/>
              </a:rPr>
              <a:t>عن </a:t>
            </a:r>
            <a:r>
              <a:rPr lang="ar-SA" sz="3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استعمال الهاتف الخلوي وبالعكس.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3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529" y="213094"/>
            <a:ext cx="9450884" cy="1125512"/>
          </a:xfrm>
        </p:spPr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نتيجة لظاهرة النقص، نشأت الحاجة إلى التنازل.</a:t>
            </a:r>
            <a:endParaRPr lang="he-IL" sz="54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85520" y="1343530"/>
            <a:ext cx="10974790" cy="51564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4000" b="1" dirty="0">
                <a:ea typeface="David" panose="020E0502060401010101" pitchFamily="34" charset="-79"/>
                <a:cs typeface="Traditional Arabic" panose="02020603050405020304" pitchFamily="18" charset="-78"/>
              </a:rPr>
              <a:t>ظاهرة النقص</a:t>
            </a:r>
            <a:r>
              <a:rPr lang="ar-SA" sz="4000" b="1" dirty="0">
                <a:ea typeface="Calibri" panose="020F0502020204030204" pitchFamily="34" charset="0"/>
                <a:cs typeface="Traditional Arabic" panose="02020603050405020304" pitchFamily="18" charset="-78"/>
              </a:rPr>
              <a:t> تلزم</a:t>
            </a:r>
            <a:r>
              <a:rPr lang="ar-SA" sz="4000" b="1" dirty="0">
                <a:ea typeface="David" panose="020E0502060401010101" pitchFamily="34" charset="-79"/>
                <a:cs typeface="Traditional Arabic" panose="02020603050405020304" pitchFamily="18" charset="-78"/>
              </a:rPr>
              <a:t> التنازل</a:t>
            </a:r>
            <a:r>
              <a:rPr lang="ar-SA" sz="4000" b="1" dirty="0"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solidFill>
                  <a:srgbClr val="00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هذا التنازل هو </a:t>
            </a:r>
            <a:r>
              <a:rPr lang="ar-SA" sz="4000" b="1" dirty="0">
                <a:solidFill>
                  <a:srgbClr val="00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الثمن الاقتصادي او التكلفة البديلة.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ar-SA" sz="4000" b="1" dirty="0">
              <a:solidFill>
                <a:srgbClr val="000000"/>
              </a:solidFill>
              <a:ea typeface="David" panose="020E0502060401010101" pitchFamily="34" charset="-79"/>
              <a:cs typeface="Traditional Arabic" panose="02020603050405020304" pitchFamily="18" charset="-78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40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التكلفة البديلة-هي السعر الاقتصادي، </a:t>
            </a:r>
            <a:r>
              <a:rPr lang="ar-SA" sz="4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حتى نحصل على أحد المنتَجات يجب التنازل عن منتج آخر.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24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FF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ظاهرة النقص موجودة في كل مجال تقريبا. 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46480" y="1374171"/>
            <a:ext cx="10953842" cy="51564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4400" b="1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تنبع</a:t>
            </a:r>
            <a:r>
              <a:rPr lang="ar-SA" sz="4400" dirty="0">
                <a:solidFill>
                  <a:srgbClr val="FF0000"/>
                </a:solidFill>
                <a:ea typeface="David" panose="020E0502060401010101" pitchFamily="34" charset="-79"/>
                <a:cs typeface="Traditional Arabic" panose="02020603050405020304" pitchFamily="18" charset="-78"/>
              </a:rPr>
              <a:t> ظاهرة النقص</a:t>
            </a:r>
            <a:r>
              <a:rPr lang="ar-SA" sz="4400" b="1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 من ان </a:t>
            </a:r>
            <a:r>
              <a:rPr lang="ar-SA" sz="4400" b="1" u="sng" dirty="0">
                <a:ea typeface="Calibri" panose="020F0502020204030204" pitchFamily="34" charset="0"/>
                <a:cs typeface="Traditional Arabic" panose="02020603050405020304" pitchFamily="18" charset="-78"/>
              </a:rPr>
              <a:t>كمية عوامل الإنتاج</a:t>
            </a:r>
            <a:r>
              <a:rPr lang="ar-SA" sz="4400" b="1" dirty="0"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400" b="1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المتوفرة لدى الجهاز الاقتصادي </a:t>
            </a:r>
            <a:r>
              <a:rPr lang="ar-SA" sz="4400" b="1" u="sng" dirty="0">
                <a:ea typeface="Calibri" panose="020F0502020204030204" pitchFamily="34" charset="0"/>
                <a:cs typeface="Traditional Arabic" panose="02020603050405020304" pitchFamily="18" charset="-78"/>
              </a:rPr>
              <a:t>محدودة</a:t>
            </a:r>
            <a:r>
              <a:rPr lang="ar-SA" sz="4400" b="1" dirty="0">
                <a:solidFill>
                  <a:srgbClr val="222222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6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7454</TotalTime>
  <Words>1404</Words>
  <Application>Microsoft Office PowerPoint</Application>
  <PresentationFormat>Custom</PresentationFormat>
  <Paragraphs>179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Traditional Arabic</vt:lpstr>
      <vt:lpstr>Varela Round</vt:lpstr>
      <vt:lpstr>ערכת נושא Office</vt:lpstr>
      <vt:lpstr>מערכת שידורים לאומית</vt:lpstr>
      <vt:lpstr>اسم الدرس:6.1 مقدمة - ظاهرة النقص</vt:lpstr>
      <vt:lpstr>ماذا سنتعلم اليوم ؟</vt:lpstr>
      <vt:lpstr>6.1 مقدمة- ظاهرة النقص </vt:lpstr>
      <vt:lpstr>PowerPoint Presentation</vt:lpstr>
      <vt:lpstr>كذلك الامر مع المزارع </vt:lpstr>
      <vt:lpstr>كذلك الامر مع طالب المدرسة </vt:lpstr>
      <vt:lpstr>نتيجة لظاهرة النقص، نشأت الحاجة إلى التنازل.</vt:lpstr>
      <vt:lpstr>ظاهرة النقص موجودة في كل مجال تقريبا. </vt:lpstr>
      <vt:lpstr>تعريف ظاهرة النقص</vt:lpstr>
      <vt:lpstr>سبب وجود ظاهرة النقص في الجهاز الاقتصادي </vt:lpstr>
      <vt:lpstr>ورقة عمل عن ظاهرة النقص</vt:lpstr>
      <vt:lpstr>6.1.1 مصطلحات أساسية في الاقتصاد</vt:lpstr>
      <vt:lpstr>حدد منتج اقتصادي/غير اقتصادي لكل جملة</vt:lpstr>
      <vt:lpstr>أنواع عوامل الإنتاج في الجهاز الاقتصادي</vt:lpstr>
      <vt:lpstr>تتمة المصطلحات</vt:lpstr>
      <vt:lpstr>السوق التنافسي/ المتكامل/المتقن/الحر</vt:lpstr>
      <vt:lpstr>شروط المنافسة الحرة (المتقنة) </vt:lpstr>
      <vt:lpstr>ورقة عمل مع الطلاب</vt:lpstr>
      <vt:lpstr>6.1.2  منحنى إمكانيات الانتاج –وصف بياني لظاهرة النقص </vt:lpstr>
      <vt:lpstr>يجب ان نفترض أربع فرضيات لبناء منحنى إمكانيات الإنتاج:</vt:lpstr>
      <vt:lpstr>نمثل منحنى إمكانيات الإنتاج عن طريق الرسم من خلال الجدول التالي:</vt:lpstr>
      <vt:lpstr>حساب التكلفة البديلة بموجب جدول إمكانيات الإنتاج لجهاز اقتصادي الذي ينتج غذاء، ماكنات</vt:lpstr>
      <vt:lpstr>منحني إمكانيات الإنتاج: ماذا تمثل النقاط التالية، لائم كل نقطة للكلمة الملائمة.</vt:lpstr>
      <vt:lpstr>النموّ الاقتصادي والتدهور الاقتصادي</vt:lpstr>
      <vt:lpstr>أسباب النموّ والتدهور الاقتصادي</vt:lpstr>
      <vt:lpstr>إيجابيات النموّ الاقتصادي</vt:lpstr>
      <vt:lpstr>PowerPoint Presentation</vt:lpstr>
      <vt:lpstr>لائم لكل جملة من الجمل التالية، إذا كانت تعبر عن نمو اقتصادي او تدهور اقتصادي.</vt:lpstr>
      <vt:lpstr>سؤال من بجروت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98</cp:revision>
  <dcterms:created xsi:type="dcterms:W3CDTF">2020-03-15T19:13:03Z</dcterms:created>
  <dcterms:modified xsi:type="dcterms:W3CDTF">2020-04-05T20:08:00Z</dcterms:modified>
</cp:coreProperties>
</file>