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62" r:id="rId3"/>
    <p:sldId id="263" r:id="rId4"/>
    <p:sldId id="288" r:id="rId5"/>
    <p:sldId id="303" r:id="rId6"/>
    <p:sldId id="289" r:id="rId7"/>
    <p:sldId id="305" r:id="rId8"/>
    <p:sldId id="306" r:id="rId9"/>
    <p:sldId id="316" r:id="rId10"/>
    <p:sldId id="304" r:id="rId11"/>
    <p:sldId id="307" r:id="rId12"/>
    <p:sldId id="309" r:id="rId13"/>
    <p:sldId id="308" r:id="rId14"/>
    <p:sldId id="310" r:id="rId15"/>
    <p:sldId id="311" r:id="rId16"/>
    <p:sldId id="319" r:id="rId17"/>
    <p:sldId id="320" r:id="rId18"/>
    <p:sldId id="321" r:id="rId19"/>
    <p:sldId id="328" r:id="rId20"/>
    <p:sldId id="329" r:id="rId21"/>
    <p:sldId id="324" r:id="rId22"/>
    <p:sldId id="325" r:id="rId23"/>
    <p:sldId id="326" r:id="rId24"/>
    <p:sldId id="327" r:id="rId25"/>
    <p:sldId id="330" r:id="rId26"/>
    <p:sldId id="331" r:id="rId27"/>
    <p:sldId id="334" r:id="rId28"/>
    <p:sldId id="335" r:id="rId29"/>
    <p:sldId id="291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יאת זיני" initials="לז" lastIdx="1" clrIdx="0">
    <p:extLst>
      <p:ext uri="{19B8F6BF-5375-455C-9EA6-DF929625EA0E}">
        <p15:presenceInfo xmlns:p15="http://schemas.microsoft.com/office/powerpoint/2012/main" userId="ליאת זיני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82" y="6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י"ח/כסלו/תשפ"ב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72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8248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77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6412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679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89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92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6953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67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7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613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610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020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568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628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3873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77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13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14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41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16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11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52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י"ח/כסלו/תשפ"ב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מהי תזוזה </a:t>
            </a:r>
            <a:r>
              <a:rPr lang="he-IL" sz="3200" u="sng" dirty="0"/>
              <a:t>על</a:t>
            </a:r>
            <a:r>
              <a:rPr lang="he-IL" dirty="0"/>
              <a:t> עקומת הביקוש?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53238"/>
            <a:ext cx="7761461" cy="1474940"/>
          </a:xfrm>
        </p:spPr>
        <p:txBody>
          <a:bodyPr>
            <a:normAutofit/>
          </a:bodyPr>
          <a:lstStyle/>
          <a:p>
            <a:r>
              <a:rPr lang="he-IL" dirty="0"/>
              <a:t>מעבר מנקודה אחת לנקודה אחרת </a:t>
            </a:r>
            <a:r>
              <a:rPr lang="he-IL" b="1" dirty="0"/>
              <a:t>על</a:t>
            </a:r>
            <a:r>
              <a:rPr lang="he-IL" dirty="0"/>
              <a:t> העקומה, </a:t>
            </a:r>
            <a:br>
              <a:rPr lang="en-US" dirty="0"/>
            </a:br>
            <a:r>
              <a:rPr lang="he-IL" dirty="0"/>
              <a:t>כאשר עקומת הביקוש </a:t>
            </a:r>
            <a:r>
              <a:rPr lang="en-US" dirty="0"/>
              <a:t>D </a:t>
            </a:r>
            <a:r>
              <a:rPr lang="he-IL" dirty="0"/>
              <a:t> לא זזה.</a:t>
            </a:r>
          </a:p>
        </p:txBody>
      </p:sp>
      <p:sp>
        <p:nvSpPr>
          <p:cNvPr id="5" name="מציין מיקום טקסט 13">
            <a:extLst>
              <a:ext uri="{FF2B5EF4-FFF2-40B4-BE49-F238E27FC236}">
                <a16:creationId xmlns:a16="http://schemas.microsoft.com/office/drawing/2014/main" id="{EDB02287-997C-4DC5-96B2-9D75C9F539F6}"/>
              </a:ext>
            </a:extLst>
          </p:cNvPr>
          <p:cNvSpPr txBox="1">
            <a:spLocks/>
          </p:cNvSpPr>
          <p:nvPr/>
        </p:nvSpPr>
        <p:spPr>
          <a:xfrm>
            <a:off x="515273" y="2715887"/>
            <a:ext cx="8072546" cy="54007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185757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4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מה הגורמים לתזוזה </a:t>
            </a:r>
            <a:r>
              <a:rPr lang="he-IL" sz="3200" u="sng" dirty="0"/>
              <a:t>על</a:t>
            </a:r>
            <a:r>
              <a:rPr lang="he-IL" dirty="0"/>
              <a:t> עקומת הביקוש?</a:t>
            </a:r>
          </a:p>
        </p:txBody>
      </p:sp>
      <p:sp>
        <p:nvSpPr>
          <p:cNvPr id="6" name="מציין מיקום תוכן 10">
            <a:extLst>
              <a:ext uri="{FF2B5EF4-FFF2-40B4-BE49-F238E27FC236}">
                <a16:creationId xmlns:a16="http://schemas.microsoft.com/office/drawing/2014/main" id="{BED1B434-0D60-4ACE-A0F9-78E0E0522E8A}"/>
              </a:ext>
            </a:extLst>
          </p:cNvPr>
          <p:cNvSpPr txBox="1">
            <a:spLocks/>
          </p:cNvSpPr>
          <p:nvPr/>
        </p:nvSpPr>
        <p:spPr>
          <a:xfrm>
            <a:off x="515272" y="3198776"/>
            <a:ext cx="7761461" cy="147494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שינוי במחיר המוצר בשוק (</a:t>
            </a:r>
            <a:r>
              <a:rPr lang="en-US" dirty="0"/>
              <a:t>P</a:t>
            </a:r>
            <a:r>
              <a:rPr lang="he-IL" dirty="0"/>
              <a:t>)</a:t>
            </a:r>
          </a:p>
          <a:p>
            <a:r>
              <a:rPr lang="he-IL" dirty="0"/>
              <a:t>שינוי בכמות המבוקשת (</a:t>
            </a:r>
            <a:r>
              <a:rPr lang="en-US" dirty="0"/>
              <a:t>Q</a:t>
            </a:r>
            <a:r>
              <a:rPr lang="he-IL" dirty="0"/>
              <a:t>)</a:t>
            </a:r>
            <a:endParaRPr lang="he-IL" b="1" dirty="0"/>
          </a:p>
          <a:p>
            <a:pPr marL="96848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331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1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מהי תזוזה </a:t>
            </a:r>
            <a:r>
              <a:rPr lang="he-IL" sz="3200" u="sng" dirty="0"/>
              <a:t>על</a:t>
            </a:r>
            <a:r>
              <a:rPr lang="he-IL" dirty="0"/>
              <a:t> עקומת הביקוש 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241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שמחיר המוצר גבוה ככה הכמות המבוקשת____________</a:t>
            </a:r>
          </a:p>
          <a:p>
            <a:pPr marL="96848" indent="0">
              <a:lnSpc>
                <a:spcPct val="115000"/>
              </a:lnSpc>
              <a:spcAft>
                <a:spcPts val="1000"/>
              </a:spcAft>
              <a:buNone/>
              <a:tabLst>
                <a:tab pos="176911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שמחיר המוצר נמוך יותר ככה הכמות המבוקשת____________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e-IL" b="1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02CE90F-1695-4B0E-8C14-C88E59CE1DB8}"/>
              </a:ext>
            </a:extLst>
          </p:cNvPr>
          <p:cNvSpPr txBox="1"/>
          <p:nvPr/>
        </p:nvSpPr>
        <p:spPr>
          <a:xfrm>
            <a:off x="4548554" y="2139480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תקטן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B19AFDA-AF03-4CDC-AE0C-CC06DE446EBA}"/>
              </a:ext>
            </a:extLst>
          </p:cNvPr>
          <p:cNvSpPr txBox="1"/>
          <p:nvPr/>
        </p:nvSpPr>
        <p:spPr>
          <a:xfrm>
            <a:off x="4548554" y="3629823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תגדל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735C54E-7DA0-4308-BC05-7D206FF08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9" t="12997" r="5726" b="3384"/>
          <a:stretch/>
        </p:blipFill>
        <p:spPr>
          <a:xfrm>
            <a:off x="515273" y="4192172"/>
            <a:ext cx="3134230" cy="19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מהי תזוזה </a:t>
            </a:r>
            <a:r>
              <a:rPr lang="he-IL" sz="3200" u="sng" dirty="0"/>
              <a:t>של</a:t>
            </a:r>
            <a:r>
              <a:rPr lang="he-IL" dirty="0"/>
              <a:t> עקומת הביקוש 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241000"/>
          </a:xfrm>
        </p:spPr>
        <p:txBody>
          <a:bodyPr>
            <a:normAutofit/>
          </a:bodyPr>
          <a:lstStyle/>
          <a:p>
            <a:r>
              <a:rPr lang="he-IL" dirty="0"/>
              <a:t>זהו שינוי </a:t>
            </a:r>
            <a:r>
              <a:rPr lang="he-IL" b="1" dirty="0"/>
              <a:t>בביקוש הצרכנים כולו</a:t>
            </a:r>
            <a:r>
              <a:rPr lang="he-IL" dirty="0"/>
              <a:t>, שמתבטא בתזוזה </a:t>
            </a:r>
            <a:br>
              <a:rPr lang="en-US" dirty="0"/>
            </a:br>
            <a:r>
              <a:rPr lang="he-IL" dirty="0"/>
              <a:t>של כל עקומת הביקוש .</a:t>
            </a:r>
            <a:endParaRPr lang="en-US" dirty="0"/>
          </a:p>
          <a:p>
            <a:r>
              <a:rPr lang="en-US" dirty="0"/>
              <a:t> </a:t>
            </a:r>
            <a:r>
              <a:rPr lang="he-IL" dirty="0"/>
              <a:t>למרות שמחיר המוצר לא השתנה, הצרכנים יבקשו </a:t>
            </a:r>
            <a:br>
              <a:rPr lang="en-US" dirty="0"/>
            </a:br>
            <a:r>
              <a:rPr lang="he-IL" dirty="0"/>
              <a:t>כעת לרכוש כמות גדולה או קטנה יותר של המוצר.</a:t>
            </a:r>
          </a:p>
          <a:p>
            <a:endParaRPr lang="he-IL" b="1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773DFCA-6F77-49D0-86B5-96AE3E339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00" t="25147" r="29562" b="22653"/>
          <a:stretch/>
        </p:blipFill>
        <p:spPr>
          <a:xfrm>
            <a:off x="2067951" y="3845961"/>
            <a:ext cx="4339376" cy="27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ביקוש גדל (</a:t>
            </a:r>
            <a:r>
              <a:rPr lang="en-US" dirty="0"/>
              <a:t>D</a:t>
            </a:r>
            <a:r>
              <a:rPr lang="en-US" sz="2000" dirty="0"/>
              <a:t>1</a:t>
            </a:r>
            <a:r>
              <a:rPr lang="he-IL" dirty="0"/>
              <a:t>), ביקוש קטן (</a:t>
            </a:r>
            <a:r>
              <a:rPr lang="en-US" dirty="0"/>
              <a:t>D</a:t>
            </a:r>
            <a:r>
              <a:rPr lang="en-US" sz="2000" dirty="0"/>
              <a:t>2</a:t>
            </a:r>
            <a:r>
              <a:rPr lang="he-IL" dirty="0"/>
              <a:t>)</a:t>
            </a:r>
          </a:p>
        </p:txBody>
      </p:sp>
      <p:pic>
        <p:nvPicPr>
          <p:cNvPr id="12" name="מציין מיקום תוכן 11">
            <a:extLst>
              <a:ext uri="{FF2B5EF4-FFF2-40B4-BE49-F238E27FC236}">
                <a16:creationId xmlns:a16="http://schemas.microsoft.com/office/drawing/2014/main" id="{A63616EC-B754-45CE-821A-C496A13FCE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4000" t="25147" r="29562" b="22653"/>
          <a:stretch/>
        </p:blipFill>
        <p:spPr>
          <a:xfrm>
            <a:off x="1375522" y="1981782"/>
            <a:ext cx="7212297" cy="455807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E5D5BCB-11CD-4855-9ADA-644F992FEB03}"/>
              </a:ext>
            </a:extLst>
          </p:cNvPr>
          <p:cNvSpPr txBox="1"/>
          <p:nvPr/>
        </p:nvSpPr>
        <p:spPr>
          <a:xfrm>
            <a:off x="5739618" y="3431687"/>
            <a:ext cx="26165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cs typeface="Varela Round" pitchFamily="2" charset="-79"/>
              </a:rPr>
              <a:t>ימינה – ביקוש גדל,</a:t>
            </a:r>
          </a:p>
          <a:p>
            <a:r>
              <a:rPr lang="he-IL" dirty="0">
                <a:solidFill>
                  <a:srgbClr val="002060"/>
                </a:solidFill>
                <a:cs typeface="Varela Round" pitchFamily="2" charset="-79"/>
              </a:rPr>
              <a:t> אותו מחיר כמות מבוקשת גדולה יותר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B6A3D6B-0FDF-4B38-9548-167ACF52531B}"/>
              </a:ext>
            </a:extLst>
          </p:cNvPr>
          <p:cNvSpPr txBox="1"/>
          <p:nvPr/>
        </p:nvSpPr>
        <p:spPr>
          <a:xfrm>
            <a:off x="1062758" y="4355017"/>
            <a:ext cx="26165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cs typeface="Varela Round" pitchFamily="2" charset="-79"/>
              </a:rPr>
              <a:t>שמאלה- ביקוש קטן- </a:t>
            </a:r>
          </a:p>
          <a:p>
            <a:r>
              <a:rPr lang="he-IL" dirty="0">
                <a:solidFill>
                  <a:srgbClr val="002060"/>
                </a:solidFill>
                <a:cs typeface="Varela Round" pitchFamily="2" charset="-79"/>
              </a:rPr>
              <a:t>אותו מחיר, כמות מבוקשת קטנה יותר.</a:t>
            </a:r>
          </a:p>
        </p:txBody>
      </p:sp>
    </p:spTree>
    <p:extLst>
      <p:ext uri="{BB962C8B-B14F-4D97-AF65-F5344CB8AC3E}">
        <p14:creationId xmlns:p14="http://schemas.microsoft.com/office/powerpoint/2010/main" val="37388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מהם הגורמים לתזוזה </a:t>
            </a:r>
            <a:r>
              <a:rPr lang="he-IL" sz="3200" u="sng" dirty="0"/>
              <a:t>של</a:t>
            </a:r>
            <a:r>
              <a:rPr lang="he-IL" dirty="0"/>
              <a:t> עקומת הביקוש?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379918"/>
          </a:xfrm>
        </p:spPr>
        <p:txBody>
          <a:bodyPr>
            <a:normAutofit/>
          </a:bodyPr>
          <a:lstStyle/>
          <a:p>
            <a:endParaRPr lang="he-IL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6" name="מציין מיקום תוכן 7">
            <a:extLst>
              <a:ext uri="{FF2B5EF4-FFF2-40B4-BE49-F238E27FC236}">
                <a16:creationId xmlns:a16="http://schemas.microsoft.com/office/drawing/2014/main" id="{5E2E5C10-9491-47F5-8BF4-1F5C41B62900}"/>
              </a:ext>
            </a:extLst>
          </p:cNvPr>
          <p:cNvSpPr txBox="1">
            <a:spLocks/>
          </p:cNvSpPr>
          <p:nvPr/>
        </p:nvSpPr>
        <p:spPr>
          <a:xfrm>
            <a:off x="5978659" y="1747378"/>
            <a:ext cx="4707468" cy="415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48" indent="-457200">
              <a:lnSpc>
                <a:spcPct val="200000"/>
              </a:lnSpc>
              <a:buFont typeface="+mj-lt"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מחיר מוצר משלים</a:t>
            </a:r>
            <a:endParaRPr lang="en-US" dirty="0">
              <a:solidFill>
                <a:schemeClr val="tx1"/>
              </a:solidFill>
            </a:endParaRPr>
          </a:p>
          <a:p>
            <a:pPr marL="554048" indent="-457200">
              <a:lnSpc>
                <a:spcPct val="200000"/>
              </a:lnSpc>
              <a:buFont typeface="+mj-lt"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גודל האוכלוסייה</a:t>
            </a:r>
            <a:endParaRPr lang="en-US" dirty="0">
              <a:solidFill>
                <a:schemeClr val="tx1"/>
              </a:solidFill>
            </a:endParaRPr>
          </a:p>
          <a:p>
            <a:pPr marL="554048" indent="-457200">
              <a:lnSpc>
                <a:spcPct val="200000"/>
              </a:lnSpc>
              <a:buFont typeface="+mj-lt"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טעמים (רצונות/העדפות)</a:t>
            </a:r>
          </a:p>
          <a:p>
            <a:pPr marL="96848" indent="0">
              <a:lnSpc>
                <a:spcPct val="200000"/>
              </a:lnSpc>
              <a:buNone/>
            </a:pPr>
            <a:endParaRPr lang="he-IL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ציין מיקום תוכן 7">
            <a:extLst>
              <a:ext uri="{FF2B5EF4-FFF2-40B4-BE49-F238E27FC236}">
                <a16:creationId xmlns:a16="http://schemas.microsoft.com/office/drawing/2014/main" id="{0B9CEB12-E388-4753-B91C-4EA4D3B18712}"/>
              </a:ext>
            </a:extLst>
          </p:cNvPr>
          <p:cNvSpPr txBox="1">
            <a:spLocks/>
          </p:cNvSpPr>
          <p:nvPr/>
        </p:nvSpPr>
        <p:spPr>
          <a:xfrm>
            <a:off x="970671" y="1747378"/>
            <a:ext cx="4845690" cy="415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tx1"/>
                </a:solidFill>
              </a:rPr>
              <a:t>4. ציפייה לשינוי מחיר בעתיד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tx1"/>
                </a:solidFill>
              </a:rPr>
              <a:t>5. מחיר מוצר תחליפי</a:t>
            </a:r>
            <a:endParaRPr lang="en-US" dirty="0">
              <a:solidFill>
                <a:schemeClr val="tx1"/>
              </a:solidFill>
            </a:endParaRPr>
          </a:p>
          <a:p>
            <a:pPr marL="96848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tx1"/>
                </a:solidFill>
              </a:rPr>
              <a:t>6. הכנסה- (מוצר נורמלי, מוצר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     ניטרלי, מוצר נחות)</a:t>
            </a:r>
          </a:p>
        </p:txBody>
      </p:sp>
    </p:spTree>
    <p:extLst>
      <p:ext uri="{BB962C8B-B14F-4D97-AF65-F5344CB8AC3E}">
        <p14:creationId xmlns:p14="http://schemas.microsoft.com/office/powerpoint/2010/main" val="35925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1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מחיר מוצר משלים: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959145"/>
            <a:ext cx="7761461" cy="4153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/>
              <a:t>מוצר משלים </a:t>
            </a:r>
            <a:r>
              <a:rPr lang="he-IL" dirty="0"/>
              <a:t>- </a:t>
            </a: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מוצר משלים הוא מוצר אשר יחד </a:t>
            </a:r>
            <a:b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עם מוצר נוסף מספק שירות מסוים, או מוצר אחר עונה על צורך מסוים. </a:t>
            </a: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4C9E39C-6C8A-4FB8-80D7-7D98174BC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8"/>
          <a:stretch/>
        </p:blipFill>
        <p:spPr>
          <a:xfrm>
            <a:off x="823947" y="3803464"/>
            <a:ext cx="1724025" cy="244360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AC33938-2FE1-47D2-A3A6-50430C020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646" y="4963290"/>
            <a:ext cx="1418641" cy="1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1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מחיר מוצר משלים: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22508" y="2091994"/>
            <a:ext cx="7761461" cy="4153058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שמחיר המוצר המשלים יעלה,                                               כך הביקוש למוצר המקורי ________                        ועקומת הביקוש תזוז:___________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שמחיר המוצר המשלים ירד,                                                  כך הביקוש למוצר המקורי ________               ועקומת הביקוש תזוז:___________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4C9E39C-6C8A-4FB8-80D7-7D98174BC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8"/>
          <a:stretch/>
        </p:blipFill>
        <p:spPr>
          <a:xfrm>
            <a:off x="823947" y="3803464"/>
            <a:ext cx="1724025" cy="244360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AC33938-2FE1-47D2-A3A6-50430C020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646" y="4963290"/>
            <a:ext cx="1418641" cy="1418641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7230A6C-7F5C-49D3-9883-B64CE3FDF4D9}"/>
              </a:ext>
            </a:extLst>
          </p:cNvPr>
          <p:cNvSpPr txBox="1"/>
          <p:nvPr/>
        </p:nvSpPr>
        <p:spPr>
          <a:xfrm>
            <a:off x="3294173" y="2444737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יקטן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F593FB0-5F0C-4E19-8020-584E433FDC73}"/>
              </a:ext>
            </a:extLst>
          </p:cNvPr>
          <p:cNvSpPr txBox="1"/>
          <p:nvPr/>
        </p:nvSpPr>
        <p:spPr>
          <a:xfrm>
            <a:off x="3766796" y="2838179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שמאלה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21D2C89-7E6D-4213-B77D-3A1B3520923C}"/>
              </a:ext>
            </a:extLst>
          </p:cNvPr>
          <p:cNvSpPr txBox="1"/>
          <p:nvPr/>
        </p:nvSpPr>
        <p:spPr>
          <a:xfrm>
            <a:off x="3788152" y="4135090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2400" b="1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ימינה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6B589FD-8294-433F-A764-14A0BCC952AD}"/>
              </a:ext>
            </a:extLst>
          </p:cNvPr>
          <p:cNvSpPr txBox="1"/>
          <p:nvPr/>
        </p:nvSpPr>
        <p:spPr>
          <a:xfrm>
            <a:off x="3208717" y="3782347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יגדל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13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2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גודל האוכלוסייה: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959145"/>
            <a:ext cx="7761461" cy="4153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/>
              <a:t>גודל האוכלוסייה</a:t>
            </a:r>
            <a:r>
              <a:rPr lang="he-IL" dirty="0"/>
              <a:t>- </a:t>
            </a: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מספר הצרכנים המבקשים את המוצר </a:t>
            </a:r>
            <a:r>
              <a:rPr lang="he-IL" dirty="0"/>
              <a:t>(גידול/קיטון באוכלוסיית הצרכנים במשק).</a:t>
            </a:r>
            <a:r>
              <a:rPr lang="he-IL" u="sng" dirty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A90D457-6F09-4910-BC59-94651CFC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1" y="4620848"/>
            <a:ext cx="3756295" cy="21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2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גודל האוכלוסייה: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22508" y="2091994"/>
            <a:ext cx="7761461" cy="4153058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שהאוכלוסייה תגדל,                                                     כך הביקוש למוצר ________                                   ועקומת הביקוש תזוז:___________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 שהאוכלוסייה תקטן,                                                     כך הביקוש למוצר ________                                   ועקומת הביקוש תזוז:___________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7230A6C-7F5C-49D3-9883-B64CE3FDF4D9}"/>
              </a:ext>
            </a:extLst>
          </p:cNvPr>
          <p:cNvSpPr txBox="1"/>
          <p:nvPr/>
        </p:nvSpPr>
        <p:spPr>
          <a:xfrm>
            <a:off x="4268742" y="2462196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יגדל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F593FB0-5F0C-4E19-8020-584E433FDC73}"/>
              </a:ext>
            </a:extLst>
          </p:cNvPr>
          <p:cNvSpPr txBox="1"/>
          <p:nvPr/>
        </p:nvSpPr>
        <p:spPr>
          <a:xfrm>
            <a:off x="3647419" y="2854167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ימינה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118E2EB-B207-43D8-8F09-1F504C022D03}"/>
              </a:ext>
            </a:extLst>
          </p:cNvPr>
          <p:cNvSpPr txBox="1"/>
          <p:nvPr/>
        </p:nvSpPr>
        <p:spPr>
          <a:xfrm>
            <a:off x="4205438" y="3730889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יקטן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1DB3BC5-65CE-4F44-BD35-400304B0A521}"/>
              </a:ext>
            </a:extLst>
          </p:cNvPr>
          <p:cNvSpPr txBox="1"/>
          <p:nvPr/>
        </p:nvSpPr>
        <p:spPr>
          <a:xfrm>
            <a:off x="3355502" y="4119487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שמאלה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FAA413A-4007-4E1E-A336-7872971A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1" y="4620848"/>
            <a:ext cx="3756295" cy="21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3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טעמים (רצונות/העדפות לפי פרסום, עונה ואופנה):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2100542"/>
            <a:ext cx="7761461" cy="4153058"/>
          </a:xfrm>
        </p:spPr>
        <p:txBody>
          <a:bodyPr/>
          <a:lstStyle/>
          <a:p>
            <a:pPr marL="0" lvl="0" indent="0">
              <a:buNone/>
            </a:pPr>
            <a:r>
              <a:rPr lang="he-IL" b="1" dirty="0"/>
              <a:t>רצונות וצרכים של הצרכנים.</a:t>
            </a:r>
            <a:r>
              <a:rPr lang="he-IL" dirty="0"/>
              <a:t> צרכן אחד מעדיף מתוק ואחר מעדיף מלוח. לפעמים יש </a:t>
            </a:r>
            <a:r>
              <a:rPr lang="he-IL" b="1" dirty="0"/>
              <a:t>שינוי טעמים לטובת מוצר מסוים </a:t>
            </a:r>
            <a:r>
              <a:rPr lang="he-IL" dirty="0"/>
              <a:t>למשל אם </a:t>
            </a:r>
            <a:r>
              <a:rPr lang="he-IL" b="1" dirty="0"/>
              <a:t>מתפרסמת כתבה </a:t>
            </a:r>
            <a:r>
              <a:rPr lang="he-IL" dirty="0"/>
              <a:t>שמלח מזיק לבריאות ייתכן שהצרכנים יעדיפו מתוק ואז הביקוש למתוק יעלה והביקוש למלוח יקטן. בנוסף מושפע </a:t>
            </a:r>
            <a:r>
              <a:rPr lang="he-IL" b="1" dirty="0"/>
              <a:t>מעונות השנה, אופנה.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0DAB98C-021B-4DC1-9A73-5148D1704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99"/>
          <a:stretch/>
        </p:blipFill>
        <p:spPr>
          <a:xfrm>
            <a:off x="1287744" y="4441657"/>
            <a:ext cx="1522073" cy="132235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3295055-766D-4A95-8537-01655692B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414" y="4578451"/>
            <a:ext cx="1046669" cy="118556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AE7D8E3-001E-433A-976D-02F785F07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274" y="4538128"/>
            <a:ext cx="1167618" cy="11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92699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מבוא לכלכלה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698048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ניהול עסקי כיתות י"א – י"ב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238118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ליאת זיני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3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טעמים (רצונות/העדפות לפי פרסום, עונה ואופנה):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959145"/>
            <a:ext cx="7761461" cy="4153058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טעמים חיוביים (לטובת המוצר),                                                     יביאו לכך שהביקוש ________                                   ועקומת הביקוש תזוז:___________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טעמים שליליים (לרעת המוצר),                                                     יביאו לכך שהביקוש________                                   ועקומת הביקוש תזוז:___________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0DAB98C-021B-4DC1-9A73-5148D1704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99"/>
          <a:stretch/>
        </p:blipFill>
        <p:spPr>
          <a:xfrm>
            <a:off x="515273" y="5171462"/>
            <a:ext cx="1522073" cy="132235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3295055-766D-4A95-8537-01655692B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43" y="5308256"/>
            <a:ext cx="1046669" cy="118556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AE7D8E3-001E-433A-976D-02F785F07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803" y="5267933"/>
            <a:ext cx="1167618" cy="1167618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2A3F3F1-E9C8-4BBE-90FC-6ADCE0D54ECA}"/>
              </a:ext>
            </a:extLst>
          </p:cNvPr>
          <p:cNvSpPr txBox="1"/>
          <p:nvPr/>
        </p:nvSpPr>
        <p:spPr>
          <a:xfrm>
            <a:off x="3622280" y="2335662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יגדל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E0B7769-4028-47AB-8BA2-AF7D3DFCECDE}"/>
              </a:ext>
            </a:extLst>
          </p:cNvPr>
          <p:cNvSpPr txBox="1"/>
          <p:nvPr/>
        </p:nvSpPr>
        <p:spPr>
          <a:xfrm>
            <a:off x="3692980" y="3594914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יקטן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4C23197-7ACB-404E-922D-9C9CC4B669D2}"/>
              </a:ext>
            </a:extLst>
          </p:cNvPr>
          <p:cNvSpPr txBox="1"/>
          <p:nvPr/>
        </p:nvSpPr>
        <p:spPr>
          <a:xfrm>
            <a:off x="3313951" y="2695352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ימינה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3DD7AC6-237A-42BD-BE79-0FECCE2DD4B5}"/>
              </a:ext>
            </a:extLst>
          </p:cNvPr>
          <p:cNvSpPr txBox="1"/>
          <p:nvPr/>
        </p:nvSpPr>
        <p:spPr>
          <a:xfrm>
            <a:off x="3313951" y="3996240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שמאלה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00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4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ציפייה לשינוי מחיר בעתיד: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84841" y="1959145"/>
            <a:ext cx="8191893" cy="4153058"/>
          </a:xfrm>
        </p:spPr>
        <p:txBody>
          <a:bodyPr/>
          <a:lstStyle/>
          <a:p>
            <a:pPr marL="0" lvl="0" indent="0">
              <a:buNone/>
            </a:pPr>
            <a:r>
              <a:rPr lang="he-IL" dirty="0"/>
              <a:t>ציפייה לשינוי במחיר בעתיד תשפיע</a:t>
            </a:r>
            <a:r>
              <a:rPr lang="he-IL" u="sng" dirty="0"/>
              <a:t> </a:t>
            </a:r>
            <a:r>
              <a:rPr lang="he-IL" dirty="0"/>
              <a:t>על הביקוש שלנו בהווה. למשל, אם אנו מצפים שמחירי הדירות יעלו, נקנה דירה עכשיו. 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10" name="Picture 10" descr="×ª××¦××ª ×ª××× × ×¢×××¨ ×©×× ×× ×××××¨××">
            <a:extLst>
              <a:ext uri="{FF2B5EF4-FFF2-40B4-BE49-F238E27FC236}">
                <a16:creationId xmlns:a16="http://schemas.microsoft.com/office/drawing/2014/main" id="{CD31D560-437A-4AB2-BD6E-A906DCCC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4" y="4969366"/>
            <a:ext cx="2899222" cy="16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DF1C93C-9CD5-4F42-B892-1F04F3CAC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235"/>
          <a:stretch/>
        </p:blipFill>
        <p:spPr>
          <a:xfrm>
            <a:off x="4296070" y="4969366"/>
            <a:ext cx="1714500" cy="16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22508" y="2091994"/>
            <a:ext cx="7761461" cy="4153058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ציפייה לעליית מחיר המוצר בעתיד,                               תביא לכך שהביקוש היום ________                                   ועקומת הביקוש תזוז:___________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ציפייה לירידת מחיר המוצר בעתיד,                               תביא לכך שהביקוש היום ________                                   ועקומת הביקוש תזוז:___________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7230A6C-7F5C-49D3-9883-B64CE3FDF4D9}"/>
              </a:ext>
            </a:extLst>
          </p:cNvPr>
          <p:cNvSpPr txBox="1"/>
          <p:nvPr/>
        </p:nvSpPr>
        <p:spPr>
          <a:xfrm>
            <a:off x="3368002" y="2465014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יגדל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F593FB0-5F0C-4E19-8020-584E433FDC73}"/>
              </a:ext>
            </a:extLst>
          </p:cNvPr>
          <p:cNvSpPr txBox="1"/>
          <p:nvPr/>
        </p:nvSpPr>
        <p:spPr>
          <a:xfrm>
            <a:off x="3732259" y="2844740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ימינה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118E2EB-B207-43D8-8F09-1F504C022D03}"/>
              </a:ext>
            </a:extLst>
          </p:cNvPr>
          <p:cNvSpPr txBox="1"/>
          <p:nvPr/>
        </p:nvSpPr>
        <p:spPr>
          <a:xfrm>
            <a:off x="3368002" y="3726433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יקטן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1DB3BC5-65CE-4F44-BD35-400304B0A521}"/>
              </a:ext>
            </a:extLst>
          </p:cNvPr>
          <p:cNvSpPr txBox="1"/>
          <p:nvPr/>
        </p:nvSpPr>
        <p:spPr>
          <a:xfrm>
            <a:off x="3732259" y="4131733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שמאלה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3F92C092-52C8-4655-9BC3-71C2DC2F1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938" y="1185863"/>
            <a:ext cx="8072437" cy="539750"/>
          </a:xfrm>
        </p:spPr>
        <p:txBody>
          <a:bodyPr/>
          <a:lstStyle/>
          <a:p>
            <a:r>
              <a:rPr lang="he-IL" dirty="0"/>
              <a:t>גורם 4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ציפייה לשינוי מחיר בעתיד:</a:t>
            </a:r>
            <a:endParaRPr lang="he-IL" u="sng" dirty="0"/>
          </a:p>
        </p:txBody>
      </p:sp>
      <p:pic>
        <p:nvPicPr>
          <p:cNvPr id="14" name="Picture 10" descr="×ª××¦××ª ×ª××× × ×¢×××¨ ×©×× ×× ×××××¨××">
            <a:extLst>
              <a:ext uri="{FF2B5EF4-FFF2-40B4-BE49-F238E27FC236}">
                <a16:creationId xmlns:a16="http://schemas.microsoft.com/office/drawing/2014/main" id="{465D5660-85B2-4052-B56A-62494A4E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4" y="4969366"/>
            <a:ext cx="2899222" cy="16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57565DE-EB59-4966-B7B2-3B5B763EB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235"/>
          <a:stretch/>
        </p:blipFill>
        <p:spPr>
          <a:xfrm>
            <a:off x="4296070" y="4969366"/>
            <a:ext cx="1714500" cy="16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גורם 5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מחיר מוצר תחליפי: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959145"/>
            <a:ext cx="7761461" cy="4153058"/>
          </a:xfrm>
        </p:spPr>
        <p:txBody>
          <a:bodyPr/>
          <a:lstStyle/>
          <a:p>
            <a:pPr marL="0" lvl="0" indent="0">
              <a:buNone/>
            </a:pPr>
            <a:r>
              <a:rPr lang="he-IL" dirty="0"/>
              <a:t>מוצר תחליפי הוא מוצר המספק לנו שירות דומה או עונה </a:t>
            </a:r>
            <a:br>
              <a:rPr lang="en-US" dirty="0"/>
            </a:br>
            <a:r>
              <a:rPr lang="he-IL" dirty="0"/>
              <a:t>על צרכים דומים (מוצר ממותג מסוים, והתחליף שלו ממותג מתחרה).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36985B7F-2393-49E2-BEF2-5EBE1E571299}"/>
              </a:ext>
            </a:extLst>
          </p:cNvPr>
          <p:cNvGrpSpPr/>
          <p:nvPr/>
        </p:nvGrpSpPr>
        <p:grpSpPr>
          <a:xfrm>
            <a:off x="100637" y="4635613"/>
            <a:ext cx="3078436" cy="2222387"/>
            <a:chOff x="2891364" y="3956412"/>
            <a:chExt cx="3078436" cy="2222387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C407CA37-8EF1-436D-A7FE-E20F06EC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364" y="3956412"/>
              <a:ext cx="1870623" cy="1870623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E32D9258-0ADC-4535-A131-905AA1772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95"/>
            <a:stretch/>
          </p:blipFill>
          <p:spPr>
            <a:xfrm>
              <a:off x="4422354" y="4035674"/>
              <a:ext cx="1547446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1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22508" y="2091994"/>
            <a:ext cx="7761461" cy="4153058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שמחיר המוצר התחליפי יעלה,                                               כך הביקוש למוצר המקורי________                         ועקומת הביקוש שלו תזוז:___________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r>
              <a:rPr lang="he-IL" dirty="0">
                <a:latin typeface="Calibri" panose="020F0502020204030204" pitchFamily="34" charset="0"/>
                <a:ea typeface="Arial" panose="020B0604020202020204" pitchFamily="34" charset="0"/>
              </a:rPr>
              <a:t>ככל שמחיר המוצר התחליפי ירד,                                               כך הביקוש למוצר המקורי________                         ועקומת הביקוש שלו תזוז:___________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176911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7230A6C-7F5C-49D3-9883-B64CE3FDF4D9}"/>
              </a:ext>
            </a:extLst>
          </p:cNvPr>
          <p:cNvSpPr txBox="1"/>
          <p:nvPr/>
        </p:nvSpPr>
        <p:spPr>
          <a:xfrm>
            <a:off x="3254881" y="2474441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יגדל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F593FB0-5F0C-4E19-8020-584E433FDC73}"/>
              </a:ext>
            </a:extLst>
          </p:cNvPr>
          <p:cNvSpPr txBox="1"/>
          <p:nvPr/>
        </p:nvSpPr>
        <p:spPr>
          <a:xfrm>
            <a:off x="3179073" y="2844740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ימינה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118E2EB-B207-43D8-8F09-1F504C022D03}"/>
              </a:ext>
            </a:extLst>
          </p:cNvPr>
          <p:cNvSpPr txBox="1"/>
          <p:nvPr/>
        </p:nvSpPr>
        <p:spPr>
          <a:xfrm>
            <a:off x="3254881" y="3698152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יקטן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1DB3BC5-65CE-4F44-BD35-400304B0A521}"/>
              </a:ext>
            </a:extLst>
          </p:cNvPr>
          <p:cNvSpPr txBox="1"/>
          <p:nvPr/>
        </p:nvSpPr>
        <p:spPr>
          <a:xfrm>
            <a:off x="3323461" y="4103452"/>
            <a:ext cx="1547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92D050"/>
                </a:solidFill>
                <a:latin typeface="Varela Round" panose="00000500000000000000" pitchFamily="2" charset="-79"/>
                <a:ea typeface="GulimChe" panose="020B0609000101010101" pitchFamily="49" charset="-127"/>
                <a:cs typeface="Varela Round" panose="00000500000000000000" pitchFamily="2" charset="-79"/>
              </a:rPr>
              <a:t>שמאלה</a:t>
            </a:r>
            <a:endParaRPr lang="he-IL" sz="3200" b="1" dirty="0">
              <a:solidFill>
                <a:srgbClr val="92D050"/>
              </a:solidFill>
              <a:latin typeface="Varela Round" panose="00000500000000000000" pitchFamily="2" charset="-79"/>
              <a:ea typeface="GulimChe" panose="020B0609000101010101" pitchFamily="49" charset="-127"/>
              <a:cs typeface="Varela Round" panose="00000500000000000000" pitchFamily="2" charset="-79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3F92C092-52C8-4655-9BC3-71C2DC2F1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938" y="1185863"/>
            <a:ext cx="8072437" cy="539750"/>
          </a:xfrm>
        </p:spPr>
        <p:txBody>
          <a:bodyPr/>
          <a:lstStyle/>
          <a:p>
            <a:r>
              <a:rPr lang="he-IL" dirty="0"/>
              <a:t>גורם 5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</a:t>
            </a:r>
          </a:p>
          <a:p>
            <a:r>
              <a:rPr lang="he-IL" dirty="0"/>
              <a:t>מחיר מוצר תחליפי:</a:t>
            </a:r>
            <a:endParaRPr lang="he-IL" u="sng" dirty="0"/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12EA12BA-9FD7-4A6B-B547-7567AF9E6CA1}"/>
              </a:ext>
            </a:extLst>
          </p:cNvPr>
          <p:cNvGrpSpPr/>
          <p:nvPr/>
        </p:nvGrpSpPr>
        <p:grpSpPr>
          <a:xfrm>
            <a:off x="100637" y="4635613"/>
            <a:ext cx="3078436" cy="2222387"/>
            <a:chOff x="2891364" y="3956412"/>
            <a:chExt cx="3078436" cy="2222387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BB5F80F3-AF3B-4405-B17F-342E755AC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364" y="3956412"/>
              <a:ext cx="1870623" cy="1870623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66B2EDE9-0DE9-461A-8233-019C05E37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95"/>
            <a:stretch/>
          </p:blipFill>
          <p:spPr>
            <a:xfrm>
              <a:off x="4422354" y="4035674"/>
              <a:ext cx="1547446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1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921435"/>
            <a:ext cx="8072546" cy="540070"/>
          </a:xfrm>
        </p:spPr>
        <p:txBody>
          <a:bodyPr/>
          <a:lstStyle/>
          <a:p>
            <a:r>
              <a:rPr lang="he-IL" dirty="0"/>
              <a:t>גורם 6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הכנסה:</a:t>
            </a: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641529"/>
            <a:ext cx="7761461" cy="4153058"/>
          </a:xfrm>
        </p:spPr>
        <p:txBody>
          <a:bodyPr/>
          <a:lstStyle/>
          <a:p>
            <a:pPr marL="0" lvl="0" indent="0">
              <a:buNone/>
            </a:pPr>
            <a:r>
              <a:rPr lang="he-IL" b="1" dirty="0"/>
              <a:t>הכנסה-</a:t>
            </a:r>
            <a:r>
              <a:rPr lang="he-IL" dirty="0"/>
              <a:t> ההכנסה או התקציב של הצרכן יכולה להשפיע </a:t>
            </a:r>
            <a:br>
              <a:rPr lang="en-US" dirty="0"/>
            </a:br>
            <a:r>
              <a:rPr lang="he-IL" dirty="0"/>
              <a:t>על הביקוש שלו למוצרים. </a:t>
            </a:r>
          </a:p>
          <a:p>
            <a:pPr marL="0" lvl="0" indent="0">
              <a:buNone/>
            </a:pPr>
            <a:r>
              <a:rPr lang="he-IL" dirty="0"/>
              <a:t>כדי לדעת האם באמת ההכנסה תשפיע על הביקוש </a:t>
            </a:r>
            <a:br>
              <a:rPr lang="en-US" dirty="0"/>
            </a:br>
            <a:r>
              <a:rPr lang="he-IL" dirty="0"/>
              <a:t>עלינו לבדוק באיזה סוג מוצר מדובר. </a:t>
            </a:r>
          </a:p>
          <a:p>
            <a:pPr marL="0" lvl="0" indent="0">
              <a:buNone/>
            </a:pPr>
            <a:r>
              <a:rPr lang="he-IL" dirty="0"/>
              <a:t>ישנם שלושה סוגי מוצרים: </a:t>
            </a:r>
            <a:r>
              <a:rPr lang="he-IL" dirty="0">
                <a:solidFill>
                  <a:srgbClr val="FF0000"/>
                </a:solidFill>
              </a:rPr>
              <a:t>נורמלי, </a:t>
            </a:r>
            <a:r>
              <a:rPr lang="he-IL" dirty="0">
                <a:solidFill>
                  <a:schemeClr val="accent5">
                    <a:lumMod val="75000"/>
                  </a:schemeClr>
                </a:solidFill>
              </a:rPr>
              <a:t>ניטרלי</a:t>
            </a:r>
            <a:r>
              <a:rPr lang="he-IL" dirty="0"/>
              <a:t> </a:t>
            </a:r>
            <a:r>
              <a:rPr lang="he-IL" dirty="0">
                <a:solidFill>
                  <a:srgbClr val="00B050"/>
                </a:solidFill>
              </a:rPr>
              <a:t>ונחות. </a:t>
            </a: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60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DD5F45D0-EEFC-4627-9610-2949D3735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50266"/>
            <a:ext cx="8031963" cy="4152517"/>
          </a:xfrm>
        </p:spPr>
        <p:txBody>
          <a:bodyPr/>
          <a:lstStyle/>
          <a:p>
            <a:r>
              <a:rPr lang="he-IL" b="1" dirty="0"/>
              <a:t>מוצר נורמלי </a:t>
            </a:r>
            <a:r>
              <a:rPr lang="he-IL" dirty="0"/>
              <a:t>– </a:t>
            </a:r>
          </a:p>
          <a:p>
            <a:pPr marL="96848" indent="0">
              <a:buNone/>
            </a:pPr>
            <a:r>
              <a:rPr lang="he-IL" dirty="0"/>
              <a:t>    מוצר שנרצה לקנות ממנו יותר כאשר ההכנסה גדלה,</a:t>
            </a:r>
            <a:br>
              <a:rPr lang="en-US" dirty="0"/>
            </a:br>
            <a:r>
              <a:rPr lang="he-IL" dirty="0"/>
              <a:t>    ולקנות ממנו פחות כאשר ההכנסה קטנה.</a:t>
            </a:r>
            <a:endParaRPr lang="en-US" dirty="0"/>
          </a:p>
          <a:p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BD65120-5079-4D39-84E8-ED5BE52F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83" y="4177986"/>
            <a:ext cx="2466975" cy="18478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CD6543B-F7AB-4684-848C-74CC833EC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6" y="3882711"/>
            <a:ext cx="2143125" cy="2143125"/>
          </a:xfrm>
          <a:prstGeom prst="rect">
            <a:avLst/>
          </a:prstGeom>
        </p:spPr>
      </p:pic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CCF11C00-B375-4B09-BC75-23962C183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21435"/>
            <a:ext cx="8072546" cy="540070"/>
          </a:xfrm>
        </p:spPr>
        <p:txBody>
          <a:bodyPr/>
          <a:lstStyle/>
          <a:p>
            <a:r>
              <a:rPr lang="he-IL" dirty="0"/>
              <a:t>גורם 6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הכנסה:</a:t>
            </a:r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2009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DD5F45D0-EEFC-4627-9610-2949D3735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40839"/>
            <a:ext cx="8031963" cy="4152517"/>
          </a:xfrm>
        </p:spPr>
        <p:txBody>
          <a:bodyPr/>
          <a:lstStyle/>
          <a:p>
            <a:r>
              <a:rPr lang="he-IL" b="1" dirty="0"/>
              <a:t>מוצר ניטרלי </a:t>
            </a:r>
            <a:r>
              <a:rPr lang="he-IL" dirty="0"/>
              <a:t>– </a:t>
            </a:r>
          </a:p>
          <a:p>
            <a:pPr marL="96848" indent="0">
              <a:buNone/>
            </a:pPr>
            <a:r>
              <a:rPr lang="he-IL" dirty="0"/>
              <a:t>מוצר שהביקוש אליו אינו מושפע מגובה ההכנסה. </a:t>
            </a:r>
          </a:p>
          <a:p>
            <a:pPr marL="96848" indent="0">
              <a:buNone/>
            </a:pPr>
            <a:r>
              <a:rPr lang="he-IL" dirty="0"/>
              <a:t>אנו צריכים את המוצר ולכן נקנה אותו באותה כמות ללא קשר לרמת הכנסה שלנו.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BC5CFE9-FA5A-4D18-9527-AC8119DC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66" y="4218500"/>
            <a:ext cx="3133616" cy="1579001"/>
          </a:xfrm>
          <a:prstGeom prst="rect">
            <a:avLst/>
          </a:prstGeom>
        </p:spPr>
      </p:pic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8CE0AA9B-1939-43BD-B17F-F33FEE936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21435"/>
            <a:ext cx="8072546" cy="540070"/>
          </a:xfrm>
        </p:spPr>
        <p:txBody>
          <a:bodyPr/>
          <a:lstStyle/>
          <a:p>
            <a:r>
              <a:rPr lang="he-IL" dirty="0"/>
              <a:t>גורם 6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הכנסה:</a:t>
            </a:r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37531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DD5F45D0-EEFC-4627-9610-2949D3735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40839"/>
            <a:ext cx="8031963" cy="4152517"/>
          </a:xfrm>
        </p:spPr>
        <p:txBody>
          <a:bodyPr/>
          <a:lstStyle/>
          <a:p>
            <a:r>
              <a:rPr lang="he-IL" b="1" dirty="0"/>
              <a:t>מוצר נחות </a:t>
            </a:r>
            <a:r>
              <a:rPr lang="he-IL" dirty="0"/>
              <a:t>– </a:t>
            </a:r>
          </a:p>
          <a:p>
            <a:pPr marL="96848" indent="0">
              <a:buNone/>
            </a:pPr>
            <a:r>
              <a:rPr lang="he-IL" dirty="0"/>
              <a:t>מוצר שנרצה לרכוש ממנו פחות כאשר ההכנסה גדלה . </a:t>
            </a:r>
          </a:p>
          <a:p>
            <a:pPr marL="96848" indent="0">
              <a:buNone/>
            </a:pPr>
            <a:r>
              <a:rPr lang="he-IL" dirty="0"/>
              <a:t>ובלית ברירה צורכים אותו בכמויות גדולות יותר כשההכנסה קטנה.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DFA734A-5C96-4634-8C0B-B1D7FB9C4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32" y="4412445"/>
            <a:ext cx="2353260" cy="156071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7192D5A-AF40-493C-9073-CDC31741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352" y="4258656"/>
            <a:ext cx="2676525" cy="1714500"/>
          </a:xfrm>
          <a:prstGeom prst="rect">
            <a:avLst/>
          </a:prstGeom>
        </p:spPr>
      </p:pic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47FC0FF5-2842-44AD-91EB-59A93C7EA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21435"/>
            <a:ext cx="8072546" cy="540070"/>
          </a:xfrm>
        </p:spPr>
        <p:txBody>
          <a:bodyPr/>
          <a:lstStyle/>
          <a:p>
            <a:r>
              <a:rPr lang="he-IL" dirty="0"/>
              <a:t>גורם 6 לתזוזה </a:t>
            </a:r>
            <a:r>
              <a:rPr lang="he-IL" sz="3200" u="sng" dirty="0"/>
              <a:t>של</a:t>
            </a:r>
            <a:r>
              <a:rPr lang="he-IL" sz="2400" dirty="0"/>
              <a:t> </a:t>
            </a:r>
            <a:r>
              <a:rPr lang="he-IL" dirty="0"/>
              <a:t>עקומת הביקוש – הכנסה:</a:t>
            </a:r>
            <a:endParaRPr lang="he-IL" u="sng" dirty="0"/>
          </a:p>
        </p:txBody>
      </p:sp>
    </p:spTree>
    <p:extLst>
      <p:ext uri="{BB962C8B-B14F-4D97-AF65-F5344CB8AC3E}">
        <p14:creationId xmlns:p14="http://schemas.microsoft.com/office/powerpoint/2010/main" val="2369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537543" cy="540070"/>
          </a:xfrm>
        </p:spPr>
        <p:txBody>
          <a:bodyPr/>
          <a:lstStyle/>
          <a:p>
            <a:r>
              <a:rPr lang="he-IL" dirty="0">
                <a:sym typeface="Varela Round"/>
              </a:rPr>
              <a:t>ביקוש למוצר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112363" y="1747378"/>
            <a:ext cx="6010432" cy="4897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ביקוש הצרכנים למוצר (</a:t>
            </a:r>
            <a:r>
              <a:rPr lang="en-US" dirty="0">
                <a:solidFill>
                  <a:schemeClr val="tx1"/>
                </a:solidFill>
              </a:rPr>
              <a:t>Demand</a:t>
            </a:r>
            <a:r>
              <a:rPr lang="he-IL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עקומת הביקוש (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he-IL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תזוזה </a:t>
            </a:r>
            <a:r>
              <a:rPr lang="he-IL" b="1" u="sng" dirty="0">
                <a:solidFill>
                  <a:schemeClr val="tx1"/>
                </a:solidFill>
              </a:rPr>
              <a:t>על</a:t>
            </a:r>
            <a:r>
              <a:rPr lang="he-IL" dirty="0">
                <a:solidFill>
                  <a:schemeClr val="tx1"/>
                </a:solidFill>
              </a:rPr>
              <a:t> עקומת הביקוש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תזוזה </a:t>
            </a:r>
            <a:r>
              <a:rPr lang="he-IL" b="1" u="sng" dirty="0">
                <a:solidFill>
                  <a:schemeClr val="tx1"/>
                </a:solidFill>
              </a:rPr>
              <a:t>של</a:t>
            </a:r>
            <a:r>
              <a:rPr lang="he-IL" dirty="0">
                <a:solidFill>
                  <a:schemeClr val="tx1"/>
                </a:solidFill>
              </a:rPr>
              <a:t> עקומת הביקוש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ביקוש גדל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ביקוש קטן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הגורמים לתזוזה </a:t>
            </a:r>
            <a:r>
              <a:rPr lang="he-IL" b="1" u="sng" dirty="0">
                <a:solidFill>
                  <a:schemeClr val="tx1"/>
                </a:solidFill>
              </a:rPr>
              <a:t>של</a:t>
            </a:r>
            <a:r>
              <a:rPr lang="he-IL" dirty="0">
                <a:solidFill>
                  <a:schemeClr val="tx1"/>
                </a:solidFill>
              </a:rPr>
              <a:t> עקומת הביקוש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6.2.2 ביקוש למוצר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ביקוש הצרכנים למוצר (</a:t>
            </a:r>
            <a:r>
              <a:rPr lang="en-US" dirty="0"/>
              <a:t>Demand</a:t>
            </a:r>
            <a:r>
              <a:rPr lang="he-IL" dirty="0"/>
              <a:t>)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u="sng" dirty="0"/>
              <a:t>הכמות המרבית </a:t>
            </a:r>
            <a:r>
              <a:rPr lang="he-IL" dirty="0"/>
              <a:t>של מוצר, או שירות, שהצרכנים מוכנים לרכוש בשוק נתון בזמן נתון </a:t>
            </a:r>
            <a:r>
              <a:rPr lang="he-IL" u="sng" dirty="0"/>
              <a:t>ובמחיר מסוים</a:t>
            </a:r>
            <a:r>
              <a:rPr lang="he-IL" dirty="0"/>
              <a:t>.</a:t>
            </a:r>
            <a:endParaRPr lang="en-US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37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עקומת הביקוש (</a:t>
            </a:r>
            <a:r>
              <a:rPr lang="en-US" dirty="0"/>
              <a:t>D</a:t>
            </a:r>
            <a:r>
              <a:rPr lang="he-IL" dirty="0"/>
              <a:t>)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endParaRPr lang="he-IL" dirty="0"/>
          </a:p>
          <a:p>
            <a:r>
              <a:rPr lang="he-IL" dirty="0"/>
              <a:t>עקומת הביקוש למוצר מסוים מתארת את ה</a:t>
            </a:r>
            <a:r>
              <a:rPr lang="he-IL" b="1" dirty="0"/>
              <a:t>כמות המבוקשת לרכישה </a:t>
            </a:r>
            <a:r>
              <a:rPr lang="he-IL" dirty="0"/>
              <a:t>על ידי הצרכנים </a:t>
            </a:r>
            <a:r>
              <a:rPr lang="he-IL" b="1" dirty="0"/>
              <a:t>בכל מחיר ומחיר.</a:t>
            </a:r>
          </a:p>
          <a:p>
            <a:endParaRPr lang="he-IL" b="1" dirty="0"/>
          </a:p>
          <a:p>
            <a:pPr>
              <a:lnSpc>
                <a:spcPct val="150000"/>
              </a:lnSpc>
            </a:pPr>
            <a:r>
              <a:rPr lang="he-IL" dirty="0"/>
              <a:t>עקומת הביקוש בדרך כלל יורדת </a:t>
            </a:r>
            <a:r>
              <a:rPr lang="he-IL" u="sng" dirty="0"/>
              <a:t>משמאל לימין</a:t>
            </a:r>
            <a:r>
              <a:rPr lang="he-IL" dirty="0"/>
              <a:t>,  משום שככל שהכמות שרוכש הצרכן גדלה, הוא יסכים לשלם מחיר נמוך יותר ולהפך ככל שמחיר המוצר עולה, הצרכן יבקש לרכוש כמות קטנה יותר 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60CFC4-AA68-435D-8225-9B1F250DC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9657" r="5334" b="5506"/>
          <a:stretch/>
        </p:blipFill>
        <p:spPr bwMode="auto">
          <a:xfrm>
            <a:off x="8360227" y="1978079"/>
            <a:ext cx="3316500" cy="21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עקומת הביקוש (</a:t>
            </a:r>
            <a:r>
              <a:rPr lang="en-US" dirty="0"/>
              <a:t>D</a:t>
            </a:r>
            <a:r>
              <a:rPr lang="he-IL" dirty="0"/>
              <a:t>) – חישוב הוצאות הצרכנים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>
            <a:normAutofit/>
          </a:bodyPr>
          <a:lstStyle/>
          <a:p>
            <a:endParaRPr lang="he-IL" dirty="0"/>
          </a:p>
          <a:p>
            <a:r>
              <a:rPr lang="he-IL" b="1" dirty="0"/>
              <a:t>סך ההוצאות לצרכן </a:t>
            </a:r>
            <a:r>
              <a:rPr lang="he-IL" dirty="0"/>
              <a:t>לרכישת כל המוצרים שווה </a:t>
            </a:r>
            <a:br>
              <a:rPr lang="en-US" dirty="0"/>
            </a:br>
            <a:r>
              <a:rPr lang="he-IL" dirty="0"/>
              <a:t>למכפלת המחיר בכמות שנרכשה: </a:t>
            </a:r>
          </a:p>
          <a:p>
            <a:r>
              <a:rPr lang="he-IL" dirty="0"/>
              <a:t>(</a:t>
            </a:r>
            <a:r>
              <a:rPr lang="en-US" dirty="0"/>
              <a:t>P*Q</a:t>
            </a:r>
            <a:r>
              <a:rPr lang="he-IL" dirty="0"/>
              <a:t>)</a:t>
            </a:r>
          </a:p>
          <a:p>
            <a:endParaRPr lang="he-IL" dirty="0"/>
          </a:p>
          <a:p>
            <a:endParaRPr lang="he-IL" b="1" dirty="0"/>
          </a:p>
          <a:p>
            <a:pPr marL="96848" indent="0">
              <a:buNone/>
            </a:pPr>
            <a:r>
              <a:rPr lang="he-IL" b="1" dirty="0"/>
              <a:t>  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34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עקומת הביקוש - דוגמה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857404" y="1978079"/>
            <a:ext cx="7207590" cy="3910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he-IL" dirty="0"/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  <a:p>
            <a:r>
              <a:rPr lang="he-IL" dirty="0"/>
              <a:t>אם הקונים יחליטו לקנות 2 מחשבים, הם יהיו </a:t>
            </a:r>
            <a:br>
              <a:rPr lang="en-US" dirty="0"/>
            </a:br>
            <a:r>
              <a:rPr lang="he-IL" dirty="0"/>
              <a:t>על עקומת הביקוש בנקודה המסומנת באות </a:t>
            </a:r>
            <a:r>
              <a:rPr lang="en-US" dirty="0"/>
              <a:t>A</a:t>
            </a:r>
            <a:r>
              <a:rPr lang="he-IL" dirty="0"/>
              <a:t>.</a:t>
            </a:r>
          </a:p>
          <a:p>
            <a:r>
              <a:rPr lang="he-IL" dirty="0"/>
              <a:t>בנקודה זו, מחיר כל מחשב יהיה 2,000 ₪.</a:t>
            </a:r>
          </a:p>
          <a:p>
            <a:endParaRPr lang="he-IL" dirty="0"/>
          </a:p>
          <a:p>
            <a:r>
              <a:rPr lang="he-IL" dirty="0"/>
              <a:t>אם הקונים יחליטו לקנות ארבעה מחשבים, </a:t>
            </a:r>
            <a:br>
              <a:rPr lang="en-US" dirty="0"/>
            </a:br>
            <a:r>
              <a:rPr lang="he-IL" dirty="0"/>
              <a:t>הם יהיו על עקומת הביקוש בנקודה המסומנת באות </a:t>
            </a:r>
            <a:r>
              <a:rPr lang="en-US" dirty="0"/>
              <a:t>B</a:t>
            </a:r>
            <a:r>
              <a:rPr lang="he-IL" dirty="0"/>
              <a:t>.</a:t>
            </a:r>
          </a:p>
          <a:p>
            <a:r>
              <a:rPr lang="he-IL" dirty="0"/>
              <a:t>בנקודה זו, המחיר לכל מחשב יהיה 1,750 ₪.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graphicFrame>
        <p:nvGraphicFramePr>
          <p:cNvPr id="6" name="טבלה 16">
            <a:extLst>
              <a:ext uri="{FF2B5EF4-FFF2-40B4-BE49-F238E27FC236}">
                <a16:creationId xmlns:a16="http://schemas.microsoft.com/office/drawing/2014/main" id="{C1AF38D7-C399-46E2-8F79-93015986E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32928"/>
              </p:ext>
            </p:extLst>
          </p:nvPr>
        </p:nvGraphicFramePr>
        <p:xfrm>
          <a:off x="1383229" y="1821978"/>
          <a:ext cx="5950969" cy="7416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202669">
                  <a:extLst>
                    <a:ext uri="{9D8B030D-6E8A-4147-A177-3AD203B41FA5}">
                      <a16:colId xmlns:a16="http://schemas.microsoft.com/office/drawing/2014/main" val="3801710264"/>
                    </a:ext>
                  </a:extLst>
                </a:gridCol>
                <a:gridCol w="612212">
                  <a:extLst>
                    <a:ext uri="{9D8B030D-6E8A-4147-A177-3AD203B41FA5}">
                      <a16:colId xmlns:a16="http://schemas.microsoft.com/office/drawing/2014/main" val="3492768524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2261246843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3814598936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2863107569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1026030138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3792902336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val="4011257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מחיר מחשב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1,580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42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כמות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125951"/>
                  </a:ext>
                </a:extLst>
              </a:tr>
            </a:tbl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A5C8656B-8D38-4A91-A953-22EB459BB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77" t="15573" r="1000" b="14117"/>
          <a:stretch/>
        </p:blipFill>
        <p:spPr>
          <a:xfrm>
            <a:off x="8690825" y="212675"/>
            <a:ext cx="3199064" cy="28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ביקוש למוצר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עקומת ההיצע - דוגמה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80407" y="1706484"/>
            <a:ext cx="7207590" cy="4680247"/>
          </a:xfrm>
        </p:spPr>
        <p:txBody>
          <a:bodyPr>
            <a:normAutofit fontScale="92500"/>
          </a:bodyPr>
          <a:lstStyle/>
          <a:p>
            <a:pPr marL="96848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b="1" dirty="0"/>
              <a:t>הוצאות הצרכנים: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dirty="0"/>
              <a:t>על מנת לחשב מהן הוצאות הצרכן, אנחנו צריכים לזכור שהוא קונה כמות מסוימת במחיר מסוים לכל יחידה. אנחנו צריכים להכפיל את המחיר (</a:t>
            </a:r>
            <a:r>
              <a:rPr lang="en-US" altLang="he-IL" dirty="0"/>
              <a:t>P</a:t>
            </a:r>
            <a:r>
              <a:rPr lang="he-IL" altLang="he-IL" dirty="0"/>
              <a:t>- המחיר שהוא משלם עבור כל יחידה) בכמות היחידות שהוא קונה (</a:t>
            </a:r>
            <a:r>
              <a:rPr lang="en-US" altLang="he-IL" dirty="0"/>
              <a:t>Q</a:t>
            </a:r>
            <a:r>
              <a:rPr lang="he-IL" altLang="he-IL" dirty="0"/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dirty="0"/>
              <a:t>לדוגמה, הצרכן קונה 4 מחשבים, במחיר של 1,750 ₪ כל אחד, אז הוצאות הצרכן תהיינה:</a:t>
            </a:r>
          </a:p>
          <a:p>
            <a:pPr>
              <a:lnSpc>
                <a:spcPct val="150000"/>
              </a:lnSpc>
            </a:pPr>
            <a:endParaRPr lang="he-IL" altLang="he-IL" dirty="0"/>
          </a:p>
          <a:p>
            <a:pPr>
              <a:lnSpc>
                <a:spcPct val="150000"/>
              </a:lnSpc>
            </a:pPr>
            <a:r>
              <a:rPr lang="he-IL" altLang="he-IL" dirty="0"/>
              <a:t>(זהו שטח המלבן המסומן על התרשים).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865E7630-5235-426A-967D-4A48D33F2799}"/>
                  </a:ext>
                </a:extLst>
              </p:cNvPr>
              <p:cNvSpPr txBox="1"/>
              <p:nvPr/>
            </p:nvSpPr>
            <p:spPr>
              <a:xfrm>
                <a:off x="1344054" y="4046607"/>
                <a:ext cx="257438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b="0" dirty="0">
                  <a:cs typeface="Varela Round" panose="00000500000000000000"/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865E7630-5235-426A-967D-4A48D33F2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054" y="4046607"/>
                <a:ext cx="2574388" cy="369332"/>
              </a:xfrm>
              <a:prstGeom prst="rect">
                <a:avLst/>
              </a:prstGeom>
              <a:blipFill>
                <a:blip r:embed="rId4"/>
                <a:stretch>
                  <a:fillRect b="-2741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36ED4C8-2AF3-44B0-B361-828082A7EABC}"/>
                  </a:ext>
                </a:extLst>
              </p:cNvPr>
              <p:cNvSpPr txBox="1"/>
              <p:nvPr/>
            </p:nvSpPr>
            <p:spPr>
              <a:xfrm>
                <a:off x="847974" y="5278448"/>
                <a:ext cx="2622838" cy="36933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750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36ED4C8-2AF3-44B0-B361-828082A7E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74" y="5278448"/>
                <a:ext cx="2622838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תמונה 12">
            <a:extLst>
              <a:ext uri="{FF2B5EF4-FFF2-40B4-BE49-F238E27FC236}">
                <a16:creationId xmlns:a16="http://schemas.microsoft.com/office/drawing/2014/main" id="{42FE8B46-92E9-496A-ABA5-23DCFA0F92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154" t="17268" r="999" b="14117"/>
          <a:stretch/>
        </p:blipFill>
        <p:spPr>
          <a:xfrm>
            <a:off x="8690825" y="241326"/>
            <a:ext cx="3202993" cy="28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1164</Words>
  <Application>Microsoft Office PowerPoint</Application>
  <PresentationFormat>מסך רחב</PresentationFormat>
  <Paragraphs>187</Paragraphs>
  <Slides>29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David</vt:lpstr>
      <vt:lpstr>Varela Round</vt:lpstr>
      <vt:lpstr>ערכת נושא Office</vt:lpstr>
      <vt:lpstr>מערכת שידורים לאומית</vt:lpstr>
      <vt:lpstr>מבוא לכלכלה</vt:lpstr>
      <vt:lpstr>מה נלמד היום </vt:lpstr>
      <vt:lpstr>6.2.2 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ביקוש למוצר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168</cp:revision>
  <dcterms:created xsi:type="dcterms:W3CDTF">2020-03-15T19:13:03Z</dcterms:created>
  <dcterms:modified xsi:type="dcterms:W3CDTF">2021-11-22T09:53:11Z</dcterms:modified>
</cp:coreProperties>
</file>