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57" r:id="rId2"/>
    <p:sldId id="332" r:id="rId3"/>
    <p:sldId id="333" r:id="rId4"/>
    <p:sldId id="305" r:id="rId5"/>
    <p:sldId id="306" r:id="rId6"/>
    <p:sldId id="334" r:id="rId7"/>
    <p:sldId id="335" r:id="rId8"/>
    <p:sldId id="337" r:id="rId9"/>
    <p:sldId id="262" r:id="rId10"/>
    <p:sldId id="263" r:id="rId11"/>
    <p:sldId id="310" r:id="rId12"/>
    <p:sldId id="308" r:id="rId13"/>
    <p:sldId id="309" r:id="rId14"/>
    <p:sldId id="292" r:id="rId15"/>
    <p:sldId id="311" r:id="rId16"/>
    <p:sldId id="312" r:id="rId17"/>
    <p:sldId id="289" r:id="rId18"/>
    <p:sldId id="313" r:id="rId19"/>
    <p:sldId id="316" r:id="rId20"/>
    <p:sldId id="317" r:id="rId21"/>
    <p:sldId id="318" r:id="rId22"/>
    <p:sldId id="319" r:id="rId23"/>
    <p:sldId id="322" r:id="rId24"/>
    <p:sldId id="323" r:id="rId25"/>
    <p:sldId id="324" r:id="rId26"/>
    <p:sldId id="325" r:id="rId27"/>
    <p:sldId id="338" r:id="rId28"/>
    <p:sldId id="341" r:id="rId29"/>
    <p:sldId id="296" r:id="rId30"/>
    <p:sldId id="339" r:id="rId3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D8E4"/>
    <a:srgbClr val="A4CBDC"/>
    <a:srgbClr val="99E3E7"/>
    <a:srgbClr val="9BDDED"/>
    <a:srgbClr val="93F0F5"/>
    <a:srgbClr val="47D8E7"/>
    <a:srgbClr val="192A72"/>
    <a:srgbClr val="12B4BC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96" y="36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ז'/כסלו/תשפ"ב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u1PQjmYOcg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9mSI-x9urw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Va4qUlIJis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OXKHcEo580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u_QE5RIixI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hlinkClick r:id="rId3"/>
              </a:rPr>
              <a:t>https://www.youtube.com/watch?v=Ku1PQjmYOcg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1472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972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2533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https://www.youtube.com/watch?v=Y9mSI-x9urw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238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9205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hlinkClick r:id="rId3"/>
              </a:rPr>
              <a:t>https://www.youtube.com/watch?v=nVa4qUlIJis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1678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https://encrypted-tbn0.gstatic.com/images?q=tbn%3AANd9GcTqwu-BF2gNFRcyUmIZj4r4Tx5DcYqOzt3IA1byzZtNs5CsEsW1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0130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92568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7116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15175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https://www.youtube.com/watch?v=FOXKHcEo580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30769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61754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61624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57986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16725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3050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9261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050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hlinkClick r:id="rId3"/>
              </a:rPr>
              <a:t>https://www.youtube.com/watch?v=Tu_QE5RIixI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470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0778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918492"/>
            <a:ext cx="12192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32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להצגת סר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ז'/כסלו/תשפ"ב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5" r:id="rId5"/>
    <p:sldLayoutId id="2147483666" r:id="rId6"/>
    <p:sldLayoutId id="2147483663" r:id="rId7"/>
    <p:sldLayoutId id="2147483669" r:id="rId8"/>
    <p:sldLayoutId id="2147483671" r:id="rId9"/>
    <p:sldLayoutId id="2147483668" r:id="rId10"/>
    <p:sldLayoutId id="2147483670" r:id="rId11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u1PQjmYOcg?feature=oembed" TargetMode="Externa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Y9mSI-x9urw?feature=oembed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nVa4qUlIJis?feature=oembed" TargetMode="Externa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vNFZXv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pwa24p1mosI?feature=oembed" TargetMode="External"/><Relationship Id="rId4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FOXKHcEo580?feature=oembed" TargetMode="External"/><Relationship Id="rId4" Type="http://schemas.openxmlformats.org/officeDocument/2006/relationships/image" Target="../media/image1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Tu_QE5RIixI?feature=oembed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tjjgut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הזכות לחירות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A47A48B-90C3-4276-A3ED-CB20EA45A58B}"/>
              </a:ext>
            </a:extLst>
          </p:cNvPr>
          <p:cNvSpPr txBox="1"/>
          <p:nvPr/>
        </p:nvSpPr>
        <p:spPr>
          <a:xfrm rot="10800000" flipH="1" flipV="1">
            <a:off x="1227725" y="2074857"/>
            <a:ext cx="9995446" cy="1702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200000"/>
              </a:lnSpc>
              <a:buClr>
                <a:schemeClr val="dk1"/>
              </a:buClr>
              <a:buSzPts val="1100"/>
            </a:pPr>
            <a:r>
              <a:rPr lang="he-IL" sz="2800" b="1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לכל אדם </a:t>
            </a:r>
            <a:r>
              <a:rPr lang="he-IL" sz="2800" b="1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Calibri"/>
              </a:rPr>
              <a:t>הזכות לחשוב, להתנהג ולפעול בהתאם לרצונו כל עוד הוא אינו פוגע באדם אחר, בחוק, בחברה או בעצמו</a:t>
            </a:r>
            <a:endParaRPr lang="he-IL" sz="2800" b="1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  <a:sym typeface="Arial"/>
            </a:endParaRPr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1E90D143-0476-4224-9AB9-8A64436A0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81627" y="109680"/>
            <a:ext cx="8074879" cy="292199"/>
          </a:xfrm>
        </p:spPr>
        <p:txBody>
          <a:bodyPr/>
          <a:lstStyle/>
          <a:p>
            <a:r>
              <a:rPr lang="he-IL" b="1" dirty="0"/>
              <a:t>מושג על קצה המזלג: חירות</a:t>
            </a:r>
          </a:p>
        </p:txBody>
      </p:sp>
      <p:sp>
        <p:nvSpPr>
          <p:cNvPr id="6" name="מציין מיקום תוכן 2">
            <a:extLst>
              <a:ext uri="{FF2B5EF4-FFF2-40B4-BE49-F238E27FC236}">
                <a16:creationId xmlns:a16="http://schemas.microsoft.com/office/drawing/2014/main" id="{67C90C45-F228-4B5D-A8F3-AD4812A284D1}"/>
              </a:ext>
            </a:extLst>
          </p:cNvPr>
          <p:cNvSpPr txBox="1">
            <a:spLocks/>
          </p:cNvSpPr>
          <p:nvPr/>
        </p:nvSpPr>
        <p:spPr>
          <a:xfrm>
            <a:off x="-446810" y="82551"/>
            <a:ext cx="5195456" cy="3752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/>
              <a:t>הסרטון מטעם מט"ח, כל ישראל אחים והחוויה הדמוקרטית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379594-C7AC-4330-9455-985B544DB253}"/>
              </a:ext>
            </a:extLst>
          </p:cNvPr>
          <p:cNvSpPr/>
          <p:nvPr/>
        </p:nvSpPr>
        <p:spPr>
          <a:xfrm>
            <a:off x="0" y="4208318"/>
            <a:ext cx="9809018" cy="2649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nline Media 1" title="ￗﾗￗﾙￗﾨￗﾕￗﾪ">
            <a:hlinkClick r:id="" action="ppaction://media"/>
            <a:extLst>
              <a:ext uri="{FF2B5EF4-FFF2-40B4-BE49-F238E27FC236}">
                <a16:creationId xmlns:a16="http://schemas.microsoft.com/office/drawing/2014/main" id="{AFA18E71-77FF-4872-8CF4-E53001DD7A5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96442" y="816937"/>
            <a:ext cx="10111594" cy="568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27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חופש המחשבה והמצפון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A47A48B-90C3-4276-A3ED-CB20EA45A58B}"/>
              </a:ext>
            </a:extLst>
          </p:cNvPr>
          <p:cNvSpPr txBox="1"/>
          <p:nvPr/>
        </p:nvSpPr>
        <p:spPr>
          <a:xfrm rot="10800000" flipH="1" flipV="1">
            <a:off x="945573" y="1715806"/>
            <a:ext cx="10235045" cy="3426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he-IL"/>
            </a:defPPr>
            <a:lvl1pPr lvl="0" algn="ctr">
              <a:lnSpc>
                <a:spcPct val="200000"/>
              </a:lnSpc>
              <a:buClr>
                <a:schemeClr val="dk1"/>
              </a:buClr>
              <a:buSzPts val="1100"/>
              <a:defRPr sz="3200" b="1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2800" dirty="0">
                <a:sym typeface="Arial"/>
              </a:rPr>
              <a:t>לכל אדם יש זכות לחשוב , לגבש לעצמו דעה ולהחזיק בערכים מוסריים ואתיים.</a:t>
            </a:r>
            <a:r>
              <a:rPr lang="he-IL" sz="2800" dirty="0"/>
              <a:t> החופש</a:t>
            </a:r>
            <a:r>
              <a:rPr lang="he-IL" sz="2800" dirty="0">
                <a:sym typeface="Arial"/>
              </a:rPr>
              <a:t> של כל אדם לפעול על פי הערכים שלו ולסרב לבצע מעשים הנוגדים את המצפון שלו.</a:t>
            </a:r>
          </a:p>
          <a:p>
            <a:endParaRPr lang="he-IL" sz="2800" dirty="0">
              <a:sym typeface="Arial"/>
            </a:endParaRPr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ACD765CD-76C3-4994-A837-4DE1A3D7B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365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חופש הביטוי</a:t>
            </a:r>
          </a:p>
        </p:txBody>
      </p:sp>
      <p:sp>
        <p:nvSpPr>
          <p:cNvPr id="4" name="תרשים זרימה: תהליך חלופי 3">
            <a:extLst>
              <a:ext uri="{FF2B5EF4-FFF2-40B4-BE49-F238E27FC236}">
                <a16:creationId xmlns:a16="http://schemas.microsoft.com/office/drawing/2014/main" id="{87FA88DD-5F2A-4BF1-B39B-6F4A5FBF0843}"/>
              </a:ext>
            </a:extLst>
          </p:cNvPr>
          <p:cNvSpPr/>
          <p:nvPr/>
        </p:nvSpPr>
        <p:spPr>
          <a:xfrm>
            <a:off x="6339590" y="1422029"/>
            <a:ext cx="4931351" cy="295198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לכל אדם יש את הזכות להביע את דעותיו באופן פרטי וציבורי בדרך של הפגנה ,דיבור, כתיבה, אומנות ועוד</a:t>
            </a:r>
            <a:endParaRPr lang="en-US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73C63DB1-519B-41C0-A6B7-F758CFB7C32E}"/>
              </a:ext>
            </a:extLst>
          </p:cNvPr>
          <p:cNvSpPr/>
          <p:nvPr/>
        </p:nvSpPr>
        <p:spPr>
          <a:xfrm>
            <a:off x="977613" y="1422029"/>
            <a:ext cx="4931351" cy="295198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חופש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 הביטוי מבטיח את היכולת להחליף שלטון בדרכי שלום על ידי שכנוע והסברה. 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וא מהווה אמצעי בקרה על פעולות השלטון</a:t>
            </a:r>
          </a:p>
        </p:txBody>
      </p:sp>
      <p:pic>
        <p:nvPicPr>
          <p:cNvPr id="5" name="Picture 2" descr="Image result for זכויות האדם">
            <a:extLst>
              <a:ext uri="{FF2B5EF4-FFF2-40B4-BE49-F238E27FC236}">
                <a16:creationId xmlns:a16="http://schemas.microsoft.com/office/drawing/2014/main" id="{D4FB18EA-8415-46B0-BF94-4CCD4E95B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946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293918" y="112400"/>
            <a:ext cx="5258677" cy="292199"/>
          </a:xfr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b="1" dirty="0"/>
              <a:t>חופש הביטוי | הסתה ופגיעה בפרטיות</a:t>
            </a:r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23052BE1-BA87-468F-A22F-6AE790836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5E3C13A-D846-4473-8A01-0D8C5E016D09}"/>
              </a:ext>
            </a:extLst>
          </p:cNvPr>
          <p:cNvSpPr/>
          <p:nvPr/>
        </p:nvSpPr>
        <p:spPr>
          <a:xfrm>
            <a:off x="0" y="4208318"/>
            <a:ext cx="9809018" cy="2649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nline Media 5" title="ￗﾗￗﾕￗﾤￗﾩ ￗﾔￗﾑￗﾙￗﾘￗﾕￗﾙ | ￗﾔￗﾡￗﾪￗﾔ ￗﾕￗﾤￗﾒￗﾙￗﾢￗﾔ ￗﾑￗﾤￗﾨￗﾘￗﾙￗﾕￗﾪ">
            <a:hlinkClick r:id="" action="ppaction://media"/>
            <a:extLst>
              <a:ext uri="{FF2B5EF4-FFF2-40B4-BE49-F238E27FC236}">
                <a16:creationId xmlns:a16="http://schemas.microsoft.com/office/drawing/2014/main" id="{EB65F22B-CA9B-45D6-80FD-511697438BB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21852" y="580444"/>
            <a:ext cx="10661339" cy="5997003"/>
          </a:xfrm>
          <a:prstGeom prst="rect">
            <a:avLst/>
          </a:prstGeom>
        </p:spPr>
      </p:pic>
      <p:sp>
        <p:nvSpPr>
          <p:cNvPr id="8" name="מציין מיקום תוכן 2">
            <a:extLst>
              <a:ext uri="{FF2B5EF4-FFF2-40B4-BE49-F238E27FC236}">
                <a16:creationId xmlns:a16="http://schemas.microsoft.com/office/drawing/2014/main" id="{275C6BED-1F40-4F3D-BD6B-4BD378392984}"/>
              </a:ext>
            </a:extLst>
          </p:cNvPr>
          <p:cNvSpPr txBox="1">
            <a:spLocks/>
          </p:cNvSpPr>
          <p:nvPr/>
        </p:nvSpPr>
        <p:spPr>
          <a:xfrm>
            <a:off x="-135089" y="82551"/>
            <a:ext cx="3532910" cy="29219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/>
              <a:t>הסרטון מטעם המכון הישראלי לדמוקרטיה</a:t>
            </a:r>
          </a:p>
        </p:txBody>
      </p:sp>
    </p:spTree>
    <p:extLst>
      <p:ext uri="{BB962C8B-B14F-4D97-AF65-F5344CB8AC3E}">
        <p14:creationId xmlns:p14="http://schemas.microsoft.com/office/powerpoint/2010/main" val="223014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חופש התנועה</a:t>
            </a:r>
          </a:p>
        </p:txBody>
      </p:sp>
      <p:sp>
        <p:nvSpPr>
          <p:cNvPr id="4" name="תרשים זרימה: תהליך חלופי 3">
            <a:extLst>
              <a:ext uri="{FF2B5EF4-FFF2-40B4-BE49-F238E27FC236}">
                <a16:creationId xmlns:a16="http://schemas.microsoft.com/office/drawing/2014/main" id="{87FA88DD-5F2A-4BF1-B39B-6F4A5FBF0843}"/>
              </a:ext>
            </a:extLst>
          </p:cNvPr>
          <p:cNvSpPr/>
          <p:nvPr/>
        </p:nvSpPr>
        <p:spPr>
          <a:xfrm>
            <a:off x="6401936" y="1367082"/>
            <a:ext cx="4931351" cy="2590694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הח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ופש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 של כל אדם לנוע ממקום למקום בחופשיות בתוך הארץ ומחוץ לגבולותיה </a:t>
            </a:r>
            <a:endParaRPr lang="he-IL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73C63DB1-519B-41C0-A6B7-F758CFB7C32E}"/>
              </a:ext>
            </a:extLst>
          </p:cNvPr>
          <p:cNvSpPr/>
          <p:nvPr/>
        </p:nvSpPr>
        <p:spPr>
          <a:xfrm>
            <a:off x="733155" y="1367082"/>
            <a:ext cx="5362845" cy="2590694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זכות זו ניתנת לצמצום על ידי מעצר כמו : כליאה או צו של בית משפ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 כגון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: צו 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עיכוב</a:t>
            </a:r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 יציאה מהארץ ,צו הרחקה ומעצר בית</a:t>
            </a:r>
          </a:p>
        </p:txBody>
      </p:sp>
      <p:pic>
        <p:nvPicPr>
          <p:cNvPr id="5" name="Picture 2" descr="Image result for זכויות האדם">
            <a:extLst>
              <a:ext uri="{FF2B5EF4-FFF2-40B4-BE49-F238E27FC236}">
                <a16:creationId xmlns:a16="http://schemas.microsoft.com/office/drawing/2014/main" id="{B5066CAF-1700-4F3B-9A65-744BE74E6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18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4980" y="140853"/>
            <a:ext cx="8074879" cy="292199"/>
          </a:xfrm>
        </p:spPr>
        <p:txBody>
          <a:bodyPr/>
          <a:lstStyle/>
          <a:p>
            <a:r>
              <a:rPr lang="he-IL" b="1" dirty="0"/>
              <a:t>זכות האדם מס' 13: חופש התנועה</a:t>
            </a: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9B9E811C-89CE-4352-83AE-1490DAEEAFA8}"/>
              </a:ext>
            </a:extLst>
          </p:cNvPr>
          <p:cNvSpPr txBox="1">
            <a:spLocks/>
          </p:cNvSpPr>
          <p:nvPr/>
        </p:nvSpPr>
        <p:spPr>
          <a:xfrm>
            <a:off x="-398583" y="140852"/>
            <a:ext cx="2601456" cy="29219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600" dirty="0"/>
              <a:t>הסרטון מטעם </a:t>
            </a:r>
            <a:r>
              <a:rPr lang="en-US" sz="1600" dirty="0"/>
              <a:t>Youth</a:t>
            </a:r>
            <a:endParaRPr lang="he-IL" sz="1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A4F249-1748-4CF4-94E0-AFC079BB0909}"/>
              </a:ext>
            </a:extLst>
          </p:cNvPr>
          <p:cNvSpPr/>
          <p:nvPr/>
        </p:nvSpPr>
        <p:spPr>
          <a:xfrm>
            <a:off x="0" y="4520045"/>
            <a:ext cx="10328564" cy="2337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nline Media 1" title="ￗﾖￗﾛￗﾕￗﾪ ￗﾔￗﾐￗﾓￗﾝ ￗﾞￗﾡ' 13: ￗﾗￗﾕￗﾤￗﾩ ￗﾔￗﾪￗﾠￗﾕￗﾢￗﾔ">
            <a:hlinkClick r:id="" action="ppaction://media"/>
            <a:extLst>
              <a:ext uri="{FF2B5EF4-FFF2-40B4-BE49-F238E27FC236}">
                <a16:creationId xmlns:a16="http://schemas.microsoft.com/office/drawing/2014/main" id="{1EA70C00-CB09-4AB4-A94A-CA1F1B0C511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62000" y="545522"/>
            <a:ext cx="10704948" cy="602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21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r>
              <a:rPr lang="he-IL" dirty="0"/>
              <a:t>משימה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2026227" y="1082307"/>
            <a:ext cx="8247011" cy="4153058"/>
          </a:xfrm>
        </p:spPr>
        <p:txBody>
          <a:bodyPr>
            <a:noAutofit/>
          </a:bodyPr>
          <a:lstStyle/>
          <a:p>
            <a:pPr marL="96848" indent="0">
              <a:lnSpc>
                <a:spcPct val="150000"/>
              </a:lnSpc>
              <a:buNone/>
            </a:pPr>
            <a:r>
              <a:rPr lang="he-IL" sz="2200" b="1" dirty="0">
                <a:sym typeface="Calibri"/>
              </a:rPr>
              <a:t>א. </a:t>
            </a:r>
            <a:r>
              <a:rPr lang="he-IL" sz="2200" dirty="0">
                <a:sym typeface="Calibri"/>
              </a:rPr>
              <a:t>קראו את הכתבה המצורפת.</a:t>
            </a:r>
            <a:endParaRPr lang="en-US" sz="2200" dirty="0">
              <a:sym typeface="Calibri"/>
            </a:endParaRPr>
          </a:p>
          <a:p>
            <a:pPr marL="96848" indent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192A72"/>
                </a:solidFill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https://bit.ly/2vNFZXv</a:t>
            </a:r>
            <a:endParaRPr lang="en-US" sz="2200" dirty="0">
              <a:solidFill>
                <a:srgbClr val="192A72"/>
              </a:solidFill>
              <a:sym typeface="Calibri"/>
            </a:endParaRPr>
          </a:p>
          <a:p>
            <a:pPr marL="96848" indent="0">
              <a:lnSpc>
                <a:spcPct val="150000"/>
              </a:lnSpc>
              <a:buNone/>
            </a:pPr>
            <a:r>
              <a:rPr lang="he-IL" sz="1600" dirty="0">
                <a:solidFill>
                  <a:schemeClr val="tx1"/>
                </a:solidFill>
                <a:sym typeface="Calibri"/>
              </a:rPr>
              <a:t>"</a:t>
            </a:r>
            <a:r>
              <a:rPr lang="he-IL" sz="1600" b="1" dirty="0">
                <a:solidFill>
                  <a:schemeClr val="tx1"/>
                </a:solidFill>
              </a:rPr>
              <a:t>מחמירים את ההגבלות: אסור ללכת לפארקים, קניונים ולים" – מדור בריאות, </a:t>
            </a:r>
            <a:r>
              <a:rPr lang="en-US" sz="1600" b="1" dirty="0">
                <a:solidFill>
                  <a:schemeClr val="tx1"/>
                </a:solidFill>
              </a:rPr>
              <a:t>N12</a:t>
            </a:r>
            <a:r>
              <a:rPr lang="he-IL" sz="1600" b="1" dirty="0">
                <a:solidFill>
                  <a:schemeClr val="tx1"/>
                </a:solidFill>
              </a:rPr>
              <a:t>, </a:t>
            </a:r>
            <a:r>
              <a:rPr lang="en-US" sz="1600" b="1" dirty="0">
                <a:solidFill>
                  <a:schemeClr val="tx1"/>
                </a:solidFill>
              </a:rPr>
              <a:t>MAKO</a:t>
            </a:r>
            <a:r>
              <a:rPr lang="he-IL" sz="1600" b="1" dirty="0">
                <a:solidFill>
                  <a:schemeClr val="tx1"/>
                </a:solidFill>
              </a:rPr>
              <a:t>. פורסמה ב-17.03.20</a:t>
            </a:r>
            <a:r>
              <a:rPr lang="he-IL" sz="1600" dirty="0">
                <a:solidFill>
                  <a:schemeClr val="tx1"/>
                </a:solidFill>
                <a:sym typeface="Arial"/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  <a:p>
            <a:pPr marL="96848" indent="0">
              <a:lnSpc>
                <a:spcPct val="150000"/>
              </a:lnSpc>
              <a:buNone/>
            </a:pPr>
            <a:r>
              <a:rPr lang="he-IL" sz="2200" dirty="0">
                <a:sym typeface="Calibri"/>
              </a:rPr>
              <a:t>הסבירו כיצד נפגעת הזכות לחופש התנועה בכתבה.</a:t>
            </a:r>
          </a:p>
          <a:p>
            <a:pPr marL="96848" indent="0">
              <a:lnSpc>
                <a:spcPct val="150000"/>
              </a:lnSpc>
              <a:buNone/>
            </a:pPr>
            <a:endParaRPr lang="he-IL" sz="2200" dirty="0">
              <a:sym typeface="Calibri"/>
            </a:endParaRPr>
          </a:p>
          <a:p>
            <a:pPr marL="96848" indent="0">
              <a:lnSpc>
                <a:spcPct val="150000"/>
              </a:lnSpc>
              <a:buNone/>
            </a:pPr>
            <a:r>
              <a:rPr lang="he-IL" sz="2200" b="1" dirty="0">
                <a:sym typeface="Calibri"/>
              </a:rPr>
              <a:t>ב. </a:t>
            </a:r>
            <a:r>
              <a:rPr lang="he-IL" sz="2200" dirty="0">
                <a:sym typeface="Calibri"/>
              </a:rPr>
              <a:t>הסבירו את חשיבותה של זכות זו.</a:t>
            </a:r>
          </a:p>
          <a:p>
            <a:pPr>
              <a:lnSpc>
                <a:spcPct val="150000"/>
              </a:lnSpc>
            </a:pPr>
            <a:endParaRPr lang="he-IL" sz="2000" dirty="0"/>
          </a:p>
        </p:txBody>
      </p:sp>
      <p:sp>
        <p:nvSpPr>
          <p:cNvPr id="5" name="מציין מיקום תוכן 10">
            <a:extLst>
              <a:ext uri="{FF2B5EF4-FFF2-40B4-BE49-F238E27FC236}">
                <a16:creationId xmlns:a16="http://schemas.microsoft.com/office/drawing/2014/main" id="{7F12C3D2-3B28-4295-B836-7B99F3D28428}"/>
              </a:ext>
            </a:extLst>
          </p:cNvPr>
          <p:cNvSpPr txBox="1">
            <a:spLocks/>
          </p:cNvSpPr>
          <p:nvPr/>
        </p:nvSpPr>
        <p:spPr>
          <a:xfrm>
            <a:off x="66753" y="3600132"/>
            <a:ext cx="3394364" cy="12773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 algn="ctr">
              <a:buFont typeface="Arial" pitchFamily="34" charset="0"/>
              <a:buNone/>
            </a:pPr>
            <a:r>
              <a:rPr lang="he-IL" sz="2000" b="1" dirty="0">
                <a:solidFill>
                  <a:srgbClr val="0070C0"/>
                </a:solidFill>
                <a:sym typeface="Calibri"/>
              </a:rPr>
              <a:t>סרקו את ה-</a:t>
            </a:r>
            <a:r>
              <a:rPr lang="en-US" sz="2000" b="1" dirty="0">
                <a:solidFill>
                  <a:srgbClr val="0070C0"/>
                </a:solidFill>
                <a:sym typeface="Calibri"/>
              </a:rPr>
              <a:t>QR CODE</a:t>
            </a:r>
            <a:endParaRPr lang="he-IL" sz="2000" b="1" dirty="0">
              <a:solidFill>
                <a:srgbClr val="0070C0"/>
              </a:solidFill>
              <a:sym typeface="Calibri"/>
            </a:endParaRPr>
          </a:p>
          <a:p>
            <a:pPr marL="96848" indent="0" algn="ctr">
              <a:buFont typeface="Arial" pitchFamily="34" charset="0"/>
              <a:buNone/>
            </a:pPr>
            <a:r>
              <a:rPr lang="he-IL" sz="2000" b="1" dirty="0">
                <a:solidFill>
                  <a:srgbClr val="0070C0"/>
                </a:solidFill>
                <a:sym typeface="Calibri"/>
              </a:rPr>
              <a:t>כדי לגשת לכתבה</a:t>
            </a:r>
            <a:endParaRPr lang="he-IL" sz="1800" b="1" dirty="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8FCF65-C71A-462C-85A6-98973D9C9A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951" y="4496336"/>
            <a:ext cx="1941526" cy="196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 result for CORONA CHECK FEVER CHINA">
            <a:extLst>
              <a:ext uri="{FF2B5EF4-FFF2-40B4-BE49-F238E27FC236}">
                <a16:creationId xmlns:a16="http://schemas.microsoft.com/office/drawing/2014/main" id="{4E976737-D6E6-4A00-8316-852E0D561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915" y="2016404"/>
            <a:ext cx="5028168" cy="282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מציין מיקום תוכן 10">
            <a:extLst>
              <a:ext uri="{FF2B5EF4-FFF2-40B4-BE49-F238E27FC236}">
                <a16:creationId xmlns:a16="http://schemas.microsoft.com/office/drawing/2014/main" id="{CF34AC79-7968-460B-B160-28089D6FA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04903" y="1082307"/>
            <a:ext cx="9182193" cy="4153058"/>
          </a:xfrm>
        </p:spPr>
        <p:txBody>
          <a:bodyPr>
            <a:noAutofit/>
          </a:bodyPr>
          <a:lstStyle/>
          <a:p>
            <a:pPr marL="96848" indent="0">
              <a:lnSpc>
                <a:spcPct val="150000"/>
              </a:lnSpc>
              <a:buNone/>
            </a:pPr>
            <a:r>
              <a:rPr lang="he-IL" dirty="0">
                <a:sym typeface="Calibri"/>
              </a:rPr>
              <a:t>התבוננו בתמונה והסבירו כיצד באה לידי ביטוי הזכות לחופש התנועה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3A6AA0-CCB7-413B-86BF-11CE527AA32F}"/>
              </a:ext>
            </a:extLst>
          </p:cNvPr>
          <p:cNvSpPr/>
          <p:nvPr/>
        </p:nvSpPr>
        <p:spPr>
          <a:xfrm>
            <a:off x="2575851" y="6365952"/>
            <a:ext cx="52439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https://encrypted-tbn0.gstatic.com/images?q=tbn%3AANd9GcTqwu-BF2gNFRcyUmIZj4r4Tx5DcYqOzt3IA1byzZtNs5CsEsW1</a:t>
            </a:r>
          </a:p>
        </p:txBody>
      </p:sp>
      <p:pic>
        <p:nvPicPr>
          <p:cNvPr id="8" name="Picture 2" descr="Image result for זכויות האדם">
            <a:extLst>
              <a:ext uri="{FF2B5EF4-FFF2-40B4-BE49-F238E27FC236}">
                <a16:creationId xmlns:a16="http://schemas.microsoft.com/office/drawing/2014/main" id="{246116B7-08DE-496E-93A1-B54368882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6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חופש הדת וחופש מדת</a:t>
            </a:r>
          </a:p>
        </p:txBody>
      </p:sp>
      <p:sp>
        <p:nvSpPr>
          <p:cNvPr id="4" name="תרשים זרימה: תהליך חלופי 3">
            <a:extLst>
              <a:ext uri="{FF2B5EF4-FFF2-40B4-BE49-F238E27FC236}">
                <a16:creationId xmlns:a16="http://schemas.microsoft.com/office/drawing/2014/main" id="{87FA88DD-5F2A-4BF1-B39B-6F4A5FBF0843}"/>
              </a:ext>
            </a:extLst>
          </p:cNvPr>
          <p:cNvSpPr/>
          <p:nvPr/>
        </p:nvSpPr>
        <p:spPr>
          <a:xfrm>
            <a:off x="6096000" y="1348355"/>
            <a:ext cx="4931351" cy="2444327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חופש הדת</a:t>
            </a:r>
          </a:p>
          <a:p>
            <a:pPr algn="ctr"/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זכותו של כל אדם לבחור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להאמין בדת מסוימת, להשתייך לקבוצה דתית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 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ולקיים את הטקסים, המצוות והמנהגים</a:t>
            </a:r>
            <a:endParaRPr lang="en-US" sz="24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תרשים זרימה: תהליך חלופי 5">
            <a:extLst>
              <a:ext uri="{FF2B5EF4-FFF2-40B4-BE49-F238E27FC236}">
                <a16:creationId xmlns:a16="http://schemas.microsoft.com/office/drawing/2014/main" id="{73C63DB1-519B-41C0-A6B7-F758CFB7C32E}"/>
              </a:ext>
            </a:extLst>
          </p:cNvPr>
          <p:cNvSpPr/>
          <p:nvPr/>
        </p:nvSpPr>
        <p:spPr>
          <a:xfrm>
            <a:off x="934076" y="2087340"/>
            <a:ext cx="4931351" cy="3036609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חופש מדת</a:t>
            </a:r>
          </a:p>
          <a:p>
            <a:pPr algn="ctr"/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זכותו של כל אדם להחליט כי הוא אינו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מאמין בדת מסוימת ואינו משתייך לקבוצה דתית.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 אפשר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לחייב אדם להשתייך לקבוצה דתית או לקיים מנהגים, טקסים ופולחן דתי, בניגוד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לרצונו.</a:t>
            </a:r>
            <a:endParaRPr lang="en-US" sz="24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5" name="Picture 2" descr="Image result for זכויות האדם">
            <a:extLst>
              <a:ext uri="{FF2B5EF4-FFF2-40B4-BE49-F238E27FC236}">
                <a16:creationId xmlns:a16="http://schemas.microsoft.com/office/drawing/2014/main" id="{DCF3DE66-EC28-43E9-86AC-CA04155B6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5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" y="1640677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הזכות לכבוד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" y="2257085"/>
            <a:ext cx="12192001" cy="2596471"/>
          </a:xfrm>
        </p:spPr>
        <p:txBody>
          <a:bodyPr/>
          <a:lstStyle/>
          <a:p>
            <a:endParaRPr lang="he-IL" dirty="0">
              <a:sym typeface="Varela Round"/>
            </a:endParaRPr>
          </a:p>
          <a:p>
            <a:r>
              <a:rPr lang="he-IL" dirty="0">
                <a:sym typeface="Varela Round"/>
              </a:rPr>
              <a:t>אזרחות</a:t>
            </a:r>
          </a:p>
          <a:p>
            <a:r>
              <a:rPr lang="he-IL" dirty="0">
                <a:sym typeface="Varela Round"/>
              </a:rPr>
              <a:t> חט"ב כיתות ט'</a:t>
            </a:r>
          </a:p>
          <a:p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" y="4258536"/>
            <a:ext cx="12192001" cy="1456799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אלה גבאי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762" y="88898"/>
            <a:ext cx="8074879" cy="292199"/>
          </a:xfr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b="1" dirty="0"/>
              <a:t>חופש הדת וחופש מדת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632275-7DF0-4C28-B05F-48EE773CE0B6}"/>
              </a:ext>
            </a:extLst>
          </p:cNvPr>
          <p:cNvSpPr/>
          <p:nvPr/>
        </p:nvSpPr>
        <p:spPr>
          <a:xfrm>
            <a:off x="0" y="4520045"/>
            <a:ext cx="10328564" cy="2337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ציין מיקום תוכן 2">
            <a:extLst>
              <a:ext uri="{FF2B5EF4-FFF2-40B4-BE49-F238E27FC236}">
                <a16:creationId xmlns:a16="http://schemas.microsoft.com/office/drawing/2014/main" id="{EF2B2957-3B41-4DDC-A8A7-70DB808332D7}"/>
              </a:ext>
            </a:extLst>
          </p:cNvPr>
          <p:cNvSpPr txBox="1">
            <a:spLocks/>
          </p:cNvSpPr>
          <p:nvPr/>
        </p:nvSpPr>
        <p:spPr>
          <a:xfrm>
            <a:off x="-135089" y="82551"/>
            <a:ext cx="3532910" cy="29219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/>
              <a:t>הסרטון מטעם המכון הישראלי לדמוקרטיה</a:t>
            </a:r>
          </a:p>
        </p:txBody>
      </p:sp>
      <p:pic>
        <p:nvPicPr>
          <p:cNvPr id="2" name="Online Media 1" title="ￗﾗￗﾕￗﾤￗﾩ ￗﾔￗﾓￗﾪ | ￗﾕￗﾗￗﾕￗﾤￗﾩ ￗﾞￗﾓￗﾪ">
            <a:hlinkClick r:id="" action="ppaction://media"/>
            <a:extLst>
              <a:ext uri="{FF2B5EF4-FFF2-40B4-BE49-F238E27FC236}">
                <a16:creationId xmlns:a16="http://schemas.microsoft.com/office/drawing/2014/main" id="{CDD2ED3F-2EC9-407B-9D95-817F3E98DA5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5191" y="587086"/>
            <a:ext cx="10761518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2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חופש העיסוק</a:t>
            </a:r>
          </a:p>
        </p:txBody>
      </p:sp>
      <p:sp>
        <p:nvSpPr>
          <p:cNvPr id="4" name="תרשים זרימה: תהליך חלופי 3">
            <a:extLst>
              <a:ext uri="{FF2B5EF4-FFF2-40B4-BE49-F238E27FC236}">
                <a16:creationId xmlns:a16="http://schemas.microsoft.com/office/drawing/2014/main" id="{87FA88DD-5F2A-4BF1-B39B-6F4A5FBF0843}"/>
              </a:ext>
            </a:extLst>
          </p:cNvPr>
          <p:cNvSpPr/>
          <p:nvPr/>
        </p:nvSpPr>
        <p:spPr>
          <a:xfrm>
            <a:off x="6457799" y="1489256"/>
            <a:ext cx="4931351" cy="2012730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כל אדם יכול לעבוד בכל עבודה ובכל מקצוע שיבחר בהתאם למגבלות </a:t>
            </a:r>
            <a:r>
              <a:rPr lang="he-IL" sz="240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הכתובות בחוק</a:t>
            </a:r>
            <a:r>
              <a:rPr lang="he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.</a:t>
            </a:r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1FAF0104-D8A9-4B76-9BB6-3852A6632489}"/>
              </a:ext>
            </a:extLst>
          </p:cNvPr>
          <p:cNvSpPr/>
          <p:nvPr/>
        </p:nvSpPr>
        <p:spPr>
          <a:xfrm>
            <a:off x="802850" y="2286500"/>
            <a:ext cx="5400523" cy="2430972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iw-IL" sz="24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Arial"/>
              </a:rPr>
              <a:t>המגבלות הם על מקצועות מסוימים שמצריכים הכשרה ורישוי כמי רופאים    וכן הגבלות על חופש העיסוק שנועדו להגן על החברה כגון: סחר בסמים</a:t>
            </a:r>
            <a:endParaRPr lang="en-US" sz="24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8" name="Picture 2" descr="Image result for זכויות האדם">
            <a:extLst>
              <a:ext uri="{FF2B5EF4-FFF2-40B4-BE49-F238E27FC236}">
                <a16:creationId xmlns:a16="http://schemas.microsoft.com/office/drawing/2014/main" id="{75D89B46-11EB-4942-9D34-D5CDF5163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433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6153" y="99289"/>
            <a:ext cx="8074879" cy="292199"/>
          </a:xfr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b="1" dirty="0"/>
              <a:t>פסיקת בג"צ-חופש העיסוק-ערוץ הכנסת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7EA677-D112-4499-80AF-F9DFB84166F9}"/>
              </a:ext>
            </a:extLst>
          </p:cNvPr>
          <p:cNvSpPr/>
          <p:nvPr/>
        </p:nvSpPr>
        <p:spPr>
          <a:xfrm>
            <a:off x="0" y="4520045"/>
            <a:ext cx="10328564" cy="2337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nline Media 1" title="ￗﾤￗﾙￗﾠￗﾪ ￗﾑￗﾒￗﾥ - ￗﾗￗﾕￗﾤￗﾩ ￗﾔￗﾢￗﾙￗﾡￗﾕￗﾧ - ￗﾢￗﾨￗﾕￗﾥ ￗﾔￗﾛￗﾠￗﾡￗﾪ">
            <a:hlinkClick r:id="" action="ppaction://media"/>
            <a:extLst>
              <a:ext uri="{FF2B5EF4-FFF2-40B4-BE49-F238E27FC236}">
                <a16:creationId xmlns:a16="http://schemas.microsoft.com/office/drawing/2014/main" id="{FCD1111D-901B-47B0-A4F4-6D66FE01EA5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63436" y="600294"/>
            <a:ext cx="7864186" cy="5893857"/>
          </a:xfrm>
          <a:prstGeom prst="rect">
            <a:avLst/>
          </a:prstGeom>
        </p:spPr>
      </p:pic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8F8BC158-C223-436B-BBC3-379BB4FFC36E}"/>
              </a:ext>
            </a:extLst>
          </p:cNvPr>
          <p:cNvSpPr txBox="1">
            <a:spLocks/>
          </p:cNvSpPr>
          <p:nvPr/>
        </p:nvSpPr>
        <p:spPr>
          <a:xfrm>
            <a:off x="-207820" y="82551"/>
            <a:ext cx="2660066" cy="29219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/>
              <a:t>הסרטון מטעם משרד החינוך</a:t>
            </a:r>
          </a:p>
        </p:txBody>
      </p:sp>
    </p:spTree>
    <p:extLst>
      <p:ext uri="{BB962C8B-B14F-4D97-AF65-F5344CB8AC3E}">
        <p14:creationId xmlns:p14="http://schemas.microsoft.com/office/powerpoint/2010/main" val="303480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  <a:noFill/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הזכות לחירות-מה למדנו?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156297" y="1140998"/>
            <a:ext cx="8309822" cy="4153058"/>
          </a:xfrm>
        </p:spPr>
        <p:txBody>
          <a:bodyPr>
            <a:normAutofit/>
          </a:bodyPr>
          <a:lstStyle/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הזכות לחירות פירושה שלכל אדם יש זכות לחיות, להחליט, לבחור ולפעול כרצונו, כל עוד הוא אינו פוגע באחרים או בעצמו.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אין לשלול מאדם את חירותו על ידי מעצר או הגבלת חופש המחשבה והפעולה שלו.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מהזכות לחירות נגזרות חירויות רבות: חופש הביטוי, חופש התנועה, חופש העיסוק, חופש הדת, חופש מדת ועוד</a:t>
            </a:r>
          </a:p>
          <a:p>
            <a:pPr>
              <a:lnSpc>
                <a:spcPct val="150000"/>
              </a:lnSpc>
            </a:pPr>
            <a:endParaRPr lang="he-IL" sz="2300" dirty="0">
              <a:sym typeface="Calibri"/>
            </a:endParaRPr>
          </a:p>
          <a:p>
            <a:pPr>
              <a:lnSpc>
                <a:spcPct val="150000"/>
              </a:lnSpc>
            </a:pPr>
            <a:endParaRPr lang="he-IL" sz="2300" dirty="0"/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02D04CBE-7966-48F3-B337-89A6AC706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221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  <a:noFill/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מה למדנו?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156296" y="1047479"/>
            <a:ext cx="7842231" cy="4562218"/>
          </a:xfrm>
        </p:spPr>
        <p:txBody>
          <a:bodyPr vert="horz" lIns="91440" tIns="45720" rIns="91440" bIns="45720" rtlCol="1">
            <a:normAutofit/>
          </a:bodyPr>
          <a:lstStyle/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הביטוי 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 לכל אדם יש זכות לבטא את עמדותיו , דעותיו ואמונותיו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בצורה גלויה, פומבית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ובכל דרך כמו: לבוש, כתיבה, דיבור ועוד.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endParaRPr lang="he-IL" sz="2300" dirty="0"/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התנועה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r>
              <a:rPr lang="he-IL" sz="2300" dirty="0"/>
              <a:t>לכל אדם יש זכות לנוע כרצונו ולהיות בכל מקום בתוך מדינתו, מחוץ למדינתו בהתאם לתנאים של כל מדינה.</a:t>
            </a: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endParaRPr lang="he-IL" sz="2300" dirty="0">
              <a:sym typeface="Calibri"/>
            </a:endParaRPr>
          </a:p>
          <a:p>
            <a:pPr marL="457200" indent="-34290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</a:pPr>
            <a:endParaRPr lang="he-IL" sz="2300" dirty="0"/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2A7999BD-A0D0-425F-8E50-B649DDF7C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096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  <a:noFill/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מה למדנו?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156296" y="1140998"/>
            <a:ext cx="7761461" cy="4562218"/>
          </a:xfrm>
        </p:spPr>
        <p:txBody>
          <a:bodyPr vert="horz" lIns="91440" tIns="45720" rIns="91440" bIns="45720" rtlCol="1">
            <a:normAutofit/>
          </a:bodyPr>
          <a:lstStyle/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העיסוק 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dirty="0"/>
              <a:t>לכל אדם יש זכות לעבוד בכל עבודה ובכל מקצוע בהתאם להגבלות הכתובות בחוק.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b="1" dirty="0"/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הדת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dirty="0"/>
              <a:t> לכל אדם יש זכות להאמין ולהשתייך לדת אותה הוא בחר ולקיים את מנהגיה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b="1" dirty="0"/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865D3905-1D99-412D-A7B4-E88DED49C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949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  <a:noFill/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מה למדנו?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156296" y="1140998"/>
            <a:ext cx="7761461" cy="4562218"/>
          </a:xfrm>
        </p:spPr>
        <p:txBody>
          <a:bodyPr vert="horz" lIns="91440" tIns="45720" rIns="91440" bIns="45720" rtlCol="1">
            <a:normAutofit/>
          </a:bodyPr>
          <a:lstStyle/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מדת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dirty="0"/>
              <a:t>לכל אדם יש זכות שלא להאמין בדת מסוימת, לא לסבול מכפייה דתית ולא לקיים מנהגים דתיים בניגוד לרצונו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dirty="0"/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b="1" dirty="0"/>
              <a:t>חופש המחשבה והמצפון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dirty="0"/>
              <a:t>לכל אדם יש זכות שתהיה לו דעה ומחשבה בכל נושא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r>
              <a:rPr lang="he-IL" sz="2300" dirty="0"/>
              <a:t>כל אדם יכול לפעול לפי המצפון שלו</a:t>
            </a:r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b="1" dirty="0"/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b="1" dirty="0"/>
          </a:p>
          <a:p>
            <a:pPr marL="114300" indent="0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SzPts val="1800"/>
              <a:buNone/>
            </a:pPr>
            <a:endParaRPr lang="he-IL" sz="2300" b="1" dirty="0"/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86677E8A-8C0C-42DD-9E69-6AEBE3FB0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712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r>
              <a:rPr lang="he-IL" dirty="0"/>
              <a:t>בחנו את עצמכם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156296" y="1109825"/>
            <a:ext cx="10107449" cy="4562218"/>
          </a:xfrm>
        </p:spPr>
        <p:txBody>
          <a:bodyPr>
            <a:normAutofit/>
          </a:bodyPr>
          <a:lstStyle/>
          <a:p>
            <a:pPr marL="169863" lv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None/>
            </a:pPr>
            <a:r>
              <a:rPr lang="he-IL" sz="2200" b="1" dirty="0"/>
              <a:t>מהי הזכות הבאה לידי ביטוי במשפטים שלפניכם: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סופר פרסם ספר ובו קטעים מועתקים מספרה של סופרת ידועה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תחנת רדיו אסרה לשדר שיר מחאה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הממשלה קראה לתושבים לא לצאת מגבולות המדינה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פורסמה תמונה של שחקן מפורסם ברשתות החברתיות ללא רשותו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אדם הורשע בעבירה מבלי שהתקיים דיון בבית המשפט בעניינו</a:t>
            </a:r>
          </a:p>
          <a:p>
            <a:pPr marL="627063" lvl="0" indent="-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92A72"/>
              </a:buClr>
              <a:buSzPts val="1800"/>
              <a:buFont typeface="+mj-lt"/>
              <a:buAutoNum type="arabicPeriod"/>
            </a:pPr>
            <a:r>
              <a:rPr lang="he-IL" sz="2000" dirty="0"/>
              <a:t>הממשלה פרסמה הנחיות לציבור בניסיון להתמודד עם התפשטות וירוס הקורונה </a:t>
            </a:r>
          </a:p>
        </p:txBody>
      </p:sp>
      <p:pic>
        <p:nvPicPr>
          <p:cNvPr id="5" name="Picture 2" descr="Image result for זכויות האדם">
            <a:extLst>
              <a:ext uri="{FF2B5EF4-FFF2-40B4-BE49-F238E27FC236}">
                <a16:creationId xmlns:a16="http://schemas.microsoft.com/office/drawing/2014/main" id="{70DE06F1-CF56-488B-B545-E53B7A258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hecklist concept illustration Free Vector">
            <a:extLst>
              <a:ext uri="{FF2B5EF4-FFF2-40B4-BE49-F238E27FC236}">
                <a16:creationId xmlns:a16="http://schemas.microsoft.com/office/drawing/2014/main" id="{21813708-FA9F-4A98-A537-C52BA3C70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1908462"/>
            <a:ext cx="2703709" cy="270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B48C88EC-B68D-4A4D-8DAC-35ED1FEC6626}"/>
              </a:ext>
            </a:extLst>
          </p:cNvPr>
          <p:cNvSpPr txBox="1">
            <a:spLocks/>
          </p:cNvSpPr>
          <p:nvPr/>
        </p:nvSpPr>
        <p:spPr>
          <a:xfrm>
            <a:off x="1704105" y="6565801"/>
            <a:ext cx="2660066" cy="29219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Photo from Freepik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962214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D8CFE-9259-4639-9069-987886157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7292" y="854263"/>
            <a:ext cx="7452359" cy="1398536"/>
          </a:xfrm>
        </p:spPr>
        <p:txBody>
          <a:bodyPr/>
          <a:lstStyle/>
          <a:p>
            <a:r>
              <a:rPr lang="he-IL" sz="3200" dirty="0">
                <a:solidFill>
                  <a:srgbClr val="0070C0"/>
                </a:solidFill>
              </a:rPr>
              <a:t>סרקו את ה-</a:t>
            </a:r>
            <a:r>
              <a:rPr lang="en-US" sz="3200" dirty="0">
                <a:solidFill>
                  <a:srgbClr val="0070C0"/>
                </a:solidFill>
              </a:rPr>
              <a:t>QRCODE</a:t>
            </a:r>
            <a:r>
              <a:rPr lang="he-IL" sz="3200" dirty="0">
                <a:solidFill>
                  <a:srgbClr val="0070C0"/>
                </a:solidFill>
              </a:rPr>
              <a:t> לצפייה במשימות שניתנו במהלך השיעור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7F92B13-DB7A-4CAE-9514-CA8108A8B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442" y="2252799"/>
            <a:ext cx="2766060" cy="276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812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>
            <a:extLst>
              <a:ext uri="{FF2B5EF4-FFF2-40B4-BE49-F238E27FC236}">
                <a16:creationId xmlns:a16="http://schemas.microsoft.com/office/drawing/2014/main" id="{2BA832D5-5019-4D1F-9C26-A9FBB987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he-IL" dirty="0"/>
            </a:br>
            <a:br>
              <a:rPr lang="he-IL" dirty="0"/>
            </a:br>
            <a:br>
              <a:rPr lang="he-IL" dirty="0"/>
            </a:br>
            <a:br>
              <a:rPr lang="he-IL" dirty="0"/>
            </a:br>
            <a:br>
              <a:rPr lang="he-IL" dirty="0"/>
            </a:br>
            <a:br>
              <a:rPr lang="he-IL" dirty="0"/>
            </a:br>
            <a:r>
              <a:rPr lang="he-IL" dirty="0"/>
              <a:t>תודה שהשתתפתם בשיעור</a:t>
            </a:r>
          </a:p>
        </p:txBody>
      </p:sp>
    </p:spTree>
    <p:extLst>
      <p:ext uri="{BB962C8B-B14F-4D97-AF65-F5344CB8AC3E}">
        <p14:creationId xmlns:p14="http://schemas.microsoft.com/office/powerpoint/2010/main" val="335390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A47A48B-90C3-4276-A3ED-CB20EA45A58B}"/>
              </a:ext>
            </a:extLst>
          </p:cNvPr>
          <p:cNvSpPr txBox="1"/>
          <p:nvPr/>
        </p:nvSpPr>
        <p:spPr>
          <a:xfrm rot="10800000" flipH="1" flipV="1">
            <a:off x="232474" y="1342471"/>
            <a:ext cx="11727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לכל אדם יש זכות לחיות בכבוד אנושי, פרטיות בחייו האישיים ואיסור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400" b="1" i="0" u="none" strike="noStrike" kern="120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פגיעה בשמו הטוב על מנת לשמור על אדם מפני יחס מעליב או השפלה.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910B6297-7E28-4DD7-923D-2E3DCEFFC812}"/>
              </a:ext>
            </a:extLst>
          </p:cNvPr>
          <p:cNvSpPr/>
          <p:nvPr/>
        </p:nvSpPr>
        <p:spPr>
          <a:xfrm>
            <a:off x="1735282" y="2811524"/>
            <a:ext cx="3938930" cy="241510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חיפוש על גופו של אדם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תרשים זרימה: תהליך חלופי 9">
            <a:extLst>
              <a:ext uri="{FF2B5EF4-FFF2-40B4-BE49-F238E27FC236}">
                <a16:creationId xmlns:a16="http://schemas.microsoft.com/office/drawing/2014/main" id="{833CF528-C95C-4455-81EE-46EFD5ACF2E0}"/>
              </a:ext>
            </a:extLst>
          </p:cNvPr>
          <p:cNvSpPr/>
          <p:nvPr/>
        </p:nvSpPr>
        <p:spPr>
          <a:xfrm>
            <a:off x="6095999" y="2811524"/>
            <a:ext cx="3938929" cy="241510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לירוק בפניו של אדם</a:t>
            </a:r>
          </a:p>
        </p:txBody>
      </p:sp>
      <p:pic>
        <p:nvPicPr>
          <p:cNvPr id="1026" name="Picture 2" descr="Image result for זכויות האדם">
            <a:extLst>
              <a:ext uri="{FF2B5EF4-FFF2-40B4-BE49-F238E27FC236}">
                <a16:creationId xmlns:a16="http://schemas.microsoft.com/office/drawing/2014/main" id="{11007816-0137-4623-8B98-BF21C0180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1">
            <a:extLst>
              <a:ext uri="{FF2B5EF4-FFF2-40B4-BE49-F238E27FC236}">
                <a16:creationId xmlns:a16="http://schemas.microsoft.com/office/drawing/2014/main" id="{CB7371D8-7AAB-4DFB-9C1D-5C10AF63C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95124"/>
            <a:ext cx="12190413" cy="547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3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910B6297-7E28-4DD7-923D-2E3DCEFFC812}"/>
              </a:ext>
            </a:extLst>
          </p:cNvPr>
          <p:cNvSpPr/>
          <p:nvPr/>
        </p:nvSpPr>
        <p:spPr>
          <a:xfrm>
            <a:off x="1496790" y="1527464"/>
            <a:ext cx="4304688" cy="287485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חדירה לגופו, לביתו או למשרדו ללא הסכמתו או ידיעתו</a:t>
            </a:r>
            <a:endParaRPr lang="en-US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תרשים זרימה: תהליך חלופי 9">
            <a:extLst>
              <a:ext uri="{FF2B5EF4-FFF2-40B4-BE49-F238E27FC236}">
                <a16:creationId xmlns:a16="http://schemas.microsoft.com/office/drawing/2014/main" id="{833CF528-C95C-4455-81EE-46EFD5ACF2E0}"/>
              </a:ext>
            </a:extLst>
          </p:cNvPr>
          <p:cNvSpPr/>
          <p:nvPr/>
        </p:nvSpPr>
        <p:spPr>
          <a:xfrm>
            <a:off x="6418730" y="1527464"/>
            <a:ext cx="4304688" cy="287485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לחדור או לחשוף פרטים אישיים מחייו של אדם ללא הסכמתו</a:t>
            </a:r>
          </a:p>
        </p:txBody>
      </p:sp>
      <p:pic>
        <p:nvPicPr>
          <p:cNvPr id="4" name="Picture 2" descr="Image result for זכויות האדם">
            <a:extLst>
              <a:ext uri="{FF2B5EF4-FFF2-40B4-BE49-F238E27FC236}">
                <a16:creationId xmlns:a16="http://schemas.microsoft.com/office/drawing/2014/main" id="{EEF1FCCB-9F38-4B60-A519-F15C8A01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805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תרשים זרימה: תהליך חלופי 9">
            <a:extLst>
              <a:ext uri="{FF2B5EF4-FFF2-40B4-BE49-F238E27FC236}">
                <a16:creationId xmlns:a16="http://schemas.microsoft.com/office/drawing/2014/main" id="{833CF528-C95C-4455-81EE-46EFD5ACF2E0}"/>
              </a:ext>
            </a:extLst>
          </p:cNvPr>
          <p:cNvSpPr/>
          <p:nvPr/>
        </p:nvSpPr>
        <p:spPr>
          <a:xfrm>
            <a:off x="6202687" y="711943"/>
            <a:ext cx="4567276" cy="195027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פרסום מידע על חייו הפרטיים ללא רשותו       (גם אם מדובר במידע אמין)</a:t>
            </a:r>
            <a:endParaRPr lang="en-US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" name="תרשים זרימה: תהליך חלופי 7">
            <a:extLst>
              <a:ext uri="{FF2B5EF4-FFF2-40B4-BE49-F238E27FC236}">
                <a16:creationId xmlns:a16="http://schemas.microsoft.com/office/drawing/2014/main" id="{DAB289D6-2882-4F0F-B682-69ED94E0BDF9}"/>
              </a:ext>
            </a:extLst>
          </p:cNvPr>
          <p:cNvSpPr/>
          <p:nvPr/>
        </p:nvSpPr>
        <p:spPr>
          <a:xfrm>
            <a:off x="2841988" y="2898737"/>
            <a:ext cx="3419854" cy="1821302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להקליט בסתר אדם</a:t>
            </a:r>
            <a:endParaRPr lang="en-US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5" name="Picture 2" descr="Image result for זכויות האדם">
            <a:extLst>
              <a:ext uri="{FF2B5EF4-FFF2-40B4-BE49-F238E27FC236}">
                <a16:creationId xmlns:a16="http://schemas.microsoft.com/office/drawing/2014/main" id="{779F7B55-E873-4067-B471-9992D7A8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תרשים זרימה: תהליך חלופי 9">
            <a:extLst>
              <a:ext uri="{FF2B5EF4-FFF2-40B4-BE49-F238E27FC236}">
                <a16:creationId xmlns:a16="http://schemas.microsoft.com/office/drawing/2014/main" id="{14111FB1-1EF8-4BBD-9B43-7BB10901558A}"/>
              </a:ext>
            </a:extLst>
          </p:cNvPr>
          <p:cNvSpPr/>
          <p:nvPr/>
        </p:nvSpPr>
        <p:spPr>
          <a:xfrm>
            <a:off x="6527979" y="2900880"/>
            <a:ext cx="3212174" cy="2593443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פרסום מידע שקרי המכפיש את האדם ופוגע בו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8A9800-A616-4090-8E3A-44E08EEAA333}"/>
              </a:ext>
            </a:extLst>
          </p:cNvPr>
          <p:cNvSpPr/>
          <p:nvPr/>
        </p:nvSpPr>
        <p:spPr>
          <a:xfrm>
            <a:off x="0" y="426027"/>
            <a:ext cx="2575851" cy="48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910B6297-7E28-4DD7-923D-2E3DCEFFC812}"/>
              </a:ext>
            </a:extLst>
          </p:cNvPr>
          <p:cNvSpPr/>
          <p:nvPr/>
        </p:nvSpPr>
        <p:spPr>
          <a:xfrm>
            <a:off x="1954312" y="586176"/>
            <a:ext cx="3917250" cy="2076040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rgbClr val="9C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איסור</a:t>
            </a:r>
          </a:p>
          <a:p>
            <a:pPr algn="ctr"/>
            <a:r>
              <a:rPr lang="he-IL" sz="2800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פרסום שמו או תמונתו בניגוד לרצונו</a:t>
            </a:r>
            <a:endParaRPr lang="en-US" sz="2800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3107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9B78F9A-FE2C-4302-8A5B-C853065E46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715001" y="140854"/>
            <a:ext cx="2796031" cy="222828"/>
          </a:xfrm>
        </p:spPr>
        <p:txBody>
          <a:bodyPr/>
          <a:lstStyle/>
          <a:p>
            <a:r>
              <a:rPr lang="he-IL" b="1" dirty="0"/>
              <a:t>ערך כבוד האדם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C8BD42-A4BB-4988-8A88-90F76FEE3BC8}"/>
              </a:ext>
            </a:extLst>
          </p:cNvPr>
          <p:cNvSpPr/>
          <p:nvPr/>
        </p:nvSpPr>
        <p:spPr>
          <a:xfrm>
            <a:off x="0" y="4935682"/>
            <a:ext cx="9123218" cy="1922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nline Media 1" title="ￗﾢￗﾨￗﾚ ￗﾛￗﾑￗﾕￗﾓ ￗﾔￗﾐￗﾓￗﾝ">
            <a:hlinkClick r:id="" action="ppaction://media"/>
            <a:extLst>
              <a:ext uri="{FF2B5EF4-FFF2-40B4-BE49-F238E27FC236}">
                <a16:creationId xmlns:a16="http://schemas.microsoft.com/office/drawing/2014/main" id="{25C20B66-AF52-4A5B-B70D-895B988263C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60664" y="727365"/>
            <a:ext cx="10178471" cy="5725390"/>
          </a:xfrm>
          <a:prstGeom prst="rect">
            <a:avLst/>
          </a:prstGeom>
        </p:spPr>
      </p:pic>
      <p:sp>
        <p:nvSpPr>
          <p:cNvPr id="6" name="מציין מיקום תוכן 2">
            <a:extLst>
              <a:ext uri="{FF2B5EF4-FFF2-40B4-BE49-F238E27FC236}">
                <a16:creationId xmlns:a16="http://schemas.microsoft.com/office/drawing/2014/main" id="{CE807A6C-798B-430E-A816-0A4DA8642569}"/>
              </a:ext>
            </a:extLst>
          </p:cNvPr>
          <p:cNvSpPr txBox="1">
            <a:spLocks/>
          </p:cNvSpPr>
          <p:nvPr/>
        </p:nvSpPr>
        <p:spPr>
          <a:xfrm>
            <a:off x="-446810" y="82551"/>
            <a:ext cx="5195456" cy="3752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rgbClr val="192A72"/>
                </a:solidFill>
                <a:latin typeface="Varela Round" panose="00000500000000000000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/>
              <a:t>הסרטון מטעם מט"ח, כל ישראל אחים והחוויה הדמוקרטית</a:t>
            </a:r>
          </a:p>
        </p:txBody>
      </p:sp>
    </p:spTree>
    <p:extLst>
      <p:ext uri="{BB962C8B-B14F-4D97-AF65-F5344CB8AC3E}">
        <p14:creationId xmlns:p14="http://schemas.microsoft.com/office/powerpoint/2010/main" val="250681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r>
              <a:rPr lang="he-IL" dirty="0"/>
              <a:t>מה למדנו?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828395" y="1081101"/>
            <a:ext cx="8535209" cy="41530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dirty="0"/>
              <a:t>הזכות לכבוד פירושה שלכל אדם יש זכות שלא ישפילו אותו ולא יזלזלו בו.</a:t>
            </a:r>
          </a:p>
          <a:p>
            <a:pPr>
              <a:lnSpc>
                <a:spcPct val="150000"/>
              </a:lnSpc>
            </a:pPr>
            <a:r>
              <a:rPr lang="he-IL" dirty="0"/>
              <a:t> לכל אדם יש זכות לחיות ללא חשיפה והתערבות בחייו         (הזכות לפרטיות)</a:t>
            </a:r>
          </a:p>
          <a:p>
            <a:pPr>
              <a:lnSpc>
                <a:spcPct val="150000"/>
              </a:lnSpc>
            </a:pPr>
            <a:r>
              <a:rPr lang="he-IL" dirty="0"/>
              <a:t>לכל אדם הזכות שלא יפרסמו עליו מידע שיקרי ושלילי           (הזכות לשם טוב)</a:t>
            </a:r>
            <a:endParaRPr lang="he-IL" dirty="0">
              <a:sym typeface="Calibri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  <p:pic>
        <p:nvPicPr>
          <p:cNvPr id="7" name="Picture 2" descr="Image result for זכויות האדם">
            <a:extLst>
              <a:ext uri="{FF2B5EF4-FFF2-40B4-BE49-F238E27FC236}">
                <a16:creationId xmlns:a16="http://schemas.microsoft.com/office/drawing/2014/main" id="{8B3FD0B1-48BE-426C-B493-A09C27C30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02" y="5382491"/>
            <a:ext cx="2329749" cy="147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37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r>
              <a:rPr lang="he-IL" dirty="0"/>
              <a:t>משימה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3618907" y="967816"/>
            <a:ext cx="7540852" cy="4153058"/>
          </a:xfrm>
        </p:spPr>
        <p:txBody>
          <a:bodyPr>
            <a:normAutofit/>
          </a:bodyPr>
          <a:lstStyle/>
          <a:p>
            <a:pPr marL="96848" indent="0">
              <a:lnSpc>
                <a:spcPct val="150000"/>
              </a:lnSpc>
              <a:buNone/>
            </a:pPr>
            <a:r>
              <a:rPr lang="he-IL" dirty="0"/>
              <a:t>צפו בכתבה המשודרת המצורפת: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https://tinyurl.com/tjjgutg</a:t>
            </a:r>
            <a:endParaRPr lang="he-IL" dirty="0"/>
          </a:p>
          <a:p>
            <a:pPr marL="96848" indent="0">
              <a:lnSpc>
                <a:spcPct val="150000"/>
              </a:lnSpc>
              <a:spcBef>
                <a:spcPts val="1333"/>
              </a:spcBef>
              <a:buNone/>
            </a:pPr>
            <a:r>
              <a:rPr lang="he-IL" b="1" dirty="0"/>
              <a:t>א. </a:t>
            </a:r>
            <a:r>
              <a:rPr lang="he-IL" dirty="0"/>
              <a:t>הציגו את הזכות לכבוד.</a:t>
            </a:r>
          </a:p>
          <a:p>
            <a:pPr marL="96848" indent="0">
              <a:lnSpc>
                <a:spcPct val="150000"/>
              </a:lnSpc>
              <a:spcBef>
                <a:spcPts val="1333"/>
              </a:spcBef>
              <a:buNone/>
            </a:pPr>
            <a:r>
              <a:rPr lang="he-IL" b="1" dirty="0"/>
              <a:t>ב. </a:t>
            </a:r>
            <a:r>
              <a:rPr lang="he-IL" dirty="0"/>
              <a:t>הסבירו כיצד באה לידי ביטוי הפגיעה בזכות לכבוד.</a:t>
            </a:r>
          </a:p>
          <a:p>
            <a:pPr>
              <a:lnSpc>
                <a:spcPct val="150000"/>
              </a:lnSpc>
            </a:pPr>
            <a:endParaRPr lang="he-IL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1DCD93-1570-4BFA-898E-6D2006991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558" y="3646223"/>
            <a:ext cx="2178347" cy="2189294"/>
          </a:xfrm>
          <a:prstGeom prst="rect">
            <a:avLst/>
          </a:prstGeom>
        </p:spPr>
      </p:pic>
      <p:sp>
        <p:nvSpPr>
          <p:cNvPr id="7" name="מציין מיקום תוכן 10">
            <a:extLst>
              <a:ext uri="{FF2B5EF4-FFF2-40B4-BE49-F238E27FC236}">
                <a16:creationId xmlns:a16="http://schemas.microsoft.com/office/drawing/2014/main" id="{07AFCA37-0B03-4281-ABB6-90417FA59536}"/>
              </a:ext>
            </a:extLst>
          </p:cNvPr>
          <p:cNvSpPr txBox="1">
            <a:spLocks/>
          </p:cNvSpPr>
          <p:nvPr/>
        </p:nvSpPr>
        <p:spPr>
          <a:xfrm>
            <a:off x="525676" y="2790324"/>
            <a:ext cx="3394364" cy="127735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 algn="ctr">
              <a:buFont typeface="Arial" pitchFamily="34" charset="0"/>
              <a:buNone/>
            </a:pPr>
            <a:r>
              <a:rPr lang="he-IL" sz="2000" b="1" dirty="0">
                <a:solidFill>
                  <a:srgbClr val="0070C0"/>
                </a:solidFill>
                <a:sym typeface="Calibri"/>
              </a:rPr>
              <a:t>סרקו את ה-</a:t>
            </a:r>
            <a:r>
              <a:rPr lang="en-US" sz="2000" b="1" dirty="0">
                <a:solidFill>
                  <a:srgbClr val="0070C0"/>
                </a:solidFill>
                <a:sym typeface="Calibri"/>
              </a:rPr>
              <a:t>QR CODE</a:t>
            </a:r>
            <a:endParaRPr lang="he-IL" sz="2000" b="1" dirty="0">
              <a:solidFill>
                <a:srgbClr val="0070C0"/>
              </a:solidFill>
              <a:sym typeface="Calibri"/>
            </a:endParaRPr>
          </a:p>
          <a:p>
            <a:pPr marL="96848" indent="0" algn="ctr">
              <a:buFont typeface="Arial" pitchFamily="34" charset="0"/>
              <a:buNone/>
            </a:pPr>
            <a:r>
              <a:rPr lang="he-IL" sz="2000" b="1" dirty="0">
                <a:solidFill>
                  <a:srgbClr val="0070C0"/>
                </a:solidFill>
                <a:sym typeface="Calibri"/>
              </a:rPr>
              <a:t>כדי לגשת לכתבה</a:t>
            </a:r>
            <a:endParaRPr lang="he-IL" sz="1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01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365761" y="2168836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הזכות לחירות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3238</TotalTime>
  <Words>960</Words>
  <Application>Microsoft Office PowerPoint</Application>
  <PresentationFormat>מסך רחב</PresentationFormat>
  <Paragraphs>127</Paragraphs>
  <Slides>30</Slides>
  <Notes>26</Notes>
  <HiddenSlides>0</HiddenSlides>
  <MMClips>6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Varela Round</vt:lpstr>
      <vt:lpstr>ערכת נושא Office</vt:lpstr>
      <vt:lpstr>מערכת שידורים לאומית</vt:lpstr>
      <vt:lpstr>הזכות לכבוד</vt:lpstr>
      <vt:lpstr>מה נלמד היום </vt:lpstr>
      <vt:lpstr>מצגת של PowerPoint‏</vt:lpstr>
      <vt:lpstr>מצגת של PowerPoint‏</vt:lpstr>
      <vt:lpstr>מצגת של PowerPoint‏</vt:lpstr>
      <vt:lpstr>מה למדנו?</vt:lpstr>
      <vt:lpstr>משימה</vt:lpstr>
      <vt:lpstr>הזכות לחירות</vt:lpstr>
      <vt:lpstr>הזכות לחירות</vt:lpstr>
      <vt:lpstr>מצגת של PowerPoint‏</vt:lpstr>
      <vt:lpstr>חופש המחשבה והמצפון</vt:lpstr>
      <vt:lpstr>חופש הביטוי</vt:lpstr>
      <vt:lpstr>מצגת של PowerPoint‏</vt:lpstr>
      <vt:lpstr>חופש התנועה</vt:lpstr>
      <vt:lpstr>מצגת של PowerPoint‏</vt:lpstr>
      <vt:lpstr>משימה</vt:lpstr>
      <vt:lpstr>מצגת של PowerPoint‏</vt:lpstr>
      <vt:lpstr>חופש הדת וחופש מדת</vt:lpstr>
      <vt:lpstr>מצגת של PowerPoint‏</vt:lpstr>
      <vt:lpstr>חופש העיסוק</vt:lpstr>
      <vt:lpstr>מצגת של PowerPoint‏</vt:lpstr>
      <vt:lpstr>הזכות לחירות-מה למדנו?</vt:lpstr>
      <vt:lpstr>מה למדנו?</vt:lpstr>
      <vt:lpstr>מה למדנו?</vt:lpstr>
      <vt:lpstr>מה למדנו?</vt:lpstr>
      <vt:lpstr>בחנו את עצמכם</vt:lpstr>
      <vt:lpstr>סרקו את ה-QRCODE לצפייה במשימות שניתנו במהלך השיעור</vt:lpstr>
      <vt:lpstr>      תודה שהשתתפתם בשיעור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שני שמלה/Shani Chemla</cp:lastModifiedBy>
  <cp:revision>125</cp:revision>
  <dcterms:created xsi:type="dcterms:W3CDTF">2020-03-15T19:13:03Z</dcterms:created>
  <dcterms:modified xsi:type="dcterms:W3CDTF">2021-11-11T11:45:56Z</dcterms:modified>
</cp:coreProperties>
</file>