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0"/>
  </p:notesMasterIdLst>
  <p:sldIdLst>
    <p:sldId id="257" r:id="rId2"/>
    <p:sldId id="262" r:id="rId3"/>
    <p:sldId id="263" r:id="rId4"/>
    <p:sldId id="288" r:id="rId5"/>
    <p:sldId id="301" r:id="rId6"/>
    <p:sldId id="310" r:id="rId7"/>
    <p:sldId id="309" r:id="rId8"/>
    <p:sldId id="312" r:id="rId9"/>
    <p:sldId id="311" r:id="rId10"/>
    <p:sldId id="313" r:id="rId11"/>
    <p:sldId id="314" r:id="rId12"/>
    <p:sldId id="315" r:id="rId13"/>
    <p:sldId id="316" r:id="rId14"/>
    <p:sldId id="318" r:id="rId15"/>
    <p:sldId id="320" r:id="rId16"/>
    <p:sldId id="319" r:id="rId17"/>
    <p:sldId id="321" r:id="rId18"/>
    <p:sldId id="322" r:id="rId19"/>
    <p:sldId id="323" r:id="rId20"/>
    <p:sldId id="325" r:id="rId21"/>
    <p:sldId id="327" r:id="rId22"/>
    <p:sldId id="303" r:id="rId23"/>
    <p:sldId id="328" r:id="rId24"/>
    <p:sldId id="317" r:id="rId25"/>
    <p:sldId id="329" r:id="rId26"/>
    <p:sldId id="330" r:id="rId27"/>
    <p:sldId id="331" r:id="rId28"/>
    <p:sldId id="332" r:id="rId29"/>
    <p:sldId id="333" r:id="rId30"/>
    <p:sldId id="334" r:id="rId31"/>
    <p:sldId id="335" r:id="rId32"/>
    <p:sldId id="336" r:id="rId33"/>
    <p:sldId id="337" r:id="rId34"/>
    <p:sldId id="341" r:id="rId35"/>
    <p:sldId id="338" r:id="rId36"/>
    <p:sldId id="340" r:id="rId37"/>
    <p:sldId id="339" r:id="rId38"/>
    <p:sldId id="291" r:id="rId3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98E"/>
    <a:srgbClr val="0D7B81"/>
    <a:srgbClr val="E2F6F6"/>
    <a:srgbClr val="FCFEFE"/>
    <a:srgbClr val="12B4BC"/>
    <a:srgbClr val="192A72"/>
    <a:srgbClr val="E9EBF5"/>
    <a:srgbClr val="CBCCD2"/>
    <a:srgbClr val="E0E0E0"/>
    <a:srgbClr val="11A4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820" autoAdjust="0"/>
    <p:restoredTop sz="89377" autoAdjust="0"/>
  </p:normalViewPr>
  <p:slideViewPr>
    <p:cSldViewPr snapToGrid="0" snapToObjects="1">
      <p:cViewPr varScale="1">
        <p:scale>
          <a:sx n="53" d="100"/>
          <a:sy n="53" d="100"/>
        </p:scale>
        <p:origin x="108" y="282"/>
      </p:cViewPr>
      <p:guideLst>
        <p:guide orient="horz" pos="2160"/>
        <p:guide pos="3841"/>
      </p:guideLst>
    </p:cSldViewPr>
  </p:slideViewPr>
  <p:outlineViewPr>
    <p:cViewPr>
      <p:scale>
        <a:sx n="33" d="100"/>
        <a:sy n="33" d="100"/>
      </p:scale>
      <p:origin x="0" y="-29272"/>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85" d="100"/>
          <a:sy n="85" d="100"/>
        </p:scale>
        <p:origin x="912" y="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ו'/כסלו/תשפ"ב</a:t>
            </a:fld>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11</a:t>
            </a:fld>
            <a:endParaRPr lang="he-IL"/>
          </a:p>
        </p:txBody>
      </p:sp>
    </p:spTree>
    <p:extLst>
      <p:ext uri="{BB962C8B-B14F-4D97-AF65-F5344CB8AC3E}">
        <p14:creationId xmlns:p14="http://schemas.microsoft.com/office/powerpoint/2010/main" val="525684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12</a:t>
            </a:fld>
            <a:endParaRPr lang="he-IL"/>
          </a:p>
        </p:txBody>
      </p:sp>
    </p:spTree>
    <p:extLst>
      <p:ext uri="{BB962C8B-B14F-4D97-AF65-F5344CB8AC3E}">
        <p14:creationId xmlns:p14="http://schemas.microsoft.com/office/powerpoint/2010/main" val="3207098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13</a:t>
            </a:fld>
            <a:endParaRPr lang="he-IL"/>
          </a:p>
        </p:txBody>
      </p:sp>
    </p:spTree>
    <p:extLst>
      <p:ext uri="{BB962C8B-B14F-4D97-AF65-F5344CB8AC3E}">
        <p14:creationId xmlns:p14="http://schemas.microsoft.com/office/powerpoint/2010/main" val="1948198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עדינה: המאבק העיקרי היה להכניס את הטבלה לתוך העמוד ולשמור על גודל הגיוני של כתב מבלי לפגוע בפירוט ההסברים.</a:t>
            </a:r>
          </a:p>
        </p:txBody>
      </p:sp>
      <p:sp>
        <p:nvSpPr>
          <p:cNvPr id="4" name="Slide Number Placeholder 3"/>
          <p:cNvSpPr>
            <a:spLocks noGrp="1"/>
          </p:cNvSpPr>
          <p:nvPr>
            <p:ph type="sldNum" sz="quarter" idx="5"/>
          </p:nvPr>
        </p:nvSpPr>
        <p:spPr/>
        <p:txBody>
          <a:bodyPr/>
          <a:lstStyle/>
          <a:p>
            <a:fld id="{E6DF83E7-A828-4E18-9E21-DA925548D1ED}" type="slidenum">
              <a:rPr lang="he-IL" smtClean="0"/>
              <a:pPr/>
              <a:t>14</a:t>
            </a:fld>
            <a:endParaRPr lang="he-IL"/>
          </a:p>
        </p:txBody>
      </p:sp>
    </p:spTree>
    <p:extLst>
      <p:ext uri="{BB962C8B-B14F-4D97-AF65-F5344CB8AC3E}">
        <p14:creationId xmlns:p14="http://schemas.microsoft.com/office/powerpoint/2010/main" val="2778798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15</a:t>
            </a:fld>
            <a:endParaRPr lang="he-IL"/>
          </a:p>
        </p:txBody>
      </p:sp>
    </p:spTree>
    <p:extLst>
      <p:ext uri="{BB962C8B-B14F-4D97-AF65-F5344CB8AC3E}">
        <p14:creationId xmlns:p14="http://schemas.microsoft.com/office/powerpoint/2010/main" val="1859093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עדינה: המאבק העיקרי היה להכניס את הטבלה לתוך העמוד ולשמור על גודל הגיוני של כתב מבלי לפגוע בפירוט ההסברים.</a:t>
            </a:r>
          </a:p>
          <a:p>
            <a:r>
              <a:rPr lang="he-IL" dirty="0"/>
              <a:t>אי לכך- פירוט התשובה מצד ימין לטבלה.</a:t>
            </a:r>
          </a:p>
        </p:txBody>
      </p:sp>
      <p:sp>
        <p:nvSpPr>
          <p:cNvPr id="4" name="Slide Number Placeholder 3"/>
          <p:cNvSpPr>
            <a:spLocks noGrp="1"/>
          </p:cNvSpPr>
          <p:nvPr>
            <p:ph type="sldNum" sz="quarter" idx="5"/>
          </p:nvPr>
        </p:nvSpPr>
        <p:spPr/>
        <p:txBody>
          <a:bodyPr/>
          <a:lstStyle/>
          <a:p>
            <a:fld id="{E6DF83E7-A828-4E18-9E21-DA925548D1ED}" type="slidenum">
              <a:rPr lang="he-IL" smtClean="0"/>
              <a:pPr/>
              <a:t>16</a:t>
            </a:fld>
            <a:endParaRPr lang="he-IL"/>
          </a:p>
        </p:txBody>
      </p:sp>
    </p:spTree>
    <p:extLst>
      <p:ext uri="{BB962C8B-B14F-4D97-AF65-F5344CB8AC3E}">
        <p14:creationId xmlns:p14="http://schemas.microsoft.com/office/powerpoint/2010/main" val="3964500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17</a:t>
            </a:fld>
            <a:endParaRPr lang="he-IL"/>
          </a:p>
        </p:txBody>
      </p:sp>
    </p:spTree>
    <p:extLst>
      <p:ext uri="{BB962C8B-B14F-4D97-AF65-F5344CB8AC3E}">
        <p14:creationId xmlns:p14="http://schemas.microsoft.com/office/powerpoint/2010/main" val="469899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עדינה: המאבק העיקרי היה להכניס את הטבלה לתוך העמוד ולשמור על גודל הגיוני של כתב מבלי לפגוע בפירוט ההסברים.</a:t>
            </a:r>
          </a:p>
          <a:p>
            <a:r>
              <a:rPr lang="he-IL" dirty="0"/>
              <a:t>אי לכך- פירוט התשובה מצד ימין לטבלה.</a:t>
            </a:r>
          </a:p>
          <a:p>
            <a:r>
              <a:rPr lang="he-IL" dirty="0"/>
              <a:t>הוספתי את ההסבר לגבי רדיוס. אם יש הבדל יש להתייחס אליו כגורם</a:t>
            </a:r>
          </a:p>
          <a:p>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18</a:t>
            </a:fld>
            <a:endParaRPr lang="he-IL"/>
          </a:p>
        </p:txBody>
      </p:sp>
    </p:spTree>
    <p:extLst>
      <p:ext uri="{BB962C8B-B14F-4D97-AF65-F5344CB8AC3E}">
        <p14:creationId xmlns:p14="http://schemas.microsoft.com/office/powerpoint/2010/main" val="272496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עדינה: המאבק העיקרי היה להכניס את הטבלה לתוך העמוד ולשמור על גודל הגיוני של כתב מבלי לפגוע בפירוט ההסברים.</a:t>
            </a:r>
          </a:p>
          <a:p>
            <a:r>
              <a:rPr lang="he-IL" dirty="0"/>
              <a:t>אי לכך- פירוט התשובה מצד ימין לטבלה.</a:t>
            </a:r>
          </a:p>
          <a:p>
            <a:r>
              <a:rPr lang="he-IL" dirty="0"/>
              <a:t>העתקתי לפה את הנוסח מהשקופיות הקודמות כדי שיהיה נוסח קבוע</a:t>
            </a:r>
          </a:p>
          <a:p>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19</a:t>
            </a:fld>
            <a:endParaRPr lang="he-IL"/>
          </a:p>
        </p:txBody>
      </p:sp>
    </p:spTree>
    <p:extLst>
      <p:ext uri="{BB962C8B-B14F-4D97-AF65-F5344CB8AC3E}">
        <p14:creationId xmlns:p14="http://schemas.microsoft.com/office/powerpoint/2010/main" val="1177858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עדינה: המאבק העיקרי היה להכניס את הטבלה לתוך העמוד ולשמור על גודל הגיוני של כתב מבלי לפגוע בפירוט ההסברים.</a:t>
            </a:r>
          </a:p>
          <a:p>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20</a:t>
            </a:fld>
            <a:endParaRPr lang="he-IL"/>
          </a:p>
        </p:txBody>
      </p:sp>
    </p:spTree>
    <p:extLst>
      <p:ext uri="{BB962C8B-B14F-4D97-AF65-F5344CB8AC3E}">
        <p14:creationId xmlns:p14="http://schemas.microsoft.com/office/powerpoint/2010/main" val="3350663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21</a:t>
            </a:fld>
            <a:endParaRPr lang="he-IL"/>
          </a:p>
        </p:txBody>
      </p:sp>
    </p:spTree>
    <p:extLst>
      <p:ext uri="{BB962C8B-B14F-4D97-AF65-F5344CB8AC3E}">
        <p14:creationId xmlns:p14="http://schemas.microsoft.com/office/powerpoint/2010/main" val="3342433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5D6F83B4-4527-4147-AD95-DA0687FA723C}" type="slidenum">
              <a:rPr lang="he-IL" smtClean="0"/>
              <a:t>22</a:t>
            </a:fld>
            <a:endParaRPr lang="he-IL"/>
          </a:p>
        </p:txBody>
      </p:sp>
    </p:spTree>
    <p:extLst>
      <p:ext uri="{BB962C8B-B14F-4D97-AF65-F5344CB8AC3E}">
        <p14:creationId xmlns:p14="http://schemas.microsoft.com/office/powerpoint/2010/main" val="2706431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23</a:t>
            </a:fld>
            <a:endParaRPr lang="he-IL"/>
          </a:p>
        </p:txBody>
      </p:sp>
    </p:spTree>
    <p:extLst>
      <p:ext uri="{BB962C8B-B14F-4D97-AF65-F5344CB8AC3E}">
        <p14:creationId xmlns:p14="http://schemas.microsoft.com/office/powerpoint/2010/main" val="2077629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24</a:t>
            </a:fld>
            <a:endParaRPr lang="he-IL"/>
          </a:p>
        </p:txBody>
      </p:sp>
    </p:spTree>
    <p:extLst>
      <p:ext uri="{BB962C8B-B14F-4D97-AF65-F5344CB8AC3E}">
        <p14:creationId xmlns:p14="http://schemas.microsoft.com/office/powerpoint/2010/main" val="33141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25</a:t>
            </a:fld>
            <a:endParaRPr lang="he-IL"/>
          </a:p>
        </p:txBody>
      </p:sp>
    </p:spTree>
    <p:extLst>
      <p:ext uri="{BB962C8B-B14F-4D97-AF65-F5344CB8AC3E}">
        <p14:creationId xmlns:p14="http://schemas.microsoft.com/office/powerpoint/2010/main" val="1848886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26</a:t>
            </a:fld>
            <a:endParaRPr lang="he-IL"/>
          </a:p>
        </p:txBody>
      </p:sp>
    </p:spTree>
    <p:extLst>
      <p:ext uri="{BB962C8B-B14F-4D97-AF65-F5344CB8AC3E}">
        <p14:creationId xmlns:p14="http://schemas.microsoft.com/office/powerpoint/2010/main" val="987948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27</a:t>
            </a:fld>
            <a:endParaRPr lang="he-IL"/>
          </a:p>
        </p:txBody>
      </p:sp>
    </p:spTree>
    <p:extLst>
      <p:ext uri="{BB962C8B-B14F-4D97-AF65-F5344CB8AC3E}">
        <p14:creationId xmlns:p14="http://schemas.microsoft.com/office/powerpoint/2010/main" val="66702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28</a:t>
            </a:fld>
            <a:endParaRPr lang="he-IL"/>
          </a:p>
        </p:txBody>
      </p:sp>
    </p:spTree>
    <p:extLst>
      <p:ext uri="{BB962C8B-B14F-4D97-AF65-F5344CB8AC3E}">
        <p14:creationId xmlns:p14="http://schemas.microsoft.com/office/powerpoint/2010/main" val="26731452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29</a:t>
            </a:fld>
            <a:endParaRPr lang="he-IL"/>
          </a:p>
        </p:txBody>
      </p:sp>
    </p:spTree>
    <p:extLst>
      <p:ext uri="{BB962C8B-B14F-4D97-AF65-F5344CB8AC3E}">
        <p14:creationId xmlns:p14="http://schemas.microsoft.com/office/powerpoint/2010/main" val="30964254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30</a:t>
            </a:fld>
            <a:endParaRPr lang="he-IL"/>
          </a:p>
        </p:txBody>
      </p:sp>
    </p:spTree>
    <p:extLst>
      <p:ext uri="{BB962C8B-B14F-4D97-AF65-F5344CB8AC3E}">
        <p14:creationId xmlns:p14="http://schemas.microsoft.com/office/powerpoint/2010/main" val="1354623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31</a:t>
            </a:fld>
            <a:endParaRPr lang="he-IL"/>
          </a:p>
        </p:txBody>
      </p:sp>
    </p:spTree>
    <p:extLst>
      <p:ext uri="{BB962C8B-B14F-4D97-AF65-F5344CB8AC3E}">
        <p14:creationId xmlns:p14="http://schemas.microsoft.com/office/powerpoint/2010/main" val="1022825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32</a:t>
            </a:fld>
            <a:endParaRPr lang="he-IL"/>
          </a:p>
        </p:txBody>
      </p:sp>
    </p:spTree>
    <p:extLst>
      <p:ext uri="{BB962C8B-B14F-4D97-AF65-F5344CB8AC3E}">
        <p14:creationId xmlns:p14="http://schemas.microsoft.com/office/powerpoint/2010/main" val="1747143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33</a:t>
            </a:fld>
            <a:endParaRPr lang="he-IL"/>
          </a:p>
        </p:txBody>
      </p:sp>
    </p:spTree>
    <p:extLst>
      <p:ext uri="{BB962C8B-B14F-4D97-AF65-F5344CB8AC3E}">
        <p14:creationId xmlns:p14="http://schemas.microsoft.com/office/powerpoint/2010/main" val="765306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34</a:t>
            </a:fld>
            <a:endParaRPr lang="he-IL"/>
          </a:p>
        </p:txBody>
      </p:sp>
    </p:spTree>
    <p:extLst>
      <p:ext uri="{BB962C8B-B14F-4D97-AF65-F5344CB8AC3E}">
        <p14:creationId xmlns:p14="http://schemas.microsoft.com/office/powerpoint/2010/main" val="17758704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35</a:t>
            </a:fld>
            <a:endParaRPr lang="he-IL"/>
          </a:p>
        </p:txBody>
      </p:sp>
    </p:spTree>
    <p:extLst>
      <p:ext uri="{BB962C8B-B14F-4D97-AF65-F5344CB8AC3E}">
        <p14:creationId xmlns:p14="http://schemas.microsoft.com/office/powerpoint/2010/main" val="41455758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36</a:t>
            </a:fld>
            <a:endParaRPr lang="he-IL"/>
          </a:p>
        </p:txBody>
      </p:sp>
    </p:spTree>
    <p:extLst>
      <p:ext uri="{BB962C8B-B14F-4D97-AF65-F5344CB8AC3E}">
        <p14:creationId xmlns:p14="http://schemas.microsoft.com/office/powerpoint/2010/main" val="14201401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5D6F83B4-4527-4147-AD95-DA0687FA723C}" type="slidenum">
              <a:rPr lang="he-IL" smtClean="0"/>
              <a:t>37</a:t>
            </a:fld>
            <a:endParaRPr lang="he-IL"/>
          </a:p>
        </p:txBody>
      </p:sp>
    </p:spTree>
    <p:extLst>
      <p:ext uri="{BB962C8B-B14F-4D97-AF65-F5344CB8AC3E}">
        <p14:creationId xmlns:p14="http://schemas.microsoft.com/office/powerpoint/2010/main" val="477618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5</a:t>
            </a:fld>
            <a:endParaRPr lang="he-IL"/>
          </a:p>
        </p:txBody>
      </p:sp>
    </p:spTree>
    <p:extLst>
      <p:ext uri="{BB962C8B-B14F-4D97-AF65-F5344CB8AC3E}">
        <p14:creationId xmlns:p14="http://schemas.microsoft.com/office/powerpoint/2010/main" val="299394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6</a:t>
            </a:fld>
            <a:endParaRPr lang="he-IL"/>
          </a:p>
        </p:txBody>
      </p:sp>
    </p:spTree>
    <p:extLst>
      <p:ext uri="{BB962C8B-B14F-4D97-AF65-F5344CB8AC3E}">
        <p14:creationId xmlns:p14="http://schemas.microsoft.com/office/powerpoint/2010/main" val="410185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7</a:t>
            </a:fld>
            <a:endParaRPr lang="he-IL"/>
          </a:p>
        </p:txBody>
      </p:sp>
    </p:spTree>
    <p:extLst>
      <p:ext uri="{BB962C8B-B14F-4D97-AF65-F5344CB8AC3E}">
        <p14:creationId xmlns:p14="http://schemas.microsoft.com/office/powerpoint/2010/main" val="3882194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8</a:t>
            </a:fld>
            <a:endParaRPr lang="he-IL"/>
          </a:p>
        </p:txBody>
      </p:sp>
    </p:spTree>
    <p:extLst>
      <p:ext uri="{BB962C8B-B14F-4D97-AF65-F5344CB8AC3E}">
        <p14:creationId xmlns:p14="http://schemas.microsoft.com/office/powerpoint/2010/main" val="923950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9</a:t>
            </a:fld>
            <a:endParaRPr lang="he-IL"/>
          </a:p>
        </p:txBody>
      </p:sp>
    </p:spTree>
    <p:extLst>
      <p:ext uri="{BB962C8B-B14F-4D97-AF65-F5344CB8AC3E}">
        <p14:creationId xmlns:p14="http://schemas.microsoft.com/office/powerpoint/2010/main" val="2817120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10</a:t>
            </a:fld>
            <a:endParaRPr lang="he-IL"/>
          </a:p>
        </p:txBody>
      </p:sp>
    </p:spTree>
    <p:extLst>
      <p:ext uri="{BB962C8B-B14F-4D97-AF65-F5344CB8AC3E}">
        <p14:creationId xmlns:p14="http://schemas.microsoft.com/office/powerpoint/2010/main" val="3794993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 מערכת שידורים לאומית">
    <p:spTree>
      <p:nvGrpSpPr>
        <p:cNvPr id="1" name=""/>
        <p:cNvGrpSpPr/>
        <p:nvPr/>
      </p:nvGrpSpPr>
      <p:grpSpPr>
        <a:xfrm>
          <a:off x="0" y="0"/>
          <a:ext cx="0" cy="0"/>
          <a:chOff x="0" y="0"/>
          <a:chExt cx="0" cy="0"/>
        </a:xfrm>
      </p:grpSpPr>
      <p:sp>
        <p:nvSpPr>
          <p:cNvPr id="2" name="כותרת 1"/>
          <p:cNvSpPr>
            <a:spLocks noGrp="1"/>
          </p:cNvSpPr>
          <p:nvPr>
            <p:ph type="ctrTitle"/>
          </p:nvPr>
        </p:nvSpPr>
        <p:spPr>
          <a:xfrm>
            <a:off x="516000" y="2693989"/>
            <a:ext cx="11160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
        <p:nvSpPr>
          <p:cNvPr id="3" name="Rectangle 2">
            <a:extLst>
              <a:ext uri="{FF2B5EF4-FFF2-40B4-BE49-F238E27FC236}">
                <a16:creationId xmlns:a16="http://schemas.microsoft.com/office/drawing/2014/main" id="{6F2D798A-D3EB-4AD6-BA0D-6AF5A272CB65}"/>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61D397-1081-475E-877E-2C0275DD9CD7}"/>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C9C924-5BCF-44F6-9D2C-C85E4D329EC9}"/>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B07856-A797-4811-9A80-36465708097A}"/>
              </a:ext>
            </a:extLst>
          </p:cNvPr>
          <p:cNvSpPr/>
          <p:nvPr userDrawn="1"/>
        </p:nvSpPr>
        <p:spPr>
          <a:xfrm>
            <a:off x="-3261642"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כותרת ראשית ושתי תמונות">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FEA3643-4251-43C2-A891-4C9664978EA8}"/>
              </a:ext>
            </a:extLst>
          </p:cNvPr>
          <p:cNvSpPr>
            <a:spLocks noGrp="1"/>
          </p:cNvSpPr>
          <p:nvPr>
            <p:ph type="pic" sz="quarter" idx="13"/>
          </p:nvPr>
        </p:nvSpPr>
        <p:spPr>
          <a:xfrm>
            <a:off x="594360" y="1310640"/>
            <a:ext cx="4511040" cy="4267200"/>
          </a:xfrm>
        </p:spPr>
        <p:txBody>
          <a:bodyPr/>
          <a:lstStyle/>
          <a:p>
            <a:endParaRPr lang="en-US"/>
          </a:p>
        </p:txBody>
      </p:sp>
      <p:sp>
        <p:nvSpPr>
          <p:cNvPr id="8" name="כותרת 1">
            <a:extLst>
              <a:ext uri="{FF2B5EF4-FFF2-40B4-BE49-F238E27FC236}">
                <a16:creationId xmlns:a16="http://schemas.microsoft.com/office/drawing/2014/main" id="{C304FB8B-5E14-469F-8BA4-BF0F011B94E4}"/>
              </a:ext>
            </a:extLst>
          </p:cNvPr>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8">
            <a:extLst>
              <a:ext uri="{FF2B5EF4-FFF2-40B4-BE49-F238E27FC236}">
                <a16:creationId xmlns:a16="http://schemas.microsoft.com/office/drawing/2014/main" id="{B712628B-0991-4441-8324-4563256F9B32}"/>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6">
            <a:extLst>
              <a:ext uri="{FF2B5EF4-FFF2-40B4-BE49-F238E27FC236}">
                <a16:creationId xmlns:a16="http://schemas.microsoft.com/office/drawing/2014/main" id="{26E72AF6-8AD0-4AAD-B906-30424D022CD1}"/>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1" name="מלבן מעוגל 8">
            <a:extLst>
              <a:ext uri="{FF2B5EF4-FFF2-40B4-BE49-F238E27FC236}">
                <a16:creationId xmlns:a16="http://schemas.microsoft.com/office/drawing/2014/main" id="{68D073A7-D8C0-45AA-A5E4-B6122A52E8F5}"/>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0">
            <a:extLst>
              <a:ext uri="{FF2B5EF4-FFF2-40B4-BE49-F238E27FC236}">
                <a16:creationId xmlns:a16="http://schemas.microsoft.com/office/drawing/2014/main" id="{DF89C8AF-9EDF-46EF-BAB7-2D35F683552B}"/>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Picture Placeholder 6">
            <a:extLst>
              <a:ext uri="{FF2B5EF4-FFF2-40B4-BE49-F238E27FC236}">
                <a16:creationId xmlns:a16="http://schemas.microsoft.com/office/drawing/2014/main" id="{52FC1393-B378-4A8A-8716-61E038E3D631}"/>
              </a:ext>
            </a:extLst>
          </p:cNvPr>
          <p:cNvSpPr>
            <a:spLocks noGrp="1"/>
          </p:cNvSpPr>
          <p:nvPr>
            <p:ph type="pic" sz="quarter" idx="14"/>
          </p:nvPr>
        </p:nvSpPr>
        <p:spPr>
          <a:xfrm>
            <a:off x="5372315" y="1310640"/>
            <a:ext cx="4511040" cy="4267200"/>
          </a:xfrm>
        </p:spPr>
        <p:txBody>
          <a:bodyPr/>
          <a:lstStyle/>
          <a:p>
            <a:endParaRPr lang="en-US"/>
          </a:p>
        </p:txBody>
      </p:sp>
      <p:sp>
        <p:nvSpPr>
          <p:cNvPr id="14" name="Rectangle 13">
            <a:extLst>
              <a:ext uri="{FF2B5EF4-FFF2-40B4-BE49-F238E27FC236}">
                <a16:creationId xmlns:a16="http://schemas.microsoft.com/office/drawing/2014/main" id="{BEA01DEB-EE2D-463E-B92D-20469AC2DACB}"/>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ADC8B5D-6FF7-4E76-819C-95A4A6017B9C}"/>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30F30E8-13B7-4C55-A126-67529F765268}"/>
              </a:ext>
            </a:extLst>
          </p:cNvPr>
          <p:cNvSpPr/>
          <p:nvPr userDrawn="1"/>
        </p:nvSpPr>
        <p:spPr>
          <a:xfrm rot="5400000">
            <a:off x="10092700" y="2084060"/>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E7D38CE-7F73-4533-B25A-F628D3EBA7C1}"/>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44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פרטי השיעור, מקצוע ו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4000014" cy="2978963"/>
          </a:xfrm>
          <a:prstGeom prst="roundRect">
            <a:avLst>
              <a:gd name="adj" fmla="val 50000"/>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7" name="מלבן מעוגל 6"/>
          <p:cNvSpPr/>
          <p:nvPr userDrawn="1"/>
        </p:nvSpPr>
        <p:spPr>
          <a:xfrm>
            <a:off x="7329949" y="6240593"/>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872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לבן מעוגל 7">
            <a:extLst>
              <a:ext uri="{FF2B5EF4-FFF2-40B4-BE49-F238E27FC236}">
                <a16:creationId xmlns:a16="http://schemas.microsoft.com/office/drawing/2014/main" id="{F6801116-CC43-4B2A-8C30-E06B51438E5F}"/>
              </a:ext>
            </a:extLst>
          </p:cNvPr>
          <p:cNvSpPr/>
          <p:nvPr userDrawn="1"/>
        </p:nvSpPr>
        <p:spPr>
          <a:xfrm>
            <a:off x="9066088" y="5930032"/>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Rectangle 15">
            <a:extLst>
              <a:ext uri="{FF2B5EF4-FFF2-40B4-BE49-F238E27FC236}">
                <a16:creationId xmlns:a16="http://schemas.microsoft.com/office/drawing/2014/main" id="{083851AC-7C39-4D24-80F3-E23F47BEFFD4}"/>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1AEE328-D2C3-444A-8724-BDAF608C4860}"/>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D96B898-2CF0-49F5-BBD6-BB8ACC47A495}"/>
              </a:ext>
            </a:extLst>
          </p:cNvPr>
          <p:cNvSpPr/>
          <p:nvPr userDrawn="1"/>
        </p:nvSpPr>
        <p:spPr>
          <a:xfrm rot="5400000">
            <a:off x="10107939"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9EA7E53-F4C8-4E78-8841-55D753889071}"/>
              </a:ext>
            </a:extLst>
          </p:cNvPr>
          <p:cNvSpPr/>
          <p:nvPr userDrawn="1"/>
        </p:nvSpPr>
        <p:spPr>
          <a:xfrm>
            <a:off x="-3246402" y="-426720"/>
            <a:ext cx="3246401" cy="807856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כותרת 1">
            <a:extLst>
              <a:ext uri="{FF2B5EF4-FFF2-40B4-BE49-F238E27FC236}">
                <a16:creationId xmlns:a16="http://schemas.microsoft.com/office/drawing/2014/main" id="{6AF90618-5011-488D-8577-8090B2BE5488}"/>
              </a:ext>
            </a:extLst>
          </p:cNvPr>
          <p:cNvSpPr>
            <a:spLocks noGrp="1"/>
          </p:cNvSpPr>
          <p:nvPr>
            <p:ph type="ctrTitle"/>
          </p:nvPr>
        </p:nvSpPr>
        <p:spPr>
          <a:xfrm>
            <a:off x="696000" y="1400768"/>
            <a:ext cx="10800000"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23" name="Google Shape;11;p2">
            <a:extLst>
              <a:ext uri="{FF2B5EF4-FFF2-40B4-BE49-F238E27FC236}">
                <a16:creationId xmlns:a16="http://schemas.microsoft.com/office/drawing/2014/main" id="{60774046-55DB-47C4-8731-49E4A217CD42}"/>
              </a:ext>
            </a:extLst>
          </p:cNvPr>
          <p:cNvSpPr txBox="1">
            <a:spLocks noGrp="1"/>
          </p:cNvSpPr>
          <p:nvPr>
            <p:ph type="subTitle" idx="1"/>
          </p:nvPr>
        </p:nvSpPr>
        <p:spPr>
          <a:xfrm>
            <a:off x="696000" y="2798300"/>
            <a:ext cx="10800000" cy="720000"/>
          </a:xfrm>
          <a:prstGeom prst="rect">
            <a:avLst/>
          </a:prstGeom>
        </p:spPr>
        <p:txBody>
          <a:bodyPr spcFirstLastPara="1" wrap="square" lIns="36000" tIns="36000" rIns="36000" bIns="36000" anchor="ctr"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24" name="מציין מיקום תוכן 2">
            <a:extLst>
              <a:ext uri="{FF2B5EF4-FFF2-40B4-BE49-F238E27FC236}">
                <a16:creationId xmlns:a16="http://schemas.microsoft.com/office/drawing/2014/main" id="{4EE53297-C04D-4B07-99F8-BCEC4E3B9EB8}"/>
              </a:ext>
            </a:extLst>
          </p:cNvPr>
          <p:cNvSpPr>
            <a:spLocks noGrp="1"/>
          </p:cNvSpPr>
          <p:nvPr>
            <p:ph idx="10"/>
          </p:nvPr>
        </p:nvSpPr>
        <p:spPr>
          <a:xfrm>
            <a:off x="696000" y="3655832"/>
            <a:ext cx="10800000" cy="720000"/>
          </a:xfrm>
        </p:spPr>
        <p:txBody>
          <a:bodyPr anchor="ct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20" name="מציין מיקום של מספר שקופית 22">
            <a:extLst>
              <a:ext uri="{FF2B5EF4-FFF2-40B4-BE49-F238E27FC236}">
                <a16:creationId xmlns:a16="http://schemas.microsoft.com/office/drawing/2014/main" id="{58C13A1B-004E-44B4-BBDC-E08548A96B81}"/>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43" y="1396870"/>
            <a:ext cx="14129222" cy="2978963"/>
          </a:xfrm>
          <a:prstGeom prst="roundRect">
            <a:avLst>
              <a:gd name="adj" fmla="val 50000"/>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solidFill>
                  <a:srgbClr val="192A72"/>
                </a:solidFill>
              </a:rPr>
              <a:t>  </a:t>
            </a:r>
          </a:p>
        </p:txBody>
      </p:sp>
      <p:sp>
        <p:nvSpPr>
          <p:cNvPr id="2" name="כותרת 1"/>
          <p:cNvSpPr>
            <a:spLocks noGrp="1"/>
          </p:cNvSpPr>
          <p:nvPr>
            <p:ph type="ctrTitle"/>
          </p:nvPr>
        </p:nvSpPr>
        <p:spPr>
          <a:xfrm>
            <a:off x="696000" y="2188244"/>
            <a:ext cx="10800000" cy="1260000"/>
          </a:xfrm>
          <a:prstGeom prst="rect">
            <a:avLst/>
          </a:prstGeom>
        </p:spPr>
        <p:txBody>
          <a:bodyPr anchor="ctr" anchorCtr="0">
            <a:noAutofit/>
          </a:bodyPr>
          <a:lstStyle>
            <a:lvl1pPr algn="ctr">
              <a:defRPr sz="6601"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15" name="מלבן מעוגל 6">
            <a:extLst>
              <a:ext uri="{FF2B5EF4-FFF2-40B4-BE49-F238E27FC236}">
                <a16:creationId xmlns:a16="http://schemas.microsoft.com/office/drawing/2014/main" id="{B4A26894-BFC6-4CB2-9F98-6C0AB203AB11}"/>
              </a:ext>
            </a:extLst>
          </p:cNvPr>
          <p:cNvSpPr/>
          <p:nvPr userDrawn="1"/>
        </p:nvSpPr>
        <p:spPr>
          <a:xfrm>
            <a:off x="9664804" y="5699022"/>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לבן מעוגל 7">
            <a:extLst>
              <a:ext uri="{FF2B5EF4-FFF2-40B4-BE49-F238E27FC236}">
                <a16:creationId xmlns:a16="http://schemas.microsoft.com/office/drawing/2014/main" id="{93139C06-AB68-49E4-9F8F-F0E56072AD87}"/>
              </a:ext>
            </a:extLst>
          </p:cNvPr>
          <p:cNvSpPr/>
          <p:nvPr userDrawn="1"/>
        </p:nvSpPr>
        <p:spPr>
          <a:xfrm>
            <a:off x="-260562" y="181684"/>
            <a:ext cx="2598822"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7" name="מלבן מעוגל 8">
            <a:extLst>
              <a:ext uri="{FF2B5EF4-FFF2-40B4-BE49-F238E27FC236}">
                <a16:creationId xmlns:a16="http://schemas.microsoft.com/office/drawing/2014/main" id="{92F44B1F-CB02-4BE0-9593-98D37356833A}"/>
              </a:ext>
            </a:extLst>
          </p:cNvPr>
          <p:cNvSpPr/>
          <p:nvPr userDrawn="1"/>
        </p:nvSpPr>
        <p:spPr>
          <a:xfrm>
            <a:off x="-488825" y="468418"/>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8" name="מלבן מעוגל 10">
            <a:extLst>
              <a:ext uri="{FF2B5EF4-FFF2-40B4-BE49-F238E27FC236}">
                <a16:creationId xmlns:a16="http://schemas.microsoft.com/office/drawing/2014/main" id="{F91DCBDE-92CA-433E-83D5-3B5D0DD4B449}"/>
              </a:ext>
            </a:extLst>
          </p:cNvPr>
          <p:cNvSpPr/>
          <p:nvPr userDrawn="1"/>
        </p:nvSpPr>
        <p:spPr>
          <a:xfrm>
            <a:off x="9010091" y="6104087"/>
            <a:ext cx="3755593"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Rectangle 10">
            <a:extLst>
              <a:ext uri="{FF2B5EF4-FFF2-40B4-BE49-F238E27FC236}">
                <a16:creationId xmlns:a16="http://schemas.microsoft.com/office/drawing/2014/main" id="{FE194D36-FE0A-4C9F-8946-7441BBD04111}"/>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F65A56D-9132-4626-874B-D91437478839}"/>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D0F400-87FD-46D3-B4A3-AC189F03B752}"/>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D8D9617-ADF9-485F-8AE6-FD3940CA7E4F}"/>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מציין מיקום של מספר שקופית 22">
            <a:extLst>
              <a:ext uri="{FF2B5EF4-FFF2-40B4-BE49-F238E27FC236}">
                <a16:creationId xmlns:a16="http://schemas.microsoft.com/office/drawing/2014/main" id="{1D40CDBA-CE8D-4E82-AAAC-CCBC39F3F871}"/>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362890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1">
    <p:spTree>
      <p:nvGrpSpPr>
        <p:cNvPr id="1" name=""/>
        <p:cNvGrpSpPr/>
        <p:nvPr/>
      </p:nvGrpSpPr>
      <p:grpSpPr>
        <a:xfrm>
          <a:off x="0" y="0"/>
          <a:ext cx="0" cy="0"/>
          <a:chOff x="0" y="0"/>
          <a:chExt cx="0" cy="0"/>
        </a:xfrm>
      </p:grpSpPr>
      <p:sp>
        <p:nvSpPr>
          <p:cNvPr id="11" name="מלבן מעוגל 10">
            <a:extLst>
              <a:ext uri="{FF2B5EF4-FFF2-40B4-BE49-F238E27FC236}">
                <a16:creationId xmlns:a16="http://schemas.microsoft.com/office/drawing/2014/main" id="{EAE132D4-D270-4859-A0A8-0EABA938935B}"/>
              </a:ext>
            </a:extLst>
          </p:cNvPr>
          <p:cNvSpPr/>
          <p:nvPr userDrawn="1"/>
        </p:nvSpPr>
        <p:spPr>
          <a:xfrm>
            <a:off x="6581228" y="6447542"/>
            <a:ext cx="5993234"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6">
            <a:extLst>
              <a:ext uri="{FF2B5EF4-FFF2-40B4-BE49-F238E27FC236}">
                <a16:creationId xmlns:a16="http://schemas.microsoft.com/office/drawing/2014/main" id="{8A467694-CC08-4C30-BF05-885FCBD4CAB0}"/>
              </a:ext>
            </a:extLst>
          </p:cNvPr>
          <p:cNvSpPr/>
          <p:nvPr userDrawn="1"/>
        </p:nvSpPr>
        <p:spPr>
          <a:xfrm>
            <a:off x="9704146" y="5381191"/>
            <a:ext cx="3496396" cy="442359"/>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6" name="מציין מיקום תוכן 5"/>
          <p:cNvSpPr>
            <a:spLocks noGrp="1"/>
          </p:cNvSpPr>
          <p:nvPr>
            <p:ph sz="quarter" idx="4"/>
          </p:nvPr>
        </p:nvSpPr>
        <p:spPr>
          <a:xfrm>
            <a:off x="515273" y="998859"/>
            <a:ext cx="11161453" cy="4062435"/>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2" name="כותרת 1"/>
          <p:cNvSpPr>
            <a:spLocks noGrp="1"/>
          </p:cNvSpPr>
          <p:nvPr>
            <p:ph type="title"/>
          </p:nvPr>
        </p:nvSpPr>
        <p:spPr>
          <a:xfrm>
            <a:off x="1024128" y="155448"/>
            <a:ext cx="9802206"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226982" y="101748"/>
            <a:ext cx="2160598" cy="21681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54055" y="390797"/>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53219EEB-A406-4AC2-B87E-54A955D7D483}"/>
              </a:ext>
            </a:extLst>
          </p:cNvPr>
          <p:cNvSpPr/>
          <p:nvPr userDrawn="1"/>
        </p:nvSpPr>
        <p:spPr>
          <a:xfrm>
            <a:off x="7978665" y="5944772"/>
            <a:ext cx="4766811" cy="38154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2" name="Rectangle 11">
            <a:extLst>
              <a:ext uri="{FF2B5EF4-FFF2-40B4-BE49-F238E27FC236}">
                <a16:creationId xmlns:a16="http://schemas.microsoft.com/office/drawing/2014/main" id="{DB5BA376-F667-4A43-9264-CB356AE2FBF1}"/>
              </a:ext>
            </a:extLst>
          </p:cNvPr>
          <p:cNvSpPr/>
          <p:nvPr userDrawn="1"/>
        </p:nvSpPr>
        <p:spPr>
          <a:xfrm rot="5400000">
            <a:off x="9936561" y="2157343"/>
            <a:ext cx="735717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CE73A552-D52C-4EE0-9E7A-557CEB6CE479}"/>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6" name="Rectangle 15">
            <a:extLst>
              <a:ext uri="{FF2B5EF4-FFF2-40B4-BE49-F238E27FC236}">
                <a16:creationId xmlns:a16="http://schemas.microsoft.com/office/drawing/2014/main" id="{45208D21-C13C-48D3-8634-05FCD1520B3D}"/>
              </a:ext>
            </a:extLst>
          </p:cNvPr>
          <p:cNvSpPr/>
          <p:nvPr userDrawn="1"/>
        </p:nvSpPr>
        <p:spPr>
          <a:xfrm>
            <a:off x="5903744" y="6876112"/>
            <a:ext cx="6894095" cy="149330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DFFA872-60FE-48B4-B509-3F90F2F53575}"/>
              </a:ext>
            </a:extLst>
          </p:cNvPr>
          <p:cNvSpPr/>
          <p:nvPr userDrawn="1"/>
        </p:nvSpPr>
        <p:spPr>
          <a:xfrm>
            <a:off x="-2191928" y="-31850"/>
            <a:ext cx="2165034"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302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2">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024128"/>
            <a:ext cx="11161453" cy="457200"/>
          </a:xfrm>
        </p:spPr>
        <p:txBody>
          <a:bodyPr lIns="0" tIns="0" rIns="0" bIns="0" anchor="ctr">
            <a:noAutofit/>
          </a:bodyPr>
          <a:lstStyle>
            <a:lvl1pPr marL="0" indent="0" algn="r">
              <a:buNone/>
              <a:defRPr sz="3000" b="1">
                <a:solidFill>
                  <a:srgbClr val="12B4BC"/>
                </a:solidFill>
                <a:latin typeface="Varela Round" pitchFamily="2" charset="-79"/>
                <a:cs typeface="Varela Round" panose="00000500000000000000"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567973"/>
            <a:ext cx="11161453" cy="3522187"/>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377633" y="110284"/>
            <a:ext cx="2105524"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729189" y="435139"/>
            <a:ext cx="2615798" cy="32187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8A91BCC4-EC47-43E2-9595-B89F757E1A7A}"/>
              </a:ext>
            </a:extLst>
          </p:cNvPr>
          <p:cNvSpPr/>
          <p:nvPr userDrawn="1"/>
        </p:nvSpPr>
        <p:spPr>
          <a:xfrm>
            <a:off x="9323387" y="5555326"/>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a:extLst>
              <a:ext uri="{FF2B5EF4-FFF2-40B4-BE49-F238E27FC236}">
                <a16:creationId xmlns:a16="http://schemas.microsoft.com/office/drawing/2014/main" id="{238EE3F7-5012-4191-9ABD-A8E69370622E}"/>
              </a:ext>
            </a:extLst>
          </p:cNvPr>
          <p:cNvSpPr/>
          <p:nvPr userDrawn="1"/>
        </p:nvSpPr>
        <p:spPr>
          <a:xfrm>
            <a:off x="8679109" y="6024163"/>
            <a:ext cx="4127100"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ציין מיקום של מספר שקופית 22">
            <a:extLst>
              <a:ext uri="{FF2B5EF4-FFF2-40B4-BE49-F238E27FC236}">
                <a16:creationId xmlns:a16="http://schemas.microsoft.com/office/drawing/2014/main" id="{31BF6EDC-D21A-4961-802C-6C57056DED88}"/>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4" name="מלבן מעוגל 6">
            <a:extLst>
              <a:ext uri="{FF2B5EF4-FFF2-40B4-BE49-F238E27FC236}">
                <a16:creationId xmlns:a16="http://schemas.microsoft.com/office/drawing/2014/main" id="{09765D6C-4312-45BD-AEDC-93B641915820}"/>
              </a:ext>
            </a:extLst>
          </p:cNvPr>
          <p:cNvSpPr/>
          <p:nvPr userDrawn="1"/>
        </p:nvSpPr>
        <p:spPr>
          <a:xfrm>
            <a:off x="11005702" y="5213334"/>
            <a:ext cx="2372591" cy="25130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Rectangle 11">
            <a:extLst>
              <a:ext uri="{FF2B5EF4-FFF2-40B4-BE49-F238E27FC236}">
                <a16:creationId xmlns:a16="http://schemas.microsoft.com/office/drawing/2014/main" id="{0D0EF58C-1955-4299-80B8-7931E9453E0B}"/>
              </a:ext>
            </a:extLst>
          </p:cNvPr>
          <p:cNvSpPr/>
          <p:nvPr userDrawn="1"/>
        </p:nvSpPr>
        <p:spPr>
          <a:xfrm rot="5400000">
            <a:off x="10107939" y="1954539"/>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ECE651A-F01C-47F6-93CB-FED077AFFFB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09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כותרת ותוכן פריסה 3">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2134"/>
            <a:ext cx="9802368" cy="720000"/>
          </a:xfrm>
        </p:spPr>
        <p:txBody>
          <a:bodyPr lIns="36000" tIns="0" rIns="36000" bIns="0">
            <a:noAutofit/>
          </a:bodyPr>
          <a:lstStyle>
            <a:lvl1pPr marL="0" indent="0">
              <a:tabLst>
                <a:tab pos="11659766" algn="l"/>
              </a:tabLst>
              <a:defRPr sz="44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1024128" y="1049185"/>
            <a:ext cx="8031962" cy="4611559"/>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234936" y="5807316"/>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11218431" y="239177"/>
            <a:ext cx="1706880" cy="4583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388620" y="6235866"/>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0" name="Rectangle 9">
            <a:extLst>
              <a:ext uri="{FF2B5EF4-FFF2-40B4-BE49-F238E27FC236}">
                <a16:creationId xmlns:a16="http://schemas.microsoft.com/office/drawing/2014/main" id="{FFC6E834-92B3-4A32-920C-9FA2D6987411}"/>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6D60292-D9F7-4A35-9D0A-68A9095BDE1E}"/>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53CA14-A360-48A3-A071-94DFC2B62EDC}"/>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5536A81-6863-4B7C-BB9A-6F6DBBAB87E2}"/>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6A93F88D-0694-4107-9D3A-245864065D84}"/>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בלבד פריסה 4">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1497481" y="487099"/>
            <a:ext cx="1576672" cy="289443"/>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1150538" y="127099"/>
            <a:ext cx="1879662" cy="28944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7" name="מלבן מעוגל 6">
            <a:extLst>
              <a:ext uri="{FF2B5EF4-FFF2-40B4-BE49-F238E27FC236}">
                <a16:creationId xmlns:a16="http://schemas.microsoft.com/office/drawing/2014/main" id="{469E9F25-935E-4A65-8AF2-C1B8F105C612}"/>
              </a:ext>
            </a:extLst>
          </p:cNvPr>
          <p:cNvSpPr/>
          <p:nvPr userDrawn="1"/>
        </p:nvSpPr>
        <p:spPr>
          <a:xfrm>
            <a:off x="-487680" y="5923581"/>
            <a:ext cx="3133018"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10">
            <a:extLst>
              <a:ext uri="{FF2B5EF4-FFF2-40B4-BE49-F238E27FC236}">
                <a16:creationId xmlns:a16="http://schemas.microsoft.com/office/drawing/2014/main" id="{DD33049F-8FB3-46DC-B84B-8E763BCBCAC1}"/>
              </a:ext>
            </a:extLst>
          </p:cNvPr>
          <p:cNvSpPr/>
          <p:nvPr userDrawn="1"/>
        </p:nvSpPr>
        <p:spPr>
          <a:xfrm>
            <a:off x="-976438" y="6359813"/>
            <a:ext cx="7301038" cy="65808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Rectangle 11">
            <a:extLst>
              <a:ext uri="{FF2B5EF4-FFF2-40B4-BE49-F238E27FC236}">
                <a16:creationId xmlns:a16="http://schemas.microsoft.com/office/drawing/2014/main" id="{761EC8D2-662F-4FBE-BF29-06100D51DE7E}"/>
              </a:ext>
            </a:extLst>
          </p:cNvPr>
          <p:cNvSpPr/>
          <p:nvPr userDrawn="1"/>
        </p:nvSpPr>
        <p:spPr>
          <a:xfrm rot="5400000">
            <a:off x="9360283" y="2733622"/>
            <a:ext cx="6987520" cy="1297194"/>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מציין מיקום של מספר שקופית 22">
            <a:extLst>
              <a:ext uri="{FF2B5EF4-FFF2-40B4-BE49-F238E27FC236}">
                <a16:creationId xmlns:a16="http://schemas.microsoft.com/office/drawing/2014/main" id="{23075256-456E-41D8-BDFD-8C3A8EA654D2}"/>
              </a:ext>
            </a:extLst>
          </p:cNvPr>
          <p:cNvSpPr txBox="1">
            <a:spLocks/>
          </p:cNvSpPr>
          <p:nvPr userDrawn="1"/>
        </p:nvSpPr>
        <p:spPr>
          <a:xfrm>
            <a:off x="-131730" y="6361368"/>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
        <p:nvSpPr>
          <p:cNvPr id="15" name="Rectangle 14">
            <a:extLst>
              <a:ext uri="{FF2B5EF4-FFF2-40B4-BE49-F238E27FC236}">
                <a16:creationId xmlns:a16="http://schemas.microsoft.com/office/drawing/2014/main" id="{4FB42163-9C8B-4AEB-9C50-F5529BD5C36B}"/>
              </a:ext>
            </a:extLst>
          </p:cNvPr>
          <p:cNvSpPr/>
          <p:nvPr userDrawn="1"/>
        </p:nvSpPr>
        <p:spPr>
          <a:xfrm rot="16200000">
            <a:off x="5821949" y="1027133"/>
            <a:ext cx="521207" cy="12218895"/>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A26CB3A-BCA5-4171-BE99-1D6F46911786}"/>
              </a:ext>
            </a:extLst>
          </p:cNvPr>
          <p:cNvSpPr/>
          <p:nvPr userDrawn="1"/>
        </p:nvSpPr>
        <p:spPr>
          <a:xfrm rot="5400000">
            <a:off x="5683838" y="-6805249"/>
            <a:ext cx="947627" cy="1263971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4964ABF-EE59-4E45-BC5F-A3665732FD21}"/>
              </a:ext>
            </a:extLst>
          </p:cNvPr>
          <p:cNvSpPr/>
          <p:nvPr userDrawn="1"/>
        </p:nvSpPr>
        <p:spPr>
          <a:xfrm>
            <a:off x="-2001567" y="-416688"/>
            <a:ext cx="1974672" cy="8068538"/>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4596A93-68B7-48E8-8354-9EAE3F8183B0}"/>
              </a:ext>
            </a:extLst>
          </p:cNvPr>
          <p:cNvSpPr>
            <a:spLocks noGrp="1"/>
          </p:cNvSpPr>
          <p:nvPr>
            <p:ph type="body" sz="quarter" idx="10"/>
          </p:nvPr>
        </p:nvSpPr>
        <p:spPr>
          <a:xfrm>
            <a:off x="2951578" y="1212161"/>
            <a:ext cx="7885112" cy="4090988"/>
          </a:xfrm>
        </p:spPr>
        <p:txBody>
          <a:bodyPr>
            <a:normAutofit/>
          </a:bodyPr>
          <a:lstStyle>
            <a:lvl1pPr>
              <a:defRPr sz="2800"/>
            </a:lvl1pPr>
          </a:lstStyle>
          <a:p>
            <a:pPr lvl="0"/>
            <a:r>
              <a:rPr lang="en-US" dirty="0"/>
              <a:t>Click to edit Master text styles</a:t>
            </a:r>
          </a:p>
        </p:txBody>
      </p:sp>
    </p:spTree>
    <p:extLst>
      <p:ext uri="{BB962C8B-B14F-4D97-AF65-F5344CB8AC3E}">
        <p14:creationId xmlns:p14="http://schemas.microsoft.com/office/powerpoint/2010/main" val="165104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5">
    <p:spTree>
      <p:nvGrpSpPr>
        <p:cNvPr id="1" name=""/>
        <p:cNvGrpSpPr/>
        <p:nvPr/>
      </p:nvGrpSpPr>
      <p:grpSpPr>
        <a:xfrm>
          <a:off x="0" y="0"/>
          <a:ext cx="0" cy="0"/>
          <a:chOff x="0" y="0"/>
          <a:chExt cx="0" cy="0"/>
        </a:xfrm>
      </p:grpSpPr>
      <p:sp>
        <p:nvSpPr>
          <p:cNvPr id="17" name="מלבן מעוגל 8">
            <a:extLst>
              <a:ext uri="{FF2B5EF4-FFF2-40B4-BE49-F238E27FC236}">
                <a16:creationId xmlns:a16="http://schemas.microsoft.com/office/drawing/2014/main" id="{820BD794-101C-426F-8015-9C33A0E995FA}"/>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2" name="כותרת 1"/>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1026926" y="1025601"/>
            <a:ext cx="9802368" cy="431447"/>
          </a:xfrm>
        </p:spPr>
        <p:txBody>
          <a:bodyPr anchor="ctr">
            <a:noAutofit/>
          </a:bodyPr>
          <a:lstStyle>
            <a:lvl1pPr marL="185757" indent="0" algn="r">
              <a:buNone/>
              <a:defRPr sz="3000" b="1">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1026927" y="1710442"/>
            <a:ext cx="8212766" cy="4152517"/>
          </a:xfrm>
        </p:spPr>
        <p:txBody>
          <a:bodyP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Rectangle 9">
            <a:extLst>
              <a:ext uri="{FF2B5EF4-FFF2-40B4-BE49-F238E27FC236}">
                <a16:creationId xmlns:a16="http://schemas.microsoft.com/office/drawing/2014/main" id="{8084947B-AFA4-410D-A793-689C573D144E}"/>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D4F41F-EAD8-495C-A662-C4F40F404DB3}"/>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A1181A-6B49-4EE5-AE44-1B5B124FA758}"/>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113178B-7D7E-4A10-9724-453DF758F663}"/>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מציין מיקום של מספר שקופית 22">
            <a:extLst>
              <a:ext uri="{FF2B5EF4-FFF2-40B4-BE49-F238E27FC236}">
                <a16:creationId xmlns:a16="http://schemas.microsoft.com/office/drawing/2014/main" id="{7947FE0C-D7CF-4209-91A5-93564F2C3543}"/>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8" name="מלבן מעוגל 7"/>
          <p:cNvSpPr/>
          <p:nvPr userDrawn="1"/>
        </p:nvSpPr>
        <p:spPr>
          <a:xfrm>
            <a:off x="8667715" y="-161750"/>
            <a:ext cx="5300119" cy="38235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r">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
        <p:nvSpPr>
          <p:cNvPr id="10" name="Rectangle 9">
            <a:extLst>
              <a:ext uri="{FF2B5EF4-FFF2-40B4-BE49-F238E27FC236}">
                <a16:creationId xmlns:a16="http://schemas.microsoft.com/office/drawing/2014/main" id="{90226196-3340-4F6C-9B09-34934599BAD7}"/>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291965B-48C3-4AD9-9066-E67195630BFD}"/>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CB16E1-D93B-440E-81F5-6366FDB428B8}"/>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020DF7-29CF-4A0A-BC0A-7568981BF8AD}"/>
              </a:ext>
            </a:extLst>
          </p:cNvPr>
          <p:cNvSpPr/>
          <p:nvPr userDrawn="1"/>
        </p:nvSpPr>
        <p:spPr>
          <a:xfrm>
            <a:off x="-3948180"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7F0C566-C47D-446F-9E8E-EC9B0F5F1BF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63A8D2-0547-47E3-84C0-5D60CFDB7CB1}"/>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C0104F3-C98B-4790-842F-F7B1B2FBDE13}"/>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07C576E-38DA-426A-9C16-921DE9A0835B}"/>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מציין מיקום של מספר שקופית 22">
            <a:extLst>
              <a:ext uri="{FF2B5EF4-FFF2-40B4-BE49-F238E27FC236}">
                <a16:creationId xmlns:a16="http://schemas.microsoft.com/office/drawing/2014/main" id="{5F1A13CD-CEB6-4958-B99A-46020ADA9375}"/>
              </a:ext>
            </a:extLst>
          </p:cNvPr>
          <p:cNvSpPr txBox="1">
            <a:spLocks/>
          </p:cNvSpPr>
          <p:nvPr userDrawn="1"/>
        </p:nvSpPr>
        <p:spPr>
          <a:xfrm>
            <a:off x="-231414" y="6409126"/>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6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6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3687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ו'/כסלו/תשפ"ב</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
        <p:nvSpPr>
          <p:cNvPr id="7" name="Rectangle 6">
            <a:extLst>
              <a:ext uri="{FF2B5EF4-FFF2-40B4-BE49-F238E27FC236}">
                <a16:creationId xmlns:a16="http://schemas.microsoft.com/office/drawing/2014/main" id="{7D1A36FD-4A58-4EC2-B769-2CB4558CD86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9A89C66-91F2-409B-AE3C-970820728814}"/>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EAF9B00-5AF6-47AB-81E5-2BE048851E3E}"/>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E3C55C6-DFDE-44BF-BB37-E582014C2D4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74" r:id="rId4"/>
    <p:sldLayoutId id="2147483675" r:id="rId5"/>
    <p:sldLayoutId id="2147483650" r:id="rId6"/>
    <p:sldLayoutId id="2147483676" r:id="rId7"/>
    <p:sldLayoutId id="2147483653" r:id="rId8"/>
    <p:sldLayoutId id="2147483666" r:id="rId9"/>
    <p:sldLayoutId id="2147483677" r:id="rId10"/>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תזכורת: </a:t>
            </a:r>
            <a:r>
              <a:rPr lang="he-IL" dirty="0" err="1"/>
              <a:t>אלקטרושליליות</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fontScale="85000" lnSpcReduction="20000"/>
          </a:bodyPr>
          <a:lstStyle/>
          <a:p>
            <a:pPr>
              <a:lnSpc>
                <a:spcPct val="150000"/>
              </a:lnSpc>
            </a:pPr>
            <a:r>
              <a:rPr lang="he-IL" dirty="0"/>
              <a:t>לאטומים שונים, יכולת שונה למשוך אליהם אלקטרונים.  היכולת היחסית של אטום למשוך אליו את אלקטרוני הקשר נקראת: '</a:t>
            </a:r>
            <a:r>
              <a:rPr lang="he-IL" dirty="0" err="1"/>
              <a:t>אלקטרושליליות</a:t>
            </a:r>
            <a:r>
              <a:rPr lang="he-IL" dirty="0"/>
              <a:t>'. </a:t>
            </a:r>
          </a:p>
          <a:p>
            <a:pPr>
              <a:lnSpc>
                <a:spcPct val="150000"/>
              </a:lnSpc>
            </a:pPr>
            <a:r>
              <a:rPr lang="he-IL" dirty="0" err="1"/>
              <a:t>אלקטרושליליות</a:t>
            </a:r>
            <a:r>
              <a:rPr lang="he-IL" dirty="0"/>
              <a:t> הינה תכונה כמותית הניתנת למדידה כאשר מתקיים קשר כימי.</a:t>
            </a:r>
          </a:p>
          <a:p>
            <a:pPr>
              <a:lnSpc>
                <a:spcPct val="150000"/>
              </a:lnSpc>
            </a:pPr>
            <a:r>
              <a:rPr lang="he-IL" dirty="0"/>
              <a:t>הגורמים המשפיעים על </a:t>
            </a:r>
            <a:r>
              <a:rPr lang="he-IL" dirty="0" err="1"/>
              <a:t>האלקטרושליליות</a:t>
            </a:r>
            <a:r>
              <a:rPr lang="he-IL" dirty="0"/>
              <a:t> של אטום נתון הם:</a:t>
            </a:r>
          </a:p>
          <a:p>
            <a:pPr lvl="3">
              <a:lnSpc>
                <a:spcPct val="150000"/>
              </a:lnSpc>
            </a:pPr>
            <a:r>
              <a:rPr lang="he-IL" sz="2600" dirty="0">
                <a:solidFill>
                  <a:srgbClr val="002060"/>
                </a:solidFill>
                <a:latin typeface="Varela Round" panose="00000500000000000000" pitchFamily="2" charset="-79"/>
                <a:cs typeface="Varela Round" panose="00000500000000000000" pitchFamily="2" charset="-79"/>
              </a:rPr>
              <a:t>מספר הפרוטונים בגרעין האטום</a:t>
            </a:r>
          </a:p>
          <a:p>
            <a:pPr lvl="3">
              <a:lnSpc>
                <a:spcPct val="150000"/>
              </a:lnSpc>
            </a:pPr>
            <a:r>
              <a:rPr lang="he-IL" sz="2600" dirty="0">
                <a:solidFill>
                  <a:srgbClr val="002060"/>
                </a:solidFill>
                <a:latin typeface="Varela Round" panose="00000500000000000000" pitchFamily="2" charset="-79"/>
                <a:cs typeface="Varela Round" panose="00000500000000000000" pitchFamily="2" charset="-79"/>
              </a:rPr>
              <a:t>המרחק בין הגרעין לבין אלקטרוני הקשר</a:t>
            </a:r>
          </a:p>
          <a:p>
            <a:pPr marL="0" indent="0">
              <a:buNone/>
            </a:pPr>
            <a:endParaRPr lang="he-IL" dirty="0"/>
          </a:p>
          <a:p>
            <a:pPr marL="0" indent="0">
              <a:buNone/>
            </a:pPr>
            <a:endParaRPr lang="he-IL" dirty="0"/>
          </a:p>
          <a:p>
            <a:pPr marL="0" indent="0">
              <a:buNone/>
            </a:pPr>
            <a:endParaRPr lang="he-IL" dirty="0"/>
          </a:p>
          <a:p>
            <a:pPr marL="0" indent="0">
              <a:buNone/>
            </a:pPr>
            <a:r>
              <a:rPr lang="he-IL" b="1" dirty="0">
                <a:solidFill>
                  <a:srgbClr val="12B4BC"/>
                </a:solidFill>
              </a:rPr>
              <a:t> </a:t>
            </a: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pSp>
        <p:nvGrpSpPr>
          <p:cNvPr id="4" name="Group 3"/>
          <p:cNvGrpSpPr/>
          <p:nvPr/>
        </p:nvGrpSpPr>
        <p:grpSpPr>
          <a:xfrm>
            <a:off x="498310" y="3182324"/>
            <a:ext cx="4783493" cy="2907569"/>
            <a:chOff x="498310" y="3182324"/>
            <a:chExt cx="4783493" cy="2907569"/>
          </a:xfrm>
        </p:grpSpPr>
        <p:sp>
          <p:nvSpPr>
            <p:cNvPr id="14" name="Striped Right Arrow 13"/>
            <p:cNvSpPr/>
            <p:nvPr/>
          </p:nvSpPr>
          <p:spPr>
            <a:xfrm>
              <a:off x="1078525" y="3182324"/>
              <a:ext cx="3511060" cy="187815"/>
            </a:xfrm>
            <a:prstGeom prst="stripedRightArrow">
              <a:avLst/>
            </a:prstGeom>
            <a:solidFill>
              <a:srgbClr val="12B4BC"/>
            </a:solidFill>
            <a:ln>
              <a:solidFill>
                <a:srgbClr val="12B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triped Right Arrow 15"/>
            <p:cNvSpPr/>
            <p:nvPr/>
          </p:nvSpPr>
          <p:spPr>
            <a:xfrm rot="16200000">
              <a:off x="-254156" y="4708185"/>
              <a:ext cx="2328312" cy="168525"/>
            </a:xfrm>
            <a:prstGeom prst="stripedRightArrow">
              <a:avLst/>
            </a:prstGeom>
            <a:solidFill>
              <a:srgbClr val="12B4BC"/>
            </a:solidFill>
            <a:ln>
              <a:solidFill>
                <a:srgbClr val="12B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תרשים זרימה: תהליך חלופי 4">
              <a:extLst>
                <a:ext uri="{FF2B5EF4-FFF2-40B4-BE49-F238E27FC236}">
                  <a16:creationId xmlns:a16="http://schemas.microsoft.com/office/drawing/2014/main" id="{E0A2E224-F189-4B18-88F4-DB8D7F056451}"/>
                </a:ext>
              </a:extLst>
            </p:cNvPr>
            <p:cNvSpPr/>
            <p:nvPr/>
          </p:nvSpPr>
          <p:spPr>
            <a:xfrm rot="16200000">
              <a:off x="-527103" y="4653703"/>
              <a:ext cx="2328313" cy="277488"/>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מרחק מהגרעין קטן</a:t>
              </a:r>
              <a:endParaRPr lang="he-IL" sz="2000" b="1" dirty="0">
                <a:solidFill>
                  <a:schemeClr val="bg1"/>
                </a:solidFill>
                <a:latin typeface="Varela Round" panose="00000500000000000000" pitchFamily="2" charset="-79"/>
                <a:cs typeface="Varela Round" panose="00000500000000000000" pitchFamily="2" charset="-79"/>
              </a:endParaRPr>
            </a:p>
          </p:txBody>
        </p:sp>
        <p:pic>
          <p:nvPicPr>
            <p:cNvPr id="3" name="Picture 2"/>
            <p:cNvPicPr>
              <a:picLocks noChangeAspect="1"/>
            </p:cNvPicPr>
            <p:nvPr/>
          </p:nvPicPr>
          <p:blipFill>
            <a:blip r:embed="rId3"/>
            <a:stretch>
              <a:fillRect/>
            </a:stretch>
          </p:blipFill>
          <p:spPr>
            <a:xfrm>
              <a:off x="1024128" y="3376246"/>
              <a:ext cx="4257675" cy="2713647"/>
            </a:xfrm>
            <a:prstGeom prst="rect">
              <a:avLst/>
            </a:prstGeom>
          </p:spPr>
        </p:pic>
        <p:sp>
          <p:nvSpPr>
            <p:cNvPr id="15" name="תרשים זרימה: תהליך חלופי 4">
              <a:extLst>
                <a:ext uri="{FF2B5EF4-FFF2-40B4-BE49-F238E27FC236}">
                  <a16:creationId xmlns:a16="http://schemas.microsoft.com/office/drawing/2014/main" id="{E0A2E224-F189-4B18-88F4-DB8D7F056451}"/>
                </a:ext>
              </a:extLst>
            </p:cNvPr>
            <p:cNvSpPr/>
            <p:nvPr/>
          </p:nvSpPr>
          <p:spPr>
            <a:xfrm>
              <a:off x="1764732" y="3434860"/>
              <a:ext cx="2426992" cy="226359"/>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bg1"/>
                  </a:solidFill>
                  <a:latin typeface="Varela Round" panose="00000500000000000000" pitchFamily="2" charset="-79"/>
                  <a:cs typeface="Varela Round" panose="00000500000000000000" pitchFamily="2" charset="-79"/>
                </a:rPr>
                <a:t>מספר הפרוטונים עולה</a:t>
              </a:r>
              <a:endParaRPr lang="he-IL" b="1" dirty="0">
                <a:solidFill>
                  <a:schemeClr val="bg1"/>
                </a:solidFill>
                <a:latin typeface="Varela Round" panose="00000500000000000000" pitchFamily="2" charset="-79"/>
                <a:cs typeface="Varela Round" panose="00000500000000000000" pitchFamily="2" charset="-79"/>
              </a:endParaRPr>
            </a:p>
          </p:txBody>
        </p:sp>
      </p:grpSp>
    </p:spTree>
    <p:extLst>
      <p:ext uri="{BB962C8B-B14F-4D97-AF65-F5344CB8AC3E}">
        <p14:creationId xmlns:p14="http://schemas.microsoft.com/office/powerpoint/2010/main" val="301613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תזכורת: קשר </a:t>
            </a:r>
            <a:r>
              <a:rPr lang="he-IL" dirty="0" err="1"/>
              <a:t>קוולנטי</a:t>
            </a:r>
            <a:r>
              <a:rPr lang="he-IL" dirty="0"/>
              <a:t> טהור וקוטבי</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fontScale="85000" lnSpcReduction="10000"/>
          </a:bodyPr>
          <a:lstStyle/>
          <a:p>
            <a:pPr>
              <a:lnSpc>
                <a:spcPct val="150000"/>
              </a:lnSpc>
            </a:pPr>
            <a:r>
              <a:rPr lang="he-IL" dirty="0"/>
              <a:t>אטומים זהים הינם בעלי ערך </a:t>
            </a:r>
            <a:r>
              <a:rPr lang="he-IL" dirty="0" err="1"/>
              <a:t>אלקטרושליליות</a:t>
            </a:r>
            <a:r>
              <a:rPr lang="he-IL" dirty="0"/>
              <a:t> זהה. כאשר הם יוצרים </a:t>
            </a:r>
            <a:br>
              <a:rPr lang="en-US" dirty="0"/>
            </a:br>
            <a:r>
              <a:rPr lang="he-IL" dirty="0"/>
              <a:t>קשר </a:t>
            </a:r>
            <a:r>
              <a:rPr lang="he-IL" dirty="0" err="1"/>
              <a:t>קוולנטי</a:t>
            </a:r>
            <a:r>
              <a:rPr lang="he-IL" dirty="0"/>
              <a:t>, הקשר אינו קוטבי ונקרא: </a:t>
            </a:r>
            <a:r>
              <a:rPr lang="he-IL" b="1" dirty="0"/>
              <a:t>'קשר </a:t>
            </a:r>
            <a:r>
              <a:rPr lang="he-IL" b="1" dirty="0" err="1"/>
              <a:t>קוולנטי</a:t>
            </a:r>
            <a:r>
              <a:rPr lang="he-IL" b="1" dirty="0"/>
              <a:t> טהור</a:t>
            </a:r>
            <a:r>
              <a:rPr lang="he-IL" dirty="0"/>
              <a:t>'. </a:t>
            </a:r>
            <a:br>
              <a:rPr lang="en-US" dirty="0"/>
            </a:br>
            <a:r>
              <a:rPr lang="he-IL" dirty="0"/>
              <a:t>				דוגמא</a:t>
            </a:r>
            <a:r>
              <a:rPr lang="en-US" dirty="0"/>
              <a:t>:</a:t>
            </a:r>
            <a:r>
              <a:rPr lang="he-IL" dirty="0"/>
              <a:t>  מולקולת מימן, </a:t>
            </a:r>
            <a:r>
              <a:rPr lang="en-US" dirty="0"/>
              <a:t>H</a:t>
            </a:r>
            <a:r>
              <a:rPr lang="en-US" baseline="-25000" dirty="0"/>
              <a:t>2</a:t>
            </a:r>
            <a:endParaRPr lang="he-IL" baseline="-25000" dirty="0"/>
          </a:p>
          <a:p>
            <a:pPr>
              <a:lnSpc>
                <a:spcPct val="150000"/>
              </a:lnSpc>
            </a:pPr>
            <a:r>
              <a:rPr lang="he-IL" dirty="0"/>
              <a:t>אטומים שונים הינם בעלי ערך </a:t>
            </a:r>
            <a:r>
              <a:rPr lang="he-IL" dirty="0" err="1"/>
              <a:t>אלקטרושליליות</a:t>
            </a:r>
            <a:r>
              <a:rPr lang="he-IL" dirty="0"/>
              <a:t>  שונה. כאשר הם יוצרים </a:t>
            </a:r>
            <a:br>
              <a:rPr lang="en-US" dirty="0"/>
            </a:br>
            <a:r>
              <a:rPr lang="he-IL" dirty="0"/>
              <a:t>קשר </a:t>
            </a:r>
            <a:r>
              <a:rPr lang="he-IL" dirty="0" err="1"/>
              <a:t>קוולנטי</a:t>
            </a:r>
            <a:r>
              <a:rPr lang="he-IL" dirty="0"/>
              <a:t>, הקשר קוטבי ונקרא: </a:t>
            </a:r>
            <a:r>
              <a:rPr lang="he-IL" b="1" dirty="0"/>
              <a:t>'קשר </a:t>
            </a:r>
            <a:r>
              <a:rPr lang="he-IL" b="1" dirty="0" err="1"/>
              <a:t>קוולנטי</a:t>
            </a:r>
            <a:r>
              <a:rPr lang="he-IL" b="1" dirty="0"/>
              <a:t> קוטבי</a:t>
            </a:r>
            <a:r>
              <a:rPr lang="he-IL" dirty="0"/>
              <a:t>'.  </a:t>
            </a:r>
          </a:p>
          <a:p>
            <a:pPr marL="457200" lvl="1" indent="0">
              <a:lnSpc>
                <a:spcPct val="150000"/>
              </a:lnSpc>
              <a:buNone/>
            </a:pPr>
            <a:r>
              <a:rPr lang="he-IL" dirty="0"/>
              <a:t>				דוגמא: מולקולת מימן </a:t>
            </a:r>
            <a:r>
              <a:rPr lang="he-IL" dirty="0" err="1"/>
              <a:t>פלואורי</a:t>
            </a:r>
            <a:r>
              <a:rPr lang="he-IL" dirty="0"/>
              <a:t>, </a:t>
            </a:r>
            <a:r>
              <a:rPr lang="en-US" dirty="0"/>
              <a:t>HF</a:t>
            </a:r>
            <a:endParaRPr lang="he-IL" dirty="0"/>
          </a:p>
          <a:p>
            <a:pPr marL="0" indent="0">
              <a:buNone/>
            </a:pPr>
            <a:endParaRPr lang="he-IL" dirty="0"/>
          </a:p>
          <a:p>
            <a:pPr marL="0" indent="0">
              <a:buNone/>
            </a:pPr>
            <a:endParaRPr lang="he-IL" dirty="0"/>
          </a:p>
          <a:p>
            <a:pPr marL="0" indent="0">
              <a:buNone/>
            </a:pPr>
            <a:endParaRPr lang="he-IL" dirty="0"/>
          </a:p>
          <a:p>
            <a:pPr marL="0" indent="0">
              <a:buNone/>
            </a:pPr>
            <a:r>
              <a:rPr lang="he-IL" b="1" dirty="0">
                <a:solidFill>
                  <a:srgbClr val="12B4BC"/>
                </a:solidFill>
              </a:rPr>
              <a:t> </a:t>
            </a: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pic>
        <p:nvPicPr>
          <p:cNvPr id="13" name="Picture 12"/>
          <p:cNvPicPr>
            <a:picLocks noChangeAspect="1"/>
          </p:cNvPicPr>
          <p:nvPr/>
        </p:nvPicPr>
        <p:blipFill>
          <a:blip r:embed="rId3"/>
          <a:stretch>
            <a:fillRect/>
          </a:stretch>
        </p:blipFill>
        <p:spPr>
          <a:xfrm>
            <a:off x="1585930" y="1630008"/>
            <a:ext cx="1809750" cy="1231799"/>
          </a:xfrm>
          <a:prstGeom prst="rect">
            <a:avLst/>
          </a:prstGeom>
        </p:spPr>
      </p:pic>
      <p:pic>
        <p:nvPicPr>
          <p:cNvPr id="18" name="Picture 17"/>
          <p:cNvPicPr>
            <a:picLocks noChangeAspect="1"/>
          </p:cNvPicPr>
          <p:nvPr/>
        </p:nvPicPr>
        <p:blipFill>
          <a:blip r:embed="rId4"/>
          <a:stretch>
            <a:fillRect/>
          </a:stretch>
        </p:blipFill>
        <p:spPr>
          <a:xfrm>
            <a:off x="1585930" y="3509941"/>
            <a:ext cx="2381250" cy="1736596"/>
          </a:xfrm>
          <a:prstGeom prst="rect">
            <a:avLst/>
          </a:prstGeom>
        </p:spPr>
      </p:pic>
    </p:spTree>
    <p:extLst>
      <p:ext uri="{BB962C8B-B14F-4D97-AF65-F5344CB8AC3E}">
        <p14:creationId xmlns:p14="http://schemas.microsoft.com/office/powerpoint/2010/main" val="1533998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אנרגיית הקשר הקוולנטי</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marL="0" indent="0">
              <a:lnSpc>
                <a:spcPct val="150000"/>
              </a:lnSpc>
              <a:buNone/>
            </a:pPr>
            <a:r>
              <a:rPr lang="he-IL" dirty="0"/>
              <a:t>אנרגיית הקשר, היא האנרגיה שיש להשקיע על מנת לפרק </a:t>
            </a:r>
            <a:r>
              <a:rPr lang="he-IL" dirty="0">
                <a:solidFill>
                  <a:srgbClr val="192A72"/>
                </a:solidFill>
              </a:rPr>
              <a:t>קשר </a:t>
            </a:r>
            <a:r>
              <a:rPr lang="he-IL" dirty="0" err="1">
                <a:solidFill>
                  <a:srgbClr val="192A72"/>
                </a:solidFill>
              </a:rPr>
              <a:t>קוולנטי</a:t>
            </a:r>
            <a:r>
              <a:rPr lang="he-IL" dirty="0">
                <a:solidFill>
                  <a:srgbClr val="192A72"/>
                </a:solidFill>
              </a:rPr>
              <a:t> לאטומים בודדים במצב גז. 		</a:t>
            </a:r>
            <a:r>
              <a:rPr lang="he-IL" dirty="0"/>
              <a:t>לדוגמא:			</a:t>
            </a:r>
            <a:r>
              <a:rPr lang="en-US" dirty="0"/>
              <a:t>Cl</a:t>
            </a:r>
            <a:r>
              <a:rPr lang="en-US" baseline="-25000" dirty="0"/>
              <a:t>2(g)</a:t>
            </a:r>
            <a:r>
              <a:rPr lang="en-US" dirty="0"/>
              <a:t> </a:t>
            </a:r>
            <a:r>
              <a:rPr lang="en-US" dirty="0">
                <a:sym typeface="Wingdings" panose="05000000000000000000" pitchFamily="2" charset="2"/>
              </a:rPr>
              <a:t></a:t>
            </a:r>
            <a:r>
              <a:rPr lang="en-US" dirty="0"/>
              <a:t> Cl</a:t>
            </a:r>
            <a:r>
              <a:rPr lang="en-US" baseline="-25000" dirty="0"/>
              <a:t>(g)</a:t>
            </a:r>
            <a:r>
              <a:rPr lang="en-US" dirty="0"/>
              <a:t> + Cl</a:t>
            </a:r>
            <a:r>
              <a:rPr lang="en-US" baseline="-25000" dirty="0"/>
              <a:t>(g)</a:t>
            </a:r>
            <a:endParaRPr lang="he-IL" dirty="0">
              <a:solidFill>
                <a:srgbClr val="192A72"/>
              </a:solidFill>
            </a:endParaRPr>
          </a:p>
          <a:p>
            <a:pPr marL="0" indent="0">
              <a:buNone/>
            </a:pPr>
            <a:endParaRPr lang="he-IL" dirty="0"/>
          </a:p>
          <a:p>
            <a:pPr marL="0" indent="0">
              <a:buNone/>
            </a:pPr>
            <a:endParaRPr lang="he-IL" dirty="0"/>
          </a:p>
          <a:p>
            <a:pPr marL="0" indent="0">
              <a:buNone/>
            </a:pPr>
            <a:r>
              <a:rPr lang="he-IL" b="1" dirty="0">
                <a:solidFill>
                  <a:srgbClr val="12B4BC"/>
                </a:solidFill>
              </a:rPr>
              <a:t> 		</a:t>
            </a:r>
            <a:r>
              <a:rPr lang="he-IL" b="1" dirty="0"/>
              <a:t>הגורמים המשפיעים על אנרגיית הקשר הם:</a:t>
            </a:r>
            <a:br>
              <a:rPr lang="en-US" b="1" dirty="0"/>
            </a:br>
            <a:r>
              <a:rPr lang="he-IL" dirty="0"/>
              <a:t>				</a:t>
            </a:r>
            <a:r>
              <a:rPr lang="he-IL" b="1" dirty="0"/>
              <a:t>1. </a:t>
            </a:r>
            <a:r>
              <a:rPr lang="he-IL" dirty="0">
                <a:solidFill>
                  <a:srgbClr val="192A72"/>
                </a:solidFill>
              </a:rPr>
              <a:t>רדיוס אטומי של האטומים המשתתפים בקשר</a:t>
            </a:r>
            <a:br>
              <a:rPr lang="en-US" dirty="0">
                <a:solidFill>
                  <a:srgbClr val="192A72"/>
                </a:solidFill>
              </a:rPr>
            </a:br>
            <a:r>
              <a:rPr lang="he-IL" dirty="0"/>
              <a:t>				</a:t>
            </a:r>
            <a:r>
              <a:rPr lang="he-IL" b="1" dirty="0"/>
              <a:t>2. </a:t>
            </a:r>
            <a:r>
              <a:rPr lang="he-IL" dirty="0">
                <a:solidFill>
                  <a:srgbClr val="192A72"/>
                </a:solidFill>
              </a:rPr>
              <a:t>קשר יחיד/כפול /משולש (סדר הקשר)</a:t>
            </a:r>
            <a:br>
              <a:rPr lang="en-US" dirty="0">
                <a:solidFill>
                  <a:srgbClr val="192A72"/>
                </a:solidFill>
              </a:rPr>
            </a:br>
            <a:r>
              <a:rPr lang="he-IL" dirty="0"/>
              <a:t>				</a:t>
            </a:r>
            <a:r>
              <a:rPr lang="he-IL" b="1" dirty="0"/>
              <a:t>3.</a:t>
            </a:r>
            <a:r>
              <a:rPr lang="he-IL" b="1" dirty="0">
                <a:solidFill>
                  <a:srgbClr val="192A72"/>
                </a:solidFill>
              </a:rPr>
              <a:t> </a:t>
            </a:r>
            <a:r>
              <a:rPr lang="he-IL" dirty="0">
                <a:solidFill>
                  <a:srgbClr val="192A72"/>
                </a:solidFill>
              </a:rPr>
              <a:t>קוטביות הקשר:  	א. קשר קוטבי לעומת קשר טהור</a:t>
            </a:r>
          </a:p>
          <a:p>
            <a:pPr marL="0" indent="0">
              <a:buNone/>
            </a:pPr>
            <a:r>
              <a:rPr lang="he-IL" b="1" dirty="0">
                <a:solidFill>
                  <a:srgbClr val="192A72"/>
                </a:solidFill>
              </a:rPr>
              <a:t> 							</a:t>
            </a:r>
            <a:r>
              <a:rPr lang="he-IL" dirty="0">
                <a:solidFill>
                  <a:srgbClr val="192A72"/>
                </a:solidFill>
              </a:rPr>
              <a:t>ב. מידת קוטביות הקשר</a:t>
            </a:r>
            <a:endParaRPr lang="he-IL"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0" name="Object 9"/>
          <p:cNvGraphicFramePr>
            <a:graphicFrameLocks noChangeAspect="1"/>
          </p:cNvGraphicFramePr>
          <p:nvPr>
            <p:extLst>
              <p:ext uri="{D42A27DB-BD31-4B8C-83A1-F6EECF244321}">
                <p14:modId xmlns:p14="http://schemas.microsoft.com/office/powerpoint/2010/main" val="2164696499"/>
              </p:ext>
            </p:extLst>
          </p:nvPr>
        </p:nvGraphicFramePr>
        <p:xfrm>
          <a:off x="1670539" y="2761762"/>
          <a:ext cx="2464044" cy="514838"/>
        </p:xfrm>
        <a:graphic>
          <a:graphicData uri="http://schemas.openxmlformats.org/presentationml/2006/ole">
            <mc:AlternateContent xmlns:mc="http://schemas.openxmlformats.org/markup-compatibility/2006">
              <mc:Choice xmlns:v="urn:schemas-microsoft-com:vml" Requires="v">
                <p:oleObj spid="_x0000_s1090" name="Bitmap Image" r:id="rId4" imgW="1778040" imgH="380880" progId="Paint.Picture">
                  <p:embed/>
                </p:oleObj>
              </mc:Choice>
              <mc:Fallback>
                <p:oleObj name="Bitmap Image" r:id="rId4" imgW="1778040" imgH="380880" progId="Paint.Picture">
                  <p:embed/>
                  <p:pic>
                    <p:nvPicPr>
                      <p:cNvPr id="4" name="Object 3"/>
                      <p:cNvPicPr>
                        <a:picLocks noChangeAspect="1" noChangeArrowheads="1"/>
                      </p:cNvPicPr>
                      <p:nvPr/>
                    </p:nvPicPr>
                    <p:blipFill>
                      <a:blip r:embed="rId5"/>
                      <a:srcRect/>
                      <a:stretch>
                        <a:fillRect/>
                      </a:stretch>
                    </p:blipFill>
                    <p:spPr bwMode="auto">
                      <a:xfrm>
                        <a:off x="1670539" y="2761762"/>
                        <a:ext cx="2464044" cy="514838"/>
                      </a:xfrm>
                      <a:prstGeom prst="rect">
                        <a:avLst/>
                      </a:prstGeom>
                      <a:noFill/>
                    </p:spPr>
                  </p:pic>
                </p:oleObj>
              </mc:Fallback>
            </mc:AlternateContent>
          </a:graphicData>
        </a:graphic>
      </p:graphicFrame>
    </p:spTree>
    <p:extLst>
      <p:ext uri="{BB962C8B-B14F-4D97-AF65-F5344CB8AC3E}">
        <p14:creationId xmlns:p14="http://schemas.microsoft.com/office/powerpoint/2010/main" val="4258167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אנרגיית הקשר הקוולנטי: רדיוס האטומים המשתתפים בקשר</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marL="0" indent="0">
              <a:lnSpc>
                <a:spcPct val="150000"/>
              </a:lnSpc>
              <a:buNone/>
            </a:pPr>
            <a:r>
              <a:rPr lang="he-IL" dirty="0"/>
              <a:t>בטבלה הבאה מוצגות אנרגיות הקשר במולקולות </a:t>
            </a:r>
            <a:br>
              <a:rPr lang="en-US" dirty="0"/>
            </a:br>
            <a:r>
              <a:rPr lang="he-IL" dirty="0"/>
              <a:t>דו-אטומיות ממשפחת ההלוגנים.</a:t>
            </a:r>
            <a:br>
              <a:rPr lang="en-US" sz="2000" dirty="0"/>
            </a:br>
            <a:r>
              <a:rPr lang="en-US" sz="2000" dirty="0"/>
              <a:t>kJ</a:t>
            </a:r>
            <a:r>
              <a:rPr lang="he-IL" sz="2000" dirty="0"/>
              <a:t> </a:t>
            </a:r>
            <a:r>
              <a:rPr lang="he-IL" sz="2000" dirty="0" err="1"/>
              <a:t>קילוג'אול</a:t>
            </a:r>
            <a:r>
              <a:rPr lang="he-IL" sz="2000" dirty="0"/>
              <a:t>, יחידת אנרגיה: </a:t>
            </a:r>
            <a:r>
              <a:rPr lang="en-US" sz="2000" dirty="0"/>
              <a:t>1 kJ = 1000 J</a:t>
            </a:r>
            <a:endParaRPr lang="he-IL" sz="2000" dirty="0"/>
          </a:p>
          <a:p>
            <a:pPr marL="0" indent="0">
              <a:lnSpc>
                <a:spcPct val="150000"/>
              </a:lnSpc>
              <a:buNone/>
            </a:pPr>
            <a:r>
              <a:rPr lang="he-IL" b="1" dirty="0">
                <a:solidFill>
                  <a:srgbClr val="12B4BC"/>
                </a:solidFill>
              </a:rPr>
              <a:t>	מדוע יורדת אנרגיית הקשר ככל שיורדים בטור </a:t>
            </a:r>
            <a:br>
              <a:rPr lang="en-US" b="1" dirty="0">
                <a:solidFill>
                  <a:srgbClr val="12B4BC"/>
                </a:solidFill>
              </a:rPr>
            </a:br>
            <a:r>
              <a:rPr lang="he-IL" b="1" dirty="0">
                <a:solidFill>
                  <a:srgbClr val="12B4BC"/>
                </a:solidFill>
              </a:rPr>
              <a:t>	ההלוגנים מכלור, </a:t>
            </a:r>
            <a:r>
              <a:rPr lang="en-US" b="1" dirty="0">
                <a:solidFill>
                  <a:srgbClr val="12B4BC"/>
                </a:solidFill>
              </a:rPr>
              <a:t>Cl</a:t>
            </a:r>
            <a:r>
              <a:rPr lang="en-US" b="1" baseline="-25000" dirty="0">
                <a:solidFill>
                  <a:srgbClr val="12B4BC"/>
                </a:solidFill>
              </a:rPr>
              <a:t>2</a:t>
            </a:r>
            <a:r>
              <a:rPr lang="he-IL" b="1" dirty="0">
                <a:solidFill>
                  <a:srgbClr val="12B4BC"/>
                </a:solidFill>
              </a:rPr>
              <a:t> ועד יוד, </a:t>
            </a:r>
            <a:r>
              <a:rPr lang="en-US" b="1" dirty="0">
                <a:solidFill>
                  <a:srgbClr val="12B4BC"/>
                </a:solidFill>
              </a:rPr>
              <a:t>I</a:t>
            </a:r>
            <a:r>
              <a:rPr lang="en-US" b="1" baseline="-25000" dirty="0">
                <a:solidFill>
                  <a:srgbClr val="12B4BC"/>
                </a:solidFill>
              </a:rPr>
              <a:t>2</a:t>
            </a:r>
            <a:r>
              <a:rPr lang="he-IL" b="1" dirty="0">
                <a:solidFill>
                  <a:srgbClr val="12B4BC"/>
                </a:solidFill>
              </a:rPr>
              <a:t> ?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2542271489"/>
              </p:ext>
            </p:extLst>
          </p:nvPr>
        </p:nvGraphicFramePr>
        <p:xfrm>
          <a:off x="825512" y="1630008"/>
          <a:ext cx="3807414" cy="2379156"/>
        </p:xfrm>
        <a:graphic>
          <a:graphicData uri="http://schemas.openxmlformats.org/drawingml/2006/table">
            <a:tbl>
              <a:tblPr firstRow="1" bandRow="1">
                <a:tableStyleId>{073A0DAA-6AF3-43AB-8588-CEC1D06C72B9}</a:tableStyleId>
              </a:tblPr>
              <a:tblGrid>
                <a:gridCol w="1903707">
                  <a:extLst>
                    <a:ext uri="{9D8B030D-6E8A-4147-A177-3AD203B41FA5}">
                      <a16:colId xmlns:a16="http://schemas.microsoft.com/office/drawing/2014/main" val="3742297672"/>
                    </a:ext>
                  </a:extLst>
                </a:gridCol>
                <a:gridCol w="1903707">
                  <a:extLst>
                    <a:ext uri="{9D8B030D-6E8A-4147-A177-3AD203B41FA5}">
                      <a16:colId xmlns:a16="http://schemas.microsoft.com/office/drawing/2014/main" val="29410162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אנרגיית הקשר (</a:t>
                      </a:r>
                      <a:r>
                        <a:rPr lang="en-US" sz="2000" dirty="0">
                          <a:effectLst/>
                        </a:rPr>
                        <a:t>k</a:t>
                      </a:r>
                      <a:r>
                        <a:rPr lang="en-US" sz="2000" dirty="0"/>
                        <a:t>J</a:t>
                      </a:r>
                      <a:r>
                        <a:rPr lang="he-IL" sz="2000" dirty="0"/>
                        <a:t>)</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tc>
                  <a:txBody>
                    <a:bodyPr/>
                    <a:lstStyle/>
                    <a:p>
                      <a:pPr marL="0" marR="0" algn="ctr" rtl="1">
                        <a:lnSpc>
                          <a:spcPct val="150000"/>
                        </a:lnSpc>
                        <a:spcBef>
                          <a:spcPts val="0"/>
                        </a:spcBef>
                        <a:spcAft>
                          <a:spcPts val="0"/>
                        </a:spcAft>
                        <a:tabLst>
                          <a:tab pos="2637155" algn="ctr"/>
                          <a:tab pos="5274310" algn="r"/>
                          <a:tab pos="445770" algn="l"/>
                        </a:tabLst>
                      </a:pPr>
                      <a:r>
                        <a:rPr lang="he-IL" sz="2000" dirty="0">
                          <a:effectLst/>
                        </a:rPr>
                        <a:t>הקשר</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r h="454338">
                <a:tc>
                  <a:txBody>
                    <a:bodyPr/>
                    <a:lstStyle/>
                    <a:p>
                      <a:pPr algn="ctr"/>
                      <a:r>
                        <a:rPr lang="he-IL" dirty="0"/>
                        <a:t>243.4</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Cl</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Cl</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561779829"/>
                  </a:ext>
                </a:extLst>
              </a:tr>
              <a:tr h="454338">
                <a:tc>
                  <a:txBody>
                    <a:bodyPr/>
                    <a:lstStyle/>
                    <a:p>
                      <a:pPr algn="ctr"/>
                      <a:r>
                        <a:rPr lang="he-IL" dirty="0"/>
                        <a:t>192.9</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Br</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Br</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02540911"/>
                  </a:ext>
                </a:extLst>
              </a:tr>
              <a:tr h="454338">
                <a:tc>
                  <a:txBody>
                    <a:bodyPr/>
                    <a:lstStyle/>
                    <a:p>
                      <a:pPr algn="ctr"/>
                      <a:r>
                        <a:rPr lang="he-IL" dirty="0"/>
                        <a:t>151.2</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I</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I</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64087178"/>
                  </a:ext>
                </a:extLst>
              </a:tr>
            </a:tbl>
          </a:graphicData>
        </a:graphic>
      </p:graphicFrame>
    </p:spTree>
    <p:extLst>
      <p:ext uri="{BB962C8B-B14F-4D97-AF65-F5344CB8AC3E}">
        <p14:creationId xmlns:p14="http://schemas.microsoft.com/office/powerpoint/2010/main" val="1736950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a:xfrm>
            <a:off x="515273" y="852678"/>
            <a:ext cx="11161453" cy="457200"/>
          </a:xfrm>
        </p:spPr>
        <p:txBody>
          <a:bodyPr/>
          <a:lstStyle/>
          <a:p>
            <a:r>
              <a:rPr lang="he-IL" dirty="0"/>
              <a:t>אנרגיית הקשר הקוולנטי: רדיוס האטומים המשתתפים בקשר</a:t>
            </a:r>
            <a:endParaRPr lang="en-US"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0440" y="1259265"/>
            <a:ext cx="11161453" cy="3989369"/>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None/>
            </a:pPr>
            <a:r>
              <a:rPr lang="he-IL" sz="2000" b="1" dirty="0">
                <a:solidFill>
                  <a:srgbClr val="192A72"/>
                </a:solidFill>
              </a:rPr>
              <a:t>מדוע יורדת אנרגיית הקשר ככל שיורדים בטור ההלוגנים מכלור, </a:t>
            </a:r>
            <a:r>
              <a:rPr lang="en-US" sz="2000" b="1" dirty="0">
                <a:solidFill>
                  <a:srgbClr val="192A72"/>
                </a:solidFill>
              </a:rPr>
              <a:t>Cl</a:t>
            </a:r>
            <a:r>
              <a:rPr lang="en-US" sz="2000" b="1" baseline="-25000" dirty="0">
                <a:solidFill>
                  <a:srgbClr val="192A72"/>
                </a:solidFill>
              </a:rPr>
              <a:t>2</a:t>
            </a:r>
            <a:r>
              <a:rPr lang="he-IL" sz="2000" b="1" dirty="0">
                <a:solidFill>
                  <a:srgbClr val="192A72"/>
                </a:solidFill>
              </a:rPr>
              <a:t> ועד יוד, </a:t>
            </a:r>
            <a:r>
              <a:rPr lang="en-US" sz="2000" b="1" dirty="0">
                <a:solidFill>
                  <a:srgbClr val="192A72"/>
                </a:solidFill>
              </a:rPr>
              <a:t>I</a:t>
            </a:r>
            <a:r>
              <a:rPr lang="en-US" sz="2000" b="1" baseline="-25000" dirty="0">
                <a:solidFill>
                  <a:srgbClr val="192A72"/>
                </a:solidFill>
              </a:rPr>
              <a:t>2</a:t>
            </a:r>
            <a:r>
              <a:rPr lang="he-IL" sz="2000" b="1" dirty="0">
                <a:solidFill>
                  <a:srgbClr val="192A72"/>
                </a:solidFill>
              </a:rPr>
              <a:t> ?</a:t>
            </a:r>
          </a:p>
          <a:p>
            <a:pPr marL="0" indent="0">
              <a:lnSpc>
                <a:spcPct val="150000"/>
              </a:lnSpc>
              <a:buNone/>
            </a:pPr>
            <a:endParaRPr lang="he-IL" sz="2000" dirty="0">
              <a:solidFill>
                <a:srgbClr val="192A7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59653464"/>
              </p:ext>
            </p:extLst>
          </p:nvPr>
        </p:nvGraphicFramePr>
        <p:xfrm>
          <a:off x="369273" y="1794845"/>
          <a:ext cx="11585890" cy="3148145"/>
        </p:xfrm>
        <a:graphic>
          <a:graphicData uri="http://schemas.openxmlformats.org/drawingml/2006/table">
            <a:tbl>
              <a:tblPr firstRow="1" bandRow="1">
                <a:tableStyleId>{5C22544A-7EE6-4342-B048-85BDC9FD1C3A}</a:tableStyleId>
              </a:tblPr>
              <a:tblGrid>
                <a:gridCol w="5612271">
                  <a:extLst>
                    <a:ext uri="{9D8B030D-6E8A-4147-A177-3AD203B41FA5}">
                      <a16:colId xmlns:a16="http://schemas.microsoft.com/office/drawing/2014/main" val="1200577323"/>
                    </a:ext>
                  </a:extLst>
                </a:gridCol>
                <a:gridCol w="1075877">
                  <a:extLst>
                    <a:ext uri="{9D8B030D-6E8A-4147-A177-3AD203B41FA5}">
                      <a16:colId xmlns:a16="http://schemas.microsoft.com/office/drawing/2014/main" val="3596775426"/>
                    </a:ext>
                  </a:extLst>
                </a:gridCol>
                <a:gridCol w="1069623">
                  <a:extLst>
                    <a:ext uri="{9D8B030D-6E8A-4147-A177-3AD203B41FA5}">
                      <a16:colId xmlns:a16="http://schemas.microsoft.com/office/drawing/2014/main" val="3003037944"/>
                    </a:ext>
                  </a:extLst>
                </a:gridCol>
                <a:gridCol w="1100895">
                  <a:extLst>
                    <a:ext uri="{9D8B030D-6E8A-4147-A177-3AD203B41FA5}">
                      <a16:colId xmlns:a16="http://schemas.microsoft.com/office/drawing/2014/main" val="1383715868"/>
                    </a:ext>
                  </a:extLst>
                </a:gridCol>
                <a:gridCol w="2727224">
                  <a:extLst>
                    <a:ext uri="{9D8B030D-6E8A-4147-A177-3AD203B41FA5}">
                      <a16:colId xmlns:a16="http://schemas.microsoft.com/office/drawing/2014/main" val="1788916356"/>
                    </a:ext>
                  </a:extLst>
                </a:gridCol>
              </a:tblGrid>
              <a:tr h="495530">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3">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solidFill>
                          <a:srgbClr val="192A72"/>
                        </a:solidFill>
                      </a:endParaRPr>
                    </a:p>
                  </a:txBody>
                  <a:tcPr anchor="ctr">
                    <a:solidFill>
                      <a:srgbClr val="E9EBF5"/>
                    </a:solidFill>
                  </a:tcPr>
                </a:tc>
                <a:tc hMerge="1">
                  <a:txBody>
                    <a:bodyPr/>
                    <a:lstStyle/>
                    <a:p>
                      <a:endParaRPr lang="en-US" dirty="0">
                        <a:solidFill>
                          <a:srgbClr val="192A72"/>
                        </a:solidFill>
                      </a:endParaRPr>
                    </a:p>
                  </a:txBody>
                  <a:tcPr anchor="ctr">
                    <a:solidFill>
                      <a:srgbClr val="E9EBF5"/>
                    </a:solidFill>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555148">
                <a:tc vMerge="1">
                  <a:txBody>
                    <a:bodyPr/>
                    <a:lstStyle/>
                    <a:p>
                      <a:pPr algn="ctr"/>
                      <a:endParaRPr lang="en-US" dirty="0">
                        <a:solidFill>
                          <a:srgbClr val="192A72"/>
                        </a:solidFill>
                      </a:endParaRPr>
                    </a:p>
                  </a:txBody>
                  <a:tcPr>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192A72"/>
                          </a:solidFill>
                          <a:effectLst/>
                          <a:uLnTx/>
                          <a:uFillTx/>
                          <a:latin typeface="+mn-lt"/>
                          <a:cs typeface="+mn-cs"/>
                        </a:rPr>
                        <a:t>I</a:t>
                      </a:r>
                      <a:r>
                        <a:rPr kumimoji="0" lang="en-US" sz="1600" b="0" u="none" strike="noStrike" kern="1200" cap="none" spc="0" normalizeH="0" baseline="0" noProof="0" dirty="0">
                          <a:ln>
                            <a:noFill/>
                          </a:ln>
                          <a:solidFill>
                            <a:srgbClr val="192A72"/>
                          </a:solidFill>
                          <a:effectLst/>
                          <a:uLnTx/>
                          <a:uFillTx/>
                          <a:latin typeface="+mn-lt"/>
                          <a:cs typeface="+mn-cs"/>
                          <a:sym typeface="Symbol" panose="05050102010706020507" pitchFamily="18" charset="2"/>
                        </a:rPr>
                        <a:t>─</a:t>
                      </a:r>
                      <a:r>
                        <a:rPr kumimoji="0" lang="en-US" sz="1600" b="0" u="none" strike="noStrike" kern="1200" cap="none" spc="0" normalizeH="0" baseline="0" noProof="0" dirty="0">
                          <a:ln>
                            <a:noFill/>
                          </a:ln>
                          <a:solidFill>
                            <a:srgbClr val="192A72"/>
                          </a:solidFill>
                          <a:effectLst/>
                          <a:uLnTx/>
                          <a:uFillTx/>
                          <a:latin typeface="+mn-lt"/>
                          <a:cs typeface="+mn-cs"/>
                        </a:rPr>
                        <a:t>I</a:t>
                      </a:r>
                      <a:endParaRPr kumimoji="0" lang="he-IL" sz="1600" b="0" u="none" strike="noStrike" kern="1200" cap="none" spc="0" normalizeH="0" baseline="0" noProof="0" dirty="0">
                        <a:ln>
                          <a:noFill/>
                        </a:ln>
                        <a:solidFill>
                          <a:srgbClr val="192A72"/>
                        </a:solidFill>
                        <a:effectLst/>
                        <a:uLnTx/>
                        <a:uFillTx/>
                        <a:latin typeface="+mn-lt"/>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151.2 kJ</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192A72"/>
                          </a:solidFill>
                          <a:effectLst/>
                          <a:uLnTx/>
                          <a:uFillTx/>
                          <a:latin typeface="+mn-lt"/>
                          <a:cs typeface="+mn-cs"/>
                        </a:rPr>
                        <a:t>Br</a:t>
                      </a:r>
                      <a:r>
                        <a:rPr kumimoji="0" lang="en-US" sz="1600" b="0" u="none" strike="noStrike" kern="1200" cap="none" spc="0" normalizeH="0" baseline="0" noProof="0" dirty="0">
                          <a:ln>
                            <a:noFill/>
                          </a:ln>
                          <a:solidFill>
                            <a:srgbClr val="192A72"/>
                          </a:solidFill>
                          <a:effectLst/>
                          <a:uLnTx/>
                          <a:uFillTx/>
                          <a:latin typeface="+mn-lt"/>
                          <a:cs typeface="+mn-cs"/>
                          <a:sym typeface="Symbol" panose="05050102010706020507" pitchFamily="18" charset="2"/>
                        </a:rPr>
                        <a:t>─</a:t>
                      </a:r>
                      <a:r>
                        <a:rPr kumimoji="0" lang="en-US" sz="1600" b="0" u="none" strike="noStrike" kern="1200" cap="none" spc="0" normalizeH="0" baseline="0" noProof="0" dirty="0">
                          <a:ln>
                            <a:noFill/>
                          </a:ln>
                          <a:solidFill>
                            <a:srgbClr val="192A72"/>
                          </a:solidFill>
                          <a:effectLst/>
                          <a:uLnTx/>
                          <a:uFillTx/>
                          <a:latin typeface="+mn-lt"/>
                          <a:cs typeface="+mn-cs"/>
                        </a:rPr>
                        <a:t>Br</a:t>
                      </a:r>
                      <a:endParaRPr kumimoji="0" lang="he-IL" sz="1600" b="0" u="none" strike="noStrike" kern="1200" cap="none" spc="0" normalizeH="0" baseline="0" noProof="0" dirty="0">
                        <a:ln>
                          <a:noFill/>
                        </a:ln>
                        <a:solidFill>
                          <a:srgbClr val="192A72"/>
                        </a:solidFill>
                        <a:effectLst/>
                        <a:uLnTx/>
                        <a:uFillTx/>
                        <a:latin typeface="+mn-lt"/>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192.9 kJ</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192A72"/>
                          </a:solidFill>
                          <a:effectLst/>
                          <a:uLnTx/>
                          <a:uFillTx/>
                          <a:cs typeface="+mn-cs"/>
                        </a:rPr>
                        <a:t>Cl</a:t>
                      </a:r>
                      <a:r>
                        <a:rPr kumimoji="0" lang="en-US" sz="1600" b="0" u="none" strike="noStrike" kern="1200" cap="none" spc="0" normalizeH="0" baseline="0" noProof="0" dirty="0">
                          <a:ln>
                            <a:noFill/>
                          </a:ln>
                          <a:solidFill>
                            <a:srgbClr val="192A72"/>
                          </a:solidFill>
                          <a:effectLst/>
                          <a:uLnTx/>
                          <a:uFillTx/>
                          <a:cs typeface="+mn-cs"/>
                          <a:sym typeface="Symbol" panose="05050102010706020507" pitchFamily="18" charset="2"/>
                        </a:rPr>
                        <a:t>─</a:t>
                      </a:r>
                      <a:r>
                        <a:rPr kumimoji="0" lang="en-US" sz="1600" b="0" u="none" strike="noStrike" kern="1200" cap="none" spc="0" normalizeH="0" baseline="0" noProof="0" dirty="0">
                          <a:ln>
                            <a:noFill/>
                          </a:ln>
                          <a:solidFill>
                            <a:srgbClr val="192A72"/>
                          </a:solidFill>
                          <a:effectLst/>
                          <a:uLnTx/>
                          <a:uFillTx/>
                          <a:cs typeface="+mn-cs"/>
                        </a:rPr>
                        <a:t>Cl</a:t>
                      </a:r>
                      <a:endParaRPr kumimoji="0" lang="he-IL" sz="1600" b="0" u="none" strike="noStrike" kern="1200" cap="none" spc="0" normalizeH="0" baseline="0" noProof="0" dirty="0">
                        <a:ln>
                          <a:noFill/>
                        </a:ln>
                        <a:solidFill>
                          <a:srgbClr val="192A72"/>
                        </a:solidFill>
                        <a:effectLst/>
                        <a:uLnTx/>
                        <a:uFillTx/>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cs typeface="+mn-cs"/>
                        </a:rPr>
                        <a:t>243.4 kJ</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722079">
                <a:tc rowSpan="3">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en-US" sz="1200" dirty="0">
                          <a:solidFill>
                            <a:srgbClr val="192A72"/>
                          </a:solidFill>
                          <a:effectLst/>
                        </a:rPr>
                        <a:t> </a:t>
                      </a:r>
                      <a:r>
                        <a:rPr lang="he-IL" sz="2000" dirty="0">
                          <a:solidFill>
                            <a:srgbClr val="22798E"/>
                          </a:solidFill>
                        </a:rPr>
                        <a:t>ככל שרדיוס האטומים גדֵל- המרחק בין האטומים גדֵל אף הוא וכוחות המשיכה בין האלקטרונים הקושרים לגרעינים חלשים יותר.  נדרשת פחות אנרגיה לניתוק הקשר הקוולנטי.</a:t>
                      </a:r>
                      <a:endParaRPr lang="he-IL" sz="2000" dirty="0">
                        <a:solidFill>
                          <a:srgbClr val="22798E"/>
                        </a:solidFill>
                        <a:effectLst/>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198 pm</a:t>
                      </a:r>
                      <a:endParaRPr lang="en-US" sz="14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185 pm</a:t>
                      </a:r>
                      <a:endParaRPr lang="en-US" sz="14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175 pm</a:t>
                      </a:r>
                      <a:endParaRPr lang="en-US" sz="14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447001">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solidFill>
                      <a:srgbClr val="E9EBF5"/>
                    </a:solidFill>
                  </a:tcPr>
                </a:tc>
                <a:tc gridSpan="3">
                  <a:txBody>
                    <a:bodyPr/>
                    <a:lstStyle/>
                    <a:p>
                      <a:pPr algn="ctr" rtl="1">
                        <a:spcAft>
                          <a:spcPts val="0"/>
                        </a:spcAft>
                      </a:pPr>
                      <a:r>
                        <a:rPr lang="en-US" sz="2000" dirty="0">
                          <a:solidFill>
                            <a:srgbClr val="192A72"/>
                          </a:solidFill>
                          <a:effectLst/>
                        </a:rPr>
                        <a:t> </a:t>
                      </a:r>
                      <a:r>
                        <a:rPr lang="he-IL" sz="2000" dirty="0">
                          <a:solidFill>
                            <a:srgbClr val="192A72"/>
                          </a:solidFill>
                        </a:rPr>
                        <a:t>כל הקשרים יחידים</a:t>
                      </a:r>
                      <a:r>
                        <a:rPr lang="en-US" sz="2000" dirty="0">
                          <a:solidFill>
                            <a:srgbClr val="192A72"/>
                          </a:solidFill>
                          <a:effectLst/>
                        </a:rPr>
                        <a:t> </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rgbClr val="E9EBF5"/>
                    </a:solidFill>
                  </a:tcPr>
                </a:tc>
                <a:tc hMerge="1">
                  <a:txBody>
                    <a:bodyPr/>
                    <a:lstStyle/>
                    <a:p>
                      <a:pPr algn="ctr"/>
                      <a:endParaRPr lang="en-US" dirty="0">
                        <a:solidFill>
                          <a:srgbClr val="192A72"/>
                        </a:solidFill>
                      </a:endParaRPr>
                    </a:p>
                  </a:txBody>
                  <a:tcPr anchor="ctr">
                    <a:solidFill>
                      <a:srgbClr val="E9EBF5"/>
                    </a:solidFill>
                  </a:tcPr>
                </a:tc>
                <a:tc hMerge="1">
                  <a:txBody>
                    <a:bodyPr/>
                    <a:lstStyle/>
                    <a:p>
                      <a:pPr algn="ctr" rtl="1">
                        <a:spcAft>
                          <a:spcPts val="0"/>
                        </a:spcAft>
                      </a:pPr>
                      <a:endParaRPr lang="en-US" sz="20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solidFill>
                      <a:srgbClr val="E9EBF5"/>
                    </a:solidFill>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928387">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3">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כל הקשרים טהורים</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E9EBF5"/>
                    </a:solidFill>
                  </a:tcPr>
                </a:tc>
                <a:tc hMerge="1">
                  <a:txBody>
                    <a:bodyPr/>
                    <a:lstStyle/>
                    <a:p>
                      <a:pPr algn="ctr"/>
                      <a:endParaRPr lang="en-US">
                        <a:solidFill>
                          <a:srgbClr val="192A72"/>
                        </a:solidFill>
                      </a:endParaRPr>
                    </a:p>
                  </a:txBody>
                  <a:tcPr anchor="ctr">
                    <a:solidFill>
                      <a:srgbClr val="E9EBF5"/>
                    </a:solidFill>
                  </a:tcPr>
                </a:tc>
                <a:tc hMerge="1">
                  <a:txBody>
                    <a:bodyPr/>
                    <a:lstStyle/>
                    <a:p>
                      <a:pPr algn="ctr"/>
                      <a:endParaRPr lang="en-US" dirty="0">
                        <a:solidFill>
                          <a:srgbClr val="192A72"/>
                        </a:solidFill>
                      </a:endParaRPr>
                    </a:p>
                  </a:txBody>
                  <a:tcPr anchor="ctr">
                    <a:solidFill>
                      <a:srgbClr val="E9EBF5"/>
                    </a:solidFill>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הקוטביות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spTree>
    <p:extLst>
      <p:ext uri="{BB962C8B-B14F-4D97-AF65-F5344CB8AC3E}">
        <p14:creationId xmlns:p14="http://schemas.microsoft.com/office/powerpoint/2010/main" val="4000814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אנרגיית הקשר הקוולנטי: סדר הקשר</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marL="0" indent="0">
              <a:lnSpc>
                <a:spcPct val="150000"/>
              </a:lnSpc>
              <a:buNone/>
            </a:pPr>
            <a:r>
              <a:rPr lang="he-IL" dirty="0"/>
              <a:t>בטבלה הבאה מוצגים אנרגיות הקשר של קשרים </a:t>
            </a:r>
            <a:br>
              <a:rPr lang="en-US" dirty="0"/>
            </a:br>
            <a:r>
              <a:rPr lang="he-IL" dirty="0"/>
              <a:t>בין אטומי פחמן.</a:t>
            </a:r>
            <a:br>
              <a:rPr lang="en-US" sz="2000" dirty="0"/>
            </a:br>
            <a:r>
              <a:rPr lang="he-IL" sz="2000" dirty="0"/>
              <a:t>	</a:t>
            </a:r>
            <a:r>
              <a:rPr lang="he-IL" b="1" dirty="0">
                <a:solidFill>
                  <a:srgbClr val="12B4BC"/>
                </a:solidFill>
              </a:rPr>
              <a:t>הסבירו את השינוי באנרגיית הקשר של הקשרים.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4279044599"/>
              </p:ext>
            </p:extLst>
          </p:nvPr>
        </p:nvGraphicFramePr>
        <p:xfrm>
          <a:off x="596912" y="1617947"/>
          <a:ext cx="3807414" cy="2255901"/>
        </p:xfrm>
        <a:graphic>
          <a:graphicData uri="http://schemas.openxmlformats.org/drawingml/2006/table">
            <a:tbl>
              <a:tblPr firstRow="1" bandRow="1">
                <a:tableStyleId>{073A0DAA-6AF3-43AB-8588-CEC1D06C72B9}</a:tableStyleId>
              </a:tblPr>
              <a:tblGrid>
                <a:gridCol w="1903707">
                  <a:extLst>
                    <a:ext uri="{9D8B030D-6E8A-4147-A177-3AD203B41FA5}">
                      <a16:colId xmlns:a16="http://schemas.microsoft.com/office/drawing/2014/main" val="3742297672"/>
                    </a:ext>
                  </a:extLst>
                </a:gridCol>
                <a:gridCol w="1903707">
                  <a:extLst>
                    <a:ext uri="{9D8B030D-6E8A-4147-A177-3AD203B41FA5}">
                      <a16:colId xmlns:a16="http://schemas.microsoft.com/office/drawing/2014/main" val="29410162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אנרגיית הקשר (</a:t>
                      </a:r>
                      <a:r>
                        <a:rPr lang="en-US" sz="2000" dirty="0"/>
                        <a:t>KJ</a:t>
                      </a:r>
                      <a:r>
                        <a:rPr lang="he-IL" sz="2000" dirty="0"/>
                        <a:t>)</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tc>
                  <a:txBody>
                    <a:bodyPr/>
                    <a:lstStyle/>
                    <a:p>
                      <a:pPr marL="0" marR="0" algn="ctr" rtl="1">
                        <a:lnSpc>
                          <a:spcPct val="150000"/>
                        </a:lnSpc>
                        <a:spcBef>
                          <a:spcPts val="0"/>
                        </a:spcBef>
                        <a:spcAft>
                          <a:spcPts val="0"/>
                        </a:spcAft>
                        <a:tabLst>
                          <a:tab pos="2637155" algn="ctr"/>
                          <a:tab pos="5274310" algn="r"/>
                          <a:tab pos="445770" algn="l"/>
                        </a:tabLst>
                      </a:pPr>
                      <a:r>
                        <a:rPr lang="he-IL" sz="2000" dirty="0">
                          <a:effectLst/>
                        </a:rPr>
                        <a:t>הקשר</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r h="454338">
                <a:tc>
                  <a:txBody>
                    <a:bodyPr/>
                    <a:lstStyle/>
                    <a:p>
                      <a:pPr algn="ctr"/>
                      <a:r>
                        <a:rPr lang="he-IL" dirty="0"/>
                        <a:t>348</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lang="en-US" sz="1800" kern="1200" dirty="0">
                          <a:solidFill>
                            <a:schemeClr val="dk1"/>
                          </a:solidFill>
                          <a:effectLst/>
                          <a:latin typeface="+mn-lt"/>
                          <a:ea typeface="+mn-ea"/>
                          <a:cs typeface="+mn-cs"/>
                        </a:rPr>
                        <a:t>C-C</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561779829"/>
                  </a:ext>
                </a:extLst>
              </a:tr>
              <a:tr h="454338">
                <a:tc>
                  <a:txBody>
                    <a:bodyPr/>
                    <a:lstStyle/>
                    <a:p>
                      <a:pPr algn="ctr"/>
                      <a:r>
                        <a:rPr lang="he-IL" dirty="0"/>
                        <a:t>612</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lang="en-US" sz="1800" kern="1200" dirty="0">
                          <a:solidFill>
                            <a:schemeClr val="dk1"/>
                          </a:solidFill>
                          <a:effectLst/>
                          <a:latin typeface="+mn-lt"/>
                          <a:ea typeface="+mn-ea"/>
                          <a:cs typeface="+mn-cs"/>
                        </a:rPr>
                        <a:t>C=C</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02540911"/>
                  </a:ext>
                </a:extLst>
              </a:tr>
              <a:tr h="454338">
                <a:tc>
                  <a:txBody>
                    <a:bodyPr/>
                    <a:lstStyle/>
                    <a:p>
                      <a:pPr algn="ctr"/>
                      <a:r>
                        <a:rPr lang="he-IL" dirty="0"/>
                        <a:t>837</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lang="en-US" sz="1800" kern="1200" dirty="0">
                          <a:solidFill>
                            <a:schemeClr val="dk1"/>
                          </a:solidFill>
                          <a:effectLst/>
                          <a:latin typeface="+mn-lt"/>
                          <a:ea typeface="+mn-ea"/>
                          <a:cs typeface="+mn-cs"/>
                        </a:rPr>
                        <a:t>C≡C</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64087178"/>
                  </a:ext>
                </a:extLst>
              </a:tr>
            </a:tbl>
          </a:graphicData>
        </a:graphic>
      </p:graphicFrame>
    </p:spTree>
    <p:extLst>
      <p:ext uri="{BB962C8B-B14F-4D97-AF65-F5344CB8AC3E}">
        <p14:creationId xmlns:p14="http://schemas.microsoft.com/office/powerpoint/2010/main" val="3608790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אנרגיית הקשר הקוולנטי: סדר הקשר</a:t>
            </a:r>
            <a:endParaRPr lang="en-US"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1339226"/>
            <a:ext cx="11161453" cy="3989369"/>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None/>
            </a:pPr>
            <a:r>
              <a:rPr lang="he-IL" dirty="0">
                <a:solidFill>
                  <a:srgbClr val="192A72"/>
                </a:solidFill>
              </a:rPr>
              <a:t>הסבירו את השינוי באנרגיית הקשר של הקשרים.</a:t>
            </a:r>
          </a:p>
          <a:p>
            <a:pPr marL="0" indent="0">
              <a:lnSpc>
                <a:spcPct val="150000"/>
              </a:lnSpc>
              <a:buNone/>
            </a:pPr>
            <a:endParaRPr lang="en-US" sz="2000" dirty="0">
              <a:solidFill>
                <a:srgbClr val="11A4AB"/>
              </a:solidFill>
            </a:endParaRPr>
          </a:p>
          <a:p>
            <a:pPr marL="0" indent="0">
              <a:lnSpc>
                <a:spcPct val="150000"/>
              </a:lnSpc>
              <a:buNone/>
            </a:pPr>
            <a:endParaRPr lang="he-IL" sz="2000" dirty="0">
              <a:solidFill>
                <a:srgbClr val="192A7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49138175"/>
              </p:ext>
            </p:extLst>
          </p:nvPr>
        </p:nvGraphicFramePr>
        <p:xfrm>
          <a:off x="290380" y="1902122"/>
          <a:ext cx="11658603" cy="3150325"/>
        </p:xfrm>
        <a:graphic>
          <a:graphicData uri="http://schemas.openxmlformats.org/drawingml/2006/table">
            <a:tbl>
              <a:tblPr firstRow="1" bandRow="1">
                <a:tableStyleId>{5C22544A-7EE6-4342-B048-85BDC9FD1C3A}</a:tableStyleId>
              </a:tblPr>
              <a:tblGrid>
                <a:gridCol w="5745896">
                  <a:extLst>
                    <a:ext uri="{9D8B030D-6E8A-4147-A177-3AD203B41FA5}">
                      <a16:colId xmlns:a16="http://schemas.microsoft.com/office/drawing/2014/main" val="1200577323"/>
                    </a:ext>
                  </a:extLst>
                </a:gridCol>
                <a:gridCol w="1062681">
                  <a:extLst>
                    <a:ext uri="{9D8B030D-6E8A-4147-A177-3AD203B41FA5}">
                      <a16:colId xmlns:a16="http://schemas.microsoft.com/office/drawing/2014/main" val="3596775426"/>
                    </a:ext>
                  </a:extLst>
                </a:gridCol>
                <a:gridCol w="1031789">
                  <a:extLst>
                    <a:ext uri="{9D8B030D-6E8A-4147-A177-3AD203B41FA5}">
                      <a16:colId xmlns:a16="http://schemas.microsoft.com/office/drawing/2014/main" val="175071247"/>
                    </a:ext>
                  </a:extLst>
                </a:gridCol>
                <a:gridCol w="1081216">
                  <a:extLst>
                    <a:ext uri="{9D8B030D-6E8A-4147-A177-3AD203B41FA5}">
                      <a16:colId xmlns:a16="http://schemas.microsoft.com/office/drawing/2014/main" val="2665251437"/>
                    </a:ext>
                  </a:extLst>
                </a:gridCol>
                <a:gridCol w="2737021">
                  <a:extLst>
                    <a:ext uri="{9D8B030D-6E8A-4147-A177-3AD203B41FA5}">
                      <a16:colId xmlns:a16="http://schemas.microsoft.com/office/drawing/2014/main" val="1788916356"/>
                    </a:ext>
                  </a:extLst>
                </a:gridCol>
              </a:tblGrid>
              <a:tr h="534815">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3">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570047">
                <a:tc vMerge="1">
                  <a:txBody>
                    <a:bodyPr/>
                    <a:lstStyle/>
                    <a:p>
                      <a:pPr algn="ctr"/>
                      <a:endParaRPr lang="en-US" dirty="0">
                        <a:solidFill>
                          <a:srgbClr val="192A72"/>
                        </a:solidFill>
                      </a:endParaRPr>
                    </a:p>
                  </a:txBody>
                  <a:tcPr>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C≡C</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837 kJ</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C=C</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612 kJ</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C-C</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cs typeface="+mn-cs"/>
                        </a:rPr>
                        <a:t>348 kJ</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704176">
                <a:tc rowSpan="3">
                  <a:txBody>
                    <a:bodyPr/>
                    <a:lstStyle/>
                    <a:p>
                      <a:pPr marL="0" indent="0">
                        <a:lnSpc>
                          <a:spcPct val="150000"/>
                        </a:lnSpc>
                        <a:buNone/>
                      </a:pPr>
                      <a:r>
                        <a:rPr lang="en-US" sz="1100" dirty="0">
                          <a:solidFill>
                            <a:srgbClr val="192A72"/>
                          </a:solidFill>
                          <a:effectLst/>
                        </a:rPr>
                        <a:t> </a:t>
                      </a:r>
                      <a:r>
                        <a:rPr lang="he-IL" sz="1800" dirty="0">
                          <a:solidFill>
                            <a:srgbClr val="22798E"/>
                          </a:solidFill>
                        </a:rPr>
                        <a:t>ככל שגדל מספר זוגות האלקטרונים הקושרים כך גדלה המשיכה בין אלקטרוני הקשר לבין הגרעינים של שני האטומים הנקשרים. האטומים</a:t>
                      </a:r>
                      <a:r>
                        <a:rPr lang="he-IL" sz="1800" baseline="0" dirty="0">
                          <a:solidFill>
                            <a:srgbClr val="22798E"/>
                          </a:solidFill>
                        </a:rPr>
                        <a:t> יתקרבו (על אף הדחייה בין אלקטרוני הקשר) והאנרגיה הנדרשת לניתוק הקשר גדֵלה.</a:t>
                      </a:r>
                      <a:endParaRPr lang="en-US" sz="1800" dirty="0">
                        <a:solidFill>
                          <a:srgbClr val="22798E"/>
                        </a:solidFill>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3">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2000" b="0" dirty="0" err="1">
                          <a:solidFill>
                            <a:srgbClr val="192A72"/>
                          </a:solidFill>
                          <a:latin typeface="Varela Round" panose="00000500000000000000" pitchFamily="2" charset="-79"/>
                          <a:cs typeface="+mn-cs"/>
                        </a:rPr>
                        <a:t>רדיוסי</a:t>
                      </a:r>
                      <a:r>
                        <a:rPr lang="he-IL" sz="2000" b="0" dirty="0">
                          <a:solidFill>
                            <a:srgbClr val="192A72"/>
                          </a:solidFill>
                          <a:latin typeface="Varela Round" panose="00000500000000000000" pitchFamily="2" charset="-79"/>
                          <a:cs typeface="+mn-cs"/>
                        </a:rPr>
                        <a:t> הפחמן שווים</a:t>
                      </a:r>
                      <a:endParaRPr lang="en-US" sz="2000" b="0" dirty="0">
                        <a:solidFill>
                          <a:srgbClr val="192A72"/>
                        </a:solidFill>
                        <a:latin typeface="Varela Round" panose="00000500000000000000" pitchFamily="2" charset="-79"/>
                        <a:cs typeface="+mn-cs"/>
                      </a:endParaRPr>
                    </a:p>
                  </a:txBody>
                  <a:tcPr anchor="ctr">
                    <a:solidFill>
                      <a:srgbClr val="E9EBF5"/>
                    </a:solidFill>
                  </a:tcPr>
                </a:tc>
                <a:tc hMerge="1">
                  <a:txBody>
                    <a:bodyPr/>
                    <a:lstStyle/>
                    <a:p>
                      <a:endParaRPr lang="en-US"/>
                    </a:p>
                  </a:txBody>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435918">
                <a:tc vMerge="1">
                  <a:txBody>
                    <a:bodyPr/>
                    <a:lstStyle/>
                    <a:p>
                      <a:pPr marL="0" indent="0">
                        <a:lnSpc>
                          <a:spcPct val="150000"/>
                        </a:lnSpc>
                        <a:buNone/>
                      </a:pPr>
                      <a:endParaRPr lang="en-US" sz="1800" dirty="0">
                        <a:solidFill>
                          <a:srgbClr val="11A4AB"/>
                        </a:solidFill>
                        <a:ea typeface="Calibri" panose="020F0502020204030204" pitchFamily="34" charset="0"/>
                      </a:endParaRPr>
                    </a:p>
                  </a:txBody>
                  <a:tcPr anchor="ctr">
                    <a:lnL w="12700" cap="flat" cmpd="sng" algn="ctr">
                      <a:solidFill>
                        <a:schemeClr val="tx1"/>
                      </a:solidFill>
                      <a:prstDash val="solid"/>
                      <a:round/>
                      <a:headEnd type="none" w="med" len="med"/>
                      <a:tailEnd type="none" w="med" len="med"/>
                    </a:lnL>
                    <a:solidFill>
                      <a:srgbClr val="E9EBF5"/>
                    </a:solidFill>
                  </a:tcPr>
                </a:tc>
                <a:tc>
                  <a:txBody>
                    <a:bodyPr/>
                    <a:lstStyle/>
                    <a:p>
                      <a:pPr algn="ctr" rtl="1">
                        <a:spcAft>
                          <a:spcPts val="0"/>
                        </a:spcAft>
                      </a:pPr>
                      <a:r>
                        <a:rPr lang="en-US" sz="2000" dirty="0">
                          <a:solidFill>
                            <a:srgbClr val="192A72"/>
                          </a:solidFill>
                          <a:effectLst/>
                        </a:rPr>
                        <a:t> </a:t>
                      </a:r>
                      <a:r>
                        <a:rPr lang="he-IL" sz="2000" dirty="0">
                          <a:solidFill>
                            <a:srgbClr val="192A72"/>
                          </a:solidFill>
                          <a:effectLst/>
                        </a:rPr>
                        <a:t>משולש</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chemeClr val="accent5">
                        <a:lumMod val="40000"/>
                        <a:lumOff val="60000"/>
                      </a:schemeClr>
                    </a:solidFill>
                  </a:tcPr>
                </a:tc>
                <a:tc>
                  <a:txBody>
                    <a:bodyPr/>
                    <a:lstStyle/>
                    <a:p>
                      <a:pPr algn="ctr"/>
                      <a:r>
                        <a:rPr lang="he-IL" dirty="0">
                          <a:solidFill>
                            <a:srgbClr val="192A72"/>
                          </a:solidFill>
                        </a:rPr>
                        <a:t>כפול</a:t>
                      </a:r>
                      <a:endParaRPr lang="en-US" dirty="0">
                        <a:solidFill>
                          <a:srgbClr val="192A72"/>
                        </a:solidFill>
                      </a:endParaRPr>
                    </a:p>
                  </a:txBody>
                  <a:tcPr anchor="ctr">
                    <a:solidFill>
                      <a:schemeClr val="accent5">
                        <a:lumMod val="40000"/>
                        <a:lumOff val="60000"/>
                      </a:schemeClr>
                    </a:solidFill>
                  </a:tcPr>
                </a:tc>
                <a:tc>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יחיד</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chemeClr val="accent5">
                        <a:lumMod val="40000"/>
                        <a:lumOff val="60000"/>
                      </a:schemeClr>
                    </a:solidFill>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905369">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3">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כל הקשרים טהורים</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E9EBF5"/>
                    </a:solidFill>
                  </a:tcPr>
                </a:tc>
                <a:tc hMerge="1">
                  <a:txBody>
                    <a:bodyPr/>
                    <a:lstStyle/>
                    <a:p>
                      <a:endParaRPr lang="en-US"/>
                    </a:p>
                  </a:txBody>
                  <a:tcPr/>
                </a:tc>
                <a:tc hMerge="1">
                  <a:txBody>
                    <a:bodyPr/>
                    <a:lstStyle/>
                    <a:p>
                      <a:endParaRPr lang="en-US"/>
                    </a:p>
                  </a:txBody>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הקוטביות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spTree>
    <p:extLst>
      <p:ext uri="{BB962C8B-B14F-4D97-AF65-F5344CB8AC3E}">
        <p14:creationId xmlns:p14="http://schemas.microsoft.com/office/powerpoint/2010/main" val="4253214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אנרגיית הקשר הקוולנטי: מידת הקוטביות</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marL="0" indent="0">
              <a:lnSpc>
                <a:spcPct val="150000"/>
              </a:lnSpc>
              <a:buNone/>
            </a:pPr>
            <a:r>
              <a:rPr lang="he-IL" dirty="0"/>
              <a:t>לפניכם שני קשרים ואנרגיות הקשר שלהם.</a:t>
            </a:r>
            <a:br>
              <a:rPr lang="en-US" sz="2000" dirty="0"/>
            </a:br>
            <a:r>
              <a:rPr lang="he-IL" sz="2000" dirty="0"/>
              <a:t>	</a:t>
            </a:r>
            <a:r>
              <a:rPr lang="he-IL" b="1" dirty="0">
                <a:solidFill>
                  <a:srgbClr val="12B4BC"/>
                </a:solidFill>
              </a:rPr>
              <a:t>הסבירו את ההבדל באנרגיית הקשר של הקשרים.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2431308227"/>
              </p:ext>
            </p:extLst>
          </p:nvPr>
        </p:nvGraphicFramePr>
        <p:xfrm>
          <a:off x="402602" y="1617947"/>
          <a:ext cx="3807414" cy="1794764"/>
        </p:xfrm>
        <a:graphic>
          <a:graphicData uri="http://schemas.openxmlformats.org/drawingml/2006/table">
            <a:tbl>
              <a:tblPr firstRow="1" bandRow="1">
                <a:tableStyleId>{073A0DAA-6AF3-43AB-8588-CEC1D06C72B9}</a:tableStyleId>
              </a:tblPr>
              <a:tblGrid>
                <a:gridCol w="1903707">
                  <a:extLst>
                    <a:ext uri="{9D8B030D-6E8A-4147-A177-3AD203B41FA5}">
                      <a16:colId xmlns:a16="http://schemas.microsoft.com/office/drawing/2014/main" val="3742297672"/>
                    </a:ext>
                  </a:extLst>
                </a:gridCol>
                <a:gridCol w="1903707">
                  <a:extLst>
                    <a:ext uri="{9D8B030D-6E8A-4147-A177-3AD203B41FA5}">
                      <a16:colId xmlns:a16="http://schemas.microsoft.com/office/drawing/2014/main" val="29410162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אנרגיית הקשר (</a:t>
                      </a:r>
                      <a:r>
                        <a:rPr lang="en-US" sz="2000" dirty="0">
                          <a:effectLst/>
                        </a:rPr>
                        <a:t>k</a:t>
                      </a:r>
                      <a:r>
                        <a:rPr lang="en-US" sz="2000" dirty="0"/>
                        <a:t>J</a:t>
                      </a:r>
                      <a:r>
                        <a:rPr lang="he-IL" sz="2000" dirty="0"/>
                        <a:t>)</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tc>
                  <a:txBody>
                    <a:bodyPr/>
                    <a:lstStyle/>
                    <a:p>
                      <a:pPr marL="0" marR="0" algn="ctr" rtl="1">
                        <a:lnSpc>
                          <a:spcPct val="150000"/>
                        </a:lnSpc>
                        <a:spcBef>
                          <a:spcPts val="0"/>
                        </a:spcBef>
                        <a:spcAft>
                          <a:spcPts val="0"/>
                        </a:spcAft>
                        <a:tabLst>
                          <a:tab pos="2637155" algn="ctr"/>
                          <a:tab pos="5274310" algn="r"/>
                          <a:tab pos="445770" algn="l"/>
                        </a:tabLst>
                      </a:pPr>
                      <a:r>
                        <a:rPr lang="he-IL" sz="2000" dirty="0">
                          <a:effectLst/>
                        </a:rPr>
                        <a:t>הקשר</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r h="454338">
                <a:tc>
                  <a:txBody>
                    <a:bodyPr/>
                    <a:lstStyle/>
                    <a:p>
                      <a:pPr algn="ctr"/>
                      <a:r>
                        <a:rPr lang="he-IL" dirty="0"/>
                        <a:t>167</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lang="en-US" sz="1800" kern="1200" dirty="0">
                          <a:solidFill>
                            <a:schemeClr val="dk1"/>
                          </a:solidFill>
                          <a:effectLst/>
                          <a:latin typeface="+mn-lt"/>
                          <a:ea typeface="+mn-ea"/>
                          <a:cs typeface="+mn-cs"/>
                        </a:rPr>
                        <a:t>N-N</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561779829"/>
                  </a:ext>
                </a:extLst>
              </a:tr>
              <a:tr h="454338">
                <a:tc>
                  <a:txBody>
                    <a:bodyPr/>
                    <a:lstStyle/>
                    <a:p>
                      <a:pPr algn="ctr"/>
                      <a:r>
                        <a:rPr lang="he-IL" dirty="0"/>
                        <a:t>201</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lang="en-US" sz="1800" kern="1200" dirty="0">
                          <a:solidFill>
                            <a:schemeClr val="dk1"/>
                          </a:solidFill>
                          <a:effectLst/>
                          <a:latin typeface="+mn-lt"/>
                          <a:ea typeface="+mn-ea"/>
                          <a:cs typeface="+mn-cs"/>
                        </a:rPr>
                        <a:t>N-O</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02540911"/>
                  </a:ext>
                </a:extLst>
              </a:tr>
            </a:tbl>
          </a:graphicData>
        </a:graphic>
      </p:graphicFrame>
    </p:spTree>
    <p:extLst>
      <p:ext uri="{BB962C8B-B14F-4D97-AF65-F5344CB8AC3E}">
        <p14:creationId xmlns:p14="http://schemas.microsoft.com/office/powerpoint/2010/main" val="175139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a:xfrm>
            <a:off x="515273" y="898398"/>
            <a:ext cx="11161453" cy="457200"/>
          </a:xfrm>
        </p:spPr>
        <p:txBody>
          <a:bodyPr/>
          <a:lstStyle/>
          <a:p>
            <a:r>
              <a:rPr lang="he-IL" dirty="0"/>
              <a:t>אנרגיית הקשר הקוולנטי: מידת הקוטביות</a:t>
            </a:r>
            <a:endParaRPr lang="en-US"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60157" y="1489519"/>
            <a:ext cx="11161453" cy="3989369"/>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None/>
            </a:pPr>
            <a:r>
              <a:rPr lang="he-IL" sz="2000" b="1" dirty="0">
                <a:solidFill>
                  <a:srgbClr val="192A72"/>
                </a:solidFill>
              </a:rPr>
              <a:t>הסבירו את ההבדל באנרגיית </a:t>
            </a:r>
          </a:p>
          <a:p>
            <a:pPr marL="0" indent="0">
              <a:buNone/>
            </a:pPr>
            <a:r>
              <a:rPr lang="he-IL" sz="2000" b="1" dirty="0">
                <a:solidFill>
                  <a:srgbClr val="192A72"/>
                </a:solidFill>
              </a:rPr>
              <a:t>הקשר של הקשרים.</a:t>
            </a:r>
            <a:br>
              <a:rPr lang="en-US" sz="1800" dirty="0">
                <a:solidFill>
                  <a:srgbClr val="192A72"/>
                </a:solidFill>
              </a:rPr>
            </a:br>
            <a:endParaRPr lang="he-IL" sz="1800" dirty="0">
              <a:solidFill>
                <a:srgbClr val="192A72"/>
              </a:solidFill>
            </a:endParaRPr>
          </a:p>
          <a:p>
            <a:pPr marL="0" indent="0">
              <a:lnSpc>
                <a:spcPct val="150000"/>
              </a:lnSpc>
              <a:buNone/>
            </a:pPr>
            <a:endParaRPr lang="he-IL" sz="2000" dirty="0">
              <a:solidFill>
                <a:srgbClr val="192A7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62023382"/>
              </p:ext>
            </p:extLst>
          </p:nvPr>
        </p:nvGraphicFramePr>
        <p:xfrm>
          <a:off x="470390" y="1505431"/>
          <a:ext cx="7914114" cy="5242560"/>
        </p:xfrm>
        <a:graphic>
          <a:graphicData uri="http://schemas.openxmlformats.org/drawingml/2006/table">
            <a:tbl>
              <a:tblPr firstRow="1" bandRow="1">
                <a:tableStyleId>{5C22544A-7EE6-4342-B048-85BDC9FD1C3A}</a:tableStyleId>
              </a:tblPr>
              <a:tblGrid>
                <a:gridCol w="4123954">
                  <a:extLst>
                    <a:ext uri="{9D8B030D-6E8A-4147-A177-3AD203B41FA5}">
                      <a16:colId xmlns:a16="http://schemas.microsoft.com/office/drawing/2014/main" val="1200577323"/>
                    </a:ext>
                  </a:extLst>
                </a:gridCol>
                <a:gridCol w="1059088">
                  <a:extLst>
                    <a:ext uri="{9D8B030D-6E8A-4147-A177-3AD203B41FA5}">
                      <a16:colId xmlns:a16="http://schemas.microsoft.com/office/drawing/2014/main" val="1717077095"/>
                    </a:ext>
                  </a:extLst>
                </a:gridCol>
                <a:gridCol w="911991">
                  <a:extLst>
                    <a:ext uri="{9D8B030D-6E8A-4147-A177-3AD203B41FA5}">
                      <a16:colId xmlns:a16="http://schemas.microsoft.com/office/drawing/2014/main" val="2068088536"/>
                    </a:ext>
                  </a:extLst>
                </a:gridCol>
                <a:gridCol w="1819081">
                  <a:extLst>
                    <a:ext uri="{9D8B030D-6E8A-4147-A177-3AD203B41FA5}">
                      <a16:colId xmlns:a16="http://schemas.microsoft.com/office/drawing/2014/main" val="1788916356"/>
                    </a:ext>
                  </a:extLst>
                </a:gridCol>
              </a:tblGrid>
              <a:tr h="606165">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649463">
                <a:tc vMerge="1">
                  <a:txBody>
                    <a:bodyPr/>
                    <a:lstStyle/>
                    <a:p>
                      <a:pPr algn="ctr"/>
                      <a:endParaRPr lang="en-US" dirty="0">
                        <a:solidFill>
                          <a:srgbClr val="192A72"/>
                        </a:solidFill>
                      </a:endParaRPr>
                    </a:p>
                  </a:txBody>
                  <a:tcPr>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N-O</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201 kJ</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N-N</a:t>
                      </a:r>
                      <a:endParaRPr lang="he-IL" sz="1800" b="0" i="0" kern="1200" dirty="0">
                        <a:solidFill>
                          <a:schemeClr val="dk1"/>
                        </a:solidFill>
                        <a:effectLst/>
                        <a:latin typeface="+mn-lt"/>
                        <a:ea typeface="+mn-ea"/>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cs typeface="+mn-cs"/>
                        </a:rPr>
                        <a:t>167 kJ</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635030">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22798E"/>
                          </a:solidFill>
                        </a:rPr>
                        <a:t>ככל שרדיוס האטומים גדֵל- המרחק בין האטומים גדֵל אף הוא וכוחות המשיכה בין האלקטרונים הקושרים לגרעינים חלשים יותר.  נדרשת פחות אנרגיה לניתוק הקשר </a:t>
                      </a:r>
                      <a:r>
                        <a:rPr lang="he-IL" sz="1800" dirty="0" err="1">
                          <a:solidFill>
                            <a:srgbClr val="22798E"/>
                          </a:solidFill>
                        </a:rPr>
                        <a:t>הקוולנטי</a:t>
                      </a:r>
                      <a:r>
                        <a:rPr lang="he-IL" sz="1800" dirty="0">
                          <a:solidFill>
                            <a:srgbClr val="22798E"/>
                          </a:solidFill>
                        </a:rPr>
                        <a:t>.</a:t>
                      </a:r>
                      <a:endParaRPr lang="he-IL" sz="1800" dirty="0">
                        <a:solidFill>
                          <a:srgbClr val="22798E"/>
                        </a:solidFill>
                        <a:effectLst/>
                      </a:endParaRPr>
                    </a:p>
                  </a:txBody>
                  <a:tcPr marL="68580" marR="68580" marT="0" marB="0" anchor="ctr">
                    <a:lnL w="12700" cap="flat" cmpd="sng" algn="ctr">
                      <a:solidFill>
                        <a:schemeClr val="tx1"/>
                      </a:solidFill>
                      <a:prstDash val="solid"/>
                      <a:round/>
                      <a:headEnd type="none" w="med" len="med"/>
                      <a:tailEnd type="none" w="med" len="med"/>
                    </a:lnL>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700" b="0" baseline="0" dirty="0">
                          <a:solidFill>
                            <a:srgbClr val="192A72"/>
                          </a:solidFill>
                          <a:latin typeface="Varela Round" panose="00000500000000000000" pitchFamily="2" charset="-79"/>
                          <a:cs typeface="+mn-cs"/>
                        </a:rPr>
                        <a:t>רדיוס </a:t>
                      </a:r>
                      <a:r>
                        <a:rPr lang="en-US" sz="1700" b="0" baseline="0" dirty="0">
                          <a:solidFill>
                            <a:srgbClr val="192A72"/>
                          </a:solidFill>
                          <a:latin typeface="Varela Round" panose="00000500000000000000" pitchFamily="2" charset="-79"/>
                          <a:cs typeface="+mn-cs"/>
                        </a:rPr>
                        <a:t>N</a:t>
                      </a:r>
                      <a:r>
                        <a:rPr lang="he-IL" sz="1700" b="0" baseline="0" dirty="0">
                          <a:solidFill>
                            <a:srgbClr val="192A72"/>
                          </a:solidFill>
                          <a:latin typeface="Varela Round" panose="00000500000000000000" pitchFamily="2" charset="-79"/>
                          <a:cs typeface="+mn-cs"/>
                        </a:rPr>
                        <a:t> </a:t>
                      </a:r>
                      <a:r>
                        <a:rPr lang="en-US" sz="1700" b="0" baseline="0" dirty="0">
                          <a:solidFill>
                            <a:srgbClr val="192A72"/>
                          </a:solidFill>
                          <a:latin typeface="Varela Round" panose="00000500000000000000" pitchFamily="2" charset="-79"/>
                          <a:cs typeface="+mn-cs"/>
                        </a:rPr>
                        <a:t>&lt;</a:t>
                      </a:r>
                      <a:r>
                        <a:rPr lang="he-IL" sz="1700" b="0" baseline="0" dirty="0">
                          <a:solidFill>
                            <a:srgbClr val="192A72"/>
                          </a:solidFill>
                          <a:latin typeface="Varela Round" panose="00000500000000000000" pitchFamily="2" charset="-79"/>
                          <a:cs typeface="+mn-cs"/>
                        </a:rPr>
                        <a:t> רדיוס </a:t>
                      </a:r>
                      <a:r>
                        <a:rPr lang="en-US" sz="1700" b="0" baseline="0" dirty="0">
                          <a:solidFill>
                            <a:srgbClr val="192A72"/>
                          </a:solidFill>
                          <a:latin typeface="Varela Round" panose="00000500000000000000" pitchFamily="2" charset="-79"/>
                          <a:cs typeface="+mn-cs"/>
                        </a:rPr>
                        <a:t>O</a:t>
                      </a:r>
                      <a:endParaRPr lang="he-IL" sz="1700" b="0" baseline="0" dirty="0">
                        <a:solidFill>
                          <a:srgbClr val="192A72"/>
                        </a:solidFill>
                        <a:latin typeface="Varela Round" panose="00000500000000000000" pitchFamily="2" charset="-79"/>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baseline="0" dirty="0">
                          <a:solidFill>
                            <a:schemeClr val="dk1"/>
                          </a:solidFill>
                          <a:effectLst/>
                          <a:latin typeface="+mn-lt"/>
                          <a:ea typeface="+mn-ea"/>
                          <a:cs typeface="+mn-cs"/>
                        </a:rPr>
                        <a:t> 66 pm &lt; 71 pm </a:t>
                      </a:r>
                      <a:endParaRPr lang="en-US" sz="2000" b="0" dirty="0">
                        <a:solidFill>
                          <a:srgbClr val="192A72"/>
                        </a:solidFill>
                        <a:latin typeface="Varela Round" panose="00000500000000000000" pitchFamily="2" charset="-79"/>
                        <a:cs typeface="+mn-cs"/>
                      </a:endParaRPr>
                    </a:p>
                  </a:txBody>
                  <a:tcPr anchor="ctr">
                    <a:solidFill>
                      <a:schemeClr val="accent5">
                        <a:lumMod val="20000"/>
                        <a:lumOff val="80000"/>
                      </a:schemeClr>
                    </a:solidFill>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75245">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22798E"/>
                        </a:solidFill>
                        <a:effectLst/>
                      </a:endParaRPr>
                    </a:p>
                  </a:txBody>
                  <a:tcPr anchor="ctr">
                    <a:lnL w="12700" cap="flat" cmpd="sng" algn="ctr">
                      <a:solidFill>
                        <a:schemeClr val="tx1"/>
                      </a:solidFill>
                      <a:prstDash val="solid"/>
                      <a:round/>
                      <a:headEnd type="none" w="med" len="med"/>
                      <a:tailEnd type="none" w="med" len="med"/>
                    </a:lnL>
                    <a:solidFill>
                      <a:srgbClr val="E9EBF5"/>
                    </a:solidFill>
                  </a:tcPr>
                </a:tc>
                <a:tc gridSpan="2">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יחיד</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1385521">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en-US" sz="1100" dirty="0">
                          <a:solidFill>
                            <a:srgbClr val="22798E"/>
                          </a:solidFill>
                          <a:effectLst/>
                        </a:rPr>
                        <a:t> </a:t>
                      </a:r>
                      <a:r>
                        <a:rPr lang="he-IL" sz="1800" dirty="0">
                          <a:solidFill>
                            <a:srgbClr val="22798E"/>
                          </a:solidFill>
                        </a:rPr>
                        <a:t>בקשר </a:t>
                      </a:r>
                      <a:r>
                        <a:rPr lang="he-IL" sz="1800" dirty="0" err="1">
                          <a:solidFill>
                            <a:srgbClr val="22798E"/>
                          </a:solidFill>
                        </a:rPr>
                        <a:t>קוולנטי</a:t>
                      </a:r>
                      <a:r>
                        <a:rPr lang="he-IL" sz="1800" dirty="0">
                          <a:solidFill>
                            <a:srgbClr val="22798E"/>
                          </a:solidFill>
                        </a:rPr>
                        <a:t> קוטבי בנוסף לכוחות המשיכה שבין אלקטרוני הקשר לגרעינים פועלים כוחות משיכה בין </a:t>
                      </a:r>
                      <a:br>
                        <a:rPr lang="en-US" sz="1800" dirty="0">
                          <a:solidFill>
                            <a:srgbClr val="22798E"/>
                          </a:solidFill>
                        </a:rPr>
                      </a:br>
                      <a:r>
                        <a:rPr lang="he-IL" sz="1800" dirty="0">
                          <a:solidFill>
                            <a:srgbClr val="22798E"/>
                          </a:solidFill>
                        </a:rPr>
                        <a:t>המטענים החלקיים על האטומים המשתתפים בקשר (דו הקטבים).  פועלים כוחות משיכה רבים יותר ותידרש אנרגיה רבה יותר לניתוק הקשר.</a:t>
                      </a:r>
                      <a:endParaRPr lang="he-IL" sz="1800" dirty="0">
                        <a:solidFill>
                          <a:srgbClr val="22798E"/>
                        </a:solidFill>
                        <a:effectLs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latin typeface="Times New Roman" panose="02020603050405020304" pitchFamily="18" charset="0"/>
                          <a:ea typeface="Times New Roman" panose="02020603050405020304" pitchFamily="18" charset="0"/>
                        </a:rPr>
                        <a:t>קשר קוטבי</a:t>
                      </a:r>
                      <a:endParaRPr lang="en-US"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latin typeface="Times New Roman" panose="02020603050405020304" pitchFamily="18" charset="0"/>
                          <a:ea typeface="Times New Roman" panose="02020603050405020304" pitchFamily="18" charset="0"/>
                        </a:rPr>
                        <a:t>קשר טהור</a:t>
                      </a: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N-N</a:t>
                      </a:r>
                      <a:endParaRPr lang="he-IL" sz="1800" b="0" i="0" kern="1200" dirty="0">
                        <a:solidFill>
                          <a:schemeClr val="dk1"/>
                        </a:solidFill>
                        <a:effectLst/>
                        <a:latin typeface="+mn-lt"/>
                        <a:ea typeface="+mn-ea"/>
                        <a:cs typeface="+mn-cs"/>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pic>
        <p:nvPicPr>
          <p:cNvPr id="4" name="Picture 3"/>
          <p:cNvPicPr>
            <a:picLocks noChangeAspect="1"/>
          </p:cNvPicPr>
          <p:nvPr/>
        </p:nvPicPr>
        <p:blipFill>
          <a:blip r:embed="rId3"/>
          <a:stretch>
            <a:fillRect/>
          </a:stretch>
        </p:blipFill>
        <p:spPr>
          <a:xfrm>
            <a:off x="4844983" y="5470697"/>
            <a:ext cx="735381" cy="513881"/>
          </a:xfrm>
          <a:prstGeom prst="rect">
            <a:avLst/>
          </a:prstGeom>
        </p:spPr>
      </p:pic>
    </p:spTree>
    <p:extLst>
      <p:ext uri="{BB962C8B-B14F-4D97-AF65-F5344CB8AC3E}">
        <p14:creationId xmlns:p14="http://schemas.microsoft.com/office/powerpoint/2010/main" val="3290636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a:xfrm>
            <a:off x="515273" y="829818"/>
            <a:ext cx="11161453" cy="457200"/>
          </a:xfrm>
        </p:spPr>
        <p:txBody>
          <a:bodyPr/>
          <a:lstStyle/>
          <a:p>
            <a:r>
              <a:rPr lang="he-IL" dirty="0"/>
              <a:t>אנרגיית הקשר הקוולנטי: שילוב גורמים משפיעים</a:t>
            </a:r>
            <a:endParaRPr lang="en-US"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1287018"/>
            <a:ext cx="11161453" cy="3989369"/>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None/>
            </a:pPr>
            <a:r>
              <a:rPr lang="he-IL" sz="2000" b="1" dirty="0">
                <a:solidFill>
                  <a:srgbClr val="192A72"/>
                </a:solidFill>
              </a:rPr>
              <a:t>נוסיף עוד קשר להשוואה: הסבירו כעת את השינוי באנרגיית הקשר של הקשרים.</a:t>
            </a:r>
            <a:br>
              <a:rPr lang="en-US" sz="1800" dirty="0">
                <a:solidFill>
                  <a:srgbClr val="192A72"/>
                </a:solidFill>
              </a:rPr>
            </a:br>
            <a:endParaRPr lang="he-IL" sz="1800" dirty="0">
              <a:solidFill>
                <a:srgbClr val="192A72"/>
              </a:solidFill>
            </a:endParaRPr>
          </a:p>
          <a:p>
            <a:pPr marL="0" indent="0">
              <a:lnSpc>
                <a:spcPct val="150000"/>
              </a:lnSpc>
              <a:buNone/>
            </a:pPr>
            <a:endParaRPr lang="he-IL" sz="2000" dirty="0">
              <a:solidFill>
                <a:srgbClr val="192A7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130940051"/>
              </p:ext>
            </p:extLst>
          </p:nvPr>
        </p:nvGraphicFramePr>
        <p:xfrm>
          <a:off x="221345" y="1828113"/>
          <a:ext cx="11455381" cy="4200285"/>
        </p:xfrm>
        <a:graphic>
          <a:graphicData uri="http://schemas.openxmlformats.org/drawingml/2006/table">
            <a:tbl>
              <a:tblPr firstRow="1" bandRow="1">
                <a:tableStyleId>{5C22544A-7EE6-4342-B048-85BDC9FD1C3A}</a:tableStyleId>
              </a:tblPr>
              <a:tblGrid>
                <a:gridCol w="5665105">
                  <a:extLst>
                    <a:ext uri="{9D8B030D-6E8A-4147-A177-3AD203B41FA5}">
                      <a16:colId xmlns:a16="http://schemas.microsoft.com/office/drawing/2014/main" val="1200577323"/>
                    </a:ext>
                  </a:extLst>
                </a:gridCol>
                <a:gridCol w="1146362">
                  <a:extLst>
                    <a:ext uri="{9D8B030D-6E8A-4147-A177-3AD203B41FA5}">
                      <a16:colId xmlns:a16="http://schemas.microsoft.com/office/drawing/2014/main" val="1717077095"/>
                    </a:ext>
                  </a:extLst>
                </a:gridCol>
                <a:gridCol w="1048870">
                  <a:extLst>
                    <a:ext uri="{9D8B030D-6E8A-4147-A177-3AD203B41FA5}">
                      <a16:colId xmlns:a16="http://schemas.microsoft.com/office/drawing/2014/main" val="481857735"/>
                    </a:ext>
                  </a:extLst>
                </a:gridCol>
                <a:gridCol w="1169894">
                  <a:extLst>
                    <a:ext uri="{9D8B030D-6E8A-4147-A177-3AD203B41FA5}">
                      <a16:colId xmlns:a16="http://schemas.microsoft.com/office/drawing/2014/main" val="3645566712"/>
                    </a:ext>
                  </a:extLst>
                </a:gridCol>
                <a:gridCol w="2425150">
                  <a:extLst>
                    <a:ext uri="{9D8B030D-6E8A-4147-A177-3AD203B41FA5}">
                      <a16:colId xmlns:a16="http://schemas.microsoft.com/office/drawing/2014/main" val="1788916356"/>
                    </a:ext>
                  </a:extLst>
                </a:gridCol>
              </a:tblGrid>
              <a:tr h="452293">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3">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638058">
                <a:tc vMerge="1">
                  <a:txBody>
                    <a:bodyPr/>
                    <a:lstStyle/>
                    <a:p>
                      <a:pPr algn="ctr"/>
                      <a:endParaRPr lang="en-US" dirty="0">
                        <a:solidFill>
                          <a:srgbClr val="192A72"/>
                        </a:solidFill>
                      </a:endParaRPr>
                    </a:p>
                  </a:txBody>
                  <a:tcPr>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N-O</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201 kJ</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N-N</a:t>
                      </a:r>
                      <a:endParaRPr lang="he-IL" sz="1800" b="0" i="0" kern="1200" dirty="0">
                        <a:solidFill>
                          <a:schemeClr val="dk1"/>
                        </a:solidFill>
                        <a:effectLst/>
                        <a:latin typeface="+mn-lt"/>
                        <a:ea typeface="+mn-ea"/>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167 kJ</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O-O</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142 kJ</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623879">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he-IL" sz="1800" dirty="0">
                          <a:solidFill>
                            <a:srgbClr val="22798E"/>
                          </a:solidFill>
                        </a:rPr>
                        <a:t>ככל שרדיוס האטומים גדֵל- המרחק בין האטומים גדֵל אף הוא וכוחות המשיכה בין האלקטרונים הקושרים לגרעינים חלשים יותר.  נדרשת פחות אנרגיה לניתוק הקשר </a:t>
                      </a:r>
                      <a:r>
                        <a:rPr lang="he-IL" sz="1800" dirty="0" err="1">
                          <a:solidFill>
                            <a:srgbClr val="22798E"/>
                          </a:solidFill>
                        </a:rPr>
                        <a:t>הקוולנטי</a:t>
                      </a:r>
                      <a:r>
                        <a:rPr lang="he-IL" sz="1800" dirty="0">
                          <a:solidFill>
                            <a:srgbClr val="22798E"/>
                          </a:solidFill>
                        </a:rPr>
                        <a:t>.</a:t>
                      </a:r>
                      <a:r>
                        <a:rPr lang="en-US" sz="1800" b="0" i="0" kern="1200" dirty="0">
                          <a:solidFill>
                            <a:schemeClr val="dk1"/>
                          </a:solidFill>
                          <a:effectLst/>
                          <a:latin typeface="+mn-lt"/>
                          <a:ea typeface="+mn-ea"/>
                          <a:cs typeface="+mn-cs"/>
                        </a:rPr>
                        <a:t>O-O</a:t>
                      </a:r>
                      <a:r>
                        <a:rPr lang="he-IL" sz="1800" b="0" i="0" kern="1200" dirty="0">
                          <a:solidFill>
                            <a:schemeClr val="dk1"/>
                          </a:solidFill>
                          <a:effectLst/>
                          <a:latin typeface="+mn-lt"/>
                          <a:ea typeface="+mn-ea"/>
                          <a:cs typeface="+mn-cs"/>
                        </a:rPr>
                        <a:t> &lt; </a:t>
                      </a:r>
                      <a:r>
                        <a:rPr lang="en-US" sz="1800" b="0" i="0" kern="1200" dirty="0">
                          <a:solidFill>
                            <a:schemeClr val="dk1"/>
                          </a:solidFill>
                          <a:effectLst/>
                          <a:latin typeface="+mn-lt"/>
                          <a:ea typeface="+mn-ea"/>
                          <a:cs typeface="+mn-cs"/>
                        </a:rPr>
                        <a:t>N-N</a:t>
                      </a:r>
                    </a:p>
                  </a:txBody>
                  <a:tcPr marL="68580" marR="68580" marT="0" marB="0" anchor="ctr">
                    <a:lnL w="12700" cap="flat" cmpd="sng" algn="ctr">
                      <a:solidFill>
                        <a:schemeClr val="tx1"/>
                      </a:solidFill>
                      <a:prstDash val="solid"/>
                      <a:round/>
                      <a:headEnd type="none" w="med" len="med"/>
                      <a:tailEnd type="none" w="med" len="med"/>
                    </a:lnL>
                    <a:solidFill>
                      <a:srgbClr val="E9EBF5"/>
                    </a:solidFill>
                  </a:tcPr>
                </a:tc>
                <a:tc gridSpan="3">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2000" b="0" baseline="0" dirty="0">
                          <a:solidFill>
                            <a:srgbClr val="192A72"/>
                          </a:solidFill>
                          <a:latin typeface="Varela Round" panose="00000500000000000000" pitchFamily="2" charset="-79"/>
                          <a:cs typeface="+mn-cs"/>
                        </a:rPr>
                        <a:t>רדיוס </a:t>
                      </a:r>
                      <a:r>
                        <a:rPr lang="en-US" sz="2000" b="0" baseline="0" dirty="0">
                          <a:solidFill>
                            <a:srgbClr val="192A72"/>
                          </a:solidFill>
                          <a:latin typeface="Varela Round" panose="00000500000000000000" pitchFamily="2" charset="-79"/>
                          <a:cs typeface="+mn-cs"/>
                        </a:rPr>
                        <a:t>N</a:t>
                      </a:r>
                      <a:r>
                        <a:rPr lang="he-IL" sz="2000" b="0" baseline="0" dirty="0">
                          <a:solidFill>
                            <a:srgbClr val="192A72"/>
                          </a:solidFill>
                          <a:latin typeface="Varela Round" panose="00000500000000000000" pitchFamily="2" charset="-79"/>
                          <a:cs typeface="+mn-cs"/>
                        </a:rPr>
                        <a:t> </a:t>
                      </a:r>
                      <a:r>
                        <a:rPr lang="en-US" sz="2000" b="0" baseline="0" dirty="0">
                          <a:solidFill>
                            <a:srgbClr val="192A72"/>
                          </a:solidFill>
                          <a:latin typeface="Varela Round" panose="00000500000000000000" pitchFamily="2" charset="-79"/>
                          <a:cs typeface="+mn-cs"/>
                        </a:rPr>
                        <a:t>&lt;</a:t>
                      </a:r>
                      <a:r>
                        <a:rPr lang="he-IL" sz="2000" b="0" baseline="0" dirty="0">
                          <a:solidFill>
                            <a:srgbClr val="192A72"/>
                          </a:solidFill>
                          <a:latin typeface="Varela Round" panose="00000500000000000000" pitchFamily="2" charset="-79"/>
                          <a:cs typeface="+mn-cs"/>
                        </a:rPr>
                        <a:t> רדיוס </a:t>
                      </a:r>
                      <a:r>
                        <a:rPr lang="en-US" sz="2000" b="0" baseline="0" dirty="0">
                          <a:solidFill>
                            <a:srgbClr val="192A72"/>
                          </a:solidFill>
                          <a:latin typeface="Varela Round" panose="00000500000000000000" pitchFamily="2" charset="-79"/>
                          <a:cs typeface="+mn-cs"/>
                        </a:rPr>
                        <a:t>O</a:t>
                      </a:r>
                      <a:endParaRPr lang="he-IL" sz="2000" b="0" baseline="0" dirty="0">
                        <a:solidFill>
                          <a:srgbClr val="192A72"/>
                        </a:solidFill>
                        <a:latin typeface="Varela Round" panose="00000500000000000000" pitchFamily="2" charset="-79"/>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baseline="0" dirty="0">
                          <a:solidFill>
                            <a:schemeClr val="dk1"/>
                          </a:solidFill>
                          <a:effectLst/>
                          <a:latin typeface="+mn-lt"/>
                          <a:ea typeface="+mn-ea"/>
                          <a:cs typeface="+mn-cs"/>
                        </a:rPr>
                        <a:t> 66 pm &lt; 71 pm </a:t>
                      </a:r>
                      <a:endParaRPr lang="en-US" sz="20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hMerge="1">
                  <a:txBody>
                    <a:bodyPr/>
                    <a:lstStyle/>
                    <a:p>
                      <a:endParaRPr lang="en-US"/>
                    </a:p>
                  </a:txBody>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68656">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1A4AB"/>
                        </a:solidFill>
                        <a:effectLst/>
                      </a:endParaRPr>
                    </a:p>
                  </a:txBody>
                  <a:tcPr anchor="ctr">
                    <a:lnL w="12700" cap="flat" cmpd="sng" algn="ctr">
                      <a:solidFill>
                        <a:schemeClr val="tx1"/>
                      </a:solidFill>
                      <a:prstDash val="solid"/>
                      <a:round/>
                      <a:headEnd type="none" w="med" len="med"/>
                      <a:tailEnd type="none" w="med" len="med"/>
                    </a:lnL>
                    <a:solidFill>
                      <a:srgbClr val="E9EBF5"/>
                    </a:solidFill>
                  </a:tcPr>
                </a:tc>
                <a:tc gridSpan="3">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יחיד</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rgbClr val="E9EBF5"/>
                    </a:solidFill>
                  </a:tcPr>
                </a:tc>
                <a:tc hMerge="1">
                  <a:txBody>
                    <a:bodyPr/>
                    <a:lstStyle/>
                    <a:p>
                      <a:endParaRPr lang="en-US"/>
                    </a:p>
                  </a:txBody>
                  <a:tcPr/>
                </a:tc>
                <a:tc hMerge="1">
                  <a:txBody>
                    <a:bodyPr/>
                    <a:lstStyle/>
                    <a:p>
                      <a:endParaRPr lang="en-US"/>
                    </a:p>
                  </a:txBody>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1616414">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he-IL" sz="1800" dirty="0">
                          <a:solidFill>
                            <a:srgbClr val="11A4AB"/>
                          </a:solidFill>
                          <a:effectLst/>
                        </a:rPr>
                        <a:t> </a:t>
                      </a:r>
                      <a:r>
                        <a:rPr lang="he-IL" sz="1800" dirty="0">
                          <a:solidFill>
                            <a:srgbClr val="22798E"/>
                          </a:solidFill>
                        </a:rPr>
                        <a:t>בקשר </a:t>
                      </a:r>
                      <a:r>
                        <a:rPr lang="he-IL" sz="1800" dirty="0" err="1">
                          <a:solidFill>
                            <a:srgbClr val="22798E"/>
                          </a:solidFill>
                        </a:rPr>
                        <a:t>קוולנטי</a:t>
                      </a:r>
                      <a:r>
                        <a:rPr lang="he-IL" sz="1800" dirty="0">
                          <a:solidFill>
                            <a:srgbClr val="22798E"/>
                          </a:solidFill>
                        </a:rPr>
                        <a:t> קוטבי בנוסף לכוחות המשיכה שבין אלקטרוני הקשר לגרעינים פועלים כוחות משיכה בין </a:t>
                      </a:r>
                      <a:br>
                        <a:rPr lang="en-US" sz="1800" dirty="0">
                          <a:solidFill>
                            <a:srgbClr val="22798E"/>
                          </a:solidFill>
                        </a:rPr>
                      </a:br>
                      <a:r>
                        <a:rPr lang="he-IL" sz="1800" dirty="0">
                          <a:solidFill>
                            <a:srgbClr val="22798E"/>
                          </a:solidFill>
                        </a:rPr>
                        <a:t>המטענים החלקיים על האטומים המשתתפים בקשר (דו הקטבים).  פועלים כוחות משיכה רבים יותר ותידרש אנרגיה רבה יותר לניתוק הקשר. </a:t>
                      </a:r>
                      <a:r>
                        <a:rPr lang="en-US" sz="1800" b="0" i="0" kern="1200" dirty="0">
                          <a:solidFill>
                            <a:schemeClr val="dk1"/>
                          </a:solidFill>
                          <a:effectLst/>
                          <a:latin typeface="+mn-lt"/>
                          <a:ea typeface="+mn-ea"/>
                          <a:cs typeface="+mn-cs"/>
                        </a:rPr>
                        <a:t>N-N</a:t>
                      </a:r>
                      <a:r>
                        <a:rPr lang="he-IL" sz="1800" b="0" i="0" kern="1200" dirty="0">
                          <a:solidFill>
                            <a:schemeClr val="dk1"/>
                          </a:solidFill>
                          <a:effectLst/>
                          <a:latin typeface="+mn-lt"/>
                          <a:ea typeface="+mn-ea"/>
                          <a:cs typeface="+mn-cs"/>
                        </a:rPr>
                        <a:t> &lt; </a:t>
                      </a:r>
                      <a:r>
                        <a:rPr lang="en-US" sz="1800" b="0" i="0" kern="1200" dirty="0">
                          <a:solidFill>
                            <a:schemeClr val="dk1"/>
                          </a:solidFill>
                          <a:effectLst/>
                          <a:latin typeface="+mn-lt"/>
                          <a:ea typeface="+mn-ea"/>
                          <a:cs typeface="+mn-cs"/>
                        </a:rPr>
                        <a:t>N-O</a:t>
                      </a:r>
                      <a:endParaRPr lang="he-IL" sz="1800" dirty="0">
                        <a:solidFill>
                          <a:srgbClr val="11A4AB"/>
                        </a:solidFill>
                        <a:effectLs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latin typeface="Times New Roman" panose="02020603050405020304" pitchFamily="18" charset="0"/>
                          <a:ea typeface="Times New Roman" panose="02020603050405020304" pitchFamily="18" charset="0"/>
                        </a:rPr>
                        <a:t>קשר קוטבי</a:t>
                      </a:r>
                      <a:endParaRPr lang="en-US"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latin typeface="Times New Roman" panose="02020603050405020304" pitchFamily="18" charset="0"/>
                          <a:ea typeface="Times New Roman" panose="02020603050405020304" pitchFamily="18" charset="0"/>
                        </a:rPr>
                        <a:t>קשר טהור</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N-N</a:t>
                      </a:r>
                      <a:endParaRPr lang="he-IL" sz="1800" b="0" i="0" kern="1200" dirty="0">
                        <a:solidFill>
                          <a:schemeClr val="dk1"/>
                        </a:solidFill>
                        <a:effectLst/>
                        <a:latin typeface="+mn-lt"/>
                        <a:ea typeface="+mn-ea"/>
                        <a:cs typeface="+mn-cs"/>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latin typeface="Times New Roman" panose="02020603050405020304" pitchFamily="18" charset="0"/>
                          <a:ea typeface="Times New Roman" panose="02020603050405020304" pitchFamily="18" charset="0"/>
                        </a:rPr>
                        <a:t>קשר טהור</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O-O</a:t>
                      </a:r>
                      <a:endParaRPr lang="he-IL" sz="1800" b="0" i="0" kern="1200" dirty="0">
                        <a:solidFill>
                          <a:schemeClr val="dk1"/>
                        </a:solidFill>
                        <a:effectLst/>
                        <a:latin typeface="+mn-lt"/>
                        <a:ea typeface="+mn-ea"/>
                        <a:cs typeface="+mn-cs"/>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הקוטביות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pic>
        <p:nvPicPr>
          <p:cNvPr id="4" name="Picture 3"/>
          <p:cNvPicPr>
            <a:picLocks noChangeAspect="1"/>
          </p:cNvPicPr>
          <p:nvPr/>
        </p:nvPicPr>
        <p:blipFill>
          <a:blip r:embed="rId3"/>
          <a:stretch>
            <a:fillRect/>
          </a:stretch>
        </p:blipFill>
        <p:spPr>
          <a:xfrm>
            <a:off x="6177012" y="5224423"/>
            <a:ext cx="735381" cy="513881"/>
          </a:xfrm>
          <a:prstGeom prst="rect">
            <a:avLst/>
          </a:prstGeom>
        </p:spPr>
      </p:pic>
    </p:spTree>
    <p:extLst>
      <p:ext uri="{BB962C8B-B14F-4D97-AF65-F5344CB8AC3E}">
        <p14:creationId xmlns:p14="http://schemas.microsoft.com/office/powerpoint/2010/main" val="399976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r>
              <a:rPr lang="he-IL" dirty="0"/>
              <a:t>מבנה וקישור</a:t>
            </a:r>
          </a:p>
        </p:txBody>
      </p:sp>
      <p:sp>
        <p:nvSpPr>
          <p:cNvPr id="7" name="כותרת משנה 6"/>
          <p:cNvSpPr>
            <a:spLocks noGrp="1"/>
          </p:cNvSpPr>
          <p:nvPr>
            <p:ph type="subTitle" idx="1"/>
          </p:nvPr>
        </p:nvSpPr>
        <p:spPr/>
        <p:txBody>
          <a:bodyPr/>
          <a:lstStyle/>
          <a:p>
            <a:r>
              <a:rPr lang="he-IL" dirty="0">
                <a:sym typeface="Varela Round"/>
              </a:rPr>
              <a:t>כימיה יא'-</a:t>
            </a:r>
            <a:r>
              <a:rPr lang="he-IL" dirty="0" err="1">
                <a:sym typeface="Varela Round"/>
              </a:rPr>
              <a:t>יב</a:t>
            </a:r>
            <a:r>
              <a:rPr lang="he-IL" dirty="0">
                <a:sym typeface="Varela Round"/>
              </a:rPr>
              <a:t>'</a:t>
            </a:r>
          </a:p>
        </p:txBody>
      </p:sp>
      <p:sp>
        <p:nvSpPr>
          <p:cNvPr id="4" name="מציין מיקום תוכן 3"/>
          <p:cNvSpPr>
            <a:spLocks noGrp="1"/>
          </p:cNvSpPr>
          <p:nvPr>
            <p:ph idx="10"/>
          </p:nvPr>
        </p:nvSpPr>
        <p:spPr/>
        <p:txBody>
          <a:bodyPr/>
          <a:lstStyle/>
          <a:p>
            <a:r>
              <a:rPr lang="he-IL" dirty="0">
                <a:sym typeface="Varela Round"/>
              </a:rPr>
              <a:t>שם המורה: רחל אידלמן</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אנרגיית 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סיכום הגורמים המשפיעים</a:t>
            </a:r>
            <a:endParaRPr lang="en-US"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1481328"/>
            <a:ext cx="11161453" cy="3989369"/>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None/>
            </a:pPr>
            <a:br>
              <a:rPr lang="en-US" sz="1800" dirty="0">
                <a:solidFill>
                  <a:srgbClr val="192A72"/>
                </a:solidFill>
              </a:rPr>
            </a:br>
            <a:endParaRPr lang="he-IL" sz="1800" dirty="0">
              <a:solidFill>
                <a:srgbClr val="192A72"/>
              </a:solidFill>
            </a:endParaRPr>
          </a:p>
          <a:p>
            <a:pPr marL="0" indent="0">
              <a:lnSpc>
                <a:spcPct val="150000"/>
              </a:lnSpc>
              <a:buNone/>
            </a:pPr>
            <a:endParaRPr lang="he-IL" sz="2000" dirty="0">
              <a:solidFill>
                <a:srgbClr val="192A7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84258803"/>
              </p:ext>
            </p:extLst>
          </p:nvPr>
        </p:nvGraphicFramePr>
        <p:xfrm>
          <a:off x="368306" y="1479102"/>
          <a:ext cx="11580677" cy="4700736"/>
        </p:xfrm>
        <a:graphic>
          <a:graphicData uri="http://schemas.openxmlformats.org/drawingml/2006/table">
            <a:tbl>
              <a:tblPr firstRow="1" bandRow="1">
                <a:tableStyleId>{5C22544A-7EE6-4342-B048-85BDC9FD1C3A}</a:tableStyleId>
              </a:tblPr>
              <a:tblGrid>
                <a:gridCol w="2091865">
                  <a:extLst>
                    <a:ext uri="{9D8B030D-6E8A-4147-A177-3AD203B41FA5}">
                      <a16:colId xmlns:a16="http://schemas.microsoft.com/office/drawing/2014/main" val="1200577323"/>
                    </a:ext>
                  </a:extLst>
                </a:gridCol>
                <a:gridCol w="2656115">
                  <a:extLst>
                    <a:ext uri="{9D8B030D-6E8A-4147-A177-3AD203B41FA5}">
                      <a16:colId xmlns:a16="http://schemas.microsoft.com/office/drawing/2014/main" val="2677767347"/>
                    </a:ext>
                  </a:extLst>
                </a:gridCol>
                <a:gridCol w="3156857">
                  <a:extLst>
                    <a:ext uri="{9D8B030D-6E8A-4147-A177-3AD203B41FA5}">
                      <a16:colId xmlns:a16="http://schemas.microsoft.com/office/drawing/2014/main" val="1717077095"/>
                    </a:ext>
                  </a:extLst>
                </a:gridCol>
                <a:gridCol w="3675840">
                  <a:extLst>
                    <a:ext uri="{9D8B030D-6E8A-4147-A177-3AD203B41FA5}">
                      <a16:colId xmlns:a16="http://schemas.microsoft.com/office/drawing/2014/main" val="1788916356"/>
                    </a:ext>
                  </a:extLst>
                </a:gridCol>
              </a:tblGrid>
              <a:tr h="1043136">
                <a:tc>
                  <a:txBody>
                    <a:bodyPr/>
                    <a:lstStyle/>
                    <a:p>
                      <a:pPr marL="0" marR="0" lvl="0" indent="0" algn="ctr" defTabSz="914491" rtl="1" eaLnBrk="1" fontAlgn="auto" latinLnBrk="0" hangingPunct="1">
                        <a:lnSpc>
                          <a:spcPct val="115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cs typeface="Varela Round" panose="00000500000000000000" pitchFamily="2" charset="-79"/>
                        </a:rPr>
                        <a:t>מידת קוטביות הקשר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a:txBody>
                    <a:bodyPr/>
                    <a:lstStyle/>
                    <a:p>
                      <a:pPr marL="0" marR="0" algn="ctr" rtl="1">
                        <a:lnSpc>
                          <a:spcPct val="115000"/>
                        </a:lnSpc>
                        <a:spcBef>
                          <a:spcPts val="0"/>
                        </a:spcBef>
                        <a:spcAft>
                          <a:spcPts val="600"/>
                        </a:spcAft>
                      </a:pPr>
                      <a:r>
                        <a:rPr lang="he-IL" sz="2000" dirty="0">
                          <a:solidFill>
                            <a:srgbClr val="192A72"/>
                          </a:solidFill>
                          <a:effectLst/>
                          <a:latin typeface="Varela Round" panose="00000500000000000000" pitchFamily="2" charset="-79"/>
                          <a:cs typeface="Varela Round" panose="00000500000000000000" pitchFamily="2" charset="-79"/>
                        </a:rPr>
                        <a:t>קוטביות הקשר</a:t>
                      </a:r>
                      <a:endParaRPr lang="en-US" sz="2000" dirty="0">
                        <a:solidFill>
                          <a:srgbClr val="192A72"/>
                        </a:solidFill>
                        <a:effectLst/>
                        <a:latin typeface="Varela Round" panose="00000500000000000000" pitchFamily="2" charset="-79"/>
                        <a:cs typeface="Varela Round" panose="00000500000000000000" pitchFamily="2" charset="-79"/>
                      </a:endParaRPr>
                    </a:p>
                    <a:p>
                      <a:pPr marL="0" marR="0" algn="ctr" rtl="1">
                        <a:lnSpc>
                          <a:spcPct val="115000"/>
                        </a:lnSpc>
                        <a:spcBef>
                          <a:spcPts val="0"/>
                        </a:spcBef>
                        <a:spcAft>
                          <a:spcPts val="1000"/>
                        </a:spcAft>
                      </a:pPr>
                      <a:r>
                        <a:rPr lang="he-IL" sz="2000" dirty="0">
                          <a:solidFill>
                            <a:srgbClr val="192A72"/>
                          </a:solidFill>
                          <a:effectLst/>
                          <a:latin typeface="Varela Round" panose="00000500000000000000" pitchFamily="2" charset="-79"/>
                          <a:cs typeface="Varela Round" panose="00000500000000000000" pitchFamily="2" charset="-79"/>
                        </a:rPr>
                        <a:t>(קוטבי/ טהור)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T w="12700" cap="flat" cmpd="sng" algn="ctr">
                      <a:solidFill>
                        <a:schemeClr val="tx1"/>
                      </a:solidFill>
                      <a:prstDash val="solid"/>
                      <a:round/>
                      <a:headEnd type="none" w="med" len="med"/>
                      <a:tailEnd type="none" w="med" len="med"/>
                    </a:lnT>
                    <a:solidFill>
                      <a:srgbClr val="E9EBF5"/>
                    </a:solidFill>
                  </a:tcPr>
                </a:tc>
                <a:tc>
                  <a:txBody>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cs typeface="Varela Round" panose="00000500000000000000" pitchFamily="2" charset="-79"/>
                        </a:rPr>
                        <a:t>קשר יחיד/ כפול/ משולש</a:t>
                      </a:r>
                    </a:p>
                    <a:p>
                      <a:pPr marL="0" marR="0" lvl="0" indent="0" algn="ctr" defTabSz="914400" rtl="1" eaLnBrk="1" fontAlgn="auto" latinLnBrk="0" hangingPunct="1">
                        <a:lnSpc>
                          <a:spcPct val="115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rPr>
                        <a:t>(סדר הקשר)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T w="12700" cap="flat" cmpd="sng" algn="ctr">
                      <a:solidFill>
                        <a:schemeClr val="tx1"/>
                      </a:solidFill>
                      <a:prstDash val="solid"/>
                      <a:round/>
                      <a:headEnd type="none" w="med" len="med"/>
                      <a:tailEnd type="none" w="med" len="med"/>
                    </a:lnT>
                    <a:solidFill>
                      <a:srgbClr val="E9EBF5"/>
                    </a:solidFill>
                  </a:tcPr>
                </a:tc>
                <a:tc>
                  <a:txBody>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cs typeface="Varela Round" panose="00000500000000000000" pitchFamily="2" charset="-79"/>
                        </a:rPr>
                        <a:t>רדיוס אטומי של האטומים המשתתפים בקשר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2005788362"/>
                  </a:ext>
                </a:extLst>
              </a:tr>
              <a:tr h="368656">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he-IL" sz="1800" kern="1200" dirty="0">
                          <a:solidFill>
                            <a:schemeClr val="dk1"/>
                          </a:solidFill>
                          <a:effectLst/>
                          <a:latin typeface="+mn-lt"/>
                          <a:ea typeface="+mn-ea"/>
                          <a:cs typeface="+mn-cs"/>
                        </a:rPr>
                        <a:t>ככל שהקשר קוטבי יותר המטענים החלקיים על דו הקטבים גדולים יותר  ולכן כוחות המשיכה בין המטענים החלקיים יהיו  חזקים יותר ותידרש אנרגיה רבה יותר לניתוק  הקשר</a:t>
                      </a:r>
                      <a:endParaRPr lang="he-IL" sz="1700" dirty="0">
                        <a:solidFill>
                          <a:srgbClr val="11A4AB"/>
                        </a:solidFill>
                        <a:effectLs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he-IL" sz="1800" kern="1200" dirty="0">
                          <a:solidFill>
                            <a:schemeClr val="dk1"/>
                          </a:solidFill>
                          <a:effectLst/>
                          <a:latin typeface="+mn-lt"/>
                          <a:ea typeface="+mn-ea"/>
                          <a:cs typeface="+mn-cs"/>
                        </a:rPr>
                        <a:t>בקשר </a:t>
                      </a:r>
                      <a:r>
                        <a:rPr lang="he-IL" sz="1800" kern="1200" dirty="0" err="1">
                          <a:solidFill>
                            <a:schemeClr val="dk1"/>
                          </a:solidFill>
                          <a:effectLst/>
                          <a:latin typeface="+mn-lt"/>
                          <a:ea typeface="+mn-ea"/>
                          <a:cs typeface="+mn-cs"/>
                        </a:rPr>
                        <a:t>קוולנטי</a:t>
                      </a:r>
                      <a:r>
                        <a:rPr lang="he-IL" sz="1800" kern="1200" dirty="0">
                          <a:solidFill>
                            <a:schemeClr val="dk1"/>
                          </a:solidFill>
                          <a:effectLst/>
                          <a:latin typeface="+mn-lt"/>
                          <a:ea typeface="+mn-ea"/>
                          <a:cs typeface="+mn-cs"/>
                        </a:rPr>
                        <a:t> טהור פועלים כוחות משיכה בין אלקטרוני הקשר לגרעינים. </a:t>
                      </a:r>
                    </a:p>
                    <a:p>
                      <a:pPr marL="0" marR="0" lvl="0" indent="0" algn="r" defTabSz="914491" rtl="1" eaLnBrk="1" fontAlgn="auto" latinLnBrk="0" hangingPunct="1">
                        <a:lnSpc>
                          <a:spcPct val="100000"/>
                        </a:lnSpc>
                        <a:spcBef>
                          <a:spcPts val="0"/>
                        </a:spcBef>
                        <a:spcAft>
                          <a:spcPts val="0"/>
                        </a:spcAft>
                        <a:buClrTx/>
                        <a:buSzTx/>
                        <a:buFontTx/>
                        <a:buNone/>
                        <a:tabLst/>
                        <a:defRPr/>
                      </a:pPr>
                      <a:endParaRPr lang="he-IL" sz="1800" kern="1200" dirty="0">
                        <a:solidFill>
                          <a:schemeClr val="dk1"/>
                        </a:solidFill>
                        <a:effectLst/>
                        <a:latin typeface="+mn-lt"/>
                        <a:ea typeface="+mn-ea"/>
                        <a:cs typeface="+mn-cs"/>
                      </a:endParaRPr>
                    </a:p>
                    <a:p>
                      <a:pPr marL="0" marR="0" lvl="0" indent="0" algn="r" defTabSz="914491" rtl="1" eaLnBrk="1" fontAlgn="auto" latinLnBrk="0" hangingPunct="1">
                        <a:lnSpc>
                          <a:spcPct val="100000"/>
                        </a:lnSpc>
                        <a:spcBef>
                          <a:spcPts val="0"/>
                        </a:spcBef>
                        <a:spcAft>
                          <a:spcPts val="0"/>
                        </a:spcAft>
                        <a:buClrTx/>
                        <a:buSzTx/>
                        <a:buFontTx/>
                        <a:buNone/>
                        <a:tabLst/>
                        <a:defRPr/>
                      </a:pPr>
                      <a:r>
                        <a:rPr lang="he-IL" sz="1800" kern="1200" dirty="0">
                          <a:solidFill>
                            <a:schemeClr val="dk1"/>
                          </a:solidFill>
                          <a:effectLst/>
                          <a:latin typeface="+mn-lt"/>
                          <a:ea typeface="+mn-ea"/>
                          <a:cs typeface="+mn-cs"/>
                        </a:rPr>
                        <a:t>בקשר </a:t>
                      </a:r>
                      <a:r>
                        <a:rPr lang="he-IL" sz="1800" kern="1200" dirty="0" err="1">
                          <a:solidFill>
                            <a:schemeClr val="dk1"/>
                          </a:solidFill>
                          <a:effectLst/>
                          <a:latin typeface="+mn-lt"/>
                          <a:ea typeface="+mn-ea"/>
                          <a:cs typeface="+mn-cs"/>
                        </a:rPr>
                        <a:t>קוולנטי</a:t>
                      </a:r>
                      <a:r>
                        <a:rPr lang="he-IL" sz="1800" kern="1200" dirty="0">
                          <a:solidFill>
                            <a:schemeClr val="dk1"/>
                          </a:solidFill>
                          <a:effectLst/>
                          <a:latin typeface="+mn-lt"/>
                          <a:ea typeface="+mn-ea"/>
                          <a:cs typeface="+mn-cs"/>
                        </a:rPr>
                        <a:t> קוטבי, בנוסף לכוחות אלו פועלים כוחות משיכה בין דו הקטבים. </a:t>
                      </a:r>
                    </a:p>
                    <a:p>
                      <a:pPr marL="0" marR="0" lvl="0" indent="0" algn="r" defTabSz="914491" rtl="1" eaLnBrk="1" fontAlgn="auto" latinLnBrk="0" hangingPunct="1">
                        <a:lnSpc>
                          <a:spcPct val="100000"/>
                        </a:lnSpc>
                        <a:spcBef>
                          <a:spcPts val="0"/>
                        </a:spcBef>
                        <a:spcAft>
                          <a:spcPts val="0"/>
                        </a:spcAft>
                        <a:buClrTx/>
                        <a:buSzTx/>
                        <a:buFontTx/>
                        <a:buNone/>
                        <a:tabLst/>
                        <a:defRPr/>
                      </a:pPr>
                      <a:endParaRPr lang="he-IL" sz="1800" kern="1200" dirty="0">
                        <a:solidFill>
                          <a:schemeClr val="dk1"/>
                        </a:solidFill>
                        <a:effectLst/>
                        <a:latin typeface="+mn-lt"/>
                        <a:ea typeface="+mn-ea"/>
                        <a:cs typeface="+mn-cs"/>
                      </a:endParaRPr>
                    </a:p>
                    <a:p>
                      <a:pPr marL="0" marR="0" lvl="0" indent="0" algn="r" defTabSz="914491" rtl="1" eaLnBrk="1" fontAlgn="auto" latinLnBrk="0" hangingPunct="1">
                        <a:lnSpc>
                          <a:spcPct val="100000"/>
                        </a:lnSpc>
                        <a:spcBef>
                          <a:spcPts val="0"/>
                        </a:spcBef>
                        <a:spcAft>
                          <a:spcPts val="0"/>
                        </a:spcAft>
                        <a:buClrTx/>
                        <a:buSzTx/>
                        <a:buFontTx/>
                        <a:buNone/>
                        <a:tabLst/>
                        <a:defRPr/>
                      </a:pPr>
                      <a:r>
                        <a:rPr lang="he-IL" sz="1800" kern="1200" dirty="0">
                          <a:solidFill>
                            <a:schemeClr val="dk1"/>
                          </a:solidFill>
                          <a:effectLst/>
                          <a:latin typeface="+mn-lt"/>
                          <a:ea typeface="+mn-ea"/>
                          <a:cs typeface="+mn-cs"/>
                        </a:rPr>
                        <a:t>לכן פועלים יותר כוחות משיכה ותידרש אנרגיה רבה יותר לניתוק הקשר</a:t>
                      </a:r>
                      <a:endParaRPr lang="he-IL" sz="1700" dirty="0">
                        <a:solidFill>
                          <a:srgbClr val="11A4AB"/>
                        </a:solidFill>
                        <a:effectLst/>
                      </a:endParaRPr>
                    </a:p>
                  </a:txBody>
                  <a:tcPr>
                    <a:lnB w="12700" cap="flat" cmpd="sng" algn="ctr">
                      <a:solidFill>
                        <a:schemeClr val="tx1"/>
                      </a:solidFill>
                      <a:prstDash val="solid"/>
                      <a:round/>
                      <a:headEnd type="none" w="med" len="med"/>
                      <a:tailEnd type="none" w="med" len="med"/>
                    </a:lnB>
                    <a:solidFill>
                      <a:srgbClr val="E9EBF5"/>
                    </a:solidFill>
                  </a:tcPr>
                </a:tc>
                <a:tc>
                  <a:txBody>
                    <a:bodyPr/>
                    <a:lstStyle/>
                    <a:p>
                      <a:pPr algn="r" rtl="1"/>
                      <a:r>
                        <a:rPr lang="he-IL" sz="1800" kern="1200" dirty="0">
                          <a:solidFill>
                            <a:schemeClr val="dk1"/>
                          </a:solidFill>
                          <a:effectLst/>
                          <a:latin typeface="+mn-lt"/>
                          <a:ea typeface="+mn-ea"/>
                          <a:cs typeface="+mn-cs"/>
                        </a:rPr>
                        <a:t>בקשר כפול פועלים כוחות משיכה בין שני זוגות אלקטרוני הקשר לגרעינים, בעוד שבקשר יחיד פועלים כוחות משיכה בין זוג אחד של אלקטרוני קשר לגרעינים. בסה"כ, בקשר כפול פועלים יותר כוחות משיכה ותידרש אנרגיה רבה יותר לניתוק הקשר</a:t>
                      </a:r>
                      <a:r>
                        <a:rPr lang="he-IL" sz="1800" kern="1200" baseline="0" dirty="0">
                          <a:solidFill>
                            <a:schemeClr val="dk1"/>
                          </a:solidFill>
                          <a:effectLst/>
                          <a:latin typeface="+mn-lt"/>
                          <a:ea typeface="+mn-ea"/>
                          <a:cs typeface="+mn-cs"/>
                        </a:rPr>
                        <a:t> </a:t>
                      </a:r>
                      <a:r>
                        <a:rPr lang="he-IL" sz="1800" kern="1200" dirty="0">
                          <a:solidFill>
                            <a:schemeClr val="dk1"/>
                          </a:solidFill>
                          <a:effectLst/>
                          <a:latin typeface="+mn-lt"/>
                          <a:ea typeface="+mn-ea"/>
                          <a:cs typeface="+mn-cs"/>
                        </a:rPr>
                        <a:t>(למרות הדחייה הרבה יותר בין אלקטרוני הקשר הכפול).  הסבר דומה נדרש בהשוואה בין קשר משולש לבין קשר כפול.</a:t>
                      </a:r>
                      <a:endParaRPr lang="en-US" sz="1700" dirty="0">
                        <a:solidFill>
                          <a:srgbClr val="192A72"/>
                        </a:solidFill>
                        <a:effectLst/>
                        <a:latin typeface="Times New Roman" panose="02020603050405020304" pitchFamily="18" charset="0"/>
                        <a:ea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he-IL" sz="1800" kern="1200" dirty="0">
                          <a:solidFill>
                            <a:schemeClr val="dk1"/>
                          </a:solidFill>
                          <a:effectLst/>
                          <a:latin typeface="+mn-lt"/>
                          <a:ea typeface="+mn-ea"/>
                          <a:cs typeface="+mn-cs"/>
                        </a:rPr>
                        <a:t>ככל שהרדיוס האטומי של האטומים המשתתפים בקשר קטן יותר- קטֵן המרחק בין אלקטרוני הקשר לגרעינים, ויפעלו ביניהם כוחות משיכה חזקים יותר: תידרש אנרגיה רבה יותר לניתוק הקשר</a:t>
                      </a:r>
                      <a:r>
                        <a:rPr lang="he-IL" sz="1800" b="1" kern="1200" dirty="0">
                          <a:solidFill>
                            <a:schemeClr val="dk1"/>
                          </a:solidFill>
                          <a:effectLst/>
                          <a:latin typeface="+mn-lt"/>
                          <a:ea typeface="+mn-ea"/>
                          <a:cs typeface="+mn-cs"/>
                        </a:rPr>
                        <a:t>.</a:t>
                      </a:r>
                      <a:endParaRPr lang="en-US" sz="17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588938049"/>
                  </a:ext>
                </a:extLst>
              </a:tr>
            </a:tbl>
          </a:graphicData>
        </a:graphic>
      </p:graphicFrame>
      <p:sp>
        <p:nvSpPr>
          <p:cNvPr id="6" name="Rectangle 5"/>
          <p:cNvSpPr/>
          <p:nvPr/>
        </p:nvSpPr>
        <p:spPr>
          <a:xfrm>
            <a:off x="828186" y="6422283"/>
            <a:ext cx="6915676" cy="369332"/>
          </a:xfrm>
          <a:prstGeom prst="rect">
            <a:avLst/>
          </a:prstGeom>
        </p:spPr>
        <p:txBody>
          <a:bodyPr wrap="none">
            <a:spAutoFit/>
          </a:bodyPr>
          <a:lstStyle/>
          <a:p>
            <a:r>
              <a:rPr lang="he-IL" dirty="0">
                <a:solidFill>
                  <a:srgbClr val="11A4AB"/>
                </a:solidFill>
              </a:rPr>
              <a:t>* עבור בחינת הבגרות: נדרש להבין בלבד ולא נדרש לנמק את הקביעה.</a:t>
            </a:r>
            <a:endParaRPr lang="en-US" dirty="0">
              <a:solidFill>
                <a:srgbClr val="11A4AB"/>
              </a:solidFill>
            </a:endParaRPr>
          </a:p>
        </p:txBody>
      </p:sp>
    </p:spTree>
    <p:extLst>
      <p:ext uri="{BB962C8B-B14F-4D97-AF65-F5344CB8AC3E}">
        <p14:creationId xmlns:p14="http://schemas.microsoft.com/office/powerpoint/2010/main" val="2849055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תרגיל להפסקה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אנרגיית הקשר הקוולנטי:</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marL="0" indent="0">
              <a:lnSpc>
                <a:spcPct val="150000"/>
              </a:lnSpc>
              <a:buNone/>
            </a:pPr>
            <a:r>
              <a:rPr lang="he-IL" dirty="0"/>
              <a:t>בטבלה הבאה מוצגים אנרגיות הקשר במולקולות </a:t>
            </a:r>
            <a:br>
              <a:rPr lang="en-US" dirty="0"/>
            </a:br>
            <a:r>
              <a:rPr lang="he-IL" dirty="0"/>
              <a:t>דו-אטומיות ממשפחת ההלוגנים, כולל הפלואור, </a:t>
            </a:r>
            <a:r>
              <a:rPr lang="en-US" dirty="0"/>
              <a:t>F</a:t>
            </a:r>
            <a:r>
              <a:rPr lang="en-US" baseline="-25000" dirty="0"/>
              <a:t>2</a:t>
            </a:r>
            <a:r>
              <a:rPr lang="he-IL" dirty="0"/>
              <a:t>.</a:t>
            </a:r>
            <a:br>
              <a:rPr lang="en-US" sz="2000" dirty="0"/>
            </a:br>
            <a:r>
              <a:rPr lang="en-US" sz="2000" dirty="0"/>
              <a:t>kJ</a:t>
            </a:r>
            <a:r>
              <a:rPr lang="he-IL" sz="2000" dirty="0"/>
              <a:t> </a:t>
            </a:r>
            <a:r>
              <a:rPr lang="he-IL" sz="2000" dirty="0" err="1"/>
              <a:t>קילוג'אול</a:t>
            </a:r>
            <a:r>
              <a:rPr lang="he-IL" sz="2000" dirty="0"/>
              <a:t>, יחידת אנרגיה: </a:t>
            </a:r>
            <a:r>
              <a:rPr lang="en-US" sz="2000" dirty="0"/>
              <a:t>1 kJ = 1000 J</a:t>
            </a:r>
            <a:endParaRPr lang="he-IL" sz="2000" dirty="0"/>
          </a:p>
          <a:p>
            <a:pPr marL="0" indent="0">
              <a:lnSpc>
                <a:spcPct val="150000"/>
              </a:lnSpc>
              <a:buNone/>
            </a:pPr>
            <a:r>
              <a:rPr lang="he-IL" b="1" dirty="0">
                <a:solidFill>
                  <a:srgbClr val="12B4BC"/>
                </a:solidFill>
              </a:rPr>
              <a:t>	מדוע לדעתכם לפלואור אין אנרגיית קשר </a:t>
            </a:r>
            <a:br>
              <a:rPr lang="en-US" b="1" dirty="0">
                <a:solidFill>
                  <a:srgbClr val="12B4BC"/>
                </a:solidFill>
              </a:rPr>
            </a:br>
            <a:r>
              <a:rPr lang="he-IL" b="1" dirty="0">
                <a:solidFill>
                  <a:srgbClr val="12B4BC"/>
                </a:solidFill>
              </a:rPr>
              <a:t>		גבוהה משל הכלור, </a:t>
            </a:r>
            <a:r>
              <a:rPr lang="en-US" b="1" dirty="0">
                <a:solidFill>
                  <a:srgbClr val="12B4BC"/>
                </a:solidFill>
              </a:rPr>
              <a:t>Cl</a:t>
            </a:r>
            <a:r>
              <a:rPr lang="en-US" b="1" baseline="-25000" dirty="0">
                <a:solidFill>
                  <a:srgbClr val="12B4BC"/>
                </a:solidFill>
              </a:rPr>
              <a:t>2</a:t>
            </a: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2445559710"/>
              </p:ext>
            </p:extLst>
          </p:nvPr>
        </p:nvGraphicFramePr>
        <p:xfrm>
          <a:off x="825512" y="1630008"/>
          <a:ext cx="3807414" cy="2881378"/>
        </p:xfrm>
        <a:graphic>
          <a:graphicData uri="http://schemas.openxmlformats.org/drawingml/2006/table">
            <a:tbl>
              <a:tblPr firstRow="1" bandRow="1">
                <a:tableStyleId>{073A0DAA-6AF3-43AB-8588-CEC1D06C72B9}</a:tableStyleId>
              </a:tblPr>
              <a:tblGrid>
                <a:gridCol w="1903707">
                  <a:extLst>
                    <a:ext uri="{9D8B030D-6E8A-4147-A177-3AD203B41FA5}">
                      <a16:colId xmlns:a16="http://schemas.microsoft.com/office/drawing/2014/main" val="3742297672"/>
                    </a:ext>
                  </a:extLst>
                </a:gridCol>
                <a:gridCol w="1903707">
                  <a:extLst>
                    <a:ext uri="{9D8B030D-6E8A-4147-A177-3AD203B41FA5}">
                      <a16:colId xmlns:a16="http://schemas.microsoft.com/office/drawing/2014/main" val="29410162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אנרגיית הקשר (</a:t>
                      </a:r>
                      <a:r>
                        <a:rPr lang="en-US" sz="2000" dirty="0">
                          <a:effectLst/>
                        </a:rPr>
                        <a:t>k</a:t>
                      </a:r>
                      <a:r>
                        <a:rPr lang="en-US" sz="2000" dirty="0"/>
                        <a:t>J</a:t>
                      </a:r>
                      <a:r>
                        <a:rPr lang="he-IL" sz="2000" dirty="0"/>
                        <a:t>)</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tc>
                  <a:txBody>
                    <a:bodyPr/>
                    <a:lstStyle/>
                    <a:p>
                      <a:pPr marL="0" marR="0" algn="ctr" rtl="1">
                        <a:lnSpc>
                          <a:spcPct val="150000"/>
                        </a:lnSpc>
                        <a:spcBef>
                          <a:spcPts val="0"/>
                        </a:spcBef>
                        <a:spcAft>
                          <a:spcPts val="0"/>
                        </a:spcAft>
                        <a:tabLst>
                          <a:tab pos="2637155" algn="ctr"/>
                          <a:tab pos="5274310" algn="r"/>
                          <a:tab pos="445770" algn="l"/>
                        </a:tabLst>
                      </a:pPr>
                      <a:r>
                        <a:rPr lang="he-IL" sz="2000" dirty="0">
                          <a:effectLst/>
                        </a:rPr>
                        <a:t>הקשר</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r h="274320">
                <a:tc>
                  <a:txBody>
                    <a:bodyPr/>
                    <a:lstStyle/>
                    <a:p>
                      <a:pPr algn="ctr"/>
                      <a:r>
                        <a:rPr lang="he-IL" dirty="0"/>
                        <a:t>158</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F</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F</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561779829"/>
                  </a:ext>
                </a:extLst>
              </a:tr>
              <a:tr h="274320">
                <a:tc>
                  <a:txBody>
                    <a:bodyPr/>
                    <a:lstStyle/>
                    <a:p>
                      <a:pPr algn="ctr"/>
                      <a:r>
                        <a:rPr lang="he-IL" dirty="0"/>
                        <a:t>243.4</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Cl</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Cl</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701301191"/>
                  </a:ext>
                </a:extLst>
              </a:tr>
              <a:tr h="454338">
                <a:tc>
                  <a:txBody>
                    <a:bodyPr/>
                    <a:lstStyle/>
                    <a:p>
                      <a:pPr algn="ctr"/>
                      <a:r>
                        <a:rPr lang="he-IL" dirty="0"/>
                        <a:t>192.9</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Br</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Br</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02540911"/>
                  </a:ext>
                </a:extLst>
              </a:tr>
              <a:tr h="454338">
                <a:tc>
                  <a:txBody>
                    <a:bodyPr/>
                    <a:lstStyle/>
                    <a:p>
                      <a:pPr algn="ctr"/>
                      <a:r>
                        <a:rPr lang="he-IL" dirty="0"/>
                        <a:t>151.2</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I</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I</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64087178"/>
                  </a:ext>
                </a:extLst>
              </a:tr>
            </a:tbl>
          </a:graphicData>
        </a:graphic>
      </p:graphicFrame>
    </p:spTree>
    <p:extLst>
      <p:ext uri="{BB962C8B-B14F-4D97-AF65-F5344CB8AC3E}">
        <p14:creationId xmlns:p14="http://schemas.microsoft.com/office/powerpoint/2010/main" val="2790239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6469D9-7AB5-4B51-A971-96A91FB99D24}"/>
              </a:ext>
            </a:extLst>
          </p:cNvPr>
          <p:cNvSpPr>
            <a:spLocks noGrp="1"/>
          </p:cNvSpPr>
          <p:nvPr>
            <p:ph type="title"/>
          </p:nvPr>
        </p:nvSpPr>
        <p:spPr/>
        <p:txBody>
          <a:bodyPr/>
          <a:lstStyle/>
          <a:p>
            <a:r>
              <a:rPr lang="he-IL" dirty="0"/>
              <a:t>הפסקה</a:t>
            </a:r>
            <a:endParaRPr lang="en-US" dirty="0"/>
          </a:p>
        </p:txBody>
      </p:sp>
      <p:sp>
        <p:nvSpPr>
          <p:cNvPr id="11" name="מציין מיקום תוכן 10">
            <a:extLst>
              <a:ext uri="{FF2B5EF4-FFF2-40B4-BE49-F238E27FC236}">
                <a16:creationId xmlns:a16="http://schemas.microsoft.com/office/drawing/2014/main" id="{AB8BD618-A489-477B-BCFF-DD00331D5EAB}"/>
              </a:ext>
            </a:extLst>
          </p:cNvPr>
          <p:cNvSpPr>
            <a:spLocks noGrp="1"/>
          </p:cNvSpPr>
          <p:nvPr>
            <p:ph sz="quarter" idx="10"/>
          </p:nvPr>
        </p:nvSpPr>
        <p:spPr/>
        <p:txBody>
          <a:bodyPr/>
          <a:lstStyle/>
          <a:p>
            <a:pPr marL="0" indent="0" algn="ctr">
              <a:buNone/>
            </a:pPr>
            <a:endParaRPr lang="he-IL" dirty="0">
              <a:sym typeface="Varela Round"/>
            </a:endParaRPr>
          </a:p>
          <a:p>
            <a:pPr marL="0" indent="0" algn="ctr">
              <a:buNone/>
            </a:pPr>
            <a:endParaRPr lang="he-IL" dirty="0">
              <a:sym typeface="Varela Round"/>
            </a:endParaRPr>
          </a:p>
          <a:p>
            <a:pPr marL="0" indent="0" algn="ctr">
              <a:buNone/>
            </a:pPr>
            <a:r>
              <a:rPr lang="he-IL" dirty="0">
                <a:sym typeface="Varela Round"/>
              </a:rPr>
              <a:t>10 דקות לתרגול- סרקו את ה-</a:t>
            </a:r>
            <a:r>
              <a:rPr lang="en-US" dirty="0">
                <a:sym typeface="Varela Round"/>
              </a:rPr>
              <a:t>QR</a:t>
            </a:r>
            <a:r>
              <a:rPr lang="he-IL" dirty="0">
                <a:sym typeface="Varela Round"/>
              </a:rPr>
              <a:t> לקבלת התרגיל</a:t>
            </a:r>
          </a:p>
        </p:txBody>
      </p:sp>
      <p:pic>
        <p:nvPicPr>
          <p:cNvPr id="7" name="תמונה 6" descr="תמונה שמכילה אובייקט, שעון&#10;&#10;התיאור נוצר באופן אוטומטי">
            <a:extLst>
              <a:ext uri="{FF2B5EF4-FFF2-40B4-BE49-F238E27FC236}">
                <a16:creationId xmlns:a16="http://schemas.microsoft.com/office/drawing/2014/main" id="{300B5EBA-5684-439B-82F6-2B288C3AC2CB}"/>
              </a:ext>
            </a:extLst>
          </p:cNvPr>
          <p:cNvPicPr>
            <a:picLocks noChangeAspect="1"/>
          </p:cNvPicPr>
          <p:nvPr/>
        </p:nvPicPr>
        <p:blipFill rotWithShape="1">
          <a:blip r:embed="rId3" cstate="print">
            <a:clrChange>
              <a:clrFrom>
                <a:srgbClr val="F3F2EE"/>
              </a:clrFrom>
              <a:clrTo>
                <a:srgbClr val="F3F2EE">
                  <a:alpha val="0"/>
                </a:srgbClr>
              </a:clrTo>
            </a:clrChange>
            <a:extLst>
              <a:ext uri="{28A0092B-C50C-407E-A947-70E740481C1C}">
                <a14:useLocalDpi xmlns:a14="http://schemas.microsoft.com/office/drawing/2010/main" val="0"/>
              </a:ext>
            </a:extLst>
          </a:blip>
          <a:srcRect l="8528" t="21296" r="8702"/>
          <a:stretch/>
        </p:blipFill>
        <p:spPr>
          <a:xfrm flipH="1">
            <a:off x="-1" y="4314285"/>
            <a:ext cx="2277745" cy="2037982"/>
          </a:xfrm>
          <a:prstGeom prst="rect">
            <a:avLst/>
          </a:prstGeom>
        </p:spPr>
      </p:pic>
      <p:sp>
        <p:nvSpPr>
          <p:cNvPr id="6" name="מלבן 5">
            <a:extLst>
              <a:ext uri="{FF2B5EF4-FFF2-40B4-BE49-F238E27FC236}">
                <a16:creationId xmlns:a16="http://schemas.microsoft.com/office/drawing/2014/main" id="{D989127E-4432-4D24-8B7A-2550CB04B507}"/>
              </a:ext>
            </a:extLst>
          </p:cNvPr>
          <p:cNvSpPr/>
          <p:nvPr/>
        </p:nvSpPr>
        <p:spPr>
          <a:xfrm>
            <a:off x="635507" y="828252"/>
            <a:ext cx="2145138" cy="646331"/>
          </a:xfrm>
          <a:prstGeom prst="rect">
            <a:avLst/>
          </a:prstGeom>
        </p:spPr>
        <p:txBody>
          <a:bodyPr wrap="none">
            <a:spAutoFit/>
          </a:bodyPr>
          <a:lstStyle/>
          <a:p>
            <a:r>
              <a:rPr lang="he-IL" sz="3600" dirty="0">
                <a:solidFill>
                  <a:srgbClr val="192A72"/>
                </a:solidFill>
                <a:latin typeface="Varela Round" panose="00000500000000000000" pitchFamily="2" charset="-79"/>
                <a:cs typeface="Varela Round" panose="00000500000000000000" pitchFamily="2" charset="-79"/>
              </a:rPr>
              <a:t>סרקו אותי</a:t>
            </a:r>
          </a:p>
        </p:txBody>
      </p:sp>
      <p:pic>
        <p:nvPicPr>
          <p:cNvPr id="10" name="Picture 9"/>
          <p:cNvPicPr>
            <a:picLocks noChangeAspect="1"/>
          </p:cNvPicPr>
          <p:nvPr/>
        </p:nvPicPr>
        <p:blipFill>
          <a:blip r:embed="rId4"/>
          <a:stretch>
            <a:fillRect/>
          </a:stretch>
        </p:blipFill>
        <p:spPr>
          <a:xfrm>
            <a:off x="475823" y="1474583"/>
            <a:ext cx="2475755" cy="2475755"/>
          </a:xfrm>
          <a:prstGeom prst="rect">
            <a:avLst/>
          </a:prstGeom>
        </p:spPr>
      </p:pic>
    </p:spTree>
    <p:extLst>
      <p:ext uri="{BB962C8B-B14F-4D97-AF65-F5344CB8AC3E}">
        <p14:creationId xmlns:p14="http://schemas.microsoft.com/office/powerpoint/2010/main" val="3072097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פתרון תרגיל שניתן להפסקה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אנרגיית הקשר הקוולנטי:</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a:lnSpc>
                <a:spcPct val="120000"/>
              </a:lnSpc>
            </a:pPr>
            <a:r>
              <a:rPr lang="he-IL" dirty="0"/>
              <a:t>בטבלה הבאה מוצגים אנרגיות הקשר במולקולות </a:t>
            </a:r>
            <a:br>
              <a:rPr lang="en-US" dirty="0"/>
            </a:br>
            <a:r>
              <a:rPr lang="he-IL" dirty="0"/>
              <a:t>דו-אטומיות ממשפחת ההלוגנים, כולל הפלואור, </a:t>
            </a:r>
            <a:r>
              <a:rPr lang="en-US" dirty="0"/>
              <a:t>F</a:t>
            </a:r>
            <a:r>
              <a:rPr lang="en-US" baseline="-25000" dirty="0"/>
              <a:t>2</a:t>
            </a:r>
            <a:r>
              <a:rPr lang="he-IL" dirty="0"/>
              <a:t>.</a:t>
            </a:r>
            <a:r>
              <a:rPr lang="he-IL" sz="2000" dirty="0"/>
              <a:t> </a:t>
            </a:r>
          </a:p>
          <a:p>
            <a:pPr>
              <a:lnSpc>
                <a:spcPct val="120000"/>
              </a:lnSpc>
            </a:pPr>
            <a:endParaRPr lang="he-IL" sz="2000" dirty="0"/>
          </a:p>
          <a:p>
            <a:pPr>
              <a:lnSpc>
                <a:spcPct val="120000"/>
              </a:lnSpc>
            </a:pPr>
            <a:r>
              <a:rPr lang="he-IL" sz="2000" dirty="0">
                <a:solidFill>
                  <a:srgbClr val="11A4AB"/>
                </a:solidFill>
              </a:rPr>
              <a:t>לאטומי פלואור רדיוס אטומי קטן ביותר. הגרעינים קרובים </a:t>
            </a:r>
            <a:br>
              <a:rPr lang="en-US" sz="2000" dirty="0">
                <a:solidFill>
                  <a:srgbClr val="11A4AB"/>
                </a:solidFill>
              </a:rPr>
            </a:br>
            <a:r>
              <a:rPr lang="he-IL" sz="2000" dirty="0">
                <a:solidFill>
                  <a:srgbClr val="11A4AB"/>
                </a:solidFill>
              </a:rPr>
              <a:t>מאד לאלקטרונים הקושרים ולכן היה צפוי להיות קשר חזק </a:t>
            </a:r>
          </a:p>
          <a:p>
            <a:pPr marL="0" indent="0">
              <a:lnSpc>
                <a:spcPct val="120000"/>
              </a:lnSpc>
              <a:buNone/>
            </a:pPr>
            <a:r>
              <a:rPr lang="he-IL" sz="2000" dirty="0">
                <a:solidFill>
                  <a:srgbClr val="11A4AB"/>
                </a:solidFill>
              </a:rPr>
              <a:t>   ביותר (אנרגיית הקשר הגבוהה ביותר). עם זאת, מתחזקים גם כוחות </a:t>
            </a:r>
            <a:br>
              <a:rPr lang="en-US" sz="2000" dirty="0">
                <a:solidFill>
                  <a:srgbClr val="11A4AB"/>
                </a:solidFill>
              </a:rPr>
            </a:br>
            <a:r>
              <a:rPr lang="he-IL" sz="2000" dirty="0">
                <a:solidFill>
                  <a:srgbClr val="11A4AB"/>
                </a:solidFill>
              </a:rPr>
              <a:t>   הדחייה בין האלקטרונים הלא קושרים הקרובים זה לזה יותר מהרגיל עקב רדיוס הפלואור ועקב דחייה         </a:t>
            </a:r>
          </a:p>
          <a:p>
            <a:pPr marL="0" indent="0">
              <a:lnSpc>
                <a:spcPct val="120000"/>
              </a:lnSpc>
              <a:buNone/>
            </a:pPr>
            <a:r>
              <a:rPr lang="he-IL" sz="2000" dirty="0">
                <a:solidFill>
                  <a:srgbClr val="11A4AB"/>
                </a:solidFill>
              </a:rPr>
              <a:t>                                                    זו, הקשר חלש יותר ונדרשת פחות אנרגיה לניתוק הקשר הקוולנטי.</a:t>
            </a:r>
            <a:endParaRPr lang="he-IL" sz="2000" dirty="0">
              <a:latin typeface="+mn-lt"/>
            </a:endParaRPr>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341923119"/>
              </p:ext>
            </p:extLst>
          </p:nvPr>
        </p:nvGraphicFramePr>
        <p:xfrm>
          <a:off x="726658" y="973516"/>
          <a:ext cx="3807414" cy="2881378"/>
        </p:xfrm>
        <a:graphic>
          <a:graphicData uri="http://schemas.openxmlformats.org/drawingml/2006/table">
            <a:tbl>
              <a:tblPr firstRow="1" bandRow="1">
                <a:tableStyleId>{073A0DAA-6AF3-43AB-8588-CEC1D06C72B9}</a:tableStyleId>
              </a:tblPr>
              <a:tblGrid>
                <a:gridCol w="1903707">
                  <a:extLst>
                    <a:ext uri="{9D8B030D-6E8A-4147-A177-3AD203B41FA5}">
                      <a16:colId xmlns:a16="http://schemas.microsoft.com/office/drawing/2014/main" val="3742297672"/>
                    </a:ext>
                  </a:extLst>
                </a:gridCol>
                <a:gridCol w="1903707">
                  <a:extLst>
                    <a:ext uri="{9D8B030D-6E8A-4147-A177-3AD203B41FA5}">
                      <a16:colId xmlns:a16="http://schemas.microsoft.com/office/drawing/2014/main" val="29410162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אנרגיית הקשר (</a:t>
                      </a:r>
                      <a:r>
                        <a:rPr lang="en-US" sz="2000" dirty="0">
                          <a:effectLst/>
                        </a:rPr>
                        <a:t>k</a:t>
                      </a:r>
                      <a:r>
                        <a:rPr lang="en-US" sz="2000" dirty="0"/>
                        <a:t>J</a:t>
                      </a:r>
                      <a:r>
                        <a:rPr lang="he-IL" sz="2000" dirty="0"/>
                        <a:t>)</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tc>
                  <a:txBody>
                    <a:bodyPr/>
                    <a:lstStyle/>
                    <a:p>
                      <a:pPr marL="0" marR="0" algn="ctr" rtl="1">
                        <a:lnSpc>
                          <a:spcPct val="150000"/>
                        </a:lnSpc>
                        <a:spcBef>
                          <a:spcPts val="0"/>
                        </a:spcBef>
                        <a:spcAft>
                          <a:spcPts val="0"/>
                        </a:spcAft>
                        <a:tabLst>
                          <a:tab pos="2637155" algn="ctr"/>
                          <a:tab pos="5274310" algn="r"/>
                          <a:tab pos="445770" algn="l"/>
                        </a:tabLst>
                      </a:pPr>
                      <a:r>
                        <a:rPr lang="he-IL" sz="2000" dirty="0">
                          <a:effectLst/>
                        </a:rPr>
                        <a:t>הקשר</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r h="274320">
                <a:tc>
                  <a:txBody>
                    <a:bodyPr/>
                    <a:lstStyle/>
                    <a:p>
                      <a:pPr algn="ctr"/>
                      <a:r>
                        <a:rPr lang="he-IL" dirty="0"/>
                        <a:t>158</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F</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F</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561779829"/>
                  </a:ext>
                </a:extLst>
              </a:tr>
              <a:tr h="274320">
                <a:tc>
                  <a:txBody>
                    <a:bodyPr/>
                    <a:lstStyle/>
                    <a:p>
                      <a:pPr algn="ctr"/>
                      <a:r>
                        <a:rPr lang="he-IL" dirty="0"/>
                        <a:t>243.4</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Cl</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Cl</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701301191"/>
                  </a:ext>
                </a:extLst>
              </a:tr>
              <a:tr h="454338">
                <a:tc>
                  <a:txBody>
                    <a:bodyPr/>
                    <a:lstStyle/>
                    <a:p>
                      <a:pPr algn="ctr"/>
                      <a:r>
                        <a:rPr lang="he-IL" dirty="0"/>
                        <a:t>192.9</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Br</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Br</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02540911"/>
                  </a:ext>
                </a:extLst>
              </a:tr>
              <a:tr h="454338">
                <a:tc>
                  <a:txBody>
                    <a:bodyPr/>
                    <a:lstStyle/>
                    <a:p>
                      <a:pPr algn="ctr"/>
                      <a:r>
                        <a:rPr lang="he-IL" dirty="0"/>
                        <a:t>151.2</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I</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I</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64087178"/>
                  </a:ext>
                </a:extLst>
              </a:tr>
            </a:tbl>
          </a:graphicData>
        </a:graphic>
      </p:graphicFrame>
    </p:spTree>
    <p:extLst>
      <p:ext uri="{BB962C8B-B14F-4D97-AF65-F5344CB8AC3E}">
        <p14:creationId xmlns:p14="http://schemas.microsoft.com/office/powerpoint/2010/main" val="687999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a:lnSpc>
                <a:spcPct val="150000"/>
              </a:lnSpc>
            </a:pPr>
            <a:r>
              <a:rPr lang="he-IL" dirty="0"/>
              <a:t>אורך הקשר, הוא המרחק בין גרעיני האטומים המשתתפים בקשר.</a:t>
            </a:r>
            <a:br>
              <a:rPr lang="en-US" dirty="0"/>
            </a:br>
            <a:endParaRPr lang="he-IL" dirty="0"/>
          </a:p>
          <a:p>
            <a:pPr>
              <a:lnSpc>
                <a:spcPct val="150000"/>
              </a:lnSpc>
            </a:pPr>
            <a:r>
              <a:rPr lang="he-IL" dirty="0"/>
              <a:t>הגורמים המשפיעים על אורך הקשר זהים לאלו המשפיעים על אנרגיית הקשר:</a:t>
            </a:r>
            <a:br>
              <a:rPr lang="en-US" dirty="0"/>
            </a:br>
            <a:r>
              <a:rPr lang="he-IL" dirty="0"/>
              <a:t>				1. </a:t>
            </a:r>
            <a:r>
              <a:rPr lang="he-IL" dirty="0">
                <a:solidFill>
                  <a:srgbClr val="192A72"/>
                </a:solidFill>
              </a:rPr>
              <a:t>רדיוס אטומי של האטומים המשתתפים בקשר</a:t>
            </a:r>
            <a:br>
              <a:rPr lang="en-US" dirty="0">
                <a:solidFill>
                  <a:srgbClr val="192A72"/>
                </a:solidFill>
              </a:rPr>
            </a:br>
            <a:r>
              <a:rPr lang="he-IL" dirty="0"/>
              <a:t>				2. </a:t>
            </a:r>
            <a:r>
              <a:rPr lang="he-IL" dirty="0">
                <a:solidFill>
                  <a:srgbClr val="192A72"/>
                </a:solidFill>
              </a:rPr>
              <a:t>קשר יחיד/כפול /משולש (סדר הקשר)</a:t>
            </a:r>
            <a:br>
              <a:rPr lang="en-US" dirty="0">
                <a:solidFill>
                  <a:srgbClr val="192A72"/>
                </a:solidFill>
              </a:rPr>
            </a:br>
            <a:r>
              <a:rPr lang="he-IL" dirty="0"/>
              <a:t>				3.</a:t>
            </a:r>
            <a:r>
              <a:rPr lang="he-IL" dirty="0">
                <a:solidFill>
                  <a:srgbClr val="192A72"/>
                </a:solidFill>
              </a:rPr>
              <a:t> קוטביות הקשר:  	א. קשר קוטבי לעומת קשר טהור</a:t>
            </a:r>
          </a:p>
          <a:p>
            <a:pPr marL="0" indent="0">
              <a:buNone/>
            </a:pPr>
            <a:r>
              <a:rPr lang="he-IL" b="1" dirty="0">
                <a:solidFill>
                  <a:srgbClr val="192A72"/>
                </a:solidFill>
              </a:rPr>
              <a:t> 							</a:t>
            </a:r>
            <a:r>
              <a:rPr lang="he-IL" dirty="0">
                <a:solidFill>
                  <a:srgbClr val="192A72"/>
                </a:solidFill>
              </a:rPr>
              <a:t>ב. מידת קוטביות הקשר</a:t>
            </a:r>
            <a:endParaRPr lang="he-IL"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0" name="Object 9"/>
          <p:cNvGraphicFramePr>
            <a:graphicFrameLocks noChangeAspect="1"/>
          </p:cNvGraphicFramePr>
          <p:nvPr>
            <p:extLst>
              <p:ext uri="{D42A27DB-BD31-4B8C-83A1-F6EECF244321}">
                <p14:modId xmlns:p14="http://schemas.microsoft.com/office/powerpoint/2010/main" val="3199812345"/>
              </p:ext>
            </p:extLst>
          </p:nvPr>
        </p:nvGraphicFramePr>
        <p:xfrm>
          <a:off x="515274" y="1188826"/>
          <a:ext cx="1615152" cy="1686771"/>
        </p:xfrm>
        <a:graphic>
          <a:graphicData uri="http://schemas.openxmlformats.org/presentationml/2006/ole">
            <mc:AlternateContent xmlns:mc="http://schemas.openxmlformats.org/markup-compatibility/2006">
              <mc:Choice xmlns:v="urn:schemas-microsoft-com:vml" Requires="v">
                <p:oleObj spid="_x0000_s3119" name="Bitmap Image" r:id="rId4" imgW="1035000" imgH="1085760" progId="Paint.Picture">
                  <p:embed/>
                </p:oleObj>
              </mc:Choice>
              <mc:Fallback>
                <p:oleObj name="Bitmap Image" r:id="rId4" imgW="1035000" imgH="1085760" progId="Paint.Picture">
                  <p:embed/>
                  <p:pic>
                    <p:nvPicPr>
                      <p:cNvPr id="13" name="Object 12"/>
                      <p:cNvPicPr>
                        <a:picLocks noChangeAspect="1" noChangeArrowheads="1"/>
                      </p:cNvPicPr>
                      <p:nvPr/>
                    </p:nvPicPr>
                    <p:blipFill>
                      <a:blip r:embed="rId5"/>
                      <a:srcRect/>
                      <a:stretch>
                        <a:fillRect/>
                      </a:stretch>
                    </p:blipFill>
                    <p:spPr bwMode="auto">
                      <a:xfrm>
                        <a:off x="515274" y="1188826"/>
                        <a:ext cx="1615152" cy="1686771"/>
                      </a:xfrm>
                      <a:prstGeom prst="rect">
                        <a:avLst/>
                      </a:prstGeom>
                      <a:noFill/>
                    </p:spPr>
                  </p:pic>
                </p:oleObj>
              </mc:Fallback>
            </mc:AlternateContent>
          </a:graphicData>
        </a:graphic>
      </p:graphicFrame>
    </p:spTree>
    <p:extLst>
      <p:ext uri="{BB962C8B-B14F-4D97-AF65-F5344CB8AC3E}">
        <p14:creationId xmlns:p14="http://schemas.microsoft.com/office/powerpoint/2010/main" val="2660285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רדיוס האטומים המשתתפים בקשר</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r>
              <a:rPr lang="he-IL" dirty="0"/>
              <a:t>בטבלה הבאה מוצגים אורכי הקשר במולקולות </a:t>
            </a:r>
            <a:br>
              <a:rPr lang="en-US" dirty="0"/>
            </a:br>
            <a:r>
              <a:rPr lang="he-IL" dirty="0"/>
              <a:t>דו-אטומיות ממשפחת ההלוגנים.</a:t>
            </a:r>
            <a:endParaRPr lang="en-US" dirty="0"/>
          </a:p>
          <a:p>
            <a:pPr marL="0" indent="0">
              <a:buNone/>
            </a:pPr>
            <a:br>
              <a:rPr lang="en-US" sz="2000" dirty="0"/>
            </a:br>
            <a:r>
              <a:rPr lang="he-IL" sz="2000" dirty="0"/>
              <a:t> ננומטר, יחידת אורך: </a:t>
            </a:r>
            <a:r>
              <a:rPr lang="en-US" sz="2000" dirty="0"/>
              <a:t>1 nm = 10</a:t>
            </a:r>
            <a:r>
              <a:rPr lang="en-US" sz="2000" baseline="30000" dirty="0"/>
              <a:t>-9</a:t>
            </a:r>
            <a:r>
              <a:rPr lang="en-US" sz="2000" dirty="0"/>
              <a:t> m</a:t>
            </a:r>
            <a:endParaRPr lang="he-IL" sz="2000" dirty="0"/>
          </a:p>
          <a:p>
            <a:pPr marL="0" indent="0">
              <a:lnSpc>
                <a:spcPct val="150000"/>
              </a:lnSpc>
              <a:buNone/>
            </a:pPr>
            <a:r>
              <a:rPr lang="he-IL" b="1" dirty="0">
                <a:solidFill>
                  <a:srgbClr val="12B4BC"/>
                </a:solidFill>
              </a:rPr>
              <a:t>	מדוע גדל אורך הקשר ככל שיורדים בטור?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4084652227"/>
              </p:ext>
            </p:extLst>
          </p:nvPr>
        </p:nvGraphicFramePr>
        <p:xfrm>
          <a:off x="825512" y="1630008"/>
          <a:ext cx="3807414" cy="2881378"/>
        </p:xfrm>
        <a:graphic>
          <a:graphicData uri="http://schemas.openxmlformats.org/drawingml/2006/table">
            <a:tbl>
              <a:tblPr firstRow="1" bandRow="1">
                <a:tableStyleId>{073A0DAA-6AF3-43AB-8588-CEC1D06C72B9}</a:tableStyleId>
              </a:tblPr>
              <a:tblGrid>
                <a:gridCol w="1903707">
                  <a:extLst>
                    <a:ext uri="{9D8B030D-6E8A-4147-A177-3AD203B41FA5}">
                      <a16:colId xmlns:a16="http://schemas.microsoft.com/office/drawing/2014/main" val="3742297672"/>
                    </a:ext>
                  </a:extLst>
                </a:gridCol>
                <a:gridCol w="1903707">
                  <a:extLst>
                    <a:ext uri="{9D8B030D-6E8A-4147-A177-3AD203B41FA5}">
                      <a16:colId xmlns:a16="http://schemas.microsoft.com/office/drawing/2014/main" val="29410162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אורך הקשר (</a:t>
                      </a:r>
                      <a:r>
                        <a:rPr lang="en-US" sz="2000" dirty="0"/>
                        <a:t>nm</a:t>
                      </a:r>
                      <a:r>
                        <a:rPr lang="he-IL" sz="2000" dirty="0"/>
                        <a:t>)</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tc>
                  <a:txBody>
                    <a:bodyPr/>
                    <a:lstStyle/>
                    <a:p>
                      <a:pPr marL="0" marR="0" algn="ctr" rtl="1">
                        <a:lnSpc>
                          <a:spcPct val="150000"/>
                        </a:lnSpc>
                        <a:spcBef>
                          <a:spcPts val="0"/>
                        </a:spcBef>
                        <a:spcAft>
                          <a:spcPts val="0"/>
                        </a:spcAft>
                        <a:tabLst>
                          <a:tab pos="2637155" algn="ctr"/>
                          <a:tab pos="5274310" algn="r"/>
                          <a:tab pos="445770" algn="l"/>
                        </a:tabLst>
                      </a:pPr>
                      <a:r>
                        <a:rPr lang="he-IL" sz="2000" dirty="0">
                          <a:effectLst/>
                        </a:rPr>
                        <a:t>הקשר</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r h="274320">
                <a:tc>
                  <a:txBody>
                    <a:bodyPr/>
                    <a:lstStyle/>
                    <a:p>
                      <a:pPr algn="ctr"/>
                      <a:r>
                        <a:rPr lang="en-US" dirty="0"/>
                        <a:t>0.142</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F</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F</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561779829"/>
                  </a:ext>
                </a:extLst>
              </a:tr>
              <a:tr h="274320">
                <a:tc>
                  <a:txBody>
                    <a:bodyPr/>
                    <a:lstStyle/>
                    <a:p>
                      <a:pPr algn="ctr"/>
                      <a:r>
                        <a:rPr lang="en-US" dirty="0"/>
                        <a:t>0.199</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Cl</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Cl</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701301191"/>
                  </a:ext>
                </a:extLst>
              </a:tr>
              <a:tr h="454338">
                <a:tc>
                  <a:txBody>
                    <a:bodyPr/>
                    <a:lstStyle/>
                    <a:p>
                      <a:pPr algn="ctr"/>
                      <a:r>
                        <a:rPr lang="en-US" dirty="0"/>
                        <a:t>0.228</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Br</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Br</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02540911"/>
                  </a:ext>
                </a:extLst>
              </a:tr>
              <a:tr h="454338">
                <a:tc>
                  <a:txBody>
                    <a:bodyPr/>
                    <a:lstStyle/>
                    <a:p>
                      <a:pPr algn="ctr"/>
                      <a:r>
                        <a:rPr lang="en-US" dirty="0"/>
                        <a:t>0.267</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I</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I</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364087178"/>
                  </a:ext>
                </a:extLst>
              </a:tr>
            </a:tbl>
          </a:graphicData>
        </a:graphic>
      </p:graphicFrame>
    </p:spTree>
    <p:extLst>
      <p:ext uri="{BB962C8B-B14F-4D97-AF65-F5344CB8AC3E}">
        <p14:creationId xmlns:p14="http://schemas.microsoft.com/office/powerpoint/2010/main" val="2556435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רדיוס האטומים המשתתפים בקשר</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marL="0" indent="0">
              <a:buNone/>
            </a:pPr>
            <a:endParaRPr lang="he-IL" b="1" dirty="0">
              <a:solidFill>
                <a:srgbClr val="192A72"/>
              </a:solidFill>
            </a:endParaRPr>
          </a:p>
          <a:p>
            <a:pPr marL="0" indent="0">
              <a:buNone/>
            </a:pPr>
            <a:endParaRPr lang="he-IL" b="1" dirty="0">
              <a:solidFill>
                <a:srgbClr val="192A72"/>
              </a:solidFill>
            </a:endParaRPr>
          </a:p>
          <a:p>
            <a:pPr marL="0" indent="0">
              <a:buNone/>
            </a:pPr>
            <a:r>
              <a:rPr lang="he-IL" b="1" dirty="0">
                <a:solidFill>
                  <a:srgbClr val="192A72"/>
                </a:solidFill>
              </a:rPr>
              <a:t>מדוע גדל אורך הקשר </a:t>
            </a:r>
          </a:p>
          <a:p>
            <a:pPr marL="0" indent="0">
              <a:buNone/>
            </a:pPr>
            <a:r>
              <a:rPr lang="he-IL" b="1" dirty="0">
                <a:solidFill>
                  <a:srgbClr val="192A72"/>
                </a:solidFill>
              </a:rPr>
              <a:t>ככל שיורדים בטור?	</a:t>
            </a: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0" name="Table 9"/>
          <p:cNvGraphicFramePr>
            <a:graphicFrameLocks noGrp="1"/>
          </p:cNvGraphicFramePr>
          <p:nvPr>
            <p:extLst>
              <p:ext uri="{D42A27DB-BD31-4B8C-83A1-F6EECF244321}">
                <p14:modId xmlns:p14="http://schemas.microsoft.com/office/powerpoint/2010/main" val="2206488714"/>
              </p:ext>
            </p:extLst>
          </p:nvPr>
        </p:nvGraphicFramePr>
        <p:xfrm>
          <a:off x="385535" y="2062192"/>
          <a:ext cx="7953811" cy="3596640"/>
        </p:xfrm>
        <a:graphic>
          <a:graphicData uri="http://schemas.openxmlformats.org/drawingml/2006/table">
            <a:tbl>
              <a:tblPr firstRow="1" bandRow="1">
                <a:tableStyleId>{5C22544A-7EE6-4342-B048-85BDC9FD1C3A}</a:tableStyleId>
              </a:tblPr>
              <a:tblGrid>
                <a:gridCol w="2837527">
                  <a:extLst>
                    <a:ext uri="{9D8B030D-6E8A-4147-A177-3AD203B41FA5}">
                      <a16:colId xmlns:a16="http://schemas.microsoft.com/office/drawing/2014/main" val="1200577323"/>
                    </a:ext>
                  </a:extLst>
                </a:gridCol>
                <a:gridCol w="783771">
                  <a:extLst>
                    <a:ext uri="{9D8B030D-6E8A-4147-A177-3AD203B41FA5}">
                      <a16:colId xmlns:a16="http://schemas.microsoft.com/office/drawing/2014/main" val="3596775426"/>
                    </a:ext>
                  </a:extLst>
                </a:gridCol>
                <a:gridCol w="762000">
                  <a:extLst>
                    <a:ext uri="{9D8B030D-6E8A-4147-A177-3AD203B41FA5}">
                      <a16:colId xmlns:a16="http://schemas.microsoft.com/office/drawing/2014/main" val="3003037944"/>
                    </a:ext>
                  </a:extLst>
                </a:gridCol>
                <a:gridCol w="859972">
                  <a:extLst>
                    <a:ext uri="{9D8B030D-6E8A-4147-A177-3AD203B41FA5}">
                      <a16:colId xmlns:a16="http://schemas.microsoft.com/office/drawing/2014/main" val="1383715868"/>
                    </a:ext>
                  </a:extLst>
                </a:gridCol>
                <a:gridCol w="838279">
                  <a:extLst>
                    <a:ext uri="{9D8B030D-6E8A-4147-A177-3AD203B41FA5}">
                      <a16:colId xmlns:a16="http://schemas.microsoft.com/office/drawing/2014/main" val="1479867699"/>
                    </a:ext>
                  </a:extLst>
                </a:gridCol>
                <a:gridCol w="1872262">
                  <a:extLst>
                    <a:ext uri="{9D8B030D-6E8A-4147-A177-3AD203B41FA5}">
                      <a16:colId xmlns:a16="http://schemas.microsoft.com/office/drawing/2014/main" val="1788916356"/>
                    </a:ext>
                  </a:extLst>
                </a:gridCol>
              </a:tblGrid>
              <a:tr h="427118">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4">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solidFill>
                          <a:srgbClr val="192A72"/>
                        </a:solidFill>
                      </a:endParaRPr>
                    </a:p>
                  </a:txBody>
                  <a:tcPr anchor="ctr">
                    <a:solidFill>
                      <a:srgbClr val="E9EBF5"/>
                    </a:solidFill>
                  </a:tcPr>
                </a:tc>
                <a:tc hMerge="1">
                  <a:txBody>
                    <a:bodyPr/>
                    <a:lstStyle/>
                    <a:p>
                      <a:endParaRPr lang="en-US" dirty="0">
                        <a:solidFill>
                          <a:srgbClr val="192A72"/>
                        </a:solidFill>
                      </a:endParaRPr>
                    </a:p>
                  </a:txBody>
                  <a:tcPr anchor="ctr">
                    <a:solidFill>
                      <a:srgbClr val="E9EBF5"/>
                    </a:solidFill>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711302">
                <a:tc vMerge="1">
                  <a:txBody>
                    <a:bodyPr/>
                    <a:lstStyle/>
                    <a:p>
                      <a:pPr algn="ctr"/>
                      <a:endParaRPr lang="en-US" dirty="0">
                        <a:solidFill>
                          <a:srgbClr val="192A72"/>
                        </a:solidFill>
                      </a:endParaRPr>
                    </a:p>
                  </a:txBody>
                  <a:tcPr>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192A72"/>
                          </a:solidFill>
                          <a:effectLst/>
                          <a:uLnTx/>
                          <a:uFillTx/>
                          <a:latin typeface="+mn-lt"/>
                          <a:cs typeface="+mn-cs"/>
                        </a:rPr>
                        <a:t>I</a:t>
                      </a:r>
                      <a:r>
                        <a:rPr kumimoji="0" lang="en-US" sz="1600" b="0" u="none" strike="noStrike" kern="1200" cap="none" spc="0" normalizeH="0" baseline="0" noProof="0" dirty="0">
                          <a:ln>
                            <a:noFill/>
                          </a:ln>
                          <a:solidFill>
                            <a:srgbClr val="192A72"/>
                          </a:solidFill>
                          <a:effectLst/>
                          <a:uLnTx/>
                          <a:uFillTx/>
                          <a:latin typeface="+mn-lt"/>
                          <a:cs typeface="+mn-cs"/>
                          <a:sym typeface="Symbol" panose="05050102010706020507" pitchFamily="18" charset="2"/>
                        </a:rPr>
                        <a:t>─</a:t>
                      </a:r>
                      <a:r>
                        <a:rPr kumimoji="0" lang="en-US" sz="1600" b="0" u="none" strike="noStrike" kern="1200" cap="none" spc="0" normalizeH="0" baseline="0" noProof="0" dirty="0">
                          <a:ln>
                            <a:noFill/>
                          </a:ln>
                          <a:solidFill>
                            <a:srgbClr val="192A72"/>
                          </a:solidFill>
                          <a:effectLst/>
                          <a:uLnTx/>
                          <a:uFillTx/>
                          <a:latin typeface="+mn-lt"/>
                          <a:cs typeface="+mn-cs"/>
                        </a:rPr>
                        <a:t>I</a:t>
                      </a:r>
                      <a:endParaRPr kumimoji="0" lang="he-IL" sz="1600" b="0" u="none" strike="noStrike" kern="1200" cap="none" spc="0" normalizeH="0" baseline="0" noProof="0" dirty="0">
                        <a:ln>
                          <a:noFill/>
                        </a:ln>
                        <a:solidFill>
                          <a:srgbClr val="192A72"/>
                        </a:solidFill>
                        <a:effectLst/>
                        <a:uLnTx/>
                        <a:uFillTx/>
                        <a:latin typeface="+mn-lt"/>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0.267 nm</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192A72"/>
                          </a:solidFill>
                          <a:effectLst/>
                          <a:uLnTx/>
                          <a:uFillTx/>
                          <a:latin typeface="+mn-lt"/>
                          <a:cs typeface="+mn-cs"/>
                        </a:rPr>
                        <a:t>Br</a:t>
                      </a:r>
                      <a:r>
                        <a:rPr kumimoji="0" lang="en-US" sz="1600" b="0" u="none" strike="noStrike" kern="1200" cap="none" spc="0" normalizeH="0" baseline="0" noProof="0" dirty="0">
                          <a:ln>
                            <a:noFill/>
                          </a:ln>
                          <a:solidFill>
                            <a:srgbClr val="192A72"/>
                          </a:solidFill>
                          <a:effectLst/>
                          <a:uLnTx/>
                          <a:uFillTx/>
                          <a:latin typeface="+mn-lt"/>
                          <a:cs typeface="+mn-cs"/>
                          <a:sym typeface="Symbol" panose="05050102010706020507" pitchFamily="18" charset="2"/>
                        </a:rPr>
                        <a:t>─</a:t>
                      </a:r>
                      <a:r>
                        <a:rPr kumimoji="0" lang="en-US" sz="1600" b="0" u="none" strike="noStrike" kern="1200" cap="none" spc="0" normalizeH="0" baseline="0" noProof="0" dirty="0">
                          <a:ln>
                            <a:noFill/>
                          </a:ln>
                          <a:solidFill>
                            <a:srgbClr val="192A72"/>
                          </a:solidFill>
                          <a:effectLst/>
                          <a:uLnTx/>
                          <a:uFillTx/>
                          <a:latin typeface="+mn-lt"/>
                          <a:cs typeface="+mn-cs"/>
                        </a:rPr>
                        <a:t>Br</a:t>
                      </a:r>
                      <a:endParaRPr kumimoji="0" lang="he-IL" sz="1600" b="0" u="none" strike="noStrike" kern="1200" cap="none" spc="0" normalizeH="0" baseline="0" noProof="0" dirty="0">
                        <a:ln>
                          <a:noFill/>
                        </a:ln>
                        <a:solidFill>
                          <a:srgbClr val="192A72"/>
                        </a:solidFill>
                        <a:effectLst/>
                        <a:uLnTx/>
                        <a:uFillTx/>
                        <a:latin typeface="+mn-lt"/>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0.228 nm</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192A72"/>
                          </a:solidFill>
                          <a:effectLst/>
                          <a:uLnTx/>
                          <a:uFillTx/>
                          <a:cs typeface="+mn-cs"/>
                        </a:rPr>
                        <a:t>Cl</a:t>
                      </a:r>
                      <a:r>
                        <a:rPr kumimoji="0" lang="en-US" sz="1600" b="0" u="none" strike="noStrike" kern="1200" cap="none" spc="0" normalizeH="0" baseline="0" noProof="0" dirty="0">
                          <a:ln>
                            <a:noFill/>
                          </a:ln>
                          <a:solidFill>
                            <a:srgbClr val="192A72"/>
                          </a:solidFill>
                          <a:effectLst/>
                          <a:uLnTx/>
                          <a:uFillTx/>
                          <a:cs typeface="+mn-cs"/>
                          <a:sym typeface="Symbol" panose="05050102010706020507" pitchFamily="18" charset="2"/>
                        </a:rPr>
                        <a:t>─</a:t>
                      </a:r>
                      <a:r>
                        <a:rPr kumimoji="0" lang="en-US" sz="1600" b="0" u="none" strike="noStrike" kern="1200" cap="none" spc="0" normalizeH="0" baseline="0" noProof="0" dirty="0">
                          <a:ln>
                            <a:noFill/>
                          </a:ln>
                          <a:solidFill>
                            <a:srgbClr val="192A72"/>
                          </a:solidFill>
                          <a:effectLst/>
                          <a:uLnTx/>
                          <a:uFillTx/>
                          <a:cs typeface="+mn-cs"/>
                        </a:rPr>
                        <a:t>Cl</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t>0.199</a:t>
                      </a:r>
                      <a:endParaRPr lang="en-US" sz="1600" dirty="0">
                        <a:latin typeface="Varela Round" panose="00000500000000000000" pitchFamily="2" charset="-79"/>
                        <a:cs typeface="Varela Round" panose="00000500000000000000" pitchFamily="2" charset="-79"/>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cs typeface="+mn-cs"/>
                        </a:rPr>
                        <a:t> nm</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kumimoji="0" lang="en-US" sz="1600" u="none" strike="noStrike" kern="1200" cap="none" spc="0" normalizeH="0" baseline="0" noProof="0" dirty="0">
                          <a:ln>
                            <a:noFill/>
                          </a:ln>
                          <a:effectLst/>
                          <a:uLnTx/>
                          <a:uFillTx/>
                        </a:rPr>
                        <a:t>F</a:t>
                      </a:r>
                      <a:r>
                        <a:rPr kumimoji="0" lang="en-US" sz="1600" u="none" strike="noStrike" kern="1200" cap="none" spc="0" normalizeH="0" baseline="0" noProof="0" dirty="0">
                          <a:ln>
                            <a:noFill/>
                          </a:ln>
                          <a:effectLst/>
                          <a:uLnTx/>
                          <a:uFillTx/>
                          <a:sym typeface="Symbol" panose="05050102010706020507" pitchFamily="18" charset="2"/>
                        </a:rPr>
                        <a:t>─</a:t>
                      </a:r>
                      <a:r>
                        <a:rPr kumimoji="0" lang="en-US" sz="1600" u="none" strike="noStrike" kern="1200" cap="none" spc="0" normalizeH="0" baseline="0" noProof="0" dirty="0">
                          <a:ln>
                            <a:noFill/>
                          </a:ln>
                          <a:effectLst/>
                          <a:uLnTx/>
                          <a:uFillTx/>
                        </a:rPr>
                        <a:t>F</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t>0.142</a:t>
                      </a:r>
                      <a:endParaRPr lang="en-US" sz="1600" dirty="0">
                        <a:latin typeface="Varela Round" panose="00000500000000000000" pitchFamily="2" charset="-79"/>
                        <a:cs typeface="Varela Round" panose="00000500000000000000" pitchFamily="2" charset="-79"/>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latin typeface="Varela Round" panose="00000500000000000000" pitchFamily="2" charset="-79"/>
                          <a:cs typeface="+mn-cs"/>
                        </a:rPr>
                        <a:t>nm</a:t>
                      </a: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622389">
                <a:tc rowSpan="3">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en-US" sz="1200" dirty="0">
                          <a:solidFill>
                            <a:srgbClr val="192A72"/>
                          </a:solidFill>
                          <a:effectLst/>
                        </a:rPr>
                        <a:t> </a:t>
                      </a:r>
                      <a:r>
                        <a:rPr lang="he-IL" sz="2000" dirty="0">
                          <a:solidFill>
                            <a:srgbClr val="22798E"/>
                          </a:solidFill>
                        </a:rPr>
                        <a:t>ככל שרדיוס האטומים גדֵל- המרחק בין האטומים גדֵל אף הוא.  כוחות המשיכה בין האלקטרונים הקושרים לגרעינים חלשים יותר</a:t>
                      </a:r>
                      <a:r>
                        <a:rPr lang="en-US" sz="2000" dirty="0">
                          <a:solidFill>
                            <a:srgbClr val="22798E"/>
                          </a:solidFill>
                        </a:rPr>
                        <a:t> </a:t>
                      </a:r>
                      <a:r>
                        <a:rPr lang="he-IL" sz="2000" dirty="0">
                          <a:solidFill>
                            <a:srgbClr val="22798E"/>
                          </a:solidFill>
                        </a:rPr>
                        <a:t>והקשר הקוולנטי</a:t>
                      </a:r>
                      <a:r>
                        <a:rPr lang="he-IL" sz="2000" baseline="0" dirty="0">
                          <a:solidFill>
                            <a:srgbClr val="22798E"/>
                          </a:solidFill>
                        </a:rPr>
                        <a:t> מתארך</a:t>
                      </a:r>
                      <a:r>
                        <a:rPr lang="he-IL" sz="2000" dirty="0">
                          <a:solidFill>
                            <a:srgbClr val="22798E"/>
                          </a:solidFill>
                        </a:rPr>
                        <a:t>.</a:t>
                      </a:r>
                      <a:endParaRPr lang="he-IL" sz="2000" dirty="0">
                        <a:solidFill>
                          <a:srgbClr val="22798E"/>
                        </a:solidFill>
                        <a:effectLst/>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198 pm</a:t>
                      </a:r>
                      <a:endParaRPr lang="en-US" sz="14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185 pm</a:t>
                      </a:r>
                      <a:endParaRPr lang="en-US" sz="14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175 pm</a:t>
                      </a:r>
                      <a:endParaRPr lang="en-US" sz="14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147 pm</a:t>
                      </a:r>
                      <a:endParaRPr lang="en-US" sz="14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85289">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solidFill>
                      <a:srgbClr val="E9EBF5"/>
                    </a:solidFill>
                  </a:tcPr>
                </a:tc>
                <a:tc gridSpan="4">
                  <a:txBody>
                    <a:bodyPr/>
                    <a:lstStyle/>
                    <a:p>
                      <a:pPr algn="ctr" rtl="1">
                        <a:spcAft>
                          <a:spcPts val="0"/>
                        </a:spcAft>
                      </a:pPr>
                      <a:r>
                        <a:rPr lang="en-US" sz="2000" dirty="0">
                          <a:solidFill>
                            <a:srgbClr val="192A72"/>
                          </a:solidFill>
                          <a:effectLst/>
                        </a:rPr>
                        <a:t> </a:t>
                      </a:r>
                      <a:r>
                        <a:rPr lang="he-IL" sz="2000" dirty="0">
                          <a:solidFill>
                            <a:srgbClr val="192A72"/>
                          </a:solidFill>
                        </a:rPr>
                        <a:t>כל הקשרים יחידים</a:t>
                      </a:r>
                      <a:r>
                        <a:rPr lang="en-US" sz="2000" dirty="0">
                          <a:solidFill>
                            <a:srgbClr val="192A72"/>
                          </a:solidFill>
                          <a:effectLst/>
                        </a:rPr>
                        <a:t> </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rgbClr val="E9EBF5"/>
                    </a:solidFill>
                  </a:tcPr>
                </a:tc>
                <a:tc hMerge="1">
                  <a:txBody>
                    <a:bodyPr/>
                    <a:lstStyle/>
                    <a:p>
                      <a:pPr algn="ctr"/>
                      <a:endParaRPr lang="en-US" dirty="0">
                        <a:solidFill>
                          <a:srgbClr val="192A72"/>
                        </a:solidFill>
                      </a:endParaRPr>
                    </a:p>
                  </a:txBody>
                  <a:tcPr anchor="ctr">
                    <a:solidFill>
                      <a:srgbClr val="E9EBF5"/>
                    </a:solidFill>
                  </a:tcPr>
                </a:tc>
                <a:tc hMerge="1">
                  <a:txBody>
                    <a:bodyPr/>
                    <a:lstStyle/>
                    <a:p>
                      <a:pPr algn="ctr" rtl="1">
                        <a:spcAft>
                          <a:spcPts val="0"/>
                        </a:spcAft>
                      </a:pPr>
                      <a:endParaRPr lang="en-US" sz="20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800215">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4">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כל הקשרים טהורים</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E9EBF5"/>
                    </a:solidFill>
                  </a:tcPr>
                </a:tc>
                <a:tc hMerge="1">
                  <a:txBody>
                    <a:bodyPr/>
                    <a:lstStyle/>
                    <a:p>
                      <a:pPr algn="ctr"/>
                      <a:endParaRPr lang="en-US">
                        <a:solidFill>
                          <a:srgbClr val="192A72"/>
                        </a:solidFill>
                      </a:endParaRPr>
                    </a:p>
                  </a:txBody>
                  <a:tcPr anchor="ctr">
                    <a:solidFill>
                      <a:srgbClr val="E9EBF5"/>
                    </a:solidFill>
                  </a:tcPr>
                </a:tc>
                <a:tc hMerge="1">
                  <a:txBody>
                    <a:bodyPr/>
                    <a:lstStyle/>
                    <a:p>
                      <a:pPr algn="ctr"/>
                      <a:endParaRPr lang="en-US" dirty="0">
                        <a:solidFill>
                          <a:srgbClr val="192A72"/>
                        </a:solidFill>
                      </a:endParaRPr>
                    </a:p>
                  </a:txBody>
                  <a:tcPr anchor="ctr">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spTree>
    <p:extLst>
      <p:ext uri="{BB962C8B-B14F-4D97-AF65-F5344CB8AC3E}">
        <p14:creationId xmlns:p14="http://schemas.microsoft.com/office/powerpoint/2010/main" val="4145614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סדר הקשר</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r>
              <a:rPr lang="he-IL" dirty="0"/>
              <a:t>איזה מהערכים שלפניך מתאים לערכו של  </a:t>
            </a:r>
            <a:r>
              <a:rPr lang="en-US" dirty="0"/>
              <a:t>X</a:t>
            </a:r>
            <a:r>
              <a:rPr lang="he-IL" dirty="0"/>
              <a:t>? הסבר.</a:t>
            </a:r>
            <a:endParaRPr lang="en-US" dirty="0"/>
          </a:p>
          <a:p>
            <a:pPr marL="0" indent="0">
              <a:buNone/>
            </a:pPr>
            <a:endParaRPr lang="en-US" dirty="0"/>
          </a:p>
          <a:p>
            <a:pPr marL="0" indent="0">
              <a:buNone/>
            </a:pPr>
            <a:r>
              <a:rPr lang="en-US" dirty="0"/>
              <a:t> 	</a:t>
            </a:r>
            <a:r>
              <a:rPr lang="en-US" dirty="0">
                <a:solidFill>
                  <a:srgbClr val="12B4BC"/>
                </a:solidFill>
              </a:rPr>
              <a:t>1.65 Å	1.49 Å	1.21 Å</a:t>
            </a:r>
          </a:p>
          <a:p>
            <a:pPr marL="0" indent="0">
              <a:buNone/>
            </a:pPr>
            <a:br>
              <a:rPr lang="en-US" sz="2000" dirty="0"/>
            </a:br>
            <a:r>
              <a:rPr lang="he-IL" sz="2000" dirty="0"/>
              <a:t> </a:t>
            </a:r>
            <a:r>
              <a:rPr lang="en-US" sz="2000" dirty="0"/>
              <a:t>Å</a:t>
            </a:r>
            <a:r>
              <a:rPr lang="he-IL" sz="2000" dirty="0"/>
              <a:t> אנגסטרום, יחידת אורך: </a:t>
            </a:r>
            <a:r>
              <a:rPr lang="en-US" sz="2000" dirty="0"/>
              <a:t>1 Å = 10</a:t>
            </a:r>
            <a:r>
              <a:rPr lang="en-US" sz="2000" baseline="30000" dirty="0"/>
              <a:t>-10</a:t>
            </a:r>
            <a:r>
              <a:rPr lang="en-US" sz="2000" dirty="0"/>
              <a:t> m </a:t>
            </a:r>
          </a:p>
          <a:p>
            <a:pPr marL="0" indent="0">
              <a:buNone/>
            </a:pPr>
            <a:endParaRPr lang="en-US" sz="2000" b="1"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625301634"/>
              </p:ext>
            </p:extLst>
          </p:nvPr>
        </p:nvGraphicFramePr>
        <p:xfrm>
          <a:off x="603090" y="1630008"/>
          <a:ext cx="3807414" cy="1466668"/>
        </p:xfrm>
        <a:graphic>
          <a:graphicData uri="http://schemas.openxmlformats.org/drawingml/2006/table">
            <a:tbl>
              <a:tblPr firstRow="1" bandRow="1">
                <a:tableStyleId>{073A0DAA-6AF3-43AB-8588-CEC1D06C72B9}</a:tableStyleId>
              </a:tblPr>
              <a:tblGrid>
                <a:gridCol w="1903707">
                  <a:extLst>
                    <a:ext uri="{9D8B030D-6E8A-4147-A177-3AD203B41FA5}">
                      <a16:colId xmlns:a16="http://schemas.microsoft.com/office/drawing/2014/main" val="3742297672"/>
                    </a:ext>
                  </a:extLst>
                </a:gridCol>
                <a:gridCol w="1903707">
                  <a:extLst>
                    <a:ext uri="{9D8B030D-6E8A-4147-A177-3AD203B41FA5}">
                      <a16:colId xmlns:a16="http://schemas.microsoft.com/office/drawing/2014/main" val="29410162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אורך הקשר (</a:t>
                      </a:r>
                      <a:r>
                        <a:rPr lang="en-US" sz="2000" dirty="0"/>
                        <a:t>Å</a:t>
                      </a:r>
                      <a:r>
                        <a:rPr lang="he-IL" sz="2000" dirty="0"/>
                        <a:t>)</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tc>
                  <a:txBody>
                    <a:bodyPr/>
                    <a:lstStyle/>
                    <a:p>
                      <a:pPr marL="0" marR="0" algn="ctr" rtl="1">
                        <a:lnSpc>
                          <a:spcPct val="150000"/>
                        </a:lnSpc>
                        <a:spcBef>
                          <a:spcPts val="0"/>
                        </a:spcBef>
                        <a:spcAft>
                          <a:spcPts val="0"/>
                        </a:spcAft>
                        <a:tabLst>
                          <a:tab pos="2637155" algn="ctr"/>
                          <a:tab pos="5274310" algn="r"/>
                          <a:tab pos="445770" algn="l"/>
                        </a:tabLst>
                      </a:pPr>
                      <a:r>
                        <a:rPr lang="he-IL" sz="2000" dirty="0">
                          <a:effectLst/>
                        </a:rPr>
                        <a:t>הקשר</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r h="274320">
                <a:tc>
                  <a:txBody>
                    <a:bodyPr/>
                    <a:lstStyle/>
                    <a:p>
                      <a:pPr algn="ctr"/>
                      <a:r>
                        <a:rPr lang="en-US" dirty="0"/>
                        <a:t>1.49</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2000" u="none" strike="noStrike" kern="1200" cap="none" spc="0" normalizeH="0" baseline="0" noProof="0" dirty="0">
                          <a:ln>
                            <a:noFill/>
                          </a:ln>
                          <a:effectLst/>
                          <a:uLnTx/>
                          <a:uFillTx/>
                        </a:rPr>
                        <a:t>O</a:t>
                      </a:r>
                      <a:r>
                        <a:rPr kumimoji="0" lang="en-US" sz="2000" u="none" strike="noStrike" kern="1200" cap="none" spc="0" normalizeH="0" baseline="0" noProof="0" dirty="0">
                          <a:ln>
                            <a:noFill/>
                          </a:ln>
                          <a:effectLst/>
                          <a:uLnTx/>
                          <a:uFillTx/>
                          <a:sym typeface="Symbol" panose="05050102010706020507" pitchFamily="18" charset="2"/>
                        </a:rPr>
                        <a:t>─</a:t>
                      </a:r>
                      <a:r>
                        <a:rPr kumimoji="0" lang="en-US" sz="2000" u="none" strike="noStrike" kern="1200" cap="none" spc="0" normalizeH="0" baseline="0" noProof="0" dirty="0">
                          <a:ln>
                            <a:noFill/>
                          </a:ln>
                          <a:effectLst/>
                          <a:uLnTx/>
                          <a:uFillTx/>
                        </a:rPr>
                        <a:t>O</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nchor="ctr"/>
                </a:tc>
                <a:extLst>
                  <a:ext uri="{0D108BD9-81ED-4DB2-BD59-A6C34878D82A}">
                    <a16:rowId xmlns:a16="http://schemas.microsoft.com/office/drawing/2014/main" val="2561779829"/>
                  </a:ext>
                </a:extLst>
              </a:tr>
              <a:tr h="274320">
                <a:tc>
                  <a:txBody>
                    <a:bodyPr/>
                    <a:lstStyle/>
                    <a:p>
                      <a:pPr algn="ctr"/>
                      <a:r>
                        <a:rPr lang="en-US" dirty="0"/>
                        <a:t>X</a:t>
                      </a:r>
                      <a:endParaRPr lang="en-US" dirty="0">
                        <a:latin typeface="Varela Round" panose="00000500000000000000" pitchFamily="2" charset="-79"/>
                        <a:cs typeface="Varela Round" panose="00000500000000000000" pitchFamily="2" charset="-79"/>
                      </a:endParaRPr>
                    </a:p>
                  </a:txBody>
                  <a:tcPr anchor="ctr"/>
                </a:tc>
                <a:tc>
                  <a:txBody>
                    <a:bodyPr/>
                    <a:lstStyle/>
                    <a:p>
                      <a:pPr marL="0" marR="0" algn="ctr" rtl="1">
                        <a:lnSpc>
                          <a:spcPct val="150000"/>
                        </a:lnSpc>
                        <a:spcBef>
                          <a:spcPts val="0"/>
                        </a:spcBef>
                        <a:spcAft>
                          <a:spcPts val="0"/>
                        </a:spcAft>
                        <a:tabLst>
                          <a:tab pos="445770" algn="l"/>
                        </a:tabLst>
                      </a:pPr>
                      <a:r>
                        <a:rPr lang="en-US" sz="2000" dirty="0">
                          <a:effectLst/>
                          <a:latin typeface="Varela Round" panose="00000500000000000000" pitchFamily="2" charset="-79"/>
                          <a:ea typeface="Times New Roman" panose="02020603050405020304" pitchFamily="18" charset="0"/>
                          <a:cs typeface="Varela Round" panose="00000500000000000000" pitchFamily="2" charset="-79"/>
                        </a:rPr>
                        <a:t>O=O</a:t>
                      </a:r>
                    </a:p>
                  </a:txBody>
                  <a:tcPr anchor="ctr"/>
                </a:tc>
                <a:extLst>
                  <a:ext uri="{0D108BD9-81ED-4DB2-BD59-A6C34878D82A}">
                    <a16:rowId xmlns:a16="http://schemas.microsoft.com/office/drawing/2014/main" val="701301191"/>
                  </a:ext>
                </a:extLst>
              </a:tr>
            </a:tbl>
          </a:graphicData>
        </a:graphic>
      </p:graphicFrame>
    </p:spTree>
    <p:extLst>
      <p:ext uri="{BB962C8B-B14F-4D97-AF65-F5344CB8AC3E}">
        <p14:creationId xmlns:p14="http://schemas.microsoft.com/office/powerpoint/2010/main" val="1659899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סדר הקשר</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endParaRPr lang="he-IL" dirty="0"/>
          </a:p>
          <a:p>
            <a:pPr marL="0" indent="0">
              <a:buNone/>
            </a:pPr>
            <a:r>
              <a:rPr lang="he-IL" dirty="0"/>
              <a:t>איזה מהערכים שלפניך </a:t>
            </a:r>
          </a:p>
          <a:p>
            <a:pPr marL="0" indent="0">
              <a:buNone/>
            </a:pPr>
            <a:r>
              <a:rPr lang="he-IL" dirty="0"/>
              <a:t>מתאים לערכו של  </a:t>
            </a:r>
            <a:r>
              <a:rPr lang="en-US" dirty="0"/>
              <a:t>X</a:t>
            </a:r>
            <a:r>
              <a:rPr lang="he-IL" dirty="0"/>
              <a:t>? </a:t>
            </a:r>
          </a:p>
          <a:p>
            <a:pPr marL="0" indent="0">
              <a:buNone/>
            </a:pPr>
            <a:r>
              <a:rPr lang="he-IL" dirty="0"/>
              <a:t>הסבר.  </a:t>
            </a:r>
            <a:r>
              <a:rPr lang="en-US" dirty="0">
                <a:solidFill>
                  <a:srgbClr val="12B4BC"/>
                </a:solidFill>
              </a:rPr>
              <a:t>1.65 Å</a:t>
            </a:r>
            <a:r>
              <a:rPr lang="he-IL" dirty="0">
                <a:solidFill>
                  <a:srgbClr val="12B4BC"/>
                </a:solidFill>
              </a:rPr>
              <a:t> </a:t>
            </a:r>
          </a:p>
          <a:p>
            <a:pPr marL="0" indent="0">
              <a:buNone/>
            </a:pPr>
            <a:r>
              <a:rPr lang="he-IL" dirty="0">
                <a:solidFill>
                  <a:srgbClr val="12B4BC"/>
                </a:solidFill>
              </a:rPr>
              <a:t>	 </a:t>
            </a:r>
            <a:r>
              <a:rPr lang="en-US" dirty="0">
                <a:solidFill>
                  <a:srgbClr val="12B4BC"/>
                </a:solidFill>
              </a:rPr>
              <a:t>1.49 Å</a:t>
            </a:r>
            <a:r>
              <a:rPr lang="he-IL" dirty="0">
                <a:solidFill>
                  <a:srgbClr val="12B4BC"/>
                </a:solidFill>
              </a:rPr>
              <a:t> </a:t>
            </a:r>
          </a:p>
          <a:p>
            <a:pPr marL="0" indent="0">
              <a:buNone/>
            </a:pPr>
            <a:r>
              <a:rPr lang="he-IL" dirty="0">
                <a:solidFill>
                  <a:srgbClr val="12B4BC"/>
                </a:solidFill>
              </a:rPr>
              <a:t>	 </a:t>
            </a:r>
            <a:r>
              <a:rPr lang="en-US" dirty="0">
                <a:solidFill>
                  <a:srgbClr val="192A72"/>
                </a:solidFill>
              </a:rPr>
              <a:t>1.21 Å</a:t>
            </a:r>
            <a:endParaRPr lang="en-US" dirty="0"/>
          </a:p>
          <a:p>
            <a:pPr marL="0" indent="0">
              <a:buNone/>
            </a:pPr>
            <a:r>
              <a:rPr lang="en-US" dirty="0"/>
              <a:t> 	</a:t>
            </a:r>
            <a:endParaRPr lang="en-US" dirty="0">
              <a:solidFill>
                <a:srgbClr val="192A72"/>
              </a:solidFill>
            </a:endParaRPr>
          </a:p>
          <a:p>
            <a:pPr marL="0" indent="0">
              <a:buNone/>
            </a:pPr>
            <a:endParaRPr lang="en-US" sz="2000" b="1"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sp>
        <p:nvSpPr>
          <p:cNvPr id="10" name="Rounded Rectangle 9"/>
          <p:cNvSpPr/>
          <p:nvPr/>
        </p:nvSpPr>
        <p:spPr>
          <a:xfrm>
            <a:off x="9538255" y="3829954"/>
            <a:ext cx="1099506" cy="432963"/>
          </a:xfrm>
          <a:prstGeom prst="roundRect">
            <a:avLst/>
          </a:prstGeom>
          <a:noFill/>
          <a:ln>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380870923"/>
              </p:ext>
            </p:extLst>
          </p:nvPr>
        </p:nvGraphicFramePr>
        <p:xfrm>
          <a:off x="240512" y="1706677"/>
          <a:ext cx="7908533" cy="4376252"/>
        </p:xfrm>
        <a:graphic>
          <a:graphicData uri="http://schemas.openxmlformats.org/drawingml/2006/table">
            <a:tbl>
              <a:tblPr firstRow="1" bandRow="1">
                <a:tableStyleId>{5C22544A-7EE6-4342-B048-85BDC9FD1C3A}</a:tableStyleId>
              </a:tblPr>
              <a:tblGrid>
                <a:gridCol w="4124660">
                  <a:extLst>
                    <a:ext uri="{9D8B030D-6E8A-4147-A177-3AD203B41FA5}">
                      <a16:colId xmlns:a16="http://schemas.microsoft.com/office/drawing/2014/main" val="1200577323"/>
                    </a:ext>
                  </a:extLst>
                </a:gridCol>
                <a:gridCol w="914400">
                  <a:extLst>
                    <a:ext uri="{9D8B030D-6E8A-4147-A177-3AD203B41FA5}">
                      <a16:colId xmlns:a16="http://schemas.microsoft.com/office/drawing/2014/main" val="175071247"/>
                    </a:ext>
                  </a:extLst>
                </a:gridCol>
                <a:gridCol w="914400">
                  <a:extLst>
                    <a:ext uri="{9D8B030D-6E8A-4147-A177-3AD203B41FA5}">
                      <a16:colId xmlns:a16="http://schemas.microsoft.com/office/drawing/2014/main" val="3610495921"/>
                    </a:ext>
                  </a:extLst>
                </a:gridCol>
                <a:gridCol w="1955073">
                  <a:extLst>
                    <a:ext uri="{9D8B030D-6E8A-4147-A177-3AD203B41FA5}">
                      <a16:colId xmlns:a16="http://schemas.microsoft.com/office/drawing/2014/main" val="1788916356"/>
                    </a:ext>
                  </a:extLst>
                </a:gridCol>
              </a:tblGrid>
              <a:tr h="1019642">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440522">
                <a:tc vMerge="1">
                  <a:txBody>
                    <a:bodyPr/>
                    <a:lstStyle/>
                    <a:p>
                      <a:pPr algn="ctr"/>
                      <a:endParaRPr lang="en-US" dirty="0">
                        <a:solidFill>
                          <a:srgbClr val="192A72"/>
                        </a:solidFill>
                      </a:endParaRPr>
                    </a:p>
                  </a:txBody>
                  <a:tcPr>
                    <a:solidFill>
                      <a:srgbClr val="E9EBF5"/>
                    </a:solidFill>
                  </a:tcPr>
                </a:tc>
                <a:tc>
                  <a:txBody>
                    <a:bodyPr/>
                    <a:lstStyle/>
                    <a:p>
                      <a:pPr marL="0" marR="0" algn="ctr" rtl="1">
                        <a:lnSpc>
                          <a:spcPct val="150000"/>
                        </a:lnSpc>
                        <a:spcBef>
                          <a:spcPts val="0"/>
                        </a:spcBef>
                        <a:spcAft>
                          <a:spcPts val="0"/>
                        </a:spcAft>
                        <a:tabLst>
                          <a:tab pos="445770" algn="l"/>
                        </a:tabLst>
                      </a:pPr>
                      <a:r>
                        <a:rPr lang="en-US" sz="1800" dirty="0">
                          <a:effectLst/>
                          <a:latin typeface="Varela Round" panose="00000500000000000000" pitchFamily="2" charset="-79"/>
                          <a:ea typeface="Times New Roman" panose="02020603050405020304" pitchFamily="18" charset="0"/>
                          <a:cs typeface="Varela Round" panose="00000500000000000000" pitchFamily="2" charset="-79"/>
                        </a:rPr>
                        <a:t>O=O</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b="0" dirty="0">
                          <a:solidFill>
                            <a:srgbClr val="192A72"/>
                          </a:solidFill>
                          <a:effectLst/>
                          <a:latin typeface="+mn-lt"/>
                          <a:ea typeface="Times New Roman" panose="02020603050405020304" pitchFamily="18" charset="0"/>
                          <a:cs typeface="+mn-cs"/>
                        </a:rPr>
                        <a:t>X</a:t>
                      </a:r>
                    </a:p>
                  </a:txBody>
                  <a:tcPr marL="68580" marR="68580" marT="0" marB="0" anchor="ctr">
                    <a:solidFill>
                      <a:schemeClr val="accent5">
                        <a:lumMod val="40000"/>
                        <a:lumOff val="60000"/>
                      </a:schemeClr>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1800" u="none" strike="noStrike" kern="1200" cap="none" spc="0" normalizeH="0" baseline="0" noProof="0" dirty="0">
                          <a:ln>
                            <a:noFill/>
                          </a:ln>
                          <a:effectLst/>
                          <a:uLnTx/>
                          <a:uFillTx/>
                        </a:rPr>
                        <a:t>O</a:t>
                      </a:r>
                      <a:r>
                        <a:rPr kumimoji="0" lang="en-US" sz="1800" u="none" strike="noStrike" kern="1200" cap="none" spc="0" normalizeH="0" baseline="0" noProof="0" dirty="0">
                          <a:ln>
                            <a:noFill/>
                          </a:ln>
                          <a:effectLst/>
                          <a:uLnTx/>
                          <a:uFillTx/>
                          <a:sym typeface="Symbol" panose="05050102010706020507" pitchFamily="18" charset="2"/>
                        </a:rPr>
                        <a:t>─</a:t>
                      </a:r>
                      <a:r>
                        <a:rPr kumimoji="0" lang="en-US" sz="1800" u="none" strike="noStrike" kern="1200" cap="none" spc="0" normalizeH="0" baseline="0" noProof="0" dirty="0">
                          <a:ln>
                            <a:noFill/>
                          </a:ln>
                          <a:effectLst/>
                          <a:uLnTx/>
                          <a:uFillTx/>
                        </a:rPr>
                        <a:t>O</a:t>
                      </a:r>
                      <a:endPar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t>1.49</a:t>
                      </a:r>
                      <a:r>
                        <a:rPr lang="en-US" sz="1600" b="0" dirty="0">
                          <a:solidFill>
                            <a:srgbClr val="192A72"/>
                          </a:solidFill>
                          <a:cs typeface="+mn-cs"/>
                        </a:rPr>
                        <a:t> </a:t>
                      </a:r>
                      <a:r>
                        <a:rPr lang="en-US" sz="1600" dirty="0">
                          <a:solidFill>
                            <a:srgbClr val="192A72"/>
                          </a:solidFill>
                        </a:rPr>
                        <a:t>Å</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638563">
                <a:tc rowSpan="3">
                  <a:txBody>
                    <a:bodyPr/>
                    <a:lstStyle/>
                    <a:p>
                      <a:pPr marL="0" indent="0">
                        <a:lnSpc>
                          <a:spcPct val="150000"/>
                        </a:lnSpc>
                        <a:buNone/>
                      </a:pPr>
                      <a:r>
                        <a:rPr lang="en-US" sz="1100" dirty="0">
                          <a:solidFill>
                            <a:srgbClr val="192A72"/>
                          </a:solidFill>
                          <a:effectLst/>
                        </a:rPr>
                        <a:t> </a:t>
                      </a:r>
                      <a:r>
                        <a:rPr lang="he-IL" sz="2000" dirty="0">
                          <a:solidFill>
                            <a:srgbClr val="22798E"/>
                          </a:solidFill>
                        </a:rPr>
                        <a:t>ככל שגדל מספר זוגות האלקטרונים הקושרים כך גדלה המשיכה בין אלקטרוני הקשר לבין הגרעינים של שני האטומים. האטומים</a:t>
                      </a:r>
                      <a:r>
                        <a:rPr lang="he-IL" sz="2000" baseline="0" dirty="0">
                          <a:solidFill>
                            <a:srgbClr val="22798E"/>
                          </a:solidFill>
                        </a:rPr>
                        <a:t> יתקרבו </a:t>
                      </a:r>
                    </a:p>
                    <a:p>
                      <a:pPr marL="0" indent="0">
                        <a:lnSpc>
                          <a:spcPct val="150000"/>
                        </a:lnSpc>
                        <a:buNone/>
                      </a:pPr>
                      <a:r>
                        <a:rPr lang="he-IL" sz="2000" baseline="0" dirty="0">
                          <a:solidFill>
                            <a:srgbClr val="22798E"/>
                          </a:solidFill>
                        </a:rPr>
                        <a:t>(על אף הדחייה בין אלקטרוני הקשר) והקשר יהיה קצר יותר.</a:t>
                      </a:r>
                      <a:endParaRPr lang="en-US" sz="2000" dirty="0">
                        <a:solidFill>
                          <a:srgbClr val="22798E"/>
                        </a:solidFill>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2000" b="0" dirty="0" err="1">
                          <a:solidFill>
                            <a:srgbClr val="192A72"/>
                          </a:solidFill>
                          <a:latin typeface="Varela Round" panose="00000500000000000000" pitchFamily="2" charset="-79"/>
                          <a:cs typeface="+mn-cs"/>
                        </a:rPr>
                        <a:t>רדיוסי</a:t>
                      </a:r>
                      <a:r>
                        <a:rPr lang="he-IL" sz="2000" b="0" dirty="0">
                          <a:solidFill>
                            <a:srgbClr val="192A72"/>
                          </a:solidFill>
                          <a:latin typeface="Varela Round" panose="00000500000000000000" pitchFamily="2" charset="-79"/>
                          <a:cs typeface="+mn-cs"/>
                        </a:rPr>
                        <a:t> אטום החמצן שווים</a:t>
                      </a:r>
                      <a:endParaRPr lang="en-US" sz="2000" b="0" dirty="0">
                        <a:solidFill>
                          <a:srgbClr val="192A72"/>
                        </a:solidFill>
                        <a:latin typeface="Varela Round" panose="00000500000000000000" pitchFamily="2" charset="-79"/>
                        <a:cs typeface="+mn-cs"/>
                      </a:endParaRPr>
                    </a:p>
                  </a:txBody>
                  <a:tcPr anchor="ctr">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95062">
                <a:tc vMerge="1">
                  <a:txBody>
                    <a:bodyPr/>
                    <a:lstStyle/>
                    <a:p>
                      <a:pPr marL="0" indent="0">
                        <a:lnSpc>
                          <a:spcPct val="150000"/>
                        </a:lnSpc>
                        <a:buNone/>
                      </a:pPr>
                      <a:endParaRPr lang="en-US" sz="1800" dirty="0">
                        <a:solidFill>
                          <a:srgbClr val="11A4AB"/>
                        </a:solidFill>
                        <a:ea typeface="Calibri" panose="020F0502020204030204" pitchFamily="34" charset="0"/>
                      </a:endParaRPr>
                    </a:p>
                  </a:txBody>
                  <a:tcPr anchor="ctr">
                    <a:lnL w="12700" cap="flat" cmpd="sng" algn="ctr">
                      <a:solidFill>
                        <a:schemeClr val="tx1"/>
                      </a:solidFill>
                      <a:prstDash val="solid"/>
                      <a:round/>
                      <a:headEnd type="none" w="med" len="med"/>
                      <a:tailEnd type="none" w="med" len="med"/>
                    </a:lnL>
                    <a:solidFill>
                      <a:srgbClr val="E9EBF5"/>
                    </a:solidFill>
                  </a:tcPr>
                </a:tc>
                <a:tc>
                  <a:txBody>
                    <a:bodyPr/>
                    <a:lstStyle/>
                    <a:p>
                      <a:pPr algn="ctr"/>
                      <a:r>
                        <a:rPr lang="he-IL" dirty="0">
                          <a:solidFill>
                            <a:srgbClr val="192A72"/>
                          </a:solidFill>
                        </a:rPr>
                        <a:t>כפול</a:t>
                      </a:r>
                      <a:endParaRPr lang="en-US" dirty="0">
                        <a:solidFill>
                          <a:srgbClr val="192A72"/>
                        </a:solidFill>
                      </a:endParaRPr>
                    </a:p>
                  </a:txBody>
                  <a:tcPr anchor="ctr">
                    <a:solidFill>
                      <a:schemeClr val="accent5">
                        <a:lumMod val="40000"/>
                        <a:lumOff val="60000"/>
                      </a:schemeClr>
                    </a:solidFill>
                  </a:tcPr>
                </a:tc>
                <a:tc>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יחיד</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chemeClr val="accent5">
                        <a:lumMod val="40000"/>
                        <a:lumOff val="60000"/>
                      </a:schemeClr>
                    </a:solidFill>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631561">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כל הקשרים טהורים</a:t>
                      </a:r>
                      <a:endParaRPr lang="en-US"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spTree>
    <p:extLst>
      <p:ext uri="{BB962C8B-B14F-4D97-AF65-F5344CB8AC3E}">
        <p14:creationId xmlns:p14="http://schemas.microsoft.com/office/powerpoint/2010/main" val="3859639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שילוב גורמים משפיעים</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a:lnSpc>
                <a:spcPct val="120000"/>
              </a:lnSpc>
            </a:pPr>
            <a:r>
              <a:rPr lang="he-IL" sz="2000" dirty="0"/>
              <a:t>סידרו שלושה קשרים קוולנטיים, על פי אורך הקשר.  מהו הסדר הנכון?</a:t>
            </a:r>
            <a:br>
              <a:rPr lang="en-US" sz="2000" dirty="0"/>
            </a:br>
            <a:endParaRPr lang="en-US" sz="2000" b="1"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4" name="Table 13"/>
          <p:cNvGraphicFramePr>
            <a:graphicFrameLocks noGrp="1"/>
          </p:cNvGraphicFramePr>
          <p:nvPr>
            <p:extLst>
              <p:ext uri="{D42A27DB-BD31-4B8C-83A1-F6EECF244321}">
                <p14:modId xmlns:p14="http://schemas.microsoft.com/office/powerpoint/2010/main" val="4154704830"/>
              </p:ext>
            </p:extLst>
          </p:nvPr>
        </p:nvGraphicFramePr>
        <p:xfrm>
          <a:off x="213735" y="1014336"/>
          <a:ext cx="3807414" cy="457716"/>
        </p:xfrm>
        <a:graphic>
          <a:graphicData uri="http://schemas.openxmlformats.org/drawingml/2006/table">
            <a:tbl>
              <a:tblPr firstRow="1" bandRow="1">
                <a:tableStyleId>{073A0DAA-6AF3-43AB-8588-CEC1D06C72B9}</a:tableStyleId>
              </a:tblPr>
              <a:tblGrid>
                <a:gridCol w="3807414">
                  <a:extLst>
                    <a:ext uri="{9D8B030D-6E8A-4147-A177-3AD203B41FA5}">
                      <a16:colId xmlns:a16="http://schemas.microsoft.com/office/drawing/2014/main" val="3742297672"/>
                    </a:ext>
                  </a:extLst>
                </a:gridCol>
              </a:tblGrid>
              <a:tr h="457716">
                <a:tc>
                  <a:txBody>
                    <a:bodyPr/>
                    <a:lstStyle/>
                    <a:p>
                      <a:pPr marL="0" marR="0" algn="ctr" rtl="1">
                        <a:lnSpc>
                          <a:spcPct val="150000"/>
                        </a:lnSpc>
                        <a:spcBef>
                          <a:spcPts val="0"/>
                        </a:spcBef>
                        <a:spcAft>
                          <a:spcPts val="0"/>
                        </a:spcAft>
                        <a:tabLst>
                          <a:tab pos="445770" algn="l"/>
                        </a:tabLst>
                      </a:pPr>
                      <a:r>
                        <a:rPr lang="he-IL" sz="2000" dirty="0">
                          <a:effectLst/>
                        </a:rPr>
                        <a:t>שאלון 37303 תשע"א 2011</a:t>
                      </a:r>
                      <a:endParaRPr lang="en-US" sz="2000" dirty="0">
                        <a:effectLst/>
                        <a:latin typeface="Varela Round" panose="00000500000000000000" pitchFamily="2" charset="-79"/>
                        <a:ea typeface="Times New Roman" panose="02020603050405020304" pitchFamily="18" charset="0"/>
                        <a:cs typeface="Varela Round" panose="00000500000000000000" pitchFamily="2" charset="-79"/>
                      </a:endParaRPr>
                    </a:p>
                  </a:txBody>
                  <a:tcPr marL="68580" marR="68580" marT="0" marB="0" anchor="ctr"/>
                </a:tc>
                <a:extLst>
                  <a:ext uri="{0D108BD9-81ED-4DB2-BD59-A6C34878D82A}">
                    <a16:rowId xmlns:a16="http://schemas.microsoft.com/office/drawing/2014/main" val="3828302677"/>
                  </a:ext>
                </a:extLst>
              </a:tr>
            </a:tbl>
          </a:graphicData>
        </a:graphic>
      </p:graphicFrame>
      <p:sp>
        <p:nvSpPr>
          <p:cNvPr id="10" name="Rounded Rectangle 9"/>
          <p:cNvSpPr/>
          <p:nvPr/>
        </p:nvSpPr>
        <p:spPr>
          <a:xfrm>
            <a:off x="7913726" y="3906654"/>
            <a:ext cx="3735781" cy="432963"/>
          </a:xfrm>
          <a:prstGeom prst="roundRect">
            <a:avLst/>
          </a:prstGeom>
          <a:noFill/>
          <a:ln>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מציין מיקום תוכן 10"/>
          <p:cNvSpPr txBox="1">
            <a:spLocks/>
          </p:cNvSpPr>
          <p:nvPr/>
        </p:nvSpPr>
        <p:spPr>
          <a:xfrm>
            <a:off x="213735" y="2184038"/>
            <a:ext cx="7388568" cy="4518514"/>
          </a:xfrm>
          <a:prstGeom prst="rect">
            <a:avLst/>
          </a:prstGeom>
          <a:ln>
            <a:solidFill>
              <a:srgbClr val="002060"/>
            </a:solidFill>
          </a:ln>
        </p:spPr>
        <p:txBody>
          <a:bodyPr vert="horz" lIns="91440" tIns="45720" rIns="91440" bIns="45720" rtlCol="1">
            <a:normAutofit fontScale="85000" lnSpcReduction="10000"/>
          </a:bodyPr>
          <a:lstStyle>
            <a:lvl1pPr marL="342900" indent="-342900" algn="r" defTabSz="914400"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itchFamily="2" charset="-79"/>
              </a:defRPr>
            </a:lvl1pPr>
            <a:lvl2pPr marL="742950" indent="-285750" algn="r" defTabSz="914400"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itchFamily="2" charset="-79"/>
              </a:defRPr>
            </a:lvl2pPr>
            <a:lvl3pPr marL="11430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ts val="2640"/>
              </a:lnSpc>
              <a:buNone/>
            </a:pPr>
            <a:r>
              <a:rPr lang="he-IL" sz="2000" b="1" dirty="0"/>
              <a:t>תשובה</a:t>
            </a:r>
            <a:r>
              <a:rPr lang="he-IL" sz="2000" dirty="0"/>
              <a:t>:  </a:t>
            </a:r>
            <a:endParaRPr lang="en-US" sz="2000" dirty="0"/>
          </a:p>
          <a:p>
            <a:pPr marL="0" indent="0">
              <a:lnSpc>
                <a:spcPts val="2640"/>
              </a:lnSpc>
              <a:buNone/>
            </a:pPr>
            <a:r>
              <a:rPr lang="he-IL" dirty="0"/>
              <a:t>רדיוס אטומי: </a:t>
            </a:r>
            <a:r>
              <a:rPr lang="he-IL" dirty="0">
                <a:solidFill>
                  <a:srgbClr val="12B4BC"/>
                </a:solidFill>
              </a:rPr>
              <a:t>רדיוס אטום </a:t>
            </a:r>
            <a:r>
              <a:rPr lang="en-US" dirty="0">
                <a:solidFill>
                  <a:srgbClr val="12B4BC"/>
                </a:solidFill>
              </a:rPr>
              <a:t>O</a:t>
            </a:r>
            <a:r>
              <a:rPr lang="he-IL" dirty="0">
                <a:solidFill>
                  <a:srgbClr val="12B4BC"/>
                </a:solidFill>
              </a:rPr>
              <a:t> &lt; מרדיוס אטום </a:t>
            </a:r>
            <a:r>
              <a:rPr lang="en-US" dirty="0">
                <a:solidFill>
                  <a:srgbClr val="12B4BC"/>
                </a:solidFill>
              </a:rPr>
              <a:t>C</a:t>
            </a:r>
            <a:r>
              <a:rPr lang="he-IL" dirty="0">
                <a:solidFill>
                  <a:srgbClr val="12B4BC"/>
                </a:solidFill>
              </a:rPr>
              <a:t> </a:t>
            </a:r>
            <a:r>
              <a:rPr lang="he-IL" dirty="0"/>
              <a:t>.</a:t>
            </a:r>
            <a:endParaRPr lang="en-US" dirty="0"/>
          </a:p>
          <a:p>
            <a:pPr marL="0" indent="0">
              <a:lnSpc>
                <a:spcPts val="2640"/>
              </a:lnSpc>
              <a:buNone/>
            </a:pPr>
            <a:r>
              <a:rPr lang="he-IL" dirty="0"/>
              <a:t>סדר הקשר:  </a:t>
            </a:r>
            <a:r>
              <a:rPr lang="he-IL" dirty="0">
                <a:solidFill>
                  <a:srgbClr val="12B4BC"/>
                </a:solidFill>
              </a:rPr>
              <a:t>קשר כפול &lt; מקשר יחיד</a:t>
            </a:r>
            <a:r>
              <a:rPr lang="he-IL" dirty="0"/>
              <a:t>.</a:t>
            </a:r>
            <a:endParaRPr lang="en-US" dirty="0"/>
          </a:p>
          <a:p>
            <a:pPr marL="0" indent="0">
              <a:lnSpc>
                <a:spcPts val="2640"/>
              </a:lnSpc>
              <a:buNone/>
            </a:pPr>
            <a:r>
              <a:rPr lang="he-IL" dirty="0"/>
              <a:t>מידת הקוטביות של הקשר: </a:t>
            </a:r>
            <a:r>
              <a:rPr lang="he-IL" dirty="0">
                <a:solidFill>
                  <a:srgbClr val="12B4BC"/>
                </a:solidFill>
              </a:rPr>
              <a:t>קשר </a:t>
            </a:r>
            <a:r>
              <a:rPr lang="en-US" dirty="0">
                <a:solidFill>
                  <a:srgbClr val="12B4BC"/>
                </a:solidFill>
              </a:rPr>
              <a:t>C=O </a:t>
            </a:r>
            <a:r>
              <a:rPr lang="he-IL" dirty="0">
                <a:solidFill>
                  <a:srgbClr val="12B4BC"/>
                </a:solidFill>
              </a:rPr>
              <a:t> קוטבי. הקשרים </a:t>
            </a:r>
            <a:r>
              <a:rPr lang="en-US" dirty="0">
                <a:solidFill>
                  <a:srgbClr val="12B4BC"/>
                </a:solidFill>
              </a:rPr>
              <a:t>C</a:t>
            </a:r>
            <a:r>
              <a:rPr lang="en-US" dirty="0">
                <a:solidFill>
                  <a:srgbClr val="12B4BC"/>
                </a:solidFill>
                <a:sym typeface="Symbol" panose="05050102010706020507" pitchFamily="18" charset="2"/>
              </a:rPr>
              <a:t></a:t>
            </a:r>
            <a:r>
              <a:rPr lang="en-US" dirty="0">
                <a:solidFill>
                  <a:srgbClr val="12B4BC"/>
                </a:solidFill>
              </a:rPr>
              <a:t>C</a:t>
            </a:r>
            <a:r>
              <a:rPr lang="he-IL" dirty="0">
                <a:solidFill>
                  <a:srgbClr val="12B4BC"/>
                </a:solidFill>
              </a:rPr>
              <a:t> ו- </a:t>
            </a:r>
            <a:r>
              <a:rPr lang="en-US" dirty="0">
                <a:solidFill>
                  <a:srgbClr val="12B4BC"/>
                </a:solidFill>
              </a:rPr>
              <a:t>C</a:t>
            </a:r>
            <a:r>
              <a:rPr lang="he-IL" dirty="0">
                <a:solidFill>
                  <a:srgbClr val="12B4BC"/>
                </a:solidFill>
              </a:rPr>
              <a:t>=</a:t>
            </a:r>
            <a:r>
              <a:rPr lang="en-US" dirty="0">
                <a:solidFill>
                  <a:srgbClr val="12B4BC"/>
                </a:solidFill>
              </a:rPr>
              <a:t>C</a:t>
            </a:r>
            <a:r>
              <a:rPr lang="he-IL" dirty="0">
                <a:solidFill>
                  <a:srgbClr val="12B4BC"/>
                </a:solidFill>
              </a:rPr>
              <a:t> אינם קוטביים</a:t>
            </a:r>
            <a:r>
              <a:rPr lang="he-IL" dirty="0"/>
              <a:t>.</a:t>
            </a:r>
          </a:p>
          <a:p>
            <a:pPr>
              <a:lnSpc>
                <a:spcPts val="2640"/>
              </a:lnSpc>
            </a:pPr>
            <a:r>
              <a:rPr lang="he-IL" sz="2200" dirty="0"/>
              <a:t>בקשר </a:t>
            </a:r>
            <a:r>
              <a:rPr lang="en-US" sz="2200" dirty="0"/>
              <a:t>C</a:t>
            </a:r>
            <a:r>
              <a:rPr lang="en-US" sz="2200" dirty="0">
                <a:sym typeface="Symbol" panose="05050102010706020507" pitchFamily="18" charset="2"/>
              </a:rPr>
              <a:t></a:t>
            </a:r>
            <a:r>
              <a:rPr lang="en-US" sz="2200" dirty="0"/>
              <a:t>C</a:t>
            </a:r>
            <a:r>
              <a:rPr lang="he-IL" sz="2200" dirty="0"/>
              <a:t> מספר האלקטרונים הקושרים הנמשכים לגרעינים הוא הקטן ביותר, המשיכה חלשה ביותר ועל כן הוא הארוך ביותר.  </a:t>
            </a:r>
          </a:p>
          <a:p>
            <a:pPr>
              <a:lnSpc>
                <a:spcPts val="2640"/>
              </a:lnSpc>
            </a:pPr>
            <a:r>
              <a:rPr lang="he-IL" sz="2200" dirty="0"/>
              <a:t>רדיוס אטום </a:t>
            </a:r>
            <a:r>
              <a:rPr lang="en-US" sz="2200" dirty="0"/>
              <a:t>O</a:t>
            </a:r>
            <a:r>
              <a:rPr lang="he-IL" sz="2200" dirty="0"/>
              <a:t> &lt; רדיוס אטום </a:t>
            </a:r>
            <a:r>
              <a:rPr lang="en-US" sz="2200" dirty="0"/>
              <a:t>C</a:t>
            </a:r>
            <a:r>
              <a:rPr lang="he-IL" sz="2200" dirty="0"/>
              <a:t> ולכן המרחק בין האלקטרונים הקושרים לגרעינים קטן יותר והמשיכה החשמלית חזקה יותר. </a:t>
            </a:r>
          </a:p>
          <a:p>
            <a:pPr>
              <a:lnSpc>
                <a:spcPts val="2640"/>
              </a:lnSpc>
            </a:pPr>
            <a:r>
              <a:rPr lang="he-IL" sz="2200" dirty="0"/>
              <a:t>קיימת משיכה חשמלית נוספת בין מטענים חלקיים על אטום </a:t>
            </a:r>
            <a:r>
              <a:rPr lang="en-US" sz="2200" dirty="0"/>
              <a:t>O</a:t>
            </a:r>
            <a:r>
              <a:rPr lang="he-IL" sz="2200" dirty="0"/>
              <a:t> ועל אטום </a:t>
            </a:r>
            <a:r>
              <a:rPr lang="en-US" sz="2200" dirty="0"/>
              <a:t>C</a:t>
            </a:r>
            <a:r>
              <a:rPr lang="he-IL" sz="2200" dirty="0"/>
              <a:t> בגלל הפרש </a:t>
            </a:r>
            <a:r>
              <a:rPr lang="he-IL" sz="2200" dirty="0" err="1"/>
              <a:t>באלקטרושליליות</a:t>
            </a:r>
            <a:r>
              <a:rPr lang="he-IL" sz="2200" dirty="0"/>
              <a:t> ולכן הקשר</a:t>
            </a:r>
            <a:r>
              <a:rPr lang="en-US" sz="2200" dirty="0"/>
              <a:t>C=O </a:t>
            </a:r>
            <a:r>
              <a:rPr lang="he-IL" sz="2200" dirty="0"/>
              <a:t> קצר מהקשר </a:t>
            </a:r>
            <a:r>
              <a:rPr lang="en-US" sz="2200" dirty="0"/>
              <a:t>C=C</a:t>
            </a:r>
            <a:r>
              <a:rPr lang="he-IL" sz="2200" dirty="0"/>
              <a:t>. </a:t>
            </a:r>
            <a:endParaRPr lang="en-US" sz="2200" dirty="0"/>
          </a:p>
        </p:txBody>
      </p:sp>
      <p:sp>
        <p:nvSpPr>
          <p:cNvPr id="3" name="TextBox 2"/>
          <p:cNvSpPr txBox="1"/>
          <p:nvPr/>
        </p:nvSpPr>
        <p:spPr>
          <a:xfrm>
            <a:off x="7629521" y="2230025"/>
            <a:ext cx="4732638" cy="2169825"/>
          </a:xfrm>
          <a:prstGeom prst="rect">
            <a:avLst/>
          </a:prstGeom>
          <a:noFill/>
        </p:spPr>
        <p:txBody>
          <a:bodyPr wrap="square" rtlCol="0">
            <a:spAutoFit/>
          </a:bodyPr>
          <a:lstStyle/>
          <a:p>
            <a:pPr>
              <a:lnSpc>
                <a:spcPct val="150000"/>
              </a:lnSpc>
            </a:pPr>
            <a:endParaRPr lang="en-US" dirty="0"/>
          </a:p>
          <a:p>
            <a:pPr>
              <a:lnSpc>
                <a:spcPct val="150000"/>
              </a:lnSpc>
            </a:pPr>
            <a:r>
              <a:rPr lang="he-IL" dirty="0"/>
              <a:t>	1.	</a:t>
            </a:r>
            <a:r>
              <a:rPr lang="en-US" dirty="0"/>
              <a:t>C=O  &gt;  C=C  &gt;  C</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ea typeface="Times New Roman" panose="02020603050405020304" pitchFamily="18" charset="0"/>
                <a:sym typeface="Symbol" panose="05050102010706020507" pitchFamily="18" charset="2"/>
              </a:rPr>
              <a:t>─</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t>C</a:t>
            </a:r>
          </a:p>
          <a:p>
            <a:pPr>
              <a:lnSpc>
                <a:spcPct val="150000"/>
              </a:lnSpc>
            </a:pPr>
            <a:r>
              <a:rPr lang="he-IL" dirty="0"/>
              <a:t>	2.	</a:t>
            </a:r>
            <a:r>
              <a:rPr lang="en-US" dirty="0"/>
              <a:t>C=C  &gt;  C=O  &gt;  C</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ea typeface="Times New Roman" panose="02020603050405020304" pitchFamily="18" charset="0"/>
                <a:sym typeface="Symbol" panose="05050102010706020507" pitchFamily="18" charset="2"/>
              </a:rPr>
              <a:t>─</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t>C</a:t>
            </a:r>
          </a:p>
          <a:p>
            <a:pPr>
              <a:lnSpc>
                <a:spcPct val="150000"/>
              </a:lnSpc>
            </a:pPr>
            <a:r>
              <a:rPr lang="he-IL" dirty="0"/>
              <a:t>	3.	</a:t>
            </a:r>
            <a:r>
              <a:rPr lang="en-US" dirty="0"/>
              <a:t>C=C  &gt;  C</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ea typeface="Times New Roman" panose="02020603050405020304" pitchFamily="18" charset="0"/>
                <a:sym typeface="Symbol" panose="05050102010706020507" pitchFamily="18" charset="2"/>
              </a:rPr>
              <a:t>─</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t>C  &gt;  C=O</a:t>
            </a:r>
          </a:p>
          <a:p>
            <a:pPr>
              <a:lnSpc>
                <a:spcPct val="150000"/>
              </a:lnSpc>
            </a:pPr>
            <a:r>
              <a:rPr lang="he-IL" b="1" dirty="0"/>
              <a:t>	</a:t>
            </a:r>
            <a:r>
              <a:rPr lang="he-IL" dirty="0"/>
              <a:t>4.</a:t>
            </a:r>
            <a:r>
              <a:rPr lang="he-IL" b="1" dirty="0"/>
              <a:t>	</a:t>
            </a:r>
            <a:r>
              <a:rPr lang="en-US" dirty="0"/>
              <a:t>C</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ea typeface="Times New Roman" panose="02020603050405020304" pitchFamily="18" charset="0"/>
                <a:sym typeface="Symbol" panose="05050102010706020507" pitchFamily="18" charset="2"/>
              </a:rPr>
              <a:t>─</a:t>
            </a:r>
            <a:r>
              <a:rPr lang="en-US"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en-US" dirty="0"/>
              <a:t>C  &gt;   C=C  &gt;  C=O</a:t>
            </a:r>
          </a:p>
        </p:txBody>
      </p:sp>
    </p:spTree>
    <p:extLst>
      <p:ext uri="{BB962C8B-B14F-4D97-AF65-F5344CB8AC3E}">
        <p14:creationId xmlns:p14="http://schemas.microsoft.com/office/powerpoint/2010/main" val="171278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9" grpId="0" uiExpand="1" build="p"/>
      <p:bldP spid="10" grpId="0" animBg="1"/>
      <p:bldP spid="11"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he-IL" dirty="0"/>
              <a:t>מה נלמד היום </a:t>
            </a:r>
          </a:p>
        </p:txBody>
      </p:sp>
      <p:sp>
        <p:nvSpPr>
          <p:cNvPr id="3" name="מציין מיקום טקסט 2"/>
          <p:cNvSpPr>
            <a:spLocks noGrp="1"/>
          </p:cNvSpPr>
          <p:nvPr>
            <p:ph idx="1"/>
          </p:nvPr>
        </p:nvSpPr>
        <p:spPr/>
        <p:txBody>
          <a:bodyPr/>
          <a:lstStyle/>
          <a:p>
            <a:r>
              <a:rPr lang="he-IL" dirty="0">
                <a:sym typeface="Varela Round"/>
              </a:rPr>
              <a:t>פתרון תרגילים נבחרים מתוך שיעורי הבית: </a:t>
            </a:r>
            <a:br>
              <a:rPr lang="en-US" dirty="0">
                <a:sym typeface="Varela Round"/>
              </a:rPr>
            </a:br>
            <a:r>
              <a:rPr lang="he-IL" dirty="0">
                <a:sym typeface="Varela Round"/>
              </a:rPr>
              <a:t>קשר </a:t>
            </a:r>
            <a:r>
              <a:rPr lang="he-IL" dirty="0" err="1">
                <a:sym typeface="Varela Round"/>
              </a:rPr>
              <a:t>קוולנטי</a:t>
            </a:r>
            <a:r>
              <a:rPr lang="he-IL" dirty="0">
                <a:sym typeface="Varela Round"/>
              </a:rPr>
              <a:t> </a:t>
            </a:r>
            <a:r>
              <a:rPr lang="he-IL" dirty="0" err="1">
                <a:sym typeface="Varela Round"/>
              </a:rPr>
              <a:t>ואלקטרושליליות</a:t>
            </a:r>
            <a:endParaRPr lang="he-IL" dirty="0">
              <a:sym typeface="Varela Round"/>
            </a:endParaRPr>
          </a:p>
          <a:p>
            <a:pPr>
              <a:lnSpc>
                <a:spcPct val="200000"/>
              </a:lnSpc>
            </a:pPr>
            <a:r>
              <a:rPr lang="he-IL" dirty="0"/>
              <a:t>תזכורת: </a:t>
            </a:r>
            <a:r>
              <a:rPr lang="he-IL" dirty="0" err="1"/>
              <a:t>אלקטרושליליות</a:t>
            </a:r>
            <a:r>
              <a:rPr lang="he-IL" dirty="0"/>
              <a:t>, קשר </a:t>
            </a:r>
            <a:r>
              <a:rPr lang="he-IL" dirty="0" err="1"/>
              <a:t>קוולנטי</a:t>
            </a:r>
            <a:r>
              <a:rPr lang="he-IL" dirty="0"/>
              <a:t> טהור </a:t>
            </a:r>
            <a:br>
              <a:rPr lang="en-US" dirty="0"/>
            </a:br>
            <a:r>
              <a:rPr lang="he-IL" dirty="0"/>
              <a:t>וקשר </a:t>
            </a:r>
            <a:r>
              <a:rPr lang="he-IL" dirty="0" err="1"/>
              <a:t>קוולנטי</a:t>
            </a:r>
            <a:r>
              <a:rPr lang="he-IL" dirty="0"/>
              <a:t> קוטבי</a:t>
            </a:r>
          </a:p>
          <a:p>
            <a:pPr>
              <a:lnSpc>
                <a:spcPct val="200000"/>
              </a:lnSpc>
            </a:pPr>
            <a:r>
              <a:rPr lang="he-IL" dirty="0"/>
              <a:t>אנרגיית קשר ואורך קשר</a:t>
            </a:r>
          </a:p>
          <a:p>
            <a:endParaRPr lang="he-IL" dirty="0"/>
          </a:p>
        </p:txBody>
      </p:sp>
      <p:pic>
        <p:nvPicPr>
          <p:cNvPr id="8" name="Picture 7"/>
          <p:cNvPicPr>
            <a:picLocks noChangeAspect="1"/>
          </p:cNvPicPr>
          <p:nvPr/>
        </p:nvPicPr>
        <p:blipFill>
          <a:blip r:embed="rId3"/>
          <a:stretch>
            <a:fillRect/>
          </a:stretch>
        </p:blipFill>
        <p:spPr>
          <a:xfrm>
            <a:off x="887740" y="1049185"/>
            <a:ext cx="1824676" cy="182467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שילוב גורמים משפיעים</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lnSpcReduction="10000"/>
          </a:bodyPr>
          <a:lstStyle/>
          <a:p>
            <a:pPr marL="0" lvl="0" indent="0">
              <a:buNone/>
            </a:pPr>
            <a:r>
              <a:rPr lang="he-IL" dirty="0"/>
              <a:t>לפניכם טבלה ובה נתונים עבור אורכי קשר שונים:</a:t>
            </a:r>
          </a:p>
          <a:p>
            <a:pPr marL="0" lvl="0" indent="0">
              <a:buNone/>
            </a:pPr>
            <a:endParaRPr lang="he-IL" dirty="0"/>
          </a:p>
          <a:p>
            <a:pPr marL="0" lvl="0" indent="0">
              <a:buNone/>
            </a:pPr>
            <a:r>
              <a:rPr lang="he-IL" b="1" dirty="0"/>
              <a:t>א. </a:t>
            </a:r>
            <a:r>
              <a:rPr lang="he-IL" dirty="0"/>
              <a:t>הסבירו את ההבדלים באורכי הקשר 1 ו- 2. </a:t>
            </a:r>
            <a:br>
              <a:rPr lang="en-US" dirty="0"/>
            </a:br>
            <a:endParaRPr lang="he-IL" dirty="0"/>
          </a:p>
          <a:p>
            <a:pPr marL="0" lvl="0" indent="0">
              <a:buNone/>
            </a:pPr>
            <a:r>
              <a:rPr lang="he-IL" b="1" dirty="0"/>
              <a:t>ב. </a:t>
            </a:r>
            <a:r>
              <a:rPr lang="he-IL" dirty="0"/>
              <a:t>הסבירו את ההבדלים באורכי הקשר 4 ו- 5. </a:t>
            </a:r>
            <a:br>
              <a:rPr lang="en-US" dirty="0"/>
            </a:br>
            <a:endParaRPr lang="he-IL" dirty="0"/>
          </a:p>
          <a:p>
            <a:pPr marL="0" indent="0">
              <a:buNone/>
            </a:pPr>
            <a:r>
              <a:rPr lang="he-IL" b="1" dirty="0"/>
              <a:t>ג. </a:t>
            </a:r>
            <a:r>
              <a:rPr lang="he-IL" dirty="0"/>
              <a:t>הסבירו את ההבדלים באורכי הקשר 3 ו- 6. </a:t>
            </a:r>
          </a:p>
          <a:p>
            <a:pPr marL="0" indent="0">
              <a:lnSpc>
                <a:spcPct val="160000"/>
              </a:lnSpc>
              <a:buNone/>
            </a:pPr>
            <a:br>
              <a:rPr lang="en-US" dirty="0"/>
            </a:br>
            <a:r>
              <a:rPr lang="he-IL" sz="2000" dirty="0">
                <a:solidFill>
                  <a:srgbClr val="12B4BC"/>
                </a:solidFill>
              </a:rPr>
              <a:t>				</a:t>
            </a:r>
            <a:r>
              <a:rPr lang="en-US" sz="2000" dirty="0">
                <a:solidFill>
                  <a:srgbClr val="12B4BC"/>
                </a:solidFill>
              </a:rPr>
              <a:t>	</a:t>
            </a:r>
            <a:r>
              <a:rPr lang="he-IL" b="1" dirty="0"/>
              <a:t>ד. </a:t>
            </a:r>
            <a:r>
              <a:rPr lang="he-IL" dirty="0"/>
              <a:t>האם אורך הקשר </a:t>
            </a:r>
            <a:r>
              <a:rPr lang="en-US" dirty="0"/>
              <a:t>H–N</a:t>
            </a:r>
            <a:r>
              <a:rPr lang="he-IL" dirty="0"/>
              <a:t> יהיה גדול מאורך </a:t>
            </a:r>
            <a:r>
              <a:rPr lang="en-US" dirty="0"/>
              <a:t>						</a:t>
            </a:r>
            <a:r>
              <a:rPr lang="he-IL" dirty="0"/>
              <a:t>    הקשר </a:t>
            </a:r>
            <a:r>
              <a:rPr lang="en-US" dirty="0"/>
              <a:t>H–C</a:t>
            </a:r>
            <a:r>
              <a:rPr lang="he-IL" dirty="0"/>
              <a:t>, קטן ממנו או שווה לו? נמקו</a:t>
            </a:r>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0" name="Table 9"/>
          <p:cNvGraphicFramePr>
            <a:graphicFrameLocks noGrp="1"/>
          </p:cNvGraphicFramePr>
          <p:nvPr>
            <p:extLst>
              <p:ext uri="{D42A27DB-BD31-4B8C-83A1-F6EECF244321}">
                <p14:modId xmlns:p14="http://schemas.microsoft.com/office/powerpoint/2010/main" val="2591143981"/>
              </p:ext>
            </p:extLst>
          </p:nvPr>
        </p:nvGraphicFramePr>
        <p:xfrm>
          <a:off x="515271" y="1595628"/>
          <a:ext cx="4347179" cy="2221285"/>
        </p:xfrm>
        <a:graphic>
          <a:graphicData uri="http://schemas.openxmlformats.org/drawingml/2006/table">
            <a:tbl>
              <a:tblPr firstRow="1" bandRow="1">
                <a:tableStyleId>{073A0DAA-6AF3-43AB-8588-CEC1D06C72B9}</a:tableStyleId>
              </a:tblPr>
              <a:tblGrid>
                <a:gridCol w="881182">
                  <a:extLst>
                    <a:ext uri="{9D8B030D-6E8A-4147-A177-3AD203B41FA5}">
                      <a16:colId xmlns:a16="http://schemas.microsoft.com/office/drawing/2014/main" val="3582812888"/>
                    </a:ext>
                  </a:extLst>
                </a:gridCol>
                <a:gridCol w="877190">
                  <a:extLst>
                    <a:ext uri="{9D8B030D-6E8A-4147-A177-3AD203B41FA5}">
                      <a16:colId xmlns:a16="http://schemas.microsoft.com/office/drawing/2014/main" val="811292406"/>
                    </a:ext>
                  </a:extLst>
                </a:gridCol>
                <a:gridCol w="415218">
                  <a:extLst>
                    <a:ext uri="{9D8B030D-6E8A-4147-A177-3AD203B41FA5}">
                      <a16:colId xmlns:a16="http://schemas.microsoft.com/office/drawing/2014/main" val="574806228"/>
                    </a:ext>
                  </a:extLst>
                </a:gridCol>
                <a:gridCol w="858900">
                  <a:extLst>
                    <a:ext uri="{9D8B030D-6E8A-4147-A177-3AD203B41FA5}">
                      <a16:colId xmlns:a16="http://schemas.microsoft.com/office/drawing/2014/main" val="3583044149"/>
                    </a:ext>
                  </a:extLst>
                </a:gridCol>
                <a:gridCol w="896379">
                  <a:extLst>
                    <a:ext uri="{9D8B030D-6E8A-4147-A177-3AD203B41FA5}">
                      <a16:colId xmlns:a16="http://schemas.microsoft.com/office/drawing/2014/main" val="441229050"/>
                    </a:ext>
                  </a:extLst>
                </a:gridCol>
                <a:gridCol w="418310">
                  <a:extLst>
                    <a:ext uri="{9D8B030D-6E8A-4147-A177-3AD203B41FA5}">
                      <a16:colId xmlns:a16="http://schemas.microsoft.com/office/drawing/2014/main" val="3031920362"/>
                    </a:ext>
                  </a:extLst>
                </a:gridCol>
              </a:tblGrid>
              <a:tr h="10325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אורך הקשר (</a:t>
                      </a:r>
                      <a:r>
                        <a:rPr lang="en-US" sz="2000" dirty="0">
                          <a:effectLst/>
                        </a:rPr>
                        <a:t>Å</a:t>
                      </a:r>
                      <a:r>
                        <a:rPr lang="he-IL" sz="2000" dirty="0">
                          <a:effectLst/>
                        </a:rPr>
                        <a:t>)</a:t>
                      </a:r>
                      <a:endParaRPr lang="en-US" sz="2000" dirty="0">
                        <a:latin typeface="Varela Round" panose="00000500000000000000" pitchFamily="2" charset="-79"/>
                        <a:cs typeface="Varela Round" panose="00000500000000000000" pitchFamily="2" charset="-79"/>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הקשר</a:t>
                      </a:r>
                      <a:endParaRPr lang="en-US" sz="2000" dirty="0">
                        <a:effectLst/>
                      </a:endParaRPr>
                    </a:p>
                    <a:p>
                      <a:pPr algn="ctr"/>
                      <a:endParaRPr lang="en-US" sz="2000" dirty="0">
                        <a:latin typeface="Varela Round" panose="00000500000000000000" pitchFamily="2" charset="-79"/>
                        <a:cs typeface="Varela Round" panose="00000500000000000000" pitchFamily="2" charset="-79"/>
                      </a:endParaRPr>
                    </a:p>
                  </a:txBody>
                  <a:tcPr/>
                </a:tc>
                <a:tc>
                  <a:txBody>
                    <a:bodyPr/>
                    <a:lstStyle/>
                    <a:p>
                      <a:pPr algn="ctr"/>
                      <a:endParaRPr lang="en-US" sz="2000" dirty="0">
                        <a:latin typeface="Varela Round" panose="00000500000000000000" pitchFamily="2" charset="-79"/>
                        <a:cs typeface="Varela Round" panose="00000500000000000000" pitchFamily="2" charset="-79"/>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אורך הקשר (</a:t>
                      </a:r>
                      <a:r>
                        <a:rPr lang="en-US" sz="2000" dirty="0">
                          <a:effectLst/>
                        </a:rPr>
                        <a:t>Å</a:t>
                      </a:r>
                      <a:r>
                        <a:rPr lang="he-IL" sz="2000" dirty="0">
                          <a:effectLst/>
                        </a:rPr>
                        <a:t>)</a:t>
                      </a:r>
                      <a:endParaRPr lang="en-US" sz="2000" dirty="0">
                        <a:latin typeface="Varela Round" panose="00000500000000000000" pitchFamily="2" charset="-79"/>
                        <a:cs typeface="Varela Round" panose="00000500000000000000" pitchFamily="2" charset="-79"/>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הקשר</a:t>
                      </a:r>
                      <a:endParaRPr lang="en-US" sz="2000" dirty="0">
                        <a:effectLst/>
                      </a:endParaRPr>
                    </a:p>
                    <a:p>
                      <a:pPr algn="ctr"/>
                      <a:endParaRPr lang="en-US" sz="2000" dirty="0">
                        <a:latin typeface="Varela Round" panose="00000500000000000000" pitchFamily="2" charset="-79"/>
                        <a:cs typeface="Varela Round" panose="00000500000000000000" pitchFamily="2" charset="-79"/>
                      </a:endParaRPr>
                    </a:p>
                  </a:txBody>
                  <a:tcPr/>
                </a:tc>
                <a:tc>
                  <a:txBody>
                    <a:bodyPr/>
                    <a:lstStyle/>
                    <a:p>
                      <a:pPr algn="ctr"/>
                      <a:endParaRPr lang="en-US" sz="2000" dirty="0">
                        <a:latin typeface="Varela Round" panose="00000500000000000000" pitchFamily="2" charset="-79"/>
                        <a:cs typeface="Varela Round" panose="00000500000000000000" pitchFamily="2" charset="-79"/>
                      </a:endParaRPr>
                    </a:p>
                  </a:txBody>
                  <a:tcPr/>
                </a:tc>
                <a:extLst>
                  <a:ext uri="{0D108BD9-81ED-4DB2-BD59-A6C34878D82A}">
                    <a16:rowId xmlns:a16="http://schemas.microsoft.com/office/drawing/2014/main" val="4047100147"/>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1.08</a:t>
                      </a:r>
                      <a:endParaRPr lang="en-US" sz="2000" dirty="0">
                        <a:effectLst/>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kern="0" dirty="0">
                          <a:effectLst/>
                        </a:rPr>
                        <a:t>H-C</a:t>
                      </a:r>
                    </a:p>
                  </a:txBody>
                  <a:tcPr anchor="ctr"/>
                </a:tc>
                <a:tc>
                  <a:txBody>
                    <a:bodyPr/>
                    <a:lstStyle/>
                    <a:p>
                      <a:r>
                        <a:rPr lang="he-IL" sz="2000" dirty="0"/>
                        <a:t>4</a:t>
                      </a:r>
                      <a:endParaRPr lang="en-US"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dirty="0">
                          <a:effectLst/>
                        </a:rPr>
                        <a:t>1.36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kern="0" dirty="0">
                          <a:effectLst/>
                        </a:rPr>
                        <a:t>N-O</a:t>
                      </a:r>
                    </a:p>
                  </a:txBody>
                  <a:tcPr anchor="ctr"/>
                </a:tc>
                <a:tc>
                  <a:txBody>
                    <a:bodyPr/>
                    <a:lstStyle/>
                    <a:p>
                      <a:r>
                        <a:rPr lang="he-IL" sz="2000" dirty="0"/>
                        <a:t>1</a:t>
                      </a:r>
                      <a:endParaRPr lang="en-US"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737414379"/>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1.41</a:t>
                      </a:r>
                      <a:endParaRPr lang="en-US" sz="2000" dirty="0">
                        <a:effectLst/>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dirty="0">
                          <a:effectLst/>
                        </a:rPr>
                        <a:t>H-Br</a:t>
                      </a:r>
                    </a:p>
                  </a:txBody>
                  <a:tcPr anchor="ctr"/>
                </a:tc>
                <a:tc>
                  <a:txBody>
                    <a:bodyPr/>
                    <a:lstStyle/>
                    <a:p>
                      <a:r>
                        <a:rPr lang="he-IL" sz="2000" dirty="0"/>
                        <a:t>5</a:t>
                      </a:r>
                      <a:endParaRPr lang="en-US"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dirty="0">
                          <a:effectLst/>
                        </a:rPr>
                        <a:t>1.20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dirty="0">
                          <a:effectLst/>
                        </a:rPr>
                        <a:t>N=O</a:t>
                      </a:r>
                    </a:p>
                  </a:txBody>
                  <a:tcPr anchor="ctr"/>
                </a:tc>
                <a:tc>
                  <a:txBody>
                    <a:bodyPr/>
                    <a:lstStyle/>
                    <a:p>
                      <a:r>
                        <a:rPr lang="he-IL" sz="2000" dirty="0"/>
                        <a:t>2</a:t>
                      </a:r>
                      <a:endParaRPr lang="en-US"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565301103"/>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1.16</a:t>
                      </a:r>
                      <a:endParaRPr lang="en-US" sz="2000" dirty="0">
                        <a:effectLst/>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dirty="0">
                          <a:effectLst/>
                        </a:rPr>
                        <a:t>N≡C</a:t>
                      </a:r>
                    </a:p>
                  </a:txBody>
                  <a:tcPr anchor="ctr"/>
                </a:tc>
                <a:tc>
                  <a:txBody>
                    <a:bodyPr/>
                    <a:lstStyle/>
                    <a:p>
                      <a:r>
                        <a:rPr lang="he-IL" sz="2000" dirty="0"/>
                        <a:t>6</a:t>
                      </a:r>
                      <a:endParaRPr lang="en-US"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effectLst/>
                        </a:rPr>
                        <a:t>1.10</a:t>
                      </a:r>
                      <a:endParaRPr lang="en-US" sz="2000" dirty="0">
                        <a:effectLst/>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000" dirty="0">
                          <a:effectLst/>
                        </a:rPr>
                        <a:t>N≡N</a:t>
                      </a:r>
                    </a:p>
                  </a:txBody>
                  <a:tcPr anchor="ctr"/>
                </a:tc>
                <a:tc>
                  <a:txBody>
                    <a:bodyPr/>
                    <a:lstStyle/>
                    <a:p>
                      <a:r>
                        <a:rPr lang="he-IL" sz="2000" dirty="0"/>
                        <a:t>3</a:t>
                      </a:r>
                      <a:endParaRPr lang="en-US"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63842628"/>
                  </a:ext>
                </a:extLst>
              </a:tr>
            </a:tbl>
          </a:graphicData>
        </a:graphic>
      </p:graphicFrame>
    </p:spTree>
    <p:extLst>
      <p:ext uri="{BB962C8B-B14F-4D97-AF65-F5344CB8AC3E}">
        <p14:creationId xmlns:p14="http://schemas.microsoft.com/office/powerpoint/2010/main" val="3057313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שילוב גורמים משפיעים</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a:bodyPr>
          <a:lstStyle/>
          <a:p>
            <a:pPr marL="0" lvl="0" indent="0">
              <a:buNone/>
            </a:pPr>
            <a:endParaRPr lang="en-US" dirty="0"/>
          </a:p>
          <a:p>
            <a:pPr marL="0" lvl="0" indent="0">
              <a:buNone/>
            </a:pPr>
            <a:r>
              <a:rPr lang="he-IL" b="1" dirty="0"/>
              <a:t>א. </a:t>
            </a:r>
            <a:r>
              <a:rPr lang="he-IL" dirty="0"/>
              <a:t>הסבירו את ההבדלים</a:t>
            </a:r>
            <a:endParaRPr lang="en-US" dirty="0"/>
          </a:p>
          <a:p>
            <a:pPr marL="0" lvl="0" indent="0">
              <a:buNone/>
            </a:pPr>
            <a:r>
              <a:rPr lang="he-IL" dirty="0"/>
              <a:t> באורכי הקשר 1 ו- 2. </a:t>
            </a:r>
            <a:br>
              <a:rPr lang="en-US" dirty="0"/>
            </a:br>
            <a:endParaRPr lang="he-IL" dirty="0"/>
          </a:p>
          <a:p>
            <a:pPr marL="0" lvl="0" indent="0">
              <a:buNone/>
            </a:pPr>
            <a:r>
              <a:rPr lang="en-US" dirty="0"/>
              <a:t>	</a:t>
            </a:r>
            <a:endParaRPr lang="en-US" sz="2000" b="1"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1" name="Table 10"/>
          <p:cNvGraphicFramePr>
            <a:graphicFrameLocks noGrp="1"/>
          </p:cNvGraphicFramePr>
          <p:nvPr>
            <p:extLst>
              <p:ext uri="{D42A27DB-BD31-4B8C-83A1-F6EECF244321}">
                <p14:modId xmlns:p14="http://schemas.microsoft.com/office/powerpoint/2010/main" val="3275242236"/>
              </p:ext>
            </p:extLst>
          </p:nvPr>
        </p:nvGraphicFramePr>
        <p:xfrm>
          <a:off x="515271" y="2078805"/>
          <a:ext cx="7851489" cy="4271010"/>
        </p:xfrm>
        <a:graphic>
          <a:graphicData uri="http://schemas.openxmlformats.org/drawingml/2006/table">
            <a:tbl>
              <a:tblPr firstRow="1" bandRow="1">
                <a:tableStyleId>{5C22544A-7EE6-4342-B048-85BDC9FD1C3A}</a:tableStyleId>
              </a:tblPr>
              <a:tblGrid>
                <a:gridCol w="4145955">
                  <a:extLst>
                    <a:ext uri="{9D8B030D-6E8A-4147-A177-3AD203B41FA5}">
                      <a16:colId xmlns:a16="http://schemas.microsoft.com/office/drawing/2014/main" val="1200577323"/>
                    </a:ext>
                  </a:extLst>
                </a:gridCol>
                <a:gridCol w="952784">
                  <a:extLst>
                    <a:ext uri="{9D8B030D-6E8A-4147-A177-3AD203B41FA5}">
                      <a16:colId xmlns:a16="http://schemas.microsoft.com/office/drawing/2014/main" val="175071247"/>
                    </a:ext>
                  </a:extLst>
                </a:gridCol>
                <a:gridCol w="952784">
                  <a:extLst>
                    <a:ext uri="{9D8B030D-6E8A-4147-A177-3AD203B41FA5}">
                      <a16:colId xmlns:a16="http://schemas.microsoft.com/office/drawing/2014/main" val="2715742063"/>
                    </a:ext>
                  </a:extLst>
                </a:gridCol>
                <a:gridCol w="1799966">
                  <a:extLst>
                    <a:ext uri="{9D8B030D-6E8A-4147-A177-3AD203B41FA5}">
                      <a16:colId xmlns:a16="http://schemas.microsoft.com/office/drawing/2014/main" val="1788916356"/>
                    </a:ext>
                  </a:extLst>
                </a:gridCol>
              </a:tblGrid>
              <a:tr h="758974">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413833">
                <a:tc vMerge="1">
                  <a:txBody>
                    <a:bodyPr/>
                    <a:lstStyle/>
                    <a:p>
                      <a:pPr algn="ctr"/>
                      <a:endParaRPr lang="en-US" dirty="0">
                        <a:solidFill>
                          <a:srgbClr val="192A72"/>
                        </a:solidFill>
                      </a:endParaRPr>
                    </a:p>
                  </a:txBody>
                  <a:tcPr>
                    <a:solidFill>
                      <a:srgbClr val="E9EBF5"/>
                    </a:solidFill>
                  </a:tcPr>
                </a:tc>
                <a:tc>
                  <a:txBody>
                    <a:bodyPr/>
                    <a:lstStyle/>
                    <a:p>
                      <a:pPr marL="0" marR="0" algn="ctr" rtl="1">
                        <a:lnSpc>
                          <a:spcPct val="150000"/>
                        </a:lnSpc>
                        <a:spcBef>
                          <a:spcPts val="0"/>
                        </a:spcBef>
                        <a:spcAft>
                          <a:spcPts val="0"/>
                        </a:spcAft>
                        <a:tabLst>
                          <a:tab pos="445770" algn="l"/>
                        </a:tabLst>
                      </a:pPr>
                      <a:r>
                        <a:rPr lang="en-US" sz="1800" dirty="0">
                          <a:effectLst/>
                          <a:latin typeface="Varela Round" panose="00000500000000000000" pitchFamily="2" charset="-79"/>
                          <a:ea typeface="Times New Roman" panose="02020603050405020304" pitchFamily="18" charset="0"/>
                          <a:cs typeface="Varela Round" panose="00000500000000000000" pitchFamily="2" charset="-79"/>
                        </a:rPr>
                        <a:t>N=O</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effectLst/>
                        </a:rPr>
                        <a:t>1.20</a:t>
                      </a:r>
                      <a:r>
                        <a:rPr lang="en-US" sz="1600" b="0" dirty="0">
                          <a:solidFill>
                            <a:srgbClr val="192A72"/>
                          </a:solidFill>
                          <a:cs typeface="+mn-cs"/>
                        </a:rPr>
                        <a:t> </a:t>
                      </a:r>
                      <a:r>
                        <a:rPr lang="en-US" sz="1600" dirty="0">
                          <a:solidFill>
                            <a:srgbClr val="192A72"/>
                          </a:solidFill>
                        </a:rPr>
                        <a:t>Å</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tab pos="445770" algn="l"/>
                        </a:tabLst>
                        <a:defRPr/>
                      </a:pPr>
                      <a:r>
                        <a:rPr kumimoji="0" lang="en-US" sz="1800" u="none" strike="noStrike" kern="1200" cap="none" spc="0" normalizeH="0" baseline="0" noProof="0" dirty="0">
                          <a:ln>
                            <a:noFill/>
                          </a:ln>
                          <a:effectLst/>
                          <a:uLnTx/>
                          <a:uFillTx/>
                        </a:rPr>
                        <a:t>N</a:t>
                      </a:r>
                      <a:r>
                        <a:rPr kumimoji="0" lang="en-US" sz="1800" u="none" strike="noStrike" kern="1200" cap="none" spc="0" normalizeH="0" baseline="0" noProof="0" dirty="0">
                          <a:ln>
                            <a:noFill/>
                          </a:ln>
                          <a:effectLst/>
                          <a:uLnTx/>
                          <a:uFillTx/>
                          <a:sym typeface="Symbol" panose="05050102010706020507" pitchFamily="18" charset="2"/>
                        </a:rPr>
                        <a:t>─</a:t>
                      </a:r>
                      <a:r>
                        <a:rPr kumimoji="0" lang="en-US" sz="1800" u="none" strike="noStrike" kern="1200" cap="none" spc="0" normalizeH="0" baseline="0" noProof="0" dirty="0">
                          <a:ln>
                            <a:noFill/>
                          </a:ln>
                          <a:effectLst/>
                          <a:uLnTx/>
                          <a:uFillTx/>
                        </a:rPr>
                        <a:t>O</a:t>
                      </a:r>
                      <a:endPar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effectLst/>
                        </a:rPr>
                        <a:t>1.36</a:t>
                      </a:r>
                      <a:r>
                        <a:rPr lang="en-US" sz="1600" b="0" dirty="0">
                          <a:solidFill>
                            <a:srgbClr val="192A72"/>
                          </a:solidFill>
                          <a:cs typeface="+mn-cs"/>
                        </a:rPr>
                        <a:t> </a:t>
                      </a:r>
                      <a:r>
                        <a:rPr lang="en-US" sz="1600" dirty="0">
                          <a:solidFill>
                            <a:srgbClr val="192A72"/>
                          </a:solidFill>
                        </a:rPr>
                        <a:t>Å</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638563">
                <a:tc rowSpan="3">
                  <a:txBody>
                    <a:bodyPr/>
                    <a:lstStyle/>
                    <a:p>
                      <a:pPr marL="0" indent="0">
                        <a:lnSpc>
                          <a:spcPct val="150000"/>
                        </a:lnSpc>
                        <a:buNone/>
                      </a:pPr>
                      <a:r>
                        <a:rPr lang="en-US" sz="1100" dirty="0">
                          <a:solidFill>
                            <a:srgbClr val="192A72"/>
                          </a:solidFill>
                          <a:effectLst/>
                        </a:rPr>
                        <a:t> </a:t>
                      </a:r>
                      <a:r>
                        <a:rPr lang="he-IL" sz="2000" dirty="0">
                          <a:solidFill>
                            <a:srgbClr val="22798E"/>
                          </a:solidFill>
                        </a:rPr>
                        <a:t>ככל שגדל מספר זוגות האלקטרונים הקושרים כך גדלה המשיכה בין אלקטרוני הקשר לבין הגרעינים של שני האטומים. האטומים</a:t>
                      </a:r>
                      <a:r>
                        <a:rPr lang="he-IL" sz="2000" baseline="0" dirty="0">
                          <a:solidFill>
                            <a:srgbClr val="22798E"/>
                          </a:solidFill>
                        </a:rPr>
                        <a:t> יתקרבו (על אף הדחייה בין אלקטרוני הקשר) והקשר יהיה קצר יותר.</a:t>
                      </a:r>
                      <a:endParaRPr lang="en-US" sz="2000" dirty="0">
                        <a:solidFill>
                          <a:srgbClr val="22798E"/>
                        </a:solidFill>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2000" b="0" dirty="0" err="1">
                          <a:solidFill>
                            <a:srgbClr val="192A72"/>
                          </a:solidFill>
                          <a:latin typeface="Varela Round" panose="00000500000000000000" pitchFamily="2" charset="-79"/>
                          <a:cs typeface="+mn-cs"/>
                        </a:rPr>
                        <a:t>רדיוסי</a:t>
                      </a:r>
                      <a:r>
                        <a:rPr lang="he-IL" sz="2000" b="0" dirty="0">
                          <a:solidFill>
                            <a:srgbClr val="192A72"/>
                          </a:solidFill>
                          <a:latin typeface="Varela Round" panose="00000500000000000000" pitchFamily="2" charset="-79"/>
                          <a:cs typeface="+mn-cs"/>
                        </a:rPr>
                        <a:t> האטומים שווה</a:t>
                      </a:r>
                      <a:endParaRPr lang="en-US" sz="2000" b="0" dirty="0">
                        <a:solidFill>
                          <a:srgbClr val="192A72"/>
                        </a:solidFill>
                        <a:latin typeface="Varela Round" panose="00000500000000000000" pitchFamily="2" charset="-79"/>
                        <a:cs typeface="+mn-cs"/>
                      </a:endParaRPr>
                    </a:p>
                  </a:txBody>
                  <a:tcPr anchor="ctr">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95062">
                <a:tc vMerge="1">
                  <a:txBody>
                    <a:bodyPr/>
                    <a:lstStyle/>
                    <a:p>
                      <a:pPr marL="0" indent="0">
                        <a:lnSpc>
                          <a:spcPct val="150000"/>
                        </a:lnSpc>
                        <a:buNone/>
                      </a:pPr>
                      <a:endParaRPr lang="en-US" sz="1800" dirty="0">
                        <a:solidFill>
                          <a:srgbClr val="11A4AB"/>
                        </a:solidFill>
                        <a:ea typeface="Calibri" panose="020F0502020204030204" pitchFamily="34" charset="0"/>
                      </a:endParaRPr>
                    </a:p>
                  </a:txBody>
                  <a:tcPr anchor="ctr">
                    <a:lnL w="12700" cap="flat" cmpd="sng" algn="ctr">
                      <a:solidFill>
                        <a:schemeClr val="tx1"/>
                      </a:solidFill>
                      <a:prstDash val="solid"/>
                      <a:round/>
                      <a:headEnd type="none" w="med" len="med"/>
                      <a:tailEnd type="none" w="med" len="med"/>
                    </a:lnL>
                    <a:solidFill>
                      <a:srgbClr val="E9EBF5"/>
                    </a:solidFill>
                  </a:tcPr>
                </a:tc>
                <a:tc>
                  <a:txBody>
                    <a:bodyPr/>
                    <a:lstStyle/>
                    <a:p>
                      <a:pPr algn="ctr"/>
                      <a:r>
                        <a:rPr lang="he-IL" dirty="0">
                          <a:solidFill>
                            <a:srgbClr val="192A72"/>
                          </a:solidFill>
                        </a:rPr>
                        <a:t>כפול</a:t>
                      </a:r>
                      <a:endParaRPr lang="en-US" dirty="0">
                        <a:solidFill>
                          <a:srgbClr val="192A72"/>
                        </a:solidFill>
                      </a:endParaRPr>
                    </a:p>
                  </a:txBody>
                  <a:tcPr anchor="ctr">
                    <a:solidFill>
                      <a:schemeClr val="accent5">
                        <a:lumMod val="40000"/>
                        <a:lumOff val="60000"/>
                      </a:schemeClr>
                    </a:solidFill>
                  </a:tcPr>
                </a:tc>
                <a:tc>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יחיד</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chemeClr val="accent5">
                        <a:lumMod val="40000"/>
                        <a:lumOff val="60000"/>
                      </a:schemeClr>
                    </a:solidFill>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370840">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שני הקשרים קוטביים במידה שווה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spTree>
    <p:extLst>
      <p:ext uri="{BB962C8B-B14F-4D97-AF65-F5344CB8AC3E}">
        <p14:creationId xmlns:p14="http://schemas.microsoft.com/office/powerpoint/2010/main" val="3312928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שילוב גורמים משפיעים</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498779"/>
            <a:ext cx="11161453" cy="4571500"/>
          </a:xfrm>
        </p:spPr>
        <p:txBody>
          <a:bodyPr>
            <a:normAutofit/>
          </a:bodyPr>
          <a:lstStyle/>
          <a:p>
            <a:pPr marL="0" lvl="0" indent="0">
              <a:buNone/>
            </a:pPr>
            <a:endParaRPr lang="en-US" dirty="0"/>
          </a:p>
          <a:p>
            <a:pPr marL="0" lvl="0" indent="0">
              <a:buNone/>
            </a:pPr>
            <a:r>
              <a:rPr lang="he-IL" b="1" dirty="0"/>
              <a:t>ב. </a:t>
            </a:r>
            <a:r>
              <a:rPr lang="he-IL" dirty="0"/>
              <a:t>הסבירו את ההבדלים </a:t>
            </a:r>
            <a:endParaRPr lang="en-US" dirty="0"/>
          </a:p>
          <a:p>
            <a:pPr marL="0" lvl="0" indent="0">
              <a:buNone/>
            </a:pPr>
            <a:r>
              <a:rPr lang="he-IL" dirty="0"/>
              <a:t>באורכי הקשר 4 ו- 5. </a:t>
            </a:r>
            <a:br>
              <a:rPr lang="en-US" dirty="0"/>
            </a:br>
            <a:br>
              <a:rPr lang="en-US" dirty="0"/>
            </a:br>
            <a:endParaRPr lang="he-IL" dirty="0"/>
          </a:p>
          <a:p>
            <a:pPr marL="0" lvl="0" indent="0">
              <a:buNone/>
            </a:pPr>
            <a:r>
              <a:rPr lang="en-US" dirty="0"/>
              <a:t>	</a:t>
            </a:r>
            <a:endParaRPr lang="en-US" sz="2000" b="1"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1" name="Table 10"/>
          <p:cNvGraphicFramePr>
            <a:graphicFrameLocks noGrp="1"/>
          </p:cNvGraphicFramePr>
          <p:nvPr>
            <p:extLst>
              <p:ext uri="{D42A27DB-BD31-4B8C-83A1-F6EECF244321}">
                <p14:modId xmlns:p14="http://schemas.microsoft.com/office/powerpoint/2010/main" val="3196298878"/>
              </p:ext>
            </p:extLst>
          </p:nvPr>
        </p:nvGraphicFramePr>
        <p:xfrm>
          <a:off x="370115" y="1498779"/>
          <a:ext cx="7996647" cy="4966526"/>
        </p:xfrm>
        <a:graphic>
          <a:graphicData uri="http://schemas.openxmlformats.org/drawingml/2006/table">
            <a:tbl>
              <a:tblPr firstRow="1" bandRow="1">
                <a:tableStyleId>{5C22544A-7EE6-4342-B048-85BDC9FD1C3A}</a:tableStyleId>
              </a:tblPr>
              <a:tblGrid>
                <a:gridCol w="4049485">
                  <a:extLst>
                    <a:ext uri="{9D8B030D-6E8A-4147-A177-3AD203B41FA5}">
                      <a16:colId xmlns:a16="http://schemas.microsoft.com/office/drawing/2014/main" val="1200577323"/>
                    </a:ext>
                  </a:extLst>
                </a:gridCol>
                <a:gridCol w="1153886">
                  <a:extLst>
                    <a:ext uri="{9D8B030D-6E8A-4147-A177-3AD203B41FA5}">
                      <a16:colId xmlns:a16="http://schemas.microsoft.com/office/drawing/2014/main" val="175071247"/>
                    </a:ext>
                  </a:extLst>
                </a:gridCol>
                <a:gridCol w="968829">
                  <a:extLst>
                    <a:ext uri="{9D8B030D-6E8A-4147-A177-3AD203B41FA5}">
                      <a16:colId xmlns:a16="http://schemas.microsoft.com/office/drawing/2014/main" val="2715742063"/>
                    </a:ext>
                  </a:extLst>
                </a:gridCol>
                <a:gridCol w="1824447">
                  <a:extLst>
                    <a:ext uri="{9D8B030D-6E8A-4147-A177-3AD203B41FA5}">
                      <a16:colId xmlns:a16="http://schemas.microsoft.com/office/drawing/2014/main" val="1788916356"/>
                    </a:ext>
                  </a:extLst>
                </a:gridCol>
              </a:tblGrid>
              <a:tr h="578364">
                <a:tc>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416930">
                <a:tc rowSpan="4">
                  <a:txBody>
                    <a:bodyPr/>
                    <a:lstStyle/>
                    <a:p>
                      <a:pPr marL="0" marR="0" lvl="0" indent="0" algn="r" defTabSz="914491" rtl="1" eaLnBrk="1" fontAlgn="auto" latinLnBrk="0" hangingPunct="1">
                        <a:lnSpc>
                          <a:spcPct val="150000"/>
                        </a:lnSpc>
                        <a:spcBef>
                          <a:spcPts val="0"/>
                        </a:spcBef>
                        <a:spcAft>
                          <a:spcPts val="0"/>
                        </a:spcAft>
                        <a:buClrTx/>
                        <a:buSzTx/>
                        <a:buFontTx/>
                        <a:buNone/>
                        <a:tabLst/>
                        <a:defRPr/>
                      </a:pPr>
                      <a:r>
                        <a:rPr lang="en-US" sz="2000" dirty="0">
                          <a:solidFill>
                            <a:srgbClr val="192A72"/>
                          </a:solidFill>
                          <a:effectLst/>
                          <a:latin typeface="+mn-lt"/>
                        </a:rPr>
                        <a:t> </a:t>
                      </a:r>
                      <a:r>
                        <a:rPr lang="he-IL" sz="1900" dirty="0">
                          <a:solidFill>
                            <a:srgbClr val="22798E"/>
                          </a:solidFill>
                          <a:latin typeface="+mn-lt"/>
                        </a:rPr>
                        <a:t>ככל שרדיוס האטומים קטֵן- המרחק בין האטומים קטֵן.  כוחות המשיכה בין האלקטרונים הקושרים לגרעינים חזקים יותר</a:t>
                      </a:r>
                      <a:r>
                        <a:rPr lang="en-US" sz="1900" dirty="0">
                          <a:solidFill>
                            <a:srgbClr val="22798E"/>
                          </a:solidFill>
                          <a:latin typeface="+mn-lt"/>
                        </a:rPr>
                        <a:t> </a:t>
                      </a:r>
                      <a:r>
                        <a:rPr lang="he-IL" sz="1900" dirty="0">
                          <a:solidFill>
                            <a:srgbClr val="22798E"/>
                          </a:solidFill>
                          <a:latin typeface="+mn-lt"/>
                        </a:rPr>
                        <a:t>והקשר הקוולנטי</a:t>
                      </a:r>
                      <a:r>
                        <a:rPr lang="he-IL" sz="1900" baseline="0" dirty="0">
                          <a:solidFill>
                            <a:srgbClr val="22798E"/>
                          </a:solidFill>
                          <a:latin typeface="+mn-lt"/>
                        </a:rPr>
                        <a:t> מתקצר</a:t>
                      </a:r>
                      <a:r>
                        <a:rPr lang="he-IL" sz="1900" dirty="0">
                          <a:solidFill>
                            <a:srgbClr val="22798E"/>
                          </a:solidFill>
                          <a:latin typeface="+mn-lt"/>
                        </a:rPr>
                        <a:t>.  בקשר </a:t>
                      </a:r>
                      <a:r>
                        <a:rPr lang="he-IL" sz="1900" dirty="0" err="1">
                          <a:solidFill>
                            <a:srgbClr val="22798E"/>
                          </a:solidFill>
                          <a:latin typeface="+mn-lt"/>
                        </a:rPr>
                        <a:t>קוולנטי</a:t>
                      </a:r>
                      <a:r>
                        <a:rPr lang="he-IL" sz="1900" dirty="0">
                          <a:solidFill>
                            <a:srgbClr val="22798E"/>
                          </a:solidFill>
                          <a:latin typeface="+mn-lt"/>
                        </a:rPr>
                        <a:t> קוטבי, פועלים כוחות משיכה בין המטענים החלקיים על האטומים המשתתפים בקשר.  בסה"כ פועלים כוחות משיכה רבים יותר ככל שההפרש </a:t>
                      </a:r>
                      <a:r>
                        <a:rPr lang="he-IL" sz="1900" dirty="0" err="1">
                          <a:solidFill>
                            <a:srgbClr val="22798E"/>
                          </a:solidFill>
                          <a:latin typeface="+mn-lt"/>
                        </a:rPr>
                        <a:t>באלקטרושליליות</a:t>
                      </a:r>
                      <a:r>
                        <a:rPr lang="he-IL" sz="1900" dirty="0">
                          <a:solidFill>
                            <a:srgbClr val="22798E"/>
                          </a:solidFill>
                          <a:latin typeface="+mn-lt"/>
                        </a:rPr>
                        <a:t> גדול יותר והקשר הקוולנטי יהיה קצר יותר.</a:t>
                      </a:r>
                      <a:endParaRPr lang="en-US" sz="1900" dirty="0">
                        <a:solidFill>
                          <a:srgbClr val="22798E"/>
                        </a:solidFill>
                        <a:latin typeface="+mn-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800" dirty="0">
                          <a:effectLst/>
                        </a:rPr>
                        <a:t>H-Br</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effectLst/>
                        </a:rPr>
                        <a:t>1.41</a:t>
                      </a:r>
                      <a:r>
                        <a:rPr lang="en-US" sz="1600" b="0" dirty="0">
                          <a:solidFill>
                            <a:srgbClr val="192A72"/>
                          </a:solidFill>
                          <a:cs typeface="+mn-cs"/>
                        </a:rPr>
                        <a:t> </a:t>
                      </a:r>
                      <a:r>
                        <a:rPr lang="en-US" sz="1600" dirty="0">
                          <a:solidFill>
                            <a:srgbClr val="192A72"/>
                          </a:solidFill>
                        </a:rPr>
                        <a:t>Å</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800" kern="0" dirty="0">
                          <a:effectLst/>
                        </a:rPr>
                        <a:t>H-C</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effectLst/>
                        </a:rPr>
                        <a:t>1.08</a:t>
                      </a:r>
                      <a:r>
                        <a:rPr lang="en-US" sz="1600" b="0" dirty="0">
                          <a:solidFill>
                            <a:srgbClr val="192A72"/>
                          </a:solidFill>
                          <a:cs typeface="+mn-cs"/>
                        </a:rPr>
                        <a:t> </a:t>
                      </a:r>
                      <a:r>
                        <a:rPr lang="en-US" sz="1600" dirty="0">
                          <a:solidFill>
                            <a:srgbClr val="192A72"/>
                          </a:solidFill>
                        </a:rPr>
                        <a:t>Å</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1289048997"/>
                  </a:ext>
                </a:extLst>
              </a:tr>
              <a:tr h="638563">
                <a:tc vMerge="1">
                  <a:txBody>
                    <a:bodyPr/>
                    <a:lstStyle/>
                    <a:p>
                      <a:pPr marL="0" marR="0" lvl="0" indent="0" algn="r" defTabSz="914491" rtl="1" eaLnBrk="1" fontAlgn="auto" latinLnBrk="0" hangingPunct="1">
                        <a:lnSpc>
                          <a:spcPct val="150000"/>
                        </a:lnSpc>
                        <a:spcBef>
                          <a:spcPts val="0"/>
                        </a:spcBef>
                        <a:spcAft>
                          <a:spcPts val="0"/>
                        </a:spcAft>
                        <a:buClrTx/>
                        <a:buSzTx/>
                        <a:buFontTx/>
                        <a:buNone/>
                        <a:tabLst/>
                        <a:defRPr/>
                      </a:pPr>
                      <a:endParaRPr lang="en-US" sz="1800" dirty="0">
                        <a:solidFill>
                          <a:srgbClr val="11A4AB"/>
                        </a:solidFill>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700" b="0" dirty="0">
                          <a:solidFill>
                            <a:srgbClr val="192A72"/>
                          </a:solidFill>
                          <a:latin typeface="Varela Round" panose="00000500000000000000" pitchFamily="2" charset="-79"/>
                          <a:cs typeface="+mn-cs"/>
                        </a:rPr>
                        <a:t>רדיוס </a:t>
                      </a:r>
                      <a:r>
                        <a:rPr lang="en-US" sz="1700" b="0" dirty="0">
                          <a:solidFill>
                            <a:srgbClr val="192A72"/>
                          </a:solidFill>
                          <a:latin typeface="Varela Round" panose="00000500000000000000" pitchFamily="2" charset="-79"/>
                          <a:cs typeface="+mn-cs"/>
                        </a:rPr>
                        <a:t>C</a:t>
                      </a:r>
                      <a:r>
                        <a:rPr lang="he-IL" sz="1700" b="0" dirty="0">
                          <a:solidFill>
                            <a:srgbClr val="192A72"/>
                          </a:solidFill>
                          <a:latin typeface="Varela Round" panose="00000500000000000000" pitchFamily="2" charset="-79"/>
                          <a:cs typeface="+mn-cs"/>
                        </a:rPr>
                        <a:t> &gt; רדיוס </a:t>
                      </a:r>
                      <a:r>
                        <a:rPr lang="en-US" sz="1700" b="0" dirty="0">
                          <a:solidFill>
                            <a:srgbClr val="192A72"/>
                          </a:solidFill>
                          <a:latin typeface="Varela Round" panose="00000500000000000000" pitchFamily="2" charset="-79"/>
                          <a:cs typeface="+mn-cs"/>
                        </a:rPr>
                        <a:t>H</a:t>
                      </a:r>
                      <a:endParaRPr lang="he-IL" sz="1700" b="0" dirty="0">
                        <a:solidFill>
                          <a:srgbClr val="192A72"/>
                        </a:solidFill>
                        <a:latin typeface="Varela Round" panose="00000500000000000000" pitchFamily="2" charset="-79"/>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700" b="0" i="0" kern="1200" dirty="0">
                          <a:solidFill>
                            <a:schemeClr val="dk1"/>
                          </a:solidFill>
                          <a:effectLst/>
                          <a:latin typeface="+mn-lt"/>
                          <a:ea typeface="+mn-ea"/>
                          <a:cs typeface="+mn-cs"/>
                        </a:rPr>
                        <a:t>170 </a:t>
                      </a:r>
                      <a:r>
                        <a:rPr lang="en-US" sz="1600" b="0" i="0" kern="1200" dirty="0">
                          <a:solidFill>
                            <a:schemeClr val="dk1"/>
                          </a:solidFill>
                          <a:effectLst/>
                          <a:latin typeface="+mn-lt"/>
                          <a:ea typeface="+mn-ea"/>
                          <a:cs typeface="+mn-cs"/>
                        </a:rPr>
                        <a:t>pm</a:t>
                      </a:r>
                      <a:r>
                        <a:rPr lang="he-IL" sz="1700" b="0" i="0" kern="1200" dirty="0">
                          <a:solidFill>
                            <a:schemeClr val="dk1"/>
                          </a:solidFill>
                          <a:effectLst/>
                          <a:latin typeface="+mn-lt"/>
                          <a:ea typeface="+mn-ea"/>
                          <a:cs typeface="+mn-cs"/>
                        </a:rPr>
                        <a:t> &gt;</a:t>
                      </a:r>
                      <a:r>
                        <a:rPr lang="en-US" sz="1700" b="0" i="0" kern="1200" baseline="0" dirty="0">
                          <a:solidFill>
                            <a:schemeClr val="dk1"/>
                          </a:solidFill>
                          <a:effectLst/>
                          <a:latin typeface="+mn-lt"/>
                          <a:ea typeface="+mn-ea"/>
                          <a:cs typeface="+mn-cs"/>
                        </a:rPr>
                        <a:t> </a:t>
                      </a:r>
                      <a:r>
                        <a:rPr lang="en-US" sz="1700" b="0" i="0" kern="1200" dirty="0">
                          <a:solidFill>
                            <a:schemeClr val="dk1"/>
                          </a:solidFill>
                          <a:effectLst/>
                          <a:latin typeface="+mn-lt"/>
                          <a:ea typeface="+mn-ea"/>
                          <a:cs typeface="+mn-cs"/>
                        </a:rPr>
                        <a:t>120 </a:t>
                      </a:r>
                      <a:r>
                        <a:rPr lang="en-US" sz="1600" b="0" i="0" kern="1200" dirty="0">
                          <a:solidFill>
                            <a:schemeClr val="dk1"/>
                          </a:solidFill>
                          <a:effectLst/>
                          <a:latin typeface="+mn-lt"/>
                          <a:ea typeface="+mn-ea"/>
                          <a:cs typeface="+mn-cs"/>
                        </a:rPr>
                        <a:t>pm </a:t>
                      </a:r>
                      <a:endParaRPr lang="en-US" sz="16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95062">
                <a:tc vMerge="1">
                  <a:txBody>
                    <a:bodyPr/>
                    <a:lstStyle/>
                    <a:p>
                      <a:pPr marL="0" indent="0">
                        <a:lnSpc>
                          <a:spcPct val="150000"/>
                        </a:lnSpc>
                        <a:buNone/>
                      </a:pPr>
                      <a:endParaRPr lang="en-US" sz="1800" dirty="0">
                        <a:solidFill>
                          <a:srgbClr val="11A4AB"/>
                        </a:solidFill>
                        <a:ea typeface="Calibri" panose="020F0502020204030204" pitchFamily="34" charset="0"/>
                      </a:endParaRPr>
                    </a:p>
                  </a:txBody>
                  <a:tcPr anchor="ctr">
                    <a:lnL w="12700" cap="flat" cmpd="sng" algn="ctr">
                      <a:solidFill>
                        <a:schemeClr val="tx1"/>
                      </a:solidFill>
                      <a:prstDash val="solid"/>
                      <a:round/>
                      <a:headEnd type="none" w="med" len="med"/>
                      <a:tailEnd type="none" w="med" len="med"/>
                    </a:lnL>
                    <a:solidFill>
                      <a:srgbClr val="E9EBF5"/>
                    </a:solidFill>
                  </a:tcPr>
                </a:tc>
                <a:tc gridSpan="2">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יחיד</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rgbClr val="E9EBF5"/>
                    </a:solidFill>
                  </a:tcPr>
                </a:tc>
                <a:tc hMerge="1">
                  <a:txBody>
                    <a:bodyPr/>
                    <a:lstStyle/>
                    <a:p>
                      <a:pPr algn="ctr" rtl="1">
                        <a:spcAft>
                          <a:spcPts val="0"/>
                        </a:spcAft>
                      </a:pP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chemeClr val="accent5">
                        <a:lumMod val="40000"/>
                        <a:lumOff val="60000"/>
                      </a:schemeClr>
                    </a:solidFill>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370840">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שני הקשרים קוטביים</a:t>
                      </a: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הפרש </a:t>
                      </a:r>
                      <a:r>
                        <a:rPr lang="he-IL" sz="1800" dirty="0" err="1">
                          <a:solidFill>
                            <a:srgbClr val="192A72"/>
                          </a:solidFill>
                        </a:rPr>
                        <a:t>אלקטרושליליות</a:t>
                      </a:r>
                      <a:endParaRPr lang="he-IL" sz="1800" dirty="0">
                        <a:solidFill>
                          <a:srgbClr val="192A72"/>
                        </a:solidFill>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0.4           0.7</a:t>
                      </a: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a:t>
                      </a:r>
                      <a:endParaRPr lang="en-US" sz="1800" dirty="0">
                        <a:solidFill>
                          <a:srgbClr val="192A72"/>
                        </a:solidFill>
                        <a:effectLst/>
                      </a:endParaRP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הקוטביות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pic>
        <p:nvPicPr>
          <p:cNvPr id="4" name="Picture 3"/>
          <p:cNvPicPr>
            <a:picLocks noChangeAspect="1"/>
          </p:cNvPicPr>
          <p:nvPr/>
        </p:nvPicPr>
        <p:blipFill>
          <a:blip r:embed="rId3"/>
          <a:stretch>
            <a:fillRect/>
          </a:stretch>
        </p:blipFill>
        <p:spPr>
          <a:xfrm>
            <a:off x="4597037" y="4975989"/>
            <a:ext cx="1777632" cy="571701"/>
          </a:xfrm>
          <a:prstGeom prst="rect">
            <a:avLst/>
          </a:prstGeom>
        </p:spPr>
      </p:pic>
    </p:spTree>
    <p:extLst>
      <p:ext uri="{BB962C8B-B14F-4D97-AF65-F5344CB8AC3E}">
        <p14:creationId xmlns:p14="http://schemas.microsoft.com/office/powerpoint/2010/main" val="1476044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אורך הקשר הקוולנטי: שילוב גורמים משפיעים</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498779"/>
            <a:ext cx="11161453" cy="4571500"/>
          </a:xfrm>
        </p:spPr>
        <p:txBody>
          <a:bodyPr>
            <a:normAutofit/>
          </a:bodyPr>
          <a:lstStyle/>
          <a:p>
            <a:pPr marL="0" lvl="0" indent="0">
              <a:buNone/>
            </a:pPr>
            <a:r>
              <a:rPr lang="he-IL" b="1" dirty="0"/>
              <a:t>ג. </a:t>
            </a:r>
            <a:r>
              <a:rPr lang="he-IL" dirty="0"/>
              <a:t>הסבירו את ההבדלים באורכי הקשר 3 ו- 6. </a:t>
            </a:r>
            <a:br>
              <a:rPr lang="en-US" dirty="0"/>
            </a:br>
            <a:br>
              <a:rPr lang="en-US" dirty="0"/>
            </a:br>
            <a:endParaRPr lang="he-IL" dirty="0"/>
          </a:p>
          <a:p>
            <a:pPr marL="0" lvl="0" indent="0">
              <a:buNone/>
            </a:pPr>
            <a:r>
              <a:rPr lang="en-US" dirty="0"/>
              <a:t>	</a:t>
            </a:r>
            <a:endParaRPr lang="en-US" sz="2000" b="1" dirty="0">
              <a:solidFill>
                <a:srgbClr val="12B4BC"/>
              </a:solidFill>
            </a:endParaRPr>
          </a:p>
          <a:p>
            <a:pPr marL="0" indent="0">
              <a:buNone/>
            </a:pPr>
            <a:r>
              <a:rPr lang="he-IL" b="1" dirty="0">
                <a:solidFill>
                  <a:srgbClr val="12B4BC"/>
                </a:solidFill>
              </a:rPr>
              <a:t>			</a:t>
            </a:r>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aphicFrame>
        <p:nvGraphicFramePr>
          <p:cNvPr id="11" name="Table 10"/>
          <p:cNvGraphicFramePr>
            <a:graphicFrameLocks noGrp="1"/>
          </p:cNvGraphicFramePr>
          <p:nvPr>
            <p:extLst>
              <p:ext uri="{D42A27DB-BD31-4B8C-83A1-F6EECF244321}">
                <p14:modId xmlns:p14="http://schemas.microsoft.com/office/powerpoint/2010/main" val="610549602"/>
              </p:ext>
            </p:extLst>
          </p:nvPr>
        </p:nvGraphicFramePr>
        <p:xfrm>
          <a:off x="279380" y="1915000"/>
          <a:ext cx="11716677" cy="4506532"/>
        </p:xfrm>
        <a:graphic>
          <a:graphicData uri="http://schemas.openxmlformats.org/drawingml/2006/table">
            <a:tbl>
              <a:tblPr firstRow="1" bandRow="1">
                <a:tableStyleId>{5C22544A-7EE6-4342-B048-85BDC9FD1C3A}</a:tableStyleId>
              </a:tblPr>
              <a:tblGrid>
                <a:gridCol w="5718649">
                  <a:extLst>
                    <a:ext uri="{9D8B030D-6E8A-4147-A177-3AD203B41FA5}">
                      <a16:colId xmlns:a16="http://schemas.microsoft.com/office/drawing/2014/main" val="1200577323"/>
                    </a:ext>
                  </a:extLst>
                </a:gridCol>
                <a:gridCol w="1164771">
                  <a:extLst>
                    <a:ext uri="{9D8B030D-6E8A-4147-A177-3AD203B41FA5}">
                      <a16:colId xmlns:a16="http://schemas.microsoft.com/office/drawing/2014/main" val="175071247"/>
                    </a:ext>
                  </a:extLst>
                </a:gridCol>
                <a:gridCol w="1132114">
                  <a:extLst>
                    <a:ext uri="{9D8B030D-6E8A-4147-A177-3AD203B41FA5}">
                      <a16:colId xmlns:a16="http://schemas.microsoft.com/office/drawing/2014/main" val="1870858460"/>
                    </a:ext>
                  </a:extLst>
                </a:gridCol>
                <a:gridCol w="3701143">
                  <a:extLst>
                    <a:ext uri="{9D8B030D-6E8A-4147-A177-3AD203B41FA5}">
                      <a16:colId xmlns:a16="http://schemas.microsoft.com/office/drawing/2014/main" val="1788916356"/>
                    </a:ext>
                  </a:extLst>
                </a:gridCol>
              </a:tblGrid>
              <a:tr h="578364">
                <a:tc>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416930">
                <a:tc rowSpan="4">
                  <a:txBody>
                    <a:bodyPr/>
                    <a:lstStyle/>
                    <a:p>
                      <a:pPr marL="0" marR="0" lvl="0" indent="0" algn="r" defTabSz="914491" rtl="1" eaLnBrk="1" fontAlgn="auto" latinLnBrk="0" hangingPunct="1">
                        <a:lnSpc>
                          <a:spcPct val="150000"/>
                        </a:lnSpc>
                        <a:spcBef>
                          <a:spcPts val="0"/>
                        </a:spcBef>
                        <a:spcAft>
                          <a:spcPts val="0"/>
                        </a:spcAft>
                        <a:buClrTx/>
                        <a:buSzTx/>
                        <a:buFontTx/>
                        <a:buNone/>
                        <a:tabLst/>
                        <a:defRPr/>
                      </a:pPr>
                      <a:r>
                        <a:rPr lang="en-US" sz="1100" dirty="0">
                          <a:solidFill>
                            <a:srgbClr val="192A72"/>
                          </a:solidFill>
                          <a:effectLst/>
                        </a:rPr>
                        <a:t>  </a:t>
                      </a:r>
                      <a:r>
                        <a:rPr lang="he-IL" sz="1900" dirty="0">
                          <a:solidFill>
                            <a:srgbClr val="22798E"/>
                          </a:solidFill>
                        </a:rPr>
                        <a:t>ככל שרדיוס האטומים גדֵל- המרחק בין האטומים גדֵל.  כוחות המשיכה בין האלקטרונים הקושרים לגרעינים חלשים יותר</a:t>
                      </a:r>
                      <a:r>
                        <a:rPr lang="en-US" sz="1900" dirty="0">
                          <a:solidFill>
                            <a:srgbClr val="22798E"/>
                          </a:solidFill>
                        </a:rPr>
                        <a:t> </a:t>
                      </a:r>
                      <a:r>
                        <a:rPr lang="he-IL" sz="1900" dirty="0">
                          <a:solidFill>
                            <a:srgbClr val="22798E"/>
                          </a:solidFill>
                        </a:rPr>
                        <a:t>והקשר הקוולנטי</a:t>
                      </a:r>
                      <a:r>
                        <a:rPr lang="he-IL" sz="1900" baseline="0" dirty="0">
                          <a:solidFill>
                            <a:srgbClr val="22798E"/>
                          </a:solidFill>
                        </a:rPr>
                        <a:t> מתארך:</a:t>
                      </a:r>
                      <a:r>
                        <a:rPr lang="he-IL" sz="1900" dirty="0">
                          <a:solidFill>
                            <a:srgbClr val="11A4AB"/>
                          </a:solidFill>
                        </a:rPr>
                        <a:t>  </a:t>
                      </a:r>
                      <a:r>
                        <a:rPr lang="en-US" sz="1900" dirty="0">
                          <a:effectLst/>
                        </a:rPr>
                        <a:t> N≡N</a:t>
                      </a:r>
                      <a:r>
                        <a:rPr lang="he-IL" sz="1900" dirty="0">
                          <a:effectLst/>
                        </a:rPr>
                        <a:t>&lt;</a:t>
                      </a:r>
                      <a:r>
                        <a:rPr lang="he-IL" sz="1900" dirty="0">
                          <a:solidFill>
                            <a:srgbClr val="11A4AB"/>
                          </a:solidFill>
                        </a:rPr>
                        <a:t> </a:t>
                      </a:r>
                      <a:r>
                        <a:rPr lang="en-US" sz="1900" dirty="0">
                          <a:effectLst/>
                        </a:rPr>
                        <a:t>N≡C</a:t>
                      </a:r>
                    </a:p>
                    <a:p>
                      <a:pPr marL="0" marR="0" lvl="0" indent="0" algn="r" defTabSz="914491" rtl="1" eaLnBrk="1" fontAlgn="auto" latinLnBrk="0" hangingPunct="1">
                        <a:lnSpc>
                          <a:spcPct val="150000"/>
                        </a:lnSpc>
                        <a:spcBef>
                          <a:spcPts val="0"/>
                        </a:spcBef>
                        <a:spcAft>
                          <a:spcPts val="0"/>
                        </a:spcAft>
                        <a:buClrTx/>
                        <a:buSzTx/>
                        <a:buFontTx/>
                        <a:buNone/>
                        <a:tabLst/>
                        <a:defRPr/>
                      </a:pPr>
                      <a:r>
                        <a:rPr lang="he-IL" sz="1900" dirty="0">
                          <a:solidFill>
                            <a:srgbClr val="22798E"/>
                          </a:solidFill>
                        </a:rPr>
                        <a:t>בקשר </a:t>
                      </a:r>
                      <a:r>
                        <a:rPr lang="he-IL" sz="1900" dirty="0" err="1">
                          <a:solidFill>
                            <a:srgbClr val="22798E"/>
                          </a:solidFill>
                        </a:rPr>
                        <a:t>קוולנטי</a:t>
                      </a:r>
                      <a:r>
                        <a:rPr lang="he-IL" sz="1900" dirty="0">
                          <a:solidFill>
                            <a:srgbClr val="22798E"/>
                          </a:solidFill>
                        </a:rPr>
                        <a:t> קוטבי, פועלים כוחות משיכה בין המטענים החלקיים על האטומים המשתתפים בקשר.  בסה"כ פועלים כוחות משיכה רבים יותר ככל שההפרש </a:t>
                      </a:r>
                      <a:r>
                        <a:rPr lang="he-IL" sz="1900" dirty="0" err="1">
                          <a:solidFill>
                            <a:srgbClr val="22798E"/>
                          </a:solidFill>
                        </a:rPr>
                        <a:t>באלקטרושליליות</a:t>
                      </a:r>
                      <a:r>
                        <a:rPr lang="he-IL" sz="1900" dirty="0">
                          <a:solidFill>
                            <a:srgbClr val="22798E"/>
                          </a:solidFill>
                        </a:rPr>
                        <a:t> גדול יותר והקשר הקוולנטי יתקצר</a:t>
                      </a:r>
                      <a:r>
                        <a:rPr lang="he-IL" sz="1900" baseline="0" dirty="0">
                          <a:solidFill>
                            <a:srgbClr val="22798E"/>
                          </a:solidFill>
                        </a:rPr>
                        <a:t>:</a:t>
                      </a:r>
                      <a:r>
                        <a:rPr lang="he-IL" sz="1900" dirty="0">
                          <a:solidFill>
                            <a:srgbClr val="22798E"/>
                          </a:solidFill>
                        </a:rPr>
                        <a:t>  </a:t>
                      </a:r>
                      <a:r>
                        <a:rPr lang="en-US" sz="1900" dirty="0">
                          <a:solidFill>
                            <a:srgbClr val="22798E"/>
                          </a:solidFill>
                          <a:effectLst/>
                        </a:rPr>
                        <a:t> </a:t>
                      </a:r>
                      <a:r>
                        <a:rPr lang="en-US" sz="1900" dirty="0">
                          <a:effectLst/>
                        </a:rPr>
                        <a:t>N≡N</a:t>
                      </a:r>
                      <a:r>
                        <a:rPr lang="he-IL" sz="1900" dirty="0">
                          <a:effectLst/>
                        </a:rPr>
                        <a:t> &gt;</a:t>
                      </a:r>
                      <a:r>
                        <a:rPr lang="he-IL" sz="1900" dirty="0">
                          <a:solidFill>
                            <a:srgbClr val="11A4AB"/>
                          </a:solidFill>
                        </a:rPr>
                        <a:t> </a:t>
                      </a:r>
                      <a:r>
                        <a:rPr lang="en-US" sz="1900" dirty="0">
                          <a:effectLst/>
                        </a:rPr>
                        <a:t>N≡C</a:t>
                      </a:r>
                      <a:r>
                        <a:rPr lang="he-IL" sz="1900" dirty="0">
                          <a:solidFill>
                            <a:srgbClr val="11A4AB"/>
                          </a:solidFill>
                        </a:rPr>
                        <a:t>.  </a:t>
                      </a:r>
                      <a:r>
                        <a:rPr lang="he-IL" sz="1900" dirty="0">
                          <a:solidFill>
                            <a:srgbClr val="22798E"/>
                          </a:solidFill>
                          <a:ea typeface="Calibri" panose="020F0502020204030204" pitchFamily="34" charset="0"/>
                        </a:rPr>
                        <a:t>שני הגורמים מנוגדים</a:t>
                      </a:r>
                      <a:r>
                        <a:rPr lang="he-IL" sz="1900" baseline="0" dirty="0">
                          <a:solidFill>
                            <a:srgbClr val="22798E"/>
                          </a:solidFill>
                          <a:ea typeface="Calibri" panose="020F0502020204030204" pitchFamily="34" charset="0"/>
                        </a:rPr>
                        <a:t> זה לזה אך לבסוף קשר</a:t>
                      </a:r>
                      <a:r>
                        <a:rPr lang="he-IL" sz="1900" baseline="0" dirty="0">
                          <a:solidFill>
                            <a:srgbClr val="11A4AB"/>
                          </a:solidFill>
                          <a:ea typeface="Calibri" panose="020F0502020204030204" pitchFamily="34" charset="0"/>
                        </a:rPr>
                        <a:t> </a:t>
                      </a:r>
                      <a:r>
                        <a:rPr lang="en-US" sz="1900" dirty="0">
                          <a:effectLst/>
                        </a:rPr>
                        <a:t>N≡C</a:t>
                      </a:r>
                      <a:r>
                        <a:rPr lang="he-IL" sz="1900" dirty="0">
                          <a:effectLst/>
                        </a:rPr>
                        <a:t> </a:t>
                      </a:r>
                      <a:r>
                        <a:rPr lang="he-IL" sz="1900" dirty="0">
                          <a:solidFill>
                            <a:srgbClr val="22798E"/>
                          </a:solidFill>
                          <a:ea typeface="Calibri" panose="020F0502020204030204" pitchFamily="34" charset="0"/>
                        </a:rPr>
                        <a:t>ארוך במעט מהקשר הטהור </a:t>
                      </a:r>
                      <a:r>
                        <a:rPr lang="en-US" sz="1900" dirty="0">
                          <a:effectLst/>
                        </a:rPr>
                        <a:t>N≡N</a:t>
                      </a:r>
                      <a:r>
                        <a:rPr lang="he-IL" sz="1900" dirty="0">
                          <a:solidFill>
                            <a:srgbClr val="11A4AB"/>
                          </a:solidFill>
                          <a:effectLst/>
                        </a:rPr>
                        <a:t>.</a:t>
                      </a:r>
                      <a:endParaRPr lang="en-US" sz="1900" dirty="0">
                        <a:effectLst/>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800" dirty="0">
                          <a:effectLst/>
                        </a:rPr>
                        <a:t>N≡C</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effectLst/>
                        </a:rPr>
                        <a:t>1.16</a:t>
                      </a:r>
                      <a:r>
                        <a:rPr lang="en-US" sz="1600" b="0" dirty="0">
                          <a:solidFill>
                            <a:srgbClr val="192A72"/>
                          </a:solidFill>
                          <a:cs typeface="+mn-cs"/>
                        </a:rPr>
                        <a:t> </a:t>
                      </a:r>
                      <a:r>
                        <a:rPr lang="en-US" sz="1600" dirty="0">
                          <a:solidFill>
                            <a:srgbClr val="192A72"/>
                          </a:solidFill>
                        </a:rPr>
                        <a:t>Å</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800" dirty="0">
                          <a:effectLst/>
                        </a:rPr>
                        <a:t>N≡N</a:t>
                      </a: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effectLst/>
                        </a:rPr>
                        <a:t>1.10</a:t>
                      </a:r>
                      <a:r>
                        <a:rPr lang="en-US" sz="1600" b="0" dirty="0">
                          <a:solidFill>
                            <a:srgbClr val="192A72"/>
                          </a:solidFill>
                          <a:cs typeface="+mn-cs"/>
                        </a:rPr>
                        <a:t> </a:t>
                      </a:r>
                      <a:r>
                        <a:rPr lang="en-US" sz="1600" dirty="0">
                          <a:solidFill>
                            <a:srgbClr val="192A72"/>
                          </a:solidFill>
                        </a:rPr>
                        <a:t>Å</a:t>
                      </a:r>
                      <a:endParaRPr lang="en-US" sz="1600" b="0" dirty="0">
                        <a:solidFill>
                          <a:srgbClr val="192A72"/>
                        </a:solidFill>
                        <a:latin typeface="Varela Round" panose="00000500000000000000" pitchFamily="2" charset="-79"/>
                        <a:cs typeface="+mn-cs"/>
                      </a:endParaRPr>
                    </a:p>
                  </a:txBody>
                  <a:tcPr marL="68580" marR="68580" marT="0" marB="0" anchor="ctr">
                    <a:solidFill>
                      <a:schemeClr val="accent5">
                        <a:lumMod val="40000"/>
                        <a:lumOff val="60000"/>
                      </a:schemeClr>
                    </a:solidFill>
                  </a:tcPr>
                </a:tc>
                <a:tc vMerge="1">
                  <a:txBody>
                    <a:bodyPr/>
                    <a:lstStyle/>
                    <a:p>
                      <a:endParaRPr lang="en-US" dirty="0"/>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1289048997"/>
                  </a:ext>
                </a:extLst>
              </a:tr>
              <a:tr h="638563">
                <a:tc vMerge="1">
                  <a:txBody>
                    <a:bodyPr/>
                    <a:lstStyle/>
                    <a:p>
                      <a:pPr marL="0" marR="0" lvl="0" indent="0" algn="r" defTabSz="914491" rtl="1" eaLnBrk="1" fontAlgn="auto" latinLnBrk="0" hangingPunct="1">
                        <a:lnSpc>
                          <a:spcPct val="150000"/>
                        </a:lnSpc>
                        <a:spcBef>
                          <a:spcPts val="0"/>
                        </a:spcBef>
                        <a:spcAft>
                          <a:spcPts val="0"/>
                        </a:spcAft>
                        <a:buClrTx/>
                        <a:buSzTx/>
                        <a:buFontTx/>
                        <a:buNone/>
                        <a:tabLst/>
                        <a:defRPr/>
                      </a:pPr>
                      <a:endParaRPr lang="en-US" sz="1800" dirty="0">
                        <a:solidFill>
                          <a:srgbClr val="11A4AB"/>
                        </a:solidFill>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b="0" dirty="0">
                          <a:solidFill>
                            <a:srgbClr val="192A72"/>
                          </a:solidFill>
                          <a:latin typeface="Varela Round" panose="00000500000000000000" pitchFamily="2" charset="-79"/>
                          <a:cs typeface="+mn-cs"/>
                        </a:rPr>
                        <a:t>רדיוס </a:t>
                      </a:r>
                      <a:r>
                        <a:rPr lang="en-US" sz="1800" b="0" dirty="0">
                          <a:solidFill>
                            <a:srgbClr val="192A72"/>
                          </a:solidFill>
                          <a:latin typeface="Varela Round" panose="00000500000000000000" pitchFamily="2" charset="-79"/>
                          <a:cs typeface="+mn-cs"/>
                        </a:rPr>
                        <a:t>N</a:t>
                      </a:r>
                      <a:r>
                        <a:rPr lang="he-IL" sz="1800" b="0" dirty="0">
                          <a:solidFill>
                            <a:srgbClr val="192A72"/>
                          </a:solidFill>
                          <a:latin typeface="Varela Round" panose="00000500000000000000" pitchFamily="2" charset="-79"/>
                          <a:cs typeface="+mn-cs"/>
                        </a:rPr>
                        <a:t> </a:t>
                      </a:r>
                      <a:r>
                        <a:rPr lang="en-US" sz="1800" b="0" dirty="0">
                          <a:solidFill>
                            <a:srgbClr val="192A72"/>
                          </a:solidFill>
                          <a:latin typeface="Varela Round" panose="00000500000000000000" pitchFamily="2" charset="-79"/>
                          <a:cs typeface="+mn-cs"/>
                        </a:rPr>
                        <a:t>&gt;</a:t>
                      </a:r>
                      <a:r>
                        <a:rPr lang="he-IL" sz="1800" b="0" dirty="0">
                          <a:solidFill>
                            <a:srgbClr val="192A72"/>
                          </a:solidFill>
                          <a:latin typeface="Varela Round" panose="00000500000000000000" pitchFamily="2" charset="-79"/>
                          <a:cs typeface="+mn-cs"/>
                        </a:rPr>
                        <a:t> רדיוס </a:t>
                      </a:r>
                      <a:r>
                        <a:rPr lang="en-US" sz="1800" b="0" dirty="0">
                          <a:solidFill>
                            <a:srgbClr val="192A72"/>
                          </a:solidFill>
                          <a:latin typeface="Varela Round" panose="00000500000000000000" pitchFamily="2" charset="-79"/>
                          <a:cs typeface="+mn-cs"/>
                        </a:rPr>
                        <a:t>C</a:t>
                      </a:r>
                      <a:endParaRPr lang="he-IL" sz="1800" b="0" dirty="0">
                        <a:solidFill>
                          <a:srgbClr val="192A72"/>
                        </a:solidFill>
                        <a:latin typeface="Varela Round" panose="00000500000000000000" pitchFamily="2" charset="-79"/>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155 pm</a:t>
                      </a:r>
                      <a:r>
                        <a:rPr lang="he-IL" sz="1800" b="0" i="0" kern="1200" dirty="0">
                          <a:solidFill>
                            <a:schemeClr val="dk1"/>
                          </a:solidFill>
                          <a:effectLst/>
                          <a:latin typeface="+mn-lt"/>
                          <a:ea typeface="+mn-ea"/>
                          <a:cs typeface="+mn-cs"/>
                        </a:rPr>
                        <a:t> </a:t>
                      </a:r>
                      <a:r>
                        <a:rPr lang="en-US" sz="1800" b="0" i="0" kern="1200" dirty="0">
                          <a:solidFill>
                            <a:schemeClr val="dk1"/>
                          </a:solidFill>
                          <a:effectLst/>
                          <a:latin typeface="+mn-lt"/>
                          <a:ea typeface="+mn-ea"/>
                          <a:cs typeface="+mn-cs"/>
                        </a:rPr>
                        <a:t>&gt;</a:t>
                      </a:r>
                      <a:r>
                        <a:rPr lang="he-IL" sz="1800" b="0" i="0" kern="1200" dirty="0">
                          <a:solidFill>
                            <a:schemeClr val="dk1"/>
                          </a:solidFill>
                          <a:effectLst/>
                          <a:latin typeface="+mn-lt"/>
                          <a:ea typeface="+mn-ea"/>
                          <a:cs typeface="+mn-cs"/>
                        </a:rPr>
                        <a:t> </a:t>
                      </a:r>
                      <a:r>
                        <a:rPr lang="en-US" sz="1800" b="0" i="0" kern="1200" dirty="0">
                          <a:solidFill>
                            <a:schemeClr val="dk1"/>
                          </a:solidFill>
                          <a:effectLst/>
                          <a:latin typeface="+mn-lt"/>
                          <a:ea typeface="+mn-ea"/>
                          <a:cs typeface="+mn-cs"/>
                        </a:rPr>
                        <a:t>170 pm</a:t>
                      </a:r>
                      <a:endParaRPr lang="en-US" sz="1800" b="0" dirty="0">
                        <a:solidFill>
                          <a:srgbClr val="192A72"/>
                        </a:solidFill>
                        <a:latin typeface="Varela Round" panose="00000500000000000000" pitchFamily="2" charset="-79"/>
                        <a:cs typeface="+mn-cs"/>
                      </a:endParaRPr>
                    </a:p>
                  </a:txBody>
                  <a:tcPr anchor="ctr">
                    <a:solidFill>
                      <a:schemeClr val="accent5">
                        <a:lumMod val="40000"/>
                        <a:lumOff val="60000"/>
                      </a:schemeClr>
                    </a:solidFill>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95062">
                <a:tc vMerge="1">
                  <a:txBody>
                    <a:bodyPr/>
                    <a:lstStyle/>
                    <a:p>
                      <a:pPr marL="0" indent="0">
                        <a:lnSpc>
                          <a:spcPct val="150000"/>
                        </a:lnSpc>
                        <a:buNone/>
                      </a:pPr>
                      <a:endParaRPr lang="en-US" sz="1800" dirty="0">
                        <a:solidFill>
                          <a:srgbClr val="11A4AB"/>
                        </a:solidFill>
                        <a:ea typeface="Calibri" panose="020F0502020204030204" pitchFamily="34" charset="0"/>
                      </a:endParaRPr>
                    </a:p>
                  </a:txBody>
                  <a:tcPr anchor="ctr">
                    <a:lnL w="12700" cap="flat" cmpd="sng" algn="ctr">
                      <a:solidFill>
                        <a:schemeClr val="tx1"/>
                      </a:solidFill>
                      <a:prstDash val="solid"/>
                      <a:round/>
                      <a:headEnd type="none" w="med" len="med"/>
                      <a:tailEnd type="none" w="med" len="med"/>
                    </a:lnL>
                    <a:solidFill>
                      <a:srgbClr val="E9EBF5"/>
                    </a:solidFill>
                  </a:tcPr>
                </a:tc>
                <a:tc gridSpan="2">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משולש</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370840">
                <a:tc vMerge="1">
                  <a:txBody>
                    <a:bodyPr/>
                    <a:lstStyle/>
                    <a:p>
                      <a:pPr algn="ctr"/>
                      <a:endParaRPr lang="en-US" dirty="0">
                        <a:solidFill>
                          <a:srgbClr val="192A72"/>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קשר קוטבי</a:t>
                      </a: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rPr>
                        <a:t>קשר טהור</a:t>
                      </a: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rtl="1">
                        <a:spcAft>
                          <a:spcPts val="0"/>
                        </a:spcAft>
                      </a:pPr>
                      <a:r>
                        <a:rPr lang="he-IL" sz="1800" dirty="0">
                          <a:solidFill>
                            <a:srgbClr val="192A72"/>
                          </a:solidFill>
                          <a:effectLst/>
                        </a:rPr>
                        <a:t>קוטביות הקשר </a:t>
                      </a:r>
                      <a:endParaRPr lang="en-US" sz="1800" dirty="0">
                        <a:solidFill>
                          <a:srgbClr val="192A72"/>
                        </a:solidFill>
                        <a:effectLst/>
                      </a:endParaRPr>
                    </a:p>
                    <a:p>
                      <a:pPr algn="r" rtl="1">
                        <a:spcAft>
                          <a:spcPts val="0"/>
                        </a:spcAft>
                      </a:pPr>
                      <a:r>
                        <a:rPr lang="he-IL" sz="1800" dirty="0">
                          <a:solidFill>
                            <a:srgbClr val="192A72"/>
                          </a:solidFill>
                          <a:effectLst/>
                        </a:rPr>
                        <a:t>  -קוטבי או טהור/ -מידת הקוטביות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pic>
        <p:nvPicPr>
          <p:cNvPr id="13" name="Picture 12"/>
          <p:cNvPicPr>
            <a:picLocks noChangeAspect="1"/>
          </p:cNvPicPr>
          <p:nvPr/>
        </p:nvPicPr>
        <p:blipFill>
          <a:blip r:embed="rId3"/>
          <a:stretch>
            <a:fillRect/>
          </a:stretch>
        </p:blipFill>
        <p:spPr>
          <a:xfrm>
            <a:off x="6248061" y="5549639"/>
            <a:ext cx="739548" cy="518981"/>
          </a:xfrm>
          <a:prstGeom prst="rect">
            <a:avLst/>
          </a:prstGeom>
        </p:spPr>
      </p:pic>
    </p:spTree>
    <p:extLst>
      <p:ext uri="{BB962C8B-B14F-4D97-AF65-F5344CB8AC3E}">
        <p14:creationId xmlns:p14="http://schemas.microsoft.com/office/powerpoint/2010/main" val="2635956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618142" y="1481328"/>
            <a:ext cx="11161453" cy="3989369"/>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None/>
            </a:pPr>
            <a:r>
              <a:rPr lang="he-IL" sz="2000" b="1" dirty="0"/>
              <a:t>ד. </a:t>
            </a:r>
            <a:r>
              <a:rPr lang="he-IL" sz="2000" dirty="0"/>
              <a:t>האם אורך הקשר </a:t>
            </a:r>
            <a:r>
              <a:rPr lang="en-US" sz="2000" dirty="0"/>
              <a:t>H–N</a:t>
            </a:r>
            <a:r>
              <a:rPr lang="he-IL" sz="2000" dirty="0"/>
              <a:t> </a:t>
            </a:r>
          </a:p>
          <a:p>
            <a:pPr marL="0" indent="0">
              <a:buNone/>
            </a:pPr>
            <a:r>
              <a:rPr lang="he-IL" sz="2000" dirty="0"/>
              <a:t>יהיה גדול מאורך הקשר </a:t>
            </a:r>
            <a:r>
              <a:rPr lang="en-US" sz="2000" dirty="0"/>
              <a:t>H–C</a:t>
            </a:r>
            <a:r>
              <a:rPr lang="he-IL" sz="2000" dirty="0"/>
              <a:t>, </a:t>
            </a:r>
          </a:p>
          <a:p>
            <a:pPr marL="0" indent="0">
              <a:buNone/>
            </a:pPr>
            <a:r>
              <a:rPr lang="he-IL" sz="2000" dirty="0"/>
              <a:t>קטן ממנו או שווה לו? נמקו. </a:t>
            </a:r>
          </a:p>
          <a:p>
            <a:pPr marL="0" indent="0">
              <a:lnSpc>
                <a:spcPct val="150000"/>
              </a:lnSpc>
              <a:buNone/>
            </a:pPr>
            <a:br>
              <a:rPr lang="en-US" sz="1800" dirty="0">
                <a:solidFill>
                  <a:srgbClr val="192A72"/>
                </a:solidFill>
              </a:rPr>
            </a:br>
            <a:endParaRPr lang="he-IL" sz="1800" dirty="0">
              <a:solidFill>
                <a:srgbClr val="192A72"/>
              </a:solidFill>
            </a:endParaRPr>
          </a:p>
          <a:p>
            <a:pPr marL="0" indent="0">
              <a:lnSpc>
                <a:spcPct val="150000"/>
              </a:lnSpc>
              <a:buNone/>
            </a:pPr>
            <a:endParaRPr lang="he-IL" sz="2000" dirty="0">
              <a:solidFill>
                <a:srgbClr val="192A7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13977533"/>
              </p:ext>
            </p:extLst>
          </p:nvPr>
        </p:nvGraphicFramePr>
        <p:xfrm>
          <a:off x="424670" y="1505431"/>
          <a:ext cx="7914114" cy="5242560"/>
        </p:xfrm>
        <a:graphic>
          <a:graphicData uri="http://schemas.openxmlformats.org/drawingml/2006/table">
            <a:tbl>
              <a:tblPr firstRow="1" bandRow="1">
                <a:tableStyleId>{5C22544A-7EE6-4342-B048-85BDC9FD1C3A}</a:tableStyleId>
              </a:tblPr>
              <a:tblGrid>
                <a:gridCol w="4123954">
                  <a:extLst>
                    <a:ext uri="{9D8B030D-6E8A-4147-A177-3AD203B41FA5}">
                      <a16:colId xmlns:a16="http://schemas.microsoft.com/office/drawing/2014/main" val="1200577323"/>
                    </a:ext>
                  </a:extLst>
                </a:gridCol>
                <a:gridCol w="1059088">
                  <a:extLst>
                    <a:ext uri="{9D8B030D-6E8A-4147-A177-3AD203B41FA5}">
                      <a16:colId xmlns:a16="http://schemas.microsoft.com/office/drawing/2014/main" val="1717077095"/>
                    </a:ext>
                  </a:extLst>
                </a:gridCol>
                <a:gridCol w="911991">
                  <a:extLst>
                    <a:ext uri="{9D8B030D-6E8A-4147-A177-3AD203B41FA5}">
                      <a16:colId xmlns:a16="http://schemas.microsoft.com/office/drawing/2014/main" val="2068088536"/>
                    </a:ext>
                  </a:extLst>
                </a:gridCol>
                <a:gridCol w="1819081">
                  <a:extLst>
                    <a:ext uri="{9D8B030D-6E8A-4147-A177-3AD203B41FA5}">
                      <a16:colId xmlns:a16="http://schemas.microsoft.com/office/drawing/2014/main" val="1788916356"/>
                    </a:ext>
                  </a:extLst>
                </a:gridCol>
              </a:tblGrid>
              <a:tr h="606165">
                <a:tc rowSpan="2">
                  <a:txBody>
                    <a:bodyPr/>
                    <a:lstStyle/>
                    <a:p>
                      <a:pPr algn="ctr" rtl="1">
                        <a:spcAft>
                          <a:spcPts val="0"/>
                        </a:spcAft>
                      </a:pPr>
                      <a:r>
                        <a:rPr lang="he-IL" sz="1600" dirty="0">
                          <a:solidFill>
                            <a:srgbClr val="192A72"/>
                          </a:solidFill>
                          <a:effectLst/>
                        </a:rPr>
                        <a:t>מסקנה מתבקשת לגבי חוזק הקשרים</a:t>
                      </a:r>
                      <a:endParaRPr lang="en-US" sz="16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הפריטים המושווים בשאלה:</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solidFill>
                      <a:srgbClr val="E9EBF5"/>
                    </a:solidFill>
                  </a:tcPr>
                </a:tc>
                <a:tc hMerge="1">
                  <a:txBody>
                    <a:bodyPr/>
                    <a:lstStyle/>
                    <a:p>
                      <a:endParaRPr lang="en-US"/>
                    </a:p>
                  </a:txBody>
                  <a:tcPr/>
                </a:tc>
                <a:tc row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rPr>
                        <a:t>גורמים (הקריטריונים לקביעת חוזק/אורך הקשר)</a:t>
                      </a:r>
                      <a:endParaRPr lang="en-US" sz="1800" dirty="0">
                        <a:solidFill>
                          <a:srgbClr val="192A72"/>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4220354295"/>
                  </a:ext>
                </a:extLst>
              </a:tr>
              <a:tr h="649463">
                <a:tc vMerge="1">
                  <a:txBody>
                    <a:bodyPr/>
                    <a:lstStyle/>
                    <a:p>
                      <a:pPr algn="ctr"/>
                      <a:endParaRPr lang="en-US" dirty="0">
                        <a:solidFill>
                          <a:srgbClr val="192A72"/>
                        </a:solidFill>
                      </a:endParaRPr>
                    </a:p>
                  </a:txBody>
                  <a:tcPr>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H-C</a:t>
                      </a:r>
                    </a:p>
                  </a:txBody>
                  <a:tcPr marL="68580" marR="68580" marT="0" marB="0" anchor="ctr">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H-N</a:t>
                      </a:r>
                      <a:endParaRPr lang="he-IL" sz="1800" b="0" i="0" kern="1200" dirty="0">
                        <a:solidFill>
                          <a:schemeClr val="dk1"/>
                        </a:solidFill>
                        <a:effectLst/>
                        <a:latin typeface="+mn-lt"/>
                        <a:ea typeface="+mn-ea"/>
                        <a:cs typeface="+mn-cs"/>
                      </a:endParaRPr>
                    </a:p>
                  </a:txBody>
                  <a:tcPr marL="68580" marR="68580" marT="0" marB="0" anchor="ctr">
                    <a:solidFill>
                      <a:schemeClr val="accent5">
                        <a:lumMod val="40000"/>
                        <a:lumOff val="60000"/>
                      </a:schemeClr>
                    </a:solidFill>
                  </a:tcPr>
                </a:tc>
                <a:tc vMerge="1">
                  <a:txBody>
                    <a:bodyPr/>
                    <a:lstStyle/>
                    <a:p>
                      <a:endParaRPr lang="en-US" dirty="0">
                        <a:solidFill>
                          <a:srgbClr val="192A72"/>
                        </a:solidFill>
                      </a:endParaRPr>
                    </a:p>
                  </a:txBody>
                  <a:tcPr anchor="ctr">
                    <a:solidFill>
                      <a:srgbClr val="E9EBF5"/>
                    </a:solidFill>
                  </a:tcPr>
                </a:tc>
                <a:extLst>
                  <a:ext uri="{0D108BD9-81ED-4DB2-BD59-A6C34878D82A}">
                    <a16:rowId xmlns:a16="http://schemas.microsoft.com/office/drawing/2014/main" val="334204615"/>
                  </a:ext>
                </a:extLst>
              </a:tr>
              <a:tr h="635030">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22798E"/>
                          </a:solidFill>
                        </a:rPr>
                        <a:t>ככל שרדיוס האטומים גדֵל- המרחק בין האטומים גדֵל אף הוא וכוחות המשיכה בין האלקטרונים הקושרים לגרעינים חלשים יותר.  נדרשת פחות אנרגיה לניתוק הקשר </a:t>
                      </a:r>
                      <a:r>
                        <a:rPr lang="he-IL" sz="1800" dirty="0" err="1">
                          <a:solidFill>
                            <a:srgbClr val="22798E"/>
                          </a:solidFill>
                        </a:rPr>
                        <a:t>הקוולנטי</a:t>
                      </a:r>
                      <a:r>
                        <a:rPr lang="he-IL" sz="1800" dirty="0">
                          <a:solidFill>
                            <a:srgbClr val="22798E"/>
                          </a:solidFill>
                        </a:rPr>
                        <a:t>.</a:t>
                      </a:r>
                      <a:endParaRPr lang="he-IL" sz="1800" dirty="0">
                        <a:solidFill>
                          <a:srgbClr val="22798E"/>
                        </a:solidFill>
                        <a:effectLst/>
                      </a:endParaRPr>
                    </a:p>
                  </a:txBody>
                  <a:tcPr marL="68580" marR="68580" marT="0" marB="0" anchor="ctr">
                    <a:lnL w="12700" cap="flat" cmpd="sng" algn="ctr">
                      <a:solidFill>
                        <a:schemeClr val="tx1"/>
                      </a:solidFill>
                      <a:prstDash val="solid"/>
                      <a:round/>
                      <a:headEnd type="none" w="med" len="med"/>
                      <a:tailEnd type="none" w="med" len="med"/>
                    </a:lnL>
                    <a:solidFill>
                      <a:srgbClr val="E9EBF5"/>
                    </a:solidFill>
                  </a:tcPr>
                </a:tc>
                <a:tc gridSpan="2">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700" b="0" baseline="0" dirty="0">
                          <a:solidFill>
                            <a:srgbClr val="192A72"/>
                          </a:solidFill>
                          <a:latin typeface="Varela Round" panose="00000500000000000000" pitchFamily="2" charset="-79"/>
                          <a:cs typeface="+mn-cs"/>
                        </a:rPr>
                        <a:t>רדיוס </a:t>
                      </a:r>
                      <a:r>
                        <a:rPr lang="en-US" sz="1700" b="0" baseline="0" dirty="0">
                          <a:solidFill>
                            <a:srgbClr val="192A72"/>
                          </a:solidFill>
                          <a:latin typeface="Varela Round" panose="00000500000000000000" pitchFamily="2" charset="-79"/>
                          <a:cs typeface="+mn-cs"/>
                        </a:rPr>
                        <a:t>N</a:t>
                      </a:r>
                      <a:r>
                        <a:rPr lang="he-IL" sz="1700" b="0" baseline="0" dirty="0">
                          <a:solidFill>
                            <a:srgbClr val="192A72"/>
                          </a:solidFill>
                          <a:latin typeface="Varela Round" panose="00000500000000000000" pitchFamily="2" charset="-79"/>
                          <a:cs typeface="+mn-cs"/>
                        </a:rPr>
                        <a:t> </a:t>
                      </a:r>
                      <a:r>
                        <a:rPr lang="en-US" sz="1700" b="0" baseline="0" dirty="0">
                          <a:solidFill>
                            <a:srgbClr val="192A72"/>
                          </a:solidFill>
                          <a:latin typeface="Varela Round" panose="00000500000000000000" pitchFamily="2" charset="-79"/>
                          <a:cs typeface="+mn-cs"/>
                        </a:rPr>
                        <a:t>&gt;</a:t>
                      </a:r>
                      <a:r>
                        <a:rPr lang="he-IL" sz="1700" b="0" baseline="0" dirty="0">
                          <a:solidFill>
                            <a:srgbClr val="192A72"/>
                          </a:solidFill>
                          <a:latin typeface="Varela Round" panose="00000500000000000000" pitchFamily="2" charset="-79"/>
                          <a:cs typeface="+mn-cs"/>
                        </a:rPr>
                        <a:t> רדיוס </a:t>
                      </a:r>
                      <a:r>
                        <a:rPr lang="en-US" sz="1700" b="0" baseline="0" dirty="0">
                          <a:solidFill>
                            <a:srgbClr val="192A72"/>
                          </a:solidFill>
                          <a:latin typeface="Varela Round" panose="00000500000000000000" pitchFamily="2" charset="-79"/>
                          <a:cs typeface="+mn-cs"/>
                        </a:rPr>
                        <a:t>C</a:t>
                      </a:r>
                      <a:endParaRPr lang="he-IL" sz="1700" b="0" baseline="0" dirty="0">
                        <a:solidFill>
                          <a:srgbClr val="192A72"/>
                        </a:solidFill>
                        <a:latin typeface="Varela Round" panose="00000500000000000000" pitchFamily="2" charset="-79"/>
                        <a:cs typeface="+mn-cs"/>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baseline="0" dirty="0">
                          <a:solidFill>
                            <a:schemeClr val="dk1"/>
                          </a:solidFill>
                          <a:effectLst/>
                          <a:latin typeface="+mn-lt"/>
                          <a:ea typeface="+mn-ea"/>
                          <a:cs typeface="+mn-cs"/>
                        </a:rPr>
                        <a:t>170pm &gt; 71 pm</a:t>
                      </a:r>
                      <a:endParaRPr lang="en-US" sz="2000" b="0" dirty="0">
                        <a:solidFill>
                          <a:srgbClr val="192A72"/>
                        </a:solidFill>
                        <a:latin typeface="Varela Round" panose="00000500000000000000" pitchFamily="2" charset="-79"/>
                        <a:cs typeface="+mn-cs"/>
                      </a:endParaRPr>
                    </a:p>
                  </a:txBody>
                  <a:tcPr anchor="ctr">
                    <a:solidFill>
                      <a:schemeClr val="accent5">
                        <a:lumMod val="20000"/>
                        <a:lumOff val="80000"/>
                      </a:schemeClr>
                    </a:solidFill>
                  </a:tcPr>
                </a:tc>
                <a:tc hMerge="1">
                  <a:txBody>
                    <a:bodyPr/>
                    <a:lstStyle/>
                    <a:p>
                      <a:endParaRPr lang="en-US"/>
                    </a:p>
                  </a:txBody>
                  <a:tcPr/>
                </a:tc>
                <a:tc>
                  <a:txBody>
                    <a:bodyPr/>
                    <a:lstStyle/>
                    <a:p>
                      <a:pPr algn="r" rtl="1">
                        <a:spcAft>
                          <a:spcPts val="0"/>
                        </a:spcAft>
                      </a:pPr>
                      <a:r>
                        <a:rPr lang="he-IL" sz="1800" dirty="0">
                          <a:solidFill>
                            <a:srgbClr val="192A72"/>
                          </a:solidFill>
                          <a:effectLst/>
                        </a:rPr>
                        <a:t>רדיוס  האטומים המשתתפים בקשר </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2005788362"/>
                  </a:ext>
                </a:extLst>
              </a:tr>
              <a:tr h="375245">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22798E"/>
                        </a:solidFill>
                        <a:effectLst/>
                      </a:endParaRPr>
                    </a:p>
                  </a:txBody>
                  <a:tcPr anchor="ctr">
                    <a:lnL w="12700" cap="flat" cmpd="sng" algn="ctr">
                      <a:solidFill>
                        <a:schemeClr val="tx1"/>
                      </a:solidFill>
                      <a:prstDash val="solid"/>
                      <a:round/>
                      <a:headEnd type="none" w="med" len="med"/>
                      <a:tailEnd type="none" w="med" len="med"/>
                    </a:lnL>
                    <a:solidFill>
                      <a:srgbClr val="E9EBF5"/>
                    </a:solidFill>
                  </a:tcPr>
                </a:tc>
                <a:tc gridSpan="2">
                  <a:txBody>
                    <a:bodyPr/>
                    <a:lstStyle/>
                    <a:p>
                      <a:pPr algn="ctr" rtl="1">
                        <a:spcAft>
                          <a:spcPts val="0"/>
                        </a:spcAft>
                      </a:pPr>
                      <a:r>
                        <a:rPr lang="he-IL" sz="2000" dirty="0">
                          <a:solidFill>
                            <a:srgbClr val="192A72"/>
                          </a:solidFill>
                          <a:effectLst/>
                          <a:latin typeface="Times New Roman" panose="02020603050405020304" pitchFamily="18" charset="0"/>
                          <a:ea typeface="Times New Roman" panose="02020603050405020304" pitchFamily="18" charset="0"/>
                        </a:rPr>
                        <a:t>יחיד</a:t>
                      </a:r>
                      <a:endParaRPr lang="en-US" sz="2000" dirty="0">
                        <a:solidFill>
                          <a:srgbClr val="192A72"/>
                        </a:solidFill>
                        <a:effectLst/>
                        <a:latin typeface="Times New Roman" panose="02020603050405020304" pitchFamily="18" charset="0"/>
                        <a:ea typeface="Times New Roman" panose="02020603050405020304" pitchFamily="18" charset="0"/>
                      </a:endParaRPr>
                    </a:p>
                  </a:txBody>
                  <a:tcPr anchor="ctr">
                    <a:solidFill>
                      <a:srgbClr val="E9EBF5"/>
                    </a:solidFill>
                  </a:tcPr>
                </a:tc>
                <a:tc hMerge="1">
                  <a:txBody>
                    <a:bodyPr/>
                    <a:lstStyle/>
                    <a:p>
                      <a:endParaRPr lang="en-US"/>
                    </a:p>
                  </a:txBody>
                  <a:tcPr/>
                </a:tc>
                <a:tc>
                  <a:txBody>
                    <a:bodyPr/>
                    <a:lstStyle/>
                    <a:p>
                      <a:pPr algn="r" rtl="1">
                        <a:spcAft>
                          <a:spcPts val="0"/>
                        </a:spcAft>
                      </a:pPr>
                      <a:r>
                        <a:rPr lang="he-IL" sz="1800" dirty="0">
                          <a:solidFill>
                            <a:srgbClr val="192A72"/>
                          </a:solidFill>
                          <a:effectLst/>
                          <a:latin typeface="+mn-lt"/>
                          <a:ea typeface="+mn-ea"/>
                        </a:rPr>
                        <a:t>סדר</a:t>
                      </a:r>
                      <a:r>
                        <a:rPr lang="he-IL" sz="1800" baseline="0" dirty="0">
                          <a:solidFill>
                            <a:srgbClr val="192A72"/>
                          </a:solidFill>
                          <a:effectLst/>
                          <a:latin typeface="+mn-lt"/>
                          <a:ea typeface="+mn-ea"/>
                        </a:rPr>
                        <a:t> הקשר</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E9EBF5"/>
                    </a:solidFill>
                  </a:tcPr>
                </a:tc>
                <a:extLst>
                  <a:ext uri="{0D108BD9-81ED-4DB2-BD59-A6C34878D82A}">
                    <a16:rowId xmlns:a16="http://schemas.microsoft.com/office/drawing/2014/main" val="588938049"/>
                  </a:ext>
                </a:extLst>
              </a:tr>
              <a:tr h="1385521">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en-US" sz="1100" dirty="0">
                          <a:solidFill>
                            <a:srgbClr val="22798E"/>
                          </a:solidFill>
                          <a:effectLst/>
                        </a:rPr>
                        <a:t> </a:t>
                      </a:r>
                      <a:r>
                        <a:rPr lang="he-IL" sz="1800" kern="1200" dirty="0">
                          <a:solidFill>
                            <a:srgbClr val="22798E"/>
                          </a:solidFill>
                          <a:latin typeface="+mn-lt"/>
                          <a:ea typeface="+mn-ea"/>
                          <a:cs typeface="+mn-cs"/>
                        </a:rPr>
                        <a:t>שני הקשרים </a:t>
                      </a:r>
                      <a:r>
                        <a:rPr lang="he-IL" sz="1800" kern="1200" dirty="0" err="1">
                          <a:solidFill>
                            <a:srgbClr val="22798E"/>
                          </a:solidFill>
                          <a:latin typeface="+mn-lt"/>
                          <a:ea typeface="+mn-ea"/>
                          <a:cs typeface="+mn-cs"/>
                        </a:rPr>
                        <a:t>הקוולנטים</a:t>
                      </a:r>
                      <a:r>
                        <a:rPr lang="he-IL" sz="1800" kern="1200" dirty="0">
                          <a:solidFill>
                            <a:srgbClr val="22798E"/>
                          </a:solidFill>
                          <a:latin typeface="+mn-lt"/>
                          <a:ea typeface="+mn-ea"/>
                          <a:cs typeface="+mn-cs"/>
                        </a:rPr>
                        <a:t> הינם קוטביים: על פי ההפרש </a:t>
                      </a:r>
                      <a:r>
                        <a:rPr lang="he-IL" sz="1800" kern="1200" dirty="0" err="1">
                          <a:solidFill>
                            <a:srgbClr val="22798E"/>
                          </a:solidFill>
                          <a:latin typeface="+mn-lt"/>
                          <a:ea typeface="+mn-ea"/>
                          <a:cs typeface="+mn-cs"/>
                        </a:rPr>
                        <a:t>באלקטרושליליות</a:t>
                      </a:r>
                      <a:r>
                        <a:rPr lang="he-IL" sz="1800" kern="1200" dirty="0">
                          <a:solidFill>
                            <a:srgbClr val="22798E"/>
                          </a:solidFill>
                          <a:latin typeface="+mn-lt"/>
                          <a:ea typeface="+mn-ea"/>
                          <a:cs typeface="+mn-cs"/>
                        </a:rPr>
                        <a:t> המטענים</a:t>
                      </a:r>
                      <a:r>
                        <a:rPr lang="en-US" sz="1800" kern="1200" dirty="0">
                          <a:solidFill>
                            <a:srgbClr val="22798E"/>
                          </a:solidFill>
                          <a:latin typeface="+mn-lt"/>
                          <a:ea typeface="+mn-ea"/>
                          <a:cs typeface="+mn-cs"/>
                        </a:rPr>
                        <a:t> </a:t>
                      </a:r>
                      <a:r>
                        <a:rPr lang="he-IL" sz="1800" kern="1200" dirty="0">
                          <a:solidFill>
                            <a:srgbClr val="22798E"/>
                          </a:solidFill>
                          <a:latin typeface="+mn-lt"/>
                          <a:ea typeface="+mn-ea"/>
                          <a:cs typeface="+mn-cs"/>
                        </a:rPr>
                        <a:t>החלקיים על</a:t>
                      </a:r>
                      <a:r>
                        <a:rPr lang="en-US" sz="1800" kern="1200" dirty="0">
                          <a:solidFill>
                            <a:srgbClr val="22798E"/>
                          </a:solidFill>
                          <a:latin typeface="+mn-lt"/>
                          <a:ea typeface="+mn-ea"/>
                          <a:cs typeface="+mn-cs"/>
                        </a:rPr>
                        <a:t> </a:t>
                      </a:r>
                      <a:r>
                        <a:rPr lang="he-IL" sz="1800" kern="1200" dirty="0">
                          <a:solidFill>
                            <a:srgbClr val="22798E"/>
                          </a:solidFill>
                          <a:latin typeface="+mn-lt"/>
                          <a:ea typeface="+mn-ea"/>
                          <a:cs typeface="+mn-cs"/>
                        </a:rPr>
                        <a:t>האטומים המשתתפים בקשר גדולים יותר בקשר </a:t>
                      </a:r>
                      <a:r>
                        <a:rPr lang="en-US" sz="1800" kern="1200" dirty="0">
                          <a:solidFill>
                            <a:srgbClr val="22798E"/>
                          </a:solidFill>
                          <a:latin typeface="+mn-lt"/>
                          <a:ea typeface="+mn-ea"/>
                          <a:cs typeface="+mn-cs"/>
                        </a:rPr>
                        <a:t>H–N</a:t>
                      </a:r>
                      <a:r>
                        <a:rPr lang="he-IL" sz="1800" kern="1200" dirty="0">
                          <a:solidFill>
                            <a:srgbClr val="22798E"/>
                          </a:solidFill>
                          <a:latin typeface="+mn-lt"/>
                          <a:ea typeface="+mn-ea"/>
                          <a:cs typeface="+mn-cs"/>
                        </a:rPr>
                        <a:t>.</a:t>
                      </a:r>
                      <a:r>
                        <a:rPr lang="en-US" sz="1800" kern="1200" dirty="0">
                          <a:solidFill>
                            <a:srgbClr val="22798E"/>
                          </a:solidFill>
                          <a:latin typeface="+mn-lt"/>
                          <a:ea typeface="+mn-ea"/>
                          <a:cs typeface="+mn-cs"/>
                        </a:rPr>
                        <a:t> </a:t>
                      </a:r>
                      <a:endParaRPr lang="he-IL" sz="1800" kern="1200" dirty="0">
                        <a:solidFill>
                          <a:srgbClr val="22798E"/>
                        </a:solidFill>
                        <a:latin typeface="+mn-lt"/>
                        <a:ea typeface="+mn-ea"/>
                        <a:cs typeface="+mn-cs"/>
                      </a:endParaRPr>
                    </a:p>
                    <a:p>
                      <a:pPr marL="0" marR="0" lvl="0" indent="0" algn="r" defTabSz="914491" rtl="1" eaLnBrk="1" fontAlgn="auto" latinLnBrk="0" hangingPunct="1">
                        <a:lnSpc>
                          <a:spcPct val="100000"/>
                        </a:lnSpc>
                        <a:spcBef>
                          <a:spcPts val="0"/>
                        </a:spcBef>
                        <a:spcAft>
                          <a:spcPts val="0"/>
                        </a:spcAft>
                        <a:buClrTx/>
                        <a:buSzTx/>
                        <a:buFontTx/>
                        <a:buNone/>
                        <a:tabLst/>
                        <a:defRPr/>
                      </a:pPr>
                      <a:r>
                        <a:rPr lang="he-IL" sz="1800" dirty="0">
                          <a:solidFill>
                            <a:srgbClr val="22798E"/>
                          </a:solidFill>
                        </a:rPr>
                        <a:t>פועלים כוחות משיכה רבים יותר ותידרש אנרגיה רבה יותר לניתוק הקשר.</a:t>
                      </a:r>
                      <a:endParaRPr lang="he-IL" sz="1800" dirty="0">
                        <a:solidFill>
                          <a:srgbClr val="22798E"/>
                        </a:solidFill>
                        <a:effectLs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latin typeface="Times New Roman" panose="02020603050405020304" pitchFamily="18" charset="0"/>
                          <a:ea typeface="Times New Roman" panose="02020603050405020304" pitchFamily="18" charset="0"/>
                        </a:rPr>
                        <a:t>קשר קוטבי</a:t>
                      </a:r>
                      <a:endParaRPr lang="en-US"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1800" dirty="0">
                          <a:solidFill>
                            <a:srgbClr val="192A72"/>
                          </a:solidFill>
                          <a:effectLst/>
                          <a:latin typeface="Times New Roman" panose="02020603050405020304" pitchFamily="18" charset="0"/>
                          <a:ea typeface="Times New Roman" panose="02020603050405020304" pitchFamily="18" charset="0"/>
                        </a:rPr>
                        <a:t>קשר טהור</a:t>
                      </a:r>
                    </a:p>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800" dirty="0">
                        <a:solidFill>
                          <a:srgbClr val="192A72"/>
                        </a:solidFill>
                        <a:effectLst/>
                        <a:latin typeface="Times New Roman" panose="02020603050405020304" pitchFamily="18" charset="0"/>
                        <a:ea typeface="Times New Roman" panose="02020603050405020304" pitchFamily="18" charset="0"/>
                      </a:endParaRPr>
                    </a:p>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N-N</a:t>
                      </a:r>
                      <a:endParaRPr lang="he-IL" sz="1800" b="0" i="0" kern="1200" dirty="0">
                        <a:solidFill>
                          <a:schemeClr val="dk1"/>
                        </a:solidFill>
                        <a:effectLst/>
                        <a:latin typeface="+mn-lt"/>
                        <a:ea typeface="+mn-ea"/>
                        <a:cs typeface="+mn-cs"/>
                      </a:endParaRPr>
                    </a:p>
                  </a:txBody>
                  <a:tcPr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rtl="1">
                        <a:spcAft>
                          <a:spcPts val="0"/>
                        </a:spcAft>
                      </a:pPr>
                      <a:r>
                        <a:rPr lang="he-IL" sz="1800" dirty="0">
                          <a:solidFill>
                            <a:srgbClr val="192A72"/>
                          </a:solidFill>
                          <a:effectLst/>
                        </a:rPr>
                        <a:t>קוטביות הקשר </a:t>
                      </a:r>
                    </a:p>
                    <a:p>
                      <a:pPr algn="r" rtl="1">
                        <a:spcAft>
                          <a:spcPts val="0"/>
                        </a:spcAft>
                      </a:pPr>
                      <a:r>
                        <a:rPr lang="he-IL" sz="1800" dirty="0">
                          <a:solidFill>
                            <a:srgbClr val="192A72"/>
                          </a:solidFill>
                          <a:effectLst/>
                        </a:rPr>
                        <a:t>  -קוטבי או  טהור</a:t>
                      </a:r>
                      <a:endParaRPr lang="en-US" sz="1800" dirty="0">
                        <a:solidFill>
                          <a:srgbClr val="192A72"/>
                        </a:solidFill>
                        <a:effectLst/>
                      </a:endParaRPr>
                    </a:p>
                    <a:p>
                      <a:pPr algn="r" rtl="1">
                        <a:spcAft>
                          <a:spcPts val="0"/>
                        </a:spcAft>
                      </a:pPr>
                      <a:r>
                        <a:rPr lang="he-IL" sz="1800" dirty="0">
                          <a:solidFill>
                            <a:srgbClr val="192A72"/>
                          </a:solidFill>
                          <a:effectLst/>
                        </a:rPr>
                        <a:t>  -מידת קוטביות</a:t>
                      </a:r>
                      <a:endParaRPr lang="en-US" sz="18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734496578"/>
                  </a:ext>
                </a:extLst>
              </a:tr>
            </a:tbl>
          </a:graphicData>
        </a:graphic>
      </p:graphicFrame>
      <p:pic>
        <p:nvPicPr>
          <p:cNvPr id="4" name="Picture 3"/>
          <p:cNvPicPr>
            <a:picLocks noChangeAspect="1"/>
          </p:cNvPicPr>
          <p:nvPr/>
        </p:nvPicPr>
        <p:blipFill>
          <a:blip r:embed="rId3"/>
          <a:stretch>
            <a:fillRect/>
          </a:stretch>
        </p:blipFill>
        <p:spPr>
          <a:xfrm>
            <a:off x="4844983" y="5470697"/>
            <a:ext cx="735381" cy="513881"/>
          </a:xfrm>
          <a:prstGeom prst="rect">
            <a:avLst/>
          </a:prstGeom>
        </p:spPr>
      </p:pic>
      <p:sp>
        <p:nvSpPr>
          <p:cNvPr id="9" name="מציין מיקום טקסט 13">
            <a:extLst>
              <a:ext uri="{FF2B5EF4-FFF2-40B4-BE49-F238E27FC236}">
                <a16:creationId xmlns:a16="http://schemas.microsoft.com/office/drawing/2014/main" id="{E3D58F14-E726-4FC2-BF18-B61714B7F045}"/>
              </a:ext>
            </a:extLst>
          </p:cNvPr>
          <p:cNvSpPr>
            <a:spLocks noGrp="1"/>
          </p:cNvSpPr>
          <p:nvPr>
            <p:ph type="body" sz="quarter" idx="3"/>
          </p:nvPr>
        </p:nvSpPr>
        <p:spPr>
          <a:xfrm>
            <a:off x="515271" y="958513"/>
            <a:ext cx="11161453" cy="457200"/>
          </a:xfrm>
        </p:spPr>
        <p:txBody>
          <a:bodyPr/>
          <a:lstStyle/>
          <a:p>
            <a:r>
              <a:rPr lang="he-IL" dirty="0"/>
              <a:t>אורך הקשר הקוולנטי: שילוב גורמים משפיעים</a:t>
            </a:r>
            <a:endParaRPr lang="en-US" dirty="0"/>
          </a:p>
        </p:txBody>
      </p:sp>
    </p:spTree>
    <p:extLst>
      <p:ext uri="{BB962C8B-B14F-4D97-AF65-F5344CB8AC3E}">
        <p14:creationId xmlns:p14="http://schemas.microsoft.com/office/powerpoint/2010/main" val="2114760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תרגול כיתה</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a:xfrm>
            <a:off x="515271" y="958513"/>
            <a:ext cx="11161453" cy="457200"/>
          </a:xfrm>
        </p:spPr>
        <p:txBody>
          <a:bodyPr/>
          <a:lstStyle/>
          <a:p>
            <a:r>
              <a:rPr lang="he-IL" dirty="0"/>
              <a:t>אורך הקשר הקוולנטי: שילוב גורמים משפיעים</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250371" y="1434034"/>
            <a:ext cx="11723915" cy="4571500"/>
          </a:xfrm>
        </p:spPr>
        <p:txBody>
          <a:bodyPr>
            <a:normAutofit/>
          </a:bodyPr>
          <a:lstStyle/>
          <a:p>
            <a:pPr marL="0" indent="0">
              <a:buNone/>
            </a:pPr>
            <a:r>
              <a:rPr lang="he-IL" b="1" dirty="0"/>
              <a:t>ד. </a:t>
            </a:r>
            <a:r>
              <a:rPr lang="he-IL" dirty="0"/>
              <a:t>האם אורך הקשר </a:t>
            </a:r>
            <a:r>
              <a:rPr lang="en-US" dirty="0"/>
              <a:t>H–N</a:t>
            </a:r>
            <a:r>
              <a:rPr lang="he-IL" dirty="0"/>
              <a:t> יהיה גדול מאורך הקשר </a:t>
            </a:r>
            <a:r>
              <a:rPr lang="en-US" dirty="0"/>
              <a:t>H–C</a:t>
            </a:r>
            <a:r>
              <a:rPr lang="he-IL" dirty="0"/>
              <a:t>, קטן ממנו או שווה לו? נמקו. </a:t>
            </a:r>
          </a:p>
          <a:p>
            <a:pPr marL="0" indent="0">
              <a:buNone/>
            </a:pPr>
            <a:br>
              <a:rPr lang="en-US" dirty="0"/>
            </a:br>
            <a:r>
              <a:rPr lang="he-IL" b="1" dirty="0"/>
              <a:t>תשובה</a:t>
            </a:r>
            <a:r>
              <a:rPr lang="he-IL" dirty="0"/>
              <a:t>:  </a:t>
            </a:r>
            <a:r>
              <a:rPr lang="en-US" b="1" dirty="0">
                <a:solidFill>
                  <a:srgbClr val="12B4BC"/>
                </a:solidFill>
              </a:rPr>
              <a:t>H–N</a:t>
            </a:r>
            <a:r>
              <a:rPr lang="he-IL" b="1" dirty="0">
                <a:solidFill>
                  <a:srgbClr val="12B4BC"/>
                </a:solidFill>
              </a:rPr>
              <a:t> &lt; </a:t>
            </a:r>
            <a:r>
              <a:rPr lang="en-US" b="1" dirty="0">
                <a:solidFill>
                  <a:srgbClr val="12B4BC"/>
                </a:solidFill>
              </a:rPr>
              <a:t>H–C</a:t>
            </a:r>
            <a:endParaRPr lang="he-IL" b="1" dirty="0">
              <a:solidFill>
                <a:srgbClr val="12B4BC"/>
              </a:solidFill>
            </a:endParaRPr>
          </a:p>
          <a:p>
            <a:pPr marL="0" indent="0">
              <a:buNone/>
            </a:pPr>
            <a:r>
              <a:rPr lang="he-IL" b="1" dirty="0">
                <a:solidFill>
                  <a:srgbClr val="192A72"/>
                </a:solidFill>
              </a:rPr>
              <a:t>הסבר</a:t>
            </a:r>
            <a:r>
              <a:rPr lang="he-IL" dirty="0">
                <a:solidFill>
                  <a:srgbClr val="192A72"/>
                </a:solidFill>
              </a:rPr>
              <a:t>:  בשני הקשרים יש קשרים </a:t>
            </a:r>
            <a:r>
              <a:rPr lang="he-IL" dirty="0" err="1">
                <a:solidFill>
                  <a:srgbClr val="192A72"/>
                </a:solidFill>
              </a:rPr>
              <a:t>קוולנטיים</a:t>
            </a:r>
            <a:r>
              <a:rPr lang="he-IL" dirty="0">
                <a:solidFill>
                  <a:srgbClr val="192A72"/>
                </a:solidFill>
              </a:rPr>
              <a:t> בין מימן לאטום אחר (פחמן, </a:t>
            </a:r>
            <a:r>
              <a:rPr lang="en-US" dirty="0">
                <a:solidFill>
                  <a:srgbClr val="192A72"/>
                </a:solidFill>
              </a:rPr>
              <a:t>C</a:t>
            </a:r>
            <a:r>
              <a:rPr lang="he-IL" dirty="0">
                <a:solidFill>
                  <a:srgbClr val="192A72"/>
                </a:solidFill>
              </a:rPr>
              <a:t> וחנקן, </a:t>
            </a:r>
            <a:r>
              <a:rPr lang="en-US" dirty="0">
                <a:solidFill>
                  <a:srgbClr val="192A72"/>
                </a:solidFill>
              </a:rPr>
              <a:t>N</a:t>
            </a:r>
            <a:r>
              <a:rPr lang="he-IL" dirty="0">
                <a:solidFill>
                  <a:srgbClr val="192A72"/>
                </a:solidFill>
              </a:rPr>
              <a:t>). 	 	• רדיוס אטום החנקן קטן מרדיוס אטום הפחמן</a:t>
            </a:r>
            <a:endParaRPr lang="en-US" dirty="0">
              <a:solidFill>
                <a:srgbClr val="192A72"/>
              </a:solidFill>
            </a:endParaRPr>
          </a:p>
          <a:p>
            <a:pPr marL="0" indent="0">
              <a:buNone/>
            </a:pPr>
            <a:r>
              <a:rPr lang="he-IL" dirty="0">
                <a:solidFill>
                  <a:srgbClr val="192A72"/>
                </a:solidFill>
              </a:rPr>
              <a:t>	 • שני הקשרים הינם קשרים </a:t>
            </a:r>
            <a:r>
              <a:rPr lang="he-IL" dirty="0" err="1">
                <a:solidFill>
                  <a:srgbClr val="192A72"/>
                </a:solidFill>
              </a:rPr>
              <a:t>קוולנטיים</a:t>
            </a:r>
            <a:r>
              <a:rPr lang="he-IL" dirty="0">
                <a:solidFill>
                  <a:srgbClr val="192A72"/>
                </a:solidFill>
              </a:rPr>
              <a:t> יחידים (סדר הקשר זהה).  </a:t>
            </a:r>
          </a:p>
          <a:p>
            <a:pPr marL="0" indent="0">
              <a:buNone/>
            </a:pPr>
            <a:r>
              <a:rPr lang="he-IL" dirty="0">
                <a:solidFill>
                  <a:srgbClr val="192A72"/>
                </a:solidFill>
              </a:rPr>
              <a:t>	 • שני הקשרים </a:t>
            </a:r>
            <a:r>
              <a:rPr lang="he-IL" dirty="0" err="1">
                <a:solidFill>
                  <a:srgbClr val="192A72"/>
                </a:solidFill>
              </a:rPr>
              <a:t>הקוולנטים</a:t>
            </a:r>
            <a:r>
              <a:rPr lang="he-IL" dirty="0">
                <a:solidFill>
                  <a:srgbClr val="192A72"/>
                </a:solidFill>
              </a:rPr>
              <a:t> הינם קוטביים: על פי ההפרש </a:t>
            </a:r>
            <a:r>
              <a:rPr lang="he-IL" dirty="0" err="1">
                <a:solidFill>
                  <a:srgbClr val="192A72"/>
                </a:solidFill>
              </a:rPr>
              <a:t>באלקטרושליליות</a:t>
            </a:r>
            <a:r>
              <a:rPr lang="he-IL" dirty="0">
                <a:solidFill>
                  <a:srgbClr val="192A72"/>
                </a:solidFill>
              </a:rPr>
              <a:t> המטענים 	החלקיים על פני האטומים המשתתפים בקשר גדולים יותר בקשר </a:t>
            </a:r>
            <a:r>
              <a:rPr lang="en-US" dirty="0">
                <a:solidFill>
                  <a:srgbClr val="192A72"/>
                </a:solidFill>
              </a:rPr>
              <a:t>H–N</a:t>
            </a:r>
            <a:r>
              <a:rPr lang="he-IL" dirty="0">
                <a:solidFill>
                  <a:srgbClr val="192A72"/>
                </a:solidFill>
              </a:rPr>
              <a:t>.</a:t>
            </a:r>
            <a:r>
              <a:rPr lang="en-US" dirty="0">
                <a:solidFill>
                  <a:srgbClr val="192A72"/>
                </a:solidFill>
              </a:rPr>
              <a:t> </a:t>
            </a:r>
            <a:endParaRPr lang="he-IL" dirty="0">
              <a:solidFill>
                <a:srgbClr val="192A72"/>
              </a:solidFill>
            </a:endParaRPr>
          </a:p>
          <a:p>
            <a:pPr marL="0" indent="0">
              <a:buNone/>
            </a:pPr>
            <a:endParaRPr lang="he-IL" dirty="0">
              <a:solidFill>
                <a:srgbClr val="192A72"/>
              </a:solidFill>
            </a:endParaRPr>
          </a:p>
          <a:p>
            <a:pPr marL="0" indent="0">
              <a:buNone/>
            </a:pPr>
            <a:r>
              <a:rPr lang="he-IL" dirty="0">
                <a:solidFill>
                  <a:srgbClr val="192A72"/>
                </a:solidFill>
              </a:rPr>
              <a:t>				</a:t>
            </a:r>
            <a:r>
              <a:rPr lang="he-IL" b="1" dirty="0">
                <a:solidFill>
                  <a:srgbClr val="192A72"/>
                </a:solidFill>
              </a:rPr>
              <a:t>לכן</a:t>
            </a:r>
            <a:r>
              <a:rPr lang="he-IL" dirty="0">
                <a:solidFill>
                  <a:srgbClr val="192A72"/>
                </a:solidFill>
              </a:rPr>
              <a:t>: הקשר </a:t>
            </a:r>
            <a:r>
              <a:rPr lang="en-US" dirty="0">
                <a:solidFill>
                  <a:srgbClr val="192A72"/>
                </a:solidFill>
              </a:rPr>
              <a:t>H–N</a:t>
            </a:r>
            <a:r>
              <a:rPr lang="he-IL" dirty="0">
                <a:solidFill>
                  <a:srgbClr val="192A72"/>
                </a:solidFill>
              </a:rPr>
              <a:t> צפוי להיות קצר יותר מאשר הקשר </a:t>
            </a:r>
            <a:r>
              <a:rPr lang="en-US" dirty="0"/>
              <a:t>H–C</a:t>
            </a:r>
            <a:r>
              <a:rPr lang="he-IL" dirty="0"/>
              <a:t>.</a:t>
            </a:r>
            <a:endParaRPr lang="he-IL" dirty="0">
              <a:solidFill>
                <a:srgbClr val="192A72"/>
              </a:solidFill>
            </a:endParaRPr>
          </a:p>
          <a:p>
            <a:pPr marL="0" indent="0">
              <a:buNone/>
            </a:pPr>
            <a:endParaRPr lang="he-IL" dirty="0">
              <a:solidFill>
                <a:srgbClr val="192A72"/>
              </a:solidFill>
            </a:endParaRPr>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spTree>
    <p:extLst>
      <p:ext uri="{BB962C8B-B14F-4D97-AF65-F5344CB8AC3E}">
        <p14:creationId xmlns:p14="http://schemas.microsoft.com/office/powerpoint/2010/main" val="2996614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אורך 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סיכום הגורמים המשפיעים</a:t>
            </a:r>
            <a:endParaRPr lang="en-US"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1481328"/>
            <a:ext cx="11161453" cy="3989369"/>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None/>
            </a:pPr>
            <a:br>
              <a:rPr lang="en-US" sz="1800" dirty="0">
                <a:solidFill>
                  <a:srgbClr val="192A72"/>
                </a:solidFill>
              </a:rPr>
            </a:br>
            <a:endParaRPr lang="he-IL" sz="1800" dirty="0">
              <a:solidFill>
                <a:srgbClr val="192A72"/>
              </a:solidFill>
            </a:endParaRPr>
          </a:p>
          <a:p>
            <a:pPr marL="0" indent="0">
              <a:lnSpc>
                <a:spcPct val="150000"/>
              </a:lnSpc>
              <a:buNone/>
            </a:pPr>
            <a:endParaRPr lang="he-IL" sz="2000" dirty="0">
              <a:solidFill>
                <a:srgbClr val="192A7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36269455"/>
              </p:ext>
            </p:extLst>
          </p:nvPr>
        </p:nvGraphicFramePr>
        <p:xfrm>
          <a:off x="368306" y="1619745"/>
          <a:ext cx="11580677" cy="4308152"/>
        </p:xfrm>
        <a:graphic>
          <a:graphicData uri="http://schemas.openxmlformats.org/drawingml/2006/table">
            <a:tbl>
              <a:tblPr firstRow="1" bandRow="1">
                <a:tableStyleId>{5C22544A-7EE6-4342-B048-85BDC9FD1C3A}</a:tableStyleId>
              </a:tblPr>
              <a:tblGrid>
                <a:gridCol w="2182260">
                  <a:extLst>
                    <a:ext uri="{9D8B030D-6E8A-4147-A177-3AD203B41FA5}">
                      <a16:colId xmlns:a16="http://schemas.microsoft.com/office/drawing/2014/main" val="1200577323"/>
                    </a:ext>
                  </a:extLst>
                </a:gridCol>
                <a:gridCol w="2565720">
                  <a:extLst>
                    <a:ext uri="{9D8B030D-6E8A-4147-A177-3AD203B41FA5}">
                      <a16:colId xmlns:a16="http://schemas.microsoft.com/office/drawing/2014/main" val="2677767347"/>
                    </a:ext>
                  </a:extLst>
                </a:gridCol>
                <a:gridCol w="3026228">
                  <a:extLst>
                    <a:ext uri="{9D8B030D-6E8A-4147-A177-3AD203B41FA5}">
                      <a16:colId xmlns:a16="http://schemas.microsoft.com/office/drawing/2014/main" val="1717077095"/>
                    </a:ext>
                  </a:extLst>
                </a:gridCol>
                <a:gridCol w="3806469">
                  <a:extLst>
                    <a:ext uri="{9D8B030D-6E8A-4147-A177-3AD203B41FA5}">
                      <a16:colId xmlns:a16="http://schemas.microsoft.com/office/drawing/2014/main" val="1788916356"/>
                    </a:ext>
                  </a:extLst>
                </a:gridCol>
              </a:tblGrid>
              <a:tr h="1059020">
                <a:tc>
                  <a:txBody>
                    <a:bodyPr/>
                    <a:lstStyle/>
                    <a:p>
                      <a:pPr marL="0" marR="0" lvl="0" indent="0" algn="ctr" defTabSz="914491" rtl="1" eaLnBrk="1" fontAlgn="auto" latinLnBrk="0" hangingPunct="1">
                        <a:lnSpc>
                          <a:spcPct val="115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cs typeface="Varela Round" panose="00000500000000000000" pitchFamily="2" charset="-79"/>
                        </a:rPr>
                        <a:t>מידת קוטביות הקשר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9EBF5"/>
                    </a:solidFill>
                  </a:tcPr>
                </a:tc>
                <a:tc>
                  <a:txBody>
                    <a:bodyPr/>
                    <a:lstStyle/>
                    <a:p>
                      <a:pPr marL="0" marR="0" algn="ctr" rtl="1">
                        <a:lnSpc>
                          <a:spcPct val="100000"/>
                        </a:lnSpc>
                        <a:spcBef>
                          <a:spcPts val="0"/>
                        </a:spcBef>
                        <a:spcAft>
                          <a:spcPts val="600"/>
                        </a:spcAft>
                      </a:pPr>
                      <a:r>
                        <a:rPr lang="he-IL" sz="2000" dirty="0">
                          <a:solidFill>
                            <a:srgbClr val="192A72"/>
                          </a:solidFill>
                          <a:effectLst/>
                          <a:latin typeface="Varela Round" panose="00000500000000000000" pitchFamily="2" charset="-79"/>
                          <a:cs typeface="Varela Round" panose="00000500000000000000" pitchFamily="2" charset="-79"/>
                        </a:rPr>
                        <a:t>קוטביות הקשר</a:t>
                      </a:r>
                      <a:endParaRPr lang="en-US" sz="2000" dirty="0">
                        <a:solidFill>
                          <a:srgbClr val="192A72"/>
                        </a:solidFill>
                        <a:effectLst/>
                        <a:latin typeface="Varela Round" panose="00000500000000000000" pitchFamily="2" charset="-79"/>
                        <a:cs typeface="Varela Round" panose="00000500000000000000" pitchFamily="2" charset="-79"/>
                      </a:endParaRPr>
                    </a:p>
                    <a:p>
                      <a:pPr marL="0" marR="0" algn="ctr" rtl="1">
                        <a:lnSpc>
                          <a:spcPct val="100000"/>
                        </a:lnSpc>
                        <a:spcBef>
                          <a:spcPts val="0"/>
                        </a:spcBef>
                        <a:spcAft>
                          <a:spcPts val="1000"/>
                        </a:spcAft>
                      </a:pPr>
                      <a:r>
                        <a:rPr lang="he-IL" sz="2000" dirty="0">
                          <a:solidFill>
                            <a:srgbClr val="192A72"/>
                          </a:solidFill>
                          <a:effectLst/>
                          <a:latin typeface="Varela Round" panose="00000500000000000000" pitchFamily="2" charset="-79"/>
                          <a:cs typeface="Varela Round" panose="00000500000000000000" pitchFamily="2" charset="-79"/>
                        </a:rPr>
                        <a:t>(קוטבי/ טהור)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T w="12700" cap="flat" cmpd="sng" algn="ctr">
                      <a:solidFill>
                        <a:schemeClr val="tx1"/>
                      </a:solidFill>
                      <a:prstDash val="solid"/>
                      <a:round/>
                      <a:headEnd type="none" w="med" len="med"/>
                      <a:tailEnd type="none" w="med" len="med"/>
                    </a:lnT>
                    <a:solidFill>
                      <a:srgbClr val="E9EBF5"/>
                    </a:solidFill>
                  </a:tcPr>
                </a:tc>
                <a:tc>
                  <a:txBody>
                    <a:bodyPr/>
                    <a:lstStyle/>
                    <a:p>
                      <a:pPr marL="0" marR="0" lvl="0" indent="0" algn="ctr" defTabSz="914400" rtl="1" eaLnBrk="1" fontAlgn="auto" latinLnBrk="0" hangingPunct="1">
                        <a:lnSpc>
                          <a:spcPct val="100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cs typeface="Varela Round" panose="00000500000000000000" pitchFamily="2" charset="-79"/>
                        </a:rPr>
                        <a:t>קשר יחיד/ כפול/ משולש</a:t>
                      </a:r>
                    </a:p>
                    <a:p>
                      <a:pPr marL="0" marR="0" lvl="0" indent="0" algn="ctr" defTabSz="914400" rtl="1" eaLnBrk="1" fontAlgn="auto" latinLnBrk="0" hangingPunct="1">
                        <a:lnSpc>
                          <a:spcPct val="100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rPr>
                        <a:t>(סדר הקשר)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T w="12700" cap="flat" cmpd="sng" algn="ctr">
                      <a:solidFill>
                        <a:schemeClr val="tx1"/>
                      </a:solidFill>
                      <a:prstDash val="solid"/>
                      <a:round/>
                      <a:headEnd type="none" w="med" len="med"/>
                      <a:tailEnd type="none" w="med" len="med"/>
                    </a:lnT>
                    <a:solidFill>
                      <a:srgbClr val="E9EBF5"/>
                    </a:solidFill>
                  </a:tcPr>
                </a:tc>
                <a:tc>
                  <a:txBody>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lang="he-IL" sz="2000" dirty="0">
                          <a:solidFill>
                            <a:srgbClr val="192A72"/>
                          </a:solidFill>
                          <a:effectLst/>
                          <a:latin typeface="Varela Round" panose="00000500000000000000" pitchFamily="2" charset="-79"/>
                          <a:cs typeface="Varela Round" panose="00000500000000000000" pitchFamily="2" charset="-79"/>
                        </a:rPr>
                        <a:t>רדיוס אטומי של האטומים המשתתפים בקשר</a:t>
                      </a:r>
                      <a:endParaRPr lang="en-US" sz="2000" dirty="0">
                        <a:solidFill>
                          <a:srgbClr val="192A72"/>
                        </a:solidFill>
                        <a:effectLst/>
                        <a:latin typeface="Varela Round" panose="00000500000000000000" pitchFamily="2" charset="-79"/>
                        <a:ea typeface="Calibri" panose="020F0502020204030204" pitchFamily="34" charset="0"/>
                        <a:cs typeface="Varela Round" panose="00000500000000000000" pitchFamily="2" charset="-79"/>
                      </a:endParaRPr>
                    </a:p>
                  </a:txBody>
                  <a:tcPr marL="60866" marR="60866"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2005788362"/>
                  </a:ext>
                </a:extLst>
              </a:tr>
              <a:tr h="3249132">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he-IL" sz="1700" kern="1200" dirty="0">
                          <a:solidFill>
                            <a:schemeClr val="dk1"/>
                          </a:solidFill>
                          <a:effectLst/>
                          <a:latin typeface="+mn-lt"/>
                          <a:ea typeface="+mn-ea"/>
                          <a:cs typeface="+mn-cs"/>
                        </a:rPr>
                        <a:t>ככל שהקשר הקוולנטי קוטבי יותר, המטענים החלקיים על דו הקטבים  גדולים יותר ולכן כוחות המשיכה בין המטענים החלקיים יהיו  חזקים יותר, הגרעינים יתקרבו ואורך הקשר יהיה קצר יותר. </a:t>
                      </a:r>
                      <a:endParaRPr lang="he-IL" sz="1700" dirty="0">
                        <a:solidFill>
                          <a:srgbClr val="11A4AB"/>
                        </a:solidFill>
                        <a:effectLs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he-IL" sz="1700" kern="1200" dirty="0">
                          <a:solidFill>
                            <a:schemeClr val="dk1"/>
                          </a:solidFill>
                          <a:effectLst/>
                          <a:latin typeface="+mn-lt"/>
                          <a:ea typeface="+mn-ea"/>
                          <a:cs typeface="+mn-cs"/>
                        </a:rPr>
                        <a:t>בקשר </a:t>
                      </a:r>
                      <a:r>
                        <a:rPr lang="he-IL" sz="1700" kern="1200" dirty="0" err="1">
                          <a:solidFill>
                            <a:schemeClr val="dk1"/>
                          </a:solidFill>
                          <a:effectLst/>
                          <a:latin typeface="+mn-lt"/>
                          <a:ea typeface="+mn-ea"/>
                          <a:cs typeface="+mn-cs"/>
                        </a:rPr>
                        <a:t>קוולנטי</a:t>
                      </a:r>
                      <a:r>
                        <a:rPr lang="he-IL" sz="1700" kern="1200" dirty="0">
                          <a:solidFill>
                            <a:schemeClr val="dk1"/>
                          </a:solidFill>
                          <a:effectLst/>
                          <a:latin typeface="+mn-lt"/>
                          <a:ea typeface="+mn-ea"/>
                          <a:cs typeface="+mn-cs"/>
                        </a:rPr>
                        <a:t> טהור פועלים כוחות משיכה שבין אלקטרוני הקשר לגרעינים. </a:t>
                      </a:r>
                    </a:p>
                    <a:p>
                      <a:pPr marL="0" marR="0" lvl="0" indent="0" algn="r" defTabSz="914491" rtl="1" eaLnBrk="1" fontAlgn="auto" latinLnBrk="0" hangingPunct="1">
                        <a:lnSpc>
                          <a:spcPct val="100000"/>
                        </a:lnSpc>
                        <a:spcBef>
                          <a:spcPts val="0"/>
                        </a:spcBef>
                        <a:spcAft>
                          <a:spcPts val="0"/>
                        </a:spcAft>
                        <a:buClrTx/>
                        <a:buSzTx/>
                        <a:buFontTx/>
                        <a:buNone/>
                        <a:tabLst/>
                        <a:defRPr/>
                      </a:pPr>
                      <a:endParaRPr lang="he-IL" sz="1700" kern="1200" dirty="0">
                        <a:solidFill>
                          <a:schemeClr val="dk1"/>
                        </a:solidFill>
                        <a:effectLst/>
                        <a:latin typeface="+mn-lt"/>
                        <a:ea typeface="+mn-ea"/>
                        <a:cs typeface="+mn-cs"/>
                      </a:endParaRPr>
                    </a:p>
                    <a:p>
                      <a:pPr marL="0" marR="0" lvl="0" indent="0" algn="r" defTabSz="914491" rtl="1" eaLnBrk="1" fontAlgn="auto" latinLnBrk="0" hangingPunct="1">
                        <a:lnSpc>
                          <a:spcPct val="100000"/>
                        </a:lnSpc>
                        <a:spcBef>
                          <a:spcPts val="0"/>
                        </a:spcBef>
                        <a:spcAft>
                          <a:spcPts val="0"/>
                        </a:spcAft>
                        <a:buClrTx/>
                        <a:buSzTx/>
                        <a:buFontTx/>
                        <a:buNone/>
                        <a:tabLst/>
                        <a:defRPr/>
                      </a:pPr>
                      <a:r>
                        <a:rPr lang="he-IL" sz="1700" kern="1200" dirty="0">
                          <a:solidFill>
                            <a:schemeClr val="dk1"/>
                          </a:solidFill>
                          <a:effectLst/>
                          <a:latin typeface="+mn-lt"/>
                          <a:ea typeface="+mn-ea"/>
                          <a:cs typeface="+mn-cs"/>
                        </a:rPr>
                        <a:t>בקשר </a:t>
                      </a:r>
                      <a:r>
                        <a:rPr lang="he-IL" sz="1700" kern="1200" dirty="0" err="1">
                          <a:solidFill>
                            <a:schemeClr val="dk1"/>
                          </a:solidFill>
                          <a:effectLst/>
                          <a:latin typeface="+mn-lt"/>
                          <a:ea typeface="+mn-ea"/>
                          <a:cs typeface="+mn-cs"/>
                        </a:rPr>
                        <a:t>קוולנטי</a:t>
                      </a:r>
                      <a:r>
                        <a:rPr lang="he-IL" sz="1700" kern="1200" dirty="0">
                          <a:solidFill>
                            <a:schemeClr val="dk1"/>
                          </a:solidFill>
                          <a:effectLst/>
                          <a:latin typeface="+mn-lt"/>
                          <a:ea typeface="+mn-ea"/>
                          <a:cs typeface="+mn-cs"/>
                        </a:rPr>
                        <a:t> קוטבי בנוסף לכוחות אלו פועלים כוחות משיכה בין דו הקטבים ולכן פועלים יותר כוחות משיכה, הגרעינים יתקרבו ואורך הקשר יהיה קצר יותר. </a:t>
                      </a:r>
                      <a:endParaRPr lang="he-IL" sz="1700" dirty="0">
                        <a:solidFill>
                          <a:srgbClr val="11A4AB"/>
                        </a:solidFill>
                        <a:effectLst/>
                      </a:endParaRPr>
                    </a:p>
                  </a:txBody>
                  <a:tcPr>
                    <a:lnB w="12700" cap="flat" cmpd="sng" algn="ctr">
                      <a:solidFill>
                        <a:schemeClr val="tx1"/>
                      </a:solidFill>
                      <a:prstDash val="solid"/>
                      <a:round/>
                      <a:headEnd type="none" w="med" len="med"/>
                      <a:tailEnd type="none" w="med" len="med"/>
                    </a:lnB>
                    <a:solidFill>
                      <a:srgbClr val="E9EBF5"/>
                    </a:solidFill>
                  </a:tcPr>
                </a:tc>
                <a:tc>
                  <a:txBody>
                    <a:bodyPr/>
                    <a:lstStyle/>
                    <a:p>
                      <a:pPr algn="r" rtl="1"/>
                      <a:r>
                        <a:rPr lang="he-IL" sz="1700" kern="1200" dirty="0">
                          <a:solidFill>
                            <a:schemeClr val="dk1"/>
                          </a:solidFill>
                          <a:effectLst/>
                          <a:latin typeface="+mn-lt"/>
                          <a:ea typeface="+mn-ea"/>
                          <a:cs typeface="+mn-cs"/>
                        </a:rPr>
                        <a:t>בקשר כפול, כוחות משיכה רבים יותר פועלים בין שני זוגות אלקטרוני  קשר לגרעינים בהשוואה</a:t>
                      </a:r>
                      <a:r>
                        <a:rPr lang="he-IL" sz="1700" kern="1200" baseline="0" dirty="0">
                          <a:solidFill>
                            <a:schemeClr val="dk1"/>
                          </a:solidFill>
                          <a:effectLst/>
                          <a:latin typeface="+mn-lt"/>
                          <a:ea typeface="+mn-ea"/>
                          <a:cs typeface="+mn-cs"/>
                        </a:rPr>
                        <a:t> ל</a:t>
                      </a:r>
                      <a:r>
                        <a:rPr lang="he-IL" sz="1700" kern="1200" dirty="0">
                          <a:solidFill>
                            <a:schemeClr val="dk1"/>
                          </a:solidFill>
                          <a:effectLst/>
                          <a:latin typeface="+mn-lt"/>
                          <a:ea typeface="+mn-ea"/>
                          <a:cs typeface="+mn-cs"/>
                        </a:rPr>
                        <a:t>קשר יחיד (זוג אחד של אלקטרוני קשר הנמשך לגרעינים). לכן הגרעינים יתקרבו ואורך הקשר יתקצר (למרות הדחייה הרבה יותר בין אלקטרוני הקשר הכפול) </a:t>
                      </a:r>
                    </a:p>
                    <a:p>
                      <a:pPr algn="r" rtl="1"/>
                      <a:endParaRPr lang="he-IL" sz="1700" kern="1200" dirty="0">
                        <a:solidFill>
                          <a:schemeClr val="dk1"/>
                        </a:solidFill>
                        <a:effectLst/>
                        <a:latin typeface="+mn-lt"/>
                        <a:ea typeface="+mn-ea"/>
                        <a:cs typeface="+mn-cs"/>
                      </a:endParaRPr>
                    </a:p>
                    <a:p>
                      <a:pPr algn="r" rtl="1"/>
                      <a:r>
                        <a:rPr lang="he-IL" sz="1700" kern="1200" dirty="0">
                          <a:solidFill>
                            <a:schemeClr val="dk1"/>
                          </a:solidFill>
                          <a:effectLst/>
                          <a:latin typeface="+mn-lt"/>
                          <a:ea typeface="+mn-ea"/>
                          <a:cs typeface="+mn-cs"/>
                        </a:rPr>
                        <a:t>הסבר דומה נדרש בהשוואה בין קשר משולש לבין קשר כפול.</a:t>
                      </a:r>
                      <a:endParaRPr lang="en-US" sz="1700" dirty="0">
                        <a:solidFill>
                          <a:srgbClr val="192A72"/>
                        </a:solidFill>
                        <a:effectLst/>
                        <a:latin typeface="Times New Roman" panose="02020603050405020304" pitchFamily="18" charset="0"/>
                        <a:ea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r" defTabSz="914491" rtl="1" eaLnBrk="1" fontAlgn="auto" latinLnBrk="0" hangingPunct="1">
                        <a:lnSpc>
                          <a:spcPct val="150000"/>
                        </a:lnSpc>
                        <a:spcBef>
                          <a:spcPts val="0"/>
                        </a:spcBef>
                        <a:spcAft>
                          <a:spcPts val="0"/>
                        </a:spcAft>
                        <a:buClrTx/>
                        <a:buSzTx/>
                        <a:buFontTx/>
                        <a:buNone/>
                        <a:tabLst/>
                        <a:defRPr/>
                      </a:pPr>
                      <a:r>
                        <a:rPr lang="he-IL" sz="1700" kern="1200" dirty="0">
                          <a:solidFill>
                            <a:schemeClr val="dk1"/>
                          </a:solidFill>
                          <a:effectLst/>
                          <a:latin typeface="+mn-lt"/>
                          <a:ea typeface="+mn-ea"/>
                          <a:cs typeface="+mn-cs"/>
                        </a:rPr>
                        <a:t>ככל שהרדיוס האטומי של האטומים המשתתפים בקשר קטן יותר, המרחק בין אלקטרוני הקשר לגרעינים קטֵן ויפעלו ביניהם כוחות משיכה חזקים יותר. לכן הגרעינים יתקרבו ואורך הקשר יתקצר.</a:t>
                      </a:r>
                      <a:endParaRPr lang="en-US" sz="1700" kern="1200" dirty="0">
                        <a:solidFill>
                          <a:schemeClr val="dk1"/>
                        </a:solidFill>
                        <a:effectLst/>
                        <a:latin typeface="+mn-lt"/>
                        <a:ea typeface="+mn-ea"/>
                        <a:cs typeface="+mn-cs"/>
                      </a:endParaRPr>
                    </a:p>
                    <a:p>
                      <a:pPr algn="r" rtl="1">
                        <a:spcAft>
                          <a:spcPts val="0"/>
                        </a:spcAft>
                      </a:pPr>
                      <a:endParaRPr lang="en-US" sz="1700" dirty="0">
                        <a:solidFill>
                          <a:srgbClr val="192A7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588938049"/>
                  </a:ext>
                </a:extLst>
              </a:tr>
            </a:tbl>
          </a:graphicData>
        </a:graphic>
      </p:graphicFrame>
      <p:sp>
        <p:nvSpPr>
          <p:cNvPr id="6" name="Rectangle 5"/>
          <p:cNvSpPr/>
          <p:nvPr/>
        </p:nvSpPr>
        <p:spPr>
          <a:xfrm>
            <a:off x="910489" y="6199341"/>
            <a:ext cx="6915676" cy="369332"/>
          </a:xfrm>
          <a:prstGeom prst="rect">
            <a:avLst/>
          </a:prstGeom>
        </p:spPr>
        <p:txBody>
          <a:bodyPr wrap="none">
            <a:spAutoFit/>
          </a:bodyPr>
          <a:lstStyle/>
          <a:p>
            <a:r>
              <a:rPr lang="he-IL" dirty="0">
                <a:solidFill>
                  <a:srgbClr val="11A4AB"/>
                </a:solidFill>
              </a:rPr>
              <a:t>* עבור בחינת הבגרות: נדרש להבין בלבד ולא נדרש לנמק את הקביעה.</a:t>
            </a:r>
            <a:endParaRPr lang="en-US" dirty="0">
              <a:solidFill>
                <a:srgbClr val="11A4AB"/>
              </a:solidFill>
            </a:endParaRPr>
          </a:p>
        </p:txBody>
      </p:sp>
    </p:spTree>
    <p:extLst>
      <p:ext uri="{BB962C8B-B14F-4D97-AF65-F5344CB8AC3E}">
        <p14:creationId xmlns:p14="http://schemas.microsoft.com/office/powerpoint/2010/main" val="2462022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6469D9-7AB5-4B51-A971-96A91FB99D24}"/>
              </a:ext>
            </a:extLst>
          </p:cNvPr>
          <p:cNvSpPr>
            <a:spLocks noGrp="1"/>
          </p:cNvSpPr>
          <p:nvPr>
            <p:ph type="title"/>
          </p:nvPr>
        </p:nvSpPr>
        <p:spPr/>
        <p:txBody>
          <a:bodyPr/>
          <a:lstStyle/>
          <a:p>
            <a:r>
              <a:rPr lang="he-IL" dirty="0"/>
              <a:t>כותרת</a:t>
            </a:r>
            <a:endParaRPr lang="en-US" dirty="0"/>
          </a:p>
        </p:txBody>
      </p:sp>
      <p:sp>
        <p:nvSpPr>
          <p:cNvPr id="11" name="מציין מיקום תוכן 10">
            <a:extLst>
              <a:ext uri="{FF2B5EF4-FFF2-40B4-BE49-F238E27FC236}">
                <a16:creationId xmlns:a16="http://schemas.microsoft.com/office/drawing/2014/main" id="{AB8BD618-A489-477B-BCFF-DD00331D5EAB}"/>
              </a:ext>
            </a:extLst>
          </p:cNvPr>
          <p:cNvSpPr>
            <a:spLocks noGrp="1"/>
          </p:cNvSpPr>
          <p:nvPr>
            <p:ph sz="quarter" idx="10"/>
          </p:nvPr>
        </p:nvSpPr>
        <p:spPr/>
        <p:txBody>
          <a:bodyPr/>
          <a:lstStyle/>
          <a:p>
            <a:r>
              <a:rPr lang="he-IL" dirty="0"/>
              <a:t>סרקו את קוד ה-</a:t>
            </a:r>
            <a:r>
              <a:rPr lang="en-US" dirty="0"/>
              <a:t>QR</a:t>
            </a:r>
            <a:r>
              <a:rPr lang="he-IL" dirty="0"/>
              <a:t> וענו על השאלות</a:t>
            </a:r>
          </a:p>
          <a:p>
            <a:endParaRPr lang="he-IL" dirty="0"/>
          </a:p>
          <a:p>
            <a:endParaRPr lang="he-IL" dirty="0"/>
          </a:p>
          <a:p>
            <a:pPr marL="0" indent="0">
              <a:buNone/>
            </a:pPr>
            <a:r>
              <a:rPr lang="he-IL" b="1" dirty="0">
                <a:solidFill>
                  <a:srgbClr val="12B4BC"/>
                </a:solidFill>
              </a:rPr>
              <a:t>			בהצלחה לכולם!</a:t>
            </a:r>
          </a:p>
          <a:p>
            <a:endParaRPr lang="he-IL" dirty="0"/>
          </a:p>
        </p:txBody>
      </p:sp>
      <p:pic>
        <p:nvPicPr>
          <p:cNvPr id="7" name="תמונה 6" descr="תמונה שמכילה אובייקט, שעון&#10;&#10;התיאור נוצר באופן אוטומטי">
            <a:extLst>
              <a:ext uri="{FF2B5EF4-FFF2-40B4-BE49-F238E27FC236}">
                <a16:creationId xmlns:a16="http://schemas.microsoft.com/office/drawing/2014/main" id="{300B5EBA-5684-439B-82F6-2B288C3AC2CB}"/>
              </a:ext>
            </a:extLst>
          </p:cNvPr>
          <p:cNvPicPr>
            <a:picLocks noChangeAspect="1"/>
          </p:cNvPicPr>
          <p:nvPr/>
        </p:nvPicPr>
        <p:blipFill rotWithShape="1">
          <a:blip r:embed="rId3" cstate="print">
            <a:clrChange>
              <a:clrFrom>
                <a:srgbClr val="F3F2EE"/>
              </a:clrFrom>
              <a:clrTo>
                <a:srgbClr val="F3F2EE">
                  <a:alpha val="0"/>
                </a:srgbClr>
              </a:clrTo>
            </a:clrChange>
            <a:extLst>
              <a:ext uri="{28A0092B-C50C-407E-A947-70E740481C1C}">
                <a14:useLocalDpi xmlns:a14="http://schemas.microsoft.com/office/drawing/2010/main" val="0"/>
              </a:ext>
            </a:extLst>
          </a:blip>
          <a:srcRect l="8528" t="21296" r="8702"/>
          <a:stretch/>
        </p:blipFill>
        <p:spPr>
          <a:xfrm flipH="1">
            <a:off x="-1" y="4314285"/>
            <a:ext cx="2277745" cy="2037982"/>
          </a:xfrm>
          <a:prstGeom prst="rect">
            <a:avLst/>
          </a:prstGeom>
        </p:spPr>
      </p:pic>
      <p:sp>
        <p:nvSpPr>
          <p:cNvPr id="6" name="מלבן 5">
            <a:extLst>
              <a:ext uri="{FF2B5EF4-FFF2-40B4-BE49-F238E27FC236}">
                <a16:creationId xmlns:a16="http://schemas.microsoft.com/office/drawing/2014/main" id="{D989127E-4432-4D24-8B7A-2550CB04B507}"/>
              </a:ext>
            </a:extLst>
          </p:cNvPr>
          <p:cNvSpPr/>
          <p:nvPr/>
        </p:nvSpPr>
        <p:spPr>
          <a:xfrm>
            <a:off x="635507" y="828252"/>
            <a:ext cx="2145138" cy="646331"/>
          </a:xfrm>
          <a:prstGeom prst="rect">
            <a:avLst/>
          </a:prstGeom>
        </p:spPr>
        <p:txBody>
          <a:bodyPr wrap="none">
            <a:spAutoFit/>
          </a:bodyPr>
          <a:lstStyle/>
          <a:p>
            <a:r>
              <a:rPr lang="he-IL" sz="3600" dirty="0">
                <a:solidFill>
                  <a:srgbClr val="192A72"/>
                </a:solidFill>
                <a:latin typeface="Varela Round" panose="00000500000000000000" pitchFamily="2" charset="-79"/>
                <a:cs typeface="Varela Round" panose="00000500000000000000" pitchFamily="2" charset="-79"/>
              </a:rPr>
              <a:t>סרקו אותי</a:t>
            </a:r>
          </a:p>
        </p:txBody>
      </p:sp>
      <p:pic>
        <p:nvPicPr>
          <p:cNvPr id="10" name="Picture 9"/>
          <p:cNvPicPr>
            <a:picLocks noChangeAspect="1"/>
          </p:cNvPicPr>
          <p:nvPr/>
        </p:nvPicPr>
        <p:blipFill>
          <a:blip r:embed="rId4"/>
          <a:stretch>
            <a:fillRect/>
          </a:stretch>
        </p:blipFill>
        <p:spPr>
          <a:xfrm>
            <a:off x="246015" y="1548252"/>
            <a:ext cx="2867900" cy="2867900"/>
          </a:xfrm>
          <a:prstGeom prst="rect">
            <a:avLst/>
          </a:prstGeom>
        </p:spPr>
      </p:pic>
    </p:spTree>
    <p:extLst>
      <p:ext uri="{BB962C8B-B14F-4D97-AF65-F5344CB8AC3E}">
        <p14:creationId xmlns:p14="http://schemas.microsoft.com/office/powerpoint/2010/main" val="2049400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994" y="0"/>
            <a:ext cx="3241964" cy="1838476"/>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85454" y="3016112"/>
            <a:ext cx="10436297" cy="1815882"/>
          </a:xfrm>
          <a:prstGeom prst="rect">
            <a:avLst/>
          </a:prstGeom>
          <a:noFill/>
        </p:spPr>
        <p:txBody>
          <a:bodyPr wrap="square" rtlCol="1">
            <a:spAutoFit/>
          </a:bodyPr>
          <a:lstStyle/>
          <a:p>
            <a:pPr marL="895350" algn="just"/>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5" y="1838476"/>
            <a:ext cx="12190412" cy="763286"/>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r>
              <a:rPr lang="he-IL" dirty="0"/>
              <a:t>הקשר הקוולנטי</a:t>
            </a:r>
          </a:p>
        </p:txBody>
      </p:sp>
      <p:sp>
        <p:nvSpPr>
          <p:cNvPr id="3" name="כותרת משנה 6"/>
          <p:cNvSpPr txBox="1">
            <a:spLocks/>
          </p:cNvSpPr>
          <p:nvPr/>
        </p:nvSpPr>
        <p:spPr>
          <a:xfrm>
            <a:off x="0" y="3290337"/>
            <a:ext cx="12192000" cy="642090"/>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he-IL" dirty="0">
                <a:solidFill>
                  <a:srgbClr val="002060"/>
                </a:solidFill>
                <a:sym typeface="Varela Round"/>
              </a:rPr>
              <a:t>אנרגיית הקשר ואורך </a:t>
            </a:r>
            <a:r>
              <a:rPr lang="he-IL" dirty="0">
                <a:sym typeface="Varela Round"/>
              </a:rPr>
              <a:t>הקשר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פתרון תרגילים נבחרים שניתנו כשיעורי בית</a:t>
            </a:r>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p:txBody>
          <a:bodyPr/>
          <a:lstStyle/>
          <a:p>
            <a:pPr>
              <a:lnSpc>
                <a:spcPct val="150000"/>
              </a:lnSpc>
            </a:pPr>
            <a:r>
              <a:rPr lang="he-IL" dirty="0"/>
              <a:t>כמה אלקטרונים חסרים לכל אחד משלושת היסודות הבאים להשלמת לרמת אנרגיה של גז אציל? </a:t>
            </a:r>
          </a:p>
          <a:p>
            <a:pPr>
              <a:lnSpc>
                <a:spcPct val="150000"/>
              </a:lnSpc>
            </a:pPr>
            <a:endParaRPr lang="he-IL" dirty="0"/>
          </a:p>
          <a:p>
            <a:pPr>
              <a:lnSpc>
                <a:spcPct val="150000"/>
              </a:lnSpc>
            </a:pPr>
            <a:endParaRPr lang="he-IL" dirty="0"/>
          </a:p>
          <a:p>
            <a:pPr>
              <a:lnSpc>
                <a:spcPct val="150000"/>
              </a:lnSpc>
            </a:pPr>
            <a:r>
              <a:rPr lang="he-IL" b="1" dirty="0"/>
              <a:t>מהו סדר הקשר הגבוה </a:t>
            </a:r>
            <a:r>
              <a:rPr lang="he-IL" dirty="0"/>
              <a:t>ביותר במולקולת </a:t>
            </a:r>
            <a:r>
              <a:rPr lang="en-US" dirty="0"/>
              <a:t>HNS</a:t>
            </a:r>
            <a:r>
              <a:rPr lang="he-IL" dirty="0"/>
              <a:t>? </a:t>
            </a:r>
          </a:p>
          <a:p>
            <a:pPr marL="0" indent="0">
              <a:lnSpc>
                <a:spcPct val="150000"/>
              </a:lnSpc>
              <a:buNone/>
            </a:pPr>
            <a:endParaRPr lang="he-IL" dirty="0"/>
          </a:p>
        </p:txBody>
      </p:sp>
      <p:pic>
        <p:nvPicPr>
          <p:cNvPr id="11" name="Picture 10"/>
          <p:cNvPicPr>
            <a:picLocks noChangeAspect="1"/>
          </p:cNvPicPr>
          <p:nvPr/>
        </p:nvPicPr>
        <p:blipFill>
          <a:blip r:embed="rId3"/>
          <a:stretch>
            <a:fillRect/>
          </a:stretch>
        </p:blipFill>
        <p:spPr>
          <a:xfrm>
            <a:off x="5122081" y="2251176"/>
            <a:ext cx="3584518" cy="741243"/>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319193494"/>
              </p:ext>
            </p:extLst>
          </p:nvPr>
        </p:nvGraphicFramePr>
        <p:xfrm>
          <a:off x="4763382" y="2400504"/>
          <a:ext cx="4233336" cy="1061172"/>
        </p:xfrm>
        <a:graphic>
          <a:graphicData uri="http://schemas.openxmlformats.org/drawingml/2006/table">
            <a:tbl>
              <a:tblPr firstRow="1" bandRow="1">
                <a:tableStyleId>{5C22544A-7EE6-4342-B048-85BDC9FD1C3A}</a:tableStyleId>
              </a:tblPr>
              <a:tblGrid>
                <a:gridCol w="1411112">
                  <a:extLst>
                    <a:ext uri="{9D8B030D-6E8A-4147-A177-3AD203B41FA5}">
                      <a16:colId xmlns:a16="http://schemas.microsoft.com/office/drawing/2014/main" val="3431670956"/>
                    </a:ext>
                  </a:extLst>
                </a:gridCol>
                <a:gridCol w="1411112">
                  <a:extLst>
                    <a:ext uri="{9D8B030D-6E8A-4147-A177-3AD203B41FA5}">
                      <a16:colId xmlns:a16="http://schemas.microsoft.com/office/drawing/2014/main" val="2265078212"/>
                    </a:ext>
                  </a:extLst>
                </a:gridCol>
                <a:gridCol w="1411112">
                  <a:extLst>
                    <a:ext uri="{9D8B030D-6E8A-4147-A177-3AD203B41FA5}">
                      <a16:colId xmlns:a16="http://schemas.microsoft.com/office/drawing/2014/main" val="454373773"/>
                    </a:ext>
                  </a:extLst>
                </a:gridCol>
              </a:tblGrid>
              <a:tr h="530586">
                <a:tc gridSpan="3">
                  <a:txBody>
                    <a:bodyPr/>
                    <a:lstStyle/>
                    <a:p>
                      <a:endParaRPr lang="en-US"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0679153"/>
                  </a:ext>
                </a:extLst>
              </a:tr>
              <a:tr h="530586">
                <a:tc>
                  <a:txBody>
                    <a:bodyPr/>
                    <a:lstStyle/>
                    <a:p>
                      <a:pPr algn="ctr"/>
                      <a:r>
                        <a:rPr lang="he-IL" sz="2400" b="1" dirty="0">
                          <a:solidFill>
                            <a:srgbClr val="12B4BC"/>
                          </a:solidFill>
                        </a:rPr>
                        <a:t>4</a:t>
                      </a:r>
                      <a:endParaRPr lang="en-US" sz="2400" b="1" dirty="0">
                        <a:solidFill>
                          <a:srgbClr val="12B4BC"/>
                        </a:solidFill>
                      </a:endParaRP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he-IL" sz="2400" b="1" dirty="0">
                          <a:solidFill>
                            <a:srgbClr val="12B4BC"/>
                          </a:solidFill>
                        </a:rPr>
                        <a:t>3</a:t>
                      </a:r>
                      <a:endParaRPr lang="en-US" sz="2400" b="1" dirty="0">
                        <a:solidFill>
                          <a:srgbClr val="12B4BC"/>
                        </a:solidFill>
                      </a:endParaRP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he-IL" sz="2400" b="1" dirty="0">
                          <a:solidFill>
                            <a:srgbClr val="12B4BC"/>
                          </a:solidFill>
                        </a:rPr>
                        <a:t>2</a:t>
                      </a:r>
                      <a:endParaRPr lang="en-US" sz="2400" b="1" dirty="0">
                        <a:solidFill>
                          <a:srgbClr val="12B4BC"/>
                        </a:solidFill>
                      </a:endParaRP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3501078"/>
                  </a:ext>
                </a:extLst>
              </a:tr>
            </a:tbl>
          </a:graphicData>
        </a:graphic>
      </p:graphicFrame>
      <p:grpSp>
        <p:nvGrpSpPr>
          <p:cNvPr id="15" name="Group 14"/>
          <p:cNvGrpSpPr/>
          <p:nvPr/>
        </p:nvGrpSpPr>
        <p:grpSpPr>
          <a:xfrm>
            <a:off x="3992604" y="4032505"/>
            <a:ext cx="1113190" cy="553998"/>
            <a:chOff x="745855" y="4498187"/>
            <a:chExt cx="859269" cy="422674"/>
          </a:xfrm>
        </p:grpSpPr>
        <p:sp>
          <p:nvSpPr>
            <p:cNvPr id="16" name="Rectangle 15"/>
            <p:cNvSpPr/>
            <p:nvPr/>
          </p:nvSpPr>
          <p:spPr>
            <a:xfrm>
              <a:off x="745855" y="4498187"/>
              <a:ext cx="859269" cy="4226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he-IL" sz="2000" b="1" dirty="0">
                  <a:solidFill>
                    <a:srgbClr val="192A72"/>
                  </a:solidFill>
                </a:rPr>
                <a:t>כפול</a:t>
              </a:r>
            </a:p>
          </p:txBody>
        </p:sp>
        <p:sp>
          <p:nvSpPr>
            <p:cNvPr id="17" name="Rounded Rectangle 16"/>
            <p:cNvSpPr/>
            <p:nvPr/>
          </p:nvSpPr>
          <p:spPr>
            <a:xfrm>
              <a:off x="1015304" y="4549878"/>
              <a:ext cx="580997" cy="357065"/>
            </a:xfrm>
            <a:prstGeom prst="roundRect">
              <a:avLst/>
            </a:prstGeom>
            <a:noFill/>
            <a:ln>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Tree>
    <p:extLst>
      <p:ext uri="{BB962C8B-B14F-4D97-AF65-F5344CB8AC3E}">
        <p14:creationId xmlns:p14="http://schemas.microsoft.com/office/powerpoint/2010/main" val="116288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פתרון תרגילים נבחרים שניתנו כשיעורי בית</a:t>
            </a:r>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p:txBody>
          <a:bodyPr>
            <a:normAutofit/>
          </a:bodyPr>
          <a:lstStyle/>
          <a:p>
            <a:pPr>
              <a:lnSpc>
                <a:spcPct val="150000"/>
              </a:lnSpc>
            </a:pPr>
            <a:r>
              <a:rPr lang="he-IL" dirty="0"/>
              <a:t>הגורמים המשפיעים על </a:t>
            </a:r>
            <a:r>
              <a:rPr lang="he-IL" dirty="0" err="1"/>
              <a:t>אלקטרושליליות</a:t>
            </a:r>
            <a:r>
              <a:rPr lang="he-IL" dirty="0"/>
              <a:t> של אטום הם מספר הפרוטונים והמרחק של אלקטרוני הערכיות מהגרעין  </a:t>
            </a:r>
            <a:r>
              <a:rPr lang="he-IL" b="1" dirty="0"/>
              <a:t>סמנו: נכון / לא נכון</a:t>
            </a:r>
          </a:p>
          <a:p>
            <a:pPr>
              <a:lnSpc>
                <a:spcPct val="150000"/>
              </a:lnSpc>
            </a:pPr>
            <a:r>
              <a:rPr lang="he-IL" dirty="0"/>
              <a:t>לפניכם תשעה זוגות של יסודות:   מהו סוג הקשר הקוולנטי שקיים בין שני אטומי היסודות האלה:  </a:t>
            </a:r>
            <a:r>
              <a:rPr lang="he-IL" b="1" dirty="0"/>
              <a:t>קוטבי או  טהור</a:t>
            </a:r>
            <a:r>
              <a:rPr lang="he-IL" dirty="0"/>
              <a:t>? </a:t>
            </a:r>
          </a:p>
          <a:p>
            <a:pPr>
              <a:lnSpc>
                <a:spcPct val="150000"/>
              </a:lnSpc>
            </a:pPr>
            <a:endParaRPr lang="he-IL" b="1" dirty="0"/>
          </a:p>
          <a:p>
            <a:pPr lvl="8">
              <a:lnSpc>
                <a:spcPct val="150000"/>
              </a:lnSpc>
            </a:pPr>
            <a:endParaRPr lang="he-IL" dirty="0"/>
          </a:p>
          <a:p>
            <a:pPr marL="0" indent="0">
              <a:lnSpc>
                <a:spcPct val="150000"/>
              </a:lnSpc>
              <a:buNone/>
            </a:pPr>
            <a:endParaRPr lang="he-IL" dirty="0"/>
          </a:p>
        </p:txBody>
      </p:sp>
      <p:sp>
        <p:nvSpPr>
          <p:cNvPr id="3" name="Rounded Rectangle 2"/>
          <p:cNvSpPr/>
          <p:nvPr/>
        </p:nvSpPr>
        <p:spPr>
          <a:xfrm>
            <a:off x="5925311" y="2250832"/>
            <a:ext cx="563411" cy="369277"/>
          </a:xfrm>
          <a:prstGeom prst="roundRect">
            <a:avLst/>
          </a:prstGeom>
          <a:noFill/>
          <a:ln>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2033551161"/>
              </p:ext>
            </p:extLst>
          </p:nvPr>
        </p:nvGraphicFramePr>
        <p:xfrm>
          <a:off x="137160" y="3541378"/>
          <a:ext cx="6819312" cy="370840"/>
        </p:xfrm>
        <a:graphic>
          <a:graphicData uri="http://schemas.openxmlformats.org/drawingml/2006/table">
            <a:tbl>
              <a:tblPr firstRow="1" bandRow="1">
                <a:tableStyleId>{5C22544A-7EE6-4342-B048-85BDC9FD1C3A}</a:tableStyleId>
              </a:tblPr>
              <a:tblGrid>
                <a:gridCol w="703475">
                  <a:extLst>
                    <a:ext uri="{9D8B030D-6E8A-4147-A177-3AD203B41FA5}">
                      <a16:colId xmlns:a16="http://schemas.microsoft.com/office/drawing/2014/main" val="2165185913"/>
                    </a:ext>
                  </a:extLst>
                </a:gridCol>
                <a:gridCol w="811927">
                  <a:extLst>
                    <a:ext uri="{9D8B030D-6E8A-4147-A177-3AD203B41FA5}">
                      <a16:colId xmlns:a16="http://schemas.microsoft.com/office/drawing/2014/main" val="423179218"/>
                    </a:ext>
                  </a:extLst>
                </a:gridCol>
                <a:gridCol w="861214">
                  <a:extLst>
                    <a:ext uri="{9D8B030D-6E8A-4147-A177-3AD203B41FA5}">
                      <a16:colId xmlns:a16="http://schemas.microsoft.com/office/drawing/2014/main" val="504090247"/>
                    </a:ext>
                  </a:extLst>
                </a:gridCol>
                <a:gridCol w="735169">
                  <a:extLst>
                    <a:ext uri="{9D8B030D-6E8A-4147-A177-3AD203B41FA5}">
                      <a16:colId xmlns:a16="http://schemas.microsoft.com/office/drawing/2014/main" val="890436454"/>
                    </a:ext>
                  </a:extLst>
                </a:gridCol>
                <a:gridCol w="740252">
                  <a:extLst>
                    <a:ext uri="{9D8B030D-6E8A-4147-A177-3AD203B41FA5}">
                      <a16:colId xmlns:a16="http://schemas.microsoft.com/office/drawing/2014/main" val="1881009966"/>
                    </a:ext>
                  </a:extLst>
                </a:gridCol>
                <a:gridCol w="740314">
                  <a:extLst>
                    <a:ext uri="{9D8B030D-6E8A-4147-A177-3AD203B41FA5}">
                      <a16:colId xmlns:a16="http://schemas.microsoft.com/office/drawing/2014/main" val="3240410888"/>
                    </a:ext>
                  </a:extLst>
                </a:gridCol>
                <a:gridCol w="712262">
                  <a:extLst>
                    <a:ext uri="{9D8B030D-6E8A-4147-A177-3AD203B41FA5}">
                      <a16:colId xmlns:a16="http://schemas.microsoft.com/office/drawing/2014/main" val="487259915"/>
                    </a:ext>
                  </a:extLst>
                </a:gridCol>
                <a:gridCol w="735168">
                  <a:extLst>
                    <a:ext uri="{9D8B030D-6E8A-4147-A177-3AD203B41FA5}">
                      <a16:colId xmlns:a16="http://schemas.microsoft.com/office/drawing/2014/main" val="3271510244"/>
                    </a:ext>
                  </a:extLst>
                </a:gridCol>
                <a:gridCol w="779531">
                  <a:extLst>
                    <a:ext uri="{9D8B030D-6E8A-4147-A177-3AD203B41FA5}">
                      <a16:colId xmlns:a16="http://schemas.microsoft.com/office/drawing/2014/main" val="3980817196"/>
                    </a:ext>
                  </a:extLst>
                </a:gridCol>
              </a:tblGrid>
              <a:tr h="370840">
                <a:tc>
                  <a:txBody>
                    <a:bodyPr/>
                    <a:lstStyle/>
                    <a:p>
                      <a:pPr algn="ctr"/>
                      <a:r>
                        <a:rPr lang="en-US" b="0" dirty="0">
                          <a:solidFill>
                            <a:srgbClr val="002060"/>
                          </a:solidFill>
                        </a:rPr>
                        <a:t>B, 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err="1">
                          <a:solidFill>
                            <a:srgbClr val="002060"/>
                          </a:solidFill>
                        </a:rPr>
                        <a:t>Br,Br</a:t>
                      </a:r>
                      <a:endParaRPr lang="en-US" b="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002060"/>
                          </a:solidFill>
                        </a:rPr>
                        <a:t>Cl, 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002060"/>
                          </a:solidFill>
                        </a:rPr>
                        <a:t>H, 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002060"/>
                          </a:solidFill>
                        </a:rPr>
                        <a:t>N, 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002060"/>
                          </a:solidFill>
                        </a:rPr>
                        <a:t>Si, 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002060"/>
                          </a:solidFill>
                        </a:rPr>
                        <a:t>N, 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002060"/>
                          </a:solidFill>
                        </a:rPr>
                        <a:t>S,</a:t>
                      </a:r>
                      <a:r>
                        <a:rPr lang="en-US" b="0" baseline="0" dirty="0">
                          <a:solidFill>
                            <a:srgbClr val="002060"/>
                          </a:solidFill>
                        </a:rPr>
                        <a:t> H</a:t>
                      </a:r>
                      <a:endParaRPr lang="en-US" b="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002060"/>
                          </a:solidFill>
                        </a:rPr>
                        <a:t>Br,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113695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73874122"/>
              </p:ext>
            </p:extLst>
          </p:nvPr>
        </p:nvGraphicFramePr>
        <p:xfrm>
          <a:off x="137159" y="3917697"/>
          <a:ext cx="6819312" cy="370840"/>
        </p:xfrm>
        <a:graphic>
          <a:graphicData uri="http://schemas.openxmlformats.org/drawingml/2006/table">
            <a:tbl>
              <a:tblPr firstRow="1" bandRow="1">
                <a:tableStyleId>{5C22544A-7EE6-4342-B048-85BDC9FD1C3A}</a:tableStyleId>
              </a:tblPr>
              <a:tblGrid>
                <a:gridCol w="703475">
                  <a:extLst>
                    <a:ext uri="{9D8B030D-6E8A-4147-A177-3AD203B41FA5}">
                      <a16:colId xmlns:a16="http://schemas.microsoft.com/office/drawing/2014/main" val="2165185913"/>
                    </a:ext>
                  </a:extLst>
                </a:gridCol>
                <a:gridCol w="811927">
                  <a:extLst>
                    <a:ext uri="{9D8B030D-6E8A-4147-A177-3AD203B41FA5}">
                      <a16:colId xmlns:a16="http://schemas.microsoft.com/office/drawing/2014/main" val="423179218"/>
                    </a:ext>
                  </a:extLst>
                </a:gridCol>
                <a:gridCol w="861214">
                  <a:extLst>
                    <a:ext uri="{9D8B030D-6E8A-4147-A177-3AD203B41FA5}">
                      <a16:colId xmlns:a16="http://schemas.microsoft.com/office/drawing/2014/main" val="504090247"/>
                    </a:ext>
                  </a:extLst>
                </a:gridCol>
                <a:gridCol w="735169">
                  <a:extLst>
                    <a:ext uri="{9D8B030D-6E8A-4147-A177-3AD203B41FA5}">
                      <a16:colId xmlns:a16="http://schemas.microsoft.com/office/drawing/2014/main" val="890436454"/>
                    </a:ext>
                  </a:extLst>
                </a:gridCol>
                <a:gridCol w="740252">
                  <a:extLst>
                    <a:ext uri="{9D8B030D-6E8A-4147-A177-3AD203B41FA5}">
                      <a16:colId xmlns:a16="http://schemas.microsoft.com/office/drawing/2014/main" val="1881009966"/>
                    </a:ext>
                  </a:extLst>
                </a:gridCol>
                <a:gridCol w="740314">
                  <a:extLst>
                    <a:ext uri="{9D8B030D-6E8A-4147-A177-3AD203B41FA5}">
                      <a16:colId xmlns:a16="http://schemas.microsoft.com/office/drawing/2014/main" val="3240410888"/>
                    </a:ext>
                  </a:extLst>
                </a:gridCol>
                <a:gridCol w="712262">
                  <a:extLst>
                    <a:ext uri="{9D8B030D-6E8A-4147-A177-3AD203B41FA5}">
                      <a16:colId xmlns:a16="http://schemas.microsoft.com/office/drawing/2014/main" val="487259915"/>
                    </a:ext>
                  </a:extLst>
                </a:gridCol>
                <a:gridCol w="735168">
                  <a:extLst>
                    <a:ext uri="{9D8B030D-6E8A-4147-A177-3AD203B41FA5}">
                      <a16:colId xmlns:a16="http://schemas.microsoft.com/office/drawing/2014/main" val="3271510244"/>
                    </a:ext>
                  </a:extLst>
                </a:gridCol>
                <a:gridCol w="779531">
                  <a:extLst>
                    <a:ext uri="{9D8B030D-6E8A-4147-A177-3AD203B41FA5}">
                      <a16:colId xmlns:a16="http://schemas.microsoft.com/office/drawing/2014/main" val="398081719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b="1" dirty="0">
                          <a:solidFill>
                            <a:srgbClr val="12B4BC"/>
                          </a:solidFill>
                        </a:rPr>
                        <a:t>קוטבי</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e-IL" sz="1600" b="1" dirty="0">
                          <a:solidFill>
                            <a:srgbClr val="12B4BC"/>
                          </a:solidFill>
                        </a:rPr>
                        <a:t>טהור</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b="1" dirty="0">
                          <a:solidFill>
                            <a:srgbClr val="12B4BC"/>
                          </a:solidFill>
                        </a:rPr>
                        <a:t>קוטבי</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e-IL" sz="1600" b="1" dirty="0">
                          <a:solidFill>
                            <a:srgbClr val="12B4BC"/>
                          </a:solidFill>
                        </a:rPr>
                        <a:t>טהור</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b="1" dirty="0">
                          <a:solidFill>
                            <a:srgbClr val="12B4BC"/>
                          </a:solidFill>
                        </a:rPr>
                        <a:t>קוטבי</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b="1" dirty="0">
                          <a:solidFill>
                            <a:srgbClr val="12B4BC"/>
                          </a:solidFill>
                        </a:rPr>
                        <a:t>קוטבי</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b="1" dirty="0">
                          <a:solidFill>
                            <a:srgbClr val="12B4BC"/>
                          </a:solidFill>
                        </a:rPr>
                        <a:t>קוטבי</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b="1" dirty="0">
                          <a:solidFill>
                            <a:srgbClr val="12B4BC"/>
                          </a:solidFill>
                        </a:rPr>
                        <a:t>קוטבי</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e-IL" sz="1600" b="1" dirty="0">
                          <a:solidFill>
                            <a:srgbClr val="12B4BC"/>
                          </a:solidFill>
                        </a:rPr>
                        <a:t>קוטבי</a:t>
                      </a:r>
                      <a:endParaRPr lang="en-US" sz="1600" b="1" dirty="0">
                        <a:solidFill>
                          <a:srgbClr val="12B4B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0689437"/>
                  </a:ext>
                </a:extLst>
              </a:tr>
            </a:tbl>
          </a:graphicData>
        </a:graphic>
      </p:graphicFrame>
    </p:spTree>
    <p:extLst>
      <p:ext uri="{BB962C8B-B14F-4D97-AF65-F5344CB8AC3E}">
        <p14:creationId xmlns:p14="http://schemas.microsoft.com/office/powerpoint/2010/main" val="32729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תזכורת: קשר </a:t>
            </a:r>
            <a:r>
              <a:rPr lang="he-IL" dirty="0" err="1"/>
              <a:t>קוולנטי</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3924391"/>
          </a:xfrm>
        </p:spPr>
        <p:txBody>
          <a:bodyPr>
            <a:normAutofit lnSpcReduction="10000"/>
          </a:bodyPr>
          <a:lstStyle/>
          <a:p>
            <a:pPr marL="0" indent="0">
              <a:buNone/>
            </a:pPr>
            <a:r>
              <a:rPr lang="he-IL" dirty="0"/>
              <a:t>קשר </a:t>
            </a:r>
            <a:r>
              <a:rPr lang="he-IL" dirty="0" err="1"/>
              <a:t>קוולנטי</a:t>
            </a:r>
            <a:r>
              <a:rPr lang="he-IL" dirty="0"/>
              <a:t> נוצר בין אטומי אל מתכות.  הקשר הקוולנטי הוא קשר המשתף </a:t>
            </a:r>
            <a:r>
              <a:rPr lang="he-IL" dirty="0">
                <a:solidFill>
                  <a:srgbClr val="192A72"/>
                </a:solidFill>
              </a:rPr>
              <a:t>את</a:t>
            </a:r>
            <a:r>
              <a:rPr lang="he-IL" dirty="0">
                <a:solidFill>
                  <a:srgbClr val="FF0000"/>
                </a:solidFill>
              </a:rPr>
              <a:t> </a:t>
            </a:r>
            <a:r>
              <a:rPr lang="he-IL" dirty="0"/>
              <a:t>אלקטרוני הערכיות של האטומים, במטרה להשלים את הרמה האחרונה. לדוגמא: </a:t>
            </a:r>
          </a:p>
          <a:p>
            <a:pPr marL="0" indent="0">
              <a:buNone/>
            </a:pPr>
            <a:endParaRPr lang="he-IL" dirty="0"/>
          </a:p>
          <a:p>
            <a:pPr marL="0" indent="0">
              <a:buNone/>
            </a:pPr>
            <a:endParaRPr lang="he-IL" dirty="0"/>
          </a:p>
          <a:p>
            <a:pPr marL="0" indent="0">
              <a:buNone/>
            </a:pPr>
            <a:endParaRPr lang="he-IL" dirty="0"/>
          </a:p>
          <a:p>
            <a:pPr marL="0" indent="0">
              <a:buNone/>
            </a:pPr>
            <a:endParaRPr lang="he-IL" dirty="0"/>
          </a:p>
          <a:p>
            <a:pPr marL="0" indent="0">
              <a:buNone/>
            </a:pPr>
            <a:endParaRPr lang="he-IL" dirty="0"/>
          </a:p>
          <a:p>
            <a:pPr marL="0" indent="0">
              <a:buNone/>
            </a:pPr>
            <a:endParaRPr lang="he-IL" b="1" dirty="0">
              <a:solidFill>
                <a:srgbClr val="12B4BC"/>
              </a:solidFill>
            </a:endParaRPr>
          </a:p>
          <a:p>
            <a:pPr marL="0" indent="0">
              <a:buNone/>
            </a:pPr>
            <a:r>
              <a:rPr lang="he-IL" b="1" dirty="0">
                <a:solidFill>
                  <a:srgbClr val="12B4BC"/>
                </a:solidFill>
              </a:rPr>
              <a:t> 				בכמה זוגות אלקטרונים אתם מבחינים?</a:t>
            </a:r>
            <a:endParaRPr lang="he-IL" dirty="0"/>
          </a:p>
          <a:p>
            <a:endParaRPr lang="he-IL"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pic>
        <p:nvPicPr>
          <p:cNvPr id="10" name="Picture 9"/>
          <p:cNvPicPr>
            <a:picLocks noChangeAspect="1"/>
          </p:cNvPicPr>
          <p:nvPr/>
        </p:nvPicPr>
        <p:blipFill>
          <a:blip r:embed="rId3"/>
          <a:stretch>
            <a:fillRect/>
          </a:stretch>
        </p:blipFill>
        <p:spPr>
          <a:xfrm>
            <a:off x="2882991" y="2756150"/>
            <a:ext cx="5709582" cy="1180553"/>
          </a:xfrm>
          <a:prstGeom prst="rect">
            <a:avLst/>
          </a:prstGeom>
        </p:spPr>
      </p:pic>
      <p:pic>
        <p:nvPicPr>
          <p:cNvPr id="11" name="Picture 10"/>
          <p:cNvPicPr>
            <a:picLocks noChangeAspect="1"/>
          </p:cNvPicPr>
          <p:nvPr/>
        </p:nvPicPr>
        <p:blipFill>
          <a:blip r:embed="rId4"/>
          <a:stretch>
            <a:fillRect/>
          </a:stretch>
        </p:blipFill>
        <p:spPr>
          <a:xfrm>
            <a:off x="515271" y="4290560"/>
            <a:ext cx="2367720" cy="1518570"/>
          </a:xfrm>
          <a:prstGeom prst="rect">
            <a:avLst/>
          </a:prstGeom>
        </p:spPr>
      </p:pic>
    </p:spTree>
    <p:extLst>
      <p:ext uri="{BB962C8B-B14F-4D97-AF65-F5344CB8AC3E}">
        <p14:creationId xmlns:p14="http://schemas.microsoft.com/office/powerpoint/2010/main" val="316353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תזכורת: קשר </a:t>
            </a:r>
            <a:r>
              <a:rPr lang="he-IL" dirty="0" err="1"/>
              <a:t>קוולנטי</a:t>
            </a:r>
            <a:endParaRPr lang="en-US"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630008"/>
            <a:ext cx="11161453" cy="4571500"/>
          </a:xfrm>
        </p:spPr>
        <p:txBody>
          <a:bodyPr>
            <a:normAutofit fontScale="92500" lnSpcReduction="10000"/>
          </a:bodyPr>
          <a:lstStyle/>
          <a:p>
            <a:pPr marL="0" indent="0">
              <a:buNone/>
            </a:pPr>
            <a:r>
              <a:rPr lang="he-IL" dirty="0"/>
              <a:t>קשר </a:t>
            </a:r>
            <a:r>
              <a:rPr lang="he-IL" dirty="0" err="1"/>
              <a:t>קוולנטי</a:t>
            </a:r>
            <a:r>
              <a:rPr lang="he-IL" dirty="0"/>
              <a:t> נוצר בין אטומי אל מתכות.  הקשר הקוולנטי הוא קשר המשתף </a:t>
            </a:r>
            <a:r>
              <a:rPr lang="he-IL" dirty="0">
                <a:solidFill>
                  <a:srgbClr val="192A72"/>
                </a:solidFill>
              </a:rPr>
              <a:t>את </a:t>
            </a:r>
            <a:r>
              <a:rPr lang="he-IL" dirty="0"/>
              <a:t>אלקטרוני הערכיות של האטומים, במטרה להשלים את הרמה האחרונה. לדוגמא: </a:t>
            </a:r>
          </a:p>
          <a:p>
            <a:pPr marL="0" indent="0">
              <a:buNone/>
            </a:pPr>
            <a:endParaRPr lang="he-IL" dirty="0"/>
          </a:p>
          <a:p>
            <a:pPr marL="0" indent="0">
              <a:buNone/>
            </a:pPr>
            <a:endParaRPr lang="he-IL" dirty="0"/>
          </a:p>
          <a:p>
            <a:pPr marL="0" indent="0">
              <a:buNone/>
            </a:pPr>
            <a:endParaRPr lang="he-IL" dirty="0"/>
          </a:p>
          <a:p>
            <a:pPr marL="0" indent="0">
              <a:buNone/>
            </a:pPr>
            <a:r>
              <a:rPr lang="he-IL" b="1" dirty="0">
                <a:solidFill>
                  <a:srgbClr val="12B4BC"/>
                </a:solidFill>
              </a:rPr>
              <a:t> </a:t>
            </a:r>
          </a:p>
          <a:p>
            <a:pPr marL="0" indent="0">
              <a:buNone/>
            </a:pPr>
            <a:r>
              <a:rPr lang="he-IL" b="1" dirty="0">
                <a:solidFill>
                  <a:srgbClr val="12B4BC"/>
                </a:solidFill>
              </a:rPr>
              <a:t>				בכמה זוגות אלקטרונים אתם מבחינים?</a:t>
            </a:r>
            <a:endParaRPr lang="he-IL" dirty="0"/>
          </a:p>
          <a:p>
            <a:pPr marL="0" indent="0">
              <a:buNone/>
            </a:pPr>
            <a:r>
              <a:rPr lang="he-IL" dirty="0"/>
              <a:t>				ניתן לראות 7 זוגות אלקטרונים.</a:t>
            </a:r>
          </a:p>
          <a:p>
            <a:pPr marL="0" indent="0">
              <a:buNone/>
            </a:pPr>
            <a:r>
              <a:rPr lang="he-IL" dirty="0"/>
              <a:t> 				האלקטרונים הקושרים </a:t>
            </a:r>
            <a:r>
              <a:rPr lang="he-IL" b="1" dirty="0"/>
              <a:t>שמטענם שלילי </a:t>
            </a:r>
            <a:r>
              <a:rPr lang="he-IL" dirty="0"/>
              <a:t>נמשכים בו זמנית אל </a:t>
            </a:r>
          </a:p>
          <a:p>
            <a:pPr marL="0" indent="0">
              <a:buNone/>
            </a:pPr>
            <a:r>
              <a:rPr lang="he-IL" dirty="0">
                <a:solidFill>
                  <a:srgbClr val="192A72"/>
                </a:solidFill>
              </a:rPr>
              <a:t> 				גרעיני שני </a:t>
            </a:r>
            <a:r>
              <a:rPr lang="he-IL" dirty="0"/>
              <a:t>האטומים </a:t>
            </a:r>
            <a:r>
              <a:rPr lang="he-IL" b="1" dirty="0"/>
              <a:t>שמטענם חיובי</a:t>
            </a:r>
            <a:r>
              <a:rPr lang="he-IL" dirty="0"/>
              <a:t>. </a:t>
            </a:r>
          </a:p>
          <a:p>
            <a:pPr marL="0" indent="0">
              <a:buNone/>
            </a:pPr>
            <a:r>
              <a:rPr lang="he-IL" dirty="0"/>
              <a:t> 				על פי חוק קולון - במולקולה </a:t>
            </a:r>
            <a:r>
              <a:rPr lang="en-US" dirty="0"/>
              <a:t>F</a:t>
            </a:r>
            <a:r>
              <a:rPr lang="en-US" baseline="-25000" dirty="0"/>
              <a:t>2</a:t>
            </a:r>
            <a:r>
              <a:rPr lang="he-IL" dirty="0"/>
              <a:t>, נמשכים האלקטרונים</a:t>
            </a:r>
          </a:p>
          <a:p>
            <a:pPr marL="0" indent="0">
              <a:buNone/>
            </a:pPr>
            <a:r>
              <a:rPr lang="he-IL" dirty="0"/>
              <a:t> 				הקושרים לשני הגרעינים של אטומי הפלואור באותו כוח.</a:t>
            </a:r>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pic>
        <p:nvPicPr>
          <p:cNvPr id="10" name="Picture 9"/>
          <p:cNvPicPr>
            <a:picLocks noChangeAspect="1"/>
          </p:cNvPicPr>
          <p:nvPr/>
        </p:nvPicPr>
        <p:blipFill>
          <a:blip r:embed="rId3"/>
          <a:stretch>
            <a:fillRect/>
          </a:stretch>
        </p:blipFill>
        <p:spPr>
          <a:xfrm>
            <a:off x="3164347" y="2459791"/>
            <a:ext cx="5709582" cy="1163519"/>
          </a:xfrm>
          <a:prstGeom prst="rect">
            <a:avLst/>
          </a:prstGeom>
        </p:spPr>
      </p:pic>
      <p:pic>
        <p:nvPicPr>
          <p:cNvPr id="11" name="Picture 10"/>
          <p:cNvPicPr>
            <a:picLocks noChangeAspect="1"/>
          </p:cNvPicPr>
          <p:nvPr/>
        </p:nvPicPr>
        <p:blipFill>
          <a:blip r:embed="rId4"/>
          <a:stretch>
            <a:fillRect/>
          </a:stretch>
        </p:blipFill>
        <p:spPr>
          <a:xfrm>
            <a:off x="655950" y="3130062"/>
            <a:ext cx="2367720" cy="1379688"/>
          </a:xfrm>
          <a:prstGeom prst="rect">
            <a:avLst/>
          </a:prstGeom>
        </p:spPr>
      </p:pic>
    </p:spTree>
    <p:extLst>
      <p:ext uri="{BB962C8B-B14F-4D97-AF65-F5344CB8AC3E}">
        <p14:creationId xmlns:p14="http://schemas.microsoft.com/office/powerpoint/2010/main" val="35688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הקשר הקוולנטי</a:t>
            </a:r>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תזכורת: סדר קשר</a:t>
            </a:r>
            <a:endParaRPr lang="en-US" dirty="0"/>
          </a:p>
        </p:txBody>
      </p:sp>
      <p:sp>
        <p:nvSpPr>
          <p:cNvPr id="7" name="מציין מיקום תוכן 8">
            <a:extLst>
              <a:ext uri="{FF2B5EF4-FFF2-40B4-BE49-F238E27FC236}">
                <a16:creationId xmlns:a16="http://schemas.microsoft.com/office/drawing/2014/main" id="{976EFD1C-2C83-406B-A4FA-8AEE22957B59}"/>
              </a:ext>
            </a:extLst>
          </p:cNvPr>
          <p:cNvSpPr txBox="1">
            <a:spLocks/>
          </p:cNvSpPr>
          <p:nvPr/>
        </p:nvSpPr>
        <p:spPr>
          <a:xfrm>
            <a:off x="515272" y="2032212"/>
            <a:ext cx="11161453" cy="3522187"/>
          </a:xfrm>
          <a:prstGeom prst="rect">
            <a:avLst/>
          </a:prstGeom>
        </p:spPr>
        <p:txBody>
          <a:bodyPr vert="horz" lIns="91440" tIns="45720" rIns="91440" bIns="45720" rtlCol="1">
            <a:normAutofit/>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nSpc>
                <a:spcPct val="150000"/>
              </a:lnSpc>
              <a:buFont typeface="Arial" pitchFamily="34" charset="0"/>
              <a:buNone/>
            </a:pPr>
            <a:endParaRPr lang="he-IL" dirty="0"/>
          </a:p>
        </p:txBody>
      </p:sp>
      <p:grpSp>
        <p:nvGrpSpPr>
          <p:cNvPr id="13" name="Group 12"/>
          <p:cNvGrpSpPr/>
          <p:nvPr/>
        </p:nvGrpSpPr>
        <p:grpSpPr>
          <a:xfrm>
            <a:off x="515271" y="1426332"/>
            <a:ext cx="7643991" cy="3828941"/>
            <a:chOff x="515271" y="1725458"/>
            <a:chExt cx="8258074" cy="3863664"/>
          </a:xfrm>
        </p:grpSpPr>
        <p:sp>
          <p:nvSpPr>
            <p:cNvPr id="14" name="תרשים זרימה: תהליך חלופי 4">
              <a:extLst>
                <a:ext uri="{FF2B5EF4-FFF2-40B4-BE49-F238E27FC236}">
                  <a16:creationId xmlns:a16="http://schemas.microsoft.com/office/drawing/2014/main" id="{E0A2E224-F189-4B18-88F4-DB8D7F056451}"/>
                </a:ext>
              </a:extLst>
            </p:cNvPr>
            <p:cNvSpPr/>
            <p:nvPr/>
          </p:nvSpPr>
          <p:spPr>
            <a:xfrm>
              <a:off x="515272" y="3851762"/>
              <a:ext cx="4023360" cy="1737360"/>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ארבעה זוגות של אלקטרונים קושרים</a:t>
              </a:r>
              <a:br>
                <a:rPr lang="en-US" sz="2000" dirty="0">
                  <a:solidFill>
                    <a:schemeClr val="bg1"/>
                  </a:solidFill>
                  <a:latin typeface="Varela Round" panose="00000500000000000000" pitchFamily="2" charset="-79"/>
                  <a:cs typeface="Varela Round" panose="00000500000000000000" pitchFamily="2" charset="-79"/>
                </a:rPr>
              </a:br>
              <a:r>
                <a:rPr lang="he-IL" sz="2000" b="1" dirty="0">
                  <a:solidFill>
                    <a:schemeClr val="bg1"/>
                  </a:solidFill>
                  <a:latin typeface="Varela Round" panose="00000500000000000000" pitchFamily="2" charset="-79"/>
                  <a:cs typeface="Varela Round" panose="00000500000000000000" pitchFamily="2" charset="-79"/>
                </a:rPr>
                <a:t>לא קיים!</a:t>
              </a:r>
            </a:p>
            <a:p>
              <a:pPr algn="ctr"/>
              <a:r>
                <a:rPr lang="he-IL" sz="2000" dirty="0">
                  <a:solidFill>
                    <a:schemeClr val="bg1"/>
                  </a:solidFill>
                  <a:latin typeface="Varela Round" panose="00000500000000000000" pitchFamily="2" charset="-79"/>
                  <a:cs typeface="Varela Round" panose="00000500000000000000" pitchFamily="2" charset="-79"/>
                </a:rPr>
                <a:t>דחייה גדולה מדי!</a:t>
              </a:r>
            </a:p>
          </p:txBody>
        </p:sp>
        <p:sp>
          <p:nvSpPr>
            <p:cNvPr id="15" name="תרשים זרימה: תהליך חלופי 4">
              <a:extLst>
                <a:ext uri="{FF2B5EF4-FFF2-40B4-BE49-F238E27FC236}">
                  <a16:creationId xmlns:a16="http://schemas.microsoft.com/office/drawing/2014/main" id="{E0A2E224-F189-4B18-88F4-DB8D7F056451}"/>
                </a:ext>
              </a:extLst>
            </p:cNvPr>
            <p:cNvSpPr/>
            <p:nvPr/>
          </p:nvSpPr>
          <p:spPr>
            <a:xfrm>
              <a:off x="4749985" y="1725459"/>
              <a:ext cx="4023360" cy="1737360"/>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זוג אחד של אלקטרונים קושרים</a:t>
              </a:r>
              <a:br>
                <a:rPr lang="en-US" sz="2000" dirty="0">
                  <a:solidFill>
                    <a:schemeClr val="bg1"/>
                  </a:solidFill>
                  <a:latin typeface="Varela Round" panose="00000500000000000000" pitchFamily="2" charset="-79"/>
                  <a:cs typeface="Varela Round" panose="00000500000000000000" pitchFamily="2" charset="-79"/>
                </a:rPr>
              </a:br>
              <a:r>
                <a:rPr lang="he-IL" sz="2000" b="1" dirty="0">
                  <a:solidFill>
                    <a:schemeClr val="bg1"/>
                  </a:solidFill>
                  <a:latin typeface="Varela Round" panose="00000500000000000000" pitchFamily="2" charset="-79"/>
                  <a:cs typeface="Varela Round" panose="00000500000000000000" pitchFamily="2" charset="-79"/>
                </a:rPr>
                <a:t>קשר קוולנטי יחיד</a:t>
              </a:r>
            </a:p>
            <a:p>
              <a:pPr algn="ctr"/>
              <a:r>
                <a:rPr lang="he-IL" sz="2000" dirty="0">
                  <a:solidFill>
                    <a:schemeClr val="bg1"/>
                  </a:solidFill>
                  <a:latin typeface="Varela Round" panose="00000500000000000000" pitchFamily="2" charset="-79"/>
                  <a:cs typeface="Varela Round" panose="00000500000000000000" pitchFamily="2" charset="-79"/>
                </a:rPr>
                <a:t>סדר קשר = 1</a:t>
              </a:r>
              <a:endParaRPr lang="he-IL" sz="2000" b="1" dirty="0">
                <a:solidFill>
                  <a:schemeClr val="bg1"/>
                </a:solidFill>
                <a:latin typeface="Varela Round" panose="00000500000000000000" pitchFamily="2" charset="-79"/>
                <a:cs typeface="Varela Round" panose="00000500000000000000" pitchFamily="2" charset="-79"/>
              </a:endParaRPr>
            </a:p>
          </p:txBody>
        </p:sp>
        <p:sp>
          <p:nvSpPr>
            <p:cNvPr id="16" name="תרשים זרימה: תהליך חלופי 4">
              <a:extLst>
                <a:ext uri="{FF2B5EF4-FFF2-40B4-BE49-F238E27FC236}">
                  <a16:creationId xmlns:a16="http://schemas.microsoft.com/office/drawing/2014/main" id="{E0A2E224-F189-4B18-88F4-DB8D7F056451}"/>
                </a:ext>
              </a:extLst>
            </p:cNvPr>
            <p:cNvSpPr/>
            <p:nvPr/>
          </p:nvSpPr>
          <p:spPr>
            <a:xfrm>
              <a:off x="515271" y="1725458"/>
              <a:ext cx="4024643" cy="1737360"/>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שני זוגות של אלקטרונים קושרים</a:t>
              </a:r>
              <a:br>
                <a:rPr lang="en-US" sz="2000" dirty="0">
                  <a:solidFill>
                    <a:schemeClr val="bg1"/>
                  </a:solidFill>
                  <a:latin typeface="Varela Round" panose="00000500000000000000" pitchFamily="2" charset="-79"/>
                  <a:cs typeface="Varela Round" panose="00000500000000000000" pitchFamily="2" charset="-79"/>
                </a:rPr>
              </a:br>
              <a:r>
                <a:rPr lang="he-IL" sz="2000" b="1" dirty="0">
                  <a:solidFill>
                    <a:schemeClr val="bg1"/>
                  </a:solidFill>
                  <a:latin typeface="Varela Round" panose="00000500000000000000" pitchFamily="2" charset="-79"/>
                  <a:cs typeface="Varela Round" panose="00000500000000000000" pitchFamily="2" charset="-79"/>
                </a:rPr>
                <a:t>קשר קוולנטי כפול</a:t>
              </a:r>
            </a:p>
            <a:p>
              <a:pPr algn="ctr"/>
              <a:r>
                <a:rPr lang="he-IL" sz="2000" dirty="0">
                  <a:solidFill>
                    <a:schemeClr val="bg1"/>
                  </a:solidFill>
                  <a:latin typeface="Varela Round" panose="00000500000000000000" pitchFamily="2" charset="-79"/>
                  <a:cs typeface="Varela Round" panose="00000500000000000000" pitchFamily="2" charset="-79"/>
                </a:rPr>
                <a:t>סדר קשר = 2</a:t>
              </a:r>
              <a:endParaRPr lang="he-IL" sz="2000" b="1" dirty="0">
                <a:solidFill>
                  <a:schemeClr val="bg1"/>
                </a:solidFill>
                <a:latin typeface="Varela Round" panose="00000500000000000000" pitchFamily="2" charset="-79"/>
                <a:cs typeface="Varela Round" panose="00000500000000000000" pitchFamily="2" charset="-79"/>
              </a:endParaRPr>
            </a:p>
          </p:txBody>
        </p:sp>
        <p:sp>
          <p:nvSpPr>
            <p:cNvPr id="17" name="תרשים זרימה: תהליך חלופי 4">
              <a:extLst>
                <a:ext uri="{FF2B5EF4-FFF2-40B4-BE49-F238E27FC236}">
                  <a16:creationId xmlns:a16="http://schemas.microsoft.com/office/drawing/2014/main" id="{E0A2E224-F189-4B18-88F4-DB8D7F056451}"/>
                </a:ext>
              </a:extLst>
            </p:cNvPr>
            <p:cNvSpPr/>
            <p:nvPr/>
          </p:nvSpPr>
          <p:spPr>
            <a:xfrm>
              <a:off x="4749985" y="3851762"/>
              <a:ext cx="4023360" cy="1737360"/>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שלושה זוגות של אלקטרונים קושרים</a:t>
              </a:r>
              <a:br>
                <a:rPr lang="en-US" sz="2000" dirty="0">
                  <a:solidFill>
                    <a:schemeClr val="bg1"/>
                  </a:solidFill>
                  <a:latin typeface="Varela Round" panose="00000500000000000000" pitchFamily="2" charset="-79"/>
                  <a:cs typeface="Varela Round" panose="00000500000000000000" pitchFamily="2" charset="-79"/>
                </a:rPr>
              </a:br>
              <a:r>
                <a:rPr lang="he-IL" sz="2000" b="1" dirty="0">
                  <a:solidFill>
                    <a:schemeClr val="bg1"/>
                  </a:solidFill>
                  <a:latin typeface="Varela Round" panose="00000500000000000000" pitchFamily="2" charset="-79"/>
                  <a:cs typeface="Varela Round" panose="00000500000000000000" pitchFamily="2" charset="-79"/>
                </a:rPr>
                <a:t>קשר קוולנטי משולש</a:t>
              </a:r>
            </a:p>
            <a:p>
              <a:pPr algn="ctr"/>
              <a:r>
                <a:rPr lang="he-IL" sz="2000" dirty="0">
                  <a:solidFill>
                    <a:schemeClr val="bg1"/>
                  </a:solidFill>
                  <a:latin typeface="Varela Round" panose="00000500000000000000" pitchFamily="2" charset="-79"/>
                  <a:cs typeface="Varela Round" panose="00000500000000000000" pitchFamily="2" charset="-79"/>
                </a:rPr>
                <a:t>סדר קשר = 3</a:t>
              </a:r>
              <a:endParaRPr lang="he-IL" sz="2000" b="1" dirty="0">
                <a:solidFill>
                  <a:schemeClr val="bg1"/>
                </a:solidFill>
                <a:latin typeface="Varela Round" panose="00000500000000000000" pitchFamily="2" charset="-79"/>
                <a:cs typeface="Varela Round" panose="00000500000000000000" pitchFamily="2" charset="-79"/>
              </a:endParaRPr>
            </a:p>
          </p:txBody>
        </p:sp>
      </p:grpSp>
    </p:spTree>
    <p:extLst>
      <p:ext uri="{BB962C8B-B14F-4D97-AF65-F5344CB8AC3E}">
        <p14:creationId xmlns:p14="http://schemas.microsoft.com/office/powerpoint/2010/main" val="2196946334"/>
      </p:ext>
    </p:extLst>
  </p:cSld>
  <p:clrMapOvr>
    <a:masterClrMapping/>
  </p:clrMapOvr>
</p:sld>
</file>

<file path=ppt/theme/theme1.xml><?xml version="1.0" encoding="utf-8"?>
<a:theme xmlns:a="http://schemas.openxmlformats.org/drawingml/2006/main" name="ערכת נושא Office">
  <a:themeElements>
    <a:clrScheme name="מערכת שידורים">
      <a:dk1>
        <a:srgbClr val="002060"/>
      </a:dk1>
      <a:lt1>
        <a:sysClr val="window" lastClr="FFFFFF"/>
      </a:lt1>
      <a:dk2>
        <a:srgbClr val="44546A"/>
      </a:dk2>
      <a:lt2>
        <a:srgbClr val="E7E6E6"/>
      </a:lt2>
      <a:accent1>
        <a:srgbClr val="92D050"/>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התאמה אישית 3">
      <a:majorFont>
        <a:latin typeface="Varela Round"/>
        <a:ea typeface=""/>
        <a:cs typeface="Varela Round"/>
      </a:majorFont>
      <a:minorFont>
        <a:latin typeface="Varela Round"/>
        <a:ea typeface=""/>
        <a:cs typeface="Varela Roun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15415</TotalTime>
  <Words>3672</Words>
  <Application>Microsoft Office PowerPoint</Application>
  <PresentationFormat>מסך רחב</PresentationFormat>
  <Paragraphs>614</Paragraphs>
  <Slides>38</Slides>
  <Notes>36</Notes>
  <HiddenSlides>0</HiddenSlides>
  <MMClips>0</MMClips>
  <ScaleCrop>false</ScaleCrop>
  <HeadingPairs>
    <vt:vector size="8" baseType="variant">
      <vt:variant>
        <vt:lpstr>גופנים בשימוש</vt:lpstr>
      </vt:variant>
      <vt:variant>
        <vt:i4>7</vt:i4>
      </vt:variant>
      <vt:variant>
        <vt:lpstr>ערכת נושא</vt:lpstr>
      </vt:variant>
      <vt:variant>
        <vt:i4>1</vt:i4>
      </vt:variant>
      <vt:variant>
        <vt:lpstr>שרתי OLE מוטבעים</vt:lpstr>
      </vt:variant>
      <vt:variant>
        <vt:i4>1</vt:i4>
      </vt:variant>
      <vt:variant>
        <vt:lpstr>כותרות שקופיות</vt:lpstr>
      </vt:variant>
      <vt:variant>
        <vt:i4>38</vt:i4>
      </vt:variant>
    </vt:vector>
  </HeadingPairs>
  <TitlesOfParts>
    <vt:vector size="47" baseType="lpstr">
      <vt:lpstr>Arial</vt:lpstr>
      <vt:lpstr>Calibri</vt:lpstr>
      <vt:lpstr>Symbol</vt:lpstr>
      <vt:lpstr>Tahoma</vt:lpstr>
      <vt:lpstr>Times New Roman</vt:lpstr>
      <vt:lpstr>Varela Round</vt:lpstr>
      <vt:lpstr>Wingdings</vt:lpstr>
      <vt:lpstr>ערכת נושא Office</vt:lpstr>
      <vt:lpstr>Bitmap Image</vt:lpstr>
      <vt:lpstr>מערכת שידורים לאומית</vt:lpstr>
      <vt:lpstr>מבנה וקישור</vt:lpstr>
      <vt:lpstr>מה נלמד היום </vt:lpstr>
      <vt:lpstr>הקשר הקוולנטי</vt:lpstr>
      <vt:lpstr>הקשר הקוולנטי</vt:lpstr>
      <vt:lpstr>הקשר הקוולנטי</vt:lpstr>
      <vt:lpstr>הקשר הקוולנטי</vt:lpstr>
      <vt:lpstr>הקשר הקוולנטי</vt:lpstr>
      <vt:lpstr>הקשר הקוולנטי</vt:lpstr>
      <vt:lpstr>הקשר הקוולנטי</vt:lpstr>
      <vt:lpstr>הקשר הקוולנטי</vt:lpstr>
      <vt:lpstr>הקשר הקוולנטי</vt:lpstr>
      <vt:lpstr>תרגול כיתה</vt:lpstr>
      <vt:lpstr>תרגול כיתה</vt:lpstr>
      <vt:lpstr>תרגול כיתה</vt:lpstr>
      <vt:lpstr>תרגול כיתה</vt:lpstr>
      <vt:lpstr>תרגול כיתה</vt:lpstr>
      <vt:lpstr>תרגול כיתה</vt:lpstr>
      <vt:lpstr>תרגול כיתה</vt:lpstr>
      <vt:lpstr>אנרגיית הקשר הקוולנטי</vt:lpstr>
      <vt:lpstr>תרגיל להפסקה</vt:lpstr>
      <vt:lpstr>הפסקה</vt:lpstr>
      <vt:lpstr>פתרון תרגיל שניתן להפסקה</vt:lpstr>
      <vt:lpstr>הקשר הקוולנטי</vt:lpstr>
      <vt:lpstr>תרגול כיתה</vt:lpstr>
      <vt:lpstr>תרגול כיתה</vt:lpstr>
      <vt:lpstr>תרגול כיתה</vt:lpstr>
      <vt:lpstr>תרגול כיתה</vt:lpstr>
      <vt:lpstr>תרגול כיתה</vt:lpstr>
      <vt:lpstr>תרגול כיתה</vt:lpstr>
      <vt:lpstr>תרגול כיתה</vt:lpstr>
      <vt:lpstr>תרגול כיתה</vt:lpstr>
      <vt:lpstr>תרגול כיתה</vt:lpstr>
      <vt:lpstr>תרגול כיתה</vt:lpstr>
      <vt:lpstr>תרגול כיתה</vt:lpstr>
      <vt:lpstr>אורך הקשר הקוולנטי</vt:lpstr>
      <vt:lpstr>כותרת</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שני שמלה/Shani Chemla</cp:lastModifiedBy>
  <cp:revision>249</cp:revision>
  <dcterms:created xsi:type="dcterms:W3CDTF">2020-03-15T19:13:03Z</dcterms:created>
  <dcterms:modified xsi:type="dcterms:W3CDTF">2021-11-10T13:39:40Z</dcterms:modified>
</cp:coreProperties>
</file>