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40"/>
  </p:notesMasterIdLst>
  <p:sldIdLst>
    <p:sldId id="257" r:id="rId2"/>
    <p:sldId id="262" r:id="rId3"/>
    <p:sldId id="263" r:id="rId4"/>
    <p:sldId id="288" r:id="rId5"/>
    <p:sldId id="301" r:id="rId6"/>
    <p:sldId id="310" r:id="rId7"/>
    <p:sldId id="309" r:id="rId8"/>
    <p:sldId id="312" r:id="rId9"/>
    <p:sldId id="311" r:id="rId10"/>
    <p:sldId id="313" r:id="rId11"/>
    <p:sldId id="314" r:id="rId12"/>
    <p:sldId id="315" r:id="rId13"/>
    <p:sldId id="316" r:id="rId14"/>
    <p:sldId id="318" r:id="rId15"/>
    <p:sldId id="320" r:id="rId16"/>
    <p:sldId id="319" r:id="rId17"/>
    <p:sldId id="321" r:id="rId18"/>
    <p:sldId id="322" r:id="rId19"/>
    <p:sldId id="323" r:id="rId20"/>
    <p:sldId id="325" r:id="rId21"/>
    <p:sldId id="327" r:id="rId22"/>
    <p:sldId id="303" r:id="rId23"/>
    <p:sldId id="328" r:id="rId24"/>
    <p:sldId id="317" r:id="rId25"/>
    <p:sldId id="329" r:id="rId26"/>
    <p:sldId id="330" r:id="rId27"/>
    <p:sldId id="331" r:id="rId28"/>
    <p:sldId id="332" r:id="rId29"/>
    <p:sldId id="333" r:id="rId30"/>
    <p:sldId id="334" r:id="rId31"/>
    <p:sldId id="335" r:id="rId32"/>
    <p:sldId id="336" r:id="rId33"/>
    <p:sldId id="337" r:id="rId34"/>
    <p:sldId id="341" r:id="rId35"/>
    <p:sldId id="338" r:id="rId36"/>
    <p:sldId id="340" r:id="rId37"/>
    <p:sldId id="339" r:id="rId38"/>
    <p:sldId id="291" r:id="rId39"/>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798E"/>
    <a:srgbClr val="0D7B81"/>
    <a:srgbClr val="E2F6F6"/>
    <a:srgbClr val="FCFEFE"/>
    <a:srgbClr val="12B4BC"/>
    <a:srgbClr val="192A72"/>
    <a:srgbClr val="E9EBF5"/>
    <a:srgbClr val="CBCCD2"/>
    <a:srgbClr val="E0E0E0"/>
    <a:srgbClr val="11A4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ללא סגנון, רשת טבל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820" autoAdjust="0"/>
    <p:restoredTop sz="89377" autoAdjust="0"/>
  </p:normalViewPr>
  <p:slideViewPr>
    <p:cSldViewPr snapToGrid="0" snapToObjects="1">
      <p:cViewPr varScale="1">
        <p:scale>
          <a:sx n="53" d="100"/>
          <a:sy n="53" d="100"/>
        </p:scale>
        <p:origin x="108" y="282"/>
      </p:cViewPr>
      <p:guideLst>
        <p:guide orient="horz" pos="2160"/>
        <p:guide pos="3841"/>
      </p:guideLst>
    </p:cSldViewPr>
  </p:slideViewPr>
  <p:outlineViewPr>
    <p:cViewPr>
      <p:scale>
        <a:sx n="33" d="100"/>
        <a:sy n="33" d="100"/>
      </p:scale>
      <p:origin x="0" y="-29272"/>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napToObjects="1">
      <p:cViewPr varScale="1">
        <p:scale>
          <a:sx n="85" d="100"/>
          <a:sy n="85" d="100"/>
        </p:scale>
        <p:origin x="912" y="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EC061A6-0796-4DA4-BCCF-C39215C865B3}" type="datetimeFigureOut">
              <a:rPr lang="he-IL" smtClean="0"/>
              <a:pPr/>
              <a:t>ו'/כסלו/תשפ"ב</a:t>
            </a:fld>
            <a:endParaRPr lang="he-IL"/>
          </a:p>
        </p:txBody>
      </p:sp>
      <p:sp>
        <p:nvSpPr>
          <p:cNvPr id="4" name="מציין מיקום של תמונת שקופית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6DF83E7-A828-4E18-9E21-DA925548D1ED}" type="slidenum">
              <a:rPr lang="he-IL" smtClean="0"/>
              <a:pPr/>
              <a:t>‹#›</a:t>
            </a:fld>
            <a:endParaRPr lang="he-IL"/>
          </a:p>
        </p:txBody>
      </p:sp>
    </p:spTree>
    <p:extLst>
      <p:ext uri="{BB962C8B-B14F-4D97-AF65-F5344CB8AC3E}">
        <p14:creationId xmlns:p14="http://schemas.microsoft.com/office/powerpoint/2010/main" val="242047285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11</a:t>
            </a:fld>
            <a:endParaRPr lang="he-IL"/>
          </a:p>
        </p:txBody>
      </p:sp>
    </p:spTree>
    <p:extLst>
      <p:ext uri="{BB962C8B-B14F-4D97-AF65-F5344CB8AC3E}">
        <p14:creationId xmlns:p14="http://schemas.microsoft.com/office/powerpoint/2010/main" val="5256842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12</a:t>
            </a:fld>
            <a:endParaRPr lang="he-IL"/>
          </a:p>
        </p:txBody>
      </p:sp>
    </p:spTree>
    <p:extLst>
      <p:ext uri="{BB962C8B-B14F-4D97-AF65-F5344CB8AC3E}">
        <p14:creationId xmlns:p14="http://schemas.microsoft.com/office/powerpoint/2010/main" val="32070986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13</a:t>
            </a:fld>
            <a:endParaRPr lang="he-IL"/>
          </a:p>
        </p:txBody>
      </p:sp>
    </p:spTree>
    <p:extLst>
      <p:ext uri="{BB962C8B-B14F-4D97-AF65-F5344CB8AC3E}">
        <p14:creationId xmlns:p14="http://schemas.microsoft.com/office/powerpoint/2010/main" val="19481986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e-IL" dirty="0"/>
              <a:t>עדינה: המאבק העיקרי היה להכניס את הטבלה לתוך העמוד ולשמור על גודל הגיוני של כתב מבלי לפגוע בפירוט ההסברים.</a:t>
            </a:r>
          </a:p>
        </p:txBody>
      </p:sp>
      <p:sp>
        <p:nvSpPr>
          <p:cNvPr id="4" name="Slide Number Placeholder 3"/>
          <p:cNvSpPr>
            <a:spLocks noGrp="1"/>
          </p:cNvSpPr>
          <p:nvPr>
            <p:ph type="sldNum" sz="quarter" idx="5"/>
          </p:nvPr>
        </p:nvSpPr>
        <p:spPr/>
        <p:txBody>
          <a:bodyPr/>
          <a:lstStyle/>
          <a:p>
            <a:fld id="{E6DF83E7-A828-4E18-9E21-DA925548D1ED}" type="slidenum">
              <a:rPr lang="he-IL" smtClean="0"/>
              <a:pPr/>
              <a:t>14</a:t>
            </a:fld>
            <a:endParaRPr lang="he-IL"/>
          </a:p>
        </p:txBody>
      </p:sp>
    </p:spTree>
    <p:extLst>
      <p:ext uri="{BB962C8B-B14F-4D97-AF65-F5344CB8AC3E}">
        <p14:creationId xmlns:p14="http://schemas.microsoft.com/office/powerpoint/2010/main" val="27787982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15</a:t>
            </a:fld>
            <a:endParaRPr lang="he-IL"/>
          </a:p>
        </p:txBody>
      </p:sp>
    </p:spTree>
    <p:extLst>
      <p:ext uri="{BB962C8B-B14F-4D97-AF65-F5344CB8AC3E}">
        <p14:creationId xmlns:p14="http://schemas.microsoft.com/office/powerpoint/2010/main" val="18590935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e-IL" dirty="0"/>
              <a:t>עדינה: המאבק העיקרי היה להכניס את הטבלה לתוך העמוד ולשמור על גודל הגיוני של כתב מבלי לפגוע בפירוט ההסברים.</a:t>
            </a:r>
          </a:p>
          <a:p>
            <a:r>
              <a:rPr lang="he-IL" dirty="0"/>
              <a:t>אי לכך- פירוט התשובה מצד ימין לטבלה.</a:t>
            </a:r>
          </a:p>
        </p:txBody>
      </p:sp>
      <p:sp>
        <p:nvSpPr>
          <p:cNvPr id="4" name="Slide Number Placeholder 3"/>
          <p:cNvSpPr>
            <a:spLocks noGrp="1"/>
          </p:cNvSpPr>
          <p:nvPr>
            <p:ph type="sldNum" sz="quarter" idx="5"/>
          </p:nvPr>
        </p:nvSpPr>
        <p:spPr/>
        <p:txBody>
          <a:bodyPr/>
          <a:lstStyle/>
          <a:p>
            <a:fld id="{E6DF83E7-A828-4E18-9E21-DA925548D1ED}" type="slidenum">
              <a:rPr lang="he-IL" smtClean="0"/>
              <a:pPr/>
              <a:t>16</a:t>
            </a:fld>
            <a:endParaRPr lang="he-IL"/>
          </a:p>
        </p:txBody>
      </p:sp>
    </p:spTree>
    <p:extLst>
      <p:ext uri="{BB962C8B-B14F-4D97-AF65-F5344CB8AC3E}">
        <p14:creationId xmlns:p14="http://schemas.microsoft.com/office/powerpoint/2010/main" val="39645004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17</a:t>
            </a:fld>
            <a:endParaRPr lang="he-IL"/>
          </a:p>
        </p:txBody>
      </p:sp>
    </p:spTree>
    <p:extLst>
      <p:ext uri="{BB962C8B-B14F-4D97-AF65-F5344CB8AC3E}">
        <p14:creationId xmlns:p14="http://schemas.microsoft.com/office/powerpoint/2010/main" val="469899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e-IL" dirty="0"/>
              <a:t>עדינה: המאבק העיקרי היה להכניס את הטבלה לתוך העמוד ולשמור על גודל הגיוני של כתב מבלי לפגוע בפירוט ההסברים.</a:t>
            </a:r>
          </a:p>
          <a:p>
            <a:r>
              <a:rPr lang="he-IL" dirty="0"/>
              <a:t>אי לכך- פירוט התשובה מצד ימין לטבלה.</a:t>
            </a:r>
          </a:p>
          <a:p>
            <a:r>
              <a:rPr lang="he-IL" dirty="0"/>
              <a:t>הוספתי את ההסבר לגבי רדיוס. אם יש הבדל יש להתייחס אליו כגורם</a:t>
            </a:r>
          </a:p>
          <a:p>
            <a:endParaRPr lang="he-IL"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18</a:t>
            </a:fld>
            <a:endParaRPr lang="he-IL"/>
          </a:p>
        </p:txBody>
      </p:sp>
    </p:spTree>
    <p:extLst>
      <p:ext uri="{BB962C8B-B14F-4D97-AF65-F5344CB8AC3E}">
        <p14:creationId xmlns:p14="http://schemas.microsoft.com/office/powerpoint/2010/main" val="2724962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e-IL" dirty="0"/>
              <a:t>עדינה: המאבק העיקרי היה להכניס את הטבלה לתוך העמוד ולשמור על גודל הגיוני של כתב מבלי לפגוע בפירוט ההסברים.</a:t>
            </a:r>
          </a:p>
          <a:p>
            <a:r>
              <a:rPr lang="he-IL" dirty="0"/>
              <a:t>אי לכך- פירוט התשובה מצד ימין לטבלה.</a:t>
            </a:r>
          </a:p>
          <a:p>
            <a:r>
              <a:rPr lang="he-IL" dirty="0"/>
              <a:t>העתקתי לפה את הנוסח מהשקופיות הקודמות כדי שיהיה נוסח קבוע</a:t>
            </a:r>
          </a:p>
          <a:p>
            <a:endParaRPr lang="he-IL"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19</a:t>
            </a:fld>
            <a:endParaRPr lang="he-IL"/>
          </a:p>
        </p:txBody>
      </p:sp>
    </p:spTree>
    <p:extLst>
      <p:ext uri="{BB962C8B-B14F-4D97-AF65-F5344CB8AC3E}">
        <p14:creationId xmlns:p14="http://schemas.microsoft.com/office/powerpoint/2010/main" val="11778586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e-IL" dirty="0"/>
              <a:t>עדינה: המאבק העיקרי היה להכניס את הטבלה לתוך העמוד ולשמור על גודל הגיוני של כתב מבלי לפגוע בפירוט ההסברים.</a:t>
            </a:r>
          </a:p>
          <a:p>
            <a:endParaRPr lang="he-IL"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20</a:t>
            </a:fld>
            <a:endParaRPr lang="he-IL"/>
          </a:p>
        </p:txBody>
      </p:sp>
    </p:spTree>
    <p:extLst>
      <p:ext uri="{BB962C8B-B14F-4D97-AF65-F5344CB8AC3E}">
        <p14:creationId xmlns:p14="http://schemas.microsoft.com/office/powerpoint/2010/main" val="3350663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21</a:t>
            </a:fld>
            <a:endParaRPr lang="he-IL"/>
          </a:p>
        </p:txBody>
      </p:sp>
    </p:spTree>
    <p:extLst>
      <p:ext uri="{BB962C8B-B14F-4D97-AF65-F5344CB8AC3E}">
        <p14:creationId xmlns:p14="http://schemas.microsoft.com/office/powerpoint/2010/main" val="33424330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5"/>
          </p:nvPr>
        </p:nvSpPr>
        <p:spPr/>
        <p:txBody>
          <a:bodyPr/>
          <a:lstStyle/>
          <a:p>
            <a:fld id="{5D6F83B4-4527-4147-AD95-DA0687FA723C}" type="slidenum">
              <a:rPr lang="he-IL" smtClean="0"/>
              <a:t>22</a:t>
            </a:fld>
            <a:endParaRPr lang="he-IL"/>
          </a:p>
        </p:txBody>
      </p:sp>
    </p:spTree>
    <p:extLst>
      <p:ext uri="{BB962C8B-B14F-4D97-AF65-F5344CB8AC3E}">
        <p14:creationId xmlns:p14="http://schemas.microsoft.com/office/powerpoint/2010/main" val="27064318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23</a:t>
            </a:fld>
            <a:endParaRPr lang="he-IL"/>
          </a:p>
        </p:txBody>
      </p:sp>
    </p:spTree>
    <p:extLst>
      <p:ext uri="{BB962C8B-B14F-4D97-AF65-F5344CB8AC3E}">
        <p14:creationId xmlns:p14="http://schemas.microsoft.com/office/powerpoint/2010/main" val="20776292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24</a:t>
            </a:fld>
            <a:endParaRPr lang="he-IL"/>
          </a:p>
        </p:txBody>
      </p:sp>
    </p:spTree>
    <p:extLst>
      <p:ext uri="{BB962C8B-B14F-4D97-AF65-F5344CB8AC3E}">
        <p14:creationId xmlns:p14="http://schemas.microsoft.com/office/powerpoint/2010/main" val="331415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25</a:t>
            </a:fld>
            <a:endParaRPr lang="he-IL"/>
          </a:p>
        </p:txBody>
      </p:sp>
    </p:spTree>
    <p:extLst>
      <p:ext uri="{BB962C8B-B14F-4D97-AF65-F5344CB8AC3E}">
        <p14:creationId xmlns:p14="http://schemas.microsoft.com/office/powerpoint/2010/main" val="18488868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26</a:t>
            </a:fld>
            <a:endParaRPr lang="he-IL"/>
          </a:p>
        </p:txBody>
      </p:sp>
    </p:spTree>
    <p:extLst>
      <p:ext uri="{BB962C8B-B14F-4D97-AF65-F5344CB8AC3E}">
        <p14:creationId xmlns:p14="http://schemas.microsoft.com/office/powerpoint/2010/main" val="9879487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27</a:t>
            </a:fld>
            <a:endParaRPr lang="he-IL"/>
          </a:p>
        </p:txBody>
      </p:sp>
    </p:spTree>
    <p:extLst>
      <p:ext uri="{BB962C8B-B14F-4D97-AF65-F5344CB8AC3E}">
        <p14:creationId xmlns:p14="http://schemas.microsoft.com/office/powerpoint/2010/main" val="667028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28</a:t>
            </a:fld>
            <a:endParaRPr lang="he-IL"/>
          </a:p>
        </p:txBody>
      </p:sp>
    </p:spTree>
    <p:extLst>
      <p:ext uri="{BB962C8B-B14F-4D97-AF65-F5344CB8AC3E}">
        <p14:creationId xmlns:p14="http://schemas.microsoft.com/office/powerpoint/2010/main" val="26731452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29</a:t>
            </a:fld>
            <a:endParaRPr lang="he-IL"/>
          </a:p>
        </p:txBody>
      </p:sp>
    </p:spTree>
    <p:extLst>
      <p:ext uri="{BB962C8B-B14F-4D97-AF65-F5344CB8AC3E}">
        <p14:creationId xmlns:p14="http://schemas.microsoft.com/office/powerpoint/2010/main" val="309642541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30</a:t>
            </a:fld>
            <a:endParaRPr lang="he-IL"/>
          </a:p>
        </p:txBody>
      </p:sp>
    </p:spTree>
    <p:extLst>
      <p:ext uri="{BB962C8B-B14F-4D97-AF65-F5344CB8AC3E}">
        <p14:creationId xmlns:p14="http://schemas.microsoft.com/office/powerpoint/2010/main" val="1354623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31</a:t>
            </a:fld>
            <a:endParaRPr lang="he-IL"/>
          </a:p>
        </p:txBody>
      </p:sp>
    </p:spTree>
    <p:extLst>
      <p:ext uri="{BB962C8B-B14F-4D97-AF65-F5344CB8AC3E}">
        <p14:creationId xmlns:p14="http://schemas.microsoft.com/office/powerpoint/2010/main" val="10228257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32</a:t>
            </a:fld>
            <a:endParaRPr lang="he-IL"/>
          </a:p>
        </p:txBody>
      </p:sp>
    </p:spTree>
    <p:extLst>
      <p:ext uri="{BB962C8B-B14F-4D97-AF65-F5344CB8AC3E}">
        <p14:creationId xmlns:p14="http://schemas.microsoft.com/office/powerpoint/2010/main" val="174714375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33</a:t>
            </a:fld>
            <a:endParaRPr lang="he-IL"/>
          </a:p>
        </p:txBody>
      </p:sp>
    </p:spTree>
    <p:extLst>
      <p:ext uri="{BB962C8B-B14F-4D97-AF65-F5344CB8AC3E}">
        <p14:creationId xmlns:p14="http://schemas.microsoft.com/office/powerpoint/2010/main" val="76530692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34</a:t>
            </a:fld>
            <a:endParaRPr lang="he-IL"/>
          </a:p>
        </p:txBody>
      </p:sp>
    </p:spTree>
    <p:extLst>
      <p:ext uri="{BB962C8B-B14F-4D97-AF65-F5344CB8AC3E}">
        <p14:creationId xmlns:p14="http://schemas.microsoft.com/office/powerpoint/2010/main" val="17758704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35</a:t>
            </a:fld>
            <a:endParaRPr lang="he-IL"/>
          </a:p>
        </p:txBody>
      </p:sp>
    </p:spTree>
    <p:extLst>
      <p:ext uri="{BB962C8B-B14F-4D97-AF65-F5344CB8AC3E}">
        <p14:creationId xmlns:p14="http://schemas.microsoft.com/office/powerpoint/2010/main" val="414557588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e-IL"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36</a:t>
            </a:fld>
            <a:endParaRPr lang="he-IL"/>
          </a:p>
        </p:txBody>
      </p:sp>
    </p:spTree>
    <p:extLst>
      <p:ext uri="{BB962C8B-B14F-4D97-AF65-F5344CB8AC3E}">
        <p14:creationId xmlns:p14="http://schemas.microsoft.com/office/powerpoint/2010/main" val="14201401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5"/>
          </p:nvPr>
        </p:nvSpPr>
        <p:spPr/>
        <p:txBody>
          <a:bodyPr/>
          <a:lstStyle/>
          <a:p>
            <a:fld id="{5D6F83B4-4527-4147-AD95-DA0687FA723C}" type="slidenum">
              <a:rPr lang="he-IL" smtClean="0"/>
              <a:t>37</a:t>
            </a:fld>
            <a:endParaRPr lang="he-IL"/>
          </a:p>
        </p:txBody>
      </p:sp>
    </p:spTree>
    <p:extLst>
      <p:ext uri="{BB962C8B-B14F-4D97-AF65-F5344CB8AC3E}">
        <p14:creationId xmlns:p14="http://schemas.microsoft.com/office/powerpoint/2010/main" val="4776188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5</a:t>
            </a:fld>
            <a:endParaRPr lang="he-IL"/>
          </a:p>
        </p:txBody>
      </p:sp>
    </p:spTree>
    <p:extLst>
      <p:ext uri="{BB962C8B-B14F-4D97-AF65-F5344CB8AC3E}">
        <p14:creationId xmlns:p14="http://schemas.microsoft.com/office/powerpoint/2010/main" val="2993945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6</a:t>
            </a:fld>
            <a:endParaRPr lang="he-IL"/>
          </a:p>
        </p:txBody>
      </p:sp>
    </p:spTree>
    <p:extLst>
      <p:ext uri="{BB962C8B-B14F-4D97-AF65-F5344CB8AC3E}">
        <p14:creationId xmlns:p14="http://schemas.microsoft.com/office/powerpoint/2010/main" val="41018594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7</a:t>
            </a:fld>
            <a:endParaRPr lang="he-IL"/>
          </a:p>
        </p:txBody>
      </p:sp>
    </p:spTree>
    <p:extLst>
      <p:ext uri="{BB962C8B-B14F-4D97-AF65-F5344CB8AC3E}">
        <p14:creationId xmlns:p14="http://schemas.microsoft.com/office/powerpoint/2010/main" val="38821941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8</a:t>
            </a:fld>
            <a:endParaRPr lang="he-IL"/>
          </a:p>
        </p:txBody>
      </p:sp>
    </p:spTree>
    <p:extLst>
      <p:ext uri="{BB962C8B-B14F-4D97-AF65-F5344CB8AC3E}">
        <p14:creationId xmlns:p14="http://schemas.microsoft.com/office/powerpoint/2010/main" val="9239507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9</a:t>
            </a:fld>
            <a:endParaRPr lang="he-IL"/>
          </a:p>
        </p:txBody>
      </p:sp>
    </p:spTree>
    <p:extLst>
      <p:ext uri="{BB962C8B-B14F-4D97-AF65-F5344CB8AC3E}">
        <p14:creationId xmlns:p14="http://schemas.microsoft.com/office/powerpoint/2010/main" val="28171209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DF83E7-A828-4E18-9E21-DA925548D1ED}" type="slidenum">
              <a:rPr lang="he-IL" smtClean="0"/>
              <a:pPr/>
              <a:t>10</a:t>
            </a:fld>
            <a:endParaRPr lang="he-IL"/>
          </a:p>
        </p:txBody>
      </p:sp>
    </p:spTree>
    <p:extLst>
      <p:ext uri="{BB962C8B-B14F-4D97-AF65-F5344CB8AC3E}">
        <p14:creationId xmlns:p14="http://schemas.microsoft.com/office/powerpoint/2010/main" val="379499385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שער - מערכת שידורים לאומית">
    <p:spTree>
      <p:nvGrpSpPr>
        <p:cNvPr id="1" name=""/>
        <p:cNvGrpSpPr/>
        <p:nvPr/>
      </p:nvGrpSpPr>
      <p:grpSpPr>
        <a:xfrm>
          <a:off x="0" y="0"/>
          <a:ext cx="0" cy="0"/>
          <a:chOff x="0" y="0"/>
          <a:chExt cx="0" cy="0"/>
        </a:xfrm>
      </p:grpSpPr>
      <p:sp>
        <p:nvSpPr>
          <p:cNvPr id="2" name="כותרת 1"/>
          <p:cNvSpPr>
            <a:spLocks noGrp="1"/>
          </p:cNvSpPr>
          <p:nvPr>
            <p:ph type="ctrTitle"/>
          </p:nvPr>
        </p:nvSpPr>
        <p:spPr>
          <a:xfrm>
            <a:off x="516000" y="2693989"/>
            <a:ext cx="11160000" cy="1470025"/>
          </a:xfrm>
        </p:spPr>
        <p:txBody>
          <a:bodyPr vert="horz" lIns="91440" tIns="45720" rIns="91440" bIns="45720" rtlCol="1" anchor="ctr">
            <a:normAutofit/>
          </a:bodyPr>
          <a:lstStyle>
            <a:lvl1pPr>
              <a:defRPr kumimoji="0" lang="he-IL" sz="6601"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70069" y="6569428"/>
            <a:ext cx="2623961"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1488810" y="6304086"/>
            <a:ext cx="3246400" cy="192925"/>
          </a:xfrm>
          <a:prstGeom prst="roundRect">
            <a:avLst>
              <a:gd name="adj" fmla="val 49359"/>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9" name="מלבן מעוגל 8"/>
          <p:cNvSpPr/>
          <p:nvPr userDrawn="1"/>
        </p:nvSpPr>
        <p:spPr>
          <a:xfrm>
            <a:off x="9986482" y="-439221"/>
            <a:ext cx="4205647"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9"/>
          <p:cNvSpPr/>
          <p:nvPr userDrawn="1"/>
        </p:nvSpPr>
        <p:spPr>
          <a:xfrm>
            <a:off x="8259471" y="6565100"/>
            <a:ext cx="4434214"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5286" y="369916"/>
            <a:ext cx="1301430" cy="1597430"/>
          </a:xfrm>
          <a:prstGeom prst="rect">
            <a:avLst/>
          </a:prstGeom>
        </p:spPr>
      </p:pic>
      <p:sp>
        <p:nvSpPr>
          <p:cNvPr id="3" name="Rectangle 2">
            <a:extLst>
              <a:ext uri="{FF2B5EF4-FFF2-40B4-BE49-F238E27FC236}">
                <a16:creationId xmlns:a16="http://schemas.microsoft.com/office/drawing/2014/main" id="{6F2D798A-D3EB-4AD6-BA0D-6AF5A272CB65}"/>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661D397-1081-475E-877E-2C0275DD9CD7}"/>
              </a:ext>
            </a:extLst>
          </p:cNvPr>
          <p:cNvSpPr/>
          <p:nvPr userDrawn="1"/>
        </p:nvSpPr>
        <p:spPr>
          <a:xfrm>
            <a:off x="-1356361" y="6875979"/>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3C9C924-5BCF-44F6-9D2C-C85E4D329EC9}"/>
              </a:ext>
            </a:extLst>
          </p:cNvPr>
          <p:cNvSpPr/>
          <p:nvPr userDrawn="1"/>
        </p:nvSpPr>
        <p:spPr>
          <a:xfrm rot="5400000">
            <a:off x="10129568" y="1977381"/>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FB07856-A797-4811-9A80-36465708097A}"/>
              </a:ext>
            </a:extLst>
          </p:cNvPr>
          <p:cNvSpPr/>
          <p:nvPr userDrawn="1"/>
        </p:nvSpPr>
        <p:spPr>
          <a:xfrm>
            <a:off x="-3261642" y="347118"/>
            <a:ext cx="3246401" cy="730473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כותרת ראשית ושתי תמונות">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2FEA3643-4251-43C2-A891-4C9664978EA8}"/>
              </a:ext>
            </a:extLst>
          </p:cNvPr>
          <p:cNvSpPr>
            <a:spLocks noGrp="1"/>
          </p:cNvSpPr>
          <p:nvPr>
            <p:ph type="pic" sz="quarter" idx="13"/>
          </p:nvPr>
        </p:nvSpPr>
        <p:spPr>
          <a:xfrm>
            <a:off x="594360" y="1310640"/>
            <a:ext cx="4511040" cy="4267200"/>
          </a:xfrm>
        </p:spPr>
        <p:txBody>
          <a:bodyPr/>
          <a:lstStyle/>
          <a:p>
            <a:endParaRPr lang="en-US"/>
          </a:p>
        </p:txBody>
      </p:sp>
      <p:sp>
        <p:nvSpPr>
          <p:cNvPr id="8" name="כותרת 1">
            <a:extLst>
              <a:ext uri="{FF2B5EF4-FFF2-40B4-BE49-F238E27FC236}">
                <a16:creationId xmlns:a16="http://schemas.microsoft.com/office/drawing/2014/main" id="{C304FB8B-5E14-469F-8BA4-BF0F011B94E4}"/>
              </a:ext>
            </a:extLst>
          </p:cNvPr>
          <p:cNvSpPr>
            <a:spLocks noGrp="1"/>
          </p:cNvSpPr>
          <p:nvPr>
            <p:ph type="title"/>
          </p:nvPr>
        </p:nvSpPr>
        <p:spPr>
          <a:xfrm>
            <a:off x="1026926" y="155448"/>
            <a:ext cx="9802368" cy="720000"/>
          </a:xfrm>
          <a:noFill/>
        </p:spPr>
        <p:txBody>
          <a:bodyPr vert="horz" lIns="91440" tIns="45720" rIns="91440" bIns="45720" rtlCol="1" anchor="ctr">
            <a:noAutofit/>
          </a:bodyPr>
          <a:lstStyle>
            <a:lvl1pPr marL="0" marR="0" indent="0" algn="ctr" defTabSz="914491"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9" name="מלבן מעוגל 8">
            <a:extLst>
              <a:ext uri="{FF2B5EF4-FFF2-40B4-BE49-F238E27FC236}">
                <a16:creationId xmlns:a16="http://schemas.microsoft.com/office/drawing/2014/main" id="{B712628B-0991-4441-8324-4563256F9B32}"/>
              </a:ext>
            </a:extLst>
          </p:cNvPr>
          <p:cNvSpPr/>
          <p:nvPr userDrawn="1"/>
        </p:nvSpPr>
        <p:spPr>
          <a:xfrm>
            <a:off x="-2429707" y="195047"/>
            <a:ext cx="2969302" cy="247597"/>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6">
            <a:extLst>
              <a:ext uri="{FF2B5EF4-FFF2-40B4-BE49-F238E27FC236}">
                <a16:creationId xmlns:a16="http://schemas.microsoft.com/office/drawing/2014/main" id="{26E72AF6-8AD0-4AAD-B906-30424D022CD1}"/>
              </a:ext>
            </a:extLst>
          </p:cNvPr>
          <p:cNvSpPr/>
          <p:nvPr userDrawn="1"/>
        </p:nvSpPr>
        <p:spPr>
          <a:xfrm>
            <a:off x="9974795" y="5878199"/>
            <a:ext cx="4766811" cy="35766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p>
        </p:txBody>
      </p:sp>
      <p:sp>
        <p:nvSpPr>
          <p:cNvPr id="11" name="מלבן מעוגל 8">
            <a:extLst>
              <a:ext uri="{FF2B5EF4-FFF2-40B4-BE49-F238E27FC236}">
                <a16:creationId xmlns:a16="http://schemas.microsoft.com/office/drawing/2014/main" id="{68D073A7-D8C0-45AA-A5E4-B6122A52E8F5}"/>
              </a:ext>
            </a:extLst>
          </p:cNvPr>
          <p:cNvSpPr/>
          <p:nvPr userDrawn="1"/>
        </p:nvSpPr>
        <p:spPr>
          <a:xfrm>
            <a:off x="-2017472" y="518276"/>
            <a:ext cx="2969302" cy="36951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מלבן מעוגל 10">
            <a:extLst>
              <a:ext uri="{FF2B5EF4-FFF2-40B4-BE49-F238E27FC236}">
                <a16:creationId xmlns:a16="http://schemas.microsoft.com/office/drawing/2014/main" id="{DF89C8AF-9EDF-46EF-BAB7-2D35F683552B}"/>
              </a:ext>
            </a:extLst>
          </p:cNvPr>
          <p:cNvSpPr/>
          <p:nvPr userDrawn="1"/>
        </p:nvSpPr>
        <p:spPr>
          <a:xfrm>
            <a:off x="8144699" y="6307826"/>
            <a:ext cx="5175721" cy="720000"/>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3" name="Picture Placeholder 6">
            <a:extLst>
              <a:ext uri="{FF2B5EF4-FFF2-40B4-BE49-F238E27FC236}">
                <a16:creationId xmlns:a16="http://schemas.microsoft.com/office/drawing/2014/main" id="{52FC1393-B378-4A8A-8716-61E038E3D631}"/>
              </a:ext>
            </a:extLst>
          </p:cNvPr>
          <p:cNvSpPr>
            <a:spLocks noGrp="1"/>
          </p:cNvSpPr>
          <p:nvPr>
            <p:ph type="pic" sz="quarter" idx="14"/>
          </p:nvPr>
        </p:nvSpPr>
        <p:spPr>
          <a:xfrm>
            <a:off x="5372315" y="1310640"/>
            <a:ext cx="4511040" cy="4267200"/>
          </a:xfrm>
        </p:spPr>
        <p:txBody>
          <a:bodyPr/>
          <a:lstStyle/>
          <a:p>
            <a:endParaRPr lang="en-US"/>
          </a:p>
        </p:txBody>
      </p:sp>
      <p:sp>
        <p:nvSpPr>
          <p:cNvPr id="14" name="Rectangle 13">
            <a:extLst>
              <a:ext uri="{FF2B5EF4-FFF2-40B4-BE49-F238E27FC236}">
                <a16:creationId xmlns:a16="http://schemas.microsoft.com/office/drawing/2014/main" id="{BEA01DEB-EE2D-463E-B92D-20469AC2DACB}"/>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ADC8B5D-6FF7-4E76-819C-95A4A6017B9C}"/>
              </a:ext>
            </a:extLst>
          </p:cNvPr>
          <p:cNvSpPr/>
          <p:nvPr userDrawn="1"/>
        </p:nvSpPr>
        <p:spPr>
          <a:xfrm>
            <a:off x="-1356361" y="6889426"/>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30F30E8-13B7-4C55-A126-67529F765268}"/>
              </a:ext>
            </a:extLst>
          </p:cNvPr>
          <p:cNvSpPr/>
          <p:nvPr userDrawn="1"/>
        </p:nvSpPr>
        <p:spPr>
          <a:xfrm rot="5400000">
            <a:off x="10092700" y="2084060"/>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E7D38CE-7F73-4533-B25A-F628D3EBA7C1}"/>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4444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פרטי השיעור, מקצוע ומורה">
    <p:spTree>
      <p:nvGrpSpPr>
        <p:cNvPr id="1" name=""/>
        <p:cNvGrpSpPr/>
        <p:nvPr/>
      </p:nvGrpSpPr>
      <p:grpSpPr>
        <a:xfrm>
          <a:off x="0" y="0"/>
          <a:ext cx="0" cy="0"/>
          <a:chOff x="0" y="0"/>
          <a:chExt cx="0" cy="0"/>
        </a:xfrm>
      </p:grpSpPr>
      <p:sp>
        <p:nvSpPr>
          <p:cNvPr id="10" name="מלבן מעוגל 9"/>
          <p:cNvSpPr/>
          <p:nvPr userDrawn="1"/>
        </p:nvSpPr>
        <p:spPr>
          <a:xfrm>
            <a:off x="212943" y="1396870"/>
            <a:ext cx="14000014" cy="2978963"/>
          </a:xfrm>
          <a:prstGeom prst="roundRect">
            <a:avLst>
              <a:gd name="adj" fmla="val 50000"/>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t>  </a:t>
            </a:r>
          </a:p>
        </p:txBody>
      </p:sp>
      <p:sp>
        <p:nvSpPr>
          <p:cNvPr id="7" name="מלבן מעוגל 6"/>
          <p:cNvSpPr/>
          <p:nvPr userDrawn="1"/>
        </p:nvSpPr>
        <p:spPr>
          <a:xfrm>
            <a:off x="7329949" y="6240593"/>
            <a:ext cx="5333866"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מלבן מעוגל 10"/>
          <p:cNvSpPr/>
          <p:nvPr userDrawn="1"/>
        </p:nvSpPr>
        <p:spPr>
          <a:xfrm>
            <a:off x="-501113" y="87232"/>
            <a:ext cx="1428110"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4" name="מלבן מעוגל 8">
            <a:extLst>
              <a:ext uri="{FF2B5EF4-FFF2-40B4-BE49-F238E27FC236}">
                <a16:creationId xmlns:a16="http://schemas.microsoft.com/office/drawing/2014/main" id="{404057E2-9B3D-4075-99B3-75AE757986D1}"/>
              </a:ext>
            </a:extLst>
          </p:cNvPr>
          <p:cNvSpPr/>
          <p:nvPr userDrawn="1"/>
        </p:nvSpPr>
        <p:spPr>
          <a:xfrm>
            <a:off x="10059465" y="87232"/>
            <a:ext cx="276885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5" name="מלבן מעוגל 7">
            <a:extLst>
              <a:ext uri="{FF2B5EF4-FFF2-40B4-BE49-F238E27FC236}">
                <a16:creationId xmlns:a16="http://schemas.microsoft.com/office/drawing/2014/main" id="{F6801116-CC43-4B2A-8C30-E06B51438E5F}"/>
              </a:ext>
            </a:extLst>
          </p:cNvPr>
          <p:cNvSpPr/>
          <p:nvPr userDrawn="1"/>
        </p:nvSpPr>
        <p:spPr>
          <a:xfrm>
            <a:off x="9066088" y="5930032"/>
            <a:ext cx="5299429" cy="22162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6" name="Rectangle 15">
            <a:extLst>
              <a:ext uri="{FF2B5EF4-FFF2-40B4-BE49-F238E27FC236}">
                <a16:creationId xmlns:a16="http://schemas.microsoft.com/office/drawing/2014/main" id="{083851AC-7C39-4D24-80F3-E23F47BEFFD4}"/>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E1AEE328-D2C3-444A-8724-BDAF608C4860}"/>
              </a:ext>
            </a:extLst>
          </p:cNvPr>
          <p:cNvSpPr/>
          <p:nvPr userDrawn="1"/>
        </p:nvSpPr>
        <p:spPr>
          <a:xfrm>
            <a:off x="-1356361" y="6875979"/>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8D96B898-2CF0-49F5-BBD6-BB8ACC47A495}"/>
              </a:ext>
            </a:extLst>
          </p:cNvPr>
          <p:cNvSpPr/>
          <p:nvPr userDrawn="1"/>
        </p:nvSpPr>
        <p:spPr>
          <a:xfrm rot="5400000">
            <a:off x="10107939" y="1972518"/>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99EA7E53-F4C8-4E78-8841-55D753889071}"/>
              </a:ext>
            </a:extLst>
          </p:cNvPr>
          <p:cNvSpPr/>
          <p:nvPr userDrawn="1"/>
        </p:nvSpPr>
        <p:spPr>
          <a:xfrm>
            <a:off x="-3246402" y="-426720"/>
            <a:ext cx="3246401" cy="807856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כותרת 1">
            <a:extLst>
              <a:ext uri="{FF2B5EF4-FFF2-40B4-BE49-F238E27FC236}">
                <a16:creationId xmlns:a16="http://schemas.microsoft.com/office/drawing/2014/main" id="{6AF90618-5011-488D-8577-8090B2BE5488}"/>
              </a:ext>
            </a:extLst>
          </p:cNvPr>
          <p:cNvSpPr>
            <a:spLocks noGrp="1"/>
          </p:cNvSpPr>
          <p:nvPr>
            <p:ph type="ctrTitle"/>
          </p:nvPr>
        </p:nvSpPr>
        <p:spPr>
          <a:xfrm>
            <a:off x="696000" y="1400768"/>
            <a:ext cx="10800000" cy="1260000"/>
          </a:xfrm>
          <a:prstGeom prst="rect">
            <a:avLst/>
          </a:prstGeom>
        </p:spPr>
        <p:txBody>
          <a:bodyPr anchor="ctr" anchorCtr="0">
            <a:noAutofit/>
          </a:bodyPr>
          <a:lstStyle>
            <a:lvl1pPr algn="ctr">
              <a:defRPr sz="6600" b="1">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23" name="Google Shape;11;p2">
            <a:extLst>
              <a:ext uri="{FF2B5EF4-FFF2-40B4-BE49-F238E27FC236}">
                <a16:creationId xmlns:a16="http://schemas.microsoft.com/office/drawing/2014/main" id="{60774046-55DB-47C4-8731-49E4A217CD42}"/>
              </a:ext>
            </a:extLst>
          </p:cNvPr>
          <p:cNvSpPr txBox="1">
            <a:spLocks noGrp="1"/>
          </p:cNvSpPr>
          <p:nvPr>
            <p:ph type="subTitle" idx="1"/>
          </p:nvPr>
        </p:nvSpPr>
        <p:spPr>
          <a:xfrm>
            <a:off x="696000" y="2798300"/>
            <a:ext cx="10800000" cy="720000"/>
          </a:xfrm>
          <a:prstGeom prst="rect">
            <a:avLst/>
          </a:prstGeom>
        </p:spPr>
        <p:txBody>
          <a:bodyPr spcFirstLastPara="1" wrap="square" lIns="36000" tIns="36000" rIns="36000" bIns="36000" anchor="ctr" anchorCtr="0">
            <a:spAutoFit/>
          </a:bodyPr>
          <a:lstStyle>
            <a:lvl1pPr lvl="0" algn="ctr">
              <a:lnSpc>
                <a:spcPct val="100000"/>
              </a:lnSpc>
              <a:spcBef>
                <a:spcPts val="0"/>
              </a:spcBef>
              <a:spcAft>
                <a:spcPts val="600"/>
              </a:spcAft>
              <a:buSzPts val="2800"/>
              <a:buNone/>
              <a:defRPr sz="3600" b="1">
                <a:solidFill>
                  <a:srgbClr val="002060"/>
                </a:solidFill>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24" name="מציין מיקום תוכן 2">
            <a:extLst>
              <a:ext uri="{FF2B5EF4-FFF2-40B4-BE49-F238E27FC236}">
                <a16:creationId xmlns:a16="http://schemas.microsoft.com/office/drawing/2014/main" id="{4EE53297-C04D-4B07-99F8-BCEC4E3B9EB8}"/>
              </a:ext>
            </a:extLst>
          </p:cNvPr>
          <p:cNvSpPr>
            <a:spLocks noGrp="1"/>
          </p:cNvSpPr>
          <p:nvPr>
            <p:ph idx="10"/>
          </p:nvPr>
        </p:nvSpPr>
        <p:spPr>
          <a:xfrm>
            <a:off x="696000" y="3655832"/>
            <a:ext cx="10800000" cy="720000"/>
          </a:xfrm>
        </p:spPr>
        <p:txBody>
          <a:bodyPr anchor="ctr">
            <a:noAutofit/>
          </a:bodyPr>
          <a:lstStyle>
            <a:lvl1pPr marL="342900" indent="-342900" algn="ctr" defTabSz="914400" rtl="1" eaLnBrk="1" latinLnBrk="0" hangingPunct="1">
              <a:lnSpc>
                <a:spcPct val="100000"/>
              </a:lnSpc>
              <a:spcBef>
                <a:spcPts val="0"/>
              </a:spcBef>
              <a:spcAft>
                <a:spcPts val="600"/>
              </a:spcAft>
              <a:buSzPts val="2800"/>
              <a:buFont typeface="Arial" pitchFamily="34" charset="0"/>
              <a:buNone/>
              <a:defRPr lang="he-IL" sz="2800" b="1" kern="1200" dirty="0" smtClean="0">
                <a:solidFill>
                  <a:srgbClr val="002060"/>
                </a:solidFill>
                <a:latin typeface="Varela Round" pitchFamily="2" charset="-79"/>
                <a:ea typeface="+mn-ea"/>
                <a:cs typeface="Varela Round" pitchFamily="2" charset="-79"/>
              </a:defRPr>
            </a:lvl1pPr>
            <a:lvl2pPr marL="342900" indent="-342900" algn="ctr" defTabSz="914400"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
        <p:nvSpPr>
          <p:cNvPr id="20" name="מציין מיקום של מספר שקופית 22">
            <a:extLst>
              <a:ext uri="{FF2B5EF4-FFF2-40B4-BE49-F238E27FC236}">
                <a16:creationId xmlns:a16="http://schemas.microsoft.com/office/drawing/2014/main" id="{58C13A1B-004E-44B4-BBDC-E08548A96B81}"/>
              </a:ext>
            </a:extLst>
          </p:cNvPr>
          <p:cNvSpPr txBox="1">
            <a:spLocks/>
          </p:cNvSpPr>
          <p:nvPr userDrawn="1"/>
        </p:nvSpPr>
        <p:spPr>
          <a:xfrm>
            <a:off x="-162210" y="6389199"/>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65000"/>
                  </a:schemeClr>
                </a:solidFill>
                <a:latin typeface="Varela Round" panose="00000500000000000000" pitchFamily="2" charset="-79"/>
                <a:cs typeface="Varela Round" panose="00000500000000000000" pitchFamily="2" charset="-79"/>
              </a:rPr>
              <a:pPr/>
              <a:t>‹#›</a:t>
            </a:fld>
            <a:endParaRPr lang="he-IL" sz="1800" b="0" dirty="0">
              <a:solidFill>
                <a:schemeClr val="bg1">
                  <a:lumMod val="65000"/>
                </a:schemeClr>
              </a:solidFill>
              <a:latin typeface="Varela Round" panose="00000500000000000000" pitchFamily="2" charset="-79"/>
              <a:cs typeface="Varela Round" panose="00000500000000000000" pitchFamily="2" charset="-79"/>
            </a:endParaRPr>
          </a:p>
        </p:txBody>
      </p:sp>
    </p:spTree>
    <p:extLst>
      <p:ext uri="{BB962C8B-B14F-4D97-AF65-F5344CB8AC3E}">
        <p14:creationId xmlns:p14="http://schemas.microsoft.com/office/powerpoint/2010/main" val="2196595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פרק חדש">
    <p:spTree>
      <p:nvGrpSpPr>
        <p:cNvPr id="1" name=""/>
        <p:cNvGrpSpPr/>
        <p:nvPr/>
      </p:nvGrpSpPr>
      <p:grpSpPr>
        <a:xfrm>
          <a:off x="0" y="0"/>
          <a:ext cx="0" cy="0"/>
          <a:chOff x="0" y="0"/>
          <a:chExt cx="0" cy="0"/>
        </a:xfrm>
      </p:grpSpPr>
      <p:sp>
        <p:nvSpPr>
          <p:cNvPr id="10" name="מלבן מעוגל 9"/>
          <p:cNvSpPr/>
          <p:nvPr userDrawn="1"/>
        </p:nvSpPr>
        <p:spPr>
          <a:xfrm>
            <a:off x="212943" y="1396870"/>
            <a:ext cx="14129222" cy="2978963"/>
          </a:xfrm>
          <a:prstGeom prst="roundRect">
            <a:avLst>
              <a:gd name="adj" fmla="val 50000"/>
            </a:avLst>
          </a:prstGeom>
          <a:solidFill>
            <a:srgbClr val="E0E0E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800" dirty="0">
                <a:solidFill>
                  <a:srgbClr val="192A72"/>
                </a:solidFill>
              </a:rPr>
              <a:t>  </a:t>
            </a:r>
          </a:p>
        </p:txBody>
      </p:sp>
      <p:sp>
        <p:nvSpPr>
          <p:cNvPr id="2" name="כותרת 1"/>
          <p:cNvSpPr>
            <a:spLocks noGrp="1"/>
          </p:cNvSpPr>
          <p:nvPr>
            <p:ph type="ctrTitle"/>
          </p:nvPr>
        </p:nvSpPr>
        <p:spPr>
          <a:xfrm>
            <a:off x="696000" y="2188244"/>
            <a:ext cx="10800000" cy="1260000"/>
          </a:xfrm>
          <a:prstGeom prst="rect">
            <a:avLst/>
          </a:prstGeom>
        </p:spPr>
        <p:txBody>
          <a:bodyPr anchor="ctr" anchorCtr="0">
            <a:noAutofit/>
          </a:bodyPr>
          <a:lstStyle>
            <a:lvl1pPr algn="ctr">
              <a:defRPr sz="6601" b="1">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15" name="מלבן מעוגל 6">
            <a:extLst>
              <a:ext uri="{FF2B5EF4-FFF2-40B4-BE49-F238E27FC236}">
                <a16:creationId xmlns:a16="http://schemas.microsoft.com/office/drawing/2014/main" id="{B4A26894-BFC6-4CB2-9F98-6C0AB203AB11}"/>
              </a:ext>
            </a:extLst>
          </p:cNvPr>
          <p:cNvSpPr/>
          <p:nvPr userDrawn="1"/>
        </p:nvSpPr>
        <p:spPr>
          <a:xfrm>
            <a:off x="9664804" y="5699022"/>
            <a:ext cx="476681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6" name="מלבן מעוגל 7">
            <a:extLst>
              <a:ext uri="{FF2B5EF4-FFF2-40B4-BE49-F238E27FC236}">
                <a16:creationId xmlns:a16="http://schemas.microsoft.com/office/drawing/2014/main" id="{93139C06-AB68-49E4-9F8F-F0E56072AD87}"/>
              </a:ext>
            </a:extLst>
          </p:cNvPr>
          <p:cNvSpPr/>
          <p:nvPr userDrawn="1"/>
        </p:nvSpPr>
        <p:spPr>
          <a:xfrm>
            <a:off x="-260562" y="181684"/>
            <a:ext cx="2598822" cy="21681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7" name="מלבן מעוגל 8">
            <a:extLst>
              <a:ext uri="{FF2B5EF4-FFF2-40B4-BE49-F238E27FC236}">
                <a16:creationId xmlns:a16="http://schemas.microsoft.com/office/drawing/2014/main" id="{92F44B1F-CB02-4BE0-9593-98D37356833A}"/>
              </a:ext>
            </a:extLst>
          </p:cNvPr>
          <p:cNvSpPr/>
          <p:nvPr userDrawn="1"/>
        </p:nvSpPr>
        <p:spPr>
          <a:xfrm>
            <a:off x="-488825" y="468418"/>
            <a:ext cx="2969302"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8" name="מלבן מעוגל 10">
            <a:extLst>
              <a:ext uri="{FF2B5EF4-FFF2-40B4-BE49-F238E27FC236}">
                <a16:creationId xmlns:a16="http://schemas.microsoft.com/office/drawing/2014/main" id="{F91DCBDE-92CA-433E-83D5-3B5D0DD4B449}"/>
              </a:ext>
            </a:extLst>
          </p:cNvPr>
          <p:cNvSpPr/>
          <p:nvPr userDrawn="1"/>
        </p:nvSpPr>
        <p:spPr>
          <a:xfrm>
            <a:off x="9010091" y="6104087"/>
            <a:ext cx="3755593"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Rectangle 10">
            <a:extLst>
              <a:ext uri="{FF2B5EF4-FFF2-40B4-BE49-F238E27FC236}">
                <a16:creationId xmlns:a16="http://schemas.microsoft.com/office/drawing/2014/main" id="{FE194D36-FE0A-4C9F-8946-7441BBD04111}"/>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F65A56D-9132-4626-874B-D91437478839}"/>
              </a:ext>
            </a:extLst>
          </p:cNvPr>
          <p:cNvSpPr/>
          <p:nvPr userDrawn="1"/>
        </p:nvSpPr>
        <p:spPr>
          <a:xfrm>
            <a:off x="-1356361" y="6889426"/>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0D0F400-87FD-46D3-B4A3-AC189F03B752}"/>
              </a:ext>
            </a:extLst>
          </p:cNvPr>
          <p:cNvSpPr/>
          <p:nvPr userDrawn="1"/>
        </p:nvSpPr>
        <p:spPr>
          <a:xfrm rot="5400000">
            <a:off x="10121386" y="1972518"/>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D8D9617-ADF9-485F-8AE6-FD3940CA7E4F}"/>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מציין מיקום של מספר שקופית 22">
            <a:extLst>
              <a:ext uri="{FF2B5EF4-FFF2-40B4-BE49-F238E27FC236}">
                <a16:creationId xmlns:a16="http://schemas.microsoft.com/office/drawing/2014/main" id="{1D40CDBA-CE8D-4E82-AAAC-CCBC39F3F871}"/>
              </a:ext>
            </a:extLst>
          </p:cNvPr>
          <p:cNvSpPr txBox="1">
            <a:spLocks/>
          </p:cNvSpPr>
          <p:nvPr userDrawn="1"/>
        </p:nvSpPr>
        <p:spPr>
          <a:xfrm>
            <a:off x="-162210" y="6389199"/>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65000"/>
                  </a:schemeClr>
                </a:solidFill>
                <a:latin typeface="Varela Round" panose="00000500000000000000" pitchFamily="2" charset="-79"/>
                <a:cs typeface="Varela Round" panose="00000500000000000000" pitchFamily="2" charset="-79"/>
              </a:rPr>
              <a:pPr/>
              <a:t>‹#›</a:t>
            </a:fld>
            <a:endParaRPr lang="he-IL" sz="1800" b="0" dirty="0">
              <a:solidFill>
                <a:schemeClr val="bg1">
                  <a:lumMod val="65000"/>
                </a:schemeClr>
              </a:solidFill>
              <a:latin typeface="Varela Round" panose="00000500000000000000" pitchFamily="2" charset="-79"/>
              <a:cs typeface="Varela Round" panose="00000500000000000000" pitchFamily="2" charset="-79"/>
            </a:endParaRPr>
          </a:p>
        </p:txBody>
      </p:sp>
    </p:spTree>
    <p:extLst>
      <p:ext uri="{BB962C8B-B14F-4D97-AF65-F5344CB8AC3E}">
        <p14:creationId xmlns:p14="http://schemas.microsoft.com/office/powerpoint/2010/main" val="3628904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כותרת ותוכן פריסה 1">
    <p:spTree>
      <p:nvGrpSpPr>
        <p:cNvPr id="1" name=""/>
        <p:cNvGrpSpPr/>
        <p:nvPr/>
      </p:nvGrpSpPr>
      <p:grpSpPr>
        <a:xfrm>
          <a:off x="0" y="0"/>
          <a:ext cx="0" cy="0"/>
          <a:chOff x="0" y="0"/>
          <a:chExt cx="0" cy="0"/>
        </a:xfrm>
      </p:grpSpPr>
      <p:sp>
        <p:nvSpPr>
          <p:cNvPr id="11" name="מלבן מעוגל 10">
            <a:extLst>
              <a:ext uri="{FF2B5EF4-FFF2-40B4-BE49-F238E27FC236}">
                <a16:creationId xmlns:a16="http://schemas.microsoft.com/office/drawing/2014/main" id="{EAE132D4-D270-4859-A0A8-0EABA938935B}"/>
              </a:ext>
            </a:extLst>
          </p:cNvPr>
          <p:cNvSpPr/>
          <p:nvPr userDrawn="1"/>
        </p:nvSpPr>
        <p:spPr>
          <a:xfrm>
            <a:off x="6581228" y="6447542"/>
            <a:ext cx="5993234" cy="720000"/>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4" name="מלבן מעוגל 6">
            <a:extLst>
              <a:ext uri="{FF2B5EF4-FFF2-40B4-BE49-F238E27FC236}">
                <a16:creationId xmlns:a16="http://schemas.microsoft.com/office/drawing/2014/main" id="{8A467694-CC08-4C30-BF05-885FCBD4CAB0}"/>
              </a:ext>
            </a:extLst>
          </p:cNvPr>
          <p:cNvSpPr/>
          <p:nvPr userDrawn="1"/>
        </p:nvSpPr>
        <p:spPr>
          <a:xfrm>
            <a:off x="9704146" y="5381191"/>
            <a:ext cx="3496396" cy="442359"/>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6" name="מציין מיקום תוכן 5"/>
          <p:cNvSpPr>
            <a:spLocks noGrp="1"/>
          </p:cNvSpPr>
          <p:nvPr>
            <p:ph sz="quarter" idx="4"/>
          </p:nvPr>
        </p:nvSpPr>
        <p:spPr>
          <a:xfrm>
            <a:off x="515273" y="998859"/>
            <a:ext cx="11161453" cy="4062435"/>
          </a:xfrm>
        </p:spPr>
        <p:txBody>
          <a:bodyPr>
            <a:normAutofit/>
          </a:bodyPr>
          <a:lstStyle>
            <a:lvl1pPr marL="268288" indent="-268288">
              <a:lnSpc>
                <a:spcPct val="100000"/>
              </a:lnSpc>
              <a:spcBef>
                <a:spcPts val="0"/>
              </a:spcBef>
              <a:spcAft>
                <a:spcPts val="600"/>
              </a:spcAft>
              <a:defRPr lang="he-IL" sz="2400" kern="1200" dirty="0" smtClean="0">
                <a:solidFill>
                  <a:srgbClr val="002060"/>
                </a:solidFill>
                <a:latin typeface="Varela Round" pitchFamily="2" charset="-79"/>
                <a:ea typeface="+mn-ea"/>
                <a:cs typeface="Varela Round" panose="00000500000000000000"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anose="00000500000000000000"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2" name="כותרת 1"/>
          <p:cNvSpPr>
            <a:spLocks noGrp="1"/>
          </p:cNvSpPr>
          <p:nvPr>
            <p:ph type="title"/>
          </p:nvPr>
        </p:nvSpPr>
        <p:spPr>
          <a:xfrm>
            <a:off x="1024128" y="155448"/>
            <a:ext cx="9802206" cy="720000"/>
          </a:xfrm>
          <a:noFill/>
        </p:spPr>
        <p:txBody>
          <a:bodyPr vert="horz" lIns="0" tIns="0" rIns="0" bIns="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9" name="מלבן מעוגל 7">
            <a:extLst>
              <a:ext uri="{FF2B5EF4-FFF2-40B4-BE49-F238E27FC236}">
                <a16:creationId xmlns:a16="http://schemas.microsoft.com/office/drawing/2014/main" id="{53A31BA8-BED7-4737-8AF6-AA655F116E85}"/>
              </a:ext>
            </a:extLst>
          </p:cNvPr>
          <p:cNvSpPr/>
          <p:nvPr userDrawn="1"/>
        </p:nvSpPr>
        <p:spPr>
          <a:xfrm>
            <a:off x="-1226982" y="101748"/>
            <a:ext cx="2160598" cy="21681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anose="00000500000000000000" pitchFamily="2" charset="-79"/>
              <a:cs typeface="Varela Round" panose="00000500000000000000" pitchFamily="2" charset="-79"/>
            </a:endParaRPr>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2054055" y="390797"/>
            <a:ext cx="2969302" cy="369516"/>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anose="00000500000000000000" pitchFamily="2" charset="-79"/>
              <a:cs typeface="Varela Round" panose="00000500000000000000" pitchFamily="2" charset="-79"/>
            </a:endParaRPr>
          </a:p>
        </p:txBody>
      </p:sp>
      <p:sp>
        <p:nvSpPr>
          <p:cNvPr id="10" name="מלבן מעוגל 6">
            <a:extLst>
              <a:ext uri="{FF2B5EF4-FFF2-40B4-BE49-F238E27FC236}">
                <a16:creationId xmlns:a16="http://schemas.microsoft.com/office/drawing/2014/main" id="{53219EEB-A406-4AC2-B87E-54A955D7D483}"/>
              </a:ext>
            </a:extLst>
          </p:cNvPr>
          <p:cNvSpPr/>
          <p:nvPr userDrawn="1"/>
        </p:nvSpPr>
        <p:spPr>
          <a:xfrm>
            <a:off x="7978665" y="5944772"/>
            <a:ext cx="4766811" cy="381549"/>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p>
        </p:txBody>
      </p:sp>
      <p:sp>
        <p:nvSpPr>
          <p:cNvPr id="12" name="Rectangle 11">
            <a:extLst>
              <a:ext uri="{FF2B5EF4-FFF2-40B4-BE49-F238E27FC236}">
                <a16:creationId xmlns:a16="http://schemas.microsoft.com/office/drawing/2014/main" id="{DB5BA376-F667-4A43-9264-CB356AE2FBF1}"/>
              </a:ext>
            </a:extLst>
          </p:cNvPr>
          <p:cNvSpPr/>
          <p:nvPr userDrawn="1"/>
        </p:nvSpPr>
        <p:spPr>
          <a:xfrm rot="5400000">
            <a:off x="9936561" y="2157343"/>
            <a:ext cx="735717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מציין מיקום של מספר שקופית 22">
            <a:extLst>
              <a:ext uri="{FF2B5EF4-FFF2-40B4-BE49-F238E27FC236}">
                <a16:creationId xmlns:a16="http://schemas.microsoft.com/office/drawing/2014/main" id="{CE73A552-D52C-4EE0-9E7A-557CEB6CE479}"/>
              </a:ext>
            </a:extLst>
          </p:cNvPr>
          <p:cNvSpPr txBox="1">
            <a:spLocks/>
          </p:cNvSpPr>
          <p:nvPr userDrawn="1"/>
        </p:nvSpPr>
        <p:spPr>
          <a:xfrm>
            <a:off x="-162210" y="6389199"/>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65000"/>
                  </a:schemeClr>
                </a:solidFill>
                <a:latin typeface="Varela Round" panose="00000500000000000000" pitchFamily="2" charset="-79"/>
                <a:cs typeface="Varela Round" panose="00000500000000000000" pitchFamily="2" charset="-79"/>
              </a:rPr>
              <a:pPr/>
              <a:t>‹#›</a:t>
            </a:fld>
            <a:endParaRPr lang="he-IL" sz="1800" b="0" dirty="0">
              <a:solidFill>
                <a:schemeClr val="bg1">
                  <a:lumMod val="65000"/>
                </a:schemeClr>
              </a:solidFill>
              <a:latin typeface="Varela Round" panose="00000500000000000000" pitchFamily="2" charset="-79"/>
              <a:cs typeface="Varela Round" panose="00000500000000000000" pitchFamily="2" charset="-79"/>
            </a:endParaRPr>
          </a:p>
        </p:txBody>
      </p:sp>
      <p:sp>
        <p:nvSpPr>
          <p:cNvPr id="16" name="Rectangle 15">
            <a:extLst>
              <a:ext uri="{FF2B5EF4-FFF2-40B4-BE49-F238E27FC236}">
                <a16:creationId xmlns:a16="http://schemas.microsoft.com/office/drawing/2014/main" id="{45208D21-C13C-48D3-8634-05FCD1520B3D}"/>
              </a:ext>
            </a:extLst>
          </p:cNvPr>
          <p:cNvSpPr/>
          <p:nvPr userDrawn="1"/>
        </p:nvSpPr>
        <p:spPr>
          <a:xfrm>
            <a:off x="5903744" y="6876112"/>
            <a:ext cx="6894095" cy="149330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DFFA872-60FE-48B4-B509-3F90F2F53575}"/>
              </a:ext>
            </a:extLst>
          </p:cNvPr>
          <p:cNvSpPr/>
          <p:nvPr userDrawn="1"/>
        </p:nvSpPr>
        <p:spPr>
          <a:xfrm>
            <a:off x="-2191928" y="-31850"/>
            <a:ext cx="2165034"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63025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כותרת ותוכן פריסה 2">
    <p:spTree>
      <p:nvGrpSpPr>
        <p:cNvPr id="1" name=""/>
        <p:cNvGrpSpPr/>
        <p:nvPr/>
      </p:nvGrpSpPr>
      <p:grpSpPr>
        <a:xfrm>
          <a:off x="0" y="0"/>
          <a:ext cx="0" cy="0"/>
          <a:chOff x="0" y="0"/>
          <a:chExt cx="0" cy="0"/>
        </a:xfrm>
      </p:grpSpPr>
      <p:sp>
        <p:nvSpPr>
          <p:cNvPr id="2" name="כותרת 1"/>
          <p:cNvSpPr>
            <a:spLocks noGrp="1"/>
          </p:cNvSpPr>
          <p:nvPr>
            <p:ph type="title"/>
          </p:nvPr>
        </p:nvSpPr>
        <p:spPr>
          <a:xfrm>
            <a:off x="1024128" y="155448"/>
            <a:ext cx="9802368" cy="720000"/>
          </a:xfrm>
          <a:noFill/>
        </p:spPr>
        <p:txBody>
          <a:bodyPr vert="horz" lIns="0" tIns="0" rIns="0" bIns="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73" y="1024128"/>
            <a:ext cx="11161453" cy="457200"/>
          </a:xfrm>
        </p:spPr>
        <p:txBody>
          <a:bodyPr lIns="0" tIns="0" rIns="0" bIns="0" anchor="ctr">
            <a:noAutofit/>
          </a:bodyPr>
          <a:lstStyle>
            <a:lvl1pPr marL="0" indent="0" algn="r">
              <a:buNone/>
              <a:defRPr sz="3000" b="1">
                <a:solidFill>
                  <a:srgbClr val="12B4BC"/>
                </a:solidFill>
                <a:latin typeface="Varela Round" pitchFamily="2" charset="-79"/>
                <a:cs typeface="Varela Round" panose="00000500000000000000" pitchFamily="2" charset="-79"/>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73" y="1567973"/>
            <a:ext cx="11161453" cy="3522187"/>
          </a:xfrm>
        </p:spPr>
        <p:txBody>
          <a:bodyPr>
            <a:normAutofit/>
          </a:bodyPr>
          <a:lstStyle>
            <a:lvl1pPr marL="268288" indent="-268288">
              <a:lnSpc>
                <a:spcPct val="100000"/>
              </a:lnSpc>
              <a:spcBef>
                <a:spcPts val="0"/>
              </a:spcBef>
              <a:spcAft>
                <a:spcPts val="600"/>
              </a:spcAft>
              <a:defRPr lang="he-IL" sz="2400" kern="1200" dirty="0" smtClean="0">
                <a:solidFill>
                  <a:srgbClr val="002060"/>
                </a:solidFill>
                <a:latin typeface="Varela Round" pitchFamily="2" charset="-79"/>
                <a:ea typeface="+mn-ea"/>
                <a:cs typeface="Varela Round" panose="00000500000000000000"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anose="00000500000000000000"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9" name="מלבן מעוגל 7">
            <a:extLst>
              <a:ext uri="{FF2B5EF4-FFF2-40B4-BE49-F238E27FC236}">
                <a16:creationId xmlns:a16="http://schemas.microsoft.com/office/drawing/2014/main" id="{53A31BA8-BED7-4737-8AF6-AA655F116E85}"/>
              </a:ext>
            </a:extLst>
          </p:cNvPr>
          <p:cNvSpPr/>
          <p:nvPr userDrawn="1"/>
        </p:nvSpPr>
        <p:spPr>
          <a:xfrm>
            <a:off x="-1377633" y="110284"/>
            <a:ext cx="2105524" cy="21681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anose="00000500000000000000" pitchFamily="2" charset="-79"/>
              <a:cs typeface="Varela Round" panose="00000500000000000000" pitchFamily="2" charset="-79"/>
            </a:endParaRPr>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1729189" y="435139"/>
            <a:ext cx="2615798" cy="321877"/>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anose="00000500000000000000" pitchFamily="2" charset="-79"/>
              <a:cs typeface="Varela Round" panose="00000500000000000000" pitchFamily="2" charset="-79"/>
            </a:endParaRPr>
          </a:p>
        </p:txBody>
      </p:sp>
      <p:sp>
        <p:nvSpPr>
          <p:cNvPr id="10" name="מלבן מעוגל 6">
            <a:extLst>
              <a:ext uri="{FF2B5EF4-FFF2-40B4-BE49-F238E27FC236}">
                <a16:creationId xmlns:a16="http://schemas.microsoft.com/office/drawing/2014/main" id="{8A91BCC4-EC47-43E2-9595-B89F757E1A7A}"/>
              </a:ext>
            </a:extLst>
          </p:cNvPr>
          <p:cNvSpPr/>
          <p:nvPr userDrawn="1"/>
        </p:nvSpPr>
        <p:spPr>
          <a:xfrm>
            <a:off x="9323387" y="5555326"/>
            <a:ext cx="476681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מלבן מעוגל 10">
            <a:extLst>
              <a:ext uri="{FF2B5EF4-FFF2-40B4-BE49-F238E27FC236}">
                <a16:creationId xmlns:a16="http://schemas.microsoft.com/office/drawing/2014/main" id="{238EE3F7-5012-4191-9ABD-A8E69370622E}"/>
              </a:ext>
            </a:extLst>
          </p:cNvPr>
          <p:cNvSpPr/>
          <p:nvPr userDrawn="1"/>
        </p:nvSpPr>
        <p:spPr>
          <a:xfrm>
            <a:off x="8679109" y="6024163"/>
            <a:ext cx="4127100" cy="720000"/>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5" name="מציין מיקום של מספר שקופית 22">
            <a:extLst>
              <a:ext uri="{FF2B5EF4-FFF2-40B4-BE49-F238E27FC236}">
                <a16:creationId xmlns:a16="http://schemas.microsoft.com/office/drawing/2014/main" id="{31BF6EDC-D21A-4961-802C-6C57056DED88}"/>
              </a:ext>
            </a:extLst>
          </p:cNvPr>
          <p:cNvSpPr txBox="1">
            <a:spLocks/>
          </p:cNvSpPr>
          <p:nvPr userDrawn="1"/>
        </p:nvSpPr>
        <p:spPr>
          <a:xfrm>
            <a:off x="-162210" y="6389199"/>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65000"/>
                  </a:schemeClr>
                </a:solidFill>
                <a:latin typeface="Varela Round" panose="00000500000000000000" pitchFamily="2" charset="-79"/>
                <a:cs typeface="Varela Round" panose="00000500000000000000" pitchFamily="2" charset="-79"/>
              </a:rPr>
              <a:pPr/>
              <a:t>‹#›</a:t>
            </a:fld>
            <a:endParaRPr lang="he-IL" sz="1800" b="0" dirty="0">
              <a:solidFill>
                <a:schemeClr val="bg1">
                  <a:lumMod val="65000"/>
                </a:schemeClr>
              </a:solidFill>
              <a:latin typeface="Varela Round" panose="00000500000000000000" pitchFamily="2" charset="-79"/>
              <a:cs typeface="Varela Round" panose="00000500000000000000" pitchFamily="2" charset="-79"/>
            </a:endParaRPr>
          </a:p>
        </p:txBody>
      </p:sp>
      <p:sp>
        <p:nvSpPr>
          <p:cNvPr id="14" name="מלבן מעוגל 6">
            <a:extLst>
              <a:ext uri="{FF2B5EF4-FFF2-40B4-BE49-F238E27FC236}">
                <a16:creationId xmlns:a16="http://schemas.microsoft.com/office/drawing/2014/main" id="{09765D6C-4312-45BD-AEDC-93B641915820}"/>
              </a:ext>
            </a:extLst>
          </p:cNvPr>
          <p:cNvSpPr/>
          <p:nvPr userDrawn="1"/>
        </p:nvSpPr>
        <p:spPr>
          <a:xfrm>
            <a:off x="11005702" y="5213334"/>
            <a:ext cx="2372591" cy="25130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2" name="Rectangle 11">
            <a:extLst>
              <a:ext uri="{FF2B5EF4-FFF2-40B4-BE49-F238E27FC236}">
                <a16:creationId xmlns:a16="http://schemas.microsoft.com/office/drawing/2014/main" id="{0D0EF58C-1955-4299-80B8-7931E9453E0B}"/>
              </a:ext>
            </a:extLst>
          </p:cNvPr>
          <p:cNvSpPr/>
          <p:nvPr userDrawn="1"/>
        </p:nvSpPr>
        <p:spPr>
          <a:xfrm rot="5400000">
            <a:off x="10107939" y="1954539"/>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ECE651A-F01C-47F6-93CB-FED077AFFFB4}"/>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509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כותרת ותוכן פריסה 3">
    <p:spTree>
      <p:nvGrpSpPr>
        <p:cNvPr id="1" name=""/>
        <p:cNvGrpSpPr/>
        <p:nvPr/>
      </p:nvGrpSpPr>
      <p:grpSpPr>
        <a:xfrm>
          <a:off x="0" y="0"/>
          <a:ext cx="0" cy="0"/>
          <a:chOff x="0" y="0"/>
          <a:chExt cx="0" cy="0"/>
        </a:xfrm>
      </p:grpSpPr>
      <p:sp>
        <p:nvSpPr>
          <p:cNvPr id="2" name="כותרת 1"/>
          <p:cNvSpPr>
            <a:spLocks noGrp="1"/>
          </p:cNvSpPr>
          <p:nvPr>
            <p:ph type="title"/>
          </p:nvPr>
        </p:nvSpPr>
        <p:spPr>
          <a:xfrm>
            <a:off x="1024128" y="152134"/>
            <a:ext cx="9802368" cy="720000"/>
          </a:xfrm>
        </p:spPr>
        <p:txBody>
          <a:bodyPr lIns="36000" tIns="0" rIns="36000" bIns="0">
            <a:noAutofit/>
          </a:bodyPr>
          <a:lstStyle>
            <a:lvl1pPr marL="0" indent="0">
              <a:tabLst>
                <a:tab pos="11659766" algn="l"/>
              </a:tabLst>
              <a:defRPr sz="4400" b="1">
                <a:solidFill>
                  <a:srgbClr val="002060"/>
                </a:solidFill>
                <a:latin typeface="Varela Round" pitchFamily="2" charset="-79"/>
                <a:cs typeface="Varela Round" pitchFamily="2" charset="-79"/>
              </a:defRPr>
            </a:lvl1pPr>
          </a:lstStyle>
          <a:p>
            <a:r>
              <a:rPr lang="he-IL" dirty="0"/>
              <a:t>לחץ כדי לערוך סגנון כותרת של תבנית</a:t>
            </a:r>
          </a:p>
        </p:txBody>
      </p:sp>
      <p:sp>
        <p:nvSpPr>
          <p:cNvPr id="3" name="מציין מיקום תוכן 2"/>
          <p:cNvSpPr>
            <a:spLocks noGrp="1"/>
          </p:cNvSpPr>
          <p:nvPr>
            <p:ph idx="1"/>
          </p:nvPr>
        </p:nvSpPr>
        <p:spPr>
          <a:xfrm>
            <a:off x="1024128" y="1049185"/>
            <a:ext cx="8031962" cy="4611559"/>
          </a:xfrm>
        </p:spPr>
        <p:txBody>
          <a:bodyPr>
            <a:normAutofit/>
          </a:bodyPr>
          <a:lstStyle>
            <a:lvl1pPr>
              <a:lnSpc>
                <a:spcPct val="150000"/>
              </a:lnSpc>
              <a:spcBef>
                <a:spcPts val="0"/>
              </a:spcBef>
              <a:spcAft>
                <a:spcPts val="600"/>
              </a:spcAft>
              <a:defRPr sz="2400">
                <a:solidFill>
                  <a:srgbClr val="002060"/>
                </a:solidFill>
                <a:latin typeface="Varela Round" pitchFamily="2" charset="-79"/>
                <a:cs typeface="Varela Round" pitchFamily="2" charset="-79"/>
              </a:defRPr>
            </a:lvl1pPr>
            <a:lvl2pPr>
              <a:lnSpc>
                <a:spcPct val="150000"/>
              </a:lnSpc>
              <a:spcBef>
                <a:spcPts val="0"/>
              </a:spcBef>
              <a:spcAft>
                <a:spcPts val="600"/>
              </a:spcAft>
              <a:defRPr sz="2400">
                <a:solidFill>
                  <a:srgbClr val="002060"/>
                </a:solidFill>
                <a:latin typeface="Varela Round" pitchFamily="2" charset="-79"/>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
        <p:nvSpPr>
          <p:cNvPr id="7" name="מלבן מעוגל 6"/>
          <p:cNvSpPr/>
          <p:nvPr userDrawn="1"/>
        </p:nvSpPr>
        <p:spPr>
          <a:xfrm>
            <a:off x="-234936" y="5807316"/>
            <a:ext cx="476619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8" name="מלבן מעוגל 7"/>
          <p:cNvSpPr/>
          <p:nvPr userDrawn="1"/>
        </p:nvSpPr>
        <p:spPr>
          <a:xfrm>
            <a:off x="11218431" y="239177"/>
            <a:ext cx="1706880" cy="458399"/>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9" name="מלבן מעוגל 8"/>
          <p:cNvSpPr/>
          <p:nvPr userDrawn="1"/>
        </p:nvSpPr>
        <p:spPr>
          <a:xfrm>
            <a:off x="-388620" y="6235866"/>
            <a:ext cx="7724431"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10" name="Rectangle 9">
            <a:extLst>
              <a:ext uri="{FF2B5EF4-FFF2-40B4-BE49-F238E27FC236}">
                <a16:creationId xmlns:a16="http://schemas.microsoft.com/office/drawing/2014/main" id="{FFC6E834-92B3-4A32-920C-9FA2D6987411}"/>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6D60292-D9F7-4A35-9D0A-68A9095BDE1E}"/>
              </a:ext>
            </a:extLst>
          </p:cNvPr>
          <p:cNvSpPr/>
          <p:nvPr userDrawn="1"/>
        </p:nvSpPr>
        <p:spPr>
          <a:xfrm>
            <a:off x="-1356361" y="6889426"/>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A53CA14-A360-48A3-A071-94DFC2B62EDC}"/>
              </a:ext>
            </a:extLst>
          </p:cNvPr>
          <p:cNvSpPr/>
          <p:nvPr userDrawn="1"/>
        </p:nvSpPr>
        <p:spPr>
          <a:xfrm rot="5400000">
            <a:off x="10121386" y="1972518"/>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5536A81-6863-4B7C-BB9A-6F6DBBAB87E2}"/>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מציין מיקום של מספר שקופית 22">
            <a:extLst>
              <a:ext uri="{FF2B5EF4-FFF2-40B4-BE49-F238E27FC236}">
                <a16:creationId xmlns:a16="http://schemas.microsoft.com/office/drawing/2014/main" id="{6A93F88D-0694-4107-9D3A-245864065D84}"/>
              </a:ext>
            </a:extLst>
          </p:cNvPr>
          <p:cNvSpPr txBox="1">
            <a:spLocks/>
          </p:cNvSpPr>
          <p:nvPr userDrawn="1"/>
        </p:nvSpPr>
        <p:spPr>
          <a:xfrm>
            <a:off x="-162210" y="6389199"/>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85000"/>
                  </a:schemeClr>
                </a:solidFill>
                <a:latin typeface="Varela Round" panose="00000500000000000000" pitchFamily="2" charset="-79"/>
                <a:cs typeface="Varela Round" panose="00000500000000000000" pitchFamily="2" charset="-79"/>
              </a:rPr>
              <a:pPr/>
              <a:t>‹#›</a:t>
            </a:fld>
            <a:endParaRPr lang="he-IL" sz="1800" b="0" dirty="0">
              <a:solidFill>
                <a:schemeClr val="bg1">
                  <a:lumMod val="85000"/>
                </a:schemeClr>
              </a:solidFill>
              <a:latin typeface="Varela Round" panose="00000500000000000000" pitchFamily="2" charset="-79"/>
              <a:cs typeface="Varela Round" panose="00000500000000000000" pitchFamily="2" charset="-79"/>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כותרת בלבד פריסה 4">
    <p:spTree>
      <p:nvGrpSpPr>
        <p:cNvPr id="1" name=""/>
        <p:cNvGrpSpPr/>
        <p:nvPr/>
      </p:nvGrpSpPr>
      <p:grpSpPr>
        <a:xfrm>
          <a:off x="0" y="0"/>
          <a:ext cx="0" cy="0"/>
          <a:chOff x="0" y="0"/>
          <a:chExt cx="0" cy="0"/>
        </a:xfrm>
      </p:grpSpPr>
      <p:sp>
        <p:nvSpPr>
          <p:cNvPr id="2" name="כותרת 1"/>
          <p:cNvSpPr>
            <a:spLocks noGrp="1"/>
          </p:cNvSpPr>
          <p:nvPr>
            <p:ph type="title"/>
          </p:nvPr>
        </p:nvSpPr>
        <p:spPr>
          <a:xfrm>
            <a:off x="1024128" y="155448"/>
            <a:ext cx="9802368" cy="720000"/>
          </a:xfrm>
          <a:noFill/>
        </p:spPr>
        <p:txBody>
          <a:bodyPr vert="horz" lIns="0" tIns="0" rIns="0" bIns="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9" name="מלבן מעוגל 7">
            <a:extLst>
              <a:ext uri="{FF2B5EF4-FFF2-40B4-BE49-F238E27FC236}">
                <a16:creationId xmlns:a16="http://schemas.microsoft.com/office/drawing/2014/main" id="{53A31BA8-BED7-4737-8AF6-AA655F116E85}"/>
              </a:ext>
            </a:extLst>
          </p:cNvPr>
          <p:cNvSpPr/>
          <p:nvPr userDrawn="1"/>
        </p:nvSpPr>
        <p:spPr>
          <a:xfrm>
            <a:off x="11497481" y="487099"/>
            <a:ext cx="1576672" cy="289443"/>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anose="00000500000000000000" pitchFamily="2" charset="-79"/>
              <a:cs typeface="Varela Round" panose="00000500000000000000" pitchFamily="2" charset="-79"/>
            </a:endParaRPr>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11150538" y="127099"/>
            <a:ext cx="1879662" cy="289443"/>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anose="00000500000000000000" pitchFamily="2" charset="-79"/>
              <a:cs typeface="Varela Round" panose="00000500000000000000" pitchFamily="2" charset="-79"/>
            </a:endParaRPr>
          </a:p>
        </p:txBody>
      </p:sp>
      <p:sp>
        <p:nvSpPr>
          <p:cNvPr id="7" name="מלבן מעוגל 6">
            <a:extLst>
              <a:ext uri="{FF2B5EF4-FFF2-40B4-BE49-F238E27FC236}">
                <a16:creationId xmlns:a16="http://schemas.microsoft.com/office/drawing/2014/main" id="{469E9F25-935E-4A65-8AF2-C1B8F105C612}"/>
              </a:ext>
            </a:extLst>
          </p:cNvPr>
          <p:cNvSpPr/>
          <p:nvPr userDrawn="1"/>
        </p:nvSpPr>
        <p:spPr>
          <a:xfrm>
            <a:off x="-487680" y="5923581"/>
            <a:ext cx="3133018"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מלבן מעוגל 10">
            <a:extLst>
              <a:ext uri="{FF2B5EF4-FFF2-40B4-BE49-F238E27FC236}">
                <a16:creationId xmlns:a16="http://schemas.microsoft.com/office/drawing/2014/main" id="{DD33049F-8FB3-46DC-B84B-8E763BCBCAC1}"/>
              </a:ext>
            </a:extLst>
          </p:cNvPr>
          <p:cNvSpPr/>
          <p:nvPr userDrawn="1"/>
        </p:nvSpPr>
        <p:spPr>
          <a:xfrm>
            <a:off x="-976438" y="6359813"/>
            <a:ext cx="7301038" cy="658080"/>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Rectangle 11">
            <a:extLst>
              <a:ext uri="{FF2B5EF4-FFF2-40B4-BE49-F238E27FC236}">
                <a16:creationId xmlns:a16="http://schemas.microsoft.com/office/drawing/2014/main" id="{761EC8D2-662F-4FBE-BF29-06100D51DE7E}"/>
              </a:ext>
            </a:extLst>
          </p:cNvPr>
          <p:cNvSpPr/>
          <p:nvPr userDrawn="1"/>
        </p:nvSpPr>
        <p:spPr>
          <a:xfrm rot="5400000">
            <a:off x="9360283" y="2733622"/>
            <a:ext cx="6987520" cy="1297194"/>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מציין מיקום של מספר שקופית 22">
            <a:extLst>
              <a:ext uri="{FF2B5EF4-FFF2-40B4-BE49-F238E27FC236}">
                <a16:creationId xmlns:a16="http://schemas.microsoft.com/office/drawing/2014/main" id="{23075256-456E-41D8-BDFD-8C3A8EA654D2}"/>
              </a:ext>
            </a:extLst>
          </p:cNvPr>
          <p:cNvSpPr txBox="1">
            <a:spLocks/>
          </p:cNvSpPr>
          <p:nvPr userDrawn="1"/>
        </p:nvSpPr>
        <p:spPr>
          <a:xfrm>
            <a:off x="-131730" y="6361368"/>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85000"/>
                  </a:schemeClr>
                </a:solidFill>
                <a:latin typeface="Varela Round" panose="00000500000000000000" pitchFamily="2" charset="-79"/>
                <a:cs typeface="Varela Round" panose="00000500000000000000" pitchFamily="2" charset="-79"/>
              </a:rPr>
              <a:pPr/>
              <a:t>‹#›</a:t>
            </a:fld>
            <a:endParaRPr lang="he-IL" sz="1800" b="0" dirty="0">
              <a:solidFill>
                <a:schemeClr val="bg1">
                  <a:lumMod val="85000"/>
                </a:schemeClr>
              </a:solidFill>
              <a:latin typeface="Varela Round" panose="00000500000000000000" pitchFamily="2" charset="-79"/>
              <a:cs typeface="Varela Round" panose="00000500000000000000" pitchFamily="2" charset="-79"/>
            </a:endParaRPr>
          </a:p>
        </p:txBody>
      </p:sp>
      <p:sp>
        <p:nvSpPr>
          <p:cNvPr id="15" name="Rectangle 14">
            <a:extLst>
              <a:ext uri="{FF2B5EF4-FFF2-40B4-BE49-F238E27FC236}">
                <a16:creationId xmlns:a16="http://schemas.microsoft.com/office/drawing/2014/main" id="{4FB42163-9C8B-4AEB-9C50-F5529BD5C36B}"/>
              </a:ext>
            </a:extLst>
          </p:cNvPr>
          <p:cNvSpPr/>
          <p:nvPr userDrawn="1"/>
        </p:nvSpPr>
        <p:spPr>
          <a:xfrm rot="16200000">
            <a:off x="5821949" y="1027133"/>
            <a:ext cx="521207" cy="12218895"/>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A26CB3A-BCA5-4171-BE99-1D6F46911786}"/>
              </a:ext>
            </a:extLst>
          </p:cNvPr>
          <p:cNvSpPr/>
          <p:nvPr userDrawn="1"/>
        </p:nvSpPr>
        <p:spPr>
          <a:xfrm rot="5400000">
            <a:off x="5683838" y="-6805249"/>
            <a:ext cx="947627" cy="1263971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4964ABF-EE59-4E45-BC5F-A3665732FD21}"/>
              </a:ext>
            </a:extLst>
          </p:cNvPr>
          <p:cNvSpPr/>
          <p:nvPr userDrawn="1"/>
        </p:nvSpPr>
        <p:spPr>
          <a:xfrm>
            <a:off x="-2001567" y="-416688"/>
            <a:ext cx="1974672" cy="8068538"/>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E4596A93-68B7-48E8-8354-9EAE3F8183B0}"/>
              </a:ext>
            </a:extLst>
          </p:cNvPr>
          <p:cNvSpPr>
            <a:spLocks noGrp="1"/>
          </p:cNvSpPr>
          <p:nvPr>
            <p:ph type="body" sz="quarter" idx="10"/>
          </p:nvPr>
        </p:nvSpPr>
        <p:spPr>
          <a:xfrm>
            <a:off x="2951578" y="1212161"/>
            <a:ext cx="7885112" cy="4090988"/>
          </a:xfrm>
        </p:spPr>
        <p:txBody>
          <a:bodyPr>
            <a:normAutofit/>
          </a:bodyPr>
          <a:lstStyle>
            <a:lvl1pPr>
              <a:defRPr sz="2800"/>
            </a:lvl1pPr>
          </a:lstStyle>
          <a:p>
            <a:pPr lvl="0"/>
            <a:r>
              <a:rPr lang="en-US" dirty="0"/>
              <a:t>Click to edit Master text styles</a:t>
            </a:r>
          </a:p>
        </p:txBody>
      </p:sp>
    </p:spTree>
    <p:extLst>
      <p:ext uri="{BB962C8B-B14F-4D97-AF65-F5344CB8AC3E}">
        <p14:creationId xmlns:p14="http://schemas.microsoft.com/office/powerpoint/2010/main" val="1651043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כותרת ותוכן פריסה 5">
    <p:spTree>
      <p:nvGrpSpPr>
        <p:cNvPr id="1" name=""/>
        <p:cNvGrpSpPr/>
        <p:nvPr/>
      </p:nvGrpSpPr>
      <p:grpSpPr>
        <a:xfrm>
          <a:off x="0" y="0"/>
          <a:ext cx="0" cy="0"/>
          <a:chOff x="0" y="0"/>
          <a:chExt cx="0" cy="0"/>
        </a:xfrm>
      </p:grpSpPr>
      <p:sp>
        <p:nvSpPr>
          <p:cNvPr id="17" name="מלבן מעוגל 8">
            <a:extLst>
              <a:ext uri="{FF2B5EF4-FFF2-40B4-BE49-F238E27FC236}">
                <a16:creationId xmlns:a16="http://schemas.microsoft.com/office/drawing/2014/main" id="{820BD794-101C-426F-8015-9C33A0E995FA}"/>
              </a:ext>
            </a:extLst>
          </p:cNvPr>
          <p:cNvSpPr/>
          <p:nvPr userDrawn="1"/>
        </p:nvSpPr>
        <p:spPr>
          <a:xfrm>
            <a:off x="-2429707" y="195047"/>
            <a:ext cx="2969302" cy="247597"/>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2" name="כותרת 1"/>
          <p:cNvSpPr>
            <a:spLocks noGrp="1"/>
          </p:cNvSpPr>
          <p:nvPr>
            <p:ph type="title"/>
          </p:nvPr>
        </p:nvSpPr>
        <p:spPr>
          <a:xfrm>
            <a:off x="1026926" y="155448"/>
            <a:ext cx="9802368" cy="720000"/>
          </a:xfrm>
          <a:noFill/>
        </p:spPr>
        <p:txBody>
          <a:bodyPr vert="horz" lIns="91440" tIns="45720" rIns="91440" bIns="45720" rtlCol="1" anchor="ctr">
            <a:noAutofit/>
          </a:bodyPr>
          <a:lstStyle>
            <a:lvl1pPr marL="0" marR="0" indent="0" algn="ctr" defTabSz="914491" rtl="1" eaLnBrk="1" fontAlgn="auto" latinLnBrk="0" hangingPunct="1">
              <a:lnSpc>
                <a:spcPct val="100000"/>
              </a:lnSpc>
              <a:spcBef>
                <a:spcPct val="0"/>
              </a:spcBef>
              <a:spcAft>
                <a:spcPts val="0"/>
              </a:spcAft>
              <a:buClrTx/>
              <a:buSzTx/>
              <a:buFontTx/>
              <a:buNone/>
              <a:tabLst/>
              <a:defRPr kumimoji="0" lang="he-IL" sz="44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91"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1026926" y="1025601"/>
            <a:ext cx="9802368" cy="431447"/>
          </a:xfrm>
        </p:spPr>
        <p:txBody>
          <a:bodyPr anchor="ctr">
            <a:noAutofit/>
          </a:bodyPr>
          <a:lstStyle>
            <a:lvl1pPr marL="185757" indent="0" algn="r">
              <a:buNone/>
              <a:defRPr sz="3000" b="1">
                <a:solidFill>
                  <a:srgbClr val="12B4BC"/>
                </a:solidFill>
                <a:latin typeface="Varela Round" pitchFamily="2" charset="-79"/>
                <a:cs typeface="Varela Round" pitchFamily="2" charset="-79"/>
              </a:defRPr>
            </a:lvl1pPr>
            <a:lvl2pPr marL="457246" indent="0">
              <a:buNone/>
              <a:defRPr sz="2000" b="1"/>
            </a:lvl2pPr>
            <a:lvl3pPr marL="914491" indent="0">
              <a:buNone/>
              <a:defRPr sz="1800" b="1"/>
            </a:lvl3pPr>
            <a:lvl4pPr marL="1371737" indent="0">
              <a:buNone/>
              <a:defRPr sz="1600" b="1"/>
            </a:lvl4pPr>
            <a:lvl5pPr marL="1828983" indent="0">
              <a:buNone/>
              <a:defRPr sz="1600" b="1"/>
            </a:lvl5pPr>
            <a:lvl6pPr marL="2286229" indent="0">
              <a:buNone/>
              <a:defRPr sz="1600" b="1"/>
            </a:lvl6pPr>
            <a:lvl7pPr marL="2743474" indent="0">
              <a:buNone/>
              <a:defRPr sz="1600" b="1"/>
            </a:lvl7pPr>
            <a:lvl8pPr marL="3200720" indent="0">
              <a:buNone/>
              <a:defRPr sz="1600" b="1"/>
            </a:lvl8pPr>
            <a:lvl9pPr marL="3657966"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1026927" y="1710442"/>
            <a:ext cx="8212766" cy="4152517"/>
          </a:xfrm>
        </p:spPr>
        <p:txBody>
          <a:bodyPr>
            <a:normAutofit/>
          </a:bodyPr>
          <a:lstStyle>
            <a:lvl1pPr marL="439782" indent="-342934">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34" lvl="0" indent="-342934" algn="r" defTabSz="914491"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3024" lvl="1" indent="-285779" algn="r" defTabSz="914491" rtl="1" eaLnBrk="1" latinLnBrk="0" hangingPunct="1">
              <a:lnSpc>
                <a:spcPct val="150000"/>
              </a:lnSpc>
              <a:spcBef>
                <a:spcPct val="20000"/>
              </a:spcBef>
              <a:buFont typeface="Arial" pitchFamily="34" charset="0"/>
              <a:buChar char="–"/>
            </a:pPr>
            <a:r>
              <a:rPr lang="he-IL" dirty="0"/>
              <a:t>רמה שנייה</a:t>
            </a:r>
          </a:p>
        </p:txBody>
      </p:sp>
      <p:sp>
        <p:nvSpPr>
          <p:cNvPr id="8" name="מלבן מעוגל 6">
            <a:extLst>
              <a:ext uri="{FF2B5EF4-FFF2-40B4-BE49-F238E27FC236}">
                <a16:creationId xmlns:a16="http://schemas.microsoft.com/office/drawing/2014/main" id="{E6F50987-5C32-40D2-A5FB-79D9E0819C00}"/>
              </a:ext>
            </a:extLst>
          </p:cNvPr>
          <p:cNvSpPr/>
          <p:nvPr userDrawn="1"/>
        </p:nvSpPr>
        <p:spPr>
          <a:xfrm>
            <a:off x="9974795" y="5878199"/>
            <a:ext cx="4766811" cy="357667"/>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p>
        </p:txBody>
      </p:sp>
      <p:sp>
        <p:nvSpPr>
          <p:cNvPr id="13" name="מלבן מעוגל 8">
            <a:extLst>
              <a:ext uri="{FF2B5EF4-FFF2-40B4-BE49-F238E27FC236}">
                <a16:creationId xmlns:a16="http://schemas.microsoft.com/office/drawing/2014/main" id="{2CDE3276-7F45-4436-8F72-4AC18E7F0FC7}"/>
              </a:ext>
            </a:extLst>
          </p:cNvPr>
          <p:cNvSpPr/>
          <p:nvPr userDrawn="1"/>
        </p:nvSpPr>
        <p:spPr>
          <a:xfrm>
            <a:off x="-2017472" y="518276"/>
            <a:ext cx="2969302" cy="369516"/>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4" name="מלבן מעוגל 10">
            <a:extLst>
              <a:ext uri="{FF2B5EF4-FFF2-40B4-BE49-F238E27FC236}">
                <a16:creationId xmlns:a16="http://schemas.microsoft.com/office/drawing/2014/main" id="{1C8AF664-98DE-433F-9B61-94366E98BCDF}"/>
              </a:ext>
            </a:extLst>
          </p:cNvPr>
          <p:cNvSpPr/>
          <p:nvPr userDrawn="1"/>
        </p:nvSpPr>
        <p:spPr>
          <a:xfrm>
            <a:off x="8144699" y="6307826"/>
            <a:ext cx="5175721" cy="720000"/>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0" name="Rectangle 9">
            <a:extLst>
              <a:ext uri="{FF2B5EF4-FFF2-40B4-BE49-F238E27FC236}">
                <a16:creationId xmlns:a16="http://schemas.microsoft.com/office/drawing/2014/main" id="{8084947B-AFA4-410D-A793-689C573D144E}"/>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6D4F41F-EAD8-495C-A662-C4F40F404DB3}"/>
              </a:ext>
            </a:extLst>
          </p:cNvPr>
          <p:cNvSpPr/>
          <p:nvPr userDrawn="1"/>
        </p:nvSpPr>
        <p:spPr>
          <a:xfrm>
            <a:off x="-1356361" y="6889426"/>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2A1181A-6B49-4EE5-AE44-1B5B124FA758}"/>
              </a:ext>
            </a:extLst>
          </p:cNvPr>
          <p:cNvSpPr/>
          <p:nvPr userDrawn="1"/>
        </p:nvSpPr>
        <p:spPr>
          <a:xfrm rot="5400000">
            <a:off x="10121386" y="1972518"/>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113178B-7D7E-4A10-9724-453DF758F663}"/>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מציין מיקום של מספר שקופית 22">
            <a:extLst>
              <a:ext uri="{FF2B5EF4-FFF2-40B4-BE49-F238E27FC236}">
                <a16:creationId xmlns:a16="http://schemas.microsoft.com/office/drawing/2014/main" id="{7947FE0C-D7CF-4209-91A5-93564F2C3543}"/>
              </a:ext>
            </a:extLst>
          </p:cNvPr>
          <p:cNvSpPr txBox="1">
            <a:spLocks/>
          </p:cNvSpPr>
          <p:nvPr userDrawn="1"/>
        </p:nvSpPr>
        <p:spPr>
          <a:xfrm>
            <a:off x="-162210" y="6389199"/>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800" b="0" smtClean="0">
                <a:solidFill>
                  <a:schemeClr val="bg1">
                    <a:lumMod val="65000"/>
                  </a:schemeClr>
                </a:solidFill>
                <a:latin typeface="Varela Round" panose="00000500000000000000" pitchFamily="2" charset="-79"/>
                <a:cs typeface="Varela Round" panose="00000500000000000000" pitchFamily="2" charset="-79"/>
              </a:rPr>
              <a:pPr/>
              <a:t>‹#›</a:t>
            </a:fld>
            <a:endParaRPr lang="he-IL" sz="1800" b="0" dirty="0">
              <a:solidFill>
                <a:schemeClr val="bg1">
                  <a:lumMod val="65000"/>
                </a:schemeClr>
              </a:solidFill>
              <a:latin typeface="Varela Round" panose="00000500000000000000" pitchFamily="2" charset="-79"/>
              <a:cs typeface="Varela Round" panose="00000500000000000000" pitchFamily="2" charset="-79"/>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וידאו על מסך מלא">
    <p:spTree>
      <p:nvGrpSpPr>
        <p:cNvPr id="1" name=""/>
        <p:cNvGrpSpPr/>
        <p:nvPr/>
      </p:nvGrpSpPr>
      <p:grpSpPr>
        <a:xfrm>
          <a:off x="0" y="0"/>
          <a:ext cx="0" cy="0"/>
          <a:chOff x="0" y="0"/>
          <a:chExt cx="0" cy="0"/>
        </a:xfrm>
      </p:grpSpPr>
      <p:sp>
        <p:nvSpPr>
          <p:cNvPr id="8" name="מלבן מעוגל 7"/>
          <p:cNvSpPr/>
          <p:nvPr userDrawn="1"/>
        </p:nvSpPr>
        <p:spPr>
          <a:xfrm>
            <a:off x="8667715" y="-161750"/>
            <a:ext cx="5300119" cy="382355"/>
          </a:xfrm>
          <a:prstGeom prst="roundRect">
            <a:avLst>
              <a:gd name="adj" fmla="val 50000"/>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latin typeface="Varela Round" pitchFamily="2" charset="-79"/>
              <a:cs typeface="Varela Round" pitchFamily="2" charset="-79"/>
            </a:endParaRPr>
          </a:p>
        </p:txBody>
      </p:sp>
      <p:sp>
        <p:nvSpPr>
          <p:cNvPr id="4" name="מציין מיקום של מדיה 3">
            <a:extLst>
              <a:ext uri="{FF2B5EF4-FFF2-40B4-BE49-F238E27FC236}">
                <a16:creationId xmlns:a16="http://schemas.microsoft.com/office/drawing/2014/main" id="{DD834E78-91D0-4CCC-9C3F-C5C504CFBE13}"/>
              </a:ext>
            </a:extLst>
          </p:cNvPr>
          <p:cNvSpPr>
            <a:spLocks noGrp="1"/>
          </p:cNvSpPr>
          <p:nvPr>
            <p:ph type="media" sz="quarter" idx="10" hasCustomPrompt="1"/>
          </p:nvPr>
        </p:nvSpPr>
        <p:spPr>
          <a:xfrm>
            <a:off x="363416" y="639717"/>
            <a:ext cx="11465168" cy="6122933"/>
          </a:xfrm>
        </p:spPr>
        <p:txBody>
          <a:bodyPr/>
          <a:lstStyle>
            <a:lvl1pPr marL="0" indent="0">
              <a:buFontTx/>
              <a:buNone/>
              <a:defRPr>
                <a:solidFill>
                  <a:srgbClr val="192A72"/>
                </a:solidFill>
                <a:latin typeface="Varela Round" panose="00000500000000000000" pitchFamily="2" charset="-79"/>
                <a:cs typeface="Varela Round" panose="00000500000000000000" pitchFamily="2" charset="-79"/>
              </a:defRPr>
            </a:lvl1pPr>
          </a:lstStyle>
          <a:p>
            <a:r>
              <a:rPr lang="he-IL" dirty="0"/>
              <a:t>מיועד לסרטים</a:t>
            </a:r>
          </a:p>
        </p:txBody>
      </p:sp>
      <p:sp>
        <p:nvSpPr>
          <p:cNvPr id="11" name="מציין מיקום תוכן 10">
            <a:extLst>
              <a:ext uri="{FF2B5EF4-FFF2-40B4-BE49-F238E27FC236}">
                <a16:creationId xmlns:a16="http://schemas.microsoft.com/office/drawing/2014/main" id="{2A86C914-3EB6-4303-93FB-203A29FA2E36}"/>
              </a:ext>
            </a:extLst>
          </p:cNvPr>
          <p:cNvSpPr>
            <a:spLocks noGrp="1"/>
          </p:cNvSpPr>
          <p:nvPr>
            <p:ph sz="quarter" idx="14"/>
          </p:nvPr>
        </p:nvSpPr>
        <p:spPr>
          <a:xfrm>
            <a:off x="363416" y="95349"/>
            <a:ext cx="8074879" cy="400050"/>
          </a:xfrm>
        </p:spPr>
        <p:txBody>
          <a:bodyPr anchor="ctr">
            <a:noAutofit/>
          </a:bodyPr>
          <a:lstStyle>
            <a:lvl1pPr marL="0" indent="0" algn="r">
              <a:buFontTx/>
              <a:buNone/>
              <a:defRPr sz="2400">
                <a:solidFill>
                  <a:srgbClr val="192A72"/>
                </a:solidFill>
                <a:latin typeface="Varela Round" panose="00000500000000000000" pitchFamily="2" charset="-79"/>
                <a:cs typeface="Varela Round" panose="00000500000000000000" pitchFamily="2" charset="-79"/>
              </a:defRPr>
            </a:lvl1pPr>
          </a:lstStyle>
          <a:p>
            <a:pPr lvl="0"/>
            <a:r>
              <a:rPr lang="he-IL" dirty="0"/>
              <a:t>לחץ כדי לערוך סגנונות טקסט של תבנית בסיס</a:t>
            </a:r>
          </a:p>
        </p:txBody>
      </p:sp>
      <p:sp>
        <p:nvSpPr>
          <p:cNvPr id="10" name="Rectangle 9">
            <a:extLst>
              <a:ext uri="{FF2B5EF4-FFF2-40B4-BE49-F238E27FC236}">
                <a16:creationId xmlns:a16="http://schemas.microsoft.com/office/drawing/2014/main" id="{90226196-3340-4F6C-9B09-34934599BAD7}"/>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291965B-48C3-4AD9-9066-E67195630BFD}"/>
              </a:ext>
            </a:extLst>
          </p:cNvPr>
          <p:cNvSpPr/>
          <p:nvPr userDrawn="1"/>
        </p:nvSpPr>
        <p:spPr>
          <a:xfrm>
            <a:off x="-1356361" y="6875979"/>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8CB16E1-D93B-440E-81F5-6366FDB428B8}"/>
              </a:ext>
            </a:extLst>
          </p:cNvPr>
          <p:cNvSpPr/>
          <p:nvPr userDrawn="1"/>
        </p:nvSpPr>
        <p:spPr>
          <a:xfrm rot="5400000">
            <a:off x="10129568" y="1977381"/>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A020DF7-29CF-4A0A-BC0A-7568981BF8AD}"/>
              </a:ext>
            </a:extLst>
          </p:cNvPr>
          <p:cNvSpPr/>
          <p:nvPr userDrawn="1"/>
        </p:nvSpPr>
        <p:spPr>
          <a:xfrm>
            <a:off x="-3948180" y="347118"/>
            <a:ext cx="3246401" cy="730473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7F0C566-C47D-446F-9E8E-EC9B0F5F1BF0}"/>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863A8D2-0547-47E3-84C0-5D60CFDB7CB1}"/>
              </a:ext>
            </a:extLst>
          </p:cNvPr>
          <p:cNvSpPr/>
          <p:nvPr userDrawn="1"/>
        </p:nvSpPr>
        <p:spPr>
          <a:xfrm>
            <a:off x="-1356361" y="6889426"/>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C0104F3-C98B-4790-842F-F7B1B2FBDE13}"/>
              </a:ext>
            </a:extLst>
          </p:cNvPr>
          <p:cNvSpPr/>
          <p:nvPr userDrawn="1"/>
        </p:nvSpPr>
        <p:spPr>
          <a:xfrm rot="5400000">
            <a:off x="10121386" y="1972518"/>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807C576E-38DA-426A-9C16-921DE9A0835B}"/>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מציין מיקום של מספר שקופית 22">
            <a:extLst>
              <a:ext uri="{FF2B5EF4-FFF2-40B4-BE49-F238E27FC236}">
                <a16:creationId xmlns:a16="http://schemas.microsoft.com/office/drawing/2014/main" id="{5F1A13CD-CEB6-4958-B99A-46020ADA9375}"/>
              </a:ext>
            </a:extLst>
          </p:cNvPr>
          <p:cNvSpPr txBox="1">
            <a:spLocks/>
          </p:cNvSpPr>
          <p:nvPr userDrawn="1"/>
        </p:nvSpPr>
        <p:spPr>
          <a:xfrm>
            <a:off x="-231414" y="6409126"/>
            <a:ext cx="812800" cy="521208"/>
          </a:xfrm>
          <a:prstGeom prst="rect">
            <a:avLst/>
          </a:prstGeom>
          <a:noFill/>
        </p:spPr>
        <p:txBody>
          <a:bodyPr vert="horz" anchor="ctr"/>
          <a:lstStyle>
            <a:defPPr>
              <a:defRPr lang="en-US"/>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D4E47C-59C5-4044-AEB3-F799ACC274F1}" type="slidenum">
              <a:rPr lang="he-IL" sz="1600" b="0" smtClean="0">
                <a:solidFill>
                  <a:schemeClr val="bg1">
                    <a:lumMod val="65000"/>
                  </a:schemeClr>
                </a:solidFill>
                <a:latin typeface="Varela Round" panose="00000500000000000000" pitchFamily="2" charset="-79"/>
                <a:cs typeface="Varela Round" panose="00000500000000000000" pitchFamily="2" charset="-79"/>
              </a:rPr>
              <a:pPr/>
              <a:t>‹#›</a:t>
            </a:fld>
            <a:endParaRPr lang="he-IL" sz="1600" b="0" dirty="0">
              <a:solidFill>
                <a:schemeClr val="bg1">
                  <a:lumMod val="65000"/>
                </a:schemeClr>
              </a:solidFill>
              <a:latin typeface="Varela Round" panose="00000500000000000000" pitchFamily="2" charset="-79"/>
              <a:cs typeface="Varela Round" panose="00000500000000000000" pitchFamily="2" charset="-79"/>
            </a:endParaRPr>
          </a:p>
        </p:txBody>
      </p:sp>
    </p:spTree>
    <p:extLst>
      <p:ext uri="{BB962C8B-B14F-4D97-AF65-F5344CB8AC3E}">
        <p14:creationId xmlns:p14="http://schemas.microsoft.com/office/powerpoint/2010/main" val="36877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601" y="274638"/>
            <a:ext cx="10972800"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609601" y="1600202"/>
            <a:ext cx="10972800"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737601" y="6356352"/>
            <a:ext cx="28448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B6F552B-607E-4869-A917-C44959BDCB12}" type="datetimeFigureOut">
              <a:rPr lang="he-IL" smtClean="0"/>
              <a:pPr/>
              <a:t>ו'/כסלו/תשפ"ב</a:t>
            </a:fld>
            <a:endParaRPr lang="he-IL"/>
          </a:p>
        </p:txBody>
      </p:sp>
      <p:sp>
        <p:nvSpPr>
          <p:cNvPr id="5" name="מציין מיקום של כותרת תחתונה 4"/>
          <p:cNvSpPr>
            <a:spLocks noGrp="1"/>
          </p:cNvSpPr>
          <p:nvPr>
            <p:ph type="ftr" sz="quarter" idx="3"/>
          </p:nvPr>
        </p:nvSpPr>
        <p:spPr>
          <a:xfrm>
            <a:off x="4165601" y="6356352"/>
            <a:ext cx="3860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609601" y="6356352"/>
            <a:ext cx="28448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6478A40-4CDB-4A89-A7AB-ED0E5AEAC786}" type="slidenum">
              <a:rPr lang="he-IL" smtClean="0"/>
              <a:pPr/>
              <a:t>‹#›</a:t>
            </a:fld>
            <a:endParaRPr lang="he-IL"/>
          </a:p>
        </p:txBody>
      </p:sp>
      <p:sp>
        <p:nvSpPr>
          <p:cNvPr id="7" name="Rectangle 6">
            <a:extLst>
              <a:ext uri="{FF2B5EF4-FFF2-40B4-BE49-F238E27FC236}">
                <a16:creationId xmlns:a16="http://schemas.microsoft.com/office/drawing/2014/main" id="{7D1A36FD-4A58-4EC2-B769-2CB4558CD860}"/>
              </a:ext>
            </a:extLst>
          </p:cNvPr>
          <p:cNvSpPr/>
          <p:nvPr userDrawn="1"/>
        </p:nvSpPr>
        <p:spPr>
          <a:xfrm>
            <a:off x="-1" y="-960120"/>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9A89C66-91F2-409B-AE3C-970820728814}"/>
              </a:ext>
            </a:extLst>
          </p:cNvPr>
          <p:cNvSpPr/>
          <p:nvPr userDrawn="1"/>
        </p:nvSpPr>
        <p:spPr>
          <a:xfrm>
            <a:off x="-1356361" y="6889426"/>
            <a:ext cx="14676781" cy="928270"/>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EAF9B00-5AF6-47AB-81E5-2BE048851E3E}"/>
              </a:ext>
            </a:extLst>
          </p:cNvPr>
          <p:cNvSpPr/>
          <p:nvPr userDrawn="1"/>
        </p:nvSpPr>
        <p:spPr>
          <a:xfrm rot="5400000">
            <a:off x="10121386" y="1972518"/>
            <a:ext cx="6987520" cy="2819401"/>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E3C55C6-DFDE-44BF-BB37-E582014C2D44}"/>
              </a:ext>
            </a:extLst>
          </p:cNvPr>
          <p:cNvSpPr/>
          <p:nvPr userDrawn="1"/>
        </p:nvSpPr>
        <p:spPr>
          <a:xfrm>
            <a:off x="-3273296" y="-31850"/>
            <a:ext cx="3246401" cy="7683699"/>
          </a:xfrm>
          <a:prstGeom prst="rect">
            <a:avLst/>
          </a:prstGeom>
          <a:solidFill>
            <a:srgbClr val="E6E6E6"/>
          </a:solidFill>
          <a:ln>
            <a:solidFill>
              <a:srgbClr val="E6E6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49" r:id="rId1"/>
    <p:sldLayoutId id="2147483664" r:id="rId2"/>
    <p:sldLayoutId id="2147483661" r:id="rId3"/>
    <p:sldLayoutId id="2147483674" r:id="rId4"/>
    <p:sldLayoutId id="2147483675" r:id="rId5"/>
    <p:sldLayoutId id="2147483650" r:id="rId6"/>
    <p:sldLayoutId id="2147483676" r:id="rId7"/>
    <p:sldLayoutId id="2147483653" r:id="rId8"/>
    <p:sldLayoutId id="2147483666" r:id="rId9"/>
    <p:sldLayoutId id="2147483677" r:id="rId10"/>
  </p:sldLayoutIdLst>
  <p:txStyles>
    <p:titleStyle>
      <a:lvl1pPr algn="ctr" defTabSz="914491" rtl="1" eaLnBrk="1" latinLnBrk="0" hangingPunct="1">
        <a:spcBef>
          <a:spcPct val="0"/>
        </a:spcBef>
        <a:buNone/>
        <a:defRPr sz="4400" kern="1200">
          <a:solidFill>
            <a:schemeClr val="tx1"/>
          </a:solidFill>
          <a:latin typeface="+mj-lt"/>
          <a:ea typeface="+mj-ea"/>
          <a:cs typeface="+mj-cs"/>
        </a:defRPr>
      </a:lvl1pPr>
    </p:titleStyle>
    <p:bodyStyle>
      <a:lvl1pPr marL="342934" indent="-342934" algn="r" defTabSz="914491"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3024" indent="-285779" algn="r" defTabSz="914491"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114" indent="-228623" algn="r" defTabSz="914491"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91" rtl="1" eaLnBrk="1" latinLnBrk="0" hangingPunct="1">
        <a:defRPr sz="1800" kern="1200">
          <a:solidFill>
            <a:schemeClr val="tx1"/>
          </a:solidFill>
          <a:latin typeface="+mn-lt"/>
          <a:ea typeface="+mn-ea"/>
          <a:cs typeface="+mn-cs"/>
        </a:defRPr>
      </a:lvl1pPr>
      <a:lvl2pPr marL="457246" algn="r" defTabSz="914491" rtl="1" eaLnBrk="1" latinLnBrk="0" hangingPunct="1">
        <a:defRPr sz="1800" kern="1200">
          <a:solidFill>
            <a:schemeClr val="tx1"/>
          </a:solidFill>
          <a:latin typeface="+mn-lt"/>
          <a:ea typeface="+mn-ea"/>
          <a:cs typeface="+mn-cs"/>
        </a:defRPr>
      </a:lvl2pPr>
      <a:lvl3pPr marL="914491" algn="r" defTabSz="914491" rtl="1" eaLnBrk="1" latinLnBrk="0" hangingPunct="1">
        <a:defRPr sz="1800" kern="1200">
          <a:solidFill>
            <a:schemeClr val="tx1"/>
          </a:solidFill>
          <a:latin typeface="+mn-lt"/>
          <a:ea typeface="+mn-ea"/>
          <a:cs typeface="+mn-cs"/>
        </a:defRPr>
      </a:lvl3pPr>
      <a:lvl4pPr marL="1371737" algn="r" defTabSz="914491" rtl="1" eaLnBrk="1" latinLnBrk="0" hangingPunct="1">
        <a:defRPr sz="1800" kern="1200">
          <a:solidFill>
            <a:schemeClr val="tx1"/>
          </a:solidFill>
          <a:latin typeface="+mn-lt"/>
          <a:ea typeface="+mn-ea"/>
          <a:cs typeface="+mn-cs"/>
        </a:defRPr>
      </a:lvl4pPr>
      <a:lvl5pPr marL="1828983" algn="r" defTabSz="914491" rtl="1" eaLnBrk="1" latinLnBrk="0" hangingPunct="1">
        <a:defRPr sz="1800" kern="1200">
          <a:solidFill>
            <a:schemeClr val="tx1"/>
          </a:solidFill>
          <a:latin typeface="+mn-lt"/>
          <a:ea typeface="+mn-ea"/>
          <a:cs typeface="+mn-cs"/>
        </a:defRPr>
      </a:lvl5pPr>
      <a:lvl6pPr marL="2286229" algn="r" defTabSz="914491" rtl="1" eaLnBrk="1" latinLnBrk="0" hangingPunct="1">
        <a:defRPr sz="1800" kern="1200">
          <a:solidFill>
            <a:schemeClr val="tx1"/>
          </a:solidFill>
          <a:latin typeface="+mn-lt"/>
          <a:ea typeface="+mn-ea"/>
          <a:cs typeface="+mn-cs"/>
        </a:defRPr>
      </a:lvl6pPr>
      <a:lvl7pPr marL="2743474" algn="r" defTabSz="914491" rtl="1" eaLnBrk="1" latinLnBrk="0" hangingPunct="1">
        <a:defRPr sz="1800" kern="1200">
          <a:solidFill>
            <a:schemeClr val="tx1"/>
          </a:solidFill>
          <a:latin typeface="+mn-lt"/>
          <a:ea typeface="+mn-ea"/>
          <a:cs typeface="+mn-cs"/>
        </a:defRPr>
      </a:lvl7pPr>
      <a:lvl8pPr marL="3200720" algn="r" defTabSz="914491" rtl="1" eaLnBrk="1" latinLnBrk="0" hangingPunct="1">
        <a:defRPr sz="1800" kern="1200">
          <a:solidFill>
            <a:schemeClr val="tx1"/>
          </a:solidFill>
          <a:latin typeface="+mn-lt"/>
          <a:ea typeface="+mn-ea"/>
          <a:cs typeface="+mn-cs"/>
        </a:defRPr>
      </a:lvl8pPr>
      <a:lvl9pPr marL="3657966" algn="r" defTabSz="914491"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5.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5.xml"/><Relationship Id="rId1" Type="http://schemas.openxmlformats.org/officeDocument/2006/relationships/vmlDrawing" Target="../drawings/vmlDrawing1.vml"/><Relationship Id="rId5" Type="http://schemas.openxmlformats.org/officeDocument/2006/relationships/image" Target="../media/image9.w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5.xml"/><Relationship Id="rId1" Type="http://schemas.openxmlformats.org/officeDocument/2006/relationships/vmlDrawing" Target="../drawings/vmlDrawing2.vml"/><Relationship Id="rId5" Type="http://schemas.openxmlformats.org/officeDocument/2006/relationships/image" Target="../media/image13.wmf"/><Relationship Id="rId4" Type="http://schemas.openxmlformats.org/officeDocument/2006/relationships/oleObject" Target="../embeddings/oleObject2.bin"/></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6.xml"/><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3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a:xfrm>
            <a:off x="1" y="2693893"/>
            <a:ext cx="12192001" cy="1470216"/>
          </a:xfrm>
        </p:spPr>
        <p:txBody>
          <a:bodyPr>
            <a:normAutofit/>
          </a:bodyPr>
          <a:lstStyle/>
          <a:p>
            <a:r>
              <a:rPr lang="he-IL" dirty="0"/>
              <a:t>מערכת שידורים לאומית</a:t>
            </a:r>
          </a:p>
        </p:txBody>
      </p:sp>
    </p:spTree>
    <p:extLst>
      <p:ext uri="{BB962C8B-B14F-4D97-AF65-F5344CB8AC3E}">
        <p14:creationId xmlns:p14="http://schemas.microsoft.com/office/powerpoint/2010/main" val="1709990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הקשר הקוולנטי</a:t>
            </a:r>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p:txBody>
          <a:bodyPr/>
          <a:lstStyle/>
          <a:p>
            <a:r>
              <a:rPr lang="he-IL" dirty="0"/>
              <a:t>תזכורת: </a:t>
            </a:r>
            <a:r>
              <a:rPr lang="he-IL" dirty="0" err="1"/>
              <a:t>אלקטרושליליות</a:t>
            </a:r>
            <a:endParaRPr lang="en-US" dirty="0"/>
          </a:p>
        </p:txBody>
      </p:sp>
      <p:sp>
        <p:nvSpPr>
          <p:cNvPr id="9" name="מציין מיקום תוכן 8">
            <a:extLst>
              <a:ext uri="{FF2B5EF4-FFF2-40B4-BE49-F238E27FC236}">
                <a16:creationId xmlns:a16="http://schemas.microsoft.com/office/drawing/2014/main" id="{976EFD1C-2C83-406B-A4FA-8AEE22957B59}"/>
              </a:ext>
            </a:extLst>
          </p:cNvPr>
          <p:cNvSpPr>
            <a:spLocks noGrp="1"/>
          </p:cNvSpPr>
          <p:nvPr>
            <p:ph sz="quarter" idx="4"/>
          </p:nvPr>
        </p:nvSpPr>
        <p:spPr>
          <a:xfrm>
            <a:off x="515273" y="1630008"/>
            <a:ext cx="11161453" cy="4571500"/>
          </a:xfrm>
        </p:spPr>
        <p:txBody>
          <a:bodyPr>
            <a:normAutofit fontScale="85000" lnSpcReduction="20000"/>
          </a:bodyPr>
          <a:lstStyle/>
          <a:p>
            <a:pPr>
              <a:lnSpc>
                <a:spcPct val="150000"/>
              </a:lnSpc>
            </a:pPr>
            <a:r>
              <a:rPr lang="he-IL" dirty="0"/>
              <a:t>לאטומים שונים, יכולת שונה למשוך אליהם אלקטרונים.  היכולת היחסית של אטום למשוך אליו את אלקטרוני הקשר נקראת: '</a:t>
            </a:r>
            <a:r>
              <a:rPr lang="he-IL" dirty="0" err="1"/>
              <a:t>אלקטרושליליות</a:t>
            </a:r>
            <a:r>
              <a:rPr lang="he-IL" dirty="0"/>
              <a:t>'. </a:t>
            </a:r>
          </a:p>
          <a:p>
            <a:pPr>
              <a:lnSpc>
                <a:spcPct val="150000"/>
              </a:lnSpc>
            </a:pPr>
            <a:r>
              <a:rPr lang="he-IL" dirty="0" err="1"/>
              <a:t>אלקטרושליליות</a:t>
            </a:r>
            <a:r>
              <a:rPr lang="he-IL" dirty="0"/>
              <a:t> הינה תכונה כמותית הניתנת למדידה כאשר מתקיים קשר כימי.</a:t>
            </a:r>
          </a:p>
          <a:p>
            <a:pPr>
              <a:lnSpc>
                <a:spcPct val="150000"/>
              </a:lnSpc>
            </a:pPr>
            <a:r>
              <a:rPr lang="he-IL" dirty="0"/>
              <a:t>הגורמים המשפיעים על </a:t>
            </a:r>
            <a:r>
              <a:rPr lang="he-IL" dirty="0" err="1"/>
              <a:t>האלקטרושליליות</a:t>
            </a:r>
            <a:r>
              <a:rPr lang="he-IL" dirty="0"/>
              <a:t> של אטום נתון הם:</a:t>
            </a:r>
          </a:p>
          <a:p>
            <a:pPr lvl="3">
              <a:lnSpc>
                <a:spcPct val="150000"/>
              </a:lnSpc>
            </a:pPr>
            <a:r>
              <a:rPr lang="he-IL" sz="2600" dirty="0">
                <a:solidFill>
                  <a:srgbClr val="002060"/>
                </a:solidFill>
                <a:latin typeface="Varela Round" panose="00000500000000000000" pitchFamily="2" charset="-79"/>
                <a:cs typeface="Varela Round" panose="00000500000000000000" pitchFamily="2" charset="-79"/>
              </a:rPr>
              <a:t>מספר הפרוטונים בגרעין האטום</a:t>
            </a:r>
          </a:p>
          <a:p>
            <a:pPr lvl="3">
              <a:lnSpc>
                <a:spcPct val="150000"/>
              </a:lnSpc>
            </a:pPr>
            <a:r>
              <a:rPr lang="he-IL" sz="2600" dirty="0">
                <a:solidFill>
                  <a:srgbClr val="002060"/>
                </a:solidFill>
                <a:latin typeface="Varela Round" panose="00000500000000000000" pitchFamily="2" charset="-79"/>
                <a:cs typeface="Varela Round" panose="00000500000000000000" pitchFamily="2" charset="-79"/>
              </a:rPr>
              <a:t>המרחק בין הגרעין לבין אלקטרוני הקשר</a:t>
            </a:r>
          </a:p>
          <a:p>
            <a:pPr marL="0" indent="0">
              <a:buNone/>
            </a:pPr>
            <a:endParaRPr lang="he-IL" dirty="0"/>
          </a:p>
          <a:p>
            <a:pPr marL="0" indent="0">
              <a:buNone/>
            </a:pPr>
            <a:endParaRPr lang="he-IL" dirty="0"/>
          </a:p>
          <a:p>
            <a:pPr marL="0" indent="0">
              <a:buNone/>
            </a:pPr>
            <a:endParaRPr lang="he-IL" dirty="0"/>
          </a:p>
          <a:p>
            <a:pPr marL="0" indent="0">
              <a:buNone/>
            </a:pPr>
            <a:r>
              <a:rPr lang="he-IL" b="1" dirty="0">
                <a:solidFill>
                  <a:srgbClr val="12B4BC"/>
                </a:solidFill>
              </a:rPr>
              <a:t> </a:t>
            </a:r>
          </a:p>
          <a:p>
            <a:pPr marL="0" indent="0">
              <a:buNone/>
            </a:pPr>
            <a:r>
              <a:rPr lang="he-IL" b="1" dirty="0">
                <a:solidFill>
                  <a:srgbClr val="12B4BC"/>
                </a:solidFill>
              </a:rPr>
              <a:t>				</a:t>
            </a:r>
            <a:endParaRPr lang="he-IL" dirty="0"/>
          </a:p>
        </p:txBody>
      </p:sp>
      <p:sp>
        <p:nvSpPr>
          <p:cNvPr id="7" name="מציין מיקום תוכן 8">
            <a:extLst>
              <a:ext uri="{FF2B5EF4-FFF2-40B4-BE49-F238E27FC236}">
                <a16:creationId xmlns:a16="http://schemas.microsoft.com/office/drawing/2014/main" id="{976EFD1C-2C83-406B-A4FA-8AEE22957B59}"/>
              </a:ext>
            </a:extLst>
          </p:cNvPr>
          <p:cNvSpPr txBox="1">
            <a:spLocks/>
          </p:cNvSpPr>
          <p:nvPr/>
        </p:nvSpPr>
        <p:spPr>
          <a:xfrm>
            <a:off x="515272" y="2032212"/>
            <a:ext cx="11161453" cy="3522187"/>
          </a:xfrm>
          <a:prstGeom prst="rect">
            <a:avLst/>
          </a:prstGeom>
        </p:spPr>
        <p:txBody>
          <a:bodyPr vert="horz" lIns="91440" tIns="45720" rIns="91440" bIns="45720" rtlCol="1">
            <a:normAutofit/>
          </a:bodyPr>
          <a:lstStyle>
            <a:lvl1pPr marL="268288" indent="-268288"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1pPr>
            <a:lvl2pPr marL="743024" indent="-285779"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2pPr>
            <a:lvl3pPr marL="1143114" indent="-228623" algn="r" defTabSz="914491" rtl="1" eaLnBrk="1" latinLnBrk="0" hangingPunct="1">
              <a:spcBef>
                <a:spcPct val="20000"/>
              </a:spcBef>
              <a:buFont typeface="Arial" pitchFamily="34" charset="0"/>
              <a:buChar char="•"/>
              <a:defRPr sz="18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nSpc>
                <a:spcPct val="150000"/>
              </a:lnSpc>
              <a:buFont typeface="Arial" pitchFamily="34" charset="0"/>
              <a:buNone/>
            </a:pPr>
            <a:endParaRPr lang="he-IL" dirty="0"/>
          </a:p>
        </p:txBody>
      </p:sp>
      <p:grpSp>
        <p:nvGrpSpPr>
          <p:cNvPr id="4" name="Group 3"/>
          <p:cNvGrpSpPr/>
          <p:nvPr/>
        </p:nvGrpSpPr>
        <p:grpSpPr>
          <a:xfrm>
            <a:off x="498310" y="3182324"/>
            <a:ext cx="4783493" cy="2907569"/>
            <a:chOff x="498310" y="3182324"/>
            <a:chExt cx="4783493" cy="2907569"/>
          </a:xfrm>
        </p:grpSpPr>
        <p:sp>
          <p:nvSpPr>
            <p:cNvPr id="14" name="Striped Right Arrow 13"/>
            <p:cNvSpPr/>
            <p:nvPr/>
          </p:nvSpPr>
          <p:spPr>
            <a:xfrm>
              <a:off x="1078525" y="3182324"/>
              <a:ext cx="3511060" cy="187815"/>
            </a:xfrm>
            <a:prstGeom prst="stripedRightArrow">
              <a:avLst/>
            </a:prstGeom>
            <a:solidFill>
              <a:srgbClr val="12B4BC"/>
            </a:solidFill>
            <a:ln>
              <a:solidFill>
                <a:srgbClr val="12B4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triped Right Arrow 15"/>
            <p:cNvSpPr/>
            <p:nvPr/>
          </p:nvSpPr>
          <p:spPr>
            <a:xfrm rot="16200000">
              <a:off x="-254156" y="4708185"/>
              <a:ext cx="2328312" cy="168525"/>
            </a:xfrm>
            <a:prstGeom prst="stripedRightArrow">
              <a:avLst/>
            </a:prstGeom>
            <a:solidFill>
              <a:srgbClr val="12B4BC"/>
            </a:solidFill>
            <a:ln>
              <a:solidFill>
                <a:srgbClr val="12B4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תרשים זרימה: תהליך חלופי 4">
              <a:extLst>
                <a:ext uri="{FF2B5EF4-FFF2-40B4-BE49-F238E27FC236}">
                  <a16:creationId xmlns:a16="http://schemas.microsoft.com/office/drawing/2014/main" id="{E0A2E224-F189-4B18-88F4-DB8D7F056451}"/>
                </a:ext>
              </a:extLst>
            </p:cNvPr>
            <p:cNvSpPr/>
            <p:nvPr/>
          </p:nvSpPr>
          <p:spPr>
            <a:xfrm rot="16200000">
              <a:off x="-527103" y="4653703"/>
              <a:ext cx="2328313" cy="277488"/>
            </a:xfrm>
            <a:prstGeom prst="flowChartAlternateProcess">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dirty="0">
                  <a:solidFill>
                    <a:schemeClr val="bg1"/>
                  </a:solidFill>
                  <a:latin typeface="Varela Round" panose="00000500000000000000" pitchFamily="2" charset="-79"/>
                  <a:cs typeface="Varela Round" panose="00000500000000000000" pitchFamily="2" charset="-79"/>
                </a:rPr>
                <a:t>מרחק מהגרעין קטן</a:t>
              </a:r>
              <a:endParaRPr lang="he-IL" sz="2000" b="1" dirty="0">
                <a:solidFill>
                  <a:schemeClr val="bg1"/>
                </a:solidFill>
                <a:latin typeface="Varela Round" panose="00000500000000000000" pitchFamily="2" charset="-79"/>
                <a:cs typeface="Varela Round" panose="00000500000000000000" pitchFamily="2" charset="-79"/>
              </a:endParaRPr>
            </a:p>
          </p:txBody>
        </p:sp>
        <p:pic>
          <p:nvPicPr>
            <p:cNvPr id="3" name="Picture 2"/>
            <p:cNvPicPr>
              <a:picLocks noChangeAspect="1"/>
            </p:cNvPicPr>
            <p:nvPr/>
          </p:nvPicPr>
          <p:blipFill>
            <a:blip r:embed="rId3"/>
            <a:stretch>
              <a:fillRect/>
            </a:stretch>
          </p:blipFill>
          <p:spPr>
            <a:xfrm>
              <a:off x="1024128" y="3376246"/>
              <a:ext cx="4257675" cy="2713647"/>
            </a:xfrm>
            <a:prstGeom prst="rect">
              <a:avLst/>
            </a:prstGeom>
          </p:spPr>
        </p:pic>
        <p:sp>
          <p:nvSpPr>
            <p:cNvPr id="15" name="תרשים זרימה: תהליך חלופי 4">
              <a:extLst>
                <a:ext uri="{FF2B5EF4-FFF2-40B4-BE49-F238E27FC236}">
                  <a16:creationId xmlns:a16="http://schemas.microsoft.com/office/drawing/2014/main" id="{E0A2E224-F189-4B18-88F4-DB8D7F056451}"/>
                </a:ext>
              </a:extLst>
            </p:cNvPr>
            <p:cNvSpPr/>
            <p:nvPr/>
          </p:nvSpPr>
          <p:spPr>
            <a:xfrm>
              <a:off x="1764732" y="3434860"/>
              <a:ext cx="2426992" cy="226359"/>
            </a:xfrm>
            <a:prstGeom prst="flowChartAlternateProcess">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solidFill>
                    <a:schemeClr val="bg1"/>
                  </a:solidFill>
                  <a:latin typeface="Varela Round" panose="00000500000000000000" pitchFamily="2" charset="-79"/>
                  <a:cs typeface="Varela Round" panose="00000500000000000000" pitchFamily="2" charset="-79"/>
                </a:rPr>
                <a:t>מספר הפרוטונים עולה</a:t>
              </a:r>
              <a:endParaRPr lang="he-IL" b="1" dirty="0">
                <a:solidFill>
                  <a:schemeClr val="bg1"/>
                </a:solidFill>
                <a:latin typeface="Varela Round" panose="00000500000000000000" pitchFamily="2" charset="-79"/>
                <a:cs typeface="Varela Round" panose="00000500000000000000" pitchFamily="2" charset="-79"/>
              </a:endParaRPr>
            </a:p>
          </p:txBody>
        </p:sp>
      </p:grpSp>
    </p:spTree>
    <p:extLst>
      <p:ext uri="{BB962C8B-B14F-4D97-AF65-F5344CB8AC3E}">
        <p14:creationId xmlns:p14="http://schemas.microsoft.com/office/powerpoint/2010/main" val="3016134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הקשר הקוולנטי</a:t>
            </a:r>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p:txBody>
          <a:bodyPr/>
          <a:lstStyle/>
          <a:p>
            <a:r>
              <a:rPr lang="he-IL" dirty="0"/>
              <a:t>תזכורת: קשר </a:t>
            </a:r>
            <a:r>
              <a:rPr lang="he-IL" dirty="0" err="1"/>
              <a:t>קוולנטי</a:t>
            </a:r>
            <a:r>
              <a:rPr lang="he-IL" dirty="0"/>
              <a:t> טהור וקוטבי</a:t>
            </a:r>
            <a:endParaRPr lang="en-US" dirty="0"/>
          </a:p>
        </p:txBody>
      </p:sp>
      <p:sp>
        <p:nvSpPr>
          <p:cNvPr id="9" name="מציין מיקום תוכן 8">
            <a:extLst>
              <a:ext uri="{FF2B5EF4-FFF2-40B4-BE49-F238E27FC236}">
                <a16:creationId xmlns:a16="http://schemas.microsoft.com/office/drawing/2014/main" id="{976EFD1C-2C83-406B-A4FA-8AEE22957B59}"/>
              </a:ext>
            </a:extLst>
          </p:cNvPr>
          <p:cNvSpPr>
            <a:spLocks noGrp="1"/>
          </p:cNvSpPr>
          <p:nvPr>
            <p:ph sz="quarter" idx="4"/>
          </p:nvPr>
        </p:nvSpPr>
        <p:spPr>
          <a:xfrm>
            <a:off x="515273" y="1630008"/>
            <a:ext cx="11161453" cy="4571500"/>
          </a:xfrm>
        </p:spPr>
        <p:txBody>
          <a:bodyPr>
            <a:normAutofit fontScale="85000" lnSpcReduction="10000"/>
          </a:bodyPr>
          <a:lstStyle/>
          <a:p>
            <a:pPr>
              <a:lnSpc>
                <a:spcPct val="150000"/>
              </a:lnSpc>
            </a:pPr>
            <a:r>
              <a:rPr lang="he-IL" dirty="0"/>
              <a:t>אטומים זהים הינם בעלי ערך </a:t>
            </a:r>
            <a:r>
              <a:rPr lang="he-IL" dirty="0" err="1"/>
              <a:t>אלקטרושליליות</a:t>
            </a:r>
            <a:r>
              <a:rPr lang="he-IL" dirty="0"/>
              <a:t> זהה. כאשר הם יוצרים </a:t>
            </a:r>
            <a:br>
              <a:rPr lang="en-US" dirty="0"/>
            </a:br>
            <a:r>
              <a:rPr lang="he-IL" dirty="0"/>
              <a:t>קשר </a:t>
            </a:r>
            <a:r>
              <a:rPr lang="he-IL" dirty="0" err="1"/>
              <a:t>קוולנטי</a:t>
            </a:r>
            <a:r>
              <a:rPr lang="he-IL" dirty="0"/>
              <a:t>, הקשר אינו קוטבי ונקרא: </a:t>
            </a:r>
            <a:r>
              <a:rPr lang="he-IL" b="1" dirty="0"/>
              <a:t>'קשר </a:t>
            </a:r>
            <a:r>
              <a:rPr lang="he-IL" b="1" dirty="0" err="1"/>
              <a:t>קוולנטי</a:t>
            </a:r>
            <a:r>
              <a:rPr lang="he-IL" b="1" dirty="0"/>
              <a:t> טהור</a:t>
            </a:r>
            <a:r>
              <a:rPr lang="he-IL" dirty="0"/>
              <a:t>'. </a:t>
            </a:r>
            <a:br>
              <a:rPr lang="en-US" dirty="0"/>
            </a:br>
            <a:r>
              <a:rPr lang="he-IL" dirty="0"/>
              <a:t>				דוגמא</a:t>
            </a:r>
            <a:r>
              <a:rPr lang="en-US" dirty="0"/>
              <a:t>:</a:t>
            </a:r>
            <a:r>
              <a:rPr lang="he-IL" dirty="0"/>
              <a:t>  מולקולת מימן, </a:t>
            </a:r>
            <a:r>
              <a:rPr lang="en-US" dirty="0"/>
              <a:t>H</a:t>
            </a:r>
            <a:r>
              <a:rPr lang="en-US" baseline="-25000" dirty="0"/>
              <a:t>2</a:t>
            </a:r>
            <a:endParaRPr lang="he-IL" baseline="-25000" dirty="0"/>
          </a:p>
          <a:p>
            <a:pPr>
              <a:lnSpc>
                <a:spcPct val="150000"/>
              </a:lnSpc>
            </a:pPr>
            <a:r>
              <a:rPr lang="he-IL" dirty="0"/>
              <a:t>אטומים שונים הינם בעלי ערך </a:t>
            </a:r>
            <a:r>
              <a:rPr lang="he-IL" dirty="0" err="1"/>
              <a:t>אלקטרושליליות</a:t>
            </a:r>
            <a:r>
              <a:rPr lang="he-IL" dirty="0"/>
              <a:t>  שונה. כאשר הם יוצרים </a:t>
            </a:r>
            <a:br>
              <a:rPr lang="en-US" dirty="0"/>
            </a:br>
            <a:r>
              <a:rPr lang="he-IL" dirty="0"/>
              <a:t>קשר </a:t>
            </a:r>
            <a:r>
              <a:rPr lang="he-IL" dirty="0" err="1"/>
              <a:t>קוולנטי</a:t>
            </a:r>
            <a:r>
              <a:rPr lang="he-IL" dirty="0"/>
              <a:t>, הקשר קוטבי ונקרא: </a:t>
            </a:r>
            <a:r>
              <a:rPr lang="he-IL" b="1" dirty="0"/>
              <a:t>'קשר </a:t>
            </a:r>
            <a:r>
              <a:rPr lang="he-IL" b="1" dirty="0" err="1"/>
              <a:t>קוולנטי</a:t>
            </a:r>
            <a:r>
              <a:rPr lang="he-IL" b="1" dirty="0"/>
              <a:t> קוטבי</a:t>
            </a:r>
            <a:r>
              <a:rPr lang="he-IL" dirty="0"/>
              <a:t>'.  </a:t>
            </a:r>
          </a:p>
          <a:p>
            <a:pPr marL="457200" lvl="1" indent="0">
              <a:lnSpc>
                <a:spcPct val="150000"/>
              </a:lnSpc>
              <a:buNone/>
            </a:pPr>
            <a:r>
              <a:rPr lang="he-IL" dirty="0"/>
              <a:t>				דוגמא: מולקולת מימן </a:t>
            </a:r>
            <a:r>
              <a:rPr lang="he-IL" dirty="0" err="1"/>
              <a:t>פלואורי</a:t>
            </a:r>
            <a:r>
              <a:rPr lang="he-IL" dirty="0"/>
              <a:t>, </a:t>
            </a:r>
            <a:r>
              <a:rPr lang="en-US" dirty="0"/>
              <a:t>HF</a:t>
            </a:r>
            <a:endParaRPr lang="he-IL" dirty="0"/>
          </a:p>
          <a:p>
            <a:pPr marL="0" indent="0">
              <a:buNone/>
            </a:pPr>
            <a:endParaRPr lang="he-IL" dirty="0"/>
          </a:p>
          <a:p>
            <a:pPr marL="0" indent="0">
              <a:buNone/>
            </a:pPr>
            <a:endParaRPr lang="he-IL" dirty="0"/>
          </a:p>
          <a:p>
            <a:pPr marL="0" indent="0">
              <a:buNone/>
            </a:pPr>
            <a:endParaRPr lang="he-IL" dirty="0"/>
          </a:p>
          <a:p>
            <a:pPr marL="0" indent="0">
              <a:buNone/>
            </a:pPr>
            <a:r>
              <a:rPr lang="he-IL" b="1" dirty="0">
                <a:solidFill>
                  <a:srgbClr val="12B4BC"/>
                </a:solidFill>
              </a:rPr>
              <a:t> </a:t>
            </a:r>
          </a:p>
          <a:p>
            <a:pPr marL="0" indent="0">
              <a:buNone/>
            </a:pPr>
            <a:r>
              <a:rPr lang="he-IL" b="1" dirty="0">
                <a:solidFill>
                  <a:srgbClr val="12B4BC"/>
                </a:solidFill>
              </a:rPr>
              <a:t>				</a:t>
            </a:r>
            <a:endParaRPr lang="he-IL" dirty="0"/>
          </a:p>
        </p:txBody>
      </p:sp>
      <p:sp>
        <p:nvSpPr>
          <p:cNvPr id="7" name="מציין מיקום תוכן 8">
            <a:extLst>
              <a:ext uri="{FF2B5EF4-FFF2-40B4-BE49-F238E27FC236}">
                <a16:creationId xmlns:a16="http://schemas.microsoft.com/office/drawing/2014/main" id="{976EFD1C-2C83-406B-A4FA-8AEE22957B59}"/>
              </a:ext>
            </a:extLst>
          </p:cNvPr>
          <p:cNvSpPr txBox="1">
            <a:spLocks/>
          </p:cNvSpPr>
          <p:nvPr/>
        </p:nvSpPr>
        <p:spPr>
          <a:xfrm>
            <a:off x="515272" y="2032212"/>
            <a:ext cx="11161453" cy="3522187"/>
          </a:xfrm>
          <a:prstGeom prst="rect">
            <a:avLst/>
          </a:prstGeom>
        </p:spPr>
        <p:txBody>
          <a:bodyPr vert="horz" lIns="91440" tIns="45720" rIns="91440" bIns="45720" rtlCol="1">
            <a:normAutofit/>
          </a:bodyPr>
          <a:lstStyle>
            <a:lvl1pPr marL="268288" indent="-268288"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1pPr>
            <a:lvl2pPr marL="743024" indent="-285779"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2pPr>
            <a:lvl3pPr marL="1143114" indent="-228623" algn="r" defTabSz="914491" rtl="1" eaLnBrk="1" latinLnBrk="0" hangingPunct="1">
              <a:spcBef>
                <a:spcPct val="20000"/>
              </a:spcBef>
              <a:buFont typeface="Arial" pitchFamily="34" charset="0"/>
              <a:buChar char="•"/>
              <a:defRPr sz="18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nSpc>
                <a:spcPct val="150000"/>
              </a:lnSpc>
              <a:buFont typeface="Arial" pitchFamily="34" charset="0"/>
              <a:buNone/>
            </a:pPr>
            <a:endParaRPr lang="he-IL" dirty="0"/>
          </a:p>
        </p:txBody>
      </p:sp>
      <p:pic>
        <p:nvPicPr>
          <p:cNvPr id="13" name="Picture 12"/>
          <p:cNvPicPr>
            <a:picLocks noChangeAspect="1"/>
          </p:cNvPicPr>
          <p:nvPr/>
        </p:nvPicPr>
        <p:blipFill>
          <a:blip r:embed="rId3"/>
          <a:stretch>
            <a:fillRect/>
          </a:stretch>
        </p:blipFill>
        <p:spPr>
          <a:xfrm>
            <a:off x="1585930" y="1630008"/>
            <a:ext cx="1809750" cy="1231799"/>
          </a:xfrm>
          <a:prstGeom prst="rect">
            <a:avLst/>
          </a:prstGeom>
        </p:spPr>
      </p:pic>
      <p:pic>
        <p:nvPicPr>
          <p:cNvPr id="18" name="Picture 17"/>
          <p:cNvPicPr>
            <a:picLocks noChangeAspect="1"/>
          </p:cNvPicPr>
          <p:nvPr/>
        </p:nvPicPr>
        <p:blipFill>
          <a:blip r:embed="rId4"/>
          <a:stretch>
            <a:fillRect/>
          </a:stretch>
        </p:blipFill>
        <p:spPr>
          <a:xfrm>
            <a:off x="1585930" y="3509941"/>
            <a:ext cx="2381250" cy="1736596"/>
          </a:xfrm>
          <a:prstGeom prst="rect">
            <a:avLst/>
          </a:prstGeom>
        </p:spPr>
      </p:pic>
    </p:spTree>
    <p:extLst>
      <p:ext uri="{BB962C8B-B14F-4D97-AF65-F5344CB8AC3E}">
        <p14:creationId xmlns:p14="http://schemas.microsoft.com/office/powerpoint/2010/main" val="15339985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הקשר הקוולנטי</a:t>
            </a:r>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p:txBody>
          <a:bodyPr/>
          <a:lstStyle/>
          <a:p>
            <a:r>
              <a:rPr lang="he-IL" dirty="0"/>
              <a:t>אנרגיית הקשר הקוולנטי</a:t>
            </a:r>
            <a:endParaRPr lang="en-US" dirty="0"/>
          </a:p>
        </p:txBody>
      </p:sp>
      <p:sp>
        <p:nvSpPr>
          <p:cNvPr id="9" name="מציין מיקום תוכן 8">
            <a:extLst>
              <a:ext uri="{FF2B5EF4-FFF2-40B4-BE49-F238E27FC236}">
                <a16:creationId xmlns:a16="http://schemas.microsoft.com/office/drawing/2014/main" id="{976EFD1C-2C83-406B-A4FA-8AEE22957B59}"/>
              </a:ext>
            </a:extLst>
          </p:cNvPr>
          <p:cNvSpPr>
            <a:spLocks noGrp="1"/>
          </p:cNvSpPr>
          <p:nvPr>
            <p:ph sz="quarter" idx="4"/>
          </p:nvPr>
        </p:nvSpPr>
        <p:spPr>
          <a:xfrm>
            <a:off x="515273" y="1630008"/>
            <a:ext cx="11161453" cy="4571500"/>
          </a:xfrm>
        </p:spPr>
        <p:txBody>
          <a:bodyPr>
            <a:normAutofit/>
          </a:bodyPr>
          <a:lstStyle/>
          <a:p>
            <a:pPr marL="0" indent="0">
              <a:lnSpc>
                <a:spcPct val="150000"/>
              </a:lnSpc>
              <a:buNone/>
            </a:pPr>
            <a:r>
              <a:rPr lang="he-IL" dirty="0"/>
              <a:t>אנרגיית הקשר, היא האנרגיה שיש להשקיע על מנת לפרק </a:t>
            </a:r>
            <a:r>
              <a:rPr lang="he-IL" dirty="0">
                <a:solidFill>
                  <a:srgbClr val="192A72"/>
                </a:solidFill>
              </a:rPr>
              <a:t>קשר </a:t>
            </a:r>
            <a:r>
              <a:rPr lang="he-IL" dirty="0" err="1">
                <a:solidFill>
                  <a:srgbClr val="192A72"/>
                </a:solidFill>
              </a:rPr>
              <a:t>קוולנטי</a:t>
            </a:r>
            <a:r>
              <a:rPr lang="he-IL" dirty="0">
                <a:solidFill>
                  <a:srgbClr val="192A72"/>
                </a:solidFill>
              </a:rPr>
              <a:t> לאטומים בודדים במצב גז. 		</a:t>
            </a:r>
            <a:r>
              <a:rPr lang="he-IL" dirty="0"/>
              <a:t>לדוגמא:			</a:t>
            </a:r>
            <a:r>
              <a:rPr lang="en-US" dirty="0"/>
              <a:t>Cl</a:t>
            </a:r>
            <a:r>
              <a:rPr lang="en-US" baseline="-25000" dirty="0"/>
              <a:t>2(g)</a:t>
            </a:r>
            <a:r>
              <a:rPr lang="en-US" dirty="0"/>
              <a:t> </a:t>
            </a:r>
            <a:r>
              <a:rPr lang="en-US" dirty="0">
                <a:sym typeface="Wingdings" panose="05000000000000000000" pitchFamily="2" charset="2"/>
              </a:rPr>
              <a:t></a:t>
            </a:r>
            <a:r>
              <a:rPr lang="en-US" dirty="0"/>
              <a:t> Cl</a:t>
            </a:r>
            <a:r>
              <a:rPr lang="en-US" baseline="-25000" dirty="0"/>
              <a:t>(g)</a:t>
            </a:r>
            <a:r>
              <a:rPr lang="en-US" dirty="0"/>
              <a:t> + Cl</a:t>
            </a:r>
            <a:r>
              <a:rPr lang="en-US" baseline="-25000" dirty="0"/>
              <a:t>(g)</a:t>
            </a:r>
            <a:endParaRPr lang="he-IL" dirty="0">
              <a:solidFill>
                <a:srgbClr val="192A72"/>
              </a:solidFill>
            </a:endParaRPr>
          </a:p>
          <a:p>
            <a:pPr marL="0" indent="0">
              <a:buNone/>
            </a:pPr>
            <a:endParaRPr lang="he-IL" dirty="0"/>
          </a:p>
          <a:p>
            <a:pPr marL="0" indent="0">
              <a:buNone/>
            </a:pPr>
            <a:endParaRPr lang="he-IL" dirty="0"/>
          </a:p>
          <a:p>
            <a:pPr marL="0" indent="0">
              <a:buNone/>
            </a:pPr>
            <a:r>
              <a:rPr lang="he-IL" b="1" dirty="0">
                <a:solidFill>
                  <a:srgbClr val="12B4BC"/>
                </a:solidFill>
              </a:rPr>
              <a:t> 		</a:t>
            </a:r>
            <a:r>
              <a:rPr lang="he-IL" b="1" dirty="0"/>
              <a:t>הגורמים המשפיעים על אנרגיית הקשר הם:</a:t>
            </a:r>
            <a:br>
              <a:rPr lang="en-US" b="1" dirty="0"/>
            </a:br>
            <a:r>
              <a:rPr lang="he-IL" dirty="0"/>
              <a:t>				</a:t>
            </a:r>
            <a:r>
              <a:rPr lang="he-IL" b="1" dirty="0"/>
              <a:t>1. </a:t>
            </a:r>
            <a:r>
              <a:rPr lang="he-IL" dirty="0">
                <a:solidFill>
                  <a:srgbClr val="192A72"/>
                </a:solidFill>
              </a:rPr>
              <a:t>רדיוס אטומי של האטומים המשתתפים בקשר</a:t>
            </a:r>
            <a:br>
              <a:rPr lang="en-US" dirty="0">
                <a:solidFill>
                  <a:srgbClr val="192A72"/>
                </a:solidFill>
              </a:rPr>
            </a:br>
            <a:r>
              <a:rPr lang="he-IL" dirty="0"/>
              <a:t>				</a:t>
            </a:r>
            <a:r>
              <a:rPr lang="he-IL" b="1" dirty="0"/>
              <a:t>2. </a:t>
            </a:r>
            <a:r>
              <a:rPr lang="he-IL" dirty="0">
                <a:solidFill>
                  <a:srgbClr val="192A72"/>
                </a:solidFill>
              </a:rPr>
              <a:t>קשר יחיד/כפול /משולש (סדר הקשר)</a:t>
            </a:r>
            <a:br>
              <a:rPr lang="en-US" dirty="0">
                <a:solidFill>
                  <a:srgbClr val="192A72"/>
                </a:solidFill>
              </a:rPr>
            </a:br>
            <a:r>
              <a:rPr lang="he-IL" dirty="0"/>
              <a:t>				</a:t>
            </a:r>
            <a:r>
              <a:rPr lang="he-IL" b="1" dirty="0"/>
              <a:t>3.</a:t>
            </a:r>
            <a:r>
              <a:rPr lang="he-IL" b="1" dirty="0">
                <a:solidFill>
                  <a:srgbClr val="192A72"/>
                </a:solidFill>
              </a:rPr>
              <a:t> </a:t>
            </a:r>
            <a:r>
              <a:rPr lang="he-IL" dirty="0">
                <a:solidFill>
                  <a:srgbClr val="192A72"/>
                </a:solidFill>
              </a:rPr>
              <a:t>קוטביות הקשר:  	א. קשר קוטבי לעומת קשר טהור</a:t>
            </a:r>
          </a:p>
          <a:p>
            <a:pPr marL="0" indent="0">
              <a:buNone/>
            </a:pPr>
            <a:r>
              <a:rPr lang="he-IL" b="1" dirty="0">
                <a:solidFill>
                  <a:srgbClr val="192A72"/>
                </a:solidFill>
              </a:rPr>
              <a:t> 							</a:t>
            </a:r>
            <a:r>
              <a:rPr lang="he-IL" dirty="0">
                <a:solidFill>
                  <a:srgbClr val="192A72"/>
                </a:solidFill>
              </a:rPr>
              <a:t>ב. מידת קוטביות הקשר</a:t>
            </a:r>
            <a:endParaRPr lang="he-IL" dirty="0">
              <a:solidFill>
                <a:srgbClr val="12B4BC"/>
              </a:solidFill>
            </a:endParaRPr>
          </a:p>
          <a:p>
            <a:pPr marL="0" indent="0">
              <a:buNone/>
            </a:pPr>
            <a:r>
              <a:rPr lang="he-IL" b="1" dirty="0">
                <a:solidFill>
                  <a:srgbClr val="12B4BC"/>
                </a:solidFill>
              </a:rPr>
              <a:t>				</a:t>
            </a:r>
            <a:endParaRPr lang="he-IL" dirty="0"/>
          </a:p>
        </p:txBody>
      </p:sp>
      <p:sp>
        <p:nvSpPr>
          <p:cNvPr id="7" name="מציין מיקום תוכן 8">
            <a:extLst>
              <a:ext uri="{FF2B5EF4-FFF2-40B4-BE49-F238E27FC236}">
                <a16:creationId xmlns:a16="http://schemas.microsoft.com/office/drawing/2014/main" id="{976EFD1C-2C83-406B-A4FA-8AEE22957B59}"/>
              </a:ext>
            </a:extLst>
          </p:cNvPr>
          <p:cNvSpPr txBox="1">
            <a:spLocks/>
          </p:cNvSpPr>
          <p:nvPr/>
        </p:nvSpPr>
        <p:spPr>
          <a:xfrm>
            <a:off x="515272" y="2032212"/>
            <a:ext cx="11161453" cy="3522187"/>
          </a:xfrm>
          <a:prstGeom prst="rect">
            <a:avLst/>
          </a:prstGeom>
        </p:spPr>
        <p:txBody>
          <a:bodyPr vert="horz" lIns="91440" tIns="45720" rIns="91440" bIns="45720" rtlCol="1">
            <a:normAutofit/>
          </a:bodyPr>
          <a:lstStyle>
            <a:lvl1pPr marL="268288" indent="-268288"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1pPr>
            <a:lvl2pPr marL="743024" indent="-285779"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2pPr>
            <a:lvl3pPr marL="1143114" indent="-228623" algn="r" defTabSz="914491" rtl="1" eaLnBrk="1" latinLnBrk="0" hangingPunct="1">
              <a:spcBef>
                <a:spcPct val="20000"/>
              </a:spcBef>
              <a:buFont typeface="Arial" pitchFamily="34" charset="0"/>
              <a:buChar char="•"/>
              <a:defRPr sz="18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nSpc>
                <a:spcPct val="150000"/>
              </a:lnSpc>
              <a:buFont typeface="Arial" pitchFamily="34" charset="0"/>
              <a:buNone/>
            </a:pPr>
            <a:endParaRPr lang="he-IL" dirty="0"/>
          </a:p>
        </p:txBody>
      </p:sp>
      <p:graphicFrame>
        <p:nvGraphicFramePr>
          <p:cNvPr id="10" name="Object 9"/>
          <p:cNvGraphicFramePr>
            <a:graphicFrameLocks noChangeAspect="1"/>
          </p:cNvGraphicFramePr>
          <p:nvPr>
            <p:extLst>
              <p:ext uri="{D42A27DB-BD31-4B8C-83A1-F6EECF244321}">
                <p14:modId xmlns:p14="http://schemas.microsoft.com/office/powerpoint/2010/main" val="2164696499"/>
              </p:ext>
            </p:extLst>
          </p:nvPr>
        </p:nvGraphicFramePr>
        <p:xfrm>
          <a:off x="1670539" y="2761762"/>
          <a:ext cx="2464044" cy="514838"/>
        </p:xfrm>
        <a:graphic>
          <a:graphicData uri="http://schemas.openxmlformats.org/presentationml/2006/ole">
            <mc:AlternateContent xmlns:mc="http://schemas.openxmlformats.org/markup-compatibility/2006">
              <mc:Choice xmlns:v="urn:schemas-microsoft-com:vml" Requires="v">
                <p:oleObj spid="_x0000_s1090" name="Bitmap Image" r:id="rId4" imgW="1778040" imgH="380880" progId="Paint.Picture">
                  <p:embed/>
                </p:oleObj>
              </mc:Choice>
              <mc:Fallback>
                <p:oleObj name="Bitmap Image" r:id="rId4" imgW="1778040" imgH="380880" progId="Paint.Picture">
                  <p:embed/>
                  <p:pic>
                    <p:nvPicPr>
                      <p:cNvPr id="4" name="Object 3"/>
                      <p:cNvPicPr>
                        <a:picLocks noChangeAspect="1" noChangeArrowheads="1"/>
                      </p:cNvPicPr>
                      <p:nvPr/>
                    </p:nvPicPr>
                    <p:blipFill>
                      <a:blip r:embed="rId5"/>
                      <a:srcRect/>
                      <a:stretch>
                        <a:fillRect/>
                      </a:stretch>
                    </p:blipFill>
                    <p:spPr bwMode="auto">
                      <a:xfrm>
                        <a:off x="1670539" y="2761762"/>
                        <a:ext cx="2464044" cy="514838"/>
                      </a:xfrm>
                      <a:prstGeom prst="rect">
                        <a:avLst/>
                      </a:prstGeom>
                      <a:noFill/>
                    </p:spPr>
                  </p:pic>
                </p:oleObj>
              </mc:Fallback>
            </mc:AlternateContent>
          </a:graphicData>
        </a:graphic>
      </p:graphicFrame>
    </p:spTree>
    <p:extLst>
      <p:ext uri="{BB962C8B-B14F-4D97-AF65-F5344CB8AC3E}">
        <p14:creationId xmlns:p14="http://schemas.microsoft.com/office/powerpoint/2010/main" val="42581679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תרגול כיתה</a:t>
            </a:r>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p:txBody>
          <a:bodyPr/>
          <a:lstStyle/>
          <a:p>
            <a:r>
              <a:rPr lang="he-IL" dirty="0"/>
              <a:t>אנרגיית הקשר הקוולנטי: רדיוס האטומים המשתתפים בקשר</a:t>
            </a:r>
            <a:endParaRPr lang="en-US" dirty="0"/>
          </a:p>
        </p:txBody>
      </p:sp>
      <p:sp>
        <p:nvSpPr>
          <p:cNvPr id="9" name="מציין מיקום תוכן 8">
            <a:extLst>
              <a:ext uri="{FF2B5EF4-FFF2-40B4-BE49-F238E27FC236}">
                <a16:creationId xmlns:a16="http://schemas.microsoft.com/office/drawing/2014/main" id="{976EFD1C-2C83-406B-A4FA-8AEE22957B59}"/>
              </a:ext>
            </a:extLst>
          </p:cNvPr>
          <p:cNvSpPr>
            <a:spLocks noGrp="1"/>
          </p:cNvSpPr>
          <p:nvPr>
            <p:ph sz="quarter" idx="4"/>
          </p:nvPr>
        </p:nvSpPr>
        <p:spPr>
          <a:xfrm>
            <a:off x="515273" y="1630008"/>
            <a:ext cx="11161453" cy="4571500"/>
          </a:xfrm>
        </p:spPr>
        <p:txBody>
          <a:bodyPr>
            <a:normAutofit/>
          </a:bodyPr>
          <a:lstStyle/>
          <a:p>
            <a:pPr marL="0" indent="0">
              <a:lnSpc>
                <a:spcPct val="150000"/>
              </a:lnSpc>
              <a:buNone/>
            </a:pPr>
            <a:r>
              <a:rPr lang="he-IL" dirty="0"/>
              <a:t>בטבלה הבאה מוצגות אנרגיות הקשר במולקולות </a:t>
            </a:r>
            <a:br>
              <a:rPr lang="en-US" dirty="0"/>
            </a:br>
            <a:r>
              <a:rPr lang="he-IL" dirty="0"/>
              <a:t>דו-אטומיות ממשפחת ההלוגנים.</a:t>
            </a:r>
            <a:br>
              <a:rPr lang="en-US" sz="2000" dirty="0"/>
            </a:br>
            <a:r>
              <a:rPr lang="en-US" sz="2000" dirty="0"/>
              <a:t>kJ</a:t>
            </a:r>
            <a:r>
              <a:rPr lang="he-IL" sz="2000" dirty="0"/>
              <a:t> </a:t>
            </a:r>
            <a:r>
              <a:rPr lang="he-IL" sz="2000" dirty="0" err="1"/>
              <a:t>קילוג'אול</a:t>
            </a:r>
            <a:r>
              <a:rPr lang="he-IL" sz="2000" dirty="0"/>
              <a:t>, יחידת אנרגיה: </a:t>
            </a:r>
            <a:r>
              <a:rPr lang="en-US" sz="2000" dirty="0"/>
              <a:t>1 kJ = 1000 J</a:t>
            </a:r>
            <a:endParaRPr lang="he-IL" sz="2000" dirty="0"/>
          </a:p>
          <a:p>
            <a:pPr marL="0" indent="0">
              <a:lnSpc>
                <a:spcPct val="150000"/>
              </a:lnSpc>
              <a:buNone/>
            </a:pPr>
            <a:r>
              <a:rPr lang="he-IL" b="1" dirty="0">
                <a:solidFill>
                  <a:srgbClr val="12B4BC"/>
                </a:solidFill>
              </a:rPr>
              <a:t>	מדוע יורדת אנרגיית הקשר ככל שיורדים בטור </a:t>
            </a:r>
            <a:br>
              <a:rPr lang="en-US" b="1" dirty="0">
                <a:solidFill>
                  <a:srgbClr val="12B4BC"/>
                </a:solidFill>
              </a:rPr>
            </a:br>
            <a:r>
              <a:rPr lang="he-IL" b="1" dirty="0">
                <a:solidFill>
                  <a:srgbClr val="12B4BC"/>
                </a:solidFill>
              </a:rPr>
              <a:t>	ההלוגנים מכלור, </a:t>
            </a:r>
            <a:r>
              <a:rPr lang="en-US" b="1" dirty="0">
                <a:solidFill>
                  <a:srgbClr val="12B4BC"/>
                </a:solidFill>
              </a:rPr>
              <a:t>Cl</a:t>
            </a:r>
            <a:r>
              <a:rPr lang="en-US" b="1" baseline="-25000" dirty="0">
                <a:solidFill>
                  <a:srgbClr val="12B4BC"/>
                </a:solidFill>
              </a:rPr>
              <a:t>2</a:t>
            </a:r>
            <a:r>
              <a:rPr lang="he-IL" b="1" dirty="0">
                <a:solidFill>
                  <a:srgbClr val="12B4BC"/>
                </a:solidFill>
              </a:rPr>
              <a:t> ועד יוד, </a:t>
            </a:r>
            <a:r>
              <a:rPr lang="en-US" b="1" dirty="0">
                <a:solidFill>
                  <a:srgbClr val="12B4BC"/>
                </a:solidFill>
              </a:rPr>
              <a:t>I</a:t>
            </a:r>
            <a:r>
              <a:rPr lang="en-US" b="1" baseline="-25000" dirty="0">
                <a:solidFill>
                  <a:srgbClr val="12B4BC"/>
                </a:solidFill>
              </a:rPr>
              <a:t>2</a:t>
            </a:r>
            <a:r>
              <a:rPr lang="he-IL" b="1" dirty="0">
                <a:solidFill>
                  <a:srgbClr val="12B4BC"/>
                </a:solidFill>
              </a:rPr>
              <a:t> ?			</a:t>
            </a:r>
            <a:endParaRPr lang="he-IL" dirty="0"/>
          </a:p>
        </p:txBody>
      </p:sp>
      <p:sp>
        <p:nvSpPr>
          <p:cNvPr id="7" name="מציין מיקום תוכן 8">
            <a:extLst>
              <a:ext uri="{FF2B5EF4-FFF2-40B4-BE49-F238E27FC236}">
                <a16:creationId xmlns:a16="http://schemas.microsoft.com/office/drawing/2014/main" id="{976EFD1C-2C83-406B-A4FA-8AEE22957B59}"/>
              </a:ext>
            </a:extLst>
          </p:cNvPr>
          <p:cNvSpPr txBox="1">
            <a:spLocks/>
          </p:cNvSpPr>
          <p:nvPr/>
        </p:nvSpPr>
        <p:spPr>
          <a:xfrm>
            <a:off x="515272" y="2032212"/>
            <a:ext cx="11161453" cy="3522187"/>
          </a:xfrm>
          <a:prstGeom prst="rect">
            <a:avLst/>
          </a:prstGeom>
        </p:spPr>
        <p:txBody>
          <a:bodyPr vert="horz" lIns="91440" tIns="45720" rIns="91440" bIns="45720" rtlCol="1">
            <a:normAutofit/>
          </a:bodyPr>
          <a:lstStyle>
            <a:lvl1pPr marL="268288" indent="-268288"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1pPr>
            <a:lvl2pPr marL="743024" indent="-285779"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2pPr>
            <a:lvl3pPr marL="1143114" indent="-228623" algn="r" defTabSz="914491" rtl="1" eaLnBrk="1" latinLnBrk="0" hangingPunct="1">
              <a:spcBef>
                <a:spcPct val="20000"/>
              </a:spcBef>
              <a:buFont typeface="Arial" pitchFamily="34" charset="0"/>
              <a:buChar char="•"/>
              <a:defRPr sz="18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nSpc>
                <a:spcPct val="150000"/>
              </a:lnSpc>
              <a:buFont typeface="Arial" pitchFamily="34" charset="0"/>
              <a:buNone/>
            </a:pPr>
            <a:endParaRPr lang="he-IL" dirty="0"/>
          </a:p>
        </p:txBody>
      </p:sp>
      <p:graphicFrame>
        <p:nvGraphicFramePr>
          <p:cNvPr id="14" name="Table 13"/>
          <p:cNvGraphicFramePr>
            <a:graphicFrameLocks noGrp="1"/>
          </p:cNvGraphicFramePr>
          <p:nvPr>
            <p:extLst>
              <p:ext uri="{D42A27DB-BD31-4B8C-83A1-F6EECF244321}">
                <p14:modId xmlns:p14="http://schemas.microsoft.com/office/powerpoint/2010/main" val="2542271489"/>
              </p:ext>
            </p:extLst>
          </p:nvPr>
        </p:nvGraphicFramePr>
        <p:xfrm>
          <a:off x="825512" y="1630008"/>
          <a:ext cx="3807414" cy="2379156"/>
        </p:xfrm>
        <a:graphic>
          <a:graphicData uri="http://schemas.openxmlformats.org/drawingml/2006/table">
            <a:tbl>
              <a:tblPr firstRow="1" bandRow="1">
                <a:tableStyleId>{073A0DAA-6AF3-43AB-8588-CEC1D06C72B9}</a:tableStyleId>
              </a:tblPr>
              <a:tblGrid>
                <a:gridCol w="1903707">
                  <a:extLst>
                    <a:ext uri="{9D8B030D-6E8A-4147-A177-3AD203B41FA5}">
                      <a16:colId xmlns:a16="http://schemas.microsoft.com/office/drawing/2014/main" val="3742297672"/>
                    </a:ext>
                  </a:extLst>
                </a:gridCol>
                <a:gridCol w="1903707">
                  <a:extLst>
                    <a:ext uri="{9D8B030D-6E8A-4147-A177-3AD203B41FA5}">
                      <a16:colId xmlns:a16="http://schemas.microsoft.com/office/drawing/2014/main" val="294101622"/>
                    </a:ext>
                  </a:extLst>
                </a:gridCol>
              </a:tblGrid>
              <a:tr h="457716">
                <a:tc>
                  <a:txBody>
                    <a:bodyPr/>
                    <a:lstStyle/>
                    <a:p>
                      <a:pPr marL="0" marR="0" algn="ctr" rtl="1">
                        <a:lnSpc>
                          <a:spcPct val="150000"/>
                        </a:lnSpc>
                        <a:spcBef>
                          <a:spcPts val="0"/>
                        </a:spcBef>
                        <a:spcAft>
                          <a:spcPts val="0"/>
                        </a:spcAft>
                        <a:tabLst>
                          <a:tab pos="445770" algn="l"/>
                        </a:tabLst>
                      </a:pPr>
                      <a:r>
                        <a:rPr lang="he-IL" sz="2000" dirty="0">
                          <a:effectLst/>
                        </a:rPr>
                        <a:t>אנרגיית הקשר (</a:t>
                      </a:r>
                      <a:r>
                        <a:rPr lang="en-US" sz="2000" dirty="0">
                          <a:effectLst/>
                        </a:rPr>
                        <a:t>k</a:t>
                      </a:r>
                      <a:r>
                        <a:rPr lang="en-US" sz="2000" dirty="0"/>
                        <a:t>J</a:t>
                      </a:r>
                      <a:r>
                        <a:rPr lang="he-IL" sz="2000" dirty="0"/>
                        <a:t>)</a:t>
                      </a:r>
                      <a:endParaRPr lang="en-US" sz="2000" dirty="0">
                        <a:effectLst/>
                        <a:latin typeface="Varela Round" panose="00000500000000000000" pitchFamily="2" charset="-79"/>
                        <a:ea typeface="Times New Roman" panose="02020603050405020304" pitchFamily="18" charset="0"/>
                        <a:cs typeface="Varela Round" panose="00000500000000000000" pitchFamily="2" charset="-79"/>
                      </a:endParaRPr>
                    </a:p>
                  </a:txBody>
                  <a:tcPr marL="68580" marR="68580" marT="0" marB="0" anchor="ctr"/>
                </a:tc>
                <a:tc>
                  <a:txBody>
                    <a:bodyPr/>
                    <a:lstStyle/>
                    <a:p>
                      <a:pPr marL="0" marR="0" algn="ctr" rtl="1">
                        <a:lnSpc>
                          <a:spcPct val="150000"/>
                        </a:lnSpc>
                        <a:spcBef>
                          <a:spcPts val="0"/>
                        </a:spcBef>
                        <a:spcAft>
                          <a:spcPts val="0"/>
                        </a:spcAft>
                        <a:tabLst>
                          <a:tab pos="2637155" algn="ctr"/>
                          <a:tab pos="5274310" algn="r"/>
                          <a:tab pos="445770" algn="l"/>
                        </a:tabLst>
                      </a:pPr>
                      <a:r>
                        <a:rPr lang="he-IL" sz="2000" dirty="0">
                          <a:effectLst/>
                        </a:rPr>
                        <a:t>הקשר</a:t>
                      </a:r>
                      <a:endParaRPr lang="en-US" sz="2000" dirty="0">
                        <a:effectLst/>
                        <a:latin typeface="Varela Round" panose="00000500000000000000" pitchFamily="2" charset="-79"/>
                        <a:ea typeface="Times New Roman" panose="02020603050405020304" pitchFamily="18" charset="0"/>
                        <a:cs typeface="Varela Round" panose="00000500000000000000" pitchFamily="2" charset="-79"/>
                      </a:endParaRPr>
                    </a:p>
                  </a:txBody>
                  <a:tcPr marL="68580" marR="68580" marT="0" marB="0" anchor="ctr"/>
                </a:tc>
                <a:extLst>
                  <a:ext uri="{0D108BD9-81ED-4DB2-BD59-A6C34878D82A}">
                    <a16:rowId xmlns:a16="http://schemas.microsoft.com/office/drawing/2014/main" val="3828302677"/>
                  </a:ext>
                </a:extLst>
              </a:tr>
              <a:tr h="454338">
                <a:tc>
                  <a:txBody>
                    <a:bodyPr/>
                    <a:lstStyle/>
                    <a:p>
                      <a:pPr algn="ctr"/>
                      <a:r>
                        <a:rPr lang="he-IL" dirty="0"/>
                        <a:t>243.4</a:t>
                      </a:r>
                      <a:endParaRPr lang="en-US"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00" rtl="1" eaLnBrk="1" fontAlgn="auto" latinLnBrk="0" hangingPunct="1">
                        <a:lnSpc>
                          <a:spcPct val="150000"/>
                        </a:lnSpc>
                        <a:spcBef>
                          <a:spcPts val="0"/>
                        </a:spcBef>
                        <a:spcAft>
                          <a:spcPts val="0"/>
                        </a:spcAft>
                        <a:buClrTx/>
                        <a:buSzTx/>
                        <a:buFontTx/>
                        <a:buNone/>
                        <a:tabLst>
                          <a:tab pos="445770" algn="l"/>
                        </a:tabLst>
                        <a:defRPr/>
                      </a:pPr>
                      <a:r>
                        <a:rPr kumimoji="0" lang="en-US" sz="2000" u="none" strike="noStrike" kern="1200" cap="none" spc="0" normalizeH="0" baseline="0" noProof="0" dirty="0">
                          <a:ln>
                            <a:noFill/>
                          </a:ln>
                          <a:effectLst/>
                          <a:uLnTx/>
                          <a:uFillTx/>
                        </a:rPr>
                        <a:t>Cl</a:t>
                      </a:r>
                      <a:r>
                        <a:rPr kumimoji="0" lang="en-US" sz="2000" u="none" strike="noStrike" kern="1200" cap="none" spc="0" normalizeH="0" baseline="0" noProof="0" dirty="0">
                          <a:ln>
                            <a:noFill/>
                          </a:ln>
                          <a:effectLst/>
                          <a:uLnTx/>
                          <a:uFillTx/>
                          <a:sym typeface="Symbol" panose="05050102010706020507" pitchFamily="18" charset="2"/>
                        </a:rPr>
                        <a:t>─</a:t>
                      </a:r>
                      <a:r>
                        <a:rPr kumimoji="0" lang="en-US" sz="2000" u="none" strike="noStrike" kern="1200" cap="none" spc="0" normalizeH="0" baseline="0" noProof="0" dirty="0">
                          <a:ln>
                            <a:noFill/>
                          </a:ln>
                          <a:effectLst/>
                          <a:uLnTx/>
                          <a:uFillTx/>
                        </a:rPr>
                        <a:t>Cl</a:t>
                      </a:r>
                      <a:endParaRPr kumimoji="0" lang="en-US"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anchor="ctr"/>
                </a:tc>
                <a:extLst>
                  <a:ext uri="{0D108BD9-81ED-4DB2-BD59-A6C34878D82A}">
                    <a16:rowId xmlns:a16="http://schemas.microsoft.com/office/drawing/2014/main" val="2561779829"/>
                  </a:ext>
                </a:extLst>
              </a:tr>
              <a:tr h="454338">
                <a:tc>
                  <a:txBody>
                    <a:bodyPr/>
                    <a:lstStyle/>
                    <a:p>
                      <a:pPr algn="ctr"/>
                      <a:r>
                        <a:rPr lang="he-IL" dirty="0"/>
                        <a:t>192.9</a:t>
                      </a:r>
                      <a:endParaRPr lang="en-US"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00" rtl="1" eaLnBrk="1" fontAlgn="auto" latinLnBrk="0" hangingPunct="1">
                        <a:lnSpc>
                          <a:spcPct val="150000"/>
                        </a:lnSpc>
                        <a:spcBef>
                          <a:spcPts val="0"/>
                        </a:spcBef>
                        <a:spcAft>
                          <a:spcPts val="0"/>
                        </a:spcAft>
                        <a:buClrTx/>
                        <a:buSzTx/>
                        <a:buFontTx/>
                        <a:buNone/>
                        <a:tabLst>
                          <a:tab pos="445770" algn="l"/>
                        </a:tabLst>
                        <a:defRPr/>
                      </a:pPr>
                      <a:r>
                        <a:rPr kumimoji="0" lang="en-US" sz="2000" u="none" strike="noStrike" kern="1200" cap="none" spc="0" normalizeH="0" baseline="0" noProof="0" dirty="0">
                          <a:ln>
                            <a:noFill/>
                          </a:ln>
                          <a:effectLst/>
                          <a:uLnTx/>
                          <a:uFillTx/>
                        </a:rPr>
                        <a:t>Br</a:t>
                      </a:r>
                      <a:r>
                        <a:rPr kumimoji="0" lang="en-US" sz="2000" u="none" strike="noStrike" kern="1200" cap="none" spc="0" normalizeH="0" baseline="0" noProof="0" dirty="0">
                          <a:ln>
                            <a:noFill/>
                          </a:ln>
                          <a:effectLst/>
                          <a:uLnTx/>
                          <a:uFillTx/>
                          <a:sym typeface="Symbol" panose="05050102010706020507" pitchFamily="18" charset="2"/>
                        </a:rPr>
                        <a:t>─</a:t>
                      </a:r>
                      <a:r>
                        <a:rPr kumimoji="0" lang="en-US" sz="2000" u="none" strike="noStrike" kern="1200" cap="none" spc="0" normalizeH="0" baseline="0" noProof="0" dirty="0">
                          <a:ln>
                            <a:noFill/>
                          </a:ln>
                          <a:effectLst/>
                          <a:uLnTx/>
                          <a:uFillTx/>
                        </a:rPr>
                        <a:t>Br</a:t>
                      </a:r>
                      <a:endParaRPr kumimoji="0" lang="en-US"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anchor="ctr"/>
                </a:tc>
                <a:extLst>
                  <a:ext uri="{0D108BD9-81ED-4DB2-BD59-A6C34878D82A}">
                    <a16:rowId xmlns:a16="http://schemas.microsoft.com/office/drawing/2014/main" val="2302540911"/>
                  </a:ext>
                </a:extLst>
              </a:tr>
              <a:tr h="454338">
                <a:tc>
                  <a:txBody>
                    <a:bodyPr/>
                    <a:lstStyle/>
                    <a:p>
                      <a:pPr algn="ctr"/>
                      <a:r>
                        <a:rPr lang="he-IL" dirty="0"/>
                        <a:t>151.2</a:t>
                      </a:r>
                      <a:endParaRPr lang="en-US"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00" rtl="1" eaLnBrk="1" fontAlgn="auto" latinLnBrk="0" hangingPunct="1">
                        <a:lnSpc>
                          <a:spcPct val="150000"/>
                        </a:lnSpc>
                        <a:spcBef>
                          <a:spcPts val="0"/>
                        </a:spcBef>
                        <a:spcAft>
                          <a:spcPts val="0"/>
                        </a:spcAft>
                        <a:buClrTx/>
                        <a:buSzTx/>
                        <a:buFontTx/>
                        <a:buNone/>
                        <a:tabLst>
                          <a:tab pos="445770" algn="l"/>
                        </a:tabLst>
                        <a:defRPr/>
                      </a:pPr>
                      <a:r>
                        <a:rPr kumimoji="0" lang="en-US" sz="2000" u="none" strike="noStrike" kern="1200" cap="none" spc="0" normalizeH="0" baseline="0" noProof="0" dirty="0">
                          <a:ln>
                            <a:noFill/>
                          </a:ln>
                          <a:effectLst/>
                          <a:uLnTx/>
                          <a:uFillTx/>
                        </a:rPr>
                        <a:t>I</a:t>
                      </a:r>
                      <a:r>
                        <a:rPr kumimoji="0" lang="en-US" sz="2000" u="none" strike="noStrike" kern="1200" cap="none" spc="0" normalizeH="0" baseline="0" noProof="0" dirty="0">
                          <a:ln>
                            <a:noFill/>
                          </a:ln>
                          <a:effectLst/>
                          <a:uLnTx/>
                          <a:uFillTx/>
                          <a:sym typeface="Symbol" panose="05050102010706020507" pitchFamily="18" charset="2"/>
                        </a:rPr>
                        <a:t>─</a:t>
                      </a:r>
                      <a:r>
                        <a:rPr kumimoji="0" lang="en-US" sz="2000" u="none" strike="noStrike" kern="1200" cap="none" spc="0" normalizeH="0" baseline="0" noProof="0" dirty="0">
                          <a:ln>
                            <a:noFill/>
                          </a:ln>
                          <a:effectLst/>
                          <a:uLnTx/>
                          <a:uFillTx/>
                        </a:rPr>
                        <a:t>I</a:t>
                      </a:r>
                      <a:endParaRPr kumimoji="0" lang="en-US"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anchor="ctr"/>
                </a:tc>
                <a:extLst>
                  <a:ext uri="{0D108BD9-81ED-4DB2-BD59-A6C34878D82A}">
                    <a16:rowId xmlns:a16="http://schemas.microsoft.com/office/drawing/2014/main" val="2364087178"/>
                  </a:ext>
                </a:extLst>
              </a:tr>
            </a:tbl>
          </a:graphicData>
        </a:graphic>
      </p:graphicFrame>
    </p:spTree>
    <p:extLst>
      <p:ext uri="{BB962C8B-B14F-4D97-AF65-F5344CB8AC3E}">
        <p14:creationId xmlns:p14="http://schemas.microsoft.com/office/powerpoint/2010/main" val="17369502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תרגול כיתה</a:t>
            </a:r>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a:xfrm>
            <a:off x="515273" y="852678"/>
            <a:ext cx="11161453" cy="457200"/>
          </a:xfrm>
        </p:spPr>
        <p:txBody>
          <a:bodyPr/>
          <a:lstStyle/>
          <a:p>
            <a:r>
              <a:rPr lang="he-IL" dirty="0"/>
              <a:t>אנרגיית הקשר הקוולנטי: רדיוס האטומים המשתתפים בקשר</a:t>
            </a:r>
            <a:endParaRPr lang="en-US" dirty="0"/>
          </a:p>
        </p:txBody>
      </p:sp>
      <p:sp>
        <p:nvSpPr>
          <p:cNvPr id="7" name="מציין מיקום תוכן 8">
            <a:extLst>
              <a:ext uri="{FF2B5EF4-FFF2-40B4-BE49-F238E27FC236}">
                <a16:creationId xmlns:a16="http://schemas.microsoft.com/office/drawing/2014/main" id="{976EFD1C-2C83-406B-A4FA-8AEE22957B59}"/>
              </a:ext>
            </a:extLst>
          </p:cNvPr>
          <p:cNvSpPr txBox="1">
            <a:spLocks/>
          </p:cNvSpPr>
          <p:nvPr/>
        </p:nvSpPr>
        <p:spPr>
          <a:xfrm>
            <a:off x="510440" y="1259265"/>
            <a:ext cx="11161453" cy="3989369"/>
          </a:xfrm>
          <a:prstGeom prst="rect">
            <a:avLst/>
          </a:prstGeom>
        </p:spPr>
        <p:txBody>
          <a:bodyPr vert="horz" lIns="91440" tIns="45720" rIns="91440" bIns="45720" rtlCol="1">
            <a:normAutofit/>
          </a:bodyPr>
          <a:lstStyle>
            <a:lvl1pPr marL="268288" indent="-268288"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1pPr>
            <a:lvl2pPr marL="743024" indent="-285779"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2pPr>
            <a:lvl3pPr marL="1143114" indent="-228623" algn="r" defTabSz="914491" rtl="1" eaLnBrk="1" latinLnBrk="0" hangingPunct="1">
              <a:spcBef>
                <a:spcPct val="20000"/>
              </a:spcBef>
              <a:buFont typeface="Arial" pitchFamily="34" charset="0"/>
              <a:buChar char="•"/>
              <a:defRPr sz="18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nSpc>
                <a:spcPct val="150000"/>
              </a:lnSpc>
              <a:buNone/>
            </a:pPr>
            <a:r>
              <a:rPr lang="he-IL" sz="2000" b="1" dirty="0">
                <a:solidFill>
                  <a:srgbClr val="192A72"/>
                </a:solidFill>
              </a:rPr>
              <a:t>מדוע יורדת אנרגיית הקשר ככל שיורדים בטור ההלוגנים מכלור, </a:t>
            </a:r>
            <a:r>
              <a:rPr lang="en-US" sz="2000" b="1" dirty="0">
                <a:solidFill>
                  <a:srgbClr val="192A72"/>
                </a:solidFill>
              </a:rPr>
              <a:t>Cl</a:t>
            </a:r>
            <a:r>
              <a:rPr lang="en-US" sz="2000" b="1" baseline="-25000" dirty="0">
                <a:solidFill>
                  <a:srgbClr val="192A72"/>
                </a:solidFill>
              </a:rPr>
              <a:t>2</a:t>
            </a:r>
            <a:r>
              <a:rPr lang="he-IL" sz="2000" b="1" dirty="0">
                <a:solidFill>
                  <a:srgbClr val="192A72"/>
                </a:solidFill>
              </a:rPr>
              <a:t> ועד יוד, </a:t>
            </a:r>
            <a:r>
              <a:rPr lang="en-US" sz="2000" b="1" dirty="0">
                <a:solidFill>
                  <a:srgbClr val="192A72"/>
                </a:solidFill>
              </a:rPr>
              <a:t>I</a:t>
            </a:r>
            <a:r>
              <a:rPr lang="en-US" sz="2000" b="1" baseline="-25000" dirty="0">
                <a:solidFill>
                  <a:srgbClr val="192A72"/>
                </a:solidFill>
              </a:rPr>
              <a:t>2</a:t>
            </a:r>
            <a:r>
              <a:rPr lang="he-IL" sz="2000" b="1" dirty="0">
                <a:solidFill>
                  <a:srgbClr val="192A72"/>
                </a:solidFill>
              </a:rPr>
              <a:t> ?</a:t>
            </a:r>
          </a:p>
          <a:p>
            <a:pPr marL="0" indent="0">
              <a:lnSpc>
                <a:spcPct val="150000"/>
              </a:lnSpc>
              <a:buNone/>
            </a:pPr>
            <a:endParaRPr lang="he-IL" sz="2000" dirty="0">
              <a:solidFill>
                <a:srgbClr val="192A7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459653464"/>
              </p:ext>
            </p:extLst>
          </p:nvPr>
        </p:nvGraphicFramePr>
        <p:xfrm>
          <a:off x="369273" y="1794845"/>
          <a:ext cx="11585890" cy="3148145"/>
        </p:xfrm>
        <a:graphic>
          <a:graphicData uri="http://schemas.openxmlformats.org/drawingml/2006/table">
            <a:tbl>
              <a:tblPr firstRow="1" bandRow="1">
                <a:tableStyleId>{5C22544A-7EE6-4342-B048-85BDC9FD1C3A}</a:tableStyleId>
              </a:tblPr>
              <a:tblGrid>
                <a:gridCol w="5612271">
                  <a:extLst>
                    <a:ext uri="{9D8B030D-6E8A-4147-A177-3AD203B41FA5}">
                      <a16:colId xmlns:a16="http://schemas.microsoft.com/office/drawing/2014/main" val="1200577323"/>
                    </a:ext>
                  </a:extLst>
                </a:gridCol>
                <a:gridCol w="1075877">
                  <a:extLst>
                    <a:ext uri="{9D8B030D-6E8A-4147-A177-3AD203B41FA5}">
                      <a16:colId xmlns:a16="http://schemas.microsoft.com/office/drawing/2014/main" val="3596775426"/>
                    </a:ext>
                  </a:extLst>
                </a:gridCol>
                <a:gridCol w="1069623">
                  <a:extLst>
                    <a:ext uri="{9D8B030D-6E8A-4147-A177-3AD203B41FA5}">
                      <a16:colId xmlns:a16="http://schemas.microsoft.com/office/drawing/2014/main" val="3003037944"/>
                    </a:ext>
                  </a:extLst>
                </a:gridCol>
                <a:gridCol w="1100895">
                  <a:extLst>
                    <a:ext uri="{9D8B030D-6E8A-4147-A177-3AD203B41FA5}">
                      <a16:colId xmlns:a16="http://schemas.microsoft.com/office/drawing/2014/main" val="1383715868"/>
                    </a:ext>
                  </a:extLst>
                </a:gridCol>
                <a:gridCol w="2727224">
                  <a:extLst>
                    <a:ext uri="{9D8B030D-6E8A-4147-A177-3AD203B41FA5}">
                      <a16:colId xmlns:a16="http://schemas.microsoft.com/office/drawing/2014/main" val="1788916356"/>
                    </a:ext>
                  </a:extLst>
                </a:gridCol>
              </a:tblGrid>
              <a:tr h="495530">
                <a:tc rowSpan="2">
                  <a:txBody>
                    <a:bodyPr/>
                    <a:lstStyle/>
                    <a:p>
                      <a:pPr algn="ctr" rtl="1">
                        <a:spcAft>
                          <a:spcPts val="0"/>
                        </a:spcAft>
                      </a:pPr>
                      <a:r>
                        <a:rPr lang="he-IL" sz="1600" dirty="0">
                          <a:solidFill>
                            <a:srgbClr val="192A72"/>
                          </a:solidFill>
                          <a:effectLst/>
                        </a:rPr>
                        <a:t>מסקנה מתבקשת לגבי חוזק הקשרים</a:t>
                      </a:r>
                      <a:endParaRPr lang="en-US" sz="1600" dirty="0">
                        <a:solidFill>
                          <a:srgbClr val="192A72"/>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E9EBF5"/>
                    </a:solidFill>
                  </a:tcPr>
                </a:tc>
                <a:tc gridSpan="3">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effectLst/>
                        </a:rPr>
                        <a:t>הפריטים המושווים בשאלה:</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solidFill>
                      <a:srgbClr val="E9EBF5"/>
                    </a:solidFill>
                  </a:tcPr>
                </a:tc>
                <a:tc hMerge="1">
                  <a:txBody>
                    <a:bodyPr/>
                    <a:lstStyle/>
                    <a:p>
                      <a:endParaRPr lang="en-US">
                        <a:solidFill>
                          <a:srgbClr val="192A72"/>
                        </a:solidFill>
                      </a:endParaRPr>
                    </a:p>
                  </a:txBody>
                  <a:tcPr anchor="ctr">
                    <a:solidFill>
                      <a:srgbClr val="E9EBF5"/>
                    </a:solidFill>
                  </a:tcPr>
                </a:tc>
                <a:tc hMerge="1">
                  <a:txBody>
                    <a:bodyPr/>
                    <a:lstStyle/>
                    <a:p>
                      <a:endParaRPr lang="en-US" dirty="0">
                        <a:solidFill>
                          <a:srgbClr val="192A72"/>
                        </a:solidFill>
                      </a:endParaRPr>
                    </a:p>
                  </a:txBody>
                  <a:tcPr anchor="ctr">
                    <a:solidFill>
                      <a:srgbClr val="E9EBF5"/>
                    </a:solidFill>
                  </a:tcPr>
                </a:tc>
                <a:tc rowSpan="2">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effectLst/>
                        </a:rPr>
                        <a:t>גורמים (הקריטריונים לקביעת חוזק/אורך הקשר)</a:t>
                      </a:r>
                      <a:endParaRPr lang="en-US" sz="1800" dirty="0">
                        <a:solidFill>
                          <a:srgbClr val="192A72"/>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E9EBF5"/>
                    </a:solidFill>
                  </a:tcPr>
                </a:tc>
                <a:extLst>
                  <a:ext uri="{0D108BD9-81ED-4DB2-BD59-A6C34878D82A}">
                    <a16:rowId xmlns:a16="http://schemas.microsoft.com/office/drawing/2014/main" val="4220354295"/>
                  </a:ext>
                </a:extLst>
              </a:tr>
              <a:tr h="555148">
                <a:tc vMerge="1">
                  <a:txBody>
                    <a:bodyPr/>
                    <a:lstStyle/>
                    <a:p>
                      <a:pPr algn="ctr"/>
                      <a:endParaRPr lang="en-US" dirty="0">
                        <a:solidFill>
                          <a:srgbClr val="192A72"/>
                        </a:solidFill>
                      </a:endParaRPr>
                    </a:p>
                  </a:txBody>
                  <a:tcPr>
                    <a:solidFill>
                      <a:srgbClr val="E9EBF5"/>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kumimoji="0" lang="en-US" sz="1600" b="0" u="none" strike="noStrike" kern="1200" cap="none" spc="0" normalizeH="0" baseline="0" noProof="0" dirty="0">
                          <a:ln>
                            <a:noFill/>
                          </a:ln>
                          <a:solidFill>
                            <a:srgbClr val="192A72"/>
                          </a:solidFill>
                          <a:effectLst/>
                          <a:uLnTx/>
                          <a:uFillTx/>
                          <a:latin typeface="+mn-lt"/>
                          <a:cs typeface="+mn-cs"/>
                        </a:rPr>
                        <a:t>I</a:t>
                      </a:r>
                      <a:r>
                        <a:rPr kumimoji="0" lang="en-US" sz="1600" b="0" u="none" strike="noStrike" kern="1200" cap="none" spc="0" normalizeH="0" baseline="0" noProof="0" dirty="0">
                          <a:ln>
                            <a:noFill/>
                          </a:ln>
                          <a:solidFill>
                            <a:srgbClr val="192A72"/>
                          </a:solidFill>
                          <a:effectLst/>
                          <a:uLnTx/>
                          <a:uFillTx/>
                          <a:latin typeface="+mn-lt"/>
                          <a:cs typeface="+mn-cs"/>
                          <a:sym typeface="Symbol" panose="05050102010706020507" pitchFamily="18" charset="2"/>
                        </a:rPr>
                        <a:t>─</a:t>
                      </a:r>
                      <a:r>
                        <a:rPr kumimoji="0" lang="en-US" sz="1600" b="0" u="none" strike="noStrike" kern="1200" cap="none" spc="0" normalizeH="0" baseline="0" noProof="0" dirty="0">
                          <a:ln>
                            <a:noFill/>
                          </a:ln>
                          <a:solidFill>
                            <a:srgbClr val="192A72"/>
                          </a:solidFill>
                          <a:effectLst/>
                          <a:uLnTx/>
                          <a:uFillTx/>
                          <a:latin typeface="+mn-lt"/>
                          <a:cs typeface="+mn-cs"/>
                        </a:rPr>
                        <a:t>I</a:t>
                      </a:r>
                      <a:endParaRPr kumimoji="0" lang="he-IL" sz="1600" b="0" u="none" strike="noStrike" kern="1200" cap="none" spc="0" normalizeH="0" baseline="0" noProof="0" dirty="0">
                        <a:ln>
                          <a:noFill/>
                        </a:ln>
                        <a:solidFill>
                          <a:srgbClr val="192A72"/>
                        </a:solidFill>
                        <a:effectLst/>
                        <a:uLnTx/>
                        <a:uFillTx/>
                        <a:latin typeface="+mn-lt"/>
                        <a:cs typeface="+mn-cs"/>
                      </a:endParaRPr>
                    </a:p>
                    <a:p>
                      <a:pPr marL="0" marR="0" lvl="0" indent="0" algn="ctr" defTabSz="914491" rtl="1" eaLnBrk="1" fontAlgn="auto" latinLnBrk="0" hangingPunct="1">
                        <a:lnSpc>
                          <a:spcPct val="100000"/>
                        </a:lnSpc>
                        <a:spcBef>
                          <a:spcPts val="0"/>
                        </a:spcBef>
                        <a:spcAft>
                          <a:spcPts val="0"/>
                        </a:spcAft>
                        <a:buClrTx/>
                        <a:buSzTx/>
                        <a:buFontTx/>
                        <a:buNone/>
                        <a:tabLst/>
                        <a:defRPr/>
                      </a:pPr>
                      <a:r>
                        <a:rPr lang="en-US" sz="1600" b="0" dirty="0">
                          <a:solidFill>
                            <a:srgbClr val="192A72"/>
                          </a:solidFill>
                          <a:effectLst/>
                          <a:latin typeface="+mn-lt"/>
                          <a:ea typeface="Times New Roman" panose="02020603050405020304" pitchFamily="18" charset="0"/>
                          <a:cs typeface="+mn-cs"/>
                        </a:rPr>
                        <a:t>151.2 kJ</a:t>
                      </a:r>
                    </a:p>
                  </a:txBody>
                  <a:tcPr marL="68580" marR="68580" marT="0" marB="0" anchor="ctr">
                    <a:solidFill>
                      <a:schemeClr val="accent5">
                        <a:lumMod val="40000"/>
                        <a:lumOff val="60000"/>
                      </a:schemeClr>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kumimoji="0" lang="en-US" sz="1600" b="0" u="none" strike="noStrike" kern="1200" cap="none" spc="0" normalizeH="0" baseline="0" noProof="0" dirty="0">
                          <a:ln>
                            <a:noFill/>
                          </a:ln>
                          <a:solidFill>
                            <a:srgbClr val="192A72"/>
                          </a:solidFill>
                          <a:effectLst/>
                          <a:uLnTx/>
                          <a:uFillTx/>
                          <a:latin typeface="+mn-lt"/>
                          <a:cs typeface="+mn-cs"/>
                        </a:rPr>
                        <a:t>Br</a:t>
                      </a:r>
                      <a:r>
                        <a:rPr kumimoji="0" lang="en-US" sz="1600" b="0" u="none" strike="noStrike" kern="1200" cap="none" spc="0" normalizeH="0" baseline="0" noProof="0" dirty="0">
                          <a:ln>
                            <a:noFill/>
                          </a:ln>
                          <a:solidFill>
                            <a:srgbClr val="192A72"/>
                          </a:solidFill>
                          <a:effectLst/>
                          <a:uLnTx/>
                          <a:uFillTx/>
                          <a:latin typeface="+mn-lt"/>
                          <a:cs typeface="+mn-cs"/>
                          <a:sym typeface="Symbol" panose="05050102010706020507" pitchFamily="18" charset="2"/>
                        </a:rPr>
                        <a:t>─</a:t>
                      </a:r>
                      <a:r>
                        <a:rPr kumimoji="0" lang="en-US" sz="1600" b="0" u="none" strike="noStrike" kern="1200" cap="none" spc="0" normalizeH="0" baseline="0" noProof="0" dirty="0">
                          <a:ln>
                            <a:noFill/>
                          </a:ln>
                          <a:solidFill>
                            <a:srgbClr val="192A72"/>
                          </a:solidFill>
                          <a:effectLst/>
                          <a:uLnTx/>
                          <a:uFillTx/>
                          <a:latin typeface="+mn-lt"/>
                          <a:cs typeface="+mn-cs"/>
                        </a:rPr>
                        <a:t>Br</a:t>
                      </a:r>
                      <a:endParaRPr kumimoji="0" lang="he-IL" sz="1600" b="0" u="none" strike="noStrike" kern="1200" cap="none" spc="0" normalizeH="0" baseline="0" noProof="0" dirty="0">
                        <a:ln>
                          <a:noFill/>
                        </a:ln>
                        <a:solidFill>
                          <a:srgbClr val="192A72"/>
                        </a:solidFill>
                        <a:effectLst/>
                        <a:uLnTx/>
                        <a:uFillTx/>
                        <a:latin typeface="+mn-lt"/>
                        <a:cs typeface="+mn-cs"/>
                      </a:endParaRPr>
                    </a:p>
                    <a:p>
                      <a:pPr marL="0" marR="0" lvl="0" indent="0" algn="ctr" defTabSz="914491" rtl="1" eaLnBrk="1" fontAlgn="auto" latinLnBrk="0" hangingPunct="1">
                        <a:lnSpc>
                          <a:spcPct val="100000"/>
                        </a:lnSpc>
                        <a:spcBef>
                          <a:spcPts val="0"/>
                        </a:spcBef>
                        <a:spcAft>
                          <a:spcPts val="0"/>
                        </a:spcAft>
                        <a:buClrTx/>
                        <a:buSzTx/>
                        <a:buFontTx/>
                        <a:buNone/>
                        <a:tabLst/>
                        <a:defRPr/>
                      </a:pPr>
                      <a:r>
                        <a:rPr lang="en-US" sz="1600" b="0" dirty="0">
                          <a:solidFill>
                            <a:srgbClr val="192A72"/>
                          </a:solidFill>
                          <a:effectLst/>
                          <a:latin typeface="+mn-lt"/>
                          <a:ea typeface="Times New Roman" panose="02020603050405020304" pitchFamily="18" charset="0"/>
                          <a:cs typeface="+mn-cs"/>
                        </a:rPr>
                        <a:t>192.9 kJ</a:t>
                      </a:r>
                    </a:p>
                  </a:txBody>
                  <a:tcPr marL="68580" marR="68580" marT="0" marB="0" anchor="ctr">
                    <a:solidFill>
                      <a:schemeClr val="accent5">
                        <a:lumMod val="40000"/>
                        <a:lumOff val="60000"/>
                      </a:schemeClr>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kumimoji="0" lang="en-US" sz="1600" b="0" u="none" strike="noStrike" kern="1200" cap="none" spc="0" normalizeH="0" baseline="0" noProof="0" dirty="0">
                          <a:ln>
                            <a:noFill/>
                          </a:ln>
                          <a:solidFill>
                            <a:srgbClr val="192A72"/>
                          </a:solidFill>
                          <a:effectLst/>
                          <a:uLnTx/>
                          <a:uFillTx/>
                          <a:cs typeface="+mn-cs"/>
                        </a:rPr>
                        <a:t>Cl</a:t>
                      </a:r>
                      <a:r>
                        <a:rPr kumimoji="0" lang="en-US" sz="1600" b="0" u="none" strike="noStrike" kern="1200" cap="none" spc="0" normalizeH="0" baseline="0" noProof="0" dirty="0">
                          <a:ln>
                            <a:noFill/>
                          </a:ln>
                          <a:solidFill>
                            <a:srgbClr val="192A72"/>
                          </a:solidFill>
                          <a:effectLst/>
                          <a:uLnTx/>
                          <a:uFillTx/>
                          <a:cs typeface="+mn-cs"/>
                          <a:sym typeface="Symbol" panose="05050102010706020507" pitchFamily="18" charset="2"/>
                        </a:rPr>
                        <a:t>─</a:t>
                      </a:r>
                      <a:r>
                        <a:rPr kumimoji="0" lang="en-US" sz="1600" b="0" u="none" strike="noStrike" kern="1200" cap="none" spc="0" normalizeH="0" baseline="0" noProof="0" dirty="0">
                          <a:ln>
                            <a:noFill/>
                          </a:ln>
                          <a:solidFill>
                            <a:srgbClr val="192A72"/>
                          </a:solidFill>
                          <a:effectLst/>
                          <a:uLnTx/>
                          <a:uFillTx/>
                          <a:cs typeface="+mn-cs"/>
                        </a:rPr>
                        <a:t>Cl</a:t>
                      </a:r>
                      <a:endParaRPr kumimoji="0" lang="he-IL" sz="1600" b="0" u="none" strike="noStrike" kern="1200" cap="none" spc="0" normalizeH="0" baseline="0" noProof="0" dirty="0">
                        <a:ln>
                          <a:noFill/>
                        </a:ln>
                        <a:solidFill>
                          <a:srgbClr val="192A72"/>
                        </a:solidFill>
                        <a:effectLst/>
                        <a:uLnTx/>
                        <a:uFillTx/>
                        <a:cs typeface="+mn-cs"/>
                      </a:endParaRPr>
                    </a:p>
                    <a:p>
                      <a:pPr marL="0" marR="0" lvl="0" indent="0" algn="ctr" defTabSz="914491" rtl="1" eaLnBrk="1" fontAlgn="auto" latinLnBrk="0" hangingPunct="1">
                        <a:lnSpc>
                          <a:spcPct val="100000"/>
                        </a:lnSpc>
                        <a:spcBef>
                          <a:spcPts val="0"/>
                        </a:spcBef>
                        <a:spcAft>
                          <a:spcPts val="0"/>
                        </a:spcAft>
                        <a:buClrTx/>
                        <a:buSzTx/>
                        <a:buFontTx/>
                        <a:buNone/>
                        <a:tabLst/>
                        <a:defRPr/>
                      </a:pPr>
                      <a:r>
                        <a:rPr lang="en-US" sz="1600" b="0" dirty="0">
                          <a:solidFill>
                            <a:srgbClr val="192A72"/>
                          </a:solidFill>
                          <a:cs typeface="+mn-cs"/>
                        </a:rPr>
                        <a:t>243.4 kJ</a:t>
                      </a:r>
                      <a:endParaRPr lang="en-US" sz="1600" b="0" dirty="0">
                        <a:solidFill>
                          <a:srgbClr val="192A72"/>
                        </a:solidFill>
                        <a:latin typeface="Varela Round" panose="00000500000000000000" pitchFamily="2" charset="-79"/>
                        <a:cs typeface="+mn-cs"/>
                      </a:endParaRPr>
                    </a:p>
                  </a:txBody>
                  <a:tcPr marL="68580" marR="68580" marT="0" marB="0" anchor="ctr">
                    <a:solidFill>
                      <a:schemeClr val="accent5">
                        <a:lumMod val="40000"/>
                        <a:lumOff val="60000"/>
                      </a:schemeClr>
                    </a:solidFill>
                  </a:tcPr>
                </a:tc>
                <a:tc vMerge="1">
                  <a:txBody>
                    <a:bodyPr/>
                    <a:lstStyle/>
                    <a:p>
                      <a:endParaRPr lang="en-US" dirty="0">
                        <a:solidFill>
                          <a:srgbClr val="192A72"/>
                        </a:solidFill>
                      </a:endParaRPr>
                    </a:p>
                  </a:txBody>
                  <a:tcPr anchor="ctr">
                    <a:solidFill>
                      <a:srgbClr val="E9EBF5"/>
                    </a:solidFill>
                  </a:tcPr>
                </a:tc>
                <a:extLst>
                  <a:ext uri="{0D108BD9-81ED-4DB2-BD59-A6C34878D82A}">
                    <a16:rowId xmlns:a16="http://schemas.microsoft.com/office/drawing/2014/main" val="334204615"/>
                  </a:ext>
                </a:extLst>
              </a:tr>
              <a:tr h="722079">
                <a:tc rowSpan="3">
                  <a:txBody>
                    <a:bodyPr/>
                    <a:lstStyle/>
                    <a:p>
                      <a:pPr marL="0" marR="0" lvl="0" indent="0" algn="r" defTabSz="914491" rtl="1" eaLnBrk="1" fontAlgn="auto" latinLnBrk="0" hangingPunct="1">
                        <a:lnSpc>
                          <a:spcPct val="100000"/>
                        </a:lnSpc>
                        <a:spcBef>
                          <a:spcPts val="0"/>
                        </a:spcBef>
                        <a:spcAft>
                          <a:spcPts val="0"/>
                        </a:spcAft>
                        <a:buClrTx/>
                        <a:buSzTx/>
                        <a:buFontTx/>
                        <a:buNone/>
                        <a:tabLst/>
                        <a:defRPr/>
                      </a:pPr>
                      <a:r>
                        <a:rPr lang="en-US" sz="1200" dirty="0">
                          <a:solidFill>
                            <a:srgbClr val="192A72"/>
                          </a:solidFill>
                          <a:effectLst/>
                        </a:rPr>
                        <a:t> </a:t>
                      </a:r>
                      <a:r>
                        <a:rPr lang="he-IL" sz="2000" dirty="0">
                          <a:solidFill>
                            <a:srgbClr val="22798E"/>
                          </a:solidFill>
                        </a:rPr>
                        <a:t>ככל שרדיוס האטומים גדֵל- המרחק בין האטומים גדֵל אף הוא וכוחות המשיכה בין האלקטרונים הקושרים לגרעינים חלשים יותר.  נדרשת פחות אנרגיה לניתוק הקשר הקוולנטי.</a:t>
                      </a:r>
                      <a:endParaRPr lang="he-IL" sz="2000" dirty="0">
                        <a:solidFill>
                          <a:srgbClr val="22798E"/>
                        </a:solidFill>
                        <a:effectLst/>
                      </a:endParaRPr>
                    </a:p>
                  </a:txBody>
                  <a:tcPr marL="68580" marR="6858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E9EBF5"/>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198 pm</a:t>
                      </a:r>
                      <a:endParaRPr lang="en-US" sz="1400" b="0" dirty="0">
                        <a:solidFill>
                          <a:srgbClr val="192A72"/>
                        </a:solidFill>
                        <a:latin typeface="Varela Round" panose="00000500000000000000" pitchFamily="2" charset="-79"/>
                        <a:cs typeface="+mn-cs"/>
                      </a:endParaRPr>
                    </a:p>
                  </a:txBody>
                  <a:tcPr anchor="ctr">
                    <a:solidFill>
                      <a:schemeClr val="accent5">
                        <a:lumMod val="40000"/>
                        <a:lumOff val="60000"/>
                      </a:schemeClr>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185 pm</a:t>
                      </a:r>
                      <a:endParaRPr lang="en-US" sz="1400" b="0" dirty="0">
                        <a:solidFill>
                          <a:srgbClr val="192A72"/>
                        </a:solidFill>
                        <a:latin typeface="Varela Round" panose="00000500000000000000" pitchFamily="2" charset="-79"/>
                        <a:cs typeface="+mn-cs"/>
                      </a:endParaRPr>
                    </a:p>
                  </a:txBody>
                  <a:tcPr anchor="ctr">
                    <a:solidFill>
                      <a:schemeClr val="accent5">
                        <a:lumMod val="40000"/>
                        <a:lumOff val="60000"/>
                      </a:schemeClr>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175 pm</a:t>
                      </a:r>
                      <a:endParaRPr lang="en-US" sz="1400" b="0" dirty="0">
                        <a:solidFill>
                          <a:srgbClr val="192A72"/>
                        </a:solidFill>
                        <a:latin typeface="Varela Round" panose="00000500000000000000" pitchFamily="2" charset="-79"/>
                        <a:cs typeface="+mn-cs"/>
                      </a:endParaRPr>
                    </a:p>
                  </a:txBody>
                  <a:tcPr anchor="ctr">
                    <a:solidFill>
                      <a:schemeClr val="accent5">
                        <a:lumMod val="40000"/>
                        <a:lumOff val="60000"/>
                      </a:schemeClr>
                    </a:solidFill>
                  </a:tcPr>
                </a:tc>
                <a:tc>
                  <a:txBody>
                    <a:bodyPr/>
                    <a:lstStyle/>
                    <a:p>
                      <a:pPr algn="r" rtl="1">
                        <a:spcAft>
                          <a:spcPts val="0"/>
                        </a:spcAft>
                      </a:pPr>
                      <a:r>
                        <a:rPr lang="he-IL" sz="1800" dirty="0">
                          <a:solidFill>
                            <a:srgbClr val="192A72"/>
                          </a:solidFill>
                          <a:effectLst/>
                        </a:rPr>
                        <a:t>רדיוס  האטומים המשתתפים בקשר </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solidFill>
                      <a:srgbClr val="E9EBF5"/>
                    </a:solidFill>
                  </a:tcPr>
                </a:tc>
                <a:extLst>
                  <a:ext uri="{0D108BD9-81ED-4DB2-BD59-A6C34878D82A}">
                    <a16:rowId xmlns:a16="http://schemas.microsoft.com/office/drawing/2014/main" val="2005788362"/>
                  </a:ext>
                </a:extLst>
              </a:tr>
              <a:tr h="447001">
                <a:tc vMerge="1">
                  <a:txBody>
                    <a:bodyPr/>
                    <a:lstStyle/>
                    <a:p>
                      <a:pPr algn="ctr"/>
                      <a:endParaRPr lang="en-US" dirty="0">
                        <a:solidFill>
                          <a:srgbClr val="192A72"/>
                        </a:solidFill>
                      </a:endParaRPr>
                    </a:p>
                  </a:txBody>
                  <a:tcPr anchor="ctr">
                    <a:lnL w="12700" cap="flat" cmpd="sng" algn="ctr">
                      <a:solidFill>
                        <a:schemeClr val="tx1"/>
                      </a:solidFill>
                      <a:prstDash val="solid"/>
                      <a:round/>
                      <a:headEnd type="none" w="med" len="med"/>
                      <a:tailEnd type="none" w="med" len="med"/>
                    </a:lnL>
                    <a:solidFill>
                      <a:srgbClr val="E9EBF5"/>
                    </a:solidFill>
                  </a:tcPr>
                </a:tc>
                <a:tc gridSpan="3">
                  <a:txBody>
                    <a:bodyPr/>
                    <a:lstStyle/>
                    <a:p>
                      <a:pPr algn="ctr" rtl="1">
                        <a:spcAft>
                          <a:spcPts val="0"/>
                        </a:spcAft>
                      </a:pPr>
                      <a:r>
                        <a:rPr lang="en-US" sz="2000" dirty="0">
                          <a:solidFill>
                            <a:srgbClr val="192A72"/>
                          </a:solidFill>
                          <a:effectLst/>
                        </a:rPr>
                        <a:t> </a:t>
                      </a:r>
                      <a:r>
                        <a:rPr lang="he-IL" sz="2000" dirty="0">
                          <a:solidFill>
                            <a:srgbClr val="192A72"/>
                          </a:solidFill>
                        </a:rPr>
                        <a:t>כל הקשרים יחידים</a:t>
                      </a:r>
                      <a:r>
                        <a:rPr lang="en-US" sz="2000" dirty="0">
                          <a:solidFill>
                            <a:srgbClr val="192A72"/>
                          </a:solidFill>
                          <a:effectLst/>
                        </a:rPr>
                        <a:t> </a:t>
                      </a:r>
                      <a:endParaRPr lang="en-US" sz="2000" dirty="0">
                        <a:solidFill>
                          <a:srgbClr val="192A72"/>
                        </a:solidFill>
                        <a:effectLst/>
                        <a:latin typeface="Times New Roman" panose="02020603050405020304" pitchFamily="18" charset="0"/>
                        <a:ea typeface="Times New Roman" panose="02020603050405020304" pitchFamily="18" charset="0"/>
                      </a:endParaRPr>
                    </a:p>
                  </a:txBody>
                  <a:tcPr anchor="ctr">
                    <a:solidFill>
                      <a:srgbClr val="E9EBF5"/>
                    </a:solidFill>
                  </a:tcPr>
                </a:tc>
                <a:tc hMerge="1">
                  <a:txBody>
                    <a:bodyPr/>
                    <a:lstStyle/>
                    <a:p>
                      <a:pPr algn="ctr"/>
                      <a:endParaRPr lang="en-US" dirty="0">
                        <a:solidFill>
                          <a:srgbClr val="192A72"/>
                        </a:solidFill>
                      </a:endParaRPr>
                    </a:p>
                  </a:txBody>
                  <a:tcPr anchor="ctr">
                    <a:solidFill>
                      <a:srgbClr val="E9EBF5"/>
                    </a:solidFill>
                  </a:tcPr>
                </a:tc>
                <a:tc hMerge="1">
                  <a:txBody>
                    <a:bodyPr/>
                    <a:lstStyle/>
                    <a:p>
                      <a:pPr algn="ctr" rtl="1">
                        <a:spcAft>
                          <a:spcPts val="0"/>
                        </a:spcAft>
                      </a:pPr>
                      <a:endParaRPr lang="en-US" sz="2000" dirty="0">
                        <a:solidFill>
                          <a:srgbClr val="192A72"/>
                        </a:solidFill>
                        <a:effectLst/>
                        <a:latin typeface="Times New Roman" panose="02020603050405020304" pitchFamily="18" charset="0"/>
                        <a:ea typeface="Times New Roman" panose="02020603050405020304" pitchFamily="18" charset="0"/>
                      </a:endParaRPr>
                    </a:p>
                  </a:txBody>
                  <a:tcPr marL="68580" marR="68580" marT="0" marB="0" anchor="ctr">
                    <a:solidFill>
                      <a:srgbClr val="E9EBF5"/>
                    </a:solidFill>
                  </a:tcPr>
                </a:tc>
                <a:tc>
                  <a:txBody>
                    <a:bodyPr/>
                    <a:lstStyle/>
                    <a:p>
                      <a:pPr algn="r" rtl="1">
                        <a:spcAft>
                          <a:spcPts val="0"/>
                        </a:spcAft>
                      </a:pPr>
                      <a:r>
                        <a:rPr lang="he-IL" sz="1800" dirty="0">
                          <a:solidFill>
                            <a:srgbClr val="192A72"/>
                          </a:solidFill>
                          <a:effectLst/>
                          <a:latin typeface="+mn-lt"/>
                          <a:ea typeface="+mn-ea"/>
                        </a:rPr>
                        <a:t>סדר</a:t>
                      </a:r>
                      <a:r>
                        <a:rPr lang="he-IL" sz="1800" baseline="0" dirty="0">
                          <a:solidFill>
                            <a:srgbClr val="192A72"/>
                          </a:solidFill>
                          <a:effectLst/>
                          <a:latin typeface="+mn-lt"/>
                          <a:ea typeface="+mn-ea"/>
                        </a:rPr>
                        <a:t> הקשר</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solidFill>
                      <a:srgbClr val="E9EBF5"/>
                    </a:solidFill>
                  </a:tcPr>
                </a:tc>
                <a:extLst>
                  <a:ext uri="{0D108BD9-81ED-4DB2-BD59-A6C34878D82A}">
                    <a16:rowId xmlns:a16="http://schemas.microsoft.com/office/drawing/2014/main" val="588938049"/>
                  </a:ext>
                </a:extLst>
              </a:tr>
              <a:tr h="928387">
                <a:tc vMerge="1">
                  <a:txBody>
                    <a:bodyPr/>
                    <a:lstStyle/>
                    <a:p>
                      <a:pPr algn="ctr"/>
                      <a:endParaRPr lang="en-US" dirty="0">
                        <a:solidFill>
                          <a:srgbClr val="192A72"/>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E9EBF5"/>
                    </a:solidFill>
                  </a:tcPr>
                </a:tc>
                <a:tc gridSpan="3">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rPr>
                        <a:t>כל הקשרים טהורים</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anchor="ctr">
                    <a:lnB w="12700" cap="flat" cmpd="sng" algn="ctr">
                      <a:solidFill>
                        <a:schemeClr val="tx1"/>
                      </a:solidFill>
                      <a:prstDash val="solid"/>
                      <a:round/>
                      <a:headEnd type="none" w="med" len="med"/>
                      <a:tailEnd type="none" w="med" len="med"/>
                    </a:lnB>
                    <a:solidFill>
                      <a:srgbClr val="E9EBF5"/>
                    </a:solidFill>
                  </a:tcPr>
                </a:tc>
                <a:tc hMerge="1">
                  <a:txBody>
                    <a:bodyPr/>
                    <a:lstStyle/>
                    <a:p>
                      <a:pPr algn="ctr"/>
                      <a:endParaRPr lang="en-US">
                        <a:solidFill>
                          <a:srgbClr val="192A72"/>
                        </a:solidFill>
                      </a:endParaRPr>
                    </a:p>
                  </a:txBody>
                  <a:tcPr anchor="ctr">
                    <a:solidFill>
                      <a:srgbClr val="E9EBF5"/>
                    </a:solidFill>
                  </a:tcPr>
                </a:tc>
                <a:tc hMerge="1">
                  <a:txBody>
                    <a:bodyPr/>
                    <a:lstStyle/>
                    <a:p>
                      <a:pPr algn="ctr"/>
                      <a:endParaRPr lang="en-US" dirty="0">
                        <a:solidFill>
                          <a:srgbClr val="192A72"/>
                        </a:solidFill>
                      </a:endParaRPr>
                    </a:p>
                  </a:txBody>
                  <a:tcPr anchor="ctr">
                    <a:solidFill>
                      <a:srgbClr val="E9EBF5"/>
                    </a:solidFill>
                  </a:tcPr>
                </a:tc>
                <a:tc>
                  <a:txBody>
                    <a:bodyPr/>
                    <a:lstStyle/>
                    <a:p>
                      <a:pPr algn="r" rtl="1">
                        <a:spcAft>
                          <a:spcPts val="0"/>
                        </a:spcAft>
                      </a:pPr>
                      <a:r>
                        <a:rPr lang="he-IL" sz="1800" dirty="0">
                          <a:solidFill>
                            <a:srgbClr val="192A72"/>
                          </a:solidFill>
                          <a:effectLst/>
                        </a:rPr>
                        <a:t>קוטביות הקשר </a:t>
                      </a:r>
                    </a:p>
                    <a:p>
                      <a:pPr algn="r" rtl="1">
                        <a:spcAft>
                          <a:spcPts val="0"/>
                        </a:spcAft>
                      </a:pPr>
                      <a:r>
                        <a:rPr lang="he-IL" sz="1800" dirty="0">
                          <a:solidFill>
                            <a:srgbClr val="192A72"/>
                          </a:solidFill>
                          <a:effectLst/>
                        </a:rPr>
                        <a:t>        -קוטבי או טהור</a:t>
                      </a:r>
                      <a:endParaRPr lang="en-US" sz="1800" dirty="0">
                        <a:solidFill>
                          <a:srgbClr val="192A72"/>
                        </a:solidFill>
                        <a:effectLst/>
                      </a:endParaRPr>
                    </a:p>
                    <a:p>
                      <a:pPr algn="r" rtl="1">
                        <a:spcAft>
                          <a:spcPts val="0"/>
                        </a:spcAft>
                      </a:pPr>
                      <a:r>
                        <a:rPr lang="he-IL" sz="1800" dirty="0">
                          <a:solidFill>
                            <a:srgbClr val="192A72"/>
                          </a:solidFill>
                          <a:effectLst/>
                        </a:rPr>
                        <a:t>        -מידת הקוטביות</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E9EBF5"/>
                    </a:solidFill>
                  </a:tcPr>
                </a:tc>
                <a:extLst>
                  <a:ext uri="{0D108BD9-81ED-4DB2-BD59-A6C34878D82A}">
                    <a16:rowId xmlns:a16="http://schemas.microsoft.com/office/drawing/2014/main" val="734496578"/>
                  </a:ext>
                </a:extLst>
              </a:tr>
            </a:tbl>
          </a:graphicData>
        </a:graphic>
      </p:graphicFrame>
    </p:spTree>
    <p:extLst>
      <p:ext uri="{BB962C8B-B14F-4D97-AF65-F5344CB8AC3E}">
        <p14:creationId xmlns:p14="http://schemas.microsoft.com/office/powerpoint/2010/main" val="40008144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תרגול כיתה</a:t>
            </a:r>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p:txBody>
          <a:bodyPr/>
          <a:lstStyle/>
          <a:p>
            <a:r>
              <a:rPr lang="he-IL" dirty="0"/>
              <a:t>אנרגיית הקשר הקוולנטי: סדר הקשר</a:t>
            </a:r>
            <a:endParaRPr lang="en-US" dirty="0"/>
          </a:p>
        </p:txBody>
      </p:sp>
      <p:sp>
        <p:nvSpPr>
          <p:cNvPr id="9" name="מציין מיקום תוכן 8">
            <a:extLst>
              <a:ext uri="{FF2B5EF4-FFF2-40B4-BE49-F238E27FC236}">
                <a16:creationId xmlns:a16="http://schemas.microsoft.com/office/drawing/2014/main" id="{976EFD1C-2C83-406B-A4FA-8AEE22957B59}"/>
              </a:ext>
            </a:extLst>
          </p:cNvPr>
          <p:cNvSpPr>
            <a:spLocks noGrp="1"/>
          </p:cNvSpPr>
          <p:nvPr>
            <p:ph sz="quarter" idx="4"/>
          </p:nvPr>
        </p:nvSpPr>
        <p:spPr>
          <a:xfrm>
            <a:off x="515273" y="1630008"/>
            <a:ext cx="11161453" cy="4571500"/>
          </a:xfrm>
        </p:spPr>
        <p:txBody>
          <a:bodyPr>
            <a:normAutofit/>
          </a:bodyPr>
          <a:lstStyle/>
          <a:p>
            <a:pPr marL="0" indent="0">
              <a:lnSpc>
                <a:spcPct val="150000"/>
              </a:lnSpc>
              <a:buNone/>
            </a:pPr>
            <a:r>
              <a:rPr lang="he-IL" dirty="0"/>
              <a:t>בטבלה הבאה מוצגים אנרגיות הקשר של קשרים </a:t>
            </a:r>
            <a:br>
              <a:rPr lang="en-US" dirty="0"/>
            </a:br>
            <a:r>
              <a:rPr lang="he-IL" dirty="0"/>
              <a:t>בין אטומי פחמן.</a:t>
            </a:r>
            <a:br>
              <a:rPr lang="en-US" sz="2000" dirty="0"/>
            </a:br>
            <a:r>
              <a:rPr lang="he-IL" sz="2000" dirty="0"/>
              <a:t>	</a:t>
            </a:r>
            <a:r>
              <a:rPr lang="he-IL" b="1" dirty="0">
                <a:solidFill>
                  <a:srgbClr val="12B4BC"/>
                </a:solidFill>
              </a:rPr>
              <a:t>הסבירו את השינוי באנרגיית הקשר של הקשרים.			</a:t>
            </a:r>
            <a:endParaRPr lang="he-IL" dirty="0"/>
          </a:p>
        </p:txBody>
      </p:sp>
      <p:sp>
        <p:nvSpPr>
          <p:cNvPr id="7" name="מציין מיקום תוכן 8">
            <a:extLst>
              <a:ext uri="{FF2B5EF4-FFF2-40B4-BE49-F238E27FC236}">
                <a16:creationId xmlns:a16="http://schemas.microsoft.com/office/drawing/2014/main" id="{976EFD1C-2C83-406B-A4FA-8AEE22957B59}"/>
              </a:ext>
            </a:extLst>
          </p:cNvPr>
          <p:cNvSpPr txBox="1">
            <a:spLocks/>
          </p:cNvSpPr>
          <p:nvPr/>
        </p:nvSpPr>
        <p:spPr>
          <a:xfrm>
            <a:off x="515272" y="2032212"/>
            <a:ext cx="11161453" cy="3522187"/>
          </a:xfrm>
          <a:prstGeom prst="rect">
            <a:avLst/>
          </a:prstGeom>
        </p:spPr>
        <p:txBody>
          <a:bodyPr vert="horz" lIns="91440" tIns="45720" rIns="91440" bIns="45720" rtlCol="1">
            <a:normAutofit/>
          </a:bodyPr>
          <a:lstStyle>
            <a:lvl1pPr marL="268288" indent="-268288"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1pPr>
            <a:lvl2pPr marL="743024" indent="-285779"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2pPr>
            <a:lvl3pPr marL="1143114" indent="-228623" algn="r" defTabSz="914491" rtl="1" eaLnBrk="1" latinLnBrk="0" hangingPunct="1">
              <a:spcBef>
                <a:spcPct val="20000"/>
              </a:spcBef>
              <a:buFont typeface="Arial" pitchFamily="34" charset="0"/>
              <a:buChar char="•"/>
              <a:defRPr sz="18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nSpc>
                <a:spcPct val="150000"/>
              </a:lnSpc>
              <a:buFont typeface="Arial" pitchFamily="34" charset="0"/>
              <a:buNone/>
            </a:pPr>
            <a:endParaRPr lang="he-IL" dirty="0"/>
          </a:p>
        </p:txBody>
      </p:sp>
      <p:graphicFrame>
        <p:nvGraphicFramePr>
          <p:cNvPr id="14" name="Table 13"/>
          <p:cNvGraphicFramePr>
            <a:graphicFrameLocks noGrp="1"/>
          </p:cNvGraphicFramePr>
          <p:nvPr>
            <p:extLst>
              <p:ext uri="{D42A27DB-BD31-4B8C-83A1-F6EECF244321}">
                <p14:modId xmlns:p14="http://schemas.microsoft.com/office/powerpoint/2010/main" val="4279044599"/>
              </p:ext>
            </p:extLst>
          </p:nvPr>
        </p:nvGraphicFramePr>
        <p:xfrm>
          <a:off x="596912" y="1617947"/>
          <a:ext cx="3807414" cy="2255901"/>
        </p:xfrm>
        <a:graphic>
          <a:graphicData uri="http://schemas.openxmlformats.org/drawingml/2006/table">
            <a:tbl>
              <a:tblPr firstRow="1" bandRow="1">
                <a:tableStyleId>{073A0DAA-6AF3-43AB-8588-CEC1D06C72B9}</a:tableStyleId>
              </a:tblPr>
              <a:tblGrid>
                <a:gridCol w="1903707">
                  <a:extLst>
                    <a:ext uri="{9D8B030D-6E8A-4147-A177-3AD203B41FA5}">
                      <a16:colId xmlns:a16="http://schemas.microsoft.com/office/drawing/2014/main" val="3742297672"/>
                    </a:ext>
                  </a:extLst>
                </a:gridCol>
                <a:gridCol w="1903707">
                  <a:extLst>
                    <a:ext uri="{9D8B030D-6E8A-4147-A177-3AD203B41FA5}">
                      <a16:colId xmlns:a16="http://schemas.microsoft.com/office/drawing/2014/main" val="294101622"/>
                    </a:ext>
                  </a:extLst>
                </a:gridCol>
              </a:tblGrid>
              <a:tr h="457716">
                <a:tc>
                  <a:txBody>
                    <a:bodyPr/>
                    <a:lstStyle/>
                    <a:p>
                      <a:pPr marL="0" marR="0" algn="ctr" rtl="1">
                        <a:lnSpc>
                          <a:spcPct val="150000"/>
                        </a:lnSpc>
                        <a:spcBef>
                          <a:spcPts val="0"/>
                        </a:spcBef>
                        <a:spcAft>
                          <a:spcPts val="0"/>
                        </a:spcAft>
                        <a:tabLst>
                          <a:tab pos="445770" algn="l"/>
                        </a:tabLst>
                      </a:pPr>
                      <a:r>
                        <a:rPr lang="he-IL" sz="2000" dirty="0">
                          <a:effectLst/>
                        </a:rPr>
                        <a:t>אנרגיית הקשר (</a:t>
                      </a:r>
                      <a:r>
                        <a:rPr lang="en-US" sz="2000" dirty="0"/>
                        <a:t>KJ</a:t>
                      </a:r>
                      <a:r>
                        <a:rPr lang="he-IL" sz="2000" dirty="0"/>
                        <a:t>)</a:t>
                      </a:r>
                      <a:endParaRPr lang="en-US" sz="2000" dirty="0">
                        <a:effectLst/>
                        <a:latin typeface="Varela Round" panose="00000500000000000000" pitchFamily="2" charset="-79"/>
                        <a:ea typeface="Times New Roman" panose="02020603050405020304" pitchFamily="18" charset="0"/>
                        <a:cs typeface="Varela Round" panose="00000500000000000000" pitchFamily="2" charset="-79"/>
                      </a:endParaRPr>
                    </a:p>
                  </a:txBody>
                  <a:tcPr marL="68580" marR="68580" marT="0" marB="0" anchor="ctr"/>
                </a:tc>
                <a:tc>
                  <a:txBody>
                    <a:bodyPr/>
                    <a:lstStyle/>
                    <a:p>
                      <a:pPr marL="0" marR="0" algn="ctr" rtl="1">
                        <a:lnSpc>
                          <a:spcPct val="150000"/>
                        </a:lnSpc>
                        <a:spcBef>
                          <a:spcPts val="0"/>
                        </a:spcBef>
                        <a:spcAft>
                          <a:spcPts val="0"/>
                        </a:spcAft>
                        <a:tabLst>
                          <a:tab pos="2637155" algn="ctr"/>
                          <a:tab pos="5274310" algn="r"/>
                          <a:tab pos="445770" algn="l"/>
                        </a:tabLst>
                      </a:pPr>
                      <a:r>
                        <a:rPr lang="he-IL" sz="2000" dirty="0">
                          <a:effectLst/>
                        </a:rPr>
                        <a:t>הקשר</a:t>
                      </a:r>
                      <a:endParaRPr lang="en-US" sz="2000" dirty="0">
                        <a:effectLst/>
                        <a:latin typeface="Varela Round" panose="00000500000000000000" pitchFamily="2" charset="-79"/>
                        <a:ea typeface="Times New Roman" panose="02020603050405020304" pitchFamily="18" charset="0"/>
                        <a:cs typeface="Varela Round" panose="00000500000000000000" pitchFamily="2" charset="-79"/>
                      </a:endParaRPr>
                    </a:p>
                  </a:txBody>
                  <a:tcPr marL="68580" marR="68580" marT="0" marB="0" anchor="ctr"/>
                </a:tc>
                <a:extLst>
                  <a:ext uri="{0D108BD9-81ED-4DB2-BD59-A6C34878D82A}">
                    <a16:rowId xmlns:a16="http://schemas.microsoft.com/office/drawing/2014/main" val="3828302677"/>
                  </a:ext>
                </a:extLst>
              </a:tr>
              <a:tr h="454338">
                <a:tc>
                  <a:txBody>
                    <a:bodyPr/>
                    <a:lstStyle/>
                    <a:p>
                      <a:pPr algn="ctr"/>
                      <a:r>
                        <a:rPr lang="he-IL" dirty="0"/>
                        <a:t>348</a:t>
                      </a:r>
                      <a:endParaRPr lang="en-US"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00" rtl="1" eaLnBrk="1" fontAlgn="auto" latinLnBrk="0" hangingPunct="1">
                        <a:lnSpc>
                          <a:spcPct val="150000"/>
                        </a:lnSpc>
                        <a:spcBef>
                          <a:spcPts val="0"/>
                        </a:spcBef>
                        <a:spcAft>
                          <a:spcPts val="0"/>
                        </a:spcAft>
                        <a:buClrTx/>
                        <a:buSzTx/>
                        <a:buFontTx/>
                        <a:buNone/>
                        <a:tabLst>
                          <a:tab pos="445770" algn="l"/>
                        </a:tabLst>
                        <a:defRPr/>
                      </a:pPr>
                      <a:r>
                        <a:rPr lang="en-US" sz="1800" kern="1200" dirty="0">
                          <a:solidFill>
                            <a:schemeClr val="dk1"/>
                          </a:solidFill>
                          <a:effectLst/>
                          <a:latin typeface="+mn-lt"/>
                          <a:ea typeface="+mn-ea"/>
                          <a:cs typeface="+mn-cs"/>
                        </a:rPr>
                        <a:t>C-C</a:t>
                      </a:r>
                      <a:endParaRPr kumimoji="0" lang="en-US"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anchor="ctr"/>
                </a:tc>
                <a:extLst>
                  <a:ext uri="{0D108BD9-81ED-4DB2-BD59-A6C34878D82A}">
                    <a16:rowId xmlns:a16="http://schemas.microsoft.com/office/drawing/2014/main" val="2561779829"/>
                  </a:ext>
                </a:extLst>
              </a:tr>
              <a:tr h="454338">
                <a:tc>
                  <a:txBody>
                    <a:bodyPr/>
                    <a:lstStyle/>
                    <a:p>
                      <a:pPr algn="ctr"/>
                      <a:r>
                        <a:rPr lang="he-IL" dirty="0"/>
                        <a:t>612</a:t>
                      </a:r>
                      <a:endParaRPr lang="en-US"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00" rtl="1" eaLnBrk="1" fontAlgn="auto" latinLnBrk="0" hangingPunct="1">
                        <a:lnSpc>
                          <a:spcPct val="150000"/>
                        </a:lnSpc>
                        <a:spcBef>
                          <a:spcPts val="0"/>
                        </a:spcBef>
                        <a:spcAft>
                          <a:spcPts val="0"/>
                        </a:spcAft>
                        <a:buClrTx/>
                        <a:buSzTx/>
                        <a:buFontTx/>
                        <a:buNone/>
                        <a:tabLst>
                          <a:tab pos="445770" algn="l"/>
                        </a:tabLst>
                        <a:defRPr/>
                      </a:pPr>
                      <a:r>
                        <a:rPr lang="en-US" sz="1800" kern="1200" dirty="0">
                          <a:solidFill>
                            <a:schemeClr val="dk1"/>
                          </a:solidFill>
                          <a:effectLst/>
                          <a:latin typeface="+mn-lt"/>
                          <a:ea typeface="+mn-ea"/>
                          <a:cs typeface="+mn-cs"/>
                        </a:rPr>
                        <a:t>C=C</a:t>
                      </a:r>
                      <a:endParaRPr kumimoji="0" lang="en-US"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anchor="ctr"/>
                </a:tc>
                <a:extLst>
                  <a:ext uri="{0D108BD9-81ED-4DB2-BD59-A6C34878D82A}">
                    <a16:rowId xmlns:a16="http://schemas.microsoft.com/office/drawing/2014/main" val="2302540911"/>
                  </a:ext>
                </a:extLst>
              </a:tr>
              <a:tr h="454338">
                <a:tc>
                  <a:txBody>
                    <a:bodyPr/>
                    <a:lstStyle/>
                    <a:p>
                      <a:pPr algn="ctr"/>
                      <a:r>
                        <a:rPr lang="he-IL" dirty="0"/>
                        <a:t>837</a:t>
                      </a:r>
                      <a:endParaRPr lang="en-US"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00" rtl="1" eaLnBrk="1" fontAlgn="auto" latinLnBrk="0" hangingPunct="1">
                        <a:lnSpc>
                          <a:spcPct val="150000"/>
                        </a:lnSpc>
                        <a:spcBef>
                          <a:spcPts val="0"/>
                        </a:spcBef>
                        <a:spcAft>
                          <a:spcPts val="0"/>
                        </a:spcAft>
                        <a:buClrTx/>
                        <a:buSzTx/>
                        <a:buFontTx/>
                        <a:buNone/>
                        <a:tabLst>
                          <a:tab pos="445770" algn="l"/>
                        </a:tabLst>
                        <a:defRPr/>
                      </a:pPr>
                      <a:r>
                        <a:rPr lang="en-US" sz="1800" kern="1200" dirty="0">
                          <a:solidFill>
                            <a:schemeClr val="dk1"/>
                          </a:solidFill>
                          <a:effectLst/>
                          <a:latin typeface="+mn-lt"/>
                          <a:ea typeface="+mn-ea"/>
                          <a:cs typeface="+mn-cs"/>
                        </a:rPr>
                        <a:t>C≡C</a:t>
                      </a:r>
                      <a:endParaRPr kumimoji="0" lang="en-US"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anchor="ctr"/>
                </a:tc>
                <a:extLst>
                  <a:ext uri="{0D108BD9-81ED-4DB2-BD59-A6C34878D82A}">
                    <a16:rowId xmlns:a16="http://schemas.microsoft.com/office/drawing/2014/main" val="2364087178"/>
                  </a:ext>
                </a:extLst>
              </a:tr>
            </a:tbl>
          </a:graphicData>
        </a:graphic>
      </p:graphicFrame>
    </p:spTree>
    <p:extLst>
      <p:ext uri="{BB962C8B-B14F-4D97-AF65-F5344CB8AC3E}">
        <p14:creationId xmlns:p14="http://schemas.microsoft.com/office/powerpoint/2010/main" val="36087900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תרגול כיתה</a:t>
            </a:r>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p:txBody>
          <a:bodyPr/>
          <a:lstStyle/>
          <a:p>
            <a:r>
              <a:rPr lang="he-IL" dirty="0"/>
              <a:t>אנרגיית הקשר הקוולנטי: סדר הקשר</a:t>
            </a:r>
            <a:endParaRPr lang="en-US" dirty="0"/>
          </a:p>
        </p:txBody>
      </p:sp>
      <p:sp>
        <p:nvSpPr>
          <p:cNvPr id="7" name="מציין מיקום תוכן 8">
            <a:extLst>
              <a:ext uri="{FF2B5EF4-FFF2-40B4-BE49-F238E27FC236}">
                <a16:creationId xmlns:a16="http://schemas.microsoft.com/office/drawing/2014/main" id="{976EFD1C-2C83-406B-A4FA-8AEE22957B59}"/>
              </a:ext>
            </a:extLst>
          </p:cNvPr>
          <p:cNvSpPr txBox="1">
            <a:spLocks/>
          </p:cNvSpPr>
          <p:nvPr/>
        </p:nvSpPr>
        <p:spPr>
          <a:xfrm>
            <a:off x="515272" y="1339226"/>
            <a:ext cx="11161453" cy="3989369"/>
          </a:xfrm>
          <a:prstGeom prst="rect">
            <a:avLst/>
          </a:prstGeom>
        </p:spPr>
        <p:txBody>
          <a:bodyPr vert="horz" lIns="91440" tIns="45720" rIns="91440" bIns="45720" rtlCol="1">
            <a:normAutofit/>
          </a:bodyPr>
          <a:lstStyle>
            <a:lvl1pPr marL="268288" indent="-268288"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1pPr>
            <a:lvl2pPr marL="743024" indent="-285779"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2pPr>
            <a:lvl3pPr marL="1143114" indent="-228623" algn="r" defTabSz="914491" rtl="1" eaLnBrk="1" latinLnBrk="0" hangingPunct="1">
              <a:spcBef>
                <a:spcPct val="20000"/>
              </a:spcBef>
              <a:buFont typeface="Arial" pitchFamily="34" charset="0"/>
              <a:buChar char="•"/>
              <a:defRPr sz="18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nSpc>
                <a:spcPct val="150000"/>
              </a:lnSpc>
              <a:buNone/>
            </a:pPr>
            <a:r>
              <a:rPr lang="he-IL" dirty="0">
                <a:solidFill>
                  <a:srgbClr val="192A72"/>
                </a:solidFill>
              </a:rPr>
              <a:t>הסבירו את השינוי באנרגיית הקשר של הקשרים.</a:t>
            </a:r>
          </a:p>
          <a:p>
            <a:pPr marL="0" indent="0">
              <a:lnSpc>
                <a:spcPct val="150000"/>
              </a:lnSpc>
              <a:buNone/>
            </a:pPr>
            <a:endParaRPr lang="en-US" sz="2000" dirty="0">
              <a:solidFill>
                <a:srgbClr val="11A4AB"/>
              </a:solidFill>
            </a:endParaRPr>
          </a:p>
          <a:p>
            <a:pPr marL="0" indent="0">
              <a:lnSpc>
                <a:spcPct val="150000"/>
              </a:lnSpc>
              <a:buNone/>
            </a:pPr>
            <a:endParaRPr lang="he-IL" sz="2000" dirty="0">
              <a:solidFill>
                <a:srgbClr val="192A7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549138175"/>
              </p:ext>
            </p:extLst>
          </p:nvPr>
        </p:nvGraphicFramePr>
        <p:xfrm>
          <a:off x="290380" y="1902122"/>
          <a:ext cx="11658603" cy="3150325"/>
        </p:xfrm>
        <a:graphic>
          <a:graphicData uri="http://schemas.openxmlformats.org/drawingml/2006/table">
            <a:tbl>
              <a:tblPr firstRow="1" bandRow="1">
                <a:tableStyleId>{5C22544A-7EE6-4342-B048-85BDC9FD1C3A}</a:tableStyleId>
              </a:tblPr>
              <a:tblGrid>
                <a:gridCol w="5745896">
                  <a:extLst>
                    <a:ext uri="{9D8B030D-6E8A-4147-A177-3AD203B41FA5}">
                      <a16:colId xmlns:a16="http://schemas.microsoft.com/office/drawing/2014/main" val="1200577323"/>
                    </a:ext>
                  </a:extLst>
                </a:gridCol>
                <a:gridCol w="1062681">
                  <a:extLst>
                    <a:ext uri="{9D8B030D-6E8A-4147-A177-3AD203B41FA5}">
                      <a16:colId xmlns:a16="http://schemas.microsoft.com/office/drawing/2014/main" val="3596775426"/>
                    </a:ext>
                  </a:extLst>
                </a:gridCol>
                <a:gridCol w="1031789">
                  <a:extLst>
                    <a:ext uri="{9D8B030D-6E8A-4147-A177-3AD203B41FA5}">
                      <a16:colId xmlns:a16="http://schemas.microsoft.com/office/drawing/2014/main" val="175071247"/>
                    </a:ext>
                  </a:extLst>
                </a:gridCol>
                <a:gridCol w="1081216">
                  <a:extLst>
                    <a:ext uri="{9D8B030D-6E8A-4147-A177-3AD203B41FA5}">
                      <a16:colId xmlns:a16="http://schemas.microsoft.com/office/drawing/2014/main" val="2665251437"/>
                    </a:ext>
                  </a:extLst>
                </a:gridCol>
                <a:gridCol w="2737021">
                  <a:extLst>
                    <a:ext uri="{9D8B030D-6E8A-4147-A177-3AD203B41FA5}">
                      <a16:colId xmlns:a16="http://schemas.microsoft.com/office/drawing/2014/main" val="1788916356"/>
                    </a:ext>
                  </a:extLst>
                </a:gridCol>
              </a:tblGrid>
              <a:tr h="534815">
                <a:tc rowSpan="2">
                  <a:txBody>
                    <a:bodyPr/>
                    <a:lstStyle/>
                    <a:p>
                      <a:pPr algn="ctr" rtl="1">
                        <a:spcAft>
                          <a:spcPts val="0"/>
                        </a:spcAft>
                      </a:pPr>
                      <a:r>
                        <a:rPr lang="he-IL" sz="1600" dirty="0">
                          <a:solidFill>
                            <a:srgbClr val="192A72"/>
                          </a:solidFill>
                          <a:effectLst/>
                        </a:rPr>
                        <a:t>מסקנה מתבקשת לגבי חוזק הקשרים</a:t>
                      </a:r>
                      <a:endParaRPr lang="en-US" sz="1600" dirty="0">
                        <a:solidFill>
                          <a:srgbClr val="192A72"/>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E9EBF5"/>
                    </a:solidFill>
                  </a:tcPr>
                </a:tc>
                <a:tc gridSpan="3">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effectLst/>
                        </a:rPr>
                        <a:t>הפריטים המושווים בשאלה:</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solidFill>
                      <a:srgbClr val="E9EBF5"/>
                    </a:solidFill>
                  </a:tcPr>
                </a:tc>
                <a:tc hMerge="1">
                  <a:txBody>
                    <a:bodyPr/>
                    <a:lstStyle/>
                    <a:p>
                      <a:endParaRPr lang="en-US"/>
                    </a:p>
                  </a:txBody>
                  <a:tcPr/>
                </a:tc>
                <a:tc hMerge="1">
                  <a:txBody>
                    <a:bodyPr/>
                    <a:lstStyle/>
                    <a:p>
                      <a:endParaRPr lang="en-US"/>
                    </a:p>
                  </a:txBody>
                  <a:tcPr/>
                </a:tc>
                <a:tc rowSpan="2">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effectLst/>
                        </a:rPr>
                        <a:t>גורמים (הקריטריונים לקביעת חוזק/אורך הקשר)</a:t>
                      </a:r>
                      <a:endParaRPr lang="en-US" sz="1800" dirty="0">
                        <a:solidFill>
                          <a:srgbClr val="192A72"/>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E9EBF5"/>
                    </a:solidFill>
                  </a:tcPr>
                </a:tc>
                <a:extLst>
                  <a:ext uri="{0D108BD9-81ED-4DB2-BD59-A6C34878D82A}">
                    <a16:rowId xmlns:a16="http://schemas.microsoft.com/office/drawing/2014/main" val="4220354295"/>
                  </a:ext>
                </a:extLst>
              </a:tr>
              <a:tr h="570047">
                <a:tc vMerge="1">
                  <a:txBody>
                    <a:bodyPr/>
                    <a:lstStyle/>
                    <a:p>
                      <a:pPr algn="ctr"/>
                      <a:endParaRPr lang="en-US" dirty="0">
                        <a:solidFill>
                          <a:srgbClr val="192A72"/>
                        </a:solidFill>
                      </a:endParaRPr>
                    </a:p>
                  </a:txBody>
                  <a:tcPr>
                    <a:solidFill>
                      <a:srgbClr val="E9EBF5"/>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C≡C</a:t>
                      </a:r>
                    </a:p>
                    <a:p>
                      <a:pPr marL="0" marR="0" lvl="0" indent="0" algn="ctr" defTabSz="914491" rtl="1" eaLnBrk="1" fontAlgn="auto" latinLnBrk="0" hangingPunct="1">
                        <a:lnSpc>
                          <a:spcPct val="100000"/>
                        </a:lnSpc>
                        <a:spcBef>
                          <a:spcPts val="0"/>
                        </a:spcBef>
                        <a:spcAft>
                          <a:spcPts val="0"/>
                        </a:spcAft>
                        <a:buClrTx/>
                        <a:buSzTx/>
                        <a:buFontTx/>
                        <a:buNone/>
                        <a:tabLst/>
                        <a:defRPr/>
                      </a:pPr>
                      <a:r>
                        <a:rPr lang="en-US" sz="1600" b="0" dirty="0">
                          <a:solidFill>
                            <a:srgbClr val="192A72"/>
                          </a:solidFill>
                          <a:effectLst/>
                          <a:latin typeface="+mn-lt"/>
                          <a:ea typeface="Times New Roman" panose="02020603050405020304" pitchFamily="18" charset="0"/>
                          <a:cs typeface="+mn-cs"/>
                        </a:rPr>
                        <a:t>837 kJ</a:t>
                      </a:r>
                    </a:p>
                  </a:txBody>
                  <a:tcPr marL="68580" marR="68580" marT="0" marB="0" anchor="ctr">
                    <a:solidFill>
                      <a:schemeClr val="accent5">
                        <a:lumMod val="40000"/>
                        <a:lumOff val="60000"/>
                      </a:schemeClr>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C=C</a:t>
                      </a:r>
                    </a:p>
                    <a:p>
                      <a:pPr marL="0" marR="0" lvl="0" indent="0" algn="ctr" defTabSz="914491" rtl="1" eaLnBrk="1" fontAlgn="auto" latinLnBrk="0" hangingPunct="1">
                        <a:lnSpc>
                          <a:spcPct val="100000"/>
                        </a:lnSpc>
                        <a:spcBef>
                          <a:spcPts val="0"/>
                        </a:spcBef>
                        <a:spcAft>
                          <a:spcPts val="0"/>
                        </a:spcAft>
                        <a:buClrTx/>
                        <a:buSzTx/>
                        <a:buFontTx/>
                        <a:buNone/>
                        <a:tabLst/>
                        <a:defRPr/>
                      </a:pPr>
                      <a:r>
                        <a:rPr lang="en-US" sz="1600" b="0" dirty="0">
                          <a:solidFill>
                            <a:srgbClr val="192A72"/>
                          </a:solidFill>
                          <a:effectLst/>
                          <a:latin typeface="+mn-lt"/>
                          <a:ea typeface="Times New Roman" panose="02020603050405020304" pitchFamily="18" charset="0"/>
                          <a:cs typeface="+mn-cs"/>
                        </a:rPr>
                        <a:t>612 kJ</a:t>
                      </a:r>
                    </a:p>
                  </a:txBody>
                  <a:tcPr marL="68580" marR="68580" marT="0" marB="0" anchor="ctr">
                    <a:solidFill>
                      <a:schemeClr val="accent5">
                        <a:lumMod val="40000"/>
                        <a:lumOff val="60000"/>
                      </a:schemeClr>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C-C</a:t>
                      </a:r>
                    </a:p>
                    <a:p>
                      <a:pPr marL="0" marR="0" lvl="0" indent="0" algn="ctr" defTabSz="914491" rtl="1" eaLnBrk="1" fontAlgn="auto" latinLnBrk="0" hangingPunct="1">
                        <a:lnSpc>
                          <a:spcPct val="100000"/>
                        </a:lnSpc>
                        <a:spcBef>
                          <a:spcPts val="0"/>
                        </a:spcBef>
                        <a:spcAft>
                          <a:spcPts val="0"/>
                        </a:spcAft>
                        <a:buClrTx/>
                        <a:buSzTx/>
                        <a:buFontTx/>
                        <a:buNone/>
                        <a:tabLst/>
                        <a:defRPr/>
                      </a:pPr>
                      <a:r>
                        <a:rPr lang="en-US" sz="1600" b="0" dirty="0">
                          <a:solidFill>
                            <a:srgbClr val="192A72"/>
                          </a:solidFill>
                          <a:cs typeface="+mn-cs"/>
                        </a:rPr>
                        <a:t>348 kJ</a:t>
                      </a:r>
                      <a:endParaRPr lang="en-US" sz="1600" b="0" dirty="0">
                        <a:solidFill>
                          <a:srgbClr val="192A72"/>
                        </a:solidFill>
                        <a:latin typeface="Varela Round" panose="00000500000000000000" pitchFamily="2" charset="-79"/>
                        <a:cs typeface="+mn-cs"/>
                      </a:endParaRPr>
                    </a:p>
                  </a:txBody>
                  <a:tcPr marL="68580" marR="68580" marT="0" marB="0" anchor="ctr">
                    <a:solidFill>
                      <a:schemeClr val="accent5">
                        <a:lumMod val="40000"/>
                        <a:lumOff val="60000"/>
                      </a:schemeClr>
                    </a:solidFill>
                  </a:tcPr>
                </a:tc>
                <a:tc vMerge="1">
                  <a:txBody>
                    <a:bodyPr/>
                    <a:lstStyle/>
                    <a:p>
                      <a:endParaRPr lang="en-US" dirty="0">
                        <a:solidFill>
                          <a:srgbClr val="192A72"/>
                        </a:solidFill>
                      </a:endParaRPr>
                    </a:p>
                  </a:txBody>
                  <a:tcPr anchor="ctr">
                    <a:solidFill>
                      <a:srgbClr val="E9EBF5"/>
                    </a:solidFill>
                  </a:tcPr>
                </a:tc>
                <a:extLst>
                  <a:ext uri="{0D108BD9-81ED-4DB2-BD59-A6C34878D82A}">
                    <a16:rowId xmlns:a16="http://schemas.microsoft.com/office/drawing/2014/main" val="334204615"/>
                  </a:ext>
                </a:extLst>
              </a:tr>
              <a:tr h="704176">
                <a:tc rowSpan="3">
                  <a:txBody>
                    <a:bodyPr/>
                    <a:lstStyle/>
                    <a:p>
                      <a:pPr marL="0" indent="0">
                        <a:lnSpc>
                          <a:spcPct val="150000"/>
                        </a:lnSpc>
                        <a:buNone/>
                      </a:pPr>
                      <a:r>
                        <a:rPr lang="en-US" sz="1100" dirty="0">
                          <a:solidFill>
                            <a:srgbClr val="192A72"/>
                          </a:solidFill>
                          <a:effectLst/>
                        </a:rPr>
                        <a:t> </a:t>
                      </a:r>
                      <a:r>
                        <a:rPr lang="he-IL" sz="1800" dirty="0">
                          <a:solidFill>
                            <a:srgbClr val="22798E"/>
                          </a:solidFill>
                        </a:rPr>
                        <a:t>ככל שגדל מספר זוגות האלקטרונים הקושרים כך גדלה המשיכה בין אלקטרוני הקשר לבין הגרעינים של שני האטומים הנקשרים. האטומים</a:t>
                      </a:r>
                      <a:r>
                        <a:rPr lang="he-IL" sz="1800" baseline="0" dirty="0">
                          <a:solidFill>
                            <a:srgbClr val="22798E"/>
                          </a:solidFill>
                        </a:rPr>
                        <a:t> יתקרבו (על אף הדחייה בין אלקטרוני הקשר) והאנרגיה הנדרשת לניתוק הקשר גדֵלה.</a:t>
                      </a:r>
                      <a:endParaRPr lang="en-US" sz="1800" dirty="0">
                        <a:solidFill>
                          <a:srgbClr val="22798E"/>
                        </a:solidFill>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E9EBF5"/>
                    </a:solidFill>
                  </a:tcPr>
                </a:tc>
                <a:tc gridSpan="3">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2000" b="0" dirty="0" err="1">
                          <a:solidFill>
                            <a:srgbClr val="192A72"/>
                          </a:solidFill>
                          <a:latin typeface="Varela Round" panose="00000500000000000000" pitchFamily="2" charset="-79"/>
                          <a:cs typeface="+mn-cs"/>
                        </a:rPr>
                        <a:t>רדיוסי</a:t>
                      </a:r>
                      <a:r>
                        <a:rPr lang="he-IL" sz="2000" b="0" dirty="0">
                          <a:solidFill>
                            <a:srgbClr val="192A72"/>
                          </a:solidFill>
                          <a:latin typeface="Varela Round" panose="00000500000000000000" pitchFamily="2" charset="-79"/>
                          <a:cs typeface="+mn-cs"/>
                        </a:rPr>
                        <a:t> הפחמן שווים</a:t>
                      </a:r>
                      <a:endParaRPr lang="en-US" sz="2000" b="0" dirty="0">
                        <a:solidFill>
                          <a:srgbClr val="192A72"/>
                        </a:solidFill>
                        <a:latin typeface="Varela Round" panose="00000500000000000000" pitchFamily="2" charset="-79"/>
                        <a:cs typeface="+mn-cs"/>
                      </a:endParaRPr>
                    </a:p>
                  </a:txBody>
                  <a:tcPr anchor="ctr">
                    <a:solidFill>
                      <a:srgbClr val="E9EBF5"/>
                    </a:solidFill>
                  </a:tcPr>
                </a:tc>
                <a:tc hMerge="1">
                  <a:txBody>
                    <a:bodyPr/>
                    <a:lstStyle/>
                    <a:p>
                      <a:endParaRPr lang="en-US"/>
                    </a:p>
                  </a:txBody>
                  <a:tcPr/>
                </a:tc>
                <a:tc hMerge="1">
                  <a:txBody>
                    <a:bodyPr/>
                    <a:lstStyle/>
                    <a:p>
                      <a:endParaRPr lang="en-US"/>
                    </a:p>
                  </a:txBody>
                  <a:tcPr/>
                </a:tc>
                <a:tc>
                  <a:txBody>
                    <a:bodyPr/>
                    <a:lstStyle/>
                    <a:p>
                      <a:pPr algn="r" rtl="1">
                        <a:spcAft>
                          <a:spcPts val="0"/>
                        </a:spcAft>
                      </a:pPr>
                      <a:r>
                        <a:rPr lang="he-IL" sz="1800" dirty="0">
                          <a:solidFill>
                            <a:srgbClr val="192A72"/>
                          </a:solidFill>
                          <a:effectLst/>
                        </a:rPr>
                        <a:t>רדיוס  האטומים המשתתפים בקשר </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solidFill>
                      <a:srgbClr val="E9EBF5"/>
                    </a:solidFill>
                  </a:tcPr>
                </a:tc>
                <a:extLst>
                  <a:ext uri="{0D108BD9-81ED-4DB2-BD59-A6C34878D82A}">
                    <a16:rowId xmlns:a16="http://schemas.microsoft.com/office/drawing/2014/main" val="2005788362"/>
                  </a:ext>
                </a:extLst>
              </a:tr>
              <a:tr h="435918">
                <a:tc vMerge="1">
                  <a:txBody>
                    <a:bodyPr/>
                    <a:lstStyle/>
                    <a:p>
                      <a:pPr marL="0" indent="0">
                        <a:lnSpc>
                          <a:spcPct val="150000"/>
                        </a:lnSpc>
                        <a:buNone/>
                      </a:pPr>
                      <a:endParaRPr lang="en-US" sz="1800" dirty="0">
                        <a:solidFill>
                          <a:srgbClr val="11A4AB"/>
                        </a:solidFill>
                        <a:ea typeface="Calibri" panose="020F0502020204030204" pitchFamily="34" charset="0"/>
                      </a:endParaRPr>
                    </a:p>
                  </a:txBody>
                  <a:tcPr anchor="ctr">
                    <a:lnL w="12700" cap="flat" cmpd="sng" algn="ctr">
                      <a:solidFill>
                        <a:schemeClr val="tx1"/>
                      </a:solidFill>
                      <a:prstDash val="solid"/>
                      <a:round/>
                      <a:headEnd type="none" w="med" len="med"/>
                      <a:tailEnd type="none" w="med" len="med"/>
                    </a:lnL>
                    <a:solidFill>
                      <a:srgbClr val="E9EBF5"/>
                    </a:solidFill>
                  </a:tcPr>
                </a:tc>
                <a:tc>
                  <a:txBody>
                    <a:bodyPr/>
                    <a:lstStyle/>
                    <a:p>
                      <a:pPr algn="ctr" rtl="1">
                        <a:spcAft>
                          <a:spcPts val="0"/>
                        </a:spcAft>
                      </a:pPr>
                      <a:r>
                        <a:rPr lang="en-US" sz="2000" dirty="0">
                          <a:solidFill>
                            <a:srgbClr val="192A72"/>
                          </a:solidFill>
                          <a:effectLst/>
                        </a:rPr>
                        <a:t> </a:t>
                      </a:r>
                      <a:r>
                        <a:rPr lang="he-IL" sz="2000" dirty="0">
                          <a:solidFill>
                            <a:srgbClr val="192A72"/>
                          </a:solidFill>
                          <a:effectLst/>
                        </a:rPr>
                        <a:t>משולש</a:t>
                      </a:r>
                      <a:endParaRPr lang="en-US" sz="2000" dirty="0">
                        <a:solidFill>
                          <a:srgbClr val="192A72"/>
                        </a:solidFill>
                        <a:effectLst/>
                        <a:latin typeface="Times New Roman" panose="02020603050405020304" pitchFamily="18" charset="0"/>
                        <a:ea typeface="Times New Roman" panose="02020603050405020304" pitchFamily="18" charset="0"/>
                      </a:endParaRPr>
                    </a:p>
                  </a:txBody>
                  <a:tcPr anchor="ctr">
                    <a:solidFill>
                      <a:schemeClr val="accent5">
                        <a:lumMod val="40000"/>
                        <a:lumOff val="60000"/>
                      </a:schemeClr>
                    </a:solidFill>
                  </a:tcPr>
                </a:tc>
                <a:tc>
                  <a:txBody>
                    <a:bodyPr/>
                    <a:lstStyle/>
                    <a:p>
                      <a:pPr algn="ctr"/>
                      <a:r>
                        <a:rPr lang="he-IL" dirty="0">
                          <a:solidFill>
                            <a:srgbClr val="192A72"/>
                          </a:solidFill>
                        </a:rPr>
                        <a:t>כפול</a:t>
                      </a:r>
                      <a:endParaRPr lang="en-US" dirty="0">
                        <a:solidFill>
                          <a:srgbClr val="192A72"/>
                        </a:solidFill>
                      </a:endParaRPr>
                    </a:p>
                  </a:txBody>
                  <a:tcPr anchor="ctr">
                    <a:solidFill>
                      <a:schemeClr val="accent5">
                        <a:lumMod val="40000"/>
                        <a:lumOff val="60000"/>
                      </a:schemeClr>
                    </a:solidFill>
                  </a:tcPr>
                </a:tc>
                <a:tc>
                  <a:txBody>
                    <a:bodyPr/>
                    <a:lstStyle/>
                    <a:p>
                      <a:pPr algn="ctr" rtl="1">
                        <a:spcAft>
                          <a:spcPts val="0"/>
                        </a:spcAft>
                      </a:pPr>
                      <a:r>
                        <a:rPr lang="he-IL" sz="2000" dirty="0">
                          <a:solidFill>
                            <a:srgbClr val="192A72"/>
                          </a:solidFill>
                          <a:effectLst/>
                          <a:latin typeface="Times New Roman" panose="02020603050405020304" pitchFamily="18" charset="0"/>
                          <a:ea typeface="Times New Roman" panose="02020603050405020304" pitchFamily="18" charset="0"/>
                        </a:rPr>
                        <a:t>יחיד</a:t>
                      </a:r>
                      <a:endParaRPr lang="en-US" sz="2000" dirty="0">
                        <a:solidFill>
                          <a:srgbClr val="192A72"/>
                        </a:solidFill>
                        <a:effectLst/>
                        <a:latin typeface="Times New Roman" panose="02020603050405020304" pitchFamily="18" charset="0"/>
                        <a:ea typeface="Times New Roman" panose="02020603050405020304" pitchFamily="18" charset="0"/>
                      </a:endParaRPr>
                    </a:p>
                  </a:txBody>
                  <a:tcPr anchor="ctr">
                    <a:solidFill>
                      <a:schemeClr val="accent5">
                        <a:lumMod val="40000"/>
                        <a:lumOff val="60000"/>
                      </a:schemeClr>
                    </a:solidFill>
                  </a:tcPr>
                </a:tc>
                <a:tc>
                  <a:txBody>
                    <a:bodyPr/>
                    <a:lstStyle/>
                    <a:p>
                      <a:pPr algn="r" rtl="1">
                        <a:spcAft>
                          <a:spcPts val="0"/>
                        </a:spcAft>
                      </a:pPr>
                      <a:r>
                        <a:rPr lang="he-IL" sz="1800" dirty="0">
                          <a:solidFill>
                            <a:srgbClr val="192A72"/>
                          </a:solidFill>
                          <a:effectLst/>
                          <a:latin typeface="+mn-lt"/>
                          <a:ea typeface="+mn-ea"/>
                        </a:rPr>
                        <a:t>סדר</a:t>
                      </a:r>
                      <a:r>
                        <a:rPr lang="he-IL" sz="1800" baseline="0" dirty="0">
                          <a:solidFill>
                            <a:srgbClr val="192A72"/>
                          </a:solidFill>
                          <a:effectLst/>
                          <a:latin typeface="+mn-lt"/>
                          <a:ea typeface="+mn-ea"/>
                        </a:rPr>
                        <a:t> הקשר</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solidFill>
                      <a:srgbClr val="E9EBF5"/>
                    </a:solidFill>
                  </a:tcPr>
                </a:tc>
                <a:extLst>
                  <a:ext uri="{0D108BD9-81ED-4DB2-BD59-A6C34878D82A}">
                    <a16:rowId xmlns:a16="http://schemas.microsoft.com/office/drawing/2014/main" val="588938049"/>
                  </a:ext>
                </a:extLst>
              </a:tr>
              <a:tr h="905369">
                <a:tc vMerge="1">
                  <a:txBody>
                    <a:bodyPr/>
                    <a:lstStyle/>
                    <a:p>
                      <a:pPr algn="ctr"/>
                      <a:endParaRPr lang="en-US" dirty="0">
                        <a:solidFill>
                          <a:srgbClr val="192A72"/>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E9EBF5"/>
                    </a:solidFill>
                  </a:tcPr>
                </a:tc>
                <a:tc gridSpan="3">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rPr>
                        <a:t>כל הקשרים טהורים</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anchor="ctr">
                    <a:lnB w="12700" cap="flat" cmpd="sng" algn="ctr">
                      <a:solidFill>
                        <a:schemeClr val="tx1"/>
                      </a:solidFill>
                      <a:prstDash val="solid"/>
                      <a:round/>
                      <a:headEnd type="none" w="med" len="med"/>
                      <a:tailEnd type="none" w="med" len="med"/>
                    </a:lnB>
                    <a:solidFill>
                      <a:srgbClr val="E9EBF5"/>
                    </a:solidFill>
                  </a:tcPr>
                </a:tc>
                <a:tc hMerge="1">
                  <a:txBody>
                    <a:bodyPr/>
                    <a:lstStyle/>
                    <a:p>
                      <a:endParaRPr lang="en-US"/>
                    </a:p>
                  </a:txBody>
                  <a:tcPr/>
                </a:tc>
                <a:tc hMerge="1">
                  <a:txBody>
                    <a:bodyPr/>
                    <a:lstStyle/>
                    <a:p>
                      <a:endParaRPr lang="en-US"/>
                    </a:p>
                  </a:txBody>
                  <a:tcPr/>
                </a:tc>
                <a:tc>
                  <a:txBody>
                    <a:bodyPr/>
                    <a:lstStyle/>
                    <a:p>
                      <a:pPr algn="r" rtl="1">
                        <a:spcAft>
                          <a:spcPts val="0"/>
                        </a:spcAft>
                      </a:pPr>
                      <a:r>
                        <a:rPr lang="he-IL" sz="1800" dirty="0">
                          <a:solidFill>
                            <a:srgbClr val="192A72"/>
                          </a:solidFill>
                          <a:effectLst/>
                        </a:rPr>
                        <a:t>קוטביות הקשר </a:t>
                      </a:r>
                    </a:p>
                    <a:p>
                      <a:pPr algn="r" rtl="1">
                        <a:spcAft>
                          <a:spcPts val="0"/>
                        </a:spcAft>
                      </a:pPr>
                      <a:r>
                        <a:rPr lang="he-IL" sz="1800" dirty="0">
                          <a:solidFill>
                            <a:srgbClr val="192A72"/>
                          </a:solidFill>
                          <a:effectLst/>
                        </a:rPr>
                        <a:t>        -קוטבי או טהור</a:t>
                      </a:r>
                      <a:endParaRPr lang="en-US" sz="1800" dirty="0">
                        <a:solidFill>
                          <a:srgbClr val="192A72"/>
                        </a:solidFill>
                        <a:effectLst/>
                      </a:endParaRPr>
                    </a:p>
                    <a:p>
                      <a:pPr algn="r" rtl="1">
                        <a:spcAft>
                          <a:spcPts val="0"/>
                        </a:spcAft>
                      </a:pPr>
                      <a:r>
                        <a:rPr lang="he-IL" sz="1800" dirty="0">
                          <a:solidFill>
                            <a:srgbClr val="192A72"/>
                          </a:solidFill>
                          <a:effectLst/>
                        </a:rPr>
                        <a:t>        -מידת הקוטביות</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E9EBF5"/>
                    </a:solidFill>
                  </a:tcPr>
                </a:tc>
                <a:extLst>
                  <a:ext uri="{0D108BD9-81ED-4DB2-BD59-A6C34878D82A}">
                    <a16:rowId xmlns:a16="http://schemas.microsoft.com/office/drawing/2014/main" val="734496578"/>
                  </a:ext>
                </a:extLst>
              </a:tr>
            </a:tbl>
          </a:graphicData>
        </a:graphic>
      </p:graphicFrame>
    </p:spTree>
    <p:extLst>
      <p:ext uri="{BB962C8B-B14F-4D97-AF65-F5344CB8AC3E}">
        <p14:creationId xmlns:p14="http://schemas.microsoft.com/office/powerpoint/2010/main" val="4253214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תרגול כיתה</a:t>
            </a:r>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p:txBody>
          <a:bodyPr/>
          <a:lstStyle/>
          <a:p>
            <a:r>
              <a:rPr lang="he-IL" dirty="0"/>
              <a:t>אנרגיית הקשר הקוולנטי: מידת הקוטביות</a:t>
            </a:r>
            <a:endParaRPr lang="en-US" dirty="0"/>
          </a:p>
        </p:txBody>
      </p:sp>
      <p:sp>
        <p:nvSpPr>
          <p:cNvPr id="9" name="מציין מיקום תוכן 8">
            <a:extLst>
              <a:ext uri="{FF2B5EF4-FFF2-40B4-BE49-F238E27FC236}">
                <a16:creationId xmlns:a16="http://schemas.microsoft.com/office/drawing/2014/main" id="{976EFD1C-2C83-406B-A4FA-8AEE22957B59}"/>
              </a:ext>
            </a:extLst>
          </p:cNvPr>
          <p:cNvSpPr>
            <a:spLocks noGrp="1"/>
          </p:cNvSpPr>
          <p:nvPr>
            <p:ph sz="quarter" idx="4"/>
          </p:nvPr>
        </p:nvSpPr>
        <p:spPr>
          <a:xfrm>
            <a:off x="515273" y="1630008"/>
            <a:ext cx="11161453" cy="4571500"/>
          </a:xfrm>
        </p:spPr>
        <p:txBody>
          <a:bodyPr>
            <a:normAutofit/>
          </a:bodyPr>
          <a:lstStyle/>
          <a:p>
            <a:pPr marL="0" indent="0">
              <a:lnSpc>
                <a:spcPct val="150000"/>
              </a:lnSpc>
              <a:buNone/>
            </a:pPr>
            <a:r>
              <a:rPr lang="he-IL" dirty="0"/>
              <a:t>לפניכם שני קשרים ואנרגיות הקשר שלהם.</a:t>
            </a:r>
            <a:br>
              <a:rPr lang="en-US" sz="2000" dirty="0"/>
            </a:br>
            <a:r>
              <a:rPr lang="he-IL" sz="2000" dirty="0"/>
              <a:t>	</a:t>
            </a:r>
            <a:r>
              <a:rPr lang="he-IL" b="1" dirty="0">
                <a:solidFill>
                  <a:srgbClr val="12B4BC"/>
                </a:solidFill>
              </a:rPr>
              <a:t>הסבירו את ההבדל באנרגיית הקשר של הקשרים.			</a:t>
            </a:r>
            <a:endParaRPr lang="he-IL" dirty="0"/>
          </a:p>
        </p:txBody>
      </p:sp>
      <p:sp>
        <p:nvSpPr>
          <p:cNvPr id="7" name="מציין מיקום תוכן 8">
            <a:extLst>
              <a:ext uri="{FF2B5EF4-FFF2-40B4-BE49-F238E27FC236}">
                <a16:creationId xmlns:a16="http://schemas.microsoft.com/office/drawing/2014/main" id="{976EFD1C-2C83-406B-A4FA-8AEE22957B59}"/>
              </a:ext>
            </a:extLst>
          </p:cNvPr>
          <p:cNvSpPr txBox="1">
            <a:spLocks/>
          </p:cNvSpPr>
          <p:nvPr/>
        </p:nvSpPr>
        <p:spPr>
          <a:xfrm>
            <a:off x="515272" y="2032212"/>
            <a:ext cx="11161453" cy="3522187"/>
          </a:xfrm>
          <a:prstGeom prst="rect">
            <a:avLst/>
          </a:prstGeom>
        </p:spPr>
        <p:txBody>
          <a:bodyPr vert="horz" lIns="91440" tIns="45720" rIns="91440" bIns="45720" rtlCol="1">
            <a:normAutofit/>
          </a:bodyPr>
          <a:lstStyle>
            <a:lvl1pPr marL="268288" indent="-268288"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1pPr>
            <a:lvl2pPr marL="743024" indent="-285779"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2pPr>
            <a:lvl3pPr marL="1143114" indent="-228623" algn="r" defTabSz="914491" rtl="1" eaLnBrk="1" latinLnBrk="0" hangingPunct="1">
              <a:spcBef>
                <a:spcPct val="20000"/>
              </a:spcBef>
              <a:buFont typeface="Arial" pitchFamily="34" charset="0"/>
              <a:buChar char="•"/>
              <a:defRPr sz="18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nSpc>
                <a:spcPct val="150000"/>
              </a:lnSpc>
              <a:buFont typeface="Arial" pitchFamily="34" charset="0"/>
              <a:buNone/>
            </a:pPr>
            <a:endParaRPr lang="he-IL" dirty="0"/>
          </a:p>
        </p:txBody>
      </p:sp>
      <p:graphicFrame>
        <p:nvGraphicFramePr>
          <p:cNvPr id="14" name="Table 13"/>
          <p:cNvGraphicFramePr>
            <a:graphicFrameLocks noGrp="1"/>
          </p:cNvGraphicFramePr>
          <p:nvPr>
            <p:extLst>
              <p:ext uri="{D42A27DB-BD31-4B8C-83A1-F6EECF244321}">
                <p14:modId xmlns:p14="http://schemas.microsoft.com/office/powerpoint/2010/main" val="2431308227"/>
              </p:ext>
            </p:extLst>
          </p:nvPr>
        </p:nvGraphicFramePr>
        <p:xfrm>
          <a:off x="402602" y="1617947"/>
          <a:ext cx="3807414" cy="1794764"/>
        </p:xfrm>
        <a:graphic>
          <a:graphicData uri="http://schemas.openxmlformats.org/drawingml/2006/table">
            <a:tbl>
              <a:tblPr firstRow="1" bandRow="1">
                <a:tableStyleId>{073A0DAA-6AF3-43AB-8588-CEC1D06C72B9}</a:tableStyleId>
              </a:tblPr>
              <a:tblGrid>
                <a:gridCol w="1903707">
                  <a:extLst>
                    <a:ext uri="{9D8B030D-6E8A-4147-A177-3AD203B41FA5}">
                      <a16:colId xmlns:a16="http://schemas.microsoft.com/office/drawing/2014/main" val="3742297672"/>
                    </a:ext>
                  </a:extLst>
                </a:gridCol>
                <a:gridCol w="1903707">
                  <a:extLst>
                    <a:ext uri="{9D8B030D-6E8A-4147-A177-3AD203B41FA5}">
                      <a16:colId xmlns:a16="http://schemas.microsoft.com/office/drawing/2014/main" val="294101622"/>
                    </a:ext>
                  </a:extLst>
                </a:gridCol>
              </a:tblGrid>
              <a:tr h="457716">
                <a:tc>
                  <a:txBody>
                    <a:bodyPr/>
                    <a:lstStyle/>
                    <a:p>
                      <a:pPr marL="0" marR="0" algn="ctr" rtl="1">
                        <a:lnSpc>
                          <a:spcPct val="150000"/>
                        </a:lnSpc>
                        <a:spcBef>
                          <a:spcPts val="0"/>
                        </a:spcBef>
                        <a:spcAft>
                          <a:spcPts val="0"/>
                        </a:spcAft>
                        <a:tabLst>
                          <a:tab pos="445770" algn="l"/>
                        </a:tabLst>
                      </a:pPr>
                      <a:r>
                        <a:rPr lang="he-IL" sz="2000" dirty="0">
                          <a:effectLst/>
                        </a:rPr>
                        <a:t>אנרגיית הקשר (</a:t>
                      </a:r>
                      <a:r>
                        <a:rPr lang="en-US" sz="2000" dirty="0">
                          <a:effectLst/>
                        </a:rPr>
                        <a:t>k</a:t>
                      </a:r>
                      <a:r>
                        <a:rPr lang="en-US" sz="2000" dirty="0"/>
                        <a:t>J</a:t>
                      </a:r>
                      <a:r>
                        <a:rPr lang="he-IL" sz="2000" dirty="0"/>
                        <a:t>)</a:t>
                      </a:r>
                      <a:endParaRPr lang="en-US" sz="2000" dirty="0">
                        <a:effectLst/>
                        <a:latin typeface="Varela Round" panose="00000500000000000000" pitchFamily="2" charset="-79"/>
                        <a:ea typeface="Times New Roman" panose="02020603050405020304" pitchFamily="18" charset="0"/>
                        <a:cs typeface="Varela Round" panose="00000500000000000000" pitchFamily="2" charset="-79"/>
                      </a:endParaRPr>
                    </a:p>
                  </a:txBody>
                  <a:tcPr marL="68580" marR="68580" marT="0" marB="0" anchor="ctr"/>
                </a:tc>
                <a:tc>
                  <a:txBody>
                    <a:bodyPr/>
                    <a:lstStyle/>
                    <a:p>
                      <a:pPr marL="0" marR="0" algn="ctr" rtl="1">
                        <a:lnSpc>
                          <a:spcPct val="150000"/>
                        </a:lnSpc>
                        <a:spcBef>
                          <a:spcPts val="0"/>
                        </a:spcBef>
                        <a:spcAft>
                          <a:spcPts val="0"/>
                        </a:spcAft>
                        <a:tabLst>
                          <a:tab pos="2637155" algn="ctr"/>
                          <a:tab pos="5274310" algn="r"/>
                          <a:tab pos="445770" algn="l"/>
                        </a:tabLst>
                      </a:pPr>
                      <a:r>
                        <a:rPr lang="he-IL" sz="2000" dirty="0">
                          <a:effectLst/>
                        </a:rPr>
                        <a:t>הקשר</a:t>
                      </a:r>
                      <a:endParaRPr lang="en-US" sz="2000" dirty="0">
                        <a:effectLst/>
                        <a:latin typeface="Varela Round" panose="00000500000000000000" pitchFamily="2" charset="-79"/>
                        <a:ea typeface="Times New Roman" panose="02020603050405020304" pitchFamily="18" charset="0"/>
                        <a:cs typeface="Varela Round" panose="00000500000000000000" pitchFamily="2" charset="-79"/>
                      </a:endParaRPr>
                    </a:p>
                  </a:txBody>
                  <a:tcPr marL="68580" marR="68580" marT="0" marB="0" anchor="ctr"/>
                </a:tc>
                <a:extLst>
                  <a:ext uri="{0D108BD9-81ED-4DB2-BD59-A6C34878D82A}">
                    <a16:rowId xmlns:a16="http://schemas.microsoft.com/office/drawing/2014/main" val="3828302677"/>
                  </a:ext>
                </a:extLst>
              </a:tr>
              <a:tr h="454338">
                <a:tc>
                  <a:txBody>
                    <a:bodyPr/>
                    <a:lstStyle/>
                    <a:p>
                      <a:pPr algn="ctr"/>
                      <a:r>
                        <a:rPr lang="he-IL" dirty="0"/>
                        <a:t>167</a:t>
                      </a:r>
                      <a:endParaRPr lang="en-US"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00" rtl="1" eaLnBrk="1" fontAlgn="auto" latinLnBrk="0" hangingPunct="1">
                        <a:lnSpc>
                          <a:spcPct val="150000"/>
                        </a:lnSpc>
                        <a:spcBef>
                          <a:spcPts val="0"/>
                        </a:spcBef>
                        <a:spcAft>
                          <a:spcPts val="0"/>
                        </a:spcAft>
                        <a:buClrTx/>
                        <a:buSzTx/>
                        <a:buFontTx/>
                        <a:buNone/>
                        <a:tabLst>
                          <a:tab pos="445770" algn="l"/>
                        </a:tabLst>
                        <a:defRPr/>
                      </a:pPr>
                      <a:r>
                        <a:rPr lang="en-US" sz="1800" kern="1200" dirty="0">
                          <a:solidFill>
                            <a:schemeClr val="dk1"/>
                          </a:solidFill>
                          <a:effectLst/>
                          <a:latin typeface="+mn-lt"/>
                          <a:ea typeface="+mn-ea"/>
                          <a:cs typeface="+mn-cs"/>
                        </a:rPr>
                        <a:t>N-N</a:t>
                      </a:r>
                      <a:endParaRPr kumimoji="0" lang="en-US"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anchor="ctr"/>
                </a:tc>
                <a:extLst>
                  <a:ext uri="{0D108BD9-81ED-4DB2-BD59-A6C34878D82A}">
                    <a16:rowId xmlns:a16="http://schemas.microsoft.com/office/drawing/2014/main" val="2561779829"/>
                  </a:ext>
                </a:extLst>
              </a:tr>
              <a:tr h="454338">
                <a:tc>
                  <a:txBody>
                    <a:bodyPr/>
                    <a:lstStyle/>
                    <a:p>
                      <a:pPr algn="ctr"/>
                      <a:r>
                        <a:rPr lang="he-IL" dirty="0"/>
                        <a:t>201</a:t>
                      </a:r>
                      <a:endParaRPr lang="en-US"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00" rtl="1" eaLnBrk="1" fontAlgn="auto" latinLnBrk="0" hangingPunct="1">
                        <a:lnSpc>
                          <a:spcPct val="150000"/>
                        </a:lnSpc>
                        <a:spcBef>
                          <a:spcPts val="0"/>
                        </a:spcBef>
                        <a:spcAft>
                          <a:spcPts val="0"/>
                        </a:spcAft>
                        <a:buClrTx/>
                        <a:buSzTx/>
                        <a:buFontTx/>
                        <a:buNone/>
                        <a:tabLst>
                          <a:tab pos="445770" algn="l"/>
                        </a:tabLst>
                        <a:defRPr/>
                      </a:pPr>
                      <a:r>
                        <a:rPr lang="en-US" sz="1800" kern="1200" dirty="0">
                          <a:solidFill>
                            <a:schemeClr val="dk1"/>
                          </a:solidFill>
                          <a:effectLst/>
                          <a:latin typeface="+mn-lt"/>
                          <a:ea typeface="+mn-ea"/>
                          <a:cs typeface="+mn-cs"/>
                        </a:rPr>
                        <a:t>N-O</a:t>
                      </a:r>
                      <a:endParaRPr kumimoji="0" lang="en-US"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anchor="ctr"/>
                </a:tc>
                <a:extLst>
                  <a:ext uri="{0D108BD9-81ED-4DB2-BD59-A6C34878D82A}">
                    <a16:rowId xmlns:a16="http://schemas.microsoft.com/office/drawing/2014/main" val="2302540911"/>
                  </a:ext>
                </a:extLst>
              </a:tr>
            </a:tbl>
          </a:graphicData>
        </a:graphic>
      </p:graphicFrame>
    </p:spTree>
    <p:extLst>
      <p:ext uri="{BB962C8B-B14F-4D97-AF65-F5344CB8AC3E}">
        <p14:creationId xmlns:p14="http://schemas.microsoft.com/office/powerpoint/2010/main" val="1751394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תרגול כיתה</a:t>
            </a:r>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a:xfrm>
            <a:off x="515273" y="898398"/>
            <a:ext cx="11161453" cy="457200"/>
          </a:xfrm>
        </p:spPr>
        <p:txBody>
          <a:bodyPr/>
          <a:lstStyle/>
          <a:p>
            <a:r>
              <a:rPr lang="he-IL" dirty="0"/>
              <a:t>אנרגיית הקשר הקוולנטי: מידת הקוטביות</a:t>
            </a:r>
            <a:endParaRPr lang="en-US" dirty="0"/>
          </a:p>
        </p:txBody>
      </p:sp>
      <p:sp>
        <p:nvSpPr>
          <p:cNvPr id="7" name="מציין מיקום תוכן 8">
            <a:extLst>
              <a:ext uri="{FF2B5EF4-FFF2-40B4-BE49-F238E27FC236}">
                <a16:creationId xmlns:a16="http://schemas.microsoft.com/office/drawing/2014/main" id="{976EFD1C-2C83-406B-A4FA-8AEE22957B59}"/>
              </a:ext>
            </a:extLst>
          </p:cNvPr>
          <p:cNvSpPr txBox="1">
            <a:spLocks/>
          </p:cNvSpPr>
          <p:nvPr/>
        </p:nvSpPr>
        <p:spPr>
          <a:xfrm>
            <a:off x="560157" y="1489519"/>
            <a:ext cx="11161453" cy="3989369"/>
          </a:xfrm>
          <a:prstGeom prst="rect">
            <a:avLst/>
          </a:prstGeom>
        </p:spPr>
        <p:txBody>
          <a:bodyPr vert="horz" lIns="91440" tIns="45720" rIns="91440" bIns="45720" rtlCol="1">
            <a:normAutofit/>
          </a:bodyPr>
          <a:lstStyle>
            <a:lvl1pPr marL="268288" indent="-268288"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1pPr>
            <a:lvl2pPr marL="743024" indent="-285779"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2pPr>
            <a:lvl3pPr marL="1143114" indent="-228623" algn="r" defTabSz="914491" rtl="1" eaLnBrk="1" latinLnBrk="0" hangingPunct="1">
              <a:spcBef>
                <a:spcPct val="20000"/>
              </a:spcBef>
              <a:buFont typeface="Arial" pitchFamily="34" charset="0"/>
              <a:buChar char="•"/>
              <a:defRPr sz="18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buNone/>
            </a:pPr>
            <a:r>
              <a:rPr lang="he-IL" sz="2000" b="1" dirty="0">
                <a:solidFill>
                  <a:srgbClr val="192A72"/>
                </a:solidFill>
              </a:rPr>
              <a:t>הסבירו את ההבדל באנרגיית </a:t>
            </a:r>
          </a:p>
          <a:p>
            <a:pPr marL="0" indent="0">
              <a:buNone/>
            </a:pPr>
            <a:r>
              <a:rPr lang="he-IL" sz="2000" b="1" dirty="0">
                <a:solidFill>
                  <a:srgbClr val="192A72"/>
                </a:solidFill>
              </a:rPr>
              <a:t>הקשר של הקשרים.</a:t>
            </a:r>
            <a:br>
              <a:rPr lang="en-US" sz="1800" dirty="0">
                <a:solidFill>
                  <a:srgbClr val="192A72"/>
                </a:solidFill>
              </a:rPr>
            </a:br>
            <a:endParaRPr lang="he-IL" sz="1800" dirty="0">
              <a:solidFill>
                <a:srgbClr val="192A72"/>
              </a:solidFill>
            </a:endParaRPr>
          </a:p>
          <a:p>
            <a:pPr marL="0" indent="0">
              <a:lnSpc>
                <a:spcPct val="150000"/>
              </a:lnSpc>
              <a:buNone/>
            </a:pPr>
            <a:endParaRPr lang="he-IL" sz="2000" dirty="0">
              <a:solidFill>
                <a:srgbClr val="192A7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862023382"/>
              </p:ext>
            </p:extLst>
          </p:nvPr>
        </p:nvGraphicFramePr>
        <p:xfrm>
          <a:off x="470390" y="1505431"/>
          <a:ext cx="7914114" cy="5242560"/>
        </p:xfrm>
        <a:graphic>
          <a:graphicData uri="http://schemas.openxmlformats.org/drawingml/2006/table">
            <a:tbl>
              <a:tblPr firstRow="1" bandRow="1">
                <a:tableStyleId>{5C22544A-7EE6-4342-B048-85BDC9FD1C3A}</a:tableStyleId>
              </a:tblPr>
              <a:tblGrid>
                <a:gridCol w="4123954">
                  <a:extLst>
                    <a:ext uri="{9D8B030D-6E8A-4147-A177-3AD203B41FA5}">
                      <a16:colId xmlns:a16="http://schemas.microsoft.com/office/drawing/2014/main" val="1200577323"/>
                    </a:ext>
                  </a:extLst>
                </a:gridCol>
                <a:gridCol w="1059088">
                  <a:extLst>
                    <a:ext uri="{9D8B030D-6E8A-4147-A177-3AD203B41FA5}">
                      <a16:colId xmlns:a16="http://schemas.microsoft.com/office/drawing/2014/main" val="1717077095"/>
                    </a:ext>
                  </a:extLst>
                </a:gridCol>
                <a:gridCol w="911991">
                  <a:extLst>
                    <a:ext uri="{9D8B030D-6E8A-4147-A177-3AD203B41FA5}">
                      <a16:colId xmlns:a16="http://schemas.microsoft.com/office/drawing/2014/main" val="2068088536"/>
                    </a:ext>
                  </a:extLst>
                </a:gridCol>
                <a:gridCol w="1819081">
                  <a:extLst>
                    <a:ext uri="{9D8B030D-6E8A-4147-A177-3AD203B41FA5}">
                      <a16:colId xmlns:a16="http://schemas.microsoft.com/office/drawing/2014/main" val="1788916356"/>
                    </a:ext>
                  </a:extLst>
                </a:gridCol>
              </a:tblGrid>
              <a:tr h="606165">
                <a:tc rowSpan="2">
                  <a:txBody>
                    <a:bodyPr/>
                    <a:lstStyle/>
                    <a:p>
                      <a:pPr algn="ctr" rtl="1">
                        <a:spcAft>
                          <a:spcPts val="0"/>
                        </a:spcAft>
                      </a:pPr>
                      <a:r>
                        <a:rPr lang="he-IL" sz="1600" dirty="0">
                          <a:solidFill>
                            <a:srgbClr val="192A72"/>
                          </a:solidFill>
                          <a:effectLst/>
                        </a:rPr>
                        <a:t>מסקנה מתבקשת לגבי חוזק הקשרים</a:t>
                      </a:r>
                      <a:endParaRPr lang="en-US" sz="1600" dirty="0">
                        <a:solidFill>
                          <a:srgbClr val="192A72"/>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E9EBF5"/>
                    </a:solidFill>
                  </a:tcPr>
                </a:tc>
                <a:tc gridSpan="2">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effectLst/>
                        </a:rPr>
                        <a:t>הפריטים המושווים בשאלה:</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solidFill>
                      <a:srgbClr val="E9EBF5"/>
                    </a:solidFill>
                  </a:tcPr>
                </a:tc>
                <a:tc hMerge="1">
                  <a:txBody>
                    <a:bodyPr/>
                    <a:lstStyle/>
                    <a:p>
                      <a:endParaRPr lang="en-US"/>
                    </a:p>
                  </a:txBody>
                  <a:tcPr/>
                </a:tc>
                <a:tc rowSpan="2">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effectLst/>
                        </a:rPr>
                        <a:t>גורמים (הקריטריונים לקביעת חוזק/אורך הקשר)</a:t>
                      </a:r>
                      <a:endParaRPr lang="en-US" sz="1800" dirty="0">
                        <a:solidFill>
                          <a:srgbClr val="192A72"/>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E9EBF5"/>
                    </a:solidFill>
                  </a:tcPr>
                </a:tc>
                <a:extLst>
                  <a:ext uri="{0D108BD9-81ED-4DB2-BD59-A6C34878D82A}">
                    <a16:rowId xmlns:a16="http://schemas.microsoft.com/office/drawing/2014/main" val="4220354295"/>
                  </a:ext>
                </a:extLst>
              </a:tr>
              <a:tr h="649463">
                <a:tc vMerge="1">
                  <a:txBody>
                    <a:bodyPr/>
                    <a:lstStyle/>
                    <a:p>
                      <a:pPr algn="ctr"/>
                      <a:endParaRPr lang="en-US" dirty="0">
                        <a:solidFill>
                          <a:srgbClr val="192A72"/>
                        </a:solidFill>
                      </a:endParaRPr>
                    </a:p>
                  </a:txBody>
                  <a:tcPr>
                    <a:solidFill>
                      <a:srgbClr val="E9EBF5"/>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N-O</a:t>
                      </a:r>
                    </a:p>
                    <a:p>
                      <a:pPr marL="0" marR="0" lvl="0" indent="0" algn="ctr" defTabSz="914491" rtl="1" eaLnBrk="1" fontAlgn="auto" latinLnBrk="0" hangingPunct="1">
                        <a:lnSpc>
                          <a:spcPct val="100000"/>
                        </a:lnSpc>
                        <a:spcBef>
                          <a:spcPts val="0"/>
                        </a:spcBef>
                        <a:spcAft>
                          <a:spcPts val="0"/>
                        </a:spcAft>
                        <a:buClrTx/>
                        <a:buSzTx/>
                        <a:buFontTx/>
                        <a:buNone/>
                        <a:tabLst/>
                        <a:defRPr/>
                      </a:pPr>
                      <a:r>
                        <a:rPr lang="en-US" sz="1600" b="0" dirty="0">
                          <a:solidFill>
                            <a:srgbClr val="192A72"/>
                          </a:solidFill>
                          <a:effectLst/>
                          <a:latin typeface="+mn-lt"/>
                          <a:ea typeface="Times New Roman" panose="02020603050405020304" pitchFamily="18" charset="0"/>
                          <a:cs typeface="+mn-cs"/>
                        </a:rPr>
                        <a:t>201 kJ</a:t>
                      </a:r>
                    </a:p>
                  </a:txBody>
                  <a:tcPr marL="68580" marR="68580" marT="0" marB="0" anchor="ctr">
                    <a:solidFill>
                      <a:schemeClr val="accent5">
                        <a:lumMod val="40000"/>
                        <a:lumOff val="60000"/>
                      </a:schemeClr>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N-N</a:t>
                      </a:r>
                      <a:endParaRPr lang="he-IL" sz="1800" b="0" i="0" kern="1200" dirty="0">
                        <a:solidFill>
                          <a:schemeClr val="dk1"/>
                        </a:solidFill>
                        <a:effectLst/>
                        <a:latin typeface="+mn-lt"/>
                        <a:ea typeface="+mn-ea"/>
                        <a:cs typeface="+mn-cs"/>
                      </a:endParaRPr>
                    </a:p>
                    <a:p>
                      <a:pPr marL="0" marR="0" lvl="0" indent="0" algn="ctr" defTabSz="914491" rtl="1" eaLnBrk="1" fontAlgn="auto" latinLnBrk="0" hangingPunct="1">
                        <a:lnSpc>
                          <a:spcPct val="100000"/>
                        </a:lnSpc>
                        <a:spcBef>
                          <a:spcPts val="0"/>
                        </a:spcBef>
                        <a:spcAft>
                          <a:spcPts val="0"/>
                        </a:spcAft>
                        <a:buClrTx/>
                        <a:buSzTx/>
                        <a:buFontTx/>
                        <a:buNone/>
                        <a:tabLst/>
                        <a:defRPr/>
                      </a:pPr>
                      <a:r>
                        <a:rPr lang="en-US" sz="1600" b="0" dirty="0">
                          <a:solidFill>
                            <a:srgbClr val="192A72"/>
                          </a:solidFill>
                          <a:cs typeface="+mn-cs"/>
                        </a:rPr>
                        <a:t>167 kJ</a:t>
                      </a:r>
                      <a:endParaRPr lang="en-US" sz="1600" b="0" dirty="0">
                        <a:solidFill>
                          <a:srgbClr val="192A72"/>
                        </a:solidFill>
                        <a:latin typeface="Varela Round" panose="00000500000000000000" pitchFamily="2" charset="-79"/>
                        <a:cs typeface="+mn-cs"/>
                      </a:endParaRPr>
                    </a:p>
                  </a:txBody>
                  <a:tcPr marL="68580" marR="68580" marT="0" marB="0" anchor="ctr">
                    <a:solidFill>
                      <a:schemeClr val="accent5">
                        <a:lumMod val="40000"/>
                        <a:lumOff val="60000"/>
                      </a:schemeClr>
                    </a:solidFill>
                  </a:tcPr>
                </a:tc>
                <a:tc vMerge="1">
                  <a:txBody>
                    <a:bodyPr/>
                    <a:lstStyle/>
                    <a:p>
                      <a:endParaRPr lang="en-US" dirty="0">
                        <a:solidFill>
                          <a:srgbClr val="192A72"/>
                        </a:solidFill>
                      </a:endParaRPr>
                    </a:p>
                  </a:txBody>
                  <a:tcPr anchor="ctr">
                    <a:solidFill>
                      <a:srgbClr val="E9EBF5"/>
                    </a:solidFill>
                  </a:tcPr>
                </a:tc>
                <a:extLst>
                  <a:ext uri="{0D108BD9-81ED-4DB2-BD59-A6C34878D82A}">
                    <a16:rowId xmlns:a16="http://schemas.microsoft.com/office/drawing/2014/main" val="334204615"/>
                  </a:ext>
                </a:extLst>
              </a:tr>
              <a:tr h="635030">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22798E"/>
                          </a:solidFill>
                        </a:rPr>
                        <a:t>ככל שרדיוס האטומים גדֵל- המרחק בין האטומים גדֵל אף הוא וכוחות המשיכה בין האלקטרונים הקושרים לגרעינים חלשים יותר.  נדרשת פחות אנרגיה לניתוק הקשר </a:t>
                      </a:r>
                      <a:r>
                        <a:rPr lang="he-IL" sz="1800" dirty="0" err="1">
                          <a:solidFill>
                            <a:srgbClr val="22798E"/>
                          </a:solidFill>
                        </a:rPr>
                        <a:t>הקוולנטי</a:t>
                      </a:r>
                      <a:r>
                        <a:rPr lang="he-IL" sz="1800" dirty="0">
                          <a:solidFill>
                            <a:srgbClr val="22798E"/>
                          </a:solidFill>
                        </a:rPr>
                        <a:t>.</a:t>
                      </a:r>
                      <a:endParaRPr lang="he-IL" sz="1800" dirty="0">
                        <a:solidFill>
                          <a:srgbClr val="22798E"/>
                        </a:solidFill>
                        <a:effectLst/>
                      </a:endParaRPr>
                    </a:p>
                  </a:txBody>
                  <a:tcPr marL="68580" marR="68580" marT="0" marB="0" anchor="ctr">
                    <a:lnL w="12700" cap="flat" cmpd="sng" algn="ctr">
                      <a:solidFill>
                        <a:schemeClr val="tx1"/>
                      </a:solidFill>
                      <a:prstDash val="solid"/>
                      <a:round/>
                      <a:headEnd type="none" w="med" len="med"/>
                      <a:tailEnd type="none" w="med" len="med"/>
                    </a:lnL>
                    <a:solidFill>
                      <a:srgbClr val="E9EBF5"/>
                    </a:solidFill>
                  </a:tcPr>
                </a:tc>
                <a:tc gridSpan="2">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700" b="0" baseline="0" dirty="0">
                          <a:solidFill>
                            <a:srgbClr val="192A72"/>
                          </a:solidFill>
                          <a:latin typeface="Varela Round" panose="00000500000000000000" pitchFamily="2" charset="-79"/>
                          <a:cs typeface="+mn-cs"/>
                        </a:rPr>
                        <a:t>רדיוס </a:t>
                      </a:r>
                      <a:r>
                        <a:rPr lang="en-US" sz="1700" b="0" baseline="0" dirty="0">
                          <a:solidFill>
                            <a:srgbClr val="192A72"/>
                          </a:solidFill>
                          <a:latin typeface="Varela Round" panose="00000500000000000000" pitchFamily="2" charset="-79"/>
                          <a:cs typeface="+mn-cs"/>
                        </a:rPr>
                        <a:t>N</a:t>
                      </a:r>
                      <a:r>
                        <a:rPr lang="he-IL" sz="1700" b="0" baseline="0" dirty="0">
                          <a:solidFill>
                            <a:srgbClr val="192A72"/>
                          </a:solidFill>
                          <a:latin typeface="Varela Round" panose="00000500000000000000" pitchFamily="2" charset="-79"/>
                          <a:cs typeface="+mn-cs"/>
                        </a:rPr>
                        <a:t> </a:t>
                      </a:r>
                      <a:r>
                        <a:rPr lang="en-US" sz="1700" b="0" baseline="0" dirty="0">
                          <a:solidFill>
                            <a:srgbClr val="192A72"/>
                          </a:solidFill>
                          <a:latin typeface="Varela Round" panose="00000500000000000000" pitchFamily="2" charset="-79"/>
                          <a:cs typeface="+mn-cs"/>
                        </a:rPr>
                        <a:t>&lt;</a:t>
                      </a:r>
                      <a:r>
                        <a:rPr lang="he-IL" sz="1700" b="0" baseline="0" dirty="0">
                          <a:solidFill>
                            <a:srgbClr val="192A72"/>
                          </a:solidFill>
                          <a:latin typeface="Varela Round" panose="00000500000000000000" pitchFamily="2" charset="-79"/>
                          <a:cs typeface="+mn-cs"/>
                        </a:rPr>
                        <a:t> רדיוס </a:t>
                      </a:r>
                      <a:r>
                        <a:rPr lang="en-US" sz="1700" b="0" baseline="0" dirty="0">
                          <a:solidFill>
                            <a:srgbClr val="192A72"/>
                          </a:solidFill>
                          <a:latin typeface="Varela Round" panose="00000500000000000000" pitchFamily="2" charset="-79"/>
                          <a:cs typeface="+mn-cs"/>
                        </a:rPr>
                        <a:t>O</a:t>
                      </a:r>
                      <a:endParaRPr lang="he-IL" sz="1700" b="0" baseline="0" dirty="0">
                        <a:solidFill>
                          <a:srgbClr val="192A72"/>
                        </a:solidFill>
                        <a:latin typeface="Varela Round" panose="00000500000000000000" pitchFamily="2" charset="-79"/>
                        <a:cs typeface="+mn-cs"/>
                      </a:endParaRPr>
                    </a:p>
                    <a:p>
                      <a:pPr marL="0" marR="0" lvl="0" indent="0" algn="ctr" defTabSz="914491" rtl="1" eaLnBrk="1" fontAlgn="auto" latinLnBrk="0" hangingPunct="1">
                        <a:lnSpc>
                          <a:spcPct val="100000"/>
                        </a:lnSpc>
                        <a:spcBef>
                          <a:spcPts val="0"/>
                        </a:spcBef>
                        <a:spcAft>
                          <a:spcPts val="0"/>
                        </a:spcAft>
                        <a:buClrTx/>
                        <a:buSzTx/>
                        <a:buFontTx/>
                        <a:buNone/>
                        <a:tabLst/>
                        <a:defRPr/>
                      </a:pPr>
                      <a:r>
                        <a:rPr lang="en-US" sz="1800" b="0" i="0" kern="1200" baseline="0" dirty="0">
                          <a:solidFill>
                            <a:schemeClr val="dk1"/>
                          </a:solidFill>
                          <a:effectLst/>
                          <a:latin typeface="+mn-lt"/>
                          <a:ea typeface="+mn-ea"/>
                          <a:cs typeface="+mn-cs"/>
                        </a:rPr>
                        <a:t> 66 pm &lt; 71 pm </a:t>
                      </a:r>
                      <a:endParaRPr lang="en-US" sz="2000" b="0" dirty="0">
                        <a:solidFill>
                          <a:srgbClr val="192A72"/>
                        </a:solidFill>
                        <a:latin typeface="Varela Round" panose="00000500000000000000" pitchFamily="2" charset="-79"/>
                        <a:cs typeface="+mn-cs"/>
                      </a:endParaRPr>
                    </a:p>
                  </a:txBody>
                  <a:tcPr anchor="ctr">
                    <a:solidFill>
                      <a:schemeClr val="accent5">
                        <a:lumMod val="20000"/>
                        <a:lumOff val="80000"/>
                      </a:schemeClr>
                    </a:solidFill>
                  </a:tcPr>
                </a:tc>
                <a:tc hMerge="1">
                  <a:txBody>
                    <a:bodyPr/>
                    <a:lstStyle/>
                    <a:p>
                      <a:endParaRPr lang="en-US"/>
                    </a:p>
                  </a:txBody>
                  <a:tcPr/>
                </a:tc>
                <a:tc>
                  <a:txBody>
                    <a:bodyPr/>
                    <a:lstStyle/>
                    <a:p>
                      <a:pPr algn="r" rtl="1">
                        <a:spcAft>
                          <a:spcPts val="0"/>
                        </a:spcAft>
                      </a:pPr>
                      <a:r>
                        <a:rPr lang="he-IL" sz="1800" dirty="0">
                          <a:solidFill>
                            <a:srgbClr val="192A72"/>
                          </a:solidFill>
                          <a:effectLst/>
                        </a:rPr>
                        <a:t>רדיוס  האטומים המשתתפים בקשר </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solidFill>
                      <a:srgbClr val="E9EBF5"/>
                    </a:solidFill>
                  </a:tcPr>
                </a:tc>
                <a:extLst>
                  <a:ext uri="{0D108BD9-81ED-4DB2-BD59-A6C34878D82A}">
                    <a16:rowId xmlns:a16="http://schemas.microsoft.com/office/drawing/2014/main" val="2005788362"/>
                  </a:ext>
                </a:extLst>
              </a:tr>
              <a:tr h="375245">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1800" dirty="0">
                        <a:solidFill>
                          <a:srgbClr val="22798E"/>
                        </a:solidFill>
                        <a:effectLst/>
                      </a:endParaRPr>
                    </a:p>
                  </a:txBody>
                  <a:tcPr anchor="ctr">
                    <a:lnL w="12700" cap="flat" cmpd="sng" algn="ctr">
                      <a:solidFill>
                        <a:schemeClr val="tx1"/>
                      </a:solidFill>
                      <a:prstDash val="solid"/>
                      <a:round/>
                      <a:headEnd type="none" w="med" len="med"/>
                      <a:tailEnd type="none" w="med" len="med"/>
                    </a:lnL>
                    <a:solidFill>
                      <a:srgbClr val="E9EBF5"/>
                    </a:solidFill>
                  </a:tcPr>
                </a:tc>
                <a:tc gridSpan="2">
                  <a:txBody>
                    <a:bodyPr/>
                    <a:lstStyle/>
                    <a:p>
                      <a:pPr algn="ctr" rtl="1">
                        <a:spcAft>
                          <a:spcPts val="0"/>
                        </a:spcAft>
                      </a:pPr>
                      <a:r>
                        <a:rPr lang="he-IL" sz="2000" dirty="0">
                          <a:solidFill>
                            <a:srgbClr val="192A72"/>
                          </a:solidFill>
                          <a:effectLst/>
                          <a:latin typeface="Times New Roman" panose="02020603050405020304" pitchFamily="18" charset="0"/>
                          <a:ea typeface="Times New Roman" panose="02020603050405020304" pitchFamily="18" charset="0"/>
                        </a:rPr>
                        <a:t>יחיד</a:t>
                      </a:r>
                      <a:endParaRPr lang="en-US" sz="2000" dirty="0">
                        <a:solidFill>
                          <a:srgbClr val="192A72"/>
                        </a:solidFill>
                        <a:effectLst/>
                        <a:latin typeface="Times New Roman" panose="02020603050405020304" pitchFamily="18" charset="0"/>
                        <a:ea typeface="Times New Roman" panose="02020603050405020304" pitchFamily="18" charset="0"/>
                      </a:endParaRPr>
                    </a:p>
                  </a:txBody>
                  <a:tcPr anchor="ctr">
                    <a:solidFill>
                      <a:srgbClr val="E9EBF5"/>
                    </a:solidFill>
                  </a:tcPr>
                </a:tc>
                <a:tc hMerge="1">
                  <a:txBody>
                    <a:bodyPr/>
                    <a:lstStyle/>
                    <a:p>
                      <a:endParaRPr lang="en-US"/>
                    </a:p>
                  </a:txBody>
                  <a:tcPr/>
                </a:tc>
                <a:tc>
                  <a:txBody>
                    <a:bodyPr/>
                    <a:lstStyle/>
                    <a:p>
                      <a:pPr algn="r" rtl="1">
                        <a:spcAft>
                          <a:spcPts val="0"/>
                        </a:spcAft>
                      </a:pPr>
                      <a:r>
                        <a:rPr lang="he-IL" sz="1800" dirty="0">
                          <a:solidFill>
                            <a:srgbClr val="192A72"/>
                          </a:solidFill>
                          <a:effectLst/>
                          <a:latin typeface="+mn-lt"/>
                          <a:ea typeface="+mn-ea"/>
                        </a:rPr>
                        <a:t>סדר</a:t>
                      </a:r>
                      <a:r>
                        <a:rPr lang="he-IL" sz="1800" baseline="0" dirty="0">
                          <a:solidFill>
                            <a:srgbClr val="192A72"/>
                          </a:solidFill>
                          <a:effectLst/>
                          <a:latin typeface="+mn-lt"/>
                          <a:ea typeface="+mn-ea"/>
                        </a:rPr>
                        <a:t> הקשר</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solidFill>
                      <a:srgbClr val="E9EBF5"/>
                    </a:solidFill>
                  </a:tcPr>
                </a:tc>
                <a:extLst>
                  <a:ext uri="{0D108BD9-81ED-4DB2-BD59-A6C34878D82A}">
                    <a16:rowId xmlns:a16="http://schemas.microsoft.com/office/drawing/2014/main" val="588938049"/>
                  </a:ext>
                </a:extLst>
              </a:tr>
              <a:tr h="1385521">
                <a:tc>
                  <a:txBody>
                    <a:bodyPr/>
                    <a:lstStyle/>
                    <a:p>
                      <a:pPr marL="0" marR="0" lvl="0" indent="0" algn="r" defTabSz="914491" rtl="1" eaLnBrk="1" fontAlgn="auto" latinLnBrk="0" hangingPunct="1">
                        <a:lnSpc>
                          <a:spcPct val="100000"/>
                        </a:lnSpc>
                        <a:spcBef>
                          <a:spcPts val="0"/>
                        </a:spcBef>
                        <a:spcAft>
                          <a:spcPts val="0"/>
                        </a:spcAft>
                        <a:buClrTx/>
                        <a:buSzTx/>
                        <a:buFontTx/>
                        <a:buNone/>
                        <a:tabLst/>
                        <a:defRPr/>
                      </a:pPr>
                      <a:r>
                        <a:rPr lang="en-US" sz="1100" dirty="0">
                          <a:solidFill>
                            <a:srgbClr val="22798E"/>
                          </a:solidFill>
                          <a:effectLst/>
                        </a:rPr>
                        <a:t> </a:t>
                      </a:r>
                      <a:r>
                        <a:rPr lang="he-IL" sz="1800" dirty="0">
                          <a:solidFill>
                            <a:srgbClr val="22798E"/>
                          </a:solidFill>
                        </a:rPr>
                        <a:t>בקשר </a:t>
                      </a:r>
                      <a:r>
                        <a:rPr lang="he-IL" sz="1800" dirty="0" err="1">
                          <a:solidFill>
                            <a:srgbClr val="22798E"/>
                          </a:solidFill>
                        </a:rPr>
                        <a:t>קוולנטי</a:t>
                      </a:r>
                      <a:r>
                        <a:rPr lang="he-IL" sz="1800" dirty="0">
                          <a:solidFill>
                            <a:srgbClr val="22798E"/>
                          </a:solidFill>
                        </a:rPr>
                        <a:t> קוטבי בנוסף לכוחות המשיכה שבין אלקטרוני הקשר לגרעינים פועלים כוחות משיכה בין </a:t>
                      </a:r>
                      <a:br>
                        <a:rPr lang="en-US" sz="1800" dirty="0">
                          <a:solidFill>
                            <a:srgbClr val="22798E"/>
                          </a:solidFill>
                        </a:rPr>
                      </a:br>
                      <a:r>
                        <a:rPr lang="he-IL" sz="1800" dirty="0">
                          <a:solidFill>
                            <a:srgbClr val="22798E"/>
                          </a:solidFill>
                        </a:rPr>
                        <a:t>המטענים החלקיים על האטומים המשתתפים בקשר (דו הקטבים).  פועלים כוחות משיכה רבים יותר ותידרש אנרגיה רבה יותר לניתוק הקשר.</a:t>
                      </a:r>
                      <a:endParaRPr lang="he-IL" sz="1800" dirty="0">
                        <a:solidFill>
                          <a:srgbClr val="22798E"/>
                        </a:solidFill>
                        <a:effectLst/>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E9EBF5"/>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effectLst/>
                          <a:latin typeface="Times New Roman" panose="02020603050405020304" pitchFamily="18" charset="0"/>
                          <a:ea typeface="Times New Roman" panose="02020603050405020304" pitchFamily="18" charset="0"/>
                        </a:rPr>
                        <a:t>קשר קוטבי</a:t>
                      </a:r>
                      <a:endParaRPr lang="en-US" sz="1800" dirty="0">
                        <a:solidFill>
                          <a:srgbClr val="192A72"/>
                        </a:solidFill>
                        <a:effectLst/>
                        <a:latin typeface="Times New Roman" panose="02020603050405020304" pitchFamily="18" charset="0"/>
                        <a:ea typeface="Times New Roman" panose="02020603050405020304" pitchFamily="18" charset="0"/>
                      </a:endParaRPr>
                    </a:p>
                    <a:p>
                      <a:pPr marL="0" marR="0" lvl="0" indent="0" algn="ctr" defTabSz="914491" rtl="1" eaLnBrk="1" fontAlgn="auto" latinLnBrk="0" hangingPunct="1">
                        <a:lnSpc>
                          <a:spcPct val="100000"/>
                        </a:lnSpc>
                        <a:spcBef>
                          <a:spcPts val="0"/>
                        </a:spcBef>
                        <a:spcAft>
                          <a:spcPts val="0"/>
                        </a:spcAft>
                        <a:buClrTx/>
                        <a:buSzTx/>
                        <a:buFontTx/>
                        <a:buNone/>
                        <a:tabLst/>
                        <a:defRPr/>
                      </a:pPr>
                      <a:endParaRPr lang="he-IL" sz="1800" dirty="0">
                        <a:solidFill>
                          <a:srgbClr val="192A72"/>
                        </a:solidFill>
                        <a:effectLst/>
                        <a:latin typeface="Times New Roman" panose="02020603050405020304" pitchFamily="18" charset="0"/>
                        <a:ea typeface="Times New Roman" panose="02020603050405020304" pitchFamily="18" charset="0"/>
                      </a:endParaRPr>
                    </a:p>
                    <a:p>
                      <a:pPr marL="0" marR="0" lvl="0" indent="0" algn="ctr" defTabSz="914491" rtl="1" eaLnBrk="1" fontAlgn="auto" latinLnBrk="0" hangingPunct="1">
                        <a:lnSpc>
                          <a:spcPct val="100000"/>
                        </a:lnSpc>
                        <a:spcBef>
                          <a:spcPts val="0"/>
                        </a:spcBef>
                        <a:spcAft>
                          <a:spcPts val="0"/>
                        </a:spcAft>
                        <a:buClrTx/>
                        <a:buSzTx/>
                        <a:buFontTx/>
                        <a:buNone/>
                        <a:tabLst/>
                        <a:defRPr/>
                      </a:pPr>
                      <a:endParaRPr lang="he-IL" sz="1800" dirty="0">
                        <a:solidFill>
                          <a:srgbClr val="192A72"/>
                        </a:solidFill>
                        <a:effectLst/>
                        <a:latin typeface="Times New Roman" panose="02020603050405020304" pitchFamily="18" charset="0"/>
                        <a:ea typeface="Times New Roman" panose="02020603050405020304" pitchFamily="18" charset="0"/>
                      </a:endParaRPr>
                    </a:p>
                  </a:txBody>
                  <a:tcPr anchor="ct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effectLst/>
                          <a:latin typeface="Times New Roman" panose="02020603050405020304" pitchFamily="18" charset="0"/>
                          <a:ea typeface="Times New Roman" panose="02020603050405020304" pitchFamily="18" charset="0"/>
                        </a:rPr>
                        <a:t>קשר טהור</a:t>
                      </a:r>
                    </a:p>
                    <a:p>
                      <a:pPr marL="0" marR="0" lvl="0" indent="0" algn="ctr" defTabSz="914491" rtl="1" eaLnBrk="1" fontAlgn="auto" latinLnBrk="0" hangingPunct="1">
                        <a:lnSpc>
                          <a:spcPct val="100000"/>
                        </a:lnSpc>
                        <a:spcBef>
                          <a:spcPts val="0"/>
                        </a:spcBef>
                        <a:spcAft>
                          <a:spcPts val="0"/>
                        </a:spcAft>
                        <a:buClrTx/>
                        <a:buSzTx/>
                        <a:buFontTx/>
                        <a:buNone/>
                        <a:tabLst/>
                        <a:defRPr/>
                      </a:pPr>
                      <a:endParaRPr lang="he-IL" sz="1800" dirty="0">
                        <a:solidFill>
                          <a:srgbClr val="192A72"/>
                        </a:solidFill>
                        <a:effectLst/>
                        <a:latin typeface="Times New Roman" panose="02020603050405020304" pitchFamily="18" charset="0"/>
                        <a:ea typeface="Times New Roman" panose="02020603050405020304" pitchFamily="18" charset="0"/>
                      </a:endParaRPr>
                    </a:p>
                    <a:p>
                      <a:pPr marL="0" marR="0" lvl="0" indent="0" algn="ctr" defTabSz="914491" rtl="1"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N-N</a:t>
                      </a:r>
                      <a:endParaRPr lang="he-IL" sz="1800" b="0" i="0" kern="1200" dirty="0">
                        <a:solidFill>
                          <a:schemeClr val="dk1"/>
                        </a:solidFill>
                        <a:effectLst/>
                        <a:latin typeface="+mn-lt"/>
                        <a:ea typeface="+mn-ea"/>
                        <a:cs typeface="+mn-cs"/>
                      </a:endParaRPr>
                    </a:p>
                  </a:txBody>
                  <a:tcPr anchor="ct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rtl="1">
                        <a:spcAft>
                          <a:spcPts val="0"/>
                        </a:spcAft>
                      </a:pPr>
                      <a:r>
                        <a:rPr lang="he-IL" sz="1800" dirty="0">
                          <a:solidFill>
                            <a:srgbClr val="192A72"/>
                          </a:solidFill>
                          <a:effectLst/>
                        </a:rPr>
                        <a:t>קוטביות הקשר </a:t>
                      </a:r>
                    </a:p>
                    <a:p>
                      <a:pPr algn="r" rtl="1">
                        <a:spcAft>
                          <a:spcPts val="0"/>
                        </a:spcAft>
                      </a:pPr>
                      <a:r>
                        <a:rPr lang="he-IL" sz="1800" dirty="0">
                          <a:solidFill>
                            <a:srgbClr val="192A72"/>
                          </a:solidFill>
                          <a:effectLst/>
                        </a:rPr>
                        <a:t>  -קוטבי או  טהור</a:t>
                      </a:r>
                      <a:endParaRPr lang="en-US" sz="1800" dirty="0">
                        <a:solidFill>
                          <a:srgbClr val="192A72"/>
                        </a:solidFill>
                        <a:effectLst/>
                      </a:endParaRPr>
                    </a:p>
                    <a:p>
                      <a:pPr algn="r" rtl="1">
                        <a:spcAft>
                          <a:spcPts val="0"/>
                        </a:spcAft>
                      </a:pPr>
                      <a:r>
                        <a:rPr lang="he-IL" sz="1800" dirty="0">
                          <a:solidFill>
                            <a:srgbClr val="192A72"/>
                          </a:solidFill>
                          <a:effectLst/>
                        </a:rPr>
                        <a:t>  -מידת קוטביות</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E9EBF5"/>
                    </a:solidFill>
                  </a:tcPr>
                </a:tc>
                <a:extLst>
                  <a:ext uri="{0D108BD9-81ED-4DB2-BD59-A6C34878D82A}">
                    <a16:rowId xmlns:a16="http://schemas.microsoft.com/office/drawing/2014/main" val="734496578"/>
                  </a:ext>
                </a:extLst>
              </a:tr>
            </a:tbl>
          </a:graphicData>
        </a:graphic>
      </p:graphicFrame>
      <p:pic>
        <p:nvPicPr>
          <p:cNvPr id="4" name="Picture 3"/>
          <p:cNvPicPr>
            <a:picLocks noChangeAspect="1"/>
          </p:cNvPicPr>
          <p:nvPr/>
        </p:nvPicPr>
        <p:blipFill>
          <a:blip r:embed="rId3"/>
          <a:stretch>
            <a:fillRect/>
          </a:stretch>
        </p:blipFill>
        <p:spPr>
          <a:xfrm>
            <a:off x="4844983" y="5470697"/>
            <a:ext cx="735381" cy="513881"/>
          </a:xfrm>
          <a:prstGeom prst="rect">
            <a:avLst/>
          </a:prstGeom>
        </p:spPr>
      </p:pic>
    </p:spTree>
    <p:extLst>
      <p:ext uri="{BB962C8B-B14F-4D97-AF65-F5344CB8AC3E}">
        <p14:creationId xmlns:p14="http://schemas.microsoft.com/office/powerpoint/2010/main" val="32906369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תרגול כיתה</a:t>
            </a:r>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a:xfrm>
            <a:off x="515273" y="829818"/>
            <a:ext cx="11161453" cy="457200"/>
          </a:xfrm>
        </p:spPr>
        <p:txBody>
          <a:bodyPr/>
          <a:lstStyle/>
          <a:p>
            <a:r>
              <a:rPr lang="he-IL" dirty="0"/>
              <a:t>אנרגיית הקשר הקוולנטי: שילוב גורמים משפיעים</a:t>
            </a:r>
            <a:endParaRPr lang="en-US" dirty="0"/>
          </a:p>
        </p:txBody>
      </p:sp>
      <p:sp>
        <p:nvSpPr>
          <p:cNvPr id="7" name="מציין מיקום תוכן 8">
            <a:extLst>
              <a:ext uri="{FF2B5EF4-FFF2-40B4-BE49-F238E27FC236}">
                <a16:creationId xmlns:a16="http://schemas.microsoft.com/office/drawing/2014/main" id="{976EFD1C-2C83-406B-A4FA-8AEE22957B59}"/>
              </a:ext>
            </a:extLst>
          </p:cNvPr>
          <p:cNvSpPr txBox="1">
            <a:spLocks/>
          </p:cNvSpPr>
          <p:nvPr/>
        </p:nvSpPr>
        <p:spPr>
          <a:xfrm>
            <a:off x="515272" y="1287018"/>
            <a:ext cx="11161453" cy="3989369"/>
          </a:xfrm>
          <a:prstGeom prst="rect">
            <a:avLst/>
          </a:prstGeom>
        </p:spPr>
        <p:txBody>
          <a:bodyPr vert="horz" lIns="91440" tIns="45720" rIns="91440" bIns="45720" rtlCol="1">
            <a:normAutofit/>
          </a:bodyPr>
          <a:lstStyle>
            <a:lvl1pPr marL="268288" indent="-268288"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1pPr>
            <a:lvl2pPr marL="743024" indent="-285779"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2pPr>
            <a:lvl3pPr marL="1143114" indent="-228623" algn="r" defTabSz="914491" rtl="1" eaLnBrk="1" latinLnBrk="0" hangingPunct="1">
              <a:spcBef>
                <a:spcPct val="20000"/>
              </a:spcBef>
              <a:buFont typeface="Arial" pitchFamily="34" charset="0"/>
              <a:buChar char="•"/>
              <a:defRPr sz="18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nSpc>
                <a:spcPct val="150000"/>
              </a:lnSpc>
              <a:buNone/>
            </a:pPr>
            <a:r>
              <a:rPr lang="he-IL" sz="2000" b="1" dirty="0">
                <a:solidFill>
                  <a:srgbClr val="192A72"/>
                </a:solidFill>
              </a:rPr>
              <a:t>נוסיף עוד קשר להשוואה: הסבירו כעת את השינוי באנרגיית הקשר של הקשרים.</a:t>
            </a:r>
            <a:br>
              <a:rPr lang="en-US" sz="1800" dirty="0">
                <a:solidFill>
                  <a:srgbClr val="192A72"/>
                </a:solidFill>
              </a:rPr>
            </a:br>
            <a:endParaRPr lang="he-IL" sz="1800" dirty="0">
              <a:solidFill>
                <a:srgbClr val="192A72"/>
              </a:solidFill>
            </a:endParaRPr>
          </a:p>
          <a:p>
            <a:pPr marL="0" indent="0">
              <a:lnSpc>
                <a:spcPct val="150000"/>
              </a:lnSpc>
              <a:buNone/>
            </a:pPr>
            <a:endParaRPr lang="he-IL" sz="2000" dirty="0">
              <a:solidFill>
                <a:srgbClr val="192A7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130940051"/>
              </p:ext>
            </p:extLst>
          </p:nvPr>
        </p:nvGraphicFramePr>
        <p:xfrm>
          <a:off x="221345" y="1828113"/>
          <a:ext cx="11455381" cy="4200285"/>
        </p:xfrm>
        <a:graphic>
          <a:graphicData uri="http://schemas.openxmlformats.org/drawingml/2006/table">
            <a:tbl>
              <a:tblPr firstRow="1" bandRow="1">
                <a:tableStyleId>{5C22544A-7EE6-4342-B048-85BDC9FD1C3A}</a:tableStyleId>
              </a:tblPr>
              <a:tblGrid>
                <a:gridCol w="5665105">
                  <a:extLst>
                    <a:ext uri="{9D8B030D-6E8A-4147-A177-3AD203B41FA5}">
                      <a16:colId xmlns:a16="http://schemas.microsoft.com/office/drawing/2014/main" val="1200577323"/>
                    </a:ext>
                  </a:extLst>
                </a:gridCol>
                <a:gridCol w="1146362">
                  <a:extLst>
                    <a:ext uri="{9D8B030D-6E8A-4147-A177-3AD203B41FA5}">
                      <a16:colId xmlns:a16="http://schemas.microsoft.com/office/drawing/2014/main" val="1717077095"/>
                    </a:ext>
                  </a:extLst>
                </a:gridCol>
                <a:gridCol w="1048870">
                  <a:extLst>
                    <a:ext uri="{9D8B030D-6E8A-4147-A177-3AD203B41FA5}">
                      <a16:colId xmlns:a16="http://schemas.microsoft.com/office/drawing/2014/main" val="481857735"/>
                    </a:ext>
                  </a:extLst>
                </a:gridCol>
                <a:gridCol w="1169894">
                  <a:extLst>
                    <a:ext uri="{9D8B030D-6E8A-4147-A177-3AD203B41FA5}">
                      <a16:colId xmlns:a16="http://schemas.microsoft.com/office/drawing/2014/main" val="3645566712"/>
                    </a:ext>
                  </a:extLst>
                </a:gridCol>
                <a:gridCol w="2425150">
                  <a:extLst>
                    <a:ext uri="{9D8B030D-6E8A-4147-A177-3AD203B41FA5}">
                      <a16:colId xmlns:a16="http://schemas.microsoft.com/office/drawing/2014/main" val="1788916356"/>
                    </a:ext>
                  </a:extLst>
                </a:gridCol>
              </a:tblGrid>
              <a:tr h="452293">
                <a:tc rowSpan="2">
                  <a:txBody>
                    <a:bodyPr/>
                    <a:lstStyle/>
                    <a:p>
                      <a:pPr algn="ctr" rtl="1">
                        <a:spcAft>
                          <a:spcPts val="0"/>
                        </a:spcAft>
                      </a:pPr>
                      <a:r>
                        <a:rPr lang="he-IL" sz="1600" dirty="0">
                          <a:solidFill>
                            <a:srgbClr val="192A72"/>
                          </a:solidFill>
                          <a:effectLst/>
                        </a:rPr>
                        <a:t>מסקנה מתבקשת לגבי חוזק הקשרים</a:t>
                      </a:r>
                      <a:endParaRPr lang="en-US" sz="1600" dirty="0">
                        <a:solidFill>
                          <a:srgbClr val="192A72"/>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E9EBF5"/>
                    </a:solidFill>
                  </a:tcPr>
                </a:tc>
                <a:tc gridSpan="3">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effectLst/>
                        </a:rPr>
                        <a:t>הפריטים המושווים בשאלה:</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solidFill>
                      <a:srgbClr val="E9EBF5"/>
                    </a:solidFill>
                  </a:tcPr>
                </a:tc>
                <a:tc hMerge="1">
                  <a:txBody>
                    <a:bodyPr/>
                    <a:lstStyle/>
                    <a:p>
                      <a:endParaRPr lang="en-US"/>
                    </a:p>
                  </a:txBody>
                  <a:tcPr/>
                </a:tc>
                <a:tc hMerge="1">
                  <a:txBody>
                    <a:bodyPr/>
                    <a:lstStyle/>
                    <a:p>
                      <a:endParaRPr lang="en-US"/>
                    </a:p>
                  </a:txBody>
                  <a:tcPr/>
                </a:tc>
                <a:tc rowSpan="2">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effectLst/>
                        </a:rPr>
                        <a:t>גורמים (הקריטריונים לקביעת חוזק/אורך הקשר)</a:t>
                      </a:r>
                      <a:endParaRPr lang="en-US" sz="1800" dirty="0">
                        <a:solidFill>
                          <a:srgbClr val="192A72"/>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E9EBF5"/>
                    </a:solidFill>
                  </a:tcPr>
                </a:tc>
                <a:extLst>
                  <a:ext uri="{0D108BD9-81ED-4DB2-BD59-A6C34878D82A}">
                    <a16:rowId xmlns:a16="http://schemas.microsoft.com/office/drawing/2014/main" val="4220354295"/>
                  </a:ext>
                </a:extLst>
              </a:tr>
              <a:tr h="638058">
                <a:tc vMerge="1">
                  <a:txBody>
                    <a:bodyPr/>
                    <a:lstStyle/>
                    <a:p>
                      <a:pPr algn="ctr"/>
                      <a:endParaRPr lang="en-US" dirty="0">
                        <a:solidFill>
                          <a:srgbClr val="192A72"/>
                        </a:solidFill>
                      </a:endParaRPr>
                    </a:p>
                  </a:txBody>
                  <a:tcPr>
                    <a:solidFill>
                      <a:srgbClr val="E9EBF5"/>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N-O</a:t>
                      </a:r>
                    </a:p>
                    <a:p>
                      <a:pPr marL="0" marR="0" lvl="0" indent="0" algn="ctr" defTabSz="914491" rtl="1"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201 kJ</a:t>
                      </a:r>
                    </a:p>
                  </a:txBody>
                  <a:tcPr marL="68580" marR="68580" marT="0" marB="0" anchor="ctr">
                    <a:solidFill>
                      <a:schemeClr val="accent5">
                        <a:lumMod val="40000"/>
                        <a:lumOff val="60000"/>
                      </a:schemeClr>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N-N</a:t>
                      </a:r>
                      <a:endParaRPr lang="he-IL" sz="1800" b="0" i="0" kern="1200" dirty="0">
                        <a:solidFill>
                          <a:schemeClr val="dk1"/>
                        </a:solidFill>
                        <a:effectLst/>
                        <a:latin typeface="+mn-lt"/>
                        <a:ea typeface="+mn-ea"/>
                        <a:cs typeface="+mn-cs"/>
                      </a:endParaRPr>
                    </a:p>
                    <a:p>
                      <a:pPr marL="0" marR="0" lvl="0" indent="0" algn="ctr" defTabSz="914491" rtl="1"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167 kJ</a:t>
                      </a:r>
                    </a:p>
                  </a:txBody>
                  <a:tcPr marL="68580" marR="68580" marT="0" marB="0" anchor="ctr">
                    <a:solidFill>
                      <a:schemeClr val="accent5">
                        <a:lumMod val="40000"/>
                        <a:lumOff val="60000"/>
                      </a:schemeClr>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O-O</a:t>
                      </a:r>
                    </a:p>
                    <a:p>
                      <a:pPr marL="0" marR="0" lvl="0" indent="0" algn="ctr" defTabSz="914491" rtl="1"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142 kJ</a:t>
                      </a:r>
                      <a:endParaRPr lang="en-US" sz="1600" b="0" dirty="0">
                        <a:solidFill>
                          <a:srgbClr val="192A72"/>
                        </a:solidFill>
                        <a:latin typeface="Varela Round" panose="00000500000000000000" pitchFamily="2" charset="-79"/>
                        <a:cs typeface="+mn-cs"/>
                      </a:endParaRPr>
                    </a:p>
                  </a:txBody>
                  <a:tcPr marL="68580" marR="68580" marT="0" marB="0" anchor="ctr">
                    <a:solidFill>
                      <a:schemeClr val="accent5">
                        <a:lumMod val="40000"/>
                        <a:lumOff val="60000"/>
                      </a:schemeClr>
                    </a:solidFill>
                  </a:tcPr>
                </a:tc>
                <a:tc vMerge="1">
                  <a:txBody>
                    <a:bodyPr/>
                    <a:lstStyle/>
                    <a:p>
                      <a:endParaRPr lang="en-US" dirty="0">
                        <a:solidFill>
                          <a:srgbClr val="192A72"/>
                        </a:solidFill>
                      </a:endParaRPr>
                    </a:p>
                  </a:txBody>
                  <a:tcPr anchor="ctr">
                    <a:solidFill>
                      <a:srgbClr val="E9EBF5"/>
                    </a:solidFill>
                  </a:tcPr>
                </a:tc>
                <a:extLst>
                  <a:ext uri="{0D108BD9-81ED-4DB2-BD59-A6C34878D82A}">
                    <a16:rowId xmlns:a16="http://schemas.microsoft.com/office/drawing/2014/main" val="334204615"/>
                  </a:ext>
                </a:extLst>
              </a:tr>
              <a:tr h="623879">
                <a:tc>
                  <a:txBody>
                    <a:bodyPr/>
                    <a:lstStyle/>
                    <a:p>
                      <a:pPr marL="0" marR="0" lvl="0" indent="0" algn="r" defTabSz="914491" rtl="1" eaLnBrk="1" fontAlgn="auto" latinLnBrk="0" hangingPunct="1">
                        <a:lnSpc>
                          <a:spcPct val="100000"/>
                        </a:lnSpc>
                        <a:spcBef>
                          <a:spcPts val="0"/>
                        </a:spcBef>
                        <a:spcAft>
                          <a:spcPts val="0"/>
                        </a:spcAft>
                        <a:buClrTx/>
                        <a:buSzTx/>
                        <a:buFontTx/>
                        <a:buNone/>
                        <a:tabLst/>
                        <a:defRPr/>
                      </a:pPr>
                      <a:r>
                        <a:rPr lang="he-IL" sz="1800" dirty="0">
                          <a:solidFill>
                            <a:srgbClr val="22798E"/>
                          </a:solidFill>
                        </a:rPr>
                        <a:t>ככל שרדיוס האטומים גדֵל- המרחק בין האטומים גדֵל אף הוא וכוחות המשיכה בין האלקטרונים הקושרים לגרעינים חלשים יותר.  נדרשת פחות אנרגיה לניתוק הקשר </a:t>
                      </a:r>
                      <a:r>
                        <a:rPr lang="he-IL" sz="1800" dirty="0" err="1">
                          <a:solidFill>
                            <a:srgbClr val="22798E"/>
                          </a:solidFill>
                        </a:rPr>
                        <a:t>הקוולנטי</a:t>
                      </a:r>
                      <a:r>
                        <a:rPr lang="he-IL" sz="1800" dirty="0">
                          <a:solidFill>
                            <a:srgbClr val="22798E"/>
                          </a:solidFill>
                        </a:rPr>
                        <a:t>.</a:t>
                      </a:r>
                      <a:r>
                        <a:rPr lang="en-US" sz="1800" b="0" i="0" kern="1200" dirty="0">
                          <a:solidFill>
                            <a:schemeClr val="dk1"/>
                          </a:solidFill>
                          <a:effectLst/>
                          <a:latin typeface="+mn-lt"/>
                          <a:ea typeface="+mn-ea"/>
                          <a:cs typeface="+mn-cs"/>
                        </a:rPr>
                        <a:t>O-O</a:t>
                      </a:r>
                      <a:r>
                        <a:rPr lang="he-IL" sz="1800" b="0" i="0" kern="1200" dirty="0">
                          <a:solidFill>
                            <a:schemeClr val="dk1"/>
                          </a:solidFill>
                          <a:effectLst/>
                          <a:latin typeface="+mn-lt"/>
                          <a:ea typeface="+mn-ea"/>
                          <a:cs typeface="+mn-cs"/>
                        </a:rPr>
                        <a:t> &lt; </a:t>
                      </a:r>
                      <a:r>
                        <a:rPr lang="en-US" sz="1800" b="0" i="0" kern="1200" dirty="0">
                          <a:solidFill>
                            <a:schemeClr val="dk1"/>
                          </a:solidFill>
                          <a:effectLst/>
                          <a:latin typeface="+mn-lt"/>
                          <a:ea typeface="+mn-ea"/>
                          <a:cs typeface="+mn-cs"/>
                        </a:rPr>
                        <a:t>N-N</a:t>
                      </a:r>
                    </a:p>
                  </a:txBody>
                  <a:tcPr marL="68580" marR="68580" marT="0" marB="0" anchor="ctr">
                    <a:lnL w="12700" cap="flat" cmpd="sng" algn="ctr">
                      <a:solidFill>
                        <a:schemeClr val="tx1"/>
                      </a:solidFill>
                      <a:prstDash val="solid"/>
                      <a:round/>
                      <a:headEnd type="none" w="med" len="med"/>
                      <a:tailEnd type="none" w="med" len="med"/>
                    </a:lnL>
                    <a:solidFill>
                      <a:srgbClr val="E9EBF5"/>
                    </a:solidFill>
                  </a:tcPr>
                </a:tc>
                <a:tc gridSpan="3">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2000" b="0" baseline="0" dirty="0">
                          <a:solidFill>
                            <a:srgbClr val="192A72"/>
                          </a:solidFill>
                          <a:latin typeface="Varela Round" panose="00000500000000000000" pitchFamily="2" charset="-79"/>
                          <a:cs typeface="+mn-cs"/>
                        </a:rPr>
                        <a:t>רדיוס </a:t>
                      </a:r>
                      <a:r>
                        <a:rPr lang="en-US" sz="2000" b="0" baseline="0" dirty="0">
                          <a:solidFill>
                            <a:srgbClr val="192A72"/>
                          </a:solidFill>
                          <a:latin typeface="Varela Round" panose="00000500000000000000" pitchFamily="2" charset="-79"/>
                          <a:cs typeface="+mn-cs"/>
                        </a:rPr>
                        <a:t>N</a:t>
                      </a:r>
                      <a:r>
                        <a:rPr lang="he-IL" sz="2000" b="0" baseline="0" dirty="0">
                          <a:solidFill>
                            <a:srgbClr val="192A72"/>
                          </a:solidFill>
                          <a:latin typeface="Varela Round" panose="00000500000000000000" pitchFamily="2" charset="-79"/>
                          <a:cs typeface="+mn-cs"/>
                        </a:rPr>
                        <a:t> </a:t>
                      </a:r>
                      <a:r>
                        <a:rPr lang="en-US" sz="2000" b="0" baseline="0" dirty="0">
                          <a:solidFill>
                            <a:srgbClr val="192A72"/>
                          </a:solidFill>
                          <a:latin typeface="Varela Round" panose="00000500000000000000" pitchFamily="2" charset="-79"/>
                          <a:cs typeface="+mn-cs"/>
                        </a:rPr>
                        <a:t>&lt;</a:t>
                      </a:r>
                      <a:r>
                        <a:rPr lang="he-IL" sz="2000" b="0" baseline="0" dirty="0">
                          <a:solidFill>
                            <a:srgbClr val="192A72"/>
                          </a:solidFill>
                          <a:latin typeface="Varela Round" panose="00000500000000000000" pitchFamily="2" charset="-79"/>
                          <a:cs typeface="+mn-cs"/>
                        </a:rPr>
                        <a:t> רדיוס </a:t>
                      </a:r>
                      <a:r>
                        <a:rPr lang="en-US" sz="2000" b="0" baseline="0" dirty="0">
                          <a:solidFill>
                            <a:srgbClr val="192A72"/>
                          </a:solidFill>
                          <a:latin typeface="Varela Round" panose="00000500000000000000" pitchFamily="2" charset="-79"/>
                          <a:cs typeface="+mn-cs"/>
                        </a:rPr>
                        <a:t>O</a:t>
                      </a:r>
                      <a:endParaRPr lang="he-IL" sz="2000" b="0" baseline="0" dirty="0">
                        <a:solidFill>
                          <a:srgbClr val="192A72"/>
                        </a:solidFill>
                        <a:latin typeface="Varela Round" panose="00000500000000000000" pitchFamily="2" charset="-79"/>
                        <a:cs typeface="+mn-cs"/>
                      </a:endParaRPr>
                    </a:p>
                    <a:p>
                      <a:pPr marL="0" marR="0" lvl="0" indent="0" algn="ctr" defTabSz="914491" rtl="1" eaLnBrk="1" fontAlgn="auto" latinLnBrk="0" hangingPunct="1">
                        <a:lnSpc>
                          <a:spcPct val="100000"/>
                        </a:lnSpc>
                        <a:spcBef>
                          <a:spcPts val="0"/>
                        </a:spcBef>
                        <a:spcAft>
                          <a:spcPts val="0"/>
                        </a:spcAft>
                        <a:buClrTx/>
                        <a:buSzTx/>
                        <a:buFontTx/>
                        <a:buNone/>
                        <a:tabLst/>
                        <a:defRPr/>
                      </a:pPr>
                      <a:r>
                        <a:rPr lang="en-US" sz="1800" b="0" i="0" kern="1200" baseline="0" dirty="0">
                          <a:solidFill>
                            <a:schemeClr val="dk1"/>
                          </a:solidFill>
                          <a:effectLst/>
                          <a:latin typeface="+mn-lt"/>
                          <a:ea typeface="+mn-ea"/>
                          <a:cs typeface="+mn-cs"/>
                        </a:rPr>
                        <a:t> 66 pm &lt; 71 pm </a:t>
                      </a:r>
                      <a:endParaRPr lang="en-US" sz="2000" b="0" dirty="0">
                        <a:solidFill>
                          <a:srgbClr val="192A72"/>
                        </a:solidFill>
                        <a:latin typeface="Varela Round" panose="00000500000000000000" pitchFamily="2" charset="-79"/>
                        <a:cs typeface="+mn-cs"/>
                      </a:endParaRPr>
                    </a:p>
                  </a:txBody>
                  <a:tcPr anchor="ctr">
                    <a:solidFill>
                      <a:schemeClr val="accent5">
                        <a:lumMod val="40000"/>
                        <a:lumOff val="60000"/>
                      </a:schemeClr>
                    </a:solidFill>
                  </a:tcPr>
                </a:tc>
                <a:tc hMerge="1">
                  <a:txBody>
                    <a:bodyPr/>
                    <a:lstStyle/>
                    <a:p>
                      <a:endParaRPr lang="en-US"/>
                    </a:p>
                  </a:txBody>
                  <a:tcPr/>
                </a:tc>
                <a:tc hMerge="1">
                  <a:txBody>
                    <a:bodyPr/>
                    <a:lstStyle/>
                    <a:p>
                      <a:endParaRPr lang="en-US"/>
                    </a:p>
                  </a:txBody>
                  <a:tcPr/>
                </a:tc>
                <a:tc>
                  <a:txBody>
                    <a:bodyPr/>
                    <a:lstStyle/>
                    <a:p>
                      <a:pPr algn="r" rtl="1">
                        <a:spcAft>
                          <a:spcPts val="0"/>
                        </a:spcAft>
                      </a:pPr>
                      <a:r>
                        <a:rPr lang="he-IL" sz="1800" dirty="0">
                          <a:solidFill>
                            <a:srgbClr val="192A72"/>
                          </a:solidFill>
                          <a:effectLst/>
                        </a:rPr>
                        <a:t>רדיוס  האטומים המשתתפים בקשר </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solidFill>
                      <a:srgbClr val="E9EBF5"/>
                    </a:solidFill>
                  </a:tcPr>
                </a:tc>
                <a:extLst>
                  <a:ext uri="{0D108BD9-81ED-4DB2-BD59-A6C34878D82A}">
                    <a16:rowId xmlns:a16="http://schemas.microsoft.com/office/drawing/2014/main" val="2005788362"/>
                  </a:ext>
                </a:extLst>
              </a:tr>
              <a:tr h="368656">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1800" dirty="0">
                        <a:solidFill>
                          <a:srgbClr val="11A4AB"/>
                        </a:solidFill>
                        <a:effectLst/>
                      </a:endParaRPr>
                    </a:p>
                  </a:txBody>
                  <a:tcPr anchor="ctr">
                    <a:lnL w="12700" cap="flat" cmpd="sng" algn="ctr">
                      <a:solidFill>
                        <a:schemeClr val="tx1"/>
                      </a:solidFill>
                      <a:prstDash val="solid"/>
                      <a:round/>
                      <a:headEnd type="none" w="med" len="med"/>
                      <a:tailEnd type="none" w="med" len="med"/>
                    </a:lnL>
                    <a:solidFill>
                      <a:srgbClr val="E9EBF5"/>
                    </a:solidFill>
                  </a:tcPr>
                </a:tc>
                <a:tc gridSpan="3">
                  <a:txBody>
                    <a:bodyPr/>
                    <a:lstStyle/>
                    <a:p>
                      <a:pPr algn="ctr" rtl="1">
                        <a:spcAft>
                          <a:spcPts val="0"/>
                        </a:spcAft>
                      </a:pPr>
                      <a:r>
                        <a:rPr lang="he-IL" sz="2000" dirty="0">
                          <a:solidFill>
                            <a:srgbClr val="192A72"/>
                          </a:solidFill>
                          <a:effectLst/>
                          <a:latin typeface="Times New Roman" panose="02020603050405020304" pitchFamily="18" charset="0"/>
                          <a:ea typeface="Times New Roman" panose="02020603050405020304" pitchFamily="18" charset="0"/>
                        </a:rPr>
                        <a:t>יחיד</a:t>
                      </a:r>
                      <a:endParaRPr lang="en-US" sz="2000" dirty="0">
                        <a:solidFill>
                          <a:srgbClr val="192A72"/>
                        </a:solidFill>
                        <a:effectLst/>
                        <a:latin typeface="Times New Roman" panose="02020603050405020304" pitchFamily="18" charset="0"/>
                        <a:ea typeface="Times New Roman" panose="02020603050405020304" pitchFamily="18" charset="0"/>
                      </a:endParaRPr>
                    </a:p>
                  </a:txBody>
                  <a:tcPr anchor="ctr">
                    <a:solidFill>
                      <a:srgbClr val="E9EBF5"/>
                    </a:solidFill>
                  </a:tcPr>
                </a:tc>
                <a:tc hMerge="1">
                  <a:txBody>
                    <a:bodyPr/>
                    <a:lstStyle/>
                    <a:p>
                      <a:endParaRPr lang="en-US"/>
                    </a:p>
                  </a:txBody>
                  <a:tcPr/>
                </a:tc>
                <a:tc hMerge="1">
                  <a:txBody>
                    <a:bodyPr/>
                    <a:lstStyle/>
                    <a:p>
                      <a:endParaRPr lang="en-US"/>
                    </a:p>
                  </a:txBody>
                  <a:tcPr/>
                </a:tc>
                <a:tc>
                  <a:txBody>
                    <a:bodyPr/>
                    <a:lstStyle/>
                    <a:p>
                      <a:pPr algn="r" rtl="1">
                        <a:spcAft>
                          <a:spcPts val="0"/>
                        </a:spcAft>
                      </a:pPr>
                      <a:r>
                        <a:rPr lang="he-IL" sz="1800" dirty="0">
                          <a:solidFill>
                            <a:srgbClr val="192A72"/>
                          </a:solidFill>
                          <a:effectLst/>
                          <a:latin typeface="+mn-lt"/>
                          <a:ea typeface="+mn-ea"/>
                        </a:rPr>
                        <a:t>סדר</a:t>
                      </a:r>
                      <a:r>
                        <a:rPr lang="he-IL" sz="1800" baseline="0" dirty="0">
                          <a:solidFill>
                            <a:srgbClr val="192A72"/>
                          </a:solidFill>
                          <a:effectLst/>
                          <a:latin typeface="+mn-lt"/>
                          <a:ea typeface="+mn-ea"/>
                        </a:rPr>
                        <a:t> הקשר</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solidFill>
                      <a:srgbClr val="E9EBF5"/>
                    </a:solidFill>
                  </a:tcPr>
                </a:tc>
                <a:extLst>
                  <a:ext uri="{0D108BD9-81ED-4DB2-BD59-A6C34878D82A}">
                    <a16:rowId xmlns:a16="http://schemas.microsoft.com/office/drawing/2014/main" val="588938049"/>
                  </a:ext>
                </a:extLst>
              </a:tr>
              <a:tr h="1616414">
                <a:tc>
                  <a:txBody>
                    <a:bodyPr/>
                    <a:lstStyle/>
                    <a:p>
                      <a:pPr marL="0" marR="0" lvl="0" indent="0" algn="r" defTabSz="914491" rtl="1" eaLnBrk="1" fontAlgn="auto" latinLnBrk="0" hangingPunct="1">
                        <a:lnSpc>
                          <a:spcPct val="100000"/>
                        </a:lnSpc>
                        <a:spcBef>
                          <a:spcPts val="0"/>
                        </a:spcBef>
                        <a:spcAft>
                          <a:spcPts val="0"/>
                        </a:spcAft>
                        <a:buClrTx/>
                        <a:buSzTx/>
                        <a:buFontTx/>
                        <a:buNone/>
                        <a:tabLst/>
                        <a:defRPr/>
                      </a:pPr>
                      <a:r>
                        <a:rPr lang="he-IL" sz="1800" dirty="0">
                          <a:solidFill>
                            <a:srgbClr val="11A4AB"/>
                          </a:solidFill>
                          <a:effectLst/>
                        </a:rPr>
                        <a:t> </a:t>
                      </a:r>
                      <a:r>
                        <a:rPr lang="he-IL" sz="1800" dirty="0">
                          <a:solidFill>
                            <a:srgbClr val="22798E"/>
                          </a:solidFill>
                        </a:rPr>
                        <a:t>בקשר </a:t>
                      </a:r>
                      <a:r>
                        <a:rPr lang="he-IL" sz="1800" dirty="0" err="1">
                          <a:solidFill>
                            <a:srgbClr val="22798E"/>
                          </a:solidFill>
                        </a:rPr>
                        <a:t>קוולנטי</a:t>
                      </a:r>
                      <a:r>
                        <a:rPr lang="he-IL" sz="1800" dirty="0">
                          <a:solidFill>
                            <a:srgbClr val="22798E"/>
                          </a:solidFill>
                        </a:rPr>
                        <a:t> קוטבי בנוסף לכוחות המשיכה שבין אלקטרוני הקשר לגרעינים פועלים כוחות משיכה בין </a:t>
                      </a:r>
                      <a:br>
                        <a:rPr lang="en-US" sz="1800" dirty="0">
                          <a:solidFill>
                            <a:srgbClr val="22798E"/>
                          </a:solidFill>
                        </a:rPr>
                      </a:br>
                      <a:r>
                        <a:rPr lang="he-IL" sz="1800" dirty="0">
                          <a:solidFill>
                            <a:srgbClr val="22798E"/>
                          </a:solidFill>
                        </a:rPr>
                        <a:t>המטענים החלקיים על האטומים המשתתפים בקשר (דו הקטבים).  פועלים כוחות משיכה רבים יותר ותידרש אנרגיה רבה יותר לניתוק הקשר. </a:t>
                      </a:r>
                      <a:r>
                        <a:rPr lang="en-US" sz="1800" b="0" i="0" kern="1200" dirty="0">
                          <a:solidFill>
                            <a:schemeClr val="dk1"/>
                          </a:solidFill>
                          <a:effectLst/>
                          <a:latin typeface="+mn-lt"/>
                          <a:ea typeface="+mn-ea"/>
                          <a:cs typeface="+mn-cs"/>
                        </a:rPr>
                        <a:t>N-N</a:t>
                      </a:r>
                      <a:r>
                        <a:rPr lang="he-IL" sz="1800" b="0" i="0" kern="1200" dirty="0">
                          <a:solidFill>
                            <a:schemeClr val="dk1"/>
                          </a:solidFill>
                          <a:effectLst/>
                          <a:latin typeface="+mn-lt"/>
                          <a:ea typeface="+mn-ea"/>
                          <a:cs typeface="+mn-cs"/>
                        </a:rPr>
                        <a:t> &lt; </a:t>
                      </a:r>
                      <a:r>
                        <a:rPr lang="en-US" sz="1800" b="0" i="0" kern="1200" dirty="0">
                          <a:solidFill>
                            <a:schemeClr val="dk1"/>
                          </a:solidFill>
                          <a:effectLst/>
                          <a:latin typeface="+mn-lt"/>
                          <a:ea typeface="+mn-ea"/>
                          <a:cs typeface="+mn-cs"/>
                        </a:rPr>
                        <a:t>N-O</a:t>
                      </a:r>
                      <a:endParaRPr lang="he-IL" sz="1800" dirty="0">
                        <a:solidFill>
                          <a:srgbClr val="11A4AB"/>
                        </a:solidFill>
                        <a:effectLst/>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E9EBF5"/>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effectLst/>
                          <a:latin typeface="Times New Roman" panose="02020603050405020304" pitchFamily="18" charset="0"/>
                          <a:ea typeface="Times New Roman" panose="02020603050405020304" pitchFamily="18" charset="0"/>
                        </a:rPr>
                        <a:t>קשר קוטבי</a:t>
                      </a:r>
                      <a:endParaRPr lang="en-US" sz="1800" dirty="0">
                        <a:solidFill>
                          <a:srgbClr val="192A72"/>
                        </a:solidFill>
                        <a:effectLst/>
                        <a:latin typeface="Times New Roman" panose="02020603050405020304" pitchFamily="18" charset="0"/>
                        <a:ea typeface="Times New Roman" panose="02020603050405020304" pitchFamily="18" charset="0"/>
                      </a:endParaRPr>
                    </a:p>
                    <a:p>
                      <a:pPr marL="0" marR="0" lvl="0" indent="0" algn="ctr" defTabSz="914491" rtl="1" eaLnBrk="1" fontAlgn="auto" latinLnBrk="0" hangingPunct="1">
                        <a:lnSpc>
                          <a:spcPct val="100000"/>
                        </a:lnSpc>
                        <a:spcBef>
                          <a:spcPts val="0"/>
                        </a:spcBef>
                        <a:spcAft>
                          <a:spcPts val="0"/>
                        </a:spcAft>
                        <a:buClrTx/>
                        <a:buSzTx/>
                        <a:buFontTx/>
                        <a:buNone/>
                        <a:tabLst/>
                        <a:defRPr/>
                      </a:pPr>
                      <a:endParaRPr lang="he-IL" sz="1800" dirty="0">
                        <a:solidFill>
                          <a:srgbClr val="192A72"/>
                        </a:solidFill>
                        <a:effectLst/>
                        <a:latin typeface="Times New Roman" panose="02020603050405020304" pitchFamily="18" charset="0"/>
                        <a:ea typeface="Times New Roman" panose="02020603050405020304" pitchFamily="18" charset="0"/>
                      </a:endParaRPr>
                    </a:p>
                    <a:p>
                      <a:pPr marL="0" marR="0" lvl="0" indent="0" algn="ctr" defTabSz="914491" rtl="1" eaLnBrk="1" fontAlgn="auto" latinLnBrk="0" hangingPunct="1">
                        <a:lnSpc>
                          <a:spcPct val="100000"/>
                        </a:lnSpc>
                        <a:spcBef>
                          <a:spcPts val="0"/>
                        </a:spcBef>
                        <a:spcAft>
                          <a:spcPts val="0"/>
                        </a:spcAft>
                        <a:buClrTx/>
                        <a:buSzTx/>
                        <a:buFontTx/>
                        <a:buNone/>
                        <a:tabLst/>
                        <a:defRPr/>
                      </a:pPr>
                      <a:endParaRPr lang="he-IL" sz="1800" dirty="0">
                        <a:solidFill>
                          <a:srgbClr val="192A72"/>
                        </a:solidFill>
                        <a:effectLst/>
                        <a:latin typeface="Times New Roman" panose="02020603050405020304" pitchFamily="18" charset="0"/>
                        <a:ea typeface="Times New Roman" panose="02020603050405020304" pitchFamily="18" charset="0"/>
                      </a:endParaRPr>
                    </a:p>
                  </a:txBody>
                  <a:tcPr anchor="ct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effectLst/>
                          <a:latin typeface="Times New Roman" panose="02020603050405020304" pitchFamily="18" charset="0"/>
                          <a:ea typeface="Times New Roman" panose="02020603050405020304" pitchFamily="18" charset="0"/>
                        </a:rPr>
                        <a:t>קשר טהור</a:t>
                      </a:r>
                    </a:p>
                    <a:p>
                      <a:pPr marL="0" marR="0" lvl="0" indent="0" algn="ctr" defTabSz="914491" rtl="1"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N-N</a:t>
                      </a:r>
                      <a:endParaRPr lang="he-IL" sz="1800" b="0" i="0" kern="1200" dirty="0">
                        <a:solidFill>
                          <a:schemeClr val="dk1"/>
                        </a:solidFill>
                        <a:effectLst/>
                        <a:latin typeface="+mn-lt"/>
                        <a:ea typeface="+mn-ea"/>
                        <a:cs typeface="+mn-cs"/>
                      </a:endParaRPr>
                    </a:p>
                  </a:txBody>
                  <a:tcPr anchor="ct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effectLst/>
                          <a:latin typeface="Times New Roman" panose="02020603050405020304" pitchFamily="18" charset="0"/>
                          <a:ea typeface="Times New Roman" panose="02020603050405020304" pitchFamily="18" charset="0"/>
                        </a:rPr>
                        <a:t>קשר טהור</a:t>
                      </a:r>
                    </a:p>
                    <a:p>
                      <a:pPr marL="0" marR="0" lvl="0" indent="0" algn="ctr" defTabSz="914491" rtl="1"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O-O</a:t>
                      </a:r>
                      <a:endParaRPr lang="he-IL" sz="1800" b="0" i="0" kern="1200" dirty="0">
                        <a:solidFill>
                          <a:schemeClr val="dk1"/>
                        </a:solidFill>
                        <a:effectLst/>
                        <a:latin typeface="+mn-lt"/>
                        <a:ea typeface="+mn-ea"/>
                        <a:cs typeface="+mn-cs"/>
                      </a:endParaRPr>
                    </a:p>
                  </a:txBody>
                  <a:tcPr anchor="ct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rtl="1">
                        <a:spcAft>
                          <a:spcPts val="0"/>
                        </a:spcAft>
                      </a:pPr>
                      <a:r>
                        <a:rPr lang="he-IL" sz="1800" dirty="0">
                          <a:solidFill>
                            <a:srgbClr val="192A72"/>
                          </a:solidFill>
                          <a:effectLst/>
                        </a:rPr>
                        <a:t>קוטביות הקשר </a:t>
                      </a:r>
                    </a:p>
                    <a:p>
                      <a:pPr algn="r" rtl="1">
                        <a:spcAft>
                          <a:spcPts val="0"/>
                        </a:spcAft>
                      </a:pPr>
                      <a:r>
                        <a:rPr lang="he-IL" sz="1800" dirty="0">
                          <a:solidFill>
                            <a:srgbClr val="192A72"/>
                          </a:solidFill>
                          <a:effectLst/>
                        </a:rPr>
                        <a:t>        -קוטבי או טהור</a:t>
                      </a:r>
                      <a:endParaRPr lang="en-US" sz="1800" dirty="0">
                        <a:solidFill>
                          <a:srgbClr val="192A72"/>
                        </a:solidFill>
                        <a:effectLst/>
                      </a:endParaRPr>
                    </a:p>
                    <a:p>
                      <a:pPr algn="r" rtl="1">
                        <a:spcAft>
                          <a:spcPts val="0"/>
                        </a:spcAft>
                      </a:pPr>
                      <a:r>
                        <a:rPr lang="he-IL" sz="1800" dirty="0">
                          <a:solidFill>
                            <a:srgbClr val="192A72"/>
                          </a:solidFill>
                          <a:effectLst/>
                        </a:rPr>
                        <a:t>        -מידת הקוטביות</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E9EBF5"/>
                    </a:solidFill>
                  </a:tcPr>
                </a:tc>
                <a:extLst>
                  <a:ext uri="{0D108BD9-81ED-4DB2-BD59-A6C34878D82A}">
                    <a16:rowId xmlns:a16="http://schemas.microsoft.com/office/drawing/2014/main" val="734496578"/>
                  </a:ext>
                </a:extLst>
              </a:tr>
            </a:tbl>
          </a:graphicData>
        </a:graphic>
      </p:graphicFrame>
      <p:pic>
        <p:nvPicPr>
          <p:cNvPr id="4" name="Picture 3"/>
          <p:cNvPicPr>
            <a:picLocks noChangeAspect="1"/>
          </p:cNvPicPr>
          <p:nvPr/>
        </p:nvPicPr>
        <p:blipFill>
          <a:blip r:embed="rId3"/>
          <a:stretch>
            <a:fillRect/>
          </a:stretch>
        </p:blipFill>
        <p:spPr>
          <a:xfrm>
            <a:off x="6177012" y="5224423"/>
            <a:ext cx="735381" cy="513881"/>
          </a:xfrm>
          <a:prstGeom prst="rect">
            <a:avLst/>
          </a:prstGeom>
        </p:spPr>
      </p:pic>
    </p:spTree>
    <p:extLst>
      <p:ext uri="{BB962C8B-B14F-4D97-AF65-F5344CB8AC3E}">
        <p14:creationId xmlns:p14="http://schemas.microsoft.com/office/powerpoint/2010/main" val="39997699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 name="כותרת 4"/>
          <p:cNvSpPr>
            <a:spLocks noGrp="1"/>
          </p:cNvSpPr>
          <p:nvPr>
            <p:ph type="ctrTitle"/>
          </p:nvPr>
        </p:nvSpPr>
        <p:spPr/>
        <p:txBody>
          <a:bodyPr/>
          <a:lstStyle/>
          <a:p>
            <a:r>
              <a:rPr lang="he-IL" dirty="0"/>
              <a:t>מבנה וקישור</a:t>
            </a:r>
          </a:p>
        </p:txBody>
      </p:sp>
      <p:sp>
        <p:nvSpPr>
          <p:cNvPr id="7" name="כותרת משנה 6"/>
          <p:cNvSpPr>
            <a:spLocks noGrp="1"/>
          </p:cNvSpPr>
          <p:nvPr>
            <p:ph type="subTitle" idx="1"/>
          </p:nvPr>
        </p:nvSpPr>
        <p:spPr/>
        <p:txBody>
          <a:bodyPr/>
          <a:lstStyle/>
          <a:p>
            <a:r>
              <a:rPr lang="he-IL" dirty="0">
                <a:sym typeface="Varela Round"/>
              </a:rPr>
              <a:t>כימיה יא'-</a:t>
            </a:r>
            <a:r>
              <a:rPr lang="he-IL" dirty="0" err="1">
                <a:sym typeface="Varela Round"/>
              </a:rPr>
              <a:t>יב</a:t>
            </a:r>
            <a:r>
              <a:rPr lang="he-IL" dirty="0">
                <a:sym typeface="Varela Round"/>
              </a:rPr>
              <a:t>'</a:t>
            </a:r>
          </a:p>
        </p:txBody>
      </p:sp>
      <p:sp>
        <p:nvSpPr>
          <p:cNvPr id="4" name="מציין מיקום תוכן 3"/>
          <p:cNvSpPr>
            <a:spLocks noGrp="1"/>
          </p:cNvSpPr>
          <p:nvPr>
            <p:ph idx="10"/>
          </p:nvPr>
        </p:nvSpPr>
        <p:spPr/>
        <p:txBody>
          <a:bodyPr/>
          <a:lstStyle/>
          <a:p>
            <a:r>
              <a:rPr lang="he-IL" dirty="0">
                <a:sym typeface="Varela Round"/>
              </a:rPr>
              <a:t>שם המורה: רחל אידלמן</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אנרגיית הקשר הקוולנטי</a:t>
            </a:r>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p:txBody>
          <a:bodyPr/>
          <a:lstStyle/>
          <a:p>
            <a:r>
              <a:rPr lang="he-IL" dirty="0"/>
              <a:t>סיכום הגורמים המשפיעים</a:t>
            </a:r>
            <a:endParaRPr lang="en-US" dirty="0"/>
          </a:p>
        </p:txBody>
      </p:sp>
      <p:sp>
        <p:nvSpPr>
          <p:cNvPr id="7" name="מציין מיקום תוכן 8">
            <a:extLst>
              <a:ext uri="{FF2B5EF4-FFF2-40B4-BE49-F238E27FC236}">
                <a16:creationId xmlns:a16="http://schemas.microsoft.com/office/drawing/2014/main" id="{976EFD1C-2C83-406B-A4FA-8AEE22957B59}"/>
              </a:ext>
            </a:extLst>
          </p:cNvPr>
          <p:cNvSpPr txBox="1">
            <a:spLocks/>
          </p:cNvSpPr>
          <p:nvPr/>
        </p:nvSpPr>
        <p:spPr>
          <a:xfrm>
            <a:off x="515272" y="1481328"/>
            <a:ext cx="11161453" cy="3989369"/>
          </a:xfrm>
          <a:prstGeom prst="rect">
            <a:avLst/>
          </a:prstGeom>
        </p:spPr>
        <p:txBody>
          <a:bodyPr vert="horz" lIns="91440" tIns="45720" rIns="91440" bIns="45720" rtlCol="1">
            <a:normAutofit/>
          </a:bodyPr>
          <a:lstStyle>
            <a:lvl1pPr marL="268288" indent="-268288"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1pPr>
            <a:lvl2pPr marL="743024" indent="-285779"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2pPr>
            <a:lvl3pPr marL="1143114" indent="-228623" algn="r" defTabSz="914491" rtl="1" eaLnBrk="1" latinLnBrk="0" hangingPunct="1">
              <a:spcBef>
                <a:spcPct val="20000"/>
              </a:spcBef>
              <a:buFont typeface="Arial" pitchFamily="34" charset="0"/>
              <a:buChar char="•"/>
              <a:defRPr sz="18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nSpc>
                <a:spcPct val="150000"/>
              </a:lnSpc>
              <a:buNone/>
            </a:pPr>
            <a:br>
              <a:rPr lang="en-US" sz="1800" dirty="0">
                <a:solidFill>
                  <a:srgbClr val="192A72"/>
                </a:solidFill>
              </a:rPr>
            </a:br>
            <a:endParaRPr lang="he-IL" sz="1800" dirty="0">
              <a:solidFill>
                <a:srgbClr val="192A72"/>
              </a:solidFill>
            </a:endParaRPr>
          </a:p>
          <a:p>
            <a:pPr marL="0" indent="0">
              <a:lnSpc>
                <a:spcPct val="150000"/>
              </a:lnSpc>
              <a:buNone/>
            </a:pPr>
            <a:endParaRPr lang="he-IL" sz="2000" dirty="0">
              <a:solidFill>
                <a:srgbClr val="192A7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784258803"/>
              </p:ext>
            </p:extLst>
          </p:nvPr>
        </p:nvGraphicFramePr>
        <p:xfrm>
          <a:off x="368306" y="1479102"/>
          <a:ext cx="11580677" cy="4700736"/>
        </p:xfrm>
        <a:graphic>
          <a:graphicData uri="http://schemas.openxmlformats.org/drawingml/2006/table">
            <a:tbl>
              <a:tblPr firstRow="1" bandRow="1">
                <a:tableStyleId>{5C22544A-7EE6-4342-B048-85BDC9FD1C3A}</a:tableStyleId>
              </a:tblPr>
              <a:tblGrid>
                <a:gridCol w="2091865">
                  <a:extLst>
                    <a:ext uri="{9D8B030D-6E8A-4147-A177-3AD203B41FA5}">
                      <a16:colId xmlns:a16="http://schemas.microsoft.com/office/drawing/2014/main" val="1200577323"/>
                    </a:ext>
                  </a:extLst>
                </a:gridCol>
                <a:gridCol w="2656115">
                  <a:extLst>
                    <a:ext uri="{9D8B030D-6E8A-4147-A177-3AD203B41FA5}">
                      <a16:colId xmlns:a16="http://schemas.microsoft.com/office/drawing/2014/main" val="2677767347"/>
                    </a:ext>
                  </a:extLst>
                </a:gridCol>
                <a:gridCol w="3156857">
                  <a:extLst>
                    <a:ext uri="{9D8B030D-6E8A-4147-A177-3AD203B41FA5}">
                      <a16:colId xmlns:a16="http://schemas.microsoft.com/office/drawing/2014/main" val="1717077095"/>
                    </a:ext>
                  </a:extLst>
                </a:gridCol>
                <a:gridCol w="3675840">
                  <a:extLst>
                    <a:ext uri="{9D8B030D-6E8A-4147-A177-3AD203B41FA5}">
                      <a16:colId xmlns:a16="http://schemas.microsoft.com/office/drawing/2014/main" val="1788916356"/>
                    </a:ext>
                  </a:extLst>
                </a:gridCol>
              </a:tblGrid>
              <a:tr h="1043136">
                <a:tc>
                  <a:txBody>
                    <a:bodyPr/>
                    <a:lstStyle/>
                    <a:p>
                      <a:pPr marL="0" marR="0" lvl="0" indent="0" algn="ctr" defTabSz="914491" rtl="1" eaLnBrk="1" fontAlgn="auto" latinLnBrk="0" hangingPunct="1">
                        <a:lnSpc>
                          <a:spcPct val="115000"/>
                        </a:lnSpc>
                        <a:spcBef>
                          <a:spcPts val="0"/>
                        </a:spcBef>
                        <a:spcAft>
                          <a:spcPts val="1000"/>
                        </a:spcAft>
                        <a:buClrTx/>
                        <a:buSzTx/>
                        <a:buFontTx/>
                        <a:buNone/>
                        <a:tabLst/>
                        <a:defRPr/>
                      </a:pPr>
                      <a:r>
                        <a:rPr lang="he-IL" sz="2000" dirty="0">
                          <a:solidFill>
                            <a:srgbClr val="192A72"/>
                          </a:solidFill>
                          <a:effectLst/>
                          <a:latin typeface="Varela Round" panose="00000500000000000000" pitchFamily="2" charset="-79"/>
                          <a:cs typeface="Varela Round" panose="00000500000000000000" pitchFamily="2" charset="-79"/>
                        </a:rPr>
                        <a:t>מידת קוטביות הקשר</a:t>
                      </a:r>
                      <a:endParaRPr lang="en-US" sz="2000" dirty="0">
                        <a:solidFill>
                          <a:srgbClr val="192A72"/>
                        </a:solidFill>
                        <a:effectLst/>
                        <a:latin typeface="Varela Round" panose="00000500000000000000" pitchFamily="2" charset="-79"/>
                        <a:ea typeface="Calibri" panose="020F0502020204030204" pitchFamily="34" charset="0"/>
                        <a:cs typeface="Varela Round" panose="00000500000000000000" pitchFamily="2" charset="-79"/>
                      </a:endParaRPr>
                    </a:p>
                  </a:txBody>
                  <a:tcPr marL="60866" marR="60866"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E9EBF5"/>
                    </a:solidFill>
                  </a:tcPr>
                </a:tc>
                <a:tc>
                  <a:txBody>
                    <a:bodyPr/>
                    <a:lstStyle/>
                    <a:p>
                      <a:pPr marL="0" marR="0" algn="ctr" rtl="1">
                        <a:lnSpc>
                          <a:spcPct val="115000"/>
                        </a:lnSpc>
                        <a:spcBef>
                          <a:spcPts val="0"/>
                        </a:spcBef>
                        <a:spcAft>
                          <a:spcPts val="600"/>
                        </a:spcAft>
                      </a:pPr>
                      <a:r>
                        <a:rPr lang="he-IL" sz="2000" dirty="0">
                          <a:solidFill>
                            <a:srgbClr val="192A72"/>
                          </a:solidFill>
                          <a:effectLst/>
                          <a:latin typeface="Varela Round" panose="00000500000000000000" pitchFamily="2" charset="-79"/>
                          <a:cs typeface="Varela Round" panose="00000500000000000000" pitchFamily="2" charset="-79"/>
                        </a:rPr>
                        <a:t>קוטביות הקשר</a:t>
                      </a:r>
                      <a:endParaRPr lang="en-US" sz="2000" dirty="0">
                        <a:solidFill>
                          <a:srgbClr val="192A72"/>
                        </a:solidFill>
                        <a:effectLst/>
                        <a:latin typeface="Varela Round" panose="00000500000000000000" pitchFamily="2" charset="-79"/>
                        <a:cs typeface="Varela Round" panose="00000500000000000000" pitchFamily="2" charset="-79"/>
                      </a:endParaRPr>
                    </a:p>
                    <a:p>
                      <a:pPr marL="0" marR="0" algn="ctr" rtl="1">
                        <a:lnSpc>
                          <a:spcPct val="115000"/>
                        </a:lnSpc>
                        <a:spcBef>
                          <a:spcPts val="0"/>
                        </a:spcBef>
                        <a:spcAft>
                          <a:spcPts val="1000"/>
                        </a:spcAft>
                      </a:pPr>
                      <a:r>
                        <a:rPr lang="he-IL" sz="2000" dirty="0">
                          <a:solidFill>
                            <a:srgbClr val="192A72"/>
                          </a:solidFill>
                          <a:effectLst/>
                          <a:latin typeface="Varela Round" panose="00000500000000000000" pitchFamily="2" charset="-79"/>
                          <a:cs typeface="Varela Round" panose="00000500000000000000" pitchFamily="2" charset="-79"/>
                        </a:rPr>
                        <a:t>(קוטבי/ טהור)</a:t>
                      </a:r>
                      <a:endParaRPr lang="en-US" sz="2000" dirty="0">
                        <a:solidFill>
                          <a:srgbClr val="192A72"/>
                        </a:solidFill>
                        <a:effectLst/>
                        <a:latin typeface="Varela Round" panose="00000500000000000000" pitchFamily="2" charset="-79"/>
                        <a:ea typeface="Calibri" panose="020F0502020204030204" pitchFamily="34" charset="0"/>
                        <a:cs typeface="Varela Round" panose="00000500000000000000" pitchFamily="2" charset="-79"/>
                      </a:endParaRPr>
                    </a:p>
                  </a:txBody>
                  <a:tcPr marL="60866" marR="60866" marT="0" marB="0" anchor="ctr">
                    <a:lnT w="12700" cap="flat" cmpd="sng" algn="ctr">
                      <a:solidFill>
                        <a:schemeClr val="tx1"/>
                      </a:solidFill>
                      <a:prstDash val="solid"/>
                      <a:round/>
                      <a:headEnd type="none" w="med" len="med"/>
                      <a:tailEnd type="none" w="med" len="med"/>
                    </a:lnT>
                    <a:solidFill>
                      <a:srgbClr val="E9EBF5"/>
                    </a:solidFill>
                  </a:tcPr>
                </a:tc>
                <a:tc>
                  <a:txBody>
                    <a:bodyPr/>
                    <a:lstStyle/>
                    <a:p>
                      <a:pPr marL="0" marR="0" lvl="0" indent="0" algn="ctr" defTabSz="914400" rtl="1" eaLnBrk="1" fontAlgn="auto" latinLnBrk="0" hangingPunct="1">
                        <a:lnSpc>
                          <a:spcPct val="115000"/>
                        </a:lnSpc>
                        <a:spcBef>
                          <a:spcPts val="0"/>
                        </a:spcBef>
                        <a:spcAft>
                          <a:spcPts val="1000"/>
                        </a:spcAft>
                        <a:buClrTx/>
                        <a:buSzTx/>
                        <a:buFontTx/>
                        <a:buNone/>
                        <a:tabLst/>
                        <a:defRPr/>
                      </a:pPr>
                      <a:r>
                        <a:rPr lang="he-IL" sz="2000" dirty="0">
                          <a:solidFill>
                            <a:srgbClr val="192A72"/>
                          </a:solidFill>
                          <a:effectLst/>
                          <a:latin typeface="Varela Round" panose="00000500000000000000" pitchFamily="2" charset="-79"/>
                          <a:cs typeface="Varela Round" panose="00000500000000000000" pitchFamily="2" charset="-79"/>
                        </a:rPr>
                        <a:t>קשר יחיד/ כפול/ משולש</a:t>
                      </a:r>
                    </a:p>
                    <a:p>
                      <a:pPr marL="0" marR="0" lvl="0" indent="0" algn="ctr" defTabSz="914400" rtl="1" eaLnBrk="1" fontAlgn="auto" latinLnBrk="0" hangingPunct="1">
                        <a:lnSpc>
                          <a:spcPct val="115000"/>
                        </a:lnSpc>
                        <a:spcBef>
                          <a:spcPts val="0"/>
                        </a:spcBef>
                        <a:spcAft>
                          <a:spcPts val="1000"/>
                        </a:spcAft>
                        <a:buClrTx/>
                        <a:buSzTx/>
                        <a:buFontTx/>
                        <a:buNone/>
                        <a:tabLst/>
                        <a:defRPr/>
                      </a:pPr>
                      <a:r>
                        <a:rPr lang="he-IL" sz="2000" dirty="0">
                          <a:solidFill>
                            <a:srgbClr val="192A72"/>
                          </a:solidFill>
                          <a:effectLst/>
                          <a:latin typeface="Varela Round" panose="00000500000000000000" pitchFamily="2" charset="-79"/>
                          <a:ea typeface="Calibri" panose="020F0502020204030204" pitchFamily="34" charset="0"/>
                          <a:cs typeface="Varela Round" panose="00000500000000000000" pitchFamily="2" charset="-79"/>
                        </a:rPr>
                        <a:t>(סדר הקשר)</a:t>
                      </a:r>
                      <a:endParaRPr lang="en-US" sz="2000" dirty="0">
                        <a:solidFill>
                          <a:srgbClr val="192A72"/>
                        </a:solidFill>
                        <a:effectLst/>
                        <a:latin typeface="Varela Round" panose="00000500000000000000" pitchFamily="2" charset="-79"/>
                        <a:ea typeface="Calibri" panose="020F0502020204030204" pitchFamily="34" charset="0"/>
                        <a:cs typeface="Varela Round" panose="00000500000000000000" pitchFamily="2" charset="-79"/>
                      </a:endParaRPr>
                    </a:p>
                  </a:txBody>
                  <a:tcPr marL="60866" marR="60866" marT="0" marB="0" anchor="ctr">
                    <a:lnT w="12700" cap="flat" cmpd="sng" algn="ctr">
                      <a:solidFill>
                        <a:schemeClr val="tx1"/>
                      </a:solidFill>
                      <a:prstDash val="solid"/>
                      <a:round/>
                      <a:headEnd type="none" w="med" len="med"/>
                      <a:tailEnd type="none" w="med" len="med"/>
                    </a:lnT>
                    <a:solidFill>
                      <a:srgbClr val="E9EBF5"/>
                    </a:solidFill>
                  </a:tcPr>
                </a:tc>
                <a:tc>
                  <a:txBody>
                    <a:bodyPr/>
                    <a:lstStyle/>
                    <a:p>
                      <a:pPr marL="0" marR="0" lvl="0" indent="0" algn="ctr" defTabSz="914400" rtl="1" eaLnBrk="1" fontAlgn="auto" latinLnBrk="0" hangingPunct="1">
                        <a:lnSpc>
                          <a:spcPct val="115000"/>
                        </a:lnSpc>
                        <a:spcBef>
                          <a:spcPts val="0"/>
                        </a:spcBef>
                        <a:spcAft>
                          <a:spcPts val="1000"/>
                        </a:spcAft>
                        <a:buClrTx/>
                        <a:buSzTx/>
                        <a:buFontTx/>
                        <a:buNone/>
                        <a:tabLst/>
                        <a:defRPr/>
                      </a:pPr>
                      <a:r>
                        <a:rPr lang="he-IL" sz="2000" dirty="0">
                          <a:solidFill>
                            <a:srgbClr val="192A72"/>
                          </a:solidFill>
                          <a:effectLst/>
                          <a:latin typeface="Varela Round" panose="00000500000000000000" pitchFamily="2" charset="-79"/>
                          <a:cs typeface="Varela Round" panose="00000500000000000000" pitchFamily="2" charset="-79"/>
                        </a:rPr>
                        <a:t>רדיוס אטומי של האטומים המשתתפים בקשר</a:t>
                      </a:r>
                      <a:endParaRPr lang="en-US" sz="2000" dirty="0">
                        <a:solidFill>
                          <a:srgbClr val="192A72"/>
                        </a:solidFill>
                        <a:effectLst/>
                        <a:latin typeface="Varela Round" panose="00000500000000000000" pitchFamily="2" charset="-79"/>
                        <a:ea typeface="Calibri" panose="020F0502020204030204" pitchFamily="34" charset="0"/>
                        <a:cs typeface="Varela Round" panose="00000500000000000000" pitchFamily="2" charset="-79"/>
                      </a:endParaRPr>
                    </a:p>
                  </a:txBody>
                  <a:tcPr marL="60866" marR="60866"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E9EBF5"/>
                    </a:solidFill>
                  </a:tcPr>
                </a:tc>
                <a:extLst>
                  <a:ext uri="{0D108BD9-81ED-4DB2-BD59-A6C34878D82A}">
                    <a16:rowId xmlns:a16="http://schemas.microsoft.com/office/drawing/2014/main" val="2005788362"/>
                  </a:ext>
                </a:extLst>
              </a:tr>
              <a:tr h="368656">
                <a:tc>
                  <a:txBody>
                    <a:bodyPr/>
                    <a:lstStyle/>
                    <a:p>
                      <a:pPr marL="0" marR="0" lvl="0" indent="0" algn="r" defTabSz="914491" rtl="1" eaLnBrk="1" fontAlgn="auto" latinLnBrk="0" hangingPunct="1">
                        <a:lnSpc>
                          <a:spcPct val="100000"/>
                        </a:lnSpc>
                        <a:spcBef>
                          <a:spcPts val="0"/>
                        </a:spcBef>
                        <a:spcAft>
                          <a:spcPts val="0"/>
                        </a:spcAft>
                        <a:buClrTx/>
                        <a:buSzTx/>
                        <a:buFontTx/>
                        <a:buNone/>
                        <a:tabLst/>
                        <a:defRPr/>
                      </a:pPr>
                      <a:r>
                        <a:rPr lang="he-IL" sz="1800" kern="1200" dirty="0">
                          <a:solidFill>
                            <a:schemeClr val="dk1"/>
                          </a:solidFill>
                          <a:effectLst/>
                          <a:latin typeface="+mn-lt"/>
                          <a:ea typeface="+mn-ea"/>
                          <a:cs typeface="+mn-cs"/>
                        </a:rPr>
                        <a:t>ככל שהקשר קוטבי יותר המטענים החלקיים על דו הקטבים גדולים יותר  ולכן כוחות המשיכה בין המטענים החלקיים יהיו  חזקים יותר ותידרש אנרגיה רבה יותר לניתוק  הקשר</a:t>
                      </a:r>
                      <a:endParaRPr lang="he-IL" sz="1700" dirty="0">
                        <a:solidFill>
                          <a:srgbClr val="11A4AB"/>
                        </a:solidFill>
                        <a:effectLst/>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E9EBF5"/>
                    </a:solidFill>
                  </a:tcPr>
                </a:tc>
                <a:tc>
                  <a:txBody>
                    <a:bodyPr/>
                    <a:lstStyle/>
                    <a:p>
                      <a:pPr marL="0" marR="0" lvl="0" indent="0" algn="r" defTabSz="914491" rtl="1" eaLnBrk="1" fontAlgn="auto" latinLnBrk="0" hangingPunct="1">
                        <a:lnSpc>
                          <a:spcPct val="100000"/>
                        </a:lnSpc>
                        <a:spcBef>
                          <a:spcPts val="0"/>
                        </a:spcBef>
                        <a:spcAft>
                          <a:spcPts val="0"/>
                        </a:spcAft>
                        <a:buClrTx/>
                        <a:buSzTx/>
                        <a:buFontTx/>
                        <a:buNone/>
                        <a:tabLst/>
                        <a:defRPr/>
                      </a:pPr>
                      <a:r>
                        <a:rPr lang="he-IL" sz="1800" kern="1200" dirty="0">
                          <a:solidFill>
                            <a:schemeClr val="dk1"/>
                          </a:solidFill>
                          <a:effectLst/>
                          <a:latin typeface="+mn-lt"/>
                          <a:ea typeface="+mn-ea"/>
                          <a:cs typeface="+mn-cs"/>
                        </a:rPr>
                        <a:t>בקשר </a:t>
                      </a:r>
                      <a:r>
                        <a:rPr lang="he-IL" sz="1800" kern="1200" dirty="0" err="1">
                          <a:solidFill>
                            <a:schemeClr val="dk1"/>
                          </a:solidFill>
                          <a:effectLst/>
                          <a:latin typeface="+mn-lt"/>
                          <a:ea typeface="+mn-ea"/>
                          <a:cs typeface="+mn-cs"/>
                        </a:rPr>
                        <a:t>קוולנטי</a:t>
                      </a:r>
                      <a:r>
                        <a:rPr lang="he-IL" sz="1800" kern="1200" dirty="0">
                          <a:solidFill>
                            <a:schemeClr val="dk1"/>
                          </a:solidFill>
                          <a:effectLst/>
                          <a:latin typeface="+mn-lt"/>
                          <a:ea typeface="+mn-ea"/>
                          <a:cs typeface="+mn-cs"/>
                        </a:rPr>
                        <a:t> טהור פועלים כוחות משיכה בין אלקטרוני הקשר לגרעינים. </a:t>
                      </a:r>
                    </a:p>
                    <a:p>
                      <a:pPr marL="0" marR="0" lvl="0" indent="0" algn="r" defTabSz="914491" rtl="1" eaLnBrk="1" fontAlgn="auto" latinLnBrk="0" hangingPunct="1">
                        <a:lnSpc>
                          <a:spcPct val="100000"/>
                        </a:lnSpc>
                        <a:spcBef>
                          <a:spcPts val="0"/>
                        </a:spcBef>
                        <a:spcAft>
                          <a:spcPts val="0"/>
                        </a:spcAft>
                        <a:buClrTx/>
                        <a:buSzTx/>
                        <a:buFontTx/>
                        <a:buNone/>
                        <a:tabLst/>
                        <a:defRPr/>
                      </a:pPr>
                      <a:endParaRPr lang="he-IL" sz="1800" kern="1200" dirty="0">
                        <a:solidFill>
                          <a:schemeClr val="dk1"/>
                        </a:solidFill>
                        <a:effectLst/>
                        <a:latin typeface="+mn-lt"/>
                        <a:ea typeface="+mn-ea"/>
                        <a:cs typeface="+mn-cs"/>
                      </a:endParaRPr>
                    </a:p>
                    <a:p>
                      <a:pPr marL="0" marR="0" lvl="0" indent="0" algn="r" defTabSz="914491" rtl="1" eaLnBrk="1" fontAlgn="auto" latinLnBrk="0" hangingPunct="1">
                        <a:lnSpc>
                          <a:spcPct val="100000"/>
                        </a:lnSpc>
                        <a:spcBef>
                          <a:spcPts val="0"/>
                        </a:spcBef>
                        <a:spcAft>
                          <a:spcPts val="0"/>
                        </a:spcAft>
                        <a:buClrTx/>
                        <a:buSzTx/>
                        <a:buFontTx/>
                        <a:buNone/>
                        <a:tabLst/>
                        <a:defRPr/>
                      </a:pPr>
                      <a:r>
                        <a:rPr lang="he-IL" sz="1800" kern="1200" dirty="0">
                          <a:solidFill>
                            <a:schemeClr val="dk1"/>
                          </a:solidFill>
                          <a:effectLst/>
                          <a:latin typeface="+mn-lt"/>
                          <a:ea typeface="+mn-ea"/>
                          <a:cs typeface="+mn-cs"/>
                        </a:rPr>
                        <a:t>בקשר </a:t>
                      </a:r>
                      <a:r>
                        <a:rPr lang="he-IL" sz="1800" kern="1200" dirty="0" err="1">
                          <a:solidFill>
                            <a:schemeClr val="dk1"/>
                          </a:solidFill>
                          <a:effectLst/>
                          <a:latin typeface="+mn-lt"/>
                          <a:ea typeface="+mn-ea"/>
                          <a:cs typeface="+mn-cs"/>
                        </a:rPr>
                        <a:t>קוולנטי</a:t>
                      </a:r>
                      <a:r>
                        <a:rPr lang="he-IL" sz="1800" kern="1200" dirty="0">
                          <a:solidFill>
                            <a:schemeClr val="dk1"/>
                          </a:solidFill>
                          <a:effectLst/>
                          <a:latin typeface="+mn-lt"/>
                          <a:ea typeface="+mn-ea"/>
                          <a:cs typeface="+mn-cs"/>
                        </a:rPr>
                        <a:t> קוטבי, בנוסף לכוחות אלו פועלים כוחות משיכה בין דו הקטבים. </a:t>
                      </a:r>
                    </a:p>
                    <a:p>
                      <a:pPr marL="0" marR="0" lvl="0" indent="0" algn="r" defTabSz="914491" rtl="1" eaLnBrk="1" fontAlgn="auto" latinLnBrk="0" hangingPunct="1">
                        <a:lnSpc>
                          <a:spcPct val="100000"/>
                        </a:lnSpc>
                        <a:spcBef>
                          <a:spcPts val="0"/>
                        </a:spcBef>
                        <a:spcAft>
                          <a:spcPts val="0"/>
                        </a:spcAft>
                        <a:buClrTx/>
                        <a:buSzTx/>
                        <a:buFontTx/>
                        <a:buNone/>
                        <a:tabLst/>
                        <a:defRPr/>
                      </a:pPr>
                      <a:endParaRPr lang="he-IL" sz="1800" kern="1200" dirty="0">
                        <a:solidFill>
                          <a:schemeClr val="dk1"/>
                        </a:solidFill>
                        <a:effectLst/>
                        <a:latin typeface="+mn-lt"/>
                        <a:ea typeface="+mn-ea"/>
                        <a:cs typeface="+mn-cs"/>
                      </a:endParaRPr>
                    </a:p>
                    <a:p>
                      <a:pPr marL="0" marR="0" lvl="0" indent="0" algn="r" defTabSz="914491" rtl="1" eaLnBrk="1" fontAlgn="auto" latinLnBrk="0" hangingPunct="1">
                        <a:lnSpc>
                          <a:spcPct val="100000"/>
                        </a:lnSpc>
                        <a:spcBef>
                          <a:spcPts val="0"/>
                        </a:spcBef>
                        <a:spcAft>
                          <a:spcPts val="0"/>
                        </a:spcAft>
                        <a:buClrTx/>
                        <a:buSzTx/>
                        <a:buFontTx/>
                        <a:buNone/>
                        <a:tabLst/>
                        <a:defRPr/>
                      </a:pPr>
                      <a:r>
                        <a:rPr lang="he-IL" sz="1800" kern="1200" dirty="0">
                          <a:solidFill>
                            <a:schemeClr val="dk1"/>
                          </a:solidFill>
                          <a:effectLst/>
                          <a:latin typeface="+mn-lt"/>
                          <a:ea typeface="+mn-ea"/>
                          <a:cs typeface="+mn-cs"/>
                        </a:rPr>
                        <a:t>לכן פועלים יותר כוחות משיכה ותידרש אנרגיה רבה יותר לניתוק הקשר</a:t>
                      </a:r>
                      <a:endParaRPr lang="he-IL" sz="1700" dirty="0">
                        <a:solidFill>
                          <a:srgbClr val="11A4AB"/>
                        </a:solidFill>
                        <a:effectLst/>
                      </a:endParaRPr>
                    </a:p>
                  </a:txBody>
                  <a:tcPr>
                    <a:lnB w="12700" cap="flat" cmpd="sng" algn="ctr">
                      <a:solidFill>
                        <a:schemeClr val="tx1"/>
                      </a:solidFill>
                      <a:prstDash val="solid"/>
                      <a:round/>
                      <a:headEnd type="none" w="med" len="med"/>
                      <a:tailEnd type="none" w="med" len="med"/>
                    </a:lnB>
                    <a:solidFill>
                      <a:srgbClr val="E9EBF5"/>
                    </a:solidFill>
                  </a:tcPr>
                </a:tc>
                <a:tc>
                  <a:txBody>
                    <a:bodyPr/>
                    <a:lstStyle/>
                    <a:p>
                      <a:pPr algn="r" rtl="1"/>
                      <a:r>
                        <a:rPr lang="he-IL" sz="1800" kern="1200" dirty="0">
                          <a:solidFill>
                            <a:schemeClr val="dk1"/>
                          </a:solidFill>
                          <a:effectLst/>
                          <a:latin typeface="+mn-lt"/>
                          <a:ea typeface="+mn-ea"/>
                          <a:cs typeface="+mn-cs"/>
                        </a:rPr>
                        <a:t>בקשר כפול פועלים כוחות משיכה בין שני זוגות אלקטרוני הקשר לגרעינים, בעוד שבקשר יחיד פועלים כוחות משיכה בין זוג אחד של אלקטרוני קשר לגרעינים. בסה"כ, בקשר כפול פועלים יותר כוחות משיכה ותידרש אנרגיה רבה יותר לניתוק הקשר</a:t>
                      </a:r>
                      <a:r>
                        <a:rPr lang="he-IL" sz="1800" kern="1200" baseline="0" dirty="0">
                          <a:solidFill>
                            <a:schemeClr val="dk1"/>
                          </a:solidFill>
                          <a:effectLst/>
                          <a:latin typeface="+mn-lt"/>
                          <a:ea typeface="+mn-ea"/>
                          <a:cs typeface="+mn-cs"/>
                        </a:rPr>
                        <a:t> </a:t>
                      </a:r>
                      <a:r>
                        <a:rPr lang="he-IL" sz="1800" kern="1200" dirty="0">
                          <a:solidFill>
                            <a:schemeClr val="dk1"/>
                          </a:solidFill>
                          <a:effectLst/>
                          <a:latin typeface="+mn-lt"/>
                          <a:ea typeface="+mn-ea"/>
                          <a:cs typeface="+mn-cs"/>
                        </a:rPr>
                        <a:t>(למרות הדחייה הרבה יותר בין אלקטרוני הקשר הכפול).  הסבר דומה נדרש בהשוואה בין קשר משולש לבין קשר כפול.</a:t>
                      </a:r>
                      <a:endParaRPr lang="en-US" sz="1700" dirty="0">
                        <a:solidFill>
                          <a:srgbClr val="192A72"/>
                        </a:solidFill>
                        <a:effectLst/>
                        <a:latin typeface="Times New Roman" panose="02020603050405020304" pitchFamily="18" charset="0"/>
                        <a:ea typeface="Times New Roman" panose="02020603050405020304" pitchFamily="18" charset="0"/>
                      </a:endParaRPr>
                    </a:p>
                  </a:txBody>
                  <a:tcPr>
                    <a:lnB w="12700" cap="flat" cmpd="sng" algn="ctr">
                      <a:solidFill>
                        <a:schemeClr val="tx1"/>
                      </a:solidFill>
                      <a:prstDash val="solid"/>
                      <a:round/>
                      <a:headEnd type="none" w="med" len="med"/>
                      <a:tailEnd type="none" w="med" len="med"/>
                    </a:lnB>
                    <a:solidFill>
                      <a:srgbClr val="E9EBF5"/>
                    </a:solidFill>
                  </a:tcPr>
                </a:tc>
                <a:tc>
                  <a:txBody>
                    <a:bodyPr/>
                    <a:lstStyle/>
                    <a:p>
                      <a:pPr marL="0" marR="0" lvl="0" indent="0" algn="r" defTabSz="914491" rtl="1" eaLnBrk="1" fontAlgn="auto" latinLnBrk="0" hangingPunct="1">
                        <a:lnSpc>
                          <a:spcPct val="100000"/>
                        </a:lnSpc>
                        <a:spcBef>
                          <a:spcPts val="0"/>
                        </a:spcBef>
                        <a:spcAft>
                          <a:spcPts val="0"/>
                        </a:spcAft>
                        <a:buClrTx/>
                        <a:buSzTx/>
                        <a:buFontTx/>
                        <a:buNone/>
                        <a:tabLst/>
                        <a:defRPr/>
                      </a:pPr>
                      <a:r>
                        <a:rPr lang="he-IL" sz="1800" kern="1200" dirty="0">
                          <a:solidFill>
                            <a:schemeClr val="dk1"/>
                          </a:solidFill>
                          <a:effectLst/>
                          <a:latin typeface="+mn-lt"/>
                          <a:ea typeface="+mn-ea"/>
                          <a:cs typeface="+mn-cs"/>
                        </a:rPr>
                        <a:t>ככל שהרדיוס האטומי של האטומים המשתתפים בקשר קטן יותר- קטֵן המרחק בין אלקטרוני הקשר לגרעינים, ויפעלו ביניהם כוחות משיכה חזקים יותר: תידרש אנרגיה רבה יותר לניתוק הקשר</a:t>
                      </a:r>
                      <a:r>
                        <a:rPr lang="he-IL" sz="1800" b="1" kern="1200" dirty="0">
                          <a:solidFill>
                            <a:schemeClr val="dk1"/>
                          </a:solidFill>
                          <a:effectLst/>
                          <a:latin typeface="+mn-lt"/>
                          <a:ea typeface="+mn-ea"/>
                          <a:cs typeface="+mn-cs"/>
                        </a:rPr>
                        <a:t>.</a:t>
                      </a:r>
                      <a:endParaRPr lang="en-US" sz="1700" dirty="0">
                        <a:solidFill>
                          <a:srgbClr val="192A72"/>
                        </a:solidFill>
                        <a:effectLst/>
                        <a:latin typeface="Times New Roman" panose="02020603050405020304" pitchFamily="18" charset="0"/>
                        <a:ea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E9EBF5"/>
                    </a:solidFill>
                  </a:tcPr>
                </a:tc>
                <a:extLst>
                  <a:ext uri="{0D108BD9-81ED-4DB2-BD59-A6C34878D82A}">
                    <a16:rowId xmlns:a16="http://schemas.microsoft.com/office/drawing/2014/main" val="588938049"/>
                  </a:ext>
                </a:extLst>
              </a:tr>
            </a:tbl>
          </a:graphicData>
        </a:graphic>
      </p:graphicFrame>
      <p:sp>
        <p:nvSpPr>
          <p:cNvPr id="6" name="Rectangle 5"/>
          <p:cNvSpPr/>
          <p:nvPr/>
        </p:nvSpPr>
        <p:spPr>
          <a:xfrm>
            <a:off x="828186" y="6422283"/>
            <a:ext cx="6915676" cy="369332"/>
          </a:xfrm>
          <a:prstGeom prst="rect">
            <a:avLst/>
          </a:prstGeom>
        </p:spPr>
        <p:txBody>
          <a:bodyPr wrap="none">
            <a:spAutoFit/>
          </a:bodyPr>
          <a:lstStyle/>
          <a:p>
            <a:r>
              <a:rPr lang="he-IL" dirty="0">
                <a:solidFill>
                  <a:srgbClr val="11A4AB"/>
                </a:solidFill>
              </a:rPr>
              <a:t>* עבור בחינת הבגרות: נדרש להבין בלבד ולא נדרש לנמק את הקביעה.</a:t>
            </a:r>
            <a:endParaRPr lang="en-US" dirty="0">
              <a:solidFill>
                <a:srgbClr val="11A4AB"/>
              </a:solidFill>
            </a:endParaRPr>
          </a:p>
        </p:txBody>
      </p:sp>
    </p:spTree>
    <p:extLst>
      <p:ext uri="{BB962C8B-B14F-4D97-AF65-F5344CB8AC3E}">
        <p14:creationId xmlns:p14="http://schemas.microsoft.com/office/powerpoint/2010/main" val="28490551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תרגיל להפסקה</a:t>
            </a:r>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p:txBody>
          <a:bodyPr/>
          <a:lstStyle/>
          <a:p>
            <a:r>
              <a:rPr lang="he-IL" dirty="0"/>
              <a:t>אנרגיית הקשר הקוולנטי:</a:t>
            </a:r>
            <a:endParaRPr lang="en-US" dirty="0"/>
          </a:p>
        </p:txBody>
      </p:sp>
      <p:sp>
        <p:nvSpPr>
          <p:cNvPr id="9" name="מציין מיקום תוכן 8">
            <a:extLst>
              <a:ext uri="{FF2B5EF4-FFF2-40B4-BE49-F238E27FC236}">
                <a16:creationId xmlns:a16="http://schemas.microsoft.com/office/drawing/2014/main" id="{976EFD1C-2C83-406B-A4FA-8AEE22957B59}"/>
              </a:ext>
            </a:extLst>
          </p:cNvPr>
          <p:cNvSpPr>
            <a:spLocks noGrp="1"/>
          </p:cNvSpPr>
          <p:nvPr>
            <p:ph sz="quarter" idx="4"/>
          </p:nvPr>
        </p:nvSpPr>
        <p:spPr>
          <a:xfrm>
            <a:off x="515273" y="1630008"/>
            <a:ext cx="11161453" cy="4571500"/>
          </a:xfrm>
        </p:spPr>
        <p:txBody>
          <a:bodyPr>
            <a:normAutofit/>
          </a:bodyPr>
          <a:lstStyle/>
          <a:p>
            <a:pPr marL="0" indent="0">
              <a:lnSpc>
                <a:spcPct val="150000"/>
              </a:lnSpc>
              <a:buNone/>
            </a:pPr>
            <a:r>
              <a:rPr lang="he-IL" dirty="0"/>
              <a:t>בטבלה הבאה מוצגים אנרגיות הקשר במולקולות </a:t>
            </a:r>
            <a:br>
              <a:rPr lang="en-US" dirty="0"/>
            </a:br>
            <a:r>
              <a:rPr lang="he-IL" dirty="0"/>
              <a:t>דו-אטומיות ממשפחת ההלוגנים, כולל הפלואור, </a:t>
            </a:r>
            <a:r>
              <a:rPr lang="en-US" dirty="0"/>
              <a:t>F</a:t>
            </a:r>
            <a:r>
              <a:rPr lang="en-US" baseline="-25000" dirty="0"/>
              <a:t>2</a:t>
            </a:r>
            <a:r>
              <a:rPr lang="he-IL" dirty="0"/>
              <a:t>.</a:t>
            </a:r>
            <a:br>
              <a:rPr lang="en-US" sz="2000" dirty="0"/>
            </a:br>
            <a:r>
              <a:rPr lang="en-US" sz="2000" dirty="0"/>
              <a:t>kJ</a:t>
            </a:r>
            <a:r>
              <a:rPr lang="he-IL" sz="2000" dirty="0"/>
              <a:t> </a:t>
            </a:r>
            <a:r>
              <a:rPr lang="he-IL" sz="2000" dirty="0" err="1"/>
              <a:t>קילוג'אול</a:t>
            </a:r>
            <a:r>
              <a:rPr lang="he-IL" sz="2000" dirty="0"/>
              <a:t>, יחידת אנרגיה: </a:t>
            </a:r>
            <a:r>
              <a:rPr lang="en-US" sz="2000" dirty="0"/>
              <a:t>1 kJ = 1000 J</a:t>
            </a:r>
            <a:endParaRPr lang="he-IL" sz="2000" dirty="0"/>
          </a:p>
          <a:p>
            <a:pPr marL="0" indent="0">
              <a:lnSpc>
                <a:spcPct val="150000"/>
              </a:lnSpc>
              <a:buNone/>
            </a:pPr>
            <a:r>
              <a:rPr lang="he-IL" b="1" dirty="0">
                <a:solidFill>
                  <a:srgbClr val="12B4BC"/>
                </a:solidFill>
              </a:rPr>
              <a:t>	מדוע לדעתכם לפלואור אין אנרגיית קשר </a:t>
            </a:r>
            <a:br>
              <a:rPr lang="en-US" b="1" dirty="0">
                <a:solidFill>
                  <a:srgbClr val="12B4BC"/>
                </a:solidFill>
              </a:rPr>
            </a:br>
            <a:r>
              <a:rPr lang="he-IL" b="1" dirty="0">
                <a:solidFill>
                  <a:srgbClr val="12B4BC"/>
                </a:solidFill>
              </a:rPr>
              <a:t>		גבוהה משל הכלור, </a:t>
            </a:r>
            <a:r>
              <a:rPr lang="en-US" b="1" dirty="0">
                <a:solidFill>
                  <a:srgbClr val="12B4BC"/>
                </a:solidFill>
              </a:rPr>
              <a:t>Cl</a:t>
            </a:r>
            <a:r>
              <a:rPr lang="en-US" b="1" baseline="-25000" dirty="0">
                <a:solidFill>
                  <a:srgbClr val="12B4BC"/>
                </a:solidFill>
              </a:rPr>
              <a:t>2</a:t>
            </a:r>
            <a:r>
              <a:rPr lang="he-IL" b="1" dirty="0">
                <a:solidFill>
                  <a:srgbClr val="12B4BC"/>
                </a:solidFill>
              </a:rPr>
              <a:t>?			</a:t>
            </a:r>
            <a:endParaRPr lang="he-IL" dirty="0"/>
          </a:p>
        </p:txBody>
      </p:sp>
      <p:sp>
        <p:nvSpPr>
          <p:cNvPr id="7" name="מציין מיקום תוכן 8">
            <a:extLst>
              <a:ext uri="{FF2B5EF4-FFF2-40B4-BE49-F238E27FC236}">
                <a16:creationId xmlns:a16="http://schemas.microsoft.com/office/drawing/2014/main" id="{976EFD1C-2C83-406B-A4FA-8AEE22957B59}"/>
              </a:ext>
            </a:extLst>
          </p:cNvPr>
          <p:cNvSpPr txBox="1">
            <a:spLocks/>
          </p:cNvSpPr>
          <p:nvPr/>
        </p:nvSpPr>
        <p:spPr>
          <a:xfrm>
            <a:off x="515272" y="2032212"/>
            <a:ext cx="11161453" cy="3522187"/>
          </a:xfrm>
          <a:prstGeom prst="rect">
            <a:avLst/>
          </a:prstGeom>
        </p:spPr>
        <p:txBody>
          <a:bodyPr vert="horz" lIns="91440" tIns="45720" rIns="91440" bIns="45720" rtlCol="1">
            <a:normAutofit/>
          </a:bodyPr>
          <a:lstStyle>
            <a:lvl1pPr marL="268288" indent="-268288"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1pPr>
            <a:lvl2pPr marL="743024" indent="-285779"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2pPr>
            <a:lvl3pPr marL="1143114" indent="-228623" algn="r" defTabSz="914491" rtl="1" eaLnBrk="1" latinLnBrk="0" hangingPunct="1">
              <a:spcBef>
                <a:spcPct val="20000"/>
              </a:spcBef>
              <a:buFont typeface="Arial" pitchFamily="34" charset="0"/>
              <a:buChar char="•"/>
              <a:defRPr sz="18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nSpc>
                <a:spcPct val="150000"/>
              </a:lnSpc>
              <a:buFont typeface="Arial" pitchFamily="34" charset="0"/>
              <a:buNone/>
            </a:pPr>
            <a:endParaRPr lang="he-IL" dirty="0"/>
          </a:p>
        </p:txBody>
      </p:sp>
      <p:graphicFrame>
        <p:nvGraphicFramePr>
          <p:cNvPr id="14" name="Table 13"/>
          <p:cNvGraphicFramePr>
            <a:graphicFrameLocks noGrp="1"/>
          </p:cNvGraphicFramePr>
          <p:nvPr>
            <p:extLst>
              <p:ext uri="{D42A27DB-BD31-4B8C-83A1-F6EECF244321}">
                <p14:modId xmlns:p14="http://schemas.microsoft.com/office/powerpoint/2010/main" val="2445559710"/>
              </p:ext>
            </p:extLst>
          </p:nvPr>
        </p:nvGraphicFramePr>
        <p:xfrm>
          <a:off x="825512" y="1630008"/>
          <a:ext cx="3807414" cy="2881378"/>
        </p:xfrm>
        <a:graphic>
          <a:graphicData uri="http://schemas.openxmlformats.org/drawingml/2006/table">
            <a:tbl>
              <a:tblPr firstRow="1" bandRow="1">
                <a:tableStyleId>{073A0DAA-6AF3-43AB-8588-CEC1D06C72B9}</a:tableStyleId>
              </a:tblPr>
              <a:tblGrid>
                <a:gridCol w="1903707">
                  <a:extLst>
                    <a:ext uri="{9D8B030D-6E8A-4147-A177-3AD203B41FA5}">
                      <a16:colId xmlns:a16="http://schemas.microsoft.com/office/drawing/2014/main" val="3742297672"/>
                    </a:ext>
                  </a:extLst>
                </a:gridCol>
                <a:gridCol w="1903707">
                  <a:extLst>
                    <a:ext uri="{9D8B030D-6E8A-4147-A177-3AD203B41FA5}">
                      <a16:colId xmlns:a16="http://schemas.microsoft.com/office/drawing/2014/main" val="294101622"/>
                    </a:ext>
                  </a:extLst>
                </a:gridCol>
              </a:tblGrid>
              <a:tr h="457716">
                <a:tc>
                  <a:txBody>
                    <a:bodyPr/>
                    <a:lstStyle/>
                    <a:p>
                      <a:pPr marL="0" marR="0" algn="ctr" rtl="1">
                        <a:lnSpc>
                          <a:spcPct val="150000"/>
                        </a:lnSpc>
                        <a:spcBef>
                          <a:spcPts val="0"/>
                        </a:spcBef>
                        <a:spcAft>
                          <a:spcPts val="0"/>
                        </a:spcAft>
                        <a:tabLst>
                          <a:tab pos="445770" algn="l"/>
                        </a:tabLst>
                      </a:pPr>
                      <a:r>
                        <a:rPr lang="he-IL" sz="2000" dirty="0">
                          <a:effectLst/>
                        </a:rPr>
                        <a:t>אנרגיית הקשר (</a:t>
                      </a:r>
                      <a:r>
                        <a:rPr lang="en-US" sz="2000" dirty="0">
                          <a:effectLst/>
                        </a:rPr>
                        <a:t>k</a:t>
                      </a:r>
                      <a:r>
                        <a:rPr lang="en-US" sz="2000" dirty="0"/>
                        <a:t>J</a:t>
                      </a:r>
                      <a:r>
                        <a:rPr lang="he-IL" sz="2000" dirty="0"/>
                        <a:t>)</a:t>
                      </a:r>
                      <a:endParaRPr lang="en-US" sz="2000" dirty="0">
                        <a:effectLst/>
                        <a:latin typeface="Varela Round" panose="00000500000000000000" pitchFamily="2" charset="-79"/>
                        <a:ea typeface="Times New Roman" panose="02020603050405020304" pitchFamily="18" charset="0"/>
                        <a:cs typeface="Varela Round" panose="00000500000000000000" pitchFamily="2" charset="-79"/>
                      </a:endParaRPr>
                    </a:p>
                  </a:txBody>
                  <a:tcPr marL="68580" marR="68580" marT="0" marB="0" anchor="ctr"/>
                </a:tc>
                <a:tc>
                  <a:txBody>
                    <a:bodyPr/>
                    <a:lstStyle/>
                    <a:p>
                      <a:pPr marL="0" marR="0" algn="ctr" rtl="1">
                        <a:lnSpc>
                          <a:spcPct val="150000"/>
                        </a:lnSpc>
                        <a:spcBef>
                          <a:spcPts val="0"/>
                        </a:spcBef>
                        <a:spcAft>
                          <a:spcPts val="0"/>
                        </a:spcAft>
                        <a:tabLst>
                          <a:tab pos="2637155" algn="ctr"/>
                          <a:tab pos="5274310" algn="r"/>
                          <a:tab pos="445770" algn="l"/>
                        </a:tabLst>
                      </a:pPr>
                      <a:r>
                        <a:rPr lang="he-IL" sz="2000" dirty="0">
                          <a:effectLst/>
                        </a:rPr>
                        <a:t>הקשר</a:t>
                      </a:r>
                      <a:endParaRPr lang="en-US" sz="2000" dirty="0">
                        <a:effectLst/>
                        <a:latin typeface="Varela Round" panose="00000500000000000000" pitchFamily="2" charset="-79"/>
                        <a:ea typeface="Times New Roman" panose="02020603050405020304" pitchFamily="18" charset="0"/>
                        <a:cs typeface="Varela Round" panose="00000500000000000000" pitchFamily="2" charset="-79"/>
                      </a:endParaRPr>
                    </a:p>
                  </a:txBody>
                  <a:tcPr marL="68580" marR="68580" marT="0" marB="0" anchor="ctr"/>
                </a:tc>
                <a:extLst>
                  <a:ext uri="{0D108BD9-81ED-4DB2-BD59-A6C34878D82A}">
                    <a16:rowId xmlns:a16="http://schemas.microsoft.com/office/drawing/2014/main" val="3828302677"/>
                  </a:ext>
                </a:extLst>
              </a:tr>
              <a:tr h="274320">
                <a:tc>
                  <a:txBody>
                    <a:bodyPr/>
                    <a:lstStyle/>
                    <a:p>
                      <a:pPr algn="ctr"/>
                      <a:r>
                        <a:rPr lang="he-IL" dirty="0"/>
                        <a:t>158</a:t>
                      </a:r>
                      <a:endParaRPr lang="en-US"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00" rtl="1" eaLnBrk="1" fontAlgn="auto" latinLnBrk="0" hangingPunct="1">
                        <a:lnSpc>
                          <a:spcPct val="150000"/>
                        </a:lnSpc>
                        <a:spcBef>
                          <a:spcPts val="0"/>
                        </a:spcBef>
                        <a:spcAft>
                          <a:spcPts val="0"/>
                        </a:spcAft>
                        <a:buClrTx/>
                        <a:buSzTx/>
                        <a:buFontTx/>
                        <a:buNone/>
                        <a:tabLst>
                          <a:tab pos="445770" algn="l"/>
                        </a:tabLst>
                        <a:defRPr/>
                      </a:pPr>
                      <a:r>
                        <a:rPr kumimoji="0" lang="en-US" sz="2000" u="none" strike="noStrike" kern="1200" cap="none" spc="0" normalizeH="0" baseline="0" noProof="0" dirty="0">
                          <a:ln>
                            <a:noFill/>
                          </a:ln>
                          <a:effectLst/>
                          <a:uLnTx/>
                          <a:uFillTx/>
                        </a:rPr>
                        <a:t>F</a:t>
                      </a:r>
                      <a:r>
                        <a:rPr kumimoji="0" lang="en-US" sz="2000" u="none" strike="noStrike" kern="1200" cap="none" spc="0" normalizeH="0" baseline="0" noProof="0" dirty="0">
                          <a:ln>
                            <a:noFill/>
                          </a:ln>
                          <a:effectLst/>
                          <a:uLnTx/>
                          <a:uFillTx/>
                          <a:sym typeface="Symbol" panose="05050102010706020507" pitchFamily="18" charset="2"/>
                        </a:rPr>
                        <a:t>─</a:t>
                      </a:r>
                      <a:r>
                        <a:rPr kumimoji="0" lang="en-US" sz="2000" u="none" strike="noStrike" kern="1200" cap="none" spc="0" normalizeH="0" baseline="0" noProof="0" dirty="0">
                          <a:ln>
                            <a:noFill/>
                          </a:ln>
                          <a:effectLst/>
                          <a:uLnTx/>
                          <a:uFillTx/>
                        </a:rPr>
                        <a:t>F</a:t>
                      </a:r>
                      <a:endParaRPr kumimoji="0" lang="en-US"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anchor="ctr"/>
                </a:tc>
                <a:extLst>
                  <a:ext uri="{0D108BD9-81ED-4DB2-BD59-A6C34878D82A}">
                    <a16:rowId xmlns:a16="http://schemas.microsoft.com/office/drawing/2014/main" val="2561779829"/>
                  </a:ext>
                </a:extLst>
              </a:tr>
              <a:tr h="274320">
                <a:tc>
                  <a:txBody>
                    <a:bodyPr/>
                    <a:lstStyle/>
                    <a:p>
                      <a:pPr algn="ctr"/>
                      <a:r>
                        <a:rPr lang="he-IL" dirty="0"/>
                        <a:t>243.4</a:t>
                      </a:r>
                      <a:endParaRPr lang="en-US"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00" rtl="1" eaLnBrk="1" fontAlgn="auto" latinLnBrk="0" hangingPunct="1">
                        <a:lnSpc>
                          <a:spcPct val="150000"/>
                        </a:lnSpc>
                        <a:spcBef>
                          <a:spcPts val="0"/>
                        </a:spcBef>
                        <a:spcAft>
                          <a:spcPts val="0"/>
                        </a:spcAft>
                        <a:buClrTx/>
                        <a:buSzTx/>
                        <a:buFontTx/>
                        <a:buNone/>
                        <a:tabLst>
                          <a:tab pos="445770" algn="l"/>
                        </a:tabLst>
                        <a:defRPr/>
                      </a:pPr>
                      <a:r>
                        <a:rPr kumimoji="0" lang="en-US" sz="2000" u="none" strike="noStrike" kern="1200" cap="none" spc="0" normalizeH="0" baseline="0" noProof="0" dirty="0">
                          <a:ln>
                            <a:noFill/>
                          </a:ln>
                          <a:effectLst/>
                          <a:uLnTx/>
                          <a:uFillTx/>
                        </a:rPr>
                        <a:t>Cl</a:t>
                      </a:r>
                      <a:r>
                        <a:rPr kumimoji="0" lang="en-US" sz="2000" u="none" strike="noStrike" kern="1200" cap="none" spc="0" normalizeH="0" baseline="0" noProof="0" dirty="0">
                          <a:ln>
                            <a:noFill/>
                          </a:ln>
                          <a:effectLst/>
                          <a:uLnTx/>
                          <a:uFillTx/>
                          <a:sym typeface="Symbol" panose="05050102010706020507" pitchFamily="18" charset="2"/>
                        </a:rPr>
                        <a:t>─</a:t>
                      </a:r>
                      <a:r>
                        <a:rPr kumimoji="0" lang="en-US" sz="2000" u="none" strike="noStrike" kern="1200" cap="none" spc="0" normalizeH="0" baseline="0" noProof="0" dirty="0">
                          <a:ln>
                            <a:noFill/>
                          </a:ln>
                          <a:effectLst/>
                          <a:uLnTx/>
                          <a:uFillTx/>
                        </a:rPr>
                        <a:t>Cl</a:t>
                      </a:r>
                      <a:endParaRPr kumimoji="0" lang="en-US"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anchor="ctr"/>
                </a:tc>
                <a:extLst>
                  <a:ext uri="{0D108BD9-81ED-4DB2-BD59-A6C34878D82A}">
                    <a16:rowId xmlns:a16="http://schemas.microsoft.com/office/drawing/2014/main" val="701301191"/>
                  </a:ext>
                </a:extLst>
              </a:tr>
              <a:tr h="454338">
                <a:tc>
                  <a:txBody>
                    <a:bodyPr/>
                    <a:lstStyle/>
                    <a:p>
                      <a:pPr algn="ctr"/>
                      <a:r>
                        <a:rPr lang="he-IL" dirty="0"/>
                        <a:t>192.9</a:t>
                      </a:r>
                      <a:endParaRPr lang="en-US"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00" rtl="1" eaLnBrk="1" fontAlgn="auto" latinLnBrk="0" hangingPunct="1">
                        <a:lnSpc>
                          <a:spcPct val="150000"/>
                        </a:lnSpc>
                        <a:spcBef>
                          <a:spcPts val="0"/>
                        </a:spcBef>
                        <a:spcAft>
                          <a:spcPts val="0"/>
                        </a:spcAft>
                        <a:buClrTx/>
                        <a:buSzTx/>
                        <a:buFontTx/>
                        <a:buNone/>
                        <a:tabLst>
                          <a:tab pos="445770" algn="l"/>
                        </a:tabLst>
                        <a:defRPr/>
                      </a:pPr>
                      <a:r>
                        <a:rPr kumimoji="0" lang="en-US" sz="2000" u="none" strike="noStrike" kern="1200" cap="none" spc="0" normalizeH="0" baseline="0" noProof="0" dirty="0">
                          <a:ln>
                            <a:noFill/>
                          </a:ln>
                          <a:effectLst/>
                          <a:uLnTx/>
                          <a:uFillTx/>
                        </a:rPr>
                        <a:t>Br</a:t>
                      </a:r>
                      <a:r>
                        <a:rPr kumimoji="0" lang="en-US" sz="2000" u="none" strike="noStrike" kern="1200" cap="none" spc="0" normalizeH="0" baseline="0" noProof="0" dirty="0">
                          <a:ln>
                            <a:noFill/>
                          </a:ln>
                          <a:effectLst/>
                          <a:uLnTx/>
                          <a:uFillTx/>
                          <a:sym typeface="Symbol" panose="05050102010706020507" pitchFamily="18" charset="2"/>
                        </a:rPr>
                        <a:t>─</a:t>
                      </a:r>
                      <a:r>
                        <a:rPr kumimoji="0" lang="en-US" sz="2000" u="none" strike="noStrike" kern="1200" cap="none" spc="0" normalizeH="0" baseline="0" noProof="0" dirty="0">
                          <a:ln>
                            <a:noFill/>
                          </a:ln>
                          <a:effectLst/>
                          <a:uLnTx/>
                          <a:uFillTx/>
                        </a:rPr>
                        <a:t>Br</a:t>
                      </a:r>
                      <a:endParaRPr kumimoji="0" lang="en-US"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anchor="ctr"/>
                </a:tc>
                <a:extLst>
                  <a:ext uri="{0D108BD9-81ED-4DB2-BD59-A6C34878D82A}">
                    <a16:rowId xmlns:a16="http://schemas.microsoft.com/office/drawing/2014/main" val="2302540911"/>
                  </a:ext>
                </a:extLst>
              </a:tr>
              <a:tr h="454338">
                <a:tc>
                  <a:txBody>
                    <a:bodyPr/>
                    <a:lstStyle/>
                    <a:p>
                      <a:pPr algn="ctr"/>
                      <a:r>
                        <a:rPr lang="he-IL" dirty="0"/>
                        <a:t>151.2</a:t>
                      </a:r>
                      <a:endParaRPr lang="en-US"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00" rtl="1" eaLnBrk="1" fontAlgn="auto" latinLnBrk="0" hangingPunct="1">
                        <a:lnSpc>
                          <a:spcPct val="150000"/>
                        </a:lnSpc>
                        <a:spcBef>
                          <a:spcPts val="0"/>
                        </a:spcBef>
                        <a:spcAft>
                          <a:spcPts val="0"/>
                        </a:spcAft>
                        <a:buClrTx/>
                        <a:buSzTx/>
                        <a:buFontTx/>
                        <a:buNone/>
                        <a:tabLst>
                          <a:tab pos="445770" algn="l"/>
                        </a:tabLst>
                        <a:defRPr/>
                      </a:pPr>
                      <a:r>
                        <a:rPr kumimoji="0" lang="en-US" sz="2000" u="none" strike="noStrike" kern="1200" cap="none" spc="0" normalizeH="0" baseline="0" noProof="0" dirty="0">
                          <a:ln>
                            <a:noFill/>
                          </a:ln>
                          <a:effectLst/>
                          <a:uLnTx/>
                          <a:uFillTx/>
                        </a:rPr>
                        <a:t>I</a:t>
                      </a:r>
                      <a:r>
                        <a:rPr kumimoji="0" lang="en-US" sz="2000" u="none" strike="noStrike" kern="1200" cap="none" spc="0" normalizeH="0" baseline="0" noProof="0" dirty="0">
                          <a:ln>
                            <a:noFill/>
                          </a:ln>
                          <a:effectLst/>
                          <a:uLnTx/>
                          <a:uFillTx/>
                          <a:sym typeface="Symbol" panose="05050102010706020507" pitchFamily="18" charset="2"/>
                        </a:rPr>
                        <a:t>─</a:t>
                      </a:r>
                      <a:r>
                        <a:rPr kumimoji="0" lang="en-US" sz="2000" u="none" strike="noStrike" kern="1200" cap="none" spc="0" normalizeH="0" baseline="0" noProof="0" dirty="0">
                          <a:ln>
                            <a:noFill/>
                          </a:ln>
                          <a:effectLst/>
                          <a:uLnTx/>
                          <a:uFillTx/>
                        </a:rPr>
                        <a:t>I</a:t>
                      </a:r>
                      <a:endParaRPr kumimoji="0" lang="en-US"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anchor="ctr"/>
                </a:tc>
                <a:extLst>
                  <a:ext uri="{0D108BD9-81ED-4DB2-BD59-A6C34878D82A}">
                    <a16:rowId xmlns:a16="http://schemas.microsoft.com/office/drawing/2014/main" val="2364087178"/>
                  </a:ext>
                </a:extLst>
              </a:tr>
            </a:tbl>
          </a:graphicData>
        </a:graphic>
      </p:graphicFrame>
    </p:spTree>
    <p:extLst>
      <p:ext uri="{BB962C8B-B14F-4D97-AF65-F5344CB8AC3E}">
        <p14:creationId xmlns:p14="http://schemas.microsoft.com/office/powerpoint/2010/main" val="27902395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F6469D9-7AB5-4B51-A971-96A91FB99D24}"/>
              </a:ext>
            </a:extLst>
          </p:cNvPr>
          <p:cNvSpPr>
            <a:spLocks noGrp="1"/>
          </p:cNvSpPr>
          <p:nvPr>
            <p:ph type="title"/>
          </p:nvPr>
        </p:nvSpPr>
        <p:spPr/>
        <p:txBody>
          <a:bodyPr/>
          <a:lstStyle/>
          <a:p>
            <a:r>
              <a:rPr lang="he-IL" dirty="0"/>
              <a:t>הפסקה</a:t>
            </a:r>
            <a:endParaRPr lang="en-US" dirty="0"/>
          </a:p>
        </p:txBody>
      </p:sp>
      <p:sp>
        <p:nvSpPr>
          <p:cNvPr id="11" name="מציין מיקום תוכן 10">
            <a:extLst>
              <a:ext uri="{FF2B5EF4-FFF2-40B4-BE49-F238E27FC236}">
                <a16:creationId xmlns:a16="http://schemas.microsoft.com/office/drawing/2014/main" id="{AB8BD618-A489-477B-BCFF-DD00331D5EAB}"/>
              </a:ext>
            </a:extLst>
          </p:cNvPr>
          <p:cNvSpPr>
            <a:spLocks noGrp="1"/>
          </p:cNvSpPr>
          <p:nvPr>
            <p:ph sz="quarter" idx="10"/>
          </p:nvPr>
        </p:nvSpPr>
        <p:spPr/>
        <p:txBody>
          <a:bodyPr/>
          <a:lstStyle/>
          <a:p>
            <a:pPr marL="0" indent="0" algn="ctr">
              <a:buNone/>
            </a:pPr>
            <a:endParaRPr lang="he-IL" dirty="0">
              <a:sym typeface="Varela Round"/>
            </a:endParaRPr>
          </a:p>
          <a:p>
            <a:pPr marL="0" indent="0" algn="ctr">
              <a:buNone/>
            </a:pPr>
            <a:endParaRPr lang="he-IL" dirty="0">
              <a:sym typeface="Varela Round"/>
            </a:endParaRPr>
          </a:p>
          <a:p>
            <a:pPr marL="0" indent="0" algn="ctr">
              <a:buNone/>
            </a:pPr>
            <a:r>
              <a:rPr lang="he-IL" dirty="0">
                <a:sym typeface="Varela Round"/>
              </a:rPr>
              <a:t>10 דקות לתרגול- סרקו את ה-</a:t>
            </a:r>
            <a:r>
              <a:rPr lang="en-US" dirty="0">
                <a:sym typeface="Varela Round"/>
              </a:rPr>
              <a:t>QR</a:t>
            </a:r>
            <a:r>
              <a:rPr lang="he-IL" dirty="0">
                <a:sym typeface="Varela Round"/>
              </a:rPr>
              <a:t> לקבלת התרגיל</a:t>
            </a:r>
          </a:p>
        </p:txBody>
      </p:sp>
      <p:pic>
        <p:nvPicPr>
          <p:cNvPr id="7" name="תמונה 6" descr="תמונה שמכילה אובייקט, שעון&#10;&#10;התיאור נוצר באופן אוטומטי">
            <a:extLst>
              <a:ext uri="{FF2B5EF4-FFF2-40B4-BE49-F238E27FC236}">
                <a16:creationId xmlns:a16="http://schemas.microsoft.com/office/drawing/2014/main" id="{300B5EBA-5684-439B-82F6-2B288C3AC2CB}"/>
              </a:ext>
            </a:extLst>
          </p:cNvPr>
          <p:cNvPicPr>
            <a:picLocks noChangeAspect="1"/>
          </p:cNvPicPr>
          <p:nvPr/>
        </p:nvPicPr>
        <p:blipFill rotWithShape="1">
          <a:blip r:embed="rId3" cstate="print">
            <a:clrChange>
              <a:clrFrom>
                <a:srgbClr val="F3F2EE"/>
              </a:clrFrom>
              <a:clrTo>
                <a:srgbClr val="F3F2EE">
                  <a:alpha val="0"/>
                </a:srgbClr>
              </a:clrTo>
            </a:clrChange>
            <a:extLst>
              <a:ext uri="{28A0092B-C50C-407E-A947-70E740481C1C}">
                <a14:useLocalDpi xmlns:a14="http://schemas.microsoft.com/office/drawing/2010/main" val="0"/>
              </a:ext>
            </a:extLst>
          </a:blip>
          <a:srcRect l="8528" t="21296" r="8702"/>
          <a:stretch/>
        </p:blipFill>
        <p:spPr>
          <a:xfrm flipH="1">
            <a:off x="-1" y="4314285"/>
            <a:ext cx="2277745" cy="2037982"/>
          </a:xfrm>
          <a:prstGeom prst="rect">
            <a:avLst/>
          </a:prstGeom>
        </p:spPr>
      </p:pic>
      <p:sp>
        <p:nvSpPr>
          <p:cNvPr id="6" name="מלבן 5">
            <a:extLst>
              <a:ext uri="{FF2B5EF4-FFF2-40B4-BE49-F238E27FC236}">
                <a16:creationId xmlns:a16="http://schemas.microsoft.com/office/drawing/2014/main" id="{D989127E-4432-4D24-8B7A-2550CB04B507}"/>
              </a:ext>
            </a:extLst>
          </p:cNvPr>
          <p:cNvSpPr/>
          <p:nvPr/>
        </p:nvSpPr>
        <p:spPr>
          <a:xfrm>
            <a:off x="635507" y="828252"/>
            <a:ext cx="2145138" cy="646331"/>
          </a:xfrm>
          <a:prstGeom prst="rect">
            <a:avLst/>
          </a:prstGeom>
        </p:spPr>
        <p:txBody>
          <a:bodyPr wrap="none">
            <a:spAutoFit/>
          </a:bodyPr>
          <a:lstStyle/>
          <a:p>
            <a:r>
              <a:rPr lang="he-IL" sz="3600" dirty="0">
                <a:solidFill>
                  <a:srgbClr val="192A72"/>
                </a:solidFill>
                <a:latin typeface="Varela Round" panose="00000500000000000000" pitchFamily="2" charset="-79"/>
                <a:cs typeface="Varela Round" panose="00000500000000000000" pitchFamily="2" charset="-79"/>
              </a:rPr>
              <a:t>סרקו אותי</a:t>
            </a:r>
          </a:p>
        </p:txBody>
      </p:sp>
      <p:pic>
        <p:nvPicPr>
          <p:cNvPr id="10" name="Picture 9"/>
          <p:cNvPicPr>
            <a:picLocks noChangeAspect="1"/>
          </p:cNvPicPr>
          <p:nvPr/>
        </p:nvPicPr>
        <p:blipFill>
          <a:blip r:embed="rId4"/>
          <a:stretch>
            <a:fillRect/>
          </a:stretch>
        </p:blipFill>
        <p:spPr>
          <a:xfrm>
            <a:off x="475823" y="1474583"/>
            <a:ext cx="2475755" cy="2475755"/>
          </a:xfrm>
          <a:prstGeom prst="rect">
            <a:avLst/>
          </a:prstGeom>
        </p:spPr>
      </p:pic>
    </p:spTree>
    <p:extLst>
      <p:ext uri="{BB962C8B-B14F-4D97-AF65-F5344CB8AC3E}">
        <p14:creationId xmlns:p14="http://schemas.microsoft.com/office/powerpoint/2010/main" val="30720975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פתרון תרגיל שניתן להפסקה</a:t>
            </a:r>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p:txBody>
          <a:bodyPr/>
          <a:lstStyle/>
          <a:p>
            <a:r>
              <a:rPr lang="he-IL" dirty="0"/>
              <a:t>אנרגיית הקשר הקוולנטי:</a:t>
            </a:r>
            <a:endParaRPr lang="en-US" dirty="0"/>
          </a:p>
        </p:txBody>
      </p:sp>
      <p:sp>
        <p:nvSpPr>
          <p:cNvPr id="9" name="מציין מיקום תוכן 8">
            <a:extLst>
              <a:ext uri="{FF2B5EF4-FFF2-40B4-BE49-F238E27FC236}">
                <a16:creationId xmlns:a16="http://schemas.microsoft.com/office/drawing/2014/main" id="{976EFD1C-2C83-406B-A4FA-8AEE22957B59}"/>
              </a:ext>
            </a:extLst>
          </p:cNvPr>
          <p:cNvSpPr>
            <a:spLocks noGrp="1"/>
          </p:cNvSpPr>
          <p:nvPr>
            <p:ph sz="quarter" idx="4"/>
          </p:nvPr>
        </p:nvSpPr>
        <p:spPr>
          <a:xfrm>
            <a:off x="515273" y="1630008"/>
            <a:ext cx="11161453" cy="4571500"/>
          </a:xfrm>
        </p:spPr>
        <p:txBody>
          <a:bodyPr>
            <a:normAutofit/>
          </a:bodyPr>
          <a:lstStyle/>
          <a:p>
            <a:pPr>
              <a:lnSpc>
                <a:spcPct val="120000"/>
              </a:lnSpc>
            </a:pPr>
            <a:r>
              <a:rPr lang="he-IL" dirty="0"/>
              <a:t>בטבלה הבאה מוצגים אנרגיות הקשר במולקולות </a:t>
            </a:r>
            <a:br>
              <a:rPr lang="en-US" dirty="0"/>
            </a:br>
            <a:r>
              <a:rPr lang="he-IL" dirty="0"/>
              <a:t>דו-אטומיות ממשפחת ההלוגנים, כולל הפלואור, </a:t>
            </a:r>
            <a:r>
              <a:rPr lang="en-US" dirty="0"/>
              <a:t>F</a:t>
            </a:r>
            <a:r>
              <a:rPr lang="en-US" baseline="-25000" dirty="0"/>
              <a:t>2</a:t>
            </a:r>
            <a:r>
              <a:rPr lang="he-IL" dirty="0"/>
              <a:t>.</a:t>
            </a:r>
            <a:r>
              <a:rPr lang="he-IL" sz="2000" dirty="0"/>
              <a:t> </a:t>
            </a:r>
          </a:p>
          <a:p>
            <a:pPr>
              <a:lnSpc>
                <a:spcPct val="120000"/>
              </a:lnSpc>
            </a:pPr>
            <a:endParaRPr lang="he-IL" sz="2000" dirty="0"/>
          </a:p>
          <a:p>
            <a:pPr>
              <a:lnSpc>
                <a:spcPct val="120000"/>
              </a:lnSpc>
            </a:pPr>
            <a:r>
              <a:rPr lang="he-IL" sz="2000" dirty="0">
                <a:solidFill>
                  <a:srgbClr val="11A4AB"/>
                </a:solidFill>
              </a:rPr>
              <a:t>לאטומי פלואור רדיוס אטומי קטן ביותר. הגרעינים קרובים </a:t>
            </a:r>
            <a:br>
              <a:rPr lang="en-US" sz="2000" dirty="0">
                <a:solidFill>
                  <a:srgbClr val="11A4AB"/>
                </a:solidFill>
              </a:rPr>
            </a:br>
            <a:r>
              <a:rPr lang="he-IL" sz="2000" dirty="0">
                <a:solidFill>
                  <a:srgbClr val="11A4AB"/>
                </a:solidFill>
              </a:rPr>
              <a:t>מאד לאלקטרונים הקושרים ולכן היה צפוי להיות קשר חזק </a:t>
            </a:r>
          </a:p>
          <a:p>
            <a:pPr marL="0" indent="0">
              <a:lnSpc>
                <a:spcPct val="120000"/>
              </a:lnSpc>
              <a:buNone/>
            </a:pPr>
            <a:r>
              <a:rPr lang="he-IL" sz="2000" dirty="0">
                <a:solidFill>
                  <a:srgbClr val="11A4AB"/>
                </a:solidFill>
              </a:rPr>
              <a:t>   ביותר (אנרגיית הקשר הגבוהה ביותר). עם זאת, מתחזקים גם כוחות </a:t>
            </a:r>
            <a:br>
              <a:rPr lang="en-US" sz="2000" dirty="0">
                <a:solidFill>
                  <a:srgbClr val="11A4AB"/>
                </a:solidFill>
              </a:rPr>
            </a:br>
            <a:r>
              <a:rPr lang="he-IL" sz="2000" dirty="0">
                <a:solidFill>
                  <a:srgbClr val="11A4AB"/>
                </a:solidFill>
              </a:rPr>
              <a:t>   הדחייה בין האלקטרונים הלא קושרים הקרובים זה לזה יותר מהרגיל עקב רדיוס הפלואור ועקב דחייה         </a:t>
            </a:r>
          </a:p>
          <a:p>
            <a:pPr marL="0" indent="0">
              <a:lnSpc>
                <a:spcPct val="120000"/>
              </a:lnSpc>
              <a:buNone/>
            </a:pPr>
            <a:r>
              <a:rPr lang="he-IL" sz="2000" dirty="0">
                <a:solidFill>
                  <a:srgbClr val="11A4AB"/>
                </a:solidFill>
              </a:rPr>
              <a:t>                                                    זו, הקשר חלש יותר ונדרשת פחות אנרגיה לניתוק הקשר הקוולנטי.</a:t>
            </a:r>
            <a:endParaRPr lang="he-IL" sz="2000" dirty="0">
              <a:latin typeface="+mn-lt"/>
            </a:endParaRPr>
          </a:p>
        </p:txBody>
      </p:sp>
      <p:sp>
        <p:nvSpPr>
          <p:cNvPr id="7" name="מציין מיקום תוכן 8">
            <a:extLst>
              <a:ext uri="{FF2B5EF4-FFF2-40B4-BE49-F238E27FC236}">
                <a16:creationId xmlns:a16="http://schemas.microsoft.com/office/drawing/2014/main" id="{976EFD1C-2C83-406B-A4FA-8AEE22957B59}"/>
              </a:ext>
            </a:extLst>
          </p:cNvPr>
          <p:cNvSpPr txBox="1">
            <a:spLocks/>
          </p:cNvSpPr>
          <p:nvPr/>
        </p:nvSpPr>
        <p:spPr>
          <a:xfrm>
            <a:off x="515272" y="2032212"/>
            <a:ext cx="11161453" cy="3522187"/>
          </a:xfrm>
          <a:prstGeom prst="rect">
            <a:avLst/>
          </a:prstGeom>
        </p:spPr>
        <p:txBody>
          <a:bodyPr vert="horz" lIns="91440" tIns="45720" rIns="91440" bIns="45720" rtlCol="1">
            <a:normAutofit/>
          </a:bodyPr>
          <a:lstStyle>
            <a:lvl1pPr marL="268288" indent="-268288"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1pPr>
            <a:lvl2pPr marL="743024" indent="-285779"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2pPr>
            <a:lvl3pPr marL="1143114" indent="-228623" algn="r" defTabSz="914491" rtl="1" eaLnBrk="1" latinLnBrk="0" hangingPunct="1">
              <a:spcBef>
                <a:spcPct val="20000"/>
              </a:spcBef>
              <a:buFont typeface="Arial" pitchFamily="34" charset="0"/>
              <a:buChar char="•"/>
              <a:defRPr sz="18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nSpc>
                <a:spcPct val="150000"/>
              </a:lnSpc>
              <a:buFont typeface="Arial" pitchFamily="34" charset="0"/>
              <a:buNone/>
            </a:pPr>
            <a:endParaRPr lang="he-IL" dirty="0"/>
          </a:p>
        </p:txBody>
      </p:sp>
      <p:graphicFrame>
        <p:nvGraphicFramePr>
          <p:cNvPr id="14" name="Table 13"/>
          <p:cNvGraphicFramePr>
            <a:graphicFrameLocks noGrp="1"/>
          </p:cNvGraphicFramePr>
          <p:nvPr>
            <p:extLst>
              <p:ext uri="{D42A27DB-BD31-4B8C-83A1-F6EECF244321}">
                <p14:modId xmlns:p14="http://schemas.microsoft.com/office/powerpoint/2010/main" val="341923119"/>
              </p:ext>
            </p:extLst>
          </p:nvPr>
        </p:nvGraphicFramePr>
        <p:xfrm>
          <a:off x="726658" y="973516"/>
          <a:ext cx="3807414" cy="2881378"/>
        </p:xfrm>
        <a:graphic>
          <a:graphicData uri="http://schemas.openxmlformats.org/drawingml/2006/table">
            <a:tbl>
              <a:tblPr firstRow="1" bandRow="1">
                <a:tableStyleId>{073A0DAA-6AF3-43AB-8588-CEC1D06C72B9}</a:tableStyleId>
              </a:tblPr>
              <a:tblGrid>
                <a:gridCol w="1903707">
                  <a:extLst>
                    <a:ext uri="{9D8B030D-6E8A-4147-A177-3AD203B41FA5}">
                      <a16:colId xmlns:a16="http://schemas.microsoft.com/office/drawing/2014/main" val="3742297672"/>
                    </a:ext>
                  </a:extLst>
                </a:gridCol>
                <a:gridCol w="1903707">
                  <a:extLst>
                    <a:ext uri="{9D8B030D-6E8A-4147-A177-3AD203B41FA5}">
                      <a16:colId xmlns:a16="http://schemas.microsoft.com/office/drawing/2014/main" val="294101622"/>
                    </a:ext>
                  </a:extLst>
                </a:gridCol>
              </a:tblGrid>
              <a:tr h="457716">
                <a:tc>
                  <a:txBody>
                    <a:bodyPr/>
                    <a:lstStyle/>
                    <a:p>
                      <a:pPr marL="0" marR="0" algn="ctr" rtl="1">
                        <a:lnSpc>
                          <a:spcPct val="150000"/>
                        </a:lnSpc>
                        <a:spcBef>
                          <a:spcPts val="0"/>
                        </a:spcBef>
                        <a:spcAft>
                          <a:spcPts val="0"/>
                        </a:spcAft>
                        <a:tabLst>
                          <a:tab pos="445770" algn="l"/>
                        </a:tabLst>
                      </a:pPr>
                      <a:r>
                        <a:rPr lang="he-IL" sz="2000" dirty="0">
                          <a:effectLst/>
                        </a:rPr>
                        <a:t>אנרגיית הקשר (</a:t>
                      </a:r>
                      <a:r>
                        <a:rPr lang="en-US" sz="2000" dirty="0">
                          <a:effectLst/>
                        </a:rPr>
                        <a:t>k</a:t>
                      </a:r>
                      <a:r>
                        <a:rPr lang="en-US" sz="2000" dirty="0"/>
                        <a:t>J</a:t>
                      </a:r>
                      <a:r>
                        <a:rPr lang="he-IL" sz="2000" dirty="0"/>
                        <a:t>)</a:t>
                      </a:r>
                      <a:endParaRPr lang="en-US" sz="2000" dirty="0">
                        <a:effectLst/>
                        <a:latin typeface="Varela Round" panose="00000500000000000000" pitchFamily="2" charset="-79"/>
                        <a:ea typeface="Times New Roman" panose="02020603050405020304" pitchFamily="18" charset="0"/>
                        <a:cs typeface="Varela Round" panose="00000500000000000000" pitchFamily="2" charset="-79"/>
                      </a:endParaRPr>
                    </a:p>
                  </a:txBody>
                  <a:tcPr marL="68580" marR="68580" marT="0" marB="0" anchor="ctr"/>
                </a:tc>
                <a:tc>
                  <a:txBody>
                    <a:bodyPr/>
                    <a:lstStyle/>
                    <a:p>
                      <a:pPr marL="0" marR="0" algn="ctr" rtl="1">
                        <a:lnSpc>
                          <a:spcPct val="150000"/>
                        </a:lnSpc>
                        <a:spcBef>
                          <a:spcPts val="0"/>
                        </a:spcBef>
                        <a:spcAft>
                          <a:spcPts val="0"/>
                        </a:spcAft>
                        <a:tabLst>
                          <a:tab pos="2637155" algn="ctr"/>
                          <a:tab pos="5274310" algn="r"/>
                          <a:tab pos="445770" algn="l"/>
                        </a:tabLst>
                      </a:pPr>
                      <a:r>
                        <a:rPr lang="he-IL" sz="2000" dirty="0">
                          <a:effectLst/>
                        </a:rPr>
                        <a:t>הקשר</a:t>
                      </a:r>
                      <a:endParaRPr lang="en-US" sz="2000" dirty="0">
                        <a:effectLst/>
                        <a:latin typeface="Varela Round" panose="00000500000000000000" pitchFamily="2" charset="-79"/>
                        <a:ea typeface="Times New Roman" panose="02020603050405020304" pitchFamily="18" charset="0"/>
                        <a:cs typeface="Varela Round" panose="00000500000000000000" pitchFamily="2" charset="-79"/>
                      </a:endParaRPr>
                    </a:p>
                  </a:txBody>
                  <a:tcPr marL="68580" marR="68580" marT="0" marB="0" anchor="ctr"/>
                </a:tc>
                <a:extLst>
                  <a:ext uri="{0D108BD9-81ED-4DB2-BD59-A6C34878D82A}">
                    <a16:rowId xmlns:a16="http://schemas.microsoft.com/office/drawing/2014/main" val="3828302677"/>
                  </a:ext>
                </a:extLst>
              </a:tr>
              <a:tr h="274320">
                <a:tc>
                  <a:txBody>
                    <a:bodyPr/>
                    <a:lstStyle/>
                    <a:p>
                      <a:pPr algn="ctr"/>
                      <a:r>
                        <a:rPr lang="he-IL" dirty="0"/>
                        <a:t>158</a:t>
                      </a:r>
                      <a:endParaRPr lang="en-US"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00" rtl="1" eaLnBrk="1" fontAlgn="auto" latinLnBrk="0" hangingPunct="1">
                        <a:lnSpc>
                          <a:spcPct val="150000"/>
                        </a:lnSpc>
                        <a:spcBef>
                          <a:spcPts val="0"/>
                        </a:spcBef>
                        <a:spcAft>
                          <a:spcPts val="0"/>
                        </a:spcAft>
                        <a:buClrTx/>
                        <a:buSzTx/>
                        <a:buFontTx/>
                        <a:buNone/>
                        <a:tabLst>
                          <a:tab pos="445770" algn="l"/>
                        </a:tabLst>
                        <a:defRPr/>
                      </a:pPr>
                      <a:r>
                        <a:rPr kumimoji="0" lang="en-US" sz="2000" u="none" strike="noStrike" kern="1200" cap="none" spc="0" normalizeH="0" baseline="0" noProof="0" dirty="0">
                          <a:ln>
                            <a:noFill/>
                          </a:ln>
                          <a:effectLst/>
                          <a:uLnTx/>
                          <a:uFillTx/>
                        </a:rPr>
                        <a:t>F</a:t>
                      </a:r>
                      <a:r>
                        <a:rPr kumimoji="0" lang="en-US" sz="2000" u="none" strike="noStrike" kern="1200" cap="none" spc="0" normalizeH="0" baseline="0" noProof="0" dirty="0">
                          <a:ln>
                            <a:noFill/>
                          </a:ln>
                          <a:effectLst/>
                          <a:uLnTx/>
                          <a:uFillTx/>
                          <a:sym typeface="Symbol" panose="05050102010706020507" pitchFamily="18" charset="2"/>
                        </a:rPr>
                        <a:t>─</a:t>
                      </a:r>
                      <a:r>
                        <a:rPr kumimoji="0" lang="en-US" sz="2000" u="none" strike="noStrike" kern="1200" cap="none" spc="0" normalizeH="0" baseline="0" noProof="0" dirty="0">
                          <a:ln>
                            <a:noFill/>
                          </a:ln>
                          <a:effectLst/>
                          <a:uLnTx/>
                          <a:uFillTx/>
                        </a:rPr>
                        <a:t>F</a:t>
                      </a:r>
                      <a:endParaRPr kumimoji="0" lang="en-US"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anchor="ctr"/>
                </a:tc>
                <a:extLst>
                  <a:ext uri="{0D108BD9-81ED-4DB2-BD59-A6C34878D82A}">
                    <a16:rowId xmlns:a16="http://schemas.microsoft.com/office/drawing/2014/main" val="2561779829"/>
                  </a:ext>
                </a:extLst>
              </a:tr>
              <a:tr h="274320">
                <a:tc>
                  <a:txBody>
                    <a:bodyPr/>
                    <a:lstStyle/>
                    <a:p>
                      <a:pPr algn="ctr"/>
                      <a:r>
                        <a:rPr lang="he-IL" dirty="0"/>
                        <a:t>243.4</a:t>
                      </a:r>
                      <a:endParaRPr lang="en-US"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00" rtl="1" eaLnBrk="1" fontAlgn="auto" latinLnBrk="0" hangingPunct="1">
                        <a:lnSpc>
                          <a:spcPct val="150000"/>
                        </a:lnSpc>
                        <a:spcBef>
                          <a:spcPts val="0"/>
                        </a:spcBef>
                        <a:spcAft>
                          <a:spcPts val="0"/>
                        </a:spcAft>
                        <a:buClrTx/>
                        <a:buSzTx/>
                        <a:buFontTx/>
                        <a:buNone/>
                        <a:tabLst>
                          <a:tab pos="445770" algn="l"/>
                        </a:tabLst>
                        <a:defRPr/>
                      </a:pPr>
                      <a:r>
                        <a:rPr kumimoji="0" lang="en-US" sz="2000" u="none" strike="noStrike" kern="1200" cap="none" spc="0" normalizeH="0" baseline="0" noProof="0" dirty="0">
                          <a:ln>
                            <a:noFill/>
                          </a:ln>
                          <a:effectLst/>
                          <a:uLnTx/>
                          <a:uFillTx/>
                        </a:rPr>
                        <a:t>Cl</a:t>
                      </a:r>
                      <a:r>
                        <a:rPr kumimoji="0" lang="en-US" sz="2000" u="none" strike="noStrike" kern="1200" cap="none" spc="0" normalizeH="0" baseline="0" noProof="0" dirty="0">
                          <a:ln>
                            <a:noFill/>
                          </a:ln>
                          <a:effectLst/>
                          <a:uLnTx/>
                          <a:uFillTx/>
                          <a:sym typeface="Symbol" panose="05050102010706020507" pitchFamily="18" charset="2"/>
                        </a:rPr>
                        <a:t>─</a:t>
                      </a:r>
                      <a:r>
                        <a:rPr kumimoji="0" lang="en-US" sz="2000" u="none" strike="noStrike" kern="1200" cap="none" spc="0" normalizeH="0" baseline="0" noProof="0" dirty="0">
                          <a:ln>
                            <a:noFill/>
                          </a:ln>
                          <a:effectLst/>
                          <a:uLnTx/>
                          <a:uFillTx/>
                        </a:rPr>
                        <a:t>Cl</a:t>
                      </a:r>
                      <a:endParaRPr kumimoji="0" lang="en-US"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anchor="ctr"/>
                </a:tc>
                <a:extLst>
                  <a:ext uri="{0D108BD9-81ED-4DB2-BD59-A6C34878D82A}">
                    <a16:rowId xmlns:a16="http://schemas.microsoft.com/office/drawing/2014/main" val="701301191"/>
                  </a:ext>
                </a:extLst>
              </a:tr>
              <a:tr h="454338">
                <a:tc>
                  <a:txBody>
                    <a:bodyPr/>
                    <a:lstStyle/>
                    <a:p>
                      <a:pPr algn="ctr"/>
                      <a:r>
                        <a:rPr lang="he-IL" dirty="0"/>
                        <a:t>192.9</a:t>
                      </a:r>
                      <a:endParaRPr lang="en-US"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00" rtl="1" eaLnBrk="1" fontAlgn="auto" latinLnBrk="0" hangingPunct="1">
                        <a:lnSpc>
                          <a:spcPct val="150000"/>
                        </a:lnSpc>
                        <a:spcBef>
                          <a:spcPts val="0"/>
                        </a:spcBef>
                        <a:spcAft>
                          <a:spcPts val="0"/>
                        </a:spcAft>
                        <a:buClrTx/>
                        <a:buSzTx/>
                        <a:buFontTx/>
                        <a:buNone/>
                        <a:tabLst>
                          <a:tab pos="445770" algn="l"/>
                        </a:tabLst>
                        <a:defRPr/>
                      </a:pPr>
                      <a:r>
                        <a:rPr kumimoji="0" lang="en-US" sz="2000" u="none" strike="noStrike" kern="1200" cap="none" spc="0" normalizeH="0" baseline="0" noProof="0" dirty="0">
                          <a:ln>
                            <a:noFill/>
                          </a:ln>
                          <a:effectLst/>
                          <a:uLnTx/>
                          <a:uFillTx/>
                        </a:rPr>
                        <a:t>Br</a:t>
                      </a:r>
                      <a:r>
                        <a:rPr kumimoji="0" lang="en-US" sz="2000" u="none" strike="noStrike" kern="1200" cap="none" spc="0" normalizeH="0" baseline="0" noProof="0" dirty="0">
                          <a:ln>
                            <a:noFill/>
                          </a:ln>
                          <a:effectLst/>
                          <a:uLnTx/>
                          <a:uFillTx/>
                          <a:sym typeface="Symbol" panose="05050102010706020507" pitchFamily="18" charset="2"/>
                        </a:rPr>
                        <a:t>─</a:t>
                      </a:r>
                      <a:r>
                        <a:rPr kumimoji="0" lang="en-US" sz="2000" u="none" strike="noStrike" kern="1200" cap="none" spc="0" normalizeH="0" baseline="0" noProof="0" dirty="0">
                          <a:ln>
                            <a:noFill/>
                          </a:ln>
                          <a:effectLst/>
                          <a:uLnTx/>
                          <a:uFillTx/>
                        </a:rPr>
                        <a:t>Br</a:t>
                      </a:r>
                      <a:endParaRPr kumimoji="0" lang="en-US"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anchor="ctr"/>
                </a:tc>
                <a:extLst>
                  <a:ext uri="{0D108BD9-81ED-4DB2-BD59-A6C34878D82A}">
                    <a16:rowId xmlns:a16="http://schemas.microsoft.com/office/drawing/2014/main" val="2302540911"/>
                  </a:ext>
                </a:extLst>
              </a:tr>
              <a:tr h="454338">
                <a:tc>
                  <a:txBody>
                    <a:bodyPr/>
                    <a:lstStyle/>
                    <a:p>
                      <a:pPr algn="ctr"/>
                      <a:r>
                        <a:rPr lang="he-IL" dirty="0"/>
                        <a:t>151.2</a:t>
                      </a:r>
                      <a:endParaRPr lang="en-US"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00" rtl="1" eaLnBrk="1" fontAlgn="auto" latinLnBrk="0" hangingPunct="1">
                        <a:lnSpc>
                          <a:spcPct val="150000"/>
                        </a:lnSpc>
                        <a:spcBef>
                          <a:spcPts val="0"/>
                        </a:spcBef>
                        <a:spcAft>
                          <a:spcPts val="0"/>
                        </a:spcAft>
                        <a:buClrTx/>
                        <a:buSzTx/>
                        <a:buFontTx/>
                        <a:buNone/>
                        <a:tabLst>
                          <a:tab pos="445770" algn="l"/>
                        </a:tabLst>
                        <a:defRPr/>
                      </a:pPr>
                      <a:r>
                        <a:rPr kumimoji="0" lang="en-US" sz="2000" u="none" strike="noStrike" kern="1200" cap="none" spc="0" normalizeH="0" baseline="0" noProof="0" dirty="0">
                          <a:ln>
                            <a:noFill/>
                          </a:ln>
                          <a:effectLst/>
                          <a:uLnTx/>
                          <a:uFillTx/>
                        </a:rPr>
                        <a:t>I</a:t>
                      </a:r>
                      <a:r>
                        <a:rPr kumimoji="0" lang="en-US" sz="2000" u="none" strike="noStrike" kern="1200" cap="none" spc="0" normalizeH="0" baseline="0" noProof="0" dirty="0">
                          <a:ln>
                            <a:noFill/>
                          </a:ln>
                          <a:effectLst/>
                          <a:uLnTx/>
                          <a:uFillTx/>
                          <a:sym typeface="Symbol" panose="05050102010706020507" pitchFamily="18" charset="2"/>
                        </a:rPr>
                        <a:t>─</a:t>
                      </a:r>
                      <a:r>
                        <a:rPr kumimoji="0" lang="en-US" sz="2000" u="none" strike="noStrike" kern="1200" cap="none" spc="0" normalizeH="0" baseline="0" noProof="0" dirty="0">
                          <a:ln>
                            <a:noFill/>
                          </a:ln>
                          <a:effectLst/>
                          <a:uLnTx/>
                          <a:uFillTx/>
                        </a:rPr>
                        <a:t>I</a:t>
                      </a:r>
                      <a:endParaRPr kumimoji="0" lang="en-US"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anchor="ctr"/>
                </a:tc>
                <a:extLst>
                  <a:ext uri="{0D108BD9-81ED-4DB2-BD59-A6C34878D82A}">
                    <a16:rowId xmlns:a16="http://schemas.microsoft.com/office/drawing/2014/main" val="2364087178"/>
                  </a:ext>
                </a:extLst>
              </a:tr>
            </a:tbl>
          </a:graphicData>
        </a:graphic>
      </p:graphicFrame>
    </p:spTree>
    <p:extLst>
      <p:ext uri="{BB962C8B-B14F-4D97-AF65-F5344CB8AC3E}">
        <p14:creationId xmlns:p14="http://schemas.microsoft.com/office/powerpoint/2010/main" val="6879997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הקשר הקוולנטי</a:t>
            </a:r>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p:txBody>
          <a:bodyPr/>
          <a:lstStyle/>
          <a:p>
            <a:r>
              <a:rPr lang="he-IL" dirty="0"/>
              <a:t>אורך הקשר הקוולנטי</a:t>
            </a:r>
            <a:endParaRPr lang="en-US" dirty="0"/>
          </a:p>
        </p:txBody>
      </p:sp>
      <p:sp>
        <p:nvSpPr>
          <p:cNvPr id="9" name="מציין מיקום תוכן 8">
            <a:extLst>
              <a:ext uri="{FF2B5EF4-FFF2-40B4-BE49-F238E27FC236}">
                <a16:creationId xmlns:a16="http://schemas.microsoft.com/office/drawing/2014/main" id="{976EFD1C-2C83-406B-A4FA-8AEE22957B59}"/>
              </a:ext>
            </a:extLst>
          </p:cNvPr>
          <p:cNvSpPr>
            <a:spLocks noGrp="1"/>
          </p:cNvSpPr>
          <p:nvPr>
            <p:ph sz="quarter" idx="4"/>
          </p:nvPr>
        </p:nvSpPr>
        <p:spPr>
          <a:xfrm>
            <a:off x="515273" y="1630008"/>
            <a:ext cx="11161453" cy="4571500"/>
          </a:xfrm>
        </p:spPr>
        <p:txBody>
          <a:bodyPr>
            <a:normAutofit/>
          </a:bodyPr>
          <a:lstStyle/>
          <a:p>
            <a:pPr>
              <a:lnSpc>
                <a:spcPct val="150000"/>
              </a:lnSpc>
            </a:pPr>
            <a:r>
              <a:rPr lang="he-IL" dirty="0"/>
              <a:t>אורך הקשר, הוא המרחק בין גרעיני האטומים המשתתפים בקשר.</a:t>
            </a:r>
            <a:br>
              <a:rPr lang="en-US" dirty="0"/>
            </a:br>
            <a:endParaRPr lang="he-IL" dirty="0"/>
          </a:p>
          <a:p>
            <a:pPr>
              <a:lnSpc>
                <a:spcPct val="150000"/>
              </a:lnSpc>
            </a:pPr>
            <a:r>
              <a:rPr lang="he-IL" dirty="0"/>
              <a:t>הגורמים המשפיעים על אורך הקשר זהים לאלו המשפיעים על אנרגיית הקשר:</a:t>
            </a:r>
            <a:br>
              <a:rPr lang="en-US" dirty="0"/>
            </a:br>
            <a:r>
              <a:rPr lang="he-IL" dirty="0"/>
              <a:t>				1. </a:t>
            </a:r>
            <a:r>
              <a:rPr lang="he-IL" dirty="0">
                <a:solidFill>
                  <a:srgbClr val="192A72"/>
                </a:solidFill>
              </a:rPr>
              <a:t>רדיוס אטומי של האטומים המשתתפים בקשר</a:t>
            </a:r>
            <a:br>
              <a:rPr lang="en-US" dirty="0">
                <a:solidFill>
                  <a:srgbClr val="192A72"/>
                </a:solidFill>
              </a:rPr>
            </a:br>
            <a:r>
              <a:rPr lang="he-IL" dirty="0"/>
              <a:t>				2. </a:t>
            </a:r>
            <a:r>
              <a:rPr lang="he-IL" dirty="0">
                <a:solidFill>
                  <a:srgbClr val="192A72"/>
                </a:solidFill>
              </a:rPr>
              <a:t>קשר יחיד/כפול /משולש (סדר הקשר)</a:t>
            </a:r>
            <a:br>
              <a:rPr lang="en-US" dirty="0">
                <a:solidFill>
                  <a:srgbClr val="192A72"/>
                </a:solidFill>
              </a:rPr>
            </a:br>
            <a:r>
              <a:rPr lang="he-IL" dirty="0"/>
              <a:t>				3.</a:t>
            </a:r>
            <a:r>
              <a:rPr lang="he-IL" dirty="0">
                <a:solidFill>
                  <a:srgbClr val="192A72"/>
                </a:solidFill>
              </a:rPr>
              <a:t> קוטביות הקשר:  	א. קשר קוטבי לעומת קשר טהור</a:t>
            </a:r>
          </a:p>
          <a:p>
            <a:pPr marL="0" indent="0">
              <a:buNone/>
            </a:pPr>
            <a:r>
              <a:rPr lang="he-IL" b="1" dirty="0">
                <a:solidFill>
                  <a:srgbClr val="192A72"/>
                </a:solidFill>
              </a:rPr>
              <a:t> 							</a:t>
            </a:r>
            <a:r>
              <a:rPr lang="he-IL" dirty="0">
                <a:solidFill>
                  <a:srgbClr val="192A72"/>
                </a:solidFill>
              </a:rPr>
              <a:t>ב. מידת קוטביות הקשר</a:t>
            </a:r>
            <a:endParaRPr lang="he-IL" dirty="0">
              <a:solidFill>
                <a:srgbClr val="12B4BC"/>
              </a:solidFill>
            </a:endParaRPr>
          </a:p>
          <a:p>
            <a:pPr marL="0" indent="0">
              <a:buNone/>
            </a:pPr>
            <a:r>
              <a:rPr lang="he-IL" b="1" dirty="0">
                <a:solidFill>
                  <a:srgbClr val="12B4BC"/>
                </a:solidFill>
              </a:rPr>
              <a:t>				</a:t>
            </a:r>
            <a:endParaRPr lang="he-IL" dirty="0"/>
          </a:p>
        </p:txBody>
      </p:sp>
      <p:sp>
        <p:nvSpPr>
          <p:cNvPr id="7" name="מציין מיקום תוכן 8">
            <a:extLst>
              <a:ext uri="{FF2B5EF4-FFF2-40B4-BE49-F238E27FC236}">
                <a16:creationId xmlns:a16="http://schemas.microsoft.com/office/drawing/2014/main" id="{976EFD1C-2C83-406B-A4FA-8AEE22957B59}"/>
              </a:ext>
            </a:extLst>
          </p:cNvPr>
          <p:cNvSpPr txBox="1">
            <a:spLocks/>
          </p:cNvSpPr>
          <p:nvPr/>
        </p:nvSpPr>
        <p:spPr>
          <a:xfrm>
            <a:off x="515272" y="2032212"/>
            <a:ext cx="11161453" cy="3522187"/>
          </a:xfrm>
          <a:prstGeom prst="rect">
            <a:avLst/>
          </a:prstGeom>
        </p:spPr>
        <p:txBody>
          <a:bodyPr vert="horz" lIns="91440" tIns="45720" rIns="91440" bIns="45720" rtlCol="1">
            <a:normAutofit/>
          </a:bodyPr>
          <a:lstStyle>
            <a:lvl1pPr marL="268288" indent="-268288"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1pPr>
            <a:lvl2pPr marL="743024" indent="-285779"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2pPr>
            <a:lvl3pPr marL="1143114" indent="-228623" algn="r" defTabSz="914491" rtl="1" eaLnBrk="1" latinLnBrk="0" hangingPunct="1">
              <a:spcBef>
                <a:spcPct val="20000"/>
              </a:spcBef>
              <a:buFont typeface="Arial" pitchFamily="34" charset="0"/>
              <a:buChar char="•"/>
              <a:defRPr sz="18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nSpc>
                <a:spcPct val="150000"/>
              </a:lnSpc>
              <a:buFont typeface="Arial" pitchFamily="34" charset="0"/>
              <a:buNone/>
            </a:pPr>
            <a:endParaRPr lang="he-IL" dirty="0"/>
          </a:p>
        </p:txBody>
      </p:sp>
      <p:graphicFrame>
        <p:nvGraphicFramePr>
          <p:cNvPr id="10" name="Object 9"/>
          <p:cNvGraphicFramePr>
            <a:graphicFrameLocks noChangeAspect="1"/>
          </p:cNvGraphicFramePr>
          <p:nvPr>
            <p:extLst>
              <p:ext uri="{D42A27DB-BD31-4B8C-83A1-F6EECF244321}">
                <p14:modId xmlns:p14="http://schemas.microsoft.com/office/powerpoint/2010/main" val="3199812345"/>
              </p:ext>
            </p:extLst>
          </p:nvPr>
        </p:nvGraphicFramePr>
        <p:xfrm>
          <a:off x="515274" y="1188826"/>
          <a:ext cx="1615152" cy="1686771"/>
        </p:xfrm>
        <a:graphic>
          <a:graphicData uri="http://schemas.openxmlformats.org/presentationml/2006/ole">
            <mc:AlternateContent xmlns:mc="http://schemas.openxmlformats.org/markup-compatibility/2006">
              <mc:Choice xmlns:v="urn:schemas-microsoft-com:vml" Requires="v">
                <p:oleObj spid="_x0000_s3119" name="Bitmap Image" r:id="rId4" imgW="1035000" imgH="1085760" progId="Paint.Picture">
                  <p:embed/>
                </p:oleObj>
              </mc:Choice>
              <mc:Fallback>
                <p:oleObj name="Bitmap Image" r:id="rId4" imgW="1035000" imgH="1085760" progId="Paint.Picture">
                  <p:embed/>
                  <p:pic>
                    <p:nvPicPr>
                      <p:cNvPr id="13" name="Object 12"/>
                      <p:cNvPicPr>
                        <a:picLocks noChangeAspect="1" noChangeArrowheads="1"/>
                      </p:cNvPicPr>
                      <p:nvPr/>
                    </p:nvPicPr>
                    <p:blipFill>
                      <a:blip r:embed="rId5"/>
                      <a:srcRect/>
                      <a:stretch>
                        <a:fillRect/>
                      </a:stretch>
                    </p:blipFill>
                    <p:spPr bwMode="auto">
                      <a:xfrm>
                        <a:off x="515274" y="1188826"/>
                        <a:ext cx="1615152" cy="1686771"/>
                      </a:xfrm>
                      <a:prstGeom prst="rect">
                        <a:avLst/>
                      </a:prstGeom>
                      <a:noFill/>
                    </p:spPr>
                  </p:pic>
                </p:oleObj>
              </mc:Fallback>
            </mc:AlternateContent>
          </a:graphicData>
        </a:graphic>
      </p:graphicFrame>
    </p:spTree>
    <p:extLst>
      <p:ext uri="{BB962C8B-B14F-4D97-AF65-F5344CB8AC3E}">
        <p14:creationId xmlns:p14="http://schemas.microsoft.com/office/powerpoint/2010/main" val="26602850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תרגול כיתה</a:t>
            </a:r>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p:txBody>
          <a:bodyPr/>
          <a:lstStyle/>
          <a:p>
            <a:r>
              <a:rPr lang="he-IL" dirty="0"/>
              <a:t>אורך הקשר הקוולנטי: רדיוס האטומים המשתתפים בקשר</a:t>
            </a:r>
            <a:endParaRPr lang="en-US" dirty="0"/>
          </a:p>
        </p:txBody>
      </p:sp>
      <p:sp>
        <p:nvSpPr>
          <p:cNvPr id="9" name="מציין מיקום תוכן 8">
            <a:extLst>
              <a:ext uri="{FF2B5EF4-FFF2-40B4-BE49-F238E27FC236}">
                <a16:creationId xmlns:a16="http://schemas.microsoft.com/office/drawing/2014/main" id="{976EFD1C-2C83-406B-A4FA-8AEE22957B59}"/>
              </a:ext>
            </a:extLst>
          </p:cNvPr>
          <p:cNvSpPr>
            <a:spLocks noGrp="1"/>
          </p:cNvSpPr>
          <p:nvPr>
            <p:ph sz="quarter" idx="4"/>
          </p:nvPr>
        </p:nvSpPr>
        <p:spPr>
          <a:xfrm>
            <a:off x="515273" y="1630008"/>
            <a:ext cx="11161453" cy="4571500"/>
          </a:xfrm>
        </p:spPr>
        <p:txBody>
          <a:bodyPr>
            <a:normAutofit/>
          </a:bodyPr>
          <a:lstStyle/>
          <a:p>
            <a:r>
              <a:rPr lang="he-IL" dirty="0"/>
              <a:t>בטבלה הבאה מוצגים אורכי הקשר במולקולות </a:t>
            </a:r>
            <a:br>
              <a:rPr lang="en-US" dirty="0"/>
            </a:br>
            <a:r>
              <a:rPr lang="he-IL" dirty="0"/>
              <a:t>דו-אטומיות ממשפחת ההלוגנים.</a:t>
            </a:r>
            <a:endParaRPr lang="en-US" dirty="0"/>
          </a:p>
          <a:p>
            <a:pPr marL="0" indent="0">
              <a:buNone/>
            </a:pPr>
            <a:br>
              <a:rPr lang="en-US" sz="2000" dirty="0"/>
            </a:br>
            <a:r>
              <a:rPr lang="he-IL" sz="2000" dirty="0"/>
              <a:t> ננומטר, יחידת אורך: </a:t>
            </a:r>
            <a:r>
              <a:rPr lang="en-US" sz="2000" dirty="0"/>
              <a:t>1 nm = 10</a:t>
            </a:r>
            <a:r>
              <a:rPr lang="en-US" sz="2000" baseline="30000" dirty="0"/>
              <a:t>-9</a:t>
            </a:r>
            <a:r>
              <a:rPr lang="en-US" sz="2000" dirty="0"/>
              <a:t> m</a:t>
            </a:r>
            <a:endParaRPr lang="he-IL" sz="2000" dirty="0"/>
          </a:p>
          <a:p>
            <a:pPr marL="0" indent="0">
              <a:lnSpc>
                <a:spcPct val="150000"/>
              </a:lnSpc>
              <a:buNone/>
            </a:pPr>
            <a:r>
              <a:rPr lang="he-IL" b="1" dirty="0">
                <a:solidFill>
                  <a:srgbClr val="12B4BC"/>
                </a:solidFill>
              </a:rPr>
              <a:t>	מדוע גדל אורך הקשר ככל שיורדים בטור?			</a:t>
            </a:r>
            <a:endParaRPr lang="he-IL" dirty="0"/>
          </a:p>
        </p:txBody>
      </p:sp>
      <p:sp>
        <p:nvSpPr>
          <p:cNvPr id="7" name="מציין מיקום תוכן 8">
            <a:extLst>
              <a:ext uri="{FF2B5EF4-FFF2-40B4-BE49-F238E27FC236}">
                <a16:creationId xmlns:a16="http://schemas.microsoft.com/office/drawing/2014/main" id="{976EFD1C-2C83-406B-A4FA-8AEE22957B59}"/>
              </a:ext>
            </a:extLst>
          </p:cNvPr>
          <p:cNvSpPr txBox="1">
            <a:spLocks/>
          </p:cNvSpPr>
          <p:nvPr/>
        </p:nvSpPr>
        <p:spPr>
          <a:xfrm>
            <a:off x="515272" y="2032212"/>
            <a:ext cx="11161453" cy="3522187"/>
          </a:xfrm>
          <a:prstGeom prst="rect">
            <a:avLst/>
          </a:prstGeom>
        </p:spPr>
        <p:txBody>
          <a:bodyPr vert="horz" lIns="91440" tIns="45720" rIns="91440" bIns="45720" rtlCol="1">
            <a:normAutofit/>
          </a:bodyPr>
          <a:lstStyle>
            <a:lvl1pPr marL="268288" indent="-268288"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1pPr>
            <a:lvl2pPr marL="743024" indent="-285779"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2pPr>
            <a:lvl3pPr marL="1143114" indent="-228623" algn="r" defTabSz="914491" rtl="1" eaLnBrk="1" latinLnBrk="0" hangingPunct="1">
              <a:spcBef>
                <a:spcPct val="20000"/>
              </a:spcBef>
              <a:buFont typeface="Arial" pitchFamily="34" charset="0"/>
              <a:buChar char="•"/>
              <a:defRPr sz="18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nSpc>
                <a:spcPct val="150000"/>
              </a:lnSpc>
              <a:buFont typeface="Arial" pitchFamily="34" charset="0"/>
              <a:buNone/>
            </a:pPr>
            <a:endParaRPr lang="he-IL" dirty="0"/>
          </a:p>
        </p:txBody>
      </p:sp>
      <p:graphicFrame>
        <p:nvGraphicFramePr>
          <p:cNvPr id="14" name="Table 13"/>
          <p:cNvGraphicFramePr>
            <a:graphicFrameLocks noGrp="1"/>
          </p:cNvGraphicFramePr>
          <p:nvPr>
            <p:extLst>
              <p:ext uri="{D42A27DB-BD31-4B8C-83A1-F6EECF244321}">
                <p14:modId xmlns:p14="http://schemas.microsoft.com/office/powerpoint/2010/main" val="4084652227"/>
              </p:ext>
            </p:extLst>
          </p:nvPr>
        </p:nvGraphicFramePr>
        <p:xfrm>
          <a:off x="825512" y="1630008"/>
          <a:ext cx="3807414" cy="2881378"/>
        </p:xfrm>
        <a:graphic>
          <a:graphicData uri="http://schemas.openxmlformats.org/drawingml/2006/table">
            <a:tbl>
              <a:tblPr firstRow="1" bandRow="1">
                <a:tableStyleId>{073A0DAA-6AF3-43AB-8588-CEC1D06C72B9}</a:tableStyleId>
              </a:tblPr>
              <a:tblGrid>
                <a:gridCol w="1903707">
                  <a:extLst>
                    <a:ext uri="{9D8B030D-6E8A-4147-A177-3AD203B41FA5}">
                      <a16:colId xmlns:a16="http://schemas.microsoft.com/office/drawing/2014/main" val="3742297672"/>
                    </a:ext>
                  </a:extLst>
                </a:gridCol>
                <a:gridCol w="1903707">
                  <a:extLst>
                    <a:ext uri="{9D8B030D-6E8A-4147-A177-3AD203B41FA5}">
                      <a16:colId xmlns:a16="http://schemas.microsoft.com/office/drawing/2014/main" val="294101622"/>
                    </a:ext>
                  </a:extLst>
                </a:gridCol>
              </a:tblGrid>
              <a:tr h="457716">
                <a:tc>
                  <a:txBody>
                    <a:bodyPr/>
                    <a:lstStyle/>
                    <a:p>
                      <a:pPr marL="0" marR="0" algn="ctr" rtl="1">
                        <a:lnSpc>
                          <a:spcPct val="150000"/>
                        </a:lnSpc>
                        <a:spcBef>
                          <a:spcPts val="0"/>
                        </a:spcBef>
                        <a:spcAft>
                          <a:spcPts val="0"/>
                        </a:spcAft>
                        <a:tabLst>
                          <a:tab pos="445770" algn="l"/>
                        </a:tabLst>
                      </a:pPr>
                      <a:r>
                        <a:rPr lang="he-IL" sz="2000" dirty="0">
                          <a:effectLst/>
                        </a:rPr>
                        <a:t>אורך הקשר (</a:t>
                      </a:r>
                      <a:r>
                        <a:rPr lang="en-US" sz="2000" dirty="0"/>
                        <a:t>nm</a:t>
                      </a:r>
                      <a:r>
                        <a:rPr lang="he-IL" sz="2000" dirty="0"/>
                        <a:t>)</a:t>
                      </a:r>
                      <a:endParaRPr lang="en-US" sz="2000" dirty="0">
                        <a:effectLst/>
                        <a:latin typeface="Varela Round" panose="00000500000000000000" pitchFamily="2" charset="-79"/>
                        <a:ea typeface="Times New Roman" panose="02020603050405020304" pitchFamily="18" charset="0"/>
                        <a:cs typeface="Varela Round" panose="00000500000000000000" pitchFamily="2" charset="-79"/>
                      </a:endParaRPr>
                    </a:p>
                  </a:txBody>
                  <a:tcPr marL="68580" marR="68580" marT="0" marB="0" anchor="ctr"/>
                </a:tc>
                <a:tc>
                  <a:txBody>
                    <a:bodyPr/>
                    <a:lstStyle/>
                    <a:p>
                      <a:pPr marL="0" marR="0" algn="ctr" rtl="1">
                        <a:lnSpc>
                          <a:spcPct val="150000"/>
                        </a:lnSpc>
                        <a:spcBef>
                          <a:spcPts val="0"/>
                        </a:spcBef>
                        <a:spcAft>
                          <a:spcPts val="0"/>
                        </a:spcAft>
                        <a:tabLst>
                          <a:tab pos="2637155" algn="ctr"/>
                          <a:tab pos="5274310" algn="r"/>
                          <a:tab pos="445770" algn="l"/>
                        </a:tabLst>
                      </a:pPr>
                      <a:r>
                        <a:rPr lang="he-IL" sz="2000" dirty="0">
                          <a:effectLst/>
                        </a:rPr>
                        <a:t>הקשר</a:t>
                      </a:r>
                      <a:endParaRPr lang="en-US" sz="2000" dirty="0">
                        <a:effectLst/>
                        <a:latin typeface="Varela Round" panose="00000500000000000000" pitchFamily="2" charset="-79"/>
                        <a:ea typeface="Times New Roman" panose="02020603050405020304" pitchFamily="18" charset="0"/>
                        <a:cs typeface="Varela Round" panose="00000500000000000000" pitchFamily="2" charset="-79"/>
                      </a:endParaRPr>
                    </a:p>
                  </a:txBody>
                  <a:tcPr marL="68580" marR="68580" marT="0" marB="0" anchor="ctr"/>
                </a:tc>
                <a:extLst>
                  <a:ext uri="{0D108BD9-81ED-4DB2-BD59-A6C34878D82A}">
                    <a16:rowId xmlns:a16="http://schemas.microsoft.com/office/drawing/2014/main" val="3828302677"/>
                  </a:ext>
                </a:extLst>
              </a:tr>
              <a:tr h="274320">
                <a:tc>
                  <a:txBody>
                    <a:bodyPr/>
                    <a:lstStyle/>
                    <a:p>
                      <a:pPr algn="ctr"/>
                      <a:r>
                        <a:rPr lang="en-US" dirty="0"/>
                        <a:t>0.142</a:t>
                      </a:r>
                      <a:endParaRPr lang="en-US"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00" rtl="1" eaLnBrk="1" fontAlgn="auto" latinLnBrk="0" hangingPunct="1">
                        <a:lnSpc>
                          <a:spcPct val="150000"/>
                        </a:lnSpc>
                        <a:spcBef>
                          <a:spcPts val="0"/>
                        </a:spcBef>
                        <a:spcAft>
                          <a:spcPts val="0"/>
                        </a:spcAft>
                        <a:buClrTx/>
                        <a:buSzTx/>
                        <a:buFontTx/>
                        <a:buNone/>
                        <a:tabLst>
                          <a:tab pos="445770" algn="l"/>
                        </a:tabLst>
                        <a:defRPr/>
                      </a:pPr>
                      <a:r>
                        <a:rPr kumimoji="0" lang="en-US" sz="2000" u="none" strike="noStrike" kern="1200" cap="none" spc="0" normalizeH="0" baseline="0" noProof="0" dirty="0">
                          <a:ln>
                            <a:noFill/>
                          </a:ln>
                          <a:effectLst/>
                          <a:uLnTx/>
                          <a:uFillTx/>
                        </a:rPr>
                        <a:t>F</a:t>
                      </a:r>
                      <a:r>
                        <a:rPr kumimoji="0" lang="en-US" sz="2000" u="none" strike="noStrike" kern="1200" cap="none" spc="0" normalizeH="0" baseline="0" noProof="0" dirty="0">
                          <a:ln>
                            <a:noFill/>
                          </a:ln>
                          <a:effectLst/>
                          <a:uLnTx/>
                          <a:uFillTx/>
                          <a:sym typeface="Symbol" panose="05050102010706020507" pitchFamily="18" charset="2"/>
                        </a:rPr>
                        <a:t>─</a:t>
                      </a:r>
                      <a:r>
                        <a:rPr kumimoji="0" lang="en-US" sz="2000" u="none" strike="noStrike" kern="1200" cap="none" spc="0" normalizeH="0" baseline="0" noProof="0" dirty="0">
                          <a:ln>
                            <a:noFill/>
                          </a:ln>
                          <a:effectLst/>
                          <a:uLnTx/>
                          <a:uFillTx/>
                        </a:rPr>
                        <a:t>F</a:t>
                      </a:r>
                      <a:endParaRPr kumimoji="0" lang="en-US"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anchor="ctr"/>
                </a:tc>
                <a:extLst>
                  <a:ext uri="{0D108BD9-81ED-4DB2-BD59-A6C34878D82A}">
                    <a16:rowId xmlns:a16="http://schemas.microsoft.com/office/drawing/2014/main" val="2561779829"/>
                  </a:ext>
                </a:extLst>
              </a:tr>
              <a:tr h="274320">
                <a:tc>
                  <a:txBody>
                    <a:bodyPr/>
                    <a:lstStyle/>
                    <a:p>
                      <a:pPr algn="ctr"/>
                      <a:r>
                        <a:rPr lang="en-US" dirty="0"/>
                        <a:t>0.199</a:t>
                      </a:r>
                      <a:endParaRPr lang="en-US"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00" rtl="1" eaLnBrk="1" fontAlgn="auto" latinLnBrk="0" hangingPunct="1">
                        <a:lnSpc>
                          <a:spcPct val="150000"/>
                        </a:lnSpc>
                        <a:spcBef>
                          <a:spcPts val="0"/>
                        </a:spcBef>
                        <a:spcAft>
                          <a:spcPts val="0"/>
                        </a:spcAft>
                        <a:buClrTx/>
                        <a:buSzTx/>
                        <a:buFontTx/>
                        <a:buNone/>
                        <a:tabLst>
                          <a:tab pos="445770" algn="l"/>
                        </a:tabLst>
                        <a:defRPr/>
                      </a:pPr>
                      <a:r>
                        <a:rPr kumimoji="0" lang="en-US" sz="2000" u="none" strike="noStrike" kern="1200" cap="none" spc="0" normalizeH="0" baseline="0" noProof="0" dirty="0">
                          <a:ln>
                            <a:noFill/>
                          </a:ln>
                          <a:effectLst/>
                          <a:uLnTx/>
                          <a:uFillTx/>
                        </a:rPr>
                        <a:t>Cl</a:t>
                      </a:r>
                      <a:r>
                        <a:rPr kumimoji="0" lang="en-US" sz="2000" u="none" strike="noStrike" kern="1200" cap="none" spc="0" normalizeH="0" baseline="0" noProof="0" dirty="0">
                          <a:ln>
                            <a:noFill/>
                          </a:ln>
                          <a:effectLst/>
                          <a:uLnTx/>
                          <a:uFillTx/>
                          <a:sym typeface="Symbol" panose="05050102010706020507" pitchFamily="18" charset="2"/>
                        </a:rPr>
                        <a:t>─</a:t>
                      </a:r>
                      <a:r>
                        <a:rPr kumimoji="0" lang="en-US" sz="2000" u="none" strike="noStrike" kern="1200" cap="none" spc="0" normalizeH="0" baseline="0" noProof="0" dirty="0">
                          <a:ln>
                            <a:noFill/>
                          </a:ln>
                          <a:effectLst/>
                          <a:uLnTx/>
                          <a:uFillTx/>
                        </a:rPr>
                        <a:t>Cl</a:t>
                      </a:r>
                      <a:endParaRPr kumimoji="0" lang="en-US"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anchor="ctr"/>
                </a:tc>
                <a:extLst>
                  <a:ext uri="{0D108BD9-81ED-4DB2-BD59-A6C34878D82A}">
                    <a16:rowId xmlns:a16="http://schemas.microsoft.com/office/drawing/2014/main" val="701301191"/>
                  </a:ext>
                </a:extLst>
              </a:tr>
              <a:tr h="454338">
                <a:tc>
                  <a:txBody>
                    <a:bodyPr/>
                    <a:lstStyle/>
                    <a:p>
                      <a:pPr algn="ctr"/>
                      <a:r>
                        <a:rPr lang="en-US" dirty="0"/>
                        <a:t>0.228</a:t>
                      </a:r>
                      <a:endParaRPr lang="en-US"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00" rtl="1" eaLnBrk="1" fontAlgn="auto" latinLnBrk="0" hangingPunct="1">
                        <a:lnSpc>
                          <a:spcPct val="150000"/>
                        </a:lnSpc>
                        <a:spcBef>
                          <a:spcPts val="0"/>
                        </a:spcBef>
                        <a:spcAft>
                          <a:spcPts val="0"/>
                        </a:spcAft>
                        <a:buClrTx/>
                        <a:buSzTx/>
                        <a:buFontTx/>
                        <a:buNone/>
                        <a:tabLst>
                          <a:tab pos="445770" algn="l"/>
                        </a:tabLst>
                        <a:defRPr/>
                      </a:pPr>
                      <a:r>
                        <a:rPr kumimoji="0" lang="en-US" sz="2000" u="none" strike="noStrike" kern="1200" cap="none" spc="0" normalizeH="0" baseline="0" noProof="0" dirty="0">
                          <a:ln>
                            <a:noFill/>
                          </a:ln>
                          <a:effectLst/>
                          <a:uLnTx/>
                          <a:uFillTx/>
                        </a:rPr>
                        <a:t>Br</a:t>
                      </a:r>
                      <a:r>
                        <a:rPr kumimoji="0" lang="en-US" sz="2000" u="none" strike="noStrike" kern="1200" cap="none" spc="0" normalizeH="0" baseline="0" noProof="0" dirty="0">
                          <a:ln>
                            <a:noFill/>
                          </a:ln>
                          <a:effectLst/>
                          <a:uLnTx/>
                          <a:uFillTx/>
                          <a:sym typeface="Symbol" panose="05050102010706020507" pitchFamily="18" charset="2"/>
                        </a:rPr>
                        <a:t>─</a:t>
                      </a:r>
                      <a:r>
                        <a:rPr kumimoji="0" lang="en-US" sz="2000" u="none" strike="noStrike" kern="1200" cap="none" spc="0" normalizeH="0" baseline="0" noProof="0" dirty="0">
                          <a:ln>
                            <a:noFill/>
                          </a:ln>
                          <a:effectLst/>
                          <a:uLnTx/>
                          <a:uFillTx/>
                        </a:rPr>
                        <a:t>Br</a:t>
                      </a:r>
                      <a:endParaRPr kumimoji="0" lang="en-US"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anchor="ctr"/>
                </a:tc>
                <a:extLst>
                  <a:ext uri="{0D108BD9-81ED-4DB2-BD59-A6C34878D82A}">
                    <a16:rowId xmlns:a16="http://schemas.microsoft.com/office/drawing/2014/main" val="2302540911"/>
                  </a:ext>
                </a:extLst>
              </a:tr>
              <a:tr h="454338">
                <a:tc>
                  <a:txBody>
                    <a:bodyPr/>
                    <a:lstStyle/>
                    <a:p>
                      <a:pPr algn="ctr"/>
                      <a:r>
                        <a:rPr lang="en-US" dirty="0"/>
                        <a:t>0.267</a:t>
                      </a:r>
                      <a:endParaRPr lang="en-US"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00" rtl="1" eaLnBrk="1" fontAlgn="auto" latinLnBrk="0" hangingPunct="1">
                        <a:lnSpc>
                          <a:spcPct val="150000"/>
                        </a:lnSpc>
                        <a:spcBef>
                          <a:spcPts val="0"/>
                        </a:spcBef>
                        <a:spcAft>
                          <a:spcPts val="0"/>
                        </a:spcAft>
                        <a:buClrTx/>
                        <a:buSzTx/>
                        <a:buFontTx/>
                        <a:buNone/>
                        <a:tabLst>
                          <a:tab pos="445770" algn="l"/>
                        </a:tabLst>
                        <a:defRPr/>
                      </a:pPr>
                      <a:r>
                        <a:rPr kumimoji="0" lang="en-US" sz="2000" u="none" strike="noStrike" kern="1200" cap="none" spc="0" normalizeH="0" baseline="0" noProof="0" dirty="0">
                          <a:ln>
                            <a:noFill/>
                          </a:ln>
                          <a:effectLst/>
                          <a:uLnTx/>
                          <a:uFillTx/>
                        </a:rPr>
                        <a:t>I</a:t>
                      </a:r>
                      <a:r>
                        <a:rPr kumimoji="0" lang="en-US" sz="2000" u="none" strike="noStrike" kern="1200" cap="none" spc="0" normalizeH="0" baseline="0" noProof="0" dirty="0">
                          <a:ln>
                            <a:noFill/>
                          </a:ln>
                          <a:effectLst/>
                          <a:uLnTx/>
                          <a:uFillTx/>
                          <a:sym typeface="Symbol" panose="05050102010706020507" pitchFamily="18" charset="2"/>
                        </a:rPr>
                        <a:t>─</a:t>
                      </a:r>
                      <a:r>
                        <a:rPr kumimoji="0" lang="en-US" sz="2000" u="none" strike="noStrike" kern="1200" cap="none" spc="0" normalizeH="0" baseline="0" noProof="0" dirty="0">
                          <a:ln>
                            <a:noFill/>
                          </a:ln>
                          <a:effectLst/>
                          <a:uLnTx/>
                          <a:uFillTx/>
                        </a:rPr>
                        <a:t>I</a:t>
                      </a:r>
                      <a:endParaRPr kumimoji="0" lang="en-US"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anchor="ctr"/>
                </a:tc>
                <a:extLst>
                  <a:ext uri="{0D108BD9-81ED-4DB2-BD59-A6C34878D82A}">
                    <a16:rowId xmlns:a16="http://schemas.microsoft.com/office/drawing/2014/main" val="2364087178"/>
                  </a:ext>
                </a:extLst>
              </a:tr>
            </a:tbl>
          </a:graphicData>
        </a:graphic>
      </p:graphicFrame>
    </p:spTree>
    <p:extLst>
      <p:ext uri="{BB962C8B-B14F-4D97-AF65-F5344CB8AC3E}">
        <p14:creationId xmlns:p14="http://schemas.microsoft.com/office/powerpoint/2010/main" val="25564356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תרגול כיתה</a:t>
            </a:r>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p:txBody>
          <a:bodyPr/>
          <a:lstStyle/>
          <a:p>
            <a:r>
              <a:rPr lang="he-IL" dirty="0"/>
              <a:t>אורך הקשר הקוולנטי: רדיוס האטומים המשתתפים בקשר</a:t>
            </a:r>
            <a:endParaRPr lang="en-US" dirty="0"/>
          </a:p>
        </p:txBody>
      </p:sp>
      <p:sp>
        <p:nvSpPr>
          <p:cNvPr id="9" name="מציין מיקום תוכן 8">
            <a:extLst>
              <a:ext uri="{FF2B5EF4-FFF2-40B4-BE49-F238E27FC236}">
                <a16:creationId xmlns:a16="http://schemas.microsoft.com/office/drawing/2014/main" id="{976EFD1C-2C83-406B-A4FA-8AEE22957B59}"/>
              </a:ext>
            </a:extLst>
          </p:cNvPr>
          <p:cNvSpPr>
            <a:spLocks noGrp="1"/>
          </p:cNvSpPr>
          <p:nvPr>
            <p:ph sz="quarter" idx="4"/>
          </p:nvPr>
        </p:nvSpPr>
        <p:spPr>
          <a:xfrm>
            <a:off x="515273" y="1630008"/>
            <a:ext cx="11161453" cy="4571500"/>
          </a:xfrm>
        </p:spPr>
        <p:txBody>
          <a:bodyPr>
            <a:normAutofit/>
          </a:bodyPr>
          <a:lstStyle/>
          <a:p>
            <a:pPr marL="0" indent="0">
              <a:buNone/>
            </a:pPr>
            <a:endParaRPr lang="he-IL" b="1" dirty="0">
              <a:solidFill>
                <a:srgbClr val="192A72"/>
              </a:solidFill>
            </a:endParaRPr>
          </a:p>
          <a:p>
            <a:pPr marL="0" indent="0">
              <a:buNone/>
            </a:pPr>
            <a:endParaRPr lang="he-IL" b="1" dirty="0">
              <a:solidFill>
                <a:srgbClr val="192A72"/>
              </a:solidFill>
            </a:endParaRPr>
          </a:p>
          <a:p>
            <a:pPr marL="0" indent="0">
              <a:buNone/>
            </a:pPr>
            <a:r>
              <a:rPr lang="he-IL" b="1" dirty="0">
                <a:solidFill>
                  <a:srgbClr val="192A72"/>
                </a:solidFill>
              </a:rPr>
              <a:t>מדוע גדל אורך הקשר </a:t>
            </a:r>
          </a:p>
          <a:p>
            <a:pPr marL="0" indent="0">
              <a:buNone/>
            </a:pPr>
            <a:r>
              <a:rPr lang="he-IL" b="1" dirty="0">
                <a:solidFill>
                  <a:srgbClr val="192A72"/>
                </a:solidFill>
              </a:rPr>
              <a:t>ככל שיורדים בטור?	</a:t>
            </a:r>
            <a:r>
              <a:rPr lang="he-IL" b="1" dirty="0">
                <a:solidFill>
                  <a:srgbClr val="12B4BC"/>
                </a:solidFill>
              </a:rPr>
              <a:t>		</a:t>
            </a:r>
            <a:endParaRPr lang="he-IL" dirty="0"/>
          </a:p>
        </p:txBody>
      </p:sp>
      <p:sp>
        <p:nvSpPr>
          <p:cNvPr id="7" name="מציין מיקום תוכן 8">
            <a:extLst>
              <a:ext uri="{FF2B5EF4-FFF2-40B4-BE49-F238E27FC236}">
                <a16:creationId xmlns:a16="http://schemas.microsoft.com/office/drawing/2014/main" id="{976EFD1C-2C83-406B-A4FA-8AEE22957B59}"/>
              </a:ext>
            </a:extLst>
          </p:cNvPr>
          <p:cNvSpPr txBox="1">
            <a:spLocks/>
          </p:cNvSpPr>
          <p:nvPr/>
        </p:nvSpPr>
        <p:spPr>
          <a:xfrm>
            <a:off x="515272" y="2032212"/>
            <a:ext cx="11161453" cy="3522187"/>
          </a:xfrm>
          <a:prstGeom prst="rect">
            <a:avLst/>
          </a:prstGeom>
        </p:spPr>
        <p:txBody>
          <a:bodyPr vert="horz" lIns="91440" tIns="45720" rIns="91440" bIns="45720" rtlCol="1">
            <a:normAutofit/>
          </a:bodyPr>
          <a:lstStyle>
            <a:lvl1pPr marL="268288" indent="-268288"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1pPr>
            <a:lvl2pPr marL="743024" indent="-285779"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2pPr>
            <a:lvl3pPr marL="1143114" indent="-228623" algn="r" defTabSz="914491" rtl="1" eaLnBrk="1" latinLnBrk="0" hangingPunct="1">
              <a:spcBef>
                <a:spcPct val="20000"/>
              </a:spcBef>
              <a:buFont typeface="Arial" pitchFamily="34" charset="0"/>
              <a:buChar char="•"/>
              <a:defRPr sz="18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nSpc>
                <a:spcPct val="150000"/>
              </a:lnSpc>
              <a:buFont typeface="Arial" pitchFamily="34" charset="0"/>
              <a:buNone/>
            </a:pPr>
            <a:endParaRPr lang="he-IL" dirty="0"/>
          </a:p>
        </p:txBody>
      </p:sp>
      <p:graphicFrame>
        <p:nvGraphicFramePr>
          <p:cNvPr id="10" name="Table 9"/>
          <p:cNvGraphicFramePr>
            <a:graphicFrameLocks noGrp="1"/>
          </p:cNvGraphicFramePr>
          <p:nvPr>
            <p:extLst>
              <p:ext uri="{D42A27DB-BD31-4B8C-83A1-F6EECF244321}">
                <p14:modId xmlns:p14="http://schemas.microsoft.com/office/powerpoint/2010/main" val="2206488714"/>
              </p:ext>
            </p:extLst>
          </p:nvPr>
        </p:nvGraphicFramePr>
        <p:xfrm>
          <a:off x="385535" y="2062192"/>
          <a:ext cx="7953811" cy="3596640"/>
        </p:xfrm>
        <a:graphic>
          <a:graphicData uri="http://schemas.openxmlformats.org/drawingml/2006/table">
            <a:tbl>
              <a:tblPr firstRow="1" bandRow="1">
                <a:tableStyleId>{5C22544A-7EE6-4342-B048-85BDC9FD1C3A}</a:tableStyleId>
              </a:tblPr>
              <a:tblGrid>
                <a:gridCol w="2837527">
                  <a:extLst>
                    <a:ext uri="{9D8B030D-6E8A-4147-A177-3AD203B41FA5}">
                      <a16:colId xmlns:a16="http://schemas.microsoft.com/office/drawing/2014/main" val="1200577323"/>
                    </a:ext>
                  </a:extLst>
                </a:gridCol>
                <a:gridCol w="783771">
                  <a:extLst>
                    <a:ext uri="{9D8B030D-6E8A-4147-A177-3AD203B41FA5}">
                      <a16:colId xmlns:a16="http://schemas.microsoft.com/office/drawing/2014/main" val="3596775426"/>
                    </a:ext>
                  </a:extLst>
                </a:gridCol>
                <a:gridCol w="762000">
                  <a:extLst>
                    <a:ext uri="{9D8B030D-6E8A-4147-A177-3AD203B41FA5}">
                      <a16:colId xmlns:a16="http://schemas.microsoft.com/office/drawing/2014/main" val="3003037944"/>
                    </a:ext>
                  </a:extLst>
                </a:gridCol>
                <a:gridCol w="859972">
                  <a:extLst>
                    <a:ext uri="{9D8B030D-6E8A-4147-A177-3AD203B41FA5}">
                      <a16:colId xmlns:a16="http://schemas.microsoft.com/office/drawing/2014/main" val="1383715868"/>
                    </a:ext>
                  </a:extLst>
                </a:gridCol>
                <a:gridCol w="838279">
                  <a:extLst>
                    <a:ext uri="{9D8B030D-6E8A-4147-A177-3AD203B41FA5}">
                      <a16:colId xmlns:a16="http://schemas.microsoft.com/office/drawing/2014/main" val="1479867699"/>
                    </a:ext>
                  </a:extLst>
                </a:gridCol>
                <a:gridCol w="1872262">
                  <a:extLst>
                    <a:ext uri="{9D8B030D-6E8A-4147-A177-3AD203B41FA5}">
                      <a16:colId xmlns:a16="http://schemas.microsoft.com/office/drawing/2014/main" val="1788916356"/>
                    </a:ext>
                  </a:extLst>
                </a:gridCol>
              </a:tblGrid>
              <a:tr h="427118">
                <a:tc rowSpan="2">
                  <a:txBody>
                    <a:bodyPr/>
                    <a:lstStyle/>
                    <a:p>
                      <a:pPr algn="ctr" rtl="1">
                        <a:spcAft>
                          <a:spcPts val="0"/>
                        </a:spcAft>
                      </a:pPr>
                      <a:r>
                        <a:rPr lang="he-IL" sz="1600" dirty="0">
                          <a:solidFill>
                            <a:srgbClr val="192A72"/>
                          </a:solidFill>
                          <a:effectLst/>
                        </a:rPr>
                        <a:t>מסקנה מתבקשת לגבי חוזק הקשרים</a:t>
                      </a:r>
                      <a:endParaRPr lang="en-US" sz="1600" dirty="0">
                        <a:solidFill>
                          <a:srgbClr val="192A72"/>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E9EBF5"/>
                    </a:solidFill>
                  </a:tcPr>
                </a:tc>
                <a:tc gridSpan="4">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effectLst/>
                        </a:rPr>
                        <a:t>הפריטים המושווים בשאלה:</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solidFill>
                      <a:srgbClr val="E9EBF5"/>
                    </a:solidFill>
                  </a:tcPr>
                </a:tc>
                <a:tc hMerge="1">
                  <a:txBody>
                    <a:bodyPr/>
                    <a:lstStyle/>
                    <a:p>
                      <a:endParaRPr lang="en-US">
                        <a:solidFill>
                          <a:srgbClr val="192A72"/>
                        </a:solidFill>
                      </a:endParaRPr>
                    </a:p>
                  </a:txBody>
                  <a:tcPr anchor="ctr">
                    <a:solidFill>
                      <a:srgbClr val="E9EBF5"/>
                    </a:solidFill>
                  </a:tcPr>
                </a:tc>
                <a:tc hMerge="1">
                  <a:txBody>
                    <a:bodyPr/>
                    <a:lstStyle/>
                    <a:p>
                      <a:endParaRPr lang="en-US" dirty="0">
                        <a:solidFill>
                          <a:srgbClr val="192A72"/>
                        </a:solidFill>
                      </a:endParaRPr>
                    </a:p>
                  </a:txBody>
                  <a:tcPr anchor="ctr">
                    <a:solidFill>
                      <a:srgbClr val="E9EBF5"/>
                    </a:solidFill>
                  </a:tcPr>
                </a:tc>
                <a:tc hMerge="1">
                  <a:txBody>
                    <a:bodyPr/>
                    <a:lstStyle/>
                    <a:p>
                      <a:endParaRPr lang="en-US"/>
                    </a:p>
                  </a:txBody>
                  <a:tcPr/>
                </a:tc>
                <a:tc rowSpan="2">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effectLst/>
                        </a:rPr>
                        <a:t>גורמים (הקריטריונים לקביעת חוזק/אורך הקשר)</a:t>
                      </a:r>
                      <a:endParaRPr lang="en-US" sz="1800" dirty="0">
                        <a:solidFill>
                          <a:srgbClr val="192A72"/>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E9EBF5"/>
                    </a:solidFill>
                  </a:tcPr>
                </a:tc>
                <a:extLst>
                  <a:ext uri="{0D108BD9-81ED-4DB2-BD59-A6C34878D82A}">
                    <a16:rowId xmlns:a16="http://schemas.microsoft.com/office/drawing/2014/main" val="4220354295"/>
                  </a:ext>
                </a:extLst>
              </a:tr>
              <a:tr h="711302">
                <a:tc vMerge="1">
                  <a:txBody>
                    <a:bodyPr/>
                    <a:lstStyle/>
                    <a:p>
                      <a:pPr algn="ctr"/>
                      <a:endParaRPr lang="en-US" dirty="0">
                        <a:solidFill>
                          <a:srgbClr val="192A72"/>
                        </a:solidFill>
                      </a:endParaRPr>
                    </a:p>
                  </a:txBody>
                  <a:tcPr>
                    <a:solidFill>
                      <a:srgbClr val="E9EBF5"/>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kumimoji="0" lang="en-US" sz="1600" b="0" u="none" strike="noStrike" kern="1200" cap="none" spc="0" normalizeH="0" baseline="0" noProof="0" dirty="0">
                          <a:ln>
                            <a:noFill/>
                          </a:ln>
                          <a:solidFill>
                            <a:srgbClr val="192A72"/>
                          </a:solidFill>
                          <a:effectLst/>
                          <a:uLnTx/>
                          <a:uFillTx/>
                          <a:latin typeface="+mn-lt"/>
                          <a:cs typeface="+mn-cs"/>
                        </a:rPr>
                        <a:t>I</a:t>
                      </a:r>
                      <a:r>
                        <a:rPr kumimoji="0" lang="en-US" sz="1600" b="0" u="none" strike="noStrike" kern="1200" cap="none" spc="0" normalizeH="0" baseline="0" noProof="0" dirty="0">
                          <a:ln>
                            <a:noFill/>
                          </a:ln>
                          <a:solidFill>
                            <a:srgbClr val="192A72"/>
                          </a:solidFill>
                          <a:effectLst/>
                          <a:uLnTx/>
                          <a:uFillTx/>
                          <a:latin typeface="+mn-lt"/>
                          <a:cs typeface="+mn-cs"/>
                          <a:sym typeface="Symbol" panose="05050102010706020507" pitchFamily="18" charset="2"/>
                        </a:rPr>
                        <a:t>─</a:t>
                      </a:r>
                      <a:r>
                        <a:rPr kumimoji="0" lang="en-US" sz="1600" b="0" u="none" strike="noStrike" kern="1200" cap="none" spc="0" normalizeH="0" baseline="0" noProof="0" dirty="0">
                          <a:ln>
                            <a:noFill/>
                          </a:ln>
                          <a:solidFill>
                            <a:srgbClr val="192A72"/>
                          </a:solidFill>
                          <a:effectLst/>
                          <a:uLnTx/>
                          <a:uFillTx/>
                          <a:latin typeface="+mn-lt"/>
                          <a:cs typeface="+mn-cs"/>
                        </a:rPr>
                        <a:t>I</a:t>
                      </a:r>
                      <a:endParaRPr kumimoji="0" lang="he-IL" sz="1600" b="0" u="none" strike="noStrike" kern="1200" cap="none" spc="0" normalizeH="0" baseline="0" noProof="0" dirty="0">
                        <a:ln>
                          <a:noFill/>
                        </a:ln>
                        <a:solidFill>
                          <a:srgbClr val="192A72"/>
                        </a:solidFill>
                        <a:effectLst/>
                        <a:uLnTx/>
                        <a:uFillTx/>
                        <a:latin typeface="+mn-lt"/>
                        <a:cs typeface="+mn-cs"/>
                      </a:endParaRPr>
                    </a:p>
                    <a:p>
                      <a:pPr marL="0" marR="0" lvl="0" indent="0" algn="ctr" defTabSz="914491" rtl="1" eaLnBrk="1" fontAlgn="auto" latinLnBrk="0" hangingPunct="1">
                        <a:lnSpc>
                          <a:spcPct val="100000"/>
                        </a:lnSpc>
                        <a:spcBef>
                          <a:spcPts val="0"/>
                        </a:spcBef>
                        <a:spcAft>
                          <a:spcPts val="0"/>
                        </a:spcAft>
                        <a:buClrTx/>
                        <a:buSzTx/>
                        <a:buFontTx/>
                        <a:buNone/>
                        <a:tabLst/>
                        <a:defRPr/>
                      </a:pPr>
                      <a:r>
                        <a:rPr lang="en-US" sz="1600" b="0" dirty="0">
                          <a:solidFill>
                            <a:srgbClr val="192A72"/>
                          </a:solidFill>
                          <a:effectLst/>
                          <a:latin typeface="+mn-lt"/>
                          <a:ea typeface="Times New Roman" panose="02020603050405020304" pitchFamily="18" charset="0"/>
                          <a:cs typeface="+mn-cs"/>
                        </a:rPr>
                        <a:t>0.267 nm</a:t>
                      </a:r>
                    </a:p>
                  </a:txBody>
                  <a:tcPr marL="68580" marR="68580" marT="0" marB="0" anchor="ctr">
                    <a:solidFill>
                      <a:schemeClr val="accent5">
                        <a:lumMod val="40000"/>
                        <a:lumOff val="60000"/>
                      </a:schemeClr>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kumimoji="0" lang="en-US" sz="1600" b="0" u="none" strike="noStrike" kern="1200" cap="none" spc="0" normalizeH="0" baseline="0" noProof="0" dirty="0">
                          <a:ln>
                            <a:noFill/>
                          </a:ln>
                          <a:solidFill>
                            <a:srgbClr val="192A72"/>
                          </a:solidFill>
                          <a:effectLst/>
                          <a:uLnTx/>
                          <a:uFillTx/>
                          <a:latin typeface="+mn-lt"/>
                          <a:cs typeface="+mn-cs"/>
                        </a:rPr>
                        <a:t>Br</a:t>
                      </a:r>
                      <a:r>
                        <a:rPr kumimoji="0" lang="en-US" sz="1600" b="0" u="none" strike="noStrike" kern="1200" cap="none" spc="0" normalizeH="0" baseline="0" noProof="0" dirty="0">
                          <a:ln>
                            <a:noFill/>
                          </a:ln>
                          <a:solidFill>
                            <a:srgbClr val="192A72"/>
                          </a:solidFill>
                          <a:effectLst/>
                          <a:uLnTx/>
                          <a:uFillTx/>
                          <a:latin typeface="+mn-lt"/>
                          <a:cs typeface="+mn-cs"/>
                          <a:sym typeface="Symbol" panose="05050102010706020507" pitchFamily="18" charset="2"/>
                        </a:rPr>
                        <a:t>─</a:t>
                      </a:r>
                      <a:r>
                        <a:rPr kumimoji="0" lang="en-US" sz="1600" b="0" u="none" strike="noStrike" kern="1200" cap="none" spc="0" normalizeH="0" baseline="0" noProof="0" dirty="0">
                          <a:ln>
                            <a:noFill/>
                          </a:ln>
                          <a:solidFill>
                            <a:srgbClr val="192A72"/>
                          </a:solidFill>
                          <a:effectLst/>
                          <a:uLnTx/>
                          <a:uFillTx/>
                          <a:latin typeface="+mn-lt"/>
                          <a:cs typeface="+mn-cs"/>
                        </a:rPr>
                        <a:t>Br</a:t>
                      </a:r>
                      <a:endParaRPr kumimoji="0" lang="he-IL" sz="1600" b="0" u="none" strike="noStrike" kern="1200" cap="none" spc="0" normalizeH="0" baseline="0" noProof="0" dirty="0">
                        <a:ln>
                          <a:noFill/>
                        </a:ln>
                        <a:solidFill>
                          <a:srgbClr val="192A72"/>
                        </a:solidFill>
                        <a:effectLst/>
                        <a:uLnTx/>
                        <a:uFillTx/>
                        <a:latin typeface="+mn-lt"/>
                        <a:cs typeface="+mn-cs"/>
                      </a:endParaRPr>
                    </a:p>
                    <a:p>
                      <a:pPr marL="0" marR="0" lvl="0" indent="0" algn="ctr" defTabSz="914491" rtl="1" eaLnBrk="1" fontAlgn="auto" latinLnBrk="0" hangingPunct="1">
                        <a:lnSpc>
                          <a:spcPct val="100000"/>
                        </a:lnSpc>
                        <a:spcBef>
                          <a:spcPts val="0"/>
                        </a:spcBef>
                        <a:spcAft>
                          <a:spcPts val="0"/>
                        </a:spcAft>
                        <a:buClrTx/>
                        <a:buSzTx/>
                        <a:buFontTx/>
                        <a:buNone/>
                        <a:tabLst/>
                        <a:defRPr/>
                      </a:pPr>
                      <a:r>
                        <a:rPr lang="en-US" sz="1600" b="0" dirty="0">
                          <a:solidFill>
                            <a:srgbClr val="192A72"/>
                          </a:solidFill>
                          <a:effectLst/>
                          <a:latin typeface="+mn-lt"/>
                          <a:ea typeface="Times New Roman" panose="02020603050405020304" pitchFamily="18" charset="0"/>
                          <a:cs typeface="+mn-cs"/>
                        </a:rPr>
                        <a:t>0.228 nm</a:t>
                      </a:r>
                    </a:p>
                  </a:txBody>
                  <a:tcPr marL="68580" marR="68580" marT="0" marB="0" anchor="ctr">
                    <a:solidFill>
                      <a:schemeClr val="accent5">
                        <a:lumMod val="40000"/>
                        <a:lumOff val="60000"/>
                      </a:schemeClr>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kumimoji="0" lang="en-US" sz="1600" b="0" u="none" strike="noStrike" kern="1200" cap="none" spc="0" normalizeH="0" baseline="0" noProof="0" dirty="0">
                          <a:ln>
                            <a:noFill/>
                          </a:ln>
                          <a:solidFill>
                            <a:srgbClr val="192A72"/>
                          </a:solidFill>
                          <a:effectLst/>
                          <a:uLnTx/>
                          <a:uFillTx/>
                          <a:cs typeface="+mn-cs"/>
                        </a:rPr>
                        <a:t>Cl</a:t>
                      </a:r>
                      <a:r>
                        <a:rPr kumimoji="0" lang="en-US" sz="1600" b="0" u="none" strike="noStrike" kern="1200" cap="none" spc="0" normalizeH="0" baseline="0" noProof="0" dirty="0">
                          <a:ln>
                            <a:noFill/>
                          </a:ln>
                          <a:solidFill>
                            <a:srgbClr val="192A72"/>
                          </a:solidFill>
                          <a:effectLst/>
                          <a:uLnTx/>
                          <a:uFillTx/>
                          <a:cs typeface="+mn-cs"/>
                          <a:sym typeface="Symbol" panose="05050102010706020507" pitchFamily="18" charset="2"/>
                        </a:rPr>
                        <a:t>─</a:t>
                      </a:r>
                      <a:r>
                        <a:rPr kumimoji="0" lang="en-US" sz="1600" b="0" u="none" strike="noStrike" kern="1200" cap="none" spc="0" normalizeH="0" baseline="0" noProof="0" dirty="0">
                          <a:ln>
                            <a:noFill/>
                          </a:ln>
                          <a:solidFill>
                            <a:srgbClr val="192A72"/>
                          </a:solidFill>
                          <a:effectLst/>
                          <a:uLnTx/>
                          <a:uFillTx/>
                          <a:cs typeface="+mn-cs"/>
                        </a:rPr>
                        <a:t>Cl</a:t>
                      </a:r>
                    </a:p>
                    <a:p>
                      <a:pPr marL="0" marR="0" lvl="0" indent="0" algn="ctr" defTabSz="914491" rtl="1" eaLnBrk="1" fontAlgn="auto" latinLnBrk="0" hangingPunct="1">
                        <a:lnSpc>
                          <a:spcPct val="100000"/>
                        </a:lnSpc>
                        <a:spcBef>
                          <a:spcPts val="0"/>
                        </a:spcBef>
                        <a:spcAft>
                          <a:spcPts val="0"/>
                        </a:spcAft>
                        <a:buClrTx/>
                        <a:buSzTx/>
                        <a:buFontTx/>
                        <a:buNone/>
                        <a:tabLst/>
                        <a:defRPr/>
                      </a:pPr>
                      <a:r>
                        <a:rPr lang="en-US" sz="1600" dirty="0"/>
                        <a:t>0.199</a:t>
                      </a:r>
                      <a:endParaRPr lang="en-US" sz="1600" dirty="0">
                        <a:latin typeface="Varela Round" panose="00000500000000000000" pitchFamily="2" charset="-79"/>
                        <a:cs typeface="Varela Round" panose="00000500000000000000" pitchFamily="2" charset="-79"/>
                      </a:endParaRPr>
                    </a:p>
                    <a:p>
                      <a:pPr marL="0" marR="0" lvl="0" indent="0" algn="ctr" defTabSz="914491" rtl="1" eaLnBrk="1" fontAlgn="auto" latinLnBrk="0" hangingPunct="1">
                        <a:lnSpc>
                          <a:spcPct val="100000"/>
                        </a:lnSpc>
                        <a:spcBef>
                          <a:spcPts val="0"/>
                        </a:spcBef>
                        <a:spcAft>
                          <a:spcPts val="0"/>
                        </a:spcAft>
                        <a:buClrTx/>
                        <a:buSzTx/>
                        <a:buFontTx/>
                        <a:buNone/>
                        <a:tabLst/>
                        <a:defRPr/>
                      </a:pPr>
                      <a:r>
                        <a:rPr lang="en-US" sz="1600" b="0" dirty="0">
                          <a:solidFill>
                            <a:srgbClr val="192A72"/>
                          </a:solidFill>
                          <a:cs typeface="+mn-cs"/>
                        </a:rPr>
                        <a:t> nm</a:t>
                      </a:r>
                      <a:endParaRPr lang="en-US" sz="1600" b="0" dirty="0">
                        <a:solidFill>
                          <a:srgbClr val="192A72"/>
                        </a:solidFill>
                        <a:latin typeface="Varela Round" panose="00000500000000000000" pitchFamily="2" charset="-79"/>
                        <a:cs typeface="+mn-cs"/>
                      </a:endParaRPr>
                    </a:p>
                  </a:txBody>
                  <a:tcPr marL="68580" marR="68580" marT="0" marB="0" anchor="ctr">
                    <a:solidFill>
                      <a:schemeClr val="accent5">
                        <a:lumMod val="40000"/>
                        <a:lumOff val="60000"/>
                      </a:schemeClr>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kumimoji="0" lang="en-US" sz="1600" u="none" strike="noStrike" kern="1200" cap="none" spc="0" normalizeH="0" baseline="0" noProof="0" dirty="0">
                          <a:ln>
                            <a:noFill/>
                          </a:ln>
                          <a:effectLst/>
                          <a:uLnTx/>
                          <a:uFillTx/>
                        </a:rPr>
                        <a:t>F</a:t>
                      </a:r>
                      <a:r>
                        <a:rPr kumimoji="0" lang="en-US" sz="1600" u="none" strike="noStrike" kern="1200" cap="none" spc="0" normalizeH="0" baseline="0" noProof="0" dirty="0">
                          <a:ln>
                            <a:noFill/>
                          </a:ln>
                          <a:effectLst/>
                          <a:uLnTx/>
                          <a:uFillTx/>
                          <a:sym typeface="Symbol" panose="05050102010706020507" pitchFamily="18" charset="2"/>
                        </a:rPr>
                        <a:t>─</a:t>
                      </a:r>
                      <a:r>
                        <a:rPr kumimoji="0" lang="en-US" sz="1600" u="none" strike="noStrike" kern="1200" cap="none" spc="0" normalizeH="0" baseline="0" noProof="0" dirty="0">
                          <a:ln>
                            <a:noFill/>
                          </a:ln>
                          <a:effectLst/>
                          <a:uLnTx/>
                          <a:uFillTx/>
                        </a:rPr>
                        <a:t>F</a:t>
                      </a:r>
                    </a:p>
                    <a:p>
                      <a:pPr marL="0" marR="0" lvl="0" indent="0" algn="ctr" defTabSz="914491" rtl="1" eaLnBrk="1" fontAlgn="auto" latinLnBrk="0" hangingPunct="1">
                        <a:lnSpc>
                          <a:spcPct val="100000"/>
                        </a:lnSpc>
                        <a:spcBef>
                          <a:spcPts val="0"/>
                        </a:spcBef>
                        <a:spcAft>
                          <a:spcPts val="0"/>
                        </a:spcAft>
                        <a:buClrTx/>
                        <a:buSzTx/>
                        <a:buFontTx/>
                        <a:buNone/>
                        <a:tabLst/>
                        <a:defRPr/>
                      </a:pPr>
                      <a:r>
                        <a:rPr lang="en-US" sz="1600" dirty="0"/>
                        <a:t>0.142</a:t>
                      </a:r>
                      <a:endParaRPr lang="en-US" sz="1600" dirty="0">
                        <a:latin typeface="Varela Round" panose="00000500000000000000" pitchFamily="2" charset="-79"/>
                        <a:cs typeface="Varela Round" panose="00000500000000000000" pitchFamily="2" charset="-79"/>
                      </a:endParaRPr>
                    </a:p>
                    <a:p>
                      <a:pPr marL="0" marR="0" lvl="0" indent="0" algn="ctr" defTabSz="914491" rtl="1" eaLnBrk="1" fontAlgn="auto" latinLnBrk="0" hangingPunct="1">
                        <a:lnSpc>
                          <a:spcPct val="100000"/>
                        </a:lnSpc>
                        <a:spcBef>
                          <a:spcPts val="0"/>
                        </a:spcBef>
                        <a:spcAft>
                          <a:spcPts val="0"/>
                        </a:spcAft>
                        <a:buClrTx/>
                        <a:buSzTx/>
                        <a:buFontTx/>
                        <a:buNone/>
                        <a:tabLst/>
                        <a:defRPr/>
                      </a:pPr>
                      <a:r>
                        <a:rPr lang="en-US" sz="1600" b="0" dirty="0">
                          <a:solidFill>
                            <a:srgbClr val="192A72"/>
                          </a:solidFill>
                          <a:latin typeface="Varela Round" panose="00000500000000000000" pitchFamily="2" charset="-79"/>
                          <a:cs typeface="+mn-cs"/>
                        </a:rPr>
                        <a:t>nm</a:t>
                      </a:r>
                    </a:p>
                  </a:txBody>
                  <a:tcPr marL="68580" marR="68580" marT="0" marB="0" anchor="ctr">
                    <a:solidFill>
                      <a:schemeClr val="accent5">
                        <a:lumMod val="40000"/>
                        <a:lumOff val="60000"/>
                      </a:schemeClr>
                    </a:solidFill>
                  </a:tcPr>
                </a:tc>
                <a:tc vMerge="1">
                  <a:txBody>
                    <a:bodyPr/>
                    <a:lstStyle/>
                    <a:p>
                      <a:endParaRPr lang="en-US" dirty="0">
                        <a:solidFill>
                          <a:srgbClr val="192A72"/>
                        </a:solidFill>
                      </a:endParaRPr>
                    </a:p>
                  </a:txBody>
                  <a:tcPr anchor="ctr">
                    <a:solidFill>
                      <a:srgbClr val="E9EBF5"/>
                    </a:solidFill>
                  </a:tcPr>
                </a:tc>
                <a:extLst>
                  <a:ext uri="{0D108BD9-81ED-4DB2-BD59-A6C34878D82A}">
                    <a16:rowId xmlns:a16="http://schemas.microsoft.com/office/drawing/2014/main" val="334204615"/>
                  </a:ext>
                </a:extLst>
              </a:tr>
              <a:tr h="622389">
                <a:tc rowSpan="3">
                  <a:txBody>
                    <a:bodyPr/>
                    <a:lstStyle/>
                    <a:p>
                      <a:pPr marL="0" marR="0" lvl="0" indent="0" algn="r" defTabSz="914491" rtl="1" eaLnBrk="1" fontAlgn="auto" latinLnBrk="0" hangingPunct="1">
                        <a:lnSpc>
                          <a:spcPct val="100000"/>
                        </a:lnSpc>
                        <a:spcBef>
                          <a:spcPts val="0"/>
                        </a:spcBef>
                        <a:spcAft>
                          <a:spcPts val="0"/>
                        </a:spcAft>
                        <a:buClrTx/>
                        <a:buSzTx/>
                        <a:buFontTx/>
                        <a:buNone/>
                        <a:tabLst/>
                        <a:defRPr/>
                      </a:pPr>
                      <a:r>
                        <a:rPr lang="en-US" sz="1200" dirty="0">
                          <a:solidFill>
                            <a:srgbClr val="192A72"/>
                          </a:solidFill>
                          <a:effectLst/>
                        </a:rPr>
                        <a:t> </a:t>
                      </a:r>
                      <a:r>
                        <a:rPr lang="he-IL" sz="2000" dirty="0">
                          <a:solidFill>
                            <a:srgbClr val="22798E"/>
                          </a:solidFill>
                        </a:rPr>
                        <a:t>ככל שרדיוס האטומים גדֵל- המרחק בין האטומים גדֵל אף הוא.  כוחות המשיכה בין האלקטרונים הקושרים לגרעינים חלשים יותר</a:t>
                      </a:r>
                      <a:r>
                        <a:rPr lang="en-US" sz="2000" dirty="0">
                          <a:solidFill>
                            <a:srgbClr val="22798E"/>
                          </a:solidFill>
                        </a:rPr>
                        <a:t> </a:t>
                      </a:r>
                      <a:r>
                        <a:rPr lang="he-IL" sz="2000" dirty="0">
                          <a:solidFill>
                            <a:srgbClr val="22798E"/>
                          </a:solidFill>
                        </a:rPr>
                        <a:t>והקשר הקוולנטי</a:t>
                      </a:r>
                      <a:r>
                        <a:rPr lang="he-IL" sz="2000" baseline="0" dirty="0">
                          <a:solidFill>
                            <a:srgbClr val="22798E"/>
                          </a:solidFill>
                        </a:rPr>
                        <a:t> מתארך</a:t>
                      </a:r>
                      <a:r>
                        <a:rPr lang="he-IL" sz="2000" dirty="0">
                          <a:solidFill>
                            <a:srgbClr val="22798E"/>
                          </a:solidFill>
                        </a:rPr>
                        <a:t>.</a:t>
                      </a:r>
                      <a:endParaRPr lang="he-IL" sz="2000" dirty="0">
                        <a:solidFill>
                          <a:srgbClr val="22798E"/>
                        </a:solidFill>
                        <a:effectLst/>
                      </a:endParaRPr>
                    </a:p>
                  </a:txBody>
                  <a:tcPr marL="68580" marR="6858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E9EBF5"/>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198 pm</a:t>
                      </a:r>
                      <a:endParaRPr lang="en-US" sz="1400" b="0" dirty="0">
                        <a:solidFill>
                          <a:srgbClr val="192A72"/>
                        </a:solidFill>
                        <a:latin typeface="Varela Round" panose="00000500000000000000" pitchFamily="2" charset="-79"/>
                        <a:cs typeface="+mn-cs"/>
                      </a:endParaRPr>
                    </a:p>
                  </a:txBody>
                  <a:tcPr anchor="ctr">
                    <a:solidFill>
                      <a:schemeClr val="accent5">
                        <a:lumMod val="40000"/>
                        <a:lumOff val="60000"/>
                      </a:schemeClr>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185 pm</a:t>
                      </a:r>
                      <a:endParaRPr lang="en-US" sz="1400" b="0" dirty="0">
                        <a:solidFill>
                          <a:srgbClr val="192A72"/>
                        </a:solidFill>
                        <a:latin typeface="Varela Round" panose="00000500000000000000" pitchFamily="2" charset="-79"/>
                        <a:cs typeface="+mn-cs"/>
                      </a:endParaRPr>
                    </a:p>
                  </a:txBody>
                  <a:tcPr anchor="ctr">
                    <a:solidFill>
                      <a:schemeClr val="accent5">
                        <a:lumMod val="40000"/>
                        <a:lumOff val="60000"/>
                      </a:schemeClr>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175 pm</a:t>
                      </a:r>
                      <a:endParaRPr lang="en-US" sz="1400" b="0" dirty="0">
                        <a:solidFill>
                          <a:srgbClr val="192A72"/>
                        </a:solidFill>
                        <a:latin typeface="Varela Round" panose="00000500000000000000" pitchFamily="2" charset="-79"/>
                        <a:cs typeface="+mn-cs"/>
                      </a:endParaRPr>
                    </a:p>
                  </a:txBody>
                  <a:tcPr anchor="ctr">
                    <a:solidFill>
                      <a:schemeClr val="accent5">
                        <a:lumMod val="40000"/>
                        <a:lumOff val="60000"/>
                      </a:schemeClr>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147 pm</a:t>
                      </a:r>
                      <a:endParaRPr lang="en-US" sz="1400" b="0" dirty="0">
                        <a:solidFill>
                          <a:srgbClr val="192A72"/>
                        </a:solidFill>
                        <a:latin typeface="Varela Round" panose="00000500000000000000" pitchFamily="2" charset="-79"/>
                        <a:cs typeface="+mn-cs"/>
                      </a:endParaRPr>
                    </a:p>
                  </a:txBody>
                  <a:tcPr anchor="ctr">
                    <a:solidFill>
                      <a:schemeClr val="accent5">
                        <a:lumMod val="40000"/>
                        <a:lumOff val="60000"/>
                      </a:schemeClr>
                    </a:solidFill>
                  </a:tcPr>
                </a:tc>
                <a:tc>
                  <a:txBody>
                    <a:bodyPr/>
                    <a:lstStyle/>
                    <a:p>
                      <a:pPr algn="r" rtl="1">
                        <a:spcAft>
                          <a:spcPts val="0"/>
                        </a:spcAft>
                      </a:pPr>
                      <a:r>
                        <a:rPr lang="he-IL" sz="1800" dirty="0">
                          <a:solidFill>
                            <a:srgbClr val="192A72"/>
                          </a:solidFill>
                          <a:effectLst/>
                        </a:rPr>
                        <a:t>רדיוס  האטומים המשתתפים בקשר </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solidFill>
                      <a:srgbClr val="E9EBF5"/>
                    </a:solidFill>
                  </a:tcPr>
                </a:tc>
                <a:extLst>
                  <a:ext uri="{0D108BD9-81ED-4DB2-BD59-A6C34878D82A}">
                    <a16:rowId xmlns:a16="http://schemas.microsoft.com/office/drawing/2014/main" val="2005788362"/>
                  </a:ext>
                </a:extLst>
              </a:tr>
              <a:tr h="385289">
                <a:tc vMerge="1">
                  <a:txBody>
                    <a:bodyPr/>
                    <a:lstStyle/>
                    <a:p>
                      <a:pPr algn="ctr"/>
                      <a:endParaRPr lang="en-US" dirty="0">
                        <a:solidFill>
                          <a:srgbClr val="192A72"/>
                        </a:solidFill>
                      </a:endParaRPr>
                    </a:p>
                  </a:txBody>
                  <a:tcPr anchor="ctr">
                    <a:lnL w="12700" cap="flat" cmpd="sng" algn="ctr">
                      <a:solidFill>
                        <a:schemeClr val="tx1"/>
                      </a:solidFill>
                      <a:prstDash val="solid"/>
                      <a:round/>
                      <a:headEnd type="none" w="med" len="med"/>
                      <a:tailEnd type="none" w="med" len="med"/>
                    </a:lnL>
                    <a:solidFill>
                      <a:srgbClr val="E9EBF5"/>
                    </a:solidFill>
                  </a:tcPr>
                </a:tc>
                <a:tc gridSpan="4">
                  <a:txBody>
                    <a:bodyPr/>
                    <a:lstStyle/>
                    <a:p>
                      <a:pPr algn="ctr" rtl="1">
                        <a:spcAft>
                          <a:spcPts val="0"/>
                        </a:spcAft>
                      </a:pPr>
                      <a:r>
                        <a:rPr lang="en-US" sz="2000" dirty="0">
                          <a:solidFill>
                            <a:srgbClr val="192A72"/>
                          </a:solidFill>
                          <a:effectLst/>
                        </a:rPr>
                        <a:t> </a:t>
                      </a:r>
                      <a:r>
                        <a:rPr lang="he-IL" sz="2000" dirty="0">
                          <a:solidFill>
                            <a:srgbClr val="192A72"/>
                          </a:solidFill>
                        </a:rPr>
                        <a:t>כל הקשרים יחידים</a:t>
                      </a:r>
                      <a:r>
                        <a:rPr lang="en-US" sz="2000" dirty="0">
                          <a:solidFill>
                            <a:srgbClr val="192A72"/>
                          </a:solidFill>
                          <a:effectLst/>
                        </a:rPr>
                        <a:t> </a:t>
                      </a:r>
                      <a:endParaRPr lang="en-US" sz="2000" dirty="0">
                        <a:solidFill>
                          <a:srgbClr val="192A72"/>
                        </a:solidFill>
                        <a:effectLst/>
                        <a:latin typeface="Times New Roman" panose="02020603050405020304" pitchFamily="18" charset="0"/>
                        <a:ea typeface="Times New Roman" panose="02020603050405020304" pitchFamily="18" charset="0"/>
                      </a:endParaRPr>
                    </a:p>
                  </a:txBody>
                  <a:tcPr anchor="ctr">
                    <a:solidFill>
                      <a:srgbClr val="E9EBF5"/>
                    </a:solidFill>
                  </a:tcPr>
                </a:tc>
                <a:tc hMerge="1">
                  <a:txBody>
                    <a:bodyPr/>
                    <a:lstStyle/>
                    <a:p>
                      <a:pPr algn="ctr"/>
                      <a:endParaRPr lang="en-US" dirty="0">
                        <a:solidFill>
                          <a:srgbClr val="192A72"/>
                        </a:solidFill>
                      </a:endParaRPr>
                    </a:p>
                  </a:txBody>
                  <a:tcPr anchor="ctr">
                    <a:solidFill>
                      <a:srgbClr val="E9EBF5"/>
                    </a:solidFill>
                  </a:tcPr>
                </a:tc>
                <a:tc hMerge="1">
                  <a:txBody>
                    <a:bodyPr/>
                    <a:lstStyle/>
                    <a:p>
                      <a:pPr algn="ctr" rtl="1">
                        <a:spcAft>
                          <a:spcPts val="0"/>
                        </a:spcAft>
                      </a:pPr>
                      <a:endParaRPr lang="en-US" sz="2000" dirty="0">
                        <a:solidFill>
                          <a:srgbClr val="192A72"/>
                        </a:solidFill>
                        <a:effectLst/>
                        <a:latin typeface="Times New Roman" panose="02020603050405020304" pitchFamily="18" charset="0"/>
                        <a:ea typeface="Times New Roman" panose="02020603050405020304" pitchFamily="18" charset="0"/>
                      </a:endParaRPr>
                    </a:p>
                  </a:txBody>
                  <a:tcPr marL="68580" marR="68580" marT="0" marB="0" anchor="ctr">
                    <a:solidFill>
                      <a:srgbClr val="E9EBF5"/>
                    </a:solidFill>
                  </a:tcPr>
                </a:tc>
                <a:tc hMerge="1">
                  <a:txBody>
                    <a:bodyPr/>
                    <a:lstStyle/>
                    <a:p>
                      <a:endParaRPr lang="en-US"/>
                    </a:p>
                  </a:txBody>
                  <a:tcPr/>
                </a:tc>
                <a:tc>
                  <a:txBody>
                    <a:bodyPr/>
                    <a:lstStyle/>
                    <a:p>
                      <a:pPr algn="r" rtl="1">
                        <a:spcAft>
                          <a:spcPts val="0"/>
                        </a:spcAft>
                      </a:pPr>
                      <a:r>
                        <a:rPr lang="he-IL" sz="1800" dirty="0">
                          <a:solidFill>
                            <a:srgbClr val="192A72"/>
                          </a:solidFill>
                          <a:effectLst/>
                          <a:latin typeface="+mn-lt"/>
                          <a:ea typeface="+mn-ea"/>
                        </a:rPr>
                        <a:t>סדר</a:t>
                      </a:r>
                      <a:r>
                        <a:rPr lang="he-IL" sz="1800" baseline="0" dirty="0">
                          <a:solidFill>
                            <a:srgbClr val="192A72"/>
                          </a:solidFill>
                          <a:effectLst/>
                          <a:latin typeface="+mn-lt"/>
                          <a:ea typeface="+mn-ea"/>
                        </a:rPr>
                        <a:t> הקשר</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solidFill>
                      <a:srgbClr val="E9EBF5"/>
                    </a:solidFill>
                  </a:tcPr>
                </a:tc>
                <a:extLst>
                  <a:ext uri="{0D108BD9-81ED-4DB2-BD59-A6C34878D82A}">
                    <a16:rowId xmlns:a16="http://schemas.microsoft.com/office/drawing/2014/main" val="588938049"/>
                  </a:ext>
                </a:extLst>
              </a:tr>
              <a:tr h="800215">
                <a:tc vMerge="1">
                  <a:txBody>
                    <a:bodyPr/>
                    <a:lstStyle/>
                    <a:p>
                      <a:pPr algn="ctr"/>
                      <a:endParaRPr lang="en-US" dirty="0">
                        <a:solidFill>
                          <a:srgbClr val="192A72"/>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E9EBF5"/>
                    </a:solidFill>
                  </a:tcPr>
                </a:tc>
                <a:tc gridSpan="4">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rPr>
                        <a:t>כל הקשרים טהורים</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anchor="ctr">
                    <a:lnB w="12700" cap="flat" cmpd="sng" algn="ctr">
                      <a:solidFill>
                        <a:schemeClr val="tx1"/>
                      </a:solidFill>
                      <a:prstDash val="solid"/>
                      <a:round/>
                      <a:headEnd type="none" w="med" len="med"/>
                      <a:tailEnd type="none" w="med" len="med"/>
                    </a:lnB>
                    <a:solidFill>
                      <a:srgbClr val="E9EBF5"/>
                    </a:solidFill>
                  </a:tcPr>
                </a:tc>
                <a:tc hMerge="1">
                  <a:txBody>
                    <a:bodyPr/>
                    <a:lstStyle/>
                    <a:p>
                      <a:pPr algn="ctr"/>
                      <a:endParaRPr lang="en-US">
                        <a:solidFill>
                          <a:srgbClr val="192A72"/>
                        </a:solidFill>
                      </a:endParaRPr>
                    </a:p>
                  </a:txBody>
                  <a:tcPr anchor="ctr">
                    <a:solidFill>
                      <a:srgbClr val="E9EBF5"/>
                    </a:solidFill>
                  </a:tcPr>
                </a:tc>
                <a:tc hMerge="1">
                  <a:txBody>
                    <a:bodyPr/>
                    <a:lstStyle/>
                    <a:p>
                      <a:pPr algn="ctr"/>
                      <a:endParaRPr lang="en-US" dirty="0">
                        <a:solidFill>
                          <a:srgbClr val="192A72"/>
                        </a:solidFill>
                      </a:endParaRPr>
                    </a:p>
                  </a:txBody>
                  <a:tcPr anchor="ctr">
                    <a:solidFill>
                      <a:srgbClr val="E9EBF5"/>
                    </a:solidFill>
                  </a:tcPr>
                </a:tc>
                <a:tc hMerge="1">
                  <a:txBody>
                    <a:bodyPr/>
                    <a:lstStyle/>
                    <a:p>
                      <a:endParaRPr lang="en-US"/>
                    </a:p>
                  </a:txBody>
                  <a:tcPr/>
                </a:tc>
                <a:tc>
                  <a:txBody>
                    <a:bodyPr/>
                    <a:lstStyle/>
                    <a:p>
                      <a:pPr algn="r" rtl="1">
                        <a:spcAft>
                          <a:spcPts val="0"/>
                        </a:spcAft>
                      </a:pPr>
                      <a:r>
                        <a:rPr lang="he-IL" sz="1800" dirty="0">
                          <a:solidFill>
                            <a:srgbClr val="192A72"/>
                          </a:solidFill>
                          <a:effectLst/>
                        </a:rPr>
                        <a:t>קוטביות הקשר </a:t>
                      </a:r>
                    </a:p>
                    <a:p>
                      <a:pPr algn="r" rtl="1">
                        <a:spcAft>
                          <a:spcPts val="0"/>
                        </a:spcAft>
                      </a:pPr>
                      <a:r>
                        <a:rPr lang="he-IL" sz="1800" dirty="0">
                          <a:solidFill>
                            <a:srgbClr val="192A72"/>
                          </a:solidFill>
                          <a:effectLst/>
                        </a:rPr>
                        <a:t>    -קוטבי או טהור</a:t>
                      </a:r>
                      <a:endParaRPr lang="en-US" sz="1800" dirty="0">
                        <a:solidFill>
                          <a:srgbClr val="192A72"/>
                        </a:solidFill>
                        <a:effectLst/>
                      </a:endParaRPr>
                    </a:p>
                    <a:p>
                      <a:pPr algn="r" rtl="1">
                        <a:spcAft>
                          <a:spcPts val="0"/>
                        </a:spcAft>
                      </a:pPr>
                      <a:r>
                        <a:rPr lang="he-IL" sz="1800" dirty="0">
                          <a:solidFill>
                            <a:srgbClr val="192A72"/>
                          </a:solidFill>
                          <a:effectLst/>
                        </a:rPr>
                        <a:t>    -מידת קוטביות</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E9EBF5"/>
                    </a:solidFill>
                  </a:tcPr>
                </a:tc>
                <a:extLst>
                  <a:ext uri="{0D108BD9-81ED-4DB2-BD59-A6C34878D82A}">
                    <a16:rowId xmlns:a16="http://schemas.microsoft.com/office/drawing/2014/main" val="734496578"/>
                  </a:ext>
                </a:extLst>
              </a:tr>
            </a:tbl>
          </a:graphicData>
        </a:graphic>
      </p:graphicFrame>
    </p:spTree>
    <p:extLst>
      <p:ext uri="{BB962C8B-B14F-4D97-AF65-F5344CB8AC3E}">
        <p14:creationId xmlns:p14="http://schemas.microsoft.com/office/powerpoint/2010/main" val="41456145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תרגול כיתה</a:t>
            </a:r>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p:txBody>
          <a:bodyPr/>
          <a:lstStyle/>
          <a:p>
            <a:r>
              <a:rPr lang="he-IL" dirty="0"/>
              <a:t>אורך הקשר הקוולנטי: סדר הקשר</a:t>
            </a:r>
            <a:endParaRPr lang="en-US" dirty="0"/>
          </a:p>
        </p:txBody>
      </p:sp>
      <p:sp>
        <p:nvSpPr>
          <p:cNvPr id="9" name="מציין מיקום תוכן 8">
            <a:extLst>
              <a:ext uri="{FF2B5EF4-FFF2-40B4-BE49-F238E27FC236}">
                <a16:creationId xmlns:a16="http://schemas.microsoft.com/office/drawing/2014/main" id="{976EFD1C-2C83-406B-A4FA-8AEE22957B59}"/>
              </a:ext>
            </a:extLst>
          </p:cNvPr>
          <p:cNvSpPr>
            <a:spLocks noGrp="1"/>
          </p:cNvSpPr>
          <p:nvPr>
            <p:ph sz="quarter" idx="4"/>
          </p:nvPr>
        </p:nvSpPr>
        <p:spPr>
          <a:xfrm>
            <a:off x="515273" y="1630008"/>
            <a:ext cx="11161453" cy="4571500"/>
          </a:xfrm>
        </p:spPr>
        <p:txBody>
          <a:bodyPr>
            <a:normAutofit/>
          </a:bodyPr>
          <a:lstStyle/>
          <a:p>
            <a:r>
              <a:rPr lang="he-IL" dirty="0"/>
              <a:t>איזה מהערכים שלפניך מתאים לערכו של  </a:t>
            </a:r>
            <a:r>
              <a:rPr lang="en-US" dirty="0"/>
              <a:t>X</a:t>
            </a:r>
            <a:r>
              <a:rPr lang="he-IL" dirty="0"/>
              <a:t>? הסבר.</a:t>
            </a:r>
            <a:endParaRPr lang="en-US" dirty="0"/>
          </a:p>
          <a:p>
            <a:pPr marL="0" indent="0">
              <a:buNone/>
            </a:pPr>
            <a:endParaRPr lang="en-US" dirty="0"/>
          </a:p>
          <a:p>
            <a:pPr marL="0" indent="0">
              <a:buNone/>
            </a:pPr>
            <a:r>
              <a:rPr lang="en-US" dirty="0"/>
              <a:t> 	</a:t>
            </a:r>
            <a:r>
              <a:rPr lang="en-US" dirty="0">
                <a:solidFill>
                  <a:srgbClr val="12B4BC"/>
                </a:solidFill>
              </a:rPr>
              <a:t>1.65 Å	1.49 Å	1.21 Å</a:t>
            </a:r>
          </a:p>
          <a:p>
            <a:pPr marL="0" indent="0">
              <a:buNone/>
            </a:pPr>
            <a:br>
              <a:rPr lang="en-US" sz="2000" dirty="0"/>
            </a:br>
            <a:r>
              <a:rPr lang="he-IL" sz="2000" dirty="0"/>
              <a:t> </a:t>
            </a:r>
            <a:r>
              <a:rPr lang="en-US" sz="2000" dirty="0"/>
              <a:t>Å</a:t>
            </a:r>
            <a:r>
              <a:rPr lang="he-IL" sz="2000" dirty="0"/>
              <a:t> אנגסטרום, יחידת אורך: </a:t>
            </a:r>
            <a:r>
              <a:rPr lang="en-US" sz="2000" dirty="0"/>
              <a:t>1 Å = 10</a:t>
            </a:r>
            <a:r>
              <a:rPr lang="en-US" sz="2000" baseline="30000" dirty="0"/>
              <a:t>-10</a:t>
            </a:r>
            <a:r>
              <a:rPr lang="en-US" sz="2000" dirty="0"/>
              <a:t> m </a:t>
            </a:r>
          </a:p>
          <a:p>
            <a:pPr marL="0" indent="0">
              <a:buNone/>
            </a:pPr>
            <a:endParaRPr lang="en-US" sz="2000" b="1" dirty="0">
              <a:solidFill>
                <a:srgbClr val="12B4BC"/>
              </a:solidFill>
            </a:endParaRPr>
          </a:p>
          <a:p>
            <a:pPr marL="0" indent="0">
              <a:buNone/>
            </a:pPr>
            <a:r>
              <a:rPr lang="he-IL" b="1" dirty="0">
                <a:solidFill>
                  <a:srgbClr val="12B4BC"/>
                </a:solidFill>
              </a:rPr>
              <a:t>			</a:t>
            </a:r>
            <a:endParaRPr lang="he-IL" dirty="0"/>
          </a:p>
        </p:txBody>
      </p:sp>
      <p:sp>
        <p:nvSpPr>
          <p:cNvPr id="7" name="מציין מיקום תוכן 8">
            <a:extLst>
              <a:ext uri="{FF2B5EF4-FFF2-40B4-BE49-F238E27FC236}">
                <a16:creationId xmlns:a16="http://schemas.microsoft.com/office/drawing/2014/main" id="{976EFD1C-2C83-406B-A4FA-8AEE22957B59}"/>
              </a:ext>
            </a:extLst>
          </p:cNvPr>
          <p:cNvSpPr txBox="1">
            <a:spLocks/>
          </p:cNvSpPr>
          <p:nvPr/>
        </p:nvSpPr>
        <p:spPr>
          <a:xfrm>
            <a:off x="515272" y="2032212"/>
            <a:ext cx="11161453" cy="3522187"/>
          </a:xfrm>
          <a:prstGeom prst="rect">
            <a:avLst/>
          </a:prstGeom>
        </p:spPr>
        <p:txBody>
          <a:bodyPr vert="horz" lIns="91440" tIns="45720" rIns="91440" bIns="45720" rtlCol="1">
            <a:normAutofit/>
          </a:bodyPr>
          <a:lstStyle>
            <a:lvl1pPr marL="268288" indent="-268288"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1pPr>
            <a:lvl2pPr marL="743024" indent="-285779"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2pPr>
            <a:lvl3pPr marL="1143114" indent="-228623" algn="r" defTabSz="914491" rtl="1" eaLnBrk="1" latinLnBrk="0" hangingPunct="1">
              <a:spcBef>
                <a:spcPct val="20000"/>
              </a:spcBef>
              <a:buFont typeface="Arial" pitchFamily="34" charset="0"/>
              <a:buChar char="•"/>
              <a:defRPr sz="18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nSpc>
                <a:spcPct val="150000"/>
              </a:lnSpc>
              <a:buFont typeface="Arial" pitchFamily="34" charset="0"/>
              <a:buNone/>
            </a:pPr>
            <a:endParaRPr lang="he-IL" dirty="0"/>
          </a:p>
        </p:txBody>
      </p:sp>
      <p:graphicFrame>
        <p:nvGraphicFramePr>
          <p:cNvPr id="14" name="Table 13"/>
          <p:cNvGraphicFramePr>
            <a:graphicFrameLocks noGrp="1"/>
          </p:cNvGraphicFramePr>
          <p:nvPr>
            <p:extLst>
              <p:ext uri="{D42A27DB-BD31-4B8C-83A1-F6EECF244321}">
                <p14:modId xmlns:p14="http://schemas.microsoft.com/office/powerpoint/2010/main" val="625301634"/>
              </p:ext>
            </p:extLst>
          </p:nvPr>
        </p:nvGraphicFramePr>
        <p:xfrm>
          <a:off x="603090" y="1630008"/>
          <a:ext cx="3807414" cy="1466668"/>
        </p:xfrm>
        <a:graphic>
          <a:graphicData uri="http://schemas.openxmlformats.org/drawingml/2006/table">
            <a:tbl>
              <a:tblPr firstRow="1" bandRow="1">
                <a:tableStyleId>{073A0DAA-6AF3-43AB-8588-CEC1D06C72B9}</a:tableStyleId>
              </a:tblPr>
              <a:tblGrid>
                <a:gridCol w="1903707">
                  <a:extLst>
                    <a:ext uri="{9D8B030D-6E8A-4147-A177-3AD203B41FA5}">
                      <a16:colId xmlns:a16="http://schemas.microsoft.com/office/drawing/2014/main" val="3742297672"/>
                    </a:ext>
                  </a:extLst>
                </a:gridCol>
                <a:gridCol w="1903707">
                  <a:extLst>
                    <a:ext uri="{9D8B030D-6E8A-4147-A177-3AD203B41FA5}">
                      <a16:colId xmlns:a16="http://schemas.microsoft.com/office/drawing/2014/main" val="294101622"/>
                    </a:ext>
                  </a:extLst>
                </a:gridCol>
              </a:tblGrid>
              <a:tr h="457716">
                <a:tc>
                  <a:txBody>
                    <a:bodyPr/>
                    <a:lstStyle/>
                    <a:p>
                      <a:pPr marL="0" marR="0" algn="ctr" rtl="1">
                        <a:lnSpc>
                          <a:spcPct val="150000"/>
                        </a:lnSpc>
                        <a:spcBef>
                          <a:spcPts val="0"/>
                        </a:spcBef>
                        <a:spcAft>
                          <a:spcPts val="0"/>
                        </a:spcAft>
                        <a:tabLst>
                          <a:tab pos="445770" algn="l"/>
                        </a:tabLst>
                      </a:pPr>
                      <a:r>
                        <a:rPr lang="he-IL" sz="2000" dirty="0">
                          <a:effectLst/>
                        </a:rPr>
                        <a:t>אורך הקשר (</a:t>
                      </a:r>
                      <a:r>
                        <a:rPr lang="en-US" sz="2000" dirty="0"/>
                        <a:t>Å</a:t>
                      </a:r>
                      <a:r>
                        <a:rPr lang="he-IL" sz="2000" dirty="0"/>
                        <a:t>)</a:t>
                      </a:r>
                      <a:endParaRPr lang="en-US" sz="2000" dirty="0">
                        <a:effectLst/>
                        <a:latin typeface="Varela Round" panose="00000500000000000000" pitchFamily="2" charset="-79"/>
                        <a:ea typeface="Times New Roman" panose="02020603050405020304" pitchFamily="18" charset="0"/>
                        <a:cs typeface="Varela Round" panose="00000500000000000000" pitchFamily="2" charset="-79"/>
                      </a:endParaRPr>
                    </a:p>
                  </a:txBody>
                  <a:tcPr marL="68580" marR="68580" marT="0" marB="0" anchor="ctr"/>
                </a:tc>
                <a:tc>
                  <a:txBody>
                    <a:bodyPr/>
                    <a:lstStyle/>
                    <a:p>
                      <a:pPr marL="0" marR="0" algn="ctr" rtl="1">
                        <a:lnSpc>
                          <a:spcPct val="150000"/>
                        </a:lnSpc>
                        <a:spcBef>
                          <a:spcPts val="0"/>
                        </a:spcBef>
                        <a:spcAft>
                          <a:spcPts val="0"/>
                        </a:spcAft>
                        <a:tabLst>
                          <a:tab pos="2637155" algn="ctr"/>
                          <a:tab pos="5274310" algn="r"/>
                          <a:tab pos="445770" algn="l"/>
                        </a:tabLst>
                      </a:pPr>
                      <a:r>
                        <a:rPr lang="he-IL" sz="2000" dirty="0">
                          <a:effectLst/>
                        </a:rPr>
                        <a:t>הקשר</a:t>
                      </a:r>
                      <a:endParaRPr lang="en-US" sz="2000" dirty="0">
                        <a:effectLst/>
                        <a:latin typeface="Varela Round" panose="00000500000000000000" pitchFamily="2" charset="-79"/>
                        <a:ea typeface="Times New Roman" panose="02020603050405020304" pitchFamily="18" charset="0"/>
                        <a:cs typeface="Varela Round" panose="00000500000000000000" pitchFamily="2" charset="-79"/>
                      </a:endParaRPr>
                    </a:p>
                  </a:txBody>
                  <a:tcPr marL="68580" marR="68580" marT="0" marB="0" anchor="ctr"/>
                </a:tc>
                <a:extLst>
                  <a:ext uri="{0D108BD9-81ED-4DB2-BD59-A6C34878D82A}">
                    <a16:rowId xmlns:a16="http://schemas.microsoft.com/office/drawing/2014/main" val="3828302677"/>
                  </a:ext>
                </a:extLst>
              </a:tr>
              <a:tr h="274320">
                <a:tc>
                  <a:txBody>
                    <a:bodyPr/>
                    <a:lstStyle/>
                    <a:p>
                      <a:pPr algn="ctr"/>
                      <a:r>
                        <a:rPr lang="en-US" dirty="0"/>
                        <a:t>1.49</a:t>
                      </a:r>
                      <a:endParaRPr lang="en-US"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00" rtl="1" eaLnBrk="1" fontAlgn="auto" latinLnBrk="0" hangingPunct="1">
                        <a:lnSpc>
                          <a:spcPct val="150000"/>
                        </a:lnSpc>
                        <a:spcBef>
                          <a:spcPts val="0"/>
                        </a:spcBef>
                        <a:spcAft>
                          <a:spcPts val="0"/>
                        </a:spcAft>
                        <a:buClrTx/>
                        <a:buSzTx/>
                        <a:buFontTx/>
                        <a:buNone/>
                        <a:tabLst>
                          <a:tab pos="445770" algn="l"/>
                        </a:tabLst>
                        <a:defRPr/>
                      </a:pPr>
                      <a:r>
                        <a:rPr kumimoji="0" lang="en-US" sz="2000" u="none" strike="noStrike" kern="1200" cap="none" spc="0" normalizeH="0" baseline="0" noProof="0" dirty="0">
                          <a:ln>
                            <a:noFill/>
                          </a:ln>
                          <a:effectLst/>
                          <a:uLnTx/>
                          <a:uFillTx/>
                        </a:rPr>
                        <a:t>O</a:t>
                      </a:r>
                      <a:r>
                        <a:rPr kumimoji="0" lang="en-US" sz="2000" u="none" strike="noStrike" kern="1200" cap="none" spc="0" normalizeH="0" baseline="0" noProof="0" dirty="0">
                          <a:ln>
                            <a:noFill/>
                          </a:ln>
                          <a:effectLst/>
                          <a:uLnTx/>
                          <a:uFillTx/>
                          <a:sym typeface="Symbol" panose="05050102010706020507" pitchFamily="18" charset="2"/>
                        </a:rPr>
                        <a:t>─</a:t>
                      </a:r>
                      <a:r>
                        <a:rPr kumimoji="0" lang="en-US" sz="2000" u="none" strike="noStrike" kern="1200" cap="none" spc="0" normalizeH="0" baseline="0" noProof="0" dirty="0">
                          <a:ln>
                            <a:noFill/>
                          </a:ln>
                          <a:effectLst/>
                          <a:uLnTx/>
                          <a:uFillTx/>
                        </a:rPr>
                        <a:t>O</a:t>
                      </a:r>
                      <a:endParaRPr kumimoji="0" lang="en-US" sz="20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txBody>
                  <a:tcPr anchor="ctr"/>
                </a:tc>
                <a:extLst>
                  <a:ext uri="{0D108BD9-81ED-4DB2-BD59-A6C34878D82A}">
                    <a16:rowId xmlns:a16="http://schemas.microsoft.com/office/drawing/2014/main" val="2561779829"/>
                  </a:ext>
                </a:extLst>
              </a:tr>
              <a:tr h="274320">
                <a:tc>
                  <a:txBody>
                    <a:bodyPr/>
                    <a:lstStyle/>
                    <a:p>
                      <a:pPr algn="ctr"/>
                      <a:r>
                        <a:rPr lang="en-US" dirty="0"/>
                        <a:t>X</a:t>
                      </a:r>
                      <a:endParaRPr lang="en-US" dirty="0">
                        <a:latin typeface="Varela Round" panose="00000500000000000000" pitchFamily="2" charset="-79"/>
                        <a:cs typeface="Varela Round" panose="00000500000000000000" pitchFamily="2" charset="-79"/>
                      </a:endParaRPr>
                    </a:p>
                  </a:txBody>
                  <a:tcPr anchor="ctr"/>
                </a:tc>
                <a:tc>
                  <a:txBody>
                    <a:bodyPr/>
                    <a:lstStyle/>
                    <a:p>
                      <a:pPr marL="0" marR="0" algn="ctr" rtl="1">
                        <a:lnSpc>
                          <a:spcPct val="150000"/>
                        </a:lnSpc>
                        <a:spcBef>
                          <a:spcPts val="0"/>
                        </a:spcBef>
                        <a:spcAft>
                          <a:spcPts val="0"/>
                        </a:spcAft>
                        <a:tabLst>
                          <a:tab pos="445770" algn="l"/>
                        </a:tabLst>
                      </a:pPr>
                      <a:r>
                        <a:rPr lang="en-US" sz="2000" dirty="0">
                          <a:effectLst/>
                          <a:latin typeface="Varela Round" panose="00000500000000000000" pitchFamily="2" charset="-79"/>
                          <a:ea typeface="Times New Roman" panose="02020603050405020304" pitchFamily="18" charset="0"/>
                          <a:cs typeface="Varela Round" panose="00000500000000000000" pitchFamily="2" charset="-79"/>
                        </a:rPr>
                        <a:t>O=O</a:t>
                      </a:r>
                    </a:p>
                  </a:txBody>
                  <a:tcPr anchor="ctr"/>
                </a:tc>
                <a:extLst>
                  <a:ext uri="{0D108BD9-81ED-4DB2-BD59-A6C34878D82A}">
                    <a16:rowId xmlns:a16="http://schemas.microsoft.com/office/drawing/2014/main" val="701301191"/>
                  </a:ext>
                </a:extLst>
              </a:tr>
            </a:tbl>
          </a:graphicData>
        </a:graphic>
      </p:graphicFrame>
    </p:spTree>
    <p:extLst>
      <p:ext uri="{BB962C8B-B14F-4D97-AF65-F5344CB8AC3E}">
        <p14:creationId xmlns:p14="http://schemas.microsoft.com/office/powerpoint/2010/main" val="16598992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תרגול כיתה</a:t>
            </a:r>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p:txBody>
          <a:bodyPr/>
          <a:lstStyle/>
          <a:p>
            <a:r>
              <a:rPr lang="he-IL" dirty="0"/>
              <a:t>אורך הקשר הקוולנטי: סדר הקשר</a:t>
            </a:r>
            <a:endParaRPr lang="en-US" dirty="0"/>
          </a:p>
        </p:txBody>
      </p:sp>
      <p:sp>
        <p:nvSpPr>
          <p:cNvPr id="9" name="מציין מיקום תוכן 8">
            <a:extLst>
              <a:ext uri="{FF2B5EF4-FFF2-40B4-BE49-F238E27FC236}">
                <a16:creationId xmlns:a16="http://schemas.microsoft.com/office/drawing/2014/main" id="{976EFD1C-2C83-406B-A4FA-8AEE22957B59}"/>
              </a:ext>
            </a:extLst>
          </p:cNvPr>
          <p:cNvSpPr>
            <a:spLocks noGrp="1"/>
          </p:cNvSpPr>
          <p:nvPr>
            <p:ph sz="quarter" idx="4"/>
          </p:nvPr>
        </p:nvSpPr>
        <p:spPr>
          <a:xfrm>
            <a:off x="515273" y="1630008"/>
            <a:ext cx="11161453" cy="4571500"/>
          </a:xfrm>
        </p:spPr>
        <p:txBody>
          <a:bodyPr>
            <a:normAutofit/>
          </a:bodyPr>
          <a:lstStyle/>
          <a:p>
            <a:endParaRPr lang="he-IL" dirty="0"/>
          </a:p>
          <a:p>
            <a:pPr marL="0" indent="0">
              <a:buNone/>
            </a:pPr>
            <a:r>
              <a:rPr lang="he-IL" dirty="0"/>
              <a:t>איזה מהערכים שלפניך </a:t>
            </a:r>
          </a:p>
          <a:p>
            <a:pPr marL="0" indent="0">
              <a:buNone/>
            </a:pPr>
            <a:r>
              <a:rPr lang="he-IL" dirty="0"/>
              <a:t>מתאים לערכו של  </a:t>
            </a:r>
            <a:r>
              <a:rPr lang="en-US" dirty="0"/>
              <a:t>X</a:t>
            </a:r>
            <a:r>
              <a:rPr lang="he-IL" dirty="0"/>
              <a:t>? </a:t>
            </a:r>
          </a:p>
          <a:p>
            <a:pPr marL="0" indent="0">
              <a:buNone/>
            </a:pPr>
            <a:r>
              <a:rPr lang="he-IL" dirty="0"/>
              <a:t>הסבר.  </a:t>
            </a:r>
            <a:r>
              <a:rPr lang="en-US" dirty="0">
                <a:solidFill>
                  <a:srgbClr val="12B4BC"/>
                </a:solidFill>
              </a:rPr>
              <a:t>1.65 Å</a:t>
            </a:r>
            <a:r>
              <a:rPr lang="he-IL" dirty="0">
                <a:solidFill>
                  <a:srgbClr val="12B4BC"/>
                </a:solidFill>
              </a:rPr>
              <a:t> </a:t>
            </a:r>
          </a:p>
          <a:p>
            <a:pPr marL="0" indent="0">
              <a:buNone/>
            </a:pPr>
            <a:r>
              <a:rPr lang="he-IL" dirty="0">
                <a:solidFill>
                  <a:srgbClr val="12B4BC"/>
                </a:solidFill>
              </a:rPr>
              <a:t>	 </a:t>
            </a:r>
            <a:r>
              <a:rPr lang="en-US" dirty="0">
                <a:solidFill>
                  <a:srgbClr val="12B4BC"/>
                </a:solidFill>
              </a:rPr>
              <a:t>1.49 Å</a:t>
            </a:r>
            <a:r>
              <a:rPr lang="he-IL" dirty="0">
                <a:solidFill>
                  <a:srgbClr val="12B4BC"/>
                </a:solidFill>
              </a:rPr>
              <a:t> </a:t>
            </a:r>
          </a:p>
          <a:p>
            <a:pPr marL="0" indent="0">
              <a:buNone/>
            </a:pPr>
            <a:r>
              <a:rPr lang="he-IL" dirty="0">
                <a:solidFill>
                  <a:srgbClr val="12B4BC"/>
                </a:solidFill>
              </a:rPr>
              <a:t>	 </a:t>
            </a:r>
            <a:r>
              <a:rPr lang="en-US" dirty="0">
                <a:solidFill>
                  <a:srgbClr val="192A72"/>
                </a:solidFill>
              </a:rPr>
              <a:t>1.21 Å</a:t>
            </a:r>
            <a:endParaRPr lang="en-US" dirty="0"/>
          </a:p>
          <a:p>
            <a:pPr marL="0" indent="0">
              <a:buNone/>
            </a:pPr>
            <a:r>
              <a:rPr lang="en-US" dirty="0"/>
              <a:t> 	</a:t>
            </a:r>
            <a:endParaRPr lang="en-US" dirty="0">
              <a:solidFill>
                <a:srgbClr val="192A72"/>
              </a:solidFill>
            </a:endParaRPr>
          </a:p>
          <a:p>
            <a:pPr marL="0" indent="0">
              <a:buNone/>
            </a:pPr>
            <a:endParaRPr lang="en-US" sz="2000" b="1" dirty="0">
              <a:solidFill>
                <a:srgbClr val="12B4BC"/>
              </a:solidFill>
            </a:endParaRPr>
          </a:p>
          <a:p>
            <a:pPr marL="0" indent="0">
              <a:buNone/>
            </a:pPr>
            <a:r>
              <a:rPr lang="he-IL" b="1" dirty="0">
                <a:solidFill>
                  <a:srgbClr val="12B4BC"/>
                </a:solidFill>
              </a:rPr>
              <a:t>			</a:t>
            </a:r>
            <a:endParaRPr lang="he-IL" dirty="0"/>
          </a:p>
        </p:txBody>
      </p:sp>
      <p:sp>
        <p:nvSpPr>
          <p:cNvPr id="7" name="מציין מיקום תוכן 8">
            <a:extLst>
              <a:ext uri="{FF2B5EF4-FFF2-40B4-BE49-F238E27FC236}">
                <a16:creationId xmlns:a16="http://schemas.microsoft.com/office/drawing/2014/main" id="{976EFD1C-2C83-406B-A4FA-8AEE22957B59}"/>
              </a:ext>
            </a:extLst>
          </p:cNvPr>
          <p:cNvSpPr txBox="1">
            <a:spLocks/>
          </p:cNvSpPr>
          <p:nvPr/>
        </p:nvSpPr>
        <p:spPr>
          <a:xfrm>
            <a:off x="515272" y="2032212"/>
            <a:ext cx="11161453" cy="3522187"/>
          </a:xfrm>
          <a:prstGeom prst="rect">
            <a:avLst/>
          </a:prstGeom>
        </p:spPr>
        <p:txBody>
          <a:bodyPr vert="horz" lIns="91440" tIns="45720" rIns="91440" bIns="45720" rtlCol="1">
            <a:normAutofit/>
          </a:bodyPr>
          <a:lstStyle>
            <a:lvl1pPr marL="268288" indent="-268288"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1pPr>
            <a:lvl2pPr marL="743024" indent="-285779"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2pPr>
            <a:lvl3pPr marL="1143114" indent="-228623" algn="r" defTabSz="914491" rtl="1" eaLnBrk="1" latinLnBrk="0" hangingPunct="1">
              <a:spcBef>
                <a:spcPct val="20000"/>
              </a:spcBef>
              <a:buFont typeface="Arial" pitchFamily="34" charset="0"/>
              <a:buChar char="•"/>
              <a:defRPr sz="18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nSpc>
                <a:spcPct val="150000"/>
              </a:lnSpc>
              <a:buFont typeface="Arial" pitchFamily="34" charset="0"/>
              <a:buNone/>
            </a:pPr>
            <a:endParaRPr lang="he-IL" dirty="0"/>
          </a:p>
        </p:txBody>
      </p:sp>
      <p:sp>
        <p:nvSpPr>
          <p:cNvPr id="10" name="Rounded Rectangle 9"/>
          <p:cNvSpPr/>
          <p:nvPr/>
        </p:nvSpPr>
        <p:spPr>
          <a:xfrm>
            <a:off x="9538255" y="3829954"/>
            <a:ext cx="1099506" cy="432963"/>
          </a:xfrm>
          <a:prstGeom prst="roundRect">
            <a:avLst/>
          </a:prstGeom>
          <a:noFill/>
          <a:ln>
            <a:solidFill>
              <a:srgbClr val="11A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1" name="Table 10"/>
          <p:cNvGraphicFramePr>
            <a:graphicFrameLocks noGrp="1"/>
          </p:cNvGraphicFramePr>
          <p:nvPr>
            <p:extLst>
              <p:ext uri="{D42A27DB-BD31-4B8C-83A1-F6EECF244321}">
                <p14:modId xmlns:p14="http://schemas.microsoft.com/office/powerpoint/2010/main" val="1380870923"/>
              </p:ext>
            </p:extLst>
          </p:nvPr>
        </p:nvGraphicFramePr>
        <p:xfrm>
          <a:off x="240512" y="1706677"/>
          <a:ext cx="7908533" cy="4376252"/>
        </p:xfrm>
        <a:graphic>
          <a:graphicData uri="http://schemas.openxmlformats.org/drawingml/2006/table">
            <a:tbl>
              <a:tblPr firstRow="1" bandRow="1">
                <a:tableStyleId>{5C22544A-7EE6-4342-B048-85BDC9FD1C3A}</a:tableStyleId>
              </a:tblPr>
              <a:tblGrid>
                <a:gridCol w="4124660">
                  <a:extLst>
                    <a:ext uri="{9D8B030D-6E8A-4147-A177-3AD203B41FA5}">
                      <a16:colId xmlns:a16="http://schemas.microsoft.com/office/drawing/2014/main" val="1200577323"/>
                    </a:ext>
                  </a:extLst>
                </a:gridCol>
                <a:gridCol w="914400">
                  <a:extLst>
                    <a:ext uri="{9D8B030D-6E8A-4147-A177-3AD203B41FA5}">
                      <a16:colId xmlns:a16="http://schemas.microsoft.com/office/drawing/2014/main" val="175071247"/>
                    </a:ext>
                  </a:extLst>
                </a:gridCol>
                <a:gridCol w="914400">
                  <a:extLst>
                    <a:ext uri="{9D8B030D-6E8A-4147-A177-3AD203B41FA5}">
                      <a16:colId xmlns:a16="http://schemas.microsoft.com/office/drawing/2014/main" val="3610495921"/>
                    </a:ext>
                  </a:extLst>
                </a:gridCol>
                <a:gridCol w="1955073">
                  <a:extLst>
                    <a:ext uri="{9D8B030D-6E8A-4147-A177-3AD203B41FA5}">
                      <a16:colId xmlns:a16="http://schemas.microsoft.com/office/drawing/2014/main" val="1788916356"/>
                    </a:ext>
                  </a:extLst>
                </a:gridCol>
              </a:tblGrid>
              <a:tr h="1019642">
                <a:tc rowSpan="2">
                  <a:txBody>
                    <a:bodyPr/>
                    <a:lstStyle/>
                    <a:p>
                      <a:pPr algn="ctr" rtl="1">
                        <a:spcAft>
                          <a:spcPts val="0"/>
                        </a:spcAft>
                      </a:pPr>
                      <a:r>
                        <a:rPr lang="he-IL" sz="1600" dirty="0">
                          <a:solidFill>
                            <a:srgbClr val="192A72"/>
                          </a:solidFill>
                          <a:effectLst/>
                        </a:rPr>
                        <a:t>מסקנה מתבקשת לגבי חוזק הקשרים</a:t>
                      </a:r>
                      <a:endParaRPr lang="en-US" sz="1600" dirty="0">
                        <a:solidFill>
                          <a:srgbClr val="192A72"/>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E9EBF5"/>
                    </a:solidFill>
                  </a:tcPr>
                </a:tc>
                <a:tc gridSpan="2">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effectLst/>
                        </a:rPr>
                        <a:t>הפריטים המושווים בשאלה:</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solidFill>
                      <a:srgbClr val="E9EBF5"/>
                    </a:solidFill>
                  </a:tcPr>
                </a:tc>
                <a:tc hMerge="1">
                  <a:txBody>
                    <a:bodyPr/>
                    <a:lstStyle/>
                    <a:p>
                      <a:endParaRPr lang="en-US"/>
                    </a:p>
                  </a:txBody>
                  <a:tcPr/>
                </a:tc>
                <a:tc rowSpan="2">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effectLst/>
                        </a:rPr>
                        <a:t>גורמים (הקריטריונים לקביעת חוזק/אורך הקשר)</a:t>
                      </a:r>
                      <a:endParaRPr lang="en-US" sz="1800" dirty="0">
                        <a:solidFill>
                          <a:srgbClr val="192A72"/>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E9EBF5"/>
                    </a:solidFill>
                  </a:tcPr>
                </a:tc>
                <a:extLst>
                  <a:ext uri="{0D108BD9-81ED-4DB2-BD59-A6C34878D82A}">
                    <a16:rowId xmlns:a16="http://schemas.microsoft.com/office/drawing/2014/main" val="4220354295"/>
                  </a:ext>
                </a:extLst>
              </a:tr>
              <a:tr h="440522">
                <a:tc vMerge="1">
                  <a:txBody>
                    <a:bodyPr/>
                    <a:lstStyle/>
                    <a:p>
                      <a:pPr algn="ctr"/>
                      <a:endParaRPr lang="en-US" dirty="0">
                        <a:solidFill>
                          <a:srgbClr val="192A72"/>
                        </a:solidFill>
                      </a:endParaRPr>
                    </a:p>
                  </a:txBody>
                  <a:tcPr>
                    <a:solidFill>
                      <a:srgbClr val="E9EBF5"/>
                    </a:solidFill>
                  </a:tcPr>
                </a:tc>
                <a:tc>
                  <a:txBody>
                    <a:bodyPr/>
                    <a:lstStyle/>
                    <a:p>
                      <a:pPr marL="0" marR="0" algn="ctr" rtl="1">
                        <a:lnSpc>
                          <a:spcPct val="150000"/>
                        </a:lnSpc>
                        <a:spcBef>
                          <a:spcPts val="0"/>
                        </a:spcBef>
                        <a:spcAft>
                          <a:spcPts val="0"/>
                        </a:spcAft>
                        <a:tabLst>
                          <a:tab pos="445770" algn="l"/>
                        </a:tabLst>
                      </a:pPr>
                      <a:r>
                        <a:rPr lang="en-US" sz="1800" dirty="0">
                          <a:effectLst/>
                          <a:latin typeface="Varela Round" panose="00000500000000000000" pitchFamily="2" charset="-79"/>
                          <a:ea typeface="Times New Roman" panose="02020603050405020304" pitchFamily="18" charset="0"/>
                          <a:cs typeface="Varela Round" panose="00000500000000000000" pitchFamily="2" charset="-79"/>
                        </a:rPr>
                        <a:t>O=O</a:t>
                      </a:r>
                    </a:p>
                    <a:p>
                      <a:pPr marL="0" marR="0" lvl="0" indent="0" algn="ctr" defTabSz="914491" rtl="1" eaLnBrk="1" fontAlgn="auto" latinLnBrk="0" hangingPunct="1">
                        <a:lnSpc>
                          <a:spcPct val="100000"/>
                        </a:lnSpc>
                        <a:spcBef>
                          <a:spcPts val="0"/>
                        </a:spcBef>
                        <a:spcAft>
                          <a:spcPts val="0"/>
                        </a:spcAft>
                        <a:buClrTx/>
                        <a:buSzTx/>
                        <a:buFontTx/>
                        <a:buNone/>
                        <a:tabLst/>
                        <a:defRPr/>
                      </a:pPr>
                      <a:r>
                        <a:rPr lang="en-US" sz="1600" b="0" dirty="0">
                          <a:solidFill>
                            <a:srgbClr val="192A72"/>
                          </a:solidFill>
                          <a:effectLst/>
                          <a:latin typeface="+mn-lt"/>
                          <a:ea typeface="Times New Roman" panose="02020603050405020304" pitchFamily="18" charset="0"/>
                          <a:cs typeface="+mn-cs"/>
                        </a:rPr>
                        <a:t>X</a:t>
                      </a:r>
                    </a:p>
                  </a:txBody>
                  <a:tcPr marL="68580" marR="68580" marT="0" marB="0" anchor="ctr">
                    <a:solidFill>
                      <a:schemeClr val="accent5">
                        <a:lumMod val="40000"/>
                        <a:lumOff val="60000"/>
                      </a:schemeClr>
                    </a:solidFill>
                  </a:tcPr>
                </a:tc>
                <a:tc>
                  <a:txBody>
                    <a:bodyPr/>
                    <a:lstStyle/>
                    <a:p>
                      <a:pPr marL="0" marR="0" lvl="0" indent="0" algn="ctr" defTabSz="914400" rtl="1" eaLnBrk="1" fontAlgn="auto" latinLnBrk="0" hangingPunct="1">
                        <a:lnSpc>
                          <a:spcPct val="150000"/>
                        </a:lnSpc>
                        <a:spcBef>
                          <a:spcPts val="0"/>
                        </a:spcBef>
                        <a:spcAft>
                          <a:spcPts val="0"/>
                        </a:spcAft>
                        <a:buClrTx/>
                        <a:buSzTx/>
                        <a:buFontTx/>
                        <a:buNone/>
                        <a:tabLst>
                          <a:tab pos="445770" algn="l"/>
                        </a:tabLst>
                        <a:defRPr/>
                      </a:pPr>
                      <a:r>
                        <a:rPr kumimoji="0" lang="en-US" sz="1800" u="none" strike="noStrike" kern="1200" cap="none" spc="0" normalizeH="0" baseline="0" noProof="0" dirty="0">
                          <a:ln>
                            <a:noFill/>
                          </a:ln>
                          <a:effectLst/>
                          <a:uLnTx/>
                          <a:uFillTx/>
                        </a:rPr>
                        <a:t>O</a:t>
                      </a:r>
                      <a:r>
                        <a:rPr kumimoji="0" lang="en-US" sz="1800" u="none" strike="noStrike" kern="1200" cap="none" spc="0" normalizeH="0" baseline="0" noProof="0" dirty="0">
                          <a:ln>
                            <a:noFill/>
                          </a:ln>
                          <a:effectLst/>
                          <a:uLnTx/>
                          <a:uFillTx/>
                          <a:sym typeface="Symbol" panose="05050102010706020507" pitchFamily="18" charset="2"/>
                        </a:rPr>
                        <a:t>─</a:t>
                      </a:r>
                      <a:r>
                        <a:rPr kumimoji="0" lang="en-US" sz="1800" u="none" strike="noStrike" kern="1200" cap="none" spc="0" normalizeH="0" baseline="0" noProof="0" dirty="0">
                          <a:ln>
                            <a:noFill/>
                          </a:ln>
                          <a:effectLst/>
                          <a:uLnTx/>
                          <a:uFillTx/>
                        </a:rPr>
                        <a:t>O</a:t>
                      </a:r>
                      <a:endParaRPr kumimoji="0" lang="en-US" sz="1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ctr" defTabSz="914491" rtl="1" eaLnBrk="1" fontAlgn="auto" latinLnBrk="0" hangingPunct="1">
                        <a:lnSpc>
                          <a:spcPct val="100000"/>
                        </a:lnSpc>
                        <a:spcBef>
                          <a:spcPts val="0"/>
                        </a:spcBef>
                        <a:spcAft>
                          <a:spcPts val="0"/>
                        </a:spcAft>
                        <a:buClrTx/>
                        <a:buSzTx/>
                        <a:buFontTx/>
                        <a:buNone/>
                        <a:tabLst/>
                        <a:defRPr/>
                      </a:pPr>
                      <a:r>
                        <a:rPr lang="en-US" sz="1600" dirty="0"/>
                        <a:t>1.49</a:t>
                      </a:r>
                      <a:r>
                        <a:rPr lang="en-US" sz="1600" b="0" dirty="0">
                          <a:solidFill>
                            <a:srgbClr val="192A72"/>
                          </a:solidFill>
                          <a:cs typeface="+mn-cs"/>
                        </a:rPr>
                        <a:t> </a:t>
                      </a:r>
                      <a:r>
                        <a:rPr lang="en-US" sz="1600" dirty="0">
                          <a:solidFill>
                            <a:srgbClr val="192A72"/>
                          </a:solidFill>
                        </a:rPr>
                        <a:t>Å</a:t>
                      </a:r>
                      <a:endParaRPr lang="en-US" sz="1600" b="0" dirty="0">
                        <a:solidFill>
                          <a:srgbClr val="192A72"/>
                        </a:solidFill>
                        <a:latin typeface="Varela Round" panose="00000500000000000000" pitchFamily="2" charset="-79"/>
                        <a:cs typeface="+mn-cs"/>
                      </a:endParaRPr>
                    </a:p>
                  </a:txBody>
                  <a:tcPr marL="68580" marR="68580" marT="0" marB="0" anchor="ctr">
                    <a:solidFill>
                      <a:schemeClr val="accent5">
                        <a:lumMod val="40000"/>
                        <a:lumOff val="60000"/>
                      </a:schemeClr>
                    </a:solidFill>
                  </a:tcPr>
                </a:tc>
                <a:tc vMerge="1">
                  <a:txBody>
                    <a:bodyPr/>
                    <a:lstStyle/>
                    <a:p>
                      <a:endParaRPr lang="en-US" dirty="0">
                        <a:solidFill>
                          <a:srgbClr val="192A72"/>
                        </a:solidFill>
                      </a:endParaRPr>
                    </a:p>
                  </a:txBody>
                  <a:tcPr anchor="ctr">
                    <a:solidFill>
                      <a:srgbClr val="E9EBF5"/>
                    </a:solidFill>
                  </a:tcPr>
                </a:tc>
                <a:extLst>
                  <a:ext uri="{0D108BD9-81ED-4DB2-BD59-A6C34878D82A}">
                    <a16:rowId xmlns:a16="http://schemas.microsoft.com/office/drawing/2014/main" val="334204615"/>
                  </a:ext>
                </a:extLst>
              </a:tr>
              <a:tr h="638563">
                <a:tc rowSpan="3">
                  <a:txBody>
                    <a:bodyPr/>
                    <a:lstStyle/>
                    <a:p>
                      <a:pPr marL="0" indent="0">
                        <a:lnSpc>
                          <a:spcPct val="150000"/>
                        </a:lnSpc>
                        <a:buNone/>
                      </a:pPr>
                      <a:r>
                        <a:rPr lang="en-US" sz="1100" dirty="0">
                          <a:solidFill>
                            <a:srgbClr val="192A72"/>
                          </a:solidFill>
                          <a:effectLst/>
                        </a:rPr>
                        <a:t> </a:t>
                      </a:r>
                      <a:r>
                        <a:rPr lang="he-IL" sz="2000" dirty="0">
                          <a:solidFill>
                            <a:srgbClr val="22798E"/>
                          </a:solidFill>
                        </a:rPr>
                        <a:t>ככל שגדל מספר זוגות האלקטרונים הקושרים כך גדלה המשיכה בין אלקטרוני הקשר לבין הגרעינים של שני האטומים. האטומים</a:t>
                      </a:r>
                      <a:r>
                        <a:rPr lang="he-IL" sz="2000" baseline="0" dirty="0">
                          <a:solidFill>
                            <a:srgbClr val="22798E"/>
                          </a:solidFill>
                        </a:rPr>
                        <a:t> יתקרבו </a:t>
                      </a:r>
                    </a:p>
                    <a:p>
                      <a:pPr marL="0" indent="0">
                        <a:lnSpc>
                          <a:spcPct val="150000"/>
                        </a:lnSpc>
                        <a:buNone/>
                      </a:pPr>
                      <a:r>
                        <a:rPr lang="he-IL" sz="2000" baseline="0" dirty="0">
                          <a:solidFill>
                            <a:srgbClr val="22798E"/>
                          </a:solidFill>
                        </a:rPr>
                        <a:t>(על אף הדחייה בין אלקטרוני הקשר) והקשר יהיה קצר יותר.</a:t>
                      </a:r>
                      <a:endParaRPr lang="en-US" sz="2000" dirty="0">
                        <a:solidFill>
                          <a:srgbClr val="22798E"/>
                        </a:solidFill>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E9EBF5"/>
                    </a:solidFill>
                  </a:tcPr>
                </a:tc>
                <a:tc gridSpan="2">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2000" b="0" dirty="0" err="1">
                          <a:solidFill>
                            <a:srgbClr val="192A72"/>
                          </a:solidFill>
                          <a:latin typeface="Varela Round" panose="00000500000000000000" pitchFamily="2" charset="-79"/>
                          <a:cs typeface="+mn-cs"/>
                        </a:rPr>
                        <a:t>רדיוסי</a:t>
                      </a:r>
                      <a:r>
                        <a:rPr lang="he-IL" sz="2000" b="0" dirty="0">
                          <a:solidFill>
                            <a:srgbClr val="192A72"/>
                          </a:solidFill>
                          <a:latin typeface="Varela Round" panose="00000500000000000000" pitchFamily="2" charset="-79"/>
                          <a:cs typeface="+mn-cs"/>
                        </a:rPr>
                        <a:t> אטום החמצן שווים</a:t>
                      </a:r>
                      <a:endParaRPr lang="en-US" sz="2000" b="0" dirty="0">
                        <a:solidFill>
                          <a:srgbClr val="192A72"/>
                        </a:solidFill>
                        <a:latin typeface="Varela Round" panose="00000500000000000000" pitchFamily="2" charset="-79"/>
                        <a:cs typeface="+mn-cs"/>
                      </a:endParaRPr>
                    </a:p>
                  </a:txBody>
                  <a:tcPr anchor="ctr">
                    <a:solidFill>
                      <a:srgbClr val="E9EBF5"/>
                    </a:solidFill>
                  </a:tcPr>
                </a:tc>
                <a:tc hMerge="1">
                  <a:txBody>
                    <a:bodyPr/>
                    <a:lstStyle/>
                    <a:p>
                      <a:endParaRPr lang="en-US"/>
                    </a:p>
                  </a:txBody>
                  <a:tcPr/>
                </a:tc>
                <a:tc>
                  <a:txBody>
                    <a:bodyPr/>
                    <a:lstStyle/>
                    <a:p>
                      <a:pPr algn="r" rtl="1">
                        <a:spcAft>
                          <a:spcPts val="0"/>
                        </a:spcAft>
                      </a:pPr>
                      <a:r>
                        <a:rPr lang="he-IL" sz="1800" dirty="0">
                          <a:solidFill>
                            <a:srgbClr val="192A72"/>
                          </a:solidFill>
                          <a:effectLst/>
                        </a:rPr>
                        <a:t>רדיוס  האטומים המשתתפים בקשר </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solidFill>
                      <a:srgbClr val="E9EBF5"/>
                    </a:solidFill>
                  </a:tcPr>
                </a:tc>
                <a:extLst>
                  <a:ext uri="{0D108BD9-81ED-4DB2-BD59-A6C34878D82A}">
                    <a16:rowId xmlns:a16="http://schemas.microsoft.com/office/drawing/2014/main" val="2005788362"/>
                  </a:ext>
                </a:extLst>
              </a:tr>
              <a:tr h="395062">
                <a:tc vMerge="1">
                  <a:txBody>
                    <a:bodyPr/>
                    <a:lstStyle/>
                    <a:p>
                      <a:pPr marL="0" indent="0">
                        <a:lnSpc>
                          <a:spcPct val="150000"/>
                        </a:lnSpc>
                        <a:buNone/>
                      </a:pPr>
                      <a:endParaRPr lang="en-US" sz="1800" dirty="0">
                        <a:solidFill>
                          <a:srgbClr val="11A4AB"/>
                        </a:solidFill>
                        <a:ea typeface="Calibri" panose="020F0502020204030204" pitchFamily="34" charset="0"/>
                      </a:endParaRPr>
                    </a:p>
                  </a:txBody>
                  <a:tcPr anchor="ctr">
                    <a:lnL w="12700" cap="flat" cmpd="sng" algn="ctr">
                      <a:solidFill>
                        <a:schemeClr val="tx1"/>
                      </a:solidFill>
                      <a:prstDash val="solid"/>
                      <a:round/>
                      <a:headEnd type="none" w="med" len="med"/>
                      <a:tailEnd type="none" w="med" len="med"/>
                    </a:lnL>
                    <a:solidFill>
                      <a:srgbClr val="E9EBF5"/>
                    </a:solidFill>
                  </a:tcPr>
                </a:tc>
                <a:tc>
                  <a:txBody>
                    <a:bodyPr/>
                    <a:lstStyle/>
                    <a:p>
                      <a:pPr algn="ctr"/>
                      <a:r>
                        <a:rPr lang="he-IL" dirty="0">
                          <a:solidFill>
                            <a:srgbClr val="192A72"/>
                          </a:solidFill>
                        </a:rPr>
                        <a:t>כפול</a:t>
                      </a:r>
                      <a:endParaRPr lang="en-US" dirty="0">
                        <a:solidFill>
                          <a:srgbClr val="192A72"/>
                        </a:solidFill>
                      </a:endParaRPr>
                    </a:p>
                  </a:txBody>
                  <a:tcPr anchor="ctr">
                    <a:solidFill>
                      <a:schemeClr val="accent5">
                        <a:lumMod val="40000"/>
                        <a:lumOff val="60000"/>
                      </a:schemeClr>
                    </a:solidFill>
                  </a:tcPr>
                </a:tc>
                <a:tc>
                  <a:txBody>
                    <a:bodyPr/>
                    <a:lstStyle/>
                    <a:p>
                      <a:pPr algn="ctr" rtl="1">
                        <a:spcAft>
                          <a:spcPts val="0"/>
                        </a:spcAft>
                      </a:pPr>
                      <a:r>
                        <a:rPr lang="he-IL" sz="2000" dirty="0">
                          <a:solidFill>
                            <a:srgbClr val="192A72"/>
                          </a:solidFill>
                          <a:effectLst/>
                          <a:latin typeface="Times New Roman" panose="02020603050405020304" pitchFamily="18" charset="0"/>
                          <a:ea typeface="Times New Roman" panose="02020603050405020304" pitchFamily="18" charset="0"/>
                        </a:rPr>
                        <a:t>יחיד</a:t>
                      </a:r>
                      <a:endParaRPr lang="en-US" sz="2000" dirty="0">
                        <a:solidFill>
                          <a:srgbClr val="192A72"/>
                        </a:solidFill>
                        <a:effectLst/>
                        <a:latin typeface="Times New Roman" panose="02020603050405020304" pitchFamily="18" charset="0"/>
                        <a:ea typeface="Times New Roman" panose="02020603050405020304" pitchFamily="18" charset="0"/>
                      </a:endParaRPr>
                    </a:p>
                  </a:txBody>
                  <a:tcPr anchor="ctr">
                    <a:solidFill>
                      <a:schemeClr val="accent5">
                        <a:lumMod val="40000"/>
                        <a:lumOff val="60000"/>
                      </a:schemeClr>
                    </a:solidFill>
                  </a:tcPr>
                </a:tc>
                <a:tc>
                  <a:txBody>
                    <a:bodyPr/>
                    <a:lstStyle/>
                    <a:p>
                      <a:pPr algn="r" rtl="1">
                        <a:spcAft>
                          <a:spcPts val="0"/>
                        </a:spcAft>
                      </a:pPr>
                      <a:r>
                        <a:rPr lang="he-IL" sz="1800" dirty="0">
                          <a:solidFill>
                            <a:srgbClr val="192A72"/>
                          </a:solidFill>
                          <a:effectLst/>
                          <a:latin typeface="+mn-lt"/>
                          <a:ea typeface="+mn-ea"/>
                        </a:rPr>
                        <a:t>סדר</a:t>
                      </a:r>
                      <a:r>
                        <a:rPr lang="he-IL" sz="1800" baseline="0" dirty="0">
                          <a:solidFill>
                            <a:srgbClr val="192A72"/>
                          </a:solidFill>
                          <a:effectLst/>
                          <a:latin typeface="+mn-lt"/>
                          <a:ea typeface="+mn-ea"/>
                        </a:rPr>
                        <a:t> הקשר</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solidFill>
                      <a:srgbClr val="E9EBF5"/>
                    </a:solidFill>
                  </a:tcPr>
                </a:tc>
                <a:extLst>
                  <a:ext uri="{0D108BD9-81ED-4DB2-BD59-A6C34878D82A}">
                    <a16:rowId xmlns:a16="http://schemas.microsoft.com/office/drawing/2014/main" val="588938049"/>
                  </a:ext>
                </a:extLst>
              </a:tr>
              <a:tr h="631561">
                <a:tc vMerge="1">
                  <a:txBody>
                    <a:bodyPr/>
                    <a:lstStyle/>
                    <a:p>
                      <a:pPr algn="ctr"/>
                      <a:endParaRPr lang="en-US" dirty="0">
                        <a:solidFill>
                          <a:srgbClr val="192A72"/>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E9EBF5"/>
                    </a:solidFill>
                  </a:tcPr>
                </a:tc>
                <a:tc gridSpan="2">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rPr>
                        <a:t>כל הקשרים טהורים</a:t>
                      </a:r>
                      <a:endParaRPr lang="en-US" sz="1800" dirty="0">
                        <a:solidFill>
                          <a:srgbClr val="192A72"/>
                        </a:solidFill>
                        <a:effectLst/>
                        <a:latin typeface="Times New Roman" panose="02020603050405020304" pitchFamily="18" charset="0"/>
                        <a:ea typeface="Times New Roman" panose="02020603050405020304" pitchFamily="18" charset="0"/>
                      </a:endParaRPr>
                    </a:p>
                    <a:p>
                      <a:pPr marL="0" marR="0" lvl="0" indent="0" algn="ctr" defTabSz="914491" rtl="1" eaLnBrk="1" fontAlgn="auto" latinLnBrk="0" hangingPunct="1">
                        <a:lnSpc>
                          <a:spcPct val="100000"/>
                        </a:lnSpc>
                        <a:spcBef>
                          <a:spcPts val="0"/>
                        </a:spcBef>
                        <a:spcAft>
                          <a:spcPts val="0"/>
                        </a:spcAft>
                        <a:buClrTx/>
                        <a:buSzTx/>
                        <a:buFontTx/>
                        <a:buNone/>
                        <a:tabLst/>
                        <a:defRPr/>
                      </a:pPr>
                      <a:endParaRPr lang="en-US" sz="1800" dirty="0">
                        <a:solidFill>
                          <a:srgbClr val="192A72"/>
                        </a:solidFill>
                        <a:effectLst/>
                        <a:latin typeface="Times New Roman" panose="02020603050405020304" pitchFamily="18" charset="0"/>
                        <a:ea typeface="Times New Roman" panose="02020603050405020304" pitchFamily="18" charset="0"/>
                      </a:endParaRPr>
                    </a:p>
                  </a:txBody>
                  <a:tcPr anchor="ctr">
                    <a:lnB w="12700" cap="flat" cmpd="sng" algn="ctr">
                      <a:solidFill>
                        <a:schemeClr val="tx1"/>
                      </a:solidFill>
                      <a:prstDash val="solid"/>
                      <a:round/>
                      <a:headEnd type="none" w="med" len="med"/>
                      <a:tailEnd type="none" w="med" len="med"/>
                    </a:lnB>
                    <a:solidFill>
                      <a:srgbClr val="E9EBF5"/>
                    </a:solidFill>
                  </a:tcPr>
                </a:tc>
                <a:tc hMerge="1">
                  <a:txBody>
                    <a:bodyPr/>
                    <a:lstStyle/>
                    <a:p>
                      <a:endParaRPr lang="en-US"/>
                    </a:p>
                  </a:txBody>
                  <a:tcPr/>
                </a:tc>
                <a:tc>
                  <a:txBody>
                    <a:bodyPr/>
                    <a:lstStyle/>
                    <a:p>
                      <a:pPr algn="r" rtl="1">
                        <a:spcAft>
                          <a:spcPts val="0"/>
                        </a:spcAft>
                      </a:pPr>
                      <a:r>
                        <a:rPr lang="he-IL" sz="1800" dirty="0">
                          <a:solidFill>
                            <a:srgbClr val="192A72"/>
                          </a:solidFill>
                          <a:effectLst/>
                        </a:rPr>
                        <a:t>קוטביות הקשר </a:t>
                      </a:r>
                    </a:p>
                    <a:p>
                      <a:pPr algn="r" rtl="1">
                        <a:spcAft>
                          <a:spcPts val="0"/>
                        </a:spcAft>
                      </a:pPr>
                      <a:r>
                        <a:rPr lang="he-IL" sz="1800" dirty="0">
                          <a:solidFill>
                            <a:srgbClr val="192A72"/>
                          </a:solidFill>
                          <a:effectLst/>
                        </a:rPr>
                        <a:t>   -קוטבי או טהור</a:t>
                      </a:r>
                      <a:endParaRPr lang="en-US" sz="1800" dirty="0">
                        <a:solidFill>
                          <a:srgbClr val="192A72"/>
                        </a:solidFill>
                        <a:effectLst/>
                      </a:endParaRPr>
                    </a:p>
                    <a:p>
                      <a:pPr algn="r" rtl="1">
                        <a:spcAft>
                          <a:spcPts val="0"/>
                        </a:spcAft>
                      </a:pPr>
                      <a:r>
                        <a:rPr lang="he-IL" sz="1800" dirty="0">
                          <a:solidFill>
                            <a:srgbClr val="192A72"/>
                          </a:solidFill>
                          <a:effectLst/>
                        </a:rPr>
                        <a:t>   -מידת קוטביות</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E9EBF5"/>
                    </a:solidFill>
                  </a:tcPr>
                </a:tc>
                <a:extLst>
                  <a:ext uri="{0D108BD9-81ED-4DB2-BD59-A6C34878D82A}">
                    <a16:rowId xmlns:a16="http://schemas.microsoft.com/office/drawing/2014/main" val="734496578"/>
                  </a:ext>
                </a:extLst>
              </a:tr>
            </a:tbl>
          </a:graphicData>
        </a:graphic>
      </p:graphicFrame>
    </p:spTree>
    <p:extLst>
      <p:ext uri="{BB962C8B-B14F-4D97-AF65-F5344CB8AC3E}">
        <p14:creationId xmlns:p14="http://schemas.microsoft.com/office/powerpoint/2010/main" val="38596394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תרגול כיתה</a:t>
            </a:r>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p:txBody>
          <a:bodyPr/>
          <a:lstStyle/>
          <a:p>
            <a:r>
              <a:rPr lang="he-IL" dirty="0"/>
              <a:t>אורך הקשר הקוולנטי: שילוב גורמים משפיעים</a:t>
            </a:r>
            <a:endParaRPr lang="en-US" dirty="0"/>
          </a:p>
        </p:txBody>
      </p:sp>
      <p:sp>
        <p:nvSpPr>
          <p:cNvPr id="9" name="מציין מיקום תוכן 8">
            <a:extLst>
              <a:ext uri="{FF2B5EF4-FFF2-40B4-BE49-F238E27FC236}">
                <a16:creationId xmlns:a16="http://schemas.microsoft.com/office/drawing/2014/main" id="{976EFD1C-2C83-406B-A4FA-8AEE22957B59}"/>
              </a:ext>
            </a:extLst>
          </p:cNvPr>
          <p:cNvSpPr>
            <a:spLocks noGrp="1"/>
          </p:cNvSpPr>
          <p:nvPr>
            <p:ph sz="quarter" idx="4"/>
          </p:nvPr>
        </p:nvSpPr>
        <p:spPr>
          <a:xfrm>
            <a:off x="515273" y="1630008"/>
            <a:ext cx="11161453" cy="4571500"/>
          </a:xfrm>
        </p:spPr>
        <p:txBody>
          <a:bodyPr>
            <a:normAutofit/>
          </a:bodyPr>
          <a:lstStyle/>
          <a:p>
            <a:pPr>
              <a:lnSpc>
                <a:spcPct val="120000"/>
              </a:lnSpc>
            </a:pPr>
            <a:r>
              <a:rPr lang="he-IL" sz="2000" dirty="0"/>
              <a:t>סידרו שלושה קשרים קוולנטיים, על פי אורך הקשר.  מהו הסדר הנכון?</a:t>
            </a:r>
            <a:br>
              <a:rPr lang="en-US" sz="2000" dirty="0"/>
            </a:br>
            <a:endParaRPr lang="en-US" sz="2000" b="1" dirty="0">
              <a:solidFill>
                <a:srgbClr val="12B4BC"/>
              </a:solidFill>
            </a:endParaRPr>
          </a:p>
          <a:p>
            <a:pPr marL="0" indent="0">
              <a:buNone/>
            </a:pPr>
            <a:r>
              <a:rPr lang="he-IL" b="1" dirty="0">
                <a:solidFill>
                  <a:srgbClr val="12B4BC"/>
                </a:solidFill>
              </a:rPr>
              <a:t>			</a:t>
            </a:r>
            <a:endParaRPr lang="he-IL" dirty="0"/>
          </a:p>
        </p:txBody>
      </p:sp>
      <p:sp>
        <p:nvSpPr>
          <p:cNvPr id="7" name="מציין מיקום תוכן 8">
            <a:extLst>
              <a:ext uri="{FF2B5EF4-FFF2-40B4-BE49-F238E27FC236}">
                <a16:creationId xmlns:a16="http://schemas.microsoft.com/office/drawing/2014/main" id="{976EFD1C-2C83-406B-A4FA-8AEE22957B59}"/>
              </a:ext>
            </a:extLst>
          </p:cNvPr>
          <p:cNvSpPr txBox="1">
            <a:spLocks/>
          </p:cNvSpPr>
          <p:nvPr/>
        </p:nvSpPr>
        <p:spPr>
          <a:xfrm>
            <a:off x="515272" y="2032212"/>
            <a:ext cx="11161453" cy="3522187"/>
          </a:xfrm>
          <a:prstGeom prst="rect">
            <a:avLst/>
          </a:prstGeom>
        </p:spPr>
        <p:txBody>
          <a:bodyPr vert="horz" lIns="91440" tIns="45720" rIns="91440" bIns="45720" rtlCol="1">
            <a:normAutofit/>
          </a:bodyPr>
          <a:lstStyle>
            <a:lvl1pPr marL="268288" indent="-268288"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1pPr>
            <a:lvl2pPr marL="743024" indent="-285779"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2pPr>
            <a:lvl3pPr marL="1143114" indent="-228623" algn="r" defTabSz="914491" rtl="1" eaLnBrk="1" latinLnBrk="0" hangingPunct="1">
              <a:spcBef>
                <a:spcPct val="20000"/>
              </a:spcBef>
              <a:buFont typeface="Arial" pitchFamily="34" charset="0"/>
              <a:buChar char="•"/>
              <a:defRPr sz="18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nSpc>
                <a:spcPct val="150000"/>
              </a:lnSpc>
              <a:buFont typeface="Arial" pitchFamily="34" charset="0"/>
              <a:buNone/>
            </a:pPr>
            <a:endParaRPr lang="he-IL" dirty="0"/>
          </a:p>
        </p:txBody>
      </p:sp>
      <p:graphicFrame>
        <p:nvGraphicFramePr>
          <p:cNvPr id="14" name="Table 13"/>
          <p:cNvGraphicFramePr>
            <a:graphicFrameLocks noGrp="1"/>
          </p:cNvGraphicFramePr>
          <p:nvPr>
            <p:extLst>
              <p:ext uri="{D42A27DB-BD31-4B8C-83A1-F6EECF244321}">
                <p14:modId xmlns:p14="http://schemas.microsoft.com/office/powerpoint/2010/main" val="4154704830"/>
              </p:ext>
            </p:extLst>
          </p:nvPr>
        </p:nvGraphicFramePr>
        <p:xfrm>
          <a:off x="213735" y="1014336"/>
          <a:ext cx="3807414" cy="457716"/>
        </p:xfrm>
        <a:graphic>
          <a:graphicData uri="http://schemas.openxmlformats.org/drawingml/2006/table">
            <a:tbl>
              <a:tblPr firstRow="1" bandRow="1">
                <a:tableStyleId>{073A0DAA-6AF3-43AB-8588-CEC1D06C72B9}</a:tableStyleId>
              </a:tblPr>
              <a:tblGrid>
                <a:gridCol w="3807414">
                  <a:extLst>
                    <a:ext uri="{9D8B030D-6E8A-4147-A177-3AD203B41FA5}">
                      <a16:colId xmlns:a16="http://schemas.microsoft.com/office/drawing/2014/main" val="3742297672"/>
                    </a:ext>
                  </a:extLst>
                </a:gridCol>
              </a:tblGrid>
              <a:tr h="457716">
                <a:tc>
                  <a:txBody>
                    <a:bodyPr/>
                    <a:lstStyle/>
                    <a:p>
                      <a:pPr marL="0" marR="0" algn="ctr" rtl="1">
                        <a:lnSpc>
                          <a:spcPct val="150000"/>
                        </a:lnSpc>
                        <a:spcBef>
                          <a:spcPts val="0"/>
                        </a:spcBef>
                        <a:spcAft>
                          <a:spcPts val="0"/>
                        </a:spcAft>
                        <a:tabLst>
                          <a:tab pos="445770" algn="l"/>
                        </a:tabLst>
                      </a:pPr>
                      <a:r>
                        <a:rPr lang="he-IL" sz="2000" dirty="0">
                          <a:effectLst/>
                        </a:rPr>
                        <a:t>שאלון 37303 תשע"א 2011</a:t>
                      </a:r>
                      <a:endParaRPr lang="en-US" sz="2000" dirty="0">
                        <a:effectLst/>
                        <a:latin typeface="Varela Round" panose="00000500000000000000" pitchFamily="2" charset="-79"/>
                        <a:ea typeface="Times New Roman" panose="02020603050405020304" pitchFamily="18" charset="0"/>
                        <a:cs typeface="Varela Round" panose="00000500000000000000" pitchFamily="2" charset="-79"/>
                      </a:endParaRPr>
                    </a:p>
                  </a:txBody>
                  <a:tcPr marL="68580" marR="68580" marT="0" marB="0" anchor="ctr"/>
                </a:tc>
                <a:extLst>
                  <a:ext uri="{0D108BD9-81ED-4DB2-BD59-A6C34878D82A}">
                    <a16:rowId xmlns:a16="http://schemas.microsoft.com/office/drawing/2014/main" val="3828302677"/>
                  </a:ext>
                </a:extLst>
              </a:tr>
            </a:tbl>
          </a:graphicData>
        </a:graphic>
      </p:graphicFrame>
      <p:sp>
        <p:nvSpPr>
          <p:cNvPr id="10" name="Rounded Rectangle 9"/>
          <p:cNvSpPr/>
          <p:nvPr/>
        </p:nvSpPr>
        <p:spPr>
          <a:xfrm>
            <a:off x="7913726" y="3906654"/>
            <a:ext cx="3735781" cy="432963"/>
          </a:xfrm>
          <a:prstGeom prst="roundRect">
            <a:avLst/>
          </a:prstGeom>
          <a:noFill/>
          <a:ln>
            <a:solidFill>
              <a:srgbClr val="11A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מציין מיקום תוכן 10"/>
          <p:cNvSpPr txBox="1">
            <a:spLocks/>
          </p:cNvSpPr>
          <p:nvPr/>
        </p:nvSpPr>
        <p:spPr>
          <a:xfrm>
            <a:off x="213735" y="2184038"/>
            <a:ext cx="7388568" cy="4518514"/>
          </a:xfrm>
          <a:prstGeom prst="rect">
            <a:avLst/>
          </a:prstGeom>
          <a:ln>
            <a:solidFill>
              <a:srgbClr val="002060"/>
            </a:solidFill>
          </a:ln>
        </p:spPr>
        <p:txBody>
          <a:bodyPr vert="horz" lIns="91440" tIns="45720" rIns="91440" bIns="45720" rtlCol="1">
            <a:normAutofit fontScale="85000" lnSpcReduction="10000"/>
          </a:bodyPr>
          <a:lstStyle>
            <a:lvl1pPr marL="342900" indent="-342900" algn="r" defTabSz="914400"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itchFamily="2" charset="-79"/>
              </a:defRPr>
            </a:lvl1pPr>
            <a:lvl2pPr marL="742950" indent="-285750" algn="r" defTabSz="914400"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itchFamily="2" charset="-79"/>
              </a:defRPr>
            </a:lvl2pPr>
            <a:lvl3pPr marL="1143000" indent="-228600" algn="r" defTabSz="914400" rtl="1"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16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16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nSpc>
                <a:spcPts val="2640"/>
              </a:lnSpc>
              <a:buNone/>
            </a:pPr>
            <a:r>
              <a:rPr lang="he-IL" sz="2000" b="1" dirty="0"/>
              <a:t>תשובה</a:t>
            </a:r>
            <a:r>
              <a:rPr lang="he-IL" sz="2000" dirty="0"/>
              <a:t>:  </a:t>
            </a:r>
            <a:endParaRPr lang="en-US" sz="2000" dirty="0"/>
          </a:p>
          <a:p>
            <a:pPr marL="0" indent="0">
              <a:lnSpc>
                <a:spcPts val="2640"/>
              </a:lnSpc>
              <a:buNone/>
            </a:pPr>
            <a:r>
              <a:rPr lang="he-IL" dirty="0"/>
              <a:t>רדיוס אטומי: </a:t>
            </a:r>
            <a:r>
              <a:rPr lang="he-IL" dirty="0">
                <a:solidFill>
                  <a:srgbClr val="12B4BC"/>
                </a:solidFill>
              </a:rPr>
              <a:t>רדיוס אטום </a:t>
            </a:r>
            <a:r>
              <a:rPr lang="en-US" dirty="0">
                <a:solidFill>
                  <a:srgbClr val="12B4BC"/>
                </a:solidFill>
              </a:rPr>
              <a:t>O</a:t>
            </a:r>
            <a:r>
              <a:rPr lang="he-IL" dirty="0">
                <a:solidFill>
                  <a:srgbClr val="12B4BC"/>
                </a:solidFill>
              </a:rPr>
              <a:t> &lt; מרדיוס אטום </a:t>
            </a:r>
            <a:r>
              <a:rPr lang="en-US" dirty="0">
                <a:solidFill>
                  <a:srgbClr val="12B4BC"/>
                </a:solidFill>
              </a:rPr>
              <a:t>C</a:t>
            </a:r>
            <a:r>
              <a:rPr lang="he-IL" dirty="0">
                <a:solidFill>
                  <a:srgbClr val="12B4BC"/>
                </a:solidFill>
              </a:rPr>
              <a:t> </a:t>
            </a:r>
            <a:r>
              <a:rPr lang="he-IL" dirty="0"/>
              <a:t>.</a:t>
            </a:r>
            <a:endParaRPr lang="en-US" dirty="0"/>
          </a:p>
          <a:p>
            <a:pPr marL="0" indent="0">
              <a:lnSpc>
                <a:spcPts val="2640"/>
              </a:lnSpc>
              <a:buNone/>
            </a:pPr>
            <a:r>
              <a:rPr lang="he-IL" dirty="0"/>
              <a:t>סדר הקשר:  </a:t>
            </a:r>
            <a:r>
              <a:rPr lang="he-IL" dirty="0">
                <a:solidFill>
                  <a:srgbClr val="12B4BC"/>
                </a:solidFill>
              </a:rPr>
              <a:t>קשר כפול &lt; מקשר יחיד</a:t>
            </a:r>
            <a:r>
              <a:rPr lang="he-IL" dirty="0"/>
              <a:t>.</a:t>
            </a:r>
            <a:endParaRPr lang="en-US" dirty="0"/>
          </a:p>
          <a:p>
            <a:pPr marL="0" indent="0">
              <a:lnSpc>
                <a:spcPts val="2640"/>
              </a:lnSpc>
              <a:buNone/>
            </a:pPr>
            <a:r>
              <a:rPr lang="he-IL" dirty="0"/>
              <a:t>מידת הקוטביות של הקשר: </a:t>
            </a:r>
            <a:r>
              <a:rPr lang="he-IL" dirty="0">
                <a:solidFill>
                  <a:srgbClr val="12B4BC"/>
                </a:solidFill>
              </a:rPr>
              <a:t>קשר </a:t>
            </a:r>
            <a:r>
              <a:rPr lang="en-US" dirty="0">
                <a:solidFill>
                  <a:srgbClr val="12B4BC"/>
                </a:solidFill>
              </a:rPr>
              <a:t>C=O </a:t>
            </a:r>
            <a:r>
              <a:rPr lang="he-IL" dirty="0">
                <a:solidFill>
                  <a:srgbClr val="12B4BC"/>
                </a:solidFill>
              </a:rPr>
              <a:t> קוטבי. הקשרים </a:t>
            </a:r>
            <a:r>
              <a:rPr lang="en-US" dirty="0">
                <a:solidFill>
                  <a:srgbClr val="12B4BC"/>
                </a:solidFill>
              </a:rPr>
              <a:t>C</a:t>
            </a:r>
            <a:r>
              <a:rPr lang="en-US" dirty="0">
                <a:solidFill>
                  <a:srgbClr val="12B4BC"/>
                </a:solidFill>
                <a:sym typeface="Symbol" panose="05050102010706020507" pitchFamily="18" charset="2"/>
              </a:rPr>
              <a:t></a:t>
            </a:r>
            <a:r>
              <a:rPr lang="en-US" dirty="0">
                <a:solidFill>
                  <a:srgbClr val="12B4BC"/>
                </a:solidFill>
              </a:rPr>
              <a:t>C</a:t>
            </a:r>
            <a:r>
              <a:rPr lang="he-IL" dirty="0">
                <a:solidFill>
                  <a:srgbClr val="12B4BC"/>
                </a:solidFill>
              </a:rPr>
              <a:t> ו- </a:t>
            </a:r>
            <a:r>
              <a:rPr lang="en-US" dirty="0">
                <a:solidFill>
                  <a:srgbClr val="12B4BC"/>
                </a:solidFill>
              </a:rPr>
              <a:t>C</a:t>
            </a:r>
            <a:r>
              <a:rPr lang="he-IL" dirty="0">
                <a:solidFill>
                  <a:srgbClr val="12B4BC"/>
                </a:solidFill>
              </a:rPr>
              <a:t>=</a:t>
            </a:r>
            <a:r>
              <a:rPr lang="en-US" dirty="0">
                <a:solidFill>
                  <a:srgbClr val="12B4BC"/>
                </a:solidFill>
              </a:rPr>
              <a:t>C</a:t>
            </a:r>
            <a:r>
              <a:rPr lang="he-IL" dirty="0">
                <a:solidFill>
                  <a:srgbClr val="12B4BC"/>
                </a:solidFill>
              </a:rPr>
              <a:t> אינם קוטביים</a:t>
            </a:r>
            <a:r>
              <a:rPr lang="he-IL" dirty="0"/>
              <a:t>.</a:t>
            </a:r>
          </a:p>
          <a:p>
            <a:pPr>
              <a:lnSpc>
                <a:spcPts val="2640"/>
              </a:lnSpc>
            </a:pPr>
            <a:r>
              <a:rPr lang="he-IL" sz="2200" dirty="0"/>
              <a:t>בקשר </a:t>
            </a:r>
            <a:r>
              <a:rPr lang="en-US" sz="2200" dirty="0"/>
              <a:t>C</a:t>
            </a:r>
            <a:r>
              <a:rPr lang="en-US" sz="2200" dirty="0">
                <a:sym typeface="Symbol" panose="05050102010706020507" pitchFamily="18" charset="2"/>
              </a:rPr>
              <a:t></a:t>
            </a:r>
            <a:r>
              <a:rPr lang="en-US" sz="2200" dirty="0"/>
              <a:t>C</a:t>
            </a:r>
            <a:r>
              <a:rPr lang="he-IL" sz="2200" dirty="0"/>
              <a:t> מספר האלקטרונים הקושרים הנמשכים לגרעינים הוא הקטן ביותר, המשיכה חלשה ביותר ועל כן הוא הארוך ביותר.  </a:t>
            </a:r>
          </a:p>
          <a:p>
            <a:pPr>
              <a:lnSpc>
                <a:spcPts val="2640"/>
              </a:lnSpc>
            </a:pPr>
            <a:r>
              <a:rPr lang="he-IL" sz="2200" dirty="0"/>
              <a:t>רדיוס אטום </a:t>
            </a:r>
            <a:r>
              <a:rPr lang="en-US" sz="2200" dirty="0"/>
              <a:t>O</a:t>
            </a:r>
            <a:r>
              <a:rPr lang="he-IL" sz="2200" dirty="0"/>
              <a:t> &lt; רדיוס אטום </a:t>
            </a:r>
            <a:r>
              <a:rPr lang="en-US" sz="2200" dirty="0"/>
              <a:t>C</a:t>
            </a:r>
            <a:r>
              <a:rPr lang="he-IL" sz="2200" dirty="0"/>
              <a:t> ולכן המרחק בין האלקטרונים הקושרים לגרעינים קטן יותר והמשיכה החשמלית חזקה יותר. </a:t>
            </a:r>
          </a:p>
          <a:p>
            <a:pPr>
              <a:lnSpc>
                <a:spcPts val="2640"/>
              </a:lnSpc>
            </a:pPr>
            <a:r>
              <a:rPr lang="he-IL" sz="2200" dirty="0"/>
              <a:t>קיימת משיכה חשמלית נוספת בין מטענים חלקיים על אטום </a:t>
            </a:r>
            <a:r>
              <a:rPr lang="en-US" sz="2200" dirty="0"/>
              <a:t>O</a:t>
            </a:r>
            <a:r>
              <a:rPr lang="he-IL" sz="2200" dirty="0"/>
              <a:t> ועל אטום </a:t>
            </a:r>
            <a:r>
              <a:rPr lang="en-US" sz="2200" dirty="0"/>
              <a:t>C</a:t>
            </a:r>
            <a:r>
              <a:rPr lang="he-IL" sz="2200" dirty="0"/>
              <a:t> בגלל הפרש </a:t>
            </a:r>
            <a:r>
              <a:rPr lang="he-IL" sz="2200" dirty="0" err="1"/>
              <a:t>באלקטרושליליות</a:t>
            </a:r>
            <a:r>
              <a:rPr lang="he-IL" sz="2200" dirty="0"/>
              <a:t> ולכן הקשר</a:t>
            </a:r>
            <a:r>
              <a:rPr lang="en-US" sz="2200" dirty="0"/>
              <a:t>C=O </a:t>
            </a:r>
            <a:r>
              <a:rPr lang="he-IL" sz="2200" dirty="0"/>
              <a:t> קצר מהקשר </a:t>
            </a:r>
            <a:r>
              <a:rPr lang="en-US" sz="2200" dirty="0"/>
              <a:t>C=C</a:t>
            </a:r>
            <a:r>
              <a:rPr lang="he-IL" sz="2200" dirty="0"/>
              <a:t>. </a:t>
            </a:r>
            <a:endParaRPr lang="en-US" sz="2200" dirty="0"/>
          </a:p>
        </p:txBody>
      </p:sp>
      <p:sp>
        <p:nvSpPr>
          <p:cNvPr id="3" name="TextBox 2"/>
          <p:cNvSpPr txBox="1"/>
          <p:nvPr/>
        </p:nvSpPr>
        <p:spPr>
          <a:xfrm>
            <a:off x="7629521" y="2230025"/>
            <a:ext cx="4732638" cy="2169825"/>
          </a:xfrm>
          <a:prstGeom prst="rect">
            <a:avLst/>
          </a:prstGeom>
          <a:noFill/>
        </p:spPr>
        <p:txBody>
          <a:bodyPr wrap="square" rtlCol="0">
            <a:spAutoFit/>
          </a:bodyPr>
          <a:lstStyle/>
          <a:p>
            <a:pPr>
              <a:lnSpc>
                <a:spcPct val="150000"/>
              </a:lnSpc>
            </a:pPr>
            <a:endParaRPr lang="en-US" dirty="0"/>
          </a:p>
          <a:p>
            <a:pPr>
              <a:lnSpc>
                <a:spcPct val="150000"/>
              </a:lnSpc>
            </a:pPr>
            <a:r>
              <a:rPr lang="he-IL" dirty="0"/>
              <a:t>	1.	</a:t>
            </a:r>
            <a:r>
              <a:rPr lang="en-US" dirty="0"/>
              <a:t>C=O  &gt;  C=C  &gt;  C</a:t>
            </a:r>
            <a:r>
              <a:rPr lang="en-US" dirty="0">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 </a:t>
            </a:r>
            <a:r>
              <a:rPr lang="en-US" dirty="0">
                <a:ea typeface="Times New Roman" panose="02020603050405020304" pitchFamily="18" charset="0"/>
                <a:sym typeface="Symbol" panose="05050102010706020507" pitchFamily="18" charset="2"/>
              </a:rPr>
              <a:t>─</a:t>
            </a:r>
            <a:r>
              <a:rPr lang="en-US" dirty="0">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 </a:t>
            </a:r>
            <a:r>
              <a:rPr lang="en-US" dirty="0"/>
              <a:t>C</a:t>
            </a:r>
          </a:p>
          <a:p>
            <a:pPr>
              <a:lnSpc>
                <a:spcPct val="150000"/>
              </a:lnSpc>
            </a:pPr>
            <a:r>
              <a:rPr lang="he-IL" dirty="0"/>
              <a:t>	2.	</a:t>
            </a:r>
            <a:r>
              <a:rPr lang="en-US" dirty="0"/>
              <a:t>C=C  &gt;  C=O  &gt;  C</a:t>
            </a:r>
            <a:r>
              <a:rPr lang="en-US" dirty="0">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 </a:t>
            </a:r>
            <a:r>
              <a:rPr lang="en-US" dirty="0">
                <a:ea typeface="Times New Roman" panose="02020603050405020304" pitchFamily="18" charset="0"/>
                <a:sym typeface="Symbol" panose="05050102010706020507" pitchFamily="18" charset="2"/>
              </a:rPr>
              <a:t>─</a:t>
            </a:r>
            <a:r>
              <a:rPr lang="en-US" dirty="0">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 </a:t>
            </a:r>
            <a:r>
              <a:rPr lang="en-US" dirty="0"/>
              <a:t>C</a:t>
            </a:r>
          </a:p>
          <a:p>
            <a:pPr>
              <a:lnSpc>
                <a:spcPct val="150000"/>
              </a:lnSpc>
            </a:pPr>
            <a:r>
              <a:rPr lang="he-IL" dirty="0"/>
              <a:t>	3.	</a:t>
            </a:r>
            <a:r>
              <a:rPr lang="en-US" dirty="0"/>
              <a:t>C=C  &gt;  C</a:t>
            </a:r>
            <a:r>
              <a:rPr lang="en-US" dirty="0">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 </a:t>
            </a:r>
            <a:r>
              <a:rPr lang="en-US" dirty="0">
                <a:ea typeface="Times New Roman" panose="02020603050405020304" pitchFamily="18" charset="0"/>
                <a:sym typeface="Symbol" panose="05050102010706020507" pitchFamily="18" charset="2"/>
              </a:rPr>
              <a:t>─</a:t>
            </a:r>
            <a:r>
              <a:rPr lang="en-US" dirty="0">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 </a:t>
            </a:r>
            <a:r>
              <a:rPr lang="en-US" dirty="0"/>
              <a:t>C  &gt;  C=O</a:t>
            </a:r>
          </a:p>
          <a:p>
            <a:pPr>
              <a:lnSpc>
                <a:spcPct val="150000"/>
              </a:lnSpc>
            </a:pPr>
            <a:r>
              <a:rPr lang="he-IL" b="1" dirty="0"/>
              <a:t>	</a:t>
            </a:r>
            <a:r>
              <a:rPr lang="he-IL" dirty="0"/>
              <a:t>4.</a:t>
            </a:r>
            <a:r>
              <a:rPr lang="he-IL" b="1" dirty="0"/>
              <a:t>	</a:t>
            </a:r>
            <a:r>
              <a:rPr lang="en-US" dirty="0"/>
              <a:t>C</a:t>
            </a:r>
            <a:r>
              <a:rPr lang="en-US" dirty="0">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 </a:t>
            </a:r>
            <a:r>
              <a:rPr lang="en-US" dirty="0">
                <a:ea typeface="Times New Roman" panose="02020603050405020304" pitchFamily="18" charset="0"/>
                <a:sym typeface="Symbol" panose="05050102010706020507" pitchFamily="18" charset="2"/>
              </a:rPr>
              <a:t>─</a:t>
            </a:r>
            <a:r>
              <a:rPr lang="en-US" dirty="0">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 </a:t>
            </a:r>
            <a:r>
              <a:rPr lang="en-US" dirty="0"/>
              <a:t>C  &gt;   C=C  &gt;  C=O</a:t>
            </a:r>
          </a:p>
        </p:txBody>
      </p:sp>
    </p:spTree>
    <p:extLst>
      <p:ext uri="{BB962C8B-B14F-4D97-AF65-F5344CB8AC3E}">
        <p14:creationId xmlns:p14="http://schemas.microsoft.com/office/powerpoint/2010/main" val="1712783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build="p"/>
      <p:bldP spid="9" grpId="0" uiExpand="1" build="p"/>
      <p:bldP spid="10" grpId="0" animBg="1"/>
      <p:bldP spid="11" grpId="0" animBg="1"/>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7" name="כותרת 6"/>
          <p:cNvSpPr>
            <a:spLocks noGrp="1"/>
          </p:cNvSpPr>
          <p:nvPr>
            <p:ph type="title"/>
          </p:nvPr>
        </p:nvSpPr>
        <p:spPr/>
        <p:txBody>
          <a:bodyPr/>
          <a:lstStyle/>
          <a:p>
            <a:r>
              <a:rPr lang="he-IL" dirty="0"/>
              <a:t>מה נלמד היום </a:t>
            </a:r>
          </a:p>
        </p:txBody>
      </p:sp>
      <p:sp>
        <p:nvSpPr>
          <p:cNvPr id="3" name="מציין מיקום טקסט 2"/>
          <p:cNvSpPr>
            <a:spLocks noGrp="1"/>
          </p:cNvSpPr>
          <p:nvPr>
            <p:ph idx="1"/>
          </p:nvPr>
        </p:nvSpPr>
        <p:spPr/>
        <p:txBody>
          <a:bodyPr/>
          <a:lstStyle/>
          <a:p>
            <a:r>
              <a:rPr lang="he-IL" dirty="0">
                <a:sym typeface="Varela Round"/>
              </a:rPr>
              <a:t>פתרון תרגילים נבחרים מתוך שיעורי הבית: </a:t>
            </a:r>
            <a:br>
              <a:rPr lang="en-US" dirty="0">
                <a:sym typeface="Varela Round"/>
              </a:rPr>
            </a:br>
            <a:r>
              <a:rPr lang="he-IL" dirty="0">
                <a:sym typeface="Varela Round"/>
              </a:rPr>
              <a:t>קשר </a:t>
            </a:r>
            <a:r>
              <a:rPr lang="he-IL" dirty="0" err="1">
                <a:sym typeface="Varela Round"/>
              </a:rPr>
              <a:t>קוולנטי</a:t>
            </a:r>
            <a:r>
              <a:rPr lang="he-IL" dirty="0">
                <a:sym typeface="Varela Round"/>
              </a:rPr>
              <a:t> </a:t>
            </a:r>
            <a:r>
              <a:rPr lang="he-IL" dirty="0" err="1">
                <a:sym typeface="Varela Round"/>
              </a:rPr>
              <a:t>ואלקטרושליליות</a:t>
            </a:r>
            <a:endParaRPr lang="he-IL" dirty="0">
              <a:sym typeface="Varela Round"/>
            </a:endParaRPr>
          </a:p>
          <a:p>
            <a:pPr>
              <a:lnSpc>
                <a:spcPct val="200000"/>
              </a:lnSpc>
            </a:pPr>
            <a:r>
              <a:rPr lang="he-IL" dirty="0"/>
              <a:t>תזכורת: </a:t>
            </a:r>
            <a:r>
              <a:rPr lang="he-IL" dirty="0" err="1"/>
              <a:t>אלקטרושליליות</a:t>
            </a:r>
            <a:r>
              <a:rPr lang="he-IL" dirty="0"/>
              <a:t>, קשר </a:t>
            </a:r>
            <a:r>
              <a:rPr lang="he-IL" dirty="0" err="1"/>
              <a:t>קוולנטי</a:t>
            </a:r>
            <a:r>
              <a:rPr lang="he-IL" dirty="0"/>
              <a:t> טהור </a:t>
            </a:r>
            <a:br>
              <a:rPr lang="en-US" dirty="0"/>
            </a:br>
            <a:r>
              <a:rPr lang="he-IL" dirty="0"/>
              <a:t>וקשר </a:t>
            </a:r>
            <a:r>
              <a:rPr lang="he-IL" dirty="0" err="1"/>
              <a:t>קוולנטי</a:t>
            </a:r>
            <a:r>
              <a:rPr lang="he-IL" dirty="0"/>
              <a:t> קוטבי</a:t>
            </a:r>
          </a:p>
          <a:p>
            <a:pPr>
              <a:lnSpc>
                <a:spcPct val="200000"/>
              </a:lnSpc>
            </a:pPr>
            <a:r>
              <a:rPr lang="he-IL" dirty="0"/>
              <a:t>אנרגיית קשר ואורך קשר</a:t>
            </a:r>
          </a:p>
          <a:p>
            <a:endParaRPr lang="he-IL" dirty="0"/>
          </a:p>
        </p:txBody>
      </p:sp>
      <p:pic>
        <p:nvPicPr>
          <p:cNvPr id="8" name="Picture 7"/>
          <p:cNvPicPr>
            <a:picLocks noChangeAspect="1"/>
          </p:cNvPicPr>
          <p:nvPr/>
        </p:nvPicPr>
        <p:blipFill>
          <a:blip r:embed="rId3"/>
          <a:stretch>
            <a:fillRect/>
          </a:stretch>
        </p:blipFill>
        <p:spPr>
          <a:xfrm>
            <a:off x="887740" y="1049185"/>
            <a:ext cx="1824676" cy="1824676"/>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תרגול כיתה</a:t>
            </a:r>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p:txBody>
          <a:bodyPr/>
          <a:lstStyle/>
          <a:p>
            <a:r>
              <a:rPr lang="he-IL" dirty="0"/>
              <a:t>אורך הקשר הקוולנטי: שילוב גורמים משפיעים</a:t>
            </a:r>
            <a:endParaRPr lang="en-US" dirty="0"/>
          </a:p>
        </p:txBody>
      </p:sp>
      <p:sp>
        <p:nvSpPr>
          <p:cNvPr id="9" name="מציין מיקום תוכן 8">
            <a:extLst>
              <a:ext uri="{FF2B5EF4-FFF2-40B4-BE49-F238E27FC236}">
                <a16:creationId xmlns:a16="http://schemas.microsoft.com/office/drawing/2014/main" id="{976EFD1C-2C83-406B-A4FA-8AEE22957B59}"/>
              </a:ext>
            </a:extLst>
          </p:cNvPr>
          <p:cNvSpPr>
            <a:spLocks noGrp="1"/>
          </p:cNvSpPr>
          <p:nvPr>
            <p:ph sz="quarter" idx="4"/>
          </p:nvPr>
        </p:nvSpPr>
        <p:spPr>
          <a:xfrm>
            <a:off x="515273" y="1630008"/>
            <a:ext cx="11161453" cy="4571500"/>
          </a:xfrm>
        </p:spPr>
        <p:txBody>
          <a:bodyPr>
            <a:normAutofit lnSpcReduction="10000"/>
          </a:bodyPr>
          <a:lstStyle/>
          <a:p>
            <a:pPr marL="0" lvl="0" indent="0">
              <a:buNone/>
            </a:pPr>
            <a:r>
              <a:rPr lang="he-IL" dirty="0"/>
              <a:t>לפניכם טבלה ובה נתונים עבור אורכי קשר שונים:</a:t>
            </a:r>
          </a:p>
          <a:p>
            <a:pPr marL="0" lvl="0" indent="0">
              <a:buNone/>
            </a:pPr>
            <a:endParaRPr lang="he-IL" dirty="0"/>
          </a:p>
          <a:p>
            <a:pPr marL="0" lvl="0" indent="0">
              <a:buNone/>
            </a:pPr>
            <a:r>
              <a:rPr lang="he-IL" b="1" dirty="0"/>
              <a:t>א. </a:t>
            </a:r>
            <a:r>
              <a:rPr lang="he-IL" dirty="0"/>
              <a:t>הסבירו את ההבדלים באורכי הקשר 1 ו- 2. </a:t>
            </a:r>
            <a:br>
              <a:rPr lang="en-US" dirty="0"/>
            </a:br>
            <a:endParaRPr lang="he-IL" dirty="0"/>
          </a:p>
          <a:p>
            <a:pPr marL="0" lvl="0" indent="0">
              <a:buNone/>
            </a:pPr>
            <a:r>
              <a:rPr lang="he-IL" b="1" dirty="0"/>
              <a:t>ב. </a:t>
            </a:r>
            <a:r>
              <a:rPr lang="he-IL" dirty="0"/>
              <a:t>הסבירו את ההבדלים באורכי הקשר 4 ו- 5. </a:t>
            </a:r>
            <a:br>
              <a:rPr lang="en-US" dirty="0"/>
            </a:br>
            <a:endParaRPr lang="he-IL" dirty="0"/>
          </a:p>
          <a:p>
            <a:pPr marL="0" indent="0">
              <a:buNone/>
            </a:pPr>
            <a:r>
              <a:rPr lang="he-IL" b="1" dirty="0"/>
              <a:t>ג. </a:t>
            </a:r>
            <a:r>
              <a:rPr lang="he-IL" dirty="0"/>
              <a:t>הסבירו את ההבדלים באורכי הקשר 3 ו- 6. </a:t>
            </a:r>
          </a:p>
          <a:p>
            <a:pPr marL="0" indent="0">
              <a:lnSpc>
                <a:spcPct val="160000"/>
              </a:lnSpc>
              <a:buNone/>
            </a:pPr>
            <a:br>
              <a:rPr lang="en-US" dirty="0"/>
            </a:br>
            <a:r>
              <a:rPr lang="he-IL" sz="2000" dirty="0">
                <a:solidFill>
                  <a:srgbClr val="12B4BC"/>
                </a:solidFill>
              </a:rPr>
              <a:t>				</a:t>
            </a:r>
            <a:r>
              <a:rPr lang="en-US" sz="2000" dirty="0">
                <a:solidFill>
                  <a:srgbClr val="12B4BC"/>
                </a:solidFill>
              </a:rPr>
              <a:t>	</a:t>
            </a:r>
            <a:r>
              <a:rPr lang="he-IL" b="1" dirty="0"/>
              <a:t>ד. </a:t>
            </a:r>
            <a:r>
              <a:rPr lang="he-IL" dirty="0"/>
              <a:t>האם אורך הקשר </a:t>
            </a:r>
            <a:r>
              <a:rPr lang="en-US" dirty="0"/>
              <a:t>H–N</a:t>
            </a:r>
            <a:r>
              <a:rPr lang="he-IL" dirty="0"/>
              <a:t> יהיה גדול מאורך </a:t>
            </a:r>
            <a:r>
              <a:rPr lang="en-US" dirty="0"/>
              <a:t>						</a:t>
            </a:r>
            <a:r>
              <a:rPr lang="he-IL" dirty="0"/>
              <a:t>    הקשר </a:t>
            </a:r>
            <a:r>
              <a:rPr lang="en-US" dirty="0"/>
              <a:t>H–C</a:t>
            </a:r>
            <a:r>
              <a:rPr lang="he-IL" dirty="0"/>
              <a:t>, קטן ממנו או שווה לו? נמקו</a:t>
            </a:r>
          </a:p>
        </p:txBody>
      </p:sp>
      <p:sp>
        <p:nvSpPr>
          <p:cNvPr id="7" name="מציין מיקום תוכן 8">
            <a:extLst>
              <a:ext uri="{FF2B5EF4-FFF2-40B4-BE49-F238E27FC236}">
                <a16:creationId xmlns:a16="http://schemas.microsoft.com/office/drawing/2014/main" id="{976EFD1C-2C83-406B-A4FA-8AEE22957B59}"/>
              </a:ext>
            </a:extLst>
          </p:cNvPr>
          <p:cNvSpPr txBox="1">
            <a:spLocks/>
          </p:cNvSpPr>
          <p:nvPr/>
        </p:nvSpPr>
        <p:spPr>
          <a:xfrm>
            <a:off x="515272" y="2032212"/>
            <a:ext cx="11161453" cy="3522187"/>
          </a:xfrm>
          <a:prstGeom prst="rect">
            <a:avLst/>
          </a:prstGeom>
        </p:spPr>
        <p:txBody>
          <a:bodyPr vert="horz" lIns="91440" tIns="45720" rIns="91440" bIns="45720" rtlCol="1">
            <a:normAutofit/>
          </a:bodyPr>
          <a:lstStyle>
            <a:lvl1pPr marL="268288" indent="-268288"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1pPr>
            <a:lvl2pPr marL="743024" indent="-285779"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2pPr>
            <a:lvl3pPr marL="1143114" indent="-228623" algn="r" defTabSz="914491" rtl="1" eaLnBrk="1" latinLnBrk="0" hangingPunct="1">
              <a:spcBef>
                <a:spcPct val="20000"/>
              </a:spcBef>
              <a:buFont typeface="Arial" pitchFamily="34" charset="0"/>
              <a:buChar char="•"/>
              <a:defRPr sz="18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nSpc>
                <a:spcPct val="150000"/>
              </a:lnSpc>
              <a:buFont typeface="Arial" pitchFamily="34" charset="0"/>
              <a:buNone/>
            </a:pPr>
            <a:endParaRPr lang="he-IL" dirty="0"/>
          </a:p>
        </p:txBody>
      </p:sp>
      <p:graphicFrame>
        <p:nvGraphicFramePr>
          <p:cNvPr id="10" name="Table 9"/>
          <p:cNvGraphicFramePr>
            <a:graphicFrameLocks noGrp="1"/>
          </p:cNvGraphicFramePr>
          <p:nvPr>
            <p:extLst>
              <p:ext uri="{D42A27DB-BD31-4B8C-83A1-F6EECF244321}">
                <p14:modId xmlns:p14="http://schemas.microsoft.com/office/powerpoint/2010/main" val="2591143981"/>
              </p:ext>
            </p:extLst>
          </p:nvPr>
        </p:nvGraphicFramePr>
        <p:xfrm>
          <a:off x="515271" y="1595628"/>
          <a:ext cx="4347179" cy="2221285"/>
        </p:xfrm>
        <a:graphic>
          <a:graphicData uri="http://schemas.openxmlformats.org/drawingml/2006/table">
            <a:tbl>
              <a:tblPr firstRow="1" bandRow="1">
                <a:tableStyleId>{073A0DAA-6AF3-43AB-8588-CEC1D06C72B9}</a:tableStyleId>
              </a:tblPr>
              <a:tblGrid>
                <a:gridCol w="881182">
                  <a:extLst>
                    <a:ext uri="{9D8B030D-6E8A-4147-A177-3AD203B41FA5}">
                      <a16:colId xmlns:a16="http://schemas.microsoft.com/office/drawing/2014/main" val="3582812888"/>
                    </a:ext>
                  </a:extLst>
                </a:gridCol>
                <a:gridCol w="877190">
                  <a:extLst>
                    <a:ext uri="{9D8B030D-6E8A-4147-A177-3AD203B41FA5}">
                      <a16:colId xmlns:a16="http://schemas.microsoft.com/office/drawing/2014/main" val="811292406"/>
                    </a:ext>
                  </a:extLst>
                </a:gridCol>
                <a:gridCol w="415218">
                  <a:extLst>
                    <a:ext uri="{9D8B030D-6E8A-4147-A177-3AD203B41FA5}">
                      <a16:colId xmlns:a16="http://schemas.microsoft.com/office/drawing/2014/main" val="574806228"/>
                    </a:ext>
                  </a:extLst>
                </a:gridCol>
                <a:gridCol w="858900">
                  <a:extLst>
                    <a:ext uri="{9D8B030D-6E8A-4147-A177-3AD203B41FA5}">
                      <a16:colId xmlns:a16="http://schemas.microsoft.com/office/drawing/2014/main" val="3583044149"/>
                    </a:ext>
                  </a:extLst>
                </a:gridCol>
                <a:gridCol w="896379">
                  <a:extLst>
                    <a:ext uri="{9D8B030D-6E8A-4147-A177-3AD203B41FA5}">
                      <a16:colId xmlns:a16="http://schemas.microsoft.com/office/drawing/2014/main" val="441229050"/>
                    </a:ext>
                  </a:extLst>
                </a:gridCol>
                <a:gridCol w="418310">
                  <a:extLst>
                    <a:ext uri="{9D8B030D-6E8A-4147-A177-3AD203B41FA5}">
                      <a16:colId xmlns:a16="http://schemas.microsoft.com/office/drawing/2014/main" val="3031920362"/>
                    </a:ext>
                  </a:extLst>
                </a:gridCol>
              </a:tblGrid>
              <a:tr h="103256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2000" dirty="0">
                          <a:effectLst/>
                        </a:rPr>
                        <a:t>אורך הקשר (</a:t>
                      </a:r>
                      <a:r>
                        <a:rPr lang="en-US" sz="2000" dirty="0">
                          <a:effectLst/>
                        </a:rPr>
                        <a:t>Å</a:t>
                      </a:r>
                      <a:r>
                        <a:rPr lang="he-IL" sz="2000" dirty="0">
                          <a:effectLst/>
                        </a:rPr>
                        <a:t>)</a:t>
                      </a:r>
                      <a:endParaRPr lang="en-US" sz="2000" dirty="0">
                        <a:latin typeface="Varela Round" panose="00000500000000000000" pitchFamily="2" charset="-79"/>
                        <a:cs typeface="Varela Round" panose="00000500000000000000" pitchFamily="2" charset="-79"/>
                      </a:endParaRPr>
                    </a:p>
                  </a:txBody>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2000" dirty="0">
                          <a:effectLst/>
                        </a:rPr>
                        <a:t>הקשר</a:t>
                      </a:r>
                      <a:endParaRPr lang="en-US" sz="2000" dirty="0">
                        <a:effectLst/>
                      </a:endParaRPr>
                    </a:p>
                    <a:p>
                      <a:pPr algn="ctr"/>
                      <a:endParaRPr lang="en-US" sz="2000" dirty="0">
                        <a:latin typeface="Varela Round" panose="00000500000000000000" pitchFamily="2" charset="-79"/>
                        <a:cs typeface="Varela Round" panose="00000500000000000000" pitchFamily="2" charset="-79"/>
                      </a:endParaRPr>
                    </a:p>
                  </a:txBody>
                  <a:tcPr/>
                </a:tc>
                <a:tc>
                  <a:txBody>
                    <a:bodyPr/>
                    <a:lstStyle/>
                    <a:p>
                      <a:pPr algn="ctr"/>
                      <a:endParaRPr lang="en-US" sz="2000" dirty="0">
                        <a:latin typeface="Varela Round" panose="00000500000000000000" pitchFamily="2" charset="-79"/>
                        <a:cs typeface="Varela Round" panose="00000500000000000000" pitchFamily="2" charset="-79"/>
                      </a:endParaRPr>
                    </a:p>
                  </a:txBody>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2000" dirty="0">
                          <a:effectLst/>
                        </a:rPr>
                        <a:t>אורך הקשר (</a:t>
                      </a:r>
                      <a:r>
                        <a:rPr lang="en-US" sz="2000" dirty="0">
                          <a:effectLst/>
                        </a:rPr>
                        <a:t>Å</a:t>
                      </a:r>
                      <a:r>
                        <a:rPr lang="he-IL" sz="2000" dirty="0">
                          <a:effectLst/>
                        </a:rPr>
                        <a:t>)</a:t>
                      </a:r>
                      <a:endParaRPr lang="en-US" sz="2000" dirty="0">
                        <a:latin typeface="Varela Round" panose="00000500000000000000" pitchFamily="2" charset="-79"/>
                        <a:cs typeface="Varela Round" panose="00000500000000000000" pitchFamily="2" charset="-79"/>
                      </a:endParaRPr>
                    </a:p>
                  </a:txBody>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2000" dirty="0">
                          <a:effectLst/>
                        </a:rPr>
                        <a:t>הקשר</a:t>
                      </a:r>
                      <a:endParaRPr lang="en-US" sz="2000" dirty="0">
                        <a:effectLst/>
                      </a:endParaRPr>
                    </a:p>
                    <a:p>
                      <a:pPr algn="ctr"/>
                      <a:endParaRPr lang="en-US" sz="2000" dirty="0">
                        <a:latin typeface="Varela Round" panose="00000500000000000000" pitchFamily="2" charset="-79"/>
                        <a:cs typeface="Varela Round" panose="00000500000000000000" pitchFamily="2" charset="-79"/>
                      </a:endParaRPr>
                    </a:p>
                  </a:txBody>
                  <a:tcPr/>
                </a:tc>
                <a:tc>
                  <a:txBody>
                    <a:bodyPr/>
                    <a:lstStyle/>
                    <a:p>
                      <a:pPr algn="ctr"/>
                      <a:endParaRPr lang="en-US" sz="2000" dirty="0">
                        <a:latin typeface="Varela Round" panose="00000500000000000000" pitchFamily="2" charset="-79"/>
                        <a:cs typeface="Varela Round" panose="00000500000000000000" pitchFamily="2" charset="-79"/>
                      </a:endParaRPr>
                    </a:p>
                  </a:txBody>
                  <a:tcPr/>
                </a:tc>
                <a:extLst>
                  <a:ext uri="{0D108BD9-81ED-4DB2-BD59-A6C34878D82A}">
                    <a16:rowId xmlns:a16="http://schemas.microsoft.com/office/drawing/2014/main" val="4047100147"/>
                  </a:ext>
                </a:extLst>
              </a:tr>
              <a:tr h="3708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2000" dirty="0">
                          <a:effectLst/>
                        </a:rPr>
                        <a:t>1.08</a:t>
                      </a:r>
                      <a:endParaRPr lang="en-US" sz="2000" dirty="0">
                        <a:effectLst/>
                      </a:endParaRP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2000" kern="0" dirty="0">
                          <a:effectLst/>
                        </a:rPr>
                        <a:t>H-C</a:t>
                      </a:r>
                    </a:p>
                  </a:txBody>
                  <a:tcPr anchor="ctr"/>
                </a:tc>
                <a:tc>
                  <a:txBody>
                    <a:bodyPr/>
                    <a:lstStyle/>
                    <a:p>
                      <a:r>
                        <a:rPr lang="he-IL" sz="2000" dirty="0"/>
                        <a:t>4</a:t>
                      </a:r>
                      <a:endParaRPr lang="en-US"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2000" dirty="0">
                          <a:effectLst/>
                        </a:rPr>
                        <a:t>1.36</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2000" kern="0" dirty="0">
                          <a:effectLst/>
                        </a:rPr>
                        <a:t>N-O</a:t>
                      </a:r>
                    </a:p>
                  </a:txBody>
                  <a:tcPr anchor="ctr"/>
                </a:tc>
                <a:tc>
                  <a:txBody>
                    <a:bodyPr/>
                    <a:lstStyle/>
                    <a:p>
                      <a:r>
                        <a:rPr lang="he-IL" sz="2000" dirty="0"/>
                        <a:t>1</a:t>
                      </a:r>
                      <a:endParaRPr lang="en-US"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1737414379"/>
                  </a:ext>
                </a:extLst>
              </a:tr>
              <a:tr h="3708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2000" dirty="0">
                          <a:effectLst/>
                        </a:rPr>
                        <a:t>1.41</a:t>
                      </a:r>
                      <a:endParaRPr lang="en-US" sz="2000" dirty="0">
                        <a:effectLst/>
                      </a:endParaRP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2000" dirty="0">
                          <a:effectLst/>
                        </a:rPr>
                        <a:t>H-Br</a:t>
                      </a:r>
                    </a:p>
                  </a:txBody>
                  <a:tcPr anchor="ctr"/>
                </a:tc>
                <a:tc>
                  <a:txBody>
                    <a:bodyPr/>
                    <a:lstStyle/>
                    <a:p>
                      <a:r>
                        <a:rPr lang="he-IL" sz="2000" dirty="0"/>
                        <a:t>5</a:t>
                      </a:r>
                      <a:endParaRPr lang="en-US"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2000" dirty="0">
                          <a:effectLst/>
                        </a:rPr>
                        <a:t>1.20</a:t>
                      </a: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2000" dirty="0">
                          <a:effectLst/>
                        </a:rPr>
                        <a:t>N=O</a:t>
                      </a:r>
                    </a:p>
                  </a:txBody>
                  <a:tcPr anchor="ctr"/>
                </a:tc>
                <a:tc>
                  <a:txBody>
                    <a:bodyPr/>
                    <a:lstStyle/>
                    <a:p>
                      <a:r>
                        <a:rPr lang="he-IL" sz="2000" dirty="0"/>
                        <a:t>2</a:t>
                      </a:r>
                      <a:endParaRPr lang="en-US"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3565301103"/>
                  </a:ext>
                </a:extLst>
              </a:tr>
              <a:tr h="3708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2000" dirty="0">
                          <a:effectLst/>
                        </a:rPr>
                        <a:t>1.16</a:t>
                      </a:r>
                      <a:endParaRPr lang="en-US" sz="2000" dirty="0">
                        <a:effectLst/>
                      </a:endParaRP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2000" dirty="0">
                          <a:effectLst/>
                        </a:rPr>
                        <a:t>N≡C</a:t>
                      </a:r>
                    </a:p>
                  </a:txBody>
                  <a:tcPr anchor="ctr"/>
                </a:tc>
                <a:tc>
                  <a:txBody>
                    <a:bodyPr/>
                    <a:lstStyle/>
                    <a:p>
                      <a:r>
                        <a:rPr lang="he-IL" sz="2000" dirty="0"/>
                        <a:t>6</a:t>
                      </a:r>
                      <a:endParaRPr lang="en-US" sz="2000" dirty="0">
                        <a:latin typeface="Varela Round" panose="00000500000000000000" pitchFamily="2" charset="-79"/>
                        <a:cs typeface="Varela Round" panose="00000500000000000000" pitchFamily="2" charset="-79"/>
                      </a:endParaRP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2000" dirty="0">
                          <a:effectLst/>
                        </a:rPr>
                        <a:t>1.10</a:t>
                      </a:r>
                      <a:endParaRPr lang="en-US" sz="2000" dirty="0">
                        <a:effectLst/>
                      </a:endParaRPr>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2000" dirty="0">
                          <a:effectLst/>
                        </a:rPr>
                        <a:t>N≡N</a:t>
                      </a:r>
                    </a:p>
                  </a:txBody>
                  <a:tcPr anchor="ctr"/>
                </a:tc>
                <a:tc>
                  <a:txBody>
                    <a:bodyPr/>
                    <a:lstStyle/>
                    <a:p>
                      <a:r>
                        <a:rPr lang="he-IL" sz="2000" dirty="0"/>
                        <a:t>3</a:t>
                      </a:r>
                      <a:endParaRPr lang="en-US" sz="2000" dirty="0">
                        <a:latin typeface="Varela Round" panose="00000500000000000000" pitchFamily="2" charset="-79"/>
                        <a:cs typeface="Varela Round" panose="00000500000000000000" pitchFamily="2" charset="-79"/>
                      </a:endParaRPr>
                    </a:p>
                  </a:txBody>
                  <a:tcPr anchor="ctr"/>
                </a:tc>
                <a:extLst>
                  <a:ext uri="{0D108BD9-81ED-4DB2-BD59-A6C34878D82A}">
                    <a16:rowId xmlns:a16="http://schemas.microsoft.com/office/drawing/2014/main" val="363842628"/>
                  </a:ext>
                </a:extLst>
              </a:tr>
            </a:tbl>
          </a:graphicData>
        </a:graphic>
      </p:graphicFrame>
    </p:spTree>
    <p:extLst>
      <p:ext uri="{BB962C8B-B14F-4D97-AF65-F5344CB8AC3E}">
        <p14:creationId xmlns:p14="http://schemas.microsoft.com/office/powerpoint/2010/main" val="30573133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תרגול כיתה</a:t>
            </a:r>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p:txBody>
          <a:bodyPr/>
          <a:lstStyle/>
          <a:p>
            <a:r>
              <a:rPr lang="he-IL" dirty="0"/>
              <a:t>אורך הקשר הקוולנטי: שילוב גורמים משפיעים</a:t>
            </a:r>
            <a:endParaRPr lang="en-US" dirty="0"/>
          </a:p>
        </p:txBody>
      </p:sp>
      <p:sp>
        <p:nvSpPr>
          <p:cNvPr id="9" name="מציין מיקום תוכן 8">
            <a:extLst>
              <a:ext uri="{FF2B5EF4-FFF2-40B4-BE49-F238E27FC236}">
                <a16:creationId xmlns:a16="http://schemas.microsoft.com/office/drawing/2014/main" id="{976EFD1C-2C83-406B-A4FA-8AEE22957B59}"/>
              </a:ext>
            </a:extLst>
          </p:cNvPr>
          <p:cNvSpPr>
            <a:spLocks noGrp="1"/>
          </p:cNvSpPr>
          <p:nvPr>
            <p:ph sz="quarter" idx="4"/>
          </p:nvPr>
        </p:nvSpPr>
        <p:spPr>
          <a:xfrm>
            <a:off x="515273" y="1630008"/>
            <a:ext cx="11161453" cy="4571500"/>
          </a:xfrm>
        </p:spPr>
        <p:txBody>
          <a:bodyPr>
            <a:normAutofit/>
          </a:bodyPr>
          <a:lstStyle/>
          <a:p>
            <a:pPr marL="0" lvl="0" indent="0">
              <a:buNone/>
            </a:pPr>
            <a:endParaRPr lang="en-US" dirty="0"/>
          </a:p>
          <a:p>
            <a:pPr marL="0" lvl="0" indent="0">
              <a:buNone/>
            </a:pPr>
            <a:r>
              <a:rPr lang="he-IL" b="1" dirty="0"/>
              <a:t>א. </a:t>
            </a:r>
            <a:r>
              <a:rPr lang="he-IL" dirty="0"/>
              <a:t>הסבירו את ההבדלים</a:t>
            </a:r>
            <a:endParaRPr lang="en-US" dirty="0"/>
          </a:p>
          <a:p>
            <a:pPr marL="0" lvl="0" indent="0">
              <a:buNone/>
            </a:pPr>
            <a:r>
              <a:rPr lang="he-IL" dirty="0"/>
              <a:t> באורכי הקשר 1 ו- 2. </a:t>
            </a:r>
            <a:br>
              <a:rPr lang="en-US" dirty="0"/>
            </a:br>
            <a:endParaRPr lang="he-IL" dirty="0"/>
          </a:p>
          <a:p>
            <a:pPr marL="0" lvl="0" indent="0">
              <a:buNone/>
            </a:pPr>
            <a:r>
              <a:rPr lang="en-US" dirty="0"/>
              <a:t>	</a:t>
            </a:r>
            <a:endParaRPr lang="en-US" sz="2000" b="1" dirty="0">
              <a:solidFill>
                <a:srgbClr val="12B4BC"/>
              </a:solidFill>
            </a:endParaRPr>
          </a:p>
          <a:p>
            <a:pPr marL="0" indent="0">
              <a:buNone/>
            </a:pPr>
            <a:r>
              <a:rPr lang="he-IL" b="1" dirty="0">
                <a:solidFill>
                  <a:srgbClr val="12B4BC"/>
                </a:solidFill>
              </a:rPr>
              <a:t>			</a:t>
            </a:r>
            <a:endParaRPr lang="he-IL" dirty="0"/>
          </a:p>
        </p:txBody>
      </p:sp>
      <p:sp>
        <p:nvSpPr>
          <p:cNvPr id="7" name="מציין מיקום תוכן 8">
            <a:extLst>
              <a:ext uri="{FF2B5EF4-FFF2-40B4-BE49-F238E27FC236}">
                <a16:creationId xmlns:a16="http://schemas.microsoft.com/office/drawing/2014/main" id="{976EFD1C-2C83-406B-A4FA-8AEE22957B59}"/>
              </a:ext>
            </a:extLst>
          </p:cNvPr>
          <p:cNvSpPr txBox="1">
            <a:spLocks/>
          </p:cNvSpPr>
          <p:nvPr/>
        </p:nvSpPr>
        <p:spPr>
          <a:xfrm>
            <a:off x="515272" y="2032212"/>
            <a:ext cx="11161453" cy="3522187"/>
          </a:xfrm>
          <a:prstGeom prst="rect">
            <a:avLst/>
          </a:prstGeom>
        </p:spPr>
        <p:txBody>
          <a:bodyPr vert="horz" lIns="91440" tIns="45720" rIns="91440" bIns="45720" rtlCol="1">
            <a:normAutofit/>
          </a:bodyPr>
          <a:lstStyle>
            <a:lvl1pPr marL="268288" indent="-268288"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1pPr>
            <a:lvl2pPr marL="743024" indent="-285779"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2pPr>
            <a:lvl3pPr marL="1143114" indent="-228623" algn="r" defTabSz="914491" rtl="1" eaLnBrk="1" latinLnBrk="0" hangingPunct="1">
              <a:spcBef>
                <a:spcPct val="20000"/>
              </a:spcBef>
              <a:buFont typeface="Arial" pitchFamily="34" charset="0"/>
              <a:buChar char="•"/>
              <a:defRPr sz="18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nSpc>
                <a:spcPct val="150000"/>
              </a:lnSpc>
              <a:buFont typeface="Arial" pitchFamily="34" charset="0"/>
              <a:buNone/>
            </a:pPr>
            <a:endParaRPr lang="he-IL" dirty="0"/>
          </a:p>
        </p:txBody>
      </p:sp>
      <p:graphicFrame>
        <p:nvGraphicFramePr>
          <p:cNvPr id="11" name="Table 10"/>
          <p:cNvGraphicFramePr>
            <a:graphicFrameLocks noGrp="1"/>
          </p:cNvGraphicFramePr>
          <p:nvPr>
            <p:extLst>
              <p:ext uri="{D42A27DB-BD31-4B8C-83A1-F6EECF244321}">
                <p14:modId xmlns:p14="http://schemas.microsoft.com/office/powerpoint/2010/main" val="3275242236"/>
              </p:ext>
            </p:extLst>
          </p:nvPr>
        </p:nvGraphicFramePr>
        <p:xfrm>
          <a:off x="515271" y="2078805"/>
          <a:ext cx="7851489" cy="4271010"/>
        </p:xfrm>
        <a:graphic>
          <a:graphicData uri="http://schemas.openxmlformats.org/drawingml/2006/table">
            <a:tbl>
              <a:tblPr firstRow="1" bandRow="1">
                <a:tableStyleId>{5C22544A-7EE6-4342-B048-85BDC9FD1C3A}</a:tableStyleId>
              </a:tblPr>
              <a:tblGrid>
                <a:gridCol w="4145955">
                  <a:extLst>
                    <a:ext uri="{9D8B030D-6E8A-4147-A177-3AD203B41FA5}">
                      <a16:colId xmlns:a16="http://schemas.microsoft.com/office/drawing/2014/main" val="1200577323"/>
                    </a:ext>
                  </a:extLst>
                </a:gridCol>
                <a:gridCol w="952784">
                  <a:extLst>
                    <a:ext uri="{9D8B030D-6E8A-4147-A177-3AD203B41FA5}">
                      <a16:colId xmlns:a16="http://schemas.microsoft.com/office/drawing/2014/main" val="175071247"/>
                    </a:ext>
                  </a:extLst>
                </a:gridCol>
                <a:gridCol w="952784">
                  <a:extLst>
                    <a:ext uri="{9D8B030D-6E8A-4147-A177-3AD203B41FA5}">
                      <a16:colId xmlns:a16="http://schemas.microsoft.com/office/drawing/2014/main" val="2715742063"/>
                    </a:ext>
                  </a:extLst>
                </a:gridCol>
                <a:gridCol w="1799966">
                  <a:extLst>
                    <a:ext uri="{9D8B030D-6E8A-4147-A177-3AD203B41FA5}">
                      <a16:colId xmlns:a16="http://schemas.microsoft.com/office/drawing/2014/main" val="1788916356"/>
                    </a:ext>
                  </a:extLst>
                </a:gridCol>
              </a:tblGrid>
              <a:tr h="758974">
                <a:tc rowSpan="2">
                  <a:txBody>
                    <a:bodyPr/>
                    <a:lstStyle/>
                    <a:p>
                      <a:pPr algn="ctr" rtl="1">
                        <a:spcAft>
                          <a:spcPts val="0"/>
                        </a:spcAft>
                      </a:pPr>
                      <a:r>
                        <a:rPr lang="he-IL" sz="1600" dirty="0">
                          <a:solidFill>
                            <a:srgbClr val="192A72"/>
                          </a:solidFill>
                          <a:effectLst/>
                        </a:rPr>
                        <a:t>מסקנה מתבקשת לגבי חוזק הקשרים</a:t>
                      </a:r>
                      <a:endParaRPr lang="en-US" sz="1600" dirty="0">
                        <a:solidFill>
                          <a:srgbClr val="192A72"/>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E9EBF5"/>
                    </a:solidFill>
                  </a:tcPr>
                </a:tc>
                <a:tc gridSpan="2">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effectLst/>
                        </a:rPr>
                        <a:t>הפריטים המושווים בשאלה:</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solidFill>
                      <a:srgbClr val="E9EBF5"/>
                    </a:solidFill>
                  </a:tcPr>
                </a:tc>
                <a:tc hMerge="1">
                  <a:txBody>
                    <a:bodyPr/>
                    <a:lstStyle/>
                    <a:p>
                      <a:endParaRPr lang="en-US"/>
                    </a:p>
                  </a:txBody>
                  <a:tcPr/>
                </a:tc>
                <a:tc rowSpan="2">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effectLst/>
                        </a:rPr>
                        <a:t>גורמים (הקריטריונים לקביעת חוזק/אורך הקשר)</a:t>
                      </a:r>
                      <a:endParaRPr lang="en-US" sz="1800" dirty="0">
                        <a:solidFill>
                          <a:srgbClr val="192A72"/>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E9EBF5"/>
                    </a:solidFill>
                  </a:tcPr>
                </a:tc>
                <a:extLst>
                  <a:ext uri="{0D108BD9-81ED-4DB2-BD59-A6C34878D82A}">
                    <a16:rowId xmlns:a16="http://schemas.microsoft.com/office/drawing/2014/main" val="4220354295"/>
                  </a:ext>
                </a:extLst>
              </a:tr>
              <a:tr h="413833">
                <a:tc vMerge="1">
                  <a:txBody>
                    <a:bodyPr/>
                    <a:lstStyle/>
                    <a:p>
                      <a:pPr algn="ctr"/>
                      <a:endParaRPr lang="en-US" dirty="0">
                        <a:solidFill>
                          <a:srgbClr val="192A72"/>
                        </a:solidFill>
                      </a:endParaRPr>
                    </a:p>
                  </a:txBody>
                  <a:tcPr>
                    <a:solidFill>
                      <a:srgbClr val="E9EBF5"/>
                    </a:solidFill>
                  </a:tcPr>
                </a:tc>
                <a:tc>
                  <a:txBody>
                    <a:bodyPr/>
                    <a:lstStyle/>
                    <a:p>
                      <a:pPr marL="0" marR="0" algn="ctr" rtl="1">
                        <a:lnSpc>
                          <a:spcPct val="150000"/>
                        </a:lnSpc>
                        <a:spcBef>
                          <a:spcPts val="0"/>
                        </a:spcBef>
                        <a:spcAft>
                          <a:spcPts val="0"/>
                        </a:spcAft>
                        <a:tabLst>
                          <a:tab pos="445770" algn="l"/>
                        </a:tabLst>
                      </a:pPr>
                      <a:r>
                        <a:rPr lang="en-US" sz="1800" dirty="0">
                          <a:effectLst/>
                          <a:latin typeface="Varela Round" panose="00000500000000000000" pitchFamily="2" charset="-79"/>
                          <a:ea typeface="Times New Roman" panose="02020603050405020304" pitchFamily="18" charset="0"/>
                          <a:cs typeface="Varela Round" panose="00000500000000000000" pitchFamily="2" charset="-79"/>
                        </a:rPr>
                        <a:t>N=O</a:t>
                      </a:r>
                    </a:p>
                    <a:p>
                      <a:pPr marL="0" marR="0" lvl="0" indent="0" algn="ctr" defTabSz="914491" rtl="1" eaLnBrk="1" fontAlgn="auto" latinLnBrk="0" hangingPunct="1">
                        <a:lnSpc>
                          <a:spcPct val="100000"/>
                        </a:lnSpc>
                        <a:spcBef>
                          <a:spcPts val="0"/>
                        </a:spcBef>
                        <a:spcAft>
                          <a:spcPts val="0"/>
                        </a:spcAft>
                        <a:buClrTx/>
                        <a:buSzTx/>
                        <a:buFontTx/>
                        <a:buNone/>
                        <a:tabLst/>
                        <a:defRPr/>
                      </a:pPr>
                      <a:r>
                        <a:rPr lang="en-US" sz="1600" dirty="0">
                          <a:effectLst/>
                        </a:rPr>
                        <a:t>1.20</a:t>
                      </a:r>
                      <a:r>
                        <a:rPr lang="en-US" sz="1600" b="0" dirty="0">
                          <a:solidFill>
                            <a:srgbClr val="192A72"/>
                          </a:solidFill>
                          <a:cs typeface="+mn-cs"/>
                        </a:rPr>
                        <a:t> </a:t>
                      </a:r>
                      <a:r>
                        <a:rPr lang="en-US" sz="1600" dirty="0">
                          <a:solidFill>
                            <a:srgbClr val="192A72"/>
                          </a:solidFill>
                        </a:rPr>
                        <a:t>Å</a:t>
                      </a:r>
                      <a:endParaRPr lang="en-US" sz="1600" b="0" dirty="0">
                        <a:solidFill>
                          <a:srgbClr val="192A72"/>
                        </a:solidFill>
                        <a:latin typeface="Varela Round" panose="00000500000000000000" pitchFamily="2" charset="-79"/>
                        <a:cs typeface="+mn-cs"/>
                      </a:endParaRPr>
                    </a:p>
                  </a:txBody>
                  <a:tcPr marL="68580" marR="68580" marT="0" marB="0" anchor="ctr">
                    <a:solidFill>
                      <a:schemeClr val="accent5">
                        <a:lumMod val="40000"/>
                        <a:lumOff val="60000"/>
                      </a:schemeClr>
                    </a:solidFill>
                  </a:tcPr>
                </a:tc>
                <a:tc>
                  <a:txBody>
                    <a:bodyPr/>
                    <a:lstStyle/>
                    <a:p>
                      <a:pPr marL="0" marR="0" lvl="0" indent="0" algn="ctr" defTabSz="914400" rtl="1" eaLnBrk="1" fontAlgn="auto" latinLnBrk="0" hangingPunct="1">
                        <a:lnSpc>
                          <a:spcPct val="150000"/>
                        </a:lnSpc>
                        <a:spcBef>
                          <a:spcPts val="0"/>
                        </a:spcBef>
                        <a:spcAft>
                          <a:spcPts val="0"/>
                        </a:spcAft>
                        <a:buClrTx/>
                        <a:buSzTx/>
                        <a:buFontTx/>
                        <a:buNone/>
                        <a:tabLst>
                          <a:tab pos="445770" algn="l"/>
                        </a:tabLst>
                        <a:defRPr/>
                      </a:pPr>
                      <a:r>
                        <a:rPr kumimoji="0" lang="en-US" sz="1800" u="none" strike="noStrike" kern="1200" cap="none" spc="0" normalizeH="0" baseline="0" noProof="0" dirty="0">
                          <a:ln>
                            <a:noFill/>
                          </a:ln>
                          <a:effectLst/>
                          <a:uLnTx/>
                          <a:uFillTx/>
                        </a:rPr>
                        <a:t>N</a:t>
                      </a:r>
                      <a:r>
                        <a:rPr kumimoji="0" lang="en-US" sz="1800" u="none" strike="noStrike" kern="1200" cap="none" spc="0" normalizeH="0" baseline="0" noProof="0" dirty="0">
                          <a:ln>
                            <a:noFill/>
                          </a:ln>
                          <a:effectLst/>
                          <a:uLnTx/>
                          <a:uFillTx/>
                          <a:sym typeface="Symbol" panose="05050102010706020507" pitchFamily="18" charset="2"/>
                        </a:rPr>
                        <a:t>─</a:t>
                      </a:r>
                      <a:r>
                        <a:rPr kumimoji="0" lang="en-US" sz="1800" u="none" strike="noStrike" kern="1200" cap="none" spc="0" normalizeH="0" baseline="0" noProof="0" dirty="0">
                          <a:ln>
                            <a:noFill/>
                          </a:ln>
                          <a:effectLst/>
                          <a:uLnTx/>
                          <a:uFillTx/>
                        </a:rPr>
                        <a:t>O</a:t>
                      </a:r>
                      <a:endParaRPr kumimoji="0" lang="en-US" sz="1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endParaRPr>
                    </a:p>
                    <a:p>
                      <a:pPr marL="0" marR="0" lvl="0" indent="0" algn="ctr" defTabSz="914491" rtl="1" eaLnBrk="1" fontAlgn="auto" latinLnBrk="0" hangingPunct="1">
                        <a:lnSpc>
                          <a:spcPct val="100000"/>
                        </a:lnSpc>
                        <a:spcBef>
                          <a:spcPts val="0"/>
                        </a:spcBef>
                        <a:spcAft>
                          <a:spcPts val="0"/>
                        </a:spcAft>
                        <a:buClrTx/>
                        <a:buSzTx/>
                        <a:buFontTx/>
                        <a:buNone/>
                        <a:tabLst/>
                        <a:defRPr/>
                      </a:pPr>
                      <a:r>
                        <a:rPr lang="en-US" sz="1600" dirty="0">
                          <a:effectLst/>
                        </a:rPr>
                        <a:t>1.36</a:t>
                      </a:r>
                      <a:r>
                        <a:rPr lang="en-US" sz="1600" b="0" dirty="0">
                          <a:solidFill>
                            <a:srgbClr val="192A72"/>
                          </a:solidFill>
                          <a:cs typeface="+mn-cs"/>
                        </a:rPr>
                        <a:t> </a:t>
                      </a:r>
                      <a:r>
                        <a:rPr lang="en-US" sz="1600" dirty="0">
                          <a:solidFill>
                            <a:srgbClr val="192A72"/>
                          </a:solidFill>
                        </a:rPr>
                        <a:t>Å</a:t>
                      </a:r>
                      <a:endParaRPr lang="en-US" sz="1600" b="0" dirty="0">
                        <a:solidFill>
                          <a:srgbClr val="192A72"/>
                        </a:solidFill>
                        <a:latin typeface="Varela Round" panose="00000500000000000000" pitchFamily="2" charset="-79"/>
                        <a:cs typeface="+mn-cs"/>
                      </a:endParaRPr>
                    </a:p>
                  </a:txBody>
                  <a:tcPr marL="68580" marR="68580" marT="0" marB="0" anchor="ctr">
                    <a:solidFill>
                      <a:schemeClr val="accent5">
                        <a:lumMod val="40000"/>
                        <a:lumOff val="60000"/>
                      </a:schemeClr>
                    </a:solidFill>
                  </a:tcPr>
                </a:tc>
                <a:tc vMerge="1">
                  <a:txBody>
                    <a:bodyPr/>
                    <a:lstStyle/>
                    <a:p>
                      <a:endParaRPr lang="en-US" dirty="0">
                        <a:solidFill>
                          <a:srgbClr val="192A72"/>
                        </a:solidFill>
                      </a:endParaRPr>
                    </a:p>
                  </a:txBody>
                  <a:tcPr anchor="ctr">
                    <a:solidFill>
                      <a:srgbClr val="E9EBF5"/>
                    </a:solidFill>
                  </a:tcPr>
                </a:tc>
                <a:extLst>
                  <a:ext uri="{0D108BD9-81ED-4DB2-BD59-A6C34878D82A}">
                    <a16:rowId xmlns:a16="http://schemas.microsoft.com/office/drawing/2014/main" val="334204615"/>
                  </a:ext>
                </a:extLst>
              </a:tr>
              <a:tr h="638563">
                <a:tc rowSpan="3">
                  <a:txBody>
                    <a:bodyPr/>
                    <a:lstStyle/>
                    <a:p>
                      <a:pPr marL="0" indent="0">
                        <a:lnSpc>
                          <a:spcPct val="150000"/>
                        </a:lnSpc>
                        <a:buNone/>
                      </a:pPr>
                      <a:r>
                        <a:rPr lang="en-US" sz="1100" dirty="0">
                          <a:solidFill>
                            <a:srgbClr val="192A72"/>
                          </a:solidFill>
                          <a:effectLst/>
                        </a:rPr>
                        <a:t> </a:t>
                      </a:r>
                      <a:r>
                        <a:rPr lang="he-IL" sz="2000" dirty="0">
                          <a:solidFill>
                            <a:srgbClr val="22798E"/>
                          </a:solidFill>
                        </a:rPr>
                        <a:t>ככל שגדל מספר זוגות האלקטרונים הקושרים כך גדלה המשיכה בין אלקטרוני הקשר לבין הגרעינים של שני האטומים. האטומים</a:t>
                      </a:r>
                      <a:r>
                        <a:rPr lang="he-IL" sz="2000" baseline="0" dirty="0">
                          <a:solidFill>
                            <a:srgbClr val="22798E"/>
                          </a:solidFill>
                        </a:rPr>
                        <a:t> יתקרבו (על אף הדחייה בין אלקטרוני הקשר) והקשר יהיה קצר יותר.</a:t>
                      </a:r>
                      <a:endParaRPr lang="en-US" sz="2000" dirty="0">
                        <a:solidFill>
                          <a:srgbClr val="22798E"/>
                        </a:solidFill>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E9EBF5"/>
                    </a:solidFill>
                  </a:tcPr>
                </a:tc>
                <a:tc gridSpan="2">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2000" b="0" dirty="0" err="1">
                          <a:solidFill>
                            <a:srgbClr val="192A72"/>
                          </a:solidFill>
                          <a:latin typeface="Varela Round" panose="00000500000000000000" pitchFamily="2" charset="-79"/>
                          <a:cs typeface="+mn-cs"/>
                        </a:rPr>
                        <a:t>רדיוסי</a:t>
                      </a:r>
                      <a:r>
                        <a:rPr lang="he-IL" sz="2000" b="0" dirty="0">
                          <a:solidFill>
                            <a:srgbClr val="192A72"/>
                          </a:solidFill>
                          <a:latin typeface="Varela Round" panose="00000500000000000000" pitchFamily="2" charset="-79"/>
                          <a:cs typeface="+mn-cs"/>
                        </a:rPr>
                        <a:t> האטומים שווה</a:t>
                      </a:r>
                      <a:endParaRPr lang="en-US" sz="2000" b="0" dirty="0">
                        <a:solidFill>
                          <a:srgbClr val="192A72"/>
                        </a:solidFill>
                        <a:latin typeface="Varela Round" panose="00000500000000000000" pitchFamily="2" charset="-79"/>
                        <a:cs typeface="+mn-cs"/>
                      </a:endParaRPr>
                    </a:p>
                  </a:txBody>
                  <a:tcPr anchor="ctr">
                    <a:solidFill>
                      <a:srgbClr val="E9EBF5"/>
                    </a:solidFill>
                  </a:tcPr>
                </a:tc>
                <a:tc hMerge="1">
                  <a:txBody>
                    <a:bodyPr/>
                    <a:lstStyle/>
                    <a:p>
                      <a:endParaRPr lang="en-US"/>
                    </a:p>
                  </a:txBody>
                  <a:tcPr/>
                </a:tc>
                <a:tc>
                  <a:txBody>
                    <a:bodyPr/>
                    <a:lstStyle/>
                    <a:p>
                      <a:pPr algn="r" rtl="1">
                        <a:spcAft>
                          <a:spcPts val="0"/>
                        </a:spcAft>
                      </a:pPr>
                      <a:r>
                        <a:rPr lang="he-IL" sz="1800" dirty="0">
                          <a:solidFill>
                            <a:srgbClr val="192A72"/>
                          </a:solidFill>
                          <a:effectLst/>
                        </a:rPr>
                        <a:t>רדיוס  האטומים המשתתפים בקשר </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solidFill>
                      <a:srgbClr val="E9EBF5"/>
                    </a:solidFill>
                  </a:tcPr>
                </a:tc>
                <a:extLst>
                  <a:ext uri="{0D108BD9-81ED-4DB2-BD59-A6C34878D82A}">
                    <a16:rowId xmlns:a16="http://schemas.microsoft.com/office/drawing/2014/main" val="2005788362"/>
                  </a:ext>
                </a:extLst>
              </a:tr>
              <a:tr h="395062">
                <a:tc vMerge="1">
                  <a:txBody>
                    <a:bodyPr/>
                    <a:lstStyle/>
                    <a:p>
                      <a:pPr marL="0" indent="0">
                        <a:lnSpc>
                          <a:spcPct val="150000"/>
                        </a:lnSpc>
                        <a:buNone/>
                      </a:pPr>
                      <a:endParaRPr lang="en-US" sz="1800" dirty="0">
                        <a:solidFill>
                          <a:srgbClr val="11A4AB"/>
                        </a:solidFill>
                        <a:ea typeface="Calibri" panose="020F0502020204030204" pitchFamily="34" charset="0"/>
                      </a:endParaRPr>
                    </a:p>
                  </a:txBody>
                  <a:tcPr anchor="ctr">
                    <a:lnL w="12700" cap="flat" cmpd="sng" algn="ctr">
                      <a:solidFill>
                        <a:schemeClr val="tx1"/>
                      </a:solidFill>
                      <a:prstDash val="solid"/>
                      <a:round/>
                      <a:headEnd type="none" w="med" len="med"/>
                      <a:tailEnd type="none" w="med" len="med"/>
                    </a:lnL>
                    <a:solidFill>
                      <a:srgbClr val="E9EBF5"/>
                    </a:solidFill>
                  </a:tcPr>
                </a:tc>
                <a:tc>
                  <a:txBody>
                    <a:bodyPr/>
                    <a:lstStyle/>
                    <a:p>
                      <a:pPr algn="ctr"/>
                      <a:r>
                        <a:rPr lang="he-IL" dirty="0">
                          <a:solidFill>
                            <a:srgbClr val="192A72"/>
                          </a:solidFill>
                        </a:rPr>
                        <a:t>כפול</a:t>
                      </a:r>
                      <a:endParaRPr lang="en-US" dirty="0">
                        <a:solidFill>
                          <a:srgbClr val="192A72"/>
                        </a:solidFill>
                      </a:endParaRPr>
                    </a:p>
                  </a:txBody>
                  <a:tcPr anchor="ctr">
                    <a:solidFill>
                      <a:schemeClr val="accent5">
                        <a:lumMod val="40000"/>
                        <a:lumOff val="60000"/>
                      </a:schemeClr>
                    </a:solidFill>
                  </a:tcPr>
                </a:tc>
                <a:tc>
                  <a:txBody>
                    <a:bodyPr/>
                    <a:lstStyle/>
                    <a:p>
                      <a:pPr algn="ctr" rtl="1">
                        <a:spcAft>
                          <a:spcPts val="0"/>
                        </a:spcAft>
                      </a:pPr>
                      <a:r>
                        <a:rPr lang="he-IL" sz="2000" dirty="0">
                          <a:solidFill>
                            <a:srgbClr val="192A72"/>
                          </a:solidFill>
                          <a:effectLst/>
                          <a:latin typeface="Times New Roman" panose="02020603050405020304" pitchFamily="18" charset="0"/>
                          <a:ea typeface="Times New Roman" panose="02020603050405020304" pitchFamily="18" charset="0"/>
                        </a:rPr>
                        <a:t>יחיד</a:t>
                      </a:r>
                      <a:endParaRPr lang="en-US" sz="2000" dirty="0">
                        <a:solidFill>
                          <a:srgbClr val="192A72"/>
                        </a:solidFill>
                        <a:effectLst/>
                        <a:latin typeface="Times New Roman" panose="02020603050405020304" pitchFamily="18" charset="0"/>
                        <a:ea typeface="Times New Roman" panose="02020603050405020304" pitchFamily="18" charset="0"/>
                      </a:endParaRPr>
                    </a:p>
                  </a:txBody>
                  <a:tcPr anchor="ctr">
                    <a:solidFill>
                      <a:schemeClr val="accent5">
                        <a:lumMod val="40000"/>
                        <a:lumOff val="60000"/>
                      </a:schemeClr>
                    </a:solidFill>
                  </a:tcPr>
                </a:tc>
                <a:tc>
                  <a:txBody>
                    <a:bodyPr/>
                    <a:lstStyle/>
                    <a:p>
                      <a:pPr algn="r" rtl="1">
                        <a:spcAft>
                          <a:spcPts val="0"/>
                        </a:spcAft>
                      </a:pPr>
                      <a:r>
                        <a:rPr lang="he-IL" sz="1800" dirty="0">
                          <a:solidFill>
                            <a:srgbClr val="192A72"/>
                          </a:solidFill>
                          <a:effectLst/>
                          <a:latin typeface="+mn-lt"/>
                          <a:ea typeface="+mn-ea"/>
                        </a:rPr>
                        <a:t>סדר</a:t>
                      </a:r>
                      <a:r>
                        <a:rPr lang="he-IL" sz="1800" baseline="0" dirty="0">
                          <a:solidFill>
                            <a:srgbClr val="192A72"/>
                          </a:solidFill>
                          <a:effectLst/>
                          <a:latin typeface="+mn-lt"/>
                          <a:ea typeface="+mn-ea"/>
                        </a:rPr>
                        <a:t> הקשר</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solidFill>
                      <a:srgbClr val="E9EBF5"/>
                    </a:solidFill>
                  </a:tcPr>
                </a:tc>
                <a:extLst>
                  <a:ext uri="{0D108BD9-81ED-4DB2-BD59-A6C34878D82A}">
                    <a16:rowId xmlns:a16="http://schemas.microsoft.com/office/drawing/2014/main" val="588938049"/>
                  </a:ext>
                </a:extLst>
              </a:tr>
              <a:tr h="370840">
                <a:tc vMerge="1">
                  <a:txBody>
                    <a:bodyPr/>
                    <a:lstStyle/>
                    <a:p>
                      <a:pPr algn="ctr"/>
                      <a:endParaRPr lang="en-US" dirty="0">
                        <a:solidFill>
                          <a:srgbClr val="192A72"/>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E9EBF5"/>
                    </a:solidFill>
                  </a:tcPr>
                </a:tc>
                <a:tc gridSpan="2">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rPr>
                        <a:t>שני הקשרים קוטביים במידה שווה</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anchor="ctr">
                    <a:lnB w="12700" cap="flat" cmpd="sng" algn="ctr">
                      <a:solidFill>
                        <a:schemeClr val="tx1"/>
                      </a:solidFill>
                      <a:prstDash val="solid"/>
                      <a:round/>
                      <a:headEnd type="none" w="med" len="med"/>
                      <a:tailEnd type="none" w="med" len="med"/>
                    </a:lnB>
                    <a:solidFill>
                      <a:srgbClr val="E9EBF5"/>
                    </a:solidFill>
                  </a:tcPr>
                </a:tc>
                <a:tc hMerge="1">
                  <a:txBody>
                    <a:bodyPr/>
                    <a:lstStyle/>
                    <a:p>
                      <a:endParaRPr lang="en-US"/>
                    </a:p>
                  </a:txBody>
                  <a:tcPr/>
                </a:tc>
                <a:tc>
                  <a:txBody>
                    <a:bodyPr/>
                    <a:lstStyle/>
                    <a:p>
                      <a:pPr algn="r" rtl="1">
                        <a:spcAft>
                          <a:spcPts val="0"/>
                        </a:spcAft>
                      </a:pPr>
                      <a:r>
                        <a:rPr lang="he-IL" sz="1800" dirty="0">
                          <a:solidFill>
                            <a:srgbClr val="192A72"/>
                          </a:solidFill>
                          <a:effectLst/>
                        </a:rPr>
                        <a:t>קוטביות הקשר </a:t>
                      </a:r>
                    </a:p>
                    <a:p>
                      <a:pPr algn="r" rtl="1">
                        <a:spcAft>
                          <a:spcPts val="0"/>
                        </a:spcAft>
                      </a:pPr>
                      <a:r>
                        <a:rPr lang="he-IL" sz="1800" dirty="0">
                          <a:solidFill>
                            <a:srgbClr val="192A72"/>
                          </a:solidFill>
                          <a:effectLst/>
                        </a:rPr>
                        <a:t>  -קוטבי או טהור</a:t>
                      </a:r>
                      <a:endParaRPr lang="en-US" sz="1800" dirty="0">
                        <a:solidFill>
                          <a:srgbClr val="192A72"/>
                        </a:solidFill>
                        <a:effectLst/>
                      </a:endParaRPr>
                    </a:p>
                    <a:p>
                      <a:pPr algn="r" rtl="1">
                        <a:spcAft>
                          <a:spcPts val="0"/>
                        </a:spcAft>
                      </a:pPr>
                      <a:r>
                        <a:rPr lang="he-IL" sz="1800" dirty="0">
                          <a:solidFill>
                            <a:srgbClr val="192A72"/>
                          </a:solidFill>
                          <a:effectLst/>
                        </a:rPr>
                        <a:t>  -מידת קוטביות</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E9EBF5"/>
                    </a:solidFill>
                  </a:tcPr>
                </a:tc>
                <a:extLst>
                  <a:ext uri="{0D108BD9-81ED-4DB2-BD59-A6C34878D82A}">
                    <a16:rowId xmlns:a16="http://schemas.microsoft.com/office/drawing/2014/main" val="734496578"/>
                  </a:ext>
                </a:extLst>
              </a:tr>
            </a:tbl>
          </a:graphicData>
        </a:graphic>
      </p:graphicFrame>
    </p:spTree>
    <p:extLst>
      <p:ext uri="{BB962C8B-B14F-4D97-AF65-F5344CB8AC3E}">
        <p14:creationId xmlns:p14="http://schemas.microsoft.com/office/powerpoint/2010/main" val="33129288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תרגול כיתה</a:t>
            </a:r>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p:txBody>
          <a:bodyPr/>
          <a:lstStyle/>
          <a:p>
            <a:r>
              <a:rPr lang="he-IL" dirty="0"/>
              <a:t>אורך הקשר הקוולנטי: שילוב גורמים משפיעים</a:t>
            </a:r>
            <a:endParaRPr lang="en-US" dirty="0"/>
          </a:p>
        </p:txBody>
      </p:sp>
      <p:sp>
        <p:nvSpPr>
          <p:cNvPr id="9" name="מציין מיקום תוכן 8">
            <a:extLst>
              <a:ext uri="{FF2B5EF4-FFF2-40B4-BE49-F238E27FC236}">
                <a16:creationId xmlns:a16="http://schemas.microsoft.com/office/drawing/2014/main" id="{976EFD1C-2C83-406B-A4FA-8AEE22957B59}"/>
              </a:ext>
            </a:extLst>
          </p:cNvPr>
          <p:cNvSpPr>
            <a:spLocks noGrp="1"/>
          </p:cNvSpPr>
          <p:nvPr>
            <p:ph sz="quarter" idx="4"/>
          </p:nvPr>
        </p:nvSpPr>
        <p:spPr>
          <a:xfrm>
            <a:off x="515273" y="1498779"/>
            <a:ext cx="11161453" cy="4571500"/>
          </a:xfrm>
        </p:spPr>
        <p:txBody>
          <a:bodyPr>
            <a:normAutofit/>
          </a:bodyPr>
          <a:lstStyle/>
          <a:p>
            <a:pPr marL="0" lvl="0" indent="0">
              <a:buNone/>
            </a:pPr>
            <a:endParaRPr lang="en-US" dirty="0"/>
          </a:p>
          <a:p>
            <a:pPr marL="0" lvl="0" indent="0">
              <a:buNone/>
            </a:pPr>
            <a:r>
              <a:rPr lang="he-IL" b="1" dirty="0"/>
              <a:t>ב. </a:t>
            </a:r>
            <a:r>
              <a:rPr lang="he-IL" dirty="0"/>
              <a:t>הסבירו את ההבדלים </a:t>
            </a:r>
            <a:endParaRPr lang="en-US" dirty="0"/>
          </a:p>
          <a:p>
            <a:pPr marL="0" lvl="0" indent="0">
              <a:buNone/>
            </a:pPr>
            <a:r>
              <a:rPr lang="he-IL" dirty="0"/>
              <a:t>באורכי הקשר 4 ו- 5. </a:t>
            </a:r>
            <a:br>
              <a:rPr lang="en-US" dirty="0"/>
            </a:br>
            <a:br>
              <a:rPr lang="en-US" dirty="0"/>
            </a:br>
            <a:endParaRPr lang="he-IL" dirty="0"/>
          </a:p>
          <a:p>
            <a:pPr marL="0" lvl="0" indent="0">
              <a:buNone/>
            </a:pPr>
            <a:r>
              <a:rPr lang="en-US" dirty="0"/>
              <a:t>	</a:t>
            </a:r>
            <a:endParaRPr lang="en-US" sz="2000" b="1" dirty="0">
              <a:solidFill>
                <a:srgbClr val="12B4BC"/>
              </a:solidFill>
            </a:endParaRPr>
          </a:p>
          <a:p>
            <a:pPr marL="0" indent="0">
              <a:buNone/>
            </a:pPr>
            <a:r>
              <a:rPr lang="he-IL" b="1" dirty="0">
                <a:solidFill>
                  <a:srgbClr val="12B4BC"/>
                </a:solidFill>
              </a:rPr>
              <a:t>			</a:t>
            </a:r>
            <a:endParaRPr lang="he-IL" dirty="0"/>
          </a:p>
        </p:txBody>
      </p:sp>
      <p:sp>
        <p:nvSpPr>
          <p:cNvPr id="7" name="מציין מיקום תוכן 8">
            <a:extLst>
              <a:ext uri="{FF2B5EF4-FFF2-40B4-BE49-F238E27FC236}">
                <a16:creationId xmlns:a16="http://schemas.microsoft.com/office/drawing/2014/main" id="{976EFD1C-2C83-406B-A4FA-8AEE22957B59}"/>
              </a:ext>
            </a:extLst>
          </p:cNvPr>
          <p:cNvSpPr txBox="1">
            <a:spLocks/>
          </p:cNvSpPr>
          <p:nvPr/>
        </p:nvSpPr>
        <p:spPr>
          <a:xfrm>
            <a:off x="515272" y="2032212"/>
            <a:ext cx="11161453" cy="3522187"/>
          </a:xfrm>
          <a:prstGeom prst="rect">
            <a:avLst/>
          </a:prstGeom>
        </p:spPr>
        <p:txBody>
          <a:bodyPr vert="horz" lIns="91440" tIns="45720" rIns="91440" bIns="45720" rtlCol="1">
            <a:normAutofit/>
          </a:bodyPr>
          <a:lstStyle>
            <a:lvl1pPr marL="268288" indent="-268288"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1pPr>
            <a:lvl2pPr marL="743024" indent="-285779"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2pPr>
            <a:lvl3pPr marL="1143114" indent="-228623" algn="r" defTabSz="914491" rtl="1" eaLnBrk="1" latinLnBrk="0" hangingPunct="1">
              <a:spcBef>
                <a:spcPct val="20000"/>
              </a:spcBef>
              <a:buFont typeface="Arial" pitchFamily="34" charset="0"/>
              <a:buChar char="•"/>
              <a:defRPr sz="18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nSpc>
                <a:spcPct val="150000"/>
              </a:lnSpc>
              <a:buFont typeface="Arial" pitchFamily="34" charset="0"/>
              <a:buNone/>
            </a:pPr>
            <a:endParaRPr lang="he-IL" dirty="0"/>
          </a:p>
        </p:txBody>
      </p:sp>
      <p:graphicFrame>
        <p:nvGraphicFramePr>
          <p:cNvPr id="11" name="Table 10"/>
          <p:cNvGraphicFramePr>
            <a:graphicFrameLocks noGrp="1"/>
          </p:cNvGraphicFramePr>
          <p:nvPr>
            <p:extLst>
              <p:ext uri="{D42A27DB-BD31-4B8C-83A1-F6EECF244321}">
                <p14:modId xmlns:p14="http://schemas.microsoft.com/office/powerpoint/2010/main" val="3196298878"/>
              </p:ext>
            </p:extLst>
          </p:nvPr>
        </p:nvGraphicFramePr>
        <p:xfrm>
          <a:off x="370115" y="1498779"/>
          <a:ext cx="7996647" cy="4966526"/>
        </p:xfrm>
        <a:graphic>
          <a:graphicData uri="http://schemas.openxmlformats.org/drawingml/2006/table">
            <a:tbl>
              <a:tblPr firstRow="1" bandRow="1">
                <a:tableStyleId>{5C22544A-7EE6-4342-B048-85BDC9FD1C3A}</a:tableStyleId>
              </a:tblPr>
              <a:tblGrid>
                <a:gridCol w="4049485">
                  <a:extLst>
                    <a:ext uri="{9D8B030D-6E8A-4147-A177-3AD203B41FA5}">
                      <a16:colId xmlns:a16="http://schemas.microsoft.com/office/drawing/2014/main" val="1200577323"/>
                    </a:ext>
                  </a:extLst>
                </a:gridCol>
                <a:gridCol w="1153886">
                  <a:extLst>
                    <a:ext uri="{9D8B030D-6E8A-4147-A177-3AD203B41FA5}">
                      <a16:colId xmlns:a16="http://schemas.microsoft.com/office/drawing/2014/main" val="175071247"/>
                    </a:ext>
                  </a:extLst>
                </a:gridCol>
                <a:gridCol w="968829">
                  <a:extLst>
                    <a:ext uri="{9D8B030D-6E8A-4147-A177-3AD203B41FA5}">
                      <a16:colId xmlns:a16="http://schemas.microsoft.com/office/drawing/2014/main" val="2715742063"/>
                    </a:ext>
                  </a:extLst>
                </a:gridCol>
                <a:gridCol w="1824447">
                  <a:extLst>
                    <a:ext uri="{9D8B030D-6E8A-4147-A177-3AD203B41FA5}">
                      <a16:colId xmlns:a16="http://schemas.microsoft.com/office/drawing/2014/main" val="1788916356"/>
                    </a:ext>
                  </a:extLst>
                </a:gridCol>
              </a:tblGrid>
              <a:tr h="578364">
                <a:tc>
                  <a:txBody>
                    <a:bodyPr/>
                    <a:lstStyle/>
                    <a:p>
                      <a:pPr algn="ctr" rtl="1">
                        <a:spcAft>
                          <a:spcPts val="0"/>
                        </a:spcAft>
                      </a:pPr>
                      <a:r>
                        <a:rPr lang="he-IL" sz="1600" dirty="0">
                          <a:solidFill>
                            <a:srgbClr val="192A72"/>
                          </a:solidFill>
                          <a:effectLst/>
                        </a:rPr>
                        <a:t>מסקנה מתבקשת לגבי חוזק הקשרים</a:t>
                      </a:r>
                      <a:endParaRPr lang="en-US" sz="1600" dirty="0">
                        <a:solidFill>
                          <a:srgbClr val="192A72"/>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E9EBF5"/>
                    </a:solidFill>
                  </a:tcPr>
                </a:tc>
                <a:tc gridSpan="2">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effectLst/>
                        </a:rPr>
                        <a:t>הפריטים המושווים בשאלה:</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solidFill>
                      <a:srgbClr val="E9EBF5"/>
                    </a:solidFill>
                  </a:tcPr>
                </a:tc>
                <a:tc hMerge="1">
                  <a:txBody>
                    <a:bodyPr/>
                    <a:lstStyle/>
                    <a:p>
                      <a:endParaRPr lang="en-US"/>
                    </a:p>
                  </a:txBody>
                  <a:tcPr/>
                </a:tc>
                <a:tc rowSpan="2">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effectLst/>
                        </a:rPr>
                        <a:t>גורמים (הקריטריונים לקביעת חוזק/אורך הקשר)</a:t>
                      </a:r>
                      <a:endParaRPr lang="en-US" sz="1800" dirty="0">
                        <a:solidFill>
                          <a:srgbClr val="192A72"/>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E9EBF5"/>
                    </a:solidFill>
                  </a:tcPr>
                </a:tc>
                <a:extLst>
                  <a:ext uri="{0D108BD9-81ED-4DB2-BD59-A6C34878D82A}">
                    <a16:rowId xmlns:a16="http://schemas.microsoft.com/office/drawing/2014/main" val="4220354295"/>
                  </a:ext>
                </a:extLst>
              </a:tr>
              <a:tr h="416930">
                <a:tc rowSpan="4">
                  <a:txBody>
                    <a:bodyPr/>
                    <a:lstStyle/>
                    <a:p>
                      <a:pPr marL="0" marR="0" lvl="0" indent="0" algn="r" defTabSz="914491" rtl="1" eaLnBrk="1" fontAlgn="auto" latinLnBrk="0" hangingPunct="1">
                        <a:lnSpc>
                          <a:spcPct val="150000"/>
                        </a:lnSpc>
                        <a:spcBef>
                          <a:spcPts val="0"/>
                        </a:spcBef>
                        <a:spcAft>
                          <a:spcPts val="0"/>
                        </a:spcAft>
                        <a:buClrTx/>
                        <a:buSzTx/>
                        <a:buFontTx/>
                        <a:buNone/>
                        <a:tabLst/>
                        <a:defRPr/>
                      </a:pPr>
                      <a:r>
                        <a:rPr lang="en-US" sz="2000" dirty="0">
                          <a:solidFill>
                            <a:srgbClr val="192A72"/>
                          </a:solidFill>
                          <a:effectLst/>
                          <a:latin typeface="+mn-lt"/>
                        </a:rPr>
                        <a:t> </a:t>
                      </a:r>
                      <a:r>
                        <a:rPr lang="he-IL" sz="1900" dirty="0">
                          <a:solidFill>
                            <a:srgbClr val="22798E"/>
                          </a:solidFill>
                          <a:latin typeface="+mn-lt"/>
                        </a:rPr>
                        <a:t>ככל שרדיוס האטומים קטֵן- המרחק בין האטומים קטֵן.  כוחות המשיכה בין האלקטרונים הקושרים לגרעינים חזקים יותר</a:t>
                      </a:r>
                      <a:r>
                        <a:rPr lang="en-US" sz="1900" dirty="0">
                          <a:solidFill>
                            <a:srgbClr val="22798E"/>
                          </a:solidFill>
                          <a:latin typeface="+mn-lt"/>
                        </a:rPr>
                        <a:t> </a:t>
                      </a:r>
                      <a:r>
                        <a:rPr lang="he-IL" sz="1900" dirty="0">
                          <a:solidFill>
                            <a:srgbClr val="22798E"/>
                          </a:solidFill>
                          <a:latin typeface="+mn-lt"/>
                        </a:rPr>
                        <a:t>והקשר הקוולנטי</a:t>
                      </a:r>
                      <a:r>
                        <a:rPr lang="he-IL" sz="1900" baseline="0" dirty="0">
                          <a:solidFill>
                            <a:srgbClr val="22798E"/>
                          </a:solidFill>
                          <a:latin typeface="+mn-lt"/>
                        </a:rPr>
                        <a:t> מתקצר</a:t>
                      </a:r>
                      <a:r>
                        <a:rPr lang="he-IL" sz="1900" dirty="0">
                          <a:solidFill>
                            <a:srgbClr val="22798E"/>
                          </a:solidFill>
                          <a:latin typeface="+mn-lt"/>
                        </a:rPr>
                        <a:t>.  בקשר </a:t>
                      </a:r>
                      <a:r>
                        <a:rPr lang="he-IL" sz="1900" dirty="0" err="1">
                          <a:solidFill>
                            <a:srgbClr val="22798E"/>
                          </a:solidFill>
                          <a:latin typeface="+mn-lt"/>
                        </a:rPr>
                        <a:t>קוולנטי</a:t>
                      </a:r>
                      <a:r>
                        <a:rPr lang="he-IL" sz="1900" dirty="0">
                          <a:solidFill>
                            <a:srgbClr val="22798E"/>
                          </a:solidFill>
                          <a:latin typeface="+mn-lt"/>
                        </a:rPr>
                        <a:t> קוטבי, פועלים כוחות משיכה בין המטענים החלקיים על האטומים המשתתפים בקשר.  בסה"כ פועלים כוחות משיכה רבים יותר ככל שההפרש </a:t>
                      </a:r>
                      <a:r>
                        <a:rPr lang="he-IL" sz="1900" dirty="0" err="1">
                          <a:solidFill>
                            <a:srgbClr val="22798E"/>
                          </a:solidFill>
                          <a:latin typeface="+mn-lt"/>
                        </a:rPr>
                        <a:t>באלקטרושליליות</a:t>
                      </a:r>
                      <a:r>
                        <a:rPr lang="he-IL" sz="1900" dirty="0">
                          <a:solidFill>
                            <a:srgbClr val="22798E"/>
                          </a:solidFill>
                          <a:latin typeface="+mn-lt"/>
                        </a:rPr>
                        <a:t> גדול יותר והקשר הקוולנטי יהיה קצר יותר.</a:t>
                      </a:r>
                      <a:endParaRPr lang="en-US" sz="1900" dirty="0">
                        <a:solidFill>
                          <a:srgbClr val="22798E"/>
                        </a:solidFill>
                        <a:latin typeface="+mn-lt"/>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E9EBF5"/>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800" dirty="0">
                          <a:effectLst/>
                        </a:rPr>
                        <a:t>H-Br</a:t>
                      </a:r>
                    </a:p>
                    <a:p>
                      <a:pPr marL="0" marR="0" lvl="0" indent="0" algn="ctr" defTabSz="914491" rtl="1" eaLnBrk="1" fontAlgn="auto" latinLnBrk="0" hangingPunct="1">
                        <a:lnSpc>
                          <a:spcPct val="100000"/>
                        </a:lnSpc>
                        <a:spcBef>
                          <a:spcPts val="0"/>
                        </a:spcBef>
                        <a:spcAft>
                          <a:spcPts val="0"/>
                        </a:spcAft>
                        <a:buClrTx/>
                        <a:buSzTx/>
                        <a:buFontTx/>
                        <a:buNone/>
                        <a:tabLst/>
                        <a:defRPr/>
                      </a:pPr>
                      <a:r>
                        <a:rPr lang="en-US" sz="1600" dirty="0">
                          <a:effectLst/>
                        </a:rPr>
                        <a:t>1.41</a:t>
                      </a:r>
                      <a:r>
                        <a:rPr lang="en-US" sz="1600" b="0" dirty="0">
                          <a:solidFill>
                            <a:srgbClr val="192A72"/>
                          </a:solidFill>
                          <a:cs typeface="+mn-cs"/>
                        </a:rPr>
                        <a:t> </a:t>
                      </a:r>
                      <a:r>
                        <a:rPr lang="en-US" sz="1600" dirty="0">
                          <a:solidFill>
                            <a:srgbClr val="192A72"/>
                          </a:solidFill>
                        </a:rPr>
                        <a:t>Å</a:t>
                      </a:r>
                      <a:endParaRPr lang="en-US" sz="1600" b="0" dirty="0">
                        <a:solidFill>
                          <a:srgbClr val="192A72"/>
                        </a:solidFill>
                        <a:latin typeface="Varela Round" panose="00000500000000000000" pitchFamily="2" charset="-79"/>
                        <a:cs typeface="+mn-cs"/>
                      </a:endParaRPr>
                    </a:p>
                  </a:txBody>
                  <a:tcPr marL="68580" marR="68580" marT="0" marB="0" anchor="ctr">
                    <a:solidFill>
                      <a:schemeClr val="accent5">
                        <a:lumMod val="40000"/>
                        <a:lumOff val="60000"/>
                      </a:schemeClr>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800" kern="0" dirty="0">
                          <a:effectLst/>
                        </a:rPr>
                        <a:t>H-C</a:t>
                      </a:r>
                    </a:p>
                    <a:p>
                      <a:pPr marL="0" marR="0" lvl="0" indent="0" algn="ctr" defTabSz="914491" rtl="1" eaLnBrk="1" fontAlgn="auto" latinLnBrk="0" hangingPunct="1">
                        <a:lnSpc>
                          <a:spcPct val="100000"/>
                        </a:lnSpc>
                        <a:spcBef>
                          <a:spcPts val="0"/>
                        </a:spcBef>
                        <a:spcAft>
                          <a:spcPts val="0"/>
                        </a:spcAft>
                        <a:buClrTx/>
                        <a:buSzTx/>
                        <a:buFontTx/>
                        <a:buNone/>
                        <a:tabLst/>
                        <a:defRPr/>
                      </a:pPr>
                      <a:r>
                        <a:rPr lang="en-US" sz="1600" dirty="0">
                          <a:effectLst/>
                        </a:rPr>
                        <a:t>1.08</a:t>
                      </a:r>
                      <a:r>
                        <a:rPr lang="en-US" sz="1600" b="0" dirty="0">
                          <a:solidFill>
                            <a:srgbClr val="192A72"/>
                          </a:solidFill>
                          <a:cs typeface="+mn-cs"/>
                        </a:rPr>
                        <a:t> </a:t>
                      </a:r>
                      <a:r>
                        <a:rPr lang="en-US" sz="1600" dirty="0">
                          <a:solidFill>
                            <a:srgbClr val="192A72"/>
                          </a:solidFill>
                        </a:rPr>
                        <a:t>Å</a:t>
                      </a:r>
                      <a:endParaRPr lang="en-US" sz="1600" b="0" dirty="0">
                        <a:solidFill>
                          <a:srgbClr val="192A72"/>
                        </a:solidFill>
                        <a:latin typeface="Varela Round" panose="00000500000000000000" pitchFamily="2" charset="-79"/>
                        <a:cs typeface="+mn-cs"/>
                      </a:endParaRPr>
                    </a:p>
                  </a:txBody>
                  <a:tcPr marL="68580" marR="68580" marT="0" marB="0" anchor="ctr">
                    <a:solidFill>
                      <a:schemeClr val="accent5">
                        <a:lumMod val="40000"/>
                        <a:lumOff val="60000"/>
                      </a:schemeClr>
                    </a:solidFill>
                  </a:tcPr>
                </a:tc>
                <a:tc vMerge="1">
                  <a:txBody>
                    <a:bodyPr/>
                    <a:lstStyle/>
                    <a:p>
                      <a:endParaRPr lang="en-US" dirty="0"/>
                    </a:p>
                  </a:txBody>
                  <a:tcPr anchor="ctr">
                    <a:lnR w="12700" cap="flat" cmpd="sng" algn="ctr">
                      <a:solidFill>
                        <a:schemeClr val="tx1"/>
                      </a:solidFill>
                      <a:prstDash val="solid"/>
                      <a:round/>
                      <a:headEnd type="none" w="med" len="med"/>
                      <a:tailEnd type="none" w="med" len="med"/>
                    </a:lnR>
                    <a:solidFill>
                      <a:srgbClr val="E9EBF5"/>
                    </a:solidFill>
                  </a:tcPr>
                </a:tc>
                <a:extLst>
                  <a:ext uri="{0D108BD9-81ED-4DB2-BD59-A6C34878D82A}">
                    <a16:rowId xmlns:a16="http://schemas.microsoft.com/office/drawing/2014/main" val="1289048997"/>
                  </a:ext>
                </a:extLst>
              </a:tr>
              <a:tr h="638563">
                <a:tc vMerge="1">
                  <a:txBody>
                    <a:bodyPr/>
                    <a:lstStyle/>
                    <a:p>
                      <a:pPr marL="0" marR="0" lvl="0" indent="0" algn="r" defTabSz="914491" rtl="1" eaLnBrk="1" fontAlgn="auto" latinLnBrk="0" hangingPunct="1">
                        <a:lnSpc>
                          <a:spcPct val="150000"/>
                        </a:lnSpc>
                        <a:spcBef>
                          <a:spcPts val="0"/>
                        </a:spcBef>
                        <a:spcAft>
                          <a:spcPts val="0"/>
                        </a:spcAft>
                        <a:buClrTx/>
                        <a:buSzTx/>
                        <a:buFontTx/>
                        <a:buNone/>
                        <a:tabLst/>
                        <a:defRPr/>
                      </a:pPr>
                      <a:endParaRPr lang="en-US" sz="1800" dirty="0">
                        <a:solidFill>
                          <a:srgbClr val="11A4AB"/>
                        </a:solidFill>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E9EBF5"/>
                    </a:solidFill>
                  </a:tcPr>
                </a:tc>
                <a:tc gridSpan="2">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700" b="0" dirty="0">
                          <a:solidFill>
                            <a:srgbClr val="192A72"/>
                          </a:solidFill>
                          <a:latin typeface="Varela Round" panose="00000500000000000000" pitchFamily="2" charset="-79"/>
                          <a:cs typeface="+mn-cs"/>
                        </a:rPr>
                        <a:t>רדיוס </a:t>
                      </a:r>
                      <a:r>
                        <a:rPr lang="en-US" sz="1700" b="0" dirty="0">
                          <a:solidFill>
                            <a:srgbClr val="192A72"/>
                          </a:solidFill>
                          <a:latin typeface="Varela Round" panose="00000500000000000000" pitchFamily="2" charset="-79"/>
                          <a:cs typeface="+mn-cs"/>
                        </a:rPr>
                        <a:t>C</a:t>
                      </a:r>
                      <a:r>
                        <a:rPr lang="he-IL" sz="1700" b="0" dirty="0">
                          <a:solidFill>
                            <a:srgbClr val="192A72"/>
                          </a:solidFill>
                          <a:latin typeface="Varela Round" panose="00000500000000000000" pitchFamily="2" charset="-79"/>
                          <a:cs typeface="+mn-cs"/>
                        </a:rPr>
                        <a:t> &gt; רדיוס </a:t>
                      </a:r>
                      <a:r>
                        <a:rPr lang="en-US" sz="1700" b="0" dirty="0">
                          <a:solidFill>
                            <a:srgbClr val="192A72"/>
                          </a:solidFill>
                          <a:latin typeface="Varela Round" panose="00000500000000000000" pitchFamily="2" charset="-79"/>
                          <a:cs typeface="+mn-cs"/>
                        </a:rPr>
                        <a:t>H</a:t>
                      </a:r>
                      <a:endParaRPr lang="he-IL" sz="1700" b="0" dirty="0">
                        <a:solidFill>
                          <a:srgbClr val="192A72"/>
                        </a:solidFill>
                        <a:latin typeface="Varela Round" panose="00000500000000000000" pitchFamily="2" charset="-79"/>
                        <a:cs typeface="+mn-cs"/>
                      </a:endParaRPr>
                    </a:p>
                    <a:p>
                      <a:pPr marL="0" marR="0" lvl="0" indent="0" algn="ctr" defTabSz="914491" rtl="1" eaLnBrk="1" fontAlgn="auto" latinLnBrk="0" hangingPunct="1">
                        <a:lnSpc>
                          <a:spcPct val="100000"/>
                        </a:lnSpc>
                        <a:spcBef>
                          <a:spcPts val="0"/>
                        </a:spcBef>
                        <a:spcAft>
                          <a:spcPts val="0"/>
                        </a:spcAft>
                        <a:buClrTx/>
                        <a:buSzTx/>
                        <a:buFontTx/>
                        <a:buNone/>
                        <a:tabLst/>
                        <a:defRPr/>
                      </a:pPr>
                      <a:r>
                        <a:rPr lang="en-US" sz="1700" b="0" i="0" kern="1200" dirty="0">
                          <a:solidFill>
                            <a:schemeClr val="dk1"/>
                          </a:solidFill>
                          <a:effectLst/>
                          <a:latin typeface="+mn-lt"/>
                          <a:ea typeface="+mn-ea"/>
                          <a:cs typeface="+mn-cs"/>
                        </a:rPr>
                        <a:t>170 </a:t>
                      </a:r>
                      <a:r>
                        <a:rPr lang="en-US" sz="1600" b="0" i="0" kern="1200" dirty="0">
                          <a:solidFill>
                            <a:schemeClr val="dk1"/>
                          </a:solidFill>
                          <a:effectLst/>
                          <a:latin typeface="+mn-lt"/>
                          <a:ea typeface="+mn-ea"/>
                          <a:cs typeface="+mn-cs"/>
                        </a:rPr>
                        <a:t>pm</a:t>
                      </a:r>
                      <a:r>
                        <a:rPr lang="he-IL" sz="1700" b="0" i="0" kern="1200" dirty="0">
                          <a:solidFill>
                            <a:schemeClr val="dk1"/>
                          </a:solidFill>
                          <a:effectLst/>
                          <a:latin typeface="+mn-lt"/>
                          <a:ea typeface="+mn-ea"/>
                          <a:cs typeface="+mn-cs"/>
                        </a:rPr>
                        <a:t> &gt;</a:t>
                      </a:r>
                      <a:r>
                        <a:rPr lang="en-US" sz="1700" b="0" i="0" kern="1200" baseline="0" dirty="0">
                          <a:solidFill>
                            <a:schemeClr val="dk1"/>
                          </a:solidFill>
                          <a:effectLst/>
                          <a:latin typeface="+mn-lt"/>
                          <a:ea typeface="+mn-ea"/>
                          <a:cs typeface="+mn-cs"/>
                        </a:rPr>
                        <a:t> </a:t>
                      </a:r>
                      <a:r>
                        <a:rPr lang="en-US" sz="1700" b="0" i="0" kern="1200" dirty="0">
                          <a:solidFill>
                            <a:schemeClr val="dk1"/>
                          </a:solidFill>
                          <a:effectLst/>
                          <a:latin typeface="+mn-lt"/>
                          <a:ea typeface="+mn-ea"/>
                          <a:cs typeface="+mn-cs"/>
                        </a:rPr>
                        <a:t>120 </a:t>
                      </a:r>
                      <a:r>
                        <a:rPr lang="en-US" sz="1600" b="0" i="0" kern="1200" dirty="0">
                          <a:solidFill>
                            <a:schemeClr val="dk1"/>
                          </a:solidFill>
                          <a:effectLst/>
                          <a:latin typeface="+mn-lt"/>
                          <a:ea typeface="+mn-ea"/>
                          <a:cs typeface="+mn-cs"/>
                        </a:rPr>
                        <a:t>pm </a:t>
                      </a:r>
                      <a:endParaRPr lang="en-US" sz="1600" b="0" dirty="0">
                        <a:solidFill>
                          <a:srgbClr val="192A72"/>
                        </a:solidFill>
                        <a:latin typeface="Varela Round" panose="00000500000000000000" pitchFamily="2" charset="-79"/>
                        <a:cs typeface="+mn-cs"/>
                      </a:endParaRPr>
                    </a:p>
                  </a:txBody>
                  <a:tcPr anchor="ctr">
                    <a:solidFill>
                      <a:schemeClr val="accent5">
                        <a:lumMod val="40000"/>
                        <a:lumOff val="60000"/>
                      </a:schemeClr>
                    </a:solidFill>
                  </a:tcPr>
                </a:tc>
                <a:tc hMerge="1">
                  <a:txBody>
                    <a:bodyPr/>
                    <a:lstStyle/>
                    <a:p>
                      <a:endParaRPr lang="en-US"/>
                    </a:p>
                  </a:txBody>
                  <a:tcPr/>
                </a:tc>
                <a:tc>
                  <a:txBody>
                    <a:bodyPr/>
                    <a:lstStyle/>
                    <a:p>
                      <a:pPr algn="r" rtl="1">
                        <a:spcAft>
                          <a:spcPts val="0"/>
                        </a:spcAft>
                      </a:pPr>
                      <a:r>
                        <a:rPr lang="he-IL" sz="1800" dirty="0">
                          <a:solidFill>
                            <a:srgbClr val="192A72"/>
                          </a:solidFill>
                          <a:effectLst/>
                        </a:rPr>
                        <a:t>רדיוס האטומים המשתתפים בקשר </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solidFill>
                      <a:srgbClr val="E9EBF5"/>
                    </a:solidFill>
                  </a:tcPr>
                </a:tc>
                <a:extLst>
                  <a:ext uri="{0D108BD9-81ED-4DB2-BD59-A6C34878D82A}">
                    <a16:rowId xmlns:a16="http://schemas.microsoft.com/office/drawing/2014/main" val="2005788362"/>
                  </a:ext>
                </a:extLst>
              </a:tr>
              <a:tr h="395062">
                <a:tc vMerge="1">
                  <a:txBody>
                    <a:bodyPr/>
                    <a:lstStyle/>
                    <a:p>
                      <a:pPr marL="0" indent="0">
                        <a:lnSpc>
                          <a:spcPct val="150000"/>
                        </a:lnSpc>
                        <a:buNone/>
                      </a:pPr>
                      <a:endParaRPr lang="en-US" sz="1800" dirty="0">
                        <a:solidFill>
                          <a:srgbClr val="11A4AB"/>
                        </a:solidFill>
                        <a:ea typeface="Calibri" panose="020F0502020204030204" pitchFamily="34" charset="0"/>
                      </a:endParaRPr>
                    </a:p>
                  </a:txBody>
                  <a:tcPr anchor="ctr">
                    <a:lnL w="12700" cap="flat" cmpd="sng" algn="ctr">
                      <a:solidFill>
                        <a:schemeClr val="tx1"/>
                      </a:solidFill>
                      <a:prstDash val="solid"/>
                      <a:round/>
                      <a:headEnd type="none" w="med" len="med"/>
                      <a:tailEnd type="none" w="med" len="med"/>
                    </a:lnL>
                    <a:solidFill>
                      <a:srgbClr val="E9EBF5"/>
                    </a:solidFill>
                  </a:tcPr>
                </a:tc>
                <a:tc gridSpan="2">
                  <a:txBody>
                    <a:bodyPr/>
                    <a:lstStyle/>
                    <a:p>
                      <a:pPr algn="ctr" rtl="1">
                        <a:spcAft>
                          <a:spcPts val="0"/>
                        </a:spcAft>
                      </a:pPr>
                      <a:r>
                        <a:rPr lang="he-IL" sz="2000" dirty="0">
                          <a:solidFill>
                            <a:srgbClr val="192A72"/>
                          </a:solidFill>
                          <a:effectLst/>
                          <a:latin typeface="Times New Roman" panose="02020603050405020304" pitchFamily="18" charset="0"/>
                          <a:ea typeface="Times New Roman" panose="02020603050405020304" pitchFamily="18" charset="0"/>
                        </a:rPr>
                        <a:t>יחיד</a:t>
                      </a:r>
                      <a:endParaRPr lang="en-US" sz="2000" dirty="0">
                        <a:solidFill>
                          <a:srgbClr val="192A72"/>
                        </a:solidFill>
                        <a:effectLst/>
                        <a:latin typeface="Times New Roman" panose="02020603050405020304" pitchFamily="18" charset="0"/>
                        <a:ea typeface="Times New Roman" panose="02020603050405020304" pitchFamily="18" charset="0"/>
                      </a:endParaRPr>
                    </a:p>
                  </a:txBody>
                  <a:tcPr anchor="ctr">
                    <a:solidFill>
                      <a:srgbClr val="E9EBF5"/>
                    </a:solidFill>
                  </a:tcPr>
                </a:tc>
                <a:tc hMerge="1">
                  <a:txBody>
                    <a:bodyPr/>
                    <a:lstStyle/>
                    <a:p>
                      <a:pPr algn="ctr" rtl="1">
                        <a:spcAft>
                          <a:spcPts val="0"/>
                        </a:spcAft>
                      </a:pPr>
                      <a:endParaRPr lang="en-US" sz="2000" dirty="0">
                        <a:solidFill>
                          <a:srgbClr val="192A72"/>
                        </a:solidFill>
                        <a:effectLst/>
                        <a:latin typeface="Times New Roman" panose="02020603050405020304" pitchFamily="18" charset="0"/>
                        <a:ea typeface="Times New Roman" panose="02020603050405020304" pitchFamily="18" charset="0"/>
                      </a:endParaRPr>
                    </a:p>
                  </a:txBody>
                  <a:tcPr anchor="ctr">
                    <a:solidFill>
                      <a:schemeClr val="accent5">
                        <a:lumMod val="40000"/>
                        <a:lumOff val="60000"/>
                      </a:schemeClr>
                    </a:solidFill>
                  </a:tcPr>
                </a:tc>
                <a:tc>
                  <a:txBody>
                    <a:bodyPr/>
                    <a:lstStyle/>
                    <a:p>
                      <a:pPr algn="r" rtl="1">
                        <a:spcAft>
                          <a:spcPts val="0"/>
                        </a:spcAft>
                      </a:pPr>
                      <a:r>
                        <a:rPr lang="he-IL" sz="1800" dirty="0">
                          <a:solidFill>
                            <a:srgbClr val="192A72"/>
                          </a:solidFill>
                          <a:effectLst/>
                          <a:latin typeface="+mn-lt"/>
                          <a:ea typeface="+mn-ea"/>
                        </a:rPr>
                        <a:t>סדר</a:t>
                      </a:r>
                      <a:r>
                        <a:rPr lang="he-IL" sz="1800" baseline="0" dirty="0">
                          <a:solidFill>
                            <a:srgbClr val="192A72"/>
                          </a:solidFill>
                          <a:effectLst/>
                          <a:latin typeface="+mn-lt"/>
                          <a:ea typeface="+mn-ea"/>
                        </a:rPr>
                        <a:t> הקשר</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solidFill>
                      <a:srgbClr val="E9EBF5"/>
                    </a:solidFill>
                  </a:tcPr>
                </a:tc>
                <a:extLst>
                  <a:ext uri="{0D108BD9-81ED-4DB2-BD59-A6C34878D82A}">
                    <a16:rowId xmlns:a16="http://schemas.microsoft.com/office/drawing/2014/main" val="588938049"/>
                  </a:ext>
                </a:extLst>
              </a:tr>
              <a:tr h="370840">
                <a:tc vMerge="1">
                  <a:txBody>
                    <a:bodyPr/>
                    <a:lstStyle/>
                    <a:p>
                      <a:pPr algn="ctr"/>
                      <a:endParaRPr lang="en-US" dirty="0">
                        <a:solidFill>
                          <a:srgbClr val="192A72"/>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E9EBF5"/>
                    </a:solidFill>
                  </a:tcPr>
                </a:tc>
                <a:tc gridSpan="2">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rPr>
                        <a:t>שני הקשרים קוטביים</a:t>
                      </a:r>
                    </a:p>
                    <a:p>
                      <a:pPr marL="0" marR="0" lvl="0" indent="0" algn="ctr" defTabSz="914491" rtl="1" eaLnBrk="1" fontAlgn="auto" latinLnBrk="0" hangingPunct="1">
                        <a:lnSpc>
                          <a:spcPct val="100000"/>
                        </a:lnSpc>
                        <a:spcBef>
                          <a:spcPts val="0"/>
                        </a:spcBef>
                        <a:spcAft>
                          <a:spcPts val="0"/>
                        </a:spcAft>
                        <a:buClrTx/>
                        <a:buSzTx/>
                        <a:buFontTx/>
                        <a:buNone/>
                        <a:tabLst/>
                        <a:defRPr/>
                      </a:pPr>
                      <a:endParaRPr lang="he-IL" sz="1800" dirty="0">
                        <a:solidFill>
                          <a:srgbClr val="192A72"/>
                        </a:solidFill>
                      </a:endParaRPr>
                    </a:p>
                    <a:p>
                      <a:pPr marL="0" marR="0" lvl="0" indent="0" algn="ctr" defTabSz="914491" rtl="1" eaLnBrk="1" fontAlgn="auto" latinLnBrk="0" hangingPunct="1">
                        <a:lnSpc>
                          <a:spcPct val="100000"/>
                        </a:lnSpc>
                        <a:spcBef>
                          <a:spcPts val="0"/>
                        </a:spcBef>
                        <a:spcAft>
                          <a:spcPts val="0"/>
                        </a:spcAft>
                        <a:buClrTx/>
                        <a:buSzTx/>
                        <a:buFontTx/>
                        <a:buNone/>
                        <a:tabLst/>
                        <a:defRPr/>
                      </a:pPr>
                      <a:endParaRPr lang="he-IL" sz="1800" dirty="0">
                        <a:solidFill>
                          <a:srgbClr val="192A72"/>
                        </a:solidFill>
                      </a:endParaRPr>
                    </a:p>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rPr>
                        <a:t>הפרש </a:t>
                      </a:r>
                      <a:r>
                        <a:rPr lang="he-IL" sz="1800" dirty="0" err="1">
                          <a:solidFill>
                            <a:srgbClr val="192A72"/>
                          </a:solidFill>
                        </a:rPr>
                        <a:t>אלקטרושליליות</a:t>
                      </a:r>
                      <a:endParaRPr lang="he-IL" sz="1800" dirty="0">
                        <a:solidFill>
                          <a:srgbClr val="192A72"/>
                        </a:solidFill>
                      </a:endParaRPr>
                    </a:p>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rPr>
                        <a:t>0.4           0.7</a:t>
                      </a:r>
                    </a:p>
                  </a:txBody>
                  <a:tcPr anchor="ctr">
                    <a:lnB w="12700" cap="flat" cmpd="sng" algn="ctr">
                      <a:solidFill>
                        <a:schemeClr val="tx1"/>
                      </a:solidFill>
                      <a:prstDash val="solid"/>
                      <a:round/>
                      <a:headEnd type="none" w="med" len="med"/>
                      <a:tailEnd type="none" w="med" len="med"/>
                    </a:lnB>
                    <a:solidFill>
                      <a:schemeClr val="accent5">
                        <a:lumMod val="40000"/>
                        <a:lumOff val="60000"/>
                      </a:schemeClr>
                    </a:solidFill>
                  </a:tcPr>
                </a:tc>
                <a:tc hMerge="1">
                  <a:txBody>
                    <a:bodyPr/>
                    <a:lstStyle/>
                    <a:p>
                      <a:endParaRPr lang="en-US"/>
                    </a:p>
                  </a:txBody>
                  <a:tcPr/>
                </a:tc>
                <a:tc>
                  <a:txBody>
                    <a:bodyPr/>
                    <a:lstStyle/>
                    <a:p>
                      <a:pPr algn="r" rtl="1">
                        <a:spcAft>
                          <a:spcPts val="0"/>
                        </a:spcAft>
                      </a:pPr>
                      <a:r>
                        <a:rPr lang="he-IL" sz="1800" dirty="0">
                          <a:solidFill>
                            <a:srgbClr val="192A72"/>
                          </a:solidFill>
                          <a:effectLst/>
                        </a:rPr>
                        <a:t>קוטביות הקשר </a:t>
                      </a:r>
                    </a:p>
                    <a:p>
                      <a:pPr algn="r" rtl="1">
                        <a:spcAft>
                          <a:spcPts val="0"/>
                        </a:spcAft>
                      </a:pPr>
                      <a:r>
                        <a:rPr lang="he-IL" sz="1800" dirty="0">
                          <a:solidFill>
                            <a:srgbClr val="192A72"/>
                          </a:solidFill>
                          <a:effectLst/>
                        </a:rPr>
                        <a:t>  </a:t>
                      </a:r>
                      <a:endParaRPr lang="en-US" sz="1800" dirty="0">
                        <a:solidFill>
                          <a:srgbClr val="192A72"/>
                        </a:solidFill>
                        <a:effectLst/>
                      </a:endParaRPr>
                    </a:p>
                    <a:p>
                      <a:pPr algn="r" rtl="1">
                        <a:spcAft>
                          <a:spcPts val="0"/>
                        </a:spcAft>
                      </a:pPr>
                      <a:r>
                        <a:rPr lang="he-IL" sz="1800" dirty="0">
                          <a:solidFill>
                            <a:srgbClr val="192A72"/>
                          </a:solidFill>
                          <a:effectLst/>
                        </a:rPr>
                        <a:t> -קוטבי או טהור</a:t>
                      </a:r>
                      <a:endParaRPr lang="en-US" sz="1800" dirty="0">
                        <a:solidFill>
                          <a:srgbClr val="192A72"/>
                        </a:solidFill>
                        <a:effectLst/>
                      </a:endParaRPr>
                    </a:p>
                    <a:p>
                      <a:pPr algn="r" rtl="1">
                        <a:spcAft>
                          <a:spcPts val="0"/>
                        </a:spcAft>
                      </a:pPr>
                      <a:r>
                        <a:rPr lang="he-IL" sz="1800" dirty="0">
                          <a:solidFill>
                            <a:srgbClr val="192A72"/>
                          </a:solidFill>
                          <a:effectLst/>
                        </a:rPr>
                        <a:t> -מידת הקוטביות</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E9EBF5"/>
                    </a:solidFill>
                  </a:tcPr>
                </a:tc>
                <a:extLst>
                  <a:ext uri="{0D108BD9-81ED-4DB2-BD59-A6C34878D82A}">
                    <a16:rowId xmlns:a16="http://schemas.microsoft.com/office/drawing/2014/main" val="734496578"/>
                  </a:ext>
                </a:extLst>
              </a:tr>
            </a:tbl>
          </a:graphicData>
        </a:graphic>
      </p:graphicFrame>
      <p:pic>
        <p:nvPicPr>
          <p:cNvPr id="4" name="Picture 3"/>
          <p:cNvPicPr>
            <a:picLocks noChangeAspect="1"/>
          </p:cNvPicPr>
          <p:nvPr/>
        </p:nvPicPr>
        <p:blipFill>
          <a:blip r:embed="rId3"/>
          <a:stretch>
            <a:fillRect/>
          </a:stretch>
        </p:blipFill>
        <p:spPr>
          <a:xfrm>
            <a:off x="4597037" y="4975989"/>
            <a:ext cx="1777632" cy="571701"/>
          </a:xfrm>
          <a:prstGeom prst="rect">
            <a:avLst/>
          </a:prstGeom>
        </p:spPr>
      </p:pic>
    </p:spTree>
    <p:extLst>
      <p:ext uri="{BB962C8B-B14F-4D97-AF65-F5344CB8AC3E}">
        <p14:creationId xmlns:p14="http://schemas.microsoft.com/office/powerpoint/2010/main" val="14760443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תרגול כיתה</a:t>
            </a:r>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p:txBody>
          <a:bodyPr/>
          <a:lstStyle/>
          <a:p>
            <a:r>
              <a:rPr lang="he-IL" dirty="0"/>
              <a:t>אורך הקשר הקוולנטי: שילוב גורמים משפיעים</a:t>
            </a:r>
            <a:endParaRPr lang="en-US" dirty="0"/>
          </a:p>
        </p:txBody>
      </p:sp>
      <p:sp>
        <p:nvSpPr>
          <p:cNvPr id="9" name="מציין מיקום תוכן 8">
            <a:extLst>
              <a:ext uri="{FF2B5EF4-FFF2-40B4-BE49-F238E27FC236}">
                <a16:creationId xmlns:a16="http://schemas.microsoft.com/office/drawing/2014/main" id="{976EFD1C-2C83-406B-A4FA-8AEE22957B59}"/>
              </a:ext>
            </a:extLst>
          </p:cNvPr>
          <p:cNvSpPr>
            <a:spLocks noGrp="1"/>
          </p:cNvSpPr>
          <p:nvPr>
            <p:ph sz="quarter" idx="4"/>
          </p:nvPr>
        </p:nvSpPr>
        <p:spPr>
          <a:xfrm>
            <a:off x="515273" y="1498779"/>
            <a:ext cx="11161453" cy="4571500"/>
          </a:xfrm>
        </p:spPr>
        <p:txBody>
          <a:bodyPr>
            <a:normAutofit/>
          </a:bodyPr>
          <a:lstStyle/>
          <a:p>
            <a:pPr marL="0" lvl="0" indent="0">
              <a:buNone/>
            </a:pPr>
            <a:r>
              <a:rPr lang="he-IL" b="1" dirty="0"/>
              <a:t>ג. </a:t>
            </a:r>
            <a:r>
              <a:rPr lang="he-IL" dirty="0"/>
              <a:t>הסבירו את ההבדלים באורכי הקשר 3 ו- 6. </a:t>
            </a:r>
            <a:br>
              <a:rPr lang="en-US" dirty="0"/>
            </a:br>
            <a:br>
              <a:rPr lang="en-US" dirty="0"/>
            </a:br>
            <a:endParaRPr lang="he-IL" dirty="0"/>
          </a:p>
          <a:p>
            <a:pPr marL="0" lvl="0" indent="0">
              <a:buNone/>
            </a:pPr>
            <a:r>
              <a:rPr lang="en-US" dirty="0"/>
              <a:t>	</a:t>
            </a:r>
            <a:endParaRPr lang="en-US" sz="2000" b="1" dirty="0">
              <a:solidFill>
                <a:srgbClr val="12B4BC"/>
              </a:solidFill>
            </a:endParaRPr>
          </a:p>
          <a:p>
            <a:pPr marL="0" indent="0">
              <a:buNone/>
            </a:pPr>
            <a:r>
              <a:rPr lang="he-IL" b="1" dirty="0">
                <a:solidFill>
                  <a:srgbClr val="12B4BC"/>
                </a:solidFill>
              </a:rPr>
              <a:t>			</a:t>
            </a:r>
            <a:endParaRPr lang="he-IL" dirty="0"/>
          </a:p>
        </p:txBody>
      </p:sp>
      <p:sp>
        <p:nvSpPr>
          <p:cNvPr id="7" name="מציין מיקום תוכן 8">
            <a:extLst>
              <a:ext uri="{FF2B5EF4-FFF2-40B4-BE49-F238E27FC236}">
                <a16:creationId xmlns:a16="http://schemas.microsoft.com/office/drawing/2014/main" id="{976EFD1C-2C83-406B-A4FA-8AEE22957B59}"/>
              </a:ext>
            </a:extLst>
          </p:cNvPr>
          <p:cNvSpPr txBox="1">
            <a:spLocks/>
          </p:cNvSpPr>
          <p:nvPr/>
        </p:nvSpPr>
        <p:spPr>
          <a:xfrm>
            <a:off x="515272" y="2032212"/>
            <a:ext cx="11161453" cy="3522187"/>
          </a:xfrm>
          <a:prstGeom prst="rect">
            <a:avLst/>
          </a:prstGeom>
        </p:spPr>
        <p:txBody>
          <a:bodyPr vert="horz" lIns="91440" tIns="45720" rIns="91440" bIns="45720" rtlCol="1">
            <a:normAutofit/>
          </a:bodyPr>
          <a:lstStyle>
            <a:lvl1pPr marL="268288" indent="-268288"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1pPr>
            <a:lvl2pPr marL="743024" indent="-285779"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2pPr>
            <a:lvl3pPr marL="1143114" indent="-228623" algn="r" defTabSz="914491" rtl="1" eaLnBrk="1" latinLnBrk="0" hangingPunct="1">
              <a:spcBef>
                <a:spcPct val="20000"/>
              </a:spcBef>
              <a:buFont typeface="Arial" pitchFamily="34" charset="0"/>
              <a:buChar char="•"/>
              <a:defRPr sz="18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nSpc>
                <a:spcPct val="150000"/>
              </a:lnSpc>
              <a:buFont typeface="Arial" pitchFamily="34" charset="0"/>
              <a:buNone/>
            </a:pPr>
            <a:endParaRPr lang="he-IL" dirty="0"/>
          </a:p>
        </p:txBody>
      </p:sp>
      <p:graphicFrame>
        <p:nvGraphicFramePr>
          <p:cNvPr id="11" name="Table 10"/>
          <p:cNvGraphicFramePr>
            <a:graphicFrameLocks noGrp="1"/>
          </p:cNvGraphicFramePr>
          <p:nvPr>
            <p:extLst>
              <p:ext uri="{D42A27DB-BD31-4B8C-83A1-F6EECF244321}">
                <p14:modId xmlns:p14="http://schemas.microsoft.com/office/powerpoint/2010/main" val="610549602"/>
              </p:ext>
            </p:extLst>
          </p:nvPr>
        </p:nvGraphicFramePr>
        <p:xfrm>
          <a:off x="279380" y="1915000"/>
          <a:ext cx="11716677" cy="4506532"/>
        </p:xfrm>
        <a:graphic>
          <a:graphicData uri="http://schemas.openxmlformats.org/drawingml/2006/table">
            <a:tbl>
              <a:tblPr firstRow="1" bandRow="1">
                <a:tableStyleId>{5C22544A-7EE6-4342-B048-85BDC9FD1C3A}</a:tableStyleId>
              </a:tblPr>
              <a:tblGrid>
                <a:gridCol w="5718649">
                  <a:extLst>
                    <a:ext uri="{9D8B030D-6E8A-4147-A177-3AD203B41FA5}">
                      <a16:colId xmlns:a16="http://schemas.microsoft.com/office/drawing/2014/main" val="1200577323"/>
                    </a:ext>
                  </a:extLst>
                </a:gridCol>
                <a:gridCol w="1164771">
                  <a:extLst>
                    <a:ext uri="{9D8B030D-6E8A-4147-A177-3AD203B41FA5}">
                      <a16:colId xmlns:a16="http://schemas.microsoft.com/office/drawing/2014/main" val="175071247"/>
                    </a:ext>
                  </a:extLst>
                </a:gridCol>
                <a:gridCol w="1132114">
                  <a:extLst>
                    <a:ext uri="{9D8B030D-6E8A-4147-A177-3AD203B41FA5}">
                      <a16:colId xmlns:a16="http://schemas.microsoft.com/office/drawing/2014/main" val="1870858460"/>
                    </a:ext>
                  </a:extLst>
                </a:gridCol>
                <a:gridCol w="3701143">
                  <a:extLst>
                    <a:ext uri="{9D8B030D-6E8A-4147-A177-3AD203B41FA5}">
                      <a16:colId xmlns:a16="http://schemas.microsoft.com/office/drawing/2014/main" val="1788916356"/>
                    </a:ext>
                  </a:extLst>
                </a:gridCol>
              </a:tblGrid>
              <a:tr h="578364">
                <a:tc>
                  <a:txBody>
                    <a:bodyPr/>
                    <a:lstStyle/>
                    <a:p>
                      <a:pPr algn="ctr" rtl="1">
                        <a:spcAft>
                          <a:spcPts val="0"/>
                        </a:spcAft>
                      </a:pPr>
                      <a:r>
                        <a:rPr lang="he-IL" sz="1600" dirty="0">
                          <a:solidFill>
                            <a:srgbClr val="192A72"/>
                          </a:solidFill>
                          <a:effectLst/>
                        </a:rPr>
                        <a:t>מסקנה מתבקשת לגבי חוזק הקשרים</a:t>
                      </a:r>
                      <a:endParaRPr lang="en-US" sz="1600" dirty="0">
                        <a:solidFill>
                          <a:srgbClr val="192A72"/>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E9EBF5"/>
                    </a:solidFill>
                  </a:tcPr>
                </a:tc>
                <a:tc gridSpan="2">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effectLst/>
                        </a:rPr>
                        <a:t>הפריטים המושווים בשאלה:</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solidFill>
                      <a:srgbClr val="E9EBF5"/>
                    </a:solidFill>
                  </a:tcPr>
                </a:tc>
                <a:tc hMerge="1">
                  <a:txBody>
                    <a:bodyPr/>
                    <a:lstStyle/>
                    <a:p>
                      <a:endParaRPr lang="en-US"/>
                    </a:p>
                  </a:txBody>
                  <a:tcPr/>
                </a:tc>
                <a:tc rowSpan="2">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effectLst/>
                        </a:rPr>
                        <a:t>גורמים (הקריטריונים לקביעת חוזק/אורך הקשר)</a:t>
                      </a:r>
                      <a:endParaRPr lang="en-US" sz="1800" dirty="0">
                        <a:solidFill>
                          <a:srgbClr val="192A72"/>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E9EBF5"/>
                    </a:solidFill>
                  </a:tcPr>
                </a:tc>
                <a:extLst>
                  <a:ext uri="{0D108BD9-81ED-4DB2-BD59-A6C34878D82A}">
                    <a16:rowId xmlns:a16="http://schemas.microsoft.com/office/drawing/2014/main" val="4220354295"/>
                  </a:ext>
                </a:extLst>
              </a:tr>
              <a:tr h="416930">
                <a:tc rowSpan="4">
                  <a:txBody>
                    <a:bodyPr/>
                    <a:lstStyle/>
                    <a:p>
                      <a:pPr marL="0" marR="0" lvl="0" indent="0" algn="r" defTabSz="914491" rtl="1" eaLnBrk="1" fontAlgn="auto" latinLnBrk="0" hangingPunct="1">
                        <a:lnSpc>
                          <a:spcPct val="150000"/>
                        </a:lnSpc>
                        <a:spcBef>
                          <a:spcPts val="0"/>
                        </a:spcBef>
                        <a:spcAft>
                          <a:spcPts val="0"/>
                        </a:spcAft>
                        <a:buClrTx/>
                        <a:buSzTx/>
                        <a:buFontTx/>
                        <a:buNone/>
                        <a:tabLst/>
                        <a:defRPr/>
                      </a:pPr>
                      <a:r>
                        <a:rPr lang="en-US" sz="1100" dirty="0">
                          <a:solidFill>
                            <a:srgbClr val="192A72"/>
                          </a:solidFill>
                          <a:effectLst/>
                        </a:rPr>
                        <a:t>  </a:t>
                      </a:r>
                      <a:r>
                        <a:rPr lang="he-IL" sz="1900" dirty="0">
                          <a:solidFill>
                            <a:srgbClr val="22798E"/>
                          </a:solidFill>
                        </a:rPr>
                        <a:t>ככל שרדיוס האטומים גדֵל- המרחק בין האטומים גדֵל.  כוחות המשיכה בין האלקטרונים הקושרים לגרעינים חלשים יותר</a:t>
                      </a:r>
                      <a:r>
                        <a:rPr lang="en-US" sz="1900" dirty="0">
                          <a:solidFill>
                            <a:srgbClr val="22798E"/>
                          </a:solidFill>
                        </a:rPr>
                        <a:t> </a:t>
                      </a:r>
                      <a:r>
                        <a:rPr lang="he-IL" sz="1900" dirty="0">
                          <a:solidFill>
                            <a:srgbClr val="22798E"/>
                          </a:solidFill>
                        </a:rPr>
                        <a:t>והקשר הקוולנטי</a:t>
                      </a:r>
                      <a:r>
                        <a:rPr lang="he-IL" sz="1900" baseline="0" dirty="0">
                          <a:solidFill>
                            <a:srgbClr val="22798E"/>
                          </a:solidFill>
                        </a:rPr>
                        <a:t> מתארך:</a:t>
                      </a:r>
                      <a:r>
                        <a:rPr lang="he-IL" sz="1900" dirty="0">
                          <a:solidFill>
                            <a:srgbClr val="11A4AB"/>
                          </a:solidFill>
                        </a:rPr>
                        <a:t>  </a:t>
                      </a:r>
                      <a:r>
                        <a:rPr lang="en-US" sz="1900" dirty="0">
                          <a:effectLst/>
                        </a:rPr>
                        <a:t> N≡N</a:t>
                      </a:r>
                      <a:r>
                        <a:rPr lang="he-IL" sz="1900" dirty="0">
                          <a:effectLst/>
                        </a:rPr>
                        <a:t>&lt;</a:t>
                      </a:r>
                      <a:r>
                        <a:rPr lang="he-IL" sz="1900" dirty="0">
                          <a:solidFill>
                            <a:srgbClr val="11A4AB"/>
                          </a:solidFill>
                        </a:rPr>
                        <a:t> </a:t>
                      </a:r>
                      <a:r>
                        <a:rPr lang="en-US" sz="1900" dirty="0">
                          <a:effectLst/>
                        </a:rPr>
                        <a:t>N≡C</a:t>
                      </a:r>
                    </a:p>
                    <a:p>
                      <a:pPr marL="0" marR="0" lvl="0" indent="0" algn="r" defTabSz="914491" rtl="1" eaLnBrk="1" fontAlgn="auto" latinLnBrk="0" hangingPunct="1">
                        <a:lnSpc>
                          <a:spcPct val="150000"/>
                        </a:lnSpc>
                        <a:spcBef>
                          <a:spcPts val="0"/>
                        </a:spcBef>
                        <a:spcAft>
                          <a:spcPts val="0"/>
                        </a:spcAft>
                        <a:buClrTx/>
                        <a:buSzTx/>
                        <a:buFontTx/>
                        <a:buNone/>
                        <a:tabLst/>
                        <a:defRPr/>
                      </a:pPr>
                      <a:r>
                        <a:rPr lang="he-IL" sz="1900" dirty="0">
                          <a:solidFill>
                            <a:srgbClr val="22798E"/>
                          </a:solidFill>
                        </a:rPr>
                        <a:t>בקשר </a:t>
                      </a:r>
                      <a:r>
                        <a:rPr lang="he-IL" sz="1900" dirty="0" err="1">
                          <a:solidFill>
                            <a:srgbClr val="22798E"/>
                          </a:solidFill>
                        </a:rPr>
                        <a:t>קוולנטי</a:t>
                      </a:r>
                      <a:r>
                        <a:rPr lang="he-IL" sz="1900" dirty="0">
                          <a:solidFill>
                            <a:srgbClr val="22798E"/>
                          </a:solidFill>
                        </a:rPr>
                        <a:t> קוטבי, פועלים כוחות משיכה בין המטענים החלקיים על האטומים המשתתפים בקשר.  בסה"כ פועלים כוחות משיכה רבים יותר ככל שההפרש </a:t>
                      </a:r>
                      <a:r>
                        <a:rPr lang="he-IL" sz="1900" dirty="0" err="1">
                          <a:solidFill>
                            <a:srgbClr val="22798E"/>
                          </a:solidFill>
                        </a:rPr>
                        <a:t>באלקטרושליליות</a:t>
                      </a:r>
                      <a:r>
                        <a:rPr lang="he-IL" sz="1900" dirty="0">
                          <a:solidFill>
                            <a:srgbClr val="22798E"/>
                          </a:solidFill>
                        </a:rPr>
                        <a:t> גדול יותר והקשר הקוולנטי יתקצר</a:t>
                      </a:r>
                      <a:r>
                        <a:rPr lang="he-IL" sz="1900" baseline="0" dirty="0">
                          <a:solidFill>
                            <a:srgbClr val="22798E"/>
                          </a:solidFill>
                        </a:rPr>
                        <a:t>:</a:t>
                      </a:r>
                      <a:r>
                        <a:rPr lang="he-IL" sz="1900" dirty="0">
                          <a:solidFill>
                            <a:srgbClr val="22798E"/>
                          </a:solidFill>
                        </a:rPr>
                        <a:t>  </a:t>
                      </a:r>
                      <a:r>
                        <a:rPr lang="en-US" sz="1900" dirty="0">
                          <a:solidFill>
                            <a:srgbClr val="22798E"/>
                          </a:solidFill>
                          <a:effectLst/>
                        </a:rPr>
                        <a:t> </a:t>
                      </a:r>
                      <a:r>
                        <a:rPr lang="en-US" sz="1900" dirty="0">
                          <a:effectLst/>
                        </a:rPr>
                        <a:t>N≡N</a:t>
                      </a:r>
                      <a:r>
                        <a:rPr lang="he-IL" sz="1900" dirty="0">
                          <a:effectLst/>
                        </a:rPr>
                        <a:t> &gt;</a:t>
                      </a:r>
                      <a:r>
                        <a:rPr lang="he-IL" sz="1900" dirty="0">
                          <a:solidFill>
                            <a:srgbClr val="11A4AB"/>
                          </a:solidFill>
                        </a:rPr>
                        <a:t> </a:t>
                      </a:r>
                      <a:r>
                        <a:rPr lang="en-US" sz="1900" dirty="0">
                          <a:effectLst/>
                        </a:rPr>
                        <a:t>N≡C</a:t>
                      </a:r>
                      <a:r>
                        <a:rPr lang="he-IL" sz="1900" dirty="0">
                          <a:solidFill>
                            <a:srgbClr val="11A4AB"/>
                          </a:solidFill>
                        </a:rPr>
                        <a:t>.  </a:t>
                      </a:r>
                      <a:r>
                        <a:rPr lang="he-IL" sz="1900" dirty="0">
                          <a:solidFill>
                            <a:srgbClr val="22798E"/>
                          </a:solidFill>
                          <a:ea typeface="Calibri" panose="020F0502020204030204" pitchFamily="34" charset="0"/>
                        </a:rPr>
                        <a:t>שני הגורמים מנוגדים</a:t>
                      </a:r>
                      <a:r>
                        <a:rPr lang="he-IL" sz="1900" baseline="0" dirty="0">
                          <a:solidFill>
                            <a:srgbClr val="22798E"/>
                          </a:solidFill>
                          <a:ea typeface="Calibri" panose="020F0502020204030204" pitchFamily="34" charset="0"/>
                        </a:rPr>
                        <a:t> זה לזה אך לבסוף קשר</a:t>
                      </a:r>
                      <a:r>
                        <a:rPr lang="he-IL" sz="1900" baseline="0" dirty="0">
                          <a:solidFill>
                            <a:srgbClr val="11A4AB"/>
                          </a:solidFill>
                          <a:ea typeface="Calibri" panose="020F0502020204030204" pitchFamily="34" charset="0"/>
                        </a:rPr>
                        <a:t> </a:t>
                      </a:r>
                      <a:r>
                        <a:rPr lang="en-US" sz="1900" dirty="0">
                          <a:effectLst/>
                        </a:rPr>
                        <a:t>N≡C</a:t>
                      </a:r>
                      <a:r>
                        <a:rPr lang="he-IL" sz="1900" dirty="0">
                          <a:effectLst/>
                        </a:rPr>
                        <a:t> </a:t>
                      </a:r>
                      <a:r>
                        <a:rPr lang="he-IL" sz="1900" dirty="0">
                          <a:solidFill>
                            <a:srgbClr val="22798E"/>
                          </a:solidFill>
                          <a:ea typeface="Calibri" panose="020F0502020204030204" pitchFamily="34" charset="0"/>
                        </a:rPr>
                        <a:t>ארוך במעט מהקשר הטהור </a:t>
                      </a:r>
                      <a:r>
                        <a:rPr lang="en-US" sz="1900" dirty="0">
                          <a:effectLst/>
                        </a:rPr>
                        <a:t>N≡N</a:t>
                      </a:r>
                      <a:r>
                        <a:rPr lang="he-IL" sz="1900" dirty="0">
                          <a:solidFill>
                            <a:srgbClr val="11A4AB"/>
                          </a:solidFill>
                          <a:effectLst/>
                        </a:rPr>
                        <a:t>.</a:t>
                      </a:r>
                      <a:endParaRPr lang="en-US" sz="1900" dirty="0">
                        <a:effectLst/>
                      </a:endParaRPr>
                    </a:p>
                  </a:txBody>
                  <a:tcPr marL="68580" marR="6858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E9EBF5"/>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800" dirty="0">
                          <a:effectLst/>
                        </a:rPr>
                        <a:t>N≡C</a:t>
                      </a:r>
                    </a:p>
                    <a:p>
                      <a:pPr marL="0" marR="0" lvl="0" indent="0" algn="ctr" defTabSz="914491" rtl="1" eaLnBrk="1" fontAlgn="auto" latinLnBrk="0" hangingPunct="1">
                        <a:lnSpc>
                          <a:spcPct val="100000"/>
                        </a:lnSpc>
                        <a:spcBef>
                          <a:spcPts val="0"/>
                        </a:spcBef>
                        <a:spcAft>
                          <a:spcPts val="0"/>
                        </a:spcAft>
                        <a:buClrTx/>
                        <a:buSzTx/>
                        <a:buFontTx/>
                        <a:buNone/>
                        <a:tabLst/>
                        <a:defRPr/>
                      </a:pPr>
                      <a:r>
                        <a:rPr lang="en-US" sz="1600" dirty="0">
                          <a:effectLst/>
                        </a:rPr>
                        <a:t>1.16</a:t>
                      </a:r>
                      <a:r>
                        <a:rPr lang="en-US" sz="1600" b="0" dirty="0">
                          <a:solidFill>
                            <a:srgbClr val="192A72"/>
                          </a:solidFill>
                          <a:cs typeface="+mn-cs"/>
                        </a:rPr>
                        <a:t> </a:t>
                      </a:r>
                      <a:r>
                        <a:rPr lang="en-US" sz="1600" dirty="0">
                          <a:solidFill>
                            <a:srgbClr val="192A72"/>
                          </a:solidFill>
                        </a:rPr>
                        <a:t>Å</a:t>
                      </a:r>
                      <a:endParaRPr lang="en-US" sz="1600" b="0" dirty="0">
                        <a:solidFill>
                          <a:srgbClr val="192A72"/>
                        </a:solidFill>
                        <a:latin typeface="Varela Round" panose="00000500000000000000" pitchFamily="2" charset="-79"/>
                        <a:cs typeface="+mn-cs"/>
                      </a:endParaRPr>
                    </a:p>
                  </a:txBody>
                  <a:tcPr marL="68580" marR="68580" marT="0" marB="0" anchor="ctr">
                    <a:solidFill>
                      <a:schemeClr val="accent5">
                        <a:lumMod val="40000"/>
                        <a:lumOff val="60000"/>
                      </a:schemeClr>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en-US" sz="1800" dirty="0">
                          <a:effectLst/>
                        </a:rPr>
                        <a:t>N≡N</a:t>
                      </a:r>
                    </a:p>
                    <a:p>
                      <a:pPr marL="0" marR="0" lvl="0" indent="0" algn="ctr" defTabSz="914491" rtl="1" eaLnBrk="1" fontAlgn="auto" latinLnBrk="0" hangingPunct="1">
                        <a:lnSpc>
                          <a:spcPct val="100000"/>
                        </a:lnSpc>
                        <a:spcBef>
                          <a:spcPts val="0"/>
                        </a:spcBef>
                        <a:spcAft>
                          <a:spcPts val="0"/>
                        </a:spcAft>
                        <a:buClrTx/>
                        <a:buSzTx/>
                        <a:buFontTx/>
                        <a:buNone/>
                        <a:tabLst/>
                        <a:defRPr/>
                      </a:pPr>
                      <a:r>
                        <a:rPr lang="en-US" sz="1600" dirty="0">
                          <a:effectLst/>
                        </a:rPr>
                        <a:t>1.10</a:t>
                      </a:r>
                      <a:r>
                        <a:rPr lang="en-US" sz="1600" b="0" dirty="0">
                          <a:solidFill>
                            <a:srgbClr val="192A72"/>
                          </a:solidFill>
                          <a:cs typeface="+mn-cs"/>
                        </a:rPr>
                        <a:t> </a:t>
                      </a:r>
                      <a:r>
                        <a:rPr lang="en-US" sz="1600" dirty="0">
                          <a:solidFill>
                            <a:srgbClr val="192A72"/>
                          </a:solidFill>
                        </a:rPr>
                        <a:t>Å</a:t>
                      </a:r>
                      <a:endParaRPr lang="en-US" sz="1600" b="0" dirty="0">
                        <a:solidFill>
                          <a:srgbClr val="192A72"/>
                        </a:solidFill>
                        <a:latin typeface="Varela Round" panose="00000500000000000000" pitchFamily="2" charset="-79"/>
                        <a:cs typeface="+mn-cs"/>
                      </a:endParaRPr>
                    </a:p>
                  </a:txBody>
                  <a:tcPr marL="68580" marR="68580" marT="0" marB="0" anchor="ctr">
                    <a:solidFill>
                      <a:schemeClr val="accent5">
                        <a:lumMod val="40000"/>
                        <a:lumOff val="60000"/>
                      </a:schemeClr>
                    </a:solidFill>
                  </a:tcPr>
                </a:tc>
                <a:tc vMerge="1">
                  <a:txBody>
                    <a:bodyPr/>
                    <a:lstStyle/>
                    <a:p>
                      <a:endParaRPr lang="en-US" dirty="0"/>
                    </a:p>
                  </a:txBody>
                  <a:tcPr anchor="ctr">
                    <a:lnR w="12700" cap="flat" cmpd="sng" algn="ctr">
                      <a:solidFill>
                        <a:schemeClr val="tx1"/>
                      </a:solidFill>
                      <a:prstDash val="solid"/>
                      <a:round/>
                      <a:headEnd type="none" w="med" len="med"/>
                      <a:tailEnd type="none" w="med" len="med"/>
                    </a:lnR>
                    <a:solidFill>
                      <a:srgbClr val="E9EBF5"/>
                    </a:solidFill>
                  </a:tcPr>
                </a:tc>
                <a:extLst>
                  <a:ext uri="{0D108BD9-81ED-4DB2-BD59-A6C34878D82A}">
                    <a16:rowId xmlns:a16="http://schemas.microsoft.com/office/drawing/2014/main" val="1289048997"/>
                  </a:ext>
                </a:extLst>
              </a:tr>
              <a:tr h="638563">
                <a:tc vMerge="1">
                  <a:txBody>
                    <a:bodyPr/>
                    <a:lstStyle/>
                    <a:p>
                      <a:pPr marL="0" marR="0" lvl="0" indent="0" algn="r" defTabSz="914491" rtl="1" eaLnBrk="1" fontAlgn="auto" latinLnBrk="0" hangingPunct="1">
                        <a:lnSpc>
                          <a:spcPct val="150000"/>
                        </a:lnSpc>
                        <a:spcBef>
                          <a:spcPts val="0"/>
                        </a:spcBef>
                        <a:spcAft>
                          <a:spcPts val="0"/>
                        </a:spcAft>
                        <a:buClrTx/>
                        <a:buSzTx/>
                        <a:buFontTx/>
                        <a:buNone/>
                        <a:tabLst/>
                        <a:defRPr/>
                      </a:pPr>
                      <a:endParaRPr lang="en-US" sz="1800" dirty="0">
                        <a:solidFill>
                          <a:srgbClr val="11A4AB"/>
                        </a:solidFill>
                        <a:ea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E9EBF5"/>
                    </a:solidFill>
                  </a:tcPr>
                </a:tc>
                <a:tc gridSpan="2">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b="0" dirty="0">
                          <a:solidFill>
                            <a:srgbClr val="192A72"/>
                          </a:solidFill>
                          <a:latin typeface="Varela Round" panose="00000500000000000000" pitchFamily="2" charset="-79"/>
                          <a:cs typeface="+mn-cs"/>
                        </a:rPr>
                        <a:t>רדיוס </a:t>
                      </a:r>
                      <a:r>
                        <a:rPr lang="en-US" sz="1800" b="0" dirty="0">
                          <a:solidFill>
                            <a:srgbClr val="192A72"/>
                          </a:solidFill>
                          <a:latin typeface="Varela Round" panose="00000500000000000000" pitchFamily="2" charset="-79"/>
                          <a:cs typeface="+mn-cs"/>
                        </a:rPr>
                        <a:t>N</a:t>
                      </a:r>
                      <a:r>
                        <a:rPr lang="he-IL" sz="1800" b="0" dirty="0">
                          <a:solidFill>
                            <a:srgbClr val="192A72"/>
                          </a:solidFill>
                          <a:latin typeface="Varela Round" panose="00000500000000000000" pitchFamily="2" charset="-79"/>
                          <a:cs typeface="+mn-cs"/>
                        </a:rPr>
                        <a:t> </a:t>
                      </a:r>
                      <a:r>
                        <a:rPr lang="en-US" sz="1800" b="0" dirty="0">
                          <a:solidFill>
                            <a:srgbClr val="192A72"/>
                          </a:solidFill>
                          <a:latin typeface="Varela Round" panose="00000500000000000000" pitchFamily="2" charset="-79"/>
                          <a:cs typeface="+mn-cs"/>
                        </a:rPr>
                        <a:t>&gt;</a:t>
                      </a:r>
                      <a:r>
                        <a:rPr lang="he-IL" sz="1800" b="0" dirty="0">
                          <a:solidFill>
                            <a:srgbClr val="192A72"/>
                          </a:solidFill>
                          <a:latin typeface="Varela Round" panose="00000500000000000000" pitchFamily="2" charset="-79"/>
                          <a:cs typeface="+mn-cs"/>
                        </a:rPr>
                        <a:t> רדיוס </a:t>
                      </a:r>
                      <a:r>
                        <a:rPr lang="en-US" sz="1800" b="0" dirty="0">
                          <a:solidFill>
                            <a:srgbClr val="192A72"/>
                          </a:solidFill>
                          <a:latin typeface="Varela Round" panose="00000500000000000000" pitchFamily="2" charset="-79"/>
                          <a:cs typeface="+mn-cs"/>
                        </a:rPr>
                        <a:t>C</a:t>
                      </a:r>
                      <a:endParaRPr lang="he-IL" sz="1800" b="0" dirty="0">
                        <a:solidFill>
                          <a:srgbClr val="192A72"/>
                        </a:solidFill>
                        <a:latin typeface="Varela Round" panose="00000500000000000000" pitchFamily="2" charset="-79"/>
                        <a:cs typeface="+mn-cs"/>
                      </a:endParaRPr>
                    </a:p>
                    <a:p>
                      <a:pPr marL="0" marR="0" lvl="0" indent="0" algn="ctr" defTabSz="914491" rtl="1"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155 pm</a:t>
                      </a:r>
                      <a:r>
                        <a:rPr lang="he-IL" sz="1800" b="0" i="0" kern="1200" dirty="0">
                          <a:solidFill>
                            <a:schemeClr val="dk1"/>
                          </a:solidFill>
                          <a:effectLst/>
                          <a:latin typeface="+mn-lt"/>
                          <a:ea typeface="+mn-ea"/>
                          <a:cs typeface="+mn-cs"/>
                        </a:rPr>
                        <a:t> </a:t>
                      </a:r>
                      <a:r>
                        <a:rPr lang="en-US" sz="1800" b="0" i="0" kern="1200" dirty="0">
                          <a:solidFill>
                            <a:schemeClr val="dk1"/>
                          </a:solidFill>
                          <a:effectLst/>
                          <a:latin typeface="+mn-lt"/>
                          <a:ea typeface="+mn-ea"/>
                          <a:cs typeface="+mn-cs"/>
                        </a:rPr>
                        <a:t>&gt;</a:t>
                      </a:r>
                      <a:r>
                        <a:rPr lang="he-IL" sz="1800" b="0" i="0" kern="1200" dirty="0">
                          <a:solidFill>
                            <a:schemeClr val="dk1"/>
                          </a:solidFill>
                          <a:effectLst/>
                          <a:latin typeface="+mn-lt"/>
                          <a:ea typeface="+mn-ea"/>
                          <a:cs typeface="+mn-cs"/>
                        </a:rPr>
                        <a:t> </a:t>
                      </a:r>
                      <a:r>
                        <a:rPr lang="en-US" sz="1800" b="0" i="0" kern="1200" dirty="0">
                          <a:solidFill>
                            <a:schemeClr val="dk1"/>
                          </a:solidFill>
                          <a:effectLst/>
                          <a:latin typeface="+mn-lt"/>
                          <a:ea typeface="+mn-ea"/>
                          <a:cs typeface="+mn-cs"/>
                        </a:rPr>
                        <a:t>170 pm</a:t>
                      </a:r>
                      <a:endParaRPr lang="en-US" sz="1800" b="0" dirty="0">
                        <a:solidFill>
                          <a:srgbClr val="192A72"/>
                        </a:solidFill>
                        <a:latin typeface="Varela Round" panose="00000500000000000000" pitchFamily="2" charset="-79"/>
                        <a:cs typeface="+mn-cs"/>
                      </a:endParaRPr>
                    </a:p>
                  </a:txBody>
                  <a:tcPr anchor="ctr">
                    <a:solidFill>
                      <a:schemeClr val="accent5">
                        <a:lumMod val="40000"/>
                        <a:lumOff val="60000"/>
                      </a:schemeClr>
                    </a:solidFill>
                  </a:tcPr>
                </a:tc>
                <a:tc hMerge="1">
                  <a:txBody>
                    <a:bodyPr/>
                    <a:lstStyle/>
                    <a:p>
                      <a:endParaRPr lang="en-US"/>
                    </a:p>
                  </a:txBody>
                  <a:tcPr/>
                </a:tc>
                <a:tc>
                  <a:txBody>
                    <a:bodyPr/>
                    <a:lstStyle/>
                    <a:p>
                      <a:pPr algn="r" rtl="1">
                        <a:spcAft>
                          <a:spcPts val="0"/>
                        </a:spcAft>
                      </a:pPr>
                      <a:r>
                        <a:rPr lang="he-IL" sz="1800" dirty="0">
                          <a:solidFill>
                            <a:srgbClr val="192A72"/>
                          </a:solidFill>
                          <a:effectLst/>
                        </a:rPr>
                        <a:t>רדיוס האטומים המשתתפים בקשר </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solidFill>
                      <a:srgbClr val="E9EBF5"/>
                    </a:solidFill>
                  </a:tcPr>
                </a:tc>
                <a:extLst>
                  <a:ext uri="{0D108BD9-81ED-4DB2-BD59-A6C34878D82A}">
                    <a16:rowId xmlns:a16="http://schemas.microsoft.com/office/drawing/2014/main" val="2005788362"/>
                  </a:ext>
                </a:extLst>
              </a:tr>
              <a:tr h="395062">
                <a:tc vMerge="1">
                  <a:txBody>
                    <a:bodyPr/>
                    <a:lstStyle/>
                    <a:p>
                      <a:pPr marL="0" indent="0">
                        <a:lnSpc>
                          <a:spcPct val="150000"/>
                        </a:lnSpc>
                        <a:buNone/>
                      </a:pPr>
                      <a:endParaRPr lang="en-US" sz="1800" dirty="0">
                        <a:solidFill>
                          <a:srgbClr val="11A4AB"/>
                        </a:solidFill>
                        <a:ea typeface="Calibri" panose="020F0502020204030204" pitchFamily="34" charset="0"/>
                      </a:endParaRPr>
                    </a:p>
                  </a:txBody>
                  <a:tcPr anchor="ctr">
                    <a:lnL w="12700" cap="flat" cmpd="sng" algn="ctr">
                      <a:solidFill>
                        <a:schemeClr val="tx1"/>
                      </a:solidFill>
                      <a:prstDash val="solid"/>
                      <a:round/>
                      <a:headEnd type="none" w="med" len="med"/>
                      <a:tailEnd type="none" w="med" len="med"/>
                    </a:lnL>
                    <a:solidFill>
                      <a:srgbClr val="E9EBF5"/>
                    </a:solidFill>
                  </a:tcPr>
                </a:tc>
                <a:tc gridSpan="2">
                  <a:txBody>
                    <a:bodyPr/>
                    <a:lstStyle/>
                    <a:p>
                      <a:pPr algn="ctr" rtl="1">
                        <a:spcAft>
                          <a:spcPts val="0"/>
                        </a:spcAft>
                      </a:pPr>
                      <a:r>
                        <a:rPr lang="he-IL" sz="2000" dirty="0">
                          <a:solidFill>
                            <a:srgbClr val="192A72"/>
                          </a:solidFill>
                          <a:effectLst/>
                          <a:latin typeface="Times New Roman" panose="02020603050405020304" pitchFamily="18" charset="0"/>
                          <a:ea typeface="Times New Roman" panose="02020603050405020304" pitchFamily="18" charset="0"/>
                        </a:rPr>
                        <a:t>משולש</a:t>
                      </a:r>
                      <a:endParaRPr lang="en-US" sz="2000" dirty="0">
                        <a:solidFill>
                          <a:srgbClr val="192A72"/>
                        </a:solidFill>
                        <a:effectLst/>
                        <a:latin typeface="Times New Roman" panose="02020603050405020304" pitchFamily="18" charset="0"/>
                        <a:ea typeface="Times New Roman" panose="02020603050405020304" pitchFamily="18" charset="0"/>
                      </a:endParaRPr>
                    </a:p>
                  </a:txBody>
                  <a:tcPr anchor="ctr">
                    <a:solidFill>
                      <a:srgbClr val="E9EBF5"/>
                    </a:solidFill>
                  </a:tcPr>
                </a:tc>
                <a:tc hMerge="1">
                  <a:txBody>
                    <a:bodyPr/>
                    <a:lstStyle/>
                    <a:p>
                      <a:endParaRPr lang="en-US"/>
                    </a:p>
                  </a:txBody>
                  <a:tcPr/>
                </a:tc>
                <a:tc>
                  <a:txBody>
                    <a:bodyPr/>
                    <a:lstStyle/>
                    <a:p>
                      <a:pPr algn="r" rtl="1">
                        <a:spcAft>
                          <a:spcPts val="0"/>
                        </a:spcAft>
                      </a:pPr>
                      <a:r>
                        <a:rPr lang="he-IL" sz="1800" dirty="0">
                          <a:solidFill>
                            <a:srgbClr val="192A72"/>
                          </a:solidFill>
                          <a:effectLst/>
                          <a:latin typeface="+mn-lt"/>
                          <a:ea typeface="+mn-ea"/>
                        </a:rPr>
                        <a:t>סדר</a:t>
                      </a:r>
                      <a:r>
                        <a:rPr lang="he-IL" sz="1800" baseline="0" dirty="0">
                          <a:solidFill>
                            <a:srgbClr val="192A72"/>
                          </a:solidFill>
                          <a:effectLst/>
                          <a:latin typeface="+mn-lt"/>
                          <a:ea typeface="+mn-ea"/>
                        </a:rPr>
                        <a:t> הקשר</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solidFill>
                      <a:srgbClr val="E9EBF5"/>
                    </a:solidFill>
                  </a:tcPr>
                </a:tc>
                <a:extLst>
                  <a:ext uri="{0D108BD9-81ED-4DB2-BD59-A6C34878D82A}">
                    <a16:rowId xmlns:a16="http://schemas.microsoft.com/office/drawing/2014/main" val="588938049"/>
                  </a:ext>
                </a:extLst>
              </a:tr>
              <a:tr h="370840">
                <a:tc vMerge="1">
                  <a:txBody>
                    <a:bodyPr/>
                    <a:lstStyle/>
                    <a:p>
                      <a:pPr algn="ctr"/>
                      <a:endParaRPr lang="en-US" dirty="0">
                        <a:solidFill>
                          <a:srgbClr val="192A72"/>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E9EBF5"/>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rPr>
                        <a:t>קשר קוטבי</a:t>
                      </a:r>
                    </a:p>
                    <a:p>
                      <a:pPr marL="0" marR="0" lvl="0" indent="0" algn="ctr" defTabSz="914491" rtl="1" eaLnBrk="1" fontAlgn="auto" latinLnBrk="0" hangingPunct="1">
                        <a:lnSpc>
                          <a:spcPct val="100000"/>
                        </a:lnSpc>
                        <a:spcBef>
                          <a:spcPts val="0"/>
                        </a:spcBef>
                        <a:spcAft>
                          <a:spcPts val="0"/>
                        </a:spcAft>
                        <a:buClrTx/>
                        <a:buSzTx/>
                        <a:buFontTx/>
                        <a:buNone/>
                        <a:tabLst/>
                        <a:defRPr/>
                      </a:pPr>
                      <a:endParaRPr lang="he-IL" sz="1800" dirty="0">
                        <a:solidFill>
                          <a:srgbClr val="192A72"/>
                        </a:solidFill>
                      </a:endParaRPr>
                    </a:p>
                  </a:txBody>
                  <a:tcPr anchor="ct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rPr>
                        <a:t>קשר טהור</a:t>
                      </a:r>
                    </a:p>
                    <a:p>
                      <a:pPr marL="0" marR="0" lvl="0" indent="0" algn="ctr" defTabSz="914491" rtl="1" eaLnBrk="1" fontAlgn="auto" latinLnBrk="0" hangingPunct="1">
                        <a:lnSpc>
                          <a:spcPct val="100000"/>
                        </a:lnSpc>
                        <a:spcBef>
                          <a:spcPts val="0"/>
                        </a:spcBef>
                        <a:spcAft>
                          <a:spcPts val="0"/>
                        </a:spcAft>
                        <a:buClrTx/>
                        <a:buSzTx/>
                        <a:buFontTx/>
                        <a:buNone/>
                        <a:tabLst/>
                        <a:defRPr/>
                      </a:pPr>
                      <a:endParaRPr lang="he-IL" sz="1800" dirty="0">
                        <a:solidFill>
                          <a:srgbClr val="192A72"/>
                        </a:solidFill>
                      </a:endParaRPr>
                    </a:p>
                  </a:txBody>
                  <a:tcPr anchor="ct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rtl="1">
                        <a:spcAft>
                          <a:spcPts val="0"/>
                        </a:spcAft>
                      </a:pPr>
                      <a:r>
                        <a:rPr lang="he-IL" sz="1800" dirty="0">
                          <a:solidFill>
                            <a:srgbClr val="192A72"/>
                          </a:solidFill>
                          <a:effectLst/>
                        </a:rPr>
                        <a:t>קוטביות הקשר </a:t>
                      </a:r>
                      <a:endParaRPr lang="en-US" sz="1800" dirty="0">
                        <a:solidFill>
                          <a:srgbClr val="192A72"/>
                        </a:solidFill>
                        <a:effectLst/>
                      </a:endParaRPr>
                    </a:p>
                    <a:p>
                      <a:pPr algn="r" rtl="1">
                        <a:spcAft>
                          <a:spcPts val="0"/>
                        </a:spcAft>
                      </a:pPr>
                      <a:r>
                        <a:rPr lang="he-IL" sz="1800" dirty="0">
                          <a:solidFill>
                            <a:srgbClr val="192A72"/>
                          </a:solidFill>
                          <a:effectLst/>
                        </a:rPr>
                        <a:t>  -קוטבי או טהור/ -מידת הקוטביות</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E9EBF5"/>
                    </a:solidFill>
                  </a:tcPr>
                </a:tc>
                <a:extLst>
                  <a:ext uri="{0D108BD9-81ED-4DB2-BD59-A6C34878D82A}">
                    <a16:rowId xmlns:a16="http://schemas.microsoft.com/office/drawing/2014/main" val="734496578"/>
                  </a:ext>
                </a:extLst>
              </a:tr>
            </a:tbl>
          </a:graphicData>
        </a:graphic>
      </p:graphicFrame>
      <p:pic>
        <p:nvPicPr>
          <p:cNvPr id="13" name="Picture 12"/>
          <p:cNvPicPr>
            <a:picLocks noChangeAspect="1"/>
          </p:cNvPicPr>
          <p:nvPr/>
        </p:nvPicPr>
        <p:blipFill>
          <a:blip r:embed="rId3"/>
          <a:stretch>
            <a:fillRect/>
          </a:stretch>
        </p:blipFill>
        <p:spPr>
          <a:xfrm>
            <a:off x="6248061" y="5549639"/>
            <a:ext cx="739548" cy="518981"/>
          </a:xfrm>
          <a:prstGeom prst="rect">
            <a:avLst/>
          </a:prstGeom>
        </p:spPr>
      </p:pic>
    </p:spTree>
    <p:extLst>
      <p:ext uri="{BB962C8B-B14F-4D97-AF65-F5344CB8AC3E}">
        <p14:creationId xmlns:p14="http://schemas.microsoft.com/office/powerpoint/2010/main" val="26359569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תרגול כיתה</a:t>
            </a:r>
          </a:p>
        </p:txBody>
      </p:sp>
      <p:sp>
        <p:nvSpPr>
          <p:cNvPr id="7" name="מציין מיקום תוכן 8">
            <a:extLst>
              <a:ext uri="{FF2B5EF4-FFF2-40B4-BE49-F238E27FC236}">
                <a16:creationId xmlns:a16="http://schemas.microsoft.com/office/drawing/2014/main" id="{976EFD1C-2C83-406B-A4FA-8AEE22957B59}"/>
              </a:ext>
            </a:extLst>
          </p:cNvPr>
          <p:cNvSpPr txBox="1">
            <a:spLocks/>
          </p:cNvSpPr>
          <p:nvPr/>
        </p:nvSpPr>
        <p:spPr>
          <a:xfrm>
            <a:off x="618142" y="1481328"/>
            <a:ext cx="11161453" cy="3989369"/>
          </a:xfrm>
          <a:prstGeom prst="rect">
            <a:avLst/>
          </a:prstGeom>
        </p:spPr>
        <p:txBody>
          <a:bodyPr vert="horz" lIns="91440" tIns="45720" rIns="91440" bIns="45720" rtlCol="1">
            <a:normAutofit/>
          </a:bodyPr>
          <a:lstStyle>
            <a:lvl1pPr marL="268288" indent="-268288"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1pPr>
            <a:lvl2pPr marL="743024" indent="-285779"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2pPr>
            <a:lvl3pPr marL="1143114" indent="-228623" algn="r" defTabSz="914491" rtl="1" eaLnBrk="1" latinLnBrk="0" hangingPunct="1">
              <a:spcBef>
                <a:spcPct val="20000"/>
              </a:spcBef>
              <a:buFont typeface="Arial" pitchFamily="34" charset="0"/>
              <a:buChar char="•"/>
              <a:defRPr sz="18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buNone/>
            </a:pPr>
            <a:r>
              <a:rPr lang="he-IL" sz="2000" b="1" dirty="0"/>
              <a:t>ד. </a:t>
            </a:r>
            <a:r>
              <a:rPr lang="he-IL" sz="2000" dirty="0"/>
              <a:t>האם אורך הקשר </a:t>
            </a:r>
            <a:r>
              <a:rPr lang="en-US" sz="2000" dirty="0"/>
              <a:t>H–N</a:t>
            </a:r>
            <a:r>
              <a:rPr lang="he-IL" sz="2000" dirty="0"/>
              <a:t> </a:t>
            </a:r>
          </a:p>
          <a:p>
            <a:pPr marL="0" indent="0">
              <a:buNone/>
            </a:pPr>
            <a:r>
              <a:rPr lang="he-IL" sz="2000" dirty="0"/>
              <a:t>יהיה גדול מאורך הקשר </a:t>
            </a:r>
            <a:r>
              <a:rPr lang="en-US" sz="2000" dirty="0"/>
              <a:t>H–C</a:t>
            </a:r>
            <a:r>
              <a:rPr lang="he-IL" sz="2000" dirty="0"/>
              <a:t>, </a:t>
            </a:r>
          </a:p>
          <a:p>
            <a:pPr marL="0" indent="0">
              <a:buNone/>
            </a:pPr>
            <a:r>
              <a:rPr lang="he-IL" sz="2000" dirty="0"/>
              <a:t>קטן ממנו או שווה לו? נמקו. </a:t>
            </a:r>
          </a:p>
          <a:p>
            <a:pPr marL="0" indent="0">
              <a:lnSpc>
                <a:spcPct val="150000"/>
              </a:lnSpc>
              <a:buNone/>
            </a:pPr>
            <a:br>
              <a:rPr lang="en-US" sz="1800" dirty="0">
                <a:solidFill>
                  <a:srgbClr val="192A72"/>
                </a:solidFill>
              </a:rPr>
            </a:br>
            <a:endParaRPr lang="he-IL" sz="1800" dirty="0">
              <a:solidFill>
                <a:srgbClr val="192A72"/>
              </a:solidFill>
            </a:endParaRPr>
          </a:p>
          <a:p>
            <a:pPr marL="0" indent="0">
              <a:lnSpc>
                <a:spcPct val="150000"/>
              </a:lnSpc>
              <a:buNone/>
            </a:pPr>
            <a:endParaRPr lang="he-IL" sz="2000" dirty="0">
              <a:solidFill>
                <a:srgbClr val="192A7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513977533"/>
              </p:ext>
            </p:extLst>
          </p:nvPr>
        </p:nvGraphicFramePr>
        <p:xfrm>
          <a:off x="424670" y="1505431"/>
          <a:ext cx="7914114" cy="5242560"/>
        </p:xfrm>
        <a:graphic>
          <a:graphicData uri="http://schemas.openxmlformats.org/drawingml/2006/table">
            <a:tbl>
              <a:tblPr firstRow="1" bandRow="1">
                <a:tableStyleId>{5C22544A-7EE6-4342-B048-85BDC9FD1C3A}</a:tableStyleId>
              </a:tblPr>
              <a:tblGrid>
                <a:gridCol w="4123954">
                  <a:extLst>
                    <a:ext uri="{9D8B030D-6E8A-4147-A177-3AD203B41FA5}">
                      <a16:colId xmlns:a16="http://schemas.microsoft.com/office/drawing/2014/main" val="1200577323"/>
                    </a:ext>
                  </a:extLst>
                </a:gridCol>
                <a:gridCol w="1059088">
                  <a:extLst>
                    <a:ext uri="{9D8B030D-6E8A-4147-A177-3AD203B41FA5}">
                      <a16:colId xmlns:a16="http://schemas.microsoft.com/office/drawing/2014/main" val="1717077095"/>
                    </a:ext>
                  </a:extLst>
                </a:gridCol>
                <a:gridCol w="911991">
                  <a:extLst>
                    <a:ext uri="{9D8B030D-6E8A-4147-A177-3AD203B41FA5}">
                      <a16:colId xmlns:a16="http://schemas.microsoft.com/office/drawing/2014/main" val="2068088536"/>
                    </a:ext>
                  </a:extLst>
                </a:gridCol>
                <a:gridCol w="1819081">
                  <a:extLst>
                    <a:ext uri="{9D8B030D-6E8A-4147-A177-3AD203B41FA5}">
                      <a16:colId xmlns:a16="http://schemas.microsoft.com/office/drawing/2014/main" val="1788916356"/>
                    </a:ext>
                  </a:extLst>
                </a:gridCol>
              </a:tblGrid>
              <a:tr h="606165">
                <a:tc rowSpan="2">
                  <a:txBody>
                    <a:bodyPr/>
                    <a:lstStyle/>
                    <a:p>
                      <a:pPr algn="ctr" rtl="1">
                        <a:spcAft>
                          <a:spcPts val="0"/>
                        </a:spcAft>
                      </a:pPr>
                      <a:r>
                        <a:rPr lang="he-IL" sz="1600" dirty="0">
                          <a:solidFill>
                            <a:srgbClr val="192A72"/>
                          </a:solidFill>
                          <a:effectLst/>
                        </a:rPr>
                        <a:t>מסקנה מתבקשת לגבי חוזק הקשרים</a:t>
                      </a:r>
                      <a:endParaRPr lang="en-US" sz="1600" dirty="0">
                        <a:solidFill>
                          <a:srgbClr val="192A72"/>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E9EBF5"/>
                    </a:solidFill>
                  </a:tcPr>
                </a:tc>
                <a:tc gridSpan="2">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effectLst/>
                        </a:rPr>
                        <a:t>הפריטים המושווים בשאלה:</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solidFill>
                      <a:srgbClr val="E9EBF5"/>
                    </a:solidFill>
                  </a:tcPr>
                </a:tc>
                <a:tc hMerge="1">
                  <a:txBody>
                    <a:bodyPr/>
                    <a:lstStyle/>
                    <a:p>
                      <a:endParaRPr lang="en-US"/>
                    </a:p>
                  </a:txBody>
                  <a:tcPr/>
                </a:tc>
                <a:tc rowSpan="2">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effectLst/>
                        </a:rPr>
                        <a:t>גורמים (הקריטריונים לקביעת חוזק/אורך הקשר)</a:t>
                      </a:r>
                      <a:endParaRPr lang="en-US" sz="1800" dirty="0">
                        <a:solidFill>
                          <a:srgbClr val="192A72"/>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E9EBF5"/>
                    </a:solidFill>
                  </a:tcPr>
                </a:tc>
                <a:extLst>
                  <a:ext uri="{0D108BD9-81ED-4DB2-BD59-A6C34878D82A}">
                    <a16:rowId xmlns:a16="http://schemas.microsoft.com/office/drawing/2014/main" val="4220354295"/>
                  </a:ext>
                </a:extLst>
              </a:tr>
              <a:tr h="649463">
                <a:tc vMerge="1">
                  <a:txBody>
                    <a:bodyPr/>
                    <a:lstStyle/>
                    <a:p>
                      <a:pPr algn="ctr"/>
                      <a:endParaRPr lang="en-US" dirty="0">
                        <a:solidFill>
                          <a:srgbClr val="192A72"/>
                        </a:solidFill>
                      </a:endParaRPr>
                    </a:p>
                  </a:txBody>
                  <a:tcPr>
                    <a:solidFill>
                      <a:srgbClr val="E9EBF5"/>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H-C</a:t>
                      </a:r>
                    </a:p>
                  </a:txBody>
                  <a:tcPr marL="68580" marR="68580" marT="0" marB="0" anchor="ctr">
                    <a:solidFill>
                      <a:schemeClr val="accent5">
                        <a:lumMod val="40000"/>
                        <a:lumOff val="60000"/>
                      </a:schemeClr>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H-N</a:t>
                      </a:r>
                      <a:endParaRPr lang="he-IL" sz="1800" b="0" i="0" kern="1200" dirty="0">
                        <a:solidFill>
                          <a:schemeClr val="dk1"/>
                        </a:solidFill>
                        <a:effectLst/>
                        <a:latin typeface="+mn-lt"/>
                        <a:ea typeface="+mn-ea"/>
                        <a:cs typeface="+mn-cs"/>
                      </a:endParaRPr>
                    </a:p>
                  </a:txBody>
                  <a:tcPr marL="68580" marR="68580" marT="0" marB="0" anchor="ctr">
                    <a:solidFill>
                      <a:schemeClr val="accent5">
                        <a:lumMod val="40000"/>
                        <a:lumOff val="60000"/>
                      </a:schemeClr>
                    </a:solidFill>
                  </a:tcPr>
                </a:tc>
                <a:tc vMerge="1">
                  <a:txBody>
                    <a:bodyPr/>
                    <a:lstStyle/>
                    <a:p>
                      <a:endParaRPr lang="en-US" dirty="0">
                        <a:solidFill>
                          <a:srgbClr val="192A72"/>
                        </a:solidFill>
                      </a:endParaRPr>
                    </a:p>
                  </a:txBody>
                  <a:tcPr anchor="ctr">
                    <a:solidFill>
                      <a:srgbClr val="E9EBF5"/>
                    </a:solidFill>
                  </a:tcPr>
                </a:tc>
                <a:extLst>
                  <a:ext uri="{0D108BD9-81ED-4DB2-BD59-A6C34878D82A}">
                    <a16:rowId xmlns:a16="http://schemas.microsoft.com/office/drawing/2014/main" val="334204615"/>
                  </a:ext>
                </a:extLst>
              </a:tr>
              <a:tr h="635030">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22798E"/>
                          </a:solidFill>
                        </a:rPr>
                        <a:t>ככל שרדיוס האטומים גדֵל- המרחק בין האטומים גדֵל אף הוא וכוחות המשיכה בין האלקטרונים הקושרים לגרעינים חלשים יותר.  נדרשת פחות אנרגיה לניתוק הקשר </a:t>
                      </a:r>
                      <a:r>
                        <a:rPr lang="he-IL" sz="1800" dirty="0" err="1">
                          <a:solidFill>
                            <a:srgbClr val="22798E"/>
                          </a:solidFill>
                        </a:rPr>
                        <a:t>הקוולנטי</a:t>
                      </a:r>
                      <a:r>
                        <a:rPr lang="he-IL" sz="1800" dirty="0">
                          <a:solidFill>
                            <a:srgbClr val="22798E"/>
                          </a:solidFill>
                        </a:rPr>
                        <a:t>.</a:t>
                      </a:r>
                      <a:endParaRPr lang="he-IL" sz="1800" dirty="0">
                        <a:solidFill>
                          <a:srgbClr val="22798E"/>
                        </a:solidFill>
                        <a:effectLst/>
                      </a:endParaRPr>
                    </a:p>
                  </a:txBody>
                  <a:tcPr marL="68580" marR="68580" marT="0" marB="0" anchor="ctr">
                    <a:lnL w="12700" cap="flat" cmpd="sng" algn="ctr">
                      <a:solidFill>
                        <a:schemeClr val="tx1"/>
                      </a:solidFill>
                      <a:prstDash val="solid"/>
                      <a:round/>
                      <a:headEnd type="none" w="med" len="med"/>
                      <a:tailEnd type="none" w="med" len="med"/>
                    </a:lnL>
                    <a:solidFill>
                      <a:srgbClr val="E9EBF5"/>
                    </a:solidFill>
                  </a:tcPr>
                </a:tc>
                <a:tc gridSpan="2">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700" b="0" baseline="0" dirty="0">
                          <a:solidFill>
                            <a:srgbClr val="192A72"/>
                          </a:solidFill>
                          <a:latin typeface="Varela Round" panose="00000500000000000000" pitchFamily="2" charset="-79"/>
                          <a:cs typeface="+mn-cs"/>
                        </a:rPr>
                        <a:t>רדיוס </a:t>
                      </a:r>
                      <a:r>
                        <a:rPr lang="en-US" sz="1700" b="0" baseline="0" dirty="0">
                          <a:solidFill>
                            <a:srgbClr val="192A72"/>
                          </a:solidFill>
                          <a:latin typeface="Varela Round" panose="00000500000000000000" pitchFamily="2" charset="-79"/>
                          <a:cs typeface="+mn-cs"/>
                        </a:rPr>
                        <a:t>N</a:t>
                      </a:r>
                      <a:r>
                        <a:rPr lang="he-IL" sz="1700" b="0" baseline="0" dirty="0">
                          <a:solidFill>
                            <a:srgbClr val="192A72"/>
                          </a:solidFill>
                          <a:latin typeface="Varela Round" panose="00000500000000000000" pitchFamily="2" charset="-79"/>
                          <a:cs typeface="+mn-cs"/>
                        </a:rPr>
                        <a:t> </a:t>
                      </a:r>
                      <a:r>
                        <a:rPr lang="en-US" sz="1700" b="0" baseline="0" dirty="0">
                          <a:solidFill>
                            <a:srgbClr val="192A72"/>
                          </a:solidFill>
                          <a:latin typeface="Varela Round" panose="00000500000000000000" pitchFamily="2" charset="-79"/>
                          <a:cs typeface="+mn-cs"/>
                        </a:rPr>
                        <a:t>&gt;</a:t>
                      </a:r>
                      <a:r>
                        <a:rPr lang="he-IL" sz="1700" b="0" baseline="0" dirty="0">
                          <a:solidFill>
                            <a:srgbClr val="192A72"/>
                          </a:solidFill>
                          <a:latin typeface="Varela Round" panose="00000500000000000000" pitchFamily="2" charset="-79"/>
                          <a:cs typeface="+mn-cs"/>
                        </a:rPr>
                        <a:t> רדיוס </a:t>
                      </a:r>
                      <a:r>
                        <a:rPr lang="en-US" sz="1700" b="0" baseline="0" dirty="0">
                          <a:solidFill>
                            <a:srgbClr val="192A72"/>
                          </a:solidFill>
                          <a:latin typeface="Varela Round" panose="00000500000000000000" pitchFamily="2" charset="-79"/>
                          <a:cs typeface="+mn-cs"/>
                        </a:rPr>
                        <a:t>C</a:t>
                      </a:r>
                      <a:endParaRPr lang="he-IL" sz="1700" b="0" baseline="0" dirty="0">
                        <a:solidFill>
                          <a:srgbClr val="192A72"/>
                        </a:solidFill>
                        <a:latin typeface="Varela Round" panose="00000500000000000000" pitchFamily="2" charset="-79"/>
                        <a:cs typeface="+mn-cs"/>
                      </a:endParaRPr>
                    </a:p>
                    <a:p>
                      <a:pPr marL="0" marR="0" lvl="0" indent="0" algn="ctr" defTabSz="914491" rtl="1" eaLnBrk="1" fontAlgn="auto" latinLnBrk="0" hangingPunct="1">
                        <a:lnSpc>
                          <a:spcPct val="100000"/>
                        </a:lnSpc>
                        <a:spcBef>
                          <a:spcPts val="0"/>
                        </a:spcBef>
                        <a:spcAft>
                          <a:spcPts val="0"/>
                        </a:spcAft>
                        <a:buClrTx/>
                        <a:buSzTx/>
                        <a:buFontTx/>
                        <a:buNone/>
                        <a:tabLst/>
                        <a:defRPr/>
                      </a:pPr>
                      <a:r>
                        <a:rPr lang="en-US" sz="1800" b="0" i="0" kern="1200" baseline="0" dirty="0">
                          <a:solidFill>
                            <a:schemeClr val="dk1"/>
                          </a:solidFill>
                          <a:effectLst/>
                          <a:latin typeface="+mn-lt"/>
                          <a:ea typeface="+mn-ea"/>
                          <a:cs typeface="+mn-cs"/>
                        </a:rPr>
                        <a:t>170pm &gt; 71 pm</a:t>
                      </a:r>
                      <a:endParaRPr lang="en-US" sz="2000" b="0" dirty="0">
                        <a:solidFill>
                          <a:srgbClr val="192A72"/>
                        </a:solidFill>
                        <a:latin typeface="Varela Round" panose="00000500000000000000" pitchFamily="2" charset="-79"/>
                        <a:cs typeface="+mn-cs"/>
                      </a:endParaRPr>
                    </a:p>
                  </a:txBody>
                  <a:tcPr anchor="ctr">
                    <a:solidFill>
                      <a:schemeClr val="accent5">
                        <a:lumMod val="20000"/>
                        <a:lumOff val="80000"/>
                      </a:schemeClr>
                    </a:solidFill>
                  </a:tcPr>
                </a:tc>
                <a:tc hMerge="1">
                  <a:txBody>
                    <a:bodyPr/>
                    <a:lstStyle/>
                    <a:p>
                      <a:endParaRPr lang="en-US"/>
                    </a:p>
                  </a:txBody>
                  <a:tcPr/>
                </a:tc>
                <a:tc>
                  <a:txBody>
                    <a:bodyPr/>
                    <a:lstStyle/>
                    <a:p>
                      <a:pPr algn="r" rtl="1">
                        <a:spcAft>
                          <a:spcPts val="0"/>
                        </a:spcAft>
                      </a:pPr>
                      <a:r>
                        <a:rPr lang="he-IL" sz="1800" dirty="0">
                          <a:solidFill>
                            <a:srgbClr val="192A72"/>
                          </a:solidFill>
                          <a:effectLst/>
                        </a:rPr>
                        <a:t>רדיוס  האטומים המשתתפים בקשר </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solidFill>
                      <a:srgbClr val="E9EBF5"/>
                    </a:solidFill>
                  </a:tcPr>
                </a:tc>
                <a:extLst>
                  <a:ext uri="{0D108BD9-81ED-4DB2-BD59-A6C34878D82A}">
                    <a16:rowId xmlns:a16="http://schemas.microsoft.com/office/drawing/2014/main" val="2005788362"/>
                  </a:ext>
                </a:extLst>
              </a:tr>
              <a:tr h="375245">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endParaRPr lang="he-IL" sz="1800" dirty="0">
                        <a:solidFill>
                          <a:srgbClr val="22798E"/>
                        </a:solidFill>
                        <a:effectLst/>
                      </a:endParaRPr>
                    </a:p>
                  </a:txBody>
                  <a:tcPr anchor="ctr">
                    <a:lnL w="12700" cap="flat" cmpd="sng" algn="ctr">
                      <a:solidFill>
                        <a:schemeClr val="tx1"/>
                      </a:solidFill>
                      <a:prstDash val="solid"/>
                      <a:round/>
                      <a:headEnd type="none" w="med" len="med"/>
                      <a:tailEnd type="none" w="med" len="med"/>
                    </a:lnL>
                    <a:solidFill>
                      <a:srgbClr val="E9EBF5"/>
                    </a:solidFill>
                  </a:tcPr>
                </a:tc>
                <a:tc gridSpan="2">
                  <a:txBody>
                    <a:bodyPr/>
                    <a:lstStyle/>
                    <a:p>
                      <a:pPr algn="ctr" rtl="1">
                        <a:spcAft>
                          <a:spcPts val="0"/>
                        </a:spcAft>
                      </a:pPr>
                      <a:r>
                        <a:rPr lang="he-IL" sz="2000" dirty="0">
                          <a:solidFill>
                            <a:srgbClr val="192A72"/>
                          </a:solidFill>
                          <a:effectLst/>
                          <a:latin typeface="Times New Roman" panose="02020603050405020304" pitchFamily="18" charset="0"/>
                          <a:ea typeface="Times New Roman" panose="02020603050405020304" pitchFamily="18" charset="0"/>
                        </a:rPr>
                        <a:t>יחיד</a:t>
                      </a:r>
                      <a:endParaRPr lang="en-US" sz="2000" dirty="0">
                        <a:solidFill>
                          <a:srgbClr val="192A72"/>
                        </a:solidFill>
                        <a:effectLst/>
                        <a:latin typeface="Times New Roman" panose="02020603050405020304" pitchFamily="18" charset="0"/>
                        <a:ea typeface="Times New Roman" panose="02020603050405020304" pitchFamily="18" charset="0"/>
                      </a:endParaRPr>
                    </a:p>
                  </a:txBody>
                  <a:tcPr anchor="ctr">
                    <a:solidFill>
                      <a:srgbClr val="E9EBF5"/>
                    </a:solidFill>
                  </a:tcPr>
                </a:tc>
                <a:tc hMerge="1">
                  <a:txBody>
                    <a:bodyPr/>
                    <a:lstStyle/>
                    <a:p>
                      <a:endParaRPr lang="en-US"/>
                    </a:p>
                  </a:txBody>
                  <a:tcPr/>
                </a:tc>
                <a:tc>
                  <a:txBody>
                    <a:bodyPr/>
                    <a:lstStyle/>
                    <a:p>
                      <a:pPr algn="r" rtl="1">
                        <a:spcAft>
                          <a:spcPts val="0"/>
                        </a:spcAft>
                      </a:pPr>
                      <a:r>
                        <a:rPr lang="he-IL" sz="1800" dirty="0">
                          <a:solidFill>
                            <a:srgbClr val="192A72"/>
                          </a:solidFill>
                          <a:effectLst/>
                          <a:latin typeface="+mn-lt"/>
                          <a:ea typeface="+mn-ea"/>
                        </a:rPr>
                        <a:t>סדר</a:t>
                      </a:r>
                      <a:r>
                        <a:rPr lang="he-IL" sz="1800" baseline="0" dirty="0">
                          <a:solidFill>
                            <a:srgbClr val="192A72"/>
                          </a:solidFill>
                          <a:effectLst/>
                          <a:latin typeface="+mn-lt"/>
                          <a:ea typeface="+mn-ea"/>
                        </a:rPr>
                        <a:t> הקשר</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solidFill>
                      <a:srgbClr val="E9EBF5"/>
                    </a:solidFill>
                  </a:tcPr>
                </a:tc>
                <a:extLst>
                  <a:ext uri="{0D108BD9-81ED-4DB2-BD59-A6C34878D82A}">
                    <a16:rowId xmlns:a16="http://schemas.microsoft.com/office/drawing/2014/main" val="588938049"/>
                  </a:ext>
                </a:extLst>
              </a:tr>
              <a:tr h="1385521">
                <a:tc>
                  <a:txBody>
                    <a:bodyPr/>
                    <a:lstStyle/>
                    <a:p>
                      <a:pPr marL="0" marR="0" lvl="0" indent="0" algn="r" defTabSz="914491" rtl="1" eaLnBrk="1" fontAlgn="auto" latinLnBrk="0" hangingPunct="1">
                        <a:lnSpc>
                          <a:spcPct val="100000"/>
                        </a:lnSpc>
                        <a:spcBef>
                          <a:spcPts val="0"/>
                        </a:spcBef>
                        <a:spcAft>
                          <a:spcPts val="0"/>
                        </a:spcAft>
                        <a:buClrTx/>
                        <a:buSzTx/>
                        <a:buFontTx/>
                        <a:buNone/>
                        <a:tabLst/>
                        <a:defRPr/>
                      </a:pPr>
                      <a:r>
                        <a:rPr lang="en-US" sz="1100" dirty="0">
                          <a:solidFill>
                            <a:srgbClr val="22798E"/>
                          </a:solidFill>
                          <a:effectLst/>
                        </a:rPr>
                        <a:t> </a:t>
                      </a:r>
                      <a:r>
                        <a:rPr lang="he-IL" sz="1800" kern="1200" dirty="0">
                          <a:solidFill>
                            <a:srgbClr val="22798E"/>
                          </a:solidFill>
                          <a:latin typeface="+mn-lt"/>
                          <a:ea typeface="+mn-ea"/>
                          <a:cs typeface="+mn-cs"/>
                        </a:rPr>
                        <a:t>שני הקשרים </a:t>
                      </a:r>
                      <a:r>
                        <a:rPr lang="he-IL" sz="1800" kern="1200" dirty="0" err="1">
                          <a:solidFill>
                            <a:srgbClr val="22798E"/>
                          </a:solidFill>
                          <a:latin typeface="+mn-lt"/>
                          <a:ea typeface="+mn-ea"/>
                          <a:cs typeface="+mn-cs"/>
                        </a:rPr>
                        <a:t>הקוולנטים</a:t>
                      </a:r>
                      <a:r>
                        <a:rPr lang="he-IL" sz="1800" kern="1200" dirty="0">
                          <a:solidFill>
                            <a:srgbClr val="22798E"/>
                          </a:solidFill>
                          <a:latin typeface="+mn-lt"/>
                          <a:ea typeface="+mn-ea"/>
                          <a:cs typeface="+mn-cs"/>
                        </a:rPr>
                        <a:t> הינם קוטביים: על פי ההפרש </a:t>
                      </a:r>
                      <a:r>
                        <a:rPr lang="he-IL" sz="1800" kern="1200" dirty="0" err="1">
                          <a:solidFill>
                            <a:srgbClr val="22798E"/>
                          </a:solidFill>
                          <a:latin typeface="+mn-lt"/>
                          <a:ea typeface="+mn-ea"/>
                          <a:cs typeface="+mn-cs"/>
                        </a:rPr>
                        <a:t>באלקטרושליליות</a:t>
                      </a:r>
                      <a:r>
                        <a:rPr lang="he-IL" sz="1800" kern="1200" dirty="0">
                          <a:solidFill>
                            <a:srgbClr val="22798E"/>
                          </a:solidFill>
                          <a:latin typeface="+mn-lt"/>
                          <a:ea typeface="+mn-ea"/>
                          <a:cs typeface="+mn-cs"/>
                        </a:rPr>
                        <a:t> המטענים</a:t>
                      </a:r>
                      <a:r>
                        <a:rPr lang="en-US" sz="1800" kern="1200" dirty="0">
                          <a:solidFill>
                            <a:srgbClr val="22798E"/>
                          </a:solidFill>
                          <a:latin typeface="+mn-lt"/>
                          <a:ea typeface="+mn-ea"/>
                          <a:cs typeface="+mn-cs"/>
                        </a:rPr>
                        <a:t> </a:t>
                      </a:r>
                      <a:r>
                        <a:rPr lang="he-IL" sz="1800" kern="1200" dirty="0">
                          <a:solidFill>
                            <a:srgbClr val="22798E"/>
                          </a:solidFill>
                          <a:latin typeface="+mn-lt"/>
                          <a:ea typeface="+mn-ea"/>
                          <a:cs typeface="+mn-cs"/>
                        </a:rPr>
                        <a:t>החלקיים על</a:t>
                      </a:r>
                      <a:r>
                        <a:rPr lang="en-US" sz="1800" kern="1200" dirty="0">
                          <a:solidFill>
                            <a:srgbClr val="22798E"/>
                          </a:solidFill>
                          <a:latin typeface="+mn-lt"/>
                          <a:ea typeface="+mn-ea"/>
                          <a:cs typeface="+mn-cs"/>
                        </a:rPr>
                        <a:t> </a:t>
                      </a:r>
                      <a:r>
                        <a:rPr lang="he-IL" sz="1800" kern="1200" dirty="0">
                          <a:solidFill>
                            <a:srgbClr val="22798E"/>
                          </a:solidFill>
                          <a:latin typeface="+mn-lt"/>
                          <a:ea typeface="+mn-ea"/>
                          <a:cs typeface="+mn-cs"/>
                        </a:rPr>
                        <a:t>האטומים המשתתפים בקשר גדולים יותר בקשר </a:t>
                      </a:r>
                      <a:r>
                        <a:rPr lang="en-US" sz="1800" kern="1200" dirty="0">
                          <a:solidFill>
                            <a:srgbClr val="22798E"/>
                          </a:solidFill>
                          <a:latin typeface="+mn-lt"/>
                          <a:ea typeface="+mn-ea"/>
                          <a:cs typeface="+mn-cs"/>
                        </a:rPr>
                        <a:t>H–N</a:t>
                      </a:r>
                      <a:r>
                        <a:rPr lang="he-IL" sz="1800" kern="1200" dirty="0">
                          <a:solidFill>
                            <a:srgbClr val="22798E"/>
                          </a:solidFill>
                          <a:latin typeface="+mn-lt"/>
                          <a:ea typeface="+mn-ea"/>
                          <a:cs typeface="+mn-cs"/>
                        </a:rPr>
                        <a:t>.</a:t>
                      </a:r>
                      <a:r>
                        <a:rPr lang="en-US" sz="1800" kern="1200" dirty="0">
                          <a:solidFill>
                            <a:srgbClr val="22798E"/>
                          </a:solidFill>
                          <a:latin typeface="+mn-lt"/>
                          <a:ea typeface="+mn-ea"/>
                          <a:cs typeface="+mn-cs"/>
                        </a:rPr>
                        <a:t> </a:t>
                      </a:r>
                      <a:endParaRPr lang="he-IL" sz="1800" kern="1200" dirty="0">
                        <a:solidFill>
                          <a:srgbClr val="22798E"/>
                        </a:solidFill>
                        <a:latin typeface="+mn-lt"/>
                        <a:ea typeface="+mn-ea"/>
                        <a:cs typeface="+mn-cs"/>
                      </a:endParaRPr>
                    </a:p>
                    <a:p>
                      <a:pPr marL="0" marR="0" lvl="0" indent="0" algn="r" defTabSz="914491" rtl="1" eaLnBrk="1" fontAlgn="auto" latinLnBrk="0" hangingPunct="1">
                        <a:lnSpc>
                          <a:spcPct val="100000"/>
                        </a:lnSpc>
                        <a:spcBef>
                          <a:spcPts val="0"/>
                        </a:spcBef>
                        <a:spcAft>
                          <a:spcPts val="0"/>
                        </a:spcAft>
                        <a:buClrTx/>
                        <a:buSzTx/>
                        <a:buFontTx/>
                        <a:buNone/>
                        <a:tabLst/>
                        <a:defRPr/>
                      </a:pPr>
                      <a:r>
                        <a:rPr lang="he-IL" sz="1800" dirty="0">
                          <a:solidFill>
                            <a:srgbClr val="22798E"/>
                          </a:solidFill>
                        </a:rPr>
                        <a:t>פועלים כוחות משיכה רבים יותר ותידרש אנרגיה רבה יותר לניתוק הקשר.</a:t>
                      </a:r>
                      <a:endParaRPr lang="he-IL" sz="1800" dirty="0">
                        <a:solidFill>
                          <a:srgbClr val="22798E"/>
                        </a:solidFill>
                        <a:effectLst/>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E9EBF5"/>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effectLst/>
                          <a:latin typeface="Times New Roman" panose="02020603050405020304" pitchFamily="18" charset="0"/>
                          <a:ea typeface="Times New Roman" panose="02020603050405020304" pitchFamily="18" charset="0"/>
                        </a:rPr>
                        <a:t>קשר קוטבי</a:t>
                      </a:r>
                      <a:endParaRPr lang="en-US" sz="1800" dirty="0">
                        <a:solidFill>
                          <a:srgbClr val="192A72"/>
                        </a:solidFill>
                        <a:effectLst/>
                        <a:latin typeface="Times New Roman" panose="02020603050405020304" pitchFamily="18" charset="0"/>
                        <a:ea typeface="Times New Roman" panose="02020603050405020304" pitchFamily="18" charset="0"/>
                      </a:endParaRPr>
                    </a:p>
                    <a:p>
                      <a:pPr marL="0" marR="0" lvl="0" indent="0" algn="ctr" defTabSz="914491" rtl="1" eaLnBrk="1" fontAlgn="auto" latinLnBrk="0" hangingPunct="1">
                        <a:lnSpc>
                          <a:spcPct val="100000"/>
                        </a:lnSpc>
                        <a:spcBef>
                          <a:spcPts val="0"/>
                        </a:spcBef>
                        <a:spcAft>
                          <a:spcPts val="0"/>
                        </a:spcAft>
                        <a:buClrTx/>
                        <a:buSzTx/>
                        <a:buFontTx/>
                        <a:buNone/>
                        <a:tabLst/>
                        <a:defRPr/>
                      </a:pPr>
                      <a:endParaRPr lang="he-IL" sz="1800" dirty="0">
                        <a:solidFill>
                          <a:srgbClr val="192A72"/>
                        </a:solidFill>
                        <a:effectLst/>
                        <a:latin typeface="Times New Roman" panose="02020603050405020304" pitchFamily="18" charset="0"/>
                        <a:ea typeface="Times New Roman" panose="02020603050405020304" pitchFamily="18" charset="0"/>
                      </a:endParaRPr>
                    </a:p>
                    <a:p>
                      <a:pPr marL="0" marR="0" lvl="0" indent="0" algn="ctr" defTabSz="914491" rtl="1" eaLnBrk="1" fontAlgn="auto" latinLnBrk="0" hangingPunct="1">
                        <a:lnSpc>
                          <a:spcPct val="100000"/>
                        </a:lnSpc>
                        <a:spcBef>
                          <a:spcPts val="0"/>
                        </a:spcBef>
                        <a:spcAft>
                          <a:spcPts val="0"/>
                        </a:spcAft>
                        <a:buClrTx/>
                        <a:buSzTx/>
                        <a:buFontTx/>
                        <a:buNone/>
                        <a:tabLst/>
                        <a:defRPr/>
                      </a:pPr>
                      <a:endParaRPr lang="he-IL" sz="1800" dirty="0">
                        <a:solidFill>
                          <a:srgbClr val="192A72"/>
                        </a:solidFill>
                        <a:effectLst/>
                        <a:latin typeface="Times New Roman" panose="02020603050405020304" pitchFamily="18" charset="0"/>
                        <a:ea typeface="Times New Roman" panose="02020603050405020304" pitchFamily="18" charset="0"/>
                      </a:endParaRPr>
                    </a:p>
                  </a:txBody>
                  <a:tcPr anchor="ct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91" rtl="1" eaLnBrk="1" fontAlgn="auto" latinLnBrk="0" hangingPunct="1">
                        <a:lnSpc>
                          <a:spcPct val="100000"/>
                        </a:lnSpc>
                        <a:spcBef>
                          <a:spcPts val="0"/>
                        </a:spcBef>
                        <a:spcAft>
                          <a:spcPts val="0"/>
                        </a:spcAft>
                        <a:buClrTx/>
                        <a:buSzTx/>
                        <a:buFontTx/>
                        <a:buNone/>
                        <a:tabLst/>
                        <a:defRPr/>
                      </a:pPr>
                      <a:r>
                        <a:rPr lang="he-IL" sz="1800" dirty="0">
                          <a:solidFill>
                            <a:srgbClr val="192A72"/>
                          </a:solidFill>
                          <a:effectLst/>
                          <a:latin typeface="Times New Roman" panose="02020603050405020304" pitchFamily="18" charset="0"/>
                          <a:ea typeface="Times New Roman" panose="02020603050405020304" pitchFamily="18" charset="0"/>
                        </a:rPr>
                        <a:t>קשר טהור</a:t>
                      </a:r>
                    </a:p>
                    <a:p>
                      <a:pPr marL="0" marR="0" lvl="0" indent="0" algn="ctr" defTabSz="914491" rtl="1" eaLnBrk="1" fontAlgn="auto" latinLnBrk="0" hangingPunct="1">
                        <a:lnSpc>
                          <a:spcPct val="100000"/>
                        </a:lnSpc>
                        <a:spcBef>
                          <a:spcPts val="0"/>
                        </a:spcBef>
                        <a:spcAft>
                          <a:spcPts val="0"/>
                        </a:spcAft>
                        <a:buClrTx/>
                        <a:buSzTx/>
                        <a:buFontTx/>
                        <a:buNone/>
                        <a:tabLst/>
                        <a:defRPr/>
                      </a:pPr>
                      <a:endParaRPr lang="he-IL" sz="1800" dirty="0">
                        <a:solidFill>
                          <a:srgbClr val="192A72"/>
                        </a:solidFill>
                        <a:effectLst/>
                        <a:latin typeface="Times New Roman" panose="02020603050405020304" pitchFamily="18" charset="0"/>
                        <a:ea typeface="Times New Roman" panose="02020603050405020304" pitchFamily="18" charset="0"/>
                      </a:endParaRPr>
                    </a:p>
                    <a:p>
                      <a:pPr marL="0" marR="0" lvl="0" indent="0" algn="ctr" defTabSz="914491" rtl="1" eaLnBrk="1" fontAlgn="auto" latinLnBrk="0" hangingPunct="1">
                        <a:lnSpc>
                          <a:spcPct val="100000"/>
                        </a:lnSpc>
                        <a:spcBef>
                          <a:spcPts val="0"/>
                        </a:spcBef>
                        <a:spcAft>
                          <a:spcPts val="0"/>
                        </a:spcAft>
                        <a:buClrTx/>
                        <a:buSzTx/>
                        <a:buFontTx/>
                        <a:buNone/>
                        <a:tabLst/>
                        <a:defRPr/>
                      </a:pPr>
                      <a:r>
                        <a:rPr lang="en-US" sz="1800" b="0" i="0" kern="1200" dirty="0">
                          <a:solidFill>
                            <a:schemeClr val="dk1"/>
                          </a:solidFill>
                          <a:effectLst/>
                          <a:latin typeface="+mn-lt"/>
                          <a:ea typeface="+mn-ea"/>
                          <a:cs typeface="+mn-cs"/>
                        </a:rPr>
                        <a:t>N-N</a:t>
                      </a:r>
                      <a:endParaRPr lang="he-IL" sz="1800" b="0" i="0" kern="1200" dirty="0">
                        <a:solidFill>
                          <a:schemeClr val="dk1"/>
                        </a:solidFill>
                        <a:effectLst/>
                        <a:latin typeface="+mn-lt"/>
                        <a:ea typeface="+mn-ea"/>
                        <a:cs typeface="+mn-cs"/>
                      </a:endParaRPr>
                    </a:p>
                  </a:txBody>
                  <a:tcPr anchor="ct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r" rtl="1">
                        <a:spcAft>
                          <a:spcPts val="0"/>
                        </a:spcAft>
                      </a:pPr>
                      <a:r>
                        <a:rPr lang="he-IL" sz="1800" dirty="0">
                          <a:solidFill>
                            <a:srgbClr val="192A72"/>
                          </a:solidFill>
                          <a:effectLst/>
                        </a:rPr>
                        <a:t>קוטביות הקשר </a:t>
                      </a:r>
                    </a:p>
                    <a:p>
                      <a:pPr algn="r" rtl="1">
                        <a:spcAft>
                          <a:spcPts val="0"/>
                        </a:spcAft>
                      </a:pPr>
                      <a:r>
                        <a:rPr lang="he-IL" sz="1800" dirty="0">
                          <a:solidFill>
                            <a:srgbClr val="192A72"/>
                          </a:solidFill>
                          <a:effectLst/>
                        </a:rPr>
                        <a:t>  -קוטבי או  טהור</a:t>
                      </a:r>
                      <a:endParaRPr lang="en-US" sz="1800" dirty="0">
                        <a:solidFill>
                          <a:srgbClr val="192A72"/>
                        </a:solidFill>
                        <a:effectLst/>
                      </a:endParaRPr>
                    </a:p>
                    <a:p>
                      <a:pPr algn="r" rtl="1">
                        <a:spcAft>
                          <a:spcPts val="0"/>
                        </a:spcAft>
                      </a:pPr>
                      <a:r>
                        <a:rPr lang="he-IL" sz="1800" dirty="0">
                          <a:solidFill>
                            <a:srgbClr val="192A72"/>
                          </a:solidFill>
                          <a:effectLst/>
                        </a:rPr>
                        <a:t>  -מידת קוטביות</a:t>
                      </a:r>
                      <a:endParaRPr lang="en-US" sz="1800" dirty="0">
                        <a:solidFill>
                          <a:srgbClr val="192A72"/>
                        </a:solidFill>
                        <a:effectLst/>
                        <a:latin typeface="Times New Roman" panose="02020603050405020304" pitchFamily="18" charset="0"/>
                        <a:ea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E9EBF5"/>
                    </a:solidFill>
                  </a:tcPr>
                </a:tc>
                <a:extLst>
                  <a:ext uri="{0D108BD9-81ED-4DB2-BD59-A6C34878D82A}">
                    <a16:rowId xmlns:a16="http://schemas.microsoft.com/office/drawing/2014/main" val="734496578"/>
                  </a:ext>
                </a:extLst>
              </a:tr>
            </a:tbl>
          </a:graphicData>
        </a:graphic>
      </p:graphicFrame>
      <p:pic>
        <p:nvPicPr>
          <p:cNvPr id="4" name="Picture 3"/>
          <p:cNvPicPr>
            <a:picLocks noChangeAspect="1"/>
          </p:cNvPicPr>
          <p:nvPr/>
        </p:nvPicPr>
        <p:blipFill>
          <a:blip r:embed="rId3"/>
          <a:stretch>
            <a:fillRect/>
          </a:stretch>
        </p:blipFill>
        <p:spPr>
          <a:xfrm>
            <a:off x="4844983" y="5470697"/>
            <a:ext cx="735381" cy="513881"/>
          </a:xfrm>
          <a:prstGeom prst="rect">
            <a:avLst/>
          </a:prstGeom>
        </p:spPr>
      </p:pic>
      <p:sp>
        <p:nvSpPr>
          <p:cNvPr id="9" name="מציין מיקום טקסט 13">
            <a:extLst>
              <a:ext uri="{FF2B5EF4-FFF2-40B4-BE49-F238E27FC236}">
                <a16:creationId xmlns:a16="http://schemas.microsoft.com/office/drawing/2014/main" id="{E3D58F14-E726-4FC2-BF18-B61714B7F045}"/>
              </a:ext>
            </a:extLst>
          </p:cNvPr>
          <p:cNvSpPr>
            <a:spLocks noGrp="1"/>
          </p:cNvSpPr>
          <p:nvPr>
            <p:ph type="body" sz="quarter" idx="3"/>
          </p:nvPr>
        </p:nvSpPr>
        <p:spPr>
          <a:xfrm>
            <a:off x="515271" y="958513"/>
            <a:ext cx="11161453" cy="457200"/>
          </a:xfrm>
        </p:spPr>
        <p:txBody>
          <a:bodyPr/>
          <a:lstStyle/>
          <a:p>
            <a:r>
              <a:rPr lang="he-IL" dirty="0"/>
              <a:t>אורך הקשר הקוולנטי: שילוב גורמים משפיעים</a:t>
            </a:r>
            <a:endParaRPr lang="en-US" dirty="0"/>
          </a:p>
        </p:txBody>
      </p:sp>
    </p:spTree>
    <p:extLst>
      <p:ext uri="{BB962C8B-B14F-4D97-AF65-F5344CB8AC3E}">
        <p14:creationId xmlns:p14="http://schemas.microsoft.com/office/powerpoint/2010/main" val="21147608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תרגול כיתה</a:t>
            </a:r>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a:xfrm>
            <a:off x="515271" y="958513"/>
            <a:ext cx="11161453" cy="457200"/>
          </a:xfrm>
        </p:spPr>
        <p:txBody>
          <a:bodyPr/>
          <a:lstStyle/>
          <a:p>
            <a:r>
              <a:rPr lang="he-IL" dirty="0"/>
              <a:t>אורך הקשר הקוולנטי: שילוב גורמים משפיעים</a:t>
            </a:r>
            <a:endParaRPr lang="en-US" dirty="0"/>
          </a:p>
        </p:txBody>
      </p:sp>
      <p:sp>
        <p:nvSpPr>
          <p:cNvPr id="9" name="מציין מיקום תוכן 8">
            <a:extLst>
              <a:ext uri="{FF2B5EF4-FFF2-40B4-BE49-F238E27FC236}">
                <a16:creationId xmlns:a16="http://schemas.microsoft.com/office/drawing/2014/main" id="{976EFD1C-2C83-406B-A4FA-8AEE22957B59}"/>
              </a:ext>
            </a:extLst>
          </p:cNvPr>
          <p:cNvSpPr>
            <a:spLocks noGrp="1"/>
          </p:cNvSpPr>
          <p:nvPr>
            <p:ph sz="quarter" idx="4"/>
          </p:nvPr>
        </p:nvSpPr>
        <p:spPr>
          <a:xfrm>
            <a:off x="250371" y="1434034"/>
            <a:ext cx="11723915" cy="4571500"/>
          </a:xfrm>
        </p:spPr>
        <p:txBody>
          <a:bodyPr>
            <a:normAutofit/>
          </a:bodyPr>
          <a:lstStyle/>
          <a:p>
            <a:pPr marL="0" indent="0">
              <a:buNone/>
            </a:pPr>
            <a:r>
              <a:rPr lang="he-IL" b="1" dirty="0"/>
              <a:t>ד. </a:t>
            </a:r>
            <a:r>
              <a:rPr lang="he-IL" dirty="0"/>
              <a:t>האם אורך הקשר </a:t>
            </a:r>
            <a:r>
              <a:rPr lang="en-US" dirty="0"/>
              <a:t>H–N</a:t>
            </a:r>
            <a:r>
              <a:rPr lang="he-IL" dirty="0"/>
              <a:t> יהיה גדול מאורך הקשר </a:t>
            </a:r>
            <a:r>
              <a:rPr lang="en-US" dirty="0"/>
              <a:t>H–C</a:t>
            </a:r>
            <a:r>
              <a:rPr lang="he-IL" dirty="0"/>
              <a:t>, קטן ממנו או שווה לו? נמקו. </a:t>
            </a:r>
          </a:p>
          <a:p>
            <a:pPr marL="0" indent="0">
              <a:buNone/>
            </a:pPr>
            <a:br>
              <a:rPr lang="en-US" dirty="0"/>
            </a:br>
            <a:r>
              <a:rPr lang="he-IL" b="1" dirty="0"/>
              <a:t>תשובה</a:t>
            </a:r>
            <a:r>
              <a:rPr lang="he-IL" dirty="0"/>
              <a:t>:  </a:t>
            </a:r>
            <a:r>
              <a:rPr lang="en-US" b="1" dirty="0">
                <a:solidFill>
                  <a:srgbClr val="12B4BC"/>
                </a:solidFill>
              </a:rPr>
              <a:t>H–N</a:t>
            </a:r>
            <a:r>
              <a:rPr lang="he-IL" b="1" dirty="0">
                <a:solidFill>
                  <a:srgbClr val="12B4BC"/>
                </a:solidFill>
              </a:rPr>
              <a:t> &lt; </a:t>
            </a:r>
            <a:r>
              <a:rPr lang="en-US" b="1" dirty="0">
                <a:solidFill>
                  <a:srgbClr val="12B4BC"/>
                </a:solidFill>
              </a:rPr>
              <a:t>H–C</a:t>
            </a:r>
            <a:endParaRPr lang="he-IL" b="1" dirty="0">
              <a:solidFill>
                <a:srgbClr val="12B4BC"/>
              </a:solidFill>
            </a:endParaRPr>
          </a:p>
          <a:p>
            <a:pPr marL="0" indent="0">
              <a:buNone/>
            </a:pPr>
            <a:r>
              <a:rPr lang="he-IL" b="1" dirty="0">
                <a:solidFill>
                  <a:srgbClr val="192A72"/>
                </a:solidFill>
              </a:rPr>
              <a:t>הסבר</a:t>
            </a:r>
            <a:r>
              <a:rPr lang="he-IL" dirty="0">
                <a:solidFill>
                  <a:srgbClr val="192A72"/>
                </a:solidFill>
              </a:rPr>
              <a:t>:  בשני הקשרים יש קשרים </a:t>
            </a:r>
            <a:r>
              <a:rPr lang="he-IL" dirty="0" err="1">
                <a:solidFill>
                  <a:srgbClr val="192A72"/>
                </a:solidFill>
              </a:rPr>
              <a:t>קוולנטיים</a:t>
            </a:r>
            <a:r>
              <a:rPr lang="he-IL" dirty="0">
                <a:solidFill>
                  <a:srgbClr val="192A72"/>
                </a:solidFill>
              </a:rPr>
              <a:t> בין מימן לאטום אחר (פחמן, </a:t>
            </a:r>
            <a:r>
              <a:rPr lang="en-US" dirty="0">
                <a:solidFill>
                  <a:srgbClr val="192A72"/>
                </a:solidFill>
              </a:rPr>
              <a:t>C</a:t>
            </a:r>
            <a:r>
              <a:rPr lang="he-IL" dirty="0">
                <a:solidFill>
                  <a:srgbClr val="192A72"/>
                </a:solidFill>
              </a:rPr>
              <a:t> וחנקן, </a:t>
            </a:r>
            <a:r>
              <a:rPr lang="en-US" dirty="0">
                <a:solidFill>
                  <a:srgbClr val="192A72"/>
                </a:solidFill>
              </a:rPr>
              <a:t>N</a:t>
            </a:r>
            <a:r>
              <a:rPr lang="he-IL" dirty="0">
                <a:solidFill>
                  <a:srgbClr val="192A72"/>
                </a:solidFill>
              </a:rPr>
              <a:t>). 	 	• רדיוס אטום החנקן קטן מרדיוס אטום הפחמן</a:t>
            </a:r>
            <a:endParaRPr lang="en-US" dirty="0">
              <a:solidFill>
                <a:srgbClr val="192A72"/>
              </a:solidFill>
            </a:endParaRPr>
          </a:p>
          <a:p>
            <a:pPr marL="0" indent="0">
              <a:buNone/>
            </a:pPr>
            <a:r>
              <a:rPr lang="he-IL" dirty="0">
                <a:solidFill>
                  <a:srgbClr val="192A72"/>
                </a:solidFill>
              </a:rPr>
              <a:t>	 • שני הקשרים הינם קשרים </a:t>
            </a:r>
            <a:r>
              <a:rPr lang="he-IL" dirty="0" err="1">
                <a:solidFill>
                  <a:srgbClr val="192A72"/>
                </a:solidFill>
              </a:rPr>
              <a:t>קוולנטיים</a:t>
            </a:r>
            <a:r>
              <a:rPr lang="he-IL" dirty="0">
                <a:solidFill>
                  <a:srgbClr val="192A72"/>
                </a:solidFill>
              </a:rPr>
              <a:t> יחידים (סדר הקשר זהה).  </a:t>
            </a:r>
          </a:p>
          <a:p>
            <a:pPr marL="0" indent="0">
              <a:buNone/>
            </a:pPr>
            <a:r>
              <a:rPr lang="he-IL" dirty="0">
                <a:solidFill>
                  <a:srgbClr val="192A72"/>
                </a:solidFill>
              </a:rPr>
              <a:t>	 • שני הקשרים </a:t>
            </a:r>
            <a:r>
              <a:rPr lang="he-IL" dirty="0" err="1">
                <a:solidFill>
                  <a:srgbClr val="192A72"/>
                </a:solidFill>
              </a:rPr>
              <a:t>הקוולנטים</a:t>
            </a:r>
            <a:r>
              <a:rPr lang="he-IL" dirty="0">
                <a:solidFill>
                  <a:srgbClr val="192A72"/>
                </a:solidFill>
              </a:rPr>
              <a:t> הינם קוטביים: על פי ההפרש </a:t>
            </a:r>
            <a:r>
              <a:rPr lang="he-IL" dirty="0" err="1">
                <a:solidFill>
                  <a:srgbClr val="192A72"/>
                </a:solidFill>
              </a:rPr>
              <a:t>באלקטרושליליות</a:t>
            </a:r>
            <a:r>
              <a:rPr lang="he-IL" dirty="0">
                <a:solidFill>
                  <a:srgbClr val="192A72"/>
                </a:solidFill>
              </a:rPr>
              <a:t> המטענים 	החלקיים על פני האטומים המשתתפים בקשר גדולים יותר בקשר </a:t>
            </a:r>
            <a:r>
              <a:rPr lang="en-US" dirty="0">
                <a:solidFill>
                  <a:srgbClr val="192A72"/>
                </a:solidFill>
              </a:rPr>
              <a:t>H–N</a:t>
            </a:r>
            <a:r>
              <a:rPr lang="he-IL" dirty="0">
                <a:solidFill>
                  <a:srgbClr val="192A72"/>
                </a:solidFill>
              </a:rPr>
              <a:t>.</a:t>
            </a:r>
            <a:r>
              <a:rPr lang="en-US" dirty="0">
                <a:solidFill>
                  <a:srgbClr val="192A72"/>
                </a:solidFill>
              </a:rPr>
              <a:t> </a:t>
            </a:r>
            <a:endParaRPr lang="he-IL" dirty="0">
              <a:solidFill>
                <a:srgbClr val="192A72"/>
              </a:solidFill>
            </a:endParaRPr>
          </a:p>
          <a:p>
            <a:pPr marL="0" indent="0">
              <a:buNone/>
            </a:pPr>
            <a:endParaRPr lang="he-IL" dirty="0">
              <a:solidFill>
                <a:srgbClr val="192A72"/>
              </a:solidFill>
            </a:endParaRPr>
          </a:p>
          <a:p>
            <a:pPr marL="0" indent="0">
              <a:buNone/>
            </a:pPr>
            <a:r>
              <a:rPr lang="he-IL" dirty="0">
                <a:solidFill>
                  <a:srgbClr val="192A72"/>
                </a:solidFill>
              </a:rPr>
              <a:t>				</a:t>
            </a:r>
            <a:r>
              <a:rPr lang="he-IL" b="1" dirty="0">
                <a:solidFill>
                  <a:srgbClr val="192A72"/>
                </a:solidFill>
              </a:rPr>
              <a:t>לכן</a:t>
            </a:r>
            <a:r>
              <a:rPr lang="he-IL" dirty="0">
                <a:solidFill>
                  <a:srgbClr val="192A72"/>
                </a:solidFill>
              </a:rPr>
              <a:t>: הקשר </a:t>
            </a:r>
            <a:r>
              <a:rPr lang="en-US" dirty="0">
                <a:solidFill>
                  <a:srgbClr val="192A72"/>
                </a:solidFill>
              </a:rPr>
              <a:t>H–N</a:t>
            </a:r>
            <a:r>
              <a:rPr lang="he-IL" dirty="0">
                <a:solidFill>
                  <a:srgbClr val="192A72"/>
                </a:solidFill>
              </a:rPr>
              <a:t> צפוי להיות קצר יותר מאשר הקשר </a:t>
            </a:r>
            <a:r>
              <a:rPr lang="en-US" dirty="0"/>
              <a:t>H–C</a:t>
            </a:r>
            <a:r>
              <a:rPr lang="he-IL" dirty="0"/>
              <a:t>.</a:t>
            </a:r>
            <a:endParaRPr lang="he-IL" dirty="0">
              <a:solidFill>
                <a:srgbClr val="192A72"/>
              </a:solidFill>
            </a:endParaRPr>
          </a:p>
          <a:p>
            <a:pPr marL="0" indent="0">
              <a:buNone/>
            </a:pPr>
            <a:endParaRPr lang="he-IL" dirty="0">
              <a:solidFill>
                <a:srgbClr val="192A72"/>
              </a:solidFill>
            </a:endParaRPr>
          </a:p>
        </p:txBody>
      </p:sp>
      <p:sp>
        <p:nvSpPr>
          <p:cNvPr id="7" name="מציין מיקום תוכן 8">
            <a:extLst>
              <a:ext uri="{FF2B5EF4-FFF2-40B4-BE49-F238E27FC236}">
                <a16:creationId xmlns:a16="http://schemas.microsoft.com/office/drawing/2014/main" id="{976EFD1C-2C83-406B-A4FA-8AEE22957B59}"/>
              </a:ext>
            </a:extLst>
          </p:cNvPr>
          <p:cNvSpPr txBox="1">
            <a:spLocks/>
          </p:cNvSpPr>
          <p:nvPr/>
        </p:nvSpPr>
        <p:spPr>
          <a:xfrm>
            <a:off x="515272" y="2032212"/>
            <a:ext cx="11161453" cy="3522187"/>
          </a:xfrm>
          <a:prstGeom prst="rect">
            <a:avLst/>
          </a:prstGeom>
        </p:spPr>
        <p:txBody>
          <a:bodyPr vert="horz" lIns="91440" tIns="45720" rIns="91440" bIns="45720" rtlCol="1">
            <a:normAutofit/>
          </a:bodyPr>
          <a:lstStyle>
            <a:lvl1pPr marL="268288" indent="-268288"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1pPr>
            <a:lvl2pPr marL="743024" indent="-285779"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2pPr>
            <a:lvl3pPr marL="1143114" indent="-228623" algn="r" defTabSz="914491" rtl="1" eaLnBrk="1" latinLnBrk="0" hangingPunct="1">
              <a:spcBef>
                <a:spcPct val="20000"/>
              </a:spcBef>
              <a:buFont typeface="Arial" pitchFamily="34" charset="0"/>
              <a:buChar char="•"/>
              <a:defRPr sz="18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nSpc>
                <a:spcPct val="150000"/>
              </a:lnSpc>
              <a:buFont typeface="Arial" pitchFamily="34" charset="0"/>
              <a:buNone/>
            </a:pPr>
            <a:endParaRPr lang="he-IL" dirty="0"/>
          </a:p>
        </p:txBody>
      </p:sp>
    </p:spTree>
    <p:extLst>
      <p:ext uri="{BB962C8B-B14F-4D97-AF65-F5344CB8AC3E}">
        <p14:creationId xmlns:p14="http://schemas.microsoft.com/office/powerpoint/2010/main" val="29966145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אורך הקשר הקוולנטי</a:t>
            </a:r>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p:txBody>
          <a:bodyPr/>
          <a:lstStyle/>
          <a:p>
            <a:r>
              <a:rPr lang="he-IL" dirty="0"/>
              <a:t>סיכום הגורמים המשפיעים</a:t>
            </a:r>
            <a:endParaRPr lang="en-US" dirty="0"/>
          </a:p>
        </p:txBody>
      </p:sp>
      <p:sp>
        <p:nvSpPr>
          <p:cNvPr id="7" name="מציין מיקום תוכן 8">
            <a:extLst>
              <a:ext uri="{FF2B5EF4-FFF2-40B4-BE49-F238E27FC236}">
                <a16:creationId xmlns:a16="http://schemas.microsoft.com/office/drawing/2014/main" id="{976EFD1C-2C83-406B-A4FA-8AEE22957B59}"/>
              </a:ext>
            </a:extLst>
          </p:cNvPr>
          <p:cNvSpPr txBox="1">
            <a:spLocks/>
          </p:cNvSpPr>
          <p:nvPr/>
        </p:nvSpPr>
        <p:spPr>
          <a:xfrm>
            <a:off x="515272" y="1481328"/>
            <a:ext cx="11161453" cy="3989369"/>
          </a:xfrm>
          <a:prstGeom prst="rect">
            <a:avLst/>
          </a:prstGeom>
        </p:spPr>
        <p:txBody>
          <a:bodyPr vert="horz" lIns="91440" tIns="45720" rIns="91440" bIns="45720" rtlCol="1">
            <a:normAutofit/>
          </a:bodyPr>
          <a:lstStyle>
            <a:lvl1pPr marL="268288" indent="-268288"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1pPr>
            <a:lvl2pPr marL="743024" indent="-285779"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2pPr>
            <a:lvl3pPr marL="1143114" indent="-228623" algn="r" defTabSz="914491" rtl="1" eaLnBrk="1" latinLnBrk="0" hangingPunct="1">
              <a:spcBef>
                <a:spcPct val="20000"/>
              </a:spcBef>
              <a:buFont typeface="Arial" pitchFamily="34" charset="0"/>
              <a:buChar char="•"/>
              <a:defRPr sz="18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nSpc>
                <a:spcPct val="150000"/>
              </a:lnSpc>
              <a:buNone/>
            </a:pPr>
            <a:br>
              <a:rPr lang="en-US" sz="1800" dirty="0">
                <a:solidFill>
                  <a:srgbClr val="192A72"/>
                </a:solidFill>
              </a:rPr>
            </a:br>
            <a:endParaRPr lang="he-IL" sz="1800" dirty="0">
              <a:solidFill>
                <a:srgbClr val="192A72"/>
              </a:solidFill>
            </a:endParaRPr>
          </a:p>
          <a:p>
            <a:pPr marL="0" indent="0">
              <a:lnSpc>
                <a:spcPct val="150000"/>
              </a:lnSpc>
              <a:buNone/>
            </a:pPr>
            <a:endParaRPr lang="he-IL" sz="2000" dirty="0">
              <a:solidFill>
                <a:srgbClr val="192A7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836269455"/>
              </p:ext>
            </p:extLst>
          </p:nvPr>
        </p:nvGraphicFramePr>
        <p:xfrm>
          <a:off x="368306" y="1619745"/>
          <a:ext cx="11580677" cy="4308152"/>
        </p:xfrm>
        <a:graphic>
          <a:graphicData uri="http://schemas.openxmlformats.org/drawingml/2006/table">
            <a:tbl>
              <a:tblPr firstRow="1" bandRow="1">
                <a:tableStyleId>{5C22544A-7EE6-4342-B048-85BDC9FD1C3A}</a:tableStyleId>
              </a:tblPr>
              <a:tblGrid>
                <a:gridCol w="2182260">
                  <a:extLst>
                    <a:ext uri="{9D8B030D-6E8A-4147-A177-3AD203B41FA5}">
                      <a16:colId xmlns:a16="http://schemas.microsoft.com/office/drawing/2014/main" val="1200577323"/>
                    </a:ext>
                  </a:extLst>
                </a:gridCol>
                <a:gridCol w="2565720">
                  <a:extLst>
                    <a:ext uri="{9D8B030D-6E8A-4147-A177-3AD203B41FA5}">
                      <a16:colId xmlns:a16="http://schemas.microsoft.com/office/drawing/2014/main" val="2677767347"/>
                    </a:ext>
                  </a:extLst>
                </a:gridCol>
                <a:gridCol w="3026228">
                  <a:extLst>
                    <a:ext uri="{9D8B030D-6E8A-4147-A177-3AD203B41FA5}">
                      <a16:colId xmlns:a16="http://schemas.microsoft.com/office/drawing/2014/main" val="1717077095"/>
                    </a:ext>
                  </a:extLst>
                </a:gridCol>
                <a:gridCol w="3806469">
                  <a:extLst>
                    <a:ext uri="{9D8B030D-6E8A-4147-A177-3AD203B41FA5}">
                      <a16:colId xmlns:a16="http://schemas.microsoft.com/office/drawing/2014/main" val="1788916356"/>
                    </a:ext>
                  </a:extLst>
                </a:gridCol>
              </a:tblGrid>
              <a:tr h="1059020">
                <a:tc>
                  <a:txBody>
                    <a:bodyPr/>
                    <a:lstStyle/>
                    <a:p>
                      <a:pPr marL="0" marR="0" lvl="0" indent="0" algn="ctr" defTabSz="914491" rtl="1" eaLnBrk="1" fontAlgn="auto" latinLnBrk="0" hangingPunct="1">
                        <a:lnSpc>
                          <a:spcPct val="115000"/>
                        </a:lnSpc>
                        <a:spcBef>
                          <a:spcPts val="0"/>
                        </a:spcBef>
                        <a:spcAft>
                          <a:spcPts val="1000"/>
                        </a:spcAft>
                        <a:buClrTx/>
                        <a:buSzTx/>
                        <a:buFontTx/>
                        <a:buNone/>
                        <a:tabLst/>
                        <a:defRPr/>
                      </a:pPr>
                      <a:r>
                        <a:rPr lang="he-IL" sz="2000" dirty="0">
                          <a:solidFill>
                            <a:srgbClr val="192A72"/>
                          </a:solidFill>
                          <a:effectLst/>
                          <a:latin typeface="Varela Round" panose="00000500000000000000" pitchFamily="2" charset="-79"/>
                          <a:cs typeface="Varela Round" panose="00000500000000000000" pitchFamily="2" charset="-79"/>
                        </a:rPr>
                        <a:t>מידת קוטביות הקשר</a:t>
                      </a:r>
                      <a:endParaRPr lang="en-US" sz="2000" dirty="0">
                        <a:solidFill>
                          <a:srgbClr val="192A72"/>
                        </a:solidFill>
                        <a:effectLst/>
                        <a:latin typeface="Varela Round" panose="00000500000000000000" pitchFamily="2" charset="-79"/>
                        <a:ea typeface="Calibri" panose="020F0502020204030204" pitchFamily="34" charset="0"/>
                        <a:cs typeface="Varela Round" panose="00000500000000000000" pitchFamily="2" charset="-79"/>
                      </a:endParaRPr>
                    </a:p>
                  </a:txBody>
                  <a:tcPr marL="60866" marR="60866"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E9EBF5"/>
                    </a:solidFill>
                  </a:tcPr>
                </a:tc>
                <a:tc>
                  <a:txBody>
                    <a:bodyPr/>
                    <a:lstStyle/>
                    <a:p>
                      <a:pPr marL="0" marR="0" algn="ctr" rtl="1">
                        <a:lnSpc>
                          <a:spcPct val="100000"/>
                        </a:lnSpc>
                        <a:spcBef>
                          <a:spcPts val="0"/>
                        </a:spcBef>
                        <a:spcAft>
                          <a:spcPts val="600"/>
                        </a:spcAft>
                      </a:pPr>
                      <a:r>
                        <a:rPr lang="he-IL" sz="2000" dirty="0">
                          <a:solidFill>
                            <a:srgbClr val="192A72"/>
                          </a:solidFill>
                          <a:effectLst/>
                          <a:latin typeface="Varela Round" panose="00000500000000000000" pitchFamily="2" charset="-79"/>
                          <a:cs typeface="Varela Round" panose="00000500000000000000" pitchFamily="2" charset="-79"/>
                        </a:rPr>
                        <a:t>קוטביות הקשר</a:t>
                      </a:r>
                      <a:endParaRPr lang="en-US" sz="2000" dirty="0">
                        <a:solidFill>
                          <a:srgbClr val="192A72"/>
                        </a:solidFill>
                        <a:effectLst/>
                        <a:latin typeface="Varela Round" panose="00000500000000000000" pitchFamily="2" charset="-79"/>
                        <a:cs typeface="Varela Round" panose="00000500000000000000" pitchFamily="2" charset="-79"/>
                      </a:endParaRPr>
                    </a:p>
                    <a:p>
                      <a:pPr marL="0" marR="0" algn="ctr" rtl="1">
                        <a:lnSpc>
                          <a:spcPct val="100000"/>
                        </a:lnSpc>
                        <a:spcBef>
                          <a:spcPts val="0"/>
                        </a:spcBef>
                        <a:spcAft>
                          <a:spcPts val="1000"/>
                        </a:spcAft>
                      </a:pPr>
                      <a:r>
                        <a:rPr lang="he-IL" sz="2000" dirty="0">
                          <a:solidFill>
                            <a:srgbClr val="192A72"/>
                          </a:solidFill>
                          <a:effectLst/>
                          <a:latin typeface="Varela Round" panose="00000500000000000000" pitchFamily="2" charset="-79"/>
                          <a:cs typeface="Varela Round" panose="00000500000000000000" pitchFamily="2" charset="-79"/>
                        </a:rPr>
                        <a:t>(קוטבי/ טהור)</a:t>
                      </a:r>
                      <a:endParaRPr lang="en-US" sz="2000" dirty="0">
                        <a:solidFill>
                          <a:srgbClr val="192A72"/>
                        </a:solidFill>
                        <a:effectLst/>
                        <a:latin typeface="Varela Round" panose="00000500000000000000" pitchFamily="2" charset="-79"/>
                        <a:ea typeface="Calibri" panose="020F0502020204030204" pitchFamily="34" charset="0"/>
                        <a:cs typeface="Varela Round" panose="00000500000000000000" pitchFamily="2" charset="-79"/>
                      </a:endParaRPr>
                    </a:p>
                  </a:txBody>
                  <a:tcPr marL="60866" marR="60866" marT="0" marB="0" anchor="ctr">
                    <a:lnT w="12700" cap="flat" cmpd="sng" algn="ctr">
                      <a:solidFill>
                        <a:schemeClr val="tx1"/>
                      </a:solidFill>
                      <a:prstDash val="solid"/>
                      <a:round/>
                      <a:headEnd type="none" w="med" len="med"/>
                      <a:tailEnd type="none" w="med" len="med"/>
                    </a:lnT>
                    <a:solidFill>
                      <a:srgbClr val="E9EBF5"/>
                    </a:solidFill>
                  </a:tcPr>
                </a:tc>
                <a:tc>
                  <a:txBody>
                    <a:bodyPr/>
                    <a:lstStyle/>
                    <a:p>
                      <a:pPr marL="0" marR="0" lvl="0" indent="0" algn="ctr" defTabSz="914400" rtl="1" eaLnBrk="1" fontAlgn="auto" latinLnBrk="0" hangingPunct="1">
                        <a:lnSpc>
                          <a:spcPct val="100000"/>
                        </a:lnSpc>
                        <a:spcBef>
                          <a:spcPts val="0"/>
                        </a:spcBef>
                        <a:spcAft>
                          <a:spcPts val="1000"/>
                        </a:spcAft>
                        <a:buClrTx/>
                        <a:buSzTx/>
                        <a:buFontTx/>
                        <a:buNone/>
                        <a:tabLst/>
                        <a:defRPr/>
                      </a:pPr>
                      <a:r>
                        <a:rPr lang="he-IL" sz="2000" dirty="0">
                          <a:solidFill>
                            <a:srgbClr val="192A72"/>
                          </a:solidFill>
                          <a:effectLst/>
                          <a:latin typeface="Varela Round" panose="00000500000000000000" pitchFamily="2" charset="-79"/>
                          <a:cs typeface="Varela Round" panose="00000500000000000000" pitchFamily="2" charset="-79"/>
                        </a:rPr>
                        <a:t>קשר יחיד/ כפול/ משולש</a:t>
                      </a:r>
                    </a:p>
                    <a:p>
                      <a:pPr marL="0" marR="0" lvl="0" indent="0" algn="ctr" defTabSz="914400" rtl="1" eaLnBrk="1" fontAlgn="auto" latinLnBrk="0" hangingPunct="1">
                        <a:lnSpc>
                          <a:spcPct val="100000"/>
                        </a:lnSpc>
                        <a:spcBef>
                          <a:spcPts val="0"/>
                        </a:spcBef>
                        <a:spcAft>
                          <a:spcPts val="1000"/>
                        </a:spcAft>
                        <a:buClrTx/>
                        <a:buSzTx/>
                        <a:buFontTx/>
                        <a:buNone/>
                        <a:tabLst/>
                        <a:defRPr/>
                      </a:pPr>
                      <a:r>
                        <a:rPr lang="he-IL" sz="2000" dirty="0">
                          <a:solidFill>
                            <a:srgbClr val="192A72"/>
                          </a:solidFill>
                          <a:effectLst/>
                          <a:latin typeface="Varela Round" panose="00000500000000000000" pitchFamily="2" charset="-79"/>
                          <a:ea typeface="Calibri" panose="020F0502020204030204" pitchFamily="34" charset="0"/>
                          <a:cs typeface="Varela Round" panose="00000500000000000000" pitchFamily="2" charset="-79"/>
                        </a:rPr>
                        <a:t>(סדר הקשר)</a:t>
                      </a:r>
                      <a:endParaRPr lang="en-US" sz="2000" dirty="0">
                        <a:solidFill>
                          <a:srgbClr val="192A72"/>
                        </a:solidFill>
                        <a:effectLst/>
                        <a:latin typeface="Varela Round" panose="00000500000000000000" pitchFamily="2" charset="-79"/>
                        <a:ea typeface="Calibri" panose="020F0502020204030204" pitchFamily="34" charset="0"/>
                        <a:cs typeface="Varela Round" panose="00000500000000000000" pitchFamily="2" charset="-79"/>
                      </a:endParaRPr>
                    </a:p>
                  </a:txBody>
                  <a:tcPr marL="60866" marR="60866" marT="0" marB="0" anchor="ctr">
                    <a:lnT w="12700" cap="flat" cmpd="sng" algn="ctr">
                      <a:solidFill>
                        <a:schemeClr val="tx1"/>
                      </a:solidFill>
                      <a:prstDash val="solid"/>
                      <a:round/>
                      <a:headEnd type="none" w="med" len="med"/>
                      <a:tailEnd type="none" w="med" len="med"/>
                    </a:lnT>
                    <a:solidFill>
                      <a:srgbClr val="E9EBF5"/>
                    </a:solidFill>
                  </a:tcPr>
                </a:tc>
                <a:tc>
                  <a:txBody>
                    <a:bodyPr/>
                    <a:lstStyle/>
                    <a:p>
                      <a:pPr marL="0" marR="0" lvl="0" indent="0" algn="ctr" defTabSz="914400" rtl="1" eaLnBrk="1" fontAlgn="auto" latinLnBrk="0" hangingPunct="1">
                        <a:lnSpc>
                          <a:spcPct val="115000"/>
                        </a:lnSpc>
                        <a:spcBef>
                          <a:spcPts val="0"/>
                        </a:spcBef>
                        <a:spcAft>
                          <a:spcPts val="1000"/>
                        </a:spcAft>
                        <a:buClrTx/>
                        <a:buSzTx/>
                        <a:buFontTx/>
                        <a:buNone/>
                        <a:tabLst/>
                        <a:defRPr/>
                      </a:pPr>
                      <a:r>
                        <a:rPr lang="he-IL" sz="2000" dirty="0">
                          <a:solidFill>
                            <a:srgbClr val="192A72"/>
                          </a:solidFill>
                          <a:effectLst/>
                          <a:latin typeface="Varela Round" panose="00000500000000000000" pitchFamily="2" charset="-79"/>
                          <a:cs typeface="Varela Round" panose="00000500000000000000" pitchFamily="2" charset="-79"/>
                        </a:rPr>
                        <a:t>רדיוס אטומי של האטומים המשתתפים בקשר</a:t>
                      </a:r>
                      <a:endParaRPr lang="en-US" sz="2000" dirty="0">
                        <a:solidFill>
                          <a:srgbClr val="192A72"/>
                        </a:solidFill>
                        <a:effectLst/>
                        <a:latin typeface="Varela Round" panose="00000500000000000000" pitchFamily="2" charset="-79"/>
                        <a:ea typeface="Calibri" panose="020F0502020204030204" pitchFamily="34" charset="0"/>
                        <a:cs typeface="Varela Round" panose="00000500000000000000" pitchFamily="2" charset="-79"/>
                      </a:endParaRPr>
                    </a:p>
                  </a:txBody>
                  <a:tcPr marL="60866" marR="60866"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E9EBF5"/>
                    </a:solidFill>
                  </a:tcPr>
                </a:tc>
                <a:extLst>
                  <a:ext uri="{0D108BD9-81ED-4DB2-BD59-A6C34878D82A}">
                    <a16:rowId xmlns:a16="http://schemas.microsoft.com/office/drawing/2014/main" val="2005788362"/>
                  </a:ext>
                </a:extLst>
              </a:tr>
              <a:tr h="3249132">
                <a:tc>
                  <a:txBody>
                    <a:bodyPr/>
                    <a:lstStyle/>
                    <a:p>
                      <a:pPr marL="0" marR="0" lvl="0" indent="0" algn="r" defTabSz="914491" rtl="1" eaLnBrk="1" fontAlgn="auto" latinLnBrk="0" hangingPunct="1">
                        <a:lnSpc>
                          <a:spcPct val="100000"/>
                        </a:lnSpc>
                        <a:spcBef>
                          <a:spcPts val="0"/>
                        </a:spcBef>
                        <a:spcAft>
                          <a:spcPts val="0"/>
                        </a:spcAft>
                        <a:buClrTx/>
                        <a:buSzTx/>
                        <a:buFontTx/>
                        <a:buNone/>
                        <a:tabLst/>
                        <a:defRPr/>
                      </a:pPr>
                      <a:r>
                        <a:rPr lang="he-IL" sz="1700" kern="1200" dirty="0">
                          <a:solidFill>
                            <a:schemeClr val="dk1"/>
                          </a:solidFill>
                          <a:effectLst/>
                          <a:latin typeface="+mn-lt"/>
                          <a:ea typeface="+mn-ea"/>
                          <a:cs typeface="+mn-cs"/>
                        </a:rPr>
                        <a:t>ככל שהקשר הקוולנטי קוטבי יותר, המטענים החלקיים על דו הקטבים  גדולים יותר ולכן כוחות המשיכה בין המטענים החלקיים יהיו  חזקים יותר, הגרעינים יתקרבו ואורך הקשר יהיה קצר יותר. </a:t>
                      </a:r>
                      <a:endParaRPr lang="he-IL" sz="1700" dirty="0">
                        <a:solidFill>
                          <a:srgbClr val="11A4AB"/>
                        </a:solidFill>
                        <a:effectLst/>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E9EBF5"/>
                    </a:solidFill>
                  </a:tcPr>
                </a:tc>
                <a:tc>
                  <a:txBody>
                    <a:bodyPr/>
                    <a:lstStyle/>
                    <a:p>
                      <a:pPr marL="0" marR="0" lvl="0" indent="0" algn="r" defTabSz="914491" rtl="1" eaLnBrk="1" fontAlgn="auto" latinLnBrk="0" hangingPunct="1">
                        <a:lnSpc>
                          <a:spcPct val="100000"/>
                        </a:lnSpc>
                        <a:spcBef>
                          <a:spcPts val="0"/>
                        </a:spcBef>
                        <a:spcAft>
                          <a:spcPts val="0"/>
                        </a:spcAft>
                        <a:buClrTx/>
                        <a:buSzTx/>
                        <a:buFontTx/>
                        <a:buNone/>
                        <a:tabLst/>
                        <a:defRPr/>
                      </a:pPr>
                      <a:r>
                        <a:rPr lang="he-IL" sz="1700" kern="1200" dirty="0">
                          <a:solidFill>
                            <a:schemeClr val="dk1"/>
                          </a:solidFill>
                          <a:effectLst/>
                          <a:latin typeface="+mn-lt"/>
                          <a:ea typeface="+mn-ea"/>
                          <a:cs typeface="+mn-cs"/>
                        </a:rPr>
                        <a:t>בקשר </a:t>
                      </a:r>
                      <a:r>
                        <a:rPr lang="he-IL" sz="1700" kern="1200" dirty="0" err="1">
                          <a:solidFill>
                            <a:schemeClr val="dk1"/>
                          </a:solidFill>
                          <a:effectLst/>
                          <a:latin typeface="+mn-lt"/>
                          <a:ea typeface="+mn-ea"/>
                          <a:cs typeface="+mn-cs"/>
                        </a:rPr>
                        <a:t>קוולנטי</a:t>
                      </a:r>
                      <a:r>
                        <a:rPr lang="he-IL" sz="1700" kern="1200" dirty="0">
                          <a:solidFill>
                            <a:schemeClr val="dk1"/>
                          </a:solidFill>
                          <a:effectLst/>
                          <a:latin typeface="+mn-lt"/>
                          <a:ea typeface="+mn-ea"/>
                          <a:cs typeface="+mn-cs"/>
                        </a:rPr>
                        <a:t> טהור פועלים כוחות משיכה שבין אלקטרוני הקשר לגרעינים. </a:t>
                      </a:r>
                    </a:p>
                    <a:p>
                      <a:pPr marL="0" marR="0" lvl="0" indent="0" algn="r" defTabSz="914491" rtl="1" eaLnBrk="1" fontAlgn="auto" latinLnBrk="0" hangingPunct="1">
                        <a:lnSpc>
                          <a:spcPct val="100000"/>
                        </a:lnSpc>
                        <a:spcBef>
                          <a:spcPts val="0"/>
                        </a:spcBef>
                        <a:spcAft>
                          <a:spcPts val="0"/>
                        </a:spcAft>
                        <a:buClrTx/>
                        <a:buSzTx/>
                        <a:buFontTx/>
                        <a:buNone/>
                        <a:tabLst/>
                        <a:defRPr/>
                      </a:pPr>
                      <a:endParaRPr lang="he-IL" sz="1700" kern="1200" dirty="0">
                        <a:solidFill>
                          <a:schemeClr val="dk1"/>
                        </a:solidFill>
                        <a:effectLst/>
                        <a:latin typeface="+mn-lt"/>
                        <a:ea typeface="+mn-ea"/>
                        <a:cs typeface="+mn-cs"/>
                      </a:endParaRPr>
                    </a:p>
                    <a:p>
                      <a:pPr marL="0" marR="0" lvl="0" indent="0" algn="r" defTabSz="914491" rtl="1" eaLnBrk="1" fontAlgn="auto" latinLnBrk="0" hangingPunct="1">
                        <a:lnSpc>
                          <a:spcPct val="100000"/>
                        </a:lnSpc>
                        <a:spcBef>
                          <a:spcPts val="0"/>
                        </a:spcBef>
                        <a:spcAft>
                          <a:spcPts val="0"/>
                        </a:spcAft>
                        <a:buClrTx/>
                        <a:buSzTx/>
                        <a:buFontTx/>
                        <a:buNone/>
                        <a:tabLst/>
                        <a:defRPr/>
                      </a:pPr>
                      <a:r>
                        <a:rPr lang="he-IL" sz="1700" kern="1200" dirty="0">
                          <a:solidFill>
                            <a:schemeClr val="dk1"/>
                          </a:solidFill>
                          <a:effectLst/>
                          <a:latin typeface="+mn-lt"/>
                          <a:ea typeface="+mn-ea"/>
                          <a:cs typeface="+mn-cs"/>
                        </a:rPr>
                        <a:t>בקשר </a:t>
                      </a:r>
                      <a:r>
                        <a:rPr lang="he-IL" sz="1700" kern="1200" dirty="0" err="1">
                          <a:solidFill>
                            <a:schemeClr val="dk1"/>
                          </a:solidFill>
                          <a:effectLst/>
                          <a:latin typeface="+mn-lt"/>
                          <a:ea typeface="+mn-ea"/>
                          <a:cs typeface="+mn-cs"/>
                        </a:rPr>
                        <a:t>קוולנטי</a:t>
                      </a:r>
                      <a:r>
                        <a:rPr lang="he-IL" sz="1700" kern="1200" dirty="0">
                          <a:solidFill>
                            <a:schemeClr val="dk1"/>
                          </a:solidFill>
                          <a:effectLst/>
                          <a:latin typeface="+mn-lt"/>
                          <a:ea typeface="+mn-ea"/>
                          <a:cs typeface="+mn-cs"/>
                        </a:rPr>
                        <a:t> קוטבי בנוסף לכוחות אלו פועלים כוחות משיכה בין דו הקטבים ולכן פועלים יותר כוחות משיכה, הגרעינים יתקרבו ואורך הקשר יהיה קצר יותר. </a:t>
                      </a:r>
                      <a:endParaRPr lang="he-IL" sz="1700" dirty="0">
                        <a:solidFill>
                          <a:srgbClr val="11A4AB"/>
                        </a:solidFill>
                        <a:effectLst/>
                      </a:endParaRPr>
                    </a:p>
                  </a:txBody>
                  <a:tcPr>
                    <a:lnB w="12700" cap="flat" cmpd="sng" algn="ctr">
                      <a:solidFill>
                        <a:schemeClr val="tx1"/>
                      </a:solidFill>
                      <a:prstDash val="solid"/>
                      <a:round/>
                      <a:headEnd type="none" w="med" len="med"/>
                      <a:tailEnd type="none" w="med" len="med"/>
                    </a:lnB>
                    <a:solidFill>
                      <a:srgbClr val="E9EBF5"/>
                    </a:solidFill>
                  </a:tcPr>
                </a:tc>
                <a:tc>
                  <a:txBody>
                    <a:bodyPr/>
                    <a:lstStyle/>
                    <a:p>
                      <a:pPr algn="r" rtl="1"/>
                      <a:r>
                        <a:rPr lang="he-IL" sz="1700" kern="1200" dirty="0">
                          <a:solidFill>
                            <a:schemeClr val="dk1"/>
                          </a:solidFill>
                          <a:effectLst/>
                          <a:latin typeface="+mn-lt"/>
                          <a:ea typeface="+mn-ea"/>
                          <a:cs typeface="+mn-cs"/>
                        </a:rPr>
                        <a:t>בקשר כפול, כוחות משיכה רבים יותר פועלים בין שני זוגות אלקטרוני  קשר לגרעינים בהשוואה</a:t>
                      </a:r>
                      <a:r>
                        <a:rPr lang="he-IL" sz="1700" kern="1200" baseline="0" dirty="0">
                          <a:solidFill>
                            <a:schemeClr val="dk1"/>
                          </a:solidFill>
                          <a:effectLst/>
                          <a:latin typeface="+mn-lt"/>
                          <a:ea typeface="+mn-ea"/>
                          <a:cs typeface="+mn-cs"/>
                        </a:rPr>
                        <a:t> ל</a:t>
                      </a:r>
                      <a:r>
                        <a:rPr lang="he-IL" sz="1700" kern="1200" dirty="0">
                          <a:solidFill>
                            <a:schemeClr val="dk1"/>
                          </a:solidFill>
                          <a:effectLst/>
                          <a:latin typeface="+mn-lt"/>
                          <a:ea typeface="+mn-ea"/>
                          <a:cs typeface="+mn-cs"/>
                        </a:rPr>
                        <a:t>קשר יחיד (זוג אחד של אלקטרוני קשר הנמשך לגרעינים). לכן הגרעינים יתקרבו ואורך הקשר יתקצר (למרות הדחייה הרבה יותר בין אלקטרוני הקשר הכפול) </a:t>
                      </a:r>
                    </a:p>
                    <a:p>
                      <a:pPr algn="r" rtl="1"/>
                      <a:endParaRPr lang="he-IL" sz="1700" kern="1200" dirty="0">
                        <a:solidFill>
                          <a:schemeClr val="dk1"/>
                        </a:solidFill>
                        <a:effectLst/>
                        <a:latin typeface="+mn-lt"/>
                        <a:ea typeface="+mn-ea"/>
                        <a:cs typeface="+mn-cs"/>
                      </a:endParaRPr>
                    </a:p>
                    <a:p>
                      <a:pPr algn="r" rtl="1"/>
                      <a:r>
                        <a:rPr lang="he-IL" sz="1700" kern="1200" dirty="0">
                          <a:solidFill>
                            <a:schemeClr val="dk1"/>
                          </a:solidFill>
                          <a:effectLst/>
                          <a:latin typeface="+mn-lt"/>
                          <a:ea typeface="+mn-ea"/>
                          <a:cs typeface="+mn-cs"/>
                        </a:rPr>
                        <a:t>הסבר דומה נדרש בהשוואה בין קשר משולש לבין קשר כפול.</a:t>
                      </a:r>
                      <a:endParaRPr lang="en-US" sz="1700" dirty="0">
                        <a:solidFill>
                          <a:srgbClr val="192A72"/>
                        </a:solidFill>
                        <a:effectLst/>
                        <a:latin typeface="Times New Roman" panose="02020603050405020304" pitchFamily="18" charset="0"/>
                        <a:ea typeface="Times New Roman" panose="02020603050405020304" pitchFamily="18" charset="0"/>
                      </a:endParaRPr>
                    </a:p>
                  </a:txBody>
                  <a:tcPr>
                    <a:lnB w="12700" cap="flat" cmpd="sng" algn="ctr">
                      <a:solidFill>
                        <a:schemeClr val="tx1"/>
                      </a:solidFill>
                      <a:prstDash val="solid"/>
                      <a:round/>
                      <a:headEnd type="none" w="med" len="med"/>
                      <a:tailEnd type="none" w="med" len="med"/>
                    </a:lnB>
                    <a:solidFill>
                      <a:srgbClr val="E9EBF5"/>
                    </a:solidFill>
                  </a:tcPr>
                </a:tc>
                <a:tc>
                  <a:txBody>
                    <a:bodyPr/>
                    <a:lstStyle/>
                    <a:p>
                      <a:pPr marL="0" marR="0" lvl="0" indent="0" algn="r" defTabSz="914491" rtl="1" eaLnBrk="1" fontAlgn="auto" latinLnBrk="0" hangingPunct="1">
                        <a:lnSpc>
                          <a:spcPct val="150000"/>
                        </a:lnSpc>
                        <a:spcBef>
                          <a:spcPts val="0"/>
                        </a:spcBef>
                        <a:spcAft>
                          <a:spcPts val="0"/>
                        </a:spcAft>
                        <a:buClrTx/>
                        <a:buSzTx/>
                        <a:buFontTx/>
                        <a:buNone/>
                        <a:tabLst/>
                        <a:defRPr/>
                      </a:pPr>
                      <a:r>
                        <a:rPr lang="he-IL" sz="1700" kern="1200" dirty="0">
                          <a:solidFill>
                            <a:schemeClr val="dk1"/>
                          </a:solidFill>
                          <a:effectLst/>
                          <a:latin typeface="+mn-lt"/>
                          <a:ea typeface="+mn-ea"/>
                          <a:cs typeface="+mn-cs"/>
                        </a:rPr>
                        <a:t>ככל שהרדיוס האטומי של האטומים המשתתפים בקשר קטן יותר, המרחק בין אלקטרוני הקשר לגרעינים קטֵן ויפעלו ביניהם כוחות משיכה חזקים יותר. לכן הגרעינים יתקרבו ואורך הקשר יתקצר.</a:t>
                      </a:r>
                      <a:endParaRPr lang="en-US" sz="1700" kern="1200" dirty="0">
                        <a:solidFill>
                          <a:schemeClr val="dk1"/>
                        </a:solidFill>
                        <a:effectLst/>
                        <a:latin typeface="+mn-lt"/>
                        <a:ea typeface="+mn-ea"/>
                        <a:cs typeface="+mn-cs"/>
                      </a:endParaRPr>
                    </a:p>
                    <a:p>
                      <a:pPr algn="r" rtl="1">
                        <a:spcAft>
                          <a:spcPts val="0"/>
                        </a:spcAft>
                      </a:pPr>
                      <a:endParaRPr lang="en-US" sz="1700" dirty="0">
                        <a:solidFill>
                          <a:srgbClr val="192A72"/>
                        </a:solidFill>
                        <a:effectLst/>
                        <a:latin typeface="Times New Roman" panose="02020603050405020304" pitchFamily="18" charset="0"/>
                        <a:ea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E9EBF5"/>
                    </a:solidFill>
                  </a:tcPr>
                </a:tc>
                <a:extLst>
                  <a:ext uri="{0D108BD9-81ED-4DB2-BD59-A6C34878D82A}">
                    <a16:rowId xmlns:a16="http://schemas.microsoft.com/office/drawing/2014/main" val="588938049"/>
                  </a:ext>
                </a:extLst>
              </a:tr>
            </a:tbl>
          </a:graphicData>
        </a:graphic>
      </p:graphicFrame>
      <p:sp>
        <p:nvSpPr>
          <p:cNvPr id="6" name="Rectangle 5"/>
          <p:cNvSpPr/>
          <p:nvPr/>
        </p:nvSpPr>
        <p:spPr>
          <a:xfrm>
            <a:off x="910489" y="6199341"/>
            <a:ext cx="6915676" cy="369332"/>
          </a:xfrm>
          <a:prstGeom prst="rect">
            <a:avLst/>
          </a:prstGeom>
        </p:spPr>
        <p:txBody>
          <a:bodyPr wrap="none">
            <a:spAutoFit/>
          </a:bodyPr>
          <a:lstStyle/>
          <a:p>
            <a:r>
              <a:rPr lang="he-IL" dirty="0">
                <a:solidFill>
                  <a:srgbClr val="11A4AB"/>
                </a:solidFill>
              </a:rPr>
              <a:t>* עבור בחינת הבגרות: נדרש להבין בלבד ולא נדרש לנמק את הקביעה.</a:t>
            </a:r>
            <a:endParaRPr lang="en-US" dirty="0">
              <a:solidFill>
                <a:srgbClr val="11A4AB"/>
              </a:solidFill>
            </a:endParaRPr>
          </a:p>
        </p:txBody>
      </p:sp>
    </p:spTree>
    <p:extLst>
      <p:ext uri="{BB962C8B-B14F-4D97-AF65-F5344CB8AC3E}">
        <p14:creationId xmlns:p14="http://schemas.microsoft.com/office/powerpoint/2010/main" val="24620229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F6469D9-7AB5-4B51-A971-96A91FB99D24}"/>
              </a:ext>
            </a:extLst>
          </p:cNvPr>
          <p:cNvSpPr>
            <a:spLocks noGrp="1"/>
          </p:cNvSpPr>
          <p:nvPr>
            <p:ph type="title"/>
          </p:nvPr>
        </p:nvSpPr>
        <p:spPr/>
        <p:txBody>
          <a:bodyPr/>
          <a:lstStyle/>
          <a:p>
            <a:r>
              <a:rPr lang="he-IL" dirty="0"/>
              <a:t>כותרת</a:t>
            </a:r>
            <a:endParaRPr lang="en-US" dirty="0"/>
          </a:p>
        </p:txBody>
      </p:sp>
      <p:sp>
        <p:nvSpPr>
          <p:cNvPr id="11" name="מציין מיקום תוכן 10">
            <a:extLst>
              <a:ext uri="{FF2B5EF4-FFF2-40B4-BE49-F238E27FC236}">
                <a16:creationId xmlns:a16="http://schemas.microsoft.com/office/drawing/2014/main" id="{AB8BD618-A489-477B-BCFF-DD00331D5EAB}"/>
              </a:ext>
            </a:extLst>
          </p:cNvPr>
          <p:cNvSpPr>
            <a:spLocks noGrp="1"/>
          </p:cNvSpPr>
          <p:nvPr>
            <p:ph sz="quarter" idx="10"/>
          </p:nvPr>
        </p:nvSpPr>
        <p:spPr/>
        <p:txBody>
          <a:bodyPr/>
          <a:lstStyle/>
          <a:p>
            <a:r>
              <a:rPr lang="he-IL" dirty="0"/>
              <a:t>סרקו את קוד ה-</a:t>
            </a:r>
            <a:r>
              <a:rPr lang="en-US" dirty="0"/>
              <a:t>QR</a:t>
            </a:r>
            <a:r>
              <a:rPr lang="he-IL" dirty="0"/>
              <a:t> וענו על השאלות</a:t>
            </a:r>
          </a:p>
          <a:p>
            <a:endParaRPr lang="he-IL" dirty="0"/>
          </a:p>
          <a:p>
            <a:endParaRPr lang="he-IL" dirty="0"/>
          </a:p>
          <a:p>
            <a:pPr marL="0" indent="0">
              <a:buNone/>
            </a:pPr>
            <a:r>
              <a:rPr lang="he-IL" b="1" dirty="0">
                <a:solidFill>
                  <a:srgbClr val="12B4BC"/>
                </a:solidFill>
              </a:rPr>
              <a:t>			בהצלחה לכולם!</a:t>
            </a:r>
          </a:p>
          <a:p>
            <a:endParaRPr lang="he-IL" dirty="0"/>
          </a:p>
        </p:txBody>
      </p:sp>
      <p:pic>
        <p:nvPicPr>
          <p:cNvPr id="7" name="תמונה 6" descr="תמונה שמכילה אובייקט, שעון&#10;&#10;התיאור נוצר באופן אוטומטי">
            <a:extLst>
              <a:ext uri="{FF2B5EF4-FFF2-40B4-BE49-F238E27FC236}">
                <a16:creationId xmlns:a16="http://schemas.microsoft.com/office/drawing/2014/main" id="{300B5EBA-5684-439B-82F6-2B288C3AC2CB}"/>
              </a:ext>
            </a:extLst>
          </p:cNvPr>
          <p:cNvPicPr>
            <a:picLocks noChangeAspect="1"/>
          </p:cNvPicPr>
          <p:nvPr/>
        </p:nvPicPr>
        <p:blipFill rotWithShape="1">
          <a:blip r:embed="rId3" cstate="print">
            <a:clrChange>
              <a:clrFrom>
                <a:srgbClr val="F3F2EE"/>
              </a:clrFrom>
              <a:clrTo>
                <a:srgbClr val="F3F2EE">
                  <a:alpha val="0"/>
                </a:srgbClr>
              </a:clrTo>
            </a:clrChange>
            <a:extLst>
              <a:ext uri="{28A0092B-C50C-407E-A947-70E740481C1C}">
                <a14:useLocalDpi xmlns:a14="http://schemas.microsoft.com/office/drawing/2010/main" val="0"/>
              </a:ext>
            </a:extLst>
          </a:blip>
          <a:srcRect l="8528" t="21296" r="8702"/>
          <a:stretch/>
        </p:blipFill>
        <p:spPr>
          <a:xfrm flipH="1">
            <a:off x="-1" y="4314285"/>
            <a:ext cx="2277745" cy="2037982"/>
          </a:xfrm>
          <a:prstGeom prst="rect">
            <a:avLst/>
          </a:prstGeom>
        </p:spPr>
      </p:pic>
      <p:sp>
        <p:nvSpPr>
          <p:cNvPr id="6" name="מלבן 5">
            <a:extLst>
              <a:ext uri="{FF2B5EF4-FFF2-40B4-BE49-F238E27FC236}">
                <a16:creationId xmlns:a16="http://schemas.microsoft.com/office/drawing/2014/main" id="{D989127E-4432-4D24-8B7A-2550CB04B507}"/>
              </a:ext>
            </a:extLst>
          </p:cNvPr>
          <p:cNvSpPr/>
          <p:nvPr/>
        </p:nvSpPr>
        <p:spPr>
          <a:xfrm>
            <a:off x="635507" y="828252"/>
            <a:ext cx="2145138" cy="646331"/>
          </a:xfrm>
          <a:prstGeom prst="rect">
            <a:avLst/>
          </a:prstGeom>
        </p:spPr>
        <p:txBody>
          <a:bodyPr wrap="none">
            <a:spAutoFit/>
          </a:bodyPr>
          <a:lstStyle/>
          <a:p>
            <a:r>
              <a:rPr lang="he-IL" sz="3600" dirty="0">
                <a:solidFill>
                  <a:srgbClr val="192A72"/>
                </a:solidFill>
                <a:latin typeface="Varela Round" panose="00000500000000000000" pitchFamily="2" charset="-79"/>
                <a:cs typeface="Varela Round" panose="00000500000000000000" pitchFamily="2" charset="-79"/>
              </a:rPr>
              <a:t>סרקו אותי</a:t>
            </a:r>
          </a:p>
        </p:txBody>
      </p:sp>
      <p:pic>
        <p:nvPicPr>
          <p:cNvPr id="10" name="Picture 9"/>
          <p:cNvPicPr>
            <a:picLocks noChangeAspect="1"/>
          </p:cNvPicPr>
          <p:nvPr/>
        </p:nvPicPr>
        <p:blipFill>
          <a:blip r:embed="rId4"/>
          <a:stretch>
            <a:fillRect/>
          </a:stretch>
        </p:blipFill>
        <p:spPr>
          <a:xfrm>
            <a:off x="246015" y="1548252"/>
            <a:ext cx="2867900" cy="2867900"/>
          </a:xfrm>
          <a:prstGeom prst="rect">
            <a:avLst/>
          </a:prstGeom>
        </p:spPr>
      </p:pic>
    </p:spTree>
    <p:extLst>
      <p:ext uri="{BB962C8B-B14F-4D97-AF65-F5344CB8AC3E}">
        <p14:creationId xmlns:p14="http://schemas.microsoft.com/office/powerpoint/2010/main" val="20494002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תמונה 1">
            <a:extLst>
              <a:ext uri="{FF2B5EF4-FFF2-40B4-BE49-F238E27FC236}">
                <a16:creationId xmlns:a16="http://schemas.microsoft.com/office/drawing/2014/main" id="{423F6F61-4567-462B-A618-70CBC508D8B8}"/>
              </a:ext>
            </a:extLst>
          </p:cNvPr>
          <p:cNvPicPr>
            <a:picLocks noChangeAspect="1"/>
          </p:cNvPicPr>
          <p:nvPr/>
        </p:nvPicPr>
        <p:blipFill rotWithShape="1">
          <a:blip r:embed="rId2"/>
          <a:srcRect l="39172" r="34234" b="66411"/>
          <a:stretch/>
        </p:blipFill>
        <p:spPr>
          <a:xfrm>
            <a:off x="4775994" y="0"/>
            <a:ext cx="3241964" cy="1838476"/>
          </a:xfrm>
          <a:prstGeom prst="rect">
            <a:avLst/>
          </a:prstGeom>
        </p:spPr>
      </p:pic>
      <p:sp>
        <p:nvSpPr>
          <p:cNvPr id="4" name="תיבת טקסט 3">
            <a:extLst>
              <a:ext uri="{FF2B5EF4-FFF2-40B4-BE49-F238E27FC236}">
                <a16:creationId xmlns:a16="http://schemas.microsoft.com/office/drawing/2014/main" id="{904EE8F9-32B7-45EB-8FC4-CC451E605118}"/>
              </a:ext>
            </a:extLst>
          </p:cNvPr>
          <p:cNvSpPr txBox="1"/>
          <p:nvPr/>
        </p:nvSpPr>
        <p:spPr>
          <a:xfrm>
            <a:off x="1385454" y="3016112"/>
            <a:ext cx="10436297" cy="1815882"/>
          </a:xfrm>
          <a:prstGeom prst="rect">
            <a:avLst/>
          </a:prstGeom>
          <a:noFill/>
        </p:spPr>
        <p:txBody>
          <a:bodyPr wrap="square" rtlCol="1">
            <a:spAutoFit/>
          </a:bodyPr>
          <a:lstStyle/>
          <a:p>
            <a:pPr marL="895350" algn="just"/>
            <a:r>
              <a:rPr lang="he-IL" sz="2800" dirty="0">
                <a:solidFill>
                  <a:srgbClr val="192A72"/>
                </a:solidFill>
                <a:latin typeface="Varela Round" panose="00000500000000000000" pitchFamily="2" charset="-79"/>
                <a:cs typeface="Varela Round" panose="00000500000000000000" pitchFamily="2" charset="-79"/>
              </a:rPr>
              <a:t>השימוש ביצירות במהלך שידור זה נעשה לפי סעיף 27א לחוק זכות יוצרים, תשס"ח-2007. אם הינך בעל הזכויות באחת היצירות, באפשרותך לבקש מאיתנו לחדול מהשימוש ביצירה, זאת באמצעות פנייה לדוא"ל </a:t>
            </a:r>
            <a:r>
              <a:rPr lang="en-US" sz="2800" dirty="0">
                <a:solidFill>
                  <a:srgbClr val="192A72"/>
                </a:solidFill>
                <a:latin typeface="Varela Round" panose="00000500000000000000" pitchFamily="2" charset="-79"/>
                <a:cs typeface="Varela Round" panose="00000500000000000000" pitchFamily="2" charset="-79"/>
              </a:rPr>
              <a:t>rights@education.gov.il</a:t>
            </a:r>
            <a:endParaRPr lang="he-IL" sz="2800" dirty="0">
              <a:solidFill>
                <a:srgbClr val="192A72"/>
              </a:solidFill>
              <a:latin typeface="Varela Round" panose="00000500000000000000" pitchFamily="2" charset="-79"/>
              <a:cs typeface="Varela Round" panose="00000500000000000000" pitchFamily="2" charset="-79"/>
            </a:endParaRPr>
          </a:p>
        </p:txBody>
      </p:sp>
      <p:sp>
        <p:nvSpPr>
          <p:cNvPr id="5" name="מלבן 4">
            <a:extLst>
              <a:ext uri="{FF2B5EF4-FFF2-40B4-BE49-F238E27FC236}">
                <a16:creationId xmlns:a16="http://schemas.microsoft.com/office/drawing/2014/main" id="{0276247E-F89D-4BE1-B3D6-7FE06BEB5A42}"/>
              </a:ext>
            </a:extLst>
          </p:cNvPr>
          <p:cNvSpPr/>
          <p:nvPr/>
        </p:nvSpPr>
        <p:spPr>
          <a:xfrm>
            <a:off x="795" y="1838476"/>
            <a:ext cx="12190412" cy="763286"/>
          </a:xfrm>
          <a:prstGeom prst="rect">
            <a:avLst/>
          </a:prstGeom>
        </p:spPr>
        <p:txBody>
          <a:bodyPr wrap="square">
            <a:spAutoFit/>
          </a:bodyPr>
          <a:lstStyle/>
          <a:p>
            <a:pPr algn="ctr">
              <a:lnSpc>
                <a:spcPct val="150000"/>
              </a:lnSpc>
            </a:pPr>
            <a:r>
              <a:rPr lang="he-IL" sz="3200" b="1" dirty="0">
                <a:solidFill>
                  <a:srgbClr val="192A72"/>
                </a:solidFill>
                <a:latin typeface="Varela Round" panose="00000500000000000000" pitchFamily="2" charset="-79"/>
                <a:cs typeface="Varela Round" panose="00000500000000000000" pitchFamily="2" charset="-79"/>
              </a:rPr>
              <a:t>שימוש ביצירות מוגנות בזכויות יוצרים ואיתור בעלי זכויות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 name="כותרת 4"/>
          <p:cNvSpPr>
            <a:spLocks noGrp="1"/>
          </p:cNvSpPr>
          <p:nvPr>
            <p:ph type="ctrTitle"/>
          </p:nvPr>
        </p:nvSpPr>
        <p:spPr/>
        <p:txBody>
          <a:bodyPr/>
          <a:lstStyle/>
          <a:p>
            <a:r>
              <a:rPr lang="he-IL" dirty="0"/>
              <a:t>הקשר הקוולנטי</a:t>
            </a:r>
          </a:p>
        </p:txBody>
      </p:sp>
      <p:sp>
        <p:nvSpPr>
          <p:cNvPr id="3" name="כותרת משנה 6"/>
          <p:cNvSpPr txBox="1">
            <a:spLocks/>
          </p:cNvSpPr>
          <p:nvPr/>
        </p:nvSpPr>
        <p:spPr>
          <a:xfrm>
            <a:off x="0" y="3290337"/>
            <a:ext cx="12192000" cy="642090"/>
          </a:xfrm>
          <a:prstGeom prst="rect">
            <a:avLst/>
          </a:prstGeom>
        </p:spPr>
        <p:txBody>
          <a:bodyPr/>
          <a:lstStyle>
            <a:lvl1pPr marL="342934" indent="-342934" algn="r" defTabSz="914491"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3024" indent="-285779" algn="r" defTabSz="914491"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114" indent="-228623" algn="r" defTabSz="914491"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he-IL" dirty="0">
                <a:solidFill>
                  <a:srgbClr val="002060"/>
                </a:solidFill>
                <a:sym typeface="Varela Round"/>
              </a:rPr>
              <a:t>אנרגיית הקשר ואורך </a:t>
            </a:r>
            <a:r>
              <a:rPr lang="he-IL" dirty="0">
                <a:sym typeface="Varela Round"/>
              </a:rPr>
              <a:t>הקשר</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הקשר הקוולנטי</a:t>
            </a:r>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p:txBody>
          <a:bodyPr/>
          <a:lstStyle/>
          <a:p>
            <a:r>
              <a:rPr lang="he-IL" dirty="0"/>
              <a:t>פתרון תרגילים נבחרים שניתנו כשיעורי בית</a:t>
            </a:r>
          </a:p>
        </p:txBody>
      </p:sp>
      <p:sp>
        <p:nvSpPr>
          <p:cNvPr id="9" name="מציין מיקום תוכן 8">
            <a:extLst>
              <a:ext uri="{FF2B5EF4-FFF2-40B4-BE49-F238E27FC236}">
                <a16:creationId xmlns:a16="http://schemas.microsoft.com/office/drawing/2014/main" id="{976EFD1C-2C83-406B-A4FA-8AEE22957B59}"/>
              </a:ext>
            </a:extLst>
          </p:cNvPr>
          <p:cNvSpPr>
            <a:spLocks noGrp="1"/>
          </p:cNvSpPr>
          <p:nvPr>
            <p:ph sz="quarter" idx="4"/>
          </p:nvPr>
        </p:nvSpPr>
        <p:spPr/>
        <p:txBody>
          <a:bodyPr/>
          <a:lstStyle/>
          <a:p>
            <a:pPr>
              <a:lnSpc>
                <a:spcPct val="150000"/>
              </a:lnSpc>
            </a:pPr>
            <a:r>
              <a:rPr lang="he-IL" dirty="0"/>
              <a:t>כמה אלקטרונים חסרים לכל אחד משלושת היסודות הבאים להשלמת לרמת אנרגיה של גז אציל? </a:t>
            </a:r>
          </a:p>
          <a:p>
            <a:pPr>
              <a:lnSpc>
                <a:spcPct val="150000"/>
              </a:lnSpc>
            </a:pPr>
            <a:endParaRPr lang="he-IL" dirty="0"/>
          </a:p>
          <a:p>
            <a:pPr>
              <a:lnSpc>
                <a:spcPct val="150000"/>
              </a:lnSpc>
            </a:pPr>
            <a:endParaRPr lang="he-IL" dirty="0"/>
          </a:p>
          <a:p>
            <a:pPr>
              <a:lnSpc>
                <a:spcPct val="150000"/>
              </a:lnSpc>
            </a:pPr>
            <a:r>
              <a:rPr lang="he-IL" b="1" dirty="0"/>
              <a:t>מהו סדר הקשר הגבוה </a:t>
            </a:r>
            <a:r>
              <a:rPr lang="he-IL" dirty="0"/>
              <a:t>ביותר במולקולת </a:t>
            </a:r>
            <a:r>
              <a:rPr lang="en-US" dirty="0"/>
              <a:t>HNS</a:t>
            </a:r>
            <a:r>
              <a:rPr lang="he-IL" dirty="0"/>
              <a:t>? </a:t>
            </a:r>
          </a:p>
          <a:p>
            <a:pPr marL="0" indent="0">
              <a:lnSpc>
                <a:spcPct val="150000"/>
              </a:lnSpc>
              <a:buNone/>
            </a:pPr>
            <a:endParaRPr lang="he-IL" dirty="0"/>
          </a:p>
        </p:txBody>
      </p:sp>
      <p:pic>
        <p:nvPicPr>
          <p:cNvPr id="11" name="Picture 10"/>
          <p:cNvPicPr>
            <a:picLocks noChangeAspect="1"/>
          </p:cNvPicPr>
          <p:nvPr/>
        </p:nvPicPr>
        <p:blipFill>
          <a:blip r:embed="rId3"/>
          <a:stretch>
            <a:fillRect/>
          </a:stretch>
        </p:blipFill>
        <p:spPr>
          <a:xfrm>
            <a:off x="5122081" y="2251176"/>
            <a:ext cx="3584518" cy="741243"/>
          </a:xfrm>
          <a:prstGeom prst="rect">
            <a:avLst/>
          </a:prstGeom>
        </p:spPr>
      </p:pic>
      <p:graphicFrame>
        <p:nvGraphicFramePr>
          <p:cNvPr id="12" name="Table 11"/>
          <p:cNvGraphicFramePr>
            <a:graphicFrameLocks noGrp="1"/>
          </p:cNvGraphicFramePr>
          <p:nvPr>
            <p:extLst>
              <p:ext uri="{D42A27DB-BD31-4B8C-83A1-F6EECF244321}">
                <p14:modId xmlns:p14="http://schemas.microsoft.com/office/powerpoint/2010/main" val="319193494"/>
              </p:ext>
            </p:extLst>
          </p:nvPr>
        </p:nvGraphicFramePr>
        <p:xfrm>
          <a:off x="4763382" y="2400504"/>
          <a:ext cx="4233336" cy="1061172"/>
        </p:xfrm>
        <a:graphic>
          <a:graphicData uri="http://schemas.openxmlformats.org/drawingml/2006/table">
            <a:tbl>
              <a:tblPr firstRow="1" bandRow="1">
                <a:tableStyleId>{5C22544A-7EE6-4342-B048-85BDC9FD1C3A}</a:tableStyleId>
              </a:tblPr>
              <a:tblGrid>
                <a:gridCol w="1411112">
                  <a:extLst>
                    <a:ext uri="{9D8B030D-6E8A-4147-A177-3AD203B41FA5}">
                      <a16:colId xmlns:a16="http://schemas.microsoft.com/office/drawing/2014/main" val="3431670956"/>
                    </a:ext>
                  </a:extLst>
                </a:gridCol>
                <a:gridCol w="1411112">
                  <a:extLst>
                    <a:ext uri="{9D8B030D-6E8A-4147-A177-3AD203B41FA5}">
                      <a16:colId xmlns:a16="http://schemas.microsoft.com/office/drawing/2014/main" val="2265078212"/>
                    </a:ext>
                  </a:extLst>
                </a:gridCol>
                <a:gridCol w="1411112">
                  <a:extLst>
                    <a:ext uri="{9D8B030D-6E8A-4147-A177-3AD203B41FA5}">
                      <a16:colId xmlns:a16="http://schemas.microsoft.com/office/drawing/2014/main" val="454373773"/>
                    </a:ext>
                  </a:extLst>
                </a:gridCol>
              </a:tblGrid>
              <a:tr h="530586">
                <a:tc gridSpan="3">
                  <a:txBody>
                    <a:bodyPr/>
                    <a:lstStyle/>
                    <a:p>
                      <a:endParaRPr lang="en-US" sz="2400"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US"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850679153"/>
                  </a:ext>
                </a:extLst>
              </a:tr>
              <a:tr h="530586">
                <a:tc>
                  <a:txBody>
                    <a:bodyPr/>
                    <a:lstStyle/>
                    <a:p>
                      <a:pPr algn="ctr"/>
                      <a:r>
                        <a:rPr lang="he-IL" sz="2400" b="1" dirty="0">
                          <a:solidFill>
                            <a:srgbClr val="12B4BC"/>
                          </a:solidFill>
                        </a:rPr>
                        <a:t>4</a:t>
                      </a:r>
                      <a:endParaRPr lang="en-US" sz="2400" b="1" dirty="0">
                        <a:solidFill>
                          <a:srgbClr val="12B4BC"/>
                        </a:solidFill>
                      </a:endParaRPr>
                    </a:p>
                  </a:txBody>
                  <a:tcPr anchor="b">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he-IL" sz="2400" b="1" dirty="0">
                          <a:solidFill>
                            <a:srgbClr val="12B4BC"/>
                          </a:solidFill>
                        </a:rPr>
                        <a:t>3</a:t>
                      </a:r>
                      <a:endParaRPr lang="en-US" sz="2400" b="1" dirty="0">
                        <a:solidFill>
                          <a:srgbClr val="12B4BC"/>
                        </a:solidFill>
                      </a:endParaRPr>
                    </a:p>
                  </a:txBody>
                  <a:tcPr anchor="b">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he-IL" sz="2400" b="1" dirty="0">
                          <a:solidFill>
                            <a:srgbClr val="12B4BC"/>
                          </a:solidFill>
                        </a:rPr>
                        <a:t>2</a:t>
                      </a:r>
                      <a:endParaRPr lang="en-US" sz="2400" b="1" dirty="0">
                        <a:solidFill>
                          <a:srgbClr val="12B4BC"/>
                        </a:solidFill>
                      </a:endParaRPr>
                    </a:p>
                  </a:txBody>
                  <a:tcPr anchor="b">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43501078"/>
                  </a:ext>
                </a:extLst>
              </a:tr>
            </a:tbl>
          </a:graphicData>
        </a:graphic>
      </p:graphicFrame>
      <p:grpSp>
        <p:nvGrpSpPr>
          <p:cNvPr id="15" name="Group 14"/>
          <p:cNvGrpSpPr/>
          <p:nvPr/>
        </p:nvGrpSpPr>
        <p:grpSpPr>
          <a:xfrm>
            <a:off x="3992604" y="4032505"/>
            <a:ext cx="1113190" cy="553998"/>
            <a:chOff x="745855" y="4498187"/>
            <a:chExt cx="859269" cy="422674"/>
          </a:xfrm>
        </p:grpSpPr>
        <p:sp>
          <p:nvSpPr>
            <p:cNvPr id="16" name="Rectangle 15"/>
            <p:cNvSpPr/>
            <p:nvPr/>
          </p:nvSpPr>
          <p:spPr>
            <a:xfrm>
              <a:off x="745855" y="4498187"/>
              <a:ext cx="859269" cy="422674"/>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pPr>
                <a:lnSpc>
                  <a:spcPct val="150000"/>
                </a:lnSpc>
              </a:pPr>
              <a:r>
                <a:rPr lang="he-IL" sz="2000" b="1" dirty="0">
                  <a:solidFill>
                    <a:srgbClr val="192A72"/>
                  </a:solidFill>
                </a:rPr>
                <a:t>כפול</a:t>
              </a:r>
            </a:p>
          </p:txBody>
        </p:sp>
        <p:sp>
          <p:nvSpPr>
            <p:cNvPr id="17" name="Rounded Rectangle 16"/>
            <p:cNvSpPr/>
            <p:nvPr/>
          </p:nvSpPr>
          <p:spPr>
            <a:xfrm>
              <a:off x="1015304" y="4549878"/>
              <a:ext cx="580997" cy="357065"/>
            </a:xfrm>
            <a:prstGeom prst="roundRect">
              <a:avLst/>
            </a:prstGeom>
            <a:noFill/>
            <a:ln>
              <a:solidFill>
                <a:srgbClr val="11A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grpSp>
    </p:spTree>
    <p:extLst>
      <p:ext uri="{BB962C8B-B14F-4D97-AF65-F5344CB8AC3E}">
        <p14:creationId xmlns:p14="http://schemas.microsoft.com/office/powerpoint/2010/main" val="1162881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הקשר הקוולנטי</a:t>
            </a:r>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p:txBody>
          <a:bodyPr/>
          <a:lstStyle/>
          <a:p>
            <a:r>
              <a:rPr lang="he-IL" dirty="0"/>
              <a:t>פתרון תרגילים נבחרים שניתנו כשיעורי בית</a:t>
            </a:r>
          </a:p>
        </p:txBody>
      </p:sp>
      <p:sp>
        <p:nvSpPr>
          <p:cNvPr id="9" name="מציין מיקום תוכן 8">
            <a:extLst>
              <a:ext uri="{FF2B5EF4-FFF2-40B4-BE49-F238E27FC236}">
                <a16:creationId xmlns:a16="http://schemas.microsoft.com/office/drawing/2014/main" id="{976EFD1C-2C83-406B-A4FA-8AEE22957B59}"/>
              </a:ext>
            </a:extLst>
          </p:cNvPr>
          <p:cNvSpPr>
            <a:spLocks noGrp="1"/>
          </p:cNvSpPr>
          <p:nvPr>
            <p:ph sz="quarter" idx="4"/>
          </p:nvPr>
        </p:nvSpPr>
        <p:spPr/>
        <p:txBody>
          <a:bodyPr>
            <a:normAutofit/>
          </a:bodyPr>
          <a:lstStyle/>
          <a:p>
            <a:pPr>
              <a:lnSpc>
                <a:spcPct val="150000"/>
              </a:lnSpc>
            </a:pPr>
            <a:r>
              <a:rPr lang="he-IL" dirty="0"/>
              <a:t>הגורמים המשפיעים על </a:t>
            </a:r>
            <a:r>
              <a:rPr lang="he-IL" dirty="0" err="1"/>
              <a:t>אלקטרושליליות</a:t>
            </a:r>
            <a:r>
              <a:rPr lang="he-IL" dirty="0"/>
              <a:t> של אטום הם מספר הפרוטונים והמרחק של אלקטרוני הערכיות מהגרעין  </a:t>
            </a:r>
            <a:r>
              <a:rPr lang="he-IL" b="1" dirty="0"/>
              <a:t>סמנו: נכון / לא נכון</a:t>
            </a:r>
          </a:p>
          <a:p>
            <a:pPr>
              <a:lnSpc>
                <a:spcPct val="150000"/>
              </a:lnSpc>
            </a:pPr>
            <a:r>
              <a:rPr lang="he-IL" dirty="0"/>
              <a:t>לפניכם תשעה זוגות של יסודות:   מהו סוג הקשר הקוולנטי שקיים בין שני אטומי היסודות האלה:  </a:t>
            </a:r>
            <a:r>
              <a:rPr lang="he-IL" b="1" dirty="0"/>
              <a:t>קוטבי או  טהור</a:t>
            </a:r>
            <a:r>
              <a:rPr lang="he-IL" dirty="0"/>
              <a:t>? </a:t>
            </a:r>
          </a:p>
          <a:p>
            <a:pPr>
              <a:lnSpc>
                <a:spcPct val="150000"/>
              </a:lnSpc>
            </a:pPr>
            <a:endParaRPr lang="he-IL" b="1" dirty="0"/>
          </a:p>
          <a:p>
            <a:pPr lvl="8">
              <a:lnSpc>
                <a:spcPct val="150000"/>
              </a:lnSpc>
            </a:pPr>
            <a:endParaRPr lang="he-IL" dirty="0"/>
          </a:p>
          <a:p>
            <a:pPr marL="0" indent="0">
              <a:lnSpc>
                <a:spcPct val="150000"/>
              </a:lnSpc>
              <a:buNone/>
            </a:pPr>
            <a:endParaRPr lang="he-IL" dirty="0"/>
          </a:p>
        </p:txBody>
      </p:sp>
      <p:sp>
        <p:nvSpPr>
          <p:cNvPr id="3" name="Rounded Rectangle 2"/>
          <p:cNvSpPr/>
          <p:nvPr/>
        </p:nvSpPr>
        <p:spPr>
          <a:xfrm>
            <a:off x="5925311" y="2250832"/>
            <a:ext cx="563411" cy="369277"/>
          </a:xfrm>
          <a:prstGeom prst="roundRect">
            <a:avLst/>
          </a:prstGeom>
          <a:noFill/>
          <a:ln>
            <a:solidFill>
              <a:srgbClr val="11A4A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3" name="Table 12"/>
          <p:cNvGraphicFramePr>
            <a:graphicFrameLocks noGrp="1"/>
          </p:cNvGraphicFramePr>
          <p:nvPr>
            <p:extLst>
              <p:ext uri="{D42A27DB-BD31-4B8C-83A1-F6EECF244321}">
                <p14:modId xmlns:p14="http://schemas.microsoft.com/office/powerpoint/2010/main" val="2033551161"/>
              </p:ext>
            </p:extLst>
          </p:nvPr>
        </p:nvGraphicFramePr>
        <p:xfrm>
          <a:off x="137160" y="3541378"/>
          <a:ext cx="6819312" cy="370840"/>
        </p:xfrm>
        <a:graphic>
          <a:graphicData uri="http://schemas.openxmlformats.org/drawingml/2006/table">
            <a:tbl>
              <a:tblPr firstRow="1" bandRow="1">
                <a:tableStyleId>{5C22544A-7EE6-4342-B048-85BDC9FD1C3A}</a:tableStyleId>
              </a:tblPr>
              <a:tblGrid>
                <a:gridCol w="703475">
                  <a:extLst>
                    <a:ext uri="{9D8B030D-6E8A-4147-A177-3AD203B41FA5}">
                      <a16:colId xmlns:a16="http://schemas.microsoft.com/office/drawing/2014/main" val="2165185913"/>
                    </a:ext>
                  </a:extLst>
                </a:gridCol>
                <a:gridCol w="811927">
                  <a:extLst>
                    <a:ext uri="{9D8B030D-6E8A-4147-A177-3AD203B41FA5}">
                      <a16:colId xmlns:a16="http://schemas.microsoft.com/office/drawing/2014/main" val="423179218"/>
                    </a:ext>
                  </a:extLst>
                </a:gridCol>
                <a:gridCol w="861214">
                  <a:extLst>
                    <a:ext uri="{9D8B030D-6E8A-4147-A177-3AD203B41FA5}">
                      <a16:colId xmlns:a16="http://schemas.microsoft.com/office/drawing/2014/main" val="504090247"/>
                    </a:ext>
                  </a:extLst>
                </a:gridCol>
                <a:gridCol w="735169">
                  <a:extLst>
                    <a:ext uri="{9D8B030D-6E8A-4147-A177-3AD203B41FA5}">
                      <a16:colId xmlns:a16="http://schemas.microsoft.com/office/drawing/2014/main" val="890436454"/>
                    </a:ext>
                  </a:extLst>
                </a:gridCol>
                <a:gridCol w="740252">
                  <a:extLst>
                    <a:ext uri="{9D8B030D-6E8A-4147-A177-3AD203B41FA5}">
                      <a16:colId xmlns:a16="http://schemas.microsoft.com/office/drawing/2014/main" val="1881009966"/>
                    </a:ext>
                  </a:extLst>
                </a:gridCol>
                <a:gridCol w="740314">
                  <a:extLst>
                    <a:ext uri="{9D8B030D-6E8A-4147-A177-3AD203B41FA5}">
                      <a16:colId xmlns:a16="http://schemas.microsoft.com/office/drawing/2014/main" val="3240410888"/>
                    </a:ext>
                  </a:extLst>
                </a:gridCol>
                <a:gridCol w="712262">
                  <a:extLst>
                    <a:ext uri="{9D8B030D-6E8A-4147-A177-3AD203B41FA5}">
                      <a16:colId xmlns:a16="http://schemas.microsoft.com/office/drawing/2014/main" val="487259915"/>
                    </a:ext>
                  </a:extLst>
                </a:gridCol>
                <a:gridCol w="735168">
                  <a:extLst>
                    <a:ext uri="{9D8B030D-6E8A-4147-A177-3AD203B41FA5}">
                      <a16:colId xmlns:a16="http://schemas.microsoft.com/office/drawing/2014/main" val="3271510244"/>
                    </a:ext>
                  </a:extLst>
                </a:gridCol>
                <a:gridCol w="779531">
                  <a:extLst>
                    <a:ext uri="{9D8B030D-6E8A-4147-A177-3AD203B41FA5}">
                      <a16:colId xmlns:a16="http://schemas.microsoft.com/office/drawing/2014/main" val="3980817196"/>
                    </a:ext>
                  </a:extLst>
                </a:gridCol>
              </a:tblGrid>
              <a:tr h="370840">
                <a:tc>
                  <a:txBody>
                    <a:bodyPr/>
                    <a:lstStyle/>
                    <a:p>
                      <a:pPr algn="ctr"/>
                      <a:r>
                        <a:rPr lang="en-US" b="0" dirty="0">
                          <a:solidFill>
                            <a:srgbClr val="002060"/>
                          </a:solidFill>
                        </a:rPr>
                        <a:t>B, 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err="1">
                          <a:solidFill>
                            <a:srgbClr val="002060"/>
                          </a:solidFill>
                        </a:rPr>
                        <a:t>Br,Br</a:t>
                      </a:r>
                      <a:endParaRPr lang="en-US" b="0" dirty="0">
                        <a:solidFill>
                          <a:srgbClr val="00206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rgbClr val="002060"/>
                          </a:solidFill>
                        </a:rPr>
                        <a:t>Cl, 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rgbClr val="002060"/>
                          </a:solidFill>
                        </a:rPr>
                        <a:t>H, 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rgbClr val="002060"/>
                          </a:solidFill>
                        </a:rPr>
                        <a:t>N, 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rgbClr val="002060"/>
                          </a:solidFill>
                        </a:rPr>
                        <a:t>Si, 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rgbClr val="002060"/>
                          </a:solidFill>
                        </a:rPr>
                        <a:t>N, 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rgbClr val="002060"/>
                          </a:solidFill>
                        </a:rPr>
                        <a:t>S,</a:t>
                      </a:r>
                      <a:r>
                        <a:rPr lang="en-US" b="0" baseline="0" dirty="0">
                          <a:solidFill>
                            <a:srgbClr val="002060"/>
                          </a:solidFill>
                        </a:rPr>
                        <a:t> H</a:t>
                      </a:r>
                      <a:endParaRPr lang="en-US" b="0" dirty="0">
                        <a:solidFill>
                          <a:srgbClr val="00206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b="0" dirty="0">
                          <a:solidFill>
                            <a:srgbClr val="002060"/>
                          </a:solidFill>
                        </a:rPr>
                        <a:t>Br, 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1136950"/>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2573874122"/>
              </p:ext>
            </p:extLst>
          </p:nvPr>
        </p:nvGraphicFramePr>
        <p:xfrm>
          <a:off x="137159" y="3917697"/>
          <a:ext cx="6819312" cy="370840"/>
        </p:xfrm>
        <a:graphic>
          <a:graphicData uri="http://schemas.openxmlformats.org/drawingml/2006/table">
            <a:tbl>
              <a:tblPr firstRow="1" bandRow="1">
                <a:tableStyleId>{5C22544A-7EE6-4342-B048-85BDC9FD1C3A}</a:tableStyleId>
              </a:tblPr>
              <a:tblGrid>
                <a:gridCol w="703475">
                  <a:extLst>
                    <a:ext uri="{9D8B030D-6E8A-4147-A177-3AD203B41FA5}">
                      <a16:colId xmlns:a16="http://schemas.microsoft.com/office/drawing/2014/main" val="2165185913"/>
                    </a:ext>
                  </a:extLst>
                </a:gridCol>
                <a:gridCol w="811927">
                  <a:extLst>
                    <a:ext uri="{9D8B030D-6E8A-4147-A177-3AD203B41FA5}">
                      <a16:colId xmlns:a16="http://schemas.microsoft.com/office/drawing/2014/main" val="423179218"/>
                    </a:ext>
                  </a:extLst>
                </a:gridCol>
                <a:gridCol w="861214">
                  <a:extLst>
                    <a:ext uri="{9D8B030D-6E8A-4147-A177-3AD203B41FA5}">
                      <a16:colId xmlns:a16="http://schemas.microsoft.com/office/drawing/2014/main" val="504090247"/>
                    </a:ext>
                  </a:extLst>
                </a:gridCol>
                <a:gridCol w="735169">
                  <a:extLst>
                    <a:ext uri="{9D8B030D-6E8A-4147-A177-3AD203B41FA5}">
                      <a16:colId xmlns:a16="http://schemas.microsoft.com/office/drawing/2014/main" val="890436454"/>
                    </a:ext>
                  </a:extLst>
                </a:gridCol>
                <a:gridCol w="740252">
                  <a:extLst>
                    <a:ext uri="{9D8B030D-6E8A-4147-A177-3AD203B41FA5}">
                      <a16:colId xmlns:a16="http://schemas.microsoft.com/office/drawing/2014/main" val="1881009966"/>
                    </a:ext>
                  </a:extLst>
                </a:gridCol>
                <a:gridCol w="740314">
                  <a:extLst>
                    <a:ext uri="{9D8B030D-6E8A-4147-A177-3AD203B41FA5}">
                      <a16:colId xmlns:a16="http://schemas.microsoft.com/office/drawing/2014/main" val="3240410888"/>
                    </a:ext>
                  </a:extLst>
                </a:gridCol>
                <a:gridCol w="712262">
                  <a:extLst>
                    <a:ext uri="{9D8B030D-6E8A-4147-A177-3AD203B41FA5}">
                      <a16:colId xmlns:a16="http://schemas.microsoft.com/office/drawing/2014/main" val="487259915"/>
                    </a:ext>
                  </a:extLst>
                </a:gridCol>
                <a:gridCol w="735168">
                  <a:extLst>
                    <a:ext uri="{9D8B030D-6E8A-4147-A177-3AD203B41FA5}">
                      <a16:colId xmlns:a16="http://schemas.microsoft.com/office/drawing/2014/main" val="3271510244"/>
                    </a:ext>
                  </a:extLst>
                </a:gridCol>
                <a:gridCol w="779531">
                  <a:extLst>
                    <a:ext uri="{9D8B030D-6E8A-4147-A177-3AD203B41FA5}">
                      <a16:colId xmlns:a16="http://schemas.microsoft.com/office/drawing/2014/main" val="3980817196"/>
                    </a:ext>
                  </a:extLst>
                </a:gridCol>
              </a:tblGrid>
              <a:tr h="37084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1600" b="1" dirty="0">
                          <a:solidFill>
                            <a:srgbClr val="12B4BC"/>
                          </a:solidFill>
                        </a:rPr>
                        <a:t>קוטבי</a:t>
                      </a:r>
                      <a:endParaRPr lang="en-US" sz="1600" b="1" dirty="0">
                        <a:solidFill>
                          <a:srgbClr val="12B4BC"/>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he-IL" sz="1600" b="1" dirty="0">
                          <a:solidFill>
                            <a:srgbClr val="12B4BC"/>
                          </a:solidFill>
                        </a:rPr>
                        <a:t>טהור</a:t>
                      </a:r>
                      <a:endParaRPr lang="en-US" sz="1600" b="1" dirty="0">
                        <a:solidFill>
                          <a:srgbClr val="12B4BC"/>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1600" b="1" dirty="0">
                          <a:solidFill>
                            <a:srgbClr val="12B4BC"/>
                          </a:solidFill>
                        </a:rPr>
                        <a:t>קוטבי</a:t>
                      </a:r>
                      <a:endParaRPr lang="en-US" sz="1600" b="1" dirty="0">
                        <a:solidFill>
                          <a:srgbClr val="12B4BC"/>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he-IL" sz="1600" b="1" dirty="0">
                          <a:solidFill>
                            <a:srgbClr val="12B4BC"/>
                          </a:solidFill>
                        </a:rPr>
                        <a:t>טהור</a:t>
                      </a:r>
                      <a:endParaRPr lang="en-US" sz="1600" b="1" dirty="0">
                        <a:solidFill>
                          <a:srgbClr val="12B4BC"/>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1600" b="1" dirty="0">
                          <a:solidFill>
                            <a:srgbClr val="12B4BC"/>
                          </a:solidFill>
                        </a:rPr>
                        <a:t>קוטבי</a:t>
                      </a:r>
                      <a:endParaRPr lang="en-US" sz="1600" b="1" dirty="0">
                        <a:solidFill>
                          <a:srgbClr val="12B4BC"/>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1600" b="1" dirty="0">
                          <a:solidFill>
                            <a:srgbClr val="12B4BC"/>
                          </a:solidFill>
                        </a:rPr>
                        <a:t>קוטבי</a:t>
                      </a:r>
                      <a:endParaRPr lang="en-US" sz="1600" b="1" dirty="0">
                        <a:solidFill>
                          <a:srgbClr val="12B4BC"/>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1600" b="1" dirty="0">
                          <a:solidFill>
                            <a:srgbClr val="12B4BC"/>
                          </a:solidFill>
                        </a:rPr>
                        <a:t>קוטבי</a:t>
                      </a:r>
                      <a:endParaRPr lang="en-US" sz="1600" b="1" dirty="0">
                        <a:solidFill>
                          <a:srgbClr val="12B4BC"/>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he-IL" sz="1600" b="1" dirty="0">
                          <a:solidFill>
                            <a:srgbClr val="12B4BC"/>
                          </a:solidFill>
                        </a:rPr>
                        <a:t>קוטבי</a:t>
                      </a:r>
                      <a:endParaRPr lang="en-US" sz="1600" b="1" dirty="0">
                        <a:solidFill>
                          <a:srgbClr val="12B4BC"/>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he-IL" sz="1600" b="1" dirty="0">
                          <a:solidFill>
                            <a:srgbClr val="12B4BC"/>
                          </a:solidFill>
                        </a:rPr>
                        <a:t>קוטבי</a:t>
                      </a:r>
                      <a:endParaRPr lang="en-US" sz="1600" b="1" dirty="0">
                        <a:solidFill>
                          <a:srgbClr val="12B4BC"/>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50689437"/>
                  </a:ext>
                </a:extLst>
              </a:tr>
            </a:tbl>
          </a:graphicData>
        </a:graphic>
      </p:graphicFrame>
    </p:spTree>
    <p:extLst>
      <p:ext uri="{BB962C8B-B14F-4D97-AF65-F5344CB8AC3E}">
        <p14:creationId xmlns:p14="http://schemas.microsoft.com/office/powerpoint/2010/main" val="327294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build="p"/>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הקשר הקוולנטי</a:t>
            </a:r>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p:txBody>
          <a:bodyPr/>
          <a:lstStyle/>
          <a:p>
            <a:r>
              <a:rPr lang="he-IL" dirty="0"/>
              <a:t>תזכורת: קשר </a:t>
            </a:r>
            <a:r>
              <a:rPr lang="he-IL" dirty="0" err="1"/>
              <a:t>קוולנטי</a:t>
            </a:r>
            <a:endParaRPr lang="en-US" dirty="0"/>
          </a:p>
        </p:txBody>
      </p:sp>
      <p:sp>
        <p:nvSpPr>
          <p:cNvPr id="9" name="מציין מיקום תוכן 8">
            <a:extLst>
              <a:ext uri="{FF2B5EF4-FFF2-40B4-BE49-F238E27FC236}">
                <a16:creationId xmlns:a16="http://schemas.microsoft.com/office/drawing/2014/main" id="{976EFD1C-2C83-406B-A4FA-8AEE22957B59}"/>
              </a:ext>
            </a:extLst>
          </p:cNvPr>
          <p:cNvSpPr>
            <a:spLocks noGrp="1"/>
          </p:cNvSpPr>
          <p:nvPr>
            <p:ph sz="quarter" idx="4"/>
          </p:nvPr>
        </p:nvSpPr>
        <p:spPr>
          <a:xfrm>
            <a:off x="515273" y="1630008"/>
            <a:ext cx="11161453" cy="3924391"/>
          </a:xfrm>
        </p:spPr>
        <p:txBody>
          <a:bodyPr>
            <a:normAutofit lnSpcReduction="10000"/>
          </a:bodyPr>
          <a:lstStyle/>
          <a:p>
            <a:pPr marL="0" indent="0">
              <a:buNone/>
            </a:pPr>
            <a:r>
              <a:rPr lang="he-IL" dirty="0"/>
              <a:t>קשר </a:t>
            </a:r>
            <a:r>
              <a:rPr lang="he-IL" dirty="0" err="1"/>
              <a:t>קוולנטי</a:t>
            </a:r>
            <a:r>
              <a:rPr lang="he-IL" dirty="0"/>
              <a:t> נוצר בין אטומי אל מתכות.  הקשר הקוולנטי הוא קשר המשתף </a:t>
            </a:r>
            <a:r>
              <a:rPr lang="he-IL" dirty="0">
                <a:solidFill>
                  <a:srgbClr val="192A72"/>
                </a:solidFill>
              </a:rPr>
              <a:t>את</a:t>
            </a:r>
            <a:r>
              <a:rPr lang="he-IL" dirty="0">
                <a:solidFill>
                  <a:srgbClr val="FF0000"/>
                </a:solidFill>
              </a:rPr>
              <a:t> </a:t>
            </a:r>
            <a:r>
              <a:rPr lang="he-IL" dirty="0"/>
              <a:t>אלקטרוני הערכיות של האטומים, במטרה להשלים את הרמה האחרונה. לדוגמא: </a:t>
            </a:r>
          </a:p>
          <a:p>
            <a:pPr marL="0" indent="0">
              <a:buNone/>
            </a:pPr>
            <a:endParaRPr lang="he-IL" dirty="0"/>
          </a:p>
          <a:p>
            <a:pPr marL="0" indent="0">
              <a:buNone/>
            </a:pPr>
            <a:endParaRPr lang="he-IL" dirty="0"/>
          </a:p>
          <a:p>
            <a:pPr marL="0" indent="0">
              <a:buNone/>
            </a:pPr>
            <a:endParaRPr lang="he-IL" dirty="0"/>
          </a:p>
          <a:p>
            <a:pPr marL="0" indent="0">
              <a:buNone/>
            </a:pPr>
            <a:endParaRPr lang="he-IL" dirty="0"/>
          </a:p>
          <a:p>
            <a:pPr marL="0" indent="0">
              <a:buNone/>
            </a:pPr>
            <a:endParaRPr lang="he-IL" dirty="0"/>
          </a:p>
          <a:p>
            <a:pPr marL="0" indent="0">
              <a:buNone/>
            </a:pPr>
            <a:endParaRPr lang="he-IL" b="1" dirty="0">
              <a:solidFill>
                <a:srgbClr val="12B4BC"/>
              </a:solidFill>
            </a:endParaRPr>
          </a:p>
          <a:p>
            <a:pPr marL="0" indent="0">
              <a:buNone/>
            </a:pPr>
            <a:r>
              <a:rPr lang="he-IL" b="1" dirty="0">
                <a:solidFill>
                  <a:srgbClr val="12B4BC"/>
                </a:solidFill>
              </a:rPr>
              <a:t> 				בכמה זוגות אלקטרונים אתם מבחינים?</a:t>
            </a:r>
            <a:endParaRPr lang="he-IL" dirty="0"/>
          </a:p>
          <a:p>
            <a:endParaRPr lang="he-IL" dirty="0"/>
          </a:p>
        </p:txBody>
      </p:sp>
      <p:sp>
        <p:nvSpPr>
          <p:cNvPr id="7" name="מציין מיקום תוכן 8">
            <a:extLst>
              <a:ext uri="{FF2B5EF4-FFF2-40B4-BE49-F238E27FC236}">
                <a16:creationId xmlns:a16="http://schemas.microsoft.com/office/drawing/2014/main" id="{976EFD1C-2C83-406B-A4FA-8AEE22957B59}"/>
              </a:ext>
            </a:extLst>
          </p:cNvPr>
          <p:cNvSpPr txBox="1">
            <a:spLocks/>
          </p:cNvSpPr>
          <p:nvPr/>
        </p:nvSpPr>
        <p:spPr>
          <a:xfrm>
            <a:off x="515272" y="2032212"/>
            <a:ext cx="11161453" cy="3522187"/>
          </a:xfrm>
          <a:prstGeom prst="rect">
            <a:avLst/>
          </a:prstGeom>
        </p:spPr>
        <p:txBody>
          <a:bodyPr vert="horz" lIns="91440" tIns="45720" rIns="91440" bIns="45720" rtlCol="1">
            <a:normAutofit/>
          </a:bodyPr>
          <a:lstStyle>
            <a:lvl1pPr marL="268288" indent="-268288"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1pPr>
            <a:lvl2pPr marL="743024" indent="-285779"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2pPr>
            <a:lvl3pPr marL="1143114" indent="-228623" algn="r" defTabSz="914491" rtl="1" eaLnBrk="1" latinLnBrk="0" hangingPunct="1">
              <a:spcBef>
                <a:spcPct val="20000"/>
              </a:spcBef>
              <a:buFont typeface="Arial" pitchFamily="34" charset="0"/>
              <a:buChar char="•"/>
              <a:defRPr sz="18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nSpc>
                <a:spcPct val="150000"/>
              </a:lnSpc>
              <a:buFont typeface="Arial" pitchFamily="34" charset="0"/>
              <a:buNone/>
            </a:pPr>
            <a:endParaRPr lang="he-IL" dirty="0"/>
          </a:p>
        </p:txBody>
      </p:sp>
      <p:pic>
        <p:nvPicPr>
          <p:cNvPr id="10" name="Picture 9"/>
          <p:cNvPicPr>
            <a:picLocks noChangeAspect="1"/>
          </p:cNvPicPr>
          <p:nvPr/>
        </p:nvPicPr>
        <p:blipFill>
          <a:blip r:embed="rId3"/>
          <a:stretch>
            <a:fillRect/>
          </a:stretch>
        </p:blipFill>
        <p:spPr>
          <a:xfrm>
            <a:off x="2882991" y="2756150"/>
            <a:ext cx="5709582" cy="1180553"/>
          </a:xfrm>
          <a:prstGeom prst="rect">
            <a:avLst/>
          </a:prstGeom>
        </p:spPr>
      </p:pic>
      <p:pic>
        <p:nvPicPr>
          <p:cNvPr id="11" name="Picture 10"/>
          <p:cNvPicPr>
            <a:picLocks noChangeAspect="1"/>
          </p:cNvPicPr>
          <p:nvPr/>
        </p:nvPicPr>
        <p:blipFill>
          <a:blip r:embed="rId4"/>
          <a:stretch>
            <a:fillRect/>
          </a:stretch>
        </p:blipFill>
        <p:spPr>
          <a:xfrm>
            <a:off x="515271" y="4290560"/>
            <a:ext cx="2367720" cy="1518570"/>
          </a:xfrm>
          <a:prstGeom prst="rect">
            <a:avLst/>
          </a:prstGeom>
        </p:spPr>
      </p:pic>
    </p:spTree>
    <p:extLst>
      <p:ext uri="{BB962C8B-B14F-4D97-AF65-F5344CB8AC3E}">
        <p14:creationId xmlns:p14="http://schemas.microsoft.com/office/powerpoint/2010/main" val="3163537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הקשר הקוולנטי</a:t>
            </a:r>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p:txBody>
          <a:bodyPr/>
          <a:lstStyle/>
          <a:p>
            <a:r>
              <a:rPr lang="he-IL" dirty="0"/>
              <a:t>תזכורת: קשר </a:t>
            </a:r>
            <a:r>
              <a:rPr lang="he-IL" dirty="0" err="1"/>
              <a:t>קוולנטי</a:t>
            </a:r>
            <a:endParaRPr lang="en-US" dirty="0"/>
          </a:p>
        </p:txBody>
      </p:sp>
      <p:sp>
        <p:nvSpPr>
          <p:cNvPr id="9" name="מציין מיקום תוכן 8">
            <a:extLst>
              <a:ext uri="{FF2B5EF4-FFF2-40B4-BE49-F238E27FC236}">
                <a16:creationId xmlns:a16="http://schemas.microsoft.com/office/drawing/2014/main" id="{976EFD1C-2C83-406B-A4FA-8AEE22957B59}"/>
              </a:ext>
            </a:extLst>
          </p:cNvPr>
          <p:cNvSpPr>
            <a:spLocks noGrp="1"/>
          </p:cNvSpPr>
          <p:nvPr>
            <p:ph sz="quarter" idx="4"/>
          </p:nvPr>
        </p:nvSpPr>
        <p:spPr>
          <a:xfrm>
            <a:off x="515273" y="1630008"/>
            <a:ext cx="11161453" cy="4571500"/>
          </a:xfrm>
        </p:spPr>
        <p:txBody>
          <a:bodyPr>
            <a:normAutofit fontScale="92500" lnSpcReduction="10000"/>
          </a:bodyPr>
          <a:lstStyle/>
          <a:p>
            <a:pPr marL="0" indent="0">
              <a:buNone/>
            </a:pPr>
            <a:r>
              <a:rPr lang="he-IL" dirty="0"/>
              <a:t>קשר </a:t>
            </a:r>
            <a:r>
              <a:rPr lang="he-IL" dirty="0" err="1"/>
              <a:t>קוולנטי</a:t>
            </a:r>
            <a:r>
              <a:rPr lang="he-IL" dirty="0"/>
              <a:t> נוצר בין אטומי אל מתכות.  הקשר הקוולנטי הוא קשר המשתף </a:t>
            </a:r>
            <a:r>
              <a:rPr lang="he-IL" dirty="0">
                <a:solidFill>
                  <a:srgbClr val="192A72"/>
                </a:solidFill>
              </a:rPr>
              <a:t>את </a:t>
            </a:r>
            <a:r>
              <a:rPr lang="he-IL" dirty="0"/>
              <a:t>אלקטרוני הערכיות של האטומים, במטרה להשלים את הרמה האחרונה. לדוגמא: </a:t>
            </a:r>
          </a:p>
          <a:p>
            <a:pPr marL="0" indent="0">
              <a:buNone/>
            </a:pPr>
            <a:endParaRPr lang="he-IL" dirty="0"/>
          </a:p>
          <a:p>
            <a:pPr marL="0" indent="0">
              <a:buNone/>
            </a:pPr>
            <a:endParaRPr lang="he-IL" dirty="0"/>
          </a:p>
          <a:p>
            <a:pPr marL="0" indent="0">
              <a:buNone/>
            </a:pPr>
            <a:endParaRPr lang="he-IL" dirty="0"/>
          </a:p>
          <a:p>
            <a:pPr marL="0" indent="0">
              <a:buNone/>
            </a:pPr>
            <a:r>
              <a:rPr lang="he-IL" b="1" dirty="0">
                <a:solidFill>
                  <a:srgbClr val="12B4BC"/>
                </a:solidFill>
              </a:rPr>
              <a:t> </a:t>
            </a:r>
          </a:p>
          <a:p>
            <a:pPr marL="0" indent="0">
              <a:buNone/>
            </a:pPr>
            <a:r>
              <a:rPr lang="he-IL" b="1" dirty="0">
                <a:solidFill>
                  <a:srgbClr val="12B4BC"/>
                </a:solidFill>
              </a:rPr>
              <a:t>				בכמה זוגות אלקטרונים אתם מבחינים?</a:t>
            </a:r>
            <a:endParaRPr lang="he-IL" dirty="0"/>
          </a:p>
          <a:p>
            <a:pPr marL="0" indent="0">
              <a:buNone/>
            </a:pPr>
            <a:r>
              <a:rPr lang="he-IL" dirty="0"/>
              <a:t>				ניתן לראות 7 זוגות אלקטרונים.</a:t>
            </a:r>
          </a:p>
          <a:p>
            <a:pPr marL="0" indent="0">
              <a:buNone/>
            </a:pPr>
            <a:r>
              <a:rPr lang="he-IL" dirty="0"/>
              <a:t> 				האלקטרונים הקושרים </a:t>
            </a:r>
            <a:r>
              <a:rPr lang="he-IL" b="1" dirty="0"/>
              <a:t>שמטענם שלילי </a:t>
            </a:r>
            <a:r>
              <a:rPr lang="he-IL" dirty="0"/>
              <a:t>נמשכים בו זמנית אל </a:t>
            </a:r>
          </a:p>
          <a:p>
            <a:pPr marL="0" indent="0">
              <a:buNone/>
            </a:pPr>
            <a:r>
              <a:rPr lang="he-IL" dirty="0">
                <a:solidFill>
                  <a:srgbClr val="192A72"/>
                </a:solidFill>
              </a:rPr>
              <a:t> 				גרעיני שני </a:t>
            </a:r>
            <a:r>
              <a:rPr lang="he-IL" dirty="0"/>
              <a:t>האטומים </a:t>
            </a:r>
            <a:r>
              <a:rPr lang="he-IL" b="1" dirty="0"/>
              <a:t>שמטענם חיובי</a:t>
            </a:r>
            <a:r>
              <a:rPr lang="he-IL" dirty="0"/>
              <a:t>. </a:t>
            </a:r>
          </a:p>
          <a:p>
            <a:pPr marL="0" indent="0">
              <a:buNone/>
            </a:pPr>
            <a:r>
              <a:rPr lang="he-IL" dirty="0"/>
              <a:t> 				על פי חוק קולון - במולקולה </a:t>
            </a:r>
            <a:r>
              <a:rPr lang="en-US" dirty="0"/>
              <a:t>F</a:t>
            </a:r>
            <a:r>
              <a:rPr lang="en-US" baseline="-25000" dirty="0"/>
              <a:t>2</a:t>
            </a:r>
            <a:r>
              <a:rPr lang="he-IL" dirty="0"/>
              <a:t>, נמשכים האלקטרונים</a:t>
            </a:r>
          </a:p>
          <a:p>
            <a:pPr marL="0" indent="0">
              <a:buNone/>
            </a:pPr>
            <a:r>
              <a:rPr lang="he-IL" dirty="0"/>
              <a:t> 				הקושרים לשני הגרעינים של אטומי הפלואור באותו כוח.</a:t>
            </a:r>
          </a:p>
        </p:txBody>
      </p:sp>
      <p:sp>
        <p:nvSpPr>
          <p:cNvPr id="7" name="מציין מיקום תוכן 8">
            <a:extLst>
              <a:ext uri="{FF2B5EF4-FFF2-40B4-BE49-F238E27FC236}">
                <a16:creationId xmlns:a16="http://schemas.microsoft.com/office/drawing/2014/main" id="{976EFD1C-2C83-406B-A4FA-8AEE22957B59}"/>
              </a:ext>
            </a:extLst>
          </p:cNvPr>
          <p:cNvSpPr txBox="1">
            <a:spLocks/>
          </p:cNvSpPr>
          <p:nvPr/>
        </p:nvSpPr>
        <p:spPr>
          <a:xfrm>
            <a:off x="515272" y="2032212"/>
            <a:ext cx="11161453" cy="3522187"/>
          </a:xfrm>
          <a:prstGeom prst="rect">
            <a:avLst/>
          </a:prstGeom>
        </p:spPr>
        <p:txBody>
          <a:bodyPr vert="horz" lIns="91440" tIns="45720" rIns="91440" bIns="45720" rtlCol="1">
            <a:normAutofit/>
          </a:bodyPr>
          <a:lstStyle>
            <a:lvl1pPr marL="268288" indent="-268288"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1pPr>
            <a:lvl2pPr marL="743024" indent="-285779"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2pPr>
            <a:lvl3pPr marL="1143114" indent="-228623" algn="r" defTabSz="914491" rtl="1" eaLnBrk="1" latinLnBrk="0" hangingPunct="1">
              <a:spcBef>
                <a:spcPct val="20000"/>
              </a:spcBef>
              <a:buFont typeface="Arial" pitchFamily="34" charset="0"/>
              <a:buChar char="•"/>
              <a:defRPr sz="18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nSpc>
                <a:spcPct val="150000"/>
              </a:lnSpc>
              <a:buFont typeface="Arial" pitchFamily="34" charset="0"/>
              <a:buNone/>
            </a:pPr>
            <a:endParaRPr lang="he-IL" dirty="0"/>
          </a:p>
        </p:txBody>
      </p:sp>
      <p:pic>
        <p:nvPicPr>
          <p:cNvPr id="10" name="Picture 9"/>
          <p:cNvPicPr>
            <a:picLocks noChangeAspect="1"/>
          </p:cNvPicPr>
          <p:nvPr/>
        </p:nvPicPr>
        <p:blipFill>
          <a:blip r:embed="rId3"/>
          <a:stretch>
            <a:fillRect/>
          </a:stretch>
        </p:blipFill>
        <p:spPr>
          <a:xfrm>
            <a:off x="3164347" y="2459791"/>
            <a:ext cx="5709582" cy="1163519"/>
          </a:xfrm>
          <a:prstGeom prst="rect">
            <a:avLst/>
          </a:prstGeom>
        </p:spPr>
      </p:pic>
      <p:pic>
        <p:nvPicPr>
          <p:cNvPr id="11" name="Picture 10"/>
          <p:cNvPicPr>
            <a:picLocks noChangeAspect="1"/>
          </p:cNvPicPr>
          <p:nvPr/>
        </p:nvPicPr>
        <p:blipFill>
          <a:blip r:embed="rId4"/>
          <a:stretch>
            <a:fillRect/>
          </a:stretch>
        </p:blipFill>
        <p:spPr>
          <a:xfrm>
            <a:off x="655950" y="3130062"/>
            <a:ext cx="2367720" cy="1379688"/>
          </a:xfrm>
          <a:prstGeom prst="rect">
            <a:avLst/>
          </a:prstGeom>
        </p:spPr>
      </p:pic>
    </p:spTree>
    <p:extLst>
      <p:ext uri="{BB962C8B-B14F-4D97-AF65-F5344CB8AC3E}">
        <p14:creationId xmlns:p14="http://schemas.microsoft.com/office/powerpoint/2010/main" val="356889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9228C1D-A17F-43C3-894B-39D305E9303E}"/>
              </a:ext>
            </a:extLst>
          </p:cNvPr>
          <p:cNvSpPr>
            <a:spLocks noGrp="1"/>
          </p:cNvSpPr>
          <p:nvPr>
            <p:ph type="title"/>
          </p:nvPr>
        </p:nvSpPr>
        <p:spPr/>
        <p:txBody>
          <a:bodyPr/>
          <a:lstStyle/>
          <a:p>
            <a:r>
              <a:rPr lang="he-IL" dirty="0"/>
              <a:t>הקשר הקוולנטי</a:t>
            </a:r>
          </a:p>
        </p:txBody>
      </p:sp>
      <p:sp>
        <p:nvSpPr>
          <p:cNvPr id="8" name="מציין מיקום טקסט 13">
            <a:extLst>
              <a:ext uri="{FF2B5EF4-FFF2-40B4-BE49-F238E27FC236}">
                <a16:creationId xmlns:a16="http://schemas.microsoft.com/office/drawing/2014/main" id="{5F073F6F-B06E-4677-A445-F6E702C2E63D}"/>
              </a:ext>
            </a:extLst>
          </p:cNvPr>
          <p:cNvSpPr>
            <a:spLocks noGrp="1"/>
          </p:cNvSpPr>
          <p:nvPr>
            <p:ph type="body" sz="quarter" idx="3"/>
          </p:nvPr>
        </p:nvSpPr>
        <p:spPr/>
        <p:txBody>
          <a:bodyPr/>
          <a:lstStyle/>
          <a:p>
            <a:r>
              <a:rPr lang="he-IL" dirty="0"/>
              <a:t>תזכורת: סדר קשר</a:t>
            </a:r>
            <a:endParaRPr lang="en-US" dirty="0"/>
          </a:p>
        </p:txBody>
      </p:sp>
      <p:sp>
        <p:nvSpPr>
          <p:cNvPr id="7" name="מציין מיקום תוכן 8">
            <a:extLst>
              <a:ext uri="{FF2B5EF4-FFF2-40B4-BE49-F238E27FC236}">
                <a16:creationId xmlns:a16="http://schemas.microsoft.com/office/drawing/2014/main" id="{976EFD1C-2C83-406B-A4FA-8AEE22957B59}"/>
              </a:ext>
            </a:extLst>
          </p:cNvPr>
          <p:cNvSpPr txBox="1">
            <a:spLocks/>
          </p:cNvSpPr>
          <p:nvPr/>
        </p:nvSpPr>
        <p:spPr>
          <a:xfrm>
            <a:off x="515272" y="2032212"/>
            <a:ext cx="11161453" cy="3522187"/>
          </a:xfrm>
          <a:prstGeom prst="rect">
            <a:avLst/>
          </a:prstGeom>
        </p:spPr>
        <p:txBody>
          <a:bodyPr vert="horz" lIns="91440" tIns="45720" rIns="91440" bIns="45720" rtlCol="1">
            <a:normAutofit/>
          </a:bodyPr>
          <a:lstStyle>
            <a:lvl1pPr marL="268288" indent="-268288"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1pPr>
            <a:lvl2pPr marL="743024" indent="-285779" algn="r" defTabSz="914491"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anose="00000500000000000000" pitchFamily="2" charset="-79"/>
              </a:defRPr>
            </a:lvl2pPr>
            <a:lvl3pPr marL="1143114" indent="-228623" algn="r" defTabSz="914491" rtl="1" eaLnBrk="1" latinLnBrk="0" hangingPunct="1">
              <a:spcBef>
                <a:spcPct val="20000"/>
              </a:spcBef>
              <a:buFont typeface="Arial" pitchFamily="34" charset="0"/>
              <a:buChar char="•"/>
              <a:defRPr sz="1800" kern="1200">
                <a:solidFill>
                  <a:schemeClr val="tx1"/>
                </a:solidFill>
                <a:latin typeface="+mn-lt"/>
                <a:ea typeface="+mn-ea"/>
                <a:cs typeface="+mn-cs"/>
              </a:defRPr>
            </a:lvl3pPr>
            <a:lvl4pPr marL="1600360"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4pPr>
            <a:lvl5pPr marL="2057606"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5pPr>
            <a:lvl6pPr marL="2514851"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6pPr>
            <a:lvl7pPr marL="2972097"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7pPr>
            <a:lvl8pPr marL="3429343"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8pPr>
            <a:lvl9pPr marL="3886589" indent="-228623" algn="r" defTabSz="914491" rtl="1"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lnSpc>
                <a:spcPct val="150000"/>
              </a:lnSpc>
              <a:buFont typeface="Arial" pitchFamily="34" charset="0"/>
              <a:buNone/>
            </a:pPr>
            <a:endParaRPr lang="he-IL" dirty="0"/>
          </a:p>
        </p:txBody>
      </p:sp>
      <p:grpSp>
        <p:nvGrpSpPr>
          <p:cNvPr id="13" name="Group 12"/>
          <p:cNvGrpSpPr/>
          <p:nvPr/>
        </p:nvGrpSpPr>
        <p:grpSpPr>
          <a:xfrm>
            <a:off x="515271" y="1426332"/>
            <a:ext cx="7643991" cy="3828941"/>
            <a:chOff x="515271" y="1725458"/>
            <a:chExt cx="8258074" cy="3863664"/>
          </a:xfrm>
        </p:grpSpPr>
        <p:sp>
          <p:nvSpPr>
            <p:cNvPr id="14" name="תרשים זרימה: תהליך חלופי 4">
              <a:extLst>
                <a:ext uri="{FF2B5EF4-FFF2-40B4-BE49-F238E27FC236}">
                  <a16:creationId xmlns:a16="http://schemas.microsoft.com/office/drawing/2014/main" id="{E0A2E224-F189-4B18-88F4-DB8D7F056451}"/>
                </a:ext>
              </a:extLst>
            </p:cNvPr>
            <p:cNvSpPr/>
            <p:nvPr/>
          </p:nvSpPr>
          <p:spPr>
            <a:xfrm>
              <a:off x="515272" y="3851762"/>
              <a:ext cx="4023360" cy="1737360"/>
            </a:xfrm>
            <a:prstGeom prst="flowChartAlternateProcess">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dirty="0">
                  <a:solidFill>
                    <a:schemeClr val="bg1"/>
                  </a:solidFill>
                  <a:latin typeface="Varela Round" panose="00000500000000000000" pitchFamily="2" charset="-79"/>
                  <a:cs typeface="Varela Round" panose="00000500000000000000" pitchFamily="2" charset="-79"/>
                </a:rPr>
                <a:t>ארבעה זוגות של אלקטרונים קושרים</a:t>
              </a:r>
              <a:br>
                <a:rPr lang="en-US" sz="2000" dirty="0">
                  <a:solidFill>
                    <a:schemeClr val="bg1"/>
                  </a:solidFill>
                  <a:latin typeface="Varela Round" panose="00000500000000000000" pitchFamily="2" charset="-79"/>
                  <a:cs typeface="Varela Round" panose="00000500000000000000" pitchFamily="2" charset="-79"/>
                </a:rPr>
              </a:br>
              <a:r>
                <a:rPr lang="he-IL" sz="2000" b="1" dirty="0">
                  <a:solidFill>
                    <a:schemeClr val="bg1"/>
                  </a:solidFill>
                  <a:latin typeface="Varela Round" panose="00000500000000000000" pitchFamily="2" charset="-79"/>
                  <a:cs typeface="Varela Round" panose="00000500000000000000" pitchFamily="2" charset="-79"/>
                </a:rPr>
                <a:t>לא קיים!</a:t>
              </a:r>
            </a:p>
            <a:p>
              <a:pPr algn="ctr"/>
              <a:r>
                <a:rPr lang="he-IL" sz="2000" dirty="0">
                  <a:solidFill>
                    <a:schemeClr val="bg1"/>
                  </a:solidFill>
                  <a:latin typeface="Varela Round" panose="00000500000000000000" pitchFamily="2" charset="-79"/>
                  <a:cs typeface="Varela Round" panose="00000500000000000000" pitchFamily="2" charset="-79"/>
                </a:rPr>
                <a:t>דחייה גדולה מדי!</a:t>
              </a:r>
            </a:p>
          </p:txBody>
        </p:sp>
        <p:sp>
          <p:nvSpPr>
            <p:cNvPr id="15" name="תרשים זרימה: תהליך חלופי 4">
              <a:extLst>
                <a:ext uri="{FF2B5EF4-FFF2-40B4-BE49-F238E27FC236}">
                  <a16:creationId xmlns:a16="http://schemas.microsoft.com/office/drawing/2014/main" id="{E0A2E224-F189-4B18-88F4-DB8D7F056451}"/>
                </a:ext>
              </a:extLst>
            </p:cNvPr>
            <p:cNvSpPr/>
            <p:nvPr/>
          </p:nvSpPr>
          <p:spPr>
            <a:xfrm>
              <a:off x="4749985" y="1725459"/>
              <a:ext cx="4023360" cy="1737360"/>
            </a:xfrm>
            <a:prstGeom prst="flowChartAlternateProcess">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dirty="0">
                  <a:solidFill>
                    <a:schemeClr val="bg1"/>
                  </a:solidFill>
                  <a:latin typeface="Varela Round" panose="00000500000000000000" pitchFamily="2" charset="-79"/>
                  <a:cs typeface="Varela Round" panose="00000500000000000000" pitchFamily="2" charset="-79"/>
                </a:rPr>
                <a:t>זוג אחד של אלקטרונים קושרים</a:t>
              </a:r>
              <a:br>
                <a:rPr lang="en-US" sz="2000" dirty="0">
                  <a:solidFill>
                    <a:schemeClr val="bg1"/>
                  </a:solidFill>
                  <a:latin typeface="Varela Round" panose="00000500000000000000" pitchFamily="2" charset="-79"/>
                  <a:cs typeface="Varela Round" panose="00000500000000000000" pitchFamily="2" charset="-79"/>
                </a:rPr>
              </a:br>
              <a:r>
                <a:rPr lang="he-IL" sz="2000" b="1" dirty="0">
                  <a:solidFill>
                    <a:schemeClr val="bg1"/>
                  </a:solidFill>
                  <a:latin typeface="Varela Round" panose="00000500000000000000" pitchFamily="2" charset="-79"/>
                  <a:cs typeface="Varela Round" panose="00000500000000000000" pitchFamily="2" charset="-79"/>
                </a:rPr>
                <a:t>קשר קוולנטי יחיד</a:t>
              </a:r>
            </a:p>
            <a:p>
              <a:pPr algn="ctr"/>
              <a:r>
                <a:rPr lang="he-IL" sz="2000" dirty="0">
                  <a:solidFill>
                    <a:schemeClr val="bg1"/>
                  </a:solidFill>
                  <a:latin typeface="Varela Round" panose="00000500000000000000" pitchFamily="2" charset="-79"/>
                  <a:cs typeface="Varela Round" panose="00000500000000000000" pitchFamily="2" charset="-79"/>
                </a:rPr>
                <a:t>סדר קשר = 1</a:t>
              </a:r>
              <a:endParaRPr lang="he-IL" sz="2000" b="1" dirty="0">
                <a:solidFill>
                  <a:schemeClr val="bg1"/>
                </a:solidFill>
                <a:latin typeface="Varela Round" panose="00000500000000000000" pitchFamily="2" charset="-79"/>
                <a:cs typeface="Varela Round" panose="00000500000000000000" pitchFamily="2" charset="-79"/>
              </a:endParaRPr>
            </a:p>
          </p:txBody>
        </p:sp>
        <p:sp>
          <p:nvSpPr>
            <p:cNvPr id="16" name="תרשים זרימה: תהליך חלופי 4">
              <a:extLst>
                <a:ext uri="{FF2B5EF4-FFF2-40B4-BE49-F238E27FC236}">
                  <a16:creationId xmlns:a16="http://schemas.microsoft.com/office/drawing/2014/main" id="{E0A2E224-F189-4B18-88F4-DB8D7F056451}"/>
                </a:ext>
              </a:extLst>
            </p:cNvPr>
            <p:cNvSpPr/>
            <p:nvPr/>
          </p:nvSpPr>
          <p:spPr>
            <a:xfrm>
              <a:off x="515271" y="1725458"/>
              <a:ext cx="4024643" cy="1737360"/>
            </a:xfrm>
            <a:prstGeom prst="flowChartAlternateProcess">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dirty="0">
                  <a:solidFill>
                    <a:schemeClr val="bg1"/>
                  </a:solidFill>
                  <a:latin typeface="Varela Round" panose="00000500000000000000" pitchFamily="2" charset="-79"/>
                  <a:cs typeface="Varela Round" panose="00000500000000000000" pitchFamily="2" charset="-79"/>
                </a:rPr>
                <a:t>שני זוגות של אלקטרונים קושרים</a:t>
              </a:r>
              <a:br>
                <a:rPr lang="en-US" sz="2000" dirty="0">
                  <a:solidFill>
                    <a:schemeClr val="bg1"/>
                  </a:solidFill>
                  <a:latin typeface="Varela Round" panose="00000500000000000000" pitchFamily="2" charset="-79"/>
                  <a:cs typeface="Varela Round" panose="00000500000000000000" pitchFamily="2" charset="-79"/>
                </a:rPr>
              </a:br>
              <a:r>
                <a:rPr lang="he-IL" sz="2000" b="1" dirty="0">
                  <a:solidFill>
                    <a:schemeClr val="bg1"/>
                  </a:solidFill>
                  <a:latin typeface="Varela Round" panose="00000500000000000000" pitchFamily="2" charset="-79"/>
                  <a:cs typeface="Varela Round" panose="00000500000000000000" pitchFamily="2" charset="-79"/>
                </a:rPr>
                <a:t>קשר קוולנטי כפול</a:t>
              </a:r>
            </a:p>
            <a:p>
              <a:pPr algn="ctr"/>
              <a:r>
                <a:rPr lang="he-IL" sz="2000" dirty="0">
                  <a:solidFill>
                    <a:schemeClr val="bg1"/>
                  </a:solidFill>
                  <a:latin typeface="Varela Round" panose="00000500000000000000" pitchFamily="2" charset="-79"/>
                  <a:cs typeface="Varela Round" panose="00000500000000000000" pitchFamily="2" charset="-79"/>
                </a:rPr>
                <a:t>סדר קשר = 2</a:t>
              </a:r>
              <a:endParaRPr lang="he-IL" sz="2000" b="1" dirty="0">
                <a:solidFill>
                  <a:schemeClr val="bg1"/>
                </a:solidFill>
                <a:latin typeface="Varela Round" panose="00000500000000000000" pitchFamily="2" charset="-79"/>
                <a:cs typeface="Varela Round" panose="00000500000000000000" pitchFamily="2" charset="-79"/>
              </a:endParaRPr>
            </a:p>
          </p:txBody>
        </p:sp>
        <p:sp>
          <p:nvSpPr>
            <p:cNvPr id="17" name="תרשים זרימה: תהליך חלופי 4">
              <a:extLst>
                <a:ext uri="{FF2B5EF4-FFF2-40B4-BE49-F238E27FC236}">
                  <a16:creationId xmlns:a16="http://schemas.microsoft.com/office/drawing/2014/main" id="{E0A2E224-F189-4B18-88F4-DB8D7F056451}"/>
                </a:ext>
              </a:extLst>
            </p:cNvPr>
            <p:cNvSpPr/>
            <p:nvPr/>
          </p:nvSpPr>
          <p:spPr>
            <a:xfrm>
              <a:off x="4749985" y="3851762"/>
              <a:ext cx="4023360" cy="1737360"/>
            </a:xfrm>
            <a:prstGeom prst="flowChartAlternateProcess">
              <a:avLst/>
            </a:prstGeom>
            <a:solidFill>
              <a:srgbClr val="12B4BC"/>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dirty="0">
                  <a:solidFill>
                    <a:schemeClr val="bg1"/>
                  </a:solidFill>
                  <a:latin typeface="Varela Round" panose="00000500000000000000" pitchFamily="2" charset="-79"/>
                  <a:cs typeface="Varela Round" panose="00000500000000000000" pitchFamily="2" charset="-79"/>
                </a:rPr>
                <a:t>שלושה זוגות של אלקטרונים קושרים</a:t>
              </a:r>
              <a:br>
                <a:rPr lang="en-US" sz="2000" dirty="0">
                  <a:solidFill>
                    <a:schemeClr val="bg1"/>
                  </a:solidFill>
                  <a:latin typeface="Varela Round" panose="00000500000000000000" pitchFamily="2" charset="-79"/>
                  <a:cs typeface="Varela Round" panose="00000500000000000000" pitchFamily="2" charset="-79"/>
                </a:rPr>
              </a:br>
              <a:r>
                <a:rPr lang="he-IL" sz="2000" b="1" dirty="0">
                  <a:solidFill>
                    <a:schemeClr val="bg1"/>
                  </a:solidFill>
                  <a:latin typeface="Varela Round" panose="00000500000000000000" pitchFamily="2" charset="-79"/>
                  <a:cs typeface="Varela Round" panose="00000500000000000000" pitchFamily="2" charset="-79"/>
                </a:rPr>
                <a:t>קשר קוולנטי משולש</a:t>
              </a:r>
            </a:p>
            <a:p>
              <a:pPr algn="ctr"/>
              <a:r>
                <a:rPr lang="he-IL" sz="2000" dirty="0">
                  <a:solidFill>
                    <a:schemeClr val="bg1"/>
                  </a:solidFill>
                  <a:latin typeface="Varela Round" panose="00000500000000000000" pitchFamily="2" charset="-79"/>
                  <a:cs typeface="Varela Round" panose="00000500000000000000" pitchFamily="2" charset="-79"/>
                </a:rPr>
                <a:t>סדר קשר = 3</a:t>
              </a:r>
              <a:endParaRPr lang="he-IL" sz="2000" b="1" dirty="0">
                <a:solidFill>
                  <a:schemeClr val="bg1"/>
                </a:solidFill>
                <a:latin typeface="Varela Round" panose="00000500000000000000" pitchFamily="2" charset="-79"/>
                <a:cs typeface="Varela Round" panose="00000500000000000000" pitchFamily="2" charset="-79"/>
              </a:endParaRPr>
            </a:p>
          </p:txBody>
        </p:sp>
      </p:grpSp>
    </p:spTree>
    <p:extLst>
      <p:ext uri="{BB962C8B-B14F-4D97-AF65-F5344CB8AC3E}">
        <p14:creationId xmlns:p14="http://schemas.microsoft.com/office/powerpoint/2010/main" val="2196946334"/>
      </p:ext>
    </p:extLst>
  </p:cSld>
  <p:clrMapOvr>
    <a:masterClrMapping/>
  </p:clrMapOvr>
</p:sld>
</file>

<file path=ppt/theme/theme1.xml><?xml version="1.0" encoding="utf-8"?>
<a:theme xmlns:a="http://schemas.openxmlformats.org/drawingml/2006/main" name="ערכת נושא Office">
  <a:themeElements>
    <a:clrScheme name="מערכת שידורים">
      <a:dk1>
        <a:srgbClr val="002060"/>
      </a:dk1>
      <a:lt1>
        <a:sysClr val="window" lastClr="FFFFFF"/>
      </a:lt1>
      <a:dk2>
        <a:srgbClr val="44546A"/>
      </a:dk2>
      <a:lt2>
        <a:srgbClr val="E7E6E6"/>
      </a:lt2>
      <a:accent1>
        <a:srgbClr val="92D050"/>
      </a:accent1>
      <a:accent2>
        <a:srgbClr val="ED7D31"/>
      </a:accent2>
      <a:accent3>
        <a:srgbClr val="A5A5A5"/>
      </a:accent3>
      <a:accent4>
        <a:srgbClr val="FFC000"/>
      </a:accent4>
      <a:accent5>
        <a:srgbClr val="4472C4"/>
      </a:accent5>
      <a:accent6>
        <a:srgbClr val="70AD47"/>
      </a:accent6>
      <a:hlink>
        <a:srgbClr val="0563C1"/>
      </a:hlink>
      <a:folHlink>
        <a:srgbClr val="7030A0"/>
      </a:folHlink>
    </a:clrScheme>
    <a:fontScheme name="התאמה אישית 3">
      <a:majorFont>
        <a:latin typeface="Varela Round"/>
        <a:ea typeface=""/>
        <a:cs typeface="Varela Round"/>
      </a:majorFont>
      <a:minorFont>
        <a:latin typeface="Varela Round"/>
        <a:ea typeface=""/>
        <a:cs typeface="Varela Round"/>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15415</TotalTime>
  <Words>3672</Words>
  <Application>Microsoft Office PowerPoint</Application>
  <PresentationFormat>מסך רחב</PresentationFormat>
  <Paragraphs>614</Paragraphs>
  <Slides>38</Slides>
  <Notes>36</Notes>
  <HiddenSlides>0</HiddenSlides>
  <MMClips>0</MMClips>
  <ScaleCrop>false</ScaleCrop>
  <HeadingPairs>
    <vt:vector size="8" baseType="variant">
      <vt:variant>
        <vt:lpstr>גופנים בשימוש</vt:lpstr>
      </vt:variant>
      <vt:variant>
        <vt:i4>7</vt:i4>
      </vt:variant>
      <vt:variant>
        <vt:lpstr>ערכת נושא</vt:lpstr>
      </vt:variant>
      <vt:variant>
        <vt:i4>1</vt:i4>
      </vt:variant>
      <vt:variant>
        <vt:lpstr>שרתי OLE מוטבעים</vt:lpstr>
      </vt:variant>
      <vt:variant>
        <vt:i4>1</vt:i4>
      </vt:variant>
      <vt:variant>
        <vt:lpstr>כותרות שקופיות</vt:lpstr>
      </vt:variant>
      <vt:variant>
        <vt:i4>38</vt:i4>
      </vt:variant>
    </vt:vector>
  </HeadingPairs>
  <TitlesOfParts>
    <vt:vector size="47" baseType="lpstr">
      <vt:lpstr>Arial</vt:lpstr>
      <vt:lpstr>Calibri</vt:lpstr>
      <vt:lpstr>Symbol</vt:lpstr>
      <vt:lpstr>Tahoma</vt:lpstr>
      <vt:lpstr>Times New Roman</vt:lpstr>
      <vt:lpstr>Varela Round</vt:lpstr>
      <vt:lpstr>Wingdings</vt:lpstr>
      <vt:lpstr>ערכת נושא Office</vt:lpstr>
      <vt:lpstr>Bitmap Image</vt:lpstr>
      <vt:lpstr>מערכת שידורים לאומית</vt:lpstr>
      <vt:lpstr>מבנה וקישור</vt:lpstr>
      <vt:lpstr>מה נלמד היום </vt:lpstr>
      <vt:lpstr>הקשר הקוולנטי</vt:lpstr>
      <vt:lpstr>הקשר הקוולנטי</vt:lpstr>
      <vt:lpstr>הקשר הקוולנטי</vt:lpstr>
      <vt:lpstr>הקשר הקוולנטי</vt:lpstr>
      <vt:lpstr>הקשר הקוולנטי</vt:lpstr>
      <vt:lpstr>הקשר הקוולנטי</vt:lpstr>
      <vt:lpstr>הקשר הקוולנטי</vt:lpstr>
      <vt:lpstr>הקשר הקוולנטי</vt:lpstr>
      <vt:lpstr>הקשר הקוולנטי</vt:lpstr>
      <vt:lpstr>תרגול כיתה</vt:lpstr>
      <vt:lpstr>תרגול כיתה</vt:lpstr>
      <vt:lpstr>תרגול כיתה</vt:lpstr>
      <vt:lpstr>תרגול כיתה</vt:lpstr>
      <vt:lpstr>תרגול כיתה</vt:lpstr>
      <vt:lpstr>תרגול כיתה</vt:lpstr>
      <vt:lpstr>תרגול כיתה</vt:lpstr>
      <vt:lpstr>אנרגיית הקשר הקוולנטי</vt:lpstr>
      <vt:lpstr>תרגיל להפסקה</vt:lpstr>
      <vt:lpstr>הפסקה</vt:lpstr>
      <vt:lpstr>פתרון תרגיל שניתן להפסקה</vt:lpstr>
      <vt:lpstr>הקשר הקוולנטי</vt:lpstr>
      <vt:lpstr>תרגול כיתה</vt:lpstr>
      <vt:lpstr>תרגול כיתה</vt:lpstr>
      <vt:lpstr>תרגול כיתה</vt:lpstr>
      <vt:lpstr>תרגול כיתה</vt:lpstr>
      <vt:lpstr>תרגול כיתה</vt:lpstr>
      <vt:lpstr>תרגול כיתה</vt:lpstr>
      <vt:lpstr>תרגול כיתה</vt:lpstr>
      <vt:lpstr>תרגול כיתה</vt:lpstr>
      <vt:lpstr>תרגול כיתה</vt:lpstr>
      <vt:lpstr>תרגול כיתה</vt:lpstr>
      <vt:lpstr>תרגול כיתה</vt:lpstr>
      <vt:lpstr>אורך הקשר הקוולנטי</vt:lpstr>
      <vt:lpstr>כותרת</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user</dc:creator>
  <cp:lastModifiedBy>שני שמלה/Shani Chemla</cp:lastModifiedBy>
  <cp:revision>249</cp:revision>
  <dcterms:created xsi:type="dcterms:W3CDTF">2020-03-15T19:13:03Z</dcterms:created>
  <dcterms:modified xsi:type="dcterms:W3CDTF">2021-11-10T13:39:40Z</dcterms:modified>
</cp:coreProperties>
</file>