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66"/>
  </p:notesMasterIdLst>
  <p:sldIdLst>
    <p:sldId id="257" r:id="rId2"/>
    <p:sldId id="262" r:id="rId3"/>
    <p:sldId id="263" r:id="rId4"/>
    <p:sldId id="258" r:id="rId5"/>
    <p:sldId id="295" r:id="rId6"/>
    <p:sldId id="362" r:id="rId7"/>
    <p:sldId id="301" r:id="rId8"/>
    <p:sldId id="385" r:id="rId9"/>
    <p:sldId id="307" r:id="rId10"/>
    <p:sldId id="309" r:id="rId11"/>
    <p:sldId id="361" r:id="rId12"/>
    <p:sldId id="312" r:id="rId13"/>
    <p:sldId id="311" r:id="rId14"/>
    <p:sldId id="389" r:id="rId15"/>
    <p:sldId id="315" r:id="rId16"/>
    <p:sldId id="316" r:id="rId17"/>
    <p:sldId id="390" r:id="rId18"/>
    <p:sldId id="384" r:id="rId19"/>
    <p:sldId id="386" r:id="rId20"/>
    <p:sldId id="321" r:id="rId21"/>
    <p:sldId id="373" r:id="rId22"/>
    <p:sldId id="391" r:id="rId23"/>
    <p:sldId id="322" r:id="rId24"/>
    <p:sldId id="317" r:id="rId25"/>
    <p:sldId id="324" r:id="rId26"/>
    <p:sldId id="326" r:id="rId27"/>
    <p:sldId id="327" r:id="rId28"/>
    <p:sldId id="325" r:id="rId29"/>
    <p:sldId id="387" r:id="rId30"/>
    <p:sldId id="364" r:id="rId31"/>
    <p:sldId id="303" r:id="rId32"/>
    <p:sldId id="288" r:id="rId33"/>
    <p:sldId id="365" r:id="rId34"/>
    <p:sldId id="338" r:id="rId35"/>
    <p:sldId id="337" r:id="rId36"/>
    <p:sldId id="367" r:id="rId37"/>
    <p:sldId id="366" r:id="rId38"/>
    <p:sldId id="340" r:id="rId39"/>
    <p:sldId id="341" r:id="rId40"/>
    <p:sldId id="336" r:id="rId41"/>
    <p:sldId id="347" r:id="rId42"/>
    <p:sldId id="344" r:id="rId43"/>
    <p:sldId id="348" r:id="rId44"/>
    <p:sldId id="349" r:id="rId45"/>
    <p:sldId id="350" r:id="rId46"/>
    <p:sldId id="343" r:id="rId47"/>
    <p:sldId id="359" r:id="rId48"/>
    <p:sldId id="356" r:id="rId49"/>
    <p:sldId id="370" r:id="rId50"/>
    <p:sldId id="354" r:id="rId51"/>
    <p:sldId id="360" r:id="rId52"/>
    <p:sldId id="374" r:id="rId53"/>
    <p:sldId id="375" r:id="rId54"/>
    <p:sldId id="371" r:id="rId55"/>
    <p:sldId id="392" r:id="rId56"/>
    <p:sldId id="378" r:id="rId57"/>
    <p:sldId id="376" r:id="rId58"/>
    <p:sldId id="380" r:id="rId59"/>
    <p:sldId id="388" r:id="rId60"/>
    <p:sldId id="342" r:id="rId61"/>
    <p:sldId id="352" r:id="rId62"/>
    <p:sldId id="328" r:id="rId63"/>
    <p:sldId id="383" r:id="rId64"/>
    <p:sldId id="291" r:id="rId65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B4BC"/>
    <a:srgbClr val="FF00FF"/>
    <a:srgbClr val="5A0642"/>
    <a:srgbClr val="8DD3D7"/>
    <a:srgbClr val="11A4AB"/>
    <a:srgbClr val="6CF0FF"/>
    <a:srgbClr val="192A72"/>
    <a:srgbClr val="92D050"/>
    <a:srgbClr val="E0E0E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796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20" y="102"/>
      </p:cViewPr>
      <p:guideLst>
        <p:guide orient="horz" pos="2160"/>
        <p:guide pos="386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66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EC061A6-0796-4DA4-BCCF-C39215C865B3}" type="datetimeFigureOut">
              <a:rPr lang="he-IL" smtClean="0"/>
              <a:pPr/>
              <a:t>ו'/אלול/תש"ף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6DF83E7-A828-4E18-9E21-DA925548D1E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047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he.wikipedia.org/wiki/%D7%97%D7%95%D7%9E%D7%A6%D7%AA_%D7%9E%D7%9C%D7%97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85725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23412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135624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463533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992121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001809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749068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667915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49376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094416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11055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67531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630282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446644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370630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828180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468064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712262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112746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570349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6F83B4-4527-4147-AD95-DA0687FA723C}" type="slidenum">
              <a:rPr lang="he-IL" smtClean="0"/>
              <a:pPr/>
              <a:t>31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064318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7709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436015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387109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6530467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678315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7210429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0308500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7869493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808862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41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1150236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42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04306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43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9157630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44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2093186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45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6287662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46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8875763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256774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48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1556248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49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9595914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50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055166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354347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52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81713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142812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53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5186923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54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9024757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55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4466052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56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3297207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57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7730646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כלל אצבע: יותר מרוכז לפחות....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58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3986761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948667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60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9690158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61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865220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6F83B4-4527-4147-AD95-DA0687FA723C}" type="slidenum">
              <a:rPr lang="he-IL" smtClean="0"/>
              <a:pPr/>
              <a:t>62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61215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  <a:p>
            <a:r>
              <a:rPr lang="he-IL" dirty="0"/>
              <a:t>למשל, לתמיסת </a:t>
            </a:r>
            <a:r>
              <a:rPr lang="en-US" dirty="0"/>
              <a:t> </a:t>
            </a:r>
            <a:r>
              <a:rPr lang="en-US" dirty="0">
                <a:hlinkClick r:id="rId3" tooltip="חומצת מלח"/>
              </a:rPr>
              <a:t>HCl</a:t>
            </a:r>
            <a:r>
              <a:rPr lang="en-US" dirty="0"/>
              <a:t> </a:t>
            </a:r>
            <a:r>
              <a:rPr lang="he-IL" dirty="0"/>
              <a:t>רוויה (בריכוז 37% משקלי) יש </a:t>
            </a:r>
            <a:r>
              <a:rPr lang="en-US" dirty="0"/>
              <a:t> pH= -1.1 </a:t>
            </a:r>
            <a:r>
              <a:rPr lang="he-IL" dirty="0"/>
              <a:t> , ולעומת זאת לתמיסה רוויה של </a:t>
            </a:r>
            <a:r>
              <a:rPr lang="en-US" dirty="0"/>
              <a:t>NaOH </a:t>
            </a:r>
            <a:r>
              <a:rPr lang="he-IL" dirty="0"/>
              <a:t> יש </a:t>
            </a:r>
            <a:r>
              <a:rPr lang="en-US" dirty="0"/>
              <a:t> pH=15 </a:t>
            </a:r>
            <a:r>
              <a:rPr lang="he-IL" dirty="0"/>
              <a:t>בערך. בטבע נמצאו אף תמיסות בעלות </a:t>
            </a:r>
            <a:r>
              <a:rPr lang="en-US" dirty="0"/>
              <a:t>pH= </a:t>
            </a:r>
            <a:r>
              <a:rPr lang="en-US" baseline="30000" dirty="0"/>
              <a:t>_</a:t>
            </a:r>
            <a:r>
              <a:rPr lang="en-US" dirty="0"/>
              <a:t>3.6.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39456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645011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10129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03287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 - מערכת שידורים לאומ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16000" y="2693989"/>
            <a:ext cx="11160000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1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810" y="6304086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F2D798A-D3EB-4AD6-BA0D-6AF5A272CB65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61D397-1081-475E-877E-2C0275DD9CD7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C9C924-5BCF-44F6-9D2C-C85E4D329EC9}"/>
              </a:ext>
            </a:extLst>
          </p:cNvPr>
          <p:cNvSpPr/>
          <p:nvPr userDrawn="1"/>
        </p:nvSpPr>
        <p:spPr>
          <a:xfrm rot="5400000">
            <a:off x="10129568" y="1977381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B07856-A797-4811-9A80-36465708097A}"/>
              </a:ext>
            </a:extLst>
          </p:cNvPr>
          <p:cNvSpPr/>
          <p:nvPr userDrawn="1"/>
        </p:nvSpPr>
        <p:spPr>
          <a:xfrm>
            <a:off x="-3261642" y="347118"/>
            <a:ext cx="3246401" cy="730473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ראשית ושתי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FEA3643-4251-43C2-A891-4C9664978E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4360" y="1310640"/>
            <a:ext cx="4511040" cy="42672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כותרת 1">
            <a:extLst>
              <a:ext uri="{FF2B5EF4-FFF2-40B4-BE49-F238E27FC236}">
                <a16:creationId xmlns:a16="http://schemas.microsoft.com/office/drawing/2014/main" id="{C304FB8B-5E14-469F-8BA4-BF0F011B9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926" y="155448"/>
            <a:ext cx="9802368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8">
            <a:extLst>
              <a:ext uri="{FF2B5EF4-FFF2-40B4-BE49-F238E27FC236}">
                <a16:creationId xmlns:a16="http://schemas.microsoft.com/office/drawing/2014/main" id="{B712628B-0991-4441-8324-4563256F9B32}"/>
              </a:ext>
            </a:extLst>
          </p:cNvPr>
          <p:cNvSpPr/>
          <p:nvPr userDrawn="1"/>
        </p:nvSpPr>
        <p:spPr>
          <a:xfrm>
            <a:off x="-2429707" y="195047"/>
            <a:ext cx="2969302" cy="24759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26E72AF6-8AD0-4AAD-B906-30424D022CD1}"/>
              </a:ext>
            </a:extLst>
          </p:cNvPr>
          <p:cNvSpPr/>
          <p:nvPr userDrawn="1"/>
        </p:nvSpPr>
        <p:spPr>
          <a:xfrm>
            <a:off x="9974795" y="5878199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11" name="מלבן מעוגל 8">
            <a:extLst>
              <a:ext uri="{FF2B5EF4-FFF2-40B4-BE49-F238E27FC236}">
                <a16:creationId xmlns:a16="http://schemas.microsoft.com/office/drawing/2014/main" id="{68D073A7-D8C0-45AA-A5E4-B6122A52E8F5}"/>
              </a:ext>
            </a:extLst>
          </p:cNvPr>
          <p:cNvSpPr/>
          <p:nvPr userDrawn="1"/>
        </p:nvSpPr>
        <p:spPr>
          <a:xfrm>
            <a:off x="-2017472" y="518276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0">
            <a:extLst>
              <a:ext uri="{FF2B5EF4-FFF2-40B4-BE49-F238E27FC236}">
                <a16:creationId xmlns:a16="http://schemas.microsoft.com/office/drawing/2014/main" id="{DF89C8AF-9EDF-46EF-BAB7-2D35F683552B}"/>
              </a:ext>
            </a:extLst>
          </p:cNvPr>
          <p:cNvSpPr/>
          <p:nvPr userDrawn="1"/>
        </p:nvSpPr>
        <p:spPr>
          <a:xfrm>
            <a:off x="8144699" y="6307826"/>
            <a:ext cx="5175721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52FC1393-B378-4A8A-8716-61E038E3D6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72315" y="1310640"/>
            <a:ext cx="4511040" cy="42672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A01DEB-EE2D-463E-B92D-20469AC2DACB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DC8B5D-6FF7-4E76-819C-95A4A6017B9C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0F30E8-13B7-4C55-A126-67529F765268}"/>
              </a:ext>
            </a:extLst>
          </p:cNvPr>
          <p:cNvSpPr/>
          <p:nvPr userDrawn="1"/>
        </p:nvSpPr>
        <p:spPr>
          <a:xfrm rot="5400000">
            <a:off x="10092700" y="2084060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E7D38CE-7F73-4533-B25A-F628D3EBA7C1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444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 פריסה 4">
  <p:cSld name="1_כותרת בלבד פריסה 4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8"/>
          <p:cNvSpPr/>
          <p:nvPr/>
        </p:nvSpPr>
        <p:spPr>
          <a:xfrm>
            <a:off x="11497481" y="487099"/>
            <a:ext cx="1576672" cy="289443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5" name="Google Shape;95;p8"/>
          <p:cNvSpPr/>
          <p:nvPr/>
        </p:nvSpPr>
        <p:spPr>
          <a:xfrm>
            <a:off x="11150538" y="127099"/>
            <a:ext cx="1879662" cy="28944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6" name="Google Shape;96;p8"/>
          <p:cNvSpPr/>
          <p:nvPr/>
        </p:nvSpPr>
        <p:spPr>
          <a:xfrm>
            <a:off x="-487680" y="5923581"/>
            <a:ext cx="3133018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7" name="Google Shape;97;p8"/>
          <p:cNvSpPr/>
          <p:nvPr/>
        </p:nvSpPr>
        <p:spPr>
          <a:xfrm>
            <a:off x="-976438" y="6359813"/>
            <a:ext cx="7301038" cy="65808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8" name="Google Shape;98;p8"/>
          <p:cNvSpPr/>
          <p:nvPr/>
        </p:nvSpPr>
        <p:spPr>
          <a:xfrm rot="5400000">
            <a:off x="9360284" y="2733622"/>
            <a:ext cx="6987520" cy="1297194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9" name="Google Shape;99;p8"/>
          <p:cNvSpPr txBox="1"/>
          <p:nvPr/>
        </p:nvSpPr>
        <p:spPr>
          <a:xfrm>
            <a:off x="-131730" y="6361368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>
                <a:solidFill>
                  <a:srgbClr val="D8D8D8"/>
                </a:solidFill>
                <a:latin typeface="Varela Round"/>
                <a:ea typeface="Varela Round"/>
                <a:cs typeface="Varela Round"/>
                <a:sym typeface="Varela Round"/>
              </a:rPr>
              <a:t>‹#›</a:t>
            </a:fld>
            <a:endParaRPr sz="1800" b="0">
              <a:solidFill>
                <a:srgbClr val="D8D8D8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0" name="Google Shape;100;p8"/>
          <p:cNvSpPr/>
          <p:nvPr/>
        </p:nvSpPr>
        <p:spPr>
          <a:xfrm rot="-5400000">
            <a:off x="5821949" y="1027133"/>
            <a:ext cx="521207" cy="12218895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1" name="Google Shape;101;p8"/>
          <p:cNvSpPr/>
          <p:nvPr/>
        </p:nvSpPr>
        <p:spPr>
          <a:xfrm rot="5400000">
            <a:off x="5683838" y="-6805249"/>
            <a:ext cx="947627" cy="12639719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2" name="Google Shape;102;p8"/>
          <p:cNvSpPr/>
          <p:nvPr/>
        </p:nvSpPr>
        <p:spPr>
          <a:xfrm>
            <a:off x="-2001567" y="-416688"/>
            <a:ext cx="1974672" cy="8068538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3" name="Google Shape;103;p8"/>
          <p:cNvSpPr txBox="1">
            <a:spLocks noGrp="1"/>
          </p:cNvSpPr>
          <p:nvPr>
            <p:ph type="body" idx="1"/>
          </p:nvPr>
        </p:nvSpPr>
        <p:spPr>
          <a:xfrm>
            <a:off x="2951578" y="1212161"/>
            <a:ext cx="7885112" cy="4090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2628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פרטי השיעור, מקצוע ומור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4000014" cy="2978963"/>
          </a:xfrm>
          <a:prstGeom prst="roundRect">
            <a:avLst>
              <a:gd name="adj" fmla="val 50000"/>
            </a:avLst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 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9949" y="6240593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113" y="872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8">
            <a:extLst>
              <a:ext uri="{FF2B5EF4-FFF2-40B4-BE49-F238E27FC236}">
                <a16:creationId xmlns:a16="http://schemas.microsoft.com/office/drawing/2014/main" id="{404057E2-9B3D-4075-99B3-75AE757986D1}"/>
              </a:ext>
            </a:extLst>
          </p:cNvPr>
          <p:cNvSpPr/>
          <p:nvPr userDrawn="1"/>
        </p:nvSpPr>
        <p:spPr>
          <a:xfrm>
            <a:off x="1005946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5" name="מלבן מעוגל 7">
            <a:extLst>
              <a:ext uri="{FF2B5EF4-FFF2-40B4-BE49-F238E27FC236}">
                <a16:creationId xmlns:a16="http://schemas.microsoft.com/office/drawing/2014/main" id="{F6801116-CC43-4B2A-8C30-E06B51438E5F}"/>
              </a:ext>
            </a:extLst>
          </p:cNvPr>
          <p:cNvSpPr/>
          <p:nvPr userDrawn="1"/>
        </p:nvSpPr>
        <p:spPr>
          <a:xfrm>
            <a:off x="9066088" y="593003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3851AC-7C39-4D24-80F3-E23F47BEFFD4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1AEE328-D2C3-444A-8724-BDAF608C4860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D96B898-2CF0-49F5-BBD6-BB8ACC47A495}"/>
              </a:ext>
            </a:extLst>
          </p:cNvPr>
          <p:cNvSpPr/>
          <p:nvPr userDrawn="1"/>
        </p:nvSpPr>
        <p:spPr>
          <a:xfrm rot="5400000">
            <a:off x="10107939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9EA7E53-F4C8-4E78-8841-55D753889071}"/>
              </a:ext>
            </a:extLst>
          </p:cNvPr>
          <p:cNvSpPr/>
          <p:nvPr userDrawn="1"/>
        </p:nvSpPr>
        <p:spPr>
          <a:xfrm>
            <a:off x="-3246402" y="-426720"/>
            <a:ext cx="3246401" cy="807856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כותרת 1">
            <a:extLst>
              <a:ext uri="{FF2B5EF4-FFF2-40B4-BE49-F238E27FC236}">
                <a16:creationId xmlns:a16="http://schemas.microsoft.com/office/drawing/2014/main" id="{6AF90618-5011-488D-8577-8090B2BE54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6000" y="1400768"/>
            <a:ext cx="10800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23" name="Google Shape;11;p2">
            <a:extLst>
              <a:ext uri="{FF2B5EF4-FFF2-40B4-BE49-F238E27FC236}">
                <a16:creationId xmlns:a16="http://schemas.microsoft.com/office/drawing/2014/main" id="{60774046-55DB-47C4-8731-49E4A217CD4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96000" y="2798300"/>
            <a:ext cx="10800000" cy="72000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24" name="מציין מיקום תוכן 2">
            <a:extLst>
              <a:ext uri="{FF2B5EF4-FFF2-40B4-BE49-F238E27FC236}">
                <a16:creationId xmlns:a16="http://schemas.microsoft.com/office/drawing/2014/main" id="{4EE53297-C04D-4B07-99F8-BCEC4E3B9EB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96000" y="3655832"/>
            <a:ext cx="10800000" cy="720000"/>
          </a:xfrm>
        </p:spPr>
        <p:txBody>
          <a:bodyPr anchor="ctr">
            <a:noAutofit/>
          </a:bodyPr>
          <a:lstStyle>
            <a:lvl1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20" name="מציין מיקום של מספר שקופית 22">
            <a:extLst>
              <a:ext uri="{FF2B5EF4-FFF2-40B4-BE49-F238E27FC236}">
                <a16:creationId xmlns:a16="http://schemas.microsoft.com/office/drawing/2014/main" id="{58C13A1B-004E-44B4-BBDC-E08548A96B81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9659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פרק חד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4129222" cy="2978963"/>
          </a:xfrm>
          <a:prstGeom prst="roundRect">
            <a:avLst>
              <a:gd name="adj" fmla="val 50000"/>
            </a:avLst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>
                <a:solidFill>
                  <a:srgbClr val="192A72"/>
                </a:solidFill>
              </a:rPr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96000" y="1919888"/>
            <a:ext cx="10800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1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15" name="מלבן מעוגל 6">
            <a:extLst>
              <a:ext uri="{FF2B5EF4-FFF2-40B4-BE49-F238E27FC236}">
                <a16:creationId xmlns:a16="http://schemas.microsoft.com/office/drawing/2014/main" id="{B4A26894-BFC6-4CB2-9F98-6C0AB203AB11}"/>
              </a:ext>
            </a:extLst>
          </p:cNvPr>
          <p:cNvSpPr/>
          <p:nvPr userDrawn="1"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מלבן מעוגל 7">
            <a:extLst>
              <a:ext uri="{FF2B5EF4-FFF2-40B4-BE49-F238E27FC236}">
                <a16:creationId xmlns:a16="http://schemas.microsoft.com/office/drawing/2014/main" id="{93139C06-AB68-49E4-9F8F-F0E56072AD87}"/>
              </a:ext>
            </a:extLst>
          </p:cNvPr>
          <p:cNvSpPr/>
          <p:nvPr userDrawn="1"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7" name="מלבן מעוגל 8">
            <a:extLst>
              <a:ext uri="{FF2B5EF4-FFF2-40B4-BE49-F238E27FC236}">
                <a16:creationId xmlns:a16="http://schemas.microsoft.com/office/drawing/2014/main" id="{92F44B1F-CB02-4BE0-9593-98D37356833A}"/>
              </a:ext>
            </a:extLst>
          </p:cNvPr>
          <p:cNvSpPr/>
          <p:nvPr userDrawn="1"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8" name="מלבן מעוגל 10">
            <a:extLst>
              <a:ext uri="{FF2B5EF4-FFF2-40B4-BE49-F238E27FC236}">
                <a16:creationId xmlns:a16="http://schemas.microsoft.com/office/drawing/2014/main" id="{F91DCBDE-92CA-433E-83D5-3B5D0DD4B449}"/>
              </a:ext>
            </a:extLst>
          </p:cNvPr>
          <p:cNvSpPr/>
          <p:nvPr userDrawn="1"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194D36-FE0A-4C9F-8946-7441BBD04111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F65A56D-9132-4626-874B-D91437478839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0D0F400-87FD-46D3-B4A3-AC189F03B752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8D9617-ADF9-485F-8AE6-FD3940CA7E4F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מציין מיקום של מספר שקופית 22">
            <a:extLst>
              <a:ext uri="{FF2B5EF4-FFF2-40B4-BE49-F238E27FC236}">
                <a16:creationId xmlns:a16="http://schemas.microsoft.com/office/drawing/2014/main" id="{1D40CDBA-CE8D-4E82-AAAC-CCBC39F3F871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101B9CB6-49B4-453D-B184-EBAC942B41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61052" y="3409122"/>
            <a:ext cx="9203635" cy="804863"/>
          </a:xfrm>
        </p:spPr>
        <p:txBody>
          <a:bodyPr/>
          <a:lstStyle>
            <a:lvl1pPr marL="0" indent="0" algn="ctr" rtl="0">
              <a:buNone/>
              <a:defRPr/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3628904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 פריסה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 מעוגל 10">
            <a:extLst>
              <a:ext uri="{FF2B5EF4-FFF2-40B4-BE49-F238E27FC236}">
                <a16:creationId xmlns:a16="http://schemas.microsoft.com/office/drawing/2014/main" id="{EAE132D4-D270-4859-A0A8-0EABA938935B}"/>
              </a:ext>
            </a:extLst>
          </p:cNvPr>
          <p:cNvSpPr/>
          <p:nvPr userDrawn="1"/>
        </p:nvSpPr>
        <p:spPr>
          <a:xfrm>
            <a:off x="6581228" y="6447542"/>
            <a:ext cx="5993234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6">
            <a:extLst>
              <a:ext uri="{FF2B5EF4-FFF2-40B4-BE49-F238E27FC236}">
                <a16:creationId xmlns:a16="http://schemas.microsoft.com/office/drawing/2014/main" id="{8A467694-CC08-4C30-BF05-885FCBD4CAB0}"/>
              </a:ext>
            </a:extLst>
          </p:cNvPr>
          <p:cNvSpPr/>
          <p:nvPr userDrawn="1"/>
        </p:nvSpPr>
        <p:spPr>
          <a:xfrm>
            <a:off x="9704146" y="5381191"/>
            <a:ext cx="3496396" cy="442359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998859"/>
            <a:ext cx="11161453" cy="4062435"/>
          </a:xfrm>
        </p:spPr>
        <p:txBody>
          <a:bodyPr>
            <a:normAutofit/>
          </a:bodyPr>
          <a:lstStyle>
            <a:lvl1pPr marL="268288" indent="-2682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206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1226982" y="101748"/>
            <a:ext cx="2160598" cy="21681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2054055" y="390797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53219EEB-A406-4AC2-B87E-54A955D7D483}"/>
              </a:ext>
            </a:extLst>
          </p:cNvPr>
          <p:cNvSpPr/>
          <p:nvPr userDrawn="1"/>
        </p:nvSpPr>
        <p:spPr>
          <a:xfrm>
            <a:off x="7978665" y="5944772"/>
            <a:ext cx="4766811" cy="38154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5BA376-F667-4A43-9264-CB356AE2FBF1}"/>
              </a:ext>
            </a:extLst>
          </p:cNvPr>
          <p:cNvSpPr/>
          <p:nvPr userDrawn="1"/>
        </p:nvSpPr>
        <p:spPr>
          <a:xfrm rot="5400000">
            <a:off x="9936561" y="2157343"/>
            <a:ext cx="735717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CE73A552-D52C-4EE0-9E7A-557CEB6CE479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208D21-C13C-48D3-8634-05FCD1520B3D}"/>
              </a:ext>
            </a:extLst>
          </p:cNvPr>
          <p:cNvSpPr/>
          <p:nvPr userDrawn="1"/>
        </p:nvSpPr>
        <p:spPr>
          <a:xfrm>
            <a:off x="5903744" y="6876112"/>
            <a:ext cx="6894095" cy="149330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FFA872-60FE-48B4-B509-3F90F2F53575}"/>
              </a:ext>
            </a:extLst>
          </p:cNvPr>
          <p:cNvSpPr/>
          <p:nvPr userDrawn="1"/>
        </p:nvSpPr>
        <p:spPr>
          <a:xfrm>
            <a:off x="-2191928" y="-31850"/>
            <a:ext cx="2165034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025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 פריסה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3" y="1024128"/>
            <a:ext cx="11161453" cy="457200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3000" b="1">
                <a:solidFill>
                  <a:srgbClr val="12B4BC"/>
                </a:solidFill>
                <a:latin typeface="Varela Round" pitchFamily="2" charset="-79"/>
                <a:cs typeface="Varela Round" panose="00000500000000000000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567973"/>
            <a:ext cx="11161453" cy="3522187"/>
          </a:xfrm>
        </p:spPr>
        <p:txBody>
          <a:bodyPr>
            <a:normAutofit/>
          </a:bodyPr>
          <a:lstStyle>
            <a:lvl1pPr marL="268288" indent="-2682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1377633" y="110284"/>
            <a:ext cx="2105524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1729189" y="435139"/>
            <a:ext cx="2615798" cy="32187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8A91BCC4-EC47-43E2-9595-B89F757E1A7A}"/>
              </a:ext>
            </a:extLst>
          </p:cNvPr>
          <p:cNvSpPr/>
          <p:nvPr userDrawn="1"/>
        </p:nvSpPr>
        <p:spPr>
          <a:xfrm>
            <a:off x="9323387" y="5555326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>
            <a:extLst>
              <a:ext uri="{FF2B5EF4-FFF2-40B4-BE49-F238E27FC236}">
                <a16:creationId xmlns:a16="http://schemas.microsoft.com/office/drawing/2014/main" id="{238EE3F7-5012-4191-9ABD-A8E69370622E}"/>
              </a:ext>
            </a:extLst>
          </p:cNvPr>
          <p:cNvSpPr/>
          <p:nvPr userDrawn="1"/>
        </p:nvSpPr>
        <p:spPr>
          <a:xfrm>
            <a:off x="8679109" y="6024163"/>
            <a:ext cx="4127100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31BF6EDC-D21A-4961-802C-6C57056DED88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4" name="מלבן מעוגל 6">
            <a:extLst>
              <a:ext uri="{FF2B5EF4-FFF2-40B4-BE49-F238E27FC236}">
                <a16:creationId xmlns:a16="http://schemas.microsoft.com/office/drawing/2014/main" id="{09765D6C-4312-45BD-AEDC-93B641915820}"/>
              </a:ext>
            </a:extLst>
          </p:cNvPr>
          <p:cNvSpPr/>
          <p:nvPr userDrawn="1"/>
        </p:nvSpPr>
        <p:spPr>
          <a:xfrm>
            <a:off x="11005702" y="5213334"/>
            <a:ext cx="2372591" cy="25130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0EF58C-1955-4299-80B8-7931E9453E0B}"/>
              </a:ext>
            </a:extLst>
          </p:cNvPr>
          <p:cNvSpPr/>
          <p:nvPr userDrawn="1"/>
        </p:nvSpPr>
        <p:spPr>
          <a:xfrm rot="5400000">
            <a:off x="10107939" y="1954539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CE651A-F01C-47F6-93CB-FED077AFFFB4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9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 פריסה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2134"/>
            <a:ext cx="9802368" cy="720000"/>
          </a:xfrm>
        </p:spPr>
        <p:txBody>
          <a:bodyPr lIns="36000" tIns="0" rIns="36000" bIns="0">
            <a:noAutofit/>
          </a:bodyPr>
          <a:lstStyle>
            <a:lvl1pPr marL="0" indent="0">
              <a:tabLst>
                <a:tab pos="11659766" algn="l"/>
              </a:tabLst>
              <a:defRPr sz="44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024128" y="1049185"/>
            <a:ext cx="8031962" cy="4611559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234936" y="5807316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11218431" y="239177"/>
            <a:ext cx="1706880" cy="45839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-388620" y="6235866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C6E834-92B3-4A32-920C-9FA2D6987411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D60292-D9F7-4A35-9D0A-68A9095BDE1E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53CA14-A360-48A3-A071-94DFC2B62EDC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536A81-6863-4B7C-BB9A-6F6DBBAB87E2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6A93F88D-0694-4107-9D3A-245864065D84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8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8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 פריסה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11497481" y="487099"/>
            <a:ext cx="1576672" cy="289443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11150538" y="127099"/>
            <a:ext cx="1879662" cy="28944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7" name="מלבן מעוגל 6">
            <a:extLst>
              <a:ext uri="{FF2B5EF4-FFF2-40B4-BE49-F238E27FC236}">
                <a16:creationId xmlns:a16="http://schemas.microsoft.com/office/drawing/2014/main" id="{469E9F25-935E-4A65-8AF2-C1B8F105C612}"/>
              </a:ext>
            </a:extLst>
          </p:cNvPr>
          <p:cNvSpPr/>
          <p:nvPr userDrawn="1"/>
        </p:nvSpPr>
        <p:spPr>
          <a:xfrm>
            <a:off x="-487680" y="5923581"/>
            <a:ext cx="3133018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10">
            <a:extLst>
              <a:ext uri="{FF2B5EF4-FFF2-40B4-BE49-F238E27FC236}">
                <a16:creationId xmlns:a16="http://schemas.microsoft.com/office/drawing/2014/main" id="{DD33049F-8FB3-46DC-B84B-8E763BCBCAC1}"/>
              </a:ext>
            </a:extLst>
          </p:cNvPr>
          <p:cNvSpPr/>
          <p:nvPr userDrawn="1"/>
        </p:nvSpPr>
        <p:spPr>
          <a:xfrm>
            <a:off x="-976438" y="6359813"/>
            <a:ext cx="7301038" cy="65808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761EC8D2-662F-4FBE-BF29-06100D51DE7E}"/>
              </a:ext>
            </a:extLst>
          </p:cNvPr>
          <p:cNvSpPr/>
          <p:nvPr userDrawn="1"/>
        </p:nvSpPr>
        <p:spPr>
          <a:xfrm rot="5400000">
            <a:off x="9360283" y="2733622"/>
            <a:ext cx="6987520" cy="1297194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מציין מיקום של מספר שקופית 22">
            <a:extLst>
              <a:ext uri="{FF2B5EF4-FFF2-40B4-BE49-F238E27FC236}">
                <a16:creationId xmlns:a16="http://schemas.microsoft.com/office/drawing/2014/main" id="{23075256-456E-41D8-BDFD-8C3A8EA654D2}"/>
              </a:ext>
            </a:extLst>
          </p:cNvPr>
          <p:cNvSpPr txBox="1">
            <a:spLocks/>
          </p:cNvSpPr>
          <p:nvPr userDrawn="1"/>
        </p:nvSpPr>
        <p:spPr>
          <a:xfrm>
            <a:off x="-131730" y="6361368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8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8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B42163-9C8B-4AEB-9C50-F5529BD5C36B}"/>
              </a:ext>
            </a:extLst>
          </p:cNvPr>
          <p:cNvSpPr/>
          <p:nvPr userDrawn="1"/>
        </p:nvSpPr>
        <p:spPr>
          <a:xfrm rot="16200000">
            <a:off x="5821949" y="1027133"/>
            <a:ext cx="521207" cy="12218895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A26CB3A-BCA5-4171-BE99-1D6F46911786}"/>
              </a:ext>
            </a:extLst>
          </p:cNvPr>
          <p:cNvSpPr/>
          <p:nvPr userDrawn="1"/>
        </p:nvSpPr>
        <p:spPr>
          <a:xfrm rot="5400000">
            <a:off x="5683838" y="-6805249"/>
            <a:ext cx="947627" cy="1263971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964ABF-EE59-4E45-BC5F-A3665732FD21}"/>
              </a:ext>
            </a:extLst>
          </p:cNvPr>
          <p:cNvSpPr/>
          <p:nvPr userDrawn="1"/>
        </p:nvSpPr>
        <p:spPr>
          <a:xfrm>
            <a:off x="-2001567" y="-416688"/>
            <a:ext cx="1974672" cy="8068538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596A93-68B7-48E8-8354-9EAE3F8183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51578" y="1212161"/>
            <a:ext cx="7885112" cy="40909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1043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 פריסה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מלבן מעוגל 8">
            <a:extLst>
              <a:ext uri="{FF2B5EF4-FFF2-40B4-BE49-F238E27FC236}">
                <a16:creationId xmlns:a16="http://schemas.microsoft.com/office/drawing/2014/main" id="{820BD794-101C-426F-8015-9C33A0E995FA}"/>
              </a:ext>
            </a:extLst>
          </p:cNvPr>
          <p:cNvSpPr/>
          <p:nvPr userDrawn="1"/>
        </p:nvSpPr>
        <p:spPr>
          <a:xfrm>
            <a:off x="-2429707" y="195047"/>
            <a:ext cx="2969302" cy="24759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6926" y="155448"/>
            <a:ext cx="9802368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1026926" y="1025601"/>
            <a:ext cx="9802368" cy="431447"/>
          </a:xfrm>
        </p:spPr>
        <p:txBody>
          <a:bodyPr anchor="ctr">
            <a:noAutofit/>
          </a:bodyPr>
          <a:lstStyle>
            <a:lvl1pPr marL="185757" indent="0" algn="r">
              <a:buNone/>
              <a:defRPr sz="3000" b="1">
                <a:solidFill>
                  <a:srgbClr val="12B4BC"/>
                </a:solidFill>
                <a:latin typeface="Varela Round" pitchFamily="2" charset="-79"/>
                <a:cs typeface="Varela Round" pitchFamily="2" charset="-79"/>
              </a:defRPr>
            </a:lvl1pPr>
            <a:lvl2pPr marL="457246" indent="0">
              <a:buNone/>
              <a:defRPr sz="2000" b="1"/>
            </a:lvl2pPr>
            <a:lvl3pPr marL="914491" indent="0">
              <a:buNone/>
              <a:defRPr sz="1800" b="1"/>
            </a:lvl3pPr>
            <a:lvl4pPr marL="1371737" indent="0">
              <a:buNone/>
              <a:defRPr sz="1600" b="1"/>
            </a:lvl4pPr>
            <a:lvl5pPr marL="1828983" indent="0">
              <a:buNone/>
              <a:defRPr sz="1600" b="1"/>
            </a:lvl5pPr>
            <a:lvl6pPr marL="2286229" indent="0">
              <a:buNone/>
              <a:defRPr sz="1600" b="1"/>
            </a:lvl6pPr>
            <a:lvl7pPr marL="2743474" indent="0">
              <a:buNone/>
              <a:defRPr sz="1600" b="1"/>
            </a:lvl7pPr>
            <a:lvl8pPr marL="3200720" indent="0">
              <a:buNone/>
              <a:defRPr sz="1600" b="1"/>
            </a:lvl8pPr>
            <a:lvl9pPr marL="3657966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1026927" y="1710442"/>
            <a:ext cx="8212766" cy="4152517"/>
          </a:xfrm>
        </p:spPr>
        <p:txBody>
          <a:bodyPr>
            <a:normAutofit/>
          </a:bodyPr>
          <a:lstStyle>
            <a:lvl1pPr marL="439782" indent="-34293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34" lvl="0" indent="-342934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3024" lvl="1" indent="-285779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8" name="מלבן מעוגל 6">
            <a:extLst>
              <a:ext uri="{FF2B5EF4-FFF2-40B4-BE49-F238E27FC236}">
                <a16:creationId xmlns:a16="http://schemas.microsoft.com/office/drawing/2014/main" id="{E6F50987-5C32-40D2-A5FB-79D9E0819C00}"/>
              </a:ext>
            </a:extLst>
          </p:cNvPr>
          <p:cNvSpPr/>
          <p:nvPr userDrawn="1"/>
        </p:nvSpPr>
        <p:spPr>
          <a:xfrm>
            <a:off x="9974795" y="5878199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2017472" y="518276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10">
            <a:extLst>
              <a:ext uri="{FF2B5EF4-FFF2-40B4-BE49-F238E27FC236}">
                <a16:creationId xmlns:a16="http://schemas.microsoft.com/office/drawing/2014/main" id="{1C8AF664-98DE-433F-9B61-94366E98BCDF}"/>
              </a:ext>
            </a:extLst>
          </p:cNvPr>
          <p:cNvSpPr/>
          <p:nvPr userDrawn="1"/>
        </p:nvSpPr>
        <p:spPr>
          <a:xfrm>
            <a:off x="8144699" y="6307826"/>
            <a:ext cx="5175721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84947B-AFA4-410D-A793-689C573D144E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D4F41F-EAD8-495C-A662-C4F40F404DB3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A1181A-6B49-4EE5-AE44-1B5B124FA758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13178B-7D7E-4A10-9724-453DF758F663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מציין מיקום של מספר שקופית 22">
            <a:extLst>
              <a:ext uri="{FF2B5EF4-FFF2-40B4-BE49-F238E27FC236}">
                <a16:creationId xmlns:a16="http://schemas.microsoft.com/office/drawing/2014/main" id="{7947FE0C-D7CF-4209-91A5-93564F2C3543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וידאו על מסך מל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מעוגל 7"/>
          <p:cNvSpPr/>
          <p:nvPr userDrawn="1"/>
        </p:nvSpPr>
        <p:spPr>
          <a:xfrm>
            <a:off x="8667715" y="-161750"/>
            <a:ext cx="5300119" cy="38235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4" name="מציין מיקום של מדיה 3">
            <a:extLst>
              <a:ext uri="{FF2B5EF4-FFF2-40B4-BE49-F238E27FC236}">
                <a16:creationId xmlns:a16="http://schemas.microsoft.com/office/drawing/2014/main" id="{DD834E78-91D0-4CCC-9C3F-C5C504CFBE13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363416" y="639717"/>
            <a:ext cx="11465168" cy="612293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מיועד לסרטים</a:t>
            </a:r>
          </a:p>
        </p:txBody>
      </p:sp>
      <p:sp>
        <p:nvSpPr>
          <p:cNvPr id="11" name="מציין מיקום תוכן 10">
            <a:extLst>
              <a:ext uri="{FF2B5EF4-FFF2-40B4-BE49-F238E27FC236}">
                <a16:creationId xmlns:a16="http://schemas.microsoft.com/office/drawing/2014/main" id="{2A86C914-3EB6-4303-93FB-203A29FA2E3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3416" y="95349"/>
            <a:ext cx="8074879" cy="400050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24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226196-3340-4F6C-9B09-34934599BAD7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91965B-48C3-4AD9-9066-E67195630BFD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8CB16E1-D93B-440E-81F5-6366FDB428B8}"/>
              </a:ext>
            </a:extLst>
          </p:cNvPr>
          <p:cNvSpPr/>
          <p:nvPr userDrawn="1"/>
        </p:nvSpPr>
        <p:spPr>
          <a:xfrm rot="5400000">
            <a:off x="10129568" y="1977381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020DF7-29CF-4A0A-BC0A-7568981BF8AD}"/>
              </a:ext>
            </a:extLst>
          </p:cNvPr>
          <p:cNvSpPr/>
          <p:nvPr userDrawn="1"/>
        </p:nvSpPr>
        <p:spPr>
          <a:xfrm>
            <a:off x="-3948180" y="347118"/>
            <a:ext cx="3246401" cy="730473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7F0C566-C47D-446F-9E8E-EC9B0F5F1BF0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63A8D2-0547-47E3-84C0-5D60CFDB7CB1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C0104F3-C98B-4790-842F-F7B1B2FBDE13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07C576E-38DA-426A-9C16-921DE9A0835B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מציין מיקום של מספר שקופית 22">
            <a:extLst>
              <a:ext uri="{FF2B5EF4-FFF2-40B4-BE49-F238E27FC236}">
                <a16:creationId xmlns:a16="http://schemas.microsoft.com/office/drawing/2014/main" id="{5F1A13CD-CEB6-4958-B99A-46020ADA9375}"/>
              </a:ext>
            </a:extLst>
          </p:cNvPr>
          <p:cNvSpPr txBox="1">
            <a:spLocks/>
          </p:cNvSpPr>
          <p:nvPr userDrawn="1"/>
        </p:nvSpPr>
        <p:spPr>
          <a:xfrm>
            <a:off x="-231414" y="6409126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6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6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877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F552B-607E-4869-A917-C44959BDCB12}" type="datetimeFigureOut">
              <a:rPr lang="he-IL" smtClean="0"/>
              <a:pPr/>
              <a:t>ו'/אלול/תש"ף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1A36FD-4A58-4EC2-B769-2CB4558CD860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A89C66-91F2-409B-AE3C-970820728814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AF9B00-5AF6-47AB-81E5-2BE048851E3E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3C55C6-DFDE-44BF-BB37-E582014C2D44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1" r:id="rId3"/>
    <p:sldLayoutId id="2147483674" r:id="rId4"/>
    <p:sldLayoutId id="2147483675" r:id="rId5"/>
    <p:sldLayoutId id="2147483650" r:id="rId6"/>
    <p:sldLayoutId id="2147483676" r:id="rId7"/>
    <p:sldLayoutId id="2147483653" r:id="rId8"/>
    <p:sldLayoutId id="2147483666" r:id="rId9"/>
    <p:sldLayoutId id="2147483677" r:id="rId10"/>
    <p:sldLayoutId id="2147483679" r:id="rId11"/>
  </p:sldLayoutIdLst>
  <p:txStyles>
    <p:titleStyle>
      <a:lvl1pPr algn="ctr" defTabSz="914491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34" indent="-342934" algn="r" defTabSz="914491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3024" indent="-285779" algn="r" defTabSz="914491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14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60" indent="-228623" algn="r" defTabSz="914491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606" indent="-228623" algn="r" defTabSz="914491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51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97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43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89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creativecommons.org/licenses/by-nc-sa/3.0/" TargetMode="External"/><Relationship Id="rId5" Type="http://schemas.openxmlformats.org/officeDocument/2006/relationships/hyperlink" Target="http://www.tapuz.co.il/blog/net/Mobile/ViewEntry.aspx?entryid=3056230&amp;amp;tads=1" TargetMode="Externa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pixabay.com/es/signo-de-interrogaci%C3%B3n-pregunta-1019983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pixabay.com/es/signo-de-interrogaci%C3%B3n-pregunta-1019983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pixabay.com/es/signo-de-interrogaci%C3%B3n-pregunta-1019983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pixabay.com/es/signo-de-interrogaci%C3%B3n-pregunta-1019983/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s/signo-de-interrogaci%C3%B3n-pregunta-1019983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pixabay.com/es/signo-de-interrogaci%C3%B3n-pregunta-1019983/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frm=1&amp;source=images&amp;cd=&amp;cad=rja&amp;uact=8&amp;docid=_MB-ygTi7QBq6M&amp;tbnid=JFTw9H46YnjJ4M:&amp;ved=0CAUQjRw&amp;url=http://www.shvoong.co.il/he-IL/134/1421/&amp;ei=ao2tU6m4HuGE4gTO1YBw&amp;bvm=bv.69837884,d.bGE&amp;psig=AFQjCNE0feI9Fzwu-xhlyVHEw8T0QG6QIg&amp;ust=1403953790286986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>
          <a:xfrm>
            <a:off x="1" y="2693893"/>
            <a:ext cx="12192001" cy="1470216"/>
          </a:xfrm>
        </p:spPr>
        <p:txBody>
          <a:bodyPr>
            <a:normAutofit/>
          </a:bodyPr>
          <a:lstStyle/>
          <a:p>
            <a:r>
              <a:rPr lang="he-IL" dirty="0"/>
              <a:t>מערכת שידורים לאומית</a:t>
            </a:r>
          </a:p>
        </p:txBody>
      </p:sp>
    </p:spTree>
    <p:extLst>
      <p:ext uri="{BB962C8B-B14F-4D97-AF65-F5344CB8AC3E}">
        <p14:creationId xmlns:p14="http://schemas.microsoft.com/office/powerpoint/2010/main" val="1709990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חומצה בסיס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סקלת ה-</a:t>
            </a:r>
            <a:r>
              <a:rPr lang="en-US" dirty="0">
                <a:sym typeface="Varela Round"/>
              </a:rPr>
              <a:t>pH</a:t>
            </a:r>
            <a:endParaRPr lang="en-US" dirty="0"/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spcBef>
                <a:spcPct val="0"/>
              </a:spcBef>
              <a:defRPr/>
            </a:pPr>
            <a:r>
              <a:rPr lang="he-IL" altLang="en-US" b="1" dirty="0"/>
              <a:t>שינוי יחסי בריכוזי יוני </a:t>
            </a:r>
            <a:r>
              <a:rPr lang="he-IL" altLang="en-US" b="1" dirty="0" err="1"/>
              <a:t>הידרוניום</a:t>
            </a:r>
            <a:r>
              <a:rPr lang="he-IL" altLang="en-US" b="1" dirty="0"/>
              <a:t> והידרוקסיד:</a:t>
            </a:r>
          </a:p>
          <a:p>
            <a:pPr marL="4075501" lvl="8" indent="-457200">
              <a:lnSpc>
                <a:spcPct val="150000"/>
              </a:lnSpc>
              <a:spcBef>
                <a:spcPct val="0"/>
              </a:spcBef>
              <a:defRPr/>
            </a:pPr>
            <a:endParaRPr lang="he-IL" altLang="en-US" b="1" dirty="0"/>
          </a:p>
          <a:p>
            <a:endParaRPr lang="he-IL" dirty="0"/>
          </a:p>
        </p:txBody>
      </p:sp>
      <p:grpSp>
        <p:nvGrpSpPr>
          <p:cNvPr id="3" name="קבוצה 2">
            <a:extLst>
              <a:ext uri="{FF2B5EF4-FFF2-40B4-BE49-F238E27FC236}">
                <a16:creationId xmlns:a16="http://schemas.microsoft.com/office/drawing/2014/main" id="{531DF83E-82FE-415E-835E-463B710A26A0}"/>
              </a:ext>
            </a:extLst>
          </p:cNvPr>
          <p:cNvGrpSpPr/>
          <p:nvPr/>
        </p:nvGrpSpPr>
        <p:grpSpPr>
          <a:xfrm>
            <a:off x="2495205" y="2955346"/>
            <a:ext cx="6399057" cy="1545745"/>
            <a:chOff x="2495205" y="2955346"/>
            <a:chExt cx="6399057" cy="1545745"/>
          </a:xfrm>
        </p:grpSpPr>
        <p:sp>
          <p:nvSpPr>
            <p:cNvPr id="10" name="Rectangle 19">
              <a:extLst>
                <a:ext uri="{FF2B5EF4-FFF2-40B4-BE49-F238E27FC236}">
                  <a16:creationId xmlns:a16="http://schemas.microsoft.com/office/drawing/2014/main" id="{B0ECEF04-81DB-4AF6-BA9A-91A5682E43E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515990" y="3021470"/>
              <a:ext cx="6005263" cy="1479621"/>
            </a:xfrm>
            <a:prstGeom prst="rect">
              <a:avLst/>
            </a:prstGeom>
            <a:solidFill>
              <a:srgbClr val="EAEAEA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EAEAEA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53882" dir="135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he-IL" altLang="en-US" sz="2400" b="1"/>
            </a:p>
          </p:txBody>
        </p:sp>
        <p:sp>
          <p:nvSpPr>
            <p:cNvPr id="11" name="Text Box 22">
              <a:extLst>
                <a:ext uri="{FF2B5EF4-FFF2-40B4-BE49-F238E27FC236}">
                  <a16:creationId xmlns:a16="http://schemas.microsoft.com/office/drawing/2014/main" id="{FEA29872-CB21-4514-86CD-8653A7B314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3684" y="3920962"/>
              <a:ext cx="1509877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9pPr>
            </a:lstStyle>
            <a:p>
              <a:pPr algn="ctr" rtl="0">
                <a:spcBef>
                  <a:spcPct val="5000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CC3300"/>
                  </a:solidFill>
                </a:rPr>
                <a:t>H</a:t>
              </a:r>
              <a:r>
                <a:rPr lang="en-US" altLang="en-US" sz="2800" b="1" baseline="-25000" dirty="0">
                  <a:solidFill>
                    <a:srgbClr val="CC3300"/>
                  </a:solidFill>
                </a:rPr>
                <a:t>3</a:t>
              </a:r>
              <a:r>
                <a:rPr lang="en-US" altLang="en-US" sz="2800" b="1" dirty="0">
                  <a:solidFill>
                    <a:srgbClr val="CC3300"/>
                  </a:solidFill>
                </a:rPr>
                <a:t>O</a:t>
              </a:r>
              <a:r>
                <a:rPr lang="en-US" altLang="en-US" sz="2800" b="1" baseline="30000" dirty="0">
                  <a:solidFill>
                    <a:srgbClr val="CC3300"/>
                  </a:solidFill>
                </a:rPr>
                <a:t>+</a:t>
              </a:r>
              <a:r>
                <a:rPr lang="en-US" altLang="en-US" sz="4000" b="1" baseline="30000" dirty="0">
                  <a:solidFill>
                    <a:srgbClr val="CC3300"/>
                  </a:solidFill>
                </a:rPr>
                <a:t> </a:t>
              </a:r>
              <a:r>
                <a:rPr lang="en-US" altLang="en-US" sz="2800" b="1" baseline="-25000" dirty="0">
                  <a:solidFill>
                    <a:srgbClr val="CC3300"/>
                  </a:solidFill>
                </a:rPr>
                <a:t>(</a:t>
              </a:r>
              <a:r>
                <a:rPr lang="en-US" altLang="en-US" sz="2800" b="1" baseline="-25000" dirty="0" err="1">
                  <a:solidFill>
                    <a:srgbClr val="CC3300"/>
                  </a:solidFill>
                </a:rPr>
                <a:t>aq</a:t>
              </a:r>
              <a:r>
                <a:rPr lang="en-US" altLang="en-US" sz="2800" b="1" baseline="-25000" dirty="0">
                  <a:solidFill>
                    <a:srgbClr val="CC3300"/>
                  </a:solidFill>
                </a:rPr>
                <a:t>)</a:t>
              </a:r>
              <a:endParaRPr lang="en-US" altLang="en-US" sz="4000" b="1" dirty="0">
                <a:solidFill>
                  <a:srgbClr val="CC3300"/>
                </a:solidFill>
              </a:endParaRPr>
            </a:p>
          </p:txBody>
        </p:sp>
        <p:sp>
          <p:nvSpPr>
            <p:cNvPr id="15" name="Text Box 22">
              <a:extLst>
                <a:ext uri="{FF2B5EF4-FFF2-40B4-BE49-F238E27FC236}">
                  <a16:creationId xmlns:a16="http://schemas.microsoft.com/office/drawing/2014/main" id="{7E8A204D-5DE3-444F-821A-11EFF683EC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5540" y="3731529"/>
              <a:ext cx="1921169" cy="677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9pPr>
            </a:lstStyle>
            <a:p>
              <a:pPr algn="ctr" rtl="0">
                <a:spcBef>
                  <a:spcPct val="50000"/>
                </a:spcBef>
                <a:buFontTx/>
                <a:buNone/>
              </a:pPr>
              <a:r>
                <a:rPr lang="en-US" altLang="en-US" sz="3800" b="1" dirty="0">
                  <a:solidFill>
                    <a:srgbClr val="CC3300"/>
                  </a:solidFill>
                </a:rPr>
                <a:t>H</a:t>
              </a:r>
              <a:r>
                <a:rPr lang="en-US" altLang="en-US" sz="3800" b="1" baseline="-25000" dirty="0">
                  <a:solidFill>
                    <a:srgbClr val="CC3300"/>
                  </a:solidFill>
                </a:rPr>
                <a:t>3</a:t>
              </a:r>
              <a:r>
                <a:rPr lang="en-US" altLang="en-US" sz="3800" b="1" dirty="0">
                  <a:solidFill>
                    <a:srgbClr val="CC3300"/>
                  </a:solidFill>
                </a:rPr>
                <a:t>O</a:t>
              </a:r>
              <a:r>
                <a:rPr lang="en-US" altLang="en-US" sz="3800" b="1" baseline="30000" dirty="0">
                  <a:solidFill>
                    <a:srgbClr val="CC3300"/>
                  </a:solidFill>
                </a:rPr>
                <a:t>+</a:t>
              </a:r>
              <a:r>
                <a:rPr lang="en-US" altLang="en-US" sz="3800" b="1" baseline="-25000" dirty="0">
                  <a:solidFill>
                    <a:srgbClr val="CC3300"/>
                  </a:solidFill>
                </a:rPr>
                <a:t>(</a:t>
              </a:r>
              <a:r>
                <a:rPr lang="en-US" altLang="en-US" sz="3800" b="1" baseline="-25000" dirty="0" err="1">
                  <a:solidFill>
                    <a:srgbClr val="CC3300"/>
                  </a:solidFill>
                </a:rPr>
                <a:t>aq</a:t>
              </a:r>
              <a:r>
                <a:rPr lang="en-US" altLang="en-US" sz="3800" b="1" baseline="-25000" dirty="0">
                  <a:solidFill>
                    <a:srgbClr val="CC3300"/>
                  </a:solidFill>
                </a:rPr>
                <a:t>)</a:t>
              </a:r>
              <a:endParaRPr lang="en-US" altLang="en-US" sz="3800" b="1" dirty="0">
                <a:solidFill>
                  <a:srgbClr val="CC3300"/>
                </a:solidFill>
              </a:endParaRPr>
            </a:p>
          </p:txBody>
        </p:sp>
        <p:sp>
          <p:nvSpPr>
            <p:cNvPr id="18" name="Text Box 25">
              <a:extLst>
                <a:ext uri="{FF2B5EF4-FFF2-40B4-BE49-F238E27FC236}">
                  <a16:creationId xmlns:a16="http://schemas.microsoft.com/office/drawing/2014/main" id="{58467ACB-88CB-4414-A019-EBC8E7CB41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7595" y="2955346"/>
              <a:ext cx="114300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9pPr>
            </a:lstStyle>
            <a:p>
              <a:pPr algn="l" rtl="0">
                <a:spcBef>
                  <a:spcPct val="50000"/>
                </a:spcBef>
                <a:buFontTx/>
                <a:buNone/>
              </a:pPr>
              <a:r>
                <a:rPr lang="en-US" altLang="en-US" sz="2000" b="1" dirty="0">
                  <a:solidFill>
                    <a:schemeClr val="accent1">
                      <a:lumMod val="50000"/>
                    </a:schemeClr>
                  </a:solidFill>
                </a:rPr>
                <a:t>OH</a:t>
              </a:r>
              <a:r>
                <a:rPr lang="en-US" altLang="en-US" sz="2000" b="1" baseline="30000" dirty="0">
                  <a:solidFill>
                    <a:schemeClr val="accent1">
                      <a:lumMod val="50000"/>
                    </a:schemeClr>
                  </a:solidFill>
                </a:rPr>
                <a:t>-</a:t>
              </a:r>
              <a:r>
                <a:rPr lang="en-US" altLang="en-US" sz="1600" b="1" dirty="0">
                  <a:solidFill>
                    <a:schemeClr val="accent1">
                      <a:lumMod val="50000"/>
                    </a:schemeClr>
                  </a:solidFill>
                </a:rPr>
                <a:t>(</a:t>
              </a:r>
              <a:r>
                <a:rPr lang="en-US" altLang="en-US" sz="1600" b="1" dirty="0" err="1">
                  <a:solidFill>
                    <a:schemeClr val="accent1">
                      <a:lumMod val="50000"/>
                    </a:schemeClr>
                  </a:solidFill>
                </a:rPr>
                <a:t>aq</a:t>
              </a:r>
              <a:r>
                <a:rPr lang="en-US" altLang="en-US" sz="1600" b="1" dirty="0">
                  <a:solidFill>
                    <a:schemeClr val="accent1">
                      <a:lumMod val="50000"/>
                    </a:schemeClr>
                  </a:solidFill>
                </a:rPr>
                <a:t>)</a:t>
              </a:r>
              <a:endParaRPr lang="en-US" altLang="en-US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cxnSp>
          <p:nvCxnSpPr>
            <p:cNvPr id="6" name="מחבר ישר 5">
              <a:extLst>
                <a:ext uri="{FF2B5EF4-FFF2-40B4-BE49-F238E27FC236}">
                  <a16:creationId xmlns:a16="http://schemas.microsoft.com/office/drawing/2014/main" id="{9CAB8C94-E0FA-4A41-B789-B47279E12567}"/>
                </a:ext>
              </a:extLst>
            </p:cNvPr>
            <p:cNvCxnSpPr>
              <a:cxnSpLocks/>
            </p:cNvCxnSpPr>
            <p:nvPr/>
          </p:nvCxnSpPr>
          <p:spPr>
            <a:xfrm>
              <a:off x="2495205" y="3091631"/>
              <a:ext cx="5908217" cy="128494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 Box 22">
              <a:extLst>
                <a:ext uri="{FF2B5EF4-FFF2-40B4-BE49-F238E27FC236}">
                  <a16:creationId xmlns:a16="http://schemas.microsoft.com/office/drawing/2014/main" id="{117C5F61-7379-4860-9FCA-379A72EA96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46570" y="4046657"/>
              <a:ext cx="1509877" cy="4206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9pPr>
            </a:lstStyle>
            <a:p>
              <a:pPr algn="ctr" rtl="0">
                <a:spcBef>
                  <a:spcPct val="50000"/>
                </a:spcBef>
                <a:buFontTx/>
                <a:buNone/>
              </a:pPr>
              <a:r>
                <a:rPr lang="en-US" altLang="en-US" sz="2000" b="1" dirty="0">
                  <a:solidFill>
                    <a:srgbClr val="CC3300"/>
                  </a:solidFill>
                </a:rPr>
                <a:t>H</a:t>
              </a:r>
              <a:r>
                <a:rPr lang="en-US" altLang="en-US" sz="2000" b="1" baseline="-25000" dirty="0">
                  <a:solidFill>
                    <a:srgbClr val="CC3300"/>
                  </a:solidFill>
                </a:rPr>
                <a:t>3</a:t>
              </a:r>
              <a:r>
                <a:rPr lang="en-US" altLang="en-US" sz="2000" b="1" dirty="0">
                  <a:solidFill>
                    <a:srgbClr val="CC3300"/>
                  </a:solidFill>
                </a:rPr>
                <a:t>O</a:t>
              </a:r>
              <a:r>
                <a:rPr lang="en-US" altLang="en-US" sz="2000" b="1" baseline="30000" dirty="0">
                  <a:solidFill>
                    <a:srgbClr val="CC3300"/>
                  </a:solidFill>
                </a:rPr>
                <a:t>+</a:t>
              </a:r>
              <a:r>
                <a:rPr lang="en-US" altLang="en-US" b="1" baseline="30000" dirty="0">
                  <a:solidFill>
                    <a:srgbClr val="CC3300"/>
                  </a:solidFill>
                </a:rPr>
                <a:t> </a:t>
              </a:r>
              <a:r>
                <a:rPr lang="en-US" altLang="en-US" sz="2000" b="1" baseline="-25000" dirty="0">
                  <a:solidFill>
                    <a:srgbClr val="CC3300"/>
                  </a:solidFill>
                </a:rPr>
                <a:t>(</a:t>
              </a:r>
              <a:r>
                <a:rPr lang="en-US" altLang="en-US" sz="2000" b="1" baseline="-25000" dirty="0" err="1">
                  <a:solidFill>
                    <a:srgbClr val="CC3300"/>
                  </a:solidFill>
                </a:rPr>
                <a:t>aq</a:t>
              </a:r>
              <a:r>
                <a:rPr lang="en-US" altLang="en-US" sz="2000" b="1" baseline="-25000" dirty="0">
                  <a:solidFill>
                    <a:srgbClr val="CC3300"/>
                  </a:solidFill>
                </a:rPr>
                <a:t>)</a:t>
              </a:r>
              <a:endParaRPr lang="en-US" altLang="en-US" b="1" dirty="0">
                <a:solidFill>
                  <a:srgbClr val="CC3300"/>
                </a:solidFill>
              </a:endParaRPr>
            </a:p>
          </p:txBody>
        </p:sp>
        <p:sp>
          <p:nvSpPr>
            <p:cNvPr id="23" name="Text Box 25">
              <a:extLst>
                <a:ext uri="{FF2B5EF4-FFF2-40B4-BE49-F238E27FC236}">
                  <a16:creationId xmlns:a16="http://schemas.microsoft.com/office/drawing/2014/main" id="{2B77163D-97C0-4D24-A2AA-81967FA05C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68033" y="3046294"/>
              <a:ext cx="1312959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9pPr>
            </a:lstStyle>
            <a:p>
              <a:pPr algn="l" rtl="0">
                <a:spcBef>
                  <a:spcPct val="50000"/>
                </a:spcBef>
                <a:buFontTx/>
                <a:buNone/>
              </a:pPr>
              <a:r>
                <a:rPr lang="en-US" altLang="en-US" sz="2800" b="1" dirty="0">
                  <a:solidFill>
                    <a:schemeClr val="accent1">
                      <a:lumMod val="50000"/>
                    </a:schemeClr>
                  </a:solidFill>
                </a:rPr>
                <a:t>OH</a:t>
              </a:r>
              <a:r>
                <a:rPr lang="en-US" altLang="en-US" sz="2800" b="1" baseline="30000" dirty="0">
                  <a:solidFill>
                    <a:schemeClr val="accent1">
                      <a:lumMod val="50000"/>
                    </a:schemeClr>
                  </a:solidFill>
                </a:rPr>
                <a:t>-</a:t>
              </a:r>
              <a:r>
                <a:rPr lang="en-US" altLang="en-US" sz="2000" b="1" dirty="0">
                  <a:solidFill>
                    <a:schemeClr val="accent1">
                      <a:lumMod val="50000"/>
                    </a:schemeClr>
                  </a:solidFill>
                </a:rPr>
                <a:t>(</a:t>
              </a:r>
              <a:r>
                <a:rPr lang="en-US" altLang="en-US" sz="2000" b="1" dirty="0" err="1">
                  <a:solidFill>
                    <a:schemeClr val="accent1">
                      <a:lumMod val="50000"/>
                    </a:schemeClr>
                  </a:solidFill>
                </a:rPr>
                <a:t>aq</a:t>
              </a:r>
              <a:r>
                <a:rPr lang="en-US" altLang="en-US" sz="2000" b="1" dirty="0">
                  <a:solidFill>
                    <a:schemeClr val="accent1">
                      <a:lumMod val="50000"/>
                    </a:schemeClr>
                  </a:solidFill>
                </a:rPr>
                <a:t>)</a:t>
              </a:r>
              <a:endParaRPr lang="en-US" altLang="en-US" sz="28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4" name="Text Box 25">
              <a:extLst>
                <a:ext uri="{FF2B5EF4-FFF2-40B4-BE49-F238E27FC236}">
                  <a16:creationId xmlns:a16="http://schemas.microsoft.com/office/drawing/2014/main" id="{4EC616D9-F3CA-4242-9DEE-2AFEF9C772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09677" y="3397742"/>
              <a:ext cx="1884585" cy="677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9pPr>
            </a:lstStyle>
            <a:p>
              <a:pPr algn="l" rtl="0">
                <a:spcBef>
                  <a:spcPct val="50000"/>
                </a:spcBef>
                <a:buFontTx/>
                <a:buNone/>
              </a:pPr>
              <a:r>
                <a:rPr lang="en-US" altLang="en-US" sz="3800" b="1" dirty="0">
                  <a:solidFill>
                    <a:schemeClr val="accent1">
                      <a:lumMod val="50000"/>
                    </a:schemeClr>
                  </a:solidFill>
                </a:rPr>
                <a:t>OH</a:t>
              </a:r>
              <a:r>
                <a:rPr lang="en-US" altLang="en-US" sz="3800" b="1" baseline="30000" dirty="0">
                  <a:solidFill>
                    <a:schemeClr val="accent1">
                      <a:lumMod val="50000"/>
                    </a:schemeClr>
                  </a:solidFill>
                </a:rPr>
                <a:t>-</a:t>
              </a:r>
              <a:r>
                <a:rPr lang="en-US" altLang="en-US" sz="2000" b="1" dirty="0">
                  <a:solidFill>
                    <a:schemeClr val="accent1">
                      <a:lumMod val="50000"/>
                    </a:schemeClr>
                  </a:solidFill>
                </a:rPr>
                <a:t>(</a:t>
              </a:r>
              <a:r>
                <a:rPr lang="en-US" altLang="en-US" sz="2000" b="1" dirty="0" err="1">
                  <a:solidFill>
                    <a:schemeClr val="accent1">
                      <a:lumMod val="50000"/>
                    </a:schemeClr>
                  </a:solidFill>
                </a:rPr>
                <a:t>aq</a:t>
              </a:r>
              <a:r>
                <a:rPr lang="en-US" altLang="en-US" sz="2000" b="1" dirty="0">
                  <a:solidFill>
                    <a:schemeClr val="accent1">
                      <a:lumMod val="50000"/>
                    </a:schemeClr>
                  </a:solidFill>
                </a:rPr>
                <a:t>)</a:t>
              </a:r>
              <a:endParaRPr lang="en-US" altLang="en-US" sz="38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457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חומצה בסיס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7C9259-BD27-44CF-89D5-877243D9C8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rtl="1"/>
            <a:r>
              <a:rPr lang="he-IL" dirty="0">
                <a:sym typeface="Varela Round"/>
              </a:rPr>
              <a:t>קביעת תחום  ה- </a:t>
            </a:r>
            <a:r>
              <a:rPr lang="en-US" dirty="0">
                <a:sym typeface="Varela Round"/>
              </a:rPr>
              <a:t>pH </a:t>
            </a:r>
            <a:r>
              <a:rPr lang="he-IL" dirty="0">
                <a:sym typeface="Varela Round"/>
              </a:rPr>
              <a:t> בתמיסה</a:t>
            </a:r>
          </a:p>
          <a:p>
            <a:pPr rtl="1"/>
            <a:endParaRPr lang="he-IL" dirty="0">
              <a:sym typeface="Varela Round"/>
            </a:endParaRP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16063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חומצה בסיס</a:t>
            </a:r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0782" y="1858755"/>
            <a:ext cx="11161453" cy="352218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defRPr/>
            </a:pPr>
            <a:r>
              <a:rPr lang="he-IL" altLang="en-US" sz="2800" b="1" dirty="0">
                <a:solidFill>
                  <a:srgbClr val="1D4C72"/>
                </a:solidFill>
              </a:rPr>
              <a:t>בתמיסות חומציות ה- </a:t>
            </a:r>
            <a:r>
              <a:rPr lang="en-US" altLang="en-US" sz="2800" b="1" dirty="0">
                <a:solidFill>
                  <a:srgbClr val="1D4C72"/>
                </a:solidFill>
              </a:rPr>
              <a:t>pH</a:t>
            </a:r>
            <a:r>
              <a:rPr lang="he-IL" altLang="en-US" sz="2800" b="1" dirty="0">
                <a:solidFill>
                  <a:srgbClr val="1D4C72"/>
                </a:solidFill>
              </a:rPr>
              <a:t> יהיה קטן מ-7 ,     7 &gt;</a:t>
            </a:r>
            <a:r>
              <a:rPr lang="en-US" altLang="en-US" sz="2800" b="1" dirty="0">
                <a:solidFill>
                  <a:srgbClr val="1D4C72"/>
                </a:solidFill>
              </a:rPr>
              <a:t> 0&lt;pH</a:t>
            </a:r>
            <a:r>
              <a:rPr lang="he-IL" altLang="en-US" sz="2800" b="1" dirty="0">
                <a:solidFill>
                  <a:srgbClr val="1D4C72"/>
                </a:solidFill>
              </a:rPr>
              <a:t>  </a:t>
            </a:r>
          </a:p>
          <a:p>
            <a:pPr>
              <a:lnSpc>
                <a:spcPct val="120000"/>
              </a:lnSpc>
              <a:spcBef>
                <a:spcPts val="600"/>
              </a:spcBef>
              <a:defRPr/>
            </a:pPr>
            <a:r>
              <a:rPr lang="he-IL" altLang="en-US" sz="2800" b="1" dirty="0">
                <a:solidFill>
                  <a:srgbClr val="1D4C72"/>
                </a:solidFill>
              </a:rPr>
              <a:t>בתמיסות בסיסיות ה- </a:t>
            </a:r>
            <a:r>
              <a:rPr lang="en-US" altLang="en-US" sz="2800" b="1" dirty="0">
                <a:solidFill>
                  <a:srgbClr val="1D4C72"/>
                </a:solidFill>
              </a:rPr>
              <a:t>pH</a:t>
            </a:r>
            <a:r>
              <a:rPr lang="he-IL" altLang="en-US" sz="2800" b="1" dirty="0">
                <a:solidFill>
                  <a:srgbClr val="1D4C72"/>
                </a:solidFill>
              </a:rPr>
              <a:t> יהיה גדול מ-7 ,    14 &gt;</a:t>
            </a:r>
            <a:r>
              <a:rPr lang="en-US" altLang="en-US" sz="2800" b="1" dirty="0">
                <a:solidFill>
                  <a:srgbClr val="1D4C72"/>
                </a:solidFill>
              </a:rPr>
              <a:t> 7&lt;pH</a:t>
            </a:r>
            <a:r>
              <a:rPr lang="he-IL" altLang="en-US" sz="2800" b="1" dirty="0">
                <a:solidFill>
                  <a:srgbClr val="1D4C72"/>
                </a:solidFill>
              </a:rPr>
              <a:t>  </a:t>
            </a:r>
          </a:p>
          <a:p>
            <a:pPr>
              <a:lnSpc>
                <a:spcPct val="120000"/>
              </a:lnSpc>
              <a:spcBef>
                <a:spcPts val="600"/>
              </a:spcBef>
              <a:defRPr/>
            </a:pPr>
            <a:r>
              <a:rPr lang="he-IL" altLang="en-US" sz="2800" b="1" dirty="0">
                <a:solidFill>
                  <a:srgbClr val="1D4C72"/>
                </a:solidFill>
              </a:rPr>
              <a:t>בתמיסות ניטראליות ה- </a:t>
            </a:r>
            <a:r>
              <a:rPr lang="en-US" altLang="en-US" sz="2800" b="1" dirty="0">
                <a:solidFill>
                  <a:srgbClr val="1D4C72"/>
                </a:solidFill>
              </a:rPr>
              <a:t>pH</a:t>
            </a:r>
            <a:r>
              <a:rPr lang="he-IL" altLang="en-US" sz="2800" b="1" dirty="0">
                <a:solidFill>
                  <a:srgbClr val="1D4C72"/>
                </a:solidFill>
              </a:rPr>
              <a:t> יהיה שווה ל-7 , 7 =</a:t>
            </a:r>
            <a:r>
              <a:rPr lang="en-US" altLang="en-US" sz="2800" b="1" dirty="0">
                <a:solidFill>
                  <a:srgbClr val="1D4C72"/>
                </a:solidFill>
              </a:rPr>
              <a:t> pH</a:t>
            </a:r>
            <a:r>
              <a:rPr lang="he-IL" altLang="en-US" sz="2800" b="1" dirty="0">
                <a:solidFill>
                  <a:srgbClr val="1D4C72"/>
                </a:solidFill>
              </a:rPr>
              <a:t>  </a:t>
            </a:r>
          </a:p>
          <a:p>
            <a:pPr>
              <a:lnSpc>
                <a:spcPct val="120000"/>
              </a:lnSpc>
              <a:spcBef>
                <a:spcPts val="600"/>
              </a:spcBef>
              <a:defRPr/>
            </a:pPr>
            <a:endParaRPr lang="he-IL" altLang="en-US" sz="2800" b="1" dirty="0">
              <a:solidFill>
                <a:srgbClr val="1D4C72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defRPr/>
            </a:pPr>
            <a:endParaRPr lang="he-IL" altLang="en-US" sz="2800" b="1" dirty="0">
              <a:solidFill>
                <a:srgbClr val="1D4C72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defRPr/>
            </a:pPr>
            <a:endParaRPr lang="he-IL" altLang="en-US" sz="2800" b="1" dirty="0"/>
          </a:p>
          <a:p>
            <a:pPr>
              <a:spcBef>
                <a:spcPts val="600"/>
              </a:spcBef>
            </a:pPr>
            <a:endParaRPr lang="he-IL" sz="2800" dirty="0"/>
          </a:p>
        </p:txBody>
      </p:sp>
      <p:sp>
        <p:nvSpPr>
          <p:cNvPr id="10" name="מציין מיקום טקסט 13">
            <a:extLst>
              <a:ext uri="{FF2B5EF4-FFF2-40B4-BE49-F238E27FC236}">
                <a16:creationId xmlns:a16="http://schemas.microsoft.com/office/drawing/2014/main" id="{B9A32434-D385-4848-92E4-A8498C52DD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5938" y="1023938"/>
            <a:ext cx="11160125" cy="457200"/>
          </a:xfrm>
        </p:spPr>
        <p:txBody>
          <a:bodyPr/>
          <a:lstStyle/>
          <a:p>
            <a:pPr>
              <a:lnSpc>
                <a:spcPct val="120000"/>
              </a:lnSpc>
              <a:defRPr/>
            </a:pPr>
            <a:r>
              <a:rPr lang="he-IL" sz="2800" dirty="0">
                <a:sym typeface="Varela Round"/>
              </a:rPr>
              <a:t>קביעת תחום  ה- </a:t>
            </a:r>
            <a:r>
              <a:rPr lang="en-US" sz="2800" dirty="0">
                <a:sym typeface="Varela Round"/>
              </a:rPr>
              <a:t>pH </a:t>
            </a:r>
            <a:r>
              <a:rPr lang="he-IL" sz="2800" dirty="0">
                <a:sym typeface="Varela Round"/>
              </a:rPr>
              <a:t> בתמיסה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F4F5EB2-8465-4E93-8FE4-ECF6C6AE3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40" y="3408637"/>
            <a:ext cx="2574784" cy="193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תמונה 3" descr="תמונה שמכילה בגדים, אדום, לובש, עמידה&#10;&#10;התיאור נוצר באופן אוטומטי">
            <a:extLst>
              <a:ext uri="{FF2B5EF4-FFF2-40B4-BE49-F238E27FC236}">
                <a16:creationId xmlns:a16="http://schemas.microsoft.com/office/drawing/2014/main" id="{46DBC3C4-8A34-4196-BA91-C73E3DD4DE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flipH="1">
            <a:off x="595852" y="1037388"/>
            <a:ext cx="2666372" cy="2013799"/>
          </a:xfrm>
          <a:prstGeom prst="rect">
            <a:avLst/>
          </a:prstGeom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1DF4C0BF-C3B1-4546-9291-1954F40FE1FB}"/>
              </a:ext>
            </a:extLst>
          </p:cNvPr>
          <p:cNvSpPr txBox="1"/>
          <p:nvPr/>
        </p:nvSpPr>
        <p:spPr>
          <a:xfrm flipH="1">
            <a:off x="687438" y="5527727"/>
            <a:ext cx="257478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900">
                <a:hlinkClick r:id="rId5" tooltip="http://www.tapuz.co.il/blog/net/Mobile/ViewEntry.aspx?entryid=3056230&amp;amp;tads=1"/>
              </a:rPr>
              <a:t>תמונה זו</a:t>
            </a:r>
            <a:r>
              <a:rPr lang="he-IL" sz="900"/>
              <a:t> מאת מחבר לא ידוע ניתן ברשיון במסגרת </a:t>
            </a:r>
            <a:r>
              <a:rPr lang="he-IL" sz="900">
                <a:hlinkClick r:id="rId6" tooltip="https://creativecommons.org/licenses/by-nc-sa/3.0/"/>
              </a:rPr>
              <a:t>CC BY-SA-NC</a:t>
            </a:r>
            <a:endParaRPr lang="he-IL" sz="900"/>
          </a:p>
        </p:txBody>
      </p:sp>
    </p:spTree>
    <p:extLst>
      <p:ext uri="{BB962C8B-B14F-4D97-AF65-F5344CB8AC3E}">
        <p14:creationId xmlns:p14="http://schemas.microsoft.com/office/powerpoint/2010/main" val="528663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282" y="138528"/>
            <a:ext cx="9802368" cy="720000"/>
          </a:xfrm>
        </p:spPr>
        <p:txBody>
          <a:bodyPr/>
          <a:lstStyle/>
          <a:p>
            <a:r>
              <a:rPr lang="he-IL" dirty="0"/>
              <a:t>חומצה בסיס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45624" y="1539462"/>
            <a:ext cx="6516378" cy="720000"/>
          </a:xfrm>
        </p:spPr>
        <p:txBody>
          <a:bodyPr/>
          <a:lstStyle/>
          <a:p>
            <a:pPr>
              <a:lnSpc>
                <a:spcPct val="120000"/>
              </a:lnSpc>
              <a:defRPr/>
            </a:pPr>
            <a:r>
              <a:rPr lang="he-IL" sz="2800" dirty="0">
                <a:sym typeface="Varela Round"/>
              </a:rPr>
              <a:t>כיצד נקבע את תחום  ה-</a:t>
            </a:r>
            <a:r>
              <a:rPr lang="en-US" sz="2800" dirty="0">
                <a:sym typeface="Varela Round"/>
              </a:rPr>
              <a:t> pH</a:t>
            </a:r>
            <a:r>
              <a:rPr lang="he-IL" sz="2800" dirty="0">
                <a:sym typeface="Varela Round"/>
              </a:rPr>
              <a:t>של התמיסה?</a:t>
            </a:r>
          </a:p>
        </p:txBody>
      </p:sp>
      <p:pic>
        <p:nvPicPr>
          <p:cNvPr id="10" name="תמונה 9" descr="תמונה שמכילה ישיבה&#10;&#10;התיאור נוצר באופן אוטומטי">
            <a:extLst>
              <a:ext uri="{FF2B5EF4-FFF2-40B4-BE49-F238E27FC236}">
                <a16:creationId xmlns:a16="http://schemas.microsoft.com/office/drawing/2014/main" id="{FF34704E-0FDF-4DB8-8616-84D252D407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104086" y="1539462"/>
            <a:ext cx="2531836" cy="253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528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282" y="296073"/>
            <a:ext cx="10828444" cy="1120803"/>
          </a:xfrm>
        </p:spPr>
        <p:txBody>
          <a:bodyPr/>
          <a:lstStyle/>
          <a:p>
            <a:pPr algn="r">
              <a:lnSpc>
                <a:spcPct val="120000"/>
              </a:lnSpc>
              <a:defRPr/>
            </a:pPr>
            <a:r>
              <a:rPr lang="he-IL" sz="4000" dirty="0">
                <a:sym typeface="Varela Round"/>
              </a:rPr>
              <a:t>כיצד נקבע את תחום  ה-</a:t>
            </a:r>
            <a:r>
              <a:rPr lang="en-US" sz="4000" dirty="0">
                <a:sym typeface="Varela Round"/>
              </a:rPr>
              <a:t>pH </a:t>
            </a:r>
            <a:r>
              <a:rPr lang="he-IL" sz="4000" dirty="0">
                <a:sym typeface="Varela Round"/>
              </a:rPr>
              <a:t> של התמיסה?</a:t>
            </a:r>
            <a:br>
              <a:rPr lang="he-IL" sz="4000" dirty="0">
                <a:sym typeface="Varela Round"/>
              </a:rPr>
            </a:br>
            <a:endParaRPr lang="he-IL" sz="4000" dirty="0"/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1783" y="1432985"/>
            <a:ext cx="11161453" cy="3522187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spcBef>
                <a:spcPct val="0"/>
              </a:spcBef>
              <a:defRPr/>
            </a:pPr>
            <a:endParaRPr lang="he-IL" altLang="en-US" b="1" dirty="0">
              <a:solidFill>
                <a:srgbClr val="8DD3D7"/>
              </a:solidFill>
            </a:endParaRP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defRPr/>
            </a:pPr>
            <a:endParaRPr lang="he-IL" altLang="en-US" b="1" dirty="0"/>
          </a:p>
          <a:p>
            <a:endParaRPr lang="he-IL" dirty="0"/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3A1607B7-A560-4153-9DA0-19BEFEEED119}"/>
              </a:ext>
            </a:extLst>
          </p:cNvPr>
          <p:cNvSpPr txBox="1"/>
          <p:nvPr/>
        </p:nvSpPr>
        <p:spPr>
          <a:xfrm>
            <a:off x="-1333461" y="970995"/>
            <a:ext cx="9600781" cy="5644622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26" charset="0"/>
                <a:cs typeface="Times New Roman" pitchFamily="26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26" charset="0"/>
                <a:ea typeface="Times New Roman (Hebrew)" pitchFamily="26" charset="0"/>
                <a:cs typeface="Times New Roman" pitchFamily="2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26" charset="0"/>
                <a:ea typeface="Times New Roman (Hebrew)" pitchFamily="26" charset="0"/>
                <a:cs typeface="Times New Roman" pitchFamily="2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26" charset="0"/>
                <a:ea typeface="Times New Roman (Hebrew)" pitchFamily="26" charset="0"/>
                <a:cs typeface="Times New Roman" pitchFamily="2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26" charset="0"/>
                <a:ea typeface="Times New Roman (Hebrew)" pitchFamily="26" charset="0"/>
                <a:cs typeface="Times New Roman" pitchFamily="26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26" charset="0"/>
                <a:ea typeface="Times New Roman (Hebrew)" pitchFamily="26" charset="0"/>
                <a:cs typeface="Times New Roman" pitchFamily="26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26" charset="0"/>
                <a:ea typeface="Times New Roman (Hebrew)" pitchFamily="26" charset="0"/>
                <a:cs typeface="Times New Roman" pitchFamily="26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26" charset="0"/>
                <a:ea typeface="Times New Roman (Hebrew)" pitchFamily="26" charset="0"/>
                <a:cs typeface="Times New Roman" pitchFamily="26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26" charset="0"/>
                <a:ea typeface="Times New Roman (Hebrew)" pitchFamily="26" charset="0"/>
                <a:cs typeface="Times New Roman" pitchFamily="26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he-IL" altLang="en-US" sz="2200" b="1" dirty="0">
                <a:solidFill>
                  <a:srgbClr val="00B0F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מהו תחום ה-</a:t>
            </a:r>
            <a:r>
              <a:rPr lang="en-US" altLang="en-US" sz="2200" b="1" dirty="0">
                <a:solidFill>
                  <a:srgbClr val="00B0F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pH</a:t>
            </a:r>
            <a:r>
              <a:rPr lang="he-IL" altLang="en-US" sz="2200" b="1" dirty="0">
                <a:solidFill>
                  <a:srgbClr val="00B0F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של כל אחת מששת התמיסות הנתונות: 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he-IL" altLang="en-US" sz="2200" b="1" dirty="0" err="1">
                <a:solidFill>
                  <a:srgbClr val="00B0F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גדוגדול</a:t>
            </a:r>
            <a:r>
              <a:rPr lang="he-IL" altLang="en-US" sz="2200" b="1" dirty="0">
                <a:solidFill>
                  <a:srgbClr val="00B0F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מ-7 / קטן מ-7 / שווה 7?</a:t>
            </a:r>
          </a:p>
          <a:p>
            <a:pPr lvl="1">
              <a:lnSpc>
                <a:spcPct val="200000"/>
              </a:lnSpc>
              <a:spcBef>
                <a:spcPct val="0"/>
              </a:spcBef>
              <a:buFontTx/>
              <a:buAutoNum type="romanUcPeriod"/>
              <a:defRPr/>
            </a:pPr>
            <a:r>
              <a:rPr lang="en-US" altLang="en-US" sz="2200" b="1" dirty="0">
                <a:solidFill>
                  <a:srgbClr val="1D4C72"/>
                </a:solidFill>
              </a:rPr>
              <a:t>HI</a:t>
            </a:r>
            <a:r>
              <a:rPr lang="en-US" altLang="en-US" sz="2200" b="1" baseline="-25000" dirty="0">
                <a:solidFill>
                  <a:srgbClr val="1D4C72"/>
                </a:solidFill>
              </a:rPr>
              <a:t>(</a:t>
            </a:r>
            <a:r>
              <a:rPr lang="en-US" altLang="en-US" sz="2200" b="1" baseline="-25000" noProof="1">
                <a:solidFill>
                  <a:srgbClr val="1D4C72"/>
                </a:solidFill>
              </a:rPr>
              <a:t>aq</a:t>
            </a:r>
            <a:r>
              <a:rPr lang="en-US" altLang="en-US" sz="2200" b="1" baseline="-25000" dirty="0">
                <a:solidFill>
                  <a:srgbClr val="1D4C72"/>
                </a:solidFill>
              </a:rPr>
              <a:t>)</a:t>
            </a:r>
            <a:r>
              <a:rPr lang="he-IL" altLang="en-US" sz="2200" b="1" dirty="0">
                <a:solidFill>
                  <a:srgbClr val="1D4C72"/>
                </a:solidFill>
              </a:rPr>
              <a:t> </a:t>
            </a:r>
            <a:endParaRPr lang="en-US" altLang="en-US" sz="2200" b="1" dirty="0">
              <a:solidFill>
                <a:srgbClr val="1D4C72"/>
              </a:solidFill>
            </a:endParaRPr>
          </a:p>
          <a:p>
            <a:pPr lvl="1">
              <a:lnSpc>
                <a:spcPct val="200000"/>
              </a:lnSpc>
              <a:spcBef>
                <a:spcPct val="0"/>
              </a:spcBef>
              <a:buFontTx/>
              <a:buAutoNum type="romanUcPeriod"/>
              <a:defRPr/>
            </a:pPr>
            <a:r>
              <a:rPr lang="en-US" altLang="en-US" sz="2200" b="1" dirty="0">
                <a:solidFill>
                  <a:srgbClr val="1D4C72"/>
                </a:solidFill>
              </a:rPr>
              <a:t>    </a:t>
            </a:r>
            <a:r>
              <a:rPr lang="he-IL" altLang="en-US" sz="2200" b="1" dirty="0">
                <a:solidFill>
                  <a:srgbClr val="1D4C72"/>
                </a:solidFill>
              </a:rPr>
              <a:t> </a:t>
            </a:r>
            <a:r>
              <a:rPr lang="en-US" altLang="en-US" sz="2200" b="1" dirty="0">
                <a:solidFill>
                  <a:srgbClr val="1D4C72"/>
                </a:solidFill>
              </a:rPr>
              <a:t> Mg(OH)</a:t>
            </a:r>
            <a:r>
              <a:rPr lang="en-US" altLang="en-US" sz="2200" b="1" baseline="-25000" dirty="0">
                <a:solidFill>
                  <a:srgbClr val="1D4C72"/>
                </a:solidFill>
              </a:rPr>
              <a:t>2(</a:t>
            </a:r>
            <a:r>
              <a:rPr lang="en-US" altLang="en-US" sz="2200" b="1" baseline="-25000" dirty="0" err="1">
                <a:solidFill>
                  <a:srgbClr val="1D4C72"/>
                </a:solidFill>
              </a:rPr>
              <a:t>aq</a:t>
            </a:r>
            <a:r>
              <a:rPr lang="en-US" altLang="en-US" sz="2200" b="1" baseline="-25000" dirty="0">
                <a:solidFill>
                  <a:srgbClr val="1D4C72"/>
                </a:solidFill>
              </a:rPr>
              <a:t>)</a:t>
            </a:r>
            <a:endParaRPr lang="en-US" altLang="en-US" sz="2200" b="1" dirty="0">
              <a:solidFill>
                <a:srgbClr val="1D4C72"/>
              </a:solidFill>
            </a:endParaRPr>
          </a:p>
          <a:p>
            <a:pPr marL="457200" lvl="1" indent="0">
              <a:lnSpc>
                <a:spcPct val="200000"/>
              </a:lnSpc>
              <a:spcBef>
                <a:spcPct val="0"/>
              </a:spcBef>
              <a:buNone/>
              <a:defRPr/>
            </a:pPr>
            <a:r>
              <a:rPr lang="en-US" altLang="en-US" sz="2200" b="1" dirty="0">
                <a:solidFill>
                  <a:srgbClr val="1D4C72"/>
                </a:solidFill>
              </a:rPr>
              <a:t>III</a:t>
            </a:r>
            <a:r>
              <a:rPr lang="he-IL" altLang="en-US" sz="2200" b="1" dirty="0">
                <a:solidFill>
                  <a:srgbClr val="1D4C72"/>
                </a:solidFill>
              </a:rPr>
              <a:t>. </a:t>
            </a:r>
            <a:r>
              <a:rPr lang="en-US" altLang="en-US" sz="2200" b="1" dirty="0">
                <a:solidFill>
                  <a:srgbClr val="1D4C72"/>
                </a:solidFill>
              </a:rPr>
              <a:t>  HNO</a:t>
            </a:r>
            <a:r>
              <a:rPr lang="en-US" altLang="en-US" sz="2200" b="1" baseline="-25000" dirty="0">
                <a:solidFill>
                  <a:srgbClr val="1D4C72"/>
                </a:solidFill>
              </a:rPr>
              <a:t>3(</a:t>
            </a:r>
            <a:r>
              <a:rPr lang="en-US" altLang="en-US" sz="2200" b="1" baseline="-25000" dirty="0" err="1">
                <a:solidFill>
                  <a:srgbClr val="1D4C72"/>
                </a:solidFill>
              </a:rPr>
              <a:t>aq</a:t>
            </a:r>
            <a:r>
              <a:rPr lang="en-US" altLang="en-US" sz="2200" b="1" baseline="-25000" dirty="0">
                <a:solidFill>
                  <a:srgbClr val="1D4C72"/>
                </a:solidFill>
              </a:rPr>
              <a:t>)</a:t>
            </a:r>
            <a:r>
              <a:rPr lang="he-IL" altLang="en-US" sz="2200" b="1" dirty="0">
                <a:solidFill>
                  <a:srgbClr val="1D4C72"/>
                </a:solidFill>
              </a:rPr>
              <a:t>  </a:t>
            </a:r>
          </a:p>
          <a:p>
            <a:pPr lvl="1">
              <a:lnSpc>
                <a:spcPct val="2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200" b="1" dirty="0">
                <a:solidFill>
                  <a:srgbClr val="1D4C72"/>
                </a:solidFill>
              </a:rPr>
              <a:t>.IV</a:t>
            </a:r>
            <a:r>
              <a:rPr lang="he-IL" altLang="en-US" sz="2200" b="1" dirty="0">
                <a:solidFill>
                  <a:srgbClr val="1D4C72"/>
                </a:solidFill>
              </a:rPr>
              <a:t> </a:t>
            </a:r>
            <a:r>
              <a:rPr lang="en-US" altLang="en-US" sz="2200" b="1" dirty="0">
                <a:solidFill>
                  <a:srgbClr val="1D4C72"/>
                </a:solidFill>
              </a:rPr>
              <a:t> NaCl</a:t>
            </a:r>
            <a:r>
              <a:rPr lang="en-US" altLang="en-US" sz="2200" b="1" baseline="-25000" dirty="0">
                <a:solidFill>
                  <a:srgbClr val="1D4C72"/>
                </a:solidFill>
              </a:rPr>
              <a:t>(</a:t>
            </a:r>
            <a:r>
              <a:rPr lang="en-US" altLang="en-US" sz="2200" b="1" baseline="-25000" dirty="0" err="1">
                <a:solidFill>
                  <a:srgbClr val="1D4C72"/>
                </a:solidFill>
              </a:rPr>
              <a:t>aq</a:t>
            </a:r>
            <a:r>
              <a:rPr lang="en-US" altLang="en-US" sz="2200" b="1" baseline="-25000" dirty="0">
                <a:solidFill>
                  <a:srgbClr val="1D4C72"/>
                </a:solidFill>
              </a:rPr>
              <a:t>)</a:t>
            </a:r>
            <a:r>
              <a:rPr lang="he-IL" altLang="en-US" sz="2200" b="1" dirty="0">
                <a:solidFill>
                  <a:srgbClr val="1D4C72"/>
                </a:solidFill>
              </a:rPr>
              <a:t> </a:t>
            </a:r>
          </a:p>
          <a:p>
            <a:pPr marL="971550" lvl="1" indent="-514350">
              <a:lnSpc>
                <a:spcPct val="200000"/>
              </a:lnSpc>
              <a:spcBef>
                <a:spcPct val="0"/>
              </a:spcBef>
              <a:buFontTx/>
              <a:buAutoNum type="romanUcPeriod" startAt="5"/>
              <a:defRPr/>
            </a:pPr>
            <a:r>
              <a:rPr lang="en-US" altLang="en-US" sz="2200" b="1" dirty="0">
                <a:solidFill>
                  <a:srgbClr val="1D4C72"/>
                </a:solidFill>
              </a:rPr>
              <a:t>CH</a:t>
            </a:r>
            <a:r>
              <a:rPr lang="en-US" altLang="en-US" sz="2200" b="1" baseline="-25000" dirty="0">
                <a:solidFill>
                  <a:srgbClr val="1D4C72"/>
                </a:solidFill>
              </a:rPr>
              <a:t>3</a:t>
            </a:r>
            <a:r>
              <a:rPr lang="en-US" altLang="en-US" sz="2200" b="1" dirty="0">
                <a:solidFill>
                  <a:srgbClr val="1D4C72"/>
                </a:solidFill>
              </a:rPr>
              <a:t>CH</a:t>
            </a:r>
            <a:r>
              <a:rPr lang="en-US" altLang="en-US" sz="2200" b="1" baseline="-25000" dirty="0">
                <a:solidFill>
                  <a:srgbClr val="1D4C72"/>
                </a:solidFill>
              </a:rPr>
              <a:t>2</a:t>
            </a:r>
            <a:r>
              <a:rPr lang="en-US" altLang="en-US" sz="2200" b="1" dirty="0">
                <a:solidFill>
                  <a:srgbClr val="1D4C72"/>
                </a:solidFill>
              </a:rPr>
              <a:t>OH</a:t>
            </a:r>
            <a:r>
              <a:rPr lang="en-US" altLang="en-US" sz="2200" b="1" baseline="-25000" dirty="0">
                <a:solidFill>
                  <a:srgbClr val="1D4C72"/>
                </a:solidFill>
              </a:rPr>
              <a:t>(</a:t>
            </a:r>
            <a:r>
              <a:rPr lang="en-US" altLang="en-US" sz="2200" b="1" baseline="-25000" noProof="1">
                <a:solidFill>
                  <a:srgbClr val="1D4C72"/>
                </a:solidFill>
              </a:rPr>
              <a:t>aq</a:t>
            </a:r>
            <a:r>
              <a:rPr lang="en-US" altLang="en-US" sz="2200" b="1" baseline="-25000" dirty="0">
                <a:solidFill>
                  <a:srgbClr val="1D4C72"/>
                </a:solidFill>
              </a:rPr>
              <a:t>)</a:t>
            </a:r>
            <a:r>
              <a:rPr lang="he-IL" altLang="en-US" sz="2200" b="1" baseline="-25000" dirty="0">
                <a:solidFill>
                  <a:srgbClr val="1D4C72"/>
                </a:solidFill>
              </a:rPr>
              <a:t> </a:t>
            </a:r>
          </a:p>
          <a:p>
            <a:pPr marL="971550" lvl="1" indent="-514350">
              <a:lnSpc>
                <a:spcPct val="200000"/>
              </a:lnSpc>
              <a:spcBef>
                <a:spcPct val="0"/>
              </a:spcBef>
              <a:buFontTx/>
              <a:buAutoNum type="romanUcPeriod" startAt="5"/>
              <a:defRPr/>
            </a:pPr>
            <a:r>
              <a:rPr lang="en-US" altLang="en-US" sz="2200" b="1" dirty="0">
                <a:solidFill>
                  <a:srgbClr val="1D4C72"/>
                </a:solidFill>
              </a:rPr>
              <a:t>CH</a:t>
            </a:r>
            <a:r>
              <a:rPr lang="en-US" altLang="en-US" sz="2200" b="1" baseline="-25000" dirty="0">
                <a:solidFill>
                  <a:srgbClr val="1D4C72"/>
                </a:solidFill>
              </a:rPr>
              <a:t>3</a:t>
            </a:r>
            <a:r>
              <a:rPr lang="en-US" altLang="en-US" sz="2200" b="1" dirty="0">
                <a:solidFill>
                  <a:srgbClr val="1D4C72"/>
                </a:solidFill>
              </a:rPr>
              <a:t>CH</a:t>
            </a:r>
            <a:r>
              <a:rPr lang="en-US" altLang="en-US" sz="2200" b="1" baseline="-25000" dirty="0">
                <a:solidFill>
                  <a:srgbClr val="1D4C72"/>
                </a:solidFill>
              </a:rPr>
              <a:t>2</a:t>
            </a:r>
            <a:r>
              <a:rPr lang="en-US" altLang="en-US" sz="2200" b="1" dirty="0">
                <a:solidFill>
                  <a:srgbClr val="1D4C72"/>
                </a:solidFill>
              </a:rPr>
              <a:t>COOH</a:t>
            </a:r>
            <a:r>
              <a:rPr lang="en-US" altLang="en-US" sz="2200" b="1" baseline="-25000" dirty="0">
                <a:solidFill>
                  <a:srgbClr val="1D4C72"/>
                </a:solidFill>
              </a:rPr>
              <a:t>(</a:t>
            </a:r>
            <a:r>
              <a:rPr lang="en-US" altLang="en-US" sz="2200" b="1" baseline="-25000" noProof="1">
                <a:solidFill>
                  <a:srgbClr val="1D4C72"/>
                </a:solidFill>
              </a:rPr>
              <a:t>aq</a:t>
            </a:r>
            <a:r>
              <a:rPr lang="en-US" altLang="en-US" sz="2200" b="1" baseline="-25000" dirty="0">
                <a:solidFill>
                  <a:srgbClr val="1D4C72"/>
                </a:solidFill>
              </a:rPr>
              <a:t>)</a:t>
            </a:r>
            <a:endParaRPr lang="he-IL" altLang="en-US" sz="2200" b="1" baseline="-25000" dirty="0">
              <a:solidFill>
                <a:srgbClr val="1D4C72"/>
              </a:solidFill>
            </a:endParaRPr>
          </a:p>
          <a:p>
            <a:pPr lvl="1">
              <a:lnSpc>
                <a:spcPct val="200000"/>
              </a:lnSpc>
              <a:spcBef>
                <a:spcPct val="0"/>
              </a:spcBef>
              <a:buFontTx/>
              <a:buNone/>
              <a:defRPr/>
            </a:pPr>
            <a:endParaRPr lang="he-IL" altLang="en-US" sz="2200" b="1" dirty="0">
              <a:solidFill>
                <a:srgbClr val="1D4C72"/>
              </a:solidFill>
            </a:endParaRPr>
          </a:p>
        </p:txBody>
      </p:sp>
      <p:pic>
        <p:nvPicPr>
          <p:cNvPr id="10" name="תמונה 9" descr="תמונה שמכילה ישיבה&#10;&#10;התיאור נוצר באופן אוטומטי">
            <a:extLst>
              <a:ext uri="{FF2B5EF4-FFF2-40B4-BE49-F238E27FC236}">
                <a16:creationId xmlns:a16="http://schemas.microsoft.com/office/drawing/2014/main" id="{FF34704E-0FDF-4DB8-8616-84D252D407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267320" y="1878866"/>
            <a:ext cx="2531836" cy="253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1772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197066"/>
            <a:ext cx="9802368" cy="720000"/>
          </a:xfrm>
        </p:spPr>
        <p:txBody>
          <a:bodyPr/>
          <a:lstStyle/>
          <a:p>
            <a:r>
              <a:rPr lang="he-IL" dirty="0"/>
              <a:t>חומצה בסיס</a:t>
            </a:r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spcBef>
                <a:spcPct val="0"/>
              </a:spcBef>
              <a:defRPr/>
            </a:pPr>
            <a:endParaRPr lang="he-IL" altLang="en-US" b="1" dirty="0">
              <a:solidFill>
                <a:srgbClr val="8DD3D7"/>
              </a:solidFill>
            </a:endParaRP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defRPr/>
            </a:pPr>
            <a:endParaRPr lang="he-IL" altLang="en-US" b="1" dirty="0"/>
          </a:p>
          <a:p>
            <a:endParaRPr lang="he-IL" dirty="0"/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3A1607B7-A560-4153-9DA0-19BEFEEED119}"/>
              </a:ext>
            </a:extLst>
          </p:cNvPr>
          <p:cNvSpPr txBox="1"/>
          <p:nvPr/>
        </p:nvSpPr>
        <p:spPr>
          <a:xfrm>
            <a:off x="288499" y="1155661"/>
            <a:ext cx="8018585" cy="5275290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26" charset="0"/>
                <a:cs typeface="Times New Roman" pitchFamily="26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26" charset="0"/>
                <a:ea typeface="Times New Roman (Hebrew)" pitchFamily="26" charset="0"/>
                <a:cs typeface="Times New Roman" pitchFamily="2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26" charset="0"/>
                <a:ea typeface="Times New Roman (Hebrew)" pitchFamily="26" charset="0"/>
                <a:cs typeface="Times New Roman" pitchFamily="2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26" charset="0"/>
                <a:ea typeface="Times New Roman (Hebrew)" pitchFamily="26" charset="0"/>
                <a:cs typeface="Times New Roman" pitchFamily="2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26" charset="0"/>
                <a:ea typeface="Times New Roman (Hebrew)" pitchFamily="26" charset="0"/>
                <a:cs typeface="Times New Roman" pitchFamily="26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26" charset="0"/>
                <a:ea typeface="Times New Roman (Hebrew)" pitchFamily="26" charset="0"/>
                <a:cs typeface="Times New Roman" pitchFamily="26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26" charset="0"/>
                <a:ea typeface="Times New Roman (Hebrew)" pitchFamily="26" charset="0"/>
                <a:cs typeface="Times New Roman" pitchFamily="26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26" charset="0"/>
                <a:ea typeface="Times New Roman (Hebrew)" pitchFamily="26" charset="0"/>
                <a:cs typeface="Times New Roman" pitchFamily="26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26" charset="0"/>
                <a:ea typeface="Times New Roman (Hebrew)" pitchFamily="26" charset="0"/>
                <a:cs typeface="Times New Roman" pitchFamily="26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he-IL" altLang="en-US" sz="2400" b="1" dirty="0">
                <a:solidFill>
                  <a:srgbClr val="8DD3D7"/>
                </a:solidFill>
              </a:rPr>
              <a:t>1</a:t>
            </a:r>
            <a:r>
              <a:rPr lang="he-IL" altLang="en-US" sz="2200" b="1" dirty="0">
                <a:solidFill>
                  <a:srgbClr val="00B0F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. נמיין את החומרים לחומצות, בסיסים וחומרים ניטראליים:</a:t>
            </a:r>
          </a:p>
          <a:p>
            <a:pPr lvl="1">
              <a:lnSpc>
                <a:spcPct val="200000"/>
              </a:lnSpc>
              <a:spcBef>
                <a:spcPct val="0"/>
              </a:spcBef>
              <a:buFontTx/>
              <a:buAutoNum type="romanUcPeriod"/>
              <a:defRPr/>
            </a:pPr>
            <a:r>
              <a:rPr lang="en-US" altLang="en-US" sz="2200" b="1" dirty="0">
                <a:solidFill>
                  <a:srgbClr val="1D4C72"/>
                </a:solidFill>
              </a:rPr>
              <a:t>HI</a:t>
            </a:r>
            <a:r>
              <a:rPr lang="en-US" altLang="en-US" sz="2200" b="1" baseline="-25000" dirty="0">
                <a:solidFill>
                  <a:srgbClr val="1D4C72"/>
                </a:solidFill>
              </a:rPr>
              <a:t>(</a:t>
            </a:r>
            <a:r>
              <a:rPr lang="en-US" altLang="en-US" sz="2200" b="1" baseline="-25000" noProof="1">
                <a:solidFill>
                  <a:srgbClr val="1D4C72"/>
                </a:solidFill>
              </a:rPr>
              <a:t>aq</a:t>
            </a:r>
            <a:r>
              <a:rPr lang="en-US" altLang="en-US" sz="2200" b="1" baseline="-25000" dirty="0">
                <a:solidFill>
                  <a:srgbClr val="1D4C72"/>
                </a:solidFill>
              </a:rPr>
              <a:t>) </a:t>
            </a:r>
            <a:r>
              <a:rPr lang="he-IL" altLang="en-US" sz="2200" b="1" dirty="0">
                <a:solidFill>
                  <a:srgbClr val="1D4C72"/>
                </a:solidFill>
              </a:rPr>
              <a:t> </a:t>
            </a:r>
            <a:endParaRPr lang="en-US" altLang="en-US" sz="2200" b="1" dirty="0">
              <a:solidFill>
                <a:srgbClr val="1D4C72"/>
              </a:solidFill>
            </a:endParaRPr>
          </a:p>
          <a:p>
            <a:pPr lvl="1">
              <a:lnSpc>
                <a:spcPct val="200000"/>
              </a:lnSpc>
              <a:spcBef>
                <a:spcPct val="0"/>
              </a:spcBef>
              <a:buFontTx/>
              <a:buAutoNum type="romanUcPeriod"/>
              <a:defRPr/>
            </a:pPr>
            <a:r>
              <a:rPr lang="en-US" altLang="en-US" sz="2200" b="1" dirty="0">
                <a:solidFill>
                  <a:srgbClr val="1D4C72"/>
                </a:solidFill>
              </a:rPr>
              <a:t>Mg(OH)</a:t>
            </a:r>
            <a:r>
              <a:rPr lang="en-US" altLang="en-US" sz="2200" b="1" baseline="-25000" dirty="0">
                <a:solidFill>
                  <a:srgbClr val="1D4C72"/>
                </a:solidFill>
              </a:rPr>
              <a:t>2(</a:t>
            </a:r>
            <a:r>
              <a:rPr lang="en-US" altLang="en-US" sz="2200" b="1" baseline="-25000" dirty="0" err="1">
                <a:solidFill>
                  <a:srgbClr val="1D4C72"/>
                </a:solidFill>
              </a:rPr>
              <a:t>aq</a:t>
            </a:r>
            <a:r>
              <a:rPr lang="en-US" altLang="en-US" sz="2200" b="1" baseline="-25000" dirty="0">
                <a:solidFill>
                  <a:srgbClr val="1D4C72"/>
                </a:solidFill>
              </a:rPr>
              <a:t>)  </a:t>
            </a:r>
            <a:endParaRPr lang="en-US" altLang="en-US" sz="2200" b="1" dirty="0">
              <a:solidFill>
                <a:srgbClr val="1D4C72"/>
              </a:solidFill>
            </a:endParaRPr>
          </a:p>
          <a:p>
            <a:pPr marL="457200" lvl="1" indent="0">
              <a:lnSpc>
                <a:spcPct val="200000"/>
              </a:lnSpc>
              <a:spcBef>
                <a:spcPct val="0"/>
              </a:spcBef>
              <a:buNone/>
              <a:defRPr/>
            </a:pPr>
            <a:r>
              <a:rPr lang="en-US" altLang="en-US" sz="2200" b="1" dirty="0">
                <a:solidFill>
                  <a:srgbClr val="1D4C72"/>
                </a:solidFill>
              </a:rPr>
              <a:t>III</a:t>
            </a:r>
            <a:r>
              <a:rPr lang="he-IL" altLang="en-US" sz="2200" b="1" dirty="0">
                <a:solidFill>
                  <a:srgbClr val="1D4C72"/>
                </a:solidFill>
              </a:rPr>
              <a:t>. </a:t>
            </a:r>
            <a:r>
              <a:rPr lang="en-US" altLang="en-US" sz="2200" b="1" dirty="0">
                <a:solidFill>
                  <a:srgbClr val="1D4C72"/>
                </a:solidFill>
              </a:rPr>
              <a:t>  HNO</a:t>
            </a:r>
            <a:r>
              <a:rPr lang="en-US" altLang="en-US" sz="2200" b="1" baseline="-25000" dirty="0">
                <a:solidFill>
                  <a:srgbClr val="1D4C72"/>
                </a:solidFill>
              </a:rPr>
              <a:t>3(</a:t>
            </a:r>
            <a:r>
              <a:rPr lang="en-US" altLang="en-US" sz="2200" b="1" baseline="-25000" dirty="0" err="1">
                <a:solidFill>
                  <a:srgbClr val="1D4C72"/>
                </a:solidFill>
              </a:rPr>
              <a:t>aq</a:t>
            </a:r>
            <a:r>
              <a:rPr lang="en-US" altLang="en-US" sz="2200" b="1" baseline="-25000" dirty="0">
                <a:solidFill>
                  <a:srgbClr val="1D4C72"/>
                </a:solidFill>
              </a:rPr>
              <a:t>)</a:t>
            </a:r>
            <a:r>
              <a:rPr lang="he-IL" altLang="en-US" sz="2200" b="1" dirty="0">
                <a:solidFill>
                  <a:srgbClr val="1D4C72"/>
                </a:solidFill>
              </a:rPr>
              <a:t>  </a:t>
            </a:r>
          </a:p>
          <a:p>
            <a:pPr lvl="1">
              <a:lnSpc>
                <a:spcPct val="2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200" b="1" dirty="0">
                <a:solidFill>
                  <a:srgbClr val="1D4C72"/>
                </a:solidFill>
              </a:rPr>
              <a:t>.IV</a:t>
            </a:r>
            <a:r>
              <a:rPr lang="he-IL" altLang="en-US" sz="2200" b="1" dirty="0">
                <a:solidFill>
                  <a:srgbClr val="1D4C72"/>
                </a:solidFill>
              </a:rPr>
              <a:t> </a:t>
            </a:r>
            <a:r>
              <a:rPr lang="en-US" altLang="en-US" sz="2200" b="1" dirty="0">
                <a:solidFill>
                  <a:srgbClr val="1D4C72"/>
                </a:solidFill>
              </a:rPr>
              <a:t> NaCl</a:t>
            </a:r>
            <a:r>
              <a:rPr lang="en-US" altLang="en-US" sz="2200" b="1" baseline="-25000" dirty="0">
                <a:solidFill>
                  <a:srgbClr val="1D4C72"/>
                </a:solidFill>
              </a:rPr>
              <a:t>(</a:t>
            </a:r>
            <a:r>
              <a:rPr lang="en-US" altLang="en-US" sz="2200" b="1" baseline="-25000" dirty="0" err="1">
                <a:solidFill>
                  <a:srgbClr val="1D4C72"/>
                </a:solidFill>
              </a:rPr>
              <a:t>aq</a:t>
            </a:r>
            <a:r>
              <a:rPr lang="en-US" altLang="en-US" sz="2200" b="1" baseline="-25000" dirty="0">
                <a:solidFill>
                  <a:srgbClr val="1D4C72"/>
                </a:solidFill>
              </a:rPr>
              <a:t>)</a:t>
            </a:r>
            <a:r>
              <a:rPr lang="he-IL" altLang="en-US" sz="2200" b="1" dirty="0">
                <a:solidFill>
                  <a:srgbClr val="1D4C72"/>
                </a:solidFill>
              </a:rPr>
              <a:t> </a:t>
            </a:r>
          </a:p>
          <a:p>
            <a:pPr marL="971550" lvl="1" indent="-514350">
              <a:lnSpc>
                <a:spcPct val="200000"/>
              </a:lnSpc>
              <a:spcBef>
                <a:spcPct val="0"/>
              </a:spcBef>
              <a:buFontTx/>
              <a:buAutoNum type="romanUcPeriod" startAt="5"/>
              <a:defRPr/>
            </a:pPr>
            <a:r>
              <a:rPr lang="en-US" altLang="en-US" sz="2200" b="1" dirty="0">
                <a:solidFill>
                  <a:srgbClr val="1D4C72"/>
                </a:solidFill>
              </a:rPr>
              <a:t>CH</a:t>
            </a:r>
            <a:r>
              <a:rPr lang="en-US" altLang="en-US" sz="2200" b="1" baseline="-25000" dirty="0">
                <a:solidFill>
                  <a:srgbClr val="1D4C72"/>
                </a:solidFill>
              </a:rPr>
              <a:t>3</a:t>
            </a:r>
            <a:r>
              <a:rPr lang="en-US" altLang="en-US" sz="2200" b="1" dirty="0">
                <a:solidFill>
                  <a:srgbClr val="1D4C72"/>
                </a:solidFill>
              </a:rPr>
              <a:t>CH</a:t>
            </a:r>
            <a:r>
              <a:rPr lang="en-US" altLang="en-US" sz="2200" b="1" baseline="-25000" dirty="0">
                <a:solidFill>
                  <a:srgbClr val="1D4C72"/>
                </a:solidFill>
              </a:rPr>
              <a:t>2</a:t>
            </a:r>
            <a:r>
              <a:rPr lang="en-US" altLang="en-US" sz="2200" b="1" dirty="0">
                <a:solidFill>
                  <a:srgbClr val="1D4C72"/>
                </a:solidFill>
              </a:rPr>
              <a:t>OH</a:t>
            </a:r>
            <a:r>
              <a:rPr lang="en-US" altLang="en-US" sz="2200" b="1" baseline="-25000" dirty="0">
                <a:solidFill>
                  <a:srgbClr val="1D4C72"/>
                </a:solidFill>
              </a:rPr>
              <a:t>(</a:t>
            </a:r>
            <a:r>
              <a:rPr lang="en-US" altLang="en-US" sz="2200" b="1" baseline="-25000" noProof="1">
                <a:solidFill>
                  <a:srgbClr val="1D4C72"/>
                </a:solidFill>
              </a:rPr>
              <a:t>aq</a:t>
            </a:r>
            <a:r>
              <a:rPr lang="en-US" altLang="en-US" sz="2200" b="1" baseline="-25000" dirty="0">
                <a:solidFill>
                  <a:srgbClr val="1D4C72"/>
                </a:solidFill>
              </a:rPr>
              <a:t>)</a:t>
            </a:r>
            <a:endParaRPr lang="en-US" altLang="en-US" sz="2200" b="1" dirty="0">
              <a:solidFill>
                <a:srgbClr val="1D4C72"/>
              </a:solidFill>
            </a:endParaRPr>
          </a:p>
          <a:p>
            <a:pPr marL="971550" lvl="1" indent="-514350">
              <a:lnSpc>
                <a:spcPct val="200000"/>
              </a:lnSpc>
              <a:spcBef>
                <a:spcPct val="0"/>
              </a:spcBef>
              <a:buFontTx/>
              <a:buAutoNum type="romanUcPeriod" startAt="5"/>
              <a:defRPr/>
            </a:pPr>
            <a:r>
              <a:rPr lang="en-US" altLang="en-US" sz="2200" b="1" dirty="0">
                <a:solidFill>
                  <a:srgbClr val="1D4C72"/>
                </a:solidFill>
              </a:rPr>
              <a:t>CH</a:t>
            </a:r>
            <a:r>
              <a:rPr lang="en-US" altLang="en-US" sz="2200" b="1" baseline="-25000" dirty="0">
                <a:solidFill>
                  <a:srgbClr val="1D4C72"/>
                </a:solidFill>
              </a:rPr>
              <a:t>3</a:t>
            </a:r>
            <a:r>
              <a:rPr lang="en-US" altLang="en-US" sz="2200" b="1" dirty="0">
                <a:solidFill>
                  <a:srgbClr val="1D4C72"/>
                </a:solidFill>
              </a:rPr>
              <a:t>CH</a:t>
            </a:r>
            <a:r>
              <a:rPr lang="en-US" altLang="en-US" sz="2200" b="1" baseline="-25000" dirty="0">
                <a:solidFill>
                  <a:srgbClr val="1D4C72"/>
                </a:solidFill>
              </a:rPr>
              <a:t>2</a:t>
            </a:r>
            <a:r>
              <a:rPr lang="en-US" altLang="en-US" sz="2200" b="1" dirty="0">
                <a:solidFill>
                  <a:srgbClr val="1D4C72"/>
                </a:solidFill>
              </a:rPr>
              <a:t>COOH</a:t>
            </a:r>
            <a:r>
              <a:rPr lang="en-US" altLang="en-US" sz="2200" b="1" baseline="-25000" dirty="0">
                <a:solidFill>
                  <a:srgbClr val="1D4C72"/>
                </a:solidFill>
              </a:rPr>
              <a:t>(</a:t>
            </a:r>
            <a:r>
              <a:rPr lang="en-US" altLang="en-US" sz="2200" b="1" baseline="-25000" noProof="1">
                <a:solidFill>
                  <a:srgbClr val="1D4C72"/>
                </a:solidFill>
              </a:rPr>
              <a:t>aq</a:t>
            </a:r>
            <a:r>
              <a:rPr lang="en-US" altLang="en-US" sz="2200" b="1" baseline="-25000" dirty="0">
                <a:solidFill>
                  <a:srgbClr val="1D4C72"/>
                </a:solidFill>
              </a:rPr>
              <a:t>)</a:t>
            </a:r>
            <a:endParaRPr lang="he-IL" altLang="en-US" sz="2200" b="1" baseline="-25000" dirty="0">
              <a:solidFill>
                <a:srgbClr val="1D4C72"/>
              </a:solidFill>
            </a:endParaRPr>
          </a:p>
          <a:p>
            <a:pPr lvl="1">
              <a:lnSpc>
                <a:spcPct val="200000"/>
              </a:lnSpc>
              <a:spcBef>
                <a:spcPct val="0"/>
              </a:spcBef>
              <a:buFontTx/>
              <a:buNone/>
              <a:defRPr/>
            </a:pPr>
            <a:endParaRPr lang="he-IL" altLang="en-US" sz="2200" b="1" dirty="0">
              <a:solidFill>
                <a:srgbClr val="1D4C72"/>
              </a:solidFill>
            </a:endParaRP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124720F0-E08D-4D1C-B74D-D57ABBBCC965}"/>
              </a:ext>
            </a:extLst>
          </p:cNvPr>
          <p:cNvSpPr txBox="1">
            <a:spLocks/>
          </p:cNvSpPr>
          <p:nvPr/>
        </p:nvSpPr>
        <p:spPr>
          <a:xfrm>
            <a:off x="7571455" y="783718"/>
            <a:ext cx="4158762" cy="720000"/>
          </a:xfrm>
          <a:prstGeom prst="rect">
            <a:avLst/>
          </a:prstGeom>
        </p:spPr>
        <p:txBody>
          <a:bodyPr vert="horz" lIns="0" tIns="0" rIns="0" bIns="0" rtlCol="1" anchor="ctr">
            <a:noAutofit/>
          </a:bodyPr>
          <a:lstStyle>
            <a:lvl1pPr marL="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3000" b="1" kern="1200">
                <a:solidFill>
                  <a:srgbClr val="12B4BC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457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he-IL" sz="2400" dirty="0">
                <a:sym typeface="Varela Round"/>
              </a:rPr>
              <a:t>כיצד נקבע את תחום  ה- </a:t>
            </a:r>
            <a:r>
              <a:rPr lang="en-US" sz="2400" dirty="0">
                <a:sym typeface="Varela Round"/>
              </a:rPr>
              <a:t>pH </a:t>
            </a:r>
            <a:endParaRPr lang="he-IL" sz="2400" dirty="0">
              <a:sym typeface="Varela Round"/>
            </a:endParaRPr>
          </a:p>
          <a:p>
            <a:pPr>
              <a:lnSpc>
                <a:spcPct val="120000"/>
              </a:lnSpc>
              <a:defRPr/>
            </a:pPr>
            <a:r>
              <a:rPr lang="he-IL" sz="2400" dirty="0">
                <a:sym typeface="Varela Round"/>
              </a:rPr>
              <a:t> של התמיסה?</a:t>
            </a:r>
          </a:p>
        </p:txBody>
      </p:sp>
    </p:spTree>
    <p:extLst>
      <p:ext uri="{BB962C8B-B14F-4D97-AF65-F5344CB8AC3E}">
        <p14:creationId xmlns:p14="http://schemas.microsoft.com/office/powerpoint/2010/main" val="394657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776" y="168306"/>
            <a:ext cx="9802368" cy="720000"/>
          </a:xfrm>
        </p:spPr>
        <p:txBody>
          <a:bodyPr/>
          <a:lstStyle/>
          <a:p>
            <a:r>
              <a:rPr lang="he-IL" dirty="0">
                <a:sym typeface="Varela Round"/>
              </a:rPr>
              <a:t>קביעת תחום  ה- </a:t>
            </a:r>
            <a:r>
              <a:rPr lang="en-US" dirty="0">
                <a:sym typeface="Varela Round"/>
              </a:rPr>
              <a:t>pH </a:t>
            </a:r>
            <a:r>
              <a:rPr lang="he-IL" dirty="0">
                <a:sym typeface="Varela Round"/>
              </a:rPr>
              <a:t> בתמיסה</a:t>
            </a:r>
            <a:endParaRPr lang="he-IL" dirty="0"/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08255" y="992588"/>
            <a:ext cx="11161453" cy="3869558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spcBef>
                <a:spcPct val="0"/>
              </a:spcBef>
              <a:defRPr/>
            </a:pPr>
            <a:r>
              <a:rPr lang="he-IL" altLang="en-US" sz="2800" b="1" dirty="0">
                <a:solidFill>
                  <a:srgbClr val="8DD3D7"/>
                </a:solidFill>
              </a:rPr>
              <a:t>1. </a:t>
            </a:r>
            <a:r>
              <a:rPr lang="he-IL" altLang="en-US" sz="2800" b="1" dirty="0">
                <a:solidFill>
                  <a:srgbClr val="12B4BC"/>
                </a:solidFill>
              </a:rPr>
              <a:t>נמיין את תמיסות החומרים לחומצות, בסיסים וחומרים ניטראליים: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defRPr/>
            </a:pPr>
            <a:endParaRPr lang="he-IL" altLang="en-US" b="1" dirty="0">
              <a:solidFill>
                <a:srgbClr val="8DD3D7"/>
              </a:solidFill>
            </a:endParaRP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defRPr/>
            </a:pPr>
            <a:endParaRPr lang="he-IL" altLang="en-US" b="1" dirty="0"/>
          </a:p>
          <a:p>
            <a:endParaRPr lang="he-IL" b="1" dirty="0"/>
          </a:p>
          <a:p>
            <a:endParaRPr lang="he-IL" b="1" dirty="0"/>
          </a:p>
          <a:p>
            <a:endParaRPr lang="he-IL" sz="1200" b="1" dirty="0"/>
          </a:p>
          <a:p>
            <a:pPr marL="0" indent="0">
              <a:buNone/>
            </a:pPr>
            <a:endParaRPr lang="he-IL" sz="2800" b="1" dirty="0">
              <a:solidFill>
                <a:srgbClr val="00B0F0"/>
              </a:solidFill>
            </a:endParaRPr>
          </a:p>
        </p:txBody>
      </p:sp>
      <p:graphicFrame>
        <p:nvGraphicFramePr>
          <p:cNvPr id="3" name="טבלה 3">
            <a:extLst>
              <a:ext uri="{FF2B5EF4-FFF2-40B4-BE49-F238E27FC236}">
                <a16:creationId xmlns:a16="http://schemas.microsoft.com/office/drawing/2014/main" id="{718D92DC-2E43-489E-A305-75F52067D7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6362051"/>
              </p:ext>
            </p:extLst>
          </p:nvPr>
        </p:nvGraphicFramePr>
        <p:xfrm>
          <a:off x="447776" y="1853418"/>
          <a:ext cx="8806299" cy="23164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477529">
                  <a:extLst>
                    <a:ext uri="{9D8B030D-6E8A-4147-A177-3AD203B41FA5}">
                      <a16:colId xmlns:a16="http://schemas.microsoft.com/office/drawing/2014/main" val="3544750812"/>
                    </a:ext>
                  </a:extLst>
                </a:gridCol>
                <a:gridCol w="2393337">
                  <a:extLst>
                    <a:ext uri="{9D8B030D-6E8A-4147-A177-3AD203B41FA5}">
                      <a16:colId xmlns:a16="http://schemas.microsoft.com/office/drawing/2014/main" val="4143937571"/>
                    </a:ext>
                  </a:extLst>
                </a:gridCol>
                <a:gridCol w="2935433">
                  <a:extLst>
                    <a:ext uri="{9D8B030D-6E8A-4147-A177-3AD203B41FA5}">
                      <a16:colId xmlns:a16="http://schemas.microsoft.com/office/drawing/2014/main" val="10181358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3200" dirty="0">
                          <a:solidFill>
                            <a:schemeClr val="tx1"/>
                          </a:solidFill>
                        </a:rPr>
                        <a:t>חומצות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3200" dirty="0">
                          <a:solidFill>
                            <a:schemeClr val="tx1"/>
                          </a:solidFill>
                        </a:rPr>
                        <a:t>בסיסים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3200" dirty="0">
                          <a:solidFill>
                            <a:schemeClr val="tx1"/>
                          </a:solidFill>
                        </a:rPr>
                        <a:t>ניטראליים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2868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3200" b="1" dirty="0">
                          <a:solidFill>
                            <a:srgbClr val="1D4C72"/>
                          </a:solidFill>
                        </a:rPr>
                        <a:t>HI</a:t>
                      </a:r>
                      <a:r>
                        <a:rPr lang="en-US" altLang="en-US" sz="3200" b="1" baseline="-25000" dirty="0">
                          <a:solidFill>
                            <a:srgbClr val="1D4C72"/>
                          </a:solidFill>
                        </a:rPr>
                        <a:t>(</a:t>
                      </a:r>
                      <a:r>
                        <a:rPr lang="en-US" altLang="en-US" sz="3200" b="1" baseline="-25000" noProof="1">
                          <a:solidFill>
                            <a:srgbClr val="1D4C72"/>
                          </a:solidFill>
                        </a:rPr>
                        <a:t>aq</a:t>
                      </a:r>
                      <a:r>
                        <a:rPr lang="en-US" altLang="en-US" sz="3200" b="1" baseline="-25000" dirty="0">
                          <a:solidFill>
                            <a:srgbClr val="1D4C72"/>
                          </a:solidFill>
                        </a:rPr>
                        <a:t>)</a:t>
                      </a:r>
                      <a:r>
                        <a:rPr lang="he-IL" altLang="en-US" sz="3200" b="1" dirty="0">
                          <a:solidFill>
                            <a:srgbClr val="1D4C72"/>
                          </a:solidFill>
                        </a:rPr>
                        <a:t> </a:t>
                      </a:r>
                      <a:endParaRPr lang="en-US" altLang="en-US" sz="3200" b="1" dirty="0">
                        <a:solidFill>
                          <a:srgbClr val="1D4C7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3200" b="1" dirty="0">
                          <a:solidFill>
                            <a:srgbClr val="1D4C72"/>
                          </a:solidFill>
                        </a:rPr>
                        <a:t>Mg(OH)</a:t>
                      </a:r>
                      <a:r>
                        <a:rPr lang="en-US" altLang="en-US" sz="3200" b="1" baseline="-25000" dirty="0">
                          <a:solidFill>
                            <a:srgbClr val="1D4C72"/>
                          </a:solidFill>
                        </a:rPr>
                        <a:t>2(</a:t>
                      </a:r>
                      <a:r>
                        <a:rPr lang="en-US" altLang="en-US" sz="3200" b="1" baseline="-25000" dirty="0" err="1">
                          <a:solidFill>
                            <a:srgbClr val="1D4C72"/>
                          </a:solidFill>
                        </a:rPr>
                        <a:t>aq</a:t>
                      </a:r>
                      <a:r>
                        <a:rPr lang="en-US" altLang="en-US" sz="3200" b="1" baseline="-25000" dirty="0">
                          <a:solidFill>
                            <a:srgbClr val="1D4C72"/>
                          </a:solidFill>
                        </a:rPr>
                        <a:t>)</a:t>
                      </a:r>
                      <a:endParaRPr lang="en-US" altLang="en-US" sz="3200" b="1" dirty="0">
                        <a:solidFill>
                          <a:srgbClr val="1D4C7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altLang="en-US" sz="3200" b="1" dirty="0">
                          <a:solidFill>
                            <a:srgbClr val="1D4C72"/>
                          </a:solidFill>
                        </a:rPr>
                        <a:t>NaCl</a:t>
                      </a:r>
                      <a:r>
                        <a:rPr lang="en-US" altLang="en-US" sz="3200" b="1" baseline="-25000" dirty="0">
                          <a:solidFill>
                            <a:srgbClr val="1D4C72"/>
                          </a:solidFill>
                        </a:rPr>
                        <a:t>(</a:t>
                      </a:r>
                      <a:r>
                        <a:rPr lang="en-US" altLang="en-US" sz="3200" b="1" baseline="-25000" dirty="0" err="1">
                          <a:solidFill>
                            <a:srgbClr val="1D4C72"/>
                          </a:solidFill>
                        </a:rPr>
                        <a:t>aq</a:t>
                      </a:r>
                      <a:r>
                        <a:rPr lang="en-US" altLang="en-US" sz="3200" b="1" baseline="-25000" dirty="0">
                          <a:solidFill>
                            <a:srgbClr val="1D4C72"/>
                          </a:solidFill>
                        </a:rPr>
                        <a:t>)</a:t>
                      </a:r>
                      <a:endParaRPr lang="he-IL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6205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altLang="en-US" sz="3200" b="1" dirty="0">
                          <a:solidFill>
                            <a:srgbClr val="1D4C72"/>
                          </a:solidFill>
                        </a:rPr>
                        <a:t>HNO</a:t>
                      </a:r>
                      <a:r>
                        <a:rPr lang="en-US" altLang="en-US" sz="3200" b="1" baseline="-25000" dirty="0">
                          <a:solidFill>
                            <a:srgbClr val="1D4C72"/>
                          </a:solidFill>
                        </a:rPr>
                        <a:t>3(</a:t>
                      </a:r>
                      <a:r>
                        <a:rPr lang="en-US" altLang="en-US" sz="3200" b="1" baseline="-25000" dirty="0" err="1">
                          <a:solidFill>
                            <a:srgbClr val="1D4C72"/>
                          </a:solidFill>
                        </a:rPr>
                        <a:t>aq</a:t>
                      </a:r>
                      <a:r>
                        <a:rPr lang="en-US" altLang="en-US" sz="3200" b="1" baseline="-25000" dirty="0">
                          <a:solidFill>
                            <a:srgbClr val="1D4C72"/>
                          </a:solidFill>
                        </a:rPr>
                        <a:t>)</a:t>
                      </a:r>
                      <a:r>
                        <a:rPr lang="he-IL" altLang="en-US" sz="3200" b="1" dirty="0">
                          <a:solidFill>
                            <a:srgbClr val="1D4C72"/>
                          </a:solidFill>
                        </a:rPr>
                        <a:t> </a:t>
                      </a:r>
                      <a:endParaRPr lang="he-IL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3200" b="1" dirty="0">
                          <a:solidFill>
                            <a:srgbClr val="1D4C72"/>
                          </a:solidFill>
                        </a:rPr>
                        <a:t>CH</a:t>
                      </a:r>
                      <a:r>
                        <a:rPr lang="en-US" altLang="en-US" sz="3200" b="1" baseline="-25000" dirty="0">
                          <a:solidFill>
                            <a:srgbClr val="1D4C72"/>
                          </a:solidFill>
                        </a:rPr>
                        <a:t>3</a:t>
                      </a:r>
                      <a:r>
                        <a:rPr lang="en-US" altLang="en-US" sz="3200" b="1" dirty="0">
                          <a:solidFill>
                            <a:srgbClr val="1D4C72"/>
                          </a:solidFill>
                        </a:rPr>
                        <a:t>CH</a:t>
                      </a:r>
                      <a:r>
                        <a:rPr lang="en-US" altLang="en-US" sz="3200" b="1" baseline="-25000" dirty="0">
                          <a:solidFill>
                            <a:srgbClr val="1D4C72"/>
                          </a:solidFill>
                        </a:rPr>
                        <a:t>2</a:t>
                      </a:r>
                      <a:r>
                        <a:rPr lang="en-US" altLang="en-US" sz="3200" b="1" dirty="0">
                          <a:solidFill>
                            <a:srgbClr val="1D4C72"/>
                          </a:solidFill>
                        </a:rPr>
                        <a:t>OH</a:t>
                      </a:r>
                      <a:r>
                        <a:rPr lang="en-US" altLang="en-US" sz="3200" b="1" baseline="-25000" dirty="0">
                          <a:solidFill>
                            <a:srgbClr val="1D4C72"/>
                          </a:solidFill>
                        </a:rPr>
                        <a:t>(</a:t>
                      </a:r>
                      <a:r>
                        <a:rPr lang="en-US" altLang="en-US" sz="3200" b="1" baseline="-25000" noProof="1">
                          <a:solidFill>
                            <a:srgbClr val="1D4C72"/>
                          </a:solidFill>
                        </a:rPr>
                        <a:t>aq</a:t>
                      </a:r>
                      <a:r>
                        <a:rPr lang="en-US" altLang="en-US" sz="3200" b="1" baseline="-25000" dirty="0">
                          <a:solidFill>
                            <a:srgbClr val="1D4C72"/>
                          </a:solidFill>
                        </a:rPr>
                        <a:t>)</a:t>
                      </a:r>
                      <a:endParaRPr lang="en-US" altLang="en-US" sz="3200" b="1" dirty="0">
                        <a:solidFill>
                          <a:srgbClr val="1D4C7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0973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3200" b="1" dirty="0">
                          <a:solidFill>
                            <a:srgbClr val="1D4C72"/>
                          </a:solidFill>
                        </a:rPr>
                        <a:t>CH</a:t>
                      </a:r>
                      <a:r>
                        <a:rPr lang="en-US" altLang="en-US" sz="3200" b="1" baseline="-25000" dirty="0">
                          <a:solidFill>
                            <a:srgbClr val="1D4C72"/>
                          </a:solidFill>
                        </a:rPr>
                        <a:t>3</a:t>
                      </a:r>
                      <a:r>
                        <a:rPr lang="en-US" altLang="en-US" sz="3200" b="1" dirty="0">
                          <a:solidFill>
                            <a:srgbClr val="1D4C72"/>
                          </a:solidFill>
                        </a:rPr>
                        <a:t>CH</a:t>
                      </a:r>
                      <a:r>
                        <a:rPr lang="en-US" altLang="en-US" sz="3200" b="1" baseline="-25000" dirty="0">
                          <a:solidFill>
                            <a:srgbClr val="1D4C72"/>
                          </a:solidFill>
                        </a:rPr>
                        <a:t>2</a:t>
                      </a:r>
                      <a:r>
                        <a:rPr lang="en-US" altLang="en-US" sz="3200" b="1" dirty="0">
                          <a:solidFill>
                            <a:srgbClr val="1D4C72"/>
                          </a:solidFill>
                        </a:rPr>
                        <a:t>COOH</a:t>
                      </a:r>
                      <a:r>
                        <a:rPr lang="en-US" altLang="en-US" sz="3200" b="1" baseline="-25000" dirty="0">
                          <a:solidFill>
                            <a:srgbClr val="1D4C72"/>
                          </a:solidFill>
                        </a:rPr>
                        <a:t>(</a:t>
                      </a:r>
                      <a:r>
                        <a:rPr lang="en-US" altLang="en-US" sz="3200" b="1" baseline="-25000" noProof="1">
                          <a:solidFill>
                            <a:srgbClr val="1D4C72"/>
                          </a:solidFill>
                        </a:rPr>
                        <a:t>aq</a:t>
                      </a:r>
                      <a:r>
                        <a:rPr lang="en-US" altLang="en-US" sz="3200" b="1" baseline="-25000" dirty="0">
                          <a:solidFill>
                            <a:srgbClr val="1D4C72"/>
                          </a:solidFill>
                        </a:rPr>
                        <a:t>)</a:t>
                      </a:r>
                      <a:endParaRPr lang="he-IL" altLang="en-US" sz="3200" b="1" baseline="-25000" dirty="0">
                        <a:solidFill>
                          <a:srgbClr val="1D4C7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3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89116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7336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08255" y="992588"/>
            <a:ext cx="11161453" cy="386955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e-IL" b="1" dirty="0">
                <a:solidFill>
                  <a:srgbClr val="12B4BC"/>
                </a:solidFill>
              </a:rPr>
              <a:t>2. נקבע תחום ה-</a:t>
            </a:r>
            <a:r>
              <a:rPr lang="en-US" b="1" dirty="0">
                <a:solidFill>
                  <a:srgbClr val="12B4BC"/>
                </a:solidFill>
              </a:rPr>
              <a:t> :pH</a:t>
            </a:r>
            <a:r>
              <a:rPr lang="he-IL" b="1" dirty="0">
                <a:solidFill>
                  <a:srgbClr val="12B4BC"/>
                </a:solidFill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b="1" dirty="0"/>
              <a:t>בתמיסות של חומצות </a:t>
            </a:r>
            <a:r>
              <a:rPr lang="en-US" b="1" dirty="0"/>
              <a:t>pH&lt;7</a:t>
            </a:r>
            <a:r>
              <a:rPr lang="he-IL" b="1" dirty="0"/>
              <a:t>, בתמיסות של בסיס </a:t>
            </a:r>
            <a:r>
              <a:rPr lang="en-US" b="1" dirty="0"/>
              <a:t>pH&gt;7</a:t>
            </a:r>
            <a:r>
              <a:rPr lang="he-IL" b="1" dirty="0"/>
              <a:t> ובתמיסות ניטראליות </a:t>
            </a:r>
            <a:r>
              <a:rPr lang="en-US" b="1" dirty="0"/>
              <a:t>pH=7</a:t>
            </a:r>
            <a:r>
              <a:rPr lang="he-IL" b="1" dirty="0"/>
              <a:t>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b="1" dirty="0">
                <a:solidFill>
                  <a:srgbClr val="8DD3D7"/>
                </a:solidFill>
              </a:rPr>
              <a:t>3. </a:t>
            </a:r>
            <a:r>
              <a:rPr lang="he-IL" b="1" dirty="0">
                <a:solidFill>
                  <a:srgbClr val="12B4BC"/>
                </a:solidFill>
              </a:rPr>
              <a:t>נכתוב את התשובה:</a:t>
            </a:r>
          </a:p>
        </p:txBody>
      </p:sp>
      <p:sp>
        <p:nvSpPr>
          <p:cNvPr id="12" name="מציין מיקום טקסט 13">
            <a:extLst>
              <a:ext uri="{FF2B5EF4-FFF2-40B4-BE49-F238E27FC236}">
                <a16:creationId xmlns:a16="http://schemas.microsoft.com/office/drawing/2014/main" id="{D6E9DAEC-9713-4B4B-B227-59DC850D5F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652954" y="234130"/>
            <a:ext cx="7171167" cy="457200"/>
          </a:xfrm>
        </p:spPr>
        <p:txBody>
          <a:bodyPr/>
          <a:lstStyle/>
          <a:p>
            <a:pPr>
              <a:lnSpc>
                <a:spcPct val="120000"/>
              </a:lnSpc>
              <a:defRPr/>
            </a:pPr>
            <a:r>
              <a:rPr lang="he-IL" sz="4000" dirty="0">
                <a:sym typeface="Varela Round"/>
              </a:rPr>
              <a:t>קביעת תחום  ה- </a:t>
            </a:r>
            <a:r>
              <a:rPr lang="en-US" sz="4000" dirty="0">
                <a:sym typeface="Varela Round"/>
              </a:rPr>
              <a:t>pH </a:t>
            </a:r>
            <a:r>
              <a:rPr lang="he-IL" sz="4000" dirty="0">
                <a:sym typeface="Varela Round"/>
              </a:rPr>
              <a:t> בתמיסה</a:t>
            </a:r>
          </a:p>
        </p:txBody>
      </p:sp>
      <p:graphicFrame>
        <p:nvGraphicFramePr>
          <p:cNvPr id="10" name="טבלה 3">
            <a:extLst>
              <a:ext uri="{FF2B5EF4-FFF2-40B4-BE49-F238E27FC236}">
                <a16:creationId xmlns:a16="http://schemas.microsoft.com/office/drawing/2014/main" id="{8678A552-9AB7-415D-965C-8B51F88E41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6759206"/>
              </p:ext>
            </p:extLst>
          </p:nvPr>
        </p:nvGraphicFramePr>
        <p:xfrm>
          <a:off x="275105" y="2947959"/>
          <a:ext cx="8174303" cy="20726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033346">
                  <a:extLst>
                    <a:ext uri="{9D8B030D-6E8A-4147-A177-3AD203B41FA5}">
                      <a16:colId xmlns:a16="http://schemas.microsoft.com/office/drawing/2014/main" val="3544750812"/>
                    </a:ext>
                  </a:extLst>
                </a:gridCol>
                <a:gridCol w="2373924">
                  <a:extLst>
                    <a:ext uri="{9D8B030D-6E8A-4147-A177-3AD203B41FA5}">
                      <a16:colId xmlns:a16="http://schemas.microsoft.com/office/drawing/2014/main" val="4143937571"/>
                    </a:ext>
                  </a:extLst>
                </a:gridCol>
                <a:gridCol w="2767033">
                  <a:extLst>
                    <a:ext uri="{9D8B030D-6E8A-4147-A177-3AD203B41FA5}">
                      <a16:colId xmlns:a16="http://schemas.microsoft.com/office/drawing/2014/main" val="10181358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sz="2800" dirty="0"/>
                        <a:t>pH&lt;7</a:t>
                      </a:r>
                      <a:endParaRPr lang="he-IL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800" dirty="0"/>
                        <a:t>pH&gt;7</a:t>
                      </a:r>
                      <a:endParaRPr lang="he-IL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800" dirty="0"/>
                        <a:t>pH=7</a:t>
                      </a:r>
                      <a:endParaRPr lang="he-IL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2868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800" b="1" dirty="0">
                          <a:solidFill>
                            <a:srgbClr val="1D4C72"/>
                          </a:solidFill>
                        </a:rPr>
                        <a:t>HI</a:t>
                      </a:r>
                      <a:r>
                        <a:rPr lang="en-US" altLang="en-US" sz="2800" b="1" baseline="-25000" dirty="0">
                          <a:solidFill>
                            <a:srgbClr val="1D4C72"/>
                          </a:solidFill>
                        </a:rPr>
                        <a:t>(</a:t>
                      </a:r>
                      <a:r>
                        <a:rPr lang="en-US" altLang="en-US" sz="2800" b="1" baseline="-25000" noProof="1">
                          <a:solidFill>
                            <a:srgbClr val="1D4C72"/>
                          </a:solidFill>
                        </a:rPr>
                        <a:t>aq</a:t>
                      </a:r>
                      <a:r>
                        <a:rPr lang="en-US" altLang="en-US" sz="2800" b="1" baseline="-25000" dirty="0">
                          <a:solidFill>
                            <a:srgbClr val="1D4C72"/>
                          </a:solidFill>
                        </a:rPr>
                        <a:t>)</a:t>
                      </a:r>
                      <a:r>
                        <a:rPr lang="he-IL" altLang="en-US" sz="2800" b="1" dirty="0">
                          <a:solidFill>
                            <a:srgbClr val="1D4C72"/>
                          </a:solidFill>
                        </a:rPr>
                        <a:t> </a:t>
                      </a:r>
                      <a:endParaRPr lang="en-US" altLang="en-US" sz="2800" b="1" dirty="0">
                        <a:solidFill>
                          <a:srgbClr val="1D4C7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800" b="1" dirty="0">
                          <a:solidFill>
                            <a:srgbClr val="1D4C72"/>
                          </a:solidFill>
                        </a:rPr>
                        <a:t>Mg(OH)</a:t>
                      </a:r>
                      <a:r>
                        <a:rPr lang="en-US" altLang="en-US" sz="2800" b="1" baseline="-25000" dirty="0">
                          <a:solidFill>
                            <a:srgbClr val="1D4C72"/>
                          </a:solidFill>
                        </a:rPr>
                        <a:t>2(</a:t>
                      </a:r>
                      <a:r>
                        <a:rPr lang="en-US" altLang="en-US" sz="2800" b="1" baseline="-25000" dirty="0" err="1">
                          <a:solidFill>
                            <a:srgbClr val="1D4C72"/>
                          </a:solidFill>
                        </a:rPr>
                        <a:t>aq</a:t>
                      </a:r>
                      <a:r>
                        <a:rPr lang="en-US" altLang="en-US" sz="2800" b="1" baseline="-25000" dirty="0">
                          <a:solidFill>
                            <a:srgbClr val="1D4C72"/>
                          </a:solidFill>
                        </a:rPr>
                        <a:t>)</a:t>
                      </a:r>
                      <a:endParaRPr lang="en-US" altLang="en-US" sz="2800" b="1" dirty="0">
                        <a:solidFill>
                          <a:srgbClr val="1D4C7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altLang="en-US" sz="2800" b="1" dirty="0">
                          <a:solidFill>
                            <a:srgbClr val="1D4C72"/>
                          </a:solidFill>
                        </a:rPr>
                        <a:t>NaCl</a:t>
                      </a:r>
                      <a:r>
                        <a:rPr lang="en-US" altLang="en-US" sz="2800" b="1" baseline="-25000" dirty="0">
                          <a:solidFill>
                            <a:srgbClr val="1D4C72"/>
                          </a:solidFill>
                        </a:rPr>
                        <a:t>(</a:t>
                      </a:r>
                      <a:r>
                        <a:rPr lang="en-US" altLang="en-US" sz="2800" b="1" baseline="-25000" dirty="0" err="1">
                          <a:solidFill>
                            <a:srgbClr val="1D4C72"/>
                          </a:solidFill>
                        </a:rPr>
                        <a:t>aq</a:t>
                      </a:r>
                      <a:r>
                        <a:rPr lang="en-US" altLang="en-US" sz="2800" b="1" baseline="-25000" dirty="0">
                          <a:solidFill>
                            <a:srgbClr val="1D4C72"/>
                          </a:solidFill>
                        </a:rPr>
                        <a:t>)</a:t>
                      </a:r>
                      <a:endParaRPr lang="he-IL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6205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altLang="en-US" sz="2800" b="1" dirty="0">
                          <a:solidFill>
                            <a:srgbClr val="1D4C72"/>
                          </a:solidFill>
                        </a:rPr>
                        <a:t>HNO</a:t>
                      </a:r>
                      <a:r>
                        <a:rPr lang="en-US" altLang="en-US" sz="2800" b="1" baseline="-25000" dirty="0">
                          <a:solidFill>
                            <a:srgbClr val="1D4C72"/>
                          </a:solidFill>
                        </a:rPr>
                        <a:t>3(</a:t>
                      </a:r>
                      <a:r>
                        <a:rPr lang="en-US" altLang="en-US" sz="2800" b="1" baseline="-25000" dirty="0" err="1">
                          <a:solidFill>
                            <a:srgbClr val="1D4C72"/>
                          </a:solidFill>
                        </a:rPr>
                        <a:t>aq</a:t>
                      </a:r>
                      <a:r>
                        <a:rPr lang="en-US" altLang="en-US" sz="2800" b="1" baseline="-25000" dirty="0">
                          <a:solidFill>
                            <a:srgbClr val="1D4C72"/>
                          </a:solidFill>
                        </a:rPr>
                        <a:t>)</a:t>
                      </a:r>
                      <a:r>
                        <a:rPr lang="he-IL" altLang="en-US" sz="2800" b="1" dirty="0">
                          <a:solidFill>
                            <a:srgbClr val="1D4C72"/>
                          </a:solidFill>
                        </a:rPr>
                        <a:t> </a:t>
                      </a:r>
                      <a:endParaRPr lang="he-IL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800" b="1" dirty="0">
                          <a:solidFill>
                            <a:srgbClr val="1D4C72"/>
                          </a:solidFill>
                        </a:rPr>
                        <a:t>CH</a:t>
                      </a:r>
                      <a:r>
                        <a:rPr lang="en-US" altLang="en-US" sz="2800" b="1" baseline="-25000" dirty="0">
                          <a:solidFill>
                            <a:srgbClr val="1D4C72"/>
                          </a:solidFill>
                        </a:rPr>
                        <a:t>3</a:t>
                      </a:r>
                      <a:r>
                        <a:rPr lang="en-US" altLang="en-US" sz="2800" b="1" dirty="0">
                          <a:solidFill>
                            <a:srgbClr val="1D4C72"/>
                          </a:solidFill>
                        </a:rPr>
                        <a:t>CH</a:t>
                      </a:r>
                      <a:r>
                        <a:rPr lang="en-US" altLang="en-US" sz="2800" b="1" baseline="-25000" dirty="0">
                          <a:solidFill>
                            <a:srgbClr val="1D4C72"/>
                          </a:solidFill>
                        </a:rPr>
                        <a:t>2</a:t>
                      </a:r>
                      <a:r>
                        <a:rPr lang="en-US" altLang="en-US" sz="2800" b="1" dirty="0">
                          <a:solidFill>
                            <a:srgbClr val="1D4C72"/>
                          </a:solidFill>
                        </a:rPr>
                        <a:t>OH</a:t>
                      </a:r>
                      <a:r>
                        <a:rPr lang="en-US" altLang="en-US" sz="2800" b="1" baseline="-25000" dirty="0">
                          <a:solidFill>
                            <a:srgbClr val="1D4C72"/>
                          </a:solidFill>
                        </a:rPr>
                        <a:t>(</a:t>
                      </a:r>
                      <a:r>
                        <a:rPr lang="en-US" altLang="en-US" sz="2800" b="1" baseline="-25000" noProof="1">
                          <a:solidFill>
                            <a:srgbClr val="1D4C72"/>
                          </a:solidFill>
                        </a:rPr>
                        <a:t>aq</a:t>
                      </a:r>
                      <a:r>
                        <a:rPr lang="en-US" altLang="en-US" sz="2800" b="1" baseline="-25000" dirty="0">
                          <a:solidFill>
                            <a:srgbClr val="1D4C72"/>
                          </a:solidFill>
                        </a:rPr>
                        <a:t>)</a:t>
                      </a:r>
                      <a:endParaRPr lang="en-US" altLang="en-US" sz="2800" b="1" dirty="0">
                        <a:solidFill>
                          <a:srgbClr val="1D4C7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0973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800" b="1" dirty="0">
                          <a:solidFill>
                            <a:srgbClr val="1D4C72"/>
                          </a:solidFill>
                        </a:rPr>
                        <a:t>CH</a:t>
                      </a:r>
                      <a:r>
                        <a:rPr lang="en-US" altLang="en-US" sz="2800" b="1" baseline="-25000" dirty="0">
                          <a:solidFill>
                            <a:srgbClr val="1D4C72"/>
                          </a:solidFill>
                        </a:rPr>
                        <a:t>3</a:t>
                      </a:r>
                      <a:r>
                        <a:rPr lang="en-US" altLang="en-US" sz="2800" b="1" dirty="0">
                          <a:solidFill>
                            <a:srgbClr val="1D4C72"/>
                          </a:solidFill>
                        </a:rPr>
                        <a:t>CH</a:t>
                      </a:r>
                      <a:r>
                        <a:rPr lang="en-US" altLang="en-US" sz="2800" b="1" baseline="-25000" dirty="0">
                          <a:solidFill>
                            <a:srgbClr val="1D4C72"/>
                          </a:solidFill>
                        </a:rPr>
                        <a:t>2</a:t>
                      </a:r>
                      <a:r>
                        <a:rPr lang="en-US" altLang="en-US" sz="2800" b="1" dirty="0">
                          <a:solidFill>
                            <a:srgbClr val="1D4C72"/>
                          </a:solidFill>
                        </a:rPr>
                        <a:t>COOH</a:t>
                      </a:r>
                      <a:r>
                        <a:rPr lang="en-US" altLang="en-US" sz="2800" b="1" baseline="-25000" dirty="0">
                          <a:solidFill>
                            <a:srgbClr val="1D4C72"/>
                          </a:solidFill>
                        </a:rPr>
                        <a:t>(</a:t>
                      </a:r>
                      <a:r>
                        <a:rPr lang="en-US" altLang="en-US" sz="2800" b="1" baseline="-25000" noProof="1">
                          <a:solidFill>
                            <a:srgbClr val="1D4C72"/>
                          </a:solidFill>
                        </a:rPr>
                        <a:t>aq</a:t>
                      </a:r>
                      <a:r>
                        <a:rPr lang="en-US" altLang="en-US" sz="2800" b="1" baseline="-25000" dirty="0">
                          <a:solidFill>
                            <a:srgbClr val="1D4C72"/>
                          </a:solidFill>
                        </a:rPr>
                        <a:t>)</a:t>
                      </a:r>
                      <a:endParaRPr lang="he-IL" altLang="en-US" sz="2800" b="1" baseline="-25000" dirty="0">
                        <a:solidFill>
                          <a:srgbClr val="1D4C7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2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89116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11564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חומצה בסיס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7C9259-BD27-44CF-89D5-877243D9C8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10000"/>
          </a:bodyPr>
          <a:lstStyle/>
          <a:p>
            <a:pPr rtl="1"/>
            <a:r>
              <a:rPr lang="he-IL" dirty="0">
                <a:sym typeface="Varela Round"/>
              </a:rPr>
              <a:t>קביעת רמת  ה-</a:t>
            </a:r>
            <a:r>
              <a:rPr lang="en-US" dirty="0">
                <a:sym typeface="Varela Round"/>
              </a:rPr>
              <a:t>pH </a:t>
            </a:r>
            <a:r>
              <a:rPr lang="he-IL" dirty="0">
                <a:sym typeface="Varela Round"/>
              </a:rPr>
              <a:t>   בתמיסה חומצית או בתמיסה בסיסית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574240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חומצה בסיס</a:t>
            </a:r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9085" y="1464772"/>
            <a:ext cx="11161453" cy="455690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defRPr/>
            </a:pPr>
            <a:r>
              <a:rPr lang="he-IL" altLang="en-US" b="1" dirty="0">
                <a:solidFill>
                  <a:srgbClr val="1D4C72"/>
                </a:solidFill>
              </a:rPr>
              <a:t>ככל שריכוז </a:t>
            </a:r>
            <a:r>
              <a:rPr lang="he-IL" altLang="en-US" b="1" dirty="0"/>
              <a:t>יוני </a:t>
            </a:r>
            <a:r>
              <a:rPr lang="he-IL" altLang="en-US" b="1" dirty="0" err="1"/>
              <a:t>הידרוניום</a:t>
            </a:r>
            <a:r>
              <a:rPr lang="he-IL" altLang="en-US" b="1" dirty="0"/>
              <a:t>, </a:t>
            </a:r>
            <a:r>
              <a:rPr lang="en-US" altLang="en-US" b="1" dirty="0">
                <a:solidFill>
                  <a:srgbClr val="C00000"/>
                </a:solidFill>
              </a:rPr>
              <a:t>H</a:t>
            </a:r>
            <a:r>
              <a:rPr lang="en-US" altLang="en-US" b="1" baseline="-25000" dirty="0">
                <a:solidFill>
                  <a:srgbClr val="C00000"/>
                </a:solidFill>
              </a:rPr>
              <a:t>3</a:t>
            </a:r>
            <a:r>
              <a:rPr lang="en-US" altLang="en-US" b="1" dirty="0">
                <a:solidFill>
                  <a:srgbClr val="C00000"/>
                </a:solidFill>
              </a:rPr>
              <a:t>O</a:t>
            </a:r>
            <a:r>
              <a:rPr lang="en-US" altLang="en-US" b="1" baseline="30000" dirty="0">
                <a:solidFill>
                  <a:srgbClr val="C00000"/>
                </a:solidFill>
              </a:rPr>
              <a:t>+</a:t>
            </a:r>
            <a:r>
              <a:rPr lang="en-US" altLang="en-US" b="1" baseline="-25000" dirty="0">
                <a:solidFill>
                  <a:srgbClr val="C00000"/>
                </a:solidFill>
              </a:rPr>
              <a:t>(</a:t>
            </a:r>
            <a:r>
              <a:rPr lang="en-US" altLang="en-US" b="1" baseline="-25000" dirty="0" err="1">
                <a:solidFill>
                  <a:srgbClr val="C00000"/>
                </a:solidFill>
              </a:rPr>
              <a:t>aq</a:t>
            </a:r>
            <a:r>
              <a:rPr lang="en-US" altLang="en-US" b="1" baseline="-25000" dirty="0">
                <a:solidFill>
                  <a:srgbClr val="C00000"/>
                </a:solidFill>
              </a:rPr>
              <a:t>)</a:t>
            </a:r>
            <a:r>
              <a:rPr lang="he-IL" altLang="en-US" b="1" dirty="0">
                <a:solidFill>
                  <a:srgbClr val="C00000"/>
                </a:solidFill>
              </a:rPr>
              <a:t> </a:t>
            </a:r>
            <a:r>
              <a:rPr lang="he-IL" altLang="en-US" b="1" dirty="0"/>
              <a:t>,</a:t>
            </a:r>
            <a:r>
              <a:rPr lang="he-IL" altLang="en-US" b="1" dirty="0">
                <a:solidFill>
                  <a:srgbClr val="1D4C72"/>
                </a:solidFill>
              </a:rPr>
              <a:t>בתמיסה </a:t>
            </a:r>
            <a:r>
              <a:rPr lang="he-IL" altLang="en-US" b="1" dirty="0">
                <a:solidFill>
                  <a:srgbClr val="C00000"/>
                </a:solidFill>
              </a:rPr>
              <a:t>גדול</a:t>
            </a:r>
            <a:r>
              <a:rPr lang="he-IL" altLang="en-US" b="1" dirty="0">
                <a:solidFill>
                  <a:srgbClr val="1D4C72"/>
                </a:solidFill>
              </a:rPr>
              <a:t> יותר ,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  <a:defRPr/>
            </a:pPr>
            <a:r>
              <a:rPr lang="he-IL" altLang="en-US" b="1" dirty="0">
                <a:solidFill>
                  <a:srgbClr val="1D4C72"/>
                </a:solidFill>
              </a:rPr>
              <a:t>   כך </a:t>
            </a:r>
            <a:r>
              <a:rPr lang="he-IL" altLang="en-US" b="1" dirty="0">
                <a:solidFill>
                  <a:schemeClr val="tx1"/>
                </a:solidFill>
              </a:rPr>
              <a:t>ה-</a:t>
            </a:r>
            <a:r>
              <a:rPr lang="en-US" altLang="en-US" b="1" dirty="0">
                <a:solidFill>
                  <a:schemeClr val="tx1"/>
                </a:solidFill>
              </a:rPr>
              <a:t>pH</a:t>
            </a:r>
            <a:r>
              <a:rPr lang="he-IL" altLang="en-US" b="1" dirty="0">
                <a:solidFill>
                  <a:schemeClr val="tx1"/>
                </a:solidFill>
              </a:rPr>
              <a:t> </a:t>
            </a:r>
            <a:r>
              <a:rPr lang="he-IL" altLang="en-US" b="1" dirty="0">
                <a:solidFill>
                  <a:srgbClr val="1D4C72"/>
                </a:solidFill>
              </a:rPr>
              <a:t>יהיה </a:t>
            </a:r>
            <a:r>
              <a:rPr lang="he-IL" altLang="en-US" b="1" dirty="0">
                <a:solidFill>
                  <a:srgbClr val="C00000"/>
                </a:solidFill>
              </a:rPr>
              <a:t>קטן</a:t>
            </a:r>
            <a:r>
              <a:rPr lang="he-IL" altLang="en-US" b="1" dirty="0">
                <a:solidFill>
                  <a:srgbClr val="1D4C72"/>
                </a:solidFill>
              </a:rPr>
              <a:t> יותר,  בתחום  ה- </a:t>
            </a:r>
            <a:r>
              <a:rPr lang="en-US" altLang="en-US" b="1" dirty="0">
                <a:solidFill>
                  <a:srgbClr val="1D4C72"/>
                </a:solidFill>
              </a:rPr>
              <a:t>pH</a:t>
            </a:r>
            <a:r>
              <a:rPr lang="he-IL" altLang="en-US" b="1" dirty="0">
                <a:solidFill>
                  <a:srgbClr val="1D4C72"/>
                </a:solidFill>
              </a:rPr>
              <a:t>   0-7</a:t>
            </a:r>
            <a:endParaRPr lang="he-IL" altLang="en-US" sz="100" b="1" dirty="0">
              <a:solidFill>
                <a:srgbClr val="1D4C72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defRPr/>
            </a:pPr>
            <a:r>
              <a:rPr lang="he-IL" altLang="en-US" b="1" dirty="0">
                <a:solidFill>
                  <a:srgbClr val="1D4C72"/>
                </a:solidFill>
              </a:rPr>
              <a:t>ככל שריכוז יוני ההידרוקסיד </a:t>
            </a:r>
            <a:r>
              <a:rPr lang="he-IL" altLang="en-US" b="1" dirty="0"/>
              <a:t>, </a:t>
            </a:r>
            <a:r>
              <a:rPr lang="en-US" altLang="en-US" b="1" dirty="0">
                <a:solidFill>
                  <a:srgbClr val="C00000"/>
                </a:solidFill>
              </a:rPr>
              <a:t>OH</a:t>
            </a:r>
            <a:r>
              <a:rPr lang="en-US" altLang="en-US" b="1" baseline="30000" dirty="0">
                <a:solidFill>
                  <a:srgbClr val="C00000"/>
                </a:solidFill>
              </a:rPr>
              <a:t>-</a:t>
            </a:r>
            <a:r>
              <a:rPr lang="en-US" altLang="en-US" b="1" baseline="-25000" dirty="0">
                <a:solidFill>
                  <a:srgbClr val="C00000"/>
                </a:solidFill>
              </a:rPr>
              <a:t>(</a:t>
            </a:r>
            <a:r>
              <a:rPr lang="en-US" altLang="en-US" b="1" baseline="-25000" dirty="0" err="1">
                <a:solidFill>
                  <a:srgbClr val="C00000"/>
                </a:solidFill>
              </a:rPr>
              <a:t>aq</a:t>
            </a:r>
            <a:r>
              <a:rPr lang="en-US" altLang="en-US" b="1" baseline="-25000" dirty="0">
                <a:solidFill>
                  <a:srgbClr val="C00000"/>
                </a:solidFill>
              </a:rPr>
              <a:t>)</a:t>
            </a:r>
            <a:r>
              <a:rPr lang="he-IL" altLang="en-US" b="1" dirty="0">
                <a:solidFill>
                  <a:srgbClr val="C00000"/>
                </a:solidFill>
              </a:rPr>
              <a:t> </a:t>
            </a:r>
            <a:r>
              <a:rPr lang="he-IL" altLang="en-US" b="1" dirty="0"/>
              <a:t>,</a:t>
            </a:r>
            <a:r>
              <a:rPr lang="he-IL" altLang="en-US" b="1" dirty="0">
                <a:solidFill>
                  <a:srgbClr val="1D4C72"/>
                </a:solidFill>
              </a:rPr>
              <a:t> בתמיסה </a:t>
            </a:r>
            <a:r>
              <a:rPr lang="he-IL" altLang="en-US" b="1" dirty="0">
                <a:solidFill>
                  <a:srgbClr val="C00000"/>
                </a:solidFill>
              </a:rPr>
              <a:t>גדול</a:t>
            </a:r>
            <a:r>
              <a:rPr lang="he-IL" altLang="en-US" b="1" dirty="0">
                <a:solidFill>
                  <a:srgbClr val="1D4C72"/>
                </a:solidFill>
              </a:rPr>
              <a:t> יותר ,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  <a:defRPr/>
            </a:pPr>
            <a:r>
              <a:rPr lang="he-IL" altLang="en-US" b="1" dirty="0">
                <a:solidFill>
                  <a:srgbClr val="1D4C72"/>
                </a:solidFill>
              </a:rPr>
              <a:t>   כך </a:t>
            </a:r>
            <a:r>
              <a:rPr lang="he-IL" altLang="en-US" b="1" dirty="0">
                <a:solidFill>
                  <a:schemeClr val="tx1"/>
                </a:solidFill>
              </a:rPr>
              <a:t>ה- </a:t>
            </a:r>
            <a:r>
              <a:rPr lang="en-US" altLang="en-US" b="1" dirty="0">
                <a:solidFill>
                  <a:schemeClr val="tx1"/>
                </a:solidFill>
              </a:rPr>
              <a:t>p</a:t>
            </a:r>
            <a:r>
              <a:rPr lang="en-US" altLang="en-US" b="1" dirty="0">
                <a:solidFill>
                  <a:srgbClr val="1D4C72"/>
                </a:solidFill>
              </a:rPr>
              <a:t>H</a:t>
            </a:r>
            <a:r>
              <a:rPr lang="he-IL" altLang="en-US" b="1" dirty="0">
                <a:solidFill>
                  <a:srgbClr val="1D4C72"/>
                </a:solidFill>
              </a:rPr>
              <a:t> יהיה </a:t>
            </a:r>
            <a:r>
              <a:rPr lang="he-IL" altLang="en-US" b="1" dirty="0">
                <a:solidFill>
                  <a:srgbClr val="C00000"/>
                </a:solidFill>
              </a:rPr>
              <a:t>גדול</a:t>
            </a:r>
            <a:r>
              <a:rPr lang="he-IL" altLang="en-US" b="1" dirty="0">
                <a:solidFill>
                  <a:srgbClr val="1D4C72"/>
                </a:solidFill>
              </a:rPr>
              <a:t> יותר, בתחום  ה-  </a:t>
            </a:r>
            <a:r>
              <a:rPr lang="en-US" altLang="en-US" b="1" dirty="0">
                <a:solidFill>
                  <a:srgbClr val="1D4C72"/>
                </a:solidFill>
              </a:rPr>
              <a:t>pH</a:t>
            </a:r>
            <a:r>
              <a:rPr lang="he-IL" altLang="en-US" b="1" dirty="0">
                <a:solidFill>
                  <a:srgbClr val="1D4C72"/>
                </a:solidFill>
              </a:rPr>
              <a:t>   7-14</a:t>
            </a:r>
            <a:endParaRPr lang="he-IL" altLang="en-US" sz="100" b="1" dirty="0">
              <a:solidFill>
                <a:srgbClr val="1D4C72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defRPr/>
            </a:pPr>
            <a:r>
              <a:rPr lang="he-IL" altLang="en-US" b="1" dirty="0">
                <a:solidFill>
                  <a:srgbClr val="1D4C72"/>
                </a:solidFill>
              </a:rPr>
              <a:t>בתמיסות ניטראליות </a:t>
            </a:r>
            <a:r>
              <a:rPr lang="en-US" altLang="en-US" b="1" dirty="0">
                <a:solidFill>
                  <a:srgbClr val="1D4C72"/>
                </a:solidFill>
              </a:rPr>
              <a:t>pH</a:t>
            </a:r>
            <a:r>
              <a:rPr lang="he-IL" altLang="en-US" b="1" dirty="0">
                <a:solidFill>
                  <a:srgbClr val="1D4C72"/>
                </a:solidFill>
              </a:rPr>
              <a:t> יהיה שווה ל-7 .</a:t>
            </a:r>
          </a:p>
          <a:p>
            <a:pPr>
              <a:lnSpc>
                <a:spcPct val="120000"/>
              </a:lnSpc>
              <a:spcBef>
                <a:spcPts val="600"/>
              </a:spcBef>
              <a:defRPr/>
            </a:pPr>
            <a:endParaRPr lang="he-IL" altLang="en-US" sz="2800" b="1" dirty="0">
              <a:solidFill>
                <a:srgbClr val="1D4C72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defRPr/>
            </a:pPr>
            <a:endParaRPr lang="he-IL" altLang="en-US" sz="2800" b="1" dirty="0">
              <a:solidFill>
                <a:srgbClr val="1D4C72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defRPr/>
            </a:pPr>
            <a:endParaRPr lang="he-IL" altLang="en-US" sz="2800" b="1" dirty="0"/>
          </a:p>
          <a:p>
            <a:pPr>
              <a:spcBef>
                <a:spcPts val="600"/>
              </a:spcBef>
            </a:pPr>
            <a:endParaRPr lang="he-IL" sz="2800" dirty="0"/>
          </a:p>
        </p:txBody>
      </p:sp>
      <p:sp>
        <p:nvSpPr>
          <p:cNvPr id="10" name="מציין מיקום טקסט 13">
            <a:extLst>
              <a:ext uri="{FF2B5EF4-FFF2-40B4-BE49-F238E27FC236}">
                <a16:creationId xmlns:a16="http://schemas.microsoft.com/office/drawing/2014/main" id="{B9A32434-D385-4848-92E4-A8498C52DD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5938" y="802363"/>
            <a:ext cx="11160125" cy="457200"/>
          </a:xfrm>
        </p:spPr>
        <p:txBody>
          <a:bodyPr/>
          <a:lstStyle/>
          <a:p>
            <a:pPr>
              <a:lnSpc>
                <a:spcPct val="120000"/>
              </a:lnSpc>
              <a:defRPr/>
            </a:pPr>
            <a:r>
              <a:rPr lang="he-IL" sz="2800" dirty="0">
                <a:sym typeface="Varela Round"/>
              </a:rPr>
              <a:t>קביעת רמת  ה- </a:t>
            </a:r>
            <a:r>
              <a:rPr lang="en-US" sz="2800" dirty="0">
                <a:sym typeface="Varela Round"/>
              </a:rPr>
              <a:t>pH </a:t>
            </a:r>
            <a:r>
              <a:rPr lang="he-IL" sz="2800" dirty="0">
                <a:sym typeface="Varela Round"/>
              </a:rPr>
              <a:t> בתמיסה</a:t>
            </a:r>
          </a:p>
        </p:txBody>
      </p:sp>
      <p:graphicFrame>
        <p:nvGraphicFramePr>
          <p:cNvPr id="4" name="טבלה 3">
            <a:extLst>
              <a:ext uri="{FF2B5EF4-FFF2-40B4-BE49-F238E27FC236}">
                <a16:creationId xmlns:a16="http://schemas.microsoft.com/office/drawing/2014/main" id="{F3D9C3AA-532E-4B3A-89E4-E86451C311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8565144"/>
              </p:ext>
            </p:extLst>
          </p:nvPr>
        </p:nvGraphicFramePr>
        <p:xfrm>
          <a:off x="914400" y="263279"/>
          <a:ext cx="2668458" cy="6439273"/>
        </p:xfrm>
        <a:graphic>
          <a:graphicData uri="http://schemas.openxmlformats.org/drawingml/2006/table">
            <a:tbl>
              <a:tblPr/>
              <a:tblGrid>
                <a:gridCol w="1252639">
                  <a:extLst>
                    <a:ext uri="{9D8B030D-6E8A-4147-A177-3AD203B41FA5}">
                      <a16:colId xmlns:a16="http://schemas.microsoft.com/office/drawing/2014/main" val="2135833236"/>
                    </a:ext>
                  </a:extLst>
                </a:gridCol>
                <a:gridCol w="1415819">
                  <a:extLst>
                    <a:ext uri="{9D8B030D-6E8A-4147-A177-3AD203B41FA5}">
                      <a16:colId xmlns:a16="http://schemas.microsoft.com/office/drawing/2014/main" val="1852925268"/>
                    </a:ext>
                  </a:extLst>
                </a:gridCol>
              </a:tblGrid>
              <a:tr h="366377">
                <a:tc>
                  <a:txBody>
                    <a:bodyPr/>
                    <a:lstStyle/>
                    <a:p>
                      <a:pPr algn="r" rtl="0"/>
                      <a:r>
                        <a:rPr lang="he-IL" sz="1200" b="1" dirty="0"/>
                        <a:t>חומר</a:t>
                      </a:r>
                    </a:p>
                  </a:txBody>
                  <a:tcPr marL="49195" marR="49195" marT="24598" marB="24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1800" b="1" dirty="0"/>
                        <a:t>pH</a:t>
                      </a:r>
                    </a:p>
                  </a:txBody>
                  <a:tcPr marL="49195" marR="49195" marT="24598" marB="24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220191"/>
                  </a:ext>
                </a:extLst>
              </a:tr>
              <a:tr h="271739">
                <a:tc>
                  <a:txBody>
                    <a:bodyPr/>
                    <a:lstStyle/>
                    <a:p>
                      <a:pPr algn="r" rtl="0"/>
                      <a:r>
                        <a:rPr lang="he-IL" sz="1000" u="none" strike="noStrike" dirty="0">
                          <a:solidFill>
                            <a:srgbClr val="5A3696"/>
                          </a:solidFill>
                          <a:effectLst/>
                        </a:rPr>
                        <a:t>מצבר רכב</a:t>
                      </a:r>
                      <a:endParaRPr lang="he-IL" sz="1000" dirty="0"/>
                    </a:p>
                  </a:txBody>
                  <a:tcPr marL="49195" marR="49195" marT="24598" marB="24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he-IL" sz="1400"/>
                        <a:t>0.5-</a:t>
                      </a:r>
                    </a:p>
                  </a:txBody>
                  <a:tcPr marL="49195" marR="49195" marT="24598" marB="24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7134254"/>
                  </a:ext>
                </a:extLst>
              </a:tr>
              <a:tr h="271739">
                <a:tc>
                  <a:txBody>
                    <a:bodyPr/>
                    <a:lstStyle/>
                    <a:p>
                      <a:pPr algn="r" rtl="0"/>
                      <a:r>
                        <a:rPr lang="he-IL" sz="1000"/>
                        <a:t>מי מכרות חומציים</a:t>
                      </a:r>
                    </a:p>
                  </a:txBody>
                  <a:tcPr marL="49195" marR="49195" marT="24598" marB="24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he-IL" sz="1400"/>
                        <a:t>-3.6-1.0</a:t>
                      </a:r>
                    </a:p>
                  </a:txBody>
                  <a:tcPr marL="49195" marR="49195" marT="24598" marB="24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3823669"/>
                  </a:ext>
                </a:extLst>
              </a:tr>
              <a:tr h="271739">
                <a:tc>
                  <a:txBody>
                    <a:bodyPr/>
                    <a:lstStyle/>
                    <a:p>
                      <a:pPr algn="r" rtl="0"/>
                      <a:r>
                        <a:rPr lang="he-IL" sz="1000" u="none" strike="noStrike" dirty="0">
                          <a:solidFill>
                            <a:srgbClr val="5A3696"/>
                          </a:solidFill>
                          <a:effectLst/>
                        </a:rPr>
                        <a:t>קיבה</a:t>
                      </a:r>
                      <a:endParaRPr lang="he-IL" sz="1000" dirty="0"/>
                    </a:p>
                  </a:txBody>
                  <a:tcPr marL="49195" marR="49195" marT="24598" marB="24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he-IL" sz="1400"/>
                        <a:t>2.0</a:t>
                      </a:r>
                    </a:p>
                  </a:txBody>
                  <a:tcPr marL="49195" marR="49195" marT="24598" marB="24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3658914"/>
                  </a:ext>
                </a:extLst>
              </a:tr>
              <a:tr h="271739">
                <a:tc>
                  <a:txBody>
                    <a:bodyPr/>
                    <a:lstStyle/>
                    <a:p>
                      <a:pPr algn="r" rtl="0"/>
                      <a:r>
                        <a:rPr lang="he-IL" sz="1000" u="none" strike="noStrike" dirty="0">
                          <a:solidFill>
                            <a:srgbClr val="5A3696"/>
                          </a:solidFill>
                          <a:effectLst/>
                        </a:rPr>
                        <a:t>מיץ לימון</a:t>
                      </a:r>
                      <a:endParaRPr lang="he-IL" sz="1000" dirty="0"/>
                    </a:p>
                  </a:txBody>
                  <a:tcPr marL="49195" marR="49195" marT="24598" marB="24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he-IL" sz="1400"/>
                        <a:t>2.4</a:t>
                      </a:r>
                    </a:p>
                  </a:txBody>
                  <a:tcPr marL="49195" marR="49195" marT="24598" marB="24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7037889"/>
                  </a:ext>
                </a:extLst>
              </a:tr>
              <a:tr h="271739">
                <a:tc>
                  <a:txBody>
                    <a:bodyPr/>
                    <a:lstStyle/>
                    <a:p>
                      <a:pPr algn="r" rtl="0"/>
                      <a:r>
                        <a:rPr lang="he-IL" sz="1000" u="none" strike="noStrike" dirty="0">
                          <a:solidFill>
                            <a:srgbClr val="5A3696"/>
                          </a:solidFill>
                          <a:effectLst/>
                        </a:rPr>
                        <a:t>קוקה-קולה</a:t>
                      </a:r>
                      <a:r>
                        <a:rPr lang="he-IL" sz="1000" dirty="0"/>
                        <a:t> או </a:t>
                      </a:r>
                      <a:r>
                        <a:rPr lang="he-IL" sz="1000" u="none" strike="noStrike" dirty="0" err="1">
                          <a:solidFill>
                            <a:srgbClr val="5A3696"/>
                          </a:solidFill>
                          <a:effectLst/>
                        </a:rPr>
                        <a:t>פפס</a:t>
                      </a:r>
                      <a:endParaRPr lang="he-IL" sz="1000" dirty="0"/>
                    </a:p>
                  </a:txBody>
                  <a:tcPr marL="49195" marR="49195" marT="24598" marB="24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he-IL" sz="1400"/>
                        <a:t>2.5</a:t>
                      </a:r>
                    </a:p>
                  </a:txBody>
                  <a:tcPr marL="49195" marR="49195" marT="24598" marB="24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666155"/>
                  </a:ext>
                </a:extLst>
              </a:tr>
              <a:tr h="271739">
                <a:tc>
                  <a:txBody>
                    <a:bodyPr/>
                    <a:lstStyle/>
                    <a:p>
                      <a:pPr algn="r" rtl="0"/>
                      <a:r>
                        <a:rPr lang="he-IL" sz="1000" u="none" strike="noStrike" dirty="0">
                          <a:solidFill>
                            <a:srgbClr val="5A3696"/>
                          </a:solidFill>
                          <a:effectLst/>
                        </a:rPr>
                        <a:t>חומץ</a:t>
                      </a:r>
                      <a:endParaRPr lang="he-IL" sz="1000" dirty="0"/>
                    </a:p>
                  </a:txBody>
                  <a:tcPr marL="49195" marR="49195" marT="24598" marB="24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he-IL" sz="1400"/>
                        <a:t>2.9</a:t>
                      </a:r>
                    </a:p>
                  </a:txBody>
                  <a:tcPr marL="49195" marR="49195" marT="24598" marB="24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3474652"/>
                  </a:ext>
                </a:extLst>
              </a:tr>
              <a:tr h="366377">
                <a:tc>
                  <a:txBody>
                    <a:bodyPr/>
                    <a:lstStyle/>
                    <a:p>
                      <a:pPr algn="r" rtl="0"/>
                      <a:r>
                        <a:rPr lang="he-IL" sz="1000" dirty="0"/>
                        <a:t>מיץ </a:t>
                      </a:r>
                      <a:r>
                        <a:rPr lang="he-IL" sz="1000" u="none" strike="noStrike" dirty="0">
                          <a:solidFill>
                            <a:srgbClr val="5A3696"/>
                          </a:solidFill>
                          <a:effectLst/>
                        </a:rPr>
                        <a:t>תפוזים</a:t>
                      </a:r>
                      <a:r>
                        <a:rPr lang="he-IL" sz="1000" dirty="0"/>
                        <a:t> או </a:t>
                      </a:r>
                      <a:r>
                        <a:rPr lang="he-IL" sz="1000" u="none" strike="noStrike" dirty="0">
                          <a:solidFill>
                            <a:srgbClr val="5A3696"/>
                          </a:solidFill>
                          <a:effectLst/>
                        </a:rPr>
                        <a:t>תפוחים</a:t>
                      </a:r>
                      <a:endParaRPr lang="he-IL" sz="1000" dirty="0"/>
                    </a:p>
                  </a:txBody>
                  <a:tcPr marL="49195" marR="49195" marT="24598" marB="24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he-IL" sz="1400" dirty="0"/>
                        <a:t>3.5</a:t>
                      </a:r>
                    </a:p>
                  </a:txBody>
                  <a:tcPr marL="49195" marR="49195" marT="24598" marB="24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8064134"/>
                  </a:ext>
                </a:extLst>
              </a:tr>
              <a:tr h="271739">
                <a:tc>
                  <a:txBody>
                    <a:bodyPr/>
                    <a:lstStyle/>
                    <a:p>
                      <a:pPr algn="r" rtl="0"/>
                      <a:r>
                        <a:rPr lang="he-IL" sz="1000" u="none" strike="noStrike" dirty="0">
                          <a:solidFill>
                            <a:srgbClr val="5A3696"/>
                          </a:solidFill>
                          <a:effectLst/>
                        </a:rPr>
                        <a:t>עגבנייה</a:t>
                      </a:r>
                      <a:endParaRPr lang="he-IL" sz="1000" dirty="0"/>
                    </a:p>
                  </a:txBody>
                  <a:tcPr marL="49195" marR="49195" marT="24598" marB="24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he-IL" sz="1400"/>
                        <a:t>4.0</a:t>
                      </a:r>
                    </a:p>
                  </a:txBody>
                  <a:tcPr marL="49195" marR="49195" marT="24598" marB="24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3467675"/>
                  </a:ext>
                </a:extLst>
              </a:tr>
              <a:tr h="271739">
                <a:tc>
                  <a:txBody>
                    <a:bodyPr/>
                    <a:lstStyle/>
                    <a:p>
                      <a:pPr algn="r" rtl="0"/>
                      <a:r>
                        <a:rPr lang="he-IL" sz="1000" u="none" strike="noStrike" dirty="0">
                          <a:solidFill>
                            <a:srgbClr val="5A3696"/>
                          </a:solidFill>
                          <a:effectLst/>
                        </a:rPr>
                        <a:t>בירה</a:t>
                      </a:r>
                      <a:endParaRPr lang="he-IL" sz="1000" dirty="0"/>
                    </a:p>
                  </a:txBody>
                  <a:tcPr marL="49195" marR="49195" marT="24598" marB="24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he-IL" sz="1400"/>
                        <a:t>4.5</a:t>
                      </a:r>
                    </a:p>
                  </a:txBody>
                  <a:tcPr marL="49195" marR="49195" marT="24598" marB="24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9387516"/>
                  </a:ext>
                </a:extLst>
              </a:tr>
              <a:tr h="271739">
                <a:tc>
                  <a:txBody>
                    <a:bodyPr/>
                    <a:lstStyle/>
                    <a:p>
                      <a:pPr algn="r" rtl="0"/>
                      <a:r>
                        <a:rPr lang="he-IL" sz="1000" u="none" strike="noStrike" dirty="0">
                          <a:solidFill>
                            <a:srgbClr val="5A3696"/>
                          </a:solidFill>
                          <a:effectLst/>
                        </a:rPr>
                        <a:t>יוגורט</a:t>
                      </a:r>
                      <a:endParaRPr lang="he-IL" sz="1000" dirty="0"/>
                    </a:p>
                  </a:txBody>
                  <a:tcPr marL="49195" marR="49195" marT="24598" marB="24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he-IL" sz="1400"/>
                        <a:t>4.6</a:t>
                      </a:r>
                    </a:p>
                  </a:txBody>
                  <a:tcPr marL="49195" marR="49195" marT="24598" marB="24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7739043"/>
                  </a:ext>
                </a:extLst>
              </a:tr>
              <a:tr h="271739">
                <a:tc>
                  <a:txBody>
                    <a:bodyPr/>
                    <a:lstStyle/>
                    <a:p>
                      <a:pPr algn="r" rtl="0"/>
                      <a:r>
                        <a:rPr lang="he-IL" sz="1000" u="none" strike="noStrike" dirty="0">
                          <a:solidFill>
                            <a:srgbClr val="5A3696"/>
                          </a:solidFill>
                          <a:effectLst/>
                        </a:rPr>
                        <a:t>גשם חומצי</a:t>
                      </a:r>
                      <a:endParaRPr lang="he-IL" sz="1000" dirty="0"/>
                    </a:p>
                  </a:txBody>
                  <a:tcPr marL="49195" marR="49195" marT="24598" marB="24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he-IL" sz="1400"/>
                        <a:t>5.0</a:t>
                      </a:r>
                    </a:p>
                  </a:txBody>
                  <a:tcPr marL="49195" marR="49195" marT="24598" marB="24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5556960"/>
                  </a:ext>
                </a:extLst>
              </a:tr>
              <a:tr h="271739">
                <a:tc>
                  <a:txBody>
                    <a:bodyPr/>
                    <a:lstStyle/>
                    <a:p>
                      <a:pPr algn="r" rtl="0"/>
                      <a:r>
                        <a:rPr lang="he-IL" sz="1000" u="none" strike="noStrike" dirty="0">
                          <a:solidFill>
                            <a:srgbClr val="5A3696"/>
                          </a:solidFill>
                          <a:effectLst/>
                        </a:rPr>
                        <a:t>קפה</a:t>
                      </a:r>
                      <a:endParaRPr lang="he-IL" sz="1000" dirty="0"/>
                    </a:p>
                  </a:txBody>
                  <a:tcPr marL="49195" marR="49195" marT="24598" marB="24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he-IL" sz="1400"/>
                        <a:t>5.0</a:t>
                      </a:r>
                    </a:p>
                  </a:txBody>
                  <a:tcPr marL="49195" marR="49195" marT="24598" marB="24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661639"/>
                  </a:ext>
                </a:extLst>
              </a:tr>
              <a:tr h="271739">
                <a:tc>
                  <a:txBody>
                    <a:bodyPr/>
                    <a:lstStyle/>
                    <a:p>
                      <a:pPr algn="r" rtl="0"/>
                      <a:r>
                        <a:rPr lang="he-IL" sz="1000" u="none" strike="noStrike" dirty="0">
                          <a:solidFill>
                            <a:srgbClr val="5A3696"/>
                          </a:solidFill>
                          <a:effectLst/>
                        </a:rPr>
                        <a:t>תה</a:t>
                      </a:r>
                      <a:endParaRPr lang="he-IL" sz="1000" dirty="0"/>
                    </a:p>
                  </a:txBody>
                  <a:tcPr marL="49195" marR="49195" marT="24598" marB="24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he-IL" sz="1400"/>
                        <a:t>5.5</a:t>
                      </a:r>
                    </a:p>
                  </a:txBody>
                  <a:tcPr marL="49195" marR="49195" marT="24598" marB="24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5945257"/>
                  </a:ext>
                </a:extLst>
              </a:tr>
              <a:tr h="271739">
                <a:tc>
                  <a:txBody>
                    <a:bodyPr/>
                    <a:lstStyle/>
                    <a:p>
                      <a:pPr algn="r" rtl="0"/>
                      <a:r>
                        <a:rPr lang="he-IL" sz="1000" u="none" strike="noStrike" dirty="0">
                          <a:solidFill>
                            <a:srgbClr val="5A3696"/>
                          </a:solidFill>
                          <a:effectLst/>
                        </a:rPr>
                        <a:t>חלב</a:t>
                      </a:r>
                      <a:endParaRPr lang="he-IL" sz="1000" dirty="0"/>
                    </a:p>
                  </a:txBody>
                  <a:tcPr marL="49195" marR="49195" marT="24598" marB="24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he-IL" sz="1400">
                          <a:solidFill>
                            <a:srgbClr val="FFFFFF"/>
                          </a:solidFill>
                          <a:effectLst/>
                        </a:rPr>
                        <a:t>6.5</a:t>
                      </a:r>
                      <a:endParaRPr lang="he-IL" sz="1400"/>
                    </a:p>
                  </a:txBody>
                  <a:tcPr marL="49195" marR="49195" marT="24598" marB="24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490712"/>
                  </a:ext>
                </a:extLst>
              </a:tr>
              <a:tr h="271739">
                <a:tc>
                  <a:txBody>
                    <a:bodyPr/>
                    <a:lstStyle/>
                    <a:p>
                      <a:pPr algn="r" rtl="0"/>
                      <a:r>
                        <a:rPr lang="he-IL" sz="1000" u="none" strike="noStrike" dirty="0">
                          <a:solidFill>
                            <a:srgbClr val="5A3696"/>
                          </a:solidFill>
                          <a:effectLst/>
                        </a:rPr>
                        <a:t>מים מזוקקים</a:t>
                      </a:r>
                      <a:endParaRPr lang="he-IL" sz="1000" dirty="0"/>
                    </a:p>
                  </a:txBody>
                  <a:tcPr marL="49195" marR="49195" marT="24598" marB="24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he-IL" sz="1400">
                          <a:solidFill>
                            <a:srgbClr val="FFFFFF"/>
                          </a:solidFill>
                          <a:effectLst/>
                        </a:rPr>
                        <a:t>7.0</a:t>
                      </a:r>
                      <a:endParaRPr lang="he-IL" sz="1400"/>
                    </a:p>
                  </a:txBody>
                  <a:tcPr marL="49195" marR="49195" marT="24598" marB="24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1621665"/>
                  </a:ext>
                </a:extLst>
              </a:tr>
              <a:tr h="271739">
                <a:tc>
                  <a:txBody>
                    <a:bodyPr/>
                    <a:lstStyle/>
                    <a:p>
                      <a:pPr algn="r" rtl="0"/>
                      <a:r>
                        <a:rPr lang="he-IL" sz="1000" u="none" strike="noStrike" dirty="0">
                          <a:solidFill>
                            <a:srgbClr val="5A3696"/>
                          </a:solidFill>
                          <a:effectLst/>
                        </a:rPr>
                        <a:t>רוק</a:t>
                      </a:r>
                      <a:endParaRPr lang="he-IL" sz="1000" dirty="0"/>
                    </a:p>
                  </a:txBody>
                  <a:tcPr marL="49195" marR="49195" marT="24598" marB="24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he-IL" sz="1400">
                          <a:solidFill>
                            <a:srgbClr val="FFFFFF"/>
                          </a:solidFill>
                          <a:effectLst/>
                        </a:rPr>
                        <a:t>6.5 – 7.4</a:t>
                      </a:r>
                      <a:endParaRPr lang="he-IL" sz="1400"/>
                    </a:p>
                  </a:txBody>
                  <a:tcPr marL="49195" marR="49195" marT="24598" marB="24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049394"/>
                  </a:ext>
                </a:extLst>
              </a:tr>
              <a:tr h="271739">
                <a:tc>
                  <a:txBody>
                    <a:bodyPr/>
                    <a:lstStyle/>
                    <a:p>
                      <a:pPr algn="r" rtl="0"/>
                      <a:r>
                        <a:rPr lang="he-IL" sz="1000" u="none" strike="noStrike" dirty="0">
                          <a:solidFill>
                            <a:srgbClr val="5A3696"/>
                          </a:solidFill>
                          <a:effectLst/>
                        </a:rPr>
                        <a:t>דם</a:t>
                      </a:r>
                      <a:endParaRPr lang="he-IL" sz="1000" dirty="0"/>
                    </a:p>
                  </a:txBody>
                  <a:tcPr marL="49195" marR="49195" marT="24598" marB="24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he-IL" sz="1400">
                          <a:solidFill>
                            <a:srgbClr val="FFFFFF"/>
                          </a:solidFill>
                          <a:effectLst/>
                        </a:rPr>
                        <a:t>7.34 – 7.45</a:t>
                      </a:r>
                      <a:endParaRPr lang="he-IL" sz="1400"/>
                    </a:p>
                  </a:txBody>
                  <a:tcPr marL="49195" marR="49195" marT="24598" marB="24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791511"/>
                  </a:ext>
                </a:extLst>
              </a:tr>
              <a:tr h="271739">
                <a:tc>
                  <a:txBody>
                    <a:bodyPr/>
                    <a:lstStyle/>
                    <a:p>
                      <a:pPr algn="r" rtl="0"/>
                      <a:r>
                        <a:rPr lang="he-IL" sz="1000"/>
                        <a:t>מי ים</a:t>
                      </a:r>
                    </a:p>
                  </a:txBody>
                  <a:tcPr marL="49195" marR="49195" marT="24598" marB="24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he-IL" sz="1400">
                          <a:solidFill>
                            <a:srgbClr val="FFFFFF"/>
                          </a:solidFill>
                          <a:effectLst/>
                        </a:rPr>
                        <a:t>8.0</a:t>
                      </a:r>
                      <a:endParaRPr lang="he-IL" sz="1400"/>
                    </a:p>
                  </a:txBody>
                  <a:tcPr marL="49195" marR="49195" marT="24598" marB="24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0153307"/>
                  </a:ext>
                </a:extLst>
              </a:tr>
              <a:tr h="271739">
                <a:tc>
                  <a:txBody>
                    <a:bodyPr/>
                    <a:lstStyle/>
                    <a:p>
                      <a:pPr algn="r" rtl="0"/>
                      <a:r>
                        <a:rPr lang="he-IL" sz="1000" u="none" strike="noStrike" dirty="0">
                          <a:solidFill>
                            <a:srgbClr val="5A3696"/>
                          </a:solidFill>
                          <a:effectLst/>
                        </a:rPr>
                        <a:t>סבון </a:t>
                      </a:r>
                      <a:r>
                        <a:rPr lang="he-IL" sz="1000" dirty="0"/>
                        <a:t>ידיים</a:t>
                      </a:r>
                    </a:p>
                  </a:txBody>
                  <a:tcPr marL="49195" marR="49195" marT="24598" marB="24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he-IL" sz="1400">
                          <a:solidFill>
                            <a:srgbClr val="FFFFFF"/>
                          </a:solidFill>
                          <a:effectLst/>
                        </a:rPr>
                        <a:t>9.0 – 10.0</a:t>
                      </a:r>
                      <a:endParaRPr lang="he-IL" sz="1400"/>
                    </a:p>
                  </a:txBody>
                  <a:tcPr marL="49195" marR="49195" marT="24598" marB="24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134633"/>
                  </a:ext>
                </a:extLst>
              </a:tr>
              <a:tr h="271739">
                <a:tc>
                  <a:txBody>
                    <a:bodyPr/>
                    <a:lstStyle/>
                    <a:p>
                      <a:pPr algn="r" rtl="0"/>
                      <a:r>
                        <a:rPr lang="he-IL" sz="1000" u="none" strike="noStrike" dirty="0">
                          <a:solidFill>
                            <a:srgbClr val="5A3696"/>
                          </a:solidFill>
                          <a:effectLst/>
                        </a:rPr>
                        <a:t>אמוניה</a:t>
                      </a:r>
                      <a:r>
                        <a:rPr lang="he-IL" sz="1000" dirty="0"/>
                        <a:t>(</a:t>
                      </a:r>
                      <a:r>
                        <a:rPr lang="he-IL" sz="1000" u="none" strike="noStrike" dirty="0">
                          <a:solidFill>
                            <a:srgbClr val="5A3696"/>
                          </a:solidFill>
                          <a:effectLst/>
                        </a:rPr>
                        <a:t>דשן)</a:t>
                      </a:r>
                      <a:endParaRPr lang="he-IL" sz="1000" dirty="0"/>
                    </a:p>
                  </a:txBody>
                  <a:tcPr marL="49195" marR="49195" marT="24598" marB="24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he-IL" sz="1400">
                          <a:solidFill>
                            <a:srgbClr val="FFFFFF"/>
                          </a:solidFill>
                          <a:effectLst/>
                        </a:rPr>
                        <a:t>11.5</a:t>
                      </a:r>
                      <a:endParaRPr lang="he-IL" sz="1400"/>
                    </a:p>
                  </a:txBody>
                  <a:tcPr marL="49195" marR="49195" marT="24598" marB="24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0727801"/>
                  </a:ext>
                </a:extLst>
              </a:tr>
              <a:tr h="271739">
                <a:tc>
                  <a:txBody>
                    <a:bodyPr/>
                    <a:lstStyle/>
                    <a:p>
                      <a:pPr algn="r" rtl="0"/>
                      <a:r>
                        <a:rPr lang="he-IL" sz="1000" u="none" strike="noStrike" dirty="0">
                          <a:solidFill>
                            <a:srgbClr val="5A3696"/>
                          </a:solidFill>
                          <a:effectLst/>
                        </a:rPr>
                        <a:t>אקונומיקה</a:t>
                      </a:r>
                      <a:endParaRPr lang="he-IL" sz="1000" dirty="0"/>
                    </a:p>
                  </a:txBody>
                  <a:tcPr marL="49195" marR="49195" marT="24598" marB="24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he-IL" sz="1400">
                          <a:solidFill>
                            <a:srgbClr val="FFFFFF"/>
                          </a:solidFill>
                          <a:effectLst/>
                        </a:rPr>
                        <a:t>12.5</a:t>
                      </a:r>
                      <a:endParaRPr lang="he-IL" sz="1400"/>
                    </a:p>
                  </a:txBody>
                  <a:tcPr marL="49195" marR="49195" marT="24598" marB="24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572805"/>
                  </a:ext>
                </a:extLst>
              </a:tr>
              <a:tr h="271739">
                <a:tc>
                  <a:txBody>
                    <a:bodyPr/>
                    <a:lstStyle/>
                    <a:p>
                      <a:pPr algn="r" rtl="0"/>
                      <a:r>
                        <a:rPr lang="he-IL" sz="1000" u="none" strike="noStrike" dirty="0">
                          <a:solidFill>
                            <a:srgbClr val="5A3696"/>
                          </a:solidFill>
                          <a:effectLst/>
                        </a:rPr>
                        <a:t>סודה קאוסטית</a:t>
                      </a:r>
                      <a:endParaRPr lang="he-IL" sz="1000" dirty="0"/>
                    </a:p>
                  </a:txBody>
                  <a:tcPr marL="49195" marR="49195" marT="24598" marB="24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he-IL" sz="1400" dirty="0">
                          <a:solidFill>
                            <a:srgbClr val="FFFFFF"/>
                          </a:solidFill>
                          <a:effectLst/>
                        </a:rPr>
                        <a:t>13.5</a:t>
                      </a:r>
                      <a:endParaRPr lang="he-IL" sz="1400" dirty="0"/>
                    </a:p>
                  </a:txBody>
                  <a:tcPr marL="49195" marR="49195" marT="24598" marB="24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84675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8654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חומצות </a:t>
            </a:r>
            <a:r>
              <a:rPr lang="he-IL"/>
              <a:t>ובסיסים שיעור 3</a:t>
            </a:r>
            <a:endParaRPr lang="he-IL" dirty="0"/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כימיה תלמידי יא' ו- </a:t>
            </a:r>
            <a:r>
              <a:rPr lang="he-IL" dirty="0" err="1">
                <a:sym typeface="Varela Round"/>
              </a:rPr>
              <a:t>יב</a:t>
            </a:r>
            <a:r>
              <a:rPr lang="he-IL" dirty="0">
                <a:sym typeface="Varela Round"/>
              </a:rPr>
              <a:t>'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שם המורה: אורית </a:t>
            </a:r>
            <a:r>
              <a:rPr lang="he-IL" dirty="0" err="1">
                <a:sym typeface="Varela Round"/>
              </a:rPr>
              <a:t>מולווידזון</a:t>
            </a:r>
            <a:endParaRPr lang="he-IL" dirty="0">
              <a:sym typeface="Varela Roun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חומצה בסיס</a:t>
            </a:r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spcBef>
                <a:spcPct val="0"/>
              </a:spcBef>
              <a:defRPr/>
            </a:pPr>
            <a:endParaRPr lang="he-IL" altLang="en-US" b="1" dirty="0"/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defRPr/>
            </a:pPr>
            <a:endParaRPr lang="he-IL" altLang="en-US" b="1" dirty="0"/>
          </a:p>
          <a:p>
            <a:endParaRPr lang="he-IL" dirty="0"/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9AAF5D6D-7B96-4A64-AC97-86BC6C6CEE3B}"/>
              </a:ext>
            </a:extLst>
          </p:cNvPr>
          <p:cNvSpPr txBox="1">
            <a:spLocks/>
          </p:cNvSpPr>
          <p:nvPr/>
        </p:nvSpPr>
        <p:spPr>
          <a:xfrm>
            <a:off x="-134693" y="943828"/>
            <a:ext cx="11160125" cy="457200"/>
          </a:xfrm>
          <a:prstGeom prst="rect">
            <a:avLst/>
          </a:prstGeom>
        </p:spPr>
        <p:txBody>
          <a:bodyPr vert="horz" lIns="0" tIns="0" rIns="0" bIns="0" rtlCol="1" anchor="ctr">
            <a:noAutofit/>
          </a:bodyPr>
          <a:lstStyle>
            <a:lvl1pPr marL="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3000" b="1" kern="1200">
                <a:solidFill>
                  <a:srgbClr val="12B4BC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457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he-IL" sz="2800" dirty="0">
                <a:sym typeface="Varela Round"/>
              </a:rPr>
              <a:t>כיצד מודדים  את  ה-</a:t>
            </a:r>
            <a:r>
              <a:rPr lang="en-US" sz="2800" dirty="0">
                <a:sym typeface="Varela Round"/>
              </a:rPr>
              <a:t>pH </a:t>
            </a:r>
            <a:r>
              <a:rPr lang="he-IL" sz="2800" dirty="0">
                <a:sym typeface="Varela Round"/>
              </a:rPr>
              <a:t> בתמיסה?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1B3DF57-49C1-466B-9164-37AA1173F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44013" y="1853296"/>
            <a:ext cx="3767552" cy="282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8B5A899B-0A76-4B08-A63C-D2DA199DD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91" y="1496354"/>
            <a:ext cx="2408130" cy="3211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B480DA6B-161A-4F42-923A-399EA4D3F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607" y="2511034"/>
            <a:ext cx="3254146" cy="216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08F213CE-2D87-4E86-A742-77D8C1BF64FB}"/>
              </a:ext>
            </a:extLst>
          </p:cNvPr>
          <p:cNvSpPr txBox="1"/>
          <p:nvPr/>
        </p:nvSpPr>
        <p:spPr>
          <a:xfrm>
            <a:off x="664253" y="1188577"/>
            <a:ext cx="1770727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/>
              <a:t>בעזרת נייר </a:t>
            </a:r>
            <a:r>
              <a:rPr lang="en-US" sz="1400" b="1" dirty="0">
                <a:sym typeface="Varela Round"/>
              </a:rPr>
              <a:t>pH</a:t>
            </a:r>
            <a:r>
              <a:rPr lang="he-IL" sz="1400" b="1" dirty="0"/>
              <a:t> </a:t>
            </a: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55C995DD-F253-4438-B17C-99F3C044AB5F}"/>
              </a:ext>
            </a:extLst>
          </p:cNvPr>
          <p:cNvSpPr txBox="1"/>
          <p:nvPr/>
        </p:nvSpPr>
        <p:spPr>
          <a:xfrm>
            <a:off x="3454624" y="2118214"/>
            <a:ext cx="2646485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/>
              <a:t>בעזרת</a:t>
            </a:r>
            <a:r>
              <a:rPr lang="he-IL" sz="1600" b="1" dirty="0"/>
              <a:t> </a:t>
            </a:r>
            <a:r>
              <a:rPr lang="he-IL" sz="1400" b="1" dirty="0"/>
              <a:t>אינדיקטורים</a:t>
            </a:r>
            <a:endParaRPr lang="he-IL" sz="1600" b="1" dirty="0"/>
          </a:p>
        </p:txBody>
      </p: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F6195E43-44C8-4409-91AD-15617AEA6791}"/>
              </a:ext>
            </a:extLst>
          </p:cNvPr>
          <p:cNvSpPr txBox="1"/>
          <p:nvPr/>
        </p:nvSpPr>
        <p:spPr>
          <a:xfrm>
            <a:off x="7704546" y="1545519"/>
            <a:ext cx="264648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/>
              <a:t>בעזרת </a:t>
            </a:r>
            <a:r>
              <a:rPr lang="en-US" sz="1400" b="1" dirty="0"/>
              <a:t> </a:t>
            </a:r>
            <a:r>
              <a:rPr lang="en-US" sz="1400" b="1" dirty="0">
                <a:sym typeface="Varela Round"/>
              </a:rPr>
              <a:t>pH </a:t>
            </a:r>
            <a:r>
              <a:rPr lang="he-IL" sz="1400" b="1" dirty="0"/>
              <a:t>מטר</a:t>
            </a:r>
          </a:p>
        </p:txBody>
      </p:sp>
    </p:spTree>
    <p:extLst>
      <p:ext uri="{BB962C8B-B14F-4D97-AF65-F5344CB8AC3E}">
        <p14:creationId xmlns:p14="http://schemas.microsoft.com/office/powerpoint/2010/main" val="28514212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חומצה בסיס</a:t>
            </a:r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spcBef>
                <a:spcPct val="0"/>
              </a:spcBef>
              <a:defRPr/>
            </a:pPr>
            <a:endParaRPr lang="he-IL" altLang="en-US" b="1" dirty="0"/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defRPr/>
            </a:pPr>
            <a:endParaRPr lang="he-IL" altLang="en-US" b="1" dirty="0"/>
          </a:p>
          <a:p>
            <a:endParaRPr lang="he-IL" dirty="0"/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9AAF5D6D-7B96-4A64-AC97-86BC6C6CEE3B}"/>
              </a:ext>
            </a:extLst>
          </p:cNvPr>
          <p:cNvSpPr txBox="1">
            <a:spLocks/>
          </p:cNvSpPr>
          <p:nvPr/>
        </p:nvSpPr>
        <p:spPr>
          <a:xfrm>
            <a:off x="216999" y="1232629"/>
            <a:ext cx="11160125" cy="457200"/>
          </a:xfrm>
          <a:prstGeom prst="rect">
            <a:avLst/>
          </a:prstGeom>
        </p:spPr>
        <p:txBody>
          <a:bodyPr vert="horz" lIns="0" tIns="0" rIns="0" bIns="0" rtlCol="1" anchor="ctr">
            <a:noAutofit/>
          </a:bodyPr>
          <a:lstStyle>
            <a:lvl1pPr marL="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3000" b="1" kern="1200">
                <a:solidFill>
                  <a:srgbClr val="12B4BC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457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he-IL" sz="2800" dirty="0">
                <a:sym typeface="Varela Round"/>
              </a:rPr>
              <a:t>כיצד נקבע את רמת  ה-</a:t>
            </a:r>
            <a:r>
              <a:rPr lang="en-US" sz="2800" dirty="0">
                <a:sym typeface="Varela Round"/>
              </a:rPr>
              <a:t>pH </a:t>
            </a:r>
            <a:r>
              <a:rPr lang="he-IL" sz="2800" dirty="0">
                <a:sym typeface="Varela Round"/>
              </a:rPr>
              <a:t> בתמיסה חומצית או בתמיסה בסיסית?</a:t>
            </a:r>
          </a:p>
        </p:txBody>
      </p:sp>
      <p:pic>
        <p:nvPicPr>
          <p:cNvPr id="10" name="תמונה 9" descr="תמונה שמכילה ישיבה&#10;&#10;התיאור נוצר באופן אוטומטי">
            <a:extLst>
              <a:ext uri="{FF2B5EF4-FFF2-40B4-BE49-F238E27FC236}">
                <a16:creationId xmlns:a16="http://schemas.microsoft.com/office/drawing/2014/main" id="{B3CBBB7D-E242-43E8-B3E9-924433AE82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199246" y="2268054"/>
            <a:ext cx="2531836" cy="253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5497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חומצה בסיס</a:t>
            </a:r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spcBef>
                <a:spcPct val="0"/>
              </a:spcBef>
              <a:defRPr/>
            </a:pPr>
            <a:endParaRPr lang="he-IL" altLang="en-US" b="1" dirty="0"/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defRPr/>
            </a:pPr>
            <a:endParaRPr lang="he-IL" altLang="en-US" b="1" dirty="0"/>
          </a:p>
          <a:p>
            <a:endParaRPr lang="he-IL" dirty="0"/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16B235F3-3A86-4A2B-9C69-1B5401C873D2}"/>
              </a:ext>
            </a:extLst>
          </p:cNvPr>
          <p:cNvSpPr/>
          <p:nvPr/>
        </p:nvSpPr>
        <p:spPr>
          <a:xfrm>
            <a:off x="-1433146" y="1925154"/>
            <a:ext cx="9126415" cy="2271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he-IL" altLang="en-US" sz="2800" b="1" dirty="0">
                <a:solidFill>
                  <a:srgbClr val="1D4C72"/>
                </a:solidFill>
              </a:rPr>
              <a:t>נדרג את  התמיסות הבאות לפי רמת ה-</a:t>
            </a:r>
            <a:r>
              <a:rPr lang="en-US" altLang="en-US" sz="2800" b="1" dirty="0">
                <a:solidFill>
                  <a:srgbClr val="1D4C72"/>
                </a:solidFill>
              </a:rPr>
              <a:t>pH</a:t>
            </a:r>
            <a:r>
              <a:rPr lang="he-IL" altLang="en-US" sz="2800" b="1" dirty="0">
                <a:solidFill>
                  <a:srgbClr val="1D4C72"/>
                </a:solidFill>
              </a:rPr>
              <a:t>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AutoNum type="romanUcPeriod"/>
              <a:defRPr/>
            </a:pPr>
            <a:r>
              <a:rPr lang="en-US" altLang="en-US" sz="2400" b="1" dirty="0">
                <a:solidFill>
                  <a:srgbClr val="1D4C72"/>
                </a:solidFill>
              </a:rPr>
              <a:t>H</a:t>
            </a:r>
            <a:r>
              <a:rPr lang="en-US" altLang="en-US" sz="2400" b="1" baseline="-25000" dirty="0">
                <a:solidFill>
                  <a:srgbClr val="1D4C72"/>
                </a:solidFill>
              </a:rPr>
              <a:t>2</a:t>
            </a:r>
            <a:r>
              <a:rPr lang="en-US" altLang="en-US" sz="2400" b="1" dirty="0">
                <a:solidFill>
                  <a:srgbClr val="1D4C72"/>
                </a:solidFill>
              </a:rPr>
              <a:t>SO</a:t>
            </a:r>
            <a:r>
              <a:rPr lang="en-US" altLang="en-US" sz="2400" b="1" baseline="-25000" dirty="0">
                <a:solidFill>
                  <a:srgbClr val="1D4C72"/>
                </a:solidFill>
              </a:rPr>
              <a:t>4(</a:t>
            </a:r>
            <a:r>
              <a:rPr lang="en-US" altLang="en-US" sz="2400" b="1" baseline="-25000" dirty="0" err="1">
                <a:solidFill>
                  <a:srgbClr val="1D4C72"/>
                </a:solidFill>
              </a:rPr>
              <a:t>aq</a:t>
            </a:r>
            <a:r>
              <a:rPr lang="en-US" altLang="en-US" sz="2400" b="1" baseline="-25000" dirty="0">
                <a:solidFill>
                  <a:srgbClr val="1D4C72"/>
                </a:solidFill>
              </a:rPr>
              <a:t>)      </a:t>
            </a:r>
            <a:r>
              <a:rPr lang="he-IL" altLang="en-US" sz="2400" b="1" dirty="0">
                <a:solidFill>
                  <a:srgbClr val="1D4C72"/>
                </a:solidFill>
              </a:rPr>
              <a:t> בריכוז</a:t>
            </a:r>
            <a:r>
              <a:rPr lang="en-US" altLang="en-US" sz="2400" b="1" dirty="0">
                <a:solidFill>
                  <a:srgbClr val="1D4C72"/>
                </a:solidFill>
              </a:rPr>
              <a:t> </a:t>
            </a:r>
            <a:r>
              <a:rPr lang="he-IL" altLang="en-US" sz="2400" b="1" dirty="0">
                <a:solidFill>
                  <a:srgbClr val="1D4C72"/>
                </a:solidFill>
              </a:rPr>
              <a:t> </a:t>
            </a:r>
            <a:r>
              <a:rPr lang="en-US" altLang="en-US" sz="2400" b="1" dirty="0">
                <a:solidFill>
                  <a:srgbClr val="1D4C72"/>
                </a:solidFill>
              </a:rPr>
              <a:t>0.1M</a:t>
            </a:r>
            <a:r>
              <a:rPr lang="he-IL" altLang="en-US" sz="2400" b="1" dirty="0">
                <a:solidFill>
                  <a:srgbClr val="1D4C72"/>
                </a:solidFill>
              </a:rPr>
              <a:t> 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400" b="1" dirty="0">
                <a:solidFill>
                  <a:srgbClr val="1D4C72"/>
                </a:solidFill>
              </a:rPr>
              <a:t>II</a:t>
            </a:r>
            <a:r>
              <a:rPr lang="he-IL" altLang="en-US" sz="2400" b="1" dirty="0">
                <a:solidFill>
                  <a:srgbClr val="1D4C72"/>
                </a:solidFill>
              </a:rPr>
              <a:t>.       </a:t>
            </a:r>
            <a:r>
              <a:rPr lang="en-US" altLang="en-US" sz="2400" b="1" dirty="0">
                <a:solidFill>
                  <a:srgbClr val="1D4C72"/>
                </a:solidFill>
              </a:rPr>
              <a:t>HCl</a:t>
            </a:r>
            <a:r>
              <a:rPr lang="en-US" altLang="en-US" sz="2400" b="1" baseline="-25000" dirty="0">
                <a:solidFill>
                  <a:srgbClr val="1D4C72"/>
                </a:solidFill>
              </a:rPr>
              <a:t>(</a:t>
            </a:r>
            <a:r>
              <a:rPr lang="en-US" altLang="en-US" sz="2400" b="1" baseline="-25000" dirty="0" err="1">
                <a:solidFill>
                  <a:srgbClr val="1D4C72"/>
                </a:solidFill>
              </a:rPr>
              <a:t>aq</a:t>
            </a:r>
            <a:r>
              <a:rPr lang="en-US" altLang="en-US" sz="2400" b="1" baseline="-25000" dirty="0">
                <a:solidFill>
                  <a:srgbClr val="1D4C72"/>
                </a:solidFill>
              </a:rPr>
              <a:t>)</a:t>
            </a:r>
            <a:r>
              <a:rPr lang="he-IL" altLang="en-US" sz="2400" b="1" dirty="0">
                <a:solidFill>
                  <a:srgbClr val="1D4C72"/>
                </a:solidFill>
              </a:rPr>
              <a:t> בריכוז </a:t>
            </a:r>
            <a:r>
              <a:rPr lang="en-US" altLang="en-US" sz="2400" b="1" dirty="0">
                <a:solidFill>
                  <a:srgbClr val="1D4C72"/>
                </a:solidFill>
              </a:rPr>
              <a:t>M</a:t>
            </a:r>
            <a:r>
              <a:rPr lang="he-IL" altLang="en-US" sz="2400" b="1" dirty="0">
                <a:solidFill>
                  <a:srgbClr val="1D4C72"/>
                </a:solidFill>
              </a:rPr>
              <a:t>0.1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400" b="1" dirty="0">
                <a:solidFill>
                  <a:srgbClr val="1D4C72"/>
                </a:solidFill>
              </a:rPr>
              <a:t>.III</a:t>
            </a:r>
            <a:r>
              <a:rPr lang="he-IL" altLang="en-US" sz="2400" b="1" dirty="0">
                <a:solidFill>
                  <a:srgbClr val="1D4C72"/>
                </a:solidFill>
              </a:rPr>
              <a:t>     </a:t>
            </a:r>
            <a:r>
              <a:rPr lang="en-US" altLang="en-US" sz="2400" b="1" dirty="0">
                <a:solidFill>
                  <a:srgbClr val="1D4C72"/>
                </a:solidFill>
              </a:rPr>
              <a:t>HCl</a:t>
            </a:r>
            <a:r>
              <a:rPr lang="en-US" altLang="en-US" sz="2400" b="1" baseline="-25000" dirty="0">
                <a:solidFill>
                  <a:srgbClr val="1D4C72"/>
                </a:solidFill>
              </a:rPr>
              <a:t>(</a:t>
            </a:r>
            <a:r>
              <a:rPr lang="en-US" altLang="en-US" sz="2400" b="1" baseline="-25000" dirty="0" err="1">
                <a:solidFill>
                  <a:srgbClr val="1D4C72"/>
                </a:solidFill>
              </a:rPr>
              <a:t>aq</a:t>
            </a:r>
            <a:r>
              <a:rPr lang="en-US" altLang="en-US" sz="2400" b="1" baseline="-25000" dirty="0">
                <a:solidFill>
                  <a:srgbClr val="1D4C72"/>
                </a:solidFill>
              </a:rPr>
              <a:t>)</a:t>
            </a:r>
            <a:r>
              <a:rPr lang="he-IL" altLang="en-US" sz="2400" b="1" dirty="0">
                <a:solidFill>
                  <a:srgbClr val="1D4C72"/>
                </a:solidFill>
              </a:rPr>
              <a:t> בריכוז </a:t>
            </a:r>
            <a:r>
              <a:rPr lang="en-US" altLang="en-US" sz="2400" b="1" dirty="0">
                <a:solidFill>
                  <a:srgbClr val="1D4C72"/>
                </a:solidFill>
              </a:rPr>
              <a:t>M</a:t>
            </a:r>
            <a:r>
              <a:rPr lang="he-IL" altLang="en-US" sz="2400" b="1" dirty="0">
                <a:solidFill>
                  <a:srgbClr val="1D4C72"/>
                </a:solidFill>
              </a:rPr>
              <a:t>0.01. 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9AAF5D6D-7B96-4A64-AC97-86BC6C6CEE3B}"/>
              </a:ext>
            </a:extLst>
          </p:cNvPr>
          <p:cNvSpPr txBox="1">
            <a:spLocks/>
          </p:cNvSpPr>
          <p:nvPr/>
        </p:nvSpPr>
        <p:spPr>
          <a:xfrm>
            <a:off x="-134693" y="943828"/>
            <a:ext cx="11160125" cy="457200"/>
          </a:xfrm>
          <a:prstGeom prst="rect">
            <a:avLst/>
          </a:prstGeom>
        </p:spPr>
        <p:txBody>
          <a:bodyPr vert="horz" lIns="0" tIns="0" rIns="0" bIns="0" rtlCol="1" anchor="ctr">
            <a:noAutofit/>
          </a:bodyPr>
          <a:lstStyle>
            <a:lvl1pPr marL="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3000" b="1" kern="1200">
                <a:solidFill>
                  <a:srgbClr val="12B4BC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457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he-IL" sz="2800" dirty="0">
                <a:sym typeface="Varela Round"/>
              </a:rPr>
              <a:t>כיצד נקבע את רמת  ה-</a:t>
            </a:r>
            <a:r>
              <a:rPr lang="en-US" sz="2800" dirty="0">
                <a:sym typeface="Varela Round"/>
              </a:rPr>
              <a:t>pH </a:t>
            </a:r>
            <a:r>
              <a:rPr lang="he-IL" sz="2800" dirty="0">
                <a:sym typeface="Varela Round"/>
              </a:rPr>
              <a:t> בתמיסה חומצית או בתמיסה בסיסית?</a:t>
            </a:r>
          </a:p>
        </p:txBody>
      </p:sp>
      <p:pic>
        <p:nvPicPr>
          <p:cNvPr id="10" name="תמונה 9" descr="תמונה שמכילה ישיבה&#10;&#10;התיאור נוצר באופן אוטומטי">
            <a:extLst>
              <a:ext uri="{FF2B5EF4-FFF2-40B4-BE49-F238E27FC236}">
                <a16:creationId xmlns:a16="http://schemas.microsoft.com/office/drawing/2014/main" id="{B3CBBB7D-E242-43E8-B3E9-924433AE82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493596" y="1664709"/>
            <a:ext cx="2531836" cy="253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8591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חומצה בסיס</a:t>
            </a:r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16B235F3-3A86-4A2B-9C69-1B5401C873D2}"/>
              </a:ext>
            </a:extLst>
          </p:cNvPr>
          <p:cNvSpPr/>
          <p:nvPr/>
        </p:nvSpPr>
        <p:spPr>
          <a:xfrm>
            <a:off x="422031" y="1762967"/>
            <a:ext cx="10603401" cy="3038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  <a:defRPr/>
            </a:pPr>
            <a:r>
              <a:rPr lang="he-IL" altLang="en-US" sz="2600" b="1" dirty="0">
                <a:solidFill>
                  <a:srgbClr val="12B4BC"/>
                </a:solidFill>
              </a:rPr>
              <a:t>1</a:t>
            </a:r>
            <a:r>
              <a:rPr lang="he-IL" altLang="en-US" sz="2600" b="1" dirty="0">
                <a:solidFill>
                  <a:srgbClr val="1D4C72"/>
                </a:solidFill>
              </a:rPr>
              <a:t>. נמיין את התמיסות הנתונות לפי תחום ה-</a:t>
            </a:r>
            <a:r>
              <a:rPr lang="en-US" altLang="en-US" sz="2600" b="1" dirty="0">
                <a:solidFill>
                  <a:srgbClr val="1D4C72"/>
                </a:solidFill>
              </a:rPr>
              <a:t>pH</a:t>
            </a:r>
            <a:r>
              <a:rPr lang="he-IL" altLang="en-US" sz="2600" b="1" dirty="0">
                <a:solidFill>
                  <a:srgbClr val="1D4C72"/>
                </a:solidFill>
              </a:rPr>
              <a:t>, חומצית, בסיסית, ניטראלית.</a:t>
            </a:r>
          </a:p>
          <a:p>
            <a:pPr>
              <a:lnSpc>
                <a:spcPct val="200000"/>
              </a:lnSpc>
              <a:spcBef>
                <a:spcPct val="0"/>
              </a:spcBef>
              <a:defRPr/>
            </a:pPr>
            <a:r>
              <a:rPr lang="he-IL" altLang="en-US" sz="2600" b="1" dirty="0">
                <a:solidFill>
                  <a:srgbClr val="1D4C72"/>
                </a:solidFill>
              </a:rPr>
              <a:t>     </a:t>
            </a:r>
            <a:r>
              <a:rPr lang="en-US" altLang="en-US" sz="2600" b="1" dirty="0">
                <a:solidFill>
                  <a:srgbClr val="1D4C72"/>
                </a:solidFill>
              </a:rPr>
              <a:t>I</a:t>
            </a:r>
            <a:r>
              <a:rPr lang="he-IL" altLang="en-US" sz="2600" b="1" dirty="0">
                <a:solidFill>
                  <a:srgbClr val="1D4C72"/>
                </a:solidFill>
              </a:rPr>
              <a:t>. תמיסת   </a:t>
            </a:r>
            <a:r>
              <a:rPr lang="en-US" altLang="en-US" sz="2600" b="1" baseline="-25000" dirty="0">
                <a:solidFill>
                  <a:srgbClr val="1D4C72"/>
                </a:solidFill>
              </a:rPr>
              <a:t>                                 </a:t>
            </a:r>
            <a:r>
              <a:rPr lang="en-US" altLang="en-US" sz="2600" b="1" dirty="0">
                <a:solidFill>
                  <a:srgbClr val="1D4C72"/>
                </a:solidFill>
              </a:rPr>
              <a:t>H</a:t>
            </a:r>
            <a:r>
              <a:rPr lang="en-US" altLang="en-US" sz="2600" b="1" baseline="-25000" dirty="0">
                <a:solidFill>
                  <a:srgbClr val="1D4C72"/>
                </a:solidFill>
              </a:rPr>
              <a:t>2</a:t>
            </a:r>
            <a:r>
              <a:rPr lang="en-US" altLang="en-US" sz="2600" b="1" dirty="0">
                <a:solidFill>
                  <a:srgbClr val="1D4C72"/>
                </a:solidFill>
              </a:rPr>
              <a:t>SO</a:t>
            </a:r>
            <a:r>
              <a:rPr lang="en-US" altLang="en-US" sz="2600" b="1" baseline="-25000" dirty="0">
                <a:solidFill>
                  <a:srgbClr val="1D4C72"/>
                </a:solidFill>
              </a:rPr>
              <a:t>4(</a:t>
            </a:r>
            <a:r>
              <a:rPr lang="en-US" altLang="en-US" sz="2600" b="1" baseline="-25000" dirty="0" err="1">
                <a:solidFill>
                  <a:srgbClr val="1D4C72"/>
                </a:solidFill>
              </a:rPr>
              <a:t>aq</a:t>
            </a:r>
            <a:r>
              <a:rPr lang="en-US" altLang="en-US" sz="2600" b="1" baseline="-25000" dirty="0">
                <a:solidFill>
                  <a:srgbClr val="1D4C72"/>
                </a:solidFill>
              </a:rPr>
              <a:t>) </a:t>
            </a:r>
            <a:r>
              <a:rPr lang="he-IL" altLang="en-US" sz="2600" b="1" dirty="0">
                <a:solidFill>
                  <a:srgbClr val="1D4C72"/>
                </a:solidFill>
              </a:rPr>
              <a:t>-  חומצית,  </a:t>
            </a:r>
            <a:r>
              <a:rPr lang="en-US" sz="2600" b="1" dirty="0">
                <a:solidFill>
                  <a:srgbClr val="1D4C72"/>
                </a:solidFill>
                <a:sym typeface="Varela Round"/>
              </a:rPr>
              <a:t>pH</a:t>
            </a:r>
            <a:r>
              <a:rPr lang="en-US" sz="2600" dirty="0">
                <a:sym typeface="Varela Round"/>
              </a:rPr>
              <a:t>     </a:t>
            </a:r>
            <a:r>
              <a:rPr lang="he-IL" altLang="en-US" sz="2600" b="1" dirty="0">
                <a:solidFill>
                  <a:srgbClr val="1D4C72"/>
                </a:solidFill>
              </a:rPr>
              <a:t>     קטן מ-</a:t>
            </a:r>
            <a:r>
              <a:rPr lang="he-IL" altLang="en-US" sz="2600" b="1" dirty="0"/>
              <a:t>7</a:t>
            </a:r>
            <a:endParaRPr lang="he-IL" altLang="en-US" sz="2600" b="1" dirty="0">
              <a:solidFill>
                <a:srgbClr val="1D4C72"/>
              </a:solidFill>
            </a:endParaRPr>
          </a:p>
          <a:p>
            <a:pPr>
              <a:lnSpc>
                <a:spcPct val="200000"/>
              </a:lnSpc>
              <a:spcBef>
                <a:spcPct val="0"/>
              </a:spcBef>
              <a:defRPr/>
            </a:pPr>
            <a:r>
              <a:rPr lang="en-US" altLang="en-US" sz="2600" b="1" dirty="0">
                <a:solidFill>
                  <a:srgbClr val="1D4C72"/>
                </a:solidFill>
              </a:rPr>
              <a:t> II    </a:t>
            </a:r>
            <a:r>
              <a:rPr lang="he-IL" altLang="en-US" sz="2600" b="1" dirty="0">
                <a:solidFill>
                  <a:srgbClr val="1D4C72"/>
                </a:solidFill>
              </a:rPr>
              <a:t>. </a:t>
            </a:r>
            <a:r>
              <a:rPr lang="en-US" altLang="en-US" sz="2600" b="1" dirty="0">
                <a:solidFill>
                  <a:srgbClr val="1D4C72"/>
                </a:solidFill>
              </a:rPr>
              <a:t>.III</a:t>
            </a:r>
            <a:r>
              <a:rPr lang="he-IL" altLang="en-US" sz="2600" b="1" dirty="0">
                <a:solidFill>
                  <a:srgbClr val="1D4C72"/>
                </a:solidFill>
              </a:rPr>
              <a:t>  שתי התמיסות  של  </a:t>
            </a:r>
            <a:r>
              <a:rPr lang="en-US" altLang="en-US" sz="2600" b="1" dirty="0">
                <a:solidFill>
                  <a:srgbClr val="1D4C72"/>
                </a:solidFill>
              </a:rPr>
              <a:t>HCl</a:t>
            </a:r>
            <a:r>
              <a:rPr lang="en-US" altLang="en-US" sz="2600" b="1" baseline="-25000" dirty="0">
                <a:solidFill>
                  <a:srgbClr val="1D4C72"/>
                </a:solidFill>
              </a:rPr>
              <a:t>(</a:t>
            </a:r>
            <a:r>
              <a:rPr lang="en-US" altLang="en-US" sz="2600" b="1" baseline="-25000" dirty="0" err="1">
                <a:solidFill>
                  <a:srgbClr val="1D4C72"/>
                </a:solidFill>
              </a:rPr>
              <a:t>aq</a:t>
            </a:r>
            <a:r>
              <a:rPr lang="en-US" altLang="en-US" sz="2600" b="1" baseline="-25000" dirty="0">
                <a:solidFill>
                  <a:srgbClr val="1D4C72"/>
                </a:solidFill>
              </a:rPr>
              <a:t>)</a:t>
            </a:r>
            <a:r>
              <a:rPr lang="he-IL" altLang="en-US" sz="2600" b="1" dirty="0">
                <a:solidFill>
                  <a:srgbClr val="1D4C72"/>
                </a:solidFill>
              </a:rPr>
              <a:t>   -  חומציות,      </a:t>
            </a:r>
            <a:r>
              <a:rPr lang="en-US" sz="2600" b="1" dirty="0">
                <a:solidFill>
                  <a:srgbClr val="1D4C72"/>
                </a:solidFill>
                <a:sym typeface="Varela Round"/>
              </a:rPr>
              <a:t>pH</a:t>
            </a:r>
            <a:r>
              <a:rPr lang="he-IL" altLang="en-US" sz="2600" b="1" dirty="0">
                <a:solidFill>
                  <a:srgbClr val="1D4C72"/>
                </a:solidFill>
              </a:rPr>
              <a:t>     קטן מ-</a:t>
            </a:r>
            <a:r>
              <a:rPr lang="he-IL" altLang="en-US" sz="2600" b="1" dirty="0"/>
              <a:t>7</a:t>
            </a:r>
            <a:endParaRPr lang="he-IL" altLang="en-US" sz="2600" b="1" dirty="0">
              <a:solidFill>
                <a:srgbClr val="1D4C72"/>
              </a:solidFill>
            </a:endParaRPr>
          </a:p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he-IL" altLang="en-US" sz="2600" b="1" dirty="0">
                <a:solidFill>
                  <a:srgbClr val="1D4C72"/>
                </a:solidFill>
              </a:rPr>
              <a:t>    </a:t>
            </a:r>
            <a:r>
              <a:rPr lang="he-IL" altLang="en-US" sz="2600" b="1" dirty="0">
                <a:solidFill>
                  <a:srgbClr val="12B4BC"/>
                </a:solidFill>
              </a:rPr>
              <a:t>לשלושת התמיסות</a:t>
            </a:r>
            <a:r>
              <a:rPr lang="en-US" sz="2600" b="1" dirty="0">
                <a:solidFill>
                  <a:srgbClr val="12B4BC"/>
                </a:solidFill>
                <a:sym typeface="Varela Round"/>
              </a:rPr>
              <a:t>pH</a:t>
            </a:r>
            <a:r>
              <a:rPr lang="en-US" sz="2600" dirty="0">
                <a:solidFill>
                  <a:srgbClr val="12B4BC"/>
                </a:solidFill>
                <a:sym typeface="Varela Round"/>
              </a:rPr>
              <a:t>  </a:t>
            </a:r>
            <a:r>
              <a:rPr lang="he-IL" altLang="en-US" sz="2600" b="1" dirty="0">
                <a:solidFill>
                  <a:srgbClr val="12B4BC"/>
                </a:solidFill>
              </a:rPr>
              <a:t>  קטן מ-7</a:t>
            </a:r>
          </a:p>
        </p:txBody>
      </p:sp>
      <p:sp>
        <p:nvSpPr>
          <p:cNvPr id="10" name="מציין מיקום טקסט 13">
            <a:extLst>
              <a:ext uri="{FF2B5EF4-FFF2-40B4-BE49-F238E27FC236}">
                <a16:creationId xmlns:a16="http://schemas.microsoft.com/office/drawing/2014/main" id="{635225FF-99CF-48B7-A894-83BDFA256685}"/>
              </a:ext>
            </a:extLst>
          </p:cNvPr>
          <p:cNvSpPr txBox="1">
            <a:spLocks/>
          </p:cNvSpPr>
          <p:nvPr/>
        </p:nvSpPr>
        <p:spPr>
          <a:xfrm>
            <a:off x="143668" y="1076083"/>
            <a:ext cx="11160125" cy="457200"/>
          </a:xfrm>
          <a:prstGeom prst="rect">
            <a:avLst/>
          </a:prstGeom>
        </p:spPr>
        <p:txBody>
          <a:bodyPr vert="horz" lIns="0" tIns="0" rIns="0" bIns="0" rtlCol="1" anchor="ctr">
            <a:noAutofit/>
          </a:bodyPr>
          <a:lstStyle>
            <a:lvl1pPr marL="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3000" b="1" kern="1200">
                <a:solidFill>
                  <a:srgbClr val="12B4BC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457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he-IL" sz="2800" dirty="0">
                <a:sym typeface="Varela Round"/>
              </a:rPr>
              <a:t>כיצד נקבע את רמת  ה-</a:t>
            </a:r>
            <a:r>
              <a:rPr lang="en-US" sz="2800" dirty="0">
                <a:sym typeface="Varela Round"/>
              </a:rPr>
              <a:t>pH </a:t>
            </a:r>
            <a:r>
              <a:rPr lang="he-IL" sz="2800" dirty="0">
                <a:sym typeface="Varela Round"/>
              </a:rPr>
              <a:t> בתמיסה חומצית או בתמיסה בסיסית?</a:t>
            </a:r>
          </a:p>
        </p:txBody>
      </p:sp>
    </p:spTree>
    <p:extLst>
      <p:ext uri="{BB962C8B-B14F-4D97-AF65-F5344CB8AC3E}">
        <p14:creationId xmlns:p14="http://schemas.microsoft.com/office/powerpoint/2010/main" val="10600542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חומצה בסיס</a:t>
            </a:r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51786" y="1657633"/>
            <a:ext cx="11161453" cy="2696296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he-IL" altLang="en-US" b="1" dirty="0">
                <a:solidFill>
                  <a:srgbClr val="12B4BC"/>
                </a:solidFill>
              </a:rPr>
              <a:t>2. </a:t>
            </a:r>
            <a:r>
              <a:rPr lang="he-IL" altLang="en-US" sz="2800" dirty="0"/>
              <a:t>נרשום ניסוח תגובה של שתי החומצות עם המים: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defRPr/>
            </a:pPr>
            <a:endParaRPr lang="he-IL" altLang="en-US" sz="1800" b="1" dirty="0"/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en-US" b="1" dirty="0">
                <a:solidFill>
                  <a:srgbClr val="CC3300"/>
                </a:solidFill>
              </a:rPr>
              <a:t>H</a:t>
            </a:r>
            <a:r>
              <a:rPr lang="en-US" altLang="en-US" b="1" baseline="-25000" dirty="0">
                <a:solidFill>
                  <a:srgbClr val="CC3300"/>
                </a:solidFill>
              </a:rPr>
              <a:t>2</a:t>
            </a:r>
            <a:r>
              <a:rPr lang="en-US" altLang="en-US" b="1" dirty="0"/>
              <a:t>SO</a:t>
            </a:r>
            <a:r>
              <a:rPr lang="en-US" altLang="en-US" b="1" baseline="-25000" dirty="0"/>
              <a:t>4(l)</a:t>
            </a:r>
            <a:r>
              <a:rPr lang="en-US" altLang="en-US" b="1" dirty="0"/>
              <a:t> + 2H</a:t>
            </a:r>
            <a:r>
              <a:rPr lang="en-US" altLang="en-US" b="1" baseline="-25000" dirty="0"/>
              <a:t>2</a:t>
            </a:r>
            <a:r>
              <a:rPr lang="en-US" altLang="en-US" b="1" dirty="0"/>
              <a:t>O</a:t>
            </a:r>
            <a:r>
              <a:rPr lang="en-US" altLang="en-US" b="1" baseline="-25000" dirty="0"/>
              <a:t>(l)</a:t>
            </a:r>
            <a:r>
              <a:rPr lang="en-US" altLang="en-US" b="1" dirty="0"/>
              <a:t> ----&gt; SO</a:t>
            </a:r>
            <a:r>
              <a:rPr lang="en-US" altLang="en-US" b="1" baseline="-25000" dirty="0"/>
              <a:t>4</a:t>
            </a:r>
            <a:r>
              <a:rPr lang="en-US" altLang="en-US" b="1" baseline="30000" dirty="0"/>
              <a:t>2-</a:t>
            </a:r>
            <a:r>
              <a:rPr lang="en-US" altLang="en-US" b="1" baseline="-25000" dirty="0"/>
              <a:t>(</a:t>
            </a:r>
            <a:r>
              <a:rPr lang="en-US" altLang="en-US" b="1" baseline="-25000" dirty="0" err="1"/>
              <a:t>aq</a:t>
            </a:r>
            <a:r>
              <a:rPr lang="en-US" altLang="en-US" b="1" baseline="-25000" dirty="0"/>
              <a:t>)</a:t>
            </a:r>
            <a:r>
              <a:rPr lang="en-US" altLang="en-US" b="1" dirty="0"/>
              <a:t>+ </a:t>
            </a:r>
            <a:r>
              <a:rPr lang="en-US" altLang="en-US" b="1" dirty="0">
                <a:solidFill>
                  <a:srgbClr val="FF0000"/>
                </a:solidFill>
              </a:rPr>
              <a:t>2</a:t>
            </a:r>
            <a:r>
              <a:rPr lang="en-US" altLang="en-US" b="1" dirty="0"/>
              <a:t>H</a:t>
            </a:r>
            <a:r>
              <a:rPr lang="en-US" altLang="en-US" b="1" baseline="-25000" dirty="0"/>
              <a:t>3</a:t>
            </a:r>
            <a:r>
              <a:rPr lang="en-US" altLang="en-US" b="1" dirty="0"/>
              <a:t>O</a:t>
            </a:r>
            <a:r>
              <a:rPr lang="en-US" altLang="en-US" b="1" baseline="30000" dirty="0"/>
              <a:t>+</a:t>
            </a:r>
            <a:r>
              <a:rPr lang="en-US" altLang="en-US" b="1" baseline="-25000" dirty="0"/>
              <a:t>(</a:t>
            </a:r>
            <a:r>
              <a:rPr lang="en-US" altLang="en-US" b="1" baseline="-25000" dirty="0" err="1"/>
              <a:t>aq</a:t>
            </a:r>
            <a:r>
              <a:rPr lang="en-US" altLang="en-US" b="1" baseline="-25000" dirty="0"/>
              <a:t>)      </a:t>
            </a:r>
            <a:endParaRPr lang="he-IL" altLang="en-US" b="1" baseline="-25000" dirty="0"/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defRPr/>
            </a:pPr>
            <a:endParaRPr lang="en-US" altLang="en-US" b="1" dirty="0">
              <a:solidFill>
                <a:srgbClr val="CC3300"/>
              </a:solidFill>
            </a:endParaRP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en-US" b="1" dirty="0">
                <a:solidFill>
                  <a:srgbClr val="CC3300"/>
                </a:solidFill>
              </a:rPr>
              <a:t>H</a:t>
            </a:r>
            <a:r>
              <a:rPr lang="en-US" altLang="en-US" b="1" dirty="0">
                <a:solidFill>
                  <a:schemeClr val="tx1"/>
                </a:solidFill>
              </a:rPr>
              <a:t>Cl</a:t>
            </a:r>
            <a:r>
              <a:rPr lang="en-US" altLang="en-US" b="1" baseline="-25000" dirty="0"/>
              <a:t>(g) </a:t>
            </a:r>
            <a:r>
              <a:rPr lang="en-US" altLang="en-US" b="1" dirty="0"/>
              <a:t>+ H</a:t>
            </a:r>
            <a:r>
              <a:rPr lang="en-US" altLang="en-US" b="1" baseline="-25000" dirty="0"/>
              <a:t>2</a:t>
            </a:r>
            <a:r>
              <a:rPr lang="en-US" altLang="en-US" b="1" dirty="0"/>
              <a:t>O</a:t>
            </a:r>
            <a:r>
              <a:rPr lang="en-US" altLang="en-US" b="1" baseline="-25000" dirty="0"/>
              <a:t>(l)</a:t>
            </a:r>
            <a:r>
              <a:rPr lang="en-US" altLang="en-US" b="1" dirty="0"/>
              <a:t> ----&gt; Cl </a:t>
            </a:r>
            <a:r>
              <a:rPr lang="en-US" altLang="en-US" b="1" baseline="30000" dirty="0"/>
              <a:t>-</a:t>
            </a:r>
            <a:r>
              <a:rPr lang="en-US" altLang="en-US" b="1" baseline="-25000" dirty="0"/>
              <a:t>(</a:t>
            </a:r>
            <a:r>
              <a:rPr lang="en-US" altLang="en-US" b="1" baseline="-25000" dirty="0" err="1"/>
              <a:t>aq</a:t>
            </a:r>
            <a:r>
              <a:rPr lang="en-US" altLang="en-US" b="1" baseline="-25000" dirty="0"/>
              <a:t>)</a:t>
            </a:r>
            <a:r>
              <a:rPr lang="en-US" altLang="en-US" b="1" dirty="0"/>
              <a:t>+ H</a:t>
            </a:r>
            <a:r>
              <a:rPr lang="en-US" altLang="en-US" b="1" baseline="-25000" dirty="0"/>
              <a:t>3</a:t>
            </a:r>
            <a:r>
              <a:rPr lang="en-US" altLang="en-US" b="1" dirty="0"/>
              <a:t>O</a:t>
            </a:r>
            <a:r>
              <a:rPr lang="en-US" altLang="en-US" b="1" baseline="30000" dirty="0"/>
              <a:t>+</a:t>
            </a:r>
            <a:r>
              <a:rPr lang="en-US" altLang="en-US" b="1" baseline="-25000" dirty="0"/>
              <a:t>(</a:t>
            </a:r>
            <a:r>
              <a:rPr lang="en-US" altLang="en-US" b="1" baseline="-25000" dirty="0" err="1"/>
              <a:t>aq</a:t>
            </a:r>
            <a:r>
              <a:rPr lang="en-US" altLang="en-US" b="1" baseline="-25000" dirty="0"/>
              <a:t>)                         </a:t>
            </a:r>
            <a:endParaRPr lang="en-US" altLang="en-US" b="1" dirty="0"/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he-IL" altLang="en-US" sz="1800" b="1" dirty="0"/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he-IL" sz="1800" dirty="0"/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defRPr/>
            </a:pPr>
            <a:endParaRPr lang="he-IL" altLang="en-US" sz="1800" b="1" dirty="0"/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defRPr/>
            </a:pPr>
            <a:endParaRPr lang="he-IL" altLang="en-US" sz="1800" b="1" dirty="0"/>
          </a:p>
          <a:p>
            <a:endParaRPr lang="he-IL" sz="1800" dirty="0"/>
          </a:p>
        </p:txBody>
      </p:sp>
      <p:grpSp>
        <p:nvGrpSpPr>
          <p:cNvPr id="4" name="קבוצה 3">
            <a:extLst>
              <a:ext uri="{FF2B5EF4-FFF2-40B4-BE49-F238E27FC236}">
                <a16:creationId xmlns:a16="http://schemas.microsoft.com/office/drawing/2014/main" id="{F0A850A4-BB28-4EFD-A087-590A30BDCEEB}"/>
              </a:ext>
            </a:extLst>
          </p:cNvPr>
          <p:cNvGrpSpPr/>
          <p:nvPr/>
        </p:nvGrpSpPr>
        <p:grpSpPr>
          <a:xfrm>
            <a:off x="1415562" y="2136899"/>
            <a:ext cx="5729717" cy="2010143"/>
            <a:chOff x="1415562" y="2136899"/>
            <a:chExt cx="5729717" cy="2010143"/>
          </a:xfrm>
        </p:grpSpPr>
        <p:sp>
          <p:nvSpPr>
            <p:cNvPr id="11" name="Text Box 10">
              <a:extLst>
                <a:ext uri="{FF2B5EF4-FFF2-40B4-BE49-F238E27FC236}">
                  <a16:creationId xmlns:a16="http://schemas.microsoft.com/office/drawing/2014/main" id="{D0F8C7F6-C385-4224-AD09-2BAE635B49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5365" y="2724555"/>
              <a:ext cx="2617004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he-IL" altLang="en-US" sz="2400" b="1" dirty="0">
                  <a:solidFill>
                    <a:srgbClr val="CC3300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חומצה דו-פרוטית</a:t>
              </a:r>
              <a:endParaRPr lang="en-US" altLang="en-US" sz="2400" b="1" dirty="0">
                <a:solidFill>
                  <a:srgbClr val="CC3300"/>
                </a:solidFill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  <p:sp>
          <p:nvSpPr>
            <p:cNvPr id="12" name="Text Box 10">
              <a:extLst>
                <a:ext uri="{FF2B5EF4-FFF2-40B4-BE49-F238E27FC236}">
                  <a16:creationId xmlns:a16="http://schemas.microsoft.com/office/drawing/2014/main" id="{0BED95F4-C986-4F39-9EB5-B5648208CA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15562" y="3685377"/>
              <a:ext cx="2886807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he-IL" altLang="en-US" sz="2400" b="1" dirty="0">
                  <a:solidFill>
                    <a:srgbClr val="CC3300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חומצה חד-פרוטית</a:t>
              </a:r>
              <a:endParaRPr lang="en-US" altLang="en-US" sz="2400" b="1" dirty="0">
                <a:solidFill>
                  <a:srgbClr val="CC3300"/>
                </a:solidFill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  <p:sp>
          <p:nvSpPr>
            <p:cNvPr id="15" name="תיבת טקסט 14">
              <a:extLst>
                <a:ext uri="{FF2B5EF4-FFF2-40B4-BE49-F238E27FC236}">
                  <a16:creationId xmlns:a16="http://schemas.microsoft.com/office/drawing/2014/main" id="{A551352E-3042-4D4C-A462-A9B9A80088DD}"/>
                </a:ext>
              </a:extLst>
            </p:cNvPr>
            <p:cNvSpPr txBox="1"/>
            <p:nvPr/>
          </p:nvSpPr>
          <p:spPr>
            <a:xfrm>
              <a:off x="5802922" y="2136899"/>
              <a:ext cx="788193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b="1" dirty="0"/>
                <a:t>2H</a:t>
              </a:r>
              <a:r>
                <a:rPr lang="en-US" b="1" baseline="30000" dirty="0"/>
                <a:t>+</a:t>
              </a:r>
              <a:endParaRPr lang="he-IL" b="1" dirty="0"/>
            </a:p>
          </p:txBody>
        </p:sp>
        <p:sp>
          <p:nvSpPr>
            <p:cNvPr id="16" name="TextBox 3">
              <a:extLst>
                <a:ext uri="{FF2B5EF4-FFF2-40B4-BE49-F238E27FC236}">
                  <a16:creationId xmlns:a16="http://schemas.microsoft.com/office/drawing/2014/main" id="{F34E12F6-CF6F-4092-B2A0-39DDA552B650}"/>
                </a:ext>
              </a:extLst>
            </p:cNvPr>
            <p:cNvSpPr txBox="1"/>
            <p:nvPr/>
          </p:nvSpPr>
          <p:spPr>
            <a:xfrm>
              <a:off x="6064518" y="3223712"/>
              <a:ext cx="648072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b="1" dirty="0"/>
                <a:t>H</a:t>
              </a:r>
              <a:r>
                <a:rPr lang="en-US" b="1" baseline="30000" dirty="0"/>
                <a:t>+</a:t>
              </a:r>
              <a:endParaRPr lang="he-IL" b="1" dirty="0"/>
            </a:p>
          </p:txBody>
        </p:sp>
        <p:sp>
          <p:nvSpPr>
            <p:cNvPr id="5" name="חץ: פניית פרסה 4">
              <a:extLst>
                <a:ext uri="{FF2B5EF4-FFF2-40B4-BE49-F238E27FC236}">
                  <a16:creationId xmlns:a16="http://schemas.microsoft.com/office/drawing/2014/main" id="{AC715F15-40D4-4210-94EA-D708B962CF31}"/>
                </a:ext>
              </a:extLst>
            </p:cNvPr>
            <p:cNvSpPr/>
            <p:nvPr/>
          </p:nvSpPr>
          <p:spPr>
            <a:xfrm>
              <a:off x="5631829" y="2447088"/>
              <a:ext cx="1513450" cy="280145"/>
            </a:xfrm>
            <a:prstGeom prst="utur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tx1"/>
                </a:solidFill>
              </a:endParaRPr>
            </a:p>
          </p:txBody>
        </p:sp>
        <p:sp>
          <p:nvSpPr>
            <p:cNvPr id="6" name="חץ: פניית פרסה 5">
              <a:extLst>
                <a:ext uri="{FF2B5EF4-FFF2-40B4-BE49-F238E27FC236}">
                  <a16:creationId xmlns:a16="http://schemas.microsoft.com/office/drawing/2014/main" id="{283F8CC1-08AD-4C17-B266-07729D1F323A}"/>
                </a:ext>
              </a:extLst>
            </p:cNvPr>
            <p:cNvSpPr/>
            <p:nvPr/>
          </p:nvSpPr>
          <p:spPr>
            <a:xfrm>
              <a:off x="5631829" y="3497882"/>
              <a:ext cx="1204719" cy="280145"/>
            </a:xfrm>
            <a:prstGeom prst="utur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tx1"/>
                </a:solidFill>
              </a:endParaRPr>
            </a:p>
          </p:txBody>
        </p:sp>
      </p:grpSp>
      <p:sp>
        <p:nvSpPr>
          <p:cNvPr id="18" name="מציין מיקום טקסט 13">
            <a:extLst>
              <a:ext uri="{FF2B5EF4-FFF2-40B4-BE49-F238E27FC236}">
                <a16:creationId xmlns:a16="http://schemas.microsoft.com/office/drawing/2014/main" id="{D218E1AC-8F75-460A-AC0D-5D4CA12AB44A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515938" y="1023938"/>
            <a:ext cx="11160125" cy="457200"/>
          </a:xfrm>
          <a:prstGeom prst="rect">
            <a:avLst/>
          </a:prstGeom>
        </p:spPr>
        <p:txBody>
          <a:bodyPr vert="horz" lIns="0" tIns="0" rIns="0" bIns="0" rtlCol="1" anchor="ctr">
            <a:noAutofit/>
          </a:bodyPr>
          <a:lstStyle>
            <a:lvl1pPr marL="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3000" b="1" kern="1200">
                <a:solidFill>
                  <a:srgbClr val="12B4BC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457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he-IL" sz="2800" dirty="0">
                <a:sym typeface="Varela Round"/>
              </a:rPr>
              <a:t>כיצד נקבע את רמת  ה-</a:t>
            </a:r>
            <a:r>
              <a:rPr lang="en-US" sz="2800" dirty="0">
                <a:sym typeface="Varela Round"/>
              </a:rPr>
              <a:t>pH </a:t>
            </a:r>
            <a:r>
              <a:rPr lang="he-IL" sz="2800" dirty="0">
                <a:sym typeface="Varela Round"/>
              </a:rPr>
              <a:t> בתמיסה חומצית או בתמיסה בסיסית?</a:t>
            </a:r>
          </a:p>
        </p:txBody>
      </p:sp>
    </p:spTree>
    <p:extLst>
      <p:ext uri="{BB962C8B-B14F-4D97-AF65-F5344CB8AC3E}">
        <p14:creationId xmlns:p14="http://schemas.microsoft.com/office/powerpoint/2010/main" val="2760189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חומצה בסיס</a:t>
            </a:r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96568" y="1652438"/>
            <a:ext cx="10379495" cy="3643582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he-IL" altLang="en-US" sz="2800" b="1" dirty="0">
                <a:solidFill>
                  <a:srgbClr val="12B4BC"/>
                </a:solidFill>
              </a:rPr>
              <a:t>3. </a:t>
            </a:r>
            <a:r>
              <a:rPr lang="he-IL" altLang="en-US" sz="2800" dirty="0"/>
              <a:t>נחשב </a:t>
            </a:r>
            <a:r>
              <a:rPr lang="he-IL" altLang="en-US" sz="2800" dirty="0">
                <a:solidFill>
                  <a:srgbClr val="C00000"/>
                </a:solidFill>
              </a:rPr>
              <a:t>ריכוז יוני </a:t>
            </a:r>
            <a:r>
              <a:rPr lang="he-IL" altLang="en-US" sz="2800" dirty="0" err="1">
                <a:solidFill>
                  <a:srgbClr val="C00000"/>
                </a:solidFill>
              </a:rPr>
              <a:t>ההידרוניום</a:t>
            </a:r>
            <a:r>
              <a:rPr lang="he-IL" altLang="en-US" sz="2800" dirty="0">
                <a:solidFill>
                  <a:srgbClr val="C00000"/>
                </a:solidFill>
              </a:rPr>
              <a:t>  </a:t>
            </a:r>
            <a:r>
              <a:rPr lang="en-US" altLang="en-US" sz="2800" dirty="0"/>
              <a:t>H</a:t>
            </a:r>
            <a:r>
              <a:rPr lang="en-US" altLang="en-US" sz="2800" baseline="-25000" dirty="0"/>
              <a:t>3</a:t>
            </a:r>
            <a:r>
              <a:rPr lang="en-US" altLang="en-US" sz="2800" dirty="0"/>
              <a:t>O</a:t>
            </a:r>
            <a:r>
              <a:rPr lang="en-US" altLang="en-US" sz="2800" baseline="30000" dirty="0"/>
              <a:t>+</a:t>
            </a:r>
            <a:r>
              <a:rPr lang="en-US" altLang="en-US" sz="1600" dirty="0"/>
              <a:t>(</a:t>
            </a:r>
            <a:r>
              <a:rPr lang="en-US" altLang="en-US" sz="1600" dirty="0" err="1"/>
              <a:t>aq</a:t>
            </a:r>
            <a:r>
              <a:rPr lang="en-US" altLang="en-US" sz="1600" dirty="0"/>
              <a:t>)</a:t>
            </a:r>
            <a:r>
              <a:rPr lang="he-IL" altLang="en-US" sz="1600" dirty="0"/>
              <a:t> </a:t>
            </a:r>
            <a:r>
              <a:rPr lang="he-IL" altLang="en-US" sz="2000" dirty="0"/>
              <a:t> </a:t>
            </a:r>
            <a:r>
              <a:rPr lang="he-IL" altLang="en-US" sz="2800" dirty="0"/>
              <a:t>בכל אחת מהתמיסות החומציות: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he-IL" altLang="en-US" sz="2800" dirty="0"/>
              <a:t>    תמיסת </a:t>
            </a:r>
            <a:r>
              <a:rPr lang="en-US" altLang="en-US" sz="2800" dirty="0"/>
              <a:t>H</a:t>
            </a:r>
            <a:r>
              <a:rPr lang="en-US" altLang="en-US" sz="2800" baseline="-25000" dirty="0"/>
              <a:t>2</a:t>
            </a:r>
            <a:r>
              <a:rPr lang="en-US" altLang="en-US" sz="2800" dirty="0"/>
              <a:t>SO</a:t>
            </a:r>
            <a:r>
              <a:rPr lang="en-US" altLang="en-US" sz="2800" baseline="-25000" dirty="0"/>
              <a:t>4(</a:t>
            </a:r>
            <a:r>
              <a:rPr lang="en-US" altLang="en-US" sz="2800" baseline="-25000" dirty="0" err="1"/>
              <a:t>aq</a:t>
            </a:r>
            <a:r>
              <a:rPr lang="en-US" altLang="en-US" sz="2800" baseline="-25000" dirty="0"/>
              <a:t>)  </a:t>
            </a:r>
            <a:r>
              <a:rPr lang="he-IL" altLang="en-US" sz="2800" baseline="-25000" dirty="0"/>
              <a:t>  </a:t>
            </a:r>
            <a:r>
              <a:rPr lang="he-IL" altLang="en-US" sz="2800" dirty="0"/>
              <a:t>בריכוז</a:t>
            </a:r>
            <a:r>
              <a:rPr lang="en-US" altLang="en-US" sz="2800" dirty="0"/>
              <a:t> </a:t>
            </a:r>
            <a:r>
              <a:rPr lang="he-IL" altLang="en-US" sz="2800" dirty="0"/>
              <a:t> </a:t>
            </a:r>
            <a:r>
              <a:rPr lang="en-US" altLang="en-US" sz="2800" dirty="0"/>
              <a:t>0.1M </a:t>
            </a:r>
            <a:r>
              <a:rPr lang="he-IL" altLang="en-US" sz="2800" dirty="0"/>
              <a:t>: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he-IL" altLang="en-US" sz="1800" b="1" dirty="0"/>
          </a:p>
          <a:p>
            <a:pPr marL="457200" indent="-457200" algn="just" rtl="0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en-US" b="1" dirty="0">
                <a:solidFill>
                  <a:srgbClr val="CC3300"/>
                </a:solidFill>
              </a:rPr>
              <a:t>H</a:t>
            </a:r>
            <a:r>
              <a:rPr lang="en-US" altLang="en-US" b="1" baseline="-25000" dirty="0">
                <a:solidFill>
                  <a:srgbClr val="CC3300"/>
                </a:solidFill>
              </a:rPr>
              <a:t>2</a:t>
            </a:r>
            <a:r>
              <a:rPr lang="en-US" altLang="en-US" b="1" dirty="0"/>
              <a:t>SO</a:t>
            </a:r>
            <a:r>
              <a:rPr lang="en-US" altLang="en-US" b="1" baseline="-25000" dirty="0"/>
              <a:t>4(l)</a:t>
            </a:r>
            <a:r>
              <a:rPr lang="en-US" altLang="en-US" b="1" dirty="0"/>
              <a:t> + 2H</a:t>
            </a:r>
            <a:r>
              <a:rPr lang="en-US" altLang="en-US" b="1" baseline="-25000" dirty="0"/>
              <a:t>2</a:t>
            </a:r>
            <a:r>
              <a:rPr lang="en-US" altLang="en-US" b="1" dirty="0"/>
              <a:t>O</a:t>
            </a:r>
            <a:r>
              <a:rPr lang="en-US" altLang="en-US" b="1" baseline="-25000" dirty="0"/>
              <a:t>(l)</a:t>
            </a:r>
            <a:r>
              <a:rPr lang="en-US" altLang="en-US" b="1" dirty="0"/>
              <a:t> ----&gt; SO</a:t>
            </a:r>
            <a:r>
              <a:rPr lang="en-US" altLang="en-US" b="1" baseline="-25000" dirty="0"/>
              <a:t>4</a:t>
            </a:r>
            <a:r>
              <a:rPr lang="en-US" altLang="en-US" b="1" baseline="30000" dirty="0"/>
              <a:t>2-</a:t>
            </a:r>
            <a:r>
              <a:rPr lang="en-US" altLang="en-US" b="1" baseline="-25000" dirty="0"/>
              <a:t>(</a:t>
            </a:r>
            <a:r>
              <a:rPr lang="en-US" altLang="en-US" b="1" baseline="-25000" dirty="0" err="1"/>
              <a:t>aq</a:t>
            </a:r>
            <a:r>
              <a:rPr lang="en-US" altLang="en-US" b="1" baseline="-25000" dirty="0"/>
              <a:t>)</a:t>
            </a:r>
            <a:r>
              <a:rPr lang="en-US" altLang="en-US" b="1" dirty="0"/>
              <a:t>+ </a:t>
            </a:r>
            <a:r>
              <a:rPr lang="en-US" altLang="en-US" b="1" dirty="0">
                <a:solidFill>
                  <a:srgbClr val="FF0000"/>
                </a:solidFill>
              </a:rPr>
              <a:t>2</a:t>
            </a:r>
            <a:r>
              <a:rPr lang="en-US" altLang="en-US" b="1" dirty="0"/>
              <a:t>H</a:t>
            </a:r>
            <a:r>
              <a:rPr lang="en-US" altLang="en-US" b="1" baseline="-25000" dirty="0"/>
              <a:t>3</a:t>
            </a:r>
            <a:r>
              <a:rPr lang="en-US" altLang="en-US" b="1" dirty="0"/>
              <a:t>O</a:t>
            </a:r>
            <a:r>
              <a:rPr lang="en-US" altLang="en-US" b="1" baseline="30000" dirty="0"/>
              <a:t>+</a:t>
            </a:r>
            <a:r>
              <a:rPr lang="en-US" altLang="en-US" b="1" baseline="-25000" dirty="0"/>
              <a:t>(</a:t>
            </a:r>
            <a:r>
              <a:rPr lang="en-US" altLang="en-US" b="1" baseline="-25000" dirty="0" err="1"/>
              <a:t>aq</a:t>
            </a:r>
            <a:r>
              <a:rPr lang="en-US" altLang="en-US" b="1" baseline="-25000" dirty="0"/>
              <a:t>)      </a:t>
            </a:r>
            <a:endParaRPr lang="he-IL" altLang="en-US" b="1" baseline="-25000" dirty="0"/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he-IL" altLang="en-US" sz="2000" b="1" dirty="0"/>
              <a:t>                                                     </a:t>
            </a:r>
            <a:r>
              <a:rPr lang="he-IL" altLang="en-US" b="1" dirty="0"/>
              <a:t>יחס מולים:  </a:t>
            </a:r>
            <a:r>
              <a:rPr lang="en-US" altLang="en-US" b="1" dirty="0"/>
              <a:t>         </a:t>
            </a:r>
            <a:r>
              <a:rPr lang="he-IL" altLang="en-US" b="1" dirty="0"/>
              <a:t>  </a:t>
            </a:r>
            <a:r>
              <a:rPr lang="he-IL" altLang="en-US" sz="2000" b="1" dirty="0"/>
              <a:t>2     :              1       :             2           :          1</a:t>
            </a:r>
            <a:endParaRPr lang="en-US" altLang="en-US" sz="2000" b="1" dirty="0"/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he-IL" altLang="en-US" b="1" dirty="0"/>
              <a:t>                                                ריכוז </a:t>
            </a:r>
            <a:r>
              <a:rPr lang="he-IL" altLang="en-US" b="1" dirty="0" err="1"/>
              <a:t>מולרי</a:t>
            </a:r>
            <a:r>
              <a:rPr lang="he-IL" altLang="en-US" b="1" dirty="0"/>
              <a:t>:  </a:t>
            </a:r>
            <a:r>
              <a:rPr lang="en-US" altLang="en-US" b="1" dirty="0"/>
              <a:t>M                                            0.2 </a:t>
            </a:r>
            <a:r>
              <a:rPr lang="en-US" altLang="en-US" sz="2000" b="1" dirty="0"/>
              <a:t>M       </a:t>
            </a:r>
            <a:r>
              <a:rPr lang="he-IL" altLang="en-US" sz="2000" b="1" dirty="0"/>
              <a:t>0.1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he-IL" sz="1800" dirty="0"/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defRPr/>
            </a:pPr>
            <a:endParaRPr lang="he-IL" altLang="en-US" sz="1800" b="1" dirty="0"/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defRPr/>
            </a:pPr>
            <a:endParaRPr lang="he-IL" altLang="en-US" sz="1800" b="1" dirty="0"/>
          </a:p>
          <a:p>
            <a:endParaRPr lang="he-IL" sz="1800" dirty="0"/>
          </a:p>
        </p:txBody>
      </p:sp>
      <p:grpSp>
        <p:nvGrpSpPr>
          <p:cNvPr id="6" name="קבוצה 5">
            <a:extLst>
              <a:ext uri="{FF2B5EF4-FFF2-40B4-BE49-F238E27FC236}">
                <a16:creationId xmlns:a16="http://schemas.microsoft.com/office/drawing/2014/main" id="{219FB91E-DFF7-4BFF-A1B1-4DFABE4D179B}"/>
              </a:ext>
            </a:extLst>
          </p:cNvPr>
          <p:cNvGrpSpPr/>
          <p:nvPr/>
        </p:nvGrpSpPr>
        <p:grpSpPr>
          <a:xfrm>
            <a:off x="1863969" y="3013098"/>
            <a:ext cx="4232031" cy="2564276"/>
            <a:chOff x="1863969" y="3013098"/>
            <a:chExt cx="4232031" cy="2564276"/>
          </a:xfrm>
        </p:grpSpPr>
        <p:sp>
          <p:nvSpPr>
            <p:cNvPr id="15" name="תיבת טקסט 14">
              <a:extLst>
                <a:ext uri="{FF2B5EF4-FFF2-40B4-BE49-F238E27FC236}">
                  <a16:creationId xmlns:a16="http://schemas.microsoft.com/office/drawing/2014/main" id="{A551352E-3042-4D4C-A462-A9B9A80088DD}"/>
                </a:ext>
              </a:extLst>
            </p:cNvPr>
            <p:cNvSpPr txBox="1"/>
            <p:nvPr/>
          </p:nvSpPr>
          <p:spPr>
            <a:xfrm>
              <a:off x="2174445" y="3013098"/>
              <a:ext cx="1004320" cy="40011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000" b="1" dirty="0"/>
                <a:t>2H</a:t>
              </a:r>
              <a:r>
                <a:rPr lang="en-US" sz="2000" b="1" baseline="30000" dirty="0"/>
                <a:t>+</a:t>
              </a:r>
              <a:endParaRPr lang="he-IL" sz="2000" b="1" dirty="0"/>
            </a:p>
          </p:txBody>
        </p:sp>
        <p:sp>
          <p:nvSpPr>
            <p:cNvPr id="5" name="חץ: פניית פרסה 4">
              <a:extLst>
                <a:ext uri="{FF2B5EF4-FFF2-40B4-BE49-F238E27FC236}">
                  <a16:creationId xmlns:a16="http://schemas.microsoft.com/office/drawing/2014/main" id="{AC715F15-40D4-4210-94EA-D708B962CF31}"/>
                </a:ext>
              </a:extLst>
            </p:cNvPr>
            <p:cNvSpPr/>
            <p:nvPr/>
          </p:nvSpPr>
          <p:spPr>
            <a:xfrm>
              <a:off x="1951894" y="3360455"/>
              <a:ext cx="1729031" cy="318878"/>
            </a:xfrm>
            <a:prstGeom prst="utur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000">
                <a:solidFill>
                  <a:schemeClr val="tx1"/>
                </a:solidFill>
              </a:endParaRPr>
            </a:p>
          </p:txBody>
        </p:sp>
        <p:sp>
          <p:nvSpPr>
            <p:cNvPr id="4" name="חץ: מכופף למעלה 3">
              <a:extLst>
                <a:ext uri="{FF2B5EF4-FFF2-40B4-BE49-F238E27FC236}">
                  <a16:creationId xmlns:a16="http://schemas.microsoft.com/office/drawing/2014/main" id="{CAB027C9-7D00-47D4-8BA6-E23920EF0931}"/>
                </a:ext>
              </a:extLst>
            </p:cNvPr>
            <p:cNvSpPr/>
            <p:nvPr/>
          </p:nvSpPr>
          <p:spPr>
            <a:xfrm>
              <a:off x="1863969" y="5097668"/>
              <a:ext cx="4232031" cy="479706"/>
            </a:xfrm>
            <a:prstGeom prst="bentUpArrow">
              <a:avLst>
                <a:gd name="adj1" fmla="val 28994"/>
                <a:gd name="adj2" fmla="val 25000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000"/>
            </a:p>
          </p:txBody>
        </p:sp>
      </p:grpSp>
      <p:sp>
        <p:nvSpPr>
          <p:cNvPr id="12" name="מציין מיקום טקסט 13">
            <a:extLst>
              <a:ext uri="{FF2B5EF4-FFF2-40B4-BE49-F238E27FC236}">
                <a16:creationId xmlns:a16="http://schemas.microsoft.com/office/drawing/2014/main" id="{993124A4-DA62-4A65-A0DD-1B40E0BAE2DB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515938" y="1023938"/>
            <a:ext cx="11160125" cy="457200"/>
          </a:xfrm>
          <a:prstGeom prst="rect">
            <a:avLst/>
          </a:prstGeom>
        </p:spPr>
        <p:txBody>
          <a:bodyPr vert="horz" lIns="0" tIns="0" rIns="0" bIns="0" rtlCol="1" anchor="ctr">
            <a:noAutofit/>
          </a:bodyPr>
          <a:lstStyle>
            <a:lvl1pPr marL="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3000" b="1" kern="1200">
                <a:solidFill>
                  <a:srgbClr val="12B4BC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457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he-IL" sz="2800" dirty="0">
                <a:sym typeface="Varela Round"/>
              </a:rPr>
              <a:t>כיצד נקבע את רמת  ה-</a:t>
            </a:r>
            <a:r>
              <a:rPr lang="en-US" sz="2800" dirty="0">
                <a:sym typeface="Varela Round"/>
              </a:rPr>
              <a:t>pH </a:t>
            </a:r>
            <a:r>
              <a:rPr lang="he-IL" sz="2800" dirty="0">
                <a:sym typeface="Varela Round"/>
              </a:rPr>
              <a:t> בתמיסה חומצית או בתמיסה בסיסית?</a:t>
            </a:r>
          </a:p>
        </p:txBody>
      </p:sp>
    </p:spTree>
    <p:extLst>
      <p:ext uri="{BB962C8B-B14F-4D97-AF65-F5344CB8AC3E}">
        <p14:creationId xmlns:p14="http://schemas.microsoft.com/office/powerpoint/2010/main" val="16551657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חומצה בסיס</a:t>
            </a:r>
          </a:p>
        </p:txBody>
      </p:sp>
      <p:sp>
        <p:nvSpPr>
          <p:cNvPr id="12" name="מציין מיקום טקסט 13">
            <a:extLst>
              <a:ext uri="{FF2B5EF4-FFF2-40B4-BE49-F238E27FC236}">
                <a16:creationId xmlns:a16="http://schemas.microsoft.com/office/drawing/2014/main" id="{910B0A8E-7BDF-4DFE-B26D-69318F06831C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515938" y="1023938"/>
            <a:ext cx="11160125" cy="457200"/>
          </a:xfrm>
          <a:prstGeom prst="rect">
            <a:avLst/>
          </a:prstGeom>
        </p:spPr>
        <p:txBody>
          <a:bodyPr vert="horz" lIns="0" tIns="0" rIns="0" bIns="0" rtlCol="1" anchor="ctr">
            <a:noAutofit/>
          </a:bodyPr>
          <a:lstStyle>
            <a:lvl1pPr marL="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3000" b="1" kern="1200">
                <a:solidFill>
                  <a:srgbClr val="12B4BC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457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he-IL" sz="2800" dirty="0">
                <a:sym typeface="Varela Round"/>
              </a:rPr>
              <a:t>כיצד נקבע את רמת  ה-</a:t>
            </a:r>
            <a:r>
              <a:rPr lang="en-US" sz="2800" dirty="0">
                <a:sym typeface="Varela Round"/>
              </a:rPr>
              <a:t>pH </a:t>
            </a:r>
            <a:r>
              <a:rPr lang="he-IL" sz="2800" dirty="0">
                <a:sym typeface="Varela Round"/>
              </a:rPr>
              <a:t> בתמיסה חומצית או בתמיסה בסיסית?</a:t>
            </a:r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254" y="1703278"/>
            <a:ext cx="10955215" cy="3492975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spcBef>
                <a:spcPct val="0"/>
              </a:spcBef>
              <a:defRPr/>
            </a:pPr>
            <a:r>
              <a:rPr lang="he-IL" altLang="en-US" dirty="0"/>
              <a:t>נחשב </a:t>
            </a:r>
            <a:r>
              <a:rPr lang="he-IL" altLang="en-US" b="1" dirty="0">
                <a:solidFill>
                  <a:srgbClr val="C00000"/>
                </a:solidFill>
              </a:rPr>
              <a:t>ריכוז יוני </a:t>
            </a:r>
            <a:r>
              <a:rPr lang="he-IL" altLang="en-US" b="1" dirty="0" err="1">
                <a:solidFill>
                  <a:srgbClr val="C00000"/>
                </a:solidFill>
              </a:rPr>
              <a:t>ההידרוניום</a:t>
            </a:r>
            <a:r>
              <a:rPr lang="he-IL" altLang="en-US" b="1" dirty="0">
                <a:solidFill>
                  <a:srgbClr val="C00000"/>
                </a:solidFill>
              </a:rPr>
              <a:t>  </a:t>
            </a:r>
            <a:r>
              <a:rPr lang="en-US" altLang="en-US" dirty="0"/>
              <a:t>H</a:t>
            </a:r>
            <a:r>
              <a:rPr lang="en-US" altLang="en-US" baseline="-25000" dirty="0"/>
              <a:t>3</a:t>
            </a:r>
            <a:r>
              <a:rPr lang="en-US" altLang="en-US" dirty="0"/>
              <a:t>O</a:t>
            </a:r>
            <a:r>
              <a:rPr lang="en-US" altLang="en-US" baseline="30000" dirty="0"/>
              <a:t>+</a:t>
            </a:r>
            <a:r>
              <a:rPr lang="en-US" altLang="en-US" baseline="-25000" dirty="0"/>
              <a:t>(</a:t>
            </a:r>
            <a:r>
              <a:rPr lang="en-US" altLang="en-US" baseline="-25000" dirty="0" err="1"/>
              <a:t>aq</a:t>
            </a:r>
            <a:r>
              <a:rPr lang="en-US" altLang="en-US" baseline="-25000" dirty="0"/>
              <a:t>)</a:t>
            </a:r>
            <a:r>
              <a:rPr lang="he-IL" altLang="en-US" baseline="-25000" dirty="0"/>
              <a:t>  </a:t>
            </a:r>
            <a:r>
              <a:rPr lang="he-IL" altLang="en-US" dirty="0"/>
              <a:t>בתמיסת  </a:t>
            </a:r>
            <a:r>
              <a:rPr lang="en-US" altLang="en-US" dirty="0"/>
              <a:t>HCl</a:t>
            </a:r>
            <a:r>
              <a:rPr lang="en-US" altLang="en-US" baseline="-25000" dirty="0"/>
              <a:t>(</a:t>
            </a:r>
            <a:r>
              <a:rPr lang="en-US" altLang="en-US" baseline="-25000" dirty="0" err="1"/>
              <a:t>aq</a:t>
            </a:r>
            <a:r>
              <a:rPr lang="en-US" altLang="en-US" baseline="-25000" dirty="0"/>
              <a:t>)</a:t>
            </a:r>
            <a:r>
              <a:rPr lang="he-IL" altLang="en-US" dirty="0"/>
              <a:t> בריכוז </a:t>
            </a:r>
            <a:r>
              <a:rPr lang="en-US" altLang="en-US" dirty="0"/>
              <a:t>M</a:t>
            </a:r>
            <a:r>
              <a:rPr lang="he-IL" altLang="en-US" dirty="0"/>
              <a:t>0.1</a:t>
            </a:r>
            <a:r>
              <a:rPr lang="he-IL" altLang="en-US" dirty="0">
                <a:solidFill>
                  <a:srgbClr val="1D4C72"/>
                </a:solidFill>
              </a:rPr>
              <a:t> </a:t>
            </a:r>
            <a:r>
              <a:rPr lang="he-IL" altLang="en-US" dirty="0"/>
              <a:t>: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he-IL" altLang="en-US" sz="1800" b="1" dirty="0"/>
          </a:p>
          <a:p>
            <a:pPr marL="457200" indent="-457200" algn="l" rtl="0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en-US" b="1" dirty="0">
                <a:solidFill>
                  <a:srgbClr val="CC3300"/>
                </a:solidFill>
              </a:rPr>
              <a:t>H</a:t>
            </a:r>
            <a:r>
              <a:rPr lang="en-US" altLang="en-US" b="1" dirty="0">
                <a:solidFill>
                  <a:schemeClr val="tx1"/>
                </a:solidFill>
              </a:rPr>
              <a:t>Cl</a:t>
            </a:r>
            <a:r>
              <a:rPr lang="en-US" altLang="en-US" b="1" baseline="-25000" dirty="0">
                <a:solidFill>
                  <a:srgbClr val="CC3300"/>
                </a:solidFill>
              </a:rPr>
              <a:t> </a:t>
            </a:r>
            <a:r>
              <a:rPr lang="en-US" altLang="en-US" b="1" baseline="-25000" dirty="0"/>
              <a:t>(g)</a:t>
            </a:r>
            <a:r>
              <a:rPr lang="en-US" altLang="en-US" b="1" dirty="0"/>
              <a:t> + H</a:t>
            </a:r>
            <a:r>
              <a:rPr lang="en-US" altLang="en-US" b="1" baseline="-25000" dirty="0"/>
              <a:t>2</a:t>
            </a:r>
            <a:r>
              <a:rPr lang="en-US" altLang="en-US" b="1" dirty="0"/>
              <a:t>O</a:t>
            </a:r>
            <a:r>
              <a:rPr lang="en-US" altLang="en-US" b="1" baseline="-25000" dirty="0"/>
              <a:t>(l)</a:t>
            </a:r>
            <a:r>
              <a:rPr lang="en-US" altLang="en-US" b="1" dirty="0"/>
              <a:t>     ----&gt;   Cl</a:t>
            </a:r>
            <a:r>
              <a:rPr lang="en-US" altLang="en-US" b="1" baseline="30000" dirty="0"/>
              <a:t> -</a:t>
            </a:r>
            <a:r>
              <a:rPr lang="en-US" altLang="en-US" b="1" baseline="-25000" dirty="0"/>
              <a:t>(</a:t>
            </a:r>
            <a:r>
              <a:rPr lang="en-US" altLang="en-US" b="1" baseline="-25000" dirty="0" err="1"/>
              <a:t>aq</a:t>
            </a:r>
            <a:r>
              <a:rPr lang="en-US" altLang="en-US" b="1" baseline="-25000" dirty="0"/>
              <a:t>)</a:t>
            </a:r>
            <a:r>
              <a:rPr lang="en-US" altLang="en-US" b="1" dirty="0"/>
              <a:t>+ H</a:t>
            </a:r>
            <a:r>
              <a:rPr lang="en-US" altLang="en-US" b="1" baseline="-25000" dirty="0"/>
              <a:t>3</a:t>
            </a:r>
            <a:r>
              <a:rPr lang="en-US" altLang="en-US" b="1" dirty="0"/>
              <a:t>O</a:t>
            </a:r>
            <a:r>
              <a:rPr lang="en-US" altLang="en-US" b="1" baseline="30000" dirty="0"/>
              <a:t>+</a:t>
            </a:r>
            <a:r>
              <a:rPr lang="en-US" altLang="en-US" b="1" baseline="-25000" dirty="0"/>
              <a:t>(</a:t>
            </a:r>
            <a:r>
              <a:rPr lang="en-US" altLang="en-US" b="1" baseline="-25000" dirty="0" err="1"/>
              <a:t>aq</a:t>
            </a:r>
            <a:r>
              <a:rPr lang="en-US" altLang="en-US" b="1" baseline="-25000" dirty="0"/>
              <a:t>)      </a:t>
            </a:r>
            <a:endParaRPr lang="he-IL" altLang="en-US" b="1" baseline="-25000" dirty="0"/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en-US" sz="1800" b="1" dirty="0"/>
              <a:t> </a:t>
            </a:r>
            <a:r>
              <a:rPr lang="he-IL" altLang="en-US" sz="1800" b="1" dirty="0"/>
              <a:t>                                                         </a:t>
            </a:r>
            <a:r>
              <a:rPr lang="he-IL" altLang="en-US" sz="2000" b="1" dirty="0"/>
              <a:t>יחס מולים:  </a:t>
            </a:r>
            <a:r>
              <a:rPr lang="en-US" altLang="en-US" sz="2000" b="1" dirty="0"/>
              <a:t>    </a:t>
            </a:r>
            <a:r>
              <a:rPr lang="he-IL" altLang="en-US" sz="2000" b="1" dirty="0"/>
              <a:t>  </a:t>
            </a:r>
            <a:r>
              <a:rPr lang="he-IL" altLang="en-US" sz="1800" b="1" dirty="0"/>
              <a:t>1      :          1             :             1           :          1</a:t>
            </a:r>
            <a:endParaRPr lang="en-US" altLang="en-US" sz="1800" b="1" dirty="0"/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he-IL" altLang="en-US" sz="1800" b="1" dirty="0"/>
              <a:t>                                                         </a:t>
            </a:r>
            <a:r>
              <a:rPr lang="he-IL" altLang="en-US" sz="2000" b="1" dirty="0"/>
              <a:t>ריכוז </a:t>
            </a:r>
            <a:r>
              <a:rPr lang="he-IL" altLang="en-US" sz="2000" b="1" dirty="0" err="1"/>
              <a:t>מולרי</a:t>
            </a:r>
            <a:r>
              <a:rPr lang="he-IL" altLang="en-US" sz="2000" b="1" dirty="0"/>
              <a:t>: </a:t>
            </a:r>
            <a:r>
              <a:rPr lang="en-US" altLang="en-US" sz="1800" b="1" dirty="0"/>
              <a:t>M                                                          0.1 M    </a:t>
            </a:r>
            <a:r>
              <a:rPr lang="he-IL" altLang="en-US" sz="1800" b="1" dirty="0"/>
              <a:t>0.1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he-IL" sz="1800" dirty="0"/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defRPr/>
            </a:pPr>
            <a:endParaRPr lang="he-IL" altLang="en-US" sz="1800" b="1" dirty="0"/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defRPr/>
            </a:pPr>
            <a:endParaRPr lang="he-IL" altLang="en-US" sz="1800" b="1" dirty="0"/>
          </a:p>
          <a:p>
            <a:endParaRPr lang="he-IL" sz="1800" dirty="0"/>
          </a:p>
        </p:txBody>
      </p:sp>
      <p:grpSp>
        <p:nvGrpSpPr>
          <p:cNvPr id="3" name="קבוצה 2">
            <a:extLst>
              <a:ext uri="{FF2B5EF4-FFF2-40B4-BE49-F238E27FC236}">
                <a16:creationId xmlns:a16="http://schemas.microsoft.com/office/drawing/2014/main" id="{30E6F522-3DE5-4D12-8A6C-EF75AE3174E4}"/>
              </a:ext>
            </a:extLst>
          </p:cNvPr>
          <p:cNvGrpSpPr/>
          <p:nvPr/>
        </p:nvGrpSpPr>
        <p:grpSpPr>
          <a:xfrm>
            <a:off x="1333136" y="2373122"/>
            <a:ext cx="5031791" cy="2485483"/>
            <a:chOff x="1342632" y="2373122"/>
            <a:chExt cx="5031791" cy="2485483"/>
          </a:xfrm>
        </p:grpSpPr>
        <p:sp>
          <p:nvSpPr>
            <p:cNvPr id="15" name="תיבת טקסט 14">
              <a:extLst>
                <a:ext uri="{FF2B5EF4-FFF2-40B4-BE49-F238E27FC236}">
                  <a16:creationId xmlns:a16="http://schemas.microsoft.com/office/drawing/2014/main" id="{A551352E-3042-4D4C-A462-A9B9A80088DD}"/>
                </a:ext>
              </a:extLst>
            </p:cNvPr>
            <p:cNvSpPr txBox="1"/>
            <p:nvPr/>
          </p:nvSpPr>
          <p:spPr>
            <a:xfrm>
              <a:off x="1515592" y="2373122"/>
              <a:ext cx="788193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000" b="1" dirty="0"/>
                <a:t>H</a:t>
              </a:r>
              <a:r>
                <a:rPr lang="en-US" sz="2000" b="1" baseline="30000" dirty="0"/>
                <a:t>+</a:t>
              </a:r>
              <a:endParaRPr lang="he-IL" sz="2000" b="1" dirty="0"/>
            </a:p>
          </p:txBody>
        </p:sp>
        <p:sp>
          <p:nvSpPr>
            <p:cNvPr id="5" name="חץ: פניית פרסה 4">
              <a:extLst>
                <a:ext uri="{FF2B5EF4-FFF2-40B4-BE49-F238E27FC236}">
                  <a16:creationId xmlns:a16="http://schemas.microsoft.com/office/drawing/2014/main" id="{AC715F15-40D4-4210-94EA-D708B962CF31}"/>
                </a:ext>
              </a:extLst>
            </p:cNvPr>
            <p:cNvSpPr/>
            <p:nvPr/>
          </p:nvSpPr>
          <p:spPr>
            <a:xfrm>
              <a:off x="1342632" y="2684247"/>
              <a:ext cx="1134115" cy="369332"/>
            </a:xfrm>
            <a:prstGeom prst="utur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000">
                <a:solidFill>
                  <a:schemeClr val="tx1"/>
                </a:solidFill>
              </a:endParaRPr>
            </a:p>
          </p:txBody>
        </p:sp>
        <p:sp>
          <p:nvSpPr>
            <p:cNvPr id="4" name="חץ: מכופף למעלה 3">
              <a:extLst>
                <a:ext uri="{FF2B5EF4-FFF2-40B4-BE49-F238E27FC236}">
                  <a16:creationId xmlns:a16="http://schemas.microsoft.com/office/drawing/2014/main" id="{CAB027C9-7D00-47D4-8BA6-E23920EF0931}"/>
                </a:ext>
              </a:extLst>
            </p:cNvPr>
            <p:cNvSpPr/>
            <p:nvPr/>
          </p:nvSpPr>
          <p:spPr>
            <a:xfrm>
              <a:off x="2127738" y="4401405"/>
              <a:ext cx="4246685" cy="457200"/>
            </a:xfrm>
            <a:prstGeom prst="ben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000"/>
            </a:p>
          </p:txBody>
        </p:sp>
      </p:grpSp>
    </p:spTree>
    <p:extLst>
      <p:ext uri="{BB962C8B-B14F-4D97-AF65-F5344CB8AC3E}">
        <p14:creationId xmlns:p14="http://schemas.microsoft.com/office/powerpoint/2010/main" val="21576242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חומצה בסיס</a:t>
            </a:r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8746" y="1632941"/>
            <a:ext cx="11044637" cy="3994136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spcBef>
                <a:spcPct val="0"/>
              </a:spcBef>
              <a:defRPr/>
            </a:pPr>
            <a:r>
              <a:rPr lang="he-IL" altLang="en-US" sz="2800" dirty="0"/>
              <a:t>נחשב </a:t>
            </a:r>
            <a:r>
              <a:rPr lang="he-IL" altLang="en-US" sz="2800" dirty="0">
                <a:solidFill>
                  <a:srgbClr val="C00000"/>
                </a:solidFill>
              </a:rPr>
              <a:t>ריכוז יוני </a:t>
            </a:r>
            <a:r>
              <a:rPr lang="he-IL" altLang="en-US" sz="2800" dirty="0" err="1">
                <a:solidFill>
                  <a:srgbClr val="C00000"/>
                </a:solidFill>
              </a:rPr>
              <a:t>ההידרוניום</a:t>
            </a:r>
            <a:r>
              <a:rPr lang="he-IL" altLang="en-US" sz="2800" dirty="0">
                <a:solidFill>
                  <a:srgbClr val="C00000"/>
                </a:solidFill>
              </a:rPr>
              <a:t>  </a:t>
            </a:r>
            <a:r>
              <a:rPr lang="en-US" altLang="en-US" sz="2800" dirty="0"/>
              <a:t>H</a:t>
            </a:r>
            <a:r>
              <a:rPr lang="en-US" altLang="en-US" sz="2800" baseline="-25000" dirty="0"/>
              <a:t>3</a:t>
            </a:r>
            <a:r>
              <a:rPr lang="en-US" altLang="en-US" sz="2800" dirty="0"/>
              <a:t>O</a:t>
            </a:r>
            <a:r>
              <a:rPr lang="en-US" altLang="en-US" sz="2800" baseline="30000" dirty="0"/>
              <a:t>+</a:t>
            </a:r>
            <a:r>
              <a:rPr lang="en-US" altLang="en-US" sz="1800" dirty="0"/>
              <a:t>(</a:t>
            </a:r>
            <a:r>
              <a:rPr lang="en-US" altLang="en-US" sz="1800" dirty="0" err="1"/>
              <a:t>aq</a:t>
            </a:r>
            <a:r>
              <a:rPr lang="en-US" altLang="en-US" sz="1800" dirty="0"/>
              <a:t>)</a:t>
            </a:r>
            <a:r>
              <a:rPr lang="he-IL" altLang="en-US" sz="1800" dirty="0"/>
              <a:t> </a:t>
            </a:r>
            <a:r>
              <a:rPr lang="he-IL" altLang="en-US" dirty="0"/>
              <a:t> בתמיסת</a:t>
            </a:r>
            <a:r>
              <a:rPr lang="en-US" altLang="en-US" sz="2800" dirty="0">
                <a:solidFill>
                  <a:srgbClr val="1D4C72"/>
                </a:solidFill>
              </a:rPr>
              <a:t> HCl</a:t>
            </a:r>
            <a:r>
              <a:rPr lang="en-US" altLang="en-US" sz="2800" baseline="-25000" dirty="0">
                <a:solidFill>
                  <a:srgbClr val="1D4C72"/>
                </a:solidFill>
              </a:rPr>
              <a:t>(</a:t>
            </a:r>
            <a:r>
              <a:rPr lang="en-US" altLang="en-US" sz="2800" baseline="-25000" dirty="0" err="1">
                <a:solidFill>
                  <a:srgbClr val="1D4C72"/>
                </a:solidFill>
              </a:rPr>
              <a:t>aq</a:t>
            </a:r>
            <a:r>
              <a:rPr lang="en-US" altLang="en-US" sz="2800" baseline="-25000" dirty="0"/>
              <a:t>)</a:t>
            </a:r>
            <a:r>
              <a:rPr lang="en-US" altLang="en-US" sz="2800" dirty="0"/>
              <a:t> </a:t>
            </a:r>
            <a:r>
              <a:rPr lang="he-IL" altLang="en-US" sz="2800" dirty="0"/>
              <a:t> בריכוז </a:t>
            </a:r>
            <a:r>
              <a:rPr lang="en-US" altLang="en-US" sz="2800" dirty="0"/>
              <a:t>M</a:t>
            </a:r>
            <a:r>
              <a:rPr lang="he-IL" altLang="en-US" sz="2800" dirty="0"/>
              <a:t>0.01 :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he-IL" altLang="en-US" sz="1800" b="1" dirty="0"/>
          </a:p>
          <a:p>
            <a:pPr marL="457200" indent="-457200" algn="l" rtl="0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en-US" b="1" dirty="0">
                <a:solidFill>
                  <a:srgbClr val="CC3300"/>
                </a:solidFill>
              </a:rPr>
              <a:t>H</a:t>
            </a:r>
            <a:r>
              <a:rPr lang="en-US" altLang="en-US" b="1" dirty="0">
                <a:solidFill>
                  <a:schemeClr val="tx1"/>
                </a:solidFill>
              </a:rPr>
              <a:t>Cl</a:t>
            </a:r>
            <a:r>
              <a:rPr lang="en-US" altLang="en-US" b="1" baseline="-25000" dirty="0">
                <a:solidFill>
                  <a:srgbClr val="CC3300"/>
                </a:solidFill>
              </a:rPr>
              <a:t> </a:t>
            </a:r>
            <a:r>
              <a:rPr lang="en-US" altLang="en-US" b="1" baseline="-25000" dirty="0"/>
              <a:t>(g)</a:t>
            </a:r>
            <a:r>
              <a:rPr lang="en-US" altLang="en-US" b="1" dirty="0"/>
              <a:t> + H</a:t>
            </a:r>
            <a:r>
              <a:rPr lang="en-US" altLang="en-US" b="1" baseline="-25000" dirty="0"/>
              <a:t>2</a:t>
            </a:r>
            <a:r>
              <a:rPr lang="en-US" altLang="en-US" b="1" dirty="0"/>
              <a:t>O</a:t>
            </a:r>
            <a:r>
              <a:rPr lang="en-US" altLang="en-US" b="1" baseline="-25000" dirty="0"/>
              <a:t>(l)</a:t>
            </a:r>
            <a:r>
              <a:rPr lang="en-US" altLang="en-US" b="1" dirty="0"/>
              <a:t>     ----&gt;   Cl</a:t>
            </a:r>
            <a:r>
              <a:rPr lang="en-US" altLang="en-US" b="1" baseline="30000" dirty="0"/>
              <a:t> -</a:t>
            </a:r>
            <a:r>
              <a:rPr lang="en-US" altLang="en-US" b="1" baseline="-25000" dirty="0"/>
              <a:t>(</a:t>
            </a:r>
            <a:r>
              <a:rPr lang="en-US" altLang="en-US" b="1" baseline="-25000" dirty="0" err="1"/>
              <a:t>aq</a:t>
            </a:r>
            <a:r>
              <a:rPr lang="en-US" altLang="en-US" b="1" baseline="-25000" dirty="0"/>
              <a:t>)</a:t>
            </a:r>
            <a:r>
              <a:rPr lang="en-US" altLang="en-US" b="1" dirty="0"/>
              <a:t>+ H</a:t>
            </a:r>
            <a:r>
              <a:rPr lang="en-US" altLang="en-US" b="1" baseline="-25000" dirty="0"/>
              <a:t>3</a:t>
            </a:r>
            <a:r>
              <a:rPr lang="en-US" altLang="en-US" b="1" dirty="0"/>
              <a:t>O</a:t>
            </a:r>
            <a:r>
              <a:rPr lang="en-US" altLang="en-US" b="1" baseline="30000" dirty="0"/>
              <a:t>+</a:t>
            </a:r>
            <a:r>
              <a:rPr lang="en-US" altLang="en-US" b="1" baseline="-25000" dirty="0"/>
              <a:t>(</a:t>
            </a:r>
            <a:r>
              <a:rPr lang="en-US" altLang="en-US" b="1" baseline="-25000" dirty="0" err="1"/>
              <a:t>aq</a:t>
            </a:r>
            <a:r>
              <a:rPr lang="en-US" altLang="en-US" b="1" baseline="-25000" dirty="0"/>
              <a:t>)      </a:t>
            </a:r>
            <a:endParaRPr lang="he-IL" altLang="en-US" b="1" baseline="-25000" dirty="0"/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he-IL" altLang="en-US" sz="2000" b="1" dirty="0"/>
              <a:t>                                                           יחס מולים:  </a:t>
            </a:r>
            <a:r>
              <a:rPr lang="en-US" altLang="en-US" sz="2000" b="1" dirty="0"/>
              <a:t>    </a:t>
            </a:r>
            <a:r>
              <a:rPr lang="he-IL" altLang="en-US" sz="2000" b="1" dirty="0"/>
              <a:t>  1      :          1             :             1           :          1</a:t>
            </a:r>
            <a:endParaRPr lang="en-US" altLang="en-US" sz="2000" b="1" dirty="0"/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he-IL" altLang="en-US" sz="2000" b="1" dirty="0"/>
              <a:t>                                                           ריכוז </a:t>
            </a:r>
            <a:r>
              <a:rPr lang="he-IL" altLang="en-US" sz="2000" b="1" dirty="0" err="1"/>
              <a:t>מולרי</a:t>
            </a:r>
            <a:r>
              <a:rPr lang="he-IL" altLang="en-US" sz="2000" b="1" dirty="0"/>
              <a:t>: </a:t>
            </a:r>
            <a:r>
              <a:rPr lang="en-US" altLang="en-US" sz="1800" b="1" dirty="0"/>
              <a:t>M                                                             0.01 M    </a:t>
            </a:r>
            <a:r>
              <a:rPr lang="he-IL" altLang="en-US" sz="1800" b="1" dirty="0"/>
              <a:t>0.01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he-IL" sz="1800" dirty="0"/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defRPr/>
            </a:pPr>
            <a:endParaRPr lang="he-IL" altLang="en-US" sz="1800" b="1" dirty="0"/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defRPr/>
            </a:pPr>
            <a:endParaRPr lang="he-IL" altLang="en-US" sz="1800" b="1" dirty="0"/>
          </a:p>
          <a:p>
            <a:endParaRPr lang="he-IL" sz="1800" dirty="0"/>
          </a:p>
        </p:txBody>
      </p:sp>
      <p:grpSp>
        <p:nvGrpSpPr>
          <p:cNvPr id="3" name="קבוצה 2">
            <a:extLst>
              <a:ext uri="{FF2B5EF4-FFF2-40B4-BE49-F238E27FC236}">
                <a16:creationId xmlns:a16="http://schemas.microsoft.com/office/drawing/2014/main" id="{8FB7D15C-69DC-4C32-BA00-C93BB2C8CC74}"/>
              </a:ext>
            </a:extLst>
          </p:cNvPr>
          <p:cNvGrpSpPr/>
          <p:nvPr/>
        </p:nvGrpSpPr>
        <p:grpSpPr>
          <a:xfrm>
            <a:off x="1024128" y="2324263"/>
            <a:ext cx="4627029" cy="2428171"/>
            <a:chOff x="1024128" y="2324263"/>
            <a:chExt cx="4627029" cy="2428171"/>
          </a:xfrm>
        </p:grpSpPr>
        <p:sp>
          <p:nvSpPr>
            <p:cNvPr id="15" name="תיבת טקסט 14">
              <a:extLst>
                <a:ext uri="{FF2B5EF4-FFF2-40B4-BE49-F238E27FC236}">
                  <a16:creationId xmlns:a16="http://schemas.microsoft.com/office/drawing/2014/main" id="{A551352E-3042-4D4C-A462-A9B9A80088DD}"/>
                </a:ext>
              </a:extLst>
            </p:cNvPr>
            <p:cNvSpPr txBox="1"/>
            <p:nvPr/>
          </p:nvSpPr>
          <p:spPr>
            <a:xfrm>
              <a:off x="1146115" y="2324263"/>
              <a:ext cx="788193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b="1" dirty="0"/>
                <a:t>H</a:t>
              </a:r>
              <a:r>
                <a:rPr lang="en-US" b="1" baseline="30000" dirty="0"/>
                <a:t>+</a:t>
              </a:r>
              <a:endParaRPr lang="he-IL" b="1" dirty="0"/>
            </a:p>
          </p:txBody>
        </p:sp>
        <p:sp>
          <p:nvSpPr>
            <p:cNvPr id="5" name="חץ: פניית פרסה 4">
              <a:extLst>
                <a:ext uri="{FF2B5EF4-FFF2-40B4-BE49-F238E27FC236}">
                  <a16:creationId xmlns:a16="http://schemas.microsoft.com/office/drawing/2014/main" id="{AC715F15-40D4-4210-94EA-D708B962CF31}"/>
                </a:ext>
              </a:extLst>
            </p:cNvPr>
            <p:cNvSpPr/>
            <p:nvPr/>
          </p:nvSpPr>
          <p:spPr>
            <a:xfrm>
              <a:off x="1245825" y="2646253"/>
              <a:ext cx="1134115" cy="369332"/>
            </a:xfrm>
            <a:prstGeom prst="utur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tx1"/>
                </a:solidFill>
              </a:endParaRPr>
            </a:p>
          </p:txBody>
        </p:sp>
        <p:sp>
          <p:nvSpPr>
            <p:cNvPr id="4" name="חץ: מכופף למעלה 3">
              <a:extLst>
                <a:ext uri="{FF2B5EF4-FFF2-40B4-BE49-F238E27FC236}">
                  <a16:creationId xmlns:a16="http://schemas.microsoft.com/office/drawing/2014/main" id="{CAB027C9-7D00-47D4-8BA6-E23920EF0931}"/>
                </a:ext>
              </a:extLst>
            </p:cNvPr>
            <p:cNvSpPr/>
            <p:nvPr/>
          </p:nvSpPr>
          <p:spPr>
            <a:xfrm>
              <a:off x="1024128" y="4383102"/>
              <a:ext cx="4627029" cy="369332"/>
            </a:xfrm>
            <a:prstGeom prst="ben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11" name="מציין מיקום טקסט 13">
            <a:extLst>
              <a:ext uri="{FF2B5EF4-FFF2-40B4-BE49-F238E27FC236}">
                <a16:creationId xmlns:a16="http://schemas.microsoft.com/office/drawing/2014/main" id="{E34918D0-52FA-4EEB-9781-16E8F924D4B9}"/>
              </a:ext>
            </a:extLst>
          </p:cNvPr>
          <p:cNvSpPr txBox="1">
            <a:spLocks/>
          </p:cNvSpPr>
          <p:nvPr/>
        </p:nvSpPr>
        <p:spPr>
          <a:xfrm>
            <a:off x="403258" y="978529"/>
            <a:ext cx="11160125" cy="457200"/>
          </a:xfrm>
          <a:prstGeom prst="rect">
            <a:avLst/>
          </a:prstGeom>
        </p:spPr>
        <p:txBody>
          <a:bodyPr vert="horz" lIns="0" tIns="0" rIns="0" bIns="0" rtlCol="1" anchor="ctr">
            <a:noAutofit/>
          </a:bodyPr>
          <a:lstStyle>
            <a:lvl1pPr marL="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3000" b="1" kern="1200">
                <a:solidFill>
                  <a:srgbClr val="12B4BC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457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he-IL" sz="2800" dirty="0">
                <a:sym typeface="Varela Round"/>
              </a:rPr>
              <a:t>כיצד נקבע את רמת  ה-</a:t>
            </a:r>
            <a:r>
              <a:rPr lang="en-US" sz="2800" dirty="0">
                <a:sym typeface="Varela Round"/>
              </a:rPr>
              <a:t>pH </a:t>
            </a:r>
            <a:r>
              <a:rPr lang="he-IL" sz="2800" dirty="0">
                <a:sym typeface="Varela Round"/>
              </a:rPr>
              <a:t> בתמיסה חומצית או בתמיסה בסיסית?</a:t>
            </a:r>
          </a:p>
        </p:txBody>
      </p:sp>
    </p:spTree>
    <p:extLst>
      <p:ext uri="{BB962C8B-B14F-4D97-AF65-F5344CB8AC3E}">
        <p14:creationId xmlns:p14="http://schemas.microsoft.com/office/powerpoint/2010/main" val="29966849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מציין מיקום טקסט 13">
            <a:extLst>
              <a:ext uri="{FF2B5EF4-FFF2-40B4-BE49-F238E27FC236}">
                <a16:creationId xmlns:a16="http://schemas.microsoft.com/office/drawing/2014/main" id="{3089815C-4826-43AD-BA57-DE4B37CFADCE}"/>
              </a:ext>
            </a:extLst>
          </p:cNvPr>
          <p:cNvSpPr txBox="1">
            <a:spLocks/>
          </p:cNvSpPr>
          <p:nvPr/>
        </p:nvSpPr>
        <p:spPr>
          <a:xfrm>
            <a:off x="143668" y="1076083"/>
            <a:ext cx="11160125" cy="457200"/>
          </a:xfrm>
          <a:prstGeom prst="rect">
            <a:avLst/>
          </a:prstGeom>
        </p:spPr>
        <p:txBody>
          <a:bodyPr vert="horz" lIns="0" tIns="0" rIns="0" bIns="0" rtlCol="1" anchor="ctr">
            <a:noAutofit/>
          </a:bodyPr>
          <a:lstStyle>
            <a:lvl1pPr marL="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3000" b="1" kern="1200">
                <a:solidFill>
                  <a:srgbClr val="12B4BC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457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he-IL" sz="2800" dirty="0">
                <a:sym typeface="Varela Round"/>
              </a:rPr>
              <a:t>כיצד נקבע את רמת  ה-</a:t>
            </a:r>
            <a:r>
              <a:rPr lang="en-US" sz="2800" dirty="0">
                <a:sym typeface="Varela Round"/>
              </a:rPr>
              <a:t>pH </a:t>
            </a:r>
            <a:r>
              <a:rPr lang="he-IL" sz="2800" dirty="0">
                <a:sym typeface="Varela Round"/>
              </a:rPr>
              <a:t> בתמיסה חומצית או בתמיסה בסיסית?</a:t>
            </a: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חומצה בסיס</a:t>
            </a:r>
          </a:p>
        </p:txBody>
      </p:sp>
      <p:graphicFrame>
        <p:nvGraphicFramePr>
          <p:cNvPr id="8" name="טבלה 10">
            <a:extLst>
              <a:ext uri="{FF2B5EF4-FFF2-40B4-BE49-F238E27FC236}">
                <a16:creationId xmlns:a16="http://schemas.microsoft.com/office/drawing/2014/main" id="{543BDE99-E54A-4B12-B10A-FBD02AAFBD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6155205"/>
              </p:ext>
            </p:extLst>
          </p:nvPr>
        </p:nvGraphicFramePr>
        <p:xfrm>
          <a:off x="888254" y="2330266"/>
          <a:ext cx="4765430" cy="41452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547446">
                  <a:extLst>
                    <a:ext uri="{9D8B030D-6E8A-4147-A177-3AD203B41FA5}">
                      <a16:colId xmlns:a16="http://schemas.microsoft.com/office/drawing/2014/main" val="735335044"/>
                    </a:ext>
                  </a:extLst>
                </a:gridCol>
                <a:gridCol w="1441938">
                  <a:extLst>
                    <a:ext uri="{9D8B030D-6E8A-4147-A177-3AD203B41FA5}">
                      <a16:colId xmlns:a16="http://schemas.microsoft.com/office/drawing/2014/main" val="4149733970"/>
                    </a:ext>
                  </a:extLst>
                </a:gridCol>
                <a:gridCol w="1776046">
                  <a:extLst>
                    <a:ext uri="{9D8B030D-6E8A-4147-A177-3AD203B41FA5}">
                      <a16:colId xmlns:a16="http://schemas.microsoft.com/office/drawing/2014/main" val="5117265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dirty="0">
                          <a:solidFill>
                            <a:srgbClr val="002060"/>
                          </a:solidFill>
                        </a:rPr>
                        <a:t>תמיסה של</a:t>
                      </a:r>
                    </a:p>
                    <a:p>
                      <a:pPr algn="ctr" rtl="1"/>
                      <a:endParaRPr lang="he-IL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dirty="0">
                          <a:solidFill>
                            <a:srgbClr val="002060"/>
                          </a:solidFill>
                        </a:rPr>
                        <a:t>ריכוז </a:t>
                      </a:r>
                      <a:r>
                        <a:rPr lang="he-IL" sz="2400" dirty="0" err="1">
                          <a:solidFill>
                            <a:srgbClr val="002060"/>
                          </a:solidFill>
                        </a:rPr>
                        <a:t>מולרי</a:t>
                      </a:r>
                      <a:r>
                        <a:rPr lang="he-IL" sz="2400" dirty="0">
                          <a:solidFill>
                            <a:srgbClr val="002060"/>
                          </a:solidFill>
                        </a:rPr>
                        <a:t> של החומצה</a:t>
                      </a:r>
                    </a:p>
                    <a:p>
                      <a:pPr algn="ctr" rtl="1"/>
                      <a:r>
                        <a:rPr lang="en-US" altLang="en-US" sz="2400" b="1" dirty="0">
                          <a:solidFill>
                            <a:srgbClr val="002060"/>
                          </a:solidFill>
                        </a:rPr>
                        <a:t>M)   </a:t>
                      </a:r>
                      <a:r>
                        <a:rPr lang="he-IL" altLang="en-US" sz="2400" b="1" dirty="0">
                          <a:solidFill>
                            <a:srgbClr val="002060"/>
                          </a:solidFill>
                        </a:rPr>
                        <a:t> )</a:t>
                      </a:r>
                      <a:endParaRPr lang="he-IL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dirty="0">
                          <a:solidFill>
                            <a:srgbClr val="002060"/>
                          </a:solidFill>
                        </a:rPr>
                        <a:t>ריכוז </a:t>
                      </a:r>
                      <a:r>
                        <a:rPr lang="he-IL" sz="2400" dirty="0" err="1">
                          <a:solidFill>
                            <a:srgbClr val="002060"/>
                          </a:solidFill>
                        </a:rPr>
                        <a:t>מולרי</a:t>
                      </a:r>
                      <a:r>
                        <a:rPr lang="he-IL" sz="2400" dirty="0">
                          <a:solidFill>
                            <a:srgbClr val="002060"/>
                          </a:solidFill>
                        </a:rPr>
                        <a:t> של  יוני </a:t>
                      </a:r>
                      <a:r>
                        <a:rPr lang="en-US" altLang="en-US" sz="3200" b="1" dirty="0">
                          <a:solidFill>
                            <a:srgbClr val="002060"/>
                          </a:solidFill>
                        </a:rPr>
                        <a:t>H</a:t>
                      </a:r>
                      <a:r>
                        <a:rPr lang="en-US" altLang="en-US" sz="3200" b="1" baseline="-25000" dirty="0">
                          <a:solidFill>
                            <a:srgbClr val="002060"/>
                          </a:solidFill>
                        </a:rPr>
                        <a:t>3</a:t>
                      </a:r>
                      <a:r>
                        <a:rPr lang="en-US" altLang="en-US" sz="3200" b="1" dirty="0">
                          <a:solidFill>
                            <a:srgbClr val="002060"/>
                          </a:solidFill>
                        </a:rPr>
                        <a:t>O</a:t>
                      </a:r>
                      <a:r>
                        <a:rPr lang="en-US" altLang="en-US" sz="3200" b="1" baseline="30000" dirty="0">
                          <a:solidFill>
                            <a:srgbClr val="002060"/>
                          </a:solidFill>
                        </a:rPr>
                        <a:t>+</a:t>
                      </a:r>
                      <a:r>
                        <a:rPr lang="en-US" altLang="en-US" sz="2000" b="1" baseline="-25000" dirty="0">
                          <a:solidFill>
                            <a:srgbClr val="002060"/>
                          </a:solidFill>
                        </a:rPr>
                        <a:t>(</a:t>
                      </a:r>
                      <a:r>
                        <a:rPr lang="en-US" altLang="en-US" sz="2000" b="1" baseline="-25000" dirty="0" err="1">
                          <a:solidFill>
                            <a:srgbClr val="002060"/>
                          </a:solidFill>
                        </a:rPr>
                        <a:t>aq</a:t>
                      </a:r>
                      <a:r>
                        <a:rPr lang="en-US" altLang="en-US" sz="2000" b="1" baseline="-25000" dirty="0">
                          <a:solidFill>
                            <a:srgbClr val="002060"/>
                          </a:solidFill>
                        </a:rPr>
                        <a:t>)</a:t>
                      </a:r>
                      <a:r>
                        <a:rPr lang="he-IL" altLang="en-US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he-IL" sz="2000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400" b="1" dirty="0">
                          <a:solidFill>
                            <a:srgbClr val="002060"/>
                          </a:solidFill>
                        </a:rPr>
                        <a:t>M)   </a:t>
                      </a:r>
                      <a:r>
                        <a:rPr lang="he-IL" altLang="en-US" sz="2400" b="1" dirty="0">
                          <a:solidFill>
                            <a:srgbClr val="002060"/>
                          </a:solidFill>
                        </a:rPr>
                        <a:t> )</a:t>
                      </a:r>
                      <a:endParaRPr lang="he-IL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74271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400" b="1" dirty="0">
                          <a:solidFill>
                            <a:srgbClr val="002060"/>
                          </a:solidFill>
                        </a:rPr>
                        <a:t>HCl</a:t>
                      </a:r>
                      <a:r>
                        <a:rPr lang="en-US" altLang="en-US" sz="2400" b="1" baseline="-25000" dirty="0">
                          <a:solidFill>
                            <a:srgbClr val="002060"/>
                          </a:solidFill>
                        </a:rPr>
                        <a:t>(</a:t>
                      </a:r>
                      <a:r>
                        <a:rPr lang="en-US" altLang="en-US" sz="2400" b="1" baseline="-25000" dirty="0" err="1">
                          <a:solidFill>
                            <a:srgbClr val="002060"/>
                          </a:solidFill>
                        </a:rPr>
                        <a:t>aq</a:t>
                      </a:r>
                      <a:r>
                        <a:rPr lang="en-US" altLang="en-US" sz="2400" b="1" baseline="-25000" dirty="0">
                          <a:solidFill>
                            <a:srgbClr val="002060"/>
                          </a:solidFill>
                        </a:rPr>
                        <a:t>)</a:t>
                      </a:r>
                      <a:r>
                        <a:rPr lang="he-IL" altLang="en-US" sz="24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he-IL" sz="2400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alt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400" b="1" dirty="0">
                          <a:solidFill>
                            <a:srgbClr val="002060"/>
                          </a:solidFill>
                        </a:rPr>
                        <a:t>0.01</a:t>
                      </a:r>
                      <a:endParaRPr lang="he-IL" sz="2400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solidFill>
                            <a:srgbClr val="002060"/>
                          </a:solidFill>
                        </a:rPr>
                        <a:t>0.01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36188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400" b="1" dirty="0">
                          <a:solidFill>
                            <a:srgbClr val="002060"/>
                          </a:solidFill>
                        </a:rPr>
                        <a:t>HCl</a:t>
                      </a:r>
                      <a:r>
                        <a:rPr lang="en-US" altLang="en-US" sz="2400" b="1" baseline="-25000" dirty="0">
                          <a:solidFill>
                            <a:srgbClr val="002060"/>
                          </a:solidFill>
                        </a:rPr>
                        <a:t>(</a:t>
                      </a:r>
                      <a:r>
                        <a:rPr lang="en-US" altLang="en-US" sz="2400" b="1" baseline="-25000" dirty="0" err="1">
                          <a:solidFill>
                            <a:srgbClr val="002060"/>
                          </a:solidFill>
                        </a:rPr>
                        <a:t>aq</a:t>
                      </a:r>
                      <a:r>
                        <a:rPr lang="en-US" altLang="en-US" sz="2400" b="1" baseline="-25000" dirty="0">
                          <a:solidFill>
                            <a:srgbClr val="002060"/>
                          </a:solidFill>
                        </a:rPr>
                        <a:t>)</a:t>
                      </a:r>
                      <a:r>
                        <a:rPr lang="he-IL" altLang="en-US" sz="24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he-IL" sz="2400" dirty="0">
                        <a:solidFill>
                          <a:srgbClr val="002060"/>
                        </a:solidFill>
                      </a:endParaRPr>
                    </a:p>
                    <a:p>
                      <a:pPr algn="ctr" rtl="1"/>
                      <a:endParaRPr lang="he-IL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400" b="1" dirty="0">
                          <a:solidFill>
                            <a:srgbClr val="002060"/>
                          </a:solidFill>
                        </a:rPr>
                        <a:t>0.1</a:t>
                      </a:r>
                      <a:endParaRPr lang="he-IL" sz="2400" dirty="0">
                        <a:solidFill>
                          <a:srgbClr val="002060"/>
                        </a:solidFill>
                      </a:endParaRPr>
                    </a:p>
                    <a:p>
                      <a:pPr algn="ctr" rtl="1"/>
                      <a:endParaRPr lang="he-IL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solidFill>
                            <a:srgbClr val="002060"/>
                          </a:solidFill>
                        </a:rPr>
                        <a:t>0.1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98755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altLang="en-US" sz="2400" b="1" dirty="0">
                          <a:solidFill>
                            <a:srgbClr val="002060"/>
                          </a:solidFill>
                        </a:rPr>
                        <a:t>H</a:t>
                      </a:r>
                      <a:r>
                        <a:rPr lang="en-US" altLang="en-US" sz="2400" b="1" baseline="-25000" dirty="0">
                          <a:solidFill>
                            <a:srgbClr val="002060"/>
                          </a:solidFill>
                        </a:rPr>
                        <a:t>2</a:t>
                      </a:r>
                      <a:r>
                        <a:rPr lang="en-US" altLang="en-US" sz="2400" b="1" dirty="0">
                          <a:solidFill>
                            <a:srgbClr val="002060"/>
                          </a:solidFill>
                        </a:rPr>
                        <a:t>SO</a:t>
                      </a:r>
                      <a:r>
                        <a:rPr lang="en-US" altLang="en-US" sz="2400" b="1" baseline="-25000" dirty="0">
                          <a:solidFill>
                            <a:srgbClr val="002060"/>
                          </a:solidFill>
                        </a:rPr>
                        <a:t>4(</a:t>
                      </a:r>
                      <a:r>
                        <a:rPr lang="en-US" altLang="en-US" sz="2400" b="1" baseline="-25000" dirty="0" err="1">
                          <a:solidFill>
                            <a:srgbClr val="002060"/>
                          </a:solidFill>
                        </a:rPr>
                        <a:t>aq</a:t>
                      </a:r>
                      <a:r>
                        <a:rPr lang="en-US" altLang="en-US" sz="2400" b="1" baseline="-25000" dirty="0">
                          <a:solidFill>
                            <a:srgbClr val="002060"/>
                          </a:solidFill>
                        </a:rPr>
                        <a:t>) </a:t>
                      </a:r>
                      <a:endParaRPr lang="he-IL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altLang="en-US" sz="2400" b="1" dirty="0">
                          <a:solidFill>
                            <a:srgbClr val="002060"/>
                          </a:solidFill>
                        </a:rPr>
                        <a:t>0.1</a:t>
                      </a:r>
                      <a:endParaRPr lang="he-IL" altLang="en-US" sz="2400" b="1" dirty="0">
                        <a:solidFill>
                          <a:srgbClr val="002060"/>
                        </a:solidFill>
                      </a:endParaRPr>
                    </a:p>
                    <a:p>
                      <a:pPr algn="ctr" rtl="1"/>
                      <a:endParaRPr lang="he-IL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solidFill>
                            <a:srgbClr val="002060"/>
                          </a:solidFill>
                        </a:rPr>
                        <a:t>0.2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4733045"/>
                  </a:ext>
                </a:extLst>
              </a:tr>
            </a:tbl>
          </a:graphicData>
        </a:graphic>
      </p:graphicFrame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9570A63B-4C44-4B45-B1D5-90DB62884E54}"/>
              </a:ext>
            </a:extLst>
          </p:cNvPr>
          <p:cNvSpPr txBox="1"/>
          <p:nvPr/>
        </p:nvSpPr>
        <p:spPr>
          <a:xfrm>
            <a:off x="1998831" y="1699180"/>
            <a:ext cx="949569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>
                <a:solidFill>
                  <a:srgbClr val="12B4BC"/>
                </a:solidFill>
              </a:rPr>
              <a:t>4. </a:t>
            </a:r>
            <a:r>
              <a:rPr lang="he-IL" sz="2800" dirty="0"/>
              <a:t>נסדר את התמיסות לפי העלייה בריכוז יוני ההידרוניום</a:t>
            </a:r>
          </a:p>
        </p:txBody>
      </p:sp>
      <p:sp>
        <p:nvSpPr>
          <p:cNvPr id="20" name="תיבת טקסט 19">
            <a:extLst>
              <a:ext uri="{FF2B5EF4-FFF2-40B4-BE49-F238E27FC236}">
                <a16:creationId xmlns:a16="http://schemas.microsoft.com/office/drawing/2014/main" id="{BACA55E9-F869-4202-9787-910314AC7106}"/>
              </a:ext>
            </a:extLst>
          </p:cNvPr>
          <p:cNvSpPr txBox="1"/>
          <p:nvPr/>
        </p:nvSpPr>
        <p:spPr>
          <a:xfrm>
            <a:off x="7661078" y="2370289"/>
            <a:ext cx="9144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/>
              <a:t>0.2 M</a:t>
            </a:r>
            <a:endParaRPr lang="he-IL" sz="2000" dirty="0"/>
          </a:p>
        </p:txBody>
      </p:sp>
      <p:grpSp>
        <p:nvGrpSpPr>
          <p:cNvPr id="3" name="קבוצה 2">
            <a:extLst>
              <a:ext uri="{FF2B5EF4-FFF2-40B4-BE49-F238E27FC236}">
                <a16:creationId xmlns:a16="http://schemas.microsoft.com/office/drawing/2014/main" id="{7C8D1DB8-F2BE-42A5-A729-45D4991ACD81}"/>
              </a:ext>
            </a:extLst>
          </p:cNvPr>
          <p:cNvGrpSpPr/>
          <p:nvPr/>
        </p:nvGrpSpPr>
        <p:grpSpPr>
          <a:xfrm>
            <a:off x="5829932" y="2765525"/>
            <a:ext cx="2433795" cy="2618552"/>
            <a:chOff x="5829932" y="2765525"/>
            <a:chExt cx="2433795" cy="2618552"/>
          </a:xfrm>
        </p:grpSpPr>
        <p:sp>
          <p:nvSpPr>
            <p:cNvPr id="19" name="חץ: למטה 18">
              <a:extLst>
                <a:ext uri="{FF2B5EF4-FFF2-40B4-BE49-F238E27FC236}">
                  <a16:creationId xmlns:a16="http://schemas.microsoft.com/office/drawing/2014/main" id="{77F46655-2BCB-4B23-886B-A32B11EDA799}"/>
                </a:ext>
              </a:extLst>
            </p:cNvPr>
            <p:cNvSpPr/>
            <p:nvPr/>
          </p:nvSpPr>
          <p:spPr>
            <a:xfrm>
              <a:off x="7709545" y="2765525"/>
              <a:ext cx="554182" cy="2618552"/>
            </a:xfrm>
            <a:prstGeom prst="downArrow">
              <a:avLst>
                <a:gd name="adj1" fmla="val 50000"/>
                <a:gd name="adj2" fmla="val 80000"/>
              </a:avLst>
            </a:prstGeom>
            <a:solidFill>
              <a:srgbClr val="12B4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bg1"/>
                </a:solidFill>
              </a:endParaRPr>
            </a:p>
          </p:txBody>
        </p:sp>
        <p:sp>
          <p:nvSpPr>
            <p:cNvPr id="21" name="חץ: למטה 20">
              <a:extLst>
                <a:ext uri="{FF2B5EF4-FFF2-40B4-BE49-F238E27FC236}">
                  <a16:creationId xmlns:a16="http://schemas.microsoft.com/office/drawing/2014/main" id="{5B4DCA66-B0FA-45F9-BEDE-745C18B68800}"/>
                </a:ext>
              </a:extLst>
            </p:cNvPr>
            <p:cNvSpPr/>
            <p:nvPr/>
          </p:nvSpPr>
          <p:spPr>
            <a:xfrm>
              <a:off x="6873688" y="3604402"/>
              <a:ext cx="554182" cy="1673582"/>
            </a:xfrm>
            <a:prstGeom prst="downArrow">
              <a:avLst>
                <a:gd name="adj1" fmla="val 50000"/>
                <a:gd name="adj2" fmla="val 80000"/>
              </a:avLst>
            </a:prstGeom>
            <a:solidFill>
              <a:srgbClr val="12B4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bg1"/>
                </a:solidFill>
              </a:endParaRPr>
            </a:p>
          </p:txBody>
        </p:sp>
        <p:sp>
          <p:nvSpPr>
            <p:cNvPr id="24" name="חץ: למטה 23">
              <a:extLst>
                <a:ext uri="{FF2B5EF4-FFF2-40B4-BE49-F238E27FC236}">
                  <a16:creationId xmlns:a16="http://schemas.microsoft.com/office/drawing/2014/main" id="{22651789-00E8-4D30-AFB0-42E298BF920F}"/>
                </a:ext>
              </a:extLst>
            </p:cNvPr>
            <p:cNvSpPr/>
            <p:nvPr/>
          </p:nvSpPr>
          <p:spPr>
            <a:xfrm>
              <a:off x="5986595" y="4514076"/>
              <a:ext cx="554182" cy="742270"/>
            </a:xfrm>
            <a:prstGeom prst="downArrow">
              <a:avLst>
                <a:gd name="adj1" fmla="val 50000"/>
                <a:gd name="adj2" fmla="val 80000"/>
              </a:avLst>
            </a:prstGeom>
            <a:solidFill>
              <a:srgbClr val="12B4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bg1"/>
                </a:solidFill>
              </a:endParaRPr>
            </a:p>
          </p:txBody>
        </p:sp>
        <p:sp>
          <p:nvSpPr>
            <p:cNvPr id="22" name="תיבת טקסט 21">
              <a:extLst>
                <a:ext uri="{FF2B5EF4-FFF2-40B4-BE49-F238E27FC236}">
                  <a16:creationId xmlns:a16="http://schemas.microsoft.com/office/drawing/2014/main" id="{FE877236-17ED-47A9-BFE7-C96110BCE751}"/>
                </a:ext>
              </a:extLst>
            </p:cNvPr>
            <p:cNvSpPr txBox="1"/>
            <p:nvPr/>
          </p:nvSpPr>
          <p:spPr>
            <a:xfrm>
              <a:off x="6746678" y="3266520"/>
              <a:ext cx="91440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000" dirty="0"/>
                <a:t>0.1 M</a:t>
              </a:r>
              <a:endParaRPr lang="he-IL" sz="2000" dirty="0"/>
            </a:p>
          </p:txBody>
        </p:sp>
        <p:sp>
          <p:nvSpPr>
            <p:cNvPr id="25" name="תיבת טקסט 24">
              <a:extLst>
                <a:ext uri="{FF2B5EF4-FFF2-40B4-BE49-F238E27FC236}">
                  <a16:creationId xmlns:a16="http://schemas.microsoft.com/office/drawing/2014/main" id="{C8CE5D54-72FA-4D5D-B828-5DAC32D4AD4B}"/>
                </a:ext>
              </a:extLst>
            </p:cNvPr>
            <p:cNvSpPr txBox="1"/>
            <p:nvPr/>
          </p:nvSpPr>
          <p:spPr>
            <a:xfrm>
              <a:off x="5829932" y="4144744"/>
              <a:ext cx="1077147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000" dirty="0"/>
                <a:t>0.01 M</a:t>
              </a:r>
              <a:endParaRPr lang="he-IL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33497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4CED9733-0A36-407F-9494-8B8D744E45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260173" y="1359337"/>
            <a:ext cx="8319296" cy="4152517"/>
          </a:xfrm>
        </p:spPr>
        <p:txBody>
          <a:bodyPr/>
          <a:lstStyle/>
          <a:p>
            <a:pPr marL="96848" indent="0">
              <a:buNone/>
            </a:pPr>
            <a:r>
              <a:rPr lang="he-IL" altLang="en-US" b="1" dirty="0">
                <a:solidFill>
                  <a:srgbClr val="12B4BC"/>
                </a:solidFill>
              </a:rPr>
              <a:t>5</a:t>
            </a:r>
            <a:r>
              <a:rPr lang="he-IL" altLang="en-US" b="1" dirty="0"/>
              <a:t>.  </a:t>
            </a:r>
            <a:r>
              <a:rPr lang="he-IL" altLang="en-US" dirty="0"/>
              <a:t>נכתוב </a:t>
            </a:r>
            <a:r>
              <a:rPr lang="he-IL" altLang="en-US" dirty="0">
                <a:solidFill>
                  <a:schemeClr val="tx1"/>
                </a:solidFill>
              </a:rPr>
              <a:t>את התשובה</a:t>
            </a:r>
            <a:r>
              <a:rPr lang="he-IL" altLang="en-US" dirty="0"/>
              <a:t>:</a:t>
            </a:r>
          </a:p>
          <a:p>
            <a:pPr marL="96848" indent="0">
              <a:lnSpc>
                <a:spcPct val="150000"/>
              </a:lnSpc>
              <a:buNone/>
            </a:pPr>
            <a:r>
              <a:rPr lang="he-IL" dirty="0"/>
              <a:t>בתמיסה חומצית ,ככל שריכוז יוני </a:t>
            </a:r>
            <a:r>
              <a:rPr lang="he-IL" dirty="0" err="1">
                <a:solidFill>
                  <a:schemeClr val="tx1"/>
                </a:solidFill>
              </a:rPr>
              <a:t>ההידרוניום</a:t>
            </a:r>
            <a:r>
              <a:rPr lang="he-IL" dirty="0"/>
              <a:t> </a:t>
            </a:r>
            <a:r>
              <a:rPr lang="he-IL" dirty="0">
                <a:solidFill>
                  <a:srgbClr val="C00000"/>
                </a:solidFill>
              </a:rPr>
              <a:t>גדול</a:t>
            </a:r>
            <a:r>
              <a:rPr lang="he-IL" dirty="0"/>
              <a:t> יותר </a:t>
            </a:r>
            <a:r>
              <a:rPr lang="he-IL" dirty="0">
                <a:solidFill>
                  <a:schemeClr val="tx1"/>
                </a:solidFill>
              </a:rPr>
              <a:t>כך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he-IL" dirty="0"/>
              <a:t> ה- </a:t>
            </a:r>
            <a:r>
              <a:rPr lang="en-US" dirty="0">
                <a:sym typeface="Varela Round"/>
              </a:rPr>
              <a:t>pH</a:t>
            </a:r>
            <a:r>
              <a:rPr lang="he-IL" dirty="0">
                <a:sym typeface="Varela Round"/>
              </a:rPr>
              <a:t> </a:t>
            </a:r>
            <a:r>
              <a:rPr lang="he-IL" dirty="0">
                <a:solidFill>
                  <a:srgbClr val="C00000"/>
                </a:solidFill>
                <a:sym typeface="Varela Round"/>
              </a:rPr>
              <a:t>קטן</a:t>
            </a:r>
            <a:r>
              <a:rPr lang="he-IL" dirty="0">
                <a:sym typeface="Varela Round"/>
              </a:rPr>
              <a:t> יותר.</a:t>
            </a:r>
          </a:p>
          <a:p>
            <a:pPr marL="96848" indent="0">
              <a:lnSpc>
                <a:spcPct val="150000"/>
              </a:lnSpc>
              <a:buNone/>
            </a:pPr>
            <a:r>
              <a:rPr lang="he-IL" sz="2800" dirty="0">
                <a:sym typeface="Varela Round"/>
              </a:rPr>
              <a:t>לכן: </a:t>
            </a:r>
            <a:r>
              <a:rPr lang="en-US" sz="2800" dirty="0">
                <a:sym typeface="Varela Round"/>
              </a:rPr>
              <a:t>pH </a:t>
            </a:r>
            <a:r>
              <a:rPr lang="en-US" sz="3200" dirty="0">
                <a:sym typeface="Varela Round"/>
              </a:rPr>
              <a:t>I</a:t>
            </a:r>
            <a:r>
              <a:rPr lang="en-US" sz="2800" dirty="0">
                <a:sym typeface="Varela Round"/>
              </a:rPr>
              <a:t> &gt; </a:t>
            </a:r>
            <a:r>
              <a:rPr lang="en-US" sz="3200" dirty="0">
                <a:sym typeface="Varela Round"/>
              </a:rPr>
              <a:t>II</a:t>
            </a:r>
            <a:r>
              <a:rPr lang="en-US" sz="2800" dirty="0">
                <a:sym typeface="Varela Round"/>
              </a:rPr>
              <a:t> &gt; </a:t>
            </a:r>
            <a:r>
              <a:rPr lang="en-US" sz="3200" dirty="0">
                <a:sym typeface="Varela Round"/>
              </a:rPr>
              <a:t>III</a:t>
            </a:r>
            <a:r>
              <a:rPr lang="en-US" sz="2800" dirty="0">
                <a:sym typeface="Varela Round"/>
              </a:rPr>
              <a:t> </a:t>
            </a:r>
            <a:endParaRPr lang="he-IL" sz="2800" dirty="0">
              <a:sym typeface="Varela Round"/>
            </a:endParaRPr>
          </a:p>
          <a:p>
            <a:pPr marL="96848" indent="0">
              <a:buNone/>
            </a:pPr>
            <a:endParaRPr lang="he-IL" dirty="0">
              <a:sym typeface="Varela Round"/>
            </a:endParaRPr>
          </a:p>
          <a:p>
            <a:endParaRPr lang="he-IL" dirty="0"/>
          </a:p>
        </p:txBody>
      </p:sp>
      <p:sp>
        <p:nvSpPr>
          <p:cNvPr id="12" name="הסבר מלבני 10">
            <a:extLst>
              <a:ext uri="{FF2B5EF4-FFF2-40B4-BE49-F238E27FC236}">
                <a16:creationId xmlns:a16="http://schemas.microsoft.com/office/drawing/2014/main" id="{C60919FD-654B-495B-9AA0-BD3190A0C37E}"/>
              </a:ext>
            </a:extLst>
          </p:cNvPr>
          <p:cNvSpPr/>
          <p:nvPr/>
        </p:nvSpPr>
        <p:spPr bwMode="auto">
          <a:xfrm>
            <a:off x="2439479" y="5401287"/>
            <a:ext cx="920851" cy="944026"/>
          </a:xfrm>
          <a:prstGeom prst="wedgeRectCallout">
            <a:avLst>
              <a:gd name="adj1" fmla="val 59851"/>
              <a:gd name="adj2" fmla="val -85378"/>
            </a:avLst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Times New Roman (Hebrew)" pitchFamily="26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Times New Roman (Hebrew)" pitchFamily="26" charset="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pitchFamily="26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pitchFamily="26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pitchFamily="26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pitchFamily="26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pitchFamily="26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pitchFamily="26" charset="0"/>
                <a:cs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3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H</a:t>
            </a:r>
            <a:r>
              <a:rPr lang="en-US" altLang="en-US" sz="1300" b="1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2</a:t>
            </a:r>
            <a:r>
              <a:rPr lang="en-US" altLang="en-US" sz="13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SO</a:t>
            </a:r>
            <a:r>
              <a:rPr lang="en-US" altLang="en-US" sz="1300" b="1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4(</a:t>
            </a:r>
            <a:r>
              <a:rPr lang="en-US" altLang="en-US" sz="1300" b="1" baseline="-25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aq</a:t>
            </a:r>
            <a:r>
              <a:rPr lang="en-US" altLang="en-US" sz="1300" b="1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)</a:t>
            </a:r>
            <a:r>
              <a:rPr lang="he-IL" altLang="en-US" sz="13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 בריכוז</a:t>
            </a:r>
            <a:r>
              <a:rPr lang="en-US" altLang="en-US" sz="13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he-IL" altLang="en-US" sz="13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altLang="en-US" sz="13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0.1M</a:t>
            </a:r>
            <a:endParaRPr lang="he-IL" altLang="en-US" sz="1300" b="1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21" name="חץ: למטה 20">
            <a:extLst>
              <a:ext uri="{FF2B5EF4-FFF2-40B4-BE49-F238E27FC236}">
                <a16:creationId xmlns:a16="http://schemas.microsoft.com/office/drawing/2014/main" id="{8EAC0923-168E-4F40-8187-CFBE38979FE7}"/>
              </a:ext>
            </a:extLst>
          </p:cNvPr>
          <p:cNvSpPr/>
          <p:nvPr/>
        </p:nvSpPr>
        <p:spPr>
          <a:xfrm>
            <a:off x="3336725" y="1348446"/>
            <a:ext cx="554182" cy="4886299"/>
          </a:xfrm>
          <a:prstGeom prst="downArrow">
            <a:avLst>
              <a:gd name="adj1" fmla="val 50000"/>
              <a:gd name="adj2" fmla="val 8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bg1"/>
              </a:solidFill>
            </a:endParaRPr>
          </a:p>
        </p:txBody>
      </p:sp>
      <p:sp>
        <p:nvSpPr>
          <p:cNvPr id="5" name="כותרת 7">
            <a:extLst>
              <a:ext uri="{FF2B5EF4-FFF2-40B4-BE49-F238E27FC236}">
                <a16:creationId xmlns:a16="http://schemas.microsoft.com/office/drawing/2014/main" id="{FA299B74-4899-42E8-A4AA-AF4B72C3F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חומצה בסיס</a:t>
            </a:r>
          </a:p>
        </p:txBody>
      </p:sp>
      <p:grpSp>
        <p:nvGrpSpPr>
          <p:cNvPr id="3" name="קבוצה 2">
            <a:extLst>
              <a:ext uri="{FF2B5EF4-FFF2-40B4-BE49-F238E27FC236}">
                <a16:creationId xmlns:a16="http://schemas.microsoft.com/office/drawing/2014/main" id="{DD358988-DF6A-4C00-B67A-D7AA9390B60F}"/>
              </a:ext>
            </a:extLst>
          </p:cNvPr>
          <p:cNvGrpSpPr/>
          <p:nvPr/>
        </p:nvGrpSpPr>
        <p:grpSpPr>
          <a:xfrm>
            <a:off x="6577" y="812314"/>
            <a:ext cx="11420308" cy="5360863"/>
            <a:chOff x="6577" y="812314"/>
            <a:chExt cx="11420308" cy="5360863"/>
          </a:xfrm>
        </p:grpSpPr>
        <p:sp>
          <p:nvSpPr>
            <p:cNvPr id="22" name="מציין מיקום טקסט 13">
              <a:extLst>
                <a:ext uri="{FF2B5EF4-FFF2-40B4-BE49-F238E27FC236}">
                  <a16:creationId xmlns:a16="http://schemas.microsoft.com/office/drawing/2014/main" id="{3CF95EFD-60B7-40D8-A215-23EDCFEAF8CB}"/>
                </a:ext>
              </a:extLst>
            </p:cNvPr>
            <p:cNvSpPr txBox="1">
              <a:spLocks/>
            </p:cNvSpPr>
            <p:nvPr/>
          </p:nvSpPr>
          <p:spPr>
            <a:xfrm>
              <a:off x="266760" y="812314"/>
              <a:ext cx="11160125" cy="457200"/>
            </a:xfrm>
            <a:prstGeom prst="rect">
              <a:avLst/>
            </a:prstGeom>
          </p:spPr>
          <p:txBody>
            <a:bodyPr vert="horz" lIns="0" tIns="0" rIns="0" bIns="0" rtlCol="1" anchor="ctr">
              <a:noAutofit/>
            </a:bodyPr>
            <a:lstStyle>
              <a:lvl1pPr marL="0" indent="0" algn="r" defTabSz="914491" rtl="1" eaLnBrk="1" latinLnBrk="0" hangingPunct="1">
                <a:spcBef>
                  <a:spcPct val="20000"/>
                </a:spcBef>
                <a:buFont typeface="Arial" pitchFamily="34" charset="0"/>
                <a:buNone/>
                <a:defRPr sz="3000" b="1" kern="1200">
                  <a:solidFill>
                    <a:srgbClr val="12B4BC"/>
                  </a:solidFill>
                  <a:latin typeface="Varela Round" pitchFamily="2" charset="-79"/>
                  <a:ea typeface="+mn-ea"/>
                  <a:cs typeface="Varela Round" panose="00000500000000000000" pitchFamily="2" charset="-79"/>
                </a:defRPr>
              </a:lvl1pPr>
              <a:lvl2pPr marL="457200" indent="0" algn="r" defTabSz="914491" rtl="1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r" defTabSz="914491" rtl="1" eaLnBrk="1" latinLnBrk="0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r" defTabSz="914491" rtl="1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r" defTabSz="914491" rtl="1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r" defTabSz="914491" rtl="1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r" defTabSz="914491" rtl="1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r" defTabSz="914491" rtl="1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r" defTabSz="914491" rtl="1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he-IL" sz="2800" dirty="0">
                  <a:sym typeface="Varela Round"/>
                </a:rPr>
                <a:t>כיצד נקבע את רמת  ה-</a:t>
              </a:r>
              <a:r>
                <a:rPr lang="en-US" sz="2800" dirty="0">
                  <a:sym typeface="Varela Round"/>
                </a:rPr>
                <a:t>pH </a:t>
              </a:r>
              <a:r>
                <a:rPr lang="he-IL" sz="2800" dirty="0">
                  <a:sym typeface="Varela Round"/>
                </a:rPr>
                <a:t> בתמיסה חומצית או בתמיסה בסיסית?</a:t>
              </a:r>
            </a:p>
          </p:txBody>
        </p:sp>
        <p:sp>
          <p:nvSpPr>
            <p:cNvPr id="7" name="הסבר מלבני 11">
              <a:extLst>
                <a:ext uri="{FF2B5EF4-FFF2-40B4-BE49-F238E27FC236}">
                  <a16:creationId xmlns:a16="http://schemas.microsoft.com/office/drawing/2014/main" id="{81377654-2FA6-4877-9E60-D8E8C505162E}"/>
                </a:ext>
              </a:extLst>
            </p:cNvPr>
            <p:cNvSpPr/>
            <p:nvPr/>
          </p:nvSpPr>
          <p:spPr bwMode="auto">
            <a:xfrm>
              <a:off x="4240373" y="3922900"/>
              <a:ext cx="792162" cy="639907"/>
            </a:xfrm>
            <a:prstGeom prst="wedgeRectCallout">
              <a:avLst>
                <a:gd name="adj1" fmla="val -121718"/>
                <a:gd name="adj2" fmla="val -8693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300" b="1" dirty="0" err="1">
                  <a:latin typeface="Varela Round" panose="00000500000000000000" pitchFamily="2" charset="-79"/>
                  <a:cs typeface="Varela Round" panose="00000500000000000000" pitchFamily="2" charset="-79"/>
                </a:rPr>
                <a:t>HCl</a:t>
              </a:r>
              <a:r>
                <a:rPr lang="en-US" altLang="en-US" sz="1300" b="1" baseline="-250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(</a:t>
              </a:r>
              <a:r>
                <a:rPr lang="en-US" altLang="en-US" sz="1300" b="1" baseline="-25000" dirty="0" err="1">
                  <a:latin typeface="Varela Round" panose="00000500000000000000" pitchFamily="2" charset="-79"/>
                  <a:cs typeface="Varela Round" panose="00000500000000000000" pitchFamily="2" charset="-79"/>
                </a:rPr>
                <a:t>aq</a:t>
              </a:r>
              <a:r>
                <a:rPr lang="en-US" altLang="en-US" sz="1300" b="1" baseline="-250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)</a:t>
              </a:r>
              <a:r>
                <a:rPr lang="he-IL" altLang="en-US" sz="1300" b="1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 בריכוז </a:t>
              </a:r>
              <a:r>
                <a:rPr lang="en-US" altLang="en-US" sz="1300" b="1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M</a:t>
              </a:r>
              <a:r>
                <a:rPr lang="he-IL" altLang="en-US" sz="1300" b="1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0.01</a:t>
              </a:r>
            </a:p>
          </p:txBody>
        </p:sp>
        <p:sp>
          <p:nvSpPr>
            <p:cNvPr id="8" name="הסבר מלבני 12">
              <a:extLst>
                <a:ext uri="{FF2B5EF4-FFF2-40B4-BE49-F238E27FC236}">
                  <a16:creationId xmlns:a16="http://schemas.microsoft.com/office/drawing/2014/main" id="{B4A7ED4A-AFB7-4DAB-A2E7-3879820F267C}"/>
                </a:ext>
              </a:extLst>
            </p:cNvPr>
            <p:cNvSpPr/>
            <p:nvPr/>
          </p:nvSpPr>
          <p:spPr bwMode="auto">
            <a:xfrm>
              <a:off x="4078476" y="4913439"/>
              <a:ext cx="792162" cy="639907"/>
            </a:xfrm>
            <a:prstGeom prst="wedgeRectCallout">
              <a:avLst>
                <a:gd name="adj1" fmla="val -94626"/>
                <a:gd name="adj2" fmla="val -82314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300" b="1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HCl</a:t>
              </a:r>
              <a:r>
                <a:rPr lang="en-US" altLang="en-US" sz="1300" b="1" baseline="-250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(</a:t>
              </a:r>
              <a:r>
                <a:rPr lang="en-US" altLang="en-US" sz="1300" b="1" baseline="-25000" dirty="0" err="1">
                  <a:latin typeface="Varela Round" panose="00000500000000000000" pitchFamily="2" charset="-79"/>
                  <a:cs typeface="Varela Round" panose="00000500000000000000" pitchFamily="2" charset="-79"/>
                </a:rPr>
                <a:t>aq</a:t>
              </a:r>
              <a:r>
                <a:rPr lang="en-US" altLang="en-US" sz="1300" b="1" baseline="-250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)</a:t>
              </a:r>
              <a:r>
                <a:rPr lang="he-IL" altLang="en-US" sz="1300" b="1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 בריכוז </a:t>
              </a:r>
              <a:r>
                <a:rPr lang="en-US" altLang="en-US" sz="1300" b="1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M</a:t>
              </a:r>
              <a:r>
                <a:rPr lang="he-IL" altLang="en-US" sz="1300" b="1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0.1</a:t>
              </a:r>
            </a:p>
          </p:txBody>
        </p:sp>
        <p:sp>
          <p:nvSpPr>
            <p:cNvPr id="6" name="תיבת טקסט 5">
              <a:extLst>
                <a:ext uri="{FF2B5EF4-FFF2-40B4-BE49-F238E27FC236}">
                  <a16:creationId xmlns:a16="http://schemas.microsoft.com/office/drawing/2014/main" id="{08CE86DB-4527-4EA2-8FF2-CA384C2DE416}"/>
                </a:ext>
              </a:extLst>
            </p:cNvPr>
            <p:cNvSpPr txBox="1"/>
            <p:nvPr/>
          </p:nvSpPr>
          <p:spPr>
            <a:xfrm>
              <a:off x="6577" y="1258287"/>
              <a:ext cx="1453729" cy="55399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500" b="1" dirty="0">
                  <a:solidFill>
                    <a:srgbClr val="C00000"/>
                  </a:solidFill>
                </a:rPr>
                <a:t>עלייה בריכוז יוני </a:t>
              </a:r>
              <a:r>
                <a:rPr lang="he-IL" sz="1500" b="1" dirty="0" err="1">
                  <a:solidFill>
                    <a:srgbClr val="C00000"/>
                  </a:solidFill>
                </a:rPr>
                <a:t>הידרוניום</a:t>
              </a:r>
              <a:r>
                <a:rPr lang="he-IL" sz="1500" b="1" dirty="0">
                  <a:solidFill>
                    <a:srgbClr val="C00000"/>
                  </a:solidFill>
                </a:rPr>
                <a:t> (</a:t>
              </a:r>
              <a:r>
                <a:rPr lang="en-US" sz="1500" b="1" dirty="0">
                  <a:solidFill>
                    <a:srgbClr val="C00000"/>
                  </a:solidFill>
                </a:rPr>
                <a:t>M</a:t>
              </a:r>
              <a:r>
                <a:rPr lang="he-IL" sz="1500" b="1" dirty="0">
                  <a:solidFill>
                    <a:srgbClr val="C00000"/>
                  </a:solidFill>
                </a:rPr>
                <a:t>)</a:t>
              </a:r>
            </a:p>
          </p:txBody>
        </p:sp>
        <p:sp>
          <p:nvSpPr>
            <p:cNvPr id="14" name="תיבת טקסט 13">
              <a:extLst>
                <a:ext uri="{FF2B5EF4-FFF2-40B4-BE49-F238E27FC236}">
                  <a16:creationId xmlns:a16="http://schemas.microsoft.com/office/drawing/2014/main" id="{0903E250-3685-4C31-80BF-9683DC25951B}"/>
                </a:ext>
              </a:extLst>
            </p:cNvPr>
            <p:cNvSpPr txBox="1"/>
            <p:nvPr/>
          </p:nvSpPr>
          <p:spPr>
            <a:xfrm>
              <a:off x="1917093" y="1302450"/>
              <a:ext cx="151045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600" b="1" dirty="0">
                  <a:solidFill>
                    <a:srgbClr val="C00000"/>
                  </a:solidFill>
                </a:rPr>
                <a:t>ירידה ב- </a:t>
              </a:r>
              <a:r>
                <a:rPr lang="en-US" altLang="en-US" sz="1600" b="1" dirty="0">
                  <a:solidFill>
                    <a:srgbClr val="C00000"/>
                  </a:solidFill>
                </a:rPr>
                <a:t>pH</a:t>
              </a:r>
              <a:endParaRPr lang="he-IL" sz="1600" b="1" dirty="0">
                <a:solidFill>
                  <a:srgbClr val="C00000"/>
                </a:solidFill>
              </a:endParaRPr>
            </a:p>
          </p:txBody>
        </p:sp>
        <p:sp>
          <p:nvSpPr>
            <p:cNvPr id="16" name="תיבת טקסט 15">
              <a:extLst>
                <a:ext uri="{FF2B5EF4-FFF2-40B4-BE49-F238E27FC236}">
                  <a16:creationId xmlns:a16="http://schemas.microsoft.com/office/drawing/2014/main" id="{8FC88044-994E-4AB8-8B39-B9E537AEEF30}"/>
                </a:ext>
              </a:extLst>
            </p:cNvPr>
            <p:cNvSpPr txBox="1"/>
            <p:nvPr/>
          </p:nvSpPr>
          <p:spPr>
            <a:xfrm>
              <a:off x="2892389" y="2754756"/>
              <a:ext cx="59296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dirty="0"/>
                <a:t>7</a:t>
              </a:r>
            </a:p>
          </p:txBody>
        </p:sp>
        <p:sp>
          <p:nvSpPr>
            <p:cNvPr id="17" name="תיבת טקסט 16">
              <a:extLst>
                <a:ext uri="{FF2B5EF4-FFF2-40B4-BE49-F238E27FC236}">
                  <a16:creationId xmlns:a16="http://schemas.microsoft.com/office/drawing/2014/main" id="{2A8858C5-3432-4475-8C1D-C74206E73706}"/>
                </a:ext>
              </a:extLst>
            </p:cNvPr>
            <p:cNvSpPr txBox="1"/>
            <p:nvPr/>
          </p:nvSpPr>
          <p:spPr>
            <a:xfrm>
              <a:off x="598874" y="5253423"/>
              <a:ext cx="654680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b="1" dirty="0"/>
                <a:t>0.2</a:t>
              </a:r>
            </a:p>
          </p:txBody>
        </p:sp>
        <p:sp>
          <p:nvSpPr>
            <p:cNvPr id="18" name="תיבת טקסט 17">
              <a:extLst>
                <a:ext uri="{FF2B5EF4-FFF2-40B4-BE49-F238E27FC236}">
                  <a16:creationId xmlns:a16="http://schemas.microsoft.com/office/drawing/2014/main" id="{904C2FD9-1182-4820-BA8B-68390FC11130}"/>
                </a:ext>
              </a:extLst>
            </p:cNvPr>
            <p:cNvSpPr txBox="1"/>
            <p:nvPr/>
          </p:nvSpPr>
          <p:spPr>
            <a:xfrm>
              <a:off x="592893" y="4990383"/>
              <a:ext cx="654680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b="1" dirty="0"/>
                <a:t>0.1</a:t>
              </a:r>
            </a:p>
          </p:txBody>
        </p:sp>
        <p:sp>
          <p:nvSpPr>
            <p:cNvPr id="19" name="תיבת טקסט 18">
              <a:extLst>
                <a:ext uri="{FF2B5EF4-FFF2-40B4-BE49-F238E27FC236}">
                  <a16:creationId xmlns:a16="http://schemas.microsoft.com/office/drawing/2014/main" id="{BF5FBE26-F351-441D-A71E-D041799DD11D}"/>
                </a:ext>
              </a:extLst>
            </p:cNvPr>
            <p:cNvSpPr txBox="1"/>
            <p:nvPr/>
          </p:nvSpPr>
          <p:spPr>
            <a:xfrm>
              <a:off x="733442" y="4562807"/>
              <a:ext cx="654680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b="1" dirty="0"/>
                <a:t>0.01</a:t>
              </a:r>
            </a:p>
          </p:txBody>
        </p:sp>
        <p:sp>
          <p:nvSpPr>
            <p:cNvPr id="20" name="חץ: למטה 19">
              <a:extLst>
                <a:ext uri="{FF2B5EF4-FFF2-40B4-BE49-F238E27FC236}">
                  <a16:creationId xmlns:a16="http://schemas.microsoft.com/office/drawing/2014/main" id="{680F9091-A1B3-494B-B81E-A36C7A622197}"/>
                </a:ext>
              </a:extLst>
            </p:cNvPr>
            <p:cNvSpPr/>
            <p:nvPr/>
          </p:nvSpPr>
          <p:spPr>
            <a:xfrm>
              <a:off x="1269699" y="1348447"/>
              <a:ext cx="554182" cy="4824730"/>
            </a:xfrm>
            <a:prstGeom prst="downArrow">
              <a:avLst>
                <a:gd name="adj1" fmla="val 50000"/>
                <a:gd name="adj2" fmla="val 80000"/>
              </a:avLst>
            </a:prstGeom>
            <a:solidFill>
              <a:srgbClr val="192A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6561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 נלמד היום 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סקלת ה- </a:t>
            </a:r>
            <a:r>
              <a:rPr lang="en-US" dirty="0">
                <a:sym typeface="Varela Round"/>
              </a:rPr>
              <a:t>pH</a:t>
            </a:r>
            <a:endParaRPr lang="he-IL" dirty="0">
              <a:sym typeface="Varela Round"/>
            </a:endParaRPr>
          </a:p>
          <a:p>
            <a:r>
              <a:rPr lang="he-IL" dirty="0">
                <a:sym typeface="Varela Round"/>
              </a:rPr>
              <a:t>קביעת תחום  ה- </a:t>
            </a:r>
            <a:r>
              <a:rPr lang="en-US" dirty="0">
                <a:sym typeface="Varela Round"/>
              </a:rPr>
              <a:t>pH </a:t>
            </a:r>
            <a:r>
              <a:rPr lang="he-IL" dirty="0">
                <a:sym typeface="Varela Round"/>
              </a:rPr>
              <a:t> בתמיסה</a:t>
            </a:r>
          </a:p>
          <a:p>
            <a:r>
              <a:rPr lang="he-IL" dirty="0">
                <a:sym typeface="Varela Round"/>
              </a:rPr>
              <a:t>שינוי ה- </a:t>
            </a:r>
            <a:r>
              <a:rPr lang="en-US" dirty="0">
                <a:sym typeface="Varela Round"/>
              </a:rPr>
              <a:t>pH</a:t>
            </a:r>
            <a:r>
              <a:rPr lang="he-IL" dirty="0">
                <a:sym typeface="Varela Round"/>
              </a:rPr>
              <a:t> בערבוב תמיסות שלא מגיבות</a:t>
            </a:r>
          </a:p>
          <a:p>
            <a:r>
              <a:rPr lang="he-IL" dirty="0">
                <a:sym typeface="Varela Round"/>
              </a:rPr>
              <a:t>חישובים</a:t>
            </a:r>
            <a:endParaRPr lang="he-IL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7">
            <a:extLst>
              <a:ext uri="{FF2B5EF4-FFF2-40B4-BE49-F238E27FC236}">
                <a16:creationId xmlns:a16="http://schemas.microsoft.com/office/drawing/2014/main" id="{FA299B74-4899-42E8-A4AA-AF4B72C3F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סיכום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4CED9733-0A36-407F-9494-8B8D744E45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02223" y="1532314"/>
            <a:ext cx="8319296" cy="4152517"/>
          </a:xfrm>
        </p:spPr>
        <p:txBody>
          <a:bodyPr/>
          <a:lstStyle/>
          <a:p>
            <a:r>
              <a:rPr lang="he-IL" altLang="en-US" dirty="0"/>
              <a:t>ה-</a:t>
            </a:r>
            <a:r>
              <a:rPr lang="en-US" altLang="en-US" dirty="0"/>
              <a:t>pH</a:t>
            </a:r>
            <a:r>
              <a:rPr lang="he-IL" altLang="en-US" dirty="0"/>
              <a:t> של התמיסה נקבע על ידי </a:t>
            </a:r>
            <a:r>
              <a:rPr lang="he-IL" altLang="en-US" b="1" dirty="0">
                <a:solidFill>
                  <a:srgbClr val="C00000"/>
                </a:solidFill>
              </a:rPr>
              <a:t>ריכוז</a:t>
            </a:r>
            <a:r>
              <a:rPr lang="he-IL" altLang="en-US" dirty="0"/>
              <a:t> יוני ההידרוניום או ההידרוקסיד שבה. </a:t>
            </a:r>
          </a:p>
          <a:p>
            <a:endParaRPr lang="he-IL" altLang="en-US" dirty="0"/>
          </a:p>
          <a:p>
            <a:r>
              <a:rPr lang="he-IL" dirty="0"/>
              <a:t>בתמיסה </a:t>
            </a:r>
            <a:r>
              <a:rPr lang="he-IL" dirty="0">
                <a:solidFill>
                  <a:srgbClr val="12B4BC"/>
                </a:solidFill>
              </a:rPr>
              <a:t>חומצית </a:t>
            </a:r>
            <a:r>
              <a:rPr lang="he-IL" dirty="0"/>
              <a:t>,</a:t>
            </a:r>
          </a:p>
          <a:p>
            <a:pPr marL="96848" indent="0">
              <a:buNone/>
            </a:pPr>
            <a:r>
              <a:rPr lang="he-IL" dirty="0"/>
              <a:t>    ככל שריכוז יוני ההידרוניום </a:t>
            </a:r>
            <a:r>
              <a:rPr lang="he-IL" b="1" dirty="0">
                <a:solidFill>
                  <a:srgbClr val="C00000"/>
                </a:solidFill>
              </a:rPr>
              <a:t>גדול</a:t>
            </a:r>
            <a:r>
              <a:rPr lang="he-IL" dirty="0"/>
              <a:t> יותר ה- </a:t>
            </a:r>
            <a:r>
              <a:rPr lang="en-US" dirty="0">
                <a:sym typeface="Varela Round"/>
              </a:rPr>
              <a:t>pH</a:t>
            </a:r>
            <a:r>
              <a:rPr lang="he-IL" dirty="0">
                <a:sym typeface="Varela Round"/>
              </a:rPr>
              <a:t> </a:t>
            </a:r>
            <a:r>
              <a:rPr lang="he-IL" b="1" dirty="0">
                <a:solidFill>
                  <a:srgbClr val="C00000"/>
                </a:solidFill>
                <a:sym typeface="Varela Round"/>
              </a:rPr>
              <a:t>קטן</a:t>
            </a:r>
            <a:r>
              <a:rPr lang="he-IL" dirty="0">
                <a:sym typeface="Varela Round"/>
              </a:rPr>
              <a:t> יותר.</a:t>
            </a:r>
          </a:p>
          <a:p>
            <a:pPr marL="96848" indent="0">
              <a:buNone/>
            </a:pPr>
            <a:endParaRPr lang="he-IL" dirty="0">
              <a:sym typeface="Varela Round"/>
            </a:endParaRPr>
          </a:p>
          <a:p>
            <a:r>
              <a:rPr lang="he-IL" dirty="0"/>
              <a:t>בתמיסה </a:t>
            </a:r>
            <a:r>
              <a:rPr lang="he-IL" dirty="0">
                <a:solidFill>
                  <a:srgbClr val="12B4BC"/>
                </a:solidFill>
              </a:rPr>
              <a:t>בסיסית</a:t>
            </a:r>
            <a:r>
              <a:rPr lang="he-IL" dirty="0"/>
              <a:t> ,</a:t>
            </a:r>
          </a:p>
          <a:p>
            <a:pPr marL="96848" indent="0">
              <a:buNone/>
            </a:pPr>
            <a:r>
              <a:rPr lang="he-IL" dirty="0"/>
              <a:t>    ככל שריכוז יוני ההידרוקסיד </a:t>
            </a:r>
            <a:r>
              <a:rPr lang="he-IL" b="1" dirty="0">
                <a:solidFill>
                  <a:srgbClr val="C00000"/>
                </a:solidFill>
              </a:rPr>
              <a:t>גדול</a:t>
            </a:r>
            <a:r>
              <a:rPr lang="he-IL" dirty="0"/>
              <a:t> יותר ה- </a:t>
            </a:r>
            <a:r>
              <a:rPr lang="en-US" dirty="0">
                <a:sym typeface="Varela Round"/>
              </a:rPr>
              <a:t>pH</a:t>
            </a:r>
            <a:r>
              <a:rPr lang="he-IL" dirty="0">
                <a:sym typeface="Varela Round"/>
              </a:rPr>
              <a:t> </a:t>
            </a:r>
            <a:r>
              <a:rPr lang="he-IL" b="1" dirty="0">
                <a:solidFill>
                  <a:srgbClr val="C00000"/>
                </a:solidFill>
                <a:sym typeface="Varela Round"/>
              </a:rPr>
              <a:t>גדול</a:t>
            </a:r>
            <a:r>
              <a:rPr lang="he-IL" dirty="0">
                <a:sym typeface="Varela Round"/>
              </a:rPr>
              <a:t> יותר.</a:t>
            </a:r>
          </a:p>
          <a:p>
            <a:endParaRPr lang="he-IL" dirty="0"/>
          </a:p>
        </p:txBody>
      </p:sp>
      <p:sp>
        <p:nvSpPr>
          <p:cNvPr id="22" name="מציין מיקום טקסט 13">
            <a:extLst>
              <a:ext uri="{FF2B5EF4-FFF2-40B4-BE49-F238E27FC236}">
                <a16:creationId xmlns:a16="http://schemas.microsoft.com/office/drawing/2014/main" id="{3CF95EFD-60B7-40D8-A215-23EDCFEAF8CB}"/>
              </a:ext>
            </a:extLst>
          </p:cNvPr>
          <p:cNvSpPr txBox="1">
            <a:spLocks/>
          </p:cNvSpPr>
          <p:nvPr/>
        </p:nvSpPr>
        <p:spPr>
          <a:xfrm>
            <a:off x="266760" y="812314"/>
            <a:ext cx="11160125" cy="457200"/>
          </a:xfrm>
          <a:prstGeom prst="rect">
            <a:avLst/>
          </a:prstGeom>
        </p:spPr>
        <p:txBody>
          <a:bodyPr vert="horz" lIns="0" tIns="0" rIns="0" bIns="0" rtlCol="1" anchor="ctr">
            <a:noAutofit/>
          </a:bodyPr>
          <a:lstStyle>
            <a:lvl1pPr marL="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3000" b="1" kern="1200">
                <a:solidFill>
                  <a:srgbClr val="12B4BC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457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he-IL" sz="2800" dirty="0">
                <a:sym typeface="Varela Round"/>
              </a:rPr>
              <a:t>כיצד נקבע את רמת  ה-</a:t>
            </a:r>
            <a:r>
              <a:rPr lang="en-US" sz="2800" dirty="0">
                <a:sym typeface="Varela Round"/>
              </a:rPr>
              <a:t>pH </a:t>
            </a:r>
            <a:r>
              <a:rPr lang="he-IL" sz="2800" dirty="0">
                <a:sym typeface="Varela Round"/>
              </a:rPr>
              <a:t> בתמיסה חומצית או בתמיסה בסיסית?</a:t>
            </a:r>
          </a:p>
        </p:txBody>
      </p:sp>
      <p:pic>
        <p:nvPicPr>
          <p:cNvPr id="6" name="תמונה 5" descr="תמונה שמכילה ישיבה&#10;&#10;התיאור נוצר באופן אוטומטי">
            <a:extLst>
              <a:ext uri="{FF2B5EF4-FFF2-40B4-BE49-F238E27FC236}">
                <a16:creationId xmlns:a16="http://schemas.microsoft.com/office/drawing/2014/main" id="{8735FCA1-4193-4FEF-A085-0AB58F8111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589963" y="1437591"/>
            <a:ext cx="2531836" cy="253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3013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F6469D9-7AB5-4B51-A971-96A91FB99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תרגיל כיתה</a:t>
            </a:r>
            <a:endParaRPr lang="en-US" dirty="0"/>
          </a:p>
        </p:txBody>
      </p:sp>
      <p:sp>
        <p:nvSpPr>
          <p:cNvPr id="11" name="מציין מיקום תוכן 10">
            <a:extLst>
              <a:ext uri="{FF2B5EF4-FFF2-40B4-BE49-F238E27FC236}">
                <a16:creationId xmlns:a16="http://schemas.microsoft.com/office/drawing/2014/main" id="{AB8BD618-A489-477B-BCFF-DD00331D5EA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457700" y="1089069"/>
            <a:ext cx="6561625" cy="4090988"/>
          </a:xfrm>
        </p:spPr>
        <p:txBody>
          <a:bodyPr/>
          <a:lstStyle/>
          <a:p>
            <a:r>
              <a:rPr lang="he-IL" dirty="0"/>
              <a:t>סרקו את הקוד שלפניכם.</a:t>
            </a:r>
          </a:p>
          <a:p>
            <a:r>
              <a:rPr lang="he-IL" dirty="0"/>
              <a:t>לרשותכם 10 דקות לפתרון דף התרגול.</a:t>
            </a:r>
          </a:p>
          <a:p>
            <a:r>
              <a:rPr lang="he-IL" dirty="0"/>
              <a:t>בהצלחה!</a:t>
            </a:r>
          </a:p>
        </p:txBody>
      </p:sp>
      <p:pic>
        <p:nvPicPr>
          <p:cNvPr id="7" name="תמונה 6" descr="תמונה שמכילה אובייקט, שעון&#10;&#10;התיאור נוצר באופן אוטומטי">
            <a:extLst>
              <a:ext uri="{FF2B5EF4-FFF2-40B4-BE49-F238E27FC236}">
                <a16:creationId xmlns:a16="http://schemas.microsoft.com/office/drawing/2014/main" id="{300B5EBA-5684-439B-82F6-2B288C3AC2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3F2EE"/>
              </a:clrFrom>
              <a:clrTo>
                <a:srgbClr val="F3F2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8" t="21296" r="8702"/>
          <a:stretch/>
        </p:blipFill>
        <p:spPr>
          <a:xfrm flipH="1">
            <a:off x="1785257" y="5260664"/>
            <a:ext cx="1785258" cy="1597336"/>
          </a:xfrm>
          <a:prstGeom prst="rect">
            <a:avLst/>
          </a:prstGeom>
        </p:spPr>
      </p:pic>
      <p:pic>
        <p:nvPicPr>
          <p:cNvPr id="4" name="תמונה 3" descr="תמונה שמכילה קטן, שעון, ציור&#10;&#10;התיאור נוצר באופן אוטומטי">
            <a:extLst>
              <a:ext uri="{FF2B5EF4-FFF2-40B4-BE49-F238E27FC236}">
                <a16:creationId xmlns:a16="http://schemas.microsoft.com/office/drawing/2014/main" id="{915AFE00-3EA8-47C9-BD16-9A6A85DCBE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080" y="1212161"/>
            <a:ext cx="2603282" cy="2603282"/>
          </a:xfrm>
          <a:prstGeom prst="rect">
            <a:avLst/>
          </a:prstGeom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F6FF646E-7319-4EBE-BCBA-084DC8C39A5B}"/>
              </a:ext>
            </a:extLst>
          </p:cNvPr>
          <p:cNvSpPr/>
          <p:nvPr/>
        </p:nvSpPr>
        <p:spPr>
          <a:xfrm>
            <a:off x="1785257" y="3901525"/>
            <a:ext cx="215155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https://qrgo.page.link/Nr6VJ</a:t>
            </a:r>
            <a:endParaRPr lang="he-IL" sz="1100" dirty="0"/>
          </a:p>
        </p:txBody>
      </p:sp>
    </p:spTree>
    <p:extLst>
      <p:ext uri="{BB962C8B-B14F-4D97-AF65-F5344CB8AC3E}">
        <p14:creationId xmlns:p14="http://schemas.microsoft.com/office/powerpoint/2010/main" val="30720975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חומצה בסיס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7C9259-BD27-44CF-89D5-877243D9C8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rtl="1"/>
            <a:r>
              <a:rPr lang="he-IL" dirty="0">
                <a:sym typeface="Varela Round"/>
              </a:rPr>
              <a:t>בדיקת תרגיל כיתה</a:t>
            </a:r>
          </a:p>
          <a:p>
            <a:pPr rtl="1"/>
            <a:endParaRPr lang="en-US" b="1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402131"/>
            <a:ext cx="9802368" cy="720000"/>
          </a:xfrm>
        </p:spPr>
        <p:txBody>
          <a:bodyPr/>
          <a:lstStyle/>
          <a:p>
            <a:pPr>
              <a:lnSpc>
                <a:spcPct val="120000"/>
              </a:lnSpc>
              <a:defRPr/>
            </a:pPr>
            <a:r>
              <a:rPr lang="he-IL" sz="3600" dirty="0">
                <a:sym typeface="Varela Round"/>
              </a:rPr>
              <a:t>כיצד נקבע את רמת  ה-</a:t>
            </a:r>
            <a:r>
              <a:rPr lang="en-US" sz="3600" dirty="0">
                <a:sym typeface="Varela Round"/>
              </a:rPr>
              <a:t>pH </a:t>
            </a:r>
            <a:r>
              <a:rPr lang="he-IL" sz="3600" dirty="0">
                <a:sym typeface="Varela Round"/>
              </a:rPr>
              <a:t> בתמיסה חומצית או בתמיסה בסיסית?</a:t>
            </a:r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5673" y="1522087"/>
            <a:ext cx="6709072" cy="3522187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spcBef>
                <a:spcPct val="0"/>
              </a:spcBef>
              <a:defRPr/>
            </a:pPr>
            <a:r>
              <a:rPr lang="he-IL" altLang="en-US" dirty="0">
                <a:solidFill>
                  <a:srgbClr val="1D4C72"/>
                </a:solidFill>
              </a:rPr>
              <a:t>דרגו את  התמיסות הבאות לפי רמת ה-</a:t>
            </a:r>
            <a:r>
              <a:rPr lang="en-US" altLang="en-US" dirty="0">
                <a:solidFill>
                  <a:srgbClr val="1D4C72"/>
                </a:solidFill>
              </a:rPr>
              <a:t>pH</a:t>
            </a:r>
            <a:r>
              <a:rPr lang="he-IL" altLang="en-US" dirty="0">
                <a:solidFill>
                  <a:srgbClr val="1D4C72"/>
                </a:solidFill>
              </a:rPr>
              <a:t>: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defRPr/>
            </a:pPr>
            <a:r>
              <a:rPr lang="he-IL" dirty="0"/>
              <a:t>1.</a:t>
            </a:r>
            <a:r>
              <a:rPr lang="he-IL" altLang="en-US" dirty="0">
                <a:solidFill>
                  <a:srgbClr val="1D4C72"/>
                </a:solidFill>
              </a:rPr>
              <a:t> מים מזוקקים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defRPr/>
            </a:pPr>
            <a:r>
              <a:rPr lang="he-IL" dirty="0">
                <a:solidFill>
                  <a:srgbClr val="1D4C72"/>
                </a:solidFill>
              </a:rPr>
              <a:t>2.</a:t>
            </a:r>
            <a:r>
              <a:rPr lang="he-IL" altLang="en-US" dirty="0">
                <a:solidFill>
                  <a:srgbClr val="1D4C72"/>
                </a:solidFill>
              </a:rPr>
              <a:t> </a:t>
            </a:r>
            <a:r>
              <a:rPr lang="en-US" altLang="en-US" dirty="0">
                <a:solidFill>
                  <a:srgbClr val="1D4C72"/>
                </a:solidFill>
              </a:rPr>
              <a:t>Ba(OH)</a:t>
            </a:r>
            <a:r>
              <a:rPr lang="en-US" altLang="en-US" baseline="-25000" dirty="0">
                <a:solidFill>
                  <a:srgbClr val="1D4C72"/>
                </a:solidFill>
              </a:rPr>
              <a:t>2(</a:t>
            </a:r>
            <a:r>
              <a:rPr lang="en-US" altLang="en-US" baseline="-25000" dirty="0" err="1">
                <a:solidFill>
                  <a:srgbClr val="1D4C72"/>
                </a:solidFill>
              </a:rPr>
              <a:t>aq</a:t>
            </a:r>
            <a:r>
              <a:rPr lang="en-US" altLang="en-US" baseline="-25000" dirty="0">
                <a:solidFill>
                  <a:srgbClr val="1D4C72"/>
                </a:solidFill>
              </a:rPr>
              <a:t>)</a:t>
            </a:r>
            <a:r>
              <a:rPr lang="he-IL" altLang="en-US" dirty="0">
                <a:solidFill>
                  <a:srgbClr val="1D4C72"/>
                </a:solidFill>
              </a:rPr>
              <a:t> בריכוז </a:t>
            </a:r>
            <a:r>
              <a:rPr lang="en-US" altLang="en-US" dirty="0">
                <a:solidFill>
                  <a:srgbClr val="1D4C72"/>
                </a:solidFill>
              </a:rPr>
              <a:t>0.1M</a:t>
            </a:r>
            <a:endParaRPr lang="he-IL" altLang="en-US" dirty="0">
              <a:solidFill>
                <a:srgbClr val="1D4C72"/>
              </a:solidFill>
            </a:endParaRP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defRPr/>
            </a:pPr>
            <a:r>
              <a:rPr lang="he-IL" altLang="en-US" dirty="0">
                <a:solidFill>
                  <a:srgbClr val="1D4C72"/>
                </a:solidFill>
              </a:rPr>
              <a:t>3. </a:t>
            </a:r>
            <a:r>
              <a:rPr lang="en-US" altLang="en-US" dirty="0">
                <a:solidFill>
                  <a:srgbClr val="1D4C72"/>
                </a:solidFill>
              </a:rPr>
              <a:t>NaOH</a:t>
            </a:r>
            <a:r>
              <a:rPr lang="en-US" altLang="en-US" baseline="-25000" dirty="0">
                <a:solidFill>
                  <a:srgbClr val="1D4C72"/>
                </a:solidFill>
              </a:rPr>
              <a:t>(</a:t>
            </a:r>
            <a:r>
              <a:rPr lang="en-US" altLang="en-US" baseline="-25000" dirty="0" err="1">
                <a:solidFill>
                  <a:srgbClr val="1D4C72"/>
                </a:solidFill>
              </a:rPr>
              <a:t>aq</a:t>
            </a:r>
            <a:r>
              <a:rPr lang="en-US" altLang="en-US" baseline="-25000" dirty="0">
                <a:solidFill>
                  <a:srgbClr val="1D4C72"/>
                </a:solidFill>
              </a:rPr>
              <a:t>)</a:t>
            </a:r>
            <a:r>
              <a:rPr lang="he-IL" altLang="en-US" dirty="0">
                <a:solidFill>
                  <a:srgbClr val="1D4C72"/>
                </a:solidFill>
              </a:rPr>
              <a:t> בריכוז </a:t>
            </a:r>
            <a:r>
              <a:rPr lang="en-US" altLang="en-US" dirty="0">
                <a:solidFill>
                  <a:srgbClr val="1D4C72"/>
                </a:solidFill>
              </a:rPr>
              <a:t>0.1M</a:t>
            </a:r>
            <a:r>
              <a:rPr lang="he-IL" altLang="en-US" dirty="0">
                <a:solidFill>
                  <a:srgbClr val="1D4C72"/>
                </a:solidFill>
              </a:rPr>
              <a:t> 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defRPr/>
            </a:pPr>
            <a:r>
              <a:rPr lang="he-IL" dirty="0">
                <a:solidFill>
                  <a:srgbClr val="1D4C72"/>
                </a:solidFill>
              </a:rPr>
              <a:t>4. </a:t>
            </a:r>
            <a:r>
              <a:rPr lang="en-US" altLang="en-US" dirty="0">
                <a:solidFill>
                  <a:srgbClr val="1D4C72"/>
                </a:solidFill>
              </a:rPr>
              <a:t>HNO</a:t>
            </a:r>
            <a:r>
              <a:rPr lang="en-US" altLang="en-US" baseline="-25000" dirty="0">
                <a:solidFill>
                  <a:srgbClr val="1D4C72"/>
                </a:solidFill>
              </a:rPr>
              <a:t>3(</a:t>
            </a:r>
            <a:r>
              <a:rPr lang="en-US" altLang="en-US" baseline="-25000" dirty="0" err="1">
                <a:solidFill>
                  <a:srgbClr val="1D4C72"/>
                </a:solidFill>
              </a:rPr>
              <a:t>aq</a:t>
            </a:r>
            <a:r>
              <a:rPr lang="en-US" altLang="en-US" baseline="-25000" dirty="0">
                <a:solidFill>
                  <a:srgbClr val="1D4C72"/>
                </a:solidFill>
              </a:rPr>
              <a:t>)</a:t>
            </a:r>
            <a:r>
              <a:rPr lang="he-IL" altLang="en-US" dirty="0">
                <a:solidFill>
                  <a:srgbClr val="1D4C72"/>
                </a:solidFill>
              </a:rPr>
              <a:t> בריכוז </a:t>
            </a:r>
            <a:r>
              <a:rPr lang="en-US" altLang="en-US" dirty="0">
                <a:solidFill>
                  <a:srgbClr val="1D4C72"/>
                </a:solidFill>
              </a:rPr>
              <a:t>M</a:t>
            </a:r>
            <a:r>
              <a:rPr lang="he-IL" altLang="en-US" dirty="0">
                <a:solidFill>
                  <a:srgbClr val="1D4C72"/>
                </a:solidFill>
              </a:rPr>
              <a:t>0.1 </a:t>
            </a:r>
            <a:endParaRPr lang="he-IL" dirty="0"/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9AAF5D6D-7B96-4A64-AC97-86BC6C6CEE3B}"/>
              </a:ext>
            </a:extLst>
          </p:cNvPr>
          <p:cNvSpPr txBox="1">
            <a:spLocks/>
          </p:cNvSpPr>
          <p:nvPr/>
        </p:nvSpPr>
        <p:spPr>
          <a:xfrm>
            <a:off x="-2570162" y="1632680"/>
            <a:ext cx="11160125" cy="457200"/>
          </a:xfrm>
          <a:prstGeom prst="rect">
            <a:avLst/>
          </a:prstGeom>
        </p:spPr>
        <p:txBody>
          <a:bodyPr vert="horz" lIns="0" tIns="0" rIns="0" bIns="0" rtlCol="1" anchor="ctr">
            <a:noAutofit/>
          </a:bodyPr>
          <a:lstStyle>
            <a:lvl1pPr marL="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3000" b="1" kern="1200">
                <a:solidFill>
                  <a:srgbClr val="12B4BC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457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he-IL" sz="2800" dirty="0">
                <a:sym typeface="Varela Round"/>
              </a:rPr>
              <a:t>תרגיל</a:t>
            </a:r>
          </a:p>
        </p:txBody>
      </p:sp>
      <p:pic>
        <p:nvPicPr>
          <p:cNvPr id="10" name="תמונה 9" descr="תמונה שמכילה ישיבה&#10;&#10;התיאור נוצר באופן אוטומטי">
            <a:extLst>
              <a:ext uri="{FF2B5EF4-FFF2-40B4-BE49-F238E27FC236}">
                <a16:creationId xmlns:a16="http://schemas.microsoft.com/office/drawing/2014/main" id="{096A84A1-100A-4189-A5E1-CA1E2A05B1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004491" y="1955818"/>
            <a:ext cx="2531836" cy="253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0935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חומצה בסיס</a:t>
            </a:r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16B235F3-3A86-4A2B-9C69-1B5401C873D2}"/>
              </a:ext>
            </a:extLst>
          </p:cNvPr>
          <p:cNvSpPr/>
          <p:nvPr/>
        </p:nvSpPr>
        <p:spPr>
          <a:xfrm>
            <a:off x="0" y="1191933"/>
            <a:ext cx="11108702" cy="3673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ct val="0"/>
              </a:spcBef>
              <a:defRPr/>
            </a:pPr>
            <a:r>
              <a:rPr lang="he-IL" altLang="en-US" sz="2800" dirty="0"/>
              <a:t>1. </a:t>
            </a:r>
            <a:r>
              <a:rPr lang="he-IL" altLang="en-US" sz="2400" b="1" dirty="0"/>
              <a:t>נמיין</a:t>
            </a:r>
            <a:r>
              <a:rPr lang="he-IL" altLang="en-US" sz="2400" dirty="0"/>
              <a:t> את התמיסות הנתונות לפי תחום ה-</a:t>
            </a:r>
            <a:r>
              <a:rPr lang="en-US" altLang="en-US" sz="2400" dirty="0"/>
              <a:t>pH</a:t>
            </a:r>
            <a:r>
              <a:rPr lang="he-IL" altLang="en-US" sz="2400" dirty="0"/>
              <a:t>, גדול מ-7, קטן מ-7 או שווה ל-7. </a:t>
            </a:r>
          </a:p>
          <a:p>
            <a:pPr>
              <a:lnSpc>
                <a:spcPct val="200000"/>
              </a:lnSpc>
              <a:spcBef>
                <a:spcPct val="0"/>
              </a:spcBef>
              <a:defRPr/>
            </a:pPr>
            <a:r>
              <a:rPr lang="en-US" altLang="en-US" sz="2400" dirty="0"/>
              <a:t>NaOH</a:t>
            </a:r>
            <a:r>
              <a:rPr lang="en-US" altLang="en-US" sz="2400" baseline="-25000" dirty="0"/>
              <a:t>(</a:t>
            </a:r>
            <a:r>
              <a:rPr lang="en-US" altLang="en-US" sz="2400" baseline="-25000" dirty="0" err="1"/>
              <a:t>aq</a:t>
            </a:r>
            <a:r>
              <a:rPr lang="en-US" altLang="en-US" sz="2400" baseline="-25000" dirty="0"/>
              <a:t>)</a:t>
            </a:r>
            <a:r>
              <a:rPr lang="en-US" altLang="en-US" sz="2400" dirty="0"/>
              <a:t> , Ba(OH)</a:t>
            </a:r>
            <a:r>
              <a:rPr lang="en-US" altLang="en-US" sz="2400" baseline="-25000" dirty="0"/>
              <a:t>2(</a:t>
            </a:r>
            <a:r>
              <a:rPr lang="en-US" altLang="en-US" sz="2400" baseline="-25000" dirty="0" err="1"/>
              <a:t>aq</a:t>
            </a:r>
            <a:r>
              <a:rPr lang="en-US" altLang="en-US" sz="2400" baseline="-25000" dirty="0"/>
              <a:t>)      </a:t>
            </a:r>
            <a:r>
              <a:rPr lang="he-IL" altLang="en-US" sz="2400" dirty="0"/>
              <a:t> -  בסיסים,   </a:t>
            </a:r>
            <a:r>
              <a:rPr lang="en-US" sz="2400" dirty="0">
                <a:sym typeface="Varela Round"/>
              </a:rPr>
              <a:t>pH             </a:t>
            </a:r>
            <a:r>
              <a:rPr lang="he-IL" sz="2400" dirty="0">
                <a:sym typeface="Varela Round"/>
              </a:rPr>
              <a:t> </a:t>
            </a:r>
            <a:r>
              <a:rPr lang="he-IL" altLang="en-US" sz="2400" dirty="0"/>
              <a:t> גדול מ-7</a:t>
            </a:r>
          </a:p>
          <a:p>
            <a:pPr>
              <a:lnSpc>
                <a:spcPct val="200000"/>
              </a:lnSpc>
              <a:spcBef>
                <a:spcPct val="0"/>
              </a:spcBef>
              <a:defRPr/>
            </a:pPr>
            <a:r>
              <a:rPr lang="en-US" altLang="en-US" sz="2400" dirty="0"/>
              <a:t> II</a:t>
            </a:r>
            <a:r>
              <a:rPr lang="he-IL" altLang="en-US" sz="2400" dirty="0"/>
              <a:t>. </a:t>
            </a:r>
            <a:r>
              <a:rPr lang="en-US" altLang="en-US" sz="2400" dirty="0"/>
              <a:t>HNO</a:t>
            </a:r>
            <a:r>
              <a:rPr lang="en-US" altLang="en-US" sz="2400" baseline="-25000" dirty="0"/>
              <a:t>3(</a:t>
            </a:r>
            <a:r>
              <a:rPr lang="en-US" altLang="en-US" sz="2400" baseline="-25000" dirty="0" err="1"/>
              <a:t>aq</a:t>
            </a:r>
            <a:r>
              <a:rPr lang="en-US" altLang="en-US" sz="2400" baseline="-25000" dirty="0"/>
              <a:t>)</a:t>
            </a:r>
            <a:r>
              <a:rPr lang="he-IL" altLang="en-US" sz="2400" dirty="0"/>
              <a:t>                          -  חומצה ,   </a:t>
            </a:r>
            <a:r>
              <a:rPr lang="en-US" sz="2400" dirty="0">
                <a:sym typeface="Varela Round"/>
              </a:rPr>
              <a:t>pH          </a:t>
            </a:r>
            <a:r>
              <a:rPr lang="he-IL" altLang="en-US" sz="2400" dirty="0"/>
              <a:t>   קטן מ-7</a:t>
            </a:r>
          </a:p>
          <a:p>
            <a:pPr>
              <a:lnSpc>
                <a:spcPct val="200000"/>
              </a:lnSpc>
              <a:spcBef>
                <a:spcPct val="0"/>
              </a:spcBef>
              <a:defRPr/>
            </a:pPr>
            <a:r>
              <a:rPr lang="en-US" altLang="en-US" sz="2400" dirty="0"/>
              <a:t>III</a:t>
            </a:r>
            <a:r>
              <a:rPr lang="he-IL" altLang="en-US" sz="2400" dirty="0"/>
              <a:t>. מים מזוקקים                    – חומר ניטראלי,   7 =  </a:t>
            </a:r>
            <a:r>
              <a:rPr lang="en-US" sz="2400" dirty="0">
                <a:sym typeface="Varela Round"/>
              </a:rPr>
              <a:t>pH</a:t>
            </a:r>
            <a:endParaRPr lang="he-IL" altLang="en-US" sz="2400" dirty="0"/>
          </a:p>
          <a:p>
            <a:pPr>
              <a:lnSpc>
                <a:spcPct val="150000"/>
              </a:lnSpc>
              <a:spcBef>
                <a:spcPct val="0"/>
              </a:spcBef>
              <a:defRPr/>
            </a:pPr>
            <a:endParaRPr lang="he-IL" altLang="en-US" sz="2400" dirty="0"/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9AAF5D6D-7B96-4A64-AC97-86BC6C6CEE3B}"/>
              </a:ext>
            </a:extLst>
          </p:cNvPr>
          <p:cNvSpPr txBox="1">
            <a:spLocks/>
          </p:cNvSpPr>
          <p:nvPr/>
        </p:nvSpPr>
        <p:spPr>
          <a:xfrm>
            <a:off x="-850505" y="722139"/>
            <a:ext cx="11160125" cy="457200"/>
          </a:xfrm>
          <a:prstGeom prst="rect">
            <a:avLst/>
          </a:prstGeom>
        </p:spPr>
        <p:txBody>
          <a:bodyPr vert="horz" lIns="0" tIns="0" rIns="0" bIns="0" rtlCol="1" anchor="ctr">
            <a:noAutofit/>
          </a:bodyPr>
          <a:lstStyle>
            <a:lvl1pPr marL="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3000" b="1" kern="1200">
                <a:solidFill>
                  <a:srgbClr val="12B4BC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457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he-IL" sz="2800" dirty="0">
                <a:sym typeface="Varela Round"/>
              </a:rPr>
              <a:t>קביעת רמת  ה-</a:t>
            </a:r>
            <a:r>
              <a:rPr lang="en-US" sz="2800" dirty="0">
                <a:sym typeface="Varela Round"/>
              </a:rPr>
              <a:t>pH </a:t>
            </a:r>
            <a:r>
              <a:rPr lang="he-IL" sz="2800" dirty="0">
                <a:sym typeface="Varela Round"/>
              </a:rPr>
              <a:t> בתמיסה חומצית או בתמיסה בסיסית</a:t>
            </a:r>
          </a:p>
        </p:txBody>
      </p:sp>
    </p:spTree>
    <p:extLst>
      <p:ext uri="{BB962C8B-B14F-4D97-AF65-F5344CB8AC3E}">
        <p14:creationId xmlns:p14="http://schemas.microsoft.com/office/powerpoint/2010/main" val="13384729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חומצה בסיס</a:t>
            </a:r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494692" y="1667906"/>
            <a:ext cx="8315134" cy="3522187"/>
          </a:xfrm>
          <a:ln w="19050">
            <a:noFil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he-IL" altLang="en-US" dirty="0"/>
              <a:t>2. </a:t>
            </a:r>
            <a:r>
              <a:rPr lang="he-IL" altLang="en-US" b="1" dirty="0">
                <a:solidFill>
                  <a:srgbClr val="12B4BC"/>
                </a:solidFill>
              </a:rPr>
              <a:t>נרשום</a:t>
            </a:r>
            <a:r>
              <a:rPr lang="he-IL" altLang="en-US" dirty="0"/>
              <a:t> ניסוחי המסה במים :</a:t>
            </a:r>
          </a:p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en-US" dirty="0"/>
              <a:t>Ba(OH)</a:t>
            </a:r>
            <a:r>
              <a:rPr lang="en-US" altLang="en-US" baseline="-25000" dirty="0"/>
              <a:t>2(s)       </a:t>
            </a:r>
            <a:r>
              <a:rPr lang="en-US" altLang="en-US" dirty="0"/>
              <a:t>   Ba</a:t>
            </a:r>
            <a:r>
              <a:rPr lang="en-US" altLang="en-US" baseline="30000" dirty="0"/>
              <a:t>2+</a:t>
            </a:r>
            <a:r>
              <a:rPr lang="en-US" altLang="en-US" baseline="-25000" dirty="0"/>
              <a:t>(</a:t>
            </a:r>
            <a:r>
              <a:rPr lang="en-US" altLang="en-US" baseline="-25000" dirty="0" err="1"/>
              <a:t>aq</a:t>
            </a:r>
            <a:r>
              <a:rPr lang="en-US" altLang="en-US" baseline="-25000" dirty="0"/>
              <a:t>)      </a:t>
            </a:r>
            <a:r>
              <a:rPr lang="en-US" altLang="en-US" dirty="0"/>
              <a:t>+   2OH</a:t>
            </a:r>
            <a:r>
              <a:rPr lang="en-US" altLang="en-US" baseline="30000" dirty="0"/>
              <a:t>-</a:t>
            </a:r>
            <a:r>
              <a:rPr lang="en-US" altLang="en-US" baseline="-25000" dirty="0"/>
              <a:t>(</a:t>
            </a:r>
            <a:r>
              <a:rPr lang="en-US" altLang="en-US" baseline="-25000" dirty="0" err="1"/>
              <a:t>aq</a:t>
            </a:r>
            <a:r>
              <a:rPr lang="en-US" altLang="en-US" baseline="-25000" dirty="0"/>
              <a:t>)                                          </a:t>
            </a:r>
            <a:endParaRPr lang="he-IL" altLang="en-US" dirty="0"/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en-US" dirty="0"/>
              <a:t>NaOH</a:t>
            </a:r>
            <a:r>
              <a:rPr lang="en-US" altLang="en-US" baseline="-25000" dirty="0"/>
              <a:t> (s)       </a:t>
            </a:r>
            <a:r>
              <a:rPr lang="en-US" altLang="en-US" dirty="0"/>
              <a:t>   Na</a:t>
            </a:r>
            <a:r>
              <a:rPr lang="en-US" altLang="en-US" baseline="30000" dirty="0"/>
              <a:t>+</a:t>
            </a:r>
            <a:r>
              <a:rPr lang="en-US" altLang="en-US" baseline="-25000" dirty="0"/>
              <a:t>(</a:t>
            </a:r>
            <a:r>
              <a:rPr lang="en-US" altLang="en-US" baseline="-25000" dirty="0" err="1"/>
              <a:t>aq</a:t>
            </a:r>
            <a:r>
              <a:rPr lang="en-US" altLang="en-US" baseline="-25000" dirty="0"/>
              <a:t>)      </a:t>
            </a:r>
            <a:r>
              <a:rPr lang="en-US" altLang="en-US" dirty="0"/>
              <a:t>+   OH</a:t>
            </a:r>
            <a:r>
              <a:rPr lang="en-US" altLang="en-US" baseline="30000" dirty="0"/>
              <a:t>-</a:t>
            </a:r>
            <a:r>
              <a:rPr lang="en-US" altLang="en-US" baseline="-25000" dirty="0"/>
              <a:t>(</a:t>
            </a:r>
            <a:r>
              <a:rPr lang="en-US" altLang="en-US" baseline="-25000" dirty="0" err="1"/>
              <a:t>aq</a:t>
            </a:r>
            <a:r>
              <a:rPr lang="en-US" altLang="en-US" baseline="-25000" dirty="0"/>
              <a:t>)                                                </a:t>
            </a:r>
            <a:endParaRPr lang="he-IL" altLang="en-US" dirty="0"/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en-US" dirty="0"/>
              <a:t>HNO</a:t>
            </a:r>
            <a:r>
              <a:rPr lang="en-US" altLang="en-US" baseline="-25000" dirty="0"/>
              <a:t>3(l)     </a:t>
            </a:r>
            <a:r>
              <a:rPr lang="en-US" altLang="en-US" dirty="0"/>
              <a:t>+ H</a:t>
            </a:r>
            <a:r>
              <a:rPr lang="en-US" altLang="en-US" baseline="-25000" dirty="0"/>
              <a:t>2</a:t>
            </a:r>
            <a:r>
              <a:rPr lang="en-US" altLang="en-US" dirty="0"/>
              <a:t>O</a:t>
            </a:r>
            <a:r>
              <a:rPr lang="en-US" altLang="en-US" baseline="-25000" dirty="0"/>
              <a:t>(l)</a:t>
            </a:r>
            <a:r>
              <a:rPr lang="en-US" altLang="en-US" dirty="0"/>
              <a:t>         NO</a:t>
            </a:r>
            <a:r>
              <a:rPr lang="en-US" altLang="en-US" baseline="-25000" dirty="0"/>
              <a:t>3</a:t>
            </a:r>
            <a:r>
              <a:rPr lang="en-US" altLang="en-US" dirty="0"/>
              <a:t> </a:t>
            </a:r>
            <a:r>
              <a:rPr lang="en-US" altLang="en-US" baseline="30000" dirty="0"/>
              <a:t>-</a:t>
            </a:r>
            <a:r>
              <a:rPr lang="en-US" altLang="en-US" baseline="-25000" dirty="0"/>
              <a:t>(</a:t>
            </a:r>
            <a:r>
              <a:rPr lang="en-US" altLang="en-US" baseline="-25000" dirty="0" err="1"/>
              <a:t>aq</a:t>
            </a:r>
            <a:r>
              <a:rPr lang="en-US" altLang="en-US" baseline="-25000" dirty="0"/>
              <a:t>)</a:t>
            </a:r>
            <a:r>
              <a:rPr lang="en-US" altLang="en-US" dirty="0"/>
              <a:t>+ H</a:t>
            </a:r>
            <a:r>
              <a:rPr lang="en-US" altLang="en-US" baseline="-25000" dirty="0"/>
              <a:t>3</a:t>
            </a:r>
            <a:r>
              <a:rPr lang="en-US" altLang="en-US" dirty="0"/>
              <a:t>O</a:t>
            </a:r>
            <a:r>
              <a:rPr lang="en-US" altLang="en-US" baseline="30000" dirty="0"/>
              <a:t>+</a:t>
            </a:r>
            <a:r>
              <a:rPr lang="en-US" altLang="en-US" baseline="-25000" dirty="0"/>
              <a:t>(</a:t>
            </a:r>
            <a:r>
              <a:rPr lang="en-US" altLang="en-US" baseline="-25000" dirty="0" err="1"/>
              <a:t>aq</a:t>
            </a:r>
            <a:r>
              <a:rPr lang="en-US" altLang="en-US" baseline="-25000" dirty="0"/>
              <a:t>)</a:t>
            </a:r>
            <a:r>
              <a:rPr lang="en-US" altLang="en-US" dirty="0"/>
              <a:t>                </a:t>
            </a:r>
            <a:endParaRPr lang="he-IL" dirty="0"/>
          </a:p>
        </p:txBody>
      </p:sp>
      <p:grpSp>
        <p:nvGrpSpPr>
          <p:cNvPr id="6" name="קבוצה 5">
            <a:extLst>
              <a:ext uri="{FF2B5EF4-FFF2-40B4-BE49-F238E27FC236}">
                <a16:creationId xmlns:a16="http://schemas.microsoft.com/office/drawing/2014/main" id="{3C0387D2-78DB-424E-A2CE-B87617FE0729}"/>
              </a:ext>
            </a:extLst>
          </p:cNvPr>
          <p:cNvGrpSpPr/>
          <p:nvPr/>
        </p:nvGrpSpPr>
        <p:grpSpPr>
          <a:xfrm>
            <a:off x="3341077" y="943828"/>
            <a:ext cx="5301640" cy="2910132"/>
            <a:chOff x="3341077" y="943828"/>
            <a:chExt cx="5301640" cy="2910132"/>
          </a:xfrm>
        </p:grpSpPr>
        <p:sp>
          <p:nvSpPr>
            <p:cNvPr id="8" name="מציין מיקום טקסט 13">
              <a:extLst>
                <a:ext uri="{FF2B5EF4-FFF2-40B4-BE49-F238E27FC236}">
                  <a16:creationId xmlns:a16="http://schemas.microsoft.com/office/drawing/2014/main" id="{9AAF5D6D-7B96-4A64-AC97-86BC6C6CEE3B}"/>
                </a:ext>
              </a:extLst>
            </p:cNvPr>
            <p:cNvSpPr txBox="1">
              <a:spLocks/>
            </p:cNvSpPr>
            <p:nvPr/>
          </p:nvSpPr>
          <p:spPr>
            <a:xfrm>
              <a:off x="3341077" y="943828"/>
              <a:ext cx="5301640" cy="457200"/>
            </a:xfrm>
            <a:prstGeom prst="rect">
              <a:avLst/>
            </a:prstGeom>
          </p:spPr>
          <p:txBody>
            <a:bodyPr vert="horz" lIns="0" tIns="0" rIns="0" bIns="0" rtlCol="1" anchor="ctr">
              <a:noAutofit/>
            </a:bodyPr>
            <a:lstStyle>
              <a:lvl1pPr marL="0" indent="0" algn="r" defTabSz="914491" rtl="1" eaLnBrk="1" latinLnBrk="0" hangingPunct="1">
                <a:spcBef>
                  <a:spcPct val="20000"/>
                </a:spcBef>
                <a:buFont typeface="Arial" pitchFamily="34" charset="0"/>
                <a:buNone/>
                <a:defRPr sz="3000" b="1" kern="1200">
                  <a:solidFill>
                    <a:srgbClr val="12B4BC"/>
                  </a:solidFill>
                  <a:latin typeface="Varela Round" pitchFamily="2" charset="-79"/>
                  <a:ea typeface="+mn-ea"/>
                  <a:cs typeface="Varela Round" panose="00000500000000000000" pitchFamily="2" charset="-79"/>
                </a:defRPr>
              </a:lvl1pPr>
              <a:lvl2pPr marL="457200" indent="0" algn="r" defTabSz="914491" rtl="1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r" defTabSz="914491" rtl="1" eaLnBrk="1" latinLnBrk="0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r" defTabSz="914491" rtl="1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r" defTabSz="914491" rtl="1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r" defTabSz="914491" rtl="1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r" defTabSz="914491" rtl="1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r" defTabSz="914491" rtl="1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r" defTabSz="914491" rtl="1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he-IL" sz="2800" dirty="0">
                  <a:sym typeface="Varela Round"/>
                </a:rPr>
                <a:t>קביעת רמת  ה-</a:t>
              </a:r>
              <a:r>
                <a:rPr lang="en-US" sz="2800" dirty="0">
                  <a:sym typeface="Varela Round"/>
                </a:rPr>
                <a:t>pH </a:t>
              </a:r>
              <a:r>
                <a:rPr lang="he-IL" sz="2800" dirty="0">
                  <a:sym typeface="Varela Round"/>
                </a:rPr>
                <a:t> בתמיסה</a:t>
              </a:r>
            </a:p>
          </p:txBody>
        </p:sp>
        <p:grpSp>
          <p:nvGrpSpPr>
            <p:cNvPr id="3" name="קבוצה 2">
              <a:extLst>
                <a:ext uri="{FF2B5EF4-FFF2-40B4-BE49-F238E27FC236}">
                  <a16:creationId xmlns:a16="http://schemas.microsoft.com/office/drawing/2014/main" id="{EB0692DF-4F61-49D3-AE10-3BE0591038F1}"/>
                </a:ext>
              </a:extLst>
            </p:cNvPr>
            <p:cNvGrpSpPr/>
            <p:nvPr/>
          </p:nvGrpSpPr>
          <p:grpSpPr>
            <a:xfrm>
              <a:off x="3565279" y="2367354"/>
              <a:ext cx="1880090" cy="1486606"/>
              <a:chOff x="3565279" y="2367354"/>
              <a:chExt cx="1880090" cy="1486606"/>
            </a:xfrm>
          </p:grpSpPr>
          <p:cxnSp>
            <p:nvCxnSpPr>
              <p:cNvPr id="4" name="מחבר חץ ישר 3">
                <a:extLst>
                  <a:ext uri="{FF2B5EF4-FFF2-40B4-BE49-F238E27FC236}">
                    <a16:creationId xmlns:a16="http://schemas.microsoft.com/office/drawing/2014/main" id="{C02844F0-A676-4C45-AE82-381A3CBD956D}"/>
                  </a:ext>
                </a:extLst>
              </p:cNvPr>
              <p:cNvCxnSpPr/>
              <p:nvPr/>
            </p:nvCxnSpPr>
            <p:spPr>
              <a:xfrm>
                <a:off x="3969725" y="2637692"/>
                <a:ext cx="404446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מחבר חץ ישר 9">
                <a:extLst>
                  <a:ext uri="{FF2B5EF4-FFF2-40B4-BE49-F238E27FC236}">
                    <a16:creationId xmlns:a16="http://schemas.microsoft.com/office/drawing/2014/main" id="{131A1789-E3B2-4082-92FE-85DD15C0E84F}"/>
                  </a:ext>
                </a:extLst>
              </p:cNvPr>
              <p:cNvCxnSpPr/>
              <p:nvPr/>
            </p:nvCxnSpPr>
            <p:spPr>
              <a:xfrm>
                <a:off x="3767502" y="3264876"/>
                <a:ext cx="404446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מחבר חץ ישר 11">
                <a:extLst>
                  <a:ext uri="{FF2B5EF4-FFF2-40B4-BE49-F238E27FC236}">
                    <a16:creationId xmlns:a16="http://schemas.microsoft.com/office/drawing/2014/main" id="{BE385997-B88E-4444-91C3-91094F6342C3}"/>
                  </a:ext>
                </a:extLst>
              </p:cNvPr>
              <p:cNvCxnSpPr/>
              <p:nvPr/>
            </p:nvCxnSpPr>
            <p:spPr>
              <a:xfrm>
                <a:off x="5040923" y="3853960"/>
                <a:ext cx="404446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" name="תיבת טקסט 4">
                <a:extLst>
                  <a:ext uri="{FF2B5EF4-FFF2-40B4-BE49-F238E27FC236}">
                    <a16:creationId xmlns:a16="http://schemas.microsoft.com/office/drawing/2014/main" id="{69A3273E-7337-44BD-9EEE-BFB2B0CE1186}"/>
                  </a:ext>
                </a:extLst>
              </p:cNvPr>
              <p:cNvSpPr txBox="1"/>
              <p:nvPr/>
            </p:nvSpPr>
            <p:spPr>
              <a:xfrm>
                <a:off x="3745519" y="2367354"/>
                <a:ext cx="606669" cy="2769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he-IL" sz="1200" dirty="0"/>
                  <a:t>מים</a:t>
                </a:r>
              </a:p>
            </p:txBody>
          </p:sp>
          <p:sp>
            <p:nvSpPr>
              <p:cNvPr id="15" name="תיבת טקסט 14">
                <a:extLst>
                  <a:ext uri="{FF2B5EF4-FFF2-40B4-BE49-F238E27FC236}">
                    <a16:creationId xmlns:a16="http://schemas.microsoft.com/office/drawing/2014/main" id="{7AA3773E-685D-4AF4-AD4A-18DCDCE7936E}"/>
                  </a:ext>
                </a:extLst>
              </p:cNvPr>
              <p:cNvSpPr txBox="1"/>
              <p:nvPr/>
            </p:nvSpPr>
            <p:spPr>
              <a:xfrm>
                <a:off x="3565279" y="2987877"/>
                <a:ext cx="606669" cy="2769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he-IL" sz="1200" dirty="0"/>
                  <a:t>מים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190889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מלבן 13">
            <a:extLst>
              <a:ext uri="{FF2B5EF4-FFF2-40B4-BE49-F238E27FC236}">
                <a16:creationId xmlns:a16="http://schemas.microsoft.com/office/drawing/2014/main" id="{F69766EE-C96A-40DF-A95E-D9D9EDD0A982}"/>
              </a:ext>
            </a:extLst>
          </p:cNvPr>
          <p:cNvSpPr/>
          <p:nvPr/>
        </p:nvSpPr>
        <p:spPr>
          <a:xfrm>
            <a:off x="2327154" y="107975"/>
            <a:ext cx="6394699" cy="7925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he-IL" sz="4000" dirty="0">
                <a:solidFill>
                  <a:srgbClr val="12B4BC"/>
                </a:solidFill>
                <a:sym typeface="Varela Round"/>
              </a:rPr>
              <a:t>קביעת רמת  ה-</a:t>
            </a:r>
            <a:r>
              <a:rPr lang="en-US" sz="4000" dirty="0">
                <a:solidFill>
                  <a:srgbClr val="12B4BC"/>
                </a:solidFill>
                <a:sym typeface="Varela Round"/>
              </a:rPr>
              <a:t>pH </a:t>
            </a:r>
            <a:r>
              <a:rPr lang="he-IL" sz="4000" dirty="0">
                <a:solidFill>
                  <a:srgbClr val="12B4BC"/>
                </a:solidFill>
                <a:sym typeface="Varela Round"/>
              </a:rPr>
              <a:t> בתמיסה</a:t>
            </a:r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95222" y="974630"/>
            <a:ext cx="8332718" cy="4908740"/>
          </a:xfrm>
          <a:ln w="19050">
            <a:noFil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he-IL" altLang="en-US" dirty="0"/>
              <a:t>3. </a:t>
            </a:r>
            <a:r>
              <a:rPr lang="he-IL" altLang="en-US" b="1" dirty="0">
                <a:solidFill>
                  <a:srgbClr val="12B4BC"/>
                </a:solidFill>
              </a:rPr>
              <a:t>נרשום</a:t>
            </a:r>
            <a:r>
              <a:rPr lang="he-IL" altLang="en-US" dirty="0">
                <a:solidFill>
                  <a:srgbClr val="1D4C72"/>
                </a:solidFill>
              </a:rPr>
              <a:t> ניסוחי המסה במים ונחשב את ריכוז היונים בתמיסה: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en-US" dirty="0"/>
              <a:t>Ba(OH)</a:t>
            </a:r>
            <a:r>
              <a:rPr lang="en-US" altLang="en-US" baseline="-25000" dirty="0"/>
              <a:t>2(s)       </a:t>
            </a:r>
            <a:r>
              <a:rPr lang="en-US" altLang="en-US" dirty="0"/>
              <a:t>   Ba</a:t>
            </a:r>
            <a:r>
              <a:rPr lang="en-US" altLang="en-US" baseline="30000" dirty="0"/>
              <a:t>2+</a:t>
            </a:r>
            <a:r>
              <a:rPr lang="en-US" altLang="en-US" baseline="-25000" dirty="0"/>
              <a:t>(</a:t>
            </a:r>
            <a:r>
              <a:rPr lang="en-US" altLang="en-US" baseline="-25000" dirty="0" err="1"/>
              <a:t>aq</a:t>
            </a:r>
            <a:r>
              <a:rPr lang="en-US" altLang="en-US" baseline="-25000" dirty="0"/>
              <a:t>)      </a:t>
            </a:r>
            <a:r>
              <a:rPr lang="en-US" altLang="en-US" dirty="0"/>
              <a:t>+   2OH</a:t>
            </a:r>
            <a:r>
              <a:rPr lang="en-US" altLang="en-US" baseline="30000" dirty="0"/>
              <a:t>-</a:t>
            </a:r>
            <a:r>
              <a:rPr lang="en-US" altLang="en-US" baseline="-25000" dirty="0"/>
              <a:t>(</a:t>
            </a:r>
            <a:r>
              <a:rPr lang="en-US" altLang="en-US" baseline="-25000" dirty="0" err="1"/>
              <a:t>aq</a:t>
            </a:r>
            <a:r>
              <a:rPr lang="en-US" altLang="en-US" baseline="-25000" dirty="0"/>
              <a:t>)                                          </a:t>
            </a:r>
            <a:endParaRPr lang="he-IL" altLang="en-US" baseline="-25000" dirty="0"/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en-US" dirty="0"/>
              <a:t>M                                </a:t>
            </a:r>
            <a:r>
              <a:rPr lang="he-IL" altLang="en-US" dirty="0"/>
              <a:t> 0.2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en-US" dirty="0"/>
              <a:t>NaOH</a:t>
            </a:r>
            <a:r>
              <a:rPr lang="en-US" altLang="en-US" baseline="-25000" dirty="0"/>
              <a:t> (s)       </a:t>
            </a:r>
            <a:r>
              <a:rPr lang="en-US" altLang="en-US" dirty="0"/>
              <a:t>   Na</a:t>
            </a:r>
            <a:r>
              <a:rPr lang="en-US" altLang="en-US" baseline="30000" dirty="0"/>
              <a:t>+</a:t>
            </a:r>
            <a:r>
              <a:rPr lang="en-US" altLang="en-US" baseline="-25000" dirty="0"/>
              <a:t>(</a:t>
            </a:r>
            <a:r>
              <a:rPr lang="en-US" altLang="en-US" baseline="-25000" dirty="0" err="1"/>
              <a:t>aq</a:t>
            </a:r>
            <a:r>
              <a:rPr lang="en-US" altLang="en-US" baseline="-25000" dirty="0"/>
              <a:t>)      </a:t>
            </a:r>
            <a:r>
              <a:rPr lang="en-US" altLang="en-US" dirty="0"/>
              <a:t>+   OH</a:t>
            </a:r>
            <a:r>
              <a:rPr lang="en-US" altLang="en-US" baseline="30000" dirty="0"/>
              <a:t>-</a:t>
            </a:r>
            <a:r>
              <a:rPr lang="en-US" altLang="en-US" baseline="-25000" dirty="0"/>
              <a:t>(</a:t>
            </a:r>
            <a:r>
              <a:rPr lang="en-US" altLang="en-US" baseline="-25000" dirty="0" err="1"/>
              <a:t>aq</a:t>
            </a:r>
            <a:r>
              <a:rPr lang="en-US" altLang="en-US" baseline="-25000" dirty="0"/>
              <a:t>)                                                   </a:t>
            </a:r>
            <a:endParaRPr lang="he-IL" altLang="en-US" baseline="-25000" dirty="0"/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en-US" dirty="0"/>
              <a:t>M                                  </a:t>
            </a:r>
            <a:r>
              <a:rPr lang="he-IL" altLang="en-US" dirty="0"/>
              <a:t> 0.1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en-US" dirty="0"/>
              <a:t>HNO</a:t>
            </a:r>
            <a:r>
              <a:rPr lang="en-US" altLang="en-US" baseline="-25000" dirty="0"/>
              <a:t>3(l)    </a:t>
            </a:r>
            <a:r>
              <a:rPr lang="en-US" altLang="en-US" dirty="0"/>
              <a:t>  + H</a:t>
            </a:r>
            <a:r>
              <a:rPr lang="en-US" altLang="en-US" baseline="-25000" dirty="0"/>
              <a:t>2</a:t>
            </a:r>
            <a:r>
              <a:rPr lang="en-US" altLang="en-US" dirty="0"/>
              <a:t>O</a:t>
            </a:r>
            <a:r>
              <a:rPr lang="en-US" altLang="en-US" baseline="-25000" dirty="0"/>
              <a:t>(l)</a:t>
            </a:r>
            <a:r>
              <a:rPr lang="en-US" altLang="en-US" dirty="0"/>
              <a:t>         NO</a:t>
            </a:r>
            <a:r>
              <a:rPr lang="en-US" altLang="en-US" baseline="-25000" dirty="0"/>
              <a:t>3</a:t>
            </a:r>
            <a:r>
              <a:rPr lang="en-US" altLang="en-US" dirty="0"/>
              <a:t> </a:t>
            </a:r>
            <a:r>
              <a:rPr lang="en-US" altLang="en-US" baseline="30000" dirty="0"/>
              <a:t>-</a:t>
            </a:r>
            <a:r>
              <a:rPr lang="en-US" altLang="en-US" baseline="-25000" dirty="0"/>
              <a:t>(</a:t>
            </a:r>
            <a:r>
              <a:rPr lang="en-US" altLang="en-US" baseline="-25000" dirty="0" err="1"/>
              <a:t>aq</a:t>
            </a:r>
            <a:r>
              <a:rPr lang="en-US" altLang="en-US" baseline="-25000" dirty="0"/>
              <a:t>)</a:t>
            </a:r>
            <a:r>
              <a:rPr lang="en-US" altLang="en-US" dirty="0"/>
              <a:t>+ H</a:t>
            </a:r>
            <a:r>
              <a:rPr lang="en-US" altLang="en-US" baseline="-25000" dirty="0"/>
              <a:t>3</a:t>
            </a:r>
            <a:r>
              <a:rPr lang="en-US" altLang="en-US" dirty="0"/>
              <a:t>O</a:t>
            </a:r>
            <a:r>
              <a:rPr lang="en-US" altLang="en-US" baseline="30000" dirty="0"/>
              <a:t>+</a:t>
            </a:r>
            <a:r>
              <a:rPr lang="en-US" altLang="en-US" baseline="-25000" dirty="0"/>
              <a:t>(</a:t>
            </a:r>
            <a:r>
              <a:rPr lang="en-US" altLang="en-US" baseline="-25000" dirty="0" err="1"/>
              <a:t>aq</a:t>
            </a:r>
            <a:r>
              <a:rPr lang="en-US" altLang="en-US" baseline="-25000" dirty="0"/>
              <a:t>)</a:t>
            </a:r>
            <a:r>
              <a:rPr lang="en-US" altLang="en-US" dirty="0"/>
              <a:t>                 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en-US" dirty="0"/>
              <a:t>M                    </a:t>
            </a:r>
            <a:r>
              <a:rPr lang="he-IL" altLang="en-US" dirty="0"/>
              <a:t> 0.1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defRPr/>
            </a:pPr>
            <a:endParaRPr lang="he-IL" dirty="0"/>
          </a:p>
        </p:txBody>
      </p:sp>
      <p:grpSp>
        <p:nvGrpSpPr>
          <p:cNvPr id="21" name="קבוצה 20">
            <a:extLst>
              <a:ext uri="{FF2B5EF4-FFF2-40B4-BE49-F238E27FC236}">
                <a16:creationId xmlns:a16="http://schemas.microsoft.com/office/drawing/2014/main" id="{0BE5827C-5E7C-4A24-98A0-507CBC2D6E50}"/>
              </a:ext>
            </a:extLst>
          </p:cNvPr>
          <p:cNvGrpSpPr/>
          <p:nvPr/>
        </p:nvGrpSpPr>
        <p:grpSpPr>
          <a:xfrm>
            <a:off x="3442184" y="1611216"/>
            <a:ext cx="1925518" cy="2814245"/>
            <a:chOff x="3442184" y="1611216"/>
            <a:chExt cx="1925518" cy="2814245"/>
          </a:xfrm>
        </p:grpSpPr>
        <p:sp>
          <p:nvSpPr>
            <p:cNvPr id="16" name="תיבת טקסט 15">
              <a:extLst>
                <a:ext uri="{FF2B5EF4-FFF2-40B4-BE49-F238E27FC236}">
                  <a16:creationId xmlns:a16="http://schemas.microsoft.com/office/drawing/2014/main" id="{0F112F35-A6B0-4B1D-A70E-D1FF1049B2E6}"/>
                </a:ext>
              </a:extLst>
            </p:cNvPr>
            <p:cNvSpPr txBox="1"/>
            <p:nvPr/>
          </p:nvSpPr>
          <p:spPr>
            <a:xfrm>
              <a:off x="3604842" y="1611216"/>
              <a:ext cx="606669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/>
                <a:t>מים</a:t>
              </a:r>
            </a:p>
          </p:txBody>
        </p:sp>
        <p:sp>
          <p:nvSpPr>
            <p:cNvPr id="17" name="תיבת טקסט 16">
              <a:extLst>
                <a:ext uri="{FF2B5EF4-FFF2-40B4-BE49-F238E27FC236}">
                  <a16:creationId xmlns:a16="http://schemas.microsoft.com/office/drawing/2014/main" id="{778D142D-C8F6-447D-95F2-687C24987457}"/>
                </a:ext>
              </a:extLst>
            </p:cNvPr>
            <p:cNvSpPr txBox="1"/>
            <p:nvPr/>
          </p:nvSpPr>
          <p:spPr>
            <a:xfrm>
              <a:off x="3442184" y="2903685"/>
              <a:ext cx="606669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/>
                <a:t>מים</a:t>
              </a:r>
            </a:p>
          </p:txBody>
        </p:sp>
        <p:cxnSp>
          <p:nvCxnSpPr>
            <p:cNvPr id="18" name="מחבר חץ ישר 17">
              <a:extLst>
                <a:ext uri="{FF2B5EF4-FFF2-40B4-BE49-F238E27FC236}">
                  <a16:creationId xmlns:a16="http://schemas.microsoft.com/office/drawing/2014/main" id="{823B5C85-74D0-40BA-85EA-1322496C8691}"/>
                </a:ext>
              </a:extLst>
            </p:cNvPr>
            <p:cNvCxnSpPr/>
            <p:nvPr/>
          </p:nvCxnSpPr>
          <p:spPr>
            <a:xfrm>
              <a:off x="3644407" y="3183614"/>
              <a:ext cx="40444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מחבר חץ ישר 18">
              <a:extLst>
                <a:ext uri="{FF2B5EF4-FFF2-40B4-BE49-F238E27FC236}">
                  <a16:creationId xmlns:a16="http://schemas.microsoft.com/office/drawing/2014/main" id="{24EE946C-7561-456C-9D40-9A31C469F96D}"/>
                </a:ext>
              </a:extLst>
            </p:cNvPr>
            <p:cNvCxnSpPr/>
            <p:nvPr/>
          </p:nvCxnSpPr>
          <p:spPr>
            <a:xfrm>
              <a:off x="4963256" y="4425461"/>
              <a:ext cx="40444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מחבר חץ ישר 19">
              <a:extLst>
                <a:ext uri="{FF2B5EF4-FFF2-40B4-BE49-F238E27FC236}">
                  <a16:creationId xmlns:a16="http://schemas.microsoft.com/office/drawing/2014/main" id="{ACD3DC4B-8BD2-4893-9181-8DC8F4AEB505}"/>
                </a:ext>
              </a:extLst>
            </p:cNvPr>
            <p:cNvCxnSpPr/>
            <p:nvPr/>
          </p:nvCxnSpPr>
          <p:spPr>
            <a:xfrm>
              <a:off x="3767502" y="1998784"/>
              <a:ext cx="40444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477650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14400" y="1307422"/>
            <a:ext cx="8959903" cy="352218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he-IL" altLang="en-US" dirty="0">
                <a:solidFill>
                  <a:schemeClr val="tx1"/>
                </a:solidFill>
              </a:rPr>
              <a:t>2. </a:t>
            </a:r>
            <a:r>
              <a:rPr lang="he-IL" altLang="en-US" b="1" dirty="0">
                <a:solidFill>
                  <a:srgbClr val="12B4BC"/>
                </a:solidFill>
              </a:rPr>
              <a:t>נחשב</a:t>
            </a:r>
            <a:r>
              <a:rPr lang="he-IL" altLang="en-US" dirty="0">
                <a:solidFill>
                  <a:srgbClr val="12B4BC"/>
                </a:solidFill>
              </a:rPr>
              <a:t> את </a:t>
            </a:r>
            <a:r>
              <a:rPr lang="he-IL" altLang="en-US" dirty="0">
                <a:solidFill>
                  <a:srgbClr val="C00000"/>
                </a:solidFill>
              </a:rPr>
              <a:t>ריכוז היונים </a:t>
            </a:r>
            <a:r>
              <a:rPr lang="he-IL" altLang="en-US" dirty="0">
                <a:solidFill>
                  <a:schemeClr val="tx1"/>
                </a:solidFill>
              </a:rPr>
              <a:t>בתמיסה: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defRPr/>
            </a:pPr>
            <a:r>
              <a:rPr lang="he-IL" dirty="0">
                <a:solidFill>
                  <a:schemeClr val="tx1"/>
                </a:solidFill>
              </a:rPr>
              <a:t>1. </a:t>
            </a:r>
            <a:r>
              <a:rPr lang="he-IL" altLang="en-US" dirty="0">
                <a:solidFill>
                  <a:schemeClr val="tx1"/>
                </a:solidFill>
              </a:rPr>
              <a:t>בתמיסת  </a:t>
            </a:r>
            <a:r>
              <a:rPr lang="en-US" altLang="en-US" dirty="0">
                <a:solidFill>
                  <a:schemeClr val="tx1"/>
                </a:solidFill>
              </a:rPr>
              <a:t>Ba(OH)</a:t>
            </a:r>
            <a:r>
              <a:rPr lang="en-US" altLang="en-US" baseline="-25000" dirty="0">
                <a:solidFill>
                  <a:schemeClr val="tx1"/>
                </a:solidFill>
              </a:rPr>
              <a:t>2(</a:t>
            </a:r>
            <a:r>
              <a:rPr lang="en-US" altLang="en-US" baseline="-25000" dirty="0" err="1">
                <a:solidFill>
                  <a:schemeClr val="tx1"/>
                </a:solidFill>
              </a:rPr>
              <a:t>aq</a:t>
            </a:r>
            <a:r>
              <a:rPr lang="en-US" altLang="en-US" baseline="-25000" dirty="0">
                <a:solidFill>
                  <a:schemeClr val="tx1"/>
                </a:solidFill>
              </a:rPr>
              <a:t>)</a:t>
            </a:r>
            <a:r>
              <a:rPr lang="he-IL" altLang="en-US" dirty="0">
                <a:solidFill>
                  <a:schemeClr val="tx1"/>
                </a:solidFill>
              </a:rPr>
              <a:t> </a:t>
            </a:r>
            <a:r>
              <a:rPr lang="he-IL" dirty="0">
                <a:solidFill>
                  <a:schemeClr val="tx1"/>
                </a:solidFill>
              </a:rPr>
              <a:t>ריכוז יוני הידרוקסיד   </a:t>
            </a:r>
            <a:r>
              <a:rPr lang="he-IL" altLang="en-US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</a:rPr>
              <a:t>OH</a:t>
            </a:r>
            <a:r>
              <a:rPr lang="en-US" altLang="en-US" baseline="30000" dirty="0">
                <a:solidFill>
                  <a:schemeClr val="tx1"/>
                </a:solidFill>
              </a:rPr>
              <a:t>-</a:t>
            </a:r>
            <a:r>
              <a:rPr lang="en-US" altLang="en-US" baseline="-25000" dirty="0">
                <a:solidFill>
                  <a:schemeClr val="tx1"/>
                </a:solidFill>
              </a:rPr>
              <a:t> (</a:t>
            </a:r>
            <a:r>
              <a:rPr lang="en-US" altLang="en-US" baseline="-25000" dirty="0" err="1">
                <a:solidFill>
                  <a:schemeClr val="tx1"/>
                </a:solidFill>
              </a:rPr>
              <a:t>aq</a:t>
            </a:r>
            <a:r>
              <a:rPr lang="en-US" altLang="en-US" baseline="-25000" dirty="0">
                <a:solidFill>
                  <a:schemeClr val="tx1"/>
                </a:solidFill>
              </a:rPr>
              <a:t>)</a:t>
            </a:r>
            <a:r>
              <a:rPr lang="he-IL" altLang="en-US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</a:rPr>
              <a:t>0.2M</a:t>
            </a:r>
            <a:endParaRPr lang="he-IL" altLang="en-US" dirty="0">
              <a:solidFill>
                <a:schemeClr val="tx1"/>
              </a:solidFill>
            </a:endParaRP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defRPr/>
            </a:pPr>
            <a:r>
              <a:rPr lang="he-IL" dirty="0">
                <a:solidFill>
                  <a:schemeClr val="tx1"/>
                </a:solidFill>
              </a:rPr>
              <a:t>2. </a:t>
            </a:r>
            <a:r>
              <a:rPr lang="he-IL" altLang="en-US" dirty="0">
                <a:solidFill>
                  <a:schemeClr val="tx1"/>
                </a:solidFill>
              </a:rPr>
              <a:t>בתמיסת  </a:t>
            </a:r>
            <a:r>
              <a:rPr lang="en-US" altLang="en-US" dirty="0">
                <a:solidFill>
                  <a:schemeClr val="tx1"/>
                </a:solidFill>
              </a:rPr>
              <a:t>NaOH</a:t>
            </a:r>
            <a:r>
              <a:rPr lang="en-US" altLang="en-US" baseline="-25000" dirty="0">
                <a:solidFill>
                  <a:schemeClr val="tx1"/>
                </a:solidFill>
              </a:rPr>
              <a:t>(</a:t>
            </a:r>
            <a:r>
              <a:rPr lang="en-US" altLang="en-US" baseline="-25000" dirty="0" err="1">
                <a:solidFill>
                  <a:schemeClr val="tx1"/>
                </a:solidFill>
              </a:rPr>
              <a:t>aq</a:t>
            </a:r>
            <a:r>
              <a:rPr lang="en-US" altLang="en-US" baseline="-25000" dirty="0">
                <a:solidFill>
                  <a:schemeClr val="tx1"/>
                </a:solidFill>
              </a:rPr>
              <a:t>)</a:t>
            </a:r>
            <a:r>
              <a:rPr lang="he-IL" altLang="en-US" dirty="0">
                <a:solidFill>
                  <a:schemeClr val="tx1"/>
                </a:solidFill>
              </a:rPr>
              <a:t>     </a:t>
            </a:r>
            <a:r>
              <a:rPr lang="he-IL" dirty="0">
                <a:solidFill>
                  <a:schemeClr val="tx1"/>
                </a:solidFill>
              </a:rPr>
              <a:t>ריכוז יוני הידרוקסיד   </a:t>
            </a:r>
            <a:r>
              <a:rPr lang="he-IL" altLang="en-US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</a:rPr>
              <a:t>OH</a:t>
            </a:r>
            <a:r>
              <a:rPr lang="en-US" altLang="en-US" baseline="30000" dirty="0">
                <a:solidFill>
                  <a:schemeClr val="tx1"/>
                </a:solidFill>
              </a:rPr>
              <a:t>-</a:t>
            </a:r>
            <a:r>
              <a:rPr lang="en-US" altLang="en-US" baseline="-25000" dirty="0">
                <a:solidFill>
                  <a:schemeClr val="tx1"/>
                </a:solidFill>
              </a:rPr>
              <a:t> (</a:t>
            </a:r>
            <a:r>
              <a:rPr lang="en-US" altLang="en-US" baseline="-25000" dirty="0" err="1">
                <a:solidFill>
                  <a:schemeClr val="tx1"/>
                </a:solidFill>
              </a:rPr>
              <a:t>aq</a:t>
            </a:r>
            <a:r>
              <a:rPr lang="en-US" altLang="en-US" baseline="-25000" dirty="0">
                <a:solidFill>
                  <a:schemeClr val="tx1"/>
                </a:solidFill>
              </a:rPr>
              <a:t>)</a:t>
            </a:r>
            <a:r>
              <a:rPr lang="he-IL" altLang="en-US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</a:rPr>
              <a:t>0.1M</a:t>
            </a:r>
            <a:r>
              <a:rPr lang="he-IL" altLang="en-US" dirty="0">
                <a:solidFill>
                  <a:schemeClr val="tx1"/>
                </a:solidFill>
              </a:rPr>
              <a:t> 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defRPr/>
            </a:pPr>
            <a:r>
              <a:rPr lang="he-IL" altLang="en-US" dirty="0">
                <a:solidFill>
                  <a:schemeClr val="tx1"/>
                </a:solidFill>
              </a:rPr>
              <a:t>3.</a:t>
            </a:r>
            <a:r>
              <a:rPr lang="he-IL" dirty="0">
                <a:solidFill>
                  <a:schemeClr val="tx1"/>
                </a:solidFill>
              </a:rPr>
              <a:t>בתמיסת   </a:t>
            </a:r>
            <a:r>
              <a:rPr lang="en-US" altLang="en-US" dirty="0">
                <a:solidFill>
                  <a:schemeClr val="tx1"/>
                </a:solidFill>
              </a:rPr>
              <a:t>HNO</a:t>
            </a:r>
            <a:r>
              <a:rPr lang="en-US" altLang="en-US" baseline="-25000" dirty="0">
                <a:solidFill>
                  <a:schemeClr val="tx1"/>
                </a:solidFill>
              </a:rPr>
              <a:t>3(</a:t>
            </a:r>
            <a:r>
              <a:rPr lang="en-US" altLang="en-US" baseline="-25000" dirty="0" err="1">
                <a:solidFill>
                  <a:schemeClr val="tx1"/>
                </a:solidFill>
              </a:rPr>
              <a:t>aq</a:t>
            </a:r>
            <a:r>
              <a:rPr lang="en-US" altLang="en-US" baseline="-25000" dirty="0">
                <a:solidFill>
                  <a:schemeClr val="tx1"/>
                </a:solidFill>
              </a:rPr>
              <a:t>)</a:t>
            </a:r>
            <a:r>
              <a:rPr lang="he-IL" altLang="en-US" dirty="0">
                <a:solidFill>
                  <a:schemeClr val="tx1"/>
                </a:solidFill>
              </a:rPr>
              <a:t>      </a:t>
            </a:r>
            <a:r>
              <a:rPr lang="he-IL" dirty="0">
                <a:solidFill>
                  <a:schemeClr val="tx1"/>
                </a:solidFill>
              </a:rPr>
              <a:t>ריכוז יוני הידרוקסיד   </a:t>
            </a:r>
            <a:r>
              <a:rPr lang="en-US" dirty="0">
                <a:solidFill>
                  <a:schemeClr val="tx1"/>
                </a:solidFill>
              </a:rPr>
              <a:t>H</a:t>
            </a:r>
            <a:r>
              <a:rPr lang="en-US" baseline="-25000" dirty="0">
                <a:solidFill>
                  <a:schemeClr val="tx1"/>
                </a:solidFill>
              </a:rPr>
              <a:t>3</a:t>
            </a:r>
            <a:r>
              <a:rPr lang="en-US" dirty="0">
                <a:solidFill>
                  <a:schemeClr val="tx1"/>
                </a:solidFill>
              </a:rPr>
              <a:t>O</a:t>
            </a:r>
            <a:r>
              <a:rPr lang="en-US" baseline="30000" dirty="0">
                <a:solidFill>
                  <a:schemeClr val="tx1"/>
                </a:solidFill>
              </a:rPr>
              <a:t>+</a:t>
            </a:r>
            <a:r>
              <a:rPr lang="en-US" baseline="-25000" dirty="0">
                <a:solidFill>
                  <a:schemeClr val="tx1"/>
                </a:solidFill>
              </a:rPr>
              <a:t>(</a:t>
            </a:r>
            <a:r>
              <a:rPr lang="en-US" baseline="-25000" dirty="0" err="1">
                <a:solidFill>
                  <a:schemeClr val="tx1"/>
                </a:solidFill>
              </a:rPr>
              <a:t>aq</a:t>
            </a:r>
            <a:r>
              <a:rPr lang="en-US" baseline="-25000" dirty="0">
                <a:solidFill>
                  <a:schemeClr val="tx1"/>
                </a:solidFill>
              </a:rPr>
              <a:t>)</a:t>
            </a:r>
            <a:r>
              <a:rPr lang="he-IL" altLang="en-US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</a:rPr>
              <a:t>M</a:t>
            </a:r>
            <a:r>
              <a:rPr lang="he-IL" altLang="en-US" dirty="0">
                <a:solidFill>
                  <a:schemeClr val="tx1"/>
                </a:solidFill>
              </a:rPr>
              <a:t>0.1 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9AAF5D6D-7B96-4A64-AC97-86BC6C6CEE3B}"/>
              </a:ext>
            </a:extLst>
          </p:cNvPr>
          <p:cNvSpPr txBox="1">
            <a:spLocks/>
          </p:cNvSpPr>
          <p:nvPr/>
        </p:nvSpPr>
        <p:spPr>
          <a:xfrm>
            <a:off x="2628900" y="486628"/>
            <a:ext cx="6339132" cy="457200"/>
          </a:xfrm>
          <a:prstGeom prst="rect">
            <a:avLst/>
          </a:prstGeom>
        </p:spPr>
        <p:txBody>
          <a:bodyPr vert="horz" lIns="0" tIns="0" rIns="0" bIns="0" rtlCol="1" anchor="ctr">
            <a:noAutofit/>
          </a:bodyPr>
          <a:lstStyle>
            <a:lvl1pPr marL="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3000" b="1" kern="1200">
                <a:solidFill>
                  <a:srgbClr val="12B4BC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457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he-IL" sz="4000" dirty="0">
                <a:sym typeface="Varela Round"/>
              </a:rPr>
              <a:t>קביעת רמת  ה-</a:t>
            </a:r>
            <a:r>
              <a:rPr lang="en-US" sz="4000" dirty="0">
                <a:sym typeface="Varela Round"/>
              </a:rPr>
              <a:t>pH </a:t>
            </a:r>
            <a:r>
              <a:rPr lang="he-IL" sz="4000" dirty="0">
                <a:sym typeface="Varela Round"/>
              </a:rPr>
              <a:t> בתמיסה</a:t>
            </a:r>
          </a:p>
        </p:txBody>
      </p:sp>
    </p:spTree>
    <p:extLst>
      <p:ext uri="{BB962C8B-B14F-4D97-AF65-F5344CB8AC3E}">
        <p14:creationId xmlns:p14="http://schemas.microsoft.com/office/powerpoint/2010/main" val="29154274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9AAF5D6D-7B96-4A64-AC97-86BC6C6CEE3B}"/>
              </a:ext>
            </a:extLst>
          </p:cNvPr>
          <p:cNvSpPr txBox="1">
            <a:spLocks/>
          </p:cNvSpPr>
          <p:nvPr/>
        </p:nvSpPr>
        <p:spPr>
          <a:xfrm>
            <a:off x="2464596" y="510436"/>
            <a:ext cx="5881991" cy="457200"/>
          </a:xfrm>
          <a:prstGeom prst="rect">
            <a:avLst/>
          </a:prstGeom>
        </p:spPr>
        <p:txBody>
          <a:bodyPr vert="horz" lIns="0" tIns="0" rIns="0" bIns="0" rtlCol="1" anchor="ctr">
            <a:noAutofit/>
          </a:bodyPr>
          <a:lstStyle>
            <a:lvl1pPr marL="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3000" b="1" kern="1200">
                <a:solidFill>
                  <a:srgbClr val="12B4BC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457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he-IL" sz="3600" dirty="0">
                <a:sym typeface="Varela Round"/>
              </a:rPr>
              <a:t>קביעת רמת  ה-</a:t>
            </a:r>
            <a:r>
              <a:rPr lang="en-US" sz="3600" dirty="0">
                <a:sym typeface="Varela Round"/>
              </a:rPr>
              <a:t>pH </a:t>
            </a:r>
            <a:r>
              <a:rPr lang="he-IL" sz="3600" dirty="0">
                <a:sym typeface="Varela Round"/>
              </a:rPr>
              <a:t> בתמיסה</a:t>
            </a:r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345223" y="1533765"/>
            <a:ext cx="8532553" cy="352218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he-IL" altLang="en-US" dirty="0">
                <a:solidFill>
                  <a:srgbClr val="1D4C72"/>
                </a:solidFill>
              </a:rPr>
              <a:t>4. </a:t>
            </a:r>
            <a:r>
              <a:rPr lang="he-IL" altLang="en-US" b="1" dirty="0">
                <a:solidFill>
                  <a:srgbClr val="12B4BC"/>
                </a:solidFill>
              </a:rPr>
              <a:t>נדרג</a:t>
            </a:r>
            <a:r>
              <a:rPr lang="he-IL" altLang="en-US" dirty="0">
                <a:solidFill>
                  <a:srgbClr val="1D4C72"/>
                </a:solidFill>
              </a:rPr>
              <a:t> את ה-</a:t>
            </a:r>
            <a:r>
              <a:rPr lang="en-US" altLang="en-US" dirty="0">
                <a:solidFill>
                  <a:srgbClr val="1D4C72"/>
                </a:solidFill>
              </a:rPr>
              <a:t> pH</a:t>
            </a:r>
            <a:r>
              <a:rPr lang="he-IL" altLang="en-US" dirty="0">
                <a:solidFill>
                  <a:srgbClr val="1D4C72"/>
                </a:solidFill>
              </a:rPr>
              <a:t> לפי  ריכוז היונים הרלוונטיים: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defRPr/>
            </a:pPr>
            <a:r>
              <a:rPr lang="he-IL" dirty="0"/>
              <a:t>1. </a:t>
            </a:r>
            <a:r>
              <a:rPr lang="he-IL" altLang="en-US" dirty="0">
                <a:solidFill>
                  <a:srgbClr val="1D4C72"/>
                </a:solidFill>
              </a:rPr>
              <a:t>בתמיסת  </a:t>
            </a:r>
            <a:r>
              <a:rPr lang="en-US" altLang="en-US" dirty="0">
                <a:solidFill>
                  <a:srgbClr val="1D4C72"/>
                </a:solidFill>
              </a:rPr>
              <a:t>Ba(OH)</a:t>
            </a:r>
            <a:r>
              <a:rPr lang="en-US" altLang="en-US" baseline="-25000" dirty="0">
                <a:solidFill>
                  <a:srgbClr val="1D4C72"/>
                </a:solidFill>
              </a:rPr>
              <a:t>2(</a:t>
            </a:r>
            <a:r>
              <a:rPr lang="en-US" altLang="en-US" baseline="-25000" dirty="0" err="1">
                <a:solidFill>
                  <a:srgbClr val="1D4C72"/>
                </a:solidFill>
              </a:rPr>
              <a:t>aq</a:t>
            </a:r>
            <a:r>
              <a:rPr lang="en-US" altLang="en-US" baseline="-25000" dirty="0">
                <a:solidFill>
                  <a:srgbClr val="1D4C72"/>
                </a:solidFill>
              </a:rPr>
              <a:t>)</a:t>
            </a:r>
            <a:r>
              <a:rPr lang="he-IL" altLang="en-US" dirty="0">
                <a:solidFill>
                  <a:srgbClr val="1D4C72"/>
                </a:solidFill>
              </a:rPr>
              <a:t> </a:t>
            </a:r>
            <a:r>
              <a:rPr lang="he-IL" dirty="0">
                <a:solidFill>
                  <a:srgbClr val="1D4C72"/>
                </a:solidFill>
              </a:rPr>
              <a:t>ריכוז יוני    </a:t>
            </a:r>
            <a:r>
              <a:rPr lang="he-IL" altLang="en-US" dirty="0">
                <a:solidFill>
                  <a:srgbClr val="1D4C72"/>
                </a:solidFill>
              </a:rPr>
              <a:t> </a:t>
            </a:r>
            <a:r>
              <a:rPr lang="en-US" altLang="en-US" dirty="0">
                <a:solidFill>
                  <a:srgbClr val="1D4C72"/>
                </a:solidFill>
              </a:rPr>
              <a:t>OH</a:t>
            </a:r>
            <a:r>
              <a:rPr lang="en-US" altLang="en-US" baseline="30000" dirty="0">
                <a:solidFill>
                  <a:srgbClr val="1D4C72"/>
                </a:solidFill>
              </a:rPr>
              <a:t>-</a:t>
            </a:r>
            <a:r>
              <a:rPr lang="en-US" altLang="en-US" baseline="-25000" dirty="0">
                <a:solidFill>
                  <a:srgbClr val="1D4C72"/>
                </a:solidFill>
              </a:rPr>
              <a:t> (</a:t>
            </a:r>
            <a:r>
              <a:rPr lang="en-US" altLang="en-US" baseline="-25000" dirty="0" err="1">
                <a:solidFill>
                  <a:srgbClr val="1D4C72"/>
                </a:solidFill>
              </a:rPr>
              <a:t>aq</a:t>
            </a:r>
            <a:r>
              <a:rPr lang="en-US" altLang="en-US" baseline="-25000" dirty="0">
                <a:solidFill>
                  <a:srgbClr val="1D4C72"/>
                </a:solidFill>
              </a:rPr>
              <a:t>)</a:t>
            </a:r>
            <a:r>
              <a:rPr lang="he-IL" altLang="en-US" dirty="0">
                <a:solidFill>
                  <a:srgbClr val="1D4C72"/>
                </a:solidFill>
              </a:rPr>
              <a:t> </a:t>
            </a:r>
            <a:r>
              <a:rPr lang="en-US" altLang="en-US" dirty="0">
                <a:solidFill>
                  <a:srgbClr val="1D4C72"/>
                </a:solidFill>
              </a:rPr>
              <a:t>0.2M</a:t>
            </a:r>
            <a:endParaRPr lang="he-IL" altLang="en-US" dirty="0">
              <a:solidFill>
                <a:srgbClr val="1D4C72"/>
              </a:solidFill>
            </a:endParaRP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defRPr/>
            </a:pPr>
            <a:r>
              <a:rPr lang="he-IL" dirty="0">
                <a:solidFill>
                  <a:srgbClr val="1D4C72"/>
                </a:solidFill>
              </a:rPr>
              <a:t>2. </a:t>
            </a:r>
            <a:r>
              <a:rPr lang="he-IL" altLang="en-US" dirty="0">
                <a:solidFill>
                  <a:srgbClr val="1D4C72"/>
                </a:solidFill>
              </a:rPr>
              <a:t>בתמיסת  </a:t>
            </a:r>
            <a:r>
              <a:rPr lang="en-US" altLang="en-US" dirty="0">
                <a:solidFill>
                  <a:srgbClr val="1D4C72"/>
                </a:solidFill>
              </a:rPr>
              <a:t>NaOH</a:t>
            </a:r>
            <a:r>
              <a:rPr lang="en-US" altLang="en-US" baseline="-25000" dirty="0">
                <a:solidFill>
                  <a:srgbClr val="1D4C72"/>
                </a:solidFill>
              </a:rPr>
              <a:t>(</a:t>
            </a:r>
            <a:r>
              <a:rPr lang="en-US" altLang="en-US" baseline="-25000" dirty="0" err="1">
                <a:solidFill>
                  <a:srgbClr val="1D4C72"/>
                </a:solidFill>
              </a:rPr>
              <a:t>aq</a:t>
            </a:r>
            <a:r>
              <a:rPr lang="en-US" altLang="en-US" baseline="-25000" dirty="0">
                <a:solidFill>
                  <a:srgbClr val="1D4C72"/>
                </a:solidFill>
              </a:rPr>
              <a:t>)</a:t>
            </a:r>
            <a:r>
              <a:rPr lang="he-IL" altLang="en-US" dirty="0">
                <a:solidFill>
                  <a:srgbClr val="1D4C72"/>
                </a:solidFill>
              </a:rPr>
              <a:t>     </a:t>
            </a:r>
            <a:r>
              <a:rPr lang="he-IL" dirty="0">
                <a:solidFill>
                  <a:srgbClr val="1D4C72"/>
                </a:solidFill>
              </a:rPr>
              <a:t>ריכוז יוני    </a:t>
            </a:r>
            <a:r>
              <a:rPr lang="he-IL" altLang="en-US" dirty="0">
                <a:solidFill>
                  <a:srgbClr val="1D4C72"/>
                </a:solidFill>
              </a:rPr>
              <a:t> </a:t>
            </a:r>
            <a:r>
              <a:rPr lang="en-US" altLang="en-US" dirty="0">
                <a:solidFill>
                  <a:srgbClr val="1D4C72"/>
                </a:solidFill>
              </a:rPr>
              <a:t>OH</a:t>
            </a:r>
            <a:r>
              <a:rPr lang="en-US" altLang="en-US" baseline="30000" dirty="0">
                <a:solidFill>
                  <a:srgbClr val="1D4C72"/>
                </a:solidFill>
              </a:rPr>
              <a:t>-</a:t>
            </a:r>
            <a:r>
              <a:rPr lang="en-US" altLang="en-US" baseline="-25000" dirty="0">
                <a:solidFill>
                  <a:srgbClr val="1D4C72"/>
                </a:solidFill>
              </a:rPr>
              <a:t> (</a:t>
            </a:r>
            <a:r>
              <a:rPr lang="en-US" altLang="en-US" baseline="-25000" dirty="0" err="1">
                <a:solidFill>
                  <a:srgbClr val="1D4C72"/>
                </a:solidFill>
              </a:rPr>
              <a:t>aq</a:t>
            </a:r>
            <a:r>
              <a:rPr lang="en-US" altLang="en-US" baseline="-25000" dirty="0">
                <a:solidFill>
                  <a:srgbClr val="1D4C72"/>
                </a:solidFill>
              </a:rPr>
              <a:t>)</a:t>
            </a:r>
            <a:r>
              <a:rPr lang="he-IL" altLang="en-US" dirty="0">
                <a:solidFill>
                  <a:srgbClr val="1D4C72"/>
                </a:solidFill>
              </a:rPr>
              <a:t> </a:t>
            </a:r>
            <a:r>
              <a:rPr lang="en-US" altLang="en-US" dirty="0">
                <a:solidFill>
                  <a:srgbClr val="1D4C72"/>
                </a:solidFill>
              </a:rPr>
              <a:t>0.1M</a:t>
            </a:r>
            <a:r>
              <a:rPr lang="he-IL" altLang="en-US" dirty="0">
                <a:solidFill>
                  <a:srgbClr val="1D4C72"/>
                </a:solidFill>
              </a:rPr>
              <a:t> 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defRPr/>
            </a:pPr>
            <a:r>
              <a:rPr lang="he-IL" altLang="en-US" dirty="0">
                <a:solidFill>
                  <a:srgbClr val="1D4C72"/>
                </a:solidFill>
              </a:rPr>
              <a:t>3.</a:t>
            </a:r>
            <a:r>
              <a:rPr lang="he-IL" dirty="0">
                <a:solidFill>
                  <a:srgbClr val="1D4C72"/>
                </a:solidFill>
              </a:rPr>
              <a:t>בתמיסת   </a:t>
            </a:r>
            <a:r>
              <a:rPr lang="en-US" altLang="en-US" dirty="0">
                <a:solidFill>
                  <a:srgbClr val="1D4C72"/>
                </a:solidFill>
              </a:rPr>
              <a:t>HNO</a:t>
            </a:r>
            <a:r>
              <a:rPr lang="en-US" altLang="en-US" baseline="-25000" dirty="0">
                <a:solidFill>
                  <a:srgbClr val="1D4C72"/>
                </a:solidFill>
              </a:rPr>
              <a:t>3(</a:t>
            </a:r>
            <a:r>
              <a:rPr lang="en-US" altLang="en-US" baseline="-25000" dirty="0" err="1">
                <a:solidFill>
                  <a:srgbClr val="1D4C72"/>
                </a:solidFill>
              </a:rPr>
              <a:t>aq</a:t>
            </a:r>
            <a:r>
              <a:rPr lang="en-US" altLang="en-US" baseline="-25000" dirty="0">
                <a:solidFill>
                  <a:srgbClr val="1D4C72"/>
                </a:solidFill>
              </a:rPr>
              <a:t>)</a:t>
            </a:r>
            <a:r>
              <a:rPr lang="he-IL" altLang="en-US" dirty="0">
                <a:solidFill>
                  <a:srgbClr val="1D4C72"/>
                </a:solidFill>
              </a:rPr>
              <a:t>      </a:t>
            </a:r>
            <a:r>
              <a:rPr lang="he-IL" dirty="0">
                <a:solidFill>
                  <a:srgbClr val="1D4C72"/>
                </a:solidFill>
              </a:rPr>
              <a:t>ריכוז יוני     </a:t>
            </a:r>
            <a:r>
              <a:rPr lang="en-US" dirty="0">
                <a:solidFill>
                  <a:srgbClr val="1D4C72"/>
                </a:solidFill>
              </a:rPr>
              <a:t>H</a:t>
            </a:r>
            <a:r>
              <a:rPr lang="en-US" baseline="-25000" dirty="0">
                <a:solidFill>
                  <a:srgbClr val="1D4C72"/>
                </a:solidFill>
              </a:rPr>
              <a:t>3</a:t>
            </a:r>
            <a:r>
              <a:rPr lang="en-US" dirty="0">
                <a:solidFill>
                  <a:srgbClr val="1D4C72"/>
                </a:solidFill>
              </a:rPr>
              <a:t>O</a:t>
            </a:r>
            <a:r>
              <a:rPr lang="en-US" baseline="30000" dirty="0">
                <a:solidFill>
                  <a:srgbClr val="1D4C72"/>
                </a:solidFill>
              </a:rPr>
              <a:t>+</a:t>
            </a:r>
            <a:r>
              <a:rPr lang="en-US" baseline="-25000" dirty="0">
                <a:solidFill>
                  <a:srgbClr val="1D4C72"/>
                </a:solidFill>
              </a:rPr>
              <a:t>(</a:t>
            </a:r>
            <a:r>
              <a:rPr lang="en-US" baseline="-25000" dirty="0" err="1">
                <a:solidFill>
                  <a:srgbClr val="1D4C72"/>
                </a:solidFill>
              </a:rPr>
              <a:t>aq</a:t>
            </a:r>
            <a:r>
              <a:rPr lang="en-US" baseline="-25000" dirty="0">
                <a:solidFill>
                  <a:srgbClr val="1D4C72"/>
                </a:solidFill>
              </a:rPr>
              <a:t>)</a:t>
            </a:r>
            <a:r>
              <a:rPr lang="he-IL" altLang="en-US" dirty="0">
                <a:solidFill>
                  <a:srgbClr val="1D4C72"/>
                </a:solidFill>
              </a:rPr>
              <a:t> </a:t>
            </a:r>
            <a:r>
              <a:rPr lang="en-US" altLang="en-US" dirty="0">
                <a:solidFill>
                  <a:srgbClr val="1D4C72"/>
                </a:solidFill>
              </a:rPr>
              <a:t>M</a:t>
            </a:r>
            <a:r>
              <a:rPr lang="he-IL" altLang="en-US" dirty="0">
                <a:solidFill>
                  <a:srgbClr val="1D4C72"/>
                </a:solidFill>
              </a:rPr>
              <a:t>0.1 </a:t>
            </a:r>
            <a:endParaRPr lang="he-IL" dirty="0"/>
          </a:p>
        </p:txBody>
      </p:sp>
      <p:grpSp>
        <p:nvGrpSpPr>
          <p:cNvPr id="10" name="קבוצה 9">
            <a:extLst>
              <a:ext uri="{FF2B5EF4-FFF2-40B4-BE49-F238E27FC236}">
                <a16:creationId xmlns:a16="http://schemas.microsoft.com/office/drawing/2014/main" id="{6EE11814-DF01-4112-A171-9EF41F1ED291}"/>
              </a:ext>
            </a:extLst>
          </p:cNvPr>
          <p:cNvGrpSpPr/>
          <p:nvPr/>
        </p:nvGrpSpPr>
        <p:grpSpPr>
          <a:xfrm>
            <a:off x="709262" y="1877393"/>
            <a:ext cx="2033938" cy="2228509"/>
            <a:chOff x="709262" y="1877393"/>
            <a:chExt cx="2033938" cy="2228509"/>
          </a:xfrm>
        </p:grpSpPr>
        <p:sp>
          <p:nvSpPr>
            <p:cNvPr id="6" name="תיבת טקסט 5">
              <a:extLst>
                <a:ext uri="{FF2B5EF4-FFF2-40B4-BE49-F238E27FC236}">
                  <a16:creationId xmlns:a16="http://schemas.microsoft.com/office/drawing/2014/main" id="{EC102BEC-3912-4984-BE23-5C428F71B107}"/>
                </a:ext>
              </a:extLst>
            </p:cNvPr>
            <p:cNvSpPr txBox="1"/>
            <p:nvPr/>
          </p:nvSpPr>
          <p:spPr>
            <a:xfrm>
              <a:off x="709262" y="2377861"/>
              <a:ext cx="1584352" cy="51242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altLang="en-US" sz="2400" b="1" dirty="0">
                  <a:solidFill>
                    <a:srgbClr val="1D4C72"/>
                  </a:solidFill>
                </a:rPr>
                <a:t>pH &gt;7 </a:t>
              </a:r>
              <a:endParaRPr lang="he-IL" sz="2400" dirty="0"/>
            </a:p>
          </p:txBody>
        </p:sp>
        <p:sp>
          <p:nvSpPr>
            <p:cNvPr id="11" name="תיבת טקסט 10">
              <a:extLst>
                <a:ext uri="{FF2B5EF4-FFF2-40B4-BE49-F238E27FC236}">
                  <a16:creationId xmlns:a16="http://schemas.microsoft.com/office/drawing/2014/main" id="{E4873A6A-3981-45B5-9F2B-777776F6999D}"/>
                </a:ext>
              </a:extLst>
            </p:cNvPr>
            <p:cNvSpPr txBox="1"/>
            <p:nvPr/>
          </p:nvSpPr>
          <p:spPr>
            <a:xfrm>
              <a:off x="873984" y="3593476"/>
              <a:ext cx="1446654" cy="51242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altLang="en-US" sz="2400" b="1" dirty="0">
                  <a:solidFill>
                    <a:srgbClr val="1D4C72"/>
                  </a:solidFill>
                </a:rPr>
                <a:t>pH &lt;7 </a:t>
              </a:r>
              <a:endParaRPr lang="he-IL" sz="2400" dirty="0"/>
            </a:p>
          </p:txBody>
        </p:sp>
        <p:sp>
          <p:nvSpPr>
            <p:cNvPr id="7" name="סוגר מסולסל שמאלי 6">
              <a:extLst>
                <a:ext uri="{FF2B5EF4-FFF2-40B4-BE49-F238E27FC236}">
                  <a16:creationId xmlns:a16="http://schemas.microsoft.com/office/drawing/2014/main" id="{3F9D14CA-29EB-4790-AD5C-22BA964607BC}"/>
                </a:ext>
              </a:extLst>
            </p:cNvPr>
            <p:cNvSpPr/>
            <p:nvPr/>
          </p:nvSpPr>
          <p:spPr>
            <a:xfrm>
              <a:off x="2521330" y="1877393"/>
              <a:ext cx="221870" cy="1727348"/>
            </a:xfrm>
            <a:prstGeom prst="leftBrac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>
                <a:ln w="76200">
                  <a:solidFill>
                    <a:schemeClr val="tx1"/>
                  </a:solidFill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73436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20000"/>
              </a:lnSpc>
              <a:defRPr/>
            </a:pPr>
            <a:r>
              <a:rPr lang="he-IL" dirty="0">
                <a:solidFill>
                  <a:srgbClr val="12B4BC"/>
                </a:solidFill>
                <a:sym typeface="Varela Round"/>
              </a:rPr>
              <a:t>קביעת רמת  ה-</a:t>
            </a:r>
            <a:r>
              <a:rPr lang="en-US" dirty="0">
                <a:solidFill>
                  <a:srgbClr val="12B4BC"/>
                </a:solidFill>
                <a:sym typeface="Varela Round"/>
              </a:rPr>
              <a:t>pH </a:t>
            </a:r>
            <a:r>
              <a:rPr lang="he-IL" dirty="0">
                <a:solidFill>
                  <a:srgbClr val="12B4BC"/>
                </a:solidFill>
                <a:sym typeface="Varela Round"/>
              </a:rPr>
              <a:t> בתמיסה</a:t>
            </a:r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27349" y="844079"/>
            <a:ext cx="11161453" cy="3522187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he-IL" altLang="en-US" dirty="0">
                <a:solidFill>
                  <a:srgbClr val="1D4C72"/>
                </a:solidFill>
              </a:rPr>
              <a:t>4. </a:t>
            </a:r>
            <a:r>
              <a:rPr lang="he-IL" altLang="en-US" b="1" dirty="0">
                <a:solidFill>
                  <a:srgbClr val="12B4BC"/>
                </a:solidFill>
              </a:rPr>
              <a:t>נדרג </a:t>
            </a:r>
            <a:r>
              <a:rPr lang="he-IL" altLang="en-US" dirty="0">
                <a:solidFill>
                  <a:srgbClr val="1D4C72"/>
                </a:solidFill>
              </a:rPr>
              <a:t>את התמיסות לפי רמת </a:t>
            </a:r>
            <a:r>
              <a:rPr lang="en-US" dirty="0">
                <a:solidFill>
                  <a:srgbClr val="1D4C72"/>
                </a:solidFill>
                <a:sym typeface="Varela Round"/>
              </a:rPr>
              <a:t>pH </a:t>
            </a:r>
            <a:r>
              <a:rPr lang="he-IL" altLang="en-US" dirty="0">
                <a:solidFill>
                  <a:srgbClr val="1D4C72"/>
                </a:solidFill>
              </a:rPr>
              <a:t>: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defRPr/>
            </a:pPr>
            <a:r>
              <a:rPr lang="he-IL" dirty="0"/>
              <a:t>1. </a:t>
            </a:r>
            <a:r>
              <a:rPr lang="he-IL" altLang="en-US" dirty="0">
                <a:solidFill>
                  <a:srgbClr val="1D4C72"/>
                </a:solidFill>
              </a:rPr>
              <a:t>בתמיסת  </a:t>
            </a:r>
            <a:r>
              <a:rPr lang="en-US" altLang="en-US" dirty="0">
                <a:solidFill>
                  <a:srgbClr val="1D4C72"/>
                </a:solidFill>
              </a:rPr>
              <a:t>Ba(OH)</a:t>
            </a:r>
            <a:r>
              <a:rPr lang="en-US" altLang="en-US" baseline="-25000" dirty="0">
                <a:solidFill>
                  <a:srgbClr val="1D4C72"/>
                </a:solidFill>
              </a:rPr>
              <a:t>2(</a:t>
            </a:r>
            <a:r>
              <a:rPr lang="en-US" altLang="en-US" baseline="-25000" dirty="0" err="1">
                <a:solidFill>
                  <a:srgbClr val="1D4C72"/>
                </a:solidFill>
              </a:rPr>
              <a:t>aq</a:t>
            </a:r>
            <a:r>
              <a:rPr lang="en-US" altLang="en-US" baseline="-25000" dirty="0">
                <a:solidFill>
                  <a:srgbClr val="1D4C72"/>
                </a:solidFill>
              </a:rPr>
              <a:t>)</a:t>
            </a:r>
            <a:r>
              <a:rPr lang="he-IL" altLang="en-US" dirty="0">
                <a:solidFill>
                  <a:srgbClr val="1D4C72"/>
                </a:solidFill>
              </a:rPr>
              <a:t> </a:t>
            </a:r>
            <a:r>
              <a:rPr lang="he-IL" dirty="0">
                <a:solidFill>
                  <a:srgbClr val="1D4C72"/>
                </a:solidFill>
              </a:rPr>
              <a:t>ריכוז יוני    </a:t>
            </a:r>
            <a:r>
              <a:rPr lang="he-IL" altLang="en-US" dirty="0">
                <a:solidFill>
                  <a:srgbClr val="1D4C72"/>
                </a:solidFill>
              </a:rPr>
              <a:t> </a:t>
            </a:r>
            <a:r>
              <a:rPr lang="en-US" altLang="en-US" dirty="0">
                <a:solidFill>
                  <a:srgbClr val="1D4C72"/>
                </a:solidFill>
              </a:rPr>
              <a:t>OH</a:t>
            </a:r>
            <a:r>
              <a:rPr lang="en-US" altLang="en-US" baseline="30000" dirty="0">
                <a:solidFill>
                  <a:srgbClr val="1D4C72"/>
                </a:solidFill>
              </a:rPr>
              <a:t>-</a:t>
            </a:r>
            <a:r>
              <a:rPr lang="en-US" altLang="en-US" baseline="-25000" dirty="0">
                <a:solidFill>
                  <a:srgbClr val="1D4C72"/>
                </a:solidFill>
              </a:rPr>
              <a:t> (</a:t>
            </a:r>
            <a:r>
              <a:rPr lang="en-US" altLang="en-US" baseline="-25000" dirty="0" err="1">
                <a:solidFill>
                  <a:srgbClr val="1D4C72"/>
                </a:solidFill>
              </a:rPr>
              <a:t>aq</a:t>
            </a:r>
            <a:r>
              <a:rPr lang="en-US" altLang="en-US" baseline="-25000" dirty="0">
                <a:solidFill>
                  <a:srgbClr val="1D4C72"/>
                </a:solidFill>
              </a:rPr>
              <a:t>)</a:t>
            </a:r>
            <a:r>
              <a:rPr lang="he-IL" altLang="en-US" dirty="0">
                <a:solidFill>
                  <a:srgbClr val="1D4C72"/>
                </a:solidFill>
              </a:rPr>
              <a:t> </a:t>
            </a:r>
            <a:r>
              <a:rPr lang="en-US" altLang="en-US" dirty="0">
                <a:solidFill>
                  <a:srgbClr val="1D4C72"/>
                </a:solidFill>
              </a:rPr>
              <a:t>0.2M</a:t>
            </a:r>
            <a:endParaRPr lang="he-IL" altLang="en-US" dirty="0">
              <a:solidFill>
                <a:srgbClr val="1D4C72"/>
              </a:solidFill>
            </a:endParaRP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defRPr/>
            </a:pPr>
            <a:r>
              <a:rPr lang="he-IL" dirty="0">
                <a:solidFill>
                  <a:srgbClr val="1D4C72"/>
                </a:solidFill>
              </a:rPr>
              <a:t>2. </a:t>
            </a:r>
            <a:r>
              <a:rPr lang="he-IL" altLang="en-US" dirty="0">
                <a:solidFill>
                  <a:srgbClr val="1D4C72"/>
                </a:solidFill>
              </a:rPr>
              <a:t>בתמיסת  </a:t>
            </a:r>
            <a:r>
              <a:rPr lang="en-US" altLang="en-US" dirty="0">
                <a:solidFill>
                  <a:srgbClr val="1D4C72"/>
                </a:solidFill>
              </a:rPr>
              <a:t>NaOH</a:t>
            </a:r>
            <a:r>
              <a:rPr lang="en-US" altLang="en-US" baseline="-25000" dirty="0">
                <a:solidFill>
                  <a:srgbClr val="1D4C72"/>
                </a:solidFill>
              </a:rPr>
              <a:t>(</a:t>
            </a:r>
            <a:r>
              <a:rPr lang="en-US" altLang="en-US" baseline="-25000" dirty="0" err="1">
                <a:solidFill>
                  <a:srgbClr val="1D4C72"/>
                </a:solidFill>
              </a:rPr>
              <a:t>aq</a:t>
            </a:r>
            <a:r>
              <a:rPr lang="en-US" altLang="en-US" baseline="-25000" dirty="0">
                <a:solidFill>
                  <a:srgbClr val="1D4C72"/>
                </a:solidFill>
              </a:rPr>
              <a:t>)</a:t>
            </a:r>
            <a:r>
              <a:rPr lang="he-IL" altLang="en-US" dirty="0">
                <a:solidFill>
                  <a:srgbClr val="1D4C72"/>
                </a:solidFill>
              </a:rPr>
              <a:t>     </a:t>
            </a:r>
            <a:r>
              <a:rPr lang="he-IL" dirty="0">
                <a:solidFill>
                  <a:srgbClr val="1D4C72"/>
                </a:solidFill>
              </a:rPr>
              <a:t>ריכוז יוני    </a:t>
            </a:r>
            <a:r>
              <a:rPr lang="he-IL" altLang="en-US" dirty="0">
                <a:solidFill>
                  <a:srgbClr val="1D4C72"/>
                </a:solidFill>
              </a:rPr>
              <a:t> </a:t>
            </a:r>
            <a:r>
              <a:rPr lang="en-US" altLang="en-US" dirty="0">
                <a:solidFill>
                  <a:srgbClr val="1D4C72"/>
                </a:solidFill>
              </a:rPr>
              <a:t>OH</a:t>
            </a:r>
            <a:r>
              <a:rPr lang="en-US" altLang="en-US" baseline="30000" dirty="0">
                <a:solidFill>
                  <a:srgbClr val="1D4C72"/>
                </a:solidFill>
              </a:rPr>
              <a:t>-</a:t>
            </a:r>
            <a:r>
              <a:rPr lang="en-US" altLang="en-US" baseline="-25000" dirty="0">
                <a:solidFill>
                  <a:srgbClr val="1D4C72"/>
                </a:solidFill>
              </a:rPr>
              <a:t> (</a:t>
            </a:r>
            <a:r>
              <a:rPr lang="en-US" altLang="en-US" baseline="-25000" dirty="0" err="1">
                <a:solidFill>
                  <a:srgbClr val="1D4C72"/>
                </a:solidFill>
              </a:rPr>
              <a:t>aq</a:t>
            </a:r>
            <a:r>
              <a:rPr lang="en-US" altLang="en-US" baseline="-25000" dirty="0">
                <a:solidFill>
                  <a:srgbClr val="1D4C72"/>
                </a:solidFill>
              </a:rPr>
              <a:t>)</a:t>
            </a:r>
            <a:r>
              <a:rPr lang="he-IL" altLang="en-US" dirty="0">
                <a:solidFill>
                  <a:srgbClr val="1D4C72"/>
                </a:solidFill>
              </a:rPr>
              <a:t> </a:t>
            </a:r>
            <a:r>
              <a:rPr lang="en-US" altLang="en-US" dirty="0">
                <a:solidFill>
                  <a:srgbClr val="1D4C72"/>
                </a:solidFill>
              </a:rPr>
              <a:t>0.1M</a:t>
            </a:r>
            <a:r>
              <a:rPr lang="he-IL" altLang="en-US" dirty="0">
                <a:solidFill>
                  <a:srgbClr val="1D4C72"/>
                </a:solidFill>
              </a:rPr>
              <a:t> 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defRPr/>
            </a:pPr>
            <a:endParaRPr lang="he-IL" altLang="en-US" dirty="0">
              <a:solidFill>
                <a:srgbClr val="1D4C72"/>
              </a:solidFill>
            </a:endParaRP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defRPr/>
            </a:pPr>
            <a:endParaRPr lang="he-IL" altLang="en-US" dirty="0">
              <a:solidFill>
                <a:srgbClr val="1D4C72"/>
              </a:solidFill>
            </a:endParaRP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defRPr/>
            </a:pPr>
            <a:r>
              <a:rPr lang="he-IL" altLang="en-US" dirty="0">
                <a:solidFill>
                  <a:srgbClr val="1D4C72"/>
                </a:solidFill>
              </a:rPr>
              <a:t>3.</a:t>
            </a:r>
            <a:r>
              <a:rPr lang="he-IL" dirty="0">
                <a:solidFill>
                  <a:srgbClr val="1D4C72"/>
                </a:solidFill>
              </a:rPr>
              <a:t>בתמיסת   </a:t>
            </a:r>
            <a:r>
              <a:rPr lang="en-US" altLang="en-US" dirty="0">
                <a:solidFill>
                  <a:srgbClr val="1D4C72"/>
                </a:solidFill>
              </a:rPr>
              <a:t>HNO</a:t>
            </a:r>
            <a:r>
              <a:rPr lang="en-US" altLang="en-US" baseline="-25000" dirty="0">
                <a:solidFill>
                  <a:srgbClr val="1D4C72"/>
                </a:solidFill>
              </a:rPr>
              <a:t>3(</a:t>
            </a:r>
            <a:r>
              <a:rPr lang="en-US" altLang="en-US" baseline="-25000" dirty="0" err="1">
                <a:solidFill>
                  <a:srgbClr val="1D4C72"/>
                </a:solidFill>
              </a:rPr>
              <a:t>aq</a:t>
            </a:r>
            <a:r>
              <a:rPr lang="en-US" altLang="en-US" baseline="-25000" dirty="0">
                <a:solidFill>
                  <a:srgbClr val="1D4C72"/>
                </a:solidFill>
              </a:rPr>
              <a:t>)</a:t>
            </a:r>
            <a:r>
              <a:rPr lang="he-IL" altLang="en-US" dirty="0">
                <a:solidFill>
                  <a:srgbClr val="1D4C72"/>
                </a:solidFill>
              </a:rPr>
              <a:t>      </a:t>
            </a:r>
            <a:r>
              <a:rPr lang="he-IL" dirty="0">
                <a:solidFill>
                  <a:srgbClr val="1D4C72"/>
                </a:solidFill>
              </a:rPr>
              <a:t>ריכוז יוני     </a:t>
            </a:r>
            <a:r>
              <a:rPr lang="en-US" dirty="0">
                <a:solidFill>
                  <a:srgbClr val="1D4C72"/>
                </a:solidFill>
              </a:rPr>
              <a:t>H</a:t>
            </a:r>
            <a:r>
              <a:rPr lang="en-US" baseline="-25000" dirty="0">
                <a:solidFill>
                  <a:srgbClr val="1D4C72"/>
                </a:solidFill>
              </a:rPr>
              <a:t>3</a:t>
            </a:r>
            <a:r>
              <a:rPr lang="en-US" dirty="0">
                <a:solidFill>
                  <a:srgbClr val="1D4C72"/>
                </a:solidFill>
              </a:rPr>
              <a:t>O</a:t>
            </a:r>
            <a:r>
              <a:rPr lang="en-US" baseline="30000" dirty="0">
                <a:solidFill>
                  <a:srgbClr val="1D4C72"/>
                </a:solidFill>
              </a:rPr>
              <a:t>+</a:t>
            </a:r>
            <a:r>
              <a:rPr lang="en-US" baseline="-25000" dirty="0">
                <a:solidFill>
                  <a:srgbClr val="1D4C72"/>
                </a:solidFill>
              </a:rPr>
              <a:t>(</a:t>
            </a:r>
            <a:r>
              <a:rPr lang="en-US" baseline="-25000" dirty="0" err="1">
                <a:solidFill>
                  <a:srgbClr val="1D4C72"/>
                </a:solidFill>
              </a:rPr>
              <a:t>aq</a:t>
            </a:r>
            <a:r>
              <a:rPr lang="en-US" baseline="-25000" dirty="0">
                <a:solidFill>
                  <a:srgbClr val="1D4C72"/>
                </a:solidFill>
              </a:rPr>
              <a:t>)</a:t>
            </a:r>
            <a:r>
              <a:rPr lang="he-IL" altLang="en-US" dirty="0">
                <a:solidFill>
                  <a:srgbClr val="1D4C72"/>
                </a:solidFill>
              </a:rPr>
              <a:t> </a:t>
            </a:r>
            <a:r>
              <a:rPr lang="en-US" altLang="en-US" dirty="0">
                <a:solidFill>
                  <a:srgbClr val="1D4C72"/>
                </a:solidFill>
              </a:rPr>
              <a:t>M</a:t>
            </a:r>
            <a:r>
              <a:rPr lang="he-IL" altLang="en-US" dirty="0">
                <a:solidFill>
                  <a:srgbClr val="1D4C72"/>
                </a:solidFill>
              </a:rPr>
              <a:t>0.1 </a:t>
            </a:r>
            <a:endParaRPr lang="he-IL" dirty="0"/>
          </a:p>
        </p:txBody>
      </p:sp>
      <p:cxnSp>
        <p:nvCxnSpPr>
          <p:cNvPr id="7" name="מחבר חץ ישר 6">
            <a:extLst>
              <a:ext uri="{FF2B5EF4-FFF2-40B4-BE49-F238E27FC236}">
                <a16:creationId xmlns:a16="http://schemas.microsoft.com/office/drawing/2014/main" id="{E62BA115-D3AC-481A-A45E-DAA6AF6A0E54}"/>
              </a:ext>
            </a:extLst>
          </p:cNvPr>
          <p:cNvCxnSpPr/>
          <p:nvPr/>
        </p:nvCxnSpPr>
        <p:spPr>
          <a:xfrm flipV="1">
            <a:off x="2271348" y="643065"/>
            <a:ext cx="0" cy="5363442"/>
          </a:xfrm>
          <a:prstGeom prst="straightConnector1">
            <a:avLst/>
          </a:prstGeom>
          <a:ln w="76200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13" name="קבוצה 12">
            <a:extLst>
              <a:ext uri="{FF2B5EF4-FFF2-40B4-BE49-F238E27FC236}">
                <a16:creationId xmlns:a16="http://schemas.microsoft.com/office/drawing/2014/main" id="{A5FB7315-0843-4232-8E0B-3CD26E94CF23}"/>
              </a:ext>
            </a:extLst>
          </p:cNvPr>
          <p:cNvGrpSpPr/>
          <p:nvPr/>
        </p:nvGrpSpPr>
        <p:grpSpPr>
          <a:xfrm>
            <a:off x="2328149" y="1362326"/>
            <a:ext cx="1487707" cy="4422985"/>
            <a:chOff x="2328149" y="1362326"/>
            <a:chExt cx="1487707" cy="4422985"/>
          </a:xfrm>
        </p:grpSpPr>
        <p:sp>
          <p:nvSpPr>
            <p:cNvPr id="4" name="מלבן 3">
              <a:extLst>
                <a:ext uri="{FF2B5EF4-FFF2-40B4-BE49-F238E27FC236}">
                  <a16:creationId xmlns:a16="http://schemas.microsoft.com/office/drawing/2014/main" id="{A0A1DEDF-91D4-497B-8DCF-D4D6B7B4C24D}"/>
                </a:ext>
              </a:extLst>
            </p:cNvPr>
            <p:cNvSpPr/>
            <p:nvPr/>
          </p:nvSpPr>
          <p:spPr>
            <a:xfrm>
              <a:off x="2338297" y="5077425"/>
              <a:ext cx="147755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e-IL" sz="2000" b="1" dirty="0">
                  <a:solidFill>
                    <a:srgbClr val="1D4C72"/>
                  </a:solidFill>
                </a:rPr>
                <a:t>תמיסת  </a:t>
              </a:r>
            </a:p>
            <a:p>
              <a:r>
                <a:rPr lang="he-IL" sz="2000" b="1" dirty="0">
                  <a:solidFill>
                    <a:srgbClr val="1D4C72"/>
                  </a:solidFill>
                </a:rPr>
                <a:t> </a:t>
              </a:r>
              <a:r>
                <a:rPr lang="en-US" altLang="en-US" sz="2000" b="1" dirty="0">
                  <a:solidFill>
                    <a:srgbClr val="1D4C72"/>
                  </a:solidFill>
                </a:rPr>
                <a:t>HNO</a:t>
              </a:r>
              <a:r>
                <a:rPr lang="en-US" altLang="en-US" sz="2000" b="1" baseline="-25000" dirty="0">
                  <a:solidFill>
                    <a:srgbClr val="1D4C72"/>
                  </a:solidFill>
                </a:rPr>
                <a:t>3(</a:t>
              </a:r>
              <a:r>
                <a:rPr lang="en-US" altLang="en-US" sz="2000" b="1" baseline="-25000" dirty="0" err="1">
                  <a:solidFill>
                    <a:srgbClr val="1D4C72"/>
                  </a:solidFill>
                </a:rPr>
                <a:t>aq</a:t>
              </a:r>
              <a:r>
                <a:rPr lang="en-US" altLang="en-US" sz="2000" b="1" baseline="-25000" dirty="0">
                  <a:solidFill>
                    <a:srgbClr val="1D4C72"/>
                  </a:solidFill>
                </a:rPr>
                <a:t>)</a:t>
              </a:r>
              <a:r>
                <a:rPr lang="he-IL" altLang="en-US" sz="2000" b="1" dirty="0">
                  <a:solidFill>
                    <a:srgbClr val="1D4C72"/>
                  </a:solidFill>
                </a:rPr>
                <a:t> </a:t>
              </a:r>
              <a:endParaRPr lang="he-IL" sz="2000" dirty="0"/>
            </a:p>
          </p:txBody>
        </p:sp>
        <p:sp>
          <p:nvSpPr>
            <p:cNvPr id="5" name="תיבת טקסט 4">
              <a:extLst>
                <a:ext uri="{FF2B5EF4-FFF2-40B4-BE49-F238E27FC236}">
                  <a16:creationId xmlns:a16="http://schemas.microsoft.com/office/drawing/2014/main" id="{D487142F-2BC0-4247-8E60-054D295C5D1D}"/>
                </a:ext>
              </a:extLst>
            </p:cNvPr>
            <p:cNvSpPr txBox="1"/>
            <p:nvPr/>
          </p:nvSpPr>
          <p:spPr>
            <a:xfrm>
              <a:off x="2434799" y="2177409"/>
              <a:ext cx="1363461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altLang="en-US" sz="2000" b="1" dirty="0">
                  <a:solidFill>
                    <a:srgbClr val="1D4C72"/>
                  </a:solidFill>
                </a:rPr>
                <a:t>תמיסת  </a:t>
              </a:r>
              <a:r>
                <a:rPr lang="en-US" altLang="en-US" sz="2000" b="1" dirty="0">
                  <a:solidFill>
                    <a:srgbClr val="1D4C72"/>
                  </a:solidFill>
                </a:rPr>
                <a:t>NaOH</a:t>
              </a:r>
              <a:r>
                <a:rPr lang="en-US" altLang="en-US" sz="2000" b="1" baseline="-25000" dirty="0">
                  <a:solidFill>
                    <a:srgbClr val="1D4C72"/>
                  </a:solidFill>
                </a:rPr>
                <a:t>(</a:t>
              </a:r>
              <a:r>
                <a:rPr lang="en-US" altLang="en-US" sz="2000" b="1" baseline="-25000" dirty="0" err="1">
                  <a:solidFill>
                    <a:srgbClr val="1D4C72"/>
                  </a:solidFill>
                </a:rPr>
                <a:t>aq</a:t>
              </a:r>
              <a:r>
                <a:rPr lang="en-US" altLang="en-US" sz="2000" b="1" baseline="-25000" dirty="0">
                  <a:solidFill>
                    <a:srgbClr val="1D4C72"/>
                  </a:solidFill>
                </a:rPr>
                <a:t>)</a:t>
              </a:r>
              <a:endParaRPr lang="he-IL" sz="2000" dirty="0"/>
            </a:p>
          </p:txBody>
        </p:sp>
        <p:sp>
          <p:nvSpPr>
            <p:cNvPr id="11" name="תיבת טקסט 10">
              <a:extLst>
                <a:ext uri="{FF2B5EF4-FFF2-40B4-BE49-F238E27FC236}">
                  <a16:creationId xmlns:a16="http://schemas.microsoft.com/office/drawing/2014/main" id="{6BC3C4AD-3AA0-4B29-AD55-778A895FAA67}"/>
                </a:ext>
              </a:extLst>
            </p:cNvPr>
            <p:cNvSpPr txBox="1"/>
            <p:nvPr/>
          </p:nvSpPr>
          <p:spPr>
            <a:xfrm>
              <a:off x="2328149" y="1362326"/>
              <a:ext cx="1487707" cy="101566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altLang="en-US" sz="2000" b="1" dirty="0">
                  <a:solidFill>
                    <a:srgbClr val="1D4C72"/>
                  </a:solidFill>
                </a:rPr>
                <a:t>תמיסת </a:t>
              </a:r>
              <a:r>
                <a:rPr lang="en-US" altLang="en-US" sz="2000" b="1" dirty="0">
                  <a:solidFill>
                    <a:srgbClr val="1D4C72"/>
                  </a:solidFill>
                </a:rPr>
                <a:t>Ba(OH)</a:t>
              </a:r>
              <a:r>
                <a:rPr lang="en-US" altLang="en-US" sz="2000" b="1" baseline="-25000" dirty="0">
                  <a:solidFill>
                    <a:srgbClr val="1D4C72"/>
                  </a:solidFill>
                </a:rPr>
                <a:t>2(</a:t>
              </a:r>
              <a:r>
                <a:rPr lang="en-US" altLang="en-US" sz="2000" b="1" baseline="-25000" dirty="0" err="1">
                  <a:solidFill>
                    <a:srgbClr val="1D4C72"/>
                  </a:solidFill>
                </a:rPr>
                <a:t>aq</a:t>
              </a:r>
              <a:r>
                <a:rPr lang="en-US" altLang="en-US" sz="2000" b="1" baseline="-25000" dirty="0">
                  <a:solidFill>
                    <a:srgbClr val="1D4C72"/>
                  </a:solidFill>
                </a:rPr>
                <a:t>)</a:t>
              </a:r>
              <a:r>
                <a:rPr lang="he-IL" altLang="en-US" sz="2000" b="1" dirty="0">
                  <a:solidFill>
                    <a:srgbClr val="1D4C72"/>
                  </a:solidFill>
                </a:rPr>
                <a:t> </a:t>
              </a:r>
              <a:endParaRPr lang="he-IL" sz="2000" dirty="0"/>
            </a:p>
          </p:txBody>
        </p:sp>
        <p:sp>
          <p:nvSpPr>
            <p:cNvPr id="6" name="תיבת טקסט 5">
              <a:extLst>
                <a:ext uri="{FF2B5EF4-FFF2-40B4-BE49-F238E27FC236}">
                  <a16:creationId xmlns:a16="http://schemas.microsoft.com/office/drawing/2014/main" id="{0EFDABC6-5E07-4D4B-B5B2-1C0FCFCD0C00}"/>
                </a:ext>
              </a:extLst>
            </p:cNvPr>
            <p:cNvSpPr txBox="1"/>
            <p:nvPr/>
          </p:nvSpPr>
          <p:spPr>
            <a:xfrm>
              <a:off x="2434798" y="3008777"/>
              <a:ext cx="1363461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2000" b="1" dirty="0">
                  <a:solidFill>
                    <a:srgbClr val="1D4C72"/>
                  </a:solidFill>
                </a:rPr>
                <a:t>מים מזוקקים</a:t>
              </a:r>
            </a:p>
          </p:txBody>
        </p:sp>
      </p:grp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76E5E94C-47F5-4892-A189-779483E71827}"/>
              </a:ext>
            </a:extLst>
          </p:cNvPr>
          <p:cNvSpPr txBox="1"/>
          <p:nvPr/>
        </p:nvSpPr>
        <p:spPr>
          <a:xfrm>
            <a:off x="290149" y="1107831"/>
            <a:ext cx="159140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>
                <a:solidFill>
                  <a:srgbClr val="12B4BC"/>
                </a:solidFill>
              </a:rPr>
              <a:t>סולם ה-</a:t>
            </a:r>
            <a:r>
              <a:rPr lang="en-US" sz="2000" b="1" dirty="0">
                <a:solidFill>
                  <a:srgbClr val="12B4BC"/>
                </a:solidFill>
                <a:sym typeface="Varela Round"/>
              </a:rPr>
              <a:t> pH</a:t>
            </a:r>
            <a:endParaRPr lang="he-IL" sz="2000" b="1" dirty="0">
              <a:solidFill>
                <a:srgbClr val="12B4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234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"/>
          <p:cNvSpPr txBox="1">
            <a:spLocks noGrp="1"/>
          </p:cNvSpPr>
          <p:nvPr>
            <p:ph type="title"/>
          </p:nvPr>
        </p:nvSpPr>
        <p:spPr>
          <a:xfrm>
            <a:off x="1024128" y="152134"/>
            <a:ext cx="9802368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en-US" dirty="0" err="1"/>
              <a:t>מה</a:t>
            </a:r>
            <a:r>
              <a:rPr lang="en-US" dirty="0"/>
              <a:t> </a:t>
            </a:r>
            <a:r>
              <a:rPr lang="he-IL" dirty="0"/>
              <a:t>למדנו בשיעור קודם</a:t>
            </a:r>
            <a:r>
              <a:rPr lang="en-US" dirty="0"/>
              <a:t> </a:t>
            </a:r>
            <a:endParaRPr dirty="0"/>
          </a:p>
        </p:txBody>
      </p:sp>
      <p:sp>
        <p:nvSpPr>
          <p:cNvPr id="164" name="Google Shape;164;p14"/>
          <p:cNvSpPr txBox="1">
            <a:spLocks noGrp="1"/>
          </p:cNvSpPr>
          <p:nvPr>
            <p:ph type="body" idx="1"/>
          </p:nvPr>
        </p:nvSpPr>
        <p:spPr>
          <a:xfrm>
            <a:off x="1024128" y="1408759"/>
            <a:ext cx="8031962" cy="4611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34" lvl="0" indent="-342934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</a:pPr>
            <a:r>
              <a:rPr lang="en-US" dirty="0" err="1"/>
              <a:t>תגובה</a:t>
            </a:r>
            <a:r>
              <a:rPr lang="en-US" dirty="0"/>
              <a:t> )"</a:t>
            </a:r>
            <a:r>
              <a:rPr lang="en-US" dirty="0" err="1"/>
              <a:t>המסה</a:t>
            </a:r>
            <a:r>
              <a:rPr lang="en-US" dirty="0"/>
              <a:t>“( </a:t>
            </a:r>
            <a:r>
              <a:rPr lang="en-US" dirty="0" err="1"/>
              <a:t>של</a:t>
            </a:r>
            <a:r>
              <a:rPr lang="en-US" dirty="0"/>
              <a:t> </a:t>
            </a:r>
            <a:r>
              <a:rPr lang="en-US" dirty="0" err="1"/>
              <a:t>חומצה</a:t>
            </a:r>
            <a:r>
              <a:rPr lang="en-US" dirty="0"/>
              <a:t> </a:t>
            </a:r>
            <a:r>
              <a:rPr lang="he-IL" dirty="0"/>
              <a:t>ובסיס </a:t>
            </a:r>
            <a:r>
              <a:rPr lang="en-US" dirty="0" err="1"/>
              <a:t>במים</a:t>
            </a:r>
            <a:endParaRPr dirty="0"/>
          </a:p>
          <a:p>
            <a:pPr marL="342934" lvl="0" indent="-342934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</a:pPr>
            <a:r>
              <a:rPr lang="he-IL" dirty="0"/>
              <a:t>כללים ל</a:t>
            </a:r>
            <a:r>
              <a:rPr lang="en-US" dirty="0" err="1"/>
              <a:t>זיהוי</a:t>
            </a:r>
            <a:r>
              <a:rPr lang="en-US" dirty="0"/>
              <a:t> </a:t>
            </a:r>
            <a:r>
              <a:rPr lang="en-US" dirty="0" err="1"/>
              <a:t>חומצה</a:t>
            </a:r>
            <a:r>
              <a:rPr lang="en-US" dirty="0"/>
              <a:t> </a:t>
            </a:r>
            <a:r>
              <a:rPr lang="he-IL" dirty="0"/>
              <a:t>ו</a:t>
            </a:r>
            <a:r>
              <a:rPr lang="en-US" dirty="0" err="1"/>
              <a:t>בסיס</a:t>
            </a:r>
            <a:r>
              <a:rPr lang="en-US" dirty="0"/>
              <a:t> </a:t>
            </a:r>
          </a:p>
          <a:p>
            <a:pPr marL="342934" lvl="0" indent="-342934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</a:pPr>
            <a:r>
              <a:rPr lang="en-US" dirty="0" err="1"/>
              <a:t>זיהוי</a:t>
            </a:r>
            <a:r>
              <a:rPr lang="en-US" dirty="0"/>
              <a:t> </a:t>
            </a:r>
            <a:r>
              <a:rPr lang="en-US" dirty="0" err="1"/>
              <a:t>חומצה</a:t>
            </a:r>
            <a:r>
              <a:rPr lang="en-US" dirty="0"/>
              <a:t> </a:t>
            </a:r>
            <a:r>
              <a:rPr lang="he-IL" dirty="0"/>
              <a:t>ו</a:t>
            </a:r>
            <a:r>
              <a:rPr lang="en-US" dirty="0" err="1"/>
              <a:t>בסיס</a:t>
            </a:r>
            <a:r>
              <a:rPr lang="en-US" dirty="0"/>
              <a:t> </a:t>
            </a:r>
            <a:r>
              <a:rPr lang="en-US" dirty="0" err="1"/>
              <a:t>בעזרת</a:t>
            </a:r>
            <a:r>
              <a:rPr lang="en-US" dirty="0"/>
              <a:t> </a:t>
            </a:r>
            <a:r>
              <a:rPr lang="en-US" dirty="0" err="1"/>
              <a:t>אינדיקטורים</a:t>
            </a:r>
            <a:endParaRPr dirty="0"/>
          </a:p>
          <a:p>
            <a:pPr marL="342934" lvl="0" indent="-342934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</a:pPr>
            <a:r>
              <a:rPr lang="en-US" dirty="0" err="1"/>
              <a:t>הולכה</a:t>
            </a:r>
            <a:r>
              <a:rPr lang="en-US" dirty="0"/>
              <a:t> </a:t>
            </a:r>
            <a:r>
              <a:rPr lang="en-US" dirty="0" err="1"/>
              <a:t>חשמלית</a:t>
            </a:r>
            <a:r>
              <a:rPr lang="en-US" dirty="0"/>
              <a:t> </a:t>
            </a:r>
            <a:r>
              <a:rPr lang="en-US" dirty="0" err="1"/>
              <a:t>בתמיסת</a:t>
            </a:r>
            <a:r>
              <a:rPr lang="en-US" dirty="0"/>
              <a:t> </a:t>
            </a:r>
            <a:r>
              <a:rPr lang="en-US" dirty="0" err="1"/>
              <a:t>חומצה</a:t>
            </a:r>
            <a:r>
              <a:rPr lang="en-US" dirty="0"/>
              <a:t> </a:t>
            </a:r>
            <a:r>
              <a:rPr lang="en-US" dirty="0" err="1"/>
              <a:t>ובתמיסת</a:t>
            </a:r>
            <a:r>
              <a:rPr lang="en-US" dirty="0"/>
              <a:t> </a:t>
            </a:r>
            <a:r>
              <a:rPr lang="en-US" dirty="0" err="1"/>
              <a:t>בסיס</a:t>
            </a:r>
            <a:endParaRPr dirty="0"/>
          </a:p>
          <a:p>
            <a:pPr marL="342934" lvl="0" indent="-342934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</a:pPr>
            <a:r>
              <a:rPr lang="en-US" dirty="0" err="1"/>
              <a:t>תגובה</a:t>
            </a:r>
            <a:r>
              <a:rPr lang="en-US" dirty="0"/>
              <a:t> </a:t>
            </a:r>
            <a:r>
              <a:rPr lang="en-US" dirty="0" err="1"/>
              <a:t>בין</a:t>
            </a:r>
            <a:r>
              <a:rPr lang="en-US" dirty="0"/>
              <a:t> </a:t>
            </a:r>
            <a:r>
              <a:rPr lang="en-US" dirty="0" err="1"/>
              <a:t>חומצה</a:t>
            </a:r>
            <a:r>
              <a:rPr lang="en-US" dirty="0"/>
              <a:t> </a:t>
            </a:r>
            <a:r>
              <a:rPr lang="en-US" dirty="0" err="1"/>
              <a:t>לבסיס</a:t>
            </a:r>
            <a:endParaRPr dirty="0"/>
          </a:p>
        </p:txBody>
      </p:sp>
      <p:pic>
        <p:nvPicPr>
          <p:cNvPr id="6" name="Google Shape;439;p39" descr="גזירת מסך">
            <a:extLst>
              <a:ext uri="{FF2B5EF4-FFF2-40B4-BE49-F238E27FC236}">
                <a16:creationId xmlns:a16="http://schemas.microsoft.com/office/drawing/2014/main" id="{3644B77C-6749-4C33-96DB-D617ED673C3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3570" y="785416"/>
            <a:ext cx="2100450" cy="22958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חומצה בסיס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7C9259-BD27-44CF-89D5-877243D9C8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pPr rtl="1"/>
            <a:r>
              <a:rPr lang="he-IL" dirty="0">
                <a:sym typeface="Varela Round"/>
              </a:rPr>
              <a:t>קביעת שינוי ה-</a:t>
            </a:r>
            <a:r>
              <a:rPr lang="en-US" dirty="0">
                <a:sym typeface="Varela Round"/>
              </a:rPr>
              <a:t>pH</a:t>
            </a:r>
            <a:r>
              <a:rPr lang="he-IL" dirty="0">
                <a:sym typeface="Varela Round"/>
              </a:rPr>
              <a:t>  בהוספת מים או תמיסה ניטראלית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115291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חומצה בסיס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9AAF5D6D-7B96-4A64-AC97-86BC6C6CEE3B}"/>
              </a:ext>
            </a:extLst>
          </p:cNvPr>
          <p:cNvSpPr txBox="1">
            <a:spLocks/>
          </p:cNvSpPr>
          <p:nvPr/>
        </p:nvSpPr>
        <p:spPr>
          <a:xfrm>
            <a:off x="-134693" y="943828"/>
            <a:ext cx="11160125" cy="457200"/>
          </a:xfrm>
          <a:prstGeom prst="rect">
            <a:avLst/>
          </a:prstGeom>
        </p:spPr>
        <p:txBody>
          <a:bodyPr vert="horz" lIns="0" tIns="0" rIns="0" bIns="0" rtlCol="1" anchor="ctr">
            <a:noAutofit/>
          </a:bodyPr>
          <a:lstStyle>
            <a:lvl1pPr marL="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3000" b="1" kern="1200">
                <a:solidFill>
                  <a:srgbClr val="12B4BC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457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he-IL" sz="2800" dirty="0">
                <a:sym typeface="Varela Round"/>
              </a:rPr>
              <a:t>שינוי ה-</a:t>
            </a:r>
            <a:r>
              <a:rPr lang="en-US" sz="2800" dirty="0">
                <a:sym typeface="Varela Round"/>
              </a:rPr>
              <a:t> pH </a:t>
            </a:r>
            <a:endParaRPr lang="he-IL" sz="2800" dirty="0">
              <a:sym typeface="Varela Round"/>
            </a:endParaRPr>
          </a:p>
        </p:txBody>
      </p:sp>
      <p:sp>
        <p:nvSpPr>
          <p:cNvPr id="7" name="מציין מיקום תוכן 6">
            <a:extLst>
              <a:ext uri="{FF2B5EF4-FFF2-40B4-BE49-F238E27FC236}">
                <a16:creationId xmlns:a16="http://schemas.microsoft.com/office/drawing/2014/main" id="{422E9CCB-5DB8-40E3-A6AD-64C43E3707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86472" y="1024480"/>
            <a:ext cx="2989384" cy="2286611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bg1"/>
                </a:solidFill>
                <a:sym typeface="Varela Round"/>
              </a:rPr>
              <a:t>בהוספת מים לתמיסה</a:t>
            </a:r>
          </a:p>
          <a:p>
            <a:pPr marL="0" indent="0" algn="ctr">
              <a:buNone/>
            </a:pPr>
            <a:r>
              <a:rPr lang="he-IL" dirty="0">
                <a:solidFill>
                  <a:schemeClr val="bg1"/>
                </a:solidFill>
                <a:sym typeface="Varela Round"/>
              </a:rPr>
              <a:t> ה-</a:t>
            </a:r>
            <a:r>
              <a:rPr lang="en-US" dirty="0">
                <a:solidFill>
                  <a:schemeClr val="bg1"/>
                </a:solidFill>
                <a:sym typeface="Varela Round"/>
              </a:rPr>
              <a:t>pH </a:t>
            </a:r>
            <a:endParaRPr lang="he-IL" sz="2400" dirty="0">
              <a:solidFill>
                <a:schemeClr val="bg1"/>
              </a:solidFill>
            </a:endParaRPr>
          </a:p>
        </p:txBody>
      </p:sp>
      <p:sp>
        <p:nvSpPr>
          <p:cNvPr id="10" name="חץ: למטה 9">
            <a:extLst>
              <a:ext uri="{FF2B5EF4-FFF2-40B4-BE49-F238E27FC236}">
                <a16:creationId xmlns:a16="http://schemas.microsoft.com/office/drawing/2014/main" id="{1504FCF1-C72D-451A-B30C-168562FDE6B2}"/>
              </a:ext>
            </a:extLst>
          </p:cNvPr>
          <p:cNvSpPr/>
          <p:nvPr/>
        </p:nvSpPr>
        <p:spPr>
          <a:xfrm>
            <a:off x="8029863" y="3429000"/>
            <a:ext cx="2461483" cy="1159163"/>
          </a:xfrm>
          <a:prstGeom prst="downArrow">
            <a:avLst>
              <a:gd name="adj1" fmla="val 74015"/>
              <a:gd name="adj2" fmla="val 51594"/>
            </a:avLst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altLang="en-US" sz="2000" b="1" dirty="0">
                <a:solidFill>
                  <a:schemeClr val="bg1"/>
                </a:solidFill>
              </a:rPr>
              <a:t>יכול לעלות</a:t>
            </a:r>
            <a:endParaRPr lang="he-IL" sz="2000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1" name="חץ: למטה 10">
            <a:extLst>
              <a:ext uri="{FF2B5EF4-FFF2-40B4-BE49-F238E27FC236}">
                <a16:creationId xmlns:a16="http://schemas.microsoft.com/office/drawing/2014/main" id="{E40DE0F7-0678-4E00-9BC5-CD207D4BEB4E}"/>
              </a:ext>
            </a:extLst>
          </p:cNvPr>
          <p:cNvSpPr/>
          <p:nvPr/>
        </p:nvSpPr>
        <p:spPr>
          <a:xfrm>
            <a:off x="4865258" y="3459584"/>
            <a:ext cx="2461483" cy="1159163"/>
          </a:xfrm>
          <a:prstGeom prst="downArrow">
            <a:avLst>
              <a:gd name="adj1" fmla="val 74015"/>
              <a:gd name="adj2" fmla="val 51594"/>
            </a:avLst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יכול לרדת</a:t>
            </a:r>
          </a:p>
        </p:txBody>
      </p:sp>
      <p:sp>
        <p:nvSpPr>
          <p:cNvPr id="12" name="חץ: למטה 11">
            <a:extLst>
              <a:ext uri="{FF2B5EF4-FFF2-40B4-BE49-F238E27FC236}">
                <a16:creationId xmlns:a16="http://schemas.microsoft.com/office/drawing/2014/main" id="{D8917421-3521-43BB-B375-FCE43B1059AA}"/>
              </a:ext>
            </a:extLst>
          </p:cNvPr>
          <p:cNvSpPr/>
          <p:nvPr/>
        </p:nvSpPr>
        <p:spPr>
          <a:xfrm>
            <a:off x="1512922" y="3459583"/>
            <a:ext cx="2461483" cy="1159163"/>
          </a:xfrm>
          <a:prstGeom prst="downArrow">
            <a:avLst>
              <a:gd name="adj1" fmla="val 74015"/>
              <a:gd name="adj2" fmla="val 51594"/>
            </a:avLst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b="1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יכול לא להשתנות</a:t>
            </a:r>
          </a:p>
        </p:txBody>
      </p:sp>
      <p:pic>
        <p:nvPicPr>
          <p:cNvPr id="5122" name="Picture 2" descr="N12 - מחקר חושף: חלקיקי פלסטיק בתוך המים המינרליים">
            <a:extLst>
              <a:ext uri="{FF2B5EF4-FFF2-40B4-BE49-F238E27FC236}">
                <a16:creationId xmlns:a16="http://schemas.microsoft.com/office/drawing/2014/main" id="{3E729ED7-C884-44D8-A87A-9A231D194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922" y="1172428"/>
            <a:ext cx="2642332" cy="1736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1470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חומצה בסיס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9AAF5D6D-7B96-4A64-AC97-86BC6C6CEE3B}"/>
              </a:ext>
            </a:extLst>
          </p:cNvPr>
          <p:cNvSpPr txBox="1">
            <a:spLocks/>
          </p:cNvSpPr>
          <p:nvPr/>
        </p:nvSpPr>
        <p:spPr>
          <a:xfrm>
            <a:off x="233283" y="875448"/>
            <a:ext cx="11160125" cy="1029119"/>
          </a:xfrm>
          <a:prstGeom prst="rect">
            <a:avLst/>
          </a:prstGeom>
        </p:spPr>
        <p:txBody>
          <a:bodyPr vert="horz" lIns="0" tIns="0" rIns="0" bIns="0" rtlCol="1" anchor="ctr">
            <a:noAutofit/>
          </a:bodyPr>
          <a:lstStyle>
            <a:lvl1pPr marL="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3000" b="1" kern="1200">
                <a:solidFill>
                  <a:srgbClr val="12B4BC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457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he-IL" sz="2800" dirty="0">
                <a:sym typeface="Varela Round"/>
              </a:rPr>
              <a:t> שינוי ה-</a:t>
            </a:r>
            <a:r>
              <a:rPr lang="en-US" sz="2800" dirty="0">
                <a:sym typeface="Varela Round"/>
              </a:rPr>
              <a:t>pH</a:t>
            </a:r>
            <a:r>
              <a:rPr lang="he-IL" sz="2800" dirty="0">
                <a:sym typeface="Varela Round"/>
              </a:rPr>
              <a:t> , </a:t>
            </a:r>
          </a:p>
          <a:p>
            <a:pPr>
              <a:lnSpc>
                <a:spcPct val="120000"/>
              </a:lnSpc>
              <a:defRPr/>
            </a:pPr>
            <a:r>
              <a:rPr lang="he-IL" sz="2800" dirty="0">
                <a:sym typeface="Varela Round"/>
              </a:rPr>
              <a:t>הוספת המים מקטינה את ריכוז התמיסה </a:t>
            </a:r>
          </a:p>
          <a:p>
            <a:pPr>
              <a:lnSpc>
                <a:spcPct val="120000"/>
              </a:lnSpc>
              <a:defRPr/>
            </a:pPr>
            <a:endParaRPr lang="he-IL" sz="2800" dirty="0">
              <a:sym typeface="Varela Round"/>
            </a:endParaRPr>
          </a:p>
        </p:txBody>
      </p:sp>
      <p:sp>
        <p:nvSpPr>
          <p:cNvPr id="7" name="מציין מיקום תוכן 6">
            <a:extLst>
              <a:ext uri="{FF2B5EF4-FFF2-40B4-BE49-F238E27FC236}">
                <a16:creationId xmlns:a16="http://schemas.microsoft.com/office/drawing/2014/main" id="{422E9CCB-5DB8-40E3-A6AD-64C43E3707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511487" y="1702794"/>
            <a:ext cx="2989384" cy="2286611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bg1"/>
                </a:solidFill>
                <a:sym typeface="Varela Round"/>
              </a:rPr>
              <a:t>בהוספת מים לתמיסה ,  ה-</a:t>
            </a:r>
            <a:r>
              <a:rPr lang="en-US" dirty="0">
                <a:solidFill>
                  <a:schemeClr val="bg1"/>
                </a:solidFill>
                <a:sym typeface="Varela Round"/>
              </a:rPr>
              <a:t>pH </a:t>
            </a:r>
            <a:endParaRPr lang="he-IL" sz="2400" dirty="0">
              <a:solidFill>
                <a:schemeClr val="bg1"/>
              </a:solidFill>
            </a:endParaRPr>
          </a:p>
        </p:txBody>
      </p:sp>
      <p:sp>
        <p:nvSpPr>
          <p:cNvPr id="10" name="חץ: למטה 9">
            <a:extLst>
              <a:ext uri="{FF2B5EF4-FFF2-40B4-BE49-F238E27FC236}">
                <a16:creationId xmlns:a16="http://schemas.microsoft.com/office/drawing/2014/main" id="{1504FCF1-C72D-451A-B30C-168562FDE6B2}"/>
              </a:ext>
            </a:extLst>
          </p:cNvPr>
          <p:cNvSpPr/>
          <p:nvPr/>
        </p:nvSpPr>
        <p:spPr>
          <a:xfrm>
            <a:off x="5360759" y="4282191"/>
            <a:ext cx="2461483" cy="1159163"/>
          </a:xfrm>
          <a:prstGeom prst="downArrow">
            <a:avLst>
              <a:gd name="adj1" fmla="val 74015"/>
              <a:gd name="adj2" fmla="val 51594"/>
            </a:avLst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altLang="en-US" sz="2000" b="1" dirty="0">
                <a:solidFill>
                  <a:schemeClr val="bg1"/>
                </a:solidFill>
              </a:rPr>
              <a:t>יכול לעלות</a:t>
            </a:r>
            <a:endParaRPr lang="he-IL" sz="2000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1" name="חץ: למטה 10">
            <a:extLst>
              <a:ext uri="{FF2B5EF4-FFF2-40B4-BE49-F238E27FC236}">
                <a16:creationId xmlns:a16="http://schemas.microsoft.com/office/drawing/2014/main" id="{E40DE0F7-0678-4E00-9BC5-CD207D4BEB4E}"/>
              </a:ext>
            </a:extLst>
          </p:cNvPr>
          <p:cNvSpPr/>
          <p:nvPr/>
        </p:nvSpPr>
        <p:spPr>
          <a:xfrm>
            <a:off x="2775438" y="4282192"/>
            <a:ext cx="2461483" cy="1159163"/>
          </a:xfrm>
          <a:prstGeom prst="downArrow">
            <a:avLst>
              <a:gd name="adj1" fmla="val 74015"/>
              <a:gd name="adj2" fmla="val 51594"/>
            </a:avLst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b="1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יכול לרדת</a:t>
            </a:r>
          </a:p>
        </p:txBody>
      </p:sp>
      <p:sp>
        <p:nvSpPr>
          <p:cNvPr id="12" name="חץ: למטה 11">
            <a:extLst>
              <a:ext uri="{FF2B5EF4-FFF2-40B4-BE49-F238E27FC236}">
                <a16:creationId xmlns:a16="http://schemas.microsoft.com/office/drawing/2014/main" id="{D8917421-3521-43BB-B375-FCE43B1059AA}"/>
              </a:ext>
            </a:extLst>
          </p:cNvPr>
          <p:cNvSpPr/>
          <p:nvPr/>
        </p:nvSpPr>
        <p:spPr>
          <a:xfrm>
            <a:off x="190117" y="4291171"/>
            <a:ext cx="2461483" cy="1159163"/>
          </a:xfrm>
          <a:prstGeom prst="downArrow">
            <a:avLst>
              <a:gd name="adj1" fmla="val 74015"/>
              <a:gd name="adj2" fmla="val 51594"/>
            </a:avLst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b="1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יכול לא להשתנות</a:t>
            </a:r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E0022F60-A778-43D9-ABBA-E402F327731C}"/>
              </a:ext>
            </a:extLst>
          </p:cNvPr>
          <p:cNvSpPr/>
          <p:nvPr/>
        </p:nvSpPr>
        <p:spPr>
          <a:xfrm>
            <a:off x="6312877" y="1904567"/>
            <a:ext cx="51494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400" b="1" dirty="0">
                <a:solidFill>
                  <a:srgbClr val="C00000"/>
                </a:solidFill>
                <a:sym typeface="Varela Round"/>
              </a:rPr>
              <a:t>שינוי בריכוז </a:t>
            </a:r>
            <a:r>
              <a:rPr lang="he-IL" sz="2400" dirty="0">
                <a:sym typeface="Varela Round"/>
              </a:rPr>
              <a:t>יוני ה- </a:t>
            </a:r>
            <a:r>
              <a:rPr lang="en-US" sz="2400" dirty="0">
                <a:sym typeface="Varela Round"/>
              </a:rPr>
              <a:t>OH</a:t>
            </a:r>
            <a:r>
              <a:rPr lang="en-US" sz="2400" baseline="30000" dirty="0">
                <a:sym typeface="Varela Round"/>
              </a:rPr>
              <a:t>-</a:t>
            </a:r>
            <a:r>
              <a:rPr lang="en-US" sz="2400" baseline="-25000" dirty="0">
                <a:sym typeface="Varela Round"/>
              </a:rPr>
              <a:t>(</a:t>
            </a:r>
            <a:r>
              <a:rPr lang="en-US" sz="2400" baseline="-25000" dirty="0" err="1">
                <a:sym typeface="Varela Round"/>
              </a:rPr>
              <a:t>aq</a:t>
            </a:r>
            <a:r>
              <a:rPr lang="en-US" sz="2400" baseline="-25000" dirty="0">
                <a:sym typeface="Varela Round"/>
              </a:rPr>
              <a:t>)</a:t>
            </a:r>
            <a:r>
              <a:rPr lang="he-IL" sz="2400" dirty="0">
                <a:sym typeface="Varela Round"/>
              </a:rPr>
              <a:t> או </a:t>
            </a:r>
          </a:p>
          <a:p>
            <a:pPr algn="ctr"/>
            <a:r>
              <a:rPr lang="he-IL" sz="2400" dirty="0">
                <a:sym typeface="Varela Round"/>
              </a:rPr>
              <a:t>יוני  ה-</a:t>
            </a:r>
            <a:r>
              <a:rPr lang="en-US" sz="2400" dirty="0">
                <a:sym typeface="Varela Round"/>
              </a:rPr>
              <a:t>H</a:t>
            </a:r>
            <a:r>
              <a:rPr lang="en-US" sz="2400" baseline="-25000" dirty="0">
                <a:sym typeface="Varela Round"/>
              </a:rPr>
              <a:t>3</a:t>
            </a:r>
            <a:r>
              <a:rPr lang="en-US" sz="2400" dirty="0">
                <a:sym typeface="Varela Round"/>
              </a:rPr>
              <a:t>O</a:t>
            </a:r>
            <a:r>
              <a:rPr lang="en-US" sz="2400" baseline="30000" dirty="0">
                <a:sym typeface="Varela Round"/>
              </a:rPr>
              <a:t>+</a:t>
            </a:r>
            <a:r>
              <a:rPr lang="en-US" sz="2400" baseline="-25000" dirty="0">
                <a:sym typeface="Varela Round"/>
              </a:rPr>
              <a:t>(</a:t>
            </a:r>
            <a:r>
              <a:rPr lang="en-US" sz="2400" baseline="-25000" dirty="0" err="1">
                <a:sym typeface="Varela Round"/>
              </a:rPr>
              <a:t>aq</a:t>
            </a:r>
            <a:r>
              <a:rPr lang="en-US" sz="2400" baseline="-25000" dirty="0">
                <a:sym typeface="Varela Round"/>
              </a:rPr>
              <a:t>)</a:t>
            </a:r>
            <a:r>
              <a:rPr lang="he-IL" sz="2400" dirty="0">
                <a:sym typeface="Varela Round"/>
              </a:rPr>
              <a:t> גורם לשינוי ה- </a:t>
            </a:r>
            <a:r>
              <a:rPr lang="en-US" sz="2400" dirty="0">
                <a:sym typeface="Varela Round"/>
              </a:rPr>
              <a:t>pH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38470028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חומצה בסיס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9AAF5D6D-7B96-4A64-AC97-86BC6C6CEE3B}"/>
              </a:ext>
            </a:extLst>
          </p:cNvPr>
          <p:cNvSpPr txBox="1">
            <a:spLocks/>
          </p:cNvSpPr>
          <p:nvPr/>
        </p:nvSpPr>
        <p:spPr>
          <a:xfrm>
            <a:off x="233283" y="875448"/>
            <a:ext cx="11160125" cy="1029119"/>
          </a:xfrm>
          <a:prstGeom prst="rect">
            <a:avLst/>
          </a:prstGeom>
        </p:spPr>
        <p:txBody>
          <a:bodyPr vert="horz" lIns="0" tIns="0" rIns="0" bIns="0" rtlCol="1" anchor="ctr">
            <a:noAutofit/>
          </a:bodyPr>
          <a:lstStyle>
            <a:lvl1pPr marL="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3000" b="1" kern="1200">
                <a:solidFill>
                  <a:srgbClr val="12B4BC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457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he-IL" sz="2800" dirty="0">
                <a:sym typeface="Varela Round"/>
              </a:rPr>
              <a:t> שינוי ה-</a:t>
            </a:r>
            <a:r>
              <a:rPr lang="en-US" sz="2800" dirty="0">
                <a:sym typeface="Varela Round"/>
              </a:rPr>
              <a:t>pH</a:t>
            </a:r>
            <a:r>
              <a:rPr lang="he-IL" sz="2800" dirty="0">
                <a:sym typeface="Varela Round"/>
              </a:rPr>
              <a:t> , </a:t>
            </a:r>
          </a:p>
          <a:p>
            <a:pPr>
              <a:lnSpc>
                <a:spcPct val="120000"/>
              </a:lnSpc>
              <a:defRPr/>
            </a:pPr>
            <a:r>
              <a:rPr lang="he-IL" sz="2800" dirty="0">
                <a:sym typeface="Varela Round"/>
              </a:rPr>
              <a:t>הוספת המים מקטינה את ריכוז התמיסה </a:t>
            </a:r>
          </a:p>
          <a:p>
            <a:pPr>
              <a:lnSpc>
                <a:spcPct val="120000"/>
              </a:lnSpc>
              <a:defRPr/>
            </a:pPr>
            <a:endParaRPr lang="he-IL" sz="2800" dirty="0">
              <a:sym typeface="Varela Round"/>
            </a:endParaRPr>
          </a:p>
        </p:txBody>
      </p:sp>
      <p:sp>
        <p:nvSpPr>
          <p:cNvPr id="7" name="מציין מיקום תוכן 6">
            <a:extLst>
              <a:ext uri="{FF2B5EF4-FFF2-40B4-BE49-F238E27FC236}">
                <a16:creationId xmlns:a16="http://schemas.microsoft.com/office/drawing/2014/main" id="{422E9CCB-5DB8-40E3-A6AD-64C43E3707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511487" y="1702794"/>
            <a:ext cx="2989384" cy="2286611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bg1"/>
                </a:solidFill>
                <a:sym typeface="Varela Round"/>
              </a:rPr>
              <a:t>בהוספת מים לתמיסה חומצית ה-</a:t>
            </a:r>
            <a:r>
              <a:rPr lang="en-US" dirty="0">
                <a:solidFill>
                  <a:schemeClr val="bg1"/>
                </a:solidFill>
                <a:sym typeface="Varela Round"/>
              </a:rPr>
              <a:t>pH </a:t>
            </a:r>
            <a:endParaRPr lang="he-IL" sz="2400" dirty="0">
              <a:solidFill>
                <a:schemeClr val="bg1"/>
              </a:solidFill>
            </a:endParaRPr>
          </a:p>
        </p:txBody>
      </p:sp>
      <p:sp>
        <p:nvSpPr>
          <p:cNvPr id="10" name="חץ: למטה 9">
            <a:extLst>
              <a:ext uri="{FF2B5EF4-FFF2-40B4-BE49-F238E27FC236}">
                <a16:creationId xmlns:a16="http://schemas.microsoft.com/office/drawing/2014/main" id="{1504FCF1-C72D-451A-B30C-168562FDE6B2}"/>
              </a:ext>
            </a:extLst>
          </p:cNvPr>
          <p:cNvSpPr/>
          <p:nvPr/>
        </p:nvSpPr>
        <p:spPr>
          <a:xfrm>
            <a:off x="2775437" y="3974488"/>
            <a:ext cx="2461483" cy="1159163"/>
          </a:xfrm>
          <a:prstGeom prst="downArrow">
            <a:avLst>
              <a:gd name="adj1" fmla="val 74015"/>
              <a:gd name="adj2" fmla="val 51594"/>
            </a:avLst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altLang="en-US" sz="2000" b="1" dirty="0">
                <a:solidFill>
                  <a:schemeClr val="bg1"/>
                </a:solidFill>
              </a:rPr>
              <a:t>יעלה</a:t>
            </a:r>
            <a:endParaRPr lang="he-IL" sz="2000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E0022F60-A778-43D9-ABBA-E402F327731C}"/>
              </a:ext>
            </a:extLst>
          </p:cNvPr>
          <p:cNvSpPr/>
          <p:nvPr/>
        </p:nvSpPr>
        <p:spPr>
          <a:xfrm>
            <a:off x="6096000" y="1904567"/>
            <a:ext cx="51494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800" b="1" dirty="0">
                <a:solidFill>
                  <a:srgbClr val="C00000"/>
                </a:solidFill>
                <a:sym typeface="Varela Round"/>
              </a:rPr>
              <a:t>ירידה</a:t>
            </a:r>
            <a:r>
              <a:rPr lang="he-IL" sz="2800" b="1" dirty="0">
                <a:sym typeface="Varela Round"/>
              </a:rPr>
              <a:t> בריכוז יוני ה- </a:t>
            </a:r>
            <a:r>
              <a:rPr lang="en-US" sz="2800" b="1" dirty="0">
                <a:sym typeface="Varela Round"/>
              </a:rPr>
              <a:t>H</a:t>
            </a:r>
            <a:r>
              <a:rPr lang="en-US" sz="2800" b="1" baseline="-25000" dirty="0">
                <a:sym typeface="Varela Round"/>
              </a:rPr>
              <a:t>3</a:t>
            </a:r>
            <a:r>
              <a:rPr lang="en-US" sz="2800" b="1" dirty="0">
                <a:sym typeface="Varela Round"/>
              </a:rPr>
              <a:t>O</a:t>
            </a:r>
            <a:r>
              <a:rPr lang="en-US" sz="2800" b="1" baseline="30000" dirty="0">
                <a:sym typeface="Varela Round"/>
              </a:rPr>
              <a:t>+</a:t>
            </a:r>
            <a:r>
              <a:rPr lang="en-US" sz="2800" b="1" baseline="-25000" dirty="0">
                <a:sym typeface="Varela Round"/>
              </a:rPr>
              <a:t>(</a:t>
            </a:r>
            <a:r>
              <a:rPr lang="en-US" sz="2800" b="1" baseline="-25000" dirty="0" err="1">
                <a:sym typeface="Varela Round"/>
              </a:rPr>
              <a:t>aq</a:t>
            </a:r>
            <a:r>
              <a:rPr lang="en-US" sz="2800" b="1" baseline="-25000" dirty="0">
                <a:sym typeface="Varela Round"/>
              </a:rPr>
              <a:t>)</a:t>
            </a:r>
            <a:r>
              <a:rPr lang="he-IL" sz="2800" b="1" dirty="0">
                <a:sym typeface="Varela Round"/>
              </a:rPr>
              <a:t> גורמת </a:t>
            </a:r>
            <a:r>
              <a:rPr lang="he-IL" sz="2800" b="1" dirty="0">
                <a:solidFill>
                  <a:srgbClr val="C00000"/>
                </a:solidFill>
                <a:sym typeface="Varela Round"/>
              </a:rPr>
              <a:t>לעלייה</a:t>
            </a:r>
            <a:r>
              <a:rPr lang="he-IL" sz="2800" b="1" dirty="0">
                <a:sym typeface="Varela Round"/>
              </a:rPr>
              <a:t> </a:t>
            </a:r>
          </a:p>
          <a:p>
            <a:pPr algn="ctr"/>
            <a:r>
              <a:rPr lang="he-IL" sz="2800" b="1" dirty="0">
                <a:sym typeface="Varela Round"/>
              </a:rPr>
              <a:t>ב- </a:t>
            </a:r>
            <a:r>
              <a:rPr lang="en-US" sz="2800" b="1" dirty="0">
                <a:sym typeface="Varela Round"/>
              </a:rPr>
              <a:t>pH</a:t>
            </a:r>
            <a:endParaRPr lang="he-IL" sz="2800" b="1" dirty="0"/>
          </a:p>
        </p:txBody>
      </p:sp>
      <p:sp>
        <p:nvSpPr>
          <p:cNvPr id="15" name="חץ: למטה 14">
            <a:extLst>
              <a:ext uri="{FF2B5EF4-FFF2-40B4-BE49-F238E27FC236}">
                <a16:creationId xmlns:a16="http://schemas.microsoft.com/office/drawing/2014/main" id="{CB635E1D-8976-47EC-9916-E433E30C5D09}"/>
              </a:ext>
            </a:extLst>
          </p:cNvPr>
          <p:cNvSpPr/>
          <p:nvPr/>
        </p:nvSpPr>
        <p:spPr>
          <a:xfrm rot="10800000">
            <a:off x="3103524" y="3916652"/>
            <a:ext cx="554182" cy="782812"/>
          </a:xfrm>
          <a:prstGeom prst="downArrow">
            <a:avLst>
              <a:gd name="adj1" fmla="val 50000"/>
              <a:gd name="adj2" fmla="val 8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6131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חומצה בסיס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9AAF5D6D-7B96-4A64-AC97-86BC6C6CEE3B}"/>
              </a:ext>
            </a:extLst>
          </p:cNvPr>
          <p:cNvSpPr txBox="1">
            <a:spLocks/>
          </p:cNvSpPr>
          <p:nvPr/>
        </p:nvSpPr>
        <p:spPr>
          <a:xfrm>
            <a:off x="233283" y="875448"/>
            <a:ext cx="11160125" cy="1029119"/>
          </a:xfrm>
          <a:prstGeom prst="rect">
            <a:avLst/>
          </a:prstGeom>
        </p:spPr>
        <p:txBody>
          <a:bodyPr vert="horz" lIns="0" tIns="0" rIns="0" bIns="0" rtlCol="1" anchor="ctr">
            <a:noAutofit/>
          </a:bodyPr>
          <a:lstStyle>
            <a:lvl1pPr marL="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3000" b="1" kern="1200">
                <a:solidFill>
                  <a:srgbClr val="12B4BC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457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he-IL" sz="2800" dirty="0">
                <a:sym typeface="Varela Round"/>
              </a:rPr>
              <a:t> שינוי ה-</a:t>
            </a:r>
            <a:r>
              <a:rPr lang="en-US" sz="2800" dirty="0">
                <a:sym typeface="Varela Round"/>
              </a:rPr>
              <a:t>pH</a:t>
            </a:r>
            <a:r>
              <a:rPr lang="he-IL" sz="2800" dirty="0">
                <a:sym typeface="Varela Round"/>
              </a:rPr>
              <a:t> , </a:t>
            </a:r>
          </a:p>
          <a:p>
            <a:pPr>
              <a:lnSpc>
                <a:spcPct val="120000"/>
              </a:lnSpc>
              <a:defRPr/>
            </a:pPr>
            <a:r>
              <a:rPr lang="he-IL" sz="2800" dirty="0">
                <a:sym typeface="Varela Round"/>
              </a:rPr>
              <a:t>הוספת המים מקטינה את ריכוז התמיסה </a:t>
            </a:r>
          </a:p>
          <a:p>
            <a:pPr>
              <a:lnSpc>
                <a:spcPct val="120000"/>
              </a:lnSpc>
              <a:defRPr/>
            </a:pPr>
            <a:endParaRPr lang="he-IL" sz="2800" dirty="0">
              <a:sym typeface="Varela Round"/>
            </a:endParaRPr>
          </a:p>
        </p:txBody>
      </p:sp>
      <p:sp>
        <p:nvSpPr>
          <p:cNvPr id="7" name="מציין מיקום תוכן 6">
            <a:extLst>
              <a:ext uri="{FF2B5EF4-FFF2-40B4-BE49-F238E27FC236}">
                <a16:creationId xmlns:a16="http://schemas.microsoft.com/office/drawing/2014/main" id="{422E9CCB-5DB8-40E3-A6AD-64C43E3707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511487" y="1702794"/>
            <a:ext cx="2989384" cy="2286611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bg1"/>
                </a:solidFill>
                <a:sym typeface="Varela Round"/>
              </a:rPr>
              <a:t>בהוספת מים לתמיסה בסיסית ה-</a:t>
            </a:r>
            <a:r>
              <a:rPr lang="en-US" dirty="0">
                <a:solidFill>
                  <a:schemeClr val="bg1"/>
                </a:solidFill>
                <a:sym typeface="Varela Round"/>
              </a:rPr>
              <a:t>pH </a:t>
            </a:r>
            <a:endParaRPr lang="he-IL" sz="2400" dirty="0">
              <a:solidFill>
                <a:schemeClr val="bg1"/>
              </a:solidFill>
            </a:endParaRPr>
          </a:p>
        </p:txBody>
      </p:sp>
      <p:sp>
        <p:nvSpPr>
          <p:cNvPr id="10" name="חץ: למטה 9">
            <a:extLst>
              <a:ext uri="{FF2B5EF4-FFF2-40B4-BE49-F238E27FC236}">
                <a16:creationId xmlns:a16="http://schemas.microsoft.com/office/drawing/2014/main" id="{1504FCF1-C72D-451A-B30C-168562FDE6B2}"/>
              </a:ext>
            </a:extLst>
          </p:cNvPr>
          <p:cNvSpPr/>
          <p:nvPr/>
        </p:nvSpPr>
        <p:spPr>
          <a:xfrm>
            <a:off x="2775437" y="3996043"/>
            <a:ext cx="2461483" cy="1159163"/>
          </a:xfrm>
          <a:prstGeom prst="downArrow">
            <a:avLst>
              <a:gd name="adj1" fmla="val 74015"/>
              <a:gd name="adj2" fmla="val 51594"/>
            </a:avLst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altLang="en-US" sz="2800" b="1" dirty="0">
                <a:solidFill>
                  <a:schemeClr val="bg1"/>
                </a:solidFill>
              </a:rPr>
              <a:t>ירד </a:t>
            </a:r>
            <a:endParaRPr lang="he-IL" sz="2800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E0022F60-A778-43D9-ABBA-E402F327731C}"/>
              </a:ext>
            </a:extLst>
          </p:cNvPr>
          <p:cNvSpPr/>
          <p:nvPr/>
        </p:nvSpPr>
        <p:spPr>
          <a:xfrm>
            <a:off x="6132513" y="1932069"/>
            <a:ext cx="51494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800" b="1" dirty="0">
                <a:solidFill>
                  <a:srgbClr val="C00000"/>
                </a:solidFill>
                <a:sym typeface="Varela Round"/>
              </a:rPr>
              <a:t>ירידה</a:t>
            </a:r>
            <a:r>
              <a:rPr lang="he-IL" sz="2800" b="1" dirty="0">
                <a:sym typeface="Varela Round"/>
              </a:rPr>
              <a:t> בריכוז יוני ה- </a:t>
            </a:r>
            <a:r>
              <a:rPr lang="en-US" sz="2800" b="1" dirty="0">
                <a:sym typeface="Varela Round"/>
              </a:rPr>
              <a:t>OH</a:t>
            </a:r>
            <a:r>
              <a:rPr lang="en-US" sz="2800" b="1" baseline="30000" dirty="0">
                <a:sym typeface="Varela Round"/>
              </a:rPr>
              <a:t>-</a:t>
            </a:r>
            <a:r>
              <a:rPr lang="en-US" sz="2800" b="1" baseline="-25000" dirty="0">
                <a:sym typeface="Varela Round"/>
              </a:rPr>
              <a:t>(</a:t>
            </a:r>
            <a:r>
              <a:rPr lang="en-US" sz="2800" b="1" baseline="-25000" dirty="0" err="1">
                <a:sym typeface="Varela Round"/>
              </a:rPr>
              <a:t>aq</a:t>
            </a:r>
            <a:r>
              <a:rPr lang="en-US" sz="2800" b="1" baseline="-25000" dirty="0">
                <a:sym typeface="Varela Round"/>
              </a:rPr>
              <a:t>)</a:t>
            </a:r>
            <a:r>
              <a:rPr lang="he-IL" sz="2800" b="1" dirty="0">
                <a:sym typeface="Varela Round"/>
              </a:rPr>
              <a:t> גורמת </a:t>
            </a:r>
            <a:r>
              <a:rPr lang="he-IL" sz="2800" b="1" dirty="0">
                <a:solidFill>
                  <a:srgbClr val="C00000"/>
                </a:solidFill>
                <a:sym typeface="Varela Round"/>
              </a:rPr>
              <a:t>לירידה</a:t>
            </a:r>
            <a:r>
              <a:rPr lang="he-IL" sz="2800" b="1" dirty="0">
                <a:sym typeface="Varela Round"/>
              </a:rPr>
              <a:t> ב- </a:t>
            </a:r>
            <a:r>
              <a:rPr lang="en-US" sz="2800" b="1" dirty="0">
                <a:sym typeface="Varela Round"/>
              </a:rPr>
              <a:t>pH</a:t>
            </a:r>
            <a:endParaRPr lang="he-IL" sz="2800" b="1" dirty="0"/>
          </a:p>
        </p:txBody>
      </p:sp>
      <p:sp>
        <p:nvSpPr>
          <p:cNvPr id="9" name="חץ: למטה 8">
            <a:extLst>
              <a:ext uri="{FF2B5EF4-FFF2-40B4-BE49-F238E27FC236}">
                <a16:creationId xmlns:a16="http://schemas.microsoft.com/office/drawing/2014/main" id="{309852B1-33B0-4B4C-8ED1-6A0489AFD11B}"/>
              </a:ext>
            </a:extLst>
          </p:cNvPr>
          <p:cNvSpPr/>
          <p:nvPr/>
        </p:nvSpPr>
        <p:spPr>
          <a:xfrm>
            <a:off x="3255638" y="3989405"/>
            <a:ext cx="554182" cy="951346"/>
          </a:xfrm>
          <a:prstGeom prst="downArrow">
            <a:avLst>
              <a:gd name="adj1" fmla="val 50000"/>
              <a:gd name="adj2" fmla="val 8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2428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חומצה בסיס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9AAF5D6D-7B96-4A64-AC97-86BC6C6CEE3B}"/>
              </a:ext>
            </a:extLst>
          </p:cNvPr>
          <p:cNvSpPr txBox="1">
            <a:spLocks/>
          </p:cNvSpPr>
          <p:nvPr/>
        </p:nvSpPr>
        <p:spPr>
          <a:xfrm>
            <a:off x="233283" y="875448"/>
            <a:ext cx="11160125" cy="1029119"/>
          </a:xfrm>
          <a:prstGeom prst="rect">
            <a:avLst/>
          </a:prstGeom>
        </p:spPr>
        <p:txBody>
          <a:bodyPr vert="horz" lIns="0" tIns="0" rIns="0" bIns="0" rtlCol="1" anchor="ctr">
            <a:noAutofit/>
          </a:bodyPr>
          <a:lstStyle>
            <a:lvl1pPr marL="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3000" b="1" kern="1200">
                <a:solidFill>
                  <a:srgbClr val="12B4BC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457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he-IL" sz="2800" dirty="0">
                <a:sym typeface="Varela Round"/>
              </a:rPr>
              <a:t> שינוי ה-</a:t>
            </a:r>
            <a:r>
              <a:rPr lang="en-US" sz="2800" dirty="0">
                <a:sym typeface="Varela Round"/>
              </a:rPr>
              <a:t>pH</a:t>
            </a:r>
            <a:r>
              <a:rPr lang="he-IL" sz="2800" dirty="0">
                <a:sym typeface="Varela Round"/>
              </a:rPr>
              <a:t> , </a:t>
            </a:r>
          </a:p>
          <a:p>
            <a:pPr>
              <a:lnSpc>
                <a:spcPct val="120000"/>
              </a:lnSpc>
              <a:defRPr/>
            </a:pPr>
            <a:r>
              <a:rPr lang="he-IL" sz="2800" dirty="0">
                <a:sym typeface="Varela Round"/>
              </a:rPr>
              <a:t>הוספת המים מקטינה את ריכוז התמיסה </a:t>
            </a:r>
          </a:p>
          <a:p>
            <a:pPr>
              <a:lnSpc>
                <a:spcPct val="120000"/>
              </a:lnSpc>
              <a:defRPr/>
            </a:pPr>
            <a:endParaRPr lang="he-IL" sz="2800" dirty="0">
              <a:sym typeface="Varela Round"/>
            </a:endParaRPr>
          </a:p>
        </p:txBody>
      </p:sp>
      <p:sp>
        <p:nvSpPr>
          <p:cNvPr id="7" name="מציין מיקום תוכן 6">
            <a:extLst>
              <a:ext uri="{FF2B5EF4-FFF2-40B4-BE49-F238E27FC236}">
                <a16:creationId xmlns:a16="http://schemas.microsoft.com/office/drawing/2014/main" id="{422E9CCB-5DB8-40E3-A6AD-64C43E3707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511487" y="1702794"/>
            <a:ext cx="2989384" cy="2286611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bg1"/>
                </a:solidFill>
                <a:sym typeface="Varela Round"/>
              </a:rPr>
              <a:t>בהוספת מים לתמיסה ניטרלית ה-</a:t>
            </a:r>
            <a:r>
              <a:rPr lang="en-US" dirty="0">
                <a:solidFill>
                  <a:schemeClr val="bg1"/>
                </a:solidFill>
                <a:sym typeface="Varela Round"/>
              </a:rPr>
              <a:t>pH </a:t>
            </a:r>
            <a:endParaRPr lang="he-IL" sz="2400" dirty="0">
              <a:solidFill>
                <a:schemeClr val="bg1"/>
              </a:solidFill>
            </a:endParaRPr>
          </a:p>
        </p:txBody>
      </p:sp>
      <p:sp>
        <p:nvSpPr>
          <p:cNvPr id="10" name="חץ: למטה 9">
            <a:extLst>
              <a:ext uri="{FF2B5EF4-FFF2-40B4-BE49-F238E27FC236}">
                <a16:creationId xmlns:a16="http://schemas.microsoft.com/office/drawing/2014/main" id="{1504FCF1-C72D-451A-B30C-168562FDE6B2}"/>
              </a:ext>
            </a:extLst>
          </p:cNvPr>
          <p:cNvSpPr/>
          <p:nvPr/>
        </p:nvSpPr>
        <p:spPr>
          <a:xfrm>
            <a:off x="2678721" y="3996043"/>
            <a:ext cx="2461483" cy="1159163"/>
          </a:xfrm>
          <a:prstGeom prst="downArrow">
            <a:avLst>
              <a:gd name="adj1" fmla="val 74015"/>
              <a:gd name="adj2" fmla="val 51594"/>
            </a:avLst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altLang="en-US" sz="2800" b="1" dirty="0">
                <a:solidFill>
                  <a:schemeClr val="bg1"/>
                </a:solidFill>
              </a:rPr>
              <a:t>לא משתנה </a:t>
            </a:r>
            <a:endParaRPr lang="he-IL" sz="2800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E0022F60-A778-43D9-ABBA-E402F327731C}"/>
              </a:ext>
            </a:extLst>
          </p:cNvPr>
          <p:cNvSpPr/>
          <p:nvPr/>
        </p:nvSpPr>
        <p:spPr>
          <a:xfrm>
            <a:off x="5873262" y="1904567"/>
            <a:ext cx="55890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800" b="1" dirty="0">
                <a:sym typeface="Varela Round"/>
              </a:rPr>
              <a:t>ירידה בריכוז יונים </a:t>
            </a:r>
            <a:r>
              <a:rPr lang="he-IL" sz="2800" b="1" dirty="0">
                <a:solidFill>
                  <a:srgbClr val="C00000"/>
                </a:solidFill>
                <a:sym typeface="Varela Round"/>
              </a:rPr>
              <a:t>אחרים</a:t>
            </a:r>
            <a:r>
              <a:rPr lang="he-IL" sz="2800" b="1" dirty="0">
                <a:sym typeface="Varela Round"/>
              </a:rPr>
              <a:t> </a:t>
            </a:r>
          </a:p>
          <a:p>
            <a:pPr algn="ctr"/>
            <a:r>
              <a:rPr lang="he-IL" sz="2800" b="1" dirty="0">
                <a:sym typeface="Varela Round"/>
              </a:rPr>
              <a:t>לא גורמת לשינוי ב- </a:t>
            </a:r>
            <a:r>
              <a:rPr lang="en-US" sz="2800" b="1" dirty="0">
                <a:sym typeface="Varela Round"/>
              </a:rPr>
              <a:t>pH</a:t>
            </a:r>
            <a:endParaRPr lang="he-IL" sz="2800" b="1" dirty="0"/>
          </a:p>
        </p:txBody>
      </p:sp>
    </p:spTree>
    <p:extLst>
      <p:ext uri="{BB962C8B-B14F-4D97-AF65-F5344CB8AC3E}">
        <p14:creationId xmlns:p14="http://schemas.microsoft.com/office/powerpoint/2010/main" val="8004230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חומצה בסיס</a:t>
            </a:r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3239" y="1834328"/>
            <a:ext cx="7675684" cy="421900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he-IL" altLang="en-US" sz="2800" dirty="0">
                <a:solidFill>
                  <a:schemeClr val="tx1"/>
                </a:solidFill>
              </a:rPr>
              <a:t>   הוספת תמיסה ניטרלית לתמיסת חומצה או לתמיסת בסיס מגדילה את נפח התמיסה, 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he-IL" altLang="en-US" sz="2800" dirty="0">
                <a:solidFill>
                  <a:schemeClr val="tx1"/>
                </a:solidFill>
              </a:rPr>
              <a:t>   לכן ריכוז יוני ה- </a:t>
            </a:r>
            <a:r>
              <a:rPr lang="en-US" sz="2800" dirty="0">
                <a:solidFill>
                  <a:schemeClr val="tx1"/>
                </a:solidFill>
                <a:sym typeface="Varela Round"/>
              </a:rPr>
              <a:t>H</a:t>
            </a:r>
            <a:r>
              <a:rPr lang="en-US" sz="2800" baseline="-25000" dirty="0">
                <a:solidFill>
                  <a:schemeClr val="tx1"/>
                </a:solidFill>
                <a:sym typeface="Varela Round"/>
              </a:rPr>
              <a:t>3</a:t>
            </a:r>
            <a:r>
              <a:rPr lang="en-US" sz="2800" dirty="0">
                <a:solidFill>
                  <a:schemeClr val="tx1"/>
                </a:solidFill>
                <a:sym typeface="Varela Round"/>
              </a:rPr>
              <a:t>O</a:t>
            </a:r>
            <a:r>
              <a:rPr lang="en-US" sz="2800" baseline="30000" dirty="0">
                <a:solidFill>
                  <a:schemeClr val="tx1"/>
                </a:solidFill>
                <a:sym typeface="Varela Round"/>
              </a:rPr>
              <a:t>+</a:t>
            </a:r>
            <a:r>
              <a:rPr lang="en-US" sz="2800" baseline="-25000" dirty="0">
                <a:solidFill>
                  <a:schemeClr val="tx1"/>
                </a:solidFill>
                <a:sym typeface="Varela Round"/>
              </a:rPr>
              <a:t>(</a:t>
            </a:r>
            <a:r>
              <a:rPr lang="en-US" sz="2800" baseline="-25000" dirty="0" err="1">
                <a:solidFill>
                  <a:schemeClr val="tx1"/>
                </a:solidFill>
                <a:sym typeface="Varela Round"/>
              </a:rPr>
              <a:t>aq</a:t>
            </a:r>
            <a:r>
              <a:rPr lang="en-US" sz="2800" baseline="-25000" dirty="0">
                <a:solidFill>
                  <a:schemeClr val="tx1"/>
                </a:solidFill>
                <a:sym typeface="Varela Round"/>
              </a:rPr>
              <a:t>)</a:t>
            </a:r>
            <a:r>
              <a:rPr lang="he-IL" altLang="en-US" sz="2800" dirty="0">
                <a:solidFill>
                  <a:schemeClr val="tx1"/>
                </a:solidFill>
              </a:rPr>
              <a:t> או ריכוז יוני ה- </a:t>
            </a:r>
            <a:r>
              <a:rPr lang="en-US" sz="2800" dirty="0">
                <a:solidFill>
                  <a:schemeClr val="tx1"/>
                </a:solidFill>
                <a:sym typeface="Varela Round"/>
              </a:rPr>
              <a:t>OH</a:t>
            </a:r>
            <a:r>
              <a:rPr lang="en-US" sz="2800" baseline="30000" dirty="0">
                <a:solidFill>
                  <a:schemeClr val="tx1"/>
                </a:solidFill>
                <a:sym typeface="Varela Round"/>
              </a:rPr>
              <a:t>-</a:t>
            </a:r>
            <a:r>
              <a:rPr lang="en-US" sz="2800" baseline="-25000" dirty="0">
                <a:solidFill>
                  <a:schemeClr val="tx1"/>
                </a:solidFill>
                <a:sym typeface="Varela Round"/>
              </a:rPr>
              <a:t>(</a:t>
            </a:r>
            <a:r>
              <a:rPr lang="en-US" sz="2800" baseline="-25000" dirty="0" err="1">
                <a:solidFill>
                  <a:schemeClr val="tx1"/>
                </a:solidFill>
                <a:sym typeface="Varela Round"/>
              </a:rPr>
              <a:t>aq</a:t>
            </a:r>
            <a:r>
              <a:rPr lang="en-US" sz="2800" baseline="-25000" dirty="0">
                <a:solidFill>
                  <a:schemeClr val="tx1"/>
                </a:solidFill>
                <a:sym typeface="Varela Round"/>
              </a:rPr>
              <a:t>)</a:t>
            </a:r>
            <a:r>
              <a:rPr lang="he-IL" altLang="en-US" sz="2800" dirty="0">
                <a:solidFill>
                  <a:schemeClr val="tx1"/>
                </a:solidFill>
              </a:rPr>
              <a:t> יורד וכתוצאה מכך ה- </a:t>
            </a:r>
            <a:r>
              <a:rPr lang="en-US" altLang="en-US" sz="2800" dirty="0">
                <a:solidFill>
                  <a:schemeClr val="tx1"/>
                </a:solidFill>
              </a:rPr>
              <a:t>pH</a:t>
            </a:r>
            <a:r>
              <a:rPr lang="he-IL" altLang="en-US" sz="2800" dirty="0">
                <a:solidFill>
                  <a:schemeClr val="tx1"/>
                </a:solidFill>
              </a:rPr>
              <a:t> של התמיסה משתנה:  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he-IL" altLang="en-US" sz="2800" dirty="0">
                <a:solidFill>
                  <a:schemeClr val="tx1"/>
                </a:solidFill>
              </a:rPr>
              <a:t>   עולה בתחום החומצי/ יורד בתחום הבסיסי.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he-IL" sz="2800" dirty="0">
              <a:solidFill>
                <a:schemeClr val="tx1"/>
              </a:solidFill>
            </a:endParaRP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9AAF5D6D-7B96-4A64-AC97-86BC6C6CEE3B}"/>
              </a:ext>
            </a:extLst>
          </p:cNvPr>
          <p:cNvSpPr txBox="1">
            <a:spLocks/>
          </p:cNvSpPr>
          <p:nvPr/>
        </p:nvSpPr>
        <p:spPr>
          <a:xfrm>
            <a:off x="2057399" y="1058235"/>
            <a:ext cx="9407770" cy="457200"/>
          </a:xfrm>
          <a:prstGeom prst="rect">
            <a:avLst/>
          </a:prstGeom>
        </p:spPr>
        <p:txBody>
          <a:bodyPr vert="horz" lIns="0" tIns="0" rIns="0" bIns="0" rtlCol="1" anchor="ctr">
            <a:noAutofit/>
          </a:bodyPr>
          <a:lstStyle>
            <a:lvl1pPr marL="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3000" b="1" kern="1200">
                <a:solidFill>
                  <a:srgbClr val="12B4BC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457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2800" dirty="0">
                <a:sym typeface="Varela Round"/>
              </a:rPr>
              <a:t>שינוי ה-</a:t>
            </a:r>
            <a:r>
              <a:rPr lang="en-US" sz="2800" dirty="0">
                <a:sym typeface="Varela Round"/>
              </a:rPr>
              <a:t>pH</a:t>
            </a:r>
            <a:r>
              <a:rPr lang="he-IL" sz="2800" dirty="0">
                <a:sym typeface="Varela Round"/>
              </a:rPr>
              <a:t> כתוצאה מ</a:t>
            </a:r>
            <a:r>
              <a:rPr lang="en-US" sz="2800" dirty="0">
                <a:sym typeface="Varela Round"/>
              </a:rPr>
              <a:t> </a:t>
            </a:r>
            <a:r>
              <a:rPr lang="he-IL" sz="2800" dirty="0">
                <a:sym typeface="Varela Round"/>
              </a:rPr>
              <a:t>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2800" dirty="0">
                <a:sym typeface="Varela Round"/>
              </a:rPr>
              <a:t>הוספת תמיסה ניטראלית דומה להוספת מים</a:t>
            </a:r>
          </a:p>
        </p:txBody>
      </p:sp>
    </p:spTree>
    <p:extLst>
      <p:ext uri="{BB962C8B-B14F-4D97-AF65-F5344CB8AC3E}">
        <p14:creationId xmlns:p14="http://schemas.microsoft.com/office/powerpoint/2010/main" val="32352022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חומצה בסיס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7C9259-BD27-44CF-89D5-877243D9C8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10000"/>
          </a:bodyPr>
          <a:lstStyle/>
          <a:p>
            <a:pPr rtl="1"/>
            <a:r>
              <a:rPr lang="he-IL" dirty="0">
                <a:sym typeface="Varela Round"/>
              </a:rPr>
              <a:t>קביעת שינוי ה-</a:t>
            </a:r>
            <a:r>
              <a:rPr lang="en-US" dirty="0">
                <a:sym typeface="Varela Round"/>
              </a:rPr>
              <a:t>pH</a:t>
            </a:r>
            <a:r>
              <a:rPr lang="he-IL" dirty="0">
                <a:sym typeface="Varela Round"/>
              </a:rPr>
              <a:t>  בערבוב תמיסות ללא תגובה וללא חישוב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305879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חומצה בסיס</a:t>
            </a:r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093" y="2002222"/>
            <a:ext cx="9073661" cy="352218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he-IL" altLang="en-US" b="1" dirty="0">
                <a:solidFill>
                  <a:srgbClr val="1D4C72"/>
                </a:solidFill>
              </a:rPr>
              <a:t>הוספת תמיסה </a:t>
            </a:r>
            <a:r>
              <a:rPr lang="he-IL" altLang="en-US" b="1" dirty="0">
                <a:solidFill>
                  <a:srgbClr val="C00000"/>
                </a:solidFill>
              </a:rPr>
              <a:t>חומצית</a:t>
            </a:r>
            <a:r>
              <a:rPr lang="he-IL" altLang="en-US" b="1" dirty="0">
                <a:solidFill>
                  <a:srgbClr val="1D4C72"/>
                </a:solidFill>
              </a:rPr>
              <a:t> לתמיסת ניטרלית מגדילה את ריכוז יוני 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he-IL" altLang="en-US" b="1" dirty="0">
                <a:solidFill>
                  <a:srgbClr val="1D4C72"/>
                </a:solidFill>
              </a:rPr>
              <a:t>ה- </a:t>
            </a:r>
            <a:r>
              <a:rPr lang="en-US" b="1" dirty="0">
                <a:sym typeface="Varela Round"/>
              </a:rPr>
              <a:t>H</a:t>
            </a:r>
            <a:r>
              <a:rPr lang="en-US" b="1" baseline="-25000" dirty="0">
                <a:sym typeface="Varela Round"/>
              </a:rPr>
              <a:t>3</a:t>
            </a:r>
            <a:r>
              <a:rPr lang="en-US" b="1" dirty="0">
                <a:sym typeface="Varela Round"/>
              </a:rPr>
              <a:t>O</a:t>
            </a:r>
            <a:r>
              <a:rPr lang="en-US" b="1" baseline="30000" dirty="0">
                <a:sym typeface="Varela Round"/>
              </a:rPr>
              <a:t>+</a:t>
            </a:r>
            <a:r>
              <a:rPr lang="en-US" b="1" baseline="-25000" dirty="0">
                <a:sym typeface="Varela Round"/>
              </a:rPr>
              <a:t>(</a:t>
            </a:r>
            <a:r>
              <a:rPr lang="en-US" b="1" baseline="-25000" dirty="0" err="1">
                <a:sym typeface="Varela Round"/>
              </a:rPr>
              <a:t>aq</a:t>
            </a:r>
            <a:r>
              <a:rPr lang="en-US" b="1" baseline="-25000" dirty="0">
                <a:sym typeface="Varela Round"/>
              </a:rPr>
              <a:t>)</a:t>
            </a:r>
            <a:r>
              <a:rPr lang="he-IL" altLang="en-US" b="1" dirty="0">
                <a:solidFill>
                  <a:srgbClr val="1D4C72"/>
                </a:solidFill>
              </a:rPr>
              <a:t>  ולכן מורידה את ה- </a:t>
            </a:r>
            <a:r>
              <a:rPr lang="en-US" altLang="en-US" b="1" dirty="0">
                <a:solidFill>
                  <a:srgbClr val="1D4C72"/>
                </a:solidFill>
              </a:rPr>
              <a:t>pH</a:t>
            </a:r>
            <a:r>
              <a:rPr lang="he-IL" altLang="en-US" b="1" dirty="0">
                <a:solidFill>
                  <a:srgbClr val="1D4C72"/>
                </a:solidFill>
              </a:rPr>
              <a:t> של התמיסה החדשה.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endParaRPr lang="he-IL" altLang="en-US" b="1" dirty="0">
              <a:solidFill>
                <a:srgbClr val="1D4C72"/>
              </a:solidFill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he-IL" altLang="en-US" b="1" dirty="0">
                <a:solidFill>
                  <a:srgbClr val="1D4C72"/>
                </a:solidFill>
              </a:rPr>
              <a:t>הוספת תמיסה </a:t>
            </a:r>
            <a:r>
              <a:rPr lang="he-IL" altLang="en-US" b="1" dirty="0">
                <a:solidFill>
                  <a:srgbClr val="C00000"/>
                </a:solidFill>
              </a:rPr>
              <a:t>בסיסית</a:t>
            </a:r>
            <a:r>
              <a:rPr lang="he-IL" altLang="en-US" b="1" dirty="0">
                <a:solidFill>
                  <a:srgbClr val="1D4C72"/>
                </a:solidFill>
              </a:rPr>
              <a:t> לתמיסת ניטרלית מגדילה את ריכוז יוני ה-</a:t>
            </a:r>
          </a:p>
          <a:p>
            <a:pPr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en-US" b="1" dirty="0">
                <a:sym typeface="Varela Round"/>
              </a:rPr>
              <a:t>OH</a:t>
            </a:r>
            <a:r>
              <a:rPr lang="en-US" b="1" baseline="30000" dirty="0">
                <a:sym typeface="Varela Round"/>
              </a:rPr>
              <a:t>-</a:t>
            </a:r>
            <a:r>
              <a:rPr lang="en-US" b="1" baseline="-25000" dirty="0">
                <a:sym typeface="Varela Round"/>
              </a:rPr>
              <a:t>(</a:t>
            </a:r>
            <a:r>
              <a:rPr lang="en-US" b="1" baseline="-25000" dirty="0" err="1">
                <a:sym typeface="Varela Round"/>
              </a:rPr>
              <a:t>aq</a:t>
            </a:r>
            <a:r>
              <a:rPr lang="en-US" b="1" baseline="-25000" dirty="0">
                <a:sym typeface="Varela Round"/>
              </a:rPr>
              <a:t>)</a:t>
            </a:r>
            <a:r>
              <a:rPr lang="he-IL" altLang="en-US" b="1" dirty="0">
                <a:solidFill>
                  <a:srgbClr val="1D4C72"/>
                </a:solidFill>
              </a:rPr>
              <a:t> ולכן מעלה את ה- </a:t>
            </a:r>
            <a:r>
              <a:rPr lang="en-US" altLang="en-US" b="1" dirty="0">
                <a:solidFill>
                  <a:srgbClr val="1D4C72"/>
                </a:solidFill>
              </a:rPr>
              <a:t>pH</a:t>
            </a:r>
            <a:r>
              <a:rPr lang="he-IL" altLang="en-US" b="1" dirty="0">
                <a:solidFill>
                  <a:srgbClr val="1D4C72"/>
                </a:solidFill>
              </a:rPr>
              <a:t> של התמיסה החדשה.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he-IL" dirty="0"/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9AAF5D6D-7B96-4A64-AC97-86BC6C6CEE3B}"/>
              </a:ext>
            </a:extLst>
          </p:cNvPr>
          <p:cNvSpPr txBox="1">
            <a:spLocks/>
          </p:cNvSpPr>
          <p:nvPr/>
        </p:nvSpPr>
        <p:spPr>
          <a:xfrm>
            <a:off x="2155613" y="1210235"/>
            <a:ext cx="9407770" cy="457200"/>
          </a:xfrm>
          <a:prstGeom prst="rect">
            <a:avLst/>
          </a:prstGeom>
        </p:spPr>
        <p:txBody>
          <a:bodyPr vert="horz" lIns="0" tIns="0" rIns="0" bIns="0" rtlCol="1" anchor="ctr">
            <a:noAutofit/>
          </a:bodyPr>
          <a:lstStyle>
            <a:lvl1pPr marL="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3000" b="1" kern="1200">
                <a:solidFill>
                  <a:srgbClr val="12B4BC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457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2800" dirty="0">
                <a:sym typeface="Varela Round"/>
              </a:rPr>
              <a:t>שינוי ה-</a:t>
            </a:r>
            <a:r>
              <a:rPr lang="en-US" sz="2800" dirty="0">
                <a:sym typeface="Varela Round"/>
              </a:rPr>
              <a:t>pH</a:t>
            </a:r>
            <a:r>
              <a:rPr lang="he-IL" sz="2800" dirty="0">
                <a:sym typeface="Varela Round"/>
              </a:rPr>
              <a:t> כתוצאה מ</a:t>
            </a:r>
            <a:r>
              <a:rPr lang="en-US" sz="2800" dirty="0">
                <a:sym typeface="Varela Round"/>
              </a:rPr>
              <a:t> </a:t>
            </a:r>
            <a:r>
              <a:rPr lang="he-IL" sz="2800" dirty="0">
                <a:sym typeface="Varela Round"/>
              </a:rPr>
              <a:t>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2800" dirty="0">
                <a:sym typeface="Varela Round"/>
              </a:rPr>
              <a:t>הוספת תמיסת חומצה או תמיסת בסיס</a:t>
            </a:r>
          </a:p>
        </p:txBody>
      </p:sp>
      <p:pic>
        <p:nvPicPr>
          <p:cNvPr id="7170" name="Picture 2" descr="שיווק מוצרי ישע">
            <a:extLst>
              <a:ext uri="{FF2B5EF4-FFF2-40B4-BE49-F238E27FC236}">
                <a16:creationId xmlns:a16="http://schemas.microsoft.com/office/drawing/2014/main" id="{687A9B0F-683C-49B2-A392-4080676BD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417" y="2002222"/>
            <a:ext cx="1447408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8228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חומצה בסיס</a:t>
            </a:r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338" y="2069244"/>
            <a:ext cx="9073661" cy="352218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Tx/>
              <a:buNone/>
              <a:defRPr/>
            </a:pPr>
            <a:r>
              <a:rPr lang="he-IL" altLang="en-US" dirty="0">
                <a:solidFill>
                  <a:schemeClr val="tx1"/>
                </a:solidFill>
              </a:rPr>
              <a:t>  הוספת תמיסה בסיסית לתמיסת ניטראלית אומנם מגדילה את נפח התמיסה, אך גם </a:t>
            </a:r>
            <a:r>
              <a:rPr lang="he-IL" altLang="en-US" dirty="0">
                <a:solidFill>
                  <a:srgbClr val="C00000"/>
                </a:solidFill>
              </a:rPr>
              <a:t>מגדילה</a:t>
            </a:r>
            <a:r>
              <a:rPr lang="he-IL" altLang="en-US" dirty="0">
                <a:solidFill>
                  <a:schemeClr val="tx1"/>
                </a:solidFill>
              </a:rPr>
              <a:t> את מספר המולים וריכוז  של יוני ההידרוקסיד, </a:t>
            </a:r>
            <a:r>
              <a:rPr lang="en-US" dirty="0">
                <a:solidFill>
                  <a:schemeClr val="tx1"/>
                </a:solidFill>
                <a:sym typeface="Varela Round"/>
              </a:rPr>
              <a:t>OH</a:t>
            </a:r>
            <a:r>
              <a:rPr lang="en-US" baseline="30000" dirty="0">
                <a:solidFill>
                  <a:schemeClr val="tx1"/>
                </a:solidFill>
                <a:sym typeface="Varela Round"/>
              </a:rPr>
              <a:t>-</a:t>
            </a:r>
            <a:r>
              <a:rPr lang="en-US" baseline="-25000" dirty="0">
                <a:solidFill>
                  <a:schemeClr val="tx1"/>
                </a:solidFill>
                <a:sym typeface="Varela Round"/>
              </a:rPr>
              <a:t>(</a:t>
            </a:r>
            <a:r>
              <a:rPr lang="en-US" baseline="-25000" dirty="0" err="1">
                <a:solidFill>
                  <a:schemeClr val="tx1"/>
                </a:solidFill>
                <a:sym typeface="Varela Round"/>
              </a:rPr>
              <a:t>aq</a:t>
            </a:r>
            <a:r>
              <a:rPr lang="en-US" baseline="-25000" dirty="0">
                <a:solidFill>
                  <a:schemeClr val="tx1"/>
                </a:solidFill>
                <a:sym typeface="Varela Round"/>
              </a:rPr>
              <a:t>)</a:t>
            </a:r>
            <a:r>
              <a:rPr lang="he-IL" baseline="-25000" dirty="0">
                <a:solidFill>
                  <a:schemeClr val="tx1"/>
                </a:solidFill>
                <a:sym typeface="Varela Round"/>
              </a:rPr>
              <a:t>,</a:t>
            </a:r>
            <a:r>
              <a:rPr lang="he-IL" altLang="en-US" dirty="0">
                <a:solidFill>
                  <a:schemeClr val="tx1"/>
                </a:solidFill>
              </a:rPr>
              <a:t> בתמיסה, 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Tx/>
              <a:buNone/>
              <a:defRPr/>
            </a:pPr>
            <a:r>
              <a:rPr lang="he-IL" altLang="en-US" dirty="0">
                <a:solidFill>
                  <a:schemeClr val="tx1"/>
                </a:solidFill>
              </a:rPr>
              <a:t>   לכן ה- </a:t>
            </a:r>
            <a:r>
              <a:rPr lang="en-US" altLang="en-US" dirty="0">
                <a:solidFill>
                  <a:schemeClr val="tx1"/>
                </a:solidFill>
              </a:rPr>
              <a:t>pH</a:t>
            </a:r>
            <a:r>
              <a:rPr lang="he-IL" altLang="en-US" dirty="0">
                <a:solidFill>
                  <a:schemeClr val="tx1"/>
                </a:solidFill>
              </a:rPr>
              <a:t> של התמיסה </a:t>
            </a:r>
            <a:r>
              <a:rPr lang="he-IL" altLang="en-US" dirty="0">
                <a:solidFill>
                  <a:srgbClr val="C00000"/>
                </a:solidFill>
              </a:rPr>
              <a:t>עולה</a:t>
            </a:r>
            <a:r>
              <a:rPr lang="he-IL" altLang="en-US" dirty="0">
                <a:solidFill>
                  <a:schemeClr val="tx1"/>
                </a:solidFill>
              </a:rPr>
              <a:t> ויהיה בתחום הבסיסי.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  <a:defRPr/>
            </a:pP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9AAF5D6D-7B96-4A64-AC97-86BC6C6CEE3B}"/>
              </a:ext>
            </a:extLst>
          </p:cNvPr>
          <p:cNvSpPr txBox="1">
            <a:spLocks/>
          </p:cNvSpPr>
          <p:nvPr/>
        </p:nvSpPr>
        <p:spPr>
          <a:xfrm>
            <a:off x="1296161" y="1453782"/>
            <a:ext cx="9979270" cy="457200"/>
          </a:xfrm>
          <a:prstGeom prst="rect">
            <a:avLst/>
          </a:prstGeom>
        </p:spPr>
        <p:txBody>
          <a:bodyPr vert="horz" lIns="0" tIns="0" rIns="0" bIns="0" rtlCol="1" anchor="ctr">
            <a:noAutofit/>
          </a:bodyPr>
          <a:lstStyle>
            <a:lvl1pPr marL="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3000" b="1" kern="1200">
                <a:solidFill>
                  <a:srgbClr val="12B4BC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457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2800" dirty="0">
                <a:sym typeface="Varela Round"/>
              </a:rPr>
              <a:t>שינוי ה-</a:t>
            </a:r>
            <a:r>
              <a:rPr lang="en-US" sz="2800" dirty="0">
                <a:sym typeface="Varela Round"/>
              </a:rPr>
              <a:t>pH</a:t>
            </a:r>
            <a:r>
              <a:rPr lang="he-IL" sz="2800" dirty="0">
                <a:sym typeface="Varela Round"/>
              </a:rPr>
              <a:t> כתוצאה מהוספת תמיסת בסיס</a:t>
            </a:r>
            <a:r>
              <a:rPr lang="en-US" sz="2800" dirty="0">
                <a:sym typeface="Varela Round"/>
              </a:rPr>
              <a:t> </a:t>
            </a:r>
            <a:r>
              <a:rPr lang="he-IL" sz="2800" dirty="0">
                <a:sym typeface="Varela Round"/>
              </a:rPr>
              <a:t>: </a:t>
            </a:r>
            <a:endParaRPr lang="he-IL" sz="2800" dirty="0">
              <a:solidFill>
                <a:schemeClr val="tx1">
                  <a:lumMod val="90000"/>
                  <a:lumOff val="10000"/>
                </a:schemeClr>
              </a:solidFill>
              <a:sym typeface="Varela Round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2800" dirty="0">
                <a:solidFill>
                  <a:schemeClr val="tx1">
                    <a:lumMod val="90000"/>
                    <a:lumOff val="10000"/>
                  </a:schemeClr>
                </a:solidFill>
                <a:sym typeface="Varela Round"/>
              </a:rPr>
              <a:t>לתמיסה ניטראלית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e-IL" sz="2800" dirty="0">
              <a:sym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2210611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51"/>
          <p:cNvSpPr txBox="1">
            <a:spLocks noGrp="1"/>
          </p:cNvSpPr>
          <p:nvPr>
            <p:ph type="title"/>
          </p:nvPr>
        </p:nvSpPr>
        <p:spPr>
          <a:xfrm>
            <a:off x="1024128" y="155448"/>
            <a:ext cx="9802206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en-US" dirty="0" err="1"/>
              <a:t>חומצה</a:t>
            </a:r>
            <a:r>
              <a:rPr lang="en-US" dirty="0"/>
              <a:t> </a:t>
            </a:r>
            <a:r>
              <a:rPr lang="en-US" dirty="0" err="1"/>
              <a:t>בסיס</a:t>
            </a:r>
            <a:endParaRPr dirty="0"/>
          </a:p>
        </p:txBody>
      </p:sp>
      <p:sp>
        <p:nvSpPr>
          <p:cNvPr id="558" name="Google Shape;558;p51"/>
          <p:cNvSpPr txBox="1">
            <a:spLocks noGrp="1"/>
          </p:cNvSpPr>
          <p:nvPr>
            <p:ph type="body" idx="1"/>
          </p:nvPr>
        </p:nvSpPr>
        <p:spPr>
          <a:xfrm>
            <a:off x="671117" y="909832"/>
            <a:ext cx="11073502" cy="4193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התרכובת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 K</a:t>
            </a:r>
            <a:r>
              <a:rPr lang="en-US" sz="2200" b="0" i="0" u="none" strike="noStrike" cap="none" baseline="-250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2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HPO</a:t>
            </a:r>
            <a:r>
              <a:rPr lang="en-US" sz="2200" b="0" i="0" u="none" strike="noStrike" cap="none" baseline="-250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4(s)  </a:t>
            </a:r>
            <a:r>
              <a:rPr lang="he-IL" sz="2200" b="0" i="0" u="none" strike="noStrike" cap="none" baseline="-250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he-IL" sz="2200" b="0" i="0" u="none" strike="noStrike" cap="none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מתמוססת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במים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ולתמיסתה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המימית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 pH &gt;7</a:t>
            </a:r>
            <a:endParaRPr sz="2200" b="0" i="0" u="none" strike="noStrike" cap="none" dirty="0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בחר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את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הניסוח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highlight>
                  <a:srgbClr val="FFFF00"/>
                </a:highlight>
                <a:latin typeface="Varela Round"/>
                <a:ea typeface="Varela Round"/>
                <a:cs typeface="Varela Round"/>
                <a:sym typeface="Varela Round"/>
              </a:rPr>
              <a:t>הנכון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שמסכם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את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תגובת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ההמסה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 שלK</a:t>
            </a:r>
            <a:r>
              <a:rPr lang="en-US" sz="2200" b="0" i="0" u="none" strike="noStrike" cap="none" baseline="-250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2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HPO</a:t>
            </a:r>
            <a:r>
              <a:rPr lang="en-US" sz="2200" b="0" i="0" u="none" strike="noStrike" cap="none" baseline="-250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4(s)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he-IL" sz="2200" b="0" i="0" u="none" strike="noStrike" cap="none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במים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 .</a:t>
            </a:r>
            <a:endParaRPr sz="2200" dirty="0"/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-1524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300" b="0" i="0" u="none" strike="noStrike" cap="none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K</a:t>
            </a:r>
            <a:r>
              <a:rPr lang="en-US" sz="2300" b="0" i="0" u="none" strike="noStrike" cap="none" baseline="-250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2</a:t>
            </a:r>
            <a:r>
              <a:rPr lang="en-US" sz="2300" b="0" i="0" u="none" strike="noStrike" cap="none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HPO</a:t>
            </a:r>
            <a:r>
              <a:rPr lang="en-US" sz="2300" b="0" i="0" u="none" strike="noStrike" cap="none" baseline="-250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4(s)</a:t>
            </a:r>
            <a:r>
              <a:rPr lang="en-US" sz="2300" b="0" i="0" u="none" strike="noStrike" cap="none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       2K</a:t>
            </a:r>
            <a:r>
              <a:rPr lang="en-US" sz="2300" b="0" i="0" u="none" strike="noStrike" cap="none" baseline="300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+</a:t>
            </a:r>
            <a:r>
              <a:rPr lang="en-US" sz="2300" b="0" i="0" u="none" strike="noStrike" cap="none" baseline="-250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(</a:t>
            </a:r>
            <a:r>
              <a:rPr lang="en-US" sz="2300" b="0" i="0" u="none" strike="noStrike" cap="none" baseline="-25000" dirty="0" err="1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aq</a:t>
            </a:r>
            <a:r>
              <a:rPr lang="en-US" sz="2300" b="0" i="0" u="none" strike="noStrike" cap="none" baseline="-250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))</a:t>
            </a:r>
            <a:r>
              <a:rPr lang="en-US" sz="2300" b="0" i="0" u="none" strike="noStrike" cap="none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 + OH</a:t>
            </a:r>
            <a:r>
              <a:rPr lang="en-US" sz="2300" b="0" i="0" u="none" strike="noStrike" cap="none" baseline="300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-</a:t>
            </a:r>
            <a:r>
              <a:rPr lang="en-US" sz="2300" b="0" i="0" u="none" strike="noStrike" cap="none" baseline="-250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(</a:t>
            </a:r>
            <a:r>
              <a:rPr lang="en-US" sz="2300" b="0" i="0" u="none" strike="noStrike" cap="none" baseline="-25000" dirty="0" err="1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aq</a:t>
            </a:r>
            <a:r>
              <a:rPr lang="en-US" sz="2300" b="0" i="0" u="none" strike="noStrike" cap="none" baseline="-250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)</a:t>
            </a:r>
            <a:r>
              <a:rPr lang="en-US" sz="2300" b="0" i="0" u="none" strike="noStrike" cap="none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 + PO</a:t>
            </a:r>
            <a:r>
              <a:rPr lang="en-US" sz="2300" b="0" i="0" u="none" strike="noStrike" cap="none" baseline="-250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3</a:t>
            </a:r>
            <a:r>
              <a:rPr lang="en-US" sz="2300" b="0" i="0" u="none" strike="noStrike" cap="none" baseline="300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-</a:t>
            </a:r>
            <a:r>
              <a:rPr lang="en-US" sz="2300" b="0" i="0" u="none" strike="noStrike" cap="none" baseline="-250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(</a:t>
            </a:r>
            <a:r>
              <a:rPr lang="en-US" sz="2300" b="0" i="0" u="none" strike="noStrike" cap="none" baseline="-25000" dirty="0" err="1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aq</a:t>
            </a:r>
            <a:r>
              <a:rPr lang="en-US" sz="2300" b="0" i="0" u="none" strike="noStrike" cap="none" baseline="-250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)</a:t>
            </a:r>
            <a:endParaRPr sz="2300" b="0" i="0" u="none" strike="noStrike" cap="none" dirty="0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-1524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300" b="0" i="0" u="none" strike="noStrike" cap="none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K</a:t>
            </a:r>
            <a:r>
              <a:rPr lang="en-US" sz="2300" b="0" i="0" u="none" strike="noStrike" cap="none" baseline="-250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2</a:t>
            </a:r>
            <a:r>
              <a:rPr lang="en-US" sz="2300" b="0" i="0" u="none" strike="noStrike" cap="none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HPO</a:t>
            </a:r>
            <a:r>
              <a:rPr lang="en-US" sz="2300" b="0" i="0" u="none" strike="noStrike" cap="none" baseline="-250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4(s)</a:t>
            </a:r>
            <a:r>
              <a:rPr lang="en-US" sz="2300" b="0" i="0" u="none" strike="noStrike" cap="none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 + 2H</a:t>
            </a:r>
            <a:r>
              <a:rPr lang="en-US" sz="2300" b="0" i="0" u="none" strike="noStrike" cap="none" baseline="-250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2</a:t>
            </a:r>
            <a:r>
              <a:rPr lang="en-US" sz="2300" b="0" i="0" u="none" strike="noStrike" cap="none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O</a:t>
            </a:r>
            <a:r>
              <a:rPr lang="en-US" sz="2300" b="0" i="0" u="none" strike="noStrike" cap="none" baseline="-250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 (</a:t>
            </a:r>
            <a:r>
              <a:rPr lang="en-US" sz="2300" b="0" i="0" u="none" strike="noStrike" cap="none" baseline="-25000" dirty="0" err="1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aq</a:t>
            </a:r>
            <a:r>
              <a:rPr lang="en-US" sz="2300" b="0" i="0" u="none" strike="noStrike" cap="none" baseline="-250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)</a:t>
            </a:r>
            <a:r>
              <a:rPr lang="en-US" sz="2300" b="0" i="0" u="none" strike="noStrike" cap="none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     2KOH</a:t>
            </a:r>
            <a:r>
              <a:rPr lang="en-US" sz="2300" b="0" i="0" u="none" strike="noStrike" cap="none" baseline="-250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 (</a:t>
            </a:r>
            <a:r>
              <a:rPr lang="en-US" sz="2300" b="0" i="0" u="none" strike="noStrike" cap="none" baseline="-25000" dirty="0" err="1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aq</a:t>
            </a:r>
            <a:r>
              <a:rPr lang="en-US" sz="2300" b="0" i="0" u="none" strike="noStrike" cap="none" baseline="-250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))</a:t>
            </a:r>
            <a:r>
              <a:rPr lang="en-US" sz="2300" b="0" i="0" u="none" strike="noStrike" cap="none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 + H</a:t>
            </a:r>
            <a:r>
              <a:rPr lang="en-US" sz="2300" b="0" i="0" u="none" strike="noStrike" cap="none" baseline="-250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3</a:t>
            </a:r>
            <a:r>
              <a:rPr lang="en-US" sz="2300" b="0" i="0" u="none" strike="noStrike" cap="none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PO</a:t>
            </a:r>
            <a:r>
              <a:rPr lang="en-US" sz="2300" b="0" i="0" u="none" strike="noStrike" cap="none" baseline="-250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4 (</a:t>
            </a:r>
            <a:r>
              <a:rPr lang="en-US" sz="2300" b="0" i="0" u="none" strike="noStrike" cap="none" baseline="-25000" dirty="0" err="1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aq</a:t>
            </a:r>
            <a:r>
              <a:rPr lang="en-US" sz="2300" b="0" i="0" u="none" strike="noStrike" cap="none" baseline="-250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)</a:t>
            </a:r>
            <a:endParaRPr sz="2300" b="0" i="0" u="none" strike="noStrike" cap="none" dirty="0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-1524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300" b="0" i="0" u="none" strike="noStrike" cap="none" dirty="0">
                <a:solidFill>
                  <a:schemeClr val="dk1"/>
                </a:solidFill>
                <a:highlight>
                  <a:srgbClr val="FFFF00"/>
                </a:highlight>
                <a:latin typeface="Varela Round"/>
                <a:ea typeface="Varela Round"/>
                <a:cs typeface="Varela Round"/>
                <a:sym typeface="Varela Round"/>
              </a:rPr>
              <a:t>K</a:t>
            </a:r>
            <a:r>
              <a:rPr lang="en-US" sz="2300" b="0" i="0" u="none" strike="noStrike" cap="none" baseline="-25000" dirty="0">
                <a:solidFill>
                  <a:schemeClr val="dk1"/>
                </a:solidFill>
                <a:highlight>
                  <a:srgbClr val="FFFF00"/>
                </a:highlight>
                <a:latin typeface="Varela Round"/>
                <a:ea typeface="Varela Round"/>
                <a:cs typeface="Varela Round"/>
                <a:sym typeface="Varela Round"/>
              </a:rPr>
              <a:t>2</a:t>
            </a:r>
            <a:r>
              <a:rPr lang="en-US" sz="2300" b="0" i="0" u="none" strike="noStrike" cap="none" dirty="0">
                <a:solidFill>
                  <a:schemeClr val="dk1"/>
                </a:solidFill>
                <a:highlight>
                  <a:srgbClr val="FFFF00"/>
                </a:highlight>
                <a:latin typeface="Varela Round"/>
                <a:ea typeface="Varela Round"/>
                <a:cs typeface="Varela Round"/>
                <a:sym typeface="Varela Round"/>
              </a:rPr>
              <a:t>HPO</a:t>
            </a:r>
            <a:r>
              <a:rPr lang="en-US" sz="2300" b="0" i="0" u="none" strike="noStrike" cap="none" baseline="-25000" dirty="0">
                <a:solidFill>
                  <a:schemeClr val="dk1"/>
                </a:solidFill>
                <a:highlight>
                  <a:srgbClr val="FFFF00"/>
                </a:highlight>
                <a:latin typeface="Varela Round"/>
                <a:ea typeface="Varela Round"/>
                <a:cs typeface="Varela Round"/>
                <a:sym typeface="Varela Round"/>
              </a:rPr>
              <a:t>4(s)</a:t>
            </a:r>
            <a:r>
              <a:rPr lang="en-US" sz="2300" b="0" i="0" u="none" strike="noStrike" cap="none" dirty="0">
                <a:solidFill>
                  <a:schemeClr val="dk1"/>
                </a:solidFill>
                <a:highlight>
                  <a:srgbClr val="FFFF00"/>
                </a:highlight>
                <a:latin typeface="Varela Round"/>
                <a:ea typeface="Varela Round"/>
                <a:cs typeface="Varela Round"/>
                <a:sym typeface="Varela Round"/>
              </a:rPr>
              <a:t> + H</a:t>
            </a:r>
            <a:r>
              <a:rPr lang="en-US" sz="2300" b="0" i="0" u="none" strike="noStrike" cap="none" baseline="-25000" dirty="0">
                <a:solidFill>
                  <a:schemeClr val="dk1"/>
                </a:solidFill>
                <a:highlight>
                  <a:srgbClr val="FFFF00"/>
                </a:highlight>
                <a:latin typeface="Varela Round"/>
                <a:ea typeface="Varela Round"/>
                <a:cs typeface="Varela Round"/>
                <a:sym typeface="Varela Round"/>
              </a:rPr>
              <a:t>2</a:t>
            </a:r>
            <a:r>
              <a:rPr lang="en-US" sz="2300" b="0" i="0" u="none" strike="noStrike" cap="none" dirty="0">
                <a:solidFill>
                  <a:schemeClr val="dk1"/>
                </a:solidFill>
                <a:highlight>
                  <a:srgbClr val="FFFF00"/>
                </a:highlight>
                <a:latin typeface="Varela Round"/>
                <a:ea typeface="Varela Round"/>
                <a:cs typeface="Varela Round"/>
                <a:sym typeface="Varela Round"/>
              </a:rPr>
              <a:t>O</a:t>
            </a:r>
            <a:r>
              <a:rPr lang="en-US" sz="2300" b="0" i="0" u="none" strike="noStrike" cap="none" baseline="-25000" dirty="0">
                <a:solidFill>
                  <a:schemeClr val="dk1"/>
                </a:solidFill>
                <a:highlight>
                  <a:srgbClr val="FFFF00"/>
                </a:highlight>
                <a:latin typeface="Varela Round"/>
                <a:ea typeface="Varela Round"/>
                <a:cs typeface="Varela Round"/>
                <a:sym typeface="Varela Round"/>
              </a:rPr>
              <a:t> (</a:t>
            </a:r>
            <a:r>
              <a:rPr lang="en-US" sz="2300" b="0" i="0" u="none" strike="noStrike" cap="none" baseline="-25000" dirty="0" err="1">
                <a:solidFill>
                  <a:schemeClr val="dk1"/>
                </a:solidFill>
                <a:highlight>
                  <a:srgbClr val="FFFF00"/>
                </a:highlight>
                <a:latin typeface="Varela Round"/>
                <a:ea typeface="Varela Round"/>
                <a:cs typeface="Varela Round"/>
                <a:sym typeface="Varela Round"/>
              </a:rPr>
              <a:t>aq</a:t>
            </a:r>
            <a:r>
              <a:rPr lang="en-US" sz="2300" b="0" i="0" u="none" strike="noStrike" cap="none" baseline="-25000" dirty="0">
                <a:solidFill>
                  <a:schemeClr val="dk1"/>
                </a:solidFill>
                <a:highlight>
                  <a:srgbClr val="FFFF00"/>
                </a:highlight>
                <a:latin typeface="Varela Round"/>
                <a:ea typeface="Varela Round"/>
                <a:cs typeface="Varela Round"/>
                <a:sym typeface="Varela Round"/>
              </a:rPr>
              <a:t>)     </a:t>
            </a:r>
            <a:r>
              <a:rPr lang="en-US" sz="2300" b="0" i="0" u="none" strike="noStrike" cap="none" dirty="0">
                <a:solidFill>
                  <a:schemeClr val="dk1"/>
                </a:solidFill>
                <a:highlight>
                  <a:srgbClr val="FFFF00"/>
                </a:highlight>
                <a:latin typeface="Varela Round"/>
                <a:ea typeface="Varela Round"/>
                <a:cs typeface="Varela Round"/>
                <a:sym typeface="Varela Round"/>
              </a:rPr>
              <a:t> 2K</a:t>
            </a:r>
            <a:r>
              <a:rPr lang="en-US" sz="2300" b="0" i="0" u="none" strike="noStrike" cap="none" baseline="30000" dirty="0">
                <a:solidFill>
                  <a:schemeClr val="dk1"/>
                </a:solidFill>
                <a:highlight>
                  <a:srgbClr val="FFFF00"/>
                </a:highlight>
                <a:latin typeface="Varela Round"/>
                <a:ea typeface="Varela Round"/>
                <a:cs typeface="Varela Round"/>
                <a:sym typeface="Varela Round"/>
              </a:rPr>
              <a:t>+</a:t>
            </a:r>
            <a:r>
              <a:rPr lang="en-US" sz="2300" b="0" i="0" u="none" strike="noStrike" cap="none" baseline="-25000" dirty="0">
                <a:solidFill>
                  <a:schemeClr val="dk1"/>
                </a:solidFill>
                <a:highlight>
                  <a:srgbClr val="FFFF00"/>
                </a:highlight>
                <a:latin typeface="Varela Round"/>
                <a:ea typeface="Varela Round"/>
                <a:cs typeface="Varela Round"/>
                <a:sym typeface="Varela Round"/>
              </a:rPr>
              <a:t>(</a:t>
            </a:r>
            <a:r>
              <a:rPr lang="en-US" sz="2300" b="0" i="0" u="none" strike="noStrike" cap="none" baseline="-25000" dirty="0" err="1">
                <a:solidFill>
                  <a:schemeClr val="dk1"/>
                </a:solidFill>
                <a:highlight>
                  <a:srgbClr val="FFFF00"/>
                </a:highlight>
                <a:latin typeface="Varela Round"/>
                <a:ea typeface="Varela Round"/>
                <a:cs typeface="Varela Round"/>
                <a:sym typeface="Varela Round"/>
              </a:rPr>
              <a:t>aq</a:t>
            </a:r>
            <a:r>
              <a:rPr lang="en-US" sz="2300" b="0" i="0" u="none" strike="noStrike" cap="none" baseline="-25000" dirty="0">
                <a:solidFill>
                  <a:schemeClr val="dk1"/>
                </a:solidFill>
                <a:highlight>
                  <a:srgbClr val="FFFF00"/>
                </a:highlight>
                <a:latin typeface="Varela Round"/>
                <a:ea typeface="Varela Round"/>
                <a:cs typeface="Varela Round"/>
                <a:sym typeface="Varela Round"/>
              </a:rPr>
              <a:t>)</a:t>
            </a:r>
            <a:r>
              <a:rPr lang="en-US" sz="2300" b="0" i="0" u="none" strike="noStrike" cap="none" dirty="0">
                <a:solidFill>
                  <a:schemeClr val="dk1"/>
                </a:solidFill>
                <a:highlight>
                  <a:srgbClr val="FFFF00"/>
                </a:highlight>
                <a:latin typeface="Varela Round"/>
                <a:ea typeface="Varela Round"/>
                <a:cs typeface="Varela Round"/>
                <a:sym typeface="Varela Round"/>
              </a:rPr>
              <a:t> + OH</a:t>
            </a:r>
            <a:r>
              <a:rPr lang="en-US" sz="2300" b="0" i="0" u="none" strike="noStrike" cap="none" baseline="30000" dirty="0">
                <a:solidFill>
                  <a:schemeClr val="dk1"/>
                </a:solidFill>
                <a:highlight>
                  <a:srgbClr val="FFFF00"/>
                </a:highlight>
                <a:latin typeface="Varela Round"/>
                <a:ea typeface="Varela Round"/>
                <a:cs typeface="Varela Round"/>
                <a:sym typeface="Varela Round"/>
              </a:rPr>
              <a:t>-</a:t>
            </a:r>
            <a:r>
              <a:rPr lang="en-US" sz="2300" b="0" i="0" u="none" strike="noStrike" cap="none" baseline="-25000" dirty="0">
                <a:solidFill>
                  <a:schemeClr val="dk1"/>
                </a:solidFill>
                <a:highlight>
                  <a:srgbClr val="FFFF00"/>
                </a:highlight>
                <a:latin typeface="Varela Round"/>
                <a:ea typeface="Varela Round"/>
                <a:cs typeface="Varela Round"/>
                <a:sym typeface="Varela Round"/>
              </a:rPr>
              <a:t>(</a:t>
            </a:r>
            <a:r>
              <a:rPr lang="en-US" sz="2300" b="0" i="0" u="none" strike="noStrike" cap="none" baseline="-25000" dirty="0" err="1">
                <a:solidFill>
                  <a:schemeClr val="dk1"/>
                </a:solidFill>
                <a:highlight>
                  <a:srgbClr val="FFFF00"/>
                </a:highlight>
                <a:latin typeface="Varela Round"/>
                <a:ea typeface="Varela Round"/>
                <a:cs typeface="Varela Round"/>
                <a:sym typeface="Varela Round"/>
              </a:rPr>
              <a:t>aq</a:t>
            </a:r>
            <a:r>
              <a:rPr lang="en-US" sz="2300" b="0" i="0" u="none" strike="noStrike" cap="none" baseline="-25000" dirty="0">
                <a:solidFill>
                  <a:schemeClr val="dk1"/>
                </a:solidFill>
                <a:highlight>
                  <a:srgbClr val="FFFF00"/>
                </a:highlight>
                <a:latin typeface="Varela Round"/>
                <a:ea typeface="Varela Round"/>
                <a:cs typeface="Varela Round"/>
                <a:sym typeface="Varela Round"/>
              </a:rPr>
              <a:t>)</a:t>
            </a:r>
            <a:r>
              <a:rPr lang="en-US" sz="2300" b="0" i="0" u="none" strike="noStrike" cap="none" dirty="0">
                <a:solidFill>
                  <a:schemeClr val="dk1"/>
                </a:solidFill>
                <a:highlight>
                  <a:srgbClr val="FFFF00"/>
                </a:highlight>
                <a:latin typeface="Varela Round"/>
                <a:ea typeface="Varela Round"/>
                <a:cs typeface="Varela Round"/>
                <a:sym typeface="Varela Round"/>
              </a:rPr>
              <a:t> + H</a:t>
            </a:r>
            <a:r>
              <a:rPr lang="en-US" sz="2300" b="0" i="0" u="none" strike="noStrike" cap="none" baseline="-25000" dirty="0">
                <a:solidFill>
                  <a:schemeClr val="dk1"/>
                </a:solidFill>
                <a:highlight>
                  <a:srgbClr val="FFFF00"/>
                </a:highlight>
                <a:latin typeface="Varela Round"/>
                <a:ea typeface="Varela Round"/>
                <a:cs typeface="Varela Round"/>
                <a:sym typeface="Varela Round"/>
              </a:rPr>
              <a:t>2</a:t>
            </a:r>
            <a:r>
              <a:rPr lang="en-US" sz="2300" b="0" i="0" u="none" strike="noStrike" cap="none" dirty="0">
                <a:solidFill>
                  <a:schemeClr val="dk1"/>
                </a:solidFill>
                <a:highlight>
                  <a:srgbClr val="FFFF00"/>
                </a:highlight>
                <a:latin typeface="Varela Round"/>
                <a:ea typeface="Varela Round"/>
                <a:cs typeface="Varela Round"/>
                <a:sym typeface="Varela Round"/>
              </a:rPr>
              <a:t>PO</a:t>
            </a:r>
            <a:r>
              <a:rPr lang="en-US" sz="2300" b="0" i="0" u="none" strike="noStrike" cap="none" baseline="-25000" dirty="0">
                <a:solidFill>
                  <a:schemeClr val="dk1"/>
                </a:solidFill>
                <a:highlight>
                  <a:srgbClr val="FFFF00"/>
                </a:highlight>
                <a:latin typeface="Varela Round"/>
                <a:ea typeface="Varela Round"/>
                <a:cs typeface="Varela Round"/>
                <a:sym typeface="Varela Round"/>
              </a:rPr>
              <a:t>4</a:t>
            </a:r>
            <a:r>
              <a:rPr lang="en-US" sz="2300" b="0" i="0" u="none" strike="noStrike" cap="none" baseline="30000" dirty="0">
                <a:solidFill>
                  <a:schemeClr val="dk1"/>
                </a:solidFill>
                <a:highlight>
                  <a:srgbClr val="FFFF00"/>
                </a:highlight>
                <a:latin typeface="Varela Round"/>
                <a:ea typeface="Varela Round"/>
                <a:cs typeface="Varela Round"/>
                <a:sym typeface="Varela Round"/>
              </a:rPr>
              <a:t>-</a:t>
            </a:r>
            <a:r>
              <a:rPr lang="en-US" sz="2300" b="0" i="0" u="none" strike="noStrike" cap="none" baseline="-25000" dirty="0">
                <a:solidFill>
                  <a:schemeClr val="dk1"/>
                </a:solidFill>
                <a:highlight>
                  <a:srgbClr val="FFFF00"/>
                </a:highlight>
                <a:latin typeface="Varela Round"/>
                <a:ea typeface="Varela Round"/>
                <a:cs typeface="Varela Round"/>
                <a:sym typeface="Varela Round"/>
              </a:rPr>
              <a:t>(</a:t>
            </a:r>
            <a:r>
              <a:rPr lang="en-US" sz="2300" b="0" i="0" u="none" strike="noStrike" cap="none" baseline="-25000" dirty="0" err="1">
                <a:solidFill>
                  <a:schemeClr val="dk1"/>
                </a:solidFill>
                <a:highlight>
                  <a:srgbClr val="FFFF00"/>
                </a:highlight>
                <a:latin typeface="Varela Round"/>
                <a:ea typeface="Varela Round"/>
                <a:cs typeface="Varela Round"/>
                <a:sym typeface="Varela Round"/>
              </a:rPr>
              <a:t>aq</a:t>
            </a:r>
            <a:r>
              <a:rPr lang="en-US" sz="2300" b="0" i="0" u="none" strike="noStrike" cap="none" baseline="-25000" dirty="0">
                <a:solidFill>
                  <a:schemeClr val="dk1"/>
                </a:solidFill>
                <a:highlight>
                  <a:srgbClr val="FFFF00"/>
                </a:highlight>
                <a:latin typeface="Varela Round"/>
                <a:ea typeface="Varela Round"/>
                <a:cs typeface="Varela Round"/>
                <a:sym typeface="Varela Round"/>
              </a:rPr>
              <a:t>)</a:t>
            </a:r>
            <a:endParaRPr sz="2300" b="0" i="0" u="none" strike="noStrike" cap="none" dirty="0">
              <a:solidFill>
                <a:schemeClr val="dk1"/>
              </a:solidFill>
              <a:highlight>
                <a:srgbClr val="FFFF00"/>
              </a:highlight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-1524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300" b="0" i="0" u="none" strike="noStrike" cap="none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K</a:t>
            </a:r>
            <a:r>
              <a:rPr lang="en-US" sz="2300" b="0" i="0" u="none" strike="noStrike" cap="none" baseline="-250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2</a:t>
            </a:r>
            <a:r>
              <a:rPr lang="en-US" sz="2300" b="0" i="0" u="none" strike="noStrike" cap="none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HPO</a:t>
            </a:r>
            <a:r>
              <a:rPr lang="en-US" sz="2300" b="0" i="0" u="none" strike="noStrike" cap="none" baseline="-250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4(s)</a:t>
            </a:r>
            <a:r>
              <a:rPr lang="en-US" sz="2300" b="0" i="0" u="none" strike="noStrike" cap="none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 + H</a:t>
            </a:r>
            <a:r>
              <a:rPr lang="en-US" sz="2300" b="0" i="0" u="none" strike="noStrike" cap="none" baseline="-250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2</a:t>
            </a:r>
            <a:r>
              <a:rPr lang="en-US" sz="2300" b="0" i="0" u="none" strike="noStrike" cap="none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O</a:t>
            </a:r>
            <a:r>
              <a:rPr lang="en-US" sz="2300" b="0" i="0" u="none" strike="noStrike" cap="none" baseline="-250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 (</a:t>
            </a:r>
            <a:r>
              <a:rPr lang="en-US" sz="2300" b="0" i="0" u="none" strike="noStrike" cap="none" baseline="-25000" dirty="0" err="1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aq</a:t>
            </a:r>
            <a:r>
              <a:rPr lang="en-US" sz="2300" b="0" i="0" u="none" strike="noStrike" cap="none" baseline="-250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) </a:t>
            </a:r>
            <a:r>
              <a:rPr lang="en-US" sz="2300" b="0" i="0" u="none" strike="noStrike" cap="none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    2K</a:t>
            </a:r>
            <a:r>
              <a:rPr lang="en-US" sz="2300" b="0" i="0" u="none" strike="noStrike" cap="none" baseline="300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+</a:t>
            </a:r>
            <a:r>
              <a:rPr lang="en-US" sz="2300" b="0" i="0" u="none" strike="noStrike" cap="none" baseline="-250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(</a:t>
            </a:r>
            <a:r>
              <a:rPr lang="en-US" sz="2300" b="0" i="0" u="none" strike="noStrike" cap="none" baseline="-25000" dirty="0" err="1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aq</a:t>
            </a:r>
            <a:r>
              <a:rPr lang="en-US" sz="2300" b="0" i="0" u="none" strike="noStrike" cap="none" baseline="-250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)</a:t>
            </a:r>
            <a:r>
              <a:rPr lang="en-US" sz="2300" b="0" i="0" u="none" strike="noStrike" cap="none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 + OH</a:t>
            </a:r>
            <a:r>
              <a:rPr lang="en-US" sz="2300" b="0" i="0" u="none" strike="noStrike" cap="none" baseline="300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-</a:t>
            </a:r>
            <a:r>
              <a:rPr lang="en-US" sz="2300" b="0" i="0" u="none" strike="noStrike" cap="none" baseline="-250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(</a:t>
            </a:r>
            <a:r>
              <a:rPr lang="en-US" sz="2300" b="0" i="0" u="none" strike="noStrike" cap="none" baseline="-25000" dirty="0" err="1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aq</a:t>
            </a:r>
            <a:r>
              <a:rPr lang="en-US" sz="2300" b="0" i="0" u="none" strike="noStrike" cap="none" baseline="-250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)</a:t>
            </a:r>
            <a:r>
              <a:rPr lang="en-US" sz="2300" b="0" i="0" u="none" strike="noStrike" cap="none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 + HPO</a:t>
            </a:r>
            <a:r>
              <a:rPr lang="en-US" sz="2300" b="0" i="0" u="none" strike="noStrike" cap="none" baseline="-250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4</a:t>
            </a:r>
            <a:r>
              <a:rPr lang="en-US" sz="2300" b="0" i="0" u="none" strike="noStrike" cap="none" baseline="300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2-</a:t>
            </a:r>
            <a:r>
              <a:rPr lang="en-US" sz="2300" b="0" i="0" u="none" strike="noStrike" cap="none" baseline="-250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(</a:t>
            </a:r>
            <a:r>
              <a:rPr lang="en-US" sz="2300" b="0" i="0" u="none" strike="noStrike" cap="none" baseline="-25000" dirty="0" err="1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aq</a:t>
            </a:r>
            <a:r>
              <a:rPr lang="en-US" sz="2300" b="0" i="0" u="none" strike="noStrike" cap="none" baseline="-250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)</a:t>
            </a:r>
            <a:endParaRPr sz="2300" b="0" i="0" u="none" strike="noStrike" cap="none" dirty="0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-1524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300" b="0" i="0" u="none" strike="noStrike" cap="none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2K</a:t>
            </a:r>
            <a:r>
              <a:rPr lang="en-US" sz="2300" b="0" i="0" u="none" strike="noStrike" cap="none" baseline="300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+</a:t>
            </a:r>
            <a:r>
              <a:rPr lang="ru-RU" sz="2300" b="0" i="0" u="none" strike="noStrike" cap="none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2300" b="0" i="0" u="none" strike="noStrike" cap="none" baseline="-250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(</a:t>
            </a:r>
            <a:r>
              <a:rPr lang="en-US" sz="2300" b="0" i="0" u="none" strike="noStrike" cap="none" baseline="-25000" dirty="0" err="1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aq</a:t>
            </a:r>
            <a:r>
              <a:rPr lang="en-US" sz="2300" b="0" i="0" u="none" strike="noStrike" cap="none" baseline="-250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)  </a:t>
            </a:r>
            <a:r>
              <a:rPr lang="en-US" sz="2300" b="0" i="0" u="none" strike="noStrike" cap="none" baseline="300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2300" b="0" i="0" u="none" strike="noStrike" cap="none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+ HPO</a:t>
            </a:r>
            <a:r>
              <a:rPr lang="en-US" sz="2300" b="0" i="0" u="none" strike="noStrike" cap="none" baseline="-250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4</a:t>
            </a:r>
            <a:r>
              <a:rPr lang="en-US" sz="2300" b="0" i="0" u="none" strike="noStrike" cap="none" baseline="300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-2</a:t>
            </a:r>
            <a:r>
              <a:rPr lang="en-US" sz="2300" b="0" i="0" u="none" strike="noStrike" cap="none" baseline="-250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(</a:t>
            </a:r>
            <a:r>
              <a:rPr lang="en-US" sz="2300" b="0" i="0" u="none" strike="noStrike" cap="none" baseline="-25000" dirty="0" err="1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aq</a:t>
            </a:r>
            <a:r>
              <a:rPr lang="en-US" sz="2300" b="0" i="0" u="none" strike="noStrike" cap="none" baseline="-250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)</a:t>
            </a:r>
            <a:r>
              <a:rPr lang="en-US" sz="2300" b="0" i="0" u="none" strike="noStrike" cap="none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      2K</a:t>
            </a:r>
            <a:r>
              <a:rPr lang="en-US" sz="2300" b="0" i="0" u="none" strike="noStrike" cap="none" baseline="300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+</a:t>
            </a:r>
            <a:r>
              <a:rPr lang="en-US" sz="2300" b="0" i="0" u="none" strike="noStrike" cap="none" baseline="-250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(</a:t>
            </a:r>
            <a:r>
              <a:rPr lang="en-US" sz="2300" b="0" i="0" u="none" strike="noStrike" cap="none" baseline="-25000" dirty="0" err="1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aq</a:t>
            </a:r>
            <a:r>
              <a:rPr lang="en-US" sz="2300" b="0" i="0" u="none" strike="noStrike" cap="none" baseline="-250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)</a:t>
            </a:r>
            <a:r>
              <a:rPr lang="en-US" sz="2300" b="0" i="0" u="none" strike="noStrike" cap="none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 + OH</a:t>
            </a:r>
            <a:r>
              <a:rPr lang="en-US" sz="2300" b="0" i="0" u="none" strike="noStrike" cap="none" baseline="300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-</a:t>
            </a:r>
            <a:r>
              <a:rPr lang="en-US" sz="2300" b="0" i="0" u="none" strike="noStrike" cap="none" baseline="-250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(</a:t>
            </a:r>
            <a:r>
              <a:rPr lang="en-US" sz="2300" b="0" i="0" u="none" strike="noStrike" cap="none" baseline="-25000" dirty="0" err="1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aq</a:t>
            </a:r>
            <a:r>
              <a:rPr lang="en-US" sz="2300" b="0" i="0" u="none" strike="noStrike" cap="none" baseline="-250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)</a:t>
            </a:r>
            <a:r>
              <a:rPr lang="en-US" sz="2300" b="0" i="0" u="none" strike="noStrike" cap="none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 + H</a:t>
            </a:r>
            <a:r>
              <a:rPr lang="en-US" sz="2300" b="0" i="0" u="none" strike="noStrike" cap="none" baseline="-250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2</a:t>
            </a:r>
            <a:r>
              <a:rPr lang="en-US" sz="2300" b="0" i="0" u="none" strike="noStrike" cap="none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PO</a:t>
            </a:r>
            <a:r>
              <a:rPr lang="en-US" sz="2300" b="0" i="0" u="none" strike="noStrike" cap="none" baseline="-250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4</a:t>
            </a:r>
            <a:r>
              <a:rPr lang="en-US" sz="2300" b="0" i="0" u="none" strike="noStrike" cap="none" baseline="300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-</a:t>
            </a:r>
            <a:r>
              <a:rPr lang="en-US" sz="2300" b="0" i="0" u="none" strike="noStrike" cap="none" baseline="-250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(</a:t>
            </a:r>
            <a:r>
              <a:rPr lang="en-US" sz="2300" b="0" i="0" u="none" strike="noStrike" cap="none" baseline="-25000" dirty="0" err="1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aq</a:t>
            </a:r>
            <a:r>
              <a:rPr lang="en-US" sz="2300" b="0" i="0" u="none" strike="noStrike" cap="none" baseline="-250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)</a:t>
            </a:r>
            <a:endParaRPr sz="2300" b="0" i="0" u="none" strike="noStrike" cap="none" dirty="0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grpSp>
        <p:nvGrpSpPr>
          <p:cNvPr id="6" name="קבוצה 5">
            <a:extLst>
              <a:ext uri="{FF2B5EF4-FFF2-40B4-BE49-F238E27FC236}">
                <a16:creationId xmlns:a16="http://schemas.microsoft.com/office/drawing/2014/main" id="{F9AF7617-E956-4095-BC59-83089F9D03B3}"/>
              </a:ext>
            </a:extLst>
          </p:cNvPr>
          <p:cNvGrpSpPr/>
          <p:nvPr/>
        </p:nvGrpSpPr>
        <p:grpSpPr>
          <a:xfrm>
            <a:off x="2373923" y="2522711"/>
            <a:ext cx="8994530" cy="2087617"/>
            <a:chOff x="2373923" y="2522711"/>
            <a:chExt cx="8994530" cy="2087617"/>
          </a:xfrm>
        </p:grpSpPr>
        <p:cxnSp>
          <p:nvCxnSpPr>
            <p:cNvPr id="3" name="מחבר חץ ישר 2">
              <a:extLst>
                <a:ext uri="{FF2B5EF4-FFF2-40B4-BE49-F238E27FC236}">
                  <a16:creationId xmlns:a16="http://schemas.microsoft.com/office/drawing/2014/main" id="{E930119C-9BD4-4F36-ABF5-9AC1599F4F08}"/>
                </a:ext>
              </a:extLst>
            </p:cNvPr>
            <p:cNvCxnSpPr>
              <a:cxnSpLocks/>
            </p:cNvCxnSpPr>
            <p:nvPr/>
          </p:nvCxnSpPr>
          <p:spPr>
            <a:xfrm>
              <a:off x="3426071" y="4533532"/>
              <a:ext cx="36048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מחבר חץ ישר 7">
              <a:extLst>
                <a:ext uri="{FF2B5EF4-FFF2-40B4-BE49-F238E27FC236}">
                  <a16:creationId xmlns:a16="http://schemas.microsoft.com/office/drawing/2014/main" id="{65A07AF1-5699-4732-A078-30FFCF2F38E6}"/>
                </a:ext>
              </a:extLst>
            </p:cNvPr>
            <p:cNvCxnSpPr>
              <a:cxnSpLocks/>
            </p:cNvCxnSpPr>
            <p:nvPr/>
          </p:nvCxnSpPr>
          <p:spPr>
            <a:xfrm>
              <a:off x="3700096" y="3173010"/>
              <a:ext cx="36048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מחבר חץ ישר 8">
              <a:extLst>
                <a:ext uri="{FF2B5EF4-FFF2-40B4-BE49-F238E27FC236}">
                  <a16:creationId xmlns:a16="http://schemas.microsoft.com/office/drawing/2014/main" id="{18CF9C9A-09BA-46E1-8296-1639A8381FF5}"/>
                </a:ext>
              </a:extLst>
            </p:cNvPr>
            <p:cNvCxnSpPr>
              <a:cxnSpLocks/>
            </p:cNvCxnSpPr>
            <p:nvPr/>
          </p:nvCxnSpPr>
          <p:spPr>
            <a:xfrm>
              <a:off x="2373923" y="2830488"/>
              <a:ext cx="36048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תיבת טקסט 1">
              <a:extLst>
                <a:ext uri="{FF2B5EF4-FFF2-40B4-BE49-F238E27FC236}">
                  <a16:creationId xmlns:a16="http://schemas.microsoft.com/office/drawing/2014/main" id="{9CB6BC66-4F8E-4E02-91A4-934D550887CE}"/>
                </a:ext>
              </a:extLst>
            </p:cNvPr>
            <p:cNvSpPr txBox="1"/>
            <p:nvPr/>
          </p:nvSpPr>
          <p:spPr>
            <a:xfrm>
              <a:off x="7086600" y="2522711"/>
              <a:ext cx="4281853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dirty="0"/>
                <a:t>יש פירוק ליונים ולא תגובה עם מים ומטען היון שגויים</a:t>
              </a:r>
            </a:p>
          </p:txBody>
        </p:sp>
        <p:sp>
          <p:nvSpPr>
            <p:cNvPr id="4" name="תיבת טקסט 3">
              <a:extLst>
                <a:ext uri="{FF2B5EF4-FFF2-40B4-BE49-F238E27FC236}">
                  <a16:creationId xmlns:a16="http://schemas.microsoft.com/office/drawing/2014/main" id="{D8028E66-8EA5-4633-A023-6F63F5412627}"/>
                </a:ext>
              </a:extLst>
            </p:cNvPr>
            <p:cNvSpPr txBox="1"/>
            <p:nvPr/>
          </p:nvSpPr>
          <p:spPr>
            <a:xfrm>
              <a:off x="8125734" y="2852691"/>
              <a:ext cx="3209192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dirty="0"/>
                <a:t>התוצרים לא מומסים במים </a:t>
              </a:r>
            </a:p>
          </p:txBody>
        </p:sp>
        <p:sp>
          <p:nvSpPr>
            <p:cNvPr id="5" name="תיבת טקסט 4">
              <a:extLst>
                <a:ext uri="{FF2B5EF4-FFF2-40B4-BE49-F238E27FC236}">
                  <a16:creationId xmlns:a16="http://schemas.microsoft.com/office/drawing/2014/main" id="{C1D7E0E0-506F-4639-81DD-1E5056D50634}"/>
                </a:ext>
              </a:extLst>
            </p:cNvPr>
            <p:cNvSpPr txBox="1"/>
            <p:nvPr/>
          </p:nvSpPr>
          <p:spPr>
            <a:xfrm>
              <a:off x="8793950" y="3873624"/>
              <a:ext cx="2540976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400" dirty="0">
                  <a:solidFill>
                    <a:schemeClr val="dk1"/>
                  </a:solidFill>
                  <a:ea typeface="Varela Round"/>
                  <a:sym typeface="Varela Round"/>
                </a:rPr>
                <a:t> HPO</a:t>
              </a:r>
              <a:r>
                <a:rPr lang="en-US" sz="1400" baseline="-25000" dirty="0">
                  <a:solidFill>
                    <a:schemeClr val="dk1"/>
                  </a:solidFill>
                  <a:ea typeface="Varela Round"/>
                  <a:sym typeface="Varela Round"/>
                </a:rPr>
                <a:t>4</a:t>
              </a:r>
              <a:r>
                <a:rPr lang="en-US" sz="1400" baseline="30000" dirty="0">
                  <a:solidFill>
                    <a:schemeClr val="dk1"/>
                  </a:solidFill>
                  <a:ea typeface="Varela Round"/>
                  <a:sym typeface="Varela Round"/>
                </a:rPr>
                <a:t>2-</a:t>
              </a:r>
              <a:r>
                <a:rPr lang="en-US" sz="1400" baseline="-25000" dirty="0">
                  <a:solidFill>
                    <a:schemeClr val="dk1"/>
                  </a:solidFill>
                  <a:ea typeface="Varela Round"/>
                  <a:sym typeface="Varela Round"/>
                </a:rPr>
                <a:t>(</a:t>
              </a:r>
              <a:r>
                <a:rPr lang="en-US" sz="1400" baseline="-25000" dirty="0" err="1">
                  <a:solidFill>
                    <a:schemeClr val="dk1"/>
                  </a:solidFill>
                  <a:ea typeface="Varela Round"/>
                  <a:sym typeface="Varela Round"/>
                </a:rPr>
                <a:t>aq</a:t>
              </a:r>
              <a:r>
                <a:rPr lang="en-US" sz="1400" baseline="-25000" dirty="0">
                  <a:solidFill>
                    <a:schemeClr val="dk1"/>
                  </a:solidFill>
                  <a:ea typeface="Varela Round"/>
                  <a:sym typeface="Varela Round"/>
                </a:rPr>
                <a:t>) </a:t>
              </a:r>
              <a:r>
                <a:rPr lang="he-IL" sz="1400" dirty="0"/>
                <a:t>לא קלט </a:t>
              </a:r>
              <a:r>
                <a:rPr lang="en-US" sz="1400" dirty="0"/>
                <a:t>H</a:t>
              </a:r>
              <a:r>
                <a:rPr lang="ru-RU" sz="1400" baseline="30000" dirty="0"/>
                <a:t>+</a:t>
              </a:r>
              <a:endParaRPr lang="he-IL" sz="1400" dirty="0"/>
            </a:p>
          </p:txBody>
        </p:sp>
        <p:sp>
          <p:nvSpPr>
            <p:cNvPr id="7" name="תיבת טקסט 6">
              <a:extLst>
                <a:ext uri="{FF2B5EF4-FFF2-40B4-BE49-F238E27FC236}">
                  <a16:creationId xmlns:a16="http://schemas.microsoft.com/office/drawing/2014/main" id="{808F68BF-596E-492D-9B79-6A25FEB00F84}"/>
                </a:ext>
              </a:extLst>
            </p:cNvPr>
            <p:cNvSpPr txBox="1"/>
            <p:nvPr/>
          </p:nvSpPr>
          <p:spPr>
            <a:xfrm>
              <a:off x="7924077" y="4302551"/>
              <a:ext cx="3410849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dirty="0"/>
                <a:t>הוכנס מוצק למים ולא תמיסה</a:t>
              </a:r>
            </a:p>
          </p:txBody>
        </p:sp>
        <p:cxnSp>
          <p:nvCxnSpPr>
            <p:cNvPr id="12" name="מחבר חץ ישר 11">
              <a:extLst>
                <a:ext uri="{FF2B5EF4-FFF2-40B4-BE49-F238E27FC236}">
                  <a16:creationId xmlns:a16="http://schemas.microsoft.com/office/drawing/2014/main" id="{F5531FF5-77D8-4B03-8B8A-C859140E5C3B}"/>
                </a:ext>
              </a:extLst>
            </p:cNvPr>
            <p:cNvCxnSpPr/>
            <p:nvPr/>
          </p:nvCxnSpPr>
          <p:spPr>
            <a:xfrm>
              <a:off x="3590193" y="3659399"/>
              <a:ext cx="26376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מחבר חץ ישר 10">
              <a:extLst>
                <a:ext uri="{FF2B5EF4-FFF2-40B4-BE49-F238E27FC236}">
                  <a16:creationId xmlns:a16="http://schemas.microsoft.com/office/drawing/2014/main" id="{F467A540-3764-496B-8239-B8C96F90A570}"/>
                </a:ext>
              </a:extLst>
            </p:cNvPr>
            <p:cNvCxnSpPr>
              <a:cxnSpLocks/>
            </p:cNvCxnSpPr>
            <p:nvPr/>
          </p:nvCxnSpPr>
          <p:spPr>
            <a:xfrm>
              <a:off x="3562351" y="4051950"/>
              <a:ext cx="36048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9" name="Google Shape;559;p51"/>
          <p:cNvSpPr txBox="1"/>
          <p:nvPr/>
        </p:nvSpPr>
        <p:spPr>
          <a:xfrm>
            <a:off x="359430" y="831372"/>
            <a:ext cx="11161453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r" rtl="1">
              <a:spcBef>
                <a:spcPts val="0"/>
              </a:spcBef>
              <a:spcAft>
                <a:spcPts val="0"/>
              </a:spcAft>
              <a:buClr>
                <a:srgbClr val="3399FF"/>
              </a:buClr>
              <a:buSzPts val="3200"/>
            </a:pPr>
            <a:r>
              <a:rPr lang="he-IL" sz="2800" dirty="0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rPr>
              <a:t>פתרון </a:t>
            </a:r>
            <a:r>
              <a:rPr lang="en-US" sz="2800" dirty="0" err="1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rPr>
              <a:t>תרגיל</a:t>
            </a:r>
            <a:r>
              <a:rPr lang="en-US" sz="2800" dirty="0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he-IL" sz="2800" dirty="0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rPr>
              <a:t>משיעור הקודם</a:t>
            </a:r>
            <a:endParaRPr sz="2800" dirty="0">
              <a:solidFill>
                <a:srgbClr val="12B4BC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חומצה בסיס</a:t>
            </a:r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78069" y="2032212"/>
            <a:ext cx="7939453" cy="352218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Tx/>
              <a:buNone/>
              <a:defRPr/>
            </a:pPr>
            <a:r>
              <a:rPr lang="he-IL" altLang="en-US" sz="2800" dirty="0">
                <a:solidFill>
                  <a:schemeClr val="tx1"/>
                </a:solidFill>
              </a:rPr>
              <a:t>   הוספת תמיסה חומצית לתמיסת ניטראלית, אומנם מגדילה את נפח התמיסה, אך </a:t>
            </a:r>
            <a:r>
              <a:rPr lang="he-IL" altLang="en-US" sz="2800" dirty="0">
                <a:solidFill>
                  <a:srgbClr val="C00000"/>
                </a:solidFill>
              </a:rPr>
              <a:t>מגדילה</a:t>
            </a:r>
            <a:r>
              <a:rPr lang="he-IL" altLang="en-US" sz="2800" dirty="0">
                <a:solidFill>
                  <a:schemeClr val="tx1"/>
                </a:solidFill>
              </a:rPr>
              <a:t> גם את מספר המולים ואת הריכוז של יוני ההידרוניום, </a:t>
            </a:r>
            <a:r>
              <a:rPr lang="en-US" sz="2800" dirty="0">
                <a:solidFill>
                  <a:schemeClr val="tx1"/>
                </a:solidFill>
                <a:sym typeface="Varela Round"/>
              </a:rPr>
              <a:t>H</a:t>
            </a:r>
            <a:r>
              <a:rPr lang="en-US" sz="2800" baseline="-25000" dirty="0">
                <a:solidFill>
                  <a:schemeClr val="tx1"/>
                </a:solidFill>
                <a:sym typeface="Varela Round"/>
              </a:rPr>
              <a:t>3</a:t>
            </a:r>
            <a:r>
              <a:rPr lang="en-US" sz="2800" dirty="0">
                <a:solidFill>
                  <a:schemeClr val="tx1"/>
                </a:solidFill>
                <a:sym typeface="Varela Round"/>
              </a:rPr>
              <a:t>O</a:t>
            </a:r>
            <a:r>
              <a:rPr lang="en-US" sz="2800" baseline="30000" dirty="0">
                <a:solidFill>
                  <a:schemeClr val="tx1"/>
                </a:solidFill>
                <a:sym typeface="Varela Round"/>
              </a:rPr>
              <a:t>+</a:t>
            </a:r>
            <a:r>
              <a:rPr lang="en-US" sz="2800" baseline="-25000" dirty="0">
                <a:solidFill>
                  <a:schemeClr val="tx1"/>
                </a:solidFill>
                <a:sym typeface="Varela Round"/>
              </a:rPr>
              <a:t>(</a:t>
            </a:r>
            <a:r>
              <a:rPr lang="en-US" sz="2800" baseline="-25000" dirty="0" err="1">
                <a:solidFill>
                  <a:schemeClr val="tx1"/>
                </a:solidFill>
                <a:sym typeface="Varela Round"/>
              </a:rPr>
              <a:t>aq</a:t>
            </a:r>
            <a:r>
              <a:rPr lang="en-US" sz="2800" baseline="-25000" dirty="0">
                <a:solidFill>
                  <a:schemeClr val="tx1"/>
                </a:solidFill>
                <a:sym typeface="Varela Round"/>
              </a:rPr>
              <a:t>)</a:t>
            </a:r>
            <a:r>
              <a:rPr lang="he-IL" sz="2800" baseline="-25000" dirty="0">
                <a:solidFill>
                  <a:schemeClr val="tx1"/>
                </a:solidFill>
                <a:sym typeface="Varela Round"/>
              </a:rPr>
              <a:t>,</a:t>
            </a:r>
            <a:r>
              <a:rPr lang="he-IL" altLang="en-US" sz="2800" dirty="0">
                <a:solidFill>
                  <a:schemeClr val="tx1"/>
                </a:solidFill>
              </a:rPr>
              <a:t> בתמיסה.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Tx/>
              <a:buNone/>
              <a:defRPr/>
            </a:pPr>
            <a:r>
              <a:rPr lang="he-IL" altLang="en-US" sz="2800" dirty="0">
                <a:solidFill>
                  <a:schemeClr val="tx1"/>
                </a:solidFill>
              </a:rPr>
              <a:t>   וכתוצאה מכך ה- </a:t>
            </a:r>
            <a:r>
              <a:rPr lang="en-US" altLang="en-US" sz="2800" dirty="0">
                <a:solidFill>
                  <a:schemeClr val="tx1"/>
                </a:solidFill>
              </a:rPr>
              <a:t>pH</a:t>
            </a:r>
            <a:r>
              <a:rPr lang="he-IL" altLang="en-US" sz="2800" dirty="0">
                <a:solidFill>
                  <a:schemeClr val="tx1"/>
                </a:solidFill>
              </a:rPr>
              <a:t> של התמיסה </a:t>
            </a:r>
            <a:r>
              <a:rPr lang="he-IL" altLang="en-US" sz="2800" dirty="0">
                <a:solidFill>
                  <a:srgbClr val="C00000"/>
                </a:solidFill>
              </a:rPr>
              <a:t>יורד</a:t>
            </a:r>
            <a:r>
              <a:rPr lang="he-IL" altLang="en-US" sz="2800" dirty="0">
                <a:solidFill>
                  <a:schemeClr val="tx1"/>
                </a:solidFill>
              </a:rPr>
              <a:t> ויהיה בתחום החומצי.</a:t>
            </a:r>
            <a:endParaRPr lang="he-IL" sz="2800" dirty="0">
              <a:solidFill>
                <a:schemeClr val="tx1"/>
              </a:solidFill>
            </a:endParaRP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9AAF5D6D-7B96-4A64-AC97-86BC6C6CEE3B}"/>
              </a:ext>
            </a:extLst>
          </p:cNvPr>
          <p:cNvSpPr txBox="1">
            <a:spLocks/>
          </p:cNvSpPr>
          <p:nvPr/>
        </p:nvSpPr>
        <p:spPr>
          <a:xfrm>
            <a:off x="1340123" y="1533283"/>
            <a:ext cx="9979270" cy="457200"/>
          </a:xfrm>
          <a:prstGeom prst="rect">
            <a:avLst/>
          </a:prstGeom>
        </p:spPr>
        <p:txBody>
          <a:bodyPr vert="horz" lIns="0" tIns="0" rIns="0" bIns="0" rtlCol="1" anchor="ctr">
            <a:noAutofit/>
          </a:bodyPr>
          <a:lstStyle>
            <a:lvl1pPr marL="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3000" b="1" kern="1200">
                <a:solidFill>
                  <a:srgbClr val="12B4BC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457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2800" dirty="0">
                <a:sym typeface="Varela Round"/>
              </a:rPr>
              <a:t>שינוי ה-</a:t>
            </a:r>
            <a:r>
              <a:rPr lang="en-US" sz="2800" dirty="0">
                <a:sym typeface="Varela Round"/>
              </a:rPr>
              <a:t>pH</a:t>
            </a:r>
            <a:r>
              <a:rPr lang="he-IL" sz="2800" dirty="0">
                <a:sym typeface="Varela Round"/>
              </a:rPr>
              <a:t> כתוצאה מהוספת תמיסת חומצה</a:t>
            </a:r>
            <a:r>
              <a:rPr lang="en-US" sz="2800" dirty="0">
                <a:sym typeface="Varela Round"/>
              </a:rPr>
              <a:t> </a:t>
            </a:r>
            <a:r>
              <a:rPr lang="he-IL" sz="2800" dirty="0">
                <a:sym typeface="Varela Round"/>
              </a:rPr>
              <a:t>: </a:t>
            </a:r>
            <a:endParaRPr lang="he-IL" sz="2800" dirty="0">
              <a:solidFill>
                <a:schemeClr val="tx1">
                  <a:lumMod val="90000"/>
                  <a:lumOff val="10000"/>
                </a:schemeClr>
              </a:solidFill>
              <a:sym typeface="Varela Round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2800" dirty="0">
                <a:solidFill>
                  <a:schemeClr val="tx1">
                    <a:lumMod val="90000"/>
                    <a:lumOff val="10000"/>
                  </a:schemeClr>
                </a:solidFill>
                <a:sym typeface="Varela Round"/>
              </a:rPr>
              <a:t>לתמיסה ניטראלית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e-IL" sz="2800" dirty="0">
              <a:solidFill>
                <a:schemeClr val="tx1"/>
              </a:solidFill>
              <a:sym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225858120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חומצה בסיס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7C9259-BD27-44CF-89D5-877243D9C8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0040" y="3409122"/>
            <a:ext cx="9494648" cy="804863"/>
          </a:xfrm>
        </p:spPr>
        <p:txBody>
          <a:bodyPr>
            <a:normAutofit fontScale="85000" lnSpcReduction="10000"/>
          </a:bodyPr>
          <a:lstStyle/>
          <a:p>
            <a:pPr rtl="1"/>
            <a:r>
              <a:rPr lang="he-IL" dirty="0">
                <a:sym typeface="Varela Round"/>
              </a:rPr>
              <a:t>קביעת שינוי ה-</a:t>
            </a:r>
            <a:r>
              <a:rPr lang="en-US" dirty="0">
                <a:sym typeface="Varela Round"/>
              </a:rPr>
              <a:t>pH</a:t>
            </a:r>
            <a:r>
              <a:rPr lang="he-IL" dirty="0">
                <a:sym typeface="Varela Round"/>
              </a:rPr>
              <a:t>  בערבוב תמיסות ללא תגובה שמחייב חישוב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756343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חומצה בסיס</a:t>
            </a:r>
          </a:p>
        </p:txBody>
      </p:sp>
      <p:sp>
        <p:nvSpPr>
          <p:cNvPr id="7" name="מציין מיקום תוכן 6">
            <a:extLst>
              <a:ext uri="{FF2B5EF4-FFF2-40B4-BE49-F238E27FC236}">
                <a16:creationId xmlns:a16="http://schemas.microsoft.com/office/drawing/2014/main" id="{422E9CCB-5DB8-40E3-A6AD-64C43E3707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832911" y="1506695"/>
            <a:ext cx="2989384" cy="2286611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bg1"/>
                </a:solidFill>
                <a:sym typeface="Varela Round"/>
              </a:rPr>
              <a:t>בהוספת חומצה לתמיסה חומצית</a:t>
            </a:r>
          </a:p>
          <a:p>
            <a:pPr marL="0" indent="0" algn="ctr">
              <a:buNone/>
            </a:pPr>
            <a:r>
              <a:rPr lang="he-IL" dirty="0">
                <a:solidFill>
                  <a:schemeClr val="bg1"/>
                </a:solidFill>
                <a:sym typeface="Varela Round"/>
              </a:rPr>
              <a:t> ה-</a:t>
            </a:r>
            <a:r>
              <a:rPr lang="en-US" dirty="0">
                <a:solidFill>
                  <a:schemeClr val="bg1"/>
                </a:solidFill>
                <a:sym typeface="Varela Round"/>
              </a:rPr>
              <a:t>pH </a:t>
            </a:r>
            <a:endParaRPr lang="he-IL" sz="2400" dirty="0">
              <a:solidFill>
                <a:schemeClr val="bg1"/>
              </a:solidFill>
            </a:endParaRPr>
          </a:p>
        </p:txBody>
      </p:sp>
      <p:sp>
        <p:nvSpPr>
          <p:cNvPr id="10" name="חץ: למטה 9">
            <a:extLst>
              <a:ext uri="{FF2B5EF4-FFF2-40B4-BE49-F238E27FC236}">
                <a16:creationId xmlns:a16="http://schemas.microsoft.com/office/drawing/2014/main" id="{1504FCF1-C72D-451A-B30C-168562FDE6B2}"/>
              </a:ext>
            </a:extLst>
          </p:cNvPr>
          <p:cNvSpPr/>
          <p:nvPr/>
        </p:nvSpPr>
        <p:spPr>
          <a:xfrm>
            <a:off x="5768712" y="4291171"/>
            <a:ext cx="2461483" cy="1159163"/>
          </a:xfrm>
          <a:prstGeom prst="downArrow">
            <a:avLst>
              <a:gd name="adj1" fmla="val 74015"/>
              <a:gd name="adj2" fmla="val 51594"/>
            </a:avLst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altLang="en-US" sz="2000" b="1" dirty="0">
                <a:solidFill>
                  <a:schemeClr val="bg1"/>
                </a:solidFill>
              </a:rPr>
              <a:t>יכול לעלות</a:t>
            </a:r>
            <a:endParaRPr lang="he-IL" sz="2000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1" name="חץ: למטה 10">
            <a:extLst>
              <a:ext uri="{FF2B5EF4-FFF2-40B4-BE49-F238E27FC236}">
                <a16:creationId xmlns:a16="http://schemas.microsoft.com/office/drawing/2014/main" id="{E40DE0F7-0678-4E00-9BC5-CD207D4BEB4E}"/>
              </a:ext>
            </a:extLst>
          </p:cNvPr>
          <p:cNvSpPr/>
          <p:nvPr/>
        </p:nvSpPr>
        <p:spPr>
          <a:xfrm>
            <a:off x="3133976" y="4291172"/>
            <a:ext cx="2461483" cy="1159163"/>
          </a:xfrm>
          <a:prstGeom prst="downArrow">
            <a:avLst>
              <a:gd name="adj1" fmla="val 74015"/>
              <a:gd name="adj2" fmla="val 51594"/>
            </a:avLst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יכול לרדת</a:t>
            </a:r>
          </a:p>
        </p:txBody>
      </p:sp>
      <p:sp>
        <p:nvSpPr>
          <p:cNvPr id="12" name="חץ: למטה 11">
            <a:extLst>
              <a:ext uri="{FF2B5EF4-FFF2-40B4-BE49-F238E27FC236}">
                <a16:creationId xmlns:a16="http://schemas.microsoft.com/office/drawing/2014/main" id="{D8917421-3521-43BB-B375-FCE43B1059AA}"/>
              </a:ext>
            </a:extLst>
          </p:cNvPr>
          <p:cNvSpPr/>
          <p:nvPr/>
        </p:nvSpPr>
        <p:spPr>
          <a:xfrm>
            <a:off x="371428" y="4291172"/>
            <a:ext cx="2461483" cy="1159163"/>
          </a:xfrm>
          <a:prstGeom prst="downArrow">
            <a:avLst>
              <a:gd name="adj1" fmla="val 74015"/>
              <a:gd name="adj2" fmla="val 51594"/>
            </a:avLst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b="1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יכול לא להשתנות</a:t>
            </a:r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E90FD343-E27B-49E4-9BFA-39F00B607DC0}"/>
              </a:ext>
            </a:extLst>
          </p:cNvPr>
          <p:cNvSpPr/>
          <p:nvPr/>
        </p:nvSpPr>
        <p:spPr>
          <a:xfrm>
            <a:off x="3708378" y="911484"/>
            <a:ext cx="76626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800" b="1" dirty="0">
                <a:solidFill>
                  <a:srgbClr val="12B4BC"/>
                </a:solidFill>
                <a:sym typeface="Varela Round"/>
              </a:rPr>
              <a:t>שינוי ה-</a:t>
            </a:r>
            <a:r>
              <a:rPr lang="en-US" sz="2800" b="1" dirty="0">
                <a:solidFill>
                  <a:srgbClr val="12B4BC"/>
                </a:solidFill>
                <a:sym typeface="Varela Round"/>
              </a:rPr>
              <a:t>pH</a:t>
            </a:r>
            <a:r>
              <a:rPr lang="he-IL" sz="2800" b="1" dirty="0">
                <a:solidFill>
                  <a:srgbClr val="12B4BC"/>
                </a:solidFill>
                <a:sym typeface="Varela Round"/>
              </a:rPr>
              <a:t> כתוצאה מערבוב שתי תמיסות חומציות</a:t>
            </a:r>
          </a:p>
        </p:txBody>
      </p:sp>
    </p:spTree>
    <p:extLst>
      <p:ext uri="{BB962C8B-B14F-4D97-AF65-F5344CB8AC3E}">
        <p14:creationId xmlns:p14="http://schemas.microsoft.com/office/powerpoint/2010/main" val="982131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חץ: למטה 9">
            <a:extLst>
              <a:ext uri="{FF2B5EF4-FFF2-40B4-BE49-F238E27FC236}">
                <a16:creationId xmlns:a16="http://schemas.microsoft.com/office/drawing/2014/main" id="{1504FCF1-C72D-451A-B30C-168562FDE6B2}"/>
              </a:ext>
            </a:extLst>
          </p:cNvPr>
          <p:cNvSpPr/>
          <p:nvPr/>
        </p:nvSpPr>
        <p:spPr>
          <a:xfrm>
            <a:off x="2534760" y="3881789"/>
            <a:ext cx="2461483" cy="1159163"/>
          </a:xfrm>
          <a:prstGeom prst="downArrow">
            <a:avLst>
              <a:gd name="adj1" fmla="val 74015"/>
              <a:gd name="adj2" fmla="val 51594"/>
            </a:avLst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altLang="en-US" sz="2000" b="1" dirty="0">
                <a:solidFill>
                  <a:schemeClr val="bg1"/>
                </a:solidFill>
              </a:rPr>
              <a:t>ירד</a:t>
            </a:r>
            <a:endParaRPr lang="he-IL" sz="2000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חומצה בסיס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9AAF5D6D-7B96-4A64-AC97-86BC6C6CEE3B}"/>
              </a:ext>
            </a:extLst>
          </p:cNvPr>
          <p:cNvSpPr txBox="1">
            <a:spLocks/>
          </p:cNvSpPr>
          <p:nvPr/>
        </p:nvSpPr>
        <p:spPr>
          <a:xfrm>
            <a:off x="127229" y="857249"/>
            <a:ext cx="11160125" cy="1029119"/>
          </a:xfrm>
          <a:prstGeom prst="rect">
            <a:avLst/>
          </a:prstGeom>
        </p:spPr>
        <p:txBody>
          <a:bodyPr vert="horz" lIns="0" tIns="0" rIns="0" bIns="0" rtlCol="1" anchor="ctr">
            <a:noAutofit/>
          </a:bodyPr>
          <a:lstStyle>
            <a:lvl1pPr marL="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3000" b="1" kern="1200">
                <a:solidFill>
                  <a:srgbClr val="12B4BC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457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he-IL" sz="2800" dirty="0">
                <a:sym typeface="Varela Round"/>
              </a:rPr>
              <a:t>הוספת תמיסת חומצה בעלת ריכוז יוני  </a:t>
            </a:r>
            <a:r>
              <a:rPr lang="en-US" sz="2800" dirty="0">
                <a:sym typeface="Varela Round"/>
              </a:rPr>
              <a:t>H</a:t>
            </a:r>
            <a:r>
              <a:rPr lang="en-US" sz="2800" baseline="-25000" dirty="0">
                <a:sym typeface="Varela Round"/>
              </a:rPr>
              <a:t>3</a:t>
            </a:r>
            <a:r>
              <a:rPr lang="en-US" sz="2800" dirty="0">
                <a:sym typeface="Varela Round"/>
              </a:rPr>
              <a:t>O</a:t>
            </a:r>
            <a:r>
              <a:rPr lang="en-US" sz="2800" baseline="30000" dirty="0">
                <a:sym typeface="Varela Round"/>
              </a:rPr>
              <a:t>+</a:t>
            </a:r>
            <a:r>
              <a:rPr lang="en-US" sz="2800" baseline="-25000" dirty="0">
                <a:sym typeface="Varela Round"/>
              </a:rPr>
              <a:t>(</a:t>
            </a:r>
            <a:r>
              <a:rPr lang="en-US" sz="2800" baseline="-25000" dirty="0" err="1">
                <a:sym typeface="Varela Round"/>
              </a:rPr>
              <a:t>aq</a:t>
            </a:r>
            <a:r>
              <a:rPr lang="en-US" sz="2800" baseline="-25000" dirty="0">
                <a:sym typeface="Varela Round"/>
              </a:rPr>
              <a:t>)</a:t>
            </a:r>
            <a:r>
              <a:rPr lang="he-IL" sz="2800" dirty="0">
                <a:sym typeface="Varela Round"/>
              </a:rPr>
              <a:t> גדול מריכוז יוני ההידרוניום בתמיסה המקורית יגרום </a:t>
            </a:r>
          </a:p>
        </p:txBody>
      </p:sp>
      <p:sp>
        <p:nvSpPr>
          <p:cNvPr id="7" name="מציין מיקום תוכן 6">
            <a:extLst>
              <a:ext uri="{FF2B5EF4-FFF2-40B4-BE49-F238E27FC236}">
                <a16:creationId xmlns:a16="http://schemas.microsoft.com/office/drawing/2014/main" id="{422E9CCB-5DB8-40E3-A6AD-64C43E3707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316833" y="1588494"/>
            <a:ext cx="2989384" cy="2286611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bg1"/>
                </a:solidFill>
                <a:sym typeface="Varela Round"/>
              </a:rPr>
              <a:t>בהוספת חומצה לתמיסה חומצית</a:t>
            </a:r>
          </a:p>
          <a:p>
            <a:pPr marL="0" indent="0" algn="ctr">
              <a:buNone/>
            </a:pPr>
            <a:r>
              <a:rPr lang="he-IL" dirty="0">
                <a:solidFill>
                  <a:schemeClr val="bg1"/>
                </a:solidFill>
                <a:sym typeface="Varela Round"/>
              </a:rPr>
              <a:t> ה-</a:t>
            </a:r>
            <a:r>
              <a:rPr lang="en-US" dirty="0">
                <a:solidFill>
                  <a:schemeClr val="bg1"/>
                </a:solidFill>
                <a:sym typeface="Varela Round"/>
              </a:rPr>
              <a:t>pH </a:t>
            </a:r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E0022F60-A778-43D9-ABBA-E402F327731C}"/>
              </a:ext>
            </a:extLst>
          </p:cNvPr>
          <p:cNvSpPr/>
          <p:nvPr/>
        </p:nvSpPr>
        <p:spPr>
          <a:xfrm>
            <a:off x="6137926" y="2039301"/>
            <a:ext cx="51494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800" b="1" dirty="0">
                <a:solidFill>
                  <a:srgbClr val="C00000"/>
                </a:solidFill>
                <a:sym typeface="Varela Round"/>
              </a:rPr>
              <a:t>לעלייה</a:t>
            </a:r>
            <a:r>
              <a:rPr lang="he-IL" sz="2800" b="1" dirty="0">
                <a:sym typeface="Varela Round"/>
              </a:rPr>
              <a:t> בריכוז יוני ה- </a:t>
            </a:r>
            <a:r>
              <a:rPr lang="en-US" sz="2800" b="1" dirty="0">
                <a:sym typeface="Varela Round"/>
              </a:rPr>
              <a:t>H</a:t>
            </a:r>
            <a:r>
              <a:rPr lang="en-US" sz="2800" b="1" baseline="-25000" dirty="0">
                <a:sym typeface="Varela Round"/>
              </a:rPr>
              <a:t>3</a:t>
            </a:r>
            <a:r>
              <a:rPr lang="en-US" sz="2800" b="1" dirty="0">
                <a:sym typeface="Varela Round"/>
              </a:rPr>
              <a:t>O</a:t>
            </a:r>
            <a:r>
              <a:rPr lang="en-US" sz="2800" b="1" baseline="30000" dirty="0">
                <a:sym typeface="Varela Round"/>
              </a:rPr>
              <a:t>+</a:t>
            </a:r>
            <a:r>
              <a:rPr lang="en-US" sz="2800" b="1" baseline="-25000" dirty="0">
                <a:sym typeface="Varela Round"/>
              </a:rPr>
              <a:t>(</a:t>
            </a:r>
            <a:r>
              <a:rPr lang="en-US" sz="2800" b="1" baseline="-25000" dirty="0" err="1">
                <a:sym typeface="Varela Round"/>
              </a:rPr>
              <a:t>aq</a:t>
            </a:r>
            <a:r>
              <a:rPr lang="en-US" sz="2800" b="1" baseline="-25000" dirty="0">
                <a:sym typeface="Varela Round"/>
              </a:rPr>
              <a:t>)</a:t>
            </a:r>
            <a:r>
              <a:rPr lang="he-IL" sz="2800" b="1" dirty="0">
                <a:sym typeface="Varela Round"/>
              </a:rPr>
              <a:t> </a:t>
            </a:r>
            <a:r>
              <a:rPr lang="he-IL" sz="2800" b="1" dirty="0">
                <a:solidFill>
                  <a:srgbClr val="C00000"/>
                </a:solidFill>
                <a:sym typeface="Varela Round"/>
              </a:rPr>
              <a:t>ולירידה</a:t>
            </a:r>
            <a:r>
              <a:rPr lang="he-IL" sz="2800" b="1" dirty="0">
                <a:sym typeface="Varela Round"/>
              </a:rPr>
              <a:t> </a:t>
            </a:r>
          </a:p>
          <a:p>
            <a:pPr algn="ctr"/>
            <a:r>
              <a:rPr lang="he-IL" sz="2800" b="1" dirty="0">
                <a:sym typeface="Varela Round"/>
              </a:rPr>
              <a:t>ב- </a:t>
            </a:r>
            <a:r>
              <a:rPr lang="en-US" sz="2800" b="1" dirty="0">
                <a:sym typeface="Varela Round"/>
              </a:rPr>
              <a:t>pH</a:t>
            </a:r>
            <a:endParaRPr lang="he-IL" sz="2800" b="1" dirty="0"/>
          </a:p>
        </p:txBody>
      </p:sp>
      <p:sp>
        <p:nvSpPr>
          <p:cNvPr id="11" name="חץ: למטה 10">
            <a:extLst>
              <a:ext uri="{FF2B5EF4-FFF2-40B4-BE49-F238E27FC236}">
                <a16:creationId xmlns:a16="http://schemas.microsoft.com/office/drawing/2014/main" id="{C42AB0AD-7C2E-4136-8C88-2C055DE69F9B}"/>
              </a:ext>
            </a:extLst>
          </p:cNvPr>
          <p:cNvSpPr/>
          <p:nvPr/>
        </p:nvSpPr>
        <p:spPr>
          <a:xfrm>
            <a:off x="3097550" y="3875105"/>
            <a:ext cx="554182" cy="951346"/>
          </a:xfrm>
          <a:prstGeom prst="downArrow">
            <a:avLst>
              <a:gd name="adj1" fmla="val 50000"/>
              <a:gd name="adj2" fmla="val 108558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2166F5D6-938C-472A-90E5-D51437495F7B}"/>
              </a:ext>
            </a:extLst>
          </p:cNvPr>
          <p:cNvSpPr txBox="1"/>
          <p:nvPr/>
        </p:nvSpPr>
        <p:spPr>
          <a:xfrm>
            <a:off x="5181094" y="3391355"/>
            <a:ext cx="6381992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200" dirty="0"/>
              <a:t>דוגמה: </a:t>
            </a:r>
          </a:p>
          <a:p>
            <a:r>
              <a:rPr lang="he-IL" sz="2200" dirty="0"/>
              <a:t>הוסיפו 20 מ"ל תמיסת </a:t>
            </a:r>
            <a:r>
              <a:rPr lang="en-US" sz="2200" dirty="0"/>
              <a:t>0.1M HCl</a:t>
            </a:r>
            <a:r>
              <a:rPr lang="en-US" sz="2200" baseline="-25000" dirty="0"/>
              <a:t>(</a:t>
            </a:r>
            <a:r>
              <a:rPr lang="en-US" sz="2200" baseline="-25000" dirty="0" err="1"/>
              <a:t>aq</a:t>
            </a:r>
            <a:r>
              <a:rPr lang="en-US" sz="2200" dirty="0"/>
              <a:t> </a:t>
            </a:r>
            <a:r>
              <a:rPr lang="he-IL" sz="2200" dirty="0"/>
              <a:t> ל-30 מ"ל תמיסת </a:t>
            </a:r>
            <a:r>
              <a:rPr lang="en-US" sz="2200" dirty="0"/>
              <a:t>HI</a:t>
            </a:r>
            <a:r>
              <a:rPr lang="en-US" sz="2200" baseline="-25000" dirty="0"/>
              <a:t>(</a:t>
            </a:r>
            <a:r>
              <a:rPr lang="en-US" sz="2200" baseline="-25000" dirty="0" err="1"/>
              <a:t>aq</a:t>
            </a:r>
            <a:r>
              <a:rPr lang="en-US" sz="2200" baseline="-25000" dirty="0"/>
              <a:t>)</a:t>
            </a:r>
            <a:r>
              <a:rPr lang="he-IL" sz="2200" dirty="0"/>
              <a:t>  </a:t>
            </a:r>
            <a:r>
              <a:rPr lang="en-US" sz="2200" dirty="0"/>
              <a:t>0.2M</a:t>
            </a:r>
            <a:endParaRPr lang="he-IL" sz="2200" dirty="0"/>
          </a:p>
        </p:txBody>
      </p:sp>
    </p:spTree>
    <p:extLst>
      <p:ext uri="{BB962C8B-B14F-4D97-AF65-F5344CB8AC3E}">
        <p14:creationId xmlns:p14="http://schemas.microsoft.com/office/powerpoint/2010/main" val="178798284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4662" y="1737971"/>
            <a:ext cx="6163949" cy="352218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he-IL" altLang="en-US" b="1" dirty="0">
                <a:solidFill>
                  <a:srgbClr val="1D4C72"/>
                </a:solidFill>
              </a:rPr>
              <a:t> </a:t>
            </a:r>
            <a:endParaRPr lang="he-IL" dirty="0"/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501693A9-750A-49C9-A79A-432F9219E66C}"/>
              </a:ext>
            </a:extLst>
          </p:cNvPr>
          <p:cNvSpPr txBox="1"/>
          <p:nvPr/>
        </p:nvSpPr>
        <p:spPr>
          <a:xfrm>
            <a:off x="158261" y="202132"/>
            <a:ext cx="11309715" cy="1149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altLang="en-US" sz="2400" dirty="0">
                <a:solidFill>
                  <a:srgbClr val="12B4BC"/>
                </a:solidFill>
              </a:rPr>
              <a:t>ל-30 מ"ל תמיסת </a:t>
            </a:r>
            <a:r>
              <a:rPr lang="en-US" altLang="en-US" sz="2400" dirty="0">
                <a:solidFill>
                  <a:srgbClr val="12B4BC"/>
                </a:solidFill>
              </a:rPr>
              <a:t>HI</a:t>
            </a:r>
            <a:r>
              <a:rPr lang="en-US" altLang="en-US" sz="2400" baseline="-25000" dirty="0">
                <a:solidFill>
                  <a:srgbClr val="12B4BC"/>
                </a:solidFill>
              </a:rPr>
              <a:t>(</a:t>
            </a:r>
            <a:r>
              <a:rPr lang="en-US" altLang="en-US" sz="2400" baseline="-25000" dirty="0" err="1">
                <a:solidFill>
                  <a:srgbClr val="12B4BC"/>
                </a:solidFill>
              </a:rPr>
              <a:t>aq</a:t>
            </a:r>
            <a:r>
              <a:rPr lang="en-US" altLang="en-US" sz="2400" baseline="-25000" dirty="0">
                <a:solidFill>
                  <a:srgbClr val="12B4BC"/>
                </a:solidFill>
              </a:rPr>
              <a:t>))</a:t>
            </a:r>
            <a:r>
              <a:rPr lang="he-IL" altLang="en-US" sz="2400" dirty="0">
                <a:solidFill>
                  <a:srgbClr val="12B4BC"/>
                </a:solidFill>
              </a:rPr>
              <a:t> בריכוז </a:t>
            </a:r>
            <a:r>
              <a:rPr lang="en-US" altLang="en-US" sz="2400" dirty="0">
                <a:solidFill>
                  <a:srgbClr val="12B4BC"/>
                </a:solidFill>
              </a:rPr>
              <a:t>M</a:t>
            </a:r>
            <a:r>
              <a:rPr lang="he-IL" altLang="en-US" sz="2400" dirty="0">
                <a:solidFill>
                  <a:srgbClr val="12B4BC"/>
                </a:solidFill>
              </a:rPr>
              <a:t>0.2</a:t>
            </a:r>
            <a:r>
              <a:rPr lang="en-US" altLang="en-US" sz="2400" dirty="0">
                <a:solidFill>
                  <a:srgbClr val="12B4BC"/>
                </a:solidFill>
              </a:rPr>
              <a:t> </a:t>
            </a:r>
            <a:r>
              <a:rPr lang="he-IL" altLang="en-US" sz="2400" dirty="0">
                <a:solidFill>
                  <a:srgbClr val="12B4BC"/>
                </a:solidFill>
              </a:rPr>
              <a:t>הוסיפו 20 מ"ל תמיסת</a:t>
            </a:r>
            <a:r>
              <a:rPr lang="en-US" altLang="en-US" sz="2400" dirty="0">
                <a:solidFill>
                  <a:srgbClr val="12B4BC"/>
                </a:solidFill>
              </a:rPr>
              <a:t>HCl</a:t>
            </a:r>
            <a:r>
              <a:rPr lang="en-US" altLang="en-US" sz="2400" baseline="-25000" dirty="0">
                <a:solidFill>
                  <a:srgbClr val="12B4BC"/>
                </a:solidFill>
              </a:rPr>
              <a:t>(</a:t>
            </a:r>
            <a:r>
              <a:rPr lang="en-US" altLang="en-US" sz="2400" baseline="-25000" dirty="0" err="1">
                <a:solidFill>
                  <a:srgbClr val="12B4BC"/>
                </a:solidFill>
              </a:rPr>
              <a:t>aq</a:t>
            </a:r>
            <a:r>
              <a:rPr lang="en-US" altLang="en-US" sz="2400" baseline="-25000" dirty="0">
                <a:solidFill>
                  <a:srgbClr val="12B4BC"/>
                </a:solidFill>
              </a:rPr>
              <a:t>)</a:t>
            </a:r>
            <a:r>
              <a:rPr lang="en-US" altLang="en-US" sz="2400" dirty="0">
                <a:solidFill>
                  <a:srgbClr val="12B4BC"/>
                </a:solidFill>
              </a:rPr>
              <a:t> </a:t>
            </a:r>
            <a:r>
              <a:rPr lang="he-IL" altLang="en-US" sz="2400" dirty="0">
                <a:solidFill>
                  <a:srgbClr val="12B4BC"/>
                </a:solidFill>
              </a:rPr>
              <a:t> בריכוז </a:t>
            </a:r>
            <a:r>
              <a:rPr lang="en-US" altLang="en-US" sz="2400" dirty="0">
                <a:solidFill>
                  <a:srgbClr val="12B4BC"/>
                </a:solidFill>
              </a:rPr>
              <a:t>M</a:t>
            </a:r>
            <a:r>
              <a:rPr lang="he-IL" altLang="en-US" sz="2400" dirty="0">
                <a:solidFill>
                  <a:srgbClr val="12B4BC"/>
                </a:solidFill>
              </a:rPr>
              <a:t>0.1.</a:t>
            </a:r>
          </a:p>
          <a:p>
            <a:pPr>
              <a:lnSpc>
                <a:spcPct val="150000"/>
              </a:lnSpc>
            </a:pPr>
            <a:r>
              <a:rPr lang="he-IL" altLang="en-US" sz="2400" dirty="0">
                <a:solidFill>
                  <a:srgbClr val="12B4BC"/>
                </a:solidFill>
              </a:rPr>
              <a:t>כיצד השתנה </a:t>
            </a:r>
            <a:r>
              <a:rPr lang="en-US" sz="2400" dirty="0">
                <a:solidFill>
                  <a:srgbClr val="12B4BC"/>
                </a:solidFill>
                <a:sym typeface="Varela Round"/>
              </a:rPr>
              <a:t>pH</a:t>
            </a:r>
            <a:r>
              <a:rPr lang="he-IL" altLang="en-US" sz="2400" dirty="0">
                <a:solidFill>
                  <a:srgbClr val="12B4BC"/>
                </a:solidFill>
              </a:rPr>
              <a:t> בעקבות ההוספה ? </a:t>
            </a:r>
            <a:endParaRPr lang="he-IL" sz="2400" dirty="0">
              <a:solidFill>
                <a:srgbClr val="12B4BC"/>
              </a:solidFill>
            </a:endParaRP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018C6DB7-D5F4-45C3-AA6A-877484BC1412}"/>
              </a:ext>
            </a:extLst>
          </p:cNvPr>
          <p:cNvSpPr txBox="1"/>
          <p:nvPr/>
        </p:nvSpPr>
        <p:spPr>
          <a:xfrm>
            <a:off x="158261" y="1347000"/>
            <a:ext cx="9275883" cy="360060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200" dirty="0"/>
              <a:t>1. נחשב את מספר המולים של יוני </a:t>
            </a:r>
            <a:r>
              <a:rPr lang="he-IL" sz="2200" dirty="0" err="1"/>
              <a:t>ההידרוניום</a:t>
            </a:r>
            <a:r>
              <a:rPr lang="he-IL" sz="2200" dirty="0"/>
              <a:t> בכל אחת מהתמיסות:</a:t>
            </a:r>
          </a:p>
          <a:p>
            <a:pPr>
              <a:lnSpc>
                <a:spcPct val="150000"/>
              </a:lnSpc>
            </a:pPr>
            <a:r>
              <a:rPr lang="he-IL" sz="2200" dirty="0"/>
              <a:t> 20</a:t>
            </a:r>
            <a:r>
              <a:rPr lang="he-IL" altLang="en-US" sz="2200" dirty="0"/>
              <a:t> מ"ל תמיסת</a:t>
            </a:r>
            <a:r>
              <a:rPr lang="en-US" altLang="en-US" sz="2200" dirty="0"/>
              <a:t>HCl </a:t>
            </a:r>
            <a:r>
              <a:rPr lang="he-IL" altLang="en-US" sz="2200" dirty="0"/>
              <a:t> בריכוז </a:t>
            </a:r>
            <a:r>
              <a:rPr lang="en-US" altLang="en-US" sz="2200" dirty="0"/>
              <a:t>0.1M</a:t>
            </a:r>
            <a:r>
              <a:rPr lang="he-IL" altLang="en-US" sz="2200" dirty="0"/>
              <a:t>:        </a:t>
            </a:r>
            <a:r>
              <a:rPr lang="en-US" altLang="en-US" sz="2200" dirty="0"/>
              <a:t>   n=cxv</a:t>
            </a:r>
            <a:r>
              <a:rPr lang="he-IL" altLang="en-US" sz="2200" dirty="0"/>
              <a:t> מול</a:t>
            </a:r>
            <a:r>
              <a:rPr lang="en-US" altLang="en-US" sz="2200" dirty="0"/>
              <a:t>  n= 0.1x0.02=0.002 </a:t>
            </a:r>
          </a:p>
          <a:p>
            <a:pPr>
              <a:lnSpc>
                <a:spcPct val="150000"/>
              </a:lnSpc>
            </a:pPr>
            <a:r>
              <a:rPr lang="he-IL" altLang="en-US" sz="2200" dirty="0"/>
              <a:t>30 מ"ל תמיסת </a:t>
            </a:r>
            <a:r>
              <a:rPr lang="en-US" altLang="en-US" sz="2200" dirty="0"/>
              <a:t>HI</a:t>
            </a:r>
            <a:r>
              <a:rPr lang="en-US" altLang="en-US" sz="2200" baseline="-25000" dirty="0"/>
              <a:t>(</a:t>
            </a:r>
            <a:r>
              <a:rPr lang="en-US" altLang="en-US" sz="2200" baseline="-25000" dirty="0" err="1"/>
              <a:t>aq</a:t>
            </a:r>
            <a:r>
              <a:rPr lang="en-US" altLang="en-US" sz="2200" baseline="-25000" dirty="0"/>
              <a:t>))</a:t>
            </a:r>
            <a:r>
              <a:rPr lang="he-IL" altLang="en-US" sz="2200" dirty="0"/>
              <a:t> בריכוז </a:t>
            </a:r>
            <a:r>
              <a:rPr lang="en-US" altLang="en-US" sz="2200" dirty="0"/>
              <a:t>0.2M</a:t>
            </a:r>
            <a:r>
              <a:rPr lang="he-IL" altLang="en-US" sz="2200" dirty="0"/>
              <a:t>:                     מול</a:t>
            </a:r>
            <a:r>
              <a:rPr lang="en-US" altLang="en-US" sz="2200" dirty="0"/>
              <a:t>n= 0.2x0.03=0.006 </a:t>
            </a:r>
            <a:endParaRPr lang="he-IL" sz="2200" dirty="0"/>
          </a:p>
          <a:p>
            <a:pPr>
              <a:lnSpc>
                <a:spcPct val="150000"/>
              </a:lnSpc>
            </a:pPr>
            <a:r>
              <a:rPr lang="en-US" sz="2200" dirty="0"/>
              <a:t> </a:t>
            </a:r>
            <a:r>
              <a:rPr lang="he-IL" sz="2200" dirty="0"/>
              <a:t>2. נחשב כמה מול יוני הידרוניום יש בתמיסה החדשה. </a:t>
            </a:r>
          </a:p>
          <a:p>
            <a:pPr>
              <a:lnSpc>
                <a:spcPct val="150000"/>
              </a:lnSpc>
            </a:pPr>
            <a:r>
              <a:rPr lang="he-IL" sz="2200" dirty="0"/>
              <a:t>שתי התמיסות הן תמיסות של חומצה חד פרוטית, לכן היחס בין מולקולות החומצה ליוני ההידרוניום הוא: 1:1.</a:t>
            </a:r>
          </a:p>
          <a:p>
            <a:pPr>
              <a:lnSpc>
                <a:spcPct val="150000"/>
              </a:lnSpc>
            </a:pPr>
            <a:r>
              <a:rPr lang="he-IL" sz="2200" dirty="0"/>
              <a:t>מכאן מספר מול יוני </a:t>
            </a:r>
            <a:r>
              <a:rPr lang="he-IL" sz="2200" dirty="0" err="1"/>
              <a:t>הידרוניום</a:t>
            </a:r>
            <a:r>
              <a:rPr lang="he-IL" sz="2200" dirty="0"/>
              <a:t> בתמיסה הוא :מול </a:t>
            </a:r>
            <a:r>
              <a:rPr lang="en-US" altLang="en-US" sz="2200" dirty="0"/>
              <a:t>n= 0.002+0.006=0.008</a:t>
            </a:r>
            <a:r>
              <a:rPr lang="he-IL" altLang="en-US" sz="2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9253146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4662" y="1737971"/>
            <a:ext cx="6163949" cy="352218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he-IL" altLang="en-US" b="1" dirty="0">
                <a:solidFill>
                  <a:srgbClr val="1D4C72"/>
                </a:solidFill>
              </a:rPr>
              <a:t> </a:t>
            </a:r>
            <a:endParaRPr lang="he-IL" dirty="0"/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9AAF5D6D-7B96-4A64-AC97-86BC6C6CEE3B}"/>
              </a:ext>
            </a:extLst>
          </p:cNvPr>
          <p:cNvSpPr txBox="1">
            <a:spLocks/>
          </p:cNvSpPr>
          <p:nvPr/>
        </p:nvSpPr>
        <p:spPr>
          <a:xfrm>
            <a:off x="-876300" y="337237"/>
            <a:ext cx="11309716" cy="605111"/>
          </a:xfrm>
          <a:prstGeom prst="rect">
            <a:avLst/>
          </a:prstGeom>
        </p:spPr>
        <p:txBody>
          <a:bodyPr vert="horz" lIns="0" tIns="0" rIns="0" bIns="0" rtlCol="1" anchor="ctr">
            <a:noAutofit/>
          </a:bodyPr>
          <a:lstStyle>
            <a:lvl1pPr marL="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3000" b="1" kern="1200">
                <a:solidFill>
                  <a:srgbClr val="12B4BC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457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2800" dirty="0">
                <a:sym typeface="Varela Round"/>
              </a:rPr>
              <a:t>חישוב שינוי ה- </a:t>
            </a:r>
            <a:r>
              <a:rPr lang="en-US" sz="2800" dirty="0">
                <a:sym typeface="Varela Round"/>
              </a:rPr>
              <a:t>pH</a:t>
            </a:r>
            <a:r>
              <a:rPr lang="he-IL" sz="2800" dirty="0">
                <a:sym typeface="Varela Round"/>
              </a:rPr>
              <a:t> בערבוב תמיסות של שתי תמיסות חומציות</a:t>
            </a: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501693A9-750A-49C9-A79A-432F9219E66C}"/>
              </a:ext>
            </a:extLst>
          </p:cNvPr>
          <p:cNvSpPr txBox="1"/>
          <p:nvPr/>
        </p:nvSpPr>
        <p:spPr>
          <a:xfrm>
            <a:off x="395655" y="886199"/>
            <a:ext cx="10885286" cy="1149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altLang="en-US" sz="2400" dirty="0"/>
              <a:t>ל-30 מ"לתמיסת </a:t>
            </a:r>
            <a:r>
              <a:rPr lang="en-US" altLang="en-US" sz="2400" dirty="0"/>
              <a:t>HI</a:t>
            </a:r>
            <a:r>
              <a:rPr lang="en-US" altLang="en-US" sz="2400" baseline="-25000" dirty="0"/>
              <a:t>(</a:t>
            </a:r>
            <a:r>
              <a:rPr lang="en-US" altLang="en-US" sz="2400" baseline="-25000" dirty="0" err="1"/>
              <a:t>aq</a:t>
            </a:r>
            <a:r>
              <a:rPr lang="en-US" altLang="en-US" sz="2400" baseline="-25000" dirty="0"/>
              <a:t>))</a:t>
            </a:r>
            <a:r>
              <a:rPr lang="he-IL" altLang="en-US" sz="2400" dirty="0"/>
              <a:t> בריכוז </a:t>
            </a:r>
            <a:r>
              <a:rPr lang="en-US" altLang="en-US" sz="2400" dirty="0"/>
              <a:t>M</a:t>
            </a:r>
            <a:r>
              <a:rPr lang="he-IL" altLang="en-US" sz="2400" dirty="0"/>
              <a:t>0.2</a:t>
            </a:r>
            <a:r>
              <a:rPr lang="en-US" altLang="en-US" sz="2400" dirty="0"/>
              <a:t> </a:t>
            </a:r>
            <a:r>
              <a:rPr lang="he-IL" altLang="en-US" sz="2400" dirty="0"/>
              <a:t>הוסיפו 20 מ"ל תמיסת</a:t>
            </a:r>
            <a:r>
              <a:rPr lang="en-US" altLang="en-US" sz="2400" dirty="0"/>
              <a:t>HCl</a:t>
            </a:r>
            <a:r>
              <a:rPr lang="en-US" altLang="en-US" sz="2400" baseline="-25000" dirty="0"/>
              <a:t>(</a:t>
            </a:r>
            <a:r>
              <a:rPr lang="en-US" altLang="en-US" sz="2400" baseline="-25000" dirty="0" err="1"/>
              <a:t>aq</a:t>
            </a:r>
            <a:r>
              <a:rPr lang="en-US" altLang="en-US" sz="2400" baseline="-25000" dirty="0"/>
              <a:t>)</a:t>
            </a:r>
            <a:r>
              <a:rPr lang="en-US" altLang="en-US" sz="2400" dirty="0"/>
              <a:t> </a:t>
            </a:r>
            <a:r>
              <a:rPr lang="he-IL" altLang="en-US" sz="2400" dirty="0"/>
              <a:t> בריכוז </a:t>
            </a:r>
            <a:r>
              <a:rPr lang="en-US" altLang="en-US" sz="2400" dirty="0"/>
              <a:t>M</a:t>
            </a:r>
            <a:r>
              <a:rPr lang="he-IL" altLang="en-US" sz="2400" dirty="0"/>
              <a:t>0.1. כיצד השתנה </a:t>
            </a:r>
            <a:r>
              <a:rPr lang="en-US" sz="2400" dirty="0">
                <a:sym typeface="Varela Round"/>
              </a:rPr>
              <a:t>pH</a:t>
            </a:r>
            <a:r>
              <a:rPr lang="he-IL" altLang="en-US" sz="2400" dirty="0"/>
              <a:t> בעקבות ההוספה ? </a:t>
            </a:r>
            <a:endParaRPr lang="he-IL" sz="2400" dirty="0"/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018C6DB7-D5F4-45C3-AA6A-877484BC1412}"/>
              </a:ext>
            </a:extLst>
          </p:cNvPr>
          <p:cNvSpPr txBox="1"/>
          <p:nvPr/>
        </p:nvSpPr>
        <p:spPr>
          <a:xfrm>
            <a:off x="633047" y="2120396"/>
            <a:ext cx="10607472" cy="23498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altLang="en-US" sz="2400" dirty="0"/>
              <a:t>3. נחשב את ריכוז יוני ההידרוניום בתמיסה החדשה:  ליטר 0.05=</a:t>
            </a:r>
            <a:r>
              <a:rPr lang="en-US" altLang="en-US" sz="2400" dirty="0"/>
              <a:t>  </a:t>
            </a:r>
            <a:r>
              <a:rPr lang="he-IL" altLang="en-US" sz="2400" dirty="0"/>
              <a:t>מ"ל 50 = </a:t>
            </a:r>
            <a:r>
              <a:rPr lang="en-US" altLang="en-US" sz="2400" dirty="0"/>
              <a:t>V</a:t>
            </a:r>
            <a:endParaRPr lang="he-IL" altLang="en-US" sz="2400" dirty="0"/>
          </a:p>
          <a:p>
            <a:pPr>
              <a:lnSpc>
                <a:spcPct val="150000"/>
              </a:lnSpc>
            </a:pPr>
            <a:r>
              <a:rPr lang="he-IL" altLang="en-US" sz="2400" dirty="0"/>
              <a:t>   </a:t>
            </a:r>
            <a:r>
              <a:rPr lang="ru-RU" altLang="en-US" sz="2800" dirty="0"/>
              <a:t>с=</a:t>
            </a:r>
            <a:r>
              <a:rPr lang="en-US" altLang="en-US" sz="2800" dirty="0"/>
              <a:t>n/v</a:t>
            </a:r>
            <a:r>
              <a:rPr lang="en-US" altLang="en-US" sz="2400" dirty="0"/>
              <a:t> = 0.008/0.05= 0.16 M                                                                       </a:t>
            </a:r>
            <a:endParaRPr lang="he-IL" altLang="en-US" sz="2400" dirty="0"/>
          </a:p>
          <a:p>
            <a:pPr>
              <a:lnSpc>
                <a:spcPct val="150000"/>
              </a:lnSpc>
            </a:pPr>
            <a:r>
              <a:rPr lang="he-IL" altLang="en-US" sz="2400" dirty="0"/>
              <a:t> 4. נשווה את הריכוזים של יוני ההידרוניום לפני ההוספה ואחרי ההוספה: </a:t>
            </a:r>
          </a:p>
          <a:p>
            <a:pPr>
              <a:lnSpc>
                <a:spcPct val="150000"/>
              </a:lnSpc>
            </a:pPr>
            <a:r>
              <a:rPr lang="he-IL" altLang="en-US" sz="2400" dirty="0">
                <a:solidFill>
                  <a:srgbClr val="12B4BC"/>
                </a:solidFill>
              </a:rPr>
              <a:t>     בתמיסה החדשה ריכוז יוני ההידרוניום </a:t>
            </a:r>
            <a:r>
              <a:rPr lang="he-IL" altLang="en-US" sz="2400" dirty="0">
                <a:solidFill>
                  <a:srgbClr val="C00000"/>
                </a:solidFill>
              </a:rPr>
              <a:t>גדול</a:t>
            </a:r>
            <a:r>
              <a:rPr lang="he-IL" altLang="en-US" sz="2400" dirty="0">
                <a:solidFill>
                  <a:srgbClr val="12B4BC"/>
                </a:solidFill>
              </a:rPr>
              <a:t> יותר ולכן ה-</a:t>
            </a:r>
            <a:r>
              <a:rPr lang="en-US" sz="2400" dirty="0">
                <a:solidFill>
                  <a:srgbClr val="12B4BC"/>
                </a:solidFill>
                <a:sym typeface="Varela Round"/>
              </a:rPr>
              <a:t> pH</a:t>
            </a:r>
            <a:r>
              <a:rPr lang="he-IL" altLang="en-US" sz="2400" dirty="0">
                <a:solidFill>
                  <a:srgbClr val="12B4BC"/>
                </a:solidFill>
              </a:rPr>
              <a:t> </a:t>
            </a:r>
            <a:r>
              <a:rPr lang="he-IL" altLang="en-US" sz="2400" dirty="0">
                <a:solidFill>
                  <a:srgbClr val="C00000"/>
                </a:solidFill>
              </a:rPr>
              <a:t>קטן</a:t>
            </a:r>
            <a:r>
              <a:rPr lang="he-IL" altLang="en-US" sz="2400" dirty="0">
                <a:solidFill>
                  <a:srgbClr val="12B4BC"/>
                </a:solidFill>
              </a:rPr>
              <a:t> יותר.</a:t>
            </a:r>
            <a:endParaRPr lang="en-US" altLang="en-US" sz="2400" dirty="0">
              <a:solidFill>
                <a:srgbClr val="12B4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7074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חומצה בסיס</a:t>
            </a:r>
          </a:p>
        </p:txBody>
      </p:sp>
      <p:sp>
        <p:nvSpPr>
          <p:cNvPr id="11" name="מציין מיקום טקסט 13">
            <a:extLst>
              <a:ext uri="{FF2B5EF4-FFF2-40B4-BE49-F238E27FC236}">
                <a16:creationId xmlns:a16="http://schemas.microsoft.com/office/drawing/2014/main" id="{05A4E980-BA5C-4809-A7EB-59BDC629616E}"/>
              </a:ext>
            </a:extLst>
          </p:cNvPr>
          <p:cNvSpPr txBox="1">
            <a:spLocks/>
          </p:cNvSpPr>
          <p:nvPr/>
        </p:nvSpPr>
        <p:spPr>
          <a:xfrm>
            <a:off x="403258" y="1009781"/>
            <a:ext cx="11160125" cy="1029119"/>
          </a:xfrm>
          <a:prstGeom prst="rect">
            <a:avLst/>
          </a:prstGeom>
        </p:spPr>
        <p:txBody>
          <a:bodyPr vert="horz" lIns="0" tIns="0" rIns="0" bIns="0" rtlCol="1" anchor="ctr">
            <a:noAutofit/>
          </a:bodyPr>
          <a:lstStyle>
            <a:lvl1pPr marL="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3000" b="1" kern="1200">
                <a:solidFill>
                  <a:srgbClr val="12B4BC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457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he-IL" sz="2800" dirty="0">
                <a:sym typeface="Varela Round"/>
              </a:rPr>
              <a:t>הוספת תמיסת חומצה בעלת ריכוז יוני  </a:t>
            </a:r>
            <a:r>
              <a:rPr lang="en-US" sz="2800" dirty="0">
                <a:sym typeface="Varela Round"/>
              </a:rPr>
              <a:t>H</a:t>
            </a:r>
            <a:r>
              <a:rPr lang="en-US" sz="2800" baseline="-25000" dirty="0">
                <a:sym typeface="Varela Round"/>
              </a:rPr>
              <a:t>3</a:t>
            </a:r>
            <a:r>
              <a:rPr lang="en-US" sz="2800" dirty="0">
                <a:sym typeface="Varela Round"/>
              </a:rPr>
              <a:t>O</a:t>
            </a:r>
            <a:r>
              <a:rPr lang="en-US" sz="2800" baseline="30000" dirty="0">
                <a:sym typeface="Varela Round"/>
              </a:rPr>
              <a:t>+</a:t>
            </a:r>
            <a:r>
              <a:rPr lang="en-US" sz="2800" baseline="-25000" dirty="0">
                <a:sym typeface="Varela Round"/>
              </a:rPr>
              <a:t>(</a:t>
            </a:r>
            <a:r>
              <a:rPr lang="en-US" sz="2800" baseline="-25000" dirty="0" err="1">
                <a:sym typeface="Varela Round"/>
              </a:rPr>
              <a:t>aq</a:t>
            </a:r>
            <a:r>
              <a:rPr lang="en-US" sz="2800" baseline="-25000" dirty="0">
                <a:sym typeface="Varela Round"/>
              </a:rPr>
              <a:t>) </a:t>
            </a:r>
            <a:r>
              <a:rPr lang="he-IL" sz="2800" dirty="0">
                <a:sym typeface="Varela Round"/>
              </a:rPr>
              <a:t> נמוך מריכוז יוני </a:t>
            </a:r>
            <a:r>
              <a:rPr lang="he-IL" sz="2800" dirty="0" err="1">
                <a:sym typeface="Varela Round"/>
              </a:rPr>
              <a:t>ההידרוניום</a:t>
            </a:r>
            <a:r>
              <a:rPr lang="he-IL" sz="2800" dirty="0">
                <a:sym typeface="Varela Round"/>
              </a:rPr>
              <a:t> בתמיסה המקורית יגרום </a:t>
            </a:r>
          </a:p>
          <a:p>
            <a:pPr>
              <a:lnSpc>
                <a:spcPct val="120000"/>
              </a:lnSpc>
              <a:defRPr/>
            </a:pPr>
            <a:endParaRPr lang="he-IL" sz="2800" dirty="0">
              <a:sym typeface="Varela Round"/>
            </a:endParaRPr>
          </a:p>
        </p:txBody>
      </p:sp>
      <p:sp>
        <p:nvSpPr>
          <p:cNvPr id="10" name="חץ: למטה 9">
            <a:extLst>
              <a:ext uri="{FF2B5EF4-FFF2-40B4-BE49-F238E27FC236}">
                <a16:creationId xmlns:a16="http://schemas.microsoft.com/office/drawing/2014/main" id="{1504FCF1-C72D-451A-B30C-168562FDE6B2}"/>
              </a:ext>
            </a:extLst>
          </p:cNvPr>
          <p:cNvSpPr/>
          <p:nvPr/>
        </p:nvSpPr>
        <p:spPr>
          <a:xfrm>
            <a:off x="2687514" y="3996043"/>
            <a:ext cx="2461483" cy="1159163"/>
          </a:xfrm>
          <a:prstGeom prst="downArrow">
            <a:avLst>
              <a:gd name="adj1" fmla="val 74015"/>
              <a:gd name="adj2" fmla="val 51594"/>
            </a:avLst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altLang="en-US" sz="2800" b="1" dirty="0">
                <a:solidFill>
                  <a:schemeClr val="bg1"/>
                </a:solidFill>
              </a:rPr>
              <a:t>יעלה </a:t>
            </a:r>
            <a:endParaRPr lang="he-IL" sz="2800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5" name="מלבן 14">
            <a:extLst>
              <a:ext uri="{FF2B5EF4-FFF2-40B4-BE49-F238E27FC236}">
                <a16:creationId xmlns:a16="http://schemas.microsoft.com/office/drawing/2014/main" id="{4AD5172B-DB38-4DBC-8F80-3C2C7E042BEA}"/>
              </a:ext>
            </a:extLst>
          </p:cNvPr>
          <p:cNvSpPr/>
          <p:nvPr/>
        </p:nvSpPr>
        <p:spPr>
          <a:xfrm>
            <a:off x="5605146" y="1728998"/>
            <a:ext cx="5533870" cy="2996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2800" b="1" dirty="0">
                <a:solidFill>
                  <a:srgbClr val="C00000"/>
                </a:solidFill>
                <a:sym typeface="Varela Round"/>
              </a:rPr>
              <a:t>לירידה</a:t>
            </a:r>
            <a:r>
              <a:rPr lang="he-IL" sz="2800" b="1" dirty="0">
                <a:sym typeface="Varela Round"/>
              </a:rPr>
              <a:t> בריכוז יוני ה- </a:t>
            </a:r>
            <a:r>
              <a:rPr lang="en-US" sz="2800" b="1" dirty="0">
                <a:sym typeface="Varela Round"/>
              </a:rPr>
              <a:t>H</a:t>
            </a:r>
            <a:r>
              <a:rPr lang="en-US" sz="2800" b="1" baseline="-25000" dirty="0">
                <a:sym typeface="Varela Round"/>
              </a:rPr>
              <a:t>3</a:t>
            </a:r>
            <a:r>
              <a:rPr lang="en-US" sz="2800" b="1" dirty="0">
                <a:sym typeface="Varela Round"/>
              </a:rPr>
              <a:t>O</a:t>
            </a:r>
            <a:r>
              <a:rPr lang="en-US" sz="2800" b="1" baseline="30000" dirty="0">
                <a:sym typeface="Varela Round"/>
              </a:rPr>
              <a:t>+</a:t>
            </a:r>
            <a:r>
              <a:rPr lang="en-US" sz="2800" b="1" baseline="-25000" dirty="0">
                <a:sym typeface="Varela Round"/>
              </a:rPr>
              <a:t>(</a:t>
            </a:r>
            <a:r>
              <a:rPr lang="en-US" sz="2800" b="1" baseline="-25000" dirty="0" err="1">
                <a:sym typeface="Varela Round"/>
              </a:rPr>
              <a:t>aq</a:t>
            </a:r>
            <a:r>
              <a:rPr lang="en-US" sz="2800" b="1" baseline="-25000" dirty="0">
                <a:sym typeface="Varela Round"/>
              </a:rPr>
              <a:t>)</a:t>
            </a:r>
            <a:r>
              <a:rPr lang="he-IL" sz="2800" b="1" dirty="0">
                <a:sym typeface="Varela Round"/>
              </a:rPr>
              <a:t> </a:t>
            </a:r>
            <a:r>
              <a:rPr lang="he-IL" sz="2800" b="1" dirty="0">
                <a:solidFill>
                  <a:srgbClr val="C00000"/>
                </a:solidFill>
                <a:sym typeface="Varela Round"/>
              </a:rPr>
              <a:t>ולעלייה</a:t>
            </a:r>
            <a:r>
              <a:rPr lang="he-IL" sz="2800" b="1" dirty="0">
                <a:sym typeface="Varela Round"/>
              </a:rPr>
              <a:t> ב- </a:t>
            </a:r>
            <a:r>
              <a:rPr lang="en-US" sz="2800" b="1" dirty="0">
                <a:sym typeface="Varela Round"/>
              </a:rPr>
              <a:t>pH</a:t>
            </a:r>
            <a:endParaRPr lang="he-IL" sz="1600" dirty="0"/>
          </a:p>
          <a:p>
            <a:pPr>
              <a:lnSpc>
                <a:spcPct val="150000"/>
              </a:lnSpc>
            </a:pPr>
            <a:r>
              <a:rPr lang="he-IL" sz="2400" dirty="0"/>
              <a:t>דוגמה: </a:t>
            </a:r>
          </a:p>
          <a:p>
            <a:pPr>
              <a:lnSpc>
                <a:spcPct val="150000"/>
              </a:lnSpc>
            </a:pPr>
            <a:r>
              <a:rPr lang="he-IL" sz="2400" dirty="0"/>
              <a:t>הוסיפו תמיסת </a:t>
            </a:r>
            <a:r>
              <a:rPr lang="en-US" sz="2400" dirty="0"/>
              <a:t>0.2M HCl</a:t>
            </a:r>
            <a:r>
              <a:rPr lang="en-US" sz="2400" baseline="-25000" dirty="0"/>
              <a:t>(</a:t>
            </a:r>
            <a:r>
              <a:rPr lang="en-US" sz="2400" baseline="-25000" dirty="0" err="1"/>
              <a:t>aq</a:t>
            </a:r>
            <a:r>
              <a:rPr lang="en-US" sz="2400" dirty="0"/>
              <a:t> </a:t>
            </a:r>
            <a:r>
              <a:rPr lang="he-IL" sz="2400" dirty="0"/>
              <a:t>   לתמיסת </a:t>
            </a:r>
            <a:r>
              <a:rPr lang="en-US" sz="2400" dirty="0"/>
              <a:t>HCl</a:t>
            </a:r>
            <a:r>
              <a:rPr lang="en-US" sz="2400" baseline="-25000" dirty="0"/>
              <a:t>(</a:t>
            </a:r>
            <a:r>
              <a:rPr lang="en-US" sz="2400" baseline="-25000" dirty="0" err="1"/>
              <a:t>aq</a:t>
            </a:r>
            <a:r>
              <a:rPr lang="en-US" sz="2400" baseline="-25000" dirty="0"/>
              <a:t>)</a:t>
            </a:r>
            <a:r>
              <a:rPr lang="he-IL" sz="2400" dirty="0"/>
              <a:t>  </a:t>
            </a:r>
            <a:r>
              <a:rPr lang="en-US" sz="2400" dirty="0"/>
              <a:t>2M</a:t>
            </a:r>
            <a:endParaRPr lang="he-IL" sz="2400" dirty="0"/>
          </a:p>
        </p:txBody>
      </p:sp>
      <p:sp>
        <p:nvSpPr>
          <p:cNvPr id="7" name="מציין מיקום תוכן 6">
            <a:extLst>
              <a:ext uri="{FF2B5EF4-FFF2-40B4-BE49-F238E27FC236}">
                <a16:creationId xmlns:a16="http://schemas.microsoft.com/office/drawing/2014/main" id="{422E9CCB-5DB8-40E3-A6AD-64C43E3707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511487" y="1702794"/>
            <a:ext cx="2989384" cy="2286611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bg1"/>
                </a:solidFill>
                <a:sym typeface="Varela Round"/>
              </a:rPr>
              <a:t>בהוספת חומצה לתמיסה חומצית</a:t>
            </a:r>
          </a:p>
          <a:p>
            <a:pPr marL="0" indent="0" algn="ctr">
              <a:buNone/>
            </a:pPr>
            <a:r>
              <a:rPr lang="he-IL" dirty="0">
                <a:solidFill>
                  <a:schemeClr val="bg1"/>
                </a:solidFill>
                <a:sym typeface="Varela Round"/>
              </a:rPr>
              <a:t> ה-</a:t>
            </a:r>
            <a:r>
              <a:rPr lang="en-US" dirty="0">
                <a:solidFill>
                  <a:schemeClr val="bg1"/>
                </a:solidFill>
                <a:sym typeface="Varela Round"/>
              </a:rPr>
              <a:t>pH </a:t>
            </a:r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12" name="חץ: למטה 11">
            <a:extLst>
              <a:ext uri="{FF2B5EF4-FFF2-40B4-BE49-F238E27FC236}">
                <a16:creationId xmlns:a16="http://schemas.microsoft.com/office/drawing/2014/main" id="{CB157C9E-F2D9-4A9E-88A1-5AF6E1A82A1E}"/>
              </a:ext>
            </a:extLst>
          </p:cNvPr>
          <p:cNvSpPr/>
          <p:nvPr/>
        </p:nvSpPr>
        <p:spPr>
          <a:xfrm rot="10800000">
            <a:off x="2967637" y="3980988"/>
            <a:ext cx="554182" cy="782812"/>
          </a:xfrm>
          <a:prstGeom prst="downArrow">
            <a:avLst>
              <a:gd name="adj1" fmla="val 50000"/>
              <a:gd name="adj2" fmla="val 8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81449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חומצה בסיס</a:t>
            </a:r>
          </a:p>
        </p:txBody>
      </p:sp>
      <p:sp>
        <p:nvSpPr>
          <p:cNvPr id="7" name="מציין מיקום תוכן 6">
            <a:extLst>
              <a:ext uri="{FF2B5EF4-FFF2-40B4-BE49-F238E27FC236}">
                <a16:creationId xmlns:a16="http://schemas.microsoft.com/office/drawing/2014/main" id="{422E9CCB-5DB8-40E3-A6AD-64C43E3707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167515" y="1702794"/>
            <a:ext cx="2989384" cy="2286611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indent="0" algn="ctr">
              <a:buNone/>
            </a:pPr>
            <a:r>
              <a:rPr lang="he-IL" dirty="0">
                <a:solidFill>
                  <a:schemeClr val="bg1"/>
                </a:solidFill>
                <a:sym typeface="Varela Round"/>
              </a:rPr>
              <a:t>בהוספת חומצה לתמיסה חומצית</a:t>
            </a:r>
          </a:p>
          <a:p>
            <a:pPr marL="0" indent="0" algn="ctr">
              <a:buNone/>
            </a:pPr>
            <a:r>
              <a:rPr lang="he-IL" dirty="0">
                <a:solidFill>
                  <a:schemeClr val="bg1"/>
                </a:solidFill>
                <a:sym typeface="Varela Round"/>
              </a:rPr>
              <a:t> ה-</a:t>
            </a:r>
            <a:r>
              <a:rPr lang="en-US" dirty="0">
                <a:solidFill>
                  <a:schemeClr val="bg1"/>
                </a:solidFill>
                <a:sym typeface="Varela Round"/>
              </a:rPr>
              <a:t>pH </a:t>
            </a:r>
            <a:endParaRPr lang="he-IL" dirty="0">
              <a:solidFill>
                <a:schemeClr val="bg1"/>
              </a:solidFill>
            </a:endParaRPr>
          </a:p>
          <a:p>
            <a:pPr algn="ctr"/>
            <a:endParaRPr lang="he-IL" sz="2400" dirty="0">
              <a:solidFill>
                <a:schemeClr val="bg1"/>
              </a:solidFill>
            </a:endParaRPr>
          </a:p>
        </p:txBody>
      </p:sp>
      <p:sp>
        <p:nvSpPr>
          <p:cNvPr id="10" name="חץ: למטה 9">
            <a:extLst>
              <a:ext uri="{FF2B5EF4-FFF2-40B4-BE49-F238E27FC236}">
                <a16:creationId xmlns:a16="http://schemas.microsoft.com/office/drawing/2014/main" id="{1504FCF1-C72D-451A-B30C-168562FDE6B2}"/>
              </a:ext>
            </a:extLst>
          </p:cNvPr>
          <p:cNvSpPr/>
          <p:nvPr/>
        </p:nvSpPr>
        <p:spPr>
          <a:xfrm>
            <a:off x="1431465" y="4373852"/>
            <a:ext cx="2461483" cy="1159163"/>
          </a:xfrm>
          <a:prstGeom prst="downArrow">
            <a:avLst>
              <a:gd name="adj1" fmla="val 74015"/>
              <a:gd name="adj2" fmla="val 51594"/>
            </a:avLst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altLang="en-US" sz="2800" b="1" dirty="0">
                <a:solidFill>
                  <a:schemeClr val="bg1"/>
                </a:solidFill>
              </a:rPr>
              <a:t>לא ישתנה </a:t>
            </a:r>
            <a:endParaRPr lang="he-IL" sz="2800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1" name="מציין מיקום טקסט 13">
            <a:extLst>
              <a:ext uri="{FF2B5EF4-FFF2-40B4-BE49-F238E27FC236}">
                <a16:creationId xmlns:a16="http://schemas.microsoft.com/office/drawing/2014/main" id="{05A4E980-BA5C-4809-A7EB-59BDC629616E}"/>
              </a:ext>
            </a:extLst>
          </p:cNvPr>
          <p:cNvSpPr txBox="1">
            <a:spLocks/>
          </p:cNvSpPr>
          <p:nvPr/>
        </p:nvSpPr>
        <p:spPr>
          <a:xfrm>
            <a:off x="410984" y="875448"/>
            <a:ext cx="11160125" cy="1029119"/>
          </a:xfrm>
          <a:prstGeom prst="rect">
            <a:avLst/>
          </a:prstGeom>
        </p:spPr>
        <p:txBody>
          <a:bodyPr vert="horz" lIns="0" tIns="0" rIns="0" bIns="0" rtlCol="1" anchor="ctr">
            <a:noAutofit/>
          </a:bodyPr>
          <a:lstStyle>
            <a:lvl1pPr marL="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3000" b="1" kern="1200">
                <a:solidFill>
                  <a:srgbClr val="12B4BC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457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he-IL" sz="2800" dirty="0">
                <a:sym typeface="Varela Round"/>
              </a:rPr>
              <a:t>הוספת תמיסת חומצה בעלת ריכוז יוני  </a:t>
            </a:r>
            <a:r>
              <a:rPr lang="en-US" sz="2800" dirty="0">
                <a:sym typeface="Varela Round"/>
              </a:rPr>
              <a:t>H</a:t>
            </a:r>
            <a:r>
              <a:rPr lang="en-US" sz="2800" baseline="-25000" dirty="0">
                <a:sym typeface="Varela Round"/>
              </a:rPr>
              <a:t>3</a:t>
            </a:r>
            <a:r>
              <a:rPr lang="en-US" sz="2800" dirty="0">
                <a:sym typeface="Varela Round"/>
              </a:rPr>
              <a:t>O</a:t>
            </a:r>
            <a:r>
              <a:rPr lang="en-US" sz="2800" baseline="30000" dirty="0">
                <a:sym typeface="Varela Round"/>
              </a:rPr>
              <a:t>+</a:t>
            </a:r>
            <a:r>
              <a:rPr lang="en-US" sz="2800" baseline="-25000" dirty="0">
                <a:sym typeface="Varela Round"/>
              </a:rPr>
              <a:t>(</a:t>
            </a:r>
            <a:r>
              <a:rPr lang="en-US" sz="2800" baseline="-25000" dirty="0" err="1">
                <a:sym typeface="Varela Round"/>
              </a:rPr>
              <a:t>aq</a:t>
            </a:r>
            <a:r>
              <a:rPr lang="en-US" sz="2800" baseline="-25000" dirty="0">
                <a:sym typeface="Varela Round"/>
              </a:rPr>
              <a:t>)</a:t>
            </a:r>
            <a:r>
              <a:rPr lang="he-IL" sz="2800" dirty="0">
                <a:sym typeface="Varela Round"/>
              </a:rPr>
              <a:t> שווה לריכוז יוני ההידרוניום בתמיסה המקורית לא יגרום </a:t>
            </a:r>
          </a:p>
        </p:txBody>
      </p:sp>
      <p:sp>
        <p:nvSpPr>
          <p:cNvPr id="15" name="מלבן 14">
            <a:extLst>
              <a:ext uri="{FF2B5EF4-FFF2-40B4-BE49-F238E27FC236}">
                <a16:creationId xmlns:a16="http://schemas.microsoft.com/office/drawing/2014/main" id="{4AD5172B-DB38-4DBC-8F80-3C2C7E042BEA}"/>
              </a:ext>
            </a:extLst>
          </p:cNvPr>
          <p:cNvSpPr/>
          <p:nvPr/>
        </p:nvSpPr>
        <p:spPr>
          <a:xfrm>
            <a:off x="4280787" y="1898879"/>
            <a:ext cx="5893210" cy="3634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2800" b="1" dirty="0">
                <a:solidFill>
                  <a:srgbClr val="C00000"/>
                </a:solidFill>
                <a:sym typeface="Varela Round"/>
              </a:rPr>
              <a:t>לשינוי</a:t>
            </a:r>
            <a:r>
              <a:rPr lang="he-IL" sz="2800" b="1" dirty="0">
                <a:sym typeface="Varela Round"/>
              </a:rPr>
              <a:t> בריכוז יוני ה- </a:t>
            </a:r>
            <a:r>
              <a:rPr lang="en-US" sz="2800" b="1" dirty="0">
                <a:sym typeface="Varela Round"/>
              </a:rPr>
              <a:t>H</a:t>
            </a:r>
            <a:r>
              <a:rPr lang="en-US" sz="2800" b="1" baseline="-25000" dirty="0">
                <a:sym typeface="Varela Round"/>
              </a:rPr>
              <a:t>3</a:t>
            </a:r>
            <a:r>
              <a:rPr lang="en-US" sz="2800" b="1" dirty="0">
                <a:sym typeface="Varela Round"/>
              </a:rPr>
              <a:t>O</a:t>
            </a:r>
            <a:r>
              <a:rPr lang="en-US" sz="2800" b="1" baseline="30000" dirty="0">
                <a:sym typeface="Varela Round"/>
              </a:rPr>
              <a:t>+</a:t>
            </a:r>
            <a:r>
              <a:rPr lang="en-US" sz="2800" b="1" baseline="-25000" dirty="0">
                <a:sym typeface="Varela Round"/>
              </a:rPr>
              <a:t>(</a:t>
            </a:r>
            <a:r>
              <a:rPr lang="en-US" sz="2800" b="1" baseline="-25000" dirty="0" err="1">
                <a:sym typeface="Varela Round"/>
              </a:rPr>
              <a:t>aq</a:t>
            </a:r>
            <a:r>
              <a:rPr lang="en-US" sz="2800" b="1" baseline="-25000" dirty="0">
                <a:sym typeface="Varela Round"/>
              </a:rPr>
              <a:t>)</a:t>
            </a:r>
            <a:r>
              <a:rPr lang="he-IL" sz="2800" b="1" dirty="0">
                <a:sym typeface="Varela Round"/>
              </a:rPr>
              <a:t> </a:t>
            </a:r>
            <a:r>
              <a:rPr lang="he-IL" sz="2800" b="1" dirty="0">
                <a:solidFill>
                  <a:srgbClr val="C00000"/>
                </a:solidFill>
                <a:sym typeface="Varela Round"/>
              </a:rPr>
              <a:t>ולכן לא יהיה שינוי</a:t>
            </a:r>
            <a:r>
              <a:rPr lang="he-IL" sz="2800" b="1" dirty="0">
                <a:sym typeface="Varela Round"/>
              </a:rPr>
              <a:t> ב- </a:t>
            </a:r>
            <a:r>
              <a:rPr lang="en-US" sz="2800" b="1" dirty="0">
                <a:sym typeface="Varela Round"/>
              </a:rPr>
              <a:t>pH</a:t>
            </a:r>
          </a:p>
          <a:p>
            <a:pPr>
              <a:lnSpc>
                <a:spcPct val="150000"/>
              </a:lnSpc>
            </a:pPr>
            <a:r>
              <a:rPr lang="he-IL" sz="2400" b="1" dirty="0"/>
              <a:t>דוגמה: </a:t>
            </a:r>
          </a:p>
          <a:p>
            <a:pPr>
              <a:lnSpc>
                <a:spcPct val="150000"/>
              </a:lnSpc>
            </a:pPr>
            <a:r>
              <a:rPr lang="he-IL" sz="2400" b="1" dirty="0"/>
              <a:t>הוסיפו תמיסת </a:t>
            </a:r>
            <a:r>
              <a:rPr lang="en-US" sz="2400" b="1" dirty="0"/>
              <a:t>0.2M HCl</a:t>
            </a:r>
            <a:r>
              <a:rPr lang="en-US" sz="2400" b="1" baseline="-25000" dirty="0"/>
              <a:t>(</a:t>
            </a:r>
            <a:r>
              <a:rPr lang="en-US" sz="2400" b="1" baseline="-25000" dirty="0" err="1"/>
              <a:t>aq</a:t>
            </a:r>
            <a:r>
              <a:rPr lang="en-US" sz="2400" b="1" dirty="0"/>
              <a:t> </a:t>
            </a:r>
            <a:r>
              <a:rPr lang="he-IL" sz="2400" b="1" dirty="0"/>
              <a:t>   לתמיסת </a:t>
            </a:r>
            <a:r>
              <a:rPr lang="en-US" sz="2400" b="1" dirty="0"/>
              <a:t>H</a:t>
            </a:r>
            <a:r>
              <a:rPr lang="en-US" sz="2400" b="1" baseline="-25000" dirty="0"/>
              <a:t>2</a:t>
            </a:r>
            <a:r>
              <a:rPr lang="en-US" sz="2400" b="1" dirty="0"/>
              <a:t>SO</a:t>
            </a:r>
            <a:r>
              <a:rPr lang="en-US" sz="2400" b="1" baseline="-25000" dirty="0"/>
              <a:t>4(</a:t>
            </a:r>
            <a:r>
              <a:rPr lang="en-US" sz="2400" b="1" baseline="-25000" dirty="0" err="1"/>
              <a:t>aq</a:t>
            </a:r>
            <a:r>
              <a:rPr lang="en-US" sz="2400" b="1" baseline="-25000" dirty="0"/>
              <a:t>)</a:t>
            </a:r>
            <a:r>
              <a:rPr lang="he-IL" sz="2400" b="1" dirty="0"/>
              <a:t>  </a:t>
            </a:r>
            <a:r>
              <a:rPr lang="en-US" sz="2400" b="1" dirty="0"/>
              <a:t>0.1M</a:t>
            </a:r>
            <a:endParaRPr lang="he-IL" sz="2400" b="1" dirty="0"/>
          </a:p>
          <a:p>
            <a:pPr algn="ctr">
              <a:lnSpc>
                <a:spcPct val="150000"/>
              </a:lnSpc>
            </a:pPr>
            <a:endParaRPr lang="he-IL" sz="2800" b="1" dirty="0"/>
          </a:p>
        </p:txBody>
      </p:sp>
    </p:spTree>
    <p:extLst>
      <p:ext uri="{BB962C8B-B14F-4D97-AF65-F5344CB8AC3E}">
        <p14:creationId xmlns:p14="http://schemas.microsoft.com/office/powerpoint/2010/main" val="228499359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>
            <a:extLst>
              <a:ext uri="{FF2B5EF4-FFF2-40B4-BE49-F238E27FC236}">
                <a16:creationId xmlns:a16="http://schemas.microsoft.com/office/drawing/2014/main" id="{E90FD343-E27B-49E4-9BFA-39F00B607DC0}"/>
              </a:ext>
            </a:extLst>
          </p:cNvPr>
          <p:cNvSpPr/>
          <p:nvPr/>
        </p:nvSpPr>
        <p:spPr>
          <a:xfrm>
            <a:off x="4449934" y="911648"/>
            <a:ext cx="65694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400" b="1" dirty="0">
                <a:solidFill>
                  <a:srgbClr val="12B4BC"/>
                </a:solidFill>
                <a:sym typeface="Varela Round"/>
              </a:rPr>
              <a:t>שינוי ה-</a:t>
            </a:r>
            <a:r>
              <a:rPr lang="en-US" sz="2400" b="1" dirty="0">
                <a:solidFill>
                  <a:srgbClr val="12B4BC"/>
                </a:solidFill>
                <a:sym typeface="Varela Round"/>
              </a:rPr>
              <a:t>pH</a:t>
            </a:r>
            <a:r>
              <a:rPr lang="he-IL" sz="2400" b="1" dirty="0">
                <a:solidFill>
                  <a:srgbClr val="12B4BC"/>
                </a:solidFill>
                <a:sym typeface="Varela Round"/>
              </a:rPr>
              <a:t> כתוצאה מערבוב שתי תמיסות בסיסיות</a:t>
            </a: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חומצה בסיס</a:t>
            </a:r>
          </a:p>
        </p:txBody>
      </p:sp>
      <p:sp>
        <p:nvSpPr>
          <p:cNvPr id="7" name="מציין מיקום תוכן 6">
            <a:extLst>
              <a:ext uri="{FF2B5EF4-FFF2-40B4-BE49-F238E27FC236}">
                <a16:creationId xmlns:a16="http://schemas.microsoft.com/office/drawing/2014/main" id="{422E9CCB-5DB8-40E3-A6AD-64C43E3707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832911" y="1506695"/>
            <a:ext cx="2989384" cy="2286611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bg1"/>
                </a:solidFill>
                <a:sym typeface="Varela Round"/>
              </a:rPr>
              <a:t>בהוספת בסיס לתמיסה בסיסית</a:t>
            </a:r>
          </a:p>
          <a:p>
            <a:pPr marL="0" indent="0" algn="ctr">
              <a:buNone/>
            </a:pPr>
            <a:r>
              <a:rPr lang="he-IL" dirty="0">
                <a:solidFill>
                  <a:schemeClr val="bg1"/>
                </a:solidFill>
                <a:sym typeface="Varela Round"/>
              </a:rPr>
              <a:t> ה-</a:t>
            </a:r>
            <a:r>
              <a:rPr lang="en-US" dirty="0">
                <a:solidFill>
                  <a:schemeClr val="bg1"/>
                </a:solidFill>
                <a:sym typeface="Varela Round"/>
              </a:rPr>
              <a:t>pH </a:t>
            </a:r>
            <a:endParaRPr lang="he-IL" sz="2400" dirty="0">
              <a:solidFill>
                <a:schemeClr val="bg1"/>
              </a:solidFill>
            </a:endParaRPr>
          </a:p>
        </p:txBody>
      </p:sp>
      <p:sp>
        <p:nvSpPr>
          <p:cNvPr id="10" name="חץ: למטה 9">
            <a:extLst>
              <a:ext uri="{FF2B5EF4-FFF2-40B4-BE49-F238E27FC236}">
                <a16:creationId xmlns:a16="http://schemas.microsoft.com/office/drawing/2014/main" id="{1504FCF1-C72D-451A-B30C-168562FDE6B2}"/>
              </a:ext>
            </a:extLst>
          </p:cNvPr>
          <p:cNvSpPr/>
          <p:nvPr/>
        </p:nvSpPr>
        <p:spPr>
          <a:xfrm>
            <a:off x="5768712" y="4291171"/>
            <a:ext cx="2461483" cy="1159163"/>
          </a:xfrm>
          <a:prstGeom prst="downArrow">
            <a:avLst>
              <a:gd name="adj1" fmla="val 74015"/>
              <a:gd name="adj2" fmla="val 51594"/>
            </a:avLst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altLang="en-US" sz="2000" b="1" dirty="0">
                <a:solidFill>
                  <a:schemeClr val="bg1"/>
                </a:solidFill>
              </a:rPr>
              <a:t>יכול לעלות</a:t>
            </a:r>
            <a:endParaRPr lang="he-IL" sz="2000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1" name="חץ: למטה 10">
            <a:extLst>
              <a:ext uri="{FF2B5EF4-FFF2-40B4-BE49-F238E27FC236}">
                <a16:creationId xmlns:a16="http://schemas.microsoft.com/office/drawing/2014/main" id="{E40DE0F7-0678-4E00-9BC5-CD207D4BEB4E}"/>
              </a:ext>
            </a:extLst>
          </p:cNvPr>
          <p:cNvSpPr/>
          <p:nvPr/>
        </p:nvSpPr>
        <p:spPr>
          <a:xfrm>
            <a:off x="3133976" y="4291172"/>
            <a:ext cx="2461483" cy="1159163"/>
          </a:xfrm>
          <a:prstGeom prst="downArrow">
            <a:avLst>
              <a:gd name="adj1" fmla="val 74015"/>
              <a:gd name="adj2" fmla="val 51594"/>
            </a:avLst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יכול לרדת</a:t>
            </a:r>
          </a:p>
        </p:txBody>
      </p:sp>
      <p:sp>
        <p:nvSpPr>
          <p:cNvPr id="12" name="חץ: למטה 11">
            <a:extLst>
              <a:ext uri="{FF2B5EF4-FFF2-40B4-BE49-F238E27FC236}">
                <a16:creationId xmlns:a16="http://schemas.microsoft.com/office/drawing/2014/main" id="{D8917421-3521-43BB-B375-FCE43B1059AA}"/>
              </a:ext>
            </a:extLst>
          </p:cNvPr>
          <p:cNvSpPr/>
          <p:nvPr/>
        </p:nvSpPr>
        <p:spPr>
          <a:xfrm>
            <a:off x="371428" y="4291172"/>
            <a:ext cx="2461483" cy="1159163"/>
          </a:xfrm>
          <a:prstGeom prst="downArrow">
            <a:avLst>
              <a:gd name="adj1" fmla="val 74015"/>
              <a:gd name="adj2" fmla="val 51594"/>
            </a:avLst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b="1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יכול לא להשתנות</a:t>
            </a: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63EB106A-5D93-4932-A7E1-91CD4DF73256}"/>
              </a:ext>
            </a:extLst>
          </p:cNvPr>
          <p:cNvSpPr txBox="1"/>
          <p:nvPr/>
        </p:nvSpPr>
        <p:spPr>
          <a:xfrm>
            <a:off x="6405791" y="1871178"/>
            <a:ext cx="364880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>
                <a:solidFill>
                  <a:srgbClr val="C00000"/>
                </a:solidFill>
              </a:rPr>
              <a:t>תלוי בשינוי ריכוז </a:t>
            </a:r>
            <a:r>
              <a:rPr lang="he-IL" sz="2400" b="1" dirty="0"/>
              <a:t>יוני ההידרוקסיד  </a:t>
            </a:r>
            <a:r>
              <a:rPr lang="en-US" sz="2400" b="1" dirty="0"/>
              <a:t>OH</a:t>
            </a:r>
            <a:r>
              <a:rPr lang="en-US" sz="3200" b="1" baseline="30000" dirty="0"/>
              <a:t>-</a:t>
            </a:r>
            <a:r>
              <a:rPr lang="en-US" sz="2400" b="1" baseline="-25000" dirty="0"/>
              <a:t>(</a:t>
            </a:r>
            <a:r>
              <a:rPr lang="en-US" sz="2400" b="1" baseline="-25000" dirty="0" err="1"/>
              <a:t>aq</a:t>
            </a:r>
            <a:r>
              <a:rPr lang="en-US" sz="2400" b="1" baseline="-25000" dirty="0"/>
              <a:t>)</a:t>
            </a:r>
            <a:endParaRPr lang="he-IL" sz="2400" b="1" dirty="0"/>
          </a:p>
        </p:txBody>
      </p:sp>
    </p:spTree>
    <p:extLst>
      <p:ext uri="{BB962C8B-B14F-4D97-AF65-F5344CB8AC3E}">
        <p14:creationId xmlns:p14="http://schemas.microsoft.com/office/powerpoint/2010/main" val="188622960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חומצה בסיס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7C9259-BD27-44CF-89D5-877243D9C8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he-IL" dirty="0"/>
              <a:t>מוליכות חשמלית של תמיסות חומצה ובסיס</a:t>
            </a:r>
            <a:endParaRPr lang="he-IL" dirty="0">
              <a:sym typeface="Varela Round"/>
            </a:endParaRP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45197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חומצה בסיס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7C9259-BD27-44CF-89D5-877243D9C8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ym typeface="Varela Round"/>
              </a:rPr>
              <a:t>pH </a:t>
            </a:r>
            <a:r>
              <a:rPr lang="he-IL" dirty="0">
                <a:sym typeface="Varela Round"/>
              </a:rPr>
              <a:t>סקלת ה-</a:t>
            </a:r>
            <a:endParaRPr lang="en-US" b="1" dirty="0"/>
          </a:p>
          <a:p>
            <a:endParaRPr lang="en-US" b="1" dirty="0"/>
          </a:p>
        </p:txBody>
      </p:sp>
      <p:pic>
        <p:nvPicPr>
          <p:cNvPr id="7" name="Picture 8" descr="נייר PH – חוויות בנתיבי החלב - עושים גבינות בבית">
            <a:extLst>
              <a:ext uri="{FF2B5EF4-FFF2-40B4-BE49-F238E27FC236}">
                <a16:creationId xmlns:a16="http://schemas.microsoft.com/office/drawing/2014/main" id="{343183BD-E431-4C8A-AF1F-45E3A2304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564" y="1812709"/>
            <a:ext cx="1865404" cy="186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85577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חומצה בסיס</a:t>
            </a:r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3577" y="1579982"/>
            <a:ext cx="8108637" cy="467134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he-IL" altLang="en-US" sz="2800" dirty="0"/>
              <a:t>חומצות ובסיסים יוצרים יונים ניידים במים ולכן תמיסותיהם המימיות מוליכות חשמל</a:t>
            </a:r>
            <a:r>
              <a:rPr lang="en-US" altLang="en-US" sz="2800" dirty="0"/>
              <a:t>.</a:t>
            </a:r>
          </a:p>
          <a:p>
            <a:pPr>
              <a:lnSpc>
                <a:spcPct val="150000"/>
              </a:lnSpc>
            </a:pPr>
            <a:endParaRPr lang="en-US" altLang="en-US" sz="2000" dirty="0"/>
          </a:p>
          <a:p>
            <a:pPr>
              <a:lnSpc>
                <a:spcPct val="150000"/>
              </a:lnSpc>
            </a:pPr>
            <a:r>
              <a:rPr lang="he-IL" altLang="en-US" sz="2800" dirty="0"/>
              <a:t>המוליכות חשמלית תלויה בריכוז היונים בתמיסה</a:t>
            </a:r>
            <a:r>
              <a:rPr lang="en-US" altLang="en-US" sz="2800" dirty="0"/>
              <a:t>.</a:t>
            </a:r>
            <a:endParaRPr lang="he-IL" altLang="en-US" sz="2800" dirty="0"/>
          </a:p>
          <a:p>
            <a:pPr>
              <a:lnSpc>
                <a:spcPct val="150000"/>
              </a:lnSpc>
            </a:pPr>
            <a:endParaRPr lang="en-US" altLang="en-US" sz="2000" dirty="0"/>
          </a:p>
          <a:p>
            <a:pPr>
              <a:lnSpc>
                <a:spcPct val="150000"/>
              </a:lnSpc>
            </a:pPr>
            <a:r>
              <a:rPr lang="he-IL" altLang="en-US" sz="2800" dirty="0"/>
              <a:t>המוליכות החשמלית תגדל ככל שריכוז החומצות והבסיסים גבוה יותר</a:t>
            </a:r>
            <a:r>
              <a:rPr lang="en-US" altLang="en-US" sz="2800" dirty="0"/>
              <a:t>.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he-IL" dirty="0"/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9AAF5D6D-7B96-4A64-AC97-86BC6C6CEE3B}"/>
              </a:ext>
            </a:extLst>
          </p:cNvPr>
          <p:cNvSpPr txBox="1">
            <a:spLocks/>
          </p:cNvSpPr>
          <p:nvPr/>
        </p:nvSpPr>
        <p:spPr>
          <a:xfrm>
            <a:off x="1389184" y="1032759"/>
            <a:ext cx="7614017" cy="457200"/>
          </a:xfrm>
          <a:prstGeom prst="rect">
            <a:avLst/>
          </a:prstGeom>
        </p:spPr>
        <p:txBody>
          <a:bodyPr vert="horz" lIns="0" tIns="0" rIns="0" bIns="0" rtlCol="1" anchor="ctr">
            <a:noAutofit/>
          </a:bodyPr>
          <a:lstStyle>
            <a:lvl1pPr marL="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3000" b="1" kern="1200">
                <a:solidFill>
                  <a:srgbClr val="12B4BC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457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he-IL" sz="2800" dirty="0"/>
              <a:t>מוליכות חשמלית של תמיסות חומצה ובסיס</a:t>
            </a:r>
            <a:endParaRPr lang="he-IL" sz="2800" dirty="0">
              <a:sym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102820580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551" y="-4772"/>
            <a:ext cx="9802368" cy="720000"/>
          </a:xfrm>
        </p:spPr>
        <p:txBody>
          <a:bodyPr/>
          <a:lstStyle/>
          <a:p>
            <a:r>
              <a:rPr lang="he-IL" dirty="0"/>
              <a:t>חומצה בסיס- סיכום השיעור</a:t>
            </a:r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129E3A80-5C73-4240-9C60-A273FA3E769C}"/>
              </a:ext>
            </a:extLst>
          </p:cNvPr>
          <p:cNvSpPr/>
          <p:nvPr/>
        </p:nvSpPr>
        <p:spPr>
          <a:xfrm>
            <a:off x="628474" y="723536"/>
            <a:ext cx="7886700" cy="5643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e-IL" altLang="en-US" sz="2400" dirty="0"/>
              <a:t>תמיסת של חומצה ובסיס מכילות יונים. 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e-IL" altLang="en-US" sz="2400" dirty="0"/>
              <a:t>תמיסות של חומצות ובסיסים במים המוליכות זר חשמלי. 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e-IL" altLang="en-US" sz="2400" dirty="0"/>
              <a:t>המוליכות החשמלית של תמיסה תלויה בריכוז היונים.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e-IL" altLang="en-US" sz="2400" dirty="0"/>
              <a:t>ה-</a:t>
            </a:r>
            <a:r>
              <a:rPr lang="en-US" altLang="en-US" sz="2400" dirty="0"/>
              <a:t>pH</a:t>
            </a:r>
            <a:r>
              <a:rPr lang="he-IL" altLang="en-US" sz="2400" dirty="0"/>
              <a:t> של תמיסת החומצה נמוך מ-7. 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e-IL" altLang="en-US" sz="2400" dirty="0"/>
              <a:t>ה-</a:t>
            </a:r>
            <a:r>
              <a:rPr lang="en-US" altLang="en-US" sz="2400" dirty="0"/>
              <a:t>pH</a:t>
            </a:r>
            <a:r>
              <a:rPr lang="he-IL" altLang="en-US" sz="2400" dirty="0"/>
              <a:t> של תמיסת הבסיס גבוה מ-7.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e-IL" altLang="en-US" sz="2400" dirty="0"/>
              <a:t>מיהול במים של תמיסות חומציות גורם לעלייה ב</a:t>
            </a:r>
            <a:r>
              <a:rPr lang="en-US" altLang="en-US" sz="2400" dirty="0"/>
              <a:t> pH -</a:t>
            </a:r>
            <a:endParaRPr lang="he-IL" altLang="en-US" sz="2400" dirty="0"/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e-IL" altLang="en-US" sz="2400" dirty="0"/>
              <a:t>מיהול במים של תמיסות בסיסיות גורם לירידה ב-</a:t>
            </a:r>
            <a:r>
              <a:rPr lang="en-US" altLang="en-US" sz="2400" dirty="0"/>
              <a:t>pH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e-IL" altLang="en-US" sz="2400" dirty="0"/>
              <a:t>תמיסות של חומצות ובסיסים במים המוליכות זר חשמלי. 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e-IL" altLang="en-US" sz="2400" dirty="0"/>
              <a:t>המוליכות החשמלית של תמיסה תלויה בריכוז היונים.</a:t>
            </a:r>
          </a:p>
        </p:txBody>
      </p:sp>
    </p:spTree>
    <p:extLst>
      <p:ext uri="{BB962C8B-B14F-4D97-AF65-F5344CB8AC3E}">
        <p14:creationId xmlns:p14="http://schemas.microsoft.com/office/powerpoint/2010/main" val="121019858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F6469D9-7AB5-4B51-A971-96A91FB99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תרגיל בית</a:t>
            </a:r>
            <a:endParaRPr lang="en-US" dirty="0"/>
          </a:p>
        </p:txBody>
      </p:sp>
      <p:sp>
        <p:nvSpPr>
          <p:cNvPr id="11" name="מציין מיקום תוכן 10">
            <a:extLst>
              <a:ext uri="{FF2B5EF4-FFF2-40B4-BE49-F238E27FC236}">
                <a16:creationId xmlns:a16="http://schemas.microsoft.com/office/drawing/2014/main" id="{AB8BD618-A489-477B-BCFF-DD00331D5EA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164015" y="1112227"/>
            <a:ext cx="5965370" cy="4090988"/>
          </a:xfrm>
        </p:spPr>
        <p:txBody>
          <a:bodyPr/>
          <a:lstStyle/>
          <a:p>
            <a:r>
              <a:rPr lang="he-IL" dirty="0"/>
              <a:t>סרקו את הקוד שלפניכם.</a:t>
            </a:r>
          </a:p>
          <a:p>
            <a:r>
              <a:rPr lang="he-IL" dirty="0"/>
              <a:t>הכינו את המטלה לשיעור הבא.</a:t>
            </a:r>
          </a:p>
          <a:p>
            <a:r>
              <a:rPr lang="he-IL" dirty="0"/>
              <a:t>עבודה נעימה!</a:t>
            </a:r>
          </a:p>
        </p:txBody>
      </p:sp>
      <p:pic>
        <p:nvPicPr>
          <p:cNvPr id="7" name="תמונה 6" descr="תמונה שמכילה אובייקט, שעון&#10;&#10;התיאור נוצר באופן אוטומטי">
            <a:extLst>
              <a:ext uri="{FF2B5EF4-FFF2-40B4-BE49-F238E27FC236}">
                <a16:creationId xmlns:a16="http://schemas.microsoft.com/office/drawing/2014/main" id="{300B5EBA-5684-439B-82F6-2B288C3AC2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3F2EE"/>
              </a:clrFrom>
              <a:clrTo>
                <a:srgbClr val="F3F2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8" t="21296" r="8702"/>
          <a:stretch/>
        </p:blipFill>
        <p:spPr>
          <a:xfrm flipH="1">
            <a:off x="1785257" y="5260664"/>
            <a:ext cx="1785258" cy="1597336"/>
          </a:xfrm>
          <a:prstGeom prst="rect">
            <a:avLst/>
          </a:prstGeom>
        </p:spPr>
      </p:pic>
      <p:pic>
        <p:nvPicPr>
          <p:cNvPr id="10" name="תמונה 9" descr="תמונה שמכילה קטן, פיסה, שעון&#10;&#10;התיאור נוצר באופן אוטומטי">
            <a:extLst>
              <a:ext uri="{FF2B5EF4-FFF2-40B4-BE49-F238E27FC236}">
                <a16:creationId xmlns:a16="http://schemas.microsoft.com/office/drawing/2014/main" id="{2F947276-AD89-47DF-B626-6DE9838C9A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814" y="1487181"/>
            <a:ext cx="2653995" cy="2653995"/>
          </a:xfrm>
          <a:prstGeom prst="rect">
            <a:avLst/>
          </a:prstGeom>
        </p:spPr>
      </p:pic>
      <p:sp>
        <p:nvSpPr>
          <p:cNvPr id="12" name="מלבן 11">
            <a:extLst>
              <a:ext uri="{FF2B5EF4-FFF2-40B4-BE49-F238E27FC236}">
                <a16:creationId xmlns:a16="http://schemas.microsoft.com/office/drawing/2014/main" id="{22F92D43-6A93-4297-A0A4-0853C4E6AB69}"/>
              </a:ext>
            </a:extLst>
          </p:cNvPr>
          <p:cNvSpPr/>
          <p:nvPr/>
        </p:nvSpPr>
        <p:spPr>
          <a:xfrm>
            <a:off x="2206365" y="4141176"/>
            <a:ext cx="213231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https://qrgo.page.link/f3Gs3</a:t>
            </a:r>
            <a:endParaRPr lang="he-IL" sz="1100" dirty="0"/>
          </a:p>
        </p:txBody>
      </p:sp>
    </p:spTree>
    <p:extLst>
      <p:ext uri="{BB962C8B-B14F-4D97-AF65-F5344CB8AC3E}">
        <p14:creationId xmlns:p14="http://schemas.microsoft.com/office/powerpoint/2010/main" val="255766122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B01ED6A-C240-4949-B7B9-0B49BF340E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תודה על ההקשבה!</a:t>
            </a:r>
          </a:p>
        </p:txBody>
      </p:sp>
    </p:spTree>
    <p:extLst>
      <p:ext uri="{BB962C8B-B14F-4D97-AF65-F5344CB8AC3E}">
        <p14:creationId xmlns:p14="http://schemas.microsoft.com/office/powerpoint/2010/main" val="298569530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423F6F61-4567-462B-A618-70CBC508D8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72" r="34234" b="66411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04EE8F9-32B7-45EB-8FC4-CC451E605118}"/>
              </a:ext>
            </a:extLst>
          </p:cNvPr>
          <p:cNvSpPr txBox="1"/>
          <p:nvPr/>
        </p:nvSpPr>
        <p:spPr>
          <a:xfrm>
            <a:off x="1385454" y="3016112"/>
            <a:ext cx="10436297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895350" algn="just"/>
            <a:r>
              <a:rPr lang="he-IL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</a:t>
            </a:r>
            <a:r>
              <a:rPr lang="en-US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rights@education.gov.il</a:t>
            </a:r>
            <a:endParaRPr lang="he-IL" sz="2800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0276247E-F89D-4BE1-B3D6-7FE06BEB5A42}"/>
              </a:ext>
            </a:extLst>
          </p:cNvPr>
          <p:cNvSpPr/>
          <p:nvPr/>
        </p:nvSpPr>
        <p:spPr>
          <a:xfrm>
            <a:off x="795" y="1838476"/>
            <a:ext cx="12190412" cy="76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32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שימוש ביצירות מוגנות בזכויות יוצרים ואיתור בעלי זכויות 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5ECEB5F-1AF1-455B-9707-912205C838FF}"/>
              </a:ext>
            </a:extLst>
          </p:cNvPr>
          <p:cNvSpPr/>
          <p:nvPr/>
        </p:nvSpPr>
        <p:spPr>
          <a:xfrm>
            <a:off x="12192000" y="144225"/>
            <a:ext cx="2277745" cy="663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שקופית זו היא חובה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http://www.shvoong.co.il/App_Themes/he-IL/Upload/Images/1023A.jpg">
            <a:hlinkClick r:id="rId3"/>
            <a:extLst>
              <a:ext uri="{FF2B5EF4-FFF2-40B4-BE49-F238E27FC236}">
                <a16:creationId xmlns:a16="http://schemas.microsoft.com/office/drawing/2014/main" id="{BB74ACB4-ADE5-4C9E-8BD4-867A81708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411" y="473429"/>
            <a:ext cx="26670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חומצה בסיס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2069" y="662464"/>
            <a:ext cx="11161453" cy="457200"/>
          </a:xfrm>
        </p:spPr>
        <p:txBody>
          <a:bodyPr/>
          <a:lstStyle/>
          <a:p>
            <a:r>
              <a:rPr lang="he-IL" dirty="0">
                <a:sym typeface="Varela Round"/>
              </a:rPr>
              <a:t>סקלת ה-</a:t>
            </a:r>
            <a:r>
              <a:rPr lang="en-US" dirty="0">
                <a:sym typeface="Varela Round"/>
              </a:rPr>
              <a:t>pH</a:t>
            </a:r>
            <a:endParaRPr lang="en-US" dirty="0"/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8478" y="1191231"/>
            <a:ext cx="11161453" cy="3522187"/>
          </a:xfrm>
        </p:spPr>
        <p:txBody>
          <a:bodyPr>
            <a:noAutofit/>
          </a:bodyPr>
          <a:lstStyle/>
          <a:p>
            <a:pPr marL="457200" indent="-457200"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2000" b="1" dirty="0">
                <a:sym typeface="Varela Round"/>
              </a:rPr>
              <a:t>pH </a:t>
            </a:r>
            <a:r>
              <a:rPr lang="he-IL" sz="2000" b="1" dirty="0">
                <a:sym typeface="Varela Round"/>
              </a:rPr>
              <a:t> מהווה </a:t>
            </a:r>
            <a:r>
              <a:rPr lang="he-IL" altLang="en-US" sz="2000" b="1" dirty="0"/>
              <a:t>סקלה למדידת חומציות ובסיסיות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defRPr/>
            </a:pPr>
            <a:r>
              <a:rPr lang="he-IL" altLang="en-US" sz="2000" b="1" dirty="0">
                <a:solidFill>
                  <a:schemeClr val="tx1"/>
                </a:solidFill>
              </a:rPr>
              <a:t>זהו מדד ל</a:t>
            </a:r>
            <a:r>
              <a:rPr lang="he-IL" altLang="en-US" sz="2000" b="1" u="sng" dirty="0">
                <a:solidFill>
                  <a:schemeClr val="tx1"/>
                </a:solidFill>
              </a:rPr>
              <a:t>ריכוז</a:t>
            </a:r>
            <a:r>
              <a:rPr lang="he-IL" altLang="en-US" sz="2000" b="1" dirty="0">
                <a:solidFill>
                  <a:schemeClr val="tx1"/>
                </a:solidFill>
              </a:rPr>
              <a:t> יוני הידרוניום, </a:t>
            </a:r>
            <a:r>
              <a:rPr lang="en-US" altLang="en-US" sz="2000" b="1" dirty="0">
                <a:solidFill>
                  <a:schemeClr val="tx1"/>
                </a:solidFill>
              </a:rPr>
              <a:t>H</a:t>
            </a:r>
            <a:r>
              <a:rPr lang="en-US" altLang="en-US" sz="2000" b="1" baseline="-25000" dirty="0">
                <a:solidFill>
                  <a:schemeClr val="tx1"/>
                </a:solidFill>
              </a:rPr>
              <a:t>3</a:t>
            </a:r>
            <a:r>
              <a:rPr lang="en-US" altLang="en-US" sz="2000" b="1" dirty="0">
                <a:solidFill>
                  <a:schemeClr val="tx1"/>
                </a:solidFill>
              </a:rPr>
              <a:t>O</a:t>
            </a:r>
            <a:r>
              <a:rPr lang="en-US" altLang="en-US" sz="2000" b="1" baseline="30000" dirty="0">
                <a:solidFill>
                  <a:schemeClr val="tx1"/>
                </a:solidFill>
              </a:rPr>
              <a:t>+</a:t>
            </a:r>
            <a:r>
              <a:rPr lang="en-US" altLang="en-US" sz="2000" b="1" baseline="-25000" dirty="0">
                <a:solidFill>
                  <a:schemeClr val="tx1"/>
                </a:solidFill>
              </a:rPr>
              <a:t>(</a:t>
            </a:r>
            <a:r>
              <a:rPr lang="en-US" altLang="en-US" sz="2000" b="1" baseline="-25000" dirty="0" err="1">
                <a:solidFill>
                  <a:schemeClr val="tx1"/>
                </a:solidFill>
              </a:rPr>
              <a:t>aq</a:t>
            </a:r>
            <a:r>
              <a:rPr lang="en-US" altLang="en-US" sz="2000" b="1" baseline="-25000" dirty="0">
                <a:solidFill>
                  <a:schemeClr val="tx1"/>
                </a:solidFill>
              </a:rPr>
              <a:t>)</a:t>
            </a:r>
            <a:r>
              <a:rPr lang="he-IL" altLang="en-US" sz="2000" b="1" dirty="0">
                <a:solidFill>
                  <a:schemeClr val="tx1"/>
                </a:solidFill>
              </a:rPr>
              <a:t> , ויוני הידרוקסיד , </a:t>
            </a:r>
            <a:r>
              <a:rPr lang="en-US" altLang="en-US" sz="2000" b="1" dirty="0">
                <a:solidFill>
                  <a:schemeClr val="tx1"/>
                </a:solidFill>
              </a:rPr>
              <a:t>OH</a:t>
            </a:r>
            <a:r>
              <a:rPr lang="en-US" altLang="en-US" sz="2000" b="1" baseline="30000" dirty="0">
                <a:solidFill>
                  <a:schemeClr val="tx1"/>
                </a:solidFill>
              </a:rPr>
              <a:t>-</a:t>
            </a:r>
            <a:r>
              <a:rPr lang="en-US" altLang="en-US" sz="2000" b="1" baseline="-25000" dirty="0">
                <a:solidFill>
                  <a:schemeClr val="tx1"/>
                </a:solidFill>
              </a:rPr>
              <a:t>(</a:t>
            </a:r>
            <a:r>
              <a:rPr lang="en-US" altLang="en-US" sz="2000" b="1" baseline="-25000" dirty="0" err="1">
                <a:solidFill>
                  <a:schemeClr val="tx1"/>
                </a:solidFill>
              </a:rPr>
              <a:t>aq</a:t>
            </a:r>
            <a:r>
              <a:rPr lang="en-US" altLang="en-US" sz="2000" b="1" baseline="-25000" dirty="0">
                <a:solidFill>
                  <a:schemeClr val="tx1"/>
                </a:solidFill>
              </a:rPr>
              <a:t>)</a:t>
            </a:r>
            <a:r>
              <a:rPr lang="he-IL" altLang="en-US" sz="2000" b="1" dirty="0">
                <a:solidFill>
                  <a:schemeClr val="tx1"/>
                </a:solidFill>
              </a:rPr>
              <a:t> ,</a:t>
            </a:r>
            <a:br>
              <a:rPr lang="en-US" altLang="en-US" sz="2000" b="1" dirty="0">
                <a:solidFill>
                  <a:schemeClr val="tx1"/>
                </a:solidFill>
              </a:rPr>
            </a:br>
            <a:r>
              <a:rPr lang="he-IL" altLang="en-US" sz="2000" b="1" dirty="0">
                <a:solidFill>
                  <a:schemeClr val="tx1"/>
                </a:solidFill>
              </a:rPr>
              <a:t>בתמיסה.</a:t>
            </a:r>
            <a:endParaRPr lang="en-US" altLang="en-US" sz="2000" b="1" dirty="0">
              <a:solidFill>
                <a:schemeClr val="tx1"/>
              </a:solidFill>
            </a:endParaRP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defRPr/>
            </a:pPr>
            <a:r>
              <a:rPr lang="he-IL" altLang="en-US" sz="2000" b="1" dirty="0"/>
              <a:t>הסקלה מוגדרת לתמיסות מימיות בלבד</a:t>
            </a:r>
            <a:r>
              <a:rPr lang="en-US" altLang="en-US" sz="2000" b="1" dirty="0"/>
              <a:t>. 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defRPr/>
            </a:pPr>
            <a:r>
              <a:rPr lang="he-IL" altLang="en-US" sz="2000" b="1" dirty="0"/>
              <a:t>תחום הסקלה המקובל נע  בין 0 ל- 14, ומתייחס לתמיסות  שריכוזן אינו עולה על </a:t>
            </a:r>
            <a:r>
              <a:rPr lang="en-US" altLang="en-US" sz="2000" b="1" dirty="0"/>
              <a:t>M</a:t>
            </a:r>
            <a:r>
              <a:rPr lang="he-IL" altLang="en-US" sz="2000" b="1" dirty="0"/>
              <a:t> 1</a:t>
            </a:r>
            <a:r>
              <a:rPr lang="en-US" altLang="en-US" sz="2000" b="1" dirty="0"/>
              <a:t>.</a:t>
            </a:r>
            <a:endParaRPr lang="he-IL" altLang="en-US" sz="2000" b="1" dirty="0"/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he-IL" altLang="en-US" sz="2000" b="1" dirty="0"/>
              <a:t>      בריכוזים גבוהים יותר תחום ה- </a:t>
            </a:r>
            <a:r>
              <a:rPr lang="en-US" sz="2000" dirty="0">
                <a:sym typeface="Varela Round"/>
              </a:rPr>
              <a:t>pH</a:t>
            </a:r>
            <a:r>
              <a:rPr lang="he-IL" altLang="en-US" sz="2000" b="1" dirty="0"/>
              <a:t> רחב יותר (מתחת ל- 0  ומעל ל- 14).</a:t>
            </a:r>
          </a:p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he-IL" sz="2000" b="1" dirty="0">
                <a:sym typeface="Varela Round"/>
              </a:rPr>
              <a:t>  </a:t>
            </a:r>
            <a:r>
              <a:rPr lang="he-IL" sz="2000" b="1" dirty="0">
                <a:solidFill>
                  <a:schemeClr val="tx1"/>
                </a:solidFill>
                <a:sym typeface="Varela Round"/>
              </a:rPr>
              <a:t>ה-</a:t>
            </a:r>
            <a:r>
              <a:rPr lang="en-US" sz="2000" b="1" dirty="0">
                <a:solidFill>
                  <a:schemeClr val="tx1"/>
                </a:solidFill>
                <a:sym typeface="Varela Round"/>
              </a:rPr>
              <a:t>pH  </a:t>
            </a:r>
            <a:r>
              <a:rPr lang="he-IL" sz="2000" b="1" dirty="0">
                <a:solidFill>
                  <a:schemeClr val="tx1"/>
                </a:solidFill>
                <a:sym typeface="Varela Round"/>
              </a:rPr>
              <a:t>  </a:t>
            </a:r>
            <a:r>
              <a:rPr lang="he-IL" sz="2000" b="1" dirty="0">
                <a:sym typeface="Varela Round"/>
              </a:rPr>
              <a:t>תלוי בטמפרטורה</a:t>
            </a:r>
            <a:endParaRPr lang="he-IL" altLang="en-US" sz="2000" b="1" dirty="0"/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2000" b="1" dirty="0"/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defRPr/>
            </a:pPr>
            <a:endParaRPr lang="he-IL" altLang="en-US" sz="2000" b="1" dirty="0"/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defRPr/>
            </a:pPr>
            <a:endParaRPr lang="he-IL" altLang="en-US" sz="2000" b="1" dirty="0"/>
          </a:p>
          <a:p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1162881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9213"/>
            <a:ext cx="9802368" cy="720000"/>
          </a:xfrm>
        </p:spPr>
        <p:txBody>
          <a:bodyPr/>
          <a:lstStyle/>
          <a:p>
            <a:r>
              <a:rPr lang="he-IL" dirty="0"/>
              <a:t>חומצה בסיס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4585" y="457779"/>
            <a:ext cx="11161453" cy="457200"/>
          </a:xfrm>
        </p:spPr>
        <p:txBody>
          <a:bodyPr/>
          <a:lstStyle/>
          <a:p>
            <a:r>
              <a:rPr lang="he-IL" dirty="0">
                <a:sym typeface="Varela Round"/>
              </a:rPr>
              <a:t>סקלת ה-</a:t>
            </a:r>
            <a:r>
              <a:rPr lang="en-US" dirty="0">
                <a:sym typeface="Varela Round"/>
              </a:rPr>
              <a:t>pH</a:t>
            </a:r>
            <a:endParaRPr lang="en-US" dirty="0"/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1EBC28A4-359B-4FBE-9521-10FC41BE33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62873" y="1050745"/>
            <a:ext cx="10601135" cy="3522187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he-IL" sz="2200" dirty="0"/>
              <a:t>האות </a:t>
            </a:r>
            <a:r>
              <a:rPr lang="en-US" sz="2200" dirty="0"/>
              <a:t> </a:t>
            </a:r>
            <a:r>
              <a:rPr lang="en-US" sz="2200" dirty="0">
                <a:solidFill>
                  <a:srgbClr val="C00000"/>
                </a:solidFill>
              </a:rPr>
              <a:t>p</a:t>
            </a:r>
            <a:r>
              <a:rPr lang="en-US" sz="2200" dirty="0"/>
              <a:t> </a:t>
            </a:r>
            <a:r>
              <a:rPr lang="he-IL" sz="2200" dirty="0">
                <a:solidFill>
                  <a:schemeClr val="tx1"/>
                </a:solidFill>
              </a:rPr>
              <a:t>מציינת את הפונקציה הלוגריתמית </a:t>
            </a:r>
            <a:r>
              <a:rPr lang="he-IL" sz="2200" dirty="0"/>
              <a:t>: </a:t>
            </a:r>
            <a:r>
              <a:rPr lang="en-US" sz="2200" dirty="0" err="1"/>
              <a:t>pX</a:t>
            </a:r>
            <a:r>
              <a:rPr lang="en-US" sz="2200" dirty="0"/>
              <a:t> = − ℓ</a:t>
            </a:r>
            <a:r>
              <a:rPr lang="en-US" sz="2200" dirty="0" err="1"/>
              <a:t>ogX</a:t>
            </a:r>
            <a:endParaRPr lang="en-US" sz="2200" dirty="0"/>
          </a:p>
          <a:p>
            <a:pPr marL="0" indent="0">
              <a:spcBef>
                <a:spcPts val="600"/>
              </a:spcBef>
              <a:buNone/>
            </a:pPr>
            <a:r>
              <a:rPr lang="he-IL" sz="2200" dirty="0">
                <a:sym typeface="Varela Round"/>
              </a:rPr>
              <a:t>    </a:t>
            </a:r>
            <a:r>
              <a:rPr lang="he-IL" sz="2200" dirty="0" err="1">
                <a:sym typeface="Varela Round"/>
              </a:rPr>
              <a:t>בסקלת</a:t>
            </a:r>
            <a:r>
              <a:rPr lang="he-IL" sz="2200" dirty="0">
                <a:sym typeface="Varela Round"/>
              </a:rPr>
              <a:t> ה- </a:t>
            </a:r>
            <a:r>
              <a:rPr lang="en-US" sz="2200" dirty="0"/>
              <a:t>pH</a:t>
            </a:r>
            <a:r>
              <a:rPr lang="he-IL" sz="2200" dirty="0"/>
              <a:t> </a:t>
            </a:r>
            <a:r>
              <a:rPr lang="he-IL" sz="2200" dirty="0">
                <a:sym typeface="Varela Round"/>
              </a:rPr>
              <a:t>מתייחסים </a:t>
            </a:r>
            <a:r>
              <a:rPr lang="he-IL" sz="2200" dirty="0">
                <a:solidFill>
                  <a:schemeClr val="tx1"/>
                </a:solidFill>
                <a:sym typeface="Varela Round"/>
              </a:rPr>
              <a:t>לריכוז</a:t>
            </a:r>
            <a:r>
              <a:rPr lang="he-IL" sz="2200" dirty="0">
                <a:sym typeface="Varela Round"/>
              </a:rPr>
              <a:t>  היונים ולכן:   </a:t>
            </a:r>
            <a:r>
              <a:rPr lang="en-US" sz="2200" dirty="0"/>
              <a:t>p</a:t>
            </a:r>
            <a:r>
              <a:rPr lang="en-US" sz="2200" dirty="0">
                <a:solidFill>
                  <a:srgbClr val="C00000"/>
                </a:solidFill>
              </a:rPr>
              <a:t>H</a:t>
            </a:r>
            <a:r>
              <a:rPr lang="en-US" sz="2200" dirty="0"/>
              <a:t> = − ℓ</a:t>
            </a:r>
            <a:r>
              <a:rPr lang="en-US" sz="2200" dirty="0" err="1"/>
              <a:t>og</a:t>
            </a:r>
            <a:r>
              <a:rPr lang="en-US" sz="2200" dirty="0"/>
              <a:t>[</a:t>
            </a:r>
            <a:r>
              <a:rPr lang="en-US" sz="2200" dirty="0">
                <a:solidFill>
                  <a:srgbClr val="C00000"/>
                </a:solidFill>
              </a:rPr>
              <a:t>H</a:t>
            </a:r>
            <a:r>
              <a:rPr lang="en-US" sz="2200" baseline="-25000" dirty="0">
                <a:solidFill>
                  <a:srgbClr val="C00000"/>
                </a:solidFill>
              </a:rPr>
              <a:t>3</a:t>
            </a:r>
            <a:r>
              <a:rPr lang="en-US" sz="2200" dirty="0">
                <a:solidFill>
                  <a:srgbClr val="C00000"/>
                </a:solidFill>
              </a:rPr>
              <a:t>O</a:t>
            </a:r>
            <a:r>
              <a:rPr lang="en-US" sz="2200" baseline="30000" dirty="0">
                <a:solidFill>
                  <a:srgbClr val="C00000"/>
                </a:solidFill>
              </a:rPr>
              <a:t>+</a:t>
            </a:r>
            <a:r>
              <a:rPr lang="en-US" sz="2200" baseline="-25000" dirty="0">
                <a:solidFill>
                  <a:srgbClr val="C00000"/>
                </a:solidFill>
              </a:rPr>
              <a:t>(</a:t>
            </a:r>
            <a:r>
              <a:rPr lang="en-US" sz="2200" baseline="-25000" dirty="0" err="1">
                <a:solidFill>
                  <a:srgbClr val="C00000"/>
                </a:solidFill>
              </a:rPr>
              <a:t>aq</a:t>
            </a:r>
            <a:r>
              <a:rPr lang="en-US" sz="2200" baseline="-25000" dirty="0"/>
              <a:t>)</a:t>
            </a:r>
            <a:r>
              <a:rPr lang="en-US" sz="2200" dirty="0"/>
              <a:t>]</a:t>
            </a:r>
            <a:endParaRPr lang="he-IL" sz="2200" dirty="0"/>
          </a:p>
          <a:p>
            <a:pPr marL="0" indent="0">
              <a:spcBef>
                <a:spcPts val="600"/>
              </a:spcBef>
              <a:buNone/>
            </a:pPr>
            <a:r>
              <a:rPr lang="he-IL" sz="2200" dirty="0"/>
              <a:t>    כאשר ריכוז יוני </a:t>
            </a:r>
            <a:r>
              <a:rPr lang="he-IL" sz="2200" dirty="0" err="1">
                <a:solidFill>
                  <a:schemeClr val="tx1"/>
                </a:solidFill>
              </a:rPr>
              <a:t>ה</a:t>
            </a:r>
            <a:r>
              <a:rPr lang="he-IL" sz="2200" dirty="0" err="1"/>
              <a:t>הידרוניום</a:t>
            </a:r>
            <a:r>
              <a:rPr lang="he-IL" sz="2200" dirty="0"/>
              <a:t> שווה ל-</a:t>
            </a:r>
            <a:r>
              <a:rPr lang="en-US" sz="2200" dirty="0"/>
              <a:t>M</a:t>
            </a:r>
            <a:r>
              <a:rPr lang="he-IL" sz="2200" dirty="0"/>
              <a:t> 10</a:t>
            </a:r>
            <a:r>
              <a:rPr lang="he-IL" sz="2200" baseline="30000" dirty="0"/>
              <a:t>-4</a:t>
            </a:r>
            <a:r>
              <a:rPr lang="he-IL" sz="2200" dirty="0"/>
              <a:t>, ה- </a:t>
            </a:r>
            <a:r>
              <a:rPr lang="en-US" sz="2200" dirty="0"/>
              <a:t>pH</a:t>
            </a:r>
            <a:r>
              <a:rPr lang="he-IL" sz="2200" dirty="0"/>
              <a:t> שווה ל-4.</a:t>
            </a:r>
          </a:p>
          <a:p>
            <a:pPr marL="0" indent="0">
              <a:buNone/>
            </a:pPr>
            <a:endParaRPr lang="he-IL" sz="300" dirty="0"/>
          </a:p>
          <a:p>
            <a:pPr>
              <a:spcBef>
                <a:spcPts val="600"/>
              </a:spcBef>
            </a:pPr>
            <a:r>
              <a:rPr lang="he-IL" sz="2200" dirty="0">
                <a:solidFill>
                  <a:schemeClr val="tx1"/>
                </a:solidFill>
              </a:rPr>
              <a:t>אנחנו לא נחשב  את </a:t>
            </a:r>
            <a:r>
              <a:rPr lang="he-IL" sz="2200" dirty="0">
                <a:solidFill>
                  <a:schemeClr val="tx1"/>
                </a:solidFill>
                <a:sym typeface="Varela Round"/>
              </a:rPr>
              <a:t>ה-</a:t>
            </a:r>
            <a:r>
              <a:rPr lang="en-US" sz="2200" dirty="0">
                <a:solidFill>
                  <a:schemeClr val="tx1"/>
                </a:solidFill>
                <a:sym typeface="Varela Round"/>
              </a:rPr>
              <a:t> pH</a:t>
            </a:r>
            <a:r>
              <a:rPr lang="he-IL" sz="2200" dirty="0">
                <a:solidFill>
                  <a:schemeClr val="tx1"/>
                </a:solidFill>
                <a:sym typeface="Varela Round"/>
              </a:rPr>
              <a:t>, </a:t>
            </a:r>
            <a:r>
              <a:rPr lang="he-IL" sz="2200" dirty="0">
                <a:solidFill>
                  <a:schemeClr val="tx1"/>
                </a:solidFill>
              </a:rPr>
              <a:t>אבל נצטרך להבין את ערכי הסולם ואת משמעותם.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he-IL" sz="2200" dirty="0">
                <a:solidFill>
                  <a:schemeClr val="tx1"/>
                </a:solidFill>
              </a:rPr>
              <a:t>    ההבדל בין </a:t>
            </a:r>
            <a:r>
              <a:rPr lang="en-US" sz="2200" dirty="0">
                <a:solidFill>
                  <a:schemeClr val="tx1"/>
                </a:solidFill>
              </a:rPr>
              <a:t>pH= 1</a:t>
            </a:r>
            <a:r>
              <a:rPr lang="he-IL" sz="2200" dirty="0">
                <a:solidFill>
                  <a:schemeClr val="tx1"/>
                </a:solidFill>
              </a:rPr>
              <a:t> ל-</a:t>
            </a:r>
            <a:r>
              <a:rPr lang="en-US" sz="2200" dirty="0">
                <a:solidFill>
                  <a:schemeClr val="tx1"/>
                </a:solidFill>
              </a:rPr>
              <a:t> pH= 2 </a:t>
            </a:r>
            <a:r>
              <a:rPr lang="he-IL" sz="2200" dirty="0">
                <a:solidFill>
                  <a:schemeClr val="tx1"/>
                </a:solidFill>
              </a:rPr>
              <a:t>מבטא את יחס הריכוזים שגדול פי 10 בתמיסה 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he-IL" sz="2200" dirty="0">
                <a:solidFill>
                  <a:schemeClr val="tx1"/>
                </a:solidFill>
              </a:rPr>
              <a:t>              למשל:  בעגבנייה,</a:t>
            </a:r>
            <a:r>
              <a:rPr lang="en-US" sz="2200" dirty="0">
                <a:solidFill>
                  <a:schemeClr val="tx1"/>
                </a:solidFill>
              </a:rPr>
              <a:t>pH=4 </a:t>
            </a:r>
            <a:r>
              <a:rPr lang="he-IL" sz="2200" dirty="0">
                <a:solidFill>
                  <a:schemeClr val="tx1"/>
                </a:solidFill>
              </a:rPr>
              <a:t>, החומציות גבוהה פי 1,000 </a:t>
            </a:r>
            <a:r>
              <a:rPr lang="he-IL" sz="2200" dirty="0"/>
              <a:t>בהשוואה למים מזוקקים,   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he-IL" sz="2200" dirty="0"/>
              <a:t>                           בחומץ ,</a:t>
            </a:r>
            <a:r>
              <a:rPr lang="en-US" sz="2200" dirty="0"/>
              <a:t>pH=3 </a:t>
            </a:r>
            <a:r>
              <a:rPr lang="he-IL" sz="2200" dirty="0"/>
              <a:t>, והחומציות היא פי 10,000 בהשוואה למים מזוקקים.</a:t>
            </a:r>
          </a:p>
          <a:p>
            <a:endParaRPr lang="he-IL" sz="2200" dirty="0"/>
          </a:p>
          <a:p>
            <a:pPr marL="0" indent="0">
              <a:lnSpc>
                <a:spcPct val="160000"/>
              </a:lnSpc>
              <a:buNone/>
            </a:pPr>
            <a:endParaRPr lang="he-IL" sz="2200" dirty="0"/>
          </a:p>
          <a:p>
            <a:pPr marL="0" indent="0">
              <a:lnSpc>
                <a:spcPct val="160000"/>
              </a:lnSpc>
              <a:buNone/>
            </a:pPr>
            <a:r>
              <a:rPr lang="he-IL" sz="2200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917086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D738C25-260D-4E3F-A8F2-64DD5B2579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4450" y="786637"/>
            <a:ext cx="11161453" cy="4062435"/>
          </a:xfrm>
        </p:spPr>
        <p:txBody>
          <a:bodyPr/>
          <a:lstStyle/>
          <a:p>
            <a:r>
              <a:rPr lang="he-IL" b="1" dirty="0">
                <a:sym typeface="Varela Round"/>
              </a:rPr>
              <a:t>סקלת ה-</a:t>
            </a:r>
            <a:r>
              <a:rPr lang="en-US" b="1" dirty="0">
                <a:sym typeface="Varela Round"/>
              </a:rPr>
              <a:t>pH</a:t>
            </a:r>
            <a:endParaRPr lang="en-US" b="1" dirty="0"/>
          </a:p>
          <a:p>
            <a:endParaRPr lang="he-IL" dirty="0"/>
          </a:p>
          <a:p>
            <a:endParaRPr lang="he-IL" dirty="0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F29CB7FD-705A-4AFD-B7A3-B7819D0C7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חומצה בסיס</a:t>
            </a:r>
          </a:p>
        </p:txBody>
      </p:sp>
      <p:cxnSp>
        <p:nvCxnSpPr>
          <p:cNvPr id="5" name="מחבר חץ ישר 4">
            <a:extLst>
              <a:ext uri="{FF2B5EF4-FFF2-40B4-BE49-F238E27FC236}">
                <a16:creationId xmlns:a16="http://schemas.microsoft.com/office/drawing/2014/main" id="{7DE57435-32D4-44B7-863E-AAC9BEFA8AC4}"/>
              </a:ext>
            </a:extLst>
          </p:cNvPr>
          <p:cNvCxnSpPr/>
          <p:nvPr/>
        </p:nvCxnSpPr>
        <p:spPr>
          <a:xfrm flipV="1">
            <a:off x="1529862" y="861512"/>
            <a:ext cx="0" cy="5363442"/>
          </a:xfrm>
          <a:prstGeom prst="straightConnector1">
            <a:avLst/>
          </a:prstGeom>
          <a:ln w="76200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7EB078FE-4CED-4D83-AB4B-FAAF6A4C5A86}"/>
              </a:ext>
            </a:extLst>
          </p:cNvPr>
          <p:cNvSpPr txBox="1"/>
          <p:nvPr/>
        </p:nvSpPr>
        <p:spPr>
          <a:xfrm>
            <a:off x="968914" y="5956614"/>
            <a:ext cx="45717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0</a:t>
            </a:r>
          </a:p>
        </p:txBody>
      </p:sp>
      <p:cxnSp>
        <p:nvCxnSpPr>
          <p:cNvPr id="18" name="מחבר חץ ישר 17">
            <a:extLst>
              <a:ext uri="{FF2B5EF4-FFF2-40B4-BE49-F238E27FC236}">
                <a16:creationId xmlns:a16="http://schemas.microsoft.com/office/drawing/2014/main" id="{ECA37367-AB06-44A2-AE15-7C2B9B05C2A2}"/>
              </a:ext>
            </a:extLst>
          </p:cNvPr>
          <p:cNvCxnSpPr/>
          <p:nvPr/>
        </p:nvCxnSpPr>
        <p:spPr>
          <a:xfrm flipV="1">
            <a:off x="4996961" y="875448"/>
            <a:ext cx="0" cy="5363442"/>
          </a:xfrm>
          <a:prstGeom prst="straightConnector1">
            <a:avLst/>
          </a:prstGeom>
          <a:ln w="76200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4" name="קבוצה 3">
            <a:extLst>
              <a:ext uri="{FF2B5EF4-FFF2-40B4-BE49-F238E27FC236}">
                <a16:creationId xmlns:a16="http://schemas.microsoft.com/office/drawing/2014/main" id="{F5FEE752-0EBA-44A1-BED8-A22480C522B4}"/>
              </a:ext>
            </a:extLst>
          </p:cNvPr>
          <p:cNvGrpSpPr/>
          <p:nvPr/>
        </p:nvGrpSpPr>
        <p:grpSpPr>
          <a:xfrm>
            <a:off x="794784" y="1156450"/>
            <a:ext cx="7843378" cy="4697086"/>
            <a:chOff x="794784" y="995450"/>
            <a:chExt cx="7843378" cy="4697086"/>
          </a:xfrm>
        </p:grpSpPr>
        <p:sp>
          <p:nvSpPr>
            <p:cNvPr id="6" name="Text Box 14">
              <a:extLst>
                <a:ext uri="{FF2B5EF4-FFF2-40B4-BE49-F238E27FC236}">
                  <a16:creationId xmlns:a16="http://schemas.microsoft.com/office/drawing/2014/main" id="{EA80C840-D4CF-48BB-85AD-76CF368296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6961" y="1398154"/>
              <a:ext cx="2958901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9pPr>
            </a:lstStyle>
            <a:p>
              <a:pPr>
                <a:spcBef>
                  <a:spcPts val="0"/>
                </a:spcBef>
                <a:buNone/>
              </a:pPr>
              <a:r>
                <a:rPr lang="he-IL" altLang="en-US" sz="2000" b="1" dirty="0">
                  <a:solidFill>
                    <a:srgbClr val="00B050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בסיסיות עולה</a:t>
              </a:r>
              <a:r>
                <a:rPr lang="en-US" altLang="en-US" sz="2000" b="1" dirty="0">
                  <a:solidFill>
                    <a:srgbClr val="00B050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 </a:t>
              </a:r>
              <a:r>
                <a:rPr lang="he-IL" altLang="en-US" sz="2000" b="1" dirty="0">
                  <a:solidFill>
                    <a:srgbClr val="00B050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כאשר </a:t>
              </a:r>
            </a:p>
            <a:p>
              <a:pPr>
                <a:spcBef>
                  <a:spcPts val="0"/>
                </a:spcBef>
                <a:buNone/>
              </a:pPr>
              <a:r>
                <a:rPr lang="he-IL" altLang="en-US" sz="2000" b="1" u="sng" dirty="0">
                  <a:solidFill>
                    <a:srgbClr val="00B050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ריכוז</a:t>
              </a:r>
              <a:r>
                <a:rPr lang="he-IL" altLang="en-US" sz="2000" b="1" dirty="0">
                  <a:solidFill>
                    <a:srgbClr val="00B050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 יוני ההידרוקסיד, </a:t>
              </a:r>
              <a:r>
                <a:rPr lang="en-US" altLang="en-US" sz="2000" b="1" dirty="0">
                  <a:solidFill>
                    <a:srgbClr val="00B050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  OH</a:t>
              </a:r>
              <a:r>
                <a:rPr lang="en-US" altLang="en-US" sz="2000" b="1" baseline="30000" dirty="0">
                  <a:solidFill>
                    <a:srgbClr val="00B050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-</a:t>
              </a:r>
              <a:r>
                <a:rPr lang="en-US" altLang="en-US" sz="2000" b="1" baseline="-25000" dirty="0">
                  <a:solidFill>
                    <a:srgbClr val="00B050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(</a:t>
              </a:r>
              <a:r>
                <a:rPr lang="en-US" altLang="en-US" sz="2000" b="1" baseline="-25000" dirty="0" err="1">
                  <a:solidFill>
                    <a:srgbClr val="00B050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aq</a:t>
              </a:r>
              <a:r>
                <a:rPr lang="en-US" altLang="en-US" sz="2000" b="1" baseline="-25000" dirty="0">
                  <a:solidFill>
                    <a:srgbClr val="00B050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)</a:t>
              </a:r>
              <a:r>
                <a:rPr lang="he-IL" altLang="en-US" sz="2000" b="1" baseline="-25000" dirty="0">
                  <a:solidFill>
                    <a:srgbClr val="00B050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 </a:t>
              </a:r>
              <a:r>
                <a:rPr lang="he-IL" altLang="en-US" sz="2000" b="1" dirty="0">
                  <a:solidFill>
                    <a:srgbClr val="00B050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עולה</a:t>
              </a:r>
              <a:endParaRPr lang="en-US" altLang="en-US" sz="2000" b="1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  <p:sp>
          <p:nvSpPr>
            <p:cNvPr id="7" name="Text Box 18">
              <a:extLst>
                <a:ext uri="{FF2B5EF4-FFF2-40B4-BE49-F238E27FC236}">
                  <a16:creationId xmlns:a16="http://schemas.microsoft.com/office/drawing/2014/main" id="{31C73F18-855C-41C9-BDC0-76C0813E1D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50533" y="4676873"/>
              <a:ext cx="2850072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he-IL" altLang="en-US" sz="2000" b="1" dirty="0">
                  <a:solidFill>
                    <a:srgbClr val="CC3300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חומציות עולה כאשר </a:t>
              </a:r>
              <a:r>
                <a:rPr lang="he-IL" altLang="en-US" sz="2000" b="1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 </a:t>
              </a:r>
              <a:r>
                <a:rPr lang="he-IL" altLang="en-US" sz="2000" b="1" u="sng" dirty="0">
                  <a:solidFill>
                    <a:srgbClr val="CC3300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ריכוז</a:t>
              </a:r>
              <a:r>
                <a:rPr lang="he-IL" altLang="en-US" sz="2000" b="1" dirty="0">
                  <a:solidFill>
                    <a:srgbClr val="CC3300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 יוני </a:t>
              </a:r>
              <a:r>
                <a:rPr lang="he-IL" altLang="en-US" sz="2000" b="1" dirty="0" err="1">
                  <a:solidFill>
                    <a:srgbClr val="CC3300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ההידרוניום</a:t>
              </a:r>
              <a:r>
                <a:rPr lang="he-IL" altLang="en-US" sz="2000" b="1" dirty="0">
                  <a:solidFill>
                    <a:srgbClr val="CC3300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 , </a:t>
              </a:r>
              <a:r>
                <a:rPr lang="en-US" altLang="en-US" sz="2000" b="1" dirty="0">
                  <a:solidFill>
                    <a:srgbClr val="CC3300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H</a:t>
              </a:r>
              <a:r>
                <a:rPr lang="en-US" altLang="en-US" sz="2000" b="1" baseline="-25000" dirty="0">
                  <a:solidFill>
                    <a:srgbClr val="CC3300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3</a:t>
              </a:r>
              <a:r>
                <a:rPr lang="en-US" altLang="en-US" sz="2000" b="1" dirty="0">
                  <a:solidFill>
                    <a:srgbClr val="CC3300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O</a:t>
              </a:r>
              <a:r>
                <a:rPr lang="en-US" altLang="en-US" sz="2000" b="1" baseline="30000" dirty="0">
                  <a:solidFill>
                    <a:srgbClr val="CC3300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+</a:t>
              </a:r>
              <a:r>
                <a:rPr lang="en-US" altLang="en-US" sz="2000" b="1" baseline="-25000" dirty="0">
                  <a:solidFill>
                    <a:srgbClr val="CC3300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(</a:t>
              </a:r>
              <a:r>
                <a:rPr lang="en-US" altLang="en-US" sz="2000" b="1" baseline="-25000" dirty="0" err="1">
                  <a:solidFill>
                    <a:srgbClr val="CC3300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aq</a:t>
              </a:r>
              <a:r>
                <a:rPr lang="en-US" altLang="en-US" sz="2000" b="1" baseline="-25000" dirty="0">
                  <a:solidFill>
                    <a:srgbClr val="CC3300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)</a:t>
              </a:r>
              <a:r>
                <a:rPr lang="he-IL" altLang="en-US" sz="2000" b="1" baseline="-25000" dirty="0">
                  <a:solidFill>
                    <a:srgbClr val="CC3300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 </a:t>
              </a:r>
              <a:r>
                <a:rPr lang="en-US" altLang="en-US" sz="2000" b="1" baseline="30000" dirty="0">
                  <a:solidFill>
                    <a:srgbClr val="CC3300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 </a:t>
              </a:r>
              <a:r>
                <a:rPr lang="he-IL" altLang="en-US" sz="2000" b="1" baseline="30000" dirty="0">
                  <a:solidFill>
                    <a:srgbClr val="CC3300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 </a:t>
              </a:r>
              <a:r>
                <a:rPr lang="he-IL" altLang="en-US" sz="2000" b="1" dirty="0">
                  <a:solidFill>
                    <a:srgbClr val="CC3300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עולה</a:t>
              </a:r>
              <a:r>
                <a:rPr lang="en-US" altLang="en-US" sz="2000" b="1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 </a:t>
              </a:r>
            </a:p>
          </p:txBody>
        </p:sp>
        <p:sp>
          <p:nvSpPr>
            <p:cNvPr id="8" name="Text Box 12">
              <a:extLst>
                <a:ext uri="{FF2B5EF4-FFF2-40B4-BE49-F238E27FC236}">
                  <a16:creationId xmlns:a16="http://schemas.microsoft.com/office/drawing/2014/main" id="{55CB349E-9875-4DBB-B8F2-4BE6E8A341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7582" y="1798708"/>
              <a:ext cx="2622587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he-IL" altLang="en-US" sz="2800" b="1" dirty="0">
                  <a:solidFill>
                    <a:srgbClr val="00B050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תמיסה בסיסית</a:t>
              </a:r>
              <a:endParaRPr lang="en-US" altLang="en-US" sz="2800" b="1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  <p:sp>
          <p:nvSpPr>
            <p:cNvPr id="9" name="Text Box 10">
              <a:extLst>
                <a:ext uri="{FF2B5EF4-FFF2-40B4-BE49-F238E27FC236}">
                  <a16:creationId xmlns:a16="http://schemas.microsoft.com/office/drawing/2014/main" id="{4F9377DF-2260-4986-94D9-EB18A69D9D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0344" y="4852615"/>
              <a:ext cx="2895600" cy="523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he-IL" altLang="en-US" sz="2800" b="1" dirty="0">
                  <a:solidFill>
                    <a:srgbClr val="CC3300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תמיסה חומצית</a:t>
              </a:r>
              <a:endParaRPr lang="en-US" altLang="en-US" sz="2800" b="1" dirty="0">
                <a:solidFill>
                  <a:srgbClr val="CC3300"/>
                </a:solidFill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  <p:sp>
          <p:nvSpPr>
            <p:cNvPr id="10" name="Text Box 11">
              <a:extLst>
                <a:ext uri="{FF2B5EF4-FFF2-40B4-BE49-F238E27FC236}">
                  <a16:creationId xmlns:a16="http://schemas.microsoft.com/office/drawing/2014/main" id="{EC08C33E-8548-4E7D-9649-3B33067339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1082" y="3193595"/>
              <a:ext cx="265304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he-IL" altLang="en-US" sz="2800" b="1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תמיסה ניטרלית</a:t>
              </a:r>
              <a:endParaRPr lang="en-US" altLang="en-US" sz="2800" b="1" dirty="0"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  <p:sp>
          <p:nvSpPr>
            <p:cNvPr id="11" name="תיבת טקסט 10">
              <a:extLst>
                <a:ext uri="{FF2B5EF4-FFF2-40B4-BE49-F238E27FC236}">
                  <a16:creationId xmlns:a16="http://schemas.microsoft.com/office/drawing/2014/main" id="{AF34CF95-A533-42E4-ADF0-BD9CA3B87C4A}"/>
                </a:ext>
              </a:extLst>
            </p:cNvPr>
            <p:cNvSpPr txBox="1"/>
            <p:nvPr/>
          </p:nvSpPr>
          <p:spPr>
            <a:xfrm>
              <a:off x="794784" y="995450"/>
              <a:ext cx="527536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dirty="0"/>
                <a:t>14</a:t>
              </a:r>
            </a:p>
          </p:txBody>
        </p:sp>
        <p:sp>
          <p:nvSpPr>
            <p:cNvPr id="15" name="תיבת טקסט 14">
              <a:extLst>
                <a:ext uri="{FF2B5EF4-FFF2-40B4-BE49-F238E27FC236}">
                  <a16:creationId xmlns:a16="http://schemas.microsoft.com/office/drawing/2014/main" id="{797EA134-2730-4E9E-88AF-5DF99BA7089B}"/>
                </a:ext>
              </a:extLst>
            </p:cNvPr>
            <p:cNvSpPr txBox="1"/>
            <p:nvPr/>
          </p:nvSpPr>
          <p:spPr>
            <a:xfrm>
              <a:off x="1108374" y="3244334"/>
              <a:ext cx="328937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he-IL" dirty="0"/>
                <a:t>7</a:t>
              </a:r>
            </a:p>
          </p:txBody>
        </p:sp>
        <p:sp>
          <p:nvSpPr>
            <p:cNvPr id="19" name="תיבת טקסט 18">
              <a:extLst>
                <a:ext uri="{FF2B5EF4-FFF2-40B4-BE49-F238E27FC236}">
                  <a16:creationId xmlns:a16="http://schemas.microsoft.com/office/drawing/2014/main" id="{55E8B20F-EE30-4F05-8DFC-2E759F0D3FEC}"/>
                </a:ext>
              </a:extLst>
            </p:cNvPr>
            <p:cNvSpPr txBox="1"/>
            <p:nvPr/>
          </p:nvSpPr>
          <p:spPr>
            <a:xfrm>
              <a:off x="5169335" y="2925319"/>
              <a:ext cx="3468827" cy="132343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2000" b="1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ריכוז יוני הידרוקסיד </a:t>
              </a:r>
              <a:r>
                <a:rPr lang="en-US" altLang="en-US" sz="2000" b="1" dirty="0">
                  <a:solidFill>
                    <a:schemeClr val="accent1">
                      <a:lumMod val="50000"/>
                    </a:schemeClr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OH</a:t>
              </a:r>
              <a:r>
                <a:rPr lang="en-US" altLang="en-US" sz="2000" b="1" baseline="30000" dirty="0">
                  <a:solidFill>
                    <a:schemeClr val="accent1">
                      <a:lumMod val="50000"/>
                    </a:schemeClr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-</a:t>
              </a:r>
              <a:r>
                <a:rPr lang="en-US" altLang="en-US" sz="2000" b="1" baseline="-25000" dirty="0">
                  <a:solidFill>
                    <a:schemeClr val="accent1">
                      <a:lumMod val="50000"/>
                    </a:schemeClr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(</a:t>
              </a:r>
              <a:r>
                <a:rPr lang="en-US" altLang="en-US" sz="2000" b="1" baseline="-25000" dirty="0" err="1">
                  <a:solidFill>
                    <a:schemeClr val="accent1">
                      <a:lumMod val="50000"/>
                    </a:schemeClr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aq</a:t>
              </a:r>
              <a:r>
                <a:rPr lang="en-US" altLang="en-US" sz="2000" b="1" baseline="-25000" dirty="0">
                  <a:solidFill>
                    <a:schemeClr val="accent1">
                      <a:lumMod val="50000"/>
                    </a:schemeClr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)</a:t>
              </a:r>
              <a:endParaRPr lang="he-IL" altLang="en-US" sz="2000" b="1" baseline="30000" dirty="0">
                <a:solidFill>
                  <a:schemeClr val="accent1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  <a:p>
              <a:r>
                <a:rPr lang="he-IL" sz="2000" b="1" dirty="0">
                  <a:solidFill>
                    <a:srgbClr val="7030A0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שווה </a:t>
              </a:r>
            </a:p>
            <a:p>
              <a:r>
                <a:rPr lang="he-IL" sz="2000" b="1" dirty="0" err="1">
                  <a:latin typeface="Varela Round" panose="00000500000000000000" pitchFamily="2" charset="-79"/>
                  <a:cs typeface="Varela Round" panose="00000500000000000000" pitchFamily="2" charset="-79"/>
                </a:rPr>
                <a:t>לריכוזיוני</a:t>
              </a:r>
              <a:r>
                <a:rPr lang="he-IL" sz="2000" b="1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 </a:t>
              </a:r>
              <a:r>
                <a:rPr lang="he-IL" sz="2000" b="1" dirty="0" err="1">
                  <a:latin typeface="Varela Round" panose="00000500000000000000" pitchFamily="2" charset="-79"/>
                  <a:cs typeface="Varela Round" panose="00000500000000000000" pitchFamily="2" charset="-79"/>
                </a:rPr>
                <a:t>הידרוניום</a:t>
              </a:r>
              <a:r>
                <a:rPr lang="he-IL" sz="2000" b="1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 </a:t>
              </a:r>
              <a:r>
                <a:rPr lang="en-US" altLang="en-US" sz="2000" b="1" dirty="0">
                  <a:solidFill>
                    <a:srgbClr val="CC3300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H</a:t>
              </a:r>
              <a:r>
                <a:rPr lang="en-US" altLang="en-US" sz="2000" b="1" baseline="-25000" dirty="0">
                  <a:solidFill>
                    <a:srgbClr val="CC3300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3</a:t>
              </a:r>
              <a:r>
                <a:rPr lang="en-US" altLang="en-US" sz="2000" b="1" dirty="0">
                  <a:solidFill>
                    <a:srgbClr val="CC3300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O</a:t>
              </a:r>
              <a:r>
                <a:rPr lang="en-US" altLang="en-US" sz="2000" b="1" baseline="30000" dirty="0">
                  <a:solidFill>
                    <a:srgbClr val="CC3300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+</a:t>
              </a:r>
              <a:r>
                <a:rPr lang="en-US" altLang="en-US" sz="2000" b="1" baseline="-25000" dirty="0">
                  <a:solidFill>
                    <a:srgbClr val="CC3300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(</a:t>
              </a:r>
              <a:r>
                <a:rPr lang="en-US" altLang="en-US" sz="2000" b="1" baseline="-25000" dirty="0" err="1">
                  <a:solidFill>
                    <a:srgbClr val="CC3300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aq</a:t>
              </a:r>
              <a:r>
                <a:rPr lang="en-US" altLang="en-US" sz="2000" b="1" baseline="-25000" dirty="0">
                  <a:solidFill>
                    <a:srgbClr val="CC3300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)</a:t>
              </a:r>
              <a:endParaRPr lang="en-US" altLang="en-US" sz="2000" b="1" dirty="0">
                <a:solidFill>
                  <a:srgbClr val="CC3300"/>
                </a:solidFill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  <a:p>
              <a:endParaRPr lang="he-IL" sz="2000" b="1" dirty="0"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5412416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מערכת שידורים">
      <a:dk1>
        <a:srgbClr val="00206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התאמה אישית 3">
      <a:majorFont>
        <a:latin typeface="Varela Round"/>
        <a:ea typeface=""/>
        <a:cs typeface="Varela Round"/>
      </a:majorFont>
      <a:minorFont>
        <a:latin typeface="Varela Round"/>
        <a:ea typeface=""/>
        <a:cs typeface="Varela Round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10988</TotalTime>
  <Words>3296</Words>
  <Application>Microsoft Office PowerPoint</Application>
  <PresentationFormat>מסך רחב</PresentationFormat>
  <Paragraphs>568</Paragraphs>
  <Slides>64</Slides>
  <Notes>59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64</vt:i4>
      </vt:variant>
    </vt:vector>
  </HeadingPairs>
  <TitlesOfParts>
    <vt:vector size="70" baseType="lpstr">
      <vt:lpstr>Arial</vt:lpstr>
      <vt:lpstr>Calibri</vt:lpstr>
      <vt:lpstr>Times New Roman</vt:lpstr>
      <vt:lpstr>Varela Round</vt:lpstr>
      <vt:lpstr>Wingdings</vt:lpstr>
      <vt:lpstr>ערכת נושא Office</vt:lpstr>
      <vt:lpstr>מערכת שידורים לאומית</vt:lpstr>
      <vt:lpstr>חומצות ובסיסים שיעור 3</vt:lpstr>
      <vt:lpstr>מה נלמד היום </vt:lpstr>
      <vt:lpstr>מה למדנו בשיעור קודם </vt:lpstr>
      <vt:lpstr>חומצה בסיס</vt:lpstr>
      <vt:lpstr>חומצה בסיס</vt:lpstr>
      <vt:lpstr>חומצה בסיס</vt:lpstr>
      <vt:lpstr>חומצה בסיס</vt:lpstr>
      <vt:lpstr>חומצה בסיס</vt:lpstr>
      <vt:lpstr>חומצה בסיס</vt:lpstr>
      <vt:lpstr>חומצה בסיס</vt:lpstr>
      <vt:lpstr>חומצה בסיס</vt:lpstr>
      <vt:lpstr>חומצה בסיס</vt:lpstr>
      <vt:lpstr>כיצד נקבע את תחום  ה-pH  של התמיסה? </vt:lpstr>
      <vt:lpstr>חומצה בסיס</vt:lpstr>
      <vt:lpstr>קביעת תחום  ה- pH  בתמיסה</vt:lpstr>
      <vt:lpstr>מצגת של PowerPoint‏</vt:lpstr>
      <vt:lpstr>חומצה בסיס</vt:lpstr>
      <vt:lpstr>חומצה בסיס</vt:lpstr>
      <vt:lpstr>חומצה בסיס</vt:lpstr>
      <vt:lpstr>חומצה בסיס</vt:lpstr>
      <vt:lpstr>חומצה בסיס</vt:lpstr>
      <vt:lpstr>חומצה בסיס</vt:lpstr>
      <vt:lpstr>חומצה בסיס</vt:lpstr>
      <vt:lpstr>חומצה בסיס</vt:lpstr>
      <vt:lpstr>חומצה בסיס</vt:lpstr>
      <vt:lpstr>חומצה בסיס</vt:lpstr>
      <vt:lpstr>חומצה בסיס</vt:lpstr>
      <vt:lpstr>חומצה בסיס</vt:lpstr>
      <vt:lpstr>סיכום</vt:lpstr>
      <vt:lpstr>תרגיל כיתה</vt:lpstr>
      <vt:lpstr>חומצה בסיס</vt:lpstr>
      <vt:lpstr>כיצד נקבע את רמת  ה-pH  בתמיסה חומצית או בתמיסה בסיסית?</vt:lpstr>
      <vt:lpstr>חומצה בסיס</vt:lpstr>
      <vt:lpstr>חומצה בסיס</vt:lpstr>
      <vt:lpstr>מצגת של PowerPoint‏</vt:lpstr>
      <vt:lpstr>מצגת של PowerPoint‏</vt:lpstr>
      <vt:lpstr>מצגת של PowerPoint‏</vt:lpstr>
      <vt:lpstr>קביעת רמת  ה-pH  בתמיסה</vt:lpstr>
      <vt:lpstr>חומצה בסיס</vt:lpstr>
      <vt:lpstr>חומצה בסיס</vt:lpstr>
      <vt:lpstr>חומצה בסיס</vt:lpstr>
      <vt:lpstr>חומצה בסיס</vt:lpstr>
      <vt:lpstr>חומצה בסיס</vt:lpstr>
      <vt:lpstr>חומצה בסיס</vt:lpstr>
      <vt:lpstr>חומצה בסיס</vt:lpstr>
      <vt:lpstr>חומצה בסיס</vt:lpstr>
      <vt:lpstr>חומצה בסיס</vt:lpstr>
      <vt:lpstr>חומצה בסיס</vt:lpstr>
      <vt:lpstr>חומצה בסיס</vt:lpstr>
      <vt:lpstr>חומצה בסיס</vt:lpstr>
      <vt:lpstr>חומצה בסיס</vt:lpstr>
      <vt:lpstr>חומצה בסיס</vt:lpstr>
      <vt:lpstr>מצגת של PowerPoint‏</vt:lpstr>
      <vt:lpstr>מצגת של PowerPoint‏</vt:lpstr>
      <vt:lpstr>חומצה בסיס</vt:lpstr>
      <vt:lpstr>חומצה בסיס</vt:lpstr>
      <vt:lpstr>חומצה בסיס</vt:lpstr>
      <vt:lpstr>חומצה בסיס</vt:lpstr>
      <vt:lpstr>חומצה בסיס</vt:lpstr>
      <vt:lpstr>חומצה בסיס- סיכום השיעור</vt:lpstr>
      <vt:lpstr>תרגיל בית</vt:lpstr>
      <vt:lpstr>תודה על ההקשבה!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user</dc:creator>
  <cp:lastModifiedBy>נעמה כהן-לוז</cp:lastModifiedBy>
  <cp:revision>559</cp:revision>
  <dcterms:created xsi:type="dcterms:W3CDTF">2020-03-15T19:13:03Z</dcterms:created>
  <dcterms:modified xsi:type="dcterms:W3CDTF">2020-08-26T10:08:10Z</dcterms:modified>
</cp:coreProperties>
</file>