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4"/>
  </p:notesMasterIdLst>
  <p:sldIdLst>
    <p:sldId id="257" r:id="rId2"/>
    <p:sldId id="262" r:id="rId3"/>
    <p:sldId id="263" r:id="rId4"/>
    <p:sldId id="309" r:id="rId5"/>
    <p:sldId id="381" r:id="rId6"/>
    <p:sldId id="365" r:id="rId7"/>
    <p:sldId id="367" r:id="rId8"/>
    <p:sldId id="366" r:id="rId9"/>
    <p:sldId id="386" r:id="rId10"/>
    <p:sldId id="368" r:id="rId11"/>
    <p:sldId id="372" r:id="rId12"/>
    <p:sldId id="335" r:id="rId13"/>
    <p:sldId id="387" r:id="rId14"/>
    <p:sldId id="369" r:id="rId15"/>
    <p:sldId id="370" r:id="rId16"/>
    <p:sldId id="371" r:id="rId17"/>
    <p:sldId id="379" r:id="rId18"/>
    <p:sldId id="344" r:id="rId19"/>
    <p:sldId id="388" r:id="rId20"/>
    <p:sldId id="374" r:id="rId21"/>
    <p:sldId id="373" r:id="rId22"/>
    <p:sldId id="375" r:id="rId23"/>
    <p:sldId id="385" r:id="rId24"/>
    <p:sldId id="376" r:id="rId25"/>
    <p:sldId id="384" r:id="rId26"/>
    <p:sldId id="377" r:id="rId27"/>
    <p:sldId id="378" r:id="rId28"/>
    <p:sldId id="380" r:id="rId29"/>
    <p:sldId id="390" r:id="rId30"/>
    <p:sldId id="382" r:id="rId31"/>
    <p:sldId id="291" r:id="rId32"/>
    <p:sldId id="306" r:id="rId33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63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A72"/>
    <a:srgbClr val="92D050"/>
    <a:srgbClr val="6CF0FF"/>
    <a:srgbClr val="E0E0E0"/>
    <a:srgbClr val="E6E6E6"/>
    <a:srgbClr val="11A4AB"/>
    <a:srgbClr val="12B4BC"/>
    <a:srgbClr val="8DD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796" autoAdjust="0"/>
    <p:restoredTop sz="91250" autoAdjust="0"/>
  </p:normalViewPr>
  <p:slideViewPr>
    <p:cSldViewPr snapToGrid="0" snapToObjects="1">
      <p:cViewPr varScale="1">
        <p:scale>
          <a:sx n="76" d="100"/>
          <a:sy n="76" d="100"/>
        </p:scale>
        <p:origin x="1613" y="-384"/>
      </p:cViewPr>
      <p:guideLst>
        <p:guide orient="horz" pos="1344"/>
        <p:guide pos="635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גיליון1!$B$1</c:f>
              <c:strCache>
                <c:ptCount val="1"/>
                <c:pt idx="0">
                  <c:v>עמודה1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378-4B98-9125-51C88812C616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378-4B98-9125-51C88812C616}"/>
              </c:ext>
            </c:extLst>
          </c:dPt>
          <c:cat>
            <c:strRef>
              <c:f>גיליון1!$A$2:$A$3</c:f>
              <c:strCache>
                <c:ptCount val="2"/>
                <c:pt idx="0">
                  <c:v>רמת נחישות </c:v>
                </c:pt>
                <c:pt idx="1">
                  <c:v>רמת שיתוף פעולה</c:v>
                </c:pt>
              </c:strCache>
            </c:strRef>
          </c:cat>
          <c:val>
            <c:numRef>
              <c:f>גיליון1!$B$2:$B$3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378-4B98-9125-51C88812C6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גיליון1!$B$1</c:f>
              <c:strCache>
                <c:ptCount val="1"/>
                <c:pt idx="0">
                  <c:v>עמודה1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8A1-4EC3-9794-03E6F20C8F03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8A1-4EC3-9794-03E6F20C8F03}"/>
              </c:ext>
            </c:extLst>
          </c:dPt>
          <c:cat>
            <c:strRef>
              <c:f>גיליון1!$A$2:$A$3</c:f>
              <c:strCache>
                <c:ptCount val="2"/>
                <c:pt idx="0">
                  <c:v>רמת נחישות </c:v>
                </c:pt>
                <c:pt idx="1">
                  <c:v>רמת שיתוף פעולה</c:v>
                </c:pt>
              </c:strCache>
            </c:strRef>
          </c:cat>
          <c:val>
            <c:numRef>
              <c:f>גיליון1!$B$2:$B$3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8A1-4EC3-9794-03E6F20C8F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גיליון1!$B$1</c:f>
              <c:strCache>
                <c:ptCount val="1"/>
                <c:pt idx="0">
                  <c:v>עמודה1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7F60-492A-8790-F8BF760A07A2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F60-492A-8790-F8BF760A07A2}"/>
              </c:ext>
            </c:extLst>
          </c:dPt>
          <c:cat>
            <c:strRef>
              <c:f>גיליון1!$A$2:$A$3</c:f>
              <c:strCache>
                <c:ptCount val="2"/>
                <c:pt idx="0">
                  <c:v>רמת נחישות </c:v>
                </c:pt>
                <c:pt idx="1">
                  <c:v>רמת שיתוף פעולה</c:v>
                </c:pt>
              </c:strCache>
            </c:strRef>
          </c:cat>
          <c:val>
            <c:numRef>
              <c:f>גיליון1!$B$2:$B$3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60-492A-8790-F8BF760A07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גיליון1!$B$1</c:f>
              <c:strCache>
                <c:ptCount val="1"/>
                <c:pt idx="0">
                  <c:v>עמודה1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7F60-492A-8790-F8BF760A07A2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F60-492A-8790-F8BF760A07A2}"/>
              </c:ext>
            </c:extLst>
          </c:dPt>
          <c:cat>
            <c:strRef>
              <c:f>גיליון1!$A$2:$A$3</c:f>
              <c:strCache>
                <c:ptCount val="2"/>
                <c:pt idx="0">
                  <c:v>רמת נחישות </c:v>
                </c:pt>
                <c:pt idx="1">
                  <c:v>רמת שיתוף פעולה</c:v>
                </c:pt>
              </c:strCache>
            </c:strRef>
          </c:cat>
          <c:val>
            <c:numRef>
              <c:f>גיליון1!$B$2:$B$3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60-492A-8790-F8BF760A07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ז'/תמוז/תש"ף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net.co.il/articles/0,7340,L-5099324,00.html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Lud5XYfY_c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utterstock.com/image-photo/front-view-two-angry-businesswomen-looking-446567287?id=446567287&amp;irclickid=zzaUWUTG-xyORdZwUx0Mo3EUUkiy86UAPyn9Xk0&amp;irgwc=1&amp;utm_medium=Affiliate&amp;utm_campaign=Elevated%20Logic%2C%20LLC&amp;utm_source=426523&amp;utm_term=STOCKSNAP_SEARCH-NORMAL_API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korrishon.co.il/nrg/online/3/ART2/348/312.html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m.sport5.co.il/Articles.aspx?docID=336987&amp;showHeader=false" TargetMode="Externa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photo/light-bulb-ideas-creative-diagram-concept_4413599.htm#page=1&amp;query=strategy&amp;position=26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utterstock.com/image-photo/kids-shouting-quarreling-while-dad-working-1721643721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tock.adobe.com/search?filters%5Bcontent_type%3Aphoto%5D=1&amp;filters%5Bcontent_type%3Aillustration%5D=1&amp;filters%5Bcontent_type%3Azip_vector%5D=1&amp;filters%5Bcontent_type%3Avideo%5D=1&amp;filters%5Bcontent_type%3Atemplate%5D=1&amp;filters%5Bcontent_type%3A3d%5D=1&amp;filters%5Bcontent_type%3Aimage%5D=1&amp;k=Team+Conflict&amp;order=relevance&amp;safe_search=1&amp;search_page=1&amp;search_type=usertyped&amp;acp=&amp;aco=Team+Conflict&amp;limit=100&amp;get_facets=0&amp;asset_id=190040851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tock.adobe.com/search?filters%5Bcontent_type%3Aphoto%5D=1&amp;filters%5Bcontent_type%3Aillustration%5D=1&amp;filters%5Bcontent_type%3Azip_vector%5D=1&amp;filters%5Bcontent_type%3Avideo%5D=1&amp;filters%5Bcontent_type%3Atemplate%5D=1&amp;filters%5Bcontent_type%3A3d%5D=1&amp;filters%5Bcontent_type%3Aimage%5D=1&amp;k=Team+Conflict&amp;order=relevance&amp;safe_search=1&amp;search_page=1&amp;search_type=usertyped&amp;acp=&amp;aco=Team+Conflict&amp;limit=100&amp;get_facets=0&amp;asset_id=317007083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ixrmkEXvZg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obes.co.il/news/article.aspx?did=1001321616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he.wikipedia.org/wiki/%D7%A7%D7%95%D7%91%D7%A5:Soc-4-3-3.png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vimeo.com/372214979" TargetMode="External"/><Relationship Id="rId3" Type="http://schemas.openxmlformats.org/officeDocument/2006/relationships/hyperlink" Target="https://www.youtube.com/watch?v=lJVL-exY0TI" TargetMode="External"/><Relationship Id="rId7" Type="http://schemas.openxmlformats.org/officeDocument/2006/relationships/hyperlink" Target="https://www.pitria.com/starlings-murmurationn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youtube.com/watch?v=K9QpBN5MJlA" TargetMode="External"/><Relationship Id="rId5" Type="http://schemas.openxmlformats.org/officeDocument/2006/relationships/hyperlink" Target="https://www.youtube.com/watch?v=PvjOKFXINcM" TargetMode="External"/><Relationship Id="rId4" Type="http://schemas.openxmlformats.org/officeDocument/2006/relationships/hyperlink" Target="https://www.youtube.com/channel/UCZxXdAKmKjbvowunC2Dw2_Q" TargetMode="Externa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tl8K0kO4P4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photos/wD1LRb9OeEo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shutterstock.com/image-photo/business-people-analyzing-statistics-financial-concept-387334384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tock.adobe.com/search?filters%5Bcontent_type%3Aphoto%5D=1&amp;filters%5Bcontent_type%3Aillustration%5D=1&amp;filters%5Bcontent_type%3Azip_vector%5D=1&amp;filters%5Bcontent_type%3Avideo%5D=1&amp;filters%5Bcontent_type%3Atemplate%5D=1&amp;filters%5Bcontent_type%3A3d%5D=1&amp;filters%5Bcontent_type%3Aimage%5D=1&amp;k=Conflict+Manager&amp;order=relevance&amp;safe_search=1&amp;search_page=1&amp;search_type=usertyped&amp;acp=&amp;aco=Conflict+Manager&amp;limit=100&amp;get_facets=0&amp;asset_id=159287803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stock.adobe.com/search?filters%5Bcontent_type%3Aphoto%5D=1&amp;filters%5Bcontent_type%3Aillustration%5D=1&amp;filters%5Bcontent_type%3Azip_vector%5D=1&amp;filters%5Bcontent_type%3Avideo%5D=1&amp;filters%5Bcontent_type%3Atemplate%5D=1&amp;filters%5Bcontent_type%3A3d%5D=1&amp;filters%5Bcontent_type%3Aimage%5D=1&amp;k=Conflict+Manager&amp;order=relevance&amp;safe_search=1&amp;search_page=1&amp;search_type=usertyped&amp;acp=&amp;aco=Conflict+Manager&amp;limit=100&amp;get_facets=0&amp;asset_id=291589067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photo/mad-hr-representative-pointing-door-asking-candidate-leave_3952604.htm#page=1&amp;query=Conflict&amp;position=31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photo/caucasian-team-leader-rebuking-african-employee-mistake-meeting_3955351.htm#page=4&amp;query=Conflict&amp;position=35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stock.adobe.com/search?filters%5Bcontent_type%3Aphoto%5D=1&amp;filters%5Bcontent_type%3Aillustration%5D=1&amp;filters%5Bcontent_type%3Azip_vector%5D=1&amp;filters%5Bcontent_type%3Avideo%5D=1&amp;filters%5Bcontent_type%3Atemplate%5D=1&amp;filters%5Bcontent_type%3A3d%5D=1&amp;filters%5Bcontent_type%3Aimage%5D=1&amp;k=Team+Conflict&amp;order=relevance&amp;safe_search=1&amp;search_page=1&amp;search_type=usertyped&amp;acp=&amp;aco=Team+Conflict&amp;limit=100&amp;get_facets=0&amp;asset_id=245710859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tock.adobe.com/search?filters%5Bcontent_type%3Aphoto%5D=1&amp;filters%5Bcontent_type%3Aillustration%5D=1&amp;filters%5Bcontent_type%3Azip_vector%5D=1&amp;filters%5Bcontent_type%3Avideo%5D=1&amp;filters%5Bcontent_type%3Atemplate%5D=1&amp;filters%5Bcontent_type%3A3d%5D=1&amp;filters%5Bcontent_type%3Aimage%5D=1&amp;k=Team+Conflict&amp;order=relevance&amp;safe_search=1&amp;search_page=1&amp;search_type=usertyped&amp;acp=&amp;aco=Team+Conflict&amp;limit=100&amp;get_facets=0&amp;asset_id=314695870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20841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תמונה  - </a:t>
            </a:r>
            <a:r>
              <a:rPr lang="en-US" dirty="0">
                <a:hlinkClick r:id="rId3"/>
              </a:rPr>
              <a:t>https://www.ynet.co.il/articles/0,7340,L-5099324,00.html</a:t>
            </a:r>
            <a:r>
              <a:rPr lang="he-IL" dirty="0"/>
              <a:t>   </a:t>
            </a:r>
            <a: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צילום: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shutterstock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361009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b="1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  <a:sym typeface="Varela Round"/>
              </a:rPr>
              <a:t>להראות את הסרטון תוך כדי הסבר ללא מוזיקה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קו ייצור מכוניות </a:t>
            </a:r>
            <a:r>
              <a:rPr lang="he-IL" dirty="0">
                <a:hlinkClick r:id="rId3"/>
              </a:rPr>
              <a:t>פורד</a:t>
            </a:r>
            <a:r>
              <a:rPr lang="he-IL" dirty="0"/>
              <a:t> -  </a:t>
            </a:r>
            <a:r>
              <a:rPr lang="en-US" dirty="0">
                <a:hlinkClick r:id="rId3"/>
              </a:rPr>
              <a:t>https://www.youtube.com/watch?v=jLud5XYfY_c</a:t>
            </a:r>
            <a:endParaRPr lang="he-IL" dirty="0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dirty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333725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קישור </a:t>
            </a:r>
            <a:r>
              <a:rPr lang="en-US" dirty="0"/>
              <a:t>https://youtu.be/hf3C5rci_z4</a:t>
            </a:r>
            <a:endParaRPr lang="he-IL" dirty="0"/>
          </a:p>
          <a:p>
            <a:r>
              <a:rPr lang="he-IL" dirty="0"/>
              <a:t>עד דקה ו 40 שניות - כדי להמחיש תלות הדדית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41446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בונוסים בין צוותים או עובד – מכירה בחנות ללקוח על חשבון עובד אחר –ואז  הבונוס עובר עליו </a:t>
            </a:r>
          </a:p>
          <a:p>
            <a:r>
              <a:rPr lang="he-IL" dirty="0"/>
              <a:t>תחרות העובד שמכר הכי הרבה בתקופת זמן – יקבל מתנה </a:t>
            </a:r>
            <a:r>
              <a:rPr lang="he-IL" dirty="0" err="1"/>
              <a:t>טלויזיה</a:t>
            </a:r>
            <a:r>
              <a:rPr lang="he-IL" dirty="0"/>
              <a:t> או תגמול כספי משמעותי </a:t>
            </a:r>
          </a:p>
          <a:p>
            <a:r>
              <a:rPr lang="he-IL" dirty="0"/>
              <a:t>צוות שעשה עבודה טובה – יקבל </a:t>
            </a:r>
            <a:r>
              <a:rPr lang="he-IL" dirty="0" err="1"/>
              <a:t>סופ"ש</a:t>
            </a:r>
            <a:r>
              <a:rPr lang="he-IL" dirty="0"/>
              <a:t> על חשבון החברה</a:t>
            </a:r>
          </a:p>
          <a:p>
            <a:r>
              <a:rPr lang="he-IL" dirty="0"/>
              <a:t> תמונה - </a:t>
            </a:r>
            <a:r>
              <a:rPr lang="en-US" dirty="0"/>
              <a:t>https://www.freepik.com/premium-vector/cartoon-happy-business-people-with-big-bonus-money-bag_7013746.htm#page=1&amp;query=A%20financial%20bonus&amp;position=41</a:t>
            </a:r>
            <a:r>
              <a:rPr lang="he-IL" dirty="0"/>
              <a:t>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120338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התמונה הזאת – שימשה גם במצגת של </a:t>
            </a:r>
            <a:r>
              <a:rPr lang="he-IL" dirty="0" err="1"/>
              <a:t>כח</a:t>
            </a:r>
            <a:r>
              <a:rPr lang="he-IL" dirty="0"/>
              <a:t> סמכות והשפעה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524388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,</a:t>
            </a:r>
            <a:r>
              <a:rPr lang="en-US" dirty="0" err="1"/>
              <a:t>bunbv</a:t>
            </a:r>
            <a:r>
              <a:rPr lang="en-US" dirty="0"/>
              <a:t> - </a:t>
            </a:r>
            <a:r>
              <a:rPr lang="en-US" dirty="0">
                <a:hlinkClick r:id="rId3"/>
              </a:rPr>
              <a:t>https://www.shutterstock.com/image-photo/front-view-two-angry-businesswomen-looking-446567287?id=446567287&amp;irclickid=zzaUWUTG-xyORdZwUx0Mo3EUUkiy86UAPyn9Xk0&amp;irgwc=1&amp;utm_medium=Affiliate&amp;utm_campaign=Elevated%20Logic%2C%20LLC&amp;utm_source=426523&amp;utm_term=STOCKSNAP_SEARCH-NORMAL_API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37470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>
                <a:hlinkClick r:id="rId3"/>
              </a:rPr>
              <a:t>כתבה -</a:t>
            </a:r>
            <a:r>
              <a:rPr lang="he-IL" dirty="0"/>
              <a:t> של שחר ילין </a:t>
            </a:r>
            <a:endParaRPr lang="he-IL" dirty="0">
              <a:hlinkClick r:id="rId3"/>
            </a:endParaRPr>
          </a:p>
          <a:p>
            <a:r>
              <a:rPr lang="en-US" dirty="0">
                <a:hlinkClick r:id="rId3"/>
              </a:rPr>
              <a:t>https://www.makorrishon.co.il/nrg/online/3/ART2/348/312.html</a:t>
            </a:r>
            <a:r>
              <a:rPr lang="he-IL" dirty="0"/>
              <a:t> </a:t>
            </a:r>
          </a:p>
          <a:p>
            <a:r>
              <a:rPr lang="he-IL" dirty="0"/>
              <a:t>תמונה - </a:t>
            </a:r>
            <a:r>
              <a:rPr lang="en-US" dirty="0">
                <a:hlinkClick r:id="rId4"/>
              </a:rPr>
              <a:t>https://m.sport5.co.il/Articles.aspx?docID=336987&amp;showHeader=false</a:t>
            </a:r>
            <a:endParaRPr lang="he-IL" dirty="0"/>
          </a:p>
          <a:p>
            <a:r>
              <a:rPr lang="he-IL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אוברדוביץ</a:t>
            </a:r>
            <a:r>
              <a:rPr lang="he-I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 לא עוצר -  בן שישים</a:t>
            </a:r>
            <a:br>
              <a:rPr lang="he-IL" dirty="0"/>
            </a:br>
            <a:r>
              <a:rPr lang="he-IL" dirty="0"/>
              <a:t>הציגו אותו  כ יוצר משברים מתוחכם ופסיכולוג בחסד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841122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תמונה - </a:t>
            </a:r>
            <a:r>
              <a:rPr lang="en-US" dirty="0">
                <a:hlinkClick r:id="rId3"/>
              </a:rPr>
              <a:t>https://www.freepik.com/free-photo/light-bulb-ideas-creative-diagram-concept_4413599.htm#page=1&amp;query=strategy&amp;position=26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586466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תמונה - </a:t>
            </a:r>
            <a:r>
              <a:rPr lang="en-US" dirty="0">
                <a:hlinkClick r:id="rId3"/>
              </a:rPr>
              <a:t>https://www.shutterstock.com/image-photo/kids-shouting-quarreling-while-dad-working-1721643721</a:t>
            </a:r>
            <a:endParaRPr lang="he-IL" dirty="0"/>
          </a:p>
          <a:p>
            <a:endParaRPr lang="he-IL" dirty="0"/>
          </a:p>
          <a:p>
            <a:r>
              <a:rPr lang="he-IL" dirty="0"/>
              <a:t>לציין גם אוהדי כדורגל , כדורסל – ודעתי האישית בנושא 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308902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גישת סכום אפס  </a:t>
            </a:r>
            <a:r>
              <a:rPr lang="en-US" dirty="0"/>
              <a:t>WIN</a:t>
            </a:r>
            <a:r>
              <a:rPr lang="he-IL" dirty="0"/>
              <a:t>_</a:t>
            </a:r>
            <a:r>
              <a:rPr lang="en-US" dirty="0"/>
              <a:t>LOSE </a:t>
            </a:r>
            <a:endParaRPr lang="he-IL" dirty="0"/>
          </a:p>
          <a:p>
            <a:r>
              <a:rPr lang="he-IL" dirty="0"/>
              <a:t>עימות צבאי </a:t>
            </a:r>
          </a:p>
          <a:p>
            <a:r>
              <a:rPr lang="he-IL" dirty="0"/>
              <a:t>תמונה - </a:t>
            </a:r>
            <a:r>
              <a:rPr lang="en-US" dirty="0">
                <a:hlinkClick r:id="rId3"/>
              </a:rPr>
              <a:t>https://stock.adobe.com/search?filters%5Bcontent_type%3Aphoto%5D=1&amp;filters%5Bcontent_type%3Aillustration%5D=1&amp;filters%5Bcontent_type%3Azip_vector%5D=1&amp;filters%5Bcontent_type%3Avideo%5D=1&amp;filters%5Bcontent_type%3Atemplate%5D=1&amp;filters%5Bcontent_type%3A3d%5D=1&amp;filters%5Bcontent_type%3Aimage%5D=1&amp;k=Team+Conflict&amp;order=relevance&amp;safe_search=1&amp;search_page=1&amp;search_type=usertyped&amp;acp=&amp;aco=Team+Conflict&amp;limit=100&amp;get_facets=0&amp;asset_id=190040851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97826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הפוך מהקודם </a:t>
            </a:r>
          </a:p>
          <a:p>
            <a:r>
              <a:rPr lang="he-IL" dirty="0"/>
              <a:t>הפסקות אש </a:t>
            </a:r>
          </a:p>
          <a:p>
            <a:r>
              <a:rPr lang="he-IL" dirty="0"/>
              <a:t>כמו התעלמות  -" כיבוי שריפה "</a:t>
            </a:r>
          </a:p>
          <a:p>
            <a:r>
              <a:rPr lang="he-IL" dirty="0"/>
              <a:t>במקום </a:t>
            </a:r>
            <a:r>
              <a:rPr lang="he-IL" dirty="0" err="1"/>
              <a:t>לטםל</a:t>
            </a:r>
            <a:r>
              <a:rPr lang="he-IL" dirty="0"/>
              <a:t> בבעיה </a:t>
            </a:r>
            <a:r>
              <a:rPr lang="he-IL" dirty="0" err="1"/>
              <a:t>מהשרש</a:t>
            </a:r>
            <a:r>
              <a:rPr lang="he-IL" dirty="0"/>
              <a:t> אנחנו מטפלים בפלסטר </a:t>
            </a:r>
          </a:p>
          <a:p>
            <a:endParaRPr lang="he-IL" dirty="0"/>
          </a:p>
          <a:p>
            <a:r>
              <a:rPr lang="he-IL" dirty="0"/>
              <a:t>תמונה -</a:t>
            </a:r>
            <a:r>
              <a:rPr lang="en-US" dirty="0">
                <a:hlinkClick r:id="rId3"/>
              </a:rPr>
              <a:t>https://stock.adobe.com/search?filters%5Bcontent_type%3Aphoto%5D=1&amp;filters%5Bcontent_type%3Aillustration%5D=1&amp;filters%5Bcontent_type%3Azip_vector%5D=1&amp;filters%5Bcontent_type%3Avideo%5D=1&amp;filters%5Bcontent_type%3Atemplate%5D=1&amp;filters%5Bcontent_type%3A3d%5D=1&amp;filters%5Bcontent_type%3Aimage%5D=1&amp;k=Team+Conflict&amp;order=relevance&amp;safe_search=1&amp;search_page=1&amp;search_type=usertyped&amp;acp=&amp;aco=Team+Conflict&amp;limit=100&amp;get_facets=0&amp;asset_id=317007083</a:t>
            </a:r>
            <a:r>
              <a:rPr lang="he-IL" dirty="0"/>
              <a:t> </a:t>
            </a:r>
            <a:r>
              <a:rPr lang="en-US" dirty="0">
                <a:hlinkClick r:id="rId3"/>
              </a:rPr>
              <a:t>https://stock.adobe.com/search?filters%5Bcontent_type%3Aphoto%5D=1&amp;filters%5Bcontent_type%3Aillustration%5D=1&amp;filters%5Bcontent_type%3Azip_vector%5D=1&amp;filters%5Bcontent_type%3Avideo%5D=1&amp;filters%5Bcontent_type%3Atemplate%5D=1&amp;filters%5Bcontent_type%3A3d%5D=1&amp;filters%5Bcontent_type%3Aimage%5D=1&amp;k=Team+Conflict&amp;order=relevance&amp;safe_search=1&amp;search_page=1&amp;search_type=usertyped&amp;acp=&amp;aco=Team+Conflict&amp;limit=100&amp;get_facets=0&amp;asset_id=317007083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672262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>
                <a:hlinkClick r:id="rId3"/>
              </a:rPr>
              <a:t>בסופו של חוסר הסכמות , לעיתים צריך לוותר , להתנצל ולהבין שהמטרה והדרך חשובים יותר </a:t>
            </a:r>
          </a:p>
          <a:p>
            <a:r>
              <a:rPr lang="he-IL" dirty="0">
                <a:hlinkClick r:id="rId3"/>
              </a:rPr>
              <a:t>החל מדקה 13:26  </a:t>
            </a:r>
          </a:p>
          <a:p>
            <a:r>
              <a:rPr lang="en-US" dirty="0">
                <a:hlinkClick r:id="rId3"/>
              </a:rPr>
              <a:t>https://www.youtube.com/watch?v=lixrmkEXvZg</a:t>
            </a:r>
            <a:r>
              <a:rPr lang="he-IL" dirty="0"/>
              <a:t>  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806625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"עמק השווה"</a:t>
            </a:r>
          </a:p>
          <a:p>
            <a:r>
              <a:rPr lang="he-IL" dirty="0"/>
              <a:t>ממשלת אחדות או ממשלת חירום לאומית</a:t>
            </a:r>
          </a:p>
          <a:p>
            <a:r>
              <a:rPr lang="he-IL" dirty="0"/>
              <a:t>משא ומתן כדי </a:t>
            </a:r>
            <a:r>
              <a:rPr lang="he-IL" dirty="0" err="1"/>
              <a:t>להמנע</a:t>
            </a:r>
            <a:r>
              <a:rPr lang="he-IL" dirty="0"/>
              <a:t> משביתות במשק </a:t>
            </a:r>
          </a:p>
          <a:p>
            <a:endParaRPr lang="he-IL" dirty="0"/>
          </a:p>
          <a:p>
            <a:r>
              <a:rPr lang="he-IL" dirty="0"/>
              <a:t>תמונה - </a:t>
            </a:r>
            <a:r>
              <a:rPr lang="en-US" dirty="0">
                <a:hlinkClick r:id="rId3"/>
              </a:rPr>
              <a:t>https://www.globes.co.il/news/article.aspx?did=1001321616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858960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תמונה - </a:t>
            </a:r>
            <a:r>
              <a:rPr lang="en-US" dirty="0">
                <a:hlinkClick r:id="rId3"/>
              </a:rPr>
              <a:t>https://he.wikipedia.org/wiki/%D7%A7%D7%95%D7%91%D7%A5:Soc-4-3-3.png</a:t>
            </a:r>
            <a:endParaRPr lang="he-IL" dirty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710895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b="1" dirty="0"/>
              <a:t>רגע לפני שנבין מה גורם לקונפליקטים בצוות , בוא נעשה הקדמה </a:t>
            </a:r>
          </a:p>
          <a:p>
            <a:r>
              <a:rPr lang="he-IL" dirty="0">
                <a:hlinkClick r:id="rId3"/>
              </a:rPr>
              <a:t>צריך לתת קרדיט ל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Haim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Shafir</a:t>
            </a:r>
            <a: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he-IL" dirty="0">
                <a:hlinkClick r:id="rId3"/>
              </a:rPr>
              <a:t>סרטון -   </a:t>
            </a:r>
            <a:r>
              <a:rPr lang="en-US" dirty="0">
                <a:hlinkClick r:id="rId3"/>
              </a:rPr>
              <a:t>https://www.youtube.com/watch?v=lJVL-exY0TI</a:t>
            </a:r>
            <a:r>
              <a:rPr lang="he-IL" dirty="0"/>
              <a:t> </a:t>
            </a:r>
          </a:p>
          <a:p>
            <a:r>
              <a:rPr lang="he-IL" dirty="0"/>
              <a:t>סרטון זרזירים - </a:t>
            </a:r>
            <a:r>
              <a:rPr lang="en-US" dirty="0">
                <a:hlinkClick r:id="rId5"/>
              </a:rPr>
              <a:t>https://www.youtube.com/watch?v=PvjOKFXINcM</a:t>
            </a:r>
            <a:endParaRPr lang="he-IL" dirty="0"/>
          </a:p>
          <a:p>
            <a:endParaRPr lang="he-IL" dirty="0"/>
          </a:p>
          <a:p>
            <a:r>
              <a:rPr lang="he-IL" dirty="0"/>
              <a:t>או סרטון </a:t>
            </a:r>
            <a:r>
              <a:rPr lang="en-US" dirty="0">
                <a:hlinkClick r:id="rId6"/>
              </a:rPr>
              <a:t>https://www.youtube.com/watch?v=K9QpBN5MJlA</a:t>
            </a:r>
            <a:endParaRPr lang="he-IL" dirty="0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תמונה - </a:t>
            </a:r>
            <a:r>
              <a:rPr lang="en-US" dirty="0">
                <a:hlinkClick r:id="rId7"/>
              </a:rPr>
              <a:t>https://www.pitria.com/starlings-murmurationn</a:t>
            </a:r>
            <a:r>
              <a:rPr lang="he-IL" dirty="0"/>
              <a:t>    צילם </a:t>
            </a:r>
            <a:r>
              <a:rPr lang="en-US" dirty="0"/>
              <a:t>Daniel </a:t>
            </a:r>
            <a:r>
              <a:rPr lang="en-US" dirty="0" err="1"/>
              <a:t>Biber</a:t>
            </a:r>
            <a:br>
              <a:rPr lang="en-US" dirty="0"/>
            </a:br>
            <a:endParaRPr lang="he-IL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/>
              <a:t>קישור </a:t>
            </a:r>
            <a:r>
              <a:rPr lang="en-US" dirty="0">
                <a:hlinkClick r:id="rId8"/>
              </a:rPr>
              <a:t>https://vimeo.com/372214979</a:t>
            </a:r>
            <a:endParaRPr lang="he-IL" dirty="0"/>
          </a:p>
          <a:p>
            <a:r>
              <a:rPr lang="he-IL" dirty="0"/>
              <a:t>סרטון מסוג  </a:t>
            </a:r>
            <a:r>
              <a:rPr lang="en-US" dirty="0" err="1"/>
              <a:t>viemo</a:t>
            </a:r>
            <a:r>
              <a:rPr lang="en-US" dirty="0"/>
              <a:t> </a:t>
            </a:r>
            <a:endParaRPr lang="he-IL" dirty="0"/>
          </a:p>
          <a:p>
            <a:r>
              <a:rPr lang="he-IL" dirty="0"/>
              <a:t>צריך להוריד את הסרטון של למחשב ולצרף מהמחשב. </a:t>
            </a:r>
          </a:p>
          <a:p>
            <a:r>
              <a:rPr lang="he-IL" dirty="0"/>
              <a:t>של חשיבות עבודת צוות (זרזירים)</a:t>
            </a:r>
            <a:r>
              <a:rPr lang="en-US" dirty="0"/>
              <a:t> </a:t>
            </a:r>
            <a:r>
              <a:rPr lang="he-IL" dirty="0"/>
              <a:t>–מהתחלה עד 1:42. </a:t>
            </a:r>
          </a:p>
          <a:p>
            <a:r>
              <a:rPr lang="he-IL" dirty="0"/>
              <a:t>הסכם מייסדים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733454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להשמיע את הסרטון הזה עד לסיום </a:t>
            </a:r>
            <a:r>
              <a:rPr lang="he-IL" dirty="0" err="1"/>
              <a:t>השעור</a:t>
            </a:r>
            <a:r>
              <a:rPr lang="he-IL" dirty="0"/>
              <a:t> – של ה 40 דקות </a:t>
            </a:r>
          </a:p>
          <a:p>
            <a:endParaRPr lang="he-IL" dirty="0"/>
          </a:p>
          <a:p>
            <a:r>
              <a:rPr lang="he-IL" dirty="0"/>
              <a:t>סרטון - </a:t>
            </a:r>
            <a:r>
              <a:rPr lang="en-US" dirty="0">
                <a:hlinkClick r:id="rId3"/>
              </a:rPr>
              <a:t>https://www.youtube.com/watch?v=Gtl8K0kO4P4</a:t>
            </a:r>
            <a:endParaRPr lang="he-IL" dirty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490586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154544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6257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על מנהיג הצוות השפעה רבה על המתרחש בצוות ובכלל על  מידת היצירתיות בעבודת הצוות, חלוקת הידע , פתרון הבעיות המופנות לצוות , מידת המחויבות של הצוות לארגון עצמו ולמטרה הגדולה. </a:t>
            </a:r>
          </a:p>
          <a:p>
            <a:r>
              <a:rPr lang="he-IL" dirty="0"/>
              <a:t>על מנהיג הצוות להבטיח שהצוות יורכב מהאנשים המתאימים והנחוצים לביצוע משימות הצוות ולהכשיר את הצוות לביצוע משימותיו. </a:t>
            </a:r>
          </a:p>
          <a:p>
            <a:r>
              <a:rPr lang="he-IL" dirty="0"/>
              <a:t>ההכשרה כוללת  </a:t>
            </a:r>
          </a:p>
          <a:p>
            <a:r>
              <a:rPr lang="he-IL" dirty="0"/>
              <a:t>חשוב שמנהל צוות יוביל לסביבת עבודה נעימה וקשובה מבחינה רגשית על נמת שהצוות יהיה אפקטיבי יותר ומשתף פעולה </a:t>
            </a:r>
          </a:p>
          <a:p>
            <a:r>
              <a:rPr lang="he-IL" dirty="0"/>
              <a:t>תמונה - </a:t>
            </a:r>
            <a:r>
              <a:rPr lang="en-US" dirty="0">
                <a:hlinkClick r:id="rId3"/>
              </a:rPr>
              <a:t>https://unsplash.com/photos/wD1LRb9OeEo</a:t>
            </a:r>
            <a:endParaRPr lang="he-IL" dirty="0"/>
          </a:p>
          <a:p>
            <a:r>
              <a:rPr lang="he-IL" dirty="0"/>
              <a:t>תמונה-</a:t>
            </a:r>
            <a:r>
              <a:rPr lang="en-US" dirty="0">
                <a:hlinkClick r:id="rId4"/>
              </a:rPr>
              <a:t>https://www.shutterstock.com/image-photo/business-people-analyzing-statistics-financial-concept-387334384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20706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e-IL" dirty="0"/>
              <a:t>על מנהיג הצוות השפעה רבה על המתרחש בצוות ובכלל על  מידת היצירתיות בעבודת הצוות, חלוקת הידע , פתרון הבעיות המופנות לצוות , מידת המחויבות של הצוות לארגון עצמו ולמטרה הגדולה. </a:t>
            </a:r>
          </a:p>
          <a:p>
            <a:r>
              <a:rPr lang="he-IL" dirty="0"/>
              <a:t>על מנהיג הצוות להבטיח שהצוות יורכב מהאנשים המתאימים והנחוצים לביצוע משימות הצוות ולהכשיר את הצוות לביצוע משימותיו. </a:t>
            </a:r>
          </a:p>
          <a:p>
            <a:r>
              <a:rPr lang="he-IL" dirty="0"/>
              <a:t>ההכשרה כוללת  </a:t>
            </a:r>
          </a:p>
          <a:p>
            <a:r>
              <a:rPr lang="he-IL" dirty="0"/>
              <a:t>חשוב שמנהל צוות יוביל לסביבת עבודה נעימה וקשובה מבחינה רגשית על נמת שהצוות יהיה אפקטיבי יותר ומשתף פעולה </a:t>
            </a:r>
          </a:p>
          <a:p>
            <a:endParaRPr lang="he-IL" dirty="0"/>
          </a:p>
          <a:p>
            <a:r>
              <a:rPr lang="he-IL" dirty="0"/>
              <a:t>למנהיג הצוות יש השפעה רבה על האקלים והמצב רוח של חברי הצוות , עליו לשדר בטחון עצמי ולהיות קשוב לחברי הצוות כדי לעודד אותם להשקיע מאמץ </a:t>
            </a:r>
            <a:r>
              <a:rPr lang="he-IL" dirty="0" err="1"/>
              <a:t>במישמוש</a:t>
            </a:r>
            <a:r>
              <a:rPr lang="he-IL" dirty="0"/>
              <a:t> המשימות המוטלות עליהם</a:t>
            </a:r>
          </a:p>
          <a:p>
            <a:r>
              <a:rPr lang="he-IL" dirty="0"/>
              <a:t>המנהיג ישמש גם מודל לפתיחות אישית ללמידה </a:t>
            </a:r>
          </a:p>
          <a:p>
            <a:r>
              <a:rPr lang="he-IL" dirty="0"/>
              <a:t>מנהיגי צוות טובים קשובים גם לחששות העשויים לצמוח בקרב חברי הצוות ומספקים משוב חיובי במהלך עבודתו </a:t>
            </a:r>
          </a:p>
          <a:p>
            <a:r>
              <a:rPr lang="he-IL" dirty="0"/>
              <a:t>תמונה 0 </a:t>
            </a:r>
            <a:r>
              <a:rPr lang="en-US" dirty="0">
                <a:hlinkClick r:id="rId3"/>
              </a:rPr>
              <a:t>https://stock.adobe.com/search?filters%5Bcontent_type%3Aphoto%5D=1&amp;filters%5Bcontent_type%3Aillustration%5D=1&amp;filters%5Bcontent_type%3Azip_vector%5D=1&amp;filters%5Bcontent_type%3Avideo%5D=1&amp;filters%5Bcontent_type%3Atemplate%5D=1&amp;filters%5Bcontent_type%3A3d%5D=1&amp;filters%5Bcontent_type%3Aimage%5D=1&amp;k=Conflict+Manager&amp;order=relevance&amp;safe_search=1&amp;search_page=1&amp;search_type=usertyped&amp;acp=&amp;aco=Conflict+Manager&amp;limit=100&amp;get_facets=0&amp;asset_id=159287803</a:t>
            </a:r>
            <a:endParaRPr lang="he-IL" dirty="0"/>
          </a:p>
          <a:p>
            <a:r>
              <a:rPr lang="he-IL" dirty="0"/>
              <a:t>תמונה-  </a:t>
            </a:r>
            <a:r>
              <a:rPr lang="en-US" dirty="0">
                <a:hlinkClick r:id="rId4"/>
              </a:rPr>
              <a:t>https://stock.adobe.com/search?filters%5Bcontent_type%3Aphoto%5D=1&amp;filters%5Bcontent_type%3Aillustration%5D=1&amp;filters%5Bcontent_type%3Azip_vector%5D=1&amp;filters%5Bcontent_type%3Avideo%5D=1&amp;filters%5Bcontent_type%3Atemplate%5D=1&amp;filters%5Bcontent_type%3A3d%5D=1&amp;filters%5Bcontent_type%3Aimage%5D=1&amp;k=Conflict+Manager&amp;order=relevance&amp;safe_search=1&amp;search_page=1&amp;search_type=usertyped&amp;acp=&amp;aco=Conflict+Manager&amp;limit=100&amp;get_facets=0&amp;asset_id=291589067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274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he-IL" dirty="0"/>
              <a:t>הגדרה</a:t>
            </a:r>
          </a:p>
          <a:p>
            <a:pPr marL="228600" indent="-228600">
              <a:buAutoNum type="arabicPeriod"/>
            </a:pPr>
            <a:endParaRPr lang="he-IL" dirty="0"/>
          </a:p>
          <a:p>
            <a:pPr marL="228600" indent="-228600">
              <a:buAutoNum type="arabicPeriod"/>
            </a:pPr>
            <a:r>
              <a:rPr lang="he-IL" dirty="0"/>
              <a:t>תמונה - </a:t>
            </a:r>
            <a:r>
              <a:rPr lang="en-US" dirty="0">
                <a:hlinkClick r:id="rId3"/>
              </a:rPr>
              <a:t>https://www.freepik.com/free-photo/mad-hr-representative-pointing-door-asking-candidate-leave_3952604.htm#page=1&amp;query=Conflict&amp;position=31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5779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he-IL" dirty="0"/>
          </a:p>
          <a:p>
            <a:r>
              <a:rPr lang="he-IL" dirty="0"/>
              <a:t>2. עובדים , מנהלים , וקבוצות עבודה חלוקים </a:t>
            </a:r>
            <a:r>
              <a:rPr lang="he-IL" dirty="0" err="1"/>
              <a:t>בנהם</a:t>
            </a:r>
            <a:r>
              <a:rPr lang="he-IL" dirty="0"/>
              <a:t> במגוון של נושאים ועלולים לחוות אי </a:t>
            </a:r>
            <a:r>
              <a:rPr lang="he-IL" dirty="0" err="1"/>
              <a:t>הסכומת</a:t>
            </a:r>
            <a:r>
              <a:rPr lang="he-IL" dirty="0"/>
              <a:t> מסוגים שונים בעבודתם </a:t>
            </a:r>
          </a:p>
          <a:p>
            <a:r>
              <a:rPr lang="he-IL" dirty="0"/>
              <a:t>הוויכוחים והריבים עלולים לפגוע בביצועים  של העובדים ובמידת האפקטיביות והיכולות שלהם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3. הסבר בשקף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תמונה – </a:t>
            </a:r>
            <a:r>
              <a:rPr lang="en-US" dirty="0">
                <a:hlinkClick r:id="rId3"/>
              </a:rPr>
              <a:t>https://www.freepik.com/free-photo/caucasian-team-leader-rebuking-african-employee-mistake-meeting_3955351.htm#page=4&amp;query=Conflict&amp;position=35</a:t>
            </a:r>
            <a:endParaRPr lang="he-IL" dirty="0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dirty="0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תמונה - </a:t>
            </a:r>
            <a:r>
              <a:rPr lang="en-US" dirty="0">
                <a:hlinkClick r:id="rId4"/>
              </a:rPr>
              <a:t>https://stock.adobe.com/search?filters%5Bcontent_type%3Aphoto%5D=1&amp;filters%5Bcontent_type%3Aillustration%5D=1&amp;filters%5Bcontent_type%3Azip_vector%5D=1&amp;filters%5Bcontent_type%3Avideo%5D=1&amp;filters%5Bcontent_type%3Atemplate%5D=1&amp;filters%5Bcontent_type%3A3d%5D=1&amp;filters%5Bcontent_type%3Aimage%5D=1&amp;k=Team+Conflict&amp;order=relevance&amp;safe_search=1&amp;search_page=1&amp;search_type=usertyped&amp;acp=&amp;aco=Team+Conflict&amp;limit=100&amp;get_facets=0&amp;asset_id=245710859</a:t>
            </a:r>
            <a:endParaRPr lang="he-IL" dirty="0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26807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תמונה - </a:t>
            </a:r>
            <a:r>
              <a:rPr lang="en-US" dirty="0">
                <a:hlinkClick r:id="rId3"/>
              </a:rPr>
              <a:t>https://stock.adobe.com/search?filters%5Bcontent_type%3Aphoto%5D=1&amp;filters%5Bcontent_type%3Aillustration%5D=1&amp;filters%5Bcontent_type%3Azip_vector%5D=1&amp;filters%5Bcontent_type%3Avideo%5D=1&amp;filters%5Bcontent_type%3Atemplate%5D=1&amp;filters%5Bcontent_type%3A3d%5D=1&amp;filters%5Bcontent_type%3Aimage%5D=1&amp;k=Team+Conflict&amp;order=relevance&amp;safe_search=1&amp;search_page=1&amp;search_type=usertyped&amp;acp=&amp;aco=Team+Conflict&amp;limit=100&amp;get_facets=0&amp;asset_id=314695870</a:t>
            </a:r>
            <a:endParaRPr lang="he-IL" dirty="0"/>
          </a:p>
          <a:p>
            <a:endParaRPr lang="he-IL" dirty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47007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התמונה הזאת – שימשה גם במצגת של </a:t>
            </a:r>
            <a:r>
              <a:rPr lang="he-IL" dirty="0" err="1"/>
              <a:t>כח</a:t>
            </a:r>
            <a:r>
              <a:rPr lang="he-IL" dirty="0"/>
              <a:t> סמכות והשפעה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08527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 - מערכת שידורים לאומ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16000" y="2693989"/>
            <a:ext cx="111600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1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F2D798A-D3EB-4AD6-BA0D-6AF5A272CB65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61D397-1081-475E-877E-2C0275DD9CD7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C9C924-5BCF-44F6-9D2C-C85E4D329EC9}"/>
              </a:ext>
            </a:extLst>
          </p:cNvPr>
          <p:cNvSpPr/>
          <p:nvPr userDrawn="1"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B07856-A797-4811-9A80-36465708097A}"/>
              </a:ext>
            </a:extLst>
          </p:cNvPr>
          <p:cNvSpPr/>
          <p:nvPr userDrawn="1"/>
        </p:nvSpPr>
        <p:spPr>
          <a:xfrm>
            <a:off x="-3261642" y="347118"/>
            <a:ext cx="3246401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רטי השיעור, מקצוע ומור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4000014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 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240593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872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8">
            <a:extLst>
              <a:ext uri="{FF2B5EF4-FFF2-40B4-BE49-F238E27FC236}">
                <a16:creationId xmlns:a16="http://schemas.microsoft.com/office/drawing/2014/main" id="{404057E2-9B3D-4075-99B3-75AE757986D1}"/>
              </a:ext>
            </a:extLst>
          </p:cNvPr>
          <p:cNvSpPr/>
          <p:nvPr userDrawn="1"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לבן מעוגל 7">
            <a:extLst>
              <a:ext uri="{FF2B5EF4-FFF2-40B4-BE49-F238E27FC236}">
                <a16:creationId xmlns:a16="http://schemas.microsoft.com/office/drawing/2014/main" id="{F6801116-CC43-4B2A-8C30-E06B51438E5F}"/>
              </a:ext>
            </a:extLst>
          </p:cNvPr>
          <p:cNvSpPr/>
          <p:nvPr userDrawn="1"/>
        </p:nvSpPr>
        <p:spPr>
          <a:xfrm>
            <a:off x="9066088" y="593003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3851AC-7C39-4D24-80F3-E23F47BEFFD4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AEE328-D2C3-444A-8724-BDAF608C4860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96B898-2CF0-49F5-BBD6-BB8ACC47A495}"/>
              </a:ext>
            </a:extLst>
          </p:cNvPr>
          <p:cNvSpPr/>
          <p:nvPr userDrawn="1"/>
        </p:nvSpPr>
        <p:spPr>
          <a:xfrm rot="5400000">
            <a:off x="10107939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EA7E53-F4C8-4E78-8841-55D753889071}"/>
              </a:ext>
            </a:extLst>
          </p:cNvPr>
          <p:cNvSpPr/>
          <p:nvPr userDrawn="1"/>
        </p:nvSpPr>
        <p:spPr>
          <a:xfrm>
            <a:off x="-3246402" y="-426720"/>
            <a:ext cx="3246401" cy="807856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כותרת 1">
            <a:extLst>
              <a:ext uri="{FF2B5EF4-FFF2-40B4-BE49-F238E27FC236}">
                <a16:creationId xmlns:a16="http://schemas.microsoft.com/office/drawing/2014/main" id="{6AF90618-5011-488D-8577-8090B2BE5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000" y="1400768"/>
            <a:ext cx="10800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23" name="Google Shape;11;p2">
            <a:extLst>
              <a:ext uri="{FF2B5EF4-FFF2-40B4-BE49-F238E27FC236}">
                <a16:creationId xmlns:a16="http://schemas.microsoft.com/office/drawing/2014/main" id="{60774046-55DB-47C4-8731-49E4A217CD4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96000" y="2798300"/>
            <a:ext cx="10800000" cy="7200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24" name="מציין מיקום תוכן 2">
            <a:extLst>
              <a:ext uri="{FF2B5EF4-FFF2-40B4-BE49-F238E27FC236}">
                <a16:creationId xmlns:a16="http://schemas.microsoft.com/office/drawing/2014/main" id="{4EE53297-C04D-4B07-99F8-BCEC4E3B9EB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6000" y="3655832"/>
            <a:ext cx="10800000" cy="720000"/>
          </a:xfrm>
        </p:spPr>
        <p:txBody>
          <a:bodyPr anchor="ctr"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20" name="מציין מיקום של מספר שקופית 22">
            <a:extLst>
              <a:ext uri="{FF2B5EF4-FFF2-40B4-BE49-F238E27FC236}">
                <a16:creationId xmlns:a16="http://schemas.microsoft.com/office/drawing/2014/main" id="{58C13A1B-004E-44B4-BBDC-E08548A96B81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EAE132D4-D270-4859-A0A8-0EABA938935B}"/>
              </a:ext>
            </a:extLst>
          </p:cNvPr>
          <p:cNvSpPr/>
          <p:nvPr userDrawn="1"/>
        </p:nvSpPr>
        <p:spPr>
          <a:xfrm>
            <a:off x="6581228" y="6447542"/>
            <a:ext cx="5993234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8A467694-CC08-4C30-BF05-885FCBD4CAB0}"/>
              </a:ext>
            </a:extLst>
          </p:cNvPr>
          <p:cNvSpPr/>
          <p:nvPr userDrawn="1"/>
        </p:nvSpPr>
        <p:spPr>
          <a:xfrm>
            <a:off x="9704146" y="5381191"/>
            <a:ext cx="3496396" cy="442359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998859"/>
            <a:ext cx="11161453" cy="4062435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206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226982" y="101748"/>
            <a:ext cx="2160598" cy="21681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2054055" y="390797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53219EEB-A406-4AC2-B87E-54A955D7D483}"/>
              </a:ext>
            </a:extLst>
          </p:cNvPr>
          <p:cNvSpPr/>
          <p:nvPr userDrawn="1"/>
        </p:nvSpPr>
        <p:spPr>
          <a:xfrm>
            <a:off x="7978665" y="5944772"/>
            <a:ext cx="4766811" cy="38154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5BA376-F667-4A43-9264-CB356AE2FBF1}"/>
              </a:ext>
            </a:extLst>
          </p:cNvPr>
          <p:cNvSpPr/>
          <p:nvPr userDrawn="1"/>
        </p:nvSpPr>
        <p:spPr>
          <a:xfrm rot="5400000">
            <a:off x="9936561" y="2157343"/>
            <a:ext cx="735717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CE73A552-D52C-4EE0-9E7A-557CEB6CE479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208D21-C13C-48D3-8634-05FCD1520B3D}"/>
              </a:ext>
            </a:extLst>
          </p:cNvPr>
          <p:cNvSpPr/>
          <p:nvPr userDrawn="1"/>
        </p:nvSpPr>
        <p:spPr>
          <a:xfrm>
            <a:off x="5903744" y="6876112"/>
            <a:ext cx="6894095" cy="149330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FFA872-60FE-48B4-B509-3F90F2F53575}"/>
              </a:ext>
            </a:extLst>
          </p:cNvPr>
          <p:cNvSpPr/>
          <p:nvPr userDrawn="1"/>
        </p:nvSpPr>
        <p:spPr>
          <a:xfrm>
            <a:off x="-2191928" y="-31850"/>
            <a:ext cx="2165034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25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024128"/>
            <a:ext cx="11161453" cy="457200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3000" b="1">
                <a:solidFill>
                  <a:srgbClr val="12B4BC"/>
                </a:solidFill>
                <a:latin typeface="Varela Round" pitchFamily="2" charset="-79"/>
                <a:cs typeface="Varela Round" panose="00000500000000000000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567973"/>
            <a:ext cx="11161453" cy="3522187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377633" y="110284"/>
            <a:ext cx="2105524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1729189" y="435139"/>
            <a:ext cx="2615798" cy="32187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8A91BCC4-EC47-43E2-9595-B89F757E1A7A}"/>
              </a:ext>
            </a:extLst>
          </p:cNvPr>
          <p:cNvSpPr/>
          <p:nvPr userDrawn="1"/>
        </p:nvSpPr>
        <p:spPr>
          <a:xfrm>
            <a:off x="9323387" y="5555326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238EE3F7-5012-4191-9ABD-A8E69370622E}"/>
              </a:ext>
            </a:extLst>
          </p:cNvPr>
          <p:cNvSpPr/>
          <p:nvPr userDrawn="1"/>
        </p:nvSpPr>
        <p:spPr>
          <a:xfrm>
            <a:off x="8679109" y="6024163"/>
            <a:ext cx="4127100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31BF6EDC-D21A-4961-802C-6C57056DED88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09765D6C-4312-45BD-AEDC-93B641915820}"/>
              </a:ext>
            </a:extLst>
          </p:cNvPr>
          <p:cNvSpPr/>
          <p:nvPr userDrawn="1"/>
        </p:nvSpPr>
        <p:spPr>
          <a:xfrm>
            <a:off x="11005702" y="5213334"/>
            <a:ext cx="2372591" cy="25130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0EF58C-1955-4299-80B8-7931E9453E0B}"/>
              </a:ext>
            </a:extLst>
          </p:cNvPr>
          <p:cNvSpPr/>
          <p:nvPr userDrawn="1"/>
        </p:nvSpPr>
        <p:spPr>
          <a:xfrm rot="5400000">
            <a:off x="10107939" y="1954539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CE651A-F01C-47F6-93CB-FED077AFFFB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9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 פריסה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2134"/>
            <a:ext cx="9802368" cy="720000"/>
          </a:xfrm>
        </p:spPr>
        <p:txBody>
          <a:bodyPr lIns="36000" tIns="0" rIns="36000" bIns="0">
            <a:noAutofit/>
          </a:bodyPr>
          <a:lstStyle>
            <a:lvl1pPr marL="0" indent="0">
              <a:tabLst>
                <a:tab pos="11659766" algn="l"/>
              </a:tabLst>
              <a:defRPr sz="44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24128" y="1049185"/>
            <a:ext cx="8031962" cy="461155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234936" y="5807316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11218431" y="239177"/>
            <a:ext cx="1706880" cy="45839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-388620" y="6235866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C6E834-92B3-4A32-920C-9FA2D6987411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D60292-D9F7-4A35-9D0A-68A9095BDE1E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53CA14-A360-48A3-A071-94DFC2B62EDC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536A81-6863-4B7C-BB9A-6F6DBBAB87E2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6A93F88D-0694-4107-9D3A-245864065D84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 פריסה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11497481" y="487099"/>
            <a:ext cx="1576672" cy="289443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11150538" y="127099"/>
            <a:ext cx="1879662" cy="28944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" name="מלבן מעוגל 6">
            <a:extLst>
              <a:ext uri="{FF2B5EF4-FFF2-40B4-BE49-F238E27FC236}">
                <a16:creationId xmlns:a16="http://schemas.microsoft.com/office/drawing/2014/main" id="{469E9F25-935E-4A65-8AF2-C1B8F105C612}"/>
              </a:ext>
            </a:extLst>
          </p:cNvPr>
          <p:cNvSpPr/>
          <p:nvPr userDrawn="1"/>
        </p:nvSpPr>
        <p:spPr>
          <a:xfrm>
            <a:off x="-487680" y="5923581"/>
            <a:ext cx="3133018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10">
            <a:extLst>
              <a:ext uri="{FF2B5EF4-FFF2-40B4-BE49-F238E27FC236}">
                <a16:creationId xmlns:a16="http://schemas.microsoft.com/office/drawing/2014/main" id="{DD33049F-8FB3-46DC-B84B-8E763BCBCAC1}"/>
              </a:ext>
            </a:extLst>
          </p:cNvPr>
          <p:cNvSpPr/>
          <p:nvPr userDrawn="1"/>
        </p:nvSpPr>
        <p:spPr>
          <a:xfrm>
            <a:off x="-976438" y="6359813"/>
            <a:ext cx="7301038" cy="65808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761EC8D2-662F-4FBE-BF29-06100D51DE7E}"/>
              </a:ext>
            </a:extLst>
          </p:cNvPr>
          <p:cNvSpPr/>
          <p:nvPr userDrawn="1"/>
        </p:nvSpPr>
        <p:spPr>
          <a:xfrm rot="5400000">
            <a:off x="9360283" y="2733622"/>
            <a:ext cx="6987520" cy="1297194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ציין מיקום של מספר שקופית 22">
            <a:extLst>
              <a:ext uri="{FF2B5EF4-FFF2-40B4-BE49-F238E27FC236}">
                <a16:creationId xmlns:a16="http://schemas.microsoft.com/office/drawing/2014/main" id="{23075256-456E-41D8-BDFD-8C3A8EA654D2}"/>
              </a:ext>
            </a:extLst>
          </p:cNvPr>
          <p:cNvSpPr txBox="1">
            <a:spLocks/>
          </p:cNvSpPr>
          <p:nvPr userDrawn="1"/>
        </p:nvSpPr>
        <p:spPr>
          <a:xfrm>
            <a:off x="-131730" y="6361368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B42163-9C8B-4AEB-9C50-F5529BD5C36B}"/>
              </a:ext>
            </a:extLst>
          </p:cNvPr>
          <p:cNvSpPr/>
          <p:nvPr userDrawn="1"/>
        </p:nvSpPr>
        <p:spPr>
          <a:xfrm rot="16200000">
            <a:off x="5821949" y="1027133"/>
            <a:ext cx="521207" cy="12218895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26CB3A-BCA5-4171-BE99-1D6F46911786}"/>
              </a:ext>
            </a:extLst>
          </p:cNvPr>
          <p:cNvSpPr/>
          <p:nvPr userDrawn="1"/>
        </p:nvSpPr>
        <p:spPr>
          <a:xfrm rot="5400000">
            <a:off x="5683838" y="-6805249"/>
            <a:ext cx="947627" cy="1263971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964ABF-EE59-4E45-BC5F-A3665732FD21}"/>
              </a:ext>
            </a:extLst>
          </p:cNvPr>
          <p:cNvSpPr/>
          <p:nvPr userDrawn="1"/>
        </p:nvSpPr>
        <p:spPr>
          <a:xfrm>
            <a:off x="-2001567" y="-416688"/>
            <a:ext cx="1974672" cy="8068538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596A93-68B7-48E8-8354-9EAE3F818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51578" y="1212161"/>
            <a:ext cx="7885112" cy="40909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1043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820BD794-101C-426F-8015-9C33A0E995FA}"/>
              </a:ext>
            </a:extLst>
          </p:cNvPr>
          <p:cNvSpPr/>
          <p:nvPr userDrawn="1"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1026926" y="1025601"/>
            <a:ext cx="9802368" cy="431447"/>
          </a:xfrm>
        </p:spPr>
        <p:txBody>
          <a:bodyPr anchor="ctr">
            <a:noAutofit/>
          </a:bodyPr>
          <a:lstStyle>
            <a:lvl1pPr marL="185757" indent="0" algn="r">
              <a:buNone/>
              <a:defRPr sz="3000" b="1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defRPr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1026927" y="1710442"/>
            <a:ext cx="8212766" cy="4152517"/>
          </a:xfrm>
        </p:spPr>
        <p:txBody>
          <a:bodyPr>
            <a:normAutofit/>
          </a:bodyPr>
          <a:lstStyle>
            <a:lvl1pPr marL="439782" indent="-34293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34" lvl="0" indent="-342934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3024" lvl="1" indent="-285779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8" name="מלבן מעוגל 6">
            <a:extLst>
              <a:ext uri="{FF2B5EF4-FFF2-40B4-BE49-F238E27FC236}">
                <a16:creationId xmlns:a16="http://schemas.microsoft.com/office/drawing/2014/main" id="{E6F50987-5C32-40D2-A5FB-79D9E0819C00}"/>
              </a:ext>
            </a:extLst>
          </p:cNvPr>
          <p:cNvSpPr/>
          <p:nvPr userDrawn="1"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10">
            <a:extLst>
              <a:ext uri="{FF2B5EF4-FFF2-40B4-BE49-F238E27FC236}">
                <a16:creationId xmlns:a16="http://schemas.microsoft.com/office/drawing/2014/main" id="{1C8AF664-98DE-433F-9B61-94366E98BCDF}"/>
              </a:ext>
            </a:extLst>
          </p:cNvPr>
          <p:cNvSpPr/>
          <p:nvPr userDrawn="1"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84947B-AFA4-410D-A793-689C573D144E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D4F41F-EAD8-495C-A662-C4F40F404DB3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A1181A-6B49-4EE5-AE44-1B5B124FA758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13178B-7D7E-4A10-9724-453DF758F663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מציין מיקום של מספר שקופית 22">
            <a:extLst>
              <a:ext uri="{FF2B5EF4-FFF2-40B4-BE49-F238E27FC236}">
                <a16:creationId xmlns:a16="http://schemas.microsoft.com/office/drawing/2014/main" id="{7947FE0C-D7CF-4209-91A5-93564F2C3543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וידאו על מסך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מעוגל 7"/>
          <p:cNvSpPr/>
          <p:nvPr userDrawn="1"/>
        </p:nvSpPr>
        <p:spPr>
          <a:xfrm>
            <a:off x="8667715" y="-161750"/>
            <a:ext cx="5300119" cy="38235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363416" y="639717"/>
            <a:ext cx="11465168" cy="612293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2A86C914-3EB6-4303-93FB-203A29FA2E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3416" y="95349"/>
            <a:ext cx="8074879" cy="400050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24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226196-3340-4F6C-9B09-34934599BAD7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91965B-48C3-4AD9-9066-E67195630BFD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CB16E1-D93B-440E-81F5-6366FDB428B8}"/>
              </a:ext>
            </a:extLst>
          </p:cNvPr>
          <p:cNvSpPr/>
          <p:nvPr userDrawn="1"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020DF7-29CF-4A0A-BC0A-7568981BF8AD}"/>
              </a:ext>
            </a:extLst>
          </p:cNvPr>
          <p:cNvSpPr/>
          <p:nvPr userDrawn="1"/>
        </p:nvSpPr>
        <p:spPr>
          <a:xfrm>
            <a:off x="-3948180" y="347118"/>
            <a:ext cx="3246401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F0C566-C47D-446F-9E8E-EC9B0F5F1BF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63A8D2-0547-47E3-84C0-5D60CFDB7CB1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0104F3-C98B-4790-842F-F7B1B2FBDE13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07C576E-38DA-426A-9C16-921DE9A0835B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מציין מיקום של מספר שקופית 22">
            <a:extLst>
              <a:ext uri="{FF2B5EF4-FFF2-40B4-BE49-F238E27FC236}">
                <a16:creationId xmlns:a16="http://schemas.microsoft.com/office/drawing/2014/main" id="{5F1A13CD-CEB6-4958-B99A-46020ADA9375}"/>
              </a:ext>
            </a:extLst>
          </p:cNvPr>
          <p:cNvSpPr txBox="1">
            <a:spLocks/>
          </p:cNvSpPr>
          <p:nvPr userDrawn="1"/>
        </p:nvSpPr>
        <p:spPr>
          <a:xfrm>
            <a:off x="-231414" y="6409126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6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6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877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ראשית ושתי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FEA3643-4251-43C2-A891-4C9664978E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4360" y="1310640"/>
            <a:ext cx="451104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כותרת 1">
            <a:extLst>
              <a:ext uri="{FF2B5EF4-FFF2-40B4-BE49-F238E27FC236}">
                <a16:creationId xmlns:a16="http://schemas.microsoft.com/office/drawing/2014/main" id="{C304FB8B-5E14-469F-8BA4-BF0F011B9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8">
            <a:extLst>
              <a:ext uri="{FF2B5EF4-FFF2-40B4-BE49-F238E27FC236}">
                <a16:creationId xmlns:a16="http://schemas.microsoft.com/office/drawing/2014/main" id="{B712628B-0991-4441-8324-4563256F9B32}"/>
              </a:ext>
            </a:extLst>
          </p:cNvPr>
          <p:cNvSpPr/>
          <p:nvPr userDrawn="1"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26E72AF6-8AD0-4AAD-B906-30424D022CD1}"/>
              </a:ext>
            </a:extLst>
          </p:cNvPr>
          <p:cNvSpPr/>
          <p:nvPr userDrawn="1"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1" name="מלבן מעוגל 8">
            <a:extLst>
              <a:ext uri="{FF2B5EF4-FFF2-40B4-BE49-F238E27FC236}">
                <a16:creationId xmlns:a16="http://schemas.microsoft.com/office/drawing/2014/main" id="{68D073A7-D8C0-45AA-A5E4-B6122A52E8F5}"/>
              </a:ext>
            </a:extLst>
          </p:cNvPr>
          <p:cNvSpPr/>
          <p:nvPr userDrawn="1"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0">
            <a:extLst>
              <a:ext uri="{FF2B5EF4-FFF2-40B4-BE49-F238E27FC236}">
                <a16:creationId xmlns:a16="http://schemas.microsoft.com/office/drawing/2014/main" id="{DF89C8AF-9EDF-46EF-BAB7-2D35F683552B}"/>
              </a:ext>
            </a:extLst>
          </p:cNvPr>
          <p:cNvSpPr/>
          <p:nvPr userDrawn="1"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52FC1393-B378-4A8A-8716-61E038E3D6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72315" y="1310640"/>
            <a:ext cx="451104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A01DEB-EE2D-463E-B92D-20469AC2DACB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DC8B5D-6FF7-4E76-819C-95A4A6017B9C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0F30E8-13B7-4C55-A126-67529F765268}"/>
              </a:ext>
            </a:extLst>
          </p:cNvPr>
          <p:cNvSpPr/>
          <p:nvPr userDrawn="1"/>
        </p:nvSpPr>
        <p:spPr>
          <a:xfrm rot="5400000">
            <a:off x="10092700" y="2084060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7D38CE-7F73-4533-B25A-F628D3EBA7C1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4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ז'/תמוז/תש"ף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1A36FD-4A58-4EC2-B769-2CB4558CD86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A89C66-91F2-409B-AE3C-970820728814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AF9B00-5AF6-47AB-81E5-2BE048851E3E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3C55C6-DFDE-44BF-BB37-E582014C2D4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74" r:id="rId3"/>
    <p:sldLayoutId id="2147483675" r:id="rId4"/>
    <p:sldLayoutId id="2147483650" r:id="rId5"/>
    <p:sldLayoutId id="2147483676" r:id="rId6"/>
    <p:sldLayoutId id="2147483653" r:id="rId7"/>
    <p:sldLayoutId id="2147483666" r:id="rId8"/>
    <p:sldLayoutId id="2147483677" r:id="rId9"/>
  </p:sldLayoutIdLst>
  <p:txStyles>
    <p:titleStyle>
      <a:lvl1pPr algn="ctr" defTabSz="914491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4" indent="-342934" algn="r" defTabSz="914491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24" indent="-285779" algn="r" defTabSz="914491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3" algn="r" defTabSz="914491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6" indent="-228623" algn="r" defTabSz="914491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1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N9IgGTwbF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rive.google.com/open?id=1825Jnh59ECpyLkwk_TBAzvosMxiEoCGv" TargetMode="External"/><Relationship Id="rId4" Type="http://schemas.openxmlformats.org/officeDocument/2006/relationships/hyperlink" Target="https://www.youtube.com/watch?v=NN9IgGTwbF0&amp;feature=youtu.be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jLud5XYfY_c?feature=oembed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hf3C5rci_z4?feature=oembed" TargetMode="Externa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7ZpVXe7gD4Q?feature=oembed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lixrmkEXvZg?feature=oembed" TargetMode="External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lJVL-exY0TI?feature=oembed" TargetMode="Externa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46.png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" TargetMode="External"/><Relationship Id="rId3" Type="http://schemas.openxmlformats.org/officeDocument/2006/relationships/hyperlink" Target="https://www.flickr.com/" TargetMode="External"/><Relationship Id="rId7" Type="http://schemas.openxmlformats.org/officeDocument/2006/relationships/hyperlink" Target="https://www.cleanpng.com/" TargetMode="External"/><Relationship Id="rId12" Type="http://schemas.openxmlformats.org/officeDocument/2006/relationships/hyperlink" Target="https://www.pikiwiki.org.il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pexels.com/" TargetMode="External"/><Relationship Id="rId11" Type="http://schemas.openxmlformats.org/officeDocument/2006/relationships/hyperlink" Target="https://stocksnap.io/" TargetMode="External"/><Relationship Id="rId5" Type="http://schemas.openxmlformats.org/officeDocument/2006/relationships/hyperlink" Target="https://unsplash.com/" TargetMode="External"/><Relationship Id="rId10" Type="http://schemas.openxmlformats.org/officeDocument/2006/relationships/hyperlink" Target="http://picjumbo.com/" TargetMode="External"/><Relationship Id="rId4" Type="http://schemas.openxmlformats.org/officeDocument/2006/relationships/hyperlink" Target="https://www.freepik.com/home" TargetMode="External"/><Relationship Id="rId9" Type="http://schemas.openxmlformats.org/officeDocument/2006/relationships/hyperlink" Target="https://www.freeimages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oL_EtLpBGRM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>
          <a:xfrm>
            <a:off x="1" y="2693893"/>
            <a:ext cx="12192001" cy="1470216"/>
          </a:xfrm>
        </p:spPr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096B80-AF29-435E-8795-1A387C87F6BD}"/>
              </a:ext>
            </a:extLst>
          </p:cNvPr>
          <p:cNvSpPr/>
          <p:nvPr/>
        </p:nvSpPr>
        <p:spPr>
          <a:xfrm>
            <a:off x="12279398" y="6653"/>
            <a:ext cx="2404790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94B9A1-1541-45E7-9ACE-02721554E39F}"/>
              </a:ext>
            </a:extLst>
          </p:cNvPr>
          <p:cNvSpPr/>
          <p:nvPr/>
        </p:nvSpPr>
        <p:spPr>
          <a:xfrm>
            <a:off x="12279398" y="746985"/>
            <a:ext cx="2404790" cy="42396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b="1" dirty="0">
                <a:solidFill>
                  <a:srgbClr val="002060"/>
                </a:solidFill>
              </a:rPr>
              <a:t>עליכם להתקין את הפונט </a:t>
            </a:r>
            <a:r>
              <a:rPr lang="en-US" b="1" dirty="0">
                <a:solidFill>
                  <a:srgbClr val="002060"/>
                </a:solidFill>
              </a:rPr>
              <a:t>Varela</a:t>
            </a:r>
            <a:r>
              <a:rPr lang="he-IL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Round</a:t>
            </a:r>
            <a:r>
              <a:rPr lang="he-IL" b="1" dirty="0">
                <a:solidFill>
                  <a:srgbClr val="002060"/>
                </a:solidFill>
              </a:rPr>
              <a:t> לפני תחילת העבודה.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אם ברצונכם לצפות בהנחיות להתקנת פונט </a:t>
            </a:r>
            <a:r>
              <a:rPr lang="en-US" dirty="0">
                <a:solidFill>
                  <a:srgbClr val="002060"/>
                </a:solidFill>
              </a:rPr>
              <a:t>Varela Round</a:t>
            </a:r>
            <a:r>
              <a:rPr lang="he-IL" dirty="0">
                <a:solidFill>
                  <a:srgbClr val="002060"/>
                </a:solidFill>
              </a:rPr>
              <a:t>, תוכלו לעשות זאת בקלות.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צפו בסרטון הבא:</a:t>
            </a:r>
            <a:r>
              <a:rPr lang="en-US" dirty="0">
                <a:solidFill>
                  <a:srgbClr val="002060"/>
                </a:solidFill>
              </a:rPr>
              <a:t> </a:t>
            </a:r>
            <a:endParaRPr lang="he-IL" dirty="0">
              <a:solidFill>
                <a:srgbClr val="002060"/>
              </a:solidFill>
            </a:endParaRPr>
          </a:p>
          <a:p>
            <a:pPr algn="ctr"/>
            <a:br>
              <a:rPr lang="en-US" dirty="0">
                <a:solidFill>
                  <a:srgbClr val="002060"/>
                </a:solidFill>
                <a:hlinkClick r:id="rId3"/>
              </a:rPr>
            </a:br>
            <a:r>
              <a:rPr lang="en-US" dirty="0">
                <a:solidFill>
                  <a:srgbClr val="002060"/>
                </a:solidFill>
                <a:hlinkClick r:id="rId4"/>
              </a:rPr>
              <a:t>https://www.youtube.com/watch?v=NN9IgGTwbF0&amp;feature=youtu.be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7336567-3BEF-48E7-A00C-1582E175DD05}"/>
              </a:ext>
            </a:extLst>
          </p:cNvPr>
          <p:cNvSpPr/>
          <p:nvPr/>
        </p:nvSpPr>
        <p:spPr>
          <a:xfrm>
            <a:off x="12279398" y="5063135"/>
            <a:ext cx="2404790" cy="11569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  <a:hlinkClick r:id="rId5"/>
              </a:rPr>
              <a:t>קישור</a:t>
            </a:r>
            <a:r>
              <a:rPr lang="he-IL" dirty="0">
                <a:solidFill>
                  <a:srgbClr val="002060"/>
                </a:solidFill>
              </a:rPr>
              <a:t> להורדת הפונט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(אשרו את הודעת האבטחה)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192A72"/>
                </a:solidFill>
                <a:sym typeface="Varela Round"/>
              </a:rPr>
              <a:t>גורמים לקונפליקט</a:t>
            </a:r>
            <a:endParaRPr lang="he-IL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AE75ED-AA8B-4A33-A28F-0A9982630A9E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3D0EF2-D682-4EA2-BF58-1A1C04EAB44D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3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מציין מיקום טקסט 2">
            <a:extLst>
              <a:ext uri="{FF2B5EF4-FFF2-40B4-BE49-F238E27FC236}">
                <a16:creationId xmlns:a16="http://schemas.microsoft.com/office/drawing/2014/main" id="{BE2484AB-9175-4173-9D06-634A54FC9527}"/>
              </a:ext>
            </a:extLst>
          </p:cNvPr>
          <p:cNvSpPr txBox="1">
            <a:spLocks/>
          </p:cNvSpPr>
          <p:nvPr/>
        </p:nvSpPr>
        <p:spPr>
          <a:xfrm>
            <a:off x="710119" y="1861985"/>
            <a:ext cx="8823649" cy="4611559"/>
          </a:xfrm>
          <a:prstGeom prst="rect">
            <a:avLst/>
          </a:prstGeom>
        </p:spPr>
        <p:txBody>
          <a:bodyPr>
            <a:normAutofit/>
          </a:bodyPr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e-IL" sz="2000" b="1" dirty="0">
              <a:solidFill>
                <a:schemeClr val="tx1">
                  <a:lumMod val="90000"/>
                  <a:lumOff val="10000"/>
                </a:schemeClr>
              </a:solidFill>
              <a:ea typeface="+mj-ea"/>
              <a:sym typeface="Varela Round"/>
            </a:endParaRPr>
          </a:p>
          <a:p>
            <a:endParaRPr lang="he-IL" sz="1600" b="1" dirty="0">
              <a:solidFill>
                <a:schemeClr val="tx1">
                  <a:lumMod val="90000"/>
                  <a:lumOff val="10000"/>
                </a:schemeClr>
              </a:solidFill>
              <a:sym typeface="Varela Round"/>
            </a:endParaRPr>
          </a:p>
          <a:p>
            <a:endParaRPr lang="he-IL" sz="2000" b="1" dirty="0">
              <a:solidFill>
                <a:schemeClr val="tx1">
                  <a:lumMod val="90000"/>
                  <a:lumOff val="10000"/>
                </a:schemeClr>
              </a:solidFill>
              <a:ea typeface="+mj-ea"/>
            </a:endParaRPr>
          </a:p>
        </p:txBody>
      </p:sp>
      <p:sp>
        <p:nvSpPr>
          <p:cNvPr id="8" name="מציין מיקום טקסט 2">
            <a:extLst>
              <a:ext uri="{FF2B5EF4-FFF2-40B4-BE49-F238E27FC236}">
                <a16:creationId xmlns:a16="http://schemas.microsoft.com/office/drawing/2014/main" id="{1C974812-48D8-4A8B-8E4E-7804E09D1F4E}"/>
              </a:ext>
            </a:extLst>
          </p:cNvPr>
          <p:cNvSpPr txBox="1">
            <a:spLocks/>
          </p:cNvSpPr>
          <p:nvPr/>
        </p:nvSpPr>
        <p:spPr>
          <a:xfrm>
            <a:off x="1825552" y="1849016"/>
            <a:ext cx="8823649" cy="4611559"/>
          </a:xfrm>
          <a:prstGeom prst="rect">
            <a:avLst/>
          </a:prstGeom>
        </p:spPr>
        <p:txBody>
          <a:bodyPr>
            <a:normAutofit/>
          </a:bodyPr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e-IL" sz="2000" b="1" dirty="0">
              <a:solidFill>
                <a:schemeClr val="tx1">
                  <a:lumMod val="90000"/>
                  <a:lumOff val="10000"/>
                </a:schemeClr>
              </a:solidFill>
              <a:ea typeface="+mj-ea"/>
              <a:sym typeface="Varela Round"/>
            </a:endParaRPr>
          </a:p>
          <a:p>
            <a:endParaRPr lang="he-IL" sz="1600" b="1" dirty="0">
              <a:solidFill>
                <a:schemeClr val="tx1">
                  <a:lumMod val="90000"/>
                  <a:lumOff val="10000"/>
                </a:schemeClr>
              </a:solidFill>
              <a:sym typeface="Varela Round"/>
            </a:endParaRPr>
          </a:p>
          <a:p>
            <a:endParaRPr lang="he-IL" sz="2000" b="1" dirty="0">
              <a:solidFill>
                <a:schemeClr val="tx1">
                  <a:lumMod val="90000"/>
                  <a:lumOff val="10000"/>
                </a:schemeClr>
              </a:solidFill>
              <a:ea typeface="+mj-ea"/>
            </a:endParaRPr>
          </a:p>
        </p:txBody>
      </p:sp>
      <p:sp>
        <p:nvSpPr>
          <p:cNvPr id="16" name="מציין מיקום טקסט 13">
            <a:extLst>
              <a:ext uri="{FF2B5EF4-FFF2-40B4-BE49-F238E27FC236}">
                <a16:creationId xmlns:a16="http://schemas.microsoft.com/office/drawing/2014/main" id="{6C60D9BC-45B3-44BC-B5E7-4857655902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284226" y="1200705"/>
            <a:ext cx="9802368" cy="431447"/>
          </a:xfrm>
        </p:spPr>
        <p:txBody>
          <a:bodyPr/>
          <a:lstStyle/>
          <a:p>
            <a:endParaRPr lang="he-IL" dirty="0"/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1D782BA0-963A-4A97-9C91-BC09200AD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04" y="1200705"/>
            <a:ext cx="6573548" cy="535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958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192A72"/>
                </a:solidFill>
                <a:sym typeface="Varela Round"/>
              </a:rPr>
              <a:t>גורמים לקונפליקט</a:t>
            </a:r>
            <a:endParaRPr lang="he-IL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AE75ED-AA8B-4A33-A28F-0A9982630A9E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3D0EF2-D682-4EA2-BF58-1A1C04EAB44D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3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מציין מיקום טקסט 2">
            <a:extLst>
              <a:ext uri="{FF2B5EF4-FFF2-40B4-BE49-F238E27FC236}">
                <a16:creationId xmlns:a16="http://schemas.microsoft.com/office/drawing/2014/main" id="{BE2484AB-9175-4173-9D06-634A54FC9527}"/>
              </a:ext>
            </a:extLst>
          </p:cNvPr>
          <p:cNvSpPr txBox="1">
            <a:spLocks/>
          </p:cNvSpPr>
          <p:nvPr/>
        </p:nvSpPr>
        <p:spPr>
          <a:xfrm>
            <a:off x="710119" y="1861985"/>
            <a:ext cx="8823649" cy="4611559"/>
          </a:xfrm>
          <a:prstGeom prst="rect">
            <a:avLst/>
          </a:prstGeom>
        </p:spPr>
        <p:txBody>
          <a:bodyPr>
            <a:normAutofit/>
          </a:bodyPr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e-IL" sz="2000" b="1" dirty="0">
              <a:solidFill>
                <a:schemeClr val="tx1">
                  <a:lumMod val="90000"/>
                  <a:lumOff val="10000"/>
                </a:schemeClr>
              </a:solidFill>
              <a:ea typeface="+mj-ea"/>
              <a:sym typeface="Varela Round"/>
            </a:endParaRPr>
          </a:p>
          <a:p>
            <a:endParaRPr lang="he-IL" sz="1600" b="1" dirty="0">
              <a:solidFill>
                <a:schemeClr val="tx1">
                  <a:lumMod val="90000"/>
                  <a:lumOff val="10000"/>
                </a:schemeClr>
              </a:solidFill>
              <a:sym typeface="Varela Round"/>
            </a:endParaRPr>
          </a:p>
          <a:p>
            <a:endParaRPr lang="he-IL" sz="2000" b="1" dirty="0">
              <a:solidFill>
                <a:schemeClr val="tx1">
                  <a:lumMod val="90000"/>
                  <a:lumOff val="10000"/>
                </a:schemeClr>
              </a:solidFill>
              <a:ea typeface="+mj-ea"/>
            </a:endParaRPr>
          </a:p>
        </p:txBody>
      </p:sp>
      <p:sp>
        <p:nvSpPr>
          <p:cNvPr id="8" name="מציין מיקום טקסט 2">
            <a:extLst>
              <a:ext uri="{FF2B5EF4-FFF2-40B4-BE49-F238E27FC236}">
                <a16:creationId xmlns:a16="http://schemas.microsoft.com/office/drawing/2014/main" id="{1C974812-48D8-4A8B-8E4E-7804E09D1F4E}"/>
              </a:ext>
            </a:extLst>
          </p:cNvPr>
          <p:cNvSpPr txBox="1">
            <a:spLocks/>
          </p:cNvSpPr>
          <p:nvPr/>
        </p:nvSpPr>
        <p:spPr>
          <a:xfrm>
            <a:off x="1825552" y="1849016"/>
            <a:ext cx="8823649" cy="4611559"/>
          </a:xfrm>
          <a:prstGeom prst="rect">
            <a:avLst/>
          </a:prstGeom>
        </p:spPr>
        <p:txBody>
          <a:bodyPr>
            <a:normAutofit/>
          </a:bodyPr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arenR"/>
            </a:pPr>
            <a:r>
              <a:rPr lang="he-IL" sz="2000" b="1" dirty="0">
                <a:solidFill>
                  <a:schemeClr val="tx1">
                    <a:lumMod val="90000"/>
                    <a:lumOff val="10000"/>
                  </a:schemeClr>
                </a:solidFill>
                <a:sym typeface="Varela Round"/>
              </a:rPr>
              <a:t>משאבים נדירים ועימותים על אינטרסים –המשאבים של הארגון מוגבלים:</a:t>
            </a:r>
            <a:r>
              <a:rPr 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sym typeface="Varela Round"/>
              </a:rPr>
              <a:t> </a:t>
            </a:r>
            <a:r>
              <a:rPr lang="he-IL" sz="2000" b="1" dirty="0">
                <a:solidFill>
                  <a:schemeClr val="tx1">
                    <a:lumMod val="90000"/>
                    <a:lumOff val="10000"/>
                  </a:schemeClr>
                </a:solidFill>
                <a:sym typeface="Varela Round"/>
              </a:rPr>
              <a:t> כסף, ציוד , מרחב פיזי , זמן , </a:t>
            </a:r>
            <a:r>
              <a:rPr lang="he-IL" sz="2000" b="1" dirty="0" err="1">
                <a:solidFill>
                  <a:schemeClr val="tx1">
                    <a:lumMod val="90000"/>
                    <a:lumOff val="10000"/>
                  </a:schemeClr>
                </a:solidFill>
                <a:sym typeface="Varela Round"/>
              </a:rPr>
              <a:t>כח</a:t>
            </a:r>
            <a:r>
              <a:rPr lang="he-IL" sz="2000" b="1" dirty="0">
                <a:solidFill>
                  <a:schemeClr val="tx1">
                    <a:lumMod val="90000"/>
                    <a:lumOff val="10000"/>
                  </a:schemeClr>
                </a:solidFill>
                <a:sym typeface="Varela Round"/>
              </a:rPr>
              <a:t> אדם נוסף וכו' .</a:t>
            </a:r>
          </a:p>
          <a:p>
            <a:pPr marL="457200" indent="-457200">
              <a:buFont typeface="+mj-lt"/>
              <a:buAutoNum type="arabicParenR"/>
            </a:pPr>
            <a:endParaRPr lang="he-IL" sz="2000" b="1" dirty="0">
              <a:solidFill>
                <a:schemeClr val="tx1">
                  <a:lumMod val="90000"/>
                  <a:lumOff val="10000"/>
                </a:schemeClr>
              </a:solidFill>
              <a:sym typeface="Varela Round"/>
            </a:endParaRPr>
          </a:p>
          <a:p>
            <a:pPr marL="857290" lvl="1" indent="-457200">
              <a:buFont typeface="Arial" panose="020B0604020202020204" pitchFamily="34" charset="0"/>
              <a:buChar char="•"/>
            </a:pPr>
            <a:r>
              <a:rPr lang="he-IL" sz="1600" b="1" dirty="0">
                <a:solidFill>
                  <a:schemeClr val="tx1">
                    <a:lumMod val="90000"/>
                    <a:lumOff val="10000"/>
                  </a:schemeClr>
                </a:solidFill>
                <a:sym typeface="Varela Round"/>
              </a:rPr>
              <a:t>בנוסף העימותים נובעים כי עובדים לא בטוחים מי אחראי לביצוע משימה או תפקיד מסוים </a:t>
            </a:r>
          </a:p>
          <a:p>
            <a:pPr marL="857290" lvl="1" indent="-457200">
              <a:buFont typeface="Arial" panose="020B0604020202020204" pitchFamily="34" charset="0"/>
              <a:buChar char="•"/>
            </a:pPr>
            <a:r>
              <a:rPr lang="he-IL" sz="1600" b="1" dirty="0">
                <a:solidFill>
                  <a:schemeClr val="tx1">
                    <a:lumMod val="90000"/>
                    <a:lumOff val="10000"/>
                  </a:schemeClr>
                </a:solidFill>
                <a:sym typeface="Varela Round"/>
              </a:rPr>
              <a:t>או שהעובדים דורשים מההנהלה העלאה במשכורת או תנאים </a:t>
            </a:r>
            <a:r>
              <a:rPr lang="he-IL" sz="1600" b="1" dirty="0" err="1">
                <a:solidFill>
                  <a:schemeClr val="tx1">
                    <a:lumMod val="90000"/>
                    <a:lumOff val="10000"/>
                  </a:schemeClr>
                </a:solidFill>
                <a:sym typeface="Varela Round"/>
              </a:rPr>
              <a:t>סוציאלים</a:t>
            </a:r>
            <a:r>
              <a:rPr lang="he-IL" sz="1600" b="1" dirty="0">
                <a:solidFill>
                  <a:schemeClr val="tx1">
                    <a:lumMod val="90000"/>
                    <a:lumOff val="10000"/>
                  </a:schemeClr>
                </a:solidFill>
                <a:sym typeface="Varela Round"/>
              </a:rPr>
              <a:t> טובים יותר על עבודתם</a:t>
            </a:r>
          </a:p>
          <a:p>
            <a:endParaRPr lang="he-IL" sz="2000" b="1" dirty="0">
              <a:solidFill>
                <a:schemeClr val="tx1">
                  <a:lumMod val="90000"/>
                  <a:lumOff val="10000"/>
                </a:schemeClr>
              </a:solidFill>
              <a:ea typeface="+mj-ea"/>
              <a:sym typeface="Varela Round"/>
            </a:endParaRPr>
          </a:p>
          <a:p>
            <a:endParaRPr lang="he-IL" sz="1600" b="1" dirty="0">
              <a:solidFill>
                <a:schemeClr val="tx1">
                  <a:lumMod val="90000"/>
                  <a:lumOff val="10000"/>
                </a:schemeClr>
              </a:solidFill>
              <a:sym typeface="Varela Round"/>
            </a:endParaRPr>
          </a:p>
          <a:p>
            <a:endParaRPr lang="he-IL" sz="2000" b="1" dirty="0">
              <a:solidFill>
                <a:schemeClr val="tx1">
                  <a:lumMod val="90000"/>
                  <a:lumOff val="10000"/>
                </a:schemeClr>
              </a:solidFill>
              <a:ea typeface="+mj-ea"/>
            </a:endParaRPr>
          </a:p>
        </p:txBody>
      </p:sp>
      <p:sp>
        <p:nvSpPr>
          <p:cNvPr id="16" name="מציין מיקום טקסט 13">
            <a:extLst>
              <a:ext uri="{FF2B5EF4-FFF2-40B4-BE49-F238E27FC236}">
                <a16:creationId xmlns:a16="http://schemas.microsoft.com/office/drawing/2014/main" id="{6C60D9BC-45B3-44BC-B5E7-4857655902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284226" y="1200705"/>
            <a:ext cx="9802368" cy="431447"/>
          </a:xfrm>
        </p:spPr>
        <p:txBody>
          <a:bodyPr/>
          <a:lstStyle/>
          <a:p>
            <a:r>
              <a:rPr lang="he-IL" sz="3200" dirty="0">
                <a:solidFill>
                  <a:srgbClr val="192A72"/>
                </a:solidFill>
                <a:sym typeface="Varela Round"/>
              </a:rPr>
              <a:t>.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037B8F3E-C0D7-4DB1-AF93-ADA387861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41" y="495666"/>
            <a:ext cx="2011607" cy="1637934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D7C29D54-C60E-477B-BE06-ADEEA8CDA0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800612" y="3850036"/>
            <a:ext cx="6096000" cy="2255052"/>
          </a:xfrm>
          <a:prstGeom prst="rect">
            <a:avLst/>
          </a:prstGeom>
        </p:spPr>
      </p:pic>
      <p:pic>
        <p:nvPicPr>
          <p:cNvPr id="1026" name="Picture 2" descr=" (צילום: shutterstock) (צילום: shutterstock)">
            <a:extLst>
              <a:ext uri="{FF2B5EF4-FFF2-40B4-BE49-F238E27FC236}">
                <a16:creationId xmlns:a16="http://schemas.microsoft.com/office/drawing/2014/main" id="{F8CCCD44-BA1D-43F5-B38A-3D5F03B87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41" y="3589506"/>
            <a:ext cx="2569413" cy="171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חללי עבודה פתוחים - בעד או נגד? | Office&amp;More">
            <a:extLst>
              <a:ext uri="{FF2B5EF4-FFF2-40B4-BE49-F238E27FC236}">
                <a16:creationId xmlns:a16="http://schemas.microsoft.com/office/drawing/2014/main" id="{181E65CF-0831-447D-994B-74DDE74C2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224" y="3598593"/>
            <a:ext cx="3218852" cy="214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ריצוף למשרד - מורה נבוכים - עיצוב משרדים | i-z-design | עירית צוקר">
            <a:extLst>
              <a:ext uri="{FF2B5EF4-FFF2-40B4-BE49-F238E27FC236}">
                <a16:creationId xmlns:a16="http://schemas.microsoft.com/office/drawing/2014/main" id="{42C0CBCF-114B-4C40-B809-44D757767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846" y="4846874"/>
            <a:ext cx="3016687" cy="201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427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192A72"/>
                </a:solidFill>
                <a:sym typeface="Varela Round"/>
              </a:rPr>
              <a:t>גורמים לקונפליקט</a:t>
            </a:r>
            <a:endParaRPr lang="he-IL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AE75ED-AA8B-4A33-A28F-0A9982630A9E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3D0EF2-D682-4EA2-BF58-1A1C04EAB44D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3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מציין מיקום טקסט 2">
            <a:extLst>
              <a:ext uri="{FF2B5EF4-FFF2-40B4-BE49-F238E27FC236}">
                <a16:creationId xmlns:a16="http://schemas.microsoft.com/office/drawing/2014/main" id="{BE2484AB-9175-4173-9D06-634A54FC9527}"/>
              </a:ext>
            </a:extLst>
          </p:cNvPr>
          <p:cNvSpPr txBox="1">
            <a:spLocks/>
          </p:cNvSpPr>
          <p:nvPr/>
        </p:nvSpPr>
        <p:spPr>
          <a:xfrm>
            <a:off x="710119" y="1861985"/>
            <a:ext cx="8823649" cy="4611559"/>
          </a:xfrm>
          <a:prstGeom prst="rect">
            <a:avLst/>
          </a:prstGeom>
        </p:spPr>
        <p:txBody>
          <a:bodyPr>
            <a:normAutofit/>
          </a:bodyPr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e-IL" sz="2000" b="1" dirty="0">
              <a:solidFill>
                <a:schemeClr val="tx1">
                  <a:lumMod val="90000"/>
                  <a:lumOff val="10000"/>
                </a:schemeClr>
              </a:solidFill>
              <a:ea typeface="+mj-ea"/>
              <a:sym typeface="Varela Round"/>
            </a:endParaRPr>
          </a:p>
          <a:p>
            <a:endParaRPr lang="he-IL" sz="1600" b="1" dirty="0">
              <a:solidFill>
                <a:schemeClr val="tx1">
                  <a:lumMod val="90000"/>
                  <a:lumOff val="10000"/>
                </a:schemeClr>
              </a:solidFill>
              <a:sym typeface="Varela Round"/>
            </a:endParaRPr>
          </a:p>
          <a:p>
            <a:endParaRPr lang="he-IL" sz="2000" b="1" dirty="0">
              <a:solidFill>
                <a:schemeClr val="tx1">
                  <a:lumMod val="90000"/>
                  <a:lumOff val="10000"/>
                </a:schemeClr>
              </a:solidFill>
              <a:ea typeface="+mj-ea"/>
            </a:endParaRPr>
          </a:p>
        </p:txBody>
      </p:sp>
      <p:sp>
        <p:nvSpPr>
          <p:cNvPr id="8" name="מציין מיקום טקסט 2">
            <a:extLst>
              <a:ext uri="{FF2B5EF4-FFF2-40B4-BE49-F238E27FC236}">
                <a16:creationId xmlns:a16="http://schemas.microsoft.com/office/drawing/2014/main" id="{1C974812-48D8-4A8B-8E4E-7804E09D1F4E}"/>
              </a:ext>
            </a:extLst>
          </p:cNvPr>
          <p:cNvSpPr txBox="1">
            <a:spLocks/>
          </p:cNvSpPr>
          <p:nvPr/>
        </p:nvSpPr>
        <p:spPr>
          <a:xfrm>
            <a:off x="1825552" y="1839287"/>
            <a:ext cx="8823649" cy="4611559"/>
          </a:xfrm>
          <a:prstGeom prst="rect">
            <a:avLst/>
          </a:prstGeom>
        </p:spPr>
        <p:txBody>
          <a:bodyPr>
            <a:normAutofit/>
          </a:bodyPr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arenR" startAt="2"/>
            </a:pPr>
            <a:r>
              <a:rPr lang="he-IL" sz="2000" b="1" dirty="0">
                <a:solidFill>
                  <a:schemeClr val="tx1">
                    <a:lumMod val="90000"/>
                    <a:lumOff val="10000"/>
                  </a:schemeClr>
                </a:solidFill>
                <a:sym typeface="Varela Round"/>
              </a:rPr>
              <a:t>תלות הדדית בתהליך ביצוע משימה או פרויקט.</a:t>
            </a:r>
            <a:br>
              <a:rPr 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sym typeface="Varela Round"/>
              </a:rPr>
            </a:br>
            <a:r>
              <a:rPr lang="he-IL" sz="2000" b="1" dirty="0">
                <a:solidFill>
                  <a:schemeClr val="tx1">
                    <a:lumMod val="90000"/>
                    <a:lumOff val="10000"/>
                  </a:schemeClr>
                </a:solidFill>
                <a:sym typeface="Varela Round"/>
              </a:rPr>
              <a:t>ברוב הארגונים צוות עבודה או יחידה תלויים אחד בשני לשם מילוי תפקידם, הם לא יכולים להתחיל או להתקדם ללא סיום של היחידה הקודמת להם  </a:t>
            </a:r>
          </a:p>
          <a:p>
            <a:endParaRPr lang="he-IL" sz="2000" b="1" dirty="0">
              <a:solidFill>
                <a:schemeClr val="tx1">
                  <a:lumMod val="90000"/>
                  <a:lumOff val="10000"/>
                </a:schemeClr>
              </a:solidFill>
              <a:ea typeface="+mj-ea"/>
              <a:sym typeface="Varela Round"/>
            </a:endParaRPr>
          </a:p>
          <a:p>
            <a:endParaRPr lang="he-IL" sz="1600" b="1" dirty="0">
              <a:solidFill>
                <a:schemeClr val="tx1">
                  <a:lumMod val="90000"/>
                  <a:lumOff val="10000"/>
                </a:schemeClr>
              </a:solidFill>
              <a:sym typeface="Varela Round"/>
            </a:endParaRPr>
          </a:p>
          <a:p>
            <a:endParaRPr lang="he-IL" sz="2000" b="1" dirty="0">
              <a:solidFill>
                <a:schemeClr val="tx1">
                  <a:lumMod val="90000"/>
                  <a:lumOff val="10000"/>
                </a:schemeClr>
              </a:solidFill>
              <a:ea typeface="+mj-ea"/>
            </a:endParaRPr>
          </a:p>
        </p:txBody>
      </p:sp>
      <p:sp>
        <p:nvSpPr>
          <p:cNvPr id="16" name="מציין מיקום טקסט 13">
            <a:extLst>
              <a:ext uri="{FF2B5EF4-FFF2-40B4-BE49-F238E27FC236}">
                <a16:creationId xmlns:a16="http://schemas.microsoft.com/office/drawing/2014/main" id="{6C60D9BC-45B3-44BC-B5E7-4857655902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284226" y="1200705"/>
            <a:ext cx="9802368" cy="431447"/>
          </a:xfrm>
        </p:spPr>
        <p:txBody>
          <a:bodyPr/>
          <a:lstStyle/>
          <a:p>
            <a:r>
              <a:rPr lang="he-IL" sz="3200" dirty="0">
                <a:solidFill>
                  <a:srgbClr val="192A72"/>
                </a:solidFill>
                <a:sym typeface="Varela Round"/>
              </a:rPr>
              <a:t>.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BDE7B9C4-2F5F-43CF-84BD-9F5CC557C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41" y="495666"/>
            <a:ext cx="2011607" cy="1637934"/>
          </a:xfrm>
          <a:prstGeom prst="rect">
            <a:avLst/>
          </a:prstGeom>
        </p:spPr>
      </p:pic>
      <p:pic>
        <p:nvPicPr>
          <p:cNvPr id="3" name="מדיה מקוונת 2" title="Inside Ford's Moving Assembly Line">
            <a:hlinkClick r:id="" action="ppaction://media"/>
            <a:extLst>
              <a:ext uri="{FF2B5EF4-FFF2-40B4-BE49-F238E27FC236}">
                <a16:creationId xmlns:a16="http://schemas.microsoft.com/office/drawing/2014/main" id="{4FABE5BB-7A8C-4F49-8E8E-1A80AE4C9C9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06244" y="3045760"/>
            <a:ext cx="6645083" cy="373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1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דיה מקוונת 3" title="Type of Teamwork">
            <a:hlinkClick r:id="" action="ppaction://media"/>
            <a:extLst>
              <a:ext uri="{FF2B5EF4-FFF2-40B4-BE49-F238E27FC236}">
                <a16:creationId xmlns:a16="http://schemas.microsoft.com/office/drawing/2014/main" id="{3AF2109F-E444-4463-B281-09908124AF9C}"/>
              </a:ext>
            </a:extLst>
          </p:cNvPr>
          <p:cNvPicPr>
            <a:picLocks noGrp="1" noRot="1" noChangeAspect="1"/>
          </p:cNvPicPr>
          <p:nvPr>
            <p:ph sz="quarter" idx="4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38138" y="875448"/>
            <a:ext cx="7786359" cy="5836347"/>
          </a:xfrm>
          <a:prstGeom prst="rect">
            <a:avLst/>
          </a:prstGeom>
        </p:spPr>
      </p:pic>
      <p:sp>
        <p:nvSpPr>
          <p:cNvPr id="3" name="כותרת 2">
            <a:extLst>
              <a:ext uri="{FF2B5EF4-FFF2-40B4-BE49-F238E27FC236}">
                <a16:creationId xmlns:a16="http://schemas.microsoft.com/office/drawing/2014/main" id="{27DE1400-A9AC-4CAA-B37E-5D48383D3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2211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192A72"/>
                </a:solidFill>
                <a:sym typeface="Varela Round"/>
              </a:rPr>
              <a:t>גורמים לקונפליקט</a:t>
            </a:r>
            <a:endParaRPr lang="he-IL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AE75ED-AA8B-4A33-A28F-0A9982630A9E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3D0EF2-D682-4EA2-BF58-1A1C04EAB44D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3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מציין מיקום טקסט 2">
            <a:extLst>
              <a:ext uri="{FF2B5EF4-FFF2-40B4-BE49-F238E27FC236}">
                <a16:creationId xmlns:a16="http://schemas.microsoft.com/office/drawing/2014/main" id="{BE2484AB-9175-4173-9D06-634A54FC9527}"/>
              </a:ext>
            </a:extLst>
          </p:cNvPr>
          <p:cNvSpPr txBox="1">
            <a:spLocks/>
          </p:cNvSpPr>
          <p:nvPr/>
        </p:nvSpPr>
        <p:spPr>
          <a:xfrm>
            <a:off x="710119" y="1861985"/>
            <a:ext cx="8823649" cy="4611559"/>
          </a:xfrm>
          <a:prstGeom prst="rect">
            <a:avLst/>
          </a:prstGeom>
        </p:spPr>
        <p:txBody>
          <a:bodyPr>
            <a:normAutofit/>
          </a:bodyPr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e-IL" sz="2000" b="1" dirty="0">
              <a:solidFill>
                <a:schemeClr val="tx1">
                  <a:lumMod val="90000"/>
                  <a:lumOff val="10000"/>
                </a:schemeClr>
              </a:solidFill>
              <a:ea typeface="+mj-ea"/>
              <a:sym typeface="Varela Round"/>
            </a:endParaRPr>
          </a:p>
          <a:p>
            <a:endParaRPr lang="he-IL" sz="1600" b="1" dirty="0">
              <a:solidFill>
                <a:schemeClr val="tx1">
                  <a:lumMod val="90000"/>
                  <a:lumOff val="10000"/>
                </a:schemeClr>
              </a:solidFill>
              <a:sym typeface="Varela Round"/>
            </a:endParaRPr>
          </a:p>
          <a:p>
            <a:endParaRPr lang="he-IL" sz="2000" b="1" dirty="0">
              <a:solidFill>
                <a:schemeClr val="tx1">
                  <a:lumMod val="90000"/>
                  <a:lumOff val="10000"/>
                </a:schemeClr>
              </a:solidFill>
              <a:ea typeface="+mj-ea"/>
            </a:endParaRPr>
          </a:p>
        </p:txBody>
      </p:sp>
      <p:sp>
        <p:nvSpPr>
          <p:cNvPr id="8" name="מציין מיקום טקסט 2">
            <a:extLst>
              <a:ext uri="{FF2B5EF4-FFF2-40B4-BE49-F238E27FC236}">
                <a16:creationId xmlns:a16="http://schemas.microsoft.com/office/drawing/2014/main" id="{1C974812-48D8-4A8B-8E4E-7804E09D1F4E}"/>
              </a:ext>
            </a:extLst>
          </p:cNvPr>
          <p:cNvSpPr txBox="1">
            <a:spLocks/>
          </p:cNvSpPr>
          <p:nvPr/>
        </p:nvSpPr>
        <p:spPr>
          <a:xfrm>
            <a:off x="1825552" y="1849012"/>
            <a:ext cx="8823649" cy="4611559"/>
          </a:xfrm>
          <a:prstGeom prst="rect">
            <a:avLst/>
          </a:prstGeom>
        </p:spPr>
        <p:txBody>
          <a:bodyPr>
            <a:normAutofit/>
          </a:bodyPr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arenR" startAt="3"/>
            </a:pPr>
            <a:r>
              <a:rPr lang="he-IL" sz="2000" b="1" dirty="0">
                <a:solidFill>
                  <a:schemeClr val="tx1">
                    <a:lumMod val="90000"/>
                    <a:lumOff val="10000"/>
                  </a:schemeClr>
                </a:solidFill>
                <a:sym typeface="Varela Round"/>
              </a:rPr>
              <a:t>מערכת תגמולים – כאשר הארגון מציע או נותן בונוסים והטבות </a:t>
            </a:r>
            <a:br>
              <a:rPr 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sym typeface="Varela Round"/>
              </a:rPr>
            </a:br>
            <a:r>
              <a:rPr lang="he-IL" sz="2000" b="1" dirty="0">
                <a:solidFill>
                  <a:schemeClr val="tx1">
                    <a:lumMod val="90000"/>
                    <a:lumOff val="10000"/>
                  </a:schemeClr>
                </a:solidFill>
                <a:sym typeface="Varela Round"/>
              </a:rPr>
              <a:t>ליחידה \ צוות אחד אל מול צוות אחר,  אז קבוצה אחת חשה שהמערכת הארגונית אינה הוגנת כלפיה</a:t>
            </a:r>
            <a:endParaRPr lang="he-IL" sz="2000" b="1" dirty="0">
              <a:solidFill>
                <a:schemeClr val="tx1">
                  <a:lumMod val="90000"/>
                  <a:lumOff val="10000"/>
                </a:schemeClr>
              </a:solidFill>
              <a:ea typeface="+mj-ea"/>
              <a:sym typeface="Varela Round"/>
            </a:endParaRPr>
          </a:p>
          <a:p>
            <a:endParaRPr lang="he-IL" sz="1600" b="1" dirty="0">
              <a:solidFill>
                <a:schemeClr val="tx1">
                  <a:lumMod val="90000"/>
                  <a:lumOff val="10000"/>
                </a:schemeClr>
              </a:solidFill>
              <a:sym typeface="Varela Round"/>
            </a:endParaRPr>
          </a:p>
          <a:p>
            <a:endParaRPr lang="he-IL" sz="2000" b="1" dirty="0">
              <a:solidFill>
                <a:schemeClr val="tx1">
                  <a:lumMod val="90000"/>
                  <a:lumOff val="10000"/>
                </a:schemeClr>
              </a:solidFill>
              <a:ea typeface="+mj-ea"/>
            </a:endParaRPr>
          </a:p>
        </p:txBody>
      </p:sp>
      <p:sp>
        <p:nvSpPr>
          <p:cNvPr id="16" name="מציין מיקום טקסט 13">
            <a:extLst>
              <a:ext uri="{FF2B5EF4-FFF2-40B4-BE49-F238E27FC236}">
                <a16:creationId xmlns:a16="http://schemas.microsoft.com/office/drawing/2014/main" id="{6C60D9BC-45B3-44BC-B5E7-4857655902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284226" y="1190977"/>
            <a:ext cx="9802368" cy="431447"/>
          </a:xfrm>
        </p:spPr>
        <p:txBody>
          <a:bodyPr/>
          <a:lstStyle/>
          <a:p>
            <a:r>
              <a:rPr lang="he-IL" sz="3200" dirty="0">
                <a:solidFill>
                  <a:srgbClr val="192A72"/>
                </a:solidFill>
                <a:sym typeface="Varela Round"/>
              </a:rPr>
              <a:t>.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1C424142-5497-4A06-8C43-B4D32FC01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41" y="495666"/>
            <a:ext cx="2011607" cy="1637934"/>
          </a:xfrm>
          <a:prstGeom prst="rect">
            <a:avLst/>
          </a:prstGeom>
        </p:spPr>
      </p:pic>
      <p:pic>
        <p:nvPicPr>
          <p:cNvPr id="9218" name="Picture 2" descr="Cartoon happy business people with big bonus money bag">
            <a:extLst>
              <a:ext uri="{FF2B5EF4-FFF2-40B4-BE49-F238E27FC236}">
                <a16:creationId xmlns:a16="http://schemas.microsoft.com/office/drawing/2014/main" id="{A1DAB7D6-A3A6-4D2D-B7B3-D166ECC3D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862" y="4150270"/>
            <a:ext cx="4056434" cy="286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Business people having discussion, dispute or disagreement at meeting or negotiations Free Photo">
            <a:extLst>
              <a:ext uri="{FF2B5EF4-FFF2-40B4-BE49-F238E27FC236}">
                <a16:creationId xmlns:a16="http://schemas.microsoft.com/office/drawing/2014/main" id="{E4E3632D-AD00-4205-A7F3-4AA2CBA4D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14" y="2988743"/>
            <a:ext cx="3299247" cy="219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122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192A72"/>
                </a:solidFill>
                <a:sym typeface="Varela Round"/>
              </a:rPr>
              <a:t>גורמים לקונפליקט</a:t>
            </a:r>
            <a:endParaRPr lang="he-IL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AE75ED-AA8B-4A33-A28F-0A9982630A9E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3D0EF2-D682-4EA2-BF58-1A1C04EAB44D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3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מציין מיקום טקסט 2">
            <a:extLst>
              <a:ext uri="{FF2B5EF4-FFF2-40B4-BE49-F238E27FC236}">
                <a16:creationId xmlns:a16="http://schemas.microsoft.com/office/drawing/2014/main" id="{BE2484AB-9175-4173-9D06-634A54FC9527}"/>
              </a:ext>
            </a:extLst>
          </p:cNvPr>
          <p:cNvSpPr txBox="1">
            <a:spLocks/>
          </p:cNvSpPr>
          <p:nvPr/>
        </p:nvSpPr>
        <p:spPr>
          <a:xfrm>
            <a:off x="710119" y="1861985"/>
            <a:ext cx="8823649" cy="4611559"/>
          </a:xfrm>
          <a:prstGeom prst="rect">
            <a:avLst/>
          </a:prstGeom>
        </p:spPr>
        <p:txBody>
          <a:bodyPr>
            <a:normAutofit/>
          </a:bodyPr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e-IL" sz="2000" b="1" dirty="0">
              <a:solidFill>
                <a:schemeClr val="tx1">
                  <a:lumMod val="90000"/>
                  <a:lumOff val="10000"/>
                </a:schemeClr>
              </a:solidFill>
              <a:ea typeface="+mj-ea"/>
              <a:sym typeface="Varela Round"/>
            </a:endParaRPr>
          </a:p>
          <a:p>
            <a:endParaRPr lang="he-IL" sz="1600" b="1" dirty="0">
              <a:solidFill>
                <a:schemeClr val="tx1">
                  <a:lumMod val="90000"/>
                  <a:lumOff val="10000"/>
                </a:schemeClr>
              </a:solidFill>
              <a:sym typeface="Varela Round"/>
            </a:endParaRPr>
          </a:p>
          <a:p>
            <a:endParaRPr lang="he-IL" sz="2000" b="1" dirty="0">
              <a:solidFill>
                <a:schemeClr val="tx1">
                  <a:lumMod val="90000"/>
                  <a:lumOff val="10000"/>
                </a:schemeClr>
              </a:solidFill>
              <a:ea typeface="+mj-ea"/>
            </a:endParaRPr>
          </a:p>
        </p:txBody>
      </p:sp>
      <p:sp>
        <p:nvSpPr>
          <p:cNvPr id="8" name="מציין מיקום טקסט 2">
            <a:extLst>
              <a:ext uri="{FF2B5EF4-FFF2-40B4-BE49-F238E27FC236}">
                <a16:creationId xmlns:a16="http://schemas.microsoft.com/office/drawing/2014/main" id="{1C974812-48D8-4A8B-8E4E-7804E09D1F4E}"/>
              </a:ext>
            </a:extLst>
          </p:cNvPr>
          <p:cNvSpPr txBox="1">
            <a:spLocks/>
          </p:cNvSpPr>
          <p:nvPr/>
        </p:nvSpPr>
        <p:spPr>
          <a:xfrm>
            <a:off x="1825552" y="1849016"/>
            <a:ext cx="8823649" cy="4611559"/>
          </a:xfrm>
          <a:prstGeom prst="rect">
            <a:avLst/>
          </a:prstGeom>
        </p:spPr>
        <p:txBody>
          <a:bodyPr>
            <a:normAutofit/>
          </a:bodyPr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arenR" startAt="4"/>
            </a:pPr>
            <a:r>
              <a:rPr lang="he-IL" sz="2000" b="1" dirty="0">
                <a:solidFill>
                  <a:schemeClr val="tx1">
                    <a:lumMod val="90000"/>
                    <a:lumOff val="10000"/>
                  </a:schemeClr>
                </a:solidFill>
                <a:sym typeface="Varela Round"/>
              </a:rPr>
              <a:t>שונות גבוהה בין קבוצות – כאשר עובדים מזדהים עם חברי הצוות שלהם, ומשנים את דעותיהם לרעה על צוותים אחרים. </a:t>
            </a:r>
            <a:br>
              <a:rPr 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sym typeface="Varela Round"/>
              </a:rPr>
            </a:br>
            <a:r>
              <a:rPr lang="he-IL" sz="2000" b="1" dirty="0">
                <a:solidFill>
                  <a:schemeClr val="tx1">
                    <a:lumMod val="90000"/>
                    <a:lumOff val="10000"/>
                  </a:schemeClr>
                </a:solidFill>
                <a:sym typeface="Varela Round"/>
              </a:rPr>
              <a:t>או שמתקבל חבר צוות חדש שנתפס כפחות כשרוני או פחות נחוץ.</a:t>
            </a:r>
            <a:br>
              <a:rPr 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sym typeface="Varela Round"/>
              </a:rPr>
            </a:br>
            <a:br>
              <a:rPr 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sym typeface="Varela Round"/>
              </a:rPr>
            </a:br>
            <a:r>
              <a:rPr lang="he-IL" sz="2000" b="1" dirty="0">
                <a:solidFill>
                  <a:schemeClr val="tx1">
                    <a:lumMod val="90000"/>
                    <a:lumOff val="10000"/>
                  </a:schemeClr>
                </a:solidFill>
                <a:sym typeface="Varela Round"/>
              </a:rPr>
              <a:t>מהצד השני עובד נוטה להעריך יתר על המידה את הקבוצה שלהם ואת האנשים בתוכה  </a:t>
            </a:r>
            <a:endParaRPr lang="he-IL" sz="2000" b="1" dirty="0">
              <a:solidFill>
                <a:schemeClr val="tx1">
                  <a:lumMod val="90000"/>
                  <a:lumOff val="10000"/>
                </a:schemeClr>
              </a:solidFill>
              <a:ea typeface="+mj-ea"/>
              <a:sym typeface="Varela Round"/>
            </a:endParaRPr>
          </a:p>
          <a:p>
            <a:endParaRPr lang="he-IL" sz="1600" b="1" dirty="0">
              <a:solidFill>
                <a:schemeClr val="tx1">
                  <a:lumMod val="90000"/>
                  <a:lumOff val="10000"/>
                </a:schemeClr>
              </a:solidFill>
              <a:sym typeface="Varela Round"/>
            </a:endParaRPr>
          </a:p>
          <a:p>
            <a:endParaRPr lang="he-IL" sz="2000" b="1" dirty="0">
              <a:solidFill>
                <a:schemeClr val="tx1">
                  <a:lumMod val="90000"/>
                  <a:lumOff val="10000"/>
                </a:schemeClr>
              </a:solidFill>
              <a:ea typeface="+mj-ea"/>
            </a:endParaRPr>
          </a:p>
        </p:txBody>
      </p:sp>
      <p:sp>
        <p:nvSpPr>
          <p:cNvPr id="16" name="מציין מיקום טקסט 13">
            <a:extLst>
              <a:ext uri="{FF2B5EF4-FFF2-40B4-BE49-F238E27FC236}">
                <a16:creationId xmlns:a16="http://schemas.microsoft.com/office/drawing/2014/main" id="{6C60D9BC-45B3-44BC-B5E7-4857655902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284226" y="1190977"/>
            <a:ext cx="9802368" cy="431447"/>
          </a:xfrm>
        </p:spPr>
        <p:txBody>
          <a:bodyPr/>
          <a:lstStyle/>
          <a:p>
            <a:r>
              <a:rPr lang="he-IL" sz="3200" dirty="0">
                <a:solidFill>
                  <a:srgbClr val="192A72"/>
                </a:solidFill>
                <a:sym typeface="Varela Round"/>
              </a:rPr>
              <a:t>.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E13F56B3-C780-4CFB-A592-30D013345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41" y="495666"/>
            <a:ext cx="2011607" cy="1637934"/>
          </a:xfrm>
          <a:prstGeom prst="rect">
            <a:avLst/>
          </a:prstGeom>
        </p:spPr>
      </p:pic>
      <p:pic>
        <p:nvPicPr>
          <p:cNvPr id="2" name="Picture 2" descr="עבור בית&quot;ר ירושלים, עם הקהל הענק, פלייאוף תחתון זו מכה גדולה&quot; | כל ...">
            <a:extLst>
              <a:ext uri="{FF2B5EF4-FFF2-40B4-BE49-F238E27FC236}">
                <a16:creationId xmlns:a16="http://schemas.microsoft.com/office/drawing/2014/main" id="{43C72CC8-4027-4801-ADB3-A459F6133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00" y="3718318"/>
            <a:ext cx="4197597" cy="246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Seriously face of younger woman in freelance home office Premium Photo">
            <a:extLst>
              <a:ext uri="{FF2B5EF4-FFF2-40B4-BE49-F238E27FC236}">
                <a16:creationId xmlns:a16="http://schemas.microsoft.com/office/drawing/2014/main" id="{08A36223-D0BF-4580-AF59-D562CDD8F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045" y="3718319"/>
            <a:ext cx="3530960" cy="235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747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192A72"/>
                </a:solidFill>
                <a:sym typeface="Varela Round"/>
              </a:rPr>
              <a:t>גורמים לקונפליקט</a:t>
            </a:r>
            <a:endParaRPr lang="he-IL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AE75ED-AA8B-4A33-A28F-0A9982630A9E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3D0EF2-D682-4EA2-BF58-1A1C04EAB44D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3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מציין מיקום טקסט 2">
            <a:extLst>
              <a:ext uri="{FF2B5EF4-FFF2-40B4-BE49-F238E27FC236}">
                <a16:creationId xmlns:a16="http://schemas.microsoft.com/office/drawing/2014/main" id="{BE2484AB-9175-4173-9D06-634A54FC9527}"/>
              </a:ext>
            </a:extLst>
          </p:cNvPr>
          <p:cNvSpPr txBox="1">
            <a:spLocks/>
          </p:cNvSpPr>
          <p:nvPr/>
        </p:nvSpPr>
        <p:spPr>
          <a:xfrm>
            <a:off x="710119" y="1861985"/>
            <a:ext cx="8823649" cy="4611559"/>
          </a:xfrm>
          <a:prstGeom prst="rect">
            <a:avLst/>
          </a:prstGeom>
        </p:spPr>
        <p:txBody>
          <a:bodyPr>
            <a:normAutofit/>
          </a:bodyPr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e-IL" sz="2000" b="1" dirty="0">
              <a:solidFill>
                <a:schemeClr val="tx1">
                  <a:lumMod val="90000"/>
                  <a:lumOff val="10000"/>
                </a:schemeClr>
              </a:solidFill>
              <a:ea typeface="+mj-ea"/>
              <a:sym typeface="Varela Round"/>
            </a:endParaRPr>
          </a:p>
          <a:p>
            <a:endParaRPr lang="he-IL" sz="1600" b="1" dirty="0">
              <a:solidFill>
                <a:schemeClr val="tx1">
                  <a:lumMod val="90000"/>
                  <a:lumOff val="10000"/>
                </a:schemeClr>
              </a:solidFill>
              <a:sym typeface="Varela Round"/>
            </a:endParaRPr>
          </a:p>
          <a:p>
            <a:endParaRPr lang="he-IL" sz="2000" b="1" dirty="0">
              <a:solidFill>
                <a:schemeClr val="tx1">
                  <a:lumMod val="90000"/>
                  <a:lumOff val="10000"/>
                </a:schemeClr>
              </a:solidFill>
              <a:ea typeface="+mj-ea"/>
            </a:endParaRPr>
          </a:p>
        </p:txBody>
      </p:sp>
      <p:sp>
        <p:nvSpPr>
          <p:cNvPr id="8" name="מציין מיקום טקסט 2">
            <a:extLst>
              <a:ext uri="{FF2B5EF4-FFF2-40B4-BE49-F238E27FC236}">
                <a16:creationId xmlns:a16="http://schemas.microsoft.com/office/drawing/2014/main" id="{1C974812-48D8-4A8B-8E4E-7804E09D1F4E}"/>
              </a:ext>
            </a:extLst>
          </p:cNvPr>
          <p:cNvSpPr txBox="1">
            <a:spLocks/>
          </p:cNvSpPr>
          <p:nvPr/>
        </p:nvSpPr>
        <p:spPr>
          <a:xfrm>
            <a:off x="1825552" y="1849016"/>
            <a:ext cx="8823649" cy="4611559"/>
          </a:xfrm>
          <a:prstGeom prst="rect">
            <a:avLst/>
          </a:prstGeom>
        </p:spPr>
        <p:txBody>
          <a:bodyPr>
            <a:normAutofit/>
          </a:bodyPr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arenR" startAt="5"/>
            </a:pPr>
            <a:r>
              <a:rPr lang="he-IL" sz="2000" b="1" dirty="0">
                <a:solidFill>
                  <a:schemeClr val="tx1">
                    <a:lumMod val="90000"/>
                    <a:lumOff val="10000"/>
                  </a:schemeClr>
                </a:solidFill>
                <a:sym typeface="Varela Round"/>
              </a:rPr>
              <a:t>סיבות אישיות –גורמים אישים כמו איבה , קנאה, אי הסכמה שנמשכת</a:t>
            </a:r>
            <a:br>
              <a:rPr 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sym typeface="Varela Round"/>
              </a:rPr>
            </a:br>
            <a:r>
              <a:rPr lang="he-IL" sz="2000" b="1" dirty="0">
                <a:solidFill>
                  <a:schemeClr val="tx1">
                    <a:lumMod val="90000"/>
                    <a:lumOff val="10000"/>
                  </a:schemeClr>
                </a:solidFill>
                <a:sym typeface="Varela Round"/>
              </a:rPr>
              <a:t> שנים רבות או חוסר אמון בין הקבוצות   </a:t>
            </a:r>
            <a:endParaRPr lang="he-IL" sz="2000" b="1" dirty="0">
              <a:solidFill>
                <a:schemeClr val="tx1">
                  <a:lumMod val="90000"/>
                  <a:lumOff val="10000"/>
                </a:schemeClr>
              </a:solidFill>
              <a:ea typeface="+mj-ea"/>
              <a:sym typeface="Varela Round"/>
            </a:endParaRPr>
          </a:p>
          <a:p>
            <a:endParaRPr lang="he-IL" sz="1600" b="1" dirty="0">
              <a:solidFill>
                <a:schemeClr val="tx1">
                  <a:lumMod val="90000"/>
                  <a:lumOff val="10000"/>
                </a:schemeClr>
              </a:solidFill>
              <a:sym typeface="Varela Round"/>
            </a:endParaRPr>
          </a:p>
          <a:p>
            <a:endParaRPr lang="he-IL" sz="2000" b="1" dirty="0">
              <a:solidFill>
                <a:schemeClr val="tx1">
                  <a:lumMod val="90000"/>
                  <a:lumOff val="10000"/>
                </a:schemeClr>
              </a:solidFill>
              <a:ea typeface="+mj-ea"/>
            </a:endParaRPr>
          </a:p>
        </p:txBody>
      </p:sp>
      <p:sp>
        <p:nvSpPr>
          <p:cNvPr id="16" name="מציין מיקום טקסט 13">
            <a:extLst>
              <a:ext uri="{FF2B5EF4-FFF2-40B4-BE49-F238E27FC236}">
                <a16:creationId xmlns:a16="http://schemas.microsoft.com/office/drawing/2014/main" id="{6C60D9BC-45B3-44BC-B5E7-4857655902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284226" y="1190977"/>
            <a:ext cx="9802368" cy="431447"/>
          </a:xfrm>
        </p:spPr>
        <p:txBody>
          <a:bodyPr/>
          <a:lstStyle/>
          <a:p>
            <a:r>
              <a:rPr lang="he-IL" sz="3200" dirty="0">
                <a:solidFill>
                  <a:srgbClr val="192A72"/>
                </a:solidFill>
                <a:sym typeface="Varela Round"/>
              </a:rPr>
              <a:t>.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94EF50B4-F9C9-4A12-B3DA-E36BA42BF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41" y="495666"/>
            <a:ext cx="2011607" cy="1637934"/>
          </a:xfrm>
          <a:prstGeom prst="rect">
            <a:avLst/>
          </a:prstGeom>
        </p:spPr>
      </p:pic>
      <p:pic>
        <p:nvPicPr>
          <p:cNvPr id="6148" name="Picture 4" descr="Man and woman having disagreement Free Photo">
            <a:extLst>
              <a:ext uri="{FF2B5EF4-FFF2-40B4-BE49-F238E27FC236}">
                <a16:creationId xmlns:a16="http://schemas.microsoft.com/office/drawing/2014/main" id="{9DE2F814-F642-4D54-ACB6-5345058EE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2" y="2360192"/>
            <a:ext cx="3691659" cy="207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Irritated business team arguing Premium Photo">
            <a:extLst>
              <a:ext uri="{FF2B5EF4-FFF2-40B4-BE49-F238E27FC236}">
                <a16:creationId xmlns:a16="http://schemas.microsoft.com/office/drawing/2014/main" id="{737CB4BE-F305-4A52-9362-053A87980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109" y="3899915"/>
            <a:ext cx="4240002" cy="282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815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192A72"/>
                </a:solidFill>
                <a:sym typeface="Varela Round"/>
              </a:rPr>
              <a:t>גורמים לקונפליקט</a:t>
            </a:r>
            <a:endParaRPr lang="he-IL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AE75ED-AA8B-4A33-A28F-0A9982630A9E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3D0EF2-D682-4EA2-BF58-1A1C04EAB44D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3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מציין מיקום טקסט 2">
            <a:extLst>
              <a:ext uri="{FF2B5EF4-FFF2-40B4-BE49-F238E27FC236}">
                <a16:creationId xmlns:a16="http://schemas.microsoft.com/office/drawing/2014/main" id="{BE2484AB-9175-4173-9D06-634A54FC9527}"/>
              </a:ext>
            </a:extLst>
          </p:cNvPr>
          <p:cNvSpPr txBox="1">
            <a:spLocks/>
          </p:cNvSpPr>
          <p:nvPr/>
        </p:nvSpPr>
        <p:spPr>
          <a:xfrm>
            <a:off x="710119" y="1861985"/>
            <a:ext cx="8823649" cy="4611559"/>
          </a:xfrm>
          <a:prstGeom prst="rect">
            <a:avLst/>
          </a:prstGeom>
        </p:spPr>
        <p:txBody>
          <a:bodyPr>
            <a:normAutofit/>
          </a:bodyPr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e-IL" sz="2000" b="1" dirty="0">
              <a:solidFill>
                <a:schemeClr val="tx1">
                  <a:lumMod val="90000"/>
                  <a:lumOff val="10000"/>
                </a:schemeClr>
              </a:solidFill>
              <a:ea typeface="+mj-ea"/>
              <a:sym typeface="Varela Round"/>
            </a:endParaRPr>
          </a:p>
          <a:p>
            <a:endParaRPr lang="he-IL" sz="1600" b="1" dirty="0">
              <a:solidFill>
                <a:schemeClr val="tx1">
                  <a:lumMod val="90000"/>
                  <a:lumOff val="10000"/>
                </a:schemeClr>
              </a:solidFill>
              <a:sym typeface="Varela Round"/>
            </a:endParaRPr>
          </a:p>
          <a:p>
            <a:endParaRPr lang="he-IL" sz="2000" b="1" dirty="0">
              <a:solidFill>
                <a:schemeClr val="tx1">
                  <a:lumMod val="90000"/>
                  <a:lumOff val="10000"/>
                </a:schemeClr>
              </a:solidFill>
              <a:ea typeface="+mj-ea"/>
            </a:endParaRPr>
          </a:p>
        </p:txBody>
      </p:sp>
      <p:sp>
        <p:nvSpPr>
          <p:cNvPr id="8" name="מציין מיקום טקסט 2">
            <a:extLst>
              <a:ext uri="{FF2B5EF4-FFF2-40B4-BE49-F238E27FC236}">
                <a16:creationId xmlns:a16="http://schemas.microsoft.com/office/drawing/2014/main" id="{1C974812-48D8-4A8B-8E4E-7804E09D1F4E}"/>
              </a:ext>
            </a:extLst>
          </p:cNvPr>
          <p:cNvSpPr txBox="1">
            <a:spLocks/>
          </p:cNvSpPr>
          <p:nvPr/>
        </p:nvSpPr>
        <p:spPr>
          <a:xfrm>
            <a:off x="1825552" y="1849016"/>
            <a:ext cx="8823649" cy="4611559"/>
          </a:xfrm>
          <a:prstGeom prst="rect">
            <a:avLst/>
          </a:prstGeom>
        </p:spPr>
        <p:txBody>
          <a:bodyPr>
            <a:normAutofit/>
          </a:bodyPr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e-IL" sz="1600" b="1" dirty="0">
              <a:solidFill>
                <a:schemeClr val="tx1">
                  <a:lumMod val="90000"/>
                  <a:lumOff val="10000"/>
                </a:schemeClr>
              </a:solidFill>
              <a:sym typeface="Varela Round"/>
            </a:endParaRPr>
          </a:p>
          <a:p>
            <a:endParaRPr lang="he-IL" sz="2000" b="1" dirty="0">
              <a:solidFill>
                <a:schemeClr val="tx1">
                  <a:lumMod val="90000"/>
                  <a:lumOff val="10000"/>
                </a:schemeClr>
              </a:solidFill>
              <a:ea typeface="+mj-ea"/>
            </a:endParaRPr>
          </a:p>
        </p:txBody>
      </p:sp>
      <p:sp>
        <p:nvSpPr>
          <p:cNvPr id="16" name="מציין מיקום טקסט 13">
            <a:extLst>
              <a:ext uri="{FF2B5EF4-FFF2-40B4-BE49-F238E27FC236}">
                <a16:creationId xmlns:a16="http://schemas.microsoft.com/office/drawing/2014/main" id="{6C60D9BC-45B3-44BC-B5E7-4857655902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284226" y="1190977"/>
            <a:ext cx="9802368" cy="431447"/>
          </a:xfrm>
        </p:spPr>
        <p:txBody>
          <a:bodyPr/>
          <a:lstStyle/>
          <a:p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94EF50B4-F9C9-4A12-B3DA-E36BA42BF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41" y="495666"/>
            <a:ext cx="2011607" cy="1637934"/>
          </a:xfrm>
          <a:prstGeom prst="rect">
            <a:avLst/>
          </a:prstGeom>
        </p:spPr>
      </p:pic>
      <p:cxnSp>
        <p:nvCxnSpPr>
          <p:cNvPr id="6" name="מחבר ישר 5">
            <a:extLst>
              <a:ext uri="{FF2B5EF4-FFF2-40B4-BE49-F238E27FC236}">
                <a16:creationId xmlns:a16="http://schemas.microsoft.com/office/drawing/2014/main" id="{33A8B5DA-CF6D-4E86-BDE0-6BC71EC39650}"/>
              </a:ext>
            </a:extLst>
          </p:cNvPr>
          <p:cNvCxnSpPr>
            <a:cxnSpLocks/>
          </p:cNvCxnSpPr>
          <p:nvPr/>
        </p:nvCxnSpPr>
        <p:spPr>
          <a:xfrm flipH="1">
            <a:off x="4659549" y="2772384"/>
            <a:ext cx="3315856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ישר 16">
            <a:extLst>
              <a:ext uri="{FF2B5EF4-FFF2-40B4-BE49-F238E27FC236}">
                <a16:creationId xmlns:a16="http://schemas.microsoft.com/office/drawing/2014/main" id="{6EF745FF-25CB-4E9D-A9C8-6E492670A6DB}"/>
              </a:ext>
            </a:extLst>
          </p:cNvPr>
          <p:cNvCxnSpPr>
            <a:cxnSpLocks/>
          </p:cNvCxnSpPr>
          <p:nvPr/>
        </p:nvCxnSpPr>
        <p:spPr>
          <a:xfrm flipH="1">
            <a:off x="3891061" y="6378103"/>
            <a:ext cx="2191959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תמונה 19">
            <a:extLst>
              <a:ext uri="{FF2B5EF4-FFF2-40B4-BE49-F238E27FC236}">
                <a16:creationId xmlns:a16="http://schemas.microsoft.com/office/drawing/2014/main" id="{AAA0FF22-0548-4938-8A31-A8F33520B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222" y="3111386"/>
            <a:ext cx="7367183" cy="3657986"/>
          </a:xfrm>
          <a:prstGeom prst="rect">
            <a:avLst/>
          </a:prstGeom>
        </p:spPr>
      </p:pic>
      <p:pic>
        <p:nvPicPr>
          <p:cNvPr id="21" name="תמונה 20">
            <a:extLst>
              <a:ext uri="{FF2B5EF4-FFF2-40B4-BE49-F238E27FC236}">
                <a16:creationId xmlns:a16="http://schemas.microsoft.com/office/drawing/2014/main" id="{104AB50F-5C34-4FDB-84F7-E3CCCA3368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6" y="2015078"/>
            <a:ext cx="12192000" cy="1055380"/>
          </a:xfrm>
          <a:prstGeom prst="rect">
            <a:avLst/>
          </a:prstGeom>
        </p:spPr>
      </p:pic>
      <p:pic>
        <p:nvPicPr>
          <p:cNvPr id="7170" name="Picture 2" descr="כי בן שישים הוא: אוברדוביץ' לא עוצר">
            <a:extLst>
              <a:ext uri="{FF2B5EF4-FFF2-40B4-BE49-F238E27FC236}">
                <a16:creationId xmlns:a16="http://schemas.microsoft.com/office/drawing/2014/main" id="{4FBF26CD-9C5D-4D53-AA02-E411CF8BC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4" y="3662113"/>
            <a:ext cx="3067995" cy="230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50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>
            <a:extLst>
              <a:ext uri="{FF2B5EF4-FFF2-40B4-BE49-F238E27FC236}">
                <a16:creationId xmlns:a16="http://schemas.microsoft.com/office/drawing/2014/main" id="{1CE1D2CC-FBBF-45A3-9014-0D7069FC0E5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endParaRPr lang="he-IL" sz="2000" dirty="0">
              <a:solidFill>
                <a:schemeClr val="tx1"/>
              </a:solidFill>
            </a:endParaRPr>
          </a:p>
          <a:p>
            <a:endParaRPr lang="he-IL" sz="2000" dirty="0">
              <a:solidFill>
                <a:schemeClr val="tx1"/>
              </a:solidFill>
            </a:endParaRPr>
          </a:p>
          <a:p>
            <a:endParaRPr lang="he-IL" sz="2000" dirty="0">
              <a:solidFill>
                <a:schemeClr val="tx1"/>
              </a:solidFill>
            </a:endParaRPr>
          </a:p>
          <a:p>
            <a:endParaRPr lang="he-IL" sz="20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he-IL" sz="2000" dirty="0">
                <a:solidFill>
                  <a:schemeClr val="tx1"/>
                </a:solidFill>
              </a:rPr>
              <a:t>הכנס לקישור דרך הברקוד (לאתר </a:t>
            </a:r>
            <a:r>
              <a:rPr lang="en-US" sz="2000" dirty="0">
                <a:solidFill>
                  <a:schemeClr val="tx1"/>
                </a:solidFill>
              </a:rPr>
              <a:t>(</a:t>
            </a:r>
            <a:r>
              <a:rPr lang="en-US" sz="2000" dirty="0"/>
              <a:t>https://app.nearpod.com</a:t>
            </a:r>
            <a:r>
              <a:rPr lang="he-IL" sz="2000" dirty="0">
                <a:solidFill>
                  <a:schemeClr val="tx1"/>
                </a:solidFill>
              </a:rPr>
              <a:t> </a:t>
            </a:r>
          </a:p>
          <a:p>
            <a:pPr marL="457200" indent="-457200">
              <a:buFont typeface="+mj-lt"/>
              <a:buAutoNum type="arabicParenR"/>
            </a:pPr>
            <a:r>
              <a:rPr lang="he-IL" sz="2000" dirty="0">
                <a:solidFill>
                  <a:schemeClr val="tx1"/>
                </a:solidFill>
              </a:rPr>
              <a:t>הכנס דרך </a:t>
            </a:r>
            <a:r>
              <a:rPr lang="en-US" sz="2000" dirty="0">
                <a:solidFill>
                  <a:schemeClr val="tx1"/>
                </a:solidFill>
              </a:rPr>
              <a:t>WEB  </a:t>
            </a:r>
            <a:r>
              <a:rPr lang="he-IL" sz="2000" dirty="0">
                <a:solidFill>
                  <a:schemeClr val="tx1"/>
                </a:solidFill>
              </a:rPr>
              <a:t> או הורד את התוכנה</a:t>
            </a:r>
          </a:p>
          <a:p>
            <a:pPr marL="457200" indent="-457200">
              <a:buFont typeface="+mj-lt"/>
              <a:buAutoNum type="arabicParenR"/>
            </a:pPr>
            <a:r>
              <a:rPr lang="he-IL" sz="2000" dirty="0">
                <a:solidFill>
                  <a:schemeClr val="tx1"/>
                </a:solidFill>
              </a:rPr>
              <a:t>הקלד את הסיסמא  </a:t>
            </a:r>
            <a:r>
              <a:rPr lang="en-US" sz="2000" dirty="0">
                <a:solidFill>
                  <a:schemeClr val="tx1"/>
                </a:solidFill>
              </a:rPr>
              <a:t>IKLJR</a:t>
            </a:r>
            <a:endParaRPr lang="he-IL" sz="20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he-IL" sz="2000" dirty="0">
                <a:solidFill>
                  <a:schemeClr val="tx1"/>
                </a:solidFill>
              </a:rPr>
              <a:t>תשובתך היא אנונימית  אם בחרת לא לרשום שם </a:t>
            </a:r>
          </a:p>
          <a:p>
            <a:pPr marL="457200" indent="-457200">
              <a:buFont typeface="+mj-lt"/>
              <a:buAutoNum type="arabicParenR"/>
            </a:pPr>
            <a:r>
              <a:rPr lang="he-IL" sz="2000" dirty="0">
                <a:solidFill>
                  <a:srgbClr val="00B050"/>
                </a:solidFill>
              </a:rPr>
              <a:t>העלה את תשובתך בתיבת הטקסט למטה </a:t>
            </a:r>
          </a:p>
          <a:p>
            <a:endParaRPr lang="he-IL" sz="2000" dirty="0"/>
          </a:p>
        </p:txBody>
      </p:sp>
      <p:sp>
        <p:nvSpPr>
          <p:cNvPr id="3" name="כותרת 2">
            <a:extLst>
              <a:ext uri="{FF2B5EF4-FFF2-40B4-BE49-F238E27FC236}">
                <a16:creationId xmlns:a16="http://schemas.microsoft.com/office/drawing/2014/main" id="{0286F43D-51AF-4AA8-B4FA-ED4C34EE5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משימה – 1  </a:t>
            </a:r>
          </a:p>
        </p:txBody>
      </p:sp>
      <p:pic>
        <p:nvPicPr>
          <p:cNvPr id="5" name="תמונה 4" descr="תמונה שמכילה אובייקט, שעון&#10;&#10;התיאור נוצר באופן אוטומטי">
            <a:extLst>
              <a:ext uri="{FF2B5EF4-FFF2-40B4-BE49-F238E27FC236}">
                <a16:creationId xmlns:a16="http://schemas.microsoft.com/office/drawing/2014/main" id="{6B7B5722-D331-4CCD-A904-B3AEA44015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3F2EE"/>
              </a:clrFrom>
              <a:clrTo>
                <a:srgbClr val="F3F2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8" t="21296" r="8702"/>
          <a:stretch/>
        </p:blipFill>
        <p:spPr>
          <a:xfrm flipH="1">
            <a:off x="1588" y="2599256"/>
            <a:ext cx="2277745" cy="2037982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F80C04AA-CCE3-477B-9BF6-F684298F48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3" t="11203" r="11823" b="14164"/>
          <a:stretch/>
        </p:blipFill>
        <p:spPr>
          <a:xfrm>
            <a:off x="2558374" y="2501720"/>
            <a:ext cx="1682886" cy="1706191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54A3A382-D450-4881-9F4E-EBBED042E7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75"/>
          <a:stretch/>
        </p:blipFill>
        <p:spPr>
          <a:xfrm>
            <a:off x="4126283" y="4980800"/>
            <a:ext cx="2430162" cy="1834506"/>
          </a:xfrm>
          <a:prstGeom prst="rect">
            <a:avLst/>
          </a:prstGeom>
        </p:spPr>
      </p:pic>
      <p:sp>
        <p:nvSpPr>
          <p:cNvPr id="14" name="אליפסה 13">
            <a:extLst>
              <a:ext uri="{FF2B5EF4-FFF2-40B4-BE49-F238E27FC236}">
                <a16:creationId xmlns:a16="http://schemas.microsoft.com/office/drawing/2014/main" id="{63227B5D-4577-4CEC-92FA-D2A8F4AFC69D}"/>
              </a:ext>
            </a:extLst>
          </p:cNvPr>
          <p:cNvSpPr/>
          <p:nvPr/>
        </p:nvSpPr>
        <p:spPr>
          <a:xfrm>
            <a:off x="4126283" y="5729591"/>
            <a:ext cx="2828994" cy="505839"/>
          </a:xfrm>
          <a:prstGeom prst="ellipse">
            <a:avLst/>
          </a:prstGeom>
          <a:noFill/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8" name="מחבר: מרפקי 7">
            <a:extLst>
              <a:ext uri="{FF2B5EF4-FFF2-40B4-BE49-F238E27FC236}">
                <a16:creationId xmlns:a16="http://schemas.microsoft.com/office/drawing/2014/main" id="{BFAF2D80-817F-4128-8D98-4253AC9D1BF3}"/>
              </a:ext>
            </a:extLst>
          </p:cNvPr>
          <p:cNvCxnSpPr>
            <a:cxnSpLocks/>
          </p:cNvCxnSpPr>
          <p:nvPr/>
        </p:nvCxnSpPr>
        <p:spPr>
          <a:xfrm rot="5400000">
            <a:off x="6687767" y="4576862"/>
            <a:ext cx="1254867" cy="1050588"/>
          </a:xfrm>
          <a:prstGeom prst="bentConnector3">
            <a:avLst>
              <a:gd name="adj1" fmla="val 50000"/>
            </a:avLst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E8B2515B-E95A-45CD-8619-C31631E2C2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5665"/>
          <a:stretch/>
        </p:blipFill>
        <p:spPr>
          <a:xfrm>
            <a:off x="3611395" y="953117"/>
            <a:ext cx="8458200" cy="1486897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A9254B21-C7C8-49C8-A953-DCD11FD883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6914" y="4115039"/>
            <a:ext cx="1548468" cy="56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942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>
            <a:extLst>
              <a:ext uri="{FF2B5EF4-FFF2-40B4-BE49-F238E27FC236}">
                <a16:creationId xmlns:a16="http://schemas.microsoft.com/office/drawing/2014/main" id="{588719BB-08F6-4E58-8E35-CDEC0EFE495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2">
            <a:extLst>
              <a:ext uri="{FF2B5EF4-FFF2-40B4-BE49-F238E27FC236}">
                <a16:creationId xmlns:a16="http://schemas.microsoft.com/office/drawing/2014/main" id="{C486D1BD-237D-4F3B-9028-AD5E7FD60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הפסקה</a:t>
            </a:r>
          </a:p>
        </p:txBody>
      </p:sp>
    </p:spTree>
    <p:extLst>
      <p:ext uri="{BB962C8B-B14F-4D97-AF65-F5344CB8AC3E}">
        <p14:creationId xmlns:p14="http://schemas.microsoft.com/office/powerpoint/2010/main" val="2665734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ניהול צוותים</a:t>
            </a:r>
            <a:endParaRPr lang="he-IL" dirty="0"/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מנהל וכלכלה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שם המורה: שרי </a:t>
            </a:r>
            <a:r>
              <a:rPr lang="he-IL" dirty="0" err="1">
                <a:sym typeface="Varela Round"/>
              </a:rPr>
              <a:t>קרומר</a:t>
            </a:r>
            <a:endParaRPr lang="he-IL" dirty="0">
              <a:sym typeface="Varela Round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280C11-EEDB-487A-98F6-634F6A554FCC}"/>
              </a:ext>
            </a:extLst>
          </p:cNvPr>
          <p:cNvSpPr/>
          <p:nvPr/>
        </p:nvSpPr>
        <p:spPr>
          <a:xfrm>
            <a:off x="12279398" y="634420"/>
            <a:ext cx="2277745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6F7BCA-4B13-4E9D-B292-F022F48139C2}"/>
              </a:ext>
            </a:extLst>
          </p:cNvPr>
          <p:cNvSpPr/>
          <p:nvPr/>
        </p:nvSpPr>
        <p:spPr>
          <a:xfrm>
            <a:off x="12279397" y="1400768"/>
            <a:ext cx="2277745" cy="2975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מלאו את פרטי השיעור, המקצוע והמורה .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(אין צורך להשאיר את הכיתובים "שם השיעור" , "המקצוע", מחקו אותם וכתבו רק את הפרטים עצמם). 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192A72"/>
                </a:solidFill>
                <a:sym typeface="Varela Round"/>
              </a:rPr>
              <a:t>אסטרטגיות לפתרון קונפליקטים</a:t>
            </a:r>
            <a:endParaRPr lang="he-IL" dirty="0"/>
          </a:p>
        </p:txBody>
      </p:sp>
      <p:sp>
        <p:nvSpPr>
          <p:cNvPr id="6" name="מציין מיקום טקסט 13">
            <a:extLst>
              <a:ext uri="{FF2B5EF4-FFF2-40B4-BE49-F238E27FC236}">
                <a16:creationId xmlns:a16="http://schemas.microsoft.com/office/drawing/2014/main" id="{A643F960-956B-4DE4-B13D-3FAADA364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284226" y="1025601"/>
            <a:ext cx="9802368" cy="431447"/>
          </a:xfrm>
        </p:spPr>
        <p:txBody>
          <a:bodyPr/>
          <a:lstStyle/>
          <a:p>
            <a:r>
              <a:rPr lang="he-IL" dirty="0"/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AE75ED-AA8B-4A33-A28F-0A9982630A9E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3D0EF2-D682-4EA2-BF58-1A1C04EAB44D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3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מציין מיקום טקסט 2">
            <a:extLst>
              <a:ext uri="{FF2B5EF4-FFF2-40B4-BE49-F238E27FC236}">
                <a16:creationId xmlns:a16="http://schemas.microsoft.com/office/drawing/2014/main" id="{BE2484AB-9175-4173-9D06-634A54FC9527}"/>
              </a:ext>
            </a:extLst>
          </p:cNvPr>
          <p:cNvSpPr txBox="1">
            <a:spLocks/>
          </p:cNvSpPr>
          <p:nvPr/>
        </p:nvSpPr>
        <p:spPr>
          <a:xfrm>
            <a:off x="1332689" y="1861985"/>
            <a:ext cx="9193299" cy="4611559"/>
          </a:xfrm>
          <a:prstGeom prst="rect">
            <a:avLst/>
          </a:prstGeom>
        </p:spPr>
        <p:txBody>
          <a:bodyPr>
            <a:normAutofit/>
          </a:bodyPr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000" b="1" dirty="0">
                <a:solidFill>
                  <a:srgbClr val="192A72"/>
                </a:solidFill>
                <a:ea typeface="+mj-ea"/>
                <a:sym typeface="Varela Round"/>
              </a:rPr>
              <a:t>ניתן להבחין בחמש אסטרטגיות לפתרון קונפליקטים בין קבוצות ובתוך קבוצות עבודה </a:t>
            </a:r>
            <a:endParaRPr lang="he-IL" sz="1600" b="1" dirty="0">
              <a:solidFill>
                <a:srgbClr val="192A72"/>
              </a:solidFill>
              <a:ea typeface="+mj-ea"/>
              <a:sym typeface="Varela Round"/>
            </a:endParaRPr>
          </a:p>
        </p:txBody>
      </p:sp>
      <p:pic>
        <p:nvPicPr>
          <p:cNvPr id="4098" name="Picture 2" descr="Light bulb ideas creative diagram concept Free Photo">
            <a:extLst>
              <a:ext uri="{FF2B5EF4-FFF2-40B4-BE49-F238E27FC236}">
                <a16:creationId xmlns:a16="http://schemas.microsoft.com/office/drawing/2014/main" id="{ED02F169-5DC3-4E1C-9BC6-C91140BE9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760" y="2443585"/>
            <a:ext cx="5962650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316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192A72"/>
                </a:solidFill>
                <a:sym typeface="Varela Round"/>
              </a:rPr>
              <a:t>אסטרטגיות לפתרון קונפליקטים</a:t>
            </a:r>
            <a:endParaRPr lang="he-IL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AE75ED-AA8B-4A33-A28F-0A9982630A9E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3D0EF2-D682-4EA2-BF58-1A1C04EAB44D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3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מציין מיקום טקסט 2">
            <a:extLst>
              <a:ext uri="{FF2B5EF4-FFF2-40B4-BE49-F238E27FC236}">
                <a16:creationId xmlns:a16="http://schemas.microsoft.com/office/drawing/2014/main" id="{BE2484AB-9175-4173-9D06-634A54FC9527}"/>
              </a:ext>
            </a:extLst>
          </p:cNvPr>
          <p:cNvSpPr txBox="1">
            <a:spLocks/>
          </p:cNvSpPr>
          <p:nvPr/>
        </p:nvSpPr>
        <p:spPr>
          <a:xfrm>
            <a:off x="710119" y="1861985"/>
            <a:ext cx="8823649" cy="4611559"/>
          </a:xfrm>
          <a:prstGeom prst="rect">
            <a:avLst/>
          </a:prstGeom>
        </p:spPr>
        <p:txBody>
          <a:bodyPr>
            <a:normAutofit/>
          </a:bodyPr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e-IL" sz="2000" b="1" dirty="0">
              <a:solidFill>
                <a:schemeClr val="tx1">
                  <a:lumMod val="90000"/>
                  <a:lumOff val="10000"/>
                </a:schemeClr>
              </a:solidFill>
              <a:ea typeface="+mj-ea"/>
              <a:sym typeface="Varela Round"/>
            </a:endParaRPr>
          </a:p>
          <a:p>
            <a:endParaRPr lang="he-IL" sz="1600" b="1" dirty="0">
              <a:solidFill>
                <a:schemeClr val="tx1">
                  <a:lumMod val="90000"/>
                  <a:lumOff val="10000"/>
                </a:schemeClr>
              </a:solidFill>
              <a:sym typeface="Varela Round"/>
            </a:endParaRPr>
          </a:p>
          <a:p>
            <a:endParaRPr lang="he-IL" sz="2000" b="1" dirty="0">
              <a:solidFill>
                <a:schemeClr val="tx1">
                  <a:lumMod val="90000"/>
                  <a:lumOff val="10000"/>
                </a:schemeClr>
              </a:solidFill>
              <a:ea typeface="+mj-ea"/>
            </a:endParaRPr>
          </a:p>
        </p:txBody>
      </p:sp>
      <p:sp>
        <p:nvSpPr>
          <p:cNvPr id="8" name="מציין מיקום טקסט 2">
            <a:extLst>
              <a:ext uri="{FF2B5EF4-FFF2-40B4-BE49-F238E27FC236}">
                <a16:creationId xmlns:a16="http://schemas.microsoft.com/office/drawing/2014/main" id="{1C974812-48D8-4A8B-8E4E-7804E09D1F4E}"/>
              </a:ext>
            </a:extLst>
          </p:cNvPr>
          <p:cNvSpPr txBox="1">
            <a:spLocks/>
          </p:cNvSpPr>
          <p:nvPr/>
        </p:nvSpPr>
        <p:spPr>
          <a:xfrm>
            <a:off x="1825552" y="1849016"/>
            <a:ext cx="8823649" cy="4611559"/>
          </a:xfrm>
          <a:prstGeom prst="rect">
            <a:avLst/>
          </a:prstGeom>
        </p:spPr>
        <p:txBody>
          <a:bodyPr>
            <a:normAutofit/>
          </a:bodyPr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arenR"/>
            </a:pPr>
            <a:r>
              <a:rPr lang="he-IL" sz="2000" b="1" dirty="0">
                <a:solidFill>
                  <a:schemeClr val="tx1">
                    <a:lumMod val="90000"/>
                    <a:lumOff val="10000"/>
                  </a:schemeClr>
                </a:solidFill>
                <a:sym typeface="Varela Round"/>
              </a:rPr>
              <a:t>הימנעות או "בריחה" – במידה והצדדים השונים אינם נחושים בדעתם בעיניי השנוי במחלוקת, אז דוחים את הניסיון לפתור את המשבר</a:t>
            </a:r>
            <a:br>
              <a:rPr 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sym typeface="Varela Round"/>
              </a:rPr>
            </a:br>
            <a:r>
              <a:rPr 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sym typeface="Varela Round"/>
              </a:rPr>
              <a:t> 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ea typeface="+mj-ea"/>
                <a:sym typeface="Varela Round"/>
              </a:rPr>
              <a:t>       </a:t>
            </a:r>
            <a:r>
              <a:rPr lang="he-IL" sz="2000" b="1" dirty="0">
                <a:solidFill>
                  <a:schemeClr val="tx1">
                    <a:lumMod val="90000"/>
                    <a:lumOff val="10000"/>
                  </a:schemeClr>
                </a:solidFill>
                <a:ea typeface="+mj-ea"/>
                <a:sym typeface="Varela Round"/>
              </a:rPr>
              <a:t>קורה גם במידה והצדדים אינם מגלים נטייה כלל לשתף פעולה </a:t>
            </a:r>
          </a:p>
          <a:p>
            <a:endParaRPr lang="he-IL" sz="1600" b="1" dirty="0">
              <a:solidFill>
                <a:schemeClr val="tx1">
                  <a:lumMod val="90000"/>
                  <a:lumOff val="10000"/>
                </a:schemeClr>
              </a:solidFill>
              <a:sym typeface="Varela Round"/>
            </a:endParaRPr>
          </a:p>
          <a:p>
            <a:endParaRPr lang="he-IL" sz="2000" b="1" dirty="0">
              <a:solidFill>
                <a:schemeClr val="tx1">
                  <a:lumMod val="90000"/>
                  <a:lumOff val="10000"/>
                </a:schemeClr>
              </a:solidFill>
              <a:ea typeface="+mj-ea"/>
            </a:endParaRPr>
          </a:p>
        </p:txBody>
      </p:sp>
      <p:sp>
        <p:nvSpPr>
          <p:cNvPr id="16" name="מציין מיקום טקסט 13">
            <a:extLst>
              <a:ext uri="{FF2B5EF4-FFF2-40B4-BE49-F238E27FC236}">
                <a16:creationId xmlns:a16="http://schemas.microsoft.com/office/drawing/2014/main" id="{6C60D9BC-45B3-44BC-B5E7-4857655902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284226" y="1190977"/>
            <a:ext cx="9802368" cy="431447"/>
          </a:xfrm>
        </p:spPr>
        <p:txBody>
          <a:bodyPr/>
          <a:lstStyle/>
          <a:p>
            <a:r>
              <a:rPr lang="he-IL" sz="3200" dirty="0">
                <a:solidFill>
                  <a:srgbClr val="192A72"/>
                </a:solidFill>
                <a:sym typeface="Varela Round"/>
              </a:rPr>
              <a:t>.</a:t>
            </a:r>
            <a:endParaRPr lang="he-IL" dirty="0"/>
          </a:p>
        </p:txBody>
      </p:sp>
      <p:pic>
        <p:nvPicPr>
          <p:cNvPr id="8194" name="Picture 2" descr="Calm african-american businessman practicing yoga at work ignoring angry boss Free Photo">
            <a:extLst>
              <a:ext uri="{FF2B5EF4-FFF2-40B4-BE49-F238E27FC236}">
                <a16:creationId xmlns:a16="http://schemas.microsoft.com/office/drawing/2014/main" id="{BE3B6B1A-ADFA-48D9-8860-0A6DBADCF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72" y="4247477"/>
            <a:ext cx="3155496" cy="210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Business teamwork blaming partner and serious discussion. Premium Photo">
            <a:extLst>
              <a:ext uri="{FF2B5EF4-FFF2-40B4-BE49-F238E27FC236}">
                <a16:creationId xmlns:a16="http://schemas.microsoft.com/office/drawing/2014/main" id="{9A8B5CC1-38E5-4B18-8236-F5DC8BACF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060" y="3475043"/>
            <a:ext cx="3607747" cy="240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5010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192A72"/>
                </a:solidFill>
                <a:sym typeface="Varela Round"/>
              </a:rPr>
              <a:t>אסטרטגיות לפתרון קונפליקטים</a:t>
            </a:r>
            <a:endParaRPr lang="he-IL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AE75ED-AA8B-4A33-A28F-0A9982630A9E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3D0EF2-D682-4EA2-BF58-1A1C04EAB44D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3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מציין מיקום טקסט 2">
            <a:extLst>
              <a:ext uri="{FF2B5EF4-FFF2-40B4-BE49-F238E27FC236}">
                <a16:creationId xmlns:a16="http://schemas.microsoft.com/office/drawing/2014/main" id="{BE2484AB-9175-4173-9D06-634A54FC9527}"/>
              </a:ext>
            </a:extLst>
          </p:cNvPr>
          <p:cNvSpPr txBox="1">
            <a:spLocks/>
          </p:cNvSpPr>
          <p:nvPr/>
        </p:nvSpPr>
        <p:spPr>
          <a:xfrm>
            <a:off x="710119" y="1861985"/>
            <a:ext cx="8823649" cy="4611559"/>
          </a:xfrm>
          <a:prstGeom prst="rect">
            <a:avLst/>
          </a:prstGeom>
        </p:spPr>
        <p:txBody>
          <a:bodyPr>
            <a:normAutofit/>
          </a:bodyPr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e-IL" sz="2000" b="1" dirty="0">
              <a:solidFill>
                <a:schemeClr val="tx1">
                  <a:lumMod val="90000"/>
                  <a:lumOff val="10000"/>
                </a:schemeClr>
              </a:solidFill>
              <a:ea typeface="+mj-ea"/>
              <a:sym typeface="Varela Round"/>
            </a:endParaRPr>
          </a:p>
          <a:p>
            <a:endParaRPr lang="he-IL" sz="1600" b="1" dirty="0">
              <a:solidFill>
                <a:schemeClr val="tx1">
                  <a:lumMod val="90000"/>
                  <a:lumOff val="10000"/>
                </a:schemeClr>
              </a:solidFill>
              <a:sym typeface="Varela Round"/>
            </a:endParaRPr>
          </a:p>
          <a:p>
            <a:endParaRPr lang="he-IL" sz="2000" b="1" dirty="0">
              <a:solidFill>
                <a:schemeClr val="tx1">
                  <a:lumMod val="90000"/>
                  <a:lumOff val="10000"/>
                </a:schemeClr>
              </a:solidFill>
              <a:ea typeface="+mj-ea"/>
            </a:endParaRPr>
          </a:p>
        </p:txBody>
      </p:sp>
      <p:sp>
        <p:nvSpPr>
          <p:cNvPr id="8" name="מציין מיקום טקסט 2">
            <a:extLst>
              <a:ext uri="{FF2B5EF4-FFF2-40B4-BE49-F238E27FC236}">
                <a16:creationId xmlns:a16="http://schemas.microsoft.com/office/drawing/2014/main" id="{1C974812-48D8-4A8B-8E4E-7804E09D1F4E}"/>
              </a:ext>
            </a:extLst>
          </p:cNvPr>
          <p:cNvSpPr txBox="1">
            <a:spLocks/>
          </p:cNvSpPr>
          <p:nvPr/>
        </p:nvSpPr>
        <p:spPr>
          <a:xfrm>
            <a:off x="1825552" y="1849016"/>
            <a:ext cx="8823649" cy="4611559"/>
          </a:xfrm>
          <a:prstGeom prst="rect">
            <a:avLst/>
          </a:prstGeom>
        </p:spPr>
        <p:txBody>
          <a:bodyPr>
            <a:normAutofit/>
          </a:bodyPr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arenR" startAt="2"/>
            </a:pPr>
            <a:r>
              <a:rPr lang="he-IL" sz="2000" b="1" dirty="0">
                <a:solidFill>
                  <a:schemeClr val="tx1">
                    <a:lumMod val="90000"/>
                    <a:lumOff val="10000"/>
                  </a:schemeClr>
                </a:solidFill>
                <a:sym typeface="Varela Round"/>
              </a:rPr>
              <a:t>עימות –רמת גבוהה של נחישות ורמה נמוכה של שיתוף פעולה בין הצדדים, מובילות באופן טבעי לעימות מתוך כוונה להכריע את היריב ולהביסו</a:t>
            </a:r>
            <a:endParaRPr lang="he-IL" sz="2000" b="1" dirty="0">
              <a:solidFill>
                <a:schemeClr val="tx1">
                  <a:lumMod val="90000"/>
                  <a:lumOff val="10000"/>
                </a:schemeClr>
              </a:solidFill>
              <a:ea typeface="+mj-ea"/>
              <a:sym typeface="Varela Round"/>
            </a:endParaRPr>
          </a:p>
          <a:p>
            <a:endParaRPr lang="he-IL" sz="1600" b="1" dirty="0">
              <a:solidFill>
                <a:schemeClr val="tx1">
                  <a:lumMod val="90000"/>
                  <a:lumOff val="10000"/>
                </a:schemeClr>
              </a:solidFill>
              <a:sym typeface="Varela Round"/>
            </a:endParaRPr>
          </a:p>
          <a:p>
            <a:endParaRPr lang="he-IL" sz="2000" b="1" dirty="0">
              <a:solidFill>
                <a:schemeClr val="tx1">
                  <a:lumMod val="90000"/>
                  <a:lumOff val="10000"/>
                </a:schemeClr>
              </a:solidFill>
              <a:ea typeface="+mj-ea"/>
            </a:endParaRPr>
          </a:p>
        </p:txBody>
      </p:sp>
      <p:sp>
        <p:nvSpPr>
          <p:cNvPr id="16" name="מציין מיקום טקסט 13">
            <a:extLst>
              <a:ext uri="{FF2B5EF4-FFF2-40B4-BE49-F238E27FC236}">
                <a16:creationId xmlns:a16="http://schemas.microsoft.com/office/drawing/2014/main" id="{6C60D9BC-45B3-44BC-B5E7-4857655902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284226" y="1190977"/>
            <a:ext cx="9802368" cy="431447"/>
          </a:xfrm>
        </p:spPr>
        <p:txBody>
          <a:bodyPr/>
          <a:lstStyle/>
          <a:p>
            <a:r>
              <a:rPr lang="he-IL" sz="3200" dirty="0">
                <a:solidFill>
                  <a:srgbClr val="192A72"/>
                </a:solidFill>
                <a:sym typeface="Varela Round"/>
              </a:rPr>
              <a:t>.</a:t>
            </a:r>
            <a:endParaRPr lang="he-IL" dirty="0"/>
          </a:p>
        </p:txBody>
      </p:sp>
      <p:graphicFrame>
        <p:nvGraphicFramePr>
          <p:cNvPr id="13" name="תרשים 12">
            <a:extLst>
              <a:ext uri="{FF2B5EF4-FFF2-40B4-BE49-F238E27FC236}">
                <a16:creationId xmlns:a16="http://schemas.microsoft.com/office/drawing/2014/main" id="{4BFDFBC9-18FB-46B4-9523-F4D1097478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1574224"/>
              </p:ext>
            </p:extLst>
          </p:nvPr>
        </p:nvGraphicFramePr>
        <p:xfrm>
          <a:off x="0" y="2289513"/>
          <a:ext cx="3042519" cy="1878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" name="תמונה 13">
            <a:extLst>
              <a:ext uri="{FF2B5EF4-FFF2-40B4-BE49-F238E27FC236}">
                <a16:creationId xmlns:a16="http://schemas.microsoft.com/office/drawing/2014/main" id="{39EED0C2-68D3-4EED-ACBA-F21CD0CF07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4158" y="3793306"/>
            <a:ext cx="3340404" cy="2372839"/>
          </a:xfrm>
          <a:prstGeom prst="rect">
            <a:avLst/>
          </a:prstGeom>
        </p:spPr>
      </p:pic>
      <p:pic>
        <p:nvPicPr>
          <p:cNvPr id="9220" name="Picture 4" descr="Angry boss serious throwing documents dissatisfied with bad work result. employee looking Premium Photo">
            <a:extLst>
              <a:ext uri="{FF2B5EF4-FFF2-40B4-BE49-F238E27FC236}">
                <a16:creationId xmlns:a16="http://schemas.microsoft.com/office/drawing/2014/main" id="{49723728-5A34-4BA3-B18C-DDD6558BC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15" y="4116711"/>
            <a:ext cx="4115220" cy="274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9967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דיה מקוונת 3" title="ￗﾤￗﾪￗﾙￗﾗ ￗﾜￗﾠￗﾕￗﾩￗﾐ: &quot;ￗﾤￗﾪￗﾨￗﾕￗﾟ ￗﾧￗﾕￗﾠￗﾤￗﾜￗﾙￗﾧￗﾘￗﾙￗﾝ&quot; - ￗﾑￗﾙￗﾪ ￗﾡￗﾤￗﾨ ￗﾘￗﾑￗﾠￗﾧￗﾙￗﾟ">
            <a:hlinkClick r:id="" action="ppaction://media"/>
            <a:extLst>
              <a:ext uri="{FF2B5EF4-FFF2-40B4-BE49-F238E27FC236}">
                <a16:creationId xmlns:a16="http://schemas.microsoft.com/office/drawing/2014/main" id="{50FA3259-1D63-41D1-B3E7-A9C12DB03F10}"/>
              </a:ext>
            </a:extLst>
          </p:cNvPr>
          <p:cNvPicPr>
            <a:picLocks noGrp="1" noRot="1" noChangeAspect="1"/>
          </p:cNvPicPr>
          <p:nvPr>
            <p:ph sz="quarter" idx="4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55448"/>
            <a:ext cx="9802206" cy="5514144"/>
          </a:xfrm>
          <a:prstGeom prst="rect">
            <a:avLst/>
          </a:prstGeom>
        </p:spPr>
      </p:pic>
      <p:sp>
        <p:nvSpPr>
          <p:cNvPr id="3" name="כותרת 2">
            <a:extLst>
              <a:ext uri="{FF2B5EF4-FFF2-40B4-BE49-F238E27FC236}">
                <a16:creationId xmlns:a16="http://schemas.microsoft.com/office/drawing/2014/main" id="{63D14E7C-67D2-4793-B491-50C4C78FF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4487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192A72"/>
                </a:solidFill>
                <a:sym typeface="Varela Round"/>
              </a:rPr>
              <a:t>אסטרטגיות לפתרון קונפליקטים</a:t>
            </a:r>
            <a:endParaRPr lang="he-IL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AE75ED-AA8B-4A33-A28F-0A9982630A9E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3D0EF2-D682-4EA2-BF58-1A1C04EAB44D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3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מציין מיקום טקסט 2">
            <a:extLst>
              <a:ext uri="{FF2B5EF4-FFF2-40B4-BE49-F238E27FC236}">
                <a16:creationId xmlns:a16="http://schemas.microsoft.com/office/drawing/2014/main" id="{BE2484AB-9175-4173-9D06-634A54FC9527}"/>
              </a:ext>
            </a:extLst>
          </p:cNvPr>
          <p:cNvSpPr txBox="1">
            <a:spLocks/>
          </p:cNvSpPr>
          <p:nvPr/>
        </p:nvSpPr>
        <p:spPr>
          <a:xfrm>
            <a:off x="710119" y="1861985"/>
            <a:ext cx="8823649" cy="4611559"/>
          </a:xfrm>
          <a:prstGeom prst="rect">
            <a:avLst/>
          </a:prstGeom>
        </p:spPr>
        <p:txBody>
          <a:bodyPr>
            <a:normAutofit/>
          </a:bodyPr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e-IL" sz="2000" b="1" dirty="0">
              <a:solidFill>
                <a:schemeClr val="tx1">
                  <a:lumMod val="90000"/>
                  <a:lumOff val="10000"/>
                </a:schemeClr>
              </a:solidFill>
              <a:ea typeface="+mj-ea"/>
              <a:sym typeface="Varela Round"/>
            </a:endParaRPr>
          </a:p>
          <a:p>
            <a:endParaRPr lang="he-IL" sz="1600" b="1" dirty="0">
              <a:solidFill>
                <a:schemeClr val="tx1">
                  <a:lumMod val="90000"/>
                  <a:lumOff val="10000"/>
                </a:schemeClr>
              </a:solidFill>
              <a:sym typeface="Varela Round"/>
            </a:endParaRPr>
          </a:p>
          <a:p>
            <a:endParaRPr lang="he-IL" sz="2000" b="1" dirty="0">
              <a:solidFill>
                <a:schemeClr val="tx1">
                  <a:lumMod val="90000"/>
                  <a:lumOff val="10000"/>
                </a:schemeClr>
              </a:solidFill>
              <a:ea typeface="+mj-ea"/>
            </a:endParaRPr>
          </a:p>
        </p:txBody>
      </p:sp>
      <p:sp>
        <p:nvSpPr>
          <p:cNvPr id="8" name="מציין מיקום טקסט 2">
            <a:extLst>
              <a:ext uri="{FF2B5EF4-FFF2-40B4-BE49-F238E27FC236}">
                <a16:creationId xmlns:a16="http://schemas.microsoft.com/office/drawing/2014/main" id="{1C974812-48D8-4A8B-8E4E-7804E09D1F4E}"/>
              </a:ext>
            </a:extLst>
          </p:cNvPr>
          <p:cNvSpPr txBox="1">
            <a:spLocks/>
          </p:cNvSpPr>
          <p:nvPr/>
        </p:nvSpPr>
        <p:spPr>
          <a:xfrm>
            <a:off x="1825552" y="1849016"/>
            <a:ext cx="8823649" cy="4611559"/>
          </a:xfrm>
          <a:prstGeom prst="rect">
            <a:avLst/>
          </a:prstGeom>
        </p:spPr>
        <p:txBody>
          <a:bodyPr>
            <a:normAutofit/>
          </a:bodyPr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arenR" startAt="3"/>
            </a:pPr>
            <a:r>
              <a:rPr lang="he-IL" sz="2000" b="1" dirty="0">
                <a:solidFill>
                  <a:schemeClr val="tx1">
                    <a:lumMod val="90000"/>
                    <a:lumOff val="10000"/>
                  </a:schemeClr>
                </a:solidFill>
                <a:sym typeface="Varela Round"/>
              </a:rPr>
              <a:t>סתגלנות –נחישות נמוכה ורמת שיתוף פעולה גבוהה, המביאות את הצדדים לפתרון הקונפליקט בדרך של ויתור מדומה "וטיוח" הבעיה במקום למצוא פתרון הולם וחד משמעי . </a:t>
            </a:r>
            <a:endParaRPr lang="he-IL" sz="2000" b="1" dirty="0">
              <a:solidFill>
                <a:schemeClr val="tx1">
                  <a:lumMod val="90000"/>
                  <a:lumOff val="10000"/>
                </a:schemeClr>
              </a:solidFill>
              <a:ea typeface="+mj-ea"/>
              <a:sym typeface="Varela Round"/>
            </a:endParaRPr>
          </a:p>
          <a:p>
            <a:endParaRPr lang="he-IL" sz="1600" b="1" dirty="0">
              <a:solidFill>
                <a:schemeClr val="tx1">
                  <a:lumMod val="90000"/>
                  <a:lumOff val="10000"/>
                </a:schemeClr>
              </a:solidFill>
              <a:sym typeface="Varela Round"/>
            </a:endParaRPr>
          </a:p>
          <a:p>
            <a:endParaRPr lang="he-IL" sz="2000" b="1" dirty="0">
              <a:solidFill>
                <a:schemeClr val="tx1">
                  <a:lumMod val="90000"/>
                  <a:lumOff val="10000"/>
                </a:schemeClr>
              </a:solidFill>
              <a:ea typeface="+mj-ea"/>
            </a:endParaRPr>
          </a:p>
        </p:txBody>
      </p:sp>
      <p:sp>
        <p:nvSpPr>
          <p:cNvPr id="16" name="מציין מיקום טקסט 13">
            <a:extLst>
              <a:ext uri="{FF2B5EF4-FFF2-40B4-BE49-F238E27FC236}">
                <a16:creationId xmlns:a16="http://schemas.microsoft.com/office/drawing/2014/main" id="{6C60D9BC-45B3-44BC-B5E7-4857655902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284226" y="1190977"/>
            <a:ext cx="9802368" cy="431447"/>
          </a:xfrm>
        </p:spPr>
        <p:txBody>
          <a:bodyPr/>
          <a:lstStyle/>
          <a:p>
            <a:r>
              <a:rPr lang="he-IL" sz="3200" dirty="0">
                <a:solidFill>
                  <a:srgbClr val="192A72"/>
                </a:solidFill>
                <a:sym typeface="Varela Round"/>
              </a:rPr>
              <a:t>.</a:t>
            </a:r>
            <a:endParaRPr lang="he-IL" dirty="0"/>
          </a:p>
        </p:txBody>
      </p:sp>
      <p:graphicFrame>
        <p:nvGraphicFramePr>
          <p:cNvPr id="9" name="תרשים 8">
            <a:extLst>
              <a:ext uri="{FF2B5EF4-FFF2-40B4-BE49-F238E27FC236}">
                <a16:creationId xmlns:a16="http://schemas.microsoft.com/office/drawing/2014/main" id="{D3296FA8-544E-4A66-BCD9-13D223F800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1262834"/>
              </p:ext>
            </p:extLst>
          </p:nvPr>
        </p:nvGraphicFramePr>
        <p:xfrm>
          <a:off x="0" y="2289513"/>
          <a:ext cx="3042519" cy="1878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" name="Picture 2" descr="בידוד, פינצטות והמתנה של שעות: מאחורי הקלעים של &quot;הישרדות&quot;">
            <a:extLst>
              <a:ext uri="{FF2B5EF4-FFF2-40B4-BE49-F238E27FC236}">
                <a16:creationId xmlns:a16="http://schemas.microsoft.com/office/drawing/2014/main" id="{226C7D99-296F-42E5-95F6-34DC4DD58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22" y="3228638"/>
            <a:ext cx="5389307" cy="303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9461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192A72"/>
                </a:solidFill>
                <a:sym typeface="Varela Round"/>
              </a:rPr>
              <a:t>אסטרטגיות לפתרון קונפליקטים</a:t>
            </a:r>
            <a:endParaRPr lang="he-IL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AE75ED-AA8B-4A33-A28F-0A9982630A9E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3D0EF2-D682-4EA2-BF58-1A1C04EAB44D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3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מציין מיקום טקסט 2">
            <a:extLst>
              <a:ext uri="{FF2B5EF4-FFF2-40B4-BE49-F238E27FC236}">
                <a16:creationId xmlns:a16="http://schemas.microsoft.com/office/drawing/2014/main" id="{BE2484AB-9175-4173-9D06-634A54FC9527}"/>
              </a:ext>
            </a:extLst>
          </p:cNvPr>
          <p:cNvSpPr txBox="1">
            <a:spLocks/>
          </p:cNvSpPr>
          <p:nvPr/>
        </p:nvSpPr>
        <p:spPr>
          <a:xfrm>
            <a:off x="710119" y="1861985"/>
            <a:ext cx="8823649" cy="4611559"/>
          </a:xfrm>
          <a:prstGeom prst="rect">
            <a:avLst/>
          </a:prstGeom>
        </p:spPr>
        <p:txBody>
          <a:bodyPr>
            <a:normAutofit/>
          </a:bodyPr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e-IL" sz="2000" b="1" dirty="0">
              <a:solidFill>
                <a:schemeClr val="tx1">
                  <a:lumMod val="90000"/>
                  <a:lumOff val="10000"/>
                </a:schemeClr>
              </a:solidFill>
              <a:ea typeface="+mj-ea"/>
              <a:sym typeface="Varela Round"/>
            </a:endParaRPr>
          </a:p>
          <a:p>
            <a:endParaRPr lang="he-IL" sz="1600" b="1" dirty="0">
              <a:solidFill>
                <a:schemeClr val="tx1">
                  <a:lumMod val="90000"/>
                  <a:lumOff val="10000"/>
                </a:schemeClr>
              </a:solidFill>
              <a:sym typeface="Varela Round"/>
            </a:endParaRPr>
          </a:p>
          <a:p>
            <a:endParaRPr lang="he-IL" sz="2000" b="1" dirty="0">
              <a:solidFill>
                <a:schemeClr val="tx1">
                  <a:lumMod val="90000"/>
                  <a:lumOff val="10000"/>
                </a:schemeClr>
              </a:solidFill>
              <a:ea typeface="+mj-ea"/>
            </a:endParaRPr>
          </a:p>
        </p:txBody>
      </p:sp>
      <p:sp>
        <p:nvSpPr>
          <p:cNvPr id="8" name="מציין מיקום טקסט 2">
            <a:extLst>
              <a:ext uri="{FF2B5EF4-FFF2-40B4-BE49-F238E27FC236}">
                <a16:creationId xmlns:a16="http://schemas.microsoft.com/office/drawing/2014/main" id="{1C974812-48D8-4A8B-8E4E-7804E09D1F4E}"/>
              </a:ext>
            </a:extLst>
          </p:cNvPr>
          <p:cNvSpPr txBox="1">
            <a:spLocks/>
          </p:cNvSpPr>
          <p:nvPr/>
        </p:nvSpPr>
        <p:spPr>
          <a:xfrm>
            <a:off x="1825552" y="1849016"/>
            <a:ext cx="8823649" cy="4611559"/>
          </a:xfrm>
          <a:prstGeom prst="rect">
            <a:avLst/>
          </a:prstGeom>
        </p:spPr>
        <p:txBody>
          <a:bodyPr>
            <a:normAutofit/>
          </a:bodyPr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arenR" startAt="3"/>
            </a:pPr>
            <a:endParaRPr lang="he-IL" sz="2000" b="1" dirty="0">
              <a:solidFill>
                <a:schemeClr val="tx1">
                  <a:lumMod val="90000"/>
                  <a:lumOff val="10000"/>
                </a:schemeClr>
              </a:solidFill>
              <a:ea typeface="+mj-ea"/>
              <a:sym typeface="Varela Round"/>
            </a:endParaRPr>
          </a:p>
          <a:p>
            <a:endParaRPr lang="he-IL" sz="1600" b="1" dirty="0">
              <a:solidFill>
                <a:schemeClr val="tx1">
                  <a:lumMod val="90000"/>
                  <a:lumOff val="10000"/>
                </a:schemeClr>
              </a:solidFill>
              <a:sym typeface="Varela Round"/>
            </a:endParaRPr>
          </a:p>
          <a:p>
            <a:endParaRPr lang="he-IL" sz="2000" b="1" dirty="0">
              <a:solidFill>
                <a:schemeClr val="tx1">
                  <a:lumMod val="90000"/>
                  <a:lumOff val="10000"/>
                </a:schemeClr>
              </a:solidFill>
              <a:ea typeface="+mj-ea"/>
            </a:endParaRPr>
          </a:p>
        </p:txBody>
      </p:sp>
      <p:sp>
        <p:nvSpPr>
          <p:cNvPr id="16" name="מציין מיקום טקסט 13">
            <a:extLst>
              <a:ext uri="{FF2B5EF4-FFF2-40B4-BE49-F238E27FC236}">
                <a16:creationId xmlns:a16="http://schemas.microsoft.com/office/drawing/2014/main" id="{6C60D9BC-45B3-44BC-B5E7-4857655902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284226" y="1190977"/>
            <a:ext cx="9802368" cy="431447"/>
          </a:xfrm>
        </p:spPr>
        <p:txBody>
          <a:bodyPr/>
          <a:lstStyle/>
          <a:p>
            <a:r>
              <a:rPr lang="he-IL" sz="3200" dirty="0">
                <a:solidFill>
                  <a:srgbClr val="192A72"/>
                </a:solidFill>
                <a:sym typeface="Varela Round"/>
              </a:rPr>
              <a:t>.</a:t>
            </a:r>
            <a:endParaRPr lang="he-IL" dirty="0"/>
          </a:p>
        </p:txBody>
      </p:sp>
      <p:pic>
        <p:nvPicPr>
          <p:cNvPr id="2" name="מדיה מקוונת 1" title="ￗﾙￗﾜￗﾓￗﾙ ￗﾑￗﾙￗﾪ ￗﾔￗﾢￗﾥ ￗﾢￗﾕￗﾠￗﾔ 3 | ￗﾤￗﾨￗﾧ 5 - ￗﾐￗﾕￗﾤￗﾧ ￗﾔￗﾞￗﾤￗﾙￗﾧ | ￗﾩￗﾙￗﾓￗﾕￗﾨￗﾙ ￗﾑￗﾛￗﾕￗﾨￗﾔ ￗﾑￗﾙￗﾕￗﾘￗﾙￗﾕￗﾑ ￰ﾟﾔﾥ">
            <a:hlinkClick r:id="" action="ppaction://media"/>
            <a:extLst>
              <a:ext uri="{FF2B5EF4-FFF2-40B4-BE49-F238E27FC236}">
                <a16:creationId xmlns:a16="http://schemas.microsoft.com/office/drawing/2014/main" id="{EA0FD573-EE5A-4702-BD6A-14CB4241A61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94370" y="1370610"/>
            <a:ext cx="8241416" cy="463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7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192A72"/>
                </a:solidFill>
                <a:sym typeface="Varela Round"/>
              </a:rPr>
              <a:t>אסטרטגיות לפתרון קונפליקטים</a:t>
            </a:r>
            <a:endParaRPr lang="he-IL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AE75ED-AA8B-4A33-A28F-0A9982630A9E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3D0EF2-D682-4EA2-BF58-1A1C04EAB44D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3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מציין מיקום טקסט 2">
            <a:extLst>
              <a:ext uri="{FF2B5EF4-FFF2-40B4-BE49-F238E27FC236}">
                <a16:creationId xmlns:a16="http://schemas.microsoft.com/office/drawing/2014/main" id="{BE2484AB-9175-4173-9D06-634A54FC9527}"/>
              </a:ext>
            </a:extLst>
          </p:cNvPr>
          <p:cNvSpPr txBox="1">
            <a:spLocks/>
          </p:cNvSpPr>
          <p:nvPr/>
        </p:nvSpPr>
        <p:spPr>
          <a:xfrm>
            <a:off x="710119" y="1861985"/>
            <a:ext cx="8823649" cy="4611559"/>
          </a:xfrm>
          <a:prstGeom prst="rect">
            <a:avLst/>
          </a:prstGeom>
        </p:spPr>
        <p:txBody>
          <a:bodyPr>
            <a:normAutofit/>
          </a:bodyPr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e-IL" sz="2000" b="1" dirty="0">
              <a:solidFill>
                <a:schemeClr val="tx1">
                  <a:lumMod val="90000"/>
                  <a:lumOff val="10000"/>
                </a:schemeClr>
              </a:solidFill>
              <a:ea typeface="+mj-ea"/>
              <a:sym typeface="Varela Round"/>
            </a:endParaRPr>
          </a:p>
          <a:p>
            <a:endParaRPr lang="he-IL" sz="1600" b="1" dirty="0">
              <a:solidFill>
                <a:schemeClr val="tx1">
                  <a:lumMod val="90000"/>
                  <a:lumOff val="10000"/>
                </a:schemeClr>
              </a:solidFill>
              <a:sym typeface="Varela Round"/>
            </a:endParaRPr>
          </a:p>
          <a:p>
            <a:endParaRPr lang="he-IL" sz="2000" b="1" dirty="0">
              <a:solidFill>
                <a:schemeClr val="tx1">
                  <a:lumMod val="90000"/>
                  <a:lumOff val="10000"/>
                </a:schemeClr>
              </a:solidFill>
              <a:ea typeface="+mj-ea"/>
            </a:endParaRPr>
          </a:p>
        </p:txBody>
      </p:sp>
      <p:sp>
        <p:nvSpPr>
          <p:cNvPr id="8" name="מציין מיקום טקסט 2">
            <a:extLst>
              <a:ext uri="{FF2B5EF4-FFF2-40B4-BE49-F238E27FC236}">
                <a16:creationId xmlns:a16="http://schemas.microsoft.com/office/drawing/2014/main" id="{1C974812-48D8-4A8B-8E4E-7804E09D1F4E}"/>
              </a:ext>
            </a:extLst>
          </p:cNvPr>
          <p:cNvSpPr txBox="1">
            <a:spLocks/>
          </p:cNvSpPr>
          <p:nvPr/>
        </p:nvSpPr>
        <p:spPr>
          <a:xfrm>
            <a:off x="1643974" y="1849016"/>
            <a:ext cx="9005227" cy="4611559"/>
          </a:xfrm>
          <a:prstGeom prst="rect">
            <a:avLst/>
          </a:prstGeom>
        </p:spPr>
        <p:txBody>
          <a:bodyPr>
            <a:normAutofit/>
          </a:bodyPr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arenR" startAt="4"/>
            </a:pPr>
            <a:r>
              <a:rPr lang="he-IL" sz="2000" b="1" dirty="0">
                <a:solidFill>
                  <a:schemeClr val="tx1">
                    <a:lumMod val="90000"/>
                    <a:lumOff val="10000"/>
                  </a:schemeClr>
                </a:solidFill>
                <a:sym typeface="Varela Round"/>
              </a:rPr>
              <a:t>התפשרות- פתרון ביניים שבו רמת נחישות בינונית ורמת שיתוף פעולה  בינונית מחייבות את הצדדים להסתפק בהשגת חלק מהמטרות בלבד ולהקריב משהו למען פתרון של פשרה. </a:t>
            </a:r>
            <a:endParaRPr lang="he-IL" sz="2000" b="1" dirty="0">
              <a:solidFill>
                <a:schemeClr val="tx1">
                  <a:lumMod val="90000"/>
                  <a:lumOff val="10000"/>
                </a:schemeClr>
              </a:solidFill>
              <a:ea typeface="+mj-ea"/>
              <a:sym typeface="Varela Round"/>
            </a:endParaRPr>
          </a:p>
          <a:p>
            <a:endParaRPr lang="he-IL" sz="1600" b="1" dirty="0">
              <a:solidFill>
                <a:schemeClr val="tx1">
                  <a:lumMod val="90000"/>
                  <a:lumOff val="10000"/>
                </a:schemeClr>
              </a:solidFill>
              <a:sym typeface="Varela Round"/>
            </a:endParaRPr>
          </a:p>
          <a:p>
            <a:endParaRPr lang="he-IL" sz="2000" b="1" dirty="0">
              <a:solidFill>
                <a:schemeClr val="tx1">
                  <a:lumMod val="90000"/>
                  <a:lumOff val="10000"/>
                </a:schemeClr>
              </a:solidFill>
              <a:ea typeface="+mj-ea"/>
            </a:endParaRPr>
          </a:p>
        </p:txBody>
      </p:sp>
      <p:sp>
        <p:nvSpPr>
          <p:cNvPr id="16" name="מציין מיקום טקסט 13">
            <a:extLst>
              <a:ext uri="{FF2B5EF4-FFF2-40B4-BE49-F238E27FC236}">
                <a16:creationId xmlns:a16="http://schemas.microsoft.com/office/drawing/2014/main" id="{6C60D9BC-45B3-44BC-B5E7-4857655902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284226" y="1190977"/>
            <a:ext cx="9802368" cy="431447"/>
          </a:xfrm>
        </p:spPr>
        <p:txBody>
          <a:bodyPr/>
          <a:lstStyle/>
          <a:p>
            <a:r>
              <a:rPr lang="he-IL" sz="3200" dirty="0">
                <a:solidFill>
                  <a:srgbClr val="192A72"/>
                </a:solidFill>
                <a:sym typeface="Varela Round"/>
              </a:rPr>
              <a:t>.</a:t>
            </a:r>
            <a:endParaRPr lang="he-IL" dirty="0"/>
          </a:p>
        </p:txBody>
      </p:sp>
      <p:graphicFrame>
        <p:nvGraphicFramePr>
          <p:cNvPr id="4" name="תרשים 3">
            <a:extLst>
              <a:ext uri="{FF2B5EF4-FFF2-40B4-BE49-F238E27FC236}">
                <a16:creationId xmlns:a16="http://schemas.microsoft.com/office/drawing/2014/main" id="{7B1B9DC8-B7A0-4C34-8A48-301F014B2B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8081513"/>
              </p:ext>
            </p:extLst>
          </p:nvPr>
        </p:nvGraphicFramePr>
        <p:xfrm>
          <a:off x="0" y="2289513"/>
          <a:ext cx="3042519" cy="1878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122" name="Picture 2" descr="פרשנות: תהיו מנהיגים, לכו לממשלת חירום - גלובס">
            <a:extLst>
              <a:ext uri="{FF2B5EF4-FFF2-40B4-BE49-F238E27FC236}">
                <a16:creationId xmlns:a16="http://schemas.microsoft.com/office/drawing/2014/main" id="{51D116CA-400C-40D5-98F7-D40DC6733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255" y="4378348"/>
            <a:ext cx="4641745" cy="227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1953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192A72"/>
                </a:solidFill>
                <a:sym typeface="Varela Round"/>
              </a:rPr>
              <a:t>אסטרטגיות לפתרון קונפליקטים</a:t>
            </a:r>
            <a:endParaRPr lang="he-IL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AE75ED-AA8B-4A33-A28F-0A9982630A9E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3D0EF2-D682-4EA2-BF58-1A1C04EAB44D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3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מציין מיקום טקסט 2">
            <a:extLst>
              <a:ext uri="{FF2B5EF4-FFF2-40B4-BE49-F238E27FC236}">
                <a16:creationId xmlns:a16="http://schemas.microsoft.com/office/drawing/2014/main" id="{BE2484AB-9175-4173-9D06-634A54FC9527}"/>
              </a:ext>
            </a:extLst>
          </p:cNvPr>
          <p:cNvSpPr txBox="1">
            <a:spLocks/>
          </p:cNvSpPr>
          <p:nvPr/>
        </p:nvSpPr>
        <p:spPr>
          <a:xfrm>
            <a:off x="710119" y="1861985"/>
            <a:ext cx="8823649" cy="4611559"/>
          </a:xfrm>
          <a:prstGeom prst="rect">
            <a:avLst/>
          </a:prstGeom>
        </p:spPr>
        <p:txBody>
          <a:bodyPr>
            <a:normAutofit/>
          </a:bodyPr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e-IL" sz="2000" b="1" dirty="0">
              <a:solidFill>
                <a:schemeClr val="tx1">
                  <a:lumMod val="90000"/>
                  <a:lumOff val="10000"/>
                </a:schemeClr>
              </a:solidFill>
              <a:ea typeface="+mj-ea"/>
              <a:sym typeface="Varela Round"/>
            </a:endParaRPr>
          </a:p>
          <a:p>
            <a:endParaRPr lang="he-IL" sz="1600" b="1" dirty="0">
              <a:solidFill>
                <a:schemeClr val="tx1">
                  <a:lumMod val="90000"/>
                  <a:lumOff val="10000"/>
                </a:schemeClr>
              </a:solidFill>
              <a:sym typeface="Varela Round"/>
            </a:endParaRPr>
          </a:p>
          <a:p>
            <a:endParaRPr lang="he-IL" sz="2000" b="1" dirty="0">
              <a:solidFill>
                <a:schemeClr val="tx1">
                  <a:lumMod val="90000"/>
                  <a:lumOff val="10000"/>
                </a:schemeClr>
              </a:solidFill>
              <a:ea typeface="+mj-ea"/>
            </a:endParaRPr>
          </a:p>
        </p:txBody>
      </p:sp>
      <p:sp>
        <p:nvSpPr>
          <p:cNvPr id="8" name="מציין מיקום טקסט 2">
            <a:extLst>
              <a:ext uri="{FF2B5EF4-FFF2-40B4-BE49-F238E27FC236}">
                <a16:creationId xmlns:a16="http://schemas.microsoft.com/office/drawing/2014/main" id="{1C974812-48D8-4A8B-8E4E-7804E09D1F4E}"/>
              </a:ext>
            </a:extLst>
          </p:cNvPr>
          <p:cNvSpPr txBox="1">
            <a:spLocks/>
          </p:cNvSpPr>
          <p:nvPr/>
        </p:nvSpPr>
        <p:spPr>
          <a:xfrm>
            <a:off x="1825552" y="1849016"/>
            <a:ext cx="8823649" cy="4611559"/>
          </a:xfrm>
          <a:prstGeom prst="rect">
            <a:avLst/>
          </a:prstGeom>
        </p:spPr>
        <p:txBody>
          <a:bodyPr>
            <a:normAutofit/>
          </a:bodyPr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arenR" startAt="5"/>
            </a:pPr>
            <a:r>
              <a:rPr lang="he-IL" sz="2000" b="1" dirty="0">
                <a:solidFill>
                  <a:schemeClr val="tx1">
                    <a:lumMod val="90000"/>
                    <a:lumOff val="10000"/>
                  </a:schemeClr>
                </a:solidFill>
                <a:sym typeface="Varela Round"/>
              </a:rPr>
              <a:t>שיתוף פעולה – נחישות גבוהה ונכונות גבוהה לשיתוף פעולה גורמות לעימות חיובי.</a:t>
            </a:r>
            <a:br>
              <a:rPr 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sym typeface="Varela Round"/>
              </a:rPr>
            </a:br>
            <a:r>
              <a:rPr lang="he-IL" sz="2000" b="1" dirty="0">
                <a:solidFill>
                  <a:schemeClr val="tx1">
                    <a:lumMod val="90000"/>
                    <a:lumOff val="10000"/>
                  </a:schemeClr>
                </a:solidFill>
                <a:sym typeface="Varela Round"/>
              </a:rPr>
              <a:t>חברי הקבוצה לומדים להכיר את השקפות היריב, את שורשי המחלוקת ואת האפשרויות השונות ומצליחים להגיע לפתרון יעיל מבלי להתפשר על האינטרסים והעקרונות  </a:t>
            </a:r>
            <a:endParaRPr lang="he-IL" sz="2000" b="1" dirty="0">
              <a:solidFill>
                <a:schemeClr val="tx1">
                  <a:lumMod val="90000"/>
                  <a:lumOff val="10000"/>
                </a:schemeClr>
              </a:solidFill>
              <a:ea typeface="+mj-ea"/>
              <a:sym typeface="Varela Round"/>
            </a:endParaRPr>
          </a:p>
          <a:p>
            <a:endParaRPr lang="he-IL" sz="1600" b="1" dirty="0">
              <a:solidFill>
                <a:schemeClr val="tx1">
                  <a:lumMod val="90000"/>
                  <a:lumOff val="10000"/>
                </a:schemeClr>
              </a:solidFill>
              <a:sym typeface="Varela Round"/>
            </a:endParaRPr>
          </a:p>
          <a:p>
            <a:endParaRPr lang="he-IL" sz="2000" b="1" dirty="0">
              <a:solidFill>
                <a:schemeClr val="tx1">
                  <a:lumMod val="90000"/>
                  <a:lumOff val="10000"/>
                </a:schemeClr>
              </a:solidFill>
              <a:ea typeface="+mj-ea"/>
            </a:endParaRPr>
          </a:p>
        </p:txBody>
      </p:sp>
      <p:sp>
        <p:nvSpPr>
          <p:cNvPr id="16" name="מציין מיקום טקסט 13">
            <a:extLst>
              <a:ext uri="{FF2B5EF4-FFF2-40B4-BE49-F238E27FC236}">
                <a16:creationId xmlns:a16="http://schemas.microsoft.com/office/drawing/2014/main" id="{6C60D9BC-45B3-44BC-B5E7-4857655902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284226" y="1190977"/>
            <a:ext cx="9802368" cy="431447"/>
          </a:xfrm>
        </p:spPr>
        <p:txBody>
          <a:bodyPr/>
          <a:lstStyle/>
          <a:p>
            <a:r>
              <a:rPr lang="he-IL" sz="3200" dirty="0">
                <a:solidFill>
                  <a:srgbClr val="192A72"/>
                </a:solidFill>
                <a:sym typeface="Varela Round"/>
              </a:rPr>
              <a:t>.</a:t>
            </a:r>
            <a:endParaRPr lang="he-IL" dirty="0"/>
          </a:p>
        </p:txBody>
      </p:sp>
      <p:graphicFrame>
        <p:nvGraphicFramePr>
          <p:cNvPr id="4" name="תרשים 3">
            <a:extLst>
              <a:ext uri="{FF2B5EF4-FFF2-40B4-BE49-F238E27FC236}">
                <a16:creationId xmlns:a16="http://schemas.microsoft.com/office/drawing/2014/main" id="{7B1B9DC8-B7A0-4C34-8A48-301F014B2BC0}"/>
              </a:ext>
            </a:extLst>
          </p:cNvPr>
          <p:cNvGraphicFramePr/>
          <p:nvPr/>
        </p:nvGraphicFramePr>
        <p:xfrm>
          <a:off x="0" y="2289513"/>
          <a:ext cx="3042519" cy="1878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תמונה 5">
            <a:extLst>
              <a:ext uri="{FF2B5EF4-FFF2-40B4-BE49-F238E27FC236}">
                <a16:creationId xmlns:a16="http://schemas.microsoft.com/office/drawing/2014/main" id="{E3FFA49B-FCD3-4AE3-8078-407D06C4C8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472" y="4154795"/>
            <a:ext cx="4050967" cy="2491524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CA6A1744-80DC-4987-9EA2-26B0B9775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086" y="4147228"/>
            <a:ext cx="1596824" cy="231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2460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>
            <a:extLst>
              <a:ext uri="{FF2B5EF4-FFF2-40B4-BE49-F238E27FC236}">
                <a16:creationId xmlns:a16="http://schemas.microsoft.com/office/drawing/2014/main" id="{28A73571-4F04-46D6-841D-70A1C999D4D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כותרת 2">
            <a:extLst>
              <a:ext uri="{FF2B5EF4-FFF2-40B4-BE49-F238E27FC236}">
                <a16:creationId xmlns:a16="http://schemas.microsoft.com/office/drawing/2014/main" id="{CBEB56A5-B6B9-47CD-900F-4DCC1A97F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3" name="מדיה מקוונת 4" title="ￗﾖￗﾨￗﾖￗﾙￗﾨￗﾙￗﾝ ￗﾑￗﾞￗﾕￗﾤￗﾢ ￗﾔￗﾠￗﾗￗﾩ">
            <a:hlinkClick r:id="" action="ppaction://media"/>
            <a:extLst>
              <a:ext uri="{FF2B5EF4-FFF2-40B4-BE49-F238E27FC236}">
                <a16:creationId xmlns:a16="http://schemas.microsoft.com/office/drawing/2014/main" id="{11DDA793-85E5-4674-949F-0F66D77474F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0687" y="2459421"/>
            <a:ext cx="7542793" cy="4243131"/>
          </a:xfrm>
          <a:prstGeom prst="rect">
            <a:avLst/>
          </a:prstGeom>
        </p:spPr>
      </p:pic>
      <p:pic>
        <p:nvPicPr>
          <p:cNvPr id="1026" name="Picture 2" descr="הבחור הזה חיכה 4 ימים כדי לתעד תופעת טבע נדירה ורק כשחזר הביתה ...">
            <a:extLst>
              <a:ext uri="{FF2B5EF4-FFF2-40B4-BE49-F238E27FC236}">
                <a16:creationId xmlns:a16="http://schemas.microsoft.com/office/drawing/2014/main" id="{884BD617-B5B6-4B92-918C-C12584566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848" y="917446"/>
            <a:ext cx="4464985" cy="251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DB35D5ED-9546-42B0-AB1F-9572BAF59AE5}"/>
              </a:ext>
            </a:extLst>
          </p:cNvPr>
          <p:cNvSpPr txBox="1"/>
          <p:nvPr/>
        </p:nvSpPr>
        <p:spPr>
          <a:xfrm>
            <a:off x="11229814" y="3161042"/>
            <a:ext cx="962186" cy="41549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050" dirty="0"/>
              <a:t>Daniel </a:t>
            </a:r>
            <a:r>
              <a:rPr lang="en-US" sz="1050" dirty="0" err="1"/>
              <a:t>Biber</a:t>
            </a:r>
            <a:br>
              <a:rPr lang="en-US" sz="1050" dirty="0"/>
            </a:br>
            <a:endParaRPr lang="he-IL" sz="1050" dirty="0"/>
          </a:p>
        </p:txBody>
      </p:sp>
    </p:spTree>
    <p:extLst>
      <p:ext uri="{BB962C8B-B14F-4D97-AF65-F5344CB8AC3E}">
        <p14:creationId xmlns:p14="http://schemas.microsoft.com/office/powerpoint/2010/main" val="335120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>
            <a:extLst>
              <a:ext uri="{FF2B5EF4-FFF2-40B4-BE49-F238E27FC236}">
                <a16:creationId xmlns:a16="http://schemas.microsoft.com/office/drawing/2014/main" id="{1CE1D2CC-FBBF-45A3-9014-0D7069FC0E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-1384283" y="2403034"/>
            <a:ext cx="11161453" cy="4062435"/>
          </a:xfrm>
        </p:spPr>
        <p:txBody>
          <a:bodyPr>
            <a:normAutofit/>
          </a:bodyPr>
          <a:lstStyle/>
          <a:p>
            <a:endParaRPr lang="he-IL" sz="2000" dirty="0">
              <a:solidFill>
                <a:schemeClr val="tx1"/>
              </a:solidFill>
            </a:endParaRPr>
          </a:p>
          <a:p>
            <a:endParaRPr lang="he-IL" sz="2000" dirty="0">
              <a:solidFill>
                <a:schemeClr val="tx1"/>
              </a:solidFill>
            </a:endParaRPr>
          </a:p>
          <a:p>
            <a:endParaRPr lang="he-IL" sz="1600" dirty="0">
              <a:solidFill>
                <a:schemeClr val="tx1"/>
              </a:solidFill>
            </a:endParaRPr>
          </a:p>
          <a:p>
            <a:endParaRPr lang="he-IL" sz="16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he-IL" sz="1600" dirty="0">
                <a:solidFill>
                  <a:schemeClr val="tx1"/>
                </a:solidFill>
              </a:rPr>
              <a:t>הכנס לקישור דרך הברקוד (לאתר </a:t>
            </a:r>
            <a:r>
              <a:rPr lang="en-US" sz="1600" dirty="0">
                <a:solidFill>
                  <a:schemeClr val="tx1"/>
                </a:solidFill>
              </a:rPr>
              <a:t>(</a:t>
            </a:r>
            <a:r>
              <a:rPr lang="en-US" sz="1600" dirty="0"/>
              <a:t>https://app.nearpod.com</a:t>
            </a:r>
            <a:r>
              <a:rPr lang="he-IL" sz="1600" dirty="0">
                <a:solidFill>
                  <a:schemeClr val="tx1"/>
                </a:solidFill>
              </a:rPr>
              <a:t> </a:t>
            </a:r>
          </a:p>
          <a:p>
            <a:pPr marL="457200" indent="-457200">
              <a:buFont typeface="+mj-lt"/>
              <a:buAutoNum type="arabicParenR"/>
            </a:pPr>
            <a:r>
              <a:rPr lang="he-IL" sz="1600" dirty="0">
                <a:solidFill>
                  <a:schemeClr val="tx1"/>
                </a:solidFill>
              </a:rPr>
              <a:t>הכנס דרך </a:t>
            </a:r>
            <a:r>
              <a:rPr lang="en-US" sz="1600" dirty="0">
                <a:solidFill>
                  <a:schemeClr val="tx1"/>
                </a:solidFill>
              </a:rPr>
              <a:t>WEB  </a:t>
            </a:r>
            <a:r>
              <a:rPr lang="he-IL" sz="1600" dirty="0">
                <a:solidFill>
                  <a:schemeClr val="tx1"/>
                </a:solidFill>
              </a:rPr>
              <a:t> או הורד את התוכנה</a:t>
            </a:r>
          </a:p>
          <a:p>
            <a:pPr marL="457200" indent="-457200">
              <a:buFont typeface="+mj-lt"/>
              <a:buAutoNum type="arabicParenR"/>
            </a:pPr>
            <a:r>
              <a:rPr lang="he-IL" sz="1600" dirty="0">
                <a:solidFill>
                  <a:schemeClr val="tx1"/>
                </a:solidFill>
              </a:rPr>
              <a:t>הקלד את הסיסמא  </a:t>
            </a:r>
            <a:r>
              <a:rPr lang="en-US" sz="1600" dirty="0">
                <a:solidFill>
                  <a:schemeClr val="tx1"/>
                </a:solidFill>
              </a:rPr>
              <a:t>IKLJR</a:t>
            </a:r>
            <a:endParaRPr lang="he-IL" sz="16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he-IL" sz="1600" dirty="0">
                <a:solidFill>
                  <a:srgbClr val="00B050"/>
                </a:solidFill>
              </a:rPr>
              <a:t>העלה את תשובתך בתיבת הטקסט למטה </a:t>
            </a:r>
          </a:p>
          <a:p>
            <a:pPr marL="457200" indent="-457200">
              <a:buFont typeface="+mj-lt"/>
              <a:buAutoNum type="arabicParenR"/>
            </a:pPr>
            <a:r>
              <a:rPr lang="he-IL" sz="1600" dirty="0">
                <a:solidFill>
                  <a:schemeClr val="tx1"/>
                </a:solidFill>
              </a:rPr>
              <a:t>תשובתך היא אנונימית  אם בחרת לא לרשום שם </a:t>
            </a:r>
          </a:p>
          <a:p>
            <a:endParaRPr lang="he-IL" sz="2000" dirty="0"/>
          </a:p>
        </p:txBody>
      </p:sp>
      <p:sp>
        <p:nvSpPr>
          <p:cNvPr id="3" name="כותרת 2">
            <a:extLst>
              <a:ext uri="{FF2B5EF4-FFF2-40B4-BE49-F238E27FC236}">
                <a16:creationId xmlns:a16="http://schemas.microsoft.com/office/drawing/2014/main" id="{0286F43D-51AF-4AA8-B4FA-ED4C34EE5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משימה – 2  </a:t>
            </a:r>
          </a:p>
        </p:txBody>
      </p:sp>
      <p:pic>
        <p:nvPicPr>
          <p:cNvPr id="5" name="תמונה 4" descr="תמונה שמכילה אובייקט, שעון&#10;&#10;התיאור נוצר באופן אוטומטי">
            <a:extLst>
              <a:ext uri="{FF2B5EF4-FFF2-40B4-BE49-F238E27FC236}">
                <a16:creationId xmlns:a16="http://schemas.microsoft.com/office/drawing/2014/main" id="{6B7B5722-D331-4CCD-A904-B3AEA44015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3F2EE"/>
              </a:clrFrom>
              <a:clrTo>
                <a:srgbClr val="F3F2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8" t="21296" r="8702"/>
          <a:stretch/>
        </p:blipFill>
        <p:spPr>
          <a:xfrm flipH="1">
            <a:off x="1588" y="3251766"/>
            <a:ext cx="1548468" cy="1385471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F80C04AA-CCE3-477B-9BF6-F684298F48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3" t="11203" r="11823" b="14164"/>
          <a:stretch/>
        </p:blipFill>
        <p:spPr>
          <a:xfrm>
            <a:off x="2192628" y="2575180"/>
            <a:ext cx="1144068" cy="1159911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54A3A382-D450-4881-9F4E-EBBED042E7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75"/>
          <a:stretch/>
        </p:blipFill>
        <p:spPr>
          <a:xfrm>
            <a:off x="1024128" y="4944122"/>
            <a:ext cx="2430162" cy="1834506"/>
          </a:xfrm>
          <a:prstGeom prst="rect">
            <a:avLst/>
          </a:prstGeom>
        </p:spPr>
      </p:pic>
      <p:sp>
        <p:nvSpPr>
          <p:cNvPr id="14" name="אליפסה 13">
            <a:extLst>
              <a:ext uri="{FF2B5EF4-FFF2-40B4-BE49-F238E27FC236}">
                <a16:creationId xmlns:a16="http://schemas.microsoft.com/office/drawing/2014/main" id="{63227B5D-4577-4CEC-92FA-D2A8F4AFC69D}"/>
              </a:ext>
            </a:extLst>
          </p:cNvPr>
          <p:cNvSpPr/>
          <p:nvPr/>
        </p:nvSpPr>
        <p:spPr>
          <a:xfrm>
            <a:off x="1024128" y="5854870"/>
            <a:ext cx="1618153" cy="343882"/>
          </a:xfrm>
          <a:prstGeom prst="ellipse">
            <a:avLst/>
          </a:prstGeom>
          <a:noFill/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8" name="מחבר: מרפקי 7">
            <a:extLst>
              <a:ext uri="{FF2B5EF4-FFF2-40B4-BE49-F238E27FC236}">
                <a16:creationId xmlns:a16="http://schemas.microsoft.com/office/drawing/2014/main" id="{BFAF2D80-817F-4128-8D98-4253AC9D1BF3}"/>
              </a:ext>
            </a:extLst>
          </p:cNvPr>
          <p:cNvCxnSpPr>
            <a:cxnSpLocks/>
          </p:cNvCxnSpPr>
          <p:nvPr/>
        </p:nvCxnSpPr>
        <p:spPr>
          <a:xfrm rot="10800000" flipV="1">
            <a:off x="3605048" y="4993483"/>
            <a:ext cx="1813034" cy="986905"/>
          </a:xfrm>
          <a:prstGeom prst="bentConnector3">
            <a:avLst>
              <a:gd name="adj1" fmla="val 50000"/>
            </a:avLst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תמונה 3">
            <a:extLst>
              <a:ext uri="{FF2B5EF4-FFF2-40B4-BE49-F238E27FC236}">
                <a16:creationId xmlns:a16="http://schemas.microsoft.com/office/drawing/2014/main" id="{6C0CD5C3-9624-4260-A0B0-C8760FD8A5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6444" y="878184"/>
            <a:ext cx="8060310" cy="2876713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925DD170-6C08-4F4E-9947-5309E657BF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4975" y="4115039"/>
            <a:ext cx="1548468" cy="56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5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נלמד היום 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2000" b="1" dirty="0">
                <a:solidFill>
                  <a:schemeClr val="bg1">
                    <a:lumMod val="85000"/>
                  </a:schemeClr>
                </a:solidFill>
              </a:rPr>
              <a:t>חלק א- </a:t>
            </a:r>
          </a:p>
          <a:p>
            <a:pPr lvl="1"/>
            <a:r>
              <a:rPr lang="he-IL" sz="2000" b="1" dirty="0">
                <a:solidFill>
                  <a:schemeClr val="bg1">
                    <a:lumMod val="85000"/>
                  </a:schemeClr>
                </a:solidFill>
              </a:rPr>
              <a:t>מאפייני צוות עובדים</a:t>
            </a:r>
          </a:p>
          <a:p>
            <a:pPr lvl="1"/>
            <a:r>
              <a:rPr lang="he-IL" sz="2000" b="1" dirty="0">
                <a:solidFill>
                  <a:schemeClr val="bg1">
                    <a:lumMod val="85000"/>
                  </a:schemeClr>
                </a:solidFill>
              </a:rPr>
              <a:t>כיצד בונים ומפתחים צוותי עבודה </a:t>
            </a:r>
          </a:p>
          <a:p>
            <a:pPr lvl="1"/>
            <a:r>
              <a:rPr lang="he-IL" sz="2000" b="1" dirty="0">
                <a:solidFill>
                  <a:schemeClr val="bg1">
                    <a:lumMod val="85000"/>
                  </a:schemeClr>
                </a:solidFill>
              </a:rPr>
              <a:t>הגורמים המשפיעים על אפקטיביות הצוות</a:t>
            </a:r>
          </a:p>
          <a:p>
            <a:r>
              <a:rPr lang="he-IL" sz="2000" b="1" dirty="0">
                <a:solidFill>
                  <a:srgbClr val="192A72"/>
                </a:solidFill>
              </a:rPr>
              <a:t>חלק ב – </a:t>
            </a:r>
            <a:endParaRPr lang="en-US" sz="2000" b="1" dirty="0">
              <a:solidFill>
                <a:srgbClr val="192A72"/>
              </a:solidFill>
            </a:endParaRPr>
          </a:p>
          <a:p>
            <a:pPr lvl="1"/>
            <a:r>
              <a:rPr lang="he-IL" sz="2000" b="1" dirty="0">
                <a:solidFill>
                  <a:srgbClr val="192A72"/>
                </a:solidFill>
              </a:rPr>
              <a:t>תפקידי מנהיגות הצוות  וניהול קונפליקטים</a:t>
            </a:r>
          </a:p>
          <a:p>
            <a:endParaRPr lang="he-IL" sz="2000" b="1" dirty="0">
              <a:solidFill>
                <a:srgbClr val="192A72"/>
              </a:solidFill>
              <a:ea typeface="+mj-ea"/>
              <a:sym typeface="Varela Round"/>
            </a:endParaRPr>
          </a:p>
          <a:p>
            <a:endParaRPr lang="he-IL" sz="2000" b="1" dirty="0">
              <a:solidFill>
                <a:srgbClr val="192A72"/>
              </a:solidFill>
              <a:ea typeface="+mj-ea"/>
              <a:sym typeface="Varela Round"/>
            </a:endParaRPr>
          </a:p>
          <a:p>
            <a:endParaRPr lang="he-IL" sz="2000" b="1" dirty="0">
              <a:solidFill>
                <a:srgbClr val="192A72"/>
              </a:solidFill>
              <a:ea typeface="+mj-e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58C303-E198-483E-A262-922AC5C18CB4}"/>
              </a:ext>
            </a:extLst>
          </p:cNvPr>
          <p:cNvSpPr/>
          <p:nvPr/>
        </p:nvSpPr>
        <p:spPr>
          <a:xfrm>
            <a:off x="12281852" y="0"/>
            <a:ext cx="2150428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פרטו בשקופית זו את נושאי הלימוד של השיעור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C1AC9D9D-9F81-44C0-9653-59A5D1828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20C2CC3C-9BFE-4FE9-9F94-2DB50F3AC1F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e-IL" b="1" dirty="0">
                <a:solidFill>
                  <a:schemeClr val="tx1">
                    <a:lumMod val="90000"/>
                    <a:lumOff val="10000"/>
                  </a:schemeClr>
                </a:solidFill>
                <a:sym typeface="Varela Round"/>
              </a:rPr>
              <a:t>סרטון לסיום - </a:t>
            </a:r>
            <a:b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  <a:sym typeface="Varela Round"/>
              </a:rPr>
            </a:br>
            <a:r>
              <a:rPr lang="he-IL" b="1" dirty="0">
                <a:solidFill>
                  <a:schemeClr val="tx1">
                    <a:lumMod val="90000"/>
                    <a:lumOff val="10000"/>
                  </a:schemeClr>
                </a:solidFill>
                <a:sym typeface="Varela Round"/>
              </a:rPr>
              <a:t>שיתוף פעולה</a:t>
            </a:r>
            <a:endParaRPr lang="he-IL" dirty="0"/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295D2E9C-ED53-48AD-88C9-D7D32B725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47" y="998859"/>
            <a:ext cx="7591324" cy="466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3553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172" r="34234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1385454" y="3016112"/>
            <a:ext cx="10436297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350" algn="just"/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795" y="1838476"/>
            <a:ext cx="12190412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שימוש ביצירות מוגנות בזכויות יוצרים ואיתור בעלי זכויות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5ECEB5F-1AF1-455B-9707-912205C838FF}"/>
              </a:ext>
            </a:extLst>
          </p:cNvPr>
          <p:cNvSpPr/>
          <p:nvPr/>
        </p:nvSpPr>
        <p:spPr>
          <a:xfrm>
            <a:off x="12279398" y="302487"/>
            <a:ext cx="2277745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194" y="477553"/>
            <a:ext cx="10138148" cy="720000"/>
          </a:xfrm>
        </p:spPr>
        <p:txBody>
          <a:bodyPr/>
          <a:lstStyle/>
          <a:p>
            <a:r>
              <a:rPr lang="he-IL" sz="3600" dirty="0"/>
              <a:t>מאגרי תמונות לשימוש ללא תשלום </a:t>
            </a:r>
            <a:br>
              <a:rPr lang="en-US" sz="3600" dirty="0"/>
            </a:br>
            <a:r>
              <a:rPr lang="he-IL" sz="3600" dirty="0"/>
              <a:t>וללא בעיית זכויות יוצרים</a:t>
            </a:r>
          </a:p>
        </p:txBody>
      </p:sp>
      <p:sp>
        <p:nvSpPr>
          <p:cNvPr id="6" name="מציין מיקום טקסט 13">
            <a:extLst>
              <a:ext uri="{FF2B5EF4-FFF2-40B4-BE49-F238E27FC236}">
                <a16:creationId xmlns:a16="http://schemas.microsoft.com/office/drawing/2014/main" id="{A643F960-956B-4DE4-B13D-3FAADA364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332194" y="1420217"/>
            <a:ext cx="10138148" cy="540000"/>
          </a:xfrm>
        </p:spPr>
        <p:txBody>
          <a:bodyPr/>
          <a:lstStyle/>
          <a:p>
            <a:pPr algn="ctr"/>
            <a:r>
              <a:rPr lang="he-IL" sz="2800" dirty="0"/>
              <a:t>שימו לב, עדיין צריך להציג קרדיט לצלם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4CED9733-0A36-407F-9494-8B8D744E45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1633" y="2047266"/>
            <a:ext cx="9777767" cy="4152517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hlinkClick r:id="rId3"/>
              </a:rPr>
              <a:t>https://www.flickr.com/</a:t>
            </a:r>
            <a:endParaRPr lang="he-IL" dirty="0"/>
          </a:p>
          <a:p>
            <a:r>
              <a:rPr lang="en-US" dirty="0">
                <a:hlinkClick r:id="rId4"/>
              </a:rPr>
              <a:t>https://www.freepik.com/home</a:t>
            </a:r>
            <a:endParaRPr lang="he-IL" dirty="0"/>
          </a:p>
          <a:p>
            <a:r>
              <a:rPr lang="en-US" dirty="0">
                <a:hlinkClick r:id="rId5"/>
              </a:rPr>
              <a:t>https://unsplash.com/</a:t>
            </a:r>
            <a:endParaRPr lang="he-IL" dirty="0"/>
          </a:p>
          <a:p>
            <a:r>
              <a:rPr lang="en-US" dirty="0">
                <a:hlinkClick r:id="rId6"/>
              </a:rPr>
              <a:t>https://www.pexels.com/</a:t>
            </a:r>
            <a:endParaRPr lang="he-IL" dirty="0"/>
          </a:p>
          <a:p>
            <a:r>
              <a:rPr lang="en-US" dirty="0">
                <a:hlinkClick r:id="rId7"/>
              </a:rPr>
              <a:t>https://www.cleanpng.com/</a:t>
            </a:r>
            <a:r>
              <a:rPr lang="he-IL" dirty="0"/>
              <a:t> - מכיל תמונות רבות עם רקע לבן \ שקוף</a:t>
            </a:r>
          </a:p>
          <a:p>
            <a:r>
              <a:rPr lang="en-US" dirty="0">
                <a:hlinkClick r:id="rId8"/>
              </a:rPr>
              <a:t>https://pixabay.com/</a:t>
            </a:r>
            <a:endParaRPr lang="he-IL" dirty="0"/>
          </a:p>
          <a:p>
            <a:r>
              <a:rPr lang="en-US" dirty="0">
                <a:hlinkClick r:id="rId9"/>
              </a:rPr>
              <a:t>https://www.freeimages.com/</a:t>
            </a:r>
            <a:endParaRPr lang="he-IL" dirty="0"/>
          </a:p>
          <a:p>
            <a:r>
              <a:rPr lang="en-US" dirty="0">
                <a:hlinkClick r:id="rId10"/>
              </a:rPr>
              <a:t>http://picjumbo.com/</a:t>
            </a:r>
            <a:endParaRPr lang="he-IL" dirty="0"/>
          </a:p>
          <a:p>
            <a:r>
              <a:rPr lang="en-US" dirty="0">
                <a:hlinkClick r:id="rId11"/>
              </a:rPr>
              <a:t>https://stocksnap.io/</a:t>
            </a:r>
            <a:endParaRPr lang="he-IL" dirty="0"/>
          </a:p>
          <a:p>
            <a:r>
              <a:rPr lang="en-US" dirty="0">
                <a:hlinkClick r:id="rId12"/>
              </a:rPr>
              <a:t>https://www.pikiwiki.org.il/</a:t>
            </a:r>
            <a:r>
              <a:rPr lang="he-IL" dirty="0"/>
              <a:t> - אתר ישראלי</a:t>
            </a:r>
          </a:p>
          <a:p>
            <a:endParaRPr lang="he-IL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488B563F-24CA-454A-B7ED-A52943492F5E}"/>
              </a:ext>
            </a:extLst>
          </p:cNvPr>
          <p:cNvSpPr/>
          <p:nvPr/>
        </p:nvSpPr>
        <p:spPr>
          <a:xfrm>
            <a:off x="12279398" y="0"/>
            <a:ext cx="2277745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מחקו שקופית זו בסיום הכנת המצגת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153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192A72"/>
                </a:solidFill>
                <a:sym typeface="Varela Round"/>
              </a:rPr>
              <a:t>תפקידי מנהיגות הצוות</a:t>
            </a:r>
            <a:endParaRPr lang="he-IL" dirty="0"/>
          </a:p>
        </p:txBody>
      </p:sp>
      <p:sp>
        <p:nvSpPr>
          <p:cNvPr id="6" name="מציין מיקום טקסט 13">
            <a:extLst>
              <a:ext uri="{FF2B5EF4-FFF2-40B4-BE49-F238E27FC236}">
                <a16:creationId xmlns:a16="http://schemas.microsoft.com/office/drawing/2014/main" id="{A643F960-956B-4DE4-B13D-3FAADA364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284226" y="1025601"/>
            <a:ext cx="9802368" cy="431447"/>
          </a:xfrm>
        </p:spPr>
        <p:txBody>
          <a:bodyPr/>
          <a:lstStyle/>
          <a:p>
            <a:endParaRPr lang="he-IL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AE75ED-AA8B-4A33-A28F-0A9982630A9E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3D0EF2-D682-4EA2-BF58-1A1C04EAB44D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3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מציין מיקום טקסט 2">
            <a:extLst>
              <a:ext uri="{FF2B5EF4-FFF2-40B4-BE49-F238E27FC236}">
                <a16:creationId xmlns:a16="http://schemas.microsoft.com/office/drawing/2014/main" id="{BE2484AB-9175-4173-9D06-634A54FC9527}"/>
              </a:ext>
            </a:extLst>
          </p:cNvPr>
          <p:cNvSpPr txBox="1">
            <a:spLocks/>
          </p:cNvSpPr>
          <p:nvPr/>
        </p:nvSpPr>
        <p:spPr>
          <a:xfrm>
            <a:off x="1361872" y="1861985"/>
            <a:ext cx="9164116" cy="4611559"/>
          </a:xfrm>
          <a:prstGeom prst="rect">
            <a:avLst/>
          </a:prstGeom>
        </p:spPr>
        <p:txBody>
          <a:bodyPr>
            <a:normAutofit/>
          </a:bodyPr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000" b="1" dirty="0">
                <a:solidFill>
                  <a:srgbClr val="192A72"/>
                </a:solidFill>
                <a:ea typeface="+mj-ea"/>
                <a:sym typeface="Varela Round"/>
              </a:rPr>
              <a:t>על מנהיג הצוות להבטיח שהצוות יורכב מאנשים המתאים והנחוצים לביצוע משימות הצוות , להכשיר את הצוות לביצוע משימותיו. </a:t>
            </a:r>
            <a:endParaRPr lang="en-US" sz="2000" b="1" dirty="0">
              <a:solidFill>
                <a:srgbClr val="192A72"/>
              </a:solidFill>
              <a:ea typeface="+mj-ea"/>
              <a:sym typeface="Varela Round"/>
            </a:endParaRPr>
          </a:p>
          <a:p>
            <a:endParaRPr lang="en-US" sz="2000" b="1" dirty="0">
              <a:solidFill>
                <a:srgbClr val="192A72"/>
              </a:solidFill>
              <a:ea typeface="+mj-ea"/>
              <a:sym typeface="Varela Round"/>
            </a:endParaRPr>
          </a:p>
          <a:p>
            <a:br>
              <a:rPr lang="en-US" sz="1600" b="1" dirty="0">
                <a:solidFill>
                  <a:srgbClr val="192A72"/>
                </a:solidFill>
                <a:ea typeface="+mj-ea"/>
                <a:sym typeface="Varela Round"/>
              </a:rPr>
            </a:br>
            <a:endParaRPr lang="he-IL" sz="1600" b="1" dirty="0">
              <a:solidFill>
                <a:srgbClr val="192A72"/>
              </a:solidFill>
              <a:ea typeface="+mj-ea"/>
              <a:sym typeface="Varela Round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BD5FFB0-63D2-49AC-997A-443D96608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63" y="2311119"/>
            <a:ext cx="3743325" cy="41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761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192A72"/>
                </a:solidFill>
                <a:sym typeface="Varela Round"/>
              </a:rPr>
              <a:t>תפקידי מנהיגות הצוות</a:t>
            </a:r>
            <a:endParaRPr lang="he-IL" dirty="0"/>
          </a:p>
        </p:txBody>
      </p:sp>
      <p:sp>
        <p:nvSpPr>
          <p:cNvPr id="6" name="מציין מיקום טקסט 13">
            <a:extLst>
              <a:ext uri="{FF2B5EF4-FFF2-40B4-BE49-F238E27FC236}">
                <a16:creationId xmlns:a16="http://schemas.microsoft.com/office/drawing/2014/main" id="{A643F960-956B-4DE4-B13D-3FAADA364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284226" y="1025601"/>
            <a:ext cx="9802368" cy="431447"/>
          </a:xfrm>
        </p:spPr>
        <p:txBody>
          <a:bodyPr/>
          <a:lstStyle/>
          <a:p>
            <a:endParaRPr lang="he-IL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AE75ED-AA8B-4A33-A28F-0A9982630A9E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3D0EF2-D682-4EA2-BF58-1A1C04EAB44D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3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מציין מיקום טקסט 2">
            <a:extLst>
              <a:ext uri="{FF2B5EF4-FFF2-40B4-BE49-F238E27FC236}">
                <a16:creationId xmlns:a16="http://schemas.microsoft.com/office/drawing/2014/main" id="{BE2484AB-9175-4173-9D06-634A54FC9527}"/>
              </a:ext>
            </a:extLst>
          </p:cNvPr>
          <p:cNvSpPr txBox="1">
            <a:spLocks/>
          </p:cNvSpPr>
          <p:nvPr/>
        </p:nvSpPr>
        <p:spPr>
          <a:xfrm>
            <a:off x="1361872" y="1861985"/>
            <a:ext cx="9164116" cy="4611559"/>
          </a:xfrm>
          <a:prstGeom prst="rect">
            <a:avLst/>
          </a:prstGeom>
        </p:spPr>
        <p:txBody>
          <a:bodyPr>
            <a:normAutofit/>
          </a:bodyPr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000" b="1" dirty="0">
                <a:solidFill>
                  <a:srgbClr val="192A72"/>
                </a:solidFill>
                <a:ea typeface="+mj-ea"/>
                <a:sym typeface="Varela Round"/>
              </a:rPr>
              <a:t>על מנהיג הצוות להבטיח שהצוות יורכב מאנשים המתאים והנחוצים לביצוע משימות הצוות , להכשיר את הצוות לביצוע משימותיו. </a:t>
            </a:r>
            <a:endParaRPr lang="en-US" sz="2000" b="1" dirty="0">
              <a:solidFill>
                <a:srgbClr val="192A72"/>
              </a:solidFill>
              <a:ea typeface="+mj-ea"/>
              <a:sym typeface="Varela Round"/>
            </a:endParaRPr>
          </a:p>
          <a:p>
            <a:endParaRPr lang="en-US" sz="2000" b="1" dirty="0">
              <a:solidFill>
                <a:srgbClr val="192A72"/>
              </a:solidFill>
              <a:ea typeface="+mj-ea"/>
              <a:sym typeface="Varela Round"/>
            </a:endParaRPr>
          </a:p>
          <a:p>
            <a:r>
              <a:rPr lang="he-IL" sz="2000" b="1" dirty="0">
                <a:solidFill>
                  <a:srgbClr val="192A72"/>
                </a:solidFill>
                <a:ea typeface="+mj-ea"/>
                <a:sym typeface="Varela Round"/>
              </a:rPr>
              <a:t>תפקידו של המנהיג כולל גם :</a:t>
            </a:r>
            <a:r>
              <a:rPr lang="en-US" sz="2000" b="1" dirty="0">
                <a:solidFill>
                  <a:srgbClr val="192A72"/>
                </a:solidFill>
                <a:ea typeface="+mj-ea"/>
                <a:sym typeface="Varela Round"/>
              </a:rPr>
              <a:t> </a:t>
            </a:r>
            <a:endParaRPr lang="he-IL" sz="2000" b="1" dirty="0">
              <a:solidFill>
                <a:srgbClr val="192A72"/>
              </a:solidFill>
              <a:ea typeface="+mj-ea"/>
              <a:sym typeface="Varela Round"/>
            </a:endParaRPr>
          </a:p>
          <a:p>
            <a:pPr lvl="1"/>
            <a:r>
              <a:rPr lang="he-IL" sz="1600" b="1" dirty="0">
                <a:solidFill>
                  <a:srgbClr val="192A72"/>
                </a:solidFill>
                <a:ea typeface="+mj-ea"/>
                <a:sym typeface="Varela Round"/>
              </a:rPr>
              <a:t>לנהל  קונפליקט (</a:t>
            </a:r>
            <a:r>
              <a:rPr lang="en-US" sz="1600" b="1" dirty="0">
                <a:solidFill>
                  <a:srgbClr val="192A72"/>
                </a:solidFill>
                <a:ea typeface="+mj-ea"/>
                <a:sym typeface="Varela Round"/>
              </a:rPr>
              <a:t> </a:t>
            </a:r>
            <a:r>
              <a:rPr lang="he-IL" sz="1600" b="1" dirty="0">
                <a:solidFill>
                  <a:srgbClr val="192A72"/>
                </a:solidFill>
                <a:ea typeface="+mj-ea"/>
                <a:sym typeface="Varela Round"/>
              </a:rPr>
              <a:t>ויכוחים</a:t>
            </a:r>
            <a:r>
              <a:rPr lang="en-US" sz="1600" b="1" dirty="0">
                <a:solidFill>
                  <a:srgbClr val="192A72"/>
                </a:solidFill>
                <a:ea typeface="+mj-ea"/>
                <a:sym typeface="Varela Round"/>
              </a:rPr>
              <a:t> </a:t>
            </a:r>
            <a:r>
              <a:rPr lang="he-IL" sz="1600" b="1" dirty="0">
                <a:solidFill>
                  <a:srgbClr val="192A72"/>
                </a:solidFill>
                <a:ea typeface="+mj-ea"/>
                <a:sym typeface="Varela Round"/>
              </a:rPr>
              <a:t>ואי הסכמות</a:t>
            </a:r>
            <a:r>
              <a:rPr lang="en-US" sz="1600" b="1" dirty="0">
                <a:solidFill>
                  <a:srgbClr val="192A72"/>
                </a:solidFill>
                <a:ea typeface="+mj-ea"/>
                <a:sym typeface="Varela Round"/>
              </a:rPr>
              <a:t>(</a:t>
            </a:r>
            <a:endParaRPr lang="he-IL" sz="1600" b="1" dirty="0">
              <a:solidFill>
                <a:srgbClr val="192A72"/>
              </a:solidFill>
              <a:ea typeface="+mj-ea"/>
              <a:sym typeface="Varela Round"/>
            </a:endParaRPr>
          </a:p>
          <a:p>
            <a:pPr lvl="1"/>
            <a:r>
              <a:rPr lang="he-IL" sz="1600" b="1" dirty="0">
                <a:solidFill>
                  <a:srgbClr val="192A72"/>
                </a:solidFill>
                <a:ea typeface="+mj-ea"/>
                <a:sym typeface="Varela Round"/>
              </a:rPr>
              <a:t>להבין מה גורם לקונפליקט</a:t>
            </a:r>
          </a:p>
          <a:p>
            <a:pPr lvl="1"/>
            <a:r>
              <a:rPr lang="he-IL" sz="1600" b="1" dirty="0">
                <a:solidFill>
                  <a:srgbClr val="192A72"/>
                </a:solidFill>
                <a:ea typeface="+mj-ea"/>
                <a:sym typeface="Varela Round"/>
              </a:rPr>
              <a:t>לפתור את הקונפליקט </a:t>
            </a:r>
            <a:br>
              <a:rPr lang="en-US" sz="1600" b="1" dirty="0">
                <a:solidFill>
                  <a:srgbClr val="192A72"/>
                </a:solidFill>
                <a:ea typeface="+mj-ea"/>
                <a:sym typeface="Varela Round"/>
              </a:rPr>
            </a:br>
            <a:endParaRPr lang="he-IL" sz="1600" b="1" dirty="0">
              <a:solidFill>
                <a:srgbClr val="192A72"/>
              </a:solidFill>
              <a:ea typeface="+mj-ea"/>
              <a:sym typeface="Varela Round"/>
            </a:endParaRPr>
          </a:p>
        </p:txBody>
      </p:sp>
      <p:pic>
        <p:nvPicPr>
          <p:cNvPr id="8" name="Picture 2" descr="Caucasian team leader rebuking african employee for mistake at meeting Free Photo">
            <a:extLst>
              <a:ext uri="{FF2B5EF4-FFF2-40B4-BE49-F238E27FC236}">
                <a16:creationId xmlns:a16="http://schemas.microsoft.com/office/drawing/2014/main" id="{24B5978F-F720-429E-AB0C-743BDAA8E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92" y="3389035"/>
            <a:ext cx="4974249" cy="331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123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192A72"/>
                </a:solidFill>
                <a:sym typeface="Varela Round"/>
              </a:rPr>
              <a:t>ניהול קונפליקטים</a:t>
            </a:r>
            <a:endParaRPr lang="he-IL" dirty="0"/>
          </a:p>
        </p:txBody>
      </p:sp>
      <p:sp>
        <p:nvSpPr>
          <p:cNvPr id="6" name="מציין מיקום טקסט 13">
            <a:extLst>
              <a:ext uri="{FF2B5EF4-FFF2-40B4-BE49-F238E27FC236}">
                <a16:creationId xmlns:a16="http://schemas.microsoft.com/office/drawing/2014/main" id="{A643F960-956B-4DE4-B13D-3FAADA364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284226" y="1025601"/>
            <a:ext cx="9802368" cy="431447"/>
          </a:xfrm>
        </p:spPr>
        <p:txBody>
          <a:bodyPr/>
          <a:lstStyle/>
          <a:p>
            <a:r>
              <a:rPr lang="he-IL" dirty="0"/>
              <a:t>מהו קונפליקט?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AE75ED-AA8B-4A33-A28F-0A9982630A9E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3D0EF2-D682-4EA2-BF58-1A1C04EAB44D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3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מציין מיקום טקסט 2">
            <a:extLst>
              <a:ext uri="{FF2B5EF4-FFF2-40B4-BE49-F238E27FC236}">
                <a16:creationId xmlns:a16="http://schemas.microsoft.com/office/drawing/2014/main" id="{BE2484AB-9175-4173-9D06-634A54FC9527}"/>
              </a:ext>
            </a:extLst>
          </p:cNvPr>
          <p:cNvSpPr txBox="1">
            <a:spLocks/>
          </p:cNvSpPr>
          <p:nvPr/>
        </p:nvSpPr>
        <p:spPr>
          <a:xfrm>
            <a:off x="1332689" y="1861985"/>
            <a:ext cx="9193299" cy="4611559"/>
          </a:xfrm>
          <a:prstGeom prst="rect">
            <a:avLst/>
          </a:prstGeom>
        </p:spPr>
        <p:txBody>
          <a:bodyPr>
            <a:normAutofit/>
          </a:bodyPr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000" b="1" dirty="0">
                <a:solidFill>
                  <a:srgbClr val="192A72"/>
                </a:solidFill>
                <a:ea typeface="+mj-ea"/>
                <a:sym typeface="Varela Round"/>
              </a:rPr>
              <a:t>הגדרה –קונפליקט הוא תהליך שמתחיל כאשר אדם או קבוצה סבורים שקיימים הבדלים בינם לאנשים אחרים או בינם לקבוצות אחרות בנוגע לאינטרסים, משאבים , אמונות , ערכים או דרכי עבודה שחשובים להם</a:t>
            </a:r>
          </a:p>
          <a:p>
            <a:pPr lvl="1"/>
            <a:endParaRPr lang="he-IL" sz="1600" b="1" dirty="0">
              <a:solidFill>
                <a:srgbClr val="192A72"/>
              </a:solidFill>
              <a:ea typeface="+mj-ea"/>
              <a:sym typeface="Varela Round"/>
            </a:endParaRPr>
          </a:p>
        </p:txBody>
      </p:sp>
      <p:pic>
        <p:nvPicPr>
          <p:cNvPr id="1026" name="Picture 2" descr="Business people having discussion, dispute or disagreement at meeting or negotiations Free Photo">
            <a:extLst>
              <a:ext uri="{FF2B5EF4-FFF2-40B4-BE49-F238E27FC236}">
                <a16:creationId xmlns:a16="http://schemas.microsoft.com/office/drawing/2014/main" id="{4B67C946-6534-42DD-B37B-E89E22862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58" y="3144118"/>
            <a:ext cx="4210574" cy="280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d hr representative pointing at door asking candidate to leave Free Photo">
            <a:extLst>
              <a:ext uri="{FF2B5EF4-FFF2-40B4-BE49-F238E27FC236}">
                <a16:creationId xmlns:a16="http://schemas.microsoft.com/office/drawing/2014/main" id="{0D9F621F-8E57-469E-92C5-577A0B1EC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751" y="3904864"/>
            <a:ext cx="3534062" cy="235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668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192A72"/>
                </a:solidFill>
                <a:sym typeface="Varela Round"/>
              </a:rPr>
              <a:t>ניהול קונפליקטים</a:t>
            </a:r>
            <a:endParaRPr lang="he-IL" dirty="0"/>
          </a:p>
        </p:txBody>
      </p:sp>
      <p:sp>
        <p:nvSpPr>
          <p:cNvPr id="6" name="מציין מיקום טקסט 13">
            <a:extLst>
              <a:ext uri="{FF2B5EF4-FFF2-40B4-BE49-F238E27FC236}">
                <a16:creationId xmlns:a16="http://schemas.microsoft.com/office/drawing/2014/main" id="{A643F960-956B-4DE4-B13D-3FAADA364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284226" y="1025601"/>
            <a:ext cx="9802368" cy="431447"/>
          </a:xfrm>
        </p:spPr>
        <p:txBody>
          <a:bodyPr/>
          <a:lstStyle/>
          <a:p>
            <a:r>
              <a:rPr lang="he-IL" dirty="0"/>
              <a:t>מהו קונפליקט?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AE75ED-AA8B-4A33-A28F-0A9982630A9E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3D0EF2-D682-4EA2-BF58-1A1C04EAB44D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3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מציין מיקום טקסט 2">
            <a:extLst>
              <a:ext uri="{FF2B5EF4-FFF2-40B4-BE49-F238E27FC236}">
                <a16:creationId xmlns:a16="http://schemas.microsoft.com/office/drawing/2014/main" id="{BE2484AB-9175-4173-9D06-634A54FC9527}"/>
              </a:ext>
            </a:extLst>
          </p:cNvPr>
          <p:cNvSpPr txBox="1">
            <a:spLocks/>
          </p:cNvSpPr>
          <p:nvPr/>
        </p:nvSpPr>
        <p:spPr>
          <a:xfrm>
            <a:off x="1332689" y="1861985"/>
            <a:ext cx="9193299" cy="4611559"/>
          </a:xfrm>
          <a:prstGeom prst="rect">
            <a:avLst/>
          </a:prstGeom>
        </p:spPr>
        <p:txBody>
          <a:bodyPr>
            <a:normAutofit/>
          </a:bodyPr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000" b="1" dirty="0">
                <a:solidFill>
                  <a:srgbClr val="192A72"/>
                </a:solidFill>
                <a:ea typeface="+mj-ea"/>
                <a:sym typeface="Varela Round"/>
              </a:rPr>
              <a:t>בעולם הארגונים, כוונת המונח הוא למקרים שבהם עובדים או קבוצות בתוך הארגון פועלים זה נגד זה , הוא למעשה מאבק בין עובדים  הנובע מכוחות סותרים ומנוגדים המצויים באותו מקום עבודה  </a:t>
            </a:r>
          </a:p>
          <a:p>
            <a:endParaRPr lang="he-IL" sz="2000" b="1" dirty="0">
              <a:solidFill>
                <a:srgbClr val="192A72"/>
              </a:solidFill>
              <a:ea typeface="+mj-ea"/>
              <a:sym typeface="Varela Round"/>
            </a:endParaRPr>
          </a:p>
          <a:p>
            <a:r>
              <a:rPr lang="he-IL" sz="2000" b="1" dirty="0">
                <a:solidFill>
                  <a:srgbClr val="192A72"/>
                </a:solidFill>
                <a:ea typeface="+mj-ea"/>
                <a:sym typeface="Varela Round"/>
              </a:rPr>
              <a:t>כאשר שני הצדדים תלויים זה בזה לביצוע המשימה הם בוחנים את מידת השליטה שיש להם על עבודתם וחשים תחושות ורגשות שונים זה כלפי זה </a:t>
            </a:r>
          </a:p>
          <a:p>
            <a:pPr lvl="1"/>
            <a:endParaRPr lang="he-IL" sz="1600" b="1" dirty="0">
              <a:solidFill>
                <a:srgbClr val="192A72"/>
              </a:solidFill>
              <a:ea typeface="+mj-ea"/>
              <a:sym typeface="Varela Round"/>
            </a:endParaRPr>
          </a:p>
        </p:txBody>
      </p:sp>
      <p:pic>
        <p:nvPicPr>
          <p:cNvPr id="2052" name="Picture 4" descr="Business teamwork blaming partner and serious discussion. Premium Photo">
            <a:extLst>
              <a:ext uri="{FF2B5EF4-FFF2-40B4-BE49-F238E27FC236}">
                <a16:creationId xmlns:a16="http://schemas.microsoft.com/office/drawing/2014/main" id="{033BF988-72F2-4277-B155-1AD6BF459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48349" y="4167763"/>
            <a:ext cx="3627769" cy="241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usinesspeople throwing papers conflict problem concept businesspeople arguing colleagues disputing having disagreement at work negative emotions office interior horizontal full length Premium Vector">
            <a:extLst>
              <a:ext uri="{FF2B5EF4-FFF2-40B4-BE49-F238E27FC236}">
                <a16:creationId xmlns:a16="http://schemas.microsoft.com/office/drawing/2014/main" id="{744A42E8-788F-46AD-97AE-32394608A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25" y="4167764"/>
            <a:ext cx="6356215" cy="241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864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192A72"/>
                </a:solidFill>
                <a:sym typeface="Varela Round"/>
              </a:rPr>
              <a:t>ניהול קונפליקטים</a:t>
            </a:r>
            <a:endParaRPr lang="he-IL" dirty="0"/>
          </a:p>
        </p:txBody>
      </p:sp>
      <p:sp>
        <p:nvSpPr>
          <p:cNvPr id="6" name="מציין מיקום טקסט 13">
            <a:extLst>
              <a:ext uri="{FF2B5EF4-FFF2-40B4-BE49-F238E27FC236}">
                <a16:creationId xmlns:a16="http://schemas.microsoft.com/office/drawing/2014/main" id="{A643F960-956B-4DE4-B13D-3FAADA364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284226" y="1025601"/>
            <a:ext cx="9802368" cy="431447"/>
          </a:xfrm>
        </p:spPr>
        <p:txBody>
          <a:bodyPr/>
          <a:lstStyle/>
          <a:p>
            <a:r>
              <a:rPr lang="he-IL" dirty="0"/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AE75ED-AA8B-4A33-A28F-0A9982630A9E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3D0EF2-D682-4EA2-BF58-1A1C04EAB44D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3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מציין מיקום טקסט 2">
            <a:extLst>
              <a:ext uri="{FF2B5EF4-FFF2-40B4-BE49-F238E27FC236}">
                <a16:creationId xmlns:a16="http://schemas.microsoft.com/office/drawing/2014/main" id="{BE2484AB-9175-4173-9D06-634A54FC9527}"/>
              </a:ext>
            </a:extLst>
          </p:cNvPr>
          <p:cNvSpPr txBox="1">
            <a:spLocks/>
          </p:cNvSpPr>
          <p:nvPr/>
        </p:nvSpPr>
        <p:spPr>
          <a:xfrm>
            <a:off x="1332689" y="1861985"/>
            <a:ext cx="9193299" cy="4611559"/>
          </a:xfrm>
          <a:prstGeom prst="rect">
            <a:avLst/>
          </a:prstGeom>
        </p:spPr>
        <p:txBody>
          <a:bodyPr>
            <a:normAutofit/>
          </a:bodyPr>
          <a:lstStyle>
            <a:lvl1pPr marL="342934" indent="-342934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24" indent="-285779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000" b="1" dirty="0">
                <a:solidFill>
                  <a:srgbClr val="192A72"/>
                </a:solidFill>
                <a:ea typeface="+mj-ea"/>
                <a:sym typeface="Varela Round"/>
              </a:rPr>
              <a:t>עובדים, מנהלים וקבוצות חלוקים </a:t>
            </a:r>
            <a:r>
              <a:rPr lang="he-IL" sz="2000" b="1" dirty="0" err="1">
                <a:solidFill>
                  <a:srgbClr val="192A72"/>
                </a:solidFill>
                <a:ea typeface="+mj-ea"/>
                <a:sym typeface="Varela Round"/>
              </a:rPr>
              <a:t>בינהם</a:t>
            </a:r>
            <a:r>
              <a:rPr lang="he-IL" sz="2000" b="1" dirty="0">
                <a:solidFill>
                  <a:srgbClr val="192A72"/>
                </a:solidFill>
                <a:ea typeface="+mj-ea"/>
                <a:sym typeface="Varela Round"/>
              </a:rPr>
              <a:t> במגוון של נושאים, ולכן נוצרים וויכוחים , אי הסכמות העשויים לפגוע בביצועים של העובדים ובמידת האפקטיביות של צוותי העבודה </a:t>
            </a:r>
          </a:p>
          <a:p>
            <a:pPr lvl="1"/>
            <a:r>
              <a:rPr lang="he-IL" sz="1600" b="1" dirty="0">
                <a:solidFill>
                  <a:srgbClr val="192A72"/>
                </a:solidFill>
                <a:ea typeface="+mj-ea"/>
                <a:sym typeface="Varela Round"/>
              </a:rPr>
              <a:t>וויכוח ואי הסכמות אינם בהכרח דבר רע בארגונים </a:t>
            </a:r>
          </a:p>
        </p:txBody>
      </p:sp>
      <p:pic>
        <p:nvPicPr>
          <p:cNvPr id="8" name="Picture 2" descr="Workplace, Team, Business Meeting">
            <a:extLst>
              <a:ext uri="{FF2B5EF4-FFF2-40B4-BE49-F238E27FC236}">
                <a16:creationId xmlns:a16="http://schemas.microsoft.com/office/drawing/2014/main" id="{C441B722-AFB0-432C-9E23-E71575353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27" y="3934578"/>
            <a:ext cx="3665654" cy="244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emale executive firing african employee for bad work or misconduct Free Photo">
            <a:extLst>
              <a:ext uri="{FF2B5EF4-FFF2-40B4-BE49-F238E27FC236}">
                <a16:creationId xmlns:a16="http://schemas.microsoft.com/office/drawing/2014/main" id="{39BB37FB-F4CA-481B-9468-BBF515301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703" y="3304986"/>
            <a:ext cx="3959364" cy="263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169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דיה מקוונת 3" title="ￗﾠￗﾙￗﾔￗﾕￗﾜ ￗﾧￗﾕￗﾠￗﾤￗﾜￗﾙￗﾧￗﾘￗﾙￗﾝ">
            <a:hlinkClick r:id="" action="ppaction://media"/>
            <a:extLst>
              <a:ext uri="{FF2B5EF4-FFF2-40B4-BE49-F238E27FC236}">
                <a16:creationId xmlns:a16="http://schemas.microsoft.com/office/drawing/2014/main" id="{2B4F1506-102B-4571-871E-07A387933C86}"/>
              </a:ext>
            </a:extLst>
          </p:cNvPr>
          <p:cNvPicPr>
            <a:picLocks noGrp="1" noRot="1" noChangeAspect="1"/>
          </p:cNvPicPr>
          <p:nvPr>
            <p:ph sz="quarter" idx="4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00593" y="875448"/>
            <a:ext cx="7880952" cy="5907251"/>
          </a:xfrm>
          <a:prstGeom prst="rect">
            <a:avLst/>
          </a:prstGeom>
        </p:spPr>
      </p:pic>
      <p:sp>
        <p:nvSpPr>
          <p:cNvPr id="3" name="כותרת 2">
            <a:extLst>
              <a:ext uri="{FF2B5EF4-FFF2-40B4-BE49-F238E27FC236}">
                <a16:creationId xmlns:a16="http://schemas.microsoft.com/office/drawing/2014/main" id="{6639AFEA-C64E-43C4-9C64-06CF223D6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3794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התאמה אישית 1">
      <a:majorFont>
        <a:latin typeface="Varela Round"/>
        <a:ea typeface=""/>
        <a:cs typeface="Varela Round"/>
      </a:majorFont>
      <a:minorFont>
        <a:latin typeface="Varela Round"/>
        <a:ea typeface=""/>
        <a:cs typeface="Varela Roun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21019</TotalTime>
  <Words>4267</Words>
  <Application>Microsoft Office PowerPoint</Application>
  <PresentationFormat>מסך רחב</PresentationFormat>
  <Paragraphs>343</Paragraphs>
  <Slides>32</Slides>
  <Notes>27</Notes>
  <HiddenSlides>0</HiddenSlides>
  <MMClips>6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32</vt:i4>
      </vt:variant>
    </vt:vector>
  </HeadingPairs>
  <TitlesOfParts>
    <vt:vector size="36" baseType="lpstr">
      <vt:lpstr>Arial</vt:lpstr>
      <vt:lpstr>Calibri</vt:lpstr>
      <vt:lpstr>Varela Round</vt:lpstr>
      <vt:lpstr>ערכת נושא Office</vt:lpstr>
      <vt:lpstr>מערכת שידורים לאומית</vt:lpstr>
      <vt:lpstr>ניהול צוותים</vt:lpstr>
      <vt:lpstr>מה נלמד היום </vt:lpstr>
      <vt:lpstr>תפקידי מנהיגות הצוות</vt:lpstr>
      <vt:lpstr>תפקידי מנהיגות הצוות</vt:lpstr>
      <vt:lpstr>ניהול קונפליקטים</vt:lpstr>
      <vt:lpstr>ניהול קונפליקטים</vt:lpstr>
      <vt:lpstr>ניהול קונפליקטים</vt:lpstr>
      <vt:lpstr>מצגת של PowerPoint‏</vt:lpstr>
      <vt:lpstr>גורמים לקונפליקט</vt:lpstr>
      <vt:lpstr>גורמים לקונפליקט</vt:lpstr>
      <vt:lpstr>גורמים לקונפליקט</vt:lpstr>
      <vt:lpstr>מצגת של PowerPoint‏</vt:lpstr>
      <vt:lpstr>גורמים לקונפליקט</vt:lpstr>
      <vt:lpstr>גורמים לקונפליקט</vt:lpstr>
      <vt:lpstr>גורמים לקונפליקט</vt:lpstr>
      <vt:lpstr>גורמים לקונפליקט</vt:lpstr>
      <vt:lpstr>משימה – 1  </vt:lpstr>
      <vt:lpstr>הפסקה</vt:lpstr>
      <vt:lpstr>אסטרטגיות לפתרון קונפליקטים</vt:lpstr>
      <vt:lpstr>אסטרטגיות לפתרון קונפליקטים</vt:lpstr>
      <vt:lpstr>אסטרטגיות לפתרון קונפליקטים</vt:lpstr>
      <vt:lpstr>מצגת של PowerPoint‏</vt:lpstr>
      <vt:lpstr>אסטרטגיות לפתרון קונפליקטים</vt:lpstr>
      <vt:lpstr>אסטרטגיות לפתרון קונפליקטים</vt:lpstr>
      <vt:lpstr>אסטרטגיות לפתרון קונפליקטים</vt:lpstr>
      <vt:lpstr>אסטרטגיות לפתרון קונפליקטים</vt:lpstr>
      <vt:lpstr>מצגת של PowerPoint‏</vt:lpstr>
      <vt:lpstr>משימה – 2  </vt:lpstr>
      <vt:lpstr>מצגת של PowerPoint‏</vt:lpstr>
      <vt:lpstr>מצגת של PowerPoint‏</vt:lpstr>
      <vt:lpstr>מאגרי תמונות לשימוש ללא תשלום  וללא בעיית זכויות יוצרים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Sary BK</cp:lastModifiedBy>
  <cp:revision>303</cp:revision>
  <dcterms:created xsi:type="dcterms:W3CDTF">2020-03-15T19:13:03Z</dcterms:created>
  <dcterms:modified xsi:type="dcterms:W3CDTF">2020-06-29T19:59:45Z</dcterms:modified>
</cp:coreProperties>
</file>