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57"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Varela Round" panose="020B0604020202020204" charset="-79"/>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guide id="3" orient="horz" pos="216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VCAcuR79u9sEdCdqAk0yclaPOV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5F5FB"/>
    <a:srgbClr val="C1E7F5"/>
    <a:srgbClr val="A1C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1002" y="60"/>
      </p:cViewPr>
      <p:guideLst>
        <p:guide orient="horz" pos="1536"/>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0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lnSpc>
                <a:spcPct val="100000"/>
              </a:lnSpc>
              <a:spcBef>
                <a:spcPts val="60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60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fe56989a5_2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7fe56989a5_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401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bg>
      <p:bgPr>
        <a:solidFill>
          <a:schemeClr val="lt1"/>
        </a:solidFill>
        <a:effectLst/>
      </p:bgPr>
    </p:bg>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 y="2693991"/>
            <a:ext cx="12192000" cy="1470025"/>
          </a:xfrm>
          <a:prstGeom prst="rect">
            <a:avLst/>
          </a:prstGeom>
          <a:noFill/>
          <a:ln>
            <a:noFill/>
          </a:ln>
        </p:spPr>
        <p:txBody>
          <a:bodyPr spcFirstLastPara="1" wrap="square" lIns="91425" tIns="45700" rIns="91425" bIns="45700" anchor="ctr" anchorCtr="0">
            <a:normAutofit/>
          </a:bodyPr>
          <a:lstStyle>
            <a:lvl1pPr lvl="0" algn="l" rtl="1">
              <a:lnSpc>
                <a:spcPct val="90000"/>
              </a:lnSpc>
              <a:spcBef>
                <a:spcPts val="0"/>
              </a:spcBef>
              <a:spcAft>
                <a:spcPts val="0"/>
              </a:spcAft>
              <a:buClr>
                <a:srgbClr val="192A72"/>
              </a:buClr>
              <a:buSzPts val="4951"/>
              <a:buFont typeface="Varela Round"/>
              <a:buNone/>
              <a:defRPr sz="4951" b="1" i="0" u="none" strike="noStrike" cap="none">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18" name="Google Shape;18;p6"/>
          <p:cNvSpPr/>
          <p:nvPr/>
        </p:nvSpPr>
        <p:spPr>
          <a:xfrm>
            <a:off x="-1488811" y="6304088"/>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19" name="Google Shape;19;p6"/>
          <p:cNvSpPr/>
          <p:nvPr/>
        </p:nvSpPr>
        <p:spPr>
          <a:xfrm>
            <a:off x="9986483"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20" name="Google Shape;20;p6"/>
          <p:cNvSpPr/>
          <p:nvPr/>
        </p:nvSpPr>
        <p:spPr>
          <a:xfrm>
            <a:off x="8259471" y="6565100"/>
            <a:ext cx="4434215"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pic>
        <p:nvPicPr>
          <p:cNvPr id="21" name="Google Shape;21;p6"/>
          <p:cNvPicPr preferRelativeResize="0"/>
          <p:nvPr/>
        </p:nvPicPr>
        <p:blipFill rotWithShape="1">
          <a:blip r:embed="rId2">
            <a:alphaModFix/>
          </a:blip>
          <a:srcRect l="33058" r="33511" b="26248"/>
          <a:stretch/>
        </p:blipFill>
        <p:spPr>
          <a:xfrm>
            <a:off x="5445286" y="369916"/>
            <a:ext cx="1301431"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שלוש תמונות">
  <p:cSld name="כותרת ושלוש תמונות">
    <p:bg>
      <p:bgPr>
        <a:solidFill>
          <a:schemeClr val="lt1"/>
        </a:solidFill>
        <a:effectLst/>
      </p:bgPr>
    </p:bg>
    <p:spTree>
      <p:nvGrpSpPr>
        <p:cNvPr id="1" name="Shape 72"/>
        <p:cNvGrpSpPr/>
        <p:nvPr/>
      </p:nvGrpSpPr>
      <p:grpSpPr>
        <a:xfrm>
          <a:off x="0" y="0"/>
          <a:ext cx="0" cy="0"/>
          <a:chOff x="0" y="0"/>
          <a:chExt cx="0" cy="0"/>
        </a:xfrm>
      </p:grpSpPr>
      <p:sp>
        <p:nvSpPr>
          <p:cNvPr id="73" name="Google Shape;73;p16"/>
          <p:cNvSpPr>
            <a:spLocks noGrp="1"/>
          </p:cNvSpPr>
          <p:nvPr>
            <p:ph type="pic" idx="2"/>
          </p:nvPr>
        </p:nvSpPr>
        <p:spPr>
          <a:xfrm>
            <a:off x="5513041" y="1030564"/>
            <a:ext cx="5395321" cy="3638921"/>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ctrTitle"/>
          </p:nvPr>
        </p:nvSpPr>
        <p:spPr>
          <a:xfrm>
            <a:off x="1733910" y="186260"/>
            <a:ext cx="10247689" cy="637353"/>
          </a:xfrm>
          <a:prstGeom prst="rect">
            <a:avLst/>
          </a:prstGeom>
          <a:noFill/>
          <a:ln>
            <a:noFill/>
          </a:ln>
        </p:spPr>
        <p:txBody>
          <a:bodyPr spcFirstLastPara="1" wrap="square" lIns="91425" tIns="45700" rIns="91425" bIns="45700" anchor="ctr" anchorCtr="0">
            <a:noAutofit/>
          </a:bodyPr>
          <a:lstStyle>
            <a:lvl1pPr lvl="0" algn="ctr" rtl="1">
              <a:lnSpc>
                <a:spcPct val="90000"/>
              </a:lnSpc>
              <a:spcBef>
                <a:spcPts val="0"/>
              </a:spcBef>
              <a:spcAft>
                <a:spcPts val="0"/>
              </a:spcAft>
              <a:buClr>
                <a:srgbClr val="192A72"/>
              </a:buClr>
              <a:buSzPts val="3000"/>
              <a:buFont typeface="Varela Round"/>
              <a:buNone/>
              <a:defRPr sz="3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6"/>
          <p:cNvSpPr/>
          <p:nvPr/>
        </p:nvSpPr>
        <p:spPr>
          <a:xfrm>
            <a:off x="11186074"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76" name="Google Shape;76;p16"/>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r>
              <a:rPr lang="iw-IL" sz="1350" b="0" i="0" u="none" strike="noStrike" cap="none">
                <a:solidFill>
                  <a:schemeClr val="lt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77" name="Google Shape;77;p16"/>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78" name="Google Shape;78;p16"/>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79" name="Google Shape;79;p16"/>
          <p:cNvSpPr>
            <a:spLocks noGrp="1"/>
          </p:cNvSpPr>
          <p:nvPr>
            <p:ph type="pic" idx="3"/>
          </p:nvPr>
        </p:nvSpPr>
        <p:spPr>
          <a:xfrm>
            <a:off x="1241441" y="1030562"/>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0" name="Google Shape;80;p16"/>
          <p:cNvSpPr>
            <a:spLocks noGrp="1"/>
          </p:cNvSpPr>
          <p:nvPr>
            <p:ph type="pic" idx="4"/>
          </p:nvPr>
        </p:nvSpPr>
        <p:spPr>
          <a:xfrm>
            <a:off x="1241441" y="3932962"/>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bg>
      <p:bgPr>
        <a:solidFill>
          <a:schemeClr val="lt1"/>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1733910" y="186260"/>
            <a:ext cx="10247689" cy="637353"/>
          </a:xfrm>
          <a:prstGeom prst="rect">
            <a:avLst/>
          </a:prstGeom>
          <a:noFill/>
          <a:ln>
            <a:noFill/>
          </a:ln>
        </p:spPr>
        <p:txBody>
          <a:bodyPr spcFirstLastPara="1" wrap="square" lIns="91425" tIns="45700" rIns="91425" bIns="45700" anchor="ctr" anchorCtr="0">
            <a:noAutofit/>
          </a:bodyPr>
          <a:lstStyle>
            <a:lvl1pPr lvl="0" algn="ctr" rtl="1">
              <a:lnSpc>
                <a:spcPct val="90000"/>
              </a:lnSpc>
              <a:spcBef>
                <a:spcPts val="0"/>
              </a:spcBef>
              <a:spcAft>
                <a:spcPts val="0"/>
              </a:spcAft>
              <a:buClr>
                <a:srgbClr val="192A72"/>
              </a:buClr>
              <a:buSzPts val="3000"/>
              <a:buFont typeface="Varela Round"/>
              <a:buNone/>
              <a:defRPr sz="3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p:nvPr/>
        </p:nvSpPr>
        <p:spPr>
          <a:xfrm>
            <a:off x="11186074"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84" name="Google Shape;84;p17"/>
          <p:cNvSpPr/>
          <p:nvPr/>
        </p:nvSpPr>
        <p:spPr>
          <a:xfrm>
            <a:off x="10171544" y="938560"/>
            <a:ext cx="2190883"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r>
              <a:rPr lang="iw-IL" sz="1350" b="0" i="0" u="none" strike="noStrike" cap="none">
                <a:solidFill>
                  <a:schemeClr val="lt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85" name="Google Shape;85;p17"/>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86" name="Google Shape;86;p17"/>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87" name="Google Shape;87;p17"/>
          <p:cNvSpPr>
            <a:spLocks noGrp="1"/>
          </p:cNvSpPr>
          <p:nvPr>
            <p:ph type="pic" idx="2"/>
          </p:nvPr>
        </p:nvSpPr>
        <p:spPr>
          <a:xfrm>
            <a:off x="154519" y="1073695"/>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8" name="Google Shape;88;p17"/>
          <p:cNvSpPr>
            <a:spLocks noGrp="1"/>
          </p:cNvSpPr>
          <p:nvPr>
            <p:ph type="pic" idx="3"/>
          </p:nvPr>
        </p:nvSpPr>
        <p:spPr>
          <a:xfrm>
            <a:off x="154519" y="3976095"/>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9" name="Google Shape;89;p17"/>
          <p:cNvSpPr>
            <a:spLocks noGrp="1"/>
          </p:cNvSpPr>
          <p:nvPr>
            <p:ph type="pic" idx="4"/>
          </p:nvPr>
        </p:nvSpPr>
        <p:spPr>
          <a:xfrm>
            <a:off x="4414861" y="1073695"/>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0" name="Google Shape;90;p17"/>
          <p:cNvSpPr>
            <a:spLocks noGrp="1"/>
          </p:cNvSpPr>
          <p:nvPr>
            <p:ph type="pic" idx="5"/>
          </p:nvPr>
        </p:nvSpPr>
        <p:spPr>
          <a:xfrm>
            <a:off x="4414861" y="3976095"/>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כותרת בלבד">
  <p:cSld name="1_כותרת בלבד">
    <p:bg>
      <p:bgPr>
        <a:solidFill>
          <a:schemeClr val="lt1"/>
        </a:solidFill>
        <a:effectLst/>
      </p:bgPr>
    </p:bg>
    <p:spTree>
      <p:nvGrpSpPr>
        <p:cNvPr id="1" name="Shape 22"/>
        <p:cNvGrpSpPr/>
        <p:nvPr/>
      </p:nvGrpSpPr>
      <p:grpSpPr>
        <a:xfrm>
          <a:off x="0" y="0"/>
          <a:ext cx="0" cy="0"/>
          <a:chOff x="0" y="0"/>
          <a:chExt cx="0" cy="0"/>
        </a:xfrm>
      </p:grpSpPr>
      <p:sp>
        <p:nvSpPr>
          <p:cNvPr id="23" name="Google Shape;23;p9"/>
          <p:cNvSpPr txBox="1">
            <a:spLocks noGrp="1"/>
          </p:cNvSpPr>
          <p:nvPr>
            <p:ph type="title"/>
          </p:nvPr>
        </p:nvSpPr>
        <p:spPr>
          <a:xfrm>
            <a:off x="2" y="213094"/>
            <a:ext cx="12191999" cy="720000"/>
          </a:xfrm>
          <a:prstGeom prst="rect">
            <a:avLst/>
          </a:prstGeom>
          <a:noFill/>
          <a:ln>
            <a:noFill/>
          </a:ln>
        </p:spPr>
        <p:txBody>
          <a:bodyPr spcFirstLastPara="1" wrap="square" lIns="91425" tIns="45700" rIns="91425" bIns="45700" anchor="ctr" anchorCtr="0">
            <a:noAutofit/>
          </a:bodyPr>
          <a:lstStyle>
            <a:lvl1pPr lvl="0" algn="l" rtl="1">
              <a:lnSpc>
                <a:spcPct val="90000"/>
              </a:lnSpc>
              <a:spcBef>
                <a:spcPts val="0"/>
              </a:spcBef>
              <a:spcAft>
                <a:spcPts val="0"/>
              </a:spcAft>
              <a:buClr>
                <a:srgbClr val="002060"/>
              </a:buClr>
              <a:buSzPts val="3600"/>
              <a:buFont typeface="Varela Round"/>
              <a:buNone/>
              <a:defRPr sz="36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p:nvPr/>
        </p:nvSpPr>
        <p:spPr>
          <a:xfrm>
            <a:off x="2" y="5878201"/>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arela Round"/>
              <a:ea typeface="Varela Round"/>
              <a:cs typeface="Varela Round"/>
              <a:sym typeface="Varela Round"/>
            </a:endParaRPr>
          </a:p>
        </p:txBody>
      </p:sp>
      <p:sp>
        <p:nvSpPr>
          <p:cNvPr id="25" name="Google Shape;25;p9"/>
          <p:cNvSpPr/>
          <p:nvPr/>
        </p:nvSpPr>
        <p:spPr>
          <a:xfrm>
            <a:off x="8667717"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arela Round"/>
              <a:ea typeface="Varela Round"/>
              <a:cs typeface="Varela Round"/>
              <a:sym typeface="Varela Round"/>
            </a:endParaRPr>
          </a:p>
        </p:txBody>
      </p:sp>
      <p:sp>
        <p:nvSpPr>
          <p:cNvPr id="26" name="Google Shape;26;p9"/>
          <p:cNvSpPr/>
          <p:nvPr/>
        </p:nvSpPr>
        <p:spPr>
          <a:xfrm>
            <a:off x="2" y="6306751"/>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bg>
      <p:bgPr>
        <a:solidFill>
          <a:schemeClr val="lt1"/>
        </a:solidFill>
        <a:effectLst/>
      </p:bgPr>
    </p:bg>
    <p:spTree>
      <p:nvGrpSpPr>
        <p:cNvPr id="1" name="Shape 27"/>
        <p:cNvGrpSpPr/>
        <p:nvPr/>
      </p:nvGrpSpPr>
      <p:grpSpPr>
        <a:xfrm>
          <a:off x="0" y="0"/>
          <a:ext cx="0" cy="0"/>
          <a:chOff x="0" y="0"/>
          <a:chExt cx="0" cy="0"/>
        </a:xfrm>
      </p:grpSpPr>
      <p:sp>
        <p:nvSpPr>
          <p:cNvPr id="28" name="Google Shape;28;p7"/>
          <p:cNvSpPr/>
          <p:nvPr/>
        </p:nvSpPr>
        <p:spPr>
          <a:xfrm>
            <a:off x="212944" y="1396872"/>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r>
              <a:rPr lang="iw-IL" sz="1350" b="0" i="0" u="none" strike="noStrike" cap="none">
                <a:solidFill>
                  <a:schemeClr val="lt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9" name="Google Shape;29;p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lnSpc>
                <a:spcPct val="90000"/>
              </a:lnSpc>
              <a:spcBef>
                <a:spcPts val="0"/>
              </a:spcBef>
              <a:spcAft>
                <a:spcPts val="0"/>
              </a:spcAft>
              <a:buClr>
                <a:srgbClr val="192A72"/>
              </a:buClr>
              <a:buSzPts val="4951"/>
              <a:buFont typeface="Varela Round"/>
              <a:buNone/>
              <a:defRPr sz="4951" b="1">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p:nvPr/>
        </p:nvSpPr>
        <p:spPr>
          <a:xfrm>
            <a:off x="7329949" y="6155858"/>
            <a:ext cx="5333867"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31" name="Google Shape;31;p7"/>
          <p:cNvSpPr/>
          <p:nvPr/>
        </p:nvSpPr>
        <p:spPr>
          <a:xfrm>
            <a:off x="9501144" y="5870970"/>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32" name="Google Shape;32;p7"/>
          <p:cNvSpPr/>
          <p:nvPr/>
        </p:nvSpPr>
        <p:spPr>
          <a:xfrm>
            <a:off x="-501113" y="163632"/>
            <a:ext cx="1428111"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33" name="Google Shape;33;p7"/>
          <p:cNvSpPr txBox="1">
            <a:spLocks noGrp="1"/>
          </p:cNvSpPr>
          <p:nvPr>
            <p:ph type="subTitle" idx="1"/>
          </p:nvPr>
        </p:nvSpPr>
        <p:spPr>
          <a:xfrm>
            <a:off x="1" y="3002331"/>
            <a:ext cx="12192000" cy="552322"/>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2700" b="1">
                <a:solidFill>
                  <a:srgbClr val="002060"/>
                </a:solidFill>
                <a:latin typeface="Varela Round"/>
                <a:ea typeface="Varela Round"/>
                <a:cs typeface="Varela Round"/>
                <a:sym typeface="Varela Round"/>
              </a:defRPr>
            </a:lvl1pPr>
            <a:lvl2pPr lvl="1" algn="ctr" rtl="1">
              <a:lnSpc>
                <a:spcPct val="100000"/>
              </a:lnSpc>
              <a:spcBef>
                <a:spcPts val="450"/>
              </a:spcBef>
              <a:spcAft>
                <a:spcPts val="0"/>
              </a:spcAft>
              <a:buClr>
                <a:schemeClr val="dk1"/>
              </a:buClr>
              <a:buSzPts val="2800"/>
              <a:buNone/>
              <a:defRPr sz="2775"/>
            </a:lvl2pPr>
            <a:lvl3pPr lvl="2" algn="ctr" rtl="1">
              <a:lnSpc>
                <a:spcPct val="100000"/>
              </a:lnSpc>
              <a:spcBef>
                <a:spcPts val="0"/>
              </a:spcBef>
              <a:spcAft>
                <a:spcPts val="0"/>
              </a:spcAft>
              <a:buClr>
                <a:schemeClr val="dk1"/>
              </a:buClr>
              <a:buSzPts val="2800"/>
              <a:buNone/>
              <a:defRPr sz="2775"/>
            </a:lvl3pPr>
            <a:lvl4pPr lvl="3" algn="ctr" rtl="1">
              <a:lnSpc>
                <a:spcPct val="100000"/>
              </a:lnSpc>
              <a:spcBef>
                <a:spcPts val="0"/>
              </a:spcBef>
              <a:spcAft>
                <a:spcPts val="0"/>
              </a:spcAft>
              <a:buClr>
                <a:schemeClr val="dk1"/>
              </a:buClr>
              <a:buSzPts val="2800"/>
              <a:buNone/>
              <a:defRPr sz="2775"/>
            </a:lvl4pPr>
            <a:lvl5pPr lvl="4" algn="ctr" rtl="1">
              <a:lnSpc>
                <a:spcPct val="100000"/>
              </a:lnSpc>
              <a:spcBef>
                <a:spcPts val="0"/>
              </a:spcBef>
              <a:spcAft>
                <a:spcPts val="0"/>
              </a:spcAft>
              <a:buClr>
                <a:schemeClr val="dk1"/>
              </a:buClr>
              <a:buSzPts val="2800"/>
              <a:buNone/>
              <a:defRPr sz="2775"/>
            </a:lvl5pPr>
            <a:lvl6pPr lvl="5" algn="ctr" rtl="1">
              <a:lnSpc>
                <a:spcPct val="100000"/>
              </a:lnSpc>
              <a:spcBef>
                <a:spcPts val="0"/>
              </a:spcBef>
              <a:spcAft>
                <a:spcPts val="0"/>
              </a:spcAft>
              <a:buClr>
                <a:schemeClr val="dk1"/>
              </a:buClr>
              <a:buSzPts val="2800"/>
              <a:buNone/>
              <a:defRPr sz="2775"/>
            </a:lvl6pPr>
            <a:lvl7pPr lvl="6" algn="ctr" rtl="1">
              <a:lnSpc>
                <a:spcPct val="100000"/>
              </a:lnSpc>
              <a:spcBef>
                <a:spcPts val="0"/>
              </a:spcBef>
              <a:spcAft>
                <a:spcPts val="0"/>
              </a:spcAft>
              <a:buClr>
                <a:schemeClr val="dk1"/>
              </a:buClr>
              <a:buSzPts val="2800"/>
              <a:buNone/>
              <a:defRPr sz="2775"/>
            </a:lvl7pPr>
            <a:lvl8pPr lvl="7" algn="ctr" rtl="1">
              <a:lnSpc>
                <a:spcPct val="100000"/>
              </a:lnSpc>
              <a:spcBef>
                <a:spcPts val="0"/>
              </a:spcBef>
              <a:spcAft>
                <a:spcPts val="0"/>
              </a:spcAft>
              <a:buClr>
                <a:schemeClr val="dk1"/>
              </a:buClr>
              <a:buSzPts val="2800"/>
              <a:buNone/>
              <a:defRPr sz="2775"/>
            </a:lvl8pPr>
            <a:lvl9pPr lvl="8" algn="ctr" rtl="1">
              <a:lnSpc>
                <a:spcPct val="100000"/>
              </a:lnSpc>
              <a:spcBef>
                <a:spcPts val="0"/>
              </a:spcBef>
              <a:spcAft>
                <a:spcPts val="0"/>
              </a:spcAft>
              <a:buClr>
                <a:schemeClr val="dk1"/>
              </a:buClr>
              <a:buSzPts val="2800"/>
              <a:buNone/>
              <a:defRPr sz="2775"/>
            </a:lvl9pPr>
          </a:lstStyle>
          <a:p>
            <a:endParaRPr/>
          </a:p>
        </p:txBody>
      </p:sp>
      <p:sp>
        <p:nvSpPr>
          <p:cNvPr id="34" name="Google Shape;34;p7"/>
          <p:cNvSpPr txBox="1">
            <a:spLocks noGrp="1"/>
          </p:cNvSpPr>
          <p:nvPr>
            <p:ph type="body" idx="2"/>
          </p:nvPr>
        </p:nvSpPr>
        <p:spPr>
          <a:xfrm>
            <a:off x="2"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2100" b="1">
                <a:solidFill>
                  <a:srgbClr val="002060"/>
                </a:solidFill>
                <a:latin typeface="Varela Round"/>
                <a:ea typeface="Varela Round"/>
                <a:cs typeface="Varela Round"/>
                <a:sym typeface="Varela Round"/>
              </a:defRPr>
            </a:lvl1pPr>
            <a:lvl2pPr marL="914400" lvl="1" indent="-228600" algn="ctr" rtl="1">
              <a:lnSpc>
                <a:spcPct val="100000"/>
              </a:lnSpc>
              <a:spcBef>
                <a:spcPts val="450"/>
              </a:spcBef>
              <a:spcAft>
                <a:spcPts val="0"/>
              </a:spcAft>
              <a:buClr>
                <a:srgbClr val="002060"/>
              </a:buClr>
              <a:buSzPts val="2800"/>
              <a:buFont typeface="Arial"/>
              <a:buNone/>
              <a:defRPr sz="2400" b="1">
                <a:solidFill>
                  <a:srgbClr val="002060"/>
                </a:solidFill>
                <a:latin typeface="Varela Round"/>
                <a:ea typeface="Varela Round"/>
                <a:cs typeface="Varela Round"/>
                <a:sym typeface="Varela Round"/>
              </a:defRPr>
            </a:lvl2pPr>
            <a:lvl3pPr marL="1371600" lvl="2" indent="-355600" algn="r" rtl="1">
              <a:lnSpc>
                <a:spcPct val="150000"/>
              </a:lnSpc>
              <a:spcBef>
                <a:spcPts val="500"/>
              </a:spcBef>
              <a:spcAft>
                <a:spcPts val="0"/>
              </a:spcAft>
              <a:buClr>
                <a:srgbClr val="002060"/>
              </a:buClr>
              <a:buSzPts val="2000"/>
              <a:buChar char="•"/>
              <a:defRPr>
                <a:solidFill>
                  <a:srgbClr val="002060"/>
                </a:solidFill>
                <a:latin typeface="Varela Round"/>
                <a:ea typeface="Varela Round"/>
                <a:cs typeface="Varela Round"/>
                <a:sym typeface="Varela Round"/>
              </a:defRPr>
            </a:lvl3pPr>
            <a:lvl4pPr marL="1828800" lvl="3" indent="-342900" algn="r" rtl="1">
              <a:lnSpc>
                <a:spcPct val="150000"/>
              </a:lnSpc>
              <a:spcBef>
                <a:spcPts val="500"/>
              </a:spcBef>
              <a:spcAft>
                <a:spcPts val="0"/>
              </a:spcAft>
              <a:buClr>
                <a:srgbClr val="002060"/>
              </a:buClr>
              <a:buSzPts val="1800"/>
              <a:buChar char="•"/>
              <a:defRPr>
                <a:solidFill>
                  <a:srgbClr val="002060"/>
                </a:solidFill>
                <a:latin typeface="Varela Round"/>
                <a:ea typeface="Varela Round"/>
                <a:cs typeface="Varela Round"/>
                <a:sym typeface="Varela Round"/>
              </a:defRPr>
            </a:lvl4pPr>
            <a:lvl5pPr marL="2286000" lvl="4" indent="-342900" algn="r" rtl="1">
              <a:lnSpc>
                <a:spcPct val="150000"/>
              </a:lnSpc>
              <a:spcBef>
                <a:spcPts val="500"/>
              </a:spcBef>
              <a:spcAft>
                <a:spcPts val="0"/>
              </a:spcAft>
              <a:buClr>
                <a:srgbClr val="002060"/>
              </a:buClr>
              <a:buSzPts val="1800"/>
              <a:buChar char="•"/>
              <a:defRPr>
                <a:solidFill>
                  <a:srgbClr val="002060"/>
                </a:solidFill>
                <a:latin typeface="Varela Round"/>
                <a:ea typeface="Varela Round"/>
                <a:cs typeface="Varela Round"/>
                <a:sym typeface="Varela Round"/>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5" name="Google Shape;35;p7"/>
          <p:cNvSpPr/>
          <p:nvPr/>
        </p:nvSpPr>
        <p:spPr>
          <a:xfrm>
            <a:off x="10059466" y="87234"/>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36"/>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900"/>
              </a:spcBef>
              <a:spcAft>
                <a:spcPts val="0"/>
              </a:spcAft>
              <a:buSzPts val="1400"/>
              <a:buNone/>
              <a:defRPr/>
            </a:lvl1pPr>
            <a:lvl2pPr lvl="1" algn="r" rtl="1">
              <a:lnSpc>
                <a:spcPct val="100000"/>
              </a:lnSpc>
              <a:spcBef>
                <a:spcPts val="900"/>
              </a:spcBef>
              <a:spcAft>
                <a:spcPts val="0"/>
              </a:spcAft>
              <a:buSzPts val="1400"/>
              <a:buNone/>
              <a:defRPr/>
            </a:lvl2pPr>
            <a:lvl3pPr lvl="2" algn="r" rtl="1">
              <a:lnSpc>
                <a:spcPct val="100000"/>
              </a:lnSpc>
              <a:spcBef>
                <a:spcPts val="900"/>
              </a:spcBef>
              <a:spcAft>
                <a:spcPts val="0"/>
              </a:spcAft>
              <a:buSzPts val="1400"/>
              <a:buNone/>
              <a:defRPr/>
            </a:lvl3pPr>
            <a:lvl4pPr lvl="3" algn="r" rtl="1">
              <a:lnSpc>
                <a:spcPct val="100000"/>
              </a:lnSpc>
              <a:spcBef>
                <a:spcPts val="900"/>
              </a:spcBef>
              <a:spcAft>
                <a:spcPts val="0"/>
              </a:spcAft>
              <a:buSzPts val="1400"/>
              <a:buNone/>
              <a:defRPr/>
            </a:lvl4pPr>
            <a:lvl5pPr lvl="4" algn="r" rtl="1">
              <a:lnSpc>
                <a:spcPct val="100000"/>
              </a:lnSpc>
              <a:spcBef>
                <a:spcPts val="90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900"/>
              </a:spcBef>
              <a:spcAft>
                <a:spcPts val="0"/>
              </a:spcAft>
              <a:buSzPts val="1400"/>
              <a:buNone/>
              <a:defRPr/>
            </a:lvl1pPr>
            <a:lvl2pPr lvl="1" algn="r" rtl="1">
              <a:lnSpc>
                <a:spcPct val="100000"/>
              </a:lnSpc>
              <a:spcBef>
                <a:spcPts val="900"/>
              </a:spcBef>
              <a:spcAft>
                <a:spcPts val="0"/>
              </a:spcAft>
              <a:buSzPts val="1400"/>
              <a:buNone/>
              <a:defRPr/>
            </a:lvl2pPr>
            <a:lvl3pPr lvl="2" algn="r" rtl="1">
              <a:lnSpc>
                <a:spcPct val="100000"/>
              </a:lnSpc>
              <a:spcBef>
                <a:spcPts val="900"/>
              </a:spcBef>
              <a:spcAft>
                <a:spcPts val="0"/>
              </a:spcAft>
              <a:buSzPts val="1400"/>
              <a:buNone/>
              <a:defRPr/>
            </a:lvl3pPr>
            <a:lvl4pPr lvl="3" algn="r" rtl="1">
              <a:lnSpc>
                <a:spcPct val="100000"/>
              </a:lnSpc>
              <a:spcBef>
                <a:spcPts val="900"/>
              </a:spcBef>
              <a:spcAft>
                <a:spcPts val="0"/>
              </a:spcAft>
              <a:buSzPts val="1400"/>
              <a:buNone/>
              <a:defRPr/>
            </a:lvl4pPr>
            <a:lvl5pPr lvl="4" algn="r" rtl="1">
              <a:lnSpc>
                <a:spcPct val="100000"/>
              </a:lnSpc>
              <a:spcBef>
                <a:spcPts val="90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1">
              <a:spcBef>
                <a:spcPts val="0"/>
              </a:spcBef>
              <a:spcAft>
                <a:spcPts val="0"/>
              </a:spcAft>
              <a:buNone/>
            </a:pPr>
            <a:fld id="{00000000-1234-1234-1234-123412341234}" type="slidenum">
              <a:rPr lang="iw-IL"/>
              <a:t>‹#›</a:t>
            </a:fld>
            <a:endParaRPr/>
          </a:p>
        </p:txBody>
      </p:sp>
      <p:sp>
        <p:nvSpPr>
          <p:cNvPr id="5" name="Google Shape;41;p11">
            <a:extLst>
              <a:ext uri="{FF2B5EF4-FFF2-40B4-BE49-F238E27FC236}">
                <a16:creationId xmlns:a16="http://schemas.microsoft.com/office/drawing/2014/main" id="{D1272C2C-708F-4F25-81AB-ADC11CAED493}"/>
              </a:ext>
            </a:extLst>
          </p:cNvPr>
          <p:cNvSpPr/>
          <p:nvPr userDrawn="1"/>
        </p:nvSpPr>
        <p:spPr>
          <a:xfrm>
            <a:off x="11079575" y="5897284"/>
            <a:ext cx="2534917"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6" name="Google Shape;42;p11">
            <a:extLst>
              <a:ext uri="{FF2B5EF4-FFF2-40B4-BE49-F238E27FC236}">
                <a16:creationId xmlns:a16="http://schemas.microsoft.com/office/drawing/2014/main" id="{F2D16A85-3CCA-4472-9058-37EE56FD1876}"/>
              </a:ext>
            </a:extLst>
          </p:cNvPr>
          <p:cNvSpPr/>
          <p:nvPr userDrawn="1"/>
        </p:nvSpPr>
        <p:spPr>
          <a:xfrm>
            <a:off x="-260562" y="181686"/>
            <a:ext cx="1509105"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7" name="Google Shape;43;p11">
            <a:extLst>
              <a:ext uri="{FF2B5EF4-FFF2-40B4-BE49-F238E27FC236}">
                <a16:creationId xmlns:a16="http://schemas.microsoft.com/office/drawing/2014/main" id="{78B1E8E2-FA9F-43E5-9D40-A8EDC15E9240}"/>
              </a:ext>
            </a:extLst>
          </p:cNvPr>
          <p:cNvSpPr/>
          <p:nvPr userDrawn="1"/>
        </p:nvSpPr>
        <p:spPr>
          <a:xfrm>
            <a:off x="-488824" y="468418"/>
            <a:ext cx="1724238"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8" name="Google Shape;44;p11">
            <a:extLst>
              <a:ext uri="{FF2B5EF4-FFF2-40B4-BE49-F238E27FC236}">
                <a16:creationId xmlns:a16="http://schemas.microsoft.com/office/drawing/2014/main" id="{B752ED4F-7E01-4949-879A-E134B1BFAEC2}"/>
              </a:ext>
            </a:extLst>
          </p:cNvPr>
          <p:cNvSpPr/>
          <p:nvPr userDrawn="1"/>
        </p:nvSpPr>
        <p:spPr>
          <a:xfrm>
            <a:off x="10651787" y="6356350"/>
            <a:ext cx="1997167"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פרק חדש">
  <p:cSld name="פרק חדש">
    <p:bg>
      <p:bgPr>
        <a:solidFill>
          <a:schemeClr val="lt1"/>
        </a:solidFill>
        <a:effectLst/>
      </p:bgPr>
    </p:bg>
    <p:spTree>
      <p:nvGrpSpPr>
        <p:cNvPr id="1" name="Shape 40"/>
        <p:cNvGrpSpPr/>
        <p:nvPr/>
      </p:nvGrpSpPr>
      <p:grpSpPr>
        <a:xfrm>
          <a:off x="0" y="0"/>
          <a:ext cx="0" cy="0"/>
          <a:chOff x="0" y="0"/>
          <a:chExt cx="0" cy="0"/>
        </a:xfrm>
      </p:grpSpPr>
      <p:sp>
        <p:nvSpPr>
          <p:cNvPr id="41" name="Google Shape;41;p11"/>
          <p:cNvSpPr/>
          <p:nvPr/>
        </p:nvSpPr>
        <p:spPr>
          <a:xfrm>
            <a:off x="9664805" y="5699024"/>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42" name="Google Shape;42;p11"/>
          <p:cNvSpPr/>
          <p:nvPr/>
        </p:nvSpPr>
        <p:spPr>
          <a:xfrm>
            <a:off x="-260562" y="181686"/>
            <a:ext cx="2598823"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43" name="Google Shape;43;p11"/>
          <p:cNvSpPr/>
          <p:nvPr/>
        </p:nvSpPr>
        <p:spPr>
          <a:xfrm>
            <a:off x="-488825" y="468418"/>
            <a:ext cx="2969303"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44" name="Google Shape;44;p11"/>
          <p:cNvSpPr/>
          <p:nvPr/>
        </p:nvSpPr>
        <p:spPr>
          <a:xfrm>
            <a:off x="9010093" y="6104089"/>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bg>
      <p:bgPr>
        <a:solidFill>
          <a:schemeClr val="lt1"/>
        </a:solid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ctrTitle"/>
          </p:nvPr>
        </p:nvSpPr>
        <p:spPr>
          <a:xfrm>
            <a:off x="234417" y="1312990"/>
            <a:ext cx="7910519" cy="5224442"/>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48" name="Google Shape;48;p12"/>
          <p:cNvSpPr/>
          <p:nvPr/>
        </p:nvSpPr>
        <p:spPr>
          <a:xfrm>
            <a:off x="10082354" y="81724"/>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49" name="Google Shape;49;p12"/>
          <p:cNvSpPr/>
          <p:nvPr/>
        </p:nvSpPr>
        <p:spPr>
          <a:xfrm>
            <a:off x="-2155687" y="6347806"/>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50" name="Google Shape;50;p12"/>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lnSpc>
                <a:spcPct val="90000"/>
              </a:lnSpc>
              <a:spcBef>
                <a:spcPts val="1000"/>
              </a:spcBef>
              <a:spcAft>
                <a:spcPts val="0"/>
              </a:spcAft>
              <a:buClr>
                <a:srgbClr val="192A72"/>
              </a:buClr>
              <a:buSzPts val="3600"/>
              <a:buNone/>
              <a:defRPr sz="3600">
                <a:solidFill>
                  <a:srgbClr val="192A72"/>
                </a:solidFill>
                <a:latin typeface="Varela Round"/>
                <a:ea typeface="Varela Round"/>
                <a:cs typeface="Varela Round"/>
                <a:sym typeface="Varela Round"/>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bg>
      <p:bgPr>
        <a:solidFill>
          <a:schemeClr val="lt1"/>
        </a:solidFill>
        <a:effectLst/>
      </p:bgPr>
    </p:bg>
    <p:spTree>
      <p:nvGrpSpPr>
        <p:cNvPr id="1" name="Shape 51"/>
        <p:cNvGrpSpPr/>
        <p:nvPr/>
      </p:nvGrpSpPr>
      <p:grpSpPr>
        <a:xfrm>
          <a:off x="0" y="0"/>
          <a:ext cx="0" cy="0"/>
          <a:chOff x="0" y="0"/>
          <a:chExt cx="0" cy="0"/>
        </a:xfrm>
      </p:grpSpPr>
      <p:sp>
        <p:nvSpPr>
          <p:cNvPr id="52" name="Google Shape;52;p13"/>
          <p:cNvSpPr/>
          <p:nvPr/>
        </p:nvSpPr>
        <p:spPr>
          <a:xfrm>
            <a:off x="2" y="5878201"/>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arela Round"/>
              <a:ea typeface="Varela Round"/>
              <a:cs typeface="Varela Round"/>
              <a:sym typeface="Varela Round"/>
            </a:endParaRPr>
          </a:p>
        </p:txBody>
      </p:sp>
      <p:sp>
        <p:nvSpPr>
          <p:cNvPr id="53" name="Google Shape;53;p13"/>
          <p:cNvSpPr/>
          <p:nvPr/>
        </p:nvSpPr>
        <p:spPr>
          <a:xfrm>
            <a:off x="8667717" y="66851"/>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arela Round"/>
              <a:ea typeface="Varela Round"/>
              <a:cs typeface="Varela Round"/>
              <a:sym typeface="Varela Round"/>
            </a:endParaRPr>
          </a:p>
        </p:txBody>
      </p:sp>
      <p:sp>
        <p:nvSpPr>
          <p:cNvPr id="54" name="Google Shape;54;p13"/>
          <p:cNvSpPr/>
          <p:nvPr/>
        </p:nvSpPr>
        <p:spPr>
          <a:xfrm>
            <a:off x="2" y="6306751"/>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arela Round"/>
              <a:ea typeface="Varela Round"/>
              <a:cs typeface="Varela Round"/>
              <a:sym typeface="Varela Round"/>
            </a:endParaRPr>
          </a:p>
        </p:txBody>
      </p:sp>
      <p:sp>
        <p:nvSpPr>
          <p:cNvPr id="55" name="Google Shape;55;p13"/>
          <p:cNvSpPr>
            <a:spLocks noGrp="1"/>
          </p:cNvSpPr>
          <p:nvPr>
            <p:ph type="media" idx="2"/>
          </p:nvPr>
        </p:nvSpPr>
        <p:spPr>
          <a:xfrm>
            <a:off x="363416" y="639719"/>
            <a:ext cx="11465168" cy="6122933"/>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rgbClr val="192A72"/>
              </a:buClr>
              <a:buSzPts val="2800"/>
              <a:buFont typeface="Arial"/>
              <a:buNone/>
              <a:defRPr sz="2800" b="0" i="0" u="none" strike="noStrike" cap="none">
                <a:solidFill>
                  <a:srgbClr val="192A72"/>
                </a:solidFill>
                <a:latin typeface="Varela Round"/>
                <a:ea typeface="Varela Round"/>
                <a:cs typeface="Varela Round"/>
                <a:sym typeface="Varela Round"/>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body" idx="1"/>
          </p:nvPr>
        </p:nvSpPr>
        <p:spPr>
          <a:xfrm>
            <a:off x="363418"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lnSpc>
                <a:spcPct val="90000"/>
              </a:lnSpc>
              <a:spcBef>
                <a:spcPts val="1000"/>
              </a:spcBef>
              <a:spcAft>
                <a:spcPts val="0"/>
              </a:spcAft>
              <a:buClr>
                <a:srgbClr val="192A72"/>
              </a:buClr>
              <a:buSzPts val="1800"/>
              <a:buFont typeface="Varela Round"/>
              <a:buNone/>
              <a:defRPr sz="1800">
                <a:solidFill>
                  <a:srgbClr val="192A72"/>
                </a:solidFill>
                <a:latin typeface="Varela Round"/>
                <a:ea typeface="Varela Round"/>
                <a:cs typeface="Varela Round"/>
                <a:sym typeface="Varela Round"/>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bg>
      <p:bgPr>
        <a:solidFill>
          <a:schemeClr val="lt1"/>
        </a:solidFill>
        <a:effectLst/>
      </p:bgPr>
    </p:bg>
    <p:spTree>
      <p:nvGrpSpPr>
        <p:cNvPr id="1" name="Shape 57"/>
        <p:cNvGrpSpPr/>
        <p:nvPr/>
      </p:nvGrpSpPr>
      <p:grpSpPr>
        <a:xfrm>
          <a:off x="0" y="0"/>
          <a:ext cx="0" cy="0"/>
          <a:chOff x="0" y="0"/>
          <a:chExt cx="0" cy="0"/>
        </a:xfrm>
      </p:grpSpPr>
      <p:sp>
        <p:nvSpPr>
          <p:cNvPr id="58" name="Google Shape;58;p14"/>
          <p:cNvSpPr>
            <a:spLocks noGrp="1"/>
          </p:cNvSpPr>
          <p:nvPr>
            <p:ph type="pic" idx="2"/>
          </p:nvPr>
        </p:nvSpPr>
        <p:spPr>
          <a:xfrm>
            <a:off x="161149" y="964353"/>
            <a:ext cx="8483175" cy="5721551"/>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ctrTitle"/>
          </p:nvPr>
        </p:nvSpPr>
        <p:spPr>
          <a:xfrm>
            <a:off x="1733910" y="186260"/>
            <a:ext cx="10247689" cy="637353"/>
          </a:xfrm>
          <a:prstGeom prst="rect">
            <a:avLst/>
          </a:prstGeom>
          <a:noFill/>
          <a:ln>
            <a:noFill/>
          </a:ln>
        </p:spPr>
        <p:txBody>
          <a:bodyPr spcFirstLastPara="1" wrap="square" lIns="91425" tIns="45700" rIns="91425" bIns="45700" anchor="ctr" anchorCtr="0">
            <a:noAutofit/>
          </a:bodyPr>
          <a:lstStyle>
            <a:lvl1pPr lvl="0" algn="ctr" rtl="1">
              <a:lnSpc>
                <a:spcPct val="90000"/>
              </a:lnSpc>
              <a:spcBef>
                <a:spcPts val="0"/>
              </a:spcBef>
              <a:spcAft>
                <a:spcPts val="0"/>
              </a:spcAft>
              <a:buClr>
                <a:srgbClr val="192A72"/>
              </a:buClr>
              <a:buSzPts val="3000"/>
              <a:buFont typeface="Varela Round"/>
              <a:buNone/>
              <a:defRPr sz="3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p:nvPr/>
        </p:nvSpPr>
        <p:spPr>
          <a:xfrm>
            <a:off x="11186074"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61" name="Google Shape;61;p14"/>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r>
              <a:rPr lang="iw-IL" sz="1350" b="0" i="0" u="none" strike="noStrike" cap="none">
                <a:solidFill>
                  <a:schemeClr val="lt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62" name="Google Shape;62;p14"/>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63" name="Google Shape;63;p14"/>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bg>
      <p:bgPr>
        <a:solidFill>
          <a:schemeClr val="lt1"/>
        </a:solidFill>
        <a:effectLst/>
      </p:bgPr>
    </p:bg>
    <p:spTree>
      <p:nvGrpSpPr>
        <p:cNvPr id="1" name="Shape 64"/>
        <p:cNvGrpSpPr/>
        <p:nvPr/>
      </p:nvGrpSpPr>
      <p:grpSpPr>
        <a:xfrm>
          <a:off x="0" y="0"/>
          <a:ext cx="0" cy="0"/>
          <a:chOff x="0" y="0"/>
          <a:chExt cx="0" cy="0"/>
        </a:xfrm>
      </p:grpSpPr>
      <p:sp>
        <p:nvSpPr>
          <p:cNvPr id="65" name="Google Shape;65;p15"/>
          <p:cNvSpPr>
            <a:spLocks noGrp="1"/>
          </p:cNvSpPr>
          <p:nvPr>
            <p:ph type="pic" idx="2"/>
          </p:nvPr>
        </p:nvSpPr>
        <p:spPr>
          <a:xfrm>
            <a:off x="6444697" y="978203"/>
            <a:ext cx="5395321" cy="3638921"/>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ctrTitle"/>
          </p:nvPr>
        </p:nvSpPr>
        <p:spPr>
          <a:xfrm>
            <a:off x="1733911" y="186260"/>
            <a:ext cx="10221024" cy="637353"/>
          </a:xfrm>
          <a:prstGeom prst="rect">
            <a:avLst/>
          </a:prstGeom>
          <a:noFill/>
          <a:ln>
            <a:noFill/>
          </a:ln>
        </p:spPr>
        <p:txBody>
          <a:bodyPr spcFirstLastPara="1" wrap="square" lIns="91425" tIns="45700" rIns="91425" bIns="45700" anchor="ctr" anchorCtr="0">
            <a:noAutofit/>
          </a:bodyPr>
          <a:lstStyle>
            <a:lvl1pPr lvl="0" algn="ctr" rtl="1">
              <a:lnSpc>
                <a:spcPct val="90000"/>
              </a:lnSpc>
              <a:spcBef>
                <a:spcPts val="0"/>
              </a:spcBef>
              <a:spcAft>
                <a:spcPts val="0"/>
              </a:spcAft>
              <a:buClr>
                <a:srgbClr val="192A72"/>
              </a:buClr>
              <a:buSzPts val="3000"/>
              <a:buFont typeface="Varela Round"/>
              <a:buNone/>
              <a:defRPr sz="3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p:nvPr/>
        </p:nvSpPr>
        <p:spPr>
          <a:xfrm>
            <a:off x="11186074"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68" name="Google Shape;68;p15"/>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r>
              <a:rPr lang="iw-IL" sz="1350" b="0" i="0" u="none" strike="noStrike" cap="none">
                <a:solidFill>
                  <a:schemeClr val="lt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69" name="Google Shape;69;p15"/>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70" name="Google Shape;70;p15"/>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Times New Roman"/>
              <a:ea typeface="Times New Roman"/>
              <a:cs typeface="Times New Roman"/>
              <a:sym typeface="Times New Roman"/>
            </a:endParaRPr>
          </a:p>
        </p:txBody>
      </p:sp>
      <p:sp>
        <p:nvSpPr>
          <p:cNvPr id="71" name="Google Shape;71;p15"/>
          <p:cNvSpPr>
            <a:spLocks noGrp="1"/>
          </p:cNvSpPr>
          <p:nvPr>
            <p:ph type="pic" idx="3"/>
          </p:nvPr>
        </p:nvSpPr>
        <p:spPr>
          <a:xfrm>
            <a:off x="843276" y="978203"/>
            <a:ext cx="5395321" cy="3638921"/>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1">
              <a:lnSpc>
                <a:spcPct val="100000"/>
              </a:lnSpc>
              <a:spcBef>
                <a:spcPts val="60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60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120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lV0vLzLBk5Q?feature=oembed"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192A72"/>
              </a:buClr>
              <a:buSzPts val="6600"/>
              <a:buFont typeface="Varela Round"/>
              <a:buNone/>
            </a:pPr>
            <a:r>
              <a:rPr lang="iw-IL" sz="6600"/>
              <a:t>מערכת שידורים לאומית</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2" name="Google Shape;172;p26" descr="ריצה קלה, ריצה, ספורט, ריצה קלה, ספורטיבית, מירוץ"/>
          <p:cNvPicPr preferRelativeResize="0"/>
          <p:nvPr/>
        </p:nvPicPr>
        <p:blipFill rotWithShape="1">
          <a:blip r:embed="rId3">
            <a:alphaModFix/>
          </a:blip>
          <a:srcRect/>
          <a:stretch/>
        </p:blipFill>
        <p:spPr>
          <a:xfrm>
            <a:off x="1295403" y="2386465"/>
            <a:ext cx="4411934" cy="3416278"/>
          </a:xfrm>
          <a:prstGeom prst="rect">
            <a:avLst/>
          </a:prstGeom>
          <a:solidFill>
            <a:schemeClr val="tx2"/>
          </a:solidFill>
          <a:ln>
            <a:noFill/>
          </a:ln>
        </p:spPr>
      </p:pic>
      <p:pic>
        <p:nvPicPr>
          <p:cNvPr id="173" name="Google Shape;173;p26"/>
          <p:cNvPicPr preferRelativeResize="0"/>
          <p:nvPr/>
        </p:nvPicPr>
        <p:blipFill rotWithShape="1">
          <a:blip r:embed="rId4">
            <a:alphaModFix/>
          </a:blip>
          <a:srcRect/>
          <a:stretch/>
        </p:blipFill>
        <p:spPr>
          <a:xfrm>
            <a:off x="6369085" y="2386465"/>
            <a:ext cx="4527511" cy="3416279"/>
          </a:xfrm>
          <a:prstGeom prst="rect">
            <a:avLst/>
          </a:prstGeom>
          <a:solidFill>
            <a:schemeClr val="tx2"/>
          </a:solidFill>
          <a:ln>
            <a:noFill/>
          </a:ln>
        </p:spPr>
      </p:pic>
      <p:sp>
        <p:nvSpPr>
          <p:cNvPr id="174" name="Google Shape;174;p26"/>
          <p:cNvSpPr txBox="1"/>
          <p:nvPr/>
        </p:nvSpPr>
        <p:spPr>
          <a:xfrm>
            <a:off x="1295403" y="370094"/>
            <a:ext cx="4411934" cy="1938952"/>
          </a:xfrm>
          <a:prstGeom prst="rect">
            <a:avLst/>
          </a:prstGeom>
          <a:solidFill>
            <a:srgbClr val="E5F5FB"/>
          </a:solid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2400" b="1" i="0" u="none" strike="noStrike" cap="none" dirty="0">
                <a:solidFill>
                  <a:srgbClr val="0070C0"/>
                </a:solidFill>
                <a:latin typeface="Varela Round" panose="00000500000000000000" pitchFamily="2" charset="-79"/>
                <a:cs typeface="Varela Round" panose="00000500000000000000" pitchFamily="2" charset="-79"/>
                <a:sym typeface="Arial"/>
              </a:rPr>
              <a:t>אינטרוורט: </a:t>
            </a:r>
            <a:endParaRPr dirty="0">
              <a:solidFill>
                <a:srgbClr val="0070C0"/>
              </a:solidFill>
              <a:latin typeface="Varela Round" panose="00000500000000000000" pitchFamily="2" charset="-79"/>
              <a:cs typeface="Varela Round" panose="00000500000000000000" pitchFamily="2" charset="-79"/>
            </a:endParaRPr>
          </a:p>
          <a:p>
            <a:pPr marL="0" marR="0" lvl="0" indent="0" algn="r" rtl="1">
              <a:lnSpc>
                <a:spcPct val="100000"/>
              </a:lnSpc>
              <a:spcBef>
                <a:spcPts val="0"/>
              </a:spcBef>
              <a:spcAft>
                <a:spcPts val="0"/>
              </a:spcAft>
              <a:buNone/>
            </a:pP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קליפת המוח מגורה</a:t>
            </a:r>
            <a:r>
              <a:rPr lang="he-IL" sz="2400" b="1" dirty="0">
                <a:solidFill>
                  <a:srgbClr val="002060"/>
                </a:solidFill>
                <a:latin typeface="Varela Round" panose="00000500000000000000" pitchFamily="2" charset="-79"/>
                <a:cs typeface="Varela Round" panose="00000500000000000000" pitchFamily="2" charset="-79"/>
              </a:rPr>
              <a:t>,</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 אני לא זקוק לגירויים חיצוניים</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 מעדיף ספורט רגוע</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 מונוטוני צפוי </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יודע איפה קו הזינוק וקו הסיום</a:t>
            </a:r>
            <a:r>
              <a:rPr lang="he-IL" sz="2400" b="1" dirty="0">
                <a:solidFill>
                  <a:srgbClr val="002060"/>
                </a:solidFill>
                <a:latin typeface="Varela Round" panose="00000500000000000000" pitchFamily="2" charset="-79"/>
                <a:cs typeface="Varela Round" panose="00000500000000000000" pitchFamily="2" charset="-79"/>
              </a:rPr>
              <a:t>)</a:t>
            </a:r>
            <a:endParaRPr sz="2400" b="1" i="0" u="none" strike="noStrike" cap="none" dirty="0">
              <a:solidFill>
                <a:srgbClr val="002060"/>
              </a:solidFill>
              <a:latin typeface="Varela Round" panose="00000500000000000000" pitchFamily="2" charset="-79"/>
              <a:cs typeface="Varela Round" panose="00000500000000000000" pitchFamily="2" charset="-79"/>
              <a:sym typeface="Arial"/>
            </a:endParaRPr>
          </a:p>
        </p:txBody>
      </p:sp>
      <p:sp>
        <p:nvSpPr>
          <p:cNvPr id="175" name="Google Shape;175;p26"/>
          <p:cNvSpPr txBox="1"/>
          <p:nvPr/>
        </p:nvSpPr>
        <p:spPr>
          <a:xfrm>
            <a:off x="6369086" y="370094"/>
            <a:ext cx="4527512" cy="1938952"/>
          </a:xfrm>
          <a:prstGeom prst="rect">
            <a:avLst/>
          </a:prstGeom>
          <a:solidFill>
            <a:srgbClr val="E5F5FB"/>
          </a:solid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2400" b="1" i="0" u="none" strike="noStrike" cap="none" dirty="0">
                <a:solidFill>
                  <a:srgbClr val="0070C0"/>
                </a:solidFill>
                <a:latin typeface="Varela Round" panose="00000500000000000000" pitchFamily="2" charset="-79"/>
                <a:cs typeface="Varela Round" panose="00000500000000000000" pitchFamily="2" charset="-79"/>
                <a:sym typeface="Arial"/>
              </a:rPr>
              <a:t>אקסטרוורט</a:t>
            </a:r>
            <a:endParaRPr sz="2400" b="1" i="0" u="none" strike="noStrike" cap="none" dirty="0">
              <a:solidFill>
                <a:srgbClr val="0070C0"/>
              </a:solidFill>
              <a:latin typeface="Varela Round" panose="00000500000000000000" pitchFamily="2" charset="-79"/>
              <a:cs typeface="Varela Round" panose="00000500000000000000" pitchFamily="2" charset="-79"/>
              <a:sym typeface="Arial"/>
            </a:endParaRPr>
          </a:p>
          <a:p>
            <a:pPr marL="0" marR="0" lvl="0" indent="0" algn="r" rtl="1">
              <a:lnSpc>
                <a:spcPct val="100000"/>
              </a:lnSpc>
              <a:spcBef>
                <a:spcPts val="0"/>
              </a:spcBef>
              <a:spcAft>
                <a:spcPts val="0"/>
              </a:spcAft>
              <a:buNone/>
            </a:pP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קליפת המוח</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 (</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קורטס</a:t>
            </a:r>
            <a:r>
              <a:rPr lang="he-IL" sz="2400" b="1" dirty="0">
                <a:solidFill>
                  <a:srgbClr val="002060"/>
                </a:solidFill>
                <a:latin typeface="Varela Round" panose="00000500000000000000" pitchFamily="2" charset="-79"/>
                <a:cs typeface="Varela Round" panose="00000500000000000000" pitchFamily="2" charset="-79"/>
              </a:rPr>
              <a:t>)</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 לא מגורה,</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 </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אני זקוק לגירויים חיצוניים</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 מעדיף ספורט אקסטרים</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 מלא בגירויים ולא צפו</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י.</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 </a:t>
            </a:r>
            <a:endParaRPr sz="2400" b="1" i="0" u="none" strike="noStrike" cap="none" dirty="0">
              <a:solidFill>
                <a:srgbClr val="002060"/>
              </a:solidFill>
              <a:latin typeface="Varela Round" panose="00000500000000000000" pitchFamily="2" charset="-79"/>
              <a:cs typeface="Varela Round" panose="00000500000000000000" pitchFamily="2" charset="-79"/>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2" name="Google Shape;182;p2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rcRect/>
          <a:stretch/>
        </p:blipFill>
        <p:spPr>
          <a:xfrm>
            <a:off x="2067792" y="921023"/>
            <a:ext cx="7543797" cy="4641877"/>
          </a:xfrm>
          <a:prstGeom prst="rect">
            <a:avLst/>
          </a:prstGeom>
          <a:noFill/>
          <a:ln>
            <a:noFill/>
          </a:ln>
        </p:spPr>
      </p:pic>
      <p:sp>
        <p:nvSpPr>
          <p:cNvPr id="183" name="Google Shape;183;p27"/>
          <p:cNvSpPr txBox="1"/>
          <p:nvPr/>
        </p:nvSpPr>
        <p:spPr>
          <a:xfrm>
            <a:off x="815080" y="385616"/>
            <a:ext cx="10561840" cy="461624"/>
          </a:xfrm>
          <a:prstGeom prst="rect">
            <a:avLst/>
          </a:prstGeom>
          <a:solidFill>
            <a:srgbClr val="C1E7F5"/>
          </a:solidFill>
          <a:ln>
            <a:noFill/>
          </a:ln>
          <a:effectLst/>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rtl="1">
              <a:buNone/>
              <a:defRPr sz="2400" b="1">
                <a:solidFill>
                  <a:srgbClr val="002060"/>
                </a:solidFill>
                <a:latin typeface="Varela Round" panose="00000500000000000000" pitchFamily="2" charset="-79"/>
                <a:cs typeface="Varela Round" panose="00000500000000000000" pitchFamily="2" charset="-79"/>
              </a:defRPr>
            </a:lvl1pPr>
          </a:lstStyle>
          <a:p>
            <a:r>
              <a:rPr lang="iw-IL" dirty="0"/>
              <a:t>האם יש פה ילד משועמם שענף ספורט זה לא מתאים לו? איך אפשר לעזור לו?</a:t>
            </a:r>
            <a:endParaRPr dirty="0"/>
          </a:p>
        </p:txBody>
      </p:sp>
      <p:sp>
        <p:nvSpPr>
          <p:cNvPr id="7" name="Google Shape;137;p22">
            <a:extLst>
              <a:ext uri="{FF2B5EF4-FFF2-40B4-BE49-F238E27FC236}">
                <a16:creationId xmlns:a16="http://schemas.microsoft.com/office/drawing/2014/main" id="{CEBD5A6C-1E96-4E38-9800-935EB1859241}"/>
              </a:ext>
            </a:extLst>
          </p:cNvPr>
          <p:cNvSpPr txBox="1"/>
          <p:nvPr/>
        </p:nvSpPr>
        <p:spPr>
          <a:xfrm>
            <a:off x="0" y="5896263"/>
            <a:ext cx="2455717" cy="329811"/>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r>
              <a:rPr lang="iw-IL" sz="1400" b="0" i="0" u="none" strike="noStrike" cap="none" dirty="0">
                <a:solidFill>
                  <a:srgbClr val="000000"/>
                </a:solidFill>
                <a:latin typeface="Varela Round" panose="00000500000000000000" pitchFamily="2" charset="-79"/>
                <a:cs typeface="Varela Round" panose="00000500000000000000" pitchFamily="2" charset="-79"/>
                <a:sym typeface="Arial"/>
              </a:rPr>
              <a:t>מיכל אור קואצ'רית גוף ונפש</a:t>
            </a:r>
            <a:endParaRPr sz="1400" b="0" i="0" u="none" strike="noStrike" cap="none" dirty="0">
              <a:solidFill>
                <a:srgbClr val="000000"/>
              </a:solidFill>
              <a:latin typeface="Varela Round" panose="00000500000000000000" pitchFamily="2" charset="-79"/>
              <a:cs typeface="Varela Round" panose="00000500000000000000" pitchFamily="2" charset="-79"/>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90" name="Google Shape;190;p28"/>
          <p:cNvPicPr preferRelativeResize="0"/>
          <p:nvPr/>
        </p:nvPicPr>
        <p:blipFill rotWithShape="1">
          <a:blip r:embed="rId3">
            <a:alphaModFix/>
          </a:blip>
          <a:srcRect/>
          <a:stretch/>
        </p:blipFill>
        <p:spPr>
          <a:xfrm>
            <a:off x="332509" y="2516676"/>
            <a:ext cx="4966856" cy="3337077"/>
          </a:xfrm>
          <a:prstGeom prst="rect">
            <a:avLst/>
          </a:prstGeom>
          <a:solidFill>
            <a:schemeClr val="tx2"/>
          </a:solidFill>
          <a:ln>
            <a:noFill/>
          </a:ln>
        </p:spPr>
      </p:pic>
      <p:pic>
        <p:nvPicPr>
          <p:cNvPr id="191" name="Google Shape;191;p28"/>
          <p:cNvPicPr preferRelativeResize="0"/>
          <p:nvPr/>
        </p:nvPicPr>
        <p:blipFill rotWithShape="1">
          <a:blip r:embed="rId4">
            <a:alphaModFix/>
          </a:blip>
          <a:srcRect/>
          <a:stretch/>
        </p:blipFill>
        <p:spPr>
          <a:xfrm>
            <a:off x="5561961" y="2516678"/>
            <a:ext cx="6078680" cy="3337076"/>
          </a:xfrm>
          <a:prstGeom prst="rect">
            <a:avLst/>
          </a:prstGeom>
          <a:solidFill>
            <a:schemeClr val="tx2"/>
          </a:solidFill>
          <a:ln>
            <a:noFill/>
          </a:ln>
        </p:spPr>
      </p:pic>
      <p:sp>
        <p:nvSpPr>
          <p:cNvPr id="192" name="Google Shape;192;p28"/>
          <p:cNvSpPr txBox="1"/>
          <p:nvPr/>
        </p:nvSpPr>
        <p:spPr>
          <a:xfrm>
            <a:off x="5561960" y="400012"/>
            <a:ext cx="6078681" cy="2000507"/>
          </a:xfrm>
          <a:prstGeom prst="rect">
            <a:avLst/>
          </a:prstGeom>
          <a:solidFill>
            <a:srgbClr val="E5F5FB"/>
          </a:solid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2400" b="1" i="0" u="none" strike="noStrike" cap="none" dirty="0">
                <a:solidFill>
                  <a:srgbClr val="0070C0"/>
                </a:solidFill>
                <a:latin typeface="Varela Round" panose="00000500000000000000" pitchFamily="2" charset="-79"/>
                <a:cs typeface="Varela Round" panose="00000500000000000000" pitchFamily="2" charset="-79"/>
                <a:sym typeface="Arial"/>
              </a:rPr>
              <a:t>אקסטרוורט</a:t>
            </a:r>
            <a:br>
              <a:rPr lang="en-US" sz="2000" b="1" i="0" u="none" strike="noStrike" cap="none" dirty="0">
                <a:solidFill>
                  <a:srgbClr val="002060"/>
                </a:solidFill>
                <a:latin typeface="Varela Round" panose="00000500000000000000" pitchFamily="2" charset="-79"/>
                <a:cs typeface="Varela Round" panose="00000500000000000000" pitchFamily="2" charset="-79"/>
                <a:sym typeface="Arial"/>
              </a:rPr>
            </a:br>
            <a:r>
              <a:rPr lang="iw-IL" sz="2000" b="1" i="0" u="none" strike="noStrike" cap="none" dirty="0">
                <a:solidFill>
                  <a:srgbClr val="002060"/>
                </a:solidFill>
                <a:latin typeface="Varela Round" panose="00000500000000000000" pitchFamily="2" charset="-79"/>
                <a:cs typeface="Varela Round" panose="00000500000000000000" pitchFamily="2" charset="-79"/>
                <a:sym typeface="Arial"/>
              </a:rPr>
              <a:t>מפחית את תחושת הכאב , בעל נטייה לתאונות ופציעות, משתתפים בענפי ספורט כואבים, סף כאב גבוה </a:t>
            </a:r>
            <a:r>
              <a:rPr lang="en-US" sz="2000" b="1" i="0" u="none" strike="noStrike" cap="none" dirty="0">
                <a:solidFill>
                  <a:srgbClr val="002060"/>
                </a:solidFill>
                <a:latin typeface="Varela Round" panose="00000500000000000000" pitchFamily="2" charset="-79"/>
                <a:cs typeface="Varela Round" panose="00000500000000000000" pitchFamily="2" charset="-79"/>
                <a:sym typeface="Arial"/>
              </a:rPr>
              <a:t>)</a:t>
            </a:r>
            <a:r>
              <a:rPr lang="iw-IL" sz="2000" b="1" i="0" u="none" strike="noStrike" cap="none" dirty="0">
                <a:solidFill>
                  <a:srgbClr val="002060"/>
                </a:solidFill>
                <a:latin typeface="Varela Round" panose="00000500000000000000" pitchFamily="2" charset="-79"/>
                <a:cs typeface="Varela Round" panose="00000500000000000000" pitchFamily="2" charset="-79"/>
                <a:sym typeface="Arial"/>
              </a:rPr>
              <a:t>לא חשים כאב</a:t>
            </a:r>
            <a:r>
              <a:rPr lang="en-US" sz="2000" b="1" dirty="0">
                <a:solidFill>
                  <a:srgbClr val="002060"/>
                </a:solidFill>
                <a:latin typeface="Varela Round" panose="00000500000000000000" pitchFamily="2" charset="-79"/>
                <a:cs typeface="Varela Round" panose="00000500000000000000" pitchFamily="2" charset="-79"/>
              </a:rPr>
              <a:t>(</a:t>
            </a:r>
            <a:r>
              <a:rPr lang="iw-IL" sz="2000" b="1" i="0" u="none" strike="noStrike" cap="none" dirty="0">
                <a:solidFill>
                  <a:srgbClr val="002060"/>
                </a:solidFill>
                <a:latin typeface="Varela Round" panose="00000500000000000000" pitchFamily="2" charset="-79"/>
                <a:cs typeface="Varela Round" panose="00000500000000000000" pitchFamily="2" charset="-79"/>
                <a:sym typeface="Arial"/>
              </a:rPr>
              <a:t>יעדיף לשחק כדורגל ולבלות בפאב, אסרטיבי הרפתקן פטפטן אימפולסיבי </a:t>
            </a:r>
            <a:br>
              <a:rPr lang="en-US" sz="2000" b="1" i="0" u="none" strike="noStrike" cap="none" dirty="0">
                <a:solidFill>
                  <a:srgbClr val="002060"/>
                </a:solidFill>
                <a:latin typeface="Varela Round" panose="00000500000000000000" pitchFamily="2" charset="-79"/>
                <a:cs typeface="Varela Round" panose="00000500000000000000" pitchFamily="2" charset="-79"/>
                <a:sym typeface="Arial"/>
              </a:rPr>
            </a:br>
            <a:r>
              <a:rPr lang="iw-IL" sz="2000" b="1" i="0" u="none" strike="noStrike" cap="none" dirty="0">
                <a:solidFill>
                  <a:srgbClr val="002060"/>
                </a:solidFill>
                <a:latin typeface="Varela Round" panose="00000500000000000000" pitchFamily="2" charset="-79"/>
                <a:cs typeface="Varela Round" panose="00000500000000000000" pitchFamily="2" charset="-79"/>
                <a:sym typeface="Arial"/>
              </a:rPr>
              <a:t>. צורך אלכוהול לומד עם מוזיקה </a:t>
            </a:r>
            <a:endParaRPr sz="2000" b="1" i="0" u="none" strike="noStrike" cap="none" dirty="0">
              <a:solidFill>
                <a:srgbClr val="002060"/>
              </a:solidFill>
              <a:latin typeface="Varela Round" panose="00000500000000000000" pitchFamily="2" charset="-79"/>
              <a:cs typeface="Varela Round" panose="00000500000000000000" pitchFamily="2" charset="-79"/>
              <a:sym typeface="Arial"/>
            </a:endParaRPr>
          </a:p>
        </p:txBody>
      </p:sp>
      <p:sp>
        <p:nvSpPr>
          <p:cNvPr id="193" name="Google Shape;193;p28"/>
          <p:cNvSpPr txBox="1"/>
          <p:nvPr/>
        </p:nvSpPr>
        <p:spPr>
          <a:xfrm>
            <a:off x="284972" y="400011"/>
            <a:ext cx="5061929" cy="2000507"/>
          </a:xfrm>
          <a:prstGeom prst="rect">
            <a:avLst/>
          </a:prstGeom>
          <a:solidFill>
            <a:srgbClr val="E5F5FB"/>
          </a:solid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2400" b="1" i="0" u="none" strike="noStrike" cap="none" dirty="0">
                <a:solidFill>
                  <a:srgbClr val="0070C0"/>
                </a:solidFill>
                <a:latin typeface="Varela Round" panose="00000500000000000000" pitchFamily="2" charset="-79"/>
                <a:cs typeface="Varela Round" panose="00000500000000000000" pitchFamily="2" charset="-79"/>
                <a:sym typeface="Arial"/>
              </a:rPr>
              <a:t>אינטרוורט</a:t>
            </a:r>
            <a:br>
              <a:rPr lang="en-US" sz="2000" b="1" i="0" u="none" strike="noStrike" cap="none" dirty="0">
                <a:solidFill>
                  <a:srgbClr val="002060"/>
                </a:solidFill>
                <a:latin typeface="Varela Round" panose="00000500000000000000" pitchFamily="2" charset="-79"/>
                <a:cs typeface="Varela Round" panose="00000500000000000000" pitchFamily="2" charset="-79"/>
                <a:sym typeface="Arial"/>
              </a:rPr>
            </a:br>
            <a:r>
              <a:rPr lang="iw-IL" sz="2000" b="1" i="0" u="none" strike="noStrike" cap="none" dirty="0">
                <a:solidFill>
                  <a:srgbClr val="002060"/>
                </a:solidFill>
                <a:latin typeface="Varela Round" panose="00000500000000000000" pitchFamily="2" charset="-79"/>
                <a:cs typeface="Varela Round" panose="00000500000000000000" pitchFamily="2" charset="-79"/>
                <a:sym typeface="Arial"/>
              </a:rPr>
              <a:t>מופנם, אוהב לחזור על אותה תנועה לאורך זמן, סף כאב נמוך , מגביר את תחושת הכאב , ביישן, מהורהר, שקט זהיר, </a:t>
            </a:r>
            <a:br>
              <a:rPr lang="en-US" sz="2000" b="1" i="0" u="none" strike="noStrike" cap="none" dirty="0">
                <a:solidFill>
                  <a:srgbClr val="002060"/>
                </a:solidFill>
                <a:latin typeface="Varela Round" panose="00000500000000000000" pitchFamily="2" charset="-79"/>
                <a:cs typeface="Varela Round" panose="00000500000000000000" pitchFamily="2" charset="-79"/>
                <a:sym typeface="Arial"/>
              </a:rPr>
            </a:br>
            <a:r>
              <a:rPr lang="iw-IL" sz="2000" b="1" i="0" u="none" strike="noStrike" cap="none" dirty="0">
                <a:solidFill>
                  <a:srgbClr val="002060"/>
                </a:solidFill>
                <a:latin typeface="Varela Round" panose="00000500000000000000" pitchFamily="2" charset="-79"/>
                <a:cs typeface="Varela Round" panose="00000500000000000000" pitchFamily="2" charset="-79"/>
                <a:sym typeface="Arial"/>
              </a:rPr>
              <a:t>יבלה בחדרו עם מחשב </a:t>
            </a:r>
            <a:endParaRPr lang="en-US" sz="2000" b="1" i="0" u="none" strike="noStrike" cap="none" dirty="0">
              <a:solidFill>
                <a:srgbClr val="002060"/>
              </a:solidFill>
              <a:latin typeface="Varela Round" panose="00000500000000000000" pitchFamily="2" charset="-79"/>
              <a:cs typeface="Varela Round" panose="00000500000000000000" pitchFamily="2" charset="-79"/>
              <a:sym typeface="Arial"/>
            </a:endParaRPr>
          </a:p>
          <a:p>
            <a:pPr marL="0" marR="0" lvl="0" indent="0" algn="ctr" rtl="1">
              <a:lnSpc>
                <a:spcPct val="100000"/>
              </a:lnSpc>
              <a:spcBef>
                <a:spcPts val="0"/>
              </a:spcBef>
              <a:spcAft>
                <a:spcPts val="0"/>
              </a:spcAft>
              <a:buNone/>
            </a:pPr>
            <a:r>
              <a:rPr lang="iw-IL" sz="2000" b="1" i="0" u="none" strike="noStrike" cap="none" dirty="0">
                <a:solidFill>
                  <a:srgbClr val="002060"/>
                </a:solidFill>
                <a:latin typeface="Varela Round" panose="00000500000000000000" pitchFamily="2" charset="-79"/>
                <a:cs typeface="Varela Round" panose="00000500000000000000" pitchFamily="2" charset="-79"/>
                <a:sym typeface="Arial"/>
              </a:rPr>
              <a:t> </a:t>
            </a:r>
            <a:endParaRPr sz="2000" b="1" i="0" u="none" strike="noStrike" cap="none" dirty="0">
              <a:solidFill>
                <a:srgbClr val="002060"/>
              </a:solidFill>
              <a:latin typeface="Varela Round" panose="00000500000000000000" pitchFamily="2" charset="-79"/>
              <a:cs typeface="Varela Round" panose="00000500000000000000" pitchFamily="2" charset="-79"/>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2" y="213094"/>
            <a:ext cx="12191999" cy="7200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SzPts val="3600"/>
              <a:buNone/>
            </a:pPr>
            <a:r>
              <a:rPr lang="iw-IL"/>
              <a:t> שאלות </a:t>
            </a:r>
            <a:endParaRPr/>
          </a:p>
        </p:txBody>
      </p:sp>
      <p:sp>
        <p:nvSpPr>
          <p:cNvPr id="199" name="Google Shape;199;p29"/>
          <p:cNvSpPr txBox="1"/>
          <p:nvPr/>
        </p:nvSpPr>
        <p:spPr>
          <a:xfrm>
            <a:off x="571500" y="1207269"/>
            <a:ext cx="10996276" cy="2554505"/>
          </a:xfrm>
          <a:prstGeom prst="rect">
            <a:avLst/>
          </a:prstGeom>
          <a:noFill/>
          <a:ln>
            <a:noFill/>
          </a:ln>
        </p:spPr>
        <p:txBody>
          <a:bodyPr spcFirstLastPara="1" wrap="square" lIns="91425" tIns="45700" rIns="91425" bIns="45700" anchor="t" anchorCtr="0">
            <a:spAutoFit/>
          </a:bodyPr>
          <a:lstStyle/>
          <a:p>
            <a:pPr marR="0" lvl="0" algn="r" rtl="1">
              <a:lnSpc>
                <a:spcPct val="100000"/>
              </a:lnSpc>
              <a:spcBef>
                <a:spcPts val="0"/>
              </a:spcBef>
              <a:spcAft>
                <a:spcPts val="0"/>
              </a:spcAft>
              <a:buClr>
                <a:srgbClr val="000000"/>
              </a:buClr>
              <a:buSzPts val="3200"/>
            </a:pPr>
            <a:r>
              <a:rPr lang="he-IL" sz="3200" b="0" i="0" u="none" strike="noStrike" cap="none" dirty="0">
                <a:solidFill>
                  <a:srgbClr val="002060"/>
                </a:solidFill>
                <a:latin typeface="Varela Round" panose="00000500000000000000" pitchFamily="2" charset="-79"/>
                <a:cs typeface="Varela Round" panose="00000500000000000000" pitchFamily="2" charset="-79"/>
                <a:sym typeface="Arial"/>
              </a:rPr>
              <a:t>1. </a:t>
            </a:r>
            <a:r>
              <a:rPr lang="iw-IL" sz="3200" b="0" i="0" u="none" strike="noStrike" cap="none" dirty="0">
                <a:solidFill>
                  <a:srgbClr val="002060"/>
                </a:solidFill>
                <a:latin typeface="Varela Round" panose="00000500000000000000" pitchFamily="2" charset="-79"/>
                <a:cs typeface="Varela Round" panose="00000500000000000000" pitchFamily="2" charset="-79"/>
                <a:sym typeface="Arial"/>
              </a:rPr>
              <a:t>הבא שתי דוגמאות לענף ספורט שאדם מופנם ואדם מוחצן ייהנו לעסוק בהם והסבר מדוע העיסוק מתאים לאופיהם</a:t>
            </a:r>
            <a:r>
              <a:rPr lang="en-US" sz="3200" b="0" i="0" u="none" strike="noStrike" cap="none" dirty="0">
                <a:solidFill>
                  <a:srgbClr val="002060"/>
                </a:solidFill>
                <a:latin typeface="Varela Round" panose="00000500000000000000" pitchFamily="2" charset="-79"/>
                <a:cs typeface="Varela Round" panose="00000500000000000000" pitchFamily="2" charset="-79"/>
                <a:sym typeface="Arial"/>
              </a:rPr>
              <a:t>?</a:t>
            </a:r>
            <a:r>
              <a:rPr lang="he-IL" sz="3200" b="0" i="0" u="none" strike="noStrike" cap="none" dirty="0">
                <a:solidFill>
                  <a:srgbClr val="002060"/>
                </a:solidFill>
                <a:latin typeface="Varela Round" panose="00000500000000000000" pitchFamily="2" charset="-79"/>
                <a:cs typeface="Varela Round" panose="00000500000000000000" pitchFamily="2" charset="-79"/>
                <a:sym typeface="Arial"/>
              </a:rPr>
              <a:t> </a:t>
            </a:r>
            <a:br>
              <a:rPr lang="en-US" sz="3200" b="0" i="0" u="none" strike="noStrike" cap="none" dirty="0">
                <a:solidFill>
                  <a:srgbClr val="002060"/>
                </a:solidFill>
                <a:latin typeface="Varela Round" panose="00000500000000000000" pitchFamily="2" charset="-79"/>
                <a:cs typeface="Varela Round" panose="00000500000000000000" pitchFamily="2" charset="-79"/>
                <a:sym typeface="Arial"/>
              </a:rPr>
            </a:br>
            <a:r>
              <a:rPr lang="he-IL" sz="3200" b="0" i="0" u="none" strike="noStrike" cap="none" dirty="0">
                <a:solidFill>
                  <a:srgbClr val="002060"/>
                </a:solidFill>
                <a:latin typeface="Varela Round" panose="00000500000000000000" pitchFamily="2" charset="-79"/>
                <a:cs typeface="Varela Round" panose="00000500000000000000" pitchFamily="2" charset="-79"/>
                <a:sym typeface="Arial"/>
              </a:rPr>
              <a:t>(</a:t>
            </a:r>
            <a:r>
              <a:rPr lang="iw-IL" sz="3200" b="0" i="0" u="none" strike="noStrike" cap="none" dirty="0">
                <a:solidFill>
                  <a:srgbClr val="002060"/>
                </a:solidFill>
                <a:latin typeface="Varela Round" panose="00000500000000000000" pitchFamily="2" charset="-79"/>
                <a:cs typeface="Varela Round" panose="00000500000000000000" pitchFamily="2" charset="-79"/>
                <a:sym typeface="Arial"/>
              </a:rPr>
              <a:t>שתי דוגמאות לכל טיפוס</a:t>
            </a:r>
            <a:r>
              <a:rPr lang="he-IL" sz="3200" dirty="0">
                <a:solidFill>
                  <a:srgbClr val="002060"/>
                </a:solidFill>
                <a:latin typeface="Varela Round" panose="00000500000000000000" pitchFamily="2" charset="-79"/>
                <a:cs typeface="Varela Round" panose="00000500000000000000" pitchFamily="2" charset="-79"/>
              </a:rPr>
              <a:t>)</a:t>
            </a:r>
          </a:p>
          <a:p>
            <a:pPr marR="0" lvl="0" algn="r" rtl="1">
              <a:lnSpc>
                <a:spcPct val="100000"/>
              </a:lnSpc>
              <a:spcBef>
                <a:spcPts val="0"/>
              </a:spcBef>
              <a:spcAft>
                <a:spcPts val="0"/>
              </a:spcAft>
              <a:buClr>
                <a:srgbClr val="000000"/>
              </a:buClr>
              <a:buSzPts val="3200"/>
            </a:pPr>
            <a:endParaRPr lang="he-IL" sz="3200" b="0" i="0" u="none" strike="noStrike" cap="none" dirty="0">
              <a:solidFill>
                <a:srgbClr val="002060"/>
              </a:solidFill>
              <a:latin typeface="Varela Round" panose="00000500000000000000" pitchFamily="2" charset="-79"/>
              <a:cs typeface="Varela Round" panose="00000500000000000000" pitchFamily="2" charset="-79"/>
              <a:sym typeface="Arial"/>
            </a:endParaRPr>
          </a:p>
          <a:p>
            <a:pPr marR="0" lvl="0" algn="r" rtl="1">
              <a:lnSpc>
                <a:spcPct val="100000"/>
              </a:lnSpc>
              <a:spcBef>
                <a:spcPts val="0"/>
              </a:spcBef>
              <a:spcAft>
                <a:spcPts val="0"/>
              </a:spcAft>
              <a:buClr>
                <a:srgbClr val="000000"/>
              </a:buClr>
              <a:buSzPts val="3200"/>
            </a:pPr>
            <a:r>
              <a:rPr lang="he-IL" sz="3200" dirty="0">
                <a:solidFill>
                  <a:srgbClr val="002060"/>
                </a:solidFill>
                <a:latin typeface="Varela Round" panose="00000500000000000000" pitchFamily="2" charset="-79"/>
                <a:cs typeface="Varela Round" panose="00000500000000000000" pitchFamily="2" charset="-79"/>
              </a:rPr>
              <a:t>2. </a:t>
            </a:r>
            <a:r>
              <a:rPr lang="iw-IL" sz="3200" b="0" i="0" u="none" strike="noStrike" cap="none" dirty="0">
                <a:solidFill>
                  <a:srgbClr val="002060"/>
                </a:solidFill>
                <a:latin typeface="Varela Round" panose="00000500000000000000" pitchFamily="2" charset="-79"/>
                <a:cs typeface="Varela Round" panose="00000500000000000000" pitchFamily="2" charset="-79"/>
                <a:sym typeface="Arial"/>
              </a:rPr>
              <a:t>מהו חסך חושי</a:t>
            </a:r>
            <a:r>
              <a:rPr lang="he-IL" sz="3200" b="0" i="0" u="none" strike="noStrike" cap="none" dirty="0">
                <a:solidFill>
                  <a:srgbClr val="002060"/>
                </a:solidFill>
                <a:latin typeface="Varela Round" panose="00000500000000000000" pitchFamily="2" charset="-79"/>
                <a:cs typeface="Varela Round" panose="00000500000000000000" pitchFamily="2" charset="-79"/>
                <a:sym typeface="Arial"/>
              </a:rPr>
              <a:t>? ו</a:t>
            </a:r>
            <a:r>
              <a:rPr lang="iw-IL" sz="3200" b="0" i="0" u="none" strike="noStrike" cap="none" dirty="0">
                <a:solidFill>
                  <a:srgbClr val="002060"/>
                </a:solidFill>
                <a:latin typeface="Varela Round" panose="00000500000000000000" pitchFamily="2" charset="-79"/>
                <a:cs typeface="Varela Round" panose="00000500000000000000" pitchFamily="2" charset="-79"/>
                <a:sym typeface="Arial"/>
              </a:rPr>
              <a:t>מהם הנזקים שיגרמו לאדם עם חסך חושי?</a:t>
            </a:r>
            <a:r>
              <a:rPr lang="iw-IL" sz="1400" b="0" i="0" u="none" strike="noStrike" cap="none" dirty="0">
                <a:solidFill>
                  <a:srgbClr val="002060"/>
                </a:solidFill>
                <a:latin typeface="Varela Round" panose="00000500000000000000" pitchFamily="2" charset="-79"/>
                <a:cs typeface="Varela Round" panose="00000500000000000000" pitchFamily="2" charset="-79"/>
                <a:sym typeface="Arial"/>
              </a:rPr>
              <a:t> </a:t>
            </a:r>
            <a:endParaRPr sz="1400" b="0" i="0" u="none" strike="noStrike" cap="none" dirty="0">
              <a:solidFill>
                <a:srgbClr val="002060"/>
              </a:solidFill>
              <a:latin typeface="Varela Round" panose="00000500000000000000" pitchFamily="2" charset="-79"/>
              <a:cs typeface="Varela Round" panose="00000500000000000000" pitchFamily="2" charset="-79"/>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7fe56989a5_2_16"/>
          <p:cNvSpPr txBox="1">
            <a:spLocks noGrp="1"/>
          </p:cNvSpPr>
          <p:nvPr>
            <p:ph type="ctrTitle"/>
          </p:nvPr>
        </p:nvSpPr>
        <p:spPr>
          <a:xfrm>
            <a:off x="267287" y="2531243"/>
            <a:ext cx="12192000" cy="12600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192A72"/>
              </a:buClr>
              <a:buSzPts val="4951"/>
              <a:buFont typeface="Varela Round"/>
              <a:buNone/>
            </a:pPr>
            <a:r>
              <a:rPr lang="he-IL" dirty="0"/>
              <a:t>ח</a:t>
            </a:r>
            <a:r>
              <a:rPr lang="iw-IL" dirty="0"/>
              <a:t>ינוך גופני </a:t>
            </a:r>
            <a:br>
              <a:rPr lang="iw-IL" dirty="0"/>
            </a:br>
            <a:r>
              <a:rPr lang="iw-IL" dirty="0"/>
              <a:t>מקצוע מוגבר לבגרות 5 יח"ל</a:t>
            </a:r>
            <a:endParaRPr dirty="0"/>
          </a:p>
        </p:txBody>
      </p:sp>
      <p:sp>
        <p:nvSpPr>
          <p:cNvPr id="205" name="Google Shape;205;g7fe56989a5_2_16"/>
          <p:cNvSpPr txBox="1">
            <a:spLocks noGrp="1"/>
          </p:cNvSpPr>
          <p:nvPr>
            <p:ph type="subTitle" idx="1"/>
          </p:nvPr>
        </p:nvSpPr>
        <p:spPr>
          <a:xfrm>
            <a:off x="267287" y="746602"/>
            <a:ext cx="12192000" cy="1628100"/>
          </a:xfrm>
          <a:prstGeom prst="rect">
            <a:avLst/>
          </a:prstGeom>
          <a:noFill/>
          <a:ln>
            <a:noFill/>
          </a:ln>
        </p:spPr>
        <p:txBody>
          <a:bodyPr spcFirstLastPara="1" wrap="square" lIns="36000" tIns="36000" rIns="36000" bIns="36000" anchor="ctr" anchorCtr="0">
            <a:noAutofit/>
          </a:bodyPr>
          <a:lstStyle/>
          <a:p>
            <a:pPr marL="0" lvl="0" indent="0" algn="r" rtl="1">
              <a:lnSpc>
                <a:spcPct val="100000"/>
              </a:lnSpc>
              <a:spcBef>
                <a:spcPts val="0"/>
              </a:spcBef>
              <a:spcAft>
                <a:spcPts val="0"/>
              </a:spcAft>
              <a:buClr>
                <a:srgbClr val="002060"/>
              </a:buClr>
              <a:buSzPts val="2800"/>
              <a:buNone/>
            </a:pPr>
            <a:endParaRPr sz="3600" dirty="0"/>
          </a:p>
          <a:p>
            <a:pPr marL="457200" lvl="0" indent="-406400" algn="ctr" rtl="1">
              <a:lnSpc>
                <a:spcPct val="100000"/>
              </a:lnSpc>
              <a:spcBef>
                <a:spcPts val="0"/>
              </a:spcBef>
              <a:spcAft>
                <a:spcPts val="0"/>
              </a:spcAft>
              <a:buClr>
                <a:srgbClr val="002060"/>
              </a:buClr>
              <a:buSzPts val="2800"/>
              <a:buNone/>
            </a:pPr>
            <a:r>
              <a:rPr lang="iw-IL" sz="3600" dirty="0"/>
              <a:t>מבנה האישיות והעיסוק בספורט </a:t>
            </a:r>
            <a:r>
              <a:rPr lang="he-IL" sz="3600" dirty="0"/>
              <a:t>חלק ב'</a:t>
            </a:r>
            <a:r>
              <a:rPr lang="iw-IL" sz="3600" dirty="0"/>
              <a:t> </a:t>
            </a:r>
            <a:endParaRPr sz="3600" dirty="0"/>
          </a:p>
        </p:txBody>
      </p:sp>
      <p:sp>
        <p:nvSpPr>
          <p:cNvPr id="206" name="Google Shape;206;g7fe56989a5_2_16"/>
          <p:cNvSpPr txBox="1">
            <a:spLocks noGrp="1"/>
          </p:cNvSpPr>
          <p:nvPr>
            <p:ph type="body" idx="2"/>
          </p:nvPr>
        </p:nvSpPr>
        <p:spPr>
          <a:xfrm>
            <a:off x="961350" y="3753453"/>
            <a:ext cx="10269300" cy="2318100"/>
          </a:xfrm>
          <a:prstGeom prst="rect">
            <a:avLst/>
          </a:prstGeom>
          <a:noFill/>
          <a:ln>
            <a:noFill/>
          </a:ln>
        </p:spPr>
        <p:txBody>
          <a:bodyPr spcFirstLastPara="1" wrap="square" lIns="91425" tIns="45700" rIns="91425" bIns="45700" anchor="ctr" anchorCtr="0">
            <a:noAutofit/>
          </a:bodyPr>
          <a:lstStyle/>
          <a:p>
            <a:pPr marL="457200" lvl="0" indent="-228600" algn="r" rtl="1">
              <a:lnSpc>
                <a:spcPct val="100000"/>
              </a:lnSpc>
              <a:spcBef>
                <a:spcPts val="0"/>
              </a:spcBef>
              <a:spcAft>
                <a:spcPts val="0"/>
              </a:spcAft>
              <a:buClr>
                <a:srgbClr val="002060"/>
              </a:buClr>
              <a:buSzPts val="2800"/>
              <a:buFont typeface="Arial"/>
              <a:buNone/>
            </a:pPr>
            <a:endParaRPr dirty="0"/>
          </a:p>
          <a:p>
            <a:pPr marL="457200" lvl="0" indent="-228600" algn="ctr" rtl="1">
              <a:lnSpc>
                <a:spcPct val="100000"/>
              </a:lnSpc>
              <a:spcBef>
                <a:spcPts val="0"/>
              </a:spcBef>
              <a:spcAft>
                <a:spcPts val="0"/>
              </a:spcAft>
              <a:buClr>
                <a:srgbClr val="002060"/>
              </a:buClr>
              <a:buSzPts val="2800"/>
              <a:buFont typeface="Arial"/>
              <a:buNone/>
            </a:pPr>
            <a:r>
              <a:rPr lang="iw-IL" dirty="0"/>
              <a:t>     שם המורה: מיכל אור</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3" name="Google Shape;213;p30"/>
          <p:cNvPicPr preferRelativeResize="0"/>
          <p:nvPr/>
        </p:nvPicPr>
        <p:blipFill rotWithShape="1">
          <a:blip r:embed="rId3">
            <a:alphaModFix/>
          </a:blip>
          <a:srcRect/>
          <a:stretch/>
        </p:blipFill>
        <p:spPr>
          <a:xfrm>
            <a:off x="3761512" y="2036617"/>
            <a:ext cx="4831770" cy="2940629"/>
          </a:xfrm>
          <a:prstGeom prst="rect">
            <a:avLst/>
          </a:prstGeom>
          <a:noFill/>
          <a:ln>
            <a:noFill/>
          </a:ln>
        </p:spPr>
      </p:pic>
      <p:sp>
        <p:nvSpPr>
          <p:cNvPr id="5" name="Google Shape;147;p23">
            <a:extLst>
              <a:ext uri="{FF2B5EF4-FFF2-40B4-BE49-F238E27FC236}">
                <a16:creationId xmlns:a16="http://schemas.microsoft.com/office/drawing/2014/main" id="{A610F022-E8BD-409E-84EA-47C2A1187C01}"/>
              </a:ext>
            </a:extLst>
          </p:cNvPr>
          <p:cNvSpPr txBox="1"/>
          <p:nvPr/>
        </p:nvSpPr>
        <p:spPr>
          <a:xfrm>
            <a:off x="1932709" y="1065436"/>
            <a:ext cx="8156864" cy="851252"/>
          </a:xfrm>
          <a:prstGeom prst="roundRect">
            <a:avLst/>
          </a:prstGeom>
          <a:solidFill>
            <a:schemeClr val="bg1"/>
          </a:solidFill>
          <a:ln>
            <a:solidFill>
              <a:schemeClr val="bg1"/>
            </a:solidFill>
          </a:ln>
          <a:effectLst/>
        </p:spPr>
        <p:txBody>
          <a:bodyPr spcFirstLastPara="1" wrap="square" lIns="91425" tIns="45700" rIns="91425" bIns="45700" anchor="t" anchorCtr="0">
            <a:spAutoFit/>
          </a:bodyPr>
          <a:lstStyle/>
          <a:p>
            <a:pPr lvl="0" algn="ctr" rtl="1"/>
            <a:r>
              <a:rPr lang="he-IL" sz="4400" b="1" dirty="0">
                <a:solidFill>
                  <a:srgbClr val="002060"/>
                </a:solidFill>
                <a:latin typeface="Varela Round" panose="00000500000000000000" pitchFamily="2" charset="-79"/>
                <a:cs typeface="Varela Round" panose="00000500000000000000" pitchFamily="2" charset="-79"/>
              </a:rPr>
              <a:t>מחקרים</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p:nvPr/>
        </p:nvSpPr>
        <p:spPr>
          <a:xfrm>
            <a:off x="-143164" y="1118754"/>
            <a:ext cx="11150600" cy="3139281"/>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200" b="1" i="0" u="none" strike="noStrike" cap="none" dirty="0">
                <a:solidFill>
                  <a:srgbClr val="0070C0"/>
                </a:solidFill>
                <a:latin typeface="Varela Round"/>
                <a:ea typeface="Varela Round"/>
                <a:cs typeface="Varela Round"/>
                <a:sym typeface="Varela Round"/>
              </a:rPr>
              <a:t>טילמן</a:t>
            </a:r>
            <a:r>
              <a:rPr lang="he-IL" sz="3200" b="1" i="0" u="none" strike="noStrike" cap="none" dirty="0">
                <a:solidFill>
                  <a:srgbClr val="0070C0"/>
                </a:solidFill>
                <a:latin typeface="Varela Round"/>
                <a:ea typeface="Varela Round"/>
                <a:cs typeface="Varela Round"/>
                <a:sym typeface="Varela Round"/>
              </a:rPr>
              <a:t>:</a:t>
            </a:r>
            <a:endParaRPr lang="en-US" sz="3200" b="1" dirty="0">
              <a:solidFill>
                <a:srgbClr val="0070C0"/>
              </a:solidFill>
              <a:latin typeface="Varela Round"/>
              <a:ea typeface="Varela Round"/>
              <a:cs typeface="Varela Round"/>
              <a:sym typeface="Varela Round"/>
            </a:endParaRPr>
          </a:p>
          <a:p>
            <a:pPr marL="0" marR="0" lvl="0" indent="0" algn="r" rtl="1">
              <a:lnSpc>
                <a:spcPct val="150000"/>
              </a:lnSpc>
              <a:spcBef>
                <a:spcPts val="0"/>
              </a:spcBef>
              <a:spcAft>
                <a:spcPts val="0"/>
              </a:spcAft>
              <a:buNone/>
            </a:pPr>
            <a:r>
              <a:rPr lang="iw-IL" sz="3200" b="1" i="0" u="none" strike="noStrike" cap="none" dirty="0">
                <a:solidFill>
                  <a:srgbClr val="002060"/>
                </a:solidFill>
                <a:latin typeface="Varela Round"/>
                <a:ea typeface="Varela Round"/>
                <a:cs typeface="Varela Round"/>
                <a:sym typeface="Varela Round"/>
              </a:rPr>
              <a:t>מאפיינים לאישיותם של ספורטאים צעירים</a:t>
            </a:r>
            <a:r>
              <a:rPr lang="he-IL" sz="3200" b="1" i="0" u="none" strike="noStrike" cap="none"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נלהבים</a:t>
            </a:r>
            <a:r>
              <a:rPr lang="he-IL" sz="3200" b="1" i="0" u="none" strike="noStrike" cap="none"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תלויים בחברה</a:t>
            </a:r>
            <a:r>
              <a:rPr lang="he-IL" sz="3200" b="1" i="0" u="none" strike="noStrike" cap="none"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בעלי שליטה עצמית מפותחת</a:t>
            </a:r>
            <a:r>
              <a:rPr lang="he-IL" sz="3200" b="1" i="0" u="none" strike="noStrike" cap="none"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רמת מתח נמוכה</a:t>
            </a:r>
            <a:r>
              <a:rPr lang="he-IL" sz="3200" b="1" dirty="0">
                <a:solidFill>
                  <a:srgbClr val="002060"/>
                </a:solidFill>
                <a:latin typeface="Varela Round"/>
                <a:ea typeface="Varela Round"/>
                <a:cs typeface="Varela Round"/>
                <a:sym typeface="Varela Round"/>
              </a:rPr>
              <a:t>.</a:t>
            </a:r>
            <a:endParaRPr lang="he-IL" sz="1200" dirty="0">
              <a:solidFill>
                <a:srgbClr val="002060"/>
              </a:solidFill>
            </a:endParaRPr>
          </a:p>
          <a:p>
            <a:pPr marL="0" marR="0" lvl="0" indent="0" algn="r" rtl="1">
              <a:lnSpc>
                <a:spcPct val="150000"/>
              </a:lnSpc>
              <a:spcBef>
                <a:spcPts val="0"/>
              </a:spcBef>
              <a:spcAft>
                <a:spcPts val="0"/>
              </a:spcAft>
              <a:buNone/>
            </a:pPr>
            <a:r>
              <a:rPr lang="he-IL" sz="3200" b="1" i="0" u="none" strike="noStrike" cap="none" dirty="0">
                <a:solidFill>
                  <a:srgbClr val="002060"/>
                </a:solidFill>
                <a:latin typeface="Varela Round"/>
                <a:ea typeface="Varela Round"/>
                <a:cs typeface="Varela Round"/>
                <a:sym typeface="Varela Round"/>
              </a:rPr>
              <a:t>פעילות גופנית אינטנסיבית לא משנה את רכיב האישיות. </a:t>
            </a:r>
            <a:endParaRPr lang="he-IL" sz="1200"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p:nvPr/>
        </p:nvSpPr>
        <p:spPr>
          <a:xfrm>
            <a:off x="451427" y="1128365"/>
            <a:ext cx="10614891" cy="3785611"/>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200" b="1" i="0" u="none" strike="noStrike" cap="none" dirty="0">
                <a:solidFill>
                  <a:srgbClr val="0070C0"/>
                </a:solidFill>
                <a:latin typeface="Varela Round"/>
                <a:ea typeface="Varela Round"/>
                <a:cs typeface="Varela Round"/>
                <a:sym typeface="Varela Round"/>
              </a:rPr>
              <a:t>אוגיבלי: </a:t>
            </a:r>
            <a:endParaRPr lang="he-IL" sz="3200" b="1" i="0" u="none" strike="noStrike" cap="none" dirty="0">
              <a:solidFill>
                <a:srgbClr val="0070C0"/>
              </a:solidFill>
              <a:latin typeface="Varela Round"/>
              <a:ea typeface="Varela Round"/>
              <a:cs typeface="Varela Round"/>
              <a:sym typeface="Varela Round"/>
            </a:endParaRPr>
          </a:p>
          <a:p>
            <a:pPr marL="0" marR="0" lvl="0" indent="0" algn="r" rtl="1">
              <a:lnSpc>
                <a:spcPct val="150000"/>
              </a:lnSpc>
              <a:spcBef>
                <a:spcPts val="0"/>
              </a:spcBef>
              <a:spcAft>
                <a:spcPts val="0"/>
              </a:spcAft>
              <a:buNone/>
            </a:pPr>
            <a:r>
              <a:rPr lang="iw-IL" sz="3200" b="1" i="0" u="none" strike="noStrike" cap="none" dirty="0">
                <a:solidFill>
                  <a:srgbClr val="002060"/>
                </a:solidFill>
                <a:latin typeface="Varela Round"/>
                <a:ea typeface="Varela Round"/>
                <a:cs typeface="Varela Round"/>
                <a:sym typeface="Varela Round"/>
              </a:rPr>
              <a:t>התכונות באישיות שחשובות להצלחה בספורט: יציבות רגשית</a:t>
            </a:r>
            <a:r>
              <a:rPr lang="he-IL" sz="3200" b="1" i="0" u="none" strike="noStrike" cap="none"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עקשנות</a:t>
            </a:r>
            <a:r>
              <a:rPr lang="he-IL" sz="3200" b="1" i="0" u="none" strike="noStrike" cap="none" dirty="0">
                <a:solidFill>
                  <a:srgbClr val="002060"/>
                </a:solidFill>
                <a:latin typeface="Varela Round"/>
                <a:ea typeface="Varela Round"/>
                <a:cs typeface="Varela Round"/>
                <a:sym typeface="Varela Round"/>
              </a:rPr>
              <a:t>, מ</a:t>
            </a:r>
            <a:r>
              <a:rPr lang="iw-IL" sz="3200" b="1" i="0" u="none" strike="noStrike" cap="none" dirty="0">
                <a:solidFill>
                  <a:srgbClr val="002060"/>
                </a:solidFill>
                <a:latin typeface="Varela Round"/>
                <a:ea typeface="Varela Round"/>
                <a:cs typeface="Varela Round"/>
                <a:sym typeface="Varela Round"/>
              </a:rPr>
              <a:t>צפוניות,</a:t>
            </a:r>
            <a:r>
              <a:rPr lang="he-IL" sz="3200" b="1" i="0" u="none" strike="noStrike" cap="none"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משמעת עצמית חזקה</a:t>
            </a:r>
            <a:r>
              <a:rPr lang="he-IL" sz="3200" b="1" i="0" u="none" strike="noStrike" cap="none"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ביטחון עצמי</a:t>
            </a:r>
            <a:r>
              <a:rPr lang="he-IL" sz="3200" b="1" i="0" u="none" strike="noStrike" cap="none"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פחות מתח</a:t>
            </a:r>
            <a:r>
              <a:rPr lang="he-IL" sz="3200" b="1" i="0" u="none" strike="noStrike" cap="none"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חוסר קנאה</a:t>
            </a:r>
            <a:r>
              <a:rPr lang="he-IL" sz="3200" b="1" i="0" u="none" strike="noStrike" cap="none"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מוחצנות.</a:t>
            </a:r>
            <a:endParaRPr sz="1200" dirty="0">
              <a:solidFill>
                <a:srgbClr val="002060"/>
              </a:solidFill>
            </a:endParaRPr>
          </a:p>
          <a:p>
            <a:pPr marL="0" marR="0" lvl="0" indent="0" algn="r" rtl="1">
              <a:lnSpc>
                <a:spcPct val="150000"/>
              </a:lnSpc>
              <a:spcBef>
                <a:spcPts val="0"/>
              </a:spcBef>
              <a:spcAft>
                <a:spcPts val="0"/>
              </a:spcAft>
              <a:buNone/>
            </a:pPr>
            <a:r>
              <a:rPr lang="iw-IL" sz="3200" b="1" i="0" u="none" strike="noStrike" cap="none" dirty="0">
                <a:solidFill>
                  <a:srgbClr val="002060"/>
                </a:solidFill>
                <a:latin typeface="Varela Round"/>
                <a:ea typeface="Varela Round"/>
                <a:cs typeface="Varela Round"/>
                <a:sym typeface="Varela Round"/>
              </a:rPr>
              <a:t>ספורטאי זכר בריא בנפשו וברגשותיו</a:t>
            </a:r>
            <a:r>
              <a:rPr lang="iw-IL" sz="3200" b="1" i="0" u="none" strike="noStrike" cap="none" dirty="0">
                <a:solidFill>
                  <a:srgbClr val="000000"/>
                </a:solidFill>
                <a:latin typeface="Varela Round"/>
                <a:ea typeface="Varela Round"/>
                <a:cs typeface="Varela Round"/>
                <a:sym typeface="Varela Round"/>
              </a:rPr>
              <a:t>.</a:t>
            </a:r>
            <a:endParaRPr sz="3200" b="1" i="0" u="none" strike="noStrike" cap="none" dirty="0">
              <a:solidFill>
                <a:srgbClr val="000000"/>
              </a:solidFill>
              <a:latin typeface="Varela Round"/>
              <a:ea typeface="Varela Round"/>
              <a:cs typeface="Varela Round"/>
              <a:sym typeface="Varela Rou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p:nvPr/>
        </p:nvSpPr>
        <p:spPr>
          <a:xfrm>
            <a:off x="547254" y="1172592"/>
            <a:ext cx="11097491" cy="3785611"/>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200" b="1" i="0" u="none" strike="noStrike" cap="none" dirty="0">
                <a:solidFill>
                  <a:srgbClr val="0070C0"/>
                </a:solidFill>
                <a:latin typeface="Varela Round"/>
                <a:ea typeface="Varela Round"/>
                <a:cs typeface="Varela Round"/>
                <a:sym typeface="Varela Round"/>
              </a:rPr>
              <a:t>הרדמן</a:t>
            </a:r>
            <a:r>
              <a:rPr lang="he-IL" sz="3200" b="1" dirty="0">
                <a:solidFill>
                  <a:srgbClr val="0070C0"/>
                </a:solidFill>
                <a:latin typeface="Varela Round"/>
                <a:ea typeface="Varela Round"/>
                <a:cs typeface="Varela Round"/>
                <a:sym typeface="Varela Round"/>
              </a:rPr>
              <a:t>:</a:t>
            </a:r>
            <a:r>
              <a:rPr lang="iw-IL" sz="3200" b="1" i="0" u="none" strike="noStrike" cap="none" dirty="0">
                <a:solidFill>
                  <a:srgbClr val="0070C0"/>
                </a:solidFill>
                <a:latin typeface="Varela Round"/>
                <a:ea typeface="Varela Round"/>
                <a:cs typeface="Varela Round"/>
                <a:sym typeface="Varela Round"/>
              </a:rPr>
              <a:t> </a:t>
            </a:r>
            <a:endParaRPr lang="he-IL" sz="3200" b="1" i="0" u="none" strike="noStrike" cap="none" dirty="0">
              <a:solidFill>
                <a:srgbClr val="0070C0"/>
              </a:solidFill>
              <a:latin typeface="Varela Round"/>
              <a:ea typeface="Varela Round"/>
              <a:cs typeface="Varela Round"/>
              <a:sym typeface="Varela Round"/>
            </a:endParaRPr>
          </a:p>
          <a:p>
            <a:pPr marL="0" marR="0" lvl="0" indent="0" algn="r" rtl="1">
              <a:lnSpc>
                <a:spcPct val="150000"/>
              </a:lnSpc>
              <a:spcBef>
                <a:spcPts val="0"/>
              </a:spcBef>
              <a:spcAft>
                <a:spcPts val="0"/>
              </a:spcAft>
              <a:buNone/>
            </a:pPr>
            <a:r>
              <a:rPr lang="he-IL" sz="3200" b="1" i="0" u="none" strike="noStrike" cap="none" dirty="0">
                <a:solidFill>
                  <a:srgbClr val="002060"/>
                </a:solidFill>
                <a:latin typeface="Varela Round"/>
                <a:ea typeface="Varela Round"/>
                <a:cs typeface="Varela Round"/>
                <a:sym typeface="Varela Round"/>
              </a:rPr>
              <a:t>יש קשר בין מוחצנות לאופי הפעילות. מי שמשחק בקבוצה – מוחצן (אקסטרוורט). מי שבספורט אישי- מופנם. </a:t>
            </a:r>
            <a:endParaRPr lang="he-IL" sz="1200" dirty="0">
              <a:solidFill>
                <a:srgbClr val="002060"/>
              </a:solidFill>
            </a:endParaRPr>
          </a:p>
          <a:p>
            <a:pPr marL="0" marR="0" lvl="0" indent="0" algn="r" rtl="1">
              <a:lnSpc>
                <a:spcPct val="150000"/>
              </a:lnSpc>
              <a:spcBef>
                <a:spcPts val="0"/>
              </a:spcBef>
              <a:spcAft>
                <a:spcPts val="0"/>
              </a:spcAft>
              <a:buNone/>
            </a:pPr>
            <a:r>
              <a:rPr lang="iw-IL" sz="3200" b="1" i="0" u="none" strike="noStrike" cap="none" dirty="0">
                <a:solidFill>
                  <a:srgbClr val="002060"/>
                </a:solidFill>
                <a:latin typeface="Varela Round"/>
                <a:ea typeface="Varela Round"/>
                <a:cs typeface="Varela Round"/>
                <a:sym typeface="Varela Round"/>
              </a:rPr>
              <a:t>פרופיל ספורטאי</a:t>
            </a:r>
            <a:r>
              <a:rPr lang="he-IL" sz="3200" b="1"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דומיננטי</a:t>
            </a:r>
            <a:r>
              <a:rPr lang="he-IL" sz="3200" b="1"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תוקפנ</a:t>
            </a:r>
            <a:r>
              <a:rPr lang="he-IL" sz="3200" b="1" i="0" u="none" strike="noStrike" cap="none" dirty="0">
                <a:solidFill>
                  <a:srgbClr val="002060"/>
                </a:solidFill>
                <a:latin typeface="Varela Round"/>
                <a:ea typeface="Varela Round"/>
                <a:cs typeface="Varela Round"/>
                <a:sym typeface="Varela Round"/>
              </a:rPr>
              <a:t>י</a:t>
            </a:r>
            <a:r>
              <a:rPr lang="he-IL" sz="3200" b="1"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 תחרותי</a:t>
            </a:r>
            <a:r>
              <a:rPr lang="he-IL" sz="3200" b="1" i="0" u="none" strike="noStrike" cap="none"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מתלהב</a:t>
            </a:r>
            <a:r>
              <a:rPr lang="he-IL" sz="3200" b="1"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בעל גישה חיובית,</a:t>
            </a:r>
            <a:r>
              <a:rPr lang="he-IL" sz="3200" b="1" i="0" u="none" strike="noStrike" cap="none"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מתח רב ורגשנות,</a:t>
            </a:r>
            <a:r>
              <a:rPr lang="he-IL" sz="3200" b="1" i="0" u="none" strike="noStrike" cap="none"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חשדנות וקנאה אי יציבות ריגושית. </a:t>
            </a:r>
            <a:endParaRPr sz="1200"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p:nvPr/>
        </p:nvSpPr>
        <p:spPr>
          <a:xfrm>
            <a:off x="997527" y="971403"/>
            <a:ext cx="9634907" cy="3785611"/>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200" b="1" i="0" u="none" strike="noStrike" cap="none" dirty="0">
                <a:solidFill>
                  <a:srgbClr val="0070C0"/>
                </a:solidFill>
                <a:latin typeface="Varela Round"/>
                <a:ea typeface="Varela Round"/>
                <a:cs typeface="Varela Round"/>
                <a:sym typeface="Varela Round"/>
              </a:rPr>
              <a:t>ואנק</a:t>
            </a:r>
            <a:r>
              <a:rPr lang="he-IL" sz="3200" b="1" i="0" u="none" strike="noStrike" cap="none" dirty="0">
                <a:solidFill>
                  <a:srgbClr val="0070C0"/>
                </a:solidFill>
                <a:latin typeface="Varela Round"/>
                <a:ea typeface="Varela Round"/>
                <a:cs typeface="Varela Round"/>
                <a:sym typeface="Varela Round"/>
              </a:rPr>
              <a:t>:</a:t>
            </a:r>
          </a:p>
          <a:p>
            <a:pPr marL="0" marR="0" lvl="0" indent="0" algn="r" rtl="1">
              <a:lnSpc>
                <a:spcPct val="150000"/>
              </a:lnSpc>
              <a:spcBef>
                <a:spcPts val="0"/>
              </a:spcBef>
              <a:spcAft>
                <a:spcPts val="0"/>
              </a:spcAft>
              <a:buNone/>
            </a:pPr>
            <a:r>
              <a:rPr lang="iw-IL" sz="3200" b="1" i="0" u="none" strike="noStrike" cap="none" dirty="0">
                <a:solidFill>
                  <a:srgbClr val="002060"/>
                </a:solidFill>
                <a:latin typeface="Varela Round"/>
                <a:ea typeface="Varela Round"/>
                <a:cs typeface="Varela Round"/>
                <a:sym typeface="Varela Round"/>
              </a:rPr>
              <a:t>לספורטאים אינטרוורטים יתרון על האקסטרוורטים כי הם מסוגלים לבודד את עצמם טוב יותר ולהתרכז במשמה</a:t>
            </a:r>
            <a:r>
              <a:rPr lang="he-IL" sz="3200" b="1" i="0" u="none" strike="noStrike" cap="none"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וגם להתרכז בעצמם בתוכם.</a:t>
            </a:r>
            <a:r>
              <a:rPr lang="he-IL" sz="3200" b="1" i="0" u="none" strike="noStrike" cap="none" dirty="0">
                <a:solidFill>
                  <a:srgbClr val="002060"/>
                </a:solidFill>
                <a:latin typeface="Varela Round"/>
                <a:ea typeface="Varela Round"/>
                <a:cs typeface="Varela Round"/>
                <a:sym typeface="Varela Round"/>
              </a:rPr>
              <a:t> </a:t>
            </a:r>
            <a:r>
              <a:rPr lang="he-IL" sz="3200" b="1" dirty="0">
                <a:solidFill>
                  <a:srgbClr val="002060"/>
                </a:solidFill>
                <a:latin typeface="Varela Round"/>
                <a:ea typeface="Varela Round"/>
                <a:cs typeface="Varela Round"/>
                <a:sym typeface="Varela Round"/>
              </a:rPr>
              <a:t>ס</a:t>
            </a:r>
            <a:r>
              <a:rPr lang="iw-IL" sz="3200" b="1" i="0" u="none" strike="noStrike" cap="none" dirty="0">
                <a:solidFill>
                  <a:srgbClr val="002060"/>
                </a:solidFill>
                <a:latin typeface="Varela Round"/>
                <a:ea typeface="Varela Round"/>
                <a:cs typeface="Varela Round"/>
                <a:sym typeface="Varela Round"/>
              </a:rPr>
              <a:t>פורטאי מצטיין</a:t>
            </a:r>
            <a:r>
              <a:rPr lang="he-IL" sz="3200" b="1" i="0" u="none" strike="noStrike" cap="none"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אינטליגנט</a:t>
            </a:r>
            <a:r>
              <a:rPr lang="he-IL" sz="3200" b="1" i="0" u="none" strike="noStrike" cap="none"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מצפוני,</a:t>
            </a:r>
            <a:r>
              <a:rPr lang="he-IL" sz="3200" b="1" i="0" u="none" strike="noStrike" cap="none"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דומיננטי אבל חשדן ופרנואי</a:t>
            </a:r>
            <a:r>
              <a:rPr lang="he-IL" sz="3200" b="1" i="0" u="none" strike="noStrike" cap="none" dirty="0">
                <a:solidFill>
                  <a:srgbClr val="002060"/>
                </a:solidFill>
                <a:latin typeface="Varela Round"/>
                <a:ea typeface="Varela Round"/>
                <a:cs typeface="Varela Round"/>
                <a:sym typeface="Varela Round"/>
              </a:rPr>
              <a:t>ד.</a:t>
            </a:r>
            <a:r>
              <a:rPr lang="iw-IL" sz="3200" b="1" i="0" u="none" strike="noStrike" cap="none" dirty="0">
                <a:solidFill>
                  <a:srgbClr val="000000"/>
                </a:solidFill>
                <a:latin typeface="Varela Round"/>
                <a:ea typeface="Varela Round"/>
                <a:cs typeface="Varela Round"/>
                <a:sym typeface="Varela Round"/>
              </a:rPr>
              <a:t>    </a:t>
            </a:r>
            <a:endParaRPr sz="3200" b="1" i="0" u="none" strike="noStrike" cap="none" dirty="0">
              <a:solidFill>
                <a:srgbClr val="000000"/>
              </a:solidFill>
              <a:latin typeface="Varela Round"/>
              <a:ea typeface="Varela Round"/>
              <a:cs typeface="Varela Round"/>
              <a:sym typeface="Varela Rou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ctrTitle"/>
          </p:nvPr>
        </p:nvSpPr>
        <p:spPr>
          <a:xfrm>
            <a:off x="182880" y="2430410"/>
            <a:ext cx="12192000" cy="12600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192A72"/>
              </a:buClr>
              <a:buSzPts val="4951"/>
              <a:buFont typeface="Varela Round"/>
              <a:buNone/>
            </a:pPr>
            <a:r>
              <a:rPr lang="iw-IL" sz="4000" dirty="0"/>
              <a:t>חינוך גופני </a:t>
            </a:r>
            <a:br>
              <a:rPr lang="iw-IL" sz="4000" dirty="0"/>
            </a:br>
            <a:r>
              <a:rPr lang="iw-IL" sz="4000" dirty="0"/>
              <a:t>מקצוע מוגבר לבגרות</a:t>
            </a:r>
            <a:r>
              <a:rPr lang="en-US" sz="4000" dirty="0"/>
              <a:t> </a:t>
            </a:r>
            <a:r>
              <a:rPr lang="iw-IL" sz="4000" dirty="0"/>
              <a:t>5 </a:t>
            </a:r>
            <a:r>
              <a:rPr lang="he-IL" sz="4000" dirty="0"/>
              <a:t> </a:t>
            </a:r>
            <a:r>
              <a:rPr lang="iw-IL" sz="4000" dirty="0"/>
              <a:t>יח"ל</a:t>
            </a:r>
            <a:endParaRPr sz="4000" dirty="0"/>
          </a:p>
        </p:txBody>
      </p:sp>
      <p:sp>
        <p:nvSpPr>
          <p:cNvPr id="108" name="Google Shape;108;p18"/>
          <p:cNvSpPr txBox="1">
            <a:spLocks noGrp="1"/>
          </p:cNvSpPr>
          <p:nvPr>
            <p:ph type="subTitle" idx="1"/>
          </p:nvPr>
        </p:nvSpPr>
        <p:spPr>
          <a:xfrm>
            <a:off x="0" y="894936"/>
            <a:ext cx="12192000" cy="1550031"/>
          </a:xfrm>
          <a:prstGeom prst="rect">
            <a:avLst/>
          </a:prstGeom>
          <a:noFill/>
          <a:ln>
            <a:noFill/>
          </a:ln>
        </p:spPr>
        <p:txBody>
          <a:bodyPr spcFirstLastPara="1" wrap="square" lIns="36000" tIns="36000" rIns="36000" bIns="36000" anchor="ctr" anchorCtr="0">
            <a:spAutoFit/>
          </a:bodyPr>
          <a:lstStyle/>
          <a:p>
            <a:pPr marL="0" lvl="0" indent="0" algn="r" rtl="1">
              <a:lnSpc>
                <a:spcPct val="100000"/>
              </a:lnSpc>
              <a:spcBef>
                <a:spcPts val="0"/>
              </a:spcBef>
              <a:spcAft>
                <a:spcPts val="0"/>
              </a:spcAft>
              <a:buClr>
                <a:srgbClr val="002060"/>
              </a:buClr>
              <a:buSzPts val="2800"/>
              <a:buNone/>
            </a:pPr>
            <a:endParaRPr sz="4800" dirty="0"/>
          </a:p>
          <a:p>
            <a:pPr marL="457200" lvl="0" indent="-406400" algn="ctr" rtl="1">
              <a:lnSpc>
                <a:spcPct val="100000"/>
              </a:lnSpc>
              <a:spcBef>
                <a:spcPts val="0"/>
              </a:spcBef>
              <a:spcAft>
                <a:spcPts val="0"/>
              </a:spcAft>
              <a:buClr>
                <a:srgbClr val="002060"/>
              </a:buClr>
              <a:buSzPts val="2800"/>
              <a:buNone/>
            </a:pPr>
            <a:r>
              <a:rPr lang="iw-IL" sz="4800" dirty="0"/>
              <a:t>מבנה האישיות והעיסוק בספורט  </a:t>
            </a:r>
            <a:endParaRPr sz="4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p:nvPr/>
        </p:nvSpPr>
        <p:spPr>
          <a:xfrm>
            <a:off x="405247" y="879817"/>
            <a:ext cx="10713026" cy="3785611"/>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200" b="1" i="0" u="none" strike="noStrike" cap="none" dirty="0">
                <a:solidFill>
                  <a:srgbClr val="0070C0"/>
                </a:solidFill>
                <a:latin typeface="Varela Round"/>
                <a:ea typeface="Varela Round"/>
                <a:cs typeface="Varela Round"/>
                <a:sym typeface="Varela Round"/>
              </a:rPr>
              <a:t>ווינגרטן</a:t>
            </a:r>
            <a:r>
              <a:rPr lang="he-IL" sz="3200" b="1" i="0" u="none" strike="noStrike" cap="none" dirty="0">
                <a:solidFill>
                  <a:srgbClr val="0070C0"/>
                </a:solidFill>
                <a:latin typeface="Varela Round"/>
                <a:ea typeface="Varela Round"/>
                <a:cs typeface="Varela Round"/>
                <a:sym typeface="Varela Round"/>
              </a:rPr>
              <a:t>:</a:t>
            </a:r>
          </a:p>
          <a:p>
            <a:pPr marL="0" marR="0" lvl="0" indent="0" algn="r" rtl="1">
              <a:lnSpc>
                <a:spcPct val="150000"/>
              </a:lnSpc>
              <a:spcBef>
                <a:spcPts val="0"/>
              </a:spcBef>
              <a:spcAft>
                <a:spcPts val="0"/>
              </a:spcAft>
              <a:buNone/>
            </a:pPr>
            <a:r>
              <a:rPr lang="iw-IL" sz="3200" b="1" i="0" u="none" strike="noStrike" cap="none" dirty="0">
                <a:solidFill>
                  <a:srgbClr val="002060"/>
                </a:solidFill>
                <a:latin typeface="Varela Round"/>
                <a:ea typeface="Varela Round"/>
                <a:cs typeface="Varela Round"/>
                <a:sym typeface="Varela Round"/>
              </a:rPr>
              <a:t>חקר את מאפייני אישיות של ספורטאים בארץ שמילאו את שאלון mmpi</a:t>
            </a:r>
            <a:endParaRPr sz="3200" b="1" i="0" u="none" strike="noStrike" cap="none" dirty="0">
              <a:solidFill>
                <a:srgbClr val="002060"/>
              </a:solidFill>
              <a:latin typeface="Varela Round"/>
              <a:ea typeface="Varela Round"/>
              <a:cs typeface="Varela Round"/>
              <a:sym typeface="Varela Round"/>
            </a:endParaRPr>
          </a:p>
          <a:p>
            <a:pPr marL="0" marR="0" lvl="0" indent="0" algn="r" rtl="1">
              <a:lnSpc>
                <a:spcPct val="150000"/>
              </a:lnSpc>
              <a:spcBef>
                <a:spcPts val="0"/>
              </a:spcBef>
              <a:spcAft>
                <a:spcPts val="0"/>
              </a:spcAft>
              <a:buNone/>
            </a:pPr>
            <a:r>
              <a:rPr lang="iw-IL" sz="3200" b="1" i="0" u="none" strike="noStrike" cap="none" dirty="0">
                <a:solidFill>
                  <a:srgbClr val="002060"/>
                </a:solidFill>
                <a:latin typeface="Varela Round"/>
                <a:ea typeface="Varela Round"/>
                <a:cs typeface="Varela Round"/>
                <a:sym typeface="Varela Round"/>
              </a:rPr>
              <a:t>כדורגלני צמרת</a:t>
            </a:r>
            <a:r>
              <a:rPr lang="he-IL" sz="3200" b="1" i="0" u="none" strike="noStrike" cap="none"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נטייה לבריאות נפשית ורגשית</a:t>
            </a:r>
            <a:r>
              <a:rPr lang="he-IL" sz="3200" b="1" i="0" u="none" strike="noStrike" cap="none"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בעלי רמת חרדה נמוכה ובעלי כושר למעורבות חברתית חיובית</a:t>
            </a:r>
            <a:r>
              <a:rPr lang="he-IL" sz="3200" b="1" i="0" u="none" strike="noStrike" cap="none" dirty="0">
                <a:solidFill>
                  <a:srgbClr val="002060"/>
                </a:solidFill>
                <a:latin typeface="Varela Round"/>
                <a:ea typeface="Varela Round"/>
                <a:cs typeface="Varela Round"/>
                <a:sym typeface="Varela Round"/>
              </a:rPr>
              <a:t>.</a:t>
            </a:r>
            <a:endParaRPr sz="1200"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p:nvPr/>
        </p:nvSpPr>
        <p:spPr>
          <a:xfrm>
            <a:off x="623455" y="1223446"/>
            <a:ext cx="10713027" cy="3046948"/>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200" b="1" i="0" u="none" strike="noStrike" cap="none" dirty="0">
                <a:solidFill>
                  <a:srgbClr val="0070C0"/>
                </a:solidFill>
                <a:latin typeface="Varela Round"/>
                <a:ea typeface="Varela Round"/>
                <a:cs typeface="Varela Round"/>
                <a:sym typeface="Varela Round"/>
              </a:rPr>
              <a:t>תיאוריית המשיכה של מורגן</a:t>
            </a:r>
            <a:r>
              <a:rPr lang="he-IL" sz="3200" b="1" dirty="0">
                <a:solidFill>
                  <a:srgbClr val="0070C0"/>
                </a:solidFill>
                <a:latin typeface="Varela Round"/>
                <a:ea typeface="Varela Round"/>
                <a:cs typeface="Varela Round"/>
                <a:sym typeface="Varela Round"/>
              </a:rPr>
              <a:t>:</a:t>
            </a:r>
            <a:r>
              <a:rPr lang="iw-IL" sz="3200" b="1" i="0" u="none" strike="noStrike" cap="none" dirty="0">
                <a:solidFill>
                  <a:srgbClr val="0070C0"/>
                </a:solidFill>
                <a:latin typeface="Varela Round"/>
                <a:ea typeface="Varela Round"/>
                <a:cs typeface="Varela Round"/>
                <a:sym typeface="Varela Round"/>
              </a:rPr>
              <a:t> </a:t>
            </a:r>
            <a:endParaRPr lang="he-IL" sz="3200" b="1" i="0" u="none" strike="noStrike" cap="none" dirty="0">
              <a:solidFill>
                <a:srgbClr val="0070C0"/>
              </a:solidFill>
              <a:latin typeface="Varela Round"/>
              <a:ea typeface="Varela Round"/>
              <a:cs typeface="Varela Round"/>
              <a:sym typeface="Varela Round"/>
            </a:endParaRPr>
          </a:p>
          <a:p>
            <a:pPr marL="0" marR="0" lvl="0" indent="0" algn="r" rtl="1">
              <a:lnSpc>
                <a:spcPct val="150000"/>
              </a:lnSpc>
              <a:spcBef>
                <a:spcPts val="0"/>
              </a:spcBef>
              <a:spcAft>
                <a:spcPts val="0"/>
              </a:spcAft>
              <a:buNone/>
            </a:pPr>
            <a:r>
              <a:rPr lang="iw-IL" sz="3200" b="1" i="0" u="none" strike="noStrike" cap="none" dirty="0">
                <a:solidFill>
                  <a:srgbClr val="002060"/>
                </a:solidFill>
                <a:latin typeface="Varela Round"/>
                <a:ea typeface="Varela Round"/>
                <a:cs typeface="Varela Round"/>
                <a:sym typeface="Varela Round"/>
              </a:rPr>
              <a:t>ספורטאי בעל תכונות אישיות מסוימות ימשך לענף ספורט שמספק את התכונות באישיות של הספורטאי</a:t>
            </a:r>
            <a:r>
              <a:rPr lang="he-IL" sz="3200" b="1" i="0" u="none" strike="noStrike" cap="none" dirty="0">
                <a:solidFill>
                  <a:srgbClr val="002060"/>
                </a:solidFill>
                <a:latin typeface="Varela Round"/>
                <a:ea typeface="Varela Round"/>
                <a:cs typeface="Varela Round"/>
                <a:sym typeface="Varela Round"/>
              </a:rPr>
              <a:t>. </a:t>
            </a:r>
            <a:r>
              <a:rPr lang="iw-IL" sz="3200" b="1" i="0" u="none" strike="noStrike" cap="none" dirty="0">
                <a:solidFill>
                  <a:srgbClr val="002060"/>
                </a:solidFill>
                <a:latin typeface="Varela Round"/>
                <a:ea typeface="Varela Round"/>
                <a:cs typeface="Varela Round"/>
                <a:sym typeface="Varela Round"/>
              </a:rPr>
              <a:t>לכן הספורט שהם יבחרו מתאים למבנה האישיות שלהם.</a:t>
            </a:r>
            <a:endParaRPr sz="3200" b="1" i="0" u="none" strike="noStrike" cap="none" dirty="0">
              <a:solidFill>
                <a:srgbClr val="002060"/>
              </a:solidFill>
              <a:latin typeface="Varela Round"/>
              <a:ea typeface="Varela Round"/>
              <a:cs typeface="Varela Round"/>
              <a:sym typeface="Varela Rou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p:nvPr/>
        </p:nvSpPr>
        <p:spPr>
          <a:xfrm>
            <a:off x="1166090" y="1578494"/>
            <a:ext cx="9370291" cy="3046948"/>
          </a:xfrm>
          <a:prstGeom prst="rect">
            <a:avLst/>
          </a:prstGeom>
          <a:noFill/>
          <a:ln>
            <a:noFill/>
          </a:ln>
        </p:spPr>
        <p:txBody>
          <a:bodyPr spcFirstLastPara="1" wrap="square" lIns="91425" tIns="45700" rIns="91425" bIns="45700" anchor="t" anchorCtr="0">
            <a:spAutoFit/>
          </a:bodyPr>
          <a:lstStyle/>
          <a:p>
            <a:pPr lvl="0" algn="r" rtl="1">
              <a:lnSpc>
                <a:spcPct val="150000"/>
              </a:lnSpc>
            </a:pPr>
            <a:r>
              <a:rPr lang="iw-IL" sz="3200" b="1" i="0" u="none" strike="noStrike" cap="none" dirty="0">
                <a:solidFill>
                  <a:srgbClr val="0070C0"/>
                </a:solidFill>
                <a:latin typeface="Varela Round"/>
                <a:ea typeface="Varela Round"/>
                <a:cs typeface="Varela Round"/>
                <a:sym typeface="Varela Round"/>
              </a:rPr>
              <a:t>פרופיל הר הקרח</a:t>
            </a:r>
            <a:r>
              <a:rPr lang="he-IL" sz="3200" b="1" i="0" u="none" strike="noStrike" cap="none" dirty="0">
                <a:solidFill>
                  <a:srgbClr val="0070C0"/>
                </a:solidFill>
                <a:latin typeface="Varela Round"/>
                <a:ea typeface="Varela Round"/>
                <a:cs typeface="Varela Round"/>
                <a:sym typeface="Varela Round"/>
              </a:rPr>
              <a:t>:</a:t>
            </a:r>
            <a:r>
              <a:rPr lang="iw-IL" sz="3200" b="1" i="0" u="none" strike="noStrike" cap="none" dirty="0">
                <a:solidFill>
                  <a:srgbClr val="0070C0"/>
                </a:solidFill>
                <a:latin typeface="Varela Round"/>
                <a:ea typeface="Varela Round"/>
                <a:cs typeface="Varela Round"/>
                <a:sym typeface="Varela Round"/>
              </a:rPr>
              <a:t> </a:t>
            </a:r>
            <a:endParaRPr lang="he-IL" sz="3200" b="1" i="0" u="none" strike="noStrike" cap="none" dirty="0">
              <a:solidFill>
                <a:srgbClr val="0070C0"/>
              </a:solidFill>
              <a:latin typeface="Varela Round"/>
              <a:ea typeface="Varela Round"/>
              <a:cs typeface="Varela Round"/>
              <a:sym typeface="Varela Round"/>
            </a:endParaRPr>
          </a:p>
          <a:p>
            <a:pPr lvl="0" algn="r" rtl="1">
              <a:lnSpc>
                <a:spcPct val="150000"/>
              </a:lnSpc>
            </a:pPr>
            <a:r>
              <a:rPr lang="iw-IL" sz="3200" b="1" i="0" u="none" strike="noStrike" cap="none" dirty="0">
                <a:solidFill>
                  <a:srgbClr val="002060"/>
                </a:solidFill>
                <a:latin typeface="Varela Round"/>
                <a:ea typeface="Varela Round"/>
                <a:cs typeface="Varela Round"/>
                <a:sym typeface="Varela Round"/>
              </a:rPr>
              <a:t>פרופיל של ספורטאי צמר</a:t>
            </a:r>
            <a:r>
              <a:rPr lang="he-IL" sz="3200" b="1" i="0" u="none" strike="noStrike" cap="none" dirty="0">
                <a:solidFill>
                  <a:srgbClr val="002060"/>
                </a:solidFill>
                <a:latin typeface="Varela Round"/>
                <a:ea typeface="Varela Round"/>
                <a:cs typeface="Varela Round"/>
                <a:sym typeface="Varela Round"/>
              </a:rPr>
              <a:t>ת (</a:t>
            </a:r>
            <a:r>
              <a:rPr lang="iw-IL" sz="3200" b="1" i="0" u="none" strike="noStrike" cap="none" dirty="0">
                <a:solidFill>
                  <a:srgbClr val="002060"/>
                </a:solidFill>
                <a:latin typeface="Varela Round"/>
                <a:ea typeface="Varela Round"/>
                <a:cs typeface="Varela Round"/>
                <a:sym typeface="Varela Round"/>
              </a:rPr>
              <a:t>סקי </a:t>
            </a:r>
            <a:r>
              <a:rPr lang="iw-IL" sz="3200" b="1" dirty="0">
                <a:solidFill>
                  <a:srgbClr val="002060"/>
                </a:solidFill>
                <a:latin typeface="Varela Round"/>
                <a:ea typeface="Varela Round"/>
                <a:cs typeface="Varela Round"/>
                <a:sym typeface="Varela Round"/>
              </a:rPr>
              <a:t>אולימפי</a:t>
            </a:r>
            <a:r>
              <a:rPr lang="he-IL" sz="3200" b="1" dirty="0">
                <a:solidFill>
                  <a:srgbClr val="002060"/>
                </a:solidFill>
                <a:latin typeface="Varela Round"/>
                <a:ea typeface="Varela Round"/>
                <a:cs typeface="Varela Round"/>
                <a:sym typeface="Varela Round"/>
              </a:rPr>
              <a:t>),</a:t>
            </a:r>
            <a:r>
              <a:rPr lang="iw-IL" sz="3200" b="1" dirty="0">
                <a:solidFill>
                  <a:srgbClr val="002060"/>
                </a:solidFill>
                <a:latin typeface="Varela Round"/>
                <a:ea typeface="Varela Round"/>
                <a:cs typeface="Varela Round"/>
                <a:sym typeface="Varela Round"/>
              </a:rPr>
              <a:t> נמצא </a:t>
            </a:r>
            <a:r>
              <a:rPr lang="iw-IL" sz="3200" b="1" i="0" u="none" strike="noStrike" cap="none" dirty="0">
                <a:solidFill>
                  <a:srgbClr val="002060"/>
                </a:solidFill>
                <a:latin typeface="Varela Round"/>
                <a:ea typeface="Varela Round"/>
                <a:cs typeface="Varela Round"/>
                <a:sym typeface="Varela Round"/>
              </a:rPr>
              <a:t>שספורטאים אלה בעלי מרץ וחיוניות ופחות בדיכאון עייפות ובלבול מהנורמה</a:t>
            </a:r>
            <a:r>
              <a:rPr lang="he-IL" sz="3200" b="1" i="0" u="none" strike="noStrike" cap="none" dirty="0">
                <a:solidFill>
                  <a:srgbClr val="002060"/>
                </a:solidFill>
                <a:latin typeface="Varela Round"/>
                <a:ea typeface="Varela Round"/>
                <a:cs typeface="Varela Round"/>
                <a:sym typeface="Varela Round"/>
              </a:rPr>
              <a:t>.</a:t>
            </a:r>
            <a:r>
              <a:rPr lang="iw-IL" sz="3200" b="1" i="0" u="none" strike="noStrike" cap="none" dirty="0">
                <a:solidFill>
                  <a:srgbClr val="002060"/>
                </a:solidFill>
                <a:latin typeface="Varela Round"/>
                <a:ea typeface="Varela Round"/>
                <a:cs typeface="Varela Round"/>
                <a:sym typeface="Varela Round"/>
              </a:rPr>
              <a:t>  </a:t>
            </a:r>
            <a:endParaRPr sz="3200" b="1" i="0" u="none" strike="noStrike" cap="none" dirty="0">
              <a:solidFill>
                <a:srgbClr val="002060"/>
              </a:solidFill>
              <a:latin typeface="Varela Round"/>
              <a:ea typeface="Varela Round"/>
              <a:cs typeface="Varela Round"/>
              <a:sym typeface="Varela Rou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p:nvPr/>
        </p:nvSpPr>
        <p:spPr>
          <a:xfrm>
            <a:off x="593484" y="1146847"/>
            <a:ext cx="10587134" cy="4062610"/>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200" b="1" i="0" u="none" strike="noStrike" cap="none" dirty="0">
                <a:solidFill>
                  <a:srgbClr val="0070C0"/>
                </a:solidFill>
                <a:latin typeface="Varela Round"/>
                <a:ea typeface="Varela Round"/>
                <a:cs typeface="Varela Round"/>
                <a:sym typeface="Varela Round"/>
              </a:rPr>
              <a:t>תורת לחימה טקוונדו</a:t>
            </a:r>
            <a:r>
              <a:rPr lang="he-IL" sz="3200" b="1" dirty="0">
                <a:solidFill>
                  <a:srgbClr val="0070C0"/>
                </a:solidFill>
                <a:latin typeface="Varela Round"/>
                <a:ea typeface="Varela Round"/>
                <a:cs typeface="Varela Round"/>
                <a:sym typeface="Varela Round"/>
              </a:rPr>
              <a:t>:</a:t>
            </a:r>
            <a:r>
              <a:rPr lang="iw-IL" sz="3200" b="1" i="0" u="none" strike="noStrike" cap="none" dirty="0">
                <a:solidFill>
                  <a:srgbClr val="0070C0"/>
                </a:solidFill>
                <a:latin typeface="Varela Round"/>
                <a:ea typeface="Varela Round"/>
                <a:cs typeface="Varela Round"/>
                <a:sym typeface="Varela Round"/>
              </a:rPr>
              <a:t> </a:t>
            </a:r>
            <a:endParaRPr lang="he-IL" sz="3200" b="1" i="0" u="none" strike="noStrike" cap="none" dirty="0">
              <a:solidFill>
                <a:srgbClr val="0070C0"/>
              </a:solidFill>
              <a:latin typeface="Varela Round"/>
              <a:ea typeface="Varela Round"/>
              <a:cs typeface="Varela Round"/>
              <a:sym typeface="Varela Round"/>
            </a:endParaRPr>
          </a:p>
          <a:p>
            <a:pPr marL="0" marR="0" lvl="0" indent="0" algn="r" rtl="1">
              <a:lnSpc>
                <a:spcPct val="150000"/>
              </a:lnSpc>
              <a:spcBef>
                <a:spcPts val="0"/>
              </a:spcBef>
              <a:spcAft>
                <a:spcPts val="0"/>
              </a:spcAft>
              <a:buNone/>
            </a:pPr>
            <a:r>
              <a:rPr lang="iw-IL" sz="2800" b="1" i="0" u="none" strike="noStrike" cap="none" dirty="0">
                <a:solidFill>
                  <a:srgbClr val="002060"/>
                </a:solidFill>
                <a:latin typeface="Varela Round"/>
                <a:ea typeface="Varela Round"/>
                <a:cs typeface="Varela Round"/>
                <a:sym typeface="Varela Round"/>
              </a:rPr>
              <a:t>פרופיל אישיותם- ריכוז</a:t>
            </a:r>
            <a:r>
              <a:rPr lang="he-IL" sz="2800" b="1" i="0" u="none" strike="noStrike" cap="none" dirty="0">
                <a:solidFill>
                  <a:srgbClr val="002060"/>
                </a:solidFill>
                <a:latin typeface="Varela Round"/>
                <a:ea typeface="Varela Round"/>
                <a:cs typeface="Varela Round"/>
                <a:sym typeface="Varela Round"/>
              </a:rPr>
              <a:t>,</a:t>
            </a:r>
            <a:r>
              <a:rPr lang="iw-IL" sz="2800" b="1" i="0" u="none" strike="noStrike" cap="none" dirty="0">
                <a:solidFill>
                  <a:srgbClr val="002060"/>
                </a:solidFill>
                <a:latin typeface="Varela Round"/>
                <a:ea typeface="Varela Round"/>
                <a:cs typeface="Varela Round"/>
                <a:sym typeface="Varela Round"/>
              </a:rPr>
              <a:t> שליטה עצמית משמעת עצמית.</a:t>
            </a:r>
            <a:r>
              <a:rPr lang="he-IL" sz="2800" b="1" i="0" u="none" strike="noStrike" cap="none" dirty="0">
                <a:solidFill>
                  <a:srgbClr val="002060"/>
                </a:solidFill>
                <a:latin typeface="Varela Round"/>
                <a:ea typeface="Varela Round"/>
                <a:cs typeface="Varela Round"/>
                <a:sym typeface="Varela Round"/>
              </a:rPr>
              <a:t> י</a:t>
            </a:r>
            <a:r>
              <a:rPr lang="iw-IL" sz="2800" b="1" i="0" u="none" strike="noStrike" cap="none" dirty="0">
                <a:solidFill>
                  <a:srgbClr val="002060"/>
                </a:solidFill>
                <a:latin typeface="Varela Round"/>
                <a:ea typeface="Varela Round"/>
                <a:cs typeface="Varela Round"/>
                <a:sym typeface="Varela Round"/>
              </a:rPr>
              <a:t>ש לענף זה</a:t>
            </a:r>
            <a:r>
              <a:rPr lang="he-IL" sz="2800" b="1" i="0" u="none" strike="noStrike" cap="none" dirty="0">
                <a:solidFill>
                  <a:srgbClr val="002060"/>
                </a:solidFill>
                <a:latin typeface="Varela Round"/>
                <a:ea typeface="Varela Round"/>
                <a:cs typeface="Varela Round"/>
                <a:sym typeface="Varela Round"/>
              </a:rPr>
              <a:t> </a:t>
            </a:r>
            <a:r>
              <a:rPr lang="iw-IL" sz="2800" b="1" i="0" u="none" strike="noStrike" cap="none" dirty="0">
                <a:solidFill>
                  <a:srgbClr val="002060"/>
                </a:solidFill>
                <a:latin typeface="Varela Round"/>
                <a:ea typeface="Varela Round"/>
                <a:cs typeface="Varela Round"/>
                <a:sym typeface="Varela Round"/>
              </a:rPr>
              <a:t>יתרון פסיכולוגי כגון הגברת הערכה העצמית</a:t>
            </a:r>
            <a:r>
              <a:rPr lang="he-IL" sz="2800" b="1" i="0" u="none" strike="noStrike" cap="none" dirty="0">
                <a:solidFill>
                  <a:srgbClr val="002060"/>
                </a:solidFill>
                <a:latin typeface="Varela Round"/>
                <a:ea typeface="Varela Round"/>
                <a:cs typeface="Varela Round"/>
                <a:sym typeface="Varela Round"/>
              </a:rPr>
              <a:t>,</a:t>
            </a:r>
            <a:r>
              <a:rPr lang="iw-IL" sz="2800" b="1" i="0" u="none" strike="noStrike" cap="none" dirty="0">
                <a:solidFill>
                  <a:srgbClr val="002060"/>
                </a:solidFill>
                <a:latin typeface="Varela Round"/>
                <a:ea typeface="Varela Round"/>
                <a:cs typeface="Varela Round"/>
                <a:sym typeface="Varela Round"/>
              </a:rPr>
              <a:t> דימוי עצמי גבוה,</a:t>
            </a:r>
            <a:r>
              <a:rPr lang="he-IL" sz="2800" b="1" i="0" u="none" strike="noStrike" cap="none" dirty="0">
                <a:solidFill>
                  <a:srgbClr val="002060"/>
                </a:solidFill>
                <a:latin typeface="Varela Round"/>
                <a:ea typeface="Varela Round"/>
                <a:cs typeface="Varela Round"/>
                <a:sym typeface="Varela Round"/>
              </a:rPr>
              <a:t> </a:t>
            </a:r>
            <a:r>
              <a:rPr lang="iw-IL" sz="2800" b="1" i="0" u="none" strike="noStrike" cap="none" dirty="0">
                <a:solidFill>
                  <a:srgbClr val="002060"/>
                </a:solidFill>
                <a:latin typeface="Varela Round"/>
                <a:ea typeface="Varela Round"/>
                <a:cs typeface="Varela Round"/>
                <a:sym typeface="Varela Round"/>
              </a:rPr>
              <a:t>פחות תוקפניים ירידה בחרדה ועצמאות גבוהה.</a:t>
            </a:r>
            <a:r>
              <a:rPr lang="he-IL" sz="2800" b="1" i="0" u="none" strike="noStrike" cap="none" dirty="0">
                <a:solidFill>
                  <a:srgbClr val="002060"/>
                </a:solidFill>
                <a:latin typeface="Varela Round"/>
                <a:ea typeface="Varela Round"/>
                <a:cs typeface="Varela Round"/>
                <a:sym typeface="Varela Round"/>
              </a:rPr>
              <a:t> </a:t>
            </a:r>
            <a:r>
              <a:rPr lang="iw-IL" sz="2800" b="1" i="0" u="none" strike="noStrike" cap="none" dirty="0">
                <a:solidFill>
                  <a:srgbClr val="002060"/>
                </a:solidFill>
                <a:latin typeface="Varela Round"/>
                <a:ea typeface="Varela Round"/>
                <a:cs typeface="Varela Round"/>
                <a:sym typeface="Varela Round"/>
              </a:rPr>
              <a:t>כל המחקרים בטקוונדו מעידים שאימון זה יעיל בהעלאת הערכה העצמית לקיחת אחריות ומנהיגות והם פחות תוקפניים</a:t>
            </a:r>
            <a:r>
              <a:rPr lang="he-IL" sz="2800" b="1" i="0" u="none" strike="noStrike" cap="none" dirty="0">
                <a:solidFill>
                  <a:srgbClr val="002060"/>
                </a:solidFill>
                <a:latin typeface="Varela Round"/>
                <a:ea typeface="Varela Round"/>
                <a:cs typeface="Varela Round"/>
                <a:sym typeface="Varela Round"/>
              </a:rPr>
              <a:t>.</a:t>
            </a:r>
            <a:endParaRPr sz="2800" b="0" i="0" u="none" strike="noStrike" cap="none" dirty="0">
              <a:solidFill>
                <a:srgbClr val="002060"/>
              </a:solidFill>
              <a:latin typeface="Varela Round"/>
              <a:ea typeface="Varela Round"/>
              <a:cs typeface="Varela Round"/>
              <a:sym typeface="Varela Rou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Rectangle 1">
            <a:extLst>
              <a:ext uri="{FF2B5EF4-FFF2-40B4-BE49-F238E27FC236}">
                <a16:creationId xmlns:a16="http://schemas.microsoft.com/office/drawing/2014/main" id="{0BD675B0-2120-4144-B197-95DFDB327A2F}"/>
              </a:ext>
            </a:extLst>
          </p:cNvPr>
          <p:cNvSpPr/>
          <p:nvPr/>
        </p:nvSpPr>
        <p:spPr>
          <a:xfrm>
            <a:off x="0" y="5579918"/>
            <a:ext cx="3605645" cy="675409"/>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0" name="Google Shape;260;p39" descr="מוח, שכל, פסיכולוגיה, רעיון, רישום"/>
          <p:cNvPicPr preferRelativeResize="0"/>
          <p:nvPr/>
        </p:nvPicPr>
        <p:blipFill rotWithShape="1">
          <a:blip r:embed="rId3">
            <a:alphaModFix/>
          </a:blip>
          <a:srcRect/>
          <a:stretch/>
        </p:blipFill>
        <p:spPr>
          <a:xfrm>
            <a:off x="2898626" y="2527048"/>
            <a:ext cx="6675649" cy="3750685"/>
          </a:xfrm>
          <a:prstGeom prst="rect">
            <a:avLst/>
          </a:prstGeom>
          <a:noFill/>
          <a:ln>
            <a:noFill/>
          </a:ln>
        </p:spPr>
      </p:pic>
      <p:sp>
        <p:nvSpPr>
          <p:cNvPr id="261" name="Google Shape;261;p39"/>
          <p:cNvSpPr/>
          <p:nvPr/>
        </p:nvSpPr>
        <p:spPr>
          <a:xfrm>
            <a:off x="1354631" y="270719"/>
            <a:ext cx="9763641" cy="2308284"/>
          </a:xfrm>
          <a:prstGeom prst="rect">
            <a:avLst/>
          </a:prstGeom>
          <a:solidFill>
            <a:srgbClr val="FFFFFF">
              <a:alpha val="67843"/>
            </a:srgbClr>
          </a:solid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לסיכום: מבנה האישיות הוא הגורם לבחירת ענף ספורט מסוים. העיסוק הספורטיבי לא משנה את האישיות אבל כן משפיע על רכיבי האישיות שכבר קיימים. לכן חשוב שילדים יתנסו בכל מיני ענפי ספורט עד שיחליטו מה מתאים להם לאישיות. זה לא כישלון לעבור מחוג לחוג , ההיפך כך הילד לומד להכיר את עצמו ולחקור את עצמו ☺</a:t>
            </a:r>
            <a:endParaRPr dirty="0">
              <a:solidFill>
                <a:srgbClr val="002060"/>
              </a:solidFill>
              <a:latin typeface="Varela Round" panose="00000500000000000000" pitchFamily="2" charset="-79"/>
              <a:cs typeface="Varela Round" panose="00000500000000000000" pitchFamily="2" charset="-79"/>
            </a:endParaRPr>
          </a:p>
          <a:p>
            <a:pPr marL="0" marR="0" lvl="0" indent="0" algn="ctr" rtl="1">
              <a:lnSpc>
                <a:spcPct val="100000"/>
              </a:lnSpc>
              <a:spcBef>
                <a:spcPts val="0"/>
              </a:spcBef>
              <a:spcAft>
                <a:spcPts val="0"/>
              </a:spcAft>
              <a:buNone/>
            </a:pP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בהצלחה!!!</a:t>
            </a:r>
            <a:endParaRPr sz="2400" b="1" i="0" u="none" strike="noStrike" cap="none" dirty="0">
              <a:solidFill>
                <a:srgbClr val="002060"/>
              </a:solidFill>
              <a:latin typeface="Varela Round" panose="00000500000000000000" pitchFamily="2" charset="-79"/>
              <a:cs typeface="Varela Round" panose="00000500000000000000" pitchFamily="2" charset="-79"/>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2" y="213094"/>
            <a:ext cx="12191999" cy="7200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SzPts val="3600"/>
              <a:buNone/>
            </a:pPr>
            <a:r>
              <a:rPr lang="iw-IL">
                <a:latin typeface="Varela Round" panose="00000500000000000000" pitchFamily="2" charset="-79"/>
                <a:cs typeface="Varela Round" panose="00000500000000000000" pitchFamily="2" charset="-79"/>
              </a:rPr>
              <a:t>המשך שאלות חזרה</a:t>
            </a:r>
            <a:endParaRPr>
              <a:latin typeface="Varela Round" panose="00000500000000000000" pitchFamily="2" charset="-79"/>
              <a:cs typeface="Varela Round" panose="00000500000000000000" pitchFamily="2" charset="-79"/>
            </a:endParaRPr>
          </a:p>
        </p:txBody>
      </p:sp>
      <p:sp>
        <p:nvSpPr>
          <p:cNvPr id="267" name="Google Shape;267;p40"/>
          <p:cNvSpPr txBox="1"/>
          <p:nvPr/>
        </p:nvSpPr>
        <p:spPr>
          <a:xfrm>
            <a:off x="1287422" y="853923"/>
            <a:ext cx="9914563" cy="2677616"/>
          </a:xfrm>
          <a:prstGeom prst="rect">
            <a:avLst/>
          </a:prstGeom>
          <a:noFill/>
          <a:ln>
            <a:noFill/>
          </a:ln>
        </p:spPr>
        <p:txBody>
          <a:bodyPr spcFirstLastPara="1" wrap="square" lIns="91425" tIns="45700" rIns="91425" bIns="45700" anchor="t" anchorCtr="0">
            <a:spAutoFit/>
          </a:bodyPr>
          <a:lstStyle/>
          <a:p>
            <a:pPr marL="342900" marR="0" lvl="0" indent="-342900" algn="r" rtl="1">
              <a:lnSpc>
                <a:spcPct val="200000"/>
              </a:lnSpc>
              <a:spcBef>
                <a:spcPts val="0"/>
              </a:spcBef>
              <a:spcAft>
                <a:spcPts val="0"/>
              </a:spcAft>
              <a:buClr>
                <a:srgbClr val="000000"/>
              </a:buClr>
              <a:buSzPts val="2800"/>
              <a:buFont typeface="Arial"/>
              <a:buAutoNum type="arabicPeriod"/>
            </a:pPr>
            <a:r>
              <a:rPr lang="iw-IL" sz="2800" b="0" i="0" u="none" strike="noStrike" cap="none" dirty="0">
                <a:solidFill>
                  <a:srgbClr val="002060"/>
                </a:solidFill>
                <a:latin typeface="Varela Round" panose="00000500000000000000" pitchFamily="2" charset="-79"/>
                <a:cs typeface="Varela Round" panose="00000500000000000000" pitchFamily="2" charset="-79"/>
                <a:sym typeface="Arial"/>
              </a:rPr>
              <a:t>מהי מטרת מבחני האישיות?</a:t>
            </a:r>
            <a:endParaRPr dirty="0">
              <a:solidFill>
                <a:srgbClr val="002060"/>
              </a:solidFill>
              <a:latin typeface="Varela Round" panose="00000500000000000000" pitchFamily="2" charset="-79"/>
              <a:cs typeface="Varela Round" panose="00000500000000000000" pitchFamily="2" charset="-79"/>
            </a:endParaRPr>
          </a:p>
          <a:p>
            <a:pPr marL="342900" marR="0" lvl="0" indent="-342900" algn="r" rtl="1">
              <a:lnSpc>
                <a:spcPct val="200000"/>
              </a:lnSpc>
              <a:spcBef>
                <a:spcPts val="0"/>
              </a:spcBef>
              <a:spcAft>
                <a:spcPts val="0"/>
              </a:spcAft>
              <a:buClr>
                <a:srgbClr val="000000"/>
              </a:buClr>
              <a:buSzPts val="2800"/>
              <a:buFont typeface="Arial"/>
              <a:buAutoNum type="arabicPeriod"/>
            </a:pPr>
            <a:r>
              <a:rPr lang="iw-IL" sz="2800" b="0" i="0" u="none" strike="noStrike" cap="none" dirty="0">
                <a:solidFill>
                  <a:srgbClr val="002060"/>
                </a:solidFill>
                <a:latin typeface="Varela Round" panose="00000500000000000000" pitchFamily="2" charset="-79"/>
                <a:cs typeface="Varela Round" panose="00000500000000000000" pitchFamily="2" charset="-79"/>
                <a:sym typeface="Arial"/>
              </a:rPr>
              <a:t>מהם הממצאים במחקר על אימון טקוונדו?  </a:t>
            </a:r>
            <a:endParaRPr sz="2800" b="0" i="0" u="none" strike="noStrike" cap="none" dirty="0">
              <a:solidFill>
                <a:srgbClr val="002060"/>
              </a:solidFill>
              <a:latin typeface="Varela Round" panose="00000500000000000000" pitchFamily="2" charset="-79"/>
              <a:cs typeface="Varela Round" panose="00000500000000000000" pitchFamily="2" charset="-79"/>
              <a:sym typeface="Arial"/>
            </a:endParaRPr>
          </a:p>
          <a:p>
            <a:pPr marL="0" marR="0" lvl="0" indent="0" algn="r" rtl="1">
              <a:lnSpc>
                <a:spcPct val="200000"/>
              </a:lnSpc>
              <a:spcBef>
                <a:spcPts val="0"/>
              </a:spcBef>
              <a:spcAft>
                <a:spcPts val="0"/>
              </a:spcAft>
              <a:buNone/>
            </a:pPr>
            <a:r>
              <a:rPr lang="iw-IL" sz="2800" b="0" i="0" u="none" strike="noStrike" cap="none" dirty="0">
                <a:solidFill>
                  <a:srgbClr val="002060"/>
                </a:solidFill>
                <a:latin typeface="Varela Round" panose="00000500000000000000" pitchFamily="2" charset="-79"/>
                <a:cs typeface="Varela Round" panose="00000500000000000000" pitchFamily="2" charset="-79"/>
                <a:sym typeface="Arial"/>
              </a:rPr>
              <a:t>בהצלחה ☺ </a:t>
            </a:r>
            <a:endParaRPr sz="2800" b="0" i="0" u="none" strike="noStrike" cap="none" dirty="0">
              <a:solidFill>
                <a:srgbClr val="002060"/>
              </a:solidFill>
              <a:latin typeface="Varela Round" panose="00000500000000000000" pitchFamily="2" charset="-79"/>
              <a:cs typeface="Varela Round" panose="00000500000000000000" pitchFamily="2" charset="-79"/>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4"/>
          <p:cNvPicPr preferRelativeResize="0"/>
          <p:nvPr/>
        </p:nvPicPr>
        <p:blipFill rotWithShape="1">
          <a:blip r:embed="rId3">
            <a:alphaModFix/>
          </a:blip>
          <a:srcRect l="39172" r="34232" b="66411"/>
          <a:stretch/>
        </p:blipFill>
        <p:spPr>
          <a:xfrm>
            <a:off x="4775994" y="0"/>
            <a:ext cx="3241964" cy="1838476"/>
          </a:xfrm>
          <a:prstGeom prst="rect">
            <a:avLst/>
          </a:prstGeom>
          <a:noFill/>
          <a:ln>
            <a:noFill/>
          </a:ln>
        </p:spPr>
      </p:pic>
      <p:sp>
        <p:nvSpPr>
          <p:cNvPr id="101" name="Google Shape;101;p4"/>
          <p:cNvSpPr txBox="1"/>
          <p:nvPr/>
        </p:nvSpPr>
        <p:spPr>
          <a:xfrm>
            <a:off x="887486" y="3663537"/>
            <a:ext cx="11174412" cy="1815882"/>
          </a:xfrm>
          <a:prstGeom prst="rect">
            <a:avLst/>
          </a:prstGeom>
          <a:noFill/>
          <a:ln>
            <a:noFill/>
          </a:ln>
        </p:spPr>
        <p:txBody>
          <a:bodyPr spcFirstLastPara="1" wrap="square" lIns="91425" tIns="45700" rIns="91425" bIns="45700" anchor="t" anchorCtr="0">
            <a:spAutoFit/>
          </a:bodyPr>
          <a:lstStyle/>
          <a:p>
            <a:pPr marL="895350" marR="0" lvl="0" indent="0" algn="r" rtl="1">
              <a:lnSpc>
                <a:spcPct val="100000"/>
              </a:lnSpc>
              <a:spcBef>
                <a:spcPts val="0"/>
              </a:spcBef>
              <a:spcAft>
                <a:spcPts val="0"/>
              </a:spcAft>
              <a:buClr>
                <a:srgbClr val="000000"/>
              </a:buClr>
              <a:buSzPts val="2800"/>
              <a:buFont typeface="Arial"/>
              <a:buNone/>
            </a:pPr>
            <a:r>
              <a:rPr lang="iw-IL"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102" name="Google Shape;102;p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Clr>
                <a:srgbClr val="000000"/>
              </a:buClr>
              <a:buSzPts val="3200"/>
              <a:buFont typeface="Arial"/>
              <a:buNone/>
            </a:pPr>
            <a:r>
              <a:rPr lang="iw-IL" sz="3200" b="1" i="0" u="none" strike="noStrike" cap="none">
                <a:solidFill>
                  <a:srgbClr val="192A72"/>
                </a:solidFill>
                <a:latin typeface="Varela Round"/>
                <a:ea typeface="Varela Round"/>
                <a:cs typeface="Varela Round"/>
                <a:sym typeface="Varela Round"/>
              </a:rPr>
              <a:t>נוהל שימוש ביצירות מוגנות בזכויות יוצרים ואיתור בעלי זכויות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56730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84665" y="297761"/>
            <a:ext cx="12191999" cy="7200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SzPts val="3600"/>
              <a:buNone/>
            </a:pPr>
            <a:r>
              <a:rPr lang="iw-IL"/>
              <a:t>מה נלמד היום?</a:t>
            </a:r>
            <a:endParaRPr/>
          </a:p>
        </p:txBody>
      </p:sp>
      <p:sp>
        <p:nvSpPr>
          <p:cNvPr id="115" name="Google Shape;115;p19"/>
          <p:cNvSpPr txBox="1"/>
          <p:nvPr/>
        </p:nvSpPr>
        <p:spPr>
          <a:xfrm>
            <a:off x="2842492" y="1340042"/>
            <a:ext cx="8382000" cy="2677616"/>
          </a:xfrm>
          <a:prstGeom prst="rect">
            <a:avLst/>
          </a:prstGeom>
          <a:noFill/>
          <a:ln>
            <a:noFill/>
          </a:ln>
        </p:spPr>
        <p:txBody>
          <a:bodyPr spcFirstLastPara="1" wrap="square" lIns="91425" tIns="45700" rIns="91425" bIns="45700" anchor="t" anchorCtr="0">
            <a:spAutoFit/>
          </a:bodyPr>
          <a:lstStyle/>
          <a:p>
            <a:pPr marL="457200" marR="0" lvl="0" indent="-457200" algn="r" rtl="1">
              <a:lnSpc>
                <a:spcPct val="200000"/>
              </a:lnSpc>
              <a:spcBef>
                <a:spcPts val="0"/>
              </a:spcBef>
              <a:spcAft>
                <a:spcPts val="0"/>
              </a:spcAft>
              <a:buFont typeface="Arial" panose="020B0604020202020204" pitchFamily="34" charset="0"/>
              <a:buChar char="•"/>
            </a:pPr>
            <a:r>
              <a:rPr lang="iw-IL" sz="2800" b="0" i="0" u="none" strike="noStrike" cap="none" dirty="0">
                <a:solidFill>
                  <a:srgbClr val="002060"/>
                </a:solidFill>
                <a:latin typeface="Varela Round"/>
                <a:ea typeface="Varela Round"/>
                <a:cs typeface="Varela Round"/>
                <a:sym typeface="Varela Round"/>
              </a:rPr>
              <a:t>מבחני אישיות - למה הם נועדו?</a:t>
            </a:r>
            <a:endParaRPr dirty="0">
              <a:solidFill>
                <a:srgbClr val="002060"/>
              </a:solidFill>
            </a:endParaRPr>
          </a:p>
          <a:p>
            <a:pPr marL="457200" marR="0" lvl="0" indent="-457200" algn="r" rtl="1">
              <a:lnSpc>
                <a:spcPct val="200000"/>
              </a:lnSpc>
              <a:spcBef>
                <a:spcPts val="0"/>
              </a:spcBef>
              <a:spcAft>
                <a:spcPts val="0"/>
              </a:spcAft>
              <a:buFont typeface="Arial" panose="020B0604020202020204" pitchFamily="34" charset="0"/>
              <a:buChar char="•"/>
            </a:pPr>
            <a:r>
              <a:rPr lang="iw-IL" sz="2800" b="0" i="0" u="none" strike="noStrike" cap="none" dirty="0">
                <a:solidFill>
                  <a:srgbClr val="002060"/>
                </a:solidFill>
                <a:latin typeface="Varela Round"/>
                <a:ea typeface="Varela Round"/>
                <a:cs typeface="Varela Round"/>
                <a:sym typeface="Varela Round"/>
              </a:rPr>
              <a:t>התכונות באישיות שקשורות לספורט  </a:t>
            </a:r>
            <a:endParaRPr dirty="0">
              <a:solidFill>
                <a:srgbClr val="002060"/>
              </a:solidFill>
            </a:endParaRPr>
          </a:p>
          <a:p>
            <a:pPr marL="457200" marR="0" lvl="0" indent="-457200" algn="r" rtl="1">
              <a:lnSpc>
                <a:spcPct val="200000"/>
              </a:lnSpc>
              <a:spcBef>
                <a:spcPts val="0"/>
              </a:spcBef>
              <a:spcAft>
                <a:spcPts val="0"/>
              </a:spcAft>
              <a:buFont typeface="Arial" panose="020B0604020202020204" pitchFamily="34" charset="0"/>
              <a:buChar char="•"/>
            </a:pPr>
            <a:r>
              <a:rPr lang="iw-IL" sz="2800" b="0" i="0" u="none" strike="noStrike" cap="none" dirty="0">
                <a:solidFill>
                  <a:srgbClr val="002060"/>
                </a:solidFill>
                <a:latin typeface="Varela Round"/>
                <a:ea typeface="Varela Round"/>
                <a:cs typeface="Varela Round"/>
                <a:sym typeface="Varela Round"/>
              </a:rPr>
              <a:t>מחקרים הקשוריםלמבנה אישיותם של ספורטאים</a:t>
            </a:r>
            <a:endParaRPr sz="2800" b="0" i="0" u="none" strike="noStrike" cap="none" dirty="0">
              <a:solidFill>
                <a:srgbClr val="002060"/>
              </a:solidFill>
              <a:latin typeface="Varela Round"/>
              <a:ea typeface="Varela Round"/>
              <a:cs typeface="Varela Round"/>
              <a:sym typeface="Varela Rou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1" name="Google Shape;121;p20"/>
          <p:cNvPicPr preferRelativeResize="0"/>
          <p:nvPr/>
        </p:nvPicPr>
        <p:blipFill rotWithShape="1">
          <a:blip r:embed="rId3">
            <a:alphaModFix/>
          </a:blip>
          <a:srcRect/>
          <a:stretch/>
        </p:blipFill>
        <p:spPr>
          <a:xfrm>
            <a:off x="176645" y="1235211"/>
            <a:ext cx="4842164" cy="3117273"/>
          </a:xfrm>
          <a:prstGeom prst="rect">
            <a:avLst/>
          </a:prstGeom>
          <a:solidFill>
            <a:schemeClr val="tx2">
              <a:lumMod val="75000"/>
            </a:schemeClr>
          </a:solidFill>
          <a:ln>
            <a:noFill/>
          </a:ln>
        </p:spPr>
      </p:pic>
      <p:sp>
        <p:nvSpPr>
          <p:cNvPr id="120" name="Google Shape;120;p20"/>
          <p:cNvSpPr txBox="1">
            <a:spLocks noGrp="1"/>
          </p:cNvSpPr>
          <p:nvPr>
            <p:ph type="ftr" idx="11"/>
          </p:nvPr>
        </p:nvSpPr>
        <p:spPr>
          <a:xfrm>
            <a:off x="-2169178" y="6479520"/>
            <a:ext cx="7305900" cy="2794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900"/>
              </a:spcBef>
              <a:spcAft>
                <a:spcPts val="0"/>
              </a:spcAft>
              <a:buSzPts val="1400"/>
              <a:buNone/>
            </a:pPr>
            <a:r>
              <a:rPr lang="iw-IL" sz="1800" dirty="0">
                <a:solidFill>
                  <a:srgbClr val="002060"/>
                </a:solidFill>
                <a:latin typeface="Varela Round" panose="00000500000000000000" pitchFamily="2" charset="-79"/>
                <a:cs typeface="Varela Round" panose="00000500000000000000" pitchFamily="2" charset="-79"/>
              </a:rPr>
              <a:t>מיכל אור קואצ'רית גוף ונפש</a:t>
            </a:r>
            <a:endParaRPr sz="1800" dirty="0">
              <a:solidFill>
                <a:srgbClr val="002060"/>
              </a:solidFill>
              <a:latin typeface="Varela Round" panose="00000500000000000000" pitchFamily="2" charset="-79"/>
              <a:cs typeface="Varela Round" panose="00000500000000000000" pitchFamily="2" charset="-79"/>
            </a:endParaRPr>
          </a:p>
        </p:txBody>
      </p:sp>
      <p:sp>
        <p:nvSpPr>
          <p:cNvPr id="123" name="Google Shape;123;p20"/>
          <p:cNvSpPr txBox="1"/>
          <p:nvPr/>
        </p:nvSpPr>
        <p:spPr>
          <a:xfrm>
            <a:off x="418681" y="1245602"/>
            <a:ext cx="143918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w-IL" sz="1600" b="1" i="0" u="none" strike="noStrike" cap="none" dirty="0">
                <a:solidFill>
                  <a:schemeClr val="bg1"/>
                </a:solidFill>
                <a:latin typeface="Varela Round" panose="00000500000000000000" pitchFamily="2" charset="-79"/>
                <a:cs typeface="Varela Round" panose="00000500000000000000" pitchFamily="2" charset="-79"/>
                <a:sym typeface="Arial"/>
              </a:rPr>
              <a:t>האם אתה פרנואיד?</a:t>
            </a:r>
            <a:endParaRPr sz="1600" b="1" i="0" u="none" strike="noStrike" cap="none" dirty="0">
              <a:solidFill>
                <a:schemeClr val="bg1"/>
              </a:solidFill>
              <a:latin typeface="Varela Round" panose="00000500000000000000" pitchFamily="2" charset="-79"/>
              <a:cs typeface="Varela Round" panose="00000500000000000000" pitchFamily="2" charset="-79"/>
              <a:sym typeface="Arial"/>
            </a:endParaRPr>
          </a:p>
        </p:txBody>
      </p:sp>
      <p:sp>
        <p:nvSpPr>
          <p:cNvPr id="9" name="Google Shape;147;p23">
            <a:extLst>
              <a:ext uri="{FF2B5EF4-FFF2-40B4-BE49-F238E27FC236}">
                <a16:creationId xmlns:a16="http://schemas.microsoft.com/office/drawing/2014/main" id="{A57E0BFB-6372-4122-8BEC-0C97A351C4BD}"/>
              </a:ext>
            </a:extLst>
          </p:cNvPr>
          <p:cNvSpPr txBox="1"/>
          <p:nvPr/>
        </p:nvSpPr>
        <p:spPr>
          <a:xfrm>
            <a:off x="5281627" y="1287166"/>
            <a:ext cx="6240472" cy="1055563"/>
          </a:xfrm>
          <a:prstGeom prst="roundRect">
            <a:avLst/>
          </a:prstGeom>
          <a:solidFill>
            <a:schemeClr val="bg1"/>
          </a:solidFill>
          <a:ln>
            <a:solidFill>
              <a:schemeClr val="bg1"/>
            </a:solidFill>
          </a:ln>
          <a:effectLst/>
        </p:spPr>
        <p:txBody>
          <a:bodyPr spcFirstLastPara="1" wrap="square" lIns="91425" tIns="45700" rIns="91425" bIns="45700" anchor="t" anchorCtr="0">
            <a:spAutoFit/>
          </a:bodyPr>
          <a:lstStyle/>
          <a:p>
            <a:pPr marL="342900" lvl="0" indent="-342900" algn="r" rtl="1">
              <a:buFont typeface="Arial" panose="020B0604020202020204" pitchFamily="34" charset="0"/>
              <a:buChar char="•"/>
            </a:pPr>
            <a:r>
              <a:rPr lang="he-IL" sz="2800" b="1" dirty="0">
                <a:solidFill>
                  <a:srgbClr val="0070C0"/>
                </a:solidFill>
                <a:latin typeface="Varela Round" panose="00000500000000000000" pitchFamily="2" charset="-79"/>
                <a:cs typeface="Varela Round" panose="00000500000000000000" pitchFamily="2" charset="-79"/>
              </a:rPr>
              <a:t>בודקים איך אדם מתמודד עם כל מיני סיטואציות</a:t>
            </a:r>
          </a:p>
        </p:txBody>
      </p:sp>
      <p:sp>
        <p:nvSpPr>
          <p:cNvPr id="10" name="Google Shape;147;p23">
            <a:extLst>
              <a:ext uri="{FF2B5EF4-FFF2-40B4-BE49-F238E27FC236}">
                <a16:creationId xmlns:a16="http://schemas.microsoft.com/office/drawing/2014/main" id="{1D45A131-508D-4712-AAA6-53A83DA7ED88}"/>
              </a:ext>
            </a:extLst>
          </p:cNvPr>
          <p:cNvSpPr txBox="1"/>
          <p:nvPr/>
        </p:nvSpPr>
        <p:spPr>
          <a:xfrm>
            <a:off x="5384210" y="2622639"/>
            <a:ext cx="6146052" cy="578837"/>
          </a:xfrm>
          <a:prstGeom prst="roundRect">
            <a:avLst/>
          </a:prstGeom>
          <a:solidFill>
            <a:schemeClr val="bg1"/>
          </a:solidFill>
          <a:ln>
            <a:solidFill>
              <a:schemeClr val="bg1"/>
            </a:solidFill>
          </a:ln>
          <a:effectLst/>
        </p:spPr>
        <p:txBody>
          <a:bodyPr spcFirstLastPara="1" wrap="square" lIns="91425" tIns="45700" rIns="91425" bIns="45700" anchor="t" anchorCtr="0">
            <a:spAutoFit/>
          </a:bodyPr>
          <a:lstStyle/>
          <a:p>
            <a:pPr marL="342900" lvl="0" indent="-342900" algn="r" rtl="1">
              <a:buFont typeface="Arial" panose="020B0604020202020204" pitchFamily="34" charset="0"/>
              <a:buChar char="•"/>
            </a:pPr>
            <a:r>
              <a:rPr lang="he-IL" sz="2800" b="1" dirty="0">
                <a:solidFill>
                  <a:srgbClr val="0070C0"/>
                </a:solidFill>
                <a:latin typeface="Varela Round" panose="00000500000000000000" pitchFamily="2" charset="-79"/>
                <a:cs typeface="Varela Round" panose="00000500000000000000" pitchFamily="2" charset="-79"/>
              </a:rPr>
              <a:t>יש הבדלים בין בני האדם </a:t>
            </a:r>
          </a:p>
        </p:txBody>
      </p:sp>
      <p:sp>
        <p:nvSpPr>
          <p:cNvPr id="12" name="Google Shape;147;p23">
            <a:extLst>
              <a:ext uri="{FF2B5EF4-FFF2-40B4-BE49-F238E27FC236}">
                <a16:creationId xmlns:a16="http://schemas.microsoft.com/office/drawing/2014/main" id="{9550DAE1-8989-4C9B-95D9-28B349573166}"/>
              </a:ext>
            </a:extLst>
          </p:cNvPr>
          <p:cNvSpPr txBox="1"/>
          <p:nvPr/>
        </p:nvSpPr>
        <p:spPr>
          <a:xfrm>
            <a:off x="2005446" y="223772"/>
            <a:ext cx="8156864" cy="851252"/>
          </a:xfrm>
          <a:prstGeom prst="roundRect">
            <a:avLst/>
          </a:prstGeom>
          <a:solidFill>
            <a:schemeClr val="bg1"/>
          </a:solidFill>
          <a:ln>
            <a:solidFill>
              <a:schemeClr val="bg1"/>
            </a:solidFill>
          </a:ln>
          <a:effectLst/>
        </p:spPr>
        <p:txBody>
          <a:bodyPr spcFirstLastPara="1" wrap="square" lIns="91425" tIns="45700" rIns="91425" bIns="45700" anchor="t" anchorCtr="0">
            <a:spAutoFit/>
          </a:bodyPr>
          <a:lstStyle/>
          <a:p>
            <a:pPr lvl="0" algn="ctr" rtl="1"/>
            <a:r>
              <a:rPr lang="he-IL" sz="4400" b="1" dirty="0">
                <a:solidFill>
                  <a:srgbClr val="002060"/>
                </a:solidFill>
                <a:latin typeface="Varela Round" panose="00000500000000000000" pitchFamily="2" charset="-79"/>
                <a:cs typeface="Varela Round" panose="00000500000000000000" pitchFamily="2" charset="-79"/>
              </a:rPr>
              <a:t>מבחני אישיות</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2" y="122382"/>
            <a:ext cx="12251265" cy="831493"/>
          </a:xfrm>
          <a:prstGeom prst="rect">
            <a:avLst/>
          </a:prstGeom>
          <a:noFill/>
          <a:ln>
            <a:noFill/>
          </a:ln>
        </p:spPr>
        <p:txBody>
          <a:bodyPr spcFirstLastPara="1" wrap="square" lIns="91425" tIns="45700" rIns="91425" bIns="45700" anchor="ctr" anchorCtr="0">
            <a:noAutofit/>
          </a:bodyPr>
          <a:lstStyle/>
          <a:p>
            <a:pPr marL="0" lvl="0" indent="0" algn="ctr">
              <a:lnSpc>
                <a:spcPct val="90000"/>
              </a:lnSpc>
              <a:spcBef>
                <a:spcPts val="0"/>
              </a:spcBef>
              <a:spcAft>
                <a:spcPts val="0"/>
              </a:spcAft>
              <a:buSzPts val="3600"/>
              <a:buNone/>
            </a:pPr>
            <a:r>
              <a:rPr lang="iw-IL" sz="3200" dirty="0"/>
              <a:t>סירטון</a:t>
            </a:r>
            <a:r>
              <a:rPr lang="he-IL" sz="3200" dirty="0"/>
              <a:t>:</a:t>
            </a:r>
            <a:r>
              <a:rPr lang="iw-IL" sz="3200" dirty="0"/>
              <a:t> מבחן pf16</a:t>
            </a:r>
            <a:r>
              <a:rPr lang="he-IL" sz="3200" dirty="0"/>
              <a:t> </a:t>
            </a:r>
            <a:r>
              <a:rPr lang="iw-IL" sz="3200" dirty="0"/>
              <a:t>של קאטל </a:t>
            </a:r>
            <a:br>
              <a:rPr lang="iw-IL" sz="3200" dirty="0"/>
            </a:br>
            <a:endParaRPr sz="3200" dirty="0"/>
          </a:p>
        </p:txBody>
      </p:sp>
      <p:sp>
        <p:nvSpPr>
          <p:cNvPr id="3" name="Rectangle 2">
            <a:extLst>
              <a:ext uri="{FF2B5EF4-FFF2-40B4-BE49-F238E27FC236}">
                <a16:creationId xmlns:a16="http://schemas.microsoft.com/office/drawing/2014/main" id="{04457951-724A-4B47-9F02-EA1F08EA81C8}"/>
              </a:ext>
            </a:extLst>
          </p:cNvPr>
          <p:cNvSpPr/>
          <p:nvPr/>
        </p:nvSpPr>
        <p:spPr>
          <a:xfrm>
            <a:off x="0" y="5869354"/>
            <a:ext cx="9003323" cy="988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Online Media 1" title="16PF">
            <a:hlinkClick r:id="" action="ppaction://media"/>
            <a:extLst>
              <a:ext uri="{FF2B5EF4-FFF2-40B4-BE49-F238E27FC236}">
                <a16:creationId xmlns:a16="http://schemas.microsoft.com/office/drawing/2014/main" id="{4593B9CD-A3BB-459C-A39C-5C4889D9C864}"/>
              </a:ext>
            </a:extLst>
          </p:cNvPr>
          <p:cNvPicPr>
            <a:picLocks noRot="1" noChangeAspect="1"/>
          </p:cNvPicPr>
          <p:nvPr>
            <a:videoFile r:link="rId1"/>
          </p:nvPr>
        </p:nvPicPr>
        <p:blipFill>
          <a:blip r:embed="rId4"/>
          <a:stretch>
            <a:fillRect/>
          </a:stretch>
        </p:blipFill>
        <p:spPr>
          <a:xfrm>
            <a:off x="361071" y="617220"/>
            <a:ext cx="11160369" cy="6277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9" name="Google Shape;139;p22"/>
          <p:cNvPicPr preferRelativeResize="0"/>
          <p:nvPr/>
        </p:nvPicPr>
        <p:blipFill rotWithShape="1">
          <a:blip r:embed="rId3">
            <a:alphaModFix/>
          </a:blip>
          <a:srcRect/>
          <a:stretch/>
        </p:blipFill>
        <p:spPr>
          <a:xfrm>
            <a:off x="388700" y="559189"/>
            <a:ext cx="5565292" cy="3377022"/>
          </a:xfrm>
          <a:prstGeom prst="rect">
            <a:avLst/>
          </a:prstGeom>
          <a:noFill/>
          <a:ln>
            <a:noFill/>
          </a:ln>
        </p:spPr>
      </p:pic>
      <p:sp>
        <p:nvSpPr>
          <p:cNvPr id="137" name="Google Shape;137;p22"/>
          <p:cNvSpPr txBox="1"/>
          <p:nvPr/>
        </p:nvSpPr>
        <p:spPr>
          <a:xfrm>
            <a:off x="0" y="5896263"/>
            <a:ext cx="2455717" cy="329811"/>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r>
              <a:rPr lang="iw-IL" sz="1400" b="0" i="0" u="none" strike="noStrike" cap="none" dirty="0">
                <a:solidFill>
                  <a:srgbClr val="000000"/>
                </a:solidFill>
                <a:latin typeface="Varela Round" panose="00000500000000000000" pitchFamily="2" charset="-79"/>
                <a:cs typeface="Varela Round" panose="00000500000000000000" pitchFamily="2" charset="-79"/>
                <a:sym typeface="Arial"/>
              </a:rPr>
              <a:t>מיכל אור קואצ'רית גוף ונפש</a:t>
            </a:r>
            <a:endParaRPr sz="1400" b="0" i="0" u="none" strike="noStrike" cap="none" dirty="0">
              <a:solidFill>
                <a:srgbClr val="000000"/>
              </a:solidFill>
              <a:latin typeface="Varela Round" panose="00000500000000000000" pitchFamily="2" charset="-79"/>
              <a:cs typeface="Varela Round" panose="00000500000000000000" pitchFamily="2" charset="-79"/>
              <a:sym typeface="Arial"/>
            </a:endParaRPr>
          </a:p>
        </p:txBody>
      </p:sp>
      <p:sp>
        <p:nvSpPr>
          <p:cNvPr id="138" name="Google Shape;138;p22"/>
          <p:cNvSpPr txBox="1"/>
          <p:nvPr/>
        </p:nvSpPr>
        <p:spPr>
          <a:xfrm>
            <a:off x="6314209" y="478005"/>
            <a:ext cx="5302827" cy="3539390"/>
          </a:xfrm>
          <a:prstGeom prst="rect">
            <a:avLst/>
          </a:prstGeom>
          <a:solidFill>
            <a:srgbClr val="C1E7F5"/>
          </a:solid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2800" b="1" i="0" u="none" strike="noStrike" cap="none" dirty="0">
                <a:solidFill>
                  <a:srgbClr val="002060"/>
                </a:solidFill>
                <a:latin typeface="Varela Round" panose="00000500000000000000" pitchFamily="2" charset="-79"/>
                <a:cs typeface="Varela Round" panose="00000500000000000000" pitchFamily="2" charset="-79"/>
                <a:sym typeface="Arial"/>
              </a:rPr>
              <a:t>Minnesota Multiphasic Personality Inventory </a:t>
            </a:r>
            <a:r>
              <a:rPr lang="he-IL" sz="2800" b="1" i="0" u="none" strike="noStrike" cap="none" dirty="0">
                <a:solidFill>
                  <a:srgbClr val="002060"/>
                </a:solidFill>
                <a:latin typeface="Varela Round" panose="00000500000000000000" pitchFamily="2" charset="-79"/>
                <a:cs typeface="Varela Round" panose="00000500000000000000" pitchFamily="2" charset="-79"/>
                <a:sym typeface="Arial"/>
              </a:rPr>
              <a:t> </a:t>
            </a:r>
            <a:endParaRPr lang="en-US" sz="2800" b="1" i="0" u="none" strike="noStrike" cap="none" dirty="0">
              <a:solidFill>
                <a:srgbClr val="002060"/>
              </a:solidFill>
              <a:latin typeface="Varela Round" panose="00000500000000000000" pitchFamily="2" charset="-79"/>
              <a:cs typeface="Varela Round" panose="00000500000000000000" pitchFamily="2" charset="-79"/>
              <a:sym typeface="Arial"/>
            </a:endParaRPr>
          </a:p>
          <a:p>
            <a:pPr marL="0" marR="0" lvl="0" indent="0" algn="ctr" rtl="1">
              <a:lnSpc>
                <a:spcPct val="100000"/>
              </a:lnSpc>
              <a:spcBef>
                <a:spcPts val="0"/>
              </a:spcBef>
              <a:spcAft>
                <a:spcPts val="0"/>
              </a:spcAft>
              <a:buNone/>
            </a:pPr>
            <a:r>
              <a:rPr lang="iw-IL" sz="2800" b="1" i="0" u="none" strike="noStrike" cap="none" dirty="0">
                <a:solidFill>
                  <a:srgbClr val="002060"/>
                </a:solidFill>
                <a:latin typeface="Varela Round" panose="00000500000000000000" pitchFamily="2" charset="-79"/>
                <a:cs typeface="Varela Round" panose="00000500000000000000" pitchFamily="2" charset="-79"/>
                <a:sym typeface="Arial"/>
              </a:rPr>
              <a:t>מבחן אישיות mmpi </a:t>
            </a:r>
            <a:endParaRPr lang="en-US" sz="2800" b="1" i="0" u="none" strike="noStrike" cap="none" dirty="0">
              <a:solidFill>
                <a:srgbClr val="002060"/>
              </a:solidFill>
              <a:latin typeface="Varela Round" panose="00000500000000000000" pitchFamily="2" charset="-79"/>
              <a:cs typeface="Varela Round" panose="00000500000000000000" pitchFamily="2" charset="-79"/>
              <a:sym typeface="Arial"/>
            </a:endParaRPr>
          </a:p>
          <a:p>
            <a:pPr marL="0" marR="0" lvl="0" indent="0" algn="ctr" rtl="1">
              <a:lnSpc>
                <a:spcPct val="100000"/>
              </a:lnSpc>
              <a:spcBef>
                <a:spcPts val="0"/>
              </a:spcBef>
              <a:spcAft>
                <a:spcPts val="0"/>
              </a:spcAft>
              <a:buNone/>
            </a:pPr>
            <a:endParaRPr sz="1600" dirty="0">
              <a:solidFill>
                <a:srgbClr val="002060"/>
              </a:solidFill>
              <a:latin typeface="Varela Round" panose="00000500000000000000" pitchFamily="2" charset="-79"/>
              <a:cs typeface="Varela Round" panose="00000500000000000000" pitchFamily="2" charset="-79"/>
            </a:endParaRPr>
          </a:p>
          <a:p>
            <a:pPr marL="0" marR="0" lvl="0" indent="0" algn="r" rtl="1">
              <a:lnSpc>
                <a:spcPct val="100000"/>
              </a:lnSpc>
              <a:spcBef>
                <a:spcPts val="0"/>
              </a:spcBef>
              <a:spcAft>
                <a:spcPts val="0"/>
              </a:spcAft>
              <a:buNone/>
            </a:pP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שאלון האישיות הרב שלבי של מינסוטה</a:t>
            </a:r>
            <a:endParaRPr dirty="0">
              <a:solidFill>
                <a:srgbClr val="002060"/>
              </a:solidFill>
              <a:latin typeface="Varela Round" panose="00000500000000000000" pitchFamily="2" charset="-79"/>
              <a:cs typeface="Varela Round" panose="00000500000000000000" pitchFamily="2" charset="-79"/>
            </a:endParaRPr>
          </a:p>
          <a:p>
            <a:pPr marL="0" marR="0" lvl="0" indent="0" algn="r" rtl="1">
              <a:lnSpc>
                <a:spcPct val="100000"/>
              </a:lnSpc>
              <a:spcBef>
                <a:spcPts val="0"/>
              </a:spcBef>
              <a:spcAft>
                <a:spcPts val="0"/>
              </a:spcAft>
              <a:buNone/>
            </a:pP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השאלון נועד לגלות הפרעות בולטות בהתנהגות, ומיועד לבוגרים מעל גיל 18</a:t>
            </a:r>
            <a:endParaRPr dirty="0">
              <a:solidFill>
                <a:srgbClr val="002060"/>
              </a:solidFill>
              <a:latin typeface="Varela Round" panose="00000500000000000000" pitchFamily="2" charset="-79"/>
              <a:cs typeface="Varela Round" panose="00000500000000000000" pitchFamily="2" charset="-79"/>
            </a:endParaRPr>
          </a:p>
          <a:p>
            <a:pPr marL="0" marR="0" lvl="0" indent="0" algn="r" rtl="1">
              <a:lnSpc>
                <a:spcPct val="100000"/>
              </a:lnSpc>
              <a:spcBef>
                <a:spcPts val="0"/>
              </a:spcBef>
              <a:spcAft>
                <a:spcPts val="0"/>
              </a:spcAft>
              <a:buNone/>
            </a:pP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המבחן לא בודק את הסיבות או </a:t>
            </a:r>
            <a:r>
              <a:rPr lang="iw-IL" sz="2800" b="1" i="0" u="none" strike="noStrike" cap="none" dirty="0">
                <a:solidFill>
                  <a:srgbClr val="002060"/>
                </a:solidFill>
                <a:latin typeface="Varela Round" panose="00000500000000000000" pitchFamily="2" charset="-79"/>
                <a:cs typeface="Varela Round" panose="00000500000000000000" pitchFamily="2" charset="-79"/>
                <a:sym typeface="Arial"/>
              </a:rPr>
              <a:t>המניעים של ההתנהגות</a:t>
            </a:r>
            <a:endParaRPr sz="2800" b="1" i="0" u="none" strike="noStrike" cap="none" dirty="0">
              <a:solidFill>
                <a:srgbClr val="002060"/>
              </a:solidFill>
              <a:latin typeface="Varela Round" panose="00000500000000000000" pitchFamily="2" charset="-79"/>
              <a:cs typeface="Varela Round" panose="00000500000000000000" pitchFamily="2" charset="-79"/>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6" name="Google Shape;146;p23"/>
          <p:cNvPicPr preferRelativeResize="0"/>
          <p:nvPr/>
        </p:nvPicPr>
        <p:blipFill rotWithShape="1">
          <a:blip r:embed="rId3">
            <a:alphaModFix/>
          </a:blip>
          <a:srcRect/>
          <a:stretch/>
        </p:blipFill>
        <p:spPr>
          <a:xfrm>
            <a:off x="1963882" y="1222456"/>
            <a:ext cx="7315200" cy="4322617"/>
          </a:xfrm>
          <a:prstGeom prst="rect">
            <a:avLst/>
          </a:prstGeom>
          <a:noFill/>
          <a:ln>
            <a:noFill/>
          </a:ln>
        </p:spPr>
      </p:pic>
      <p:sp>
        <p:nvSpPr>
          <p:cNvPr id="147" name="Google Shape;147;p23"/>
          <p:cNvSpPr txBox="1"/>
          <p:nvPr/>
        </p:nvSpPr>
        <p:spPr>
          <a:xfrm>
            <a:off x="1393617" y="291296"/>
            <a:ext cx="9404765" cy="715045"/>
          </a:xfrm>
          <a:prstGeom prst="roundRect">
            <a:avLst/>
          </a:prstGeom>
          <a:solidFill>
            <a:schemeClr val="bg1"/>
          </a:solidFill>
          <a:ln>
            <a:solidFill>
              <a:schemeClr val="bg1"/>
            </a:solidFill>
          </a:ln>
          <a:effectLst/>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3600" b="1" i="0" u="none" strike="noStrike" cap="none" dirty="0">
                <a:solidFill>
                  <a:srgbClr val="002060"/>
                </a:solidFill>
                <a:latin typeface="Varela Round" panose="00000500000000000000" pitchFamily="2" charset="-79"/>
                <a:cs typeface="Varela Round" panose="00000500000000000000" pitchFamily="2" charset="-79"/>
                <a:sym typeface="Arial"/>
              </a:rPr>
              <a:t>הקשר בין מבנה האישיות והעיסוק בספורט</a:t>
            </a:r>
            <a:endParaRPr sz="3600" b="1" i="0" u="none" strike="noStrike" cap="none" dirty="0">
              <a:solidFill>
                <a:srgbClr val="002060"/>
              </a:solidFill>
              <a:latin typeface="Varela Round" panose="00000500000000000000" pitchFamily="2" charset="-79"/>
              <a:cs typeface="Varela Round" panose="00000500000000000000" pitchFamily="2" charset="-79"/>
              <a:sym typeface="Arial"/>
            </a:endParaRPr>
          </a:p>
        </p:txBody>
      </p:sp>
      <p:sp>
        <p:nvSpPr>
          <p:cNvPr id="148" name="Google Shape;148;p23"/>
          <p:cNvSpPr txBox="1"/>
          <p:nvPr/>
        </p:nvSpPr>
        <p:spPr>
          <a:xfrm>
            <a:off x="2185586" y="1584982"/>
            <a:ext cx="2456953" cy="1327978"/>
          </a:xfrm>
          <a:prstGeom prst="roundRect">
            <a:avLst/>
          </a:prstGeom>
          <a:solidFill>
            <a:srgbClr val="C1E7F5"/>
          </a:solidFill>
          <a:ln>
            <a:noFill/>
          </a:ln>
          <a:effectLst>
            <a:glow rad="139700">
              <a:schemeClr val="accent3">
                <a:satMod val="175000"/>
                <a:alpha val="40000"/>
              </a:schemeClr>
            </a:glow>
          </a:effectLst>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האם בחרתי בענף ספורט שמתאים לי?</a:t>
            </a:r>
            <a:endParaRPr sz="2400" b="1" i="0" u="none" strike="noStrike" cap="none" dirty="0">
              <a:solidFill>
                <a:srgbClr val="002060"/>
              </a:solidFill>
              <a:latin typeface="Varela Round" panose="00000500000000000000" pitchFamily="2" charset="-79"/>
              <a:cs typeface="Varela Round" panose="00000500000000000000" pitchFamily="2" charset="-79"/>
              <a:sym typeface="Arial"/>
            </a:endParaRPr>
          </a:p>
        </p:txBody>
      </p:sp>
      <p:sp>
        <p:nvSpPr>
          <p:cNvPr id="8" name="Google Shape;137;p22">
            <a:extLst>
              <a:ext uri="{FF2B5EF4-FFF2-40B4-BE49-F238E27FC236}">
                <a16:creationId xmlns:a16="http://schemas.microsoft.com/office/drawing/2014/main" id="{6C857AA1-68E5-4D58-9F59-320DA1EB5ED9}"/>
              </a:ext>
            </a:extLst>
          </p:cNvPr>
          <p:cNvSpPr txBox="1"/>
          <p:nvPr/>
        </p:nvSpPr>
        <p:spPr>
          <a:xfrm>
            <a:off x="-74212" y="6528188"/>
            <a:ext cx="2455717" cy="329811"/>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r>
              <a:rPr lang="iw-IL" sz="1400" b="0" i="0" u="none" strike="noStrike" cap="none" dirty="0">
                <a:solidFill>
                  <a:srgbClr val="000000"/>
                </a:solidFill>
                <a:latin typeface="Varela Round" panose="00000500000000000000" pitchFamily="2" charset="-79"/>
                <a:cs typeface="Varela Round" panose="00000500000000000000" pitchFamily="2" charset="-79"/>
                <a:sym typeface="Arial"/>
              </a:rPr>
              <a:t>מיכל אור קואצ'רית גוף ונפש</a:t>
            </a:r>
            <a:endParaRPr sz="1400" b="0" i="0" u="none" strike="noStrike" cap="none" dirty="0">
              <a:solidFill>
                <a:srgbClr val="000000"/>
              </a:solidFill>
              <a:latin typeface="Varela Round" panose="00000500000000000000" pitchFamily="2" charset="-79"/>
              <a:cs typeface="Varela Round" panose="00000500000000000000" pitchFamily="2" charset="-79"/>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5" name="Google Shape;155;p24"/>
          <p:cNvPicPr preferRelativeResize="0"/>
          <p:nvPr/>
        </p:nvPicPr>
        <p:blipFill rotWithShape="1">
          <a:blip r:embed="rId3">
            <a:alphaModFix/>
          </a:blip>
          <a:srcRect/>
          <a:stretch/>
        </p:blipFill>
        <p:spPr>
          <a:xfrm>
            <a:off x="457201" y="744682"/>
            <a:ext cx="5216930" cy="3785610"/>
          </a:xfrm>
          <a:prstGeom prst="rect">
            <a:avLst/>
          </a:prstGeom>
          <a:noFill/>
          <a:ln>
            <a:noFill/>
          </a:ln>
        </p:spPr>
      </p:pic>
      <p:sp>
        <p:nvSpPr>
          <p:cNvPr id="156" name="Google Shape;156;p24"/>
          <p:cNvSpPr txBox="1"/>
          <p:nvPr/>
        </p:nvSpPr>
        <p:spPr>
          <a:xfrm>
            <a:off x="5840385" y="744682"/>
            <a:ext cx="5714306" cy="3785611"/>
          </a:xfrm>
          <a:prstGeom prst="rect">
            <a:avLst/>
          </a:prstGeom>
          <a:solidFill>
            <a:srgbClr val="C1E7F5"/>
          </a:solidFill>
          <a:ln>
            <a:noFill/>
          </a:ln>
          <a:effectLst/>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rtl="1">
              <a:buNone/>
              <a:defRPr sz="3200" b="1">
                <a:solidFill>
                  <a:srgbClr val="002060"/>
                </a:solidFill>
                <a:latin typeface="Varela Round" panose="00000500000000000000" pitchFamily="2" charset="-79"/>
                <a:cs typeface="Varela Round" panose="00000500000000000000" pitchFamily="2" charset="-79"/>
              </a:defRPr>
            </a:lvl1pPr>
          </a:lstStyle>
          <a:p>
            <a:r>
              <a:rPr lang="iw-IL" sz="2400" dirty="0"/>
              <a:t>התכונות באישיות שקשורות לספורט הן:</a:t>
            </a:r>
            <a:endParaRPr sz="2400" dirty="0"/>
          </a:p>
          <a:p>
            <a:pPr>
              <a:lnSpc>
                <a:spcPct val="150000"/>
              </a:lnSpc>
            </a:pPr>
            <a:r>
              <a:rPr lang="iw-IL" sz="2400" dirty="0"/>
              <a:t>צורך בגרייה וחישה</a:t>
            </a:r>
            <a:endParaRPr sz="2400" dirty="0"/>
          </a:p>
          <a:p>
            <a:pPr>
              <a:lnSpc>
                <a:spcPct val="150000"/>
              </a:lnSpc>
            </a:pPr>
            <a:r>
              <a:rPr lang="iw-IL" sz="2400" dirty="0"/>
              <a:t>מוחצנות מול מופנמות</a:t>
            </a:r>
            <a:endParaRPr sz="2400" dirty="0"/>
          </a:p>
          <a:p>
            <a:pPr>
              <a:lnSpc>
                <a:spcPct val="150000"/>
              </a:lnSpc>
            </a:pPr>
            <a:r>
              <a:rPr lang="iw-IL" sz="2400" dirty="0"/>
              <a:t>צורך בהישג</a:t>
            </a:r>
            <a:endParaRPr sz="2400" dirty="0"/>
          </a:p>
          <a:p>
            <a:pPr>
              <a:lnSpc>
                <a:spcPct val="150000"/>
              </a:lnSpc>
            </a:pPr>
            <a:r>
              <a:rPr lang="iw-IL" sz="2400" dirty="0"/>
              <a:t>לחץ וחרדה </a:t>
            </a:r>
            <a:endParaRPr sz="2400" dirty="0"/>
          </a:p>
          <a:p>
            <a:pPr>
              <a:lnSpc>
                <a:spcPct val="150000"/>
              </a:lnSpc>
            </a:pPr>
            <a:r>
              <a:rPr lang="iw-IL" sz="2400" dirty="0"/>
              <a:t>מבנה אישיותם של ספורטאים לעומת ספורטאיות </a:t>
            </a:r>
            <a:endParaRPr sz="2400" dirty="0"/>
          </a:p>
        </p:txBody>
      </p:sp>
      <p:sp>
        <p:nvSpPr>
          <p:cNvPr id="7" name="Google Shape;137;p22">
            <a:extLst>
              <a:ext uri="{FF2B5EF4-FFF2-40B4-BE49-F238E27FC236}">
                <a16:creationId xmlns:a16="http://schemas.microsoft.com/office/drawing/2014/main" id="{C8DEDB34-B21A-4C10-B919-8B0F8E4E44AA}"/>
              </a:ext>
            </a:extLst>
          </p:cNvPr>
          <p:cNvSpPr txBox="1"/>
          <p:nvPr/>
        </p:nvSpPr>
        <p:spPr>
          <a:xfrm>
            <a:off x="0" y="5896263"/>
            <a:ext cx="2455717" cy="329811"/>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r>
              <a:rPr lang="iw-IL" sz="1400" b="0" i="0" u="none" strike="noStrike" cap="none" dirty="0">
                <a:solidFill>
                  <a:srgbClr val="000000"/>
                </a:solidFill>
                <a:latin typeface="Varela Round" panose="00000500000000000000" pitchFamily="2" charset="-79"/>
                <a:cs typeface="Varela Round" panose="00000500000000000000" pitchFamily="2" charset="-79"/>
                <a:sym typeface="Arial"/>
              </a:rPr>
              <a:t>מיכל אור קואצ'רית גוף ונפש</a:t>
            </a:r>
            <a:endParaRPr sz="1400" b="0" i="0" u="none" strike="noStrike" cap="none" dirty="0">
              <a:solidFill>
                <a:srgbClr val="000000"/>
              </a:solidFill>
              <a:latin typeface="Varela Round" panose="00000500000000000000" pitchFamily="2" charset="-79"/>
              <a:cs typeface="Varela Round" panose="00000500000000000000" pitchFamily="2" charset="-79"/>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2" name="Google Shape;162;p25"/>
          <p:cNvPicPr preferRelativeResize="0"/>
          <p:nvPr/>
        </p:nvPicPr>
        <p:blipFill rotWithShape="1">
          <a:blip r:embed="rId3">
            <a:alphaModFix/>
          </a:blip>
          <a:srcRect/>
          <a:stretch/>
        </p:blipFill>
        <p:spPr>
          <a:xfrm>
            <a:off x="272646" y="1776845"/>
            <a:ext cx="5216236" cy="3484659"/>
          </a:xfrm>
          <a:prstGeom prst="rect">
            <a:avLst/>
          </a:prstGeom>
          <a:solidFill>
            <a:schemeClr val="tx2"/>
          </a:solidFill>
          <a:ln>
            <a:noFill/>
          </a:ln>
        </p:spPr>
      </p:pic>
      <p:sp>
        <p:nvSpPr>
          <p:cNvPr id="163" name="Google Shape;163;p25"/>
          <p:cNvSpPr/>
          <p:nvPr/>
        </p:nvSpPr>
        <p:spPr>
          <a:xfrm>
            <a:off x="5634778" y="2068641"/>
            <a:ext cx="6284576" cy="2554505"/>
          </a:xfrm>
          <a:prstGeom prst="rect">
            <a:avLst/>
          </a:prstGeom>
          <a:noFill/>
          <a:ln>
            <a:solidFill>
              <a:schemeClr val="bg1"/>
            </a:solidFill>
          </a:ln>
          <a:effectLst/>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זהו צורך בסיסי של מערכת העצבים כדי לשמור על עירנות ויעילות. </a:t>
            </a:r>
            <a:endParaRPr sz="1600" dirty="0">
              <a:solidFill>
                <a:srgbClr val="002060"/>
              </a:solidFill>
              <a:latin typeface="Varela Round" panose="00000500000000000000" pitchFamily="2" charset="-79"/>
              <a:cs typeface="Varela Round" panose="00000500000000000000" pitchFamily="2" charset="-79"/>
            </a:endParaRPr>
          </a:p>
          <a:p>
            <a:pPr marL="0" marR="0" lvl="0" indent="0" algn="r" rtl="1">
              <a:lnSpc>
                <a:spcPct val="100000"/>
              </a:lnSpc>
              <a:spcBef>
                <a:spcPts val="0"/>
              </a:spcBef>
              <a:spcAft>
                <a:spcPts val="0"/>
              </a:spcAft>
              <a:buNone/>
            </a:pP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חסך חושי</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 יכול להביא לפגיעה בהתנהגות</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 בתנועה בחשיבה וברגש</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a:t>
            </a:r>
          </a:p>
          <a:p>
            <a:pPr marL="0" marR="0" lvl="0" indent="0" algn="r" rtl="1">
              <a:lnSpc>
                <a:spcPct val="100000"/>
              </a:lnSpc>
              <a:spcBef>
                <a:spcPts val="0"/>
              </a:spcBef>
              <a:spcAft>
                <a:spcPts val="0"/>
              </a:spcAft>
              <a:buNone/>
            </a:pPr>
            <a:endParaRPr sz="1600" dirty="0">
              <a:solidFill>
                <a:srgbClr val="002060"/>
              </a:solidFill>
              <a:latin typeface="Varela Round" panose="00000500000000000000" pitchFamily="2" charset="-79"/>
              <a:cs typeface="Varela Round" panose="00000500000000000000" pitchFamily="2" charset="-79"/>
            </a:endParaRPr>
          </a:p>
          <a:p>
            <a:pPr marL="0" marR="0" lvl="0" indent="0" algn="r" rtl="1">
              <a:lnSpc>
                <a:spcPct val="100000"/>
              </a:lnSpc>
              <a:spcBef>
                <a:spcPts val="0"/>
              </a:spcBef>
              <a:spcAft>
                <a:spcPts val="0"/>
              </a:spcAft>
              <a:buNone/>
            </a:pP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תחשבו איך מרגיש אדם בצינוק בכלא</a:t>
            </a:r>
            <a:r>
              <a:rPr lang="he-IL" sz="2400" b="1" i="0" u="none" strike="noStrike" cap="none" dirty="0">
                <a:solidFill>
                  <a:srgbClr val="002060"/>
                </a:solidFill>
                <a:latin typeface="Varela Round" panose="00000500000000000000" pitchFamily="2" charset="-79"/>
                <a:cs typeface="Varela Round" panose="00000500000000000000" pitchFamily="2" charset="-79"/>
                <a:sym typeface="Arial"/>
              </a:rPr>
              <a:t> </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...אין למוח שלו גירויים</a:t>
            </a:r>
            <a:r>
              <a:rPr lang="he-IL" sz="2400" b="1" dirty="0">
                <a:solidFill>
                  <a:srgbClr val="002060"/>
                </a:solidFill>
                <a:latin typeface="Varela Round" panose="00000500000000000000" pitchFamily="2" charset="-79"/>
                <a:cs typeface="Varela Round" panose="00000500000000000000" pitchFamily="2" charset="-79"/>
              </a:rPr>
              <a:t>, </a:t>
            </a:r>
            <a:r>
              <a:rPr lang="iw-IL" sz="2400" b="1" i="0" u="none" strike="noStrike" cap="none" dirty="0">
                <a:solidFill>
                  <a:srgbClr val="002060"/>
                </a:solidFill>
                <a:latin typeface="Varela Round" panose="00000500000000000000" pitchFamily="2" charset="-79"/>
                <a:cs typeface="Varela Round" panose="00000500000000000000" pitchFamily="2" charset="-79"/>
                <a:sym typeface="Arial"/>
              </a:rPr>
              <a:t>אפשר להשתגע .. </a:t>
            </a:r>
            <a:endParaRPr sz="1600" dirty="0">
              <a:solidFill>
                <a:srgbClr val="002060"/>
              </a:solidFill>
              <a:latin typeface="Varela Round" panose="00000500000000000000" pitchFamily="2" charset="-79"/>
              <a:cs typeface="Varela Round" panose="00000500000000000000" pitchFamily="2" charset="-79"/>
            </a:endParaRPr>
          </a:p>
        </p:txBody>
      </p:sp>
      <p:sp>
        <p:nvSpPr>
          <p:cNvPr id="164" name="Google Shape;164;p25"/>
          <p:cNvSpPr/>
          <p:nvPr/>
        </p:nvSpPr>
        <p:spPr>
          <a:xfrm>
            <a:off x="1086233" y="252427"/>
            <a:ext cx="9749367" cy="1200288"/>
          </a:xfrm>
          <a:prstGeom prst="rect">
            <a:avLst/>
          </a:prstGeom>
          <a:noFill/>
          <a:ln>
            <a:solidFill>
              <a:schemeClr val="bg1"/>
            </a:solidFill>
          </a:ln>
          <a:effectLst/>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3600" b="1" i="0" u="none" strike="noStrike" cap="none" dirty="0">
                <a:solidFill>
                  <a:srgbClr val="002060"/>
                </a:solidFill>
                <a:latin typeface="Varela Round" panose="00000500000000000000" pitchFamily="2" charset="-79"/>
                <a:cs typeface="Varela Round" panose="00000500000000000000" pitchFamily="2" charset="-79"/>
                <a:sym typeface="Arial"/>
              </a:rPr>
              <a:t>צורך </a:t>
            </a:r>
            <a:r>
              <a:rPr lang="iw-IL" sz="3600" b="1" i="0" u="none" strike="noStrike" cap="none" dirty="0">
                <a:solidFill>
                  <a:srgbClr val="0070C0"/>
                </a:solidFill>
                <a:latin typeface="Varela Round" panose="00000500000000000000" pitchFamily="2" charset="-79"/>
                <a:cs typeface="Varela Round" panose="00000500000000000000" pitchFamily="2" charset="-79"/>
                <a:sym typeface="Arial"/>
              </a:rPr>
              <a:t>בגרייה</a:t>
            </a:r>
            <a:r>
              <a:rPr lang="iw-IL" sz="3600" b="1" i="0" u="none" strike="noStrike" cap="none" dirty="0">
                <a:solidFill>
                  <a:srgbClr val="002060"/>
                </a:solidFill>
                <a:latin typeface="Varela Round" panose="00000500000000000000" pitchFamily="2" charset="-79"/>
                <a:cs typeface="Varela Round" panose="00000500000000000000" pitchFamily="2" charset="-79"/>
                <a:sym typeface="Arial"/>
              </a:rPr>
              <a:t> </a:t>
            </a:r>
            <a:r>
              <a:rPr lang="he-IL" sz="3600" b="1" dirty="0">
                <a:solidFill>
                  <a:srgbClr val="002060"/>
                </a:solidFill>
                <a:latin typeface="Varela Round" panose="00000500000000000000" pitchFamily="2" charset="-79"/>
                <a:cs typeface="Varela Round" panose="00000500000000000000" pitchFamily="2" charset="-79"/>
              </a:rPr>
              <a:t>(</a:t>
            </a:r>
            <a:r>
              <a:rPr lang="he-IL" sz="3600" b="1" i="0" u="none" strike="noStrike" cap="none" dirty="0">
                <a:solidFill>
                  <a:srgbClr val="002060"/>
                </a:solidFill>
                <a:latin typeface="Varela Round" panose="00000500000000000000" pitchFamily="2" charset="-79"/>
                <a:cs typeface="Varela Round" panose="00000500000000000000" pitchFamily="2" charset="-79"/>
                <a:sym typeface="Arial"/>
              </a:rPr>
              <a:t>ג</a:t>
            </a:r>
            <a:r>
              <a:rPr lang="iw-IL" sz="3600" b="1" i="0" u="none" strike="noStrike" cap="none" dirty="0">
                <a:solidFill>
                  <a:srgbClr val="002060"/>
                </a:solidFill>
                <a:latin typeface="Varela Round" panose="00000500000000000000" pitchFamily="2" charset="-79"/>
                <a:cs typeface="Varela Round" panose="00000500000000000000" pitchFamily="2" charset="-79"/>
                <a:sym typeface="Arial"/>
              </a:rPr>
              <a:t>ירויים פיזיים ומוחיים</a:t>
            </a:r>
            <a:r>
              <a:rPr lang="he-IL" sz="3600" b="1" i="0" u="none" strike="noStrike" cap="none" dirty="0">
                <a:solidFill>
                  <a:srgbClr val="002060"/>
                </a:solidFill>
                <a:latin typeface="Varela Round" panose="00000500000000000000" pitchFamily="2" charset="-79"/>
                <a:cs typeface="Varela Round" panose="00000500000000000000" pitchFamily="2" charset="-79"/>
                <a:sym typeface="Arial"/>
              </a:rPr>
              <a:t>) </a:t>
            </a:r>
            <a:br>
              <a:rPr lang="en-US" sz="3600" b="1" i="0" u="none" strike="noStrike" cap="none" dirty="0">
                <a:solidFill>
                  <a:srgbClr val="002060"/>
                </a:solidFill>
                <a:latin typeface="Varela Round" panose="00000500000000000000" pitchFamily="2" charset="-79"/>
                <a:cs typeface="Varela Round" panose="00000500000000000000" pitchFamily="2" charset="-79"/>
                <a:sym typeface="Arial"/>
              </a:rPr>
            </a:br>
            <a:r>
              <a:rPr lang="iw-IL" sz="3600" b="1" i="0" u="none" strike="noStrike" cap="none" dirty="0">
                <a:solidFill>
                  <a:srgbClr val="002060"/>
                </a:solidFill>
                <a:latin typeface="Varela Round" panose="00000500000000000000" pitchFamily="2" charset="-79"/>
                <a:cs typeface="Varela Round" panose="00000500000000000000" pitchFamily="2" charset="-79"/>
                <a:sym typeface="Arial"/>
              </a:rPr>
              <a:t> </a:t>
            </a:r>
            <a:r>
              <a:rPr lang="iw-IL" sz="3600" b="1" i="0" u="none" strike="noStrike" cap="none" dirty="0">
                <a:solidFill>
                  <a:srgbClr val="0070C0"/>
                </a:solidFill>
                <a:latin typeface="Varela Round" panose="00000500000000000000" pitchFamily="2" charset="-79"/>
                <a:cs typeface="Varela Round" panose="00000500000000000000" pitchFamily="2" charset="-79"/>
                <a:sym typeface="Arial"/>
              </a:rPr>
              <a:t>וחישה</a:t>
            </a:r>
            <a:r>
              <a:rPr lang="iw-IL" sz="3600" b="1" i="0" u="none" strike="noStrike" cap="none" dirty="0">
                <a:solidFill>
                  <a:srgbClr val="002060"/>
                </a:solidFill>
                <a:latin typeface="Varela Round" panose="00000500000000000000" pitchFamily="2" charset="-79"/>
                <a:cs typeface="Varela Round" panose="00000500000000000000" pitchFamily="2" charset="-79"/>
                <a:sym typeface="Arial"/>
              </a:rPr>
              <a:t> </a:t>
            </a:r>
            <a:r>
              <a:rPr lang="he-IL" sz="3600" b="1" i="0" u="none" strike="noStrike" cap="none" dirty="0">
                <a:solidFill>
                  <a:srgbClr val="002060"/>
                </a:solidFill>
                <a:latin typeface="Varela Round" panose="00000500000000000000" pitchFamily="2" charset="-79"/>
                <a:cs typeface="Varela Round" panose="00000500000000000000" pitchFamily="2" charset="-79"/>
                <a:sym typeface="Arial"/>
              </a:rPr>
              <a:t>(</a:t>
            </a:r>
            <a:r>
              <a:rPr lang="iw-IL" sz="3600" b="1" i="0" u="none" strike="noStrike" cap="none" dirty="0">
                <a:solidFill>
                  <a:srgbClr val="002060"/>
                </a:solidFill>
                <a:latin typeface="Varela Round" panose="00000500000000000000" pitchFamily="2" charset="-79"/>
                <a:cs typeface="Varela Round" panose="00000500000000000000" pitchFamily="2" charset="-79"/>
                <a:sym typeface="Arial"/>
              </a:rPr>
              <a:t>שימוש בחמשת החושים</a:t>
            </a:r>
            <a:r>
              <a:rPr lang="he-IL" sz="3600" b="1" dirty="0">
                <a:solidFill>
                  <a:srgbClr val="002060"/>
                </a:solidFill>
                <a:latin typeface="Varela Round" panose="00000500000000000000" pitchFamily="2" charset="-79"/>
                <a:cs typeface="Varela Round" panose="00000500000000000000" pitchFamily="2" charset="-79"/>
              </a:rPr>
              <a:t>)</a:t>
            </a:r>
            <a:endParaRPr sz="2400" dirty="0">
              <a:solidFill>
                <a:srgbClr val="002060"/>
              </a:solidFill>
              <a:latin typeface="Varela Round" panose="00000500000000000000" pitchFamily="2" charset="-79"/>
              <a:cs typeface="Varela Round" panose="00000500000000000000" pitchFamily="2" charset="-79"/>
            </a:endParaRPr>
          </a:p>
        </p:txBody>
      </p:sp>
      <p:sp>
        <p:nvSpPr>
          <p:cNvPr id="165" name="Google Shape;165;p25"/>
          <p:cNvSpPr/>
          <p:nvPr/>
        </p:nvSpPr>
        <p:spPr>
          <a:xfrm>
            <a:off x="2254827" y="1874596"/>
            <a:ext cx="3098973" cy="707846"/>
          </a:xfrm>
          <a:prstGeom prst="rect">
            <a:avLst/>
          </a:prstGeom>
          <a:noFill/>
          <a:ln>
            <a:noFill/>
          </a:ln>
          <a:effectLst>
            <a:glow rad="139700">
              <a:schemeClr val="accent3">
                <a:satMod val="175000"/>
                <a:alpha val="40000"/>
              </a:schemeClr>
            </a:glow>
          </a:effectLst>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iw-IL" sz="2000" b="1" i="0" u="none" strike="noStrike" cap="none" dirty="0">
                <a:solidFill>
                  <a:schemeClr val="bg1"/>
                </a:solidFill>
                <a:effectLst>
                  <a:glow rad="101600">
                    <a:schemeClr val="tx1">
                      <a:alpha val="60000"/>
                    </a:schemeClr>
                  </a:glow>
                </a:effectLst>
                <a:latin typeface="Varela Round" panose="00000500000000000000" pitchFamily="2" charset="-79"/>
                <a:cs typeface="Varela Round" panose="00000500000000000000" pitchFamily="2" charset="-79"/>
                <a:sym typeface="Arial"/>
              </a:rPr>
              <a:t>אני בחסך חושים – אחד מהחושים לא מתפקד.. </a:t>
            </a:r>
            <a:endParaRPr sz="1600" dirty="0">
              <a:solidFill>
                <a:schemeClr val="bg1"/>
              </a:solidFill>
              <a:effectLst>
                <a:glow rad="101600">
                  <a:schemeClr val="tx1">
                    <a:alpha val="60000"/>
                  </a:schemeClr>
                </a:glow>
              </a:effectLst>
              <a:latin typeface="Varela Round" panose="00000500000000000000" pitchFamily="2" charset="-79"/>
              <a:cs typeface="Varela Round" panose="00000500000000000000" pitchFamily="2" charset="-79"/>
            </a:endParaRPr>
          </a:p>
        </p:txBody>
      </p:sp>
    </p:spTree>
  </p:cSld>
  <p:clrMapOvr>
    <a:masterClrMapping/>
  </p:clrMapOvr>
</p:sld>
</file>

<file path=ppt/theme/theme1.xml><?xml version="1.0" encoding="utf-8"?>
<a:theme xmlns:a="http://schemas.openxmlformats.org/drawingml/2006/main" name="Default Design">
  <a:themeElements>
    <a:clrScheme name="ערכת נושא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846</Words>
  <Application>Microsoft Office PowerPoint</Application>
  <PresentationFormat>מסך רחב</PresentationFormat>
  <Paragraphs>84</Paragraphs>
  <Slides>26</Slides>
  <Notes>26</Notes>
  <HiddenSlides>0</HiddenSlides>
  <MMClips>1</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26</vt:i4>
      </vt:variant>
    </vt:vector>
  </HeadingPairs>
  <TitlesOfParts>
    <vt:vector size="31" baseType="lpstr">
      <vt:lpstr>Varela Round</vt:lpstr>
      <vt:lpstr>Arial</vt:lpstr>
      <vt:lpstr>Times New Roman</vt:lpstr>
      <vt:lpstr>Calibri</vt:lpstr>
      <vt:lpstr>Default Design</vt:lpstr>
      <vt:lpstr>מערכת שידורים לאומית</vt:lpstr>
      <vt:lpstr>חינוך גופני  מקצוע מוגבר לבגרות 5  יח"ל</vt:lpstr>
      <vt:lpstr>מה נלמד היום?</vt:lpstr>
      <vt:lpstr>מצגת של PowerPoint‏</vt:lpstr>
      <vt:lpstr>סירטון: מבחן pf16 של קאטל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שאלות </vt:lpstr>
      <vt:lpstr>חינוך גופני  מקצוע מוגבר לבגרות 5 יח"ל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המשך שאלות חזרה</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oferm</dc:creator>
  <cp:lastModifiedBy>שני שמלה/Shani Chemla</cp:lastModifiedBy>
  <cp:revision>9</cp:revision>
  <dcterms:created xsi:type="dcterms:W3CDTF">2001-07-19T09:13:26Z</dcterms:created>
  <dcterms:modified xsi:type="dcterms:W3CDTF">2021-11-08T09:03:25Z</dcterms:modified>
</cp:coreProperties>
</file>