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7" r:id="rId2"/>
    <p:sldId id="262" r:id="rId3"/>
    <p:sldId id="316" r:id="rId4"/>
    <p:sldId id="263" r:id="rId5"/>
    <p:sldId id="325" r:id="rId6"/>
    <p:sldId id="348" r:id="rId7"/>
    <p:sldId id="349" r:id="rId8"/>
    <p:sldId id="350" r:id="rId9"/>
    <p:sldId id="352" r:id="rId10"/>
    <p:sldId id="351" r:id="rId11"/>
    <p:sldId id="353" r:id="rId12"/>
    <p:sldId id="354" r:id="rId13"/>
    <p:sldId id="381" r:id="rId14"/>
    <p:sldId id="382" r:id="rId15"/>
    <p:sldId id="355" r:id="rId16"/>
    <p:sldId id="323" r:id="rId17"/>
    <p:sldId id="356" r:id="rId18"/>
    <p:sldId id="357" r:id="rId19"/>
    <p:sldId id="359" r:id="rId20"/>
    <p:sldId id="363" r:id="rId21"/>
    <p:sldId id="364" r:id="rId22"/>
    <p:sldId id="370" r:id="rId23"/>
    <p:sldId id="371" r:id="rId24"/>
    <p:sldId id="358" r:id="rId25"/>
    <p:sldId id="372" r:id="rId26"/>
    <p:sldId id="375" r:id="rId27"/>
    <p:sldId id="373" r:id="rId28"/>
    <p:sldId id="377" r:id="rId29"/>
    <p:sldId id="378" r:id="rId30"/>
    <p:sldId id="379" r:id="rId31"/>
    <p:sldId id="376" r:id="rId32"/>
    <p:sldId id="380" r:id="rId33"/>
    <p:sldId id="321" r:id="rId34"/>
    <p:sldId id="291" r:id="rId3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FF66FF"/>
    <a:srgbClr val="92D050"/>
    <a:srgbClr val="E0E0E0"/>
    <a:srgbClr val="000000"/>
    <a:srgbClr val="6CF0FF"/>
    <a:srgbClr val="192A72"/>
    <a:srgbClr val="E6E6E6"/>
    <a:srgbClr val="11A4AB"/>
    <a:srgbClr val="8D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81" autoAdjust="0"/>
    <p:restoredTop sz="91822" autoAdjust="0"/>
  </p:normalViewPr>
  <p:slideViewPr>
    <p:cSldViewPr snapToGrid="0" snapToObjects="1">
      <p:cViewPr>
        <p:scale>
          <a:sx n="50" d="100"/>
          <a:sy n="50" d="100"/>
        </p:scale>
        <p:origin x="-294" y="40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ב'/אלול/תש"ף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5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2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4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ב'/אלול/תש"ף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74" r:id="rId3"/>
    <p:sldLayoutId id="2147483675" r:id="rId4"/>
    <p:sldLayoutId id="2147483650" r:id="rId5"/>
    <p:sldLayoutId id="2147483676" r:id="rId6"/>
    <p:sldLayoutId id="2147483653" r:id="rId7"/>
    <p:sldLayoutId id="2147483666" r:id="rId8"/>
    <p:sldLayoutId id="2147483677" r:id="rId9"/>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0.gif"/><Relationship Id="rId7" Type="http://schemas.openxmlformats.org/officeDocument/2006/relationships/hyperlink" Target="http://www.luster.kommune.no/ask-prosjektet.5483405.html?showtipform=2" TargetMode="External"/><Relationship Id="rId2" Type="http://schemas.openxmlformats.org/officeDocument/2006/relationships/image" Target="../media/image9.gif"/><Relationship Id="rId1" Type="http://schemas.openxmlformats.org/officeDocument/2006/relationships/slideLayout" Target="../slideLayouts/slideLayout4.xml"/><Relationship Id="rId6" Type="http://schemas.openxmlformats.org/officeDocument/2006/relationships/hyperlink" Target="http://www.luster.kommune.no/ask-" TargetMode="External"/><Relationship Id="rId5" Type="http://schemas.openxmlformats.org/officeDocument/2006/relationships/hyperlink" Target="https://tenor.com/view/happy-time-snoopy-gif-8071150" TargetMode="External"/><Relationship Id="rId10" Type="http://schemas.openxmlformats.org/officeDocument/2006/relationships/image" Target="../media/image12.png"/><Relationship Id="rId4" Type="http://schemas.openxmlformats.org/officeDocument/2006/relationships/hyperlink" Target="https://tenor.com/view/" TargetMode="External"/><Relationship Id="rId9" Type="http://schemas.openxmlformats.org/officeDocument/2006/relationships/hyperlink" Target="&#1513;&#1506;&#1493;&#1503;%20&#1506;&#1510;&#1512;%2010%20&#1491;&#1511;&#1493;&#1514;.pps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giphy.com/gifs/animal-dog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002060"/>
              </a:solidFill>
            </a:endParaRPr>
          </a:p>
          <a:p>
            <a:pPr algn="ctr"/>
            <a:r>
              <a:rPr lang="he-IL" b="1" dirty="0">
                <a:solidFill>
                  <a:srgbClr val="002060"/>
                </a:solidFill>
              </a:rPr>
              <a:t>עליכם להתקין את הפונט </a:t>
            </a:r>
            <a:r>
              <a:rPr lang="en-US" b="1" dirty="0">
                <a:solidFill>
                  <a:srgbClr val="002060"/>
                </a:solidFill>
              </a:rPr>
              <a:t>Varela</a:t>
            </a:r>
            <a:r>
              <a:rPr lang="he-IL" b="1" dirty="0">
                <a:solidFill>
                  <a:srgbClr val="002060"/>
                </a:solidFill>
              </a:rPr>
              <a:t> </a:t>
            </a:r>
            <a:r>
              <a:rPr lang="en-US" b="1" dirty="0">
                <a:solidFill>
                  <a:srgbClr val="002060"/>
                </a:solidFill>
              </a:rPr>
              <a:t>Round</a:t>
            </a:r>
            <a:r>
              <a:rPr lang="he-IL" b="1" dirty="0">
                <a:solidFill>
                  <a:srgbClr val="002060"/>
                </a:solidFill>
              </a:rPr>
              <a:t> לפני תחילת העבודה.</a:t>
            </a:r>
          </a:p>
          <a:p>
            <a:pPr algn="ctr"/>
            <a:r>
              <a:rPr lang="he-IL" dirty="0">
                <a:solidFill>
                  <a:srgbClr val="002060"/>
                </a:solidFill>
              </a:rPr>
              <a:t>אם ברצונכם לצפות בהנחיות להתקנת פונט </a:t>
            </a:r>
            <a:r>
              <a:rPr lang="en-US" dirty="0">
                <a:solidFill>
                  <a:srgbClr val="002060"/>
                </a:solidFill>
              </a:rPr>
              <a:t>Varela Round</a:t>
            </a:r>
            <a:r>
              <a:rPr lang="he-IL" dirty="0">
                <a:solidFill>
                  <a:srgbClr val="002060"/>
                </a:solidFill>
              </a:rPr>
              <a:t>, תוכלו לעשות זאת בקלות. </a:t>
            </a:r>
          </a:p>
          <a:p>
            <a:pPr algn="ctr"/>
            <a:r>
              <a:rPr lang="he-IL" dirty="0">
                <a:solidFill>
                  <a:srgbClr val="002060"/>
                </a:solidFill>
              </a:rPr>
              <a:t>צפו בסרטון הבא:</a:t>
            </a:r>
            <a:r>
              <a:rPr lang="en-US" dirty="0">
                <a:solidFill>
                  <a:srgbClr val="002060"/>
                </a:solidFill>
              </a:rPr>
              <a:t> </a:t>
            </a:r>
            <a:endParaRPr lang="he-IL" dirty="0">
              <a:solidFill>
                <a:srgbClr val="002060"/>
              </a:solidFill>
            </a:endParaRPr>
          </a:p>
          <a:p>
            <a:pPr algn="ctr"/>
            <a:br>
              <a:rPr lang="en-US" dirty="0">
                <a:solidFill>
                  <a:srgbClr val="002060"/>
                </a:solidFill>
                <a:hlinkClick r:id="rId2"/>
              </a:rPr>
            </a:br>
            <a:r>
              <a:rPr lang="en-US" dirty="0">
                <a:solidFill>
                  <a:srgbClr val="002060"/>
                </a:solidFill>
                <a:hlinkClick r:id="rId3"/>
              </a:rPr>
              <a:t>https://www.youtube.com/watch?v=NN9IgGTwbF0&amp;feature=youtu.be</a:t>
            </a:r>
            <a:endParaRPr lang="en-US" dirty="0">
              <a:solidFill>
                <a:srgbClr val="002060"/>
              </a:solidFill>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hlinkClick r:id="rId4"/>
              </a:rPr>
              <a:t>קישור</a:t>
            </a:r>
            <a:r>
              <a:rPr lang="he-IL" dirty="0">
                <a:solidFill>
                  <a:srgbClr val="002060"/>
                </a:solidFill>
              </a:rPr>
              <a:t> להורדת הפונט</a:t>
            </a:r>
            <a:br>
              <a:rPr lang="en-US" dirty="0">
                <a:solidFill>
                  <a:srgbClr val="002060"/>
                </a:solidFill>
              </a:rPr>
            </a:br>
            <a:r>
              <a:rPr lang="he-IL" dirty="0">
                <a:solidFill>
                  <a:srgbClr val="002060"/>
                </a:solidFill>
              </a:rPr>
              <a:t>(אשרו את הודעת האבטחה) </a:t>
            </a:r>
            <a:endParaRPr lang="en-US" dirty="0">
              <a:solidFill>
                <a:srgbClr val="002060"/>
              </a:solidFill>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13" name="מלבן 12">
            <a:extLst>
              <a:ext uri="{FF2B5EF4-FFF2-40B4-BE49-F238E27FC236}">
                <a16:creationId xmlns:a16="http://schemas.microsoft.com/office/drawing/2014/main" id="{C5CE1265-6337-4F89-A635-475109FEA7BF}"/>
              </a:ext>
            </a:extLst>
          </p:cNvPr>
          <p:cNvSpPr/>
          <p:nvPr/>
        </p:nvSpPr>
        <p:spPr>
          <a:xfrm>
            <a:off x="7369325" y="1532290"/>
            <a:ext cx="4951982" cy="3793419"/>
          </a:xfrm>
          <a:prstGeom prst="rect">
            <a:avLst/>
          </a:prstGeom>
        </p:spPr>
        <p:txBody>
          <a:bodyPr wrap="square">
            <a:noAutofit/>
          </a:bodyPr>
          <a:lstStyle/>
          <a:p>
            <a:pPr algn="l" defTabSz="252000" rtl="0"/>
            <a:r>
              <a:rPr lang="en-US" sz="2000" dirty="0">
                <a:solidFill>
                  <a:schemeClr val="tx1">
                    <a:lumMod val="75000"/>
                    <a:lumOff val="25000"/>
                  </a:schemeClr>
                </a:solidFill>
              </a:rPr>
              <a:t>public class </a:t>
            </a:r>
            <a:r>
              <a:rPr lang="en-US" sz="2000" b="1" dirty="0">
                <a:solidFill>
                  <a:schemeClr val="tx1">
                    <a:lumMod val="75000"/>
                    <a:lumOff val="25000"/>
                  </a:schemeClr>
                </a:solidFill>
              </a:rPr>
              <a:t>Stone</a:t>
            </a:r>
            <a:r>
              <a:rPr lang="en-US" sz="2000" dirty="0">
                <a:solidFill>
                  <a:schemeClr val="tx1">
                    <a:lumMod val="75000"/>
                    <a:lumOff val="25000"/>
                  </a:schemeClr>
                </a:solidFill>
              </a:rPr>
              <a:t> </a:t>
            </a:r>
          </a:p>
          <a:p>
            <a:pPr algn="l" defTabSz="252000" rtl="0"/>
            <a:r>
              <a:rPr lang="he-IL" sz="2000" dirty="0">
                <a:solidFill>
                  <a:schemeClr val="tx1">
                    <a:lumMod val="75000"/>
                    <a:lumOff val="25000"/>
                  </a:schemeClr>
                </a:solidFill>
              </a:rPr>
              <a:t>}</a:t>
            </a:r>
            <a:r>
              <a:rPr lang="en-US" sz="2000" dirty="0">
                <a:solidFill>
                  <a:schemeClr val="tx1">
                    <a:lumMod val="75000"/>
                    <a:lumOff val="25000"/>
                  </a:schemeClr>
                </a:solidFill>
              </a:rPr>
              <a:t>	private int left;</a:t>
            </a:r>
          </a:p>
          <a:p>
            <a:pPr algn="l" defTabSz="252000" rtl="0"/>
            <a:r>
              <a:rPr lang="en-US" sz="2000" dirty="0">
                <a:solidFill>
                  <a:schemeClr val="tx1">
                    <a:lumMod val="75000"/>
                    <a:lumOff val="25000"/>
                  </a:schemeClr>
                </a:solidFill>
              </a:rPr>
              <a:t>	private int right;</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(Stone cube)</a:t>
            </a: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(int left, int right )</a:t>
            </a:r>
          </a:p>
          <a:p>
            <a:pPr algn="l" defTabSz="252000" rtl="0"/>
            <a:r>
              <a:rPr lang="en-US" sz="2000" dirty="0">
                <a:solidFill>
                  <a:schemeClr val="tx1">
                    <a:lumMod val="75000"/>
                    <a:lumOff val="25000"/>
                  </a:schemeClr>
                </a:solidFill>
              </a:rPr>
              <a:t>	public int </a:t>
            </a:r>
            <a:r>
              <a:rPr lang="en-US" sz="2000" dirty="0" err="1">
                <a:solidFill>
                  <a:schemeClr val="tx1">
                    <a:lumMod val="75000"/>
                    <a:lumOff val="25000"/>
                  </a:schemeClr>
                </a:solidFill>
              </a:rPr>
              <a:t>getLeft</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	public int </a:t>
            </a:r>
            <a:r>
              <a:rPr lang="en-US" sz="2000" dirty="0" err="1">
                <a:solidFill>
                  <a:schemeClr val="tx1">
                    <a:lumMod val="75000"/>
                    <a:lumOff val="25000"/>
                  </a:schemeClr>
                </a:solidFill>
              </a:rPr>
              <a:t>getRight</a:t>
            </a:r>
            <a:r>
              <a:rPr lang="en-US" sz="2000" dirty="0">
                <a:solidFill>
                  <a:schemeClr val="tx1">
                    <a:lumMod val="75000"/>
                    <a:lumOff val="25000"/>
                  </a:schemeClr>
                </a:solidFill>
              </a:rPr>
              <a:t>()</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a:t>
            </a:r>
            <a:r>
              <a:rPr lang="en-US" sz="2000" dirty="0" err="1">
                <a:solidFill>
                  <a:schemeClr val="tx1">
                    <a:lumMod val="75000"/>
                    <a:lumOff val="25000"/>
                  </a:schemeClr>
                </a:solidFill>
              </a:rPr>
              <a:t>boolean</a:t>
            </a:r>
            <a:r>
              <a:rPr lang="en-US" sz="2000" dirty="0">
                <a:solidFill>
                  <a:schemeClr val="tx1">
                    <a:lumMod val="75000"/>
                    <a:lumOff val="25000"/>
                  </a:schemeClr>
                </a:solidFill>
              </a:rPr>
              <a:t> </a:t>
            </a:r>
            <a:r>
              <a:rPr lang="en-US" sz="2000" dirty="0" err="1">
                <a:solidFill>
                  <a:schemeClr val="tx1">
                    <a:lumMod val="75000"/>
                    <a:lumOff val="25000"/>
                  </a:schemeClr>
                </a:solidFill>
              </a:rPr>
              <a:t>isEquals</a:t>
            </a:r>
            <a:r>
              <a:rPr lang="en-US" sz="2000" dirty="0">
                <a:solidFill>
                  <a:schemeClr val="tx1">
                    <a:lumMod val="75000"/>
                    <a:lumOff val="25000"/>
                  </a:schemeClr>
                </a:solidFill>
              </a:rPr>
              <a:t>(Stone cube)</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String </a:t>
            </a:r>
            <a:r>
              <a:rPr lang="en-US" sz="2000" dirty="0" err="1">
                <a:solidFill>
                  <a:schemeClr val="tx1">
                    <a:lumMod val="75000"/>
                    <a:lumOff val="25000"/>
                  </a:schemeClr>
                </a:solidFill>
              </a:rPr>
              <a:t>toString</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a:t>
            </a:r>
            <a:endParaRPr lang="he-IL" sz="2000" dirty="0">
              <a:solidFill>
                <a:schemeClr val="tx1">
                  <a:lumMod val="75000"/>
                  <a:lumOff val="25000"/>
                </a:schemeClr>
              </a:solidFill>
            </a:endParaRPr>
          </a:p>
        </p:txBody>
      </p:sp>
      <p:sp>
        <p:nvSpPr>
          <p:cNvPr id="2" name="מלבן 1">
            <a:extLst>
              <a:ext uri="{FF2B5EF4-FFF2-40B4-BE49-F238E27FC236}">
                <a16:creationId xmlns:a16="http://schemas.microsoft.com/office/drawing/2014/main" id="{75D4BA1D-2706-4272-A391-B9CB979E7DB5}"/>
              </a:ext>
            </a:extLst>
          </p:cNvPr>
          <p:cNvSpPr/>
          <p:nvPr/>
        </p:nvSpPr>
        <p:spPr>
          <a:xfrm>
            <a:off x="218932" y="949717"/>
            <a:ext cx="8147828" cy="4362733"/>
          </a:xfrm>
          <a:prstGeom prst="rect">
            <a:avLst/>
          </a:prstGeom>
        </p:spPr>
        <p:txBody>
          <a:bodyPr wrap="square">
            <a:spAutoFit/>
          </a:bodyPr>
          <a:lstStyle/>
          <a:p>
            <a:pPr algn="l" defTabSz="360000" rtl="0">
              <a:spcAft>
                <a:spcPts val="300"/>
              </a:spcAft>
            </a:pPr>
            <a:r>
              <a:rPr lang="en-US" sz="2400" b="1" dirty="0"/>
              <a:t>public </a:t>
            </a:r>
            <a:r>
              <a:rPr lang="en-US" sz="2400" b="1" dirty="0">
                <a:solidFill>
                  <a:schemeClr val="tx1">
                    <a:lumMod val="75000"/>
                    <a:lumOff val="25000"/>
                  </a:schemeClr>
                </a:solidFill>
              </a:rPr>
              <a:t>Stone</a:t>
            </a:r>
            <a:r>
              <a:rPr lang="en-US" sz="2400" b="1" dirty="0"/>
              <a:t> </a:t>
            </a:r>
            <a:r>
              <a:rPr lang="en-US" sz="2400" b="1" dirty="0" err="1">
                <a:solidFill>
                  <a:srgbClr val="FFC000"/>
                </a:solidFill>
              </a:rPr>
              <a:t>edgeCube</a:t>
            </a:r>
            <a:r>
              <a:rPr lang="en-US" sz="2400" b="1" dirty="0"/>
              <a:t> () </a:t>
            </a:r>
          </a:p>
          <a:p>
            <a:pPr algn="l" defTabSz="360000" rtl="0">
              <a:spcAft>
                <a:spcPts val="300"/>
              </a:spcAft>
            </a:pPr>
            <a:r>
              <a:rPr lang="he-IL" sz="2000" dirty="0">
                <a:solidFill>
                  <a:srgbClr val="00B050"/>
                </a:solidFill>
              </a:rPr>
              <a:t>//    </a:t>
            </a:r>
            <a:r>
              <a:rPr lang="he-IL" sz="2000" dirty="0">
                <a:solidFill>
                  <a:srgbClr val="000000"/>
                </a:solidFill>
              </a:rPr>
              <a:t>}</a:t>
            </a:r>
            <a:r>
              <a:rPr lang="he-IL" sz="2200" dirty="0">
                <a:solidFill>
                  <a:srgbClr val="000000"/>
                </a:solidFill>
              </a:rPr>
              <a:t>	  </a:t>
            </a:r>
            <a:r>
              <a:rPr lang="he-IL" sz="2000" dirty="0">
                <a:solidFill>
                  <a:srgbClr val="00B050"/>
                </a:solidFill>
              </a:rPr>
              <a:t>הפעולה מחזירה אבן חדשה הבנויה מהקצה השמאלי</a:t>
            </a:r>
          </a:p>
          <a:p>
            <a:pPr algn="l" defTabSz="360000" rtl="0">
              <a:spcAft>
                <a:spcPts val="300"/>
              </a:spcAft>
            </a:pPr>
            <a:r>
              <a:rPr lang="he-IL" sz="2000" dirty="0">
                <a:solidFill>
                  <a:srgbClr val="00B050"/>
                </a:solidFill>
              </a:rPr>
              <a:t>	//</a:t>
            </a:r>
            <a:r>
              <a:rPr lang="he-IL" sz="2000" b="1" dirty="0">
                <a:solidFill>
                  <a:srgbClr val="00B050"/>
                </a:solidFill>
              </a:rPr>
              <a:t>	   </a:t>
            </a:r>
            <a:r>
              <a:rPr lang="he-IL" sz="2000" dirty="0">
                <a:solidFill>
                  <a:srgbClr val="00B050"/>
                </a:solidFill>
              </a:rPr>
              <a:t> ומהקצה הימני של האבנים הגלויות על השולחן.          </a:t>
            </a:r>
          </a:p>
          <a:p>
            <a:pPr algn="l" defTabSz="360000" rtl="0"/>
            <a:r>
              <a:rPr lang="en-US" sz="2000" b="1" dirty="0"/>
              <a:t>	if (</a:t>
            </a:r>
            <a:r>
              <a:rPr lang="en-US" sz="2000" b="1" dirty="0" err="1"/>
              <a:t>this.table</a:t>
            </a:r>
            <a:r>
              <a:rPr lang="en-US" sz="2000" b="1" dirty="0"/>
              <a:t> == null)</a:t>
            </a:r>
          </a:p>
          <a:p>
            <a:pPr algn="l" defTabSz="360000" rtl="0"/>
            <a:r>
              <a:rPr lang="en-US" sz="2000" b="1" dirty="0"/>
              <a:t>		return null;</a:t>
            </a:r>
          </a:p>
          <a:p>
            <a:pPr algn="l" defTabSz="360000" rtl="0"/>
            <a:r>
              <a:rPr lang="en-US" sz="2000" b="1" dirty="0"/>
              <a:t>	if (</a:t>
            </a:r>
            <a:r>
              <a:rPr lang="en-US" sz="2000" b="1" dirty="0" err="1"/>
              <a:t>this.table.getNext</a:t>
            </a:r>
            <a:r>
              <a:rPr lang="en-US" sz="2000" b="1" dirty="0"/>
              <a:t>() == null)</a:t>
            </a:r>
          </a:p>
          <a:p>
            <a:pPr algn="l" defTabSz="360000" rtl="0"/>
            <a:r>
              <a:rPr lang="en-US" sz="2000" b="1" dirty="0"/>
              <a:t>		return </a:t>
            </a:r>
            <a:r>
              <a:rPr lang="en-US" sz="2000" b="1" dirty="0" err="1"/>
              <a:t>this.table.getValue</a:t>
            </a:r>
            <a:r>
              <a:rPr lang="en-US" sz="2000" b="1" dirty="0"/>
              <a:t>();</a:t>
            </a:r>
          </a:p>
          <a:p>
            <a:pPr algn="l" defTabSz="360000" rtl="0"/>
            <a:r>
              <a:rPr lang="en-US" sz="2000" b="1" dirty="0"/>
              <a:t>	Node&lt;Stone&gt; p = </a:t>
            </a:r>
            <a:r>
              <a:rPr lang="en-US" sz="2000" b="1" dirty="0" err="1"/>
              <a:t>this.table</a:t>
            </a:r>
            <a:r>
              <a:rPr lang="en-US" sz="2000" b="1" dirty="0"/>
              <a:t>;</a:t>
            </a:r>
          </a:p>
          <a:p>
            <a:pPr algn="l" defTabSz="360000" rtl="0"/>
            <a:r>
              <a:rPr lang="en-US" sz="2000" b="1" dirty="0"/>
              <a:t>	while (</a:t>
            </a:r>
            <a:r>
              <a:rPr lang="en-US" sz="2000" b="1" dirty="0" err="1"/>
              <a:t>p.getNext</a:t>
            </a:r>
            <a:r>
              <a:rPr lang="en-US" sz="2000" b="1" dirty="0"/>
              <a:t>() != null)</a:t>
            </a:r>
          </a:p>
          <a:p>
            <a:pPr algn="l" defTabSz="360000" rtl="0"/>
            <a:r>
              <a:rPr lang="en-US" sz="2000" b="1" dirty="0"/>
              <a:t>		p = </a:t>
            </a:r>
            <a:r>
              <a:rPr lang="en-US" sz="2000" b="1" dirty="0" err="1"/>
              <a:t>p.getNext</a:t>
            </a:r>
            <a:r>
              <a:rPr lang="en-US" sz="2000" b="1" dirty="0"/>
              <a:t>();</a:t>
            </a:r>
          </a:p>
          <a:p>
            <a:pPr algn="l" defTabSz="360000" rtl="0"/>
            <a:r>
              <a:rPr lang="en-US" sz="2000" b="1" dirty="0"/>
              <a:t>	return (new </a:t>
            </a:r>
            <a:r>
              <a:rPr lang="en-US" sz="2000" b="1" dirty="0">
                <a:solidFill>
                  <a:schemeClr val="tx1">
                    <a:lumMod val="75000"/>
                    <a:lumOff val="25000"/>
                  </a:schemeClr>
                </a:solidFill>
              </a:rPr>
              <a:t>Stone </a:t>
            </a:r>
            <a:r>
              <a:rPr lang="en-US" sz="2000" b="1" dirty="0"/>
              <a:t>(</a:t>
            </a:r>
            <a:r>
              <a:rPr lang="en-US" sz="2000" b="1" dirty="0" err="1"/>
              <a:t>this.table.getValue</a:t>
            </a:r>
            <a:r>
              <a:rPr lang="en-US" sz="2000" b="1" dirty="0"/>
              <a:t>().</a:t>
            </a:r>
            <a:r>
              <a:rPr lang="en-US" sz="2000" b="1" dirty="0" err="1"/>
              <a:t>getLeft</a:t>
            </a:r>
            <a:r>
              <a:rPr lang="en-US" sz="2000" b="1" dirty="0"/>
              <a:t>()</a:t>
            </a:r>
            <a:r>
              <a:rPr lang="en-US" sz="800" b="1" dirty="0"/>
              <a:t> </a:t>
            </a:r>
            <a:r>
              <a:rPr lang="en-US" sz="2000" b="1" dirty="0"/>
              <a:t>,</a:t>
            </a:r>
          </a:p>
          <a:p>
            <a:pPr algn="l" defTabSz="360000" rtl="0"/>
            <a:r>
              <a:rPr lang="en-US" sz="2000" b="1" dirty="0"/>
              <a:t>							  </a:t>
            </a:r>
            <a:r>
              <a:rPr lang="en-US" sz="2000" b="1" dirty="0" err="1"/>
              <a:t>p.getValue</a:t>
            </a:r>
            <a:r>
              <a:rPr lang="en-US" sz="2000" b="1" dirty="0"/>
              <a:t>().</a:t>
            </a:r>
            <a:r>
              <a:rPr lang="en-US" sz="2000" b="1" dirty="0" err="1"/>
              <a:t>getRight</a:t>
            </a:r>
            <a:r>
              <a:rPr lang="en-US" sz="2000" b="1" dirty="0"/>
              <a:t>()));</a:t>
            </a:r>
          </a:p>
          <a:p>
            <a:pPr algn="l" defTabSz="360000" rtl="0"/>
            <a:r>
              <a:rPr lang="en-US" sz="2000" dirty="0"/>
              <a:t>}</a:t>
            </a:r>
            <a:endParaRPr lang="he-IL" sz="2000" dirty="0"/>
          </a:p>
        </p:txBody>
      </p:sp>
      <p:sp>
        <p:nvSpPr>
          <p:cNvPr id="11" name="TextBox 1">
            <a:extLst>
              <a:ext uri="{FF2B5EF4-FFF2-40B4-BE49-F238E27FC236}">
                <a16:creationId xmlns:a16="http://schemas.microsoft.com/office/drawing/2014/main" id="{E253686A-871A-499B-9BEB-0DF357FF208C}"/>
              </a:ext>
            </a:extLst>
          </p:cNvPr>
          <p:cNvSpPr txBox="1">
            <a:spLocks noChangeArrowheads="1"/>
          </p:cNvSpPr>
          <p:nvPr/>
        </p:nvSpPr>
        <p:spPr bwMode="auto">
          <a:xfrm>
            <a:off x="6155064" y="950064"/>
            <a:ext cx="3690252" cy="69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ונגדיר פעולת עזר נוספת:</a:t>
            </a:r>
          </a:p>
        </p:txBody>
      </p:sp>
      <p:sp>
        <p:nvSpPr>
          <p:cNvPr id="16" name="TextBox 8">
            <a:extLst>
              <a:ext uri="{FF2B5EF4-FFF2-40B4-BE49-F238E27FC236}">
                <a16:creationId xmlns:a16="http://schemas.microsoft.com/office/drawing/2014/main" id="{0B459221-FA82-4149-8322-90791BE9530D}"/>
              </a:ext>
            </a:extLst>
          </p:cNvPr>
          <p:cNvSpPr txBox="1">
            <a:spLocks noChangeArrowheads="1"/>
          </p:cNvSpPr>
          <p:nvPr/>
        </p:nvSpPr>
        <p:spPr bwMode="auto">
          <a:xfrm>
            <a:off x="143369" y="4950307"/>
            <a:ext cx="76694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sz="2400" dirty="0">
                <a:solidFill>
                  <a:schemeClr val="tx1">
                    <a:lumMod val="50000"/>
                    <a:lumOff val="50000"/>
                  </a:schemeClr>
                </a:solidFill>
              </a:rPr>
              <a:t>סדר גודל של הפעולה </a:t>
            </a:r>
            <a:r>
              <a:rPr lang="en-US" sz="2400" b="1" dirty="0" err="1">
                <a:solidFill>
                  <a:srgbClr val="FFC000"/>
                </a:solidFill>
                <a:latin typeface="+mn-lt"/>
              </a:rPr>
              <a:t>edgeCube</a:t>
            </a:r>
            <a:r>
              <a:rPr lang="he-IL" altLang="he-IL" sz="2400" dirty="0">
                <a:solidFill>
                  <a:schemeClr val="tx1">
                    <a:lumMod val="50000"/>
                    <a:lumOff val="50000"/>
                  </a:schemeClr>
                </a:solidFill>
              </a:rPr>
              <a:t> </a:t>
            </a:r>
            <a:r>
              <a:rPr lang="he-IL" altLang="he-IL" sz="2400" dirty="0">
                <a:solidFill>
                  <a:schemeClr val="tx1">
                    <a:lumMod val="50000"/>
                    <a:lumOff val="50000"/>
                  </a:schemeClr>
                </a:solidFill>
                <a:latin typeface="+mn-lt"/>
              </a:rPr>
              <a:t>הוא: </a:t>
            </a:r>
            <a:r>
              <a:rPr lang="en-US" altLang="he-IL" sz="2400" b="1" dirty="0">
                <a:solidFill>
                  <a:schemeClr val="tx1">
                    <a:lumMod val="50000"/>
                    <a:lumOff val="50000"/>
                  </a:schemeClr>
                </a:solidFill>
                <a:latin typeface="+mn-lt"/>
              </a:rPr>
              <a:t>O(n)</a:t>
            </a:r>
            <a:r>
              <a:rPr lang="he-IL" altLang="he-IL" sz="2400" dirty="0">
                <a:solidFill>
                  <a:schemeClr val="tx1">
                    <a:lumMod val="50000"/>
                    <a:lumOff val="50000"/>
                  </a:schemeClr>
                </a:solidFill>
                <a:latin typeface="+mn-lt"/>
              </a:rPr>
              <a:t>.</a:t>
            </a:r>
          </a:p>
          <a:p>
            <a:pPr algn="r" defTabSz="432000" rtl="1" eaLnBrk="1" hangingPunct="1"/>
            <a:r>
              <a:rPr lang="en-US" altLang="he-IL" sz="2400" b="1" dirty="0">
                <a:solidFill>
                  <a:schemeClr val="tx1">
                    <a:lumMod val="50000"/>
                    <a:lumOff val="50000"/>
                  </a:schemeClr>
                </a:solidFill>
              </a:rPr>
              <a:t>n</a:t>
            </a:r>
            <a:r>
              <a:rPr lang="he-IL" altLang="he-IL" sz="2400" dirty="0">
                <a:solidFill>
                  <a:schemeClr val="tx1">
                    <a:lumMod val="50000"/>
                    <a:lumOff val="50000"/>
                  </a:schemeClr>
                </a:solidFill>
              </a:rPr>
              <a:t> – מצין את מספר </a:t>
            </a:r>
            <a:r>
              <a:rPr lang="he-IL" altLang="he-IL" sz="2400" dirty="0" err="1">
                <a:solidFill>
                  <a:schemeClr val="tx1">
                    <a:lumMod val="50000"/>
                    <a:lumOff val="50000"/>
                  </a:schemeClr>
                </a:solidFill>
              </a:rPr>
              <a:t>מספר</a:t>
            </a:r>
            <a:r>
              <a:rPr lang="he-IL" altLang="he-IL" sz="2400" dirty="0">
                <a:solidFill>
                  <a:schemeClr val="tx1">
                    <a:lumMod val="50000"/>
                    <a:lumOff val="50000"/>
                  </a:schemeClr>
                </a:solidFill>
              </a:rPr>
              <a:t> האבנים הגלויות שעל השולחן.</a:t>
            </a:r>
          </a:p>
          <a:p>
            <a:pPr defTabSz="432000"/>
            <a:r>
              <a:rPr lang="he-IL" altLang="he-IL" sz="2400" dirty="0">
                <a:solidFill>
                  <a:schemeClr val="tx1">
                    <a:lumMod val="50000"/>
                    <a:lumOff val="50000"/>
                  </a:schemeClr>
                </a:solidFill>
              </a:rPr>
              <a:t>אנו עוברים על כל האבנים הגלויות על השולחן פעם לצורך מציאת האבן הראשונה והאחרונה, לצורך בניית האבן החדשה. שאר הפעולות וגם אלו שמזומנות הן  בסיסיות. </a:t>
            </a:r>
          </a:p>
          <a:p>
            <a:pPr algn="r" defTabSz="432000" rtl="1" eaLnBrk="1" hangingPunct="1"/>
            <a:r>
              <a:rPr lang="he-IL" altLang="he-IL" sz="2400" dirty="0">
                <a:solidFill>
                  <a:schemeClr val="tx1">
                    <a:lumMod val="50000"/>
                    <a:lumOff val="5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9007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xEl>
                                              <p:pRg st="1" end="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2" name="מלבן 1">
            <a:extLst>
              <a:ext uri="{FF2B5EF4-FFF2-40B4-BE49-F238E27FC236}">
                <a16:creationId xmlns:a16="http://schemas.microsoft.com/office/drawing/2014/main" id="{75D4BA1D-2706-4272-A391-B9CB979E7DB5}"/>
              </a:ext>
            </a:extLst>
          </p:cNvPr>
          <p:cNvSpPr/>
          <p:nvPr/>
        </p:nvSpPr>
        <p:spPr>
          <a:xfrm>
            <a:off x="411020" y="959617"/>
            <a:ext cx="5514211" cy="5901616"/>
          </a:xfrm>
          <a:prstGeom prst="rect">
            <a:avLst/>
          </a:prstGeom>
        </p:spPr>
        <p:txBody>
          <a:bodyPr wrap="square">
            <a:spAutoFit/>
          </a:bodyPr>
          <a:lstStyle/>
          <a:p>
            <a:pPr algn="l" defTabSz="360000" rtl="0"/>
            <a:r>
              <a:rPr lang="en-US" sz="2000" b="1" dirty="0"/>
              <a:t>public String </a:t>
            </a:r>
            <a:r>
              <a:rPr lang="en-US" sz="2000" b="1" dirty="0" err="1"/>
              <a:t>isPossible</a:t>
            </a:r>
            <a:r>
              <a:rPr lang="en-US" sz="2000" b="1" dirty="0"/>
              <a:t> ()</a:t>
            </a:r>
          </a:p>
          <a:p>
            <a:pPr algn="l" defTabSz="360000" rtl="0">
              <a:spcAft>
                <a:spcPts val="300"/>
              </a:spcAft>
            </a:pPr>
            <a:r>
              <a:rPr lang="he-IL" sz="2000" b="1" dirty="0"/>
              <a:t>}</a:t>
            </a:r>
            <a:r>
              <a:rPr lang="en-US" sz="2000" b="1" dirty="0"/>
              <a:t>	</a:t>
            </a:r>
            <a:r>
              <a:rPr lang="en-US" sz="2000" b="1" dirty="0">
                <a:solidFill>
                  <a:srgbClr val="00B050"/>
                </a:solidFill>
              </a:rPr>
              <a:t>//  . . . . . .</a:t>
            </a:r>
            <a:endParaRPr lang="he-IL" sz="2000" b="1" dirty="0">
              <a:solidFill>
                <a:srgbClr val="00B050"/>
              </a:solidFill>
            </a:endParaRPr>
          </a:p>
          <a:p>
            <a:pPr algn="l" defTabSz="360000" rtl="0">
              <a:spcAft>
                <a:spcPts val="300"/>
              </a:spcAft>
            </a:pPr>
            <a:r>
              <a:rPr lang="en-US" sz="2000" b="1" dirty="0"/>
              <a:t>	</a:t>
            </a:r>
            <a:r>
              <a:rPr lang="en-US" sz="2000" b="1" dirty="0" err="1"/>
              <a:t>boolean</a:t>
            </a:r>
            <a:r>
              <a:rPr lang="en-US" sz="2000" b="1" dirty="0"/>
              <a:t> left = false, right = false;</a:t>
            </a:r>
          </a:p>
          <a:p>
            <a:pPr algn="l" defTabSz="360000" rtl="0">
              <a:spcAft>
                <a:spcPts val="300"/>
              </a:spcAft>
            </a:pPr>
            <a:r>
              <a:rPr lang="en-US" sz="2000" b="1" dirty="0"/>
              <a:t>	Stone </a:t>
            </a:r>
            <a:r>
              <a:rPr lang="en-US" sz="2000" b="1" dirty="0" err="1"/>
              <a:t>eCube</a:t>
            </a:r>
            <a:r>
              <a:rPr lang="en-US" sz="2000" b="1" dirty="0"/>
              <a:t> = </a:t>
            </a:r>
            <a:r>
              <a:rPr lang="en-US" sz="2000" b="1" dirty="0" err="1"/>
              <a:t>this.</a:t>
            </a:r>
            <a:r>
              <a:rPr lang="en-US" sz="2000" b="1" dirty="0" err="1">
                <a:solidFill>
                  <a:srgbClr val="FFC000"/>
                </a:solidFill>
              </a:rPr>
              <a:t>edgeCube</a:t>
            </a:r>
            <a:r>
              <a:rPr lang="en-US" sz="2000" b="1" dirty="0"/>
              <a:t>();</a:t>
            </a:r>
            <a:endParaRPr lang="he-IL" sz="2000" b="1" dirty="0"/>
          </a:p>
          <a:p>
            <a:pPr algn="l" defTabSz="360000" rtl="0">
              <a:spcAft>
                <a:spcPts val="300"/>
              </a:spcAft>
            </a:pPr>
            <a:r>
              <a:rPr lang="en-US" sz="2000" b="1" dirty="0"/>
              <a:t>	Node&lt;Stone&gt; p = </a:t>
            </a:r>
            <a:r>
              <a:rPr lang="en-US" sz="2000" b="1" dirty="0" err="1"/>
              <a:t>this.player</a:t>
            </a:r>
            <a:r>
              <a:rPr lang="en-US" sz="2000" b="1" dirty="0"/>
              <a:t>;</a:t>
            </a:r>
          </a:p>
          <a:p>
            <a:pPr algn="l" defTabSz="360000" rtl="0"/>
            <a:r>
              <a:rPr lang="en-US" sz="2000" b="1" dirty="0"/>
              <a:t>	while (p != null)</a:t>
            </a:r>
          </a:p>
          <a:p>
            <a:pPr algn="l" defTabSz="360000" rtl="0"/>
            <a:r>
              <a:rPr lang="en-US" sz="2000" b="1" dirty="0"/>
              <a:t>	{</a:t>
            </a:r>
            <a:endParaRPr lang="he-IL" sz="2000" b="1" dirty="0"/>
          </a:p>
          <a:p>
            <a:pPr algn="l" defTabSz="360000" rtl="0"/>
            <a:r>
              <a:rPr lang="en-US" sz="2000" b="1" dirty="0"/>
              <a:t>		if (</a:t>
            </a:r>
            <a:r>
              <a:rPr lang="en-US" sz="2000" b="1" dirty="0" err="1"/>
              <a:t>this.isLeft</a:t>
            </a:r>
            <a:r>
              <a:rPr lang="en-US" sz="2000" b="1" dirty="0"/>
              <a:t>(</a:t>
            </a:r>
            <a:r>
              <a:rPr lang="en-US" sz="2000" b="1" dirty="0" err="1"/>
              <a:t>eCube</a:t>
            </a:r>
            <a:r>
              <a:rPr lang="en-US" sz="2000" b="1" dirty="0"/>
              <a:t>, </a:t>
            </a:r>
            <a:r>
              <a:rPr lang="en-US" sz="2000" b="1" dirty="0" err="1"/>
              <a:t>p.getValue</a:t>
            </a:r>
            <a:r>
              <a:rPr lang="en-US" sz="2000" b="1" dirty="0"/>
              <a:t>()))</a:t>
            </a:r>
          </a:p>
          <a:p>
            <a:pPr algn="l" defTabSz="360000" rtl="0"/>
            <a:r>
              <a:rPr lang="en-US" sz="2000" b="1" dirty="0"/>
              <a:t>			left = true;</a:t>
            </a:r>
          </a:p>
          <a:p>
            <a:pPr algn="l" defTabSz="360000" rtl="0"/>
            <a:r>
              <a:rPr lang="en-US" sz="2000" b="1" dirty="0"/>
              <a:t>		if (</a:t>
            </a:r>
            <a:r>
              <a:rPr lang="en-US" sz="2000" b="1" dirty="0" err="1"/>
              <a:t>this.isRight</a:t>
            </a:r>
            <a:r>
              <a:rPr lang="en-US" sz="2000" b="1" dirty="0"/>
              <a:t>(</a:t>
            </a:r>
            <a:r>
              <a:rPr lang="en-US" sz="2000" b="1" dirty="0" err="1"/>
              <a:t>eCube</a:t>
            </a:r>
            <a:r>
              <a:rPr lang="en-US" sz="2000" b="1" dirty="0"/>
              <a:t>, </a:t>
            </a:r>
            <a:r>
              <a:rPr lang="en-US" sz="2000" b="1" dirty="0" err="1"/>
              <a:t>p.getValue</a:t>
            </a:r>
            <a:r>
              <a:rPr lang="en-US" sz="2000" b="1" dirty="0"/>
              <a:t>()))</a:t>
            </a:r>
          </a:p>
          <a:p>
            <a:pPr algn="l" defTabSz="360000" rtl="0"/>
            <a:r>
              <a:rPr lang="en-US" sz="2000" b="1" dirty="0"/>
              <a:t>			right = true;</a:t>
            </a:r>
          </a:p>
          <a:p>
            <a:pPr algn="l" defTabSz="360000" rtl="0"/>
            <a:r>
              <a:rPr lang="en-US" sz="2000" b="1" dirty="0"/>
              <a:t>		p = </a:t>
            </a:r>
            <a:r>
              <a:rPr lang="en-US" sz="2000" b="1" dirty="0" err="1"/>
              <a:t>p.getNext</a:t>
            </a:r>
            <a:r>
              <a:rPr lang="en-US" sz="2000" b="1" dirty="0"/>
              <a:t>();</a:t>
            </a:r>
          </a:p>
          <a:p>
            <a:pPr algn="l" defTabSz="360000" rtl="0"/>
            <a:r>
              <a:rPr lang="en-US" sz="2000" b="1" dirty="0"/>
              <a:t>	}</a:t>
            </a:r>
            <a:endParaRPr lang="he-IL" sz="2000" b="1" dirty="0"/>
          </a:p>
          <a:p>
            <a:pPr algn="l" defTabSz="360000" rtl="0">
              <a:spcAft>
                <a:spcPts val="300"/>
              </a:spcAft>
            </a:pPr>
            <a:r>
              <a:rPr lang="en-US" sz="2000" b="1" dirty="0"/>
              <a:t>	if (</a:t>
            </a:r>
            <a:r>
              <a:rPr lang="en-US" sz="800" b="1" dirty="0"/>
              <a:t> </a:t>
            </a:r>
            <a:r>
              <a:rPr lang="en-US" sz="2000" b="1" dirty="0"/>
              <a:t>left &amp;&amp; right</a:t>
            </a:r>
            <a:r>
              <a:rPr lang="en-US" sz="800" b="1" dirty="0"/>
              <a:t> </a:t>
            </a:r>
            <a:r>
              <a:rPr lang="en-US" sz="2000" b="1" dirty="0"/>
              <a:t>) 	return </a:t>
            </a:r>
            <a:r>
              <a:rPr lang="he-IL" sz="2000" b="1" dirty="0"/>
              <a:t>"שניהם"</a:t>
            </a:r>
            <a:r>
              <a:rPr lang="en-US" sz="2000" b="1" dirty="0"/>
              <a:t>;</a:t>
            </a:r>
            <a:endParaRPr lang="he-IL" sz="2000" b="1" dirty="0"/>
          </a:p>
          <a:p>
            <a:pPr algn="l" defTabSz="360000" rtl="0">
              <a:spcAft>
                <a:spcPts val="300"/>
              </a:spcAft>
            </a:pPr>
            <a:r>
              <a:rPr lang="en-US" sz="2000" b="1" dirty="0"/>
              <a:t>	if (</a:t>
            </a:r>
            <a:r>
              <a:rPr lang="en-US" sz="800" b="1" dirty="0"/>
              <a:t> </a:t>
            </a:r>
            <a:r>
              <a:rPr lang="en-US" sz="2000" b="1" dirty="0"/>
              <a:t>left</a:t>
            </a:r>
            <a:r>
              <a:rPr lang="en-US" sz="800" b="1" dirty="0"/>
              <a:t> </a:t>
            </a:r>
            <a:r>
              <a:rPr lang="en-US" sz="2000" b="1" dirty="0"/>
              <a:t>)				return </a:t>
            </a:r>
            <a:r>
              <a:rPr lang="he-IL" sz="2000" b="1" dirty="0"/>
              <a:t>"שמאל"</a:t>
            </a:r>
            <a:r>
              <a:rPr lang="en-US" sz="2000" b="1" dirty="0"/>
              <a:t>;</a:t>
            </a:r>
            <a:endParaRPr lang="he-IL" sz="2000" b="1" dirty="0"/>
          </a:p>
          <a:p>
            <a:pPr algn="l" defTabSz="360000" rtl="0">
              <a:spcAft>
                <a:spcPts val="300"/>
              </a:spcAft>
            </a:pPr>
            <a:r>
              <a:rPr lang="en-US" sz="2000" b="1" dirty="0"/>
              <a:t>	if (</a:t>
            </a:r>
            <a:r>
              <a:rPr lang="en-US" sz="800" b="1" dirty="0"/>
              <a:t> </a:t>
            </a:r>
            <a:r>
              <a:rPr lang="en-US" sz="2000" b="1" dirty="0"/>
              <a:t>right</a:t>
            </a:r>
            <a:r>
              <a:rPr lang="en-US" sz="800" b="1" dirty="0"/>
              <a:t> </a:t>
            </a:r>
            <a:r>
              <a:rPr lang="en-US" sz="2000" b="1" dirty="0"/>
              <a:t>) 				return </a:t>
            </a:r>
            <a:r>
              <a:rPr lang="he-IL" sz="2000" b="1" dirty="0"/>
              <a:t>"ימין"</a:t>
            </a:r>
            <a:r>
              <a:rPr lang="en-US" sz="2000" b="1" dirty="0"/>
              <a:t>;</a:t>
            </a:r>
            <a:endParaRPr lang="he-IL" sz="2000" b="1" dirty="0"/>
          </a:p>
          <a:p>
            <a:pPr algn="l" defTabSz="360000" rtl="0"/>
            <a:r>
              <a:rPr lang="en-US" sz="2000" b="1" dirty="0"/>
              <a:t>	return </a:t>
            </a:r>
            <a:r>
              <a:rPr lang="he-IL" sz="2000" b="1" dirty="0"/>
              <a:t>"</a:t>
            </a:r>
            <a:r>
              <a:rPr lang="he-IL" sz="2000" b="1" dirty="0" err="1"/>
              <a:t>אי_אפשר</a:t>
            </a:r>
            <a:r>
              <a:rPr lang="he-IL" sz="2000" b="1" dirty="0"/>
              <a:t>"</a:t>
            </a:r>
            <a:r>
              <a:rPr lang="en-US" sz="2000" b="1" dirty="0"/>
              <a:t>;</a:t>
            </a:r>
            <a:endParaRPr lang="he-IL" sz="2000" b="1" dirty="0"/>
          </a:p>
          <a:p>
            <a:pPr algn="l" defTabSz="360000" rtl="0"/>
            <a:r>
              <a:rPr lang="he-IL" sz="2000" b="1" dirty="0"/>
              <a:t>{</a:t>
            </a:r>
          </a:p>
        </p:txBody>
      </p:sp>
      <p:sp>
        <p:nvSpPr>
          <p:cNvPr id="11" name="TextBox 1">
            <a:extLst>
              <a:ext uri="{FF2B5EF4-FFF2-40B4-BE49-F238E27FC236}">
                <a16:creationId xmlns:a16="http://schemas.microsoft.com/office/drawing/2014/main" id="{E253686A-871A-499B-9BEB-0DF357FF208C}"/>
              </a:ext>
            </a:extLst>
          </p:cNvPr>
          <p:cNvSpPr txBox="1">
            <a:spLocks noChangeArrowheads="1"/>
          </p:cNvSpPr>
          <p:nvPr/>
        </p:nvSpPr>
        <p:spPr bwMode="auto">
          <a:xfrm>
            <a:off x="8248345" y="781735"/>
            <a:ext cx="3690252" cy="69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והפעולה </a:t>
            </a:r>
            <a:r>
              <a:rPr lang="en-US" sz="2400" b="1" dirty="0" err="1"/>
              <a:t>isPossible</a:t>
            </a:r>
            <a:r>
              <a:rPr lang="en-US" sz="2400" b="1" dirty="0"/>
              <a:t> </a:t>
            </a:r>
            <a:r>
              <a:rPr lang="he-IL" sz="2400" dirty="0"/>
              <a:t>:</a:t>
            </a:r>
          </a:p>
        </p:txBody>
      </p:sp>
      <p:sp>
        <p:nvSpPr>
          <p:cNvPr id="16" name="TextBox 8">
            <a:extLst>
              <a:ext uri="{FF2B5EF4-FFF2-40B4-BE49-F238E27FC236}">
                <a16:creationId xmlns:a16="http://schemas.microsoft.com/office/drawing/2014/main" id="{0B459221-FA82-4149-8322-90791BE9530D}"/>
              </a:ext>
            </a:extLst>
          </p:cNvPr>
          <p:cNvSpPr txBox="1">
            <a:spLocks noChangeArrowheads="1"/>
          </p:cNvSpPr>
          <p:nvPr/>
        </p:nvSpPr>
        <p:spPr bwMode="auto">
          <a:xfrm>
            <a:off x="4413616" y="1250019"/>
            <a:ext cx="7669459"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sz="2400" dirty="0">
                <a:solidFill>
                  <a:schemeClr val="tx1">
                    <a:lumMod val="50000"/>
                    <a:lumOff val="50000"/>
                  </a:schemeClr>
                </a:solidFill>
              </a:rPr>
              <a:t>סדר גודל של הפעולה </a:t>
            </a:r>
            <a:r>
              <a:rPr lang="en-US" sz="2400" b="1" dirty="0" err="1"/>
              <a:t>isPossible</a:t>
            </a:r>
            <a:r>
              <a:rPr lang="he-IL" altLang="he-IL" sz="2400" dirty="0">
                <a:solidFill>
                  <a:schemeClr val="tx1">
                    <a:lumMod val="50000"/>
                    <a:lumOff val="50000"/>
                  </a:schemeClr>
                </a:solidFill>
              </a:rPr>
              <a:t> הוא:  </a:t>
            </a:r>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(n)</a:t>
            </a:r>
            <a:r>
              <a:rPr lang="he-IL" altLang="he-IL" sz="2400" dirty="0">
                <a:solidFill>
                  <a:schemeClr val="tx1">
                    <a:lumMod val="50000"/>
                    <a:lumOff val="50000"/>
                  </a:schemeClr>
                </a:solidFill>
              </a:rPr>
              <a:t>.</a:t>
            </a:r>
          </a:p>
          <a:p>
            <a:pPr algn="r" defTabSz="432000" rtl="1" eaLnBrk="1" hangingPunct="1"/>
            <a:r>
              <a:rPr lang="en-US" altLang="he-IL" sz="2400" dirty="0">
                <a:solidFill>
                  <a:schemeClr val="tx1">
                    <a:lumMod val="50000"/>
                    <a:lumOff val="50000"/>
                  </a:schemeClr>
                </a:solidFill>
              </a:rPr>
              <a:t>n</a:t>
            </a:r>
            <a:r>
              <a:rPr lang="he-IL" altLang="he-IL" sz="2400" dirty="0">
                <a:solidFill>
                  <a:schemeClr val="tx1">
                    <a:lumMod val="50000"/>
                    <a:lumOff val="50000"/>
                  </a:schemeClr>
                </a:solidFill>
              </a:rPr>
              <a:t> – מצין את מספר </a:t>
            </a:r>
            <a:r>
              <a:rPr lang="he-IL" altLang="he-IL" sz="2400" dirty="0" err="1">
                <a:solidFill>
                  <a:schemeClr val="tx1">
                    <a:lumMod val="50000"/>
                    <a:lumOff val="50000"/>
                  </a:schemeClr>
                </a:solidFill>
              </a:rPr>
              <a:t>מספר</a:t>
            </a:r>
            <a:r>
              <a:rPr lang="he-IL" altLang="he-IL" sz="2400" dirty="0">
                <a:solidFill>
                  <a:schemeClr val="tx1">
                    <a:lumMod val="50000"/>
                    <a:lumOff val="50000"/>
                  </a:schemeClr>
                </a:solidFill>
              </a:rPr>
              <a:t> האבנים במשחק.</a:t>
            </a:r>
          </a:p>
          <a:p>
            <a:pPr defTabSz="432000"/>
            <a:r>
              <a:rPr lang="he-IL" altLang="he-IL" sz="2400" dirty="0">
                <a:solidFill>
                  <a:schemeClr val="tx1">
                    <a:lumMod val="50000"/>
                    <a:lumOff val="50000"/>
                  </a:schemeClr>
                </a:solidFill>
              </a:rPr>
              <a:t>אנו מזמנים את הפעולה </a:t>
            </a:r>
            <a:r>
              <a:rPr lang="en-US" sz="2400" b="1" dirty="0" err="1">
                <a:solidFill>
                  <a:srgbClr val="FFC000"/>
                </a:solidFill>
              </a:rPr>
              <a:t>edgeCube</a:t>
            </a:r>
            <a:r>
              <a:rPr lang="he-IL" altLang="he-IL" sz="2400" dirty="0">
                <a:solidFill>
                  <a:schemeClr val="tx1">
                    <a:lumMod val="50000"/>
                    <a:lumOff val="50000"/>
                  </a:schemeClr>
                </a:solidFill>
              </a:rPr>
              <a:t> שסדר גודל שלה הוא: </a:t>
            </a:r>
            <a:r>
              <a:rPr lang="en-US" altLang="he-IL" sz="2400" dirty="0">
                <a:solidFill>
                  <a:schemeClr val="tx1">
                    <a:lumMod val="50000"/>
                    <a:lumOff val="50000"/>
                  </a:schemeClr>
                </a:solidFill>
              </a:rPr>
              <a:t> O(n)</a:t>
            </a:r>
            <a:r>
              <a:rPr lang="he-IL" altLang="he-IL" sz="2400" dirty="0">
                <a:solidFill>
                  <a:schemeClr val="tx1">
                    <a:lumMod val="50000"/>
                    <a:lumOff val="50000"/>
                  </a:schemeClr>
                </a:solidFill>
              </a:rPr>
              <a:t>(הוגדר מקודם).</a:t>
            </a:r>
          </a:p>
          <a:p>
            <a:pPr defTabSz="432000"/>
            <a:r>
              <a:rPr lang="he-IL" altLang="he-IL" sz="2400" dirty="0">
                <a:solidFill>
                  <a:schemeClr val="tx1">
                    <a:lumMod val="50000"/>
                    <a:lumOff val="50000"/>
                  </a:schemeClr>
                </a:solidFill>
              </a:rPr>
              <a:t>לאחר מכן אנו עוברים על כל האבנים במשחק מספר קבוע של פעמים, לצורך האם אפשר להצמיד לצד שמאל</a:t>
            </a:r>
          </a:p>
          <a:p>
            <a:pPr defTabSz="432000"/>
            <a:r>
              <a:rPr lang="he-IL" altLang="he-IL" sz="2400" dirty="0">
                <a:solidFill>
                  <a:schemeClr val="tx1">
                    <a:lumMod val="50000"/>
                    <a:lumOff val="50000"/>
                  </a:schemeClr>
                </a:solidFill>
              </a:rPr>
              <a:t>או ימין.  שאר הפעולות הן  בסיסיות. </a:t>
            </a:r>
          </a:p>
        </p:txBody>
      </p:sp>
      <p:sp>
        <p:nvSpPr>
          <p:cNvPr id="9" name="TextBox 8">
            <a:extLst>
              <a:ext uri="{FF2B5EF4-FFF2-40B4-BE49-F238E27FC236}">
                <a16:creationId xmlns:a16="http://schemas.microsoft.com/office/drawing/2014/main" id="{75F90334-3D47-4B9A-8762-03DE6E7772CC}"/>
              </a:ext>
            </a:extLst>
          </p:cNvPr>
          <p:cNvSpPr txBox="1">
            <a:spLocks noChangeArrowheads="1"/>
          </p:cNvSpPr>
          <p:nvPr/>
        </p:nvSpPr>
        <p:spPr bwMode="auto">
          <a:xfrm>
            <a:off x="4411771" y="3970338"/>
            <a:ext cx="76694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sz="2400" dirty="0">
                <a:solidFill>
                  <a:schemeClr val="tx1">
                    <a:lumMod val="90000"/>
                    <a:lumOff val="10000"/>
                  </a:schemeClr>
                </a:solidFill>
              </a:rPr>
              <a:t>שאלה:  האם סדר גודל של הפעולה </a:t>
            </a:r>
            <a:r>
              <a:rPr lang="en-US" sz="2400" b="1" dirty="0" err="1"/>
              <a:t>isPossible</a:t>
            </a:r>
            <a:r>
              <a:rPr lang="he-IL" altLang="he-IL" sz="2400" dirty="0">
                <a:solidFill>
                  <a:schemeClr val="tx1">
                    <a:lumMod val="50000"/>
                    <a:lumOff val="50000"/>
                  </a:schemeClr>
                </a:solidFill>
              </a:rPr>
              <a:t> </a:t>
            </a:r>
          </a:p>
          <a:p>
            <a:pPr defTabSz="432000"/>
            <a:r>
              <a:rPr lang="he-IL" altLang="he-IL" sz="2400" dirty="0">
                <a:solidFill>
                  <a:schemeClr val="tx1">
                    <a:lumMod val="90000"/>
                    <a:lumOff val="10000"/>
                  </a:schemeClr>
                </a:solidFill>
              </a:rPr>
              <a:t>היה</a:t>
            </a:r>
            <a:r>
              <a:rPr lang="he-IL" altLang="he-IL" sz="2400" dirty="0">
                <a:solidFill>
                  <a:schemeClr val="tx1">
                    <a:lumMod val="50000"/>
                    <a:lumOff val="50000"/>
                  </a:schemeClr>
                </a:solidFill>
              </a:rPr>
              <a:t> </a:t>
            </a:r>
            <a:r>
              <a:rPr lang="he-IL" altLang="he-IL" sz="2400" dirty="0">
                <a:solidFill>
                  <a:schemeClr val="tx1">
                    <a:lumMod val="90000"/>
                    <a:lumOff val="10000"/>
                  </a:schemeClr>
                </a:solidFill>
              </a:rPr>
              <a:t>משתנה אם היינו מציבים את הפעולה </a:t>
            </a:r>
            <a:r>
              <a:rPr lang="en-US" sz="2400" b="1" dirty="0" err="1">
                <a:solidFill>
                  <a:srgbClr val="FFC000"/>
                </a:solidFill>
              </a:rPr>
              <a:t>edgeCube</a:t>
            </a:r>
            <a:r>
              <a:rPr lang="he-IL" sz="2400" b="1" dirty="0">
                <a:solidFill>
                  <a:srgbClr val="FFC000"/>
                </a:solidFill>
              </a:rPr>
              <a:t> </a:t>
            </a:r>
            <a:r>
              <a:rPr lang="he-IL" sz="2400" dirty="0">
                <a:solidFill>
                  <a:schemeClr val="tx1">
                    <a:lumMod val="90000"/>
                    <a:lumOff val="10000"/>
                  </a:schemeClr>
                </a:solidFill>
              </a:rPr>
              <a:t>ב-</a:t>
            </a:r>
            <a:r>
              <a:rPr lang="he-IL" sz="2400" b="1" dirty="0">
                <a:solidFill>
                  <a:srgbClr val="FFC000"/>
                </a:solidFill>
              </a:rPr>
              <a:t> </a:t>
            </a:r>
            <a:endParaRPr lang="he-IL" altLang="he-IL" sz="2400" dirty="0">
              <a:solidFill>
                <a:schemeClr val="tx1">
                  <a:lumMod val="50000"/>
                  <a:lumOff val="50000"/>
                </a:schemeClr>
              </a:solidFill>
            </a:endParaRPr>
          </a:p>
        </p:txBody>
      </p:sp>
      <p:grpSp>
        <p:nvGrpSpPr>
          <p:cNvPr id="19" name="קבוצה 18">
            <a:extLst>
              <a:ext uri="{FF2B5EF4-FFF2-40B4-BE49-F238E27FC236}">
                <a16:creationId xmlns:a16="http://schemas.microsoft.com/office/drawing/2014/main" id="{FC67AABE-82DA-4872-8301-3100A0923028}"/>
              </a:ext>
            </a:extLst>
          </p:cNvPr>
          <p:cNvGrpSpPr/>
          <p:nvPr/>
        </p:nvGrpSpPr>
        <p:grpSpPr>
          <a:xfrm>
            <a:off x="779710" y="2141220"/>
            <a:ext cx="3979705" cy="1769205"/>
            <a:chOff x="779710" y="2141220"/>
            <a:chExt cx="3979705" cy="1769205"/>
          </a:xfrm>
        </p:grpSpPr>
        <p:cxnSp>
          <p:nvCxnSpPr>
            <p:cNvPr id="4" name="מחבר חץ ישר 3">
              <a:extLst>
                <a:ext uri="{FF2B5EF4-FFF2-40B4-BE49-F238E27FC236}">
                  <a16:creationId xmlns:a16="http://schemas.microsoft.com/office/drawing/2014/main" id="{7C7F99AC-2C28-4204-A1C5-DBB9F3DB11AA}"/>
                </a:ext>
              </a:extLst>
            </p:cNvPr>
            <p:cNvCxnSpPr>
              <a:cxnSpLocks/>
            </p:cNvCxnSpPr>
            <p:nvPr/>
          </p:nvCxnSpPr>
          <p:spPr>
            <a:xfrm flipH="1">
              <a:off x="3168125" y="2336800"/>
              <a:ext cx="386962" cy="1008380"/>
            </a:xfrm>
            <a:prstGeom prst="straightConnector1">
              <a:avLst/>
            </a:prstGeom>
            <a:ln>
              <a:headEnd w="lg" len="lg"/>
              <a:tailEnd type="triangle"/>
            </a:ln>
          </p:spPr>
          <p:style>
            <a:lnRef idx="2">
              <a:schemeClr val="accent6"/>
            </a:lnRef>
            <a:fillRef idx="0">
              <a:schemeClr val="accent6"/>
            </a:fillRef>
            <a:effectRef idx="1">
              <a:schemeClr val="accent6"/>
            </a:effectRef>
            <a:fontRef idx="minor">
              <a:schemeClr val="tx1"/>
            </a:fontRef>
          </p:style>
        </p:cxnSp>
        <p:cxnSp>
          <p:nvCxnSpPr>
            <p:cNvPr id="18" name="מחבר חץ ישר 17">
              <a:extLst>
                <a:ext uri="{FF2B5EF4-FFF2-40B4-BE49-F238E27FC236}">
                  <a16:creationId xmlns:a16="http://schemas.microsoft.com/office/drawing/2014/main" id="{D49DD1A1-10EB-462B-B95A-572E3282D183}"/>
                </a:ext>
              </a:extLst>
            </p:cNvPr>
            <p:cNvCxnSpPr>
              <a:cxnSpLocks/>
            </p:cNvCxnSpPr>
            <p:nvPr/>
          </p:nvCxnSpPr>
          <p:spPr>
            <a:xfrm flipH="1">
              <a:off x="3555087" y="2286977"/>
              <a:ext cx="386962" cy="1623448"/>
            </a:xfrm>
            <a:prstGeom prst="straightConnector1">
              <a:avLst/>
            </a:prstGeom>
            <a:ln>
              <a:headEnd w="lg" len="lg"/>
              <a:tailEnd type="triangle"/>
            </a:ln>
          </p:spPr>
          <p:style>
            <a:lnRef idx="2">
              <a:schemeClr val="accent6"/>
            </a:lnRef>
            <a:fillRef idx="0">
              <a:schemeClr val="accent6"/>
            </a:fillRef>
            <a:effectRef idx="1">
              <a:schemeClr val="accent6"/>
            </a:effectRef>
            <a:fontRef idx="minor">
              <a:schemeClr val="tx1"/>
            </a:fontRef>
          </p:style>
        </p:cxnSp>
        <p:cxnSp>
          <p:nvCxnSpPr>
            <p:cNvPr id="10" name="מחבר ישר 9">
              <a:extLst>
                <a:ext uri="{FF2B5EF4-FFF2-40B4-BE49-F238E27FC236}">
                  <a16:creationId xmlns:a16="http://schemas.microsoft.com/office/drawing/2014/main" id="{8D89DEAF-7940-4D96-A54F-79062B1B0F2B}"/>
                </a:ext>
              </a:extLst>
            </p:cNvPr>
            <p:cNvCxnSpPr/>
            <p:nvPr/>
          </p:nvCxnSpPr>
          <p:spPr>
            <a:xfrm>
              <a:off x="779710" y="2141220"/>
              <a:ext cx="3979705" cy="0"/>
            </a:xfrm>
            <a:prstGeom prst="line">
              <a:avLst/>
            </a:prstGeom>
          </p:spPr>
          <p:style>
            <a:lnRef idx="2">
              <a:schemeClr val="accent6"/>
            </a:lnRef>
            <a:fillRef idx="0">
              <a:schemeClr val="accent6"/>
            </a:fillRef>
            <a:effectRef idx="1">
              <a:schemeClr val="accent6"/>
            </a:effectRef>
            <a:fontRef idx="minor">
              <a:schemeClr val="tx1"/>
            </a:fontRef>
          </p:style>
        </p:cxnSp>
      </p:grpSp>
      <p:sp>
        <p:nvSpPr>
          <p:cNvPr id="23" name="TextBox 8">
            <a:extLst>
              <a:ext uri="{FF2B5EF4-FFF2-40B4-BE49-F238E27FC236}">
                <a16:creationId xmlns:a16="http://schemas.microsoft.com/office/drawing/2014/main" id="{04375DDE-0F09-4D2A-850F-BECE82EB1A59}"/>
              </a:ext>
            </a:extLst>
          </p:cNvPr>
          <p:cNvSpPr txBox="1">
            <a:spLocks noChangeArrowheads="1"/>
          </p:cNvSpPr>
          <p:nvPr/>
        </p:nvSpPr>
        <p:spPr bwMode="auto">
          <a:xfrm>
            <a:off x="5339206" y="4801335"/>
            <a:ext cx="1173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sz="2400" dirty="0">
                <a:solidFill>
                  <a:schemeClr val="tx1">
                    <a:lumMod val="90000"/>
                    <a:lumOff val="10000"/>
                  </a:schemeClr>
                </a:solidFill>
              </a:rPr>
              <a:t>נמק/י.</a:t>
            </a:r>
            <a:r>
              <a:rPr lang="he-IL" sz="2400" b="1" dirty="0">
                <a:solidFill>
                  <a:srgbClr val="FFC000"/>
                </a:solidFill>
              </a:rPr>
              <a:t> </a:t>
            </a:r>
            <a:endParaRPr lang="he-IL" altLang="he-IL" sz="2400" dirty="0">
              <a:solidFill>
                <a:schemeClr val="tx1">
                  <a:lumMod val="50000"/>
                  <a:lumOff val="50000"/>
                </a:schemeClr>
              </a:solidFill>
            </a:endParaRPr>
          </a:p>
        </p:txBody>
      </p:sp>
    </p:spTree>
    <p:extLst>
      <p:ext uri="{BB962C8B-B14F-4D97-AF65-F5344CB8AC3E}">
        <p14:creationId xmlns:p14="http://schemas.microsoft.com/office/powerpoint/2010/main" val="17710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uiExpand="1" build="allAtOnce"/>
      <p:bldP spid="9" grpId="0" uiExpand="1" build="allAtOnce"/>
      <p:bldP spid="2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3 – בגרות 2014</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575583" y="579177"/>
            <a:ext cx="11357639" cy="41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r>
              <a:rPr lang="he-IL" sz="2400" dirty="0"/>
              <a:t>לפניך שלוש מחלקות:</a:t>
            </a:r>
          </a:p>
          <a:p>
            <a:r>
              <a:rPr lang="he-IL" sz="2400" dirty="0"/>
              <a:t>המחלקה </a:t>
            </a:r>
            <a:r>
              <a:rPr lang="en-US" sz="2400" b="1" dirty="0"/>
              <a:t>Birth</a:t>
            </a:r>
            <a:r>
              <a:rPr lang="en-US" sz="2400" dirty="0"/>
              <a:t> — </a:t>
            </a:r>
            <a:r>
              <a:rPr lang="he-IL" sz="2400" dirty="0"/>
              <a:t> תאריך לידה, שתכונותיה הן: יום בחודש — </a:t>
            </a:r>
            <a:r>
              <a:rPr lang="en-US" sz="2400" dirty="0"/>
              <a:t>day</a:t>
            </a:r>
            <a:r>
              <a:rPr lang="he-IL" sz="2400" dirty="0"/>
              <a:t>, חודש — </a:t>
            </a:r>
            <a:r>
              <a:rPr lang="en-US" sz="2400" dirty="0"/>
              <a:t>month</a:t>
            </a:r>
            <a:r>
              <a:rPr lang="he-IL" sz="2400" dirty="0"/>
              <a:t> ושנה — </a:t>
            </a:r>
            <a:r>
              <a:rPr lang="en-US" sz="2400" dirty="0"/>
              <a:t>.year</a:t>
            </a:r>
            <a:r>
              <a:rPr lang="he-IL" sz="2400" dirty="0"/>
              <a:t> כל אחת מן התכונות היא מספר שלם.</a:t>
            </a:r>
          </a:p>
          <a:p>
            <a:r>
              <a:rPr lang="he-IL" sz="2400" dirty="0"/>
              <a:t>המחלקה </a:t>
            </a:r>
            <a:r>
              <a:rPr lang="en-US" sz="2400" b="1" dirty="0"/>
              <a:t>Student</a:t>
            </a:r>
            <a:r>
              <a:rPr lang="en-US" sz="2400" dirty="0"/>
              <a:t> — </a:t>
            </a:r>
            <a:r>
              <a:rPr lang="he-IL" sz="2400" dirty="0"/>
              <a:t> תלמיד, שתכונותיה הן: שם התלמיד — </a:t>
            </a:r>
            <a:r>
              <a:rPr lang="en-US" sz="2400" dirty="0"/>
              <a:t>name </a:t>
            </a:r>
            <a:r>
              <a:rPr lang="he-IL" sz="2400" dirty="0"/>
              <a:t> מטיפוס מחרוזת, ותאריך הלידה של התלמיד — </a:t>
            </a:r>
            <a:r>
              <a:rPr lang="en-US" sz="2400" dirty="0"/>
              <a:t> </a:t>
            </a:r>
            <a:r>
              <a:rPr lang="en-US" sz="2400" dirty="0" err="1"/>
              <a:t>birthDay</a:t>
            </a:r>
            <a:r>
              <a:rPr lang="en-US" sz="2400" dirty="0"/>
              <a:t> </a:t>
            </a:r>
            <a:r>
              <a:rPr lang="he-IL" sz="2400" dirty="0"/>
              <a:t>מטיפוס </a:t>
            </a:r>
            <a:r>
              <a:rPr lang="en-US" sz="2400" dirty="0"/>
              <a:t>Birth</a:t>
            </a:r>
            <a:r>
              <a:rPr lang="he-IL" sz="2400" dirty="0"/>
              <a:t>.</a:t>
            </a:r>
          </a:p>
          <a:p>
            <a:r>
              <a:rPr lang="he-IL" sz="2400" dirty="0"/>
              <a:t>המחלקה </a:t>
            </a:r>
            <a:r>
              <a:rPr lang="en-US" sz="2400" b="1" dirty="0"/>
              <a:t>School </a:t>
            </a:r>
            <a:r>
              <a:rPr lang="en-US" sz="2400" dirty="0"/>
              <a:t>— </a:t>
            </a:r>
            <a:r>
              <a:rPr lang="he-IL" sz="2400" dirty="0"/>
              <a:t> בית ספר, שתכונתה היא: מערך </a:t>
            </a:r>
            <a:r>
              <a:rPr lang="he-IL" sz="2400" dirty="0" err="1"/>
              <a:t>חד־ממדי</a:t>
            </a:r>
            <a:r>
              <a:rPr lang="en-US" sz="2400" dirty="0" err="1"/>
              <a:t>ar</a:t>
            </a:r>
            <a:r>
              <a:rPr lang="en-US" sz="2400" dirty="0"/>
              <a:t> </a:t>
            </a:r>
            <a:r>
              <a:rPr lang="he-IL" sz="2400" dirty="0"/>
              <a:t> בגודל 6, מטיפוס </a:t>
            </a:r>
            <a:r>
              <a:rPr lang="en-US" sz="2400" dirty="0"/>
              <a:t>Node</a:t>
            </a:r>
            <a:r>
              <a:rPr lang="en-US" sz="800" dirty="0"/>
              <a:t> </a:t>
            </a:r>
            <a:r>
              <a:rPr lang="en-US" sz="2400" dirty="0"/>
              <a:t>&lt;</a:t>
            </a:r>
            <a:r>
              <a:rPr lang="en-US" sz="800" dirty="0"/>
              <a:t> </a:t>
            </a:r>
            <a:r>
              <a:rPr lang="en-US" sz="2400" dirty="0"/>
              <a:t>Student</a:t>
            </a:r>
            <a:r>
              <a:rPr lang="en-US" sz="800" dirty="0"/>
              <a:t> </a:t>
            </a:r>
            <a:r>
              <a:rPr lang="en-US" sz="2400" dirty="0"/>
              <a:t>&gt;</a:t>
            </a:r>
            <a:r>
              <a:rPr lang="he-IL" sz="2400" dirty="0"/>
              <a:t>.</a:t>
            </a:r>
            <a:r>
              <a:rPr lang="he-IL" dirty="0"/>
              <a:t> </a:t>
            </a:r>
            <a:r>
              <a:rPr lang="he-IL" sz="2400" dirty="0"/>
              <a:t>כל תא במערך</a:t>
            </a:r>
            <a:r>
              <a:rPr lang="en-US" sz="2400" dirty="0"/>
              <a:t> </a:t>
            </a:r>
            <a:r>
              <a:rPr lang="en-US" sz="2400" dirty="0" err="1"/>
              <a:t>ar</a:t>
            </a:r>
            <a:r>
              <a:rPr lang="en-US" sz="2400" dirty="0"/>
              <a:t> </a:t>
            </a:r>
            <a:r>
              <a:rPr lang="he-IL" sz="2400" dirty="0"/>
              <a:t>מייצג שכבת גיל בבית הספר: תא 0 מייצג את שכבה ז</a:t>
            </a:r>
            <a:r>
              <a:rPr lang="he-IL" sz="800" dirty="0"/>
              <a:t> </a:t>
            </a:r>
            <a:r>
              <a:rPr lang="he-IL" sz="2400" dirty="0"/>
              <a:t>', תא 1 מייצג את שכבה ח' וכך הלאה, עד תא 5 שמייצג את שכבה י"ב. כל תא מכיל רשימה של כל תלמידי השכבה.</a:t>
            </a:r>
          </a:p>
          <a:p>
            <a:r>
              <a:rPr lang="he-IL" sz="2400" dirty="0"/>
              <a:t>הנח שבכל מחלקה יש: פעולה בונה ברֵרת מחדל ופעולה בונה שמקבלת פרמטר לכל תכונה, ב־</a:t>
            </a:r>
            <a:r>
              <a:rPr lang="en-US" sz="2400" dirty="0"/>
              <a:t> Java </a:t>
            </a:r>
            <a:r>
              <a:rPr lang="he-IL" sz="2400" dirty="0"/>
              <a:t>פעולות</a:t>
            </a:r>
            <a:r>
              <a:rPr lang="en-US" sz="2400" dirty="0"/>
              <a:t> get </a:t>
            </a:r>
            <a:r>
              <a:rPr lang="he-IL" sz="2400" dirty="0"/>
              <a:t>ו־</a:t>
            </a:r>
            <a:r>
              <a:rPr lang="en-US" sz="2400" dirty="0"/>
              <a:t>set </a:t>
            </a:r>
            <a:r>
              <a:rPr lang="he-IL" sz="2400" dirty="0"/>
              <a:t> לכל תכונה, </a:t>
            </a:r>
            <a:r>
              <a:rPr lang="he-IL" sz="2400" dirty="0" err="1"/>
              <a:t>וב</a:t>
            </a:r>
            <a:r>
              <a:rPr lang="he-IL" sz="2400" dirty="0"/>
              <a:t>־ #</a:t>
            </a:r>
            <a:r>
              <a:rPr lang="en-US" sz="2400" dirty="0"/>
              <a:t> C</a:t>
            </a:r>
            <a:r>
              <a:rPr lang="he-IL" sz="2400" dirty="0"/>
              <a:t>פעולות</a:t>
            </a:r>
            <a:r>
              <a:rPr lang="en-US" sz="2400" dirty="0"/>
              <a:t>Get </a:t>
            </a:r>
            <a:r>
              <a:rPr lang="he-IL" sz="2400" dirty="0"/>
              <a:t> ו־</a:t>
            </a:r>
            <a:r>
              <a:rPr lang="en-US" sz="2400" dirty="0"/>
              <a:t>Set </a:t>
            </a:r>
            <a:r>
              <a:rPr lang="he-IL" sz="2400" dirty="0"/>
              <a:t> לכל תכונה.</a:t>
            </a:r>
          </a:p>
        </p:txBody>
      </p:sp>
      <p:sp>
        <p:nvSpPr>
          <p:cNvPr id="15" name="מלבן 14">
            <a:extLst>
              <a:ext uri="{FF2B5EF4-FFF2-40B4-BE49-F238E27FC236}">
                <a16:creationId xmlns:a16="http://schemas.microsoft.com/office/drawing/2014/main" id="{F6C2D704-C2A6-4320-8B3C-F78335D2CB8D}"/>
              </a:ext>
            </a:extLst>
          </p:cNvPr>
          <p:cNvSpPr/>
          <p:nvPr/>
        </p:nvSpPr>
        <p:spPr>
          <a:xfrm>
            <a:off x="-177800" y="4652111"/>
            <a:ext cx="8244644" cy="2308324"/>
          </a:xfrm>
          <a:prstGeom prst="rect">
            <a:avLst/>
          </a:prstGeom>
        </p:spPr>
        <p:txBody>
          <a:bodyPr wrap="square">
            <a:spAutoFit/>
          </a:bodyPr>
          <a:lstStyle/>
          <a:p>
            <a:r>
              <a:rPr lang="he-IL" sz="2400" dirty="0"/>
              <a:t>כתב/י ב־</a:t>
            </a:r>
            <a:r>
              <a:rPr lang="en-US" sz="2400" dirty="0"/>
              <a:t>Java </a:t>
            </a:r>
            <a:r>
              <a:rPr lang="he-IL" sz="2400" dirty="0"/>
              <a:t> או ב־ #</a:t>
            </a:r>
            <a:r>
              <a:rPr lang="en-US" sz="2400" dirty="0"/>
              <a:t>C</a:t>
            </a:r>
            <a:r>
              <a:rPr lang="he-IL" sz="2400" dirty="0"/>
              <a:t> פעולה חיצונית, שתקבל עצם מטיפוס </a:t>
            </a:r>
            <a:r>
              <a:rPr lang="en-US" sz="2400" b="1" dirty="0"/>
              <a:t>School </a:t>
            </a:r>
            <a:r>
              <a:rPr lang="he-IL" sz="2400" b="1" dirty="0"/>
              <a:t> </a:t>
            </a:r>
            <a:r>
              <a:rPr lang="he-IL" sz="2400" dirty="0"/>
              <a:t>ותחזיר מערך </a:t>
            </a:r>
            <a:r>
              <a:rPr lang="he-IL" sz="2400" dirty="0" err="1"/>
              <a:t>חד־ממדי</a:t>
            </a:r>
            <a:r>
              <a:rPr lang="he-IL" sz="2400" dirty="0"/>
              <a:t> בגודל 12 מטיפוס &lt;</a:t>
            </a:r>
            <a:r>
              <a:rPr lang="en-US" sz="2400" dirty="0"/>
              <a:t>List</a:t>
            </a:r>
            <a:r>
              <a:rPr lang="en-US" sz="800" dirty="0"/>
              <a:t> </a:t>
            </a:r>
            <a:r>
              <a:rPr lang="en-US" sz="2400" dirty="0"/>
              <a:t>&lt;</a:t>
            </a:r>
            <a:r>
              <a:rPr lang="en-US" sz="800" dirty="0"/>
              <a:t> </a:t>
            </a:r>
            <a:r>
              <a:rPr lang="en-US" sz="2400" dirty="0"/>
              <a:t>Student</a:t>
            </a:r>
            <a:r>
              <a:rPr lang="en-US" sz="800" dirty="0"/>
              <a:t> </a:t>
            </a:r>
            <a:r>
              <a:rPr lang="he-IL" sz="2400" dirty="0"/>
              <a:t> כל תא במערך מייצג חודש בשנה: תא 0 מייצג את ינואר, תא 1 מייצג את פברואר וכך הלאה, עד תא 11 שמייצג את דצמבר. כל תא יכיל רשימה של כל התלמידים מכל </a:t>
            </a:r>
            <a:r>
              <a:rPr lang="he-IL" sz="2400" dirty="0">
                <a:solidFill>
                  <a:schemeClr val="bg1"/>
                </a:solidFill>
              </a:rPr>
              <a:t>השכבות</a:t>
            </a:r>
            <a:r>
              <a:rPr lang="he-IL" sz="2400" dirty="0"/>
              <a:t> </a:t>
            </a:r>
            <a:r>
              <a:rPr lang="he-IL" sz="2400" dirty="0">
                <a:solidFill>
                  <a:schemeClr val="bg1"/>
                </a:solidFill>
              </a:rPr>
              <a:t>ש</a:t>
            </a:r>
            <a:r>
              <a:rPr lang="he-IL" sz="2400" dirty="0"/>
              <a:t>נולדו בחודש זה, בלי חשיבות לסדר.</a:t>
            </a:r>
            <a:endParaRPr lang="en-US" sz="2400" dirty="0">
              <a:latin typeface="Century Gothic" panose="020B0502020202020204" pitchFamily="34" charset="0"/>
            </a:endParaRPr>
          </a:p>
        </p:txBody>
      </p:sp>
    </p:spTree>
    <p:extLst>
      <p:ext uri="{BB962C8B-B14F-4D97-AF65-F5344CB8AC3E}">
        <p14:creationId xmlns:p14="http://schemas.microsoft.com/office/powerpoint/2010/main" val="73359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a:xfrm>
            <a:off x="1815101" y="126142"/>
            <a:ext cx="10838701" cy="720000"/>
          </a:xfrm>
        </p:spPr>
        <p:txBody>
          <a:bodyPr rtlCol="0"/>
          <a:lstStyle/>
          <a:p>
            <a:pPr algn="ctr" defTabSz="432000" eaLnBrk="1" fontAlgn="auto" hangingPunct="1">
              <a:spcAft>
                <a:spcPts val="0"/>
              </a:spcAft>
              <a:defRPr/>
            </a:pPr>
            <a:r>
              <a:rPr lang="he-IL" altLang="he-IL" b="1" dirty="0">
                <a:cs typeface="+mj-cs"/>
              </a:rPr>
              <a:t>שאלה 3 – בגרות 2014 – תרשים הטיפוס</a:t>
            </a:r>
          </a:p>
        </p:txBody>
      </p:sp>
      <p:grpSp>
        <p:nvGrpSpPr>
          <p:cNvPr id="8194" name="קבוצה 8193">
            <a:extLst>
              <a:ext uri="{FF2B5EF4-FFF2-40B4-BE49-F238E27FC236}">
                <a16:creationId xmlns:a16="http://schemas.microsoft.com/office/drawing/2014/main" id="{897711B6-F0E8-4E14-99D0-7D93272BCAED}"/>
              </a:ext>
            </a:extLst>
          </p:cNvPr>
          <p:cNvGrpSpPr/>
          <p:nvPr/>
        </p:nvGrpSpPr>
        <p:grpSpPr>
          <a:xfrm>
            <a:off x="4463335" y="5016151"/>
            <a:ext cx="3823652" cy="1454491"/>
            <a:chOff x="2678288" y="5098786"/>
            <a:chExt cx="3823652" cy="1454491"/>
          </a:xfrm>
        </p:grpSpPr>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678288" y="5098786"/>
              <a:ext cx="3823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r>
                <a:rPr lang="he-IL" sz="2400" dirty="0"/>
                <a:t>מקרא:  </a:t>
              </a:r>
              <a:r>
                <a:rPr lang="he-IL" sz="2000" dirty="0"/>
                <a:t>אובייקט </a:t>
              </a:r>
              <a:r>
                <a:rPr lang="en-US" sz="2000" dirty="0"/>
                <a:t>Student</a:t>
              </a:r>
              <a:endParaRPr lang="he-IL" sz="2000" dirty="0"/>
            </a:p>
          </p:txBody>
        </p:sp>
        <p:grpSp>
          <p:nvGrpSpPr>
            <p:cNvPr id="29" name="קבוצה 28">
              <a:extLst>
                <a:ext uri="{FF2B5EF4-FFF2-40B4-BE49-F238E27FC236}">
                  <a16:creationId xmlns:a16="http://schemas.microsoft.com/office/drawing/2014/main" id="{B608BBD3-673F-490E-9B44-6312C57F0241}"/>
                </a:ext>
              </a:extLst>
            </p:cNvPr>
            <p:cNvGrpSpPr/>
            <p:nvPr/>
          </p:nvGrpSpPr>
          <p:grpSpPr>
            <a:xfrm>
              <a:off x="3746046" y="5607189"/>
              <a:ext cx="1062832" cy="946088"/>
              <a:chOff x="7419975" y="1980466"/>
              <a:chExt cx="1062832" cy="946088"/>
            </a:xfrm>
          </p:grpSpPr>
          <p:sp>
            <p:nvSpPr>
              <p:cNvPr id="6" name="מלבן: פינות מעוגלות 5">
                <a:extLst>
                  <a:ext uri="{FF2B5EF4-FFF2-40B4-BE49-F238E27FC236}">
                    <a16:creationId xmlns:a16="http://schemas.microsoft.com/office/drawing/2014/main" id="{D36EEBA0-16B1-4157-A8E7-321DE3F8FADF}"/>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17" name="מחבר ישר 16">
                <a:extLst>
                  <a:ext uri="{FF2B5EF4-FFF2-40B4-BE49-F238E27FC236}">
                    <a16:creationId xmlns:a16="http://schemas.microsoft.com/office/drawing/2014/main" id="{64ACA382-C10F-4856-9B0B-D3073D825637}"/>
                  </a:ext>
                </a:extLst>
              </p:cNvPr>
              <p:cNvCxnSpPr>
                <a:cxnSpLocks/>
                <a:stCxn id="6" idx="1"/>
                <a:endCxn id="6"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תיבת טקסט 17">
                <a:extLst>
                  <a:ext uri="{FF2B5EF4-FFF2-40B4-BE49-F238E27FC236}">
                    <a16:creationId xmlns:a16="http://schemas.microsoft.com/office/drawing/2014/main" id="{8C277E5B-E0C4-415A-93E7-5905A93C4414}"/>
                  </a:ext>
                </a:extLst>
              </p:cNvPr>
              <p:cNvSpPr txBox="1"/>
              <p:nvPr/>
            </p:nvSpPr>
            <p:spPr>
              <a:xfrm>
                <a:off x="7419975" y="1980466"/>
                <a:ext cx="1062832" cy="646331"/>
              </a:xfrm>
              <a:prstGeom prst="rect">
                <a:avLst/>
              </a:prstGeom>
              <a:noFill/>
            </p:spPr>
            <p:txBody>
              <a:bodyPr wrap="square" rtlCol="1">
                <a:spAutoFit/>
              </a:bodyPr>
              <a:lstStyle/>
              <a:p>
                <a:pPr algn="ctr"/>
                <a:r>
                  <a:rPr lang="he-IL" dirty="0">
                    <a:solidFill>
                      <a:schemeClr val="bg1"/>
                    </a:solidFill>
                  </a:rPr>
                  <a:t>שם</a:t>
                </a:r>
              </a:p>
              <a:p>
                <a:pPr algn="ctr"/>
                <a:r>
                  <a:rPr lang="he-IL" dirty="0">
                    <a:solidFill>
                      <a:schemeClr val="bg1"/>
                    </a:solidFill>
                  </a:rPr>
                  <a:t>ת. לידה</a:t>
                </a:r>
              </a:p>
            </p:txBody>
          </p:sp>
          <p:sp>
            <p:nvSpPr>
              <p:cNvPr id="21" name="מלבן: פינות מעוגלות 20">
                <a:extLst>
                  <a:ext uri="{FF2B5EF4-FFF2-40B4-BE49-F238E27FC236}">
                    <a16:creationId xmlns:a16="http://schemas.microsoft.com/office/drawing/2014/main" id="{F9A1D1F6-0652-448D-ACA3-42E3685324D9}"/>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pPr algn="ctr"/>
                <a:r>
                  <a:rPr lang="he-IL" sz="1000" dirty="0"/>
                  <a:t>שנה  חודש  יום</a:t>
                </a:r>
              </a:p>
            </p:txBody>
          </p:sp>
          <p:cxnSp>
            <p:nvCxnSpPr>
              <p:cNvPr id="23" name="מחבר ישר 22">
                <a:extLst>
                  <a:ext uri="{FF2B5EF4-FFF2-40B4-BE49-F238E27FC236}">
                    <a16:creationId xmlns:a16="http://schemas.microsoft.com/office/drawing/2014/main" id="{52FDA365-D6B8-4AB7-B138-42B440F1FDF0}"/>
                  </a:ext>
                </a:extLst>
              </p:cNvPr>
              <p:cNvCxnSpPr/>
              <p:nvPr/>
            </p:nvCxnSpPr>
            <p:spPr>
              <a:xfrm>
                <a:off x="77374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C9D813A1-11E1-437D-9477-4E290DD4C921}"/>
                  </a:ext>
                </a:extLst>
              </p:cNvPr>
              <p:cNvCxnSpPr/>
              <p:nvPr/>
            </p:nvCxnSpPr>
            <p:spPr>
              <a:xfrm>
                <a:off x="8102600"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id="{6B1AFC6A-90E4-4BDD-882F-43FEEB7F3FED}"/>
                  </a:ext>
                </a:extLst>
              </p:cNvPr>
              <p:cNvCxnSpPr/>
              <p:nvPr/>
            </p:nvCxnSpPr>
            <p:spPr>
              <a:xfrm>
                <a:off x="8028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grpSp>
      <p:pic>
        <p:nvPicPr>
          <p:cNvPr id="8200" name="תמונה 8199" descr="תמונה שמכילה צילום מסך&#10;&#10;התיאור נוצר באופן אוטומטי">
            <a:extLst>
              <a:ext uri="{FF2B5EF4-FFF2-40B4-BE49-F238E27FC236}">
                <a16:creationId xmlns:a16="http://schemas.microsoft.com/office/drawing/2014/main" id="{29A9A609-1E6F-4AE6-B646-B338DCF86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593" y="967969"/>
            <a:ext cx="6247486" cy="3589974"/>
          </a:xfrm>
          <a:prstGeom prst="rect">
            <a:avLst/>
          </a:prstGeom>
        </p:spPr>
      </p:pic>
      <p:pic>
        <p:nvPicPr>
          <p:cNvPr id="8202" name="תמונה 8201" descr="תמונה שמכילה צילום מסך&#10;&#10;התיאור נוצר באופן אוטומטי">
            <a:extLst>
              <a:ext uri="{FF2B5EF4-FFF2-40B4-BE49-F238E27FC236}">
                <a16:creationId xmlns:a16="http://schemas.microsoft.com/office/drawing/2014/main" id="{AAB4ECEA-BA7B-4327-BA00-D2E4CA7BA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05" y="684679"/>
            <a:ext cx="5113005" cy="6239210"/>
          </a:xfrm>
          <a:prstGeom prst="rect">
            <a:avLst/>
          </a:prstGeom>
        </p:spPr>
      </p:pic>
    </p:spTree>
    <p:extLst>
      <p:ext uri="{BB962C8B-B14F-4D97-AF65-F5344CB8AC3E}">
        <p14:creationId xmlns:p14="http://schemas.microsoft.com/office/powerpoint/2010/main" val="13511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a:xfrm>
            <a:off x="1815101" y="126142"/>
            <a:ext cx="10838701" cy="720000"/>
          </a:xfrm>
        </p:spPr>
        <p:txBody>
          <a:bodyPr rtlCol="0"/>
          <a:lstStyle/>
          <a:p>
            <a:pPr algn="ctr" defTabSz="432000" eaLnBrk="1" fontAlgn="auto" hangingPunct="1">
              <a:spcAft>
                <a:spcPts val="0"/>
              </a:spcAft>
              <a:defRPr/>
            </a:pPr>
            <a:r>
              <a:rPr lang="he-IL" altLang="he-IL" b="1" dirty="0">
                <a:cs typeface="+mj-cs"/>
              </a:rPr>
              <a:t>שאלה 3 – בגרות 2014 – תרשים הטיפוס</a:t>
            </a:r>
          </a:p>
        </p:txBody>
      </p:sp>
      <p:graphicFrame>
        <p:nvGraphicFramePr>
          <p:cNvPr id="2" name="טבלה 2">
            <a:extLst>
              <a:ext uri="{FF2B5EF4-FFF2-40B4-BE49-F238E27FC236}">
                <a16:creationId xmlns:a16="http://schemas.microsoft.com/office/drawing/2014/main" id="{C1785CBD-7FF2-4546-AFE3-3D3F2C5D9375}"/>
              </a:ext>
            </a:extLst>
          </p:cNvPr>
          <p:cNvGraphicFramePr>
            <a:graphicFrameLocks noGrp="1"/>
          </p:cNvGraphicFramePr>
          <p:nvPr/>
        </p:nvGraphicFramePr>
        <p:xfrm>
          <a:off x="6502400" y="916366"/>
          <a:ext cx="596900" cy="3585006"/>
        </p:xfrm>
        <a:graphic>
          <a:graphicData uri="http://schemas.openxmlformats.org/drawingml/2006/table">
            <a:tbl>
              <a:tblPr rtl="1" firstRow="1" bandRow="1">
                <a:tableStyleId>{5C22544A-7EE6-4342-B048-85BDC9FD1C3A}</a:tableStyleId>
              </a:tblPr>
              <a:tblGrid>
                <a:gridCol w="596900">
                  <a:extLst>
                    <a:ext uri="{9D8B030D-6E8A-4147-A177-3AD203B41FA5}">
                      <a16:colId xmlns:a16="http://schemas.microsoft.com/office/drawing/2014/main" val="898863060"/>
                    </a:ext>
                  </a:extLst>
                </a:gridCol>
              </a:tblGrid>
              <a:tr h="490821">
                <a:tc>
                  <a:txBody>
                    <a:bodyPr/>
                    <a:lstStyle/>
                    <a:p>
                      <a:pPr algn="ctr" rtl="1"/>
                      <a:r>
                        <a:rPr lang="en-US" dirty="0"/>
                        <a:t>this.ar</a:t>
                      </a:r>
                      <a:endParaRPr lang="he-IL" dirty="0"/>
                    </a:p>
                  </a:txBody>
                  <a:tcPr/>
                </a:tc>
                <a:extLst>
                  <a:ext uri="{0D108BD9-81ED-4DB2-BD59-A6C34878D82A}">
                    <a16:rowId xmlns:a16="http://schemas.microsoft.com/office/drawing/2014/main" val="2921312853"/>
                  </a:ext>
                </a:extLst>
              </a:tr>
              <a:tr h="490821">
                <a:tc>
                  <a:txBody>
                    <a:bodyPr/>
                    <a:lstStyle/>
                    <a:p>
                      <a:pPr rtl="1"/>
                      <a:endParaRPr lang="he-IL" dirty="0"/>
                    </a:p>
                  </a:txBody>
                  <a:tcPr/>
                </a:tc>
                <a:extLst>
                  <a:ext uri="{0D108BD9-81ED-4DB2-BD59-A6C34878D82A}">
                    <a16:rowId xmlns:a16="http://schemas.microsoft.com/office/drawing/2014/main" val="4110975325"/>
                  </a:ext>
                </a:extLst>
              </a:tr>
              <a:tr h="490821">
                <a:tc>
                  <a:txBody>
                    <a:bodyPr/>
                    <a:lstStyle/>
                    <a:p>
                      <a:pPr rtl="1"/>
                      <a:endParaRPr lang="he-IL" dirty="0"/>
                    </a:p>
                  </a:txBody>
                  <a:tcPr/>
                </a:tc>
                <a:extLst>
                  <a:ext uri="{0D108BD9-81ED-4DB2-BD59-A6C34878D82A}">
                    <a16:rowId xmlns:a16="http://schemas.microsoft.com/office/drawing/2014/main" val="3004800475"/>
                  </a:ext>
                </a:extLst>
              </a:tr>
              <a:tr h="490821">
                <a:tc>
                  <a:txBody>
                    <a:bodyPr/>
                    <a:lstStyle/>
                    <a:p>
                      <a:pPr rtl="1"/>
                      <a:endParaRPr lang="he-IL" dirty="0"/>
                    </a:p>
                  </a:txBody>
                  <a:tcPr/>
                </a:tc>
                <a:extLst>
                  <a:ext uri="{0D108BD9-81ED-4DB2-BD59-A6C34878D82A}">
                    <a16:rowId xmlns:a16="http://schemas.microsoft.com/office/drawing/2014/main" val="2085930083"/>
                  </a:ext>
                </a:extLst>
              </a:tr>
              <a:tr h="490821">
                <a:tc>
                  <a:txBody>
                    <a:bodyPr/>
                    <a:lstStyle/>
                    <a:p>
                      <a:pPr rtl="1"/>
                      <a:endParaRPr lang="he-IL" dirty="0"/>
                    </a:p>
                  </a:txBody>
                  <a:tcPr/>
                </a:tc>
                <a:extLst>
                  <a:ext uri="{0D108BD9-81ED-4DB2-BD59-A6C34878D82A}">
                    <a16:rowId xmlns:a16="http://schemas.microsoft.com/office/drawing/2014/main" val="2955282347"/>
                  </a:ext>
                </a:extLst>
              </a:tr>
              <a:tr h="490821">
                <a:tc>
                  <a:txBody>
                    <a:bodyPr/>
                    <a:lstStyle/>
                    <a:p>
                      <a:pPr rtl="1"/>
                      <a:endParaRPr lang="he-IL" dirty="0"/>
                    </a:p>
                  </a:txBody>
                  <a:tcPr/>
                </a:tc>
                <a:extLst>
                  <a:ext uri="{0D108BD9-81ED-4DB2-BD59-A6C34878D82A}">
                    <a16:rowId xmlns:a16="http://schemas.microsoft.com/office/drawing/2014/main" val="3314189264"/>
                  </a:ext>
                </a:extLst>
              </a:tr>
              <a:tr h="490821">
                <a:tc>
                  <a:txBody>
                    <a:bodyPr/>
                    <a:lstStyle/>
                    <a:p>
                      <a:pPr rtl="1"/>
                      <a:endParaRPr lang="he-IL" dirty="0"/>
                    </a:p>
                  </a:txBody>
                  <a:tcPr/>
                </a:tc>
                <a:extLst>
                  <a:ext uri="{0D108BD9-81ED-4DB2-BD59-A6C34878D82A}">
                    <a16:rowId xmlns:a16="http://schemas.microsoft.com/office/drawing/2014/main" val="951550742"/>
                  </a:ext>
                </a:extLst>
              </a:tr>
            </a:tbl>
          </a:graphicData>
        </a:graphic>
      </p:graphicFrame>
      <p:sp>
        <p:nvSpPr>
          <p:cNvPr id="7" name="Rectangle 4">
            <a:extLst>
              <a:ext uri="{FF2B5EF4-FFF2-40B4-BE49-F238E27FC236}">
                <a16:creationId xmlns:a16="http://schemas.microsoft.com/office/drawing/2014/main" id="{C1D8DDFB-4852-4804-B79B-AB5071BA427D}"/>
              </a:ext>
            </a:extLst>
          </p:cNvPr>
          <p:cNvSpPr/>
          <p:nvPr/>
        </p:nvSpPr>
        <p:spPr>
          <a:xfrm>
            <a:off x="8366760" y="5713746"/>
            <a:ext cx="3823652" cy="2097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זהו גודל החלון בו יוצג הוידאו שלכם בצד ימין למטה – נסו לא לשים מידע חשוב בחלק זה של השקופית  </a:t>
            </a:r>
            <a:br>
              <a:rPr lang="en-US" dirty="0"/>
            </a:br>
            <a:r>
              <a:rPr lang="he-IL" dirty="0"/>
              <a:t>(לכל אורך המצגת)</a:t>
            </a:r>
          </a:p>
          <a:p>
            <a:pPr algn="ctr"/>
            <a:r>
              <a:rPr lang="he-IL" sz="1600" dirty="0"/>
              <a:t>(תוכלו למחוק ריבוע זה לאחר הקריאה) </a:t>
            </a:r>
            <a:endParaRPr lang="en-US" sz="1600" dirty="0"/>
          </a:p>
        </p:txBody>
      </p:sp>
      <p:grpSp>
        <p:nvGrpSpPr>
          <p:cNvPr id="8194" name="קבוצה 8193">
            <a:extLst>
              <a:ext uri="{FF2B5EF4-FFF2-40B4-BE49-F238E27FC236}">
                <a16:creationId xmlns:a16="http://schemas.microsoft.com/office/drawing/2014/main" id="{897711B6-F0E8-4E14-99D0-7D93272BCAED}"/>
              </a:ext>
            </a:extLst>
          </p:cNvPr>
          <p:cNvGrpSpPr/>
          <p:nvPr/>
        </p:nvGrpSpPr>
        <p:grpSpPr>
          <a:xfrm>
            <a:off x="4463335" y="5016151"/>
            <a:ext cx="3823652" cy="1454491"/>
            <a:chOff x="2678288" y="5098786"/>
            <a:chExt cx="3823652" cy="1454491"/>
          </a:xfrm>
        </p:grpSpPr>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678288" y="5098786"/>
              <a:ext cx="3823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r>
                <a:rPr lang="he-IL" sz="2400" dirty="0"/>
                <a:t>מקרא:  </a:t>
              </a:r>
              <a:r>
                <a:rPr lang="he-IL" sz="2000" dirty="0"/>
                <a:t>אובייקט </a:t>
              </a:r>
              <a:r>
                <a:rPr lang="en-US" sz="2000" dirty="0"/>
                <a:t>Student</a:t>
              </a:r>
              <a:endParaRPr lang="he-IL" sz="2000" dirty="0"/>
            </a:p>
          </p:txBody>
        </p:sp>
        <p:grpSp>
          <p:nvGrpSpPr>
            <p:cNvPr id="29" name="קבוצה 28">
              <a:extLst>
                <a:ext uri="{FF2B5EF4-FFF2-40B4-BE49-F238E27FC236}">
                  <a16:creationId xmlns:a16="http://schemas.microsoft.com/office/drawing/2014/main" id="{B608BBD3-673F-490E-9B44-6312C57F0241}"/>
                </a:ext>
              </a:extLst>
            </p:cNvPr>
            <p:cNvGrpSpPr/>
            <p:nvPr/>
          </p:nvGrpSpPr>
          <p:grpSpPr>
            <a:xfrm>
              <a:off x="3746046" y="5607189"/>
              <a:ext cx="1062832" cy="946088"/>
              <a:chOff x="7419975" y="1980466"/>
              <a:chExt cx="1062832" cy="946088"/>
            </a:xfrm>
          </p:grpSpPr>
          <p:sp>
            <p:nvSpPr>
              <p:cNvPr id="6" name="מלבן: פינות מעוגלות 5">
                <a:extLst>
                  <a:ext uri="{FF2B5EF4-FFF2-40B4-BE49-F238E27FC236}">
                    <a16:creationId xmlns:a16="http://schemas.microsoft.com/office/drawing/2014/main" id="{D36EEBA0-16B1-4157-A8E7-321DE3F8FADF}"/>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17" name="מחבר ישר 16">
                <a:extLst>
                  <a:ext uri="{FF2B5EF4-FFF2-40B4-BE49-F238E27FC236}">
                    <a16:creationId xmlns:a16="http://schemas.microsoft.com/office/drawing/2014/main" id="{64ACA382-C10F-4856-9B0B-D3073D825637}"/>
                  </a:ext>
                </a:extLst>
              </p:cNvPr>
              <p:cNvCxnSpPr>
                <a:cxnSpLocks/>
                <a:stCxn id="6" idx="1"/>
                <a:endCxn id="6"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תיבת טקסט 17">
                <a:extLst>
                  <a:ext uri="{FF2B5EF4-FFF2-40B4-BE49-F238E27FC236}">
                    <a16:creationId xmlns:a16="http://schemas.microsoft.com/office/drawing/2014/main" id="{8C277E5B-E0C4-415A-93E7-5905A93C4414}"/>
                  </a:ext>
                </a:extLst>
              </p:cNvPr>
              <p:cNvSpPr txBox="1"/>
              <p:nvPr/>
            </p:nvSpPr>
            <p:spPr>
              <a:xfrm>
                <a:off x="7419975" y="1980466"/>
                <a:ext cx="1062832" cy="646331"/>
              </a:xfrm>
              <a:prstGeom prst="rect">
                <a:avLst/>
              </a:prstGeom>
              <a:noFill/>
            </p:spPr>
            <p:txBody>
              <a:bodyPr wrap="square" rtlCol="1">
                <a:spAutoFit/>
              </a:bodyPr>
              <a:lstStyle/>
              <a:p>
                <a:pPr algn="ctr"/>
                <a:r>
                  <a:rPr lang="he-IL" dirty="0">
                    <a:solidFill>
                      <a:schemeClr val="bg1"/>
                    </a:solidFill>
                  </a:rPr>
                  <a:t>שם</a:t>
                </a:r>
              </a:p>
              <a:p>
                <a:pPr algn="ctr"/>
                <a:r>
                  <a:rPr lang="he-IL" dirty="0">
                    <a:solidFill>
                      <a:schemeClr val="bg1"/>
                    </a:solidFill>
                  </a:rPr>
                  <a:t>ת. לידה</a:t>
                </a:r>
              </a:p>
            </p:txBody>
          </p:sp>
          <p:sp>
            <p:nvSpPr>
              <p:cNvPr id="21" name="מלבן: פינות מעוגלות 20">
                <a:extLst>
                  <a:ext uri="{FF2B5EF4-FFF2-40B4-BE49-F238E27FC236}">
                    <a16:creationId xmlns:a16="http://schemas.microsoft.com/office/drawing/2014/main" id="{F9A1D1F6-0652-448D-ACA3-42E3685324D9}"/>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pPr algn="ctr"/>
                <a:r>
                  <a:rPr lang="he-IL" sz="1000" dirty="0"/>
                  <a:t>שנה  חודש  יום</a:t>
                </a:r>
              </a:p>
            </p:txBody>
          </p:sp>
          <p:cxnSp>
            <p:nvCxnSpPr>
              <p:cNvPr id="23" name="מחבר ישר 22">
                <a:extLst>
                  <a:ext uri="{FF2B5EF4-FFF2-40B4-BE49-F238E27FC236}">
                    <a16:creationId xmlns:a16="http://schemas.microsoft.com/office/drawing/2014/main" id="{52FDA365-D6B8-4AB7-B138-42B440F1FDF0}"/>
                  </a:ext>
                </a:extLst>
              </p:cNvPr>
              <p:cNvCxnSpPr/>
              <p:nvPr/>
            </p:nvCxnSpPr>
            <p:spPr>
              <a:xfrm>
                <a:off x="77374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C9D813A1-11E1-437D-9477-4E290DD4C921}"/>
                  </a:ext>
                </a:extLst>
              </p:cNvPr>
              <p:cNvCxnSpPr/>
              <p:nvPr/>
            </p:nvCxnSpPr>
            <p:spPr>
              <a:xfrm>
                <a:off x="8102600"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id="{6B1AFC6A-90E4-4BDD-882F-43FEEB7F3FED}"/>
                  </a:ext>
                </a:extLst>
              </p:cNvPr>
              <p:cNvCxnSpPr/>
              <p:nvPr/>
            </p:nvCxnSpPr>
            <p:spPr>
              <a:xfrm>
                <a:off x="8028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grpSp>
      <p:grpSp>
        <p:nvGrpSpPr>
          <p:cNvPr id="223" name="קבוצה 222">
            <a:extLst>
              <a:ext uri="{FF2B5EF4-FFF2-40B4-BE49-F238E27FC236}">
                <a16:creationId xmlns:a16="http://schemas.microsoft.com/office/drawing/2014/main" id="{DC310EF5-4F2A-4410-BE18-8280249ECD29}"/>
              </a:ext>
            </a:extLst>
          </p:cNvPr>
          <p:cNvGrpSpPr/>
          <p:nvPr/>
        </p:nvGrpSpPr>
        <p:grpSpPr>
          <a:xfrm>
            <a:off x="-261937" y="1007522"/>
            <a:ext cx="1453074" cy="5782426"/>
            <a:chOff x="5052502" y="1580355"/>
            <a:chExt cx="1453074" cy="5782426"/>
          </a:xfrm>
        </p:grpSpPr>
        <p:sp>
          <p:nvSpPr>
            <p:cNvPr id="224" name="תיבת טקסט 223">
              <a:extLst>
                <a:ext uri="{FF2B5EF4-FFF2-40B4-BE49-F238E27FC236}">
                  <a16:creationId xmlns:a16="http://schemas.microsoft.com/office/drawing/2014/main" id="{7E2A254A-2F58-40BD-A6CF-4CCB1F1A4685}"/>
                </a:ext>
              </a:extLst>
            </p:cNvPr>
            <p:cNvSpPr txBox="1"/>
            <p:nvPr/>
          </p:nvSpPr>
          <p:spPr>
            <a:xfrm>
              <a:off x="5247102" y="1580355"/>
              <a:ext cx="1258473" cy="400110"/>
            </a:xfrm>
            <a:prstGeom prst="rect">
              <a:avLst/>
            </a:prstGeom>
            <a:noFill/>
          </p:spPr>
          <p:txBody>
            <a:bodyPr wrap="square" rtlCol="1">
              <a:spAutoFit/>
            </a:bodyPr>
            <a:lstStyle/>
            <a:p>
              <a:r>
                <a:rPr lang="en-US" sz="2000" dirty="0"/>
                <a:t>[</a:t>
              </a:r>
              <a:r>
                <a:rPr lang="en-US" dirty="0"/>
                <a:t>0</a:t>
              </a:r>
              <a:r>
                <a:rPr lang="en-US" sz="2000" dirty="0"/>
                <a:t>]</a:t>
              </a:r>
              <a:r>
                <a:rPr lang="he-IL" dirty="0"/>
                <a:t> - ינו'</a:t>
              </a:r>
            </a:p>
          </p:txBody>
        </p:sp>
        <p:sp>
          <p:nvSpPr>
            <p:cNvPr id="225" name="תיבת טקסט 224">
              <a:extLst>
                <a:ext uri="{FF2B5EF4-FFF2-40B4-BE49-F238E27FC236}">
                  <a16:creationId xmlns:a16="http://schemas.microsoft.com/office/drawing/2014/main" id="{235C84F7-F164-451D-915B-7F3E833E3A61}"/>
                </a:ext>
              </a:extLst>
            </p:cNvPr>
            <p:cNvSpPr txBox="1"/>
            <p:nvPr/>
          </p:nvSpPr>
          <p:spPr>
            <a:xfrm>
              <a:off x="5247102" y="2078037"/>
              <a:ext cx="1258473" cy="400110"/>
            </a:xfrm>
            <a:prstGeom prst="rect">
              <a:avLst/>
            </a:prstGeom>
            <a:noFill/>
          </p:spPr>
          <p:txBody>
            <a:bodyPr wrap="square" rtlCol="1">
              <a:spAutoFit/>
            </a:bodyPr>
            <a:lstStyle/>
            <a:p>
              <a:r>
                <a:rPr lang="en-US" sz="2000" dirty="0"/>
                <a:t>[</a:t>
              </a:r>
              <a:r>
                <a:rPr lang="en-US" dirty="0"/>
                <a:t>1</a:t>
              </a:r>
              <a:r>
                <a:rPr lang="en-US" sz="2000" dirty="0"/>
                <a:t>]</a:t>
              </a:r>
              <a:r>
                <a:rPr lang="he-IL" dirty="0"/>
                <a:t> - פבר'</a:t>
              </a:r>
            </a:p>
          </p:txBody>
        </p:sp>
        <p:sp>
          <p:nvSpPr>
            <p:cNvPr id="226" name="תיבת טקסט 225">
              <a:extLst>
                <a:ext uri="{FF2B5EF4-FFF2-40B4-BE49-F238E27FC236}">
                  <a16:creationId xmlns:a16="http://schemas.microsoft.com/office/drawing/2014/main" id="{2EA14CE1-9339-4364-AA64-82842317D5EE}"/>
                </a:ext>
              </a:extLst>
            </p:cNvPr>
            <p:cNvSpPr txBox="1"/>
            <p:nvPr/>
          </p:nvSpPr>
          <p:spPr>
            <a:xfrm>
              <a:off x="5240032" y="2563724"/>
              <a:ext cx="1265544" cy="400110"/>
            </a:xfrm>
            <a:prstGeom prst="rect">
              <a:avLst/>
            </a:prstGeom>
            <a:noFill/>
          </p:spPr>
          <p:txBody>
            <a:bodyPr wrap="square" rtlCol="1">
              <a:spAutoFit/>
            </a:bodyPr>
            <a:lstStyle/>
            <a:p>
              <a:r>
                <a:rPr lang="en-US" sz="2000" dirty="0"/>
                <a:t>[</a:t>
              </a:r>
              <a:r>
                <a:rPr lang="en-US" dirty="0"/>
                <a:t>2</a:t>
              </a:r>
              <a:r>
                <a:rPr lang="en-US" sz="2000" dirty="0"/>
                <a:t>]</a:t>
              </a:r>
              <a:r>
                <a:rPr lang="he-IL" dirty="0"/>
                <a:t> - מרץ</a:t>
              </a:r>
            </a:p>
          </p:txBody>
        </p:sp>
        <p:sp>
          <p:nvSpPr>
            <p:cNvPr id="227" name="תיבת טקסט 226">
              <a:extLst>
                <a:ext uri="{FF2B5EF4-FFF2-40B4-BE49-F238E27FC236}">
                  <a16:creationId xmlns:a16="http://schemas.microsoft.com/office/drawing/2014/main" id="{899636A5-B58F-4D0F-B307-57754D54A69D}"/>
                </a:ext>
              </a:extLst>
            </p:cNvPr>
            <p:cNvSpPr txBox="1"/>
            <p:nvPr/>
          </p:nvSpPr>
          <p:spPr>
            <a:xfrm>
              <a:off x="5247102" y="3055732"/>
              <a:ext cx="1258473" cy="400110"/>
            </a:xfrm>
            <a:prstGeom prst="rect">
              <a:avLst/>
            </a:prstGeom>
            <a:noFill/>
          </p:spPr>
          <p:txBody>
            <a:bodyPr wrap="square" rtlCol="1">
              <a:spAutoFit/>
            </a:bodyPr>
            <a:lstStyle/>
            <a:p>
              <a:r>
                <a:rPr lang="en-US" sz="2000" dirty="0"/>
                <a:t>[</a:t>
              </a:r>
              <a:r>
                <a:rPr lang="en-US" dirty="0"/>
                <a:t>3</a:t>
              </a:r>
              <a:r>
                <a:rPr lang="en-US" sz="2000" dirty="0"/>
                <a:t>]</a:t>
              </a:r>
              <a:r>
                <a:rPr lang="he-IL" dirty="0"/>
                <a:t> - אפר'</a:t>
              </a:r>
            </a:p>
          </p:txBody>
        </p:sp>
        <p:sp>
          <p:nvSpPr>
            <p:cNvPr id="228" name="תיבת טקסט 227">
              <a:extLst>
                <a:ext uri="{FF2B5EF4-FFF2-40B4-BE49-F238E27FC236}">
                  <a16:creationId xmlns:a16="http://schemas.microsoft.com/office/drawing/2014/main" id="{D6C32AFC-90AE-4168-87A5-15AD396DBE2F}"/>
                </a:ext>
              </a:extLst>
            </p:cNvPr>
            <p:cNvSpPr txBox="1"/>
            <p:nvPr/>
          </p:nvSpPr>
          <p:spPr>
            <a:xfrm>
              <a:off x="5398294" y="3547094"/>
              <a:ext cx="1107281" cy="400110"/>
            </a:xfrm>
            <a:prstGeom prst="rect">
              <a:avLst/>
            </a:prstGeom>
            <a:noFill/>
          </p:spPr>
          <p:txBody>
            <a:bodyPr wrap="square" rtlCol="1">
              <a:spAutoFit/>
            </a:bodyPr>
            <a:lstStyle/>
            <a:p>
              <a:r>
                <a:rPr lang="en-US" sz="2000" dirty="0"/>
                <a:t>[</a:t>
              </a:r>
              <a:r>
                <a:rPr lang="en-US" dirty="0"/>
                <a:t>4</a:t>
              </a:r>
              <a:r>
                <a:rPr lang="en-US" sz="2000" dirty="0"/>
                <a:t>]</a:t>
              </a:r>
              <a:r>
                <a:rPr lang="he-IL" dirty="0"/>
                <a:t> - מאי</a:t>
              </a:r>
            </a:p>
          </p:txBody>
        </p:sp>
        <p:sp>
          <p:nvSpPr>
            <p:cNvPr id="229" name="תיבת טקסט 228">
              <a:extLst>
                <a:ext uri="{FF2B5EF4-FFF2-40B4-BE49-F238E27FC236}">
                  <a16:creationId xmlns:a16="http://schemas.microsoft.com/office/drawing/2014/main" id="{9B99C5EB-7ECA-4EEE-8807-5CDFACEBBAA2}"/>
                </a:ext>
              </a:extLst>
            </p:cNvPr>
            <p:cNvSpPr txBox="1"/>
            <p:nvPr/>
          </p:nvSpPr>
          <p:spPr>
            <a:xfrm>
              <a:off x="5398294" y="4022989"/>
              <a:ext cx="1107281" cy="400110"/>
            </a:xfrm>
            <a:prstGeom prst="rect">
              <a:avLst/>
            </a:prstGeom>
            <a:noFill/>
          </p:spPr>
          <p:txBody>
            <a:bodyPr wrap="square" rtlCol="1">
              <a:spAutoFit/>
            </a:bodyPr>
            <a:lstStyle/>
            <a:p>
              <a:r>
                <a:rPr lang="en-US" sz="2000" dirty="0"/>
                <a:t>[</a:t>
              </a:r>
              <a:r>
                <a:rPr lang="en-US" dirty="0"/>
                <a:t>5</a:t>
              </a:r>
              <a:r>
                <a:rPr lang="en-US" sz="2000" dirty="0"/>
                <a:t>]</a:t>
              </a:r>
              <a:r>
                <a:rPr lang="he-IL" dirty="0"/>
                <a:t> - יוני</a:t>
              </a:r>
            </a:p>
          </p:txBody>
        </p:sp>
        <p:sp>
          <p:nvSpPr>
            <p:cNvPr id="319" name="תיבת טקסט 318">
              <a:extLst>
                <a:ext uri="{FF2B5EF4-FFF2-40B4-BE49-F238E27FC236}">
                  <a16:creationId xmlns:a16="http://schemas.microsoft.com/office/drawing/2014/main" id="{184AC6EF-7047-40A8-B574-A50FE510DDEC}"/>
                </a:ext>
              </a:extLst>
            </p:cNvPr>
            <p:cNvSpPr txBox="1"/>
            <p:nvPr/>
          </p:nvSpPr>
          <p:spPr>
            <a:xfrm>
              <a:off x="5247102" y="4520037"/>
              <a:ext cx="1258473" cy="400110"/>
            </a:xfrm>
            <a:prstGeom prst="rect">
              <a:avLst/>
            </a:prstGeom>
            <a:noFill/>
          </p:spPr>
          <p:txBody>
            <a:bodyPr wrap="square" rtlCol="1">
              <a:spAutoFit/>
            </a:bodyPr>
            <a:lstStyle/>
            <a:p>
              <a:r>
                <a:rPr lang="en-US" sz="2000" dirty="0"/>
                <a:t>[</a:t>
              </a:r>
              <a:r>
                <a:rPr lang="en-US" dirty="0"/>
                <a:t>6</a:t>
              </a:r>
              <a:r>
                <a:rPr lang="en-US" sz="2000" dirty="0"/>
                <a:t>]</a:t>
              </a:r>
              <a:r>
                <a:rPr lang="he-IL" dirty="0"/>
                <a:t> - יולי</a:t>
              </a:r>
            </a:p>
          </p:txBody>
        </p:sp>
        <p:sp>
          <p:nvSpPr>
            <p:cNvPr id="320" name="תיבת טקסט 319">
              <a:extLst>
                <a:ext uri="{FF2B5EF4-FFF2-40B4-BE49-F238E27FC236}">
                  <a16:creationId xmlns:a16="http://schemas.microsoft.com/office/drawing/2014/main" id="{C77B3F27-B9E1-4241-A4FC-C31275A8F70A}"/>
                </a:ext>
              </a:extLst>
            </p:cNvPr>
            <p:cNvSpPr txBox="1"/>
            <p:nvPr/>
          </p:nvSpPr>
          <p:spPr>
            <a:xfrm>
              <a:off x="5247102" y="5017719"/>
              <a:ext cx="1258473" cy="400110"/>
            </a:xfrm>
            <a:prstGeom prst="rect">
              <a:avLst/>
            </a:prstGeom>
            <a:noFill/>
          </p:spPr>
          <p:txBody>
            <a:bodyPr wrap="square" rtlCol="1">
              <a:spAutoFit/>
            </a:bodyPr>
            <a:lstStyle/>
            <a:p>
              <a:r>
                <a:rPr lang="en-US" sz="2000" dirty="0"/>
                <a:t>[</a:t>
              </a:r>
              <a:r>
                <a:rPr lang="en-US" dirty="0"/>
                <a:t>7</a:t>
              </a:r>
              <a:r>
                <a:rPr lang="en-US" sz="2000" dirty="0"/>
                <a:t>]</a:t>
              </a:r>
              <a:r>
                <a:rPr lang="he-IL" dirty="0"/>
                <a:t> - אוג'</a:t>
              </a:r>
            </a:p>
          </p:txBody>
        </p:sp>
        <p:sp>
          <p:nvSpPr>
            <p:cNvPr id="321" name="תיבת טקסט 320">
              <a:extLst>
                <a:ext uri="{FF2B5EF4-FFF2-40B4-BE49-F238E27FC236}">
                  <a16:creationId xmlns:a16="http://schemas.microsoft.com/office/drawing/2014/main" id="{B16C7FA8-BDED-4060-B7DE-E20BADCE72FC}"/>
                </a:ext>
              </a:extLst>
            </p:cNvPr>
            <p:cNvSpPr txBox="1"/>
            <p:nvPr/>
          </p:nvSpPr>
          <p:spPr>
            <a:xfrm>
              <a:off x="5240032" y="5503406"/>
              <a:ext cx="1265544" cy="400110"/>
            </a:xfrm>
            <a:prstGeom prst="rect">
              <a:avLst/>
            </a:prstGeom>
            <a:noFill/>
          </p:spPr>
          <p:txBody>
            <a:bodyPr wrap="square" rtlCol="1">
              <a:spAutoFit/>
            </a:bodyPr>
            <a:lstStyle/>
            <a:p>
              <a:r>
                <a:rPr lang="en-US" sz="2000" dirty="0"/>
                <a:t>[</a:t>
              </a:r>
              <a:r>
                <a:rPr lang="en-US" dirty="0"/>
                <a:t>8</a:t>
              </a:r>
              <a:r>
                <a:rPr lang="en-US" sz="2000" dirty="0"/>
                <a:t>]</a:t>
              </a:r>
              <a:r>
                <a:rPr lang="he-IL" dirty="0"/>
                <a:t> - ספט'</a:t>
              </a:r>
            </a:p>
          </p:txBody>
        </p:sp>
        <p:sp>
          <p:nvSpPr>
            <p:cNvPr id="322" name="תיבת טקסט 321">
              <a:extLst>
                <a:ext uri="{FF2B5EF4-FFF2-40B4-BE49-F238E27FC236}">
                  <a16:creationId xmlns:a16="http://schemas.microsoft.com/office/drawing/2014/main" id="{8BA02F8F-B15D-42BA-A377-B004EA941C3E}"/>
                </a:ext>
              </a:extLst>
            </p:cNvPr>
            <p:cNvSpPr txBox="1"/>
            <p:nvPr/>
          </p:nvSpPr>
          <p:spPr>
            <a:xfrm>
              <a:off x="5247102" y="5995414"/>
              <a:ext cx="1258473" cy="400110"/>
            </a:xfrm>
            <a:prstGeom prst="rect">
              <a:avLst/>
            </a:prstGeom>
            <a:noFill/>
          </p:spPr>
          <p:txBody>
            <a:bodyPr wrap="square" rtlCol="1">
              <a:spAutoFit/>
            </a:bodyPr>
            <a:lstStyle/>
            <a:p>
              <a:r>
                <a:rPr lang="en-US" sz="2000" dirty="0"/>
                <a:t>[</a:t>
              </a:r>
              <a:r>
                <a:rPr lang="en-US" dirty="0"/>
                <a:t>9</a:t>
              </a:r>
              <a:r>
                <a:rPr lang="en-US" sz="2000" dirty="0"/>
                <a:t>]</a:t>
              </a:r>
              <a:r>
                <a:rPr lang="he-IL" dirty="0"/>
                <a:t> - אוק'</a:t>
              </a:r>
            </a:p>
          </p:txBody>
        </p:sp>
        <p:sp>
          <p:nvSpPr>
            <p:cNvPr id="323" name="תיבת טקסט 322">
              <a:extLst>
                <a:ext uri="{FF2B5EF4-FFF2-40B4-BE49-F238E27FC236}">
                  <a16:creationId xmlns:a16="http://schemas.microsoft.com/office/drawing/2014/main" id="{2D49B8BD-F938-4271-934E-1E4FF5499E96}"/>
                </a:ext>
              </a:extLst>
            </p:cNvPr>
            <p:cNvSpPr txBox="1"/>
            <p:nvPr/>
          </p:nvSpPr>
          <p:spPr>
            <a:xfrm>
              <a:off x="5171564" y="6486776"/>
              <a:ext cx="1334011" cy="400110"/>
            </a:xfrm>
            <a:prstGeom prst="rect">
              <a:avLst/>
            </a:prstGeom>
            <a:noFill/>
          </p:spPr>
          <p:txBody>
            <a:bodyPr wrap="square" rtlCol="1">
              <a:spAutoFit/>
            </a:bodyPr>
            <a:lstStyle/>
            <a:p>
              <a:r>
                <a:rPr lang="en-US" sz="2000" dirty="0"/>
                <a:t>[</a:t>
              </a:r>
              <a:r>
                <a:rPr lang="en-US" dirty="0"/>
                <a:t>10</a:t>
              </a:r>
              <a:r>
                <a:rPr lang="en-US" sz="2000" dirty="0"/>
                <a:t>]</a:t>
              </a:r>
              <a:r>
                <a:rPr lang="he-IL" dirty="0"/>
                <a:t> – נוב'</a:t>
              </a:r>
            </a:p>
          </p:txBody>
        </p:sp>
        <p:sp>
          <p:nvSpPr>
            <p:cNvPr id="324" name="תיבת טקסט 323">
              <a:extLst>
                <a:ext uri="{FF2B5EF4-FFF2-40B4-BE49-F238E27FC236}">
                  <a16:creationId xmlns:a16="http://schemas.microsoft.com/office/drawing/2014/main" id="{0B4D7353-EDE4-4ABE-B060-7C16F539D011}"/>
                </a:ext>
              </a:extLst>
            </p:cNvPr>
            <p:cNvSpPr txBox="1"/>
            <p:nvPr/>
          </p:nvSpPr>
          <p:spPr>
            <a:xfrm>
              <a:off x="5052502" y="6962671"/>
              <a:ext cx="1453074" cy="400110"/>
            </a:xfrm>
            <a:prstGeom prst="rect">
              <a:avLst/>
            </a:prstGeom>
            <a:noFill/>
          </p:spPr>
          <p:txBody>
            <a:bodyPr wrap="square" rtlCol="1">
              <a:spAutoFit/>
            </a:bodyPr>
            <a:lstStyle/>
            <a:p>
              <a:r>
                <a:rPr lang="en-US" sz="2000" dirty="0"/>
                <a:t>[</a:t>
              </a:r>
              <a:r>
                <a:rPr lang="en-US" dirty="0"/>
                <a:t>11</a:t>
              </a:r>
              <a:r>
                <a:rPr lang="en-US" sz="2000" dirty="0"/>
                <a:t>]</a:t>
              </a:r>
              <a:r>
                <a:rPr lang="he-IL" dirty="0"/>
                <a:t> – דצמ'</a:t>
              </a:r>
            </a:p>
          </p:txBody>
        </p:sp>
      </p:grpSp>
      <p:graphicFrame>
        <p:nvGraphicFramePr>
          <p:cNvPr id="97" name="טבלה 8191">
            <a:extLst>
              <a:ext uri="{FF2B5EF4-FFF2-40B4-BE49-F238E27FC236}">
                <a16:creationId xmlns:a16="http://schemas.microsoft.com/office/drawing/2014/main" id="{AE716B79-A56F-4179-8E42-80B8C64A7D05}"/>
              </a:ext>
            </a:extLst>
          </p:cNvPr>
          <p:cNvGraphicFramePr>
            <a:graphicFrameLocks noGrp="1"/>
          </p:cNvGraphicFramePr>
          <p:nvPr/>
        </p:nvGraphicFramePr>
        <p:xfrm>
          <a:off x="1152071" y="66675"/>
          <a:ext cx="650535" cy="6756793"/>
        </p:xfrm>
        <a:graphic>
          <a:graphicData uri="http://schemas.openxmlformats.org/drawingml/2006/table">
            <a:tbl>
              <a:tblPr rtl="1" firstRow="1" bandRow="1">
                <a:tableStyleId>{5C22544A-7EE6-4342-B048-85BDC9FD1C3A}</a:tableStyleId>
              </a:tblPr>
              <a:tblGrid>
                <a:gridCol w="650535">
                  <a:extLst>
                    <a:ext uri="{9D8B030D-6E8A-4147-A177-3AD203B41FA5}">
                      <a16:colId xmlns:a16="http://schemas.microsoft.com/office/drawing/2014/main" val="1464435691"/>
                    </a:ext>
                  </a:extLst>
                </a:gridCol>
              </a:tblGrid>
              <a:tr h="914593">
                <a:tc>
                  <a:txBody>
                    <a:bodyPr/>
                    <a:lstStyle/>
                    <a:p>
                      <a:pPr rtl="1"/>
                      <a:endParaRPr lang="he-IL" dirty="0"/>
                    </a:p>
                  </a:txBody>
                  <a:tcPr/>
                </a:tc>
                <a:extLst>
                  <a:ext uri="{0D108BD9-81ED-4DB2-BD59-A6C34878D82A}">
                    <a16:rowId xmlns:a16="http://schemas.microsoft.com/office/drawing/2014/main" val="3949328429"/>
                  </a:ext>
                </a:extLst>
              </a:tr>
              <a:tr h="486850">
                <a:tc>
                  <a:txBody>
                    <a:bodyPr/>
                    <a:lstStyle/>
                    <a:p>
                      <a:pPr rtl="1"/>
                      <a:endParaRPr lang="he-IL" dirty="0"/>
                    </a:p>
                  </a:txBody>
                  <a:tcPr/>
                </a:tc>
                <a:extLst>
                  <a:ext uri="{0D108BD9-81ED-4DB2-BD59-A6C34878D82A}">
                    <a16:rowId xmlns:a16="http://schemas.microsoft.com/office/drawing/2014/main" val="8179583"/>
                  </a:ext>
                </a:extLst>
              </a:tr>
              <a:tr h="486850">
                <a:tc>
                  <a:txBody>
                    <a:bodyPr/>
                    <a:lstStyle/>
                    <a:p>
                      <a:pPr rtl="1"/>
                      <a:endParaRPr lang="he-IL" dirty="0"/>
                    </a:p>
                  </a:txBody>
                  <a:tcPr/>
                </a:tc>
                <a:extLst>
                  <a:ext uri="{0D108BD9-81ED-4DB2-BD59-A6C34878D82A}">
                    <a16:rowId xmlns:a16="http://schemas.microsoft.com/office/drawing/2014/main" val="546807702"/>
                  </a:ext>
                </a:extLst>
              </a:tr>
              <a:tr h="486850">
                <a:tc>
                  <a:txBody>
                    <a:bodyPr/>
                    <a:lstStyle/>
                    <a:p>
                      <a:pPr rtl="1"/>
                      <a:endParaRPr lang="he-IL" dirty="0"/>
                    </a:p>
                  </a:txBody>
                  <a:tcPr/>
                </a:tc>
                <a:extLst>
                  <a:ext uri="{0D108BD9-81ED-4DB2-BD59-A6C34878D82A}">
                    <a16:rowId xmlns:a16="http://schemas.microsoft.com/office/drawing/2014/main" val="4200730660"/>
                  </a:ext>
                </a:extLst>
              </a:tr>
              <a:tr h="486850">
                <a:tc>
                  <a:txBody>
                    <a:bodyPr/>
                    <a:lstStyle/>
                    <a:p>
                      <a:pPr rtl="1"/>
                      <a:endParaRPr lang="he-IL" dirty="0"/>
                    </a:p>
                  </a:txBody>
                  <a:tcPr/>
                </a:tc>
                <a:extLst>
                  <a:ext uri="{0D108BD9-81ED-4DB2-BD59-A6C34878D82A}">
                    <a16:rowId xmlns:a16="http://schemas.microsoft.com/office/drawing/2014/main" val="4135670028"/>
                  </a:ext>
                </a:extLst>
              </a:tr>
              <a:tr h="486850">
                <a:tc>
                  <a:txBody>
                    <a:bodyPr/>
                    <a:lstStyle/>
                    <a:p>
                      <a:pPr rtl="1"/>
                      <a:endParaRPr lang="he-IL" dirty="0"/>
                    </a:p>
                  </a:txBody>
                  <a:tcPr/>
                </a:tc>
                <a:extLst>
                  <a:ext uri="{0D108BD9-81ED-4DB2-BD59-A6C34878D82A}">
                    <a16:rowId xmlns:a16="http://schemas.microsoft.com/office/drawing/2014/main" val="569072248"/>
                  </a:ext>
                </a:extLst>
              </a:tr>
              <a:tr h="486850">
                <a:tc>
                  <a:txBody>
                    <a:bodyPr/>
                    <a:lstStyle/>
                    <a:p>
                      <a:pPr rtl="1"/>
                      <a:endParaRPr lang="he-IL" dirty="0"/>
                    </a:p>
                  </a:txBody>
                  <a:tcPr/>
                </a:tc>
                <a:extLst>
                  <a:ext uri="{0D108BD9-81ED-4DB2-BD59-A6C34878D82A}">
                    <a16:rowId xmlns:a16="http://schemas.microsoft.com/office/drawing/2014/main" val="881792639"/>
                  </a:ext>
                </a:extLst>
              </a:tr>
              <a:tr h="486850">
                <a:tc>
                  <a:txBody>
                    <a:bodyPr/>
                    <a:lstStyle/>
                    <a:p>
                      <a:pPr rtl="1"/>
                      <a:endParaRPr lang="he-IL" dirty="0"/>
                    </a:p>
                  </a:txBody>
                  <a:tcPr/>
                </a:tc>
                <a:extLst>
                  <a:ext uri="{0D108BD9-81ED-4DB2-BD59-A6C34878D82A}">
                    <a16:rowId xmlns:a16="http://schemas.microsoft.com/office/drawing/2014/main" val="4150008831"/>
                  </a:ext>
                </a:extLst>
              </a:tr>
              <a:tr h="486850">
                <a:tc>
                  <a:txBody>
                    <a:bodyPr/>
                    <a:lstStyle/>
                    <a:p>
                      <a:pPr rtl="1"/>
                      <a:endParaRPr lang="he-IL" dirty="0"/>
                    </a:p>
                  </a:txBody>
                  <a:tcPr/>
                </a:tc>
                <a:extLst>
                  <a:ext uri="{0D108BD9-81ED-4DB2-BD59-A6C34878D82A}">
                    <a16:rowId xmlns:a16="http://schemas.microsoft.com/office/drawing/2014/main" val="2562169044"/>
                  </a:ext>
                </a:extLst>
              </a:tr>
              <a:tr h="486850">
                <a:tc>
                  <a:txBody>
                    <a:bodyPr/>
                    <a:lstStyle/>
                    <a:p>
                      <a:pPr rtl="1"/>
                      <a:endParaRPr lang="he-IL" dirty="0"/>
                    </a:p>
                  </a:txBody>
                  <a:tcPr/>
                </a:tc>
                <a:extLst>
                  <a:ext uri="{0D108BD9-81ED-4DB2-BD59-A6C34878D82A}">
                    <a16:rowId xmlns:a16="http://schemas.microsoft.com/office/drawing/2014/main" val="611281489"/>
                  </a:ext>
                </a:extLst>
              </a:tr>
              <a:tr h="486850">
                <a:tc>
                  <a:txBody>
                    <a:bodyPr/>
                    <a:lstStyle/>
                    <a:p>
                      <a:pPr rtl="1"/>
                      <a:endParaRPr lang="he-IL" dirty="0"/>
                    </a:p>
                  </a:txBody>
                  <a:tcPr/>
                </a:tc>
                <a:extLst>
                  <a:ext uri="{0D108BD9-81ED-4DB2-BD59-A6C34878D82A}">
                    <a16:rowId xmlns:a16="http://schemas.microsoft.com/office/drawing/2014/main" val="3400786259"/>
                  </a:ext>
                </a:extLst>
              </a:tr>
              <a:tr h="486850">
                <a:tc>
                  <a:txBody>
                    <a:bodyPr/>
                    <a:lstStyle/>
                    <a:p>
                      <a:pPr rtl="1"/>
                      <a:endParaRPr lang="he-IL" dirty="0"/>
                    </a:p>
                  </a:txBody>
                  <a:tcPr/>
                </a:tc>
                <a:extLst>
                  <a:ext uri="{0D108BD9-81ED-4DB2-BD59-A6C34878D82A}">
                    <a16:rowId xmlns:a16="http://schemas.microsoft.com/office/drawing/2014/main" val="2486593039"/>
                  </a:ext>
                </a:extLst>
              </a:tr>
              <a:tr h="486850">
                <a:tc>
                  <a:txBody>
                    <a:bodyPr/>
                    <a:lstStyle/>
                    <a:p>
                      <a:pPr rtl="1"/>
                      <a:endParaRPr lang="he-IL" dirty="0"/>
                    </a:p>
                  </a:txBody>
                  <a:tcPr/>
                </a:tc>
                <a:extLst>
                  <a:ext uri="{0D108BD9-81ED-4DB2-BD59-A6C34878D82A}">
                    <a16:rowId xmlns:a16="http://schemas.microsoft.com/office/drawing/2014/main" val="262594469"/>
                  </a:ext>
                </a:extLst>
              </a:tr>
            </a:tbl>
          </a:graphicData>
        </a:graphic>
      </p:graphicFrame>
      <p:sp>
        <p:nvSpPr>
          <p:cNvPr id="8193" name="תיבת טקסט 8192">
            <a:extLst>
              <a:ext uri="{FF2B5EF4-FFF2-40B4-BE49-F238E27FC236}">
                <a16:creationId xmlns:a16="http://schemas.microsoft.com/office/drawing/2014/main" id="{4FE7EADD-C59D-4E83-81DA-B613E1EA0ECE}"/>
              </a:ext>
            </a:extLst>
          </p:cNvPr>
          <p:cNvSpPr txBox="1"/>
          <p:nvPr/>
        </p:nvSpPr>
        <p:spPr>
          <a:xfrm>
            <a:off x="1013428" y="21482"/>
            <a:ext cx="1164065" cy="954107"/>
          </a:xfrm>
          <a:prstGeom prst="rect">
            <a:avLst/>
          </a:prstGeom>
          <a:solidFill>
            <a:schemeClr val="bg1"/>
          </a:solidFill>
        </p:spPr>
        <p:txBody>
          <a:bodyPr wrap="square" rtlCol="1">
            <a:spAutoFit/>
          </a:bodyPr>
          <a:lstStyle/>
          <a:p>
            <a:endParaRPr lang="en-US" b="1" dirty="0">
              <a:solidFill>
                <a:schemeClr val="tx1">
                  <a:lumMod val="75000"/>
                  <a:lumOff val="25000"/>
                </a:schemeClr>
              </a:solidFill>
            </a:endParaRPr>
          </a:p>
          <a:p>
            <a:endParaRPr lang="en-US" b="1" dirty="0">
              <a:solidFill>
                <a:schemeClr val="tx1">
                  <a:lumMod val="75000"/>
                  <a:lumOff val="25000"/>
                </a:schemeClr>
              </a:solidFill>
            </a:endParaRPr>
          </a:p>
          <a:p>
            <a:pPr algn="ctr"/>
            <a:r>
              <a:rPr lang="en-US" sz="2000" b="1" dirty="0">
                <a:solidFill>
                  <a:schemeClr val="tx1">
                    <a:lumMod val="75000"/>
                    <a:lumOff val="25000"/>
                  </a:schemeClr>
                </a:solidFill>
              </a:rPr>
              <a:t>months</a:t>
            </a:r>
            <a:endParaRPr lang="he-IL" sz="2000" dirty="0"/>
          </a:p>
        </p:txBody>
      </p:sp>
      <p:grpSp>
        <p:nvGrpSpPr>
          <p:cNvPr id="8198" name="קבוצה 8197">
            <a:extLst>
              <a:ext uri="{FF2B5EF4-FFF2-40B4-BE49-F238E27FC236}">
                <a16:creationId xmlns:a16="http://schemas.microsoft.com/office/drawing/2014/main" id="{29510837-1E00-4B0D-8E46-161293BF269C}"/>
              </a:ext>
            </a:extLst>
          </p:cNvPr>
          <p:cNvGrpSpPr/>
          <p:nvPr/>
        </p:nvGrpSpPr>
        <p:grpSpPr>
          <a:xfrm>
            <a:off x="5398294" y="908582"/>
            <a:ext cx="6236520" cy="4046455"/>
            <a:chOff x="5398294" y="908582"/>
            <a:chExt cx="6236520" cy="4046455"/>
          </a:xfrm>
        </p:grpSpPr>
        <p:grpSp>
          <p:nvGrpSpPr>
            <p:cNvPr id="5" name="קבוצה 4">
              <a:extLst>
                <a:ext uri="{FF2B5EF4-FFF2-40B4-BE49-F238E27FC236}">
                  <a16:creationId xmlns:a16="http://schemas.microsoft.com/office/drawing/2014/main" id="{900034FE-1251-44DA-82BE-0DB4CA95EC4C}"/>
                </a:ext>
              </a:extLst>
            </p:cNvPr>
            <p:cNvGrpSpPr/>
            <p:nvPr/>
          </p:nvGrpSpPr>
          <p:grpSpPr>
            <a:xfrm>
              <a:off x="5398294" y="1580355"/>
              <a:ext cx="1107281" cy="2842744"/>
              <a:chOff x="5398294" y="1580355"/>
              <a:chExt cx="1107281" cy="2842744"/>
            </a:xfrm>
          </p:grpSpPr>
          <p:sp>
            <p:nvSpPr>
              <p:cNvPr id="4" name="תיבת טקסט 3">
                <a:extLst>
                  <a:ext uri="{FF2B5EF4-FFF2-40B4-BE49-F238E27FC236}">
                    <a16:creationId xmlns:a16="http://schemas.microsoft.com/office/drawing/2014/main" id="{AC1667DA-F1BD-4F77-AAF8-D13434F5820A}"/>
                  </a:ext>
                </a:extLst>
              </p:cNvPr>
              <p:cNvSpPr txBox="1"/>
              <p:nvPr/>
            </p:nvSpPr>
            <p:spPr>
              <a:xfrm>
                <a:off x="5588000" y="1580355"/>
                <a:ext cx="917575" cy="400110"/>
              </a:xfrm>
              <a:prstGeom prst="rect">
                <a:avLst/>
              </a:prstGeom>
              <a:noFill/>
            </p:spPr>
            <p:txBody>
              <a:bodyPr wrap="square" rtlCol="1">
                <a:spAutoFit/>
              </a:bodyPr>
              <a:lstStyle/>
              <a:p>
                <a:r>
                  <a:rPr lang="en-US" sz="2000" dirty="0"/>
                  <a:t>[</a:t>
                </a:r>
                <a:r>
                  <a:rPr lang="en-US" dirty="0"/>
                  <a:t>0</a:t>
                </a:r>
                <a:r>
                  <a:rPr lang="en-US" sz="2000" dirty="0"/>
                  <a:t>]</a:t>
                </a:r>
                <a:r>
                  <a:rPr lang="he-IL" dirty="0"/>
                  <a:t> - ז'</a:t>
                </a:r>
              </a:p>
            </p:txBody>
          </p:sp>
          <p:sp>
            <p:nvSpPr>
              <p:cNvPr id="11" name="תיבת טקסט 10">
                <a:extLst>
                  <a:ext uri="{FF2B5EF4-FFF2-40B4-BE49-F238E27FC236}">
                    <a16:creationId xmlns:a16="http://schemas.microsoft.com/office/drawing/2014/main" id="{7E1C80E4-658C-4423-A01A-5FF8B253A826}"/>
                  </a:ext>
                </a:extLst>
              </p:cNvPr>
              <p:cNvSpPr txBox="1"/>
              <p:nvPr/>
            </p:nvSpPr>
            <p:spPr>
              <a:xfrm>
                <a:off x="5588000" y="2078037"/>
                <a:ext cx="917575" cy="400110"/>
              </a:xfrm>
              <a:prstGeom prst="rect">
                <a:avLst/>
              </a:prstGeom>
              <a:noFill/>
            </p:spPr>
            <p:txBody>
              <a:bodyPr wrap="square" rtlCol="1">
                <a:spAutoFit/>
              </a:bodyPr>
              <a:lstStyle/>
              <a:p>
                <a:r>
                  <a:rPr lang="en-US" sz="2000" dirty="0"/>
                  <a:t>[</a:t>
                </a:r>
                <a:r>
                  <a:rPr lang="en-US" dirty="0"/>
                  <a:t>1</a:t>
                </a:r>
                <a:r>
                  <a:rPr lang="en-US" sz="2000" dirty="0"/>
                  <a:t>]</a:t>
                </a:r>
                <a:r>
                  <a:rPr lang="he-IL" dirty="0"/>
                  <a:t> - ח'</a:t>
                </a:r>
              </a:p>
            </p:txBody>
          </p:sp>
          <p:sp>
            <p:nvSpPr>
              <p:cNvPr id="12" name="תיבת טקסט 11">
                <a:extLst>
                  <a:ext uri="{FF2B5EF4-FFF2-40B4-BE49-F238E27FC236}">
                    <a16:creationId xmlns:a16="http://schemas.microsoft.com/office/drawing/2014/main" id="{DC77E2B7-AA3B-447B-885B-04C6266F6C24}"/>
                  </a:ext>
                </a:extLst>
              </p:cNvPr>
              <p:cNvSpPr txBox="1"/>
              <p:nvPr/>
            </p:nvSpPr>
            <p:spPr>
              <a:xfrm>
                <a:off x="5588000" y="2563724"/>
                <a:ext cx="917575" cy="400110"/>
              </a:xfrm>
              <a:prstGeom prst="rect">
                <a:avLst/>
              </a:prstGeom>
              <a:noFill/>
            </p:spPr>
            <p:txBody>
              <a:bodyPr wrap="square" rtlCol="1">
                <a:spAutoFit/>
              </a:bodyPr>
              <a:lstStyle/>
              <a:p>
                <a:r>
                  <a:rPr lang="en-US" sz="2000" dirty="0"/>
                  <a:t>[</a:t>
                </a:r>
                <a:r>
                  <a:rPr lang="en-US" dirty="0"/>
                  <a:t>2</a:t>
                </a:r>
                <a:r>
                  <a:rPr lang="en-US" sz="2000" dirty="0"/>
                  <a:t>]</a:t>
                </a:r>
                <a:r>
                  <a:rPr lang="he-IL" dirty="0"/>
                  <a:t> - ט'</a:t>
                </a:r>
              </a:p>
            </p:txBody>
          </p:sp>
          <p:sp>
            <p:nvSpPr>
              <p:cNvPr id="13" name="תיבת טקסט 12">
                <a:extLst>
                  <a:ext uri="{FF2B5EF4-FFF2-40B4-BE49-F238E27FC236}">
                    <a16:creationId xmlns:a16="http://schemas.microsoft.com/office/drawing/2014/main" id="{8C192464-5B41-4849-A468-C1DBA8979931}"/>
                  </a:ext>
                </a:extLst>
              </p:cNvPr>
              <p:cNvSpPr txBox="1"/>
              <p:nvPr/>
            </p:nvSpPr>
            <p:spPr>
              <a:xfrm>
                <a:off x="5588000" y="3055732"/>
                <a:ext cx="917575" cy="400110"/>
              </a:xfrm>
              <a:prstGeom prst="rect">
                <a:avLst/>
              </a:prstGeom>
              <a:noFill/>
            </p:spPr>
            <p:txBody>
              <a:bodyPr wrap="square" rtlCol="1">
                <a:spAutoFit/>
              </a:bodyPr>
              <a:lstStyle/>
              <a:p>
                <a:r>
                  <a:rPr lang="en-US" sz="2000" dirty="0"/>
                  <a:t>[</a:t>
                </a:r>
                <a:r>
                  <a:rPr lang="en-US" dirty="0"/>
                  <a:t>3</a:t>
                </a:r>
                <a:r>
                  <a:rPr lang="en-US" sz="2000" dirty="0"/>
                  <a:t>]</a:t>
                </a:r>
                <a:r>
                  <a:rPr lang="he-IL" dirty="0"/>
                  <a:t> - י'</a:t>
                </a:r>
              </a:p>
            </p:txBody>
          </p:sp>
          <p:sp>
            <p:nvSpPr>
              <p:cNvPr id="14" name="תיבת טקסט 13">
                <a:extLst>
                  <a:ext uri="{FF2B5EF4-FFF2-40B4-BE49-F238E27FC236}">
                    <a16:creationId xmlns:a16="http://schemas.microsoft.com/office/drawing/2014/main" id="{DDAD996E-9DAB-4B34-A3C0-A954A1F83617}"/>
                  </a:ext>
                </a:extLst>
              </p:cNvPr>
              <p:cNvSpPr txBox="1"/>
              <p:nvPr/>
            </p:nvSpPr>
            <p:spPr>
              <a:xfrm>
                <a:off x="5398294" y="3547094"/>
                <a:ext cx="1107281" cy="400110"/>
              </a:xfrm>
              <a:prstGeom prst="rect">
                <a:avLst/>
              </a:prstGeom>
              <a:noFill/>
            </p:spPr>
            <p:txBody>
              <a:bodyPr wrap="square" rtlCol="1">
                <a:spAutoFit/>
              </a:bodyPr>
              <a:lstStyle/>
              <a:p>
                <a:r>
                  <a:rPr lang="en-US" sz="2000" dirty="0"/>
                  <a:t>[</a:t>
                </a:r>
                <a:r>
                  <a:rPr lang="en-US" dirty="0"/>
                  <a:t>4</a:t>
                </a:r>
                <a:r>
                  <a:rPr lang="en-US" sz="2000" dirty="0"/>
                  <a:t>]</a:t>
                </a:r>
                <a:r>
                  <a:rPr lang="he-IL" dirty="0"/>
                  <a:t> - יא'</a:t>
                </a:r>
              </a:p>
            </p:txBody>
          </p:sp>
          <p:sp>
            <p:nvSpPr>
              <p:cNvPr id="16" name="תיבת טקסט 15">
                <a:extLst>
                  <a:ext uri="{FF2B5EF4-FFF2-40B4-BE49-F238E27FC236}">
                    <a16:creationId xmlns:a16="http://schemas.microsoft.com/office/drawing/2014/main" id="{4526AE3A-167D-4006-B5FD-770464DE0247}"/>
                  </a:ext>
                </a:extLst>
              </p:cNvPr>
              <p:cNvSpPr txBox="1"/>
              <p:nvPr/>
            </p:nvSpPr>
            <p:spPr>
              <a:xfrm>
                <a:off x="5398294" y="4022989"/>
                <a:ext cx="1107281" cy="400110"/>
              </a:xfrm>
              <a:prstGeom prst="rect">
                <a:avLst/>
              </a:prstGeom>
              <a:noFill/>
            </p:spPr>
            <p:txBody>
              <a:bodyPr wrap="square" rtlCol="1">
                <a:spAutoFit/>
              </a:bodyPr>
              <a:lstStyle/>
              <a:p>
                <a:r>
                  <a:rPr lang="en-US" sz="2000" dirty="0"/>
                  <a:t>[</a:t>
                </a:r>
                <a:r>
                  <a:rPr lang="en-US" dirty="0"/>
                  <a:t>5</a:t>
                </a:r>
                <a:r>
                  <a:rPr lang="en-US" sz="2000" dirty="0"/>
                  <a:t>]</a:t>
                </a:r>
                <a:r>
                  <a:rPr lang="he-IL" dirty="0"/>
                  <a:t> - יב'</a:t>
                </a:r>
              </a:p>
            </p:txBody>
          </p:sp>
        </p:grpSp>
        <p:grpSp>
          <p:nvGrpSpPr>
            <p:cNvPr id="40" name="קבוצה 39">
              <a:extLst>
                <a:ext uri="{FF2B5EF4-FFF2-40B4-BE49-F238E27FC236}">
                  <a16:creationId xmlns:a16="http://schemas.microsoft.com/office/drawing/2014/main" id="{110D2B75-A377-4261-BE79-9C04509D67B9}"/>
                </a:ext>
              </a:extLst>
            </p:cNvPr>
            <p:cNvGrpSpPr/>
            <p:nvPr/>
          </p:nvGrpSpPr>
          <p:grpSpPr>
            <a:xfrm>
              <a:off x="6800850" y="1971412"/>
              <a:ext cx="1837769" cy="946088"/>
              <a:chOff x="6800850" y="1971412"/>
              <a:chExt cx="1837769" cy="946088"/>
            </a:xfrm>
          </p:grpSpPr>
          <p:grpSp>
            <p:nvGrpSpPr>
              <p:cNvPr id="32" name="קבוצה 31">
                <a:extLst>
                  <a:ext uri="{FF2B5EF4-FFF2-40B4-BE49-F238E27FC236}">
                    <a16:creationId xmlns:a16="http://schemas.microsoft.com/office/drawing/2014/main" id="{29E2FAC8-0647-407F-83EF-6FD6CFC1D548}"/>
                  </a:ext>
                </a:extLst>
              </p:cNvPr>
              <p:cNvGrpSpPr/>
              <p:nvPr/>
            </p:nvGrpSpPr>
            <p:grpSpPr>
              <a:xfrm>
                <a:off x="7575787" y="1971412"/>
                <a:ext cx="1062832" cy="946088"/>
                <a:chOff x="7419975" y="1980466"/>
                <a:chExt cx="1062832" cy="946088"/>
              </a:xfrm>
            </p:grpSpPr>
            <p:sp>
              <p:nvSpPr>
                <p:cNvPr id="33" name="מלבן: פינות מעוגלות 32">
                  <a:extLst>
                    <a:ext uri="{FF2B5EF4-FFF2-40B4-BE49-F238E27FC236}">
                      <a16:creationId xmlns:a16="http://schemas.microsoft.com/office/drawing/2014/main" id="{6F599B27-D3D8-4B5F-86AA-C67CF69071CB}"/>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34" name="מחבר ישר 33">
                  <a:extLst>
                    <a:ext uri="{FF2B5EF4-FFF2-40B4-BE49-F238E27FC236}">
                      <a16:creationId xmlns:a16="http://schemas.microsoft.com/office/drawing/2014/main" id="{3B828604-A1CB-40E2-90B1-7972C2E6C8FA}"/>
                    </a:ext>
                  </a:extLst>
                </p:cNvPr>
                <p:cNvCxnSpPr>
                  <a:cxnSpLocks/>
                  <a:stCxn id="33" idx="1"/>
                  <a:endCxn id="3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תיבת טקסט 34">
                  <a:extLst>
                    <a:ext uri="{FF2B5EF4-FFF2-40B4-BE49-F238E27FC236}">
                      <a16:creationId xmlns:a16="http://schemas.microsoft.com/office/drawing/2014/main" id="{5711C65A-F5A4-44BF-B008-D16DF0D85874}"/>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oreen</a:t>
                  </a:r>
                  <a:endParaRPr lang="he-IL" dirty="0">
                    <a:solidFill>
                      <a:schemeClr val="bg1"/>
                    </a:solidFill>
                  </a:endParaRPr>
                </a:p>
              </p:txBody>
            </p:sp>
            <p:sp>
              <p:nvSpPr>
                <p:cNvPr id="36" name="מלבן: פינות מעוגלות 35">
                  <a:extLst>
                    <a:ext uri="{FF2B5EF4-FFF2-40B4-BE49-F238E27FC236}">
                      <a16:creationId xmlns:a16="http://schemas.microsoft.com/office/drawing/2014/main" id="{59AD3271-B962-4F12-B2F1-7102D1B0F4AA}"/>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10     . . .</a:t>
                  </a:r>
                </a:p>
              </p:txBody>
            </p:sp>
            <p:cxnSp>
              <p:nvCxnSpPr>
                <p:cNvPr id="37" name="מחבר ישר 36">
                  <a:extLst>
                    <a:ext uri="{FF2B5EF4-FFF2-40B4-BE49-F238E27FC236}">
                      <a16:creationId xmlns:a16="http://schemas.microsoft.com/office/drawing/2014/main" id="{557A7D43-2836-45FD-A9A3-8E8EF3E16A65}"/>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4E7E2F3-965B-4C5A-B9A7-E548CF9FB58E}"/>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מחבר חץ ישר 38">
                  <a:extLst>
                    <a:ext uri="{FF2B5EF4-FFF2-40B4-BE49-F238E27FC236}">
                      <a16:creationId xmlns:a16="http://schemas.microsoft.com/office/drawing/2014/main" id="{A54FAF55-AC8B-43ED-AE83-7BE6D172BB22}"/>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31" name="מחבר חץ ישר 30">
                <a:extLst>
                  <a:ext uri="{FF2B5EF4-FFF2-40B4-BE49-F238E27FC236}">
                    <a16:creationId xmlns:a16="http://schemas.microsoft.com/office/drawing/2014/main" id="{5A2EB51A-1E4B-48BC-B6A6-3DA758F069DC}"/>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3" name="קבוצה 52">
              <a:extLst>
                <a:ext uri="{FF2B5EF4-FFF2-40B4-BE49-F238E27FC236}">
                  <a16:creationId xmlns:a16="http://schemas.microsoft.com/office/drawing/2014/main" id="{21F1339A-B907-43DE-9B50-49D889707DD4}"/>
                </a:ext>
              </a:extLst>
            </p:cNvPr>
            <p:cNvGrpSpPr/>
            <p:nvPr/>
          </p:nvGrpSpPr>
          <p:grpSpPr>
            <a:xfrm>
              <a:off x="8627105" y="1971412"/>
              <a:ext cx="1355960" cy="946088"/>
              <a:chOff x="7282659" y="1971412"/>
              <a:chExt cx="1355960" cy="946088"/>
            </a:xfrm>
          </p:grpSpPr>
          <p:grpSp>
            <p:nvGrpSpPr>
              <p:cNvPr id="54" name="קבוצה 53">
                <a:extLst>
                  <a:ext uri="{FF2B5EF4-FFF2-40B4-BE49-F238E27FC236}">
                    <a16:creationId xmlns:a16="http://schemas.microsoft.com/office/drawing/2014/main" id="{6C837206-8547-43FC-8089-A234A14A60E6}"/>
                  </a:ext>
                </a:extLst>
              </p:cNvPr>
              <p:cNvGrpSpPr/>
              <p:nvPr/>
            </p:nvGrpSpPr>
            <p:grpSpPr>
              <a:xfrm>
                <a:off x="7575787" y="1971412"/>
                <a:ext cx="1062832" cy="946088"/>
                <a:chOff x="7419975" y="1980466"/>
                <a:chExt cx="1062832" cy="946088"/>
              </a:xfrm>
            </p:grpSpPr>
            <p:sp>
              <p:nvSpPr>
                <p:cNvPr id="56" name="מלבן: פינות מעוגלות 55">
                  <a:extLst>
                    <a:ext uri="{FF2B5EF4-FFF2-40B4-BE49-F238E27FC236}">
                      <a16:creationId xmlns:a16="http://schemas.microsoft.com/office/drawing/2014/main" id="{9C190389-A48F-408B-88DB-C05B3B16C2E7}"/>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57" name="מחבר ישר 56">
                  <a:extLst>
                    <a:ext uri="{FF2B5EF4-FFF2-40B4-BE49-F238E27FC236}">
                      <a16:creationId xmlns:a16="http://schemas.microsoft.com/office/drawing/2014/main" id="{AA405D08-E115-4D8F-9A02-8170ADBBA94E}"/>
                    </a:ext>
                  </a:extLst>
                </p:cNvPr>
                <p:cNvCxnSpPr>
                  <a:cxnSpLocks/>
                  <a:stCxn id="56" idx="1"/>
                  <a:endCxn id="56"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תיבת טקסט 57">
                  <a:extLst>
                    <a:ext uri="{FF2B5EF4-FFF2-40B4-BE49-F238E27FC236}">
                      <a16:creationId xmlns:a16="http://schemas.microsoft.com/office/drawing/2014/main" id="{D4DB6286-CB1C-4F8C-BD1E-A17F5BC6F726}"/>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amalya</a:t>
                  </a:r>
                  <a:endParaRPr lang="he-IL" dirty="0">
                    <a:solidFill>
                      <a:schemeClr val="bg1"/>
                    </a:solidFill>
                  </a:endParaRPr>
                </a:p>
              </p:txBody>
            </p:sp>
            <p:sp>
              <p:nvSpPr>
                <p:cNvPr id="59" name="מלבן: פינות מעוגלות 58">
                  <a:extLst>
                    <a:ext uri="{FF2B5EF4-FFF2-40B4-BE49-F238E27FC236}">
                      <a16:creationId xmlns:a16="http://schemas.microsoft.com/office/drawing/2014/main" id="{8E47A484-AB5C-4A03-AA58-3F2BD21B848F}"/>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2     . . .</a:t>
                  </a:r>
                </a:p>
              </p:txBody>
            </p:sp>
            <p:cxnSp>
              <p:nvCxnSpPr>
                <p:cNvPr id="60" name="מחבר ישר 59">
                  <a:extLst>
                    <a:ext uri="{FF2B5EF4-FFF2-40B4-BE49-F238E27FC236}">
                      <a16:creationId xmlns:a16="http://schemas.microsoft.com/office/drawing/2014/main" id="{9FED870C-B4A8-4746-853C-372516D75C80}"/>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7E2F2766-517D-48FF-9C15-AD74C0BFC63A}"/>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מחבר חץ ישר 61">
                  <a:extLst>
                    <a:ext uri="{FF2B5EF4-FFF2-40B4-BE49-F238E27FC236}">
                      <a16:creationId xmlns:a16="http://schemas.microsoft.com/office/drawing/2014/main" id="{BB43CA49-F360-40EF-861E-2E30DEA51F49}"/>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55" name="מחבר חץ ישר 54">
                <a:extLst>
                  <a:ext uri="{FF2B5EF4-FFF2-40B4-BE49-F238E27FC236}">
                    <a16:creationId xmlns:a16="http://schemas.microsoft.com/office/drawing/2014/main" id="{9CE6812D-20AF-4A57-88DC-DC2E1B6444E6}"/>
                  </a:ext>
                </a:extLst>
              </p:cNvPr>
              <p:cNvCxnSpPr>
                <a:cxnSpLocks/>
              </p:cNvCxnSpPr>
              <p:nvPr/>
            </p:nvCxnSpPr>
            <p:spPr>
              <a:xfrm>
                <a:off x="7282659" y="2218370"/>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קבוצה 63">
              <a:extLst>
                <a:ext uri="{FF2B5EF4-FFF2-40B4-BE49-F238E27FC236}">
                  <a16:creationId xmlns:a16="http://schemas.microsoft.com/office/drawing/2014/main" id="{2F2A76C4-3D4B-4C03-9DC5-FE92004F42E8}"/>
                </a:ext>
              </a:extLst>
            </p:cNvPr>
            <p:cNvGrpSpPr/>
            <p:nvPr/>
          </p:nvGrpSpPr>
          <p:grpSpPr>
            <a:xfrm>
              <a:off x="9937424" y="1971412"/>
              <a:ext cx="1355960" cy="946088"/>
              <a:chOff x="7282659" y="1971412"/>
              <a:chExt cx="1355960" cy="946088"/>
            </a:xfrm>
          </p:grpSpPr>
          <p:grpSp>
            <p:nvGrpSpPr>
              <p:cNvPr id="65" name="קבוצה 64">
                <a:extLst>
                  <a:ext uri="{FF2B5EF4-FFF2-40B4-BE49-F238E27FC236}">
                    <a16:creationId xmlns:a16="http://schemas.microsoft.com/office/drawing/2014/main" id="{1EE38530-2DF2-499F-A610-F39BAAF9B336}"/>
                  </a:ext>
                </a:extLst>
              </p:cNvPr>
              <p:cNvGrpSpPr/>
              <p:nvPr/>
            </p:nvGrpSpPr>
            <p:grpSpPr>
              <a:xfrm>
                <a:off x="7575787" y="1971412"/>
                <a:ext cx="1062832" cy="946088"/>
                <a:chOff x="7419975" y="1980466"/>
                <a:chExt cx="1062832" cy="946088"/>
              </a:xfrm>
            </p:grpSpPr>
            <p:sp>
              <p:nvSpPr>
                <p:cNvPr id="67" name="מלבן: פינות מעוגלות 66">
                  <a:extLst>
                    <a:ext uri="{FF2B5EF4-FFF2-40B4-BE49-F238E27FC236}">
                      <a16:creationId xmlns:a16="http://schemas.microsoft.com/office/drawing/2014/main" id="{E687C1AB-BBD1-466E-A5F7-F1AADD600D0C}"/>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68" name="מחבר ישר 67">
                  <a:extLst>
                    <a:ext uri="{FF2B5EF4-FFF2-40B4-BE49-F238E27FC236}">
                      <a16:creationId xmlns:a16="http://schemas.microsoft.com/office/drawing/2014/main" id="{74312CC0-DDA5-4BE5-8538-8C0602A9AD70}"/>
                    </a:ext>
                  </a:extLst>
                </p:cNvPr>
                <p:cNvCxnSpPr>
                  <a:cxnSpLocks/>
                  <a:stCxn id="67" idx="1"/>
                  <a:endCxn id="67"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תיבת טקסט 68">
                  <a:extLst>
                    <a:ext uri="{FF2B5EF4-FFF2-40B4-BE49-F238E27FC236}">
                      <a16:creationId xmlns:a16="http://schemas.microsoft.com/office/drawing/2014/main" id="{55D70105-DC69-4E11-93B6-19E779EA545B}"/>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mia</a:t>
                  </a:r>
                  <a:endParaRPr lang="he-IL" dirty="0">
                    <a:solidFill>
                      <a:schemeClr val="bg1"/>
                    </a:solidFill>
                  </a:endParaRPr>
                </a:p>
              </p:txBody>
            </p:sp>
            <p:sp>
              <p:nvSpPr>
                <p:cNvPr id="70" name="מלבן: פינות מעוגלות 69">
                  <a:extLst>
                    <a:ext uri="{FF2B5EF4-FFF2-40B4-BE49-F238E27FC236}">
                      <a16:creationId xmlns:a16="http://schemas.microsoft.com/office/drawing/2014/main" id="{042F2BAD-CF0E-4424-8241-5CBA20F38687}"/>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5     . . .</a:t>
                  </a:r>
                </a:p>
              </p:txBody>
            </p:sp>
            <p:cxnSp>
              <p:nvCxnSpPr>
                <p:cNvPr id="71" name="מחבר ישר 70">
                  <a:extLst>
                    <a:ext uri="{FF2B5EF4-FFF2-40B4-BE49-F238E27FC236}">
                      <a16:creationId xmlns:a16="http://schemas.microsoft.com/office/drawing/2014/main" id="{9CBF6DFD-C8E7-41C6-808B-4F77213113DF}"/>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6E6A5C57-BFB6-427D-BBBC-29AD7C107BAA}"/>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מחבר חץ ישר 72">
                  <a:extLst>
                    <a:ext uri="{FF2B5EF4-FFF2-40B4-BE49-F238E27FC236}">
                      <a16:creationId xmlns:a16="http://schemas.microsoft.com/office/drawing/2014/main" id="{24852BBF-0972-4656-AD6B-9C57BE874F5B}"/>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66" name="מחבר חץ ישר 65">
                <a:extLst>
                  <a:ext uri="{FF2B5EF4-FFF2-40B4-BE49-F238E27FC236}">
                    <a16:creationId xmlns:a16="http://schemas.microsoft.com/office/drawing/2014/main" id="{1D17DBD8-AC1A-446E-A173-1BD97B16A202}"/>
                  </a:ext>
                </a:extLst>
              </p:cNvPr>
              <p:cNvCxnSpPr>
                <a:cxnSpLocks/>
              </p:cNvCxnSpPr>
              <p:nvPr/>
            </p:nvCxnSpPr>
            <p:spPr>
              <a:xfrm>
                <a:off x="7282659" y="2218370"/>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9" name="קבוצה 78">
              <a:extLst>
                <a:ext uri="{FF2B5EF4-FFF2-40B4-BE49-F238E27FC236}">
                  <a16:creationId xmlns:a16="http://schemas.microsoft.com/office/drawing/2014/main" id="{10E9CE69-07D4-4761-A649-A221317E4C4D}"/>
                </a:ext>
              </a:extLst>
            </p:cNvPr>
            <p:cNvGrpSpPr/>
            <p:nvPr/>
          </p:nvGrpSpPr>
          <p:grpSpPr>
            <a:xfrm>
              <a:off x="11270246" y="2113228"/>
              <a:ext cx="364568" cy="220373"/>
              <a:chOff x="11270246" y="2113228"/>
              <a:chExt cx="364568" cy="220373"/>
            </a:xfrm>
          </p:grpSpPr>
          <p:cxnSp>
            <p:nvCxnSpPr>
              <p:cNvPr id="74" name="מחבר חץ ישר 73">
                <a:extLst>
                  <a:ext uri="{FF2B5EF4-FFF2-40B4-BE49-F238E27FC236}">
                    <a16:creationId xmlns:a16="http://schemas.microsoft.com/office/drawing/2014/main" id="{A57B6050-8C3C-41EF-A7B1-9A3E91FC3CBE}"/>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מחבר חץ ישר 74">
                <a:extLst>
                  <a:ext uri="{FF2B5EF4-FFF2-40B4-BE49-F238E27FC236}">
                    <a16:creationId xmlns:a16="http://schemas.microsoft.com/office/drawing/2014/main" id="{D48C31F7-9073-4127-A5B7-B46A86520D36}"/>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1" name="מחבר חץ ישר 80">
                <a:extLst>
                  <a:ext uri="{FF2B5EF4-FFF2-40B4-BE49-F238E27FC236}">
                    <a16:creationId xmlns:a16="http://schemas.microsoft.com/office/drawing/2014/main" id="{B5277847-4010-4EE9-990B-7ED7D41BF400}"/>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83" name="קבוצה 82">
              <a:extLst>
                <a:ext uri="{FF2B5EF4-FFF2-40B4-BE49-F238E27FC236}">
                  <a16:creationId xmlns:a16="http://schemas.microsoft.com/office/drawing/2014/main" id="{AA679E0D-116E-4D9C-A72A-B7313B287E0E}"/>
                </a:ext>
              </a:extLst>
            </p:cNvPr>
            <p:cNvGrpSpPr/>
            <p:nvPr/>
          </p:nvGrpSpPr>
          <p:grpSpPr>
            <a:xfrm>
              <a:off x="6800850" y="1663767"/>
              <a:ext cx="596901" cy="220373"/>
              <a:chOff x="10815311" y="2113228"/>
              <a:chExt cx="819503" cy="220373"/>
            </a:xfrm>
          </p:grpSpPr>
          <p:cxnSp>
            <p:nvCxnSpPr>
              <p:cNvPr id="84" name="מחבר חץ ישר 83">
                <a:extLst>
                  <a:ext uri="{FF2B5EF4-FFF2-40B4-BE49-F238E27FC236}">
                    <a16:creationId xmlns:a16="http://schemas.microsoft.com/office/drawing/2014/main" id="{3BC5B015-56CF-41D4-ABE7-EA52939FB9FC}"/>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מחבר חץ ישר 84">
                <a:extLst>
                  <a:ext uri="{FF2B5EF4-FFF2-40B4-BE49-F238E27FC236}">
                    <a16:creationId xmlns:a16="http://schemas.microsoft.com/office/drawing/2014/main" id="{BC38A470-B365-4EED-99CA-EE3DED931BA5}"/>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6" name="מחבר חץ ישר 85">
                <a:extLst>
                  <a:ext uri="{FF2B5EF4-FFF2-40B4-BE49-F238E27FC236}">
                    <a16:creationId xmlns:a16="http://schemas.microsoft.com/office/drawing/2014/main" id="{B1D6BD0E-343C-4C52-B3A4-A4DB2DE96D6B}"/>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88" name="קבוצה 87">
              <a:extLst>
                <a:ext uri="{FF2B5EF4-FFF2-40B4-BE49-F238E27FC236}">
                  <a16:creationId xmlns:a16="http://schemas.microsoft.com/office/drawing/2014/main" id="{4BA09195-2809-4583-A7CC-63FF005DFE1C}"/>
                </a:ext>
              </a:extLst>
            </p:cNvPr>
            <p:cNvGrpSpPr/>
            <p:nvPr/>
          </p:nvGrpSpPr>
          <p:grpSpPr>
            <a:xfrm>
              <a:off x="6800850" y="2693257"/>
              <a:ext cx="596901" cy="220373"/>
              <a:chOff x="10815311" y="2113228"/>
              <a:chExt cx="819503" cy="220373"/>
            </a:xfrm>
          </p:grpSpPr>
          <p:cxnSp>
            <p:nvCxnSpPr>
              <p:cNvPr id="89" name="מחבר חץ ישר 88">
                <a:extLst>
                  <a:ext uri="{FF2B5EF4-FFF2-40B4-BE49-F238E27FC236}">
                    <a16:creationId xmlns:a16="http://schemas.microsoft.com/office/drawing/2014/main" id="{4E8F08AE-710A-4DA6-8F91-3D2404F49446}"/>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מחבר חץ ישר 89">
                <a:extLst>
                  <a:ext uri="{FF2B5EF4-FFF2-40B4-BE49-F238E27FC236}">
                    <a16:creationId xmlns:a16="http://schemas.microsoft.com/office/drawing/2014/main" id="{89FC5E19-D3E7-4DD8-9461-5C07926EE5F2}"/>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1" name="מחבר חץ ישר 90">
                <a:extLst>
                  <a:ext uri="{FF2B5EF4-FFF2-40B4-BE49-F238E27FC236}">
                    <a16:creationId xmlns:a16="http://schemas.microsoft.com/office/drawing/2014/main" id="{B1E3E8E2-0667-45ED-8DBB-53D5BFD52168}"/>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92" name="קבוצה 91">
              <a:extLst>
                <a:ext uri="{FF2B5EF4-FFF2-40B4-BE49-F238E27FC236}">
                  <a16:creationId xmlns:a16="http://schemas.microsoft.com/office/drawing/2014/main" id="{527F8740-19B6-46EB-A2D6-383867418372}"/>
                </a:ext>
              </a:extLst>
            </p:cNvPr>
            <p:cNvGrpSpPr/>
            <p:nvPr/>
          </p:nvGrpSpPr>
          <p:grpSpPr>
            <a:xfrm>
              <a:off x="6800850" y="3664807"/>
              <a:ext cx="596901" cy="220373"/>
              <a:chOff x="10815311" y="2113228"/>
              <a:chExt cx="819503" cy="220373"/>
            </a:xfrm>
          </p:grpSpPr>
          <p:cxnSp>
            <p:nvCxnSpPr>
              <p:cNvPr id="93" name="מחבר חץ ישר 92">
                <a:extLst>
                  <a:ext uri="{FF2B5EF4-FFF2-40B4-BE49-F238E27FC236}">
                    <a16:creationId xmlns:a16="http://schemas.microsoft.com/office/drawing/2014/main" id="{57271B9C-D561-49FB-9337-595AD8EF5FBB}"/>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מחבר חץ ישר 93">
                <a:extLst>
                  <a:ext uri="{FF2B5EF4-FFF2-40B4-BE49-F238E27FC236}">
                    <a16:creationId xmlns:a16="http://schemas.microsoft.com/office/drawing/2014/main" id="{A6A8D762-62A7-43F3-9D25-238D17DE745D}"/>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5" name="מחבר חץ ישר 94">
                <a:extLst>
                  <a:ext uri="{FF2B5EF4-FFF2-40B4-BE49-F238E27FC236}">
                    <a16:creationId xmlns:a16="http://schemas.microsoft.com/office/drawing/2014/main" id="{F7245812-362F-445A-8AF6-7DE26530B276}"/>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60" name="קבוצה 159">
              <a:extLst>
                <a:ext uri="{FF2B5EF4-FFF2-40B4-BE49-F238E27FC236}">
                  <a16:creationId xmlns:a16="http://schemas.microsoft.com/office/drawing/2014/main" id="{B3175D7D-B94C-4163-8DB0-917860FFC4B2}"/>
                </a:ext>
              </a:extLst>
            </p:cNvPr>
            <p:cNvGrpSpPr/>
            <p:nvPr/>
          </p:nvGrpSpPr>
          <p:grpSpPr>
            <a:xfrm>
              <a:off x="6800850" y="3001116"/>
              <a:ext cx="1837769" cy="962792"/>
              <a:chOff x="6800850" y="1971412"/>
              <a:chExt cx="1837769" cy="962792"/>
            </a:xfrm>
          </p:grpSpPr>
          <p:grpSp>
            <p:nvGrpSpPr>
              <p:cNvPr id="161" name="קבוצה 160">
                <a:extLst>
                  <a:ext uri="{FF2B5EF4-FFF2-40B4-BE49-F238E27FC236}">
                    <a16:creationId xmlns:a16="http://schemas.microsoft.com/office/drawing/2014/main" id="{25A834A1-96E5-4C13-8942-A4FF1300E3E4}"/>
                  </a:ext>
                </a:extLst>
              </p:cNvPr>
              <p:cNvGrpSpPr/>
              <p:nvPr/>
            </p:nvGrpSpPr>
            <p:grpSpPr>
              <a:xfrm>
                <a:off x="7575787" y="1971412"/>
                <a:ext cx="1062832" cy="962792"/>
                <a:chOff x="7419975" y="1980466"/>
                <a:chExt cx="1062832" cy="962792"/>
              </a:xfrm>
            </p:grpSpPr>
            <p:sp>
              <p:nvSpPr>
                <p:cNvPr id="163" name="מלבן: פינות מעוגלות 162">
                  <a:extLst>
                    <a:ext uri="{FF2B5EF4-FFF2-40B4-BE49-F238E27FC236}">
                      <a16:creationId xmlns:a16="http://schemas.microsoft.com/office/drawing/2014/main" id="{39D513D6-83B7-4956-8AAC-96001FC6222F}"/>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164" name="מחבר ישר 163">
                  <a:extLst>
                    <a:ext uri="{FF2B5EF4-FFF2-40B4-BE49-F238E27FC236}">
                      <a16:creationId xmlns:a16="http://schemas.microsoft.com/office/drawing/2014/main" id="{38D0B79F-75FF-4F0B-936D-6E22580E8CE4}"/>
                    </a:ext>
                  </a:extLst>
                </p:cNvPr>
                <p:cNvCxnSpPr>
                  <a:cxnSpLocks/>
                  <a:stCxn id="163" idx="1"/>
                  <a:endCxn id="16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תיבת טקסט 164">
                  <a:extLst>
                    <a:ext uri="{FF2B5EF4-FFF2-40B4-BE49-F238E27FC236}">
                      <a16:creationId xmlns:a16="http://schemas.microsoft.com/office/drawing/2014/main" id="{9C624CC9-F38F-4C6E-B774-0AAA2201144D}"/>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ron</a:t>
                  </a:r>
                  <a:endParaRPr lang="he-IL" dirty="0">
                    <a:solidFill>
                      <a:schemeClr val="bg1"/>
                    </a:solidFill>
                  </a:endParaRPr>
                </a:p>
              </p:txBody>
            </p:sp>
            <p:sp>
              <p:nvSpPr>
                <p:cNvPr id="166" name="מלבן: פינות מעוגלות 165">
                  <a:extLst>
                    <a:ext uri="{FF2B5EF4-FFF2-40B4-BE49-F238E27FC236}">
                      <a16:creationId xmlns:a16="http://schemas.microsoft.com/office/drawing/2014/main" id="{E8366B7B-01C4-4CD0-AD52-1F62DE2F881B}"/>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2      . . .</a:t>
                  </a:r>
                </a:p>
              </p:txBody>
            </p:sp>
            <p:cxnSp>
              <p:nvCxnSpPr>
                <p:cNvPr id="167" name="מחבר ישר 166">
                  <a:extLst>
                    <a:ext uri="{FF2B5EF4-FFF2-40B4-BE49-F238E27FC236}">
                      <a16:creationId xmlns:a16="http://schemas.microsoft.com/office/drawing/2014/main" id="{8BFB429F-7846-4AF6-9B82-400ADFF05C2C}"/>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מחבר ישר 167">
                  <a:extLst>
                    <a:ext uri="{FF2B5EF4-FFF2-40B4-BE49-F238E27FC236}">
                      <a16:creationId xmlns:a16="http://schemas.microsoft.com/office/drawing/2014/main" id="{ACC924D0-A00F-4D34-9305-F4CB09540C4F}"/>
                    </a:ext>
                  </a:extLst>
                </p:cNvPr>
                <p:cNvCxnSpPr/>
                <p:nvPr/>
              </p:nvCxnSpPr>
              <p:spPr>
                <a:xfrm>
                  <a:off x="8131175" y="2749383"/>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מחבר חץ ישר 168">
                  <a:extLst>
                    <a:ext uri="{FF2B5EF4-FFF2-40B4-BE49-F238E27FC236}">
                      <a16:creationId xmlns:a16="http://schemas.microsoft.com/office/drawing/2014/main" id="{D8A99BA0-EAF5-47F7-9182-5CC632C608DA}"/>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162" name="מחבר חץ ישר 161">
                <a:extLst>
                  <a:ext uri="{FF2B5EF4-FFF2-40B4-BE49-F238E27FC236}">
                    <a16:creationId xmlns:a16="http://schemas.microsoft.com/office/drawing/2014/main" id="{85AAADA7-518E-4590-A5A4-D44464D2517A}"/>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0" name="קבוצה 179">
              <a:extLst>
                <a:ext uri="{FF2B5EF4-FFF2-40B4-BE49-F238E27FC236}">
                  <a16:creationId xmlns:a16="http://schemas.microsoft.com/office/drawing/2014/main" id="{8E8532B9-268F-4475-87FC-F1C7590DB5DE}"/>
                </a:ext>
              </a:extLst>
            </p:cNvPr>
            <p:cNvGrpSpPr/>
            <p:nvPr/>
          </p:nvGrpSpPr>
          <p:grpSpPr>
            <a:xfrm>
              <a:off x="8608674" y="3001116"/>
              <a:ext cx="1355960" cy="946088"/>
              <a:chOff x="7282659" y="1971412"/>
              <a:chExt cx="1355960" cy="946088"/>
            </a:xfrm>
          </p:grpSpPr>
          <p:grpSp>
            <p:nvGrpSpPr>
              <p:cNvPr id="181" name="קבוצה 180">
                <a:extLst>
                  <a:ext uri="{FF2B5EF4-FFF2-40B4-BE49-F238E27FC236}">
                    <a16:creationId xmlns:a16="http://schemas.microsoft.com/office/drawing/2014/main" id="{1035E943-E7B8-4B39-BCD8-E2A401EEE8C8}"/>
                  </a:ext>
                </a:extLst>
              </p:cNvPr>
              <p:cNvGrpSpPr/>
              <p:nvPr/>
            </p:nvGrpSpPr>
            <p:grpSpPr>
              <a:xfrm>
                <a:off x="7575787" y="1971412"/>
                <a:ext cx="1062832" cy="946088"/>
                <a:chOff x="7419975" y="1980466"/>
                <a:chExt cx="1062832" cy="946088"/>
              </a:xfrm>
            </p:grpSpPr>
            <p:sp>
              <p:nvSpPr>
                <p:cNvPr id="183" name="מלבן: פינות מעוגלות 182">
                  <a:extLst>
                    <a:ext uri="{FF2B5EF4-FFF2-40B4-BE49-F238E27FC236}">
                      <a16:creationId xmlns:a16="http://schemas.microsoft.com/office/drawing/2014/main" id="{A7F0459C-7442-4110-9632-08F1CEC2DFAC}"/>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184" name="מחבר ישר 183">
                  <a:extLst>
                    <a:ext uri="{FF2B5EF4-FFF2-40B4-BE49-F238E27FC236}">
                      <a16:creationId xmlns:a16="http://schemas.microsoft.com/office/drawing/2014/main" id="{EF59D897-A36A-4951-B67F-20B0D38054B9}"/>
                    </a:ext>
                  </a:extLst>
                </p:cNvPr>
                <p:cNvCxnSpPr>
                  <a:cxnSpLocks/>
                  <a:stCxn id="183" idx="1"/>
                  <a:endCxn id="18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תיבת טקסט 184">
                  <a:extLst>
                    <a:ext uri="{FF2B5EF4-FFF2-40B4-BE49-F238E27FC236}">
                      <a16:creationId xmlns:a16="http://schemas.microsoft.com/office/drawing/2014/main" id="{EDD50459-4B24-426B-A5B1-F6CE7FF97B37}"/>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hanna</a:t>
                  </a:r>
                  <a:endParaRPr lang="he-IL" dirty="0">
                    <a:solidFill>
                      <a:schemeClr val="bg1"/>
                    </a:solidFill>
                  </a:endParaRPr>
                </a:p>
              </p:txBody>
            </p:sp>
            <p:sp>
              <p:nvSpPr>
                <p:cNvPr id="186" name="מלבן: פינות מעוגלות 185">
                  <a:extLst>
                    <a:ext uri="{FF2B5EF4-FFF2-40B4-BE49-F238E27FC236}">
                      <a16:creationId xmlns:a16="http://schemas.microsoft.com/office/drawing/2014/main" id="{B7EED2D7-7305-4264-BC26-1F2C548197C8}"/>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0 1    . . .</a:t>
                  </a:r>
                </a:p>
              </p:txBody>
            </p:sp>
            <p:cxnSp>
              <p:nvCxnSpPr>
                <p:cNvPr id="187" name="מחבר ישר 186">
                  <a:extLst>
                    <a:ext uri="{FF2B5EF4-FFF2-40B4-BE49-F238E27FC236}">
                      <a16:creationId xmlns:a16="http://schemas.microsoft.com/office/drawing/2014/main" id="{B95FF10B-97E3-4482-B129-DA66E7BD0C58}"/>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מחבר ישר 187">
                  <a:extLst>
                    <a:ext uri="{FF2B5EF4-FFF2-40B4-BE49-F238E27FC236}">
                      <a16:creationId xmlns:a16="http://schemas.microsoft.com/office/drawing/2014/main" id="{C55A316F-A65D-4238-92B9-3E33521BECFD}"/>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מחבר חץ ישר 188">
                  <a:extLst>
                    <a:ext uri="{FF2B5EF4-FFF2-40B4-BE49-F238E27FC236}">
                      <a16:creationId xmlns:a16="http://schemas.microsoft.com/office/drawing/2014/main" id="{001C2734-227A-4846-89A9-928C02ADAA1C}"/>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182" name="מחבר חץ ישר 181">
                <a:extLst>
                  <a:ext uri="{FF2B5EF4-FFF2-40B4-BE49-F238E27FC236}">
                    <a16:creationId xmlns:a16="http://schemas.microsoft.com/office/drawing/2014/main" id="{548A4207-D3AF-48DC-8F1D-99CC451A7780}"/>
                  </a:ext>
                </a:extLst>
              </p:cNvPr>
              <p:cNvCxnSpPr>
                <a:cxnSpLocks/>
              </p:cNvCxnSpPr>
              <p:nvPr/>
            </p:nvCxnSpPr>
            <p:spPr>
              <a:xfrm>
                <a:off x="7282659" y="2218370"/>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90" name="קבוצה 189">
              <a:extLst>
                <a:ext uri="{FF2B5EF4-FFF2-40B4-BE49-F238E27FC236}">
                  <a16:creationId xmlns:a16="http://schemas.microsoft.com/office/drawing/2014/main" id="{68F27677-AE01-418A-B192-BAC792E48624}"/>
                </a:ext>
              </a:extLst>
            </p:cNvPr>
            <p:cNvGrpSpPr/>
            <p:nvPr/>
          </p:nvGrpSpPr>
          <p:grpSpPr>
            <a:xfrm>
              <a:off x="9941496" y="3142932"/>
              <a:ext cx="364568" cy="220373"/>
              <a:chOff x="11270246" y="2113228"/>
              <a:chExt cx="364568" cy="220373"/>
            </a:xfrm>
          </p:grpSpPr>
          <p:cxnSp>
            <p:nvCxnSpPr>
              <p:cNvPr id="191" name="מחבר חץ ישר 190">
                <a:extLst>
                  <a:ext uri="{FF2B5EF4-FFF2-40B4-BE49-F238E27FC236}">
                    <a16:creationId xmlns:a16="http://schemas.microsoft.com/office/drawing/2014/main" id="{942ED4B3-E744-4C2A-AA5C-7F6BDD517151}"/>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מחבר חץ ישר 191">
                <a:extLst>
                  <a:ext uri="{FF2B5EF4-FFF2-40B4-BE49-F238E27FC236}">
                    <a16:creationId xmlns:a16="http://schemas.microsoft.com/office/drawing/2014/main" id="{4956A260-109F-487E-A199-DDB5A85A3749}"/>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93" name="מחבר חץ ישר 192">
                <a:extLst>
                  <a:ext uri="{FF2B5EF4-FFF2-40B4-BE49-F238E27FC236}">
                    <a16:creationId xmlns:a16="http://schemas.microsoft.com/office/drawing/2014/main" id="{EBC26A4C-2F0D-4B61-934F-C2B9CE65F43D}"/>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08" name="קבוצה 207">
              <a:extLst>
                <a:ext uri="{FF2B5EF4-FFF2-40B4-BE49-F238E27FC236}">
                  <a16:creationId xmlns:a16="http://schemas.microsoft.com/office/drawing/2014/main" id="{39B5F6B3-8323-4B2B-950C-C224C248B642}"/>
                </a:ext>
              </a:extLst>
            </p:cNvPr>
            <p:cNvGrpSpPr/>
            <p:nvPr/>
          </p:nvGrpSpPr>
          <p:grpSpPr>
            <a:xfrm>
              <a:off x="6800850" y="3992245"/>
              <a:ext cx="1837769" cy="962792"/>
              <a:chOff x="6800850" y="1971412"/>
              <a:chExt cx="1837769" cy="962792"/>
            </a:xfrm>
          </p:grpSpPr>
          <p:grpSp>
            <p:nvGrpSpPr>
              <p:cNvPr id="209" name="קבוצה 208">
                <a:extLst>
                  <a:ext uri="{FF2B5EF4-FFF2-40B4-BE49-F238E27FC236}">
                    <a16:creationId xmlns:a16="http://schemas.microsoft.com/office/drawing/2014/main" id="{38448C5F-4768-42EA-BE90-8404C9D77F26}"/>
                  </a:ext>
                </a:extLst>
              </p:cNvPr>
              <p:cNvGrpSpPr/>
              <p:nvPr/>
            </p:nvGrpSpPr>
            <p:grpSpPr>
              <a:xfrm>
                <a:off x="7575787" y="1971412"/>
                <a:ext cx="1062832" cy="962792"/>
                <a:chOff x="7419975" y="1980466"/>
                <a:chExt cx="1062832" cy="962792"/>
              </a:xfrm>
            </p:grpSpPr>
            <p:sp>
              <p:nvSpPr>
                <p:cNvPr id="211" name="מלבן: פינות מעוגלות 210">
                  <a:extLst>
                    <a:ext uri="{FF2B5EF4-FFF2-40B4-BE49-F238E27FC236}">
                      <a16:creationId xmlns:a16="http://schemas.microsoft.com/office/drawing/2014/main" id="{7EB9A6AC-1600-46E7-9F03-293ED71877A5}"/>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12" name="מחבר ישר 211">
                  <a:extLst>
                    <a:ext uri="{FF2B5EF4-FFF2-40B4-BE49-F238E27FC236}">
                      <a16:creationId xmlns:a16="http://schemas.microsoft.com/office/drawing/2014/main" id="{D0113C0D-E6E3-473D-8286-0D24DD109364}"/>
                    </a:ext>
                  </a:extLst>
                </p:cNvPr>
                <p:cNvCxnSpPr>
                  <a:cxnSpLocks/>
                  <a:stCxn id="211" idx="1"/>
                  <a:endCxn id="211"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3" name="תיבת טקסט 212">
                  <a:extLst>
                    <a:ext uri="{FF2B5EF4-FFF2-40B4-BE49-F238E27FC236}">
                      <a16:creationId xmlns:a16="http://schemas.microsoft.com/office/drawing/2014/main" id="{B207FB5C-57B0-444D-BC11-B434D81603BE}"/>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ariel</a:t>
                  </a:r>
                  <a:endParaRPr lang="he-IL" dirty="0">
                    <a:solidFill>
                      <a:schemeClr val="bg1"/>
                    </a:solidFill>
                  </a:endParaRPr>
                </a:p>
              </p:txBody>
            </p:sp>
            <p:sp>
              <p:nvSpPr>
                <p:cNvPr id="214" name="מלבן: פינות מעוגלות 213">
                  <a:extLst>
                    <a:ext uri="{FF2B5EF4-FFF2-40B4-BE49-F238E27FC236}">
                      <a16:creationId xmlns:a16="http://schemas.microsoft.com/office/drawing/2014/main" id="{3A693534-D45B-416D-B412-56165EEB4808}"/>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8      . . .</a:t>
                  </a:r>
                </a:p>
              </p:txBody>
            </p:sp>
            <p:cxnSp>
              <p:nvCxnSpPr>
                <p:cNvPr id="215" name="מחבר ישר 214">
                  <a:extLst>
                    <a:ext uri="{FF2B5EF4-FFF2-40B4-BE49-F238E27FC236}">
                      <a16:creationId xmlns:a16="http://schemas.microsoft.com/office/drawing/2014/main" id="{25282912-F63E-4244-8C85-1E668B244391}"/>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מחבר ישר 215">
                  <a:extLst>
                    <a:ext uri="{FF2B5EF4-FFF2-40B4-BE49-F238E27FC236}">
                      <a16:creationId xmlns:a16="http://schemas.microsoft.com/office/drawing/2014/main" id="{7C729DC6-758F-4428-8DF6-479646878B70}"/>
                    </a:ext>
                  </a:extLst>
                </p:cNvPr>
                <p:cNvCxnSpPr/>
                <p:nvPr/>
              </p:nvCxnSpPr>
              <p:spPr>
                <a:xfrm>
                  <a:off x="8131175" y="2749383"/>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מחבר חץ ישר 216">
                  <a:extLst>
                    <a:ext uri="{FF2B5EF4-FFF2-40B4-BE49-F238E27FC236}">
                      <a16:creationId xmlns:a16="http://schemas.microsoft.com/office/drawing/2014/main" id="{7749F2FC-C711-4231-B998-74864C8A1A87}"/>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10" name="מחבר חץ ישר 209">
                <a:extLst>
                  <a:ext uri="{FF2B5EF4-FFF2-40B4-BE49-F238E27FC236}">
                    <a16:creationId xmlns:a16="http://schemas.microsoft.com/office/drawing/2014/main" id="{8C03F8A0-9F68-46F6-9D50-078337113260}"/>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8" name="קבוצה 217">
              <a:extLst>
                <a:ext uri="{FF2B5EF4-FFF2-40B4-BE49-F238E27FC236}">
                  <a16:creationId xmlns:a16="http://schemas.microsoft.com/office/drawing/2014/main" id="{AE2AC1AF-A2BE-47AC-A6A0-74963719E96F}"/>
                </a:ext>
              </a:extLst>
            </p:cNvPr>
            <p:cNvGrpSpPr/>
            <p:nvPr/>
          </p:nvGrpSpPr>
          <p:grpSpPr>
            <a:xfrm>
              <a:off x="8623236" y="4134061"/>
              <a:ext cx="364568" cy="220373"/>
              <a:chOff x="11270246" y="2113228"/>
              <a:chExt cx="364568" cy="220373"/>
            </a:xfrm>
          </p:grpSpPr>
          <p:cxnSp>
            <p:nvCxnSpPr>
              <p:cNvPr id="219" name="מחבר חץ ישר 218">
                <a:extLst>
                  <a:ext uri="{FF2B5EF4-FFF2-40B4-BE49-F238E27FC236}">
                    <a16:creationId xmlns:a16="http://schemas.microsoft.com/office/drawing/2014/main" id="{F32D4FD3-6885-4AAC-84E1-58F124D1B5A9}"/>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מחבר חץ ישר 219">
                <a:extLst>
                  <a:ext uri="{FF2B5EF4-FFF2-40B4-BE49-F238E27FC236}">
                    <a16:creationId xmlns:a16="http://schemas.microsoft.com/office/drawing/2014/main" id="{E3A81531-6B5E-4E87-83C8-8BA6F469A41F}"/>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21" name="מחבר חץ ישר 220">
                <a:extLst>
                  <a:ext uri="{FF2B5EF4-FFF2-40B4-BE49-F238E27FC236}">
                    <a16:creationId xmlns:a16="http://schemas.microsoft.com/office/drawing/2014/main" id="{E79DF78B-91D7-4819-BB52-04EAB0547F29}"/>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sp>
          <p:nvSpPr>
            <p:cNvPr id="318" name="תיבת טקסט 317">
              <a:extLst>
                <a:ext uri="{FF2B5EF4-FFF2-40B4-BE49-F238E27FC236}">
                  <a16:creationId xmlns:a16="http://schemas.microsoft.com/office/drawing/2014/main" id="{D27CCC40-D1B5-43A2-8FC0-D7ED7E2AB4D0}"/>
                </a:ext>
              </a:extLst>
            </p:cNvPr>
            <p:cNvSpPr txBox="1"/>
            <p:nvPr/>
          </p:nvSpPr>
          <p:spPr>
            <a:xfrm>
              <a:off x="6254402" y="908582"/>
              <a:ext cx="1062790" cy="677108"/>
            </a:xfrm>
            <a:prstGeom prst="rect">
              <a:avLst/>
            </a:prstGeom>
            <a:solidFill>
              <a:schemeClr val="bg1"/>
            </a:solidFill>
          </p:spPr>
          <p:txBody>
            <a:bodyPr wrap="square" rtlCol="1">
              <a:spAutoFit/>
            </a:bodyPr>
            <a:lstStyle/>
            <a:p>
              <a:endParaRPr lang="en-US" b="1" dirty="0">
                <a:solidFill>
                  <a:schemeClr val="tx1">
                    <a:lumMod val="75000"/>
                    <a:lumOff val="25000"/>
                  </a:schemeClr>
                </a:solidFill>
              </a:endParaRPr>
            </a:p>
            <a:p>
              <a:pPr algn="ctr"/>
              <a:r>
                <a:rPr lang="en-US" sz="2000" b="1" dirty="0">
                  <a:solidFill>
                    <a:schemeClr val="tx1">
                      <a:lumMod val="75000"/>
                      <a:lumOff val="25000"/>
                    </a:schemeClr>
                  </a:solidFill>
                </a:rPr>
                <a:t>this.ar</a:t>
              </a:r>
              <a:endParaRPr lang="he-IL" sz="2000" b="1" dirty="0">
                <a:solidFill>
                  <a:schemeClr val="tx1">
                    <a:lumMod val="75000"/>
                    <a:lumOff val="25000"/>
                  </a:schemeClr>
                </a:solidFill>
              </a:endParaRPr>
            </a:p>
          </p:txBody>
        </p:sp>
      </p:grpSp>
      <p:grpSp>
        <p:nvGrpSpPr>
          <p:cNvPr id="230" name="קבוצה 229">
            <a:extLst>
              <a:ext uri="{FF2B5EF4-FFF2-40B4-BE49-F238E27FC236}">
                <a16:creationId xmlns:a16="http://schemas.microsoft.com/office/drawing/2014/main" id="{0F544A8B-38EE-4BC3-B241-E887131BF294}"/>
              </a:ext>
            </a:extLst>
          </p:cNvPr>
          <p:cNvGrpSpPr/>
          <p:nvPr/>
        </p:nvGrpSpPr>
        <p:grpSpPr>
          <a:xfrm>
            <a:off x="1516856" y="5353266"/>
            <a:ext cx="1837769" cy="946088"/>
            <a:chOff x="6800850" y="1971412"/>
            <a:chExt cx="1837769" cy="946088"/>
          </a:xfrm>
        </p:grpSpPr>
        <p:grpSp>
          <p:nvGrpSpPr>
            <p:cNvPr id="231" name="קבוצה 230">
              <a:extLst>
                <a:ext uri="{FF2B5EF4-FFF2-40B4-BE49-F238E27FC236}">
                  <a16:creationId xmlns:a16="http://schemas.microsoft.com/office/drawing/2014/main" id="{226BCCE2-60FA-42F1-8622-2646757A8A62}"/>
                </a:ext>
              </a:extLst>
            </p:cNvPr>
            <p:cNvGrpSpPr/>
            <p:nvPr/>
          </p:nvGrpSpPr>
          <p:grpSpPr>
            <a:xfrm>
              <a:off x="7575787" y="1971412"/>
              <a:ext cx="1062832" cy="946088"/>
              <a:chOff x="7419975" y="1980466"/>
              <a:chExt cx="1062832" cy="946088"/>
            </a:xfrm>
          </p:grpSpPr>
          <p:sp>
            <p:nvSpPr>
              <p:cNvPr id="233" name="מלבן: פינות מעוגלות 232">
                <a:extLst>
                  <a:ext uri="{FF2B5EF4-FFF2-40B4-BE49-F238E27FC236}">
                    <a16:creationId xmlns:a16="http://schemas.microsoft.com/office/drawing/2014/main" id="{FE6618A6-61E4-4208-B748-62D5B9FBB04C}"/>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34" name="מחבר ישר 233">
                <a:extLst>
                  <a:ext uri="{FF2B5EF4-FFF2-40B4-BE49-F238E27FC236}">
                    <a16:creationId xmlns:a16="http://schemas.microsoft.com/office/drawing/2014/main" id="{4630E55D-5CE6-4EA7-B32C-34AB215E97A8}"/>
                  </a:ext>
                </a:extLst>
              </p:cNvPr>
              <p:cNvCxnSpPr>
                <a:cxnSpLocks/>
                <a:stCxn id="233" idx="1"/>
                <a:endCxn id="23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 name="תיבת טקסט 234">
                <a:extLst>
                  <a:ext uri="{FF2B5EF4-FFF2-40B4-BE49-F238E27FC236}">
                    <a16:creationId xmlns:a16="http://schemas.microsoft.com/office/drawing/2014/main" id="{333A0425-8D52-4C58-9900-FF0A38A8CB03}"/>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oreen</a:t>
                </a:r>
                <a:endParaRPr lang="he-IL" dirty="0">
                  <a:solidFill>
                    <a:schemeClr val="bg1"/>
                  </a:solidFill>
                </a:endParaRPr>
              </a:p>
            </p:txBody>
          </p:sp>
          <p:sp>
            <p:nvSpPr>
              <p:cNvPr id="236" name="מלבן: פינות מעוגלות 235">
                <a:extLst>
                  <a:ext uri="{FF2B5EF4-FFF2-40B4-BE49-F238E27FC236}">
                    <a16:creationId xmlns:a16="http://schemas.microsoft.com/office/drawing/2014/main" id="{2484D234-3311-41C8-B0A2-80D3BA3A3B5D}"/>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10     . . .</a:t>
                </a:r>
              </a:p>
            </p:txBody>
          </p:sp>
          <p:cxnSp>
            <p:nvCxnSpPr>
              <p:cNvPr id="237" name="מחבר ישר 236">
                <a:extLst>
                  <a:ext uri="{FF2B5EF4-FFF2-40B4-BE49-F238E27FC236}">
                    <a16:creationId xmlns:a16="http://schemas.microsoft.com/office/drawing/2014/main" id="{BA54E8BB-92ED-4604-8F84-CB90EB108D19}"/>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מחבר ישר 237">
                <a:extLst>
                  <a:ext uri="{FF2B5EF4-FFF2-40B4-BE49-F238E27FC236}">
                    <a16:creationId xmlns:a16="http://schemas.microsoft.com/office/drawing/2014/main" id="{DE492D57-C515-46FA-933A-B911E8B641DE}"/>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מחבר חץ ישר 238">
                <a:extLst>
                  <a:ext uri="{FF2B5EF4-FFF2-40B4-BE49-F238E27FC236}">
                    <a16:creationId xmlns:a16="http://schemas.microsoft.com/office/drawing/2014/main" id="{8258E886-B665-4750-B706-E364566F3C9D}"/>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32" name="מחבר חץ ישר 231">
              <a:extLst>
                <a:ext uri="{FF2B5EF4-FFF2-40B4-BE49-F238E27FC236}">
                  <a16:creationId xmlns:a16="http://schemas.microsoft.com/office/drawing/2014/main" id="{4DBB325F-9741-459A-9B8D-4DF162EA11AE}"/>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0" name="קבוצה 239">
            <a:extLst>
              <a:ext uri="{FF2B5EF4-FFF2-40B4-BE49-F238E27FC236}">
                <a16:creationId xmlns:a16="http://schemas.microsoft.com/office/drawing/2014/main" id="{8313C502-4A60-4037-8D1E-6D79A2731DF4}"/>
              </a:ext>
            </a:extLst>
          </p:cNvPr>
          <p:cNvGrpSpPr/>
          <p:nvPr/>
        </p:nvGrpSpPr>
        <p:grpSpPr>
          <a:xfrm>
            <a:off x="3343111" y="1441398"/>
            <a:ext cx="1355960" cy="946088"/>
            <a:chOff x="7282659" y="1971412"/>
            <a:chExt cx="1355960" cy="946088"/>
          </a:xfrm>
        </p:grpSpPr>
        <p:grpSp>
          <p:nvGrpSpPr>
            <p:cNvPr id="241" name="קבוצה 240">
              <a:extLst>
                <a:ext uri="{FF2B5EF4-FFF2-40B4-BE49-F238E27FC236}">
                  <a16:creationId xmlns:a16="http://schemas.microsoft.com/office/drawing/2014/main" id="{99EEE3B9-E44E-4444-873B-1EEAC2D7C63F}"/>
                </a:ext>
              </a:extLst>
            </p:cNvPr>
            <p:cNvGrpSpPr/>
            <p:nvPr/>
          </p:nvGrpSpPr>
          <p:grpSpPr>
            <a:xfrm>
              <a:off x="7575787" y="1971412"/>
              <a:ext cx="1062832" cy="946088"/>
              <a:chOff x="7419975" y="1980466"/>
              <a:chExt cx="1062832" cy="946088"/>
            </a:xfrm>
          </p:grpSpPr>
          <p:sp>
            <p:nvSpPr>
              <p:cNvPr id="243" name="מלבן: פינות מעוגלות 242">
                <a:extLst>
                  <a:ext uri="{FF2B5EF4-FFF2-40B4-BE49-F238E27FC236}">
                    <a16:creationId xmlns:a16="http://schemas.microsoft.com/office/drawing/2014/main" id="{60EED2AE-06B4-453A-8408-C4A25C00AA78}"/>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44" name="מחבר ישר 243">
                <a:extLst>
                  <a:ext uri="{FF2B5EF4-FFF2-40B4-BE49-F238E27FC236}">
                    <a16:creationId xmlns:a16="http://schemas.microsoft.com/office/drawing/2014/main" id="{A415B1E8-7FA8-484C-9E88-F354C1148E30}"/>
                  </a:ext>
                </a:extLst>
              </p:cNvPr>
              <p:cNvCxnSpPr>
                <a:cxnSpLocks/>
                <a:stCxn id="243" idx="1"/>
                <a:endCxn id="24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5" name="תיבת טקסט 244">
                <a:extLst>
                  <a:ext uri="{FF2B5EF4-FFF2-40B4-BE49-F238E27FC236}">
                    <a16:creationId xmlns:a16="http://schemas.microsoft.com/office/drawing/2014/main" id="{74006BCF-6FB5-49A9-A5A0-592974DB214D}"/>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amalya</a:t>
                </a:r>
                <a:endParaRPr lang="he-IL" dirty="0">
                  <a:solidFill>
                    <a:schemeClr val="bg1"/>
                  </a:solidFill>
                </a:endParaRPr>
              </a:p>
            </p:txBody>
          </p:sp>
          <p:sp>
            <p:nvSpPr>
              <p:cNvPr id="246" name="מלבן: פינות מעוגלות 245">
                <a:extLst>
                  <a:ext uri="{FF2B5EF4-FFF2-40B4-BE49-F238E27FC236}">
                    <a16:creationId xmlns:a16="http://schemas.microsoft.com/office/drawing/2014/main" id="{4F8D3341-0638-4587-BC37-F3EEA9DE5878}"/>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2     . . .</a:t>
                </a:r>
              </a:p>
            </p:txBody>
          </p:sp>
          <p:cxnSp>
            <p:nvCxnSpPr>
              <p:cNvPr id="247" name="מחבר ישר 246">
                <a:extLst>
                  <a:ext uri="{FF2B5EF4-FFF2-40B4-BE49-F238E27FC236}">
                    <a16:creationId xmlns:a16="http://schemas.microsoft.com/office/drawing/2014/main" id="{D7859E5E-AE6C-4A2C-8EE3-04664956496D}"/>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מחבר ישר 247">
                <a:extLst>
                  <a:ext uri="{FF2B5EF4-FFF2-40B4-BE49-F238E27FC236}">
                    <a16:creationId xmlns:a16="http://schemas.microsoft.com/office/drawing/2014/main" id="{7C50E28C-0725-4589-898F-CFA7BA4BD264}"/>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מחבר חץ ישר 248">
                <a:extLst>
                  <a:ext uri="{FF2B5EF4-FFF2-40B4-BE49-F238E27FC236}">
                    <a16:creationId xmlns:a16="http://schemas.microsoft.com/office/drawing/2014/main" id="{BED54AE8-C85A-4C18-AAB9-D426542FF702}"/>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42" name="מחבר חץ ישר 241">
              <a:extLst>
                <a:ext uri="{FF2B5EF4-FFF2-40B4-BE49-F238E27FC236}">
                  <a16:creationId xmlns:a16="http://schemas.microsoft.com/office/drawing/2014/main" id="{D5CC0FB7-77F0-415F-AEC9-81726BF14848}"/>
                </a:ext>
              </a:extLst>
            </p:cNvPr>
            <p:cNvCxnSpPr>
              <a:cxnSpLocks/>
            </p:cNvCxnSpPr>
            <p:nvPr/>
          </p:nvCxnSpPr>
          <p:spPr>
            <a:xfrm>
              <a:off x="7282659" y="2218370"/>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0" name="קבוצה 249">
            <a:extLst>
              <a:ext uri="{FF2B5EF4-FFF2-40B4-BE49-F238E27FC236}">
                <a16:creationId xmlns:a16="http://schemas.microsoft.com/office/drawing/2014/main" id="{0EF0EF26-2514-4FCB-AADC-55E83898F3BB}"/>
              </a:ext>
            </a:extLst>
          </p:cNvPr>
          <p:cNvGrpSpPr/>
          <p:nvPr/>
        </p:nvGrpSpPr>
        <p:grpSpPr>
          <a:xfrm>
            <a:off x="1516856" y="2905989"/>
            <a:ext cx="1841647" cy="946088"/>
            <a:chOff x="6796972" y="1971412"/>
            <a:chExt cx="1841647" cy="946088"/>
          </a:xfrm>
        </p:grpSpPr>
        <p:grpSp>
          <p:nvGrpSpPr>
            <p:cNvPr id="251" name="קבוצה 250">
              <a:extLst>
                <a:ext uri="{FF2B5EF4-FFF2-40B4-BE49-F238E27FC236}">
                  <a16:creationId xmlns:a16="http://schemas.microsoft.com/office/drawing/2014/main" id="{21B8B5B1-8E30-402B-8738-8B51E0F3B453}"/>
                </a:ext>
              </a:extLst>
            </p:cNvPr>
            <p:cNvGrpSpPr/>
            <p:nvPr/>
          </p:nvGrpSpPr>
          <p:grpSpPr>
            <a:xfrm>
              <a:off x="7575787" y="1971412"/>
              <a:ext cx="1062832" cy="946088"/>
              <a:chOff x="7419975" y="1980466"/>
              <a:chExt cx="1062832" cy="946088"/>
            </a:xfrm>
          </p:grpSpPr>
          <p:sp>
            <p:nvSpPr>
              <p:cNvPr id="253" name="מלבן: פינות מעוגלות 252">
                <a:extLst>
                  <a:ext uri="{FF2B5EF4-FFF2-40B4-BE49-F238E27FC236}">
                    <a16:creationId xmlns:a16="http://schemas.microsoft.com/office/drawing/2014/main" id="{0256982B-1B74-420B-B304-6871E0B9FED7}"/>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54" name="מחבר ישר 253">
                <a:extLst>
                  <a:ext uri="{FF2B5EF4-FFF2-40B4-BE49-F238E27FC236}">
                    <a16:creationId xmlns:a16="http://schemas.microsoft.com/office/drawing/2014/main" id="{EC320D26-8D23-4081-A700-231396D3426C}"/>
                  </a:ext>
                </a:extLst>
              </p:cNvPr>
              <p:cNvCxnSpPr>
                <a:cxnSpLocks/>
                <a:stCxn id="253" idx="1"/>
                <a:endCxn id="25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5" name="תיבת טקסט 254">
                <a:extLst>
                  <a:ext uri="{FF2B5EF4-FFF2-40B4-BE49-F238E27FC236}">
                    <a16:creationId xmlns:a16="http://schemas.microsoft.com/office/drawing/2014/main" id="{2D37405B-4B5D-4664-867D-71515C88ACC8}"/>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mia</a:t>
                </a:r>
                <a:endParaRPr lang="he-IL" dirty="0">
                  <a:solidFill>
                    <a:schemeClr val="bg1"/>
                  </a:solidFill>
                </a:endParaRPr>
              </a:p>
            </p:txBody>
          </p:sp>
          <p:sp>
            <p:nvSpPr>
              <p:cNvPr id="256" name="מלבן: פינות מעוגלות 255">
                <a:extLst>
                  <a:ext uri="{FF2B5EF4-FFF2-40B4-BE49-F238E27FC236}">
                    <a16:creationId xmlns:a16="http://schemas.microsoft.com/office/drawing/2014/main" id="{BB8D17F7-3FCB-44AF-985A-EFC037267F46}"/>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5     . . .</a:t>
                </a:r>
              </a:p>
            </p:txBody>
          </p:sp>
          <p:cxnSp>
            <p:nvCxnSpPr>
              <p:cNvPr id="257" name="מחבר ישר 256">
                <a:extLst>
                  <a:ext uri="{FF2B5EF4-FFF2-40B4-BE49-F238E27FC236}">
                    <a16:creationId xmlns:a16="http://schemas.microsoft.com/office/drawing/2014/main" id="{081DA025-0E44-4349-BF57-A43FC2124FA3}"/>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מחבר ישר 257">
                <a:extLst>
                  <a:ext uri="{FF2B5EF4-FFF2-40B4-BE49-F238E27FC236}">
                    <a16:creationId xmlns:a16="http://schemas.microsoft.com/office/drawing/2014/main" id="{27C84A60-DBEF-47C2-9A7B-13743D72C75A}"/>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מחבר חץ ישר 258">
                <a:extLst>
                  <a:ext uri="{FF2B5EF4-FFF2-40B4-BE49-F238E27FC236}">
                    <a16:creationId xmlns:a16="http://schemas.microsoft.com/office/drawing/2014/main" id="{63C3BB3C-0C4A-46DB-A07F-6D5DBE5AFEAC}"/>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52" name="מחבר חץ ישר 251">
              <a:extLst>
                <a:ext uri="{FF2B5EF4-FFF2-40B4-BE49-F238E27FC236}">
                  <a16:creationId xmlns:a16="http://schemas.microsoft.com/office/drawing/2014/main" id="{0E2CFC3C-7962-4CB7-83B1-20C203C0DB4F}"/>
                </a:ext>
              </a:extLst>
            </p:cNvPr>
            <p:cNvCxnSpPr>
              <a:cxnSpLocks/>
            </p:cNvCxnSpPr>
            <p:nvPr/>
          </p:nvCxnSpPr>
          <p:spPr>
            <a:xfrm>
              <a:off x="6796972" y="2218370"/>
              <a:ext cx="802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0" name="קבוצה 259">
            <a:extLst>
              <a:ext uri="{FF2B5EF4-FFF2-40B4-BE49-F238E27FC236}">
                <a16:creationId xmlns:a16="http://schemas.microsoft.com/office/drawing/2014/main" id="{3E16469C-F0C4-48DB-BFC2-F6AFDADDADB5}"/>
              </a:ext>
            </a:extLst>
          </p:cNvPr>
          <p:cNvGrpSpPr/>
          <p:nvPr/>
        </p:nvGrpSpPr>
        <p:grpSpPr>
          <a:xfrm>
            <a:off x="4692204" y="1589926"/>
            <a:ext cx="364568" cy="220373"/>
            <a:chOff x="11270246" y="2113228"/>
            <a:chExt cx="364568" cy="220373"/>
          </a:xfrm>
        </p:grpSpPr>
        <p:cxnSp>
          <p:nvCxnSpPr>
            <p:cNvPr id="261" name="מחבר חץ ישר 260">
              <a:extLst>
                <a:ext uri="{FF2B5EF4-FFF2-40B4-BE49-F238E27FC236}">
                  <a16:creationId xmlns:a16="http://schemas.microsoft.com/office/drawing/2014/main" id="{2BE7CE6E-9606-492F-BA8B-FA7EA6C9DA6D}"/>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2" name="מחבר חץ ישר 261">
              <a:extLst>
                <a:ext uri="{FF2B5EF4-FFF2-40B4-BE49-F238E27FC236}">
                  <a16:creationId xmlns:a16="http://schemas.microsoft.com/office/drawing/2014/main" id="{FDDD5B41-ED96-4C8F-8BD4-A48E62E79EC0}"/>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63" name="מחבר חץ ישר 262">
              <a:extLst>
                <a:ext uri="{FF2B5EF4-FFF2-40B4-BE49-F238E27FC236}">
                  <a16:creationId xmlns:a16="http://schemas.microsoft.com/office/drawing/2014/main" id="{55872540-3B24-4628-8295-0155E7E6E6EC}"/>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68" name="קבוצה 267">
            <a:extLst>
              <a:ext uri="{FF2B5EF4-FFF2-40B4-BE49-F238E27FC236}">
                <a16:creationId xmlns:a16="http://schemas.microsoft.com/office/drawing/2014/main" id="{71AF4EF7-96C8-49FB-BE54-92273DD27C52}"/>
              </a:ext>
            </a:extLst>
          </p:cNvPr>
          <p:cNvGrpSpPr/>
          <p:nvPr/>
        </p:nvGrpSpPr>
        <p:grpSpPr>
          <a:xfrm>
            <a:off x="1516856" y="2582572"/>
            <a:ext cx="596901" cy="220373"/>
            <a:chOff x="10815311" y="2113228"/>
            <a:chExt cx="819503" cy="220373"/>
          </a:xfrm>
        </p:grpSpPr>
        <p:cxnSp>
          <p:nvCxnSpPr>
            <p:cNvPr id="269" name="מחבר חץ ישר 268">
              <a:extLst>
                <a:ext uri="{FF2B5EF4-FFF2-40B4-BE49-F238E27FC236}">
                  <a16:creationId xmlns:a16="http://schemas.microsoft.com/office/drawing/2014/main" id="{D548BDFC-B712-415D-97EE-C33EB655074B}"/>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0" name="מחבר חץ ישר 269">
              <a:extLst>
                <a:ext uri="{FF2B5EF4-FFF2-40B4-BE49-F238E27FC236}">
                  <a16:creationId xmlns:a16="http://schemas.microsoft.com/office/drawing/2014/main" id="{E35EEBA2-F57C-47DE-9726-63B5C1F0DAC1}"/>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71" name="מחבר חץ ישר 270">
              <a:extLst>
                <a:ext uri="{FF2B5EF4-FFF2-40B4-BE49-F238E27FC236}">
                  <a16:creationId xmlns:a16="http://schemas.microsoft.com/office/drawing/2014/main" id="{823A4156-3B88-49FA-9ABE-1A1B0F0F2B3A}"/>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72" name="קבוצה 271">
            <a:extLst>
              <a:ext uri="{FF2B5EF4-FFF2-40B4-BE49-F238E27FC236}">
                <a16:creationId xmlns:a16="http://schemas.microsoft.com/office/drawing/2014/main" id="{2C8B55A2-B3A2-4D56-8EBD-1AAF7B902533}"/>
              </a:ext>
            </a:extLst>
          </p:cNvPr>
          <p:cNvGrpSpPr/>
          <p:nvPr/>
        </p:nvGrpSpPr>
        <p:grpSpPr>
          <a:xfrm>
            <a:off x="1516856" y="3550947"/>
            <a:ext cx="596901" cy="220373"/>
            <a:chOff x="10815311" y="2113228"/>
            <a:chExt cx="819503" cy="220373"/>
          </a:xfrm>
        </p:grpSpPr>
        <p:cxnSp>
          <p:nvCxnSpPr>
            <p:cNvPr id="273" name="מחבר חץ ישר 272">
              <a:extLst>
                <a:ext uri="{FF2B5EF4-FFF2-40B4-BE49-F238E27FC236}">
                  <a16:creationId xmlns:a16="http://schemas.microsoft.com/office/drawing/2014/main" id="{6E46458E-B9BD-46E5-954E-E96A399BACB2}"/>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4" name="מחבר חץ ישר 273">
              <a:extLst>
                <a:ext uri="{FF2B5EF4-FFF2-40B4-BE49-F238E27FC236}">
                  <a16:creationId xmlns:a16="http://schemas.microsoft.com/office/drawing/2014/main" id="{D6889496-5545-460E-8CC8-E36902421D57}"/>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75" name="מחבר חץ ישר 274">
              <a:extLst>
                <a:ext uri="{FF2B5EF4-FFF2-40B4-BE49-F238E27FC236}">
                  <a16:creationId xmlns:a16="http://schemas.microsoft.com/office/drawing/2014/main" id="{5A604134-C279-4743-8AA5-379027110253}"/>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76" name="קבוצה 275">
            <a:extLst>
              <a:ext uri="{FF2B5EF4-FFF2-40B4-BE49-F238E27FC236}">
                <a16:creationId xmlns:a16="http://schemas.microsoft.com/office/drawing/2014/main" id="{2405A46C-CE8F-4C1A-A396-ECB1F1AA1863}"/>
              </a:ext>
            </a:extLst>
          </p:cNvPr>
          <p:cNvGrpSpPr/>
          <p:nvPr/>
        </p:nvGrpSpPr>
        <p:grpSpPr>
          <a:xfrm>
            <a:off x="1516856" y="1447716"/>
            <a:ext cx="1837769" cy="962792"/>
            <a:chOff x="6800850" y="1971412"/>
            <a:chExt cx="1837769" cy="962792"/>
          </a:xfrm>
        </p:grpSpPr>
        <p:grpSp>
          <p:nvGrpSpPr>
            <p:cNvPr id="277" name="קבוצה 276">
              <a:extLst>
                <a:ext uri="{FF2B5EF4-FFF2-40B4-BE49-F238E27FC236}">
                  <a16:creationId xmlns:a16="http://schemas.microsoft.com/office/drawing/2014/main" id="{8B545E82-A29F-4BEE-BA34-AF2DCCBFA4CB}"/>
                </a:ext>
              </a:extLst>
            </p:cNvPr>
            <p:cNvGrpSpPr/>
            <p:nvPr/>
          </p:nvGrpSpPr>
          <p:grpSpPr>
            <a:xfrm>
              <a:off x="7575787" y="1971412"/>
              <a:ext cx="1062832" cy="962792"/>
              <a:chOff x="7419975" y="1980466"/>
              <a:chExt cx="1062832" cy="962792"/>
            </a:xfrm>
          </p:grpSpPr>
          <p:sp>
            <p:nvSpPr>
              <p:cNvPr id="279" name="מלבן: פינות מעוגלות 278">
                <a:extLst>
                  <a:ext uri="{FF2B5EF4-FFF2-40B4-BE49-F238E27FC236}">
                    <a16:creationId xmlns:a16="http://schemas.microsoft.com/office/drawing/2014/main" id="{F07B798B-E137-40A1-8344-E110ED10D24E}"/>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80" name="מחבר ישר 279">
                <a:extLst>
                  <a:ext uri="{FF2B5EF4-FFF2-40B4-BE49-F238E27FC236}">
                    <a16:creationId xmlns:a16="http://schemas.microsoft.com/office/drawing/2014/main" id="{F394466A-1413-40F9-AC39-73C3B71D6372}"/>
                  </a:ext>
                </a:extLst>
              </p:cNvPr>
              <p:cNvCxnSpPr>
                <a:cxnSpLocks/>
                <a:stCxn id="279" idx="1"/>
                <a:endCxn id="279"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1" name="תיבת טקסט 280">
                <a:extLst>
                  <a:ext uri="{FF2B5EF4-FFF2-40B4-BE49-F238E27FC236}">
                    <a16:creationId xmlns:a16="http://schemas.microsoft.com/office/drawing/2014/main" id="{C2B0C1DE-44B1-4ACF-A958-43B6F86797C3}"/>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ron</a:t>
                </a:r>
                <a:endParaRPr lang="he-IL" dirty="0">
                  <a:solidFill>
                    <a:schemeClr val="bg1"/>
                  </a:solidFill>
                </a:endParaRPr>
              </a:p>
            </p:txBody>
          </p:sp>
          <p:sp>
            <p:nvSpPr>
              <p:cNvPr id="282" name="מלבן: פינות מעוגלות 281">
                <a:extLst>
                  <a:ext uri="{FF2B5EF4-FFF2-40B4-BE49-F238E27FC236}">
                    <a16:creationId xmlns:a16="http://schemas.microsoft.com/office/drawing/2014/main" id="{D6D9FFF9-584E-44DC-9A8A-E9B0149E579A}"/>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2      . . .</a:t>
                </a:r>
              </a:p>
            </p:txBody>
          </p:sp>
          <p:cxnSp>
            <p:nvCxnSpPr>
              <p:cNvPr id="283" name="מחבר ישר 282">
                <a:extLst>
                  <a:ext uri="{FF2B5EF4-FFF2-40B4-BE49-F238E27FC236}">
                    <a16:creationId xmlns:a16="http://schemas.microsoft.com/office/drawing/2014/main" id="{CB46598C-048E-4ED1-A86D-89C93551FC6C}"/>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מחבר ישר 283">
                <a:extLst>
                  <a:ext uri="{FF2B5EF4-FFF2-40B4-BE49-F238E27FC236}">
                    <a16:creationId xmlns:a16="http://schemas.microsoft.com/office/drawing/2014/main" id="{D03795FB-6463-4F9F-9456-B0421508F026}"/>
                  </a:ext>
                </a:extLst>
              </p:cNvPr>
              <p:cNvCxnSpPr/>
              <p:nvPr/>
            </p:nvCxnSpPr>
            <p:spPr>
              <a:xfrm>
                <a:off x="8131175" y="2749383"/>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מחבר חץ ישר 284">
                <a:extLst>
                  <a:ext uri="{FF2B5EF4-FFF2-40B4-BE49-F238E27FC236}">
                    <a16:creationId xmlns:a16="http://schemas.microsoft.com/office/drawing/2014/main" id="{1351539C-A785-4222-A63D-842B6A35D900}"/>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78" name="מחבר חץ ישר 277">
              <a:extLst>
                <a:ext uri="{FF2B5EF4-FFF2-40B4-BE49-F238E27FC236}">
                  <a16:creationId xmlns:a16="http://schemas.microsoft.com/office/drawing/2014/main" id="{2135F467-E24D-4684-8D09-36CB33582978}"/>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6" name="קבוצה 285">
            <a:extLst>
              <a:ext uri="{FF2B5EF4-FFF2-40B4-BE49-F238E27FC236}">
                <a16:creationId xmlns:a16="http://schemas.microsoft.com/office/drawing/2014/main" id="{65F4906F-3D4F-4A57-B4D8-6986030BF57D}"/>
              </a:ext>
            </a:extLst>
          </p:cNvPr>
          <p:cNvGrpSpPr/>
          <p:nvPr/>
        </p:nvGrpSpPr>
        <p:grpSpPr>
          <a:xfrm>
            <a:off x="3324680" y="5353779"/>
            <a:ext cx="1355960" cy="946088"/>
            <a:chOff x="7282659" y="1971412"/>
            <a:chExt cx="1355960" cy="946088"/>
          </a:xfrm>
        </p:grpSpPr>
        <p:grpSp>
          <p:nvGrpSpPr>
            <p:cNvPr id="287" name="קבוצה 286">
              <a:extLst>
                <a:ext uri="{FF2B5EF4-FFF2-40B4-BE49-F238E27FC236}">
                  <a16:creationId xmlns:a16="http://schemas.microsoft.com/office/drawing/2014/main" id="{5C759BE7-80AF-441F-8673-748EE831CF58}"/>
                </a:ext>
              </a:extLst>
            </p:cNvPr>
            <p:cNvGrpSpPr/>
            <p:nvPr/>
          </p:nvGrpSpPr>
          <p:grpSpPr>
            <a:xfrm>
              <a:off x="7575787" y="1971412"/>
              <a:ext cx="1062832" cy="946088"/>
              <a:chOff x="7419975" y="1980466"/>
              <a:chExt cx="1062832" cy="946088"/>
            </a:xfrm>
          </p:grpSpPr>
          <p:sp>
            <p:nvSpPr>
              <p:cNvPr id="289" name="מלבן: פינות מעוגלות 288">
                <a:extLst>
                  <a:ext uri="{FF2B5EF4-FFF2-40B4-BE49-F238E27FC236}">
                    <a16:creationId xmlns:a16="http://schemas.microsoft.com/office/drawing/2014/main" id="{5FF83036-4F42-4A41-9E1C-EB81E730C20D}"/>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290" name="מחבר ישר 289">
                <a:extLst>
                  <a:ext uri="{FF2B5EF4-FFF2-40B4-BE49-F238E27FC236}">
                    <a16:creationId xmlns:a16="http://schemas.microsoft.com/office/drawing/2014/main" id="{6A726559-5823-4895-A9B7-2BCFE929FB74}"/>
                  </a:ext>
                </a:extLst>
              </p:cNvPr>
              <p:cNvCxnSpPr>
                <a:cxnSpLocks/>
                <a:stCxn id="289" idx="1"/>
                <a:endCxn id="289"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1" name="תיבת טקסט 290">
                <a:extLst>
                  <a:ext uri="{FF2B5EF4-FFF2-40B4-BE49-F238E27FC236}">
                    <a16:creationId xmlns:a16="http://schemas.microsoft.com/office/drawing/2014/main" id="{2B11A35B-6EE9-47E9-965F-E2195DCC29D7}"/>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hanna</a:t>
                </a:r>
                <a:endParaRPr lang="he-IL" dirty="0">
                  <a:solidFill>
                    <a:schemeClr val="bg1"/>
                  </a:solidFill>
                </a:endParaRPr>
              </a:p>
            </p:txBody>
          </p:sp>
          <p:sp>
            <p:nvSpPr>
              <p:cNvPr id="292" name="מלבן: פינות מעוגלות 291">
                <a:extLst>
                  <a:ext uri="{FF2B5EF4-FFF2-40B4-BE49-F238E27FC236}">
                    <a16:creationId xmlns:a16="http://schemas.microsoft.com/office/drawing/2014/main" id="{8B0E506E-F124-41E7-9C95-8D38126F5EAD}"/>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10     . . .</a:t>
                </a:r>
              </a:p>
            </p:txBody>
          </p:sp>
          <p:cxnSp>
            <p:nvCxnSpPr>
              <p:cNvPr id="293" name="מחבר ישר 292">
                <a:extLst>
                  <a:ext uri="{FF2B5EF4-FFF2-40B4-BE49-F238E27FC236}">
                    <a16:creationId xmlns:a16="http://schemas.microsoft.com/office/drawing/2014/main" id="{6BC658B1-7707-4BBA-9F0F-8792B0F58988}"/>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מחבר ישר 293">
                <a:extLst>
                  <a:ext uri="{FF2B5EF4-FFF2-40B4-BE49-F238E27FC236}">
                    <a16:creationId xmlns:a16="http://schemas.microsoft.com/office/drawing/2014/main" id="{E9D93438-1C91-43FE-A4B3-235115029A4C}"/>
                  </a:ext>
                </a:extLst>
              </p:cNvPr>
              <p:cNvCxnSpPr/>
              <p:nvPr/>
            </p:nvCxnSpPr>
            <p:spPr>
              <a:xfrm>
                <a:off x="8131175"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מחבר חץ ישר 294">
                <a:extLst>
                  <a:ext uri="{FF2B5EF4-FFF2-40B4-BE49-F238E27FC236}">
                    <a16:creationId xmlns:a16="http://schemas.microsoft.com/office/drawing/2014/main" id="{C6922747-05E2-4304-9536-6763530C20F7}"/>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288" name="מחבר חץ ישר 287">
              <a:extLst>
                <a:ext uri="{FF2B5EF4-FFF2-40B4-BE49-F238E27FC236}">
                  <a16:creationId xmlns:a16="http://schemas.microsoft.com/office/drawing/2014/main" id="{08D6E8EF-227B-4E2C-9FA5-5CF43DD90FE1}"/>
                </a:ext>
              </a:extLst>
            </p:cNvPr>
            <p:cNvCxnSpPr>
              <a:cxnSpLocks/>
            </p:cNvCxnSpPr>
            <p:nvPr/>
          </p:nvCxnSpPr>
          <p:spPr>
            <a:xfrm>
              <a:off x="7282659" y="2218370"/>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6" name="קבוצה 295">
            <a:extLst>
              <a:ext uri="{FF2B5EF4-FFF2-40B4-BE49-F238E27FC236}">
                <a16:creationId xmlns:a16="http://schemas.microsoft.com/office/drawing/2014/main" id="{BB92E5F1-2CE5-4620-8581-DCF67A5AE30B}"/>
              </a:ext>
            </a:extLst>
          </p:cNvPr>
          <p:cNvGrpSpPr/>
          <p:nvPr/>
        </p:nvGrpSpPr>
        <p:grpSpPr>
          <a:xfrm>
            <a:off x="4657502" y="5495595"/>
            <a:ext cx="364568" cy="220373"/>
            <a:chOff x="11270246" y="2113228"/>
            <a:chExt cx="364568" cy="220373"/>
          </a:xfrm>
        </p:grpSpPr>
        <p:cxnSp>
          <p:nvCxnSpPr>
            <p:cNvPr id="297" name="מחבר חץ ישר 296">
              <a:extLst>
                <a:ext uri="{FF2B5EF4-FFF2-40B4-BE49-F238E27FC236}">
                  <a16:creationId xmlns:a16="http://schemas.microsoft.com/office/drawing/2014/main" id="{47BAF339-FE4F-4F2D-81E9-674574910E4E}"/>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8" name="מחבר חץ ישר 297">
              <a:extLst>
                <a:ext uri="{FF2B5EF4-FFF2-40B4-BE49-F238E27FC236}">
                  <a16:creationId xmlns:a16="http://schemas.microsoft.com/office/drawing/2014/main" id="{A7EC308A-8EB9-4B1A-A0E7-F727CF0F2F12}"/>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99" name="מחבר חץ ישר 298">
              <a:extLst>
                <a:ext uri="{FF2B5EF4-FFF2-40B4-BE49-F238E27FC236}">
                  <a16:creationId xmlns:a16="http://schemas.microsoft.com/office/drawing/2014/main" id="{2546517A-32EB-4F63-A0BF-33F94B0DD264}"/>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00" name="קבוצה 299">
            <a:extLst>
              <a:ext uri="{FF2B5EF4-FFF2-40B4-BE49-F238E27FC236}">
                <a16:creationId xmlns:a16="http://schemas.microsoft.com/office/drawing/2014/main" id="{A2EBE72F-FFDB-4560-A99D-4B154B277950}"/>
              </a:ext>
            </a:extLst>
          </p:cNvPr>
          <p:cNvGrpSpPr/>
          <p:nvPr/>
        </p:nvGrpSpPr>
        <p:grpSpPr>
          <a:xfrm>
            <a:off x="1516856" y="4371780"/>
            <a:ext cx="1837769" cy="962792"/>
            <a:chOff x="6800850" y="1971412"/>
            <a:chExt cx="1837769" cy="962792"/>
          </a:xfrm>
        </p:grpSpPr>
        <p:grpSp>
          <p:nvGrpSpPr>
            <p:cNvPr id="301" name="קבוצה 300">
              <a:extLst>
                <a:ext uri="{FF2B5EF4-FFF2-40B4-BE49-F238E27FC236}">
                  <a16:creationId xmlns:a16="http://schemas.microsoft.com/office/drawing/2014/main" id="{0097AE2B-00B4-4988-A003-B4775F02DF57}"/>
                </a:ext>
              </a:extLst>
            </p:cNvPr>
            <p:cNvGrpSpPr/>
            <p:nvPr/>
          </p:nvGrpSpPr>
          <p:grpSpPr>
            <a:xfrm>
              <a:off x="7575787" y="1971412"/>
              <a:ext cx="1062832" cy="962792"/>
              <a:chOff x="7419975" y="1980466"/>
              <a:chExt cx="1062832" cy="962792"/>
            </a:xfrm>
          </p:grpSpPr>
          <p:sp>
            <p:nvSpPr>
              <p:cNvPr id="303" name="מלבן: פינות מעוגלות 302">
                <a:extLst>
                  <a:ext uri="{FF2B5EF4-FFF2-40B4-BE49-F238E27FC236}">
                    <a16:creationId xmlns:a16="http://schemas.microsoft.com/office/drawing/2014/main" id="{17DEAA03-3E51-4CB5-A7AE-F6F30446182D}"/>
                  </a:ext>
                </a:extLst>
              </p:cNvPr>
              <p:cNvSpPr/>
              <p:nvPr/>
            </p:nvSpPr>
            <p:spPr>
              <a:xfrm>
                <a:off x="7465616" y="2037426"/>
                <a:ext cx="971550" cy="545279"/>
              </a:xfrm>
              <a:prstGeom prst="roundRect">
                <a:avLst/>
              </a:prstGeom>
              <a:ln w="25400"/>
            </p:spPr>
            <p:style>
              <a:lnRef idx="3">
                <a:schemeClr val="lt1"/>
              </a:lnRef>
              <a:fillRef idx="1">
                <a:schemeClr val="accent5"/>
              </a:fillRef>
              <a:effectRef idx="1">
                <a:schemeClr val="accent5"/>
              </a:effectRef>
              <a:fontRef idx="minor">
                <a:schemeClr val="lt1"/>
              </a:fontRef>
            </p:style>
            <p:txBody>
              <a:bodyPr rtlCol="1" anchor="ctr"/>
              <a:lstStyle/>
              <a:p>
                <a:pPr algn="ctr"/>
                <a:endParaRPr lang="he-IL" dirty="0"/>
              </a:p>
            </p:txBody>
          </p:sp>
          <p:cxnSp>
            <p:nvCxnSpPr>
              <p:cNvPr id="304" name="מחבר ישר 303">
                <a:extLst>
                  <a:ext uri="{FF2B5EF4-FFF2-40B4-BE49-F238E27FC236}">
                    <a16:creationId xmlns:a16="http://schemas.microsoft.com/office/drawing/2014/main" id="{58546127-DE60-45C4-AC72-8130B82512FA}"/>
                  </a:ext>
                </a:extLst>
              </p:cNvPr>
              <p:cNvCxnSpPr>
                <a:cxnSpLocks/>
                <a:stCxn id="303" idx="1"/>
                <a:endCxn id="303" idx="3"/>
              </p:cNvCxnSpPr>
              <p:nvPr/>
            </p:nvCxnSpPr>
            <p:spPr>
              <a:xfrm>
                <a:off x="7465616" y="2310066"/>
                <a:ext cx="971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5" name="תיבת טקסט 304">
                <a:extLst>
                  <a:ext uri="{FF2B5EF4-FFF2-40B4-BE49-F238E27FC236}">
                    <a16:creationId xmlns:a16="http://schemas.microsoft.com/office/drawing/2014/main" id="{13217674-7986-4473-9DB2-5E8B0F07947A}"/>
                  </a:ext>
                </a:extLst>
              </p:cNvPr>
              <p:cNvSpPr txBox="1"/>
              <p:nvPr/>
            </p:nvSpPr>
            <p:spPr>
              <a:xfrm>
                <a:off x="7419975" y="1980466"/>
                <a:ext cx="1062832" cy="369332"/>
              </a:xfrm>
              <a:prstGeom prst="rect">
                <a:avLst/>
              </a:prstGeom>
              <a:noFill/>
            </p:spPr>
            <p:txBody>
              <a:bodyPr wrap="square" rtlCol="1">
                <a:spAutoFit/>
              </a:bodyPr>
              <a:lstStyle/>
              <a:p>
                <a:pPr algn="ctr"/>
                <a:r>
                  <a:rPr lang="en-US" dirty="0">
                    <a:solidFill>
                      <a:schemeClr val="bg1"/>
                    </a:solidFill>
                  </a:rPr>
                  <a:t>ariel</a:t>
                </a:r>
                <a:endParaRPr lang="he-IL" dirty="0">
                  <a:solidFill>
                    <a:schemeClr val="bg1"/>
                  </a:solidFill>
                </a:endParaRPr>
              </a:p>
            </p:txBody>
          </p:sp>
          <p:sp>
            <p:nvSpPr>
              <p:cNvPr id="306" name="מלבן: פינות מעוגלות 305">
                <a:extLst>
                  <a:ext uri="{FF2B5EF4-FFF2-40B4-BE49-F238E27FC236}">
                    <a16:creationId xmlns:a16="http://schemas.microsoft.com/office/drawing/2014/main" id="{46EFAADC-AD2F-49D1-A296-88D84644FAA1}"/>
                  </a:ext>
                </a:extLst>
              </p:cNvPr>
              <p:cNvSpPr/>
              <p:nvPr/>
            </p:nvSpPr>
            <p:spPr>
              <a:xfrm>
                <a:off x="7465616" y="2732679"/>
                <a:ext cx="971550" cy="193875"/>
              </a:xfrm>
              <a:prstGeom prst="roundRect">
                <a:avLst/>
              </a:prstGeom>
              <a:ln w="25400"/>
            </p:spPr>
            <p:style>
              <a:lnRef idx="3">
                <a:schemeClr val="lt1"/>
              </a:lnRef>
              <a:fillRef idx="1">
                <a:schemeClr val="accent4"/>
              </a:fillRef>
              <a:effectRef idx="1">
                <a:schemeClr val="accent4"/>
              </a:effectRef>
              <a:fontRef idx="minor">
                <a:schemeClr val="lt1"/>
              </a:fontRef>
            </p:style>
            <p:txBody>
              <a:bodyPr lIns="0" tIns="36000" rIns="0" bIns="36000" rtlCol="1" anchor="ctr"/>
              <a:lstStyle/>
              <a:p>
                <a:r>
                  <a:rPr lang="he-IL" sz="1000" dirty="0"/>
                  <a:t>  . . .       8      . . .</a:t>
                </a:r>
              </a:p>
            </p:txBody>
          </p:sp>
          <p:cxnSp>
            <p:nvCxnSpPr>
              <p:cNvPr id="307" name="מחבר ישר 306">
                <a:extLst>
                  <a:ext uri="{FF2B5EF4-FFF2-40B4-BE49-F238E27FC236}">
                    <a16:creationId xmlns:a16="http://schemas.microsoft.com/office/drawing/2014/main" id="{741DD0A9-FCBB-4BA8-AE0F-78F1B017BCAB}"/>
                  </a:ext>
                </a:extLst>
              </p:cNvPr>
              <p:cNvCxnSpPr/>
              <p:nvPr/>
            </p:nvCxnSpPr>
            <p:spPr>
              <a:xfrm>
                <a:off x="7756762" y="2732679"/>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מחבר ישר 307">
                <a:extLst>
                  <a:ext uri="{FF2B5EF4-FFF2-40B4-BE49-F238E27FC236}">
                    <a16:creationId xmlns:a16="http://schemas.microsoft.com/office/drawing/2014/main" id="{A0A1E9B9-2992-4E46-9971-FBA607AA42D6}"/>
                  </a:ext>
                </a:extLst>
              </p:cNvPr>
              <p:cNvCxnSpPr/>
              <p:nvPr/>
            </p:nvCxnSpPr>
            <p:spPr>
              <a:xfrm>
                <a:off x="8131175" y="2749383"/>
                <a:ext cx="0" cy="193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מחבר חץ ישר 308">
                <a:extLst>
                  <a:ext uri="{FF2B5EF4-FFF2-40B4-BE49-F238E27FC236}">
                    <a16:creationId xmlns:a16="http://schemas.microsoft.com/office/drawing/2014/main" id="{248F7E2F-E830-4A65-9C79-3D64F7786C54}"/>
                  </a:ext>
                </a:extLst>
              </p:cNvPr>
              <p:cNvCxnSpPr/>
              <p:nvPr/>
            </p:nvCxnSpPr>
            <p:spPr>
              <a:xfrm>
                <a:off x="7901740" y="2519360"/>
                <a:ext cx="0" cy="195263"/>
              </a:xfrm>
              <a:prstGeom prst="straightConnector1">
                <a:avLst/>
              </a:prstGeom>
              <a:ln w="12700">
                <a:headEnd type="none" w="med" len="med"/>
                <a:tailEnd type="stealth" w="med" len="med"/>
              </a:ln>
            </p:spPr>
            <p:style>
              <a:lnRef idx="1">
                <a:schemeClr val="dk1"/>
              </a:lnRef>
              <a:fillRef idx="0">
                <a:schemeClr val="dk1"/>
              </a:fillRef>
              <a:effectRef idx="0">
                <a:schemeClr val="dk1"/>
              </a:effectRef>
              <a:fontRef idx="minor">
                <a:schemeClr val="tx1"/>
              </a:fontRef>
            </p:style>
          </p:cxnSp>
        </p:grpSp>
        <p:cxnSp>
          <p:nvCxnSpPr>
            <p:cNvPr id="302" name="מחבר חץ ישר 301">
              <a:extLst>
                <a:ext uri="{FF2B5EF4-FFF2-40B4-BE49-F238E27FC236}">
                  <a16:creationId xmlns:a16="http://schemas.microsoft.com/office/drawing/2014/main" id="{13601A8E-1DE4-4533-B683-83F3B9A138BD}"/>
                </a:ext>
              </a:extLst>
            </p:cNvPr>
            <p:cNvCxnSpPr>
              <a:cxnSpLocks/>
            </p:cNvCxnSpPr>
            <p:nvPr/>
          </p:nvCxnSpPr>
          <p:spPr>
            <a:xfrm flipV="1">
              <a:off x="6800850" y="2218370"/>
              <a:ext cx="774937" cy="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0" name="קבוצה 309">
            <a:extLst>
              <a:ext uri="{FF2B5EF4-FFF2-40B4-BE49-F238E27FC236}">
                <a16:creationId xmlns:a16="http://schemas.microsoft.com/office/drawing/2014/main" id="{9E035593-A651-411E-8790-62DC8D50F27C}"/>
              </a:ext>
            </a:extLst>
          </p:cNvPr>
          <p:cNvGrpSpPr/>
          <p:nvPr/>
        </p:nvGrpSpPr>
        <p:grpSpPr>
          <a:xfrm>
            <a:off x="3339242" y="4513596"/>
            <a:ext cx="364568" cy="220373"/>
            <a:chOff x="11270246" y="2113228"/>
            <a:chExt cx="364568" cy="220373"/>
          </a:xfrm>
        </p:grpSpPr>
        <p:cxnSp>
          <p:nvCxnSpPr>
            <p:cNvPr id="311" name="מחבר חץ ישר 310">
              <a:extLst>
                <a:ext uri="{FF2B5EF4-FFF2-40B4-BE49-F238E27FC236}">
                  <a16:creationId xmlns:a16="http://schemas.microsoft.com/office/drawing/2014/main" id="{411EF408-082F-49D0-9348-3C523B3A1CDD}"/>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2" name="מחבר חץ ישר 311">
              <a:extLst>
                <a:ext uri="{FF2B5EF4-FFF2-40B4-BE49-F238E27FC236}">
                  <a16:creationId xmlns:a16="http://schemas.microsoft.com/office/drawing/2014/main" id="{2E94773E-8586-473F-B8F8-8ECF5BB6B7F1}"/>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13" name="מחבר חץ ישר 312">
              <a:extLst>
                <a:ext uri="{FF2B5EF4-FFF2-40B4-BE49-F238E27FC236}">
                  <a16:creationId xmlns:a16="http://schemas.microsoft.com/office/drawing/2014/main" id="{C8E4C391-9112-4DAE-BE4A-7F2234EE7733}"/>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25" name="קבוצה 324">
            <a:extLst>
              <a:ext uri="{FF2B5EF4-FFF2-40B4-BE49-F238E27FC236}">
                <a16:creationId xmlns:a16="http://schemas.microsoft.com/office/drawing/2014/main" id="{E4E71435-0EEC-4BA0-B5F8-3B012C610580}"/>
              </a:ext>
            </a:extLst>
          </p:cNvPr>
          <p:cNvGrpSpPr/>
          <p:nvPr/>
        </p:nvGrpSpPr>
        <p:grpSpPr>
          <a:xfrm>
            <a:off x="1516856" y="1116037"/>
            <a:ext cx="596901" cy="220373"/>
            <a:chOff x="10815311" y="2113228"/>
            <a:chExt cx="819503" cy="220373"/>
          </a:xfrm>
        </p:grpSpPr>
        <p:cxnSp>
          <p:nvCxnSpPr>
            <p:cNvPr id="326" name="מחבר חץ ישר 325">
              <a:extLst>
                <a:ext uri="{FF2B5EF4-FFF2-40B4-BE49-F238E27FC236}">
                  <a16:creationId xmlns:a16="http://schemas.microsoft.com/office/drawing/2014/main" id="{DC8B24FE-1301-43C5-8E7C-04DF8CF29B3B}"/>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7" name="מחבר חץ ישר 326">
              <a:extLst>
                <a:ext uri="{FF2B5EF4-FFF2-40B4-BE49-F238E27FC236}">
                  <a16:creationId xmlns:a16="http://schemas.microsoft.com/office/drawing/2014/main" id="{3B4D5B55-99CA-424C-B317-56577FDF41B6}"/>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28" name="מחבר חץ ישר 327">
              <a:extLst>
                <a:ext uri="{FF2B5EF4-FFF2-40B4-BE49-F238E27FC236}">
                  <a16:creationId xmlns:a16="http://schemas.microsoft.com/office/drawing/2014/main" id="{321B089C-D71B-449C-A202-25C129B5A07A}"/>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33" name="קבוצה 332">
            <a:extLst>
              <a:ext uri="{FF2B5EF4-FFF2-40B4-BE49-F238E27FC236}">
                <a16:creationId xmlns:a16="http://schemas.microsoft.com/office/drawing/2014/main" id="{E2C880C9-9417-4EED-839F-DF4570EA8245}"/>
              </a:ext>
            </a:extLst>
          </p:cNvPr>
          <p:cNvGrpSpPr/>
          <p:nvPr/>
        </p:nvGrpSpPr>
        <p:grpSpPr>
          <a:xfrm>
            <a:off x="1516856" y="5020441"/>
            <a:ext cx="596901" cy="220373"/>
            <a:chOff x="10815311" y="2113228"/>
            <a:chExt cx="819503" cy="220373"/>
          </a:xfrm>
        </p:grpSpPr>
        <p:cxnSp>
          <p:nvCxnSpPr>
            <p:cNvPr id="334" name="מחבר חץ ישר 333">
              <a:extLst>
                <a:ext uri="{FF2B5EF4-FFF2-40B4-BE49-F238E27FC236}">
                  <a16:creationId xmlns:a16="http://schemas.microsoft.com/office/drawing/2014/main" id="{8DB61B1D-398F-4277-B8FB-EBE4D4640B06}"/>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5" name="מחבר חץ ישר 334">
              <a:extLst>
                <a:ext uri="{FF2B5EF4-FFF2-40B4-BE49-F238E27FC236}">
                  <a16:creationId xmlns:a16="http://schemas.microsoft.com/office/drawing/2014/main" id="{54B443CC-4029-42D1-882E-0292F0567B17}"/>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36" name="מחבר חץ ישר 335">
              <a:extLst>
                <a:ext uri="{FF2B5EF4-FFF2-40B4-BE49-F238E27FC236}">
                  <a16:creationId xmlns:a16="http://schemas.microsoft.com/office/drawing/2014/main" id="{EB03E269-92D7-47A4-A4C2-2F2B35B8915E}"/>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41" name="קבוצה 340">
            <a:extLst>
              <a:ext uri="{FF2B5EF4-FFF2-40B4-BE49-F238E27FC236}">
                <a16:creationId xmlns:a16="http://schemas.microsoft.com/office/drawing/2014/main" id="{82048B03-A7EB-4B75-B5B2-CBD712A3F39A}"/>
              </a:ext>
            </a:extLst>
          </p:cNvPr>
          <p:cNvGrpSpPr/>
          <p:nvPr/>
        </p:nvGrpSpPr>
        <p:grpSpPr>
          <a:xfrm>
            <a:off x="1516856" y="5991107"/>
            <a:ext cx="596901" cy="220373"/>
            <a:chOff x="10815311" y="2113228"/>
            <a:chExt cx="819503" cy="220373"/>
          </a:xfrm>
        </p:grpSpPr>
        <p:cxnSp>
          <p:nvCxnSpPr>
            <p:cNvPr id="342" name="מחבר חץ ישר 341">
              <a:extLst>
                <a:ext uri="{FF2B5EF4-FFF2-40B4-BE49-F238E27FC236}">
                  <a16:creationId xmlns:a16="http://schemas.microsoft.com/office/drawing/2014/main" id="{0EAE7B97-1B4B-4E76-A152-F802AFD324CC}"/>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מחבר חץ ישר 342">
              <a:extLst>
                <a:ext uri="{FF2B5EF4-FFF2-40B4-BE49-F238E27FC236}">
                  <a16:creationId xmlns:a16="http://schemas.microsoft.com/office/drawing/2014/main" id="{468F4072-5C37-47C6-926F-7ED09029D1EA}"/>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4" name="מחבר חץ ישר 343">
              <a:extLst>
                <a:ext uri="{FF2B5EF4-FFF2-40B4-BE49-F238E27FC236}">
                  <a16:creationId xmlns:a16="http://schemas.microsoft.com/office/drawing/2014/main" id="{8A8351DF-1D83-493B-9F43-D371DE1FBC64}"/>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45" name="קבוצה 344">
            <a:extLst>
              <a:ext uri="{FF2B5EF4-FFF2-40B4-BE49-F238E27FC236}">
                <a16:creationId xmlns:a16="http://schemas.microsoft.com/office/drawing/2014/main" id="{EFA0A350-3CAE-44BC-ABDC-4D62465E1A5A}"/>
              </a:ext>
            </a:extLst>
          </p:cNvPr>
          <p:cNvGrpSpPr/>
          <p:nvPr/>
        </p:nvGrpSpPr>
        <p:grpSpPr>
          <a:xfrm>
            <a:off x="1516856" y="6456339"/>
            <a:ext cx="596901" cy="220373"/>
            <a:chOff x="10815311" y="2113228"/>
            <a:chExt cx="819503" cy="220373"/>
          </a:xfrm>
        </p:grpSpPr>
        <p:cxnSp>
          <p:nvCxnSpPr>
            <p:cNvPr id="346" name="מחבר חץ ישר 345">
              <a:extLst>
                <a:ext uri="{FF2B5EF4-FFF2-40B4-BE49-F238E27FC236}">
                  <a16:creationId xmlns:a16="http://schemas.microsoft.com/office/drawing/2014/main" id="{1A995DDA-D6A9-4C0B-B007-2DF890C7B88A}"/>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7" name="מחבר חץ ישר 346">
              <a:extLst>
                <a:ext uri="{FF2B5EF4-FFF2-40B4-BE49-F238E27FC236}">
                  <a16:creationId xmlns:a16="http://schemas.microsoft.com/office/drawing/2014/main" id="{9D5F3F56-C3BE-425E-AA34-D671AB402740}"/>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8" name="מחבר חץ ישר 347">
              <a:extLst>
                <a:ext uri="{FF2B5EF4-FFF2-40B4-BE49-F238E27FC236}">
                  <a16:creationId xmlns:a16="http://schemas.microsoft.com/office/drawing/2014/main" id="{B71CA865-2983-4C50-A758-622D1B59B14A}"/>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51" name="קבוצה 350">
            <a:extLst>
              <a:ext uri="{FF2B5EF4-FFF2-40B4-BE49-F238E27FC236}">
                <a16:creationId xmlns:a16="http://schemas.microsoft.com/office/drawing/2014/main" id="{D4D4B53B-67CC-4E88-AB4A-47EBBAEE2F34}"/>
              </a:ext>
            </a:extLst>
          </p:cNvPr>
          <p:cNvGrpSpPr/>
          <p:nvPr/>
        </p:nvGrpSpPr>
        <p:grpSpPr>
          <a:xfrm>
            <a:off x="3342314" y="3046491"/>
            <a:ext cx="364568" cy="220373"/>
            <a:chOff x="11270246" y="2113228"/>
            <a:chExt cx="364568" cy="220373"/>
          </a:xfrm>
        </p:grpSpPr>
        <p:cxnSp>
          <p:nvCxnSpPr>
            <p:cNvPr id="352" name="מחבר חץ ישר 351">
              <a:extLst>
                <a:ext uri="{FF2B5EF4-FFF2-40B4-BE49-F238E27FC236}">
                  <a16:creationId xmlns:a16="http://schemas.microsoft.com/office/drawing/2014/main" id="{98EA90BC-BA35-4EFE-9CEE-3951251804BD}"/>
                </a:ext>
              </a:extLst>
            </p:cNvPr>
            <p:cNvCxnSpPr>
              <a:cxnSpLocks/>
            </p:cNvCxnSpPr>
            <p:nvPr/>
          </p:nvCxnSpPr>
          <p:spPr>
            <a:xfrm>
              <a:off x="11270246" y="2218454"/>
              <a:ext cx="316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3" name="מחבר חץ ישר 352">
              <a:extLst>
                <a:ext uri="{FF2B5EF4-FFF2-40B4-BE49-F238E27FC236}">
                  <a16:creationId xmlns:a16="http://schemas.microsoft.com/office/drawing/2014/main" id="{EED6A2A0-09C8-4FD4-8A50-3B1DA45E7524}"/>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4" name="מחבר חץ ישר 353">
              <a:extLst>
                <a:ext uri="{FF2B5EF4-FFF2-40B4-BE49-F238E27FC236}">
                  <a16:creationId xmlns:a16="http://schemas.microsoft.com/office/drawing/2014/main" id="{6E3D7A64-C4B5-4F7A-9015-D59C53B4D79E}"/>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55" name="קבוצה 354">
            <a:extLst>
              <a:ext uri="{FF2B5EF4-FFF2-40B4-BE49-F238E27FC236}">
                <a16:creationId xmlns:a16="http://schemas.microsoft.com/office/drawing/2014/main" id="{48C0CFDE-B67D-49D2-A84E-2586BD79D621}"/>
              </a:ext>
            </a:extLst>
          </p:cNvPr>
          <p:cNvGrpSpPr/>
          <p:nvPr/>
        </p:nvGrpSpPr>
        <p:grpSpPr>
          <a:xfrm>
            <a:off x="1516856" y="2119657"/>
            <a:ext cx="596901" cy="220373"/>
            <a:chOff x="10815311" y="2113228"/>
            <a:chExt cx="819503" cy="220373"/>
          </a:xfrm>
        </p:grpSpPr>
        <p:cxnSp>
          <p:nvCxnSpPr>
            <p:cNvPr id="356" name="מחבר חץ ישר 355">
              <a:extLst>
                <a:ext uri="{FF2B5EF4-FFF2-40B4-BE49-F238E27FC236}">
                  <a16:creationId xmlns:a16="http://schemas.microsoft.com/office/drawing/2014/main" id="{87F71183-23EE-4DF6-9BCA-59D1794F8537}"/>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7" name="מחבר חץ ישר 356">
              <a:extLst>
                <a:ext uri="{FF2B5EF4-FFF2-40B4-BE49-F238E27FC236}">
                  <a16:creationId xmlns:a16="http://schemas.microsoft.com/office/drawing/2014/main" id="{748C14B3-35BF-4738-AE43-98CF42739B88}"/>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8" name="מחבר חץ ישר 357">
              <a:extLst>
                <a:ext uri="{FF2B5EF4-FFF2-40B4-BE49-F238E27FC236}">
                  <a16:creationId xmlns:a16="http://schemas.microsoft.com/office/drawing/2014/main" id="{35523202-AEDF-4F80-835F-D163D8AA4357}"/>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59" name="קבוצה 358">
            <a:extLst>
              <a:ext uri="{FF2B5EF4-FFF2-40B4-BE49-F238E27FC236}">
                <a16:creationId xmlns:a16="http://schemas.microsoft.com/office/drawing/2014/main" id="{55BEC326-EAF7-4047-AD62-762CBCF8A96D}"/>
              </a:ext>
            </a:extLst>
          </p:cNvPr>
          <p:cNvGrpSpPr/>
          <p:nvPr/>
        </p:nvGrpSpPr>
        <p:grpSpPr>
          <a:xfrm>
            <a:off x="1516856" y="4021026"/>
            <a:ext cx="596901" cy="220373"/>
            <a:chOff x="10815311" y="2113228"/>
            <a:chExt cx="819503" cy="220373"/>
          </a:xfrm>
        </p:grpSpPr>
        <p:cxnSp>
          <p:nvCxnSpPr>
            <p:cNvPr id="360" name="מחבר חץ ישר 359">
              <a:extLst>
                <a:ext uri="{FF2B5EF4-FFF2-40B4-BE49-F238E27FC236}">
                  <a16:creationId xmlns:a16="http://schemas.microsoft.com/office/drawing/2014/main" id="{545F8CC5-D353-496A-B386-A2757D7F3667}"/>
                </a:ext>
              </a:extLst>
            </p:cNvPr>
            <p:cNvCxnSpPr>
              <a:cxnSpLocks/>
            </p:cNvCxnSpPr>
            <p:nvPr/>
          </p:nvCxnSpPr>
          <p:spPr>
            <a:xfrm>
              <a:off x="10815311" y="2218454"/>
              <a:ext cx="771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1" name="מחבר חץ ישר 360">
              <a:extLst>
                <a:ext uri="{FF2B5EF4-FFF2-40B4-BE49-F238E27FC236}">
                  <a16:creationId xmlns:a16="http://schemas.microsoft.com/office/drawing/2014/main" id="{64C9F4D4-B45B-4F0E-910F-0F300CC4F2C3}"/>
                </a:ext>
              </a:extLst>
            </p:cNvPr>
            <p:cNvCxnSpPr>
              <a:cxnSpLocks/>
            </p:cNvCxnSpPr>
            <p:nvPr/>
          </p:nvCxnSpPr>
          <p:spPr>
            <a:xfrm>
              <a:off x="11587189"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62" name="מחבר חץ ישר 361">
              <a:extLst>
                <a:ext uri="{FF2B5EF4-FFF2-40B4-BE49-F238E27FC236}">
                  <a16:creationId xmlns:a16="http://schemas.microsoft.com/office/drawing/2014/main" id="{C8859DC2-C5E9-45E9-9CF4-FEF04B11CCC5}"/>
                </a:ext>
              </a:extLst>
            </p:cNvPr>
            <p:cNvCxnSpPr>
              <a:cxnSpLocks/>
            </p:cNvCxnSpPr>
            <p:nvPr/>
          </p:nvCxnSpPr>
          <p:spPr>
            <a:xfrm>
              <a:off x="11634814" y="2113228"/>
              <a:ext cx="0" cy="2203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229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a:extLst>
              <a:ext uri="{FF2B5EF4-FFF2-40B4-BE49-F238E27FC236}">
                <a16:creationId xmlns:a16="http://schemas.microsoft.com/office/drawing/2014/main" id="{24D04EC2-6241-432C-A4E8-427BB703F3D0}"/>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3 – פתרון בגרות 2014</a:t>
            </a:r>
          </a:p>
        </p:txBody>
      </p:sp>
      <p:sp>
        <p:nvSpPr>
          <p:cNvPr id="18" name="TextBox 17">
            <a:extLst>
              <a:ext uri="{FF2B5EF4-FFF2-40B4-BE49-F238E27FC236}">
                <a16:creationId xmlns:a16="http://schemas.microsoft.com/office/drawing/2014/main" id="{C7BB0362-9547-4DA4-A920-9E074FBAB681}"/>
              </a:ext>
            </a:extLst>
          </p:cNvPr>
          <p:cNvSpPr txBox="1">
            <a:spLocks noChangeArrowheads="1"/>
          </p:cNvSpPr>
          <p:nvPr/>
        </p:nvSpPr>
        <p:spPr bwMode="auto">
          <a:xfrm>
            <a:off x="132118" y="837531"/>
            <a:ext cx="9802367" cy="51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l" defTabSz="360000" rtl="0"/>
            <a:r>
              <a:rPr lang="en-US" sz="2000" b="1" dirty="0"/>
              <a:t>public static </a:t>
            </a:r>
            <a:r>
              <a:rPr lang="en-US" sz="2000" b="1" dirty="0">
                <a:solidFill>
                  <a:schemeClr val="tx1">
                    <a:lumMod val="75000"/>
                    <a:lumOff val="25000"/>
                  </a:schemeClr>
                </a:solidFill>
              </a:rPr>
              <a:t>Node&lt;Student&gt;[</a:t>
            </a:r>
            <a:r>
              <a:rPr lang="en-US" sz="1000" b="1" dirty="0">
                <a:solidFill>
                  <a:schemeClr val="tx1">
                    <a:lumMod val="75000"/>
                    <a:lumOff val="25000"/>
                  </a:schemeClr>
                </a:solidFill>
              </a:rPr>
              <a:t> </a:t>
            </a:r>
            <a:r>
              <a:rPr lang="en-US" sz="2000" b="1" dirty="0">
                <a:solidFill>
                  <a:schemeClr val="tx1">
                    <a:lumMod val="75000"/>
                    <a:lumOff val="25000"/>
                  </a:schemeClr>
                </a:solidFill>
              </a:rPr>
              <a:t>]</a:t>
            </a:r>
            <a:r>
              <a:rPr lang="en-US" sz="2000" b="1" dirty="0">
                <a:solidFill>
                  <a:srgbClr val="12B4BC"/>
                </a:solidFill>
              </a:rPr>
              <a:t> </a:t>
            </a:r>
            <a:r>
              <a:rPr lang="en-US" sz="2000" b="1" dirty="0"/>
              <a:t>studentByMonth (School hSc)</a:t>
            </a:r>
          </a:p>
          <a:p>
            <a:pPr algn="l" defTabSz="360000" rtl="0"/>
            <a:r>
              <a:rPr lang="he-IL" sz="2000" b="1" dirty="0"/>
              <a:t>}</a:t>
            </a:r>
            <a:r>
              <a:rPr lang="en-US" sz="2000" b="1" dirty="0"/>
              <a:t>	</a:t>
            </a:r>
            <a:r>
              <a:rPr lang="he-IL" altLang="he-IL" sz="2000" b="1" dirty="0">
                <a:solidFill>
                  <a:srgbClr val="00B050"/>
                </a:solidFill>
              </a:rPr>
              <a:t> פעולה המקבלת בי"ס . . . . . .                                                       // </a:t>
            </a:r>
            <a:endParaRPr lang="he-IL" sz="2000" b="1" dirty="0"/>
          </a:p>
          <a:p>
            <a:pPr algn="l" defTabSz="360000" rtl="0"/>
            <a:r>
              <a:rPr lang="en-US" sz="2000" b="1" dirty="0"/>
              <a:t>	</a:t>
            </a:r>
            <a:r>
              <a:rPr lang="en-US" sz="2000" b="1" dirty="0">
                <a:solidFill>
                  <a:schemeClr val="tx1">
                    <a:lumMod val="75000"/>
                    <a:lumOff val="25000"/>
                  </a:schemeClr>
                </a:solidFill>
              </a:rPr>
              <a:t>Node&lt;Student&gt;[</a:t>
            </a:r>
            <a:r>
              <a:rPr lang="en-US" sz="800" b="1" dirty="0">
                <a:solidFill>
                  <a:schemeClr val="tx1">
                    <a:lumMod val="75000"/>
                    <a:lumOff val="25000"/>
                  </a:schemeClr>
                </a:solidFill>
              </a:rPr>
              <a:t> </a:t>
            </a:r>
            <a:r>
              <a:rPr lang="en-US" sz="2000" b="1" dirty="0">
                <a:solidFill>
                  <a:schemeClr val="tx1">
                    <a:lumMod val="75000"/>
                    <a:lumOff val="25000"/>
                  </a:schemeClr>
                </a:solidFill>
              </a:rPr>
              <a:t>] months </a:t>
            </a:r>
            <a:r>
              <a:rPr lang="en-US" sz="2000" b="1" dirty="0"/>
              <a:t>= new Node[</a:t>
            </a:r>
            <a:r>
              <a:rPr lang="en-US" b="1" dirty="0"/>
              <a:t>12</a:t>
            </a:r>
            <a:r>
              <a:rPr lang="en-US" sz="2000" b="1" dirty="0"/>
              <a:t>];</a:t>
            </a:r>
          </a:p>
          <a:p>
            <a:pPr algn="l" defTabSz="360000" rtl="0"/>
            <a:r>
              <a:rPr lang="nn-NO" sz="2000" b="1" dirty="0"/>
              <a:t>	for(int i=0 ; i</a:t>
            </a:r>
            <a:r>
              <a:rPr lang="nn-NO" sz="800" b="1" dirty="0"/>
              <a:t> </a:t>
            </a:r>
            <a:r>
              <a:rPr lang="nn-NO" sz="2000" b="1" dirty="0"/>
              <a:t>&lt;12 ; i++)</a:t>
            </a:r>
          </a:p>
          <a:p>
            <a:pPr algn="l" defTabSz="360000" rtl="0"/>
            <a:r>
              <a:rPr lang="en-US" sz="2000" b="1" dirty="0"/>
              <a:t>		months[</a:t>
            </a:r>
            <a:r>
              <a:rPr lang="en-US" sz="800" b="1" dirty="0"/>
              <a:t> </a:t>
            </a:r>
            <a:r>
              <a:rPr lang="en-US" sz="2000" b="1" dirty="0"/>
              <a:t>i</a:t>
            </a:r>
            <a:r>
              <a:rPr lang="en-US" sz="800" b="1" dirty="0"/>
              <a:t> </a:t>
            </a:r>
            <a:r>
              <a:rPr lang="en-US" sz="2000" b="1" dirty="0"/>
              <a:t>] = null;</a:t>
            </a:r>
          </a:p>
          <a:p>
            <a:pPr algn="l" defTabSz="360000" rtl="0"/>
            <a:r>
              <a:rPr lang="en-US" sz="2000" b="1" dirty="0"/>
              <a:t>	Node&lt;Student&gt;[</a:t>
            </a:r>
            <a:r>
              <a:rPr lang="en-US" sz="800" b="1" dirty="0"/>
              <a:t> </a:t>
            </a:r>
            <a:r>
              <a:rPr lang="en-US" sz="2000" b="1" dirty="0"/>
              <a:t>] clss = hSc.</a:t>
            </a:r>
            <a:r>
              <a:rPr lang="en-US" sz="2000" b="1" dirty="0">
                <a:solidFill>
                  <a:srgbClr val="FFC000"/>
                </a:solidFill>
              </a:rPr>
              <a:t>getAr</a:t>
            </a:r>
            <a:r>
              <a:rPr lang="en-US" sz="2000" b="1" dirty="0"/>
              <a:t>();</a:t>
            </a:r>
          </a:p>
          <a:p>
            <a:pPr algn="l" defTabSz="360000" rtl="0"/>
            <a:r>
              <a:rPr lang="en-US" sz="2000" b="1" dirty="0"/>
              <a:t>	int mnth;</a:t>
            </a:r>
          </a:p>
          <a:p>
            <a:pPr algn="l" defTabSz="360000" rtl="0"/>
            <a:r>
              <a:rPr lang="nn-NO" sz="2000" b="1" dirty="0"/>
              <a:t>	for(int i=0 ; i</a:t>
            </a:r>
            <a:r>
              <a:rPr lang="nn-NO" sz="800" b="1" dirty="0"/>
              <a:t> </a:t>
            </a:r>
            <a:r>
              <a:rPr lang="nn-NO" sz="2000" b="1" dirty="0"/>
              <a:t>&lt; </a:t>
            </a:r>
            <a:r>
              <a:rPr lang="en-US" sz="2000" b="1" dirty="0" err="1"/>
              <a:t>clss.length</a:t>
            </a:r>
            <a:r>
              <a:rPr lang="nn-NO" sz="2000" b="1" dirty="0"/>
              <a:t> ; i++)</a:t>
            </a:r>
          </a:p>
          <a:p>
            <a:pPr algn="l" defTabSz="360000" rtl="0"/>
            <a:r>
              <a:rPr lang="nn-NO" b="1" dirty="0"/>
              <a:t>	</a:t>
            </a:r>
            <a:r>
              <a:rPr lang="en-US" b="1" dirty="0"/>
              <a:t>{</a:t>
            </a:r>
            <a:endParaRPr lang="he-IL" b="1" dirty="0"/>
          </a:p>
          <a:p>
            <a:pPr algn="l" defTabSz="360000" rtl="0"/>
            <a:r>
              <a:rPr lang="nn-NO" sz="2000" b="1" dirty="0"/>
              <a:t>		Node&lt;Student&gt; p = clss[i];</a:t>
            </a:r>
          </a:p>
          <a:p>
            <a:pPr algn="l" defTabSz="360000" rtl="0"/>
            <a:r>
              <a:rPr lang="en-US" sz="2000" b="1" dirty="0"/>
              <a:t>		while (p != null)</a:t>
            </a:r>
          </a:p>
          <a:p>
            <a:pPr algn="l" defTabSz="360000" rtl="0"/>
            <a:r>
              <a:rPr lang="en-US" sz="2000" b="1" dirty="0"/>
              <a:t>		</a:t>
            </a:r>
            <a:r>
              <a:rPr lang="en-US" b="1" dirty="0"/>
              <a:t>{</a:t>
            </a:r>
          </a:p>
          <a:p>
            <a:pPr algn="l" defTabSz="360000" rtl="0"/>
            <a:r>
              <a:rPr lang="en-US" sz="2000" b="1" dirty="0"/>
              <a:t>			mnth = p.getValue().getBirthDay().getMonth() - 1;</a:t>
            </a:r>
          </a:p>
          <a:p>
            <a:pPr algn="l" defTabSz="360000" rtl="0"/>
            <a:r>
              <a:rPr lang="en-US" sz="2000" b="1" dirty="0"/>
              <a:t>			months[mnth] = new Node&lt;Student&gt;(p.getValue(),months[mnth]);</a:t>
            </a:r>
          </a:p>
          <a:p>
            <a:pPr algn="l" defTabSz="360000" rtl="0"/>
            <a:r>
              <a:rPr lang="en-US" sz="2000" b="1" dirty="0"/>
              <a:t>			p = p.getNext();</a:t>
            </a:r>
          </a:p>
          <a:p>
            <a:pPr algn="l" defTabSz="360000" rtl="0"/>
            <a:r>
              <a:rPr lang="en-US" sz="2000" b="1" dirty="0"/>
              <a:t>	</a:t>
            </a:r>
            <a:r>
              <a:rPr lang="en-US" sz="2800" b="1" baseline="-50000" dirty="0"/>
              <a:t>}</a:t>
            </a:r>
            <a:r>
              <a:rPr lang="en-US" b="1" dirty="0"/>
              <a:t>	}</a:t>
            </a:r>
            <a:endParaRPr lang="he-IL" b="1" dirty="0"/>
          </a:p>
          <a:p>
            <a:pPr algn="l" defTabSz="360000" rtl="0">
              <a:spcBef>
                <a:spcPts val="600"/>
              </a:spcBef>
            </a:pPr>
            <a:r>
              <a:rPr lang="en-US" sz="2000" b="1" dirty="0"/>
              <a:t>	return </a:t>
            </a:r>
            <a:r>
              <a:rPr lang="en-US" sz="2000" b="1" dirty="0">
                <a:solidFill>
                  <a:schemeClr val="tx1">
                    <a:lumMod val="75000"/>
                    <a:lumOff val="25000"/>
                  </a:schemeClr>
                </a:solidFill>
              </a:rPr>
              <a:t>months</a:t>
            </a:r>
            <a:r>
              <a:rPr lang="en-US" sz="2000" b="1" dirty="0">
                <a:solidFill>
                  <a:schemeClr val="tx1">
                    <a:lumMod val="50000"/>
                    <a:lumOff val="50000"/>
                  </a:schemeClr>
                </a:solidFill>
              </a:rPr>
              <a:t>;</a:t>
            </a:r>
          </a:p>
          <a:p>
            <a:pPr algn="l" defTabSz="360000" rtl="0">
              <a:spcBef>
                <a:spcPts val="600"/>
              </a:spcBef>
            </a:pPr>
            <a:r>
              <a:rPr lang="he-IL" sz="2000" b="1" dirty="0">
                <a:solidFill>
                  <a:schemeClr val="bg1"/>
                </a:solidFill>
              </a:rPr>
              <a:t>{</a:t>
            </a:r>
            <a:endParaRPr lang="he-IL" altLang="he-IL" sz="2000" b="1" dirty="0">
              <a:solidFill>
                <a:schemeClr val="bg1"/>
              </a:solidFill>
            </a:endParaRPr>
          </a:p>
        </p:txBody>
      </p:sp>
      <p:sp>
        <p:nvSpPr>
          <p:cNvPr id="11" name="TextBox 8">
            <a:extLst>
              <a:ext uri="{FF2B5EF4-FFF2-40B4-BE49-F238E27FC236}">
                <a16:creationId xmlns:a16="http://schemas.microsoft.com/office/drawing/2014/main" id="{F3A09CB2-1CAD-4354-913B-FBFEEF1C55D9}"/>
              </a:ext>
            </a:extLst>
          </p:cNvPr>
          <p:cNvSpPr txBox="1">
            <a:spLocks noChangeArrowheads="1"/>
          </p:cNvSpPr>
          <p:nvPr/>
        </p:nvSpPr>
        <p:spPr bwMode="auto">
          <a:xfrm>
            <a:off x="4385453" y="2270693"/>
            <a:ext cx="754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r" defTabSz="432000" rtl="1" eaLnBrk="1" hangingPunct="1"/>
            <a:r>
              <a:rPr lang="he-IL" altLang="he-IL" sz="2400" b="1" dirty="0">
                <a:solidFill>
                  <a:schemeClr val="tx1">
                    <a:lumMod val="50000"/>
                    <a:lumOff val="50000"/>
                  </a:schemeClr>
                </a:solidFill>
              </a:rPr>
              <a:t>סדר גודל של הפעולה הוא:  </a:t>
            </a:r>
            <a:r>
              <a:rPr lang="en-US" altLang="he-IL" sz="2400" b="1" dirty="0">
                <a:solidFill>
                  <a:schemeClr val="tx1">
                    <a:lumMod val="50000"/>
                    <a:lumOff val="50000"/>
                  </a:schemeClr>
                </a:solidFill>
              </a:rPr>
              <a:t>O(n)</a:t>
            </a:r>
            <a:r>
              <a:rPr lang="he-IL" altLang="he-IL" sz="2400" b="1" dirty="0">
                <a:solidFill>
                  <a:schemeClr val="tx1">
                    <a:lumMod val="50000"/>
                    <a:lumOff val="50000"/>
                  </a:schemeClr>
                </a:solidFill>
              </a:rPr>
              <a:t>.</a:t>
            </a:r>
          </a:p>
          <a:p>
            <a:pPr algn="r" defTabSz="432000" rtl="1" eaLnBrk="1" hangingPunct="1"/>
            <a:r>
              <a:rPr lang="en-US" altLang="he-IL" sz="2400" b="1" dirty="0">
                <a:solidFill>
                  <a:schemeClr val="tx1">
                    <a:lumMod val="50000"/>
                    <a:lumOff val="50000"/>
                  </a:schemeClr>
                </a:solidFill>
              </a:rPr>
              <a:t>n</a:t>
            </a:r>
            <a:r>
              <a:rPr lang="he-IL" altLang="he-IL" sz="2400" b="1" dirty="0">
                <a:solidFill>
                  <a:schemeClr val="tx1">
                    <a:lumMod val="50000"/>
                    <a:lumOff val="50000"/>
                  </a:schemeClr>
                </a:solidFill>
              </a:rPr>
              <a:t> – מציין את מספר התלמידים בביה"ס.</a:t>
            </a:r>
          </a:p>
          <a:p>
            <a:pPr algn="r" defTabSz="432000" rtl="1" eaLnBrk="1" hangingPunct="1"/>
            <a:r>
              <a:rPr lang="he-IL" altLang="he-IL" sz="2400" b="1" dirty="0">
                <a:solidFill>
                  <a:schemeClr val="tx1">
                    <a:lumMod val="50000"/>
                    <a:lumOff val="50000"/>
                  </a:schemeClr>
                </a:solidFill>
              </a:rPr>
              <a:t>אנו עוברים על כל תלמידי ביה"ס פעמיים לצורך מעבר על הקלט ובניית המערך השני של התלמידים לפי חודשים. </a:t>
            </a:r>
          </a:p>
          <a:p>
            <a:pPr defTabSz="432000"/>
            <a:r>
              <a:rPr lang="he-IL" altLang="he-IL" sz="2400" b="1" dirty="0">
                <a:solidFill>
                  <a:schemeClr val="tx1">
                    <a:lumMod val="50000"/>
                    <a:lumOff val="50000"/>
                  </a:schemeClr>
                </a:solidFill>
              </a:rPr>
              <a:t>ההכנסה לרשימה ושאר הפעולות הן בסיסיות.</a:t>
            </a:r>
          </a:p>
          <a:p>
            <a:pPr algn="r" defTabSz="432000" rtl="1" eaLnBrk="1" hangingPunct="1"/>
            <a:endParaRPr lang="he-IL" altLang="he-IL" sz="2400" b="1" dirty="0">
              <a:solidFill>
                <a:schemeClr val="tx1">
                  <a:lumMod val="50000"/>
                  <a:lumOff val="50000"/>
                </a:schemeClr>
              </a:solidFill>
            </a:endParaRPr>
          </a:p>
        </p:txBody>
      </p:sp>
    </p:spTree>
    <p:extLst>
      <p:ext uri="{BB962C8B-B14F-4D97-AF65-F5344CB8AC3E}">
        <p14:creationId xmlns:p14="http://schemas.microsoft.com/office/powerpoint/2010/main" val="190594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17"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
                                            <p:txEl>
                                              <p:pRg st="2" end="2"/>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FCD564-A084-419E-8641-A7831C7992AA}"/>
              </a:ext>
            </a:extLst>
          </p:cNvPr>
          <p:cNvSpPr>
            <a:spLocks noGrp="1"/>
          </p:cNvSpPr>
          <p:nvPr>
            <p:ph type="title"/>
          </p:nvPr>
        </p:nvSpPr>
        <p:spPr/>
        <p:txBody>
          <a:bodyPr/>
          <a:lstStyle/>
          <a:p>
            <a:r>
              <a:rPr lang="he-IL" dirty="0"/>
              <a:t>ה פ ס ק ה</a:t>
            </a:r>
          </a:p>
        </p:txBody>
      </p:sp>
      <p:sp>
        <p:nvSpPr>
          <p:cNvPr id="3" name="מציין מיקום טקסט 2">
            <a:extLst>
              <a:ext uri="{FF2B5EF4-FFF2-40B4-BE49-F238E27FC236}">
                <a16:creationId xmlns:a16="http://schemas.microsoft.com/office/drawing/2014/main" id="{9B6F735D-5034-454F-8D5E-445D79DBFDBE}"/>
              </a:ext>
            </a:extLst>
          </p:cNvPr>
          <p:cNvSpPr>
            <a:spLocks noGrp="1"/>
          </p:cNvSpPr>
          <p:nvPr>
            <p:ph type="body" sz="quarter" idx="3"/>
          </p:nvPr>
        </p:nvSpPr>
        <p:spPr>
          <a:xfrm>
            <a:off x="4702629" y="1024128"/>
            <a:ext cx="2162630" cy="457200"/>
          </a:xfrm>
        </p:spPr>
        <p:txBody>
          <a:bodyPr/>
          <a:lstStyle/>
          <a:p>
            <a:r>
              <a:rPr lang="he-IL" dirty="0"/>
              <a:t>בת 10 דקות</a:t>
            </a:r>
          </a:p>
        </p:txBody>
      </p:sp>
      <p:pic>
        <p:nvPicPr>
          <p:cNvPr id="9" name="תמונה 8" descr="תמונה שמכילה צעצוע, בובה, כדור, כדורגל&#10;&#10;התיאור נוצר באופן אוטומטי">
            <a:extLst>
              <a:ext uri="{FF2B5EF4-FFF2-40B4-BE49-F238E27FC236}">
                <a16:creationId xmlns:a16="http://schemas.microsoft.com/office/drawing/2014/main" id="{5029F78C-A80C-4E90-A97B-D75738A32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896" y="889050"/>
            <a:ext cx="1857375" cy="3333750"/>
          </a:xfrm>
          <a:prstGeom prst="rect">
            <a:avLst/>
          </a:prstGeom>
        </p:spPr>
      </p:pic>
      <p:pic>
        <p:nvPicPr>
          <p:cNvPr id="13" name="תמונה 12" descr="תמונה שמכילה חולצה&#10;&#10;התיאור נוצר באופן אוטומטי">
            <a:extLst>
              <a:ext uri="{FF2B5EF4-FFF2-40B4-BE49-F238E27FC236}">
                <a16:creationId xmlns:a16="http://schemas.microsoft.com/office/drawing/2014/main" id="{0584A619-8AAD-4D80-8BAB-2EE336FD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17" y="1252728"/>
            <a:ext cx="2680030" cy="2016169"/>
          </a:xfrm>
          <a:prstGeom prst="rect">
            <a:avLst/>
          </a:prstGeom>
        </p:spPr>
      </p:pic>
      <p:sp>
        <p:nvSpPr>
          <p:cNvPr id="14" name="מלבן 13">
            <a:extLst>
              <a:ext uri="{FF2B5EF4-FFF2-40B4-BE49-F238E27FC236}">
                <a16:creationId xmlns:a16="http://schemas.microsoft.com/office/drawing/2014/main" id="{133664B7-935B-4C15-9078-6388F31ECE6D}"/>
              </a:ext>
            </a:extLst>
          </p:cNvPr>
          <p:cNvSpPr/>
          <p:nvPr/>
        </p:nvSpPr>
        <p:spPr>
          <a:xfrm>
            <a:off x="308881" y="3293940"/>
            <a:ext cx="3758064" cy="461665"/>
          </a:xfrm>
          <a:prstGeom prst="rect">
            <a:avLst/>
          </a:prstGeom>
        </p:spPr>
        <p:txBody>
          <a:bodyPr wrap="square">
            <a:spAutoFit/>
          </a:bodyPr>
          <a:lstStyle/>
          <a:p>
            <a:pPr algn="l" rtl="0"/>
            <a:r>
              <a:rPr lang="en-US" sz="1200" dirty="0">
                <a:hlinkClick r:id="rId4"/>
              </a:rPr>
              <a:t>https://tenor.com/view/</a:t>
            </a:r>
            <a:r>
              <a:rPr lang="he-IL" sz="1200" dirty="0">
                <a:hlinkClick r:id="rId5"/>
              </a:rPr>
              <a:t> נלקח מהאתר:      </a:t>
            </a:r>
            <a:r>
              <a:rPr lang="en-US" sz="1200" dirty="0"/>
              <a:t> </a:t>
            </a:r>
            <a:endParaRPr lang="en-US" sz="1200" dirty="0">
              <a:hlinkClick r:id="rId5"/>
            </a:endParaRPr>
          </a:p>
          <a:p>
            <a:pPr algn="l" rtl="0"/>
            <a:r>
              <a:rPr lang="en-US" sz="1200" dirty="0">
                <a:hlinkClick r:id="rId5"/>
              </a:rPr>
              <a:t>    happy-time-snoopy-gif-8071150</a:t>
            </a:r>
            <a:endParaRPr lang="he-IL" sz="1200" dirty="0"/>
          </a:p>
        </p:txBody>
      </p:sp>
      <p:sp>
        <p:nvSpPr>
          <p:cNvPr id="15" name="מלבן 14">
            <a:extLst>
              <a:ext uri="{FF2B5EF4-FFF2-40B4-BE49-F238E27FC236}">
                <a16:creationId xmlns:a16="http://schemas.microsoft.com/office/drawing/2014/main" id="{44AF5918-76C0-476A-AF02-C534AE33CE4D}"/>
              </a:ext>
            </a:extLst>
          </p:cNvPr>
          <p:cNvSpPr/>
          <p:nvPr/>
        </p:nvSpPr>
        <p:spPr>
          <a:xfrm>
            <a:off x="9821276" y="4097902"/>
            <a:ext cx="2292614" cy="276999"/>
          </a:xfrm>
          <a:prstGeom prst="rect">
            <a:avLst/>
          </a:prstGeom>
        </p:spPr>
        <p:txBody>
          <a:bodyPr wrap="none">
            <a:spAutoFit/>
          </a:bodyPr>
          <a:lstStyle/>
          <a:p>
            <a:r>
              <a:rPr lang="he-IL" sz="1200" dirty="0"/>
              <a:t>2014-05-04 </a:t>
            </a:r>
            <a:r>
              <a:rPr lang="he-IL" sz="1200" dirty="0" err="1"/>
              <a:t>Trude</a:t>
            </a:r>
            <a:r>
              <a:rPr lang="he-IL" sz="1200" dirty="0"/>
              <a:t> </a:t>
            </a:r>
            <a:r>
              <a:rPr lang="he-IL" sz="1200" dirty="0" err="1"/>
              <a:t>Sønnesyn</a:t>
            </a:r>
            <a:endParaRPr lang="he-IL" sz="1200" dirty="0"/>
          </a:p>
        </p:txBody>
      </p:sp>
      <p:sp>
        <p:nvSpPr>
          <p:cNvPr id="16" name="מלבן 15">
            <a:extLst>
              <a:ext uri="{FF2B5EF4-FFF2-40B4-BE49-F238E27FC236}">
                <a16:creationId xmlns:a16="http://schemas.microsoft.com/office/drawing/2014/main" id="{7A14604A-C7BD-4B2F-B3D7-5A1C2E6CC7B5}"/>
              </a:ext>
            </a:extLst>
          </p:cNvPr>
          <p:cNvSpPr/>
          <p:nvPr/>
        </p:nvSpPr>
        <p:spPr>
          <a:xfrm>
            <a:off x="8975069" y="4373553"/>
            <a:ext cx="3216931" cy="646331"/>
          </a:xfrm>
          <a:prstGeom prst="rect">
            <a:avLst/>
          </a:prstGeom>
        </p:spPr>
        <p:txBody>
          <a:bodyPr wrap="square">
            <a:spAutoFit/>
          </a:bodyPr>
          <a:lstStyle/>
          <a:p>
            <a:r>
              <a:rPr lang="he-IL" sz="1200" dirty="0"/>
              <a:t>נלקח מהאתר:</a:t>
            </a:r>
            <a:endParaRPr lang="en-US" sz="1200" dirty="0">
              <a:hlinkClick r:id="rId6"/>
            </a:endParaRPr>
          </a:p>
          <a:p>
            <a:pPr algn="l" rtl="0"/>
            <a:r>
              <a:rPr lang="en-US" sz="1200" dirty="0">
                <a:hlinkClick r:id="rId6"/>
              </a:rPr>
              <a:t>http://www.luster.kommune.no/ask-</a:t>
            </a:r>
            <a:endParaRPr lang="en-US" sz="1200" dirty="0">
              <a:hlinkClick r:id="rId7"/>
            </a:endParaRPr>
          </a:p>
          <a:p>
            <a:pPr algn="l" rtl="0"/>
            <a:r>
              <a:rPr lang="en-US" sz="1200" dirty="0">
                <a:hlinkClick r:id="rId7"/>
              </a:rPr>
              <a:t>prosjektet.5483405.html?showtipform=2</a:t>
            </a:r>
            <a:endParaRPr lang="he-IL" sz="1200" dirty="0"/>
          </a:p>
        </p:txBody>
      </p:sp>
      <p:pic>
        <p:nvPicPr>
          <p:cNvPr id="20" name="תמונה 19" descr="תמונה שמכילה מזון, לוח, שולחן, סלט&#10;&#10;התיאור נוצר באופן אוטומטי">
            <a:extLst>
              <a:ext uri="{FF2B5EF4-FFF2-40B4-BE49-F238E27FC236}">
                <a16:creationId xmlns:a16="http://schemas.microsoft.com/office/drawing/2014/main" id="{82D88640-F9E2-49C6-9641-6B1C0320DC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8553" y="1873554"/>
            <a:ext cx="3154061" cy="2235402"/>
          </a:xfrm>
          <a:prstGeom prst="rect">
            <a:avLst/>
          </a:prstGeom>
        </p:spPr>
      </p:pic>
      <p:sp>
        <p:nvSpPr>
          <p:cNvPr id="22" name="מלבן 21">
            <a:extLst>
              <a:ext uri="{FF2B5EF4-FFF2-40B4-BE49-F238E27FC236}">
                <a16:creationId xmlns:a16="http://schemas.microsoft.com/office/drawing/2014/main" id="{7B1C3AC3-39B5-4583-84A8-AA56D1BE8FFA}"/>
              </a:ext>
            </a:extLst>
          </p:cNvPr>
          <p:cNvSpPr/>
          <p:nvPr/>
        </p:nvSpPr>
        <p:spPr>
          <a:xfrm>
            <a:off x="5389989" y="4065776"/>
            <a:ext cx="2289409" cy="276999"/>
          </a:xfrm>
          <a:prstGeom prst="rect">
            <a:avLst/>
          </a:prstGeom>
        </p:spPr>
        <p:txBody>
          <a:bodyPr wrap="none">
            <a:spAutoFit/>
          </a:bodyPr>
          <a:lstStyle/>
          <a:p>
            <a:r>
              <a:rPr lang="he-IL" sz="1200" dirty="0"/>
              <a:t>https://www.chef-lavan.co.il/</a:t>
            </a:r>
          </a:p>
        </p:txBody>
      </p:sp>
      <p:pic>
        <p:nvPicPr>
          <p:cNvPr id="8" name="תמונה 7" descr="תמונה שמכילה וידאו, מחשב, משחק, שלט&#10;&#10;התיאור נוצר באופן אוטומטי">
            <a:hlinkClick r:id="rId9" action="ppaction://hlinkpres?slideindex=1&amp;slidetitle="/>
            <a:extLst>
              <a:ext uri="{FF2B5EF4-FFF2-40B4-BE49-F238E27FC236}">
                <a16:creationId xmlns:a16="http://schemas.microsoft.com/office/drawing/2014/main" id="{0CE3AFFD-B705-4102-85A1-0C28B919B5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918" y="4108956"/>
            <a:ext cx="4276634" cy="2348892"/>
          </a:xfrm>
          <a:prstGeom prst="rect">
            <a:avLst/>
          </a:prstGeom>
        </p:spPr>
      </p:pic>
    </p:spTree>
    <p:extLst>
      <p:ext uri="{BB962C8B-B14F-4D97-AF65-F5344CB8AC3E}">
        <p14:creationId xmlns:p14="http://schemas.microsoft.com/office/powerpoint/2010/main" val="388241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mph" presetSubtype="0" fill="hold" grpId="1" nodeType="with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2 – בגרות 2014</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90285" y="862957"/>
            <a:ext cx="12308114" cy="41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המחלקה</a:t>
            </a:r>
            <a:r>
              <a:rPr lang="en-US" sz="2400" dirty="0"/>
              <a:t> </a:t>
            </a:r>
            <a:r>
              <a:rPr lang="en-US" sz="2400" b="1" dirty="0" err="1"/>
              <a:t>Collec</a:t>
            </a:r>
            <a:r>
              <a:rPr lang="en-US" sz="2400" b="1" dirty="0"/>
              <a:t> </a:t>
            </a:r>
            <a:r>
              <a:rPr lang="he-IL" sz="2400" dirty="0"/>
              <a:t>היא אוסף של מספרים שלמים וגדולים מ־ 0. לאוסף זה אפשר להוסיף איבר רק אם אין באוסף איבר אחר גדול ממנו.</a:t>
            </a:r>
          </a:p>
          <a:p>
            <a:pPr defTabSz="432000"/>
            <a:r>
              <a:rPr lang="he-IL" sz="2400" b="1" dirty="0"/>
              <a:t>א. </a:t>
            </a:r>
            <a:r>
              <a:rPr lang="he-IL" sz="2400" dirty="0"/>
              <a:t>כתב/י ב־ </a:t>
            </a:r>
            <a:r>
              <a:rPr lang="en-US" sz="2400" dirty="0"/>
              <a:t>Java</a:t>
            </a:r>
            <a:r>
              <a:rPr lang="he-IL" sz="2400" dirty="0"/>
              <a:t> את כותרת המחלקה </a:t>
            </a:r>
            <a:r>
              <a:rPr lang="en-US" sz="2400" dirty="0"/>
              <a:t> </a:t>
            </a:r>
            <a:r>
              <a:rPr lang="en-US" sz="2400" b="1" dirty="0" err="1"/>
              <a:t>Collec</a:t>
            </a:r>
            <a:r>
              <a:rPr lang="he-IL" sz="2400" dirty="0"/>
              <a:t>ואת התכונות שלה.</a:t>
            </a:r>
          </a:p>
          <a:p>
            <a:pPr defTabSz="432000"/>
            <a:r>
              <a:rPr lang="he-IL" sz="2400" b="1" dirty="0"/>
              <a:t>ב. </a:t>
            </a:r>
            <a:r>
              <a:rPr lang="he-IL" sz="2400" dirty="0"/>
              <a:t>כתב/י ב־ </a:t>
            </a:r>
            <a:r>
              <a:rPr lang="en-US" sz="2400" dirty="0"/>
              <a:t> Java</a:t>
            </a:r>
            <a:r>
              <a:rPr lang="he-IL" sz="2400" dirty="0"/>
              <a:t>שתי פעולות בונות למחלקה: </a:t>
            </a:r>
            <a:r>
              <a:rPr lang="en-US" sz="2400" b="1" dirty="0" err="1"/>
              <a:t>Collec</a:t>
            </a:r>
            <a:endParaRPr lang="he-IL" sz="2400" b="1" dirty="0"/>
          </a:p>
          <a:p>
            <a:pPr marL="623888" lvl="1" indent="-342900" defTabSz="432000">
              <a:spcBef>
                <a:spcPts val="200"/>
              </a:spcBef>
              <a:buFont typeface="Wingdings" panose="05000000000000000000" pitchFamily="2" charset="2"/>
              <a:buChar char="v"/>
            </a:pPr>
            <a:r>
              <a:rPr lang="he-IL" sz="2400" dirty="0"/>
              <a:t> פעולה בונה, בלי פרמטרים, היוצרת אוסף ריק.</a:t>
            </a:r>
          </a:p>
          <a:p>
            <a:pPr marL="623888" lvl="1" indent="-342900" defTabSz="432000">
              <a:buFont typeface="Wingdings" panose="05000000000000000000" pitchFamily="2" charset="2"/>
              <a:buChar char="v"/>
            </a:pPr>
            <a:r>
              <a:rPr lang="he-IL" sz="2400" dirty="0"/>
              <a:t> פעולה בונה שתקבל מספר שלם</a:t>
            </a:r>
            <a:r>
              <a:rPr lang="en-US" sz="2600" b="1" dirty="0">
                <a:latin typeface="+mn-lt"/>
              </a:rPr>
              <a:t>n </a:t>
            </a:r>
            <a:r>
              <a:rPr lang="he-IL" sz="2600" b="1" dirty="0">
                <a:latin typeface="+mn-lt"/>
              </a:rPr>
              <a:t> </a:t>
            </a:r>
            <a:r>
              <a:rPr lang="he-IL" sz="2400" dirty="0"/>
              <a:t>גדול מ־ 0, ותיצור אוסף שיש בו איבר אחד שערכו</a:t>
            </a:r>
            <a:r>
              <a:rPr lang="en-US" sz="2400" b="1" dirty="0"/>
              <a:t>n </a:t>
            </a:r>
            <a:r>
              <a:rPr lang="he-IL" sz="2400" dirty="0"/>
              <a:t>.</a:t>
            </a:r>
          </a:p>
          <a:p>
            <a:pPr defTabSz="432000"/>
            <a:r>
              <a:rPr lang="he-IL" sz="2400" b="1" dirty="0"/>
              <a:t>ג. </a:t>
            </a:r>
            <a:r>
              <a:rPr lang="he-IL" sz="2400" dirty="0"/>
              <a:t>ממש/י ב־ </a:t>
            </a:r>
            <a:r>
              <a:rPr lang="en-US" sz="2400" dirty="0"/>
              <a:t>Java </a:t>
            </a:r>
            <a:r>
              <a:rPr lang="he-IL" sz="2400" dirty="0"/>
              <a:t> במחלקה</a:t>
            </a:r>
            <a:r>
              <a:rPr lang="en-US" sz="2400" dirty="0"/>
              <a:t> </a:t>
            </a:r>
            <a:r>
              <a:rPr lang="en-US" sz="2400" b="1" dirty="0" err="1"/>
              <a:t>Collec</a:t>
            </a:r>
            <a:r>
              <a:rPr lang="en-US" sz="2400" b="1" dirty="0"/>
              <a:t> </a:t>
            </a:r>
            <a:r>
              <a:rPr lang="he-IL" sz="2400" dirty="0"/>
              <a:t>פעולה</a:t>
            </a:r>
            <a:r>
              <a:rPr lang="en-US" sz="2400" dirty="0"/>
              <a:t> ,add </a:t>
            </a:r>
            <a:r>
              <a:rPr lang="he-IL" sz="2400" dirty="0"/>
              <a:t>שתקבל מספר שלם וגדול מ־ 0 ותוסיף 	אותו לאוסף, אם אפשר. אם המספר צורף לאוסף, הפעולה תחזיר </a:t>
            </a:r>
            <a:r>
              <a:rPr lang="en-US" sz="2400" dirty="0"/>
              <a:t>true</a:t>
            </a:r>
            <a:r>
              <a:rPr lang="he-IL" sz="2400" dirty="0"/>
              <a:t>, אחרת — הפעולה		תחזיר </a:t>
            </a:r>
            <a:r>
              <a:rPr lang="en-US" sz="2400" dirty="0"/>
              <a:t>false</a:t>
            </a:r>
            <a:r>
              <a:rPr lang="he-IL" sz="2400" dirty="0"/>
              <a:t>.</a:t>
            </a:r>
            <a:endParaRPr lang="en-US" sz="2400" dirty="0"/>
          </a:p>
          <a:p>
            <a:pPr defTabSz="432000"/>
            <a:r>
              <a:rPr lang="he-IL" sz="2400" b="1" dirty="0"/>
              <a:t>ד. </a:t>
            </a:r>
            <a:r>
              <a:rPr lang="he-IL" sz="2400" dirty="0"/>
              <a:t>ממש/י ב־ </a:t>
            </a:r>
            <a:r>
              <a:rPr lang="en-US" sz="2400" dirty="0"/>
              <a:t> Java</a:t>
            </a:r>
            <a:r>
              <a:rPr lang="he-IL" sz="2400" dirty="0"/>
              <a:t>במחלקה </a:t>
            </a:r>
            <a:r>
              <a:rPr lang="en-US" sz="2400" b="1" dirty="0" err="1"/>
              <a:t>Collec</a:t>
            </a:r>
            <a:r>
              <a:rPr lang="he-IL" sz="2400" b="1" dirty="0"/>
              <a:t> </a:t>
            </a:r>
            <a:r>
              <a:rPr lang="he-IL" sz="2400" dirty="0"/>
              <a:t>פעולה </a:t>
            </a:r>
            <a:r>
              <a:rPr lang="en-US" sz="2400" dirty="0"/>
              <a:t>small</a:t>
            </a:r>
            <a:r>
              <a:rPr lang="he-IL" sz="2400" dirty="0"/>
              <a:t>, שתחזיר את המספר הקטן ביותר באוסף.</a:t>
            </a:r>
          </a:p>
          <a:p>
            <a:pPr defTabSz="432000"/>
            <a:r>
              <a:rPr lang="he-IL" sz="2400" dirty="0"/>
              <a:t>										אם האוסף ריק, הפעולה תחזיר 1-.</a:t>
            </a:r>
          </a:p>
          <a:p>
            <a:pPr defTabSz="432000"/>
            <a:r>
              <a:rPr lang="he-IL" sz="2400" dirty="0"/>
              <a:t>										האוסף אינו משתנה בעקבות הפעלת הפעולה </a:t>
            </a:r>
            <a:r>
              <a:rPr lang="en-US" sz="2400" dirty="0"/>
              <a:t>small</a:t>
            </a:r>
            <a:r>
              <a:rPr lang="he-IL" sz="2400" dirty="0"/>
              <a:t>.</a:t>
            </a:r>
            <a:endParaRPr lang="en-US" sz="2400" dirty="0"/>
          </a:p>
          <a:p>
            <a:pPr defTabSz="432000"/>
            <a:endParaRPr lang="he-IL" sz="2400" dirty="0"/>
          </a:p>
        </p:txBody>
      </p:sp>
      <p:sp>
        <p:nvSpPr>
          <p:cNvPr id="7" name="TextBox 1">
            <a:extLst>
              <a:ext uri="{FF2B5EF4-FFF2-40B4-BE49-F238E27FC236}">
                <a16:creationId xmlns:a16="http://schemas.microsoft.com/office/drawing/2014/main" id="{20DC0B3E-41D6-467B-87A0-0030C2B240A7}"/>
              </a:ext>
            </a:extLst>
          </p:cNvPr>
          <p:cNvSpPr txBox="1">
            <a:spLocks noChangeArrowheads="1"/>
          </p:cNvSpPr>
          <p:nvPr/>
        </p:nvSpPr>
        <p:spPr bwMode="auto">
          <a:xfrm>
            <a:off x="327660" y="5374950"/>
            <a:ext cx="80391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ה. 	</a:t>
            </a:r>
            <a:r>
              <a:rPr lang="he-IL" sz="2400" dirty="0"/>
              <a:t>ממש/י ב־ </a:t>
            </a:r>
            <a:r>
              <a:rPr lang="en-US" sz="2400" dirty="0"/>
              <a:t>Java</a:t>
            </a:r>
            <a:r>
              <a:rPr lang="he-IL" sz="2400" dirty="0"/>
              <a:t> במחלקה</a:t>
            </a:r>
            <a:r>
              <a:rPr lang="en-US" sz="2400" b="1" dirty="0" err="1"/>
              <a:t>Collec</a:t>
            </a:r>
            <a:r>
              <a:rPr lang="en-US" sz="2400" b="1" dirty="0"/>
              <a:t> </a:t>
            </a:r>
            <a:r>
              <a:rPr lang="he-IL" sz="2400" b="1" dirty="0"/>
              <a:t> </a:t>
            </a:r>
            <a:r>
              <a:rPr lang="he-IL" sz="2400" dirty="0"/>
              <a:t>פעולה בשם </a:t>
            </a:r>
            <a:r>
              <a:rPr lang="en-US" sz="2400" dirty="0"/>
              <a:t>smallest</a:t>
            </a:r>
            <a:r>
              <a:rPr lang="he-IL" sz="2400" dirty="0"/>
              <a:t>.</a:t>
            </a:r>
          </a:p>
          <a:p>
            <a:pPr defTabSz="432000"/>
            <a:r>
              <a:rPr lang="he-IL" sz="2400" dirty="0"/>
              <a:t>	שתקבל עצם </a:t>
            </a:r>
            <a:r>
              <a:rPr lang="en-US" sz="2400" dirty="0"/>
              <a:t>c</a:t>
            </a:r>
            <a:r>
              <a:rPr lang="he-IL" sz="2400" dirty="0"/>
              <a:t> מטיפוס </a:t>
            </a:r>
            <a:r>
              <a:rPr lang="en-US" sz="2400" b="1" dirty="0" err="1"/>
              <a:t>Collec</a:t>
            </a:r>
            <a:r>
              <a:rPr lang="he-IL" sz="2400" dirty="0"/>
              <a:t>, ותחזיר את המספר הקטן	ביותר מבין שני האוספים — האוסף הנוכחי ו־ </a:t>
            </a:r>
            <a:r>
              <a:rPr lang="en-US" sz="2400" dirty="0"/>
              <a:t>c</a:t>
            </a:r>
            <a:r>
              <a:rPr lang="he-IL" sz="2400" dirty="0"/>
              <a:t>.</a:t>
            </a:r>
            <a:endParaRPr lang="en-US" sz="2400" dirty="0"/>
          </a:p>
          <a:p>
            <a:pPr defTabSz="432000"/>
            <a:r>
              <a:rPr lang="he-IL" sz="2400" dirty="0"/>
              <a:t>					הנח/י כי שני האוספים אינם ריקים.</a:t>
            </a:r>
          </a:p>
        </p:txBody>
      </p:sp>
    </p:spTree>
    <p:extLst>
      <p:ext uri="{BB962C8B-B14F-4D97-AF65-F5344CB8AC3E}">
        <p14:creationId xmlns:p14="http://schemas.microsoft.com/office/powerpoint/2010/main" val="3925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2 – בגרות 2014</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0" y="1502965"/>
            <a:ext cx="1193818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spcAft>
                <a:spcPts val="600"/>
              </a:spcAft>
            </a:pPr>
            <a:r>
              <a:rPr lang="he-IL" sz="2400" dirty="0"/>
              <a:t>המחלקה</a:t>
            </a:r>
            <a:r>
              <a:rPr lang="en-US" sz="2400" dirty="0"/>
              <a:t> </a:t>
            </a:r>
            <a:r>
              <a:rPr lang="en-US" sz="2400" b="1" dirty="0" err="1"/>
              <a:t>Collec</a:t>
            </a:r>
            <a:r>
              <a:rPr lang="en-US" sz="2400" b="1" dirty="0"/>
              <a:t> </a:t>
            </a:r>
            <a:r>
              <a:rPr lang="he-IL" sz="2400" dirty="0"/>
              <a:t>היא אוסף של מספרים שלמים וגדולים מ־ 0. לאוסף זה אפשר להוסיף איבר רק אם אין באוסף איבר אחר גדול ממנו.</a:t>
            </a:r>
          </a:p>
          <a:p>
            <a:pPr defTabSz="432000"/>
            <a:r>
              <a:rPr lang="he-IL" sz="2400" b="1" dirty="0"/>
              <a:t>א. </a:t>
            </a:r>
            <a:r>
              <a:rPr lang="he-IL" sz="2400" dirty="0"/>
              <a:t>כתב/י ב־ </a:t>
            </a:r>
            <a:r>
              <a:rPr lang="en-US" sz="2400" dirty="0"/>
              <a:t>Java</a:t>
            </a:r>
            <a:r>
              <a:rPr lang="he-IL" sz="2400" dirty="0"/>
              <a:t> את כותרת המחלקה </a:t>
            </a:r>
            <a:r>
              <a:rPr lang="en-US" sz="2400" dirty="0"/>
              <a:t> </a:t>
            </a:r>
            <a:r>
              <a:rPr lang="en-US" sz="2400" b="1" dirty="0" err="1"/>
              <a:t>Collec</a:t>
            </a:r>
            <a:r>
              <a:rPr lang="he-IL" sz="2400" dirty="0"/>
              <a:t>ואת התכונות שלה.</a:t>
            </a:r>
          </a:p>
        </p:txBody>
      </p:sp>
      <p:sp>
        <p:nvSpPr>
          <p:cNvPr id="2" name="מלבן 1">
            <a:extLst>
              <a:ext uri="{FF2B5EF4-FFF2-40B4-BE49-F238E27FC236}">
                <a16:creationId xmlns:a16="http://schemas.microsoft.com/office/drawing/2014/main" id="{98C497D4-2525-45BF-884C-D3B4307075C0}"/>
              </a:ext>
            </a:extLst>
          </p:cNvPr>
          <p:cNvSpPr/>
          <p:nvPr/>
        </p:nvSpPr>
        <p:spPr>
          <a:xfrm>
            <a:off x="0" y="905135"/>
            <a:ext cx="11938182" cy="523220"/>
          </a:xfrm>
          <a:prstGeom prst="rect">
            <a:avLst/>
          </a:prstGeom>
        </p:spPr>
        <p:txBody>
          <a:bodyPr wrap="square">
            <a:spAutoFit/>
          </a:bodyPr>
          <a:lstStyle/>
          <a:p>
            <a:pPr defTabSz="432000"/>
            <a:r>
              <a:rPr lang="he-IL" sz="2800" b="1" dirty="0">
                <a:solidFill>
                  <a:srgbClr val="12B4BC"/>
                </a:solidFill>
              </a:rPr>
              <a:t>אציג כאן שלושה פתרונות שונים ונדון עליהם מבחינת היעילות של כל פתרון.</a:t>
            </a:r>
          </a:p>
        </p:txBody>
      </p:sp>
      <p:grpSp>
        <p:nvGrpSpPr>
          <p:cNvPr id="5" name="קבוצה 4">
            <a:extLst>
              <a:ext uri="{FF2B5EF4-FFF2-40B4-BE49-F238E27FC236}">
                <a16:creationId xmlns:a16="http://schemas.microsoft.com/office/drawing/2014/main" id="{E8477228-A0A3-4B80-89CD-411B3A9EF13A}"/>
              </a:ext>
            </a:extLst>
          </p:cNvPr>
          <p:cNvGrpSpPr/>
          <p:nvPr/>
        </p:nvGrpSpPr>
        <p:grpSpPr>
          <a:xfrm>
            <a:off x="134257" y="2909550"/>
            <a:ext cx="6667500" cy="1401843"/>
            <a:chOff x="134257" y="2928600"/>
            <a:chExt cx="6667500" cy="1401843"/>
          </a:xfrm>
        </p:grpSpPr>
        <p:sp>
          <p:nvSpPr>
            <p:cNvPr id="3" name="מלבן 2">
              <a:extLst>
                <a:ext uri="{FF2B5EF4-FFF2-40B4-BE49-F238E27FC236}">
                  <a16:creationId xmlns:a16="http://schemas.microsoft.com/office/drawing/2014/main" id="{29FCBC33-023A-4F83-A93B-F6474D5B6EBB}"/>
                </a:ext>
              </a:extLst>
            </p:cNvPr>
            <p:cNvSpPr/>
            <p:nvPr/>
          </p:nvSpPr>
          <p:spPr>
            <a:xfrm>
              <a:off x="705757" y="2976226"/>
              <a:ext cx="6096000" cy="1354217"/>
            </a:xfrm>
            <a:prstGeom prst="rect">
              <a:avLst/>
            </a:prstGeom>
          </p:spPr>
          <p:txBody>
            <a:bodyPr>
              <a:spAutoFit/>
            </a:bodyPr>
            <a:lstStyle/>
            <a:p>
              <a:pPr algn="l" rtl="0">
                <a:spcAft>
                  <a:spcPts val="600"/>
                </a:spcAft>
              </a:pPr>
              <a:r>
                <a:rPr lang="en-US" sz="2400" b="1" dirty="0"/>
                <a:t>import unit4.collectionsLib.Node;</a:t>
              </a:r>
            </a:p>
            <a:p>
              <a:pPr algn="l" rtl="0">
                <a:spcAft>
                  <a:spcPts val="600"/>
                </a:spcAft>
              </a:pPr>
              <a:r>
                <a:rPr lang="en-US" sz="2400" b="1" dirty="0">
                  <a:solidFill>
                    <a:srgbClr val="7F0055"/>
                  </a:solidFill>
                </a:rPr>
                <a:t>public</a:t>
              </a:r>
              <a:r>
                <a:rPr lang="en-US" sz="2400" b="1" dirty="0">
                  <a:solidFill>
                    <a:srgbClr val="000000"/>
                  </a:solidFill>
                </a:rPr>
                <a:t> </a:t>
              </a:r>
              <a:r>
                <a:rPr lang="en-US" sz="2400" b="1" dirty="0">
                  <a:solidFill>
                    <a:srgbClr val="7F0055"/>
                  </a:solidFill>
                </a:rPr>
                <a:t>class</a:t>
              </a:r>
              <a:r>
                <a:rPr lang="en-US" sz="2400" b="1" dirty="0">
                  <a:solidFill>
                    <a:srgbClr val="000000"/>
                  </a:solidFill>
                </a:rPr>
                <a:t> </a:t>
              </a:r>
              <a:r>
                <a:rPr lang="en-US" sz="2400" b="1" dirty="0" err="1">
                  <a:solidFill>
                    <a:srgbClr val="000000"/>
                  </a:solidFill>
                </a:rPr>
                <a:t>Collec</a:t>
              </a:r>
              <a:r>
                <a:rPr lang="en-US" sz="2400" b="1" dirty="0">
                  <a:solidFill>
                    <a:srgbClr val="000000"/>
                  </a:solidFill>
                </a:rPr>
                <a:t> {</a:t>
              </a:r>
              <a:endParaRPr lang="he-IL" sz="2400" dirty="0"/>
            </a:p>
            <a:p>
              <a:pPr algn="l" rtl="0"/>
              <a:r>
                <a:rPr lang="en-US" sz="2400" b="1" dirty="0">
                  <a:solidFill>
                    <a:srgbClr val="7F0055"/>
                  </a:solidFill>
                </a:rPr>
                <a:t>	private</a:t>
              </a:r>
              <a:r>
                <a:rPr lang="en-US" sz="2400" b="1" dirty="0">
                  <a:solidFill>
                    <a:srgbClr val="000000"/>
                  </a:solidFill>
                </a:rPr>
                <a:t> Node&lt;Integer&gt; </a:t>
              </a:r>
              <a:r>
                <a:rPr lang="en-US" sz="2400" b="1" dirty="0">
                  <a:solidFill>
                    <a:srgbClr val="0000C0"/>
                  </a:solidFill>
                </a:rPr>
                <a:t>list</a:t>
              </a:r>
              <a:r>
                <a:rPr lang="en-US" sz="2400" b="1" dirty="0">
                  <a:solidFill>
                    <a:srgbClr val="000000"/>
                  </a:solidFill>
                </a:rPr>
                <a:t>;</a:t>
              </a:r>
              <a:endParaRPr lang="he-IL" sz="2400" dirty="0"/>
            </a:p>
          </p:txBody>
        </p:sp>
        <p:sp>
          <p:nvSpPr>
            <p:cNvPr id="11" name="מלבן 10">
              <a:extLst>
                <a:ext uri="{FF2B5EF4-FFF2-40B4-BE49-F238E27FC236}">
                  <a16:creationId xmlns:a16="http://schemas.microsoft.com/office/drawing/2014/main" id="{8F99014B-A936-4754-B3F4-EA06C797A41C}"/>
                </a:ext>
              </a:extLst>
            </p:cNvPr>
            <p:cNvSpPr/>
            <p:nvPr/>
          </p:nvSpPr>
          <p:spPr>
            <a:xfrm>
              <a:off x="134257" y="2928600"/>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(A)</a:t>
              </a:r>
              <a:endParaRPr lang="he-IL" sz="2800" b="1" dirty="0">
                <a:solidFill>
                  <a:srgbClr val="12B4BC"/>
                </a:solidFill>
              </a:endParaRPr>
            </a:p>
          </p:txBody>
        </p:sp>
      </p:grpSp>
      <p:grpSp>
        <p:nvGrpSpPr>
          <p:cNvPr id="4" name="קבוצה 3">
            <a:extLst>
              <a:ext uri="{FF2B5EF4-FFF2-40B4-BE49-F238E27FC236}">
                <a16:creationId xmlns:a16="http://schemas.microsoft.com/office/drawing/2014/main" id="{B486CB27-992F-4F3B-83E2-E4FEBDD90219}"/>
              </a:ext>
            </a:extLst>
          </p:cNvPr>
          <p:cNvGrpSpPr/>
          <p:nvPr/>
        </p:nvGrpSpPr>
        <p:grpSpPr>
          <a:xfrm>
            <a:off x="6304413" y="2909550"/>
            <a:ext cx="6667726" cy="1832730"/>
            <a:chOff x="6304413" y="2928600"/>
            <a:chExt cx="6667726" cy="1832730"/>
          </a:xfrm>
        </p:grpSpPr>
        <p:sp>
          <p:nvSpPr>
            <p:cNvPr id="9" name="מלבן 8">
              <a:extLst>
                <a:ext uri="{FF2B5EF4-FFF2-40B4-BE49-F238E27FC236}">
                  <a16:creationId xmlns:a16="http://schemas.microsoft.com/office/drawing/2014/main" id="{4378FDCB-83F8-41AD-9980-57BFE13D8C40}"/>
                </a:ext>
              </a:extLst>
            </p:cNvPr>
            <p:cNvSpPr/>
            <p:nvPr/>
          </p:nvSpPr>
          <p:spPr>
            <a:xfrm>
              <a:off x="6876139" y="2976226"/>
              <a:ext cx="6096000" cy="1785104"/>
            </a:xfrm>
            <a:prstGeom prst="rect">
              <a:avLst/>
            </a:prstGeom>
          </p:spPr>
          <p:txBody>
            <a:bodyPr>
              <a:spAutoFit/>
            </a:bodyPr>
            <a:lstStyle/>
            <a:p>
              <a:pPr algn="l" rtl="0">
                <a:spcAft>
                  <a:spcPts val="600"/>
                </a:spcAft>
              </a:pPr>
              <a:r>
                <a:rPr lang="en-US" sz="2000" b="1" dirty="0"/>
                <a:t>import unit4.collectionsLib.Node;</a:t>
              </a:r>
            </a:p>
            <a:p>
              <a:pPr algn="l" rtl="0">
                <a:spcAft>
                  <a:spcPts val="600"/>
                </a:spcAft>
              </a:pPr>
              <a:r>
                <a:rPr lang="en-US" sz="2000" b="1" dirty="0">
                  <a:solidFill>
                    <a:srgbClr val="7F0055"/>
                  </a:solidFill>
                </a:rPr>
                <a:t>public</a:t>
              </a:r>
              <a:r>
                <a:rPr lang="en-US" sz="2000" b="1" dirty="0">
                  <a:solidFill>
                    <a:srgbClr val="000000"/>
                  </a:solidFill>
                </a:rPr>
                <a:t> </a:t>
              </a:r>
              <a:r>
                <a:rPr lang="en-US" sz="2000" b="1" dirty="0">
                  <a:solidFill>
                    <a:srgbClr val="7F0055"/>
                  </a:solidFill>
                </a:rPr>
                <a:t>class</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endParaRPr lang="he-IL" sz="2000" dirty="0"/>
            </a:p>
            <a:p>
              <a:pPr algn="l" rtl="0"/>
              <a:r>
                <a:rPr lang="en-US" sz="2000" b="1" dirty="0">
                  <a:solidFill>
                    <a:srgbClr val="7F0055"/>
                  </a:solidFill>
                </a:rPr>
                <a:t>	private</a:t>
              </a:r>
              <a:r>
                <a:rPr lang="en-US" sz="2000" b="1" dirty="0">
                  <a:solidFill>
                    <a:srgbClr val="000000"/>
                  </a:solidFill>
                </a:rPr>
                <a:t> Node&lt;Integer&gt; </a:t>
              </a:r>
              <a:r>
                <a:rPr lang="en-US" sz="2000" b="1" dirty="0">
                  <a:solidFill>
                    <a:srgbClr val="0000C0"/>
                  </a:solidFill>
                </a:rPr>
                <a:t>list</a:t>
              </a:r>
              <a:r>
                <a:rPr lang="en-US" sz="2000" b="1" dirty="0">
                  <a:solidFill>
                    <a:srgbClr val="000000"/>
                  </a:solidFill>
                </a:rPr>
                <a:t>;</a:t>
              </a:r>
            </a:p>
            <a:p>
              <a:pPr algn="l" rtl="0"/>
              <a:r>
                <a:rPr lang="en-US" sz="2000" b="1" dirty="0">
                  <a:solidFill>
                    <a:srgbClr val="000000"/>
                  </a:solidFill>
                </a:rPr>
                <a:t>	</a:t>
              </a:r>
              <a:r>
                <a:rPr lang="en-US" sz="2000" b="1" dirty="0">
                  <a:solidFill>
                    <a:srgbClr val="7F0055"/>
                  </a:solidFill>
                </a:rPr>
                <a:t>private</a:t>
              </a:r>
              <a:r>
                <a:rPr lang="en-US" sz="2000" b="1" dirty="0"/>
                <a:t> int </a:t>
              </a:r>
              <a:r>
                <a:rPr lang="en-US" sz="2000" b="1" dirty="0">
                  <a:solidFill>
                    <a:srgbClr val="0000C0"/>
                  </a:solidFill>
                </a:rPr>
                <a:t>max</a:t>
              </a:r>
              <a:r>
                <a:rPr lang="en-US" sz="2000" b="1" dirty="0"/>
                <a:t>;</a:t>
              </a:r>
            </a:p>
            <a:p>
              <a:pPr algn="l" rtl="0"/>
              <a:r>
                <a:rPr lang="en-US" sz="2000" b="1" dirty="0"/>
                <a:t>	</a:t>
              </a:r>
              <a:r>
                <a:rPr lang="en-US" sz="2000" b="1" dirty="0">
                  <a:solidFill>
                    <a:srgbClr val="7F0055"/>
                  </a:solidFill>
                </a:rPr>
                <a:t>private</a:t>
              </a:r>
              <a:r>
                <a:rPr lang="en-US" sz="2000" b="1" dirty="0"/>
                <a:t> int </a:t>
              </a:r>
              <a:r>
                <a:rPr lang="en-US" sz="2000" b="1" dirty="0">
                  <a:solidFill>
                    <a:srgbClr val="0000C0"/>
                  </a:solidFill>
                </a:rPr>
                <a:t>min</a:t>
              </a:r>
              <a:r>
                <a:rPr lang="en-US" sz="2000" b="1" dirty="0"/>
                <a:t>;</a:t>
              </a:r>
              <a:endParaRPr lang="he-IL" sz="2000" dirty="0"/>
            </a:p>
          </p:txBody>
        </p:sp>
        <p:sp>
          <p:nvSpPr>
            <p:cNvPr id="12" name="מלבן 11">
              <a:extLst>
                <a:ext uri="{FF2B5EF4-FFF2-40B4-BE49-F238E27FC236}">
                  <a16:creationId xmlns:a16="http://schemas.microsoft.com/office/drawing/2014/main" id="{ED0EB9D8-A8FC-430E-8B98-0AB8E36538C0}"/>
                </a:ext>
              </a:extLst>
            </p:cNvPr>
            <p:cNvSpPr/>
            <p:nvPr/>
          </p:nvSpPr>
          <p:spPr>
            <a:xfrm>
              <a:off x="6304413" y="2928600"/>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(B)</a:t>
              </a:r>
              <a:endParaRPr lang="he-IL" sz="2800" b="1" dirty="0">
                <a:solidFill>
                  <a:srgbClr val="12B4BC"/>
                </a:solidFill>
              </a:endParaRPr>
            </a:p>
          </p:txBody>
        </p:sp>
      </p:grpSp>
      <p:grpSp>
        <p:nvGrpSpPr>
          <p:cNvPr id="6" name="קבוצה 5">
            <a:extLst>
              <a:ext uri="{FF2B5EF4-FFF2-40B4-BE49-F238E27FC236}">
                <a16:creationId xmlns:a16="http://schemas.microsoft.com/office/drawing/2014/main" id="{820DDEFA-DBD4-4B9F-9382-AEC410939B39}"/>
              </a:ext>
            </a:extLst>
          </p:cNvPr>
          <p:cNvGrpSpPr/>
          <p:nvPr/>
        </p:nvGrpSpPr>
        <p:grpSpPr>
          <a:xfrm>
            <a:off x="134257" y="4832395"/>
            <a:ext cx="6667500" cy="1794108"/>
            <a:chOff x="134257" y="4851445"/>
            <a:chExt cx="6667500" cy="1794108"/>
          </a:xfrm>
        </p:grpSpPr>
        <p:sp>
          <p:nvSpPr>
            <p:cNvPr id="10" name="מלבן 9">
              <a:extLst>
                <a:ext uri="{FF2B5EF4-FFF2-40B4-BE49-F238E27FC236}">
                  <a16:creationId xmlns:a16="http://schemas.microsoft.com/office/drawing/2014/main" id="{E48C685B-318B-483A-BCA2-C5BCE98BB37F}"/>
                </a:ext>
              </a:extLst>
            </p:cNvPr>
            <p:cNvSpPr/>
            <p:nvPr/>
          </p:nvSpPr>
          <p:spPr>
            <a:xfrm>
              <a:off x="705757" y="4922004"/>
              <a:ext cx="6096000" cy="1723549"/>
            </a:xfrm>
            <a:prstGeom prst="rect">
              <a:avLst/>
            </a:prstGeom>
          </p:spPr>
          <p:txBody>
            <a:bodyPr>
              <a:spAutoFit/>
            </a:bodyPr>
            <a:lstStyle/>
            <a:p>
              <a:pPr algn="l" rtl="0">
                <a:spcAft>
                  <a:spcPts val="600"/>
                </a:spcAft>
              </a:pPr>
              <a:r>
                <a:rPr lang="en-US" sz="2400" b="1" dirty="0"/>
                <a:t>import unit4.collectionsLib.Stack;</a:t>
              </a:r>
            </a:p>
            <a:p>
              <a:pPr algn="l" rtl="0">
                <a:spcAft>
                  <a:spcPts val="600"/>
                </a:spcAft>
              </a:pPr>
              <a:r>
                <a:rPr lang="en-US" sz="2400" b="1" dirty="0">
                  <a:solidFill>
                    <a:srgbClr val="7F0055"/>
                  </a:solidFill>
                </a:rPr>
                <a:t>public</a:t>
              </a:r>
              <a:r>
                <a:rPr lang="en-US" sz="2400" b="1" dirty="0">
                  <a:solidFill>
                    <a:srgbClr val="000000"/>
                  </a:solidFill>
                </a:rPr>
                <a:t> </a:t>
              </a:r>
              <a:r>
                <a:rPr lang="en-US" sz="2400" b="1" dirty="0">
                  <a:solidFill>
                    <a:srgbClr val="7F0055"/>
                  </a:solidFill>
                </a:rPr>
                <a:t>class</a:t>
              </a:r>
              <a:r>
                <a:rPr lang="en-US" sz="2400" b="1" dirty="0">
                  <a:solidFill>
                    <a:srgbClr val="000000"/>
                  </a:solidFill>
                </a:rPr>
                <a:t> </a:t>
              </a:r>
              <a:r>
                <a:rPr lang="en-US" sz="2400" b="1" dirty="0" err="1">
                  <a:solidFill>
                    <a:srgbClr val="000000"/>
                  </a:solidFill>
                </a:rPr>
                <a:t>Collec</a:t>
              </a:r>
              <a:r>
                <a:rPr lang="en-US" sz="2400" b="1" dirty="0">
                  <a:solidFill>
                    <a:srgbClr val="000000"/>
                  </a:solidFill>
                </a:rPr>
                <a:t> {</a:t>
              </a:r>
              <a:endParaRPr lang="he-IL" sz="2400" dirty="0"/>
            </a:p>
            <a:p>
              <a:pPr algn="l" rtl="0"/>
              <a:r>
                <a:rPr lang="en-US" sz="2400" b="1" dirty="0">
                  <a:solidFill>
                    <a:srgbClr val="7F0055"/>
                  </a:solidFill>
                </a:rPr>
                <a:t>	private</a:t>
              </a:r>
              <a:r>
                <a:rPr lang="en-US" sz="2400" b="1" dirty="0">
                  <a:solidFill>
                    <a:srgbClr val="000000"/>
                  </a:solidFill>
                </a:rPr>
                <a:t> Stack&lt;Integer&gt; </a:t>
              </a:r>
              <a:r>
                <a:rPr lang="en-US" sz="2400" b="1" dirty="0">
                  <a:solidFill>
                    <a:srgbClr val="0000C0"/>
                  </a:solidFill>
                </a:rPr>
                <a:t>list</a:t>
              </a:r>
              <a:r>
                <a:rPr lang="en-US" sz="2400" b="1" dirty="0">
                  <a:solidFill>
                    <a:srgbClr val="000000"/>
                  </a:solidFill>
                </a:rPr>
                <a:t>;</a:t>
              </a:r>
            </a:p>
            <a:p>
              <a:pPr algn="l" rtl="0"/>
              <a:r>
                <a:rPr lang="en-US" sz="2400" b="1" dirty="0">
                  <a:solidFill>
                    <a:srgbClr val="7F0055"/>
                  </a:solidFill>
                </a:rPr>
                <a:t>	private</a:t>
              </a:r>
              <a:r>
                <a:rPr lang="en-US" sz="2400" b="1" dirty="0"/>
                <a:t> int </a:t>
              </a:r>
              <a:r>
                <a:rPr lang="en-US" sz="2400" b="1" dirty="0">
                  <a:solidFill>
                    <a:srgbClr val="0000C0"/>
                  </a:solidFill>
                </a:rPr>
                <a:t>min</a:t>
              </a:r>
              <a:r>
                <a:rPr lang="en-US" sz="2400" b="1" dirty="0"/>
                <a:t>;</a:t>
              </a:r>
              <a:endParaRPr lang="he-IL" sz="2400" dirty="0"/>
            </a:p>
          </p:txBody>
        </p:sp>
        <p:sp>
          <p:nvSpPr>
            <p:cNvPr id="13" name="מלבן 12">
              <a:extLst>
                <a:ext uri="{FF2B5EF4-FFF2-40B4-BE49-F238E27FC236}">
                  <a16:creationId xmlns:a16="http://schemas.microsoft.com/office/drawing/2014/main" id="{18DBF67C-1325-48BB-BED9-D5412A52CC9B}"/>
                </a:ext>
              </a:extLst>
            </p:cNvPr>
            <p:cNvSpPr/>
            <p:nvPr/>
          </p:nvSpPr>
          <p:spPr>
            <a:xfrm>
              <a:off x="134257" y="4851445"/>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(C)</a:t>
              </a:r>
              <a:endParaRPr lang="he-IL" sz="2800" b="1" dirty="0">
                <a:solidFill>
                  <a:srgbClr val="12B4BC"/>
                </a:solidFill>
              </a:endParaRPr>
            </a:p>
          </p:txBody>
        </p:sp>
      </p:grpSp>
    </p:spTree>
    <p:extLst>
      <p:ext uri="{BB962C8B-B14F-4D97-AF65-F5344CB8AC3E}">
        <p14:creationId xmlns:p14="http://schemas.microsoft.com/office/powerpoint/2010/main" val="220578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17E2DF7D-9A72-4A54-92AE-11AE4AD5100D}"/>
              </a:ext>
            </a:extLst>
          </p:cNvPr>
          <p:cNvSpPr/>
          <p:nvPr/>
        </p:nvSpPr>
        <p:spPr>
          <a:xfrm>
            <a:off x="621631" y="2898791"/>
            <a:ext cx="4224902" cy="200184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dirty="0"/>
          </a:p>
        </p:txBody>
      </p:sp>
      <p:sp>
        <p:nvSpPr>
          <p:cNvPr id="26" name="מלבן: פינות מעוגלות 25">
            <a:extLst>
              <a:ext uri="{FF2B5EF4-FFF2-40B4-BE49-F238E27FC236}">
                <a16:creationId xmlns:a16="http://schemas.microsoft.com/office/drawing/2014/main" id="{B4DA9CA5-F7E4-4E55-812A-88BEB1A150FF}"/>
              </a:ext>
            </a:extLst>
          </p:cNvPr>
          <p:cNvSpPr/>
          <p:nvPr/>
        </p:nvSpPr>
        <p:spPr>
          <a:xfrm>
            <a:off x="621630" y="4993755"/>
            <a:ext cx="7861241" cy="182488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dirty="0"/>
          </a:p>
        </p:txBody>
      </p:sp>
      <p:sp>
        <p:nvSpPr>
          <p:cNvPr id="27" name="מלבן: פינות מעוגלות 26">
            <a:extLst>
              <a:ext uri="{FF2B5EF4-FFF2-40B4-BE49-F238E27FC236}">
                <a16:creationId xmlns:a16="http://schemas.microsoft.com/office/drawing/2014/main" id="{51E0D6D9-0226-492F-848F-1254BCADC984}"/>
              </a:ext>
            </a:extLst>
          </p:cNvPr>
          <p:cNvSpPr/>
          <p:nvPr/>
        </p:nvSpPr>
        <p:spPr>
          <a:xfrm>
            <a:off x="5399599" y="2898791"/>
            <a:ext cx="6716200" cy="1711309"/>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dirty="0"/>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252000" eaLnBrk="1" fontAlgn="auto" hangingPunct="1">
              <a:spcAft>
                <a:spcPts val="0"/>
              </a:spcAft>
              <a:defRPr/>
            </a:pPr>
            <a:r>
              <a:rPr lang="he-IL" altLang="he-IL" b="1" dirty="0">
                <a:cs typeface="+mj-cs"/>
              </a:rPr>
              <a:t>שאלה 2 – בגרות 2014</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0" y="855265"/>
            <a:ext cx="11938181" cy="81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spcAft>
                <a:spcPts val="600"/>
              </a:spcAft>
            </a:pPr>
            <a:r>
              <a:rPr lang="he-IL" sz="2400" dirty="0"/>
              <a:t>המחלקה</a:t>
            </a:r>
            <a:r>
              <a:rPr lang="en-US" sz="2400" dirty="0"/>
              <a:t> </a:t>
            </a:r>
            <a:r>
              <a:rPr lang="en-US" sz="2400" b="1" dirty="0" err="1"/>
              <a:t>Collec</a:t>
            </a:r>
            <a:r>
              <a:rPr lang="en-US" sz="2400" b="1" dirty="0"/>
              <a:t> </a:t>
            </a:r>
            <a:r>
              <a:rPr lang="he-IL" sz="2400" dirty="0"/>
              <a:t>היא אוסף של מספרים שלמים וגדולים מ־ 0. לאוסף זה אפשר להוסיף איבר רק אם אין באוסף איבר אחר גדול ממנו.</a:t>
            </a:r>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4848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altLang="he-IL">
                <a:solidFill>
                  <a:schemeClr val="bg1"/>
                </a:solidFill>
                <a:latin typeface="David" panose="020E0502060401010101" pitchFamily="34" charset="-79"/>
                <a:cs typeface="David" panose="020E0502060401010101" pitchFamily="34" charset="-79"/>
              </a:rPr>
              <a:t>א.</a:t>
            </a:r>
          </a:p>
        </p:txBody>
      </p:sp>
      <p:grpSp>
        <p:nvGrpSpPr>
          <p:cNvPr id="5" name="קבוצה 4">
            <a:extLst>
              <a:ext uri="{FF2B5EF4-FFF2-40B4-BE49-F238E27FC236}">
                <a16:creationId xmlns:a16="http://schemas.microsoft.com/office/drawing/2014/main" id="{E8477228-A0A3-4B80-89CD-411B3A9EF13A}"/>
              </a:ext>
            </a:extLst>
          </p:cNvPr>
          <p:cNvGrpSpPr/>
          <p:nvPr/>
        </p:nvGrpSpPr>
        <p:grpSpPr>
          <a:xfrm>
            <a:off x="76201" y="2861466"/>
            <a:ext cx="6667500" cy="2109729"/>
            <a:chOff x="134257" y="2928600"/>
            <a:chExt cx="6667500" cy="2109729"/>
          </a:xfrm>
        </p:grpSpPr>
        <p:sp>
          <p:nvSpPr>
            <p:cNvPr id="3" name="מלבן 2">
              <a:extLst>
                <a:ext uri="{FF2B5EF4-FFF2-40B4-BE49-F238E27FC236}">
                  <a16:creationId xmlns:a16="http://schemas.microsoft.com/office/drawing/2014/main" id="{29FCBC33-023A-4F83-A93B-F6474D5B6EBB}"/>
                </a:ext>
              </a:extLst>
            </p:cNvPr>
            <p:cNvSpPr/>
            <p:nvPr/>
          </p:nvSpPr>
          <p:spPr>
            <a:xfrm>
              <a:off x="705757" y="2976226"/>
              <a:ext cx="6096000" cy="2062103"/>
            </a:xfrm>
            <a:prstGeom prst="rect">
              <a:avLst/>
            </a:prstGeom>
          </p:spPr>
          <p:txBody>
            <a:bodyPr>
              <a:spAutoFit/>
            </a:bodyPr>
            <a:lstStyle/>
            <a:p>
              <a:pPr algn="l" defTabSz="252000" rtl="0">
                <a:spcAft>
                  <a:spcPts val="600"/>
                </a:spcAft>
              </a:pP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 {</a:t>
              </a:r>
              <a:endParaRPr lang="he-IL" sz="2000" dirty="0"/>
            </a:p>
            <a:p>
              <a:pPr algn="l" defTabSz="252000" rtl="0"/>
              <a:r>
                <a:rPr lang="en-US" sz="2000" b="1" dirty="0">
                  <a:solidFill>
                    <a:srgbClr val="7F0055"/>
                  </a:solidFill>
                </a:rPr>
                <a:t>	</a:t>
              </a:r>
              <a:r>
                <a:rPr lang="en-US" sz="2000" b="1" dirty="0" err="1">
                  <a:solidFill>
                    <a:srgbClr val="7F0055"/>
                  </a:solidFill>
                </a:rPr>
                <a:t>this</a:t>
              </a:r>
              <a:r>
                <a:rPr lang="en-US" sz="2000" b="1" dirty="0" err="1"/>
                <a:t>.</a:t>
              </a:r>
              <a:r>
                <a:rPr lang="en-US" sz="2000" b="1" dirty="0" err="1">
                  <a:solidFill>
                    <a:srgbClr val="0000C0"/>
                  </a:solidFill>
                </a:rPr>
                <a:t>list</a:t>
              </a:r>
              <a:r>
                <a:rPr lang="en-US" sz="2000" b="1" dirty="0"/>
                <a:t> = null</a:t>
              </a:r>
              <a:r>
                <a:rPr lang="en-US" sz="800" b="1" dirty="0"/>
                <a:t> </a:t>
              </a:r>
              <a:r>
                <a:rPr lang="en-US" sz="2000" b="1" dirty="0"/>
                <a:t>;</a:t>
              </a:r>
            </a:p>
            <a:p>
              <a:pPr algn="l" defTabSz="252000" rtl="0"/>
              <a:r>
                <a:rPr lang="en-US" dirty="0"/>
                <a:t>}</a:t>
              </a:r>
            </a:p>
            <a:p>
              <a:pPr algn="l" defTabSz="252000" rtl="0">
                <a:spcAft>
                  <a:spcPts val="600"/>
                </a:spcAft>
              </a:pP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int n</a:t>
              </a:r>
              <a:r>
                <a:rPr lang="en-US" sz="800" dirty="0">
                  <a:solidFill>
                    <a:srgbClr val="000000"/>
                  </a:solidFill>
                </a:rPr>
                <a:t> </a:t>
              </a:r>
              <a:r>
                <a:rPr lang="en-US" sz="2000" dirty="0">
                  <a:solidFill>
                    <a:srgbClr val="000000"/>
                  </a:solidFill>
                </a:rPr>
                <a:t>) {</a:t>
              </a:r>
              <a:endParaRPr lang="he-IL" sz="2000" dirty="0"/>
            </a:p>
            <a:p>
              <a:pPr algn="l" defTabSz="252000" rtl="0"/>
              <a:r>
                <a:rPr lang="en-US" sz="2000" b="1" dirty="0">
                  <a:solidFill>
                    <a:srgbClr val="7F0055"/>
                  </a:solidFill>
                </a:rPr>
                <a:t>	</a:t>
              </a:r>
              <a:r>
                <a:rPr lang="en-US" sz="2000" b="1" dirty="0" err="1">
                  <a:solidFill>
                    <a:srgbClr val="7F0055"/>
                  </a:solidFill>
                </a:rPr>
                <a:t>this</a:t>
              </a:r>
              <a:r>
                <a:rPr lang="en-US" sz="2000" b="1" dirty="0" err="1"/>
                <a:t>.</a:t>
              </a:r>
              <a:r>
                <a:rPr lang="en-US" sz="2000" b="1" dirty="0" err="1">
                  <a:solidFill>
                    <a:srgbClr val="0000C0"/>
                  </a:solidFill>
                </a:rPr>
                <a:t>list</a:t>
              </a:r>
              <a:r>
                <a:rPr lang="en-US" sz="2000" b="1" dirty="0"/>
                <a:t> = </a:t>
              </a:r>
              <a:r>
                <a:rPr lang="en-US" b="1" dirty="0"/>
                <a:t>new Node&lt;Integer&gt;</a:t>
              </a:r>
              <a:r>
                <a:rPr lang="en-US" sz="800" dirty="0"/>
                <a:t> </a:t>
              </a:r>
              <a:r>
                <a:rPr lang="en-US" b="1" dirty="0"/>
                <a:t>(</a:t>
              </a:r>
              <a:r>
                <a:rPr lang="en-US" sz="800" dirty="0"/>
                <a:t> </a:t>
              </a:r>
              <a:r>
                <a:rPr lang="en-US" b="1" dirty="0"/>
                <a:t>n</a:t>
              </a:r>
              <a:r>
                <a:rPr lang="en-US" sz="800" dirty="0"/>
                <a:t> </a:t>
              </a:r>
              <a:r>
                <a:rPr lang="en-US" b="1" dirty="0"/>
                <a:t>)</a:t>
              </a:r>
              <a:r>
                <a:rPr lang="en-US" sz="800" b="1" dirty="0"/>
                <a:t> </a:t>
              </a:r>
              <a:r>
                <a:rPr lang="en-US" b="1" dirty="0"/>
                <a:t>;</a:t>
              </a:r>
              <a:endParaRPr lang="en-US" sz="2000" b="1" dirty="0"/>
            </a:p>
            <a:p>
              <a:pPr algn="l" defTabSz="252000" rtl="0"/>
              <a:r>
                <a:rPr lang="en-US" sz="2000" dirty="0"/>
                <a:t>}</a:t>
              </a:r>
            </a:p>
          </p:txBody>
        </p:sp>
        <p:sp>
          <p:nvSpPr>
            <p:cNvPr id="11" name="מלבן 10">
              <a:extLst>
                <a:ext uri="{FF2B5EF4-FFF2-40B4-BE49-F238E27FC236}">
                  <a16:creationId xmlns:a16="http://schemas.microsoft.com/office/drawing/2014/main" id="{8F99014B-A936-4754-B3F4-EA06C797A41C}"/>
                </a:ext>
              </a:extLst>
            </p:cNvPr>
            <p:cNvSpPr/>
            <p:nvPr/>
          </p:nvSpPr>
          <p:spPr>
            <a:xfrm>
              <a:off x="134257" y="2928600"/>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(A)</a:t>
              </a:r>
              <a:endParaRPr lang="he-IL" sz="2800" b="1" dirty="0">
                <a:solidFill>
                  <a:srgbClr val="12B4BC"/>
                </a:solidFill>
              </a:endParaRPr>
            </a:p>
          </p:txBody>
        </p:sp>
      </p:grpSp>
      <p:grpSp>
        <p:nvGrpSpPr>
          <p:cNvPr id="4" name="קבוצה 3">
            <a:extLst>
              <a:ext uri="{FF2B5EF4-FFF2-40B4-BE49-F238E27FC236}">
                <a16:creationId xmlns:a16="http://schemas.microsoft.com/office/drawing/2014/main" id="{B486CB27-992F-4F3B-83E2-E4FEBDD90219}"/>
              </a:ext>
            </a:extLst>
          </p:cNvPr>
          <p:cNvGrpSpPr/>
          <p:nvPr/>
        </p:nvGrpSpPr>
        <p:grpSpPr>
          <a:xfrm>
            <a:off x="4846533" y="2861466"/>
            <a:ext cx="8003192" cy="1663453"/>
            <a:chOff x="6304413" y="2928600"/>
            <a:chExt cx="8003192" cy="1663453"/>
          </a:xfrm>
        </p:grpSpPr>
        <p:sp>
          <p:nvSpPr>
            <p:cNvPr id="9" name="מלבן 8">
              <a:extLst>
                <a:ext uri="{FF2B5EF4-FFF2-40B4-BE49-F238E27FC236}">
                  <a16:creationId xmlns:a16="http://schemas.microsoft.com/office/drawing/2014/main" id="{4378FDCB-83F8-41AD-9980-57BFE13D8C40}"/>
                </a:ext>
              </a:extLst>
            </p:cNvPr>
            <p:cNvSpPr/>
            <p:nvPr/>
          </p:nvSpPr>
          <p:spPr>
            <a:xfrm>
              <a:off x="6876138" y="2976226"/>
              <a:ext cx="7431467" cy="1615827"/>
            </a:xfrm>
            <a:prstGeom prst="rect">
              <a:avLst/>
            </a:prstGeom>
          </p:spPr>
          <p:txBody>
            <a:bodyPr wrap="square">
              <a:spAutoFit/>
            </a:bodyPr>
            <a:lstStyle/>
            <a:p>
              <a:pPr algn="l" defTabSz="252000" rtl="0">
                <a:spcAft>
                  <a:spcPts val="600"/>
                </a:spcAft>
              </a:pP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 {			</a:t>
              </a: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int n</a:t>
              </a:r>
              <a:r>
                <a:rPr lang="en-US" sz="800" dirty="0">
                  <a:solidFill>
                    <a:srgbClr val="000000"/>
                  </a:solidFill>
                </a:rPr>
                <a:t> </a:t>
              </a:r>
              <a:r>
                <a:rPr lang="en-US" sz="2000" dirty="0">
                  <a:solidFill>
                    <a:srgbClr val="000000"/>
                  </a:solidFill>
                </a:rPr>
                <a:t>) {</a:t>
              </a:r>
              <a:endParaRPr lang="he-IL" sz="2000" dirty="0">
                <a:solidFill>
                  <a:srgbClr val="000000"/>
                </a:solidFill>
              </a:endParaRPr>
            </a:p>
            <a:p>
              <a:pPr algn="l" defTabSz="252000" rtl="0"/>
              <a:r>
                <a:rPr lang="en-US" b="1" dirty="0"/>
                <a:t>	</a:t>
              </a:r>
              <a:r>
                <a:rPr lang="en-US" b="1" dirty="0" err="1">
                  <a:solidFill>
                    <a:srgbClr val="7F0055"/>
                  </a:solidFill>
                </a:rPr>
                <a:t>this</a:t>
              </a:r>
              <a:r>
                <a:rPr lang="en-US" b="1" dirty="0" err="1"/>
                <a:t>.</a:t>
              </a:r>
              <a:r>
                <a:rPr lang="en-US" b="1" dirty="0" err="1">
                  <a:solidFill>
                    <a:srgbClr val="0000C0"/>
                  </a:solidFill>
                </a:rPr>
                <a:t>list</a:t>
              </a:r>
              <a:r>
                <a:rPr lang="en-US" b="1" dirty="0"/>
                <a:t> = null;					</a:t>
              </a:r>
              <a:r>
                <a:rPr lang="en-US" sz="2000" b="1" dirty="0" err="1">
                  <a:solidFill>
                    <a:srgbClr val="7F0055"/>
                  </a:solidFill>
                </a:rPr>
                <a:t>this</a:t>
              </a:r>
              <a:r>
                <a:rPr lang="en-US" sz="2000" b="1" dirty="0" err="1"/>
                <a:t>.</a:t>
              </a:r>
              <a:r>
                <a:rPr lang="en-US" sz="2000" b="1" dirty="0" err="1">
                  <a:solidFill>
                    <a:srgbClr val="0000C0"/>
                  </a:solidFill>
                </a:rPr>
                <a:t>list</a:t>
              </a:r>
              <a:r>
                <a:rPr lang="en-US" sz="2000" b="1" dirty="0"/>
                <a:t> = </a:t>
              </a:r>
              <a:r>
                <a:rPr lang="en-US" b="1" dirty="0"/>
                <a:t>new Node&lt;Integer&gt;</a:t>
              </a:r>
              <a:r>
                <a:rPr lang="en-US" sz="800" dirty="0"/>
                <a:t> </a:t>
              </a:r>
              <a:r>
                <a:rPr lang="en-US" b="1" dirty="0"/>
                <a:t>(</a:t>
              </a:r>
              <a:r>
                <a:rPr lang="en-US" sz="800" dirty="0"/>
                <a:t> </a:t>
              </a:r>
              <a:r>
                <a:rPr lang="en-US" b="1" dirty="0"/>
                <a:t>n</a:t>
              </a:r>
              <a:r>
                <a:rPr lang="en-US" sz="800" dirty="0"/>
                <a:t> </a:t>
              </a:r>
              <a:r>
                <a:rPr lang="en-US" b="1" dirty="0"/>
                <a:t>);</a:t>
              </a:r>
            </a:p>
            <a:p>
              <a:pPr algn="l" defTabSz="252000" rtl="0"/>
              <a:r>
                <a:rPr lang="en-US" b="1" dirty="0"/>
                <a:t>	</a:t>
              </a:r>
              <a:r>
                <a:rPr lang="en-US" b="1" dirty="0" err="1">
                  <a:solidFill>
                    <a:srgbClr val="7F0055"/>
                  </a:solidFill>
                </a:rPr>
                <a:t>this</a:t>
              </a:r>
              <a:r>
                <a:rPr lang="en-US" b="1" dirty="0" err="1"/>
                <a:t>.</a:t>
              </a:r>
              <a:r>
                <a:rPr lang="en-US" b="1" dirty="0" err="1">
                  <a:solidFill>
                    <a:srgbClr val="0000C0"/>
                  </a:solidFill>
                </a:rPr>
                <a:t>max</a:t>
              </a:r>
              <a:r>
                <a:rPr lang="en-US" b="1" dirty="0"/>
                <a:t> = -1;					</a:t>
              </a:r>
              <a:r>
                <a:rPr lang="en-US" b="1" dirty="0" err="1">
                  <a:solidFill>
                    <a:srgbClr val="7F0055"/>
                  </a:solidFill>
                </a:rPr>
                <a:t>this</a:t>
              </a:r>
              <a:r>
                <a:rPr lang="en-US" b="1" dirty="0" err="1"/>
                <a:t>.</a:t>
              </a:r>
              <a:r>
                <a:rPr lang="en-US" b="1" dirty="0" err="1">
                  <a:solidFill>
                    <a:srgbClr val="0000C0"/>
                  </a:solidFill>
                </a:rPr>
                <a:t>max</a:t>
              </a:r>
              <a:r>
                <a:rPr lang="en-US" b="1" dirty="0"/>
                <a:t> = n;</a:t>
              </a:r>
            </a:p>
            <a:p>
              <a:pPr algn="l" defTabSz="252000" rtl="0"/>
              <a:r>
                <a:rPr lang="en-US" b="1" dirty="0"/>
                <a:t>	</a:t>
              </a:r>
              <a:r>
                <a:rPr lang="en-US" b="1" dirty="0" err="1">
                  <a:solidFill>
                    <a:srgbClr val="7F0055"/>
                  </a:solidFill>
                </a:rPr>
                <a:t>this</a:t>
              </a:r>
              <a:r>
                <a:rPr lang="en-US" b="1" dirty="0" err="1"/>
                <a:t>.</a:t>
              </a:r>
              <a:r>
                <a:rPr lang="en-US" b="1" dirty="0" err="1">
                  <a:solidFill>
                    <a:srgbClr val="0000C0"/>
                  </a:solidFill>
                </a:rPr>
                <a:t>min</a:t>
              </a:r>
              <a:r>
                <a:rPr lang="en-US" b="1" dirty="0"/>
                <a:t> = -1;					</a:t>
              </a:r>
              <a:r>
                <a:rPr lang="en-US" b="1" dirty="0" err="1">
                  <a:solidFill>
                    <a:srgbClr val="7F0055"/>
                  </a:solidFill>
                </a:rPr>
                <a:t>this</a:t>
              </a:r>
              <a:r>
                <a:rPr lang="en-US" b="1" dirty="0" err="1"/>
                <a:t>.</a:t>
              </a:r>
              <a:r>
                <a:rPr lang="en-US" b="1" dirty="0" err="1">
                  <a:solidFill>
                    <a:srgbClr val="0000C0"/>
                  </a:solidFill>
                </a:rPr>
                <a:t>min</a:t>
              </a:r>
              <a:r>
                <a:rPr lang="en-US" b="1" dirty="0"/>
                <a:t> = n;</a:t>
              </a:r>
            </a:p>
            <a:p>
              <a:pPr algn="l" defTabSz="252000" rtl="0"/>
              <a:r>
                <a:rPr lang="he-IL" dirty="0"/>
                <a:t>{</a:t>
              </a:r>
              <a:r>
                <a:rPr lang="en-US" dirty="0"/>
                <a:t>										</a:t>
              </a:r>
              <a:r>
                <a:rPr lang="he-IL" dirty="0"/>
                <a:t>{</a:t>
              </a:r>
              <a:r>
                <a:rPr lang="en-US" dirty="0"/>
                <a:t>								</a:t>
              </a:r>
              <a:endParaRPr lang="he-IL" sz="2000" dirty="0"/>
            </a:p>
          </p:txBody>
        </p:sp>
        <p:sp>
          <p:nvSpPr>
            <p:cNvPr id="12" name="מלבן 11">
              <a:extLst>
                <a:ext uri="{FF2B5EF4-FFF2-40B4-BE49-F238E27FC236}">
                  <a16:creationId xmlns:a16="http://schemas.microsoft.com/office/drawing/2014/main" id="{ED0EB9D8-A8FC-430E-8B98-0AB8E36538C0}"/>
                </a:ext>
              </a:extLst>
            </p:cNvPr>
            <p:cNvSpPr/>
            <p:nvPr/>
          </p:nvSpPr>
          <p:spPr>
            <a:xfrm>
              <a:off x="6304413" y="2928600"/>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(B)</a:t>
              </a:r>
              <a:endParaRPr lang="he-IL" sz="2800" b="1" dirty="0">
                <a:solidFill>
                  <a:srgbClr val="12B4BC"/>
                </a:solidFill>
              </a:endParaRPr>
            </a:p>
          </p:txBody>
        </p:sp>
      </p:grpSp>
      <p:grpSp>
        <p:nvGrpSpPr>
          <p:cNvPr id="6" name="קבוצה 5">
            <a:extLst>
              <a:ext uri="{FF2B5EF4-FFF2-40B4-BE49-F238E27FC236}">
                <a16:creationId xmlns:a16="http://schemas.microsoft.com/office/drawing/2014/main" id="{820DDEFA-DBD4-4B9F-9382-AEC410939B39}"/>
              </a:ext>
            </a:extLst>
          </p:cNvPr>
          <p:cNvGrpSpPr/>
          <p:nvPr/>
        </p:nvGrpSpPr>
        <p:grpSpPr>
          <a:xfrm>
            <a:off x="-54425" y="4961671"/>
            <a:ext cx="9125860" cy="1824885"/>
            <a:chOff x="218025" y="4851445"/>
            <a:chExt cx="6583732" cy="1824885"/>
          </a:xfrm>
        </p:grpSpPr>
        <p:sp>
          <p:nvSpPr>
            <p:cNvPr id="10" name="מלבן 9">
              <a:extLst>
                <a:ext uri="{FF2B5EF4-FFF2-40B4-BE49-F238E27FC236}">
                  <a16:creationId xmlns:a16="http://schemas.microsoft.com/office/drawing/2014/main" id="{E48C685B-318B-483A-BCA2-C5BCE98BB37F}"/>
                </a:ext>
              </a:extLst>
            </p:cNvPr>
            <p:cNvSpPr/>
            <p:nvPr/>
          </p:nvSpPr>
          <p:spPr>
            <a:xfrm>
              <a:off x="705757" y="4922004"/>
              <a:ext cx="6096000" cy="1754326"/>
            </a:xfrm>
            <a:prstGeom prst="rect">
              <a:avLst/>
            </a:prstGeom>
          </p:spPr>
          <p:txBody>
            <a:bodyPr>
              <a:spAutoFit/>
            </a:bodyPr>
            <a:lstStyle/>
            <a:p>
              <a:pPr algn="l" defTabSz="252000" rtl="0">
                <a:spcAft>
                  <a:spcPts val="600"/>
                </a:spcAft>
              </a:pP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 {								</a:t>
              </a:r>
              <a:r>
                <a:rPr lang="en-US" sz="1400" dirty="0">
                  <a:solidFill>
                    <a:srgbClr val="000000"/>
                  </a:solidFill>
                </a:rPr>
                <a:t>	</a:t>
              </a:r>
              <a:r>
                <a:rPr lang="en-US" sz="2000" b="1" dirty="0">
                  <a:solidFill>
                    <a:srgbClr val="7F0055"/>
                  </a:solidFill>
                </a:rPr>
                <a:t>public</a:t>
              </a:r>
              <a:r>
                <a:rPr lang="en-US" sz="2000" b="1" dirty="0">
                  <a:solidFill>
                    <a:srgbClr val="000000"/>
                  </a:solidFill>
                </a:rPr>
                <a:t> </a:t>
              </a:r>
              <a:r>
                <a:rPr lang="en-US" sz="2000" b="1" dirty="0" err="1">
                  <a:solidFill>
                    <a:srgbClr val="000000"/>
                  </a:solidFill>
                </a:rPr>
                <a:t>Collec</a:t>
              </a:r>
              <a:r>
                <a:rPr lang="en-US" sz="2000" b="1" dirty="0">
                  <a:solidFill>
                    <a:srgbClr val="000000"/>
                  </a:solidFill>
                </a:rPr>
                <a:t> </a:t>
              </a:r>
              <a:r>
                <a:rPr lang="en-US" sz="2000" dirty="0">
                  <a:solidFill>
                    <a:srgbClr val="000000"/>
                  </a:solidFill>
                </a:rPr>
                <a:t>(</a:t>
              </a:r>
              <a:r>
                <a:rPr lang="en-US" sz="800" dirty="0">
                  <a:solidFill>
                    <a:srgbClr val="000000"/>
                  </a:solidFill>
                </a:rPr>
                <a:t> </a:t>
              </a:r>
              <a:r>
                <a:rPr lang="en-US" sz="2000" dirty="0">
                  <a:solidFill>
                    <a:srgbClr val="000000"/>
                  </a:solidFill>
                </a:rPr>
                <a:t>int</a:t>
              </a:r>
              <a:r>
                <a:rPr lang="en-US" sz="800" dirty="0">
                  <a:solidFill>
                    <a:srgbClr val="000000"/>
                  </a:solidFill>
                </a:rPr>
                <a:t> </a:t>
              </a:r>
              <a:r>
                <a:rPr lang="en-US" sz="2000" dirty="0">
                  <a:solidFill>
                    <a:srgbClr val="000000"/>
                  </a:solidFill>
                </a:rPr>
                <a:t> n</a:t>
              </a:r>
              <a:r>
                <a:rPr lang="en-US" sz="800" dirty="0">
                  <a:solidFill>
                    <a:srgbClr val="000000"/>
                  </a:solidFill>
                </a:rPr>
                <a:t> </a:t>
              </a:r>
              <a:r>
                <a:rPr lang="en-US" sz="2000" dirty="0">
                  <a:solidFill>
                    <a:srgbClr val="000000"/>
                  </a:solidFill>
                </a:rPr>
                <a:t>) {</a:t>
              </a:r>
            </a:p>
            <a:p>
              <a:pPr algn="l" defTabSz="252000" rtl="0">
                <a:spcAft>
                  <a:spcPts val="300"/>
                </a:spcAft>
              </a:pPr>
              <a:r>
                <a:rPr lang="en-US" b="1" dirty="0"/>
                <a:t>	</a:t>
              </a:r>
              <a:r>
                <a:rPr lang="en-US" sz="2000" b="1" dirty="0" err="1">
                  <a:solidFill>
                    <a:srgbClr val="7F0055"/>
                  </a:solidFill>
                </a:rPr>
                <a:t>this</a:t>
              </a:r>
              <a:r>
                <a:rPr lang="en-US" sz="2000" b="1" dirty="0" err="1"/>
                <a:t>.</a:t>
              </a:r>
              <a:r>
                <a:rPr lang="en-US" sz="2000" b="1" dirty="0" err="1">
                  <a:solidFill>
                    <a:srgbClr val="0000C0"/>
                  </a:solidFill>
                </a:rPr>
                <a:t>list</a:t>
              </a:r>
              <a:r>
                <a:rPr lang="en-US" sz="2000" b="1" dirty="0"/>
                <a:t> </a:t>
              </a:r>
              <a:r>
                <a:rPr lang="en-US" b="1" dirty="0"/>
                <a:t>= new Stack&lt;Integer&gt;</a:t>
              </a:r>
              <a:r>
                <a:rPr lang="en-US" sz="800" b="1" dirty="0"/>
                <a:t> </a:t>
              </a:r>
              <a:r>
                <a:rPr lang="en-US" b="1" dirty="0"/>
                <a:t>(</a:t>
              </a:r>
              <a:r>
                <a:rPr lang="en-US" sz="800" b="1" dirty="0"/>
                <a:t> </a:t>
              </a:r>
              <a:r>
                <a:rPr lang="en-US" b="1" dirty="0"/>
                <a:t>)</a:t>
              </a:r>
              <a:r>
                <a:rPr lang="en-US" sz="800" b="1" dirty="0"/>
                <a:t> </a:t>
              </a:r>
              <a:r>
                <a:rPr lang="en-US" b="1" dirty="0"/>
                <a:t>;	</a:t>
              </a:r>
              <a:r>
                <a:rPr lang="en-US" sz="1400" b="1" dirty="0"/>
                <a:t>        </a:t>
              </a:r>
              <a:r>
                <a:rPr lang="en-US" sz="2000" b="1" dirty="0" err="1">
                  <a:solidFill>
                    <a:srgbClr val="7F0055"/>
                  </a:solidFill>
                </a:rPr>
                <a:t>this</a:t>
              </a:r>
              <a:r>
                <a:rPr lang="en-US" b="1" dirty="0" err="1"/>
                <a:t>.</a:t>
              </a:r>
              <a:r>
                <a:rPr lang="en-US" b="1" dirty="0" err="1">
                  <a:solidFill>
                    <a:srgbClr val="0000C0"/>
                  </a:solidFill>
                </a:rPr>
                <a:t>list</a:t>
              </a:r>
              <a:r>
                <a:rPr lang="en-US" b="1" dirty="0"/>
                <a:t> = new Stack&lt;Integer&gt;</a:t>
              </a:r>
              <a:r>
                <a:rPr lang="en-US" sz="800" b="1" dirty="0"/>
                <a:t> </a:t>
              </a:r>
              <a:r>
                <a:rPr lang="en-US" b="1" dirty="0"/>
                <a:t>(</a:t>
              </a:r>
              <a:r>
                <a:rPr lang="en-US" sz="800" b="1" dirty="0"/>
                <a:t> </a:t>
              </a:r>
              <a:r>
                <a:rPr lang="en-US" b="1" dirty="0"/>
                <a:t>)</a:t>
              </a:r>
              <a:r>
                <a:rPr lang="en-US" sz="800" b="1" dirty="0"/>
                <a:t> </a:t>
              </a:r>
              <a:r>
                <a:rPr lang="en-US" b="1" dirty="0"/>
                <a:t>;</a:t>
              </a:r>
            </a:p>
            <a:p>
              <a:pPr algn="l" defTabSz="252000" rtl="0">
                <a:spcAft>
                  <a:spcPts val="300"/>
                </a:spcAft>
              </a:pPr>
              <a:r>
                <a:rPr lang="en-US" b="1" dirty="0"/>
                <a:t>	</a:t>
              </a:r>
              <a:r>
                <a:rPr lang="en-US" sz="2000" b="1" dirty="0" err="1">
                  <a:solidFill>
                    <a:srgbClr val="7F0055"/>
                  </a:solidFill>
                </a:rPr>
                <a:t>this</a:t>
              </a:r>
              <a:r>
                <a:rPr lang="en-US" b="1" dirty="0" err="1"/>
                <a:t>.</a:t>
              </a:r>
              <a:r>
                <a:rPr lang="en-US" b="1" dirty="0" err="1">
                  <a:solidFill>
                    <a:srgbClr val="0000C0"/>
                  </a:solidFill>
                </a:rPr>
                <a:t>min</a:t>
              </a:r>
              <a:r>
                <a:rPr lang="en-US" b="1" dirty="0"/>
                <a:t> = -1</a:t>
              </a:r>
              <a:r>
                <a:rPr lang="en-US" sz="800" b="1" dirty="0"/>
                <a:t> </a:t>
              </a:r>
              <a:r>
                <a:rPr lang="en-US" b="1" dirty="0"/>
                <a:t>;									</a:t>
              </a:r>
              <a:r>
                <a:rPr lang="en-US" sz="1400" b="1" dirty="0"/>
                <a:t>	   </a:t>
              </a:r>
              <a:r>
                <a:rPr lang="en-US" sz="2000" b="1" dirty="0" err="1">
                  <a:solidFill>
                    <a:srgbClr val="7F0055"/>
                  </a:solidFill>
                </a:rPr>
                <a:t>this</a:t>
              </a:r>
              <a:r>
                <a:rPr lang="en-US" b="1" dirty="0" err="1"/>
                <a:t>.</a:t>
              </a:r>
              <a:r>
                <a:rPr lang="en-US" b="1" dirty="0" err="1">
                  <a:solidFill>
                    <a:srgbClr val="0000C0"/>
                  </a:solidFill>
                </a:rPr>
                <a:t>list.</a:t>
              </a:r>
              <a:r>
                <a:rPr lang="en-US" b="1" dirty="0" err="1"/>
                <a:t>push</a:t>
              </a:r>
              <a:r>
                <a:rPr lang="en-US" b="1" dirty="0"/>
                <a:t>(</a:t>
              </a:r>
              <a:r>
                <a:rPr lang="en-US" sz="800" dirty="0"/>
                <a:t> </a:t>
              </a:r>
              <a:r>
                <a:rPr lang="en-US" b="1" dirty="0"/>
                <a:t>n</a:t>
              </a:r>
              <a:r>
                <a:rPr lang="en-US" sz="800" b="1" dirty="0"/>
                <a:t> </a:t>
              </a:r>
              <a:r>
                <a:rPr lang="en-US" b="1" dirty="0"/>
                <a:t>)</a:t>
              </a:r>
              <a:r>
                <a:rPr lang="en-US" sz="800" b="1" dirty="0"/>
                <a:t> </a:t>
              </a:r>
              <a:r>
                <a:rPr lang="en-US" b="1" dirty="0"/>
                <a:t>;</a:t>
              </a:r>
            </a:p>
            <a:p>
              <a:pPr algn="l" defTabSz="252000" rtl="0"/>
              <a:r>
                <a:rPr lang="en-US" dirty="0"/>
                <a:t>}															</a:t>
              </a:r>
              <a:r>
                <a:rPr lang="en-US" sz="1400" dirty="0"/>
                <a:t>	   </a:t>
              </a:r>
              <a:r>
                <a:rPr lang="en-US" b="1" dirty="0" err="1">
                  <a:solidFill>
                    <a:srgbClr val="7F0055"/>
                  </a:solidFill>
                </a:rPr>
                <a:t>this</a:t>
              </a:r>
              <a:r>
                <a:rPr lang="en-US" b="1" dirty="0" err="1"/>
                <a:t>.</a:t>
              </a:r>
              <a:r>
                <a:rPr lang="en-US" b="1" dirty="0" err="1">
                  <a:solidFill>
                    <a:srgbClr val="0000C0"/>
                  </a:solidFill>
                </a:rPr>
                <a:t>min</a:t>
              </a:r>
              <a:r>
                <a:rPr lang="en-US" b="1" dirty="0"/>
                <a:t> = n</a:t>
              </a:r>
              <a:r>
                <a:rPr lang="en-US" sz="800" b="1" dirty="0"/>
                <a:t> </a:t>
              </a:r>
              <a:r>
                <a:rPr lang="en-US" b="1" dirty="0"/>
                <a:t>;</a:t>
              </a:r>
            </a:p>
            <a:p>
              <a:pPr algn="l" defTabSz="252000" rtl="0"/>
              <a:r>
                <a:rPr lang="en-US" sz="2000" dirty="0"/>
                <a:t>																}</a:t>
              </a:r>
              <a:endParaRPr lang="he-IL" sz="2000" dirty="0"/>
            </a:p>
          </p:txBody>
        </p:sp>
        <p:sp>
          <p:nvSpPr>
            <p:cNvPr id="13" name="מלבן 12">
              <a:extLst>
                <a:ext uri="{FF2B5EF4-FFF2-40B4-BE49-F238E27FC236}">
                  <a16:creationId xmlns:a16="http://schemas.microsoft.com/office/drawing/2014/main" id="{18DBF67C-1325-48BB-BED9-D5412A52CC9B}"/>
                </a:ext>
              </a:extLst>
            </p:cNvPr>
            <p:cNvSpPr/>
            <p:nvPr/>
          </p:nvSpPr>
          <p:spPr>
            <a:xfrm>
              <a:off x="218025" y="4851445"/>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(C)</a:t>
              </a:r>
              <a:endParaRPr lang="he-IL" sz="2800" b="1" dirty="0">
                <a:solidFill>
                  <a:srgbClr val="12B4BC"/>
                </a:solidFill>
              </a:endParaRPr>
            </a:p>
          </p:txBody>
        </p:sp>
      </p:grpSp>
      <p:sp>
        <p:nvSpPr>
          <p:cNvPr id="20" name="TextBox 1">
            <a:extLst>
              <a:ext uri="{FF2B5EF4-FFF2-40B4-BE49-F238E27FC236}">
                <a16:creationId xmlns:a16="http://schemas.microsoft.com/office/drawing/2014/main" id="{7D71D0EC-A038-4E19-9B36-162B5B271055}"/>
              </a:ext>
            </a:extLst>
          </p:cNvPr>
          <p:cNvSpPr txBox="1">
            <a:spLocks noChangeArrowheads="1"/>
          </p:cNvSpPr>
          <p:nvPr/>
        </p:nvSpPr>
        <p:spPr bwMode="auto">
          <a:xfrm>
            <a:off x="-369933" y="1612315"/>
            <a:ext cx="12308114" cy="128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sz="2400" b="1" dirty="0"/>
              <a:t>ב. </a:t>
            </a:r>
            <a:r>
              <a:rPr lang="he-IL" sz="2400" dirty="0"/>
              <a:t>כתב/י ב־ </a:t>
            </a:r>
            <a:r>
              <a:rPr lang="en-US" sz="2400" dirty="0"/>
              <a:t> Java</a:t>
            </a:r>
            <a:r>
              <a:rPr lang="he-IL" sz="2400" dirty="0"/>
              <a:t>שתי פעולות בונות למחלקה: </a:t>
            </a:r>
            <a:r>
              <a:rPr lang="en-US" sz="2400" b="1" dirty="0" err="1"/>
              <a:t>Collec</a:t>
            </a:r>
            <a:endParaRPr lang="he-IL" sz="2400" b="1" dirty="0"/>
          </a:p>
          <a:p>
            <a:pPr marL="623888" lvl="1" indent="-342900" defTabSz="252000">
              <a:spcBef>
                <a:spcPts val="200"/>
              </a:spcBef>
              <a:buFont typeface="Wingdings" panose="05000000000000000000" pitchFamily="2" charset="2"/>
              <a:buChar char="v"/>
            </a:pPr>
            <a:r>
              <a:rPr lang="he-IL" sz="2400" dirty="0"/>
              <a:t> פעולה בונה, בלי פרמטרים, היוצרת אוסף ריק.</a:t>
            </a:r>
          </a:p>
          <a:p>
            <a:pPr marL="623888" lvl="1" indent="-342900" defTabSz="252000">
              <a:buFont typeface="Wingdings" panose="05000000000000000000" pitchFamily="2" charset="2"/>
              <a:buChar char="v"/>
            </a:pPr>
            <a:r>
              <a:rPr lang="he-IL" sz="2400" dirty="0"/>
              <a:t> פעולה בונה שתקבל מספר שלם</a:t>
            </a:r>
            <a:r>
              <a:rPr lang="en-US" sz="2600" b="1" dirty="0">
                <a:latin typeface="+mn-lt"/>
              </a:rPr>
              <a:t>n </a:t>
            </a:r>
            <a:r>
              <a:rPr lang="he-IL" sz="2600" b="1" dirty="0">
                <a:latin typeface="+mn-lt"/>
              </a:rPr>
              <a:t> </a:t>
            </a:r>
            <a:r>
              <a:rPr lang="he-IL" sz="2400" dirty="0"/>
              <a:t>גדול מ־ 0, ותיצור אוסף שיש בו איבר אחד שערכו</a:t>
            </a:r>
            <a:r>
              <a:rPr lang="en-US" sz="2400" b="1" dirty="0"/>
              <a:t>n </a:t>
            </a:r>
            <a:r>
              <a:rPr lang="he-IL" sz="2400" dirty="0"/>
              <a:t>.</a:t>
            </a:r>
          </a:p>
        </p:txBody>
      </p:sp>
      <p:cxnSp>
        <p:nvCxnSpPr>
          <p:cNvPr id="15" name="מחבר ישר 14">
            <a:extLst>
              <a:ext uri="{FF2B5EF4-FFF2-40B4-BE49-F238E27FC236}">
                <a16:creationId xmlns:a16="http://schemas.microsoft.com/office/drawing/2014/main" id="{C5CB68B7-4644-46E9-9D0D-11FA3BBD14E7}"/>
              </a:ext>
            </a:extLst>
          </p:cNvPr>
          <p:cNvCxnSpPr/>
          <p:nvPr/>
        </p:nvCxnSpPr>
        <p:spPr>
          <a:xfrm>
            <a:off x="7721600" y="2886532"/>
            <a:ext cx="0" cy="1723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70ED54C9-F5DB-4311-AD0C-5714F078D340}"/>
              </a:ext>
            </a:extLst>
          </p:cNvPr>
          <p:cNvCxnSpPr>
            <a:cxnSpLocks/>
          </p:cNvCxnSpPr>
          <p:nvPr/>
        </p:nvCxnSpPr>
        <p:spPr>
          <a:xfrm>
            <a:off x="4610100" y="4993755"/>
            <a:ext cx="0" cy="1864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a16="http://schemas.microsoft.com/office/drawing/2014/main" id="{B5719B5E-099D-4FF2-82F8-BA707EAF175D}"/>
              </a:ext>
            </a:extLst>
          </p:cNvPr>
          <p:cNvCxnSpPr>
            <a:cxnSpLocks/>
            <a:stCxn id="8" idx="3"/>
            <a:endCxn id="8" idx="1"/>
          </p:cNvCxnSpPr>
          <p:nvPr/>
        </p:nvCxnSpPr>
        <p:spPr>
          <a:xfrm flipH="1">
            <a:off x="621631" y="3899714"/>
            <a:ext cx="42249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יעילות - רשימה מקושרת</a:t>
            </a:r>
          </a:p>
        </p:txBody>
      </p:sp>
      <p:sp>
        <p:nvSpPr>
          <p:cNvPr id="7" name="כותרת משנה 6"/>
          <p:cNvSpPr>
            <a:spLocks noGrp="1"/>
          </p:cNvSpPr>
          <p:nvPr>
            <p:ph type="subTitle" idx="1"/>
          </p:nvPr>
        </p:nvSpPr>
        <p:spPr>
          <a:xfrm>
            <a:off x="696000" y="2709400"/>
            <a:ext cx="10800000" cy="720000"/>
          </a:xfrm>
        </p:spPr>
        <p:txBody>
          <a:bodyPr/>
          <a:lstStyle/>
          <a:p>
            <a:r>
              <a:rPr lang="he-IL" dirty="0">
                <a:sym typeface="Varela Round"/>
              </a:rPr>
              <a:t>מדעי המחשב ב' – נגשים לבגרות 5 </a:t>
            </a:r>
            <a:r>
              <a:rPr lang="he-IL" dirty="0" err="1">
                <a:sym typeface="Varela Round"/>
              </a:rPr>
              <a:t>יח"ל</a:t>
            </a:r>
            <a:endParaRPr lang="he-IL" dirty="0">
              <a:sym typeface="Varela Round"/>
            </a:endParaRPr>
          </a:p>
        </p:txBody>
      </p:sp>
      <p:sp>
        <p:nvSpPr>
          <p:cNvPr id="4" name="מציין מיקום תוכן 3"/>
          <p:cNvSpPr>
            <a:spLocks noGrp="1"/>
          </p:cNvSpPr>
          <p:nvPr>
            <p:ph idx="10"/>
          </p:nvPr>
        </p:nvSpPr>
        <p:spPr>
          <a:xfrm>
            <a:off x="696000" y="3529232"/>
            <a:ext cx="10800000" cy="720000"/>
          </a:xfrm>
        </p:spPr>
        <p:txBody>
          <a:bodyPr/>
          <a:lstStyle/>
          <a:p>
            <a:r>
              <a:rPr lang="he-IL" dirty="0">
                <a:sym typeface="Varela Round"/>
              </a:rPr>
              <a:t>שם המורה: דפנה מינסטר</a:t>
            </a:r>
          </a:p>
          <a:p>
            <a:r>
              <a:rPr lang="he-IL" dirty="0">
                <a:sym typeface="Varela Round"/>
              </a:rPr>
              <a:t>שם מורה בודק: דפנה לוי רשתי</a:t>
            </a: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מלאו את פרטי השיעור, המקצוע והמורה .</a:t>
            </a:r>
          </a:p>
          <a:p>
            <a:pPr algn="ctr"/>
            <a:r>
              <a:rPr lang="he-IL" dirty="0">
                <a:solidFill>
                  <a:srgbClr val="002060"/>
                </a:solidFill>
              </a:rPr>
              <a:t>(אין צורך להשאיר את הכיתובים "שם השיעור" , "המקצוע", מחקו אותם וכתבו רק את הפרטים עצמם). </a:t>
            </a:r>
            <a:endParaRPr lang="en-US" dirty="0">
              <a:solidFill>
                <a:srgbClr val="002060"/>
              </a:solidFill>
            </a:endParaRPr>
          </a:p>
        </p:txBody>
      </p:sp>
      <p:sp>
        <p:nvSpPr>
          <p:cNvPr id="2" name="מלבן 1">
            <a:extLst>
              <a:ext uri="{FF2B5EF4-FFF2-40B4-BE49-F238E27FC236}">
                <a16:creationId xmlns:a16="http://schemas.microsoft.com/office/drawing/2014/main" id="{4EBBB32B-224C-4406-ABC6-85EEE52F34EB}"/>
              </a:ext>
            </a:extLst>
          </p:cNvPr>
          <p:cNvSpPr/>
          <p:nvPr/>
        </p:nvSpPr>
        <p:spPr>
          <a:xfrm>
            <a:off x="0" y="4738990"/>
            <a:ext cx="3991429" cy="769441"/>
          </a:xfrm>
          <a:prstGeom prst="rect">
            <a:avLst/>
          </a:prstGeom>
        </p:spPr>
        <p:txBody>
          <a:bodyPr wrap="square">
            <a:spAutoFit/>
          </a:bodyPr>
          <a:lstStyle/>
          <a:p>
            <a:r>
              <a:rPr lang="he-IL" sz="4400" b="1" dirty="0"/>
              <a:t>שאלות בגרות</a:t>
            </a:r>
          </a:p>
        </p:txBody>
      </p:sp>
      <p:pic>
        <p:nvPicPr>
          <p:cNvPr id="11" name="תמונה 10" descr="תמונה שמכילה שעון, מים&#10;&#10;התיאור נוצר באופן אוטומטי">
            <a:extLst>
              <a:ext uri="{FF2B5EF4-FFF2-40B4-BE49-F238E27FC236}">
                <a16:creationId xmlns:a16="http://schemas.microsoft.com/office/drawing/2014/main" id="{FC34B0C9-E2A2-44A9-A0E9-809295345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83" y="5892343"/>
            <a:ext cx="5933333" cy="857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a:extLst>
              <a:ext uri="{FF2B5EF4-FFF2-40B4-BE49-F238E27FC236}">
                <a16:creationId xmlns:a16="http://schemas.microsoft.com/office/drawing/2014/main" id="{4B62575B-D6E9-47BF-99FE-AAC2FC9CB7BD}"/>
              </a:ext>
            </a:extLst>
          </p:cNvPr>
          <p:cNvSpPr txBox="1">
            <a:spLocks noChangeArrowheads="1"/>
          </p:cNvSpPr>
          <p:nvPr/>
        </p:nvSpPr>
        <p:spPr bwMode="auto">
          <a:xfrm>
            <a:off x="1262743" y="904254"/>
            <a:ext cx="10860404"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ג. </a:t>
            </a:r>
            <a:r>
              <a:rPr lang="he-IL" sz="2400" dirty="0"/>
              <a:t>ממש/י ב־ </a:t>
            </a:r>
            <a:r>
              <a:rPr lang="en-US" sz="2400" dirty="0"/>
              <a:t>Java </a:t>
            </a:r>
            <a:r>
              <a:rPr lang="he-IL" sz="2400" dirty="0"/>
              <a:t> במחלקה</a:t>
            </a:r>
            <a:r>
              <a:rPr lang="en-US" sz="2400" dirty="0"/>
              <a:t> </a:t>
            </a:r>
            <a:r>
              <a:rPr lang="en-US" sz="2400" b="1" dirty="0" err="1"/>
              <a:t>Collec</a:t>
            </a:r>
            <a:r>
              <a:rPr lang="en-US" sz="2400" b="1" dirty="0"/>
              <a:t> </a:t>
            </a:r>
            <a:r>
              <a:rPr lang="he-IL" sz="2400" dirty="0"/>
              <a:t>פעולה</a:t>
            </a:r>
            <a:r>
              <a:rPr lang="en-US" sz="2400" dirty="0"/>
              <a:t> ,add </a:t>
            </a:r>
            <a:r>
              <a:rPr lang="he-IL" sz="2400" dirty="0"/>
              <a:t>שתקבל מספר שלם וגדול מ־ 0	ותוסיף אותו לאוסף, אם אפשר. אם המספר צורף לאוסף, הפעולה תחזיר </a:t>
            </a:r>
            <a:r>
              <a:rPr lang="en-US" sz="2400" dirty="0"/>
              <a:t>true</a:t>
            </a:r>
            <a:r>
              <a:rPr lang="he-IL" sz="2400" dirty="0"/>
              <a:t>, 	אחרת — הפעולה תחזיר </a:t>
            </a:r>
            <a:r>
              <a:rPr lang="en-US" sz="2400" dirty="0"/>
              <a:t>false</a:t>
            </a:r>
            <a:r>
              <a:rPr lang="he-IL" sz="2400" dirty="0"/>
              <a:t>.</a:t>
            </a:r>
            <a:endParaRPr lang="en-US" sz="2400" dirty="0"/>
          </a:p>
          <a:p>
            <a:pPr defTabSz="432000"/>
            <a:endParaRPr lang="he-IL" sz="2400" dirty="0"/>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252000" eaLnBrk="1" fontAlgn="auto" hangingPunct="1">
              <a:spcAft>
                <a:spcPts val="0"/>
              </a:spcAft>
              <a:defRPr/>
            </a:pPr>
            <a:r>
              <a:rPr lang="he-IL" altLang="he-IL" b="1" dirty="0">
                <a:cs typeface="+mj-cs"/>
              </a:rPr>
              <a:t>שאלה 2 – בגרות 2014</a:t>
            </a:r>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4848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altLang="he-IL">
                <a:solidFill>
                  <a:schemeClr val="bg1"/>
                </a:solidFill>
                <a:latin typeface="David" panose="020E0502060401010101" pitchFamily="34" charset="-79"/>
                <a:cs typeface="David" panose="020E0502060401010101" pitchFamily="34" charset="-79"/>
              </a:rPr>
              <a:t>א.</a:t>
            </a:r>
          </a:p>
        </p:txBody>
      </p:sp>
      <p:grpSp>
        <p:nvGrpSpPr>
          <p:cNvPr id="14" name="קבוצה 13">
            <a:extLst>
              <a:ext uri="{FF2B5EF4-FFF2-40B4-BE49-F238E27FC236}">
                <a16:creationId xmlns:a16="http://schemas.microsoft.com/office/drawing/2014/main" id="{4F5F4FFA-D5F3-41CF-AFC9-D5237091A62A}"/>
              </a:ext>
            </a:extLst>
          </p:cNvPr>
          <p:cNvGrpSpPr/>
          <p:nvPr/>
        </p:nvGrpSpPr>
        <p:grpSpPr>
          <a:xfrm>
            <a:off x="76201" y="1766050"/>
            <a:ext cx="4649473" cy="4992300"/>
            <a:chOff x="76201" y="1766050"/>
            <a:chExt cx="4649473" cy="4992300"/>
          </a:xfrm>
        </p:grpSpPr>
        <p:pic>
          <p:nvPicPr>
            <p:cNvPr id="7" name="תמונה 6">
              <a:extLst>
                <a:ext uri="{FF2B5EF4-FFF2-40B4-BE49-F238E27FC236}">
                  <a16:creationId xmlns:a16="http://schemas.microsoft.com/office/drawing/2014/main" id="{C5D0A85A-C23D-418A-B83C-F967AA0E2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3" y="2147607"/>
              <a:ext cx="4591691" cy="4610743"/>
            </a:xfrm>
            <a:prstGeom prst="rect">
              <a:avLst/>
            </a:prstGeom>
          </p:spPr>
        </p:pic>
        <p:sp>
          <p:nvSpPr>
            <p:cNvPr id="11" name="מלבן 10">
              <a:extLst>
                <a:ext uri="{FF2B5EF4-FFF2-40B4-BE49-F238E27FC236}">
                  <a16:creationId xmlns:a16="http://schemas.microsoft.com/office/drawing/2014/main" id="{8F99014B-A936-4754-B3F4-EA06C797A41C}"/>
                </a:ext>
              </a:extLst>
            </p:cNvPr>
            <p:cNvSpPr/>
            <p:nvPr/>
          </p:nvSpPr>
          <p:spPr>
            <a:xfrm>
              <a:off x="76201" y="1766050"/>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(A)</a:t>
              </a:r>
              <a:endParaRPr lang="he-IL" sz="2800" b="1" dirty="0">
                <a:solidFill>
                  <a:srgbClr val="12B4BC"/>
                </a:solidFill>
              </a:endParaRPr>
            </a:p>
          </p:txBody>
        </p:sp>
      </p:grpSp>
      <p:grpSp>
        <p:nvGrpSpPr>
          <p:cNvPr id="6" name="קבוצה 5">
            <a:extLst>
              <a:ext uri="{FF2B5EF4-FFF2-40B4-BE49-F238E27FC236}">
                <a16:creationId xmlns:a16="http://schemas.microsoft.com/office/drawing/2014/main" id="{DA605816-C5C5-420C-B33A-175B0635306E}"/>
              </a:ext>
            </a:extLst>
          </p:cNvPr>
          <p:cNvGrpSpPr/>
          <p:nvPr/>
        </p:nvGrpSpPr>
        <p:grpSpPr>
          <a:xfrm>
            <a:off x="4826420" y="1766050"/>
            <a:ext cx="4810796" cy="3829807"/>
            <a:chOff x="4419187" y="1766050"/>
            <a:chExt cx="4810796" cy="3829807"/>
          </a:xfrm>
        </p:grpSpPr>
        <p:pic>
          <p:nvPicPr>
            <p:cNvPr id="3" name="תמונה 2">
              <a:extLst>
                <a:ext uri="{FF2B5EF4-FFF2-40B4-BE49-F238E27FC236}">
                  <a16:creationId xmlns:a16="http://schemas.microsoft.com/office/drawing/2014/main" id="{EEA779CF-3637-4B21-8EE5-7C82433A0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187" y="2299747"/>
              <a:ext cx="4810796" cy="3296110"/>
            </a:xfrm>
            <a:prstGeom prst="rect">
              <a:avLst/>
            </a:prstGeom>
          </p:spPr>
        </p:pic>
        <p:sp>
          <p:nvSpPr>
            <p:cNvPr id="12" name="מלבן 11">
              <a:extLst>
                <a:ext uri="{FF2B5EF4-FFF2-40B4-BE49-F238E27FC236}">
                  <a16:creationId xmlns:a16="http://schemas.microsoft.com/office/drawing/2014/main" id="{ED0EB9D8-A8FC-430E-8B98-0AB8E36538C0}"/>
                </a:ext>
              </a:extLst>
            </p:cNvPr>
            <p:cNvSpPr/>
            <p:nvPr/>
          </p:nvSpPr>
          <p:spPr>
            <a:xfrm>
              <a:off x="4458572" y="1766050"/>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(B)</a:t>
              </a:r>
              <a:endParaRPr lang="he-IL" sz="2800" b="1" dirty="0">
                <a:solidFill>
                  <a:srgbClr val="12B4BC"/>
                </a:solidFill>
              </a:endParaRPr>
            </a:p>
          </p:txBody>
        </p:sp>
      </p:grpSp>
      <p:grpSp>
        <p:nvGrpSpPr>
          <p:cNvPr id="10" name="קבוצה 9">
            <a:extLst>
              <a:ext uri="{FF2B5EF4-FFF2-40B4-BE49-F238E27FC236}">
                <a16:creationId xmlns:a16="http://schemas.microsoft.com/office/drawing/2014/main" id="{04F80E93-BEAD-4E22-96FF-1565B879B98C}"/>
              </a:ext>
            </a:extLst>
          </p:cNvPr>
          <p:cNvGrpSpPr/>
          <p:nvPr/>
        </p:nvGrpSpPr>
        <p:grpSpPr>
          <a:xfrm>
            <a:off x="9813921" y="1999220"/>
            <a:ext cx="1973272" cy="2303179"/>
            <a:chOff x="9813921" y="1999220"/>
            <a:chExt cx="1973272" cy="2303179"/>
          </a:xfrm>
        </p:grpSpPr>
        <p:sp>
          <p:nvSpPr>
            <p:cNvPr id="13" name="מלבן 12">
              <a:extLst>
                <a:ext uri="{FF2B5EF4-FFF2-40B4-BE49-F238E27FC236}">
                  <a16:creationId xmlns:a16="http://schemas.microsoft.com/office/drawing/2014/main" id="{18DBF67C-1325-48BB-BED9-D5412A52CC9B}"/>
                </a:ext>
              </a:extLst>
            </p:cNvPr>
            <p:cNvSpPr/>
            <p:nvPr/>
          </p:nvSpPr>
          <p:spPr>
            <a:xfrm>
              <a:off x="9813921" y="1999220"/>
              <a:ext cx="792168"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(C)</a:t>
              </a:r>
              <a:endParaRPr lang="he-IL" sz="2800" b="1" dirty="0">
                <a:solidFill>
                  <a:srgbClr val="12B4BC"/>
                </a:solidFill>
              </a:endParaRPr>
            </a:p>
          </p:txBody>
        </p:sp>
        <p:sp>
          <p:nvSpPr>
            <p:cNvPr id="8" name="תיבת טקסט 7">
              <a:extLst>
                <a:ext uri="{FF2B5EF4-FFF2-40B4-BE49-F238E27FC236}">
                  <a16:creationId xmlns:a16="http://schemas.microsoft.com/office/drawing/2014/main" id="{6D3757C1-A8B2-4FC8-910E-E27B9BDA9EF5}"/>
                </a:ext>
              </a:extLst>
            </p:cNvPr>
            <p:cNvSpPr txBox="1"/>
            <p:nvPr/>
          </p:nvSpPr>
          <p:spPr>
            <a:xfrm>
              <a:off x="10337800" y="2997200"/>
              <a:ext cx="1422400" cy="830997"/>
            </a:xfrm>
            <a:prstGeom prst="rect">
              <a:avLst/>
            </a:prstGeom>
            <a:noFill/>
          </p:spPr>
          <p:txBody>
            <a:bodyPr wrap="square" rtlCol="1">
              <a:spAutoFit/>
            </a:bodyPr>
            <a:lstStyle/>
            <a:p>
              <a:r>
                <a:rPr lang="he-IL" sz="2400" dirty="0"/>
                <a:t>עמ' הבא:</a:t>
              </a:r>
            </a:p>
            <a:p>
              <a:endParaRPr lang="he-IL" sz="2400" dirty="0"/>
            </a:p>
          </p:txBody>
        </p:sp>
        <p:sp>
          <p:nvSpPr>
            <p:cNvPr id="9" name="חץ: מכופף 8">
              <a:extLst>
                <a:ext uri="{FF2B5EF4-FFF2-40B4-BE49-F238E27FC236}">
                  <a16:creationId xmlns:a16="http://schemas.microsoft.com/office/drawing/2014/main" id="{4DCEB3CA-4080-46BF-9696-6882DDF44376}"/>
                </a:ext>
              </a:extLst>
            </p:cNvPr>
            <p:cNvSpPr/>
            <p:nvPr/>
          </p:nvSpPr>
          <p:spPr>
            <a:xfrm rot="10800000">
              <a:off x="10260014" y="3464115"/>
              <a:ext cx="1527179" cy="8382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Tree>
    <p:extLst>
      <p:ext uri="{BB962C8B-B14F-4D97-AF65-F5344CB8AC3E}">
        <p14:creationId xmlns:p14="http://schemas.microsoft.com/office/powerpoint/2010/main" val="15201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A7C631A-000B-4FCA-BE0D-920AE23B9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291976"/>
            <a:ext cx="5143950" cy="4410576"/>
          </a:xfrm>
          <a:prstGeom prst="rect">
            <a:avLst/>
          </a:prstGeom>
        </p:spPr>
      </p:pic>
      <p:sp>
        <p:nvSpPr>
          <p:cNvPr id="23" name="TextBox 1">
            <a:extLst>
              <a:ext uri="{FF2B5EF4-FFF2-40B4-BE49-F238E27FC236}">
                <a16:creationId xmlns:a16="http://schemas.microsoft.com/office/drawing/2014/main" id="{4B62575B-D6E9-47BF-99FE-AAC2FC9CB7BD}"/>
              </a:ext>
            </a:extLst>
          </p:cNvPr>
          <p:cNvSpPr txBox="1">
            <a:spLocks noChangeArrowheads="1"/>
          </p:cNvSpPr>
          <p:nvPr/>
        </p:nvSpPr>
        <p:spPr bwMode="auto">
          <a:xfrm>
            <a:off x="1262743" y="904254"/>
            <a:ext cx="10860404"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ג. </a:t>
            </a:r>
            <a:r>
              <a:rPr lang="he-IL" sz="2400" dirty="0"/>
              <a:t>ממש/י ב־ </a:t>
            </a:r>
            <a:r>
              <a:rPr lang="en-US" sz="2400" dirty="0"/>
              <a:t>Java </a:t>
            </a:r>
            <a:r>
              <a:rPr lang="he-IL" sz="2400" dirty="0"/>
              <a:t> במחלקה</a:t>
            </a:r>
            <a:r>
              <a:rPr lang="en-US" sz="2400" dirty="0"/>
              <a:t> </a:t>
            </a:r>
            <a:r>
              <a:rPr lang="en-US" sz="2400" b="1" dirty="0" err="1"/>
              <a:t>Collec</a:t>
            </a:r>
            <a:r>
              <a:rPr lang="en-US" sz="2400" b="1" dirty="0"/>
              <a:t> </a:t>
            </a:r>
            <a:r>
              <a:rPr lang="he-IL" sz="2400" dirty="0"/>
              <a:t>פעולה</a:t>
            </a:r>
            <a:r>
              <a:rPr lang="en-US" sz="2400" dirty="0"/>
              <a:t> ,add </a:t>
            </a:r>
            <a:r>
              <a:rPr lang="he-IL" sz="2400" dirty="0"/>
              <a:t>שתקבל מספר שלם וגדול מ־ 0	ותוסיף אותו לאוסף, אם אפשר. אם המספר צורף לאוסף, הפעולה תחזיר </a:t>
            </a:r>
            <a:r>
              <a:rPr lang="en-US" sz="2400" dirty="0"/>
              <a:t>true</a:t>
            </a:r>
            <a:r>
              <a:rPr lang="he-IL" sz="2400" dirty="0"/>
              <a:t>, 	אחרת — הפעולה תחזיר </a:t>
            </a:r>
            <a:r>
              <a:rPr lang="en-US" sz="2400" dirty="0"/>
              <a:t>false</a:t>
            </a:r>
            <a:r>
              <a:rPr lang="he-IL" sz="2400" dirty="0"/>
              <a:t>.</a:t>
            </a:r>
            <a:endParaRPr lang="en-US" sz="2400" dirty="0"/>
          </a:p>
          <a:p>
            <a:pPr defTabSz="432000"/>
            <a:endParaRPr lang="he-IL" sz="2400" dirty="0"/>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252000" eaLnBrk="1" fontAlgn="auto" hangingPunct="1">
              <a:spcAft>
                <a:spcPts val="0"/>
              </a:spcAft>
              <a:defRPr/>
            </a:pPr>
            <a:r>
              <a:rPr lang="he-IL" altLang="he-IL" b="1" dirty="0">
                <a:cs typeface="+mj-cs"/>
              </a:rPr>
              <a:t>שאלה 2 – בגרות 2014</a:t>
            </a:r>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4848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altLang="he-IL">
                <a:solidFill>
                  <a:schemeClr val="bg1"/>
                </a:solidFill>
                <a:latin typeface="David" panose="020E0502060401010101" pitchFamily="34" charset="-79"/>
                <a:cs typeface="David" panose="020E0502060401010101" pitchFamily="34" charset="-79"/>
              </a:rPr>
              <a:t>א.</a:t>
            </a:r>
          </a:p>
        </p:txBody>
      </p:sp>
      <p:sp>
        <p:nvSpPr>
          <p:cNvPr id="11" name="מלבן 10">
            <a:extLst>
              <a:ext uri="{FF2B5EF4-FFF2-40B4-BE49-F238E27FC236}">
                <a16:creationId xmlns:a16="http://schemas.microsoft.com/office/drawing/2014/main" id="{8F99014B-A936-4754-B3F4-EA06C797A41C}"/>
              </a:ext>
            </a:extLst>
          </p:cNvPr>
          <p:cNvSpPr/>
          <p:nvPr/>
        </p:nvSpPr>
        <p:spPr>
          <a:xfrm>
            <a:off x="304801" y="1766050"/>
            <a:ext cx="571499" cy="503590"/>
          </a:xfrm>
          <a:prstGeom prst="rect">
            <a:avLst/>
          </a:prstGeom>
        </p:spPr>
        <p:txBody>
          <a:bodyPr wrap="square" lIns="0" tIns="36000" rIns="0" bIns="36000">
            <a:spAutoFit/>
          </a:bodyPr>
          <a:lstStyle/>
          <a:p>
            <a:pPr algn="ctr" defTabSz="252000" rtl="0">
              <a:spcAft>
                <a:spcPts val="600"/>
              </a:spcAft>
            </a:pPr>
            <a:r>
              <a:rPr lang="en-US" sz="2800" b="1" dirty="0">
                <a:solidFill>
                  <a:srgbClr val="12B4BC"/>
                </a:solidFill>
              </a:rPr>
              <a:t>(C)</a:t>
            </a:r>
            <a:endParaRPr lang="he-IL" sz="2800" b="1" dirty="0">
              <a:solidFill>
                <a:srgbClr val="12B4BC"/>
              </a:solidFill>
            </a:endParaRPr>
          </a:p>
        </p:txBody>
      </p:sp>
      <p:sp>
        <p:nvSpPr>
          <p:cNvPr id="14" name="TextBox 8">
            <a:extLst>
              <a:ext uri="{FF2B5EF4-FFF2-40B4-BE49-F238E27FC236}">
                <a16:creationId xmlns:a16="http://schemas.microsoft.com/office/drawing/2014/main" id="{0951369C-804E-4590-81D4-3B349DDEF485}"/>
              </a:ext>
            </a:extLst>
          </p:cNvPr>
          <p:cNvSpPr txBox="1">
            <a:spLocks noChangeArrowheads="1"/>
          </p:cNvSpPr>
          <p:nvPr/>
        </p:nvSpPr>
        <p:spPr bwMode="auto">
          <a:xfrm>
            <a:off x="3794309" y="2097740"/>
            <a:ext cx="79263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r" defTabSz="360000" rtl="1" eaLnBrk="1" hangingPunct="1"/>
            <a:r>
              <a:rPr lang="he-IL" altLang="he-IL" sz="2400" b="1" dirty="0">
                <a:solidFill>
                  <a:schemeClr val="tx1">
                    <a:lumMod val="50000"/>
                    <a:lumOff val="50000"/>
                  </a:schemeClr>
                </a:solidFill>
              </a:rPr>
              <a:t>יעילות:</a:t>
            </a:r>
          </a:p>
          <a:p>
            <a:pPr defTabSz="360000"/>
            <a:r>
              <a:rPr lang="he-IL" altLang="he-IL" sz="2400" b="1" dirty="0">
                <a:solidFill>
                  <a:schemeClr val="tx1">
                    <a:lumMod val="50000"/>
                    <a:lumOff val="50000"/>
                  </a:schemeClr>
                </a:solidFill>
              </a:rPr>
              <a:t>ב. 	סדר גודל של הבנאים הוא:  </a:t>
            </a:r>
            <a:r>
              <a:rPr lang="en-US" altLang="he-IL" sz="2400" b="1" dirty="0">
                <a:solidFill>
                  <a:schemeClr val="tx1">
                    <a:lumMod val="50000"/>
                    <a:lumOff val="50000"/>
                  </a:schemeClr>
                </a:solidFill>
              </a:rPr>
              <a:t>O(</a:t>
            </a:r>
            <a:r>
              <a:rPr lang="en-US" altLang="he-IL" sz="2400" b="1" dirty="0">
                <a:solidFill>
                  <a:schemeClr val="tx1">
                    <a:lumMod val="50000"/>
                    <a:lumOff val="50000"/>
                  </a:schemeClr>
                </a:solidFill>
                <a:latin typeface="+mn-lt"/>
              </a:rPr>
              <a:t>1</a:t>
            </a:r>
            <a:r>
              <a:rPr lang="en-US" altLang="he-IL" sz="2400" b="1" dirty="0">
                <a:solidFill>
                  <a:schemeClr val="tx1">
                    <a:lumMod val="50000"/>
                    <a:lumOff val="50000"/>
                  </a:schemeClr>
                </a:solidFill>
              </a:rPr>
              <a:t>)</a:t>
            </a:r>
            <a:r>
              <a:rPr lang="he-IL" altLang="he-IL" sz="2400" b="1" dirty="0">
                <a:solidFill>
                  <a:schemeClr val="tx1">
                    <a:lumMod val="50000"/>
                    <a:lumOff val="50000"/>
                  </a:schemeClr>
                </a:solidFill>
              </a:rPr>
              <a:t>.</a:t>
            </a:r>
          </a:p>
          <a:p>
            <a:pPr defTabSz="360000"/>
            <a:r>
              <a:rPr lang="he-IL" altLang="he-IL" sz="2400" b="1" dirty="0">
                <a:solidFill>
                  <a:schemeClr val="tx1">
                    <a:lumMod val="50000"/>
                    <a:lumOff val="50000"/>
                  </a:schemeClr>
                </a:solidFill>
              </a:rPr>
              <a:t>	בשלושת הייצוגים, כי כל הפעולות הן בסיסיות.</a:t>
            </a:r>
          </a:p>
          <a:p>
            <a:pPr algn="r" defTabSz="360000" rtl="1" eaLnBrk="1" hangingPunct="1"/>
            <a:r>
              <a:rPr lang="he-IL" altLang="he-IL" sz="2400" b="1" dirty="0">
                <a:solidFill>
                  <a:schemeClr val="tx1">
                    <a:lumMod val="50000"/>
                    <a:lumOff val="50000"/>
                  </a:schemeClr>
                </a:solidFill>
              </a:rPr>
              <a:t>ג.	ייצוג </a:t>
            </a:r>
            <a:r>
              <a:rPr lang="en-US" altLang="he-IL" sz="2400" b="1" dirty="0">
                <a:solidFill>
                  <a:schemeClr val="tx1">
                    <a:lumMod val="50000"/>
                    <a:lumOff val="50000"/>
                  </a:schemeClr>
                </a:solidFill>
              </a:rPr>
              <a:t>A</a:t>
            </a:r>
            <a:r>
              <a:rPr lang="he-IL" altLang="he-IL" sz="2400" b="1" dirty="0">
                <a:solidFill>
                  <a:schemeClr val="tx1">
                    <a:lumMod val="50000"/>
                    <a:lumOff val="50000"/>
                  </a:schemeClr>
                </a:solidFill>
              </a:rPr>
              <a:t> -	סדר גודל של </a:t>
            </a:r>
            <a:r>
              <a:rPr lang="en-US" altLang="he-IL" sz="2400" b="1" dirty="0">
                <a:solidFill>
                  <a:schemeClr val="tx1">
                    <a:lumMod val="50000"/>
                    <a:lumOff val="50000"/>
                  </a:schemeClr>
                </a:solidFill>
              </a:rPr>
              <a:t>add</a:t>
            </a:r>
            <a:r>
              <a:rPr lang="he-IL" altLang="he-IL" sz="2400" b="1" dirty="0">
                <a:solidFill>
                  <a:schemeClr val="tx1">
                    <a:lumMod val="50000"/>
                    <a:lumOff val="50000"/>
                  </a:schemeClr>
                </a:solidFill>
              </a:rPr>
              <a:t> הוא:  </a:t>
            </a:r>
            <a:r>
              <a:rPr lang="en-US" altLang="he-IL" sz="2400" b="1" dirty="0">
                <a:solidFill>
                  <a:schemeClr val="tx1">
                    <a:lumMod val="50000"/>
                    <a:lumOff val="50000"/>
                  </a:schemeClr>
                </a:solidFill>
              </a:rPr>
              <a:t>O(n)</a:t>
            </a:r>
            <a:r>
              <a:rPr lang="he-IL" altLang="he-IL" sz="2400" b="1" dirty="0">
                <a:solidFill>
                  <a:schemeClr val="tx1">
                    <a:lumMod val="50000"/>
                    <a:lumOff val="50000"/>
                  </a:schemeClr>
                </a:solidFill>
              </a:rPr>
              <a:t>.	</a:t>
            </a:r>
          </a:p>
          <a:p>
            <a:pPr algn="r" defTabSz="360000" rtl="1" eaLnBrk="1" hangingPunct="1"/>
            <a:r>
              <a:rPr lang="he-IL" altLang="he-IL" sz="2400" b="1" dirty="0">
                <a:solidFill>
                  <a:schemeClr val="tx1">
                    <a:lumMod val="50000"/>
                    <a:lumOff val="50000"/>
                  </a:schemeClr>
                </a:solidFill>
              </a:rPr>
              <a:t>				</a:t>
            </a:r>
            <a:r>
              <a:rPr lang="en-US" altLang="he-IL" sz="2400" b="1" dirty="0">
                <a:solidFill>
                  <a:schemeClr val="tx1">
                    <a:lumMod val="50000"/>
                    <a:lumOff val="50000"/>
                  </a:schemeClr>
                </a:solidFill>
              </a:rPr>
              <a:t>n</a:t>
            </a:r>
            <a:r>
              <a:rPr lang="he-IL" altLang="he-IL" sz="2400" b="1" dirty="0">
                <a:solidFill>
                  <a:schemeClr val="tx1">
                    <a:lumMod val="50000"/>
                    <a:lumOff val="50000"/>
                  </a:schemeClr>
                </a:solidFill>
              </a:rPr>
              <a:t> – מציין את מספר המספרים באוסף.</a:t>
            </a:r>
          </a:p>
          <a:p>
            <a:pPr algn="r" defTabSz="360000" rtl="1" eaLnBrk="1" hangingPunct="1"/>
            <a:r>
              <a:rPr lang="he-IL" altLang="he-IL" sz="2400" b="1" dirty="0">
                <a:solidFill>
                  <a:schemeClr val="tx1">
                    <a:lumMod val="50000"/>
                    <a:lumOff val="50000"/>
                  </a:schemeClr>
                </a:solidFill>
              </a:rPr>
              <a:t>				אנו עוברים על כל המספרים לצורך מציאת הערך					המקסימאלי. שאר הפעולות הן בסיסיות.</a:t>
            </a:r>
          </a:p>
          <a:p>
            <a:pPr algn="r" defTabSz="360000" rtl="1" eaLnBrk="1" hangingPunct="1"/>
            <a:endParaRPr lang="he-IL" altLang="he-IL" sz="2400" b="1" dirty="0">
              <a:solidFill>
                <a:schemeClr val="tx1">
                  <a:lumMod val="50000"/>
                  <a:lumOff val="50000"/>
                </a:schemeClr>
              </a:solidFill>
            </a:endParaRPr>
          </a:p>
        </p:txBody>
      </p:sp>
      <p:sp>
        <p:nvSpPr>
          <p:cNvPr id="2" name="מלבן 1">
            <a:extLst>
              <a:ext uri="{FF2B5EF4-FFF2-40B4-BE49-F238E27FC236}">
                <a16:creationId xmlns:a16="http://schemas.microsoft.com/office/drawing/2014/main" id="{0325DBA4-2B68-4312-A53E-13FE33854CB4}"/>
              </a:ext>
            </a:extLst>
          </p:cNvPr>
          <p:cNvSpPr/>
          <p:nvPr/>
        </p:nvSpPr>
        <p:spPr>
          <a:xfrm>
            <a:off x="3598926" y="4964604"/>
            <a:ext cx="4381391" cy="1938992"/>
          </a:xfrm>
          <a:prstGeom prst="rect">
            <a:avLst/>
          </a:prstGeom>
        </p:spPr>
        <p:txBody>
          <a:bodyPr wrap="none">
            <a:spAutoFit/>
          </a:bodyPr>
          <a:lstStyle/>
          <a:p>
            <a:r>
              <a:rPr lang="he-IL" altLang="he-IL" sz="2400" b="1" dirty="0">
                <a:solidFill>
                  <a:schemeClr val="tx1">
                    <a:lumMod val="50000"/>
                    <a:lumOff val="50000"/>
                  </a:schemeClr>
                </a:solidFill>
              </a:rPr>
              <a:t>ייצוג </a:t>
            </a:r>
            <a:r>
              <a:rPr lang="en-US" altLang="he-IL" sz="2400" b="1" dirty="0">
                <a:solidFill>
                  <a:schemeClr val="tx1">
                    <a:lumMod val="50000"/>
                    <a:lumOff val="50000"/>
                  </a:schemeClr>
                </a:solidFill>
              </a:rPr>
              <a:t>B,C</a:t>
            </a:r>
            <a:r>
              <a:rPr lang="he-IL" altLang="he-IL" sz="2400" b="1" dirty="0">
                <a:solidFill>
                  <a:schemeClr val="tx1">
                    <a:lumMod val="50000"/>
                    <a:lumOff val="50000"/>
                  </a:schemeClr>
                </a:solidFill>
              </a:rPr>
              <a:t> - סדר הגודל של</a:t>
            </a:r>
          </a:p>
          <a:p>
            <a:r>
              <a:rPr lang="he-IL" altLang="he-IL" sz="2400" b="1" dirty="0">
                <a:solidFill>
                  <a:schemeClr val="tx1">
                    <a:lumMod val="50000"/>
                    <a:lumOff val="50000"/>
                  </a:schemeClr>
                </a:solidFill>
              </a:rPr>
              <a:t>		</a:t>
            </a:r>
            <a:r>
              <a:rPr lang="en-US" altLang="he-IL" sz="2400" b="1" dirty="0">
                <a:solidFill>
                  <a:schemeClr val="tx1">
                    <a:lumMod val="50000"/>
                    <a:lumOff val="50000"/>
                  </a:schemeClr>
                </a:solidFill>
              </a:rPr>
              <a:t>add</a:t>
            </a:r>
            <a:r>
              <a:rPr lang="he-IL" altLang="he-IL" sz="2400" b="1" dirty="0">
                <a:solidFill>
                  <a:schemeClr val="tx1">
                    <a:lumMod val="50000"/>
                    <a:lumOff val="50000"/>
                  </a:schemeClr>
                </a:solidFill>
              </a:rPr>
              <a:t> הוא: </a:t>
            </a:r>
            <a:r>
              <a:rPr lang="en-US" altLang="he-IL" sz="2400" b="1" dirty="0">
                <a:solidFill>
                  <a:schemeClr val="tx1">
                    <a:lumMod val="50000"/>
                    <a:lumOff val="50000"/>
                  </a:schemeClr>
                </a:solidFill>
              </a:rPr>
              <a:t>O(1)</a:t>
            </a:r>
            <a:r>
              <a:rPr lang="he-IL" altLang="he-IL" sz="2400" b="1" dirty="0">
                <a:solidFill>
                  <a:schemeClr val="tx1">
                    <a:lumMod val="50000"/>
                    <a:lumOff val="50000"/>
                  </a:schemeClr>
                </a:solidFill>
              </a:rPr>
              <a:t>.</a:t>
            </a:r>
          </a:p>
          <a:p>
            <a:r>
              <a:rPr lang="he-IL" altLang="he-IL" sz="2400" b="1" dirty="0">
                <a:solidFill>
                  <a:schemeClr val="tx1">
                    <a:lumMod val="50000"/>
                    <a:lumOff val="50000"/>
                  </a:schemeClr>
                </a:solidFill>
              </a:rPr>
              <a:t>הדחיפה למחסנית, שליפה ממנה </a:t>
            </a:r>
          </a:p>
          <a:p>
            <a:r>
              <a:rPr lang="he-IL" altLang="he-IL" sz="2400" b="1" dirty="0">
                <a:solidFill>
                  <a:schemeClr val="tx1">
                    <a:lumMod val="50000"/>
                    <a:lumOff val="50000"/>
                  </a:schemeClr>
                </a:solidFill>
              </a:rPr>
              <a:t>ושאר הפעולות הן בסיסיות.</a:t>
            </a:r>
          </a:p>
          <a:p>
            <a:endParaRPr lang="he-IL" sz="2400" dirty="0"/>
          </a:p>
        </p:txBody>
      </p:sp>
    </p:spTree>
    <p:extLst>
      <p:ext uri="{BB962C8B-B14F-4D97-AF65-F5344CB8AC3E}">
        <p14:creationId xmlns:p14="http://schemas.microsoft.com/office/powerpoint/2010/main" val="15068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82E685BE-E53C-4B68-BF63-18FA66614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1" y="1957216"/>
            <a:ext cx="5250055" cy="4864729"/>
          </a:xfrm>
          <a:prstGeom prst="rect">
            <a:avLst/>
          </a:prstGeom>
        </p:spPr>
      </p:pic>
      <p:sp>
        <p:nvSpPr>
          <p:cNvPr id="23" name="TextBox 1">
            <a:extLst>
              <a:ext uri="{FF2B5EF4-FFF2-40B4-BE49-F238E27FC236}">
                <a16:creationId xmlns:a16="http://schemas.microsoft.com/office/drawing/2014/main" id="{4B62575B-D6E9-47BF-99FE-AAC2FC9CB7BD}"/>
              </a:ext>
            </a:extLst>
          </p:cNvPr>
          <p:cNvSpPr txBox="1">
            <a:spLocks noChangeArrowheads="1"/>
          </p:cNvSpPr>
          <p:nvPr/>
        </p:nvSpPr>
        <p:spPr bwMode="auto">
          <a:xfrm>
            <a:off x="-419100" y="904254"/>
            <a:ext cx="12542247"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ד. 	</a:t>
            </a:r>
            <a:r>
              <a:rPr lang="he-IL" sz="2400" dirty="0"/>
              <a:t>ממש/י ב־ </a:t>
            </a:r>
            <a:r>
              <a:rPr lang="en-US" sz="2400" dirty="0"/>
              <a:t> Java</a:t>
            </a:r>
            <a:r>
              <a:rPr lang="he-IL" sz="2400" dirty="0"/>
              <a:t>במחלקה </a:t>
            </a:r>
            <a:r>
              <a:rPr lang="en-US" sz="2400" b="1" dirty="0" err="1"/>
              <a:t>Collec</a:t>
            </a:r>
            <a:r>
              <a:rPr lang="he-IL" sz="2400" b="1" dirty="0"/>
              <a:t> </a:t>
            </a:r>
            <a:r>
              <a:rPr lang="he-IL" sz="2400" dirty="0"/>
              <a:t>פעולה </a:t>
            </a:r>
            <a:r>
              <a:rPr lang="en-US" sz="2400" dirty="0"/>
              <a:t>small</a:t>
            </a:r>
            <a:r>
              <a:rPr lang="he-IL" sz="2400" dirty="0"/>
              <a:t>, שתחזיר את המספר הקטן ביותר באוסף.</a:t>
            </a:r>
          </a:p>
          <a:p>
            <a:pPr defTabSz="432000"/>
            <a:r>
              <a:rPr lang="he-IL" sz="2400" dirty="0"/>
              <a:t>	אם האוסף ריק, הפעולה תחזיר 1-.</a:t>
            </a:r>
          </a:p>
          <a:p>
            <a:pPr defTabSz="432000"/>
            <a:r>
              <a:rPr lang="he-IL" sz="2400" dirty="0"/>
              <a:t>	האוסף אינו משתנה בעקבות הפעלת הפעולה </a:t>
            </a:r>
            <a:r>
              <a:rPr lang="en-US" sz="2400" dirty="0"/>
              <a:t>small</a:t>
            </a:r>
            <a:r>
              <a:rPr lang="he-IL" sz="2400" dirty="0"/>
              <a:t>.</a:t>
            </a:r>
            <a:endParaRPr lang="en-US" sz="2400" dirty="0"/>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252000" eaLnBrk="1" fontAlgn="auto" hangingPunct="1">
              <a:spcAft>
                <a:spcPts val="0"/>
              </a:spcAft>
              <a:defRPr/>
            </a:pPr>
            <a:r>
              <a:rPr lang="he-IL" altLang="he-IL" b="1" dirty="0">
                <a:cs typeface="+mj-cs"/>
              </a:rPr>
              <a:t>שאלה 2 – בגרות 2014</a:t>
            </a:r>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4848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altLang="he-IL">
                <a:solidFill>
                  <a:schemeClr val="bg1"/>
                </a:solidFill>
                <a:latin typeface="David" panose="020E0502060401010101" pitchFamily="34" charset="-79"/>
                <a:cs typeface="David" panose="020E0502060401010101" pitchFamily="34" charset="-79"/>
              </a:rPr>
              <a:t>א.</a:t>
            </a:r>
          </a:p>
        </p:txBody>
      </p:sp>
      <p:sp>
        <p:nvSpPr>
          <p:cNvPr id="14" name="TextBox 8">
            <a:extLst>
              <a:ext uri="{FF2B5EF4-FFF2-40B4-BE49-F238E27FC236}">
                <a16:creationId xmlns:a16="http://schemas.microsoft.com/office/drawing/2014/main" id="{0951369C-804E-4590-81D4-3B349DDEF485}"/>
              </a:ext>
            </a:extLst>
          </p:cNvPr>
          <p:cNvSpPr txBox="1">
            <a:spLocks noChangeArrowheads="1"/>
          </p:cNvSpPr>
          <p:nvPr/>
        </p:nvSpPr>
        <p:spPr bwMode="auto">
          <a:xfrm>
            <a:off x="5280336" y="2908871"/>
            <a:ext cx="66935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r" defTabSz="360000" rtl="1" eaLnBrk="1" hangingPunct="1"/>
            <a:r>
              <a:rPr lang="he-IL" altLang="he-IL" sz="2400" b="1" dirty="0">
                <a:solidFill>
                  <a:schemeClr val="tx1">
                    <a:lumMod val="50000"/>
                    <a:lumOff val="50000"/>
                  </a:schemeClr>
                </a:solidFill>
              </a:rPr>
              <a:t>יעילות:</a:t>
            </a:r>
          </a:p>
          <a:p>
            <a:r>
              <a:rPr lang="he-IL" altLang="he-IL" sz="2400" b="1" dirty="0">
                <a:solidFill>
                  <a:schemeClr val="tx1">
                    <a:lumMod val="50000"/>
                    <a:lumOff val="50000"/>
                  </a:schemeClr>
                </a:solidFill>
              </a:rPr>
              <a:t>ה. ייצוג </a:t>
            </a:r>
            <a:r>
              <a:rPr lang="en-US" altLang="he-IL" sz="2400" b="1" dirty="0">
                <a:solidFill>
                  <a:schemeClr val="tx1">
                    <a:lumMod val="50000"/>
                    <a:lumOff val="50000"/>
                  </a:schemeClr>
                </a:solidFill>
              </a:rPr>
              <a:t>A</a:t>
            </a:r>
            <a:r>
              <a:rPr lang="he-IL" altLang="he-IL" sz="2400" b="1" dirty="0">
                <a:solidFill>
                  <a:schemeClr val="tx1">
                    <a:lumMod val="50000"/>
                    <a:lumOff val="50000"/>
                  </a:schemeClr>
                </a:solidFill>
              </a:rPr>
              <a:t> – סדר הגודל של </a:t>
            </a:r>
            <a:r>
              <a:rPr lang="en-US" altLang="he-IL" sz="2400" b="1" dirty="0">
                <a:solidFill>
                  <a:schemeClr val="tx1">
                    <a:lumMod val="50000"/>
                    <a:lumOff val="50000"/>
                  </a:schemeClr>
                </a:solidFill>
              </a:rPr>
              <a:t>small</a:t>
            </a:r>
            <a:r>
              <a:rPr lang="he-IL" altLang="he-IL" sz="2400" b="1" dirty="0">
                <a:solidFill>
                  <a:schemeClr val="tx1">
                    <a:lumMod val="50000"/>
                    <a:lumOff val="50000"/>
                  </a:schemeClr>
                </a:solidFill>
              </a:rPr>
              <a:t> הוא:   </a:t>
            </a:r>
            <a:r>
              <a:rPr lang="en-US" altLang="he-IL" sz="2400" b="1" dirty="0">
                <a:solidFill>
                  <a:schemeClr val="tx1">
                    <a:lumMod val="50000"/>
                    <a:lumOff val="50000"/>
                  </a:schemeClr>
                </a:solidFill>
              </a:rPr>
              <a:t>O(n)</a:t>
            </a:r>
            <a:r>
              <a:rPr lang="he-IL" altLang="he-IL" sz="2400" b="1" dirty="0">
                <a:solidFill>
                  <a:schemeClr val="tx1">
                    <a:lumMod val="50000"/>
                    <a:lumOff val="50000"/>
                  </a:schemeClr>
                </a:solidFill>
              </a:rPr>
              <a:t>.	</a:t>
            </a:r>
          </a:p>
          <a:p>
            <a:pPr algn="r" defTabSz="360000" rtl="1" eaLnBrk="1" hangingPunct="1"/>
            <a:r>
              <a:rPr lang="en-US" altLang="he-IL" sz="2400" b="1" dirty="0">
                <a:solidFill>
                  <a:schemeClr val="tx1">
                    <a:lumMod val="50000"/>
                    <a:lumOff val="50000"/>
                  </a:schemeClr>
                </a:solidFill>
              </a:rPr>
              <a:t>	n</a:t>
            </a:r>
            <a:r>
              <a:rPr lang="he-IL" altLang="he-IL" sz="2400" b="1" dirty="0">
                <a:solidFill>
                  <a:schemeClr val="tx1">
                    <a:lumMod val="50000"/>
                    <a:lumOff val="50000"/>
                  </a:schemeClr>
                </a:solidFill>
              </a:rPr>
              <a:t> – מציין את מספר המספרים באוסף.</a:t>
            </a:r>
          </a:p>
          <a:p>
            <a:pPr defTabSz="360000"/>
            <a:r>
              <a:rPr lang="he-IL" altLang="he-IL" sz="2400" b="1" dirty="0">
                <a:solidFill>
                  <a:schemeClr val="tx1">
                    <a:lumMod val="50000"/>
                    <a:lumOff val="50000"/>
                  </a:schemeClr>
                </a:solidFill>
              </a:rPr>
              <a:t>	אנו עוברים על כל המספרים לצורך מציאת הערך		המקסימאלי. שאר הפעולות הן בסיסיות.</a:t>
            </a:r>
          </a:p>
          <a:p>
            <a:pPr algn="r" defTabSz="360000" rtl="1" eaLnBrk="1" hangingPunct="1"/>
            <a:endParaRPr lang="he-IL" altLang="he-IL" sz="2400" b="1" dirty="0">
              <a:solidFill>
                <a:schemeClr val="tx1">
                  <a:lumMod val="50000"/>
                  <a:lumOff val="50000"/>
                </a:schemeClr>
              </a:solidFill>
            </a:endParaRPr>
          </a:p>
        </p:txBody>
      </p:sp>
      <p:sp>
        <p:nvSpPr>
          <p:cNvPr id="2" name="מלבן 1">
            <a:extLst>
              <a:ext uri="{FF2B5EF4-FFF2-40B4-BE49-F238E27FC236}">
                <a16:creationId xmlns:a16="http://schemas.microsoft.com/office/drawing/2014/main" id="{0325DBA4-2B68-4312-A53E-13FE33854CB4}"/>
              </a:ext>
            </a:extLst>
          </p:cNvPr>
          <p:cNvSpPr/>
          <p:nvPr/>
        </p:nvSpPr>
        <p:spPr>
          <a:xfrm>
            <a:off x="2510971" y="5276899"/>
            <a:ext cx="5557727" cy="1569660"/>
          </a:xfrm>
          <a:prstGeom prst="rect">
            <a:avLst/>
          </a:prstGeom>
        </p:spPr>
        <p:txBody>
          <a:bodyPr wrap="square">
            <a:spAutoFit/>
          </a:bodyPr>
          <a:lstStyle/>
          <a:p>
            <a:r>
              <a:rPr lang="he-IL" altLang="he-IL" sz="2400" b="1" dirty="0">
                <a:solidFill>
                  <a:schemeClr val="tx1">
                    <a:lumMod val="50000"/>
                    <a:lumOff val="50000"/>
                  </a:schemeClr>
                </a:solidFill>
              </a:rPr>
              <a:t>ייצוג </a:t>
            </a:r>
            <a:r>
              <a:rPr lang="en-US" altLang="he-IL" sz="2400" b="1" dirty="0">
                <a:solidFill>
                  <a:schemeClr val="tx1">
                    <a:lumMod val="50000"/>
                    <a:lumOff val="50000"/>
                  </a:schemeClr>
                </a:solidFill>
              </a:rPr>
              <a:t>B,C</a:t>
            </a:r>
            <a:r>
              <a:rPr lang="he-IL" altLang="he-IL" sz="2400" b="1" dirty="0">
                <a:solidFill>
                  <a:schemeClr val="tx1">
                    <a:lumMod val="50000"/>
                    <a:lumOff val="50000"/>
                  </a:schemeClr>
                </a:solidFill>
              </a:rPr>
              <a:t> - סדר הגודל </a:t>
            </a:r>
          </a:p>
          <a:p>
            <a:r>
              <a:rPr lang="he-IL" altLang="he-IL" sz="2400" b="1" dirty="0">
                <a:solidFill>
                  <a:schemeClr val="tx1">
                    <a:lumMod val="50000"/>
                    <a:lumOff val="50000"/>
                  </a:schemeClr>
                </a:solidFill>
              </a:rPr>
              <a:t>	של </a:t>
            </a:r>
            <a:r>
              <a:rPr lang="en-US" altLang="he-IL" sz="2400" b="1" dirty="0">
                <a:solidFill>
                  <a:schemeClr val="tx1">
                    <a:lumMod val="50000"/>
                    <a:lumOff val="50000"/>
                  </a:schemeClr>
                </a:solidFill>
              </a:rPr>
              <a:t>small</a:t>
            </a:r>
            <a:r>
              <a:rPr lang="he-IL" altLang="he-IL" sz="2400" b="1" dirty="0">
                <a:solidFill>
                  <a:schemeClr val="tx1">
                    <a:lumMod val="50000"/>
                    <a:lumOff val="50000"/>
                  </a:schemeClr>
                </a:solidFill>
              </a:rPr>
              <a:t> הוא: </a:t>
            </a:r>
            <a:r>
              <a:rPr lang="en-US" altLang="he-IL" sz="2400" b="1" dirty="0">
                <a:solidFill>
                  <a:schemeClr val="tx1">
                    <a:lumMod val="50000"/>
                    <a:lumOff val="50000"/>
                  </a:schemeClr>
                </a:solidFill>
              </a:rPr>
              <a:t>O(1)</a:t>
            </a:r>
            <a:r>
              <a:rPr lang="he-IL" altLang="he-IL" sz="2400" b="1" dirty="0">
                <a:solidFill>
                  <a:schemeClr val="tx1">
                    <a:lumMod val="50000"/>
                    <a:lumOff val="50000"/>
                  </a:schemeClr>
                </a:solidFill>
              </a:rPr>
              <a:t>.</a:t>
            </a:r>
          </a:p>
          <a:p>
            <a:r>
              <a:rPr lang="he-IL" altLang="he-IL" sz="2400" b="1" dirty="0">
                <a:solidFill>
                  <a:schemeClr val="tx1">
                    <a:lumMod val="50000"/>
                    <a:lumOff val="50000"/>
                  </a:schemeClr>
                </a:solidFill>
              </a:rPr>
              <a:t>היות שאנו מחזירים את ערך התכונה </a:t>
            </a:r>
            <a:r>
              <a:rPr lang="en-US" altLang="he-IL" sz="2400" b="1" dirty="0">
                <a:solidFill>
                  <a:schemeClr val="tx1">
                    <a:lumMod val="50000"/>
                    <a:lumOff val="50000"/>
                  </a:schemeClr>
                </a:solidFill>
              </a:rPr>
              <a:t>min</a:t>
            </a:r>
            <a:r>
              <a:rPr lang="he-IL" altLang="he-IL" sz="2400" b="1" dirty="0">
                <a:solidFill>
                  <a:schemeClr val="tx1">
                    <a:lumMod val="50000"/>
                    <a:lumOff val="50000"/>
                  </a:schemeClr>
                </a:solidFill>
              </a:rPr>
              <a:t>.</a:t>
            </a:r>
          </a:p>
          <a:p>
            <a:endParaRPr lang="he-IL" sz="2400" dirty="0"/>
          </a:p>
        </p:txBody>
      </p:sp>
      <p:sp>
        <p:nvSpPr>
          <p:cNvPr id="15" name="מלבן 14">
            <a:extLst>
              <a:ext uri="{FF2B5EF4-FFF2-40B4-BE49-F238E27FC236}">
                <a16:creationId xmlns:a16="http://schemas.microsoft.com/office/drawing/2014/main" id="{C3F4FF93-8E95-4B95-B728-79A0E90A61D3}"/>
              </a:ext>
            </a:extLst>
          </p:cNvPr>
          <p:cNvSpPr/>
          <p:nvPr/>
        </p:nvSpPr>
        <p:spPr>
          <a:xfrm>
            <a:off x="118461" y="1541461"/>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(A)</a:t>
            </a:r>
            <a:endParaRPr lang="he-IL" sz="2800" b="1" dirty="0">
              <a:solidFill>
                <a:srgbClr val="12B4BC"/>
              </a:solidFill>
            </a:endParaRPr>
          </a:p>
        </p:txBody>
      </p:sp>
      <p:grpSp>
        <p:nvGrpSpPr>
          <p:cNvPr id="16" name="קבוצה 15">
            <a:extLst>
              <a:ext uri="{FF2B5EF4-FFF2-40B4-BE49-F238E27FC236}">
                <a16:creationId xmlns:a16="http://schemas.microsoft.com/office/drawing/2014/main" id="{395DB2F5-F5F1-4ACC-ABAD-F11BB699B5C2}"/>
              </a:ext>
            </a:extLst>
          </p:cNvPr>
          <p:cNvGrpSpPr/>
          <p:nvPr/>
        </p:nvGrpSpPr>
        <p:grpSpPr>
          <a:xfrm>
            <a:off x="5096510" y="2070847"/>
            <a:ext cx="3209290" cy="1140233"/>
            <a:chOff x="6304413" y="2928600"/>
            <a:chExt cx="3209290" cy="1140233"/>
          </a:xfrm>
        </p:grpSpPr>
        <p:sp>
          <p:nvSpPr>
            <p:cNvPr id="17" name="מלבן 16">
              <a:extLst>
                <a:ext uri="{FF2B5EF4-FFF2-40B4-BE49-F238E27FC236}">
                  <a16:creationId xmlns:a16="http://schemas.microsoft.com/office/drawing/2014/main" id="{444919EA-25BC-417B-A04B-79AD626E3AF8}"/>
                </a:ext>
              </a:extLst>
            </p:cNvPr>
            <p:cNvSpPr/>
            <p:nvPr/>
          </p:nvSpPr>
          <p:spPr>
            <a:xfrm>
              <a:off x="6876139" y="2976226"/>
              <a:ext cx="2637564" cy="1092607"/>
            </a:xfrm>
            <a:prstGeom prst="rect">
              <a:avLst/>
            </a:prstGeom>
          </p:spPr>
          <p:txBody>
            <a:bodyPr wrap="square">
              <a:spAutoFit/>
            </a:bodyPr>
            <a:lstStyle/>
            <a:p>
              <a:pPr algn="l" defTabSz="432000" rtl="0">
                <a:spcAft>
                  <a:spcPts val="600"/>
                </a:spcAft>
              </a:pPr>
              <a:r>
                <a:rPr lang="en-US" sz="2000" b="1" dirty="0">
                  <a:solidFill>
                    <a:srgbClr val="7F0055"/>
                  </a:solidFill>
                </a:rPr>
                <a:t>public</a:t>
              </a:r>
              <a:r>
                <a:rPr lang="en-US" sz="2000" b="1" dirty="0">
                  <a:solidFill>
                    <a:srgbClr val="000000"/>
                  </a:solidFill>
                </a:rPr>
                <a:t> </a:t>
              </a:r>
              <a:r>
                <a:rPr lang="en-US" sz="2000" b="1" dirty="0">
                  <a:solidFill>
                    <a:srgbClr val="7F0055"/>
                  </a:solidFill>
                </a:rPr>
                <a:t>int</a:t>
              </a:r>
              <a:r>
                <a:rPr lang="en-US" sz="2000" b="1" dirty="0">
                  <a:solidFill>
                    <a:srgbClr val="000000"/>
                  </a:solidFill>
                </a:rPr>
                <a:t> small {</a:t>
              </a:r>
              <a:endParaRPr lang="he-IL" sz="2000" dirty="0"/>
            </a:p>
            <a:p>
              <a:pPr algn="l" defTabSz="432000" rtl="0"/>
              <a:r>
                <a:rPr lang="en-US" sz="2000" b="1" dirty="0"/>
                <a:t>	return </a:t>
              </a:r>
              <a:r>
                <a:rPr lang="en-US" sz="2000" b="1" dirty="0" err="1">
                  <a:solidFill>
                    <a:srgbClr val="7F0055"/>
                  </a:solidFill>
                </a:rPr>
                <a:t>this.</a:t>
              </a:r>
              <a:r>
                <a:rPr lang="en-US" sz="2000" b="1" dirty="0" err="1">
                  <a:solidFill>
                    <a:srgbClr val="0000C0"/>
                  </a:solidFill>
                </a:rPr>
                <a:t>min</a:t>
              </a:r>
              <a:r>
                <a:rPr lang="en-US" sz="800" b="1" dirty="0">
                  <a:solidFill>
                    <a:srgbClr val="0000C0"/>
                  </a:solidFill>
                </a:rPr>
                <a:t> </a:t>
              </a:r>
              <a:r>
                <a:rPr lang="en-US" sz="2000" b="1" dirty="0"/>
                <a:t>;</a:t>
              </a:r>
            </a:p>
            <a:p>
              <a:pPr algn="l" defTabSz="432000" rtl="0"/>
              <a:r>
                <a:rPr lang="en-US" sz="2000" b="1" dirty="0"/>
                <a:t>}</a:t>
              </a:r>
              <a:endParaRPr lang="he-IL" sz="2000" dirty="0"/>
            </a:p>
          </p:txBody>
        </p:sp>
        <p:sp>
          <p:nvSpPr>
            <p:cNvPr id="18" name="מלבן 17">
              <a:extLst>
                <a:ext uri="{FF2B5EF4-FFF2-40B4-BE49-F238E27FC236}">
                  <a16:creationId xmlns:a16="http://schemas.microsoft.com/office/drawing/2014/main" id="{A3A784D3-ADD1-4C1B-B90C-3130CFB4876A}"/>
                </a:ext>
              </a:extLst>
            </p:cNvPr>
            <p:cNvSpPr/>
            <p:nvPr/>
          </p:nvSpPr>
          <p:spPr>
            <a:xfrm>
              <a:off x="6304413" y="2928600"/>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(B)</a:t>
              </a:r>
              <a:endParaRPr lang="he-IL" sz="2800" b="1" dirty="0">
                <a:solidFill>
                  <a:srgbClr val="12B4BC"/>
                </a:solidFill>
              </a:endParaRPr>
            </a:p>
          </p:txBody>
        </p:sp>
      </p:grpSp>
      <p:grpSp>
        <p:nvGrpSpPr>
          <p:cNvPr id="19" name="קבוצה 18">
            <a:extLst>
              <a:ext uri="{FF2B5EF4-FFF2-40B4-BE49-F238E27FC236}">
                <a16:creationId xmlns:a16="http://schemas.microsoft.com/office/drawing/2014/main" id="{FEA7C1ED-4947-4C64-A96B-025BA07803AC}"/>
              </a:ext>
            </a:extLst>
          </p:cNvPr>
          <p:cNvGrpSpPr/>
          <p:nvPr/>
        </p:nvGrpSpPr>
        <p:grpSpPr>
          <a:xfrm>
            <a:off x="8627110" y="2070847"/>
            <a:ext cx="3209290" cy="1140233"/>
            <a:chOff x="6304413" y="2928600"/>
            <a:chExt cx="3209290" cy="1140233"/>
          </a:xfrm>
        </p:grpSpPr>
        <p:sp>
          <p:nvSpPr>
            <p:cNvPr id="20" name="מלבן 19">
              <a:extLst>
                <a:ext uri="{FF2B5EF4-FFF2-40B4-BE49-F238E27FC236}">
                  <a16:creationId xmlns:a16="http://schemas.microsoft.com/office/drawing/2014/main" id="{B70E9BCF-EE37-4919-B219-5FEC5B07CA8F}"/>
                </a:ext>
              </a:extLst>
            </p:cNvPr>
            <p:cNvSpPr/>
            <p:nvPr/>
          </p:nvSpPr>
          <p:spPr>
            <a:xfrm>
              <a:off x="6876139" y="2976226"/>
              <a:ext cx="2637564" cy="1092607"/>
            </a:xfrm>
            <a:prstGeom prst="rect">
              <a:avLst/>
            </a:prstGeom>
          </p:spPr>
          <p:txBody>
            <a:bodyPr wrap="square">
              <a:spAutoFit/>
            </a:bodyPr>
            <a:lstStyle/>
            <a:p>
              <a:pPr algn="l" defTabSz="432000" rtl="0">
                <a:spcAft>
                  <a:spcPts val="600"/>
                </a:spcAft>
              </a:pPr>
              <a:r>
                <a:rPr lang="en-US" sz="2000" b="1" dirty="0">
                  <a:solidFill>
                    <a:srgbClr val="7F0055"/>
                  </a:solidFill>
                </a:rPr>
                <a:t>public</a:t>
              </a:r>
              <a:r>
                <a:rPr lang="en-US" sz="2000" b="1" dirty="0">
                  <a:solidFill>
                    <a:srgbClr val="000000"/>
                  </a:solidFill>
                </a:rPr>
                <a:t> </a:t>
              </a:r>
              <a:r>
                <a:rPr lang="en-US" sz="2000" b="1" dirty="0">
                  <a:solidFill>
                    <a:srgbClr val="7F0055"/>
                  </a:solidFill>
                </a:rPr>
                <a:t>int</a:t>
              </a:r>
              <a:r>
                <a:rPr lang="en-US" sz="2000" b="1" dirty="0">
                  <a:solidFill>
                    <a:srgbClr val="000000"/>
                  </a:solidFill>
                </a:rPr>
                <a:t> small {</a:t>
              </a:r>
              <a:endParaRPr lang="he-IL" sz="2000" dirty="0"/>
            </a:p>
            <a:p>
              <a:pPr algn="l" defTabSz="432000" rtl="0"/>
              <a:r>
                <a:rPr lang="en-US" sz="2000" b="1" dirty="0"/>
                <a:t>	return </a:t>
              </a:r>
              <a:r>
                <a:rPr lang="en-US" sz="2000" b="1" dirty="0" err="1">
                  <a:solidFill>
                    <a:srgbClr val="7F0055"/>
                  </a:solidFill>
                </a:rPr>
                <a:t>this.</a:t>
              </a:r>
              <a:r>
                <a:rPr lang="en-US" sz="2000" b="1" dirty="0" err="1">
                  <a:solidFill>
                    <a:srgbClr val="0000C0"/>
                  </a:solidFill>
                </a:rPr>
                <a:t>min</a:t>
              </a:r>
              <a:r>
                <a:rPr lang="en-US" sz="800" b="1" dirty="0">
                  <a:solidFill>
                    <a:srgbClr val="0000C0"/>
                  </a:solidFill>
                </a:rPr>
                <a:t> </a:t>
              </a:r>
              <a:r>
                <a:rPr lang="en-US" sz="2000" b="1" dirty="0"/>
                <a:t>;</a:t>
              </a:r>
            </a:p>
            <a:p>
              <a:pPr algn="l" defTabSz="432000" rtl="0"/>
              <a:r>
                <a:rPr lang="en-US" sz="2000" b="1" dirty="0"/>
                <a:t>}</a:t>
              </a:r>
              <a:endParaRPr lang="he-IL" sz="2000" dirty="0"/>
            </a:p>
          </p:txBody>
        </p:sp>
        <p:sp>
          <p:nvSpPr>
            <p:cNvPr id="21" name="מלבן 20">
              <a:extLst>
                <a:ext uri="{FF2B5EF4-FFF2-40B4-BE49-F238E27FC236}">
                  <a16:creationId xmlns:a16="http://schemas.microsoft.com/office/drawing/2014/main" id="{F31E54C9-538E-4546-9A9F-BD9F381503B8}"/>
                </a:ext>
              </a:extLst>
            </p:cNvPr>
            <p:cNvSpPr/>
            <p:nvPr/>
          </p:nvSpPr>
          <p:spPr>
            <a:xfrm>
              <a:off x="6304413" y="2928600"/>
              <a:ext cx="571499"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(C)</a:t>
              </a:r>
              <a:endParaRPr lang="he-IL" sz="2800" b="1" dirty="0">
                <a:solidFill>
                  <a:srgbClr val="12B4BC"/>
                </a:solidFill>
              </a:endParaRPr>
            </a:p>
          </p:txBody>
        </p:sp>
      </p:grpSp>
    </p:spTree>
    <p:extLst>
      <p:ext uri="{BB962C8B-B14F-4D97-AF65-F5344CB8AC3E}">
        <p14:creationId xmlns:p14="http://schemas.microsoft.com/office/powerpoint/2010/main" val="333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a:extLst>
              <a:ext uri="{FF2B5EF4-FFF2-40B4-BE49-F238E27FC236}">
                <a16:creationId xmlns:a16="http://schemas.microsoft.com/office/drawing/2014/main" id="{4B62575B-D6E9-47BF-99FE-AAC2FC9CB7BD}"/>
              </a:ext>
            </a:extLst>
          </p:cNvPr>
          <p:cNvSpPr txBox="1">
            <a:spLocks noChangeArrowheads="1"/>
          </p:cNvSpPr>
          <p:nvPr/>
        </p:nvSpPr>
        <p:spPr bwMode="auto">
          <a:xfrm>
            <a:off x="118461" y="888212"/>
            <a:ext cx="12004686"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ה. 	</a:t>
            </a:r>
            <a:r>
              <a:rPr lang="he-IL" sz="2400" dirty="0"/>
              <a:t>ממש/י ב־ </a:t>
            </a:r>
            <a:r>
              <a:rPr lang="en-US" sz="2400" dirty="0"/>
              <a:t>Java</a:t>
            </a:r>
            <a:r>
              <a:rPr lang="he-IL" sz="2400" dirty="0"/>
              <a:t> במחלקה</a:t>
            </a:r>
            <a:r>
              <a:rPr lang="en-US" sz="2400" b="1" dirty="0" err="1"/>
              <a:t>Collec</a:t>
            </a:r>
            <a:r>
              <a:rPr lang="en-US" sz="2400" b="1" dirty="0"/>
              <a:t> </a:t>
            </a:r>
            <a:r>
              <a:rPr lang="he-IL" sz="2400" b="1" dirty="0"/>
              <a:t> </a:t>
            </a:r>
            <a:r>
              <a:rPr lang="he-IL" sz="2400" dirty="0"/>
              <a:t>פעולה בשם </a:t>
            </a:r>
            <a:r>
              <a:rPr lang="en-US" sz="2400" dirty="0"/>
              <a:t>smallest</a:t>
            </a:r>
            <a:r>
              <a:rPr lang="he-IL" sz="2400" dirty="0"/>
              <a:t>.</a:t>
            </a:r>
          </a:p>
          <a:p>
            <a:pPr defTabSz="432000"/>
            <a:r>
              <a:rPr lang="he-IL" sz="2400" dirty="0"/>
              <a:t>	שתקבל עצם </a:t>
            </a:r>
            <a:r>
              <a:rPr lang="en-US" sz="2400" dirty="0"/>
              <a:t>c</a:t>
            </a:r>
            <a:r>
              <a:rPr lang="he-IL" sz="2400" dirty="0"/>
              <a:t> מטיפוס </a:t>
            </a:r>
            <a:r>
              <a:rPr lang="en-US" sz="2400" b="1" dirty="0" err="1"/>
              <a:t>Collec</a:t>
            </a:r>
            <a:r>
              <a:rPr lang="he-IL" sz="2400" dirty="0"/>
              <a:t>, ותחזיר את המספר הקטן ביותר מבין שני האוספים —		האוסף הנוכחי ו־ </a:t>
            </a:r>
            <a:r>
              <a:rPr lang="en-US" sz="2400" dirty="0"/>
              <a:t>c</a:t>
            </a:r>
            <a:r>
              <a:rPr lang="he-IL" sz="2400" dirty="0"/>
              <a:t>.  	הנח/י כי שני האוספים אינם ריקים.</a:t>
            </a:r>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252000" eaLnBrk="1" fontAlgn="auto" hangingPunct="1">
              <a:spcAft>
                <a:spcPts val="0"/>
              </a:spcAft>
              <a:defRPr/>
            </a:pPr>
            <a:r>
              <a:rPr lang="he-IL" altLang="he-IL" b="1" dirty="0">
                <a:cs typeface="+mj-cs"/>
              </a:rPr>
              <a:t>שאלה 2 – בגרות 2014</a:t>
            </a:r>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4848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252000"/>
            <a:r>
              <a:rPr lang="he-IL" altLang="he-IL">
                <a:solidFill>
                  <a:schemeClr val="bg1"/>
                </a:solidFill>
                <a:latin typeface="David" panose="020E0502060401010101" pitchFamily="34" charset="-79"/>
                <a:cs typeface="David" panose="020E0502060401010101" pitchFamily="34" charset="-79"/>
              </a:rPr>
              <a:t>א.</a:t>
            </a:r>
          </a:p>
        </p:txBody>
      </p:sp>
      <p:grpSp>
        <p:nvGrpSpPr>
          <p:cNvPr id="16" name="קבוצה 15">
            <a:extLst>
              <a:ext uri="{FF2B5EF4-FFF2-40B4-BE49-F238E27FC236}">
                <a16:creationId xmlns:a16="http://schemas.microsoft.com/office/drawing/2014/main" id="{395DB2F5-F5F1-4ACC-ABAD-F11BB699B5C2}"/>
              </a:ext>
            </a:extLst>
          </p:cNvPr>
          <p:cNvGrpSpPr/>
          <p:nvPr/>
        </p:nvGrpSpPr>
        <p:grpSpPr>
          <a:xfrm>
            <a:off x="5988673" y="2033767"/>
            <a:ext cx="5925832" cy="1448009"/>
            <a:chOff x="6026271" y="2928600"/>
            <a:chExt cx="5925832" cy="1448009"/>
          </a:xfrm>
        </p:grpSpPr>
        <p:sp>
          <p:nvSpPr>
            <p:cNvPr id="17" name="מלבן 16">
              <a:extLst>
                <a:ext uri="{FF2B5EF4-FFF2-40B4-BE49-F238E27FC236}">
                  <a16:creationId xmlns:a16="http://schemas.microsoft.com/office/drawing/2014/main" id="{444919EA-25BC-417B-A04B-79AD626E3AF8}"/>
                </a:ext>
              </a:extLst>
            </p:cNvPr>
            <p:cNvSpPr/>
            <p:nvPr/>
          </p:nvSpPr>
          <p:spPr>
            <a:xfrm>
              <a:off x="6876139" y="2976226"/>
              <a:ext cx="5075964" cy="1400383"/>
            </a:xfrm>
            <a:prstGeom prst="rect">
              <a:avLst/>
            </a:prstGeom>
          </p:spPr>
          <p:txBody>
            <a:bodyPr wrap="square">
              <a:spAutoFit/>
            </a:bodyPr>
            <a:lstStyle/>
            <a:p>
              <a:pPr algn="l" defTabSz="432000" rtl="0">
                <a:spcAft>
                  <a:spcPts val="600"/>
                </a:spcAft>
              </a:pPr>
              <a:r>
                <a:rPr lang="en-US" sz="2000" b="1" dirty="0">
                  <a:solidFill>
                    <a:srgbClr val="7F0055"/>
                  </a:solidFill>
                </a:rPr>
                <a:t>public</a:t>
              </a:r>
              <a:r>
                <a:rPr lang="en-US" sz="2000" b="1" dirty="0">
                  <a:solidFill>
                    <a:srgbClr val="000000"/>
                  </a:solidFill>
                </a:rPr>
                <a:t> </a:t>
              </a:r>
              <a:r>
                <a:rPr lang="en-US" sz="2000" b="1" dirty="0">
                  <a:solidFill>
                    <a:srgbClr val="7F0055"/>
                  </a:solidFill>
                </a:rPr>
                <a:t>int</a:t>
              </a:r>
              <a:r>
                <a:rPr lang="en-US" sz="2000" b="1" dirty="0">
                  <a:solidFill>
                    <a:srgbClr val="000000"/>
                  </a:solidFill>
                </a:rPr>
                <a:t> smallest {</a:t>
              </a:r>
              <a:endParaRPr lang="he-IL" sz="2000" dirty="0"/>
            </a:p>
            <a:p>
              <a:pPr algn="l" defTabSz="432000" rtl="0"/>
              <a:r>
                <a:rPr lang="en-US" sz="2000" b="1" dirty="0"/>
                <a:t>	return </a:t>
              </a:r>
              <a:r>
                <a:rPr lang="en-US" sz="2000" b="1" dirty="0" err="1">
                  <a:solidFill>
                    <a:schemeClr val="accent1">
                      <a:lumMod val="75000"/>
                    </a:schemeClr>
                  </a:solidFill>
                </a:rPr>
                <a:t>Math.</a:t>
              </a:r>
              <a:r>
                <a:rPr lang="en-US" sz="2000" b="1" i="1" dirty="0" err="1">
                  <a:solidFill>
                    <a:schemeClr val="accent1">
                      <a:lumMod val="75000"/>
                    </a:schemeClr>
                  </a:solidFill>
                </a:rPr>
                <a:t>min</a:t>
              </a:r>
              <a:r>
                <a:rPr lang="en-US" sz="800" b="1" i="1" dirty="0">
                  <a:solidFill>
                    <a:schemeClr val="accent1">
                      <a:lumMod val="75000"/>
                    </a:schemeClr>
                  </a:solidFill>
                </a:rPr>
                <a:t> </a:t>
              </a:r>
              <a:r>
                <a:rPr lang="en-US" sz="2000" b="1" dirty="0">
                  <a:solidFill>
                    <a:schemeClr val="accent1">
                      <a:lumMod val="75000"/>
                    </a:schemeClr>
                  </a:solidFill>
                </a:rPr>
                <a:t>(</a:t>
              </a:r>
              <a:r>
                <a:rPr lang="en-US" sz="2000" b="1" dirty="0" err="1">
                  <a:solidFill>
                    <a:srgbClr val="7F0055"/>
                  </a:solidFill>
                </a:rPr>
                <a:t>this.</a:t>
              </a:r>
              <a:r>
                <a:rPr lang="en-US" sz="2000" b="1" dirty="0" err="1">
                  <a:solidFill>
                    <a:srgbClr val="0000C0"/>
                  </a:solidFill>
                </a:rPr>
                <a:t>min</a:t>
              </a:r>
              <a:r>
                <a:rPr lang="en-US" sz="800" b="1" dirty="0">
                  <a:solidFill>
                    <a:srgbClr val="0000C0"/>
                  </a:solidFill>
                </a:rPr>
                <a:t> </a:t>
              </a:r>
              <a:r>
                <a:rPr lang="en-US" sz="2000" b="1" dirty="0"/>
                <a:t>,</a:t>
              </a:r>
              <a:r>
                <a:rPr lang="en-US" sz="800" b="1" dirty="0">
                  <a:solidFill>
                    <a:srgbClr val="0000C0"/>
                  </a:solidFill>
                </a:rPr>
                <a:t> </a:t>
              </a:r>
              <a:r>
                <a:rPr lang="en-US" sz="2000" b="1" dirty="0" err="1">
                  <a:solidFill>
                    <a:srgbClr val="7F0055"/>
                  </a:solidFill>
                </a:rPr>
                <a:t>c.</a:t>
              </a:r>
              <a:r>
                <a:rPr lang="en-US" sz="2000" b="1" dirty="0" err="1">
                  <a:solidFill>
                    <a:srgbClr val="0000C0"/>
                  </a:solidFill>
                </a:rPr>
                <a:t>min</a:t>
              </a:r>
              <a:r>
                <a:rPr lang="en-US" sz="2000" b="1" dirty="0">
                  <a:solidFill>
                    <a:schemeClr val="accent1">
                      <a:lumMod val="75000"/>
                    </a:schemeClr>
                  </a:solidFill>
                </a:rPr>
                <a:t>)</a:t>
              </a:r>
              <a:r>
                <a:rPr lang="en-US" sz="800" b="1" dirty="0">
                  <a:solidFill>
                    <a:srgbClr val="0000C0"/>
                  </a:solidFill>
                </a:rPr>
                <a:t>  </a:t>
              </a:r>
              <a:r>
                <a:rPr lang="en-US" sz="2000" b="1" dirty="0"/>
                <a:t>;						</a:t>
              </a:r>
              <a:r>
                <a:rPr lang="en-US" dirty="0">
                  <a:solidFill>
                    <a:srgbClr val="92D050"/>
                  </a:solidFill>
                </a:rPr>
                <a:t>// </a:t>
              </a:r>
              <a:r>
                <a:rPr lang="en-US" dirty="0" err="1">
                  <a:solidFill>
                    <a:srgbClr val="92D050"/>
                  </a:solidFill>
                </a:rPr>
                <a:t>this.small</a:t>
              </a:r>
              <a:r>
                <a:rPr lang="en-US" dirty="0">
                  <a:solidFill>
                    <a:srgbClr val="92D050"/>
                  </a:solidFill>
                </a:rPr>
                <a:t>(), </a:t>
              </a:r>
              <a:r>
                <a:rPr lang="en-US" dirty="0" err="1">
                  <a:solidFill>
                    <a:srgbClr val="92D050"/>
                  </a:solidFill>
                </a:rPr>
                <a:t>c.small</a:t>
              </a:r>
              <a:r>
                <a:rPr lang="en-US" dirty="0">
                  <a:solidFill>
                    <a:srgbClr val="92D050"/>
                  </a:solidFill>
                </a:rPr>
                <a:t>()</a:t>
              </a:r>
              <a:endParaRPr lang="en-US" sz="2000" b="1" dirty="0">
                <a:solidFill>
                  <a:srgbClr val="92D050"/>
                </a:solidFill>
              </a:endParaRPr>
            </a:p>
            <a:p>
              <a:pPr algn="l" defTabSz="432000" rtl="0"/>
              <a:r>
                <a:rPr lang="en-US" sz="2000" b="1" dirty="0"/>
                <a:t>}</a:t>
              </a:r>
              <a:endParaRPr lang="he-IL" sz="2000" dirty="0"/>
            </a:p>
          </p:txBody>
        </p:sp>
        <p:sp>
          <p:nvSpPr>
            <p:cNvPr id="18" name="מלבן 17">
              <a:extLst>
                <a:ext uri="{FF2B5EF4-FFF2-40B4-BE49-F238E27FC236}">
                  <a16:creationId xmlns:a16="http://schemas.microsoft.com/office/drawing/2014/main" id="{A3A784D3-ADD1-4C1B-B90C-3130CFB4876A}"/>
                </a:ext>
              </a:extLst>
            </p:cNvPr>
            <p:cNvSpPr/>
            <p:nvPr/>
          </p:nvSpPr>
          <p:spPr>
            <a:xfrm>
              <a:off x="6026271" y="2928600"/>
              <a:ext cx="849642"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(B,C)</a:t>
              </a:r>
              <a:endParaRPr lang="he-IL" sz="2800" b="1" dirty="0">
                <a:solidFill>
                  <a:srgbClr val="12B4BC"/>
                </a:solidFill>
              </a:endParaRPr>
            </a:p>
          </p:txBody>
        </p:sp>
      </p:grpSp>
      <p:grpSp>
        <p:nvGrpSpPr>
          <p:cNvPr id="24" name="קבוצה 23">
            <a:extLst>
              <a:ext uri="{FF2B5EF4-FFF2-40B4-BE49-F238E27FC236}">
                <a16:creationId xmlns:a16="http://schemas.microsoft.com/office/drawing/2014/main" id="{C9048084-C195-4124-AA39-C3B2841A1AE0}"/>
              </a:ext>
            </a:extLst>
          </p:cNvPr>
          <p:cNvGrpSpPr/>
          <p:nvPr/>
        </p:nvGrpSpPr>
        <p:grpSpPr>
          <a:xfrm>
            <a:off x="23080" y="2033767"/>
            <a:ext cx="6111019" cy="1140233"/>
            <a:chOff x="5999608" y="2928600"/>
            <a:chExt cx="6111019" cy="1140233"/>
          </a:xfrm>
        </p:grpSpPr>
        <p:sp>
          <p:nvSpPr>
            <p:cNvPr id="25" name="מלבן 24">
              <a:extLst>
                <a:ext uri="{FF2B5EF4-FFF2-40B4-BE49-F238E27FC236}">
                  <a16:creationId xmlns:a16="http://schemas.microsoft.com/office/drawing/2014/main" id="{4AC5A5C5-664C-4A01-A53E-3A0200310C94}"/>
                </a:ext>
              </a:extLst>
            </p:cNvPr>
            <p:cNvSpPr/>
            <p:nvPr/>
          </p:nvSpPr>
          <p:spPr>
            <a:xfrm>
              <a:off x="6600372" y="2976226"/>
              <a:ext cx="5510255" cy="1092607"/>
            </a:xfrm>
            <a:prstGeom prst="rect">
              <a:avLst/>
            </a:prstGeom>
          </p:spPr>
          <p:txBody>
            <a:bodyPr wrap="square">
              <a:spAutoFit/>
            </a:bodyPr>
            <a:lstStyle/>
            <a:p>
              <a:pPr algn="l" defTabSz="432000" rtl="0">
                <a:spcAft>
                  <a:spcPts val="600"/>
                </a:spcAft>
              </a:pPr>
              <a:r>
                <a:rPr lang="en-US" sz="2000" b="1" dirty="0">
                  <a:solidFill>
                    <a:srgbClr val="7F0055"/>
                  </a:solidFill>
                </a:rPr>
                <a:t>public</a:t>
              </a:r>
              <a:r>
                <a:rPr lang="en-US" sz="2000" b="1" dirty="0">
                  <a:solidFill>
                    <a:srgbClr val="000000"/>
                  </a:solidFill>
                </a:rPr>
                <a:t> </a:t>
              </a:r>
              <a:r>
                <a:rPr lang="en-US" sz="2000" b="1" dirty="0">
                  <a:solidFill>
                    <a:srgbClr val="7F0055"/>
                  </a:solidFill>
                </a:rPr>
                <a:t>int</a:t>
              </a:r>
              <a:r>
                <a:rPr lang="en-US" sz="2000" b="1" dirty="0">
                  <a:solidFill>
                    <a:srgbClr val="000000"/>
                  </a:solidFill>
                </a:rPr>
                <a:t> smallest {</a:t>
              </a:r>
              <a:endParaRPr lang="he-IL" sz="2000" dirty="0"/>
            </a:p>
            <a:p>
              <a:pPr algn="l" defTabSz="432000" rtl="0"/>
              <a:r>
                <a:rPr lang="en-US" sz="2000" b="1" dirty="0"/>
                <a:t>	return </a:t>
              </a:r>
              <a:r>
                <a:rPr lang="en-US" sz="2000" b="1" dirty="0" err="1">
                  <a:solidFill>
                    <a:schemeClr val="accent1">
                      <a:lumMod val="75000"/>
                    </a:schemeClr>
                  </a:solidFill>
                </a:rPr>
                <a:t>Math.</a:t>
              </a:r>
              <a:r>
                <a:rPr lang="en-US" sz="2000" b="1" i="1" dirty="0" err="1">
                  <a:solidFill>
                    <a:schemeClr val="accent1">
                      <a:lumMod val="75000"/>
                    </a:schemeClr>
                  </a:solidFill>
                </a:rPr>
                <a:t>min</a:t>
              </a:r>
              <a:r>
                <a:rPr lang="en-US" sz="800" b="1" i="1" dirty="0">
                  <a:solidFill>
                    <a:schemeClr val="accent1">
                      <a:lumMod val="75000"/>
                    </a:schemeClr>
                  </a:solidFill>
                </a:rPr>
                <a:t> </a:t>
              </a:r>
              <a:r>
                <a:rPr lang="en-US" sz="2000" b="1" dirty="0">
                  <a:solidFill>
                    <a:schemeClr val="accent1">
                      <a:lumMod val="75000"/>
                    </a:schemeClr>
                  </a:solidFill>
                </a:rPr>
                <a:t>(</a:t>
              </a:r>
              <a:r>
                <a:rPr lang="en-US" sz="2000" b="1" dirty="0" err="1">
                  <a:solidFill>
                    <a:srgbClr val="7F0055"/>
                  </a:solidFill>
                </a:rPr>
                <a:t>this.</a:t>
              </a:r>
              <a:r>
                <a:rPr lang="en-US" b="1" dirty="0" err="1"/>
                <a:t>small</a:t>
              </a:r>
              <a:r>
                <a:rPr lang="en-US" b="1" dirty="0"/>
                <a:t>()</a:t>
              </a:r>
              <a:r>
                <a:rPr lang="en-US" sz="800" b="1" dirty="0">
                  <a:solidFill>
                    <a:srgbClr val="0000C0"/>
                  </a:solidFill>
                </a:rPr>
                <a:t> </a:t>
              </a:r>
              <a:r>
                <a:rPr lang="en-US" sz="2000" b="1" dirty="0"/>
                <a:t>,</a:t>
              </a:r>
              <a:r>
                <a:rPr lang="en-US" sz="800" b="1" dirty="0">
                  <a:solidFill>
                    <a:srgbClr val="0000C0"/>
                  </a:solidFill>
                </a:rPr>
                <a:t> </a:t>
              </a:r>
              <a:r>
                <a:rPr lang="en-US" sz="2000" b="1" dirty="0">
                  <a:solidFill>
                    <a:srgbClr val="7F0055"/>
                  </a:solidFill>
                </a:rPr>
                <a:t>c.</a:t>
              </a:r>
              <a:r>
                <a:rPr lang="en-US" sz="2000" b="1" dirty="0"/>
                <a:t> small()</a:t>
              </a:r>
              <a:r>
                <a:rPr lang="en-US" sz="900" b="1" dirty="0">
                  <a:solidFill>
                    <a:srgbClr val="0000C0"/>
                  </a:solidFill>
                </a:rPr>
                <a:t> </a:t>
              </a:r>
              <a:r>
                <a:rPr lang="en-US" sz="2000" b="1" dirty="0">
                  <a:solidFill>
                    <a:schemeClr val="accent1">
                      <a:lumMod val="75000"/>
                    </a:schemeClr>
                  </a:solidFill>
                </a:rPr>
                <a:t>)</a:t>
              </a:r>
              <a:r>
                <a:rPr lang="en-US" sz="800" b="1" dirty="0">
                  <a:solidFill>
                    <a:srgbClr val="0000C0"/>
                  </a:solidFill>
                </a:rPr>
                <a:t>  </a:t>
              </a:r>
              <a:r>
                <a:rPr lang="en-US" sz="2000" b="1" dirty="0"/>
                <a:t>;	</a:t>
              </a:r>
            </a:p>
            <a:p>
              <a:pPr algn="l" defTabSz="432000" rtl="0"/>
              <a:r>
                <a:rPr lang="en-US" sz="2000" b="1" dirty="0"/>
                <a:t>}</a:t>
              </a:r>
              <a:endParaRPr lang="he-IL" sz="2000" dirty="0"/>
            </a:p>
          </p:txBody>
        </p:sp>
        <p:sp>
          <p:nvSpPr>
            <p:cNvPr id="26" name="מלבן 25">
              <a:extLst>
                <a:ext uri="{FF2B5EF4-FFF2-40B4-BE49-F238E27FC236}">
                  <a16:creationId xmlns:a16="http://schemas.microsoft.com/office/drawing/2014/main" id="{1AA6A808-09AA-4FA3-A029-DD9328111181}"/>
                </a:ext>
              </a:extLst>
            </p:cNvPr>
            <p:cNvSpPr/>
            <p:nvPr/>
          </p:nvSpPr>
          <p:spPr>
            <a:xfrm>
              <a:off x="5999608" y="2928600"/>
              <a:ext cx="571500" cy="503590"/>
            </a:xfrm>
            <a:prstGeom prst="rect">
              <a:avLst/>
            </a:prstGeom>
          </p:spPr>
          <p:txBody>
            <a:bodyPr wrap="square" lIns="0" tIns="36000" rIns="0" bIns="36000">
              <a:spAutoFit/>
            </a:bodyPr>
            <a:lstStyle/>
            <a:p>
              <a:pPr algn="ctr" rtl="0">
                <a:spcAft>
                  <a:spcPts val="600"/>
                </a:spcAft>
              </a:pPr>
              <a:r>
                <a:rPr lang="en-US" sz="2800" b="1" dirty="0">
                  <a:solidFill>
                    <a:srgbClr val="12B4BC"/>
                  </a:solidFill>
                </a:rPr>
                <a:t>(A)</a:t>
              </a:r>
              <a:endParaRPr lang="he-IL" sz="2800" b="1" dirty="0">
                <a:solidFill>
                  <a:srgbClr val="12B4BC"/>
                </a:solidFill>
              </a:endParaRPr>
            </a:p>
          </p:txBody>
        </p:sp>
      </p:grpSp>
      <p:sp>
        <p:nvSpPr>
          <p:cNvPr id="15" name="TextBox 8">
            <a:extLst>
              <a:ext uri="{FF2B5EF4-FFF2-40B4-BE49-F238E27FC236}">
                <a16:creationId xmlns:a16="http://schemas.microsoft.com/office/drawing/2014/main" id="{3EFC6063-CB64-45E7-93D5-FA499DE2EFB1}"/>
              </a:ext>
            </a:extLst>
          </p:cNvPr>
          <p:cNvSpPr txBox="1">
            <a:spLocks noChangeArrowheads="1"/>
          </p:cNvSpPr>
          <p:nvPr/>
        </p:nvSpPr>
        <p:spPr bwMode="auto">
          <a:xfrm>
            <a:off x="0" y="3225123"/>
            <a:ext cx="119145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r" defTabSz="360000" rtl="1" eaLnBrk="1" hangingPunct="1"/>
            <a:r>
              <a:rPr lang="he-IL" altLang="he-IL" sz="2400" b="1" dirty="0">
                <a:solidFill>
                  <a:schemeClr val="tx1">
                    <a:lumMod val="50000"/>
                    <a:lumOff val="50000"/>
                  </a:schemeClr>
                </a:solidFill>
              </a:rPr>
              <a:t>יעילות:</a:t>
            </a:r>
          </a:p>
          <a:p>
            <a:pPr defTabSz="360000"/>
            <a:r>
              <a:rPr lang="he-IL" altLang="he-IL" sz="2400" b="1" dirty="0">
                <a:solidFill>
                  <a:schemeClr val="tx1">
                    <a:lumMod val="50000"/>
                    <a:lumOff val="50000"/>
                  </a:schemeClr>
                </a:solidFill>
              </a:rPr>
              <a:t>ה.	ייצוג </a:t>
            </a:r>
            <a:r>
              <a:rPr lang="en-US" altLang="he-IL" sz="2400" b="1" dirty="0">
                <a:solidFill>
                  <a:schemeClr val="tx1">
                    <a:lumMod val="50000"/>
                    <a:lumOff val="50000"/>
                  </a:schemeClr>
                </a:solidFill>
              </a:rPr>
              <a:t>A</a:t>
            </a:r>
            <a:r>
              <a:rPr lang="he-IL" altLang="he-IL" sz="2400" b="1" dirty="0">
                <a:solidFill>
                  <a:schemeClr val="tx1">
                    <a:lumMod val="50000"/>
                    <a:lumOff val="50000"/>
                  </a:schemeClr>
                </a:solidFill>
              </a:rPr>
              <a:t> – סדר גודל של </a:t>
            </a:r>
            <a:r>
              <a:rPr lang="en-US" altLang="he-IL" sz="2400" b="1" dirty="0">
                <a:solidFill>
                  <a:schemeClr val="tx1">
                    <a:lumMod val="50000"/>
                    <a:lumOff val="50000"/>
                  </a:schemeClr>
                </a:solidFill>
              </a:rPr>
              <a:t>smallest</a:t>
            </a:r>
            <a:r>
              <a:rPr lang="he-IL" altLang="he-IL" sz="2400" b="1" dirty="0">
                <a:solidFill>
                  <a:schemeClr val="tx1">
                    <a:lumMod val="50000"/>
                    <a:lumOff val="50000"/>
                  </a:schemeClr>
                </a:solidFill>
              </a:rPr>
              <a:t> תלויה בסדר	הגודל של הפעולה </a:t>
            </a:r>
            <a:r>
              <a:rPr lang="en-US" altLang="he-IL" sz="2400" b="1" dirty="0">
                <a:solidFill>
                  <a:schemeClr val="tx1">
                    <a:lumMod val="50000"/>
                    <a:lumOff val="50000"/>
                  </a:schemeClr>
                </a:solidFill>
              </a:rPr>
              <a:t>small</a:t>
            </a:r>
            <a:r>
              <a:rPr lang="he-IL" altLang="he-IL" sz="2400" b="1" dirty="0">
                <a:solidFill>
                  <a:schemeClr val="tx1">
                    <a:lumMod val="50000"/>
                    <a:lumOff val="50000"/>
                  </a:schemeClr>
                </a:solidFill>
              </a:rPr>
              <a:t> ולכן: </a:t>
            </a:r>
          </a:p>
          <a:p>
            <a:pPr defTabSz="360000"/>
            <a:r>
              <a:rPr lang="he-IL" altLang="he-IL" sz="2400" b="1" dirty="0">
                <a:solidFill>
                  <a:schemeClr val="tx1">
                    <a:lumMod val="50000"/>
                    <a:lumOff val="50000"/>
                  </a:schemeClr>
                </a:solidFill>
              </a:rPr>
              <a:t>	סדר הגודל הוא:  </a:t>
            </a:r>
            <a:r>
              <a:rPr lang="en-US" altLang="he-IL" sz="2400" b="1" dirty="0">
                <a:solidFill>
                  <a:schemeClr val="tx1">
                    <a:lumMod val="50000"/>
                    <a:lumOff val="50000"/>
                  </a:schemeClr>
                </a:solidFill>
              </a:rPr>
              <a:t>O(n)</a:t>
            </a:r>
            <a:r>
              <a:rPr lang="he-IL" altLang="he-IL" sz="2400" b="1" dirty="0">
                <a:solidFill>
                  <a:schemeClr val="tx1">
                    <a:lumMod val="50000"/>
                    <a:lumOff val="50000"/>
                  </a:schemeClr>
                </a:solidFill>
              </a:rPr>
              <a:t>.	</a:t>
            </a:r>
            <a:r>
              <a:rPr lang="en-US" altLang="he-IL" sz="2400" b="1" dirty="0">
                <a:solidFill>
                  <a:schemeClr val="tx1">
                    <a:lumMod val="50000"/>
                    <a:lumOff val="50000"/>
                  </a:schemeClr>
                </a:solidFill>
              </a:rPr>
              <a:t>n</a:t>
            </a:r>
            <a:r>
              <a:rPr lang="he-IL" altLang="he-IL" sz="2400" b="1" dirty="0">
                <a:solidFill>
                  <a:schemeClr val="tx1">
                    <a:lumMod val="50000"/>
                    <a:lumOff val="50000"/>
                  </a:schemeClr>
                </a:solidFill>
              </a:rPr>
              <a:t> – מציין את מספר המספרים באוסף.</a:t>
            </a:r>
          </a:p>
        </p:txBody>
      </p:sp>
      <p:sp>
        <p:nvSpPr>
          <p:cNvPr id="19" name="מלבן 18">
            <a:extLst>
              <a:ext uri="{FF2B5EF4-FFF2-40B4-BE49-F238E27FC236}">
                <a16:creationId xmlns:a16="http://schemas.microsoft.com/office/drawing/2014/main" id="{3AEFD478-851D-4EB0-90CC-08A61E09E053}"/>
              </a:ext>
            </a:extLst>
          </p:cNvPr>
          <p:cNvSpPr/>
          <p:nvPr/>
        </p:nvSpPr>
        <p:spPr>
          <a:xfrm>
            <a:off x="-213699" y="4457525"/>
            <a:ext cx="8393068" cy="1200329"/>
          </a:xfrm>
          <a:prstGeom prst="rect">
            <a:avLst/>
          </a:prstGeom>
        </p:spPr>
        <p:txBody>
          <a:bodyPr wrap="square">
            <a:spAutoFit/>
          </a:bodyPr>
          <a:lstStyle/>
          <a:p>
            <a:pPr defTabSz="432000"/>
            <a:r>
              <a:rPr lang="he-IL" altLang="he-IL" sz="2400" b="1" dirty="0">
                <a:solidFill>
                  <a:schemeClr val="tx1">
                    <a:lumMod val="50000"/>
                    <a:lumOff val="50000"/>
                  </a:schemeClr>
                </a:solidFill>
              </a:rPr>
              <a:t>ייצוג </a:t>
            </a:r>
            <a:r>
              <a:rPr lang="en-US" altLang="he-IL" sz="2400" b="1" dirty="0">
                <a:solidFill>
                  <a:schemeClr val="tx1">
                    <a:lumMod val="50000"/>
                    <a:lumOff val="50000"/>
                  </a:schemeClr>
                </a:solidFill>
              </a:rPr>
              <a:t>B,C</a:t>
            </a:r>
            <a:r>
              <a:rPr lang="he-IL" altLang="he-IL" sz="2400" b="1" dirty="0">
                <a:solidFill>
                  <a:schemeClr val="tx1">
                    <a:lumMod val="50000"/>
                    <a:lumOff val="50000"/>
                  </a:schemeClr>
                </a:solidFill>
              </a:rPr>
              <a:t> - סדר הגודל של </a:t>
            </a:r>
            <a:r>
              <a:rPr lang="en-US" altLang="he-IL" sz="2400" b="1" dirty="0">
                <a:solidFill>
                  <a:schemeClr val="tx1">
                    <a:lumMod val="50000"/>
                    <a:lumOff val="50000"/>
                  </a:schemeClr>
                </a:solidFill>
              </a:rPr>
              <a:t>small</a:t>
            </a:r>
            <a:r>
              <a:rPr lang="he-IL" altLang="he-IL" sz="2400" b="1" dirty="0">
                <a:solidFill>
                  <a:schemeClr val="tx1">
                    <a:lumMod val="50000"/>
                    <a:lumOff val="50000"/>
                  </a:schemeClr>
                </a:solidFill>
              </a:rPr>
              <a:t> הוא: </a:t>
            </a:r>
            <a:r>
              <a:rPr lang="en-US" altLang="he-IL" sz="2400" b="1" dirty="0">
                <a:solidFill>
                  <a:schemeClr val="tx1">
                    <a:lumMod val="50000"/>
                    <a:lumOff val="50000"/>
                  </a:schemeClr>
                </a:solidFill>
              </a:rPr>
              <a:t>O(1)</a:t>
            </a:r>
            <a:r>
              <a:rPr lang="he-IL" altLang="he-IL" sz="2400" b="1" dirty="0">
                <a:solidFill>
                  <a:schemeClr val="tx1">
                    <a:lumMod val="50000"/>
                    <a:lumOff val="50000"/>
                  </a:schemeClr>
                </a:solidFill>
              </a:rPr>
              <a:t>.</a:t>
            </a:r>
          </a:p>
          <a:p>
            <a:pPr defTabSz="432000"/>
            <a:r>
              <a:rPr lang="he-IL" altLang="he-IL" sz="2400" b="1" dirty="0">
                <a:solidFill>
                  <a:schemeClr val="tx1">
                    <a:lumMod val="50000"/>
                    <a:lumOff val="50000"/>
                  </a:schemeClr>
                </a:solidFill>
              </a:rPr>
              <a:t>			 היות שאנו מחזירים את ערך המינימאלי מבין שתי					התכונות </a:t>
            </a:r>
            <a:r>
              <a:rPr lang="en-US" altLang="he-IL" sz="2400" b="1" dirty="0">
                <a:solidFill>
                  <a:schemeClr val="tx1">
                    <a:lumMod val="50000"/>
                    <a:lumOff val="50000"/>
                  </a:schemeClr>
                </a:solidFill>
              </a:rPr>
              <a:t>min</a:t>
            </a:r>
            <a:r>
              <a:rPr lang="he-IL" altLang="he-IL" sz="2400" b="1" dirty="0">
                <a:solidFill>
                  <a:schemeClr val="tx1">
                    <a:lumMod val="50000"/>
                    <a:lumOff val="50000"/>
                  </a:schemeClr>
                </a:solidFill>
              </a:rPr>
              <a:t>.</a:t>
            </a:r>
          </a:p>
        </p:txBody>
      </p:sp>
      <p:sp>
        <p:nvSpPr>
          <p:cNvPr id="20" name="TextBox 1">
            <a:extLst>
              <a:ext uri="{FF2B5EF4-FFF2-40B4-BE49-F238E27FC236}">
                <a16:creationId xmlns:a16="http://schemas.microsoft.com/office/drawing/2014/main" id="{50323537-1005-4CF8-AFEC-0FC0FFB844B2}"/>
              </a:ext>
            </a:extLst>
          </p:cNvPr>
          <p:cNvSpPr txBox="1">
            <a:spLocks noChangeArrowheads="1"/>
          </p:cNvSpPr>
          <p:nvPr/>
        </p:nvSpPr>
        <p:spPr bwMode="auto">
          <a:xfrm>
            <a:off x="-304799" y="5587295"/>
            <a:ext cx="8393068"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שאלה? </a:t>
            </a:r>
            <a:r>
              <a:rPr lang="he-IL" sz="2400" dirty="0"/>
              <a:t>אם היינו בונים את הפעולה </a:t>
            </a:r>
            <a:r>
              <a:rPr lang="en-US" sz="2400" dirty="0"/>
              <a:t>smallest</a:t>
            </a:r>
            <a:r>
              <a:rPr lang="he-IL" sz="2400" dirty="0"/>
              <a:t> בייצוג של </a:t>
            </a:r>
            <a:r>
              <a:rPr lang="en-US" sz="2400" dirty="0"/>
              <a:t>B</a:t>
            </a:r>
            <a:r>
              <a:rPr lang="he-IL" sz="2400" dirty="0"/>
              <a:t> ו</a:t>
            </a:r>
            <a:r>
              <a:rPr lang="he-IL" sz="2400" baseline="30000" dirty="0"/>
              <a:t>-</a:t>
            </a:r>
            <a:r>
              <a:rPr lang="he-IL" sz="2400" dirty="0"/>
              <a:t> </a:t>
            </a:r>
            <a:r>
              <a:rPr lang="en-US" sz="2400" dirty="0"/>
              <a:t>C</a:t>
            </a:r>
            <a:endParaRPr lang="he-IL" sz="2400" dirty="0"/>
          </a:p>
          <a:p>
            <a:pPr defTabSz="432000"/>
            <a:r>
              <a:rPr lang="he-IL" sz="2400" dirty="0"/>
              <a:t>		  כמו בייצוג של </a:t>
            </a:r>
            <a:r>
              <a:rPr lang="en-US" sz="2400" dirty="0"/>
              <a:t>A</a:t>
            </a:r>
            <a:r>
              <a:rPr lang="he-IL" sz="2400" dirty="0"/>
              <a:t>, האם סדר הגודל היה משתנה? נמק/י.</a:t>
            </a:r>
          </a:p>
          <a:p>
            <a:pPr defTabSz="432000"/>
            <a:r>
              <a:rPr lang="he-IL" sz="2400" dirty="0"/>
              <a:t>					מה כן השתנה ביעילות ?</a:t>
            </a:r>
          </a:p>
        </p:txBody>
      </p:sp>
    </p:spTree>
    <p:extLst>
      <p:ext uri="{BB962C8B-B14F-4D97-AF65-F5344CB8AC3E}">
        <p14:creationId xmlns:p14="http://schemas.microsoft.com/office/powerpoint/2010/main" val="2106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2 – בגרות 2014 - סיכום</a:t>
            </a:r>
          </a:p>
        </p:txBody>
      </p:sp>
      <p:sp>
        <p:nvSpPr>
          <p:cNvPr id="2" name="מלבן 1">
            <a:extLst>
              <a:ext uri="{FF2B5EF4-FFF2-40B4-BE49-F238E27FC236}">
                <a16:creationId xmlns:a16="http://schemas.microsoft.com/office/drawing/2014/main" id="{98C497D4-2525-45BF-884C-D3B4307075C0}"/>
              </a:ext>
            </a:extLst>
          </p:cNvPr>
          <p:cNvSpPr/>
          <p:nvPr/>
        </p:nvSpPr>
        <p:spPr>
          <a:xfrm>
            <a:off x="0" y="981671"/>
            <a:ext cx="11938182" cy="523220"/>
          </a:xfrm>
          <a:prstGeom prst="rect">
            <a:avLst/>
          </a:prstGeom>
        </p:spPr>
        <p:txBody>
          <a:bodyPr wrap="square">
            <a:spAutoFit/>
          </a:bodyPr>
          <a:lstStyle/>
          <a:p>
            <a:pPr defTabSz="432000"/>
            <a:r>
              <a:rPr lang="he-IL" sz="2800" b="1" dirty="0">
                <a:solidFill>
                  <a:srgbClr val="12B4BC"/>
                </a:solidFill>
              </a:rPr>
              <a:t>סיכום שלושת הפתרונות השונים, ונדון עליהם מבחינת היעילות של כל פתרון.</a:t>
            </a:r>
          </a:p>
        </p:txBody>
      </p:sp>
      <p:graphicFrame>
        <p:nvGraphicFramePr>
          <p:cNvPr id="3" name="טבלה 2">
            <a:extLst>
              <a:ext uri="{FF2B5EF4-FFF2-40B4-BE49-F238E27FC236}">
                <a16:creationId xmlns:a16="http://schemas.microsoft.com/office/drawing/2014/main" id="{D7CF3BF2-A2F4-437E-BFA1-A4D3B7EC70D1}"/>
              </a:ext>
            </a:extLst>
          </p:cNvPr>
          <p:cNvGraphicFramePr>
            <a:graphicFrameLocks noGrp="1"/>
          </p:cNvGraphicFramePr>
          <p:nvPr>
            <p:extLst>
              <p:ext uri="{D42A27DB-BD31-4B8C-83A1-F6EECF244321}">
                <p14:modId xmlns:p14="http://schemas.microsoft.com/office/powerpoint/2010/main" val="2755984397"/>
              </p:ext>
            </p:extLst>
          </p:nvPr>
        </p:nvGraphicFramePr>
        <p:xfrm>
          <a:off x="940309" y="1788020"/>
          <a:ext cx="9460992" cy="2612575"/>
        </p:xfrm>
        <a:graphic>
          <a:graphicData uri="http://schemas.openxmlformats.org/drawingml/2006/table">
            <a:tbl>
              <a:tblPr rtl="1" firstRow="1" bandRow="1">
                <a:tableStyleId>{5940675A-B579-460E-94D1-54222C63F5DA}</a:tableStyleId>
              </a:tblPr>
              <a:tblGrid>
                <a:gridCol w="2365248">
                  <a:extLst>
                    <a:ext uri="{9D8B030D-6E8A-4147-A177-3AD203B41FA5}">
                      <a16:colId xmlns:a16="http://schemas.microsoft.com/office/drawing/2014/main" val="2327533127"/>
                    </a:ext>
                  </a:extLst>
                </a:gridCol>
                <a:gridCol w="2365248">
                  <a:extLst>
                    <a:ext uri="{9D8B030D-6E8A-4147-A177-3AD203B41FA5}">
                      <a16:colId xmlns:a16="http://schemas.microsoft.com/office/drawing/2014/main" val="1551331985"/>
                    </a:ext>
                  </a:extLst>
                </a:gridCol>
                <a:gridCol w="2365248">
                  <a:extLst>
                    <a:ext uri="{9D8B030D-6E8A-4147-A177-3AD203B41FA5}">
                      <a16:colId xmlns:a16="http://schemas.microsoft.com/office/drawing/2014/main" val="2724549387"/>
                    </a:ext>
                  </a:extLst>
                </a:gridCol>
                <a:gridCol w="2365248">
                  <a:extLst>
                    <a:ext uri="{9D8B030D-6E8A-4147-A177-3AD203B41FA5}">
                      <a16:colId xmlns:a16="http://schemas.microsoft.com/office/drawing/2014/main" val="2977816038"/>
                    </a:ext>
                  </a:extLst>
                </a:gridCol>
              </a:tblGrid>
              <a:tr h="522515">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פעולה / ייצוג</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ייצוג 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ייצוג ב'</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ייצוג ג'</a:t>
                      </a:r>
                    </a:p>
                  </a:txBody>
                  <a:tcPr anchor="ctr">
                    <a:solidFill>
                      <a:srgbClr val="12B4BC"/>
                    </a:solidFill>
                  </a:tcPr>
                </a:tc>
                <a:extLst>
                  <a:ext uri="{0D108BD9-81ED-4DB2-BD59-A6C34878D82A}">
                    <a16:rowId xmlns:a16="http://schemas.microsoft.com/office/drawing/2014/main" val="1346072498"/>
                  </a:ext>
                </a:extLst>
              </a:tr>
              <a:tr h="522515">
                <a:tc>
                  <a:txBody>
                    <a:bodyPr/>
                    <a:lstStyle/>
                    <a:p>
                      <a:pPr algn="r" rtl="1"/>
                      <a:r>
                        <a:rPr lang="he-IL" sz="2600" b="0" dirty="0">
                          <a:latin typeface="Varela Round" panose="00000500000000000000" pitchFamily="2" charset="-79"/>
                          <a:cs typeface="Varela Round" panose="00000500000000000000" pitchFamily="2" charset="-79"/>
                        </a:rPr>
                        <a:t>  בנאים</a:t>
                      </a: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1825911799"/>
                  </a:ext>
                </a:extLst>
              </a:tr>
              <a:tr h="522515">
                <a:tc>
                  <a:txBody>
                    <a:bodyPr/>
                    <a:lstStyle/>
                    <a:p>
                      <a:pPr algn="r" rtl="1"/>
                      <a:r>
                        <a:rPr lang="en-US" sz="2600" b="0" dirty="0">
                          <a:latin typeface="Varela Round" panose="00000500000000000000" pitchFamily="2" charset="-79"/>
                          <a:cs typeface="Varela Round" panose="00000500000000000000" pitchFamily="2" charset="-79"/>
                        </a:rPr>
                        <a:t>add     </a:t>
                      </a:r>
                      <a:endParaRPr lang="he-IL" sz="2600" b="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(n)</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2978279596"/>
                  </a:ext>
                </a:extLst>
              </a:tr>
              <a:tr h="522515">
                <a:tc>
                  <a:txBody>
                    <a:bodyPr/>
                    <a:lstStyle/>
                    <a:p>
                      <a:pPr algn="r" rtl="1"/>
                      <a:r>
                        <a:rPr lang="en-US" sz="2600" b="0" dirty="0">
                          <a:latin typeface="Varela Round" panose="00000500000000000000" pitchFamily="2" charset="-79"/>
                          <a:cs typeface="Varela Round" panose="00000500000000000000" pitchFamily="2" charset="-79"/>
                        </a:rPr>
                        <a:t>small  </a:t>
                      </a:r>
                      <a:endParaRPr lang="he-IL" sz="2600" b="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(n)</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2481671070"/>
                  </a:ext>
                </a:extLst>
              </a:tr>
              <a:tr h="522515">
                <a:tc>
                  <a:txBody>
                    <a:bodyPr/>
                    <a:lstStyle/>
                    <a:p>
                      <a:pPr algn="r" rtl="1"/>
                      <a:r>
                        <a:rPr lang="en-US" sz="2600" b="0" dirty="0">
                          <a:latin typeface="Varela Round" panose="00000500000000000000" pitchFamily="2" charset="-79"/>
                          <a:cs typeface="Varela Round" panose="00000500000000000000" pitchFamily="2" charset="-79"/>
                        </a:rPr>
                        <a:t>smallest</a:t>
                      </a:r>
                      <a:endParaRPr lang="he-IL" sz="2600" b="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(n)</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tc>
                  <a:txBody>
                    <a:bodyPr/>
                    <a:lstStyle/>
                    <a:p>
                      <a:pPr algn="ctr" rtl="1"/>
                      <a:r>
                        <a:rPr lang="en-US" altLang="he-IL" sz="2800" b="1" dirty="0">
                          <a:solidFill>
                            <a:schemeClr val="tx1">
                              <a:lumMod val="50000"/>
                              <a:lumOff val="50000"/>
                            </a:schemeClr>
                          </a:solidFill>
                        </a:rPr>
                        <a:t>O</a:t>
                      </a:r>
                      <a:r>
                        <a:rPr lang="en-US" altLang="he-IL" sz="2400" b="1" dirty="0">
                          <a:solidFill>
                            <a:schemeClr val="tx1">
                              <a:lumMod val="50000"/>
                              <a:lumOff val="50000"/>
                            </a:schemeClr>
                          </a:solidFill>
                        </a:rPr>
                        <a:t>(</a:t>
                      </a:r>
                      <a:r>
                        <a:rPr lang="en-US" altLang="he-IL" sz="2200" b="1" dirty="0">
                          <a:solidFill>
                            <a:schemeClr val="tx1">
                              <a:lumMod val="50000"/>
                              <a:lumOff val="50000"/>
                            </a:schemeClr>
                          </a:solidFill>
                        </a:rPr>
                        <a:t>1</a:t>
                      </a:r>
                      <a:r>
                        <a:rPr lang="en-US" altLang="he-IL" sz="2400" b="1" dirty="0">
                          <a:solidFill>
                            <a:schemeClr val="tx1">
                              <a:lumMod val="50000"/>
                              <a:lumOff val="50000"/>
                            </a:schemeClr>
                          </a:solidFill>
                        </a:rPr>
                        <a:t>)</a:t>
                      </a:r>
                      <a:endParaRPr lang="he-IL" sz="24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1031766466"/>
                  </a:ext>
                </a:extLst>
              </a:tr>
            </a:tbl>
          </a:graphicData>
        </a:graphic>
      </p:graphicFrame>
      <p:sp>
        <p:nvSpPr>
          <p:cNvPr id="9" name="TextBox 1">
            <a:extLst>
              <a:ext uri="{FF2B5EF4-FFF2-40B4-BE49-F238E27FC236}">
                <a16:creationId xmlns:a16="http://schemas.microsoft.com/office/drawing/2014/main" id="{BD53686F-22C8-461B-9978-41441F159C3C}"/>
              </a:ext>
            </a:extLst>
          </p:cNvPr>
          <p:cNvSpPr txBox="1">
            <a:spLocks noChangeArrowheads="1"/>
          </p:cNvSpPr>
          <p:nvPr/>
        </p:nvSpPr>
        <p:spPr bwMode="auto">
          <a:xfrm>
            <a:off x="-188685" y="4738318"/>
            <a:ext cx="8393068" cy="121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b="1" dirty="0"/>
              <a:t>שאלה?  </a:t>
            </a:r>
            <a:r>
              <a:rPr lang="he-IL" sz="2400" dirty="0"/>
              <a:t>מי הייצוג/ים בעל/י הסדר גודל הטוב/ים ביותר? נמק/י.</a:t>
            </a:r>
          </a:p>
          <a:p>
            <a:pPr defTabSz="432000"/>
            <a:r>
              <a:rPr lang="he-IL" sz="2400" dirty="0"/>
              <a:t>				</a:t>
            </a:r>
          </a:p>
          <a:p>
            <a:pPr defTabSz="432000"/>
            <a:r>
              <a:rPr lang="he-IL" sz="2400" b="1" dirty="0"/>
              <a:t>שאלה?  </a:t>
            </a:r>
            <a:r>
              <a:rPr lang="he-IL" sz="2400" dirty="0"/>
              <a:t>באיזה ייצוג נבחר? נמק/י.</a:t>
            </a:r>
          </a:p>
          <a:p>
            <a:pPr defTabSz="432000"/>
            <a:endParaRPr lang="he-IL" sz="2400" dirty="0"/>
          </a:p>
        </p:txBody>
      </p:sp>
    </p:spTree>
    <p:extLst>
      <p:ext uri="{BB962C8B-B14F-4D97-AF65-F5344CB8AC3E}">
        <p14:creationId xmlns:p14="http://schemas.microsoft.com/office/powerpoint/2010/main" val="32135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a:xfrm>
            <a:off x="1194897" y="-4631"/>
            <a:ext cx="9802206" cy="720000"/>
          </a:xfrm>
        </p:spPr>
        <p:txBody>
          <a:bodyPr rtlCol="0"/>
          <a:lstStyle/>
          <a:p>
            <a:pPr algn="ctr" defTabSz="432000" eaLnBrk="1" fontAlgn="auto" hangingPunct="1">
              <a:spcAft>
                <a:spcPts val="0"/>
              </a:spcAft>
              <a:defRPr/>
            </a:pPr>
            <a:r>
              <a:rPr lang="he-IL" altLang="he-IL" b="1" dirty="0">
                <a:cs typeface="+mj-cs"/>
              </a:rPr>
              <a:t>שאלה 3 – בגרות 2010</a:t>
            </a:r>
          </a:p>
        </p:txBody>
      </p:sp>
      <p:pic>
        <p:nvPicPr>
          <p:cNvPr id="3" name="תמונה 2" descr="תמונה שמכילה ציפור&#10;&#10;התיאור נוצר באופן אוטומטי">
            <a:extLst>
              <a:ext uri="{FF2B5EF4-FFF2-40B4-BE49-F238E27FC236}">
                <a16:creationId xmlns:a16="http://schemas.microsoft.com/office/drawing/2014/main" id="{FC886D19-E939-4FB7-8C25-E21B3B822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37" y="715369"/>
            <a:ext cx="10311398" cy="4353962"/>
          </a:xfrm>
          <a:prstGeom prst="rect">
            <a:avLst/>
          </a:prstGeom>
        </p:spPr>
      </p:pic>
    </p:spTree>
    <p:extLst>
      <p:ext uri="{BB962C8B-B14F-4D97-AF65-F5344CB8AC3E}">
        <p14:creationId xmlns:p14="http://schemas.microsoft.com/office/powerpoint/2010/main" val="246835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8EEEBB17-1F79-4303-BB83-2E9010C23D0B}"/>
              </a:ext>
            </a:extLst>
          </p:cNvPr>
          <p:cNvGraphicFramePr>
            <a:graphicFrameLocks noGrp="1"/>
          </p:cNvGraphicFramePr>
          <p:nvPr>
            <p:extLst>
              <p:ext uri="{D42A27DB-BD31-4B8C-83A1-F6EECF244321}">
                <p14:modId xmlns:p14="http://schemas.microsoft.com/office/powerpoint/2010/main" val="3415103840"/>
              </p:ext>
            </p:extLst>
          </p:nvPr>
        </p:nvGraphicFramePr>
        <p:xfrm>
          <a:off x="164624" y="843349"/>
          <a:ext cx="11862751" cy="4912624"/>
        </p:xfrm>
        <a:graphic>
          <a:graphicData uri="http://schemas.openxmlformats.org/drawingml/2006/table">
            <a:tbl>
              <a:tblPr rtl="1" firstRow="1" bandRow="1">
                <a:tableStyleId>{5940675A-B579-460E-94D1-54222C63F5DA}</a:tableStyleId>
              </a:tblPr>
              <a:tblGrid>
                <a:gridCol w="8977965">
                  <a:extLst>
                    <a:ext uri="{9D8B030D-6E8A-4147-A177-3AD203B41FA5}">
                      <a16:colId xmlns:a16="http://schemas.microsoft.com/office/drawing/2014/main" val="3242633121"/>
                    </a:ext>
                  </a:extLst>
                </a:gridCol>
                <a:gridCol w="2884786">
                  <a:extLst>
                    <a:ext uri="{9D8B030D-6E8A-4147-A177-3AD203B41FA5}">
                      <a16:colId xmlns:a16="http://schemas.microsoft.com/office/drawing/2014/main" val="1506374434"/>
                    </a:ext>
                  </a:extLst>
                </a:gridCol>
              </a:tblGrid>
              <a:tr h="538744">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תיאור הפעולה</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כותרת הפעולה</a:t>
                      </a:r>
                    </a:p>
                  </a:txBody>
                  <a:tcPr anchor="ctr">
                    <a:solidFill>
                      <a:srgbClr val="12B4BC"/>
                    </a:solidFill>
                  </a:tcPr>
                </a:tc>
                <a:extLst>
                  <a:ext uri="{0D108BD9-81ED-4DB2-BD59-A6C34878D82A}">
                    <a16:rowId xmlns:a16="http://schemas.microsoft.com/office/drawing/2014/main" val="3503481916"/>
                  </a:ext>
                </a:extLst>
              </a:tr>
              <a:tr h="538744">
                <a:tc>
                  <a:txBody>
                    <a:bodyPr/>
                    <a:lstStyle/>
                    <a:p>
                      <a:pPr algn="r" rtl="1"/>
                      <a:r>
                        <a:rPr lang="he-IL" sz="2200" dirty="0">
                          <a:latin typeface="Varela Round" panose="00000500000000000000" pitchFamily="2" charset="-79"/>
                          <a:cs typeface="Varela Round" panose="00000500000000000000" pitchFamily="2" charset="-79"/>
                        </a:rPr>
                        <a:t>פעולה בונה המקבלת את שם בעל התיבה ויוצרת תיבה ריקה בגודל 100 קילו</a:t>
                      </a:r>
                      <a:r>
                        <a:rPr lang="he-IL" sz="2200" baseline="30000" dirty="0">
                          <a:latin typeface="Varela Round" panose="00000500000000000000" pitchFamily="2" charset="-79"/>
                          <a:cs typeface="Varela Round" panose="00000500000000000000" pitchFamily="2" charset="-79"/>
                        </a:rPr>
                        <a:t>-</a:t>
                      </a:r>
                      <a:r>
                        <a:rPr lang="he-IL" sz="2200" dirty="0">
                          <a:latin typeface="Varela Round" panose="00000500000000000000" pitchFamily="2" charset="-79"/>
                          <a:cs typeface="Varela Round" panose="00000500000000000000" pitchFamily="2" charset="-79"/>
                        </a:rPr>
                        <a:t>בית.</a:t>
                      </a:r>
                    </a:p>
                  </a:txBody>
                  <a:tcPr anchor="ctr"/>
                </a:tc>
                <a:tc>
                  <a:txBody>
                    <a:bodyPr/>
                    <a:lstStyle/>
                    <a:p>
                      <a:pPr algn="l" rtl="0"/>
                      <a:r>
                        <a:rPr lang="en-US" sz="2200" b="0" i="0" u="none" strike="noStrike" kern="1200" baseline="0" dirty="0">
                          <a:solidFill>
                            <a:schemeClr val="tx1"/>
                          </a:solidFill>
                          <a:latin typeface="+mn-lt"/>
                          <a:ea typeface="+mn-ea"/>
                          <a:cs typeface="+mn-cs"/>
                        </a:rPr>
                        <a:t>public </a:t>
                      </a:r>
                      <a:r>
                        <a:rPr lang="en-US" sz="2200" b="0" i="0" u="none" strike="noStrike" kern="1200" baseline="0" dirty="0" err="1">
                          <a:solidFill>
                            <a:schemeClr val="tx1"/>
                          </a:solidFill>
                          <a:latin typeface="+mn-lt"/>
                          <a:ea typeface="+mn-ea"/>
                          <a:cs typeface="+mn-cs"/>
                        </a:rPr>
                        <a:t>MessageBox</a:t>
                      </a:r>
                      <a:endParaRPr lang="en-US" sz="2200" b="0" i="0" u="none" strike="noStrike" kern="1200" baseline="0" dirty="0">
                        <a:solidFill>
                          <a:schemeClr val="tx1"/>
                        </a:solidFill>
                        <a:latin typeface="+mn-lt"/>
                        <a:ea typeface="+mn-ea"/>
                        <a:cs typeface="+mn-cs"/>
                      </a:endParaRPr>
                    </a:p>
                    <a:p>
                      <a:pPr algn="l" rtl="0"/>
                      <a:r>
                        <a:rPr lang="en-US" sz="2200" b="0" i="0" u="none" strike="noStrike" kern="1200" baseline="0" dirty="0">
                          <a:solidFill>
                            <a:schemeClr val="tx1"/>
                          </a:solidFill>
                          <a:latin typeface="+mn-lt"/>
                          <a:ea typeface="+mn-ea"/>
                          <a:cs typeface="+mn-cs"/>
                        </a:rPr>
                        <a:t>           (String owner)</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631322102"/>
                  </a:ext>
                </a:extLst>
              </a:tr>
              <a:tr h="538744">
                <a:tc>
                  <a:txBody>
                    <a:bodyPr/>
                    <a:lstStyle/>
                    <a:p>
                      <a:pPr algn="r" rtl="1">
                        <a:spcAft>
                          <a:spcPts val="200"/>
                        </a:spcAft>
                      </a:pPr>
                      <a:r>
                        <a:rPr lang="he-IL" sz="2200" dirty="0">
                          <a:latin typeface="Varela Round" panose="00000500000000000000" pitchFamily="2" charset="-79"/>
                          <a:cs typeface="Varela Round" panose="00000500000000000000" pitchFamily="2" charset="-79"/>
                        </a:rPr>
                        <a:t>פקודה המוסיפה הודעה חדשה </a:t>
                      </a:r>
                      <a:r>
                        <a:rPr lang="en-US" sz="2200" dirty="0">
                          <a:latin typeface="Varela Round" panose="00000500000000000000" pitchFamily="2" charset="-79"/>
                          <a:cs typeface="Varela Round" panose="00000500000000000000" pitchFamily="2" charset="-79"/>
                        </a:rPr>
                        <a:t>m</a:t>
                      </a:r>
                      <a:r>
                        <a:rPr lang="he-IL" sz="2200" dirty="0">
                          <a:latin typeface="Varela Round" panose="00000500000000000000" pitchFamily="2" charset="-79"/>
                          <a:cs typeface="Varela Round" panose="00000500000000000000" pitchFamily="2" charset="-79"/>
                        </a:rPr>
                        <a:t> מטיפוס </a:t>
                      </a:r>
                      <a:r>
                        <a:rPr lang="en-US" sz="2200" dirty="0">
                          <a:latin typeface="Varela Round" panose="00000500000000000000" pitchFamily="2" charset="-79"/>
                          <a:cs typeface="Varela Round" panose="00000500000000000000" pitchFamily="2" charset="-79"/>
                        </a:rPr>
                        <a:t>Message</a:t>
                      </a:r>
                      <a:r>
                        <a:rPr lang="he-IL" sz="2200" dirty="0">
                          <a:latin typeface="Varela Round" panose="00000500000000000000" pitchFamily="2" charset="-79"/>
                          <a:cs typeface="Varela Round" panose="00000500000000000000" pitchFamily="2" charset="-79"/>
                        </a:rPr>
                        <a:t>.</a:t>
                      </a:r>
                    </a:p>
                    <a:p>
                      <a:pPr algn="r" rtl="1">
                        <a:spcAft>
                          <a:spcPts val="200"/>
                        </a:spcAft>
                      </a:pPr>
                      <a:r>
                        <a:rPr lang="he-IL" sz="2000" dirty="0">
                          <a:latin typeface="Varela Round" panose="00000500000000000000" pitchFamily="2" charset="-79"/>
                          <a:cs typeface="Varela Round" panose="00000500000000000000" pitchFamily="2" charset="-79"/>
                        </a:rPr>
                        <a:t>אם אין די מקום בתיבה להודעה החדשה, יימחקו מסל האשפה ההודעות בעלות המספרים הסידוריים הנמוכים ביותר עד שיהיה די מקום להודעה החדשה.</a:t>
                      </a:r>
                    </a:p>
                    <a:p>
                      <a:pPr algn="r" rtl="1">
                        <a:spcAft>
                          <a:spcPts val="200"/>
                        </a:spcAft>
                      </a:pPr>
                      <a:r>
                        <a:rPr lang="he-IL" sz="2000" dirty="0">
                          <a:latin typeface="Varela Round" panose="00000500000000000000" pitchFamily="2" charset="-79"/>
                          <a:cs typeface="Varela Round" panose="00000500000000000000" pitchFamily="2" charset="-79"/>
                        </a:rPr>
                        <a:t>אם אין די מקום בתיבה ואין די הודעות למחוק מסל האשפה, ההודעה </a:t>
                      </a:r>
                      <a:r>
                        <a:rPr lang="he-IL" sz="2000" u="sng" dirty="0">
                          <a:latin typeface="Varela Round" panose="00000500000000000000" pitchFamily="2" charset="-79"/>
                          <a:cs typeface="Varela Round" panose="00000500000000000000" pitchFamily="2" charset="-79"/>
                        </a:rPr>
                        <a:t>לא</a:t>
                      </a:r>
                      <a:r>
                        <a:rPr lang="he-IL" sz="2000" dirty="0">
                          <a:latin typeface="Varela Round" panose="00000500000000000000" pitchFamily="2" charset="-79"/>
                          <a:cs typeface="Varela Round" panose="00000500000000000000" pitchFamily="2" charset="-79"/>
                        </a:rPr>
                        <a:t> תתווסף לתיבה, ו</a:t>
                      </a:r>
                      <a:r>
                        <a:rPr lang="he-IL" sz="2000" u="sng" dirty="0">
                          <a:latin typeface="Varela Round" panose="00000500000000000000" pitchFamily="2" charset="-79"/>
                          <a:cs typeface="Varela Round" panose="00000500000000000000" pitchFamily="2" charset="-79"/>
                        </a:rPr>
                        <a:t>לא</a:t>
                      </a:r>
                      <a:r>
                        <a:rPr lang="he-IL" sz="2000" dirty="0">
                          <a:latin typeface="Varela Round" panose="00000500000000000000" pitchFamily="2" charset="-79"/>
                          <a:cs typeface="Varela Round" panose="00000500000000000000" pitchFamily="2" charset="-79"/>
                        </a:rPr>
                        <a:t> יימחקו הודעות מסל האשפה.</a:t>
                      </a:r>
                    </a:p>
                    <a:p>
                      <a:pPr algn="r" rtl="1"/>
                      <a:r>
                        <a:rPr lang="he-IL" sz="2200" dirty="0">
                          <a:latin typeface="Varela Round" panose="00000500000000000000" pitchFamily="2" charset="-79"/>
                          <a:cs typeface="Varela Round" panose="00000500000000000000" pitchFamily="2" charset="-79"/>
                        </a:rPr>
                        <a:t>הפקודה תחזיר </a:t>
                      </a:r>
                      <a:r>
                        <a:rPr lang="en-US" sz="2200" dirty="0">
                          <a:latin typeface="Varela Round" panose="00000500000000000000" pitchFamily="2" charset="-79"/>
                          <a:cs typeface="Varela Round" panose="00000500000000000000" pitchFamily="2" charset="-79"/>
                        </a:rPr>
                        <a:t>true</a:t>
                      </a:r>
                      <a:r>
                        <a:rPr lang="he-IL" sz="2200" dirty="0">
                          <a:latin typeface="Varela Round" panose="00000500000000000000" pitchFamily="2" charset="-79"/>
                          <a:cs typeface="Varela Round" panose="00000500000000000000" pitchFamily="2" charset="-79"/>
                        </a:rPr>
                        <a:t> אם ההודעה הוספה לתיבה, אחרת הפעולה תחזיר </a:t>
                      </a:r>
                      <a:r>
                        <a:rPr lang="en-US" sz="2200" dirty="0">
                          <a:latin typeface="Varela Round" panose="00000500000000000000" pitchFamily="2" charset="-79"/>
                          <a:cs typeface="Varela Round" panose="00000500000000000000" pitchFamily="2" charset="-79"/>
                        </a:rPr>
                        <a:t>false</a:t>
                      </a:r>
                      <a:r>
                        <a:rPr lang="he-IL" sz="2200" dirty="0">
                          <a:latin typeface="Varela Round" panose="00000500000000000000" pitchFamily="2" charset="-79"/>
                          <a:cs typeface="Varela Round" panose="00000500000000000000" pitchFamily="2" charset="-79"/>
                        </a:rPr>
                        <a:t>.</a:t>
                      </a:r>
                    </a:p>
                    <a:p>
                      <a:pPr algn="r" rtl="1"/>
                      <a:r>
                        <a:rPr lang="he-IL" sz="2000" dirty="0">
                          <a:latin typeface="Varela Round" panose="00000500000000000000" pitchFamily="2" charset="-79"/>
                          <a:cs typeface="Varela Round" panose="00000500000000000000" pitchFamily="2" charset="-79"/>
                        </a:rPr>
                        <a:t>                                                          הנחות:        </a:t>
                      </a:r>
                    </a:p>
                    <a:p>
                      <a:pPr algn="r" rtl="1"/>
                      <a:r>
                        <a:rPr lang="he-IL" sz="2000" dirty="0">
                          <a:latin typeface="Varela Round" panose="00000500000000000000" pitchFamily="2" charset="-79"/>
                          <a:cs typeface="Varela Round" panose="00000500000000000000" pitchFamily="2" charset="-79"/>
                        </a:rPr>
                        <a:t>                                                           ל- </a:t>
                      </a:r>
                      <a:r>
                        <a:rPr lang="en-US" sz="2000" dirty="0">
                          <a:latin typeface="Varela Round" panose="00000500000000000000" pitchFamily="2" charset="-79"/>
                          <a:cs typeface="Varela Round" panose="00000500000000000000" pitchFamily="2" charset="-79"/>
                        </a:rPr>
                        <a:t>m</a:t>
                      </a:r>
                      <a:r>
                        <a:rPr lang="he-IL" sz="2000" dirty="0">
                          <a:latin typeface="Varela Round" panose="00000500000000000000" pitchFamily="2" charset="-79"/>
                          <a:cs typeface="Varela Round" panose="00000500000000000000" pitchFamily="2" charset="-79"/>
                        </a:rPr>
                        <a:t> יש מספר סידורי מעודכן.</a:t>
                      </a:r>
                    </a:p>
                    <a:p>
                      <a:pPr algn="r" rtl="1"/>
                      <a:r>
                        <a:rPr lang="he-IL" sz="2000" dirty="0">
                          <a:latin typeface="Varela Round" panose="00000500000000000000" pitchFamily="2" charset="-79"/>
                          <a:cs typeface="Varela Round" panose="00000500000000000000" pitchFamily="2" charset="-79"/>
                        </a:rPr>
                        <a:t>                                                           גודל ההודעה קטן מגודל תיבת ההודעות.</a:t>
                      </a:r>
                    </a:p>
                    <a:p>
                      <a:pPr algn="r" rtl="1"/>
                      <a:endParaRPr lang="he-IL" sz="2000" dirty="0">
                        <a:latin typeface="Varela Round" panose="00000500000000000000" pitchFamily="2" charset="-79"/>
                        <a:cs typeface="Varela Round" panose="00000500000000000000" pitchFamily="2" charset="-79"/>
                      </a:endParaRPr>
                    </a:p>
                  </a:txBody>
                  <a:tcPr anchor="ctr"/>
                </a:tc>
                <a:tc>
                  <a:txBody>
                    <a:bodyPr/>
                    <a:lstStyle/>
                    <a:p>
                      <a:pPr algn="l" rtl="0"/>
                      <a:endParaRPr lang="en-US" sz="400" b="0" i="0" u="none" strike="noStrike" kern="1200" baseline="0" dirty="0">
                        <a:solidFill>
                          <a:schemeClr val="tx1"/>
                        </a:solidFill>
                        <a:latin typeface="+mn-lt"/>
                        <a:ea typeface="+mn-ea"/>
                        <a:cs typeface="+mn-cs"/>
                      </a:endParaRPr>
                    </a:p>
                    <a:p>
                      <a:pPr algn="l" rtl="0"/>
                      <a:r>
                        <a:rPr lang="en-US" sz="2200" b="0" i="0" u="none" strike="noStrike" kern="1200" baseline="0" dirty="0">
                          <a:solidFill>
                            <a:schemeClr val="tx1"/>
                          </a:solidFill>
                          <a:latin typeface="+mn-lt"/>
                          <a:ea typeface="+mn-ea"/>
                          <a:cs typeface="+mn-cs"/>
                        </a:rPr>
                        <a:t>public </a:t>
                      </a:r>
                      <a:r>
                        <a:rPr lang="en-US" sz="2200" b="0" i="0" u="none" strike="noStrike" kern="1200" baseline="0" dirty="0" err="1">
                          <a:solidFill>
                            <a:schemeClr val="tx1"/>
                          </a:solidFill>
                          <a:latin typeface="+mn-lt"/>
                          <a:ea typeface="+mn-ea"/>
                          <a:cs typeface="+mn-cs"/>
                        </a:rPr>
                        <a:t>boolean</a:t>
                      </a:r>
                      <a:endParaRPr lang="en-US" sz="2200" b="0" i="0" u="none" strike="noStrike" kern="1200" baseline="0" dirty="0">
                        <a:solidFill>
                          <a:schemeClr val="tx1"/>
                        </a:solidFill>
                        <a:latin typeface="+mn-lt"/>
                        <a:ea typeface="+mn-ea"/>
                        <a:cs typeface="+mn-cs"/>
                      </a:endParaRPr>
                    </a:p>
                    <a:p>
                      <a:pPr algn="l" rtl="0"/>
                      <a:r>
                        <a:rPr lang="en-US" sz="2200" b="0" i="0" u="none" strike="noStrike" kern="1200" baseline="0" dirty="0">
                          <a:solidFill>
                            <a:schemeClr val="tx1"/>
                          </a:solidFill>
                          <a:latin typeface="+mn-lt"/>
                          <a:ea typeface="+mn-ea"/>
                          <a:cs typeface="+mn-cs"/>
                        </a:rPr>
                        <a:t>       </a:t>
                      </a:r>
                      <a:r>
                        <a:rPr lang="en-US" sz="2200" b="0" i="0" u="none" strike="noStrike" kern="1200" baseline="0" dirty="0" err="1">
                          <a:solidFill>
                            <a:schemeClr val="tx1"/>
                          </a:solidFill>
                          <a:latin typeface="+mn-lt"/>
                          <a:ea typeface="+mn-ea"/>
                          <a:cs typeface="+mn-cs"/>
                        </a:rPr>
                        <a:t>addMessage</a:t>
                      </a:r>
                      <a:endParaRPr lang="en-US" sz="2200" b="0" i="0" u="none" strike="noStrike" kern="1200" baseline="0" dirty="0">
                        <a:solidFill>
                          <a:schemeClr val="tx1"/>
                        </a:solidFill>
                        <a:latin typeface="+mn-lt"/>
                        <a:ea typeface="+mn-ea"/>
                        <a:cs typeface="+mn-cs"/>
                      </a:endParaRPr>
                    </a:p>
                    <a:p>
                      <a:pPr algn="l" rtl="0"/>
                      <a:r>
                        <a:rPr lang="en-US" sz="2200" b="0" i="0" u="none" strike="noStrike" kern="1200" baseline="0" dirty="0">
                          <a:solidFill>
                            <a:schemeClr val="tx1"/>
                          </a:solidFill>
                          <a:latin typeface="+mn-lt"/>
                          <a:ea typeface="+mn-ea"/>
                          <a:cs typeface="+mn-cs"/>
                        </a:rPr>
                        <a:t>            </a:t>
                      </a:r>
                      <a:r>
                        <a:rPr lang="he-IL" sz="2200" b="0" i="0" u="none" strike="noStrike" kern="1200" baseline="0" dirty="0">
                          <a:solidFill>
                            <a:schemeClr val="tx1"/>
                          </a:solidFill>
                          <a:latin typeface="+mn-lt"/>
                          <a:ea typeface="+mn-ea"/>
                          <a:cs typeface="+mn-cs"/>
                        </a:rPr>
                        <a:t> </a:t>
                      </a:r>
                      <a:r>
                        <a:rPr lang="en-US" sz="2200" b="0" i="0" u="none" strike="noStrike" kern="1200" baseline="0" dirty="0">
                          <a:solidFill>
                            <a:schemeClr val="tx1"/>
                          </a:solidFill>
                          <a:latin typeface="+mn-lt"/>
                          <a:ea typeface="+mn-ea"/>
                          <a:cs typeface="+mn-cs"/>
                        </a:rPr>
                        <a:t>(Message m)</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803777472"/>
                  </a:ext>
                </a:extLst>
              </a:tr>
            </a:tbl>
          </a:graphicData>
        </a:graphic>
      </p:graphicFrame>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3 – בגרות 2010</a:t>
            </a:r>
          </a:p>
        </p:txBody>
      </p:sp>
    </p:spTree>
    <p:extLst>
      <p:ext uri="{BB962C8B-B14F-4D97-AF65-F5344CB8AC3E}">
        <p14:creationId xmlns:p14="http://schemas.microsoft.com/office/powerpoint/2010/main" val="154283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3 – בגרות 2010</a:t>
            </a:r>
          </a:p>
        </p:txBody>
      </p:sp>
      <p:graphicFrame>
        <p:nvGraphicFramePr>
          <p:cNvPr id="2" name="טבלה 1">
            <a:extLst>
              <a:ext uri="{FF2B5EF4-FFF2-40B4-BE49-F238E27FC236}">
                <a16:creationId xmlns:a16="http://schemas.microsoft.com/office/drawing/2014/main" id="{8EEEBB17-1F79-4303-BB83-2E9010C23D0B}"/>
              </a:ext>
            </a:extLst>
          </p:cNvPr>
          <p:cNvGraphicFramePr>
            <a:graphicFrameLocks noGrp="1"/>
          </p:cNvGraphicFramePr>
          <p:nvPr>
            <p:extLst>
              <p:ext uri="{D42A27DB-BD31-4B8C-83A1-F6EECF244321}">
                <p14:modId xmlns:p14="http://schemas.microsoft.com/office/powerpoint/2010/main" val="1778810582"/>
              </p:ext>
            </p:extLst>
          </p:nvPr>
        </p:nvGraphicFramePr>
        <p:xfrm>
          <a:off x="164624" y="843349"/>
          <a:ext cx="11862751" cy="3180608"/>
        </p:xfrm>
        <a:graphic>
          <a:graphicData uri="http://schemas.openxmlformats.org/drawingml/2006/table">
            <a:tbl>
              <a:tblPr rtl="1" firstRow="1" bandRow="1">
                <a:tableStyleId>{5940675A-B579-460E-94D1-54222C63F5DA}</a:tableStyleId>
              </a:tblPr>
              <a:tblGrid>
                <a:gridCol w="7322025">
                  <a:extLst>
                    <a:ext uri="{9D8B030D-6E8A-4147-A177-3AD203B41FA5}">
                      <a16:colId xmlns:a16="http://schemas.microsoft.com/office/drawing/2014/main" val="3242633121"/>
                    </a:ext>
                  </a:extLst>
                </a:gridCol>
                <a:gridCol w="4540726">
                  <a:extLst>
                    <a:ext uri="{9D8B030D-6E8A-4147-A177-3AD203B41FA5}">
                      <a16:colId xmlns:a16="http://schemas.microsoft.com/office/drawing/2014/main" val="1506374434"/>
                    </a:ext>
                  </a:extLst>
                </a:gridCol>
              </a:tblGrid>
              <a:tr h="538744">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תיאור הפעולה</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כותרת הפעולה</a:t>
                      </a:r>
                    </a:p>
                  </a:txBody>
                  <a:tcPr anchor="ctr">
                    <a:solidFill>
                      <a:srgbClr val="12B4BC"/>
                    </a:solidFill>
                  </a:tcPr>
                </a:tc>
                <a:extLst>
                  <a:ext uri="{0D108BD9-81ED-4DB2-BD59-A6C34878D82A}">
                    <a16:rowId xmlns:a16="http://schemas.microsoft.com/office/drawing/2014/main" val="3503481916"/>
                  </a:ext>
                </a:extLst>
              </a:tr>
              <a:tr h="538744">
                <a:tc>
                  <a:txBody>
                    <a:bodyPr/>
                    <a:lstStyle/>
                    <a:p>
                      <a:pPr algn="r" rtl="1"/>
                      <a:r>
                        <a:rPr lang="he-IL" sz="2000" dirty="0">
                          <a:latin typeface="Varela Round" panose="00000500000000000000" pitchFamily="2" charset="-79"/>
                          <a:cs typeface="Varela Round" panose="00000500000000000000" pitchFamily="2" charset="-79"/>
                        </a:rPr>
                        <a:t>פקודה המוחקת את ההודעה בעלת המספר הסידורי הקטן ביותר בסל האשפה ומחזירה את גודלה בקילו</a:t>
                      </a:r>
                      <a:r>
                        <a:rPr lang="he-IL" sz="2000" baseline="30000" dirty="0">
                          <a:latin typeface="Varela Round" panose="00000500000000000000" pitchFamily="2" charset="-79"/>
                          <a:cs typeface="Varela Round" panose="00000500000000000000" pitchFamily="2" charset="-79"/>
                        </a:rPr>
                        <a:t>-</a:t>
                      </a:r>
                      <a:r>
                        <a:rPr lang="he-IL" sz="2000" dirty="0">
                          <a:latin typeface="Varela Round" panose="00000500000000000000" pitchFamily="2" charset="-79"/>
                          <a:cs typeface="Varela Round" panose="00000500000000000000" pitchFamily="2" charset="-79"/>
                        </a:rPr>
                        <a:t>בית.</a:t>
                      </a:r>
                    </a:p>
                  </a:txBody>
                  <a:tcPr anchor="ctr"/>
                </a:tc>
                <a:tc>
                  <a:txBody>
                    <a:bodyPr/>
                    <a:lstStyle/>
                    <a:p>
                      <a:pPr algn="l" rtl="0"/>
                      <a:r>
                        <a:rPr lang="en-US" sz="2200" b="0" i="0" u="none" strike="noStrike" kern="1200" baseline="0" dirty="0">
                          <a:solidFill>
                            <a:schemeClr val="tx1"/>
                          </a:solidFill>
                          <a:latin typeface="+mn-lt"/>
                          <a:ea typeface="+mn-ea"/>
                          <a:cs typeface="+mn-cs"/>
                        </a:rPr>
                        <a:t>public int  </a:t>
                      </a:r>
                      <a:r>
                        <a:rPr lang="en-US" sz="2200" b="0" i="0" u="none" strike="noStrike" kern="1200" baseline="0" dirty="0" err="1">
                          <a:solidFill>
                            <a:schemeClr val="tx1"/>
                          </a:solidFill>
                          <a:latin typeface="+mn-lt"/>
                          <a:ea typeface="+mn-ea"/>
                          <a:cs typeface="+mn-cs"/>
                        </a:rPr>
                        <a:t>removeFromBin</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420944113"/>
                  </a:ext>
                </a:extLst>
              </a:tr>
              <a:tr h="538744">
                <a:tc>
                  <a:txBody>
                    <a:bodyPr/>
                    <a:lstStyle/>
                    <a:p>
                      <a:pPr algn="r" rtl="1"/>
                      <a:r>
                        <a:rPr lang="he-IL" sz="2000" dirty="0">
                          <a:latin typeface="Varela Round" panose="00000500000000000000" pitchFamily="2" charset="-79"/>
                          <a:cs typeface="Varela Round" panose="00000500000000000000" pitchFamily="2" charset="-79"/>
                        </a:rPr>
                        <a:t>פקודה המוחקת את כל ההודעות מסל האשפה.</a:t>
                      </a:r>
                    </a:p>
                  </a:txBody>
                  <a:tcPr anchor="ctr"/>
                </a:tc>
                <a:tc>
                  <a:txBody>
                    <a:bodyPr/>
                    <a:lstStyle/>
                    <a:p>
                      <a:pPr algn="l" rtl="0"/>
                      <a:r>
                        <a:rPr lang="en-US" sz="2200" b="0" i="0" u="none" strike="noStrike" kern="1200" baseline="0" dirty="0">
                          <a:solidFill>
                            <a:schemeClr val="tx1"/>
                          </a:solidFill>
                          <a:latin typeface="+mn-lt"/>
                          <a:ea typeface="+mn-ea"/>
                          <a:cs typeface="+mn-cs"/>
                        </a:rPr>
                        <a:t>public void  </a:t>
                      </a:r>
                      <a:r>
                        <a:rPr lang="en-US" sz="2200" b="0" i="0" u="none" strike="noStrike" kern="1200" baseline="0" dirty="0" err="1">
                          <a:solidFill>
                            <a:schemeClr val="tx1"/>
                          </a:solidFill>
                          <a:latin typeface="+mn-lt"/>
                          <a:ea typeface="+mn-ea"/>
                          <a:cs typeface="+mn-cs"/>
                        </a:rPr>
                        <a:t>emptyBin</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2636927822"/>
                  </a:ext>
                </a:extLst>
              </a:tr>
              <a:tr h="538744">
                <a:tc>
                  <a:txBody>
                    <a:bodyPr/>
                    <a:lstStyle/>
                    <a:p>
                      <a:pPr algn="r" rtl="1"/>
                      <a:r>
                        <a:rPr lang="he-IL" sz="2000" dirty="0">
                          <a:latin typeface="Varela Round" panose="00000500000000000000" pitchFamily="2" charset="-79"/>
                          <a:cs typeface="Varela Round" panose="00000500000000000000" pitchFamily="2" charset="-79"/>
                        </a:rPr>
                        <a:t>שאילתה המחזירה את סך כל הגודל בקילו</a:t>
                      </a:r>
                      <a:r>
                        <a:rPr lang="he-IL" sz="2000" baseline="30000" dirty="0">
                          <a:latin typeface="Varela Round" panose="00000500000000000000" pitchFamily="2" charset="-79"/>
                          <a:cs typeface="Varela Round" panose="00000500000000000000" pitchFamily="2" charset="-79"/>
                        </a:rPr>
                        <a:t>-</a:t>
                      </a:r>
                      <a:r>
                        <a:rPr lang="he-IL" sz="2000" dirty="0">
                          <a:latin typeface="Varela Round" panose="00000500000000000000" pitchFamily="2" charset="-79"/>
                          <a:cs typeface="Varela Round" panose="00000500000000000000" pitchFamily="2" charset="-79"/>
                        </a:rPr>
                        <a:t>בית שתופסות כל ההודעות הפעילות.</a:t>
                      </a:r>
                    </a:p>
                  </a:txBody>
                  <a:tcPr anchor="ctr"/>
                </a:tc>
                <a:tc>
                  <a:txBody>
                    <a:bodyPr/>
                    <a:lstStyle/>
                    <a:p>
                      <a:pPr algn="l" rtl="0"/>
                      <a:r>
                        <a:rPr lang="en-US" sz="2200" b="0" i="0" u="none" strike="noStrike" kern="1200" baseline="0" dirty="0">
                          <a:solidFill>
                            <a:schemeClr val="tx1"/>
                          </a:solidFill>
                          <a:latin typeface="+mn-lt"/>
                          <a:ea typeface="+mn-ea"/>
                          <a:cs typeface="+mn-cs"/>
                        </a:rPr>
                        <a:t>public int  </a:t>
                      </a:r>
                      <a:r>
                        <a:rPr lang="en-US" sz="2200" b="0" i="0" u="none" strike="noStrike" kern="1200" baseline="0" dirty="0" err="1">
                          <a:solidFill>
                            <a:schemeClr val="tx1"/>
                          </a:solidFill>
                          <a:latin typeface="+mn-lt"/>
                          <a:ea typeface="+mn-ea"/>
                          <a:cs typeface="+mn-cs"/>
                        </a:rPr>
                        <a:t>getActiveSize</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40299083"/>
                  </a:ext>
                </a:extLst>
              </a:tr>
              <a:tr h="538744">
                <a:tc>
                  <a:txBody>
                    <a:bodyPr/>
                    <a:lstStyle/>
                    <a:p>
                      <a:pPr algn="r" rtl="1"/>
                      <a:r>
                        <a:rPr lang="he-IL" sz="2000" dirty="0">
                          <a:latin typeface="Varela Round" panose="00000500000000000000" pitchFamily="2" charset="-79"/>
                          <a:cs typeface="Varela Round" panose="00000500000000000000" pitchFamily="2" charset="-79"/>
                        </a:rPr>
                        <a:t>שאילתה המחזירה את סך כל הגודל בקילו</a:t>
                      </a:r>
                      <a:r>
                        <a:rPr lang="he-IL" sz="2000" baseline="30000" dirty="0">
                          <a:latin typeface="Varela Round" panose="00000500000000000000" pitchFamily="2" charset="-79"/>
                          <a:cs typeface="Varela Round" panose="00000500000000000000" pitchFamily="2" charset="-79"/>
                        </a:rPr>
                        <a:t>-</a:t>
                      </a:r>
                      <a:r>
                        <a:rPr lang="he-IL" sz="2000" dirty="0">
                          <a:latin typeface="Varela Round" panose="00000500000000000000" pitchFamily="2" charset="-79"/>
                          <a:cs typeface="Varela Round" panose="00000500000000000000" pitchFamily="2" charset="-79"/>
                        </a:rPr>
                        <a:t>בית שתופסות כל ההודעות בסל האשפה.</a:t>
                      </a:r>
                    </a:p>
                  </a:txBody>
                  <a:tcPr anchor="ctr"/>
                </a:tc>
                <a:tc>
                  <a:txBody>
                    <a:bodyPr/>
                    <a:lstStyle/>
                    <a:p>
                      <a:pPr algn="l" rtl="0"/>
                      <a:r>
                        <a:rPr lang="en-US" sz="2200" b="0" i="0" u="none" strike="noStrike" kern="1200" baseline="0" dirty="0">
                          <a:solidFill>
                            <a:schemeClr val="tx1"/>
                          </a:solidFill>
                          <a:latin typeface="+mn-lt"/>
                          <a:ea typeface="+mn-ea"/>
                          <a:cs typeface="+mn-cs"/>
                        </a:rPr>
                        <a:t>public int  </a:t>
                      </a:r>
                      <a:r>
                        <a:rPr lang="en-US" sz="2200" b="0" i="0" u="none" strike="noStrike" kern="1200" baseline="0" dirty="0" err="1">
                          <a:solidFill>
                            <a:schemeClr val="tx1"/>
                          </a:solidFill>
                          <a:latin typeface="+mn-lt"/>
                          <a:ea typeface="+mn-ea"/>
                          <a:cs typeface="+mn-cs"/>
                        </a:rPr>
                        <a:t>getBinSize</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3567477492"/>
                  </a:ext>
                </a:extLst>
              </a:tr>
            </a:tbl>
          </a:graphicData>
        </a:graphic>
      </p:graphicFrame>
      <p:sp>
        <p:nvSpPr>
          <p:cNvPr id="6" name="מלבן 5">
            <a:extLst>
              <a:ext uri="{FF2B5EF4-FFF2-40B4-BE49-F238E27FC236}">
                <a16:creationId xmlns:a16="http://schemas.microsoft.com/office/drawing/2014/main" id="{D5A16B7A-5DD1-49F6-829B-2CF2C1789F76}"/>
              </a:ext>
            </a:extLst>
          </p:cNvPr>
          <p:cNvSpPr/>
          <p:nvPr/>
        </p:nvSpPr>
        <p:spPr>
          <a:xfrm>
            <a:off x="508000" y="4341714"/>
            <a:ext cx="5461000" cy="2308324"/>
          </a:xfrm>
          <a:prstGeom prst="rect">
            <a:avLst/>
          </a:prstGeom>
        </p:spPr>
        <p:txBody>
          <a:bodyPr wrap="square">
            <a:spAutoFit/>
          </a:bodyPr>
          <a:lstStyle/>
          <a:p>
            <a:pPr algn="l" rtl="0"/>
            <a:r>
              <a:rPr lang="en-US" sz="2400" dirty="0" err="1"/>
              <a:t>MessageBox</a:t>
            </a:r>
            <a:r>
              <a:rPr lang="en-US" sz="2400" dirty="0"/>
              <a:t> (String owner)</a:t>
            </a:r>
          </a:p>
          <a:p>
            <a:pPr algn="l" rtl="0"/>
            <a:r>
              <a:rPr lang="en-US" sz="2400" dirty="0" err="1"/>
              <a:t>boolean</a:t>
            </a:r>
            <a:r>
              <a:rPr lang="en-US" sz="2400" dirty="0"/>
              <a:t>  </a:t>
            </a:r>
            <a:r>
              <a:rPr lang="en-US" sz="2400" dirty="0" err="1"/>
              <a:t>addMessage</a:t>
            </a:r>
            <a:r>
              <a:rPr lang="en-US" sz="2400" dirty="0"/>
              <a:t> (Message m)</a:t>
            </a:r>
          </a:p>
          <a:p>
            <a:pPr algn="l" rtl="0"/>
            <a:r>
              <a:rPr lang="en-US" sz="2400" dirty="0"/>
              <a:t>int  </a:t>
            </a:r>
            <a:r>
              <a:rPr lang="en-US" sz="2400" dirty="0" err="1">
                <a:solidFill>
                  <a:srgbClr val="00B0F0"/>
                </a:solidFill>
              </a:rPr>
              <a:t>removeFromBin</a:t>
            </a:r>
            <a:r>
              <a:rPr lang="en-US" sz="2400" dirty="0"/>
              <a:t>()</a:t>
            </a:r>
            <a:endParaRPr lang="he-IL" sz="2400" dirty="0">
              <a:latin typeface="Varela Round" panose="00000500000000000000" pitchFamily="2" charset="-79"/>
              <a:cs typeface="Varela Round" panose="00000500000000000000" pitchFamily="2" charset="-79"/>
            </a:endParaRPr>
          </a:p>
          <a:p>
            <a:pPr algn="l" rtl="0"/>
            <a:r>
              <a:rPr lang="en-US" sz="2400" dirty="0"/>
              <a:t>void  </a:t>
            </a:r>
            <a:r>
              <a:rPr lang="en-US" sz="2400" dirty="0" err="1">
                <a:solidFill>
                  <a:srgbClr val="FFC000"/>
                </a:solidFill>
              </a:rPr>
              <a:t>emptyBin</a:t>
            </a:r>
            <a:r>
              <a:rPr lang="en-US" sz="2400" dirty="0"/>
              <a:t>()</a:t>
            </a:r>
            <a:endParaRPr lang="he-IL" sz="2400" dirty="0">
              <a:latin typeface="Varela Round" panose="00000500000000000000" pitchFamily="2" charset="-79"/>
              <a:cs typeface="Varela Round" panose="00000500000000000000" pitchFamily="2" charset="-79"/>
            </a:endParaRPr>
          </a:p>
          <a:p>
            <a:pPr algn="l" rtl="0"/>
            <a:r>
              <a:rPr lang="en-US" sz="2400" dirty="0"/>
              <a:t>int  </a:t>
            </a:r>
            <a:r>
              <a:rPr lang="en-US" sz="2400" dirty="0" err="1">
                <a:solidFill>
                  <a:srgbClr val="00B050"/>
                </a:solidFill>
              </a:rPr>
              <a:t>getActiveSize</a:t>
            </a:r>
            <a:r>
              <a:rPr lang="en-US" sz="2400" dirty="0"/>
              <a:t>()</a:t>
            </a:r>
            <a:endParaRPr lang="he-IL" sz="2400" dirty="0">
              <a:latin typeface="Varela Round" panose="00000500000000000000" pitchFamily="2" charset="-79"/>
              <a:cs typeface="Varela Round" panose="00000500000000000000" pitchFamily="2" charset="-79"/>
            </a:endParaRPr>
          </a:p>
          <a:p>
            <a:pPr algn="l" rtl="0"/>
            <a:r>
              <a:rPr lang="en-US" sz="2400" dirty="0"/>
              <a:t>int  </a:t>
            </a:r>
            <a:r>
              <a:rPr lang="en-US" sz="2400" dirty="0" err="1">
                <a:solidFill>
                  <a:srgbClr val="00B050"/>
                </a:solidFill>
              </a:rPr>
              <a:t>getBinSize</a:t>
            </a:r>
            <a:r>
              <a:rPr lang="en-US" sz="2400" dirty="0"/>
              <a:t>()</a:t>
            </a:r>
          </a:p>
        </p:txBody>
      </p:sp>
      <p:sp>
        <p:nvSpPr>
          <p:cNvPr id="8" name="תיבת טקסט 7">
            <a:extLst>
              <a:ext uri="{FF2B5EF4-FFF2-40B4-BE49-F238E27FC236}">
                <a16:creationId xmlns:a16="http://schemas.microsoft.com/office/drawing/2014/main" id="{CCB0DE79-EE4B-4EC2-A900-DE54E268185A}"/>
              </a:ext>
            </a:extLst>
          </p:cNvPr>
          <p:cNvSpPr txBox="1"/>
          <p:nvPr/>
        </p:nvSpPr>
        <p:spPr>
          <a:xfrm>
            <a:off x="4440872" y="4250193"/>
            <a:ext cx="3925888" cy="461665"/>
          </a:xfrm>
          <a:prstGeom prst="rect">
            <a:avLst/>
          </a:prstGeom>
          <a:noFill/>
        </p:spPr>
        <p:txBody>
          <a:bodyPr wrap="square" rtlCol="1">
            <a:spAutoFit/>
          </a:bodyPr>
          <a:lstStyle/>
          <a:p>
            <a:r>
              <a:rPr lang="he-IL" sz="2400" dirty="0"/>
              <a:t>סיכום הפעולות בצבעים:</a:t>
            </a:r>
          </a:p>
        </p:txBody>
      </p:sp>
    </p:spTree>
    <p:extLst>
      <p:ext uri="{BB962C8B-B14F-4D97-AF65-F5344CB8AC3E}">
        <p14:creationId xmlns:p14="http://schemas.microsoft.com/office/powerpoint/2010/main" val="26864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133350" y="920108"/>
            <a:ext cx="12285662" cy="4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just" defTabSz="360000"/>
            <a:r>
              <a:rPr lang="he-IL" sz="2400" b="1" dirty="0"/>
              <a:t>א. 	</a:t>
            </a:r>
            <a:r>
              <a:rPr lang="he-IL" sz="2400" dirty="0"/>
              <a:t>כתב/י ב־ </a:t>
            </a:r>
            <a:r>
              <a:rPr lang="en-US" sz="2400" dirty="0"/>
              <a:t>Java</a:t>
            </a:r>
            <a:r>
              <a:rPr lang="he-IL" sz="2400" dirty="0"/>
              <a:t> את כותרת המחלקה </a:t>
            </a:r>
            <a:r>
              <a:rPr lang="en-US" sz="2400" dirty="0"/>
              <a:t> </a:t>
            </a:r>
            <a:r>
              <a:rPr lang="en-US" sz="2400" b="1" dirty="0"/>
              <a:t>Message</a:t>
            </a:r>
            <a:r>
              <a:rPr lang="he-IL" sz="2400" dirty="0"/>
              <a:t>ואת התכונות שלה. </a:t>
            </a:r>
            <a:r>
              <a:rPr lang="he-IL" sz="2200" dirty="0"/>
              <a:t>רשום/י תיעוד לכל תכונה.</a:t>
            </a:r>
          </a:p>
          <a:p>
            <a:pPr algn="just" defTabSz="360000"/>
            <a:endParaRPr lang="he-IL" sz="2400" dirty="0"/>
          </a:p>
        </p:txBody>
      </p:sp>
      <p:sp>
        <p:nvSpPr>
          <p:cNvPr id="2" name="מלבן 1">
            <a:extLst>
              <a:ext uri="{FF2B5EF4-FFF2-40B4-BE49-F238E27FC236}">
                <a16:creationId xmlns:a16="http://schemas.microsoft.com/office/drawing/2014/main" id="{59349553-30B8-47CD-B684-F1A822B3AFF0}"/>
              </a:ext>
            </a:extLst>
          </p:cNvPr>
          <p:cNvSpPr/>
          <p:nvPr/>
        </p:nvSpPr>
        <p:spPr>
          <a:xfrm>
            <a:off x="194356" y="1391048"/>
            <a:ext cx="11461750" cy="3046988"/>
          </a:xfrm>
          <a:prstGeom prst="rect">
            <a:avLst/>
          </a:prstGeom>
        </p:spPr>
        <p:txBody>
          <a:bodyPr wrap="square">
            <a:spAutoFit/>
          </a:bodyPr>
          <a:lstStyle/>
          <a:p>
            <a:pPr algn="l" defTabSz="360000" rtl="0"/>
            <a:r>
              <a:rPr lang="en-US" sz="2400" dirty="0">
                <a:solidFill>
                  <a:srgbClr val="7F0055"/>
                </a:solidFill>
              </a:rPr>
              <a:t>public</a:t>
            </a:r>
            <a:r>
              <a:rPr lang="en-US" sz="2400" dirty="0">
                <a:solidFill>
                  <a:srgbClr val="000000"/>
                </a:solidFill>
              </a:rPr>
              <a:t> </a:t>
            </a:r>
            <a:r>
              <a:rPr lang="en-US" sz="2400" dirty="0">
                <a:solidFill>
                  <a:srgbClr val="7F0055"/>
                </a:solidFill>
              </a:rPr>
              <a:t>class</a:t>
            </a:r>
            <a:r>
              <a:rPr lang="en-US" sz="2400" dirty="0">
                <a:solidFill>
                  <a:srgbClr val="000000"/>
                </a:solidFill>
              </a:rPr>
              <a:t> </a:t>
            </a:r>
            <a:r>
              <a:rPr lang="en-US" sz="2400" b="1" dirty="0">
                <a:solidFill>
                  <a:srgbClr val="000000"/>
                </a:solidFill>
              </a:rPr>
              <a:t>Message</a:t>
            </a:r>
            <a:r>
              <a:rPr lang="en-US" sz="2400" dirty="0">
                <a:solidFill>
                  <a:srgbClr val="000000"/>
                </a:solidFill>
              </a:rPr>
              <a:t> {</a:t>
            </a:r>
          </a:p>
          <a:p>
            <a:pPr algn="l" defTabSz="360000" rtl="0"/>
            <a:r>
              <a:rPr lang="en-US" sz="2400" dirty="0">
                <a:solidFill>
                  <a:srgbClr val="7F0055"/>
                </a:solidFill>
              </a:rPr>
              <a:t>	private</a:t>
            </a:r>
            <a:r>
              <a:rPr lang="en-US" sz="2400" dirty="0">
                <a:solidFill>
                  <a:srgbClr val="000000"/>
                </a:solidFill>
              </a:rPr>
              <a:t> </a:t>
            </a:r>
            <a:r>
              <a:rPr lang="en-US" sz="2400" u="sng" dirty="0">
                <a:solidFill>
                  <a:srgbClr val="7F0055"/>
                </a:solidFill>
              </a:rPr>
              <a:t>static</a:t>
            </a:r>
            <a:r>
              <a:rPr lang="en-US" sz="2400" dirty="0">
                <a:solidFill>
                  <a:srgbClr val="000000"/>
                </a:solidFill>
              </a:rPr>
              <a:t> </a:t>
            </a:r>
            <a:r>
              <a:rPr lang="en-US" sz="2400" dirty="0">
                <a:solidFill>
                  <a:srgbClr val="7F0055"/>
                </a:solidFill>
              </a:rPr>
              <a:t>int</a:t>
            </a:r>
            <a:r>
              <a:rPr lang="en-US" sz="2400" dirty="0">
                <a:solidFill>
                  <a:srgbClr val="000000"/>
                </a:solidFill>
              </a:rPr>
              <a:t> </a:t>
            </a:r>
            <a:r>
              <a:rPr lang="en-US" sz="2400" i="1" dirty="0">
                <a:solidFill>
                  <a:srgbClr val="0000C0"/>
                </a:solidFill>
              </a:rPr>
              <a:t>counter</a:t>
            </a:r>
            <a:r>
              <a:rPr lang="en-US" sz="2400" i="1" dirty="0">
                <a:solidFill>
                  <a:srgbClr val="000000"/>
                </a:solidFill>
              </a:rPr>
              <a:t> = 0; 	</a:t>
            </a:r>
            <a:r>
              <a:rPr lang="en-US" sz="2000" dirty="0">
                <a:solidFill>
                  <a:srgbClr val="00B050"/>
                </a:solidFill>
              </a:rPr>
              <a:t>// ( </a:t>
            </a:r>
            <a:r>
              <a:rPr lang="he-IL" sz="2000" dirty="0">
                <a:solidFill>
                  <a:srgbClr val="00B050"/>
                </a:solidFill>
              </a:rPr>
              <a:t>תכונה סטטית - מונה הודעות ( מספור אוטומטי</a:t>
            </a:r>
          </a:p>
          <a:p>
            <a:pPr algn="l" defTabSz="360000" rtl="0"/>
            <a:r>
              <a:rPr lang="en-US" sz="2400" dirty="0">
                <a:solidFill>
                  <a:srgbClr val="7F0055"/>
                </a:solidFill>
              </a:rPr>
              <a:t>	private</a:t>
            </a:r>
            <a:r>
              <a:rPr lang="en-US" sz="2400" dirty="0">
                <a:solidFill>
                  <a:srgbClr val="000000"/>
                </a:solidFill>
              </a:rPr>
              <a:t> </a:t>
            </a:r>
            <a:r>
              <a:rPr lang="en-US" sz="2400" dirty="0">
                <a:solidFill>
                  <a:srgbClr val="7F0055"/>
                </a:solidFill>
              </a:rPr>
              <a:t>int</a:t>
            </a:r>
            <a:r>
              <a:rPr lang="en-US" sz="2400" dirty="0">
                <a:solidFill>
                  <a:srgbClr val="000000"/>
                </a:solidFill>
              </a:rPr>
              <a:t> </a:t>
            </a:r>
            <a:r>
              <a:rPr lang="en-US" sz="2400" dirty="0">
                <a:solidFill>
                  <a:srgbClr val="0000C0"/>
                </a:solidFill>
              </a:rPr>
              <a:t>id</a:t>
            </a:r>
            <a:r>
              <a:rPr lang="en-US" sz="2400" dirty="0">
                <a:solidFill>
                  <a:srgbClr val="000000"/>
                </a:solidFill>
              </a:rPr>
              <a:t>; 							</a:t>
            </a:r>
            <a:r>
              <a:rPr lang="en-US" sz="2000" dirty="0">
                <a:solidFill>
                  <a:srgbClr val="00B050"/>
                </a:solidFill>
              </a:rPr>
              <a:t>// </a:t>
            </a:r>
            <a:r>
              <a:rPr lang="he-IL" sz="2000" dirty="0">
                <a:solidFill>
                  <a:srgbClr val="00B050"/>
                </a:solidFill>
              </a:rPr>
              <a:t>מספר סידורי של ההודעה</a:t>
            </a:r>
          </a:p>
          <a:p>
            <a:pPr algn="l" defTabSz="360000" rtl="0"/>
            <a:r>
              <a:rPr lang="en-US" sz="2400" dirty="0">
                <a:solidFill>
                  <a:srgbClr val="7F0055"/>
                </a:solidFill>
              </a:rPr>
              <a:t>	private</a:t>
            </a:r>
            <a:r>
              <a:rPr lang="en-US" sz="2400" dirty="0">
                <a:solidFill>
                  <a:srgbClr val="000000"/>
                </a:solidFill>
              </a:rPr>
              <a:t> String </a:t>
            </a:r>
            <a:r>
              <a:rPr lang="en-US" sz="2400" dirty="0">
                <a:solidFill>
                  <a:srgbClr val="0000C0"/>
                </a:solidFill>
              </a:rPr>
              <a:t>name</a:t>
            </a:r>
            <a:r>
              <a:rPr lang="en-US" sz="2400" dirty="0">
                <a:solidFill>
                  <a:srgbClr val="000000"/>
                </a:solidFill>
              </a:rPr>
              <a:t>; 				</a:t>
            </a:r>
            <a:r>
              <a:rPr lang="en-US" sz="2000" dirty="0">
                <a:solidFill>
                  <a:srgbClr val="00B050"/>
                </a:solidFill>
              </a:rPr>
              <a:t>// </a:t>
            </a:r>
            <a:r>
              <a:rPr lang="he-IL" sz="2000" dirty="0">
                <a:solidFill>
                  <a:srgbClr val="00B050"/>
                </a:solidFill>
              </a:rPr>
              <a:t>שם השולח</a:t>
            </a:r>
          </a:p>
          <a:p>
            <a:pPr algn="l" defTabSz="360000" rtl="0"/>
            <a:r>
              <a:rPr lang="en-US" sz="2400" dirty="0">
                <a:solidFill>
                  <a:srgbClr val="7F0055"/>
                </a:solidFill>
              </a:rPr>
              <a:t>	private</a:t>
            </a:r>
            <a:r>
              <a:rPr lang="en-US" sz="2400" dirty="0">
                <a:solidFill>
                  <a:srgbClr val="000000"/>
                </a:solidFill>
              </a:rPr>
              <a:t> String </a:t>
            </a:r>
            <a:r>
              <a:rPr lang="en-US" sz="2400" dirty="0">
                <a:solidFill>
                  <a:srgbClr val="0000C0"/>
                </a:solidFill>
              </a:rPr>
              <a:t>description</a:t>
            </a:r>
            <a:r>
              <a:rPr lang="en-US" sz="2400" dirty="0">
                <a:solidFill>
                  <a:srgbClr val="000000"/>
                </a:solidFill>
              </a:rPr>
              <a:t>; 		</a:t>
            </a:r>
            <a:r>
              <a:rPr lang="en-US" sz="2000" dirty="0">
                <a:solidFill>
                  <a:srgbClr val="00B050"/>
                </a:solidFill>
              </a:rPr>
              <a:t>// </a:t>
            </a:r>
            <a:r>
              <a:rPr lang="he-IL" sz="2000" dirty="0">
                <a:solidFill>
                  <a:srgbClr val="00B050"/>
                </a:solidFill>
              </a:rPr>
              <a:t>תוכן ההודעה</a:t>
            </a:r>
          </a:p>
          <a:p>
            <a:pPr algn="l" defTabSz="360000" rtl="0"/>
            <a:r>
              <a:rPr lang="en-US" sz="2400" dirty="0">
                <a:solidFill>
                  <a:srgbClr val="7F0055"/>
                </a:solidFill>
              </a:rPr>
              <a:t>	private</a:t>
            </a:r>
            <a:r>
              <a:rPr lang="en-US" sz="2400" dirty="0">
                <a:solidFill>
                  <a:srgbClr val="000000"/>
                </a:solidFill>
              </a:rPr>
              <a:t> </a:t>
            </a:r>
            <a:r>
              <a:rPr lang="en-US" sz="2400" dirty="0">
                <a:solidFill>
                  <a:srgbClr val="7F0055"/>
                </a:solidFill>
              </a:rPr>
              <a:t>int</a:t>
            </a:r>
            <a:r>
              <a:rPr lang="en-US" sz="2400" dirty="0">
                <a:solidFill>
                  <a:srgbClr val="000000"/>
                </a:solidFill>
              </a:rPr>
              <a:t> </a:t>
            </a:r>
            <a:r>
              <a:rPr lang="en-US" sz="2400" dirty="0">
                <a:solidFill>
                  <a:srgbClr val="0000C0"/>
                </a:solidFill>
              </a:rPr>
              <a:t>size</a:t>
            </a:r>
            <a:r>
              <a:rPr lang="en-US" sz="2400" dirty="0">
                <a:solidFill>
                  <a:srgbClr val="000000"/>
                </a:solidFill>
              </a:rPr>
              <a:t>; 						</a:t>
            </a:r>
            <a:r>
              <a:rPr lang="en-US" sz="2000" dirty="0">
                <a:solidFill>
                  <a:srgbClr val="00B050"/>
                </a:solidFill>
              </a:rPr>
              <a:t>// KB</a:t>
            </a:r>
            <a:r>
              <a:rPr lang="he-IL" sz="2000" dirty="0">
                <a:solidFill>
                  <a:srgbClr val="00B050"/>
                </a:solidFill>
              </a:rPr>
              <a:t>גודל ההודעה ב- </a:t>
            </a:r>
            <a:endParaRPr lang="en-US" sz="2000" dirty="0">
              <a:solidFill>
                <a:srgbClr val="00B050"/>
              </a:solidFill>
            </a:endParaRPr>
          </a:p>
          <a:p>
            <a:pPr algn="l" defTabSz="360000" rtl="0"/>
            <a:r>
              <a:rPr lang="en-US" sz="2400" dirty="0">
                <a:solidFill>
                  <a:srgbClr val="3F7F5F"/>
                </a:solidFill>
              </a:rPr>
              <a:t>	. . . . . .</a:t>
            </a:r>
          </a:p>
          <a:p>
            <a:pPr algn="l" defTabSz="360000" rtl="0"/>
            <a:r>
              <a:rPr lang="en-US" sz="2400" dirty="0">
                <a:solidFill>
                  <a:srgbClr val="3F7F5F"/>
                </a:solidFill>
              </a:rPr>
              <a:t>}</a:t>
            </a:r>
            <a:endParaRPr lang="he-IL" sz="2400" dirty="0">
              <a:solidFill>
                <a:srgbClr val="3F7F5F"/>
              </a:solidFill>
            </a:endParaRPr>
          </a:p>
        </p:txBody>
      </p:sp>
      <p:sp>
        <p:nvSpPr>
          <p:cNvPr id="3" name="מלבן 2">
            <a:extLst>
              <a:ext uri="{FF2B5EF4-FFF2-40B4-BE49-F238E27FC236}">
                <a16:creationId xmlns:a16="http://schemas.microsoft.com/office/drawing/2014/main" id="{C5F5550D-CE56-4ED8-84A8-F25488372B96}"/>
              </a:ext>
            </a:extLst>
          </p:cNvPr>
          <p:cNvSpPr/>
          <p:nvPr/>
        </p:nvSpPr>
        <p:spPr>
          <a:xfrm>
            <a:off x="1918652" y="3838036"/>
            <a:ext cx="10273348" cy="830997"/>
          </a:xfrm>
          <a:prstGeom prst="rect">
            <a:avLst/>
          </a:prstGeom>
        </p:spPr>
        <p:txBody>
          <a:bodyPr wrap="square">
            <a:spAutoFit/>
          </a:bodyPr>
          <a:lstStyle/>
          <a:p>
            <a:pPr algn="just" defTabSz="360000"/>
            <a:r>
              <a:rPr lang="he-IL" sz="2400" b="1" dirty="0"/>
              <a:t>ב. 	</a:t>
            </a:r>
            <a:r>
              <a:rPr lang="he-IL" sz="2400" dirty="0"/>
              <a:t>כתב/י ב־ </a:t>
            </a:r>
            <a:r>
              <a:rPr lang="en-US" sz="2400" dirty="0"/>
              <a:t>Java</a:t>
            </a:r>
            <a:r>
              <a:rPr lang="he-IL" sz="2400" dirty="0"/>
              <a:t> את כותרת המחלקה </a:t>
            </a:r>
            <a:r>
              <a:rPr lang="en-US" sz="2400" dirty="0"/>
              <a:t> </a:t>
            </a:r>
            <a:r>
              <a:rPr lang="en-US" sz="2400" b="1" dirty="0" err="1"/>
              <a:t>MessageBox</a:t>
            </a:r>
            <a:r>
              <a:rPr lang="he-IL" sz="2400" dirty="0"/>
              <a:t>ואת התכונות שלה. </a:t>
            </a:r>
          </a:p>
          <a:p>
            <a:pPr algn="just" defTabSz="360000"/>
            <a:r>
              <a:rPr lang="he-IL" sz="2400" dirty="0"/>
              <a:t>									רשום/י תיעוד לכל תכונה. </a:t>
            </a:r>
          </a:p>
        </p:txBody>
      </p:sp>
      <p:sp>
        <p:nvSpPr>
          <p:cNvPr id="8" name="מלבן 7">
            <a:extLst>
              <a:ext uri="{FF2B5EF4-FFF2-40B4-BE49-F238E27FC236}">
                <a16:creationId xmlns:a16="http://schemas.microsoft.com/office/drawing/2014/main" id="{FEEB4B84-6B31-49DD-A4C0-735E9D74E38E}"/>
              </a:ext>
            </a:extLst>
          </p:cNvPr>
          <p:cNvSpPr/>
          <p:nvPr/>
        </p:nvSpPr>
        <p:spPr>
          <a:xfrm>
            <a:off x="194356" y="4375177"/>
            <a:ext cx="11461750" cy="2677656"/>
          </a:xfrm>
          <a:prstGeom prst="rect">
            <a:avLst/>
          </a:prstGeom>
        </p:spPr>
        <p:txBody>
          <a:bodyPr wrap="square">
            <a:spAutoFit/>
          </a:bodyPr>
          <a:lstStyle/>
          <a:p>
            <a:pPr algn="l" defTabSz="360000" rtl="0"/>
            <a:r>
              <a:rPr lang="en-US" sz="2400" dirty="0">
                <a:solidFill>
                  <a:srgbClr val="7F0055"/>
                </a:solidFill>
              </a:rPr>
              <a:t>public</a:t>
            </a:r>
            <a:r>
              <a:rPr lang="en-US" sz="2400" dirty="0">
                <a:solidFill>
                  <a:srgbClr val="000000"/>
                </a:solidFill>
              </a:rPr>
              <a:t> </a:t>
            </a:r>
            <a:r>
              <a:rPr lang="en-US" sz="2400" dirty="0">
                <a:solidFill>
                  <a:srgbClr val="7F0055"/>
                </a:solidFill>
              </a:rPr>
              <a:t>class</a:t>
            </a:r>
            <a:r>
              <a:rPr lang="en-US" sz="2400" dirty="0">
                <a:solidFill>
                  <a:srgbClr val="000000"/>
                </a:solidFill>
              </a:rPr>
              <a:t> </a:t>
            </a:r>
            <a:r>
              <a:rPr lang="en-US" sz="2400" b="1" dirty="0" err="1">
                <a:solidFill>
                  <a:srgbClr val="000000"/>
                </a:solidFill>
              </a:rPr>
              <a:t>MessageBox</a:t>
            </a:r>
            <a:r>
              <a:rPr lang="en-US" sz="2400" dirty="0">
                <a:solidFill>
                  <a:srgbClr val="000000"/>
                </a:solidFill>
              </a:rPr>
              <a:t> {</a:t>
            </a:r>
          </a:p>
          <a:p>
            <a:pPr algn="l" defTabSz="360000" rtl="0"/>
            <a:r>
              <a:rPr lang="en-US" sz="2400" dirty="0">
                <a:solidFill>
                  <a:srgbClr val="7F0055"/>
                </a:solidFill>
              </a:rPr>
              <a:t>	</a:t>
            </a:r>
            <a:r>
              <a:rPr lang="en-US" sz="2400" dirty="0"/>
              <a:t>private String </a:t>
            </a:r>
            <a:r>
              <a:rPr lang="en-US" sz="2400" dirty="0">
                <a:solidFill>
                  <a:srgbClr val="0000C0"/>
                </a:solidFill>
              </a:rPr>
              <a:t>owner</a:t>
            </a:r>
            <a:r>
              <a:rPr lang="en-US" sz="2400" dirty="0"/>
              <a:t>; 							   </a:t>
            </a:r>
            <a:r>
              <a:rPr lang="en-US" sz="2000" dirty="0">
                <a:solidFill>
                  <a:srgbClr val="00B050"/>
                </a:solidFill>
              </a:rPr>
              <a:t>// </a:t>
            </a:r>
            <a:r>
              <a:rPr lang="he-IL" sz="2000" dirty="0">
                <a:solidFill>
                  <a:srgbClr val="00B050"/>
                </a:solidFill>
              </a:rPr>
              <a:t>שם בעל התיבה</a:t>
            </a:r>
          </a:p>
          <a:p>
            <a:pPr algn="l" defTabSz="360000" rtl="0"/>
            <a:r>
              <a:rPr lang="en-US" sz="2400" dirty="0"/>
              <a:t>	private </a:t>
            </a:r>
            <a:r>
              <a:rPr lang="en-US" sz="2400" u="sng" dirty="0"/>
              <a:t>static</a:t>
            </a:r>
            <a:r>
              <a:rPr lang="en-US" sz="2400" dirty="0"/>
              <a:t> final int </a:t>
            </a:r>
            <a:r>
              <a:rPr lang="en-US" sz="2400" i="1" dirty="0" err="1">
                <a:solidFill>
                  <a:srgbClr val="0000C0"/>
                </a:solidFill>
              </a:rPr>
              <a:t>maxSize</a:t>
            </a:r>
            <a:r>
              <a:rPr lang="en-US" sz="2400" i="1" dirty="0"/>
              <a:t> = 100;   </a:t>
            </a:r>
            <a:r>
              <a:rPr lang="en-US" sz="2000" dirty="0">
                <a:solidFill>
                  <a:srgbClr val="00B050"/>
                </a:solidFill>
              </a:rPr>
              <a:t>// </a:t>
            </a:r>
            <a:r>
              <a:rPr lang="he-IL" sz="2000" dirty="0">
                <a:solidFill>
                  <a:srgbClr val="00B050"/>
                </a:solidFill>
              </a:rPr>
              <a:t>גודל מקסימלי</a:t>
            </a:r>
          </a:p>
          <a:p>
            <a:pPr algn="l" defTabSz="360000" rtl="0"/>
            <a:r>
              <a:rPr lang="en-US" sz="2400" dirty="0"/>
              <a:t>	private Node&lt;Message&gt; </a:t>
            </a:r>
            <a:r>
              <a:rPr lang="en-US" sz="2400" dirty="0">
                <a:solidFill>
                  <a:srgbClr val="0000C0"/>
                </a:solidFill>
              </a:rPr>
              <a:t>box</a:t>
            </a:r>
            <a:r>
              <a:rPr lang="en-US" sz="2400" dirty="0"/>
              <a:t>; 		</a:t>
            </a:r>
            <a:r>
              <a:rPr lang="en-US" sz="2000" dirty="0">
                <a:solidFill>
                  <a:srgbClr val="00B050"/>
                </a:solidFill>
              </a:rPr>
              <a:t>// </a:t>
            </a:r>
            <a:r>
              <a:rPr lang="he-IL" sz="2000" dirty="0">
                <a:solidFill>
                  <a:srgbClr val="00B050"/>
                </a:solidFill>
              </a:rPr>
              <a:t>רשימת הודעות פעילות</a:t>
            </a:r>
          </a:p>
          <a:p>
            <a:pPr algn="l" defTabSz="360000" rtl="0"/>
            <a:r>
              <a:rPr lang="en-US" sz="2400" dirty="0"/>
              <a:t>	private Node&lt;Message&gt; </a:t>
            </a:r>
            <a:r>
              <a:rPr lang="en-US" sz="2400" dirty="0">
                <a:solidFill>
                  <a:srgbClr val="0000C0"/>
                </a:solidFill>
              </a:rPr>
              <a:t>bin</a:t>
            </a:r>
            <a:r>
              <a:rPr lang="en-US" sz="2400" dirty="0"/>
              <a:t>; 	</a:t>
            </a:r>
            <a:r>
              <a:rPr lang="en-US" sz="2000" dirty="0">
                <a:solidFill>
                  <a:srgbClr val="00B050"/>
                </a:solidFill>
              </a:rPr>
              <a:t>// </a:t>
            </a:r>
            <a:r>
              <a:rPr lang="he-IL" sz="2000" dirty="0">
                <a:solidFill>
                  <a:schemeClr val="bg1"/>
                </a:solidFill>
              </a:rPr>
              <a:t>רש</a:t>
            </a:r>
            <a:r>
              <a:rPr lang="he-IL" sz="2000" dirty="0">
                <a:solidFill>
                  <a:srgbClr val="00B050"/>
                </a:solidFill>
              </a:rPr>
              <a:t>ימת הודעות בסל האשפה</a:t>
            </a:r>
            <a:endParaRPr lang="en-US" sz="2000" dirty="0">
              <a:solidFill>
                <a:srgbClr val="00B050"/>
              </a:solidFill>
            </a:endParaRPr>
          </a:p>
          <a:p>
            <a:pPr algn="l" defTabSz="360000" rtl="0"/>
            <a:r>
              <a:rPr lang="en-US" sz="2400" dirty="0">
                <a:solidFill>
                  <a:srgbClr val="3F7F5F"/>
                </a:solidFill>
              </a:rPr>
              <a:t>	. . . . . .</a:t>
            </a:r>
          </a:p>
          <a:p>
            <a:pPr algn="l" defTabSz="360000" rtl="0"/>
            <a:r>
              <a:rPr lang="en-US" sz="2400" dirty="0">
                <a:solidFill>
                  <a:srgbClr val="3F7F5F"/>
                </a:solidFill>
              </a:rPr>
              <a:t>}</a:t>
            </a:r>
            <a:endParaRPr lang="he-IL" sz="2400" dirty="0">
              <a:solidFill>
                <a:srgbClr val="3F7F5F"/>
              </a:solidFill>
            </a:endParaRPr>
          </a:p>
        </p:txBody>
      </p:sp>
      <p:sp>
        <p:nvSpPr>
          <p:cNvPr id="9" name="כותרת 1">
            <a:extLst>
              <a:ext uri="{FF2B5EF4-FFF2-40B4-BE49-F238E27FC236}">
                <a16:creationId xmlns:a16="http://schemas.microsoft.com/office/drawing/2014/main" id="{8668036B-08D5-4C19-B603-2FBD742BF04C}"/>
              </a:ext>
            </a:extLst>
          </p:cNvPr>
          <p:cNvSpPr>
            <a:spLocks noGrp="1"/>
          </p:cNvSpPr>
          <p:nvPr>
            <p:ph type="title"/>
          </p:nvPr>
        </p:nvSpPr>
        <p:spPr>
          <a:xfrm>
            <a:off x="1194897" y="-4631"/>
            <a:ext cx="9802206" cy="720000"/>
          </a:xfrm>
        </p:spPr>
        <p:txBody>
          <a:bodyPr rtlCol="0"/>
          <a:lstStyle/>
          <a:p>
            <a:pPr algn="ctr" defTabSz="432000" eaLnBrk="1" fontAlgn="auto" hangingPunct="1">
              <a:spcAft>
                <a:spcPts val="0"/>
              </a:spcAft>
              <a:defRPr/>
            </a:pPr>
            <a:r>
              <a:rPr lang="he-IL" altLang="he-IL" b="1" dirty="0">
                <a:cs typeface="+mj-cs"/>
              </a:rPr>
              <a:t>שאלה 3 – בגרות 2010</a:t>
            </a:r>
          </a:p>
        </p:txBody>
      </p:sp>
    </p:spTree>
    <p:extLst>
      <p:ext uri="{BB962C8B-B14F-4D97-AF65-F5344CB8AC3E}">
        <p14:creationId xmlns:p14="http://schemas.microsoft.com/office/powerpoint/2010/main" val="34489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5427406" y="862957"/>
            <a:ext cx="6724906" cy="31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just" defTabSz="361950"/>
            <a:r>
              <a:rPr lang="he-IL" sz="2400" b="1" dirty="0"/>
              <a:t>ג. 	</a:t>
            </a:r>
            <a:r>
              <a:rPr lang="he-IL" sz="2400" dirty="0"/>
              <a:t>ממש/י ב־ </a:t>
            </a:r>
            <a:r>
              <a:rPr lang="en-US" sz="2400" dirty="0"/>
              <a:t>Java </a:t>
            </a:r>
            <a:r>
              <a:rPr lang="he-IL" sz="2400" dirty="0"/>
              <a:t> את הפעולה</a:t>
            </a:r>
            <a:r>
              <a:rPr lang="en-US" sz="2400" dirty="0"/>
              <a:t> </a:t>
            </a:r>
            <a:r>
              <a:rPr lang="en-US" sz="2400" b="1" dirty="0" err="1"/>
              <a:t>addMessage</a:t>
            </a:r>
            <a:r>
              <a:rPr lang="en-US" sz="2400" b="1" dirty="0"/>
              <a:t> </a:t>
            </a:r>
            <a:endParaRPr lang="he-IL" sz="2400" b="1" dirty="0"/>
          </a:p>
          <a:p>
            <a:pPr algn="just" defTabSz="361950"/>
            <a:r>
              <a:rPr lang="he-IL" sz="2400" b="1" dirty="0"/>
              <a:t>	</a:t>
            </a:r>
            <a:r>
              <a:rPr lang="he-IL" sz="2400" dirty="0"/>
              <a:t>המוצגת בממשק המחלקה</a:t>
            </a:r>
            <a:r>
              <a:rPr lang="en-US" sz="2400" b="1" dirty="0" err="1"/>
              <a:t>MessageBox</a:t>
            </a:r>
            <a:r>
              <a:rPr lang="en-US" sz="2400" b="1" dirty="0"/>
              <a:t> </a:t>
            </a:r>
            <a:r>
              <a:rPr lang="he-IL" sz="2400" b="1" dirty="0"/>
              <a:t>.</a:t>
            </a:r>
          </a:p>
          <a:p>
            <a:pPr algn="just" defTabSz="361950"/>
            <a:r>
              <a:rPr lang="he-IL" sz="2400" b="1" dirty="0"/>
              <a:t>	</a:t>
            </a:r>
            <a:r>
              <a:rPr lang="he-IL" sz="2400" dirty="0"/>
              <a:t>את/ה יכול/ה להשתמש בפעולות האחרות</a:t>
            </a:r>
          </a:p>
          <a:p>
            <a:pPr algn="just" defTabSz="361950"/>
            <a:r>
              <a:rPr lang="he-IL" sz="2400" dirty="0"/>
              <a:t>	של המחלקה </a:t>
            </a:r>
            <a:r>
              <a:rPr lang="en-US" sz="2400" b="1" dirty="0" err="1"/>
              <a:t>MessageBox</a:t>
            </a:r>
            <a:r>
              <a:rPr lang="he-IL" sz="2400" dirty="0"/>
              <a:t> </a:t>
            </a:r>
          </a:p>
          <a:p>
            <a:pPr algn="just" defTabSz="361950"/>
            <a:r>
              <a:rPr lang="he-IL" sz="2400" dirty="0"/>
              <a:t>	מבלי לממש אותן.</a:t>
            </a:r>
          </a:p>
          <a:p>
            <a:pPr algn="just" defTabSz="361950"/>
            <a:r>
              <a:rPr lang="he-IL" sz="2400" dirty="0"/>
              <a:t>	את/ה יכול/ה להניח שלכל התכונות</a:t>
            </a:r>
          </a:p>
          <a:p>
            <a:pPr algn="just" defTabSz="361950"/>
            <a:r>
              <a:rPr lang="he-IL" sz="2400" dirty="0"/>
              <a:t>	שרשמת סעיף א' השייכות למחלקה</a:t>
            </a:r>
          </a:p>
          <a:p>
            <a:pPr algn="just" defTabSz="361950"/>
            <a:r>
              <a:rPr lang="he-IL" sz="2400" dirty="0"/>
              <a:t>	</a:t>
            </a:r>
            <a:r>
              <a:rPr lang="en-US" sz="2400" b="1" dirty="0"/>
              <a:t>Message</a:t>
            </a:r>
            <a:r>
              <a:rPr lang="he-IL" sz="2400" dirty="0"/>
              <a:t> יש פעולות </a:t>
            </a:r>
            <a:r>
              <a:rPr lang="en-US" sz="2400" dirty="0"/>
              <a:t>set</a:t>
            </a:r>
            <a:r>
              <a:rPr lang="he-IL" sz="2400" dirty="0"/>
              <a:t> ו- </a:t>
            </a:r>
            <a:r>
              <a:rPr lang="en-US" sz="2400" dirty="0"/>
              <a:t>get</a:t>
            </a:r>
            <a:r>
              <a:rPr lang="he-IL" sz="2400" dirty="0"/>
              <a:t>. </a:t>
            </a:r>
          </a:p>
        </p:txBody>
      </p:sp>
      <p:sp>
        <p:nvSpPr>
          <p:cNvPr id="2" name="מלבן 1">
            <a:extLst>
              <a:ext uri="{FF2B5EF4-FFF2-40B4-BE49-F238E27FC236}">
                <a16:creationId xmlns:a16="http://schemas.microsoft.com/office/drawing/2014/main" id="{99FE1163-B7A9-4DB7-897A-F5ACECA625A7}"/>
              </a:ext>
            </a:extLst>
          </p:cNvPr>
          <p:cNvSpPr/>
          <p:nvPr/>
        </p:nvSpPr>
        <p:spPr>
          <a:xfrm>
            <a:off x="39688" y="782974"/>
            <a:ext cx="8981220" cy="5940088"/>
          </a:xfrm>
          <a:prstGeom prst="rect">
            <a:avLst/>
          </a:prstGeom>
        </p:spPr>
        <p:txBody>
          <a:bodyPr wrap="square">
            <a:spAutoFit/>
          </a:bodyPr>
          <a:lstStyle/>
          <a:p>
            <a:pPr algn="l" defTabSz="360000" rtl="0"/>
            <a:r>
              <a:rPr lang="en-US" sz="2200" dirty="0">
                <a:solidFill>
                  <a:srgbClr val="7F0055"/>
                </a:solidFill>
              </a:rPr>
              <a:t>public</a:t>
            </a:r>
            <a:r>
              <a:rPr lang="en-US" sz="2200" dirty="0">
                <a:solidFill>
                  <a:srgbClr val="000000"/>
                </a:solidFill>
              </a:rPr>
              <a:t> </a:t>
            </a:r>
            <a:r>
              <a:rPr lang="en-US" sz="2200" dirty="0" err="1">
                <a:solidFill>
                  <a:srgbClr val="7F0055"/>
                </a:solidFill>
              </a:rPr>
              <a:t>boolean</a:t>
            </a:r>
            <a:r>
              <a:rPr lang="en-US" sz="2200" dirty="0">
                <a:solidFill>
                  <a:srgbClr val="000000"/>
                </a:solidFill>
              </a:rPr>
              <a:t> </a:t>
            </a:r>
            <a:r>
              <a:rPr lang="en-US" sz="2200" b="1" dirty="0" err="1">
                <a:solidFill>
                  <a:srgbClr val="000000"/>
                </a:solidFill>
              </a:rPr>
              <a:t>AddMessage</a:t>
            </a:r>
            <a:r>
              <a:rPr lang="en-US" sz="800" dirty="0">
                <a:solidFill>
                  <a:srgbClr val="000000"/>
                </a:solidFill>
              </a:rPr>
              <a:t> </a:t>
            </a:r>
            <a:r>
              <a:rPr lang="en-US" sz="2200" dirty="0">
                <a:solidFill>
                  <a:srgbClr val="000000"/>
                </a:solidFill>
              </a:rPr>
              <a:t>(Message </a:t>
            </a:r>
            <a:r>
              <a:rPr lang="en-US" sz="2200" dirty="0">
                <a:solidFill>
                  <a:srgbClr val="6A3E3E"/>
                </a:solidFill>
              </a:rPr>
              <a:t>m</a:t>
            </a:r>
            <a:r>
              <a:rPr lang="en-US" sz="2200" dirty="0">
                <a:solidFill>
                  <a:srgbClr val="000000"/>
                </a:solidFill>
              </a:rPr>
              <a:t>) </a:t>
            </a:r>
          </a:p>
          <a:p>
            <a:pPr algn="l" defTabSz="360000" rtl="0"/>
            <a:r>
              <a:rPr lang="he-IL" sz="2200" dirty="0">
                <a:solidFill>
                  <a:srgbClr val="000000"/>
                </a:solidFill>
              </a:rPr>
              <a:t>}</a:t>
            </a:r>
            <a:r>
              <a:rPr lang="en-US" sz="2200" dirty="0">
                <a:solidFill>
                  <a:srgbClr val="000000"/>
                </a:solidFill>
              </a:rPr>
              <a:t>	</a:t>
            </a:r>
            <a:r>
              <a:rPr lang="en-US" dirty="0">
                <a:solidFill>
                  <a:srgbClr val="92D050"/>
                </a:solidFill>
              </a:rPr>
              <a:t>// . . . . . .</a:t>
            </a:r>
            <a:endParaRPr lang="he-IL" dirty="0">
              <a:solidFill>
                <a:srgbClr val="92D050"/>
              </a:solidFill>
            </a:endParaRPr>
          </a:p>
          <a:p>
            <a:pPr algn="l" defTabSz="360000" rtl="0"/>
            <a:r>
              <a:rPr lang="en-US" sz="2200" dirty="0">
                <a:solidFill>
                  <a:srgbClr val="7F0055"/>
                </a:solidFill>
              </a:rPr>
              <a:t>	int</a:t>
            </a:r>
            <a:r>
              <a:rPr lang="en-US" sz="2200" dirty="0">
                <a:solidFill>
                  <a:srgbClr val="000000"/>
                </a:solidFill>
              </a:rPr>
              <a:t> </a:t>
            </a:r>
            <a:r>
              <a:rPr lang="en-US" sz="2200" dirty="0" err="1">
                <a:solidFill>
                  <a:srgbClr val="6A3E3E"/>
                </a:solidFill>
              </a:rPr>
              <a:t>freeSize</a:t>
            </a:r>
            <a:r>
              <a:rPr lang="en-US" sz="2200" dirty="0">
                <a:solidFill>
                  <a:srgbClr val="000000"/>
                </a:solidFill>
              </a:rPr>
              <a:t> = </a:t>
            </a:r>
            <a:r>
              <a:rPr lang="en-US" sz="2200" i="1" dirty="0" err="1">
                <a:solidFill>
                  <a:srgbClr val="0000C0"/>
                </a:solidFill>
              </a:rPr>
              <a:t>maxSize</a:t>
            </a:r>
            <a:r>
              <a:rPr lang="en-US" sz="800" i="1" dirty="0">
                <a:solidFill>
                  <a:srgbClr val="000000"/>
                </a:solidFill>
              </a:rPr>
              <a:t> </a:t>
            </a:r>
            <a:r>
              <a:rPr lang="en-US" sz="2200" i="1" dirty="0">
                <a:solidFill>
                  <a:srgbClr val="000000"/>
                </a:solidFill>
              </a:rPr>
              <a:t>–</a:t>
            </a:r>
            <a:r>
              <a:rPr lang="en-US" sz="800" i="1" dirty="0">
                <a:solidFill>
                  <a:srgbClr val="000000"/>
                </a:solidFill>
              </a:rPr>
              <a:t> </a:t>
            </a:r>
          </a:p>
          <a:p>
            <a:pPr algn="l" defTabSz="360000" rtl="0"/>
            <a:r>
              <a:rPr lang="en-US" sz="2200" i="1" dirty="0">
                <a:solidFill>
                  <a:srgbClr val="7F0055"/>
                </a:solidFill>
              </a:rPr>
              <a:t>		</a:t>
            </a:r>
            <a:r>
              <a:rPr lang="en-US" sz="2200" dirty="0" err="1">
                <a:solidFill>
                  <a:srgbClr val="7F0055"/>
                </a:solidFill>
              </a:rPr>
              <a:t>this</a:t>
            </a:r>
            <a:r>
              <a:rPr lang="en-US" sz="2200" dirty="0" err="1">
                <a:solidFill>
                  <a:srgbClr val="000000"/>
                </a:solidFill>
              </a:rPr>
              <a:t>.</a:t>
            </a:r>
            <a:r>
              <a:rPr lang="en-US" sz="2400" dirty="0" err="1">
                <a:solidFill>
                  <a:srgbClr val="00B050"/>
                </a:solidFill>
              </a:rPr>
              <a:t>getActiveSize</a:t>
            </a:r>
            <a:r>
              <a:rPr lang="en-US" sz="2200" dirty="0">
                <a:solidFill>
                  <a:srgbClr val="000000"/>
                </a:solidFill>
              </a:rPr>
              <a:t>()-</a:t>
            </a:r>
            <a:r>
              <a:rPr lang="en-US" sz="800" dirty="0">
                <a:solidFill>
                  <a:srgbClr val="000000"/>
                </a:solidFill>
              </a:rPr>
              <a:t> </a:t>
            </a:r>
            <a:r>
              <a:rPr lang="en-US" sz="2200" dirty="0" err="1">
                <a:solidFill>
                  <a:srgbClr val="7F0055"/>
                </a:solidFill>
              </a:rPr>
              <a:t>this</a:t>
            </a:r>
            <a:r>
              <a:rPr lang="en-US" sz="2200" dirty="0" err="1">
                <a:solidFill>
                  <a:srgbClr val="000000"/>
                </a:solidFill>
              </a:rPr>
              <a:t>.</a:t>
            </a:r>
            <a:r>
              <a:rPr lang="en-US" sz="2400" dirty="0" err="1">
                <a:solidFill>
                  <a:srgbClr val="00B050"/>
                </a:solidFill>
              </a:rPr>
              <a:t>getBinSize</a:t>
            </a:r>
            <a:r>
              <a:rPr lang="en-US" sz="2200" dirty="0">
                <a:solidFill>
                  <a:srgbClr val="000000"/>
                </a:solidFill>
              </a:rPr>
              <a:t>());</a:t>
            </a:r>
          </a:p>
          <a:p>
            <a:pPr algn="l" defTabSz="360000" rtl="0"/>
            <a:r>
              <a:rPr lang="en-US" sz="2200" i="1" dirty="0">
                <a:solidFill>
                  <a:srgbClr val="000000"/>
                </a:solidFill>
              </a:rPr>
              <a:t>	</a:t>
            </a:r>
            <a:r>
              <a:rPr lang="en-US" sz="2200" dirty="0">
                <a:solidFill>
                  <a:srgbClr val="7F0055"/>
                </a:solidFill>
              </a:rPr>
              <a:t>if</a:t>
            </a:r>
            <a:r>
              <a:rPr lang="en-US" sz="2200" dirty="0">
                <a:solidFill>
                  <a:srgbClr val="000000"/>
                </a:solidFill>
              </a:rPr>
              <a:t> (</a:t>
            </a:r>
            <a:r>
              <a:rPr lang="en-US" sz="2200" dirty="0" err="1">
                <a:solidFill>
                  <a:srgbClr val="6A3E3E"/>
                </a:solidFill>
              </a:rPr>
              <a:t>freeSize</a:t>
            </a:r>
            <a:r>
              <a:rPr lang="en-US" sz="2200" dirty="0">
                <a:solidFill>
                  <a:srgbClr val="000000"/>
                </a:solidFill>
              </a:rPr>
              <a:t> &gt;= </a:t>
            </a:r>
            <a:r>
              <a:rPr lang="en-US" sz="2200" dirty="0" err="1">
                <a:solidFill>
                  <a:srgbClr val="6A3E3E"/>
                </a:solidFill>
              </a:rPr>
              <a:t>m</a:t>
            </a:r>
            <a:r>
              <a:rPr lang="en-US" sz="2200" dirty="0" err="1">
                <a:solidFill>
                  <a:srgbClr val="000000"/>
                </a:solidFill>
              </a:rPr>
              <a:t>.getSize</a:t>
            </a:r>
            <a:r>
              <a:rPr lang="en-US" sz="2200" dirty="0">
                <a:solidFill>
                  <a:srgbClr val="000000"/>
                </a:solidFill>
              </a:rPr>
              <a:t>())	   </a:t>
            </a:r>
            <a:r>
              <a:rPr lang="he-IL" dirty="0">
                <a:solidFill>
                  <a:srgbClr val="92D050"/>
                </a:solidFill>
              </a:rPr>
              <a:t>האם קיים מקום פנוי בתיבה //</a:t>
            </a:r>
            <a:r>
              <a:rPr lang="he-IL" sz="2400" dirty="0">
                <a:solidFill>
                  <a:srgbClr val="92D050"/>
                </a:solidFill>
              </a:rPr>
              <a:t>	</a:t>
            </a:r>
            <a:endParaRPr lang="en-US" sz="2200" dirty="0">
              <a:solidFill>
                <a:srgbClr val="000000"/>
              </a:solidFill>
            </a:endParaRPr>
          </a:p>
          <a:p>
            <a:pPr algn="l" defTabSz="360000" rtl="0"/>
            <a:r>
              <a:rPr lang="en-US" sz="2200" dirty="0">
                <a:solidFill>
                  <a:srgbClr val="000000"/>
                </a:solidFill>
              </a:rPr>
              <a:t>	</a:t>
            </a:r>
            <a:r>
              <a:rPr lang="he-IL" sz="2200" dirty="0">
                <a:solidFill>
                  <a:srgbClr val="000000"/>
                </a:solidFill>
              </a:rPr>
              <a:t>  }</a:t>
            </a:r>
            <a:r>
              <a:rPr lang="en-US" sz="2200" dirty="0">
                <a:solidFill>
                  <a:srgbClr val="000000"/>
                </a:solidFill>
              </a:rPr>
              <a:t>	</a:t>
            </a:r>
            <a:r>
              <a:rPr lang="en-US" sz="2200" dirty="0" err="1">
                <a:solidFill>
                  <a:srgbClr val="7F0055"/>
                </a:solidFill>
              </a:rPr>
              <a:t>this</a:t>
            </a:r>
            <a:r>
              <a:rPr lang="en-US" sz="2200" dirty="0" err="1">
                <a:solidFill>
                  <a:srgbClr val="000000"/>
                </a:solidFill>
              </a:rPr>
              <a:t>.</a:t>
            </a:r>
            <a:r>
              <a:rPr lang="en-US" sz="2200" dirty="0" err="1">
                <a:solidFill>
                  <a:srgbClr val="0000C0"/>
                </a:solidFill>
              </a:rPr>
              <a:t>box</a:t>
            </a:r>
            <a:r>
              <a:rPr lang="en-US" sz="2200" dirty="0">
                <a:solidFill>
                  <a:srgbClr val="000000"/>
                </a:solidFill>
              </a:rPr>
              <a:t> = </a:t>
            </a:r>
            <a:r>
              <a:rPr lang="en-US" sz="2200" dirty="0">
                <a:solidFill>
                  <a:srgbClr val="7F0055"/>
                </a:solidFill>
              </a:rPr>
              <a:t>new</a:t>
            </a:r>
            <a:r>
              <a:rPr lang="en-US" sz="2200" dirty="0">
                <a:solidFill>
                  <a:srgbClr val="000000"/>
                </a:solidFill>
              </a:rPr>
              <a:t> Node&lt;Message&gt;(</a:t>
            </a:r>
            <a:r>
              <a:rPr lang="en-US" sz="2200" dirty="0" err="1">
                <a:solidFill>
                  <a:srgbClr val="6A3E3E"/>
                </a:solidFill>
              </a:rPr>
              <a:t>m</a:t>
            </a:r>
            <a:r>
              <a:rPr lang="en-US" sz="2200" dirty="0" err="1">
                <a:solidFill>
                  <a:srgbClr val="000000"/>
                </a:solidFill>
              </a:rPr>
              <a:t>,</a:t>
            </a:r>
            <a:r>
              <a:rPr lang="en-US" sz="2200" dirty="0" err="1">
                <a:solidFill>
                  <a:srgbClr val="7F0055"/>
                </a:solidFill>
              </a:rPr>
              <a:t>this</a:t>
            </a:r>
            <a:r>
              <a:rPr lang="en-US" sz="2200" dirty="0" err="1">
                <a:solidFill>
                  <a:srgbClr val="000000"/>
                </a:solidFill>
              </a:rPr>
              <a:t>.</a:t>
            </a:r>
            <a:r>
              <a:rPr lang="en-US" sz="2200" dirty="0" err="1">
                <a:solidFill>
                  <a:srgbClr val="0000C0"/>
                </a:solidFill>
              </a:rPr>
              <a:t>box</a:t>
            </a:r>
            <a:r>
              <a:rPr lang="en-US" sz="2200" dirty="0">
                <a:solidFill>
                  <a:srgbClr val="000000"/>
                </a:solidFill>
              </a:rPr>
              <a:t>);</a:t>
            </a:r>
          </a:p>
          <a:p>
            <a:pPr algn="l" defTabSz="360000" rtl="0"/>
            <a:r>
              <a:rPr lang="en-US" sz="2200" dirty="0">
                <a:solidFill>
                  <a:srgbClr val="7F0055"/>
                </a:solidFill>
              </a:rPr>
              <a:t>		return</a:t>
            </a:r>
            <a:r>
              <a:rPr lang="en-US" sz="2200" dirty="0">
                <a:solidFill>
                  <a:srgbClr val="000000"/>
                </a:solidFill>
              </a:rPr>
              <a:t> </a:t>
            </a:r>
            <a:r>
              <a:rPr lang="en-US" sz="2200" dirty="0">
                <a:solidFill>
                  <a:srgbClr val="7F0055"/>
                </a:solidFill>
              </a:rPr>
              <a:t>true</a:t>
            </a:r>
            <a:r>
              <a:rPr lang="en-US" sz="2200" dirty="0">
                <a:solidFill>
                  <a:srgbClr val="000000"/>
                </a:solidFill>
              </a:rPr>
              <a:t>;</a:t>
            </a:r>
          </a:p>
          <a:p>
            <a:pPr marL="0" lvl="1" algn="l" defTabSz="360000" rtl="0"/>
            <a:r>
              <a:rPr lang="en-US" sz="2200" dirty="0">
                <a:solidFill>
                  <a:srgbClr val="000000"/>
                </a:solidFill>
              </a:rPr>
              <a:t>	}</a:t>
            </a:r>
            <a:r>
              <a:rPr lang="he-IL" dirty="0">
                <a:solidFill>
                  <a:srgbClr val="92D050"/>
                </a:solidFill>
              </a:rPr>
              <a:t>						 האם קיים מקום פנוי בתיבה + סל האשפה //</a:t>
            </a:r>
          </a:p>
          <a:p>
            <a:pPr algn="l" defTabSz="360000" rtl="0"/>
            <a:r>
              <a:rPr lang="en-US" sz="2200" dirty="0">
                <a:solidFill>
                  <a:srgbClr val="7F0055"/>
                </a:solidFill>
              </a:rPr>
              <a:t>	if</a:t>
            </a:r>
            <a:r>
              <a:rPr lang="en-US" sz="2200" dirty="0">
                <a:solidFill>
                  <a:srgbClr val="000000"/>
                </a:solidFill>
              </a:rPr>
              <a:t> (</a:t>
            </a:r>
            <a:r>
              <a:rPr lang="en-US" sz="2200" dirty="0" err="1">
                <a:solidFill>
                  <a:srgbClr val="7F0055"/>
                </a:solidFill>
              </a:rPr>
              <a:t>this</a:t>
            </a:r>
            <a:r>
              <a:rPr lang="en-US" sz="2200" dirty="0" err="1">
                <a:solidFill>
                  <a:srgbClr val="000000"/>
                </a:solidFill>
              </a:rPr>
              <a:t>.</a:t>
            </a:r>
            <a:r>
              <a:rPr lang="en-US" sz="2400" dirty="0" err="1">
                <a:solidFill>
                  <a:srgbClr val="00B050"/>
                </a:solidFill>
              </a:rPr>
              <a:t>getBinSize</a:t>
            </a:r>
            <a:r>
              <a:rPr lang="en-US" sz="2200" dirty="0">
                <a:solidFill>
                  <a:srgbClr val="000000"/>
                </a:solidFill>
              </a:rPr>
              <a:t>() + </a:t>
            </a:r>
            <a:r>
              <a:rPr lang="en-US" sz="2200" dirty="0" err="1">
                <a:solidFill>
                  <a:srgbClr val="6A3E3E"/>
                </a:solidFill>
              </a:rPr>
              <a:t>freeSize</a:t>
            </a:r>
            <a:r>
              <a:rPr lang="en-US" sz="2200" dirty="0">
                <a:solidFill>
                  <a:srgbClr val="000000"/>
                </a:solidFill>
              </a:rPr>
              <a:t> &gt;= </a:t>
            </a:r>
            <a:r>
              <a:rPr lang="en-US" sz="2200" dirty="0" err="1">
                <a:solidFill>
                  <a:srgbClr val="6A3E3E"/>
                </a:solidFill>
              </a:rPr>
              <a:t>m</a:t>
            </a:r>
            <a:r>
              <a:rPr lang="en-US" sz="2200" dirty="0" err="1">
                <a:solidFill>
                  <a:srgbClr val="000000"/>
                </a:solidFill>
              </a:rPr>
              <a:t>.getSize</a:t>
            </a:r>
            <a:r>
              <a:rPr lang="en-US" sz="2200" dirty="0">
                <a:solidFill>
                  <a:srgbClr val="000000"/>
                </a:solidFill>
              </a:rPr>
              <a:t>())</a:t>
            </a:r>
          </a:p>
          <a:p>
            <a:pPr algn="l" defTabSz="360000" rtl="0"/>
            <a:r>
              <a:rPr lang="en-US" sz="2200" dirty="0">
                <a:solidFill>
                  <a:srgbClr val="000000"/>
                </a:solidFill>
              </a:rPr>
              <a:t>	{	</a:t>
            </a:r>
            <a:r>
              <a:rPr lang="he-IL" dirty="0">
                <a:solidFill>
                  <a:srgbClr val="92D050"/>
                </a:solidFill>
              </a:rPr>
              <a:t>מחיקת הודעות מסל האשפה עד שיתקבל המקום הפנוי הנדרש //</a:t>
            </a:r>
          </a:p>
          <a:p>
            <a:pPr algn="l" defTabSz="360000" rtl="0"/>
            <a:r>
              <a:rPr lang="en-US" sz="2200" dirty="0">
                <a:solidFill>
                  <a:srgbClr val="7F0055"/>
                </a:solidFill>
              </a:rPr>
              <a:t>		while</a:t>
            </a:r>
            <a:r>
              <a:rPr lang="en-US" sz="2200" dirty="0">
                <a:solidFill>
                  <a:srgbClr val="000000"/>
                </a:solidFill>
              </a:rPr>
              <a:t> (</a:t>
            </a:r>
            <a:r>
              <a:rPr lang="en-US" sz="2200" dirty="0" err="1">
                <a:solidFill>
                  <a:srgbClr val="6A3E3E"/>
                </a:solidFill>
              </a:rPr>
              <a:t>freeSize</a:t>
            </a:r>
            <a:r>
              <a:rPr lang="en-US" sz="2200" dirty="0">
                <a:solidFill>
                  <a:srgbClr val="000000"/>
                </a:solidFill>
              </a:rPr>
              <a:t> &lt; </a:t>
            </a:r>
            <a:r>
              <a:rPr lang="en-US" sz="2200" dirty="0" err="1">
                <a:solidFill>
                  <a:srgbClr val="6A3E3E"/>
                </a:solidFill>
              </a:rPr>
              <a:t>m</a:t>
            </a:r>
            <a:r>
              <a:rPr lang="en-US" sz="2200" dirty="0" err="1">
                <a:solidFill>
                  <a:srgbClr val="000000"/>
                </a:solidFill>
              </a:rPr>
              <a:t>.getSize</a:t>
            </a:r>
            <a:r>
              <a:rPr lang="en-US" sz="2200" dirty="0">
                <a:solidFill>
                  <a:srgbClr val="000000"/>
                </a:solidFill>
              </a:rPr>
              <a:t>())</a:t>
            </a:r>
          </a:p>
          <a:p>
            <a:pPr algn="l" defTabSz="360000" rtl="0"/>
            <a:r>
              <a:rPr lang="en-US" sz="2200" dirty="0">
                <a:solidFill>
                  <a:srgbClr val="6A3E3E"/>
                </a:solidFill>
              </a:rPr>
              <a:t>				</a:t>
            </a:r>
            <a:r>
              <a:rPr lang="en-US" sz="2200" dirty="0" err="1">
                <a:solidFill>
                  <a:srgbClr val="6A3E3E"/>
                </a:solidFill>
              </a:rPr>
              <a:t>freeSize</a:t>
            </a:r>
            <a:r>
              <a:rPr lang="en-US" sz="2200" dirty="0">
                <a:solidFill>
                  <a:srgbClr val="000000"/>
                </a:solidFill>
              </a:rPr>
              <a:t> += </a:t>
            </a:r>
            <a:r>
              <a:rPr lang="en-US" sz="2200" dirty="0" err="1">
                <a:solidFill>
                  <a:srgbClr val="7F0055"/>
                </a:solidFill>
              </a:rPr>
              <a:t>this</a:t>
            </a:r>
            <a:r>
              <a:rPr lang="en-US" sz="2200" dirty="0" err="1">
                <a:solidFill>
                  <a:srgbClr val="000000"/>
                </a:solidFill>
              </a:rPr>
              <a:t>.</a:t>
            </a:r>
            <a:r>
              <a:rPr lang="en-US" sz="2400" dirty="0" err="1">
                <a:solidFill>
                  <a:srgbClr val="00B0F0"/>
                </a:solidFill>
              </a:rPr>
              <a:t>removeFromBin</a:t>
            </a:r>
            <a:r>
              <a:rPr lang="en-US" sz="2200" dirty="0">
                <a:solidFill>
                  <a:srgbClr val="000000"/>
                </a:solidFill>
              </a:rPr>
              <a:t>();</a:t>
            </a:r>
          </a:p>
          <a:p>
            <a:pPr algn="l" defTabSz="360000" rtl="0"/>
            <a:r>
              <a:rPr lang="en-US" sz="2200" dirty="0">
                <a:solidFill>
                  <a:srgbClr val="7F0055"/>
                </a:solidFill>
              </a:rPr>
              <a:t>		</a:t>
            </a:r>
            <a:r>
              <a:rPr lang="en-US" sz="2200" dirty="0" err="1">
                <a:solidFill>
                  <a:srgbClr val="7F0055"/>
                </a:solidFill>
              </a:rPr>
              <a:t>this</a:t>
            </a:r>
            <a:r>
              <a:rPr lang="en-US" sz="2200" dirty="0" err="1">
                <a:solidFill>
                  <a:srgbClr val="000000"/>
                </a:solidFill>
              </a:rPr>
              <a:t>.</a:t>
            </a:r>
            <a:r>
              <a:rPr lang="en-US" sz="2200" dirty="0" err="1">
                <a:solidFill>
                  <a:srgbClr val="0000C0"/>
                </a:solidFill>
              </a:rPr>
              <a:t>box</a:t>
            </a:r>
            <a:r>
              <a:rPr lang="en-US" sz="2200" dirty="0">
                <a:solidFill>
                  <a:srgbClr val="000000"/>
                </a:solidFill>
              </a:rPr>
              <a:t> = </a:t>
            </a:r>
            <a:r>
              <a:rPr lang="en-US" sz="2200" dirty="0">
                <a:solidFill>
                  <a:srgbClr val="7F0055"/>
                </a:solidFill>
              </a:rPr>
              <a:t>new</a:t>
            </a:r>
            <a:r>
              <a:rPr lang="en-US" sz="2200" dirty="0">
                <a:solidFill>
                  <a:srgbClr val="000000"/>
                </a:solidFill>
              </a:rPr>
              <a:t> Node&lt;Message&gt;(</a:t>
            </a:r>
            <a:r>
              <a:rPr lang="en-US" sz="2200" dirty="0" err="1">
                <a:solidFill>
                  <a:srgbClr val="6A3E3E"/>
                </a:solidFill>
              </a:rPr>
              <a:t>m</a:t>
            </a:r>
            <a:r>
              <a:rPr lang="en-US" sz="2200" dirty="0" err="1">
                <a:solidFill>
                  <a:srgbClr val="000000"/>
                </a:solidFill>
              </a:rPr>
              <a:t>,</a:t>
            </a:r>
            <a:r>
              <a:rPr lang="en-US" sz="2200" dirty="0" err="1">
                <a:solidFill>
                  <a:srgbClr val="7F0055"/>
                </a:solidFill>
              </a:rPr>
              <a:t>this</a:t>
            </a:r>
            <a:r>
              <a:rPr lang="en-US" sz="2200" dirty="0" err="1">
                <a:solidFill>
                  <a:srgbClr val="000000"/>
                </a:solidFill>
              </a:rPr>
              <a:t>.</a:t>
            </a:r>
            <a:r>
              <a:rPr lang="en-US" sz="2200" dirty="0" err="1">
                <a:solidFill>
                  <a:srgbClr val="0000C0"/>
                </a:solidFill>
              </a:rPr>
              <a:t>box</a:t>
            </a:r>
            <a:r>
              <a:rPr lang="en-US" sz="2200" dirty="0">
                <a:solidFill>
                  <a:srgbClr val="000000"/>
                </a:solidFill>
              </a:rPr>
              <a:t>);</a:t>
            </a:r>
          </a:p>
          <a:p>
            <a:pPr algn="l" defTabSz="360000" rtl="0"/>
            <a:r>
              <a:rPr lang="en-US" sz="2200" dirty="0">
                <a:solidFill>
                  <a:srgbClr val="7F0055"/>
                </a:solidFill>
              </a:rPr>
              <a:t>		return</a:t>
            </a:r>
            <a:r>
              <a:rPr lang="en-US" sz="2200" dirty="0">
                <a:solidFill>
                  <a:srgbClr val="000000"/>
                </a:solidFill>
              </a:rPr>
              <a:t> </a:t>
            </a:r>
            <a:r>
              <a:rPr lang="en-US" sz="2200" dirty="0">
                <a:solidFill>
                  <a:srgbClr val="7F0055"/>
                </a:solidFill>
              </a:rPr>
              <a:t>true</a:t>
            </a:r>
            <a:r>
              <a:rPr lang="en-US" sz="2200" dirty="0">
                <a:solidFill>
                  <a:srgbClr val="000000"/>
                </a:solidFill>
              </a:rPr>
              <a:t>;</a:t>
            </a:r>
          </a:p>
          <a:p>
            <a:pPr algn="l" defTabSz="360000" rtl="0"/>
            <a:r>
              <a:rPr lang="he-IL" sz="2200" dirty="0">
                <a:solidFill>
                  <a:srgbClr val="000000"/>
                </a:solidFill>
              </a:rPr>
              <a:t>	{</a:t>
            </a:r>
            <a:r>
              <a:rPr lang="en-US" sz="2200" dirty="0">
                <a:solidFill>
                  <a:srgbClr val="000000"/>
                </a:solidFill>
              </a:rPr>
              <a:t>	</a:t>
            </a:r>
            <a:endParaRPr lang="he-IL" sz="2200" dirty="0">
              <a:solidFill>
                <a:srgbClr val="000000"/>
              </a:solidFill>
            </a:endParaRPr>
          </a:p>
          <a:p>
            <a:pPr algn="l" defTabSz="360000" rtl="0"/>
            <a:r>
              <a:rPr lang="en-US" sz="2200" dirty="0">
                <a:solidFill>
                  <a:srgbClr val="7F0055"/>
                </a:solidFill>
              </a:rPr>
              <a:t>	return</a:t>
            </a:r>
            <a:r>
              <a:rPr lang="en-US" sz="2200" dirty="0">
                <a:solidFill>
                  <a:srgbClr val="000000"/>
                </a:solidFill>
              </a:rPr>
              <a:t> </a:t>
            </a:r>
            <a:r>
              <a:rPr lang="en-US" sz="2200" dirty="0">
                <a:solidFill>
                  <a:srgbClr val="7F0055"/>
                </a:solidFill>
              </a:rPr>
              <a:t>false</a:t>
            </a:r>
            <a:r>
              <a:rPr lang="en-US" sz="2200" dirty="0">
                <a:solidFill>
                  <a:srgbClr val="000000"/>
                </a:solidFill>
              </a:rPr>
              <a:t>;</a:t>
            </a:r>
          </a:p>
          <a:p>
            <a:pPr algn="l" defTabSz="360000" rtl="0"/>
            <a:r>
              <a:rPr lang="he-IL" sz="2200" dirty="0">
                <a:solidFill>
                  <a:srgbClr val="000000"/>
                </a:solidFill>
              </a:rPr>
              <a:t>{</a:t>
            </a:r>
          </a:p>
        </p:txBody>
      </p:sp>
      <p:sp>
        <p:nvSpPr>
          <p:cNvPr id="7" name="מלבן 6">
            <a:extLst>
              <a:ext uri="{FF2B5EF4-FFF2-40B4-BE49-F238E27FC236}">
                <a16:creationId xmlns:a16="http://schemas.microsoft.com/office/drawing/2014/main" id="{896F8D49-FCC5-4F94-AFF7-0DF9560C6773}"/>
              </a:ext>
            </a:extLst>
          </p:cNvPr>
          <p:cNvSpPr/>
          <p:nvPr/>
        </p:nvSpPr>
        <p:spPr>
          <a:xfrm>
            <a:off x="3540858" y="5534561"/>
            <a:ext cx="5461000" cy="1323439"/>
          </a:xfrm>
          <a:prstGeom prst="rect">
            <a:avLst/>
          </a:prstGeom>
        </p:spPr>
        <p:txBody>
          <a:bodyPr wrap="square">
            <a:spAutoFit/>
          </a:bodyPr>
          <a:lstStyle/>
          <a:p>
            <a:pPr algn="l" rtl="0"/>
            <a:r>
              <a:rPr lang="en-US" sz="2000" dirty="0"/>
              <a:t>int  </a:t>
            </a:r>
            <a:r>
              <a:rPr lang="en-US" sz="2000" dirty="0" err="1">
                <a:solidFill>
                  <a:srgbClr val="00B0F0"/>
                </a:solidFill>
              </a:rPr>
              <a:t>removeFromBin</a:t>
            </a:r>
            <a:r>
              <a:rPr lang="en-US" sz="2000" dirty="0"/>
              <a:t>()</a:t>
            </a:r>
            <a:endParaRPr lang="he-IL" sz="2000" dirty="0">
              <a:latin typeface="Varela Round" panose="00000500000000000000" pitchFamily="2" charset="-79"/>
              <a:cs typeface="Varela Round" panose="00000500000000000000" pitchFamily="2" charset="-79"/>
            </a:endParaRPr>
          </a:p>
          <a:p>
            <a:pPr algn="l" rtl="0"/>
            <a:r>
              <a:rPr lang="en-US" sz="2000" dirty="0"/>
              <a:t>void  </a:t>
            </a:r>
            <a:r>
              <a:rPr lang="en-US" sz="2000" dirty="0" err="1">
                <a:solidFill>
                  <a:srgbClr val="FFC000"/>
                </a:solidFill>
              </a:rPr>
              <a:t>emptyBin</a:t>
            </a:r>
            <a:r>
              <a:rPr lang="en-US" sz="2000" dirty="0"/>
              <a:t>()</a:t>
            </a:r>
            <a:endParaRPr lang="he-IL" sz="2000" dirty="0">
              <a:latin typeface="Varela Round" panose="00000500000000000000" pitchFamily="2" charset="-79"/>
              <a:cs typeface="Varela Round" panose="00000500000000000000" pitchFamily="2" charset="-79"/>
            </a:endParaRPr>
          </a:p>
          <a:p>
            <a:pPr algn="l" rtl="0"/>
            <a:r>
              <a:rPr lang="en-US" sz="2000" dirty="0"/>
              <a:t>int  </a:t>
            </a:r>
            <a:r>
              <a:rPr lang="en-US" sz="2000" dirty="0" err="1">
                <a:solidFill>
                  <a:srgbClr val="00B050"/>
                </a:solidFill>
              </a:rPr>
              <a:t>getActiveSize</a:t>
            </a:r>
            <a:r>
              <a:rPr lang="en-US" sz="2000" dirty="0"/>
              <a:t>()</a:t>
            </a:r>
            <a:endParaRPr lang="he-IL" sz="2000" dirty="0">
              <a:latin typeface="Varela Round" panose="00000500000000000000" pitchFamily="2" charset="-79"/>
              <a:cs typeface="Varela Round" panose="00000500000000000000" pitchFamily="2" charset="-79"/>
            </a:endParaRPr>
          </a:p>
          <a:p>
            <a:pPr algn="l" rtl="0"/>
            <a:r>
              <a:rPr lang="en-US" sz="2000" dirty="0"/>
              <a:t>int  </a:t>
            </a:r>
            <a:r>
              <a:rPr lang="en-US" sz="2000" dirty="0" err="1">
                <a:solidFill>
                  <a:srgbClr val="00B050"/>
                </a:solidFill>
              </a:rPr>
              <a:t>getBinSize</a:t>
            </a:r>
            <a:r>
              <a:rPr lang="en-US" sz="2000" dirty="0"/>
              <a:t>()</a:t>
            </a:r>
          </a:p>
        </p:txBody>
      </p:sp>
      <p:sp>
        <p:nvSpPr>
          <p:cNvPr id="8" name="תיבת טקסט 7">
            <a:extLst>
              <a:ext uri="{FF2B5EF4-FFF2-40B4-BE49-F238E27FC236}">
                <a16:creationId xmlns:a16="http://schemas.microsoft.com/office/drawing/2014/main" id="{86A0DE7C-4BA9-4179-AD45-933F9BC23979}"/>
              </a:ext>
            </a:extLst>
          </p:cNvPr>
          <p:cNvSpPr txBox="1"/>
          <p:nvPr/>
        </p:nvSpPr>
        <p:spPr>
          <a:xfrm>
            <a:off x="6139924" y="5529045"/>
            <a:ext cx="2226836" cy="830997"/>
          </a:xfrm>
          <a:prstGeom prst="rect">
            <a:avLst/>
          </a:prstGeom>
          <a:noFill/>
        </p:spPr>
        <p:txBody>
          <a:bodyPr wrap="square" rtlCol="1">
            <a:spAutoFit/>
          </a:bodyPr>
          <a:lstStyle/>
          <a:p>
            <a:r>
              <a:rPr lang="he-IL" sz="2400" dirty="0"/>
              <a:t>סיכום הפעולות </a:t>
            </a:r>
          </a:p>
          <a:p>
            <a:r>
              <a:rPr lang="he-IL" sz="2400" dirty="0"/>
              <a:t>בצבעים:</a:t>
            </a:r>
          </a:p>
        </p:txBody>
      </p:sp>
      <p:sp>
        <p:nvSpPr>
          <p:cNvPr id="9" name="כותרת 1">
            <a:extLst>
              <a:ext uri="{FF2B5EF4-FFF2-40B4-BE49-F238E27FC236}">
                <a16:creationId xmlns:a16="http://schemas.microsoft.com/office/drawing/2014/main" id="{F1A3ECA8-87A3-426B-9D5E-2D29DA76156D}"/>
              </a:ext>
            </a:extLst>
          </p:cNvPr>
          <p:cNvSpPr>
            <a:spLocks noGrp="1"/>
          </p:cNvSpPr>
          <p:nvPr>
            <p:ph type="title"/>
          </p:nvPr>
        </p:nvSpPr>
        <p:spPr>
          <a:xfrm>
            <a:off x="1194897" y="-4631"/>
            <a:ext cx="9802206" cy="720000"/>
          </a:xfrm>
        </p:spPr>
        <p:txBody>
          <a:bodyPr rtlCol="0"/>
          <a:lstStyle/>
          <a:p>
            <a:pPr algn="ctr" defTabSz="432000" eaLnBrk="1" fontAlgn="auto" hangingPunct="1">
              <a:spcAft>
                <a:spcPts val="0"/>
              </a:spcAft>
              <a:defRPr/>
            </a:pPr>
            <a:r>
              <a:rPr lang="he-IL" altLang="he-IL" b="1" dirty="0">
                <a:cs typeface="+mj-cs"/>
              </a:rPr>
              <a:t>שאלה 3 – בגרות 2010</a:t>
            </a:r>
          </a:p>
        </p:txBody>
      </p:sp>
    </p:spTree>
    <p:extLst>
      <p:ext uri="{BB962C8B-B14F-4D97-AF65-F5344CB8AC3E}">
        <p14:creationId xmlns:p14="http://schemas.microsoft.com/office/powerpoint/2010/main" val="9647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13" end="1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15" name="כותרת 7">
            <a:extLst>
              <a:ext uri="{FF2B5EF4-FFF2-40B4-BE49-F238E27FC236}">
                <a16:creationId xmlns:a16="http://schemas.microsoft.com/office/drawing/2014/main" id="{A0BACC61-6728-47FD-BFF9-DC5A07E7A358}"/>
              </a:ext>
            </a:extLst>
          </p:cNvPr>
          <p:cNvSpPr>
            <a:spLocks noGrp="1"/>
          </p:cNvSpPr>
          <p:nvPr>
            <p:ph type="title"/>
          </p:nvPr>
        </p:nvSpPr>
        <p:spPr>
          <a:xfrm>
            <a:off x="1024128" y="155448"/>
            <a:ext cx="9802368" cy="720000"/>
          </a:xfrm>
        </p:spPr>
        <p:txBody>
          <a:bodyPr/>
          <a:lstStyle/>
          <a:p>
            <a:r>
              <a:rPr lang="he-IL" dirty="0"/>
              <a:t>דרישות קדם</a:t>
            </a:r>
          </a:p>
        </p:txBody>
      </p:sp>
      <p:sp>
        <p:nvSpPr>
          <p:cNvPr id="16" name="Rectangle 9">
            <a:extLst>
              <a:ext uri="{FF2B5EF4-FFF2-40B4-BE49-F238E27FC236}">
                <a16:creationId xmlns:a16="http://schemas.microsoft.com/office/drawing/2014/main" id="{C70E81D7-39E3-47FD-BCA5-49CA03142065}"/>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7" name="Rectangle 10">
            <a:extLst>
              <a:ext uri="{FF2B5EF4-FFF2-40B4-BE49-F238E27FC236}">
                <a16:creationId xmlns:a16="http://schemas.microsoft.com/office/drawing/2014/main" id="{667E9A7E-C93B-4A3F-8B44-C8FE1DA35486}"/>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4</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18" name="מציין מיקום טקסט 2">
            <a:extLst>
              <a:ext uri="{FF2B5EF4-FFF2-40B4-BE49-F238E27FC236}">
                <a16:creationId xmlns:a16="http://schemas.microsoft.com/office/drawing/2014/main" id="{FA3D2A13-FED3-4AB3-AC5A-CD6707CEFD22}"/>
              </a:ext>
            </a:extLst>
          </p:cNvPr>
          <p:cNvSpPr txBox="1">
            <a:spLocks/>
          </p:cNvSpPr>
          <p:nvPr/>
        </p:nvSpPr>
        <p:spPr>
          <a:xfrm>
            <a:off x="609790" y="1285875"/>
            <a:ext cx="9996297" cy="4374869"/>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dirty="0"/>
              <a:t>יסודות מדעי המחשב.</a:t>
            </a:r>
          </a:p>
          <a:p>
            <a:r>
              <a:rPr lang="he-IL" dirty="0"/>
              <a:t>מבנה נתונים – כל היחידה</a:t>
            </a:r>
          </a:p>
        </p:txBody>
      </p:sp>
      <p:pic>
        <p:nvPicPr>
          <p:cNvPr id="25" name="תמונה 24">
            <a:extLst>
              <a:ext uri="{FF2B5EF4-FFF2-40B4-BE49-F238E27FC236}">
                <a16:creationId xmlns:a16="http://schemas.microsoft.com/office/drawing/2014/main" id="{CACC6E36-40A5-4456-9306-F1496F4D2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2483643"/>
            <a:ext cx="2822575" cy="2116931"/>
          </a:xfrm>
          <a:prstGeom prst="rect">
            <a:avLst/>
          </a:prstGeom>
        </p:spPr>
      </p:pic>
      <p:sp>
        <p:nvSpPr>
          <p:cNvPr id="26" name="מלבן 25">
            <a:extLst>
              <a:ext uri="{FF2B5EF4-FFF2-40B4-BE49-F238E27FC236}">
                <a16:creationId xmlns:a16="http://schemas.microsoft.com/office/drawing/2014/main" id="{12336723-2EC3-470E-90CB-43DC778831ED}"/>
              </a:ext>
            </a:extLst>
          </p:cNvPr>
          <p:cNvSpPr/>
          <p:nvPr/>
        </p:nvSpPr>
        <p:spPr>
          <a:xfrm>
            <a:off x="764076" y="4756150"/>
            <a:ext cx="5044971" cy="338554"/>
          </a:xfrm>
          <a:prstGeom prst="rect">
            <a:avLst/>
          </a:prstGeom>
        </p:spPr>
        <p:txBody>
          <a:bodyPr wrap="square">
            <a:spAutoFit/>
          </a:bodyPr>
          <a:lstStyle/>
          <a:p>
            <a:r>
              <a:rPr lang="he-IL" sz="1600" dirty="0">
                <a:hlinkClick r:id="rId4"/>
              </a:rPr>
              <a:t>נלקח מהאתר: </a:t>
            </a:r>
            <a:r>
              <a:rPr lang="he-IL" sz="1600" dirty="0"/>
              <a:t> </a:t>
            </a:r>
            <a:r>
              <a:rPr lang="en-US" sz="1600" dirty="0">
                <a:hlinkClick r:id="rId4"/>
              </a:rPr>
              <a:t>giphy.com/gifs/animal-dogs</a:t>
            </a:r>
            <a:endParaRPr lang="he-IL" sz="1600" dirty="0"/>
          </a:p>
        </p:txBody>
      </p:sp>
    </p:spTree>
    <p:extLst>
      <p:ext uri="{BB962C8B-B14F-4D97-AF65-F5344CB8AC3E}">
        <p14:creationId xmlns:p14="http://schemas.microsoft.com/office/powerpoint/2010/main" val="345853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5229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a:solidFill>
                  <a:schemeClr val="bg1"/>
                </a:solidFill>
                <a:latin typeface="David" panose="020E0502060401010101" pitchFamily="34" charset="-79"/>
                <a:cs typeface="David" panose="020E0502060401010101" pitchFamily="34" charset="-79"/>
              </a:rPr>
              <a:t>א.</a:t>
            </a:r>
          </a:p>
        </p:txBody>
      </p:sp>
      <p:graphicFrame>
        <p:nvGraphicFramePr>
          <p:cNvPr id="4" name="טבלה 3">
            <a:extLst>
              <a:ext uri="{FF2B5EF4-FFF2-40B4-BE49-F238E27FC236}">
                <a16:creationId xmlns:a16="http://schemas.microsoft.com/office/drawing/2014/main" id="{8F832BEF-37C0-464C-85C4-8E4E105F4BF2}"/>
              </a:ext>
            </a:extLst>
          </p:cNvPr>
          <p:cNvGraphicFramePr>
            <a:graphicFrameLocks noGrp="1"/>
          </p:cNvGraphicFramePr>
          <p:nvPr>
            <p:extLst>
              <p:ext uri="{D42A27DB-BD31-4B8C-83A1-F6EECF244321}">
                <p14:modId xmlns:p14="http://schemas.microsoft.com/office/powerpoint/2010/main" val="3215567390"/>
              </p:ext>
            </p:extLst>
          </p:nvPr>
        </p:nvGraphicFramePr>
        <p:xfrm>
          <a:off x="104032" y="942638"/>
          <a:ext cx="11983935" cy="5821680"/>
        </p:xfrm>
        <a:graphic>
          <a:graphicData uri="http://schemas.openxmlformats.org/drawingml/2006/table">
            <a:tbl>
              <a:tblPr rtl="1" firstRow="1" bandRow="1">
                <a:tableStyleId>{5940675A-B579-460E-94D1-54222C63F5DA}</a:tableStyleId>
              </a:tblPr>
              <a:tblGrid>
                <a:gridCol w="981817">
                  <a:extLst>
                    <a:ext uri="{9D8B030D-6E8A-4147-A177-3AD203B41FA5}">
                      <a16:colId xmlns:a16="http://schemas.microsoft.com/office/drawing/2014/main" val="3069401168"/>
                    </a:ext>
                  </a:extLst>
                </a:gridCol>
                <a:gridCol w="7943850">
                  <a:extLst>
                    <a:ext uri="{9D8B030D-6E8A-4147-A177-3AD203B41FA5}">
                      <a16:colId xmlns:a16="http://schemas.microsoft.com/office/drawing/2014/main" val="4051096733"/>
                    </a:ext>
                  </a:extLst>
                </a:gridCol>
                <a:gridCol w="3058268">
                  <a:extLst>
                    <a:ext uri="{9D8B030D-6E8A-4147-A177-3AD203B41FA5}">
                      <a16:colId xmlns:a16="http://schemas.microsoft.com/office/drawing/2014/main" val="904323476"/>
                    </a:ext>
                  </a:extLst>
                </a:gridCol>
              </a:tblGrid>
              <a:tr h="347300">
                <a:tc>
                  <a:txBody>
                    <a:bodyPr/>
                    <a:lstStyle/>
                    <a:p>
                      <a:pPr algn="ctr" rtl="1"/>
                      <a:r>
                        <a:rPr lang="he-IL" sz="2800" b="1" dirty="0">
                          <a:solidFill>
                            <a:schemeClr val="bg1"/>
                          </a:solidFill>
                          <a:latin typeface="Varela Round" panose="00000500000000000000" pitchFamily="2" charset="-79"/>
                          <a:cs typeface="Varela Round" panose="00000500000000000000" pitchFamily="2" charset="-79"/>
                        </a:rPr>
                        <a:t>גודל</a:t>
                      </a:r>
                    </a:p>
                  </a:txBody>
                  <a:tcPr anchor="ctr">
                    <a:solidFill>
                      <a:srgbClr val="12B4BC"/>
                    </a:solidFill>
                  </a:tcPr>
                </a:tc>
                <a:tc>
                  <a:txBody>
                    <a:bodyPr/>
                    <a:lstStyle/>
                    <a:p>
                      <a:pPr algn="ctr" rtl="1"/>
                      <a:r>
                        <a:rPr lang="he-IL" sz="2800" b="1" dirty="0">
                          <a:solidFill>
                            <a:schemeClr val="bg1"/>
                          </a:solidFill>
                          <a:latin typeface="Varela Round" panose="00000500000000000000" pitchFamily="2" charset="-79"/>
                          <a:cs typeface="Varela Round" panose="00000500000000000000" pitchFamily="2" charset="-79"/>
                        </a:rPr>
                        <a:t>הסבר</a:t>
                      </a:r>
                    </a:p>
                  </a:txBody>
                  <a:tcPr anchor="ctr">
                    <a:solidFill>
                      <a:srgbClr val="12B4BC"/>
                    </a:solidFill>
                  </a:tcPr>
                </a:tc>
                <a:tc>
                  <a:txBody>
                    <a:bodyPr/>
                    <a:lstStyle/>
                    <a:p>
                      <a:pPr algn="ctr" rtl="1"/>
                      <a:r>
                        <a:rPr lang="he-IL" sz="2800" b="1" dirty="0">
                          <a:solidFill>
                            <a:schemeClr val="bg1"/>
                          </a:solidFill>
                          <a:latin typeface="Varela Round" panose="00000500000000000000" pitchFamily="2" charset="-79"/>
                          <a:cs typeface="Varela Round" panose="00000500000000000000" pitchFamily="2" charset="-79"/>
                        </a:rPr>
                        <a:t>כותרת הפעולה</a:t>
                      </a:r>
                    </a:p>
                  </a:txBody>
                  <a:tcPr anchor="ctr">
                    <a:solidFill>
                      <a:srgbClr val="12B4BC"/>
                    </a:solidFill>
                  </a:tcPr>
                </a:tc>
                <a:extLst>
                  <a:ext uri="{0D108BD9-81ED-4DB2-BD59-A6C34878D82A}">
                    <a16:rowId xmlns:a16="http://schemas.microsoft.com/office/drawing/2014/main" val="2475943926"/>
                  </a:ext>
                </a:extLst>
              </a:tr>
              <a:tr h="522515">
                <a:tc>
                  <a:txBody>
                    <a:bodyPr/>
                    <a:lstStyle/>
                    <a:p>
                      <a:pPr algn="ctr" rtl="1"/>
                      <a:r>
                        <a:rPr lang="en-US" altLang="he-IL" sz="3200" b="0" dirty="0">
                          <a:solidFill>
                            <a:schemeClr val="tx1">
                              <a:lumMod val="90000"/>
                              <a:lumOff val="10000"/>
                            </a:schemeClr>
                          </a:solidFill>
                        </a:rPr>
                        <a:t>O</a:t>
                      </a:r>
                      <a:r>
                        <a:rPr lang="en-US" altLang="he-IL" sz="2400" b="0" dirty="0">
                          <a:solidFill>
                            <a:schemeClr val="tx1">
                              <a:lumMod val="90000"/>
                              <a:lumOff val="10000"/>
                            </a:schemeClr>
                          </a:solidFill>
                        </a:rPr>
                        <a:t>(1)</a:t>
                      </a:r>
                      <a:endParaRPr lang="he-IL" sz="24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ctr" rtl="1"/>
                      <a:r>
                        <a:rPr lang="he-IL" altLang="he-IL" sz="2400" b="0" dirty="0">
                          <a:solidFill>
                            <a:schemeClr val="tx1">
                              <a:lumMod val="90000"/>
                              <a:lumOff val="10000"/>
                            </a:schemeClr>
                          </a:solidFill>
                        </a:rPr>
                        <a:t>כל הפעולות בסיסיות.</a:t>
                      </a:r>
                      <a:endParaRPr lang="he-IL" sz="24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l" rtl="0"/>
                      <a:r>
                        <a:rPr lang="en-US" sz="2200" b="1" i="0" u="none" strike="noStrike" kern="1200" baseline="0" dirty="0" err="1">
                          <a:solidFill>
                            <a:schemeClr val="tx1"/>
                          </a:solidFill>
                          <a:latin typeface="+mn-lt"/>
                          <a:ea typeface="+mn-ea"/>
                          <a:cs typeface="+mn-cs"/>
                        </a:rPr>
                        <a:t>MessageBox</a:t>
                      </a:r>
                      <a:r>
                        <a:rPr lang="en-US" sz="2200" b="0" i="0" u="none" strike="noStrike" kern="1200" baseline="0" dirty="0">
                          <a:solidFill>
                            <a:schemeClr val="tx1"/>
                          </a:solidFill>
                          <a:latin typeface="+mn-lt"/>
                          <a:ea typeface="+mn-ea"/>
                          <a:cs typeface="+mn-cs"/>
                        </a:rPr>
                        <a:t> </a:t>
                      </a:r>
                    </a:p>
                    <a:p>
                      <a:pPr algn="l" rtl="0"/>
                      <a:r>
                        <a:rPr lang="en-US" sz="2200" b="0" i="0" u="none" strike="noStrike" kern="1200" baseline="0" dirty="0">
                          <a:solidFill>
                            <a:schemeClr val="tx1"/>
                          </a:solidFill>
                          <a:latin typeface="+mn-lt"/>
                          <a:ea typeface="+mn-ea"/>
                          <a:cs typeface="+mn-cs"/>
                        </a:rPr>
                        <a:t>             (String owner)</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25546342"/>
                  </a:ext>
                </a:extLst>
              </a:tr>
              <a:tr h="673550">
                <a:tc>
                  <a:txBody>
                    <a:bodyPr/>
                    <a:lstStyle/>
                    <a:p>
                      <a:pPr algn="ctr" rtl="1"/>
                      <a:r>
                        <a:rPr lang="en-US" altLang="he-IL" sz="2800" b="0" dirty="0">
                          <a:solidFill>
                            <a:schemeClr val="tx1">
                              <a:lumMod val="90000"/>
                              <a:lumOff val="10000"/>
                            </a:schemeClr>
                          </a:solidFill>
                        </a:rPr>
                        <a:t>O</a:t>
                      </a:r>
                      <a:r>
                        <a:rPr lang="en-US" altLang="he-IL" sz="2000" b="0" dirty="0">
                          <a:solidFill>
                            <a:schemeClr val="tx1">
                              <a:lumMod val="90000"/>
                              <a:lumOff val="10000"/>
                            </a:schemeClr>
                          </a:solidFill>
                        </a:rPr>
                        <a:t>(</a:t>
                      </a:r>
                      <a:r>
                        <a:rPr lang="en-US" altLang="he-IL" sz="2400" b="0" dirty="0">
                          <a:solidFill>
                            <a:schemeClr val="tx1">
                              <a:lumMod val="90000"/>
                              <a:lumOff val="10000"/>
                            </a:schemeClr>
                          </a:solidFill>
                        </a:rPr>
                        <a:t>n</a:t>
                      </a:r>
                      <a:r>
                        <a:rPr lang="en-US" altLang="he-IL" sz="2000" b="0" i="0" u="none" strike="noStrike" kern="1200" baseline="30000" dirty="0">
                          <a:solidFill>
                            <a:schemeClr val="tx1"/>
                          </a:solidFill>
                          <a:latin typeface="+mn-lt"/>
                          <a:ea typeface="+mn-ea"/>
                          <a:cs typeface="+mn-cs"/>
                        </a:rPr>
                        <a:t>2</a:t>
                      </a:r>
                      <a:r>
                        <a:rPr lang="en-US" altLang="he-IL" sz="2000" b="0" dirty="0">
                          <a:solidFill>
                            <a:schemeClr val="tx1">
                              <a:lumMod val="90000"/>
                              <a:lumOff val="10000"/>
                            </a:schemeClr>
                          </a:solidFill>
                        </a:rPr>
                        <a:t>)</a:t>
                      </a:r>
                    </a:p>
                  </a:txBody>
                  <a:tcPr anchor="ctr"/>
                </a:tc>
                <a:tc>
                  <a:txBody>
                    <a:bodyPr/>
                    <a:lstStyle/>
                    <a:p>
                      <a:pPr algn="r" defTabSz="432000" rtl="1" eaLnBrk="1" hangingPunct="1"/>
                      <a:r>
                        <a:rPr lang="en-US" altLang="he-IL" sz="2400" b="0" i="0" u="none" strike="noStrike" kern="1200" baseline="0" dirty="0">
                          <a:solidFill>
                            <a:schemeClr val="tx1"/>
                          </a:solidFill>
                          <a:latin typeface="+mn-lt"/>
                          <a:ea typeface="+mn-ea"/>
                          <a:cs typeface="+mn-cs"/>
                        </a:rPr>
                        <a:t>n</a:t>
                      </a:r>
                      <a:r>
                        <a:rPr lang="he-IL" altLang="he-IL" sz="2000" b="0" i="0" u="none" strike="noStrike" kern="1200" baseline="0" dirty="0">
                          <a:solidFill>
                            <a:schemeClr val="tx1"/>
                          </a:solidFill>
                          <a:latin typeface="+mn-lt"/>
                          <a:ea typeface="+mn-ea"/>
                          <a:cs typeface="+mn-cs"/>
                        </a:rPr>
                        <a:t> – מציין את מספר ההודעות בתיבה.     עבור כל הודעה אנו מזמנים את הפעולה </a:t>
                      </a:r>
                      <a:r>
                        <a:rPr lang="en-US" sz="2200" kern="1200" dirty="0" err="1">
                          <a:solidFill>
                            <a:srgbClr val="00B0F0"/>
                          </a:solidFill>
                          <a:latin typeface="+mn-lt"/>
                          <a:ea typeface="+mn-ea"/>
                          <a:cs typeface="+mn-cs"/>
                        </a:rPr>
                        <a:t>removeFromBin</a:t>
                      </a:r>
                      <a:r>
                        <a:rPr lang="he-IL" sz="2000" kern="1200" dirty="0">
                          <a:solidFill>
                            <a:srgbClr val="00B0F0"/>
                          </a:solidFill>
                          <a:latin typeface="+mn-lt"/>
                          <a:ea typeface="+mn-ea"/>
                          <a:cs typeface="+mn-cs"/>
                        </a:rPr>
                        <a:t> </a:t>
                      </a:r>
                      <a:r>
                        <a:rPr lang="he-IL" sz="2000" kern="1200" dirty="0">
                          <a:solidFill>
                            <a:schemeClr val="tx1">
                              <a:lumMod val="90000"/>
                              <a:lumOff val="10000"/>
                            </a:schemeClr>
                          </a:solidFill>
                          <a:latin typeface="+mn-lt"/>
                          <a:ea typeface="+mn-ea"/>
                          <a:cs typeface="+mn-cs"/>
                        </a:rPr>
                        <a:t>שסדר הגודל שלה הוא: </a:t>
                      </a:r>
                      <a:r>
                        <a:rPr lang="en-US" altLang="he-IL" sz="2400" b="0" dirty="0">
                          <a:solidFill>
                            <a:schemeClr val="tx1">
                              <a:lumMod val="90000"/>
                              <a:lumOff val="10000"/>
                            </a:schemeClr>
                          </a:solidFill>
                        </a:rPr>
                        <a:t>O</a:t>
                      </a:r>
                      <a:r>
                        <a:rPr lang="en-US" altLang="he-IL" sz="2000" b="0" dirty="0">
                          <a:solidFill>
                            <a:schemeClr val="tx1">
                              <a:lumMod val="90000"/>
                              <a:lumOff val="10000"/>
                            </a:schemeClr>
                          </a:solidFill>
                        </a:rPr>
                        <a:t>(n)</a:t>
                      </a:r>
                      <a:endParaRPr lang="he-IL" sz="20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l" rtl="0"/>
                      <a:endParaRPr lang="en-US" sz="400" b="0" i="0" u="none" strike="noStrike" kern="1200" baseline="0" dirty="0">
                        <a:solidFill>
                          <a:schemeClr val="tx1"/>
                        </a:solidFill>
                        <a:latin typeface="+mn-lt"/>
                        <a:ea typeface="+mn-ea"/>
                        <a:cs typeface="+mn-cs"/>
                      </a:endParaRPr>
                    </a:p>
                    <a:p>
                      <a:pPr algn="l" rtl="0"/>
                      <a:r>
                        <a:rPr lang="en-US" sz="2200" b="0" i="0" u="none" strike="noStrike" kern="1200" baseline="0" dirty="0" err="1">
                          <a:solidFill>
                            <a:schemeClr val="tx1"/>
                          </a:solidFill>
                          <a:latin typeface="+mn-lt"/>
                          <a:ea typeface="+mn-ea"/>
                          <a:cs typeface="+mn-cs"/>
                        </a:rPr>
                        <a:t>boolean</a:t>
                      </a:r>
                      <a:r>
                        <a:rPr lang="en-US" sz="2200" b="0" i="0" u="none" strike="noStrike" kern="1200" baseline="0" dirty="0">
                          <a:solidFill>
                            <a:schemeClr val="tx1"/>
                          </a:solidFill>
                          <a:latin typeface="+mn-lt"/>
                          <a:ea typeface="+mn-ea"/>
                          <a:cs typeface="+mn-cs"/>
                        </a:rPr>
                        <a:t> </a:t>
                      </a:r>
                      <a:r>
                        <a:rPr lang="en-US" sz="2200" b="1" i="0" u="none" strike="noStrike" kern="1200" baseline="0" dirty="0" err="1">
                          <a:solidFill>
                            <a:schemeClr val="tx1"/>
                          </a:solidFill>
                          <a:latin typeface="+mn-lt"/>
                          <a:ea typeface="+mn-ea"/>
                          <a:cs typeface="+mn-cs"/>
                        </a:rPr>
                        <a:t>addMessage</a:t>
                      </a:r>
                      <a:endParaRPr lang="en-US" sz="2200" b="1" i="0" u="none" strike="noStrike" kern="1200" baseline="0" dirty="0">
                        <a:solidFill>
                          <a:schemeClr val="tx1"/>
                        </a:solidFill>
                        <a:latin typeface="+mn-lt"/>
                        <a:ea typeface="+mn-ea"/>
                        <a:cs typeface="+mn-cs"/>
                      </a:endParaRPr>
                    </a:p>
                    <a:p>
                      <a:pPr algn="l" rtl="0"/>
                      <a:r>
                        <a:rPr lang="en-US" sz="2200" b="0" i="0" u="none" strike="noStrike" kern="1200" baseline="0" dirty="0">
                          <a:solidFill>
                            <a:schemeClr val="tx1"/>
                          </a:solidFill>
                          <a:latin typeface="+mn-lt"/>
                          <a:ea typeface="+mn-ea"/>
                          <a:cs typeface="+mn-cs"/>
                        </a:rPr>
                        <a:t>    </a:t>
                      </a:r>
                      <a:r>
                        <a:rPr lang="he-IL" sz="2200" b="0" i="0" u="none" strike="noStrike" kern="1200" baseline="0" dirty="0">
                          <a:solidFill>
                            <a:schemeClr val="tx1"/>
                          </a:solidFill>
                          <a:latin typeface="+mn-lt"/>
                          <a:ea typeface="+mn-ea"/>
                          <a:cs typeface="+mn-cs"/>
                        </a:rPr>
                        <a:t>    </a:t>
                      </a:r>
                      <a:r>
                        <a:rPr lang="en-US" sz="2200" b="0" i="0" u="none" strike="noStrike" kern="1200" baseline="0" dirty="0">
                          <a:solidFill>
                            <a:schemeClr val="tx1"/>
                          </a:solidFill>
                          <a:latin typeface="+mn-lt"/>
                          <a:ea typeface="+mn-ea"/>
                          <a:cs typeface="+mn-cs"/>
                        </a:rPr>
                        <a:t>        </a:t>
                      </a:r>
                      <a:r>
                        <a:rPr lang="he-IL" sz="2200" b="0" i="0" u="none" strike="noStrike" kern="1200" baseline="0" dirty="0">
                          <a:solidFill>
                            <a:schemeClr val="tx1"/>
                          </a:solidFill>
                          <a:latin typeface="+mn-lt"/>
                          <a:ea typeface="+mn-ea"/>
                          <a:cs typeface="+mn-cs"/>
                        </a:rPr>
                        <a:t> </a:t>
                      </a:r>
                      <a:r>
                        <a:rPr lang="en-US" sz="2200" b="0" i="0" u="none" strike="noStrike" kern="1200" baseline="0" dirty="0">
                          <a:solidFill>
                            <a:schemeClr val="tx1"/>
                          </a:solidFill>
                          <a:latin typeface="+mn-lt"/>
                          <a:ea typeface="+mn-ea"/>
                          <a:cs typeface="+mn-cs"/>
                        </a:rPr>
                        <a:t>(</a:t>
                      </a:r>
                      <a:r>
                        <a:rPr lang="en-US" sz="2000" b="0" i="0" u="none" strike="noStrike" kern="1200" baseline="0" dirty="0">
                          <a:solidFill>
                            <a:schemeClr val="tx1"/>
                          </a:solidFill>
                          <a:latin typeface="+mn-lt"/>
                          <a:ea typeface="+mn-ea"/>
                          <a:cs typeface="+mn-cs"/>
                        </a:rPr>
                        <a:t>Message</a:t>
                      </a:r>
                      <a:r>
                        <a:rPr lang="en-US" sz="2200" b="0" i="0" u="none" strike="noStrike" kern="1200" baseline="0" dirty="0">
                          <a:solidFill>
                            <a:schemeClr val="tx1"/>
                          </a:solidFill>
                          <a:latin typeface="+mn-lt"/>
                          <a:ea typeface="+mn-ea"/>
                          <a:cs typeface="+mn-cs"/>
                        </a:rPr>
                        <a:t> m)</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2772024968"/>
                  </a:ext>
                </a:extLst>
              </a:tr>
              <a:tr h="522515">
                <a:tc>
                  <a:txBody>
                    <a:bodyPr/>
                    <a:lstStyle/>
                    <a:p>
                      <a:pPr algn="ctr" rtl="1"/>
                      <a:r>
                        <a:rPr lang="en-US" altLang="he-IL" sz="2800" b="0" dirty="0">
                          <a:solidFill>
                            <a:schemeClr val="tx1">
                              <a:lumMod val="90000"/>
                              <a:lumOff val="10000"/>
                            </a:schemeClr>
                          </a:solidFill>
                        </a:rPr>
                        <a:t>O</a:t>
                      </a:r>
                      <a:r>
                        <a:rPr lang="en-US" altLang="he-IL" sz="2000" b="0" dirty="0">
                          <a:solidFill>
                            <a:schemeClr val="tx1">
                              <a:lumMod val="90000"/>
                              <a:lumOff val="10000"/>
                            </a:schemeClr>
                          </a:solidFill>
                        </a:rPr>
                        <a:t>(</a:t>
                      </a:r>
                      <a:r>
                        <a:rPr lang="en-US" altLang="he-IL" sz="2400" b="0" dirty="0">
                          <a:solidFill>
                            <a:schemeClr val="tx1">
                              <a:lumMod val="90000"/>
                              <a:lumOff val="10000"/>
                            </a:schemeClr>
                          </a:solidFill>
                        </a:rPr>
                        <a:t>n</a:t>
                      </a:r>
                      <a:r>
                        <a:rPr lang="en-US" altLang="he-IL" sz="2000" b="0" dirty="0">
                          <a:solidFill>
                            <a:schemeClr val="tx1">
                              <a:lumMod val="90000"/>
                              <a:lumOff val="10000"/>
                            </a:schemeClr>
                          </a:solidFill>
                        </a:rPr>
                        <a:t>)</a:t>
                      </a:r>
                      <a:endParaRPr lang="he-IL" sz="20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r" defTabSz="432000" rtl="1" eaLnBrk="1" hangingPunct="1"/>
                      <a:r>
                        <a:rPr lang="en-US" altLang="he-IL" sz="2400" b="0" i="0" u="none" strike="noStrike" kern="1200" baseline="0" dirty="0">
                          <a:solidFill>
                            <a:schemeClr val="tx1"/>
                          </a:solidFill>
                          <a:latin typeface="+mn-lt"/>
                          <a:ea typeface="+mn-ea"/>
                          <a:cs typeface="+mn-cs"/>
                        </a:rPr>
                        <a:t>n</a:t>
                      </a:r>
                      <a:r>
                        <a:rPr lang="he-IL" altLang="he-IL" sz="2000" b="0" i="0" u="none" strike="noStrike" kern="1200" baseline="0" dirty="0">
                          <a:solidFill>
                            <a:schemeClr val="tx1"/>
                          </a:solidFill>
                          <a:latin typeface="+mn-lt"/>
                          <a:ea typeface="+mn-ea"/>
                          <a:cs typeface="+mn-cs"/>
                        </a:rPr>
                        <a:t> – מציין את מספר ההודעות בסל האשפה בתיבה.</a:t>
                      </a:r>
                    </a:p>
                    <a:p>
                      <a:pPr algn="r" defTabSz="432000" rtl="1" eaLnBrk="1" hangingPunct="1"/>
                      <a:r>
                        <a:rPr lang="he-IL" altLang="he-IL" sz="2000" b="0" i="0" u="none" strike="noStrike" kern="1200" baseline="0" dirty="0">
                          <a:solidFill>
                            <a:schemeClr val="tx1"/>
                          </a:solidFill>
                          <a:latin typeface="+mn-lt"/>
                          <a:ea typeface="+mn-ea"/>
                          <a:cs typeface="+mn-cs"/>
                        </a:rPr>
                        <a:t>אנו עוברים על כל ההודעות מספר קבוע  של פעמים לצורך מציאת ההודעה האחרונה ברשימה ומחיקתה מסל האשפה. </a:t>
                      </a:r>
                    </a:p>
                  </a:txBody>
                  <a:tcPr anchor="ctr"/>
                </a:tc>
                <a:tc>
                  <a:txBody>
                    <a:bodyPr/>
                    <a:lstStyle/>
                    <a:p>
                      <a:pPr algn="l" rtl="0"/>
                      <a:r>
                        <a:rPr lang="en-US" sz="2200" b="0" i="0" u="none" strike="noStrike" kern="1200" baseline="0" dirty="0">
                          <a:solidFill>
                            <a:schemeClr val="tx1"/>
                          </a:solidFill>
                          <a:latin typeface="+mn-lt"/>
                          <a:ea typeface="+mn-ea"/>
                          <a:cs typeface="+mn-cs"/>
                        </a:rPr>
                        <a:t>int  </a:t>
                      </a:r>
                      <a:r>
                        <a:rPr lang="en-US" sz="2200" kern="1200" dirty="0" err="1">
                          <a:solidFill>
                            <a:srgbClr val="00B0F0"/>
                          </a:solidFill>
                          <a:latin typeface="+mn-lt"/>
                          <a:ea typeface="+mn-ea"/>
                          <a:cs typeface="+mn-cs"/>
                        </a:rPr>
                        <a:t>removeFromBin</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942422151"/>
                  </a:ext>
                </a:extLst>
              </a:tr>
              <a:tr h="522515">
                <a:tc>
                  <a:txBody>
                    <a:bodyPr/>
                    <a:lstStyle/>
                    <a:p>
                      <a:pPr algn="ctr" rtl="1"/>
                      <a:r>
                        <a:rPr lang="en-US" altLang="he-IL" sz="2800" b="0" dirty="0">
                          <a:solidFill>
                            <a:schemeClr val="tx1">
                              <a:lumMod val="90000"/>
                              <a:lumOff val="10000"/>
                            </a:schemeClr>
                          </a:solidFill>
                        </a:rPr>
                        <a:t>O</a:t>
                      </a:r>
                      <a:r>
                        <a:rPr lang="en-US" altLang="he-IL" sz="2000" b="0" dirty="0">
                          <a:solidFill>
                            <a:schemeClr val="tx1">
                              <a:lumMod val="90000"/>
                              <a:lumOff val="10000"/>
                            </a:schemeClr>
                          </a:solidFill>
                        </a:rPr>
                        <a:t>(</a:t>
                      </a:r>
                      <a:r>
                        <a:rPr lang="en-US" altLang="he-IL" sz="2400" b="0" dirty="0">
                          <a:solidFill>
                            <a:schemeClr val="tx1">
                              <a:lumMod val="90000"/>
                              <a:lumOff val="10000"/>
                            </a:schemeClr>
                          </a:solidFill>
                        </a:rPr>
                        <a:t>n</a:t>
                      </a:r>
                      <a:r>
                        <a:rPr lang="en-US" altLang="he-IL" sz="2000" b="0" dirty="0">
                          <a:solidFill>
                            <a:schemeClr val="tx1">
                              <a:lumMod val="90000"/>
                              <a:lumOff val="10000"/>
                            </a:schemeClr>
                          </a:solidFill>
                        </a:rPr>
                        <a:t>)</a:t>
                      </a:r>
                      <a:endParaRPr lang="he-IL" sz="20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r" defTabSz="432000" rtl="1" eaLnBrk="1" hangingPunct="1"/>
                      <a:r>
                        <a:rPr lang="en-US" altLang="he-IL" sz="2400" b="0" i="0" u="none" strike="noStrike" kern="1200" baseline="0" dirty="0">
                          <a:solidFill>
                            <a:schemeClr val="tx1"/>
                          </a:solidFill>
                          <a:latin typeface="+mn-lt"/>
                          <a:ea typeface="+mn-ea"/>
                          <a:cs typeface="+mn-cs"/>
                        </a:rPr>
                        <a:t>n</a:t>
                      </a:r>
                      <a:r>
                        <a:rPr lang="he-IL" altLang="he-IL" sz="2000" b="0" i="0" u="none" strike="noStrike" kern="1200" baseline="0" dirty="0">
                          <a:solidFill>
                            <a:schemeClr val="tx1"/>
                          </a:solidFill>
                          <a:latin typeface="+mn-lt"/>
                          <a:ea typeface="+mn-ea"/>
                          <a:cs typeface="+mn-cs"/>
                        </a:rPr>
                        <a:t> – מציין את מספר ההודעות בסל האשפה בתיבה.</a:t>
                      </a:r>
                    </a:p>
                    <a:p>
                      <a:pPr marL="0" marR="0" lvl="0" indent="0" algn="r" defTabSz="432000" rtl="1" eaLnBrk="1" fontAlgn="auto" latinLnBrk="0" hangingPunct="1">
                        <a:lnSpc>
                          <a:spcPct val="100000"/>
                        </a:lnSpc>
                        <a:spcBef>
                          <a:spcPts val="0"/>
                        </a:spcBef>
                        <a:spcAft>
                          <a:spcPts val="0"/>
                        </a:spcAft>
                        <a:buClrTx/>
                        <a:buSzTx/>
                        <a:buFontTx/>
                        <a:buNone/>
                        <a:tabLst/>
                        <a:defRPr/>
                      </a:pPr>
                      <a:r>
                        <a:rPr lang="he-IL" altLang="he-IL" sz="2000" b="0" i="0" u="none" strike="noStrike" kern="1200" baseline="0" dirty="0">
                          <a:solidFill>
                            <a:schemeClr val="tx1"/>
                          </a:solidFill>
                          <a:latin typeface="+mn-lt"/>
                          <a:ea typeface="+mn-ea"/>
                          <a:cs typeface="+mn-cs"/>
                        </a:rPr>
                        <a:t>אנו עוברים פעם אחת על כל ההודעות לצורך מחיקתן מסל האשפה. פעולת המחיקה היא </a:t>
                      </a:r>
                      <a:r>
                        <a:rPr lang="en-US" altLang="he-IL" sz="2400" b="0" dirty="0">
                          <a:solidFill>
                            <a:schemeClr val="tx1">
                              <a:lumMod val="90000"/>
                              <a:lumOff val="10000"/>
                            </a:schemeClr>
                          </a:solidFill>
                        </a:rPr>
                        <a:t>O</a:t>
                      </a:r>
                      <a:r>
                        <a:rPr lang="en-US" altLang="he-IL" sz="2000" b="0" dirty="0">
                          <a:solidFill>
                            <a:schemeClr val="tx1">
                              <a:lumMod val="90000"/>
                              <a:lumOff val="10000"/>
                            </a:schemeClr>
                          </a:solidFill>
                        </a:rPr>
                        <a:t>(1)</a:t>
                      </a:r>
                      <a:r>
                        <a:rPr lang="he-IL" altLang="he-IL" sz="2000" b="0" dirty="0">
                          <a:solidFill>
                            <a:schemeClr val="tx1">
                              <a:lumMod val="90000"/>
                              <a:lumOff val="10000"/>
                            </a:schemeClr>
                          </a:solidFill>
                        </a:rPr>
                        <a:t> </a:t>
                      </a:r>
                      <a:r>
                        <a:rPr lang="he-IL" altLang="he-IL" sz="2000" b="0" i="0" u="none" strike="noStrike" kern="1200" baseline="0" dirty="0">
                          <a:solidFill>
                            <a:schemeClr val="tx1"/>
                          </a:solidFill>
                          <a:latin typeface="+mn-lt"/>
                          <a:ea typeface="+mn-ea"/>
                          <a:cs typeface="+mn-cs"/>
                        </a:rPr>
                        <a:t>היות שאנו מוחקים מראש הרשימה.</a:t>
                      </a:r>
                    </a:p>
                  </a:txBody>
                  <a:tcPr anchor="ctr"/>
                </a:tc>
                <a:tc>
                  <a:txBody>
                    <a:bodyPr/>
                    <a:lstStyle/>
                    <a:p>
                      <a:pPr algn="l" rtl="0"/>
                      <a:r>
                        <a:rPr lang="en-US" sz="2200" b="0" i="0" u="none" strike="noStrike" kern="1200" baseline="0" dirty="0">
                          <a:solidFill>
                            <a:schemeClr val="tx1"/>
                          </a:solidFill>
                          <a:latin typeface="+mn-lt"/>
                          <a:ea typeface="+mn-ea"/>
                          <a:cs typeface="+mn-cs"/>
                        </a:rPr>
                        <a:t>void  </a:t>
                      </a:r>
                      <a:r>
                        <a:rPr lang="en-US" sz="2200" kern="1200" dirty="0" err="1">
                          <a:solidFill>
                            <a:srgbClr val="FFC000"/>
                          </a:solidFill>
                          <a:latin typeface="+mn-lt"/>
                          <a:ea typeface="+mn-ea"/>
                          <a:cs typeface="+mn-cs"/>
                        </a:rPr>
                        <a:t>emptyBin</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553323270"/>
                  </a:ext>
                </a:extLst>
              </a:tr>
              <a:tr h="522515">
                <a:tc>
                  <a:txBody>
                    <a:bodyPr/>
                    <a:lstStyle/>
                    <a:p>
                      <a:pPr algn="ctr" rtl="1"/>
                      <a:r>
                        <a:rPr lang="en-US" altLang="he-IL" sz="2800" b="0" dirty="0">
                          <a:solidFill>
                            <a:schemeClr val="tx1">
                              <a:lumMod val="90000"/>
                              <a:lumOff val="10000"/>
                            </a:schemeClr>
                          </a:solidFill>
                        </a:rPr>
                        <a:t>O</a:t>
                      </a:r>
                      <a:r>
                        <a:rPr lang="en-US" altLang="he-IL" sz="2000" b="0" dirty="0">
                          <a:solidFill>
                            <a:schemeClr val="tx1">
                              <a:lumMod val="90000"/>
                              <a:lumOff val="10000"/>
                            </a:schemeClr>
                          </a:solidFill>
                        </a:rPr>
                        <a:t>(</a:t>
                      </a:r>
                      <a:r>
                        <a:rPr lang="en-US" altLang="he-IL" sz="2400" b="0" dirty="0">
                          <a:solidFill>
                            <a:schemeClr val="tx1">
                              <a:lumMod val="90000"/>
                              <a:lumOff val="10000"/>
                            </a:schemeClr>
                          </a:solidFill>
                        </a:rPr>
                        <a:t>n</a:t>
                      </a:r>
                      <a:r>
                        <a:rPr lang="en-US" altLang="he-IL" sz="2000" b="0" dirty="0">
                          <a:solidFill>
                            <a:schemeClr val="tx1">
                              <a:lumMod val="90000"/>
                              <a:lumOff val="10000"/>
                            </a:schemeClr>
                          </a:solidFill>
                        </a:rPr>
                        <a:t>)</a:t>
                      </a:r>
                      <a:endParaRPr lang="he-IL" sz="20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r" defTabSz="432000" rtl="1" eaLnBrk="1" hangingPunct="1"/>
                      <a:r>
                        <a:rPr lang="en-US" altLang="he-IL" sz="2400" b="0" i="0" u="none" strike="noStrike" kern="1200" baseline="0" dirty="0">
                          <a:solidFill>
                            <a:schemeClr val="tx1"/>
                          </a:solidFill>
                          <a:latin typeface="+mn-lt"/>
                          <a:ea typeface="+mn-ea"/>
                          <a:cs typeface="+mn-cs"/>
                        </a:rPr>
                        <a:t>n</a:t>
                      </a:r>
                      <a:r>
                        <a:rPr lang="he-IL" altLang="he-IL" sz="2000" b="0" i="0" u="none" strike="noStrike" kern="1200" baseline="0" dirty="0">
                          <a:solidFill>
                            <a:schemeClr val="tx1"/>
                          </a:solidFill>
                          <a:latin typeface="+mn-lt"/>
                          <a:ea typeface="+mn-ea"/>
                          <a:cs typeface="+mn-cs"/>
                        </a:rPr>
                        <a:t> – מציין את מספר ההודעות הפעילות בתיבה </a:t>
                      </a:r>
                      <a:r>
                        <a:rPr lang="en-US" sz="2000" b="0" i="0" u="none" strike="noStrike" kern="1200" baseline="0" dirty="0">
                          <a:solidFill>
                            <a:schemeClr val="tx1"/>
                          </a:solidFill>
                          <a:latin typeface="+mn-lt"/>
                          <a:ea typeface="+mn-ea"/>
                          <a:cs typeface="+mn-cs"/>
                        </a:rPr>
                        <a:t>box</a:t>
                      </a:r>
                      <a:r>
                        <a:rPr lang="he-IL" altLang="he-IL" sz="2000" b="0" i="0" u="none" strike="noStrike" kern="1200" baseline="0" dirty="0">
                          <a:solidFill>
                            <a:schemeClr val="tx1"/>
                          </a:solidFill>
                          <a:latin typeface="+mn-lt"/>
                          <a:ea typeface="+mn-ea"/>
                          <a:cs typeface="+mn-cs"/>
                        </a:rPr>
                        <a:t>.     אנו עוברים פעם אחת על כל ההודעות הפעילות לצורך </a:t>
                      </a:r>
                      <a:r>
                        <a:rPr lang="he-IL" altLang="he-IL" sz="2000" b="0" i="0" u="none" strike="noStrike" kern="1200" baseline="0" dirty="0" err="1">
                          <a:solidFill>
                            <a:schemeClr val="tx1"/>
                          </a:solidFill>
                          <a:latin typeface="+mn-lt"/>
                          <a:ea typeface="+mn-ea"/>
                          <a:cs typeface="+mn-cs"/>
                        </a:rPr>
                        <a:t>סכימת</a:t>
                      </a:r>
                      <a:r>
                        <a:rPr lang="he-IL" altLang="he-IL" sz="2000" b="0" i="0" u="none" strike="noStrike" kern="1200" baseline="0" dirty="0">
                          <a:solidFill>
                            <a:schemeClr val="tx1"/>
                          </a:solidFill>
                          <a:latin typeface="+mn-lt"/>
                          <a:ea typeface="+mn-ea"/>
                          <a:cs typeface="+mn-cs"/>
                        </a:rPr>
                        <a:t> הגודל הכולל שלהן.</a:t>
                      </a:r>
                    </a:p>
                  </a:txBody>
                  <a:tcPr anchor="ctr"/>
                </a:tc>
                <a:tc>
                  <a:txBody>
                    <a:bodyPr/>
                    <a:lstStyle/>
                    <a:p>
                      <a:pPr algn="l" rtl="0"/>
                      <a:r>
                        <a:rPr lang="en-US" sz="2200" b="0" i="0" u="none" strike="noStrike" kern="1200" baseline="0" dirty="0">
                          <a:solidFill>
                            <a:schemeClr val="tx1"/>
                          </a:solidFill>
                          <a:latin typeface="+mn-lt"/>
                          <a:ea typeface="+mn-ea"/>
                          <a:cs typeface="+mn-cs"/>
                        </a:rPr>
                        <a:t>int  </a:t>
                      </a:r>
                      <a:r>
                        <a:rPr lang="en-US" sz="2200" b="0" i="0" u="none" strike="noStrike" kern="1200" baseline="0" dirty="0" err="1">
                          <a:solidFill>
                            <a:srgbClr val="00B050"/>
                          </a:solidFill>
                          <a:latin typeface="+mn-lt"/>
                          <a:ea typeface="+mn-ea"/>
                          <a:cs typeface="+mn-cs"/>
                        </a:rPr>
                        <a:t>getActiveSize</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2453103769"/>
                  </a:ext>
                </a:extLst>
              </a:tr>
              <a:tr h="522515">
                <a:tc>
                  <a:txBody>
                    <a:bodyPr/>
                    <a:lstStyle/>
                    <a:p>
                      <a:pPr algn="ctr" rtl="1"/>
                      <a:r>
                        <a:rPr lang="en-US" altLang="he-IL" sz="2800" b="0" dirty="0">
                          <a:solidFill>
                            <a:schemeClr val="tx1">
                              <a:lumMod val="90000"/>
                              <a:lumOff val="10000"/>
                            </a:schemeClr>
                          </a:solidFill>
                        </a:rPr>
                        <a:t>O</a:t>
                      </a:r>
                      <a:r>
                        <a:rPr lang="en-US" altLang="he-IL" sz="2000" b="0" dirty="0">
                          <a:solidFill>
                            <a:schemeClr val="tx1">
                              <a:lumMod val="90000"/>
                              <a:lumOff val="10000"/>
                            </a:schemeClr>
                          </a:solidFill>
                        </a:rPr>
                        <a:t>(</a:t>
                      </a:r>
                      <a:r>
                        <a:rPr lang="en-US" altLang="he-IL" sz="2400" b="0" dirty="0">
                          <a:solidFill>
                            <a:schemeClr val="tx1">
                              <a:lumMod val="90000"/>
                              <a:lumOff val="10000"/>
                            </a:schemeClr>
                          </a:solidFill>
                        </a:rPr>
                        <a:t>n</a:t>
                      </a:r>
                      <a:r>
                        <a:rPr lang="en-US" altLang="he-IL" sz="2000" b="0" dirty="0">
                          <a:solidFill>
                            <a:schemeClr val="tx1">
                              <a:lumMod val="90000"/>
                              <a:lumOff val="10000"/>
                            </a:schemeClr>
                          </a:solidFill>
                        </a:rPr>
                        <a:t>)</a:t>
                      </a:r>
                      <a:endParaRPr lang="he-IL" sz="2000" b="0" dirty="0">
                        <a:solidFill>
                          <a:schemeClr val="tx1">
                            <a:lumMod val="90000"/>
                            <a:lumOff val="10000"/>
                          </a:schemeClr>
                        </a:solidFill>
                        <a:latin typeface="Varela Round" panose="00000500000000000000" pitchFamily="2" charset="-79"/>
                        <a:cs typeface="Varela Round" panose="00000500000000000000" pitchFamily="2" charset="-79"/>
                      </a:endParaRPr>
                    </a:p>
                  </a:txBody>
                  <a:tcPr anchor="ctr"/>
                </a:tc>
                <a:tc>
                  <a:txBody>
                    <a:bodyPr/>
                    <a:lstStyle/>
                    <a:p>
                      <a:pPr algn="r" defTabSz="432000" rtl="1" eaLnBrk="1" hangingPunct="1"/>
                      <a:r>
                        <a:rPr lang="en-US" altLang="he-IL" sz="2400" b="0" i="0" u="none" strike="noStrike" kern="1200" baseline="0" dirty="0">
                          <a:solidFill>
                            <a:schemeClr val="tx1"/>
                          </a:solidFill>
                          <a:latin typeface="+mn-lt"/>
                          <a:ea typeface="+mn-ea"/>
                          <a:cs typeface="+mn-cs"/>
                        </a:rPr>
                        <a:t>n</a:t>
                      </a:r>
                      <a:r>
                        <a:rPr lang="he-IL" altLang="he-IL" sz="2000" b="0" i="0" u="none" strike="noStrike" kern="1200" baseline="0" dirty="0">
                          <a:solidFill>
                            <a:schemeClr val="tx1"/>
                          </a:solidFill>
                          <a:latin typeface="+mn-lt"/>
                          <a:ea typeface="+mn-ea"/>
                          <a:cs typeface="+mn-cs"/>
                        </a:rPr>
                        <a:t> – מציין את מספר ההודעות בסל האשפה בתיבה.</a:t>
                      </a:r>
                    </a:p>
                    <a:p>
                      <a:pPr algn="r" defTabSz="432000" rtl="1" eaLnBrk="1" hangingPunct="1"/>
                      <a:r>
                        <a:rPr lang="he-IL" altLang="he-IL" sz="2000" b="0" i="0" u="none" strike="noStrike" kern="1200" baseline="0" dirty="0">
                          <a:solidFill>
                            <a:schemeClr val="tx1"/>
                          </a:solidFill>
                          <a:latin typeface="+mn-lt"/>
                          <a:ea typeface="+mn-ea"/>
                          <a:cs typeface="+mn-cs"/>
                        </a:rPr>
                        <a:t>אנו עוברים פעם אחת על כל ההודעות לצורך </a:t>
                      </a:r>
                      <a:r>
                        <a:rPr lang="he-IL" altLang="he-IL" sz="2000" b="0" i="0" u="none" strike="noStrike" kern="1200" baseline="0" dirty="0" err="1">
                          <a:solidFill>
                            <a:schemeClr val="tx1"/>
                          </a:solidFill>
                          <a:latin typeface="+mn-lt"/>
                          <a:ea typeface="+mn-ea"/>
                          <a:cs typeface="+mn-cs"/>
                        </a:rPr>
                        <a:t>סכימת</a:t>
                      </a:r>
                      <a:r>
                        <a:rPr lang="he-IL" altLang="he-IL" sz="2000" b="0" i="0" u="none" strike="noStrike" kern="1200" baseline="0" dirty="0">
                          <a:solidFill>
                            <a:schemeClr val="tx1"/>
                          </a:solidFill>
                          <a:latin typeface="+mn-lt"/>
                          <a:ea typeface="+mn-ea"/>
                          <a:cs typeface="+mn-cs"/>
                        </a:rPr>
                        <a:t> הגודל הכולל שלהן.</a:t>
                      </a:r>
                    </a:p>
                  </a:txBody>
                  <a:tcPr anchor="ctr"/>
                </a:tc>
                <a:tc>
                  <a:txBody>
                    <a:bodyPr/>
                    <a:lstStyle/>
                    <a:p>
                      <a:pPr algn="l" rtl="0"/>
                      <a:r>
                        <a:rPr lang="en-US" sz="2200" b="0" i="0" u="none" strike="noStrike" kern="1200" baseline="0" dirty="0">
                          <a:solidFill>
                            <a:schemeClr val="tx1"/>
                          </a:solidFill>
                          <a:latin typeface="+mn-lt"/>
                          <a:ea typeface="+mn-ea"/>
                          <a:cs typeface="+mn-cs"/>
                        </a:rPr>
                        <a:t>int  </a:t>
                      </a:r>
                      <a:r>
                        <a:rPr lang="en-US" sz="2200" b="0" i="0" u="none" strike="noStrike" kern="1200" baseline="0" dirty="0" err="1">
                          <a:solidFill>
                            <a:srgbClr val="00B050"/>
                          </a:solidFill>
                          <a:latin typeface="+mn-lt"/>
                          <a:ea typeface="+mn-ea"/>
                          <a:cs typeface="+mn-cs"/>
                        </a:rPr>
                        <a:t>getBinSize</a:t>
                      </a:r>
                      <a:r>
                        <a:rPr lang="en-US" sz="2200" b="0" i="0" u="none" strike="noStrike" kern="1200" baseline="0" dirty="0">
                          <a:solidFill>
                            <a:schemeClr val="tx1"/>
                          </a:solidFill>
                          <a:latin typeface="+mn-lt"/>
                          <a:ea typeface="+mn-ea"/>
                          <a:cs typeface="+mn-cs"/>
                        </a:rPr>
                        <a:t>()</a:t>
                      </a:r>
                      <a:endParaRPr lang="he-IL" sz="2200" dirty="0">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3322489340"/>
                  </a:ext>
                </a:extLst>
              </a:tr>
            </a:tbl>
          </a:graphicData>
        </a:graphic>
      </p:graphicFrame>
      <p:sp>
        <p:nvSpPr>
          <p:cNvPr id="5" name="מלבן 4">
            <a:extLst>
              <a:ext uri="{FF2B5EF4-FFF2-40B4-BE49-F238E27FC236}">
                <a16:creationId xmlns:a16="http://schemas.microsoft.com/office/drawing/2014/main" id="{A585FB74-419D-4D45-A180-7C9B7A2CE9DE}"/>
              </a:ext>
            </a:extLst>
          </p:cNvPr>
          <p:cNvSpPr/>
          <p:nvPr/>
        </p:nvSpPr>
        <p:spPr>
          <a:xfrm>
            <a:off x="11097606" y="402432"/>
            <a:ext cx="811441" cy="461665"/>
          </a:xfrm>
          <a:prstGeom prst="rect">
            <a:avLst/>
          </a:prstGeom>
        </p:spPr>
        <p:txBody>
          <a:bodyPr wrap="square">
            <a:spAutoFit/>
          </a:bodyPr>
          <a:lstStyle/>
          <a:p>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סדר </a:t>
            </a:r>
            <a:endParaRPr lang="he-IL" sz="2400" b="1" dirty="0">
              <a:solidFill>
                <a:schemeClr val="tx1">
                  <a:lumMod val="90000"/>
                  <a:lumOff val="10000"/>
                </a:schemeClr>
              </a:solidFill>
            </a:endParaRPr>
          </a:p>
        </p:txBody>
      </p:sp>
      <p:sp>
        <p:nvSpPr>
          <p:cNvPr id="6" name="כותרת 1">
            <a:extLst>
              <a:ext uri="{FF2B5EF4-FFF2-40B4-BE49-F238E27FC236}">
                <a16:creationId xmlns:a16="http://schemas.microsoft.com/office/drawing/2014/main" id="{2AD5F315-E0EE-4BE2-A320-3CF4BB9564AE}"/>
              </a:ext>
            </a:extLst>
          </p:cNvPr>
          <p:cNvSpPr txBox="1">
            <a:spLocks/>
          </p:cNvSpPr>
          <p:nvPr/>
        </p:nvSpPr>
        <p:spPr>
          <a:xfrm>
            <a:off x="1194897" y="-4631"/>
            <a:ext cx="9802206" cy="720000"/>
          </a:xfrm>
          <a:prstGeom prst="rect">
            <a:avLst/>
          </a:prstGeom>
        </p:spPr>
        <p:txBody>
          <a:bodyPr rtlCol="0"/>
          <a:lstStyle>
            <a:lvl1pPr algn="ctr" defTabSz="914491" rtl="1" eaLnBrk="1" latinLnBrk="0" hangingPunct="1">
              <a:spcBef>
                <a:spcPct val="0"/>
              </a:spcBef>
              <a:buNone/>
              <a:defRPr sz="4400" kern="1200">
                <a:solidFill>
                  <a:schemeClr val="tx1"/>
                </a:solidFill>
                <a:latin typeface="+mj-lt"/>
                <a:ea typeface="+mj-ea"/>
                <a:cs typeface="+mj-cs"/>
              </a:defRPr>
            </a:lvl1pPr>
          </a:lstStyle>
          <a:p>
            <a:pPr defTabSz="432000">
              <a:defRPr/>
            </a:pPr>
            <a:r>
              <a:rPr lang="he-IL" altLang="he-IL" b="1"/>
              <a:t>שאלה 3 – בגרות 2010</a:t>
            </a:r>
            <a:endParaRPr lang="he-IL" altLang="he-IL" b="1" dirty="0"/>
          </a:p>
        </p:txBody>
      </p:sp>
    </p:spTree>
    <p:extLst>
      <p:ext uri="{BB962C8B-B14F-4D97-AF65-F5344CB8AC3E}">
        <p14:creationId xmlns:p14="http://schemas.microsoft.com/office/powerpoint/2010/main" val="119118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035E31C-ABCC-4486-ADEC-F8ADB836C7AD}"/>
              </a:ext>
            </a:extLst>
          </p:cNvPr>
          <p:cNvSpPr/>
          <p:nvPr/>
        </p:nvSpPr>
        <p:spPr>
          <a:xfrm>
            <a:off x="101599" y="3325873"/>
            <a:ext cx="12152311" cy="3385542"/>
          </a:xfrm>
          <a:prstGeom prst="rect">
            <a:avLst/>
          </a:prstGeom>
        </p:spPr>
        <p:txBody>
          <a:bodyPr wrap="square">
            <a:spAutoFit/>
          </a:bodyPr>
          <a:lstStyle/>
          <a:p>
            <a:pPr defTabSz="360000"/>
            <a:r>
              <a:rPr lang="he-IL" sz="2400" dirty="0">
                <a:solidFill>
                  <a:srgbClr val="000000"/>
                </a:solidFill>
              </a:rPr>
              <a:t>ד. (1) גודל התיבה הוגדר ע"י תכונה סטטית קבועה במחלקה </a:t>
            </a:r>
            <a:r>
              <a:rPr lang="en-US" sz="2200" dirty="0" err="1"/>
              <a:t>MessageBox</a:t>
            </a:r>
            <a:r>
              <a:rPr lang="he-IL" sz="2200" dirty="0"/>
              <a:t>.</a:t>
            </a:r>
            <a:endParaRPr lang="he-IL" sz="2200" dirty="0">
              <a:solidFill>
                <a:srgbClr val="000000"/>
              </a:solidFill>
            </a:endParaRPr>
          </a:p>
          <a:p>
            <a:pPr algn="l" defTabSz="360000" rtl="0"/>
            <a:r>
              <a:rPr lang="en-US" sz="2400" dirty="0">
                <a:solidFill>
                  <a:srgbClr val="0000FF"/>
                </a:solidFill>
              </a:rPr>
              <a:t>	private static final int </a:t>
            </a:r>
            <a:r>
              <a:rPr lang="en-US" sz="2400" i="1" dirty="0" err="1">
                <a:solidFill>
                  <a:srgbClr val="0000C0"/>
                </a:solidFill>
              </a:rPr>
              <a:t>maxSize</a:t>
            </a:r>
            <a:r>
              <a:rPr lang="en-US" sz="2400" i="1" dirty="0"/>
              <a:t> = 100; </a:t>
            </a:r>
            <a:r>
              <a:rPr lang="he-IL" sz="2400" dirty="0">
                <a:solidFill>
                  <a:srgbClr val="000000"/>
                </a:solidFill>
              </a:rPr>
              <a:t>	</a:t>
            </a:r>
            <a:endParaRPr lang="en-US" sz="2400" dirty="0">
              <a:solidFill>
                <a:srgbClr val="000000"/>
              </a:solidFill>
            </a:endParaRPr>
          </a:p>
          <a:p>
            <a:pPr defTabSz="360000"/>
            <a:r>
              <a:rPr lang="he-IL" sz="2400" dirty="0">
                <a:solidFill>
                  <a:srgbClr val="000000"/>
                </a:solidFill>
              </a:rPr>
              <a:t>	</a:t>
            </a:r>
            <a:r>
              <a:rPr lang="he-IL" sz="2200" dirty="0">
                <a:solidFill>
                  <a:srgbClr val="000000"/>
                </a:solidFill>
              </a:rPr>
              <a:t>היות שכל הגולשים מקבלים תיבה בגודל קבוע. אז אין צורך להקצות לכל גולש תכונה שתשמור		את גודל התיבה שלו. מאחר ונוצרה דרישה להקצות תיבות בגודל משתנה יש לשנות את התכונה													הסטטית לתכונה רגילה במחלקה </a:t>
            </a:r>
            <a:r>
              <a:rPr lang="en-US" sz="2400" dirty="0">
                <a:solidFill>
                  <a:srgbClr val="0000FF"/>
                </a:solidFill>
              </a:rPr>
              <a:t>private int </a:t>
            </a:r>
            <a:r>
              <a:rPr lang="en-US" sz="2400" i="1" dirty="0" err="1">
                <a:solidFill>
                  <a:srgbClr val="0000C0"/>
                </a:solidFill>
              </a:rPr>
              <a:t>maxSize</a:t>
            </a:r>
            <a:r>
              <a:rPr lang="en-US" sz="2400" i="1" dirty="0">
                <a:solidFill>
                  <a:srgbClr val="0000C0"/>
                </a:solidFill>
              </a:rPr>
              <a:t> </a:t>
            </a:r>
            <a:r>
              <a:rPr lang="en-US" sz="2400" dirty="0">
                <a:solidFill>
                  <a:srgbClr val="000000"/>
                </a:solidFill>
              </a:rPr>
              <a:t>;         </a:t>
            </a:r>
            <a:r>
              <a:rPr lang="he-IL" sz="2400" dirty="0">
                <a:solidFill>
                  <a:srgbClr val="000000"/>
                </a:solidFill>
              </a:rPr>
              <a:t>													</a:t>
            </a:r>
            <a:r>
              <a:rPr lang="he-IL" sz="2200" dirty="0">
                <a:solidFill>
                  <a:srgbClr val="000000"/>
                </a:solidFill>
              </a:rPr>
              <a:t>כך שיתאפשר לשנות את ערכה על</a:t>
            </a:r>
            <a:r>
              <a:rPr lang="he-IL" sz="2200" baseline="30000" dirty="0">
                <a:solidFill>
                  <a:srgbClr val="000000"/>
                </a:solidFill>
              </a:rPr>
              <a:t>-</a:t>
            </a:r>
            <a:r>
              <a:rPr lang="he-IL" sz="2200" dirty="0">
                <a:solidFill>
                  <a:srgbClr val="000000"/>
                </a:solidFill>
              </a:rPr>
              <a:t>פי דרישה והיא תהיה שונה	לכל												גולש. </a:t>
            </a:r>
          </a:p>
          <a:p>
            <a:pPr defTabSz="360000"/>
            <a:r>
              <a:rPr lang="he-IL" sz="2400" dirty="0">
                <a:solidFill>
                  <a:srgbClr val="000000"/>
                </a:solidFill>
              </a:rPr>
              <a:t>												השינוי בבנאי המחלקה הוא שנוסיף שורה </a:t>
            </a:r>
            <a:r>
              <a:rPr lang="he-IL" sz="2400" dirty="0" err="1">
                <a:solidFill>
                  <a:srgbClr val="000000"/>
                </a:solidFill>
              </a:rPr>
              <a:t>לאיתחול</a:t>
            </a:r>
            <a:r>
              <a:rPr lang="he-IL" sz="2400" dirty="0">
                <a:solidFill>
                  <a:srgbClr val="000000"/>
                </a:solidFill>
              </a:rPr>
              <a:t>	 																				 גודל התיבה. </a:t>
            </a:r>
            <a:r>
              <a:rPr lang="en-US" sz="2400" dirty="0" err="1">
                <a:solidFill>
                  <a:srgbClr val="0000FF"/>
                </a:solidFill>
              </a:rPr>
              <a:t>this</a:t>
            </a:r>
            <a:r>
              <a:rPr lang="en-US" sz="2400" dirty="0" err="1">
                <a:solidFill>
                  <a:srgbClr val="000000"/>
                </a:solidFill>
              </a:rPr>
              <a:t>.</a:t>
            </a:r>
            <a:r>
              <a:rPr lang="en-US" sz="2400" i="1" dirty="0" err="1">
                <a:solidFill>
                  <a:srgbClr val="0000C0"/>
                </a:solidFill>
              </a:rPr>
              <a:t>maxSize</a:t>
            </a:r>
            <a:r>
              <a:rPr lang="en-US" sz="2400" dirty="0">
                <a:solidFill>
                  <a:srgbClr val="000000"/>
                </a:solidFill>
              </a:rPr>
              <a:t> = 100;</a:t>
            </a:r>
            <a:r>
              <a:rPr lang="he-IL" sz="2400" dirty="0">
                <a:solidFill>
                  <a:srgbClr val="000000"/>
                </a:solidFill>
              </a:rPr>
              <a:t>.</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03200" y="927893"/>
            <a:ext cx="11949111" cy="250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just" defTabSz="360000"/>
            <a:r>
              <a:rPr lang="he-IL" sz="2200" b="1" dirty="0"/>
              <a:t>ד. 	</a:t>
            </a:r>
            <a:r>
              <a:rPr lang="he-IL" sz="2200" dirty="0"/>
              <a:t>לאחר שגולשים  "פטפטנים"  רבים ביקשו להגדיל את התיבה, הוחלט שפעם ביום תעבור המערכת	על כל התיבות של הגולשים ותקטין או תגדיל את התיבות לפי הפעילות שלהם. תיבה שהתפוסה 	שלה יותר מ</a:t>
            </a:r>
            <a:r>
              <a:rPr lang="he-IL" sz="2200" baseline="30000" dirty="0"/>
              <a:t>-</a:t>
            </a:r>
            <a:r>
              <a:rPr lang="he-IL" sz="2200" dirty="0"/>
              <a:t> 80% תוגדל פי 2, ותיבה שהתפוסה שלה פחות מ</a:t>
            </a:r>
            <a:r>
              <a:rPr lang="he-IL" sz="2200" baseline="30000" dirty="0"/>
              <a:t>-</a:t>
            </a:r>
            <a:r>
              <a:rPr lang="he-IL" sz="2200" dirty="0"/>
              <a:t> 30% תוקטן בחצי.</a:t>
            </a:r>
          </a:p>
          <a:p>
            <a:pPr algn="just" defTabSz="360000"/>
            <a:r>
              <a:rPr lang="he-IL" sz="2200" dirty="0"/>
              <a:t>	(1) האם לאור החלטה זו, תצטרך לשנות  את תכונות  המחלקה  </a:t>
            </a:r>
            <a:r>
              <a:rPr lang="en-US" sz="2200" b="1" dirty="0" err="1"/>
              <a:t>MessageBox</a:t>
            </a:r>
            <a:r>
              <a:rPr lang="he-IL" sz="2200" b="1" dirty="0"/>
              <a:t> </a:t>
            </a:r>
            <a:r>
              <a:rPr lang="he-IL" sz="2200" dirty="0"/>
              <a:t>שכתבת בסעיף 			 ב'? אם כן, הסבר/י מדוע, וכתב/י את התכונות החדשות, ואם לא, הסבר/י מדוע.</a:t>
            </a:r>
          </a:p>
          <a:p>
            <a:pPr algn="just" defTabSz="360000"/>
            <a:r>
              <a:rPr lang="he-IL" sz="2200" dirty="0"/>
              <a:t>	(2) האם לאור החלטה זו, תצטרך לשנות את שכתבת בסעיף ג'? </a:t>
            </a:r>
          </a:p>
          <a:p>
            <a:pPr algn="just" defTabSz="360000"/>
            <a:r>
              <a:rPr lang="he-IL" sz="2200" dirty="0"/>
              <a:t>		 אם כן, הסבר/י אילו שינויים יש לעשות, ואם לא, הסבר/י מדוע.</a:t>
            </a:r>
          </a:p>
          <a:p>
            <a:pPr algn="just" defTabSz="360000"/>
            <a:endParaRPr lang="he-IL" sz="2200" dirty="0"/>
          </a:p>
        </p:txBody>
      </p:sp>
      <p:sp>
        <p:nvSpPr>
          <p:cNvPr id="3" name="תיבת טקסט 2">
            <a:extLst>
              <a:ext uri="{FF2B5EF4-FFF2-40B4-BE49-F238E27FC236}">
                <a16:creationId xmlns:a16="http://schemas.microsoft.com/office/drawing/2014/main" id="{1347E5B0-5241-4F79-9932-EBC5E0EB4DC8}"/>
              </a:ext>
            </a:extLst>
          </p:cNvPr>
          <p:cNvSpPr txBox="1"/>
          <p:nvPr/>
        </p:nvSpPr>
        <p:spPr>
          <a:xfrm>
            <a:off x="478972" y="2843272"/>
            <a:ext cx="1843315"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he-IL" sz="2400" b="1" dirty="0"/>
              <a:t>פתרון:</a:t>
            </a:r>
          </a:p>
        </p:txBody>
      </p:sp>
      <p:sp>
        <p:nvSpPr>
          <p:cNvPr id="8" name="כותרת 1">
            <a:extLst>
              <a:ext uri="{FF2B5EF4-FFF2-40B4-BE49-F238E27FC236}">
                <a16:creationId xmlns:a16="http://schemas.microsoft.com/office/drawing/2014/main" id="{89CB1722-DA8D-4D34-8EED-733BF9FE453A}"/>
              </a:ext>
            </a:extLst>
          </p:cNvPr>
          <p:cNvSpPr>
            <a:spLocks noGrp="1"/>
          </p:cNvSpPr>
          <p:nvPr>
            <p:ph type="title"/>
          </p:nvPr>
        </p:nvSpPr>
        <p:spPr>
          <a:xfrm>
            <a:off x="1194897" y="-4631"/>
            <a:ext cx="9802206" cy="720000"/>
          </a:xfrm>
        </p:spPr>
        <p:txBody>
          <a:bodyPr rtlCol="0"/>
          <a:lstStyle/>
          <a:p>
            <a:pPr algn="ctr" defTabSz="432000" eaLnBrk="1" fontAlgn="auto" hangingPunct="1">
              <a:spcAft>
                <a:spcPts val="0"/>
              </a:spcAft>
              <a:defRPr/>
            </a:pPr>
            <a:r>
              <a:rPr lang="he-IL" altLang="he-IL" b="1" dirty="0">
                <a:cs typeface="+mj-cs"/>
              </a:rPr>
              <a:t>שאלה 3 – בגרות 2010</a:t>
            </a:r>
          </a:p>
        </p:txBody>
      </p:sp>
    </p:spTree>
    <p:extLst>
      <p:ext uri="{BB962C8B-B14F-4D97-AF65-F5344CB8AC3E}">
        <p14:creationId xmlns:p14="http://schemas.microsoft.com/office/powerpoint/2010/main" val="10247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03200" y="927893"/>
            <a:ext cx="11949111" cy="250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just" defTabSz="360000"/>
            <a:r>
              <a:rPr lang="he-IL" sz="2200" b="1" dirty="0"/>
              <a:t>ד. 	</a:t>
            </a:r>
            <a:r>
              <a:rPr lang="he-IL" sz="2200" dirty="0"/>
              <a:t>לאחר שגולשים  "פטפטנים"  רבים ביקשו להגדיל את התיבה, הוחלט שפעם ביום תעבור המערכת	על כל התיבות של הגולשים ותקטין או תגדיל את התיבות לפי הפעילות שלהם. תיבה שהתפוסה 	שלה יותר מ</a:t>
            </a:r>
            <a:r>
              <a:rPr lang="he-IL" sz="2200" baseline="30000" dirty="0"/>
              <a:t>-</a:t>
            </a:r>
            <a:r>
              <a:rPr lang="he-IL" sz="2200" dirty="0"/>
              <a:t> 80% תוגדל פי 2, ותיבה שהתפוסה שלה פחות מ</a:t>
            </a:r>
            <a:r>
              <a:rPr lang="he-IL" sz="2200" baseline="30000" dirty="0"/>
              <a:t>-</a:t>
            </a:r>
            <a:r>
              <a:rPr lang="he-IL" sz="2200" dirty="0"/>
              <a:t> 30% תוקטן בחצי.</a:t>
            </a:r>
          </a:p>
          <a:p>
            <a:pPr algn="just" defTabSz="360000"/>
            <a:r>
              <a:rPr lang="he-IL" sz="2200" dirty="0"/>
              <a:t>	(1) האם לאור החלטה זו, תצטרך לשנות  את תכונות  המחלקה  </a:t>
            </a:r>
            <a:r>
              <a:rPr lang="en-US" sz="2200" b="1" dirty="0" err="1"/>
              <a:t>MessageBox</a:t>
            </a:r>
            <a:r>
              <a:rPr lang="he-IL" sz="2200" b="1" dirty="0"/>
              <a:t> </a:t>
            </a:r>
            <a:r>
              <a:rPr lang="he-IL" sz="2200" dirty="0"/>
              <a:t>שכתבת בסעיף 			 ב'? אם כן, הסבר/י מדוע, וכתב/י את התכונות החדשות, ואם לא, הסבר/י מדוע.</a:t>
            </a:r>
          </a:p>
          <a:p>
            <a:pPr algn="just" defTabSz="360000"/>
            <a:r>
              <a:rPr lang="he-IL" sz="2200" dirty="0"/>
              <a:t>	(2) האם לאור החלטה זו, תצטרך לשנות את שכתבת בסעיף ג'? </a:t>
            </a:r>
          </a:p>
          <a:p>
            <a:pPr algn="just" defTabSz="360000"/>
            <a:r>
              <a:rPr lang="he-IL" sz="2200" dirty="0"/>
              <a:t>		 אם כן, הסבר/י אילו שינויים יש לעשות, ואם לא, הסבר/י מדוע.</a:t>
            </a:r>
          </a:p>
          <a:p>
            <a:pPr algn="just" defTabSz="360000"/>
            <a:endParaRPr lang="he-IL" sz="2200" dirty="0"/>
          </a:p>
        </p:txBody>
      </p:sp>
      <p:sp>
        <p:nvSpPr>
          <p:cNvPr id="2" name="מלבן 1">
            <a:extLst>
              <a:ext uri="{FF2B5EF4-FFF2-40B4-BE49-F238E27FC236}">
                <a16:creationId xmlns:a16="http://schemas.microsoft.com/office/drawing/2014/main" id="{9035E31C-ABCC-4486-ADEC-F8ADB836C7AD}"/>
              </a:ext>
            </a:extLst>
          </p:cNvPr>
          <p:cNvSpPr/>
          <p:nvPr/>
        </p:nvSpPr>
        <p:spPr>
          <a:xfrm>
            <a:off x="-23811" y="3517805"/>
            <a:ext cx="12152311" cy="1200329"/>
          </a:xfrm>
          <a:prstGeom prst="rect">
            <a:avLst/>
          </a:prstGeom>
        </p:spPr>
        <p:txBody>
          <a:bodyPr wrap="square">
            <a:spAutoFit/>
          </a:bodyPr>
          <a:lstStyle/>
          <a:p>
            <a:pPr defTabSz="360000"/>
            <a:r>
              <a:rPr lang="he-IL" sz="2400" dirty="0">
                <a:solidFill>
                  <a:srgbClr val="000000"/>
                </a:solidFill>
              </a:rPr>
              <a:t>ד. (2) אין צורך לשנות את הפעולה מסעיף ג'. </a:t>
            </a:r>
          </a:p>
          <a:p>
            <a:pPr defTabSz="360000"/>
            <a:r>
              <a:rPr lang="he-IL" sz="2400" dirty="0">
                <a:solidFill>
                  <a:srgbClr val="000000"/>
                </a:solidFill>
              </a:rPr>
              <a:t>		 השימוש בשם התכונה אינו משתנה בביצוע הפעולה כאשר היא הופכת מתכונה סטטית			 לתכונה רגילה במחלקה. רצוי להוסיף </a:t>
            </a:r>
            <a:r>
              <a:rPr lang="en-US" sz="2400" dirty="0">
                <a:solidFill>
                  <a:srgbClr val="000000"/>
                </a:solidFill>
              </a:rPr>
              <a:t>this</a:t>
            </a:r>
            <a:r>
              <a:rPr lang="he-IL" sz="2400" dirty="0">
                <a:solidFill>
                  <a:srgbClr val="000000"/>
                </a:solidFill>
              </a:rPr>
              <a:t>. </a:t>
            </a:r>
            <a:r>
              <a:rPr lang="en-US" sz="2400" dirty="0" err="1">
                <a:solidFill>
                  <a:srgbClr val="0000FF"/>
                </a:solidFill>
              </a:rPr>
              <a:t>this</a:t>
            </a:r>
            <a:r>
              <a:rPr lang="en-US" sz="2400" dirty="0" err="1">
                <a:solidFill>
                  <a:srgbClr val="000000"/>
                </a:solidFill>
              </a:rPr>
              <a:t>.</a:t>
            </a:r>
            <a:r>
              <a:rPr lang="en-US" sz="2400" i="1" dirty="0" err="1">
                <a:solidFill>
                  <a:srgbClr val="0000C0"/>
                </a:solidFill>
              </a:rPr>
              <a:t>maxSize</a:t>
            </a:r>
            <a:r>
              <a:rPr lang="en-US" sz="2400" dirty="0">
                <a:solidFill>
                  <a:srgbClr val="000000"/>
                </a:solidFill>
              </a:rPr>
              <a:t> </a:t>
            </a:r>
            <a:endParaRPr lang="he-IL" sz="2400" dirty="0"/>
          </a:p>
        </p:txBody>
      </p:sp>
      <p:sp>
        <p:nvSpPr>
          <p:cNvPr id="7" name="כותרת 1">
            <a:extLst>
              <a:ext uri="{FF2B5EF4-FFF2-40B4-BE49-F238E27FC236}">
                <a16:creationId xmlns:a16="http://schemas.microsoft.com/office/drawing/2014/main" id="{BC01B25C-BC6E-4603-9DA2-996947C161A7}"/>
              </a:ext>
            </a:extLst>
          </p:cNvPr>
          <p:cNvSpPr>
            <a:spLocks noGrp="1"/>
          </p:cNvSpPr>
          <p:nvPr>
            <p:ph type="title"/>
          </p:nvPr>
        </p:nvSpPr>
        <p:spPr>
          <a:xfrm>
            <a:off x="1194897" y="-4631"/>
            <a:ext cx="9802206" cy="720000"/>
          </a:xfrm>
        </p:spPr>
        <p:txBody>
          <a:bodyPr rtlCol="0"/>
          <a:lstStyle/>
          <a:p>
            <a:pPr algn="ctr" defTabSz="432000" eaLnBrk="1" fontAlgn="auto" hangingPunct="1">
              <a:spcAft>
                <a:spcPts val="0"/>
              </a:spcAft>
              <a:defRPr/>
            </a:pPr>
            <a:r>
              <a:rPr lang="he-IL" altLang="he-IL" b="1" dirty="0">
                <a:cs typeface="+mj-cs"/>
              </a:rPr>
              <a:t>שאלה 3 – בגרות 2010</a:t>
            </a:r>
          </a:p>
        </p:txBody>
      </p:sp>
    </p:spTree>
    <p:extLst>
      <p:ext uri="{BB962C8B-B14F-4D97-AF65-F5344CB8AC3E}">
        <p14:creationId xmlns:p14="http://schemas.microsoft.com/office/powerpoint/2010/main" val="5356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he-IL" dirty="0"/>
              <a:t>רֶקוּרְסְיָה ויעילות</a:t>
            </a:r>
            <a:endParaRPr lang="he-IL" dirty="0">
              <a:latin typeface="+mj-lt"/>
            </a:endParaRPr>
          </a:p>
        </p:txBody>
      </p:sp>
      <p:sp>
        <p:nvSpPr>
          <p:cNvPr id="6" name="מציין מיקום טקסט 13">
            <a:extLst>
              <a:ext uri="{FF2B5EF4-FFF2-40B4-BE49-F238E27FC236}">
                <a16:creationId xmlns:a16="http://schemas.microsoft.com/office/drawing/2014/main" id="{A643F960-956B-4DE4-B13D-3FAADA36437B}"/>
              </a:ext>
            </a:extLst>
          </p:cNvPr>
          <p:cNvSpPr>
            <a:spLocks noGrp="1"/>
          </p:cNvSpPr>
          <p:nvPr>
            <p:ph type="body" sz="quarter" idx="3"/>
          </p:nvPr>
        </p:nvSpPr>
        <p:spPr>
          <a:xfrm>
            <a:off x="1997588" y="1007388"/>
            <a:ext cx="9802368" cy="431447"/>
          </a:xfrm>
        </p:spPr>
        <p:txBody>
          <a:bodyPr/>
          <a:lstStyle/>
          <a:p>
            <a:r>
              <a:rPr lang="he-IL" altLang="he-IL" sz="4000" b="1" dirty="0"/>
              <a:t>ביבליוגרפיה:</a:t>
            </a:r>
          </a:p>
        </p:txBody>
      </p:sp>
      <p:sp>
        <p:nvSpPr>
          <p:cNvPr id="4" name="מציין מיקום תוכן 3">
            <a:extLst>
              <a:ext uri="{FF2B5EF4-FFF2-40B4-BE49-F238E27FC236}">
                <a16:creationId xmlns:a16="http://schemas.microsoft.com/office/drawing/2014/main" id="{4CED9733-0A36-407F-9494-8B8D744E4592}"/>
              </a:ext>
            </a:extLst>
          </p:cNvPr>
          <p:cNvSpPr>
            <a:spLocks noGrp="1"/>
          </p:cNvSpPr>
          <p:nvPr>
            <p:ph sz="quarter" idx="4"/>
          </p:nvPr>
        </p:nvSpPr>
        <p:spPr>
          <a:xfrm>
            <a:off x="-284813" y="1632299"/>
            <a:ext cx="12084770" cy="3404396"/>
          </a:xfrm>
        </p:spPr>
        <p:txBody>
          <a:bodyPr>
            <a:normAutofit/>
          </a:bodyPr>
          <a:lstStyle/>
          <a:p>
            <a:pPr marR="0" eaLnBrk="1" hangingPunct="1">
              <a:spcAft>
                <a:spcPts val="1200"/>
              </a:spcAft>
              <a:defRPr/>
            </a:pPr>
            <a:r>
              <a:rPr lang="he-IL" sz="2800" dirty="0" err="1"/>
              <a:t>ברנדס</a:t>
            </a:r>
            <a:r>
              <a:rPr lang="he-IL" sz="2800" dirty="0"/>
              <a:t>, ע. (2007). </a:t>
            </a:r>
            <a:r>
              <a:rPr lang="he-IL" sz="2800" i="1" dirty="0"/>
              <a:t>עיצוב תוכנה מבוסס עצמים</a:t>
            </a:r>
            <a:r>
              <a:rPr lang="he-IL" sz="2800" dirty="0"/>
              <a:t>. ירושלים: המרכז להוראת המדעים ע"ש עמוס דה-שליט (</a:t>
            </a:r>
            <a:r>
              <a:rPr lang="he-IL" sz="2800" dirty="0" err="1"/>
              <a:t>מל"מ</a:t>
            </a:r>
            <a:r>
              <a:rPr lang="he-IL" sz="2800" dirty="0"/>
              <a:t>), האוניברסיטה העברית בירושלים.</a:t>
            </a:r>
          </a:p>
          <a:p>
            <a:pPr marR="0" eaLnBrk="1" hangingPunct="1">
              <a:spcAft>
                <a:spcPts val="1200"/>
              </a:spcAft>
              <a:defRPr/>
            </a:pPr>
            <a:r>
              <a:rPr lang="he-IL" sz="2800" dirty="0"/>
              <a:t>פונק, ש' ושוורץ ש' (2020).   </a:t>
            </a:r>
            <a:r>
              <a:rPr lang="he-IL" sz="2800" i="1" dirty="0"/>
              <a:t>ספר-מדעי-המחשב  שער </a:t>
            </a:r>
            <a:r>
              <a:rPr lang="en-US" sz="2800" i="1" dirty="0"/>
              <a:t>I</a:t>
            </a:r>
            <a:r>
              <a:rPr lang="he-IL" sz="2800" i="1" dirty="0"/>
              <a:t>. 				</a:t>
            </a:r>
            <a:r>
              <a:rPr lang="he-IL" sz="2800" dirty="0"/>
              <a:t>הגוף המבצע: אורט ישראל. </a:t>
            </a:r>
            <a:r>
              <a:rPr lang="he-IL" sz="2800" b="1" dirty="0">
                <a:solidFill>
                  <a:schemeClr val="tx1">
                    <a:lumMod val="85000"/>
                  </a:schemeClr>
                </a:solidFill>
              </a:rPr>
              <a:t>ספר אינטרנטי</a:t>
            </a:r>
          </a:p>
          <a:p>
            <a:pPr marR="0" eaLnBrk="1" hangingPunct="1">
              <a:spcAft>
                <a:spcPts val="1200"/>
              </a:spcAft>
              <a:defRPr/>
            </a:pPr>
            <a:r>
              <a:rPr lang="he-IL" sz="2800" dirty="0" err="1"/>
              <a:t>מינסטר</a:t>
            </a:r>
            <a:r>
              <a:rPr lang="he-IL" sz="2800" dirty="0"/>
              <a:t>, ד' וברנד ב' (2020). </a:t>
            </a:r>
            <a:r>
              <a:rPr lang="he-IL" sz="2800" i="1" dirty="0"/>
              <a:t>ספר-מדעי-המחשב  שער </a:t>
            </a:r>
            <a:r>
              <a:rPr lang="en-US" sz="2800" i="1" dirty="0"/>
              <a:t>II</a:t>
            </a:r>
            <a:r>
              <a:rPr lang="he-IL" sz="2800" i="1" dirty="0"/>
              <a:t>. 				</a:t>
            </a:r>
            <a:r>
              <a:rPr lang="he-IL" sz="2800" dirty="0"/>
              <a:t>הגוף המבצע: אורט ישראל. </a:t>
            </a:r>
            <a:r>
              <a:rPr lang="he-IL" sz="2800" b="1" dirty="0">
                <a:solidFill>
                  <a:schemeClr val="tx1">
                    <a:lumMod val="85000"/>
                  </a:schemeClr>
                </a:solidFill>
              </a:rPr>
              <a:t>ספר אינטרנטי</a:t>
            </a:r>
          </a:p>
        </p:txBody>
      </p:sp>
      <p:sp>
        <p:nvSpPr>
          <p:cNvPr id="10" name="Rectangle 9">
            <a:extLst>
              <a:ext uri="{FF2B5EF4-FFF2-40B4-BE49-F238E27FC236}">
                <a16:creationId xmlns:a16="http://schemas.microsoft.com/office/drawing/2014/main" id="{4DAE75ED-AA8B-4A33-A28F-0A9982630A9E}"/>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3</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3" name="מלבן 2">
            <a:extLst>
              <a:ext uri="{FF2B5EF4-FFF2-40B4-BE49-F238E27FC236}">
                <a16:creationId xmlns:a16="http://schemas.microsoft.com/office/drawing/2014/main" id="{00B8282A-152E-4F3D-A4D0-6BC36E5D2199}"/>
              </a:ext>
            </a:extLst>
          </p:cNvPr>
          <p:cNvSpPr/>
          <p:nvPr/>
        </p:nvSpPr>
        <p:spPr>
          <a:xfrm>
            <a:off x="1844558" y="4927282"/>
            <a:ext cx="3451587"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End</a:t>
            </a:r>
            <a:endParaRPr lang="he-IL"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224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idx="1"/>
          </p:nvPr>
        </p:nvSpPr>
        <p:spPr>
          <a:xfrm>
            <a:off x="2041484" y="1167549"/>
            <a:ext cx="8109032" cy="3087210"/>
          </a:xfrm>
        </p:spPr>
        <p:txBody>
          <a:bodyPr>
            <a:noAutofit/>
          </a:bodyPr>
          <a:lstStyle/>
          <a:p>
            <a:pPr marL="457200" indent="-457200" defTabSz="432000">
              <a:buFont typeface="+mj-lt"/>
              <a:buAutoNum type="arabicPeriod"/>
            </a:pPr>
            <a:r>
              <a:rPr lang="he-IL" sz="2800" dirty="0"/>
              <a:t>פרק 1 – בחינת בגרות 1999 – שאלה 14</a:t>
            </a:r>
          </a:p>
          <a:p>
            <a:pPr marL="0" indent="0" defTabSz="432000">
              <a:buNone/>
            </a:pPr>
            <a:r>
              <a:rPr lang="he-IL" sz="2800" dirty="0"/>
              <a:t>				 בחינת בגרות 2014 – שאלה 3</a:t>
            </a:r>
          </a:p>
          <a:p>
            <a:pPr marL="0" indent="0" defTabSz="432000">
              <a:buNone/>
            </a:pPr>
            <a:r>
              <a:rPr lang="he-IL" sz="2800" dirty="0"/>
              <a:t>2.  פרק 2 - בחינת בגרות 2014 – שאלה 2 							 בחינת בגרות 2010 – שאלה 3</a:t>
            </a:r>
          </a:p>
          <a:p>
            <a:pPr marL="0" indent="0" defTabSz="432000">
              <a:buNone/>
            </a:pPr>
            <a:r>
              <a:rPr lang="he-IL" sz="2800" dirty="0"/>
              <a:t>				</a:t>
            </a:r>
          </a:p>
        </p:txBody>
      </p:sp>
      <p:sp>
        <p:nvSpPr>
          <p:cNvPr id="6" name="Rectangle 5">
            <a:extLst>
              <a:ext uri="{FF2B5EF4-FFF2-40B4-BE49-F238E27FC236}">
                <a16:creationId xmlns:a16="http://schemas.microsoft.com/office/drawing/2014/main" id="{4558C303-E198-483E-A262-922AC5C18CB4}"/>
              </a:ext>
            </a:extLst>
          </p:cNvPr>
          <p:cNvSpPr/>
          <p:nvPr/>
        </p:nvSpPr>
        <p:spPr>
          <a:xfrm>
            <a:off x="12281852" y="0"/>
            <a:ext cx="2150428"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פרטו בשקופית זו את נושאי הלימוד של השיעור</a:t>
            </a:r>
            <a:endParaRPr lang="en-US" dirty="0">
              <a:solidFill>
                <a:srgbClr val="002060"/>
              </a:solidFill>
            </a:endParaRPr>
          </a:p>
        </p:txBody>
      </p:sp>
      <p:pic>
        <p:nvPicPr>
          <p:cNvPr id="8" name="תמונה 7" descr="תמונה שמכילה שעון, מים&#10;&#10;התיאור נוצר באופן אוטומטי">
            <a:extLst>
              <a:ext uri="{FF2B5EF4-FFF2-40B4-BE49-F238E27FC236}">
                <a16:creationId xmlns:a16="http://schemas.microsoft.com/office/drawing/2014/main" id="{1E3580D5-92C3-4B72-A607-EE31DC95D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49" y="4550174"/>
            <a:ext cx="6364726" cy="9194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eaLnBrk="1" fontAlgn="auto" hangingPunct="1">
              <a:spcAft>
                <a:spcPts val="0"/>
              </a:spcAft>
              <a:defRPr/>
            </a:pPr>
            <a:r>
              <a:rPr lang="he-IL" altLang="he-IL" b="1" dirty="0">
                <a:cs typeface="+mj-cs"/>
              </a:rPr>
              <a:t>שאלה 14 – בגרות 1999</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176980" y="1015232"/>
            <a:ext cx="12152347" cy="504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r>
              <a:rPr lang="he-IL" sz="2400" dirty="0"/>
              <a:t>המשחק  "אבן מוח"  מיועד לשחקן יחיד.  במשחק יש 28  אבנים שונות.  </a:t>
            </a:r>
          </a:p>
          <a:p>
            <a:r>
              <a:rPr lang="he-IL" sz="2400" dirty="0"/>
              <a:t>כל אבן מחולקת לשני חלקים ועל כל חלק מופיעות בין 0 ל- 6 נקודות.  לדוגמה:</a:t>
            </a:r>
            <a:endParaRPr lang="en-US" sz="2400" dirty="0"/>
          </a:p>
          <a:p>
            <a:r>
              <a:rPr lang="he-IL" sz="1000" dirty="0">
                <a:latin typeface="+mn-lt"/>
              </a:rPr>
              <a:t> </a:t>
            </a:r>
          </a:p>
          <a:p>
            <a:endParaRPr lang="en-US" sz="1000" dirty="0">
              <a:latin typeface="+mn-lt"/>
            </a:endParaRPr>
          </a:p>
          <a:p>
            <a:r>
              <a:rPr lang="he-IL" sz="2400" u="sng" dirty="0"/>
              <a:t>לפניך תיאור המשחק</a:t>
            </a:r>
            <a:r>
              <a:rPr lang="he-IL" sz="2400" dirty="0"/>
              <a:t>:</a:t>
            </a:r>
            <a:endParaRPr lang="en-US" sz="2400" dirty="0"/>
          </a:p>
          <a:p>
            <a:r>
              <a:rPr lang="he-IL" sz="2400" dirty="0"/>
              <a:t>בתחילת המשחק 27 אבנים מונחות  על השולחן זו על גבי זו  כך שהנקודות שעליהן מוסתרות.</a:t>
            </a:r>
            <a:endParaRPr lang="en-US" sz="2400" dirty="0"/>
          </a:p>
          <a:p>
            <a:r>
              <a:rPr lang="he-IL" sz="2400" dirty="0"/>
              <a:t>אבן אחת  מונחת  בנפרד כך שהנקודות  עליה גלויות.   השחקן  לוקח  ליד שלו  את 5 האבנים </a:t>
            </a:r>
            <a:endParaRPr lang="en-US" sz="2400" dirty="0"/>
          </a:p>
          <a:p>
            <a:r>
              <a:rPr lang="he-IL" sz="2400" dirty="0"/>
              <a:t>העליונות.  אם באחת מהאבנים האלה יש חלק שמספר הנקודות שעליו זהה למספר הנקודות</a:t>
            </a:r>
            <a:endParaRPr lang="en-US" sz="2400" dirty="0"/>
          </a:p>
          <a:p>
            <a:r>
              <a:rPr lang="he-IL" sz="2400" dirty="0"/>
              <a:t>שעל אחד מהחלקים של האבן שעל השולחן , השחקן מניח את האבן הזאת בצמוד לאבן שעל</a:t>
            </a:r>
            <a:endParaRPr lang="en-US" sz="2400" dirty="0"/>
          </a:p>
          <a:p>
            <a:r>
              <a:rPr lang="he-IL" sz="2400" b="1" dirty="0"/>
              <a:t>השולחן.  לכל חלק באבן על השולחן (ימין או שמאל) אפשר להצמיד אבן אחת בלבד.  אם אין</a:t>
            </a:r>
            <a:endParaRPr lang="en-US" sz="2400" b="1" dirty="0"/>
          </a:p>
          <a:p>
            <a:r>
              <a:rPr lang="he-IL" sz="2400" dirty="0"/>
              <a:t>לשחקן אבן שאפשר להצמידה לאבנים שהנקודות עליהן גלויות, הוא לוקח את האבן העליונה					מהאבנים שהנקודות עליהן מוסתרות.  המשחק מסתיים כשבידי					השחקן אין אבנים או כשעל השולחן אין יותר אבנים שהנקודות					עליהן מוסתרות.</a:t>
            </a:r>
            <a:endParaRPr lang="he-IL" altLang="he-IL" sz="2400" dirty="0"/>
          </a:p>
        </p:txBody>
      </p:sp>
      <p:sp>
        <p:nvSpPr>
          <p:cNvPr id="8198" name="TextBox 4">
            <a:extLst>
              <a:ext uri="{FF2B5EF4-FFF2-40B4-BE49-F238E27FC236}">
                <a16:creationId xmlns:a16="http://schemas.microsoft.com/office/drawing/2014/main" id="{54C5F08D-C8BB-4FB0-9EFA-0F4161972692}"/>
              </a:ext>
            </a:extLst>
          </p:cNvPr>
          <p:cNvSpPr txBox="1">
            <a:spLocks noChangeArrowheads="1"/>
          </p:cNvSpPr>
          <p:nvPr/>
        </p:nvSpPr>
        <p:spPr bwMode="auto">
          <a:xfrm>
            <a:off x="10148889" y="5229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r>
              <a:rPr lang="he-IL" altLang="he-IL">
                <a:solidFill>
                  <a:schemeClr val="bg1"/>
                </a:solidFill>
                <a:latin typeface="David" panose="020E0502060401010101" pitchFamily="34" charset="-79"/>
                <a:cs typeface="David" panose="020E0502060401010101" pitchFamily="34" charset="-79"/>
              </a:rPr>
              <a:t>א.</a:t>
            </a:r>
          </a:p>
        </p:txBody>
      </p:sp>
      <p:pic>
        <p:nvPicPr>
          <p:cNvPr id="33" name="תמונה 32" descr="תמונה שמכילה כלוב ציפורים, ציור, ציפור, מד&#10;&#10;התיאור נוצר באופן אוטומטי">
            <a:extLst>
              <a:ext uri="{FF2B5EF4-FFF2-40B4-BE49-F238E27FC236}">
                <a16:creationId xmlns:a16="http://schemas.microsoft.com/office/drawing/2014/main" id="{B1E87E58-9030-4299-8350-0C53466D3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59" y="1525800"/>
            <a:ext cx="1133333" cy="495238"/>
          </a:xfrm>
          <a:prstGeom prst="rect">
            <a:avLst/>
          </a:prstGeom>
        </p:spPr>
      </p:pic>
    </p:spTree>
    <p:extLst>
      <p:ext uri="{BB962C8B-B14F-4D97-AF65-F5344CB8AC3E}">
        <p14:creationId xmlns:p14="http://schemas.microsoft.com/office/powerpoint/2010/main" val="37998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8F03773D-B087-4069-91AC-9051D13B0748}"/>
              </a:ext>
            </a:extLst>
          </p:cNvPr>
          <p:cNvSpPr/>
          <p:nvPr/>
        </p:nvSpPr>
        <p:spPr>
          <a:xfrm>
            <a:off x="-657726" y="4221257"/>
            <a:ext cx="12699011" cy="1977464"/>
          </a:xfrm>
          <a:prstGeom prst="rect">
            <a:avLst/>
          </a:prstGeom>
        </p:spPr>
        <p:txBody>
          <a:bodyPr wrap="square">
            <a:spAutoFit/>
          </a:bodyPr>
          <a:lstStyle/>
          <a:p>
            <a:pPr defTabSz="432000"/>
            <a:r>
              <a:rPr lang="he-IL" sz="2400" dirty="0">
                <a:latin typeface="Century Gothic" panose="020B0502020202020204" pitchFamily="34" charset="0"/>
              </a:rPr>
              <a:t>בשלב הבא אפשר להוסיף בצד ימין אבן שעליה 4 נקודות או בצד שמאל אבן שעליה 2 נקודות.</a:t>
            </a:r>
          </a:p>
          <a:p>
            <a:pPr defTabSz="432000"/>
            <a:endParaRPr lang="he-IL" sz="2400" dirty="0">
              <a:latin typeface="Century Gothic" panose="020B0502020202020204" pitchFamily="34" charset="0"/>
            </a:endParaRPr>
          </a:p>
          <a:p>
            <a:pPr defTabSz="432000"/>
            <a:r>
              <a:rPr lang="he-IL" sz="2400" dirty="0">
                <a:latin typeface="Century Gothic" panose="020B0502020202020204" pitchFamily="34" charset="0"/>
              </a:rPr>
              <a:t>												א.	הצע /י  דרך לייצג:</a:t>
            </a:r>
            <a:endParaRPr lang="en-US" sz="2400" dirty="0">
              <a:latin typeface="Century Gothic" panose="020B0502020202020204" pitchFamily="34" charset="0"/>
            </a:endParaRPr>
          </a:p>
          <a:p>
            <a:pPr indent="180340" defTabSz="432000">
              <a:spcAft>
                <a:spcPts val="300"/>
              </a:spcAft>
            </a:pPr>
            <a:r>
              <a:rPr lang="he-IL" sz="2400" dirty="0">
                <a:latin typeface="Century Gothic" panose="020B0502020202020204" pitchFamily="34" charset="0"/>
              </a:rPr>
              <a:t>													( </a:t>
            </a:r>
            <a:r>
              <a:rPr lang="en-US" sz="2400" dirty="0">
                <a:latin typeface="Century Gothic" panose="020B0502020202020204" pitchFamily="34" charset="0"/>
              </a:rPr>
              <a:t>i</a:t>
            </a:r>
            <a:r>
              <a:rPr lang="he-IL" sz="2400" dirty="0">
                <a:latin typeface="Century Gothic" panose="020B0502020202020204" pitchFamily="34" charset="0"/>
              </a:rPr>
              <a:t> )		את האבנים שביד השחקן. </a:t>
            </a:r>
            <a:endParaRPr lang="en-US" sz="2400" dirty="0">
              <a:latin typeface="Century Gothic" panose="020B0502020202020204" pitchFamily="34" charset="0"/>
            </a:endParaRPr>
          </a:p>
          <a:p>
            <a:pPr indent="180340" defTabSz="432000">
              <a:spcAft>
                <a:spcPts val="300"/>
              </a:spcAft>
            </a:pPr>
            <a:r>
              <a:rPr lang="he-IL" sz="2400" dirty="0">
                <a:latin typeface="Century Gothic" panose="020B0502020202020204" pitchFamily="34" charset="0"/>
              </a:rPr>
              <a:t>													( </a:t>
            </a:r>
            <a:r>
              <a:rPr lang="en-US" sz="2400" dirty="0">
                <a:latin typeface="Century Gothic" panose="020B0502020202020204" pitchFamily="34" charset="0"/>
              </a:rPr>
              <a:t>ii</a:t>
            </a:r>
            <a:r>
              <a:rPr lang="he-IL" sz="2400" dirty="0">
                <a:latin typeface="Century Gothic" panose="020B0502020202020204" pitchFamily="34" charset="0"/>
              </a:rPr>
              <a:t> )	את האבנים שעל השולחן. </a:t>
            </a:r>
            <a:endParaRPr lang="en-US" sz="2400" dirty="0">
              <a:latin typeface="Century Gothic" panose="020B0502020202020204" pitchFamily="34" charset="0"/>
            </a:endParaRPr>
          </a:p>
        </p:txBody>
      </p:sp>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566737" y="1015232"/>
            <a:ext cx="9408630" cy="69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המשחק  "אבן מוח"  מיועד לשחקן יחיד.  במשחק יש 28  אבנים שונות.  </a:t>
            </a:r>
          </a:p>
          <a:p>
            <a:pPr defTabSz="432000"/>
            <a:r>
              <a:rPr lang="he-IL" sz="2400" dirty="0"/>
              <a:t>כל אבן מחולקת לשני חלקים ועל כל חלק מופיעות בין 0 ל- 6 נקודות.  </a:t>
            </a:r>
            <a:endParaRPr lang="he-IL" sz="2400" dirty="0">
              <a:latin typeface="+mn-lt"/>
            </a:endParaRPr>
          </a:p>
        </p:txBody>
      </p:sp>
      <p:sp>
        <p:nvSpPr>
          <p:cNvPr id="8" name="TextBox 1">
            <a:extLst>
              <a:ext uri="{FF2B5EF4-FFF2-40B4-BE49-F238E27FC236}">
                <a16:creationId xmlns:a16="http://schemas.microsoft.com/office/drawing/2014/main" id="{A69D04CF-EC9A-4254-AC3C-BBF84ECE7789}"/>
              </a:ext>
            </a:extLst>
          </p:cNvPr>
          <p:cNvSpPr txBox="1">
            <a:spLocks noChangeArrowheads="1"/>
          </p:cNvSpPr>
          <p:nvPr/>
        </p:nvSpPr>
        <p:spPr bwMode="auto">
          <a:xfrm>
            <a:off x="5743075" y="1955226"/>
            <a:ext cx="6232292" cy="175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דוגמה:	בתחילת המשחק הונחה האבן הזו:</a:t>
            </a:r>
          </a:p>
          <a:p>
            <a:pPr defTabSz="432000"/>
            <a:endParaRPr lang="he-IL" sz="3200" dirty="0"/>
          </a:p>
          <a:p>
            <a:pPr defTabSz="432000"/>
            <a:r>
              <a:rPr lang="he-IL" sz="2400" dirty="0"/>
              <a:t>לאחר הוספת אבן אחת המצב כזה:</a:t>
            </a:r>
            <a:endParaRPr lang="he-IL" altLang="he-IL" sz="2400" dirty="0"/>
          </a:p>
        </p:txBody>
      </p:sp>
      <p:pic>
        <p:nvPicPr>
          <p:cNvPr id="33" name="תמונה 32" descr="תמונה שמכילה כלוב ציפורים, ציור, ציפור, מד&#10;&#10;התיאור נוצר באופן אוטומטי">
            <a:extLst>
              <a:ext uri="{FF2B5EF4-FFF2-40B4-BE49-F238E27FC236}">
                <a16:creationId xmlns:a16="http://schemas.microsoft.com/office/drawing/2014/main" id="{B1E87E58-9030-4299-8350-0C53466D3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697" y="2013150"/>
            <a:ext cx="1610852" cy="703901"/>
          </a:xfrm>
          <a:prstGeom prst="rect">
            <a:avLst/>
          </a:prstGeom>
        </p:spPr>
      </p:pic>
      <p:pic>
        <p:nvPicPr>
          <p:cNvPr id="3" name="תמונה 2" descr="תמונה שמכילה ציור, כלוב ציפורים, מד&#10;&#10;התיאור נוצר באופן אוטומטי">
            <a:extLst>
              <a:ext uri="{FF2B5EF4-FFF2-40B4-BE49-F238E27FC236}">
                <a16:creationId xmlns:a16="http://schemas.microsoft.com/office/drawing/2014/main" id="{187B0306-AB7E-4A60-8E3B-657D2402A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653" y="2988792"/>
            <a:ext cx="3779793" cy="696983"/>
          </a:xfrm>
          <a:prstGeom prst="rect">
            <a:avLst/>
          </a:prstGeom>
        </p:spPr>
      </p:pic>
      <p:sp>
        <p:nvSpPr>
          <p:cNvPr id="11" name="TextBox 1">
            <a:extLst>
              <a:ext uri="{FF2B5EF4-FFF2-40B4-BE49-F238E27FC236}">
                <a16:creationId xmlns:a16="http://schemas.microsoft.com/office/drawing/2014/main" id="{09FE6C2D-0BE7-452A-A67F-BFAF6F362E5F}"/>
              </a:ext>
            </a:extLst>
          </p:cNvPr>
          <p:cNvSpPr txBox="1">
            <a:spLocks noChangeArrowheads="1"/>
          </p:cNvSpPr>
          <p:nvPr/>
        </p:nvSpPr>
        <p:spPr bwMode="auto">
          <a:xfrm>
            <a:off x="2229853" y="3685775"/>
            <a:ext cx="5124763" cy="32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altLang="he-IL" sz="2400" dirty="0"/>
              <a:t>ימין			                     שמאל</a:t>
            </a:r>
          </a:p>
        </p:txBody>
      </p:sp>
    </p:spTree>
    <p:extLst>
      <p:ext uri="{BB962C8B-B14F-4D97-AF65-F5344CB8AC3E}">
        <p14:creationId xmlns:p14="http://schemas.microsoft.com/office/powerpoint/2010/main" val="2146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566737" y="1015232"/>
            <a:ext cx="9408630" cy="69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המשחק  "אבן מוח"  מיועד לשחקן יחיד.  במשחק יש 28  אבנים שונות.  </a:t>
            </a:r>
          </a:p>
          <a:p>
            <a:pPr defTabSz="432000"/>
            <a:r>
              <a:rPr lang="he-IL" sz="2400" dirty="0"/>
              <a:t>כל אבן מחולקת לשני חלקים ועל כל חלק מופיעות בין 0 ל- 6 נקודות.</a:t>
            </a:r>
          </a:p>
          <a:p>
            <a:pPr defTabSz="432000"/>
            <a:r>
              <a:rPr lang="he-IL" sz="2400" dirty="0"/>
              <a:t>נתונה המחלקה </a:t>
            </a:r>
            <a:r>
              <a:rPr lang="en-US" sz="2400" dirty="0"/>
              <a:t> </a:t>
            </a:r>
            <a:r>
              <a:rPr lang="en-US" sz="2400" dirty="0">
                <a:latin typeface="+mn-lt"/>
              </a:rPr>
              <a:t>Stone</a:t>
            </a:r>
            <a:r>
              <a:rPr lang="he-IL" sz="2400" dirty="0">
                <a:latin typeface="+mn-lt"/>
              </a:rPr>
              <a:t>המייצגת אבן :</a:t>
            </a:r>
            <a:r>
              <a:rPr lang="he-IL" sz="2400" dirty="0"/>
              <a:t>  </a:t>
            </a:r>
            <a:endParaRPr lang="he-IL" sz="2400" dirty="0">
              <a:latin typeface="+mn-lt"/>
            </a:endParaRPr>
          </a:p>
        </p:txBody>
      </p:sp>
      <p:sp>
        <p:nvSpPr>
          <p:cNvPr id="4" name="מלבן 3">
            <a:extLst>
              <a:ext uri="{FF2B5EF4-FFF2-40B4-BE49-F238E27FC236}">
                <a16:creationId xmlns:a16="http://schemas.microsoft.com/office/drawing/2014/main" id="{8F03773D-B087-4069-91AC-9051D13B0748}"/>
              </a:ext>
            </a:extLst>
          </p:cNvPr>
          <p:cNvSpPr/>
          <p:nvPr/>
        </p:nvSpPr>
        <p:spPr>
          <a:xfrm>
            <a:off x="6806786" y="2182629"/>
            <a:ext cx="5150888" cy="1238801"/>
          </a:xfrm>
          <a:prstGeom prst="rect">
            <a:avLst/>
          </a:prstGeom>
        </p:spPr>
        <p:txBody>
          <a:bodyPr wrap="square">
            <a:spAutoFit/>
          </a:bodyPr>
          <a:lstStyle/>
          <a:p>
            <a:pPr defTabSz="432000"/>
            <a:r>
              <a:rPr lang="he-IL" sz="2400" dirty="0">
                <a:latin typeface="Century Gothic" panose="020B0502020202020204" pitchFamily="34" charset="0"/>
              </a:rPr>
              <a:t>א.	הצע /י  דרך לייצג:</a:t>
            </a:r>
            <a:endParaRPr lang="en-US" sz="2400" dirty="0">
              <a:latin typeface="Century Gothic" panose="020B0502020202020204" pitchFamily="34" charset="0"/>
            </a:endParaRPr>
          </a:p>
          <a:p>
            <a:pPr indent="180340" defTabSz="432000">
              <a:spcAft>
                <a:spcPts val="300"/>
              </a:spcAft>
            </a:pPr>
            <a:r>
              <a:rPr lang="he-IL" sz="2400" dirty="0">
                <a:latin typeface="Century Gothic" panose="020B0502020202020204" pitchFamily="34" charset="0"/>
              </a:rPr>
              <a:t>	( </a:t>
            </a:r>
            <a:r>
              <a:rPr lang="en-US" sz="2400" dirty="0">
                <a:latin typeface="Century Gothic" panose="020B0502020202020204" pitchFamily="34" charset="0"/>
              </a:rPr>
              <a:t>i</a:t>
            </a:r>
            <a:r>
              <a:rPr lang="he-IL" sz="2400" dirty="0">
                <a:latin typeface="Century Gothic" panose="020B0502020202020204" pitchFamily="34" charset="0"/>
              </a:rPr>
              <a:t> )		את האבנים שביד השחקן. </a:t>
            </a:r>
            <a:endParaRPr lang="en-US" sz="2400" dirty="0">
              <a:latin typeface="Century Gothic" panose="020B0502020202020204" pitchFamily="34" charset="0"/>
            </a:endParaRPr>
          </a:p>
          <a:p>
            <a:pPr indent="180340" defTabSz="432000">
              <a:spcAft>
                <a:spcPts val="300"/>
              </a:spcAft>
            </a:pPr>
            <a:r>
              <a:rPr lang="he-IL" sz="2400" dirty="0">
                <a:latin typeface="Century Gothic" panose="020B0502020202020204" pitchFamily="34" charset="0"/>
              </a:rPr>
              <a:t>	( </a:t>
            </a:r>
            <a:r>
              <a:rPr lang="en-US" sz="2400" dirty="0">
                <a:latin typeface="Century Gothic" panose="020B0502020202020204" pitchFamily="34" charset="0"/>
              </a:rPr>
              <a:t>ii</a:t>
            </a:r>
            <a:r>
              <a:rPr lang="he-IL" sz="2400" dirty="0">
                <a:latin typeface="Century Gothic" panose="020B0502020202020204" pitchFamily="34" charset="0"/>
              </a:rPr>
              <a:t> )	את האבנים שעל השולחן. </a:t>
            </a:r>
            <a:endParaRPr lang="en-US" sz="2400" dirty="0">
              <a:latin typeface="Century Gothic" panose="020B0502020202020204" pitchFamily="34" charset="0"/>
            </a:endParaRPr>
          </a:p>
        </p:txBody>
      </p:sp>
      <p:sp>
        <p:nvSpPr>
          <p:cNvPr id="13" name="מלבן 12">
            <a:extLst>
              <a:ext uri="{FF2B5EF4-FFF2-40B4-BE49-F238E27FC236}">
                <a16:creationId xmlns:a16="http://schemas.microsoft.com/office/drawing/2014/main" id="{C5CE1265-6337-4F89-A635-475109FEA7BF}"/>
              </a:ext>
            </a:extLst>
          </p:cNvPr>
          <p:cNvSpPr/>
          <p:nvPr/>
        </p:nvSpPr>
        <p:spPr>
          <a:xfrm>
            <a:off x="9005" y="800330"/>
            <a:ext cx="4358226" cy="3539430"/>
          </a:xfrm>
          <a:prstGeom prst="rect">
            <a:avLst/>
          </a:prstGeom>
        </p:spPr>
        <p:txBody>
          <a:bodyPr wrap="square">
            <a:noAutofit/>
          </a:bodyPr>
          <a:lstStyle/>
          <a:p>
            <a:pPr algn="l" defTabSz="252000" rtl="0"/>
            <a:r>
              <a:rPr lang="en-US" b="1" dirty="0">
                <a:solidFill>
                  <a:schemeClr val="tx1">
                    <a:lumMod val="75000"/>
                    <a:lumOff val="25000"/>
                  </a:schemeClr>
                </a:solidFill>
              </a:rPr>
              <a:t>public class Stone </a:t>
            </a:r>
          </a:p>
          <a:p>
            <a:pPr algn="l" defTabSz="252000" rtl="0"/>
            <a:r>
              <a:rPr lang="he-IL" dirty="0">
                <a:solidFill>
                  <a:schemeClr val="tx1">
                    <a:lumMod val="75000"/>
                    <a:lumOff val="25000"/>
                  </a:schemeClr>
                </a:solidFill>
              </a:rPr>
              <a:t>}</a:t>
            </a:r>
          </a:p>
          <a:p>
            <a:pPr algn="l" defTabSz="252000" rtl="0"/>
            <a:r>
              <a:rPr lang="en-US" b="1" dirty="0">
                <a:solidFill>
                  <a:schemeClr val="tx1">
                    <a:lumMod val="75000"/>
                    <a:lumOff val="25000"/>
                  </a:schemeClr>
                </a:solidFill>
              </a:rPr>
              <a:t>	private int left;</a:t>
            </a:r>
          </a:p>
          <a:p>
            <a:pPr algn="l" defTabSz="252000" rtl="0"/>
            <a:r>
              <a:rPr lang="en-US" b="1" dirty="0">
                <a:solidFill>
                  <a:schemeClr val="tx1">
                    <a:lumMod val="75000"/>
                    <a:lumOff val="25000"/>
                  </a:schemeClr>
                </a:solidFill>
              </a:rPr>
              <a:t>	private int right;</a:t>
            </a:r>
          </a:p>
          <a:p>
            <a:pPr algn="l" defTabSz="252000" rtl="0"/>
            <a:endParaRPr lang="he-IL" sz="800" dirty="0">
              <a:solidFill>
                <a:schemeClr val="tx1">
                  <a:lumMod val="75000"/>
                  <a:lumOff val="25000"/>
                </a:schemeClr>
              </a:solidFill>
            </a:endParaRPr>
          </a:p>
          <a:p>
            <a:pPr algn="l" defTabSz="252000" rtl="0"/>
            <a:r>
              <a:rPr lang="en-US" b="1" dirty="0">
                <a:solidFill>
                  <a:schemeClr val="tx1">
                    <a:lumMod val="75000"/>
                    <a:lumOff val="25000"/>
                  </a:schemeClr>
                </a:solidFill>
              </a:rPr>
              <a:t>	public Stone()</a:t>
            </a:r>
          </a:p>
          <a:p>
            <a:pPr algn="l" defTabSz="252000" rtl="0"/>
            <a:r>
              <a:rPr lang="en-US" b="1" dirty="0">
                <a:solidFill>
                  <a:schemeClr val="tx1">
                    <a:lumMod val="75000"/>
                    <a:lumOff val="25000"/>
                  </a:schemeClr>
                </a:solidFill>
              </a:rPr>
              <a:t>	public Stone(Stone cube)</a:t>
            </a:r>
          </a:p>
          <a:p>
            <a:pPr algn="l" defTabSz="252000" rtl="0"/>
            <a:r>
              <a:rPr lang="en-US" dirty="0">
                <a:solidFill>
                  <a:schemeClr val="tx1">
                    <a:lumMod val="75000"/>
                    <a:lumOff val="25000"/>
                  </a:schemeClr>
                </a:solidFill>
              </a:rPr>
              <a:t>	</a:t>
            </a:r>
            <a:r>
              <a:rPr lang="en-US" b="1" dirty="0">
                <a:solidFill>
                  <a:schemeClr val="tx1">
                    <a:lumMod val="75000"/>
                    <a:lumOff val="25000"/>
                  </a:schemeClr>
                </a:solidFill>
              </a:rPr>
              <a:t>public Stone(int left, int right)</a:t>
            </a:r>
          </a:p>
          <a:p>
            <a:pPr algn="l" defTabSz="252000" rtl="0"/>
            <a:r>
              <a:rPr lang="en-US" dirty="0">
                <a:solidFill>
                  <a:schemeClr val="tx1">
                    <a:lumMod val="75000"/>
                    <a:lumOff val="25000"/>
                  </a:schemeClr>
                </a:solidFill>
              </a:rPr>
              <a:t>	</a:t>
            </a:r>
            <a:r>
              <a:rPr lang="en-US" b="1" dirty="0">
                <a:solidFill>
                  <a:schemeClr val="tx1">
                    <a:lumMod val="75000"/>
                    <a:lumOff val="25000"/>
                  </a:schemeClr>
                </a:solidFill>
              </a:rPr>
              <a:t>public int </a:t>
            </a:r>
            <a:r>
              <a:rPr lang="en-US" b="1" dirty="0" err="1">
                <a:solidFill>
                  <a:schemeClr val="tx1">
                    <a:lumMod val="75000"/>
                    <a:lumOff val="25000"/>
                  </a:schemeClr>
                </a:solidFill>
              </a:rPr>
              <a:t>getLeft</a:t>
            </a:r>
            <a:r>
              <a:rPr lang="en-US" b="1" dirty="0">
                <a:solidFill>
                  <a:schemeClr val="tx1">
                    <a:lumMod val="75000"/>
                    <a:lumOff val="25000"/>
                  </a:schemeClr>
                </a:solidFill>
              </a:rPr>
              <a:t>()</a:t>
            </a:r>
          </a:p>
          <a:p>
            <a:pPr algn="l" defTabSz="252000" rtl="0"/>
            <a:r>
              <a:rPr lang="en-US" b="1" dirty="0">
                <a:solidFill>
                  <a:schemeClr val="tx1">
                    <a:lumMod val="75000"/>
                    <a:lumOff val="25000"/>
                  </a:schemeClr>
                </a:solidFill>
              </a:rPr>
              <a:t>	public int </a:t>
            </a:r>
            <a:r>
              <a:rPr lang="en-US" b="1" dirty="0" err="1">
                <a:solidFill>
                  <a:schemeClr val="tx1">
                    <a:lumMod val="75000"/>
                    <a:lumOff val="25000"/>
                  </a:schemeClr>
                </a:solidFill>
              </a:rPr>
              <a:t>getRight</a:t>
            </a:r>
            <a:r>
              <a:rPr lang="en-US" b="1" dirty="0">
                <a:solidFill>
                  <a:schemeClr val="tx1">
                    <a:lumMod val="75000"/>
                    <a:lumOff val="25000"/>
                  </a:schemeClr>
                </a:solidFill>
              </a:rPr>
              <a:t>()</a:t>
            </a:r>
            <a:endParaRPr lang="he-IL" dirty="0">
              <a:solidFill>
                <a:schemeClr val="tx1">
                  <a:lumMod val="75000"/>
                  <a:lumOff val="25000"/>
                </a:schemeClr>
              </a:solidFill>
            </a:endParaRPr>
          </a:p>
          <a:p>
            <a:pPr algn="l" defTabSz="252000" rtl="0"/>
            <a:r>
              <a:rPr lang="en-US" b="1" dirty="0">
                <a:solidFill>
                  <a:schemeClr val="tx1">
                    <a:lumMod val="75000"/>
                    <a:lumOff val="25000"/>
                  </a:schemeClr>
                </a:solidFill>
              </a:rPr>
              <a:t>	public </a:t>
            </a:r>
            <a:r>
              <a:rPr lang="en-US" b="1" dirty="0" err="1">
                <a:solidFill>
                  <a:schemeClr val="tx1">
                    <a:lumMod val="75000"/>
                    <a:lumOff val="25000"/>
                  </a:schemeClr>
                </a:solidFill>
              </a:rPr>
              <a:t>boolean</a:t>
            </a:r>
            <a:r>
              <a:rPr lang="en-US" b="1" dirty="0">
                <a:solidFill>
                  <a:schemeClr val="tx1">
                    <a:lumMod val="75000"/>
                    <a:lumOff val="25000"/>
                  </a:schemeClr>
                </a:solidFill>
              </a:rPr>
              <a:t> </a:t>
            </a:r>
            <a:r>
              <a:rPr lang="en-US" b="1" dirty="0" err="1">
                <a:solidFill>
                  <a:schemeClr val="tx1">
                    <a:lumMod val="75000"/>
                    <a:lumOff val="25000"/>
                  </a:schemeClr>
                </a:solidFill>
              </a:rPr>
              <a:t>isEquals</a:t>
            </a:r>
            <a:r>
              <a:rPr lang="en-US" b="1" dirty="0">
                <a:solidFill>
                  <a:schemeClr val="tx1">
                    <a:lumMod val="75000"/>
                    <a:lumOff val="25000"/>
                  </a:schemeClr>
                </a:solidFill>
              </a:rPr>
              <a:t>(Stone cube)</a:t>
            </a:r>
            <a:endParaRPr lang="he-IL" dirty="0">
              <a:solidFill>
                <a:schemeClr val="tx1">
                  <a:lumMod val="75000"/>
                  <a:lumOff val="25000"/>
                </a:schemeClr>
              </a:solidFill>
            </a:endParaRPr>
          </a:p>
          <a:p>
            <a:pPr algn="l" defTabSz="252000" rtl="0"/>
            <a:r>
              <a:rPr lang="en-US" b="1" dirty="0">
                <a:solidFill>
                  <a:schemeClr val="tx1">
                    <a:lumMod val="75000"/>
                    <a:lumOff val="25000"/>
                  </a:schemeClr>
                </a:solidFill>
              </a:rPr>
              <a:t>	public String </a:t>
            </a:r>
            <a:r>
              <a:rPr lang="en-US" b="1" dirty="0" err="1">
                <a:solidFill>
                  <a:schemeClr val="tx1">
                    <a:lumMod val="75000"/>
                    <a:lumOff val="25000"/>
                  </a:schemeClr>
                </a:solidFill>
              </a:rPr>
              <a:t>toString</a:t>
            </a:r>
            <a:r>
              <a:rPr lang="en-US" b="1" dirty="0">
                <a:solidFill>
                  <a:schemeClr val="tx1">
                    <a:lumMod val="75000"/>
                    <a:lumOff val="25000"/>
                  </a:schemeClr>
                </a:solidFill>
              </a:rPr>
              <a:t>()</a:t>
            </a:r>
          </a:p>
          <a:p>
            <a:pPr algn="l" defTabSz="252000" rtl="0"/>
            <a:r>
              <a:rPr lang="en-US" b="1" dirty="0">
                <a:solidFill>
                  <a:schemeClr val="tx1">
                    <a:lumMod val="75000"/>
                    <a:lumOff val="25000"/>
                  </a:schemeClr>
                </a:solidFill>
              </a:rPr>
              <a:t>}</a:t>
            </a:r>
            <a:endParaRPr lang="he-IL" dirty="0">
              <a:solidFill>
                <a:schemeClr val="tx1">
                  <a:lumMod val="75000"/>
                  <a:lumOff val="25000"/>
                </a:schemeClr>
              </a:solidFill>
            </a:endParaRPr>
          </a:p>
        </p:txBody>
      </p:sp>
      <p:sp>
        <p:nvSpPr>
          <p:cNvPr id="14" name="מלבן 13">
            <a:extLst>
              <a:ext uri="{FF2B5EF4-FFF2-40B4-BE49-F238E27FC236}">
                <a16:creationId xmlns:a16="http://schemas.microsoft.com/office/drawing/2014/main" id="{8F3035B0-E786-429A-85E5-5C52F58A6947}"/>
              </a:ext>
            </a:extLst>
          </p:cNvPr>
          <p:cNvSpPr/>
          <p:nvPr/>
        </p:nvSpPr>
        <p:spPr>
          <a:xfrm>
            <a:off x="570792" y="4264641"/>
            <a:ext cx="7234181" cy="2668944"/>
          </a:xfrm>
          <a:prstGeom prst="rect">
            <a:avLst/>
          </a:prstGeom>
        </p:spPr>
        <p:txBody>
          <a:bodyPr wrap="square">
            <a:noAutofit/>
          </a:bodyPr>
          <a:lstStyle/>
          <a:p>
            <a:pPr algn="l" defTabSz="360000" rtl="0"/>
            <a:r>
              <a:rPr lang="en-US" sz="2000" b="1" dirty="0"/>
              <a:t>import unit4.collectionsLib.Node;</a:t>
            </a:r>
          </a:p>
          <a:p>
            <a:pPr algn="l" defTabSz="360000" rtl="0"/>
            <a:r>
              <a:rPr lang="en-US" sz="2400" b="1" dirty="0"/>
              <a:t>public class </a:t>
            </a:r>
            <a:r>
              <a:rPr lang="en-US" sz="2400" b="1" dirty="0" err="1"/>
              <a:t>BrainStone</a:t>
            </a:r>
            <a:r>
              <a:rPr lang="en-US" sz="2400" b="1" dirty="0"/>
              <a:t> </a:t>
            </a:r>
          </a:p>
          <a:p>
            <a:pPr algn="l" defTabSz="360000" rtl="0"/>
            <a:r>
              <a:rPr lang="he-IL" sz="2400" b="1" dirty="0"/>
              <a:t>}</a:t>
            </a:r>
          </a:p>
          <a:p>
            <a:pPr algn="l" defTabSz="360000" rtl="0"/>
            <a:r>
              <a:rPr lang="en-US" sz="2400" b="1" dirty="0"/>
              <a:t>	private Node&lt;Stone&gt; player ;    </a:t>
            </a:r>
            <a:r>
              <a:rPr lang="en-US" sz="2400" b="1" dirty="0">
                <a:solidFill>
                  <a:srgbClr val="00B050"/>
                </a:solidFill>
              </a:rPr>
              <a:t>// </a:t>
            </a:r>
            <a:r>
              <a:rPr lang="he-IL" sz="2400" b="1" dirty="0">
                <a:solidFill>
                  <a:srgbClr val="00B050"/>
                </a:solidFill>
              </a:rPr>
              <a:t>שחקן</a:t>
            </a:r>
          </a:p>
          <a:p>
            <a:pPr algn="l" defTabSz="360000" rtl="0"/>
            <a:r>
              <a:rPr lang="en-US" sz="2400" b="1" dirty="0"/>
              <a:t>	private Node&lt;Stone&gt; table ;      </a:t>
            </a:r>
            <a:r>
              <a:rPr lang="en-US" sz="2400" b="1" dirty="0">
                <a:solidFill>
                  <a:srgbClr val="00B050"/>
                </a:solidFill>
              </a:rPr>
              <a:t>// </a:t>
            </a:r>
            <a:r>
              <a:rPr lang="he-IL" sz="2400" b="1" dirty="0">
                <a:solidFill>
                  <a:srgbClr val="00B050"/>
                </a:solidFill>
              </a:rPr>
              <a:t>שולחן</a:t>
            </a:r>
            <a:endParaRPr lang="en-US" sz="2400" b="1" dirty="0">
              <a:solidFill>
                <a:srgbClr val="00B050"/>
              </a:solidFill>
            </a:endParaRPr>
          </a:p>
          <a:p>
            <a:pPr algn="l" defTabSz="360000" rtl="0"/>
            <a:r>
              <a:rPr lang="en-US" sz="2400" b="1" dirty="0">
                <a:solidFill>
                  <a:schemeClr val="tx1">
                    <a:lumMod val="90000"/>
                    <a:lumOff val="10000"/>
                  </a:schemeClr>
                </a:solidFill>
              </a:rPr>
              <a:t>	. . . . . . </a:t>
            </a:r>
          </a:p>
          <a:p>
            <a:pPr algn="l" defTabSz="360000" rtl="0"/>
            <a:r>
              <a:rPr lang="en-US" sz="2400" b="1" dirty="0">
                <a:solidFill>
                  <a:schemeClr val="tx1">
                    <a:lumMod val="90000"/>
                    <a:lumOff val="10000"/>
                  </a:schemeClr>
                </a:solidFill>
              </a:rPr>
              <a:t>}</a:t>
            </a:r>
            <a:endParaRPr lang="he-IL" sz="2400" b="1" dirty="0">
              <a:solidFill>
                <a:schemeClr val="tx1">
                  <a:lumMod val="90000"/>
                  <a:lumOff val="10000"/>
                </a:schemeClr>
              </a:solidFill>
            </a:endParaRPr>
          </a:p>
        </p:txBody>
      </p:sp>
    </p:spTree>
    <p:extLst>
      <p:ext uri="{BB962C8B-B14F-4D97-AF65-F5344CB8AC3E}">
        <p14:creationId xmlns:p14="http://schemas.microsoft.com/office/powerpoint/2010/main" val="31399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8196" name="TextBox 1">
            <a:extLst>
              <a:ext uri="{FF2B5EF4-FFF2-40B4-BE49-F238E27FC236}">
                <a16:creationId xmlns:a16="http://schemas.microsoft.com/office/drawing/2014/main" id="{C3F5B71B-1DCB-4A7F-AC08-BFB65BAFD9F2}"/>
              </a:ext>
            </a:extLst>
          </p:cNvPr>
          <p:cNvSpPr txBox="1">
            <a:spLocks noChangeArrowheads="1"/>
          </p:cNvSpPr>
          <p:nvPr/>
        </p:nvSpPr>
        <p:spPr bwMode="auto">
          <a:xfrm>
            <a:off x="2566737" y="841064"/>
            <a:ext cx="9408630" cy="69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המשחק  "אבן מוח"  מיועד לשחקן יחיד.  במשחק יש 28  אבנים שונות.  </a:t>
            </a:r>
          </a:p>
          <a:p>
            <a:pPr defTabSz="432000"/>
            <a:r>
              <a:rPr lang="he-IL" sz="2400" dirty="0"/>
              <a:t>כל אבן מחולקת לשני חלקים ועל כל חלק מופיעות בין 0 ל- 6 נקודות.</a:t>
            </a:r>
          </a:p>
          <a:p>
            <a:pPr defTabSz="432000"/>
            <a:r>
              <a:rPr lang="he-IL" sz="2400" dirty="0"/>
              <a:t>נתונה המחלקה </a:t>
            </a:r>
            <a:r>
              <a:rPr lang="en-US" sz="2400" dirty="0"/>
              <a:t> </a:t>
            </a:r>
            <a:r>
              <a:rPr lang="en-US" sz="2400" dirty="0">
                <a:latin typeface="+mn-lt"/>
              </a:rPr>
              <a:t>Stone</a:t>
            </a:r>
            <a:r>
              <a:rPr lang="he-IL" sz="2400" dirty="0">
                <a:latin typeface="+mn-lt"/>
              </a:rPr>
              <a:t>המייצגת אבן :</a:t>
            </a:r>
            <a:r>
              <a:rPr lang="he-IL" sz="2400" dirty="0"/>
              <a:t>  </a:t>
            </a:r>
            <a:endParaRPr lang="he-IL" sz="2400" dirty="0">
              <a:latin typeface="+mn-lt"/>
            </a:endParaRPr>
          </a:p>
        </p:txBody>
      </p:sp>
      <p:sp>
        <p:nvSpPr>
          <p:cNvPr id="13" name="מלבן 12">
            <a:extLst>
              <a:ext uri="{FF2B5EF4-FFF2-40B4-BE49-F238E27FC236}">
                <a16:creationId xmlns:a16="http://schemas.microsoft.com/office/drawing/2014/main" id="{C5CE1265-6337-4F89-A635-475109FEA7BF}"/>
              </a:ext>
            </a:extLst>
          </p:cNvPr>
          <p:cNvSpPr/>
          <p:nvPr/>
        </p:nvSpPr>
        <p:spPr>
          <a:xfrm>
            <a:off x="9005" y="800330"/>
            <a:ext cx="4358226" cy="3539430"/>
          </a:xfrm>
          <a:prstGeom prst="rect">
            <a:avLst/>
          </a:prstGeom>
        </p:spPr>
        <p:txBody>
          <a:bodyPr wrap="square">
            <a:noAutofit/>
          </a:bodyPr>
          <a:lstStyle/>
          <a:p>
            <a:pPr algn="l" defTabSz="252000" rtl="0"/>
            <a:r>
              <a:rPr lang="en-US" b="1" dirty="0">
                <a:solidFill>
                  <a:schemeClr val="tx1">
                    <a:lumMod val="75000"/>
                    <a:lumOff val="25000"/>
                  </a:schemeClr>
                </a:solidFill>
              </a:rPr>
              <a:t>public class Stone </a:t>
            </a:r>
          </a:p>
          <a:p>
            <a:pPr algn="l" defTabSz="252000" rtl="0"/>
            <a:r>
              <a:rPr lang="he-IL" dirty="0">
                <a:solidFill>
                  <a:schemeClr val="tx1">
                    <a:lumMod val="75000"/>
                    <a:lumOff val="25000"/>
                  </a:schemeClr>
                </a:solidFill>
              </a:rPr>
              <a:t>}</a:t>
            </a:r>
          </a:p>
          <a:p>
            <a:pPr algn="l" defTabSz="252000" rtl="0"/>
            <a:r>
              <a:rPr lang="en-US" b="1" dirty="0">
                <a:solidFill>
                  <a:schemeClr val="tx1">
                    <a:lumMod val="75000"/>
                    <a:lumOff val="25000"/>
                  </a:schemeClr>
                </a:solidFill>
              </a:rPr>
              <a:t>	private int left;</a:t>
            </a:r>
          </a:p>
          <a:p>
            <a:pPr algn="l" defTabSz="252000" rtl="0"/>
            <a:r>
              <a:rPr lang="en-US" b="1" dirty="0">
                <a:solidFill>
                  <a:schemeClr val="tx1">
                    <a:lumMod val="75000"/>
                    <a:lumOff val="25000"/>
                  </a:schemeClr>
                </a:solidFill>
              </a:rPr>
              <a:t>	private int right;</a:t>
            </a:r>
          </a:p>
          <a:p>
            <a:pPr algn="l" defTabSz="252000" rtl="0"/>
            <a:endParaRPr lang="he-IL" sz="800" dirty="0">
              <a:solidFill>
                <a:schemeClr val="tx1">
                  <a:lumMod val="75000"/>
                  <a:lumOff val="25000"/>
                </a:schemeClr>
              </a:solidFill>
            </a:endParaRPr>
          </a:p>
          <a:p>
            <a:pPr algn="l" defTabSz="252000" rtl="0"/>
            <a:r>
              <a:rPr lang="en-US" b="1" dirty="0">
                <a:solidFill>
                  <a:schemeClr val="tx1">
                    <a:lumMod val="75000"/>
                    <a:lumOff val="25000"/>
                  </a:schemeClr>
                </a:solidFill>
              </a:rPr>
              <a:t>	public Stone()</a:t>
            </a:r>
          </a:p>
          <a:p>
            <a:pPr algn="l" defTabSz="252000" rtl="0"/>
            <a:r>
              <a:rPr lang="en-US" b="1" dirty="0">
                <a:solidFill>
                  <a:schemeClr val="tx1">
                    <a:lumMod val="75000"/>
                    <a:lumOff val="25000"/>
                  </a:schemeClr>
                </a:solidFill>
              </a:rPr>
              <a:t>	public Stone(Stone cube)</a:t>
            </a:r>
          </a:p>
          <a:p>
            <a:pPr algn="l" defTabSz="252000" rtl="0"/>
            <a:r>
              <a:rPr lang="en-US" dirty="0">
                <a:solidFill>
                  <a:schemeClr val="tx1">
                    <a:lumMod val="75000"/>
                    <a:lumOff val="25000"/>
                  </a:schemeClr>
                </a:solidFill>
              </a:rPr>
              <a:t>	</a:t>
            </a:r>
            <a:r>
              <a:rPr lang="en-US" b="1" dirty="0">
                <a:solidFill>
                  <a:schemeClr val="tx1">
                    <a:lumMod val="75000"/>
                    <a:lumOff val="25000"/>
                  </a:schemeClr>
                </a:solidFill>
              </a:rPr>
              <a:t>public Stone(int left, </a:t>
            </a:r>
          </a:p>
          <a:p>
            <a:pPr algn="l" defTabSz="252000" rtl="0"/>
            <a:r>
              <a:rPr lang="en-US" b="1" dirty="0">
                <a:solidFill>
                  <a:schemeClr val="tx1">
                    <a:lumMod val="75000"/>
                    <a:lumOff val="25000"/>
                  </a:schemeClr>
                </a:solidFill>
              </a:rPr>
              <a:t>                            int right )</a:t>
            </a:r>
          </a:p>
          <a:p>
            <a:pPr algn="l" defTabSz="252000" rtl="0"/>
            <a:r>
              <a:rPr lang="en-US" dirty="0">
                <a:solidFill>
                  <a:schemeClr val="tx1">
                    <a:lumMod val="75000"/>
                    <a:lumOff val="25000"/>
                  </a:schemeClr>
                </a:solidFill>
              </a:rPr>
              <a:t>	</a:t>
            </a:r>
            <a:r>
              <a:rPr lang="en-US" b="1" dirty="0">
                <a:solidFill>
                  <a:schemeClr val="tx1">
                    <a:lumMod val="75000"/>
                    <a:lumOff val="25000"/>
                  </a:schemeClr>
                </a:solidFill>
              </a:rPr>
              <a:t>public int </a:t>
            </a:r>
            <a:r>
              <a:rPr lang="en-US" b="1" dirty="0" err="1">
                <a:solidFill>
                  <a:schemeClr val="tx1">
                    <a:lumMod val="75000"/>
                    <a:lumOff val="25000"/>
                  </a:schemeClr>
                </a:solidFill>
              </a:rPr>
              <a:t>getLeft</a:t>
            </a:r>
            <a:r>
              <a:rPr lang="en-US" b="1" dirty="0">
                <a:solidFill>
                  <a:schemeClr val="tx1">
                    <a:lumMod val="75000"/>
                    <a:lumOff val="25000"/>
                  </a:schemeClr>
                </a:solidFill>
              </a:rPr>
              <a:t>()</a:t>
            </a:r>
          </a:p>
          <a:p>
            <a:pPr algn="l" defTabSz="252000" rtl="0"/>
            <a:r>
              <a:rPr lang="en-US" b="1" dirty="0">
                <a:solidFill>
                  <a:schemeClr val="tx1">
                    <a:lumMod val="75000"/>
                    <a:lumOff val="25000"/>
                  </a:schemeClr>
                </a:solidFill>
              </a:rPr>
              <a:t>	public int </a:t>
            </a:r>
            <a:r>
              <a:rPr lang="en-US" b="1" dirty="0" err="1">
                <a:solidFill>
                  <a:schemeClr val="tx1">
                    <a:lumMod val="75000"/>
                    <a:lumOff val="25000"/>
                  </a:schemeClr>
                </a:solidFill>
              </a:rPr>
              <a:t>getRight</a:t>
            </a:r>
            <a:r>
              <a:rPr lang="en-US" b="1" dirty="0">
                <a:solidFill>
                  <a:schemeClr val="tx1">
                    <a:lumMod val="75000"/>
                    <a:lumOff val="25000"/>
                  </a:schemeClr>
                </a:solidFill>
              </a:rPr>
              <a:t>()</a:t>
            </a:r>
            <a:endParaRPr lang="he-IL" dirty="0">
              <a:solidFill>
                <a:schemeClr val="tx1">
                  <a:lumMod val="75000"/>
                  <a:lumOff val="25000"/>
                </a:schemeClr>
              </a:solidFill>
            </a:endParaRPr>
          </a:p>
          <a:p>
            <a:pPr algn="l" defTabSz="252000" rtl="0"/>
            <a:r>
              <a:rPr lang="en-US" b="1" dirty="0">
                <a:solidFill>
                  <a:schemeClr val="tx1">
                    <a:lumMod val="75000"/>
                    <a:lumOff val="25000"/>
                  </a:schemeClr>
                </a:solidFill>
              </a:rPr>
              <a:t>	public </a:t>
            </a:r>
            <a:r>
              <a:rPr lang="en-US" b="1" dirty="0" err="1">
                <a:solidFill>
                  <a:schemeClr val="tx1">
                    <a:lumMod val="75000"/>
                    <a:lumOff val="25000"/>
                  </a:schemeClr>
                </a:solidFill>
              </a:rPr>
              <a:t>boolean</a:t>
            </a:r>
            <a:r>
              <a:rPr lang="en-US" b="1" dirty="0">
                <a:solidFill>
                  <a:schemeClr val="tx1">
                    <a:lumMod val="75000"/>
                    <a:lumOff val="25000"/>
                  </a:schemeClr>
                </a:solidFill>
              </a:rPr>
              <a:t> </a:t>
            </a:r>
            <a:r>
              <a:rPr lang="en-US" b="1" dirty="0" err="1">
                <a:solidFill>
                  <a:schemeClr val="tx1">
                    <a:lumMod val="75000"/>
                    <a:lumOff val="25000"/>
                  </a:schemeClr>
                </a:solidFill>
              </a:rPr>
              <a:t>isEquals</a:t>
            </a:r>
            <a:r>
              <a:rPr lang="en-US" b="1" dirty="0">
                <a:solidFill>
                  <a:schemeClr val="tx1">
                    <a:lumMod val="75000"/>
                    <a:lumOff val="25000"/>
                  </a:schemeClr>
                </a:solidFill>
              </a:rPr>
              <a:t>(</a:t>
            </a:r>
          </a:p>
          <a:p>
            <a:pPr algn="l" defTabSz="252000" rtl="0"/>
            <a:r>
              <a:rPr lang="en-US" b="1" dirty="0">
                <a:solidFill>
                  <a:schemeClr val="tx1">
                    <a:lumMod val="75000"/>
                    <a:lumOff val="25000"/>
                  </a:schemeClr>
                </a:solidFill>
              </a:rPr>
              <a:t>                             Stone cube)</a:t>
            </a:r>
            <a:endParaRPr lang="he-IL" dirty="0">
              <a:solidFill>
                <a:schemeClr val="tx1">
                  <a:lumMod val="75000"/>
                  <a:lumOff val="25000"/>
                </a:schemeClr>
              </a:solidFill>
            </a:endParaRPr>
          </a:p>
          <a:p>
            <a:pPr algn="l" defTabSz="252000" rtl="0"/>
            <a:r>
              <a:rPr lang="en-US" b="1" dirty="0">
                <a:solidFill>
                  <a:schemeClr val="tx1">
                    <a:lumMod val="75000"/>
                    <a:lumOff val="25000"/>
                  </a:schemeClr>
                </a:solidFill>
              </a:rPr>
              <a:t>	public String </a:t>
            </a:r>
            <a:r>
              <a:rPr lang="en-US" b="1" dirty="0" err="1">
                <a:solidFill>
                  <a:schemeClr val="tx1">
                    <a:lumMod val="75000"/>
                    <a:lumOff val="25000"/>
                  </a:schemeClr>
                </a:solidFill>
              </a:rPr>
              <a:t>toString</a:t>
            </a:r>
            <a:r>
              <a:rPr lang="en-US" b="1" dirty="0">
                <a:solidFill>
                  <a:schemeClr val="tx1">
                    <a:lumMod val="75000"/>
                    <a:lumOff val="25000"/>
                  </a:schemeClr>
                </a:solidFill>
              </a:rPr>
              <a:t>()</a:t>
            </a:r>
          </a:p>
          <a:p>
            <a:pPr algn="l" defTabSz="252000" rtl="0"/>
            <a:r>
              <a:rPr lang="en-US" b="1" dirty="0">
                <a:solidFill>
                  <a:schemeClr val="tx1">
                    <a:lumMod val="75000"/>
                    <a:lumOff val="25000"/>
                  </a:schemeClr>
                </a:solidFill>
              </a:rPr>
              <a:t>}</a:t>
            </a:r>
            <a:endParaRPr lang="he-IL" dirty="0">
              <a:solidFill>
                <a:schemeClr val="tx1">
                  <a:lumMod val="75000"/>
                  <a:lumOff val="25000"/>
                </a:schemeClr>
              </a:solidFill>
            </a:endParaRPr>
          </a:p>
        </p:txBody>
      </p:sp>
      <p:pic>
        <p:nvPicPr>
          <p:cNvPr id="3" name="תמונה 2">
            <a:extLst>
              <a:ext uri="{FF2B5EF4-FFF2-40B4-BE49-F238E27FC236}">
                <a16:creationId xmlns:a16="http://schemas.microsoft.com/office/drawing/2014/main" id="{CDDBA01C-AE43-41A6-A050-68F0B4BF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962" y="2095911"/>
            <a:ext cx="8846405" cy="1894957"/>
          </a:xfrm>
          <a:prstGeom prst="rect">
            <a:avLst/>
          </a:prstGeom>
        </p:spPr>
      </p:pic>
      <p:sp>
        <p:nvSpPr>
          <p:cNvPr id="5" name="מלבן 4">
            <a:extLst>
              <a:ext uri="{FF2B5EF4-FFF2-40B4-BE49-F238E27FC236}">
                <a16:creationId xmlns:a16="http://schemas.microsoft.com/office/drawing/2014/main" id="{DED139E5-1031-4E15-AD1C-432FF8224B51}"/>
              </a:ext>
            </a:extLst>
          </p:cNvPr>
          <p:cNvSpPr/>
          <p:nvPr/>
        </p:nvSpPr>
        <p:spPr>
          <a:xfrm>
            <a:off x="-1769496" y="4943821"/>
            <a:ext cx="10000115" cy="1685077"/>
          </a:xfrm>
          <a:prstGeom prst="rect">
            <a:avLst/>
          </a:prstGeom>
        </p:spPr>
        <p:txBody>
          <a:bodyPr wrap="square">
            <a:spAutoFit/>
          </a:bodyPr>
          <a:lstStyle/>
          <a:p>
            <a:pPr defTabSz="432000">
              <a:spcAft>
                <a:spcPts val="300"/>
              </a:spcAft>
            </a:pPr>
            <a:r>
              <a:rPr lang="he-IL" sz="2400" dirty="0">
                <a:latin typeface="Century Gothic" panose="020B0502020202020204" pitchFamily="34" charset="0"/>
              </a:rPr>
              <a:t>ג.	מהי סיבוכיות זמן הריצה של האלגוריתם שכתבת בסעיף ב',</a:t>
            </a:r>
          </a:p>
          <a:p>
            <a:pPr defTabSz="432000">
              <a:spcAft>
                <a:spcPts val="300"/>
              </a:spcAft>
            </a:pPr>
            <a:r>
              <a:rPr lang="he-IL" sz="2400" dirty="0">
                <a:latin typeface="Century Gothic" panose="020B0502020202020204" pitchFamily="34" charset="0"/>
              </a:rPr>
              <a:t>	אם מספר האבנים הוא </a:t>
            </a:r>
            <a:r>
              <a:rPr lang="en-US" sz="2400" dirty="0"/>
              <a:t>n</a:t>
            </a:r>
            <a:r>
              <a:rPr lang="he-IL" sz="2400" dirty="0">
                <a:latin typeface="Century Gothic" panose="020B0502020202020204" pitchFamily="34" charset="0"/>
              </a:rPr>
              <a:t> </a:t>
            </a:r>
            <a:r>
              <a:rPr lang="en-US" sz="2400" dirty="0"/>
              <a:t>?</a:t>
            </a:r>
            <a:r>
              <a:rPr lang="he-IL" sz="2400" dirty="0"/>
              <a:t>  </a:t>
            </a:r>
            <a:r>
              <a:rPr lang="he-IL" sz="2400" dirty="0">
                <a:latin typeface="Century Gothic" panose="020B0502020202020204" pitchFamily="34" charset="0"/>
              </a:rPr>
              <a:t>נמק/י !</a:t>
            </a:r>
          </a:p>
          <a:p>
            <a:pPr defTabSz="432000">
              <a:spcAft>
                <a:spcPts val="300"/>
              </a:spcAft>
            </a:pPr>
            <a:r>
              <a:rPr lang="he-IL" sz="2400" dirty="0">
                <a:latin typeface="Century Gothic" panose="020B0502020202020204" pitchFamily="34" charset="0"/>
              </a:rPr>
              <a:t>				הערה:  מותר להשתמש בכל הפעולות על טיפוס</a:t>
            </a:r>
          </a:p>
          <a:p>
            <a:pPr defTabSz="432000">
              <a:spcAft>
                <a:spcPts val="300"/>
              </a:spcAft>
            </a:pPr>
            <a:r>
              <a:rPr lang="he-IL" sz="2400" dirty="0">
                <a:latin typeface="Century Gothic" panose="020B0502020202020204" pitchFamily="34" charset="0"/>
              </a:rPr>
              <a:t>						 הנתונים שבחרת בו בלי לממשן.</a:t>
            </a:r>
            <a:endParaRPr lang="en-US" sz="2400" dirty="0">
              <a:latin typeface="Century Gothic" panose="020B0502020202020204" pitchFamily="34" charset="0"/>
            </a:endParaRPr>
          </a:p>
        </p:txBody>
      </p:sp>
      <p:sp>
        <p:nvSpPr>
          <p:cNvPr id="15" name="מלבן 14">
            <a:extLst>
              <a:ext uri="{FF2B5EF4-FFF2-40B4-BE49-F238E27FC236}">
                <a16:creationId xmlns:a16="http://schemas.microsoft.com/office/drawing/2014/main" id="{F6C2D704-C2A6-4320-8B3C-F78335D2CB8D}"/>
              </a:ext>
            </a:extLst>
          </p:cNvPr>
          <p:cNvSpPr/>
          <p:nvPr/>
        </p:nvSpPr>
        <p:spPr>
          <a:xfrm>
            <a:off x="4093028" y="4053574"/>
            <a:ext cx="7723944" cy="869469"/>
          </a:xfrm>
          <a:prstGeom prst="rect">
            <a:avLst/>
          </a:prstGeom>
        </p:spPr>
        <p:txBody>
          <a:bodyPr wrap="square">
            <a:spAutoFit/>
          </a:bodyPr>
          <a:lstStyle/>
          <a:p>
            <a:pPr defTabSz="432000">
              <a:spcAft>
                <a:spcPts val="300"/>
              </a:spcAft>
            </a:pPr>
            <a:r>
              <a:rPr lang="he-IL" sz="2400" dirty="0">
                <a:latin typeface="Century Gothic" panose="020B0502020202020204" pitchFamily="34" charset="0"/>
              </a:rPr>
              <a:t>ב.	ממש/י  בשפת התכנות את הפעולה  </a:t>
            </a:r>
            <a:r>
              <a:rPr lang="he-IL" sz="2400" dirty="0" err="1">
                <a:latin typeface="Century Gothic" panose="020B0502020202020204" pitchFamily="34" charset="0"/>
              </a:rPr>
              <a:t>האם_אפשרי</a:t>
            </a:r>
            <a:r>
              <a:rPr lang="he-IL" sz="2400" dirty="0">
                <a:latin typeface="Century Gothic" panose="020B0502020202020204" pitchFamily="34" charset="0"/>
              </a:rPr>
              <a:t> ( ), </a:t>
            </a:r>
            <a:endParaRPr lang="en-US" sz="2400" dirty="0">
              <a:latin typeface="Century Gothic" panose="020B0502020202020204" pitchFamily="34" charset="0"/>
            </a:endParaRPr>
          </a:p>
          <a:p>
            <a:pPr defTabSz="432000">
              <a:spcAft>
                <a:spcPts val="300"/>
              </a:spcAft>
            </a:pPr>
            <a:r>
              <a:rPr lang="he-IL" sz="2400" dirty="0">
                <a:latin typeface="Century Gothic" panose="020B0502020202020204" pitchFamily="34" charset="0"/>
              </a:rPr>
              <a:t>	לפי הייצוג שבחרת בסעיף א'.</a:t>
            </a:r>
            <a:endParaRPr lang="en-US" sz="2400" dirty="0">
              <a:latin typeface="Century Gothic" panose="020B0502020202020204" pitchFamily="34" charset="0"/>
            </a:endParaRPr>
          </a:p>
        </p:txBody>
      </p:sp>
    </p:spTree>
    <p:extLst>
      <p:ext uri="{BB962C8B-B14F-4D97-AF65-F5344CB8AC3E}">
        <p14:creationId xmlns:p14="http://schemas.microsoft.com/office/powerpoint/2010/main" val="26644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a:extLst>
              <a:ext uri="{FF2B5EF4-FFF2-40B4-BE49-F238E27FC236}">
                <a16:creationId xmlns:a16="http://schemas.microsoft.com/office/drawing/2014/main" id="{EB597D98-FADA-4FD2-9099-6348F01407F6}"/>
              </a:ext>
            </a:extLst>
          </p:cNvPr>
          <p:cNvSpPr>
            <a:spLocks noGrp="1"/>
          </p:cNvSpPr>
          <p:nvPr>
            <p:ph type="title"/>
          </p:nvPr>
        </p:nvSpPr>
        <p:spPr/>
        <p:txBody>
          <a:bodyPr rtlCol="0"/>
          <a:lstStyle/>
          <a:p>
            <a:pPr algn="ctr" defTabSz="432000" eaLnBrk="1" fontAlgn="auto" hangingPunct="1">
              <a:spcAft>
                <a:spcPts val="0"/>
              </a:spcAft>
              <a:defRPr/>
            </a:pPr>
            <a:r>
              <a:rPr lang="he-IL" altLang="he-IL" b="1" dirty="0">
                <a:cs typeface="+mj-cs"/>
              </a:rPr>
              <a:t>שאלה 14 – בגרות 1999</a:t>
            </a:r>
          </a:p>
        </p:txBody>
      </p:sp>
      <p:sp>
        <p:nvSpPr>
          <p:cNvPr id="13" name="מלבן 12">
            <a:extLst>
              <a:ext uri="{FF2B5EF4-FFF2-40B4-BE49-F238E27FC236}">
                <a16:creationId xmlns:a16="http://schemas.microsoft.com/office/drawing/2014/main" id="{C5CE1265-6337-4F89-A635-475109FEA7BF}"/>
              </a:ext>
            </a:extLst>
          </p:cNvPr>
          <p:cNvSpPr/>
          <p:nvPr/>
        </p:nvSpPr>
        <p:spPr>
          <a:xfrm>
            <a:off x="7369325" y="1532290"/>
            <a:ext cx="4951982" cy="3793419"/>
          </a:xfrm>
          <a:prstGeom prst="rect">
            <a:avLst/>
          </a:prstGeom>
        </p:spPr>
        <p:txBody>
          <a:bodyPr wrap="square">
            <a:noAutofit/>
          </a:bodyPr>
          <a:lstStyle/>
          <a:p>
            <a:pPr algn="l" defTabSz="252000" rtl="0"/>
            <a:r>
              <a:rPr lang="en-US" sz="2000" dirty="0">
                <a:solidFill>
                  <a:schemeClr val="tx1">
                    <a:lumMod val="75000"/>
                    <a:lumOff val="25000"/>
                  </a:schemeClr>
                </a:solidFill>
              </a:rPr>
              <a:t>public class </a:t>
            </a:r>
            <a:r>
              <a:rPr lang="en-US" sz="2000" b="1" dirty="0">
                <a:solidFill>
                  <a:schemeClr val="tx1">
                    <a:lumMod val="75000"/>
                    <a:lumOff val="25000"/>
                  </a:schemeClr>
                </a:solidFill>
              </a:rPr>
              <a:t>Stone</a:t>
            </a:r>
            <a:r>
              <a:rPr lang="en-US" sz="2000" dirty="0">
                <a:solidFill>
                  <a:schemeClr val="tx1">
                    <a:lumMod val="75000"/>
                    <a:lumOff val="25000"/>
                  </a:schemeClr>
                </a:solidFill>
              </a:rPr>
              <a:t> </a:t>
            </a:r>
          </a:p>
          <a:p>
            <a:pPr algn="l" defTabSz="252000" rtl="0"/>
            <a:r>
              <a:rPr lang="he-IL" sz="2000" dirty="0">
                <a:solidFill>
                  <a:schemeClr val="tx1">
                    <a:lumMod val="75000"/>
                    <a:lumOff val="25000"/>
                  </a:schemeClr>
                </a:solidFill>
              </a:rPr>
              <a:t>}</a:t>
            </a:r>
            <a:r>
              <a:rPr lang="en-US" sz="2000" dirty="0">
                <a:solidFill>
                  <a:schemeClr val="tx1">
                    <a:lumMod val="75000"/>
                    <a:lumOff val="25000"/>
                  </a:schemeClr>
                </a:solidFill>
              </a:rPr>
              <a:t>	private int left;</a:t>
            </a:r>
          </a:p>
          <a:p>
            <a:pPr algn="l" defTabSz="252000" rtl="0"/>
            <a:r>
              <a:rPr lang="en-US" sz="2000" dirty="0">
                <a:solidFill>
                  <a:schemeClr val="tx1">
                    <a:lumMod val="75000"/>
                    <a:lumOff val="25000"/>
                  </a:schemeClr>
                </a:solidFill>
              </a:rPr>
              <a:t>	private int right;</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(Stone cube)</a:t>
            </a:r>
          </a:p>
          <a:p>
            <a:pPr algn="l" defTabSz="252000" rtl="0"/>
            <a:r>
              <a:rPr lang="en-US" sz="2000" dirty="0">
                <a:solidFill>
                  <a:schemeClr val="tx1">
                    <a:lumMod val="75000"/>
                    <a:lumOff val="25000"/>
                  </a:schemeClr>
                </a:solidFill>
              </a:rPr>
              <a:t>	public </a:t>
            </a:r>
            <a:r>
              <a:rPr lang="en-US" sz="2000" b="1" dirty="0">
                <a:solidFill>
                  <a:schemeClr val="tx1">
                    <a:lumMod val="75000"/>
                    <a:lumOff val="25000"/>
                  </a:schemeClr>
                </a:solidFill>
              </a:rPr>
              <a:t>Stone</a:t>
            </a:r>
            <a:r>
              <a:rPr lang="en-US" sz="2000" dirty="0">
                <a:solidFill>
                  <a:schemeClr val="tx1">
                    <a:lumMod val="75000"/>
                    <a:lumOff val="25000"/>
                  </a:schemeClr>
                </a:solidFill>
              </a:rPr>
              <a:t>(int left, int right )</a:t>
            </a:r>
          </a:p>
          <a:p>
            <a:pPr algn="l" defTabSz="252000" rtl="0"/>
            <a:r>
              <a:rPr lang="en-US" sz="2000" dirty="0">
                <a:solidFill>
                  <a:schemeClr val="tx1">
                    <a:lumMod val="75000"/>
                    <a:lumOff val="25000"/>
                  </a:schemeClr>
                </a:solidFill>
              </a:rPr>
              <a:t>	public int </a:t>
            </a:r>
            <a:r>
              <a:rPr lang="en-US" sz="2000" dirty="0" err="1">
                <a:solidFill>
                  <a:schemeClr val="tx1">
                    <a:lumMod val="75000"/>
                    <a:lumOff val="25000"/>
                  </a:schemeClr>
                </a:solidFill>
              </a:rPr>
              <a:t>getLeft</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	public int </a:t>
            </a:r>
            <a:r>
              <a:rPr lang="en-US" sz="2000" dirty="0" err="1">
                <a:solidFill>
                  <a:schemeClr val="tx1">
                    <a:lumMod val="75000"/>
                    <a:lumOff val="25000"/>
                  </a:schemeClr>
                </a:solidFill>
              </a:rPr>
              <a:t>getRight</a:t>
            </a:r>
            <a:r>
              <a:rPr lang="en-US" sz="2000" dirty="0">
                <a:solidFill>
                  <a:schemeClr val="tx1">
                    <a:lumMod val="75000"/>
                    <a:lumOff val="25000"/>
                  </a:schemeClr>
                </a:solidFill>
              </a:rPr>
              <a:t>()</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a:t>
            </a:r>
            <a:r>
              <a:rPr lang="en-US" sz="2000" dirty="0" err="1">
                <a:solidFill>
                  <a:schemeClr val="tx1">
                    <a:lumMod val="75000"/>
                    <a:lumOff val="25000"/>
                  </a:schemeClr>
                </a:solidFill>
              </a:rPr>
              <a:t>boolean</a:t>
            </a:r>
            <a:r>
              <a:rPr lang="en-US" sz="2000" dirty="0">
                <a:solidFill>
                  <a:schemeClr val="tx1">
                    <a:lumMod val="75000"/>
                    <a:lumOff val="25000"/>
                  </a:schemeClr>
                </a:solidFill>
              </a:rPr>
              <a:t> </a:t>
            </a:r>
            <a:r>
              <a:rPr lang="en-US" sz="2000" dirty="0" err="1">
                <a:solidFill>
                  <a:schemeClr val="tx1">
                    <a:lumMod val="75000"/>
                    <a:lumOff val="25000"/>
                  </a:schemeClr>
                </a:solidFill>
              </a:rPr>
              <a:t>isEquals</a:t>
            </a:r>
            <a:r>
              <a:rPr lang="en-US" sz="2000" dirty="0">
                <a:solidFill>
                  <a:schemeClr val="tx1">
                    <a:lumMod val="75000"/>
                    <a:lumOff val="25000"/>
                  </a:schemeClr>
                </a:solidFill>
              </a:rPr>
              <a:t>(Stone cube)</a:t>
            </a:r>
            <a:endParaRPr lang="he-IL" sz="2000" dirty="0">
              <a:solidFill>
                <a:schemeClr val="tx1">
                  <a:lumMod val="75000"/>
                  <a:lumOff val="25000"/>
                </a:schemeClr>
              </a:solidFill>
            </a:endParaRPr>
          </a:p>
          <a:p>
            <a:pPr algn="l" defTabSz="252000" rtl="0"/>
            <a:r>
              <a:rPr lang="en-US" sz="2000" dirty="0">
                <a:solidFill>
                  <a:schemeClr val="tx1">
                    <a:lumMod val="75000"/>
                    <a:lumOff val="25000"/>
                  </a:schemeClr>
                </a:solidFill>
              </a:rPr>
              <a:t>	public String </a:t>
            </a:r>
            <a:r>
              <a:rPr lang="en-US" sz="2000" dirty="0" err="1">
                <a:solidFill>
                  <a:schemeClr val="tx1">
                    <a:lumMod val="75000"/>
                    <a:lumOff val="25000"/>
                  </a:schemeClr>
                </a:solidFill>
              </a:rPr>
              <a:t>toString</a:t>
            </a:r>
            <a:r>
              <a:rPr lang="en-US" sz="2000" dirty="0">
                <a:solidFill>
                  <a:schemeClr val="tx1">
                    <a:lumMod val="75000"/>
                    <a:lumOff val="25000"/>
                  </a:schemeClr>
                </a:solidFill>
              </a:rPr>
              <a:t>()</a:t>
            </a:r>
          </a:p>
          <a:p>
            <a:pPr algn="l" defTabSz="252000" rtl="0"/>
            <a:r>
              <a:rPr lang="en-US" sz="2000" dirty="0">
                <a:solidFill>
                  <a:schemeClr val="tx1">
                    <a:lumMod val="75000"/>
                    <a:lumOff val="25000"/>
                  </a:schemeClr>
                </a:solidFill>
              </a:rPr>
              <a:t>}</a:t>
            </a:r>
            <a:endParaRPr lang="he-IL" sz="2000" dirty="0">
              <a:solidFill>
                <a:schemeClr val="tx1">
                  <a:lumMod val="75000"/>
                  <a:lumOff val="25000"/>
                </a:schemeClr>
              </a:solidFill>
            </a:endParaRPr>
          </a:p>
        </p:txBody>
      </p:sp>
      <p:sp>
        <p:nvSpPr>
          <p:cNvPr id="2" name="מלבן 1">
            <a:extLst>
              <a:ext uri="{FF2B5EF4-FFF2-40B4-BE49-F238E27FC236}">
                <a16:creationId xmlns:a16="http://schemas.microsoft.com/office/drawing/2014/main" id="{75D4BA1D-2706-4272-A391-B9CB979E7DB5}"/>
              </a:ext>
            </a:extLst>
          </p:cNvPr>
          <p:cNvSpPr/>
          <p:nvPr/>
        </p:nvSpPr>
        <p:spPr>
          <a:xfrm>
            <a:off x="218932" y="949717"/>
            <a:ext cx="7589000" cy="4993675"/>
          </a:xfrm>
          <a:prstGeom prst="rect">
            <a:avLst/>
          </a:prstGeom>
        </p:spPr>
        <p:txBody>
          <a:bodyPr wrap="square">
            <a:spAutoFit/>
          </a:bodyPr>
          <a:lstStyle/>
          <a:p>
            <a:pPr algn="l" defTabSz="432000" rtl="0">
              <a:spcAft>
                <a:spcPts val="300"/>
              </a:spcAft>
            </a:pPr>
            <a:r>
              <a:rPr lang="en-US" sz="2200" b="1" dirty="0">
                <a:solidFill>
                  <a:srgbClr val="7F0055"/>
                </a:solidFill>
              </a:rPr>
              <a:t>public</a:t>
            </a:r>
            <a:r>
              <a:rPr lang="en-US" sz="2200" b="1" dirty="0">
                <a:solidFill>
                  <a:srgbClr val="000000"/>
                </a:solidFill>
              </a:rPr>
              <a:t> </a:t>
            </a:r>
            <a:r>
              <a:rPr lang="en-US" sz="2200" b="1" dirty="0" err="1">
                <a:solidFill>
                  <a:srgbClr val="7F0055"/>
                </a:solidFill>
              </a:rPr>
              <a:t>boolean</a:t>
            </a:r>
            <a:r>
              <a:rPr lang="en-US" sz="2200" b="1" dirty="0">
                <a:solidFill>
                  <a:srgbClr val="000000"/>
                </a:solidFill>
              </a:rPr>
              <a:t> </a:t>
            </a:r>
            <a:r>
              <a:rPr lang="en-US" sz="2200" b="1" dirty="0" err="1">
                <a:solidFill>
                  <a:srgbClr val="000000"/>
                </a:solidFill>
              </a:rPr>
              <a:t>isLeft</a:t>
            </a:r>
            <a:r>
              <a:rPr lang="en-US" sz="2200" b="1" dirty="0">
                <a:solidFill>
                  <a:srgbClr val="000000"/>
                </a:solidFill>
              </a:rPr>
              <a:t> ( Stone </a:t>
            </a:r>
            <a:r>
              <a:rPr lang="en-US" sz="2200" b="1" dirty="0">
                <a:solidFill>
                  <a:srgbClr val="6A3E3E"/>
                </a:solidFill>
              </a:rPr>
              <a:t>s1 </a:t>
            </a:r>
            <a:r>
              <a:rPr lang="en-US" sz="2200" b="1" dirty="0">
                <a:solidFill>
                  <a:srgbClr val="000000"/>
                </a:solidFill>
              </a:rPr>
              <a:t>, Stone </a:t>
            </a:r>
            <a:r>
              <a:rPr lang="en-US" sz="2200" b="1" dirty="0">
                <a:solidFill>
                  <a:srgbClr val="6A3E3E"/>
                </a:solidFill>
              </a:rPr>
              <a:t>s2 </a:t>
            </a:r>
            <a:r>
              <a:rPr lang="en-US" sz="2200" b="1" dirty="0">
                <a:solidFill>
                  <a:srgbClr val="000000"/>
                </a:solidFill>
              </a:rPr>
              <a:t>)</a:t>
            </a:r>
          </a:p>
          <a:p>
            <a:pPr algn="l" defTabSz="432000" rtl="0"/>
            <a:r>
              <a:rPr lang="he-IL" sz="2000" dirty="0">
                <a:solidFill>
                  <a:srgbClr val="00B050"/>
                </a:solidFill>
              </a:rPr>
              <a:t>//</a:t>
            </a:r>
            <a:r>
              <a:rPr lang="he-IL" sz="2200" dirty="0">
                <a:solidFill>
                  <a:srgbClr val="00B050"/>
                </a:solidFill>
              </a:rPr>
              <a:t> </a:t>
            </a:r>
            <a:r>
              <a:rPr lang="he-IL" sz="2200" dirty="0">
                <a:solidFill>
                  <a:srgbClr val="000000"/>
                </a:solidFill>
              </a:rPr>
              <a:t>    }	  </a:t>
            </a:r>
            <a:r>
              <a:rPr lang="he-IL" sz="2000" dirty="0">
                <a:solidFill>
                  <a:srgbClr val="00B050"/>
                </a:solidFill>
              </a:rPr>
              <a:t>הפעולה מקבלת 2 אבנים, מחזירה 'אמת' אם אפשר</a:t>
            </a:r>
            <a:r>
              <a:rPr lang="he-IL" sz="2400" dirty="0"/>
              <a:t> </a:t>
            </a:r>
          </a:p>
          <a:p>
            <a:pPr algn="l" defTabSz="432000" rtl="0">
              <a:spcAft>
                <a:spcPts val="600"/>
              </a:spcAft>
            </a:pPr>
            <a:r>
              <a:rPr lang="he-IL" sz="2400" b="1" dirty="0">
                <a:solidFill>
                  <a:srgbClr val="7F0055"/>
                </a:solidFill>
              </a:rPr>
              <a:t>	</a:t>
            </a:r>
            <a:r>
              <a:rPr lang="he-IL" sz="2000" dirty="0">
                <a:solidFill>
                  <a:srgbClr val="00B050"/>
                </a:solidFill>
              </a:rPr>
              <a:t>//</a:t>
            </a:r>
            <a:r>
              <a:rPr lang="he-IL" sz="2000" b="1" dirty="0">
                <a:solidFill>
                  <a:srgbClr val="00B050"/>
                </a:solidFill>
              </a:rPr>
              <a:t>	</a:t>
            </a:r>
            <a:r>
              <a:rPr lang="he-IL" sz="2000" dirty="0">
                <a:solidFill>
                  <a:srgbClr val="00B050"/>
                </a:solidFill>
              </a:rPr>
              <a:t>להצמיד אבן רק לצד שמאל, אחרת מחזירה 'שקר'.  </a:t>
            </a:r>
          </a:p>
          <a:p>
            <a:pPr algn="l" defTabSz="432000" rtl="0">
              <a:spcAft>
                <a:spcPts val="300"/>
              </a:spcAft>
            </a:pPr>
            <a:r>
              <a:rPr lang="en-US" sz="2200" b="1" dirty="0">
                <a:solidFill>
                  <a:srgbClr val="7F0055"/>
                </a:solidFill>
              </a:rPr>
              <a:t>	return</a:t>
            </a:r>
            <a:r>
              <a:rPr lang="en-US" sz="2200" b="1" dirty="0">
                <a:solidFill>
                  <a:srgbClr val="000000"/>
                </a:solidFill>
              </a:rPr>
              <a:t> (( </a:t>
            </a:r>
            <a:r>
              <a:rPr lang="en-US" sz="2200" b="1" dirty="0">
                <a:solidFill>
                  <a:srgbClr val="6A3E3E"/>
                </a:solidFill>
              </a:rPr>
              <a:t>s1</a:t>
            </a:r>
            <a:r>
              <a:rPr lang="en-US" sz="2200" b="1" dirty="0">
                <a:solidFill>
                  <a:srgbClr val="000000"/>
                </a:solidFill>
              </a:rPr>
              <a:t>.getLeft() ==  </a:t>
            </a:r>
            <a:r>
              <a:rPr lang="en-US" sz="2200" b="1" dirty="0">
                <a:solidFill>
                  <a:srgbClr val="6A3E3E"/>
                </a:solidFill>
              </a:rPr>
              <a:t>s2</a:t>
            </a:r>
            <a:r>
              <a:rPr lang="en-US" sz="2200" b="1" dirty="0">
                <a:solidFill>
                  <a:srgbClr val="000000"/>
                </a:solidFill>
              </a:rPr>
              <a:t>.getLeft()) ||</a:t>
            </a:r>
          </a:p>
          <a:p>
            <a:pPr algn="l" defTabSz="432000" rtl="0"/>
            <a:r>
              <a:rPr lang="en-US" sz="2200" b="1" dirty="0">
                <a:solidFill>
                  <a:srgbClr val="000000"/>
                </a:solidFill>
              </a:rPr>
              <a:t>	  		</a:t>
            </a:r>
            <a:r>
              <a:rPr lang="en-US" sz="1600" b="1" dirty="0">
                <a:solidFill>
                  <a:srgbClr val="000000"/>
                </a:solidFill>
              </a:rPr>
              <a:t>  </a:t>
            </a:r>
            <a:r>
              <a:rPr lang="en-US" sz="2200" b="1" dirty="0">
                <a:solidFill>
                  <a:srgbClr val="000000"/>
                </a:solidFill>
              </a:rPr>
              <a:t>(</a:t>
            </a:r>
            <a:r>
              <a:rPr lang="en-US" sz="2200" b="1" dirty="0">
                <a:solidFill>
                  <a:srgbClr val="6A3E3E"/>
                </a:solidFill>
              </a:rPr>
              <a:t>s1</a:t>
            </a:r>
            <a:r>
              <a:rPr lang="en-US" sz="2200" b="1" dirty="0">
                <a:solidFill>
                  <a:srgbClr val="000000"/>
                </a:solidFill>
              </a:rPr>
              <a:t>.getLeft() == </a:t>
            </a:r>
            <a:r>
              <a:rPr lang="en-US" sz="2200" b="1" dirty="0">
                <a:solidFill>
                  <a:srgbClr val="6A3E3E"/>
                </a:solidFill>
              </a:rPr>
              <a:t>s2</a:t>
            </a:r>
            <a:r>
              <a:rPr lang="en-US" sz="2200" b="1" dirty="0">
                <a:solidFill>
                  <a:srgbClr val="000000"/>
                </a:solidFill>
              </a:rPr>
              <a:t>.getRight()));</a:t>
            </a:r>
          </a:p>
          <a:p>
            <a:pPr algn="l" defTabSz="432000" rtl="0"/>
            <a:endParaRPr lang="he-IL" sz="2200" dirty="0">
              <a:solidFill>
                <a:srgbClr val="000000"/>
              </a:solidFill>
            </a:endParaRPr>
          </a:p>
          <a:p>
            <a:pPr algn="l" defTabSz="432000" rtl="0"/>
            <a:r>
              <a:rPr lang="he-IL" sz="2200" dirty="0">
                <a:solidFill>
                  <a:srgbClr val="000000"/>
                </a:solidFill>
              </a:rPr>
              <a:t>{</a:t>
            </a:r>
            <a:endParaRPr lang="en-US" sz="2200" dirty="0">
              <a:solidFill>
                <a:srgbClr val="000000"/>
              </a:solidFill>
            </a:endParaRPr>
          </a:p>
          <a:p>
            <a:pPr algn="l" defTabSz="432000" rtl="0"/>
            <a:endParaRPr lang="he-IL" sz="800" dirty="0"/>
          </a:p>
          <a:p>
            <a:pPr algn="l" defTabSz="432000" rtl="0">
              <a:spcAft>
                <a:spcPts val="300"/>
              </a:spcAft>
            </a:pPr>
            <a:r>
              <a:rPr lang="en-US" sz="2200" b="1" dirty="0">
                <a:solidFill>
                  <a:srgbClr val="7F0055"/>
                </a:solidFill>
              </a:rPr>
              <a:t>public</a:t>
            </a:r>
            <a:r>
              <a:rPr lang="en-US" sz="2200" b="1" dirty="0">
                <a:solidFill>
                  <a:srgbClr val="000000"/>
                </a:solidFill>
              </a:rPr>
              <a:t> </a:t>
            </a:r>
            <a:r>
              <a:rPr lang="en-US" sz="2200" b="1" dirty="0" err="1">
                <a:solidFill>
                  <a:srgbClr val="7F0055"/>
                </a:solidFill>
              </a:rPr>
              <a:t>boolean</a:t>
            </a:r>
            <a:r>
              <a:rPr lang="en-US" sz="2200" b="1" dirty="0">
                <a:solidFill>
                  <a:srgbClr val="000000"/>
                </a:solidFill>
              </a:rPr>
              <a:t> </a:t>
            </a:r>
            <a:r>
              <a:rPr lang="en-US" sz="2200" b="1" dirty="0" err="1">
                <a:solidFill>
                  <a:srgbClr val="000000"/>
                </a:solidFill>
              </a:rPr>
              <a:t>isRight</a:t>
            </a:r>
            <a:r>
              <a:rPr lang="en-US" sz="2200" b="1" dirty="0">
                <a:solidFill>
                  <a:srgbClr val="000000"/>
                </a:solidFill>
              </a:rPr>
              <a:t> ( Stone </a:t>
            </a:r>
            <a:r>
              <a:rPr lang="en-US" sz="2200" b="1" dirty="0">
                <a:solidFill>
                  <a:srgbClr val="6A3E3E"/>
                </a:solidFill>
              </a:rPr>
              <a:t>s1 </a:t>
            </a:r>
            <a:r>
              <a:rPr lang="en-US" sz="2200" b="1" dirty="0">
                <a:solidFill>
                  <a:srgbClr val="000000"/>
                </a:solidFill>
              </a:rPr>
              <a:t>, Stone </a:t>
            </a:r>
            <a:r>
              <a:rPr lang="en-US" sz="2200" b="1" dirty="0">
                <a:solidFill>
                  <a:srgbClr val="6A3E3E"/>
                </a:solidFill>
              </a:rPr>
              <a:t>s2 </a:t>
            </a:r>
            <a:r>
              <a:rPr lang="en-US" sz="2200" b="1" dirty="0">
                <a:solidFill>
                  <a:srgbClr val="000000"/>
                </a:solidFill>
              </a:rPr>
              <a:t>)</a:t>
            </a:r>
          </a:p>
          <a:p>
            <a:pPr algn="l" defTabSz="432000" rtl="0">
              <a:spcAft>
                <a:spcPts val="300"/>
              </a:spcAft>
            </a:pPr>
            <a:r>
              <a:rPr lang="he-IL" sz="2000" dirty="0">
                <a:solidFill>
                  <a:srgbClr val="00B050"/>
                </a:solidFill>
              </a:rPr>
              <a:t>// </a:t>
            </a:r>
            <a:r>
              <a:rPr lang="he-IL" sz="2000" dirty="0">
                <a:solidFill>
                  <a:srgbClr val="000000"/>
                </a:solidFill>
              </a:rPr>
              <a:t>    </a:t>
            </a:r>
            <a:r>
              <a:rPr lang="he-IL" sz="2200" dirty="0">
                <a:solidFill>
                  <a:srgbClr val="000000"/>
                </a:solidFill>
              </a:rPr>
              <a:t>}</a:t>
            </a:r>
            <a:r>
              <a:rPr lang="he-IL" sz="2000" dirty="0">
                <a:solidFill>
                  <a:srgbClr val="000000"/>
                </a:solidFill>
              </a:rPr>
              <a:t>	  </a:t>
            </a:r>
            <a:r>
              <a:rPr lang="he-IL" sz="2000" dirty="0">
                <a:solidFill>
                  <a:srgbClr val="00B050"/>
                </a:solidFill>
              </a:rPr>
              <a:t>הפעולה מקבלת 2 אבנים, מחזירה 'אמת' אם אפשר</a:t>
            </a:r>
            <a:r>
              <a:rPr lang="he-IL" sz="2000" dirty="0"/>
              <a:t> </a:t>
            </a:r>
          </a:p>
          <a:p>
            <a:pPr algn="l" defTabSz="432000" rtl="0">
              <a:spcAft>
                <a:spcPts val="600"/>
              </a:spcAft>
            </a:pPr>
            <a:r>
              <a:rPr lang="he-IL" sz="2000" b="1" dirty="0">
                <a:solidFill>
                  <a:srgbClr val="7F0055"/>
                </a:solidFill>
              </a:rPr>
              <a:t>	</a:t>
            </a:r>
            <a:r>
              <a:rPr lang="he-IL" sz="2000" dirty="0">
                <a:solidFill>
                  <a:srgbClr val="00B050"/>
                </a:solidFill>
              </a:rPr>
              <a:t>//</a:t>
            </a:r>
            <a:r>
              <a:rPr lang="he-IL" sz="2000" b="1" dirty="0">
                <a:solidFill>
                  <a:srgbClr val="00B050"/>
                </a:solidFill>
              </a:rPr>
              <a:t>	   </a:t>
            </a:r>
            <a:r>
              <a:rPr lang="he-IL" sz="2000" dirty="0">
                <a:solidFill>
                  <a:srgbClr val="00B050"/>
                </a:solidFill>
              </a:rPr>
              <a:t>להצמיד אבן רק לצד ימין, אחרת מחזירה 'שקר'.       </a:t>
            </a:r>
          </a:p>
          <a:p>
            <a:pPr algn="l" defTabSz="432000" rtl="0">
              <a:spcAft>
                <a:spcPts val="300"/>
              </a:spcAft>
            </a:pPr>
            <a:r>
              <a:rPr lang="en-US" sz="2200" b="1" dirty="0">
                <a:solidFill>
                  <a:srgbClr val="7F0055"/>
                </a:solidFill>
              </a:rPr>
              <a:t>	return</a:t>
            </a:r>
            <a:r>
              <a:rPr lang="en-US" sz="2200" b="1" dirty="0">
                <a:solidFill>
                  <a:srgbClr val="000000"/>
                </a:solidFill>
              </a:rPr>
              <a:t> ((</a:t>
            </a:r>
            <a:r>
              <a:rPr lang="en-US" sz="2200" b="1" dirty="0">
                <a:solidFill>
                  <a:srgbClr val="6A3E3E"/>
                </a:solidFill>
              </a:rPr>
              <a:t>s1</a:t>
            </a:r>
            <a:r>
              <a:rPr lang="en-US" sz="2200" b="1" dirty="0">
                <a:solidFill>
                  <a:srgbClr val="000000"/>
                </a:solidFill>
              </a:rPr>
              <a:t>.getRight() ==  </a:t>
            </a:r>
            <a:r>
              <a:rPr lang="en-US" sz="2200" b="1" dirty="0">
                <a:solidFill>
                  <a:srgbClr val="6A3E3E"/>
                </a:solidFill>
              </a:rPr>
              <a:t>s2</a:t>
            </a:r>
            <a:r>
              <a:rPr lang="en-US" sz="2200" b="1" dirty="0">
                <a:solidFill>
                  <a:srgbClr val="000000"/>
                </a:solidFill>
              </a:rPr>
              <a:t>.getLeft())  || </a:t>
            </a:r>
          </a:p>
          <a:p>
            <a:pPr algn="l" defTabSz="432000" rtl="0"/>
            <a:r>
              <a:rPr lang="en-US" sz="2200" b="1" dirty="0">
                <a:solidFill>
                  <a:srgbClr val="000000"/>
                </a:solidFill>
              </a:rPr>
              <a:t>			 </a:t>
            </a:r>
            <a:r>
              <a:rPr lang="en-US" sz="800" b="1" dirty="0">
                <a:solidFill>
                  <a:srgbClr val="000000"/>
                </a:solidFill>
              </a:rPr>
              <a:t> </a:t>
            </a:r>
            <a:r>
              <a:rPr lang="en-US" sz="2200" b="1" dirty="0">
                <a:solidFill>
                  <a:srgbClr val="000000"/>
                </a:solidFill>
              </a:rPr>
              <a:t>(</a:t>
            </a:r>
            <a:r>
              <a:rPr lang="en-US" sz="2200" b="1" dirty="0">
                <a:solidFill>
                  <a:srgbClr val="6A3E3E"/>
                </a:solidFill>
              </a:rPr>
              <a:t>s1</a:t>
            </a:r>
            <a:r>
              <a:rPr lang="en-US" sz="2200" b="1" dirty="0">
                <a:solidFill>
                  <a:srgbClr val="000000"/>
                </a:solidFill>
              </a:rPr>
              <a:t>.getRight() == </a:t>
            </a:r>
            <a:r>
              <a:rPr lang="en-US" sz="2200" b="1" dirty="0">
                <a:solidFill>
                  <a:srgbClr val="6A3E3E"/>
                </a:solidFill>
              </a:rPr>
              <a:t>s2</a:t>
            </a:r>
            <a:r>
              <a:rPr lang="en-US" sz="2200" b="1" dirty="0">
                <a:solidFill>
                  <a:srgbClr val="000000"/>
                </a:solidFill>
              </a:rPr>
              <a:t>.getRight()));</a:t>
            </a:r>
          </a:p>
          <a:p>
            <a:pPr algn="l" defTabSz="432000" rtl="0"/>
            <a:r>
              <a:rPr lang="en-US" sz="2200" dirty="0">
                <a:solidFill>
                  <a:srgbClr val="000000"/>
                </a:solidFill>
              </a:rPr>
              <a:t>}</a:t>
            </a:r>
            <a:endParaRPr lang="he-IL" sz="2200" dirty="0"/>
          </a:p>
        </p:txBody>
      </p:sp>
      <p:sp>
        <p:nvSpPr>
          <p:cNvPr id="11" name="TextBox 1">
            <a:extLst>
              <a:ext uri="{FF2B5EF4-FFF2-40B4-BE49-F238E27FC236}">
                <a16:creationId xmlns:a16="http://schemas.microsoft.com/office/drawing/2014/main" id="{E253686A-871A-499B-9BEB-0DF357FF208C}"/>
              </a:ext>
            </a:extLst>
          </p:cNvPr>
          <p:cNvSpPr txBox="1">
            <a:spLocks noChangeArrowheads="1"/>
          </p:cNvSpPr>
          <p:nvPr/>
        </p:nvSpPr>
        <p:spPr bwMode="auto">
          <a:xfrm>
            <a:off x="6367781" y="998648"/>
            <a:ext cx="4241067" cy="69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defTabSz="432000"/>
            <a:r>
              <a:rPr lang="he-IL" sz="2400" dirty="0"/>
              <a:t>נגדיר 2 פעולות עזר בוליאניות:</a:t>
            </a:r>
          </a:p>
        </p:txBody>
      </p:sp>
      <p:sp>
        <p:nvSpPr>
          <p:cNvPr id="14" name="TextBox 8">
            <a:extLst>
              <a:ext uri="{FF2B5EF4-FFF2-40B4-BE49-F238E27FC236}">
                <a16:creationId xmlns:a16="http://schemas.microsoft.com/office/drawing/2014/main" id="{8ECF0C79-3B2B-4AB4-AC2E-D82FAD4F9F59}"/>
              </a:ext>
            </a:extLst>
          </p:cNvPr>
          <p:cNvSpPr txBox="1">
            <a:spLocks noChangeArrowheads="1"/>
          </p:cNvSpPr>
          <p:nvPr/>
        </p:nvSpPr>
        <p:spPr bwMode="auto">
          <a:xfrm>
            <a:off x="549140" y="5790018"/>
            <a:ext cx="585261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eaLnBrk="0" fontAlgn="base" hangingPunct="0">
              <a:spcBef>
                <a:spcPct val="0"/>
              </a:spcBef>
              <a:spcAft>
                <a:spcPct val="0"/>
              </a:spcAft>
              <a:defRPr>
                <a:solidFill>
                  <a:schemeClr val="tx1"/>
                </a:solidFill>
                <a:latin typeface="Century Gothic" panose="020B0502020202020204" pitchFamily="34" charset="0"/>
              </a:defRPr>
            </a:lvl6pPr>
            <a:lvl7pPr marL="2971800" indent="-228600" algn="l" defTabSz="457200" rtl="0" eaLnBrk="0" fontAlgn="base" hangingPunct="0">
              <a:spcBef>
                <a:spcPct val="0"/>
              </a:spcBef>
              <a:spcAft>
                <a:spcPct val="0"/>
              </a:spcAft>
              <a:defRPr>
                <a:solidFill>
                  <a:schemeClr val="tx1"/>
                </a:solidFill>
                <a:latin typeface="Century Gothic" panose="020B0502020202020204" pitchFamily="34" charset="0"/>
              </a:defRPr>
            </a:lvl7pPr>
            <a:lvl8pPr marL="3429000" indent="-228600" algn="l" defTabSz="457200" rtl="0" eaLnBrk="0" fontAlgn="base" hangingPunct="0">
              <a:spcBef>
                <a:spcPct val="0"/>
              </a:spcBef>
              <a:spcAft>
                <a:spcPct val="0"/>
              </a:spcAft>
              <a:defRPr>
                <a:solidFill>
                  <a:schemeClr val="tx1"/>
                </a:solidFill>
                <a:latin typeface="Century Gothic" panose="020B0502020202020204" pitchFamily="34" charset="0"/>
              </a:defRPr>
            </a:lvl8pPr>
            <a:lvl9pPr marL="3886200" indent="-228600" algn="l" defTabSz="457200" rtl="0" eaLnBrk="0" fontAlgn="base" hangingPunct="0">
              <a:spcBef>
                <a:spcPct val="0"/>
              </a:spcBef>
              <a:spcAft>
                <a:spcPct val="0"/>
              </a:spcAft>
              <a:defRPr>
                <a:solidFill>
                  <a:schemeClr val="tx1"/>
                </a:solidFill>
                <a:latin typeface="Century Gothic" panose="020B0502020202020204" pitchFamily="34" charset="0"/>
              </a:defRPr>
            </a:lvl9pPr>
          </a:lstStyle>
          <a:p>
            <a:pPr algn="r" defTabSz="432000" rtl="1" eaLnBrk="1" hangingPunct="1"/>
            <a:r>
              <a:rPr lang="he-IL" altLang="he-IL" sz="2400" b="1" dirty="0">
                <a:solidFill>
                  <a:schemeClr val="tx1">
                    <a:lumMod val="50000"/>
                    <a:lumOff val="50000"/>
                  </a:schemeClr>
                </a:solidFill>
                <a:latin typeface="+mn-lt"/>
              </a:rPr>
              <a:t>סדר גודל של 2 הפעולות הוא:  </a:t>
            </a:r>
            <a:r>
              <a:rPr lang="en-US" altLang="he-IL" sz="2800" b="1" dirty="0">
                <a:solidFill>
                  <a:schemeClr val="tx1">
                    <a:lumMod val="50000"/>
                    <a:lumOff val="50000"/>
                  </a:schemeClr>
                </a:solidFill>
                <a:latin typeface="+mn-lt"/>
              </a:rPr>
              <a:t>O</a:t>
            </a:r>
            <a:r>
              <a:rPr lang="en-US" altLang="he-IL" sz="2400" b="1" dirty="0">
                <a:solidFill>
                  <a:schemeClr val="tx1">
                    <a:lumMod val="50000"/>
                    <a:lumOff val="50000"/>
                  </a:schemeClr>
                </a:solidFill>
                <a:latin typeface="+mn-lt"/>
              </a:rPr>
              <a:t>(</a:t>
            </a:r>
            <a:r>
              <a:rPr lang="en-US" altLang="he-IL" sz="2000" b="1" dirty="0">
                <a:solidFill>
                  <a:schemeClr val="tx1">
                    <a:lumMod val="50000"/>
                    <a:lumOff val="50000"/>
                  </a:schemeClr>
                </a:solidFill>
                <a:latin typeface="+mn-lt"/>
              </a:rPr>
              <a:t>1</a:t>
            </a:r>
            <a:r>
              <a:rPr lang="en-US" altLang="he-IL" sz="2400" b="1" dirty="0">
                <a:solidFill>
                  <a:schemeClr val="tx1">
                    <a:lumMod val="50000"/>
                    <a:lumOff val="50000"/>
                  </a:schemeClr>
                </a:solidFill>
                <a:latin typeface="+mn-lt"/>
              </a:rPr>
              <a:t>)</a:t>
            </a:r>
            <a:r>
              <a:rPr lang="he-IL" altLang="he-IL" sz="2400" b="1" dirty="0">
                <a:solidFill>
                  <a:schemeClr val="tx1">
                    <a:lumMod val="50000"/>
                    <a:lumOff val="50000"/>
                  </a:schemeClr>
                </a:solidFill>
                <a:latin typeface="+mn-lt"/>
              </a:rPr>
              <a:t>.</a:t>
            </a:r>
          </a:p>
          <a:p>
            <a:pPr defTabSz="432000"/>
            <a:r>
              <a:rPr lang="he-IL" altLang="he-IL" sz="2400" b="1" dirty="0">
                <a:solidFill>
                  <a:schemeClr val="tx1">
                    <a:lumMod val="50000"/>
                    <a:lumOff val="50000"/>
                  </a:schemeClr>
                </a:solidFill>
                <a:latin typeface="+mn-lt"/>
              </a:rPr>
              <a:t>כל הפעולות וגם אלו שמזומנות הן  בסיסיות. </a:t>
            </a:r>
            <a:r>
              <a:rPr lang="he-IL" altLang="he-IL" sz="2400" b="1" dirty="0">
                <a:solidFill>
                  <a:schemeClr val="tx1">
                    <a:lumMod val="50000"/>
                    <a:lumOff val="50000"/>
                  </a:schemeClr>
                </a:solidFill>
                <a:latin typeface="+mn-lt"/>
                <a:cs typeface="David" panose="020E0502060401010101" pitchFamily="34" charset="-79"/>
              </a:rPr>
              <a:t>	</a:t>
            </a:r>
          </a:p>
        </p:txBody>
      </p:sp>
    </p:spTree>
    <p:extLst>
      <p:ext uri="{BB962C8B-B14F-4D97-AF65-F5344CB8AC3E}">
        <p14:creationId xmlns:p14="http://schemas.microsoft.com/office/powerpoint/2010/main" val="17213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allAtOnce"/>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39012</TotalTime>
  <Words>5533</Words>
  <Application>Microsoft Office PowerPoint</Application>
  <PresentationFormat>מסך רחב</PresentationFormat>
  <Paragraphs>586</Paragraphs>
  <Slides>34</Slides>
  <Notes>3</Notes>
  <HiddenSlides>1</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34</vt:i4>
      </vt:variant>
    </vt:vector>
  </HeadingPairs>
  <TitlesOfParts>
    <vt:vector size="41" baseType="lpstr">
      <vt:lpstr>Arial</vt:lpstr>
      <vt:lpstr>Calibri</vt:lpstr>
      <vt:lpstr>Century Gothic</vt:lpstr>
      <vt:lpstr>David</vt:lpstr>
      <vt:lpstr>Varela Round</vt:lpstr>
      <vt:lpstr>Wingdings</vt:lpstr>
      <vt:lpstr>ערכת נושא Office</vt:lpstr>
      <vt:lpstr>מערכת שידורים לאומית</vt:lpstr>
      <vt:lpstr>יעילות - רשימה מקושרת</vt:lpstr>
      <vt:lpstr>דרישות קדם</vt:lpstr>
      <vt:lpstr>מה נלמד היום </vt:lpstr>
      <vt:lpstr>שאלה 14 – בגרות 1999</vt:lpstr>
      <vt:lpstr>שאלה 14 – בגרות 1999</vt:lpstr>
      <vt:lpstr>שאלה 14 – בגרות 1999</vt:lpstr>
      <vt:lpstr>שאלה 14 – בגרות 1999</vt:lpstr>
      <vt:lpstr>שאלה 14 – בגרות 1999</vt:lpstr>
      <vt:lpstr>שאלה 14 – בגרות 1999</vt:lpstr>
      <vt:lpstr>שאלה 14 – בגרות 1999</vt:lpstr>
      <vt:lpstr>שאלה 3 – בגרות 2014</vt:lpstr>
      <vt:lpstr>שאלה 3 – בגרות 2014 – תרשים הטיפוס</vt:lpstr>
      <vt:lpstr>שאלה 3 – בגרות 2014 – תרשים הטיפוס</vt:lpstr>
      <vt:lpstr>שאלה 3 – פתרון בגרות 2014</vt:lpstr>
      <vt:lpstr>ה פ ס ק ה</vt:lpstr>
      <vt:lpstr>שאלה 2 – בגרות 2014</vt:lpstr>
      <vt:lpstr>שאלה 2 – בגרות 2014</vt:lpstr>
      <vt:lpstr>שאלה 2 – בגרות 2014</vt:lpstr>
      <vt:lpstr>שאלה 2 – בגרות 2014</vt:lpstr>
      <vt:lpstr>שאלה 2 – בגרות 2014</vt:lpstr>
      <vt:lpstr>שאלה 2 – בגרות 2014</vt:lpstr>
      <vt:lpstr>שאלה 2 – בגרות 2014</vt:lpstr>
      <vt:lpstr>שאלה 2 – בגרות 2014 - סיכום</vt:lpstr>
      <vt:lpstr>שאלה 3 – בגרות 2010</vt:lpstr>
      <vt:lpstr>שאלה 3 – בגרות 2010</vt:lpstr>
      <vt:lpstr>שאלה 3 – בגרות 2010</vt:lpstr>
      <vt:lpstr>שאלה 3 – בגרות 2010</vt:lpstr>
      <vt:lpstr>שאלה 3 – בגרות 2010</vt:lpstr>
      <vt:lpstr>מצגת של PowerPoint‏</vt:lpstr>
      <vt:lpstr>שאלה 3 – בגרות 2010</vt:lpstr>
      <vt:lpstr>שאלה 3 – בגרות 2010</vt:lpstr>
      <vt:lpstr>רֶקוּרְסְיָה ויעילות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יעילות 5 - רשימה מקושרת - שאלות בגרות</dc:title>
  <dc:subject>יעילות - רשימה מקושרת - שאלות בגרות</dc:subject>
  <dc:creator>דפנה מינסטר - Dafna Minster</dc:creator>
  <cp:keywords>יעילות; רקורסיה; מדעי המחשב; רשימה מקושרת; Linked List</cp:keywords>
  <cp:lastModifiedBy>דפנה מינסטר</cp:lastModifiedBy>
  <cp:revision>449</cp:revision>
  <dcterms:created xsi:type="dcterms:W3CDTF">2020-03-15T19:13:03Z</dcterms:created>
  <dcterms:modified xsi:type="dcterms:W3CDTF">2020-08-22T20:46:00Z</dcterms:modified>
</cp:coreProperties>
</file>