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9"/>
  </p:notesMasterIdLst>
  <p:sldIdLst>
    <p:sldId id="257" r:id="rId2"/>
    <p:sldId id="262" r:id="rId3"/>
    <p:sldId id="312" r:id="rId4"/>
    <p:sldId id="263" r:id="rId5"/>
    <p:sldId id="256" r:id="rId6"/>
    <p:sldId id="277" r:id="rId7"/>
    <p:sldId id="502" r:id="rId8"/>
    <p:sldId id="278" r:id="rId9"/>
    <p:sldId id="279" r:id="rId10"/>
    <p:sldId id="499" r:id="rId11"/>
    <p:sldId id="290" r:id="rId12"/>
    <p:sldId id="500" r:id="rId13"/>
    <p:sldId id="313" r:id="rId14"/>
    <p:sldId id="506" r:id="rId15"/>
    <p:sldId id="316" r:id="rId16"/>
    <p:sldId id="503" r:id="rId17"/>
    <p:sldId id="317" r:id="rId18"/>
    <p:sldId id="323" r:id="rId19"/>
    <p:sldId id="504" r:id="rId20"/>
    <p:sldId id="318" r:id="rId21"/>
    <p:sldId id="319" r:id="rId22"/>
    <p:sldId id="320" r:id="rId23"/>
    <p:sldId id="498" r:id="rId24"/>
    <p:sldId id="322" r:id="rId25"/>
    <p:sldId id="296" r:id="rId26"/>
    <p:sldId id="505" r:id="rId27"/>
    <p:sldId id="501" r:id="rId28"/>
    <p:sldId id="315" r:id="rId29"/>
    <p:sldId id="294" r:id="rId30"/>
    <p:sldId id="310" r:id="rId31"/>
    <p:sldId id="295" r:id="rId32"/>
    <p:sldId id="327" r:id="rId33"/>
    <p:sldId id="324" r:id="rId34"/>
    <p:sldId id="328" r:id="rId35"/>
    <p:sldId id="329" r:id="rId36"/>
    <p:sldId id="330" r:id="rId37"/>
    <p:sldId id="291" r:id="rId3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van Shimshila" initials="SS" lastIdx="30" clrIdx="0">
    <p:extLst>
      <p:ext uri="{19B8F6BF-5375-455C-9EA6-DF929625EA0E}">
        <p15:presenceInfo xmlns:p15="http://schemas.microsoft.com/office/powerpoint/2012/main" userId="Sivan Shimshi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CF"/>
    <a:srgbClr val="47E7E7"/>
    <a:srgbClr val="E60985"/>
    <a:srgbClr val="12B4BC"/>
    <a:srgbClr val="B8E2E6"/>
    <a:srgbClr val="B2E5EC"/>
    <a:srgbClr val="ECECEC"/>
    <a:srgbClr val="E0E0E0"/>
    <a:srgbClr val="D3D3D3"/>
    <a:srgbClr val="8EC4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snapToObjects="1">
      <p:cViewPr varScale="1">
        <p:scale>
          <a:sx n="53" d="100"/>
          <a:sy n="53" d="100"/>
        </p:scale>
        <p:origin x="36" y="276"/>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02T22:50:39.943" idx="2">
    <p:pos x="7670" y="10"/>
    <p:text>שיניתי את הנוסח מ"מה נלמד במצגת זו" ל-"מה נלמד בשיעור זה"</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כ"ח/חשון/תשפ"ב</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5766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8299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9978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0220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5DBE7D08-CBDB-4FA2-9362-ACB5E1717588}" type="datetimeFigureOut">
              <a:rPr lang="he-IL" smtClean="0"/>
              <a:pPr/>
              <a:t>כ"ח/חשון/תשפ"ב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4AC13B5-65BA-4B47-9CDA-96A07D910F2F}" type="slidenum">
              <a:rPr lang="he-IL" smtClean="0"/>
              <a:pPr/>
              <a:t>‹#›</a:t>
            </a:fld>
            <a:endParaRPr lang="he-IL"/>
          </a:p>
        </p:txBody>
      </p:sp>
    </p:spTree>
    <p:extLst>
      <p:ext uri="{BB962C8B-B14F-4D97-AF65-F5344CB8AC3E}">
        <p14:creationId xmlns:p14="http://schemas.microsoft.com/office/powerpoint/2010/main" val="391155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1" y="2895892"/>
            <a:ext cx="12192000" cy="7652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40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4" y="1195757"/>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28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a:buNone/>
              <a:defRPr sz="4800" b="1">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4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23313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כ"ח/חשון/תשפ"ב</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3" r:id="rId4"/>
    <p:sldLayoutId id="2147483665" r:id="rId5"/>
    <p:sldLayoutId id="2147483666" r:id="rId6"/>
    <p:sldLayoutId id="2147483663" r:id="rId7"/>
    <p:sldLayoutId id="2147483669" r:id="rId8"/>
    <p:sldLayoutId id="2147483671" r:id="rId9"/>
    <p:sldLayoutId id="2147483668" r:id="rId10"/>
    <p:sldLayoutId id="2147483670" r:id="rId11"/>
    <p:sldLayoutId id="2147483672" r:id="rId12"/>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3.xml"/><Relationship Id="rId1" Type="http://schemas.openxmlformats.org/officeDocument/2006/relationships/video" Target="https://www.youtube.com/embed/GJJGNOdhP8w?feature=oembed" TargetMode="External"/><Relationship Id="rId4" Type="http://schemas.openxmlformats.org/officeDocument/2006/relationships/hyperlink" Target="https://youtu.be/GJJGNOdhP8w"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video" Target="https://www.youtube.com/embed/JcN0EkcHrKk?start=190&amp;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IoVzpL_heFo" TargetMode="External"/><Relationship Id="rId2" Type="http://schemas.openxmlformats.org/officeDocument/2006/relationships/slideLayout" Target="../slideLayouts/slideLayout3.xml"/><Relationship Id="rId1" Type="http://schemas.openxmlformats.org/officeDocument/2006/relationships/video" Target="https://www.youtube.com/embed/IoVzpL_heFo?feature=oembed" TargetMode="Externa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473693" y="1915026"/>
            <a:ext cx="9839416" cy="1260164"/>
          </a:xfrm>
        </p:spPr>
        <p:txBody>
          <a:bodyPr/>
          <a:lstStyle/>
          <a:p>
            <a:r>
              <a:rPr lang="he-IL" dirty="0"/>
              <a:t>השיטה </a:t>
            </a:r>
            <a:r>
              <a:rPr lang="en-US" dirty="0"/>
              <a:t>western blot</a:t>
            </a:r>
            <a:r>
              <a:rPr lang="he-IL" dirty="0"/>
              <a:t> (תספיג מערבי)</a:t>
            </a:r>
            <a:endParaRPr lang="en-US" dirty="0"/>
          </a:p>
        </p:txBody>
      </p:sp>
    </p:spTree>
    <p:extLst>
      <p:ext uri="{BB962C8B-B14F-4D97-AF65-F5344CB8AC3E}">
        <p14:creationId xmlns:p14="http://schemas.microsoft.com/office/powerpoint/2010/main" val="321006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022CFE-0BD0-43B4-A258-575BA6BB9F49}"/>
              </a:ext>
            </a:extLst>
          </p:cNvPr>
          <p:cNvSpPr>
            <a:spLocks noGrp="1"/>
          </p:cNvSpPr>
          <p:nvPr>
            <p:ph type="title"/>
          </p:nvPr>
        </p:nvSpPr>
        <p:spPr>
          <a:xfrm>
            <a:off x="-240368" y="78560"/>
            <a:ext cx="12394667" cy="1325563"/>
          </a:xfrm>
        </p:spPr>
        <p:txBody>
          <a:bodyPr>
            <a:normAutofit/>
          </a:bodyPr>
          <a:lstStyle/>
          <a:p>
            <a:pPr algn="ctr"/>
            <a:r>
              <a:rPr lang="he-IL" sz="4000" dirty="0"/>
              <a:t>שיטת </a:t>
            </a:r>
            <a:r>
              <a:rPr lang="en-US" sz="4000" dirty="0"/>
              <a:t>Western blot</a:t>
            </a:r>
            <a:r>
              <a:rPr lang="he-IL" sz="4000" dirty="0"/>
              <a:t> (תספיג מערבי), נקראית גם אימונובלוטינג</a:t>
            </a:r>
          </a:p>
        </p:txBody>
      </p:sp>
      <p:pic>
        <p:nvPicPr>
          <p:cNvPr id="4" name="תמונה 3">
            <a:extLst>
              <a:ext uri="{FF2B5EF4-FFF2-40B4-BE49-F238E27FC236}">
                <a16:creationId xmlns:a16="http://schemas.microsoft.com/office/drawing/2014/main" id="{BB4364CD-F2AC-4B8A-9F41-460AEF45525C}"/>
              </a:ext>
            </a:extLst>
          </p:cNvPr>
          <p:cNvPicPr>
            <a:picLocks noChangeAspect="1"/>
          </p:cNvPicPr>
          <p:nvPr/>
        </p:nvPicPr>
        <p:blipFill>
          <a:blip r:embed="rId2"/>
          <a:stretch>
            <a:fillRect/>
          </a:stretch>
        </p:blipFill>
        <p:spPr>
          <a:xfrm>
            <a:off x="1938427" y="1288206"/>
            <a:ext cx="9821590" cy="4030414"/>
          </a:xfrm>
          <a:prstGeom prst="rect">
            <a:avLst/>
          </a:prstGeom>
        </p:spPr>
      </p:pic>
      <p:sp>
        <p:nvSpPr>
          <p:cNvPr id="6" name="כותרת 1">
            <a:extLst>
              <a:ext uri="{FF2B5EF4-FFF2-40B4-BE49-F238E27FC236}">
                <a16:creationId xmlns:a16="http://schemas.microsoft.com/office/drawing/2014/main" id="{C1530376-7B80-4FCF-A73A-78FFCA8E02F3}"/>
              </a:ext>
            </a:extLst>
          </p:cNvPr>
          <p:cNvSpPr txBox="1">
            <a:spLocks/>
          </p:cNvSpPr>
          <p:nvPr/>
        </p:nvSpPr>
        <p:spPr>
          <a:xfrm>
            <a:off x="524262" y="3496112"/>
            <a:ext cx="4166232" cy="913108"/>
          </a:xfrm>
          <a:prstGeom prst="rect">
            <a:avLst/>
          </a:prstGeom>
        </p:spPr>
        <p:txBody>
          <a:bodyPr vert="horz" lIns="91440" tIns="45720" rIns="91440" bIns="45720" rtlCol="1" anchor="ctr">
            <a:normAutofit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2000" dirty="0">
                <a:solidFill>
                  <a:srgbClr val="FF0066"/>
                </a:solidFill>
              </a:rPr>
              <a:t>נקרא קו-אימונופרסיפיטציה, ועבורו יש תהליך מעט שונה – בסוף המצגת...</a:t>
            </a:r>
          </a:p>
        </p:txBody>
      </p:sp>
      <p:cxnSp>
        <p:nvCxnSpPr>
          <p:cNvPr id="7" name="Straight Arrow Connector 6">
            <a:extLst>
              <a:ext uri="{FF2B5EF4-FFF2-40B4-BE49-F238E27FC236}">
                <a16:creationId xmlns:a16="http://schemas.microsoft.com/office/drawing/2014/main" id="{25779919-6527-4C09-AB66-3686BF78CA25}"/>
              </a:ext>
            </a:extLst>
          </p:cNvPr>
          <p:cNvCxnSpPr>
            <a:cxnSpLocks/>
          </p:cNvCxnSpPr>
          <p:nvPr/>
        </p:nvCxnSpPr>
        <p:spPr>
          <a:xfrm flipH="1">
            <a:off x="4420998" y="4029796"/>
            <a:ext cx="3972305" cy="0"/>
          </a:xfrm>
          <a:prstGeom prst="straightConnector1">
            <a:avLst/>
          </a:prstGeom>
          <a:ln w="31750">
            <a:solidFill>
              <a:srgbClr val="FF00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26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473693" y="1925417"/>
            <a:ext cx="9839416" cy="1260164"/>
          </a:xfrm>
        </p:spPr>
        <p:txBody>
          <a:bodyPr/>
          <a:lstStyle/>
          <a:p>
            <a:pPr>
              <a:lnSpc>
                <a:spcPct val="150000"/>
              </a:lnSpc>
            </a:pPr>
            <a:r>
              <a:rPr lang="he-IL" sz="6000" dirty="0"/>
              <a:t>שיטת </a:t>
            </a:r>
            <a:r>
              <a:rPr lang="en-US" sz="6000" dirty="0"/>
              <a:t>Western blot : </a:t>
            </a:r>
            <a:r>
              <a:rPr lang="he-IL" sz="6000" dirty="0"/>
              <a:t> </a:t>
            </a:r>
            <a:br>
              <a:rPr lang="he-IL" sz="6000" dirty="0"/>
            </a:br>
            <a:r>
              <a:rPr lang="he-IL" sz="6000" dirty="0"/>
              <a:t>שלבים ועקרונות</a:t>
            </a:r>
            <a:endParaRPr lang="he-IL" sz="6000" dirty="0">
              <a:solidFill>
                <a:schemeClr val="tx1"/>
              </a:solidFill>
            </a:endParaRPr>
          </a:p>
        </p:txBody>
      </p:sp>
    </p:spTree>
    <p:extLst>
      <p:ext uri="{BB962C8B-B14F-4D97-AF65-F5344CB8AC3E}">
        <p14:creationId xmlns:p14="http://schemas.microsoft.com/office/powerpoint/2010/main" val="2061401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022CFE-0BD0-43B4-A258-575BA6BB9F49}"/>
              </a:ext>
            </a:extLst>
          </p:cNvPr>
          <p:cNvSpPr>
            <a:spLocks noGrp="1"/>
          </p:cNvSpPr>
          <p:nvPr>
            <p:ph type="title"/>
          </p:nvPr>
        </p:nvSpPr>
        <p:spPr>
          <a:xfrm>
            <a:off x="29798" y="-108478"/>
            <a:ext cx="12394667" cy="1325563"/>
          </a:xfrm>
        </p:spPr>
        <p:txBody>
          <a:bodyPr>
            <a:normAutofit/>
          </a:bodyPr>
          <a:lstStyle/>
          <a:p>
            <a:pPr algn="ctr"/>
            <a:r>
              <a:rPr lang="he-IL" sz="4000" dirty="0"/>
              <a:t>שיטת </a:t>
            </a:r>
            <a:r>
              <a:rPr lang="en-US" sz="4000" dirty="0"/>
              <a:t>Western blot</a:t>
            </a:r>
            <a:r>
              <a:rPr lang="he-IL" sz="4000" dirty="0"/>
              <a:t> (תספיג מערבי), בשלבים:</a:t>
            </a:r>
          </a:p>
        </p:txBody>
      </p:sp>
      <p:pic>
        <p:nvPicPr>
          <p:cNvPr id="8" name="תמונה 5">
            <a:extLst>
              <a:ext uri="{FF2B5EF4-FFF2-40B4-BE49-F238E27FC236}">
                <a16:creationId xmlns:a16="http://schemas.microsoft.com/office/drawing/2014/main" id="{038539DF-D0AD-43AF-AF61-F54515D823AF}"/>
              </a:ext>
            </a:extLst>
          </p:cNvPr>
          <p:cNvPicPr>
            <a:picLocks noChangeAspect="1"/>
          </p:cNvPicPr>
          <p:nvPr/>
        </p:nvPicPr>
        <p:blipFill rotWithShape="1">
          <a:blip r:embed="rId2"/>
          <a:srcRect b="64235"/>
          <a:stretch/>
        </p:blipFill>
        <p:spPr>
          <a:xfrm>
            <a:off x="1129665" y="1672097"/>
            <a:ext cx="9932669" cy="3061427"/>
          </a:xfrm>
          <a:prstGeom prst="rect">
            <a:avLst/>
          </a:prstGeom>
        </p:spPr>
      </p:pic>
      <p:sp>
        <p:nvSpPr>
          <p:cNvPr id="9" name="כותרת 1">
            <a:extLst>
              <a:ext uri="{FF2B5EF4-FFF2-40B4-BE49-F238E27FC236}">
                <a16:creationId xmlns:a16="http://schemas.microsoft.com/office/drawing/2014/main" id="{8FAD5D00-C412-4E70-96C6-00789BEF8205}"/>
              </a:ext>
            </a:extLst>
          </p:cNvPr>
          <p:cNvSpPr txBox="1">
            <a:spLocks/>
          </p:cNvSpPr>
          <p:nvPr/>
        </p:nvSpPr>
        <p:spPr>
          <a:xfrm>
            <a:off x="-76600" y="546513"/>
            <a:ext cx="12394667"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3200" dirty="0">
                <a:solidFill>
                  <a:srgbClr val="008CCF"/>
                </a:solidFill>
              </a:rPr>
              <a:t>שלב ראשון: ליזיס לתאים (=יצירת הליזאט, התמצית)</a:t>
            </a:r>
          </a:p>
        </p:txBody>
      </p:sp>
      <p:sp>
        <p:nvSpPr>
          <p:cNvPr id="13" name="כותרת 1">
            <a:extLst>
              <a:ext uri="{FF2B5EF4-FFF2-40B4-BE49-F238E27FC236}">
                <a16:creationId xmlns:a16="http://schemas.microsoft.com/office/drawing/2014/main" id="{EA383A38-CB7E-46DA-B8DE-8C21D6B1783B}"/>
              </a:ext>
            </a:extLst>
          </p:cNvPr>
          <p:cNvSpPr txBox="1">
            <a:spLocks/>
          </p:cNvSpPr>
          <p:nvPr/>
        </p:nvSpPr>
        <p:spPr>
          <a:xfrm>
            <a:off x="623731" y="4729349"/>
            <a:ext cx="4166232" cy="913108"/>
          </a:xfrm>
          <a:prstGeom prst="rect">
            <a:avLst/>
          </a:prstGeom>
        </p:spPr>
        <p:txBody>
          <a:bodyPr vert="horz" lIns="91440" tIns="45720" rIns="91440" bIns="45720" rtlCol="1" anchor="ctr">
            <a:normAutofit fontScale="92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2000" dirty="0">
                <a:solidFill>
                  <a:srgbClr val="FF0066"/>
                </a:solidFill>
              </a:rPr>
              <a:t>שלב הליזיס מתבצע על ידי העברת תאים למבחנה ובה בופר ליזיס המחורר את קרום התא, בד"כ לחצי שעה, בקור</a:t>
            </a:r>
          </a:p>
        </p:txBody>
      </p:sp>
    </p:spTree>
    <p:extLst>
      <p:ext uri="{BB962C8B-B14F-4D97-AF65-F5344CB8AC3E}">
        <p14:creationId xmlns:p14="http://schemas.microsoft.com/office/powerpoint/2010/main" val="39905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022CFE-0BD0-43B4-A258-575BA6BB9F49}"/>
              </a:ext>
            </a:extLst>
          </p:cNvPr>
          <p:cNvSpPr>
            <a:spLocks noGrp="1"/>
          </p:cNvSpPr>
          <p:nvPr>
            <p:ph type="title"/>
          </p:nvPr>
        </p:nvSpPr>
        <p:spPr>
          <a:xfrm>
            <a:off x="-240368" y="26605"/>
            <a:ext cx="12394667" cy="1325563"/>
          </a:xfrm>
        </p:spPr>
        <p:txBody>
          <a:bodyPr>
            <a:normAutofit/>
          </a:bodyPr>
          <a:lstStyle/>
          <a:p>
            <a:pPr algn="ctr"/>
            <a:r>
              <a:rPr lang="he-IL" sz="4000" dirty="0"/>
              <a:t>שיטת </a:t>
            </a:r>
            <a:r>
              <a:rPr lang="en-US" sz="4000" dirty="0"/>
              <a:t>Western blot</a:t>
            </a:r>
            <a:r>
              <a:rPr lang="he-IL" sz="4000" dirty="0"/>
              <a:t> (תספיג מערבי), בשלבים:</a:t>
            </a:r>
          </a:p>
        </p:txBody>
      </p:sp>
      <p:sp>
        <p:nvSpPr>
          <p:cNvPr id="10" name="כותרת 1">
            <a:extLst>
              <a:ext uri="{FF2B5EF4-FFF2-40B4-BE49-F238E27FC236}">
                <a16:creationId xmlns:a16="http://schemas.microsoft.com/office/drawing/2014/main" id="{D54B4D1E-9C3A-4CBC-9ED7-1A2617B04FD8}"/>
              </a:ext>
            </a:extLst>
          </p:cNvPr>
          <p:cNvSpPr txBox="1">
            <a:spLocks/>
          </p:cNvSpPr>
          <p:nvPr/>
        </p:nvSpPr>
        <p:spPr>
          <a:xfrm>
            <a:off x="914754" y="846890"/>
            <a:ext cx="10084422"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3200" dirty="0">
                <a:solidFill>
                  <a:srgbClr val="0070C0"/>
                </a:solidFill>
              </a:rPr>
              <a:t>שלב שני: הפרדת החלבונים מיתר המרכיבים התאיים בעזרת סירכוז (בצנטרפוגה)</a:t>
            </a:r>
          </a:p>
        </p:txBody>
      </p:sp>
      <p:pic>
        <p:nvPicPr>
          <p:cNvPr id="4098" name="Picture 2">
            <a:extLst>
              <a:ext uri="{FF2B5EF4-FFF2-40B4-BE49-F238E27FC236}">
                <a16:creationId xmlns:a16="http://schemas.microsoft.com/office/drawing/2014/main" id="{A189DB5B-369B-4E5E-B097-A6B7516A7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61" y="2786968"/>
            <a:ext cx="2098611" cy="27981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entrifugation Theory">
            <a:extLst>
              <a:ext uri="{FF2B5EF4-FFF2-40B4-BE49-F238E27FC236}">
                <a16:creationId xmlns:a16="http://schemas.microsoft.com/office/drawing/2014/main" id="{F1D94B40-BA1B-4D2C-B8EB-41B0870F1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9173" y="2248548"/>
            <a:ext cx="1846098" cy="165225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entrifugation Theory">
            <a:extLst>
              <a:ext uri="{FF2B5EF4-FFF2-40B4-BE49-F238E27FC236}">
                <a16:creationId xmlns:a16="http://schemas.microsoft.com/office/drawing/2014/main" id="{0926A5AA-978A-46BF-BD5A-973750F649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156" y="3041007"/>
            <a:ext cx="2449272" cy="2290069"/>
          </a:xfrm>
          <a:prstGeom prst="rect">
            <a:avLst/>
          </a:prstGeom>
          <a:noFill/>
          <a:extLst>
            <a:ext uri="{909E8E84-426E-40DD-AFC4-6F175D3DCCD1}">
              <a14:hiddenFill xmlns:a14="http://schemas.microsoft.com/office/drawing/2010/main">
                <a:solidFill>
                  <a:srgbClr val="FFFFFF"/>
                </a:solidFill>
              </a14:hiddenFill>
            </a:ext>
          </a:extLst>
        </p:spPr>
      </p:pic>
      <p:sp>
        <p:nvSpPr>
          <p:cNvPr id="14" name="כותרת 1">
            <a:extLst>
              <a:ext uri="{FF2B5EF4-FFF2-40B4-BE49-F238E27FC236}">
                <a16:creationId xmlns:a16="http://schemas.microsoft.com/office/drawing/2014/main" id="{A0C6E248-5A2E-4353-94A1-1DDF4044EE89}"/>
              </a:ext>
            </a:extLst>
          </p:cNvPr>
          <p:cNvSpPr txBox="1">
            <a:spLocks/>
          </p:cNvSpPr>
          <p:nvPr/>
        </p:nvSpPr>
        <p:spPr>
          <a:xfrm>
            <a:off x="930249" y="1905033"/>
            <a:ext cx="4166232" cy="91310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2000" b="1" dirty="0">
                <a:solidFill>
                  <a:srgbClr val="002060"/>
                </a:solidFill>
              </a:rPr>
              <a:t>שלב הסירכוז מתבצע על ידי העברת המבחנה לצנטרפוגה, והפעלתה</a:t>
            </a:r>
          </a:p>
        </p:txBody>
      </p:sp>
      <p:sp>
        <p:nvSpPr>
          <p:cNvPr id="16" name="כותרת 1">
            <a:extLst>
              <a:ext uri="{FF2B5EF4-FFF2-40B4-BE49-F238E27FC236}">
                <a16:creationId xmlns:a16="http://schemas.microsoft.com/office/drawing/2014/main" id="{91804A0B-1F08-4F78-946B-8520993F25E7}"/>
              </a:ext>
            </a:extLst>
          </p:cNvPr>
          <p:cNvSpPr txBox="1">
            <a:spLocks/>
          </p:cNvSpPr>
          <p:nvPr/>
        </p:nvSpPr>
        <p:spPr>
          <a:xfrm>
            <a:off x="5493688" y="2618123"/>
            <a:ext cx="2098610" cy="913108"/>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800" b="1" dirty="0">
                <a:solidFill>
                  <a:srgbClr val="7030A0"/>
                </a:solidFill>
              </a:rPr>
              <a:t>לפני סירכוז – תמיסת חלבונים, אברונים ומרכיבי תא אחרים שהיא הומוגנית</a:t>
            </a:r>
          </a:p>
        </p:txBody>
      </p:sp>
      <p:sp>
        <p:nvSpPr>
          <p:cNvPr id="18" name="כותרת 1">
            <a:extLst>
              <a:ext uri="{FF2B5EF4-FFF2-40B4-BE49-F238E27FC236}">
                <a16:creationId xmlns:a16="http://schemas.microsoft.com/office/drawing/2014/main" id="{550EA6E3-18AE-4A38-BF52-07F1E90A693B}"/>
              </a:ext>
            </a:extLst>
          </p:cNvPr>
          <p:cNvSpPr txBox="1">
            <a:spLocks/>
          </p:cNvSpPr>
          <p:nvPr/>
        </p:nvSpPr>
        <p:spPr>
          <a:xfrm>
            <a:off x="9384881" y="2509157"/>
            <a:ext cx="2124268" cy="913108"/>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800" b="1" dirty="0">
                <a:solidFill>
                  <a:schemeClr val="accent6">
                    <a:lumMod val="50000"/>
                  </a:schemeClr>
                </a:solidFill>
              </a:rPr>
              <a:t>אחרי סירכוז – בנוזל העליון תמיסת החלבונים, בפלט (משקע) אברונים ומרכיבי תא אחרים</a:t>
            </a:r>
          </a:p>
        </p:txBody>
      </p:sp>
    </p:spTree>
    <p:extLst>
      <p:ext uri="{BB962C8B-B14F-4D97-AF65-F5344CB8AC3E}">
        <p14:creationId xmlns:p14="http://schemas.microsoft.com/office/powerpoint/2010/main" val="32207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022CFE-0BD0-43B4-A258-575BA6BB9F49}"/>
              </a:ext>
            </a:extLst>
          </p:cNvPr>
          <p:cNvSpPr>
            <a:spLocks noGrp="1"/>
          </p:cNvSpPr>
          <p:nvPr>
            <p:ph type="title"/>
          </p:nvPr>
        </p:nvSpPr>
        <p:spPr>
          <a:xfrm>
            <a:off x="-240368" y="-87696"/>
            <a:ext cx="12394667" cy="1325563"/>
          </a:xfrm>
        </p:spPr>
        <p:txBody>
          <a:bodyPr>
            <a:normAutofit/>
          </a:bodyPr>
          <a:lstStyle/>
          <a:p>
            <a:pPr algn="ctr"/>
            <a:r>
              <a:rPr lang="he-IL" sz="4000" dirty="0"/>
              <a:t>שיטת </a:t>
            </a:r>
            <a:r>
              <a:rPr lang="en-US" sz="4000" dirty="0"/>
              <a:t>Western blot</a:t>
            </a:r>
            <a:r>
              <a:rPr lang="he-IL" sz="4000" dirty="0"/>
              <a:t> (תספיג מערבי), בשלבים:</a:t>
            </a:r>
          </a:p>
        </p:txBody>
      </p:sp>
      <p:sp>
        <p:nvSpPr>
          <p:cNvPr id="9" name="כותרת 1">
            <a:extLst>
              <a:ext uri="{FF2B5EF4-FFF2-40B4-BE49-F238E27FC236}">
                <a16:creationId xmlns:a16="http://schemas.microsoft.com/office/drawing/2014/main" id="{8FAD5D00-C412-4E70-96C6-00789BEF8205}"/>
              </a:ext>
            </a:extLst>
          </p:cNvPr>
          <p:cNvSpPr txBox="1">
            <a:spLocks/>
          </p:cNvSpPr>
          <p:nvPr/>
        </p:nvSpPr>
        <p:spPr>
          <a:xfrm>
            <a:off x="37701" y="546513"/>
            <a:ext cx="12394667"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3200" dirty="0">
                <a:solidFill>
                  <a:srgbClr val="0070C0"/>
                </a:solidFill>
              </a:rPr>
              <a:t>שלב שלישי: הכנת הליזאט להרצה</a:t>
            </a:r>
          </a:p>
        </p:txBody>
      </p:sp>
      <p:grpSp>
        <p:nvGrpSpPr>
          <p:cNvPr id="3" name="Group 2">
            <a:extLst>
              <a:ext uri="{FF2B5EF4-FFF2-40B4-BE49-F238E27FC236}">
                <a16:creationId xmlns:a16="http://schemas.microsoft.com/office/drawing/2014/main" id="{A97793EF-866E-4FA9-BAC8-642226D3506D}"/>
              </a:ext>
            </a:extLst>
          </p:cNvPr>
          <p:cNvGrpSpPr/>
          <p:nvPr/>
        </p:nvGrpSpPr>
        <p:grpSpPr>
          <a:xfrm>
            <a:off x="1529544" y="1556205"/>
            <a:ext cx="9697919" cy="3285776"/>
            <a:chOff x="2063691" y="1633236"/>
            <a:chExt cx="8487895" cy="3057897"/>
          </a:xfrm>
        </p:grpSpPr>
        <p:pic>
          <p:nvPicPr>
            <p:cNvPr id="7" name="תמונה 3">
              <a:extLst>
                <a:ext uri="{FF2B5EF4-FFF2-40B4-BE49-F238E27FC236}">
                  <a16:creationId xmlns:a16="http://schemas.microsoft.com/office/drawing/2014/main" id="{CF9BC6C2-FC30-40C1-A792-DF461F5FD9F1}"/>
                </a:ext>
              </a:extLst>
            </p:cNvPr>
            <p:cNvPicPr>
              <a:picLocks noChangeAspect="1"/>
            </p:cNvPicPr>
            <p:nvPr/>
          </p:nvPicPr>
          <p:blipFill rotWithShape="1">
            <a:blip r:embed="rId2"/>
            <a:srcRect t="58313"/>
            <a:stretch/>
          </p:blipFill>
          <p:spPr>
            <a:xfrm>
              <a:off x="2063691" y="1633236"/>
              <a:ext cx="8487895" cy="3057897"/>
            </a:xfrm>
            <a:prstGeom prst="rect">
              <a:avLst/>
            </a:prstGeom>
          </p:spPr>
        </p:pic>
        <p:sp>
          <p:nvSpPr>
            <p:cNvPr id="11" name="Rectangle 10">
              <a:extLst>
                <a:ext uri="{FF2B5EF4-FFF2-40B4-BE49-F238E27FC236}">
                  <a16:creationId xmlns:a16="http://schemas.microsoft.com/office/drawing/2014/main" id="{4168055B-5E9C-4917-83E1-2BA1B3140204}"/>
                </a:ext>
              </a:extLst>
            </p:cNvPr>
            <p:cNvSpPr/>
            <p:nvPr/>
          </p:nvSpPr>
          <p:spPr>
            <a:xfrm>
              <a:off x="10077126" y="1696740"/>
              <a:ext cx="308446" cy="350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כותרת 1">
            <a:extLst>
              <a:ext uri="{FF2B5EF4-FFF2-40B4-BE49-F238E27FC236}">
                <a16:creationId xmlns:a16="http://schemas.microsoft.com/office/drawing/2014/main" id="{C09C42AF-A8ED-4298-A178-31F1860243D9}"/>
              </a:ext>
            </a:extLst>
          </p:cNvPr>
          <p:cNvSpPr txBox="1">
            <a:spLocks/>
          </p:cNvSpPr>
          <p:nvPr/>
        </p:nvSpPr>
        <p:spPr>
          <a:xfrm>
            <a:off x="2795156" y="4714156"/>
            <a:ext cx="5991998" cy="913108"/>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2000" dirty="0">
                <a:solidFill>
                  <a:srgbClr val="FF0066"/>
                </a:solidFill>
              </a:rPr>
              <a:t>עתה, אם נטעין את החלבונים בג'ל ונריץ אותה מהאלקטרודה השלילית אל החיובית כולם ירוצו ללא קשר למטען הטבעי שלהם או למבנה החלבון המקורי</a:t>
            </a:r>
          </a:p>
        </p:txBody>
      </p:sp>
    </p:spTree>
    <p:extLst>
      <p:ext uri="{BB962C8B-B14F-4D97-AF65-F5344CB8AC3E}">
        <p14:creationId xmlns:p14="http://schemas.microsoft.com/office/powerpoint/2010/main" val="269875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תיבת טקסט 4">
            <a:extLst>
              <a:ext uri="{FF2B5EF4-FFF2-40B4-BE49-F238E27FC236}">
                <a16:creationId xmlns:a16="http://schemas.microsoft.com/office/drawing/2014/main" id="{B3549C99-0457-462F-8F8B-9E9B69B9F767}"/>
              </a:ext>
            </a:extLst>
          </p:cNvPr>
          <p:cNvSpPr txBox="1"/>
          <p:nvPr/>
        </p:nvSpPr>
        <p:spPr>
          <a:xfrm>
            <a:off x="1245901" y="362359"/>
            <a:ext cx="9550253" cy="461665"/>
          </a:xfrm>
          <a:prstGeom prst="rect">
            <a:avLst/>
          </a:prstGeom>
          <a:noFill/>
        </p:spPr>
        <p:txBody>
          <a:bodyPr wrap="square" rtlCol="1">
            <a:spAutoFit/>
          </a:bodyPr>
          <a:lstStyle/>
          <a:p>
            <a:pPr algn="ctr"/>
            <a:r>
              <a:rPr lang="he-IL" sz="2400" dirty="0"/>
              <a:t>סרטון ראשון על הדמיית שלבי שיטת ה-</a:t>
            </a:r>
            <a:r>
              <a:rPr lang="en-US" sz="2400" dirty="0"/>
              <a:t>western blot</a:t>
            </a:r>
            <a:r>
              <a:rPr lang="he-IL" sz="2400" dirty="0"/>
              <a:t>:</a:t>
            </a:r>
          </a:p>
        </p:txBody>
      </p:sp>
      <p:pic>
        <p:nvPicPr>
          <p:cNvPr id="6" name="Online Media 5" title="Western Blotting Animation - Part I">
            <a:hlinkClick r:id="" action="ppaction://media"/>
            <a:extLst>
              <a:ext uri="{FF2B5EF4-FFF2-40B4-BE49-F238E27FC236}">
                <a16:creationId xmlns:a16="http://schemas.microsoft.com/office/drawing/2014/main" id="{042F9C5E-84DE-4ED2-AC9C-3152E7C95627}"/>
              </a:ext>
            </a:extLst>
          </p:cNvPr>
          <p:cNvPicPr>
            <a:picLocks noRot="1" noChangeAspect="1"/>
          </p:cNvPicPr>
          <p:nvPr>
            <a:videoFile r:link="rId1"/>
          </p:nvPr>
        </p:nvPicPr>
        <p:blipFill>
          <a:blip r:embed="rId3"/>
          <a:stretch>
            <a:fillRect/>
          </a:stretch>
        </p:blipFill>
        <p:spPr>
          <a:xfrm>
            <a:off x="876300" y="824024"/>
            <a:ext cx="10439400" cy="5872162"/>
          </a:xfrm>
          <a:prstGeom prst="rect">
            <a:avLst/>
          </a:prstGeom>
        </p:spPr>
      </p:pic>
      <p:sp>
        <p:nvSpPr>
          <p:cNvPr id="8" name="Rectangle 7">
            <a:extLst>
              <a:ext uri="{FF2B5EF4-FFF2-40B4-BE49-F238E27FC236}">
                <a16:creationId xmlns:a16="http://schemas.microsoft.com/office/drawing/2014/main" id="{46E46389-51DD-4D73-920F-13812F326099}"/>
              </a:ext>
            </a:extLst>
          </p:cNvPr>
          <p:cNvSpPr/>
          <p:nvPr/>
        </p:nvSpPr>
        <p:spPr>
          <a:xfrm>
            <a:off x="38668" y="29988"/>
            <a:ext cx="3401957" cy="584775"/>
          </a:xfrm>
          <a:prstGeom prst="rect">
            <a:avLst/>
          </a:prstGeom>
        </p:spPr>
        <p:txBody>
          <a:bodyPr wrap="none">
            <a:spAutoFit/>
          </a:bodyPr>
          <a:lstStyle/>
          <a:p>
            <a:r>
              <a:rPr lang="en-US" sz="1600" dirty="0">
                <a:hlinkClick r:id="rId4"/>
              </a:rPr>
              <a:t>https://youtu.be/GJJGNOdhP8w</a:t>
            </a:r>
            <a:endParaRPr lang="he-IL" sz="1600" dirty="0"/>
          </a:p>
          <a:p>
            <a:endParaRPr lang="en-US" sz="1600" dirty="0"/>
          </a:p>
        </p:txBody>
      </p:sp>
    </p:spTree>
    <p:extLst>
      <p:ext uri="{BB962C8B-B14F-4D97-AF65-F5344CB8AC3E}">
        <p14:creationId xmlns:p14="http://schemas.microsoft.com/office/powerpoint/2010/main" val="116922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698F3C-2692-4970-A093-CA311606B939}"/>
              </a:ext>
            </a:extLst>
          </p:cNvPr>
          <p:cNvSpPr/>
          <p:nvPr/>
        </p:nvSpPr>
        <p:spPr>
          <a:xfrm>
            <a:off x="0" y="4746704"/>
            <a:ext cx="8977745" cy="2111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DF022CFE-0BD0-43B4-A258-575BA6BB9F49}"/>
              </a:ext>
            </a:extLst>
          </p:cNvPr>
          <p:cNvSpPr>
            <a:spLocks noGrp="1"/>
          </p:cNvSpPr>
          <p:nvPr>
            <p:ph type="title"/>
          </p:nvPr>
        </p:nvSpPr>
        <p:spPr>
          <a:xfrm>
            <a:off x="-59770" y="-233587"/>
            <a:ext cx="12394667" cy="1325563"/>
          </a:xfrm>
        </p:spPr>
        <p:txBody>
          <a:bodyPr>
            <a:normAutofit/>
          </a:bodyPr>
          <a:lstStyle/>
          <a:p>
            <a:pPr algn="ctr"/>
            <a:r>
              <a:rPr lang="he-IL" sz="4000" dirty="0"/>
              <a:t>שיטת </a:t>
            </a:r>
            <a:r>
              <a:rPr lang="en-US" sz="4000" dirty="0"/>
              <a:t>Western blot</a:t>
            </a:r>
            <a:r>
              <a:rPr lang="he-IL" sz="4000" dirty="0"/>
              <a:t> (תספיג מערבי), בשלבים:</a:t>
            </a:r>
          </a:p>
        </p:txBody>
      </p:sp>
      <p:sp>
        <p:nvSpPr>
          <p:cNvPr id="9" name="כותרת 1">
            <a:extLst>
              <a:ext uri="{FF2B5EF4-FFF2-40B4-BE49-F238E27FC236}">
                <a16:creationId xmlns:a16="http://schemas.microsoft.com/office/drawing/2014/main" id="{8FAD5D00-C412-4E70-96C6-00789BEF8205}"/>
              </a:ext>
            </a:extLst>
          </p:cNvPr>
          <p:cNvSpPr txBox="1">
            <a:spLocks/>
          </p:cNvSpPr>
          <p:nvPr/>
        </p:nvSpPr>
        <p:spPr>
          <a:xfrm>
            <a:off x="719166" y="387630"/>
            <a:ext cx="105558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3200" dirty="0">
                <a:solidFill>
                  <a:srgbClr val="0070C0"/>
                </a:solidFill>
              </a:rPr>
              <a:t>שלב רביעי: הטענת הליזאט על גבי הג'ל וביצוע אלקטרופורזה</a:t>
            </a:r>
          </a:p>
        </p:txBody>
      </p:sp>
      <p:pic>
        <p:nvPicPr>
          <p:cNvPr id="8" name="תמונה 7">
            <a:extLst>
              <a:ext uri="{FF2B5EF4-FFF2-40B4-BE49-F238E27FC236}">
                <a16:creationId xmlns:a16="http://schemas.microsoft.com/office/drawing/2014/main" id="{915DEE29-6E9A-4981-87E9-35641BB13A1C}"/>
              </a:ext>
            </a:extLst>
          </p:cNvPr>
          <p:cNvPicPr>
            <a:picLocks noChangeAspect="1"/>
          </p:cNvPicPr>
          <p:nvPr/>
        </p:nvPicPr>
        <p:blipFill rotWithShape="1">
          <a:blip r:embed="rId2"/>
          <a:srcRect l="9519" t="7102" r="5474" b="54846"/>
          <a:stretch/>
        </p:blipFill>
        <p:spPr>
          <a:xfrm>
            <a:off x="247511" y="3745395"/>
            <a:ext cx="5954344" cy="3013970"/>
          </a:xfrm>
          <a:prstGeom prst="rect">
            <a:avLst/>
          </a:prstGeom>
        </p:spPr>
      </p:pic>
      <p:pic>
        <p:nvPicPr>
          <p:cNvPr id="4" name="Picture 3">
            <a:extLst>
              <a:ext uri="{FF2B5EF4-FFF2-40B4-BE49-F238E27FC236}">
                <a16:creationId xmlns:a16="http://schemas.microsoft.com/office/drawing/2014/main" id="{1C26531A-29C8-4B6C-B208-F8498BD7AF9C}"/>
              </a:ext>
            </a:extLst>
          </p:cNvPr>
          <p:cNvPicPr>
            <a:picLocks noChangeAspect="1"/>
          </p:cNvPicPr>
          <p:nvPr/>
        </p:nvPicPr>
        <p:blipFill rotWithShape="1">
          <a:blip r:embed="rId3"/>
          <a:srcRect l="13073" t="39633" r="21903" b="34071"/>
          <a:stretch/>
        </p:blipFill>
        <p:spPr>
          <a:xfrm>
            <a:off x="1563729" y="1412371"/>
            <a:ext cx="10255814" cy="2333024"/>
          </a:xfrm>
          <a:prstGeom prst="rect">
            <a:avLst/>
          </a:prstGeom>
        </p:spPr>
      </p:pic>
      <p:sp>
        <p:nvSpPr>
          <p:cNvPr id="13" name="כותרת 1">
            <a:extLst>
              <a:ext uri="{FF2B5EF4-FFF2-40B4-BE49-F238E27FC236}">
                <a16:creationId xmlns:a16="http://schemas.microsoft.com/office/drawing/2014/main" id="{53549A5D-E836-4875-911D-304AD6E046DE}"/>
              </a:ext>
            </a:extLst>
          </p:cNvPr>
          <p:cNvSpPr txBox="1">
            <a:spLocks/>
          </p:cNvSpPr>
          <p:nvPr/>
        </p:nvSpPr>
        <p:spPr>
          <a:xfrm>
            <a:off x="5398895" y="5252380"/>
            <a:ext cx="2456224" cy="659524"/>
          </a:xfrm>
          <a:prstGeom prst="rect">
            <a:avLst/>
          </a:prstGeom>
        </p:spPr>
        <p:txBody>
          <a:bodyPr vert="horz" lIns="91440" tIns="45720" rIns="91440" bIns="45720" rtlCol="1" anchor="ctr">
            <a:normAutofit fontScale="92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2000" dirty="0">
                <a:solidFill>
                  <a:schemeClr val="accent6">
                    <a:lumMod val="50000"/>
                  </a:schemeClr>
                </a:solidFill>
              </a:rPr>
              <a:t>סמן הגודל – יהיה מאוד חשוב בהמשך...</a:t>
            </a:r>
          </a:p>
        </p:txBody>
      </p:sp>
    </p:spTree>
    <p:extLst>
      <p:ext uri="{BB962C8B-B14F-4D97-AF65-F5344CB8AC3E}">
        <p14:creationId xmlns:p14="http://schemas.microsoft.com/office/powerpoint/2010/main" val="345927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EF4D0B-BA4C-4F86-BA0D-0CF4C5B78980}"/>
              </a:ext>
            </a:extLst>
          </p:cNvPr>
          <p:cNvSpPr/>
          <p:nvPr/>
        </p:nvSpPr>
        <p:spPr>
          <a:xfrm>
            <a:off x="0" y="5422654"/>
            <a:ext cx="8663756" cy="1435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DF022CFE-0BD0-43B4-A258-575BA6BB9F49}"/>
              </a:ext>
            </a:extLst>
          </p:cNvPr>
          <p:cNvSpPr>
            <a:spLocks noGrp="1"/>
          </p:cNvSpPr>
          <p:nvPr>
            <p:ph type="title"/>
          </p:nvPr>
        </p:nvSpPr>
        <p:spPr>
          <a:xfrm>
            <a:off x="-101334" y="-220526"/>
            <a:ext cx="12394667" cy="1325563"/>
          </a:xfrm>
        </p:spPr>
        <p:txBody>
          <a:bodyPr>
            <a:normAutofit/>
          </a:bodyPr>
          <a:lstStyle/>
          <a:p>
            <a:pPr algn="ctr"/>
            <a:r>
              <a:rPr lang="he-IL" sz="4000" dirty="0"/>
              <a:t>שיטת </a:t>
            </a:r>
            <a:r>
              <a:rPr lang="en-US" sz="4000" dirty="0"/>
              <a:t>Western blot</a:t>
            </a:r>
            <a:r>
              <a:rPr lang="he-IL" sz="4000" dirty="0"/>
              <a:t> (תספיג מערבי), בשלבים:</a:t>
            </a:r>
          </a:p>
        </p:txBody>
      </p:sp>
      <p:sp>
        <p:nvSpPr>
          <p:cNvPr id="12" name="כותרת 1">
            <a:extLst>
              <a:ext uri="{FF2B5EF4-FFF2-40B4-BE49-F238E27FC236}">
                <a16:creationId xmlns:a16="http://schemas.microsoft.com/office/drawing/2014/main" id="{C09C42AF-A8ED-4298-A178-31F1860243D9}"/>
              </a:ext>
            </a:extLst>
          </p:cNvPr>
          <p:cNvSpPr txBox="1">
            <a:spLocks/>
          </p:cNvSpPr>
          <p:nvPr/>
        </p:nvSpPr>
        <p:spPr>
          <a:xfrm>
            <a:off x="4269834" y="2172404"/>
            <a:ext cx="6473657" cy="180339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2000" dirty="0">
                <a:solidFill>
                  <a:srgbClr val="FF0066"/>
                </a:solidFill>
              </a:rPr>
              <a:t>הג'ל עשוי מפולימר דביק הדומה לג'לי שקוף. הפולימר הוא במבנה של מסננת, והחלבונים רצים דרך חורי המסננת. אם חלבון הוא קטן, הרי שהוא ירוץ בקלות דרך החורים. חלבון גדול יותר יתעכב עד שיצליח לעבור כל חור, לכן יקח לו זמן רב יותר לעבור בג'ל לכיוון האלקטרודה החיובית</a:t>
            </a:r>
          </a:p>
        </p:txBody>
      </p:sp>
      <p:sp>
        <p:nvSpPr>
          <p:cNvPr id="10" name="כותרת 1">
            <a:extLst>
              <a:ext uri="{FF2B5EF4-FFF2-40B4-BE49-F238E27FC236}">
                <a16:creationId xmlns:a16="http://schemas.microsoft.com/office/drawing/2014/main" id="{A170C2B4-15E7-4818-B861-7E8154125462}"/>
              </a:ext>
            </a:extLst>
          </p:cNvPr>
          <p:cNvSpPr txBox="1">
            <a:spLocks/>
          </p:cNvSpPr>
          <p:nvPr/>
        </p:nvSpPr>
        <p:spPr>
          <a:xfrm>
            <a:off x="4027814" y="897558"/>
            <a:ext cx="6715677" cy="180339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2000" dirty="0">
                <a:solidFill>
                  <a:srgbClr val="7030A0"/>
                </a:solidFill>
              </a:rPr>
              <a:t>אלקטרופורזה – הפרדת חומרים ע"י שימוש בחשמל. כאן אנו מפרידים בין החלבונים לפי גודלם (משקלם המוליקולרי)</a:t>
            </a:r>
          </a:p>
        </p:txBody>
      </p:sp>
      <p:pic>
        <p:nvPicPr>
          <p:cNvPr id="14" name="Picture 4">
            <a:extLst>
              <a:ext uri="{FF2B5EF4-FFF2-40B4-BE49-F238E27FC236}">
                <a16:creationId xmlns:a16="http://schemas.microsoft.com/office/drawing/2014/main" id="{2D4DD2BE-017C-4178-8691-C18B2150AEF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41647" y="1330419"/>
            <a:ext cx="3286599" cy="27081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E863D5D4-9A55-42A0-ADB4-223AF9139B7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41647" y="4173748"/>
            <a:ext cx="3286599" cy="2497814"/>
          </a:xfrm>
          <a:prstGeom prst="rect">
            <a:avLst/>
          </a:prstGeom>
          <a:noFill/>
          <a:extLst>
            <a:ext uri="{909E8E84-426E-40DD-AFC4-6F175D3DCCD1}">
              <a14:hiddenFill xmlns:a14="http://schemas.microsoft.com/office/drawing/2010/main">
                <a:solidFill>
                  <a:srgbClr val="FFFFFF"/>
                </a:solidFill>
              </a14:hiddenFill>
            </a:ext>
          </a:extLst>
        </p:spPr>
      </p:pic>
      <p:sp>
        <p:nvSpPr>
          <p:cNvPr id="17" name="כותרת 1">
            <a:extLst>
              <a:ext uri="{FF2B5EF4-FFF2-40B4-BE49-F238E27FC236}">
                <a16:creationId xmlns:a16="http://schemas.microsoft.com/office/drawing/2014/main" id="{45431BA1-7345-4C8A-94B1-C0423517939E}"/>
              </a:ext>
            </a:extLst>
          </p:cNvPr>
          <p:cNvSpPr txBox="1">
            <a:spLocks/>
          </p:cNvSpPr>
          <p:nvPr/>
        </p:nvSpPr>
        <p:spPr>
          <a:xfrm>
            <a:off x="4269834" y="3454400"/>
            <a:ext cx="6612701" cy="180339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2000" dirty="0">
                <a:solidFill>
                  <a:schemeClr val="accent6">
                    <a:lumMod val="50000"/>
                  </a:schemeClr>
                </a:solidFill>
              </a:rPr>
              <a:t>ניתן לבדוק שההרצה תקינה (לפני שעוברים לשלב הבא) ע"י צביעת הג'ל בצבע לא ספציפי, צובע את כל החלבונים – וכך לראות פריסה של חלבונים שונים לאורך הג'ל (לא חובה)</a:t>
            </a:r>
          </a:p>
        </p:txBody>
      </p:sp>
      <p:sp>
        <p:nvSpPr>
          <p:cNvPr id="11" name="כותרת 1">
            <a:extLst>
              <a:ext uri="{FF2B5EF4-FFF2-40B4-BE49-F238E27FC236}">
                <a16:creationId xmlns:a16="http://schemas.microsoft.com/office/drawing/2014/main" id="{F51C569C-02CA-411E-945D-7489DA353D73}"/>
              </a:ext>
            </a:extLst>
          </p:cNvPr>
          <p:cNvSpPr txBox="1">
            <a:spLocks/>
          </p:cNvSpPr>
          <p:nvPr/>
        </p:nvSpPr>
        <p:spPr>
          <a:xfrm>
            <a:off x="719166" y="377239"/>
            <a:ext cx="1055585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3200" dirty="0">
                <a:solidFill>
                  <a:srgbClr val="0070C0"/>
                </a:solidFill>
              </a:rPr>
              <a:t>שלב רביעי: הטענת הליזאט על גבי הג'ל וביצוע אלקטרופורזה</a:t>
            </a:r>
          </a:p>
        </p:txBody>
      </p:sp>
      <p:sp>
        <p:nvSpPr>
          <p:cNvPr id="4" name="Rectangle: Rounded Corners 3">
            <a:extLst>
              <a:ext uri="{FF2B5EF4-FFF2-40B4-BE49-F238E27FC236}">
                <a16:creationId xmlns:a16="http://schemas.microsoft.com/office/drawing/2014/main" id="{9CFF2B94-7057-48CF-9B8C-78CD562314B9}"/>
              </a:ext>
            </a:extLst>
          </p:cNvPr>
          <p:cNvSpPr/>
          <p:nvPr/>
        </p:nvSpPr>
        <p:spPr>
          <a:xfrm>
            <a:off x="10882535" y="6278188"/>
            <a:ext cx="1923027" cy="405145"/>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0B12427-8739-4141-92A3-0CF261938044}"/>
              </a:ext>
            </a:extLst>
          </p:cNvPr>
          <p:cNvSpPr/>
          <p:nvPr/>
        </p:nvSpPr>
        <p:spPr>
          <a:xfrm>
            <a:off x="11435728" y="5915231"/>
            <a:ext cx="1923027" cy="245877"/>
          </a:xfrm>
          <a:prstGeom prst="roundRect">
            <a:avLst>
              <a:gd name="adj" fmla="val 50000"/>
            </a:avLst>
          </a:prstGeom>
          <a:solidFill>
            <a:srgbClr val="4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08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תיבת טקסט 4">
            <a:extLst>
              <a:ext uri="{FF2B5EF4-FFF2-40B4-BE49-F238E27FC236}">
                <a16:creationId xmlns:a16="http://schemas.microsoft.com/office/drawing/2014/main" id="{60C0A87C-D313-41D1-B009-787AC2EE1905}"/>
              </a:ext>
            </a:extLst>
          </p:cNvPr>
          <p:cNvSpPr txBox="1"/>
          <p:nvPr/>
        </p:nvSpPr>
        <p:spPr>
          <a:xfrm>
            <a:off x="3044536" y="129079"/>
            <a:ext cx="6267635" cy="707886"/>
          </a:xfrm>
          <a:prstGeom prst="rect">
            <a:avLst/>
          </a:prstGeom>
          <a:noFill/>
        </p:spPr>
        <p:txBody>
          <a:bodyPr wrap="square" rtlCol="1">
            <a:spAutoFit/>
          </a:bodyPr>
          <a:lstStyle/>
          <a:p>
            <a:pPr algn="ctr"/>
            <a:r>
              <a:rPr lang="he-IL" sz="2000" dirty="0"/>
              <a:t>סרטון שני על הדמיית שלבי שיטת ה-</a:t>
            </a:r>
            <a:r>
              <a:rPr lang="en-US" sz="2000" dirty="0"/>
              <a:t>western blot</a:t>
            </a:r>
            <a:r>
              <a:rPr lang="he-IL" sz="2000" dirty="0"/>
              <a:t>:</a:t>
            </a:r>
          </a:p>
          <a:p>
            <a:pPr algn="ctr"/>
            <a:r>
              <a:rPr lang="he-IL" sz="2000" dirty="0"/>
              <a:t>רלבנטי מדקה 3:10 והלאה</a:t>
            </a:r>
          </a:p>
        </p:txBody>
      </p:sp>
      <p:pic>
        <p:nvPicPr>
          <p:cNvPr id="5" name="Online Media 4" title="Western Blotting Animation - Part II">
            <a:hlinkClick r:id="" action="ppaction://media"/>
            <a:extLst>
              <a:ext uri="{FF2B5EF4-FFF2-40B4-BE49-F238E27FC236}">
                <a16:creationId xmlns:a16="http://schemas.microsoft.com/office/drawing/2014/main" id="{1B135BA1-9490-4396-95DB-542B92B444F6}"/>
              </a:ext>
            </a:extLst>
          </p:cNvPr>
          <p:cNvPicPr>
            <a:picLocks noRot="1" noChangeAspect="1"/>
          </p:cNvPicPr>
          <p:nvPr>
            <a:videoFile r:link="rId1"/>
          </p:nvPr>
        </p:nvPicPr>
        <p:blipFill>
          <a:blip r:embed="rId3"/>
          <a:stretch>
            <a:fillRect/>
          </a:stretch>
        </p:blipFill>
        <p:spPr>
          <a:xfrm>
            <a:off x="793173" y="871694"/>
            <a:ext cx="10283537" cy="5784490"/>
          </a:xfrm>
          <a:prstGeom prst="rect">
            <a:avLst/>
          </a:prstGeom>
        </p:spPr>
      </p:pic>
    </p:spTree>
    <p:extLst>
      <p:ext uri="{BB962C8B-B14F-4D97-AF65-F5344CB8AC3E}">
        <p14:creationId xmlns:p14="http://schemas.microsoft.com/office/powerpoint/2010/main" val="5101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473693" y="1915026"/>
            <a:ext cx="9839416" cy="1260164"/>
          </a:xfrm>
        </p:spPr>
        <p:txBody>
          <a:bodyPr/>
          <a:lstStyle/>
          <a:p>
            <a:r>
              <a:rPr lang="he-IL" dirty="0"/>
              <a:t>השיטה </a:t>
            </a:r>
            <a:r>
              <a:rPr lang="en-US" dirty="0"/>
              <a:t>western blot</a:t>
            </a:r>
            <a:r>
              <a:rPr lang="he-IL" dirty="0"/>
              <a:t> (תספיג מערבי)</a:t>
            </a:r>
            <a:endParaRPr lang="en-US" dirty="0"/>
          </a:p>
        </p:txBody>
      </p:sp>
      <p:sp>
        <p:nvSpPr>
          <p:cNvPr id="7" name="כותרת משנה 6"/>
          <p:cNvSpPr>
            <a:spLocks noGrp="1"/>
          </p:cNvSpPr>
          <p:nvPr>
            <p:ph type="subTitle" idx="1"/>
          </p:nvPr>
        </p:nvSpPr>
        <p:spPr>
          <a:xfrm>
            <a:off x="-150919" y="3668595"/>
            <a:ext cx="12192001" cy="765200"/>
          </a:xfrm>
        </p:spPr>
        <p:txBody>
          <a:bodyPr/>
          <a:lstStyle/>
          <a:p>
            <a:r>
              <a:rPr lang="he-IL" dirty="0">
                <a:sym typeface="Varela Round"/>
              </a:rPr>
              <a:t>מערכות ביוטכנולוגיות</a:t>
            </a:r>
          </a:p>
        </p:txBody>
      </p:sp>
      <p:sp>
        <p:nvSpPr>
          <p:cNvPr id="4" name="מציין מיקום תוכן 3"/>
          <p:cNvSpPr>
            <a:spLocks noGrp="1"/>
          </p:cNvSpPr>
          <p:nvPr>
            <p:ph idx="10"/>
          </p:nvPr>
        </p:nvSpPr>
        <p:spPr>
          <a:xfrm>
            <a:off x="-150919" y="4692538"/>
            <a:ext cx="12192001" cy="720094"/>
          </a:xfrm>
        </p:spPr>
        <p:txBody>
          <a:bodyPr/>
          <a:lstStyle/>
          <a:p>
            <a:r>
              <a:rPr lang="he-IL" dirty="0">
                <a:sym typeface="Varela Round"/>
              </a:rPr>
              <a:t>שם המורה: ד"ר אורלי כהן</a:t>
            </a:r>
          </a:p>
          <a:p>
            <a:endParaRPr lang="he-IL" sz="3200" dirty="0">
              <a:sym typeface="Varela Rou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7">
            <a:extLst>
              <a:ext uri="{FF2B5EF4-FFF2-40B4-BE49-F238E27FC236}">
                <a16:creationId xmlns:a16="http://schemas.microsoft.com/office/drawing/2014/main" id="{CE3DAEB1-8868-4B63-8811-00DCF34C6E1D}"/>
              </a:ext>
            </a:extLst>
          </p:cNvPr>
          <p:cNvPicPr>
            <a:picLocks noChangeAspect="1"/>
          </p:cNvPicPr>
          <p:nvPr/>
        </p:nvPicPr>
        <p:blipFill rotWithShape="1">
          <a:blip r:embed="rId2"/>
          <a:srcRect l="8961" t="45652" r="10029" b="33543"/>
          <a:stretch/>
        </p:blipFill>
        <p:spPr>
          <a:xfrm>
            <a:off x="140667" y="1830285"/>
            <a:ext cx="6603522" cy="1917651"/>
          </a:xfrm>
          <a:prstGeom prst="rect">
            <a:avLst/>
          </a:prstGeom>
        </p:spPr>
      </p:pic>
      <p:sp>
        <p:nvSpPr>
          <p:cNvPr id="2" name="כותרת 1">
            <a:extLst>
              <a:ext uri="{FF2B5EF4-FFF2-40B4-BE49-F238E27FC236}">
                <a16:creationId xmlns:a16="http://schemas.microsoft.com/office/drawing/2014/main" id="{DF022CFE-0BD0-43B4-A258-575BA6BB9F49}"/>
              </a:ext>
            </a:extLst>
          </p:cNvPr>
          <p:cNvSpPr>
            <a:spLocks noGrp="1"/>
          </p:cNvSpPr>
          <p:nvPr>
            <p:ph type="title"/>
          </p:nvPr>
        </p:nvSpPr>
        <p:spPr>
          <a:xfrm>
            <a:off x="-240368" y="-118869"/>
            <a:ext cx="12394667" cy="1325563"/>
          </a:xfrm>
        </p:spPr>
        <p:txBody>
          <a:bodyPr>
            <a:normAutofit/>
          </a:bodyPr>
          <a:lstStyle/>
          <a:p>
            <a:pPr algn="ctr"/>
            <a:r>
              <a:rPr lang="he-IL" sz="4000" dirty="0"/>
              <a:t>שיטת </a:t>
            </a:r>
            <a:r>
              <a:rPr lang="en-US" sz="4000" dirty="0"/>
              <a:t>Western blot</a:t>
            </a:r>
            <a:r>
              <a:rPr lang="he-IL" sz="4000" dirty="0"/>
              <a:t> (תספיג מערבי), בשלבים:</a:t>
            </a:r>
          </a:p>
        </p:txBody>
      </p:sp>
      <p:sp>
        <p:nvSpPr>
          <p:cNvPr id="9" name="כותרת 1">
            <a:extLst>
              <a:ext uri="{FF2B5EF4-FFF2-40B4-BE49-F238E27FC236}">
                <a16:creationId xmlns:a16="http://schemas.microsoft.com/office/drawing/2014/main" id="{8FAD5D00-C412-4E70-96C6-00789BEF8205}"/>
              </a:ext>
            </a:extLst>
          </p:cNvPr>
          <p:cNvSpPr txBox="1">
            <a:spLocks/>
          </p:cNvSpPr>
          <p:nvPr/>
        </p:nvSpPr>
        <p:spPr>
          <a:xfrm>
            <a:off x="37701" y="494558"/>
            <a:ext cx="12394667"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3200" dirty="0">
                <a:solidFill>
                  <a:srgbClr val="0070C0"/>
                </a:solidFill>
              </a:rPr>
              <a:t>שלב חמישי: טרנספר (הספגה)</a:t>
            </a:r>
          </a:p>
        </p:txBody>
      </p:sp>
      <p:sp>
        <p:nvSpPr>
          <p:cNvPr id="12" name="כותרת 1">
            <a:extLst>
              <a:ext uri="{FF2B5EF4-FFF2-40B4-BE49-F238E27FC236}">
                <a16:creationId xmlns:a16="http://schemas.microsoft.com/office/drawing/2014/main" id="{C09C42AF-A8ED-4298-A178-31F1860243D9}"/>
              </a:ext>
            </a:extLst>
          </p:cNvPr>
          <p:cNvSpPr txBox="1">
            <a:spLocks/>
          </p:cNvSpPr>
          <p:nvPr/>
        </p:nvSpPr>
        <p:spPr>
          <a:xfrm>
            <a:off x="6608618" y="1561697"/>
            <a:ext cx="5292104" cy="2454826"/>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2000" dirty="0">
                <a:solidFill>
                  <a:srgbClr val="FF0066"/>
                </a:solidFill>
              </a:rPr>
              <a:t>לאחר ההרצה בג'ל, אנו מעוניינים לדעת מה התוצאה – ז"א נרצה להשתמש בנוגדנים כדי לראות כמה מהאנטיגן נוכח. הבעיה: הג'ל עבה (עוביו כמה מילמיטרים), לכן נוגדנים לא יכולים להיקשר אליו. על כן, אנו חייבים להעביר את כל החלבונים אל ממברנה דקה הסופחת אליה חלבונים (מסוג ניטרוצלולוז או </a:t>
            </a:r>
            <a:r>
              <a:rPr lang="en-US" sz="2000" dirty="0">
                <a:solidFill>
                  <a:srgbClr val="FF0066"/>
                </a:solidFill>
              </a:rPr>
              <a:t>PVDF</a:t>
            </a:r>
            <a:r>
              <a:rPr lang="he-IL" sz="2000" dirty="0">
                <a:solidFill>
                  <a:srgbClr val="FF0066"/>
                </a:solidFill>
              </a:rPr>
              <a:t>). הממברנה נראית דקיקה, כמו מעין דף נייר, לכן מאפשרת קישור קל ונוח של נוגדנים.</a:t>
            </a:r>
          </a:p>
        </p:txBody>
      </p:sp>
      <p:sp>
        <p:nvSpPr>
          <p:cNvPr id="10" name="כותרת 1">
            <a:extLst>
              <a:ext uri="{FF2B5EF4-FFF2-40B4-BE49-F238E27FC236}">
                <a16:creationId xmlns:a16="http://schemas.microsoft.com/office/drawing/2014/main" id="{A170C2B4-15E7-4818-B861-7E8154125462}"/>
              </a:ext>
            </a:extLst>
          </p:cNvPr>
          <p:cNvSpPr txBox="1">
            <a:spLocks/>
          </p:cNvSpPr>
          <p:nvPr/>
        </p:nvSpPr>
        <p:spPr>
          <a:xfrm>
            <a:off x="446631" y="3931691"/>
            <a:ext cx="6161987" cy="1803393"/>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2000" dirty="0">
                <a:solidFill>
                  <a:srgbClr val="7030A0"/>
                </a:solidFill>
              </a:rPr>
              <a:t>העברת החלבונים מהג'ל אל הממברנה (טרנספר) מתאפשרת כאשר מניחים מעל הג'ל את הממברנה, ומעבירים זרם חשמלי דרך שניהם, בתוך בופר מתאים (הנקרא בופר טרנספר). מתקבלת </a:t>
            </a:r>
            <a:r>
              <a:rPr lang="he-IL" sz="2000" b="1" dirty="0">
                <a:solidFill>
                  <a:srgbClr val="7030A0"/>
                </a:solidFill>
              </a:rPr>
              <a:t>תמונת ראי מושלמת </a:t>
            </a:r>
            <a:r>
              <a:rPr lang="he-IL" sz="2000" dirty="0">
                <a:solidFill>
                  <a:srgbClr val="7030A0"/>
                </a:solidFill>
              </a:rPr>
              <a:t>של הרצת החלבונים על גבי הממברנה, שזהה לחלוטין למיקום ולכמות של כל חלבון כפי שהוא היה על גבי הג'ל</a:t>
            </a:r>
          </a:p>
        </p:txBody>
      </p:sp>
    </p:spTree>
    <p:extLst>
      <p:ext uri="{BB962C8B-B14F-4D97-AF65-F5344CB8AC3E}">
        <p14:creationId xmlns:p14="http://schemas.microsoft.com/office/powerpoint/2010/main" val="208424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022CFE-0BD0-43B4-A258-575BA6BB9F49}"/>
              </a:ext>
            </a:extLst>
          </p:cNvPr>
          <p:cNvSpPr>
            <a:spLocks noGrp="1"/>
          </p:cNvSpPr>
          <p:nvPr>
            <p:ph type="title"/>
          </p:nvPr>
        </p:nvSpPr>
        <p:spPr>
          <a:xfrm>
            <a:off x="-240368" y="-14959"/>
            <a:ext cx="12394667" cy="1325563"/>
          </a:xfrm>
        </p:spPr>
        <p:txBody>
          <a:bodyPr>
            <a:normAutofit/>
          </a:bodyPr>
          <a:lstStyle/>
          <a:p>
            <a:pPr algn="ctr"/>
            <a:r>
              <a:rPr lang="he-IL" sz="4000" dirty="0"/>
              <a:t>שיטת </a:t>
            </a:r>
            <a:r>
              <a:rPr lang="en-US" sz="4000" dirty="0"/>
              <a:t>Western blot</a:t>
            </a:r>
            <a:r>
              <a:rPr lang="he-IL" sz="4000" dirty="0"/>
              <a:t> (תספיג מערבי), בשלבים:</a:t>
            </a:r>
          </a:p>
        </p:txBody>
      </p:sp>
      <p:sp>
        <p:nvSpPr>
          <p:cNvPr id="9" name="כותרת 1">
            <a:extLst>
              <a:ext uri="{FF2B5EF4-FFF2-40B4-BE49-F238E27FC236}">
                <a16:creationId xmlns:a16="http://schemas.microsoft.com/office/drawing/2014/main" id="{8FAD5D00-C412-4E70-96C6-00789BEF8205}"/>
              </a:ext>
            </a:extLst>
          </p:cNvPr>
          <p:cNvSpPr txBox="1">
            <a:spLocks/>
          </p:cNvSpPr>
          <p:nvPr/>
        </p:nvSpPr>
        <p:spPr>
          <a:xfrm>
            <a:off x="37701" y="577686"/>
            <a:ext cx="12394667"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3200" dirty="0">
                <a:solidFill>
                  <a:srgbClr val="0070C0"/>
                </a:solidFill>
              </a:rPr>
              <a:t>שלב ששי: חסימה (בלוקינג)</a:t>
            </a:r>
          </a:p>
        </p:txBody>
      </p:sp>
      <p:grpSp>
        <p:nvGrpSpPr>
          <p:cNvPr id="3" name="Group 2">
            <a:extLst>
              <a:ext uri="{FF2B5EF4-FFF2-40B4-BE49-F238E27FC236}">
                <a16:creationId xmlns:a16="http://schemas.microsoft.com/office/drawing/2014/main" id="{FF49C31A-43D1-4F86-9882-82F4E12B0C65}"/>
              </a:ext>
            </a:extLst>
          </p:cNvPr>
          <p:cNvGrpSpPr/>
          <p:nvPr/>
        </p:nvGrpSpPr>
        <p:grpSpPr>
          <a:xfrm>
            <a:off x="896293" y="1754998"/>
            <a:ext cx="10571027" cy="2785830"/>
            <a:chOff x="1468071" y="1753299"/>
            <a:chExt cx="8388992" cy="2162194"/>
          </a:xfrm>
        </p:grpSpPr>
        <p:pic>
          <p:nvPicPr>
            <p:cNvPr id="11" name="Picture 10">
              <a:extLst>
                <a:ext uri="{FF2B5EF4-FFF2-40B4-BE49-F238E27FC236}">
                  <a16:creationId xmlns:a16="http://schemas.microsoft.com/office/drawing/2014/main" id="{2803F623-199C-4382-9972-ED504E21BE62}"/>
                </a:ext>
              </a:extLst>
            </p:cNvPr>
            <p:cNvPicPr>
              <a:picLocks noChangeAspect="1"/>
            </p:cNvPicPr>
            <p:nvPr/>
          </p:nvPicPr>
          <p:blipFill rotWithShape="1">
            <a:blip r:embed="rId2"/>
            <a:srcRect l="12041" t="25566" r="19151" b="52048"/>
            <a:stretch/>
          </p:blipFill>
          <p:spPr>
            <a:xfrm>
              <a:off x="1468072" y="1753299"/>
              <a:ext cx="8388991" cy="1535185"/>
            </a:xfrm>
            <a:prstGeom prst="rect">
              <a:avLst/>
            </a:prstGeom>
          </p:spPr>
        </p:pic>
        <p:pic>
          <p:nvPicPr>
            <p:cNvPr id="13" name="Picture 12">
              <a:extLst>
                <a:ext uri="{FF2B5EF4-FFF2-40B4-BE49-F238E27FC236}">
                  <a16:creationId xmlns:a16="http://schemas.microsoft.com/office/drawing/2014/main" id="{30622600-52F6-409B-B50B-F9A14C7505A0}"/>
                </a:ext>
              </a:extLst>
            </p:cNvPr>
            <p:cNvPicPr>
              <a:picLocks noChangeAspect="1"/>
            </p:cNvPicPr>
            <p:nvPr/>
          </p:nvPicPr>
          <p:blipFill rotWithShape="1">
            <a:blip r:embed="rId2"/>
            <a:srcRect l="12041" t="74559" r="19151" b="15351"/>
            <a:stretch/>
          </p:blipFill>
          <p:spPr>
            <a:xfrm>
              <a:off x="1468071" y="3223541"/>
              <a:ext cx="8388991" cy="691952"/>
            </a:xfrm>
            <a:prstGeom prst="rect">
              <a:avLst/>
            </a:prstGeom>
          </p:spPr>
        </p:pic>
      </p:grpSp>
    </p:spTree>
    <p:extLst>
      <p:ext uri="{BB962C8B-B14F-4D97-AF65-F5344CB8AC3E}">
        <p14:creationId xmlns:p14="http://schemas.microsoft.com/office/powerpoint/2010/main" val="2364365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022CFE-0BD0-43B4-A258-575BA6BB9F49}"/>
              </a:ext>
            </a:extLst>
          </p:cNvPr>
          <p:cNvSpPr>
            <a:spLocks noGrp="1"/>
          </p:cNvSpPr>
          <p:nvPr>
            <p:ph type="title"/>
          </p:nvPr>
        </p:nvSpPr>
        <p:spPr>
          <a:xfrm>
            <a:off x="-240368" y="-145408"/>
            <a:ext cx="12394667" cy="1325563"/>
          </a:xfrm>
        </p:spPr>
        <p:txBody>
          <a:bodyPr>
            <a:normAutofit/>
          </a:bodyPr>
          <a:lstStyle/>
          <a:p>
            <a:pPr algn="ctr"/>
            <a:r>
              <a:rPr lang="he-IL" sz="4000" dirty="0"/>
              <a:t>שיטת </a:t>
            </a:r>
            <a:r>
              <a:rPr lang="en-US" sz="4000" dirty="0"/>
              <a:t>Western blot</a:t>
            </a:r>
            <a:r>
              <a:rPr lang="he-IL" sz="4000" dirty="0"/>
              <a:t> (תספיג מערבי), בשלבים:</a:t>
            </a:r>
          </a:p>
        </p:txBody>
      </p:sp>
      <p:sp>
        <p:nvSpPr>
          <p:cNvPr id="9" name="כותרת 1">
            <a:extLst>
              <a:ext uri="{FF2B5EF4-FFF2-40B4-BE49-F238E27FC236}">
                <a16:creationId xmlns:a16="http://schemas.microsoft.com/office/drawing/2014/main" id="{8FAD5D00-C412-4E70-96C6-00789BEF8205}"/>
              </a:ext>
            </a:extLst>
          </p:cNvPr>
          <p:cNvSpPr txBox="1">
            <a:spLocks/>
          </p:cNvSpPr>
          <p:nvPr/>
        </p:nvSpPr>
        <p:spPr>
          <a:xfrm>
            <a:off x="-232465" y="504949"/>
            <a:ext cx="12394667"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3200" dirty="0">
                <a:solidFill>
                  <a:srgbClr val="0070C0"/>
                </a:solidFill>
              </a:rPr>
              <a:t>שלב שביעי: הגבת הממברנה עם נוגדנים</a:t>
            </a:r>
          </a:p>
        </p:txBody>
      </p:sp>
      <p:pic>
        <p:nvPicPr>
          <p:cNvPr id="3" name="Picture 2">
            <a:extLst>
              <a:ext uri="{FF2B5EF4-FFF2-40B4-BE49-F238E27FC236}">
                <a16:creationId xmlns:a16="http://schemas.microsoft.com/office/drawing/2014/main" id="{AE87007F-9111-48E0-B4CC-612B1062E6CA}"/>
              </a:ext>
            </a:extLst>
          </p:cNvPr>
          <p:cNvPicPr>
            <a:picLocks noChangeAspect="1"/>
          </p:cNvPicPr>
          <p:nvPr/>
        </p:nvPicPr>
        <p:blipFill rotWithShape="1">
          <a:blip r:embed="rId2"/>
          <a:srcRect l="12729" t="28746" r="22042" b="18655"/>
          <a:stretch/>
        </p:blipFill>
        <p:spPr>
          <a:xfrm>
            <a:off x="4425912" y="1493240"/>
            <a:ext cx="7700153" cy="3492686"/>
          </a:xfrm>
          <a:prstGeom prst="rect">
            <a:avLst/>
          </a:prstGeom>
        </p:spPr>
      </p:pic>
      <p:sp>
        <p:nvSpPr>
          <p:cNvPr id="11" name="כותרת 1">
            <a:extLst>
              <a:ext uri="{FF2B5EF4-FFF2-40B4-BE49-F238E27FC236}">
                <a16:creationId xmlns:a16="http://schemas.microsoft.com/office/drawing/2014/main" id="{AD720C4A-5DB4-47C0-8AD7-233C050AF42F}"/>
              </a:ext>
            </a:extLst>
          </p:cNvPr>
          <p:cNvSpPr txBox="1">
            <a:spLocks/>
          </p:cNvSpPr>
          <p:nvPr/>
        </p:nvSpPr>
        <p:spPr>
          <a:xfrm>
            <a:off x="211895" y="4989199"/>
            <a:ext cx="6989005" cy="958942"/>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2000" dirty="0">
                <a:solidFill>
                  <a:srgbClr val="FF0066"/>
                </a:solidFill>
              </a:rPr>
              <a:t>ז"א – לאחר הקישור לנוגדן ראשוני ושניוני ושטיפות, נקבל מצב בו בכל מקום בו היה אנטיגן – עתה יהיה אנזים (בד"כ מספר אנזימים, משום שהנוגדן השניוני מספק הגברת האות)</a:t>
            </a:r>
          </a:p>
          <a:p>
            <a:pPr algn="ctr"/>
            <a:endParaRPr lang="he-IL" sz="2000" dirty="0">
              <a:solidFill>
                <a:srgbClr val="FF0066"/>
              </a:solidFill>
            </a:endParaRPr>
          </a:p>
        </p:txBody>
      </p:sp>
      <p:pic>
        <p:nvPicPr>
          <p:cNvPr id="8" name="תמונה 3">
            <a:extLst>
              <a:ext uri="{FF2B5EF4-FFF2-40B4-BE49-F238E27FC236}">
                <a16:creationId xmlns:a16="http://schemas.microsoft.com/office/drawing/2014/main" id="{758EE2BD-3C97-4C7A-800C-52810B1AB5AE}"/>
              </a:ext>
            </a:extLst>
          </p:cNvPr>
          <p:cNvPicPr>
            <a:picLocks noChangeAspect="1"/>
          </p:cNvPicPr>
          <p:nvPr/>
        </p:nvPicPr>
        <p:blipFill rotWithShape="1">
          <a:blip r:embed="rId3"/>
          <a:srcRect l="10354" t="6625" r="5004" b="5834"/>
          <a:stretch/>
        </p:blipFill>
        <p:spPr>
          <a:xfrm>
            <a:off x="76325" y="1813145"/>
            <a:ext cx="4479855" cy="2849612"/>
          </a:xfrm>
          <a:prstGeom prst="rect">
            <a:avLst/>
          </a:prstGeom>
        </p:spPr>
      </p:pic>
    </p:spTree>
    <p:extLst>
      <p:ext uri="{BB962C8B-B14F-4D97-AF65-F5344CB8AC3E}">
        <p14:creationId xmlns:p14="http://schemas.microsoft.com/office/powerpoint/2010/main" val="349850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022CFE-0BD0-43B4-A258-575BA6BB9F49}"/>
              </a:ext>
            </a:extLst>
          </p:cNvPr>
          <p:cNvSpPr>
            <a:spLocks noGrp="1"/>
          </p:cNvSpPr>
          <p:nvPr>
            <p:ph type="title"/>
          </p:nvPr>
        </p:nvSpPr>
        <p:spPr>
          <a:xfrm>
            <a:off x="-240368" y="-208781"/>
            <a:ext cx="12394667" cy="1325563"/>
          </a:xfrm>
        </p:spPr>
        <p:txBody>
          <a:bodyPr>
            <a:normAutofit/>
          </a:bodyPr>
          <a:lstStyle/>
          <a:p>
            <a:pPr algn="ctr"/>
            <a:r>
              <a:rPr lang="he-IL" sz="4000" dirty="0"/>
              <a:t>שיטת </a:t>
            </a:r>
            <a:r>
              <a:rPr lang="en-US" sz="4000" dirty="0"/>
              <a:t>Western blot</a:t>
            </a:r>
            <a:r>
              <a:rPr lang="he-IL" sz="4000" dirty="0"/>
              <a:t> (תספיג מערבי), בשלבים:</a:t>
            </a:r>
          </a:p>
        </p:txBody>
      </p:sp>
      <p:sp>
        <p:nvSpPr>
          <p:cNvPr id="9" name="כותרת 1">
            <a:extLst>
              <a:ext uri="{FF2B5EF4-FFF2-40B4-BE49-F238E27FC236}">
                <a16:creationId xmlns:a16="http://schemas.microsoft.com/office/drawing/2014/main" id="{8FAD5D00-C412-4E70-96C6-00789BEF8205}"/>
              </a:ext>
            </a:extLst>
          </p:cNvPr>
          <p:cNvSpPr txBox="1">
            <a:spLocks/>
          </p:cNvSpPr>
          <p:nvPr/>
        </p:nvSpPr>
        <p:spPr>
          <a:xfrm>
            <a:off x="-149337" y="504949"/>
            <a:ext cx="12394667"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3200" dirty="0">
                <a:solidFill>
                  <a:srgbClr val="0070C0"/>
                </a:solidFill>
              </a:rPr>
              <a:t>שלב שמיני: חשיפת הממברנה לסובסטרט (מצע)</a:t>
            </a:r>
          </a:p>
        </p:txBody>
      </p:sp>
      <p:sp>
        <p:nvSpPr>
          <p:cNvPr id="11" name="כותרת 1">
            <a:extLst>
              <a:ext uri="{FF2B5EF4-FFF2-40B4-BE49-F238E27FC236}">
                <a16:creationId xmlns:a16="http://schemas.microsoft.com/office/drawing/2014/main" id="{AD720C4A-5DB4-47C0-8AD7-233C050AF42F}"/>
              </a:ext>
            </a:extLst>
          </p:cNvPr>
          <p:cNvSpPr txBox="1">
            <a:spLocks/>
          </p:cNvSpPr>
          <p:nvPr/>
        </p:nvSpPr>
        <p:spPr>
          <a:xfrm>
            <a:off x="255311" y="4960388"/>
            <a:ext cx="6688821" cy="958942"/>
          </a:xfrm>
          <a:prstGeom prst="rect">
            <a:avLst/>
          </a:prstGeom>
        </p:spPr>
        <p:txBody>
          <a:bodyPr vert="horz" lIns="91440" tIns="45720" rIns="91440" bIns="45720" rtlCol="1" anchor="ctr">
            <a:normAutofit fontScale="850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2000" dirty="0">
                <a:solidFill>
                  <a:srgbClr val="FF0066"/>
                </a:solidFill>
              </a:rPr>
              <a:t>ז"א – </a:t>
            </a:r>
            <a:r>
              <a:rPr lang="he-IL" sz="2400" b="1" dirty="0">
                <a:solidFill>
                  <a:srgbClr val="FF0066"/>
                </a:solidFill>
              </a:rPr>
              <a:t>ככל שהבנד (פס) עבה יותר</a:t>
            </a:r>
            <a:r>
              <a:rPr lang="he-IL" sz="2000" dirty="0">
                <a:solidFill>
                  <a:srgbClr val="FF0066"/>
                </a:solidFill>
              </a:rPr>
              <a:t>, נסיק כי היה שם יותר אנזים. ומאחר שהיה שם יותר אנזים (שהיה קשור לנוגדן שניוני, שהיה קשור לנוגדן ראשוני, שהיה קשור לאנטיגן) </a:t>
            </a:r>
            <a:r>
              <a:rPr lang="he-IL" sz="2400" b="1" dirty="0">
                <a:solidFill>
                  <a:srgbClr val="FF0066"/>
                </a:solidFill>
              </a:rPr>
              <a:t>הרי שהיה שם יותר אנטיגן</a:t>
            </a:r>
          </a:p>
          <a:p>
            <a:pPr algn="ctr"/>
            <a:endParaRPr lang="he-IL" sz="2000" dirty="0">
              <a:solidFill>
                <a:srgbClr val="FF0066"/>
              </a:solidFill>
            </a:endParaRPr>
          </a:p>
        </p:txBody>
      </p:sp>
      <p:pic>
        <p:nvPicPr>
          <p:cNvPr id="4" name="Picture 3">
            <a:extLst>
              <a:ext uri="{FF2B5EF4-FFF2-40B4-BE49-F238E27FC236}">
                <a16:creationId xmlns:a16="http://schemas.microsoft.com/office/drawing/2014/main" id="{99B2F795-0A3C-484E-A77C-5F3BA9745E6D}"/>
              </a:ext>
            </a:extLst>
          </p:cNvPr>
          <p:cNvPicPr>
            <a:picLocks noChangeAspect="1"/>
          </p:cNvPicPr>
          <p:nvPr/>
        </p:nvPicPr>
        <p:blipFill rotWithShape="1">
          <a:blip r:embed="rId2"/>
          <a:srcRect l="13624" t="39511" r="22317" b="17366"/>
          <a:stretch/>
        </p:blipFill>
        <p:spPr>
          <a:xfrm>
            <a:off x="4610732" y="1776778"/>
            <a:ext cx="7581268" cy="2870723"/>
          </a:xfrm>
          <a:prstGeom prst="rect">
            <a:avLst/>
          </a:prstGeom>
        </p:spPr>
      </p:pic>
      <p:pic>
        <p:nvPicPr>
          <p:cNvPr id="7" name="תמונה 3">
            <a:extLst>
              <a:ext uri="{FF2B5EF4-FFF2-40B4-BE49-F238E27FC236}">
                <a16:creationId xmlns:a16="http://schemas.microsoft.com/office/drawing/2014/main" id="{69D0E75A-9CA6-4C74-A873-E46B7B2301F4}"/>
              </a:ext>
            </a:extLst>
          </p:cNvPr>
          <p:cNvPicPr>
            <a:picLocks noChangeAspect="1"/>
          </p:cNvPicPr>
          <p:nvPr/>
        </p:nvPicPr>
        <p:blipFill rotWithShape="1">
          <a:blip r:embed="rId3"/>
          <a:srcRect l="10354" t="6625" r="5004" b="5834"/>
          <a:stretch/>
        </p:blipFill>
        <p:spPr>
          <a:xfrm>
            <a:off x="76325" y="1813145"/>
            <a:ext cx="4479855" cy="2849612"/>
          </a:xfrm>
          <a:prstGeom prst="rect">
            <a:avLst/>
          </a:prstGeom>
        </p:spPr>
      </p:pic>
    </p:spTree>
    <p:extLst>
      <p:ext uri="{BB962C8B-B14F-4D97-AF65-F5344CB8AC3E}">
        <p14:creationId xmlns:p14="http://schemas.microsoft.com/office/powerpoint/2010/main" val="24334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022CFE-0BD0-43B4-A258-575BA6BB9F49}"/>
              </a:ext>
            </a:extLst>
          </p:cNvPr>
          <p:cNvSpPr>
            <a:spLocks noGrp="1"/>
          </p:cNvSpPr>
          <p:nvPr>
            <p:ph type="title"/>
          </p:nvPr>
        </p:nvSpPr>
        <p:spPr>
          <a:xfrm>
            <a:off x="-186050" y="-109192"/>
            <a:ext cx="12394667" cy="1325563"/>
          </a:xfrm>
        </p:spPr>
        <p:txBody>
          <a:bodyPr>
            <a:normAutofit/>
          </a:bodyPr>
          <a:lstStyle/>
          <a:p>
            <a:pPr algn="ctr"/>
            <a:r>
              <a:rPr lang="he-IL" sz="4000" dirty="0"/>
              <a:t>שיטת </a:t>
            </a:r>
            <a:r>
              <a:rPr lang="en-US" sz="4000" dirty="0"/>
              <a:t>Western blot</a:t>
            </a:r>
            <a:r>
              <a:rPr lang="he-IL" sz="4000" dirty="0"/>
              <a:t> (תספיג מערבי), בשלבים:</a:t>
            </a:r>
          </a:p>
        </p:txBody>
      </p:sp>
      <p:sp>
        <p:nvSpPr>
          <p:cNvPr id="9" name="כותרת 1">
            <a:extLst>
              <a:ext uri="{FF2B5EF4-FFF2-40B4-BE49-F238E27FC236}">
                <a16:creationId xmlns:a16="http://schemas.microsoft.com/office/drawing/2014/main" id="{8FAD5D00-C412-4E70-96C6-00789BEF8205}"/>
              </a:ext>
            </a:extLst>
          </p:cNvPr>
          <p:cNvSpPr txBox="1">
            <a:spLocks/>
          </p:cNvSpPr>
          <p:nvPr/>
        </p:nvSpPr>
        <p:spPr>
          <a:xfrm>
            <a:off x="-333491" y="546513"/>
            <a:ext cx="12394667"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3200" dirty="0">
                <a:solidFill>
                  <a:srgbClr val="0070C0"/>
                </a:solidFill>
              </a:rPr>
              <a:t>שלב שמיני: חשיפת הממברנה לסובסטרט (מצע) – תוצאה:</a:t>
            </a:r>
          </a:p>
        </p:txBody>
      </p:sp>
      <p:pic>
        <p:nvPicPr>
          <p:cNvPr id="3" name="Picture 2">
            <a:extLst>
              <a:ext uri="{FF2B5EF4-FFF2-40B4-BE49-F238E27FC236}">
                <a16:creationId xmlns:a16="http://schemas.microsoft.com/office/drawing/2014/main" id="{E1C71625-5082-4A11-98E9-A920997E8EA5}"/>
              </a:ext>
            </a:extLst>
          </p:cNvPr>
          <p:cNvPicPr>
            <a:picLocks noChangeAspect="1"/>
          </p:cNvPicPr>
          <p:nvPr/>
        </p:nvPicPr>
        <p:blipFill rotWithShape="1">
          <a:blip r:embed="rId2"/>
          <a:srcRect l="13762" t="42079" r="22592" b="20857"/>
          <a:stretch/>
        </p:blipFill>
        <p:spPr>
          <a:xfrm>
            <a:off x="1229147" y="1758839"/>
            <a:ext cx="9564272" cy="3132946"/>
          </a:xfrm>
          <a:prstGeom prst="rect">
            <a:avLst/>
          </a:prstGeom>
        </p:spPr>
      </p:pic>
    </p:spTree>
    <p:extLst>
      <p:ext uri="{BB962C8B-B14F-4D97-AF65-F5344CB8AC3E}">
        <p14:creationId xmlns:p14="http://schemas.microsoft.com/office/powerpoint/2010/main" val="1953234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3465B9A-EF55-4C83-BC38-D7F9C5BE18BC}"/>
              </a:ext>
            </a:extLst>
          </p:cNvPr>
          <p:cNvSpPr>
            <a:spLocks noGrp="1"/>
          </p:cNvSpPr>
          <p:nvPr>
            <p:ph type="title"/>
          </p:nvPr>
        </p:nvSpPr>
        <p:spPr/>
        <p:txBody>
          <a:bodyPr/>
          <a:lstStyle/>
          <a:p>
            <a:r>
              <a:rPr lang="he-IL" dirty="0"/>
              <a:t>שיטת </a:t>
            </a:r>
            <a:r>
              <a:rPr lang="en-US" dirty="0"/>
              <a:t>Western blot</a:t>
            </a:r>
            <a:r>
              <a:rPr lang="he-IL" dirty="0"/>
              <a:t> - שימוש בחלבון מנרמל</a:t>
            </a:r>
          </a:p>
        </p:txBody>
      </p:sp>
      <p:pic>
        <p:nvPicPr>
          <p:cNvPr id="8" name="Picture 14" descr="https://lh4.googleusercontent.com/PkVMACpconYfGuudHkmpSSM4h0zp-I007WyMIBTR1-WKidbeGBkHYCSMwIdVI5VdAFnuTXLw6KvPH9zmIFuAmypT51vw0mlvGpeKnQdL6a9kmMKSLyXl6VzFv-TqDqFmTm4JxIFw">
            <a:extLst>
              <a:ext uri="{FF2B5EF4-FFF2-40B4-BE49-F238E27FC236}">
                <a16:creationId xmlns:a16="http://schemas.microsoft.com/office/drawing/2014/main" id="{05C5E477-BC81-45AD-AED4-E23F9EA029D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206"/>
          <a:stretch/>
        </p:blipFill>
        <p:spPr bwMode="auto">
          <a:xfrm>
            <a:off x="126765" y="1555605"/>
            <a:ext cx="4861546"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https://lh6.googleusercontent.com/vMp381MLtIaWKUF4uQlw06exwaszU5Hb3wfxVGrb1QZEv8a7WBCzFhaJL2kjI1VpaCtffu_M8f0LkRfLa3bt7a0Yv03YLUdUwkAjD4q0ohPrvP6dEfnUSit_PBANvpQBydiVxdDN">
            <a:extLst>
              <a:ext uri="{FF2B5EF4-FFF2-40B4-BE49-F238E27FC236}">
                <a16:creationId xmlns:a16="http://schemas.microsoft.com/office/drawing/2014/main" id="{0AA1831D-8D40-4FB7-947A-2BE9C1F28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745" y="1545214"/>
            <a:ext cx="6208819" cy="3564552"/>
          </a:xfrm>
          <a:prstGeom prst="rect">
            <a:avLst/>
          </a:prstGeom>
          <a:noFill/>
          <a:extLst>
            <a:ext uri="{909E8E84-426E-40DD-AFC4-6F175D3DCCD1}">
              <a14:hiddenFill xmlns:a14="http://schemas.microsoft.com/office/drawing/2010/main">
                <a:solidFill>
                  <a:srgbClr val="FFFFFF"/>
                </a:solidFill>
              </a14:hiddenFill>
            </a:ext>
          </a:extLst>
        </p:spPr>
      </p:pic>
      <p:sp>
        <p:nvSpPr>
          <p:cNvPr id="6" name="כותרת 1">
            <a:extLst>
              <a:ext uri="{FF2B5EF4-FFF2-40B4-BE49-F238E27FC236}">
                <a16:creationId xmlns:a16="http://schemas.microsoft.com/office/drawing/2014/main" id="{110EA893-F2A1-4997-80F6-39C3CB3BE01A}"/>
              </a:ext>
            </a:extLst>
          </p:cNvPr>
          <p:cNvSpPr txBox="1">
            <a:spLocks/>
          </p:cNvSpPr>
          <p:nvPr/>
        </p:nvSpPr>
        <p:spPr>
          <a:xfrm>
            <a:off x="4378138" y="5354447"/>
            <a:ext cx="2720828" cy="552496"/>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2000" dirty="0">
                <a:solidFill>
                  <a:srgbClr val="FF0066"/>
                </a:solidFill>
              </a:rPr>
              <a:t>חלבון מנרמל לדוגמה - אקטין</a:t>
            </a:r>
            <a:endParaRPr lang="he-IL" sz="2400" b="1" dirty="0">
              <a:solidFill>
                <a:srgbClr val="FF0066"/>
              </a:solidFill>
            </a:endParaRPr>
          </a:p>
          <a:p>
            <a:pPr algn="ctr"/>
            <a:endParaRPr lang="he-IL" sz="2000" dirty="0">
              <a:solidFill>
                <a:srgbClr val="FF0066"/>
              </a:solidFill>
            </a:endParaRPr>
          </a:p>
        </p:txBody>
      </p:sp>
      <p:sp>
        <p:nvSpPr>
          <p:cNvPr id="7" name="כותרת 1">
            <a:extLst>
              <a:ext uri="{FF2B5EF4-FFF2-40B4-BE49-F238E27FC236}">
                <a16:creationId xmlns:a16="http://schemas.microsoft.com/office/drawing/2014/main" id="{9A7868E6-90CF-4713-8701-0C9E6FB3A320}"/>
              </a:ext>
            </a:extLst>
          </p:cNvPr>
          <p:cNvSpPr txBox="1">
            <a:spLocks/>
          </p:cNvSpPr>
          <p:nvPr/>
        </p:nvSpPr>
        <p:spPr>
          <a:xfrm>
            <a:off x="6864357" y="1167384"/>
            <a:ext cx="3577594" cy="653164"/>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2800" dirty="0">
                <a:solidFill>
                  <a:srgbClr val="FF0066"/>
                </a:solidFill>
              </a:rPr>
              <a:t>תוצאות לאחר כימות</a:t>
            </a:r>
            <a:endParaRPr lang="he-IL" sz="3200" b="1" dirty="0">
              <a:solidFill>
                <a:srgbClr val="FF0066"/>
              </a:solidFill>
            </a:endParaRPr>
          </a:p>
          <a:p>
            <a:pPr algn="ctr"/>
            <a:endParaRPr lang="he-IL" sz="2800" dirty="0">
              <a:solidFill>
                <a:srgbClr val="FF0066"/>
              </a:solidFill>
            </a:endParaRPr>
          </a:p>
        </p:txBody>
      </p:sp>
    </p:spTree>
    <p:extLst>
      <p:ext uri="{BB962C8B-B14F-4D97-AF65-F5344CB8AC3E}">
        <p14:creationId xmlns:p14="http://schemas.microsoft.com/office/powerpoint/2010/main" val="387020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תיבת טקסט 4">
            <a:extLst>
              <a:ext uri="{FF2B5EF4-FFF2-40B4-BE49-F238E27FC236}">
                <a16:creationId xmlns:a16="http://schemas.microsoft.com/office/drawing/2014/main" id="{7E1A2687-FA89-47A3-8602-9266E2010C82}"/>
              </a:ext>
            </a:extLst>
          </p:cNvPr>
          <p:cNvSpPr txBox="1"/>
          <p:nvPr/>
        </p:nvSpPr>
        <p:spPr>
          <a:xfrm>
            <a:off x="2501174" y="287657"/>
            <a:ext cx="7189651" cy="461665"/>
          </a:xfrm>
          <a:prstGeom prst="rect">
            <a:avLst/>
          </a:prstGeom>
          <a:noFill/>
        </p:spPr>
        <p:txBody>
          <a:bodyPr wrap="square" rtlCol="1">
            <a:spAutoFit/>
          </a:bodyPr>
          <a:lstStyle/>
          <a:p>
            <a:pPr algn="ctr"/>
            <a:r>
              <a:rPr lang="he-IL" sz="2400" dirty="0"/>
              <a:t>סרטון שלישי על הדמיית שלבי שיטת ה-</a:t>
            </a:r>
            <a:r>
              <a:rPr lang="en-US" sz="2400" dirty="0"/>
              <a:t>western blot</a:t>
            </a:r>
            <a:r>
              <a:rPr lang="he-IL" sz="2400" dirty="0"/>
              <a:t>:</a:t>
            </a:r>
          </a:p>
        </p:txBody>
      </p:sp>
      <p:sp>
        <p:nvSpPr>
          <p:cNvPr id="10" name="Rectangle 9">
            <a:extLst>
              <a:ext uri="{FF2B5EF4-FFF2-40B4-BE49-F238E27FC236}">
                <a16:creationId xmlns:a16="http://schemas.microsoft.com/office/drawing/2014/main" id="{14571FE9-9EE9-45B9-A22D-BB55B3DC2DCF}"/>
              </a:ext>
            </a:extLst>
          </p:cNvPr>
          <p:cNvSpPr/>
          <p:nvPr/>
        </p:nvSpPr>
        <p:spPr>
          <a:xfrm>
            <a:off x="-46691" y="54325"/>
            <a:ext cx="2812052" cy="523220"/>
          </a:xfrm>
          <a:prstGeom prst="rect">
            <a:avLst/>
          </a:prstGeom>
        </p:spPr>
        <p:txBody>
          <a:bodyPr wrap="none">
            <a:spAutoFit/>
          </a:bodyPr>
          <a:lstStyle/>
          <a:p>
            <a:r>
              <a:rPr lang="en-US" sz="1400" dirty="0">
                <a:hlinkClick r:id="rId3"/>
              </a:rPr>
              <a:t>https://youtu.be/IoVzpL_heFo</a:t>
            </a:r>
            <a:endParaRPr lang="he-IL" sz="1400" dirty="0"/>
          </a:p>
          <a:p>
            <a:endParaRPr lang="en-US" sz="1400" dirty="0"/>
          </a:p>
        </p:txBody>
      </p:sp>
      <p:pic>
        <p:nvPicPr>
          <p:cNvPr id="11" name="Online Media 10" title="Western Blotting Animation - Part III">
            <a:hlinkClick r:id="" action="ppaction://media"/>
            <a:extLst>
              <a:ext uri="{FF2B5EF4-FFF2-40B4-BE49-F238E27FC236}">
                <a16:creationId xmlns:a16="http://schemas.microsoft.com/office/drawing/2014/main" id="{15C1D57C-910A-44D7-957A-470A64491527}"/>
              </a:ext>
            </a:extLst>
          </p:cNvPr>
          <p:cNvPicPr>
            <a:picLocks noRot="1" noChangeAspect="1"/>
          </p:cNvPicPr>
          <p:nvPr>
            <a:videoFile r:link="rId1"/>
          </p:nvPr>
        </p:nvPicPr>
        <p:blipFill>
          <a:blip r:embed="rId4"/>
          <a:stretch>
            <a:fillRect/>
          </a:stretch>
        </p:blipFill>
        <p:spPr>
          <a:xfrm>
            <a:off x="741219" y="810877"/>
            <a:ext cx="10348482" cy="5821021"/>
          </a:xfrm>
          <a:prstGeom prst="rect">
            <a:avLst/>
          </a:prstGeom>
        </p:spPr>
      </p:pic>
    </p:spTree>
    <p:extLst>
      <p:ext uri="{BB962C8B-B14F-4D97-AF65-F5344CB8AC3E}">
        <p14:creationId xmlns:p14="http://schemas.microsoft.com/office/powerpoint/2010/main" val="426667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473693" y="1915026"/>
            <a:ext cx="9839416" cy="1260164"/>
          </a:xfrm>
        </p:spPr>
        <p:txBody>
          <a:bodyPr/>
          <a:lstStyle/>
          <a:p>
            <a:pPr>
              <a:lnSpc>
                <a:spcPct val="150000"/>
              </a:lnSpc>
            </a:pPr>
            <a:r>
              <a:rPr lang="he-IL" sz="6600" dirty="0"/>
              <a:t>דוגמאות ליישומים בשיטת </a:t>
            </a:r>
            <a:r>
              <a:rPr lang="en-US" sz="6600" dirty="0"/>
              <a:t>Western blot</a:t>
            </a:r>
            <a:endParaRPr lang="he-IL" sz="6600" dirty="0">
              <a:solidFill>
                <a:schemeClr val="tx1"/>
              </a:solidFill>
            </a:endParaRPr>
          </a:p>
        </p:txBody>
      </p:sp>
    </p:spTree>
    <p:extLst>
      <p:ext uri="{BB962C8B-B14F-4D97-AF65-F5344CB8AC3E}">
        <p14:creationId xmlns:p14="http://schemas.microsoft.com/office/powerpoint/2010/main" val="2566341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0ED8-4311-4BE5-A524-6284740B77DF}"/>
              </a:ext>
            </a:extLst>
          </p:cNvPr>
          <p:cNvSpPr>
            <a:spLocks noGrp="1"/>
          </p:cNvSpPr>
          <p:nvPr>
            <p:ph type="title"/>
          </p:nvPr>
        </p:nvSpPr>
        <p:spPr>
          <a:xfrm>
            <a:off x="989202" y="-213715"/>
            <a:ext cx="10515600" cy="1325563"/>
          </a:xfrm>
        </p:spPr>
        <p:txBody>
          <a:bodyPr/>
          <a:lstStyle/>
          <a:p>
            <a:pPr algn="ctr"/>
            <a:r>
              <a:rPr lang="he-IL" dirty="0"/>
              <a:t>דוגמאות</a:t>
            </a:r>
            <a:endParaRPr lang="en-US" dirty="0"/>
          </a:p>
        </p:txBody>
      </p:sp>
      <p:pic>
        <p:nvPicPr>
          <p:cNvPr id="5122" name="Picture 2" descr="Figure 4, Western blot of caspase protein following compound ...">
            <a:extLst>
              <a:ext uri="{FF2B5EF4-FFF2-40B4-BE49-F238E27FC236}">
                <a16:creationId xmlns:a16="http://schemas.microsoft.com/office/drawing/2014/main" id="{791E1C75-B958-4597-BA0F-B95B00FC79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355"/>
          <a:stretch/>
        </p:blipFill>
        <p:spPr bwMode="auto">
          <a:xfrm>
            <a:off x="6255912" y="1327881"/>
            <a:ext cx="4930127" cy="26160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itoBiogenesis Western Blot Cocktail (ab123545) | Abcam">
            <a:extLst>
              <a:ext uri="{FF2B5EF4-FFF2-40B4-BE49-F238E27FC236}">
                <a16:creationId xmlns:a16="http://schemas.microsoft.com/office/drawing/2014/main" id="{4C99B335-285E-4DD7-8EC3-E436BFD88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884" y="1392647"/>
            <a:ext cx="2924175" cy="2181225"/>
          </a:xfrm>
          <a:prstGeom prst="rect">
            <a:avLst/>
          </a:prstGeom>
          <a:noFill/>
          <a:extLst>
            <a:ext uri="{909E8E84-426E-40DD-AFC4-6F175D3DCCD1}">
              <a14:hiddenFill xmlns:a14="http://schemas.microsoft.com/office/drawing/2010/main">
                <a:solidFill>
                  <a:srgbClr val="FFFFFF"/>
                </a:solidFill>
              </a14:hiddenFill>
            </a:ext>
          </a:extLst>
        </p:spPr>
      </p:pic>
      <p:sp>
        <p:nvSpPr>
          <p:cNvPr id="6" name="כותרת 1">
            <a:extLst>
              <a:ext uri="{FF2B5EF4-FFF2-40B4-BE49-F238E27FC236}">
                <a16:creationId xmlns:a16="http://schemas.microsoft.com/office/drawing/2014/main" id="{854FF71C-0129-46DB-B3BC-7E3EF40A8993}"/>
              </a:ext>
            </a:extLst>
          </p:cNvPr>
          <p:cNvSpPr txBox="1">
            <a:spLocks/>
          </p:cNvSpPr>
          <p:nvPr/>
        </p:nvSpPr>
        <p:spPr>
          <a:xfrm>
            <a:off x="7412122" y="702254"/>
            <a:ext cx="4304213" cy="820644"/>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800" dirty="0">
                <a:solidFill>
                  <a:srgbClr val="FF0066"/>
                </a:solidFill>
              </a:rPr>
              <a:t>כאן השתמשו בנוגדן ראשוני כנגד קספאז 3 חתוך – סימן בטוח לכך שהתא עובר אפופטוזיס (מוות תאי מתוכנת)</a:t>
            </a:r>
            <a:endParaRPr lang="he-IL" sz="2400" b="1" dirty="0">
              <a:solidFill>
                <a:srgbClr val="FF0066"/>
              </a:solidFill>
            </a:endParaRPr>
          </a:p>
          <a:p>
            <a:pPr algn="ctr"/>
            <a:endParaRPr lang="he-IL" sz="1800" dirty="0">
              <a:solidFill>
                <a:srgbClr val="FF0066"/>
              </a:solidFill>
            </a:endParaRPr>
          </a:p>
        </p:txBody>
      </p:sp>
      <p:sp>
        <p:nvSpPr>
          <p:cNvPr id="7" name="כותרת 1">
            <a:extLst>
              <a:ext uri="{FF2B5EF4-FFF2-40B4-BE49-F238E27FC236}">
                <a16:creationId xmlns:a16="http://schemas.microsoft.com/office/drawing/2014/main" id="{BE1CA039-8316-4D40-BCFD-AF8C381B806E}"/>
              </a:ext>
            </a:extLst>
          </p:cNvPr>
          <p:cNvSpPr txBox="1">
            <a:spLocks/>
          </p:cNvSpPr>
          <p:nvPr/>
        </p:nvSpPr>
        <p:spPr>
          <a:xfrm>
            <a:off x="5506178" y="2468303"/>
            <a:ext cx="1626384" cy="552496"/>
          </a:xfrm>
          <a:prstGeom prst="rect">
            <a:avLst/>
          </a:prstGeom>
        </p:spPr>
        <p:txBody>
          <a:bodyPr vert="horz" lIns="91440" tIns="45720" rIns="91440" bIns="45720" rtlCol="1" anchor="ctr">
            <a:normAutofit fontScale="850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2000" dirty="0">
                <a:solidFill>
                  <a:schemeClr val="accent6">
                    <a:lumMod val="50000"/>
                  </a:schemeClr>
                </a:solidFill>
              </a:rPr>
              <a:t>חלבון מנרמל לדוגמה - אקטין</a:t>
            </a:r>
            <a:endParaRPr lang="he-IL" sz="2400" b="1" dirty="0">
              <a:solidFill>
                <a:schemeClr val="accent6">
                  <a:lumMod val="50000"/>
                </a:schemeClr>
              </a:solidFill>
            </a:endParaRPr>
          </a:p>
          <a:p>
            <a:pPr algn="ctr"/>
            <a:endParaRPr lang="he-IL" sz="2000" dirty="0">
              <a:solidFill>
                <a:schemeClr val="accent6">
                  <a:lumMod val="50000"/>
                </a:schemeClr>
              </a:solidFill>
            </a:endParaRPr>
          </a:p>
        </p:txBody>
      </p:sp>
      <p:sp>
        <p:nvSpPr>
          <p:cNvPr id="8" name="כותרת 1">
            <a:extLst>
              <a:ext uri="{FF2B5EF4-FFF2-40B4-BE49-F238E27FC236}">
                <a16:creationId xmlns:a16="http://schemas.microsoft.com/office/drawing/2014/main" id="{7851FB42-F2A3-4C20-A85D-02280EF932A0}"/>
              </a:ext>
            </a:extLst>
          </p:cNvPr>
          <p:cNvSpPr txBox="1">
            <a:spLocks/>
          </p:cNvSpPr>
          <p:nvPr/>
        </p:nvSpPr>
        <p:spPr>
          <a:xfrm>
            <a:off x="6944738" y="4088659"/>
            <a:ext cx="4053477" cy="1169711"/>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800" dirty="0">
                <a:solidFill>
                  <a:srgbClr val="FF0066"/>
                </a:solidFill>
              </a:rPr>
              <a:t>בשני החיצים ניתן לראות דוגמאות של תאים שלא עברו מוות. ביתר הדוגמאות יש מוות, בבאריות מצד ימין ניתן לראות מוות רב</a:t>
            </a:r>
          </a:p>
        </p:txBody>
      </p:sp>
      <p:sp>
        <p:nvSpPr>
          <p:cNvPr id="9" name="Oval 8">
            <a:extLst>
              <a:ext uri="{FF2B5EF4-FFF2-40B4-BE49-F238E27FC236}">
                <a16:creationId xmlns:a16="http://schemas.microsoft.com/office/drawing/2014/main" id="{58CAF711-F4DB-474F-88C8-EA39EF3ACB8A}"/>
              </a:ext>
            </a:extLst>
          </p:cNvPr>
          <p:cNvSpPr/>
          <p:nvPr/>
        </p:nvSpPr>
        <p:spPr>
          <a:xfrm>
            <a:off x="9938197" y="3251040"/>
            <a:ext cx="1247842" cy="356135"/>
          </a:xfrm>
          <a:prstGeom prst="ellipse">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5D5B447-69DC-4497-8237-9448B86ED53D}"/>
              </a:ext>
            </a:extLst>
          </p:cNvPr>
          <p:cNvCxnSpPr>
            <a:cxnSpLocks/>
          </p:cNvCxnSpPr>
          <p:nvPr/>
        </p:nvCxnSpPr>
        <p:spPr>
          <a:xfrm flipH="1">
            <a:off x="5370059" y="2589007"/>
            <a:ext cx="314980" cy="0"/>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כותרת 1">
            <a:extLst>
              <a:ext uri="{FF2B5EF4-FFF2-40B4-BE49-F238E27FC236}">
                <a16:creationId xmlns:a16="http://schemas.microsoft.com/office/drawing/2014/main" id="{07F9FE19-8980-49FE-B0DF-9824F39DAE78}"/>
              </a:ext>
            </a:extLst>
          </p:cNvPr>
          <p:cNvSpPr txBox="1">
            <a:spLocks/>
          </p:cNvSpPr>
          <p:nvPr/>
        </p:nvSpPr>
        <p:spPr>
          <a:xfrm>
            <a:off x="5492854" y="1861151"/>
            <a:ext cx="1451884" cy="552496"/>
          </a:xfrm>
          <a:prstGeom prst="rect">
            <a:avLst/>
          </a:prstGeom>
        </p:spPr>
        <p:txBody>
          <a:bodyPr vert="horz" lIns="91440" tIns="45720" rIns="91440" bIns="45720" rtlCol="1" anchor="ctr">
            <a:normAutofit fontScale="850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2000" dirty="0">
                <a:solidFill>
                  <a:srgbClr val="002060"/>
                </a:solidFill>
              </a:rPr>
              <a:t>חלבון שנבדק בניסוי</a:t>
            </a:r>
            <a:endParaRPr lang="he-IL" sz="2400" b="1" dirty="0">
              <a:solidFill>
                <a:srgbClr val="002060"/>
              </a:solidFill>
            </a:endParaRPr>
          </a:p>
          <a:p>
            <a:pPr algn="ctr"/>
            <a:endParaRPr lang="he-IL" sz="2000" dirty="0">
              <a:solidFill>
                <a:srgbClr val="002060"/>
              </a:solidFill>
            </a:endParaRPr>
          </a:p>
        </p:txBody>
      </p:sp>
      <p:cxnSp>
        <p:nvCxnSpPr>
          <p:cNvPr id="16" name="Straight Arrow Connector 15">
            <a:extLst>
              <a:ext uri="{FF2B5EF4-FFF2-40B4-BE49-F238E27FC236}">
                <a16:creationId xmlns:a16="http://schemas.microsoft.com/office/drawing/2014/main" id="{8F68E98E-29F2-444E-A371-70DBDA8F6020}"/>
              </a:ext>
            </a:extLst>
          </p:cNvPr>
          <p:cNvCxnSpPr>
            <a:cxnSpLocks/>
          </p:cNvCxnSpPr>
          <p:nvPr/>
        </p:nvCxnSpPr>
        <p:spPr>
          <a:xfrm flipH="1">
            <a:off x="5185893" y="2137399"/>
            <a:ext cx="622185" cy="203205"/>
          </a:xfrm>
          <a:prstGeom prst="straightConnector1">
            <a:avLst/>
          </a:prstGeom>
          <a:ln w="317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כותרת 1">
            <a:extLst>
              <a:ext uri="{FF2B5EF4-FFF2-40B4-BE49-F238E27FC236}">
                <a16:creationId xmlns:a16="http://schemas.microsoft.com/office/drawing/2014/main" id="{BCF29135-A4F4-4B49-8AA8-F9CD17CD013C}"/>
              </a:ext>
            </a:extLst>
          </p:cNvPr>
          <p:cNvSpPr txBox="1">
            <a:spLocks/>
          </p:cNvSpPr>
          <p:nvPr/>
        </p:nvSpPr>
        <p:spPr>
          <a:xfrm>
            <a:off x="72507" y="1703791"/>
            <a:ext cx="1723825" cy="2181225"/>
          </a:xfrm>
          <a:prstGeom prst="rect">
            <a:avLst/>
          </a:prstGeom>
        </p:spPr>
        <p:txBody>
          <a:bodyPr vert="horz" lIns="91440" tIns="45720" rIns="91440" bIns="45720" rtlCol="1" anchor="ctr">
            <a:normAutofit fontScale="77500" lnSpcReduction="2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2000" dirty="0">
                <a:solidFill>
                  <a:srgbClr val="7030A0"/>
                </a:solidFill>
              </a:rPr>
              <a:t>ניתן לראות את סמן הגודל, וכך להסיק מהו הבנד הרלבנטי. אקטין הוא בגודל שונה מהחלבון הנבדק כאן, לכן ניתן לדעת מיהו הבנד המייצג אקטין ומיהו הבנד המייצג את החלבון הנבדק</a:t>
            </a:r>
            <a:endParaRPr lang="he-IL" sz="2400" b="1" dirty="0">
              <a:solidFill>
                <a:srgbClr val="7030A0"/>
              </a:solidFill>
            </a:endParaRPr>
          </a:p>
          <a:p>
            <a:pPr algn="ctr"/>
            <a:endParaRPr lang="he-IL" sz="2000" dirty="0">
              <a:solidFill>
                <a:srgbClr val="7030A0"/>
              </a:solidFill>
            </a:endParaRPr>
          </a:p>
        </p:txBody>
      </p:sp>
      <p:cxnSp>
        <p:nvCxnSpPr>
          <p:cNvPr id="19" name="Straight Arrow Connector 18">
            <a:extLst>
              <a:ext uri="{FF2B5EF4-FFF2-40B4-BE49-F238E27FC236}">
                <a16:creationId xmlns:a16="http://schemas.microsoft.com/office/drawing/2014/main" id="{0745D972-691F-49DB-B432-2168360BE479}"/>
              </a:ext>
            </a:extLst>
          </p:cNvPr>
          <p:cNvCxnSpPr>
            <a:cxnSpLocks/>
          </p:cNvCxnSpPr>
          <p:nvPr/>
        </p:nvCxnSpPr>
        <p:spPr>
          <a:xfrm>
            <a:off x="1719042" y="2671427"/>
            <a:ext cx="400269" cy="0"/>
          </a:xfrm>
          <a:prstGeom prst="straightConnector1">
            <a:avLst/>
          </a:prstGeom>
          <a:ln w="317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1" name="סוגר מסולסל שמאלי 10">
            <a:extLst>
              <a:ext uri="{FF2B5EF4-FFF2-40B4-BE49-F238E27FC236}">
                <a16:creationId xmlns:a16="http://schemas.microsoft.com/office/drawing/2014/main" id="{03021F8C-FC78-44AA-ABBB-00C1AB7B283A}"/>
              </a:ext>
            </a:extLst>
          </p:cNvPr>
          <p:cNvSpPr/>
          <p:nvPr/>
        </p:nvSpPr>
        <p:spPr>
          <a:xfrm>
            <a:off x="2234351" y="1703791"/>
            <a:ext cx="302299" cy="1935272"/>
          </a:xfrm>
          <a:prstGeom prst="leftBrace">
            <a:avLst/>
          </a:prstGeom>
          <a:ln w="12700">
            <a:solidFill>
              <a:srgbClr val="7030A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extLst>
      <p:ext uri="{BB962C8B-B14F-4D97-AF65-F5344CB8AC3E}">
        <p14:creationId xmlns:p14="http://schemas.microsoft.com/office/powerpoint/2010/main" val="309213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5" grpId="0"/>
      <p:bldP spid="18" grpId="0"/>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2578C2D-D4B2-4851-8D93-B96C34CC645B}"/>
              </a:ext>
            </a:extLst>
          </p:cNvPr>
          <p:cNvSpPr>
            <a:spLocks noGrp="1"/>
          </p:cNvSpPr>
          <p:nvPr>
            <p:ph type="title"/>
          </p:nvPr>
        </p:nvSpPr>
        <p:spPr>
          <a:xfrm>
            <a:off x="754224" y="0"/>
            <a:ext cx="10515600" cy="1325563"/>
          </a:xfrm>
        </p:spPr>
        <p:txBody>
          <a:bodyPr/>
          <a:lstStyle/>
          <a:p>
            <a:pPr algn="ctr"/>
            <a:r>
              <a:rPr lang="he-IL" dirty="0"/>
              <a:t>שיטת </a:t>
            </a:r>
            <a:r>
              <a:rPr lang="en-US" dirty="0"/>
              <a:t>Western blot</a:t>
            </a:r>
            <a:r>
              <a:rPr lang="he-IL" dirty="0"/>
              <a:t> - דוגמאות</a:t>
            </a:r>
          </a:p>
        </p:txBody>
      </p:sp>
      <p:pic>
        <p:nvPicPr>
          <p:cNvPr id="5" name="תמונה 4">
            <a:extLst>
              <a:ext uri="{FF2B5EF4-FFF2-40B4-BE49-F238E27FC236}">
                <a16:creationId xmlns:a16="http://schemas.microsoft.com/office/drawing/2014/main" id="{51C9957B-46F8-411F-BD57-29BFB57120CC}"/>
              </a:ext>
            </a:extLst>
          </p:cNvPr>
          <p:cNvPicPr>
            <a:picLocks noChangeAspect="1"/>
          </p:cNvPicPr>
          <p:nvPr/>
        </p:nvPicPr>
        <p:blipFill rotWithShape="1">
          <a:blip r:embed="rId2"/>
          <a:srcRect b="43137"/>
          <a:stretch/>
        </p:blipFill>
        <p:spPr>
          <a:xfrm>
            <a:off x="4792381" y="2769600"/>
            <a:ext cx="7398441" cy="2244012"/>
          </a:xfrm>
          <a:prstGeom prst="rect">
            <a:avLst/>
          </a:prstGeom>
        </p:spPr>
      </p:pic>
      <p:pic>
        <p:nvPicPr>
          <p:cNvPr id="6" name="תמונה 5">
            <a:extLst>
              <a:ext uri="{FF2B5EF4-FFF2-40B4-BE49-F238E27FC236}">
                <a16:creationId xmlns:a16="http://schemas.microsoft.com/office/drawing/2014/main" id="{11EA5658-1DAD-4067-8E3A-9B5A9205EE80}"/>
              </a:ext>
            </a:extLst>
          </p:cNvPr>
          <p:cNvPicPr>
            <a:picLocks noChangeAspect="1"/>
          </p:cNvPicPr>
          <p:nvPr/>
        </p:nvPicPr>
        <p:blipFill rotWithShape="1">
          <a:blip r:embed="rId3"/>
          <a:srcRect b="71617"/>
          <a:stretch/>
        </p:blipFill>
        <p:spPr>
          <a:xfrm>
            <a:off x="4792381" y="1243454"/>
            <a:ext cx="7398438" cy="1526146"/>
          </a:xfrm>
          <a:prstGeom prst="rect">
            <a:avLst/>
          </a:prstGeom>
        </p:spPr>
      </p:pic>
      <p:pic>
        <p:nvPicPr>
          <p:cNvPr id="4" name="תמונה 3">
            <a:extLst>
              <a:ext uri="{FF2B5EF4-FFF2-40B4-BE49-F238E27FC236}">
                <a16:creationId xmlns:a16="http://schemas.microsoft.com/office/drawing/2014/main" id="{5A445AE3-8B28-4167-A5DC-531A067CF104}"/>
              </a:ext>
            </a:extLst>
          </p:cNvPr>
          <p:cNvPicPr>
            <a:picLocks noChangeAspect="1"/>
          </p:cNvPicPr>
          <p:nvPr/>
        </p:nvPicPr>
        <p:blipFill rotWithShape="1">
          <a:blip r:embed="rId3"/>
          <a:srcRect l="24625" t="31570" r="23868" b="6374"/>
          <a:stretch/>
        </p:blipFill>
        <p:spPr>
          <a:xfrm>
            <a:off x="188216" y="1243454"/>
            <a:ext cx="4603173" cy="4030885"/>
          </a:xfrm>
          <a:prstGeom prst="rect">
            <a:avLst/>
          </a:prstGeom>
        </p:spPr>
      </p:pic>
    </p:spTree>
    <p:extLst>
      <p:ext uri="{BB962C8B-B14F-4D97-AF65-F5344CB8AC3E}">
        <p14:creationId xmlns:p14="http://schemas.microsoft.com/office/powerpoint/2010/main" val="226652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D52163E-1744-4856-805F-E0EA93B5ACA2}"/>
              </a:ext>
            </a:extLst>
          </p:cNvPr>
          <p:cNvPicPr>
            <a:picLocks noChangeAspect="1"/>
          </p:cNvPicPr>
          <p:nvPr/>
        </p:nvPicPr>
        <p:blipFill rotWithShape="1">
          <a:blip r:embed="rId2"/>
          <a:srcRect r="9364"/>
          <a:stretch/>
        </p:blipFill>
        <p:spPr>
          <a:xfrm>
            <a:off x="1268412" y="0"/>
            <a:ext cx="5131668" cy="6858000"/>
          </a:xfrm>
          <a:prstGeom prst="rect">
            <a:avLst/>
          </a:prstGeom>
        </p:spPr>
      </p:pic>
      <p:sp>
        <p:nvSpPr>
          <p:cNvPr id="5" name="כותרת 1">
            <a:extLst>
              <a:ext uri="{FF2B5EF4-FFF2-40B4-BE49-F238E27FC236}">
                <a16:creationId xmlns:a16="http://schemas.microsoft.com/office/drawing/2014/main" id="{577A0FF4-F1A1-49C0-BBA0-C200A4405F7B}"/>
              </a:ext>
            </a:extLst>
          </p:cNvPr>
          <p:cNvSpPr txBox="1">
            <a:spLocks/>
          </p:cNvSpPr>
          <p:nvPr/>
        </p:nvSpPr>
        <p:spPr>
          <a:xfrm>
            <a:off x="6596136" y="2360675"/>
            <a:ext cx="5131668" cy="2852737"/>
          </a:xfrm>
          <a:prstGeom prst="rect">
            <a:avLst/>
          </a:prstGeom>
        </p:spPr>
        <p:txBody>
          <a:bodyPr vert="horz" lIns="91440" tIns="45720" rIns="91440" bIns="45720" rtlCol="1"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4400" dirty="0"/>
              <a:t>ספר המגמה בנושא של אימונולוגיה בשירות הביכוטכנולוגיה:</a:t>
            </a:r>
            <a:endParaRPr lang="en-US" sz="4400" dirty="0"/>
          </a:p>
          <a:p>
            <a:r>
              <a:rPr lang="he-IL" sz="4400" dirty="0"/>
              <a:t>של ד"ר רותם פניגר בריש</a:t>
            </a:r>
            <a:br>
              <a:rPr lang="en-US" sz="4400" dirty="0"/>
            </a:br>
            <a:endParaRPr lang="he-IL" sz="4400" dirty="0"/>
          </a:p>
        </p:txBody>
      </p:sp>
    </p:spTree>
    <p:extLst>
      <p:ext uri="{BB962C8B-B14F-4D97-AF65-F5344CB8AC3E}">
        <p14:creationId xmlns:p14="http://schemas.microsoft.com/office/powerpoint/2010/main" val="1662773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66CA7E1-B5E9-4C73-96ED-E7E4430D60FC}"/>
              </a:ext>
            </a:extLst>
          </p:cNvPr>
          <p:cNvSpPr>
            <a:spLocks noGrp="1"/>
          </p:cNvSpPr>
          <p:nvPr>
            <p:ph type="title"/>
          </p:nvPr>
        </p:nvSpPr>
        <p:spPr/>
        <p:txBody>
          <a:bodyPr/>
          <a:lstStyle/>
          <a:p>
            <a:r>
              <a:rPr lang="he-IL" dirty="0"/>
              <a:t>כתבה על תאי </a:t>
            </a:r>
            <a:r>
              <a:rPr lang="en-US" dirty="0"/>
              <a:t>HeLa</a:t>
            </a:r>
            <a:endParaRPr lang="he-IL" dirty="0"/>
          </a:p>
        </p:txBody>
      </p:sp>
      <p:pic>
        <p:nvPicPr>
          <p:cNvPr id="1026" name="Picture 2">
            <a:extLst>
              <a:ext uri="{FF2B5EF4-FFF2-40B4-BE49-F238E27FC236}">
                <a16:creationId xmlns:a16="http://schemas.microsoft.com/office/drawing/2014/main" id="{3B8B3D9F-68FF-4CCA-8B5A-EBE77BD1B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0283" y="2823741"/>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F88AB1C-EED5-477A-85FB-17465A6FD3A3}"/>
              </a:ext>
            </a:extLst>
          </p:cNvPr>
          <p:cNvSpPr/>
          <p:nvPr/>
        </p:nvSpPr>
        <p:spPr>
          <a:xfrm>
            <a:off x="7940008" y="1841151"/>
            <a:ext cx="3225549" cy="923330"/>
          </a:xfrm>
          <a:prstGeom prst="rect">
            <a:avLst/>
          </a:prstGeom>
        </p:spPr>
        <p:txBody>
          <a:bodyPr wrap="square">
            <a:spAutoFit/>
          </a:bodyPr>
          <a:lstStyle/>
          <a:p>
            <a:pPr algn="ctr"/>
            <a:r>
              <a:rPr lang="he-IL" b="1" dirty="0">
                <a:solidFill>
                  <a:srgbClr val="222222"/>
                </a:solidFill>
                <a:latin typeface="Open Sans Hebrew"/>
              </a:rPr>
              <a:t>מיהי האשה שתאים מגופה הם כר הניסויים הגדול בעולם לחקר הסרטן? (הארץ)</a:t>
            </a:r>
            <a:endParaRPr lang="he-IL" b="1" i="0" dirty="0">
              <a:solidFill>
                <a:srgbClr val="222222"/>
              </a:solidFill>
              <a:effectLst/>
              <a:latin typeface="Open Sans Hebrew"/>
            </a:endParaRPr>
          </a:p>
        </p:txBody>
      </p:sp>
      <p:pic>
        <p:nvPicPr>
          <p:cNvPr id="1028" name="Picture 4">
            <a:extLst>
              <a:ext uri="{FF2B5EF4-FFF2-40B4-BE49-F238E27FC236}">
                <a16:creationId xmlns:a16="http://schemas.microsoft.com/office/drawing/2014/main" id="{06F4A6C0-EA51-4C0B-9437-D450CFCB0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552" y="2633510"/>
            <a:ext cx="2356895" cy="23568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95A48F2-4130-4AC5-98EC-F80384FD13BA}"/>
              </a:ext>
            </a:extLst>
          </p:cNvPr>
          <p:cNvSpPr/>
          <p:nvPr/>
        </p:nvSpPr>
        <p:spPr>
          <a:xfrm>
            <a:off x="4859262" y="1979651"/>
            <a:ext cx="2724050" cy="646331"/>
          </a:xfrm>
          <a:prstGeom prst="rect">
            <a:avLst/>
          </a:prstGeom>
        </p:spPr>
        <p:txBody>
          <a:bodyPr wrap="square">
            <a:spAutoFit/>
          </a:bodyPr>
          <a:lstStyle/>
          <a:p>
            <a:pPr algn="ctr"/>
            <a:r>
              <a:rPr lang="he-IL" b="1" dirty="0">
                <a:solidFill>
                  <a:srgbClr val="222222"/>
                </a:solidFill>
                <a:latin typeface="Open Sans Hebrew"/>
              </a:rPr>
              <a:t>חיי הנצח של התאים הגנובים (מכון דוידסון)</a:t>
            </a:r>
          </a:p>
        </p:txBody>
      </p:sp>
      <p:pic>
        <p:nvPicPr>
          <p:cNvPr id="1030" name="Picture 6">
            <a:extLst>
              <a:ext uri="{FF2B5EF4-FFF2-40B4-BE49-F238E27FC236}">
                <a16:creationId xmlns:a16="http://schemas.microsoft.com/office/drawing/2014/main" id="{076ADE37-3DAB-43D4-A08B-7C30B7E22A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6716" y="2823741"/>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02574D1-786A-4863-9234-C72EEA8A7517}"/>
              </a:ext>
            </a:extLst>
          </p:cNvPr>
          <p:cNvSpPr/>
          <p:nvPr/>
        </p:nvSpPr>
        <p:spPr>
          <a:xfrm>
            <a:off x="1026443" y="1841151"/>
            <a:ext cx="3225549" cy="923330"/>
          </a:xfrm>
          <a:prstGeom prst="rect">
            <a:avLst/>
          </a:prstGeom>
        </p:spPr>
        <p:txBody>
          <a:bodyPr wrap="square">
            <a:spAutoFit/>
          </a:bodyPr>
          <a:lstStyle/>
          <a:p>
            <a:pPr algn="ctr"/>
            <a:r>
              <a:rPr lang="he-IL" b="1" dirty="0">
                <a:solidFill>
                  <a:srgbClr val="222222"/>
                </a:solidFill>
                <a:latin typeface="+mj-lt"/>
              </a:rPr>
              <a:t>טריילר של הסרט</a:t>
            </a:r>
            <a:br>
              <a:rPr lang="en-US" b="1" dirty="0">
                <a:solidFill>
                  <a:srgbClr val="222222"/>
                </a:solidFill>
                <a:latin typeface="+mj-lt"/>
              </a:rPr>
            </a:br>
            <a:r>
              <a:rPr lang="en-US" b="1" dirty="0">
                <a:solidFill>
                  <a:srgbClr val="222222"/>
                </a:solidFill>
                <a:latin typeface="+mj-lt"/>
              </a:rPr>
              <a:t>The Immortal Life of Henrietta Lacks</a:t>
            </a:r>
            <a:endParaRPr lang="he-IL" b="1" dirty="0">
              <a:solidFill>
                <a:srgbClr val="222222"/>
              </a:solidFill>
              <a:latin typeface="+mj-lt"/>
            </a:endParaRPr>
          </a:p>
        </p:txBody>
      </p:sp>
    </p:spTree>
    <p:extLst>
      <p:ext uri="{BB962C8B-B14F-4D97-AF65-F5344CB8AC3E}">
        <p14:creationId xmlns:p14="http://schemas.microsoft.com/office/powerpoint/2010/main" val="3600719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3B1A1D-7A91-4BD8-9D1B-AB087DFA5249}"/>
              </a:ext>
            </a:extLst>
          </p:cNvPr>
          <p:cNvSpPr/>
          <p:nvPr/>
        </p:nvSpPr>
        <p:spPr>
          <a:xfrm>
            <a:off x="0" y="5507182"/>
            <a:ext cx="8593282" cy="1340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C8E8C325-1A40-4E31-A241-ACEADF29D97F}"/>
              </a:ext>
            </a:extLst>
          </p:cNvPr>
          <p:cNvSpPr>
            <a:spLocks noGrp="1"/>
          </p:cNvSpPr>
          <p:nvPr>
            <p:ph type="title"/>
          </p:nvPr>
        </p:nvSpPr>
        <p:spPr>
          <a:xfrm>
            <a:off x="119743" y="-69466"/>
            <a:ext cx="10515600" cy="1325563"/>
          </a:xfrm>
        </p:spPr>
        <p:txBody>
          <a:bodyPr/>
          <a:lstStyle/>
          <a:p>
            <a:r>
              <a:rPr lang="he-IL" dirty="0"/>
              <a:t>שיטת </a:t>
            </a:r>
            <a:r>
              <a:rPr lang="en-US" dirty="0"/>
              <a:t>Western blot</a:t>
            </a:r>
            <a:r>
              <a:rPr lang="he-IL" dirty="0"/>
              <a:t> – דוגמאות נוספות</a:t>
            </a:r>
          </a:p>
        </p:txBody>
      </p:sp>
      <p:pic>
        <p:nvPicPr>
          <p:cNvPr id="4" name="תמונה 3">
            <a:extLst>
              <a:ext uri="{FF2B5EF4-FFF2-40B4-BE49-F238E27FC236}">
                <a16:creationId xmlns:a16="http://schemas.microsoft.com/office/drawing/2014/main" id="{895C171D-B6D7-4D55-879C-6CCD1F2DE7D9}"/>
              </a:ext>
            </a:extLst>
          </p:cNvPr>
          <p:cNvPicPr>
            <a:picLocks noChangeAspect="1"/>
          </p:cNvPicPr>
          <p:nvPr/>
        </p:nvPicPr>
        <p:blipFill>
          <a:blip r:embed="rId2"/>
          <a:stretch>
            <a:fillRect/>
          </a:stretch>
        </p:blipFill>
        <p:spPr>
          <a:xfrm>
            <a:off x="4146052" y="1027906"/>
            <a:ext cx="7829639" cy="4145103"/>
          </a:xfrm>
          <a:prstGeom prst="rect">
            <a:avLst/>
          </a:prstGeom>
        </p:spPr>
      </p:pic>
      <p:sp>
        <p:nvSpPr>
          <p:cNvPr id="5" name="כותרת 1">
            <a:extLst>
              <a:ext uri="{FF2B5EF4-FFF2-40B4-BE49-F238E27FC236}">
                <a16:creationId xmlns:a16="http://schemas.microsoft.com/office/drawing/2014/main" id="{0D28F899-40E5-411B-AD14-39DA147534F0}"/>
              </a:ext>
            </a:extLst>
          </p:cNvPr>
          <p:cNvSpPr txBox="1">
            <a:spLocks/>
          </p:cNvSpPr>
          <p:nvPr/>
        </p:nvSpPr>
        <p:spPr>
          <a:xfrm>
            <a:off x="2002088" y="711048"/>
            <a:ext cx="3092043" cy="155174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600" dirty="0">
                <a:solidFill>
                  <a:srgbClr val="FF0066"/>
                </a:solidFill>
              </a:rPr>
              <a:t>נקרא קו-אימונופרסיפיטציה, ועבורו יש תהליך הכנה ראשוני שונה – בהמשך המצגת...</a:t>
            </a:r>
          </a:p>
        </p:txBody>
      </p:sp>
      <p:cxnSp>
        <p:nvCxnSpPr>
          <p:cNvPr id="6" name="Straight Arrow Connector 5">
            <a:extLst>
              <a:ext uri="{FF2B5EF4-FFF2-40B4-BE49-F238E27FC236}">
                <a16:creationId xmlns:a16="http://schemas.microsoft.com/office/drawing/2014/main" id="{87CD6789-D710-4F89-81A5-84287FEBFA7D}"/>
              </a:ext>
            </a:extLst>
          </p:cNvPr>
          <p:cNvCxnSpPr>
            <a:cxnSpLocks/>
          </p:cNvCxnSpPr>
          <p:nvPr/>
        </p:nvCxnSpPr>
        <p:spPr>
          <a:xfrm flipH="1" flipV="1">
            <a:off x="3166586" y="1903445"/>
            <a:ext cx="1493506" cy="1874623"/>
          </a:xfrm>
          <a:prstGeom prst="straightConnector1">
            <a:avLst/>
          </a:prstGeom>
          <a:ln w="31750">
            <a:solidFill>
              <a:srgbClr val="FF0066"/>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DCEE2FF-9254-43C1-ADA3-854DD291224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8315" t="17279" r="64524" b="33197"/>
          <a:stretch/>
        </p:blipFill>
        <p:spPr>
          <a:xfrm>
            <a:off x="1380838" y="3710306"/>
            <a:ext cx="2057302" cy="2813312"/>
          </a:xfrm>
          <a:prstGeom prst="rect">
            <a:avLst/>
          </a:prstGeom>
        </p:spPr>
      </p:pic>
      <p:cxnSp>
        <p:nvCxnSpPr>
          <p:cNvPr id="12" name="Straight Arrow Connector 11">
            <a:extLst>
              <a:ext uri="{FF2B5EF4-FFF2-40B4-BE49-F238E27FC236}">
                <a16:creationId xmlns:a16="http://schemas.microsoft.com/office/drawing/2014/main" id="{678FA377-C754-4F2A-A0FD-93B5DDC0B036}"/>
              </a:ext>
            </a:extLst>
          </p:cNvPr>
          <p:cNvCxnSpPr>
            <a:cxnSpLocks/>
          </p:cNvCxnSpPr>
          <p:nvPr/>
        </p:nvCxnSpPr>
        <p:spPr>
          <a:xfrm flipH="1" flipV="1">
            <a:off x="3166586" y="3043311"/>
            <a:ext cx="1493506" cy="1295425"/>
          </a:xfrm>
          <a:prstGeom prst="straightConnector1">
            <a:avLst/>
          </a:prstGeom>
          <a:ln w="317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 name="כותרת 1">
            <a:extLst>
              <a:ext uri="{FF2B5EF4-FFF2-40B4-BE49-F238E27FC236}">
                <a16:creationId xmlns:a16="http://schemas.microsoft.com/office/drawing/2014/main" id="{729313A2-88AA-43BB-8529-BBCE2BB45FAC}"/>
              </a:ext>
            </a:extLst>
          </p:cNvPr>
          <p:cNvSpPr txBox="1">
            <a:spLocks/>
          </p:cNvSpPr>
          <p:nvPr/>
        </p:nvSpPr>
        <p:spPr>
          <a:xfrm>
            <a:off x="270727" y="1903445"/>
            <a:ext cx="3070923" cy="177849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1600" dirty="0">
                <a:solidFill>
                  <a:srgbClr val="7030A0"/>
                </a:solidFill>
              </a:rPr>
              <a:t>למשל: לאחר הפעלת תא </a:t>
            </a:r>
            <a:r>
              <a:rPr lang="en-US" sz="1600" dirty="0">
                <a:solidFill>
                  <a:srgbClr val="7030A0"/>
                </a:solidFill>
              </a:rPr>
              <a:t>T</a:t>
            </a:r>
            <a:r>
              <a:rPr lang="he-IL" sz="1600" dirty="0">
                <a:solidFill>
                  <a:srgbClr val="7030A0"/>
                </a:solidFill>
              </a:rPr>
              <a:t> מתרחשת העברת האות בתוך התא ע"י מפל של זרחונים. כאן בדקתי כמה זמן לוקח לחלבונים בתא </a:t>
            </a:r>
            <a:r>
              <a:rPr lang="en-US" sz="1600" dirty="0">
                <a:solidFill>
                  <a:srgbClr val="7030A0"/>
                </a:solidFill>
              </a:rPr>
              <a:t>T</a:t>
            </a:r>
            <a:r>
              <a:rPr lang="he-IL" sz="1600" dirty="0">
                <a:solidFill>
                  <a:srgbClr val="7030A0"/>
                </a:solidFill>
              </a:rPr>
              <a:t> לעבור מקסימום זרחון. בדקתי ללא הפעלה (זמן </a:t>
            </a:r>
            <a:r>
              <a:rPr lang="en-US" sz="1600" dirty="0">
                <a:solidFill>
                  <a:srgbClr val="7030A0"/>
                </a:solidFill>
              </a:rPr>
              <a:t>0’</a:t>
            </a:r>
            <a:r>
              <a:rPr lang="he-IL" sz="1600" dirty="0">
                <a:solidFill>
                  <a:srgbClr val="7030A0"/>
                </a:solidFill>
              </a:rPr>
              <a:t>) לאחר 5 דקות (</a:t>
            </a:r>
            <a:r>
              <a:rPr lang="en-US" sz="1600" dirty="0">
                <a:solidFill>
                  <a:srgbClr val="7030A0"/>
                </a:solidFill>
              </a:rPr>
              <a:t>5’</a:t>
            </a:r>
            <a:r>
              <a:rPr lang="he-IL" sz="1600" dirty="0">
                <a:solidFill>
                  <a:srgbClr val="7030A0"/>
                </a:solidFill>
              </a:rPr>
              <a:t>) ולאחר 15 דקות (</a:t>
            </a:r>
            <a:r>
              <a:rPr lang="en-US" sz="1600" dirty="0">
                <a:solidFill>
                  <a:srgbClr val="7030A0"/>
                </a:solidFill>
              </a:rPr>
              <a:t>15’</a:t>
            </a:r>
            <a:r>
              <a:rPr lang="he-IL" sz="1600" dirty="0">
                <a:solidFill>
                  <a:srgbClr val="7030A0"/>
                </a:solidFill>
              </a:rPr>
              <a:t>) </a:t>
            </a:r>
          </a:p>
        </p:txBody>
      </p:sp>
      <p:sp>
        <p:nvSpPr>
          <p:cNvPr id="16" name="כותרת 1">
            <a:extLst>
              <a:ext uri="{FF2B5EF4-FFF2-40B4-BE49-F238E27FC236}">
                <a16:creationId xmlns:a16="http://schemas.microsoft.com/office/drawing/2014/main" id="{8EAE7DA9-D4B5-4E4B-97C4-C68075637F55}"/>
              </a:ext>
            </a:extLst>
          </p:cNvPr>
          <p:cNvSpPr txBox="1">
            <a:spLocks/>
          </p:cNvSpPr>
          <p:nvPr/>
        </p:nvSpPr>
        <p:spPr>
          <a:xfrm>
            <a:off x="1183719" y="3534570"/>
            <a:ext cx="1884678" cy="572185"/>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solidFill>
                  <a:srgbClr val="7030A0"/>
                </a:solidFill>
              </a:rPr>
              <a:t>0’      5’     15’</a:t>
            </a:r>
            <a:endParaRPr lang="he-IL" sz="1600" b="1" dirty="0">
              <a:solidFill>
                <a:srgbClr val="7030A0"/>
              </a:solidFill>
            </a:endParaRPr>
          </a:p>
        </p:txBody>
      </p:sp>
      <p:sp>
        <p:nvSpPr>
          <p:cNvPr id="17" name="כותרת 1">
            <a:extLst>
              <a:ext uri="{FF2B5EF4-FFF2-40B4-BE49-F238E27FC236}">
                <a16:creationId xmlns:a16="http://schemas.microsoft.com/office/drawing/2014/main" id="{9CE00CB4-B858-4B55-A325-3A97C8E113F0}"/>
              </a:ext>
            </a:extLst>
          </p:cNvPr>
          <p:cNvSpPr txBox="1">
            <a:spLocks/>
          </p:cNvSpPr>
          <p:nvPr/>
        </p:nvSpPr>
        <p:spPr>
          <a:xfrm>
            <a:off x="270727" y="4189544"/>
            <a:ext cx="1141730" cy="767041"/>
          </a:xfrm>
          <a:prstGeom prst="rect">
            <a:avLst/>
          </a:prstGeom>
        </p:spPr>
        <p:txBody>
          <a:bodyPr vert="horz" lIns="91440" tIns="45720" rIns="91440" bIns="45720" rtlCol="1" anchor="ctr">
            <a:normAutofit fontScale="850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7030A0"/>
                </a:solidFill>
              </a:rPr>
              <a:t>Anti phospho-tyrosine</a:t>
            </a:r>
            <a:endParaRPr lang="he-IL" sz="2000" b="1" dirty="0">
              <a:solidFill>
                <a:srgbClr val="7030A0"/>
              </a:solidFill>
            </a:endParaRPr>
          </a:p>
        </p:txBody>
      </p:sp>
    </p:spTree>
    <p:extLst>
      <p:ext uri="{BB962C8B-B14F-4D97-AF65-F5344CB8AC3E}">
        <p14:creationId xmlns:p14="http://schemas.microsoft.com/office/powerpoint/2010/main" val="68137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E42D-7CF6-41CF-8CC3-A74EECFC7712}"/>
              </a:ext>
            </a:extLst>
          </p:cNvPr>
          <p:cNvSpPr>
            <a:spLocks noGrp="1"/>
          </p:cNvSpPr>
          <p:nvPr>
            <p:ph type="title"/>
          </p:nvPr>
        </p:nvSpPr>
        <p:spPr/>
        <p:txBody>
          <a:bodyPr/>
          <a:lstStyle/>
          <a:p>
            <a:pPr algn="ctr"/>
            <a:r>
              <a:rPr lang="he-IL" dirty="0"/>
              <a:t>יתרונות וחסרונות של </a:t>
            </a:r>
            <a:r>
              <a:rPr lang="en-US" dirty="0"/>
              <a:t>western blot</a:t>
            </a:r>
          </a:p>
        </p:txBody>
      </p:sp>
      <p:sp>
        <p:nvSpPr>
          <p:cNvPr id="4" name="Text Box 21">
            <a:extLst>
              <a:ext uri="{FF2B5EF4-FFF2-40B4-BE49-F238E27FC236}">
                <a16:creationId xmlns:a16="http://schemas.microsoft.com/office/drawing/2014/main" id="{021B11DE-D134-479C-8236-8335A20B201E}"/>
              </a:ext>
            </a:extLst>
          </p:cNvPr>
          <p:cNvSpPr txBox="1">
            <a:spLocks noChangeArrowheads="1"/>
          </p:cNvSpPr>
          <p:nvPr/>
        </p:nvSpPr>
        <p:spPr bwMode="auto">
          <a:xfrm>
            <a:off x="5813984" y="1159898"/>
            <a:ext cx="5299364" cy="2128724"/>
          </a:xfrm>
          <a:prstGeom prst="rect">
            <a:avLst/>
          </a:prstGeom>
          <a:noFill/>
          <a:ln w="9525">
            <a:noFill/>
            <a:miter lim="800000"/>
            <a:headEnd/>
            <a:tailEnd/>
          </a:ln>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he-IL" altLang="en-US" sz="1800" b="1" u="sng" dirty="0">
                <a:solidFill>
                  <a:srgbClr val="7030A0"/>
                </a:solidFill>
                <a:cs typeface="+mn-cs"/>
              </a:rPr>
              <a:t>יתרונות :</a:t>
            </a:r>
            <a:r>
              <a:rPr lang="he-IL" altLang="en-US" sz="1800" b="1" dirty="0">
                <a:solidFill>
                  <a:srgbClr val="7030A0"/>
                </a:solidFill>
                <a:cs typeface="+mn-cs"/>
              </a:rPr>
              <a:t> </a:t>
            </a:r>
          </a:p>
          <a:p>
            <a:pPr eaLnBrk="1" hangingPunct="1">
              <a:lnSpc>
                <a:spcPct val="150000"/>
              </a:lnSpc>
              <a:spcBef>
                <a:spcPct val="0"/>
              </a:spcBef>
            </a:pPr>
            <a:r>
              <a:rPr lang="he-IL" altLang="en-US" sz="1800" b="1" dirty="0">
                <a:solidFill>
                  <a:srgbClr val="7030A0"/>
                </a:solidFill>
                <a:cs typeface="+mn-cs"/>
              </a:rPr>
              <a:t>זיהוי חלבונים באופן מאוד וודאי, ע"י השוואה למרקר החלבונים. יש פחות סכנה של חוסר ספציפיות של נוגדנים (יתרון משמעותי).</a:t>
            </a:r>
          </a:p>
          <a:p>
            <a:pPr eaLnBrk="1" hangingPunct="1">
              <a:lnSpc>
                <a:spcPct val="150000"/>
              </a:lnSpc>
              <a:spcBef>
                <a:spcPct val="0"/>
              </a:spcBef>
            </a:pPr>
            <a:r>
              <a:rPr lang="he-IL" altLang="en-US" sz="1800" b="1" dirty="0">
                <a:solidFill>
                  <a:srgbClr val="7030A0"/>
                </a:solidFill>
                <a:cs typeface="+mn-cs"/>
              </a:rPr>
              <a:t>שימושים רבים</a:t>
            </a:r>
            <a:endParaRPr lang="en-US" altLang="en-US" sz="1800" b="1" dirty="0">
              <a:solidFill>
                <a:srgbClr val="7030A0"/>
              </a:solidFill>
              <a:cs typeface="+mn-cs"/>
            </a:endParaRPr>
          </a:p>
        </p:txBody>
      </p:sp>
      <p:sp>
        <p:nvSpPr>
          <p:cNvPr id="5" name="Text Box 21">
            <a:extLst>
              <a:ext uri="{FF2B5EF4-FFF2-40B4-BE49-F238E27FC236}">
                <a16:creationId xmlns:a16="http://schemas.microsoft.com/office/drawing/2014/main" id="{E75B9D4C-A617-4346-89E3-FC59DAF73418}"/>
              </a:ext>
            </a:extLst>
          </p:cNvPr>
          <p:cNvSpPr txBox="1">
            <a:spLocks noChangeArrowheads="1"/>
          </p:cNvSpPr>
          <p:nvPr/>
        </p:nvSpPr>
        <p:spPr bwMode="auto">
          <a:xfrm>
            <a:off x="419100" y="1125902"/>
            <a:ext cx="5124718" cy="1713226"/>
          </a:xfrm>
          <a:prstGeom prst="rect">
            <a:avLst/>
          </a:prstGeom>
          <a:noFill/>
          <a:ln w="9525">
            <a:noFill/>
            <a:miter lim="800000"/>
            <a:headEnd/>
            <a:tailEnd/>
          </a:ln>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he-IL" altLang="en-US" sz="1800" b="1" u="sng" dirty="0">
                <a:solidFill>
                  <a:srgbClr val="E60985"/>
                </a:solidFill>
                <a:cs typeface="+mn-cs"/>
              </a:rPr>
              <a:t>חסרונות :</a:t>
            </a:r>
            <a:r>
              <a:rPr lang="he-IL" altLang="en-US" sz="1800" b="1" dirty="0">
                <a:solidFill>
                  <a:srgbClr val="E60985"/>
                </a:solidFill>
                <a:cs typeface="+mn-cs"/>
              </a:rPr>
              <a:t> </a:t>
            </a:r>
          </a:p>
          <a:p>
            <a:pPr eaLnBrk="1" hangingPunct="1">
              <a:lnSpc>
                <a:spcPct val="150000"/>
              </a:lnSpc>
              <a:spcBef>
                <a:spcPct val="0"/>
              </a:spcBef>
            </a:pPr>
            <a:r>
              <a:rPr lang="he-IL" altLang="en-US" sz="1800" b="1" dirty="0">
                <a:solidFill>
                  <a:srgbClr val="E60985"/>
                </a:solidFill>
                <a:cs typeface="+mn-cs"/>
              </a:rPr>
              <a:t> שיטה ארוכה, מסורבלת, מאוד טכנית ולא נוחה. </a:t>
            </a:r>
          </a:p>
          <a:p>
            <a:pPr eaLnBrk="1" hangingPunct="1">
              <a:lnSpc>
                <a:spcPct val="150000"/>
              </a:lnSpc>
              <a:spcBef>
                <a:spcPct val="0"/>
              </a:spcBef>
            </a:pPr>
            <a:r>
              <a:rPr lang="he-IL" altLang="en-US" sz="1800" b="1" dirty="0">
                <a:solidFill>
                  <a:srgbClr val="E60985"/>
                </a:solidFill>
                <a:cs typeface="+mn-cs"/>
              </a:rPr>
              <a:t>הרבה מקומות בהן ניתן לטעות במהלך ההטענה / הרצה / טרנספר</a:t>
            </a:r>
            <a:endParaRPr lang="en-US" altLang="en-US" sz="1800" b="1" dirty="0">
              <a:solidFill>
                <a:srgbClr val="E60985"/>
              </a:solidFill>
              <a:cs typeface="+mn-cs"/>
            </a:endParaRPr>
          </a:p>
        </p:txBody>
      </p:sp>
      <p:sp>
        <p:nvSpPr>
          <p:cNvPr id="6" name="Text Box 21">
            <a:extLst>
              <a:ext uri="{FF2B5EF4-FFF2-40B4-BE49-F238E27FC236}">
                <a16:creationId xmlns:a16="http://schemas.microsoft.com/office/drawing/2014/main" id="{FC465A41-4894-4686-A023-EBF1309922D8}"/>
              </a:ext>
            </a:extLst>
          </p:cNvPr>
          <p:cNvSpPr txBox="1">
            <a:spLocks noChangeArrowheads="1"/>
          </p:cNvSpPr>
          <p:nvPr/>
        </p:nvSpPr>
        <p:spPr bwMode="auto">
          <a:xfrm>
            <a:off x="1" y="3081418"/>
            <a:ext cx="7906013" cy="2547236"/>
          </a:xfrm>
          <a:prstGeom prst="rect">
            <a:avLst/>
          </a:prstGeom>
          <a:noFill/>
          <a:ln w="9525">
            <a:noFill/>
            <a:miter lim="800000"/>
            <a:headEnd/>
            <a:tailEnd/>
          </a:ln>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he-IL" altLang="en-US" sz="1800" b="1" u="sng" dirty="0">
                <a:solidFill>
                  <a:schemeClr val="tx1">
                    <a:lumMod val="90000"/>
                    <a:lumOff val="10000"/>
                  </a:schemeClr>
                </a:solidFill>
                <a:latin typeface="+mj-lt"/>
                <a:cs typeface="+mn-cs"/>
              </a:rPr>
              <a:t>הערה:</a:t>
            </a:r>
            <a:r>
              <a:rPr lang="he-IL" altLang="en-US" sz="1800" b="1" dirty="0">
                <a:solidFill>
                  <a:schemeClr val="tx1">
                    <a:lumMod val="90000"/>
                    <a:lumOff val="10000"/>
                  </a:schemeClr>
                </a:solidFill>
                <a:latin typeface="+mj-lt"/>
                <a:cs typeface="+mn-cs"/>
              </a:rPr>
              <a:t> </a:t>
            </a:r>
          </a:p>
          <a:p>
            <a:pPr eaLnBrk="1" hangingPunct="1">
              <a:lnSpc>
                <a:spcPct val="150000"/>
              </a:lnSpc>
              <a:spcBef>
                <a:spcPct val="0"/>
              </a:spcBef>
              <a:buNone/>
            </a:pPr>
            <a:r>
              <a:rPr lang="he-IL" altLang="en-US" sz="1800" b="1" dirty="0">
                <a:solidFill>
                  <a:schemeClr val="tx1">
                    <a:lumMod val="90000"/>
                    <a:lumOff val="10000"/>
                  </a:schemeClr>
                </a:solidFill>
                <a:latin typeface="+mj-lt"/>
                <a:cs typeface="+mn-cs"/>
              </a:rPr>
              <a:t>למרות שניתן לעשות </a:t>
            </a:r>
            <a:r>
              <a:rPr lang="en-US" altLang="en-US" sz="1800" b="1" dirty="0">
                <a:solidFill>
                  <a:schemeClr val="tx1">
                    <a:lumMod val="90000"/>
                    <a:lumOff val="10000"/>
                  </a:schemeClr>
                </a:solidFill>
                <a:latin typeface="+mj-lt"/>
                <a:cs typeface="+mn-cs"/>
              </a:rPr>
              <a:t>western blot</a:t>
            </a:r>
            <a:r>
              <a:rPr lang="he-IL" altLang="en-US" sz="1800" b="1" dirty="0">
                <a:solidFill>
                  <a:schemeClr val="tx1">
                    <a:lumMod val="90000"/>
                    <a:lumOff val="10000"/>
                  </a:schemeClr>
                </a:solidFill>
                <a:latin typeface="+mj-lt"/>
                <a:cs typeface="+mn-cs"/>
              </a:rPr>
              <a:t> גם לנוזלים (נוזלי גוף, נוזל עליון של תרבית תאים) לבדיקת חלבונים מופרשים, השימוש העיקרי הוא לבדיקת חלבונים תוך תאיים. זאת משום, שיש שיטות קלות בהרבה לעבודה עם נוזלים – ובעיקר </a:t>
            </a:r>
            <a:r>
              <a:rPr lang="en-US" altLang="en-US" sz="1800" b="1" dirty="0">
                <a:solidFill>
                  <a:schemeClr val="tx1">
                    <a:lumMod val="90000"/>
                    <a:lumOff val="10000"/>
                  </a:schemeClr>
                </a:solidFill>
                <a:latin typeface="+mj-lt"/>
                <a:cs typeface="+mn-cs"/>
              </a:rPr>
              <a:t>ELISA</a:t>
            </a:r>
            <a:r>
              <a:rPr lang="he-IL" altLang="en-US" sz="1800" b="1" dirty="0">
                <a:solidFill>
                  <a:schemeClr val="tx1">
                    <a:lumMod val="90000"/>
                    <a:lumOff val="10000"/>
                  </a:schemeClr>
                </a:solidFill>
                <a:latin typeface="+mj-lt"/>
                <a:cs typeface="+mn-cs"/>
              </a:rPr>
              <a:t>. גם לבדיקת חלבונים על גבי קרום התא יש שיטות נוחות יותר – כגון </a:t>
            </a:r>
            <a:r>
              <a:rPr lang="en-US" altLang="en-US" sz="1800" b="1" dirty="0">
                <a:solidFill>
                  <a:schemeClr val="tx1">
                    <a:lumMod val="90000"/>
                    <a:lumOff val="10000"/>
                  </a:schemeClr>
                </a:solidFill>
                <a:latin typeface="+mj-lt"/>
                <a:cs typeface="+mn-cs"/>
              </a:rPr>
              <a:t>FACS</a:t>
            </a:r>
            <a:r>
              <a:rPr lang="he-IL" altLang="en-US" sz="1800" b="1" dirty="0">
                <a:solidFill>
                  <a:schemeClr val="tx1">
                    <a:lumMod val="90000"/>
                    <a:lumOff val="10000"/>
                  </a:schemeClr>
                </a:solidFill>
                <a:latin typeface="+mj-lt"/>
                <a:cs typeface="+mn-cs"/>
              </a:rPr>
              <a:t> או </a:t>
            </a:r>
            <a:r>
              <a:rPr lang="en-US" altLang="en-US" sz="1800" b="1" dirty="0">
                <a:solidFill>
                  <a:schemeClr val="tx1">
                    <a:lumMod val="90000"/>
                    <a:lumOff val="10000"/>
                  </a:schemeClr>
                </a:solidFill>
                <a:latin typeface="+mj-lt"/>
                <a:cs typeface="+mn-cs"/>
              </a:rPr>
              <a:t>FIA</a:t>
            </a:r>
            <a:r>
              <a:rPr lang="he-IL" altLang="en-US" sz="1800" b="1" dirty="0">
                <a:solidFill>
                  <a:schemeClr val="tx1">
                    <a:lumMod val="90000"/>
                    <a:lumOff val="10000"/>
                  </a:schemeClr>
                </a:solidFill>
                <a:latin typeface="+mj-lt"/>
                <a:cs typeface="+mn-cs"/>
              </a:rPr>
              <a:t>, שבהן ניתן לבדוק חלבונים על גבי קרום התא וגם בתוך התא</a:t>
            </a:r>
            <a:endParaRPr lang="en-US" altLang="en-US" sz="1800" b="1" dirty="0">
              <a:solidFill>
                <a:schemeClr val="tx1">
                  <a:lumMod val="90000"/>
                  <a:lumOff val="10000"/>
                </a:schemeClr>
              </a:solidFill>
              <a:latin typeface="+mj-lt"/>
              <a:cs typeface="+mn-cs"/>
            </a:endParaRPr>
          </a:p>
        </p:txBody>
      </p:sp>
    </p:spTree>
    <p:extLst>
      <p:ext uri="{BB962C8B-B14F-4D97-AF65-F5344CB8AC3E}">
        <p14:creationId xmlns:p14="http://schemas.microsoft.com/office/powerpoint/2010/main" val="402068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BC6E-605A-43BD-AE82-6ABCB231854F}"/>
              </a:ext>
            </a:extLst>
          </p:cNvPr>
          <p:cNvSpPr>
            <a:spLocks noGrp="1"/>
          </p:cNvSpPr>
          <p:nvPr>
            <p:ph type="title"/>
          </p:nvPr>
        </p:nvSpPr>
        <p:spPr>
          <a:xfrm>
            <a:off x="931506" y="0"/>
            <a:ext cx="10515600" cy="1325563"/>
          </a:xfrm>
        </p:spPr>
        <p:txBody>
          <a:bodyPr/>
          <a:lstStyle/>
          <a:p>
            <a:pPr algn="ctr"/>
            <a:r>
              <a:rPr lang="he-IL" dirty="0"/>
              <a:t>קו-אימונופרסיפיטציה</a:t>
            </a:r>
            <a:endParaRPr lang="en-US" dirty="0"/>
          </a:p>
        </p:txBody>
      </p:sp>
      <p:sp>
        <p:nvSpPr>
          <p:cNvPr id="3" name="Content Placeholder 2">
            <a:extLst>
              <a:ext uri="{FF2B5EF4-FFF2-40B4-BE49-F238E27FC236}">
                <a16:creationId xmlns:a16="http://schemas.microsoft.com/office/drawing/2014/main" id="{797C9518-708B-4194-9FEC-7B826E1F7458}"/>
              </a:ext>
            </a:extLst>
          </p:cNvPr>
          <p:cNvSpPr>
            <a:spLocks noGrp="1"/>
          </p:cNvSpPr>
          <p:nvPr>
            <p:ph idx="1"/>
          </p:nvPr>
        </p:nvSpPr>
        <p:spPr>
          <a:xfrm>
            <a:off x="838200" y="992074"/>
            <a:ext cx="10515600" cy="4351338"/>
          </a:xfrm>
        </p:spPr>
        <p:txBody>
          <a:bodyPr>
            <a:normAutofit fontScale="77500" lnSpcReduction="20000"/>
          </a:bodyPr>
          <a:lstStyle/>
          <a:p>
            <a:pPr>
              <a:lnSpc>
                <a:spcPct val="120000"/>
              </a:lnSpc>
            </a:pPr>
            <a:r>
              <a:rPr lang="he-IL" dirty="0">
                <a:solidFill>
                  <a:srgbClr val="7030A0"/>
                </a:solidFill>
              </a:rPr>
              <a:t>שיטת האימונופרסיפיטציה (</a:t>
            </a:r>
            <a:r>
              <a:rPr lang="en-US" dirty="0">
                <a:solidFill>
                  <a:srgbClr val="7030A0"/>
                </a:solidFill>
              </a:rPr>
              <a:t>immunoprecipitation</a:t>
            </a:r>
            <a:r>
              <a:rPr lang="he-IL" dirty="0">
                <a:solidFill>
                  <a:srgbClr val="7030A0"/>
                </a:solidFill>
              </a:rPr>
              <a:t>) יעילה במיוחד כאשר רוצים להראות כי קבוצת חלבונים מצויה בקומפלקס. במקרה זה ניתן להשקיע את הקומפלקס בעזרת נוגדן המכוון כנגד חלבון אחד ואחר כך זיהוי הקומפלקס על הממברנה בעזרת נוגדן המכוון כנגד חלבון אחר.</a:t>
            </a:r>
          </a:p>
          <a:p>
            <a:pPr>
              <a:lnSpc>
                <a:spcPct val="120000"/>
              </a:lnSpc>
            </a:pPr>
            <a:r>
              <a:rPr lang="he-IL" b="1" dirty="0"/>
              <a:t>תהליך זה מכונה קו אימונופרסיפיטציה </a:t>
            </a:r>
            <a:r>
              <a:rPr lang="he-IL" dirty="0"/>
              <a:t>– (</a:t>
            </a:r>
            <a:r>
              <a:rPr lang="en-US" b="1" dirty="0"/>
              <a:t>co- immunoprecipitation</a:t>
            </a:r>
            <a:r>
              <a:rPr lang="he-IL" dirty="0"/>
              <a:t>)</a:t>
            </a:r>
            <a:r>
              <a:rPr lang="en-US" dirty="0"/>
              <a:t> </a:t>
            </a:r>
            <a:r>
              <a:rPr lang="he-IL" dirty="0"/>
              <a:t>, משום שהוא מראה שהחלבונים הללו נמצאים</a:t>
            </a:r>
            <a:r>
              <a:rPr lang="he-IL" b="1" dirty="0"/>
              <a:t> ב</a:t>
            </a:r>
            <a:r>
              <a:rPr lang="he-IL" sz="4300" b="1" dirty="0"/>
              <a:t>קו</a:t>
            </a:r>
            <a:r>
              <a:rPr lang="he-IL" dirty="0"/>
              <a:t>מפלקס</a:t>
            </a:r>
            <a:r>
              <a:rPr lang="he-IL" b="1" dirty="0"/>
              <a:t> </a:t>
            </a:r>
            <a:r>
              <a:rPr lang="he-IL" dirty="0"/>
              <a:t>בתא. נניח שאנו חושדים ששני חלבונים, נקרא להם </a:t>
            </a:r>
            <a:r>
              <a:rPr lang="en-US" dirty="0"/>
              <a:t>X,Y</a:t>
            </a:r>
            <a:r>
              <a:rPr lang="he-IL" dirty="0"/>
              <a:t> נמצאים בקומפלקס בתא – נוכל לברר זאת בעזרת שיטה זו כך:</a:t>
            </a:r>
          </a:p>
          <a:p>
            <a:pPr>
              <a:lnSpc>
                <a:spcPct val="120000"/>
              </a:lnSpc>
            </a:pPr>
            <a:r>
              <a:rPr lang="he-IL" dirty="0">
                <a:solidFill>
                  <a:srgbClr val="7030A0"/>
                </a:solidFill>
              </a:rPr>
              <a:t>רוב שלבי השיטה דומים ל-</a:t>
            </a:r>
            <a:r>
              <a:rPr lang="en-US" dirty="0">
                <a:solidFill>
                  <a:srgbClr val="7030A0"/>
                </a:solidFill>
              </a:rPr>
              <a:t>western blot</a:t>
            </a:r>
            <a:r>
              <a:rPr lang="he-IL" dirty="0">
                <a:solidFill>
                  <a:srgbClr val="7030A0"/>
                </a:solidFill>
              </a:rPr>
              <a:t> , מלבד שני שלבים:</a:t>
            </a:r>
          </a:p>
          <a:p>
            <a:pPr lvl="1">
              <a:lnSpc>
                <a:spcPct val="120000"/>
              </a:lnSpc>
            </a:pPr>
            <a:r>
              <a:rPr lang="he-IL" dirty="0"/>
              <a:t>לאחר הכנת הליזאט, נדגיר את הליזאט עם כדורים מצופים בנוגדן כנגד חלבון </a:t>
            </a:r>
            <a:r>
              <a:rPr lang="en-US" dirty="0"/>
              <a:t>X</a:t>
            </a:r>
            <a:r>
              <a:rPr lang="he-IL" dirty="0"/>
              <a:t> בקומפלקס. אם </a:t>
            </a:r>
            <a:r>
              <a:rPr lang="en-US" dirty="0"/>
              <a:t>X</a:t>
            </a:r>
            <a:r>
              <a:rPr lang="he-IL" dirty="0"/>
              <a:t> קשור בד"כ ל-</a:t>
            </a:r>
            <a:r>
              <a:rPr lang="en-US" dirty="0"/>
              <a:t>Y</a:t>
            </a:r>
            <a:r>
              <a:rPr lang="he-IL" dirty="0"/>
              <a:t> בתא, הרי שהוא יקשר לנוגדן, ויביא עימו את </a:t>
            </a:r>
            <a:r>
              <a:rPr lang="en-US" dirty="0"/>
              <a:t>Y</a:t>
            </a:r>
            <a:r>
              <a:rPr lang="he-IL" dirty="0"/>
              <a:t>.</a:t>
            </a:r>
          </a:p>
          <a:p>
            <a:pPr lvl="1">
              <a:lnSpc>
                <a:spcPct val="120000"/>
              </a:lnSpc>
            </a:pPr>
            <a:r>
              <a:rPr lang="he-IL" dirty="0"/>
              <a:t>בשלב של הגבת הממברנה עם נוגדן ראשון – נשתמש בנוגדן כנגד </a:t>
            </a:r>
            <a:r>
              <a:rPr lang="en-US" dirty="0"/>
              <a:t>Y</a:t>
            </a:r>
            <a:r>
              <a:rPr lang="he-IL" dirty="0"/>
              <a:t>. כך שאם נקבל בנד לאחר החשיפה לסובסטרט, הרי ש-</a:t>
            </a:r>
            <a:r>
              <a:rPr lang="en-US" dirty="0"/>
              <a:t>X</a:t>
            </a:r>
            <a:r>
              <a:rPr lang="he-IL" dirty="0"/>
              <a:t> הצליח להביא איתו את </a:t>
            </a:r>
            <a:r>
              <a:rPr lang="en-US" dirty="0"/>
              <a:t>Y</a:t>
            </a:r>
            <a:r>
              <a:rPr lang="he-IL" dirty="0"/>
              <a:t>. משמע: חלבונים אלו נמצאים בקומפלקס בתא מלכתחילה.</a:t>
            </a:r>
            <a:endParaRPr lang="en-US" dirty="0"/>
          </a:p>
        </p:txBody>
      </p:sp>
    </p:spTree>
    <p:extLst>
      <p:ext uri="{BB962C8B-B14F-4D97-AF65-F5344CB8AC3E}">
        <p14:creationId xmlns:p14="http://schemas.microsoft.com/office/powerpoint/2010/main" val="2030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9C75D-8262-48F2-AC5E-9C740BD995AB}"/>
              </a:ext>
            </a:extLst>
          </p:cNvPr>
          <p:cNvSpPr>
            <a:spLocks noGrp="1"/>
          </p:cNvSpPr>
          <p:nvPr>
            <p:ph type="title"/>
          </p:nvPr>
        </p:nvSpPr>
        <p:spPr>
          <a:xfrm>
            <a:off x="980813" y="-238882"/>
            <a:ext cx="10515600" cy="1325563"/>
          </a:xfrm>
        </p:spPr>
        <p:txBody>
          <a:bodyPr/>
          <a:lstStyle/>
          <a:p>
            <a:pPr algn="ctr"/>
            <a:r>
              <a:rPr lang="he-IL" dirty="0"/>
              <a:t>שאלות מהספר:</a:t>
            </a:r>
            <a:endParaRPr lang="en-US" dirty="0"/>
          </a:p>
        </p:txBody>
      </p:sp>
      <p:pic>
        <p:nvPicPr>
          <p:cNvPr id="4" name="Picture 3">
            <a:extLst>
              <a:ext uri="{FF2B5EF4-FFF2-40B4-BE49-F238E27FC236}">
                <a16:creationId xmlns:a16="http://schemas.microsoft.com/office/drawing/2014/main" id="{E8587C27-B6ED-4FF5-8B55-CE947B74C680}"/>
              </a:ext>
            </a:extLst>
          </p:cNvPr>
          <p:cNvPicPr>
            <a:picLocks noChangeAspect="1"/>
          </p:cNvPicPr>
          <p:nvPr/>
        </p:nvPicPr>
        <p:blipFill rotWithShape="1">
          <a:blip r:embed="rId2"/>
          <a:srcRect l="48097" t="46973" r="26720" b="20978"/>
          <a:stretch/>
        </p:blipFill>
        <p:spPr>
          <a:xfrm>
            <a:off x="4991449" y="723850"/>
            <a:ext cx="3531765" cy="2528204"/>
          </a:xfrm>
          <a:prstGeom prst="rect">
            <a:avLst/>
          </a:prstGeom>
        </p:spPr>
      </p:pic>
      <p:sp>
        <p:nvSpPr>
          <p:cNvPr id="5" name="Oval 4">
            <a:extLst>
              <a:ext uri="{FF2B5EF4-FFF2-40B4-BE49-F238E27FC236}">
                <a16:creationId xmlns:a16="http://schemas.microsoft.com/office/drawing/2014/main" id="{7940B435-4D40-4744-886C-0BB704F4CF80}"/>
              </a:ext>
            </a:extLst>
          </p:cNvPr>
          <p:cNvSpPr/>
          <p:nvPr/>
        </p:nvSpPr>
        <p:spPr>
          <a:xfrm>
            <a:off x="4991449" y="2323944"/>
            <a:ext cx="3716806" cy="391014"/>
          </a:xfrm>
          <a:prstGeom prst="ellipse">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88BA43D-D90C-4540-8C91-69871D511EAD}"/>
              </a:ext>
            </a:extLst>
          </p:cNvPr>
          <p:cNvPicPr>
            <a:picLocks noChangeAspect="1"/>
          </p:cNvPicPr>
          <p:nvPr/>
        </p:nvPicPr>
        <p:blipFill rotWithShape="1">
          <a:blip r:embed="rId3"/>
          <a:srcRect l="19541" t="18349" r="27202" b="48257"/>
          <a:stretch/>
        </p:blipFill>
        <p:spPr>
          <a:xfrm>
            <a:off x="1476495" y="3159210"/>
            <a:ext cx="7416136" cy="2615769"/>
          </a:xfrm>
          <a:prstGeom prst="rect">
            <a:avLst/>
          </a:prstGeom>
        </p:spPr>
      </p:pic>
      <p:sp>
        <p:nvSpPr>
          <p:cNvPr id="7" name="Oval 6">
            <a:extLst>
              <a:ext uri="{FF2B5EF4-FFF2-40B4-BE49-F238E27FC236}">
                <a16:creationId xmlns:a16="http://schemas.microsoft.com/office/drawing/2014/main" id="{FD165035-C55D-4139-8B0E-FECAA7016C49}"/>
              </a:ext>
            </a:extLst>
          </p:cNvPr>
          <p:cNvSpPr/>
          <p:nvPr/>
        </p:nvSpPr>
        <p:spPr>
          <a:xfrm>
            <a:off x="4208884" y="4467095"/>
            <a:ext cx="4965367" cy="391014"/>
          </a:xfrm>
          <a:prstGeom prst="ellipse">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843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9C75D-8262-48F2-AC5E-9C740BD995AB}"/>
              </a:ext>
            </a:extLst>
          </p:cNvPr>
          <p:cNvSpPr>
            <a:spLocks noGrp="1"/>
          </p:cNvSpPr>
          <p:nvPr>
            <p:ph type="title"/>
          </p:nvPr>
        </p:nvSpPr>
        <p:spPr>
          <a:xfrm>
            <a:off x="980813" y="-238882"/>
            <a:ext cx="10515600" cy="1325563"/>
          </a:xfrm>
        </p:spPr>
        <p:txBody>
          <a:bodyPr/>
          <a:lstStyle/>
          <a:p>
            <a:pPr algn="ctr"/>
            <a:r>
              <a:rPr lang="he-IL" dirty="0"/>
              <a:t>שאלות מהספר:</a:t>
            </a:r>
            <a:endParaRPr lang="en-US" dirty="0"/>
          </a:p>
        </p:txBody>
      </p:sp>
      <p:pic>
        <p:nvPicPr>
          <p:cNvPr id="4" name="Picture 3">
            <a:extLst>
              <a:ext uri="{FF2B5EF4-FFF2-40B4-BE49-F238E27FC236}">
                <a16:creationId xmlns:a16="http://schemas.microsoft.com/office/drawing/2014/main" id="{0E4302E0-04C8-4D2F-BE22-A6AB8C2348AB}"/>
              </a:ext>
            </a:extLst>
          </p:cNvPr>
          <p:cNvPicPr>
            <a:picLocks noChangeAspect="1"/>
          </p:cNvPicPr>
          <p:nvPr/>
        </p:nvPicPr>
        <p:blipFill rotWithShape="1">
          <a:blip r:embed="rId2"/>
          <a:srcRect l="18372" t="55659" r="27271" b="10458"/>
          <a:stretch/>
        </p:blipFill>
        <p:spPr>
          <a:xfrm>
            <a:off x="2052506" y="887136"/>
            <a:ext cx="8086987" cy="2835565"/>
          </a:xfrm>
          <a:prstGeom prst="rect">
            <a:avLst/>
          </a:prstGeom>
        </p:spPr>
      </p:pic>
      <p:sp>
        <p:nvSpPr>
          <p:cNvPr id="3" name="Oval 2">
            <a:extLst>
              <a:ext uri="{FF2B5EF4-FFF2-40B4-BE49-F238E27FC236}">
                <a16:creationId xmlns:a16="http://schemas.microsoft.com/office/drawing/2014/main" id="{8933A366-DF21-4CE2-8D48-ED9A27F7882A}"/>
              </a:ext>
            </a:extLst>
          </p:cNvPr>
          <p:cNvSpPr/>
          <p:nvPr/>
        </p:nvSpPr>
        <p:spPr>
          <a:xfrm>
            <a:off x="5645308" y="2492458"/>
            <a:ext cx="4765429" cy="391014"/>
          </a:xfrm>
          <a:prstGeom prst="ellipse">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22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43C203-0319-417C-8A78-60160178089B}"/>
              </a:ext>
            </a:extLst>
          </p:cNvPr>
          <p:cNvSpPr/>
          <p:nvPr/>
        </p:nvSpPr>
        <p:spPr>
          <a:xfrm>
            <a:off x="-1" y="5517573"/>
            <a:ext cx="10498631"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E9F9B3D-46FC-4C5F-A367-B9BA37161BFA}"/>
              </a:ext>
            </a:extLst>
          </p:cNvPr>
          <p:cNvPicPr>
            <a:picLocks noChangeAspect="1"/>
          </p:cNvPicPr>
          <p:nvPr/>
        </p:nvPicPr>
        <p:blipFill rotWithShape="1">
          <a:blip r:embed="rId2"/>
          <a:srcRect l="18097" t="13945" r="27408" b="8012"/>
          <a:stretch/>
        </p:blipFill>
        <p:spPr>
          <a:xfrm>
            <a:off x="3007263" y="515920"/>
            <a:ext cx="7491368" cy="6034715"/>
          </a:xfrm>
          <a:prstGeom prst="rect">
            <a:avLst/>
          </a:prstGeom>
        </p:spPr>
      </p:pic>
      <p:sp>
        <p:nvSpPr>
          <p:cNvPr id="2" name="Title 1">
            <a:extLst>
              <a:ext uri="{FF2B5EF4-FFF2-40B4-BE49-F238E27FC236}">
                <a16:creationId xmlns:a16="http://schemas.microsoft.com/office/drawing/2014/main" id="{AE19C75D-8262-48F2-AC5E-9C740BD995AB}"/>
              </a:ext>
            </a:extLst>
          </p:cNvPr>
          <p:cNvSpPr>
            <a:spLocks noGrp="1"/>
          </p:cNvSpPr>
          <p:nvPr>
            <p:ph type="title"/>
          </p:nvPr>
        </p:nvSpPr>
        <p:spPr>
          <a:xfrm>
            <a:off x="980813" y="-238882"/>
            <a:ext cx="10515600" cy="1325563"/>
          </a:xfrm>
        </p:spPr>
        <p:txBody>
          <a:bodyPr/>
          <a:lstStyle/>
          <a:p>
            <a:pPr algn="ctr"/>
            <a:r>
              <a:rPr lang="he-IL" dirty="0"/>
              <a:t>שאלות מהספר:</a:t>
            </a:r>
            <a:endParaRPr lang="en-US" dirty="0"/>
          </a:p>
        </p:txBody>
      </p:sp>
      <p:sp>
        <p:nvSpPr>
          <p:cNvPr id="4" name="Rectangle 3">
            <a:extLst>
              <a:ext uri="{FF2B5EF4-FFF2-40B4-BE49-F238E27FC236}">
                <a16:creationId xmlns:a16="http://schemas.microsoft.com/office/drawing/2014/main" id="{CE234F6C-2561-4056-9E45-561671831B4C}"/>
              </a:ext>
            </a:extLst>
          </p:cNvPr>
          <p:cNvSpPr/>
          <p:nvPr/>
        </p:nvSpPr>
        <p:spPr>
          <a:xfrm>
            <a:off x="100667" y="744522"/>
            <a:ext cx="2902591" cy="4853829"/>
          </a:xfrm>
          <a:prstGeom prst="rect">
            <a:avLst/>
          </a:prstGeom>
        </p:spPr>
        <p:txBody>
          <a:bodyPr wrap="square">
            <a:spAutoFit/>
          </a:bodyPr>
          <a:lstStyle/>
          <a:p>
            <a:pPr marL="342900" indent="-342900">
              <a:lnSpc>
                <a:spcPct val="150000"/>
              </a:lnSpc>
              <a:buAutoNum type="arabicParenR"/>
            </a:pPr>
            <a:r>
              <a:rPr lang="he-IL" sz="1600" dirty="0">
                <a:solidFill>
                  <a:srgbClr val="7030A0"/>
                </a:solidFill>
                <a:latin typeface="Calibri" panose="020F0502020204030204" pitchFamily="34" charset="0"/>
                <a:ea typeface="Calibri" panose="020F0502020204030204" pitchFamily="34" charset="0"/>
              </a:rPr>
              <a:t>חלבון </a:t>
            </a:r>
            <a:r>
              <a:rPr lang="en-US" sz="1600" dirty="0">
                <a:solidFill>
                  <a:srgbClr val="7030A0"/>
                </a:solidFill>
                <a:latin typeface="Arial" panose="020B0604020202020204" pitchFamily="34" charset="0"/>
                <a:ea typeface="Calibri" panose="020F0502020204030204" pitchFamily="34" charset="0"/>
                <a:cs typeface="Arial" panose="020B0604020202020204" pitchFamily="34" charset="0"/>
              </a:rPr>
              <a:t>A </a:t>
            </a:r>
            <a:r>
              <a:rPr lang="he-IL" sz="1600" dirty="0">
                <a:solidFill>
                  <a:srgbClr val="7030A0"/>
                </a:solidFill>
                <a:latin typeface="Arial" panose="020B0604020202020204" pitchFamily="34" charset="0"/>
                <a:ea typeface="Calibri" panose="020F0502020204030204" pitchFamily="34" charset="0"/>
              </a:rPr>
              <a:t>– </a:t>
            </a:r>
            <a:r>
              <a:rPr lang="en-US" sz="1600" dirty="0">
                <a:solidFill>
                  <a:srgbClr val="7030A0"/>
                </a:solidFill>
                <a:latin typeface="Arial" panose="020B0604020202020204" pitchFamily="34" charset="0"/>
                <a:ea typeface="Calibri" panose="020F0502020204030204" pitchFamily="34" charset="0"/>
                <a:cs typeface="Arial" panose="020B0604020202020204" pitchFamily="34" charset="0"/>
              </a:rPr>
              <a:t>100 </a:t>
            </a:r>
            <a:r>
              <a:rPr lang="en-US" sz="1600" dirty="0" err="1">
                <a:solidFill>
                  <a:srgbClr val="7030A0"/>
                </a:solidFill>
                <a:latin typeface="Arial" panose="020B0604020202020204" pitchFamily="34" charset="0"/>
                <a:ea typeface="Calibri" panose="020F0502020204030204" pitchFamily="34" charset="0"/>
                <a:cs typeface="Arial" panose="020B0604020202020204" pitchFamily="34" charset="0"/>
              </a:rPr>
              <a:t>kDa</a:t>
            </a:r>
            <a:r>
              <a:rPr lang="he-IL" sz="1600" dirty="0">
                <a:solidFill>
                  <a:srgbClr val="7030A0"/>
                </a:solidFill>
                <a:latin typeface="Calibri" panose="020F0502020204030204" pitchFamily="34" charset="0"/>
                <a:ea typeface="Calibri" panose="020F0502020204030204" pitchFamily="34" charset="0"/>
              </a:rPr>
              <a:t>; חלבון </a:t>
            </a:r>
            <a:r>
              <a:rPr lang="en-US" sz="1600" dirty="0">
                <a:solidFill>
                  <a:srgbClr val="7030A0"/>
                </a:solidFill>
                <a:latin typeface="Arial" panose="020B0604020202020204" pitchFamily="34" charset="0"/>
                <a:ea typeface="Calibri" panose="020F0502020204030204" pitchFamily="34" charset="0"/>
                <a:cs typeface="Arial" panose="020B0604020202020204" pitchFamily="34" charset="0"/>
              </a:rPr>
              <a:t>B </a:t>
            </a:r>
            <a:r>
              <a:rPr lang="he-IL" sz="1600" dirty="0">
                <a:solidFill>
                  <a:srgbClr val="7030A0"/>
                </a:solidFill>
                <a:latin typeface="Arial" panose="020B0604020202020204" pitchFamily="34" charset="0"/>
                <a:ea typeface="Calibri" panose="020F0502020204030204" pitchFamily="34" charset="0"/>
              </a:rPr>
              <a:t>–  </a:t>
            </a:r>
            <a:r>
              <a:rPr lang="en-US" sz="1600" dirty="0">
                <a:solidFill>
                  <a:srgbClr val="7030A0"/>
                </a:solidFill>
                <a:latin typeface="Arial" panose="020B0604020202020204" pitchFamily="34" charset="0"/>
                <a:ea typeface="Calibri" panose="020F0502020204030204" pitchFamily="34" charset="0"/>
                <a:cs typeface="Arial" panose="020B0604020202020204" pitchFamily="34" charset="0"/>
              </a:rPr>
              <a:t>20 </a:t>
            </a:r>
            <a:r>
              <a:rPr lang="en-US" sz="1600" dirty="0" err="1">
                <a:solidFill>
                  <a:srgbClr val="7030A0"/>
                </a:solidFill>
                <a:latin typeface="Arial" panose="020B0604020202020204" pitchFamily="34" charset="0"/>
                <a:ea typeface="Calibri" panose="020F0502020204030204" pitchFamily="34" charset="0"/>
                <a:cs typeface="Arial" panose="020B0604020202020204" pitchFamily="34" charset="0"/>
              </a:rPr>
              <a:t>kDa</a:t>
            </a:r>
            <a:r>
              <a:rPr lang="he-IL" sz="1600" dirty="0">
                <a:solidFill>
                  <a:srgbClr val="7030A0"/>
                </a:solidFill>
                <a:latin typeface="Calibri" panose="020F0502020204030204" pitchFamily="34" charset="0"/>
                <a:ea typeface="Calibri" panose="020F0502020204030204" pitchFamily="34" charset="0"/>
              </a:rPr>
              <a:t>; חלבון </a:t>
            </a:r>
            <a:r>
              <a:rPr lang="en-US" sz="1600" dirty="0">
                <a:solidFill>
                  <a:srgbClr val="7030A0"/>
                </a:solidFill>
                <a:latin typeface="Arial" panose="020B0604020202020204" pitchFamily="34" charset="0"/>
                <a:ea typeface="Calibri" panose="020F0502020204030204" pitchFamily="34" charset="0"/>
                <a:cs typeface="Arial" panose="020B0604020202020204" pitchFamily="34" charset="0"/>
              </a:rPr>
              <a:t>C </a:t>
            </a:r>
            <a:r>
              <a:rPr lang="he-IL" sz="1600" dirty="0">
                <a:solidFill>
                  <a:srgbClr val="7030A0"/>
                </a:solidFill>
                <a:latin typeface="Arial" panose="020B0604020202020204" pitchFamily="34" charset="0"/>
                <a:ea typeface="Calibri" panose="020F0502020204030204" pitchFamily="34" charset="0"/>
              </a:rPr>
              <a:t>– </a:t>
            </a:r>
            <a:r>
              <a:rPr lang="en-US" sz="1600" dirty="0">
                <a:solidFill>
                  <a:srgbClr val="7030A0"/>
                </a:solidFill>
                <a:latin typeface="Arial" panose="020B0604020202020204" pitchFamily="34" charset="0"/>
                <a:ea typeface="Calibri" panose="020F0502020204030204" pitchFamily="34" charset="0"/>
                <a:cs typeface="Arial" panose="020B0604020202020204" pitchFamily="34" charset="0"/>
              </a:rPr>
              <a:t>40 </a:t>
            </a:r>
            <a:r>
              <a:rPr lang="en-US" sz="1600" dirty="0" err="1">
                <a:solidFill>
                  <a:srgbClr val="7030A0"/>
                </a:solidFill>
                <a:latin typeface="Arial" panose="020B0604020202020204" pitchFamily="34" charset="0"/>
                <a:ea typeface="Calibri" panose="020F0502020204030204" pitchFamily="34" charset="0"/>
                <a:cs typeface="Arial" panose="020B0604020202020204" pitchFamily="34" charset="0"/>
              </a:rPr>
              <a:t>kDa</a:t>
            </a:r>
            <a:endParaRPr lang="he-IL" sz="16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indent="-342900">
              <a:lnSpc>
                <a:spcPct val="150000"/>
              </a:lnSpc>
              <a:buAutoNum type="arabicParenR"/>
            </a:pPr>
            <a:r>
              <a:rPr lang="he-IL" sz="1600" dirty="0">
                <a:solidFill>
                  <a:srgbClr val="7030A0"/>
                </a:solidFill>
                <a:latin typeface="Calibri" panose="020F0502020204030204" pitchFamily="34" charset="0"/>
                <a:ea typeface="Calibri" panose="020F0502020204030204" pitchFamily="34" charset="0"/>
              </a:rPr>
              <a:t>המוטציות שנוצרו בתאי הגידולים הסרטניים השונים (הדם, הלבלב והריאה) היו דומות והביאו לביטוי אפיטופ זהה בחלבונים שונים ( </a:t>
            </a:r>
            <a:r>
              <a:rPr lang="en-US" sz="1600" dirty="0">
                <a:solidFill>
                  <a:srgbClr val="7030A0"/>
                </a:solidFill>
                <a:latin typeface="Arial" panose="020B0604020202020204" pitchFamily="34" charset="0"/>
                <a:ea typeface="Calibri" panose="020F0502020204030204" pitchFamily="34" charset="0"/>
                <a:cs typeface="Arial" panose="020B0604020202020204" pitchFamily="34" charset="0"/>
              </a:rPr>
              <a:t>A</a:t>
            </a:r>
            <a:r>
              <a:rPr lang="he-IL" sz="1600" dirty="0">
                <a:solidFill>
                  <a:srgbClr val="7030A0"/>
                </a:solidFill>
                <a:latin typeface="Calibri" panose="020F0502020204030204" pitchFamily="34" charset="0"/>
                <a:ea typeface="Calibri" panose="020F0502020204030204" pitchFamily="34" charset="0"/>
              </a:rPr>
              <a:t>, </a:t>
            </a:r>
            <a:r>
              <a:rPr lang="en-US" sz="1600" dirty="0">
                <a:solidFill>
                  <a:srgbClr val="7030A0"/>
                </a:solidFill>
                <a:latin typeface="Arial" panose="020B0604020202020204" pitchFamily="34" charset="0"/>
                <a:ea typeface="Calibri" panose="020F0502020204030204" pitchFamily="34" charset="0"/>
                <a:cs typeface="Arial" panose="020B0604020202020204" pitchFamily="34" charset="0"/>
              </a:rPr>
              <a:t>B</a:t>
            </a:r>
            <a:r>
              <a:rPr lang="he-IL" sz="1600" dirty="0">
                <a:solidFill>
                  <a:srgbClr val="7030A0"/>
                </a:solidFill>
                <a:latin typeface="Calibri" panose="020F0502020204030204" pitchFamily="34" charset="0"/>
                <a:ea typeface="Calibri" panose="020F0502020204030204" pitchFamily="34" charset="0"/>
              </a:rPr>
              <a:t> ו-</a:t>
            </a:r>
            <a:r>
              <a:rPr lang="en-US" sz="1600" dirty="0">
                <a:solidFill>
                  <a:srgbClr val="7030A0"/>
                </a:solidFill>
                <a:latin typeface="Arial" panose="020B0604020202020204" pitchFamily="34" charset="0"/>
                <a:ea typeface="Calibri" panose="020F0502020204030204" pitchFamily="34" charset="0"/>
                <a:cs typeface="Arial" panose="020B0604020202020204" pitchFamily="34" charset="0"/>
              </a:rPr>
              <a:t>(C</a:t>
            </a:r>
            <a:r>
              <a:rPr lang="he-IL" sz="1600" dirty="0">
                <a:solidFill>
                  <a:srgbClr val="7030A0"/>
                </a:solidFill>
                <a:latin typeface="Calibri" panose="020F0502020204030204" pitchFamily="34" charset="0"/>
                <a:ea typeface="Calibri" panose="020F0502020204030204" pitchFamily="34" charset="0"/>
              </a:rPr>
              <a:t> בתאים אלו. אפיטופ זה מזוהה על ידי אותו הנוגדן החד שבטי ולכן הנוגדן מזהה את החלבונים השונים, שהינם בעלי גדלים שונים. </a:t>
            </a:r>
            <a:endParaRPr lang="en-US" sz="1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 Box 21">
            <a:extLst>
              <a:ext uri="{FF2B5EF4-FFF2-40B4-BE49-F238E27FC236}">
                <a16:creationId xmlns:a16="http://schemas.microsoft.com/office/drawing/2014/main" id="{57C6DF75-E6EC-4EEC-AB7D-356C56AF0AD1}"/>
              </a:ext>
            </a:extLst>
          </p:cNvPr>
          <p:cNvSpPr txBox="1">
            <a:spLocks noChangeArrowheads="1"/>
          </p:cNvSpPr>
          <p:nvPr/>
        </p:nvSpPr>
        <p:spPr bwMode="auto">
          <a:xfrm>
            <a:off x="1644072" y="319406"/>
            <a:ext cx="996063" cy="425116"/>
          </a:xfrm>
          <a:prstGeom prst="rect">
            <a:avLst/>
          </a:prstGeom>
          <a:noFill/>
          <a:ln w="9525">
            <a:noFill/>
            <a:miter lim="800000"/>
            <a:headEnd/>
            <a:tailEnd/>
          </a:ln>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he-IL" altLang="en-US" sz="1600" b="1" u="sng" dirty="0">
                <a:solidFill>
                  <a:srgbClr val="E60985"/>
                </a:solidFill>
                <a:cs typeface="+mn-cs"/>
              </a:rPr>
              <a:t>תשובות:</a:t>
            </a:r>
            <a:endParaRPr lang="en-US" altLang="en-US" sz="1600" b="1" dirty="0">
              <a:solidFill>
                <a:srgbClr val="E60985"/>
              </a:solidFill>
              <a:cs typeface="+mn-cs"/>
            </a:endParaRPr>
          </a:p>
        </p:txBody>
      </p:sp>
    </p:spTree>
    <p:extLst>
      <p:ext uri="{BB962C8B-B14F-4D97-AF65-F5344CB8AC3E}">
        <p14:creationId xmlns:p14="http://schemas.microsoft.com/office/powerpoint/2010/main" val="421957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454" y="3016112"/>
            <a:ext cx="10436297" cy="1815882"/>
          </a:xfrm>
          <a:prstGeom prst="rect">
            <a:avLst/>
          </a:prstGeom>
          <a:noFill/>
        </p:spPr>
        <p:txBody>
          <a:bodyPr wrap="square" rtlCol="1">
            <a:spAutoFit/>
          </a:bodyPr>
          <a:lstStyle/>
          <a:p>
            <a:pPr marL="89535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rPr>
              <a:t>מה נלמד בשיעור זה: </a:t>
            </a:r>
          </a:p>
        </p:txBody>
      </p:sp>
      <p:sp>
        <p:nvSpPr>
          <p:cNvPr id="8" name="מציין מיקום תוכן 7"/>
          <p:cNvSpPr>
            <a:spLocks noGrp="1"/>
          </p:cNvSpPr>
          <p:nvPr>
            <p:ph sz="quarter" idx="4"/>
          </p:nvPr>
        </p:nvSpPr>
        <p:spPr>
          <a:xfrm>
            <a:off x="515274" y="1213832"/>
            <a:ext cx="8306994" cy="4153058"/>
          </a:xfrm>
        </p:spPr>
        <p:txBody>
          <a:bodyPr/>
          <a:lstStyle/>
          <a:p>
            <a:pPr>
              <a:lnSpc>
                <a:spcPct val="200000"/>
              </a:lnSpc>
            </a:pPr>
            <a:r>
              <a:rPr lang="he-IL" dirty="0"/>
              <a:t>שיטת </a:t>
            </a:r>
            <a:r>
              <a:rPr lang="en-US" dirty="0"/>
              <a:t>Western blot </a:t>
            </a:r>
            <a:r>
              <a:rPr lang="he-IL" dirty="0"/>
              <a:t> (תספיג מערבי)</a:t>
            </a:r>
          </a:p>
          <a:p>
            <a:pPr>
              <a:lnSpc>
                <a:spcPct val="200000"/>
              </a:lnSpc>
            </a:pPr>
            <a:r>
              <a:rPr lang="he-IL" dirty="0"/>
              <a:t>שיטת </a:t>
            </a:r>
            <a:r>
              <a:rPr lang="en-US" dirty="0"/>
              <a:t>Western blot : </a:t>
            </a:r>
            <a:r>
              <a:rPr lang="he-IL" dirty="0"/>
              <a:t> שלבים ועקרונות</a:t>
            </a:r>
            <a:endParaRPr lang="he-IL" dirty="0">
              <a:solidFill>
                <a:schemeClr val="tx1"/>
              </a:solidFill>
            </a:endParaRPr>
          </a:p>
          <a:p>
            <a:pPr>
              <a:lnSpc>
                <a:spcPct val="200000"/>
              </a:lnSpc>
            </a:pPr>
            <a:r>
              <a:rPr lang="he-IL" dirty="0"/>
              <a:t>דוגמאות ליישומים בשיטת </a:t>
            </a:r>
            <a:r>
              <a:rPr lang="en-US" dirty="0"/>
              <a:t>Western blot</a:t>
            </a:r>
            <a:endParaRPr lang="he-IL" dirty="0">
              <a:solidFill>
                <a:schemeClr val="tx1"/>
              </a:solidFill>
            </a:endParaRPr>
          </a:p>
        </p:txBody>
      </p:sp>
    </p:spTree>
    <p:extLst>
      <p:ext uri="{BB962C8B-B14F-4D97-AF65-F5344CB8AC3E}">
        <p14:creationId xmlns:p14="http://schemas.microsoft.com/office/powerpoint/2010/main" val="96203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BBAF574-EDFB-4A2C-91EF-78C71B075B83}"/>
              </a:ext>
            </a:extLst>
          </p:cNvPr>
          <p:cNvSpPr>
            <a:spLocks noGrp="1"/>
          </p:cNvSpPr>
          <p:nvPr>
            <p:ph type="ctrTitle"/>
          </p:nvPr>
        </p:nvSpPr>
        <p:spPr/>
        <p:txBody>
          <a:bodyPr/>
          <a:lstStyle/>
          <a:p>
            <a:endParaRPr lang="he-IL"/>
          </a:p>
        </p:txBody>
      </p:sp>
      <p:sp>
        <p:nvSpPr>
          <p:cNvPr id="3" name="כותרת משנה 2">
            <a:extLst>
              <a:ext uri="{FF2B5EF4-FFF2-40B4-BE49-F238E27FC236}">
                <a16:creationId xmlns:a16="http://schemas.microsoft.com/office/drawing/2014/main" id="{7FD7DCF6-039F-42C2-A89D-C6942B12BDDA}"/>
              </a:ext>
            </a:extLst>
          </p:cNvPr>
          <p:cNvSpPr>
            <a:spLocks noGrp="1"/>
          </p:cNvSpPr>
          <p:nvPr>
            <p:ph type="subTitle" idx="1"/>
          </p:nvPr>
        </p:nvSpPr>
        <p:spPr/>
        <p:txBody>
          <a:bodyPr/>
          <a:lstStyle/>
          <a:p>
            <a:endParaRPr lang="he-IL"/>
          </a:p>
        </p:txBody>
      </p:sp>
      <p:pic>
        <p:nvPicPr>
          <p:cNvPr id="4" name="תמונה 3">
            <a:extLst>
              <a:ext uri="{FF2B5EF4-FFF2-40B4-BE49-F238E27FC236}">
                <a16:creationId xmlns:a16="http://schemas.microsoft.com/office/drawing/2014/main" id="{990E0F85-96E1-4670-850F-3F6E659CF072}"/>
              </a:ext>
            </a:extLst>
          </p:cNvPr>
          <p:cNvPicPr>
            <a:picLocks noChangeAspect="1"/>
          </p:cNvPicPr>
          <p:nvPr/>
        </p:nvPicPr>
        <p:blipFill>
          <a:blip r:embed="rId2"/>
          <a:stretch>
            <a:fillRect/>
          </a:stretch>
        </p:blipFill>
        <p:spPr>
          <a:xfrm>
            <a:off x="0" y="517211"/>
            <a:ext cx="12192000" cy="5823578"/>
          </a:xfrm>
          <a:prstGeom prst="rect">
            <a:avLst/>
          </a:prstGeom>
        </p:spPr>
      </p:pic>
    </p:spTree>
    <p:extLst>
      <p:ext uri="{BB962C8B-B14F-4D97-AF65-F5344CB8AC3E}">
        <p14:creationId xmlns:p14="http://schemas.microsoft.com/office/powerpoint/2010/main" val="4079151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2F71-B9E7-460E-A0C0-71FC21154F48}"/>
              </a:ext>
            </a:extLst>
          </p:cNvPr>
          <p:cNvSpPr/>
          <p:nvPr/>
        </p:nvSpPr>
        <p:spPr>
          <a:xfrm>
            <a:off x="1" y="5164282"/>
            <a:ext cx="6096000" cy="1142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D121B250-B148-4C14-9635-FF2F6FA828C9}"/>
              </a:ext>
            </a:extLst>
          </p:cNvPr>
          <p:cNvSpPr>
            <a:spLocks noGrp="1"/>
          </p:cNvSpPr>
          <p:nvPr>
            <p:ph type="title"/>
          </p:nvPr>
        </p:nvSpPr>
        <p:spPr>
          <a:xfrm>
            <a:off x="838200" y="-161706"/>
            <a:ext cx="10515600" cy="1325563"/>
          </a:xfrm>
        </p:spPr>
        <p:txBody>
          <a:bodyPr/>
          <a:lstStyle/>
          <a:p>
            <a:pPr algn="ctr"/>
            <a:r>
              <a:rPr lang="he-IL" dirty="0"/>
              <a:t>הקדמה - שימוש בנוגדנים לאבחון</a:t>
            </a:r>
          </a:p>
        </p:txBody>
      </p:sp>
      <p:pic>
        <p:nvPicPr>
          <p:cNvPr id="4" name="תמונה 3">
            <a:extLst>
              <a:ext uri="{FF2B5EF4-FFF2-40B4-BE49-F238E27FC236}">
                <a16:creationId xmlns:a16="http://schemas.microsoft.com/office/drawing/2014/main" id="{43135846-D9B2-4287-BD0A-200A37914434}"/>
              </a:ext>
            </a:extLst>
          </p:cNvPr>
          <p:cNvPicPr>
            <a:picLocks noChangeAspect="1"/>
          </p:cNvPicPr>
          <p:nvPr/>
        </p:nvPicPr>
        <p:blipFill rotWithShape="1">
          <a:blip r:embed="rId2"/>
          <a:srcRect b="46358"/>
          <a:stretch/>
        </p:blipFill>
        <p:spPr>
          <a:xfrm>
            <a:off x="2431540" y="732877"/>
            <a:ext cx="9672867" cy="3350749"/>
          </a:xfrm>
          <a:prstGeom prst="rect">
            <a:avLst/>
          </a:prstGeom>
        </p:spPr>
      </p:pic>
      <p:sp>
        <p:nvSpPr>
          <p:cNvPr id="7" name="כותרת 1">
            <a:extLst>
              <a:ext uri="{FF2B5EF4-FFF2-40B4-BE49-F238E27FC236}">
                <a16:creationId xmlns:a16="http://schemas.microsoft.com/office/drawing/2014/main" id="{F5157C9A-AF7E-4AC7-9C2A-7FE618B93A98}"/>
              </a:ext>
            </a:extLst>
          </p:cNvPr>
          <p:cNvSpPr txBox="1">
            <a:spLocks/>
          </p:cNvSpPr>
          <p:nvPr/>
        </p:nvSpPr>
        <p:spPr>
          <a:xfrm>
            <a:off x="588886" y="3795244"/>
            <a:ext cx="5122651" cy="2365930"/>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he-IL" sz="1800" b="1" dirty="0">
                <a:solidFill>
                  <a:srgbClr val="7030A0"/>
                </a:solidFill>
              </a:rPr>
              <a:t>אפיניות = זיקה: </a:t>
            </a:r>
            <a:r>
              <a:rPr lang="he-IL" sz="1800" dirty="0">
                <a:solidFill>
                  <a:srgbClr val="7030A0"/>
                </a:solidFill>
              </a:rPr>
              <a:t>משקפת את עוצמת הקשר בין הנוגדן לאפיטופ שאליו הוא נקשר. זיקת הקישור נקבעת לפי מידת ההתאמה המבנית והכימית בין הנוגדן לאפיטופ, שהוא חלק מהאנטיגן. ככל שההתאמה גבוהה יותר, האפיניות (הזיקה) תתבטא בעוצמה גבוהה יותר</a:t>
            </a:r>
          </a:p>
        </p:txBody>
      </p:sp>
    </p:spTree>
    <p:extLst>
      <p:ext uri="{BB962C8B-B14F-4D97-AF65-F5344CB8AC3E}">
        <p14:creationId xmlns:p14="http://schemas.microsoft.com/office/powerpoint/2010/main" val="213101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2F71-B9E7-460E-A0C0-71FC21154F48}"/>
              </a:ext>
            </a:extLst>
          </p:cNvPr>
          <p:cNvSpPr/>
          <p:nvPr/>
        </p:nvSpPr>
        <p:spPr>
          <a:xfrm>
            <a:off x="1" y="5164282"/>
            <a:ext cx="6096000" cy="1142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D121B250-B148-4C14-9635-FF2F6FA828C9}"/>
              </a:ext>
            </a:extLst>
          </p:cNvPr>
          <p:cNvSpPr>
            <a:spLocks noGrp="1"/>
          </p:cNvSpPr>
          <p:nvPr>
            <p:ph type="title"/>
          </p:nvPr>
        </p:nvSpPr>
        <p:spPr>
          <a:xfrm>
            <a:off x="838200" y="-161706"/>
            <a:ext cx="10515600" cy="1325563"/>
          </a:xfrm>
        </p:spPr>
        <p:txBody>
          <a:bodyPr/>
          <a:lstStyle/>
          <a:p>
            <a:pPr algn="ctr"/>
            <a:r>
              <a:rPr lang="he-IL" dirty="0"/>
              <a:t>הקדמה - שימוש בנוגדנים לאבחון</a:t>
            </a:r>
          </a:p>
        </p:txBody>
      </p:sp>
      <p:pic>
        <p:nvPicPr>
          <p:cNvPr id="5" name="תמונה 3">
            <a:extLst>
              <a:ext uri="{FF2B5EF4-FFF2-40B4-BE49-F238E27FC236}">
                <a16:creationId xmlns:a16="http://schemas.microsoft.com/office/drawing/2014/main" id="{8105DB7B-A84F-47B6-B817-4F5ABE802763}"/>
              </a:ext>
            </a:extLst>
          </p:cNvPr>
          <p:cNvPicPr>
            <a:picLocks noChangeAspect="1"/>
          </p:cNvPicPr>
          <p:nvPr/>
        </p:nvPicPr>
        <p:blipFill rotWithShape="1">
          <a:blip r:embed="rId2"/>
          <a:srcRect t="53538" b="25805"/>
          <a:stretch/>
        </p:blipFill>
        <p:spPr>
          <a:xfrm>
            <a:off x="2888673" y="1190889"/>
            <a:ext cx="8956965" cy="1213489"/>
          </a:xfrm>
          <a:prstGeom prst="rect">
            <a:avLst/>
          </a:prstGeom>
        </p:spPr>
      </p:pic>
      <p:pic>
        <p:nvPicPr>
          <p:cNvPr id="6" name="תמונה 3">
            <a:extLst>
              <a:ext uri="{FF2B5EF4-FFF2-40B4-BE49-F238E27FC236}">
                <a16:creationId xmlns:a16="http://schemas.microsoft.com/office/drawing/2014/main" id="{6ED2F48D-E17F-42E2-9A86-606E8C797CD0}"/>
              </a:ext>
            </a:extLst>
          </p:cNvPr>
          <p:cNvPicPr>
            <a:picLocks noChangeAspect="1"/>
          </p:cNvPicPr>
          <p:nvPr/>
        </p:nvPicPr>
        <p:blipFill rotWithShape="1">
          <a:blip r:embed="rId2"/>
          <a:srcRect t="75344"/>
          <a:stretch/>
        </p:blipFill>
        <p:spPr>
          <a:xfrm>
            <a:off x="2847108" y="2457524"/>
            <a:ext cx="9067080" cy="1466237"/>
          </a:xfrm>
          <a:prstGeom prst="rect">
            <a:avLst/>
          </a:prstGeom>
        </p:spPr>
      </p:pic>
      <p:sp>
        <p:nvSpPr>
          <p:cNvPr id="8" name="כותרת 1">
            <a:extLst>
              <a:ext uri="{FF2B5EF4-FFF2-40B4-BE49-F238E27FC236}">
                <a16:creationId xmlns:a16="http://schemas.microsoft.com/office/drawing/2014/main" id="{5C9B881C-E4F9-4603-8FC2-B9300E1D6611}"/>
              </a:ext>
            </a:extLst>
          </p:cNvPr>
          <p:cNvSpPr txBox="1">
            <a:spLocks/>
          </p:cNvSpPr>
          <p:nvPr/>
        </p:nvSpPr>
        <p:spPr>
          <a:xfrm>
            <a:off x="528845" y="4053972"/>
            <a:ext cx="5009510" cy="1836189"/>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he-IL" sz="1600" b="1" dirty="0">
                <a:solidFill>
                  <a:srgbClr val="FF0066"/>
                </a:solidFill>
              </a:rPr>
              <a:t>ספציפיות: </a:t>
            </a:r>
            <a:r>
              <a:rPr lang="he-IL" sz="1600" dirty="0">
                <a:solidFill>
                  <a:srgbClr val="FF0066"/>
                </a:solidFill>
              </a:rPr>
              <a:t>משקפת את יכולתו של הנוגדן להיקשר </a:t>
            </a:r>
            <a:r>
              <a:rPr lang="he-IL" sz="1600" b="1" u="sng" dirty="0">
                <a:solidFill>
                  <a:srgbClr val="FF0066"/>
                </a:solidFill>
              </a:rPr>
              <a:t>אך ורק </a:t>
            </a:r>
            <a:r>
              <a:rPr lang="he-IL" sz="1600" dirty="0">
                <a:solidFill>
                  <a:srgbClr val="FF0066"/>
                </a:solidFill>
              </a:rPr>
              <a:t>לאפיטופ שלו. ככל שהספציפיות גבוהה יותר, כך נתקרב למצב בו הנוגדן מזהה אך ורק את האפיטופ שלו (זו הספציפיות הגבוהה ביותר, והטובה ביותר). בד"כ נוגדנים מזהים עוד אפיטופים. אם נוגדן מזהה אפיטופים רבים נוספים, נאמר עליו שהוא לא ספציפי (ולכן לא טוב, ולא כדאי להשתמש בו בשיטות אבחון)</a:t>
            </a:r>
          </a:p>
        </p:txBody>
      </p:sp>
    </p:spTree>
    <p:extLst>
      <p:ext uri="{BB962C8B-B14F-4D97-AF65-F5344CB8AC3E}">
        <p14:creationId xmlns:p14="http://schemas.microsoft.com/office/powerpoint/2010/main" val="177387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3C7E297-010B-43CE-9DA8-753E17C5026D}"/>
              </a:ext>
            </a:extLst>
          </p:cNvPr>
          <p:cNvSpPr>
            <a:spLocks noGrp="1"/>
          </p:cNvSpPr>
          <p:nvPr>
            <p:ph type="title"/>
          </p:nvPr>
        </p:nvSpPr>
        <p:spPr>
          <a:xfrm>
            <a:off x="162203" y="262961"/>
            <a:ext cx="12191999" cy="720000"/>
          </a:xfrm>
        </p:spPr>
        <p:txBody>
          <a:bodyPr/>
          <a:lstStyle/>
          <a:p>
            <a:r>
              <a:rPr lang="he-IL" sz="4000" dirty="0"/>
              <a:t>החומרים המשמשים לסימון נוגדנים לצרכי אבחון</a:t>
            </a:r>
          </a:p>
        </p:txBody>
      </p:sp>
      <p:sp>
        <p:nvSpPr>
          <p:cNvPr id="3" name="מציין מיקום תוכן 2">
            <a:extLst>
              <a:ext uri="{FF2B5EF4-FFF2-40B4-BE49-F238E27FC236}">
                <a16:creationId xmlns:a16="http://schemas.microsoft.com/office/drawing/2014/main" id="{3D11E71E-8E9D-4B16-B5AC-A5073C0C8800}"/>
              </a:ext>
            </a:extLst>
          </p:cNvPr>
          <p:cNvSpPr>
            <a:spLocks noGrp="1"/>
          </p:cNvSpPr>
          <p:nvPr>
            <p:ph idx="1"/>
          </p:nvPr>
        </p:nvSpPr>
        <p:spPr>
          <a:xfrm>
            <a:off x="1792285" y="3730703"/>
            <a:ext cx="7747958" cy="805432"/>
          </a:xfrm>
          <a:solidFill>
            <a:schemeClr val="bg1"/>
          </a:solidFill>
        </p:spPr>
        <p:txBody>
          <a:bodyPr>
            <a:normAutofit fontScale="85000" lnSpcReduction="10000"/>
          </a:bodyPr>
          <a:lstStyle/>
          <a:p>
            <a:pPr marL="0" indent="0">
              <a:buNone/>
            </a:pPr>
            <a:r>
              <a:rPr lang="he-IL" sz="2000" dirty="0"/>
              <a:t>חשוב להדגיש: בעבר נעשה שימוש בנוגדנים המסומנים בחומרים רדיואקטיביים אך היום השימוש בחומרים אלה נדיר מאד ולכן סימון זה הוצא מחומר הלימוד</a:t>
            </a:r>
          </a:p>
        </p:txBody>
      </p:sp>
      <p:pic>
        <p:nvPicPr>
          <p:cNvPr id="4" name="תמונה 3">
            <a:extLst>
              <a:ext uri="{FF2B5EF4-FFF2-40B4-BE49-F238E27FC236}">
                <a16:creationId xmlns:a16="http://schemas.microsoft.com/office/drawing/2014/main" id="{D0866441-FE24-4DED-8FFF-3AF0B3B8527F}"/>
              </a:ext>
            </a:extLst>
          </p:cNvPr>
          <p:cNvPicPr>
            <a:picLocks noChangeAspect="1"/>
          </p:cNvPicPr>
          <p:nvPr/>
        </p:nvPicPr>
        <p:blipFill>
          <a:blip r:embed="rId2"/>
          <a:stretch>
            <a:fillRect/>
          </a:stretch>
        </p:blipFill>
        <p:spPr>
          <a:xfrm>
            <a:off x="162203" y="1414033"/>
            <a:ext cx="10553700" cy="2076450"/>
          </a:xfrm>
          <a:prstGeom prst="rect">
            <a:avLst/>
          </a:prstGeom>
        </p:spPr>
      </p:pic>
      <p:sp>
        <p:nvSpPr>
          <p:cNvPr id="5" name="כוכב: 5 פינות 4">
            <a:extLst>
              <a:ext uri="{FF2B5EF4-FFF2-40B4-BE49-F238E27FC236}">
                <a16:creationId xmlns:a16="http://schemas.microsoft.com/office/drawing/2014/main" id="{817CE604-606F-4548-8174-41A5D36363F3}"/>
              </a:ext>
            </a:extLst>
          </p:cNvPr>
          <p:cNvSpPr/>
          <p:nvPr/>
        </p:nvSpPr>
        <p:spPr>
          <a:xfrm>
            <a:off x="9812825" y="4014357"/>
            <a:ext cx="276225" cy="23812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911230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1294C81-04B0-48E9-8742-74E9FEFA9CE9}"/>
              </a:ext>
            </a:extLst>
          </p:cNvPr>
          <p:cNvSpPr>
            <a:spLocks noGrp="1"/>
          </p:cNvSpPr>
          <p:nvPr>
            <p:ph type="title"/>
          </p:nvPr>
        </p:nvSpPr>
        <p:spPr>
          <a:xfrm>
            <a:off x="838200" y="-167136"/>
            <a:ext cx="10515600" cy="1325563"/>
          </a:xfrm>
        </p:spPr>
        <p:txBody>
          <a:bodyPr/>
          <a:lstStyle/>
          <a:p>
            <a:pPr algn="ctr"/>
            <a:r>
              <a:rPr lang="he-IL" dirty="0"/>
              <a:t>נוגדן שהוא אנטיגן של נוגדן אחר</a:t>
            </a:r>
          </a:p>
        </p:txBody>
      </p:sp>
      <p:pic>
        <p:nvPicPr>
          <p:cNvPr id="5" name="תמונה 4">
            <a:extLst>
              <a:ext uri="{FF2B5EF4-FFF2-40B4-BE49-F238E27FC236}">
                <a16:creationId xmlns:a16="http://schemas.microsoft.com/office/drawing/2014/main" id="{66C08E6A-0C4D-4B4D-8595-062EA7FD78FE}"/>
              </a:ext>
            </a:extLst>
          </p:cNvPr>
          <p:cNvPicPr>
            <a:picLocks noChangeAspect="1"/>
          </p:cNvPicPr>
          <p:nvPr/>
        </p:nvPicPr>
        <p:blipFill rotWithShape="1">
          <a:blip r:embed="rId2"/>
          <a:srcRect r="6344"/>
          <a:stretch/>
        </p:blipFill>
        <p:spPr>
          <a:xfrm>
            <a:off x="4784273" y="2037487"/>
            <a:ext cx="7101092" cy="3235848"/>
          </a:xfrm>
          <a:prstGeom prst="rect">
            <a:avLst/>
          </a:prstGeom>
        </p:spPr>
      </p:pic>
      <p:pic>
        <p:nvPicPr>
          <p:cNvPr id="6" name="תמונה 5">
            <a:extLst>
              <a:ext uri="{FF2B5EF4-FFF2-40B4-BE49-F238E27FC236}">
                <a16:creationId xmlns:a16="http://schemas.microsoft.com/office/drawing/2014/main" id="{30A46FD5-0DE8-4300-86AB-4EB3DF036A23}"/>
              </a:ext>
            </a:extLst>
          </p:cNvPr>
          <p:cNvPicPr>
            <a:picLocks noChangeAspect="1"/>
          </p:cNvPicPr>
          <p:nvPr/>
        </p:nvPicPr>
        <p:blipFill rotWithShape="1">
          <a:blip r:embed="rId3"/>
          <a:srcRect r="2755"/>
          <a:stretch/>
        </p:blipFill>
        <p:spPr>
          <a:xfrm>
            <a:off x="142043" y="1553482"/>
            <a:ext cx="4869005" cy="2473006"/>
          </a:xfrm>
          <a:prstGeom prst="rect">
            <a:avLst/>
          </a:prstGeom>
        </p:spPr>
      </p:pic>
      <p:grpSp>
        <p:nvGrpSpPr>
          <p:cNvPr id="9" name="Group 8">
            <a:extLst>
              <a:ext uri="{FF2B5EF4-FFF2-40B4-BE49-F238E27FC236}">
                <a16:creationId xmlns:a16="http://schemas.microsoft.com/office/drawing/2014/main" id="{AF95CDE2-60D2-416A-B5FF-AAA5AB22CC26}"/>
              </a:ext>
            </a:extLst>
          </p:cNvPr>
          <p:cNvGrpSpPr/>
          <p:nvPr/>
        </p:nvGrpSpPr>
        <p:grpSpPr>
          <a:xfrm>
            <a:off x="5237824" y="956606"/>
            <a:ext cx="6714163" cy="1193753"/>
            <a:chOff x="5685519" y="1045386"/>
            <a:chExt cx="6266468" cy="1081994"/>
          </a:xfrm>
        </p:grpSpPr>
        <p:pic>
          <p:nvPicPr>
            <p:cNvPr id="4" name="תמונה 3">
              <a:extLst>
                <a:ext uri="{FF2B5EF4-FFF2-40B4-BE49-F238E27FC236}">
                  <a16:creationId xmlns:a16="http://schemas.microsoft.com/office/drawing/2014/main" id="{49C504F6-13EA-423A-8263-ED5209B3613A}"/>
                </a:ext>
              </a:extLst>
            </p:cNvPr>
            <p:cNvPicPr>
              <a:picLocks noChangeAspect="1"/>
            </p:cNvPicPr>
            <p:nvPr/>
          </p:nvPicPr>
          <p:blipFill rotWithShape="1">
            <a:blip r:embed="rId4"/>
            <a:srcRect l="5836" b="67593"/>
            <a:stretch/>
          </p:blipFill>
          <p:spPr>
            <a:xfrm>
              <a:off x="5685519" y="1045386"/>
              <a:ext cx="6266468" cy="1081994"/>
            </a:xfrm>
            <a:prstGeom prst="rect">
              <a:avLst/>
            </a:prstGeom>
          </p:spPr>
        </p:pic>
        <p:sp>
          <p:nvSpPr>
            <p:cNvPr id="3" name="Rectangle 2">
              <a:extLst>
                <a:ext uri="{FF2B5EF4-FFF2-40B4-BE49-F238E27FC236}">
                  <a16:creationId xmlns:a16="http://schemas.microsoft.com/office/drawing/2014/main" id="{E787899C-B943-4E9A-9904-34825CEEAF76}"/>
                </a:ext>
              </a:extLst>
            </p:cNvPr>
            <p:cNvSpPr/>
            <p:nvPr/>
          </p:nvSpPr>
          <p:spPr>
            <a:xfrm>
              <a:off x="5765184" y="1685682"/>
              <a:ext cx="840999" cy="350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8569875"/>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3538</TotalTime>
  <Words>1531</Words>
  <Application>Microsoft Office PowerPoint</Application>
  <PresentationFormat>מסך רחב</PresentationFormat>
  <Paragraphs>103</Paragraphs>
  <Slides>37</Slides>
  <Notes>5</Notes>
  <HiddenSlides>0</HiddenSlides>
  <MMClips>3</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37</vt:i4>
      </vt:variant>
    </vt:vector>
  </HeadingPairs>
  <TitlesOfParts>
    <vt:vector size="42" baseType="lpstr">
      <vt:lpstr>Arial</vt:lpstr>
      <vt:lpstr>Calibri</vt:lpstr>
      <vt:lpstr>Open Sans Hebrew</vt:lpstr>
      <vt:lpstr>Varela Round</vt:lpstr>
      <vt:lpstr>ערכת נושא Office</vt:lpstr>
      <vt:lpstr>מערכת שידורים לאומית</vt:lpstr>
      <vt:lpstr>השיטה western blot (תספיג מערבי)</vt:lpstr>
      <vt:lpstr>מצגת של PowerPoint‏</vt:lpstr>
      <vt:lpstr>מה נלמד בשיעור זה: </vt:lpstr>
      <vt:lpstr>מצגת של PowerPoint‏</vt:lpstr>
      <vt:lpstr>הקדמה - שימוש בנוגדנים לאבחון</vt:lpstr>
      <vt:lpstr>הקדמה - שימוש בנוגדנים לאבחון</vt:lpstr>
      <vt:lpstr>החומרים המשמשים לסימון נוגדנים לצרכי אבחון</vt:lpstr>
      <vt:lpstr>נוגדן שהוא אנטיגן של נוגדן אחר</vt:lpstr>
      <vt:lpstr>השיטה western blot (תספיג מערבי)</vt:lpstr>
      <vt:lpstr>שיטת Western blot (תספיג מערבי), נקראית גם אימונובלוטינג</vt:lpstr>
      <vt:lpstr>שיטת Western blot :   שלבים ועקרונות</vt:lpstr>
      <vt:lpstr>שיטת Western blot (תספיג מערבי), בשלבים:</vt:lpstr>
      <vt:lpstr>שיטת Western blot (תספיג מערבי), בשלבים:</vt:lpstr>
      <vt:lpstr>שיטת Western blot (תספיג מערבי), בשלבים:</vt:lpstr>
      <vt:lpstr>מצגת של PowerPoint‏</vt:lpstr>
      <vt:lpstr>שיטת Western blot (תספיג מערבי), בשלבים:</vt:lpstr>
      <vt:lpstr>שיטת Western blot (תספיג מערבי), בשלבים:</vt:lpstr>
      <vt:lpstr>מצגת של PowerPoint‏</vt:lpstr>
      <vt:lpstr>שיטת Western blot (תספיג מערבי), בשלבים:</vt:lpstr>
      <vt:lpstr>שיטת Western blot (תספיג מערבי), בשלבים:</vt:lpstr>
      <vt:lpstr>שיטת Western blot (תספיג מערבי), בשלבים:</vt:lpstr>
      <vt:lpstr>שיטת Western blot (תספיג מערבי), בשלבים:</vt:lpstr>
      <vt:lpstr>שיטת Western blot (תספיג מערבי), בשלבים:</vt:lpstr>
      <vt:lpstr>שיטת Western blot - שימוש בחלבון מנרמל</vt:lpstr>
      <vt:lpstr>מצגת של PowerPoint‏</vt:lpstr>
      <vt:lpstr>דוגמאות ליישומים בשיטת Western blot</vt:lpstr>
      <vt:lpstr>דוגמאות</vt:lpstr>
      <vt:lpstr>שיטת Western blot - דוגמאות</vt:lpstr>
      <vt:lpstr>כתבה על תאי HeLa</vt:lpstr>
      <vt:lpstr>שיטת Western blot – דוגמאות נוספות</vt:lpstr>
      <vt:lpstr>יתרונות וחסרונות של western blot</vt:lpstr>
      <vt:lpstr>קו-אימונופרסיפיטציה</vt:lpstr>
      <vt:lpstr>שאלות מהספר:</vt:lpstr>
      <vt:lpstr>שאלות מהספר:</vt:lpstr>
      <vt:lpstr>שאלות מהספר:</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שני שמלה/Shani Chemla</cp:lastModifiedBy>
  <cp:revision>128</cp:revision>
  <dcterms:created xsi:type="dcterms:W3CDTF">2020-03-15T19:13:03Z</dcterms:created>
  <dcterms:modified xsi:type="dcterms:W3CDTF">2021-11-03T12:43:32Z</dcterms:modified>
</cp:coreProperties>
</file>