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2"/>
  </p:notesMasterIdLst>
  <p:sldIdLst>
    <p:sldId id="257" r:id="rId2"/>
    <p:sldId id="262" r:id="rId3"/>
    <p:sldId id="263" r:id="rId4"/>
    <p:sldId id="301" r:id="rId5"/>
    <p:sldId id="343" r:id="rId6"/>
    <p:sldId id="288" r:id="rId7"/>
    <p:sldId id="315" r:id="rId8"/>
    <p:sldId id="333" r:id="rId9"/>
    <p:sldId id="332" r:id="rId10"/>
    <p:sldId id="338" r:id="rId11"/>
    <p:sldId id="339" r:id="rId12"/>
    <p:sldId id="340" r:id="rId13"/>
    <p:sldId id="344" r:id="rId14"/>
    <p:sldId id="341" r:id="rId15"/>
    <p:sldId id="345" r:id="rId16"/>
    <p:sldId id="346" r:id="rId17"/>
    <p:sldId id="342" r:id="rId18"/>
    <p:sldId id="347" r:id="rId19"/>
    <p:sldId id="329" r:id="rId20"/>
    <p:sldId id="330" r:id="rId21"/>
    <p:sldId id="303" r:id="rId22"/>
    <p:sldId id="319" r:id="rId23"/>
    <p:sldId id="350" r:id="rId24"/>
    <p:sldId id="349" r:id="rId25"/>
    <p:sldId id="348" r:id="rId26"/>
    <p:sldId id="331" r:id="rId27"/>
    <p:sldId id="335" r:id="rId28"/>
    <p:sldId id="351" r:id="rId29"/>
    <p:sldId id="316" r:id="rId30"/>
    <p:sldId id="309" r:id="rId31"/>
    <p:sldId id="352" r:id="rId32"/>
    <p:sldId id="313" r:id="rId33"/>
    <p:sldId id="310" r:id="rId34"/>
    <p:sldId id="302" r:id="rId35"/>
    <p:sldId id="314" r:id="rId36"/>
    <p:sldId id="320" r:id="rId37"/>
    <p:sldId id="353" r:id="rId38"/>
    <p:sldId id="323" r:id="rId39"/>
    <p:sldId id="354" r:id="rId40"/>
    <p:sldId id="291" r:id="rId41"/>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A4AB"/>
    <a:srgbClr val="192A72"/>
    <a:srgbClr val="12B4BC"/>
    <a:srgbClr val="92D050"/>
    <a:srgbClr val="6CF0FF"/>
    <a:srgbClr val="E0E0E0"/>
    <a:srgbClr val="E6E6E6"/>
    <a:srgbClr val="8DD3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ללא סגנון, רשת טבלה">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572" autoAdjust="0"/>
    <p:restoredTop sz="94660"/>
  </p:normalViewPr>
  <p:slideViewPr>
    <p:cSldViewPr snapToGrid="0" snapToObjects="1">
      <p:cViewPr varScale="1">
        <p:scale>
          <a:sx n="79" d="100"/>
          <a:sy n="79" d="100"/>
        </p:scale>
        <p:origin x="595" y="82"/>
      </p:cViewPr>
      <p:guideLst>
        <p:guide orient="horz" pos="2160"/>
        <p:guide pos="3841"/>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EC061A6-0796-4DA4-BCCF-C39215C865B3}" type="datetimeFigureOut">
              <a:rPr lang="he-IL" smtClean="0"/>
              <a:pPr/>
              <a:t>י"ב/סיון/תשפ"א</a:t>
            </a:fld>
            <a:endParaRPr lang="he-IL"/>
          </a:p>
        </p:txBody>
      </p:sp>
      <p:sp>
        <p:nvSpPr>
          <p:cNvPr id="4" name="מציין מיקום של תמונת שקופית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6DF83E7-A828-4E18-9E21-DA925548D1ED}" type="slidenum">
              <a:rPr lang="he-IL" smtClean="0"/>
              <a:pPr/>
              <a:t>‹#›</a:t>
            </a:fld>
            <a:endParaRPr lang="he-IL"/>
          </a:p>
        </p:txBody>
      </p:sp>
    </p:spTree>
    <p:extLst>
      <p:ext uri="{BB962C8B-B14F-4D97-AF65-F5344CB8AC3E}">
        <p14:creationId xmlns:p14="http://schemas.microsoft.com/office/powerpoint/2010/main" val="2420472854"/>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7bb09f9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7bb09f9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e-IL" altLang="en-US" sz="1200" b="1" dirty="0">
                <a:cs typeface="David" pitchFamily="34" charset="-79"/>
              </a:rPr>
              <a:t>למיטוכונדריה גם תפקיד מרכזי </a:t>
            </a:r>
            <a:r>
              <a:rPr lang="he-IL" altLang="en-US" sz="1200" b="1" dirty="0" err="1">
                <a:cs typeface="David" pitchFamily="34" charset="-79"/>
              </a:rPr>
              <a:t>באפופטוזיס</a:t>
            </a:r>
            <a:r>
              <a:rPr lang="he-IL" altLang="en-US" sz="1200" b="1" dirty="0">
                <a:cs typeface="David" pitchFamily="34" charset="-79"/>
              </a:rPr>
              <a:t> - תהליך המוות המתוכנן של התא, בחילוף החומרים, בתגובה למצב עקה בתא ועוד. יש הטוענים כי המיטוכונדריה היא שריד לאצה חד תאית שנבלעה (או תא קדום אחר) על ידי תא גדול יותר ונשארה שלמה ועם הזמן התפתחה תלות הדדית – סימביוזה בין התא המאכסן לאברון.</a:t>
            </a:r>
            <a:endParaRPr lang="en-US" dirty="0"/>
          </a:p>
        </p:txBody>
      </p:sp>
      <p:sp>
        <p:nvSpPr>
          <p:cNvPr id="4" name="Slide Number Placeholder 3"/>
          <p:cNvSpPr>
            <a:spLocks noGrp="1"/>
          </p:cNvSpPr>
          <p:nvPr>
            <p:ph type="sldNum" sz="quarter" idx="5"/>
          </p:nvPr>
        </p:nvSpPr>
        <p:spPr/>
        <p:txBody>
          <a:bodyPr/>
          <a:lstStyle/>
          <a:p>
            <a:fld id="{E6DF83E7-A828-4E18-9E21-DA925548D1ED}" type="slidenum">
              <a:rPr lang="he-IL" smtClean="0"/>
              <a:pPr/>
              <a:t>12</a:t>
            </a:fld>
            <a:endParaRPr lang="he-IL"/>
          </a:p>
        </p:txBody>
      </p:sp>
    </p:spTree>
    <p:extLst>
      <p:ext uri="{BB962C8B-B14F-4D97-AF65-F5344CB8AC3E}">
        <p14:creationId xmlns:p14="http://schemas.microsoft.com/office/powerpoint/2010/main" val="8701215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7bb09f9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7bb09f9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22255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DF83E7-A828-4E18-9E21-DA925548D1ED}" type="slidenum">
              <a:rPr lang="he-IL" smtClean="0"/>
              <a:pPr/>
              <a:t>14</a:t>
            </a:fld>
            <a:endParaRPr lang="he-IL"/>
          </a:p>
        </p:txBody>
      </p:sp>
    </p:spTree>
    <p:extLst>
      <p:ext uri="{BB962C8B-B14F-4D97-AF65-F5344CB8AC3E}">
        <p14:creationId xmlns:p14="http://schemas.microsoft.com/office/powerpoint/2010/main" val="37217033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DF83E7-A828-4E18-9E21-DA925548D1ED}" type="slidenum">
              <a:rPr lang="he-IL" smtClean="0"/>
              <a:pPr/>
              <a:t>15</a:t>
            </a:fld>
            <a:endParaRPr lang="he-IL"/>
          </a:p>
        </p:txBody>
      </p:sp>
    </p:spTree>
    <p:extLst>
      <p:ext uri="{BB962C8B-B14F-4D97-AF65-F5344CB8AC3E}">
        <p14:creationId xmlns:p14="http://schemas.microsoft.com/office/powerpoint/2010/main" val="9142593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DF83E7-A828-4E18-9E21-DA925548D1ED}" type="slidenum">
              <a:rPr lang="he-IL" smtClean="0"/>
              <a:pPr/>
              <a:t>16</a:t>
            </a:fld>
            <a:endParaRPr lang="he-IL"/>
          </a:p>
        </p:txBody>
      </p:sp>
    </p:spTree>
    <p:extLst>
      <p:ext uri="{BB962C8B-B14F-4D97-AF65-F5344CB8AC3E}">
        <p14:creationId xmlns:p14="http://schemas.microsoft.com/office/powerpoint/2010/main" val="1523320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7bb09f9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7bb09f9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92256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5D6F83B4-4527-4147-AD95-DA0687FA723C}" type="slidenum">
              <a:rPr lang="he-IL" smtClean="0"/>
              <a:t>21</a:t>
            </a:fld>
            <a:endParaRPr lang="he-IL"/>
          </a:p>
        </p:txBody>
      </p:sp>
    </p:spTree>
    <p:extLst>
      <p:ext uri="{BB962C8B-B14F-4D97-AF65-F5344CB8AC3E}">
        <p14:creationId xmlns:p14="http://schemas.microsoft.com/office/powerpoint/2010/main" val="270643184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7bb09f9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7bb09f9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39385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7bb09f9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7bb09f9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92008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DF83E7-A828-4E18-9E21-DA925548D1ED}" type="slidenum">
              <a:rPr lang="he-IL" smtClean="0"/>
              <a:pPr/>
              <a:t>29</a:t>
            </a:fld>
            <a:endParaRPr lang="he-IL"/>
          </a:p>
        </p:txBody>
      </p:sp>
    </p:spTree>
    <p:extLst>
      <p:ext uri="{BB962C8B-B14F-4D97-AF65-F5344CB8AC3E}">
        <p14:creationId xmlns:p14="http://schemas.microsoft.com/office/powerpoint/2010/main" val="39852267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7bb09f989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7bb09f989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DF83E7-A828-4E18-9E21-DA925548D1ED}" type="slidenum">
              <a:rPr lang="he-IL" smtClean="0"/>
              <a:pPr/>
              <a:t>30</a:t>
            </a:fld>
            <a:endParaRPr lang="he-IL"/>
          </a:p>
        </p:txBody>
      </p:sp>
    </p:spTree>
    <p:extLst>
      <p:ext uri="{BB962C8B-B14F-4D97-AF65-F5344CB8AC3E}">
        <p14:creationId xmlns:p14="http://schemas.microsoft.com/office/powerpoint/2010/main" val="27407431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DF83E7-A828-4E18-9E21-DA925548D1ED}" type="slidenum">
              <a:rPr lang="he-IL" smtClean="0"/>
              <a:pPr/>
              <a:t>31</a:t>
            </a:fld>
            <a:endParaRPr lang="he-IL"/>
          </a:p>
        </p:txBody>
      </p:sp>
    </p:spTree>
    <p:extLst>
      <p:ext uri="{BB962C8B-B14F-4D97-AF65-F5344CB8AC3E}">
        <p14:creationId xmlns:p14="http://schemas.microsoft.com/office/powerpoint/2010/main" val="1545500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DF83E7-A828-4E18-9E21-DA925548D1ED}" type="slidenum">
              <a:rPr lang="he-IL" smtClean="0"/>
              <a:pPr/>
              <a:t>33</a:t>
            </a:fld>
            <a:endParaRPr lang="he-IL"/>
          </a:p>
        </p:txBody>
      </p:sp>
    </p:spTree>
    <p:extLst>
      <p:ext uri="{BB962C8B-B14F-4D97-AF65-F5344CB8AC3E}">
        <p14:creationId xmlns:p14="http://schemas.microsoft.com/office/powerpoint/2010/main" val="1571332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DF83E7-A828-4E18-9E21-DA925548D1ED}" type="slidenum">
              <a:rPr lang="he-IL" smtClean="0"/>
              <a:pPr/>
              <a:t>36</a:t>
            </a:fld>
            <a:endParaRPr lang="he-IL"/>
          </a:p>
        </p:txBody>
      </p:sp>
    </p:spTree>
    <p:extLst>
      <p:ext uri="{BB962C8B-B14F-4D97-AF65-F5344CB8AC3E}">
        <p14:creationId xmlns:p14="http://schemas.microsoft.com/office/powerpoint/2010/main" val="3196857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DF83E7-A828-4E18-9E21-DA925548D1ED}" type="slidenum">
              <a:rPr lang="he-IL" smtClean="0"/>
              <a:pPr/>
              <a:t>4</a:t>
            </a:fld>
            <a:endParaRPr lang="he-IL"/>
          </a:p>
        </p:txBody>
      </p:sp>
    </p:spTree>
    <p:extLst>
      <p:ext uri="{BB962C8B-B14F-4D97-AF65-F5344CB8AC3E}">
        <p14:creationId xmlns:p14="http://schemas.microsoft.com/office/powerpoint/2010/main" val="2993945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DF83E7-A828-4E18-9E21-DA925548D1ED}" type="slidenum">
              <a:rPr lang="he-IL" smtClean="0"/>
              <a:pPr/>
              <a:t>5</a:t>
            </a:fld>
            <a:endParaRPr lang="he-IL"/>
          </a:p>
        </p:txBody>
      </p:sp>
    </p:spTree>
    <p:extLst>
      <p:ext uri="{BB962C8B-B14F-4D97-AF65-F5344CB8AC3E}">
        <p14:creationId xmlns:p14="http://schemas.microsoft.com/office/powerpoint/2010/main" val="18334340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7bb09f9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7bb09f9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DF83E7-A828-4E18-9E21-DA925548D1ED}" type="slidenum">
              <a:rPr lang="he-IL" smtClean="0"/>
              <a:pPr/>
              <a:t>7</a:t>
            </a:fld>
            <a:endParaRPr lang="he-IL"/>
          </a:p>
        </p:txBody>
      </p:sp>
    </p:spTree>
    <p:extLst>
      <p:ext uri="{BB962C8B-B14F-4D97-AF65-F5344CB8AC3E}">
        <p14:creationId xmlns:p14="http://schemas.microsoft.com/office/powerpoint/2010/main" val="3220889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AutoNum type="arabicPeriod"/>
            </a:pPr>
            <a:r>
              <a:rPr lang="he-IL" b="1" dirty="0"/>
              <a:t>מולקולת מי חמצן</a:t>
            </a:r>
            <a:r>
              <a:rPr lang="he-IL" dirty="0"/>
              <a:t> נקשרת לקבוצת הם, אטום חמצן מתנתק ממי החמצן ונקשר לאנזים; מי החמצן הופכים למים. </a:t>
            </a:r>
          </a:p>
          <a:p>
            <a:pPr marL="342900" indent="-342900">
              <a:buAutoNum type="arabicPeriod"/>
            </a:pPr>
            <a:r>
              <a:rPr lang="he-IL" dirty="0"/>
              <a:t>אטום חמצן נוסף מתנתק ממולקולה אחרת של מי חמצן, ושני אטומי החמצן חוברים ליצירת מולקולת חמצן. התוצאה הסופית היא שתי מולקולות מים ומולקולת חמצן אחת.</a:t>
            </a:r>
          </a:p>
          <a:p>
            <a:endParaRPr lang="en-US" dirty="0"/>
          </a:p>
        </p:txBody>
      </p:sp>
      <p:sp>
        <p:nvSpPr>
          <p:cNvPr id="4" name="Slide Number Placeholder 3"/>
          <p:cNvSpPr>
            <a:spLocks noGrp="1"/>
          </p:cNvSpPr>
          <p:nvPr>
            <p:ph type="sldNum" sz="quarter" idx="5"/>
          </p:nvPr>
        </p:nvSpPr>
        <p:spPr/>
        <p:txBody>
          <a:bodyPr/>
          <a:lstStyle/>
          <a:p>
            <a:fld id="{E6DF83E7-A828-4E18-9E21-DA925548D1ED}" type="slidenum">
              <a:rPr lang="he-IL" smtClean="0"/>
              <a:pPr/>
              <a:t>8</a:t>
            </a:fld>
            <a:endParaRPr lang="he-IL"/>
          </a:p>
        </p:txBody>
      </p:sp>
    </p:spTree>
    <p:extLst>
      <p:ext uri="{BB962C8B-B14F-4D97-AF65-F5344CB8AC3E}">
        <p14:creationId xmlns:p14="http://schemas.microsoft.com/office/powerpoint/2010/main" val="10154121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7bb09f9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37bb09f9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8656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DF83E7-A828-4E18-9E21-DA925548D1ED}" type="slidenum">
              <a:rPr lang="he-IL" smtClean="0"/>
              <a:pPr/>
              <a:t>11</a:t>
            </a:fld>
            <a:endParaRPr lang="he-IL"/>
          </a:p>
        </p:txBody>
      </p:sp>
    </p:spTree>
    <p:extLst>
      <p:ext uri="{BB962C8B-B14F-4D97-AF65-F5344CB8AC3E}">
        <p14:creationId xmlns:p14="http://schemas.microsoft.com/office/powerpoint/2010/main" val="3185422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שער - מערכת שידורים לאומית">
    <p:spTree>
      <p:nvGrpSpPr>
        <p:cNvPr id="1" name=""/>
        <p:cNvGrpSpPr/>
        <p:nvPr/>
      </p:nvGrpSpPr>
      <p:grpSpPr>
        <a:xfrm>
          <a:off x="0" y="0"/>
          <a:ext cx="0" cy="0"/>
          <a:chOff x="0" y="0"/>
          <a:chExt cx="0" cy="0"/>
        </a:xfrm>
      </p:grpSpPr>
      <p:sp>
        <p:nvSpPr>
          <p:cNvPr id="2" name="כותרת 1"/>
          <p:cNvSpPr>
            <a:spLocks noGrp="1"/>
          </p:cNvSpPr>
          <p:nvPr>
            <p:ph type="ctrTitle"/>
          </p:nvPr>
        </p:nvSpPr>
        <p:spPr>
          <a:xfrm>
            <a:off x="516000" y="2693989"/>
            <a:ext cx="11160000" cy="1470025"/>
          </a:xfrm>
        </p:spPr>
        <p:txBody>
          <a:bodyPr vert="horz" lIns="91440" tIns="45720" rIns="91440" bIns="45720" rtlCol="1" anchor="ctr">
            <a:normAutofit/>
          </a:bodyPr>
          <a:lstStyle>
            <a:lvl1pPr>
              <a:defRPr kumimoji="0" lang="he-IL" sz="6601" b="1" i="0" u="none" strike="noStrike" kern="1200" cap="none" spc="0" normalizeH="0" baseline="0" noProof="0" dirty="0" smtClean="0">
                <a:ln>
                  <a:noFill/>
                </a:ln>
                <a:solidFill>
                  <a:srgbClr val="192A72"/>
                </a:solidFill>
                <a:effectLst/>
                <a:uLnTx/>
                <a:uFillTx/>
                <a:latin typeface="Varela Round" panose="00000500000000000000" pitchFamily="2" charset="-79"/>
                <a:ea typeface="+mj-ea"/>
                <a:cs typeface="Varela Round" panose="00000500000000000000" pitchFamily="2" charset="-79"/>
              </a:defRPr>
            </a:lvl1pPr>
          </a:lstStyle>
          <a:p>
            <a:pPr marL="0" marR="0" lvl="0" indent="0" algn="ctr" defTabSz="914491" rtl="1" eaLnBrk="1" fontAlgn="auto" latinLnBrk="0" hangingPunct="1">
              <a:lnSpc>
                <a:spcPct val="100000"/>
              </a:lnSpc>
              <a:spcBef>
                <a:spcPct val="0"/>
              </a:spcBef>
              <a:spcAft>
                <a:spcPts val="0"/>
              </a:spcAft>
              <a:buClrTx/>
              <a:buSzTx/>
              <a:buFontTx/>
              <a:buNone/>
              <a:tabLst/>
              <a:defRPr/>
            </a:pPr>
            <a:r>
              <a:rPr lang="he-IL" dirty="0"/>
              <a:t>לחץ כדי לערוך סגנון כותרת</a:t>
            </a:r>
          </a:p>
        </p:txBody>
      </p:sp>
      <p:sp>
        <p:nvSpPr>
          <p:cNvPr id="7" name="מלבן מעוגל 6"/>
          <p:cNvSpPr/>
          <p:nvPr userDrawn="1"/>
        </p:nvSpPr>
        <p:spPr>
          <a:xfrm>
            <a:off x="-670069" y="6569428"/>
            <a:ext cx="2623961" cy="459108"/>
          </a:xfrm>
          <a:prstGeom prst="roundRect">
            <a:avLst>
              <a:gd name="adj" fmla="val 50000"/>
            </a:avLst>
          </a:prstGeom>
          <a:solidFill>
            <a:srgbClr val="6C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8" name="מלבן מעוגל 7"/>
          <p:cNvSpPr/>
          <p:nvPr userDrawn="1"/>
        </p:nvSpPr>
        <p:spPr>
          <a:xfrm>
            <a:off x="-1488810" y="6304086"/>
            <a:ext cx="3246400" cy="192925"/>
          </a:xfrm>
          <a:prstGeom prst="roundRect">
            <a:avLst>
              <a:gd name="adj" fmla="val 49359"/>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9" name="מלבן מעוגל 8"/>
          <p:cNvSpPr/>
          <p:nvPr userDrawn="1"/>
        </p:nvSpPr>
        <p:spPr>
          <a:xfrm>
            <a:off x="9986482" y="-439221"/>
            <a:ext cx="4205647" cy="631862"/>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0" name="מלבן מעוגל 9"/>
          <p:cNvSpPr/>
          <p:nvPr userDrawn="1"/>
        </p:nvSpPr>
        <p:spPr>
          <a:xfrm>
            <a:off x="8259471" y="6565100"/>
            <a:ext cx="4434214" cy="796532"/>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pic>
        <p:nvPicPr>
          <p:cNvPr id="12" name="תמונה 11"/>
          <p:cNvPicPr>
            <a:picLocks noChangeAspect="1"/>
          </p:cNvPicPr>
          <p:nvPr userDrawn="1"/>
        </p:nvPicPr>
        <p:blipFill rotWithShape="1">
          <a:blip r:embed="rId2" cstate="print">
            <a:extLst>
              <a:ext uri="{28A0092B-C50C-407E-A947-70E740481C1C}">
                <a14:useLocalDpi xmlns:a14="http://schemas.microsoft.com/office/drawing/2010/main" val="0"/>
              </a:ext>
            </a:extLst>
          </a:blip>
          <a:srcRect l="33058" r="33511" b="26248"/>
          <a:stretch/>
        </p:blipFill>
        <p:spPr>
          <a:xfrm>
            <a:off x="5445286" y="369916"/>
            <a:ext cx="1301430" cy="1597430"/>
          </a:xfrm>
          <a:prstGeom prst="rect">
            <a:avLst/>
          </a:prstGeom>
        </p:spPr>
      </p:pic>
      <p:sp>
        <p:nvSpPr>
          <p:cNvPr id="3" name="Rectangle 2">
            <a:extLst>
              <a:ext uri="{FF2B5EF4-FFF2-40B4-BE49-F238E27FC236}">
                <a16:creationId xmlns:a16="http://schemas.microsoft.com/office/drawing/2014/main" id="{6F2D798A-D3EB-4AD6-BA0D-6AF5A272CB65}"/>
              </a:ext>
            </a:extLst>
          </p:cNvPr>
          <p:cNvSpPr/>
          <p:nvPr userDrawn="1"/>
        </p:nvSpPr>
        <p:spPr>
          <a:xfrm>
            <a:off x="-1" y="-960120"/>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661D397-1081-475E-877E-2C0275DD9CD7}"/>
              </a:ext>
            </a:extLst>
          </p:cNvPr>
          <p:cNvSpPr/>
          <p:nvPr userDrawn="1"/>
        </p:nvSpPr>
        <p:spPr>
          <a:xfrm>
            <a:off x="-1356361" y="6875979"/>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3C9C924-5BCF-44F6-9D2C-C85E4D329EC9}"/>
              </a:ext>
            </a:extLst>
          </p:cNvPr>
          <p:cNvSpPr/>
          <p:nvPr userDrawn="1"/>
        </p:nvSpPr>
        <p:spPr>
          <a:xfrm rot="5400000">
            <a:off x="10129568" y="1977381"/>
            <a:ext cx="6987520" cy="2819401"/>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FB07856-A797-4811-9A80-36465708097A}"/>
              </a:ext>
            </a:extLst>
          </p:cNvPr>
          <p:cNvSpPr/>
          <p:nvPr userDrawn="1"/>
        </p:nvSpPr>
        <p:spPr>
          <a:xfrm>
            <a:off x="-3261642" y="347118"/>
            <a:ext cx="3246401" cy="7304731"/>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כותרת ראשית ושתי תמונות">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FEA3643-4251-43C2-A891-4C9664978EA8}"/>
              </a:ext>
            </a:extLst>
          </p:cNvPr>
          <p:cNvSpPr>
            <a:spLocks noGrp="1"/>
          </p:cNvSpPr>
          <p:nvPr>
            <p:ph type="pic" sz="quarter" idx="13"/>
          </p:nvPr>
        </p:nvSpPr>
        <p:spPr>
          <a:xfrm>
            <a:off x="594360" y="1310640"/>
            <a:ext cx="4511040" cy="4267200"/>
          </a:xfrm>
        </p:spPr>
        <p:txBody>
          <a:bodyPr/>
          <a:lstStyle/>
          <a:p>
            <a:endParaRPr lang="en-US"/>
          </a:p>
        </p:txBody>
      </p:sp>
      <p:sp>
        <p:nvSpPr>
          <p:cNvPr id="8" name="כותרת 1">
            <a:extLst>
              <a:ext uri="{FF2B5EF4-FFF2-40B4-BE49-F238E27FC236}">
                <a16:creationId xmlns:a16="http://schemas.microsoft.com/office/drawing/2014/main" id="{C304FB8B-5E14-469F-8BA4-BF0F011B94E4}"/>
              </a:ext>
            </a:extLst>
          </p:cNvPr>
          <p:cNvSpPr>
            <a:spLocks noGrp="1"/>
          </p:cNvSpPr>
          <p:nvPr>
            <p:ph type="title"/>
          </p:nvPr>
        </p:nvSpPr>
        <p:spPr>
          <a:xfrm>
            <a:off x="1026926" y="155448"/>
            <a:ext cx="9802368" cy="720000"/>
          </a:xfrm>
          <a:noFill/>
        </p:spPr>
        <p:txBody>
          <a:bodyPr vert="horz" lIns="91440" tIns="45720" rIns="91440" bIns="45720" rtlCol="1" anchor="ctr">
            <a:noAutofit/>
          </a:bodyPr>
          <a:lstStyle>
            <a:lvl1pPr marL="0" marR="0" indent="0" algn="ctr" defTabSz="914491" rtl="1" eaLnBrk="1" fontAlgn="auto" latinLnBrk="0" hangingPunct="1">
              <a:lnSpc>
                <a:spcPct val="100000"/>
              </a:lnSpc>
              <a:spcBef>
                <a:spcPct val="0"/>
              </a:spcBef>
              <a:spcAft>
                <a:spcPts val="0"/>
              </a:spcAft>
              <a:buClrTx/>
              <a:buSzTx/>
              <a:buFontTx/>
              <a:buNone/>
              <a:tabLst/>
              <a:defRPr kumimoji="0" lang="he-IL" sz="4400" b="1" i="0" u="none" strike="noStrike" kern="1200" cap="none" spc="0" normalizeH="0" baseline="0" noProof="0">
                <a:ln>
                  <a:noFill/>
                </a:ln>
                <a:solidFill>
                  <a:srgbClr val="002060"/>
                </a:solidFill>
                <a:effectLst/>
                <a:uLnTx/>
                <a:uFillTx/>
                <a:latin typeface="Varela Round" pitchFamily="2" charset="-79"/>
                <a:ea typeface="+mj-ea"/>
                <a:cs typeface="Varela Round" pitchFamily="2" charset="-79"/>
              </a:defRPr>
            </a:lvl1pPr>
          </a:lstStyle>
          <a:p>
            <a:pPr marL="0" marR="0" lvl="0" indent="0" algn="ctr" defTabSz="914491" rtl="1" eaLnBrk="1" fontAlgn="auto" latinLnBrk="0" hangingPunct="1">
              <a:lnSpc>
                <a:spcPct val="100000"/>
              </a:lnSpc>
              <a:spcBef>
                <a:spcPct val="0"/>
              </a:spcBef>
              <a:spcAft>
                <a:spcPts val="0"/>
              </a:spcAft>
              <a:buClrTx/>
              <a:buSzTx/>
              <a:buFontTx/>
              <a:buNone/>
              <a:tabLst/>
              <a:defRPr/>
            </a:pPr>
            <a:r>
              <a:rPr lang="he-IL" dirty="0"/>
              <a:t>לחץ כדי לערוך סגנון כותרת של תבנית</a:t>
            </a:r>
          </a:p>
        </p:txBody>
      </p:sp>
      <p:sp>
        <p:nvSpPr>
          <p:cNvPr id="9" name="מלבן מעוגל 8">
            <a:extLst>
              <a:ext uri="{FF2B5EF4-FFF2-40B4-BE49-F238E27FC236}">
                <a16:creationId xmlns:a16="http://schemas.microsoft.com/office/drawing/2014/main" id="{B712628B-0991-4441-8324-4563256F9B32}"/>
              </a:ext>
            </a:extLst>
          </p:cNvPr>
          <p:cNvSpPr/>
          <p:nvPr userDrawn="1"/>
        </p:nvSpPr>
        <p:spPr>
          <a:xfrm>
            <a:off x="-2429707" y="195047"/>
            <a:ext cx="2969302" cy="247597"/>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0" name="מלבן מעוגל 6">
            <a:extLst>
              <a:ext uri="{FF2B5EF4-FFF2-40B4-BE49-F238E27FC236}">
                <a16:creationId xmlns:a16="http://schemas.microsoft.com/office/drawing/2014/main" id="{26E72AF6-8AD0-4AAD-B906-30424D022CD1}"/>
              </a:ext>
            </a:extLst>
          </p:cNvPr>
          <p:cNvSpPr/>
          <p:nvPr userDrawn="1"/>
        </p:nvSpPr>
        <p:spPr>
          <a:xfrm>
            <a:off x="9974795" y="5878199"/>
            <a:ext cx="4766811" cy="357667"/>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dirty="0"/>
          </a:p>
        </p:txBody>
      </p:sp>
      <p:sp>
        <p:nvSpPr>
          <p:cNvPr id="11" name="מלבן מעוגל 8">
            <a:extLst>
              <a:ext uri="{FF2B5EF4-FFF2-40B4-BE49-F238E27FC236}">
                <a16:creationId xmlns:a16="http://schemas.microsoft.com/office/drawing/2014/main" id="{68D073A7-D8C0-45AA-A5E4-B6122A52E8F5}"/>
              </a:ext>
            </a:extLst>
          </p:cNvPr>
          <p:cNvSpPr/>
          <p:nvPr userDrawn="1"/>
        </p:nvSpPr>
        <p:spPr>
          <a:xfrm>
            <a:off x="-2017472" y="518276"/>
            <a:ext cx="2969302" cy="369516"/>
          </a:xfrm>
          <a:prstGeom prst="roundRect">
            <a:avLst>
              <a:gd name="adj" fmla="val 50000"/>
            </a:avLst>
          </a:prstGeom>
          <a:solidFill>
            <a:srgbClr val="6C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2" name="מלבן מעוגל 10">
            <a:extLst>
              <a:ext uri="{FF2B5EF4-FFF2-40B4-BE49-F238E27FC236}">
                <a16:creationId xmlns:a16="http://schemas.microsoft.com/office/drawing/2014/main" id="{DF89C8AF-9EDF-46EF-BAB7-2D35F683552B}"/>
              </a:ext>
            </a:extLst>
          </p:cNvPr>
          <p:cNvSpPr/>
          <p:nvPr userDrawn="1"/>
        </p:nvSpPr>
        <p:spPr>
          <a:xfrm>
            <a:off x="8144699" y="6307826"/>
            <a:ext cx="5175721" cy="720000"/>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3" name="Picture Placeholder 6">
            <a:extLst>
              <a:ext uri="{FF2B5EF4-FFF2-40B4-BE49-F238E27FC236}">
                <a16:creationId xmlns:a16="http://schemas.microsoft.com/office/drawing/2014/main" id="{52FC1393-B378-4A8A-8716-61E038E3D631}"/>
              </a:ext>
            </a:extLst>
          </p:cNvPr>
          <p:cNvSpPr>
            <a:spLocks noGrp="1"/>
          </p:cNvSpPr>
          <p:nvPr>
            <p:ph type="pic" sz="quarter" idx="14"/>
          </p:nvPr>
        </p:nvSpPr>
        <p:spPr>
          <a:xfrm>
            <a:off x="5372315" y="1310640"/>
            <a:ext cx="4511040" cy="4267200"/>
          </a:xfrm>
        </p:spPr>
        <p:txBody>
          <a:bodyPr/>
          <a:lstStyle/>
          <a:p>
            <a:endParaRPr lang="en-US"/>
          </a:p>
        </p:txBody>
      </p:sp>
      <p:sp>
        <p:nvSpPr>
          <p:cNvPr id="14" name="Rectangle 13">
            <a:extLst>
              <a:ext uri="{FF2B5EF4-FFF2-40B4-BE49-F238E27FC236}">
                <a16:creationId xmlns:a16="http://schemas.microsoft.com/office/drawing/2014/main" id="{BEA01DEB-EE2D-463E-B92D-20469AC2DACB}"/>
              </a:ext>
            </a:extLst>
          </p:cNvPr>
          <p:cNvSpPr/>
          <p:nvPr userDrawn="1"/>
        </p:nvSpPr>
        <p:spPr>
          <a:xfrm>
            <a:off x="-1" y="-960120"/>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ADC8B5D-6FF7-4E76-819C-95A4A6017B9C}"/>
              </a:ext>
            </a:extLst>
          </p:cNvPr>
          <p:cNvSpPr/>
          <p:nvPr userDrawn="1"/>
        </p:nvSpPr>
        <p:spPr>
          <a:xfrm>
            <a:off x="-1356361" y="6889426"/>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30F30E8-13B7-4C55-A126-67529F765268}"/>
              </a:ext>
            </a:extLst>
          </p:cNvPr>
          <p:cNvSpPr/>
          <p:nvPr userDrawn="1"/>
        </p:nvSpPr>
        <p:spPr>
          <a:xfrm rot="5400000">
            <a:off x="10092700" y="2084060"/>
            <a:ext cx="6987520" cy="2819401"/>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E7D38CE-7F73-4533-B25A-F628D3EBA7C1}"/>
              </a:ext>
            </a:extLst>
          </p:cNvPr>
          <p:cNvSpPr/>
          <p:nvPr userDrawn="1"/>
        </p:nvSpPr>
        <p:spPr>
          <a:xfrm>
            <a:off x="-3273296" y="-31850"/>
            <a:ext cx="3246401" cy="7683699"/>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4444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פרטי השיעור, מקצוע ומורה">
    <p:spTree>
      <p:nvGrpSpPr>
        <p:cNvPr id="1" name=""/>
        <p:cNvGrpSpPr/>
        <p:nvPr/>
      </p:nvGrpSpPr>
      <p:grpSpPr>
        <a:xfrm>
          <a:off x="0" y="0"/>
          <a:ext cx="0" cy="0"/>
          <a:chOff x="0" y="0"/>
          <a:chExt cx="0" cy="0"/>
        </a:xfrm>
      </p:grpSpPr>
      <p:sp>
        <p:nvSpPr>
          <p:cNvPr id="10" name="מלבן מעוגל 9"/>
          <p:cNvSpPr/>
          <p:nvPr userDrawn="1"/>
        </p:nvSpPr>
        <p:spPr>
          <a:xfrm>
            <a:off x="212943" y="1396870"/>
            <a:ext cx="14000014" cy="2978963"/>
          </a:xfrm>
          <a:prstGeom prst="roundRect">
            <a:avLst>
              <a:gd name="adj" fmla="val 50000"/>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0" dirty="0"/>
              <a:t>  </a:t>
            </a:r>
          </a:p>
        </p:txBody>
      </p:sp>
      <p:sp>
        <p:nvSpPr>
          <p:cNvPr id="7" name="מלבן מעוגל 6"/>
          <p:cNvSpPr/>
          <p:nvPr userDrawn="1"/>
        </p:nvSpPr>
        <p:spPr>
          <a:xfrm>
            <a:off x="7329949" y="6240593"/>
            <a:ext cx="5333866" cy="557618"/>
          </a:xfrm>
          <a:prstGeom prst="roundRect">
            <a:avLst>
              <a:gd name="adj" fmla="val 50000"/>
            </a:avLst>
          </a:prstGeom>
          <a:solidFill>
            <a:srgbClr val="6C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1" name="מלבן מעוגל 10"/>
          <p:cNvSpPr/>
          <p:nvPr userDrawn="1"/>
        </p:nvSpPr>
        <p:spPr>
          <a:xfrm>
            <a:off x="-501113" y="87232"/>
            <a:ext cx="1428110" cy="322428"/>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4" name="מלבן מעוגל 8">
            <a:extLst>
              <a:ext uri="{FF2B5EF4-FFF2-40B4-BE49-F238E27FC236}">
                <a16:creationId xmlns:a16="http://schemas.microsoft.com/office/drawing/2014/main" id="{404057E2-9B3D-4075-99B3-75AE757986D1}"/>
              </a:ext>
            </a:extLst>
          </p:cNvPr>
          <p:cNvSpPr/>
          <p:nvPr userDrawn="1"/>
        </p:nvSpPr>
        <p:spPr>
          <a:xfrm>
            <a:off x="10059465" y="87232"/>
            <a:ext cx="2768857" cy="451249"/>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5" name="מלבן מעוגל 7">
            <a:extLst>
              <a:ext uri="{FF2B5EF4-FFF2-40B4-BE49-F238E27FC236}">
                <a16:creationId xmlns:a16="http://schemas.microsoft.com/office/drawing/2014/main" id="{F6801116-CC43-4B2A-8C30-E06B51438E5F}"/>
              </a:ext>
            </a:extLst>
          </p:cNvPr>
          <p:cNvSpPr/>
          <p:nvPr userDrawn="1"/>
        </p:nvSpPr>
        <p:spPr>
          <a:xfrm>
            <a:off x="9066088" y="5930032"/>
            <a:ext cx="5299429" cy="221623"/>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6" name="Rectangle 15">
            <a:extLst>
              <a:ext uri="{FF2B5EF4-FFF2-40B4-BE49-F238E27FC236}">
                <a16:creationId xmlns:a16="http://schemas.microsoft.com/office/drawing/2014/main" id="{083851AC-7C39-4D24-80F3-E23F47BEFFD4}"/>
              </a:ext>
            </a:extLst>
          </p:cNvPr>
          <p:cNvSpPr/>
          <p:nvPr userDrawn="1"/>
        </p:nvSpPr>
        <p:spPr>
          <a:xfrm>
            <a:off x="-1" y="-960120"/>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1AEE328-D2C3-444A-8724-BDAF608C4860}"/>
              </a:ext>
            </a:extLst>
          </p:cNvPr>
          <p:cNvSpPr/>
          <p:nvPr userDrawn="1"/>
        </p:nvSpPr>
        <p:spPr>
          <a:xfrm>
            <a:off x="-1356361" y="6875979"/>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D96B898-2CF0-49F5-BBD6-BB8ACC47A495}"/>
              </a:ext>
            </a:extLst>
          </p:cNvPr>
          <p:cNvSpPr/>
          <p:nvPr userDrawn="1"/>
        </p:nvSpPr>
        <p:spPr>
          <a:xfrm rot="5400000">
            <a:off x="10107939" y="1972518"/>
            <a:ext cx="6987520" cy="2819401"/>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9EA7E53-F4C8-4E78-8841-55D753889071}"/>
              </a:ext>
            </a:extLst>
          </p:cNvPr>
          <p:cNvSpPr/>
          <p:nvPr userDrawn="1"/>
        </p:nvSpPr>
        <p:spPr>
          <a:xfrm>
            <a:off x="-3246402" y="-426720"/>
            <a:ext cx="3246401" cy="8078569"/>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כותרת 1">
            <a:extLst>
              <a:ext uri="{FF2B5EF4-FFF2-40B4-BE49-F238E27FC236}">
                <a16:creationId xmlns:a16="http://schemas.microsoft.com/office/drawing/2014/main" id="{6AF90618-5011-488D-8577-8090B2BE5488}"/>
              </a:ext>
            </a:extLst>
          </p:cNvPr>
          <p:cNvSpPr>
            <a:spLocks noGrp="1"/>
          </p:cNvSpPr>
          <p:nvPr>
            <p:ph type="ctrTitle"/>
          </p:nvPr>
        </p:nvSpPr>
        <p:spPr>
          <a:xfrm>
            <a:off x="696000" y="1400768"/>
            <a:ext cx="10800000" cy="1260000"/>
          </a:xfrm>
          <a:prstGeom prst="rect">
            <a:avLst/>
          </a:prstGeom>
        </p:spPr>
        <p:txBody>
          <a:bodyPr anchor="ctr" anchorCtr="0">
            <a:noAutofit/>
          </a:bodyPr>
          <a:lstStyle>
            <a:lvl1pPr algn="ctr">
              <a:defRPr sz="6600" b="1">
                <a:latin typeface="Varela Round" panose="00000500000000000000" pitchFamily="2" charset="-79"/>
                <a:cs typeface="Varela Round" panose="00000500000000000000" pitchFamily="2" charset="-79"/>
              </a:defRPr>
            </a:lvl1pPr>
          </a:lstStyle>
          <a:p>
            <a:r>
              <a:rPr lang="he-IL" dirty="0"/>
              <a:t>לחץ כדי לערוך סגנון כותרת</a:t>
            </a:r>
          </a:p>
        </p:txBody>
      </p:sp>
      <p:sp>
        <p:nvSpPr>
          <p:cNvPr id="23" name="Google Shape;11;p2">
            <a:extLst>
              <a:ext uri="{FF2B5EF4-FFF2-40B4-BE49-F238E27FC236}">
                <a16:creationId xmlns:a16="http://schemas.microsoft.com/office/drawing/2014/main" id="{60774046-55DB-47C4-8731-49E4A217CD42}"/>
              </a:ext>
            </a:extLst>
          </p:cNvPr>
          <p:cNvSpPr txBox="1">
            <a:spLocks noGrp="1"/>
          </p:cNvSpPr>
          <p:nvPr>
            <p:ph type="subTitle" idx="1"/>
          </p:nvPr>
        </p:nvSpPr>
        <p:spPr>
          <a:xfrm>
            <a:off x="696000" y="2798300"/>
            <a:ext cx="10800000" cy="720000"/>
          </a:xfrm>
          <a:prstGeom prst="rect">
            <a:avLst/>
          </a:prstGeom>
        </p:spPr>
        <p:txBody>
          <a:bodyPr spcFirstLastPara="1" wrap="square" lIns="36000" tIns="36000" rIns="36000" bIns="36000" anchor="ctr" anchorCtr="0">
            <a:spAutoFit/>
          </a:bodyPr>
          <a:lstStyle>
            <a:lvl1pPr lvl="0" algn="ctr">
              <a:lnSpc>
                <a:spcPct val="100000"/>
              </a:lnSpc>
              <a:spcBef>
                <a:spcPts val="0"/>
              </a:spcBef>
              <a:spcAft>
                <a:spcPts val="600"/>
              </a:spcAft>
              <a:buSzPts val="2800"/>
              <a:buNone/>
              <a:defRPr sz="3600" b="1">
                <a:solidFill>
                  <a:srgbClr val="002060"/>
                </a:solidFill>
                <a:latin typeface="Varela Round" pitchFamily="2" charset="-79"/>
                <a:cs typeface="Varela Round" pitchFamily="2" charset="-79"/>
              </a:defRPr>
            </a:lvl1pPr>
            <a:lvl2pPr lvl="1" algn="ctr">
              <a:lnSpc>
                <a:spcPct val="100000"/>
              </a:lnSpc>
              <a:spcBef>
                <a:spcPts val="0"/>
              </a:spcBef>
              <a:spcAft>
                <a:spcPts val="0"/>
              </a:spcAft>
              <a:buSzPts val="2800"/>
              <a:buNone/>
              <a:defRPr sz="3700"/>
            </a:lvl2pPr>
            <a:lvl3pPr lvl="2" algn="ctr">
              <a:lnSpc>
                <a:spcPct val="100000"/>
              </a:lnSpc>
              <a:spcBef>
                <a:spcPts val="0"/>
              </a:spcBef>
              <a:spcAft>
                <a:spcPts val="0"/>
              </a:spcAft>
              <a:buSzPts val="2800"/>
              <a:buNone/>
              <a:defRPr sz="3700"/>
            </a:lvl3pPr>
            <a:lvl4pPr lvl="3" algn="ctr">
              <a:lnSpc>
                <a:spcPct val="100000"/>
              </a:lnSpc>
              <a:spcBef>
                <a:spcPts val="0"/>
              </a:spcBef>
              <a:spcAft>
                <a:spcPts val="0"/>
              </a:spcAft>
              <a:buSzPts val="2800"/>
              <a:buNone/>
              <a:defRPr sz="3700"/>
            </a:lvl4pPr>
            <a:lvl5pPr lvl="4" algn="ctr">
              <a:lnSpc>
                <a:spcPct val="100000"/>
              </a:lnSpc>
              <a:spcBef>
                <a:spcPts val="0"/>
              </a:spcBef>
              <a:spcAft>
                <a:spcPts val="0"/>
              </a:spcAft>
              <a:buSzPts val="2800"/>
              <a:buNone/>
              <a:defRPr sz="3700"/>
            </a:lvl5pPr>
            <a:lvl6pPr lvl="5" algn="ctr">
              <a:lnSpc>
                <a:spcPct val="100000"/>
              </a:lnSpc>
              <a:spcBef>
                <a:spcPts val="0"/>
              </a:spcBef>
              <a:spcAft>
                <a:spcPts val="0"/>
              </a:spcAft>
              <a:buSzPts val="2800"/>
              <a:buNone/>
              <a:defRPr sz="3700"/>
            </a:lvl6pPr>
            <a:lvl7pPr lvl="6" algn="ctr">
              <a:lnSpc>
                <a:spcPct val="100000"/>
              </a:lnSpc>
              <a:spcBef>
                <a:spcPts val="0"/>
              </a:spcBef>
              <a:spcAft>
                <a:spcPts val="0"/>
              </a:spcAft>
              <a:buSzPts val="2800"/>
              <a:buNone/>
              <a:defRPr sz="3700"/>
            </a:lvl7pPr>
            <a:lvl8pPr lvl="7" algn="ctr">
              <a:lnSpc>
                <a:spcPct val="100000"/>
              </a:lnSpc>
              <a:spcBef>
                <a:spcPts val="0"/>
              </a:spcBef>
              <a:spcAft>
                <a:spcPts val="0"/>
              </a:spcAft>
              <a:buSzPts val="2800"/>
              <a:buNone/>
              <a:defRPr sz="3700"/>
            </a:lvl8pPr>
            <a:lvl9pPr lvl="8" algn="ctr">
              <a:lnSpc>
                <a:spcPct val="100000"/>
              </a:lnSpc>
              <a:spcBef>
                <a:spcPts val="0"/>
              </a:spcBef>
              <a:spcAft>
                <a:spcPts val="0"/>
              </a:spcAft>
              <a:buSzPts val="2800"/>
              <a:buNone/>
              <a:defRPr sz="3700"/>
            </a:lvl9pPr>
          </a:lstStyle>
          <a:p>
            <a:endParaRPr dirty="0"/>
          </a:p>
        </p:txBody>
      </p:sp>
      <p:sp>
        <p:nvSpPr>
          <p:cNvPr id="24" name="מציין מיקום תוכן 2">
            <a:extLst>
              <a:ext uri="{FF2B5EF4-FFF2-40B4-BE49-F238E27FC236}">
                <a16:creationId xmlns:a16="http://schemas.microsoft.com/office/drawing/2014/main" id="{4EE53297-C04D-4B07-99F8-BCEC4E3B9EB8}"/>
              </a:ext>
            </a:extLst>
          </p:cNvPr>
          <p:cNvSpPr>
            <a:spLocks noGrp="1"/>
          </p:cNvSpPr>
          <p:nvPr>
            <p:ph idx="10"/>
          </p:nvPr>
        </p:nvSpPr>
        <p:spPr>
          <a:xfrm>
            <a:off x="696000" y="3655832"/>
            <a:ext cx="10800000" cy="720000"/>
          </a:xfrm>
        </p:spPr>
        <p:txBody>
          <a:bodyPr anchor="ctr">
            <a:noAutofit/>
          </a:bodyPr>
          <a:lstStyle>
            <a:lvl1pPr marL="342900" indent="-342900" algn="ctr" defTabSz="914400" rtl="1" eaLnBrk="1" latinLnBrk="0" hangingPunct="1">
              <a:lnSpc>
                <a:spcPct val="100000"/>
              </a:lnSpc>
              <a:spcBef>
                <a:spcPts val="0"/>
              </a:spcBef>
              <a:spcAft>
                <a:spcPts val="600"/>
              </a:spcAft>
              <a:buSzPts val="2800"/>
              <a:buFont typeface="Arial" pitchFamily="34" charset="0"/>
              <a:buNone/>
              <a:defRPr lang="he-IL" sz="2800" b="1" kern="1200" dirty="0" smtClean="0">
                <a:solidFill>
                  <a:srgbClr val="002060"/>
                </a:solidFill>
                <a:latin typeface="Varela Round" pitchFamily="2" charset="-79"/>
                <a:ea typeface="+mn-ea"/>
                <a:cs typeface="Varela Round" pitchFamily="2" charset="-79"/>
              </a:defRPr>
            </a:lvl1pPr>
            <a:lvl2pPr marL="342900" indent="-342900" algn="ctr" defTabSz="914400" rtl="1" eaLnBrk="1" latinLnBrk="0" hangingPunct="1">
              <a:lnSpc>
                <a:spcPct val="100000"/>
              </a:lnSpc>
              <a:spcBef>
                <a:spcPts val="0"/>
              </a:spcBef>
              <a:spcAft>
                <a:spcPts val="600"/>
              </a:spcAft>
              <a:buSzPts val="2800"/>
              <a:buFont typeface="Arial" pitchFamily="34" charset="0"/>
              <a:buNone/>
              <a:defRPr lang="he-IL" sz="3200" b="1" kern="1200" dirty="0" smtClean="0">
                <a:solidFill>
                  <a:srgbClr val="002060"/>
                </a:solidFill>
                <a:latin typeface="Varela Round" pitchFamily="2" charset="-79"/>
                <a:ea typeface="+mn-ea"/>
                <a:cs typeface="Varela Round" pitchFamily="2" charset="-79"/>
              </a:defRPr>
            </a:lvl2pPr>
            <a:lvl3pPr>
              <a:lnSpc>
                <a:spcPct val="150000"/>
              </a:lnSpc>
              <a:defRPr>
                <a:solidFill>
                  <a:srgbClr val="002060"/>
                </a:solidFill>
                <a:latin typeface="Varela Round" pitchFamily="2" charset="-79"/>
                <a:cs typeface="Varela Round" pitchFamily="2" charset="-79"/>
              </a:defRPr>
            </a:lvl3pPr>
            <a:lvl4pPr>
              <a:lnSpc>
                <a:spcPct val="150000"/>
              </a:lnSpc>
              <a:defRPr>
                <a:solidFill>
                  <a:srgbClr val="002060"/>
                </a:solidFill>
                <a:latin typeface="Varela Round" pitchFamily="2" charset="-79"/>
                <a:cs typeface="Varela Round" pitchFamily="2" charset="-79"/>
              </a:defRPr>
            </a:lvl4pPr>
            <a:lvl5pPr>
              <a:lnSpc>
                <a:spcPct val="150000"/>
              </a:lnSpc>
              <a:defRPr>
                <a:solidFill>
                  <a:srgbClr val="002060"/>
                </a:solidFill>
                <a:latin typeface="Varela Round" pitchFamily="2" charset="-79"/>
                <a:cs typeface="Varela Round" pitchFamily="2" charset="-79"/>
              </a:defRPr>
            </a:lvl5pPr>
          </a:lstStyle>
          <a:p>
            <a:pPr lvl="0"/>
            <a:r>
              <a:rPr lang="he-IL" dirty="0"/>
              <a:t>לחץ כדי לערוך סגנונות טקסט של תבנית בסיס</a:t>
            </a:r>
          </a:p>
        </p:txBody>
      </p:sp>
      <p:sp>
        <p:nvSpPr>
          <p:cNvPr id="20" name="מציין מיקום של מספר שקופית 22">
            <a:extLst>
              <a:ext uri="{FF2B5EF4-FFF2-40B4-BE49-F238E27FC236}">
                <a16:creationId xmlns:a16="http://schemas.microsoft.com/office/drawing/2014/main" id="{58C13A1B-004E-44B4-BBDC-E08548A96B81}"/>
              </a:ext>
            </a:extLst>
          </p:cNvPr>
          <p:cNvSpPr txBox="1">
            <a:spLocks/>
          </p:cNvSpPr>
          <p:nvPr userDrawn="1"/>
        </p:nvSpPr>
        <p:spPr>
          <a:xfrm>
            <a:off x="-162210" y="6389199"/>
            <a:ext cx="812800" cy="521208"/>
          </a:xfrm>
          <a:prstGeom prst="rect">
            <a:avLst/>
          </a:prstGeom>
          <a:noFill/>
        </p:spPr>
        <p:txBody>
          <a:bodyPr vert="horz" anchor="ct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D4E47C-59C5-4044-AEB3-F799ACC274F1}" type="slidenum">
              <a:rPr lang="he-IL" sz="1800" b="0" smtClean="0">
                <a:solidFill>
                  <a:schemeClr val="bg1">
                    <a:lumMod val="65000"/>
                  </a:schemeClr>
                </a:solidFill>
                <a:latin typeface="Varela Round" panose="00000500000000000000" pitchFamily="2" charset="-79"/>
                <a:cs typeface="Varela Round" panose="00000500000000000000" pitchFamily="2" charset="-79"/>
              </a:rPr>
              <a:pPr/>
              <a:t>‹#›</a:t>
            </a:fld>
            <a:endParaRPr lang="he-IL" sz="1800" b="0" dirty="0">
              <a:solidFill>
                <a:schemeClr val="bg1">
                  <a:lumMod val="65000"/>
                </a:schemeClr>
              </a:solidFill>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2196595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פרק חדש">
    <p:spTree>
      <p:nvGrpSpPr>
        <p:cNvPr id="1" name=""/>
        <p:cNvGrpSpPr/>
        <p:nvPr/>
      </p:nvGrpSpPr>
      <p:grpSpPr>
        <a:xfrm>
          <a:off x="0" y="0"/>
          <a:ext cx="0" cy="0"/>
          <a:chOff x="0" y="0"/>
          <a:chExt cx="0" cy="0"/>
        </a:xfrm>
      </p:grpSpPr>
      <p:sp>
        <p:nvSpPr>
          <p:cNvPr id="10" name="מלבן מעוגל 9"/>
          <p:cNvSpPr/>
          <p:nvPr userDrawn="1"/>
        </p:nvSpPr>
        <p:spPr>
          <a:xfrm>
            <a:off x="212943" y="1396870"/>
            <a:ext cx="14129222" cy="2978963"/>
          </a:xfrm>
          <a:prstGeom prst="roundRect">
            <a:avLst>
              <a:gd name="adj" fmla="val 50000"/>
            </a:avLst>
          </a:prstGeom>
          <a:solidFill>
            <a:srgbClr val="E0E0E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1800" dirty="0">
                <a:solidFill>
                  <a:srgbClr val="192A72"/>
                </a:solidFill>
              </a:rPr>
              <a:t>  </a:t>
            </a:r>
          </a:p>
        </p:txBody>
      </p:sp>
      <p:sp>
        <p:nvSpPr>
          <p:cNvPr id="2" name="כותרת 1"/>
          <p:cNvSpPr>
            <a:spLocks noGrp="1"/>
          </p:cNvSpPr>
          <p:nvPr>
            <p:ph type="ctrTitle"/>
          </p:nvPr>
        </p:nvSpPr>
        <p:spPr>
          <a:xfrm>
            <a:off x="696000" y="1919888"/>
            <a:ext cx="10800000" cy="1260000"/>
          </a:xfrm>
          <a:prstGeom prst="rect">
            <a:avLst/>
          </a:prstGeom>
        </p:spPr>
        <p:txBody>
          <a:bodyPr anchor="ctr" anchorCtr="0">
            <a:noAutofit/>
          </a:bodyPr>
          <a:lstStyle>
            <a:lvl1pPr algn="ctr">
              <a:defRPr sz="6601" b="1">
                <a:solidFill>
                  <a:srgbClr val="192A72"/>
                </a:solidFill>
                <a:latin typeface="Varela Round" panose="00000500000000000000" pitchFamily="2" charset="-79"/>
                <a:cs typeface="Varela Round" panose="00000500000000000000" pitchFamily="2" charset="-79"/>
              </a:defRPr>
            </a:lvl1pPr>
          </a:lstStyle>
          <a:p>
            <a:r>
              <a:rPr lang="he-IL" dirty="0"/>
              <a:t>לחץ כדי לערוך סגנון כותרת</a:t>
            </a:r>
          </a:p>
        </p:txBody>
      </p:sp>
      <p:sp>
        <p:nvSpPr>
          <p:cNvPr id="15" name="מלבן מעוגל 6">
            <a:extLst>
              <a:ext uri="{FF2B5EF4-FFF2-40B4-BE49-F238E27FC236}">
                <a16:creationId xmlns:a16="http://schemas.microsoft.com/office/drawing/2014/main" id="{B4A26894-BFC6-4CB2-9F98-6C0AB203AB11}"/>
              </a:ext>
            </a:extLst>
          </p:cNvPr>
          <p:cNvSpPr/>
          <p:nvPr userDrawn="1"/>
        </p:nvSpPr>
        <p:spPr>
          <a:xfrm>
            <a:off x="9664804" y="5699022"/>
            <a:ext cx="4766811" cy="357667"/>
          </a:xfrm>
          <a:prstGeom prst="roundRect">
            <a:avLst>
              <a:gd name="adj" fmla="val 50000"/>
            </a:avLst>
          </a:prstGeom>
          <a:solidFill>
            <a:srgbClr val="6C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6" name="מלבן מעוגל 7">
            <a:extLst>
              <a:ext uri="{FF2B5EF4-FFF2-40B4-BE49-F238E27FC236}">
                <a16:creationId xmlns:a16="http://schemas.microsoft.com/office/drawing/2014/main" id="{93139C06-AB68-49E4-9F8F-F0E56072AD87}"/>
              </a:ext>
            </a:extLst>
          </p:cNvPr>
          <p:cNvSpPr/>
          <p:nvPr userDrawn="1"/>
        </p:nvSpPr>
        <p:spPr>
          <a:xfrm>
            <a:off x="-260562" y="181684"/>
            <a:ext cx="2598822" cy="216817"/>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7" name="מלבן מעוגל 8">
            <a:extLst>
              <a:ext uri="{FF2B5EF4-FFF2-40B4-BE49-F238E27FC236}">
                <a16:creationId xmlns:a16="http://schemas.microsoft.com/office/drawing/2014/main" id="{92F44B1F-CB02-4BE0-9593-98D37356833A}"/>
              </a:ext>
            </a:extLst>
          </p:cNvPr>
          <p:cNvSpPr/>
          <p:nvPr userDrawn="1"/>
        </p:nvSpPr>
        <p:spPr>
          <a:xfrm>
            <a:off x="-488825" y="468418"/>
            <a:ext cx="2969302" cy="369516"/>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8" name="מלבן מעוגל 10">
            <a:extLst>
              <a:ext uri="{FF2B5EF4-FFF2-40B4-BE49-F238E27FC236}">
                <a16:creationId xmlns:a16="http://schemas.microsoft.com/office/drawing/2014/main" id="{F91DCBDE-92CA-433E-83D5-3B5D0DD4B449}"/>
              </a:ext>
            </a:extLst>
          </p:cNvPr>
          <p:cNvSpPr/>
          <p:nvPr userDrawn="1"/>
        </p:nvSpPr>
        <p:spPr>
          <a:xfrm>
            <a:off x="9010091" y="6104087"/>
            <a:ext cx="3755593" cy="674541"/>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1" name="Rectangle 10">
            <a:extLst>
              <a:ext uri="{FF2B5EF4-FFF2-40B4-BE49-F238E27FC236}">
                <a16:creationId xmlns:a16="http://schemas.microsoft.com/office/drawing/2014/main" id="{FE194D36-FE0A-4C9F-8946-7441BBD04111}"/>
              </a:ext>
            </a:extLst>
          </p:cNvPr>
          <p:cNvSpPr/>
          <p:nvPr userDrawn="1"/>
        </p:nvSpPr>
        <p:spPr>
          <a:xfrm>
            <a:off x="-1" y="-960120"/>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F65A56D-9132-4626-874B-D91437478839}"/>
              </a:ext>
            </a:extLst>
          </p:cNvPr>
          <p:cNvSpPr/>
          <p:nvPr userDrawn="1"/>
        </p:nvSpPr>
        <p:spPr>
          <a:xfrm>
            <a:off x="-1356361" y="6889426"/>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0D0F400-87FD-46D3-B4A3-AC189F03B752}"/>
              </a:ext>
            </a:extLst>
          </p:cNvPr>
          <p:cNvSpPr/>
          <p:nvPr userDrawn="1"/>
        </p:nvSpPr>
        <p:spPr>
          <a:xfrm rot="5400000">
            <a:off x="10121386" y="1972518"/>
            <a:ext cx="6987520" cy="2819401"/>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7D8D9617-ADF9-485F-8AE6-FD3940CA7E4F}"/>
              </a:ext>
            </a:extLst>
          </p:cNvPr>
          <p:cNvSpPr/>
          <p:nvPr userDrawn="1"/>
        </p:nvSpPr>
        <p:spPr>
          <a:xfrm>
            <a:off x="-3273296" y="-31850"/>
            <a:ext cx="3246401" cy="7683699"/>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מציין מיקום של מספר שקופית 22">
            <a:extLst>
              <a:ext uri="{FF2B5EF4-FFF2-40B4-BE49-F238E27FC236}">
                <a16:creationId xmlns:a16="http://schemas.microsoft.com/office/drawing/2014/main" id="{1D40CDBA-CE8D-4E82-AAAC-CCBC39F3F871}"/>
              </a:ext>
            </a:extLst>
          </p:cNvPr>
          <p:cNvSpPr txBox="1">
            <a:spLocks/>
          </p:cNvSpPr>
          <p:nvPr userDrawn="1"/>
        </p:nvSpPr>
        <p:spPr>
          <a:xfrm>
            <a:off x="-162210" y="6389199"/>
            <a:ext cx="812800" cy="521208"/>
          </a:xfrm>
          <a:prstGeom prst="rect">
            <a:avLst/>
          </a:prstGeom>
          <a:noFill/>
        </p:spPr>
        <p:txBody>
          <a:bodyPr vert="horz" anchor="ct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D4E47C-59C5-4044-AEB3-F799ACC274F1}" type="slidenum">
              <a:rPr lang="he-IL" sz="1800" b="0" smtClean="0">
                <a:solidFill>
                  <a:schemeClr val="bg1">
                    <a:lumMod val="65000"/>
                  </a:schemeClr>
                </a:solidFill>
                <a:latin typeface="Varela Round" panose="00000500000000000000" pitchFamily="2" charset="-79"/>
                <a:cs typeface="Varela Round" panose="00000500000000000000" pitchFamily="2" charset="-79"/>
              </a:rPr>
              <a:pPr/>
              <a:t>‹#›</a:t>
            </a:fld>
            <a:endParaRPr lang="he-IL" sz="1800" b="0" dirty="0">
              <a:solidFill>
                <a:schemeClr val="bg1">
                  <a:lumMod val="65000"/>
                </a:schemeClr>
              </a:solidFill>
              <a:latin typeface="Varela Round" panose="00000500000000000000" pitchFamily="2" charset="-79"/>
              <a:cs typeface="Varela Round" panose="00000500000000000000" pitchFamily="2" charset="-79"/>
            </a:endParaRPr>
          </a:p>
        </p:txBody>
      </p:sp>
      <p:sp>
        <p:nvSpPr>
          <p:cNvPr id="21" name="Text Placeholder 3">
            <a:extLst>
              <a:ext uri="{FF2B5EF4-FFF2-40B4-BE49-F238E27FC236}">
                <a16:creationId xmlns:a16="http://schemas.microsoft.com/office/drawing/2014/main" id="{101B9CB6-49B4-453D-B184-EBAC942B4120}"/>
              </a:ext>
            </a:extLst>
          </p:cNvPr>
          <p:cNvSpPr>
            <a:spLocks noGrp="1"/>
          </p:cNvSpPr>
          <p:nvPr>
            <p:ph type="body" sz="quarter" idx="10"/>
          </p:nvPr>
        </p:nvSpPr>
        <p:spPr>
          <a:xfrm>
            <a:off x="1461052" y="3409122"/>
            <a:ext cx="9203635" cy="804863"/>
          </a:xfrm>
        </p:spPr>
        <p:txBody>
          <a:bodyPr/>
          <a:lstStyle>
            <a:lvl1pPr marL="0" indent="0" algn="ctr" rtl="0">
              <a:buNone/>
              <a:defRPr/>
            </a:lvl1pPr>
          </a:lstStyle>
          <a:p>
            <a:pPr lvl="0"/>
            <a:r>
              <a:rPr lang="en-US" dirty="0"/>
              <a:t>Click to edit Master text</a:t>
            </a:r>
          </a:p>
        </p:txBody>
      </p:sp>
    </p:spTree>
    <p:extLst>
      <p:ext uri="{BB962C8B-B14F-4D97-AF65-F5344CB8AC3E}">
        <p14:creationId xmlns:p14="http://schemas.microsoft.com/office/powerpoint/2010/main" val="3628904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כותרת ותוכן פריסה 1">
    <p:spTree>
      <p:nvGrpSpPr>
        <p:cNvPr id="1" name=""/>
        <p:cNvGrpSpPr/>
        <p:nvPr/>
      </p:nvGrpSpPr>
      <p:grpSpPr>
        <a:xfrm>
          <a:off x="0" y="0"/>
          <a:ext cx="0" cy="0"/>
          <a:chOff x="0" y="0"/>
          <a:chExt cx="0" cy="0"/>
        </a:xfrm>
      </p:grpSpPr>
      <p:sp>
        <p:nvSpPr>
          <p:cNvPr id="11" name="מלבן מעוגל 10">
            <a:extLst>
              <a:ext uri="{FF2B5EF4-FFF2-40B4-BE49-F238E27FC236}">
                <a16:creationId xmlns:a16="http://schemas.microsoft.com/office/drawing/2014/main" id="{EAE132D4-D270-4859-A0A8-0EABA938935B}"/>
              </a:ext>
            </a:extLst>
          </p:cNvPr>
          <p:cNvSpPr/>
          <p:nvPr userDrawn="1"/>
        </p:nvSpPr>
        <p:spPr>
          <a:xfrm>
            <a:off x="6581228" y="6447542"/>
            <a:ext cx="5993234" cy="720000"/>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4" name="מלבן מעוגל 6">
            <a:extLst>
              <a:ext uri="{FF2B5EF4-FFF2-40B4-BE49-F238E27FC236}">
                <a16:creationId xmlns:a16="http://schemas.microsoft.com/office/drawing/2014/main" id="{8A467694-CC08-4C30-BF05-885FCBD4CAB0}"/>
              </a:ext>
            </a:extLst>
          </p:cNvPr>
          <p:cNvSpPr/>
          <p:nvPr userDrawn="1"/>
        </p:nvSpPr>
        <p:spPr>
          <a:xfrm>
            <a:off x="9704146" y="5381191"/>
            <a:ext cx="3496396" cy="442359"/>
          </a:xfrm>
          <a:prstGeom prst="roundRect">
            <a:avLst>
              <a:gd name="adj" fmla="val 50000"/>
            </a:avLst>
          </a:prstGeom>
          <a:solidFill>
            <a:srgbClr val="6C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6" name="מציין מיקום תוכן 5"/>
          <p:cNvSpPr>
            <a:spLocks noGrp="1"/>
          </p:cNvSpPr>
          <p:nvPr>
            <p:ph sz="quarter" idx="4"/>
          </p:nvPr>
        </p:nvSpPr>
        <p:spPr>
          <a:xfrm>
            <a:off x="515273" y="998859"/>
            <a:ext cx="11161453" cy="4062435"/>
          </a:xfrm>
        </p:spPr>
        <p:txBody>
          <a:bodyPr>
            <a:normAutofit/>
          </a:bodyPr>
          <a:lstStyle>
            <a:lvl1pPr marL="268288" indent="-268288">
              <a:lnSpc>
                <a:spcPct val="100000"/>
              </a:lnSpc>
              <a:spcBef>
                <a:spcPts val="0"/>
              </a:spcBef>
              <a:spcAft>
                <a:spcPts val="600"/>
              </a:spcAft>
              <a:defRPr lang="he-IL" sz="2400" kern="1200" dirty="0" smtClean="0">
                <a:solidFill>
                  <a:srgbClr val="002060"/>
                </a:solidFill>
                <a:latin typeface="Varela Round" pitchFamily="2" charset="-79"/>
                <a:ea typeface="+mn-ea"/>
                <a:cs typeface="Varela Round" panose="00000500000000000000" pitchFamily="2" charset="-79"/>
              </a:defRPr>
            </a:lvl1pPr>
            <a:lvl2pPr>
              <a:lnSpc>
                <a:spcPct val="100000"/>
              </a:lnSpc>
              <a:spcBef>
                <a:spcPts val="0"/>
              </a:spcBef>
              <a:spcAft>
                <a:spcPts val="600"/>
              </a:spcAft>
              <a:defRPr lang="he-IL" sz="2400" kern="1200" dirty="0" smtClean="0">
                <a:solidFill>
                  <a:srgbClr val="002060"/>
                </a:solidFill>
                <a:latin typeface="Varela Round" pitchFamily="2" charset="-79"/>
                <a:ea typeface="+mn-ea"/>
                <a:cs typeface="Varela Round" panose="00000500000000000000" pitchFamily="2" charset="-79"/>
              </a:defRPr>
            </a:lvl2pPr>
            <a:lvl3pPr>
              <a:defRPr sz="1800"/>
            </a:lvl3pPr>
            <a:lvl4pPr>
              <a:defRPr sz="1600"/>
            </a:lvl4pPr>
            <a:lvl5pPr>
              <a:defRPr sz="1600"/>
            </a:lvl5pPr>
            <a:lvl6pPr>
              <a:defRPr sz="1600"/>
            </a:lvl6pPr>
            <a:lvl7pPr>
              <a:defRPr sz="1600"/>
            </a:lvl7pPr>
            <a:lvl8pPr>
              <a:defRPr sz="1600"/>
            </a:lvl8pPr>
            <a:lvl9pPr>
              <a:defRPr sz="1600"/>
            </a:lvl9pPr>
          </a:lstStyle>
          <a:p>
            <a:pPr marL="342900" lvl="0" indent="-342900" algn="r" defTabSz="914400" rtl="1" eaLnBrk="1" latinLnBrk="0" hangingPunct="1">
              <a:lnSpc>
                <a:spcPct val="150000"/>
              </a:lnSpc>
              <a:spcBef>
                <a:spcPct val="20000"/>
              </a:spcBef>
              <a:buFont typeface="Arial" pitchFamily="34" charset="0"/>
              <a:buChar char="•"/>
            </a:pPr>
            <a:r>
              <a:rPr lang="he-IL" dirty="0"/>
              <a:t>לחץ כדי לערוך סגנונות טקסט של תבנית בסיס</a:t>
            </a:r>
          </a:p>
          <a:p>
            <a:pPr marL="742950" lvl="1" indent="-285750" algn="r" defTabSz="914400" rtl="1" eaLnBrk="1" latinLnBrk="0" hangingPunct="1">
              <a:lnSpc>
                <a:spcPct val="150000"/>
              </a:lnSpc>
              <a:spcBef>
                <a:spcPct val="20000"/>
              </a:spcBef>
              <a:buFont typeface="Arial" pitchFamily="34" charset="0"/>
              <a:buChar char="–"/>
            </a:pPr>
            <a:r>
              <a:rPr lang="he-IL" dirty="0"/>
              <a:t>רמה שנייה</a:t>
            </a:r>
          </a:p>
        </p:txBody>
      </p:sp>
      <p:sp>
        <p:nvSpPr>
          <p:cNvPr id="2" name="כותרת 1"/>
          <p:cNvSpPr>
            <a:spLocks noGrp="1"/>
          </p:cNvSpPr>
          <p:nvPr>
            <p:ph type="title"/>
          </p:nvPr>
        </p:nvSpPr>
        <p:spPr>
          <a:xfrm>
            <a:off x="1024128" y="155448"/>
            <a:ext cx="9802206" cy="720000"/>
          </a:xfrm>
          <a:noFill/>
        </p:spPr>
        <p:txBody>
          <a:bodyPr vert="horz" lIns="0" tIns="0" rIns="0" bIns="0" rtlCol="1" anchor="ctr">
            <a:noAutofit/>
          </a:bodyPr>
          <a:lstStyle>
            <a:lvl1pPr marL="0" marR="0" indent="0" algn="ctr" defTabSz="914400" rtl="1" eaLnBrk="1" fontAlgn="auto" latinLnBrk="0" hangingPunct="1">
              <a:lnSpc>
                <a:spcPct val="100000"/>
              </a:lnSpc>
              <a:spcBef>
                <a:spcPct val="0"/>
              </a:spcBef>
              <a:spcAft>
                <a:spcPts val="0"/>
              </a:spcAft>
              <a:buClrTx/>
              <a:buSzTx/>
              <a:buFontTx/>
              <a:buNone/>
              <a:tabLst/>
              <a:defRPr kumimoji="0" lang="he-IL" sz="4400" b="1" i="0" u="none" strike="noStrike" kern="1200" cap="none" spc="0" normalizeH="0" baseline="0" noProof="0">
                <a:ln>
                  <a:noFill/>
                </a:ln>
                <a:solidFill>
                  <a:srgbClr val="002060"/>
                </a:solidFill>
                <a:effectLst/>
                <a:uLnTx/>
                <a:uFillTx/>
                <a:latin typeface="Varela Round" pitchFamily="2" charset="-79"/>
                <a:ea typeface="+mj-ea"/>
                <a:cs typeface="Varela Round" panose="00000500000000000000" pitchFamily="2" charset="-79"/>
              </a:defRPr>
            </a:lvl1p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he-IL" dirty="0"/>
              <a:t>לחץ כדי לערוך סגנון כותרת של תבנית</a:t>
            </a:r>
          </a:p>
        </p:txBody>
      </p:sp>
      <p:sp>
        <p:nvSpPr>
          <p:cNvPr id="9" name="מלבן מעוגל 7">
            <a:extLst>
              <a:ext uri="{FF2B5EF4-FFF2-40B4-BE49-F238E27FC236}">
                <a16:creationId xmlns:a16="http://schemas.microsoft.com/office/drawing/2014/main" id="{53A31BA8-BED7-4737-8AF6-AA655F116E85}"/>
              </a:ext>
            </a:extLst>
          </p:cNvPr>
          <p:cNvSpPr/>
          <p:nvPr userDrawn="1"/>
        </p:nvSpPr>
        <p:spPr>
          <a:xfrm>
            <a:off x="-1226982" y="101748"/>
            <a:ext cx="2160598" cy="216817"/>
          </a:xfrm>
          <a:prstGeom prst="roundRect">
            <a:avLst>
              <a:gd name="adj" fmla="val 50000"/>
            </a:avLst>
          </a:prstGeom>
          <a:solidFill>
            <a:srgbClr val="6C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latin typeface="Varela Round" panose="00000500000000000000" pitchFamily="2" charset="-79"/>
              <a:cs typeface="Varela Round" panose="00000500000000000000" pitchFamily="2" charset="-79"/>
            </a:endParaRPr>
          </a:p>
        </p:txBody>
      </p:sp>
      <p:sp>
        <p:nvSpPr>
          <p:cNvPr id="13" name="מלבן מעוגל 8">
            <a:extLst>
              <a:ext uri="{FF2B5EF4-FFF2-40B4-BE49-F238E27FC236}">
                <a16:creationId xmlns:a16="http://schemas.microsoft.com/office/drawing/2014/main" id="{2CDE3276-7F45-4436-8F72-4AC18E7F0FC7}"/>
              </a:ext>
            </a:extLst>
          </p:cNvPr>
          <p:cNvSpPr/>
          <p:nvPr userDrawn="1"/>
        </p:nvSpPr>
        <p:spPr>
          <a:xfrm>
            <a:off x="-2054055" y="390797"/>
            <a:ext cx="2969302" cy="369516"/>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latin typeface="Varela Round" panose="00000500000000000000" pitchFamily="2" charset="-79"/>
              <a:cs typeface="Varela Round" panose="00000500000000000000" pitchFamily="2" charset="-79"/>
            </a:endParaRPr>
          </a:p>
        </p:txBody>
      </p:sp>
      <p:sp>
        <p:nvSpPr>
          <p:cNvPr id="10" name="מלבן מעוגל 6">
            <a:extLst>
              <a:ext uri="{FF2B5EF4-FFF2-40B4-BE49-F238E27FC236}">
                <a16:creationId xmlns:a16="http://schemas.microsoft.com/office/drawing/2014/main" id="{53219EEB-A406-4AC2-B87E-54A955D7D483}"/>
              </a:ext>
            </a:extLst>
          </p:cNvPr>
          <p:cNvSpPr/>
          <p:nvPr userDrawn="1"/>
        </p:nvSpPr>
        <p:spPr>
          <a:xfrm>
            <a:off x="7978665" y="5944772"/>
            <a:ext cx="4766811" cy="381549"/>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dirty="0"/>
          </a:p>
        </p:txBody>
      </p:sp>
      <p:sp>
        <p:nvSpPr>
          <p:cNvPr id="12" name="Rectangle 11">
            <a:extLst>
              <a:ext uri="{FF2B5EF4-FFF2-40B4-BE49-F238E27FC236}">
                <a16:creationId xmlns:a16="http://schemas.microsoft.com/office/drawing/2014/main" id="{DB5BA376-F667-4A43-9264-CB356AE2FBF1}"/>
              </a:ext>
            </a:extLst>
          </p:cNvPr>
          <p:cNvSpPr/>
          <p:nvPr userDrawn="1"/>
        </p:nvSpPr>
        <p:spPr>
          <a:xfrm rot="5400000">
            <a:off x="9936561" y="2157343"/>
            <a:ext cx="7357170" cy="2819401"/>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מציין מיקום של מספר שקופית 22">
            <a:extLst>
              <a:ext uri="{FF2B5EF4-FFF2-40B4-BE49-F238E27FC236}">
                <a16:creationId xmlns:a16="http://schemas.microsoft.com/office/drawing/2014/main" id="{CE73A552-D52C-4EE0-9E7A-557CEB6CE479}"/>
              </a:ext>
            </a:extLst>
          </p:cNvPr>
          <p:cNvSpPr txBox="1">
            <a:spLocks/>
          </p:cNvSpPr>
          <p:nvPr userDrawn="1"/>
        </p:nvSpPr>
        <p:spPr>
          <a:xfrm>
            <a:off x="-162210" y="6389199"/>
            <a:ext cx="812800" cy="521208"/>
          </a:xfrm>
          <a:prstGeom prst="rect">
            <a:avLst/>
          </a:prstGeom>
          <a:noFill/>
        </p:spPr>
        <p:txBody>
          <a:bodyPr vert="horz" anchor="ct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D4E47C-59C5-4044-AEB3-F799ACC274F1}" type="slidenum">
              <a:rPr lang="he-IL" sz="1800" b="0" smtClean="0">
                <a:solidFill>
                  <a:schemeClr val="bg1">
                    <a:lumMod val="65000"/>
                  </a:schemeClr>
                </a:solidFill>
                <a:latin typeface="Varela Round" panose="00000500000000000000" pitchFamily="2" charset="-79"/>
                <a:cs typeface="Varela Round" panose="00000500000000000000" pitchFamily="2" charset="-79"/>
              </a:rPr>
              <a:pPr/>
              <a:t>‹#›</a:t>
            </a:fld>
            <a:endParaRPr lang="he-IL" sz="1800" b="0" dirty="0">
              <a:solidFill>
                <a:schemeClr val="bg1">
                  <a:lumMod val="65000"/>
                </a:schemeClr>
              </a:solidFill>
              <a:latin typeface="Varela Round" panose="00000500000000000000" pitchFamily="2" charset="-79"/>
              <a:cs typeface="Varela Round" panose="00000500000000000000" pitchFamily="2" charset="-79"/>
            </a:endParaRPr>
          </a:p>
        </p:txBody>
      </p:sp>
      <p:sp>
        <p:nvSpPr>
          <p:cNvPr id="16" name="Rectangle 15">
            <a:extLst>
              <a:ext uri="{FF2B5EF4-FFF2-40B4-BE49-F238E27FC236}">
                <a16:creationId xmlns:a16="http://schemas.microsoft.com/office/drawing/2014/main" id="{45208D21-C13C-48D3-8634-05FCD1520B3D}"/>
              </a:ext>
            </a:extLst>
          </p:cNvPr>
          <p:cNvSpPr/>
          <p:nvPr userDrawn="1"/>
        </p:nvSpPr>
        <p:spPr>
          <a:xfrm>
            <a:off x="5903744" y="6876112"/>
            <a:ext cx="6894095" cy="149330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DFFA872-60FE-48B4-B509-3F90F2F53575}"/>
              </a:ext>
            </a:extLst>
          </p:cNvPr>
          <p:cNvSpPr/>
          <p:nvPr userDrawn="1"/>
        </p:nvSpPr>
        <p:spPr>
          <a:xfrm>
            <a:off x="-2191928" y="-31850"/>
            <a:ext cx="2165034" cy="7683699"/>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3025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כותרת ותוכן פריסה 2">
    <p:spTree>
      <p:nvGrpSpPr>
        <p:cNvPr id="1" name=""/>
        <p:cNvGrpSpPr/>
        <p:nvPr/>
      </p:nvGrpSpPr>
      <p:grpSpPr>
        <a:xfrm>
          <a:off x="0" y="0"/>
          <a:ext cx="0" cy="0"/>
          <a:chOff x="0" y="0"/>
          <a:chExt cx="0" cy="0"/>
        </a:xfrm>
      </p:grpSpPr>
      <p:sp>
        <p:nvSpPr>
          <p:cNvPr id="2" name="כותרת 1"/>
          <p:cNvSpPr>
            <a:spLocks noGrp="1"/>
          </p:cNvSpPr>
          <p:nvPr>
            <p:ph type="title"/>
          </p:nvPr>
        </p:nvSpPr>
        <p:spPr>
          <a:xfrm>
            <a:off x="1024128" y="155448"/>
            <a:ext cx="9802368" cy="720000"/>
          </a:xfrm>
          <a:noFill/>
        </p:spPr>
        <p:txBody>
          <a:bodyPr vert="horz" lIns="0" tIns="0" rIns="0" bIns="0" rtlCol="1" anchor="ctr">
            <a:noAutofit/>
          </a:bodyPr>
          <a:lstStyle>
            <a:lvl1pPr marL="0" marR="0" indent="0" algn="ctr" defTabSz="914400" rtl="1" eaLnBrk="1" fontAlgn="auto" latinLnBrk="0" hangingPunct="1">
              <a:lnSpc>
                <a:spcPct val="100000"/>
              </a:lnSpc>
              <a:spcBef>
                <a:spcPct val="0"/>
              </a:spcBef>
              <a:spcAft>
                <a:spcPts val="0"/>
              </a:spcAft>
              <a:buClrTx/>
              <a:buSzTx/>
              <a:buFontTx/>
              <a:buNone/>
              <a:tabLst/>
              <a:defRPr kumimoji="0" lang="he-IL" sz="4400" b="1" i="0" u="none" strike="noStrike" kern="1200" cap="none" spc="0" normalizeH="0" baseline="0" noProof="0">
                <a:ln>
                  <a:noFill/>
                </a:ln>
                <a:solidFill>
                  <a:srgbClr val="002060"/>
                </a:solidFill>
                <a:effectLst/>
                <a:uLnTx/>
                <a:uFillTx/>
                <a:latin typeface="Varela Round" pitchFamily="2" charset="-79"/>
                <a:ea typeface="+mj-ea"/>
                <a:cs typeface="Varela Round" panose="00000500000000000000" pitchFamily="2" charset="-79"/>
              </a:defRPr>
            </a:lvl1p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he-IL" dirty="0"/>
              <a:t>לחץ כדי לערוך סגנון כותרת של תבנית</a:t>
            </a:r>
          </a:p>
        </p:txBody>
      </p:sp>
      <p:sp>
        <p:nvSpPr>
          <p:cNvPr id="5" name="מציין מיקום טקסט 4"/>
          <p:cNvSpPr>
            <a:spLocks noGrp="1"/>
          </p:cNvSpPr>
          <p:nvPr>
            <p:ph type="body" sz="quarter" idx="3"/>
          </p:nvPr>
        </p:nvSpPr>
        <p:spPr>
          <a:xfrm>
            <a:off x="515273" y="1024128"/>
            <a:ext cx="11161453" cy="457200"/>
          </a:xfrm>
        </p:spPr>
        <p:txBody>
          <a:bodyPr lIns="0" tIns="0" rIns="0" bIns="0" anchor="ctr">
            <a:noAutofit/>
          </a:bodyPr>
          <a:lstStyle>
            <a:lvl1pPr marL="0" indent="0" algn="r">
              <a:buNone/>
              <a:defRPr sz="3000" b="1">
                <a:solidFill>
                  <a:srgbClr val="12B4BC"/>
                </a:solidFill>
                <a:latin typeface="Varela Round" pitchFamily="2" charset="-79"/>
                <a:cs typeface="Varela Round" panose="00000500000000000000" pitchFamily="2" charset="-79"/>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dirty="0"/>
              <a:t>לחץ כדי לערוך סגנונות טקסט של תבנית בסיס</a:t>
            </a:r>
          </a:p>
        </p:txBody>
      </p:sp>
      <p:sp>
        <p:nvSpPr>
          <p:cNvPr id="6" name="מציין מיקום תוכן 5"/>
          <p:cNvSpPr>
            <a:spLocks noGrp="1"/>
          </p:cNvSpPr>
          <p:nvPr>
            <p:ph sz="quarter" idx="4"/>
          </p:nvPr>
        </p:nvSpPr>
        <p:spPr>
          <a:xfrm>
            <a:off x="515273" y="1567973"/>
            <a:ext cx="11161453" cy="3522187"/>
          </a:xfrm>
        </p:spPr>
        <p:txBody>
          <a:bodyPr>
            <a:normAutofit/>
          </a:bodyPr>
          <a:lstStyle>
            <a:lvl1pPr marL="268288" indent="-268288">
              <a:lnSpc>
                <a:spcPct val="100000"/>
              </a:lnSpc>
              <a:spcBef>
                <a:spcPts val="0"/>
              </a:spcBef>
              <a:spcAft>
                <a:spcPts val="600"/>
              </a:spcAft>
              <a:defRPr lang="he-IL" sz="2400" kern="1200" dirty="0" smtClean="0">
                <a:solidFill>
                  <a:srgbClr val="002060"/>
                </a:solidFill>
                <a:latin typeface="Varela Round" pitchFamily="2" charset="-79"/>
                <a:ea typeface="+mn-ea"/>
                <a:cs typeface="Varela Round" panose="00000500000000000000" pitchFamily="2" charset="-79"/>
              </a:defRPr>
            </a:lvl1pPr>
            <a:lvl2pPr>
              <a:lnSpc>
                <a:spcPct val="100000"/>
              </a:lnSpc>
              <a:spcBef>
                <a:spcPts val="0"/>
              </a:spcBef>
              <a:spcAft>
                <a:spcPts val="600"/>
              </a:spcAft>
              <a:defRPr lang="he-IL" sz="2400" kern="1200" dirty="0" smtClean="0">
                <a:solidFill>
                  <a:srgbClr val="002060"/>
                </a:solidFill>
                <a:latin typeface="Varela Round" pitchFamily="2" charset="-79"/>
                <a:ea typeface="+mn-ea"/>
                <a:cs typeface="Varela Round" panose="00000500000000000000" pitchFamily="2" charset="-79"/>
              </a:defRPr>
            </a:lvl2pPr>
            <a:lvl3pPr>
              <a:defRPr sz="1800"/>
            </a:lvl3pPr>
            <a:lvl4pPr>
              <a:defRPr sz="1600"/>
            </a:lvl4pPr>
            <a:lvl5pPr>
              <a:defRPr sz="1600"/>
            </a:lvl5pPr>
            <a:lvl6pPr>
              <a:defRPr sz="1600"/>
            </a:lvl6pPr>
            <a:lvl7pPr>
              <a:defRPr sz="1600"/>
            </a:lvl7pPr>
            <a:lvl8pPr>
              <a:defRPr sz="1600"/>
            </a:lvl8pPr>
            <a:lvl9pPr>
              <a:defRPr sz="1600"/>
            </a:lvl9pPr>
          </a:lstStyle>
          <a:p>
            <a:pPr marL="342900" lvl="0" indent="-342900" algn="r" defTabSz="914400" rtl="1" eaLnBrk="1" latinLnBrk="0" hangingPunct="1">
              <a:lnSpc>
                <a:spcPct val="150000"/>
              </a:lnSpc>
              <a:spcBef>
                <a:spcPct val="20000"/>
              </a:spcBef>
              <a:buFont typeface="Arial" pitchFamily="34" charset="0"/>
              <a:buChar char="•"/>
            </a:pPr>
            <a:r>
              <a:rPr lang="he-IL" dirty="0"/>
              <a:t>לחץ כדי לערוך סגנונות טקסט של תבנית בסיס</a:t>
            </a:r>
          </a:p>
          <a:p>
            <a:pPr marL="742950" lvl="1" indent="-285750" algn="r" defTabSz="914400" rtl="1" eaLnBrk="1" latinLnBrk="0" hangingPunct="1">
              <a:lnSpc>
                <a:spcPct val="150000"/>
              </a:lnSpc>
              <a:spcBef>
                <a:spcPct val="20000"/>
              </a:spcBef>
              <a:buFont typeface="Arial" pitchFamily="34" charset="0"/>
              <a:buChar char="–"/>
            </a:pPr>
            <a:r>
              <a:rPr lang="he-IL" dirty="0"/>
              <a:t>רמה שנייה</a:t>
            </a:r>
          </a:p>
        </p:txBody>
      </p:sp>
      <p:sp>
        <p:nvSpPr>
          <p:cNvPr id="9" name="מלבן מעוגל 7">
            <a:extLst>
              <a:ext uri="{FF2B5EF4-FFF2-40B4-BE49-F238E27FC236}">
                <a16:creationId xmlns:a16="http://schemas.microsoft.com/office/drawing/2014/main" id="{53A31BA8-BED7-4737-8AF6-AA655F116E85}"/>
              </a:ext>
            </a:extLst>
          </p:cNvPr>
          <p:cNvSpPr/>
          <p:nvPr userDrawn="1"/>
        </p:nvSpPr>
        <p:spPr>
          <a:xfrm>
            <a:off x="-1377633" y="110284"/>
            <a:ext cx="2105524" cy="216817"/>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latin typeface="Varela Round" panose="00000500000000000000" pitchFamily="2" charset="-79"/>
              <a:cs typeface="Varela Round" panose="00000500000000000000" pitchFamily="2" charset="-79"/>
            </a:endParaRPr>
          </a:p>
        </p:txBody>
      </p:sp>
      <p:sp>
        <p:nvSpPr>
          <p:cNvPr id="13" name="מלבן מעוגל 8">
            <a:extLst>
              <a:ext uri="{FF2B5EF4-FFF2-40B4-BE49-F238E27FC236}">
                <a16:creationId xmlns:a16="http://schemas.microsoft.com/office/drawing/2014/main" id="{2CDE3276-7F45-4436-8F72-4AC18E7F0FC7}"/>
              </a:ext>
            </a:extLst>
          </p:cNvPr>
          <p:cNvSpPr/>
          <p:nvPr userDrawn="1"/>
        </p:nvSpPr>
        <p:spPr>
          <a:xfrm>
            <a:off x="-1729189" y="435139"/>
            <a:ext cx="2615798" cy="321877"/>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latin typeface="Varela Round" panose="00000500000000000000" pitchFamily="2" charset="-79"/>
              <a:cs typeface="Varela Round" panose="00000500000000000000" pitchFamily="2" charset="-79"/>
            </a:endParaRPr>
          </a:p>
        </p:txBody>
      </p:sp>
      <p:sp>
        <p:nvSpPr>
          <p:cNvPr id="10" name="מלבן מעוגל 6">
            <a:extLst>
              <a:ext uri="{FF2B5EF4-FFF2-40B4-BE49-F238E27FC236}">
                <a16:creationId xmlns:a16="http://schemas.microsoft.com/office/drawing/2014/main" id="{8A91BCC4-EC47-43E2-9595-B89F757E1A7A}"/>
              </a:ext>
            </a:extLst>
          </p:cNvPr>
          <p:cNvSpPr/>
          <p:nvPr userDrawn="1"/>
        </p:nvSpPr>
        <p:spPr>
          <a:xfrm>
            <a:off x="9323387" y="5555326"/>
            <a:ext cx="4766811" cy="357667"/>
          </a:xfrm>
          <a:prstGeom prst="roundRect">
            <a:avLst>
              <a:gd name="adj" fmla="val 50000"/>
            </a:avLst>
          </a:prstGeom>
          <a:solidFill>
            <a:srgbClr val="6C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1" name="מלבן מעוגל 10">
            <a:extLst>
              <a:ext uri="{FF2B5EF4-FFF2-40B4-BE49-F238E27FC236}">
                <a16:creationId xmlns:a16="http://schemas.microsoft.com/office/drawing/2014/main" id="{238EE3F7-5012-4191-9ABD-A8E69370622E}"/>
              </a:ext>
            </a:extLst>
          </p:cNvPr>
          <p:cNvSpPr/>
          <p:nvPr userDrawn="1"/>
        </p:nvSpPr>
        <p:spPr>
          <a:xfrm>
            <a:off x="8679109" y="6024163"/>
            <a:ext cx="4127100" cy="720000"/>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5" name="מציין מיקום של מספר שקופית 22">
            <a:extLst>
              <a:ext uri="{FF2B5EF4-FFF2-40B4-BE49-F238E27FC236}">
                <a16:creationId xmlns:a16="http://schemas.microsoft.com/office/drawing/2014/main" id="{31BF6EDC-D21A-4961-802C-6C57056DED88}"/>
              </a:ext>
            </a:extLst>
          </p:cNvPr>
          <p:cNvSpPr txBox="1">
            <a:spLocks/>
          </p:cNvSpPr>
          <p:nvPr userDrawn="1"/>
        </p:nvSpPr>
        <p:spPr>
          <a:xfrm>
            <a:off x="-162210" y="6389199"/>
            <a:ext cx="812800" cy="521208"/>
          </a:xfrm>
          <a:prstGeom prst="rect">
            <a:avLst/>
          </a:prstGeom>
          <a:noFill/>
        </p:spPr>
        <p:txBody>
          <a:bodyPr vert="horz" anchor="ct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D4E47C-59C5-4044-AEB3-F799ACC274F1}" type="slidenum">
              <a:rPr lang="he-IL" sz="1800" b="0" smtClean="0">
                <a:solidFill>
                  <a:schemeClr val="bg1">
                    <a:lumMod val="65000"/>
                  </a:schemeClr>
                </a:solidFill>
                <a:latin typeface="Varela Round" panose="00000500000000000000" pitchFamily="2" charset="-79"/>
                <a:cs typeface="Varela Round" panose="00000500000000000000" pitchFamily="2" charset="-79"/>
              </a:rPr>
              <a:pPr/>
              <a:t>‹#›</a:t>
            </a:fld>
            <a:endParaRPr lang="he-IL" sz="1800" b="0" dirty="0">
              <a:solidFill>
                <a:schemeClr val="bg1">
                  <a:lumMod val="65000"/>
                </a:schemeClr>
              </a:solidFill>
              <a:latin typeface="Varela Round" panose="00000500000000000000" pitchFamily="2" charset="-79"/>
              <a:cs typeface="Varela Round" panose="00000500000000000000" pitchFamily="2" charset="-79"/>
            </a:endParaRPr>
          </a:p>
        </p:txBody>
      </p:sp>
      <p:sp>
        <p:nvSpPr>
          <p:cNvPr id="14" name="מלבן מעוגל 6">
            <a:extLst>
              <a:ext uri="{FF2B5EF4-FFF2-40B4-BE49-F238E27FC236}">
                <a16:creationId xmlns:a16="http://schemas.microsoft.com/office/drawing/2014/main" id="{09765D6C-4312-45BD-AEDC-93B641915820}"/>
              </a:ext>
            </a:extLst>
          </p:cNvPr>
          <p:cNvSpPr/>
          <p:nvPr userDrawn="1"/>
        </p:nvSpPr>
        <p:spPr>
          <a:xfrm>
            <a:off x="11005702" y="5213334"/>
            <a:ext cx="2372591" cy="251305"/>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2" name="Rectangle 11">
            <a:extLst>
              <a:ext uri="{FF2B5EF4-FFF2-40B4-BE49-F238E27FC236}">
                <a16:creationId xmlns:a16="http://schemas.microsoft.com/office/drawing/2014/main" id="{0D0EF58C-1955-4299-80B8-7931E9453E0B}"/>
              </a:ext>
            </a:extLst>
          </p:cNvPr>
          <p:cNvSpPr/>
          <p:nvPr userDrawn="1"/>
        </p:nvSpPr>
        <p:spPr>
          <a:xfrm rot="5400000">
            <a:off x="10107939" y="1954539"/>
            <a:ext cx="6987520" cy="2819401"/>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ECE651A-F01C-47F6-93CB-FED077AFFFB4}"/>
              </a:ext>
            </a:extLst>
          </p:cNvPr>
          <p:cNvSpPr/>
          <p:nvPr userDrawn="1"/>
        </p:nvSpPr>
        <p:spPr>
          <a:xfrm>
            <a:off x="-3273296" y="-31850"/>
            <a:ext cx="3246401" cy="7683699"/>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0992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כותרת ותוכן פריסה 3">
    <p:spTree>
      <p:nvGrpSpPr>
        <p:cNvPr id="1" name=""/>
        <p:cNvGrpSpPr/>
        <p:nvPr/>
      </p:nvGrpSpPr>
      <p:grpSpPr>
        <a:xfrm>
          <a:off x="0" y="0"/>
          <a:ext cx="0" cy="0"/>
          <a:chOff x="0" y="0"/>
          <a:chExt cx="0" cy="0"/>
        </a:xfrm>
      </p:grpSpPr>
      <p:sp>
        <p:nvSpPr>
          <p:cNvPr id="2" name="כותרת 1"/>
          <p:cNvSpPr>
            <a:spLocks noGrp="1"/>
          </p:cNvSpPr>
          <p:nvPr>
            <p:ph type="title"/>
          </p:nvPr>
        </p:nvSpPr>
        <p:spPr>
          <a:xfrm>
            <a:off x="1024128" y="152134"/>
            <a:ext cx="9802368" cy="720000"/>
          </a:xfrm>
        </p:spPr>
        <p:txBody>
          <a:bodyPr lIns="36000" tIns="0" rIns="36000" bIns="0">
            <a:noAutofit/>
          </a:bodyPr>
          <a:lstStyle>
            <a:lvl1pPr marL="0" indent="0">
              <a:tabLst>
                <a:tab pos="11659766" algn="l"/>
              </a:tabLst>
              <a:defRPr sz="4400" b="1">
                <a:solidFill>
                  <a:srgbClr val="002060"/>
                </a:solidFill>
                <a:latin typeface="Varela Round" pitchFamily="2" charset="-79"/>
                <a:cs typeface="Varela Round" pitchFamily="2" charset="-79"/>
              </a:defRPr>
            </a:lvl1pPr>
          </a:lstStyle>
          <a:p>
            <a:r>
              <a:rPr lang="he-IL" dirty="0"/>
              <a:t>לחץ כדי לערוך סגנון כותרת של תבנית</a:t>
            </a:r>
          </a:p>
        </p:txBody>
      </p:sp>
      <p:sp>
        <p:nvSpPr>
          <p:cNvPr id="3" name="מציין מיקום תוכן 2"/>
          <p:cNvSpPr>
            <a:spLocks noGrp="1"/>
          </p:cNvSpPr>
          <p:nvPr>
            <p:ph idx="1"/>
          </p:nvPr>
        </p:nvSpPr>
        <p:spPr>
          <a:xfrm>
            <a:off x="1024128" y="1049185"/>
            <a:ext cx="8031962" cy="4611559"/>
          </a:xfrm>
        </p:spPr>
        <p:txBody>
          <a:bodyPr>
            <a:normAutofit/>
          </a:bodyPr>
          <a:lstStyle>
            <a:lvl1pPr>
              <a:lnSpc>
                <a:spcPct val="150000"/>
              </a:lnSpc>
              <a:spcBef>
                <a:spcPts val="0"/>
              </a:spcBef>
              <a:spcAft>
                <a:spcPts val="600"/>
              </a:spcAft>
              <a:defRPr sz="2400">
                <a:solidFill>
                  <a:srgbClr val="002060"/>
                </a:solidFill>
                <a:latin typeface="Varela Round" pitchFamily="2" charset="-79"/>
                <a:cs typeface="Varela Round" pitchFamily="2" charset="-79"/>
              </a:defRPr>
            </a:lvl1pPr>
            <a:lvl2pPr>
              <a:lnSpc>
                <a:spcPct val="150000"/>
              </a:lnSpc>
              <a:spcBef>
                <a:spcPts val="0"/>
              </a:spcBef>
              <a:spcAft>
                <a:spcPts val="600"/>
              </a:spcAft>
              <a:defRPr sz="2400">
                <a:solidFill>
                  <a:srgbClr val="002060"/>
                </a:solidFill>
                <a:latin typeface="Varela Round" pitchFamily="2" charset="-79"/>
                <a:cs typeface="Varela Round" pitchFamily="2" charset="-79"/>
              </a:defRPr>
            </a:lvl2pPr>
            <a:lvl3pPr>
              <a:lnSpc>
                <a:spcPct val="150000"/>
              </a:lnSpc>
              <a:defRPr>
                <a:solidFill>
                  <a:srgbClr val="002060"/>
                </a:solidFill>
                <a:latin typeface="Varela Round" pitchFamily="2" charset="-79"/>
                <a:cs typeface="Varela Round" pitchFamily="2" charset="-79"/>
              </a:defRPr>
            </a:lvl3pPr>
            <a:lvl4pPr>
              <a:lnSpc>
                <a:spcPct val="150000"/>
              </a:lnSpc>
              <a:defRPr>
                <a:solidFill>
                  <a:srgbClr val="002060"/>
                </a:solidFill>
                <a:latin typeface="Varela Round" pitchFamily="2" charset="-79"/>
                <a:cs typeface="Varela Round" pitchFamily="2" charset="-79"/>
              </a:defRPr>
            </a:lvl4pPr>
            <a:lvl5pPr>
              <a:lnSpc>
                <a:spcPct val="150000"/>
              </a:lnSpc>
              <a:defRPr>
                <a:solidFill>
                  <a:srgbClr val="002060"/>
                </a:solidFill>
                <a:latin typeface="Varela Round" pitchFamily="2" charset="-79"/>
                <a:cs typeface="Varela Round" pitchFamily="2" charset="-79"/>
              </a:defRPr>
            </a:lvl5pPr>
          </a:lstStyle>
          <a:p>
            <a:pPr lvl="0"/>
            <a:r>
              <a:rPr lang="he-IL" dirty="0"/>
              <a:t>לחץ כדי לערוך סגנונות טקסט של תבנית בסיס</a:t>
            </a:r>
          </a:p>
          <a:p>
            <a:pPr lvl="1"/>
            <a:r>
              <a:rPr lang="he-IL" dirty="0"/>
              <a:t>רמה שנייה</a:t>
            </a:r>
          </a:p>
        </p:txBody>
      </p:sp>
      <p:sp>
        <p:nvSpPr>
          <p:cNvPr id="7" name="מלבן מעוגל 6"/>
          <p:cNvSpPr/>
          <p:nvPr userDrawn="1"/>
        </p:nvSpPr>
        <p:spPr>
          <a:xfrm>
            <a:off x="-234936" y="5807316"/>
            <a:ext cx="4766191" cy="357667"/>
          </a:xfrm>
          <a:prstGeom prst="roundRect">
            <a:avLst>
              <a:gd name="adj" fmla="val 50000"/>
            </a:avLst>
          </a:prstGeom>
          <a:solidFill>
            <a:srgbClr val="6C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latin typeface="Varela Round" pitchFamily="2" charset="-79"/>
              <a:cs typeface="Varela Round" pitchFamily="2" charset="-79"/>
            </a:endParaRPr>
          </a:p>
        </p:txBody>
      </p:sp>
      <p:sp>
        <p:nvSpPr>
          <p:cNvPr id="8" name="מלבן מעוגל 7"/>
          <p:cNvSpPr/>
          <p:nvPr userDrawn="1"/>
        </p:nvSpPr>
        <p:spPr>
          <a:xfrm>
            <a:off x="11218431" y="239177"/>
            <a:ext cx="1706880" cy="458399"/>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latin typeface="Varela Round" pitchFamily="2" charset="-79"/>
              <a:cs typeface="Varela Round" pitchFamily="2" charset="-79"/>
            </a:endParaRPr>
          </a:p>
        </p:txBody>
      </p:sp>
      <p:sp>
        <p:nvSpPr>
          <p:cNvPr id="9" name="מלבן מעוגל 8"/>
          <p:cNvSpPr/>
          <p:nvPr userDrawn="1"/>
        </p:nvSpPr>
        <p:spPr>
          <a:xfrm>
            <a:off x="-388620" y="6235866"/>
            <a:ext cx="7724431" cy="674541"/>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latin typeface="Varela Round" pitchFamily="2" charset="-79"/>
              <a:cs typeface="Varela Round" pitchFamily="2" charset="-79"/>
            </a:endParaRPr>
          </a:p>
        </p:txBody>
      </p:sp>
      <p:sp>
        <p:nvSpPr>
          <p:cNvPr id="10" name="Rectangle 9">
            <a:extLst>
              <a:ext uri="{FF2B5EF4-FFF2-40B4-BE49-F238E27FC236}">
                <a16:creationId xmlns:a16="http://schemas.microsoft.com/office/drawing/2014/main" id="{FFC6E834-92B3-4A32-920C-9FA2D6987411}"/>
              </a:ext>
            </a:extLst>
          </p:cNvPr>
          <p:cNvSpPr/>
          <p:nvPr userDrawn="1"/>
        </p:nvSpPr>
        <p:spPr>
          <a:xfrm>
            <a:off x="-1" y="-960120"/>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6D60292-D9F7-4A35-9D0A-68A9095BDE1E}"/>
              </a:ext>
            </a:extLst>
          </p:cNvPr>
          <p:cNvSpPr/>
          <p:nvPr userDrawn="1"/>
        </p:nvSpPr>
        <p:spPr>
          <a:xfrm>
            <a:off x="-1356361" y="6889426"/>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A53CA14-A360-48A3-A071-94DFC2B62EDC}"/>
              </a:ext>
            </a:extLst>
          </p:cNvPr>
          <p:cNvSpPr/>
          <p:nvPr userDrawn="1"/>
        </p:nvSpPr>
        <p:spPr>
          <a:xfrm rot="5400000">
            <a:off x="10121386" y="1972518"/>
            <a:ext cx="6987520" cy="2819401"/>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5536A81-6863-4B7C-BB9A-6F6DBBAB87E2}"/>
              </a:ext>
            </a:extLst>
          </p:cNvPr>
          <p:cNvSpPr/>
          <p:nvPr userDrawn="1"/>
        </p:nvSpPr>
        <p:spPr>
          <a:xfrm>
            <a:off x="-3273296" y="-31850"/>
            <a:ext cx="3246401" cy="7683699"/>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מציין מיקום של מספר שקופית 22">
            <a:extLst>
              <a:ext uri="{FF2B5EF4-FFF2-40B4-BE49-F238E27FC236}">
                <a16:creationId xmlns:a16="http://schemas.microsoft.com/office/drawing/2014/main" id="{6A93F88D-0694-4107-9D3A-245864065D84}"/>
              </a:ext>
            </a:extLst>
          </p:cNvPr>
          <p:cNvSpPr txBox="1">
            <a:spLocks/>
          </p:cNvSpPr>
          <p:nvPr userDrawn="1"/>
        </p:nvSpPr>
        <p:spPr>
          <a:xfrm>
            <a:off x="-162210" y="6389199"/>
            <a:ext cx="812800" cy="521208"/>
          </a:xfrm>
          <a:prstGeom prst="rect">
            <a:avLst/>
          </a:prstGeom>
          <a:noFill/>
        </p:spPr>
        <p:txBody>
          <a:bodyPr vert="horz" anchor="ct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D4E47C-59C5-4044-AEB3-F799ACC274F1}" type="slidenum">
              <a:rPr lang="he-IL" sz="1800" b="0" smtClean="0">
                <a:solidFill>
                  <a:schemeClr val="bg1">
                    <a:lumMod val="85000"/>
                  </a:schemeClr>
                </a:solidFill>
                <a:latin typeface="Varela Round" panose="00000500000000000000" pitchFamily="2" charset="-79"/>
                <a:cs typeface="Varela Round" panose="00000500000000000000" pitchFamily="2" charset="-79"/>
              </a:rPr>
              <a:pPr/>
              <a:t>‹#›</a:t>
            </a:fld>
            <a:endParaRPr lang="he-IL" sz="1800" b="0" dirty="0">
              <a:solidFill>
                <a:schemeClr val="bg1">
                  <a:lumMod val="85000"/>
                </a:schemeClr>
              </a:solidFill>
              <a:latin typeface="Varela Round" panose="00000500000000000000" pitchFamily="2" charset="-79"/>
              <a:cs typeface="Varela Round" panose="00000500000000000000" pitchFamily="2" charset="-79"/>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כותרת בלבד פריסה 4">
    <p:spTree>
      <p:nvGrpSpPr>
        <p:cNvPr id="1" name=""/>
        <p:cNvGrpSpPr/>
        <p:nvPr/>
      </p:nvGrpSpPr>
      <p:grpSpPr>
        <a:xfrm>
          <a:off x="0" y="0"/>
          <a:ext cx="0" cy="0"/>
          <a:chOff x="0" y="0"/>
          <a:chExt cx="0" cy="0"/>
        </a:xfrm>
      </p:grpSpPr>
      <p:sp>
        <p:nvSpPr>
          <p:cNvPr id="2" name="כותרת 1"/>
          <p:cNvSpPr>
            <a:spLocks noGrp="1"/>
          </p:cNvSpPr>
          <p:nvPr>
            <p:ph type="title"/>
          </p:nvPr>
        </p:nvSpPr>
        <p:spPr>
          <a:xfrm>
            <a:off x="1024128" y="155448"/>
            <a:ext cx="9802368" cy="720000"/>
          </a:xfrm>
          <a:noFill/>
        </p:spPr>
        <p:txBody>
          <a:bodyPr vert="horz" lIns="0" tIns="0" rIns="0" bIns="0" rtlCol="1" anchor="ctr">
            <a:noAutofit/>
          </a:bodyPr>
          <a:lstStyle>
            <a:lvl1pPr marL="0" marR="0" indent="0" algn="ctr" defTabSz="914400" rtl="1" eaLnBrk="1" fontAlgn="auto" latinLnBrk="0" hangingPunct="1">
              <a:lnSpc>
                <a:spcPct val="100000"/>
              </a:lnSpc>
              <a:spcBef>
                <a:spcPct val="0"/>
              </a:spcBef>
              <a:spcAft>
                <a:spcPts val="0"/>
              </a:spcAft>
              <a:buClrTx/>
              <a:buSzTx/>
              <a:buFontTx/>
              <a:buNone/>
              <a:tabLst/>
              <a:defRPr kumimoji="0" lang="he-IL" sz="4400" b="1" i="0" u="none" strike="noStrike" kern="1200" cap="none" spc="0" normalizeH="0" baseline="0" noProof="0">
                <a:ln>
                  <a:noFill/>
                </a:ln>
                <a:solidFill>
                  <a:srgbClr val="002060"/>
                </a:solidFill>
                <a:effectLst/>
                <a:uLnTx/>
                <a:uFillTx/>
                <a:latin typeface="Varela Round" pitchFamily="2" charset="-79"/>
                <a:ea typeface="+mj-ea"/>
                <a:cs typeface="Varela Round" panose="00000500000000000000" pitchFamily="2" charset="-79"/>
              </a:defRPr>
            </a:lvl1pPr>
          </a:lstStyle>
          <a:p>
            <a:pPr marL="0" marR="0" lvl="0" indent="0" algn="ctr" defTabSz="914400" rtl="1" eaLnBrk="1" fontAlgn="auto" latinLnBrk="0" hangingPunct="1">
              <a:lnSpc>
                <a:spcPct val="100000"/>
              </a:lnSpc>
              <a:spcBef>
                <a:spcPct val="0"/>
              </a:spcBef>
              <a:spcAft>
                <a:spcPts val="0"/>
              </a:spcAft>
              <a:buClrTx/>
              <a:buSzTx/>
              <a:buFontTx/>
              <a:buNone/>
              <a:tabLst/>
              <a:defRPr/>
            </a:pPr>
            <a:r>
              <a:rPr lang="he-IL" dirty="0"/>
              <a:t>לחץ כדי לערוך סגנון כותרת של תבנית</a:t>
            </a:r>
          </a:p>
        </p:txBody>
      </p:sp>
      <p:sp>
        <p:nvSpPr>
          <p:cNvPr id="9" name="מלבן מעוגל 7">
            <a:extLst>
              <a:ext uri="{FF2B5EF4-FFF2-40B4-BE49-F238E27FC236}">
                <a16:creationId xmlns:a16="http://schemas.microsoft.com/office/drawing/2014/main" id="{53A31BA8-BED7-4737-8AF6-AA655F116E85}"/>
              </a:ext>
            </a:extLst>
          </p:cNvPr>
          <p:cNvSpPr/>
          <p:nvPr userDrawn="1"/>
        </p:nvSpPr>
        <p:spPr>
          <a:xfrm>
            <a:off x="11497481" y="487099"/>
            <a:ext cx="1576672" cy="289443"/>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latin typeface="Varela Round" panose="00000500000000000000" pitchFamily="2" charset="-79"/>
              <a:cs typeface="Varela Round" panose="00000500000000000000" pitchFamily="2" charset="-79"/>
            </a:endParaRPr>
          </a:p>
        </p:txBody>
      </p:sp>
      <p:sp>
        <p:nvSpPr>
          <p:cNvPr id="13" name="מלבן מעוגל 8">
            <a:extLst>
              <a:ext uri="{FF2B5EF4-FFF2-40B4-BE49-F238E27FC236}">
                <a16:creationId xmlns:a16="http://schemas.microsoft.com/office/drawing/2014/main" id="{2CDE3276-7F45-4436-8F72-4AC18E7F0FC7}"/>
              </a:ext>
            </a:extLst>
          </p:cNvPr>
          <p:cNvSpPr/>
          <p:nvPr userDrawn="1"/>
        </p:nvSpPr>
        <p:spPr>
          <a:xfrm>
            <a:off x="11150538" y="127099"/>
            <a:ext cx="1879662" cy="289443"/>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latin typeface="Varela Round" panose="00000500000000000000" pitchFamily="2" charset="-79"/>
              <a:cs typeface="Varela Round" panose="00000500000000000000" pitchFamily="2" charset="-79"/>
            </a:endParaRPr>
          </a:p>
        </p:txBody>
      </p:sp>
      <p:sp>
        <p:nvSpPr>
          <p:cNvPr id="7" name="מלבן מעוגל 6">
            <a:extLst>
              <a:ext uri="{FF2B5EF4-FFF2-40B4-BE49-F238E27FC236}">
                <a16:creationId xmlns:a16="http://schemas.microsoft.com/office/drawing/2014/main" id="{469E9F25-935E-4A65-8AF2-C1B8F105C612}"/>
              </a:ext>
            </a:extLst>
          </p:cNvPr>
          <p:cNvSpPr/>
          <p:nvPr userDrawn="1"/>
        </p:nvSpPr>
        <p:spPr>
          <a:xfrm>
            <a:off x="-487680" y="5923581"/>
            <a:ext cx="3133018" cy="357667"/>
          </a:xfrm>
          <a:prstGeom prst="roundRect">
            <a:avLst>
              <a:gd name="adj" fmla="val 50000"/>
            </a:avLst>
          </a:prstGeom>
          <a:solidFill>
            <a:srgbClr val="6C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0" name="מלבן מעוגל 10">
            <a:extLst>
              <a:ext uri="{FF2B5EF4-FFF2-40B4-BE49-F238E27FC236}">
                <a16:creationId xmlns:a16="http://schemas.microsoft.com/office/drawing/2014/main" id="{DD33049F-8FB3-46DC-B84B-8E763BCBCAC1}"/>
              </a:ext>
            </a:extLst>
          </p:cNvPr>
          <p:cNvSpPr/>
          <p:nvPr userDrawn="1"/>
        </p:nvSpPr>
        <p:spPr>
          <a:xfrm>
            <a:off x="-976438" y="6359813"/>
            <a:ext cx="7301038" cy="658080"/>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1" name="Rectangle 11">
            <a:extLst>
              <a:ext uri="{FF2B5EF4-FFF2-40B4-BE49-F238E27FC236}">
                <a16:creationId xmlns:a16="http://schemas.microsoft.com/office/drawing/2014/main" id="{761EC8D2-662F-4FBE-BF29-06100D51DE7E}"/>
              </a:ext>
            </a:extLst>
          </p:cNvPr>
          <p:cNvSpPr/>
          <p:nvPr userDrawn="1"/>
        </p:nvSpPr>
        <p:spPr>
          <a:xfrm rot="5400000">
            <a:off x="9360283" y="2733622"/>
            <a:ext cx="6987520" cy="1297194"/>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מציין מיקום של מספר שקופית 22">
            <a:extLst>
              <a:ext uri="{FF2B5EF4-FFF2-40B4-BE49-F238E27FC236}">
                <a16:creationId xmlns:a16="http://schemas.microsoft.com/office/drawing/2014/main" id="{23075256-456E-41D8-BDFD-8C3A8EA654D2}"/>
              </a:ext>
            </a:extLst>
          </p:cNvPr>
          <p:cNvSpPr txBox="1">
            <a:spLocks/>
          </p:cNvSpPr>
          <p:nvPr userDrawn="1"/>
        </p:nvSpPr>
        <p:spPr>
          <a:xfrm>
            <a:off x="-131730" y="6361368"/>
            <a:ext cx="812800" cy="521208"/>
          </a:xfrm>
          <a:prstGeom prst="rect">
            <a:avLst/>
          </a:prstGeom>
          <a:noFill/>
        </p:spPr>
        <p:txBody>
          <a:bodyPr vert="horz" anchor="ct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D4E47C-59C5-4044-AEB3-F799ACC274F1}" type="slidenum">
              <a:rPr lang="he-IL" sz="1800" b="0" smtClean="0">
                <a:solidFill>
                  <a:schemeClr val="bg1">
                    <a:lumMod val="85000"/>
                  </a:schemeClr>
                </a:solidFill>
                <a:latin typeface="Varela Round" panose="00000500000000000000" pitchFamily="2" charset="-79"/>
                <a:cs typeface="Varela Round" panose="00000500000000000000" pitchFamily="2" charset="-79"/>
              </a:rPr>
              <a:pPr/>
              <a:t>‹#›</a:t>
            </a:fld>
            <a:endParaRPr lang="he-IL" sz="1800" b="0" dirty="0">
              <a:solidFill>
                <a:schemeClr val="bg1">
                  <a:lumMod val="85000"/>
                </a:schemeClr>
              </a:solidFill>
              <a:latin typeface="Varela Round" panose="00000500000000000000" pitchFamily="2" charset="-79"/>
              <a:cs typeface="Varela Round" panose="00000500000000000000" pitchFamily="2" charset="-79"/>
            </a:endParaRPr>
          </a:p>
        </p:txBody>
      </p:sp>
      <p:sp>
        <p:nvSpPr>
          <p:cNvPr id="15" name="Rectangle 14">
            <a:extLst>
              <a:ext uri="{FF2B5EF4-FFF2-40B4-BE49-F238E27FC236}">
                <a16:creationId xmlns:a16="http://schemas.microsoft.com/office/drawing/2014/main" id="{4FB42163-9C8B-4AEB-9C50-F5529BD5C36B}"/>
              </a:ext>
            </a:extLst>
          </p:cNvPr>
          <p:cNvSpPr/>
          <p:nvPr userDrawn="1"/>
        </p:nvSpPr>
        <p:spPr>
          <a:xfrm rot="16200000">
            <a:off x="5821949" y="1027133"/>
            <a:ext cx="521207" cy="12218895"/>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A26CB3A-BCA5-4171-BE99-1D6F46911786}"/>
              </a:ext>
            </a:extLst>
          </p:cNvPr>
          <p:cNvSpPr/>
          <p:nvPr userDrawn="1"/>
        </p:nvSpPr>
        <p:spPr>
          <a:xfrm rot="5400000">
            <a:off x="5683838" y="-6805249"/>
            <a:ext cx="947627" cy="12639719"/>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4964ABF-EE59-4E45-BC5F-A3665732FD21}"/>
              </a:ext>
            </a:extLst>
          </p:cNvPr>
          <p:cNvSpPr/>
          <p:nvPr userDrawn="1"/>
        </p:nvSpPr>
        <p:spPr>
          <a:xfrm>
            <a:off x="-2001567" y="-416688"/>
            <a:ext cx="1974672" cy="8068538"/>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E4596A93-68B7-48E8-8354-9EAE3F8183B0}"/>
              </a:ext>
            </a:extLst>
          </p:cNvPr>
          <p:cNvSpPr>
            <a:spLocks noGrp="1"/>
          </p:cNvSpPr>
          <p:nvPr>
            <p:ph type="body" sz="quarter" idx="10"/>
          </p:nvPr>
        </p:nvSpPr>
        <p:spPr>
          <a:xfrm>
            <a:off x="2951578" y="1212161"/>
            <a:ext cx="7885112" cy="4090988"/>
          </a:xfrm>
        </p:spPr>
        <p:txBody>
          <a:bodyPr>
            <a:normAutofit/>
          </a:bodyPr>
          <a:lstStyle>
            <a:lvl1pPr>
              <a:defRPr sz="2800"/>
            </a:lvl1pPr>
          </a:lstStyle>
          <a:p>
            <a:pPr lvl="0"/>
            <a:r>
              <a:rPr lang="en-US" dirty="0"/>
              <a:t>Click to edit Master text styles</a:t>
            </a:r>
          </a:p>
        </p:txBody>
      </p:sp>
    </p:spTree>
    <p:extLst>
      <p:ext uri="{BB962C8B-B14F-4D97-AF65-F5344CB8AC3E}">
        <p14:creationId xmlns:p14="http://schemas.microsoft.com/office/powerpoint/2010/main" val="16510432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כותרת ותוכן פריסה 5">
    <p:spTree>
      <p:nvGrpSpPr>
        <p:cNvPr id="1" name=""/>
        <p:cNvGrpSpPr/>
        <p:nvPr/>
      </p:nvGrpSpPr>
      <p:grpSpPr>
        <a:xfrm>
          <a:off x="0" y="0"/>
          <a:ext cx="0" cy="0"/>
          <a:chOff x="0" y="0"/>
          <a:chExt cx="0" cy="0"/>
        </a:xfrm>
      </p:grpSpPr>
      <p:sp>
        <p:nvSpPr>
          <p:cNvPr id="17" name="מלבן מעוגל 8">
            <a:extLst>
              <a:ext uri="{FF2B5EF4-FFF2-40B4-BE49-F238E27FC236}">
                <a16:creationId xmlns:a16="http://schemas.microsoft.com/office/drawing/2014/main" id="{820BD794-101C-426F-8015-9C33A0E995FA}"/>
              </a:ext>
            </a:extLst>
          </p:cNvPr>
          <p:cNvSpPr/>
          <p:nvPr userDrawn="1"/>
        </p:nvSpPr>
        <p:spPr>
          <a:xfrm>
            <a:off x="-2429707" y="195047"/>
            <a:ext cx="2969302" cy="247597"/>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2" name="כותרת 1"/>
          <p:cNvSpPr>
            <a:spLocks noGrp="1"/>
          </p:cNvSpPr>
          <p:nvPr>
            <p:ph type="title"/>
          </p:nvPr>
        </p:nvSpPr>
        <p:spPr>
          <a:xfrm>
            <a:off x="1026926" y="155448"/>
            <a:ext cx="9802368" cy="720000"/>
          </a:xfrm>
          <a:noFill/>
        </p:spPr>
        <p:txBody>
          <a:bodyPr vert="horz" lIns="91440" tIns="45720" rIns="91440" bIns="45720" rtlCol="1" anchor="ctr">
            <a:noAutofit/>
          </a:bodyPr>
          <a:lstStyle>
            <a:lvl1pPr marL="0" marR="0" indent="0" algn="ctr" defTabSz="914491" rtl="1" eaLnBrk="1" fontAlgn="auto" latinLnBrk="0" hangingPunct="1">
              <a:lnSpc>
                <a:spcPct val="100000"/>
              </a:lnSpc>
              <a:spcBef>
                <a:spcPct val="0"/>
              </a:spcBef>
              <a:spcAft>
                <a:spcPts val="0"/>
              </a:spcAft>
              <a:buClrTx/>
              <a:buSzTx/>
              <a:buFontTx/>
              <a:buNone/>
              <a:tabLst/>
              <a:defRPr kumimoji="0" lang="he-IL" sz="4400" b="1" i="0" u="none" strike="noStrike" kern="1200" cap="none" spc="0" normalizeH="0" baseline="0" noProof="0">
                <a:ln>
                  <a:noFill/>
                </a:ln>
                <a:solidFill>
                  <a:srgbClr val="002060"/>
                </a:solidFill>
                <a:effectLst/>
                <a:uLnTx/>
                <a:uFillTx/>
                <a:latin typeface="Varela Round" pitchFamily="2" charset="-79"/>
                <a:ea typeface="+mj-ea"/>
                <a:cs typeface="Varela Round" pitchFamily="2" charset="-79"/>
              </a:defRPr>
            </a:lvl1pPr>
          </a:lstStyle>
          <a:p>
            <a:pPr marL="0" marR="0" lvl="0" indent="0" algn="ctr" defTabSz="914491" rtl="1" eaLnBrk="1" fontAlgn="auto" latinLnBrk="0" hangingPunct="1">
              <a:lnSpc>
                <a:spcPct val="100000"/>
              </a:lnSpc>
              <a:spcBef>
                <a:spcPct val="0"/>
              </a:spcBef>
              <a:spcAft>
                <a:spcPts val="0"/>
              </a:spcAft>
              <a:buClrTx/>
              <a:buSzTx/>
              <a:buFontTx/>
              <a:buNone/>
              <a:tabLst/>
              <a:defRPr/>
            </a:pPr>
            <a:r>
              <a:rPr lang="he-IL" dirty="0"/>
              <a:t>לחץ כדי לערוך סגנון כותרת של תבנית</a:t>
            </a:r>
          </a:p>
        </p:txBody>
      </p:sp>
      <p:sp>
        <p:nvSpPr>
          <p:cNvPr id="5" name="מציין מיקום טקסט 4"/>
          <p:cNvSpPr>
            <a:spLocks noGrp="1"/>
          </p:cNvSpPr>
          <p:nvPr>
            <p:ph type="body" sz="quarter" idx="3"/>
          </p:nvPr>
        </p:nvSpPr>
        <p:spPr>
          <a:xfrm>
            <a:off x="1026926" y="1025601"/>
            <a:ext cx="9802368" cy="431447"/>
          </a:xfrm>
        </p:spPr>
        <p:txBody>
          <a:bodyPr anchor="ctr">
            <a:noAutofit/>
          </a:bodyPr>
          <a:lstStyle>
            <a:lvl1pPr marL="185757" indent="0" algn="r">
              <a:buNone/>
              <a:defRPr sz="3000" b="1">
                <a:solidFill>
                  <a:srgbClr val="12B4BC"/>
                </a:solidFill>
                <a:latin typeface="Varela Round" pitchFamily="2" charset="-79"/>
                <a:cs typeface="Varela Round" pitchFamily="2" charset="-79"/>
              </a:defRPr>
            </a:lvl1pPr>
            <a:lvl2pPr marL="457246" indent="0">
              <a:buNone/>
              <a:defRPr sz="2000" b="1"/>
            </a:lvl2pPr>
            <a:lvl3pPr marL="914491" indent="0">
              <a:buNone/>
              <a:defRPr sz="1800" b="1"/>
            </a:lvl3pPr>
            <a:lvl4pPr marL="1371737" indent="0">
              <a:buNone/>
              <a:defRPr sz="1600" b="1"/>
            </a:lvl4pPr>
            <a:lvl5pPr marL="1828983" indent="0">
              <a:buNone/>
              <a:defRPr sz="1600" b="1"/>
            </a:lvl5pPr>
            <a:lvl6pPr marL="2286229" indent="0">
              <a:buNone/>
              <a:defRPr sz="1600" b="1"/>
            </a:lvl6pPr>
            <a:lvl7pPr marL="2743474" indent="0">
              <a:buNone/>
              <a:defRPr sz="1600" b="1"/>
            </a:lvl7pPr>
            <a:lvl8pPr marL="3200720" indent="0">
              <a:buNone/>
              <a:defRPr sz="1600" b="1"/>
            </a:lvl8pPr>
            <a:lvl9pPr marL="3657966" indent="0">
              <a:buNone/>
              <a:defRPr sz="1600" b="1"/>
            </a:lvl9pPr>
          </a:lstStyle>
          <a:p>
            <a:pPr lvl="0"/>
            <a:r>
              <a:rPr lang="he-IL" dirty="0"/>
              <a:t>לחץ כדי לערוך סגנונות טקסט של תבנית בסיס</a:t>
            </a:r>
          </a:p>
        </p:txBody>
      </p:sp>
      <p:sp>
        <p:nvSpPr>
          <p:cNvPr id="6" name="מציין מיקום תוכן 5"/>
          <p:cNvSpPr>
            <a:spLocks noGrp="1"/>
          </p:cNvSpPr>
          <p:nvPr>
            <p:ph sz="quarter" idx="4"/>
          </p:nvPr>
        </p:nvSpPr>
        <p:spPr>
          <a:xfrm>
            <a:off x="1026927" y="1710442"/>
            <a:ext cx="8212766" cy="4152517"/>
          </a:xfrm>
        </p:spPr>
        <p:txBody>
          <a:bodyPr>
            <a:normAutofit/>
          </a:bodyPr>
          <a:lstStyle>
            <a:lvl1pPr marL="439782" indent="-342934">
              <a:lnSpc>
                <a:spcPct val="100000"/>
              </a:lnSpc>
              <a:spcBef>
                <a:spcPts val="0"/>
              </a:spcBef>
              <a:spcAft>
                <a:spcPts val="600"/>
              </a:spcAft>
              <a:defRPr lang="he-IL" sz="2400" kern="1200" dirty="0" smtClean="0">
                <a:solidFill>
                  <a:srgbClr val="002060"/>
                </a:solidFill>
                <a:latin typeface="Varela Round" pitchFamily="2" charset="-79"/>
                <a:ea typeface="+mn-ea"/>
                <a:cs typeface="Varela Round" pitchFamily="2" charset="-79"/>
              </a:defRPr>
            </a:lvl1pPr>
            <a:lvl2pPr>
              <a:lnSpc>
                <a:spcPct val="100000"/>
              </a:lnSpc>
              <a:spcBef>
                <a:spcPts val="0"/>
              </a:spcBef>
              <a:spcAft>
                <a:spcPts val="600"/>
              </a:spcAft>
              <a:defRPr lang="he-IL" sz="2400" kern="1200" dirty="0" smtClean="0">
                <a:solidFill>
                  <a:srgbClr val="002060"/>
                </a:solidFill>
                <a:latin typeface="Varela Round" pitchFamily="2" charset="-79"/>
                <a:ea typeface="+mn-ea"/>
                <a:cs typeface="Varela Round" pitchFamily="2" charset="-79"/>
              </a:defRPr>
            </a:lvl2pPr>
            <a:lvl3pPr>
              <a:defRPr sz="1800"/>
            </a:lvl3pPr>
            <a:lvl4pPr>
              <a:defRPr sz="1600"/>
            </a:lvl4pPr>
            <a:lvl5pPr>
              <a:defRPr sz="1600"/>
            </a:lvl5pPr>
            <a:lvl6pPr>
              <a:defRPr sz="1600"/>
            </a:lvl6pPr>
            <a:lvl7pPr>
              <a:defRPr sz="1600"/>
            </a:lvl7pPr>
            <a:lvl8pPr>
              <a:defRPr sz="1600"/>
            </a:lvl8pPr>
            <a:lvl9pPr>
              <a:defRPr sz="1600"/>
            </a:lvl9pPr>
          </a:lstStyle>
          <a:p>
            <a:pPr marL="342934" lvl="0" indent="-342934" algn="r" defTabSz="914491" rtl="1" eaLnBrk="1" latinLnBrk="0" hangingPunct="1">
              <a:lnSpc>
                <a:spcPct val="150000"/>
              </a:lnSpc>
              <a:spcBef>
                <a:spcPct val="20000"/>
              </a:spcBef>
              <a:buFont typeface="Arial" pitchFamily="34" charset="0"/>
              <a:buChar char="•"/>
            </a:pPr>
            <a:r>
              <a:rPr lang="he-IL" dirty="0"/>
              <a:t>לחץ כדי לערוך סגנונות טקסט של תבנית בסיס</a:t>
            </a:r>
          </a:p>
          <a:p>
            <a:pPr marL="743024" lvl="1" indent="-285779" algn="r" defTabSz="914491" rtl="1" eaLnBrk="1" latinLnBrk="0" hangingPunct="1">
              <a:lnSpc>
                <a:spcPct val="150000"/>
              </a:lnSpc>
              <a:spcBef>
                <a:spcPct val="20000"/>
              </a:spcBef>
              <a:buFont typeface="Arial" pitchFamily="34" charset="0"/>
              <a:buChar char="–"/>
            </a:pPr>
            <a:r>
              <a:rPr lang="he-IL" dirty="0"/>
              <a:t>רמה שנייה</a:t>
            </a:r>
          </a:p>
        </p:txBody>
      </p:sp>
      <p:sp>
        <p:nvSpPr>
          <p:cNvPr id="8" name="מלבן מעוגל 6">
            <a:extLst>
              <a:ext uri="{FF2B5EF4-FFF2-40B4-BE49-F238E27FC236}">
                <a16:creationId xmlns:a16="http://schemas.microsoft.com/office/drawing/2014/main" id="{E6F50987-5C32-40D2-A5FB-79D9E0819C00}"/>
              </a:ext>
            </a:extLst>
          </p:cNvPr>
          <p:cNvSpPr/>
          <p:nvPr userDrawn="1"/>
        </p:nvSpPr>
        <p:spPr>
          <a:xfrm>
            <a:off x="9974795" y="5878199"/>
            <a:ext cx="4766811" cy="357667"/>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dirty="0"/>
          </a:p>
        </p:txBody>
      </p:sp>
      <p:sp>
        <p:nvSpPr>
          <p:cNvPr id="13" name="מלבן מעוגל 8">
            <a:extLst>
              <a:ext uri="{FF2B5EF4-FFF2-40B4-BE49-F238E27FC236}">
                <a16:creationId xmlns:a16="http://schemas.microsoft.com/office/drawing/2014/main" id="{2CDE3276-7F45-4436-8F72-4AC18E7F0FC7}"/>
              </a:ext>
            </a:extLst>
          </p:cNvPr>
          <p:cNvSpPr/>
          <p:nvPr userDrawn="1"/>
        </p:nvSpPr>
        <p:spPr>
          <a:xfrm>
            <a:off x="-2017472" y="518276"/>
            <a:ext cx="2969302" cy="369516"/>
          </a:xfrm>
          <a:prstGeom prst="roundRect">
            <a:avLst>
              <a:gd name="adj" fmla="val 50000"/>
            </a:avLst>
          </a:prstGeom>
          <a:solidFill>
            <a:srgbClr val="6CF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4" name="מלבן מעוגל 10">
            <a:extLst>
              <a:ext uri="{FF2B5EF4-FFF2-40B4-BE49-F238E27FC236}">
                <a16:creationId xmlns:a16="http://schemas.microsoft.com/office/drawing/2014/main" id="{1C8AF664-98DE-433F-9B61-94366E98BCDF}"/>
              </a:ext>
            </a:extLst>
          </p:cNvPr>
          <p:cNvSpPr/>
          <p:nvPr userDrawn="1"/>
        </p:nvSpPr>
        <p:spPr>
          <a:xfrm>
            <a:off x="8144699" y="6307826"/>
            <a:ext cx="5175721" cy="720000"/>
          </a:xfrm>
          <a:prstGeom prst="roundRect">
            <a:avLst>
              <a:gd name="adj" fmla="val 50000"/>
            </a:avLst>
          </a:prstGeom>
          <a:solidFill>
            <a:srgbClr val="192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p>
        </p:txBody>
      </p:sp>
      <p:sp>
        <p:nvSpPr>
          <p:cNvPr id="10" name="Rectangle 9">
            <a:extLst>
              <a:ext uri="{FF2B5EF4-FFF2-40B4-BE49-F238E27FC236}">
                <a16:creationId xmlns:a16="http://schemas.microsoft.com/office/drawing/2014/main" id="{8084947B-AFA4-410D-A793-689C573D144E}"/>
              </a:ext>
            </a:extLst>
          </p:cNvPr>
          <p:cNvSpPr/>
          <p:nvPr userDrawn="1"/>
        </p:nvSpPr>
        <p:spPr>
          <a:xfrm>
            <a:off x="-1" y="-960120"/>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6D4F41F-EAD8-495C-A662-C4F40F404DB3}"/>
              </a:ext>
            </a:extLst>
          </p:cNvPr>
          <p:cNvSpPr/>
          <p:nvPr userDrawn="1"/>
        </p:nvSpPr>
        <p:spPr>
          <a:xfrm>
            <a:off x="-1356361" y="6889426"/>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2A1181A-6B49-4EE5-AE44-1B5B124FA758}"/>
              </a:ext>
            </a:extLst>
          </p:cNvPr>
          <p:cNvSpPr/>
          <p:nvPr userDrawn="1"/>
        </p:nvSpPr>
        <p:spPr>
          <a:xfrm rot="5400000">
            <a:off x="10121386" y="1972518"/>
            <a:ext cx="6987520" cy="2819401"/>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113178B-7D7E-4A10-9724-453DF758F663}"/>
              </a:ext>
            </a:extLst>
          </p:cNvPr>
          <p:cNvSpPr/>
          <p:nvPr userDrawn="1"/>
        </p:nvSpPr>
        <p:spPr>
          <a:xfrm>
            <a:off x="-3273296" y="-31850"/>
            <a:ext cx="3246401" cy="7683699"/>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מציין מיקום של מספר שקופית 22">
            <a:extLst>
              <a:ext uri="{FF2B5EF4-FFF2-40B4-BE49-F238E27FC236}">
                <a16:creationId xmlns:a16="http://schemas.microsoft.com/office/drawing/2014/main" id="{7947FE0C-D7CF-4209-91A5-93564F2C3543}"/>
              </a:ext>
            </a:extLst>
          </p:cNvPr>
          <p:cNvSpPr txBox="1">
            <a:spLocks/>
          </p:cNvSpPr>
          <p:nvPr userDrawn="1"/>
        </p:nvSpPr>
        <p:spPr>
          <a:xfrm>
            <a:off x="-162210" y="6389199"/>
            <a:ext cx="812800" cy="521208"/>
          </a:xfrm>
          <a:prstGeom prst="rect">
            <a:avLst/>
          </a:prstGeom>
          <a:noFill/>
        </p:spPr>
        <p:txBody>
          <a:bodyPr vert="horz" anchor="ct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D4E47C-59C5-4044-AEB3-F799ACC274F1}" type="slidenum">
              <a:rPr lang="he-IL" sz="1800" b="0" smtClean="0">
                <a:solidFill>
                  <a:schemeClr val="bg1">
                    <a:lumMod val="65000"/>
                  </a:schemeClr>
                </a:solidFill>
                <a:latin typeface="Varela Round" panose="00000500000000000000" pitchFamily="2" charset="-79"/>
                <a:cs typeface="Varela Round" panose="00000500000000000000" pitchFamily="2" charset="-79"/>
              </a:rPr>
              <a:pPr/>
              <a:t>‹#›</a:t>
            </a:fld>
            <a:endParaRPr lang="he-IL" sz="1800" b="0" dirty="0">
              <a:solidFill>
                <a:schemeClr val="bg1">
                  <a:lumMod val="65000"/>
                </a:schemeClr>
              </a:solidFill>
              <a:latin typeface="Varela Round" panose="00000500000000000000" pitchFamily="2" charset="-79"/>
              <a:cs typeface="Varela Round" panose="00000500000000000000" pitchFamily="2" charset="-79"/>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וידאו על מסך מלא">
    <p:spTree>
      <p:nvGrpSpPr>
        <p:cNvPr id="1" name=""/>
        <p:cNvGrpSpPr/>
        <p:nvPr/>
      </p:nvGrpSpPr>
      <p:grpSpPr>
        <a:xfrm>
          <a:off x="0" y="0"/>
          <a:ext cx="0" cy="0"/>
          <a:chOff x="0" y="0"/>
          <a:chExt cx="0" cy="0"/>
        </a:xfrm>
      </p:grpSpPr>
      <p:sp>
        <p:nvSpPr>
          <p:cNvPr id="8" name="מלבן מעוגל 7"/>
          <p:cNvSpPr/>
          <p:nvPr userDrawn="1"/>
        </p:nvSpPr>
        <p:spPr>
          <a:xfrm>
            <a:off x="8667715" y="-161750"/>
            <a:ext cx="5300119" cy="382355"/>
          </a:xfrm>
          <a:prstGeom prst="roundRect">
            <a:avLst>
              <a:gd name="adj" fmla="val 50000"/>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800">
              <a:latin typeface="Varela Round" pitchFamily="2" charset="-79"/>
              <a:cs typeface="Varela Round" pitchFamily="2" charset="-79"/>
            </a:endParaRPr>
          </a:p>
        </p:txBody>
      </p:sp>
      <p:sp>
        <p:nvSpPr>
          <p:cNvPr id="4" name="מציין מיקום של מדיה 3">
            <a:extLst>
              <a:ext uri="{FF2B5EF4-FFF2-40B4-BE49-F238E27FC236}">
                <a16:creationId xmlns:a16="http://schemas.microsoft.com/office/drawing/2014/main" id="{DD834E78-91D0-4CCC-9C3F-C5C504CFBE13}"/>
              </a:ext>
            </a:extLst>
          </p:cNvPr>
          <p:cNvSpPr>
            <a:spLocks noGrp="1"/>
          </p:cNvSpPr>
          <p:nvPr>
            <p:ph type="media" sz="quarter" idx="10" hasCustomPrompt="1"/>
          </p:nvPr>
        </p:nvSpPr>
        <p:spPr>
          <a:xfrm>
            <a:off x="363416" y="639717"/>
            <a:ext cx="11465168" cy="6122933"/>
          </a:xfrm>
        </p:spPr>
        <p:txBody>
          <a:bodyPr/>
          <a:lstStyle>
            <a:lvl1pPr marL="0" indent="0">
              <a:buFontTx/>
              <a:buNone/>
              <a:defRPr>
                <a:solidFill>
                  <a:srgbClr val="192A72"/>
                </a:solidFill>
                <a:latin typeface="Varela Round" panose="00000500000000000000" pitchFamily="2" charset="-79"/>
                <a:cs typeface="Varela Round" panose="00000500000000000000" pitchFamily="2" charset="-79"/>
              </a:defRPr>
            </a:lvl1pPr>
          </a:lstStyle>
          <a:p>
            <a:r>
              <a:rPr lang="he-IL" dirty="0"/>
              <a:t>מיועד לסרטים</a:t>
            </a:r>
          </a:p>
        </p:txBody>
      </p:sp>
      <p:sp>
        <p:nvSpPr>
          <p:cNvPr id="11" name="מציין מיקום תוכן 10">
            <a:extLst>
              <a:ext uri="{FF2B5EF4-FFF2-40B4-BE49-F238E27FC236}">
                <a16:creationId xmlns:a16="http://schemas.microsoft.com/office/drawing/2014/main" id="{2A86C914-3EB6-4303-93FB-203A29FA2E36}"/>
              </a:ext>
            </a:extLst>
          </p:cNvPr>
          <p:cNvSpPr>
            <a:spLocks noGrp="1"/>
          </p:cNvSpPr>
          <p:nvPr>
            <p:ph sz="quarter" idx="14"/>
          </p:nvPr>
        </p:nvSpPr>
        <p:spPr>
          <a:xfrm>
            <a:off x="363416" y="95349"/>
            <a:ext cx="8074879" cy="400050"/>
          </a:xfrm>
        </p:spPr>
        <p:txBody>
          <a:bodyPr anchor="ctr">
            <a:noAutofit/>
          </a:bodyPr>
          <a:lstStyle>
            <a:lvl1pPr marL="0" indent="0" algn="r">
              <a:buFontTx/>
              <a:buNone/>
              <a:defRPr sz="2400">
                <a:solidFill>
                  <a:srgbClr val="192A72"/>
                </a:solidFill>
                <a:latin typeface="Varela Round" panose="00000500000000000000" pitchFamily="2" charset="-79"/>
                <a:cs typeface="Varela Round" panose="00000500000000000000" pitchFamily="2" charset="-79"/>
              </a:defRPr>
            </a:lvl1pPr>
          </a:lstStyle>
          <a:p>
            <a:pPr lvl="0"/>
            <a:r>
              <a:rPr lang="he-IL" dirty="0"/>
              <a:t>לחץ כדי לערוך סגנונות טקסט של תבנית בסיס</a:t>
            </a:r>
          </a:p>
        </p:txBody>
      </p:sp>
      <p:sp>
        <p:nvSpPr>
          <p:cNvPr id="10" name="Rectangle 9">
            <a:extLst>
              <a:ext uri="{FF2B5EF4-FFF2-40B4-BE49-F238E27FC236}">
                <a16:creationId xmlns:a16="http://schemas.microsoft.com/office/drawing/2014/main" id="{90226196-3340-4F6C-9B09-34934599BAD7}"/>
              </a:ext>
            </a:extLst>
          </p:cNvPr>
          <p:cNvSpPr/>
          <p:nvPr userDrawn="1"/>
        </p:nvSpPr>
        <p:spPr>
          <a:xfrm>
            <a:off x="-1" y="-960120"/>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291965B-48C3-4AD9-9066-E67195630BFD}"/>
              </a:ext>
            </a:extLst>
          </p:cNvPr>
          <p:cNvSpPr/>
          <p:nvPr userDrawn="1"/>
        </p:nvSpPr>
        <p:spPr>
          <a:xfrm>
            <a:off x="-1356361" y="6875979"/>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8CB16E1-D93B-440E-81F5-6366FDB428B8}"/>
              </a:ext>
            </a:extLst>
          </p:cNvPr>
          <p:cNvSpPr/>
          <p:nvPr userDrawn="1"/>
        </p:nvSpPr>
        <p:spPr>
          <a:xfrm rot="5400000">
            <a:off x="10129568" y="1977381"/>
            <a:ext cx="6987520" cy="2819401"/>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A020DF7-29CF-4A0A-BC0A-7568981BF8AD}"/>
              </a:ext>
            </a:extLst>
          </p:cNvPr>
          <p:cNvSpPr/>
          <p:nvPr userDrawn="1"/>
        </p:nvSpPr>
        <p:spPr>
          <a:xfrm>
            <a:off x="-3948180" y="347118"/>
            <a:ext cx="3246401" cy="7304731"/>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7F0C566-C47D-446F-9E8E-EC9B0F5F1BF0}"/>
              </a:ext>
            </a:extLst>
          </p:cNvPr>
          <p:cNvSpPr/>
          <p:nvPr userDrawn="1"/>
        </p:nvSpPr>
        <p:spPr>
          <a:xfrm>
            <a:off x="-1" y="-960120"/>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863A8D2-0547-47E3-84C0-5D60CFDB7CB1}"/>
              </a:ext>
            </a:extLst>
          </p:cNvPr>
          <p:cNvSpPr/>
          <p:nvPr userDrawn="1"/>
        </p:nvSpPr>
        <p:spPr>
          <a:xfrm>
            <a:off x="-1356361" y="6889426"/>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C0104F3-C98B-4790-842F-F7B1B2FBDE13}"/>
              </a:ext>
            </a:extLst>
          </p:cNvPr>
          <p:cNvSpPr/>
          <p:nvPr userDrawn="1"/>
        </p:nvSpPr>
        <p:spPr>
          <a:xfrm rot="5400000">
            <a:off x="10121386" y="1972518"/>
            <a:ext cx="6987520" cy="2819401"/>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07C576E-38DA-426A-9C16-921DE9A0835B}"/>
              </a:ext>
            </a:extLst>
          </p:cNvPr>
          <p:cNvSpPr/>
          <p:nvPr userDrawn="1"/>
        </p:nvSpPr>
        <p:spPr>
          <a:xfrm>
            <a:off x="-3273296" y="-31850"/>
            <a:ext cx="3246401" cy="7683699"/>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מציין מיקום של מספר שקופית 22">
            <a:extLst>
              <a:ext uri="{FF2B5EF4-FFF2-40B4-BE49-F238E27FC236}">
                <a16:creationId xmlns:a16="http://schemas.microsoft.com/office/drawing/2014/main" id="{5F1A13CD-CEB6-4958-B99A-46020ADA9375}"/>
              </a:ext>
            </a:extLst>
          </p:cNvPr>
          <p:cNvSpPr txBox="1">
            <a:spLocks/>
          </p:cNvSpPr>
          <p:nvPr userDrawn="1"/>
        </p:nvSpPr>
        <p:spPr>
          <a:xfrm>
            <a:off x="-231414" y="6409126"/>
            <a:ext cx="812800" cy="521208"/>
          </a:xfrm>
          <a:prstGeom prst="rect">
            <a:avLst/>
          </a:prstGeom>
          <a:noFill/>
        </p:spPr>
        <p:txBody>
          <a:bodyPr vert="horz" anchor="ctr"/>
          <a:lstStyle>
            <a:defPPr>
              <a:defRPr lang="en-US"/>
            </a:defPPr>
            <a:lvl1pPr marL="0" algn="ctr" defTabSz="914400" rtl="0" eaLnBrk="1" latinLnBrk="0" hangingPunct="1">
              <a:defRPr kumimoji="0" sz="1400" b="1" kern="120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D4E47C-59C5-4044-AEB3-F799ACC274F1}" type="slidenum">
              <a:rPr lang="he-IL" sz="1600" b="0" smtClean="0">
                <a:solidFill>
                  <a:schemeClr val="bg1">
                    <a:lumMod val="65000"/>
                  </a:schemeClr>
                </a:solidFill>
                <a:latin typeface="Varela Round" panose="00000500000000000000" pitchFamily="2" charset="-79"/>
                <a:cs typeface="Varela Round" panose="00000500000000000000" pitchFamily="2" charset="-79"/>
              </a:rPr>
              <a:pPr/>
              <a:t>‹#›</a:t>
            </a:fld>
            <a:endParaRPr lang="he-IL" sz="1600" b="0" dirty="0">
              <a:solidFill>
                <a:schemeClr val="bg1">
                  <a:lumMod val="65000"/>
                </a:schemeClr>
              </a:solidFill>
              <a:latin typeface="Varela Round" panose="00000500000000000000" pitchFamily="2" charset="-79"/>
              <a:cs typeface="Varela Round" panose="00000500000000000000" pitchFamily="2" charset="-79"/>
            </a:endParaRPr>
          </a:p>
        </p:txBody>
      </p:sp>
    </p:spTree>
    <p:extLst>
      <p:ext uri="{BB962C8B-B14F-4D97-AF65-F5344CB8AC3E}">
        <p14:creationId xmlns:p14="http://schemas.microsoft.com/office/powerpoint/2010/main" val="36877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p:cNvSpPr>
            <a:spLocks noGrp="1"/>
          </p:cNvSpPr>
          <p:nvPr>
            <p:ph type="title"/>
          </p:nvPr>
        </p:nvSpPr>
        <p:spPr>
          <a:xfrm>
            <a:off x="609601" y="274638"/>
            <a:ext cx="10972800" cy="1143000"/>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p:cNvSpPr>
            <a:spLocks noGrp="1"/>
          </p:cNvSpPr>
          <p:nvPr>
            <p:ph type="body" idx="1"/>
          </p:nvPr>
        </p:nvSpPr>
        <p:spPr>
          <a:xfrm>
            <a:off x="609601" y="1600202"/>
            <a:ext cx="10972800" cy="4525963"/>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p:cNvSpPr>
            <a:spLocks noGrp="1"/>
          </p:cNvSpPr>
          <p:nvPr>
            <p:ph type="dt" sz="half" idx="2"/>
          </p:nvPr>
        </p:nvSpPr>
        <p:spPr>
          <a:xfrm>
            <a:off x="8737601" y="6356352"/>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B6F552B-607E-4869-A917-C44959BDCB12}" type="datetimeFigureOut">
              <a:rPr lang="he-IL" smtClean="0"/>
              <a:pPr/>
              <a:t>י"ב/סיון/תשפ"א</a:t>
            </a:fld>
            <a:endParaRPr lang="he-IL"/>
          </a:p>
        </p:txBody>
      </p:sp>
      <p:sp>
        <p:nvSpPr>
          <p:cNvPr id="5" name="מציין מיקום של כותרת תחתונה 4"/>
          <p:cNvSpPr>
            <a:spLocks noGrp="1"/>
          </p:cNvSpPr>
          <p:nvPr>
            <p:ph type="ftr" sz="quarter" idx="3"/>
          </p:nvPr>
        </p:nvSpPr>
        <p:spPr>
          <a:xfrm>
            <a:off x="4165601" y="6356352"/>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p:cNvSpPr>
            <a:spLocks noGrp="1"/>
          </p:cNvSpPr>
          <p:nvPr>
            <p:ph type="sldNum" sz="quarter" idx="4"/>
          </p:nvPr>
        </p:nvSpPr>
        <p:spPr>
          <a:xfrm>
            <a:off x="609601" y="6356352"/>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6478A40-4CDB-4A89-A7AB-ED0E5AEAC786}" type="slidenum">
              <a:rPr lang="he-IL" smtClean="0"/>
              <a:pPr/>
              <a:t>‹#›</a:t>
            </a:fld>
            <a:endParaRPr lang="he-IL"/>
          </a:p>
        </p:txBody>
      </p:sp>
      <p:sp>
        <p:nvSpPr>
          <p:cNvPr id="7" name="Rectangle 6">
            <a:extLst>
              <a:ext uri="{FF2B5EF4-FFF2-40B4-BE49-F238E27FC236}">
                <a16:creationId xmlns:a16="http://schemas.microsoft.com/office/drawing/2014/main" id="{7D1A36FD-4A58-4EC2-B769-2CB4558CD860}"/>
              </a:ext>
            </a:extLst>
          </p:cNvPr>
          <p:cNvSpPr/>
          <p:nvPr userDrawn="1"/>
        </p:nvSpPr>
        <p:spPr>
          <a:xfrm>
            <a:off x="-1" y="-960120"/>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9A89C66-91F2-409B-AE3C-970820728814}"/>
              </a:ext>
            </a:extLst>
          </p:cNvPr>
          <p:cNvSpPr/>
          <p:nvPr userDrawn="1"/>
        </p:nvSpPr>
        <p:spPr>
          <a:xfrm>
            <a:off x="-1356361" y="6889426"/>
            <a:ext cx="14676781" cy="928270"/>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EAF9B00-5AF6-47AB-81E5-2BE048851E3E}"/>
              </a:ext>
            </a:extLst>
          </p:cNvPr>
          <p:cNvSpPr/>
          <p:nvPr userDrawn="1"/>
        </p:nvSpPr>
        <p:spPr>
          <a:xfrm rot="5400000">
            <a:off x="10121386" y="1972518"/>
            <a:ext cx="6987520" cy="2819401"/>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E3C55C6-DFDE-44BF-BB37-E582014C2D44}"/>
              </a:ext>
            </a:extLst>
          </p:cNvPr>
          <p:cNvSpPr/>
          <p:nvPr userDrawn="1"/>
        </p:nvSpPr>
        <p:spPr>
          <a:xfrm>
            <a:off x="-3273296" y="-31850"/>
            <a:ext cx="3246401" cy="7683699"/>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64" r:id="rId2"/>
    <p:sldLayoutId id="2147483661" r:id="rId3"/>
    <p:sldLayoutId id="2147483674" r:id="rId4"/>
    <p:sldLayoutId id="2147483675" r:id="rId5"/>
    <p:sldLayoutId id="2147483650" r:id="rId6"/>
    <p:sldLayoutId id="2147483676" r:id="rId7"/>
    <p:sldLayoutId id="2147483653" r:id="rId8"/>
    <p:sldLayoutId id="2147483666" r:id="rId9"/>
    <p:sldLayoutId id="2147483677" r:id="rId10"/>
  </p:sldLayoutIdLst>
  <p:txStyles>
    <p:titleStyle>
      <a:lvl1pPr algn="ctr" defTabSz="914491" rtl="1" eaLnBrk="1" latinLnBrk="0" hangingPunct="1">
        <a:spcBef>
          <a:spcPct val="0"/>
        </a:spcBef>
        <a:buNone/>
        <a:defRPr sz="4400" kern="1200">
          <a:solidFill>
            <a:schemeClr val="tx1"/>
          </a:solidFill>
          <a:latin typeface="+mj-lt"/>
          <a:ea typeface="+mj-ea"/>
          <a:cs typeface="+mj-cs"/>
        </a:defRPr>
      </a:lvl1pPr>
    </p:titleStyle>
    <p:bodyStyle>
      <a:lvl1pPr marL="342934" indent="-342934" algn="r" defTabSz="914491"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3024" indent="-285779" algn="r" defTabSz="914491"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114" indent="-228623" algn="r" defTabSz="914491"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360"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606"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851"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2097"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343"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589"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91" rtl="1" eaLnBrk="1" latinLnBrk="0" hangingPunct="1">
        <a:defRPr sz="1800" kern="1200">
          <a:solidFill>
            <a:schemeClr val="tx1"/>
          </a:solidFill>
          <a:latin typeface="+mn-lt"/>
          <a:ea typeface="+mn-ea"/>
          <a:cs typeface="+mn-cs"/>
        </a:defRPr>
      </a:lvl1pPr>
      <a:lvl2pPr marL="457246" algn="r" defTabSz="914491" rtl="1" eaLnBrk="1" latinLnBrk="0" hangingPunct="1">
        <a:defRPr sz="1800" kern="1200">
          <a:solidFill>
            <a:schemeClr val="tx1"/>
          </a:solidFill>
          <a:latin typeface="+mn-lt"/>
          <a:ea typeface="+mn-ea"/>
          <a:cs typeface="+mn-cs"/>
        </a:defRPr>
      </a:lvl2pPr>
      <a:lvl3pPr marL="914491" algn="r" defTabSz="914491" rtl="1" eaLnBrk="1" latinLnBrk="0" hangingPunct="1">
        <a:defRPr sz="1800" kern="1200">
          <a:solidFill>
            <a:schemeClr val="tx1"/>
          </a:solidFill>
          <a:latin typeface="+mn-lt"/>
          <a:ea typeface="+mn-ea"/>
          <a:cs typeface="+mn-cs"/>
        </a:defRPr>
      </a:lvl3pPr>
      <a:lvl4pPr marL="1371737" algn="r" defTabSz="914491" rtl="1" eaLnBrk="1" latinLnBrk="0" hangingPunct="1">
        <a:defRPr sz="1800" kern="1200">
          <a:solidFill>
            <a:schemeClr val="tx1"/>
          </a:solidFill>
          <a:latin typeface="+mn-lt"/>
          <a:ea typeface="+mn-ea"/>
          <a:cs typeface="+mn-cs"/>
        </a:defRPr>
      </a:lvl4pPr>
      <a:lvl5pPr marL="1828983" algn="r" defTabSz="914491" rtl="1" eaLnBrk="1" latinLnBrk="0" hangingPunct="1">
        <a:defRPr sz="1800" kern="1200">
          <a:solidFill>
            <a:schemeClr val="tx1"/>
          </a:solidFill>
          <a:latin typeface="+mn-lt"/>
          <a:ea typeface="+mn-ea"/>
          <a:cs typeface="+mn-cs"/>
        </a:defRPr>
      </a:lvl5pPr>
      <a:lvl6pPr marL="2286229" algn="r" defTabSz="914491" rtl="1" eaLnBrk="1" latinLnBrk="0" hangingPunct="1">
        <a:defRPr sz="1800" kern="1200">
          <a:solidFill>
            <a:schemeClr val="tx1"/>
          </a:solidFill>
          <a:latin typeface="+mn-lt"/>
          <a:ea typeface="+mn-ea"/>
          <a:cs typeface="+mn-cs"/>
        </a:defRPr>
      </a:lvl6pPr>
      <a:lvl7pPr marL="2743474" algn="r" defTabSz="914491" rtl="1" eaLnBrk="1" latinLnBrk="0" hangingPunct="1">
        <a:defRPr sz="1800" kern="1200">
          <a:solidFill>
            <a:schemeClr val="tx1"/>
          </a:solidFill>
          <a:latin typeface="+mn-lt"/>
          <a:ea typeface="+mn-ea"/>
          <a:cs typeface="+mn-cs"/>
        </a:defRPr>
      </a:lvl7pPr>
      <a:lvl8pPr marL="3200720" algn="r" defTabSz="914491" rtl="1" eaLnBrk="1" latinLnBrk="0" hangingPunct="1">
        <a:defRPr sz="1800" kern="1200">
          <a:solidFill>
            <a:schemeClr val="tx1"/>
          </a:solidFill>
          <a:latin typeface="+mn-lt"/>
          <a:ea typeface="+mn-ea"/>
          <a:cs typeface="+mn-cs"/>
        </a:defRPr>
      </a:lvl8pPr>
      <a:lvl9pPr marL="3657966" algn="r" defTabSz="914491"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watch?v=NN9IgGTwbF0&amp;feature=youtu.be" TargetMode="External"/><Relationship Id="rId2" Type="http://schemas.openxmlformats.org/officeDocument/2006/relationships/hyperlink" Target="https://youtu.be/NN9IgGTwbF0" TargetMode="External"/><Relationship Id="rId1" Type="http://schemas.openxmlformats.org/officeDocument/2006/relationships/slideLayout" Target="../slideLayouts/slideLayout1.xml"/><Relationship Id="rId4" Type="http://schemas.openxmlformats.org/officeDocument/2006/relationships/hyperlink" Target="https://drive.google.com/open?id=1825Jnh59ECpyLkwk_TBAzvosMxiEoCGv"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13.jpg"/></Relationships>
</file>

<file path=ppt/slides/_rels/slide17.xml.rels><?xml version="1.0" encoding="UTF-8" standalone="yes"?>
<Relationships xmlns="http://schemas.openxmlformats.org/package/2006/relationships"><Relationship Id="rId3" Type="http://schemas.openxmlformats.org/officeDocument/2006/relationships/hyperlink" Target="https://youtu.be/NN9IgGTwbF0" TargetMode="External"/><Relationship Id="rId2" Type="http://schemas.openxmlformats.org/officeDocument/2006/relationships/slideLayout" Target="../slideLayouts/slideLayout9.xml"/><Relationship Id="rId1" Type="http://schemas.openxmlformats.org/officeDocument/2006/relationships/video" Target="https://www.youtube.com/embed/URUJD5NEXC8?feature=oembed" TargetMode="External"/><Relationship Id="rId6" Type="http://schemas.openxmlformats.org/officeDocument/2006/relationships/image" Target="../media/image14.jpeg"/><Relationship Id="rId5" Type="http://schemas.openxmlformats.org/officeDocument/2006/relationships/hyperlink" Target="https://youtu.be/Nan3NqupCUM" TargetMode="External"/><Relationship Id="rId4" Type="http://schemas.openxmlformats.org/officeDocument/2006/relationships/hyperlink" Target="https://youtu.be/vQvplI6u0O0"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9.jpeg"/><Relationship Id="rId7" Type="http://schemas.openxmlformats.org/officeDocument/2006/relationships/hyperlink" Target="https://www.the-qrcode-generator.com/"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hyperlink" Target="https://youtu.be/xODFEFLQ8PQ" TargetMode="External"/><Relationship Id="rId5" Type="http://schemas.openxmlformats.org/officeDocument/2006/relationships/hyperlink" Target="https://youtu.be/NN9IgGTwbF0" TargetMode="Externa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hyperlink" Target="https://youtu.be/NN9IgGTwbF0" TargetMode="External"/><Relationship Id="rId2" Type="http://schemas.openxmlformats.org/officeDocument/2006/relationships/slideLayout" Target="../slideLayouts/slideLayout9.xml"/><Relationship Id="rId1" Type="http://schemas.openxmlformats.org/officeDocument/2006/relationships/video" Target="https://www.youtube.com/embed/lFZ8NMBDCJw?feature=oembed" TargetMode="External"/><Relationship Id="rId6" Type="http://schemas.openxmlformats.org/officeDocument/2006/relationships/image" Target="../media/image22.jpeg"/><Relationship Id="rId5" Type="http://schemas.openxmlformats.org/officeDocument/2006/relationships/hyperlink" Target="https://youtu.be/Nan3NqupCUM" TargetMode="External"/><Relationship Id="rId4" Type="http://schemas.openxmlformats.org/officeDocument/2006/relationships/hyperlink" Target="https://youtu.be/vQvplI6u0O0"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s://commons.wikimedia.org/w/index.php?title=User:Kiwi_Rex&amp;action=edit&amp;redlink=1" TargetMode="External"/><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4.xml"/><Relationship Id="rId5" Type="http://schemas.openxmlformats.org/officeDocument/2006/relationships/image" Target="../media/image32.jpg"/><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כותרת 6"/>
          <p:cNvSpPr>
            <a:spLocks noGrp="1"/>
          </p:cNvSpPr>
          <p:nvPr>
            <p:ph type="ctrTitle"/>
          </p:nvPr>
        </p:nvSpPr>
        <p:spPr>
          <a:xfrm>
            <a:off x="1" y="2693893"/>
            <a:ext cx="12192001" cy="1470216"/>
          </a:xfrm>
        </p:spPr>
        <p:txBody>
          <a:bodyPr>
            <a:normAutofit/>
          </a:bodyPr>
          <a:lstStyle/>
          <a:p>
            <a:r>
              <a:rPr lang="he-IL" dirty="0"/>
              <a:t>מערכת שידורים לאומית</a:t>
            </a:r>
          </a:p>
        </p:txBody>
      </p:sp>
      <p:sp>
        <p:nvSpPr>
          <p:cNvPr id="3" name="Rectangle 2">
            <a:extLst>
              <a:ext uri="{FF2B5EF4-FFF2-40B4-BE49-F238E27FC236}">
                <a16:creationId xmlns:a16="http://schemas.microsoft.com/office/drawing/2014/main" id="{6D096B80-AF29-435E-8795-1A387C87F6BD}"/>
              </a:ext>
            </a:extLst>
          </p:cNvPr>
          <p:cNvSpPr/>
          <p:nvPr/>
        </p:nvSpPr>
        <p:spPr>
          <a:xfrm>
            <a:off x="12279398" y="6653"/>
            <a:ext cx="2404790" cy="663867"/>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שקופית זו היא חובה</a:t>
            </a:r>
            <a:endParaRPr lang="en-US" dirty="0">
              <a:solidFill>
                <a:srgbClr val="002060"/>
              </a:solidFill>
            </a:endParaRPr>
          </a:p>
        </p:txBody>
      </p:sp>
      <p:sp>
        <p:nvSpPr>
          <p:cNvPr id="4" name="Rectangle 4">
            <a:extLst>
              <a:ext uri="{FF2B5EF4-FFF2-40B4-BE49-F238E27FC236}">
                <a16:creationId xmlns:a16="http://schemas.microsoft.com/office/drawing/2014/main" id="{4494B9A1-1541-45E7-9ACE-02721554E39F}"/>
              </a:ext>
            </a:extLst>
          </p:cNvPr>
          <p:cNvSpPr/>
          <p:nvPr/>
        </p:nvSpPr>
        <p:spPr>
          <a:xfrm>
            <a:off x="12279398" y="746985"/>
            <a:ext cx="2404790" cy="423968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he-IL" dirty="0">
              <a:solidFill>
                <a:srgbClr val="002060"/>
              </a:solidFill>
            </a:endParaRPr>
          </a:p>
          <a:p>
            <a:pPr algn="ctr"/>
            <a:r>
              <a:rPr lang="he-IL" b="1" dirty="0">
                <a:solidFill>
                  <a:srgbClr val="002060"/>
                </a:solidFill>
              </a:rPr>
              <a:t>עליכם להתקין את הפונט </a:t>
            </a:r>
            <a:r>
              <a:rPr lang="en-US" b="1" dirty="0">
                <a:solidFill>
                  <a:srgbClr val="002060"/>
                </a:solidFill>
              </a:rPr>
              <a:t>Varela</a:t>
            </a:r>
            <a:r>
              <a:rPr lang="he-IL" b="1" dirty="0">
                <a:solidFill>
                  <a:srgbClr val="002060"/>
                </a:solidFill>
              </a:rPr>
              <a:t> </a:t>
            </a:r>
            <a:r>
              <a:rPr lang="en-US" b="1" dirty="0">
                <a:solidFill>
                  <a:srgbClr val="002060"/>
                </a:solidFill>
              </a:rPr>
              <a:t>Round</a:t>
            </a:r>
            <a:r>
              <a:rPr lang="he-IL" b="1" dirty="0">
                <a:solidFill>
                  <a:srgbClr val="002060"/>
                </a:solidFill>
              </a:rPr>
              <a:t> לפני תחילת העבודה.</a:t>
            </a:r>
          </a:p>
          <a:p>
            <a:pPr algn="ctr"/>
            <a:r>
              <a:rPr lang="he-IL" dirty="0">
                <a:solidFill>
                  <a:srgbClr val="002060"/>
                </a:solidFill>
              </a:rPr>
              <a:t>אם ברצונכם לצפות בהנחיות להתקנת פונט </a:t>
            </a:r>
            <a:r>
              <a:rPr lang="en-US" dirty="0">
                <a:solidFill>
                  <a:srgbClr val="002060"/>
                </a:solidFill>
              </a:rPr>
              <a:t>Varela Round</a:t>
            </a:r>
            <a:r>
              <a:rPr lang="he-IL" dirty="0">
                <a:solidFill>
                  <a:srgbClr val="002060"/>
                </a:solidFill>
              </a:rPr>
              <a:t>, תוכלו לעשות זאת בקלות. </a:t>
            </a:r>
          </a:p>
          <a:p>
            <a:pPr algn="ctr"/>
            <a:r>
              <a:rPr lang="he-IL" dirty="0">
                <a:solidFill>
                  <a:srgbClr val="002060"/>
                </a:solidFill>
              </a:rPr>
              <a:t>צפו בסרטון הבא:</a:t>
            </a:r>
            <a:r>
              <a:rPr lang="en-US" dirty="0">
                <a:solidFill>
                  <a:srgbClr val="002060"/>
                </a:solidFill>
              </a:rPr>
              <a:t> </a:t>
            </a:r>
            <a:endParaRPr lang="he-IL" dirty="0">
              <a:solidFill>
                <a:srgbClr val="002060"/>
              </a:solidFill>
            </a:endParaRPr>
          </a:p>
          <a:p>
            <a:pPr algn="ctr"/>
            <a:br>
              <a:rPr lang="en-US" dirty="0">
                <a:solidFill>
                  <a:srgbClr val="002060"/>
                </a:solidFill>
                <a:hlinkClick r:id="rId2"/>
              </a:rPr>
            </a:br>
            <a:r>
              <a:rPr lang="en-US" dirty="0">
                <a:solidFill>
                  <a:srgbClr val="002060"/>
                </a:solidFill>
                <a:hlinkClick r:id="rId3"/>
              </a:rPr>
              <a:t>https://www.youtube.com/watch?v=NN9IgGTwbF0&amp;feature=youtu.be</a:t>
            </a:r>
            <a:endParaRPr lang="en-US" dirty="0">
              <a:solidFill>
                <a:srgbClr val="002060"/>
              </a:solidFill>
            </a:endParaRPr>
          </a:p>
        </p:txBody>
      </p:sp>
      <p:sp>
        <p:nvSpPr>
          <p:cNvPr id="5" name="Rectangle 2">
            <a:extLst>
              <a:ext uri="{FF2B5EF4-FFF2-40B4-BE49-F238E27FC236}">
                <a16:creationId xmlns:a16="http://schemas.microsoft.com/office/drawing/2014/main" id="{07336567-3BEF-48E7-A00C-1582E175DD05}"/>
              </a:ext>
            </a:extLst>
          </p:cNvPr>
          <p:cNvSpPr/>
          <p:nvPr/>
        </p:nvSpPr>
        <p:spPr>
          <a:xfrm>
            <a:off x="12279398" y="5063135"/>
            <a:ext cx="2404790" cy="1156912"/>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hlinkClick r:id="rId4"/>
              </a:rPr>
              <a:t>קישור</a:t>
            </a:r>
            <a:r>
              <a:rPr lang="he-IL" dirty="0">
                <a:solidFill>
                  <a:srgbClr val="002060"/>
                </a:solidFill>
              </a:rPr>
              <a:t> להורדת הפונט</a:t>
            </a:r>
            <a:br>
              <a:rPr lang="en-US" dirty="0">
                <a:solidFill>
                  <a:srgbClr val="002060"/>
                </a:solidFill>
              </a:rPr>
            </a:br>
            <a:r>
              <a:rPr lang="he-IL" dirty="0">
                <a:solidFill>
                  <a:srgbClr val="002060"/>
                </a:solidFill>
              </a:rPr>
              <a:t>(אשרו את הודעת האבטחה) </a:t>
            </a:r>
            <a:endParaRPr lang="en-US" dirty="0">
              <a:solidFill>
                <a:srgbClr val="002060"/>
              </a:solidFill>
            </a:endParaRPr>
          </a:p>
        </p:txBody>
      </p:sp>
    </p:spTree>
    <p:extLst>
      <p:ext uri="{BB962C8B-B14F-4D97-AF65-F5344CB8AC3E}">
        <p14:creationId xmlns:p14="http://schemas.microsoft.com/office/powerpoint/2010/main" val="1709990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 name="כותרת 4"/>
          <p:cNvSpPr>
            <a:spLocks noGrp="1"/>
          </p:cNvSpPr>
          <p:nvPr>
            <p:ph type="ctrTitle"/>
          </p:nvPr>
        </p:nvSpPr>
        <p:spPr/>
        <p:txBody>
          <a:bodyPr/>
          <a:lstStyle/>
          <a:p>
            <a:r>
              <a:rPr lang="he-IL" dirty="0"/>
              <a:t>התאמת מבנה לתפקוד</a:t>
            </a:r>
          </a:p>
        </p:txBody>
      </p:sp>
      <p:sp>
        <p:nvSpPr>
          <p:cNvPr id="3" name="Text Placeholder 2">
            <a:extLst>
              <a:ext uri="{FF2B5EF4-FFF2-40B4-BE49-F238E27FC236}">
                <a16:creationId xmlns:a16="http://schemas.microsoft.com/office/drawing/2014/main" id="{137C9259-BD27-44CF-89D5-877243D9C831}"/>
              </a:ext>
            </a:extLst>
          </p:cNvPr>
          <p:cNvSpPr>
            <a:spLocks noGrp="1"/>
          </p:cNvSpPr>
          <p:nvPr>
            <p:ph type="body" sz="quarter" idx="10"/>
          </p:nvPr>
        </p:nvSpPr>
        <p:spPr/>
        <p:txBody>
          <a:bodyPr/>
          <a:lstStyle/>
          <a:p>
            <a:r>
              <a:rPr lang="he-IL" b="1" dirty="0"/>
              <a:t>ברמת אברונים או מרכיבים בתא</a:t>
            </a:r>
            <a:endParaRPr lang="en-US" b="1" dirty="0"/>
          </a:p>
        </p:txBody>
      </p:sp>
      <p:sp>
        <p:nvSpPr>
          <p:cNvPr id="6" name="Rectangle 5">
            <a:extLst>
              <a:ext uri="{FF2B5EF4-FFF2-40B4-BE49-F238E27FC236}">
                <a16:creationId xmlns:a16="http://schemas.microsoft.com/office/drawing/2014/main" id="{D40C8EF4-F222-4B31-8130-4875F8E3C95C}"/>
              </a:ext>
            </a:extLst>
          </p:cNvPr>
          <p:cNvSpPr/>
          <p:nvPr/>
        </p:nvSpPr>
        <p:spPr>
          <a:xfrm>
            <a:off x="12279397" y="1400768"/>
            <a:ext cx="2277745" cy="297506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(אין צורך להשאיר את הכיתובים "שם הפרק" , "כותרת משנה", מחקו אותם וכתבו רק את הפרטים עצמם). </a:t>
            </a:r>
            <a:endParaRPr lang="en-US" dirty="0">
              <a:solidFill>
                <a:srgbClr val="002060"/>
              </a:solidFill>
            </a:endParaRPr>
          </a:p>
        </p:txBody>
      </p:sp>
    </p:spTree>
    <p:extLst>
      <p:ext uri="{BB962C8B-B14F-4D97-AF65-F5344CB8AC3E}">
        <p14:creationId xmlns:p14="http://schemas.microsoft.com/office/powerpoint/2010/main" val="12442272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9228C1D-A17F-43C3-894B-39D305E9303E}"/>
              </a:ext>
            </a:extLst>
          </p:cNvPr>
          <p:cNvSpPr>
            <a:spLocks noGrp="1"/>
          </p:cNvSpPr>
          <p:nvPr>
            <p:ph type="title"/>
          </p:nvPr>
        </p:nvSpPr>
        <p:spPr/>
        <p:txBody>
          <a:bodyPr/>
          <a:lstStyle/>
          <a:p>
            <a:r>
              <a:rPr lang="he-IL" dirty="0"/>
              <a:t>מרכיבי התא או אברונים</a:t>
            </a:r>
          </a:p>
        </p:txBody>
      </p:sp>
      <p:sp>
        <p:nvSpPr>
          <p:cNvPr id="8" name="מציין מיקום טקסט 13">
            <a:extLst>
              <a:ext uri="{FF2B5EF4-FFF2-40B4-BE49-F238E27FC236}">
                <a16:creationId xmlns:a16="http://schemas.microsoft.com/office/drawing/2014/main" id="{5F073F6F-B06E-4677-A445-F6E702C2E63D}"/>
              </a:ext>
            </a:extLst>
          </p:cNvPr>
          <p:cNvSpPr>
            <a:spLocks noGrp="1"/>
          </p:cNvSpPr>
          <p:nvPr>
            <p:ph type="body" sz="quarter" idx="3"/>
          </p:nvPr>
        </p:nvSpPr>
        <p:spPr/>
        <p:txBody>
          <a:bodyPr/>
          <a:lstStyle/>
          <a:p>
            <a:r>
              <a:rPr lang="he-IL" dirty="0"/>
              <a:t>קרום התא (ממברנה)</a:t>
            </a:r>
          </a:p>
        </p:txBody>
      </p:sp>
      <p:sp>
        <p:nvSpPr>
          <p:cNvPr id="9" name="מציין מיקום תוכן 8">
            <a:extLst>
              <a:ext uri="{FF2B5EF4-FFF2-40B4-BE49-F238E27FC236}">
                <a16:creationId xmlns:a16="http://schemas.microsoft.com/office/drawing/2014/main" id="{976EFD1C-2C83-406B-A4FA-8AEE22957B59}"/>
              </a:ext>
            </a:extLst>
          </p:cNvPr>
          <p:cNvSpPr>
            <a:spLocks noGrp="1"/>
          </p:cNvSpPr>
          <p:nvPr>
            <p:ph sz="quarter" idx="4"/>
          </p:nvPr>
        </p:nvSpPr>
        <p:spPr/>
        <p:txBody>
          <a:bodyPr/>
          <a:lstStyle/>
          <a:p>
            <a:r>
              <a:rPr lang="he-IL" b="1" dirty="0"/>
              <a:t>מבנה קרום התא </a:t>
            </a:r>
            <a:r>
              <a:rPr lang="he-IL" dirty="0"/>
              <a:t>– דו-שכבה </a:t>
            </a:r>
            <a:r>
              <a:rPr lang="he-IL" dirty="0" err="1"/>
              <a:t>פוספוליפידית</a:t>
            </a:r>
            <a:r>
              <a:rPr lang="he-IL" dirty="0"/>
              <a:t> עם חלבונים (בחלק הפנימי והחיצוני של הקרום, או חלבונים שחוצים את הקרום לרוחבו)</a:t>
            </a:r>
          </a:p>
          <a:p>
            <a:r>
              <a:rPr lang="he-IL" b="1" dirty="0"/>
              <a:t>חשיבות קרום התא</a:t>
            </a:r>
            <a:r>
              <a:rPr lang="he-IL" dirty="0"/>
              <a:t> : </a:t>
            </a:r>
          </a:p>
          <a:p>
            <a:pPr lvl="1"/>
            <a:r>
              <a:rPr lang="he-IL" dirty="0"/>
              <a:t>הפרדת בין התא לסביבתו החיצונית</a:t>
            </a:r>
          </a:p>
          <a:p>
            <a:pPr lvl="1"/>
            <a:r>
              <a:rPr lang="he-IL" dirty="0"/>
              <a:t>קיום קשר דו-סטרי בין התא לסביבה – כולל העברת חומרים באופן </a:t>
            </a:r>
            <a:r>
              <a:rPr lang="he-IL" dirty="0" err="1"/>
              <a:t>ברירני</a:t>
            </a:r>
            <a:r>
              <a:rPr lang="he-IL" dirty="0"/>
              <a:t> (חלבונים המשמשים כתעלות, נשאים ומשאבות)</a:t>
            </a:r>
          </a:p>
          <a:p>
            <a:pPr lvl="1"/>
            <a:r>
              <a:rPr lang="he-IL" dirty="0"/>
              <a:t>מאפשר תגובות של התא לשינויים בסביבתו החיצונית</a:t>
            </a:r>
          </a:p>
          <a:p>
            <a:pPr lvl="1"/>
            <a:endParaRPr lang="he-IL" dirty="0"/>
          </a:p>
        </p:txBody>
      </p:sp>
      <p:sp>
        <p:nvSpPr>
          <p:cNvPr id="13" name="Rectangle 12">
            <a:extLst>
              <a:ext uri="{FF2B5EF4-FFF2-40B4-BE49-F238E27FC236}">
                <a16:creationId xmlns:a16="http://schemas.microsoft.com/office/drawing/2014/main" id="{E8C5010A-4B39-4535-97DF-DB76E0AEEB00}"/>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4" name="Rectangle 13">
            <a:extLst>
              <a:ext uri="{FF2B5EF4-FFF2-40B4-BE49-F238E27FC236}">
                <a16:creationId xmlns:a16="http://schemas.microsoft.com/office/drawing/2014/main" id="{478E4D5B-70D1-46DA-B73C-14E96BB31427}"/>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1</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sp>
        <p:nvSpPr>
          <p:cNvPr id="10" name="תיבת טקסט 9">
            <a:extLst>
              <a:ext uri="{FF2B5EF4-FFF2-40B4-BE49-F238E27FC236}">
                <a16:creationId xmlns:a16="http://schemas.microsoft.com/office/drawing/2014/main" id="{DFF0C2D9-3635-42ED-841B-8C28E77D6827}"/>
              </a:ext>
            </a:extLst>
          </p:cNvPr>
          <p:cNvSpPr txBox="1"/>
          <p:nvPr/>
        </p:nvSpPr>
        <p:spPr>
          <a:xfrm>
            <a:off x="-263457" y="6305927"/>
            <a:ext cx="9163454" cy="307777"/>
          </a:xfrm>
          <a:prstGeom prst="rect">
            <a:avLst/>
          </a:prstGeom>
          <a:noFill/>
        </p:spPr>
        <p:txBody>
          <a:bodyPr wrap="square">
            <a:spAutoFit/>
          </a:bodyPr>
          <a:lstStyle/>
          <a:p>
            <a:pPr algn="l" rtl="0"/>
            <a:r>
              <a:rPr lang="en-US" sz="1400" dirty="0"/>
              <a:t>https://www.shutterstock.com/image-vector/cell-membrane-cytoplasmic-structure-1106910629</a:t>
            </a:r>
            <a:endParaRPr lang="he-IL" sz="1400" dirty="0"/>
          </a:p>
        </p:txBody>
      </p:sp>
      <p:sp>
        <p:nvSpPr>
          <p:cNvPr id="5" name="תיבת טקסט 4">
            <a:extLst>
              <a:ext uri="{FF2B5EF4-FFF2-40B4-BE49-F238E27FC236}">
                <a16:creationId xmlns:a16="http://schemas.microsoft.com/office/drawing/2014/main" id="{F6A27917-4334-4B15-81CE-1359C4CC9A68}"/>
              </a:ext>
            </a:extLst>
          </p:cNvPr>
          <p:cNvSpPr txBox="1"/>
          <p:nvPr/>
        </p:nvSpPr>
        <p:spPr>
          <a:xfrm>
            <a:off x="894946" y="4114800"/>
            <a:ext cx="1887166" cy="369332"/>
          </a:xfrm>
          <a:prstGeom prst="rect">
            <a:avLst/>
          </a:prstGeom>
          <a:noFill/>
        </p:spPr>
        <p:txBody>
          <a:bodyPr wrap="square" rtlCol="1">
            <a:spAutoFit/>
          </a:bodyPr>
          <a:lstStyle/>
          <a:p>
            <a:r>
              <a:rPr lang="he-IL" dirty="0" err="1"/>
              <a:t>גליקופרוטאינים</a:t>
            </a:r>
            <a:endParaRPr lang="he-IL" dirty="0"/>
          </a:p>
        </p:txBody>
      </p:sp>
      <p:sp>
        <p:nvSpPr>
          <p:cNvPr id="6" name="תיבת טקסט 5">
            <a:extLst>
              <a:ext uri="{FF2B5EF4-FFF2-40B4-BE49-F238E27FC236}">
                <a16:creationId xmlns:a16="http://schemas.microsoft.com/office/drawing/2014/main" id="{577A28A0-3D18-4923-A183-C1AD2858BC0E}"/>
              </a:ext>
            </a:extLst>
          </p:cNvPr>
          <p:cNvSpPr txBox="1"/>
          <p:nvPr/>
        </p:nvSpPr>
        <p:spPr>
          <a:xfrm>
            <a:off x="4429992" y="5667266"/>
            <a:ext cx="1566446" cy="369332"/>
          </a:xfrm>
          <a:prstGeom prst="rect">
            <a:avLst/>
          </a:prstGeom>
          <a:noFill/>
        </p:spPr>
        <p:txBody>
          <a:bodyPr wrap="square" rtlCol="1">
            <a:spAutoFit/>
          </a:bodyPr>
          <a:lstStyle/>
          <a:p>
            <a:r>
              <a:rPr lang="he-IL" dirty="0"/>
              <a:t>תעלות </a:t>
            </a:r>
          </a:p>
        </p:txBody>
      </p:sp>
      <p:sp>
        <p:nvSpPr>
          <p:cNvPr id="7" name="תיבת טקסט 6">
            <a:extLst>
              <a:ext uri="{FF2B5EF4-FFF2-40B4-BE49-F238E27FC236}">
                <a16:creationId xmlns:a16="http://schemas.microsoft.com/office/drawing/2014/main" id="{A06E7D18-E143-4F3D-AF7A-58319A778066}"/>
              </a:ext>
            </a:extLst>
          </p:cNvPr>
          <p:cNvSpPr txBox="1"/>
          <p:nvPr/>
        </p:nvSpPr>
        <p:spPr>
          <a:xfrm>
            <a:off x="964294" y="5955802"/>
            <a:ext cx="1566446" cy="369332"/>
          </a:xfrm>
          <a:prstGeom prst="rect">
            <a:avLst/>
          </a:prstGeom>
          <a:noFill/>
        </p:spPr>
        <p:txBody>
          <a:bodyPr wrap="square" rtlCol="1">
            <a:spAutoFit/>
          </a:bodyPr>
          <a:lstStyle/>
          <a:p>
            <a:r>
              <a:rPr lang="he-IL" dirty="0"/>
              <a:t>נשאים</a:t>
            </a:r>
          </a:p>
        </p:txBody>
      </p:sp>
      <p:pic>
        <p:nvPicPr>
          <p:cNvPr id="17" name="Picture 16">
            <a:extLst>
              <a:ext uri="{FF2B5EF4-FFF2-40B4-BE49-F238E27FC236}">
                <a16:creationId xmlns:a16="http://schemas.microsoft.com/office/drawing/2014/main" id="{38522E24-438B-464B-AAC0-770F3D338B3B}"/>
              </a:ext>
            </a:extLst>
          </p:cNvPr>
          <p:cNvPicPr>
            <a:picLocks noChangeAspect="1"/>
          </p:cNvPicPr>
          <p:nvPr/>
        </p:nvPicPr>
        <p:blipFill>
          <a:blip r:embed="rId3"/>
          <a:stretch>
            <a:fillRect/>
          </a:stretch>
        </p:blipFill>
        <p:spPr>
          <a:xfrm>
            <a:off x="1947381" y="4484132"/>
            <a:ext cx="5144084" cy="1446381"/>
          </a:xfrm>
          <a:prstGeom prst="rect">
            <a:avLst/>
          </a:prstGeom>
        </p:spPr>
      </p:pic>
    </p:spTree>
    <p:extLst>
      <p:ext uri="{BB962C8B-B14F-4D97-AF65-F5344CB8AC3E}">
        <p14:creationId xmlns:p14="http://schemas.microsoft.com/office/powerpoint/2010/main" val="330004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wipe(up)">
                                      <p:cBhvr>
                                        <p:cTn id="13" dur="5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wipe(up)">
                                      <p:cBhvr>
                                        <p:cTn id="18" dur="500"/>
                                        <p:tgtEl>
                                          <p:spTgt spid="9">
                                            <p:txEl>
                                              <p:pRg st="1" end="1"/>
                                            </p:txEl>
                                          </p:spTgt>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wipe(up)">
                                      <p:cBhvr>
                                        <p:cTn id="21" dur="500"/>
                                        <p:tgtEl>
                                          <p:spTgt spid="9">
                                            <p:txEl>
                                              <p:pRg st="2" end="2"/>
                                            </p:txEl>
                                          </p:spTgt>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9">
                                            <p:txEl>
                                              <p:pRg st="3" end="3"/>
                                            </p:txEl>
                                          </p:spTgt>
                                        </p:tgtEl>
                                        <p:attrNameLst>
                                          <p:attrName>style.visibility</p:attrName>
                                        </p:attrNameLst>
                                      </p:cBhvr>
                                      <p:to>
                                        <p:strVal val="visible"/>
                                      </p:to>
                                    </p:set>
                                    <p:animEffect transition="in" filter="wipe(up)">
                                      <p:cBhvr>
                                        <p:cTn id="24" dur="500"/>
                                        <p:tgtEl>
                                          <p:spTgt spid="9">
                                            <p:txEl>
                                              <p:pRg st="3" end="3"/>
                                            </p:txEl>
                                          </p:spTgt>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wipe(up)">
                                      <p:cBhvr>
                                        <p:cTn id="27"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9228C1D-A17F-43C3-894B-39D305E9303E}"/>
              </a:ext>
            </a:extLst>
          </p:cNvPr>
          <p:cNvSpPr>
            <a:spLocks noGrp="1"/>
          </p:cNvSpPr>
          <p:nvPr>
            <p:ph type="title"/>
          </p:nvPr>
        </p:nvSpPr>
        <p:spPr/>
        <p:txBody>
          <a:bodyPr/>
          <a:lstStyle/>
          <a:p>
            <a:r>
              <a:rPr lang="he-IL" dirty="0"/>
              <a:t>מרכיבי התא או אברונים</a:t>
            </a:r>
          </a:p>
        </p:txBody>
      </p:sp>
      <p:sp>
        <p:nvSpPr>
          <p:cNvPr id="8" name="מציין מיקום טקסט 13">
            <a:extLst>
              <a:ext uri="{FF2B5EF4-FFF2-40B4-BE49-F238E27FC236}">
                <a16:creationId xmlns:a16="http://schemas.microsoft.com/office/drawing/2014/main" id="{5F073F6F-B06E-4677-A445-F6E702C2E63D}"/>
              </a:ext>
            </a:extLst>
          </p:cNvPr>
          <p:cNvSpPr>
            <a:spLocks noGrp="1"/>
          </p:cNvSpPr>
          <p:nvPr>
            <p:ph type="body" sz="quarter" idx="3"/>
          </p:nvPr>
        </p:nvSpPr>
        <p:spPr/>
        <p:txBody>
          <a:bodyPr/>
          <a:lstStyle/>
          <a:p>
            <a:r>
              <a:rPr lang="he-IL" dirty="0"/>
              <a:t>מיטוכונדריה </a:t>
            </a:r>
          </a:p>
        </p:txBody>
      </p:sp>
      <p:sp>
        <p:nvSpPr>
          <p:cNvPr id="9" name="מציין מיקום תוכן 8">
            <a:extLst>
              <a:ext uri="{FF2B5EF4-FFF2-40B4-BE49-F238E27FC236}">
                <a16:creationId xmlns:a16="http://schemas.microsoft.com/office/drawing/2014/main" id="{976EFD1C-2C83-406B-A4FA-8AEE22957B59}"/>
              </a:ext>
            </a:extLst>
          </p:cNvPr>
          <p:cNvSpPr>
            <a:spLocks noGrp="1"/>
          </p:cNvSpPr>
          <p:nvPr>
            <p:ph sz="quarter" idx="4"/>
          </p:nvPr>
        </p:nvSpPr>
        <p:spPr>
          <a:xfrm>
            <a:off x="311285" y="1567973"/>
            <a:ext cx="11365441" cy="3522187"/>
          </a:xfrm>
        </p:spPr>
        <p:txBody>
          <a:bodyPr>
            <a:normAutofit fontScale="92500"/>
          </a:bodyPr>
          <a:lstStyle/>
          <a:p>
            <a:pPr algn="just"/>
            <a:r>
              <a:rPr lang="he-IL" b="1" dirty="0"/>
              <a:t>מבנה המיטוכונדריון </a:t>
            </a:r>
            <a:r>
              <a:rPr lang="he-IL" dirty="0"/>
              <a:t>– אברון גלילי (ניתן </a:t>
            </a:r>
            <a:r>
              <a:rPr lang="he-IL" dirty="0" err="1"/>
              <a:t>לצפיה</a:t>
            </a:r>
            <a:r>
              <a:rPr lang="he-IL" dirty="0"/>
              <a:t> במיקרוסקופ אלקטרונים) המוקף בשני קרומים: קרום חיצוני התוחם את האברון וקרום פנימי היוצר שני מדורים: בחלקו הפנימי של הקרום הפנימי והשני בין שני הקרומים – הפנימי והחיצוני.</a:t>
            </a:r>
          </a:p>
          <a:p>
            <a:pPr lvl="1" algn="just"/>
            <a:r>
              <a:rPr lang="he-IL" dirty="0"/>
              <a:t>בקרום הפנימי – קיפולים רבים (הגדלת שטח הפנים ביחס לנפח)</a:t>
            </a:r>
          </a:p>
          <a:p>
            <a:pPr algn="just"/>
            <a:r>
              <a:rPr lang="he-IL" b="1" dirty="0"/>
              <a:t>חשיבות המיטוכונדריון</a:t>
            </a:r>
            <a:r>
              <a:rPr lang="he-IL" dirty="0"/>
              <a:t>: נשימה תאית – קליטת חמצן וגלוקוז ופליטת </a:t>
            </a:r>
            <a:r>
              <a:rPr lang="he-IL" dirty="0" err="1"/>
              <a:t>פד"ח</a:t>
            </a:r>
            <a:r>
              <a:rPr lang="he-IL" dirty="0"/>
              <a:t>, מים ואנרגיה</a:t>
            </a:r>
          </a:p>
          <a:p>
            <a:pPr lvl="1" algn="just"/>
            <a:r>
              <a:rPr lang="he-IL" dirty="0"/>
              <a:t>במדור הפנימי – המוקף בקרום הפנימי – נעשה פירוק השלד הפחמני של החומצה </a:t>
            </a:r>
            <a:r>
              <a:rPr lang="he-IL" dirty="0" err="1"/>
              <a:t>הפירובית</a:t>
            </a:r>
            <a:r>
              <a:rPr lang="he-IL" dirty="0"/>
              <a:t>. </a:t>
            </a:r>
          </a:p>
          <a:p>
            <a:pPr lvl="1" algn="just"/>
            <a:r>
              <a:rPr lang="he-IL" dirty="0"/>
              <a:t>במדור החיצוני – הרכבת מולקולות המים וזרחון מולקולת </a:t>
            </a:r>
            <a:r>
              <a:rPr lang="en-US" dirty="0"/>
              <a:t>ADP</a:t>
            </a:r>
            <a:r>
              <a:rPr lang="he-IL" dirty="0"/>
              <a:t> ל-</a:t>
            </a:r>
            <a:r>
              <a:rPr lang="en-US" dirty="0"/>
              <a:t>ATP</a:t>
            </a:r>
            <a:r>
              <a:rPr lang="he-IL" dirty="0"/>
              <a:t> נעשים באמצעות אנזימים ומבנים המשובצים בקרום הפנימי של המיטוכונדריון</a:t>
            </a:r>
          </a:p>
        </p:txBody>
      </p:sp>
      <p:sp>
        <p:nvSpPr>
          <p:cNvPr id="13" name="Rectangle 12">
            <a:extLst>
              <a:ext uri="{FF2B5EF4-FFF2-40B4-BE49-F238E27FC236}">
                <a16:creationId xmlns:a16="http://schemas.microsoft.com/office/drawing/2014/main" id="{E8C5010A-4B39-4535-97DF-DB76E0AEEB00}"/>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4" name="Rectangle 13">
            <a:extLst>
              <a:ext uri="{FF2B5EF4-FFF2-40B4-BE49-F238E27FC236}">
                <a16:creationId xmlns:a16="http://schemas.microsoft.com/office/drawing/2014/main" id="{478E4D5B-70D1-46DA-B73C-14E96BB31427}"/>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1</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sp>
        <p:nvSpPr>
          <p:cNvPr id="15" name="תיבת טקסט 14">
            <a:extLst>
              <a:ext uri="{FF2B5EF4-FFF2-40B4-BE49-F238E27FC236}">
                <a16:creationId xmlns:a16="http://schemas.microsoft.com/office/drawing/2014/main" id="{72C0CD09-D559-49F8-94EB-207505A76BC3}"/>
              </a:ext>
            </a:extLst>
          </p:cNvPr>
          <p:cNvSpPr txBox="1"/>
          <p:nvPr/>
        </p:nvSpPr>
        <p:spPr>
          <a:xfrm>
            <a:off x="3628031" y="6394775"/>
            <a:ext cx="6702745" cy="307777"/>
          </a:xfrm>
          <a:prstGeom prst="rect">
            <a:avLst/>
          </a:prstGeom>
          <a:noFill/>
        </p:spPr>
        <p:txBody>
          <a:bodyPr wrap="square">
            <a:spAutoFit/>
          </a:bodyPr>
          <a:lstStyle/>
          <a:p>
            <a:pPr algn="just" rtl="0"/>
            <a:r>
              <a:rPr lang="en-US" sz="1400" dirty="0"/>
              <a:t>https://www.shutterstock.com/image-vector/section-mitochondria-416026081</a:t>
            </a:r>
            <a:endParaRPr lang="he-IL" sz="1400" dirty="0"/>
          </a:p>
        </p:txBody>
      </p:sp>
      <p:sp>
        <p:nvSpPr>
          <p:cNvPr id="10" name="תיבת טקסט 9">
            <a:extLst>
              <a:ext uri="{FF2B5EF4-FFF2-40B4-BE49-F238E27FC236}">
                <a16:creationId xmlns:a16="http://schemas.microsoft.com/office/drawing/2014/main" id="{E114AD2D-9263-40C3-8C0C-26ECF9A5ABA0}"/>
              </a:ext>
            </a:extLst>
          </p:cNvPr>
          <p:cNvSpPr txBox="1"/>
          <p:nvPr/>
        </p:nvSpPr>
        <p:spPr>
          <a:xfrm>
            <a:off x="107927" y="5299402"/>
            <a:ext cx="9162534" cy="646331"/>
          </a:xfrm>
          <a:prstGeom prst="rect">
            <a:avLst/>
          </a:prstGeom>
          <a:noFill/>
        </p:spPr>
        <p:txBody>
          <a:bodyPr wrap="square">
            <a:spAutoFit/>
          </a:bodyPr>
          <a:lstStyle/>
          <a:p>
            <a:r>
              <a:rPr kumimoji="0" lang="he-IL" sz="3600" b="1" i="0" u="none" strike="noStrike" kern="1200" cap="none" spc="0" normalizeH="0" baseline="0" noProof="0" dirty="0">
                <a:ln>
                  <a:noFill/>
                </a:ln>
                <a:solidFill>
                  <a:srgbClr val="00B050"/>
                </a:solidFill>
                <a:effectLst/>
                <a:uLnTx/>
                <a:uFillTx/>
                <a:ea typeface="+mn-ea"/>
                <a:cs typeface="Varela Round" panose="00000500000000000000" pitchFamily="2" charset="-79"/>
              </a:rPr>
              <a:t>הגדלת שטח הפנים ביחס לנפח</a:t>
            </a:r>
            <a:endParaRPr lang="en-US" sz="3600" b="1" dirty="0">
              <a:solidFill>
                <a:srgbClr val="00B050"/>
              </a:solidFill>
            </a:endParaRPr>
          </a:p>
        </p:txBody>
      </p:sp>
      <p:pic>
        <p:nvPicPr>
          <p:cNvPr id="4" name="Picture 3">
            <a:extLst>
              <a:ext uri="{FF2B5EF4-FFF2-40B4-BE49-F238E27FC236}">
                <a16:creationId xmlns:a16="http://schemas.microsoft.com/office/drawing/2014/main" id="{A64F7E2A-76B7-4DDA-B35A-182D3CC11F25}"/>
              </a:ext>
            </a:extLst>
          </p:cNvPr>
          <p:cNvPicPr>
            <a:picLocks noChangeAspect="1"/>
          </p:cNvPicPr>
          <p:nvPr/>
        </p:nvPicPr>
        <p:blipFill>
          <a:blip r:embed="rId3"/>
          <a:stretch>
            <a:fillRect/>
          </a:stretch>
        </p:blipFill>
        <p:spPr>
          <a:xfrm>
            <a:off x="1" y="4900666"/>
            <a:ext cx="2921538" cy="1857521"/>
          </a:xfrm>
          <a:prstGeom prst="rect">
            <a:avLst/>
          </a:prstGeom>
        </p:spPr>
      </p:pic>
    </p:spTree>
    <p:extLst>
      <p:ext uri="{BB962C8B-B14F-4D97-AF65-F5344CB8AC3E}">
        <p14:creationId xmlns:p14="http://schemas.microsoft.com/office/powerpoint/2010/main" val="4117381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wipe(up)">
                                      <p:cBhvr>
                                        <p:cTn id="13" dur="500"/>
                                        <p:tgtEl>
                                          <p:spTgt spid="9">
                                            <p:txEl>
                                              <p:pRg st="0" end="0"/>
                                            </p:txEl>
                                          </p:spTgt>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wipe(up)">
                                      <p:cBhvr>
                                        <p:cTn id="16" dur="500"/>
                                        <p:tgtEl>
                                          <p:spTgt spid="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wipe(up)">
                                      <p:cBhvr>
                                        <p:cTn id="21" dur="500"/>
                                        <p:tgtEl>
                                          <p:spTgt spid="9">
                                            <p:txEl>
                                              <p:pRg st="2" end="2"/>
                                            </p:txEl>
                                          </p:spTgt>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9">
                                            <p:txEl>
                                              <p:pRg st="3" end="3"/>
                                            </p:txEl>
                                          </p:spTgt>
                                        </p:tgtEl>
                                        <p:attrNameLst>
                                          <p:attrName>style.visibility</p:attrName>
                                        </p:attrNameLst>
                                      </p:cBhvr>
                                      <p:to>
                                        <p:strVal val="visible"/>
                                      </p:to>
                                    </p:set>
                                    <p:animEffect transition="in" filter="wipe(up)">
                                      <p:cBhvr>
                                        <p:cTn id="24" dur="500"/>
                                        <p:tgtEl>
                                          <p:spTgt spid="9">
                                            <p:txEl>
                                              <p:pRg st="3" end="3"/>
                                            </p:txEl>
                                          </p:spTgt>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wipe(up)">
                                      <p:cBhvr>
                                        <p:cTn id="27" dur="5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9" grpId="0" build="p"/>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 name="כותרת 4"/>
          <p:cNvSpPr>
            <a:spLocks noGrp="1"/>
          </p:cNvSpPr>
          <p:nvPr>
            <p:ph type="ctrTitle"/>
          </p:nvPr>
        </p:nvSpPr>
        <p:spPr/>
        <p:txBody>
          <a:bodyPr/>
          <a:lstStyle/>
          <a:p>
            <a:r>
              <a:rPr lang="he-IL" dirty="0"/>
              <a:t>התאמת מבנה לתפקוד</a:t>
            </a:r>
          </a:p>
        </p:txBody>
      </p:sp>
      <p:sp>
        <p:nvSpPr>
          <p:cNvPr id="3" name="Text Placeholder 2">
            <a:extLst>
              <a:ext uri="{FF2B5EF4-FFF2-40B4-BE49-F238E27FC236}">
                <a16:creationId xmlns:a16="http://schemas.microsoft.com/office/drawing/2014/main" id="{137C9259-BD27-44CF-89D5-877243D9C831}"/>
              </a:ext>
            </a:extLst>
          </p:cNvPr>
          <p:cNvSpPr>
            <a:spLocks noGrp="1"/>
          </p:cNvSpPr>
          <p:nvPr>
            <p:ph type="body" sz="quarter" idx="10"/>
          </p:nvPr>
        </p:nvSpPr>
        <p:spPr/>
        <p:txBody>
          <a:bodyPr/>
          <a:lstStyle/>
          <a:p>
            <a:r>
              <a:rPr lang="he-IL" b="1" dirty="0"/>
              <a:t>ברמת התא</a:t>
            </a:r>
            <a:endParaRPr lang="en-US" b="1" dirty="0"/>
          </a:p>
        </p:txBody>
      </p:sp>
      <p:sp>
        <p:nvSpPr>
          <p:cNvPr id="6" name="Rectangle 5">
            <a:extLst>
              <a:ext uri="{FF2B5EF4-FFF2-40B4-BE49-F238E27FC236}">
                <a16:creationId xmlns:a16="http://schemas.microsoft.com/office/drawing/2014/main" id="{D40C8EF4-F222-4B31-8130-4875F8E3C95C}"/>
              </a:ext>
            </a:extLst>
          </p:cNvPr>
          <p:cNvSpPr/>
          <p:nvPr/>
        </p:nvSpPr>
        <p:spPr>
          <a:xfrm>
            <a:off x="12279397" y="1400768"/>
            <a:ext cx="2277745" cy="297506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(אין צורך להשאיר את הכיתובים "שם הפרק" , "כותרת משנה", מחקו אותם וכתבו רק את הפרטים עצמם). </a:t>
            </a:r>
            <a:endParaRPr lang="en-US" dirty="0">
              <a:solidFill>
                <a:srgbClr val="002060"/>
              </a:solidFill>
            </a:endParaRPr>
          </a:p>
        </p:txBody>
      </p:sp>
    </p:spTree>
    <p:extLst>
      <p:ext uri="{BB962C8B-B14F-4D97-AF65-F5344CB8AC3E}">
        <p14:creationId xmlns:p14="http://schemas.microsoft.com/office/powerpoint/2010/main" val="26981792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9228C1D-A17F-43C3-894B-39D305E9303E}"/>
              </a:ext>
            </a:extLst>
          </p:cNvPr>
          <p:cNvSpPr>
            <a:spLocks noGrp="1"/>
          </p:cNvSpPr>
          <p:nvPr>
            <p:ph type="title"/>
          </p:nvPr>
        </p:nvSpPr>
        <p:spPr/>
        <p:txBody>
          <a:bodyPr/>
          <a:lstStyle/>
          <a:p>
            <a:r>
              <a:rPr lang="he-IL" dirty="0"/>
              <a:t>תאים שונים – תפקודים שונים</a:t>
            </a:r>
          </a:p>
        </p:txBody>
      </p:sp>
      <p:sp>
        <p:nvSpPr>
          <p:cNvPr id="8" name="מציין מיקום טקסט 13">
            <a:extLst>
              <a:ext uri="{FF2B5EF4-FFF2-40B4-BE49-F238E27FC236}">
                <a16:creationId xmlns:a16="http://schemas.microsoft.com/office/drawing/2014/main" id="{5F073F6F-B06E-4677-A445-F6E702C2E63D}"/>
              </a:ext>
            </a:extLst>
          </p:cNvPr>
          <p:cNvSpPr>
            <a:spLocks noGrp="1"/>
          </p:cNvSpPr>
          <p:nvPr>
            <p:ph type="body" sz="quarter" idx="3"/>
          </p:nvPr>
        </p:nvSpPr>
        <p:spPr>
          <a:xfrm>
            <a:off x="-155935" y="1017124"/>
            <a:ext cx="11161453" cy="457200"/>
          </a:xfrm>
        </p:spPr>
        <p:txBody>
          <a:bodyPr/>
          <a:lstStyle/>
          <a:p>
            <a:r>
              <a:rPr lang="he-IL" dirty="0"/>
              <a:t>תאים </a:t>
            </a:r>
            <a:r>
              <a:rPr lang="he-IL" dirty="0" err="1"/>
              <a:t>אאוקריוטים</a:t>
            </a:r>
            <a:r>
              <a:rPr lang="he-IL" dirty="0"/>
              <a:t> (=בעלי גרעין) ותאים </a:t>
            </a:r>
            <a:r>
              <a:rPr lang="he-IL" dirty="0" err="1"/>
              <a:t>פרוקריוטיים</a:t>
            </a:r>
            <a:r>
              <a:rPr lang="he-IL" dirty="0"/>
              <a:t> (=חסרי גרעין)</a:t>
            </a:r>
          </a:p>
        </p:txBody>
      </p:sp>
      <p:sp>
        <p:nvSpPr>
          <p:cNvPr id="9" name="מציין מיקום תוכן 8">
            <a:extLst>
              <a:ext uri="{FF2B5EF4-FFF2-40B4-BE49-F238E27FC236}">
                <a16:creationId xmlns:a16="http://schemas.microsoft.com/office/drawing/2014/main" id="{976EFD1C-2C83-406B-A4FA-8AEE22957B59}"/>
              </a:ext>
            </a:extLst>
          </p:cNvPr>
          <p:cNvSpPr>
            <a:spLocks noGrp="1"/>
          </p:cNvSpPr>
          <p:nvPr>
            <p:ph sz="quarter" idx="4"/>
          </p:nvPr>
        </p:nvSpPr>
        <p:spPr>
          <a:xfrm>
            <a:off x="326817" y="1667906"/>
            <a:ext cx="10499679" cy="3522187"/>
          </a:xfrm>
        </p:spPr>
        <p:txBody>
          <a:bodyPr/>
          <a:lstStyle/>
          <a:p>
            <a:pPr marL="0" indent="-17491">
              <a:buNone/>
            </a:pPr>
            <a:r>
              <a:rPr lang="he-IL" b="1" dirty="0"/>
              <a:t>התא הוא יחידת החיים הביולוגית הקטנה ביותר. </a:t>
            </a:r>
          </a:p>
          <a:p>
            <a:pPr marL="0" indent="-17491">
              <a:buNone/>
            </a:pPr>
            <a:r>
              <a:rPr lang="he-IL" b="1" dirty="0"/>
              <a:t>כל תא הוא גם יחידת תפקוד העומדת בפני עצמה.  </a:t>
            </a:r>
          </a:p>
          <a:p>
            <a:pPr marL="0" indent="-17491" algn="just">
              <a:buNone/>
            </a:pPr>
            <a:r>
              <a:rPr lang="he-IL" dirty="0"/>
              <a:t>ישנו מבנה בסיסי דומה בין סוגי תאים שונים (אחידות בעולם החי), ההבדל במבנה מתבטא גם בהבדל בתפקוד. </a:t>
            </a:r>
          </a:p>
          <a:p>
            <a:pPr marL="0" indent="-17491" algn="just">
              <a:buNone/>
            </a:pPr>
            <a:r>
              <a:rPr lang="he-IL" dirty="0"/>
              <a:t>נשווה בין תא בע"ח, תא צמח (שניהם </a:t>
            </a:r>
            <a:r>
              <a:rPr lang="he-IL" dirty="0" err="1"/>
              <a:t>אאוקריוטים</a:t>
            </a:r>
            <a:r>
              <a:rPr lang="he-IL" dirty="0"/>
              <a:t>) ותא חיידק (</a:t>
            </a:r>
            <a:r>
              <a:rPr lang="he-IL" dirty="0" err="1"/>
              <a:t>פרוקריוטי</a:t>
            </a:r>
            <a:r>
              <a:rPr lang="he-IL" dirty="0"/>
              <a:t>).</a:t>
            </a:r>
          </a:p>
        </p:txBody>
      </p:sp>
      <p:sp>
        <p:nvSpPr>
          <p:cNvPr id="13" name="Rectangle 12">
            <a:extLst>
              <a:ext uri="{FF2B5EF4-FFF2-40B4-BE49-F238E27FC236}">
                <a16:creationId xmlns:a16="http://schemas.microsoft.com/office/drawing/2014/main" id="{E8C5010A-4B39-4535-97DF-DB76E0AEEB00}"/>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4" name="Rectangle 13">
            <a:extLst>
              <a:ext uri="{FF2B5EF4-FFF2-40B4-BE49-F238E27FC236}">
                <a16:creationId xmlns:a16="http://schemas.microsoft.com/office/drawing/2014/main" id="{478E4D5B-70D1-46DA-B73C-14E96BB31427}"/>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1</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sp>
        <p:nvSpPr>
          <p:cNvPr id="15" name="תיבת טקסט 14">
            <a:extLst>
              <a:ext uri="{FF2B5EF4-FFF2-40B4-BE49-F238E27FC236}">
                <a16:creationId xmlns:a16="http://schemas.microsoft.com/office/drawing/2014/main" id="{B2F0F118-CD71-41AB-9114-EAAA01304E64}"/>
              </a:ext>
            </a:extLst>
          </p:cNvPr>
          <p:cNvSpPr txBox="1"/>
          <p:nvPr/>
        </p:nvSpPr>
        <p:spPr>
          <a:xfrm>
            <a:off x="3701375" y="6053329"/>
            <a:ext cx="6215974" cy="523220"/>
          </a:xfrm>
          <a:prstGeom prst="rect">
            <a:avLst/>
          </a:prstGeom>
          <a:noFill/>
        </p:spPr>
        <p:txBody>
          <a:bodyPr wrap="square">
            <a:spAutoFit/>
          </a:bodyPr>
          <a:lstStyle/>
          <a:p>
            <a:pPr algn="ctr" rtl="0"/>
            <a:r>
              <a:rPr lang="en-US" sz="1400" dirty="0"/>
              <a:t>https://www.shutterstock.com/image-illustration/difference-between-bacteria-animal-plant-cells-1414724018</a:t>
            </a:r>
            <a:endParaRPr lang="he-IL" sz="1400" dirty="0"/>
          </a:p>
        </p:txBody>
      </p:sp>
      <p:pic>
        <p:nvPicPr>
          <p:cNvPr id="5" name="Picture 4">
            <a:extLst>
              <a:ext uri="{FF2B5EF4-FFF2-40B4-BE49-F238E27FC236}">
                <a16:creationId xmlns:a16="http://schemas.microsoft.com/office/drawing/2014/main" id="{A944A550-6597-4D3B-9708-2FDA92178679}"/>
              </a:ext>
            </a:extLst>
          </p:cNvPr>
          <p:cNvPicPr>
            <a:picLocks noChangeAspect="1"/>
          </p:cNvPicPr>
          <p:nvPr/>
        </p:nvPicPr>
        <p:blipFill>
          <a:blip r:embed="rId3"/>
          <a:stretch>
            <a:fillRect/>
          </a:stretch>
        </p:blipFill>
        <p:spPr>
          <a:xfrm>
            <a:off x="479216" y="4030752"/>
            <a:ext cx="3863456" cy="2022577"/>
          </a:xfrm>
          <a:prstGeom prst="rect">
            <a:avLst/>
          </a:prstGeom>
        </p:spPr>
      </p:pic>
    </p:spTree>
    <p:extLst>
      <p:ext uri="{BB962C8B-B14F-4D97-AF65-F5344CB8AC3E}">
        <p14:creationId xmlns:p14="http://schemas.microsoft.com/office/powerpoint/2010/main" val="2355581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wipe(up)">
                                      <p:cBhvr>
                                        <p:cTn id="13" dur="5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wipe(up)">
                                      <p:cBhvr>
                                        <p:cTn id="18" dur="500"/>
                                        <p:tgtEl>
                                          <p:spTgt spid="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Effect transition="in" filter="wipe(up)">
                                      <p:cBhvr>
                                        <p:cTn id="23" dur="500"/>
                                        <p:tgtEl>
                                          <p:spTgt spid="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wipe(up)">
                                      <p:cBhvr>
                                        <p:cTn id="28"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9228C1D-A17F-43C3-894B-39D305E9303E}"/>
              </a:ext>
            </a:extLst>
          </p:cNvPr>
          <p:cNvSpPr>
            <a:spLocks noGrp="1"/>
          </p:cNvSpPr>
          <p:nvPr>
            <p:ph type="title"/>
          </p:nvPr>
        </p:nvSpPr>
        <p:spPr/>
        <p:txBody>
          <a:bodyPr/>
          <a:lstStyle/>
          <a:p>
            <a:r>
              <a:rPr lang="he-IL" dirty="0"/>
              <a:t>תאים שונים – תפקודים שונים</a:t>
            </a:r>
          </a:p>
        </p:txBody>
      </p:sp>
      <p:sp>
        <p:nvSpPr>
          <p:cNvPr id="8" name="מציין מיקום טקסט 13">
            <a:extLst>
              <a:ext uri="{FF2B5EF4-FFF2-40B4-BE49-F238E27FC236}">
                <a16:creationId xmlns:a16="http://schemas.microsoft.com/office/drawing/2014/main" id="{5F073F6F-B06E-4677-A445-F6E702C2E63D}"/>
              </a:ext>
            </a:extLst>
          </p:cNvPr>
          <p:cNvSpPr>
            <a:spLocks noGrp="1"/>
          </p:cNvSpPr>
          <p:nvPr>
            <p:ph type="body" sz="quarter" idx="3"/>
          </p:nvPr>
        </p:nvSpPr>
        <p:spPr/>
        <p:txBody>
          <a:bodyPr/>
          <a:lstStyle/>
          <a:p>
            <a:r>
              <a:rPr lang="he-IL" dirty="0"/>
              <a:t>תאי בעלי חיים בעלי תפקוד שונה</a:t>
            </a:r>
          </a:p>
        </p:txBody>
      </p:sp>
      <p:sp>
        <p:nvSpPr>
          <p:cNvPr id="9" name="מציין מיקום תוכן 8">
            <a:extLst>
              <a:ext uri="{FF2B5EF4-FFF2-40B4-BE49-F238E27FC236}">
                <a16:creationId xmlns:a16="http://schemas.microsoft.com/office/drawing/2014/main" id="{976EFD1C-2C83-406B-A4FA-8AEE22957B59}"/>
              </a:ext>
            </a:extLst>
          </p:cNvPr>
          <p:cNvSpPr>
            <a:spLocks noGrp="1"/>
          </p:cNvSpPr>
          <p:nvPr>
            <p:ph sz="quarter" idx="4"/>
          </p:nvPr>
        </p:nvSpPr>
        <p:spPr>
          <a:xfrm>
            <a:off x="6095999" y="1519868"/>
            <a:ext cx="5580727" cy="3906836"/>
          </a:xfrm>
        </p:spPr>
        <p:txBody>
          <a:bodyPr>
            <a:normAutofit fontScale="92500"/>
          </a:bodyPr>
          <a:lstStyle/>
          <a:p>
            <a:pPr marL="0" indent="-17491">
              <a:buNone/>
            </a:pPr>
            <a:r>
              <a:rPr lang="he-IL" sz="2800" b="1" dirty="0"/>
              <a:t>תא דם אדום</a:t>
            </a:r>
          </a:p>
          <a:p>
            <a:pPr marL="0" indent="-17491">
              <a:buNone/>
            </a:pPr>
            <a:r>
              <a:rPr lang="he-IL" sz="2200" b="1" dirty="0"/>
              <a:t>מבנה: </a:t>
            </a:r>
          </a:p>
          <a:p>
            <a:pPr marL="0" indent="-17491">
              <a:buNone/>
            </a:pPr>
            <a:r>
              <a:rPr lang="he-IL" sz="2200" dirty="0"/>
              <a:t>תא דמוי דסקית שטוחה, </a:t>
            </a:r>
          </a:p>
          <a:p>
            <a:pPr marL="0" indent="-17491">
              <a:buNone/>
            </a:pPr>
            <a:r>
              <a:rPr lang="he-IL" sz="2200" dirty="0"/>
              <a:t>המאבד את גרעינו בזמן ההתמיינות במח העצם.</a:t>
            </a:r>
          </a:p>
          <a:p>
            <a:pPr marL="0" indent="-17491">
              <a:buNone/>
            </a:pPr>
            <a:r>
              <a:rPr lang="he-IL" sz="2200" dirty="0"/>
              <a:t>מכיל מולקולות המוגלובין. </a:t>
            </a:r>
          </a:p>
          <a:p>
            <a:pPr marL="0" indent="-17491">
              <a:buNone/>
            </a:pPr>
            <a:r>
              <a:rPr lang="he-IL" sz="2200" b="1" dirty="0"/>
              <a:t>תפקוד: </a:t>
            </a:r>
          </a:p>
          <a:p>
            <a:pPr marL="0" indent="-17491">
              <a:buNone/>
            </a:pPr>
            <a:r>
              <a:rPr lang="he-IL" sz="2200" dirty="0"/>
              <a:t>נשיאת חמצן במערכת כלי הדם המובילים דם אל כל איברי הגוף ומשחררים חמצן במקומות בהם ריכוז החמצן נמוך. מבנה </a:t>
            </a:r>
            <a:r>
              <a:rPr lang="he-IL" sz="2200" dirty="0" err="1"/>
              <a:t>הדיסקית</a:t>
            </a:r>
            <a:r>
              <a:rPr lang="he-IL" sz="2200" dirty="0"/>
              <a:t> מאפשר מעבר גם בנימים הקטנים. </a:t>
            </a:r>
          </a:p>
        </p:txBody>
      </p:sp>
      <p:sp>
        <p:nvSpPr>
          <p:cNvPr id="13" name="Rectangle 12">
            <a:extLst>
              <a:ext uri="{FF2B5EF4-FFF2-40B4-BE49-F238E27FC236}">
                <a16:creationId xmlns:a16="http://schemas.microsoft.com/office/drawing/2014/main" id="{E8C5010A-4B39-4535-97DF-DB76E0AEEB00}"/>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4" name="Rectangle 13">
            <a:extLst>
              <a:ext uri="{FF2B5EF4-FFF2-40B4-BE49-F238E27FC236}">
                <a16:creationId xmlns:a16="http://schemas.microsoft.com/office/drawing/2014/main" id="{478E4D5B-70D1-46DA-B73C-14E96BB31427}"/>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1</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sp>
        <p:nvSpPr>
          <p:cNvPr id="7" name="מציין מיקום תוכן 8">
            <a:extLst>
              <a:ext uri="{FF2B5EF4-FFF2-40B4-BE49-F238E27FC236}">
                <a16:creationId xmlns:a16="http://schemas.microsoft.com/office/drawing/2014/main" id="{CE98E121-7664-4405-8A49-0E1CB907D725}"/>
              </a:ext>
            </a:extLst>
          </p:cNvPr>
          <p:cNvSpPr txBox="1">
            <a:spLocks/>
          </p:cNvSpPr>
          <p:nvPr/>
        </p:nvSpPr>
        <p:spPr>
          <a:xfrm>
            <a:off x="193977" y="1658172"/>
            <a:ext cx="5275926" cy="4799423"/>
          </a:xfrm>
          <a:prstGeom prst="rect">
            <a:avLst/>
          </a:prstGeom>
        </p:spPr>
        <p:txBody>
          <a:bodyPr vert="horz" lIns="91440" tIns="45720" rIns="91440" bIns="45720" rtlCol="1">
            <a:normAutofit fontScale="92500" lnSpcReduction="10000"/>
          </a:bodyPr>
          <a:lstStyle>
            <a:lvl1pPr marL="268288" indent="-268288" algn="r" defTabSz="914491" rtl="1" eaLnBrk="1" latinLnBrk="0" hangingPunct="1">
              <a:lnSpc>
                <a:spcPct val="100000"/>
              </a:lnSpc>
              <a:spcBef>
                <a:spcPts val="0"/>
              </a:spcBef>
              <a:spcAft>
                <a:spcPts val="600"/>
              </a:spcAft>
              <a:buFont typeface="Arial" pitchFamily="34" charset="0"/>
              <a:buChar char="•"/>
              <a:defRPr lang="he-IL" sz="2400" kern="1200" dirty="0" smtClean="0">
                <a:solidFill>
                  <a:srgbClr val="002060"/>
                </a:solidFill>
                <a:latin typeface="Varela Round" pitchFamily="2" charset="-79"/>
                <a:ea typeface="+mn-ea"/>
                <a:cs typeface="Varela Round" panose="00000500000000000000" pitchFamily="2" charset="-79"/>
              </a:defRPr>
            </a:lvl1pPr>
            <a:lvl2pPr marL="743024" indent="-285779" algn="r" defTabSz="914491" rtl="1" eaLnBrk="1" latinLnBrk="0" hangingPunct="1">
              <a:lnSpc>
                <a:spcPct val="100000"/>
              </a:lnSpc>
              <a:spcBef>
                <a:spcPts val="0"/>
              </a:spcBef>
              <a:spcAft>
                <a:spcPts val="600"/>
              </a:spcAft>
              <a:buFont typeface="Arial" pitchFamily="34" charset="0"/>
              <a:buChar char="–"/>
              <a:defRPr lang="he-IL" sz="2400" kern="1200" dirty="0" smtClean="0">
                <a:solidFill>
                  <a:srgbClr val="002060"/>
                </a:solidFill>
                <a:latin typeface="Varela Round" pitchFamily="2" charset="-79"/>
                <a:ea typeface="+mn-ea"/>
                <a:cs typeface="Varela Round" panose="00000500000000000000" pitchFamily="2" charset="-79"/>
              </a:defRPr>
            </a:lvl2pPr>
            <a:lvl3pPr marL="1143114" indent="-228623" algn="r" defTabSz="914491" rtl="1" eaLnBrk="1" latinLnBrk="0" hangingPunct="1">
              <a:spcBef>
                <a:spcPct val="20000"/>
              </a:spcBef>
              <a:buFont typeface="Arial" pitchFamily="34" charset="0"/>
              <a:buChar char="•"/>
              <a:defRPr sz="1800" kern="1200">
                <a:solidFill>
                  <a:schemeClr val="tx1"/>
                </a:solidFill>
                <a:latin typeface="+mn-lt"/>
                <a:ea typeface="+mn-ea"/>
                <a:cs typeface="+mn-cs"/>
              </a:defRPr>
            </a:lvl3pPr>
            <a:lvl4pPr marL="1600360"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4pPr>
            <a:lvl5pPr marL="2057606"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5pPr>
            <a:lvl6pPr marL="2514851"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6pPr>
            <a:lvl7pPr marL="2972097"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7pPr>
            <a:lvl8pPr marL="3429343"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8pPr>
            <a:lvl9pPr marL="3886589"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marL="0" indent="-17491" algn="just">
              <a:buFont typeface="Arial" pitchFamily="34" charset="0"/>
              <a:buNone/>
            </a:pPr>
            <a:r>
              <a:rPr lang="he-IL" sz="3000" b="1" dirty="0"/>
              <a:t>תא עצב</a:t>
            </a:r>
          </a:p>
          <a:p>
            <a:pPr marL="0" indent="-17491" algn="just">
              <a:buFont typeface="Arial" pitchFamily="34" charset="0"/>
              <a:buNone/>
            </a:pPr>
            <a:r>
              <a:rPr lang="he-IL" b="1" dirty="0"/>
              <a:t>מבנה: </a:t>
            </a:r>
          </a:p>
          <a:p>
            <a:pPr marL="0" indent="-17491" algn="just">
              <a:buFont typeface="Arial" pitchFamily="34" charset="0"/>
              <a:buNone/>
            </a:pPr>
            <a:r>
              <a:rPr lang="he-IL" dirty="0"/>
              <a:t>ייחודי – גרעין תא ומבנה הכולל דנדריטים ואקסון עם שלוחות. </a:t>
            </a:r>
          </a:p>
          <a:p>
            <a:pPr marL="0" indent="-17491" algn="just">
              <a:buFont typeface="Arial" pitchFamily="34" charset="0"/>
              <a:buNone/>
            </a:pPr>
            <a:r>
              <a:rPr lang="he-IL" b="1" dirty="0"/>
              <a:t>תפקוד: פיקוח ותיאום פעילויות בגוף</a:t>
            </a:r>
          </a:p>
          <a:p>
            <a:pPr marL="0" indent="-17491" algn="just">
              <a:buFont typeface="Arial" pitchFamily="34" charset="0"/>
              <a:buNone/>
            </a:pPr>
            <a:r>
              <a:rPr lang="he-IL" dirty="0"/>
              <a:t>דנדריטים קולטים אות חשמלי או כימי</a:t>
            </a:r>
          </a:p>
          <a:p>
            <a:pPr marL="0" indent="-17491" algn="just">
              <a:buFont typeface="Arial" pitchFamily="34" charset="0"/>
              <a:buNone/>
            </a:pPr>
            <a:r>
              <a:rPr lang="he-IL" dirty="0"/>
              <a:t>האות עובר דרך תא העצב. אות חשמלי עובר בקפיצות בעזרת מעטפות המיאלין המבודדות ועוטפות את האקסון. </a:t>
            </a:r>
          </a:p>
          <a:p>
            <a:pPr marL="0" indent="-17491" algn="just">
              <a:buFont typeface="Arial" pitchFamily="34" charset="0"/>
              <a:buNone/>
            </a:pPr>
            <a:r>
              <a:rPr lang="he-IL" dirty="0"/>
              <a:t>האות הכימי עובר דרך אתר החיבור – הסינפסה – בין שני תאי עצב, בהם יש קולטנים המסוגלים להעביר ולהוליך את האות הכימי </a:t>
            </a:r>
            <a:r>
              <a:rPr lang="he-IL" dirty="0" err="1"/>
              <a:t>באקסוציטוזה</a:t>
            </a:r>
            <a:r>
              <a:rPr lang="he-IL" dirty="0"/>
              <a:t>.  </a:t>
            </a:r>
          </a:p>
          <a:p>
            <a:pPr marL="0" indent="-17491" algn="just">
              <a:buFont typeface="Arial" pitchFamily="34" charset="0"/>
              <a:buNone/>
            </a:pPr>
            <a:endParaRPr lang="he-IL" dirty="0"/>
          </a:p>
        </p:txBody>
      </p:sp>
      <p:pic>
        <p:nvPicPr>
          <p:cNvPr id="6" name="Picture 5">
            <a:extLst>
              <a:ext uri="{FF2B5EF4-FFF2-40B4-BE49-F238E27FC236}">
                <a16:creationId xmlns:a16="http://schemas.microsoft.com/office/drawing/2014/main" id="{23C9F9E4-F6ED-4771-97EC-F41A4E54D3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0942" y="891676"/>
            <a:ext cx="2438641" cy="1507160"/>
          </a:xfrm>
          <a:prstGeom prst="rect">
            <a:avLst/>
          </a:prstGeom>
        </p:spPr>
      </p:pic>
      <p:pic>
        <p:nvPicPr>
          <p:cNvPr id="11" name="Picture 10">
            <a:extLst>
              <a:ext uri="{FF2B5EF4-FFF2-40B4-BE49-F238E27FC236}">
                <a16:creationId xmlns:a16="http://schemas.microsoft.com/office/drawing/2014/main" id="{080CE9F1-AC1E-40DB-9A0B-F580B721E5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20902" y="1519868"/>
            <a:ext cx="1665506" cy="1249130"/>
          </a:xfrm>
          <a:prstGeom prst="rect">
            <a:avLst/>
          </a:prstGeom>
        </p:spPr>
      </p:pic>
    </p:spTree>
    <p:extLst>
      <p:ext uri="{BB962C8B-B14F-4D97-AF65-F5344CB8AC3E}">
        <p14:creationId xmlns:p14="http://schemas.microsoft.com/office/powerpoint/2010/main" val="1686423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wipe(up)">
                                      <p:cBhvr>
                                        <p:cTn id="13" dur="5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wipe(up)">
                                      <p:cBhvr>
                                        <p:cTn id="18" dur="500"/>
                                        <p:tgtEl>
                                          <p:spTgt spid="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Effect transition="in" filter="wipe(up)">
                                      <p:cBhvr>
                                        <p:cTn id="23" dur="500"/>
                                        <p:tgtEl>
                                          <p:spTgt spid="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wipe(up)">
                                      <p:cBhvr>
                                        <p:cTn id="28" dur="500"/>
                                        <p:tgtEl>
                                          <p:spTgt spid="9">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9">
                                            <p:txEl>
                                              <p:pRg st="4" end="4"/>
                                            </p:txEl>
                                          </p:spTgt>
                                        </p:tgtEl>
                                        <p:attrNameLst>
                                          <p:attrName>style.visibility</p:attrName>
                                        </p:attrNameLst>
                                      </p:cBhvr>
                                      <p:to>
                                        <p:strVal val="visible"/>
                                      </p:to>
                                    </p:set>
                                    <p:animEffect transition="in" filter="wipe(up)">
                                      <p:cBhvr>
                                        <p:cTn id="33" dur="500"/>
                                        <p:tgtEl>
                                          <p:spTgt spid="9">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9">
                                            <p:txEl>
                                              <p:pRg st="5" end="5"/>
                                            </p:txEl>
                                          </p:spTgt>
                                        </p:tgtEl>
                                        <p:attrNameLst>
                                          <p:attrName>style.visibility</p:attrName>
                                        </p:attrNameLst>
                                      </p:cBhvr>
                                      <p:to>
                                        <p:strVal val="visible"/>
                                      </p:to>
                                    </p:set>
                                    <p:animEffect transition="in" filter="wipe(up)">
                                      <p:cBhvr>
                                        <p:cTn id="38" dur="500"/>
                                        <p:tgtEl>
                                          <p:spTgt spid="9">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9">
                                            <p:txEl>
                                              <p:pRg st="6" end="6"/>
                                            </p:txEl>
                                          </p:spTgt>
                                        </p:tgtEl>
                                        <p:attrNameLst>
                                          <p:attrName>style.visibility</p:attrName>
                                        </p:attrNameLst>
                                      </p:cBhvr>
                                      <p:to>
                                        <p:strVal val="visible"/>
                                      </p:to>
                                    </p:set>
                                    <p:animEffect transition="in" filter="wipe(up)">
                                      <p:cBhvr>
                                        <p:cTn id="43" dur="500"/>
                                        <p:tgtEl>
                                          <p:spTgt spid="9">
                                            <p:txEl>
                                              <p:pRg st="6" end="6"/>
                                            </p:txEl>
                                          </p:spTgt>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7">
                                            <p:txEl>
                                              <p:pRg st="0" end="0"/>
                                            </p:txEl>
                                          </p:spTgt>
                                        </p:tgtEl>
                                        <p:attrNameLst>
                                          <p:attrName>style.visibility</p:attrName>
                                        </p:attrNameLst>
                                      </p:cBhvr>
                                      <p:to>
                                        <p:strVal val="visible"/>
                                      </p:to>
                                    </p:set>
                                    <p:animEffect transition="in" filter="wipe(up)">
                                      <p:cBhvr>
                                        <p:cTn id="46" dur="500"/>
                                        <p:tgtEl>
                                          <p:spTgt spid="7">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7">
                                            <p:txEl>
                                              <p:pRg st="1" end="1"/>
                                            </p:txEl>
                                          </p:spTgt>
                                        </p:tgtEl>
                                        <p:attrNameLst>
                                          <p:attrName>style.visibility</p:attrName>
                                        </p:attrNameLst>
                                      </p:cBhvr>
                                      <p:to>
                                        <p:strVal val="visible"/>
                                      </p:to>
                                    </p:set>
                                    <p:animEffect transition="in" filter="wipe(up)">
                                      <p:cBhvr>
                                        <p:cTn id="51" dur="500"/>
                                        <p:tgtEl>
                                          <p:spTgt spid="7">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7">
                                            <p:txEl>
                                              <p:pRg st="2" end="2"/>
                                            </p:txEl>
                                          </p:spTgt>
                                        </p:tgtEl>
                                        <p:attrNameLst>
                                          <p:attrName>style.visibility</p:attrName>
                                        </p:attrNameLst>
                                      </p:cBhvr>
                                      <p:to>
                                        <p:strVal val="visible"/>
                                      </p:to>
                                    </p:set>
                                    <p:animEffect transition="in" filter="wipe(up)">
                                      <p:cBhvr>
                                        <p:cTn id="56" dur="500"/>
                                        <p:tgtEl>
                                          <p:spTgt spid="7">
                                            <p:txEl>
                                              <p:pRg st="2" end="2"/>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grpId="0" nodeType="clickEffect">
                                  <p:stCondLst>
                                    <p:cond delay="0"/>
                                  </p:stCondLst>
                                  <p:childTnLst>
                                    <p:set>
                                      <p:cBhvr>
                                        <p:cTn id="60" dur="1" fill="hold">
                                          <p:stCondLst>
                                            <p:cond delay="0"/>
                                          </p:stCondLst>
                                        </p:cTn>
                                        <p:tgtEl>
                                          <p:spTgt spid="7">
                                            <p:txEl>
                                              <p:pRg st="3" end="3"/>
                                            </p:txEl>
                                          </p:spTgt>
                                        </p:tgtEl>
                                        <p:attrNameLst>
                                          <p:attrName>style.visibility</p:attrName>
                                        </p:attrNameLst>
                                      </p:cBhvr>
                                      <p:to>
                                        <p:strVal val="visible"/>
                                      </p:to>
                                    </p:set>
                                    <p:animEffect transition="in" filter="wipe(up)">
                                      <p:cBhvr>
                                        <p:cTn id="61" dur="500"/>
                                        <p:tgtEl>
                                          <p:spTgt spid="7">
                                            <p:txEl>
                                              <p:pRg st="3" end="3"/>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1" fill="hold" grpId="0" nodeType="clickEffect">
                                  <p:stCondLst>
                                    <p:cond delay="0"/>
                                  </p:stCondLst>
                                  <p:childTnLst>
                                    <p:set>
                                      <p:cBhvr>
                                        <p:cTn id="65" dur="1" fill="hold">
                                          <p:stCondLst>
                                            <p:cond delay="0"/>
                                          </p:stCondLst>
                                        </p:cTn>
                                        <p:tgtEl>
                                          <p:spTgt spid="7">
                                            <p:txEl>
                                              <p:pRg st="4" end="4"/>
                                            </p:txEl>
                                          </p:spTgt>
                                        </p:tgtEl>
                                        <p:attrNameLst>
                                          <p:attrName>style.visibility</p:attrName>
                                        </p:attrNameLst>
                                      </p:cBhvr>
                                      <p:to>
                                        <p:strVal val="visible"/>
                                      </p:to>
                                    </p:set>
                                    <p:animEffect transition="in" filter="wipe(up)">
                                      <p:cBhvr>
                                        <p:cTn id="66" dur="500"/>
                                        <p:tgtEl>
                                          <p:spTgt spid="7">
                                            <p:txEl>
                                              <p:pRg st="4" end="4"/>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1" fill="hold" grpId="0" nodeType="clickEffect">
                                  <p:stCondLst>
                                    <p:cond delay="0"/>
                                  </p:stCondLst>
                                  <p:childTnLst>
                                    <p:set>
                                      <p:cBhvr>
                                        <p:cTn id="70" dur="1" fill="hold">
                                          <p:stCondLst>
                                            <p:cond delay="0"/>
                                          </p:stCondLst>
                                        </p:cTn>
                                        <p:tgtEl>
                                          <p:spTgt spid="7">
                                            <p:txEl>
                                              <p:pRg st="5" end="5"/>
                                            </p:txEl>
                                          </p:spTgt>
                                        </p:tgtEl>
                                        <p:attrNameLst>
                                          <p:attrName>style.visibility</p:attrName>
                                        </p:attrNameLst>
                                      </p:cBhvr>
                                      <p:to>
                                        <p:strVal val="visible"/>
                                      </p:to>
                                    </p:set>
                                    <p:animEffect transition="in" filter="wipe(up)">
                                      <p:cBhvr>
                                        <p:cTn id="71" dur="500"/>
                                        <p:tgtEl>
                                          <p:spTgt spid="7">
                                            <p:txEl>
                                              <p:pRg st="5" end="5"/>
                                            </p:txEl>
                                          </p:spTgt>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1" fill="hold" grpId="0" nodeType="clickEffect">
                                  <p:stCondLst>
                                    <p:cond delay="0"/>
                                  </p:stCondLst>
                                  <p:childTnLst>
                                    <p:set>
                                      <p:cBhvr>
                                        <p:cTn id="75" dur="1" fill="hold">
                                          <p:stCondLst>
                                            <p:cond delay="0"/>
                                          </p:stCondLst>
                                        </p:cTn>
                                        <p:tgtEl>
                                          <p:spTgt spid="7">
                                            <p:txEl>
                                              <p:pRg st="6" end="6"/>
                                            </p:txEl>
                                          </p:spTgt>
                                        </p:tgtEl>
                                        <p:attrNameLst>
                                          <p:attrName>style.visibility</p:attrName>
                                        </p:attrNameLst>
                                      </p:cBhvr>
                                      <p:to>
                                        <p:strVal val="visible"/>
                                      </p:to>
                                    </p:set>
                                    <p:animEffect transition="in" filter="wipe(up)">
                                      <p:cBhvr>
                                        <p:cTn id="76" dur="5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9" grpId="0" build="p"/>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9228C1D-A17F-43C3-894B-39D305E9303E}"/>
              </a:ext>
            </a:extLst>
          </p:cNvPr>
          <p:cNvSpPr>
            <a:spLocks noGrp="1"/>
          </p:cNvSpPr>
          <p:nvPr>
            <p:ph type="title"/>
          </p:nvPr>
        </p:nvSpPr>
        <p:spPr/>
        <p:txBody>
          <a:bodyPr/>
          <a:lstStyle/>
          <a:p>
            <a:r>
              <a:rPr lang="he-IL" dirty="0"/>
              <a:t>תאים שונים – תפקודים שונים</a:t>
            </a:r>
          </a:p>
        </p:txBody>
      </p:sp>
      <p:sp>
        <p:nvSpPr>
          <p:cNvPr id="8" name="מציין מיקום טקסט 13">
            <a:extLst>
              <a:ext uri="{FF2B5EF4-FFF2-40B4-BE49-F238E27FC236}">
                <a16:creationId xmlns:a16="http://schemas.microsoft.com/office/drawing/2014/main" id="{5F073F6F-B06E-4677-A445-F6E702C2E63D}"/>
              </a:ext>
            </a:extLst>
          </p:cNvPr>
          <p:cNvSpPr>
            <a:spLocks noGrp="1"/>
          </p:cNvSpPr>
          <p:nvPr>
            <p:ph type="body" sz="quarter" idx="3"/>
          </p:nvPr>
        </p:nvSpPr>
        <p:spPr/>
        <p:txBody>
          <a:bodyPr/>
          <a:lstStyle/>
          <a:p>
            <a:r>
              <a:rPr lang="he-IL" dirty="0"/>
              <a:t>תאי צמח בעלי תפקוד שונה</a:t>
            </a:r>
          </a:p>
        </p:txBody>
      </p:sp>
      <p:sp>
        <p:nvSpPr>
          <p:cNvPr id="13" name="Rectangle 12">
            <a:extLst>
              <a:ext uri="{FF2B5EF4-FFF2-40B4-BE49-F238E27FC236}">
                <a16:creationId xmlns:a16="http://schemas.microsoft.com/office/drawing/2014/main" id="{E8C5010A-4B39-4535-97DF-DB76E0AEEB00}"/>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4" name="Rectangle 13">
            <a:extLst>
              <a:ext uri="{FF2B5EF4-FFF2-40B4-BE49-F238E27FC236}">
                <a16:creationId xmlns:a16="http://schemas.microsoft.com/office/drawing/2014/main" id="{478E4D5B-70D1-46DA-B73C-14E96BB31427}"/>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1</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sp>
        <p:nvSpPr>
          <p:cNvPr id="7" name="מציין מיקום תוכן 8">
            <a:extLst>
              <a:ext uri="{FF2B5EF4-FFF2-40B4-BE49-F238E27FC236}">
                <a16:creationId xmlns:a16="http://schemas.microsoft.com/office/drawing/2014/main" id="{63D5A460-F2DD-4ED9-9D39-3D3AED9D354D}"/>
              </a:ext>
            </a:extLst>
          </p:cNvPr>
          <p:cNvSpPr>
            <a:spLocks noGrp="1"/>
          </p:cNvSpPr>
          <p:nvPr>
            <p:ph sz="quarter" idx="4"/>
          </p:nvPr>
        </p:nvSpPr>
        <p:spPr>
          <a:xfrm>
            <a:off x="6095999" y="1519868"/>
            <a:ext cx="5751416" cy="3840072"/>
          </a:xfrm>
        </p:spPr>
        <p:txBody>
          <a:bodyPr>
            <a:normAutofit lnSpcReduction="10000"/>
          </a:bodyPr>
          <a:lstStyle/>
          <a:p>
            <a:pPr marL="0" indent="-17491">
              <a:buNone/>
            </a:pPr>
            <a:r>
              <a:rPr lang="he-IL" sz="2800" b="1" dirty="0"/>
              <a:t>פיוניות </a:t>
            </a:r>
            <a:r>
              <a:rPr lang="he-IL" sz="2200" dirty="0"/>
              <a:t>(פתחים באפידרמיס בעלים ובגבעולים)</a:t>
            </a:r>
          </a:p>
          <a:p>
            <a:pPr marL="0" indent="-17491">
              <a:buNone/>
            </a:pPr>
            <a:r>
              <a:rPr lang="he-IL" b="1" dirty="0"/>
              <a:t>מבנה</a:t>
            </a:r>
            <a:r>
              <a:rPr lang="he-IL" sz="2200" b="1" dirty="0"/>
              <a:t>: </a:t>
            </a:r>
          </a:p>
          <a:p>
            <a:pPr marL="0" indent="-17491" algn="just">
              <a:buNone/>
            </a:pPr>
            <a:r>
              <a:rPr lang="he-IL" sz="2200" dirty="0"/>
              <a:t>הפיונית מוקפת בשני תאי סגירה המוקפים דופן חזקה וגמישה. תאי הסגירה מכילים כלורופיל ושונים מיתר תאי האפידרמיס. </a:t>
            </a:r>
          </a:p>
          <a:p>
            <a:pPr marL="0" indent="-17491">
              <a:buNone/>
            </a:pPr>
            <a:r>
              <a:rPr lang="he-IL" sz="2200" b="1" dirty="0"/>
              <a:t>תפקוד: </a:t>
            </a:r>
          </a:p>
          <a:p>
            <a:pPr marL="0" indent="-17491" algn="just">
              <a:buNone/>
            </a:pPr>
            <a:r>
              <a:rPr lang="he-IL" sz="2200" dirty="0"/>
              <a:t>מאפשרים חילוף גזים בין החללים הבין תאיים לבין האוויר החיצוני. תפקיד משמעותי בדיות ופוטוסינתזה. </a:t>
            </a:r>
          </a:p>
        </p:txBody>
      </p:sp>
      <p:sp>
        <p:nvSpPr>
          <p:cNvPr id="10" name="תיבת טקסט 9">
            <a:extLst>
              <a:ext uri="{FF2B5EF4-FFF2-40B4-BE49-F238E27FC236}">
                <a16:creationId xmlns:a16="http://schemas.microsoft.com/office/drawing/2014/main" id="{99F96139-2B83-4889-A9A1-F086065EEC6F}"/>
              </a:ext>
            </a:extLst>
          </p:cNvPr>
          <p:cNvSpPr txBox="1"/>
          <p:nvPr/>
        </p:nvSpPr>
        <p:spPr>
          <a:xfrm>
            <a:off x="4494179" y="6313251"/>
            <a:ext cx="3774331" cy="457200"/>
          </a:xfrm>
          <a:prstGeom prst="rect">
            <a:avLst/>
          </a:prstGeom>
          <a:noFill/>
        </p:spPr>
        <p:txBody>
          <a:bodyPr wrap="square">
            <a:spAutoFit/>
          </a:bodyPr>
          <a:lstStyle/>
          <a:p>
            <a:pPr algn="l" rtl="0"/>
            <a:r>
              <a:rPr lang="en-US" sz="1200" dirty="0"/>
              <a:t>https://www.shutterstock.com/image-vector/structure-stomatal-complex-open-closed-stoma-1105349615</a:t>
            </a:r>
            <a:endParaRPr lang="he-IL" sz="1200" dirty="0"/>
          </a:p>
        </p:txBody>
      </p:sp>
      <p:sp>
        <p:nvSpPr>
          <p:cNvPr id="11" name="מציין מיקום תוכן 8">
            <a:extLst>
              <a:ext uri="{FF2B5EF4-FFF2-40B4-BE49-F238E27FC236}">
                <a16:creationId xmlns:a16="http://schemas.microsoft.com/office/drawing/2014/main" id="{F7F9D485-6E71-49F3-B74A-7E5D617D796E}"/>
              </a:ext>
            </a:extLst>
          </p:cNvPr>
          <p:cNvSpPr txBox="1">
            <a:spLocks/>
          </p:cNvSpPr>
          <p:nvPr/>
        </p:nvSpPr>
        <p:spPr>
          <a:xfrm>
            <a:off x="344585" y="1480469"/>
            <a:ext cx="5580727" cy="3840072"/>
          </a:xfrm>
          <a:prstGeom prst="rect">
            <a:avLst/>
          </a:prstGeom>
        </p:spPr>
        <p:txBody>
          <a:bodyPr vert="horz" lIns="91440" tIns="45720" rIns="91440" bIns="45720" rtlCol="1">
            <a:normAutofit/>
          </a:bodyPr>
          <a:lstStyle>
            <a:lvl1pPr marL="268288" indent="-268288" algn="r" defTabSz="914491" rtl="1" eaLnBrk="1" latinLnBrk="0" hangingPunct="1">
              <a:lnSpc>
                <a:spcPct val="100000"/>
              </a:lnSpc>
              <a:spcBef>
                <a:spcPts val="0"/>
              </a:spcBef>
              <a:spcAft>
                <a:spcPts val="600"/>
              </a:spcAft>
              <a:buFont typeface="Arial" pitchFamily="34" charset="0"/>
              <a:buChar char="•"/>
              <a:defRPr lang="he-IL" sz="2400" kern="1200" dirty="0" smtClean="0">
                <a:solidFill>
                  <a:srgbClr val="002060"/>
                </a:solidFill>
                <a:latin typeface="Varela Round" pitchFamily="2" charset="-79"/>
                <a:ea typeface="+mn-ea"/>
                <a:cs typeface="Varela Round" panose="00000500000000000000" pitchFamily="2" charset="-79"/>
              </a:defRPr>
            </a:lvl1pPr>
            <a:lvl2pPr marL="743024" indent="-285779" algn="r" defTabSz="914491" rtl="1" eaLnBrk="1" latinLnBrk="0" hangingPunct="1">
              <a:lnSpc>
                <a:spcPct val="100000"/>
              </a:lnSpc>
              <a:spcBef>
                <a:spcPts val="0"/>
              </a:spcBef>
              <a:spcAft>
                <a:spcPts val="600"/>
              </a:spcAft>
              <a:buFont typeface="Arial" pitchFamily="34" charset="0"/>
              <a:buChar char="–"/>
              <a:defRPr lang="he-IL" sz="2400" kern="1200" dirty="0" smtClean="0">
                <a:solidFill>
                  <a:srgbClr val="002060"/>
                </a:solidFill>
                <a:latin typeface="Varela Round" pitchFamily="2" charset="-79"/>
                <a:ea typeface="+mn-ea"/>
                <a:cs typeface="Varela Round" panose="00000500000000000000" pitchFamily="2" charset="-79"/>
              </a:defRPr>
            </a:lvl2pPr>
            <a:lvl3pPr marL="1143114" indent="-228623" algn="r" defTabSz="914491" rtl="1" eaLnBrk="1" latinLnBrk="0" hangingPunct="1">
              <a:spcBef>
                <a:spcPct val="20000"/>
              </a:spcBef>
              <a:buFont typeface="Arial" pitchFamily="34" charset="0"/>
              <a:buChar char="•"/>
              <a:defRPr sz="1800" kern="1200">
                <a:solidFill>
                  <a:schemeClr val="tx1"/>
                </a:solidFill>
                <a:latin typeface="+mn-lt"/>
                <a:ea typeface="+mn-ea"/>
                <a:cs typeface="+mn-cs"/>
              </a:defRPr>
            </a:lvl3pPr>
            <a:lvl4pPr marL="1600360"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4pPr>
            <a:lvl5pPr marL="2057606"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5pPr>
            <a:lvl6pPr marL="2514851"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6pPr>
            <a:lvl7pPr marL="2972097"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7pPr>
            <a:lvl8pPr marL="3429343"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8pPr>
            <a:lvl9pPr marL="3886589"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marL="0" indent="-17491">
              <a:buFont typeface="Arial" pitchFamily="34" charset="0"/>
              <a:buNone/>
            </a:pPr>
            <a:r>
              <a:rPr lang="he-IL" sz="2800" b="1" dirty="0"/>
              <a:t>תאי אפידרמיס של בצל</a:t>
            </a:r>
          </a:p>
          <a:p>
            <a:pPr marL="0" indent="-17491">
              <a:buFont typeface="Arial" pitchFamily="34" charset="0"/>
              <a:buNone/>
            </a:pPr>
            <a:r>
              <a:rPr lang="he-IL" b="1" dirty="0"/>
              <a:t>מבנה</a:t>
            </a:r>
            <a:r>
              <a:rPr lang="he-IL" sz="2200" b="1" dirty="0"/>
              <a:t>: </a:t>
            </a:r>
          </a:p>
          <a:p>
            <a:pPr marL="0" indent="-17491" algn="just">
              <a:buFont typeface="Arial" pitchFamily="34" charset="0"/>
              <a:buNone/>
            </a:pPr>
            <a:r>
              <a:rPr lang="he-IL" sz="2200" dirty="0"/>
              <a:t>תאים חיצוניים המכוסים בשכבת קוטיקולה המופרשת ממנו. </a:t>
            </a:r>
          </a:p>
          <a:p>
            <a:pPr marL="0" indent="-17491">
              <a:buFont typeface="Arial" pitchFamily="34" charset="0"/>
              <a:buNone/>
            </a:pPr>
            <a:r>
              <a:rPr lang="he-IL" sz="2200" b="1" dirty="0"/>
              <a:t>תפקוד: </a:t>
            </a:r>
          </a:p>
          <a:p>
            <a:pPr marL="0" indent="-17491" algn="just">
              <a:buFont typeface="Arial" pitchFamily="34" charset="0"/>
              <a:buNone/>
            </a:pPr>
            <a:r>
              <a:rPr lang="he-IL" sz="2200" dirty="0"/>
              <a:t>הגנה על הצמח מפני איבוד מים ופגיעות מכניות. הבצל הוא קבוצה של עלים אוגרי מזון שצורתם ותפקודם השתנו במהלך האבולוציה. </a:t>
            </a:r>
          </a:p>
        </p:txBody>
      </p:sp>
      <p:sp>
        <p:nvSpPr>
          <p:cNvPr id="15" name="תיבת טקסט 14">
            <a:extLst>
              <a:ext uri="{FF2B5EF4-FFF2-40B4-BE49-F238E27FC236}">
                <a16:creationId xmlns:a16="http://schemas.microsoft.com/office/drawing/2014/main" id="{9E35ECE1-F83F-4041-9221-1562101DCC59}"/>
              </a:ext>
            </a:extLst>
          </p:cNvPr>
          <p:cNvSpPr txBox="1"/>
          <p:nvPr/>
        </p:nvSpPr>
        <p:spPr>
          <a:xfrm>
            <a:off x="515273" y="6385234"/>
            <a:ext cx="4273770" cy="461665"/>
          </a:xfrm>
          <a:prstGeom prst="rect">
            <a:avLst/>
          </a:prstGeom>
          <a:noFill/>
        </p:spPr>
        <p:txBody>
          <a:bodyPr wrap="square">
            <a:spAutoFit/>
          </a:bodyPr>
          <a:lstStyle/>
          <a:p>
            <a:pPr algn="ctr" rtl="0"/>
            <a:r>
              <a:rPr lang="en-US" sz="1200" dirty="0"/>
              <a:t>https://www.shutterstock.com/image-photo/onion-epidermis-large-cells-under-light-603422597</a:t>
            </a:r>
            <a:endParaRPr lang="he-IL" sz="1200" dirty="0"/>
          </a:p>
        </p:txBody>
      </p:sp>
      <p:pic>
        <p:nvPicPr>
          <p:cNvPr id="6" name="Picture 5">
            <a:extLst>
              <a:ext uri="{FF2B5EF4-FFF2-40B4-BE49-F238E27FC236}">
                <a16:creationId xmlns:a16="http://schemas.microsoft.com/office/drawing/2014/main" id="{7EA4F6DB-CBA1-4F46-84F8-BFFAF36AFA6D}"/>
              </a:ext>
            </a:extLst>
          </p:cNvPr>
          <p:cNvPicPr>
            <a:picLocks noChangeAspect="1"/>
          </p:cNvPicPr>
          <p:nvPr/>
        </p:nvPicPr>
        <p:blipFill>
          <a:blip r:embed="rId3"/>
          <a:stretch>
            <a:fillRect/>
          </a:stretch>
        </p:blipFill>
        <p:spPr>
          <a:xfrm>
            <a:off x="4789043" y="4889309"/>
            <a:ext cx="2738841" cy="1384543"/>
          </a:xfrm>
          <a:prstGeom prst="rect">
            <a:avLst/>
          </a:prstGeom>
        </p:spPr>
      </p:pic>
      <p:pic>
        <p:nvPicPr>
          <p:cNvPr id="12" name="Picture 11">
            <a:extLst>
              <a:ext uri="{FF2B5EF4-FFF2-40B4-BE49-F238E27FC236}">
                <a16:creationId xmlns:a16="http://schemas.microsoft.com/office/drawing/2014/main" id="{FA83FA83-D533-4CCB-B190-DD85C5CAEB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126" y="4771174"/>
            <a:ext cx="2269907" cy="1502678"/>
          </a:xfrm>
          <a:prstGeom prst="rect">
            <a:avLst/>
          </a:prstGeom>
        </p:spPr>
      </p:pic>
    </p:spTree>
    <p:extLst>
      <p:ext uri="{BB962C8B-B14F-4D97-AF65-F5344CB8AC3E}">
        <p14:creationId xmlns:p14="http://schemas.microsoft.com/office/powerpoint/2010/main" val="3748152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animEffect transition="in" filter="wipe(up)">
                                      <p:cBhvr>
                                        <p:cTn id="13" dur="500"/>
                                        <p:tgtEl>
                                          <p:spTgt spid="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7">
                                            <p:txEl>
                                              <p:pRg st="1" end="1"/>
                                            </p:txEl>
                                          </p:spTgt>
                                        </p:tgtEl>
                                        <p:attrNameLst>
                                          <p:attrName>style.visibility</p:attrName>
                                        </p:attrNameLst>
                                      </p:cBhvr>
                                      <p:to>
                                        <p:strVal val="visible"/>
                                      </p:to>
                                    </p:set>
                                    <p:animEffect transition="in" filter="wipe(up)">
                                      <p:cBhvr>
                                        <p:cTn id="18" dur="500"/>
                                        <p:tgtEl>
                                          <p:spTgt spid="7">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wipe(up)">
                                      <p:cBhvr>
                                        <p:cTn id="23" dur="500"/>
                                        <p:tgtEl>
                                          <p:spTgt spid="7">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wipe(up)">
                                      <p:cBhvr>
                                        <p:cTn id="28" dur="500"/>
                                        <p:tgtEl>
                                          <p:spTgt spid="7">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7">
                                            <p:txEl>
                                              <p:pRg st="4" end="4"/>
                                            </p:txEl>
                                          </p:spTgt>
                                        </p:tgtEl>
                                        <p:attrNameLst>
                                          <p:attrName>style.visibility</p:attrName>
                                        </p:attrNameLst>
                                      </p:cBhvr>
                                      <p:to>
                                        <p:strVal val="visible"/>
                                      </p:to>
                                    </p:set>
                                    <p:animEffect transition="in" filter="wipe(up)">
                                      <p:cBhvr>
                                        <p:cTn id="33" dur="500"/>
                                        <p:tgtEl>
                                          <p:spTgt spid="7">
                                            <p:txEl>
                                              <p:pRg st="4" end="4"/>
                                            </p:txEl>
                                          </p:spTgt>
                                        </p:tgtEl>
                                      </p:cBhvr>
                                    </p:animEffect>
                                  </p:childTnLst>
                                </p:cTn>
                              </p:par>
                              <p:par>
                                <p:cTn id="34" presetID="1" presetClass="entr" presetSubtype="0" fill="hold" grpId="0" nodeType="with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up)">
                                      <p:cBhvr>
                                        <p:cTn id="40" dur="500"/>
                                        <p:tgtEl>
                                          <p:spTgt spid="11"/>
                                        </p:tgtEl>
                                      </p:cBhvr>
                                    </p:animEffect>
                                  </p:childTnLst>
                                </p:cTn>
                              </p:par>
                              <p:par>
                                <p:cTn id="41" presetID="1"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7" grpId="0" build="p"/>
      <p:bldP spid="10" grpId="0"/>
      <p:bldP spid="11"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59B78F9A-FE2C-4302-8A5B-C853065E465F}"/>
              </a:ext>
            </a:extLst>
          </p:cNvPr>
          <p:cNvSpPr>
            <a:spLocks noGrp="1"/>
          </p:cNvSpPr>
          <p:nvPr>
            <p:ph sz="quarter" idx="14"/>
          </p:nvPr>
        </p:nvSpPr>
        <p:spPr>
          <a:xfrm>
            <a:off x="159135" y="157163"/>
            <a:ext cx="8605486" cy="400050"/>
          </a:xfrm>
        </p:spPr>
        <p:txBody>
          <a:bodyPr/>
          <a:lstStyle/>
          <a:p>
            <a:r>
              <a:rPr lang="he-IL" sz="3200" b="1" dirty="0"/>
              <a:t>המקור: </a:t>
            </a:r>
            <a:r>
              <a:rPr lang="en-US" sz="3200" b="1" dirty="0"/>
              <a:t>Nucleus Medical Media </a:t>
            </a:r>
            <a:r>
              <a:rPr lang="he-IL" sz="3200" b="1" dirty="0"/>
              <a:t> - התא ואברוניו</a:t>
            </a:r>
          </a:p>
        </p:txBody>
      </p:sp>
      <p:sp>
        <p:nvSpPr>
          <p:cNvPr id="5" name="Rectangle 4">
            <a:extLst>
              <a:ext uri="{FF2B5EF4-FFF2-40B4-BE49-F238E27FC236}">
                <a16:creationId xmlns:a16="http://schemas.microsoft.com/office/drawing/2014/main" id="{FB4FDF47-CF2F-4B8F-B2FE-0A237F4216CF}"/>
              </a:ext>
            </a:extLst>
          </p:cNvPr>
          <p:cNvSpPr/>
          <p:nvPr/>
        </p:nvSpPr>
        <p:spPr>
          <a:xfrm>
            <a:off x="12279398" y="30480"/>
            <a:ext cx="2884402" cy="230886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אם ברצונכם לשלב סרטוני יוטיוב במצגות שלכם, תוכלו לעשות זאת בקלות. </a:t>
            </a:r>
          </a:p>
          <a:p>
            <a:pPr algn="ctr"/>
            <a:r>
              <a:rPr lang="he-IL" dirty="0">
                <a:solidFill>
                  <a:srgbClr val="002060"/>
                </a:solidFill>
              </a:rPr>
              <a:t>צפו בסרטון הבא:</a:t>
            </a:r>
            <a:r>
              <a:rPr lang="en-US" dirty="0">
                <a:solidFill>
                  <a:srgbClr val="002060"/>
                </a:solidFill>
              </a:rPr>
              <a:t> </a:t>
            </a:r>
            <a:br>
              <a:rPr lang="en-US" dirty="0">
                <a:solidFill>
                  <a:srgbClr val="002060"/>
                </a:solidFill>
                <a:hlinkClick r:id="rId3"/>
              </a:rPr>
            </a:br>
            <a:r>
              <a:rPr lang="en-US" dirty="0">
                <a:solidFill>
                  <a:srgbClr val="002060"/>
                </a:solidFill>
                <a:hlinkClick r:id="rId4"/>
              </a:rPr>
              <a:t>https://youtu.be/vQvplI6u0O0</a:t>
            </a:r>
            <a:endParaRPr lang="en-US" dirty="0">
              <a:solidFill>
                <a:srgbClr val="002060"/>
              </a:solidFill>
            </a:endParaRPr>
          </a:p>
        </p:txBody>
      </p:sp>
      <p:sp>
        <p:nvSpPr>
          <p:cNvPr id="6" name="Rectangle 4">
            <a:extLst>
              <a:ext uri="{FF2B5EF4-FFF2-40B4-BE49-F238E27FC236}">
                <a16:creationId xmlns:a16="http://schemas.microsoft.com/office/drawing/2014/main" id="{A6376FDC-E308-4A9E-8F20-EE9BB34BDECF}"/>
              </a:ext>
            </a:extLst>
          </p:cNvPr>
          <p:cNvSpPr/>
          <p:nvPr/>
        </p:nvSpPr>
        <p:spPr>
          <a:xfrm>
            <a:off x="12279398" y="2440073"/>
            <a:ext cx="2884402" cy="230886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אם ברצונכם לשלב סרטון </a:t>
            </a:r>
            <a:r>
              <a:rPr lang="he-IL" dirty="0" err="1">
                <a:solidFill>
                  <a:srgbClr val="002060"/>
                </a:solidFill>
              </a:rPr>
              <a:t>יוטיוב</a:t>
            </a:r>
            <a:r>
              <a:rPr lang="he-IL" dirty="0">
                <a:solidFill>
                  <a:srgbClr val="002060"/>
                </a:solidFill>
              </a:rPr>
              <a:t> </a:t>
            </a:r>
            <a:r>
              <a:rPr lang="he-IL" b="1" dirty="0">
                <a:solidFill>
                  <a:srgbClr val="002060"/>
                </a:solidFill>
              </a:rPr>
              <a:t>החל מרגע מדויק</a:t>
            </a:r>
            <a:r>
              <a:rPr lang="he-IL" dirty="0">
                <a:solidFill>
                  <a:srgbClr val="002060"/>
                </a:solidFill>
              </a:rPr>
              <a:t>, תוכלו לעשות זאת בקלות. </a:t>
            </a:r>
          </a:p>
          <a:p>
            <a:pPr algn="ctr"/>
            <a:r>
              <a:rPr lang="he-IL" dirty="0">
                <a:solidFill>
                  <a:srgbClr val="002060"/>
                </a:solidFill>
              </a:rPr>
              <a:t>צפו בסרטון הבא:</a:t>
            </a:r>
            <a:r>
              <a:rPr lang="en-US" dirty="0">
                <a:solidFill>
                  <a:srgbClr val="002060"/>
                </a:solidFill>
              </a:rPr>
              <a:t> </a:t>
            </a:r>
            <a:br>
              <a:rPr lang="en-US" dirty="0">
                <a:solidFill>
                  <a:srgbClr val="002060"/>
                </a:solidFill>
                <a:hlinkClick r:id="rId3"/>
              </a:rPr>
            </a:br>
            <a:r>
              <a:rPr lang="en-US" dirty="0">
                <a:solidFill>
                  <a:srgbClr val="002060"/>
                </a:solidFill>
                <a:hlinkClick r:id="rId5"/>
              </a:rPr>
              <a:t>https://youtu.be/Nan3NqupCUM</a:t>
            </a:r>
            <a:endParaRPr lang="en-US" dirty="0">
              <a:solidFill>
                <a:srgbClr val="002060"/>
              </a:solidFill>
            </a:endParaRPr>
          </a:p>
        </p:txBody>
      </p:sp>
      <p:sp>
        <p:nvSpPr>
          <p:cNvPr id="7" name="Rectangle 4">
            <a:extLst>
              <a:ext uri="{FF2B5EF4-FFF2-40B4-BE49-F238E27FC236}">
                <a16:creationId xmlns:a16="http://schemas.microsoft.com/office/drawing/2014/main" id="{D02C7987-B60A-458E-BE03-5A58B221B0F1}"/>
              </a:ext>
            </a:extLst>
          </p:cNvPr>
          <p:cNvSpPr/>
          <p:nvPr/>
        </p:nvSpPr>
        <p:spPr>
          <a:xfrm>
            <a:off x="12279398" y="4849666"/>
            <a:ext cx="2884402" cy="199309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שימו לב </a:t>
            </a:r>
            <a:r>
              <a:rPr lang="he-IL" dirty="0">
                <a:solidFill>
                  <a:srgbClr val="002060"/>
                </a:solidFill>
              </a:rPr>
              <a:t>:</a:t>
            </a:r>
            <a:br>
              <a:rPr lang="en-US" dirty="0">
                <a:solidFill>
                  <a:srgbClr val="002060"/>
                </a:solidFill>
              </a:rPr>
            </a:br>
            <a:r>
              <a:rPr lang="en-US" dirty="0">
                <a:solidFill>
                  <a:srgbClr val="002060"/>
                </a:solidFill>
              </a:rPr>
              <a:t> </a:t>
            </a:r>
            <a:r>
              <a:rPr lang="he-IL" dirty="0">
                <a:solidFill>
                  <a:srgbClr val="002060"/>
                </a:solidFill>
              </a:rPr>
              <a:t>חל איסור להוריד סרטונים מ-</a:t>
            </a:r>
            <a:r>
              <a:rPr lang="en-US" dirty="0" err="1">
                <a:solidFill>
                  <a:srgbClr val="002060"/>
                </a:solidFill>
              </a:rPr>
              <a:t>Youtube</a:t>
            </a:r>
            <a:r>
              <a:rPr lang="he-IL" dirty="0">
                <a:solidFill>
                  <a:srgbClr val="002060"/>
                </a:solidFill>
              </a:rPr>
              <a:t> או אתרי וידאו אחרים, ניתן להציגם רק באמצעות הטמעה. </a:t>
            </a:r>
          </a:p>
          <a:p>
            <a:pPr algn="ctr"/>
            <a:r>
              <a:rPr lang="he-IL" sz="1600" dirty="0">
                <a:solidFill>
                  <a:srgbClr val="002060"/>
                </a:solidFill>
              </a:rPr>
              <a:t>(אם אין לכם צורך בשקופית זו, מחקו אותה)</a:t>
            </a:r>
            <a:endParaRPr lang="en-US" sz="1600" dirty="0">
              <a:solidFill>
                <a:srgbClr val="002060"/>
              </a:solidFill>
            </a:endParaRPr>
          </a:p>
        </p:txBody>
      </p:sp>
      <p:sp>
        <p:nvSpPr>
          <p:cNvPr id="2" name="תיבת טקסט 1">
            <a:extLst>
              <a:ext uri="{FF2B5EF4-FFF2-40B4-BE49-F238E27FC236}">
                <a16:creationId xmlns:a16="http://schemas.microsoft.com/office/drawing/2014/main" id="{0B7C8714-D564-41BA-8005-7AE68DCA6AAB}"/>
              </a:ext>
            </a:extLst>
          </p:cNvPr>
          <p:cNvSpPr txBox="1"/>
          <p:nvPr/>
        </p:nvSpPr>
        <p:spPr>
          <a:xfrm>
            <a:off x="7120647" y="3035030"/>
            <a:ext cx="4572000" cy="1200329"/>
          </a:xfrm>
          <a:prstGeom prst="rect">
            <a:avLst/>
          </a:prstGeom>
          <a:noFill/>
        </p:spPr>
        <p:txBody>
          <a:bodyPr wrap="square" rtlCol="1">
            <a:spAutoFit/>
          </a:bodyPr>
          <a:lstStyle/>
          <a:p>
            <a:r>
              <a:rPr lang="he-IL" dirty="0"/>
              <a:t>עקרון האחידות וההתמיינות של תאים בעולם החי:</a:t>
            </a:r>
          </a:p>
          <a:p>
            <a:pPr algn="just"/>
            <a:r>
              <a:rPr lang="he-IL" dirty="0"/>
              <a:t>סרטון השוואה בין תאים שונים ומרכיבים ואברונים שונים. </a:t>
            </a:r>
          </a:p>
        </p:txBody>
      </p:sp>
      <p:pic>
        <p:nvPicPr>
          <p:cNvPr id="4" name="Online Media 3" title="Biology: Cell Structure I Nucleus Medical Media">
            <a:hlinkClick r:id="" action="ppaction://media"/>
            <a:extLst>
              <a:ext uri="{FF2B5EF4-FFF2-40B4-BE49-F238E27FC236}">
                <a16:creationId xmlns:a16="http://schemas.microsoft.com/office/drawing/2014/main" id="{6D2C07D4-3B7D-4C39-8129-0FD7C3C2B2BD}"/>
              </a:ext>
            </a:extLst>
          </p:cNvPr>
          <p:cNvPicPr>
            <a:picLocks noRot="1" noChangeAspect="1"/>
          </p:cNvPicPr>
          <p:nvPr>
            <a:videoFile r:link="rId1"/>
          </p:nvPr>
        </p:nvPicPr>
        <p:blipFill>
          <a:blip r:embed="rId6"/>
          <a:stretch>
            <a:fillRect/>
          </a:stretch>
        </p:blipFill>
        <p:spPr>
          <a:xfrm>
            <a:off x="382621" y="2197693"/>
            <a:ext cx="6096000" cy="3429000"/>
          </a:xfrm>
          <a:prstGeom prst="rect">
            <a:avLst/>
          </a:prstGeom>
        </p:spPr>
      </p:pic>
    </p:spTree>
    <p:extLst>
      <p:ext uri="{BB962C8B-B14F-4D97-AF65-F5344CB8AC3E}">
        <p14:creationId xmlns:p14="http://schemas.microsoft.com/office/powerpoint/2010/main" val="3626706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 name="כותרת 4"/>
          <p:cNvSpPr>
            <a:spLocks noGrp="1"/>
          </p:cNvSpPr>
          <p:nvPr>
            <p:ph type="ctrTitle"/>
          </p:nvPr>
        </p:nvSpPr>
        <p:spPr/>
        <p:txBody>
          <a:bodyPr/>
          <a:lstStyle/>
          <a:p>
            <a:r>
              <a:rPr lang="he-IL" dirty="0"/>
              <a:t>התאמת מבנה לתפקוד</a:t>
            </a:r>
          </a:p>
        </p:txBody>
      </p:sp>
      <p:sp>
        <p:nvSpPr>
          <p:cNvPr id="3" name="Text Placeholder 2">
            <a:extLst>
              <a:ext uri="{FF2B5EF4-FFF2-40B4-BE49-F238E27FC236}">
                <a16:creationId xmlns:a16="http://schemas.microsoft.com/office/drawing/2014/main" id="{137C9259-BD27-44CF-89D5-877243D9C831}"/>
              </a:ext>
            </a:extLst>
          </p:cNvPr>
          <p:cNvSpPr>
            <a:spLocks noGrp="1"/>
          </p:cNvSpPr>
          <p:nvPr>
            <p:ph type="body" sz="quarter" idx="10"/>
          </p:nvPr>
        </p:nvSpPr>
        <p:spPr/>
        <p:txBody>
          <a:bodyPr/>
          <a:lstStyle/>
          <a:p>
            <a:r>
              <a:rPr lang="he-IL" b="1" dirty="0"/>
              <a:t>ברמת איברים שונים</a:t>
            </a:r>
            <a:endParaRPr lang="en-US" b="1" dirty="0"/>
          </a:p>
        </p:txBody>
      </p:sp>
      <p:sp>
        <p:nvSpPr>
          <p:cNvPr id="6" name="Rectangle 5">
            <a:extLst>
              <a:ext uri="{FF2B5EF4-FFF2-40B4-BE49-F238E27FC236}">
                <a16:creationId xmlns:a16="http://schemas.microsoft.com/office/drawing/2014/main" id="{D40C8EF4-F222-4B31-8130-4875F8E3C95C}"/>
              </a:ext>
            </a:extLst>
          </p:cNvPr>
          <p:cNvSpPr/>
          <p:nvPr/>
        </p:nvSpPr>
        <p:spPr>
          <a:xfrm>
            <a:off x="12279397" y="1400768"/>
            <a:ext cx="2277745" cy="297506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(אין צורך להשאיר את הכיתובים "שם הפרק" , "כותרת משנה", מחקו אותם וכתבו רק את הפרטים עצמם). </a:t>
            </a:r>
            <a:endParaRPr lang="en-US" dirty="0">
              <a:solidFill>
                <a:srgbClr val="002060"/>
              </a:solidFill>
            </a:endParaRPr>
          </a:p>
        </p:txBody>
      </p:sp>
    </p:spTree>
    <p:extLst>
      <p:ext uri="{BB962C8B-B14F-4D97-AF65-F5344CB8AC3E}">
        <p14:creationId xmlns:p14="http://schemas.microsoft.com/office/powerpoint/2010/main" val="4682653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FEDC140-C41B-4B41-BC3F-5254E5EF5496}"/>
              </a:ext>
            </a:extLst>
          </p:cNvPr>
          <p:cNvSpPr>
            <a:spLocks noGrp="1"/>
          </p:cNvSpPr>
          <p:nvPr>
            <p:ph type="title"/>
          </p:nvPr>
        </p:nvSpPr>
        <p:spPr/>
        <p:txBody>
          <a:bodyPr/>
          <a:lstStyle/>
          <a:p>
            <a:r>
              <a:rPr lang="he-IL" sz="3600" dirty="0"/>
              <a:t>התאמת מבנה עלה צמח שושנת האמזונס לתפקודו</a:t>
            </a:r>
          </a:p>
        </p:txBody>
      </p:sp>
      <p:sp>
        <p:nvSpPr>
          <p:cNvPr id="5" name="תיבת טקסט 4">
            <a:extLst>
              <a:ext uri="{FF2B5EF4-FFF2-40B4-BE49-F238E27FC236}">
                <a16:creationId xmlns:a16="http://schemas.microsoft.com/office/drawing/2014/main" id="{F6912EB0-E8DF-4D1F-A07F-2792A7EE0C5E}"/>
              </a:ext>
            </a:extLst>
          </p:cNvPr>
          <p:cNvSpPr txBox="1"/>
          <p:nvPr/>
        </p:nvSpPr>
        <p:spPr>
          <a:xfrm>
            <a:off x="4464997" y="5825278"/>
            <a:ext cx="2993772" cy="461665"/>
          </a:xfrm>
          <a:prstGeom prst="rect">
            <a:avLst/>
          </a:prstGeom>
          <a:noFill/>
        </p:spPr>
        <p:txBody>
          <a:bodyPr wrap="square">
            <a:spAutoFit/>
          </a:bodyPr>
          <a:lstStyle/>
          <a:p>
            <a:pPr algn="ctr" rtl="0"/>
            <a:r>
              <a:rPr lang="en-US" sz="1200" dirty="0"/>
              <a:t>https://www.gardenclinic.com.au/how-to-grow-article/travels-with-victoria</a:t>
            </a:r>
            <a:endParaRPr lang="he-IL" sz="1200" dirty="0"/>
          </a:p>
        </p:txBody>
      </p:sp>
      <p:pic>
        <p:nvPicPr>
          <p:cNvPr id="7" name="תמונה 6">
            <a:extLst>
              <a:ext uri="{FF2B5EF4-FFF2-40B4-BE49-F238E27FC236}">
                <a16:creationId xmlns:a16="http://schemas.microsoft.com/office/drawing/2014/main" id="{427DB7D7-7A3B-4EB3-B890-EF0A7802E4CA}"/>
              </a:ext>
            </a:extLst>
          </p:cNvPr>
          <p:cNvPicPr>
            <a:picLocks noChangeAspect="1"/>
          </p:cNvPicPr>
          <p:nvPr/>
        </p:nvPicPr>
        <p:blipFill>
          <a:blip r:embed="rId2"/>
          <a:stretch>
            <a:fillRect/>
          </a:stretch>
        </p:blipFill>
        <p:spPr>
          <a:xfrm>
            <a:off x="461715" y="3628159"/>
            <a:ext cx="4003282" cy="2658784"/>
          </a:xfrm>
          <a:prstGeom prst="rect">
            <a:avLst/>
          </a:prstGeom>
        </p:spPr>
      </p:pic>
      <p:pic>
        <p:nvPicPr>
          <p:cNvPr id="8" name="תמונה 7">
            <a:extLst>
              <a:ext uri="{FF2B5EF4-FFF2-40B4-BE49-F238E27FC236}">
                <a16:creationId xmlns:a16="http://schemas.microsoft.com/office/drawing/2014/main" id="{48774640-94F0-42A9-B422-DD1B98CC0B83}"/>
              </a:ext>
            </a:extLst>
          </p:cNvPr>
          <p:cNvPicPr>
            <a:picLocks noChangeAspect="1"/>
          </p:cNvPicPr>
          <p:nvPr/>
        </p:nvPicPr>
        <p:blipFill>
          <a:blip r:embed="rId3"/>
          <a:stretch>
            <a:fillRect/>
          </a:stretch>
        </p:blipFill>
        <p:spPr>
          <a:xfrm>
            <a:off x="461715" y="875448"/>
            <a:ext cx="4003282" cy="2664002"/>
          </a:xfrm>
          <a:prstGeom prst="rect">
            <a:avLst/>
          </a:prstGeom>
        </p:spPr>
      </p:pic>
      <p:sp>
        <p:nvSpPr>
          <p:cNvPr id="10" name="תיבת טקסט 9">
            <a:extLst>
              <a:ext uri="{FF2B5EF4-FFF2-40B4-BE49-F238E27FC236}">
                <a16:creationId xmlns:a16="http://schemas.microsoft.com/office/drawing/2014/main" id="{6865ABE9-141B-418F-9E70-32F10106227D}"/>
              </a:ext>
            </a:extLst>
          </p:cNvPr>
          <p:cNvSpPr txBox="1"/>
          <p:nvPr/>
        </p:nvSpPr>
        <p:spPr>
          <a:xfrm>
            <a:off x="4854102" y="1679279"/>
            <a:ext cx="6822624" cy="3139321"/>
          </a:xfrm>
          <a:prstGeom prst="rect">
            <a:avLst/>
          </a:prstGeom>
          <a:noFill/>
        </p:spPr>
        <p:txBody>
          <a:bodyPr wrap="square">
            <a:spAutoFit/>
          </a:bodyPr>
          <a:lstStyle/>
          <a:p>
            <a:pPr marL="342900" indent="-342900" algn="just" rtl="1">
              <a:spcAft>
                <a:spcPts val="0"/>
              </a:spcAft>
              <a:buFont typeface="Arial" panose="020B0604020202020204" pitchFamily="34" charset="0"/>
              <a:buChar char="•"/>
            </a:pPr>
            <a:r>
              <a:rPr lang="he-IL" sz="2200" b="1" i="0" dirty="0">
                <a:solidFill>
                  <a:srgbClr val="192A72"/>
                </a:solidFill>
                <a:effectLst/>
                <a:latin typeface="Georgia" panose="02040502050405020303" pitchFamily="18" charset="0"/>
              </a:rPr>
              <a:t>צמחי המים צפים </a:t>
            </a:r>
            <a:r>
              <a:rPr lang="he-IL" sz="2200" b="0" i="0" dirty="0">
                <a:solidFill>
                  <a:srgbClr val="192A72"/>
                </a:solidFill>
                <a:effectLst/>
                <a:latin typeface="Georgia" panose="02040502050405020303" pitchFamily="18" charset="0"/>
              </a:rPr>
              <a:t>- עליהם ופרחיהם צפים על פני המים והשורשים או צפים או מעוגנים לקרקע (במקרה זה – בית גידול של מים רדודים).</a:t>
            </a:r>
          </a:p>
          <a:p>
            <a:pPr marL="342900" indent="-342900" algn="just" rtl="1">
              <a:spcAft>
                <a:spcPts val="0"/>
              </a:spcAft>
              <a:buFont typeface="Arial" panose="020B0604020202020204" pitchFamily="34" charset="0"/>
              <a:buChar char="•"/>
            </a:pPr>
            <a:r>
              <a:rPr lang="he-IL" sz="2200" b="1" dirty="0">
                <a:solidFill>
                  <a:srgbClr val="192A72"/>
                </a:solidFill>
                <a:latin typeface="Georgia" panose="02040502050405020303" pitchFamily="18" charset="0"/>
              </a:rPr>
              <a:t>העלים הרחבים </a:t>
            </a:r>
            <a:r>
              <a:rPr lang="he-IL" sz="2200" dirty="0">
                <a:solidFill>
                  <a:srgbClr val="192A72"/>
                </a:solidFill>
                <a:latin typeface="Georgia" panose="02040502050405020303" pitchFamily="18" charset="0"/>
              </a:rPr>
              <a:t>– יחס שטח פנים / נפח גדול – מאפשרים ציפה טובה יותר ופוטוסינתזה יעילה יותר. </a:t>
            </a:r>
          </a:p>
          <a:p>
            <a:pPr marL="342900" indent="-342900" algn="just">
              <a:buFont typeface="Arial" panose="020B0604020202020204" pitchFamily="34" charset="0"/>
              <a:buChar char="•"/>
            </a:pPr>
            <a:r>
              <a:rPr lang="he-IL" sz="2200" dirty="0">
                <a:solidFill>
                  <a:srgbClr val="192A72"/>
                </a:solidFill>
                <a:latin typeface="Georgia" panose="02040502050405020303" pitchFamily="18" charset="0"/>
              </a:rPr>
              <a:t>לעיתים קרובות - קיימים </a:t>
            </a:r>
            <a:r>
              <a:rPr lang="he-IL" sz="2200" b="1" dirty="0">
                <a:solidFill>
                  <a:srgbClr val="192A72"/>
                </a:solidFill>
                <a:latin typeface="Georgia" panose="02040502050405020303" pitchFamily="18" charset="0"/>
              </a:rPr>
              <a:t>חללי אוויר גדולים </a:t>
            </a:r>
            <a:r>
              <a:rPr lang="he-IL" sz="2200" dirty="0">
                <a:solidFill>
                  <a:srgbClr val="192A72"/>
                </a:solidFill>
                <a:latin typeface="Georgia" panose="02040502050405020303" pitchFamily="18" charset="0"/>
              </a:rPr>
              <a:t>בתוך העלים או בתחתיתם המאפשרים ציפה על פני המים. </a:t>
            </a:r>
          </a:p>
          <a:p>
            <a:pPr marL="342900" indent="-342900" algn="just">
              <a:buFont typeface="Arial" panose="020B0604020202020204" pitchFamily="34" charset="0"/>
              <a:buChar char="•"/>
            </a:pPr>
            <a:r>
              <a:rPr lang="he-IL" sz="2200" dirty="0">
                <a:solidFill>
                  <a:srgbClr val="192A72"/>
                </a:solidFill>
                <a:latin typeface="Georgia" panose="02040502050405020303" pitchFamily="18" charset="0"/>
              </a:rPr>
              <a:t>לעיתים, בצמחים אלו, קנה השורש הוא בעל יכולת רביה וגטטיבית וכן מכיל חללי אוויר המשמשים לאוורור. </a:t>
            </a:r>
          </a:p>
        </p:txBody>
      </p:sp>
      <p:sp>
        <p:nvSpPr>
          <p:cNvPr id="11" name="מציין מיקום טקסט 13">
            <a:extLst>
              <a:ext uri="{FF2B5EF4-FFF2-40B4-BE49-F238E27FC236}">
                <a16:creationId xmlns:a16="http://schemas.microsoft.com/office/drawing/2014/main" id="{09C24377-18F5-4F94-8653-74A8075CF2BA}"/>
              </a:ext>
            </a:extLst>
          </p:cNvPr>
          <p:cNvSpPr txBox="1">
            <a:spLocks/>
          </p:cNvSpPr>
          <p:nvPr/>
        </p:nvSpPr>
        <p:spPr>
          <a:xfrm>
            <a:off x="515273" y="1024128"/>
            <a:ext cx="11161453" cy="457200"/>
          </a:xfrm>
          <a:prstGeom prst="rect">
            <a:avLst/>
          </a:prstGeom>
        </p:spPr>
        <p:txBody>
          <a:bodyPr/>
          <a:lstStyle>
            <a:lvl1pPr marL="342934" indent="-342934" algn="r" defTabSz="914491"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3024" indent="-285779" algn="r" defTabSz="914491"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114" indent="-228623" algn="r" defTabSz="914491"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360"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606"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851"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2097"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343"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589"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he-IL" sz="3000" b="1" dirty="0">
                <a:solidFill>
                  <a:srgbClr val="12B4BC"/>
                </a:solidFill>
                <a:cs typeface="Varela Round" panose="00000500000000000000" pitchFamily="2" charset="-79"/>
              </a:rPr>
              <a:t>צמחי מים עילאיים</a:t>
            </a:r>
          </a:p>
        </p:txBody>
      </p:sp>
      <p:sp>
        <p:nvSpPr>
          <p:cNvPr id="15" name="תיבת טקסט 14">
            <a:extLst>
              <a:ext uri="{FF2B5EF4-FFF2-40B4-BE49-F238E27FC236}">
                <a16:creationId xmlns:a16="http://schemas.microsoft.com/office/drawing/2014/main" id="{5E924348-5F2B-4779-A0C0-A5A38B8436EF}"/>
              </a:ext>
            </a:extLst>
          </p:cNvPr>
          <p:cNvSpPr txBox="1"/>
          <p:nvPr/>
        </p:nvSpPr>
        <p:spPr>
          <a:xfrm>
            <a:off x="4429329" y="5254225"/>
            <a:ext cx="3297676" cy="457200"/>
          </a:xfrm>
          <a:prstGeom prst="rect">
            <a:avLst/>
          </a:prstGeom>
          <a:noFill/>
        </p:spPr>
        <p:txBody>
          <a:bodyPr wrap="square">
            <a:spAutoFit/>
          </a:bodyPr>
          <a:lstStyle/>
          <a:p>
            <a:pPr algn="ctr" rtl="0"/>
            <a:r>
              <a:rPr lang="en-US" sz="1200" dirty="0"/>
              <a:t>https://siteforeverything.com/what-is-the-flower-with-the-largest-leaves-in-the-world/</a:t>
            </a:r>
            <a:endParaRPr lang="he-IL" sz="1200" dirty="0"/>
          </a:p>
        </p:txBody>
      </p:sp>
    </p:spTree>
    <p:extLst>
      <p:ext uri="{BB962C8B-B14F-4D97-AF65-F5344CB8AC3E}">
        <p14:creationId xmlns:p14="http://schemas.microsoft.com/office/powerpoint/2010/main" val="218483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up)">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 name="כותרת 4"/>
          <p:cNvSpPr>
            <a:spLocks noGrp="1"/>
          </p:cNvSpPr>
          <p:nvPr>
            <p:ph type="ctrTitle"/>
          </p:nvPr>
        </p:nvSpPr>
        <p:spPr/>
        <p:txBody>
          <a:bodyPr/>
          <a:lstStyle/>
          <a:p>
            <a:r>
              <a:rPr lang="he-IL" dirty="0"/>
              <a:t>התאמת מבנה לתפקוד</a:t>
            </a:r>
            <a:br>
              <a:rPr lang="he-IL" dirty="0"/>
            </a:br>
            <a:r>
              <a:rPr lang="he-IL" sz="2400" b="1" dirty="0">
                <a:sym typeface="Varela Round"/>
              </a:rPr>
              <a:t>נושא חוצה תחומים</a:t>
            </a:r>
            <a:endParaRPr lang="he-IL" dirty="0"/>
          </a:p>
        </p:txBody>
      </p:sp>
      <p:sp>
        <p:nvSpPr>
          <p:cNvPr id="7" name="כותרת משנה 6"/>
          <p:cNvSpPr>
            <a:spLocks noGrp="1"/>
          </p:cNvSpPr>
          <p:nvPr>
            <p:ph type="subTitle" idx="1"/>
          </p:nvPr>
        </p:nvSpPr>
        <p:spPr/>
        <p:txBody>
          <a:bodyPr/>
          <a:lstStyle/>
          <a:p>
            <a:r>
              <a:rPr lang="he-IL" dirty="0">
                <a:sym typeface="Varela Round"/>
              </a:rPr>
              <a:t>ביולוגיה (י'-י"ב)</a:t>
            </a:r>
          </a:p>
        </p:txBody>
      </p:sp>
      <p:sp>
        <p:nvSpPr>
          <p:cNvPr id="4" name="מציין מיקום תוכן 3"/>
          <p:cNvSpPr>
            <a:spLocks noGrp="1"/>
          </p:cNvSpPr>
          <p:nvPr>
            <p:ph idx="10"/>
          </p:nvPr>
        </p:nvSpPr>
        <p:spPr/>
        <p:txBody>
          <a:bodyPr/>
          <a:lstStyle/>
          <a:p>
            <a:r>
              <a:rPr lang="he-IL" dirty="0">
                <a:sym typeface="Varela Round"/>
              </a:rPr>
              <a:t>שם המורה: רחלי חיימוביץ' גבאי</a:t>
            </a:r>
          </a:p>
        </p:txBody>
      </p:sp>
      <p:sp>
        <p:nvSpPr>
          <p:cNvPr id="6" name="Rectangle 5">
            <a:extLst>
              <a:ext uri="{FF2B5EF4-FFF2-40B4-BE49-F238E27FC236}">
                <a16:creationId xmlns:a16="http://schemas.microsoft.com/office/drawing/2014/main" id="{B2280C11-EEDB-487A-98F6-634F6A554FCC}"/>
              </a:ext>
            </a:extLst>
          </p:cNvPr>
          <p:cNvSpPr/>
          <p:nvPr/>
        </p:nvSpPr>
        <p:spPr>
          <a:xfrm>
            <a:off x="12279398" y="634420"/>
            <a:ext cx="2277745" cy="663867"/>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שקופית זו היא חובה</a:t>
            </a:r>
            <a:endParaRPr lang="en-US" dirty="0">
              <a:solidFill>
                <a:srgbClr val="002060"/>
              </a:solidFill>
            </a:endParaRPr>
          </a:p>
        </p:txBody>
      </p:sp>
      <p:sp>
        <p:nvSpPr>
          <p:cNvPr id="8" name="Rectangle 7">
            <a:extLst>
              <a:ext uri="{FF2B5EF4-FFF2-40B4-BE49-F238E27FC236}">
                <a16:creationId xmlns:a16="http://schemas.microsoft.com/office/drawing/2014/main" id="{2C6F7BCA-4B13-4E9D-B292-F022F48139C2}"/>
              </a:ext>
            </a:extLst>
          </p:cNvPr>
          <p:cNvSpPr/>
          <p:nvPr/>
        </p:nvSpPr>
        <p:spPr>
          <a:xfrm>
            <a:off x="12279397" y="1400768"/>
            <a:ext cx="2277745" cy="297506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מלאו את פרטי השיעור, המקצוע והמורה .</a:t>
            </a:r>
          </a:p>
          <a:p>
            <a:pPr algn="ctr"/>
            <a:r>
              <a:rPr lang="he-IL" dirty="0">
                <a:solidFill>
                  <a:srgbClr val="002060"/>
                </a:solidFill>
              </a:rPr>
              <a:t>(אין צורך להשאיר את הכיתובים "שם השיעור" , "המקצוע", מחקו אותם וכתבו רק את הפרטים עצמם). </a:t>
            </a:r>
            <a:endParaRPr lang="en-US" dirty="0">
              <a:solidFill>
                <a:srgbClr val="00206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FEDC140-C41B-4B41-BC3F-5254E5EF5496}"/>
              </a:ext>
            </a:extLst>
          </p:cNvPr>
          <p:cNvSpPr>
            <a:spLocks noGrp="1"/>
          </p:cNvSpPr>
          <p:nvPr>
            <p:ph type="title"/>
          </p:nvPr>
        </p:nvSpPr>
        <p:spPr/>
        <p:txBody>
          <a:bodyPr/>
          <a:lstStyle/>
          <a:p>
            <a:r>
              <a:rPr lang="he-IL" dirty="0"/>
              <a:t>צמח שושנת האמזונס</a:t>
            </a:r>
          </a:p>
        </p:txBody>
      </p:sp>
      <p:pic>
        <p:nvPicPr>
          <p:cNvPr id="3" name="תמונה 2">
            <a:extLst>
              <a:ext uri="{FF2B5EF4-FFF2-40B4-BE49-F238E27FC236}">
                <a16:creationId xmlns:a16="http://schemas.microsoft.com/office/drawing/2014/main" id="{5CD58192-E4AE-4B2F-A8AD-B39E61E0AD91}"/>
              </a:ext>
            </a:extLst>
          </p:cNvPr>
          <p:cNvPicPr>
            <a:picLocks noChangeAspect="1"/>
          </p:cNvPicPr>
          <p:nvPr/>
        </p:nvPicPr>
        <p:blipFill>
          <a:blip r:embed="rId2"/>
          <a:stretch>
            <a:fillRect/>
          </a:stretch>
        </p:blipFill>
        <p:spPr>
          <a:xfrm>
            <a:off x="514350" y="1440528"/>
            <a:ext cx="4762500" cy="3571875"/>
          </a:xfrm>
          <a:prstGeom prst="rect">
            <a:avLst/>
          </a:prstGeom>
        </p:spPr>
      </p:pic>
      <p:pic>
        <p:nvPicPr>
          <p:cNvPr id="4" name="תמונה 3">
            <a:extLst>
              <a:ext uri="{FF2B5EF4-FFF2-40B4-BE49-F238E27FC236}">
                <a16:creationId xmlns:a16="http://schemas.microsoft.com/office/drawing/2014/main" id="{93A050E1-27C0-4655-9B27-B9AF010BE6E0}"/>
              </a:ext>
            </a:extLst>
          </p:cNvPr>
          <p:cNvPicPr>
            <a:picLocks noChangeAspect="1"/>
          </p:cNvPicPr>
          <p:nvPr/>
        </p:nvPicPr>
        <p:blipFill>
          <a:blip r:embed="rId3"/>
          <a:stretch>
            <a:fillRect/>
          </a:stretch>
        </p:blipFill>
        <p:spPr>
          <a:xfrm>
            <a:off x="5397838" y="1434238"/>
            <a:ext cx="4781550" cy="3552825"/>
          </a:xfrm>
          <a:prstGeom prst="rect">
            <a:avLst/>
          </a:prstGeom>
        </p:spPr>
      </p:pic>
      <p:sp>
        <p:nvSpPr>
          <p:cNvPr id="9" name="תיבת טקסט 8">
            <a:extLst>
              <a:ext uri="{FF2B5EF4-FFF2-40B4-BE49-F238E27FC236}">
                <a16:creationId xmlns:a16="http://schemas.microsoft.com/office/drawing/2014/main" id="{F9320064-19DE-41BB-9D7B-57E18DCD9819}"/>
              </a:ext>
            </a:extLst>
          </p:cNvPr>
          <p:cNvSpPr txBox="1"/>
          <p:nvPr/>
        </p:nvSpPr>
        <p:spPr>
          <a:xfrm>
            <a:off x="-622570" y="5537371"/>
            <a:ext cx="9163454" cy="307777"/>
          </a:xfrm>
          <a:prstGeom prst="rect">
            <a:avLst/>
          </a:prstGeom>
          <a:noFill/>
        </p:spPr>
        <p:txBody>
          <a:bodyPr wrap="square">
            <a:spAutoFit/>
          </a:bodyPr>
          <a:lstStyle/>
          <a:p>
            <a:pPr algn="ctr" rtl="0"/>
            <a:r>
              <a:rPr lang="en-US" sz="1400" dirty="0"/>
              <a:t>https://racingnelliebly.com/weirdscience/giant-victoria-water-lily-sparked-fierce-competition/</a:t>
            </a:r>
            <a:endParaRPr lang="he-IL" sz="1400" dirty="0"/>
          </a:p>
        </p:txBody>
      </p:sp>
      <p:sp>
        <p:nvSpPr>
          <p:cNvPr id="11" name="תיבת טקסט 10">
            <a:extLst>
              <a:ext uri="{FF2B5EF4-FFF2-40B4-BE49-F238E27FC236}">
                <a16:creationId xmlns:a16="http://schemas.microsoft.com/office/drawing/2014/main" id="{7047E114-A81D-4F8E-9DFF-896F00DC3456}"/>
              </a:ext>
            </a:extLst>
          </p:cNvPr>
          <p:cNvSpPr txBox="1"/>
          <p:nvPr/>
        </p:nvSpPr>
        <p:spPr>
          <a:xfrm>
            <a:off x="1375857" y="754086"/>
            <a:ext cx="9163454" cy="461665"/>
          </a:xfrm>
          <a:prstGeom prst="rect">
            <a:avLst/>
          </a:prstGeom>
          <a:noFill/>
        </p:spPr>
        <p:txBody>
          <a:bodyPr wrap="square">
            <a:spAutoFit/>
          </a:bodyPr>
          <a:lstStyle/>
          <a:p>
            <a:r>
              <a:rPr lang="he-IL" sz="2400" dirty="0"/>
              <a:t>תמונות היסטוריות</a:t>
            </a:r>
          </a:p>
        </p:txBody>
      </p:sp>
    </p:spTree>
    <p:extLst>
      <p:ext uri="{BB962C8B-B14F-4D97-AF65-F5344CB8AC3E}">
        <p14:creationId xmlns:p14="http://schemas.microsoft.com/office/powerpoint/2010/main" val="3624864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2F6469D9-7AB5-4B51-A971-96A91FB99D24}"/>
              </a:ext>
            </a:extLst>
          </p:cNvPr>
          <p:cNvSpPr>
            <a:spLocks noGrp="1"/>
          </p:cNvSpPr>
          <p:nvPr>
            <p:ph type="title"/>
          </p:nvPr>
        </p:nvSpPr>
        <p:spPr/>
        <p:txBody>
          <a:bodyPr/>
          <a:lstStyle/>
          <a:p>
            <a:r>
              <a:rPr lang="he-IL" dirty="0"/>
              <a:t>משימה להפסקה – בעקבות דרווין</a:t>
            </a:r>
            <a:endParaRPr lang="en-US" dirty="0"/>
          </a:p>
        </p:txBody>
      </p:sp>
      <p:sp>
        <p:nvSpPr>
          <p:cNvPr id="11" name="מציין מיקום תוכן 10">
            <a:extLst>
              <a:ext uri="{FF2B5EF4-FFF2-40B4-BE49-F238E27FC236}">
                <a16:creationId xmlns:a16="http://schemas.microsoft.com/office/drawing/2014/main" id="{AB8BD618-A489-477B-BCFF-DD00331D5EAB}"/>
              </a:ext>
            </a:extLst>
          </p:cNvPr>
          <p:cNvSpPr>
            <a:spLocks noGrp="1"/>
          </p:cNvSpPr>
          <p:nvPr>
            <p:ph sz="quarter" idx="10"/>
          </p:nvPr>
        </p:nvSpPr>
        <p:spPr>
          <a:xfrm>
            <a:off x="3140113" y="1515468"/>
            <a:ext cx="8778792" cy="4090988"/>
          </a:xfrm>
        </p:spPr>
        <p:txBody>
          <a:bodyPr>
            <a:normAutofit fontScale="77500" lnSpcReduction="20000"/>
          </a:bodyPr>
          <a:lstStyle/>
          <a:p>
            <a:r>
              <a:rPr lang="he-IL" dirty="0"/>
              <a:t>במשימה זו תצפו בסרטון על סוגי ציפורים שונים. </a:t>
            </a:r>
          </a:p>
          <a:p>
            <a:r>
              <a:rPr lang="he-IL" dirty="0"/>
              <a:t>הדקות הרלוונטיות בסרטון יסומנו בקישור. </a:t>
            </a:r>
          </a:p>
          <a:p>
            <a:r>
              <a:rPr lang="he-IL" dirty="0"/>
              <a:t>שימו לב שישנם הבדלים בין מבנה המקור של הציפורים המותאם לסוג המזון אותו הן אוכלות. </a:t>
            </a:r>
          </a:p>
          <a:p>
            <a:pPr lvl="1"/>
            <a:r>
              <a:rPr lang="he-IL" dirty="0"/>
              <a:t>הגדירו לעצמכם, בהתאם להנחיות המדריכה: </a:t>
            </a:r>
          </a:p>
          <a:p>
            <a:pPr marL="457245" lvl="1" indent="0">
              <a:buNone/>
            </a:pPr>
            <a:r>
              <a:rPr lang="he-IL" dirty="0"/>
              <a:t>א. מהו סוג המקור המותאם לכל סוג מזון. </a:t>
            </a:r>
          </a:p>
          <a:p>
            <a:pPr marL="457245" lvl="1" indent="0">
              <a:buNone/>
            </a:pPr>
            <a:r>
              <a:rPr lang="he-IL" dirty="0"/>
              <a:t>ב. מיהם:</a:t>
            </a:r>
          </a:p>
          <a:p>
            <a:pPr lvl="1"/>
            <a:r>
              <a:rPr lang="he-IL" sz="2800" dirty="0"/>
              <a:t>אוכלי זרעים</a:t>
            </a:r>
          </a:p>
          <a:p>
            <a:pPr lvl="1"/>
            <a:r>
              <a:rPr lang="he-IL" sz="2800" dirty="0"/>
              <a:t>מוצצי צוף</a:t>
            </a:r>
          </a:p>
          <a:p>
            <a:pPr lvl="1"/>
            <a:r>
              <a:rPr lang="he-IL" sz="2800" dirty="0"/>
              <a:t>אוכלי בשר</a:t>
            </a:r>
          </a:p>
          <a:p>
            <a:pPr lvl="1"/>
            <a:r>
              <a:rPr lang="he-IL" sz="2800" dirty="0"/>
              <a:t>אוכלי דגים</a:t>
            </a:r>
          </a:p>
          <a:p>
            <a:pPr lvl="1"/>
            <a:r>
              <a:rPr lang="he-IL" sz="2800" dirty="0"/>
              <a:t>אוכלי תולעים, חרקים, אצות ויצורים זעירים במים</a:t>
            </a:r>
            <a:endParaRPr lang="he-IL" dirty="0"/>
          </a:p>
        </p:txBody>
      </p:sp>
      <p:pic>
        <p:nvPicPr>
          <p:cNvPr id="7" name="תמונה 6" descr="תמונה שמכילה אובייקט, שעון&#10;&#10;התיאור נוצר באופן אוטומטי">
            <a:extLst>
              <a:ext uri="{FF2B5EF4-FFF2-40B4-BE49-F238E27FC236}">
                <a16:creationId xmlns:a16="http://schemas.microsoft.com/office/drawing/2014/main" id="{300B5EBA-5684-439B-82F6-2B288C3AC2CB}"/>
              </a:ext>
            </a:extLst>
          </p:cNvPr>
          <p:cNvPicPr>
            <a:picLocks noChangeAspect="1"/>
          </p:cNvPicPr>
          <p:nvPr/>
        </p:nvPicPr>
        <p:blipFill rotWithShape="1">
          <a:blip r:embed="rId3" cstate="print">
            <a:clrChange>
              <a:clrFrom>
                <a:srgbClr val="F3F2EE"/>
              </a:clrFrom>
              <a:clrTo>
                <a:srgbClr val="F3F2EE">
                  <a:alpha val="0"/>
                </a:srgbClr>
              </a:clrTo>
            </a:clrChange>
            <a:extLst>
              <a:ext uri="{28A0092B-C50C-407E-A947-70E740481C1C}">
                <a14:useLocalDpi xmlns:a14="http://schemas.microsoft.com/office/drawing/2010/main" val="0"/>
              </a:ext>
            </a:extLst>
          </a:blip>
          <a:srcRect l="8528" t="21296" r="8702"/>
          <a:stretch/>
        </p:blipFill>
        <p:spPr>
          <a:xfrm flipH="1">
            <a:off x="-1" y="4314285"/>
            <a:ext cx="2277745" cy="2037982"/>
          </a:xfrm>
          <a:prstGeom prst="rect">
            <a:avLst/>
          </a:prstGeom>
        </p:spPr>
      </p:pic>
      <p:pic>
        <p:nvPicPr>
          <p:cNvPr id="8" name="תמונה 7">
            <a:extLst>
              <a:ext uri="{FF2B5EF4-FFF2-40B4-BE49-F238E27FC236}">
                <a16:creationId xmlns:a16="http://schemas.microsoft.com/office/drawing/2014/main" id="{E1336D4C-B954-4D7A-A012-BC33384799E1}"/>
              </a:ext>
            </a:extLst>
          </p:cNvPr>
          <p:cNvPicPr>
            <a:picLocks noChangeAspect="1"/>
          </p:cNvPicPr>
          <p:nvPr/>
        </p:nvPicPr>
        <p:blipFill>
          <a:blip r:embed="rId4">
            <a:lum bright="70000" contrast="-70000"/>
            <a:extLst>
              <a:ext uri="{28A0092B-C50C-407E-A947-70E740481C1C}">
                <a14:useLocalDpi xmlns:a14="http://schemas.microsoft.com/office/drawing/2010/main" val="0"/>
              </a:ext>
            </a:extLst>
          </a:blip>
          <a:stretch>
            <a:fillRect/>
          </a:stretch>
        </p:blipFill>
        <p:spPr>
          <a:xfrm>
            <a:off x="192189" y="1331227"/>
            <a:ext cx="2942173" cy="2942173"/>
          </a:xfrm>
          <a:prstGeom prst="rect">
            <a:avLst/>
          </a:prstGeom>
        </p:spPr>
      </p:pic>
      <p:sp>
        <p:nvSpPr>
          <p:cNvPr id="6" name="מלבן 5">
            <a:extLst>
              <a:ext uri="{FF2B5EF4-FFF2-40B4-BE49-F238E27FC236}">
                <a16:creationId xmlns:a16="http://schemas.microsoft.com/office/drawing/2014/main" id="{D989127E-4432-4D24-8B7A-2550CB04B507}"/>
              </a:ext>
            </a:extLst>
          </p:cNvPr>
          <p:cNvSpPr/>
          <p:nvPr/>
        </p:nvSpPr>
        <p:spPr>
          <a:xfrm>
            <a:off x="635507" y="828252"/>
            <a:ext cx="2145138" cy="646331"/>
          </a:xfrm>
          <a:prstGeom prst="rect">
            <a:avLst/>
          </a:prstGeom>
        </p:spPr>
        <p:txBody>
          <a:bodyPr wrap="none">
            <a:spAutoFit/>
          </a:bodyPr>
          <a:lstStyle/>
          <a:p>
            <a:r>
              <a:rPr lang="he-IL" sz="3600" dirty="0">
                <a:solidFill>
                  <a:srgbClr val="192A72"/>
                </a:solidFill>
                <a:latin typeface="Varela Round" panose="00000500000000000000" pitchFamily="2" charset="-79"/>
                <a:cs typeface="Varela Round" panose="00000500000000000000" pitchFamily="2" charset="-79"/>
              </a:rPr>
              <a:t>סרקו אותי</a:t>
            </a:r>
          </a:p>
        </p:txBody>
      </p:sp>
      <p:sp>
        <p:nvSpPr>
          <p:cNvPr id="9" name="Rectangle 4">
            <a:extLst>
              <a:ext uri="{FF2B5EF4-FFF2-40B4-BE49-F238E27FC236}">
                <a16:creationId xmlns:a16="http://schemas.microsoft.com/office/drawing/2014/main" id="{13835F1C-B5CB-4AC9-A596-95F0074BA572}"/>
              </a:ext>
            </a:extLst>
          </p:cNvPr>
          <p:cNvSpPr/>
          <p:nvPr/>
        </p:nvSpPr>
        <p:spPr>
          <a:xfrm>
            <a:off x="12279398" y="375222"/>
            <a:ext cx="3006322" cy="5186368"/>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אם ברצונכם לשלב במצגות  קישור לפעילות או לדפי מידע, תוכלו לעשות זאת בקלות. </a:t>
            </a:r>
          </a:p>
          <a:p>
            <a:pPr algn="ctr"/>
            <a:r>
              <a:rPr lang="he-IL" dirty="0">
                <a:solidFill>
                  <a:srgbClr val="002060"/>
                </a:solidFill>
              </a:rPr>
              <a:t>צפו בסרטון הבא:</a:t>
            </a:r>
            <a:r>
              <a:rPr lang="en-US" dirty="0">
                <a:solidFill>
                  <a:srgbClr val="002060"/>
                </a:solidFill>
              </a:rPr>
              <a:t> </a:t>
            </a:r>
            <a:endParaRPr lang="he-IL" dirty="0">
              <a:solidFill>
                <a:srgbClr val="002060"/>
              </a:solidFill>
            </a:endParaRPr>
          </a:p>
          <a:p>
            <a:pPr algn="ctr"/>
            <a:br>
              <a:rPr lang="en-US" dirty="0">
                <a:solidFill>
                  <a:srgbClr val="002060"/>
                </a:solidFill>
                <a:hlinkClick r:id="rId5"/>
              </a:rPr>
            </a:br>
            <a:r>
              <a:rPr lang="en-US" dirty="0">
                <a:solidFill>
                  <a:srgbClr val="002060"/>
                </a:solidFill>
                <a:hlinkClick r:id="rId6"/>
              </a:rPr>
              <a:t>https://youtu.be/xODFEFLQ8PQ</a:t>
            </a:r>
            <a:endParaRPr lang="en-US" dirty="0">
              <a:solidFill>
                <a:srgbClr val="002060"/>
              </a:solidFill>
            </a:endParaRPr>
          </a:p>
          <a:p>
            <a:pPr algn="ctr"/>
            <a:br>
              <a:rPr lang="en-US" dirty="0">
                <a:solidFill>
                  <a:srgbClr val="002060"/>
                </a:solidFill>
              </a:rPr>
            </a:br>
            <a:r>
              <a:rPr lang="he-IL" dirty="0">
                <a:solidFill>
                  <a:srgbClr val="002060"/>
                </a:solidFill>
              </a:rPr>
              <a:t>אתר מומלץ ליצירת </a:t>
            </a:r>
            <a:r>
              <a:rPr lang="en-US" dirty="0">
                <a:solidFill>
                  <a:srgbClr val="002060"/>
                </a:solidFill>
              </a:rPr>
              <a:t>QR</a:t>
            </a:r>
            <a:r>
              <a:rPr lang="he-IL" dirty="0">
                <a:solidFill>
                  <a:srgbClr val="002060"/>
                </a:solidFill>
              </a:rPr>
              <a:t>:</a:t>
            </a:r>
          </a:p>
          <a:p>
            <a:pPr algn="ctr"/>
            <a:r>
              <a:rPr lang="en-US" dirty="0">
                <a:hlinkClick r:id="rId7"/>
              </a:rPr>
              <a:t>https://www.the-qrcode-generator.com/</a:t>
            </a:r>
            <a:endParaRPr lang="he-IL" dirty="0"/>
          </a:p>
          <a:p>
            <a:pPr algn="ctr"/>
            <a:endParaRPr lang="he-IL" dirty="0">
              <a:solidFill>
                <a:srgbClr val="002060"/>
              </a:solidFill>
            </a:endParaRPr>
          </a:p>
          <a:p>
            <a:pPr algn="ctr"/>
            <a:r>
              <a:rPr lang="he-IL" dirty="0">
                <a:solidFill>
                  <a:srgbClr val="002060"/>
                </a:solidFill>
                <a:highlight>
                  <a:srgbClr val="FFFF00"/>
                </a:highlight>
              </a:rPr>
              <a:t>החליפו את הקוד בשקופית לקוד החדש שקיבלתם </a:t>
            </a:r>
          </a:p>
          <a:p>
            <a:pPr algn="ctr"/>
            <a:endParaRPr lang="he-IL" dirty="0">
              <a:solidFill>
                <a:srgbClr val="002060"/>
              </a:solidFill>
            </a:endParaRPr>
          </a:p>
          <a:p>
            <a:pPr algn="ctr"/>
            <a:r>
              <a:rPr lang="he-IL" sz="1600" dirty="0">
                <a:solidFill>
                  <a:srgbClr val="002060"/>
                </a:solidFill>
              </a:rPr>
              <a:t>(אם אין לכם צורך בשקופית זו, מחקו אותה)</a:t>
            </a:r>
            <a:endParaRPr lang="en-US" sz="1600" dirty="0">
              <a:solidFill>
                <a:srgbClr val="002060"/>
              </a:solidFill>
            </a:endParaRPr>
          </a:p>
        </p:txBody>
      </p:sp>
      <p:pic>
        <p:nvPicPr>
          <p:cNvPr id="5" name="תמונה 4">
            <a:extLst>
              <a:ext uri="{FF2B5EF4-FFF2-40B4-BE49-F238E27FC236}">
                <a16:creationId xmlns:a16="http://schemas.microsoft.com/office/drawing/2014/main" id="{54CF8F7E-C8F2-4B86-93FB-704521E2A860}"/>
              </a:ext>
            </a:extLst>
          </p:cNvPr>
          <p:cNvPicPr>
            <a:picLocks noChangeAspect="1"/>
          </p:cNvPicPr>
          <p:nvPr/>
        </p:nvPicPr>
        <p:blipFill>
          <a:blip r:embed="rId8"/>
          <a:stretch>
            <a:fillRect/>
          </a:stretch>
        </p:blipFill>
        <p:spPr>
          <a:xfrm>
            <a:off x="396326" y="1515468"/>
            <a:ext cx="2540187" cy="2579877"/>
          </a:xfrm>
          <a:prstGeom prst="rect">
            <a:avLst/>
          </a:prstGeom>
        </p:spPr>
      </p:pic>
    </p:spTree>
    <p:extLst>
      <p:ext uri="{BB962C8B-B14F-4D97-AF65-F5344CB8AC3E}">
        <p14:creationId xmlns:p14="http://schemas.microsoft.com/office/powerpoint/2010/main" val="3072097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Effect transition="in" filter="wipe(up)">
                                      <p:cBhvr>
                                        <p:cTn id="11" dur="500"/>
                                        <p:tgtEl>
                                          <p:spTgt spid="11">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1">
                                            <p:txEl>
                                              <p:pRg st="1" end="1"/>
                                            </p:txEl>
                                          </p:spTgt>
                                        </p:tgtEl>
                                        <p:attrNameLst>
                                          <p:attrName>style.visibility</p:attrName>
                                        </p:attrNameLst>
                                      </p:cBhvr>
                                      <p:to>
                                        <p:strVal val="visible"/>
                                      </p:to>
                                    </p:set>
                                    <p:animEffect transition="in" filter="wipe(up)">
                                      <p:cBhvr>
                                        <p:cTn id="16" dur="500"/>
                                        <p:tgtEl>
                                          <p:spTgt spid="11">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wipe(up)">
                                      <p:cBhvr>
                                        <p:cTn id="21" dur="500"/>
                                        <p:tgtEl>
                                          <p:spTgt spid="11">
                                            <p:txEl>
                                              <p:pRg st="2" end="2"/>
                                            </p:txEl>
                                          </p:spTgt>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11">
                                            <p:txEl>
                                              <p:pRg st="3" end="3"/>
                                            </p:txEl>
                                          </p:spTgt>
                                        </p:tgtEl>
                                        <p:attrNameLst>
                                          <p:attrName>style.visibility</p:attrName>
                                        </p:attrNameLst>
                                      </p:cBhvr>
                                      <p:to>
                                        <p:strVal val="visible"/>
                                      </p:to>
                                    </p:set>
                                    <p:animEffect transition="in" filter="wipe(up)">
                                      <p:cBhvr>
                                        <p:cTn id="24" dur="500"/>
                                        <p:tgtEl>
                                          <p:spTgt spid="11">
                                            <p:txEl>
                                              <p:pRg st="3" end="3"/>
                                            </p:txEl>
                                          </p:spTgt>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wipe(up)">
                                      <p:cBhvr>
                                        <p:cTn id="27" dur="500"/>
                                        <p:tgtEl>
                                          <p:spTgt spid="11">
                                            <p:txEl>
                                              <p:pRg st="4" end="4"/>
                                            </p:txEl>
                                          </p:spTgt>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11">
                                            <p:txEl>
                                              <p:pRg st="5" end="5"/>
                                            </p:txEl>
                                          </p:spTgt>
                                        </p:tgtEl>
                                        <p:attrNameLst>
                                          <p:attrName>style.visibility</p:attrName>
                                        </p:attrNameLst>
                                      </p:cBhvr>
                                      <p:to>
                                        <p:strVal val="visible"/>
                                      </p:to>
                                    </p:set>
                                    <p:animEffect transition="in" filter="wipe(up)">
                                      <p:cBhvr>
                                        <p:cTn id="30" dur="500"/>
                                        <p:tgtEl>
                                          <p:spTgt spid="11">
                                            <p:txEl>
                                              <p:pRg st="5" end="5"/>
                                            </p:txEl>
                                          </p:spTgt>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11">
                                            <p:txEl>
                                              <p:pRg st="6" end="6"/>
                                            </p:txEl>
                                          </p:spTgt>
                                        </p:tgtEl>
                                        <p:attrNameLst>
                                          <p:attrName>style.visibility</p:attrName>
                                        </p:attrNameLst>
                                      </p:cBhvr>
                                      <p:to>
                                        <p:strVal val="visible"/>
                                      </p:to>
                                    </p:set>
                                    <p:animEffect transition="in" filter="wipe(up)">
                                      <p:cBhvr>
                                        <p:cTn id="33" dur="500"/>
                                        <p:tgtEl>
                                          <p:spTgt spid="11">
                                            <p:txEl>
                                              <p:pRg st="6" end="6"/>
                                            </p:txEl>
                                          </p:spTgt>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11">
                                            <p:txEl>
                                              <p:pRg st="7" end="7"/>
                                            </p:txEl>
                                          </p:spTgt>
                                        </p:tgtEl>
                                        <p:attrNameLst>
                                          <p:attrName>style.visibility</p:attrName>
                                        </p:attrNameLst>
                                      </p:cBhvr>
                                      <p:to>
                                        <p:strVal val="visible"/>
                                      </p:to>
                                    </p:set>
                                    <p:animEffect transition="in" filter="wipe(up)">
                                      <p:cBhvr>
                                        <p:cTn id="36" dur="500"/>
                                        <p:tgtEl>
                                          <p:spTgt spid="11">
                                            <p:txEl>
                                              <p:pRg st="7" end="7"/>
                                            </p:txEl>
                                          </p:spTgt>
                                        </p:tgtEl>
                                      </p:cBhvr>
                                    </p:animEffect>
                                  </p:childTnLst>
                                </p:cTn>
                              </p:par>
                              <p:par>
                                <p:cTn id="37" presetID="22" presetClass="entr" presetSubtype="1" fill="hold" grpId="0" nodeType="withEffect">
                                  <p:stCondLst>
                                    <p:cond delay="0"/>
                                  </p:stCondLst>
                                  <p:childTnLst>
                                    <p:set>
                                      <p:cBhvr>
                                        <p:cTn id="38" dur="1" fill="hold">
                                          <p:stCondLst>
                                            <p:cond delay="0"/>
                                          </p:stCondLst>
                                        </p:cTn>
                                        <p:tgtEl>
                                          <p:spTgt spid="11">
                                            <p:txEl>
                                              <p:pRg st="8" end="8"/>
                                            </p:txEl>
                                          </p:spTgt>
                                        </p:tgtEl>
                                        <p:attrNameLst>
                                          <p:attrName>style.visibility</p:attrName>
                                        </p:attrNameLst>
                                      </p:cBhvr>
                                      <p:to>
                                        <p:strVal val="visible"/>
                                      </p:to>
                                    </p:set>
                                    <p:animEffect transition="in" filter="wipe(up)">
                                      <p:cBhvr>
                                        <p:cTn id="39" dur="500"/>
                                        <p:tgtEl>
                                          <p:spTgt spid="11">
                                            <p:txEl>
                                              <p:pRg st="8" end="8"/>
                                            </p:txEl>
                                          </p:spTgt>
                                        </p:tgtEl>
                                      </p:cBhvr>
                                    </p:animEffect>
                                  </p:childTnLst>
                                </p:cTn>
                              </p:par>
                              <p:par>
                                <p:cTn id="40" presetID="22" presetClass="entr" presetSubtype="1" fill="hold" grpId="0" nodeType="withEffect">
                                  <p:stCondLst>
                                    <p:cond delay="0"/>
                                  </p:stCondLst>
                                  <p:childTnLst>
                                    <p:set>
                                      <p:cBhvr>
                                        <p:cTn id="41" dur="1" fill="hold">
                                          <p:stCondLst>
                                            <p:cond delay="0"/>
                                          </p:stCondLst>
                                        </p:cTn>
                                        <p:tgtEl>
                                          <p:spTgt spid="11">
                                            <p:txEl>
                                              <p:pRg st="9" end="9"/>
                                            </p:txEl>
                                          </p:spTgt>
                                        </p:tgtEl>
                                        <p:attrNameLst>
                                          <p:attrName>style.visibility</p:attrName>
                                        </p:attrNameLst>
                                      </p:cBhvr>
                                      <p:to>
                                        <p:strVal val="visible"/>
                                      </p:to>
                                    </p:set>
                                    <p:animEffect transition="in" filter="wipe(up)">
                                      <p:cBhvr>
                                        <p:cTn id="42" dur="500"/>
                                        <p:tgtEl>
                                          <p:spTgt spid="11">
                                            <p:txEl>
                                              <p:pRg st="9" end="9"/>
                                            </p:txEl>
                                          </p:spTgt>
                                        </p:tgtEl>
                                      </p:cBhvr>
                                    </p:animEffect>
                                  </p:childTnLst>
                                </p:cTn>
                              </p:par>
                              <p:par>
                                <p:cTn id="43" presetID="22" presetClass="entr" presetSubtype="1" fill="hold" grpId="0" nodeType="withEffect">
                                  <p:stCondLst>
                                    <p:cond delay="0"/>
                                  </p:stCondLst>
                                  <p:childTnLst>
                                    <p:set>
                                      <p:cBhvr>
                                        <p:cTn id="44" dur="1" fill="hold">
                                          <p:stCondLst>
                                            <p:cond delay="0"/>
                                          </p:stCondLst>
                                        </p:cTn>
                                        <p:tgtEl>
                                          <p:spTgt spid="11">
                                            <p:txEl>
                                              <p:pRg st="10" end="10"/>
                                            </p:txEl>
                                          </p:spTgt>
                                        </p:tgtEl>
                                        <p:attrNameLst>
                                          <p:attrName>style.visibility</p:attrName>
                                        </p:attrNameLst>
                                      </p:cBhvr>
                                      <p:to>
                                        <p:strVal val="visible"/>
                                      </p:to>
                                    </p:set>
                                    <p:animEffect transition="in" filter="wipe(up)">
                                      <p:cBhvr>
                                        <p:cTn id="45" dur="500"/>
                                        <p:tgtEl>
                                          <p:spTgt spid="1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59B78F9A-FE2C-4302-8A5B-C853065E465F}"/>
              </a:ext>
            </a:extLst>
          </p:cNvPr>
          <p:cNvSpPr>
            <a:spLocks noGrp="1"/>
          </p:cNvSpPr>
          <p:nvPr>
            <p:ph sz="quarter" idx="14"/>
          </p:nvPr>
        </p:nvSpPr>
        <p:spPr>
          <a:xfrm>
            <a:off x="363416" y="95348"/>
            <a:ext cx="8187197" cy="809323"/>
          </a:xfrm>
        </p:spPr>
        <p:txBody>
          <a:bodyPr/>
          <a:lstStyle/>
          <a:p>
            <a:r>
              <a:rPr lang="he-IL" dirty="0"/>
              <a:t>מחלקת האורניתולוגיה: אוניברסיטת קורנל בארה"ב</a:t>
            </a:r>
          </a:p>
          <a:p>
            <a:r>
              <a:rPr lang="he-IL" dirty="0"/>
              <a:t>התאמות מבנה מקור הציפורים לתזונתם</a:t>
            </a:r>
          </a:p>
        </p:txBody>
      </p:sp>
      <p:sp>
        <p:nvSpPr>
          <p:cNvPr id="5" name="Rectangle 4">
            <a:extLst>
              <a:ext uri="{FF2B5EF4-FFF2-40B4-BE49-F238E27FC236}">
                <a16:creationId xmlns:a16="http://schemas.microsoft.com/office/drawing/2014/main" id="{FB4FDF47-CF2F-4B8F-B2FE-0A237F4216CF}"/>
              </a:ext>
            </a:extLst>
          </p:cNvPr>
          <p:cNvSpPr/>
          <p:nvPr/>
        </p:nvSpPr>
        <p:spPr>
          <a:xfrm>
            <a:off x="12279398" y="30480"/>
            <a:ext cx="2884402" cy="230886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אם ברצונכם לשלב סרטוני יוטיוב במצגות שלכם, תוכלו לעשות זאת בקלות. </a:t>
            </a:r>
          </a:p>
          <a:p>
            <a:pPr algn="ctr"/>
            <a:r>
              <a:rPr lang="he-IL" dirty="0">
                <a:solidFill>
                  <a:srgbClr val="002060"/>
                </a:solidFill>
              </a:rPr>
              <a:t>צפו בסרטון הבא:</a:t>
            </a:r>
            <a:r>
              <a:rPr lang="en-US" dirty="0">
                <a:solidFill>
                  <a:srgbClr val="002060"/>
                </a:solidFill>
              </a:rPr>
              <a:t> </a:t>
            </a:r>
            <a:br>
              <a:rPr lang="en-US" dirty="0">
                <a:solidFill>
                  <a:srgbClr val="002060"/>
                </a:solidFill>
                <a:hlinkClick r:id="rId3"/>
              </a:rPr>
            </a:br>
            <a:r>
              <a:rPr lang="en-US" dirty="0">
                <a:solidFill>
                  <a:srgbClr val="002060"/>
                </a:solidFill>
                <a:hlinkClick r:id="rId4"/>
              </a:rPr>
              <a:t>https://youtu.be/vQvplI6u0O0</a:t>
            </a:r>
            <a:endParaRPr lang="en-US" dirty="0">
              <a:solidFill>
                <a:srgbClr val="002060"/>
              </a:solidFill>
            </a:endParaRPr>
          </a:p>
        </p:txBody>
      </p:sp>
      <p:sp>
        <p:nvSpPr>
          <p:cNvPr id="6" name="Rectangle 4">
            <a:extLst>
              <a:ext uri="{FF2B5EF4-FFF2-40B4-BE49-F238E27FC236}">
                <a16:creationId xmlns:a16="http://schemas.microsoft.com/office/drawing/2014/main" id="{A6376FDC-E308-4A9E-8F20-EE9BB34BDECF}"/>
              </a:ext>
            </a:extLst>
          </p:cNvPr>
          <p:cNvSpPr/>
          <p:nvPr/>
        </p:nvSpPr>
        <p:spPr>
          <a:xfrm>
            <a:off x="12279398" y="2440073"/>
            <a:ext cx="2884402" cy="2308860"/>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אם ברצונכם לשלב סרטון </a:t>
            </a:r>
            <a:r>
              <a:rPr lang="he-IL" dirty="0" err="1">
                <a:solidFill>
                  <a:srgbClr val="002060"/>
                </a:solidFill>
              </a:rPr>
              <a:t>יוטיוב</a:t>
            </a:r>
            <a:r>
              <a:rPr lang="he-IL" dirty="0">
                <a:solidFill>
                  <a:srgbClr val="002060"/>
                </a:solidFill>
              </a:rPr>
              <a:t> </a:t>
            </a:r>
            <a:r>
              <a:rPr lang="he-IL" b="1" dirty="0">
                <a:solidFill>
                  <a:srgbClr val="002060"/>
                </a:solidFill>
              </a:rPr>
              <a:t>החל מרגע מדויק</a:t>
            </a:r>
            <a:r>
              <a:rPr lang="he-IL" dirty="0">
                <a:solidFill>
                  <a:srgbClr val="002060"/>
                </a:solidFill>
              </a:rPr>
              <a:t>, תוכלו לעשות זאת בקלות. </a:t>
            </a:r>
          </a:p>
          <a:p>
            <a:pPr algn="ctr"/>
            <a:r>
              <a:rPr lang="he-IL" dirty="0">
                <a:solidFill>
                  <a:srgbClr val="002060"/>
                </a:solidFill>
              </a:rPr>
              <a:t>צפו בסרטון הבא:</a:t>
            </a:r>
            <a:r>
              <a:rPr lang="en-US" dirty="0">
                <a:solidFill>
                  <a:srgbClr val="002060"/>
                </a:solidFill>
              </a:rPr>
              <a:t> </a:t>
            </a:r>
            <a:br>
              <a:rPr lang="en-US" dirty="0">
                <a:solidFill>
                  <a:srgbClr val="002060"/>
                </a:solidFill>
                <a:hlinkClick r:id="rId3"/>
              </a:rPr>
            </a:br>
            <a:r>
              <a:rPr lang="en-US" dirty="0">
                <a:solidFill>
                  <a:srgbClr val="002060"/>
                </a:solidFill>
                <a:hlinkClick r:id="rId5"/>
              </a:rPr>
              <a:t>https://youtu.be/Nan3NqupCUM</a:t>
            </a:r>
            <a:endParaRPr lang="en-US" dirty="0">
              <a:solidFill>
                <a:srgbClr val="002060"/>
              </a:solidFill>
            </a:endParaRPr>
          </a:p>
        </p:txBody>
      </p:sp>
      <p:sp>
        <p:nvSpPr>
          <p:cNvPr id="7" name="Rectangle 4">
            <a:extLst>
              <a:ext uri="{FF2B5EF4-FFF2-40B4-BE49-F238E27FC236}">
                <a16:creationId xmlns:a16="http://schemas.microsoft.com/office/drawing/2014/main" id="{D02C7987-B60A-458E-BE03-5A58B221B0F1}"/>
              </a:ext>
            </a:extLst>
          </p:cNvPr>
          <p:cNvSpPr/>
          <p:nvPr/>
        </p:nvSpPr>
        <p:spPr>
          <a:xfrm>
            <a:off x="12279398" y="4849666"/>
            <a:ext cx="2884402" cy="199309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שימו לב </a:t>
            </a:r>
            <a:r>
              <a:rPr lang="he-IL" dirty="0">
                <a:solidFill>
                  <a:srgbClr val="002060"/>
                </a:solidFill>
              </a:rPr>
              <a:t>:</a:t>
            </a:r>
            <a:br>
              <a:rPr lang="en-US" dirty="0">
                <a:solidFill>
                  <a:srgbClr val="002060"/>
                </a:solidFill>
              </a:rPr>
            </a:br>
            <a:r>
              <a:rPr lang="en-US" dirty="0">
                <a:solidFill>
                  <a:srgbClr val="002060"/>
                </a:solidFill>
              </a:rPr>
              <a:t> </a:t>
            </a:r>
            <a:r>
              <a:rPr lang="he-IL" dirty="0">
                <a:solidFill>
                  <a:srgbClr val="002060"/>
                </a:solidFill>
              </a:rPr>
              <a:t>חל איסור להוריד סרטונים מ-</a:t>
            </a:r>
            <a:r>
              <a:rPr lang="en-US" dirty="0" err="1">
                <a:solidFill>
                  <a:srgbClr val="002060"/>
                </a:solidFill>
              </a:rPr>
              <a:t>Youtube</a:t>
            </a:r>
            <a:r>
              <a:rPr lang="he-IL" dirty="0">
                <a:solidFill>
                  <a:srgbClr val="002060"/>
                </a:solidFill>
              </a:rPr>
              <a:t> או אתרי וידאו אחרים, ניתן להציגם רק באמצעות הטמעה. </a:t>
            </a:r>
          </a:p>
          <a:p>
            <a:pPr algn="ctr"/>
            <a:r>
              <a:rPr lang="he-IL" sz="1600" dirty="0">
                <a:solidFill>
                  <a:srgbClr val="002060"/>
                </a:solidFill>
              </a:rPr>
              <a:t>(אם אין לכם צורך בשקופית זו, מחקו אותה)</a:t>
            </a:r>
            <a:endParaRPr lang="en-US" sz="1600" dirty="0">
              <a:solidFill>
                <a:srgbClr val="002060"/>
              </a:solidFill>
            </a:endParaRPr>
          </a:p>
        </p:txBody>
      </p:sp>
      <p:sp>
        <p:nvSpPr>
          <p:cNvPr id="14" name="תיבת טקסט 13">
            <a:extLst>
              <a:ext uri="{FF2B5EF4-FFF2-40B4-BE49-F238E27FC236}">
                <a16:creationId xmlns:a16="http://schemas.microsoft.com/office/drawing/2014/main" id="{6D56463D-ED61-40A3-A7E6-E755FF96C744}"/>
              </a:ext>
            </a:extLst>
          </p:cNvPr>
          <p:cNvSpPr txBox="1"/>
          <p:nvPr/>
        </p:nvSpPr>
        <p:spPr>
          <a:xfrm>
            <a:off x="651752" y="6389725"/>
            <a:ext cx="5603133" cy="369332"/>
          </a:xfrm>
          <a:prstGeom prst="rect">
            <a:avLst/>
          </a:prstGeom>
          <a:noFill/>
        </p:spPr>
        <p:txBody>
          <a:bodyPr wrap="square">
            <a:spAutoFit/>
          </a:bodyPr>
          <a:lstStyle/>
          <a:p>
            <a:pPr algn="l" rtl="0"/>
            <a:r>
              <a:rPr lang="en-US" dirty="0"/>
              <a:t>https://www.birds.cornell.edu/k12/beaks/</a:t>
            </a:r>
            <a:endParaRPr lang="he-IL" dirty="0"/>
          </a:p>
        </p:txBody>
      </p:sp>
      <p:sp>
        <p:nvSpPr>
          <p:cNvPr id="16" name="תיבת טקסט 15">
            <a:extLst>
              <a:ext uri="{FF2B5EF4-FFF2-40B4-BE49-F238E27FC236}">
                <a16:creationId xmlns:a16="http://schemas.microsoft.com/office/drawing/2014/main" id="{9C429456-541D-4E75-AE9E-7EFD86033864}"/>
              </a:ext>
            </a:extLst>
          </p:cNvPr>
          <p:cNvSpPr txBox="1"/>
          <p:nvPr/>
        </p:nvSpPr>
        <p:spPr>
          <a:xfrm>
            <a:off x="7694579" y="1167290"/>
            <a:ext cx="4056434" cy="2308324"/>
          </a:xfrm>
          <a:prstGeom prst="rect">
            <a:avLst/>
          </a:prstGeom>
          <a:noFill/>
        </p:spPr>
        <p:txBody>
          <a:bodyPr wrap="square" rtlCol="1">
            <a:spAutoFit/>
          </a:bodyPr>
          <a:lstStyle/>
          <a:p>
            <a:r>
              <a:rPr lang="he-IL" sz="2400" dirty="0"/>
              <a:t>בפעילות זו תצפו בסרטון על מקור הציפורים וסוגי המזון מהם הן ניזונות. </a:t>
            </a:r>
          </a:p>
          <a:p>
            <a:r>
              <a:rPr lang="he-IL" sz="2400" dirty="0"/>
              <a:t>רשמו לעצמכם בבקשה את צורת המקור המותאמת לכל סוג מזון המתואר בסרטון. </a:t>
            </a:r>
          </a:p>
        </p:txBody>
      </p:sp>
      <p:pic>
        <p:nvPicPr>
          <p:cNvPr id="8" name="Online Media 7" title="Bird Feeding Adaptations: How Beaks are Adapted to What Birds Eat">
            <a:hlinkClick r:id="" action="ppaction://media"/>
            <a:extLst>
              <a:ext uri="{FF2B5EF4-FFF2-40B4-BE49-F238E27FC236}">
                <a16:creationId xmlns:a16="http://schemas.microsoft.com/office/drawing/2014/main" id="{30AD4E37-7F92-4E2B-9170-0F9D9F229938}"/>
              </a:ext>
            </a:extLst>
          </p:cNvPr>
          <p:cNvPicPr>
            <a:picLocks noRot="1" noChangeAspect="1"/>
          </p:cNvPicPr>
          <p:nvPr>
            <a:videoFile r:link="rId1"/>
          </p:nvPr>
        </p:nvPicPr>
        <p:blipFill>
          <a:blip r:embed="rId6"/>
          <a:stretch>
            <a:fillRect/>
          </a:stretch>
        </p:blipFill>
        <p:spPr>
          <a:xfrm>
            <a:off x="651752" y="1319933"/>
            <a:ext cx="6096000" cy="3429000"/>
          </a:xfrm>
          <a:prstGeom prst="rect">
            <a:avLst/>
          </a:prstGeom>
        </p:spPr>
      </p:pic>
    </p:spTree>
    <p:extLst>
      <p:ext uri="{BB962C8B-B14F-4D97-AF65-F5344CB8AC3E}">
        <p14:creationId xmlns:p14="http://schemas.microsoft.com/office/powerpoint/2010/main" val="4015531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כותרת 5">
            <a:extLst>
              <a:ext uri="{FF2B5EF4-FFF2-40B4-BE49-F238E27FC236}">
                <a16:creationId xmlns:a16="http://schemas.microsoft.com/office/drawing/2014/main" id="{247F3B72-65C8-4141-BFC4-EB5EB11AD711}"/>
              </a:ext>
            </a:extLst>
          </p:cNvPr>
          <p:cNvSpPr>
            <a:spLocks noGrp="1"/>
          </p:cNvSpPr>
          <p:nvPr>
            <p:ph type="title"/>
          </p:nvPr>
        </p:nvSpPr>
        <p:spPr>
          <a:xfrm>
            <a:off x="1194816" y="2840282"/>
            <a:ext cx="9802368" cy="720000"/>
          </a:xfrm>
        </p:spPr>
        <p:txBody>
          <a:bodyPr/>
          <a:lstStyle/>
          <a:p>
            <a:r>
              <a:rPr lang="he-IL" sz="6000" dirty="0"/>
              <a:t>הפסקה</a:t>
            </a:r>
          </a:p>
        </p:txBody>
      </p:sp>
    </p:spTree>
    <p:extLst>
      <p:ext uri="{BB962C8B-B14F-4D97-AF65-F5344CB8AC3E}">
        <p14:creationId xmlns:p14="http://schemas.microsoft.com/office/powerpoint/2010/main" val="2244755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FEDC140-C41B-4B41-BC3F-5254E5EF5496}"/>
              </a:ext>
            </a:extLst>
          </p:cNvPr>
          <p:cNvSpPr>
            <a:spLocks noGrp="1"/>
          </p:cNvSpPr>
          <p:nvPr>
            <p:ph type="title"/>
          </p:nvPr>
        </p:nvSpPr>
        <p:spPr>
          <a:xfrm>
            <a:off x="564204" y="117535"/>
            <a:ext cx="10379024" cy="720000"/>
          </a:xfrm>
        </p:spPr>
        <p:txBody>
          <a:bodyPr/>
          <a:lstStyle/>
          <a:p>
            <a:r>
              <a:rPr lang="he-IL" sz="4000" dirty="0"/>
              <a:t>סיכום:</a:t>
            </a:r>
            <a:r>
              <a:rPr lang="en-US" sz="4000" dirty="0"/>
              <a:t> </a:t>
            </a:r>
            <a:r>
              <a:rPr lang="he-IL" sz="4000" dirty="0"/>
              <a:t>התאמה של מבנה מקור הציפור למזונה </a:t>
            </a:r>
          </a:p>
        </p:txBody>
      </p:sp>
      <p:pic>
        <p:nvPicPr>
          <p:cNvPr id="3" name="תמונה 2">
            <a:extLst>
              <a:ext uri="{FF2B5EF4-FFF2-40B4-BE49-F238E27FC236}">
                <a16:creationId xmlns:a16="http://schemas.microsoft.com/office/drawing/2014/main" id="{F200CAC9-78CC-4224-94AE-17D9D6FAD3C9}"/>
              </a:ext>
            </a:extLst>
          </p:cNvPr>
          <p:cNvPicPr>
            <a:picLocks noChangeAspect="1"/>
          </p:cNvPicPr>
          <p:nvPr/>
        </p:nvPicPr>
        <p:blipFill>
          <a:blip r:embed="rId2"/>
          <a:stretch>
            <a:fillRect/>
          </a:stretch>
        </p:blipFill>
        <p:spPr>
          <a:xfrm>
            <a:off x="255351" y="875448"/>
            <a:ext cx="3467099" cy="2995612"/>
          </a:xfrm>
          <a:prstGeom prst="rect">
            <a:avLst/>
          </a:prstGeom>
        </p:spPr>
      </p:pic>
      <p:sp>
        <p:nvSpPr>
          <p:cNvPr id="4" name="תיבת טקסט 3">
            <a:extLst>
              <a:ext uri="{FF2B5EF4-FFF2-40B4-BE49-F238E27FC236}">
                <a16:creationId xmlns:a16="http://schemas.microsoft.com/office/drawing/2014/main" id="{DBE394D3-9BF8-4E9C-97E2-59626BDE2857}"/>
              </a:ext>
            </a:extLst>
          </p:cNvPr>
          <p:cNvSpPr txBox="1"/>
          <p:nvPr/>
        </p:nvSpPr>
        <p:spPr>
          <a:xfrm>
            <a:off x="768485" y="4006285"/>
            <a:ext cx="1922833" cy="584775"/>
          </a:xfrm>
          <a:prstGeom prst="rect">
            <a:avLst/>
          </a:prstGeom>
          <a:noFill/>
        </p:spPr>
        <p:txBody>
          <a:bodyPr wrap="square" rtlCol="1">
            <a:spAutoFit/>
          </a:bodyPr>
          <a:lstStyle/>
          <a:p>
            <a:r>
              <a:rPr lang="he-IL" dirty="0"/>
              <a:t>מקור: ויקיפדיה </a:t>
            </a:r>
          </a:p>
          <a:p>
            <a:r>
              <a:rPr lang="en-US" sz="1400" b="0" i="0" dirty="0">
                <a:solidFill>
                  <a:srgbClr val="202122"/>
                </a:solidFill>
                <a:effectLst/>
                <a:latin typeface="Arial" panose="020B0604020202020204" pitchFamily="34" charset="0"/>
              </a:rPr>
              <a:t>Collage by </a:t>
            </a:r>
            <a:r>
              <a:rPr lang="en-US" sz="1400" b="0" i="0" u="none" strike="noStrike" dirty="0">
                <a:solidFill>
                  <a:srgbClr val="A55858"/>
                </a:solidFill>
                <a:effectLst/>
                <a:latin typeface="Arial" panose="020B0604020202020204" pitchFamily="34" charset="0"/>
                <a:hlinkClick r:id="rId3" tooltip="User:Kiwi Rex (page does not exist)"/>
              </a:rPr>
              <a:t>Kiwi Rex</a:t>
            </a:r>
            <a:endParaRPr lang="he-IL" sz="1400" dirty="0"/>
          </a:p>
        </p:txBody>
      </p:sp>
      <p:sp>
        <p:nvSpPr>
          <p:cNvPr id="9" name="מציין מיקום תוכן 8">
            <a:extLst>
              <a:ext uri="{FF2B5EF4-FFF2-40B4-BE49-F238E27FC236}">
                <a16:creationId xmlns:a16="http://schemas.microsoft.com/office/drawing/2014/main" id="{6A20690B-F06E-442B-BEAB-0FDC6913552B}"/>
              </a:ext>
            </a:extLst>
          </p:cNvPr>
          <p:cNvSpPr txBox="1">
            <a:spLocks/>
          </p:cNvSpPr>
          <p:nvPr/>
        </p:nvSpPr>
        <p:spPr>
          <a:xfrm>
            <a:off x="3832698" y="1305284"/>
            <a:ext cx="7717569" cy="4064342"/>
          </a:xfrm>
          <a:prstGeom prst="rect">
            <a:avLst/>
          </a:prstGeom>
        </p:spPr>
        <p:txBody>
          <a:bodyPr/>
          <a:lstStyle>
            <a:lvl1pPr marL="342934" indent="-342934" algn="r" defTabSz="914491"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3024" indent="-285779" algn="r" defTabSz="914491"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114" indent="-228623" algn="r" defTabSz="914491"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360"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606"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851"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2097"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343"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589"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he-IL" sz="2400" b="1" dirty="0"/>
              <a:t>מבנה מקור העופות: </a:t>
            </a:r>
            <a:endParaRPr lang="he-IL" sz="2400" dirty="0"/>
          </a:p>
          <a:p>
            <a:pPr lvl="1"/>
            <a:r>
              <a:rPr lang="he-IL" sz="2400" dirty="0"/>
              <a:t>צורה ועובי</a:t>
            </a:r>
          </a:p>
          <a:p>
            <a:pPr lvl="1"/>
            <a:r>
              <a:rPr lang="he-IL" sz="2400" dirty="0"/>
              <a:t>מותאם לסוג המזון שלהם</a:t>
            </a:r>
          </a:p>
          <a:p>
            <a:pPr marL="57155" indent="0">
              <a:buNone/>
            </a:pPr>
            <a:r>
              <a:rPr lang="he-IL" sz="2400" b="1" dirty="0"/>
              <a:t>תפקוד המקור:</a:t>
            </a:r>
          </a:p>
          <a:p>
            <a:pPr lvl="1"/>
            <a:r>
              <a:rPr lang="he-IL" sz="2400" dirty="0"/>
              <a:t>אוכלי זרעים</a:t>
            </a:r>
          </a:p>
          <a:p>
            <a:pPr lvl="1"/>
            <a:r>
              <a:rPr lang="he-IL" sz="2400" dirty="0"/>
              <a:t>מוצצי צוף</a:t>
            </a:r>
          </a:p>
          <a:p>
            <a:pPr lvl="1"/>
            <a:r>
              <a:rPr lang="he-IL" sz="2400" dirty="0"/>
              <a:t>אוכלי בשר</a:t>
            </a:r>
          </a:p>
          <a:p>
            <a:pPr lvl="1"/>
            <a:r>
              <a:rPr lang="he-IL" sz="2400" dirty="0"/>
              <a:t>אוכלי דגים</a:t>
            </a:r>
          </a:p>
          <a:p>
            <a:pPr lvl="1"/>
            <a:r>
              <a:rPr lang="he-IL" sz="2400" dirty="0"/>
              <a:t>אוכלי תולעים, חרקים, אצות ויצורים זעירים במים</a:t>
            </a:r>
          </a:p>
        </p:txBody>
      </p:sp>
    </p:spTree>
    <p:extLst>
      <p:ext uri="{BB962C8B-B14F-4D97-AF65-F5344CB8AC3E}">
        <p14:creationId xmlns:p14="http://schemas.microsoft.com/office/powerpoint/2010/main" val="18382622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 name="כותרת 4"/>
          <p:cNvSpPr>
            <a:spLocks noGrp="1"/>
          </p:cNvSpPr>
          <p:nvPr>
            <p:ph type="ctrTitle"/>
          </p:nvPr>
        </p:nvSpPr>
        <p:spPr/>
        <p:txBody>
          <a:bodyPr/>
          <a:lstStyle/>
          <a:p>
            <a:r>
              <a:rPr lang="he-IL" dirty="0"/>
              <a:t>התאמת מבנה לתפקוד</a:t>
            </a:r>
          </a:p>
        </p:txBody>
      </p:sp>
      <p:sp>
        <p:nvSpPr>
          <p:cNvPr id="3" name="Text Placeholder 2">
            <a:extLst>
              <a:ext uri="{FF2B5EF4-FFF2-40B4-BE49-F238E27FC236}">
                <a16:creationId xmlns:a16="http://schemas.microsoft.com/office/drawing/2014/main" id="{137C9259-BD27-44CF-89D5-877243D9C831}"/>
              </a:ext>
            </a:extLst>
          </p:cNvPr>
          <p:cNvSpPr>
            <a:spLocks noGrp="1"/>
          </p:cNvSpPr>
          <p:nvPr>
            <p:ph type="body" sz="quarter" idx="10"/>
          </p:nvPr>
        </p:nvSpPr>
        <p:spPr/>
        <p:txBody>
          <a:bodyPr/>
          <a:lstStyle/>
          <a:p>
            <a:r>
              <a:rPr lang="he-IL" b="1" dirty="0"/>
              <a:t>ברמת מערכות בגוף האדם</a:t>
            </a:r>
            <a:endParaRPr lang="en-US" b="1" dirty="0"/>
          </a:p>
        </p:txBody>
      </p:sp>
      <p:sp>
        <p:nvSpPr>
          <p:cNvPr id="6" name="Rectangle 5">
            <a:extLst>
              <a:ext uri="{FF2B5EF4-FFF2-40B4-BE49-F238E27FC236}">
                <a16:creationId xmlns:a16="http://schemas.microsoft.com/office/drawing/2014/main" id="{D40C8EF4-F222-4B31-8130-4875F8E3C95C}"/>
              </a:ext>
            </a:extLst>
          </p:cNvPr>
          <p:cNvSpPr/>
          <p:nvPr/>
        </p:nvSpPr>
        <p:spPr>
          <a:xfrm>
            <a:off x="12279397" y="1400768"/>
            <a:ext cx="2277745" cy="297506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(אין צורך להשאיר את הכיתובים "שם הפרק" , "כותרת משנה", מחקו אותם וכתבו רק את הפרטים עצמם). </a:t>
            </a:r>
            <a:endParaRPr lang="en-US" dirty="0">
              <a:solidFill>
                <a:srgbClr val="002060"/>
              </a:solidFill>
            </a:endParaRPr>
          </a:p>
        </p:txBody>
      </p:sp>
    </p:spTree>
    <p:extLst>
      <p:ext uri="{BB962C8B-B14F-4D97-AF65-F5344CB8AC3E}">
        <p14:creationId xmlns:p14="http://schemas.microsoft.com/office/powerpoint/2010/main" val="7181251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FEDC140-C41B-4B41-BC3F-5254E5EF5496}"/>
              </a:ext>
            </a:extLst>
          </p:cNvPr>
          <p:cNvSpPr>
            <a:spLocks noGrp="1"/>
          </p:cNvSpPr>
          <p:nvPr>
            <p:ph type="title"/>
          </p:nvPr>
        </p:nvSpPr>
        <p:spPr/>
        <p:txBody>
          <a:bodyPr/>
          <a:lstStyle/>
          <a:p>
            <a:r>
              <a:rPr lang="he-IL" dirty="0"/>
              <a:t>יחס שטח פנים לנפח – התאמה לתפקוד</a:t>
            </a:r>
          </a:p>
        </p:txBody>
      </p:sp>
      <p:sp>
        <p:nvSpPr>
          <p:cNvPr id="12" name="מציין מיקום תוכן 8">
            <a:extLst>
              <a:ext uri="{FF2B5EF4-FFF2-40B4-BE49-F238E27FC236}">
                <a16:creationId xmlns:a16="http://schemas.microsoft.com/office/drawing/2014/main" id="{4F048960-5BE7-42CA-A271-44E6FFE7A753}"/>
              </a:ext>
            </a:extLst>
          </p:cNvPr>
          <p:cNvSpPr txBox="1">
            <a:spLocks/>
          </p:cNvSpPr>
          <p:nvPr/>
        </p:nvSpPr>
        <p:spPr>
          <a:xfrm>
            <a:off x="5866954" y="1071863"/>
            <a:ext cx="5809773" cy="3522187"/>
          </a:xfrm>
          <a:prstGeom prst="rect">
            <a:avLst/>
          </a:prstGeom>
        </p:spPr>
        <p:txBody>
          <a:bodyPr/>
          <a:lstStyle>
            <a:lvl1pPr marL="342934" indent="-342934" algn="r" defTabSz="914491"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3024" indent="-285779" algn="r" defTabSz="914491"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114" indent="-228623" algn="r" defTabSz="914491"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360"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606"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851"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2097"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343"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589"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17491">
              <a:buFont typeface="Arial" pitchFamily="34" charset="0"/>
              <a:buNone/>
            </a:pPr>
            <a:r>
              <a:rPr lang="he-IL" b="1" dirty="0"/>
              <a:t>במערכות שונות בגוף האדם</a:t>
            </a:r>
          </a:p>
          <a:p>
            <a:pPr marL="439709" indent="-457200"/>
            <a:r>
              <a:rPr lang="he-IL" sz="2400" b="1" dirty="0"/>
              <a:t>מערכת העיכול</a:t>
            </a:r>
          </a:p>
          <a:p>
            <a:pPr marL="439709" indent="-457200"/>
            <a:r>
              <a:rPr lang="he-IL" sz="2400" b="1" dirty="0"/>
              <a:t>מערכת הנשימה</a:t>
            </a:r>
          </a:p>
          <a:p>
            <a:pPr marL="439709" indent="-457200"/>
            <a:r>
              <a:rPr lang="he-IL" sz="2400" b="1" dirty="0"/>
              <a:t>מערכת ההובלה </a:t>
            </a:r>
          </a:p>
          <a:p>
            <a:pPr marL="439709" indent="-457200"/>
            <a:r>
              <a:rPr lang="he-IL" sz="2400" b="1" dirty="0"/>
              <a:t>מערכת ההפרשה ועוד...</a:t>
            </a:r>
          </a:p>
          <a:p>
            <a:pPr marL="0" indent="0" algn="just">
              <a:buNone/>
            </a:pPr>
            <a:r>
              <a:rPr lang="he-IL" sz="2400" b="1" dirty="0"/>
              <a:t>ניתן לראות הגדלה בשטח הפנים ביחס לנפח המאפשרים תפקוד יעיל במערכות אלו (למשל, קליטה וספיגה מהירה יותר של חומרים).</a:t>
            </a:r>
            <a:endParaRPr lang="he-IL" sz="2400" dirty="0"/>
          </a:p>
        </p:txBody>
      </p:sp>
      <p:sp>
        <p:nvSpPr>
          <p:cNvPr id="16" name="תיבת טקסט 15">
            <a:extLst>
              <a:ext uri="{FF2B5EF4-FFF2-40B4-BE49-F238E27FC236}">
                <a16:creationId xmlns:a16="http://schemas.microsoft.com/office/drawing/2014/main" id="{24E457E5-30BD-4E28-B3B7-10597B03597B}"/>
              </a:ext>
            </a:extLst>
          </p:cNvPr>
          <p:cNvSpPr txBox="1"/>
          <p:nvPr/>
        </p:nvSpPr>
        <p:spPr>
          <a:xfrm>
            <a:off x="3143209" y="2429391"/>
            <a:ext cx="4074713" cy="461665"/>
          </a:xfrm>
          <a:prstGeom prst="rect">
            <a:avLst/>
          </a:prstGeom>
          <a:noFill/>
        </p:spPr>
        <p:txBody>
          <a:bodyPr wrap="square">
            <a:spAutoFit/>
          </a:bodyPr>
          <a:lstStyle/>
          <a:p>
            <a:pPr algn="ctr" rtl="0"/>
            <a:r>
              <a:rPr lang="en-US" sz="1200" dirty="0"/>
              <a:t>https://www.shutterstock.com/image-illustration/3d-render-intestine-villus-like-surface-1099199432</a:t>
            </a:r>
            <a:endParaRPr lang="he-IL" sz="1200" dirty="0"/>
          </a:p>
        </p:txBody>
      </p:sp>
      <p:sp>
        <p:nvSpPr>
          <p:cNvPr id="19" name="תיבת טקסט 18">
            <a:extLst>
              <a:ext uri="{FF2B5EF4-FFF2-40B4-BE49-F238E27FC236}">
                <a16:creationId xmlns:a16="http://schemas.microsoft.com/office/drawing/2014/main" id="{8B11C11D-10B0-4D1D-8443-36F65F3CF411}"/>
              </a:ext>
            </a:extLst>
          </p:cNvPr>
          <p:cNvSpPr txBox="1"/>
          <p:nvPr/>
        </p:nvSpPr>
        <p:spPr>
          <a:xfrm>
            <a:off x="5445462" y="5175147"/>
            <a:ext cx="3319159" cy="600164"/>
          </a:xfrm>
          <a:prstGeom prst="rect">
            <a:avLst/>
          </a:prstGeom>
          <a:noFill/>
        </p:spPr>
        <p:txBody>
          <a:bodyPr wrap="square">
            <a:spAutoFit/>
          </a:bodyPr>
          <a:lstStyle/>
          <a:p>
            <a:pPr algn="ctr" rtl="0"/>
            <a:r>
              <a:rPr lang="en-US" sz="1100" dirty="0"/>
              <a:t>https://www.shutterstock.com/image-illustration/3d-rendered-illustration-male-digestive-system-128019119</a:t>
            </a:r>
            <a:endParaRPr lang="he-IL" sz="1100" dirty="0"/>
          </a:p>
        </p:txBody>
      </p:sp>
      <p:cxnSp>
        <p:nvCxnSpPr>
          <p:cNvPr id="21" name="מחבר ישר 20">
            <a:extLst>
              <a:ext uri="{FF2B5EF4-FFF2-40B4-BE49-F238E27FC236}">
                <a16:creationId xmlns:a16="http://schemas.microsoft.com/office/drawing/2014/main" id="{A0C70122-2BBD-43F1-8D3D-A8953F336CBF}"/>
              </a:ext>
            </a:extLst>
          </p:cNvPr>
          <p:cNvCxnSpPr>
            <a:cxnSpLocks/>
          </p:cNvCxnSpPr>
          <p:nvPr/>
        </p:nvCxnSpPr>
        <p:spPr>
          <a:xfrm flipH="1">
            <a:off x="1825316" y="1617588"/>
            <a:ext cx="1317894" cy="742139"/>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AB5F5B3-B223-4DA3-80D7-6EE4537F27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1091" y="972965"/>
            <a:ext cx="2481420" cy="1399521"/>
          </a:xfrm>
          <a:prstGeom prst="rect">
            <a:avLst/>
          </a:prstGeom>
        </p:spPr>
      </p:pic>
      <p:pic>
        <p:nvPicPr>
          <p:cNvPr id="6" name="Picture 5">
            <a:extLst>
              <a:ext uri="{FF2B5EF4-FFF2-40B4-BE49-F238E27FC236}">
                <a16:creationId xmlns:a16="http://schemas.microsoft.com/office/drawing/2014/main" id="{61910CDF-BF62-44D7-A189-C7F0FD6CDF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5" y="890418"/>
            <a:ext cx="2200913" cy="2934551"/>
          </a:xfrm>
          <a:prstGeom prst="rect">
            <a:avLst/>
          </a:prstGeom>
        </p:spPr>
      </p:pic>
      <p:pic>
        <p:nvPicPr>
          <p:cNvPr id="8" name="Picture 7">
            <a:extLst>
              <a:ext uri="{FF2B5EF4-FFF2-40B4-BE49-F238E27FC236}">
                <a16:creationId xmlns:a16="http://schemas.microsoft.com/office/drawing/2014/main" id="{152101CF-8176-49E2-B6C7-7A8E8F94824E}"/>
              </a:ext>
            </a:extLst>
          </p:cNvPr>
          <p:cNvPicPr>
            <a:picLocks noChangeAspect="1"/>
          </p:cNvPicPr>
          <p:nvPr/>
        </p:nvPicPr>
        <p:blipFill>
          <a:blip r:embed="rId4"/>
          <a:stretch>
            <a:fillRect/>
          </a:stretch>
        </p:blipFill>
        <p:spPr>
          <a:xfrm>
            <a:off x="19923" y="4148382"/>
            <a:ext cx="3610786" cy="2461060"/>
          </a:xfrm>
          <a:prstGeom prst="rect">
            <a:avLst/>
          </a:prstGeom>
        </p:spPr>
      </p:pic>
    </p:spTree>
    <p:extLst>
      <p:ext uri="{BB962C8B-B14F-4D97-AF65-F5344CB8AC3E}">
        <p14:creationId xmlns:p14="http://schemas.microsoft.com/office/powerpoint/2010/main" val="1121328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up)">
                                      <p:cBhvr>
                                        <p:cTn id="11" dur="500"/>
                                        <p:tgtEl>
                                          <p:spTgt spid="12"/>
                                        </p:tgtEl>
                                      </p:cBhvr>
                                    </p:animEffect>
                                  </p:childTnLst>
                                </p:cTn>
                              </p:par>
                              <p:par>
                                <p:cTn id="12" presetID="1" presetClass="entr" presetSubtype="0" fill="hold" nodeType="withEffect">
                                  <p:stCondLst>
                                    <p:cond delay="0"/>
                                  </p:stCondLst>
                                  <p:childTnLst>
                                    <p:set>
                                      <p:cBhvr>
                                        <p:cTn id="13" dur="1" fill="hold">
                                          <p:stCondLst>
                                            <p:cond delay="0"/>
                                          </p:stCondLst>
                                        </p:cTn>
                                        <p:tgtEl>
                                          <p:spTgt spid="21"/>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6" grpId="0"/>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1FC6FC73-F870-40BA-BA5C-A6CB1C37A53A}"/>
              </a:ext>
            </a:extLst>
          </p:cNvPr>
          <p:cNvSpPr>
            <a:spLocks noGrp="1"/>
          </p:cNvSpPr>
          <p:nvPr>
            <p:ph type="title"/>
          </p:nvPr>
        </p:nvSpPr>
        <p:spPr/>
        <p:txBody>
          <a:bodyPr/>
          <a:lstStyle/>
          <a:p>
            <a:r>
              <a:rPr lang="he-IL" dirty="0"/>
              <a:t>התאמת מבנה לתפקוד - מערכות</a:t>
            </a:r>
          </a:p>
        </p:txBody>
      </p:sp>
      <p:sp>
        <p:nvSpPr>
          <p:cNvPr id="8" name="מציין מיקום תוכן 8">
            <a:extLst>
              <a:ext uri="{FF2B5EF4-FFF2-40B4-BE49-F238E27FC236}">
                <a16:creationId xmlns:a16="http://schemas.microsoft.com/office/drawing/2014/main" id="{C056F766-4577-46B9-AD44-DE378BAD70C9}"/>
              </a:ext>
            </a:extLst>
          </p:cNvPr>
          <p:cNvSpPr txBox="1">
            <a:spLocks/>
          </p:cNvSpPr>
          <p:nvPr/>
        </p:nvSpPr>
        <p:spPr>
          <a:xfrm>
            <a:off x="6095999" y="1519868"/>
            <a:ext cx="5580727" cy="3840072"/>
          </a:xfrm>
          <a:prstGeom prst="rect">
            <a:avLst/>
          </a:prstGeom>
        </p:spPr>
        <p:txBody>
          <a:bodyPr>
            <a:normAutofit/>
          </a:bodyPr>
          <a:lstStyle>
            <a:lvl1pPr marL="342934" indent="-342934" algn="r" defTabSz="914491"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3024" indent="-285779" algn="r" defTabSz="914491"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114" indent="-228623" algn="r" defTabSz="914491"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360"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606"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851"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2097"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343"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589"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17491">
              <a:buFont typeface="Arial" pitchFamily="34" charset="0"/>
              <a:buNone/>
            </a:pPr>
            <a:endParaRPr lang="he-IL" sz="2200" dirty="0"/>
          </a:p>
        </p:txBody>
      </p:sp>
      <p:sp>
        <p:nvSpPr>
          <p:cNvPr id="11" name="מציין מיקום טקסט 13">
            <a:extLst>
              <a:ext uri="{FF2B5EF4-FFF2-40B4-BE49-F238E27FC236}">
                <a16:creationId xmlns:a16="http://schemas.microsoft.com/office/drawing/2014/main" id="{7086E737-9693-48DE-BC8E-71BB8FA2FFD4}"/>
              </a:ext>
            </a:extLst>
          </p:cNvPr>
          <p:cNvSpPr txBox="1">
            <a:spLocks/>
          </p:cNvSpPr>
          <p:nvPr/>
        </p:nvSpPr>
        <p:spPr>
          <a:xfrm>
            <a:off x="6618052" y="892372"/>
            <a:ext cx="5168922" cy="457200"/>
          </a:xfrm>
          <a:prstGeom prst="rect">
            <a:avLst/>
          </a:prstGeom>
        </p:spPr>
        <p:txBody>
          <a:bodyPr/>
          <a:lstStyle>
            <a:lvl1pPr marL="342934" indent="-342934" algn="r" defTabSz="914491"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3024" indent="-285779" algn="r" defTabSz="914491"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114" indent="-228623" algn="r" defTabSz="914491"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360"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606"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851"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2097"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343"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589"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he-IL" sz="3000" b="1" dirty="0">
                <a:solidFill>
                  <a:srgbClr val="12B4BC"/>
                </a:solidFill>
                <a:cs typeface="Varela Round" panose="00000500000000000000" pitchFamily="2" charset="-79"/>
              </a:rPr>
              <a:t>מערכת הרביה הנקבית והזכרית</a:t>
            </a:r>
          </a:p>
        </p:txBody>
      </p:sp>
      <p:sp>
        <p:nvSpPr>
          <p:cNvPr id="13" name="תיבת טקסט 12">
            <a:extLst>
              <a:ext uri="{FF2B5EF4-FFF2-40B4-BE49-F238E27FC236}">
                <a16:creationId xmlns:a16="http://schemas.microsoft.com/office/drawing/2014/main" id="{A2EAFD17-278C-4BF0-B6B4-F4C88316418E}"/>
              </a:ext>
            </a:extLst>
          </p:cNvPr>
          <p:cNvSpPr txBox="1"/>
          <p:nvPr/>
        </p:nvSpPr>
        <p:spPr>
          <a:xfrm>
            <a:off x="2461099" y="5701289"/>
            <a:ext cx="4523361" cy="738664"/>
          </a:xfrm>
          <a:prstGeom prst="rect">
            <a:avLst/>
          </a:prstGeom>
          <a:noFill/>
        </p:spPr>
        <p:txBody>
          <a:bodyPr wrap="square">
            <a:spAutoFit/>
          </a:bodyPr>
          <a:lstStyle/>
          <a:p>
            <a:pPr algn="ctr" rtl="0"/>
            <a:r>
              <a:rPr lang="en-US" sz="1400" dirty="0"/>
              <a:t>https://www.shutterstock.com/image-vector/human-reproductive-system-vector-illustration-diagram-1010423515</a:t>
            </a:r>
            <a:endParaRPr lang="he-IL" sz="1400" dirty="0"/>
          </a:p>
        </p:txBody>
      </p:sp>
      <p:sp>
        <p:nvSpPr>
          <p:cNvPr id="6" name="תיבת טקסט 5">
            <a:extLst>
              <a:ext uri="{FF2B5EF4-FFF2-40B4-BE49-F238E27FC236}">
                <a16:creationId xmlns:a16="http://schemas.microsoft.com/office/drawing/2014/main" id="{7C122933-0E1B-4608-87D2-CB4F4CD47DB1}"/>
              </a:ext>
            </a:extLst>
          </p:cNvPr>
          <p:cNvSpPr txBox="1"/>
          <p:nvPr/>
        </p:nvSpPr>
        <p:spPr>
          <a:xfrm>
            <a:off x="5797685" y="1405490"/>
            <a:ext cx="5989289" cy="4154984"/>
          </a:xfrm>
          <a:prstGeom prst="rect">
            <a:avLst/>
          </a:prstGeom>
          <a:noFill/>
        </p:spPr>
        <p:txBody>
          <a:bodyPr wrap="square" rtlCol="1">
            <a:spAutoFit/>
          </a:bodyPr>
          <a:lstStyle/>
          <a:p>
            <a:r>
              <a:rPr lang="he-IL" sz="2400" dirty="0"/>
              <a:t>מערכות הרביה של </a:t>
            </a:r>
            <a:r>
              <a:rPr lang="he-IL" sz="2400" dirty="0" err="1"/>
              <a:t>האשה</a:t>
            </a:r>
            <a:r>
              <a:rPr lang="he-IL" sz="2400" dirty="0"/>
              <a:t> והגבר באדם הן דוגמא מובהקת של התאמת המבנה </a:t>
            </a:r>
          </a:p>
          <a:p>
            <a:r>
              <a:rPr lang="he-IL" sz="2400" dirty="0"/>
              <a:t>לתפקוד של כל אחד מן המינים (מגדרים).</a:t>
            </a:r>
          </a:p>
          <a:p>
            <a:r>
              <a:rPr lang="he-IL" sz="2400" dirty="0"/>
              <a:t>המבנה של איברי הרביה מאפשר את קיומם של ארבעה תהליכים:</a:t>
            </a:r>
          </a:p>
          <a:p>
            <a:pPr marL="800100" lvl="1" indent="-342900">
              <a:buFont typeface="Arial" panose="020B0604020202020204" pitchFamily="34" charset="0"/>
              <a:buChar char="•"/>
            </a:pPr>
            <a:r>
              <a:rPr lang="he-IL" sz="2000" dirty="0"/>
              <a:t>ייצור תאי רבייה</a:t>
            </a:r>
          </a:p>
          <a:p>
            <a:pPr marL="800100" lvl="1" indent="-342900">
              <a:buFont typeface="Arial" panose="020B0604020202020204" pitchFamily="34" charset="0"/>
              <a:buChar char="•"/>
            </a:pPr>
            <a:r>
              <a:rPr lang="he-IL" sz="2000" dirty="0"/>
              <a:t>ייצור והפרשת הורמונים המווסתים את פעולות הרבייה</a:t>
            </a:r>
          </a:p>
          <a:p>
            <a:pPr marL="800100" lvl="1" indent="-342900">
              <a:buFont typeface="Arial" panose="020B0604020202020204" pitchFamily="34" charset="0"/>
              <a:buChar char="•"/>
            </a:pPr>
            <a:r>
              <a:rPr lang="he-IL" sz="2000" dirty="0"/>
              <a:t>מפגש תאי הרביה של הזכר ושל הנקבה</a:t>
            </a:r>
          </a:p>
          <a:p>
            <a:pPr marL="800100" lvl="1" indent="-342900">
              <a:buFont typeface="Arial" panose="020B0604020202020204" pitchFamily="34" charset="0"/>
              <a:buChar char="•"/>
            </a:pPr>
            <a:r>
              <a:rPr lang="he-IL" sz="2000" dirty="0"/>
              <a:t>התפתחות העובר ברחם הנקבה, המותאם לספק לו מזון והגנה. </a:t>
            </a:r>
          </a:p>
          <a:p>
            <a:pPr lvl="1"/>
            <a:endParaRPr lang="he-IL" sz="2400" dirty="0"/>
          </a:p>
        </p:txBody>
      </p:sp>
      <p:pic>
        <p:nvPicPr>
          <p:cNvPr id="5" name="Picture 4">
            <a:extLst>
              <a:ext uri="{FF2B5EF4-FFF2-40B4-BE49-F238E27FC236}">
                <a16:creationId xmlns:a16="http://schemas.microsoft.com/office/drawing/2014/main" id="{992996F0-9FB0-4A00-BAE4-72F4D3C306C2}"/>
              </a:ext>
            </a:extLst>
          </p:cNvPr>
          <p:cNvPicPr>
            <a:picLocks noChangeAspect="1"/>
          </p:cNvPicPr>
          <p:nvPr/>
        </p:nvPicPr>
        <p:blipFill>
          <a:blip r:embed="rId2"/>
          <a:stretch>
            <a:fillRect/>
          </a:stretch>
        </p:blipFill>
        <p:spPr>
          <a:xfrm>
            <a:off x="244676" y="989421"/>
            <a:ext cx="5680636" cy="4471435"/>
          </a:xfrm>
          <a:prstGeom prst="rect">
            <a:avLst/>
          </a:prstGeom>
        </p:spPr>
      </p:pic>
    </p:spTree>
    <p:extLst>
      <p:ext uri="{BB962C8B-B14F-4D97-AF65-F5344CB8AC3E}">
        <p14:creationId xmlns:p14="http://schemas.microsoft.com/office/powerpoint/2010/main" val="509447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up)">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 name="כותרת 4"/>
          <p:cNvSpPr>
            <a:spLocks noGrp="1"/>
          </p:cNvSpPr>
          <p:nvPr>
            <p:ph type="ctrTitle"/>
          </p:nvPr>
        </p:nvSpPr>
        <p:spPr/>
        <p:txBody>
          <a:bodyPr/>
          <a:lstStyle/>
          <a:p>
            <a:r>
              <a:rPr lang="he-IL" dirty="0"/>
              <a:t>התאמת מבנה לתפקוד</a:t>
            </a:r>
          </a:p>
        </p:txBody>
      </p:sp>
      <p:sp>
        <p:nvSpPr>
          <p:cNvPr id="3" name="Text Placeholder 2">
            <a:extLst>
              <a:ext uri="{FF2B5EF4-FFF2-40B4-BE49-F238E27FC236}">
                <a16:creationId xmlns:a16="http://schemas.microsoft.com/office/drawing/2014/main" id="{137C9259-BD27-44CF-89D5-877243D9C831}"/>
              </a:ext>
            </a:extLst>
          </p:cNvPr>
          <p:cNvSpPr>
            <a:spLocks noGrp="1"/>
          </p:cNvSpPr>
          <p:nvPr>
            <p:ph type="body" sz="quarter" idx="10"/>
          </p:nvPr>
        </p:nvSpPr>
        <p:spPr/>
        <p:txBody>
          <a:bodyPr>
            <a:normAutofit fontScale="85000" lnSpcReduction="10000"/>
          </a:bodyPr>
          <a:lstStyle/>
          <a:p>
            <a:r>
              <a:rPr lang="he-IL" b="1" dirty="0"/>
              <a:t>התאמות מורפולוגיות, פיזיולוגיות-ביוכימיות (וגם התנהגותיות)</a:t>
            </a:r>
            <a:endParaRPr lang="en-US" b="1" dirty="0"/>
          </a:p>
        </p:txBody>
      </p:sp>
      <p:sp>
        <p:nvSpPr>
          <p:cNvPr id="6" name="Rectangle 5">
            <a:extLst>
              <a:ext uri="{FF2B5EF4-FFF2-40B4-BE49-F238E27FC236}">
                <a16:creationId xmlns:a16="http://schemas.microsoft.com/office/drawing/2014/main" id="{D40C8EF4-F222-4B31-8130-4875F8E3C95C}"/>
              </a:ext>
            </a:extLst>
          </p:cNvPr>
          <p:cNvSpPr/>
          <p:nvPr/>
        </p:nvSpPr>
        <p:spPr>
          <a:xfrm>
            <a:off x="12279397" y="1400768"/>
            <a:ext cx="2277745" cy="297506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(אין צורך להשאיר את הכיתובים "שם הפרק" , "כותרת משנה", מחקו אותם וכתבו רק את הפרטים עצמם). </a:t>
            </a:r>
            <a:endParaRPr lang="en-US" dirty="0">
              <a:solidFill>
                <a:srgbClr val="002060"/>
              </a:solidFill>
            </a:endParaRPr>
          </a:p>
        </p:txBody>
      </p:sp>
    </p:spTree>
    <p:extLst>
      <p:ext uri="{BB962C8B-B14F-4D97-AF65-F5344CB8AC3E}">
        <p14:creationId xmlns:p14="http://schemas.microsoft.com/office/powerpoint/2010/main" val="42525944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9228C1D-A17F-43C3-894B-39D305E9303E}"/>
              </a:ext>
            </a:extLst>
          </p:cNvPr>
          <p:cNvSpPr>
            <a:spLocks noGrp="1"/>
          </p:cNvSpPr>
          <p:nvPr>
            <p:ph type="title"/>
          </p:nvPr>
        </p:nvSpPr>
        <p:spPr/>
        <p:txBody>
          <a:bodyPr/>
          <a:lstStyle/>
          <a:p>
            <a:r>
              <a:rPr lang="he-IL" dirty="0"/>
              <a:t>התאמות שונות</a:t>
            </a:r>
          </a:p>
        </p:txBody>
      </p:sp>
      <p:sp>
        <p:nvSpPr>
          <p:cNvPr id="8" name="מציין מיקום טקסט 13">
            <a:extLst>
              <a:ext uri="{FF2B5EF4-FFF2-40B4-BE49-F238E27FC236}">
                <a16:creationId xmlns:a16="http://schemas.microsoft.com/office/drawing/2014/main" id="{5F073F6F-B06E-4677-A445-F6E702C2E63D}"/>
              </a:ext>
            </a:extLst>
          </p:cNvPr>
          <p:cNvSpPr>
            <a:spLocks noGrp="1"/>
          </p:cNvSpPr>
          <p:nvPr>
            <p:ph type="body" sz="quarter" idx="3"/>
          </p:nvPr>
        </p:nvSpPr>
        <p:spPr>
          <a:xfrm>
            <a:off x="8015591" y="1076083"/>
            <a:ext cx="3661135" cy="457200"/>
          </a:xfrm>
        </p:spPr>
        <p:txBody>
          <a:bodyPr/>
          <a:lstStyle/>
          <a:p>
            <a:r>
              <a:rPr lang="he-IL" dirty="0"/>
              <a:t>התאמות מורפולוגיות</a:t>
            </a:r>
          </a:p>
        </p:txBody>
      </p:sp>
      <p:sp>
        <p:nvSpPr>
          <p:cNvPr id="9" name="מציין מיקום תוכן 8">
            <a:extLst>
              <a:ext uri="{FF2B5EF4-FFF2-40B4-BE49-F238E27FC236}">
                <a16:creationId xmlns:a16="http://schemas.microsoft.com/office/drawing/2014/main" id="{976EFD1C-2C83-406B-A4FA-8AEE22957B59}"/>
              </a:ext>
            </a:extLst>
          </p:cNvPr>
          <p:cNvSpPr>
            <a:spLocks noGrp="1"/>
          </p:cNvSpPr>
          <p:nvPr>
            <p:ph sz="quarter" idx="4"/>
          </p:nvPr>
        </p:nvSpPr>
        <p:spPr>
          <a:xfrm>
            <a:off x="8015591" y="1567973"/>
            <a:ext cx="3661136" cy="3522187"/>
          </a:xfrm>
        </p:spPr>
        <p:txBody>
          <a:bodyPr>
            <a:normAutofit/>
          </a:bodyPr>
          <a:lstStyle/>
          <a:p>
            <a:r>
              <a:rPr lang="he-IL" sz="2000" dirty="0"/>
              <a:t>דוגמאות רבות כבר הוזכרו קודם. </a:t>
            </a:r>
          </a:p>
          <a:p>
            <a:r>
              <a:rPr lang="he-IL" sz="2000" dirty="0"/>
              <a:t>דוגמא נוספת: מבנה הלב השרירי מותאם לתפקודו: העברת כ-5 ליטר דם לכל חלקי גוף האדם והחזרתו במחזוריות. </a:t>
            </a:r>
          </a:p>
          <a:p>
            <a:r>
              <a:rPr lang="he-IL" sz="2000" dirty="0"/>
              <a:t>קרומי שחיה אצל עופות מים. </a:t>
            </a:r>
          </a:p>
          <a:p>
            <a:r>
              <a:rPr lang="he-IL" sz="2000" dirty="0"/>
              <a:t>עלים מעובים בצמחי מדבר.</a:t>
            </a:r>
          </a:p>
          <a:p>
            <a:r>
              <a:rPr lang="he-IL" sz="2000" dirty="0"/>
              <a:t>ועוד...</a:t>
            </a:r>
          </a:p>
        </p:txBody>
      </p:sp>
      <p:sp>
        <p:nvSpPr>
          <p:cNvPr id="13" name="Rectangle 12">
            <a:extLst>
              <a:ext uri="{FF2B5EF4-FFF2-40B4-BE49-F238E27FC236}">
                <a16:creationId xmlns:a16="http://schemas.microsoft.com/office/drawing/2014/main" id="{E8C5010A-4B39-4535-97DF-DB76E0AEEB00}"/>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4" name="Rectangle 13">
            <a:extLst>
              <a:ext uri="{FF2B5EF4-FFF2-40B4-BE49-F238E27FC236}">
                <a16:creationId xmlns:a16="http://schemas.microsoft.com/office/drawing/2014/main" id="{478E4D5B-70D1-46DA-B73C-14E96BB31427}"/>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1</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sp>
        <p:nvSpPr>
          <p:cNvPr id="7" name="מציין מיקום תוכן 8">
            <a:extLst>
              <a:ext uri="{FF2B5EF4-FFF2-40B4-BE49-F238E27FC236}">
                <a16:creationId xmlns:a16="http://schemas.microsoft.com/office/drawing/2014/main" id="{8200A4A8-135D-42A7-BA9D-F9AC5E076713}"/>
              </a:ext>
            </a:extLst>
          </p:cNvPr>
          <p:cNvSpPr txBox="1">
            <a:spLocks/>
          </p:cNvSpPr>
          <p:nvPr/>
        </p:nvSpPr>
        <p:spPr>
          <a:xfrm>
            <a:off x="252919" y="1567971"/>
            <a:ext cx="3513505" cy="4599365"/>
          </a:xfrm>
          <a:prstGeom prst="rect">
            <a:avLst/>
          </a:prstGeom>
        </p:spPr>
        <p:txBody>
          <a:bodyPr vert="horz" lIns="91440" tIns="45720" rIns="91440" bIns="45720" rtlCol="1">
            <a:normAutofit lnSpcReduction="10000"/>
          </a:bodyPr>
          <a:lstStyle>
            <a:lvl1pPr marL="268288" indent="-268288" algn="r" defTabSz="914491" rtl="1" eaLnBrk="1" latinLnBrk="0" hangingPunct="1">
              <a:lnSpc>
                <a:spcPct val="100000"/>
              </a:lnSpc>
              <a:spcBef>
                <a:spcPts val="0"/>
              </a:spcBef>
              <a:spcAft>
                <a:spcPts val="600"/>
              </a:spcAft>
              <a:buFont typeface="Arial" pitchFamily="34" charset="0"/>
              <a:buChar char="•"/>
              <a:defRPr lang="he-IL" sz="2400" kern="1200" dirty="0" smtClean="0">
                <a:solidFill>
                  <a:srgbClr val="002060"/>
                </a:solidFill>
                <a:latin typeface="Varela Round" pitchFamily="2" charset="-79"/>
                <a:ea typeface="+mn-ea"/>
                <a:cs typeface="Varela Round" panose="00000500000000000000" pitchFamily="2" charset="-79"/>
              </a:defRPr>
            </a:lvl1pPr>
            <a:lvl2pPr marL="743024" indent="-285779" algn="r" defTabSz="914491" rtl="1" eaLnBrk="1" latinLnBrk="0" hangingPunct="1">
              <a:lnSpc>
                <a:spcPct val="100000"/>
              </a:lnSpc>
              <a:spcBef>
                <a:spcPts val="0"/>
              </a:spcBef>
              <a:spcAft>
                <a:spcPts val="600"/>
              </a:spcAft>
              <a:buFont typeface="Arial" pitchFamily="34" charset="0"/>
              <a:buChar char="–"/>
              <a:defRPr lang="he-IL" sz="2400" kern="1200" dirty="0" smtClean="0">
                <a:solidFill>
                  <a:srgbClr val="002060"/>
                </a:solidFill>
                <a:latin typeface="Varela Round" pitchFamily="2" charset="-79"/>
                <a:ea typeface="+mn-ea"/>
                <a:cs typeface="Varela Round" panose="00000500000000000000" pitchFamily="2" charset="-79"/>
              </a:defRPr>
            </a:lvl2pPr>
            <a:lvl3pPr marL="1143114" indent="-228623" algn="r" defTabSz="914491" rtl="1" eaLnBrk="1" latinLnBrk="0" hangingPunct="1">
              <a:spcBef>
                <a:spcPct val="20000"/>
              </a:spcBef>
              <a:buFont typeface="Arial" pitchFamily="34" charset="0"/>
              <a:buChar char="•"/>
              <a:defRPr sz="1800" kern="1200">
                <a:solidFill>
                  <a:schemeClr val="tx1"/>
                </a:solidFill>
                <a:latin typeface="+mn-lt"/>
                <a:ea typeface="+mn-ea"/>
                <a:cs typeface="+mn-cs"/>
              </a:defRPr>
            </a:lvl3pPr>
            <a:lvl4pPr marL="1600360"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4pPr>
            <a:lvl5pPr marL="2057606"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5pPr>
            <a:lvl6pPr marL="2514851"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6pPr>
            <a:lvl7pPr marL="2972097"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7pPr>
            <a:lvl8pPr marL="3429343"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8pPr>
            <a:lvl9pPr marL="3886589"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9pPr>
          </a:lstStyle>
          <a:p>
            <a:r>
              <a:rPr lang="he-IL" sz="2000" dirty="0"/>
              <a:t>לעיתים קרובות, קשורות גם להתאמות ביוכימיות-פיזיולוגיות.</a:t>
            </a:r>
          </a:p>
          <a:p>
            <a:r>
              <a:rPr lang="he-IL" sz="2000" dirty="0"/>
              <a:t>שנת חורף, היא דוגמא להתנהגות הנובעת משינויים ביוכימיים ופיזיולוגיים בבעלי חיים </a:t>
            </a:r>
          </a:p>
          <a:p>
            <a:r>
              <a:rPr lang="he-IL" sz="2000" dirty="0"/>
              <a:t>התאמות לתנאים א-</a:t>
            </a:r>
            <a:r>
              <a:rPr lang="he-IL" sz="2000" dirty="0" err="1"/>
              <a:t>ביוטיים</a:t>
            </a:r>
            <a:r>
              <a:rPr lang="he-IL" sz="2000" dirty="0"/>
              <a:t>: בע"ח עוברים למערות ומחילות בשעות החמות. צמחים מותאמים לסביבות מדבר או צמחי מים המותאמים לסביבתם – עודף מים. </a:t>
            </a:r>
          </a:p>
          <a:p>
            <a:r>
              <a:rPr lang="he-IL" sz="2000" dirty="0"/>
              <a:t>נדידת ציפורים. </a:t>
            </a:r>
          </a:p>
        </p:txBody>
      </p:sp>
      <p:sp>
        <p:nvSpPr>
          <p:cNvPr id="3" name="מציין מיקום תוכן 8">
            <a:extLst>
              <a:ext uri="{FF2B5EF4-FFF2-40B4-BE49-F238E27FC236}">
                <a16:creationId xmlns:a16="http://schemas.microsoft.com/office/drawing/2014/main" id="{7F02F5EF-8347-4BB0-B6A2-3836372F0621}"/>
              </a:ext>
            </a:extLst>
          </p:cNvPr>
          <p:cNvSpPr txBox="1">
            <a:spLocks/>
          </p:cNvSpPr>
          <p:nvPr/>
        </p:nvSpPr>
        <p:spPr>
          <a:xfrm>
            <a:off x="4176410" y="1567972"/>
            <a:ext cx="3604075" cy="4803645"/>
          </a:xfrm>
          <a:prstGeom prst="rect">
            <a:avLst/>
          </a:prstGeom>
        </p:spPr>
        <p:txBody>
          <a:bodyPr vert="horz" lIns="91440" tIns="45720" rIns="91440" bIns="45720" rtlCol="1">
            <a:normAutofit fontScale="92500" lnSpcReduction="10000"/>
          </a:bodyPr>
          <a:lstStyle>
            <a:lvl1pPr marL="268288" indent="-268288" algn="r" defTabSz="914491" rtl="1" eaLnBrk="1" latinLnBrk="0" hangingPunct="1">
              <a:lnSpc>
                <a:spcPct val="100000"/>
              </a:lnSpc>
              <a:spcBef>
                <a:spcPts val="0"/>
              </a:spcBef>
              <a:spcAft>
                <a:spcPts val="600"/>
              </a:spcAft>
              <a:buFont typeface="Arial" pitchFamily="34" charset="0"/>
              <a:buChar char="•"/>
              <a:defRPr lang="he-IL" sz="2400" kern="1200" dirty="0" smtClean="0">
                <a:solidFill>
                  <a:srgbClr val="002060"/>
                </a:solidFill>
                <a:latin typeface="Varela Round" pitchFamily="2" charset="-79"/>
                <a:ea typeface="+mn-ea"/>
                <a:cs typeface="Varela Round" panose="00000500000000000000" pitchFamily="2" charset="-79"/>
              </a:defRPr>
            </a:lvl1pPr>
            <a:lvl2pPr marL="743024" indent="-285779" algn="r" defTabSz="914491" rtl="1" eaLnBrk="1" latinLnBrk="0" hangingPunct="1">
              <a:lnSpc>
                <a:spcPct val="100000"/>
              </a:lnSpc>
              <a:spcBef>
                <a:spcPts val="0"/>
              </a:spcBef>
              <a:spcAft>
                <a:spcPts val="600"/>
              </a:spcAft>
              <a:buFont typeface="Arial" pitchFamily="34" charset="0"/>
              <a:buChar char="–"/>
              <a:defRPr lang="he-IL" sz="2400" kern="1200" dirty="0" smtClean="0">
                <a:solidFill>
                  <a:srgbClr val="002060"/>
                </a:solidFill>
                <a:latin typeface="Varela Round" pitchFamily="2" charset="-79"/>
                <a:ea typeface="+mn-ea"/>
                <a:cs typeface="Varela Round" panose="00000500000000000000" pitchFamily="2" charset="-79"/>
              </a:defRPr>
            </a:lvl2pPr>
            <a:lvl3pPr marL="1143114" indent="-228623" algn="r" defTabSz="914491" rtl="1" eaLnBrk="1" latinLnBrk="0" hangingPunct="1">
              <a:spcBef>
                <a:spcPct val="20000"/>
              </a:spcBef>
              <a:buFont typeface="Arial" pitchFamily="34" charset="0"/>
              <a:buChar char="•"/>
              <a:defRPr sz="1800" kern="1200">
                <a:solidFill>
                  <a:schemeClr val="tx1"/>
                </a:solidFill>
                <a:latin typeface="+mn-lt"/>
                <a:ea typeface="+mn-ea"/>
                <a:cs typeface="+mn-cs"/>
              </a:defRPr>
            </a:lvl3pPr>
            <a:lvl4pPr marL="1600360"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4pPr>
            <a:lvl5pPr marL="2057606"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5pPr>
            <a:lvl6pPr marL="2514851"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6pPr>
            <a:lvl7pPr marL="2972097"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7pPr>
            <a:lvl8pPr marL="3429343"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8pPr>
            <a:lvl9pPr marL="3886589"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9pPr>
          </a:lstStyle>
          <a:p>
            <a:r>
              <a:rPr lang="he-IL" sz="2000" dirty="0"/>
              <a:t>התאמות צמחים לתנאי קרינה או התאמה לשיפור יכולת הרבייה (צבעים בולטים של עלי כותרת)</a:t>
            </a:r>
          </a:p>
          <a:p>
            <a:r>
              <a:rPr lang="he-IL" sz="2000" dirty="0"/>
              <a:t>יצירה ונוכחות רעל בצמחים ובבעלי חיים – מנגנוני הישרדות מטריפה. </a:t>
            </a:r>
          </a:p>
          <a:p>
            <a:r>
              <a:rPr lang="he-IL" sz="2000" dirty="0"/>
              <a:t>הפרשת שתן מרוכז בחיות מדבר – מנגנון מניעת התייבשות (התאמה לתנאים א-</a:t>
            </a:r>
            <a:r>
              <a:rPr lang="he-IL" sz="2000" dirty="0" err="1"/>
              <a:t>ביוטיים</a:t>
            </a:r>
            <a:r>
              <a:rPr lang="he-IL" sz="2000" dirty="0"/>
              <a:t>). </a:t>
            </a:r>
          </a:p>
          <a:p>
            <a:r>
              <a:rPr lang="he-IL" sz="2000" dirty="0"/>
              <a:t>מנגנוני עמידות גם בתנאי קרינה - דובוני מים – הישרדות גם בחלל</a:t>
            </a:r>
          </a:p>
          <a:p>
            <a:r>
              <a:rPr lang="he-IL" sz="2000" dirty="0"/>
              <a:t>צמחי מים מליחים המותאמים לסביבתם</a:t>
            </a:r>
          </a:p>
          <a:p>
            <a:endParaRPr lang="he-IL" sz="2000" dirty="0"/>
          </a:p>
        </p:txBody>
      </p:sp>
      <p:sp>
        <p:nvSpPr>
          <p:cNvPr id="11" name="מציין מיקום טקסט 13">
            <a:extLst>
              <a:ext uri="{FF2B5EF4-FFF2-40B4-BE49-F238E27FC236}">
                <a16:creationId xmlns:a16="http://schemas.microsoft.com/office/drawing/2014/main" id="{CA22C065-31C4-4C77-A28E-D57413DD9B4E}"/>
              </a:ext>
            </a:extLst>
          </p:cNvPr>
          <p:cNvSpPr txBox="1">
            <a:spLocks/>
          </p:cNvSpPr>
          <p:nvPr/>
        </p:nvSpPr>
        <p:spPr>
          <a:xfrm>
            <a:off x="105289" y="1076083"/>
            <a:ext cx="3661135" cy="457200"/>
          </a:xfrm>
          <a:prstGeom prst="rect">
            <a:avLst/>
          </a:prstGeom>
        </p:spPr>
        <p:txBody>
          <a:bodyPr vert="horz" lIns="0" tIns="0" rIns="0" bIns="0" rtlCol="1" anchor="ctr">
            <a:noAutofit/>
          </a:bodyPr>
          <a:lstStyle>
            <a:lvl1pPr marL="0" indent="0" algn="r" defTabSz="914491" rtl="1" eaLnBrk="1" latinLnBrk="0" hangingPunct="1">
              <a:spcBef>
                <a:spcPct val="20000"/>
              </a:spcBef>
              <a:buFont typeface="Arial" pitchFamily="34" charset="0"/>
              <a:buNone/>
              <a:defRPr sz="3000" b="1" kern="1200">
                <a:solidFill>
                  <a:srgbClr val="12B4BC"/>
                </a:solidFill>
                <a:latin typeface="Varela Round" pitchFamily="2" charset="-79"/>
                <a:ea typeface="+mn-ea"/>
                <a:cs typeface="Varela Round" panose="00000500000000000000" pitchFamily="2" charset="-79"/>
              </a:defRPr>
            </a:lvl1pPr>
            <a:lvl2pPr marL="457200" indent="0" algn="r" defTabSz="914491" rtl="1"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r" defTabSz="914491" rtl="1"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he-IL" dirty="0"/>
              <a:t>התאמות התנהגותיות</a:t>
            </a:r>
          </a:p>
        </p:txBody>
      </p:sp>
      <p:sp>
        <p:nvSpPr>
          <p:cNvPr id="12" name="מציין מיקום טקסט 13">
            <a:extLst>
              <a:ext uri="{FF2B5EF4-FFF2-40B4-BE49-F238E27FC236}">
                <a16:creationId xmlns:a16="http://schemas.microsoft.com/office/drawing/2014/main" id="{CDAA4A9E-152A-499F-893F-2AAB30AD4C10}"/>
              </a:ext>
            </a:extLst>
          </p:cNvPr>
          <p:cNvSpPr txBox="1">
            <a:spLocks/>
          </p:cNvSpPr>
          <p:nvPr/>
        </p:nvSpPr>
        <p:spPr>
          <a:xfrm>
            <a:off x="4042684" y="1076083"/>
            <a:ext cx="3661135" cy="457200"/>
          </a:xfrm>
          <a:prstGeom prst="rect">
            <a:avLst/>
          </a:prstGeom>
        </p:spPr>
        <p:txBody>
          <a:bodyPr vert="horz" lIns="0" tIns="0" rIns="0" bIns="0" rtlCol="1" anchor="ctr">
            <a:noAutofit/>
          </a:bodyPr>
          <a:lstStyle>
            <a:lvl1pPr marL="0" indent="0" algn="r" defTabSz="914491" rtl="1" eaLnBrk="1" latinLnBrk="0" hangingPunct="1">
              <a:spcBef>
                <a:spcPct val="20000"/>
              </a:spcBef>
              <a:buFont typeface="Arial" pitchFamily="34" charset="0"/>
              <a:buNone/>
              <a:defRPr sz="3000" b="1" kern="1200">
                <a:solidFill>
                  <a:srgbClr val="12B4BC"/>
                </a:solidFill>
                <a:latin typeface="Varela Round" pitchFamily="2" charset="-79"/>
                <a:ea typeface="+mn-ea"/>
                <a:cs typeface="Varela Round" panose="00000500000000000000" pitchFamily="2" charset="-79"/>
              </a:defRPr>
            </a:lvl1pPr>
            <a:lvl2pPr marL="457200" indent="0" algn="r" defTabSz="914491" rtl="1"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r" defTabSz="914491" rtl="1"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he-IL" dirty="0"/>
              <a:t>התאמות ביוכימיות</a:t>
            </a:r>
          </a:p>
        </p:txBody>
      </p:sp>
      <p:sp>
        <p:nvSpPr>
          <p:cNvPr id="4" name="תיבת טקסט 3">
            <a:extLst>
              <a:ext uri="{FF2B5EF4-FFF2-40B4-BE49-F238E27FC236}">
                <a16:creationId xmlns:a16="http://schemas.microsoft.com/office/drawing/2014/main" id="{6DF76F13-2AD7-4A58-B3DB-0D5A7A1779DF}"/>
              </a:ext>
            </a:extLst>
          </p:cNvPr>
          <p:cNvSpPr txBox="1"/>
          <p:nvPr/>
        </p:nvSpPr>
        <p:spPr>
          <a:xfrm>
            <a:off x="679560" y="6227306"/>
            <a:ext cx="6993700" cy="461665"/>
          </a:xfrm>
          <a:prstGeom prst="rect">
            <a:avLst/>
          </a:prstGeom>
          <a:noFill/>
        </p:spPr>
        <p:txBody>
          <a:bodyPr wrap="square" rtlCol="1">
            <a:spAutoFit/>
          </a:bodyPr>
          <a:lstStyle/>
          <a:p>
            <a:r>
              <a:rPr lang="he-IL" sz="2400" b="1" dirty="0"/>
              <a:t>ישנן התאמות המשלבות את כל סוגי ההתאמות הללו</a:t>
            </a:r>
          </a:p>
        </p:txBody>
      </p:sp>
    </p:spTree>
    <p:extLst>
      <p:ext uri="{BB962C8B-B14F-4D97-AF65-F5344CB8AC3E}">
        <p14:creationId xmlns:p14="http://schemas.microsoft.com/office/powerpoint/2010/main" val="69180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Effect transition="in" filter="wipe(up)">
                                      <p:cBhvr>
                                        <p:cTn id="11" dur="500"/>
                                        <p:tgtEl>
                                          <p:spTgt spid="8">
                                            <p:txEl>
                                              <p:pRg st="0" end="0"/>
                                            </p:txEl>
                                          </p:spTgt>
                                        </p:tgtEl>
                                      </p:cBhvr>
                                    </p:animEffect>
                                  </p:childTnLst>
                                </p:cTn>
                              </p:par>
                              <p:par>
                                <p:cTn id="12" presetID="22" presetClass="entr" presetSubtype="1" fill="hold" grpId="0" nodeType="with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wipe(up)">
                                      <p:cBhvr>
                                        <p:cTn id="14" dur="500"/>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wipe(up)">
                                      <p:cBhvr>
                                        <p:cTn id="19" dur="500"/>
                                        <p:tgtEl>
                                          <p:spTgt spid="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Effect transition="in" filter="wipe(up)">
                                      <p:cBhvr>
                                        <p:cTn id="24" dur="500"/>
                                        <p:tgtEl>
                                          <p:spTgt spid="9">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9">
                                            <p:txEl>
                                              <p:pRg st="3" end="3"/>
                                            </p:txEl>
                                          </p:spTgt>
                                        </p:tgtEl>
                                        <p:attrNameLst>
                                          <p:attrName>style.visibility</p:attrName>
                                        </p:attrNameLst>
                                      </p:cBhvr>
                                      <p:to>
                                        <p:strVal val="visible"/>
                                      </p:to>
                                    </p:set>
                                    <p:animEffect transition="in" filter="wipe(up)">
                                      <p:cBhvr>
                                        <p:cTn id="29" dur="500"/>
                                        <p:tgtEl>
                                          <p:spTgt spid="9">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9">
                                            <p:txEl>
                                              <p:pRg st="4" end="4"/>
                                            </p:txEl>
                                          </p:spTgt>
                                        </p:tgtEl>
                                        <p:attrNameLst>
                                          <p:attrName>style.visibility</p:attrName>
                                        </p:attrNameLst>
                                      </p:cBhvr>
                                      <p:to>
                                        <p:strVal val="visible"/>
                                      </p:to>
                                    </p:set>
                                    <p:animEffect transition="in" filter="wipe(up)">
                                      <p:cBhvr>
                                        <p:cTn id="34" dur="500"/>
                                        <p:tgtEl>
                                          <p:spTgt spid="9">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grpId="0" nodeType="clickEffect">
                                  <p:stCondLst>
                                    <p:cond delay="0"/>
                                  </p:stCondLst>
                                  <p:childTnLst>
                                    <p:set>
                                      <p:cBhvr>
                                        <p:cTn id="38" dur="1" fill="hold">
                                          <p:stCondLst>
                                            <p:cond delay="0"/>
                                          </p:stCondLst>
                                        </p:cTn>
                                        <p:tgtEl>
                                          <p:spTgt spid="12">
                                            <p:txEl>
                                              <p:pRg st="0" end="0"/>
                                            </p:txEl>
                                          </p:spTgt>
                                        </p:tgtEl>
                                        <p:attrNameLst>
                                          <p:attrName>style.visibility</p:attrName>
                                        </p:attrNameLst>
                                      </p:cBhvr>
                                      <p:to>
                                        <p:strVal val="visible"/>
                                      </p:to>
                                    </p:set>
                                    <p:animEffect transition="in" filter="wipe(up)">
                                      <p:cBhvr>
                                        <p:cTn id="39" dur="500"/>
                                        <p:tgtEl>
                                          <p:spTgt spid="12">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3">
                                            <p:txEl>
                                              <p:pRg st="0" end="0"/>
                                            </p:txEl>
                                          </p:spTgt>
                                        </p:tgtEl>
                                        <p:attrNameLst>
                                          <p:attrName>style.visibility</p:attrName>
                                        </p:attrNameLst>
                                      </p:cBhvr>
                                      <p:to>
                                        <p:strVal val="visible"/>
                                      </p:to>
                                    </p:set>
                                    <p:animEffect transition="in" filter="wipe(up)">
                                      <p:cBhvr>
                                        <p:cTn id="44" dur="500"/>
                                        <p:tgtEl>
                                          <p:spTgt spid="3">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grpId="0" nodeType="clickEffect">
                                  <p:stCondLst>
                                    <p:cond delay="0"/>
                                  </p:stCondLst>
                                  <p:childTnLst>
                                    <p:set>
                                      <p:cBhvr>
                                        <p:cTn id="48" dur="1" fill="hold">
                                          <p:stCondLst>
                                            <p:cond delay="0"/>
                                          </p:stCondLst>
                                        </p:cTn>
                                        <p:tgtEl>
                                          <p:spTgt spid="3">
                                            <p:txEl>
                                              <p:pRg st="1" end="1"/>
                                            </p:txEl>
                                          </p:spTgt>
                                        </p:tgtEl>
                                        <p:attrNameLst>
                                          <p:attrName>style.visibility</p:attrName>
                                        </p:attrNameLst>
                                      </p:cBhvr>
                                      <p:to>
                                        <p:strVal val="visible"/>
                                      </p:to>
                                    </p:set>
                                    <p:animEffect transition="in" filter="wipe(up)">
                                      <p:cBhvr>
                                        <p:cTn id="49" dur="500"/>
                                        <p:tgtEl>
                                          <p:spTgt spid="3">
                                            <p:txEl>
                                              <p:pRg st="1" end="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grpId="0" nodeType="clickEffect">
                                  <p:stCondLst>
                                    <p:cond delay="0"/>
                                  </p:stCondLst>
                                  <p:childTnLst>
                                    <p:set>
                                      <p:cBhvr>
                                        <p:cTn id="53" dur="1" fill="hold">
                                          <p:stCondLst>
                                            <p:cond delay="0"/>
                                          </p:stCondLst>
                                        </p:cTn>
                                        <p:tgtEl>
                                          <p:spTgt spid="3">
                                            <p:txEl>
                                              <p:pRg st="2" end="2"/>
                                            </p:txEl>
                                          </p:spTgt>
                                        </p:tgtEl>
                                        <p:attrNameLst>
                                          <p:attrName>style.visibility</p:attrName>
                                        </p:attrNameLst>
                                      </p:cBhvr>
                                      <p:to>
                                        <p:strVal val="visible"/>
                                      </p:to>
                                    </p:set>
                                    <p:animEffect transition="in" filter="wipe(up)">
                                      <p:cBhvr>
                                        <p:cTn id="54" dur="500"/>
                                        <p:tgtEl>
                                          <p:spTgt spid="3">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grpId="0" nodeType="clickEffect">
                                  <p:stCondLst>
                                    <p:cond delay="0"/>
                                  </p:stCondLst>
                                  <p:childTnLst>
                                    <p:set>
                                      <p:cBhvr>
                                        <p:cTn id="58" dur="1" fill="hold">
                                          <p:stCondLst>
                                            <p:cond delay="0"/>
                                          </p:stCondLst>
                                        </p:cTn>
                                        <p:tgtEl>
                                          <p:spTgt spid="3">
                                            <p:txEl>
                                              <p:pRg st="3" end="3"/>
                                            </p:txEl>
                                          </p:spTgt>
                                        </p:tgtEl>
                                        <p:attrNameLst>
                                          <p:attrName>style.visibility</p:attrName>
                                        </p:attrNameLst>
                                      </p:cBhvr>
                                      <p:to>
                                        <p:strVal val="visible"/>
                                      </p:to>
                                    </p:set>
                                    <p:animEffect transition="in" filter="wipe(up)">
                                      <p:cBhvr>
                                        <p:cTn id="59" dur="500"/>
                                        <p:tgtEl>
                                          <p:spTgt spid="3">
                                            <p:txEl>
                                              <p:pRg st="3" end="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grpId="0" nodeType="clickEffect">
                                  <p:stCondLst>
                                    <p:cond delay="0"/>
                                  </p:stCondLst>
                                  <p:childTnLst>
                                    <p:set>
                                      <p:cBhvr>
                                        <p:cTn id="63" dur="1" fill="hold">
                                          <p:stCondLst>
                                            <p:cond delay="0"/>
                                          </p:stCondLst>
                                        </p:cTn>
                                        <p:tgtEl>
                                          <p:spTgt spid="3">
                                            <p:txEl>
                                              <p:pRg st="4" end="4"/>
                                            </p:txEl>
                                          </p:spTgt>
                                        </p:tgtEl>
                                        <p:attrNameLst>
                                          <p:attrName>style.visibility</p:attrName>
                                        </p:attrNameLst>
                                      </p:cBhvr>
                                      <p:to>
                                        <p:strVal val="visible"/>
                                      </p:to>
                                    </p:set>
                                    <p:animEffect transition="in" filter="wipe(up)">
                                      <p:cBhvr>
                                        <p:cTn id="64" dur="500"/>
                                        <p:tgtEl>
                                          <p:spTgt spid="3">
                                            <p:txEl>
                                              <p:pRg st="4" end="4"/>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1"/>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22" presetClass="entr" presetSubtype="1" fill="hold" grpId="0" nodeType="clickEffect">
                                  <p:stCondLst>
                                    <p:cond delay="0"/>
                                  </p:stCondLst>
                                  <p:childTnLst>
                                    <p:set>
                                      <p:cBhvr>
                                        <p:cTn id="72" dur="1" fill="hold">
                                          <p:stCondLst>
                                            <p:cond delay="0"/>
                                          </p:stCondLst>
                                        </p:cTn>
                                        <p:tgtEl>
                                          <p:spTgt spid="7">
                                            <p:txEl>
                                              <p:pRg st="0" end="0"/>
                                            </p:txEl>
                                          </p:spTgt>
                                        </p:tgtEl>
                                        <p:attrNameLst>
                                          <p:attrName>style.visibility</p:attrName>
                                        </p:attrNameLst>
                                      </p:cBhvr>
                                      <p:to>
                                        <p:strVal val="visible"/>
                                      </p:to>
                                    </p:set>
                                    <p:animEffect transition="in" filter="wipe(up)">
                                      <p:cBhvr>
                                        <p:cTn id="73" dur="500"/>
                                        <p:tgtEl>
                                          <p:spTgt spid="7">
                                            <p:txEl>
                                              <p:pRg st="0" end="0"/>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1" fill="hold" grpId="0" nodeType="clickEffect">
                                  <p:stCondLst>
                                    <p:cond delay="0"/>
                                  </p:stCondLst>
                                  <p:childTnLst>
                                    <p:set>
                                      <p:cBhvr>
                                        <p:cTn id="77" dur="1" fill="hold">
                                          <p:stCondLst>
                                            <p:cond delay="0"/>
                                          </p:stCondLst>
                                        </p:cTn>
                                        <p:tgtEl>
                                          <p:spTgt spid="7">
                                            <p:txEl>
                                              <p:pRg st="1" end="1"/>
                                            </p:txEl>
                                          </p:spTgt>
                                        </p:tgtEl>
                                        <p:attrNameLst>
                                          <p:attrName>style.visibility</p:attrName>
                                        </p:attrNameLst>
                                      </p:cBhvr>
                                      <p:to>
                                        <p:strVal val="visible"/>
                                      </p:to>
                                    </p:set>
                                    <p:animEffect transition="in" filter="wipe(up)">
                                      <p:cBhvr>
                                        <p:cTn id="78" dur="500"/>
                                        <p:tgtEl>
                                          <p:spTgt spid="7">
                                            <p:txEl>
                                              <p:pRg st="1" end="1"/>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1" fill="hold" grpId="0" nodeType="clickEffect">
                                  <p:stCondLst>
                                    <p:cond delay="0"/>
                                  </p:stCondLst>
                                  <p:childTnLst>
                                    <p:set>
                                      <p:cBhvr>
                                        <p:cTn id="82" dur="1" fill="hold">
                                          <p:stCondLst>
                                            <p:cond delay="0"/>
                                          </p:stCondLst>
                                        </p:cTn>
                                        <p:tgtEl>
                                          <p:spTgt spid="7">
                                            <p:txEl>
                                              <p:pRg st="2" end="2"/>
                                            </p:txEl>
                                          </p:spTgt>
                                        </p:tgtEl>
                                        <p:attrNameLst>
                                          <p:attrName>style.visibility</p:attrName>
                                        </p:attrNameLst>
                                      </p:cBhvr>
                                      <p:to>
                                        <p:strVal val="visible"/>
                                      </p:to>
                                    </p:set>
                                    <p:animEffect transition="in" filter="wipe(up)">
                                      <p:cBhvr>
                                        <p:cTn id="83" dur="500"/>
                                        <p:tgtEl>
                                          <p:spTgt spid="7">
                                            <p:txEl>
                                              <p:pRg st="2" end="2"/>
                                            </p:txEl>
                                          </p:spTgt>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1" fill="hold" grpId="0" nodeType="clickEffect">
                                  <p:stCondLst>
                                    <p:cond delay="0"/>
                                  </p:stCondLst>
                                  <p:childTnLst>
                                    <p:set>
                                      <p:cBhvr>
                                        <p:cTn id="87" dur="1" fill="hold">
                                          <p:stCondLst>
                                            <p:cond delay="0"/>
                                          </p:stCondLst>
                                        </p:cTn>
                                        <p:tgtEl>
                                          <p:spTgt spid="7">
                                            <p:txEl>
                                              <p:pRg st="3" end="3"/>
                                            </p:txEl>
                                          </p:spTgt>
                                        </p:tgtEl>
                                        <p:attrNameLst>
                                          <p:attrName>style.visibility</p:attrName>
                                        </p:attrNameLst>
                                      </p:cBhvr>
                                      <p:to>
                                        <p:strVal val="visible"/>
                                      </p:to>
                                    </p:set>
                                    <p:animEffect transition="in" filter="wipe(up)">
                                      <p:cBhvr>
                                        <p:cTn id="88" dur="500"/>
                                        <p:tgtEl>
                                          <p:spTgt spid="7">
                                            <p:txEl>
                                              <p:pRg st="3" end="3"/>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16" presetClass="entr" presetSubtype="21" fill="hold" grpId="0" nodeType="clickEffect">
                                  <p:stCondLst>
                                    <p:cond delay="0"/>
                                  </p:stCondLst>
                                  <p:childTnLst>
                                    <p:set>
                                      <p:cBhvr>
                                        <p:cTn id="92" dur="1" fill="hold">
                                          <p:stCondLst>
                                            <p:cond delay="0"/>
                                          </p:stCondLst>
                                        </p:cTn>
                                        <p:tgtEl>
                                          <p:spTgt spid="4"/>
                                        </p:tgtEl>
                                        <p:attrNameLst>
                                          <p:attrName>style.visibility</p:attrName>
                                        </p:attrNameLst>
                                      </p:cBhvr>
                                      <p:to>
                                        <p:strVal val="visible"/>
                                      </p:to>
                                    </p:set>
                                    <p:animEffect transition="in" filter="barn(inVertical)">
                                      <p:cBhvr>
                                        <p:cTn id="9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9" grpId="0" build="p"/>
      <p:bldP spid="7" grpId="0" build="p"/>
      <p:bldP spid="3" grpId="0" build="p"/>
      <p:bldP spid="11" grpId="0"/>
      <p:bldP spid="12" grpId="0" build="p"/>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7" name="כותרת 6"/>
          <p:cNvSpPr>
            <a:spLocks noGrp="1"/>
          </p:cNvSpPr>
          <p:nvPr>
            <p:ph type="title"/>
          </p:nvPr>
        </p:nvSpPr>
        <p:spPr/>
        <p:txBody>
          <a:bodyPr/>
          <a:lstStyle/>
          <a:p>
            <a:r>
              <a:rPr lang="he-IL" dirty="0"/>
              <a:t>מה נלמד היום </a:t>
            </a:r>
          </a:p>
        </p:txBody>
      </p:sp>
      <p:sp>
        <p:nvSpPr>
          <p:cNvPr id="3" name="מציין מיקום טקסט 2"/>
          <p:cNvSpPr>
            <a:spLocks noGrp="1"/>
          </p:cNvSpPr>
          <p:nvPr>
            <p:ph idx="1"/>
          </p:nvPr>
        </p:nvSpPr>
        <p:spPr>
          <a:xfrm>
            <a:off x="0" y="872134"/>
            <a:ext cx="8628073" cy="4611559"/>
          </a:xfrm>
        </p:spPr>
        <p:txBody>
          <a:bodyPr>
            <a:normAutofit fontScale="92500"/>
          </a:bodyPr>
          <a:lstStyle/>
          <a:p>
            <a:r>
              <a:rPr lang="he-IL" dirty="0">
                <a:sym typeface="Varela Round"/>
              </a:rPr>
              <a:t>הגדרת התאמת מבנה (</a:t>
            </a:r>
            <a:r>
              <a:rPr lang="en-US" dirty="0">
                <a:sym typeface="Varela Round"/>
              </a:rPr>
              <a:t>structure</a:t>
            </a:r>
            <a:r>
              <a:rPr lang="he-IL" dirty="0">
                <a:sym typeface="Varela Round"/>
              </a:rPr>
              <a:t>)</a:t>
            </a:r>
            <a:r>
              <a:rPr lang="en-US" dirty="0">
                <a:sym typeface="Varela Round"/>
              </a:rPr>
              <a:t> </a:t>
            </a:r>
            <a:r>
              <a:rPr lang="he-IL" dirty="0">
                <a:sym typeface="Varela Round"/>
              </a:rPr>
              <a:t>לתפקוד (</a:t>
            </a:r>
            <a:r>
              <a:rPr lang="en-US" dirty="0">
                <a:sym typeface="Varela Round"/>
              </a:rPr>
              <a:t>function</a:t>
            </a:r>
            <a:r>
              <a:rPr lang="he-IL" dirty="0">
                <a:sym typeface="Varela Round"/>
              </a:rPr>
              <a:t>)</a:t>
            </a:r>
            <a:r>
              <a:rPr lang="en-US" dirty="0">
                <a:sym typeface="Varela Round"/>
              </a:rPr>
              <a:t> </a:t>
            </a:r>
            <a:endParaRPr lang="he-IL" dirty="0">
              <a:sym typeface="Varela Round"/>
            </a:endParaRPr>
          </a:p>
          <a:p>
            <a:r>
              <a:rPr lang="he-IL" dirty="0">
                <a:sym typeface="Varela Round"/>
              </a:rPr>
              <a:t>סדר רמות הארגון הביולוגי</a:t>
            </a:r>
          </a:p>
          <a:p>
            <a:r>
              <a:rPr lang="he-IL" dirty="0">
                <a:sym typeface="Varela Round"/>
              </a:rPr>
              <a:t>התאמות מבנה לתפקוד – ברמה המולקולרית</a:t>
            </a:r>
          </a:p>
          <a:p>
            <a:r>
              <a:rPr lang="he-IL" dirty="0">
                <a:sym typeface="Varela Round"/>
              </a:rPr>
              <a:t>התאמות מבנה לתפקוד  - ברמת מרכיבי התא והתא</a:t>
            </a:r>
          </a:p>
          <a:p>
            <a:r>
              <a:rPr lang="he-IL" dirty="0">
                <a:sym typeface="Varela Round"/>
              </a:rPr>
              <a:t>התאמות מבנה לתפקוד - ברמת מערכות בגוף האדם</a:t>
            </a:r>
          </a:p>
          <a:p>
            <a:r>
              <a:rPr lang="he-IL" dirty="0">
                <a:sym typeface="Varela Round"/>
              </a:rPr>
              <a:t>התאמות שונות : מורפולוגיות, פיזיולוגיות-ביוכימיות (והתנהגותיות)</a:t>
            </a:r>
          </a:p>
          <a:p>
            <a:r>
              <a:rPr lang="he-IL" dirty="0">
                <a:sym typeface="Varela Round"/>
              </a:rPr>
              <a:t>חשיבות הנושא ודוגמאות מבחינות הבגרות</a:t>
            </a:r>
          </a:p>
          <a:p>
            <a:endParaRPr lang="he-IL"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29CB7FD-705A-4AFD-B7A3-B7819D0C79AA}"/>
              </a:ext>
            </a:extLst>
          </p:cNvPr>
          <p:cNvSpPr>
            <a:spLocks noGrp="1"/>
          </p:cNvSpPr>
          <p:nvPr>
            <p:ph type="title"/>
          </p:nvPr>
        </p:nvSpPr>
        <p:spPr/>
        <p:txBody>
          <a:bodyPr/>
          <a:lstStyle/>
          <a:p>
            <a:r>
              <a:rPr lang="he-IL" dirty="0"/>
              <a:t>לאיזו התאמה שייכת כל תמונה?</a:t>
            </a:r>
          </a:p>
        </p:txBody>
      </p:sp>
      <p:sp>
        <p:nvSpPr>
          <p:cNvPr id="13" name="Rectangle 12">
            <a:extLst>
              <a:ext uri="{FF2B5EF4-FFF2-40B4-BE49-F238E27FC236}">
                <a16:creationId xmlns:a16="http://schemas.microsoft.com/office/drawing/2014/main" id="{E8C5010A-4B39-4535-97DF-DB76E0AEEB00}"/>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4" name="Rectangle 13">
            <a:extLst>
              <a:ext uri="{FF2B5EF4-FFF2-40B4-BE49-F238E27FC236}">
                <a16:creationId xmlns:a16="http://schemas.microsoft.com/office/drawing/2014/main" id="{478E4D5B-70D1-46DA-B73C-14E96BB31427}"/>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2</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pic>
        <p:nvPicPr>
          <p:cNvPr id="7" name="תמונה 6">
            <a:extLst>
              <a:ext uri="{FF2B5EF4-FFF2-40B4-BE49-F238E27FC236}">
                <a16:creationId xmlns:a16="http://schemas.microsoft.com/office/drawing/2014/main" id="{4336181A-4A07-4885-84C4-03DB580621C7}"/>
              </a:ext>
            </a:extLst>
          </p:cNvPr>
          <p:cNvPicPr>
            <a:picLocks noChangeAspect="1"/>
          </p:cNvPicPr>
          <p:nvPr/>
        </p:nvPicPr>
        <p:blipFill>
          <a:blip r:embed="rId3"/>
          <a:stretch>
            <a:fillRect/>
          </a:stretch>
        </p:blipFill>
        <p:spPr>
          <a:xfrm>
            <a:off x="0" y="4125094"/>
            <a:ext cx="5961962" cy="2607494"/>
          </a:xfrm>
          <a:prstGeom prst="rect">
            <a:avLst/>
          </a:prstGeom>
        </p:spPr>
      </p:pic>
      <p:pic>
        <p:nvPicPr>
          <p:cNvPr id="9" name="תמונה 8">
            <a:extLst>
              <a:ext uri="{FF2B5EF4-FFF2-40B4-BE49-F238E27FC236}">
                <a16:creationId xmlns:a16="http://schemas.microsoft.com/office/drawing/2014/main" id="{DD034B52-C2E5-4AEC-B370-F88945B10D46}"/>
              </a:ext>
            </a:extLst>
          </p:cNvPr>
          <p:cNvPicPr>
            <a:picLocks noChangeAspect="1"/>
          </p:cNvPicPr>
          <p:nvPr/>
        </p:nvPicPr>
        <p:blipFill>
          <a:blip r:embed="rId4"/>
          <a:stretch>
            <a:fillRect/>
          </a:stretch>
        </p:blipFill>
        <p:spPr>
          <a:xfrm>
            <a:off x="3919317" y="875448"/>
            <a:ext cx="8127314" cy="4319975"/>
          </a:xfrm>
          <a:prstGeom prst="rect">
            <a:avLst/>
          </a:prstGeom>
        </p:spPr>
      </p:pic>
    </p:spTree>
    <p:extLst>
      <p:ext uri="{BB962C8B-B14F-4D97-AF65-F5344CB8AC3E}">
        <p14:creationId xmlns:p14="http://schemas.microsoft.com/office/powerpoint/2010/main" val="16327563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29CB7FD-705A-4AFD-B7A3-B7819D0C79AA}"/>
              </a:ext>
            </a:extLst>
          </p:cNvPr>
          <p:cNvSpPr>
            <a:spLocks noGrp="1"/>
          </p:cNvSpPr>
          <p:nvPr>
            <p:ph type="title"/>
          </p:nvPr>
        </p:nvSpPr>
        <p:spPr/>
        <p:txBody>
          <a:bodyPr/>
          <a:lstStyle/>
          <a:p>
            <a:r>
              <a:rPr lang="he-IL" dirty="0"/>
              <a:t>לאיזו התאמה שייכת כל תמונה?</a:t>
            </a:r>
          </a:p>
        </p:txBody>
      </p:sp>
      <p:sp>
        <p:nvSpPr>
          <p:cNvPr id="13" name="Rectangle 12">
            <a:extLst>
              <a:ext uri="{FF2B5EF4-FFF2-40B4-BE49-F238E27FC236}">
                <a16:creationId xmlns:a16="http://schemas.microsoft.com/office/drawing/2014/main" id="{E8C5010A-4B39-4535-97DF-DB76E0AEEB00}"/>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4" name="Rectangle 13">
            <a:extLst>
              <a:ext uri="{FF2B5EF4-FFF2-40B4-BE49-F238E27FC236}">
                <a16:creationId xmlns:a16="http://schemas.microsoft.com/office/drawing/2014/main" id="{478E4D5B-70D1-46DA-B73C-14E96BB31427}"/>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2</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pic>
        <p:nvPicPr>
          <p:cNvPr id="3" name="תמונה 2">
            <a:extLst>
              <a:ext uri="{FF2B5EF4-FFF2-40B4-BE49-F238E27FC236}">
                <a16:creationId xmlns:a16="http://schemas.microsoft.com/office/drawing/2014/main" id="{1B5D5BD9-531B-42E8-A91D-D2A54BB2343F}"/>
              </a:ext>
            </a:extLst>
          </p:cNvPr>
          <p:cNvPicPr>
            <a:picLocks noChangeAspect="1"/>
          </p:cNvPicPr>
          <p:nvPr/>
        </p:nvPicPr>
        <p:blipFill>
          <a:blip r:embed="rId3"/>
          <a:stretch>
            <a:fillRect/>
          </a:stretch>
        </p:blipFill>
        <p:spPr>
          <a:xfrm>
            <a:off x="7598700" y="1019681"/>
            <a:ext cx="4406656" cy="2629305"/>
          </a:xfrm>
          <a:prstGeom prst="rect">
            <a:avLst/>
          </a:prstGeom>
        </p:spPr>
      </p:pic>
      <p:pic>
        <p:nvPicPr>
          <p:cNvPr id="4" name="תמונה 3">
            <a:extLst>
              <a:ext uri="{FF2B5EF4-FFF2-40B4-BE49-F238E27FC236}">
                <a16:creationId xmlns:a16="http://schemas.microsoft.com/office/drawing/2014/main" id="{F2246DBA-FB25-4731-B1FD-071724615BA3}"/>
              </a:ext>
            </a:extLst>
          </p:cNvPr>
          <p:cNvPicPr>
            <a:picLocks noChangeAspect="1"/>
          </p:cNvPicPr>
          <p:nvPr/>
        </p:nvPicPr>
        <p:blipFill>
          <a:blip r:embed="rId4"/>
          <a:stretch>
            <a:fillRect/>
          </a:stretch>
        </p:blipFill>
        <p:spPr>
          <a:xfrm>
            <a:off x="3916598" y="3648986"/>
            <a:ext cx="3794597" cy="2656218"/>
          </a:xfrm>
          <a:prstGeom prst="rect">
            <a:avLst/>
          </a:prstGeom>
        </p:spPr>
      </p:pic>
      <p:pic>
        <p:nvPicPr>
          <p:cNvPr id="7" name="Picture 6">
            <a:extLst>
              <a:ext uri="{FF2B5EF4-FFF2-40B4-BE49-F238E27FC236}">
                <a16:creationId xmlns:a16="http://schemas.microsoft.com/office/drawing/2014/main" id="{C78EBC60-21E1-4DF0-B357-D6F83B94AD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519" y="1227307"/>
            <a:ext cx="3634902" cy="3634902"/>
          </a:xfrm>
          <a:prstGeom prst="rect">
            <a:avLst/>
          </a:prstGeom>
        </p:spPr>
      </p:pic>
    </p:spTree>
    <p:extLst>
      <p:ext uri="{BB962C8B-B14F-4D97-AF65-F5344CB8AC3E}">
        <p14:creationId xmlns:p14="http://schemas.microsoft.com/office/powerpoint/2010/main" val="18651074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כותרת 7">
            <a:extLst>
              <a:ext uri="{FF2B5EF4-FFF2-40B4-BE49-F238E27FC236}">
                <a16:creationId xmlns:a16="http://schemas.microsoft.com/office/drawing/2014/main" id="{FA299B74-4899-42E8-A4AA-AF4B72C3F400}"/>
              </a:ext>
            </a:extLst>
          </p:cNvPr>
          <p:cNvSpPr>
            <a:spLocks noGrp="1"/>
          </p:cNvSpPr>
          <p:nvPr>
            <p:ph type="title"/>
          </p:nvPr>
        </p:nvSpPr>
        <p:spPr/>
        <p:txBody>
          <a:bodyPr/>
          <a:lstStyle/>
          <a:p>
            <a:r>
              <a:rPr lang="he-IL" dirty="0"/>
              <a:t>כיצד מתפתחות התאמות שונות?</a:t>
            </a:r>
          </a:p>
        </p:txBody>
      </p:sp>
      <p:sp>
        <p:nvSpPr>
          <p:cNvPr id="10" name="Rectangle 9">
            <a:extLst>
              <a:ext uri="{FF2B5EF4-FFF2-40B4-BE49-F238E27FC236}">
                <a16:creationId xmlns:a16="http://schemas.microsoft.com/office/drawing/2014/main" id="{4DAE75ED-AA8B-4A33-A28F-0A9982630A9E}"/>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1" name="Rectangle 10">
            <a:extLst>
              <a:ext uri="{FF2B5EF4-FFF2-40B4-BE49-F238E27FC236}">
                <a16:creationId xmlns:a16="http://schemas.microsoft.com/office/drawing/2014/main" id="{123D0EF2-D682-4EA2-BF58-1A1C04EAB44D}"/>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4</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sp>
        <p:nvSpPr>
          <p:cNvPr id="6" name="מציין מיקום תוכן 10">
            <a:extLst>
              <a:ext uri="{FF2B5EF4-FFF2-40B4-BE49-F238E27FC236}">
                <a16:creationId xmlns:a16="http://schemas.microsoft.com/office/drawing/2014/main" id="{FE736898-01F6-4D28-985A-37568CC47D9D}"/>
              </a:ext>
            </a:extLst>
          </p:cNvPr>
          <p:cNvSpPr txBox="1">
            <a:spLocks/>
          </p:cNvSpPr>
          <p:nvPr/>
        </p:nvSpPr>
        <p:spPr>
          <a:xfrm>
            <a:off x="554477" y="1098010"/>
            <a:ext cx="10272019" cy="4090988"/>
          </a:xfrm>
          <a:prstGeom prst="rect">
            <a:avLst/>
          </a:prstGeom>
        </p:spPr>
        <p:txBody>
          <a:bodyPr vert="horz" lIns="91440" tIns="45720" rIns="91440" bIns="45720" rtlCol="1">
            <a:normAutofit/>
          </a:bodyPr>
          <a:lstStyle>
            <a:lvl1pPr marL="342934" indent="-342934" algn="r" defTabSz="914491" rtl="1" eaLnBrk="1" latinLnBrk="0" hangingPunct="1">
              <a:spcBef>
                <a:spcPct val="20000"/>
              </a:spcBef>
              <a:buFont typeface="Arial" pitchFamily="34" charset="0"/>
              <a:buChar char="•"/>
              <a:defRPr sz="2800" kern="1200">
                <a:solidFill>
                  <a:schemeClr val="tx1"/>
                </a:solidFill>
                <a:latin typeface="+mn-lt"/>
                <a:ea typeface="+mn-ea"/>
                <a:cs typeface="+mn-cs"/>
              </a:defRPr>
            </a:lvl1pPr>
            <a:lvl2pPr marL="743024" indent="-285779" algn="r" defTabSz="914491"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114" indent="-228623" algn="r" defTabSz="914491"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360"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606"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851"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2097"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343"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589"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he-IL" sz="2400" dirty="0"/>
              <a:t>התאמות באורגניזמים שונים נוצרות כתוצאה </a:t>
            </a:r>
            <a:r>
              <a:rPr lang="he-IL" sz="2400" b="1" dirty="0">
                <a:solidFill>
                  <a:srgbClr val="12B4BC"/>
                </a:solidFill>
              </a:rPr>
              <a:t>מברירה טבעית</a:t>
            </a:r>
            <a:r>
              <a:rPr lang="he-IL" sz="2400" dirty="0"/>
              <a:t>.</a:t>
            </a:r>
          </a:p>
          <a:p>
            <a:r>
              <a:rPr lang="he-IL" sz="2400" dirty="0"/>
              <a:t>בין פרטים שונים קיימת </a:t>
            </a:r>
            <a:r>
              <a:rPr lang="he-IL" sz="2400" b="1" dirty="0">
                <a:solidFill>
                  <a:srgbClr val="12B4BC"/>
                </a:solidFill>
              </a:rPr>
              <a:t>שונות </a:t>
            </a:r>
            <a:r>
              <a:rPr lang="he-IL" sz="2400" dirty="0">
                <a:solidFill>
                  <a:srgbClr val="192A72"/>
                </a:solidFill>
              </a:rPr>
              <a:t>הנובעת</a:t>
            </a:r>
            <a:r>
              <a:rPr lang="he-IL" sz="2400" b="1" dirty="0">
                <a:solidFill>
                  <a:srgbClr val="192A72"/>
                </a:solidFill>
              </a:rPr>
              <a:t> ממוטציות אקראיות.</a:t>
            </a:r>
          </a:p>
          <a:p>
            <a:r>
              <a:rPr lang="he-IL" sz="2400" dirty="0">
                <a:solidFill>
                  <a:srgbClr val="192A72"/>
                </a:solidFill>
              </a:rPr>
              <a:t>הפרטים המותאמים לסביבתם </a:t>
            </a:r>
            <a:r>
              <a:rPr lang="he-IL" sz="2400" b="1" dirty="0">
                <a:solidFill>
                  <a:srgbClr val="11A4AB"/>
                </a:solidFill>
              </a:rPr>
              <a:t>שורדים</a:t>
            </a:r>
            <a:r>
              <a:rPr lang="he-IL" sz="2400" dirty="0">
                <a:solidFill>
                  <a:srgbClr val="192A72"/>
                </a:solidFill>
              </a:rPr>
              <a:t> בתנאי הסביבה הקיימים ומצליחים להתרבות ולהתפתח ביעילות בהשוואה לפרטים שאינם מותאמים לסביבתם.</a:t>
            </a:r>
          </a:p>
          <a:p>
            <a:pPr algn="just"/>
            <a:r>
              <a:rPr lang="he-IL" sz="2400" dirty="0">
                <a:solidFill>
                  <a:srgbClr val="192A72"/>
                </a:solidFill>
              </a:rPr>
              <a:t>לאורך הדורות, הרכב אוכלוסיות האורגניזמים ישתנה ואוכלוסיות גדולות יותר יהיו מותאמות לסביבתן. </a:t>
            </a:r>
            <a:endParaRPr lang="he-IL" sz="2400" dirty="0">
              <a:solidFill>
                <a:srgbClr val="12B4BC"/>
              </a:solidFill>
            </a:endParaRPr>
          </a:p>
        </p:txBody>
      </p:sp>
      <p:sp>
        <p:nvSpPr>
          <p:cNvPr id="8" name="תיבת טקסט 7">
            <a:extLst>
              <a:ext uri="{FF2B5EF4-FFF2-40B4-BE49-F238E27FC236}">
                <a16:creationId xmlns:a16="http://schemas.microsoft.com/office/drawing/2014/main" id="{F85C8552-2A70-4440-A48A-802B3D6410E0}"/>
              </a:ext>
            </a:extLst>
          </p:cNvPr>
          <p:cNvSpPr txBox="1"/>
          <p:nvPr/>
        </p:nvSpPr>
        <p:spPr>
          <a:xfrm>
            <a:off x="4568563" y="5530345"/>
            <a:ext cx="4043464" cy="738664"/>
          </a:xfrm>
          <a:prstGeom prst="rect">
            <a:avLst/>
          </a:prstGeom>
          <a:noFill/>
        </p:spPr>
        <p:txBody>
          <a:bodyPr wrap="square">
            <a:spAutoFit/>
          </a:bodyPr>
          <a:lstStyle/>
          <a:p>
            <a:pPr algn="ctr" rtl="0"/>
            <a:r>
              <a:rPr lang="en-US" sz="1400" dirty="0"/>
              <a:t>https://www.shutterstock.com/image-photo/peppered-moth-biston-betularia-melanic-light-681825820</a:t>
            </a:r>
            <a:endParaRPr lang="he-IL" sz="1400" dirty="0"/>
          </a:p>
        </p:txBody>
      </p:sp>
      <p:sp>
        <p:nvSpPr>
          <p:cNvPr id="3" name="תיבת טקסט 2">
            <a:extLst>
              <a:ext uri="{FF2B5EF4-FFF2-40B4-BE49-F238E27FC236}">
                <a16:creationId xmlns:a16="http://schemas.microsoft.com/office/drawing/2014/main" id="{E420FFC9-E03C-4084-8FD9-1FE8DFA3F51F}"/>
              </a:ext>
            </a:extLst>
          </p:cNvPr>
          <p:cNvSpPr txBox="1"/>
          <p:nvPr/>
        </p:nvSpPr>
        <p:spPr>
          <a:xfrm>
            <a:off x="5690486" y="3929668"/>
            <a:ext cx="4197178" cy="1200329"/>
          </a:xfrm>
          <a:prstGeom prst="rect">
            <a:avLst/>
          </a:prstGeom>
          <a:noFill/>
        </p:spPr>
        <p:txBody>
          <a:bodyPr wrap="square" rtlCol="0">
            <a:spAutoFit/>
          </a:bodyPr>
          <a:lstStyle/>
          <a:p>
            <a:r>
              <a:rPr lang="he-IL" sz="7200" b="1" dirty="0">
                <a:solidFill>
                  <a:srgbClr val="11A4AB"/>
                </a:solidFill>
              </a:rPr>
              <a:t>אבולוציה</a:t>
            </a:r>
            <a:endParaRPr lang="en-US" sz="7200" b="1" dirty="0">
              <a:solidFill>
                <a:srgbClr val="11A4AB"/>
              </a:solidFill>
            </a:endParaRPr>
          </a:p>
        </p:txBody>
      </p:sp>
      <p:pic>
        <p:nvPicPr>
          <p:cNvPr id="7" name="Picture 6">
            <a:extLst>
              <a:ext uri="{FF2B5EF4-FFF2-40B4-BE49-F238E27FC236}">
                <a16:creationId xmlns:a16="http://schemas.microsoft.com/office/drawing/2014/main" id="{109D9082-F02F-4E67-909C-4049943E756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4554" y="3187532"/>
            <a:ext cx="3910518" cy="2608316"/>
          </a:xfrm>
          <a:prstGeom prst="rect">
            <a:avLst/>
          </a:prstGeom>
        </p:spPr>
      </p:pic>
    </p:spTree>
    <p:extLst>
      <p:ext uri="{BB962C8B-B14F-4D97-AF65-F5344CB8AC3E}">
        <p14:creationId xmlns:p14="http://schemas.microsoft.com/office/powerpoint/2010/main" val="1879361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up)">
                                      <p:cBhvr>
                                        <p:cTn id="11" dur="5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6">
                                            <p:txEl>
                                              <p:pRg st="1" end="1"/>
                                            </p:txEl>
                                          </p:spTgt>
                                        </p:tgtEl>
                                        <p:attrNameLst>
                                          <p:attrName>style.visibility</p:attrName>
                                        </p:attrNameLst>
                                      </p:cBhvr>
                                      <p:to>
                                        <p:strVal val="visible"/>
                                      </p:to>
                                    </p:set>
                                    <p:animEffect transition="in" filter="wipe(up)">
                                      <p:cBhvr>
                                        <p:cTn id="16" dur="500"/>
                                        <p:tgtEl>
                                          <p:spTgt spid="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wipe(up)">
                                      <p:cBhvr>
                                        <p:cTn id="21" dur="500"/>
                                        <p:tgtEl>
                                          <p:spTgt spid="6">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6">
                                            <p:txEl>
                                              <p:pRg st="3" end="3"/>
                                            </p:txEl>
                                          </p:spTgt>
                                        </p:tgtEl>
                                        <p:attrNameLst>
                                          <p:attrName>style.visibility</p:attrName>
                                        </p:attrNameLst>
                                      </p:cBhvr>
                                      <p:to>
                                        <p:strVal val="visible"/>
                                      </p:to>
                                    </p:set>
                                    <p:animEffect transition="in" filter="wipe(up)">
                                      <p:cBhvr>
                                        <p:cTn id="26" dur="500"/>
                                        <p:tgtEl>
                                          <p:spTgt spid="6">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a:extLst>
              <a:ext uri="{FF2B5EF4-FFF2-40B4-BE49-F238E27FC236}">
                <a16:creationId xmlns:a16="http://schemas.microsoft.com/office/drawing/2014/main" id="{BD738C25-260D-4E3F-A8F2-64DD5B2579FB}"/>
              </a:ext>
            </a:extLst>
          </p:cNvPr>
          <p:cNvSpPr>
            <a:spLocks noGrp="1"/>
          </p:cNvSpPr>
          <p:nvPr>
            <p:ph sz="quarter" idx="4"/>
          </p:nvPr>
        </p:nvSpPr>
        <p:spPr>
          <a:xfrm>
            <a:off x="648396" y="2065215"/>
            <a:ext cx="11161453" cy="4062435"/>
          </a:xfrm>
        </p:spPr>
        <p:txBody>
          <a:bodyPr/>
          <a:lstStyle/>
          <a:p>
            <a:r>
              <a:rPr lang="he-IL" dirty="0"/>
              <a:t>מכרסמים מדבריים מפרישים שתן מרוכז (שריכוז המומסים בו גבוה). </a:t>
            </a:r>
          </a:p>
          <a:p>
            <a:pPr marL="0" indent="0">
              <a:buNone/>
            </a:pPr>
            <a:r>
              <a:rPr lang="he-IL" dirty="0"/>
              <a:t>    איזה סוג של התאמה בא לידי ביטוי בתופעה זו? </a:t>
            </a:r>
          </a:p>
          <a:p>
            <a:pPr marL="457200" indent="-457200">
              <a:buFont typeface="+mj-lt"/>
              <a:buAutoNum type="arabicPeriod"/>
            </a:pPr>
            <a:r>
              <a:rPr lang="he-IL" dirty="0"/>
              <a:t>התאמה התנהגותית לתנאים א־ביוטיים </a:t>
            </a:r>
          </a:p>
          <a:p>
            <a:pPr marL="457200" indent="-457200">
              <a:buFont typeface="+mj-lt"/>
              <a:buAutoNum type="arabicPeriod"/>
            </a:pPr>
            <a:r>
              <a:rPr lang="he-IL" dirty="0"/>
              <a:t>התאמה התנהגותית לתנאים </a:t>
            </a:r>
            <a:r>
              <a:rPr lang="he-IL" dirty="0" err="1"/>
              <a:t>ביוטיים</a:t>
            </a:r>
            <a:r>
              <a:rPr lang="he-IL" dirty="0"/>
              <a:t> </a:t>
            </a:r>
          </a:p>
          <a:p>
            <a:pPr marL="457200" indent="-457200">
              <a:buFont typeface="+mj-lt"/>
              <a:buAutoNum type="arabicPeriod"/>
            </a:pPr>
            <a:r>
              <a:rPr lang="he-IL" dirty="0"/>
              <a:t>התאמה </a:t>
            </a:r>
            <a:r>
              <a:rPr lang="he-IL" dirty="0" err="1"/>
              <a:t>פיזיולוגית־ביוכימית</a:t>
            </a:r>
            <a:r>
              <a:rPr lang="he-IL" dirty="0"/>
              <a:t> לתנאים א־ביוטיים </a:t>
            </a:r>
          </a:p>
          <a:p>
            <a:pPr marL="457200" indent="-457200">
              <a:buFont typeface="+mj-lt"/>
              <a:buAutoNum type="arabicPeriod"/>
            </a:pPr>
            <a:r>
              <a:rPr lang="he-IL" dirty="0"/>
              <a:t>התאמה </a:t>
            </a:r>
            <a:r>
              <a:rPr lang="he-IL" dirty="0" err="1"/>
              <a:t>פיזיולוגית־ביוכימית</a:t>
            </a:r>
            <a:r>
              <a:rPr lang="he-IL" dirty="0"/>
              <a:t> לתנאים </a:t>
            </a:r>
            <a:r>
              <a:rPr lang="he-IL" dirty="0" err="1"/>
              <a:t>ביוטיים</a:t>
            </a:r>
            <a:endParaRPr lang="he-IL" dirty="0"/>
          </a:p>
        </p:txBody>
      </p:sp>
      <p:sp>
        <p:nvSpPr>
          <p:cNvPr id="2" name="כותרת 1">
            <a:extLst>
              <a:ext uri="{FF2B5EF4-FFF2-40B4-BE49-F238E27FC236}">
                <a16:creationId xmlns:a16="http://schemas.microsoft.com/office/drawing/2014/main" id="{F29CB7FD-705A-4AFD-B7A3-B7819D0C79AA}"/>
              </a:ext>
            </a:extLst>
          </p:cNvPr>
          <p:cNvSpPr>
            <a:spLocks noGrp="1"/>
          </p:cNvSpPr>
          <p:nvPr>
            <p:ph type="title"/>
          </p:nvPr>
        </p:nvSpPr>
        <p:spPr/>
        <p:txBody>
          <a:bodyPr/>
          <a:lstStyle/>
          <a:p>
            <a:r>
              <a:rPr lang="he-IL" dirty="0"/>
              <a:t>שאלות מבחינות בגרות</a:t>
            </a:r>
          </a:p>
        </p:txBody>
      </p:sp>
      <p:sp>
        <p:nvSpPr>
          <p:cNvPr id="13" name="Rectangle 12">
            <a:extLst>
              <a:ext uri="{FF2B5EF4-FFF2-40B4-BE49-F238E27FC236}">
                <a16:creationId xmlns:a16="http://schemas.microsoft.com/office/drawing/2014/main" id="{E8C5010A-4B39-4535-97DF-DB76E0AEEB00}"/>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4" name="Rectangle 13">
            <a:extLst>
              <a:ext uri="{FF2B5EF4-FFF2-40B4-BE49-F238E27FC236}">
                <a16:creationId xmlns:a16="http://schemas.microsoft.com/office/drawing/2014/main" id="{478E4D5B-70D1-46DA-B73C-14E96BB31427}"/>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2</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sp>
        <p:nvSpPr>
          <p:cNvPr id="6" name="מציין מיקום טקסט 13">
            <a:extLst>
              <a:ext uri="{FF2B5EF4-FFF2-40B4-BE49-F238E27FC236}">
                <a16:creationId xmlns:a16="http://schemas.microsoft.com/office/drawing/2014/main" id="{815CD45F-5B32-4856-A69A-ACBF576A3065}"/>
              </a:ext>
            </a:extLst>
          </p:cNvPr>
          <p:cNvSpPr txBox="1">
            <a:spLocks/>
          </p:cNvSpPr>
          <p:nvPr/>
        </p:nvSpPr>
        <p:spPr>
          <a:xfrm>
            <a:off x="771840" y="1272368"/>
            <a:ext cx="11038009" cy="457200"/>
          </a:xfrm>
          <a:prstGeom prst="rect">
            <a:avLst/>
          </a:prstGeom>
        </p:spPr>
        <p:txBody>
          <a:bodyPr/>
          <a:lstStyle>
            <a:lvl1pPr marL="342934" indent="-342934" algn="r" defTabSz="914491"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3024" indent="-285779" algn="r" defTabSz="914491"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114" indent="-228623" algn="r" defTabSz="914491"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360"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606"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851"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2097"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343"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589" indent="-228623" algn="r" defTabSz="914491" rtl="1"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he-IL" sz="3000" b="1" dirty="0">
                <a:solidFill>
                  <a:srgbClr val="12B4BC"/>
                </a:solidFill>
                <a:latin typeface="Varela Round" pitchFamily="2" charset="-79"/>
                <a:cs typeface="Varela Round" panose="00000500000000000000" pitchFamily="2" charset="-79"/>
              </a:rPr>
              <a:t>בחינת הבגרות תשע"ט	</a:t>
            </a:r>
            <a:r>
              <a:rPr lang="en-US" sz="3000" b="1" dirty="0">
                <a:solidFill>
                  <a:srgbClr val="12B4BC"/>
                </a:solidFill>
                <a:latin typeface="Varela Round" pitchFamily="2" charset="-79"/>
                <a:cs typeface="Varela Round" panose="00000500000000000000" pitchFamily="2" charset="-79"/>
              </a:rPr>
              <a:t> </a:t>
            </a:r>
            <a:r>
              <a:rPr lang="he-IL" sz="3000" b="1" dirty="0">
                <a:solidFill>
                  <a:srgbClr val="12B4BC"/>
                </a:solidFill>
                <a:latin typeface="Varela Round" pitchFamily="2" charset="-79"/>
                <a:cs typeface="Varela Round" panose="00000500000000000000" pitchFamily="2" charset="-79"/>
              </a:rPr>
              <a:t>קיץ 2019 </a:t>
            </a:r>
          </a:p>
        </p:txBody>
      </p:sp>
    </p:spTree>
    <p:extLst>
      <p:ext uri="{BB962C8B-B14F-4D97-AF65-F5344CB8AC3E}">
        <p14:creationId xmlns:p14="http://schemas.microsoft.com/office/powerpoint/2010/main" val="4029901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1"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up)">
                                      <p:cBhvr>
                                        <p:cTn id="11" dur="500"/>
                                        <p:tgtEl>
                                          <p:spTgt spid="6">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wipe(up)">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wipe(up)">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wipe(up)">
                                      <p:cBhvr>
                                        <p:cTn id="26" dur="5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wipe(up)">
                                      <p:cBhvr>
                                        <p:cTn id="31" dur="500"/>
                                        <p:tgtEl>
                                          <p:spTgt spid="3">
                                            <p:txEl>
                                              <p:pRg st="3" end="3"/>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wipe(up)">
                                      <p:cBhvr>
                                        <p:cTn id="36" dur="500"/>
                                        <p:tgtEl>
                                          <p:spTgt spid="3">
                                            <p:txEl>
                                              <p:pRg st="4" end="4"/>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Effect transition="in" filter="wipe(up)">
                                      <p:cBhvr>
                                        <p:cTn id="4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P spid="6"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כותרת 7">
            <a:extLst>
              <a:ext uri="{FF2B5EF4-FFF2-40B4-BE49-F238E27FC236}">
                <a16:creationId xmlns:a16="http://schemas.microsoft.com/office/drawing/2014/main" id="{FA299B74-4899-42E8-A4AA-AF4B72C3F400}"/>
              </a:ext>
            </a:extLst>
          </p:cNvPr>
          <p:cNvSpPr>
            <a:spLocks noGrp="1"/>
          </p:cNvSpPr>
          <p:nvPr>
            <p:ph type="title"/>
          </p:nvPr>
        </p:nvSpPr>
        <p:spPr/>
        <p:txBody>
          <a:bodyPr/>
          <a:lstStyle/>
          <a:p>
            <a:r>
              <a:rPr lang="he-IL" dirty="0"/>
              <a:t>שאלות מבחינות בגרות</a:t>
            </a:r>
          </a:p>
        </p:txBody>
      </p:sp>
      <p:sp>
        <p:nvSpPr>
          <p:cNvPr id="6" name="מציין מיקום טקסט 13">
            <a:extLst>
              <a:ext uri="{FF2B5EF4-FFF2-40B4-BE49-F238E27FC236}">
                <a16:creationId xmlns:a16="http://schemas.microsoft.com/office/drawing/2014/main" id="{A643F960-956B-4DE4-B13D-3FAADA36437B}"/>
              </a:ext>
            </a:extLst>
          </p:cNvPr>
          <p:cNvSpPr>
            <a:spLocks noGrp="1"/>
          </p:cNvSpPr>
          <p:nvPr>
            <p:ph type="body" sz="quarter" idx="3"/>
          </p:nvPr>
        </p:nvSpPr>
        <p:spPr>
          <a:xfrm>
            <a:off x="1026926" y="1025601"/>
            <a:ext cx="8107346" cy="431447"/>
          </a:xfrm>
        </p:spPr>
        <p:txBody>
          <a:bodyPr/>
          <a:lstStyle/>
          <a:p>
            <a:pPr marL="0" indent="0">
              <a:buNone/>
            </a:pPr>
            <a:r>
              <a:rPr lang="he-IL" sz="3000" b="1" dirty="0">
                <a:solidFill>
                  <a:srgbClr val="12B4BC"/>
                </a:solidFill>
                <a:latin typeface="Varela Round" pitchFamily="2" charset="-79"/>
                <a:cs typeface="Varela Round" panose="00000500000000000000" pitchFamily="2" charset="-79"/>
              </a:rPr>
              <a:t>בחינת הבגרות תשע"ט</a:t>
            </a:r>
            <a:r>
              <a:rPr lang="en-US" sz="3000" b="1" dirty="0">
                <a:solidFill>
                  <a:srgbClr val="12B4BC"/>
                </a:solidFill>
                <a:latin typeface="Varela Round" pitchFamily="2" charset="-79"/>
                <a:cs typeface="Varela Round" panose="00000500000000000000" pitchFamily="2" charset="-79"/>
              </a:rPr>
              <a:t> </a:t>
            </a:r>
            <a:r>
              <a:rPr lang="he-IL" sz="3000" b="1" dirty="0">
                <a:solidFill>
                  <a:srgbClr val="12B4BC"/>
                </a:solidFill>
                <a:latin typeface="Varela Round" pitchFamily="2" charset="-79"/>
                <a:cs typeface="Varela Round" panose="00000500000000000000" pitchFamily="2" charset="-79"/>
              </a:rPr>
              <a:t>	קיץ 2019 </a:t>
            </a:r>
          </a:p>
        </p:txBody>
      </p:sp>
      <p:sp>
        <p:nvSpPr>
          <p:cNvPr id="4" name="מציין מיקום תוכן 3">
            <a:extLst>
              <a:ext uri="{FF2B5EF4-FFF2-40B4-BE49-F238E27FC236}">
                <a16:creationId xmlns:a16="http://schemas.microsoft.com/office/drawing/2014/main" id="{4CED9733-0A36-407F-9494-8B8D744E4592}"/>
              </a:ext>
            </a:extLst>
          </p:cNvPr>
          <p:cNvSpPr>
            <a:spLocks noGrp="1"/>
          </p:cNvSpPr>
          <p:nvPr>
            <p:ph sz="quarter" idx="4"/>
          </p:nvPr>
        </p:nvSpPr>
        <p:spPr>
          <a:xfrm>
            <a:off x="130165" y="1717047"/>
            <a:ext cx="8212766" cy="4152517"/>
          </a:xfrm>
        </p:spPr>
        <p:txBody>
          <a:bodyPr/>
          <a:lstStyle/>
          <a:p>
            <a:pPr marL="96848" indent="0" algn="just">
              <a:buNone/>
            </a:pPr>
            <a:r>
              <a:rPr lang="he-IL" dirty="0"/>
              <a:t>לצמחים הגדלים בחוף הים יש דרכים להתמודד עם המליחות הגבוהה שבקרקע. </a:t>
            </a:r>
          </a:p>
          <a:p>
            <a:pPr marL="96848" indent="0">
              <a:buNone/>
            </a:pPr>
            <a:r>
              <a:rPr lang="he-IL" dirty="0"/>
              <a:t>א. הסבר מדוע יש לצמח קושי להתקיים בקרקע מלוחה. </a:t>
            </a:r>
          </a:p>
          <a:p>
            <a:pPr marL="96848" indent="0">
              <a:buNone/>
            </a:pPr>
            <a:r>
              <a:rPr lang="he-IL" dirty="0"/>
              <a:t>ב. תאר התאמה אחת המאפשרת לצמח להתקיים בקרקע מלוחה.</a:t>
            </a:r>
          </a:p>
        </p:txBody>
      </p:sp>
      <p:sp>
        <p:nvSpPr>
          <p:cNvPr id="10" name="Rectangle 9">
            <a:extLst>
              <a:ext uri="{FF2B5EF4-FFF2-40B4-BE49-F238E27FC236}">
                <a16:creationId xmlns:a16="http://schemas.microsoft.com/office/drawing/2014/main" id="{4DAE75ED-AA8B-4A33-A28F-0A9982630A9E}"/>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1" name="Rectangle 10">
            <a:extLst>
              <a:ext uri="{FF2B5EF4-FFF2-40B4-BE49-F238E27FC236}">
                <a16:creationId xmlns:a16="http://schemas.microsoft.com/office/drawing/2014/main" id="{123D0EF2-D682-4EA2-BF58-1A1C04EAB44D}"/>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3</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sp>
        <p:nvSpPr>
          <p:cNvPr id="9" name="תיבת טקסט 8">
            <a:extLst>
              <a:ext uri="{FF2B5EF4-FFF2-40B4-BE49-F238E27FC236}">
                <a16:creationId xmlns:a16="http://schemas.microsoft.com/office/drawing/2014/main" id="{64E817FC-5222-4263-98F7-594A8A8F4F21}"/>
              </a:ext>
            </a:extLst>
          </p:cNvPr>
          <p:cNvSpPr txBox="1"/>
          <p:nvPr/>
        </p:nvSpPr>
        <p:spPr>
          <a:xfrm>
            <a:off x="7996136" y="4578861"/>
            <a:ext cx="2833157" cy="830997"/>
          </a:xfrm>
          <a:prstGeom prst="rect">
            <a:avLst/>
          </a:prstGeom>
          <a:noFill/>
        </p:spPr>
        <p:txBody>
          <a:bodyPr wrap="square">
            <a:spAutoFit/>
          </a:bodyPr>
          <a:lstStyle/>
          <a:p>
            <a:pPr algn="ctr" rtl="0"/>
            <a:r>
              <a:rPr lang="en-US" sz="1200" dirty="0"/>
              <a:t>https://www.shutterstock.com/image-photo/oenothera-drummondii-beach-eveningprimrose-flower-leaves-1374297887</a:t>
            </a:r>
            <a:endParaRPr lang="he-IL" sz="1200" dirty="0"/>
          </a:p>
        </p:txBody>
      </p:sp>
      <p:pic>
        <p:nvPicPr>
          <p:cNvPr id="8" name="Picture 7">
            <a:extLst>
              <a:ext uri="{FF2B5EF4-FFF2-40B4-BE49-F238E27FC236}">
                <a16:creationId xmlns:a16="http://schemas.microsoft.com/office/drawing/2014/main" id="{E2EC54CC-35C2-4FDA-82D3-A3D53B7FCA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1970" y="3584998"/>
            <a:ext cx="4346335" cy="2903352"/>
          </a:xfrm>
          <a:prstGeom prst="rect">
            <a:avLst/>
          </a:prstGeom>
        </p:spPr>
      </p:pic>
    </p:spTree>
    <p:extLst>
      <p:ext uri="{BB962C8B-B14F-4D97-AF65-F5344CB8AC3E}">
        <p14:creationId xmlns:p14="http://schemas.microsoft.com/office/powerpoint/2010/main" val="20073199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כותרת 7">
            <a:extLst>
              <a:ext uri="{FF2B5EF4-FFF2-40B4-BE49-F238E27FC236}">
                <a16:creationId xmlns:a16="http://schemas.microsoft.com/office/drawing/2014/main" id="{FA299B74-4899-42E8-A4AA-AF4B72C3F400}"/>
              </a:ext>
            </a:extLst>
          </p:cNvPr>
          <p:cNvSpPr>
            <a:spLocks noGrp="1"/>
          </p:cNvSpPr>
          <p:nvPr>
            <p:ph type="title"/>
          </p:nvPr>
        </p:nvSpPr>
        <p:spPr/>
        <p:txBody>
          <a:bodyPr/>
          <a:lstStyle/>
          <a:p>
            <a:r>
              <a:rPr lang="he-IL" dirty="0"/>
              <a:t>שאלות מבחינות בגרות</a:t>
            </a:r>
          </a:p>
        </p:txBody>
      </p:sp>
      <p:sp>
        <p:nvSpPr>
          <p:cNvPr id="6" name="מציין מיקום טקסט 13">
            <a:extLst>
              <a:ext uri="{FF2B5EF4-FFF2-40B4-BE49-F238E27FC236}">
                <a16:creationId xmlns:a16="http://schemas.microsoft.com/office/drawing/2014/main" id="{A643F960-956B-4DE4-B13D-3FAADA36437B}"/>
              </a:ext>
            </a:extLst>
          </p:cNvPr>
          <p:cNvSpPr>
            <a:spLocks noGrp="1"/>
          </p:cNvSpPr>
          <p:nvPr>
            <p:ph type="body" sz="quarter" idx="3"/>
          </p:nvPr>
        </p:nvSpPr>
        <p:spPr>
          <a:xfrm>
            <a:off x="1026926" y="1025601"/>
            <a:ext cx="7873883" cy="431447"/>
          </a:xfrm>
        </p:spPr>
        <p:txBody>
          <a:bodyPr/>
          <a:lstStyle/>
          <a:p>
            <a:r>
              <a:rPr lang="he-IL" dirty="0"/>
              <a:t>התאמות:</a:t>
            </a:r>
            <a:r>
              <a:rPr lang="en-US" dirty="0"/>
              <a:t> </a:t>
            </a:r>
            <a:endParaRPr lang="he-IL" dirty="0"/>
          </a:p>
        </p:txBody>
      </p:sp>
      <p:sp>
        <p:nvSpPr>
          <p:cNvPr id="4" name="מציין מיקום תוכן 3">
            <a:extLst>
              <a:ext uri="{FF2B5EF4-FFF2-40B4-BE49-F238E27FC236}">
                <a16:creationId xmlns:a16="http://schemas.microsoft.com/office/drawing/2014/main" id="{4CED9733-0A36-407F-9494-8B8D744E4592}"/>
              </a:ext>
            </a:extLst>
          </p:cNvPr>
          <p:cNvSpPr>
            <a:spLocks noGrp="1"/>
          </p:cNvSpPr>
          <p:nvPr>
            <p:ph sz="quarter" idx="4"/>
          </p:nvPr>
        </p:nvSpPr>
        <p:spPr/>
        <p:txBody>
          <a:bodyPr/>
          <a:lstStyle/>
          <a:p>
            <a:pPr marL="96848" indent="0">
              <a:spcAft>
                <a:spcPts val="600"/>
              </a:spcAft>
              <a:buNone/>
              <a:defRPr/>
            </a:pPr>
            <a:r>
              <a:rPr lang="he-IL" dirty="0">
                <a:solidFill>
                  <a:schemeClr val="tx2"/>
                </a:solidFill>
              </a:rPr>
              <a:t>בבצל יש תרכובות </a:t>
            </a:r>
            <a:r>
              <a:rPr lang="he-IL" dirty="0" err="1">
                <a:solidFill>
                  <a:schemeClr val="tx2"/>
                </a:solidFill>
              </a:rPr>
              <a:t>גפרית</a:t>
            </a:r>
            <a:r>
              <a:rPr lang="he-IL" dirty="0">
                <a:solidFill>
                  <a:schemeClr val="tx2"/>
                </a:solidFill>
              </a:rPr>
              <a:t> שמתנדפות כאשר התאים "נפצעים" וגורמות לנו לדמוע. </a:t>
            </a:r>
          </a:p>
          <a:p>
            <a:pPr marL="96848" indent="0">
              <a:spcAft>
                <a:spcPts val="600"/>
              </a:spcAft>
              <a:buNone/>
              <a:defRPr/>
            </a:pPr>
            <a:r>
              <a:rPr lang="he-IL" dirty="0">
                <a:solidFill>
                  <a:schemeClr val="tx2"/>
                </a:solidFill>
                <a:latin typeface="Calibri" pitchFamily="34" charset="0"/>
              </a:rPr>
              <a:t>(גם בשום</a:t>
            </a:r>
            <a:r>
              <a:rPr lang="en-US" dirty="0">
                <a:solidFill>
                  <a:schemeClr val="tx2"/>
                </a:solidFill>
                <a:latin typeface="Calibri" pitchFamily="34" charset="0"/>
              </a:rPr>
              <a:t> </a:t>
            </a:r>
            <a:r>
              <a:rPr lang="he-IL" dirty="0">
                <a:solidFill>
                  <a:schemeClr val="tx2"/>
                </a:solidFill>
                <a:latin typeface="Calibri" pitchFamily="34" charset="0"/>
              </a:rPr>
              <a:t>יש חומרים כאלו. אחד מהחומרים הוא </a:t>
            </a:r>
            <a:r>
              <a:rPr lang="he-IL" noProof="1">
                <a:solidFill>
                  <a:schemeClr val="tx2"/>
                </a:solidFill>
                <a:latin typeface="Calibri" pitchFamily="34" charset="0"/>
              </a:rPr>
              <a:t>אֶליצין</a:t>
            </a:r>
            <a:r>
              <a:rPr lang="he-IL" dirty="0">
                <a:solidFill>
                  <a:schemeClr val="tx2"/>
                </a:solidFill>
                <a:latin typeface="Calibri" pitchFamily="34" charset="0"/>
              </a:rPr>
              <a:t>, שמקנה לשום את ריחו הידוע). </a:t>
            </a:r>
          </a:p>
          <a:p>
            <a:pPr marL="96848" indent="0">
              <a:spcAft>
                <a:spcPts val="600"/>
              </a:spcAft>
              <a:buNone/>
              <a:defRPr/>
            </a:pPr>
            <a:r>
              <a:rPr lang="he-IL" dirty="0">
                <a:solidFill>
                  <a:schemeClr val="tx2"/>
                </a:solidFill>
                <a:latin typeface="Calibri" pitchFamily="34" charset="0"/>
              </a:rPr>
              <a:t>זו התאמה למניעת אכילת הצמח על ידי בעלי חיים. </a:t>
            </a:r>
          </a:p>
          <a:p>
            <a:pPr marL="96848" indent="0">
              <a:buNone/>
              <a:defRPr/>
            </a:pPr>
            <a:r>
              <a:rPr lang="he-IL" dirty="0">
                <a:solidFill>
                  <a:schemeClr val="tx2"/>
                </a:solidFill>
                <a:latin typeface="Calibri" pitchFamily="34" charset="0"/>
              </a:rPr>
              <a:t>באיזה סוג של התאמה מדובר?</a:t>
            </a:r>
            <a:endParaRPr lang="en-US" sz="2800" dirty="0">
              <a:solidFill>
                <a:schemeClr val="tx2"/>
              </a:solidFill>
              <a:latin typeface="Calibri" pitchFamily="34" charset="0"/>
            </a:endParaRPr>
          </a:p>
        </p:txBody>
      </p:sp>
      <p:sp>
        <p:nvSpPr>
          <p:cNvPr id="10" name="Rectangle 9">
            <a:extLst>
              <a:ext uri="{FF2B5EF4-FFF2-40B4-BE49-F238E27FC236}">
                <a16:creationId xmlns:a16="http://schemas.microsoft.com/office/drawing/2014/main" id="{4DAE75ED-AA8B-4A33-A28F-0A9982630A9E}"/>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1" name="Rectangle 10">
            <a:extLst>
              <a:ext uri="{FF2B5EF4-FFF2-40B4-BE49-F238E27FC236}">
                <a16:creationId xmlns:a16="http://schemas.microsoft.com/office/drawing/2014/main" id="{123D0EF2-D682-4EA2-BF58-1A1C04EAB44D}"/>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3</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pic>
        <p:nvPicPr>
          <p:cNvPr id="7" name="Picture 6">
            <a:extLst>
              <a:ext uri="{FF2B5EF4-FFF2-40B4-BE49-F238E27FC236}">
                <a16:creationId xmlns:a16="http://schemas.microsoft.com/office/drawing/2014/main" id="{8CACFFEF-6CFD-4A66-B6D3-14A9C0F1705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1232" y="3747813"/>
            <a:ext cx="3403099" cy="2799489"/>
          </a:xfrm>
          <a:prstGeom prst="rect">
            <a:avLst/>
          </a:prstGeom>
        </p:spPr>
      </p:pic>
    </p:spTree>
    <p:extLst>
      <p:ext uri="{BB962C8B-B14F-4D97-AF65-F5344CB8AC3E}">
        <p14:creationId xmlns:p14="http://schemas.microsoft.com/office/powerpoint/2010/main" val="23544551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9228C1D-A17F-43C3-894B-39D305E9303E}"/>
              </a:ext>
            </a:extLst>
          </p:cNvPr>
          <p:cNvSpPr>
            <a:spLocks noGrp="1"/>
          </p:cNvSpPr>
          <p:nvPr>
            <p:ph type="title"/>
          </p:nvPr>
        </p:nvSpPr>
        <p:spPr/>
        <p:txBody>
          <a:bodyPr/>
          <a:lstStyle/>
          <a:p>
            <a:r>
              <a:rPr lang="he-IL" dirty="0"/>
              <a:t>שאלות מבחינות בגרות</a:t>
            </a:r>
          </a:p>
        </p:txBody>
      </p:sp>
      <p:sp>
        <p:nvSpPr>
          <p:cNvPr id="8" name="מציין מיקום טקסט 13">
            <a:extLst>
              <a:ext uri="{FF2B5EF4-FFF2-40B4-BE49-F238E27FC236}">
                <a16:creationId xmlns:a16="http://schemas.microsoft.com/office/drawing/2014/main" id="{5F073F6F-B06E-4677-A445-F6E702C2E63D}"/>
              </a:ext>
            </a:extLst>
          </p:cNvPr>
          <p:cNvSpPr>
            <a:spLocks noGrp="1"/>
          </p:cNvSpPr>
          <p:nvPr>
            <p:ph type="body" sz="quarter" idx="3"/>
          </p:nvPr>
        </p:nvSpPr>
        <p:spPr>
          <a:xfrm>
            <a:off x="515273" y="875448"/>
            <a:ext cx="11161453" cy="457200"/>
          </a:xfrm>
        </p:spPr>
        <p:txBody>
          <a:bodyPr/>
          <a:lstStyle/>
          <a:p>
            <a:r>
              <a:rPr lang="he-IL" dirty="0"/>
              <a:t>התאמות לתנאי סביבה קיצוניים</a:t>
            </a:r>
          </a:p>
        </p:txBody>
      </p:sp>
      <p:sp>
        <p:nvSpPr>
          <p:cNvPr id="9" name="מציין מיקום תוכן 8">
            <a:extLst>
              <a:ext uri="{FF2B5EF4-FFF2-40B4-BE49-F238E27FC236}">
                <a16:creationId xmlns:a16="http://schemas.microsoft.com/office/drawing/2014/main" id="{976EFD1C-2C83-406B-A4FA-8AEE22957B59}"/>
              </a:ext>
            </a:extLst>
          </p:cNvPr>
          <p:cNvSpPr>
            <a:spLocks noGrp="1"/>
          </p:cNvSpPr>
          <p:nvPr>
            <p:ph sz="quarter" idx="4"/>
          </p:nvPr>
        </p:nvSpPr>
        <p:spPr>
          <a:xfrm>
            <a:off x="515273" y="1332648"/>
            <a:ext cx="11161453" cy="3522187"/>
          </a:xfrm>
        </p:spPr>
        <p:txBody>
          <a:bodyPr/>
          <a:lstStyle/>
          <a:p>
            <a:pPr algn="just">
              <a:defRPr/>
            </a:pPr>
            <a:r>
              <a:rPr lang="he-IL" dirty="0">
                <a:solidFill>
                  <a:srgbClr val="1D4C72"/>
                </a:solidFill>
              </a:rPr>
              <a:t>אם משווים שועל שחי באזורים דרומיים חמים לשועל שחי באזורים צפוניים קרים,</a:t>
            </a:r>
            <a:br>
              <a:rPr lang="he-IL" dirty="0">
                <a:solidFill>
                  <a:srgbClr val="1D4C72"/>
                </a:solidFill>
              </a:rPr>
            </a:br>
            <a:r>
              <a:rPr lang="he-IL" dirty="0">
                <a:solidFill>
                  <a:srgbClr val="1D4C72"/>
                </a:solidFill>
              </a:rPr>
              <a:t>אפשר לצפות שהשועל החי ב</a:t>
            </a:r>
            <a:r>
              <a:rPr lang="he-IL" u="sng" dirty="0">
                <a:solidFill>
                  <a:srgbClr val="1D4C72"/>
                </a:solidFill>
              </a:rPr>
              <a:t>דרום</a:t>
            </a:r>
            <a:r>
              <a:rPr lang="he-IL" dirty="0">
                <a:solidFill>
                  <a:srgbClr val="1D4C72"/>
                </a:solidFill>
              </a:rPr>
              <a:t> יהיה:</a:t>
            </a:r>
            <a:endParaRPr lang="en-US" dirty="0">
              <a:solidFill>
                <a:srgbClr val="1D4C72"/>
              </a:solidFill>
            </a:endParaRPr>
          </a:p>
          <a:p>
            <a:pPr marL="0" indent="0">
              <a:buNone/>
              <a:defRPr/>
            </a:pPr>
            <a:r>
              <a:rPr lang="he-IL" dirty="0">
                <a:solidFill>
                  <a:srgbClr val="1D4C72"/>
                </a:solidFill>
              </a:rPr>
              <a:t>א. בעל אוזניים גדולות ופעיל בלילה</a:t>
            </a:r>
            <a:endParaRPr lang="en-US" dirty="0">
              <a:solidFill>
                <a:srgbClr val="1D4C72"/>
              </a:solidFill>
            </a:endParaRPr>
          </a:p>
          <a:p>
            <a:pPr marL="0" indent="0">
              <a:buNone/>
              <a:defRPr/>
            </a:pPr>
            <a:r>
              <a:rPr lang="he-IL" dirty="0">
                <a:solidFill>
                  <a:srgbClr val="1D4C72"/>
                </a:solidFill>
              </a:rPr>
              <a:t>ב. בעל אוזניים גדולות ופעיל ביום</a:t>
            </a:r>
          </a:p>
          <a:p>
            <a:pPr marL="0" indent="0">
              <a:buNone/>
              <a:defRPr/>
            </a:pPr>
            <a:r>
              <a:rPr lang="he-IL" dirty="0">
                <a:solidFill>
                  <a:srgbClr val="1D4C72"/>
                </a:solidFill>
              </a:rPr>
              <a:t>ג. בעל אוזניים קטנות ופעיל בלילה</a:t>
            </a:r>
            <a:endParaRPr lang="en-US" dirty="0">
              <a:solidFill>
                <a:srgbClr val="1D4C72"/>
              </a:solidFill>
            </a:endParaRPr>
          </a:p>
          <a:p>
            <a:pPr marL="0" indent="0">
              <a:buNone/>
              <a:defRPr/>
            </a:pPr>
            <a:r>
              <a:rPr lang="he-IL" dirty="0">
                <a:solidFill>
                  <a:srgbClr val="1D4C72"/>
                </a:solidFill>
              </a:rPr>
              <a:t>ד. בעל אוזניים קטנות ופעיל ביום</a:t>
            </a:r>
            <a:endParaRPr lang="he-IL" dirty="0"/>
          </a:p>
        </p:txBody>
      </p:sp>
      <p:sp>
        <p:nvSpPr>
          <p:cNvPr id="13" name="Rectangle 12">
            <a:extLst>
              <a:ext uri="{FF2B5EF4-FFF2-40B4-BE49-F238E27FC236}">
                <a16:creationId xmlns:a16="http://schemas.microsoft.com/office/drawing/2014/main" id="{E8C5010A-4B39-4535-97DF-DB76E0AEEB00}"/>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4" name="Rectangle 13">
            <a:extLst>
              <a:ext uri="{FF2B5EF4-FFF2-40B4-BE49-F238E27FC236}">
                <a16:creationId xmlns:a16="http://schemas.microsoft.com/office/drawing/2014/main" id="{478E4D5B-70D1-46DA-B73C-14E96BB31427}"/>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1</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pic>
        <p:nvPicPr>
          <p:cNvPr id="6" name="Picture 5">
            <a:extLst>
              <a:ext uri="{FF2B5EF4-FFF2-40B4-BE49-F238E27FC236}">
                <a16:creationId xmlns:a16="http://schemas.microsoft.com/office/drawing/2014/main" id="{6ECABF9A-F955-4DF4-9B78-5E1D2D7437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52858"/>
            <a:ext cx="5888475" cy="3803954"/>
          </a:xfrm>
          <a:prstGeom prst="rect">
            <a:avLst/>
          </a:prstGeom>
        </p:spPr>
      </p:pic>
    </p:spTree>
    <p:extLst>
      <p:ext uri="{BB962C8B-B14F-4D97-AF65-F5344CB8AC3E}">
        <p14:creationId xmlns:p14="http://schemas.microsoft.com/office/powerpoint/2010/main" val="21176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wipe(up)">
                                      <p:cBhvr>
                                        <p:cTn id="14" dur="500"/>
                                        <p:tgtEl>
                                          <p:spTgt spid="9">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grpId="0"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wipe(up)">
                                      <p:cBhvr>
                                        <p:cTn id="19" dur="500"/>
                                        <p:tgtEl>
                                          <p:spTgt spid="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Effect transition="in" filter="wipe(up)">
                                      <p:cBhvr>
                                        <p:cTn id="24" dur="500"/>
                                        <p:tgtEl>
                                          <p:spTgt spid="9">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0"/>
                                  </p:stCondLst>
                                  <p:childTnLst>
                                    <p:set>
                                      <p:cBhvr>
                                        <p:cTn id="28" dur="1" fill="hold">
                                          <p:stCondLst>
                                            <p:cond delay="0"/>
                                          </p:stCondLst>
                                        </p:cTn>
                                        <p:tgtEl>
                                          <p:spTgt spid="9">
                                            <p:txEl>
                                              <p:pRg st="3" end="3"/>
                                            </p:txEl>
                                          </p:spTgt>
                                        </p:tgtEl>
                                        <p:attrNameLst>
                                          <p:attrName>style.visibility</p:attrName>
                                        </p:attrNameLst>
                                      </p:cBhvr>
                                      <p:to>
                                        <p:strVal val="visible"/>
                                      </p:to>
                                    </p:set>
                                    <p:animEffect transition="in" filter="wipe(up)">
                                      <p:cBhvr>
                                        <p:cTn id="29" dur="500"/>
                                        <p:tgtEl>
                                          <p:spTgt spid="9">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grpId="0" nodeType="clickEffect">
                                  <p:stCondLst>
                                    <p:cond delay="0"/>
                                  </p:stCondLst>
                                  <p:childTnLst>
                                    <p:set>
                                      <p:cBhvr>
                                        <p:cTn id="33" dur="1" fill="hold">
                                          <p:stCondLst>
                                            <p:cond delay="0"/>
                                          </p:stCondLst>
                                        </p:cTn>
                                        <p:tgtEl>
                                          <p:spTgt spid="9">
                                            <p:txEl>
                                              <p:pRg st="4" end="4"/>
                                            </p:txEl>
                                          </p:spTgt>
                                        </p:tgtEl>
                                        <p:attrNameLst>
                                          <p:attrName>style.visibility</p:attrName>
                                        </p:attrNameLst>
                                      </p:cBhvr>
                                      <p:to>
                                        <p:strVal val="visible"/>
                                      </p:to>
                                    </p:set>
                                    <p:animEffect transition="in" filter="wipe(up)">
                                      <p:cBhvr>
                                        <p:cTn id="34"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9"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כותרת 7">
            <a:extLst>
              <a:ext uri="{FF2B5EF4-FFF2-40B4-BE49-F238E27FC236}">
                <a16:creationId xmlns:a16="http://schemas.microsoft.com/office/drawing/2014/main" id="{FA299B74-4899-42E8-A4AA-AF4B72C3F400}"/>
              </a:ext>
            </a:extLst>
          </p:cNvPr>
          <p:cNvSpPr>
            <a:spLocks noGrp="1"/>
          </p:cNvSpPr>
          <p:nvPr>
            <p:ph type="title"/>
          </p:nvPr>
        </p:nvSpPr>
        <p:spPr/>
        <p:txBody>
          <a:bodyPr/>
          <a:lstStyle/>
          <a:p>
            <a:r>
              <a:rPr lang="he-IL" dirty="0"/>
              <a:t>המשיכו לאסוף דוגמאות</a:t>
            </a:r>
          </a:p>
        </p:txBody>
      </p:sp>
      <p:sp>
        <p:nvSpPr>
          <p:cNvPr id="4" name="מציין מיקום תוכן 3">
            <a:extLst>
              <a:ext uri="{FF2B5EF4-FFF2-40B4-BE49-F238E27FC236}">
                <a16:creationId xmlns:a16="http://schemas.microsoft.com/office/drawing/2014/main" id="{4CED9733-0A36-407F-9494-8B8D744E4592}"/>
              </a:ext>
            </a:extLst>
          </p:cNvPr>
          <p:cNvSpPr>
            <a:spLocks noGrp="1"/>
          </p:cNvSpPr>
          <p:nvPr>
            <p:ph sz="quarter" idx="4"/>
          </p:nvPr>
        </p:nvSpPr>
        <p:spPr>
          <a:xfrm>
            <a:off x="1128409" y="1260422"/>
            <a:ext cx="10436373" cy="4152517"/>
          </a:xfrm>
        </p:spPr>
        <p:txBody>
          <a:bodyPr/>
          <a:lstStyle/>
          <a:p>
            <a:pPr marL="96848" indent="0" algn="just" eaLnBrk="1" hangingPunct="1">
              <a:buNone/>
              <a:defRPr/>
            </a:pPr>
            <a:r>
              <a:rPr lang="he-IL" dirty="0">
                <a:solidFill>
                  <a:srgbClr val="1F497D"/>
                </a:solidFill>
              </a:rPr>
              <a:t>קיימות אלפי דוגמאות להתאמות מבנה לתפקוד בכל רמות הארגון הביולוגיות</a:t>
            </a:r>
          </a:p>
          <a:p>
            <a:pPr marL="96848" indent="0" algn="just" eaLnBrk="1" hangingPunct="1">
              <a:buNone/>
              <a:defRPr/>
            </a:pPr>
            <a:r>
              <a:rPr lang="he-IL" dirty="0">
                <a:solidFill>
                  <a:srgbClr val="1F497D"/>
                </a:solidFill>
              </a:rPr>
              <a:t>ובכל סוגי היצורים החיים (בעלי חיים, צמחים, חיידקים, שמרים):</a:t>
            </a:r>
          </a:p>
          <a:p>
            <a:pPr algn="just">
              <a:defRPr/>
            </a:pPr>
            <a:r>
              <a:rPr lang="he-IL" dirty="0">
                <a:solidFill>
                  <a:srgbClr val="1F497D"/>
                </a:solidFill>
              </a:rPr>
              <a:t>ברמת התא</a:t>
            </a:r>
          </a:p>
          <a:p>
            <a:pPr algn="just">
              <a:defRPr/>
            </a:pPr>
            <a:r>
              <a:rPr lang="he-IL" dirty="0">
                <a:solidFill>
                  <a:srgbClr val="1F497D"/>
                </a:solidFill>
              </a:rPr>
              <a:t>ברמת הרקמה</a:t>
            </a:r>
          </a:p>
          <a:p>
            <a:pPr algn="just">
              <a:defRPr/>
            </a:pPr>
            <a:r>
              <a:rPr lang="he-IL" dirty="0">
                <a:solidFill>
                  <a:srgbClr val="1F497D"/>
                </a:solidFill>
              </a:rPr>
              <a:t>ברמת האיבר</a:t>
            </a:r>
          </a:p>
          <a:p>
            <a:pPr algn="just">
              <a:defRPr/>
            </a:pPr>
            <a:r>
              <a:rPr lang="he-IL" dirty="0">
                <a:solidFill>
                  <a:srgbClr val="1F497D"/>
                </a:solidFill>
              </a:rPr>
              <a:t>ברמת מערכת </a:t>
            </a:r>
          </a:p>
          <a:p>
            <a:pPr algn="just">
              <a:defRPr/>
            </a:pPr>
            <a:r>
              <a:rPr lang="he-IL" dirty="0">
                <a:solidFill>
                  <a:srgbClr val="1F497D"/>
                </a:solidFill>
              </a:rPr>
              <a:t>ברמת היצור החי</a:t>
            </a:r>
          </a:p>
          <a:p>
            <a:pPr algn="just">
              <a:defRPr/>
            </a:pPr>
            <a:r>
              <a:rPr lang="he-IL" dirty="0">
                <a:solidFill>
                  <a:srgbClr val="1F497D"/>
                </a:solidFill>
              </a:rPr>
              <a:t>ועוד... עד לרמת </a:t>
            </a:r>
            <a:r>
              <a:rPr lang="he-IL" dirty="0" err="1">
                <a:solidFill>
                  <a:srgbClr val="1F497D"/>
                </a:solidFill>
              </a:rPr>
              <a:t>הביוספירה</a:t>
            </a:r>
            <a:r>
              <a:rPr lang="he-IL" dirty="0">
                <a:solidFill>
                  <a:srgbClr val="1F497D"/>
                </a:solidFill>
              </a:rPr>
              <a:t>. </a:t>
            </a:r>
          </a:p>
          <a:p>
            <a:pPr algn="just">
              <a:defRPr/>
            </a:pPr>
            <a:endParaRPr lang="he-IL" dirty="0">
              <a:solidFill>
                <a:srgbClr val="1F497D"/>
              </a:solidFill>
            </a:endParaRPr>
          </a:p>
          <a:p>
            <a:pPr marL="96848" indent="0" algn="just" eaLnBrk="1" hangingPunct="1">
              <a:buNone/>
              <a:defRPr/>
            </a:pPr>
            <a:endParaRPr lang="he-IL" dirty="0">
              <a:solidFill>
                <a:srgbClr val="1F497D"/>
              </a:solidFill>
            </a:endParaRPr>
          </a:p>
          <a:p>
            <a:pPr marL="96848" indent="0" eaLnBrk="1" hangingPunct="1">
              <a:buNone/>
              <a:defRPr/>
            </a:pPr>
            <a:endParaRPr lang="he-IL" b="1" dirty="0">
              <a:solidFill>
                <a:srgbClr val="FF6600"/>
              </a:solidFill>
            </a:endParaRPr>
          </a:p>
        </p:txBody>
      </p:sp>
      <p:sp>
        <p:nvSpPr>
          <p:cNvPr id="10" name="Rectangle 9">
            <a:extLst>
              <a:ext uri="{FF2B5EF4-FFF2-40B4-BE49-F238E27FC236}">
                <a16:creationId xmlns:a16="http://schemas.microsoft.com/office/drawing/2014/main" id="{4DAE75ED-AA8B-4A33-A28F-0A9982630A9E}"/>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1" name="Rectangle 10">
            <a:extLst>
              <a:ext uri="{FF2B5EF4-FFF2-40B4-BE49-F238E27FC236}">
                <a16:creationId xmlns:a16="http://schemas.microsoft.com/office/drawing/2014/main" id="{123D0EF2-D682-4EA2-BF58-1A1C04EAB44D}"/>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3</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spTree>
    <p:extLst>
      <p:ext uri="{BB962C8B-B14F-4D97-AF65-F5344CB8AC3E}">
        <p14:creationId xmlns:p14="http://schemas.microsoft.com/office/powerpoint/2010/main" val="3615350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כותרת 7">
            <a:extLst>
              <a:ext uri="{FF2B5EF4-FFF2-40B4-BE49-F238E27FC236}">
                <a16:creationId xmlns:a16="http://schemas.microsoft.com/office/drawing/2014/main" id="{FA299B74-4899-42E8-A4AA-AF4B72C3F400}"/>
              </a:ext>
            </a:extLst>
          </p:cNvPr>
          <p:cNvSpPr>
            <a:spLocks noGrp="1"/>
          </p:cNvSpPr>
          <p:nvPr>
            <p:ph type="title"/>
          </p:nvPr>
        </p:nvSpPr>
        <p:spPr/>
        <p:txBody>
          <a:bodyPr/>
          <a:lstStyle/>
          <a:p>
            <a:r>
              <a:rPr lang="he-IL" dirty="0"/>
              <a:t>משימות לסיכום השיעור:</a:t>
            </a:r>
          </a:p>
        </p:txBody>
      </p:sp>
      <p:sp>
        <p:nvSpPr>
          <p:cNvPr id="4" name="מציין מיקום תוכן 3">
            <a:extLst>
              <a:ext uri="{FF2B5EF4-FFF2-40B4-BE49-F238E27FC236}">
                <a16:creationId xmlns:a16="http://schemas.microsoft.com/office/drawing/2014/main" id="{4CED9733-0A36-407F-9494-8B8D744E4592}"/>
              </a:ext>
            </a:extLst>
          </p:cNvPr>
          <p:cNvSpPr>
            <a:spLocks noGrp="1"/>
          </p:cNvSpPr>
          <p:nvPr>
            <p:ph sz="quarter" idx="4"/>
          </p:nvPr>
        </p:nvSpPr>
        <p:spPr>
          <a:xfrm>
            <a:off x="864973" y="1055534"/>
            <a:ext cx="10446235" cy="4152517"/>
          </a:xfrm>
        </p:spPr>
        <p:txBody>
          <a:bodyPr>
            <a:normAutofit/>
          </a:bodyPr>
          <a:lstStyle/>
          <a:p>
            <a:pPr marL="96848" indent="0" eaLnBrk="1" hangingPunct="1">
              <a:buNone/>
              <a:defRPr/>
            </a:pPr>
            <a:r>
              <a:rPr lang="he-IL" dirty="0">
                <a:solidFill>
                  <a:srgbClr val="1F497D"/>
                </a:solidFill>
              </a:rPr>
              <a:t>א. רשמו שתי דוגמאות, האחת שתמצאו בצמחים והשנייה שתמצאו בבעלי חיים, הממחישות כיצד היחס בין שטח הפנים לנפח מהווה התאמה בין מבנה לתפקוד, והסבירו את ההתאמה בכל אחת מהדוגמאות שהבאתם.</a:t>
            </a:r>
          </a:p>
          <a:p>
            <a:pPr marL="96848" indent="0" algn="just" eaLnBrk="1" hangingPunct="1">
              <a:buNone/>
              <a:defRPr/>
            </a:pPr>
            <a:endParaRPr lang="he-IL" dirty="0">
              <a:solidFill>
                <a:srgbClr val="1F497D"/>
              </a:solidFill>
            </a:endParaRPr>
          </a:p>
          <a:p>
            <a:pPr marL="96848" indent="0" algn="just">
              <a:buNone/>
              <a:defRPr/>
            </a:pPr>
            <a:r>
              <a:rPr lang="he-IL" dirty="0">
                <a:solidFill>
                  <a:srgbClr val="1F497D"/>
                </a:solidFill>
              </a:rPr>
              <a:t>ב. מלאו את הטבלה המתייחסת ליונקים שונים ולהתאמת מבנה השיניים שלהם </a:t>
            </a:r>
            <a:r>
              <a:rPr lang="en-US" dirty="0">
                <a:solidFill>
                  <a:srgbClr val="1F497D"/>
                </a:solidFill>
              </a:rPr>
              <a:t>  </a:t>
            </a:r>
            <a:br>
              <a:rPr lang="en-US" dirty="0">
                <a:solidFill>
                  <a:srgbClr val="1F497D"/>
                </a:solidFill>
              </a:rPr>
            </a:br>
            <a:r>
              <a:rPr lang="en-US" dirty="0">
                <a:solidFill>
                  <a:srgbClr val="1F497D"/>
                </a:solidFill>
              </a:rPr>
              <a:t>    </a:t>
            </a:r>
            <a:r>
              <a:rPr lang="he-IL" dirty="0">
                <a:solidFill>
                  <a:srgbClr val="1F497D"/>
                </a:solidFill>
              </a:rPr>
              <a:t>לתפקוד</a:t>
            </a:r>
          </a:p>
          <a:p>
            <a:pPr marL="96848" indent="0" algn="just">
              <a:buNone/>
              <a:defRPr/>
            </a:pPr>
            <a:r>
              <a:rPr lang="he-IL" dirty="0">
                <a:solidFill>
                  <a:srgbClr val="1F497D"/>
                </a:solidFill>
              </a:rPr>
              <a:t>    הוסיפו לטבלה שני יונקים נוספים, לבחירתכם.</a:t>
            </a:r>
          </a:p>
          <a:p>
            <a:pPr marL="96848" indent="0" algn="just">
              <a:buNone/>
              <a:defRPr/>
            </a:pPr>
            <a:endParaRPr lang="he-IL" dirty="0">
              <a:solidFill>
                <a:srgbClr val="1F497D"/>
              </a:solidFill>
            </a:endParaRPr>
          </a:p>
          <a:p>
            <a:pPr marL="96848" indent="0" algn="just" eaLnBrk="1" hangingPunct="1">
              <a:buNone/>
              <a:defRPr/>
            </a:pPr>
            <a:endParaRPr lang="he-IL" dirty="0">
              <a:solidFill>
                <a:srgbClr val="1F497D"/>
              </a:solidFill>
            </a:endParaRPr>
          </a:p>
          <a:p>
            <a:pPr marL="96848" indent="0" eaLnBrk="1" hangingPunct="1">
              <a:buNone/>
              <a:defRPr/>
            </a:pPr>
            <a:endParaRPr lang="he-IL" b="1" dirty="0">
              <a:solidFill>
                <a:srgbClr val="FF6600"/>
              </a:solidFill>
            </a:endParaRPr>
          </a:p>
        </p:txBody>
      </p:sp>
      <p:sp>
        <p:nvSpPr>
          <p:cNvPr id="10" name="Rectangle 9">
            <a:extLst>
              <a:ext uri="{FF2B5EF4-FFF2-40B4-BE49-F238E27FC236}">
                <a16:creationId xmlns:a16="http://schemas.microsoft.com/office/drawing/2014/main" id="{4DAE75ED-AA8B-4A33-A28F-0A9982630A9E}"/>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1" name="Rectangle 10">
            <a:extLst>
              <a:ext uri="{FF2B5EF4-FFF2-40B4-BE49-F238E27FC236}">
                <a16:creationId xmlns:a16="http://schemas.microsoft.com/office/drawing/2014/main" id="{123D0EF2-D682-4EA2-BF58-1A1C04EAB44D}"/>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3</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graphicFrame>
        <p:nvGraphicFramePr>
          <p:cNvPr id="12" name="טבלה 12">
            <a:extLst>
              <a:ext uri="{FF2B5EF4-FFF2-40B4-BE49-F238E27FC236}">
                <a16:creationId xmlns:a16="http://schemas.microsoft.com/office/drawing/2014/main" id="{1064EE4C-04DB-401C-A90F-D67E9BABD268}"/>
              </a:ext>
            </a:extLst>
          </p:cNvPr>
          <p:cNvGraphicFramePr>
            <a:graphicFrameLocks noGrp="1"/>
          </p:cNvGraphicFramePr>
          <p:nvPr>
            <p:extLst>
              <p:ext uri="{D42A27DB-BD31-4B8C-83A1-F6EECF244321}">
                <p14:modId xmlns:p14="http://schemas.microsoft.com/office/powerpoint/2010/main" val="1712562874"/>
              </p:ext>
            </p:extLst>
          </p:nvPr>
        </p:nvGraphicFramePr>
        <p:xfrm>
          <a:off x="1026926" y="3972747"/>
          <a:ext cx="6843804" cy="2743200"/>
        </p:xfrm>
        <a:graphic>
          <a:graphicData uri="http://schemas.openxmlformats.org/drawingml/2006/table">
            <a:tbl>
              <a:tblPr firstRow="1" bandRow="1">
                <a:tableStyleId>{5C22544A-7EE6-4342-B048-85BDC9FD1C3A}</a:tableStyleId>
              </a:tblPr>
              <a:tblGrid>
                <a:gridCol w="1710951">
                  <a:extLst>
                    <a:ext uri="{9D8B030D-6E8A-4147-A177-3AD203B41FA5}">
                      <a16:colId xmlns:a16="http://schemas.microsoft.com/office/drawing/2014/main" val="238406897"/>
                    </a:ext>
                  </a:extLst>
                </a:gridCol>
                <a:gridCol w="1710951">
                  <a:extLst>
                    <a:ext uri="{9D8B030D-6E8A-4147-A177-3AD203B41FA5}">
                      <a16:colId xmlns:a16="http://schemas.microsoft.com/office/drawing/2014/main" val="1137020222"/>
                    </a:ext>
                  </a:extLst>
                </a:gridCol>
                <a:gridCol w="1710951">
                  <a:extLst>
                    <a:ext uri="{9D8B030D-6E8A-4147-A177-3AD203B41FA5}">
                      <a16:colId xmlns:a16="http://schemas.microsoft.com/office/drawing/2014/main" val="4276335741"/>
                    </a:ext>
                  </a:extLst>
                </a:gridCol>
                <a:gridCol w="1710951">
                  <a:extLst>
                    <a:ext uri="{9D8B030D-6E8A-4147-A177-3AD203B41FA5}">
                      <a16:colId xmlns:a16="http://schemas.microsoft.com/office/drawing/2014/main" val="3648882238"/>
                    </a:ext>
                  </a:extLst>
                </a:gridCol>
              </a:tblGrid>
              <a:tr h="649733">
                <a:tc>
                  <a:txBody>
                    <a:bodyPr/>
                    <a:lstStyle/>
                    <a:p>
                      <a:r>
                        <a:rPr lang="he-IL" dirty="0"/>
                        <a:t>התאמת מבנה לתפקוד</a:t>
                      </a:r>
                      <a:endParaRPr lang="en-US" dirty="0"/>
                    </a:p>
                  </a:txBody>
                  <a:tcPr/>
                </a:tc>
                <a:tc>
                  <a:txBody>
                    <a:bodyPr/>
                    <a:lstStyle/>
                    <a:p>
                      <a:r>
                        <a:rPr lang="he-IL" dirty="0"/>
                        <a:t>סוג המזון הנאכל</a:t>
                      </a:r>
                      <a:endParaRPr lang="en-US" dirty="0"/>
                    </a:p>
                  </a:txBody>
                  <a:tcPr/>
                </a:tc>
                <a:tc>
                  <a:txBody>
                    <a:bodyPr/>
                    <a:lstStyle/>
                    <a:p>
                      <a:r>
                        <a:rPr lang="he-IL" dirty="0"/>
                        <a:t>סוג השיניים (טוחנות, ניבים, חותכות)</a:t>
                      </a:r>
                      <a:endParaRPr lang="en-US" dirty="0"/>
                    </a:p>
                  </a:txBody>
                  <a:tcPr/>
                </a:tc>
                <a:tc>
                  <a:txBody>
                    <a:bodyPr/>
                    <a:lstStyle/>
                    <a:p>
                      <a:r>
                        <a:rPr lang="he-IL" dirty="0"/>
                        <a:t>שם האורגניזם</a:t>
                      </a:r>
                      <a:endParaRPr lang="en-US" dirty="0"/>
                    </a:p>
                  </a:txBody>
                  <a:tcPr/>
                </a:tc>
                <a:extLst>
                  <a:ext uri="{0D108BD9-81ED-4DB2-BD59-A6C34878D82A}">
                    <a16:rowId xmlns:a16="http://schemas.microsoft.com/office/drawing/2014/main" val="1751735133"/>
                  </a:ext>
                </a:extLst>
              </a:tr>
              <a:tr h="259893">
                <a:tc>
                  <a:txBody>
                    <a:bodyPr/>
                    <a:lstStyle/>
                    <a:p>
                      <a:endParaRPr lang="en-US"/>
                    </a:p>
                  </a:txBody>
                  <a:tcPr/>
                </a:tc>
                <a:tc>
                  <a:txBody>
                    <a:bodyPr/>
                    <a:lstStyle/>
                    <a:p>
                      <a:endParaRPr lang="en-US"/>
                    </a:p>
                  </a:txBody>
                  <a:tcPr/>
                </a:tc>
                <a:tc>
                  <a:txBody>
                    <a:bodyPr/>
                    <a:lstStyle/>
                    <a:p>
                      <a:endParaRPr lang="en-US"/>
                    </a:p>
                  </a:txBody>
                  <a:tcPr/>
                </a:tc>
                <a:tc>
                  <a:txBody>
                    <a:bodyPr/>
                    <a:lstStyle/>
                    <a:p>
                      <a:r>
                        <a:rPr lang="he-IL" dirty="0"/>
                        <a:t>אריה</a:t>
                      </a:r>
                      <a:endParaRPr lang="en-US" dirty="0"/>
                    </a:p>
                  </a:txBody>
                  <a:tcPr/>
                </a:tc>
                <a:extLst>
                  <a:ext uri="{0D108BD9-81ED-4DB2-BD59-A6C34878D82A}">
                    <a16:rowId xmlns:a16="http://schemas.microsoft.com/office/drawing/2014/main" val="571347631"/>
                  </a:ext>
                </a:extLst>
              </a:tr>
              <a:tr h="259893">
                <a:tc>
                  <a:txBody>
                    <a:bodyPr/>
                    <a:lstStyle/>
                    <a:p>
                      <a:endParaRPr lang="en-US"/>
                    </a:p>
                  </a:txBody>
                  <a:tcPr/>
                </a:tc>
                <a:tc>
                  <a:txBody>
                    <a:bodyPr/>
                    <a:lstStyle/>
                    <a:p>
                      <a:endParaRPr lang="en-US"/>
                    </a:p>
                  </a:txBody>
                  <a:tcPr/>
                </a:tc>
                <a:tc>
                  <a:txBody>
                    <a:bodyPr/>
                    <a:lstStyle/>
                    <a:p>
                      <a:endParaRPr lang="en-US" dirty="0"/>
                    </a:p>
                  </a:txBody>
                  <a:tcPr/>
                </a:tc>
                <a:tc>
                  <a:txBody>
                    <a:bodyPr/>
                    <a:lstStyle/>
                    <a:p>
                      <a:r>
                        <a:rPr lang="he-IL" dirty="0"/>
                        <a:t>ארנבת</a:t>
                      </a:r>
                      <a:endParaRPr lang="en-US" dirty="0"/>
                    </a:p>
                  </a:txBody>
                  <a:tcPr/>
                </a:tc>
                <a:extLst>
                  <a:ext uri="{0D108BD9-81ED-4DB2-BD59-A6C34878D82A}">
                    <a16:rowId xmlns:a16="http://schemas.microsoft.com/office/drawing/2014/main" val="791331895"/>
                  </a:ext>
                </a:extLst>
              </a:tr>
              <a:tr h="259893">
                <a:tc>
                  <a:txBody>
                    <a:bodyPr/>
                    <a:lstStyle/>
                    <a:p>
                      <a:endParaRPr lang="en-US"/>
                    </a:p>
                  </a:txBody>
                  <a:tcPr/>
                </a:tc>
                <a:tc>
                  <a:txBody>
                    <a:bodyPr/>
                    <a:lstStyle/>
                    <a:p>
                      <a:endParaRPr lang="en-US"/>
                    </a:p>
                  </a:txBody>
                  <a:tcPr/>
                </a:tc>
                <a:tc>
                  <a:txBody>
                    <a:bodyPr/>
                    <a:lstStyle/>
                    <a:p>
                      <a:endParaRPr lang="en-US"/>
                    </a:p>
                  </a:txBody>
                  <a:tcPr/>
                </a:tc>
                <a:tc>
                  <a:txBody>
                    <a:bodyPr/>
                    <a:lstStyle/>
                    <a:p>
                      <a:r>
                        <a:rPr lang="he-IL" dirty="0"/>
                        <a:t>פרה</a:t>
                      </a:r>
                      <a:endParaRPr lang="en-US" dirty="0"/>
                    </a:p>
                  </a:txBody>
                  <a:tcPr/>
                </a:tc>
                <a:extLst>
                  <a:ext uri="{0D108BD9-81ED-4DB2-BD59-A6C34878D82A}">
                    <a16:rowId xmlns:a16="http://schemas.microsoft.com/office/drawing/2014/main" val="439363981"/>
                  </a:ext>
                </a:extLst>
              </a:tr>
              <a:tr h="259893">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171233894"/>
                  </a:ext>
                </a:extLst>
              </a:tr>
              <a:tr h="259893">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2807725799"/>
                  </a:ext>
                </a:extLst>
              </a:tr>
            </a:tbl>
          </a:graphicData>
        </a:graphic>
      </p:graphicFrame>
    </p:spTree>
    <p:extLst>
      <p:ext uri="{BB962C8B-B14F-4D97-AF65-F5344CB8AC3E}">
        <p14:creationId xmlns:p14="http://schemas.microsoft.com/office/powerpoint/2010/main" val="18211618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sz="quarter" idx="4"/>
          </p:nvPr>
        </p:nvSpPr>
        <p:spPr>
          <a:xfrm>
            <a:off x="515274" y="808359"/>
            <a:ext cx="10409902" cy="4062435"/>
          </a:xfrm>
        </p:spPr>
        <p:txBody>
          <a:bodyPr/>
          <a:lstStyle/>
          <a:p>
            <a:endParaRPr lang="he-IL" dirty="0">
              <a:sym typeface="Varela Round"/>
            </a:endParaRPr>
          </a:p>
          <a:p>
            <a:r>
              <a:rPr lang="he-IL" dirty="0">
                <a:sym typeface="Varela Round"/>
              </a:rPr>
              <a:t>הגדרת התאמת מבנה (</a:t>
            </a:r>
            <a:r>
              <a:rPr lang="en-US" dirty="0">
                <a:sym typeface="Varela Round"/>
              </a:rPr>
              <a:t>structure</a:t>
            </a:r>
            <a:r>
              <a:rPr lang="he-IL" dirty="0">
                <a:sym typeface="Varela Round"/>
              </a:rPr>
              <a:t>)</a:t>
            </a:r>
            <a:r>
              <a:rPr lang="en-US" dirty="0">
                <a:sym typeface="Varela Round"/>
              </a:rPr>
              <a:t> </a:t>
            </a:r>
            <a:r>
              <a:rPr lang="he-IL" dirty="0">
                <a:sym typeface="Varela Round"/>
              </a:rPr>
              <a:t>לתפקוד (</a:t>
            </a:r>
            <a:r>
              <a:rPr lang="en-US" dirty="0">
                <a:sym typeface="Varela Round"/>
              </a:rPr>
              <a:t>function</a:t>
            </a:r>
            <a:r>
              <a:rPr lang="he-IL" dirty="0">
                <a:sym typeface="Varela Round"/>
              </a:rPr>
              <a:t>)</a:t>
            </a:r>
            <a:r>
              <a:rPr lang="en-US" dirty="0">
                <a:sym typeface="Varela Round"/>
              </a:rPr>
              <a:t> </a:t>
            </a:r>
            <a:endParaRPr lang="he-IL" dirty="0">
              <a:sym typeface="Varela Round"/>
            </a:endParaRPr>
          </a:p>
          <a:p>
            <a:r>
              <a:rPr lang="he-IL" dirty="0">
                <a:sym typeface="Varela Round"/>
              </a:rPr>
              <a:t>סדר רמות הארגון הביולוגי</a:t>
            </a:r>
          </a:p>
          <a:p>
            <a:r>
              <a:rPr lang="he-IL" dirty="0">
                <a:sym typeface="Varela Round"/>
              </a:rPr>
              <a:t>התאמות מבנה לתפקוד ברמות ארגון שונות</a:t>
            </a:r>
          </a:p>
          <a:p>
            <a:r>
              <a:rPr lang="he-IL" dirty="0">
                <a:sym typeface="Varela Round"/>
              </a:rPr>
              <a:t>התאמות שונות : מורפולוגיות, פיזיולוגיות-ביוכימיות והתנהגותיות</a:t>
            </a:r>
          </a:p>
          <a:p>
            <a:r>
              <a:rPr lang="he-IL" dirty="0">
                <a:sym typeface="Varela Round"/>
              </a:rPr>
              <a:t>חשיבות הנושא ודוגמאות מבחינות הבגרות</a:t>
            </a:r>
          </a:p>
          <a:p>
            <a:endParaRPr lang="he-IL" dirty="0"/>
          </a:p>
        </p:txBody>
      </p:sp>
      <p:sp>
        <p:nvSpPr>
          <p:cNvPr id="3" name="כותרת 2"/>
          <p:cNvSpPr>
            <a:spLocks noGrp="1"/>
          </p:cNvSpPr>
          <p:nvPr>
            <p:ph type="title"/>
          </p:nvPr>
        </p:nvSpPr>
        <p:spPr/>
        <p:txBody>
          <a:bodyPr/>
          <a:lstStyle/>
          <a:p>
            <a:r>
              <a:rPr lang="he-IL" dirty="0"/>
              <a:t>מה למדנו היום?</a:t>
            </a:r>
          </a:p>
        </p:txBody>
      </p:sp>
      <p:sp>
        <p:nvSpPr>
          <p:cNvPr id="4" name="TextBox 3"/>
          <p:cNvSpPr txBox="1"/>
          <p:nvPr/>
        </p:nvSpPr>
        <p:spPr>
          <a:xfrm>
            <a:off x="1333500" y="4637729"/>
            <a:ext cx="6610350" cy="461665"/>
          </a:xfrm>
          <a:prstGeom prst="rect">
            <a:avLst/>
          </a:prstGeom>
          <a:noFill/>
        </p:spPr>
        <p:txBody>
          <a:bodyPr wrap="square" rtlCol="1">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he-IL" sz="2400" b="1" i="0" u="none" strike="noStrike" kern="1200" cap="none" spc="0" normalizeH="0" baseline="0" noProof="0" dirty="0">
                <a:ln>
                  <a:noFill/>
                </a:ln>
                <a:solidFill>
                  <a:srgbClr val="002060"/>
                </a:solidFill>
                <a:effectLst/>
                <a:uLnTx/>
                <a:uFillTx/>
                <a:ea typeface="+mn-ea"/>
                <a:cs typeface="Varela Round"/>
              </a:rPr>
              <a:t>התאמת מבנה לתפקוד – רעיון מרכזי בביולוגיה!</a:t>
            </a:r>
          </a:p>
        </p:txBody>
      </p:sp>
    </p:spTree>
    <p:extLst>
      <p:ext uri="{BB962C8B-B14F-4D97-AF65-F5344CB8AC3E}">
        <p14:creationId xmlns:p14="http://schemas.microsoft.com/office/powerpoint/2010/main" val="16027308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9228C1D-A17F-43C3-894B-39D305E9303E}"/>
              </a:ext>
            </a:extLst>
          </p:cNvPr>
          <p:cNvSpPr>
            <a:spLocks noGrp="1"/>
          </p:cNvSpPr>
          <p:nvPr>
            <p:ph type="title"/>
          </p:nvPr>
        </p:nvSpPr>
        <p:spPr/>
        <p:txBody>
          <a:bodyPr/>
          <a:lstStyle/>
          <a:p>
            <a:r>
              <a:rPr lang="he-IL" dirty="0"/>
              <a:t>התאמת מבנה לתפקוד - הגדרה</a:t>
            </a:r>
          </a:p>
        </p:txBody>
      </p:sp>
      <p:sp>
        <p:nvSpPr>
          <p:cNvPr id="8" name="מציין מיקום טקסט 13">
            <a:extLst>
              <a:ext uri="{FF2B5EF4-FFF2-40B4-BE49-F238E27FC236}">
                <a16:creationId xmlns:a16="http://schemas.microsoft.com/office/drawing/2014/main" id="{5F073F6F-B06E-4677-A445-F6E702C2E63D}"/>
              </a:ext>
            </a:extLst>
          </p:cNvPr>
          <p:cNvSpPr>
            <a:spLocks noGrp="1"/>
          </p:cNvSpPr>
          <p:nvPr>
            <p:ph type="body" sz="quarter" idx="3"/>
          </p:nvPr>
        </p:nvSpPr>
        <p:spPr>
          <a:xfrm>
            <a:off x="6069767" y="1598868"/>
            <a:ext cx="5694215" cy="457200"/>
          </a:xfrm>
        </p:spPr>
        <p:txBody>
          <a:bodyPr/>
          <a:lstStyle/>
          <a:p>
            <a:r>
              <a:rPr lang="he-IL" dirty="0"/>
              <a:t>מבנה </a:t>
            </a:r>
          </a:p>
        </p:txBody>
      </p:sp>
      <p:sp>
        <p:nvSpPr>
          <p:cNvPr id="9" name="מציין מיקום תוכן 8">
            <a:extLst>
              <a:ext uri="{FF2B5EF4-FFF2-40B4-BE49-F238E27FC236}">
                <a16:creationId xmlns:a16="http://schemas.microsoft.com/office/drawing/2014/main" id="{976EFD1C-2C83-406B-A4FA-8AEE22957B59}"/>
              </a:ext>
            </a:extLst>
          </p:cNvPr>
          <p:cNvSpPr>
            <a:spLocks noGrp="1"/>
          </p:cNvSpPr>
          <p:nvPr>
            <p:ph sz="quarter" idx="4"/>
          </p:nvPr>
        </p:nvSpPr>
        <p:spPr>
          <a:xfrm>
            <a:off x="6322686" y="2109338"/>
            <a:ext cx="5441296" cy="3548784"/>
          </a:xfrm>
        </p:spPr>
        <p:txBody>
          <a:bodyPr>
            <a:normAutofit/>
          </a:bodyPr>
          <a:lstStyle/>
          <a:p>
            <a:pPr algn="just"/>
            <a:r>
              <a:rPr lang="he-IL" dirty="0"/>
              <a:t>בתרגום לאנגלית – </a:t>
            </a:r>
            <a:r>
              <a:rPr lang="en-US" dirty="0"/>
              <a:t>Structure, Form</a:t>
            </a:r>
            <a:endParaRPr lang="he-IL" dirty="0"/>
          </a:p>
          <a:p>
            <a:pPr algn="just"/>
            <a:r>
              <a:rPr lang="he-IL" dirty="0"/>
              <a:t>לפי ההגדרה המילונית:</a:t>
            </a:r>
            <a:r>
              <a:rPr lang="en-US" dirty="0"/>
              <a:t> </a:t>
            </a:r>
            <a:r>
              <a:rPr lang="he-IL" dirty="0"/>
              <a:t>צורה שבה דבר בנוי או מורכב (</a:t>
            </a:r>
            <a:r>
              <a:rPr lang="he-IL" sz="2300" dirty="0"/>
              <a:t>האקדמיה ללשון העברית</a:t>
            </a:r>
            <a:r>
              <a:rPr lang="he-IL" dirty="0"/>
              <a:t>). </a:t>
            </a:r>
          </a:p>
          <a:p>
            <a:endParaRPr lang="he-IL" dirty="0"/>
          </a:p>
          <a:p>
            <a:r>
              <a:rPr lang="he-IL" dirty="0"/>
              <a:t>עונה על השאלות:</a:t>
            </a:r>
          </a:p>
          <a:p>
            <a:pPr lvl="1"/>
            <a:r>
              <a:rPr lang="he-IL" dirty="0"/>
              <a:t>כיצד הוא נראה?</a:t>
            </a:r>
          </a:p>
          <a:p>
            <a:pPr lvl="1"/>
            <a:r>
              <a:rPr lang="he-IL" dirty="0"/>
              <a:t>ממה הוא מורכב?</a:t>
            </a:r>
          </a:p>
        </p:txBody>
      </p:sp>
      <p:sp>
        <p:nvSpPr>
          <p:cNvPr id="13" name="Rectangle 12">
            <a:extLst>
              <a:ext uri="{FF2B5EF4-FFF2-40B4-BE49-F238E27FC236}">
                <a16:creationId xmlns:a16="http://schemas.microsoft.com/office/drawing/2014/main" id="{E8C5010A-4B39-4535-97DF-DB76E0AEEB00}"/>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4" name="Rectangle 13">
            <a:extLst>
              <a:ext uri="{FF2B5EF4-FFF2-40B4-BE49-F238E27FC236}">
                <a16:creationId xmlns:a16="http://schemas.microsoft.com/office/drawing/2014/main" id="{478E4D5B-70D1-46DA-B73C-14E96BB31427}"/>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1</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sp>
        <p:nvSpPr>
          <p:cNvPr id="7" name="מציין מיקום טקסט 13">
            <a:extLst>
              <a:ext uri="{FF2B5EF4-FFF2-40B4-BE49-F238E27FC236}">
                <a16:creationId xmlns:a16="http://schemas.microsoft.com/office/drawing/2014/main" id="{7C32A6F4-AE5E-426D-B030-633D627ACD6B}"/>
              </a:ext>
            </a:extLst>
          </p:cNvPr>
          <p:cNvSpPr txBox="1">
            <a:spLocks/>
          </p:cNvSpPr>
          <p:nvPr/>
        </p:nvSpPr>
        <p:spPr>
          <a:xfrm>
            <a:off x="428017" y="1586425"/>
            <a:ext cx="5188382" cy="457200"/>
          </a:xfrm>
          <a:prstGeom prst="rect">
            <a:avLst/>
          </a:prstGeom>
        </p:spPr>
        <p:txBody>
          <a:bodyPr vert="horz" lIns="0" tIns="0" rIns="0" bIns="0" rtlCol="1" anchor="ctr">
            <a:noAutofit/>
          </a:bodyPr>
          <a:lstStyle>
            <a:lvl1pPr marL="0" indent="0" algn="r" defTabSz="914491" rtl="1" eaLnBrk="1" latinLnBrk="0" hangingPunct="1">
              <a:spcBef>
                <a:spcPct val="20000"/>
              </a:spcBef>
              <a:buFont typeface="Arial" pitchFamily="34" charset="0"/>
              <a:buNone/>
              <a:defRPr sz="3000" b="1" kern="1200">
                <a:solidFill>
                  <a:srgbClr val="12B4BC"/>
                </a:solidFill>
                <a:latin typeface="Varela Round" pitchFamily="2" charset="-79"/>
                <a:ea typeface="+mn-ea"/>
                <a:cs typeface="Varela Round" panose="00000500000000000000" pitchFamily="2" charset="-79"/>
              </a:defRPr>
            </a:lvl1pPr>
            <a:lvl2pPr marL="457200" indent="0" algn="r" defTabSz="914491" rtl="1"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r" defTabSz="914491" rtl="1"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r" defTabSz="914491" rtl="1"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he-IL" dirty="0"/>
              <a:t>תפקוד</a:t>
            </a:r>
          </a:p>
        </p:txBody>
      </p:sp>
      <p:sp>
        <p:nvSpPr>
          <p:cNvPr id="10" name="מציין מיקום תוכן 8">
            <a:extLst>
              <a:ext uri="{FF2B5EF4-FFF2-40B4-BE49-F238E27FC236}">
                <a16:creationId xmlns:a16="http://schemas.microsoft.com/office/drawing/2014/main" id="{7C068DE0-FA32-4861-9392-D6B5E314578F}"/>
              </a:ext>
            </a:extLst>
          </p:cNvPr>
          <p:cNvSpPr txBox="1">
            <a:spLocks/>
          </p:cNvSpPr>
          <p:nvPr/>
        </p:nvSpPr>
        <p:spPr>
          <a:xfrm>
            <a:off x="1024127" y="2031840"/>
            <a:ext cx="4775327" cy="3862964"/>
          </a:xfrm>
          <a:prstGeom prst="rect">
            <a:avLst/>
          </a:prstGeom>
        </p:spPr>
        <p:txBody>
          <a:bodyPr vert="horz" lIns="91440" tIns="45720" rIns="91440" bIns="45720" rtlCol="1">
            <a:normAutofit/>
          </a:bodyPr>
          <a:lstStyle>
            <a:lvl1pPr marL="268288" indent="-268288" algn="r" defTabSz="914491" rtl="1" eaLnBrk="1" latinLnBrk="0" hangingPunct="1">
              <a:lnSpc>
                <a:spcPct val="100000"/>
              </a:lnSpc>
              <a:spcBef>
                <a:spcPts val="0"/>
              </a:spcBef>
              <a:spcAft>
                <a:spcPts val="600"/>
              </a:spcAft>
              <a:buFont typeface="Arial" pitchFamily="34" charset="0"/>
              <a:buChar char="•"/>
              <a:defRPr lang="he-IL" sz="2400" kern="1200" dirty="0" smtClean="0">
                <a:solidFill>
                  <a:srgbClr val="002060"/>
                </a:solidFill>
                <a:latin typeface="Varela Round" pitchFamily="2" charset="-79"/>
                <a:ea typeface="+mn-ea"/>
                <a:cs typeface="Varela Round" panose="00000500000000000000" pitchFamily="2" charset="-79"/>
              </a:defRPr>
            </a:lvl1pPr>
            <a:lvl2pPr marL="743024" indent="-285779" algn="r" defTabSz="914491" rtl="1" eaLnBrk="1" latinLnBrk="0" hangingPunct="1">
              <a:lnSpc>
                <a:spcPct val="100000"/>
              </a:lnSpc>
              <a:spcBef>
                <a:spcPts val="0"/>
              </a:spcBef>
              <a:spcAft>
                <a:spcPts val="600"/>
              </a:spcAft>
              <a:buFont typeface="Arial" pitchFamily="34" charset="0"/>
              <a:buChar char="–"/>
              <a:defRPr lang="he-IL" sz="2400" kern="1200" dirty="0" smtClean="0">
                <a:solidFill>
                  <a:srgbClr val="002060"/>
                </a:solidFill>
                <a:latin typeface="Varela Round" pitchFamily="2" charset="-79"/>
                <a:ea typeface="+mn-ea"/>
                <a:cs typeface="Varela Round" panose="00000500000000000000" pitchFamily="2" charset="-79"/>
              </a:defRPr>
            </a:lvl2pPr>
            <a:lvl3pPr marL="1143114" indent="-228623" algn="r" defTabSz="914491" rtl="1" eaLnBrk="1" latinLnBrk="0" hangingPunct="1">
              <a:spcBef>
                <a:spcPct val="20000"/>
              </a:spcBef>
              <a:buFont typeface="Arial" pitchFamily="34" charset="0"/>
              <a:buChar char="•"/>
              <a:defRPr sz="1800" kern="1200">
                <a:solidFill>
                  <a:schemeClr val="tx1"/>
                </a:solidFill>
                <a:latin typeface="+mn-lt"/>
                <a:ea typeface="+mn-ea"/>
                <a:cs typeface="+mn-cs"/>
              </a:defRPr>
            </a:lvl3pPr>
            <a:lvl4pPr marL="1600360"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4pPr>
            <a:lvl5pPr marL="2057606"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5pPr>
            <a:lvl6pPr marL="2514851"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6pPr>
            <a:lvl7pPr marL="2972097"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7pPr>
            <a:lvl8pPr marL="3429343"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8pPr>
            <a:lvl9pPr marL="3886589" indent="-228623" algn="r" defTabSz="914491" rtl="1" eaLnBrk="1" latinLnBrk="0" hangingPunct="1">
              <a:spcBef>
                <a:spcPct val="20000"/>
              </a:spcBef>
              <a:buFont typeface="Arial" pitchFamily="34" charset="0"/>
              <a:buChar char="•"/>
              <a:defRPr sz="1600" kern="1200">
                <a:solidFill>
                  <a:schemeClr val="tx1"/>
                </a:solidFill>
                <a:latin typeface="+mn-lt"/>
                <a:ea typeface="+mn-ea"/>
                <a:cs typeface="+mn-cs"/>
              </a:defRPr>
            </a:lvl9pPr>
          </a:lstStyle>
          <a:p>
            <a:pPr algn="just"/>
            <a:r>
              <a:rPr lang="he-IL" dirty="0"/>
              <a:t>בתרגום לאנגלית - </a:t>
            </a:r>
            <a:r>
              <a:rPr lang="en-US" dirty="0"/>
              <a:t>Function</a:t>
            </a:r>
            <a:endParaRPr lang="he-IL" dirty="0"/>
          </a:p>
          <a:p>
            <a:pPr algn="just"/>
            <a:r>
              <a:rPr lang="he-IL" dirty="0"/>
              <a:t>לפי ההגדרה המילונית: מילוי תקין של תפקיד (האקדמיה ללשון העברית). </a:t>
            </a:r>
          </a:p>
          <a:p>
            <a:endParaRPr lang="he-IL" dirty="0"/>
          </a:p>
          <a:p>
            <a:r>
              <a:rPr lang="he-IL" dirty="0"/>
              <a:t>עונה על השאלות:</a:t>
            </a:r>
          </a:p>
          <a:p>
            <a:pPr lvl="1"/>
            <a:r>
              <a:rPr lang="he-IL" dirty="0"/>
              <a:t>מה הוא עושה?</a:t>
            </a:r>
          </a:p>
          <a:p>
            <a:pPr lvl="1"/>
            <a:r>
              <a:rPr lang="he-IL" dirty="0"/>
              <a:t>כיצד הוא ממלא את תפקידו?</a:t>
            </a:r>
          </a:p>
        </p:txBody>
      </p:sp>
      <p:sp>
        <p:nvSpPr>
          <p:cNvPr id="11" name="תיבת טקסט 10">
            <a:extLst>
              <a:ext uri="{FF2B5EF4-FFF2-40B4-BE49-F238E27FC236}">
                <a16:creationId xmlns:a16="http://schemas.microsoft.com/office/drawing/2014/main" id="{41E7BA30-514A-4BDD-AFB7-3C6564DD31BD}"/>
              </a:ext>
            </a:extLst>
          </p:cNvPr>
          <p:cNvSpPr txBox="1"/>
          <p:nvPr/>
        </p:nvSpPr>
        <p:spPr>
          <a:xfrm>
            <a:off x="515273" y="963196"/>
            <a:ext cx="11248709" cy="523220"/>
          </a:xfrm>
          <a:prstGeom prst="rect">
            <a:avLst/>
          </a:prstGeom>
          <a:noFill/>
        </p:spPr>
        <p:txBody>
          <a:bodyPr wrap="square">
            <a:spAutoFit/>
          </a:bodyPr>
          <a:lstStyle/>
          <a:p>
            <a:pPr algn="just"/>
            <a:r>
              <a:rPr lang="he-IL" sz="2800" dirty="0"/>
              <a:t>ברמות הארגון השונות בביולוגיה ניתן לראות מבנים שונים. </a:t>
            </a:r>
          </a:p>
        </p:txBody>
      </p:sp>
    </p:spTree>
    <p:extLst>
      <p:ext uri="{BB962C8B-B14F-4D97-AF65-F5344CB8AC3E}">
        <p14:creationId xmlns:p14="http://schemas.microsoft.com/office/powerpoint/2010/main" val="1162881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wipe(up)">
                                      <p:cBhvr>
                                        <p:cTn id="13" dur="500"/>
                                        <p:tgtEl>
                                          <p:spTgt spid="8">
                                            <p:txEl>
                                              <p:pRg st="0" end="0"/>
                                            </p:txEl>
                                          </p:spTgt>
                                        </p:tgtEl>
                                      </p:cBhvr>
                                    </p:animEffect>
                                  </p:childTnLst>
                                </p:cTn>
                              </p:par>
                              <p:par>
                                <p:cTn id="14" presetID="22" presetClass="entr" presetSubtype="1" fill="hold" grpId="0" nodeType="withEffect">
                                  <p:stCondLst>
                                    <p:cond delay="0"/>
                                  </p:stCondLst>
                                  <p:childTnLst>
                                    <p:set>
                                      <p:cBhvr>
                                        <p:cTn id="15" dur="1" fill="hold">
                                          <p:stCondLst>
                                            <p:cond delay="0"/>
                                          </p:stCondLst>
                                        </p:cTn>
                                        <p:tgtEl>
                                          <p:spTgt spid="9">
                                            <p:txEl>
                                              <p:pRg st="0" end="0"/>
                                            </p:txEl>
                                          </p:spTgt>
                                        </p:tgtEl>
                                        <p:attrNameLst>
                                          <p:attrName>style.visibility</p:attrName>
                                        </p:attrNameLst>
                                      </p:cBhvr>
                                      <p:to>
                                        <p:strVal val="visible"/>
                                      </p:to>
                                    </p:set>
                                    <p:animEffect transition="in" filter="wipe(up)">
                                      <p:cBhvr>
                                        <p:cTn id="16" dur="500"/>
                                        <p:tgtEl>
                                          <p:spTgt spid="9">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wipe(up)">
                                      <p:cBhvr>
                                        <p:cTn id="21" dur="500"/>
                                        <p:tgtEl>
                                          <p:spTgt spid="9">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9">
                                            <p:txEl>
                                              <p:pRg st="3" end="3"/>
                                            </p:txEl>
                                          </p:spTgt>
                                        </p:tgtEl>
                                        <p:attrNameLst>
                                          <p:attrName>style.visibility</p:attrName>
                                        </p:attrNameLst>
                                      </p:cBhvr>
                                      <p:to>
                                        <p:strVal val="visible"/>
                                      </p:to>
                                    </p:set>
                                    <p:animEffect transition="in" filter="wipe(up)">
                                      <p:cBhvr>
                                        <p:cTn id="26" dur="500"/>
                                        <p:tgtEl>
                                          <p:spTgt spid="9">
                                            <p:txEl>
                                              <p:pRg st="3" end="3"/>
                                            </p:txEl>
                                          </p:spTgt>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9">
                                            <p:txEl>
                                              <p:pRg st="4" end="4"/>
                                            </p:txEl>
                                          </p:spTgt>
                                        </p:tgtEl>
                                        <p:attrNameLst>
                                          <p:attrName>style.visibility</p:attrName>
                                        </p:attrNameLst>
                                      </p:cBhvr>
                                      <p:to>
                                        <p:strVal val="visible"/>
                                      </p:to>
                                    </p:set>
                                    <p:animEffect transition="in" filter="wipe(up)">
                                      <p:cBhvr>
                                        <p:cTn id="29" dur="500"/>
                                        <p:tgtEl>
                                          <p:spTgt spid="9">
                                            <p:txEl>
                                              <p:pRg st="4" end="4"/>
                                            </p:txEl>
                                          </p:spTgt>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wipe(up)">
                                      <p:cBhvr>
                                        <p:cTn id="32" dur="5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up)">
                                      <p:cBhvr>
                                        <p:cTn id="37" dur="500"/>
                                        <p:tgtEl>
                                          <p:spTgt spid="7"/>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wipe(up)">
                                      <p:cBhvr>
                                        <p:cTn id="4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9" grpId="0" build="p"/>
      <p:bldP spid="7" grpId="0"/>
      <p:bldP spid="10" grpId="0"/>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a:extLst>
              <a:ext uri="{FF2B5EF4-FFF2-40B4-BE49-F238E27FC236}">
                <a16:creationId xmlns:a16="http://schemas.microsoft.com/office/drawing/2014/main" id="{423F6F61-4567-462B-A618-70CBC508D8B8}"/>
              </a:ext>
            </a:extLst>
          </p:cNvPr>
          <p:cNvPicPr>
            <a:picLocks noChangeAspect="1"/>
          </p:cNvPicPr>
          <p:nvPr/>
        </p:nvPicPr>
        <p:blipFill rotWithShape="1">
          <a:blip r:embed="rId2"/>
          <a:srcRect l="39172" r="34234" b="66411"/>
          <a:stretch/>
        </p:blipFill>
        <p:spPr>
          <a:xfrm>
            <a:off x="4775994" y="0"/>
            <a:ext cx="3241964" cy="1838476"/>
          </a:xfrm>
          <a:prstGeom prst="rect">
            <a:avLst/>
          </a:prstGeom>
        </p:spPr>
      </p:pic>
      <p:sp>
        <p:nvSpPr>
          <p:cNvPr id="4" name="תיבת טקסט 3">
            <a:extLst>
              <a:ext uri="{FF2B5EF4-FFF2-40B4-BE49-F238E27FC236}">
                <a16:creationId xmlns:a16="http://schemas.microsoft.com/office/drawing/2014/main" id="{904EE8F9-32B7-45EB-8FC4-CC451E605118}"/>
              </a:ext>
            </a:extLst>
          </p:cNvPr>
          <p:cNvSpPr txBox="1"/>
          <p:nvPr/>
        </p:nvSpPr>
        <p:spPr>
          <a:xfrm>
            <a:off x="1385454" y="3016112"/>
            <a:ext cx="10436297" cy="1815882"/>
          </a:xfrm>
          <a:prstGeom prst="rect">
            <a:avLst/>
          </a:prstGeom>
          <a:noFill/>
        </p:spPr>
        <p:txBody>
          <a:bodyPr wrap="square" rtlCol="1">
            <a:spAutoFit/>
          </a:bodyPr>
          <a:lstStyle/>
          <a:p>
            <a:pPr marL="895350" algn="just"/>
            <a:r>
              <a:rPr lang="he-IL" sz="2800" dirty="0">
                <a:solidFill>
                  <a:srgbClr val="192A72"/>
                </a:solidFill>
                <a:latin typeface="Varela Round" panose="00000500000000000000" pitchFamily="2" charset="-79"/>
                <a:cs typeface="Varela Round" panose="00000500000000000000" pitchFamily="2" charset="-79"/>
              </a:rPr>
              <a:t>השימוש ביצירות במהלך שידור זה נעשה לפי סעיף 27א לחוק זכות יוצרים, תשס"ח-2007. אם הינך בעל הזכויות באחת היצירות, באפשרותך לבקש מאיתנו לחדול מהשימוש ביצירה, זאת באמצעות פנייה לדוא"ל </a:t>
            </a:r>
            <a:r>
              <a:rPr lang="en-US" sz="2800" dirty="0">
                <a:solidFill>
                  <a:srgbClr val="192A72"/>
                </a:solidFill>
                <a:latin typeface="Varela Round" panose="00000500000000000000" pitchFamily="2" charset="-79"/>
                <a:cs typeface="Varela Round" panose="00000500000000000000" pitchFamily="2" charset="-79"/>
              </a:rPr>
              <a:t>rights@education.gov.il</a:t>
            </a:r>
            <a:endParaRPr lang="he-IL" sz="2800" dirty="0">
              <a:solidFill>
                <a:srgbClr val="192A72"/>
              </a:solidFill>
              <a:latin typeface="Varela Round" panose="00000500000000000000" pitchFamily="2" charset="-79"/>
              <a:cs typeface="Varela Round" panose="00000500000000000000" pitchFamily="2" charset="-79"/>
            </a:endParaRPr>
          </a:p>
        </p:txBody>
      </p:sp>
      <p:sp>
        <p:nvSpPr>
          <p:cNvPr id="5" name="מלבן 4">
            <a:extLst>
              <a:ext uri="{FF2B5EF4-FFF2-40B4-BE49-F238E27FC236}">
                <a16:creationId xmlns:a16="http://schemas.microsoft.com/office/drawing/2014/main" id="{0276247E-F89D-4BE1-B3D6-7FE06BEB5A42}"/>
              </a:ext>
            </a:extLst>
          </p:cNvPr>
          <p:cNvSpPr/>
          <p:nvPr/>
        </p:nvSpPr>
        <p:spPr>
          <a:xfrm>
            <a:off x="795" y="1838476"/>
            <a:ext cx="12190412" cy="763286"/>
          </a:xfrm>
          <a:prstGeom prst="rect">
            <a:avLst/>
          </a:prstGeom>
        </p:spPr>
        <p:txBody>
          <a:bodyPr wrap="square">
            <a:spAutoFit/>
          </a:bodyPr>
          <a:lstStyle/>
          <a:p>
            <a:pPr algn="ctr">
              <a:lnSpc>
                <a:spcPct val="150000"/>
              </a:lnSpc>
            </a:pPr>
            <a:r>
              <a:rPr lang="he-IL" sz="3200" b="1" dirty="0">
                <a:solidFill>
                  <a:srgbClr val="192A72"/>
                </a:solidFill>
                <a:latin typeface="Varela Round" panose="00000500000000000000" pitchFamily="2" charset="-79"/>
                <a:cs typeface="Varela Round" panose="00000500000000000000" pitchFamily="2" charset="-79"/>
              </a:rPr>
              <a:t>שימוש ביצירות מוגנות בזכויות יוצרים ואיתור בעלי זכויות </a:t>
            </a:r>
          </a:p>
        </p:txBody>
      </p:sp>
      <p:sp>
        <p:nvSpPr>
          <p:cNvPr id="6" name="Rectangle 2">
            <a:extLst>
              <a:ext uri="{FF2B5EF4-FFF2-40B4-BE49-F238E27FC236}">
                <a16:creationId xmlns:a16="http://schemas.microsoft.com/office/drawing/2014/main" id="{E5ECEB5F-1AF1-455B-9707-912205C838FF}"/>
              </a:ext>
            </a:extLst>
          </p:cNvPr>
          <p:cNvSpPr/>
          <p:nvPr/>
        </p:nvSpPr>
        <p:spPr>
          <a:xfrm>
            <a:off x="12279398" y="302487"/>
            <a:ext cx="2277745" cy="663867"/>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שקופית זו היא חובה</a:t>
            </a:r>
            <a:endParaRPr lang="en-US" dirty="0">
              <a:solidFill>
                <a:srgbClr val="00206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9228C1D-A17F-43C3-894B-39D305E9303E}"/>
              </a:ext>
            </a:extLst>
          </p:cNvPr>
          <p:cNvSpPr>
            <a:spLocks noGrp="1"/>
          </p:cNvSpPr>
          <p:nvPr>
            <p:ph type="title"/>
          </p:nvPr>
        </p:nvSpPr>
        <p:spPr/>
        <p:txBody>
          <a:bodyPr/>
          <a:lstStyle/>
          <a:p>
            <a:r>
              <a:rPr lang="he-IL" dirty="0"/>
              <a:t>רמות הארגון הביולוגי</a:t>
            </a:r>
          </a:p>
        </p:txBody>
      </p:sp>
      <p:sp>
        <p:nvSpPr>
          <p:cNvPr id="8" name="מציין מיקום טקסט 13">
            <a:extLst>
              <a:ext uri="{FF2B5EF4-FFF2-40B4-BE49-F238E27FC236}">
                <a16:creationId xmlns:a16="http://schemas.microsoft.com/office/drawing/2014/main" id="{5F073F6F-B06E-4677-A445-F6E702C2E63D}"/>
              </a:ext>
            </a:extLst>
          </p:cNvPr>
          <p:cNvSpPr>
            <a:spLocks noGrp="1"/>
          </p:cNvSpPr>
          <p:nvPr>
            <p:ph type="body" sz="quarter" idx="3"/>
          </p:nvPr>
        </p:nvSpPr>
        <p:spPr>
          <a:xfrm>
            <a:off x="-6193" y="812641"/>
            <a:ext cx="11161453" cy="457200"/>
          </a:xfrm>
        </p:spPr>
        <p:txBody>
          <a:bodyPr/>
          <a:lstStyle/>
          <a:p>
            <a:r>
              <a:rPr lang="he-IL" dirty="0"/>
              <a:t>מאטום </a:t>
            </a:r>
            <a:r>
              <a:rPr lang="he-IL" dirty="0" err="1"/>
              <a:t>לביוספירה</a:t>
            </a:r>
            <a:endParaRPr lang="he-IL" dirty="0"/>
          </a:p>
        </p:txBody>
      </p:sp>
      <p:sp>
        <p:nvSpPr>
          <p:cNvPr id="9" name="מציין מיקום תוכן 8">
            <a:extLst>
              <a:ext uri="{FF2B5EF4-FFF2-40B4-BE49-F238E27FC236}">
                <a16:creationId xmlns:a16="http://schemas.microsoft.com/office/drawing/2014/main" id="{976EFD1C-2C83-406B-A4FA-8AEE22957B59}"/>
              </a:ext>
            </a:extLst>
          </p:cNvPr>
          <p:cNvSpPr>
            <a:spLocks noGrp="1"/>
          </p:cNvSpPr>
          <p:nvPr>
            <p:ph sz="quarter" idx="4"/>
          </p:nvPr>
        </p:nvSpPr>
        <p:spPr>
          <a:xfrm>
            <a:off x="2825286" y="1263202"/>
            <a:ext cx="5715000" cy="3713071"/>
          </a:xfrm>
        </p:spPr>
        <p:txBody>
          <a:bodyPr>
            <a:noAutofit/>
          </a:bodyPr>
          <a:lstStyle/>
          <a:p>
            <a:r>
              <a:rPr lang="he-IL" sz="2200" dirty="0"/>
              <a:t>האטום, </a:t>
            </a:r>
          </a:p>
          <a:p>
            <a:r>
              <a:rPr lang="he-IL" sz="2200" dirty="0"/>
              <a:t>מולקולה, </a:t>
            </a:r>
          </a:p>
          <a:p>
            <a:r>
              <a:rPr lang="he-IL" sz="2200" dirty="0"/>
              <a:t>אברונים, </a:t>
            </a:r>
          </a:p>
          <a:p>
            <a:r>
              <a:rPr lang="he-IL" sz="2200" dirty="0"/>
              <a:t>תא, </a:t>
            </a:r>
          </a:p>
          <a:p>
            <a:r>
              <a:rPr lang="he-IL" sz="2200" dirty="0"/>
              <a:t>רקמה, </a:t>
            </a:r>
          </a:p>
          <a:p>
            <a:r>
              <a:rPr lang="he-IL" sz="2200" dirty="0"/>
              <a:t>איבר, </a:t>
            </a:r>
          </a:p>
          <a:p>
            <a:r>
              <a:rPr lang="he-IL" sz="2200" dirty="0"/>
              <a:t>מערכת איברים, </a:t>
            </a:r>
          </a:p>
          <a:p>
            <a:r>
              <a:rPr lang="he-IL" sz="2200" dirty="0"/>
              <a:t>יצור חי, </a:t>
            </a:r>
          </a:p>
          <a:p>
            <a:r>
              <a:rPr lang="he-IL" sz="2200" dirty="0"/>
              <a:t>אוכלוסיית יצורים חיים, </a:t>
            </a:r>
          </a:p>
          <a:p>
            <a:r>
              <a:rPr lang="he-IL" sz="2200" dirty="0"/>
              <a:t>חברה, </a:t>
            </a:r>
          </a:p>
          <a:p>
            <a:r>
              <a:rPr lang="he-IL" sz="2200" dirty="0"/>
              <a:t>מערכת אקולוגית, </a:t>
            </a:r>
          </a:p>
          <a:p>
            <a:r>
              <a:rPr lang="he-IL" sz="2200" dirty="0" err="1"/>
              <a:t>ביוספירה</a:t>
            </a:r>
            <a:endParaRPr lang="he-IL" sz="2200" dirty="0"/>
          </a:p>
        </p:txBody>
      </p:sp>
      <p:sp>
        <p:nvSpPr>
          <p:cNvPr id="13" name="Rectangle 12">
            <a:extLst>
              <a:ext uri="{FF2B5EF4-FFF2-40B4-BE49-F238E27FC236}">
                <a16:creationId xmlns:a16="http://schemas.microsoft.com/office/drawing/2014/main" id="{E8C5010A-4B39-4535-97DF-DB76E0AEEB00}"/>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4" name="Rectangle 13">
            <a:extLst>
              <a:ext uri="{FF2B5EF4-FFF2-40B4-BE49-F238E27FC236}">
                <a16:creationId xmlns:a16="http://schemas.microsoft.com/office/drawing/2014/main" id="{478E4D5B-70D1-46DA-B73C-14E96BB31427}"/>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1</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sp>
        <p:nvSpPr>
          <p:cNvPr id="11" name="תיבת טקסט 10">
            <a:extLst>
              <a:ext uri="{FF2B5EF4-FFF2-40B4-BE49-F238E27FC236}">
                <a16:creationId xmlns:a16="http://schemas.microsoft.com/office/drawing/2014/main" id="{FDA0E35A-0EEE-4A6C-8CB5-302ED3A8AD38}"/>
              </a:ext>
            </a:extLst>
          </p:cNvPr>
          <p:cNvSpPr txBox="1"/>
          <p:nvPr/>
        </p:nvSpPr>
        <p:spPr>
          <a:xfrm>
            <a:off x="2636196" y="6045359"/>
            <a:ext cx="4727644" cy="523220"/>
          </a:xfrm>
          <a:prstGeom prst="rect">
            <a:avLst/>
          </a:prstGeom>
          <a:noFill/>
        </p:spPr>
        <p:txBody>
          <a:bodyPr wrap="square">
            <a:spAutoFit/>
          </a:bodyPr>
          <a:lstStyle/>
          <a:p>
            <a:pPr algn="l" rtl="0"/>
            <a:r>
              <a:rPr lang="en-US" sz="1400" dirty="0"/>
              <a:t>https://www.shutterstock.com/image-vector/hierarchy-biological-organization-126853934</a:t>
            </a:r>
            <a:endParaRPr lang="he-IL" sz="1400" dirty="0"/>
          </a:p>
        </p:txBody>
      </p:sp>
      <p:pic>
        <p:nvPicPr>
          <p:cNvPr id="4" name="Picture 3">
            <a:extLst>
              <a:ext uri="{FF2B5EF4-FFF2-40B4-BE49-F238E27FC236}">
                <a16:creationId xmlns:a16="http://schemas.microsoft.com/office/drawing/2014/main" id="{00335AE7-9A88-45FD-B423-0ED8D10CA19B}"/>
              </a:ext>
            </a:extLst>
          </p:cNvPr>
          <p:cNvPicPr>
            <a:picLocks noChangeAspect="1"/>
          </p:cNvPicPr>
          <p:nvPr/>
        </p:nvPicPr>
        <p:blipFill>
          <a:blip r:embed="rId3"/>
          <a:stretch>
            <a:fillRect/>
          </a:stretch>
        </p:blipFill>
        <p:spPr>
          <a:xfrm>
            <a:off x="315448" y="875185"/>
            <a:ext cx="5019675" cy="5000625"/>
          </a:xfrm>
          <a:prstGeom prst="rect">
            <a:avLst/>
          </a:prstGeom>
        </p:spPr>
      </p:pic>
    </p:spTree>
    <p:extLst>
      <p:ext uri="{BB962C8B-B14F-4D97-AF65-F5344CB8AC3E}">
        <p14:creationId xmlns:p14="http://schemas.microsoft.com/office/powerpoint/2010/main" val="4025898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wipe(up)">
                                      <p:cBhvr>
                                        <p:cTn id="13" dur="5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wipe(up)">
                                      <p:cBhvr>
                                        <p:cTn id="18" dur="500"/>
                                        <p:tgtEl>
                                          <p:spTgt spid="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Effect transition="in" filter="wipe(up)">
                                      <p:cBhvr>
                                        <p:cTn id="23" dur="500"/>
                                        <p:tgtEl>
                                          <p:spTgt spid="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wipe(up)">
                                      <p:cBhvr>
                                        <p:cTn id="28" dur="500"/>
                                        <p:tgtEl>
                                          <p:spTgt spid="9">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9">
                                            <p:txEl>
                                              <p:pRg st="4" end="4"/>
                                            </p:txEl>
                                          </p:spTgt>
                                        </p:tgtEl>
                                        <p:attrNameLst>
                                          <p:attrName>style.visibility</p:attrName>
                                        </p:attrNameLst>
                                      </p:cBhvr>
                                      <p:to>
                                        <p:strVal val="visible"/>
                                      </p:to>
                                    </p:set>
                                    <p:animEffect transition="in" filter="wipe(up)">
                                      <p:cBhvr>
                                        <p:cTn id="33" dur="500"/>
                                        <p:tgtEl>
                                          <p:spTgt spid="9">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9">
                                            <p:txEl>
                                              <p:pRg st="5" end="5"/>
                                            </p:txEl>
                                          </p:spTgt>
                                        </p:tgtEl>
                                        <p:attrNameLst>
                                          <p:attrName>style.visibility</p:attrName>
                                        </p:attrNameLst>
                                      </p:cBhvr>
                                      <p:to>
                                        <p:strVal val="visible"/>
                                      </p:to>
                                    </p:set>
                                    <p:animEffect transition="in" filter="wipe(up)">
                                      <p:cBhvr>
                                        <p:cTn id="38" dur="500"/>
                                        <p:tgtEl>
                                          <p:spTgt spid="9">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9">
                                            <p:txEl>
                                              <p:pRg st="6" end="6"/>
                                            </p:txEl>
                                          </p:spTgt>
                                        </p:tgtEl>
                                        <p:attrNameLst>
                                          <p:attrName>style.visibility</p:attrName>
                                        </p:attrNameLst>
                                      </p:cBhvr>
                                      <p:to>
                                        <p:strVal val="visible"/>
                                      </p:to>
                                    </p:set>
                                    <p:animEffect transition="in" filter="wipe(up)">
                                      <p:cBhvr>
                                        <p:cTn id="43" dur="500"/>
                                        <p:tgtEl>
                                          <p:spTgt spid="9">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9">
                                            <p:txEl>
                                              <p:pRg st="7" end="7"/>
                                            </p:txEl>
                                          </p:spTgt>
                                        </p:tgtEl>
                                        <p:attrNameLst>
                                          <p:attrName>style.visibility</p:attrName>
                                        </p:attrNameLst>
                                      </p:cBhvr>
                                      <p:to>
                                        <p:strVal val="visible"/>
                                      </p:to>
                                    </p:set>
                                    <p:animEffect transition="in" filter="wipe(up)">
                                      <p:cBhvr>
                                        <p:cTn id="48" dur="500"/>
                                        <p:tgtEl>
                                          <p:spTgt spid="9">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9">
                                            <p:txEl>
                                              <p:pRg st="8" end="8"/>
                                            </p:txEl>
                                          </p:spTgt>
                                        </p:tgtEl>
                                        <p:attrNameLst>
                                          <p:attrName>style.visibility</p:attrName>
                                        </p:attrNameLst>
                                      </p:cBhvr>
                                      <p:to>
                                        <p:strVal val="visible"/>
                                      </p:to>
                                    </p:set>
                                    <p:animEffect transition="in" filter="wipe(up)">
                                      <p:cBhvr>
                                        <p:cTn id="53" dur="500"/>
                                        <p:tgtEl>
                                          <p:spTgt spid="9">
                                            <p:txEl>
                                              <p:pRg st="8" end="8"/>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1" fill="hold" grpId="0" nodeType="clickEffect">
                                  <p:stCondLst>
                                    <p:cond delay="0"/>
                                  </p:stCondLst>
                                  <p:childTnLst>
                                    <p:set>
                                      <p:cBhvr>
                                        <p:cTn id="57" dur="1" fill="hold">
                                          <p:stCondLst>
                                            <p:cond delay="0"/>
                                          </p:stCondLst>
                                        </p:cTn>
                                        <p:tgtEl>
                                          <p:spTgt spid="9">
                                            <p:txEl>
                                              <p:pRg st="9" end="9"/>
                                            </p:txEl>
                                          </p:spTgt>
                                        </p:tgtEl>
                                        <p:attrNameLst>
                                          <p:attrName>style.visibility</p:attrName>
                                        </p:attrNameLst>
                                      </p:cBhvr>
                                      <p:to>
                                        <p:strVal val="visible"/>
                                      </p:to>
                                    </p:set>
                                    <p:animEffect transition="in" filter="wipe(up)">
                                      <p:cBhvr>
                                        <p:cTn id="58" dur="500"/>
                                        <p:tgtEl>
                                          <p:spTgt spid="9">
                                            <p:txEl>
                                              <p:pRg st="9" end="9"/>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9">
                                            <p:txEl>
                                              <p:pRg st="10" end="10"/>
                                            </p:txEl>
                                          </p:spTgt>
                                        </p:tgtEl>
                                        <p:attrNameLst>
                                          <p:attrName>style.visibility</p:attrName>
                                        </p:attrNameLst>
                                      </p:cBhvr>
                                      <p:to>
                                        <p:strVal val="visible"/>
                                      </p:to>
                                    </p:set>
                                    <p:animEffect transition="in" filter="wipe(up)">
                                      <p:cBhvr>
                                        <p:cTn id="63" dur="500"/>
                                        <p:tgtEl>
                                          <p:spTgt spid="9">
                                            <p:txEl>
                                              <p:pRg st="10" end="1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9">
                                            <p:txEl>
                                              <p:pRg st="11" end="11"/>
                                            </p:txEl>
                                          </p:spTgt>
                                        </p:tgtEl>
                                        <p:attrNameLst>
                                          <p:attrName>style.visibility</p:attrName>
                                        </p:attrNameLst>
                                      </p:cBhvr>
                                      <p:to>
                                        <p:strVal val="visible"/>
                                      </p:to>
                                    </p:set>
                                    <p:animEffect transition="in" filter="wipe(up)">
                                      <p:cBhvr>
                                        <p:cTn id="68" dur="500"/>
                                        <p:tgtEl>
                                          <p:spTgt spid="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 name="כותרת 4"/>
          <p:cNvSpPr>
            <a:spLocks noGrp="1"/>
          </p:cNvSpPr>
          <p:nvPr>
            <p:ph type="ctrTitle"/>
          </p:nvPr>
        </p:nvSpPr>
        <p:spPr/>
        <p:txBody>
          <a:bodyPr/>
          <a:lstStyle/>
          <a:p>
            <a:r>
              <a:rPr lang="he-IL" dirty="0"/>
              <a:t>התאמת מבנה לתפקוד</a:t>
            </a:r>
          </a:p>
        </p:txBody>
      </p:sp>
      <p:sp>
        <p:nvSpPr>
          <p:cNvPr id="3" name="Text Placeholder 2">
            <a:extLst>
              <a:ext uri="{FF2B5EF4-FFF2-40B4-BE49-F238E27FC236}">
                <a16:creationId xmlns:a16="http://schemas.microsoft.com/office/drawing/2014/main" id="{137C9259-BD27-44CF-89D5-877243D9C831}"/>
              </a:ext>
            </a:extLst>
          </p:cNvPr>
          <p:cNvSpPr>
            <a:spLocks noGrp="1"/>
          </p:cNvSpPr>
          <p:nvPr>
            <p:ph type="body" sz="quarter" idx="10"/>
          </p:nvPr>
        </p:nvSpPr>
        <p:spPr/>
        <p:txBody>
          <a:bodyPr/>
          <a:lstStyle/>
          <a:p>
            <a:r>
              <a:rPr lang="he-IL" b="1" dirty="0"/>
              <a:t>ברמה המולקולרית (דוגמאות בביולוגיה)</a:t>
            </a:r>
            <a:endParaRPr lang="en-US" b="1" dirty="0"/>
          </a:p>
          <a:p>
            <a:endParaRPr lang="en-US" b="1" dirty="0"/>
          </a:p>
        </p:txBody>
      </p:sp>
      <p:sp>
        <p:nvSpPr>
          <p:cNvPr id="6" name="Rectangle 5">
            <a:extLst>
              <a:ext uri="{FF2B5EF4-FFF2-40B4-BE49-F238E27FC236}">
                <a16:creationId xmlns:a16="http://schemas.microsoft.com/office/drawing/2014/main" id="{D40C8EF4-F222-4B31-8130-4875F8E3C95C}"/>
              </a:ext>
            </a:extLst>
          </p:cNvPr>
          <p:cNvSpPr/>
          <p:nvPr/>
        </p:nvSpPr>
        <p:spPr>
          <a:xfrm>
            <a:off x="12279397" y="1400768"/>
            <a:ext cx="2277745" cy="2975064"/>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(אין צורך להשאיר את הכיתובים "שם הפרק" , "כותרת משנה", מחקו אותם וכתבו רק את הפרטים עצמם). </a:t>
            </a:r>
            <a:endParaRPr lang="en-US" dirty="0">
              <a:solidFill>
                <a:srgbClr val="00206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9228C1D-A17F-43C3-894B-39D305E9303E}"/>
              </a:ext>
            </a:extLst>
          </p:cNvPr>
          <p:cNvSpPr>
            <a:spLocks noGrp="1"/>
          </p:cNvSpPr>
          <p:nvPr>
            <p:ph type="title"/>
          </p:nvPr>
        </p:nvSpPr>
        <p:spPr/>
        <p:txBody>
          <a:bodyPr/>
          <a:lstStyle/>
          <a:p>
            <a:r>
              <a:rPr lang="he-IL" dirty="0"/>
              <a:t>מולקולות ביולוגיות</a:t>
            </a:r>
          </a:p>
        </p:txBody>
      </p:sp>
      <p:sp>
        <p:nvSpPr>
          <p:cNvPr id="8" name="מציין מיקום טקסט 13">
            <a:extLst>
              <a:ext uri="{FF2B5EF4-FFF2-40B4-BE49-F238E27FC236}">
                <a16:creationId xmlns:a16="http://schemas.microsoft.com/office/drawing/2014/main" id="{5F073F6F-B06E-4677-A445-F6E702C2E63D}"/>
              </a:ext>
            </a:extLst>
          </p:cNvPr>
          <p:cNvSpPr>
            <a:spLocks noGrp="1"/>
          </p:cNvSpPr>
          <p:nvPr>
            <p:ph type="body" sz="quarter" idx="3"/>
          </p:nvPr>
        </p:nvSpPr>
        <p:spPr/>
        <p:txBody>
          <a:bodyPr/>
          <a:lstStyle/>
          <a:p>
            <a:r>
              <a:rPr lang="he-IL" dirty="0"/>
              <a:t>המוגלובין</a:t>
            </a:r>
          </a:p>
        </p:txBody>
      </p:sp>
      <p:sp>
        <p:nvSpPr>
          <p:cNvPr id="9" name="מציין מיקום תוכן 8">
            <a:extLst>
              <a:ext uri="{FF2B5EF4-FFF2-40B4-BE49-F238E27FC236}">
                <a16:creationId xmlns:a16="http://schemas.microsoft.com/office/drawing/2014/main" id="{976EFD1C-2C83-406B-A4FA-8AEE22957B59}"/>
              </a:ext>
            </a:extLst>
          </p:cNvPr>
          <p:cNvSpPr>
            <a:spLocks noGrp="1"/>
          </p:cNvSpPr>
          <p:nvPr>
            <p:ph sz="quarter" idx="4"/>
          </p:nvPr>
        </p:nvSpPr>
        <p:spPr>
          <a:xfrm>
            <a:off x="5223753" y="1567973"/>
            <a:ext cx="6452973" cy="3522187"/>
          </a:xfrm>
        </p:spPr>
        <p:txBody>
          <a:bodyPr>
            <a:normAutofit fontScale="92500" lnSpcReduction="10000"/>
          </a:bodyPr>
          <a:lstStyle/>
          <a:p>
            <a:pPr marL="0" indent="0" algn="just">
              <a:buNone/>
            </a:pPr>
            <a:r>
              <a:rPr lang="he-IL" b="1" dirty="0"/>
              <a:t>מבנה המולקולה:</a:t>
            </a:r>
            <a:r>
              <a:rPr lang="en-US" b="1" dirty="0"/>
              <a:t> </a:t>
            </a:r>
            <a:endParaRPr lang="he-IL" b="1" dirty="0"/>
          </a:p>
          <a:p>
            <a:pPr algn="just"/>
            <a:r>
              <a:rPr lang="he-IL" dirty="0"/>
              <a:t>חלבון המורכב מכ-140 חומצות אמיניות היוצרות שני זוגות של תת-יחידות, בכל תת-יחידה יש ארבע שרשראות </a:t>
            </a:r>
            <a:r>
              <a:rPr lang="he-IL" dirty="0" err="1"/>
              <a:t>פוליפפטידיות</a:t>
            </a:r>
            <a:r>
              <a:rPr lang="he-IL" dirty="0"/>
              <a:t>. לכל 4 השרשראות </a:t>
            </a:r>
            <a:r>
              <a:rPr lang="he-IL" dirty="0" err="1"/>
              <a:t>הפוליפפטידיות</a:t>
            </a:r>
            <a:r>
              <a:rPr lang="he-IL" dirty="0"/>
              <a:t> קשור אטום ברזל. </a:t>
            </a:r>
          </a:p>
          <a:p>
            <a:pPr marL="0" indent="0" algn="just">
              <a:buNone/>
            </a:pPr>
            <a:r>
              <a:rPr lang="he-IL" b="1" dirty="0"/>
              <a:t>תפקוד המולקולה:</a:t>
            </a:r>
            <a:r>
              <a:rPr lang="en-US" b="1" dirty="0"/>
              <a:t> </a:t>
            </a:r>
            <a:endParaRPr lang="he-IL" b="1" dirty="0"/>
          </a:p>
          <a:p>
            <a:pPr marL="0" indent="0" algn="just">
              <a:buNone/>
            </a:pPr>
            <a:r>
              <a:rPr lang="he-IL" dirty="0"/>
              <a:t>כל אחת מ-4 תת-היחידות בעלת זיקה לקשירת חמצן. </a:t>
            </a:r>
          </a:p>
          <a:p>
            <a:pPr marL="0" indent="0" algn="just">
              <a:buNone/>
            </a:pPr>
            <a:r>
              <a:rPr lang="he-IL" dirty="0"/>
              <a:t>בריאות שבהן לחץ החמצן גבוה, נקשרת מולקולת חמצן להמוגלובין וברקמות בהן לחץ החמצן אינו גבוה משתחררת מולקולת החמצן מההמוגלובין.</a:t>
            </a:r>
          </a:p>
          <a:p>
            <a:pPr marL="0" indent="0" algn="just">
              <a:buNone/>
            </a:pPr>
            <a:endParaRPr lang="he-IL" b="1" dirty="0"/>
          </a:p>
        </p:txBody>
      </p:sp>
      <p:sp>
        <p:nvSpPr>
          <p:cNvPr id="13" name="Rectangle 12">
            <a:extLst>
              <a:ext uri="{FF2B5EF4-FFF2-40B4-BE49-F238E27FC236}">
                <a16:creationId xmlns:a16="http://schemas.microsoft.com/office/drawing/2014/main" id="{E8C5010A-4B39-4535-97DF-DB76E0AEEB00}"/>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4" name="Rectangle 13">
            <a:extLst>
              <a:ext uri="{FF2B5EF4-FFF2-40B4-BE49-F238E27FC236}">
                <a16:creationId xmlns:a16="http://schemas.microsoft.com/office/drawing/2014/main" id="{478E4D5B-70D1-46DA-B73C-14E96BB31427}"/>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1</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pic>
        <p:nvPicPr>
          <p:cNvPr id="7" name="תמונה 6">
            <a:extLst>
              <a:ext uri="{FF2B5EF4-FFF2-40B4-BE49-F238E27FC236}">
                <a16:creationId xmlns:a16="http://schemas.microsoft.com/office/drawing/2014/main" id="{BE0D825D-634F-4603-B01D-9129A9235D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235" y="1252728"/>
            <a:ext cx="4292038" cy="4292038"/>
          </a:xfrm>
          <a:prstGeom prst="rect">
            <a:avLst/>
          </a:prstGeom>
        </p:spPr>
      </p:pic>
      <p:sp>
        <p:nvSpPr>
          <p:cNvPr id="11" name="תיבת טקסט 10">
            <a:extLst>
              <a:ext uri="{FF2B5EF4-FFF2-40B4-BE49-F238E27FC236}">
                <a16:creationId xmlns:a16="http://schemas.microsoft.com/office/drawing/2014/main" id="{0D7DD4FE-0673-4A97-8C9E-5DFC8B4C5B8E}"/>
              </a:ext>
            </a:extLst>
          </p:cNvPr>
          <p:cNvSpPr txBox="1"/>
          <p:nvPr/>
        </p:nvSpPr>
        <p:spPr>
          <a:xfrm>
            <a:off x="673235" y="5605272"/>
            <a:ext cx="4033070" cy="369332"/>
          </a:xfrm>
          <a:prstGeom prst="rect">
            <a:avLst/>
          </a:prstGeom>
          <a:noFill/>
        </p:spPr>
        <p:txBody>
          <a:bodyPr wrap="square" rtlCol="1">
            <a:spAutoFit/>
          </a:bodyPr>
          <a:lstStyle/>
          <a:p>
            <a:r>
              <a:rPr lang="he-IL" dirty="0"/>
              <a:t>מקור: </a:t>
            </a:r>
            <a:r>
              <a:rPr lang="he-IL" dirty="0" err="1"/>
              <a:t>פרוטיאופדיה</a:t>
            </a:r>
            <a:r>
              <a:rPr lang="he-IL" dirty="0"/>
              <a:t> </a:t>
            </a:r>
            <a:r>
              <a:rPr lang="en-US" dirty="0" err="1"/>
              <a:t>jsmol</a:t>
            </a:r>
            <a:endParaRPr lang="he-IL" dirty="0"/>
          </a:p>
        </p:txBody>
      </p:sp>
    </p:spTree>
    <p:extLst>
      <p:ext uri="{BB962C8B-B14F-4D97-AF65-F5344CB8AC3E}">
        <p14:creationId xmlns:p14="http://schemas.microsoft.com/office/powerpoint/2010/main" val="862805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1" fill="hold" grpId="0"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wipe(up)">
                                      <p:cBhvr>
                                        <p:cTn id="13" dur="500"/>
                                        <p:tgtEl>
                                          <p:spTgt spid="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wipe(up)">
                                      <p:cBhvr>
                                        <p:cTn id="18" dur="500"/>
                                        <p:tgtEl>
                                          <p:spTgt spid="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Effect transition="in" filter="wipe(up)">
                                      <p:cBhvr>
                                        <p:cTn id="23" dur="500"/>
                                        <p:tgtEl>
                                          <p:spTgt spid="9">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wipe(up)">
                                      <p:cBhvr>
                                        <p:cTn id="28" dur="500"/>
                                        <p:tgtEl>
                                          <p:spTgt spid="9">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9">
                                            <p:txEl>
                                              <p:pRg st="4" end="4"/>
                                            </p:txEl>
                                          </p:spTgt>
                                        </p:tgtEl>
                                        <p:attrNameLst>
                                          <p:attrName>style.visibility</p:attrName>
                                        </p:attrNameLst>
                                      </p:cBhvr>
                                      <p:to>
                                        <p:strVal val="visible"/>
                                      </p:to>
                                    </p:set>
                                    <p:animEffect transition="in" filter="wipe(up)">
                                      <p:cBhvr>
                                        <p:cTn id="33"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9228C1D-A17F-43C3-894B-39D305E9303E}"/>
              </a:ext>
            </a:extLst>
          </p:cNvPr>
          <p:cNvSpPr>
            <a:spLocks noGrp="1"/>
          </p:cNvSpPr>
          <p:nvPr>
            <p:ph type="title"/>
          </p:nvPr>
        </p:nvSpPr>
        <p:spPr/>
        <p:txBody>
          <a:bodyPr/>
          <a:lstStyle/>
          <a:p>
            <a:r>
              <a:rPr lang="he-IL" dirty="0"/>
              <a:t>מולקולות ביולוגיות</a:t>
            </a:r>
          </a:p>
        </p:txBody>
      </p:sp>
      <p:sp>
        <p:nvSpPr>
          <p:cNvPr id="8" name="מציין מיקום טקסט 13">
            <a:extLst>
              <a:ext uri="{FF2B5EF4-FFF2-40B4-BE49-F238E27FC236}">
                <a16:creationId xmlns:a16="http://schemas.microsoft.com/office/drawing/2014/main" id="{5F073F6F-B06E-4677-A445-F6E702C2E63D}"/>
              </a:ext>
            </a:extLst>
          </p:cNvPr>
          <p:cNvSpPr>
            <a:spLocks noGrp="1"/>
          </p:cNvSpPr>
          <p:nvPr>
            <p:ph type="body" sz="quarter" idx="3"/>
          </p:nvPr>
        </p:nvSpPr>
        <p:spPr>
          <a:xfrm>
            <a:off x="515273" y="792108"/>
            <a:ext cx="11161453" cy="457200"/>
          </a:xfrm>
        </p:spPr>
        <p:txBody>
          <a:bodyPr/>
          <a:lstStyle/>
          <a:p>
            <a:r>
              <a:rPr lang="he-IL" dirty="0"/>
              <a:t>האנזים </a:t>
            </a:r>
            <a:r>
              <a:rPr lang="he-IL" dirty="0" err="1"/>
              <a:t>קטלאז</a:t>
            </a:r>
            <a:endParaRPr lang="he-IL" dirty="0"/>
          </a:p>
        </p:txBody>
      </p:sp>
      <p:sp>
        <p:nvSpPr>
          <p:cNvPr id="9" name="מציין מיקום תוכן 8">
            <a:extLst>
              <a:ext uri="{FF2B5EF4-FFF2-40B4-BE49-F238E27FC236}">
                <a16:creationId xmlns:a16="http://schemas.microsoft.com/office/drawing/2014/main" id="{976EFD1C-2C83-406B-A4FA-8AEE22957B59}"/>
              </a:ext>
            </a:extLst>
          </p:cNvPr>
          <p:cNvSpPr>
            <a:spLocks noGrp="1"/>
          </p:cNvSpPr>
          <p:nvPr>
            <p:ph sz="quarter" idx="4"/>
          </p:nvPr>
        </p:nvSpPr>
        <p:spPr>
          <a:xfrm>
            <a:off x="4872233" y="1157141"/>
            <a:ext cx="6847605" cy="4237705"/>
          </a:xfrm>
        </p:spPr>
        <p:txBody>
          <a:bodyPr>
            <a:normAutofit/>
          </a:bodyPr>
          <a:lstStyle/>
          <a:p>
            <a:pPr marL="0" indent="0" algn="just">
              <a:buNone/>
            </a:pPr>
            <a:r>
              <a:rPr lang="he-IL" b="1" dirty="0"/>
              <a:t>מבנה: </a:t>
            </a:r>
            <a:r>
              <a:rPr lang="he-IL" dirty="0"/>
              <a:t>אחד השמורים יותר באבולוציה. כל אתר פעיל מכיל קבוצת הם המחוברת באמצעות קשר בין יון הברזל (מיוצג </a:t>
            </a:r>
            <a:r>
              <a:rPr lang="he-IL" dirty="0" err="1"/>
              <a:t>ככדורון</a:t>
            </a:r>
            <a:r>
              <a:rPr lang="he-IL" dirty="0"/>
              <a:t> אדום) אליו נקשרת מולקולת מי החמצן המהווה את המצע של האנזים. </a:t>
            </a:r>
          </a:p>
          <a:p>
            <a:pPr marL="0" indent="0" algn="just">
              <a:buNone/>
            </a:pPr>
            <a:r>
              <a:rPr lang="he-IL" dirty="0"/>
              <a:t>אנזים </a:t>
            </a:r>
            <a:r>
              <a:rPr lang="he-IL" dirty="0" err="1"/>
              <a:t>הקטלאז</a:t>
            </a:r>
            <a:r>
              <a:rPr lang="he-IL" dirty="0"/>
              <a:t> הוא חלבון הבנוי מ- 4 שרשראות </a:t>
            </a:r>
            <a:r>
              <a:rPr lang="he-IL" dirty="0" err="1"/>
              <a:t>פוליפפטידיות</a:t>
            </a:r>
            <a:r>
              <a:rPr lang="he-IL" dirty="0"/>
              <a:t> זהות ( כל אחת צבועה בצבע שונה) באורך 527 חומצות אמיניות כל אחת.</a:t>
            </a:r>
          </a:p>
          <a:p>
            <a:pPr marL="0" indent="0" algn="just">
              <a:buNone/>
            </a:pPr>
            <a:r>
              <a:rPr lang="he-IL" b="1" dirty="0"/>
              <a:t>תפקוד: </a:t>
            </a:r>
            <a:r>
              <a:rPr lang="he-IL" dirty="0"/>
              <a:t>פירוק מי חמצן (רעיל לתא)</a:t>
            </a:r>
            <a:r>
              <a:rPr lang="en-US" dirty="0"/>
              <a:t> </a:t>
            </a:r>
            <a:r>
              <a:rPr lang="he-IL" dirty="0"/>
              <a:t>למולקולות של מים וחמצן בשני שלבים. </a:t>
            </a:r>
          </a:p>
        </p:txBody>
      </p:sp>
      <p:sp>
        <p:nvSpPr>
          <p:cNvPr id="13" name="Rectangle 12">
            <a:extLst>
              <a:ext uri="{FF2B5EF4-FFF2-40B4-BE49-F238E27FC236}">
                <a16:creationId xmlns:a16="http://schemas.microsoft.com/office/drawing/2014/main" id="{E8C5010A-4B39-4535-97DF-DB76E0AEEB00}"/>
              </a:ext>
            </a:extLst>
          </p:cNvPr>
          <p:cNvSpPr/>
          <p:nvPr/>
        </p:nvSpPr>
        <p:spPr>
          <a:xfrm>
            <a:off x="12313717" y="1533283"/>
            <a:ext cx="2531836" cy="4520046"/>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dirty="0">
                <a:solidFill>
                  <a:srgbClr val="002060"/>
                </a:solidFill>
              </a:rPr>
              <a:t>את השקופית הזו תוכלו לשכפל, על מנת ליצור שקופיות נוספות הזהות לה – אליהן תוכלו להכניס את התכנים. </a:t>
            </a:r>
          </a:p>
          <a:p>
            <a:pPr algn="ctr"/>
            <a:endParaRPr lang="he-IL" dirty="0">
              <a:solidFill>
                <a:srgbClr val="002060"/>
              </a:solidFill>
            </a:endParaRPr>
          </a:p>
          <a:p>
            <a:pPr algn="ctr"/>
            <a:r>
              <a:rPr lang="he-IL" dirty="0">
                <a:solidFill>
                  <a:srgbClr val="002060"/>
                </a:solidFill>
              </a:rPr>
              <a:t>כדי לשכפל אותה, לחצו עליה </a:t>
            </a:r>
            <a:r>
              <a:rPr lang="he-IL" b="1" dirty="0">
                <a:solidFill>
                  <a:srgbClr val="002060"/>
                </a:solidFill>
              </a:rPr>
              <a:t>קליק ימיני </a:t>
            </a:r>
            <a:r>
              <a:rPr lang="he-IL" dirty="0">
                <a:solidFill>
                  <a:srgbClr val="002060"/>
                </a:solidFill>
              </a:rPr>
              <a:t>בתפריט השקופיות בצד ובחרו </a:t>
            </a:r>
            <a:br>
              <a:rPr lang="en-US" dirty="0">
                <a:solidFill>
                  <a:srgbClr val="002060"/>
                </a:solidFill>
              </a:rPr>
            </a:br>
            <a:r>
              <a:rPr lang="he-IL" dirty="0">
                <a:solidFill>
                  <a:srgbClr val="002060"/>
                </a:solidFill>
              </a:rPr>
              <a:t>"</a:t>
            </a:r>
            <a:r>
              <a:rPr lang="he-IL" b="1" dirty="0">
                <a:solidFill>
                  <a:srgbClr val="002060"/>
                </a:solidFill>
              </a:rPr>
              <a:t>שכפל שקופית</a:t>
            </a:r>
            <a:r>
              <a:rPr lang="he-IL" dirty="0">
                <a:solidFill>
                  <a:srgbClr val="002060"/>
                </a:solidFill>
              </a:rPr>
              <a:t>" או "</a:t>
            </a:r>
            <a:r>
              <a:rPr lang="en-US" b="1" dirty="0">
                <a:solidFill>
                  <a:srgbClr val="002060"/>
                </a:solidFill>
              </a:rPr>
              <a:t>Duplicate Slide</a:t>
            </a:r>
            <a:r>
              <a:rPr lang="he-IL" dirty="0">
                <a:solidFill>
                  <a:srgbClr val="002060"/>
                </a:solidFill>
              </a:rPr>
              <a:t>" </a:t>
            </a:r>
          </a:p>
          <a:p>
            <a:pPr algn="ctr"/>
            <a:r>
              <a:rPr lang="he-IL" dirty="0">
                <a:solidFill>
                  <a:srgbClr val="002060"/>
                </a:solidFill>
              </a:rPr>
              <a:t>(מחקו ריבוע זה לאחר הקריאה)</a:t>
            </a:r>
            <a:endParaRPr lang="en-US" dirty="0">
              <a:solidFill>
                <a:srgbClr val="002060"/>
              </a:solidFill>
            </a:endParaRPr>
          </a:p>
        </p:txBody>
      </p:sp>
      <p:sp>
        <p:nvSpPr>
          <p:cNvPr id="14" name="Rectangle 13">
            <a:extLst>
              <a:ext uri="{FF2B5EF4-FFF2-40B4-BE49-F238E27FC236}">
                <a16:creationId xmlns:a16="http://schemas.microsoft.com/office/drawing/2014/main" id="{478E4D5B-70D1-46DA-B73C-14E96BB31427}"/>
              </a:ext>
            </a:extLst>
          </p:cNvPr>
          <p:cNvSpPr/>
          <p:nvPr/>
        </p:nvSpPr>
        <p:spPr>
          <a:xfrm>
            <a:off x="12300270" y="0"/>
            <a:ext cx="2558730" cy="1438835"/>
          </a:xfrm>
          <a:prstGeom prst="rect">
            <a:avLst/>
          </a:prstGeom>
          <a:solidFill>
            <a:schemeClr val="bg1">
              <a:lumMod val="9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e-IL" b="1" dirty="0">
                <a:solidFill>
                  <a:srgbClr val="002060"/>
                </a:solidFill>
              </a:rPr>
              <a:t>פריסה 1</a:t>
            </a:r>
            <a:br>
              <a:rPr lang="en-US" dirty="0">
                <a:solidFill>
                  <a:srgbClr val="002060"/>
                </a:solidFill>
              </a:rPr>
            </a:br>
            <a:r>
              <a:rPr lang="he-IL" dirty="0">
                <a:solidFill>
                  <a:srgbClr val="002060"/>
                </a:solidFill>
              </a:rPr>
              <a:t>(הפריסות שונות זו מזו במיקום תיבות הטקסט וגרפיקת הרקע, </a:t>
            </a:r>
            <a:br>
              <a:rPr lang="en-US" dirty="0">
                <a:solidFill>
                  <a:srgbClr val="002060"/>
                </a:solidFill>
              </a:rPr>
            </a:br>
            <a:r>
              <a:rPr lang="he-IL" dirty="0">
                <a:solidFill>
                  <a:srgbClr val="002060"/>
                </a:solidFill>
              </a:rPr>
              <a:t>ותוכלו לגוון ביניהן)</a:t>
            </a:r>
            <a:endParaRPr lang="en-US" dirty="0">
              <a:solidFill>
                <a:srgbClr val="002060"/>
              </a:solidFill>
            </a:endParaRPr>
          </a:p>
        </p:txBody>
      </p:sp>
      <p:pic>
        <p:nvPicPr>
          <p:cNvPr id="4" name="תמונה 3">
            <a:extLst>
              <a:ext uri="{FF2B5EF4-FFF2-40B4-BE49-F238E27FC236}">
                <a16:creationId xmlns:a16="http://schemas.microsoft.com/office/drawing/2014/main" id="{4898F5CC-BF03-4D19-A73F-87F4072FE6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2874" y="1157141"/>
            <a:ext cx="3317582" cy="3317582"/>
          </a:xfrm>
          <a:prstGeom prst="rect">
            <a:avLst/>
          </a:prstGeom>
        </p:spPr>
      </p:pic>
      <p:sp>
        <p:nvSpPr>
          <p:cNvPr id="10" name="תיבת טקסט 9">
            <a:extLst>
              <a:ext uri="{FF2B5EF4-FFF2-40B4-BE49-F238E27FC236}">
                <a16:creationId xmlns:a16="http://schemas.microsoft.com/office/drawing/2014/main" id="{E8A06CB4-550D-4ED9-8B20-7B3E3CDEFCD1}"/>
              </a:ext>
            </a:extLst>
          </p:cNvPr>
          <p:cNvSpPr txBox="1"/>
          <p:nvPr/>
        </p:nvSpPr>
        <p:spPr>
          <a:xfrm>
            <a:off x="758758" y="5786476"/>
            <a:ext cx="3540868" cy="400110"/>
          </a:xfrm>
          <a:prstGeom prst="rect">
            <a:avLst/>
          </a:prstGeom>
          <a:noFill/>
        </p:spPr>
        <p:txBody>
          <a:bodyPr wrap="square">
            <a:spAutoFit/>
          </a:bodyPr>
          <a:lstStyle/>
          <a:p>
            <a:pPr algn="just" rtl="0"/>
            <a:r>
              <a:rPr lang="en-US" sz="2000" b="1" i="0" dirty="0">
                <a:solidFill>
                  <a:srgbClr val="000000"/>
                </a:solidFill>
                <a:effectLst/>
                <a:latin typeface="Arial" panose="020B0604020202020204" pitchFamily="34" charset="0"/>
              </a:rPr>
              <a:t>H</a:t>
            </a:r>
            <a:r>
              <a:rPr lang="en-US" sz="2000" b="1" i="0" baseline="-25000" dirty="0">
                <a:solidFill>
                  <a:srgbClr val="000000"/>
                </a:solidFill>
                <a:effectLst/>
                <a:latin typeface="Arial" panose="020B0604020202020204" pitchFamily="34" charset="0"/>
              </a:rPr>
              <a:t>2</a:t>
            </a:r>
            <a:r>
              <a:rPr lang="en-US" sz="2000" b="1" i="0" dirty="0">
                <a:solidFill>
                  <a:srgbClr val="000000"/>
                </a:solidFill>
                <a:effectLst/>
                <a:latin typeface="Arial" panose="020B0604020202020204" pitchFamily="34" charset="0"/>
              </a:rPr>
              <a:t>O</a:t>
            </a:r>
            <a:r>
              <a:rPr lang="en-US" sz="2000" b="1" i="0" baseline="-25000" dirty="0">
                <a:solidFill>
                  <a:srgbClr val="000000"/>
                </a:solidFill>
                <a:effectLst/>
                <a:latin typeface="Arial" panose="020B0604020202020204" pitchFamily="34" charset="0"/>
              </a:rPr>
              <a:t>2</a:t>
            </a:r>
            <a:r>
              <a:rPr lang="en-US" sz="2000" b="1" i="0" dirty="0">
                <a:solidFill>
                  <a:srgbClr val="000000"/>
                </a:solidFill>
                <a:effectLst/>
                <a:latin typeface="Arial" panose="020B0604020202020204" pitchFamily="34" charset="0"/>
              </a:rPr>
              <a:t> + H</a:t>
            </a:r>
            <a:r>
              <a:rPr lang="en-US" sz="2000" b="1" i="0" baseline="-25000" dirty="0">
                <a:solidFill>
                  <a:srgbClr val="000000"/>
                </a:solidFill>
                <a:effectLst/>
                <a:latin typeface="Arial" panose="020B0604020202020204" pitchFamily="34" charset="0"/>
              </a:rPr>
              <a:t>2</a:t>
            </a:r>
            <a:r>
              <a:rPr lang="en-US" sz="2000" b="1" i="0" dirty="0">
                <a:solidFill>
                  <a:srgbClr val="000000"/>
                </a:solidFill>
                <a:effectLst/>
                <a:latin typeface="Arial" panose="020B0604020202020204" pitchFamily="34" charset="0"/>
              </a:rPr>
              <a:t>O</a:t>
            </a:r>
            <a:r>
              <a:rPr lang="en-US" sz="2000" b="1" i="0" baseline="-25000" dirty="0">
                <a:solidFill>
                  <a:srgbClr val="000000"/>
                </a:solidFill>
                <a:effectLst/>
                <a:latin typeface="Arial" panose="020B0604020202020204" pitchFamily="34" charset="0"/>
              </a:rPr>
              <a:t>2</a:t>
            </a:r>
            <a:r>
              <a:rPr lang="en-US" sz="2000" b="1" i="0" dirty="0">
                <a:solidFill>
                  <a:srgbClr val="000000"/>
                </a:solidFill>
                <a:effectLst/>
                <a:latin typeface="Arial" panose="020B0604020202020204" pitchFamily="34" charset="0"/>
              </a:rPr>
              <a:t> -&gt; 2H</a:t>
            </a:r>
            <a:r>
              <a:rPr lang="en-US" sz="2000" b="1" i="0" baseline="-25000" dirty="0">
                <a:solidFill>
                  <a:srgbClr val="000000"/>
                </a:solidFill>
                <a:effectLst/>
                <a:latin typeface="Arial" panose="020B0604020202020204" pitchFamily="34" charset="0"/>
              </a:rPr>
              <a:t>2</a:t>
            </a:r>
            <a:r>
              <a:rPr lang="en-US" sz="2000" b="1" i="0" dirty="0">
                <a:solidFill>
                  <a:srgbClr val="000000"/>
                </a:solidFill>
                <a:effectLst/>
                <a:latin typeface="Arial" panose="020B0604020202020204" pitchFamily="34" charset="0"/>
              </a:rPr>
              <a:t>O + O</a:t>
            </a:r>
            <a:r>
              <a:rPr lang="en-US" sz="2000" b="1" i="0" baseline="-25000" dirty="0">
                <a:solidFill>
                  <a:srgbClr val="000000"/>
                </a:solidFill>
                <a:effectLst/>
                <a:latin typeface="Arial" panose="020B0604020202020204" pitchFamily="34" charset="0"/>
              </a:rPr>
              <a:t>2</a:t>
            </a:r>
            <a:endParaRPr lang="he-IL" sz="2000" b="1" dirty="0"/>
          </a:p>
        </p:txBody>
      </p:sp>
      <p:sp>
        <p:nvSpPr>
          <p:cNvPr id="6" name="תיבת טקסט 5">
            <a:extLst>
              <a:ext uri="{FF2B5EF4-FFF2-40B4-BE49-F238E27FC236}">
                <a16:creationId xmlns:a16="http://schemas.microsoft.com/office/drawing/2014/main" id="{1B731B99-D93F-4E14-9CB4-6AA63E1664B5}"/>
              </a:ext>
            </a:extLst>
          </p:cNvPr>
          <p:cNvSpPr txBox="1"/>
          <p:nvPr/>
        </p:nvSpPr>
        <p:spPr>
          <a:xfrm>
            <a:off x="5034" y="4571750"/>
            <a:ext cx="4033070" cy="369332"/>
          </a:xfrm>
          <a:prstGeom prst="rect">
            <a:avLst/>
          </a:prstGeom>
          <a:noFill/>
        </p:spPr>
        <p:txBody>
          <a:bodyPr wrap="square" rtlCol="1">
            <a:spAutoFit/>
          </a:bodyPr>
          <a:lstStyle/>
          <a:p>
            <a:pPr algn="ctr" rtl="0"/>
            <a:r>
              <a:rPr lang="he-IL" dirty="0"/>
              <a:t>מקור: </a:t>
            </a:r>
            <a:r>
              <a:rPr lang="he-IL" dirty="0" err="1"/>
              <a:t>פרוטיאופדיה</a:t>
            </a:r>
            <a:r>
              <a:rPr lang="he-IL" dirty="0"/>
              <a:t>    </a:t>
            </a:r>
          </a:p>
        </p:txBody>
      </p:sp>
      <p:sp>
        <p:nvSpPr>
          <p:cNvPr id="11" name="תיבת טקסט 10">
            <a:extLst>
              <a:ext uri="{FF2B5EF4-FFF2-40B4-BE49-F238E27FC236}">
                <a16:creationId xmlns:a16="http://schemas.microsoft.com/office/drawing/2014/main" id="{555A0568-3229-45AD-BFB7-C2A1344370C9}"/>
              </a:ext>
            </a:extLst>
          </p:cNvPr>
          <p:cNvSpPr txBox="1"/>
          <p:nvPr/>
        </p:nvSpPr>
        <p:spPr>
          <a:xfrm>
            <a:off x="3950456" y="4581728"/>
            <a:ext cx="4242435" cy="2308324"/>
          </a:xfrm>
          <a:prstGeom prst="rect">
            <a:avLst/>
          </a:prstGeom>
          <a:noFill/>
        </p:spPr>
        <p:txBody>
          <a:bodyPr wrap="square" rtlCol="1">
            <a:spAutoFit/>
          </a:bodyPr>
          <a:lstStyle/>
          <a:p>
            <a:pPr marL="342900" indent="-342900">
              <a:buAutoNum type="arabicPeriod"/>
            </a:pPr>
            <a:r>
              <a:rPr lang="he-IL" b="1" dirty="0"/>
              <a:t>מולקולת מי חמצן</a:t>
            </a:r>
            <a:r>
              <a:rPr lang="he-IL" dirty="0"/>
              <a:t> נקשרת לקבוצת הם, אטום חמצן מתנתק ממי החמצן ונקשר לאנזים; מי החמצן הופכים למים. </a:t>
            </a:r>
          </a:p>
          <a:p>
            <a:pPr marL="342900" indent="-342900">
              <a:buAutoNum type="arabicPeriod"/>
            </a:pPr>
            <a:r>
              <a:rPr lang="he-IL" dirty="0"/>
              <a:t>אטום חמצן נוסף מתנתק ממולקולה אחרת של מי חמצן, ושני אטומי החמצן חוברים ליצירת מולקולת חמצן. התוצאה הסופית היא שתי מולקולות מים ומולקולת חמצן אחת.</a:t>
            </a:r>
          </a:p>
        </p:txBody>
      </p:sp>
      <p:sp>
        <p:nvSpPr>
          <p:cNvPr id="16" name="תיבת טקסט 15">
            <a:extLst>
              <a:ext uri="{FF2B5EF4-FFF2-40B4-BE49-F238E27FC236}">
                <a16:creationId xmlns:a16="http://schemas.microsoft.com/office/drawing/2014/main" id="{B1AC600B-FEBA-4AEE-8F6C-820CE58C5980}"/>
              </a:ext>
            </a:extLst>
          </p:cNvPr>
          <p:cNvSpPr txBox="1"/>
          <p:nvPr/>
        </p:nvSpPr>
        <p:spPr>
          <a:xfrm>
            <a:off x="515273" y="4581888"/>
            <a:ext cx="758757" cy="369332"/>
          </a:xfrm>
          <a:prstGeom prst="rect">
            <a:avLst/>
          </a:prstGeom>
          <a:noFill/>
        </p:spPr>
        <p:txBody>
          <a:bodyPr wrap="square">
            <a:spAutoFit/>
          </a:bodyPr>
          <a:lstStyle/>
          <a:p>
            <a:r>
              <a:rPr lang="en-US" dirty="0" err="1"/>
              <a:t>jsmol</a:t>
            </a:r>
            <a:endParaRPr lang="he-IL" dirty="0"/>
          </a:p>
        </p:txBody>
      </p:sp>
    </p:spTree>
    <p:extLst>
      <p:ext uri="{BB962C8B-B14F-4D97-AF65-F5344CB8AC3E}">
        <p14:creationId xmlns:p14="http://schemas.microsoft.com/office/powerpoint/2010/main" val="2473481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childTnLst>
                                </p:cTn>
                              </p:par>
                              <p:par>
                                <p:cTn id="10" presetID="1" presetClass="entr" presetSubtype="0" fill="hold" grpId="0" nodeType="with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childTnLst>
                                </p:cTn>
                              </p:par>
                            </p:childTnLst>
                          </p:cTn>
                        </p:par>
                        <p:par>
                          <p:cTn id="12" fill="hold">
                            <p:stCondLst>
                              <p:cond delay="0"/>
                            </p:stCondLst>
                            <p:childTnLst>
                              <p:par>
                                <p:cTn id="13" presetID="22" presetClass="entr" presetSubtype="1"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up)">
                                      <p:cBhvr>
                                        <p:cTn id="15" dur="500"/>
                                        <p:tgtEl>
                                          <p:spTgt spid="9">
                                            <p:txEl>
                                              <p:pRg st="0" end="0"/>
                                            </p:txEl>
                                          </p:spTgt>
                                        </p:tgtEl>
                                      </p:cBhvr>
                                    </p:animEffect>
                                  </p:childTnLst>
                                </p:cTn>
                              </p:par>
                            </p:childTnLst>
                          </p:cTn>
                        </p:par>
                        <p:par>
                          <p:cTn id="16" fill="hold">
                            <p:stCondLst>
                              <p:cond delay="500"/>
                            </p:stCondLst>
                            <p:childTnLst>
                              <p:par>
                                <p:cTn id="17" presetID="22" presetClass="entr" presetSubtype="1"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wipe(up)">
                                      <p:cBhvr>
                                        <p:cTn id="19" dur="500"/>
                                        <p:tgtEl>
                                          <p:spTgt spid="9">
                                            <p:txEl>
                                              <p:pRg st="1" end="1"/>
                                            </p:txEl>
                                          </p:spTgt>
                                        </p:tgtEl>
                                      </p:cBhvr>
                                    </p:animEffect>
                                  </p:childTnLst>
                                </p:cTn>
                              </p:par>
                            </p:childTnLst>
                          </p:cTn>
                        </p:par>
                        <p:par>
                          <p:cTn id="20" fill="hold">
                            <p:stCondLst>
                              <p:cond delay="1000"/>
                            </p:stCondLst>
                            <p:childTnLst>
                              <p:par>
                                <p:cTn id="21" presetID="22" presetClass="entr" presetSubtype="1" fill="hold" grpId="0" nodeType="afterEffect">
                                  <p:stCondLst>
                                    <p:cond delay="0"/>
                                  </p:stCondLst>
                                  <p:childTnLst>
                                    <p:set>
                                      <p:cBhvr>
                                        <p:cTn id="22" dur="1" fill="hold">
                                          <p:stCondLst>
                                            <p:cond delay="0"/>
                                          </p:stCondLst>
                                        </p:cTn>
                                        <p:tgtEl>
                                          <p:spTgt spid="9">
                                            <p:txEl>
                                              <p:pRg st="2" end="2"/>
                                            </p:txEl>
                                          </p:spTgt>
                                        </p:tgtEl>
                                        <p:attrNameLst>
                                          <p:attrName>style.visibility</p:attrName>
                                        </p:attrNameLst>
                                      </p:cBhvr>
                                      <p:to>
                                        <p:strVal val="visible"/>
                                      </p:to>
                                    </p:set>
                                    <p:animEffect transition="in" filter="wipe(up)">
                                      <p:cBhvr>
                                        <p:cTn id="23" dur="500"/>
                                        <p:tgtEl>
                                          <p:spTgt spid="9">
                                            <p:txEl>
                                              <p:pRg st="2" end="2"/>
                                            </p:txEl>
                                          </p:spTgt>
                                        </p:tgtEl>
                                      </p:cBhvr>
                                    </p:animEffect>
                                  </p:childTnLst>
                                </p:cTn>
                              </p:par>
                            </p:childTnLst>
                          </p:cTn>
                        </p:par>
                        <p:par>
                          <p:cTn id="24" fill="hold">
                            <p:stCondLst>
                              <p:cond delay="1500"/>
                            </p:stCondLst>
                            <p:childTnLst>
                              <p:par>
                                <p:cTn id="25" presetID="22" presetClass="entr" presetSubtype="1"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9" grpId="0" build="p"/>
      <p:bldP spid="6"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תיבת טקסט 4">
            <a:extLst>
              <a:ext uri="{FF2B5EF4-FFF2-40B4-BE49-F238E27FC236}">
                <a16:creationId xmlns:a16="http://schemas.microsoft.com/office/drawing/2014/main" id="{24CB2BE9-4D52-48A9-B8FB-49FFF21B6B78}"/>
              </a:ext>
            </a:extLst>
          </p:cNvPr>
          <p:cNvSpPr txBox="1"/>
          <p:nvPr/>
        </p:nvSpPr>
        <p:spPr>
          <a:xfrm>
            <a:off x="-1001948" y="5749206"/>
            <a:ext cx="9163454" cy="369332"/>
          </a:xfrm>
          <a:prstGeom prst="rect">
            <a:avLst/>
          </a:prstGeom>
          <a:noFill/>
        </p:spPr>
        <p:txBody>
          <a:bodyPr wrap="square">
            <a:spAutoFit/>
          </a:bodyPr>
          <a:lstStyle/>
          <a:p>
            <a:r>
              <a:rPr lang="en-US" dirty="0"/>
              <a:t>http://proteopedia.org/wiki/index.php/Main_Page</a:t>
            </a:r>
            <a:endParaRPr lang="he-IL" dirty="0"/>
          </a:p>
        </p:txBody>
      </p:sp>
      <p:pic>
        <p:nvPicPr>
          <p:cNvPr id="7" name="תמונה 6">
            <a:extLst>
              <a:ext uri="{FF2B5EF4-FFF2-40B4-BE49-F238E27FC236}">
                <a16:creationId xmlns:a16="http://schemas.microsoft.com/office/drawing/2014/main" id="{723607CE-4621-4134-8087-8252760EEC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6750" y="1809750"/>
            <a:ext cx="3238500" cy="3238500"/>
          </a:xfrm>
          <a:prstGeom prst="rect">
            <a:avLst/>
          </a:prstGeom>
        </p:spPr>
      </p:pic>
      <p:pic>
        <p:nvPicPr>
          <p:cNvPr id="9" name="תמונה 8">
            <a:extLst>
              <a:ext uri="{FF2B5EF4-FFF2-40B4-BE49-F238E27FC236}">
                <a16:creationId xmlns:a16="http://schemas.microsoft.com/office/drawing/2014/main" id="{CCD5C851-72CB-44AC-9F93-18B08C57AE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2366" y="1809750"/>
            <a:ext cx="3238500" cy="3238500"/>
          </a:xfrm>
          <a:prstGeom prst="rect">
            <a:avLst/>
          </a:prstGeom>
        </p:spPr>
      </p:pic>
      <p:sp>
        <p:nvSpPr>
          <p:cNvPr id="10" name="תיבת טקסט 9">
            <a:extLst>
              <a:ext uri="{FF2B5EF4-FFF2-40B4-BE49-F238E27FC236}">
                <a16:creationId xmlns:a16="http://schemas.microsoft.com/office/drawing/2014/main" id="{5EC2A2F2-2B33-444B-B608-E6DF3215C17B}"/>
              </a:ext>
            </a:extLst>
          </p:cNvPr>
          <p:cNvSpPr txBox="1"/>
          <p:nvPr/>
        </p:nvSpPr>
        <p:spPr>
          <a:xfrm>
            <a:off x="8657617" y="5233481"/>
            <a:ext cx="2976664" cy="369332"/>
          </a:xfrm>
          <a:prstGeom prst="rect">
            <a:avLst/>
          </a:prstGeom>
          <a:noFill/>
        </p:spPr>
        <p:txBody>
          <a:bodyPr wrap="square" rtlCol="1">
            <a:spAutoFit/>
          </a:bodyPr>
          <a:lstStyle/>
          <a:p>
            <a:r>
              <a:rPr lang="he-IL" dirty="0"/>
              <a:t>האנזים </a:t>
            </a:r>
            <a:r>
              <a:rPr lang="he-IL" dirty="0" err="1"/>
              <a:t>קטלאז</a:t>
            </a:r>
            <a:endParaRPr lang="he-IL" dirty="0"/>
          </a:p>
        </p:txBody>
      </p:sp>
      <p:sp>
        <p:nvSpPr>
          <p:cNvPr id="12" name="תיבת טקסט 11">
            <a:extLst>
              <a:ext uri="{FF2B5EF4-FFF2-40B4-BE49-F238E27FC236}">
                <a16:creationId xmlns:a16="http://schemas.microsoft.com/office/drawing/2014/main" id="{D252F776-C515-4BD7-A1E3-4F8E436D121E}"/>
              </a:ext>
            </a:extLst>
          </p:cNvPr>
          <p:cNvSpPr txBox="1"/>
          <p:nvPr/>
        </p:nvSpPr>
        <p:spPr>
          <a:xfrm>
            <a:off x="4268821" y="5233481"/>
            <a:ext cx="2976664" cy="369332"/>
          </a:xfrm>
          <a:prstGeom prst="rect">
            <a:avLst/>
          </a:prstGeom>
          <a:noFill/>
        </p:spPr>
        <p:txBody>
          <a:bodyPr wrap="square" rtlCol="1">
            <a:spAutoFit/>
          </a:bodyPr>
          <a:lstStyle/>
          <a:p>
            <a:r>
              <a:rPr lang="he-IL" dirty="0"/>
              <a:t>האנזים </a:t>
            </a:r>
            <a:r>
              <a:rPr lang="he-IL" dirty="0" err="1"/>
              <a:t>ליזוזים</a:t>
            </a:r>
            <a:endParaRPr lang="he-IL" dirty="0"/>
          </a:p>
        </p:txBody>
      </p:sp>
    </p:spTree>
    <p:extLst>
      <p:ext uri="{BB962C8B-B14F-4D97-AF65-F5344CB8AC3E}">
        <p14:creationId xmlns:p14="http://schemas.microsoft.com/office/powerpoint/2010/main" val="967689848"/>
      </p:ext>
    </p:extLst>
  </p:cSld>
  <p:clrMapOvr>
    <a:masterClrMapping/>
  </p:clrMapOvr>
</p:sld>
</file>

<file path=ppt/theme/theme1.xml><?xml version="1.0" encoding="utf-8"?>
<a:theme xmlns:a="http://schemas.openxmlformats.org/drawingml/2006/main" name="ערכת נושא Office">
  <a:themeElements>
    <a:clrScheme name="מערכת שידורים">
      <a:dk1>
        <a:srgbClr val="002060"/>
      </a:dk1>
      <a:lt1>
        <a:sysClr val="window" lastClr="FFFFFF"/>
      </a:lt1>
      <a:dk2>
        <a:srgbClr val="44546A"/>
      </a:dk2>
      <a:lt2>
        <a:srgbClr val="E7E6E6"/>
      </a:lt2>
      <a:accent1>
        <a:srgbClr val="92D050"/>
      </a:accent1>
      <a:accent2>
        <a:srgbClr val="ED7D31"/>
      </a:accent2>
      <a:accent3>
        <a:srgbClr val="A5A5A5"/>
      </a:accent3>
      <a:accent4>
        <a:srgbClr val="FFC000"/>
      </a:accent4>
      <a:accent5>
        <a:srgbClr val="4472C4"/>
      </a:accent5>
      <a:accent6>
        <a:srgbClr val="70AD47"/>
      </a:accent6>
      <a:hlink>
        <a:srgbClr val="0563C1"/>
      </a:hlink>
      <a:folHlink>
        <a:srgbClr val="7030A0"/>
      </a:folHlink>
    </a:clrScheme>
    <a:fontScheme name="התאמה אישית 3">
      <a:majorFont>
        <a:latin typeface="Varela Round"/>
        <a:ea typeface=""/>
        <a:cs typeface="Varela Round"/>
      </a:majorFont>
      <a:minorFont>
        <a:latin typeface="Varela Round"/>
        <a:ea typeface=""/>
        <a:cs typeface="Varela Round"/>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8448</TotalTime>
  <Words>4024</Words>
  <Application>Microsoft Office PowerPoint</Application>
  <PresentationFormat>Widescreen</PresentationFormat>
  <Paragraphs>436</Paragraphs>
  <Slides>40</Slides>
  <Notes>23</Notes>
  <HiddenSlides>1</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Georgia</vt:lpstr>
      <vt:lpstr>Varela Round</vt:lpstr>
      <vt:lpstr>ערכת נושא Office</vt:lpstr>
      <vt:lpstr>מערכת שידורים לאומית</vt:lpstr>
      <vt:lpstr>התאמת מבנה לתפקוד נושא חוצה תחומים</vt:lpstr>
      <vt:lpstr>מה נלמד היום </vt:lpstr>
      <vt:lpstr>התאמת מבנה לתפקוד - הגדרה</vt:lpstr>
      <vt:lpstr>רמות הארגון הביולוגי</vt:lpstr>
      <vt:lpstr>התאמת מבנה לתפקוד</vt:lpstr>
      <vt:lpstr>מולקולות ביולוגיות</vt:lpstr>
      <vt:lpstr>מולקולות ביולוגיות</vt:lpstr>
      <vt:lpstr>PowerPoint Presentation</vt:lpstr>
      <vt:lpstr>התאמת מבנה לתפקוד</vt:lpstr>
      <vt:lpstr>מרכיבי התא או אברונים</vt:lpstr>
      <vt:lpstr>מרכיבי התא או אברונים</vt:lpstr>
      <vt:lpstr>התאמת מבנה לתפקוד</vt:lpstr>
      <vt:lpstr>תאים שונים – תפקודים שונים</vt:lpstr>
      <vt:lpstr>תאים שונים – תפקודים שונים</vt:lpstr>
      <vt:lpstr>תאים שונים – תפקודים שונים</vt:lpstr>
      <vt:lpstr>PowerPoint Presentation</vt:lpstr>
      <vt:lpstr>התאמת מבנה לתפקוד</vt:lpstr>
      <vt:lpstr>התאמת מבנה עלה צמח שושנת האמזונס לתפקודו</vt:lpstr>
      <vt:lpstr>צמח שושנת האמזונס</vt:lpstr>
      <vt:lpstr>משימה להפסקה – בעקבות דרווין</vt:lpstr>
      <vt:lpstr>PowerPoint Presentation</vt:lpstr>
      <vt:lpstr>הפסקה</vt:lpstr>
      <vt:lpstr>סיכום: התאמה של מבנה מקור הציפור למזונה </vt:lpstr>
      <vt:lpstr>התאמת מבנה לתפקוד</vt:lpstr>
      <vt:lpstr>יחס שטח פנים לנפח – התאמה לתפקוד</vt:lpstr>
      <vt:lpstr>התאמת מבנה לתפקוד - מערכות</vt:lpstr>
      <vt:lpstr>התאמת מבנה לתפקוד</vt:lpstr>
      <vt:lpstr>התאמות שונות</vt:lpstr>
      <vt:lpstr>לאיזו התאמה שייכת כל תמונה?</vt:lpstr>
      <vt:lpstr>לאיזו התאמה שייכת כל תמונה?</vt:lpstr>
      <vt:lpstr>כיצד מתפתחות התאמות שונות?</vt:lpstr>
      <vt:lpstr>שאלות מבחינות בגרות</vt:lpstr>
      <vt:lpstr>שאלות מבחינות בגרות</vt:lpstr>
      <vt:lpstr>שאלות מבחינות בגרות</vt:lpstr>
      <vt:lpstr>שאלות מבחינות בגרות</vt:lpstr>
      <vt:lpstr>המשיכו לאסוף דוגמאות</vt:lpstr>
      <vt:lpstr>משימות לסיכום השיעור:</vt:lpstr>
      <vt:lpstr>מה למדנו היום?</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שקופית 1</dc:title>
  <dc:creator>user</dc:creator>
  <cp:lastModifiedBy>Fareed</cp:lastModifiedBy>
  <cp:revision>242</cp:revision>
  <dcterms:created xsi:type="dcterms:W3CDTF">2020-03-15T19:13:03Z</dcterms:created>
  <dcterms:modified xsi:type="dcterms:W3CDTF">2021-05-23T16:16:03Z</dcterms:modified>
</cp:coreProperties>
</file>