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2"/>
  </p:notesMasterIdLst>
  <p:sldIdLst>
    <p:sldId id="257" r:id="rId2"/>
    <p:sldId id="262" r:id="rId3"/>
    <p:sldId id="263" r:id="rId4"/>
    <p:sldId id="308" r:id="rId5"/>
    <p:sldId id="289" r:id="rId6"/>
    <p:sldId id="297" r:id="rId7"/>
    <p:sldId id="295" r:id="rId8"/>
    <p:sldId id="296" r:id="rId9"/>
    <p:sldId id="298" r:id="rId10"/>
    <p:sldId id="299" r:id="rId11"/>
    <p:sldId id="300" r:id="rId12"/>
    <p:sldId id="301" r:id="rId13"/>
    <p:sldId id="306" r:id="rId14"/>
    <p:sldId id="302" r:id="rId15"/>
    <p:sldId id="303" r:id="rId16"/>
    <p:sldId id="304" r:id="rId17"/>
    <p:sldId id="307" r:id="rId18"/>
    <p:sldId id="309" r:id="rId19"/>
    <p:sldId id="305" r:id="rId20"/>
    <p:sldId id="291" r:id="rId21"/>
  </p:sldIdLst>
  <p:sldSz cx="12190413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2999" autoAdjust="0"/>
    <p:restoredTop sz="94660"/>
  </p:normalViewPr>
  <p:slideViewPr>
    <p:cSldViewPr snapToGrid="0" snapToObjects="1">
      <p:cViewPr varScale="1">
        <p:scale>
          <a:sx n="45" d="100"/>
          <a:sy n="45" d="100"/>
        </p:scale>
        <p:origin x="762" y="4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EC061A6-0796-4DA4-BCCF-C39215C865B3}" type="datetimeFigureOut">
              <a:rPr lang="he-IL" smtClean="0"/>
              <a:pPr/>
              <a:t>כ"ז/חשון/תשפ"ב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6DF83E7-A828-4E18-9E21-DA925548D1ED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20472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952272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460951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924416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94616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682495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365648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649034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384533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516156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035323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738788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482134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717226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91345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27244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848889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53888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ע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914281" y="2693988"/>
            <a:ext cx="10361851" cy="1470025"/>
          </a:xfrm>
        </p:spPr>
        <p:txBody>
          <a:bodyPr vert="horz" lIns="91440" tIns="45720" rIns="91440" bIns="45720" rtlCol="1" anchor="ctr">
            <a:normAutofit/>
          </a:bodyPr>
          <a:lstStyle>
            <a:lvl1pPr>
              <a:defRPr kumimoji="0" lang="he-IL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92A72"/>
                </a:solidFill>
                <a:effectLst/>
                <a:uLnTx/>
                <a:uFillTx/>
                <a:latin typeface="Varela Round" panose="00000500000000000000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/>
              <a:t>לחץ כדי לערוך סגנון כותרת של תבנית בסיס</a:t>
            </a:r>
            <a:endParaRPr lang="he-IL" dirty="0"/>
          </a:p>
        </p:txBody>
      </p:sp>
      <p:sp>
        <p:nvSpPr>
          <p:cNvPr id="7" name="מלבן מעוגל 6"/>
          <p:cNvSpPr/>
          <p:nvPr userDrawn="1"/>
        </p:nvSpPr>
        <p:spPr>
          <a:xfrm>
            <a:off x="-669982" y="6569428"/>
            <a:ext cx="2623619" cy="45910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מלבן מעוגל 7"/>
          <p:cNvSpPr/>
          <p:nvPr userDrawn="1"/>
        </p:nvSpPr>
        <p:spPr>
          <a:xfrm>
            <a:off x="-1488616" y="6410587"/>
            <a:ext cx="3245977" cy="86423"/>
          </a:xfrm>
          <a:prstGeom prst="roundRect">
            <a:avLst>
              <a:gd name="adj" fmla="val 49359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מעוגל 8"/>
          <p:cNvSpPr/>
          <p:nvPr userDrawn="1"/>
        </p:nvSpPr>
        <p:spPr>
          <a:xfrm>
            <a:off x="9985182" y="-439221"/>
            <a:ext cx="4205100" cy="63186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מעוגל 9"/>
          <p:cNvSpPr/>
          <p:nvPr userDrawn="1"/>
        </p:nvSpPr>
        <p:spPr>
          <a:xfrm>
            <a:off x="8258395" y="6565100"/>
            <a:ext cx="4433637" cy="79653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2" name="תמונה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8" r="33511" b="26248"/>
          <a:stretch/>
        </p:blipFill>
        <p:spPr>
          <a:xfrm>
            <a:off x="5444576" y="369916"/>
            <a:ext cx="1301261" cy="15974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ם השיעו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מעוגל 9"/>
          <p:cNvSpPr/>
          <p:nvPr userDrawn="1"/>
        </p:nvSpPr>
        <p:spPr>
          <a:xfrm>
            <a:off x="212915" y="1396869"/>
            <a:ext cx="13175666" cy="2978963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  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738940" y="1640910"/>
            <a:ext cx="10871177" cy="1260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6600" b="1"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he-IL" dirty="0"/>
          </a:p>
        </p:txBody>
      </p:sp>
      <p:sp>
        <p:nvSpPr>
          <p:cNvPr id="7" name="מלבן מעוגל 6"/>
          <p:cNvSpPr/>
          <p:nvPr userDrawn="1"/>
        </p:nvSpPr>
        <p:spPr>
          <a:xfrm>
            <a:off x="7328995" y="6579191"/>
            <a:ext cx="5333172" cy="5576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מלבן מעוגל 7"/>
          <p:cNvSpPr/>
          <p:nvPr userDrawn="1"/>
        </p:nvSpPr>
        <p:spPr>
          <a:xfrm>
            <a:off x="9499907" y="6294300"/>
            <a:ext cx="3049259" cy="205899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מעוגל 8"/>
          <p:cNvSpPr/>
          <p:nvPr userDrawn="1"/>
        </p:nvSpPr>
        <p:spPr>
          <a:xfrm>
            <a:off x="9995581" y="-235260"/>
            <a:ext cx="2768137" cy="451249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501048" y="163632"/>
            <a:ext cx="1427924" cy="322428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738117" y="2918492"/>
            <a:ext cx="10872000" cy="720000"/>
          </a:xfrm>
          <a:prstGeom prst="rect">
            <a:avLst/>
          </a:prstGeom>
        </p:spPr>
        <p:txBody>
          <a:bodyPr spcFirstLastPara="1" wrap="square" lIns="36000" tIns="36000" rIns="36000" bIns="3600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None/>
              <a:defRPr sz="3600" b="1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r>
              <a:rPr lang="he-IL"/>
              <a:t>לחץ כדי לערוך סגנון כותרת משנה של תבנית בסיס</a:t>
            </a:r>
            <a:endParaRPr dirty="0"/>
          </a:p>
        </p:txBody>
      </p:sp>
      <p:sp>
        <p:nvSpPr>
          <p:cNvPr id="13" name="מציין מיקום תוכן 2"/>
          <p:cNvSpPr>
            <a:spLocks noGrp="1"/>
          </p:cNvSpPr>
          <p:nvPr>
            <p:ph idx="10"/>
          </p:nvPr>
        </p:nvSpPr>
        <p:spPr>
          <a:xfrm>
            <a:off x="738117" y="3655832"/>
            <a:ext cx="10872000" cy="720000"/>
          </a:xfrm>
        </p:spPr>
        <p:txBody>
          <a:bodyPr>
            <a:noAutofit/>
          </a:bodyPr>
          <a:lstStyle>
            <a:lvl1pPr marL="342900" indent="-342900" algn="ct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2800" b="1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 marL="342900" indent="-342900" algn="ct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3200" b="1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3pPr>
            <a:lvl4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4pPr>
            <a:lvl5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5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2196595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15206" y="213094"/>
            <a:ext cx="11160000" cy="720000"/>
          </a:xfrm>
        </p:spPr>
        <p:txBody>
          <a:bodyPr lIns="36000" tIns="0" rIns="36000" bIns="0">
            <a:noAutofit/>
          </a:bodyPr>
          <a:lstStyle>
            <a:lvl1pPr>
              <a:defRPr sz="4800" b="1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5206" y="1195757"/>
            <a:ext cx="11160000" cy="4680000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240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  <a:lvl2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240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2pPr>
            <a:lvl3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3pPr>
            <a:lvl4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4pPr>
            <a:lvl5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5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0" y="5878198"/>
            <a:ext cx="476557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8666586" y="-110812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0" y="6306748"/>
            <a:ext cx="7723426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כותרו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15206" y="213094"/>
            <a:ext cx="11160000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/>
              <a:t>לחץ כדי לערוך סגנון כותרת של תבנית בסיס</a:t>
            </a:r>
            <a:endParaRPr lang="he-IL" dirty="0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515206" y="1185681"/>
            <a:ext cx="11159999" cy="540000"/>
          </a:xfrm>
        </p:spPr>
        <p:txBody>
          <a:bodyPr anchor="b">
            <a:noAutofit/>
          </a:bodyPr>
          <a:lstStyle>
            <a:lvl1pPr marL="0" indent="0">
              <a:buNone/>
              <a:defRPr sz="3200" b="1">
                <a:solidFill>
                  <a:srgbClr val="0070C0"/>
                </a:solidFill>
                <a:latin typeface="Varela Round" pitchFamily="2" charset="-79"/>
                <a:cs typeface="Varela Round" pitchFamily="2" charset="-79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515206" y="1725681"/>
            <a:ext cx="11160000" cy="4152517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lvl="0" indent="-34290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/>
              <a:t>לחץ כדי לערוך סגנונות טקסט של תבנית בסיס</a:t>
            </a:r>
          </a:p>
          <a:p>
            <a:pPr marL="342900" lvl="1" indent="-34290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/>
              <a:t>רמה שנייה</a:t>
            </a:r>
          </a:p>
        </p:txBody>
      </p:sp>
      <p:sp>
        <p:nvSpPr>
          <p:cNvPr id="10" name="מלבן מעוגל 9"/>
          <p:cNvSpPr/>
          <p:nvPr userDrawn="1"/>
        </p:nvSpPr>
        <p:spPr>
          <a:xfrm>
            <a:off x="0" y="5878198"/>
            <a:ext cx="476557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8666586" y="-110812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12" name="מלבן מעוגל 11"/>
          <p:cNvSpPr/>
          <p:nvPr userDrawn="1"/>
        </p:nvSpPr>
        <p:spPr>
          <a:xfrm>
            <a:off x="0" y="6306748"/>
            <a:ext cx="7723426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15206" y="213094"/>
            <a:ext cx="11160000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>
              <a:defRPr kumimoji="0" lang="he-IL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/>
              <a:t>לחץ כדי לערוך סגנון כותרת של תבנית בסיס</a:t>
            </a:r>
            <a:endParaRPr lang="he-IL" dirty="0"/>
          </a:p>
        </p:txBody>
      </p:sp>
      <p:sp>
        <p:nvSpPr>
          <p:cNvPr id="7" name="מלבן מעוגל 6"/>
          <p:cNvSpPr/>
          <p:nvPr userDrawn="1"/>
        </p:nvSpPr>
        <p:spPr>
          <a:xfrm>
            <a:off x="0" y="5878198"/>
            <a:ext cx="476557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8666586" y="-110812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0" y="6306748"/>
            <a:ext cx="7723426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F552B-607E-4869-A917-C44959BDCB12}" type="datetimeFigureOut">
              <a:rPr lang="he-IL" smtClean="0"/>
              <a:pPr/>
              <a:t>כ"ז/חשון/תשפ"ב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78A40-4CDB-4A89-A7AB-ED0E5AEAC786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50" r:id="rId3"/>
    <p:sldLayoutId id="2147483653" r:id="rId4"/>
    <p:sldLayoutId id="2147483663" r:id="rId5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e-IL" dirty="0"/>
              <a:t>מערכת שידורים לאומית</a:t>
            </a:r>
          </a:p>
        </p:txBody>
      </p:sp>
    </p:spTree>
    <p:extLst>
      <p:ext uri="{BB962C8B-B14F-4D97-AF65-F5344CB8AC3E}">
        <p14:creationId xmlns:p14="http://schemas.microsoft.com/office/powerpoint/2010/main" val="1709990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"הצד שלו": תשובת הברוש</a:t>
            </a:r>
          </a:p>
        </p:txBody>
      </p:sp>
      <p:sp>
        <p:nvSpPr>
          <p:cNvPr id="3" name="מלבן 2"/>
          <p:cNvSpPr/>
          <p:nvPr/>
        </p:nvSpPr>
        <p:spPr>
          <a:xfrm>
            <a:off x="4509052" y="1266882"/>
            <a:ext cx="6092825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he-IL" b="1" dirty="0">
                <a:solidFill>
                  <a:srgbClr val="00B050"/>
                </a:solidFill>
              </a:rPr>
              <a:t>הַבְּרוֹש שוֹתֵק,</a:t>
            </a:r>
            <a:endParaRPr lang="he-IL" dirty="0">
              <a:solidFill>
                <a:srgbClr val="00B050"/>
              </a:solidFill>
            </a:endParaRPr>
          </a:p>
          <a:p>
            <a:pPr fontAlgn="base"/>
            <a:r>
              <a:rPr lang="he-IL" b="1" dirty="0">
                <a:solidFill>
                  <a:srgbClr val="00B050"/>
                </a:solidFill>
              </a:rPr>
              <a:t>הוּא יוֹדֵעַ שֶׁיֵּשׁ בּוֹ טֵרוּף</a:t>
            </a:r>
            <a:endParaRPr lang="he-IL" dirty="0">
              <a:solidFill>
                <a:srgbClr val="00B050"/>
              </a:solidFill>
            </a:endParaRPr>
          </a:p>
          <a:p>
            <a:pPr fontAlgn="base"/>
            <a:r>
              <a:rPr lang="he-IL" b="1" dirty="0">
                <a:solidFill>
                  <a:srgbClr val="00B050"/>
                </a:solidFill>
              </a:rPr>
              <a:t>שֶׁיֵּשׁ בּוֹ חֵרוּת</a:t>
            </a:r>
            <a:endParaRPr lang="he-IL" dirty="0">
              <a:solidFill>
                <a:srgbClr val="00B050"/>
              </a:solidFill>
            </a:endParaRPr>
          </a:p>
          <a:p>
            <a:pPr fontAlgn="base"/>
            <a:r>
              <a:rPr lang="he-IL" b="1" dirty="0">
                <a:solidFill>
                  <a:srgbClr val="00B050"/>
                </a:solidFill>
              </a:rPr>
              <a:t>שֶׁיֵּשׁ בּוֹ דִמְיוֹן</a:t>
            </a:r>
            <a:endParaRPr lang="he-IL" dirty="0">
              <a:solidFill>
                <a:srgbClr val="00B050"/>
              </a:solidFill>
            </a:endParaRPr>
          </a:p>
          <a:p>
            <a:pPr fontAlgn="base"/>
            <a:r>
              <a:rPr lang="he-IL" b="1" dirty="0">
                <a:solidFill>
                  <a:srgbClr val="00B050"/>
                </a:solidFill>
              </a:rPr>
              <a:t>שֶׁיֵּשׁ בּוֹ רוּחָנִיּוּת</a:t>
            </a:r>
            <a:endParaRPr lang="he-IL" dirty="0">
              <a:solidFill>
                <a:srgbClr val="00B050"/>
              </a:solidFill>
            </a:endParaRPr>
          </a:p>
          <a:p>
            <a:pPr fontAlgn="base"/>
            <a:r>
              <a:rPr lang="he-IL" b="1" dirty="0">
                <a:solidFill>
                  <a:srgbClr val="00B050"/>
                </a:solidFill>
              </a:rPr>
              <a:t>אַךְ הַשַּׁלְהֶבֶת לֹא תָבִין</a:t>
            </a:r>
            <a:endParaRPr lang="he-IL" dirty="0">
              <a:solidFill>
                <a:srgbClr val="00B050"/>
              </a:solidFill>
            </a:endParaRPr>
          </a:p>
          <a:p>
            <a:pPr fontAlgn="base"/>
            <a:r>
              <a:rPr lang="he-IL" b="1" dirty="0">
                <a:solidFill>
                  <a:srgbClr val="00B050"/>
                </a:solidFill>
              </a:rPr>
              <a:t>הַשַּׁלְהֶבֶת לֹא תַאֲמִין.</a:t>
            </a:r>
            <a:endParaRPr lang="he-IL" dirty="0">
              <a:solidFill>
                <a:srgbClr val="00B05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65852" y="1789043"/>
            <a:ext cx="54864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>
                <a:latin typeface="Varela Round" panose="00000500000000000000" pitchFamily="2" charset="-79"/>
                <a:cs typeface="Varela Round" panose="00000500000000000000" pitchFamily="2" charset="-79"/>
              </a:rPr>
              <a:t>מדוע הברוש לא עונה ללהבה???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3232543"/>
            <a:ext cx="822960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sz="2400" dirty="0"/>
              <a:t>הלהבה </a:t>
            </a:r>
            <a:r>
              <a:rPr lang="he-IL" sz="2400" dirty="0" err="1"/>
              <a:t>במילא</a:t>
            </a:r>
            <a:r>
              <a:rPr lang="he-IL" sz="2400" dirty="0"/>
              <a:t> לא תבין...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sz="2400" dirty="0"/>
              <a:t>הברוש לא חלק </a:t>
            </a:r>
            <a:r>
              <a:rPr lang="he-IL" sz="2400" dirty="0" err="1"/>
              <a:t>מהויכוח</a:t>
            </a:r>
            <a:r>
              <a:rPr lang="he-IL" sz="2400" dirty="0"/>
              <a:t> שיזמה הלהבה, הוא שלם ובטוח בעצמו.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sz="2400" dirty="0"/>
              <a:t>הברוש, בניגוד ללהבה חי את חייו בלי לעסוק בעניינים של אחרים.</a:t>
            </a:r>
          </a:p>
        </p:txBody>
      </p:sp>
    </p:spTree>
    <p:extLst>
      <p:ext uri="{BB962C8B-B14F-4D97-AF65-F5344CB8AC3E}">
        <p14:creationId xmlns:p14="http://schemas.microsoft.com/office/powerpoint/2010/main" val="1658274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  <p:bldP spid="2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רוחניות או חרות??</a:t>
            </a:r>
          </a:p>
        </p:txBody>
      </p:sp>
      <p:sp>
        <p:nvSpPr>
          <p:cNvPr id="3" name="מלבן 2"/>
          <p:cNvSpPr/>
          <p:nvPr/>
        </p:nvSpPr>
        <p:spPr>
          <a:xfrm>
            <a:off x="-1345095" y="2399943"/>
            <a:ext cx="6092825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he-IL" sz="2800" dirty="0">
                <a:solidFill>
                  <a:srgbClr val="00B050"/>
                </a:solidFill>
              </a:rPr>
              <a:t>הוּא יוֹדֵעַ שֶׁיֵּשׁ בּוֹ </a:t>
            </a:r>
            <a:r>
              <a:rPr lang="he-IL" sz="2800" b="1" dirty="0">
                <a:solidFill>
                  <a:srgbClr val="00B050"/>
                </a:solidFill>
              </a:rPr>
              <a:t>טֵרוּף</a:t>
            </a:r>
          </a:p>
          <a:p>
            <a:pPr fontAlgn="base"/>
            <a:r>
              <a:rPr lang="he-IL" sz="2800" dirty="0">
                <a:solidFill>
                  <a:srgbClr val="00B050"/>
                </a:solidFill>
              </a:rPr>
              <a:t>שֶׁיֵּשׁ בּוֹ </a:t>
            </a:r>
            <a:r>
              <a:rPr lang="he-IL" sz="2800" b="1" dirty="0">
                <a:solidFill>
                  <a:srgbClr val="00B050"/>
                </a:solidFill>
              </a:rPr>
              <a:t>חֵרוּת</a:t>
            </a:r>
          </a:p>
          <a:p>
            <a:pPr fontAlgn="base"/>
            <a:r>
              <a:rPr lang="he-IL" sz="2800" dirty="0">
                <a:solidFill>
                  <a:srgbClr val="00B050"/>
                </a:solidFill>
              </a:rPr>
              <a:t>שֶׁיֵּשׁ בּוֹ </a:t>
            </a:r>
            <a:r>
              <a:rPr lang="he-IL" sz="2800" b="1" dirty="0">
                <a:solidFill>
                  <a:srgbClr val="00B050"/>
                </a:solidFill>
              </a:rPr>
              <a:t>דִמְיוֹן</a:t>
            </a:r>
          </a:p>
          <a:p>
            <a:pPr fontAlgn="base"/>
            <a:r>
              <a:rPr lang="he-IL" sz="2800" dirty="0">
                <a:solidFill>
                  <a:srgbClr val="00B050"/>
                </a:solidFill>
              </a:rPr>
              <a:t>שֶׁיֵּשׁ בּוֹ </a:t>
            </a:r>
            <a:r>
              <a:rPr lang="he-IL" sz="2800" b="1" dirty="0">
                <a:solidFill>
                  <a:srgbClr val="00B050"/>
                </a:solidFill>
              </a:rPr>
              <a:t>רוּחָנִיּוּת</a:t>
            </a:r>
          </a:p>
        </p:txBody>
      </p:sp>
      <p:sp>
        <p:nvSpPr>
          <p:cNvPr id="4" name="מלבן 3"/>
          <p:cNvSpPr/>
          <p:nvPr/>
        </p:nvSpPr>
        <p:spPr>
          <a:xfrm>
            <a:off x="5085522" y="2399943"/>
            <a:ext cx="6092825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he-IL" sz="2800" dirty="0">
                <a:solidFill>
                  <a:srgbClr val="FF0000"/>
                </a:solidFill>
              </a:rPr>
              <a:t>בְּלִי שֶמֶץ שֶל </a:t>
            </a:r>
            <a:r>
              <a:rPr lang="he-IL" sz="2800" b="1" dirty="0">
                <a:solidFill>
                  <a:srgbClr val="FF0000"/>
                </a:solidFill>
              </a:rPr>
              <a:t>טֵרוּף</a:t>
            </a:r>
          </a:p>
          <a:p>
            <a:pPr fontAlgn="base"/>
            <a:r>
              <a:rPr lang="he-IL" sz="2800" dirty="0">
                <a:solidFill>
                  <a:srgbClr val="FF0000"/>
                </a:solidFill>
              </a:rPr>
              <a:t>בְּלִי שֶמֶץ שֶל </a:t>
            </a:r>
            <a:r>
              <a:rPr lang="he-IL" sz="2800" b="1" dirty="0">
                <a:solidFill>
                  <a:srgbClr val="FF0000"/>
                </a:solidFill>
              </a:rPr>
              <a:t>רוּחָנִיּוּת</a:t>
            </a:r>
          </a:p>
          <a:p>
            <a:pPr fontAlgn="base"/>
            <a:r>
              <a:rPr lang="he-IL" sz="2800" dirty="0">
                <a:solidFill>
                  <a:srgbClr val="FF0000"/>
                </a:solidFill>
              </a:rPr>
              <a:t>בְּלִי שֶמֶץ שֶל </a:t>
            </a:r>
            <a:r>
              <a:rPr lang="he-IL" sz="2800" b="1" dirty="0">
                <a:solidFill>
                  <a:srgbClr val="FF0000"/>
                </a:solidFill>
              </a:rPr>
              <a:t>דִּמְיוֹן</a:t>
            </a:r>
          </a:p>
          <a:p>
            <a:pPr fontAlgn="base"/>
            <a:r>
              <a:rPr lang="he-IL" sz="2800" dirty="0">
                <a:solidFill>
                  <a:srgbClr val="FF0000"/>
                </a:solidFill>
              </a:rPr>
              <a:t>בְּלִי שֶמֶץ שֶל </a:t>
            </a:r>
            <a:r>
              <a:rPr lang="he-IL" sz="2800" b="1" dirty="0">
                <a:solidFill>
                  <a:srgbClr val="FF0000"/>
                </a:solidFill>
              </a:rPr>
              <a:t>חֵרוּת</a:t>
            </a:r>
          </a:p>
        </p:txBody>
      </p:sp>
      <p:cxnSp>
        <p:nvCxnSpPr>
          <p:cNvPr id="7" name="מחבר חץ ישר 6"/>
          <p:cNvCxnSpPr/>
          <p:nvPr/>
        </p:nvCxnSpPr>
        <p:spPr>
          <a:xfrm flipV="1">
            <a:off x="4747730" y="3130827"/>
            <a:ext cx="3432174" cy="815008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מחבר חץ ישר 9"/>
          <p:cNvCxnSpPr/>
          <p:nvPr/>
        </p:nvCxnSpPr>
        <p:spPr>
          <a:xfrm>
            <a:off x="4747730" y="3130827"/>
            <a:ext cx="3384204" cy="873803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57991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אז מי צודק??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102002" y="1767868"/>
            <a:ext cx="437321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שני כוחות בסיסיים </a:t>
            </a:r>
            <a:r>
              <a:rPr lang="he-IL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בעולם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74643" y="1629369"/>
            <a:ext cx="556591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"ארבעה </a:t>
            </a:r>
            <a:r>
              <a:rPr lang="he-IL" dirty="0" err="1">
                <a:latin typeface="Varela Round" panose="00000500000000000000" pitchFamily="2" charset="-79"/>
                <a:cs typeface="Varela Round" panose="00000500000000000000" pitchFamily="2" charset="-79"/>
              </a:rPr>
              <a:t>טבעים</a:t>
            </a:r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 שברא מהם הקב"ה את העולם: הארץ, המים האוויר והאש" (מדרש רבה במדבר, </a:t>
            </a:r>
            <a:r>
              <a:rPr lang="he-IL" dirty="0" err="1">
                <a:latin typeface="Varela Round" panose="00000500000000000000" pitchFamily="2" charset="-79"/>
                <a:cs typeface="Varela Round" panose="00000500000000000000" pitchFamily="2" charset="-79"/>
              </a:rPr>
              <a:t>יד,יב</a:t>
            </a:r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)</a:t>
            </a:r>
          </a:p>
        </p:txBody>
      </p:sp>
      <p:sp>
        <p:nvSpPr>
          <p:cNvPr id="6" name="מלבן 5"/>
          <p:cNvSpPr/>
          <p:nvPr/>
        </p:nvSpPr>
        <p:spPr>
          <a:xfrm>
            <a:off x="9288611" y="916208"/>
            <a:ext cx="17331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2800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שני יסודות</a:t>
            </a:r>
            <a:endParaRPr lang="he-IL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8468139" y="2741142"/>
            <a:ext cx="30070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שני כוחות בסיסיים </a:t>
            </a:r>
            <a:r>
              <a:rPr lang="he-IL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באדם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112478" y="4389958"/>
            <a:ext cx="1818601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he-IL" dirty="0"/>
              <a:t>מתרוצצים בתוך כל אדם ומוצאים את האיזון ביניהם</a:t>
            </a:r>
          </a:p>
        </p:txBody>
      </p:sp>
      <p:sp>
        <p:nvSpPr>
          <p:cNvPr id="14" name="מלבן 13"/>
          <p:cNvSpPr/>
          <p:nvPr/>
        </p:nvSpPr>
        <p:spPr>
          <a:xfrm>
            <a:off x="874643" y="2602642"/>
            <a:ext cx="55659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האדם הוא עולם קטן, העולם הוא אדם גדול, ומה שיש בזה יש בזה" (אבות דרבי נתן, פרק ל"א). </a:t>
            </a:r>
          </a:p>
        </p:txBody>
      </p:sp>
      <p:cxnSp>
        <p:nvCxnSpPr>
          <p:cNvPr id="16" name="מחבר חץ ישר 15"/>
          <p:cNvCxnSpPr/>
          <p:nvPr/>
        </p:nvCxnSpPr>
        <p:spPr>
          <a:xfrm>
            <a:off x="10545417" y="3382000"/>
            <a:ext cx="616226" cy="93427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מחבר חץ ישר 16"/>
          <p:cNvCxnSpPr/>
          <p:nvPr/>
        </p:nvCxnSpPr>
        <p:spPr>
          <a:xfrm flipH="1">
            <a:off x="8865705" y="3383699"/>
            <a:ext cx="526774" cy="93574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מלבן 18"/>
          <p:cNvSpPr/>
          <p:nvPr/>
        </p:nvSpPr>
        <p:spPr>
          <a:xfrm>
            <a:off x="7553739" y="4389958"/>
            <a:ext cx="1986476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he-IL" dirty="0"/>
              <a:t>באים לידי ביטוי בצורה שונה בתקופות חיים שונות</a:t>
            </a:r>
          </a:p>
        </p:txBody>
      </p:sp>
    </p:spTree>
    <p:extLst>
      <p:ext uri="{BB962C8B-B14F-4D97-AF65-F5344CB8AC3E}">
        <p14:creationId xmlns:p14="http://schemas.microsoft.com/office/powerpoint/2010/main" val="16476169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259444" y="456350"/>
            <a:ext cx="5646230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4800" b="1" dirty="0">
                <a:solidFill>
                  <a:srgbClr val="002060"/>
                </a:solidFill>
                <a:latin typeface="Varela Round" pitchFamily="2" charset="-79"/>
                <a:ea typeface="+mj-ea"/>
                <a:cs typeface="Varela Round" pitchFamily="2" charset="-79"/>
              </a:rPr>
              <a:t>האם את/ה יותר להבה או ברוש?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378036" y="2925694"/>
            <a:ext cx="73152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כתוב/כתבי ללהבה או לברוש מכתב תמיכה!</a:t>
            </a:r>
          </a:p>
        </p:txBody>
      </p:sp>
      <p:grpSp>
        <p:nvGrpSpPr>
          <p:cNvPr id="12" name="קבוצה 11"/>
          <p:cNvGrpSpPr/>
          <p:nvPr/>
        </p:nvGrpSpPr>
        <p:grpSpPr>
          <a:xfrm rot="20487212">
            <a:off x="1236980" y="637309"/>
            <a:ext cx="3701872" cy="5038436"/>
            <a:chOff x="1236980" y="637309"/>
            <a:chExt cx="3701872" cy="5038436"/>
          </a:xfrm>
        </p:grpSpPr>
        <p:pic>
          <p:nvPicPr>
            <p:cNvPr id="7" name="תמונה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2543" y="637309"/>
              <a:ext cx="3406309" cy="5038436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3103418" y="871848"/>
              <a:ext cx="1754909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dirty="0">
                  <a:latin typeface="Guttman Yad-Brush" panose="02010401010101010101" pitchFamily="2" charset="-79"/>
                  <a:cs typeface="Guttman Yad-Brush" panose="02010401010101010101" pitchFamily="2" charset="-79"/>
                </a:rPr>
                <a:t>שלום וברכה,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236980" y="4948593"/>
              <a:ext cx="1754909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dirty="0">
                  <a:latin typeface="Guttman Yad-Brush" panose="02010401010101010101" pitchFamily="2" charset="-79"/>
                  <a:cs typeface="Guttman Yad-Brush" panose="02010401010101010101" pitchFamily="2" charset="-79"/>
                </a:rPr>
                <a:t>שלך ...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382086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אמצעי עיצוב</a:t>
            </a:r>
          </a:p>
        </p:txBody>
      </p:sp>
      <p:sp>
        <p:nvSpPr>
          <p:cNvPr id="2" name="מציין מיקום טקסט 1"/>
          <p:cNvSpPr>
            <a:spLocks noGrp="1"/>
          </p:cNvSpPr>
          <p:nvPr>
            <p:ph type="body" sz="quarter" idx="3"/>
          </p:nvPr>
        </p:nvSpPr>
        <p:spPr>
          <a:xfrm>
            <a:off x="515206" y="1958108"/>
            <a:ext cx="9986539" cy="2927927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e-IL" sz="4000" dirty="0"/>
              <a:t>מטאפורה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e-IL" sz="4000" dirty="0" err="1"/>
              <a:t>אנאפורה</a:t>
            </a:r>
            <a:endParaRPr lang="he-IL" sz="4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e-IL" sz="4000" dirty="0"/>
              <a:t>לשון ציורית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e-IL" sz="4000" dirty="0"/>
              <a:t>ניגוד והשלמה</a:t>
            </a:r>
          </a:p>
        </p:txBody>
      </p:sp>
    </p:spTree>
    <p:extLst>
      <p:ext uri="{BB962C8B-B14F-4D97-AF65-F5344CB8AC3E}">
        <p14:creationId xmlns:p14="http://schemas.microsoft.com/office/powerpoint/2010/main" val="6397370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מציין מיקום טקסט 13"/>
          <p:cNvSpPr>
            <a:spLocks noGrp="1"/>
          </p:cNvSpPr>
          <p:nvPr>
            <p:ph type="body" sz="quarter" idx="3"/>
          </p:nvPr>
        </p:nvSpPr>
        <p:spPr>
          <a:xfrm>
            <a:off x="2507432" y="983550"/>
            <a:ext cx="6412067" cy="444718"/>
          </a:xfrm>
        </p:spPr>
        <p:txBody>
          <a:bodyPr/>
          <a:lstStyle/>
          <a:p>
            <a:r>
              <a:rPr lang="he-IL" dirty="0"/>
              <a:t>מטאפורה</a:t>
            </a:r>
          </a:p>
        </p:txBody>
      </p:sp>
      <p:sp>
        <p:nvSpPr>
          <p:cNvPr id="8" name="כותרת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אמצעי עיצוב</a:t>
            </a:r>
          </a:p>
        </p:txBody>
      </p:sp>
      <p:sp>
        <p:nvSpPr>
          <p:cNvPr id="2" name="מלבן 1"/>
          <p:cNvSpPr/>
          <p:nvPr/>
        </p:nvSpPr>
        <p:spPr>
          <a:xfrm>
            <a:off x="6222261" y="1428268"/>
            <a:ext cx="3934691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he-IL" sz="1600" b="1" dirty="0">
                <a:solidFill>
                  <a:srgbClr val="FF0000"/>
                </a:solidFill>
              </a:rPr>
              <a:t>הַלֶּהָבָה אוֹמֶרֶת לַבְּרוֹש</a:t>
            </a:r>
          </a:p>
          <a:p>
            <a:pPr fontAlgn="base"/>
            <a:r>
              <a:rPr lang="he-IL" sz="1600" b="1" dirty="0">
                <a:solidFill>
                  <a:srgbClr val="FF0000"/>
                </a:solidFill>
              </a:rPr>
              <a:t>כַּאֲשֶׁר אֲנִי רוֹאָה</a:t>
            </a:r>
            <a:endParaRPr lang="he-IL" sz="1600" dirty="0">
              <a:solidFill>
                <a:srgbClr val="FF0000"/>
              </a:solidFill>
            </a:endParaRPr>
          </a:p>
          <a:p>
            <a:pPr fontAlgn="base"/>
            <a:r>
              <a:rPr lang="he-IL" sz="1600" b="1" dirty="0">
                <a:solidFill>
                  <a:srgbClr val="FF0000"/>
                </a:solidFill>
              </a:rPr>
              <a:t>כַּמָּה אַתָּה שַׁאֲנָן</a:t>
            </a:r>
            <a:endParaRPr lang="he-IL" sz="1600" dirty="0">
              <a:solidFill>
                <a:srgbClr val="FF0000"/>
              </a:solidFill>
            </a:endParaRPr>
          </a:p>
          <a:p>
            <a:pPr fontAlgn="base"/>
            <a:r>
              <a:rPr lang="he-IL" sz="1600" b="1" dirty="0">
                <a:solidFill>
                  <a:srgbClr val="FF0000"/>
                </a:solidFill>
              </a:rPr>
              <a:t>כַּמָּה עוֹטֶה גָאוֹן</a:t>
            </a:r>
            <a:endParaRPr lang="he-IL" sz="1600" dirty="0">
              <a:solidFill>
                <a:srgbClr val="FF0000"/>
              </a:solidFill>
            </a:endParaRPr>
          </a:p>
          <a:p>
            <a:pPr fontAlgn="base"/>
            <a:r>
              <a:rPr lang="he-IL" sz="1600" b="1" dirty="0">
                <a:solidFill>
                  <a:srgbClr val="FF0000"/>
                </a:solidFill>
              </a:rPr>
              <a:t>מַשֶּׁהוּ בְּתוֹכִי מִשְׁתּוֹלֵל</a:t>
            </a:r>
            <a:endParaRPr lang="he-IL" sz="1600" dirty="0">
              <a:solidFill>
                <a:srgbClr val="FF0000"/>
              </a:solidFill>
            </a:endParaRPr>
          </a:p>
          <a:p>
            <a:pPr fontAlgn="base"/>
            <a:r>
              <a:rPr lang="he-IL" sz="1600" b="1" dirty="0">
                <a:solidFill>
                  <a:srgbClr val="FF0000"/>
                </a:solidFill>
              </a:rPr>
              <a:t>אֵיךְ אֶפְשָׁר לַעֲבֹר אֶת הַחַיִּים</a:t>
            </a:r>
            <a:endParaRPr lang="he-IL" sz="1600" dirty="0">
              <a:solidFill>
                <a:srgbClr val="FF0000"/>
              </a:solidFill>
            </a:endParaRPr>
          </a:p>
          <a:p>
            <a:pPr fontAlgn="base"/>
            <a:r>
              <a:rPr lang="he-IL" sz="1600" b="1" dirty="0">
                <a:solidFill>
                  <a:srgbClr val="FF0000"/>
                </a:solidFill>
              </a:rPr>
              <a:t>הַנּוֹרָאִים הָאֵלֶּה</a:t>
            </a:r>
            <a:endParaRPr lang="he-IL" sz="1600" dirty="0">
              <a:solidFill>
                <a:srgbClr val="FF0000"/>
              </a:solidFill>
            </a:endParaRPr>
          </a:p>
          <a:p>
            <a:pPr fontAlgn="base"/>
            <a:r>
              <a:rPr lang="he-IL" sz="1600" b="1" dirty="0">
                <a:solidFill>
                  <a:srgbClr val="FF0000"/>
                </a:solidFill>
              </a:rPr>
              <a:t>בְּלִי שֶמֶץ שֶל טֵרוּף</a:t>
            </a:r>
            <a:endParaRPr lang="he-IL" sz="1600" dirty="0">
              <a:solidFill>
                <a:srgbClr val="FF0000"/>
              </a:solidFill>
            </a:endParaRPr>
          </a:p>
          <a:p>
            <a:pPr fontAlgn="base"/>
            <a:r>
              <a:rPr lang="he-IL" sz="1600" b="1" dirty="0">
                <a:solidFill>
                  <a:srgbClr val="FF0000"/>
                </a:solidFill>
              </a:rPr>
              <a:t>בְּלִי שֶמֶץ שֶל רוּחָנִיּוּת</a:t>
            </a:r>
            <a:endParaRPr lang="he-IL" sz="1600" dirty="0">
              <a:solidFill>
                <a:srgbClr val="FF0000"/>
              </a:solidFill>
            </a:endParaRPr>
          </a:p>
          <a:p>
            <a:pPr fontAlgn="base"/>
            <a:r>
              <a:rPr lang="he-IL" sz="1600" b="1" dirty="0">
                <a:solidFill>
                  <a:srgbClr val="FF0000"/>
                </a:solidFill>
              </a:rPr>
              <a:t>בְּלִי שֶמֶץ שֶל דִּמְיוֹן</a:t>
            </a:r>
            <a:endParaRPr lang="he-IL" sz="1600" dirty="0">
              <a:solidFill>
                <a:srgbClr val="FF0000"/>
              </a:solidFill>
            </a:endParaRPr>
          </a:p>
          <a:p>
            <a:pPr fontAlgn="base"/>
            <a:r>
              <a:rPr lang="he-IL" sz="1600" b="1" dirty="0">
                <a:solidFill>
                  <a:srgbClr val="FF0000"/>
                </a:solidFill>
              </a:rPr>
              <a:t>בְּלִי שֶמֶץ שֶל חֵרוּת</a:t>
            </a:r>
            <a:endParaRPr lang="he-IL" sz="1600" dirty="0">
              <a:solidFill>
                <a:srgbClr val="FF0000"/>
              </a:solidFill>
            </a:endParaRPr>
          </a:p>
          <a:p>
            <a:pPr fontAlgn="base"/>
            <a:r>
              <a:rPr lang="he-IL" sz="1600" b="1" dirty="0" err="1">
                <a:solidFill>
                  <a:srgbClr val="FF0000"/>
                </a:solidFill>
              </a:rPr>
              <a:t>בְּגַאֲוָה</a:t>
            </a:r>
            <a:r>
              <a:rPr lang="he-IL" sz="1600" b="1" dirty="0">
                <a:solidFill>
                  <a:srgbClr val="FF0000"/>
                </a:solidFill>
              </a:rPr>
              <a:t> עַתִּיקָה וְקוֹדֶרֶת.</a:t>
            </a:r>
            <a:endParaRPr lang="he-IL" sz="1600" dirty="0">
              <a:solidFill>
                <a:srgbClr val="FF0000"/>
              </a:solidFill>
            </a:endParaRPr>
          </a:p>
          <a:p>
            <a:pPr fontAlgn="base"/>
            <a:endParaRPr lang="he-IL" sz="1600" b="1" dirty="0">
              <a:solidFill>
                <a:srgbClr val="FF0000"/>
              </a:solidFill>
            </a:endParaRPr>
          </a:p>
          <a:p>
            <a:pPr fontAlgn="base"/>
            <a:endParaRPr lang="he-IL" sz="1600" b="1" dirty="0">
              <a:solidFill>
                <a:srgbClr val="FF0000"/>
              </a:solidFill>
            </a:endParaRPr>
          </a:p>
          <a:p>
            <a:pPr fontAlgn="base"/>
            <a:endParaRPr lang="he-IL" sz="1600" b="1" dirty="0">
              <a:solidFill>
                <a:srgbClr val="FF0000"/>
              </a:solidFill>
            </a:endParaRPr>
          </a:p>
          <a:p>
            <a:pPr fontAlgn="base"/>
            <a:r>
              <a:rPr lang="he-IL" sz="1600" b="1" dirty="0">
                <a:solidFill>
                  <a:srgbClr val="FF0000"/>
                </a:solidFill>
              </a:rPr>
              <a:t>וְאֶת הַתְּלוּת הָאֲרוּרָה שֶׁלְּךָ</a:t>
            </a:r>
            <a:endParaRPr lang="he-IL" sz="1600" dirty="0">
              <a:solidFill>
                <a:srgbClr val="FF0000"/>
              </a:solidFill>
            </a:endParaRPr>
          </a:p>
          <a:p>
            <a:pPr fontAlgn="base"/>
            <a:r>
              <a:rPr lang="he-IL" sz="1600" b="1" dirty="0">
                <a:solidFill>
                  <a:srgbClr val="FF0000"/>
                </a:solidFill>
              </a:rPr>
              <a:t>בָּאֲדָמָה, </a:t>
            </a:r>
            <a:r>
              <a:rPr lang="he-IL" sz="1600" b="1" dirty="0" err="1">
                <a:solidFill>
                  <a:srgbClr val="FF0000"/>
                </a:solidFill>
              </a:rPr>
              <a:t>בָּאֲוִיר</a:t>
            </a:r>
            <a:r>
              <a:rPr lang="he-IL" sz="1600" b="1" dirty="0">
                <a:solidFill>
                  <a:srgbClr val="FF0000"/>
                </a:solidFill>
              </a:rPr>
              <a:t>, בַּשֶּׁמֶשׁ, בַּמָּטָר וּבַטַּל.</a:t>
            </a:r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7939" y="2058296"/>
            <a:ext cx="2486891" cy="2486891"/>
          </a:xfrm>
          <a:prstGeom prst="rect">
            <a:avLst/>
          </a:prstGeom>
        </p:spPr>
      </p:pic>
      <p:sp>
        <p:nvSpPr>
          <p:cNvPr id="7" name="מלבן 6"/>
          <p:cNvSpPr/>
          <p:nvPr/>
        </p:nvSpPr>
        <p:spPr>
          <a:xfrm>
            <a:off x="133466" y="937110"/>
            <a:ext cx="65890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אמצעי שמאיר מושג אחד בתכונותיו של מושג אחר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222260" y="4353540"/>
            <a:ext cx="3934691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fontAlgn="base"/>
            <a:r>
              <a:rPr lang="he-IL" sz="1600" b="1" dirty="0">
                <a:solidFill>
                  <a:srgbClr val="FF0000"/>
                </a:solidFill>
              </a:rPr>
              <a:t>לוּ </a:t>
            </a:r>
            <a:r>
              <a:rPr lang="he-IL" sz="1600" b="1" dirty="0" err="1">
                <a:solidFill>
                  <a:srgbClr val="FF0000"/>
                </a:solidFill>
              </a:rPr>
              <a:t>יָכֹלְתִּי</a:t>
            </a:r>
            <a:r>
              <a:rPr lang="he-IL" sz="1600" b="1" dirty="0">
                <a:solidFill>
                  <a:srgbClr val="FF0000"/>
                </a:solidFill>
              </a:rPr>
              <a:t> הָיִיתִי שׂוֹרֶפֶת</a:t>
            </a:r>
            <a:endParaRPr lang="he-IL" sz="1600" dirty="0">
              <a:solidFill>
                <a:srgbClr val="FF0000"/>
              </a:solidFill>
            </a:endParaRPr>
          </a:p>
          <a:p>
            <a:pPr lvl="0" fontAlgn="base"/>
            <a:r>
              <a:rPr lang="he-IL" sz="1600" b="1" dirty="0">
                <a:solidFill>
                  <a:srgbClr val="FF0000"/>
                </a:solidFill>
              </a:rPr>
              <a:t>אֶת הַמִּמְסָד</a:t>
            </a:r>
            <a:endParaRPr lang="he-IL" sz="1600" dirty="0">
              <a:solidFill>
                <a:srgbClr val="FF0000"/>
              </a:solidFill>
            </a:endParaRPr>
          </a:p>
          <a:p>
            <a:pPr lvl="0" fontAlgn="base"/>
            <a:r>
              <a:rPr lang="he-IL" sz="1600" b="1" dirty="0">
                <a:solidFill>
                  <a:srgbClr val="FF0000"/>
                </a:solidFill>
              </a:rPr>
              <a:t>שֶׁשְּׁמוֹ תְּקוּפוֹת הַשָּׁנָה</a:t>
            </a:r>
            <a:endParaRPr lang="he-IL" sz="1600" dirty="0">
              <a:solidFill>
                <a:srgbClr val="FF0000"/>
              </a:solidFill>
            </a:endParaRP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327849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אמצעי עיצוב</a:t>
            </a:r>
          </a:p>
        </p:txBody>
      </p:sp>
      <p:sp>
        <p:nvSpPr>
          <p:cNvPr id="18" name="מציין מיקום טקסט 13"/>
          <p:cNvSpPr>
            <a:spLocks noGrp="1"/>
          </p:cNvSpPr>
          <p:nvPr>
            <p:ph type="body" sz="quarter" idx="3"/>
          </p:nvPr>
        </p:nvSpPr>
        <p:spPr>
          <a:xfrm>
            <a:off x="2889172" y="1266671"/>
            <a:ext cx="6412067" cy="444718"/>
          </a:xfrm>
        </p:spPr>
        <p:txBody>
          <a:bodyPr/>
          <a:lstStyle/>
          <a:p>
            <a:r>
              <a:rPr lang="he-IL" dirty="0" err="1"/>
              <a:t>אנאפורה</a:t>
            </a:r>
            <a:endParaRPr lang="he-IL" dirty="0"/>
          </a:p>
        </p:txBody>
      </p:sp>
      <p:sp>
        <p:nvSpPr>
          <p:cNvPr id="4" name="מלבן 3"/>
          <p:cNvSpPr/>
          <p:nvPr/>
        </p:nvSpPr>
        <p:spPr>
          <a:xfrm>
            <a:off x="515206" y="1194304"/>
            <a:ext cx="65890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חזרה על מילה אחת או יותר בראשי שורות</a:t>
            </a:r>
          </a:p>
        </p:txBody>
      </p:sp>
      <p:sp>
        <p:nvSpPr>
          <p:cNvPr id="13" name="מציין מיקום תוכן 1"/>
          <p:cNvSpPr>
            <a:spLocks noGrp="1"/>
          </p:cNvSpPr>
          <p:nvPr>
            <p:ph sz="quarter" idx="4"/>
          </p:nvPr>
        </p:nvSpPr>
        <p:spPr>
          <a:xfrm>
            <a:off x="6646718" y="1745950"/>
            <a:ext cx="2883630" cy="4152517"/>
          </a:xfrm>
        </p:spPr>
        <p:txBody>
          <a:bodyPr>
            <a:noAutofit/>
          </a:bodyPr>
          <a:lstStyle/>
          <a:p>
            <a:pPr marL="0" indent="0" fontAlgn="base">
              <a:spcAft>
                <a:spcPts val="0"/>
              </a:spcAft>
              <a:buNone/>
            </a:pPr>
            <a:r>
              <a:rPr lang="he-IL" sz="1200" b="1" dirty="0">
                <a:solidFill>
                  <a:srgbClr val="FF0000"/>
                </a:solidFill>
              </a:rPr>
              <a:t>הַלֶּהָבָה אוֹמֶרֶת לַבְּרוֹש</a:t>
            </a:r>
          </a:p>
          <a:p>
            <a:pPr marL="0" indent="0" fontAlgn="base">
              <a:spcAft>
                <a:spcPts val="0"/>
              </a:spcAft>
              <a:buNone/>
            </a:pPr>
            <a:r>
              <a:rPr lang="he-IL" sz="1200" b="1" dirty="0">
                <a:solidFill>
                  <a:srgbClr val="FF0000"/>
                </a:solidFill>
              </a:rPr>
              <a:t>כַּאֲשֶׁר אֲנִי רוֹאָה</a:t>
            </a:r>
            <a:endParaRPr lang="he-IL" sz="1200" dirty="0">
              <a:solidFill>
                <a:srgbClr val="FF0000"/>
              </a:solidFill>
            </a:endParaRPr>
          </a:p>
          <a:p>
            <a:pPr marL="0" indent="0" fontAlgn="base">
              <a:spcAft>
                <a:spcPts val="0"/>
              </a:spcAft>
              <a:buNone/>
            </a:pPr>
            <a:r>
              <a:rPr lang="he-IL" sz="1200" b="1" dirty="0">
                <a:solidFill>
                  <a:srgbClr val="FF0000"/>
                </a:solidFill>
              </a:rPr>
              <a:t>כַּמָּה אַתָּה שַׁאֲנָן</a:t>
            </a:r>
            <a:endParaRPr lang="he-IL" sz="1200" dirty="0">
              <a:solidFill>
                <a:srgbClr val="FF0000"/>
              </a:solidFill>
            </a:endParaRPr>
          </a:p>
          <a:p>
            <a:pPr marL="0" indent="0" fontAlgn="base">
              <a:spcAft>
                <a:spcPts val="0"/>
              </a:spcAft>
              <a:buNone/>
            </a:pPr>
            <a:r>
              <a:rPr lang="he-IL" sz="1200" b="1" dirty="0">
                <a:solidFill>
                  <a:srgbClr val="FF0000"/>
                </a:solidFill>
              </a:rPr>
              <a:t>כַּמָּה עוֹטֶה גָאוֹן</a:t>
            </a:r>
            <a:endParaRPr lang="he-IL" sz="1200" dirty="0">
              <a:solidFill>
                <a:srgbClr val="FF0000"/>
              </a:solidFill>
            </a:endParaRPr>
          </a:p>
          <a:p>
            <a:pPr marL="0" indent="0" fontAlgn="base">
              <a:spcAft>
                <a:spcPts val="0"/>
              </a:spcAft>
              <a:buNone/>
            </a:pPr>
            <a:r>
              <a:rPr lang="he-IL" sz="1200" b="1" dirty="0">
                <a:solidFill>
                  <a:srgbClr val="FF0000"/>
                </a:solidFill>
              </a:rPr>
              <a:t>מַשֶּׁהוּ בְּתוֹכִי מִשְׁתּוֹלֵל</a:t>
            </a:r>
            <a:endParaRPr lang="he-IL" sz="1200" dirty="0">
              <a:solidFill>
                <a:srgbClr val="FF0000"/>
              </a:solidFill>
            </a:endParaRPr>
          </a:p>
          <a:p>
            <a:pPr marL="0" indent="0" fontAlgn="base">
              <a:spcAft>
                <a:spcPts val="0"/>
              </a:spcAft>
              <a:buNone/>
            </a:pPr>
            <a:r>
              <a:rPr lang="he-IL" sz="1200" b="1" dirty="0">
                <a:solidFill>
                  <a:srgbClr val="FF0000"/>
                </a:solidFill>
              </a:rPr>
              <a:t>אֵיךְ אֶפְשָׁר לַעֲבֹר אֶת הַחַיִּים</a:t>
            </a:r>
            <a:endParaRPr lang="he-IL" sz="1200" dirty="0">
              <a:solidFill>
                <a:srgbClr val="FF0000"/>
              </a:solidFill>
            </a:endParaRPr>
          </a:p>
          <a:p>
            <a:pPr marL="0" indent="0" fontAlgn="base">
              <a:spcAft>
                <a:spcPts val="0"/>
              </a:spcAft>
              <a:buNone/>
            </a:pPr>
            <a:r>
              <a:rPr lang="he-IL" sz="1200" b="1" dirty="0">
                <a:solidFill>
                  <a:srgbClr val="FF0000"/>
                </a:solidFill>
              </a:rPr>
              <a:t>הַנּוֹרָאִים הָאֵלֶּה</a:t>
            </a:r>
            <a:endParaRPr lang="he-IL" sz="1200" dirty="0">
              <a:solidFill>
                <a:srgbClr val="FF0000"/>
              </a:solidFill>
            </a:endParaRPr>
          </a:p>
          <a:p>
            <a:pPr marL="0" indent="0" fontAlgn="base">
              <a:spcAft>
                <a:spcPts val="0"/>
              </a:spcAft>
              <a:buNone/>
            </a:pPr>
            <a:r>
              <a:rPr lang="he-IL" sz="1200" b="1" dirty="0">
                <a:solidFill>
                  <a:srgbClr val="FF0000"/>
                </a:solidFill>
              </a:rPr>
              <a:t>בְּלִי שֶמֶץ שֶל טֵרוּף</a:t>
            </a:r>
            <a:endParaRPr lang="he-IL" sz="1200" dirty="0">
              <a:solidFill>
                <a:srgbClr val="FF0000"/>
              </a:solidFill>
            </a:endParaRPr>
          </a:p>
          <a:p>
            <a:pPr marL="0" indent="0" fontAlgn="base">
              <a:spcAft>
                <a:spcPts val="0"/>
              </a:spcAft>
              <a:buNone/>
            </a:pPr>
            <a:r>
              <a:rPr lang="he-IL" sz="1200" b="1" dirty="0">
                <a:solidFill>
                  <a:srgbClr val="FF0000"/>
                </a:solidFill>
              </a:rPr>
              <a:t>בְּלִי שֶמֶץ שֶל רוּחָנִיּוּת</a:t>
            </a:r>
            <a:endParaRPr lang="he-IL" sz="1200" dirty="0">
              <a:solidFill>
                <a:srgbClr val="FF0000"/>
              </a:solidFill>
            </a:endParaRPr>
          </a:p>
          <a:p>
            <a:pPr marL="0" indent="0" fontAlgn="base">
              <a:spcAft>
                <a:spcPts val="0"/>
              </a:spcAft>
              <a:buNone/>
            </a:pPr>
            <a:r>
              <a:rPr lang="he-IL" sz="1200" b="1" dirty="0">
                <a:solidFill>
                  <a:srgbClr val="FF0000"/>
                </a:solidFill>
              </a:rPr>
              <a:t>בְּלִי שֶמֶץ שֶל דִּמְיוֹן</a:t>
            </a:r>
            <a:endParaRPr lang="he-IL" sz="1200" dirty="0">
              <a:solidFill>
                <a:srgbClr val="FF0000"/>
              </a:solidFill>
            </a:endParaRPr>
          </a:p>
          <a:p>
            <a:pPr marL="0" indent="0" fontAlgn="base">
              <a:spcAft>
                <a:spcPts val="0"/>
              </a:spcAft>
              <a:buNone/>
            </a:pPr>
            <a:r>
              <a:rPr lang="he-IL" sz="1200" b="1" dirty="0">
                <a:solidFill>
                  <a:srgbClr val="FF0000"/>
                </a:solidFill>
              </a:rPr>
              <a:t>בְּלִי שֶמֶץ שֶל חֵרוּת</a:t>
            </a:r>
            <a:endParaRPr lang="he-IL" sz="1200" dirty="0">
              <a:solidFill>
                <a:srgbClr val="FF0000"/>
              </a:solidFill>
            </a:endParaRPr>
          </a:p>
          <a:p>
            <a:pPr marL="0" indent="0" fontAlgn="base">
              <a:spcAft>
                <a:spcPts val="0"/>
              </a:spcAft>
              <a:buNone/>
            </a:pPr>
            <a:r>
              <a:rPr lang="he-IL" sz="1200" b="1" dirty="0" err="1">
                <a:solidFill>
                  <a:srgbClr val="FF0000"/>
                </a:solidFill>
              </a:rPr>
              <a:t>בְּגַאֲוָה</a:t>
            </a:r>
            <a:r>
              <a:rPr lang="he-IL" sz="1200" b="1" dirty="0">
                <a:solidFill>
                  <a:srgbClr val="FF0000"/>
                </a:solidFill>
              </a:rPr>
              <a:t> עַתִּיקָה וְקוֹדֶרֶת.</a:t>
            </a:r>
            <a:endParaRPr lang="he-IL" sz="1200" dirty="0">
              <a:solidFill>
                <a:srgbClr val="FF0000"/>
              </a:solidFill>
            </a:endParaRPr>
          </a:p>
          <a:p>
            <a:pPr marL="0" indent="0" fontAlgn="base">
              <a:spcAft>
                <a:spcPts val="0"/>
              </a:spcAft>
              <a:buNone/>
            </a:pPr>
            <a:r>
              <a:rPr lang="he-IL" sz="1200" b="1" dirty="0">
                <a:solidFill>
                  <a:srgbClr val="FF0000"/>
                </a:solidFill>
              </a:rPr>
              <a:t>לוּ </a:t>
            </a:r>
            <a:r>
              <a:rPr lang="he-IL" sz="1200" b="1" dirty="0" err="1">
                <a:solidFill>
                  <a:srgbClr val="FF0000"/>
                </a:solidFill>
              </a:rPr>
              <a:t>יָכֹלְתִּי</a:t>
            </a:r>
            <a:r>
              <a:rPr lang="he-IL" sz="1200" b="1" dirty="0">
                <a:solidFill>
                  <a:srgbClr val="FF0000"/>
                </a:solidFill>
              </a:rPr>
              <a:t> הָיִיתִי שׂוֹרֶפֶת</a:t>
            </a:r>
            <a:endParaRPr lang="he-IL" sz="1200" dirty="0">
              <a:solidFill>
                <a:srgbClr val="FF0000"/>
              </a:solidFill>
            </a:endParaRPr>
          </a:p>
          <a:p>
            <a:pPr marL="0" indent="0" fontAlgn="base">
              <a:spcAft>
                <a:spcPts val="0"/>
              </a:spcAft>
              <a:buNone/>
            </a:pPr>
            <a:r>
              <a:rPr lang="he-IL" sz="1200" b="1" dirty="0">
                <a:solidFill>
                  <a:srgbClr val="FF0000"/>
                </a:solidFill>
              </a:rPr>
              <a:t>אֶת הַמִּמְסָד</a:t>
            </a:r>
            <a:endParaRPr lang="he-IL" sz="1200" dirty="0">
              <a:solidFill>
                <a:srgbClr val="FF0000"/>
              </a:solidFill>
            </a:endParaRPr>
          </a:p>
          <a:p>
            <a:pPr marL="0" indent="0" fontAlgn="base">
              <a:spcAft>
                <a:spcPts val="0"/>
              </a:spcAft>
              <a:buNone/>
            </a:pPr>
            <a:r>
              <a:rPr lang="he-IL" sz="1200" b="1" dirty="0">
                <a:solidFill>
                  <a:srgbClr val="FF0000"/>
                </a:solidFill>
              </a:rPr>
              <a:t>שֶׁשְּׁמוֹ תְּקוּפוֹת הַשָּׁנָה</a:t>
            </a:r>
            <a:endParaRPr lang="he-IL" sz="1200" dirty="0">
              <a:solidFill>
                <a:srgbClr val="FF0000"/>
              </a:solidFill>
            </a:endParaRPr>
          </a:p>
          <a:p>
            <a:pPr marL="0" indent="0" fontAlgn="base">
              <a:spcAft>
                <a:spcPts val="0"/>
              </a:spcAft>
              <a:buNone/>
            </a:pPr>
            <a:r>
              <a:rPr lang="he-IL" sz="1200" b="1" dirty="0">
                <a:solidFill>
                  <a:srgbClr val="FF0000"/>
                </a:solidFill>
              </a:rPr>
              <a:t>וְאֶת הַתְּלוּת הָאֲרוּרָה שֶׁלְּךָ</a:t>
            </a:r>
            <a:endParaRPr lang="he-IL" sz="1200" dirty="0">
              <a:solidFill>
                <a:srgbClr val="FF0000"/>
              </a:solidFill>
            </a:endParaRPr>
          </a:p>
          <a:p>
            <a:pPr marL="0" indent="0" fontAlgn="base">
              <a:spcAft>
                <a:spcPts val="0"/>
              </a:spcAft>
              <a:buNone/>
            </a:pPr>
            <a:r>
              <a:rPr lang="he-IL" sz="1200" b="1" dirty="0">
                <a:solidFill>
                  <a:srgbClr val="FF0000"/>
                </a:solidFill>
              </a:rPr>
              <a:t>בָּאֲדָמָה, </a:t>
            </a:r>
            <a:r>
              <a:rPr lang="he-IL" sz="1200" b="1" dirty="0" err="1">
                <a:solidFill>
                  <a:srgbClr val="FF0000"/>
                </a:solidFill>
              </a:rPr>
              <a:t>בָּאֲוִיר</a:t>
            </a:r>
            <a:r>
              <a:rPr lang="he-IL" sz="1200" b="1" dirty="0">
                <a:solidFill>
                  <a:srgbClr val="FF0000"/>
                </a:solidFill>
              </a:rPr>
              <a:t>, בַּשֶּׁמֶשׁ, בַּמָּטָר וּבַטַּל.</a:t>
            </a:r>
          </a:p>
          <a:p>
            <a:pPr marL="0" indent="0" fontAlgn="base">
              <a:spcAft>
                <a:spcPts val="0"/>
              </a:spcAft>
              <a:buNone/>
            </a:pPr>
            <a:endParaRPr lang="he-IL" sz="1200" dirty="0"/>
          </a:p>
          <a:p>
            <a:pPr marL="0" indent="0" fontAlgn="base">
              <a:spcAft>
                <a:spcPts val="0"/>
              </a:spcAft>
              <a:buNone/>
            </a:pPr>
            <a:r>
              <a:rPr lang="he-IL" sz="1200" b="1" dirty="0">
                <a:solidFill>
                  <a:srgbClr val="00B050"/>
                </a:solidFill>
              </a:rPr>
              <a:t>הַבְּרוֹש שוֹתֵק,</a:t>
            </a:r>
            <a:endParaRPr lang="he-IL" sz="1200" dirty="0">
              <a:solidFill>
                <a:srgbClr val="00B050"/>
              </a:solidFill>
            </a:endParaRPr>
          </a:p>
          <a:p>
            <a:pPr marL="0" indent="0" fontAlgn="base">
              <a:spcAft>
                <a:spcPts val="0"/>
              </a:spcAft>
              <a:buNone/>
            </a:pPr>
            <a:r>
              <a:rPr lang="he-IL" sz="1200" b="1" dirty="0">
                <a:solidFill>
                  <a:srgbClr val="00B050"/>
                </a:solidFill>
              </a:rPr>
              <a:t>הוּא יוֹדֵעַ שֶׁיֵּשׁ בּוֹ טֵרוּף</a:t>
            </a:r>
            <a:endParaRPr lang="he-IL" sz="1200" dirty="0">
              <a:solidFill>
                <a:srgbClr val="00B050"/>
              </a:solidFill>
            </a:endParaRPr>
          </a:p>
          <a:p>
            <a:pPr marL="0" indent="0" fontAlgn="base">
              <a:spcAft>
                <a:spcPts val="0"/>
              </a:spcAft>
              <a:buNone/>
            </a:pPr>
            <a:r>
              <a:rPr lang="he-IL" sz="1200" b="1" dirty="0">
                <a:solidFill>
                  <a:srgbClr val="00B050"/>
                </a:solidFill>
              </a:rPr>
              <a:t>שֶׁיֵּשׁ בּוֹ חֵרוּת</a:t>
            </a:r>
            <a:endParaRPr lang="he-IL" sz="1200" dirty="0">
              <a:solidFill>
                <a:srgbClr val="00B050"/>
              </a:solidFill>
            </a:endParaRPr>
          </a:p>
          <a:p>
            <a:pPr marL="0" indent="0" fontAlgn="base">
              <a:spcAft>
                <a:spcPts val="0"/>
              </a:spcAft>
              <a:buNone/>
            </a:pPr>
            <a:r>
              <a:rPr lang="he-IL" sz="1200" b="1" dirty="0">
                <a:solidFill>
                  <a:srgbClr val="00B050"/>
                </a:solidFill>
              </a:rPr>
              <a:t>שֶׁיֵּשׁ בּוֹ דִמְיוֹן</a:t>
            </a:r>
            <a:endParaRPr lang="he-IL" sz="1200" dirty="0">
              <a:solidFill>
                <a:srgbClr val="00B050"/>
              </a:solidFill>
            </a:endParaRPr>
          </a:p>
          <a:p>
            <a:pPr marL="0" indent="0" fontAlgn="base">
              <a:spcAft>
                <a:spcPts val="0"/>
              </a:spcAft>
              <a:buNone/>
            </a:pPr>
            <a:r>
              <a:rPr lang="he-IL" sz="1200" b="1" dirty="0">
                <a:solidFill>
                  <a:srgbClr val="00B050"/>
                </a:solidFill>
              </a:rPr>
              <a:t>שֶׁיֵּשׁ בּוֹ רוּחָנִיּוּת</a:t>
            </a:r>
            <a:endParaRPr lang="he-IL" sz="1200" dirty="0">
              <a:solidFill>
                <a:srgbClr val="00B050"/>
              </a:solidFill>
            </a:endParaRPr>
          </a:p>
          <a:p>
            <a:pPr marL="0" indent="0" fontAlgn="base">
              <a:spcAft>
                <a:spcPts val="0"/>
              </a:spcAft>
              <a:buNone/>
            </a:pPr>
            <a:r>
              <a:rPr lang="he-IL" sz="1200" b="1" dirty="0">
                <a:solidFill>
                  <a:srgbClr val="00B050"/>
                </a:solidFill>
              </a:rPr>
              <a:t>אַךְ הַשַּׁלְהֶבֶת לֹא תָבִין</a:t>
            </a:r>
            <a:endParaRPr lang="he-IL" sz="1200" dirty="0">
              <a:solidFill>
                <a:srgbClr val="00B050"/>
              </a:solidFill>
            </a:endParaRPr>
          </a:p>
          <a:p>
            <a:pPr marL="0" indent="0" fontAlgn="base">
              <a:spcAft>
                <a:spcPts val="0"/>
              </a:spcAft>
              <a:buNone/>
            </a:pPr>
            <a:r>
              <a:rPr lang="he-IL" sz="1200" b="1" dirty="0">
                <a:solidFill>
                  <a:srgbClr val="00B050"/>
                </a:solidFill>
              </a:rPr>
              <a:t>הַשַּׁלְהֶבֶת לֹא תַאֲמִין.</a:t>
            </a:r>
            <a:endParaRPr lang="he-IL" sz="1200" dirty="0">
              <a:solidFill>
                <a:srgbClr val="00B050"/>
              </a:solidFill>
            </a:endParaRPr>
          </a:p>
          <a:p>
            <a:endParaRPr lang="he-IL" sz="1200" dirty="0"/>
          </a:p>
        </p:txBody>
      </p:sp>
      <p:sp>
        <p:nvSpPr>
          <p:cNvPr id="14" name="אליפסה 13"/>
          <p:cNvSpPr/>
          <p:nvPr/>
        </p:nvSpPr>
        <p:spPr>
          <a:xfrm>
            <a:off x="9094643" y="2125294"/>
            <a:ext cx="397605" cy="428625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אליפסה 14"/>
          <p:cNvSpPr/>
          <p:nvPr/>
        </p:nvSpPr>
        <p:spPr>
          <a:xfrm>
            <a:off x="8780318" y="3049499"/>
            <a:ext cx="778606" cy="809345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אליפסה 15"/>
          <p:cNvSpPr/>
          <p:nvPr/>
        </p:nvSpPr>
        <p:spPr>
          <a:xfrm>
            <a:off x="8904417" y="5394494"/>
            <a:ext cx="607156" cy="658385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אליפסה 16"/>
          <p:cNvSpPr/>
          <p:nvPr/>
        </p:nvSpPr>
        <p:spPr>
          <a:xfrm>
            <a:off x="8353587" y="5181245"/>
            <a:ext cx="607156" cy="360219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95548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7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אמצעי עיצוב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567055" y="2132828"/>
            <a:ext cx="356061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תעוזה, התלהבות, סערה, צבעוניות, שבירת שגרה.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898072" y="2103730"/>
            <a:ext cx="3560618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יציבות, איפוק, יסודיות, התמדה, אהבת שגרה, שלווה.</a:t>
            </a:r>
          </a:p>
          <a:p>
            <a:endParaRPr lang="he-IL" dirty="0"/>
          </a:p>
        </p:txBody>
      </p:sp>
      <p:sp>
        <p:nvSpPr>
          <p:cNvPr id="4" name="מלבן 3"/>
          <p:cNvSpPr/>
          <p:nvPr/>
        </p:nvSpPr>
        <p:spPr>
          <a:xfrm>
            <a:off x="6400800" y="4322105"/>
            <a:ext cx="37268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dirty="0"/>
              <a:t>שורפת ומכלה.</a:t>
            </a:r>
          </a:p>
          <a:p>
            <a:r>
              <a:rPr lang="he-IL" dirty="0"/>
              <a:t>מחממת ויוצרת.</a:t>
            </a:r>
          </a:p>
        </p:txBody>
      </p:sp>
      <p:sp>
        <p:nvSpPr>
          <p:cNvPr id="18" name="מציין מיקום טקסט 13"/>
          <p:cNvSpPr>
            <a:spLocks noGrp="1"/>
          </p:cNvSpPr>
          <p:nvPr>
            <p:ph type="body" sz="quarter" idx="3"/>
          </p:nvPr>
        </p:nvSpPr>
        <p:spPr>
          <a:xfrm>
            <a:off x="2889172" y="1266671"/>
            <a:ext cx="6412067" cy="444718"/>
          </a:xfrm>
        </p:spPr>
        <p:txBody>
          <a:bodyPr/>
          <a:lstStyle/>
          <a:p>
            <a:pPr algn="ctr"/>
            <a:r>
              <a:rPr lang="he-IL" dirty="0"/>
              <a:t>לשון ציורית</a:t>
            </a:r>
          </a:p>
        </p:txBody>
      </p:sp>
      <p:sp>
        <p:nvSpPr>
          <p:cNvPr id="20" name="מציין מיקום טקסט 13"/>
          <p:cNvSpPr txBox="1">
            <a:spLocks/>
          </p:cNvSpPr>
          <p:nvPr/>
        </p:nvSpPr>
        <p:spPr>
          <a:xfrm>
            <a:off x="1595205" y="3388497"/>
            <a:ext cx="9000000" cy="540000"/>
          </a:xfrm>
          <a:prstGeom prst="rect">
            <a:avLst/>
          </a:prstGeom>
        </p:spPr>
        <p:txBody>
          <a:bodyPr vert="horz" lIns="91440" tIns="45720" rIns="91440" bIns="45720" rtlCol="1" anchor="b">
            <a:noAutofit/>
          </a:bodyPr>
          <a:lstStyle>
            <a:lvl1pPr marL="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3200" b="1" kern="1200">
                <a:solidFill>
                  <a:srgbClr val="0070C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 marL="4572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e-IL" dirty="0"/>
              <a:t>ניגוד והשלמה</a:t>
            </a:r>
          </a:p>
        </p:txBody>
      </p:sp>
      <p:sp>
        <p:nvSpPr>
          <p:cNvPr id="22" name="מלבן 21"/>
          <p:cNvSpPr/>
          <p:nvPr/>
        </p:nvSpPr>
        <p:spPr>
          <a:xfrm>
            <a:off x="1343750" y="4296061"/>
            <a:ext cx="37268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dirty="0"/>
              <a:t>בלעדיו אין שריפה.</a:t>
            </a:r>
          </a:p>
          <a:p>
            <a:r>
              <a:rPr lang="he-IL" dirty="0"/>
              <a:t>בלעדיו אין חום ויצירה.</a:t>
            </a:r>
          </a:p>
        </p:txBody>
      </p:sp>
      <p:pic>
        <p:nvPicPr>
          <p:cNvPr id="10" name="תמונה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93" r="13405"/>
          <a:stretch/>
        </p:blipFill>
        <p:spPr>
          <a:xfrm>
            <a:off x="942108" y="1950559"/>
            <a:ext cx="1440873" cy="2875877"/>
          </a:xfrm>
          <a:prstGeom prst="rect">
            <a:avLst/>
          </a:prstGeom>
        </p:spPr>
      </p:pic>
      <p:pic>
        <p:nvPicPr>
          <p:cNvPr id="12" name="תמונה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8104" y="2591415"/>
            <a:ext cx="2432309" cy="1798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868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259444" y="456350"/>
            <a:ext cx="564623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4800" b="1" dirty="0">
                <a:solidFill>
                  <a:srgbClr val="002060"/>
                </a:solidFill>
                <a:latin typeface="Varela Round" pitchFamily="2" charset="-79"/>
                <a:ea typeface="+mj-ea"/>
                <a:cs typeface="Varela Round" pitchFamily="2" charset="-79"/>
              </a:rPr>
              <a:t>משימה לסיום...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41152" y="2618808"/>
            <a:ext cx="7315200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>
                <a:latin typeface="Varela Round" panose="00000500000000000000" pitchFamily="2" charset="-79"/>
                <a:cs typeface="Varela Round" panose="00000500000000000000" pitchFamily="2" charset="-79"/>
              </a:rPr>
              <a:t>נסה/נסי לערוך רשימה של כוחות שיש בך.</a:t>
            </a:r>
          </a:p>
          <a:p>
            <a:endParaRPr lang="he-IL" sz="28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e-IL" sz="2800" dirty="0">
                <a:latin typeface="Varela Round" panose="00000500000000000000" pitchFamily="2" charset="-79"/>
                <a:cs typeface="Varela Round" panose="00000500000000000000" pitchFamily="2" charset="-79"/>
              </a:rPr>
              <a:t>איזה מהכוחות שבך יקר לליבך ומדוע?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e-IL" sz="2800" dirty="0">
                <a:latin typeface="Varela Round" panose="00000500000000000000" pitchFamily="2" charset="-79"/>
                <a:cs typeface="Varela Round" panose="00000500000000000000" pitchFamily="2" charset="-79"/>
              </a:rPr>
              <a:t>איזה מהכוחות דורש ממך עוד עבודה ואיזון?</a:t>
            </a: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24327">
            <a:off x="1210512" y="1318509"/>
            <a:ext cx="2680043" cy="268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8647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5818909" y="505620"/>
            <a:ext cx="6092825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e-IL" dirty="0">
                <a:solidFill>
                  <a:srgbClr val="0000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פעם שאלתי עץ -</a:t>
            </a:r>
            <a:b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</a:br>
            <a:r>
              <a:rPr lang="he-IL" dirty="0">
                <a:solidFill>
                  <a:srgbClr val="0000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"עץ, איך זה להיות עץ?"</a:t>
            </a:r>
            <a:b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</a:br>
            <a:r>
              <a:rPr lang="he-IL" dirty="0">
                <a:solidFill>
                  <a:srgbClr val="0000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"אתה וודאי מתלוצץ"- אמר העץ.</a:t>
            </a:r>
            <a:b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</a:br>
            <a:r>
              <a:rPr lang="he-IL" dirty="0">
                <a:solidFill>
                  <a:srgbClr val="0000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"לא ולא", אמרתי - "ברצינות גמורה,</a:t>
            </a:r>
            <a:b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</a:br>
            <a:r>
              <a:rPr lang="he-IL" dirty="0">
                <a:solidFill>
                  <a:srgbClr val="0000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זה טוב או רע?"</a:t>
            </a:r>
            <a:b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</a:br>
            <a:r>
              <a:rPr lang="he-IL" dirty="0">
                <a:solidFill>
                  <a:srgbClr val="0000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"רע?" תמה העץ. "מדוע?"</a:t>
            </a:r>
            <a:b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</a:br>
            <a:r>
              <a:rPr lang="he-IL" dirty="0">
                <a:solidFill>
                  <a:srgbClr val="0000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"ולא אכפת לך שאתה תקוע כל השבוע?"</a:t>
            </a:r>
            <a:b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</a:br>
            <a:r>
              <a:rPr lang="he-IL" dirty="0">
                <a:solidFill>
                  <a:srgbClr val="0000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"אינני תקוע, אני הרי נטוע"</a:t>
            </a:r>
            <a:b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</a:br>
            <a:r>
              <a:rPr lang="he-IL" dirty="0">
                <a:solidFill>
                  <a:srgbClr val="0000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"ולא מתחשק לך לפעמים ללכת לבקר חברים</a:t>
            </a:r>
            <a:b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</a:br>
            <a:r>
              <a:rPr lang="he-IL" dirty="0">
                <a:solidFill>
                  <a:srgbClr val="0000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או לראות מה נשמע במקומות אחרים?"</a:t>
            </a:r>
            <a:b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</a:br>
            <a:r>
              <a:rPr lang="he-IL" dirty="0">
                <a:solidFill>
                  <a:srgbClr val="0000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"אין לי כל צורך לנוד ולנוע.</a:t>
            </a:r>
            <a:b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</a:br>
            <a:r>
              <a:rPr lang="he-IL" dirty="0">
                <a:solidFill>
                  <a:srgbClr val="0000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ציפורים מזמרות לי באופן קבוע</a:t>
            </a:r>
            <a:b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</a:br>
            <a:r>
              <a:rPr lang="he-IL" dirty="0">
                <a:solidFill>
                  <a:srgbClr val="0000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פרפרים לי נושקים, מלטפת הרוח</a:t>
            </a:r>
            <a:b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</a:br>
            <a:r>
              <a:rPr lang="he-IL" dirty="0">
                <a:solidFill>
                  <a:srgbClr val="0000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ולנגד עיני כל האופק פתוח."</a:t>
            </a:r>
            <a:b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</a:br>
            <a:endParaRPr lang="he-IL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886691" y="2773690"/>
            <a:ext cx="6092825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e-IL" dirty="0">
                <a:solidFill>
                  <a:srgbClr val="0000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"ובלילה כשכולם ישנים - אז מה?"</a:t>
            </a:r>
            <a:b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</a:br>
            <a:r>
              <a:rPr lang="he-IL" dirty="0">
                <a:solidFill>
                  <a:srgbClr val="0000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"בלילה אני מאזין לדממה</a:t>
            </a:r>
            <a:b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</a:br>
            <a:r>
              <a:rPr lang="he-IL" dirty="0">
                <a:solidFill>
                  <a:srgbClr val="0000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ושומע</a:t>
            </a:r>
            <a:b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</a:br>
            <a:r>
              <a:rPr lang="he-IL" dirty="0">
                <a:solidFill>
                  <a:srgbClr val="0000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איך נושמת האדמה</a:t>
            </a:r>
            <a:b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</a:br>
            <a:r>
              <a:rPr lang="he-IL" dirty="0">
                <a:solidFill>
                  <a:srgbClr val="0000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איך פירות מבשילים</a:t>
            </a:r>
            <a:b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</a:br>
            <a:r>
              <a:rPr lang="he-IL" dirty="0">
                <a:solidFill>
                  <a:srgbClr val="0000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איך יורדים הטללים</a:t>
            </a:r>
            <a:b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</a:br>
            <a:r>
              <a:rPr lang="he-IL" dirty="0">
                <a:solidFill>
                  <a:srgbClr val="0000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ובתוך ענפי ישנים גוזלים ואני שומר על שנתם."</a:t>
            </a:r>
            <a:b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</a:br>
            <a:r>
              <a:rPr lang="he-IL" dirty="0">
                <a:solidFill>
                  <a:srgbClr val="0000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"אני אוהב אותך עץ" - אמרתי</a:t>
            </a:r>
            <a:b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</a:br>
            <a:r>
              <a:rPr lang="he-IL" dirty="0">
                <a:solidFill>
                  <a:srgbClr val="0000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והלכתי אל גני</a:t>
            </a:r>
            <a:b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</a:br>
            <a:r>
              <a:rPr lang="he-IL" dirty="0">
                <a:solidFill>
                  <a:srgbClr val="0000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ונטעתי לי עץ מול חלוני.</a:t>
            </a:r>
          </a:p>
          <a:p>
            <a:pPr algn="l"/>
            <a:r>
              <a:rPr lang="he-IL" dirty="0">
                <a:solidFill>
                  <a:srgbClr val="0000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דתיה בן דור</a:t>
            </a:r>
            <a:endParaRPr lang="he-IL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140422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/>
        </p:nvSpPr>
        <p:spPr>
          <a:xfrm>
            <a:off x="1629321" y="2695767"/>
            <a:ext cx="9207201" cy="19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8" tIns="121888" rIns="121888" bIns="121888" anchor="t" anchorCtr="0">
            <a:noAutofit/>
          </a:bodyPr>
          <a:lstStyle/>
          <a:p>
            <a:pPr marL="609539">
              <a:lnSpc>
                <a:spcPct val="150000"/>
              </a:lnSpc>
            </a:pPr>
            <a:endParaRPr dirty="0"/>
          </a:p>
        </p:txBody>
      </p:sp>
      <p:sp>
        <p:nvSpPr>
          <p:cNvPr id="5" name="כותרת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/>
              <a:t>שני יסודות/ זלדה</a:t>
            </a:r>
          </a:p>
        </p:txBody>
      </p:sp>
      <p:sp>
        <p:nvSpPr>
          <p:cNvPr id="7" name="כותרת משנה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e-IL" dirty="0">
                <a:sym typeface="Varela Round"/>
              </a:rPr>
              <a:t>ספרות לכיתה ט'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he-IL" dirty="0">
                <a:sym typeface="Varela Round"/>
              </a:rPr>
              <a:t>עפרה סמט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423F6F61-4567-462B-A618-70CBC508D8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172" r="34234" b="66411"/>
          <a:stretch/>
        </p:blipFill>
        <p:spPr>
          <a:xfrm>
            <a:off x="4775372" y="446"/>
            <a:ext cx="3241542" cy="1838237"/>
          </a:xfrm>
          <a:prstGeom prst="rect">
            <a:avLst/>
          </a:prstGeom>
        </p:spPr>
      </p:pic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904EE8F9-32B7-45EB-8FC4-CC451E605118}"/>
              </a:ext>
            </a:extLst>
          </p:cNvPr>
          <p:cNvSpPr txBox="1"/>
          <p:nvPr/>
        </p:nvSpPr>
        <p:spPr>
          <a:xfrm>
            <a:off x="1348333" y="3016166"/>
            <a:ext cx="10471879" cy="181564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895260" algn="just"/>
            <a:r>
              <a:rPr lang="he-IL" sz="2800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השימוש ביצירות במהלך שידור זה נעשה לפי סעיף 27א לחוק זכות יוצרים, תשס"ח-2007. אם הינך בעל הזכויות באחת היצירות, באפשרותך לבקש מאיתנו לחדול מהשימוש ביצירה, זאת באמצעות פנייה לדוא"ל </a:t>
            </a:r>
            <a:r>
              <a:rPr lang="en-US" sz="2800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rights@education.gov.il</a:t>
            </a:r>
            <a:endParaRPr lang="he-IL" sz="2800" dirty="0">
              <a:solidFill>
                <a:srgbClr val="192A72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0276247E-F89D-4BE1-B3D6-7FE06BEB5A42}"/>
              </a:ext>
            </a:extLst>
          </p:cNvPr>
          <p:cNvSpPr/>
          <p:nvPr/>
        </p:nvSpPr>
        <p:spPr>
          <a:xfrm>
            <a:off x="794" y="1838683"/>
            <a:ext cx="12188825" cy="7631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sz="3200" b="1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שימוש ביצירות מוגנות בזכויות יוצרים ואיתור בעלי זכויות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שני יסודות / זלדה </a:t>
            </a:r>
          </a:p>
        </p:txBody>
      </p:sp>
      <p:sp>
        <p:nvSpPr>
          <p:cNvPr id="8" name="מציין מיקום תוכן 7"/>
          <p:cNvSpPr>
            <a:spLocks noGrp="1"/>
          </p:cNvSpPr>
          <p:nvPr>
            <p:ph sz="quarter" idx="4"/>
          </p:nvPr>
        </p:nvSpPr>
        <p:spPr>
          <a:xfrm>
            <a:off x="581881" y="1525656"/>
            <a:ext cx="9000000" cy="4152517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he-IL" dirty="0"/>
              <a:t>נכיר מעט את זלדה, המשוררת שכתבה את השיר.</a:t>
            </a:r>
          </a:p>
          <a:p>
            <a:pPr>
              <a:lnSpc>
                <a:spcPct val="200000"/>
              </a:lnSpc>
            </a:pPr>
            <a:r>
              <a:rPr lang="he-IL" dirty="0"/>
              <a:t>נקרא ונבין את השיר "שני יסודות".</a:t>
            </a:r>
          </a:p>
          <a:p>
            <a:pPr>
              <a:lnSpc>
                <a:spcPct val="200000"/>
              </a:lnSpc>
            </a:pPr>
            <a:r>
              <a:rPr lang="he-IL" dirty="0"/>
              <a:t>נתחבר למשמעות ולמסרים שהשיר מביא </a:t>
            </a:r>
            <a:r>
              <a:rPr lang="he-IL" dirty="0" err="1"/>
              <a:t>עימו</a:t>
            </a:r>
            <a:r>
              <a:rPr lang="he-IL" dirty="0"/>
              <a:t>.</a:t>
            </a:r>
          </a:p>
          <a:p>
            <a:pPr>
              <a:lnSpc>
                <a:spcPct val="200000"/>
              </a:lnSpc>
            </a:pPr>
            <a:r>
              <a:rPr lang="he-IL" dirty="0"/>
              <a:t>נזהה את האמצעים האומנותיים הבולטים שבשיר ונראה את תרומתם הספרותית.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title"/>
          </p:nvPr>
        </p:nvSpPr>
        <p:spPr>
          <a:xfrm>
            <a:off x="3752058" y="439797"/>
            <a:ext cx="6047986" cy="147879"/>
          </a:xfrm>
        </p:spPr>
        <p:txBody>
          <a:bodyPr/>
          <a:lstStyle/>
          <a:p>
            <a:r>
              <a:rPr lang="he-IL" dirty="0"/>
              <a:t>מה את/ה מעדיף/ה?</a:t>
            </a:r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7634" y="1477182"/>
            <a:ext cx="1171163" cy="12017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876632" y="1015101"/>
            <a:ext cx="88207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>
                <a:latin typeface="Varela Round" panose="00000500000000000000" pitchFamily="2" charset="-79"/>
                <a:cs typeface="Varela Round" panose="00000500000000000000" pitchFamily="2" charset="-79"/>
              </a:rPr>
              <a:t>קיץ</a:t>
            </a:r>
            <a:endParaRPr lang="he-IL" sz="14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9181" y="1589188"/>
            <a:ext cx="1006092" cy="98677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510112" y="1042741"/>
            <a:ext cx="1099529" cy="36373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>
                <a:latin typeface="Varela Round" panose="00000500000000000000" pitchFamily="2" charset="-79"/>
                <a:cs typeface="Varela Round" panose="00000500000000000000" pitchFamily="2" charset="-79"/>
              </a:rPr>
              <a:t>חורף</a:t>
            </a:r>
            <a:endParaRPr lang="he-IL" sz="14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pic>
        <p:nvPicPr>
          <p:cNvPr id="11" name="תמונה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8287" y="3644390"/>
            <a:ext cx="1039382" cy="734064"/>
          </a:xfrm>
          <a:prstGeom prst="rect">
            <a:avLst/>
          </a:prstGeom>
        </p:spPr>
      </p:pic>
      <p:pic>
        <p:nvPicPr>
          <p:cNvPr id="12" name="תמונה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0465" y="3644390"/>
            <a:ext cx="1141932" cy="83062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840201" y="3088978"/>
            <a:ext cx="97825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>
                <a:latin typeface="Varela Round" panose="00000500000000000000" pitchFamily="2" charset="-79"/>
                <a:cs typeface="Varela Round" panose="00000500000000000000" pitchFamily="2" charset="-79"/>
              </a:rPr>
              <a:t>פיצה</a:t>
            </a:r>
            <a:endParaRPr lang="he-IL" sz="28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227889" y="3079453"/>
            <a:ext cx="138017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>
                <a:latin typeface="Varela Round" panose="00000500000000000000" pitchFamily="2" charset="-79"/>
                <a:cs typeface="Varela Round" panose="00000500000000000000" pitchFamily="2" charset="-79"/>
              </a:rPr>
              <a:t>פלאפל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185853" y="4846373"/>
            <a:ext cx="135272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>
                <a:latin typeface="Varela Round" panose="00000500000000000000" pitchFamily="2" charset="-79"/>
                <a:cs typeface="Varela Round" panose="00000500000000000000" pitchFamily="2" charset="-79"/>
              </a:rPr>
              <a:t>סנדלים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775392" y="4846373"/>
            <a:ext cx="138017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>
                <a:latin typeface="Varela Round" panose="00000500000000000000" pitchFamily="2" charset="-79"/>
                <a:cs typeface="Varela Round" panose="00000500000000000000" pitchFamily="2" charset="-79"/>
              </a:rPr>
              <a:t>מגפיים</a:t>
            </a:r>
          </a:p>
        </p:txBody>
      </p:sp>
      <p:pic>
        <p:nvPicPr>
          <p:cNvPr id="17" name="תמונה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571" y="5398579"/>
            <a:ext cx="1306841" cy="799479"/>
          </a:xfrm>
          <a:prstGeom prst="rect">
            <a:avLst/>
          </a:prstGeom>
        </p:spPr>
      </p:pic>
      <p:pic>
        <p:nvPicPr>
          <p:cNvPr id="18" name="תמונה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4683" y="5178436"/>
            <a:ext cx="1394691" cy="1239767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542566" y="998617"/>
            <a:ext cx="217476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>
                <a:latin typeface="Varela Round" panose="00000500000000000000" pitchFamily="2" charset="-79"/>
                <a:cs typeface="Varela Round" panose="00000500000000000000" pitchFamily="2" charset="-79"/>
              </a:rPr>
              <a:t>שיעור ספורט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366721" y="1017153"/>
            <a:ext cx="237374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>
                <a:latin typeface="Varela Round" panose="00000500000000000000" pitchFamily="2" charset="-79"/>
                <a:cs typeface="Varela Round" panose="00000500000000000000" pitchFamily="2" charset="-79"/>
              </a:rPr>
              <a:t>שיעור חשבון</a:t>
            </a:r>
          </a:p>
        </p:txBody>
      </p:sp>
      <p:pic>
        <p:nvPicPr>
          <p:cNvPr id="21" name="תמונה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859" y="1403321"/>
            <a:ext cx="1556956" cy="1228438"/>
          </a:xfrm>
          <a:prstGeom prst="rect">
            <a:avLst/>
          </a:prstGeom>
        </p:spPr>
      </p:pic>
      <p:pic>
        <p:nvPicPr>
          <p:cNvPr id="22" name="תמונה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412" y="1458811"/>
            <a:ext cx="1144684" cy="958771"/>
          </a:xfrm>
          <a:prstGeom prst="rect">
            <a:avLst/>
          </a:prstGeom>
        </p:spPr>
      </p:pic>
      <p:pic>
        <p:nvPicPr>
          <p:cNvPr id="2" name="תמונה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6051" y="2736543"/>
            <a:ext cx="1841139" cy="1841139"/>
          </a:xfrm>
          <a:prstGeom prst="rect">
            <a:avLst/>
          </a:prstGeom>
        </p:spPr>
      </p:pic>
      <p:pic>
        <p:nvPicPr>
          <p:cNvPr id="1030" name="Picture 6" descr="swimming pool, resort, paradise, hotel, travel, nature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1" t="36753" r="12181" b="11025"/>
          <a:stretch/>
        </p:blipFill>
        <p:spPr bwMode="auto">
          <a:xfrm>
            <a:off x="4137217" y="3445163"/>
            <a:ext cx="2288034" cy="1132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6671398" y="2912526"/>
            <a:ext cx="217476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>
                <a:latin typeface="Varela Round" panose="00000500000000000000" pitchFamily="2" charset="-79"/>
                <a:cs typeface="Varela Round" panose="00000500000000000000" pitchFamily="2" charset="-79"/>
              </a:rPr>
              <a:t>ים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068686" y="2912526"/>
            <a:ext cx="237374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>
                <a:latin typeface="Varela Round" panose="00000500000000000000" pitchFamily="2" charset="-79"/>
                <a:cs typeface="Varela Round" panose="00000500000000000000" pitchFamily="2" charset="-79"/>
              </a:rPr>
              <a:t>בריכה</a:t>
            </a:r>
          </a:p>
        </p:txBody>
      </p:sp>
      <p:pic>
        <p:nvPicPr>
          <p:cNvPr id="24" name="תמונה 2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758" y="1603381"/>
            <a:ext cx="1305016" cy="1133162"/>
          </a:xfrm>
          <a:prstGeom prst="rect">
            <a:avLst/>
          </a:prstGeom>
        </p:spPr>
      </p:pic>
      <p:pic>
        <p:nvPicPr>
          <p:cNvPr id="27" name="תמונה 2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61" y="1458811"/>
            <a:ext cx="1500596" cy="1477149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631988" y="1009953"/>
            <a:ext cx="217476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>
                <a:latin typeface="Varela Round" panose="00000500000000000000" pitchFamily="2" charset="-79"/>
                <a:cs typeface="Varela Round" panose="00000500000000000000" pitchFamily="2" charset="-79"/>
              </a:rPr>
              <a:t>סוכות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-374167" y="1018052"/>
            <a:ext cx="237374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>
                <a:latin typeface="Varela Round" panose="00000500000000000000" pitchFamily="2" charset="-79"/>
                <a:cs typeface="Varela Round" panose="00000500000000000000" pitchFamily="2" charset="-79"/>
              </a:rPr>
              <a:t>פסח</a:t>
            </a:r>
          </a:p>
        </p:txBody>
      </p:sp>
      <p:pic>
        <p:nvPicPr>
          <p:cNvPr id="1034" name="Picture 10" descr="קובץ:Emblem of Jerusalem.svg – ויקיפדיה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537" y="3375658"/>
            <a:ext cx="943457" cy="138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תמונה 2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555" y="3693260"/>
            <a:ext cx="1378750" cy="752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917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5" grpId="0"/>
      <p:bldP spid="16" grpId="0"/>
      <p:bldP spid="13" grpId="0"/>
      <p:bldP spid="14" grpId="0"/>
      <p:bldP spid="19" grpId="0"/>
      <p:bldP spid="20" grpId="0"/>
      <p:bldP spid="25" grpId="0"/>
      <p:bldP spid="26" grpId="0"/>
      <p:bldP spid="29" grpId="0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כותרת 4"/>
          <p:cNvSpPr txBox="1">
            <a:spLocks/>
          </p:cNvSpPr>
          <p:nvPr/>
        </p:nvSpPr>
        <p:spPr>
          <a:xfrm>
            <a:off x="4602921" y="75187"/>
            <a:ext cx="6418992" cy="1260000"/>
          </a:xfrm>
          <a:prstGeom prst="rect">
            <a:avLst/>
          </a:prstGeom>
          <a:noFill/>
        </p:spPr>
        <p:txBody>
          <a:bodyPr vert="horz" lIns="91440" tIns="45720" rIns="91440" bIns="45720" rtlCol="1"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r>
              <a:rPr lang="he-IL" dirty="0"/>
              <a:t>זלדה</a:t>
            </a:r>
          </a:p>
        </p:txBody>
      </p:sp>
      <p:sp>
        <p:nvSpPr>
          <p:cNvPr id="10" name="כותרת משנה 6"/>
          <p:cNvSpPr txBox="1">
            <a:spLocks/>
          </p:cNvSpPr>
          <p:nvPr/>
        </p:nvSpPr>
        <p:spPr>
          <a:xfrm>
            <a:off x="395217" y="1274511"/>
            <a:ext cx="8415408" cy="3596745"/>
          </a:xfrm>
          <a:prstGeom prst="rect">
            <a:avLst/>
          </a:prstGeom>
        </p:spPr>
        <p:txBody>
          <a:bodyPr/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2800" dirty="0">
                <a:sym typeface="Varela Round"/>
              </a:rPr>
              <a:t>זלדה שניאורסון-מישקובסקי נולדה ב- 1914 ברוסיה.</a:t>
            </a:r>
          </a:p>
          <a:p>
            <a:r>
              <a:rPr lang="he-IL" sz="2800" dirty="0">
                <a:sym typeface="Varela Round"/>
              </a:rPr>
              <a:t>נצר למשפחה חסידית. </a:t>
            </a:r>
          </a:p>
          <a:p>
            <a:r>
              <a:rPr lang="he-IL" sz="2800" dirty="0">
                <a:sym typeface="Varela Round"/>
              </a:rPr>
              <a:t>עלתה לארץ עם משפחתה והתיישבו בירושלים. </a:t>
            </a:r>
          </a:p>
          <a:p>
            <a:r>
              <a:rPr lang="he-IL" sz="2800" dirty="0">
                <a:sym typeface="Varela Round"/>
              </a:rPr>
              <a:t>למדה הוראה וציור ב"בצלאל". </a:t>
            </a:r>
          </a:p>
          <a:p>
            <a:r>
              <a:rPr lang="he-IL" sz="2800" dirty="0">
                <a:sym typeface="Varela Round"/>
              </a:rPr>
              <a:t>עבדה כמורה בבית ספר דתי. </a:t>
            </a:r>
          </a:p>
          <a:p>
            <a:r>
              <a:rPr lang="he-IL" sz="2800" dirty="0">
                <a:sym typeface="Varela Round"/>
              </a:rPr>
              <a:t>בגיל מאוחר יחסית החלה לפרסם את שיריה. </a:t>
            </a:r>
          </a:p>
          <a:p>
            <a:r>
              <a:rPr lang="he-IL" sz="2800" dirty="0">
                <a:sym typeface="Varela Round"/>
              </a:rPr>
              <a:t>בשנת 1967 יצא לאור ספרה הראשון "פנאי" והתקבל באהדה רבה. כך גם ספריה הבאים. </a:t>
            </a:r>
          </a:p>
          <a:p>
            <a:r>
              <a:rPr lang="he-IL" sz="2800" dirty="0">
                <a:sym typeface="Varela Round"/>
              </a:rPr>
              <a:t>נפטרה בשנת 1984. </a:t>
            </a:r>
          </a:p>
        </p:txBody>
      </p:sp>
      <p:pic>
        <p:nvPicPr>
          <p:cNvPr id="1026" name="Picture 2" descr="זלדה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2360" y="1335187"/>
            <a:ext cx="2685621" cy="3536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505431" y="4885574"/>
            <a:ext cx="1352550" cy="21544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800" dirty="0"/>
              <a:t>התמונה מתוך ויקיפדיה</a:t>
            </a:r>
          </a:p>
        </p:txBody>
      </p:sp>
    </p:spTree>
    <p:extLst>
      <p:ext uri="{BB962C8B-B14F-4D97-AF65-F5344CB8AC3E}">
        <p14:creationId xmlns:p14="http://schemas.microsoft.com/office/powerpoint/2010/main" val="33510670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מציין מיקום תוכן 10"/>
          <p:cNvSpPr>
            <a:spLocks noGrp="1"/>
          </p:cNvSpPr>
          <p:nvPr>
            <p:ph sz="quarter" idx="4"/>
          </p:nvPr>
        </p:nvSpPr>
        <p:spPr>
          <a:xfrm>
            <a:off x="3542868" y="584948"/>
            <a:ext cx="4876799" cy="5920509"/>
          </a:xfrm>
        </p:spPr>
        <p:txBody>
          <a:bodyPr>
            <a:noAutofit/>
          </a:bodyPr>
          <a:lstStyle/>
          <a:p>
            <a:pPr marL="0" indent="0" fontAlgn="base">
              <a:spcAft>
                <a:spcPts val="0"/>
              </a:spcAft>
              <a:buNone/>
            </a:pPr>
            <a:r>
              <a:rPr lang="he-IL" sz="2000" b="1" dirty="0"/>
              <a:t>הַלֶּהָבָה אוֹמֶרֶת לַבְּרוֹש</a:t>
            </a:r>
            <a:endParaRPr lang="he-IL" sz="2000" dirty="0"/>
          </a:p>
          <a:p>
            <a:pPr marL="0" indent="0" fontAlgn="base">
              <a:spcAft>
                <a:spcPts val="0"/>
              </a:spcAft>
              <a:buNone/>
            </a:pPr>
            <a:r>
              <a:rPr lang="he-IL" sz="2000" b="1" dirty="0"/>
              <a:t>כַּאֲשֶׁר אֲנִי רוֹאָה</a:t>
            </a:r>
            <a:endParaRPr lang="he-IL" sz="2000" dirty="0"/>
          </a:p>
          <a:p>
            <a:pPr marL="0" indent="0" fontAlgn="base">
              <a:spcAft>
                <a:spcPts val="0"/>
              </a:spcAft>
              <a:buNone/>
            </a:pPr>
            <a:r>
              <a:rPr lang="he-IL" sz="2000" b="1" dirty="0"/>
              <a:t>כַּמָּה אַתָּה שַׁאֲנָן</a:t>
            </a:r>
            <a:endParaRPr lang="he-IL" sz="2000" dirty="0"/>
          </a:p>
          <a:p>
            <a:pPr marL="0" indent="0" fontAlgn="base">
              <a:spcAft>
                <a:spcPts val="0"/>
              </a:spcAft>
              <a:buNone/>
            </a:pPr>
            <a:r>
              <a:rPr lang="he-IL" sz="2000" b="1" dirty="0"/>
              <a:t>כַּמָּה עוֹטֶה גָאוֹן</a:t>
            </a:r>
            <a:endParaRPr lang="he-IL" sz="2000" dirty="0"/>
          </a:p>
          <a:p>
            <a:pPr marL="0" indent="0" fontAlgn="base">
              <a:spcAft>
                <a:spcPts val="0"/>
              </a:spcAft>
              <a:buNone/>
            </a:pPr>
            <a:r>
              <a:rPr lang="he-IL" sz="2000" b="1" dirty="0"/>
              <a:t>מַשֶּׁהוּ </a:t>
            </a:r>
            <a:r>
              <a:rPr lang="he-IL" sz="2000" b="1" dirty="0">
                <a:cs typeface="Varela Round" panose="00000500000000000000"/>
              </a:rPr>
              <a:t>בְּתוֹכִי</a:t>
            </a:r>
            <a:r>
              <a:rPr lang="he-IL" sz="2000" b="1" dirty="0"/>
              <a:t> מִשְׁתּוֹלֵל</a:t>
            </a:r>
            <a:endParaRPr lang="he-IL" sz="2000" dirty="0"/>
          </a:p>
          <a:p>
            <a:pPr marL="0" indent="0" fontAlgn="base">
              <a:spcAft>
                <a:spcPts val="0"/>
              </a:spcAft>
              <a:buNone/>
            </a:pPr>
            <a:r>
              <a:rPr lang="he-IL" sz="2000" b="1" dirty="0"/>
              <a:t>אֵיךְ אֶפְשָׁר לַעֲבֹר אֶת הַחַיִּים</a:t>
            </a:r>
            <a:endParaRPr lang="he-IL" sz="2000" dirty="0"/>
          </a:p>
          <a:p>
            <a:pPr marL="0" indent="0" fontAlgn="base">
              <a:spcAft>
                <a:spcPts val="0"/>
              </a:spcAft>
              <a:buNone/>
            </a:pPr>
            <a:r>
              <a:rPr lang="he-IL" sz="2000" b="1" dirty="0"/>
              <a:t>הַנּוֹרָאִים הָאֵלֶּה</a:t>
            </a:r>
            <a:endParaRPr lang="he-IL" sz="2000" dirty="0"/>
          </a:p>
          <a:p>
            <a:pPr marL="0" indent="0" fontAlgn="base">
              <a:spcAft>
                <a:spcPts val="0"/>
              </a:spcAft>
              <a:buNone/>
            </a:pPr>
            <a:r>
              <a:rPr lang="he-IL" sz="2000" b="1" dirty="0"/>
              <a:t>בְּלִי שֶמֶץ שֶל טֵרוּף</a:t>
            </a:r>
            <a:endParaRPr lang="he-IL" sz="2000" dirty="0"/>
          </a:p>
          <a:p>
            <a:pPr marL="0" indent="0" fontAlgn="base">
              <a:spcAft>
                <a:spcPts val="0"/>
              </a:spcAft>
              <a:buNone/>
            </a:pPr>
            <a:r>
              <a:rPr lang="he-IL" sz="2000" b="1" dirty="0"/>
              <a:t>בְּלִי שֶמֶץ שֶל רוּחָנִיּוּת</a:t>
            </a:r>
            <a:endParaRPr lang="he-IL" sz="2000" dirty="0"/>
          </a:p>
          <a:p>
            <a:pPr marL="0" indent="0" fontAlgn="base">
              <a:spcAft>
                <a:spcPts val="0"/>
              </a:spcAft>
              <a:buNone/>
            </a:pPr>
            <a:r>
              <a:rPr lang="he-IL" sz="2000" b="1" dirty="0"/>
              <a:t>בְּלִי שֶמֶץ שֶל דִּמְיוֹן</a:t>
            </a:r>
            <a:endParaRPr lang="he-IL" sz="2000" dirty="0"/>
          </a:p>
          <a:p>
            <a:pPr marL="0" indent="0" fontAlgn="base">
              <a:spcAft>
                <a:spcPts val="0"/>
              </a:spcAft>
              <a:buNone/>
            </a:pPr>
            <a:r>
              <a:rPr lang="he-IL" sz="2000" b="1" dirty="0"/>
              <a:t>בְּלִי שֶמֶץ שֶל חֵרוּת</a:t>
            </a:r>
            <a:endParaRPr lang="he-IL" sz="2000" dirty="0"/>
          </a:p>
          <a:p>
            <a:pPr marL="0" indent="0" fontAlgn="base">
              <a:spcAft>
                <a:spcPts val="0"/>
              </a:spcAft>
              <a:buNone/>
            </a:pPr>
            <a:r>
              <a:rPr lang="he-IL" sz="2000" b="1" dirty="0" err="1"/>
              <a:t>בְּגַאֲוָה</a:t>
            </a:r>
            <a:r>
              <a:rPr lang="he-IL" sz="2000" b="1" dirty="0"/>
              <a:t> עַתִּיקָה וְקוֹדֶרֶת.</a:t>
            </a:r>
            <a:endParaRPr lang="he-IL" sz="2000" dirty="0"/>
          </a:p>
          <a:p>
            <a:pPr marL="0" indent="0" fontAlgn="base">
              <a:spcAft>
                <a:spcPts val="0"/>
              </a:spcAft>
              <a:buNone/>
            </a:pPr>
            <a:r>
              <a:rPr lang="he-IL" sz="2000" b="1" dirty="0"/>
              <a:t>לוּ </a:t>
            </a:r>
            <a:r>
              <a:rPr lang="he-IL" sz="2000" b="1" dirty="0" err="1"/>
              <a:t>יָכֹלְתִּי</a:t>
            </a:r>
            <a:r>
              <a:rPr lang="he-IL" sz="2000" b="1" dirty="0"/>
              <a:t> הָיִיתִי שׂוֹרֶפֶת</a:t>
            </a:r>
            <a:endParaRPr lang="he-IL" sz="2000" dirty="0"/>
          </a:p>
          <a:p>
            <a:pPr marL="0" indent="0" fontAlgn="base">
              <a:spcAft>
                <a:spcPts val="0"/>
              </a:spcAft>
              <a:buNone/>
            </a:pPr>
            <a:r>
              <a:rPr lang="he-IL" sz="2000" b="1" dirty="0"/>
              <a:t>אֶת הַמִּמְסָד</a:t>
            </a:r>
            <a:endParaRPr lang="he-IL" sz="2000" dirty="0"/>
          </a:p>
          <a:p>
            <a:pPr marL="0" indent="0" fontAlgn="base">
              <a:spcAft>
                <a:spcPts val="0"/>
              </a:spcAft>
              <a:buNone/>
            </a:pPr>
            <a:r>
              <a:rPr lang="he-IL" sz="2000" b="1" dirty="0"/>
              <a:t>שֶׁשְּׁמוֹ תְּקוּפוֹת הַשָּׁנָה</a:t>
            </a:r>
            <a:endParaRPr lang="he-IL" sz="2000" dirty="0"/>
          </a:p>
          <a:p>
            <a:pPr marL="0" indent="0" fontAlgn="base">
              <a:spcAft>
                <a:spcPts val="0"/>
              </a:spcAft>
              <a:buNone/>
            </a:pPr>
            <a:r>
              <a:rPr lang="he-IL" sz="2000" b="1" dirty="0"/>
              <a:t>וְאֶת הַתְּלוּת הָאֲרוּרָה שֶׁלְּךָ</a:t>
            </a:r>
            <a:endParaRPr lang="he-IL" sz="2000" dirty="0"/>
          </a:p>
          <a:p>
            <a:pPr marL="0" indent="0" fontAlgn="base">
              <a:spcAft>
                <a:spcPts val="0"/>
              </a:spcAft>
              <a:buNone/>
            </a:pPr>
            <a:r>
              <a:rPr lang="he-IL" sz="2000" b="1" dirty="0"/>
              <a:t>בָּאֲדָמָה, </a:t>
            </a:r>
            <a:r>
              <a:rPr lang="he-IL" sz="2000" b="1" dirty="0" err="1"/>
              <a:t>בָּאֲוִיר</a:t>
            </a:r>
            <a:r>
              <a:rPr lang="he-IL" sz="2000" b="1" dirty="0"/>
              <a:t>, בַּשֶּׁמֶשׁ, בַּמָּטָר וּבַטַּל.</a:t>
            </a:r>
            <a:endParaRPr lang="he-IL" sz="2000" dirty="0"/>
          </a:p>
        </p:txBody>
      </p:sp>
      <p:sp>
        <p:nvSpPr>
          <p:cNvPr id="4" name="מלבן 3"/>
          <p:cNvSpPr/>
          <p:nvPr/>
        </p:nvSpPr>
        <p:spPr>
          <a:xfrm>
            <a:off x="9010650" y="940397"/>
            <a:ext cx="297352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/>
            <a:r>
              <a:rPr lang="he-IL" sz="4800" b="1" dirty="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rPr>
              <a:t>שני יסודות</a:t>
            </a:r>
          </a:p>
          <a:p>
            <a:pPr lvl="0" fontAlgn="base"/>
            <a:r>
              <a:rPr lang="he-IL" sz="4800" b="1" dirty="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rPr>
              <a:t>/  זלדה</a:t>
            </a:r>
          </a:p>
        </p:txBody>
      </p:sp>
      <p:sp>
        <p:nvSpPr>
          <p:cNvPr id="3" name="מלבן 2"/>
          <p:cNvSpPr/>
          <p:nvPr/>
        </p:nvSpPr>
        <p:spPr>
          <a:xfrm>
            <a:off x="1429615" y="3613780"/>
            <a:ext cx="290469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/>
            <a:r>
              <a:rPr lang="he-IL" sz="2000" b="1" dirty="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rPr>
              <a:t>הַבְּרוֹש שוֹתֵק,</a:t>
            </a:r>
            <a:endParaRPr lang="he-IL" sz="2000" dirty="0">
              <a:solidFill>
                <a:srgbClr val="002060"/>
              </a:solidFill>
              <a:latin typeface="Varela Round" pitchFamily="2" charset="-79"/>
              <a:cs typeface="Varela Round" pitchFamily="2" charset="-79"/>
            </a:endParaRPr>
          </a:p>
          <a:p>
            <a:pPr lvl="0" fontAlgn="base"/>
            <a:r>
              <a:rPr lang="he-IL" sz="2000" b="1" dirty="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rPr>
              <a:t>הוּא יוֹדֵעַ שֶׁיֵּשׁ בּוֹ טֵרוּף</a:t>
            </a:r>
            <a:endParaRPr lang="he-IL" sz="2000" dirty="0">
              <a:solidFill>
                <a:srgbClr val="002060"/>
              </a:solidFill>
              <a:latin typeface="Varela Round" pitchFamily="2" charset="-79"/>
              <a:cs typeface="Varela Round" pitchFamily="2" charset="-79"/>
            </a:endParaRPr>
          </a:p>
          <a:p>
            <a:pPr lvl="0" fontAlgn="base"/>
            <a:r>
              <a:rPr lang="he-IL" sz="2000" b="1" dirty="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rPr>
              <a:t>שֶׁיֵּשׁ בּוֹ חֵרוּת</a:t>
            </a:r>
            <a:endParaRPr lang="he-IL" sz="2000" dirty="0">
              <a:solidFill>
                <a:srgbClr val="002060"/>
              </a:solidFill>
              <a:latin typeface="Varela Round" pitchFamily="2" charset="-79"/>
              <a:cs typeface="Varela Round" pitchFamily="2" charset="-79"/>
            </a:endParaRPr>
          </a:p>
          <a:p>
            <a:pPr lvl="0" fontAlgn="base"/>
            <a:r>
              <a:rPr lang="he-IL" sz="2000" b="1" dirty="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rPr>
              <a:t>שֶׁיֵּשׁ בּוֹ דִמְיוֹן</a:t>
            </a:r>
            <a:endParaRPr lang="he-IL" sz="2000" dirty="0">
              <a:solidFill>
                <a:srgbClr val="002060"/>
              </a:solidFill>
              <a:latin typeface="Varela Round" pitchFamily="2" charset="-79"/>
              <a:cs typeface="Varela Round" pitchFamily="2" charset="-79"/>
            </a:endParaRPr>
          </a:p>
          <a:p>
            <a:pPr lvl="0" fontAlgn="base"/>
            <a:r>
              <a:rPr lang="he-IL" sz="2000" b="1" dirty="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rPr>
              <a:t>שֶׁיֵּשׁ בּוֹ רוּחָנִיּוּת</a:t>
            </a:r>
            <a:endParaRPr lang="he-IL" sz="2000" dirty="0">
              <a:solidFill>
                <a:srgbClr val="002060"/>
              </a:solidFill>
              <a:latin typeface="Varela Round" pitchFamily="2" charset="-79"/>
              <a:cs typeface="Varela Round" pitchFamily="2" charset="-79"/>
            </a:endParaRPr>
          </a:p>
          <a:p>
            <a:pPr lvl="0" fontAlgn="base"/>
            <a:r>
              <a:rPr lang="he-IL" sz="2000" b="1" dirty="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rPr>
              <a:t>אַךְ הַשַּׁלְהֶבֶת לֹא תָבִין</a:t>
            </a:r>
            <a:endParaRPr lang="he-IL" sz="2000" dirty="0">
              <a:solidFill>
                <a:srgbClr val="002060"/>
              </a:solidFill>
              <a:latin typeface="Varela Round" pitchFamily="2" charset="-79"/>
              <a:cs typeface="Varela Round" pitchFamily="2" charset="-79"/>
            </a:endParaRPr>
          </a:p>
          <a:p>
            <a:pPr lvl="0" fontAlgn="base"/>
            <a:r>
              <a:rPr lang="he-IL" sz="2000" b="1" dirty="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rPr>
              <a:t>הַשַּׁלְהֶבֶת לֹא תַאֲמִין.</a:t>
            </a:r>
            <a:endParaRPr lang="he-IL" sz="2000" dirty="0">
              <a:solidFill>
                <a:srgbClr val="002060"/>
              </a:solidFill>
              <a:latin typeface="Varela Round" pitchFamily="2" charset="-79"/>
              <a:cs typeface="Varela Round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0667329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 מבט "ממעוף הציפור"</a:t>
            </a:r>
          </a:p>
        </p:txBody>
      </p:sp>
      <p:sp>
        <p:nvSpPr>
          <p:cNvPr id="2" name="מציין מיקום תוכן 1"/>
          <p:cNvSpPr>
            <a:spLocks noGrp="1"/>
          </p:cNvSpPr>
          <p:nvPr>
            <p:ph sz="quarter" idx="4"/>
          </p:nvPr>
        </p:nvSpPr>
        <p:spPr>
          <a:xfrm>
            <a:off x="6838396" y="1087506"/>
            <a:ext cx="2883630" cy="4152517"/>
          </a:xfrm>
        </p:spPr>
        <p:txBody>
          <a:bodyPr>
            <a:noAutofit/>
          </a:bodyPr>
          <a:lstStyle/>
          <a:p>
            <a:pPr marL="0" indent="0" fontAlgn="base">
              <a:spcAft>
                <a:spcPts val="0"/>
              </a:spcAft>
              <a:buNone/>
            </a:pPr>
            <a:r>
              <a:rPr lang="he-IL" sz="1200" b="1" dirty="0">
                <a:solidFill>
                  <a:srgbClr val="FF0000"/>
                </a:solidFill>
              </a:rPr>
              <a:t>הַלֶּהָבָה אוֹמֶרֶת לַבְּרוֹש</a:t>
            </a:r>
          </a:p>
          <a:p>
            <a:pPr marL="0" indent="0" fontAlgn="base">
              <a:spcAft>
                <a:spcPts val="0"/>
              </a:spcAft>
              <a:buNone/>
            </a:pPr>
            <a:r>
              <a:rPr lang="he-IL" sz="1200" b="1" dirty="0">
                <a:solidFill>
                  <a:srgbClr val="FF0000"/>
                </a:solidFill>
              </a:rPr>
              <a:t>כַּאֲשֶׁר אֲנִי רוֹאָה</a:t>
            </a:r>
            <a:endParaRPr lang="he-IL" sz="1200" dirty="0">
              <a:solidFill>
                <a:srgbClr val="FF0000"/>
              </a:solidFill>
            </a:endParaRPr>
          </a:p>
          <a:p>
            <a:pPr marL="0" indent="0" fontAlgn="base">
              <a:spcAft>
                <a:spcPts val="0"/>
              </a:spcAft>
              <a:buNone/>
            </a:pPr>
            <a:r>
              <a:rPr lang="he-IL" sz="1200" b="1" dirty="0">
                <a:solidFill>
                  <a:srgbClr val="FF0000"/>
                </a:solidFill>
              </a:rPr>
              <a:t>כַּמָּה אַתָּה שַׁאֲנָן</a:t>
            </a:r>
            <a:endParaRPr lang="he-IL" sz="1200" dirty="0">
              <a:solidFill>
                <a:srgbClr val="FF0000"/>
              </a:solidFill>
            </a:endParaRPr>
          </a:p>
          <a:p>
            <a:pPr marL="0" indent="0" fontAlgn="base">
              <a:spcAft>
                <a:spcPts val="0"/>
              </a:spcAft>
              <a:buNone/>
            </a:pPr>
            <a:r>
              <a:rPr lang="he-IL" sz="1200" b="1" dirty="0">
                <a:solidFill>
                  <a:srgbClr val="FF0000"/>
                </a:solidFill>
              </a:rPr>
              <a:t>כַּמָּה עוֹטֶה גָאוֹן</a:t>
            </a:r>
            <a:endParaRPr lang="he-IL" sz="1200" dirty="0">
              <a:solidFill>
                <a:srgbClr val="FF0000"/>
              </a:solidFill>
            </a:endParaRPr>
          </a:p>
          <a:p>
            <a:pPr marL="0" indent="0" fontAlgn="base">
              <a:spcAft>
                <a:spcPts val="0"/>
              </a:spcAft>
              <a:buNone/>
            </a:pPr>
            <a:r>
              <a:rPr lang="he-IL" sz="1200" b="1" dirty="0">
                <a:solidFill>
                  <a:srgbClr val="FF0000"/>
                </a:solidFill>
              </a:rPr>
              <a:t>מַשֶּׁהוּ בְּתוֹכִי מִשְׁתּוֹלֵל</a:t>
            </a:r>
            <a:endParaRPr lang="he-IL" sz="1200" dirty="0">
              <a:solidFill>
                <a:srgbClr val="FF0000"/>
              </a:solidFill>
            </a:endParaRPr>
          </a:p>
          <a:p>
            <a:pPr marL="0" indent="0" fontAlgn="base">
              <a:spcAft>
                <a:spcPts val="0"/>
              </a:spcAft>
              <a:buNone/>
            </a:pPr>
            <a:r>
              <a:rPr lang="he-IL" sz="1200" b="1" dirty="0">
                <a:solidFill>
                  <a:srgbClr val="FF0000"/>
                </a:solidFill>
              </a:rPr>
              <a:t>אֵיךְ אֶפְשָׁר לַעֲבֹר אֶת הַחַיִּים</a:t>
            </a:r>
            <a:endParaRPr lang="he-IL" sz="1200" dirty="0">
              <a:solidFill>
                <a:srgbClr val="FF0000"/>
              </a:solidFill>
            </a:endParaRPr>
          </a:p>
          <a:p>
            <a:pPr marL="0" indent="0" fontAlgn="base">
              <a:spcAft>
                <a:spcPts val="0"/>
              </a:spcAft>
              <a:buNone/>
            </a:pPr>
            <a:r>
              <a:rPr lang="he-IL" sz="1200" b="1" dirty="0">
                <a:solidFill>
                  <a:srgbClr val="FF0000"/>
                </a:solidFill>
              </a:rPr>
              <a:t>הַנּוֹרָאִים הָאֵלֶּה</a:t>
            </a:r>
            <a:endParaRPr lang="he-IL" sz="1200" dirty="0">
              <a:solidFill>
                <a:srgbClr val="FF0000"/>
              </a:solidFill>
            </a:endParaRPr>
          </a:p>
          <a:p>
            <a:pPr marL="0" indent="0" fontAlgn="base">
              <a:spcAft>
                <a:spcPts val="0"/>
              </a:spcAft>
              <a:buNone/>
            </a:pPr>
            <a:r>
              <a:rPr lang="he-IL" sz="1200" b="1" dirty="0">
                <a:solidFill>
                  <a:srgbClr val="FF0000"/>
                </a:solidFill>
              </a:rPr>
              <a:t>בְּלִי שֶמֶץ שֶל טֵרוּף</a:t>
            </a:r>
            <a:endParaRPr lang="he-IL" sz="1200" dirty="0">
              <a:solidFill>
                <a:srgbClr val="FF0000"/>
              </a:solidFill>
            </a:endParaRPr>
          </a:p>
          <a:p>
            <a:pPr marL="0" indent="0" fontAlgn="base">
              <a:spcAft>
                <a:spcPts val="0"/>
              </a:spcAft>
              <a:buNone/>
            </a:pPr>
            <a:r>
              <a:rPr lang="he-IL" sz="1200" b="1" dirty="0">
                <a:solidFill>
                  <a:srgbClr val="FF0000"/>
                </a:solidFill>
              </a:rPr>
              <a:t>בְּלִי שֶמֶץ שֶל רוּחָנִיּוּת</a:t>
            </a:r>
            <a:endParaRPr lang="he-IL" sz="1200" dirty="0">
              <a:solidFill>
                <a:srgbClr val="FF0000"/>
              </a:solidFill>
            </a:endParaRPr>
          </a:p>
          <a:p>
            <a:pPr marL="0" indent="0" fontAlgn="base">
              <a:spcAft>
                <a:spcPts val="0"/>
              </a:spcAft>
              <a:buNone/>
            </a:pPr>
            <a:r>
              <a:rPr lang="he-IL" sz="1200" b="1" dirty="0">
                <a:solidFill>
                  <a:srgbClr val="FF0000"/>
                </a:solidFill>
              </a:rPr>
              <a:t>בְּלִי שֶמֶץ שֶל דִּמְיוֹן</a:t>
            </a:r>
            <a:endParaRPr lang="he-IL" sz="1200" dirty="0">
              <a:solidFill>
                <a:srgbClr val="FF0000"/>
              </a:solidFill>
            </a:endParaRPr>
          </a:p>
          <a:p>
            <a:pPr marL="0" indent="0" fontAlgn="base">
              <a:spcAft>
                <a:spcPts val="0"/>
              </a:spcAft>
              <a:buNone/>
            </a:pPr>
            <a:r>
              <a:rPr lang="he-IL" sz="1200" b="1" dirty="0">
                <a:solidFill>
                  <a:srgbClr val="FF0000"/>
                </a:solidFill>
              </a:rPr>
              <a:t>בְּלִי שֶמֶץ שֶל חֵרוּת</a:t>
            </a:r>
            <a:endParaRPr lang="he-IL" sz="1200" dirty="0">
              <a:solidFill>
                <a:srgbClr val="FF0000"/>
              </a:solidFill>
            </a:endParaRPr>
          </a:p>
          <a:p>
            <a:pPr marL="0" indent="0" fontAlgn="base">
              <a:spcAft>
                <a:spcPts val="0"/>
              </a:spcAft>
              <a:buNone/>
            </a:pPr>
            <a:r>
              <a:rPr lang="he-IL" sz="1200" b="1" dirty="0" err="1">
                <a:solidFill>
                  <a:srgbClr val="FF0000"/>
                </a:solidFill>
              </a:rPr>
              <a:t>בְּגַאֲוָה</a:t>
            </a:r>
            <a:r>
              <a:rPr lang="he-IL" sz="1200" b="1" dirty="0">
                <a:solidFill>
                  <a:srgbClr val="FF0000"/>
                </a:solidFill>
              </a:rPr>
              <a:t> עַתִּיקָה וְקוֹדֶרֶת.</a:t>
            </a:r>
            <a:endParaRPr lang="he-IL" sz="1200" dirty="0">
              <a:solidFill>
                <a:srgbClr val="FF0000"/>
              </a:solidFill>
            </a:endParaRPr>
          </a:p>
          <a:p>
            <a:pPr marL="0" indent="0" fontAlgn="base">
              <a:spcAft>
                <a:spcPts val="0"/>
              </a:spcAft>
              <a:buNone/>
            </a:pPr>
            <a:r>
              <a:rPr lang="he-IL" sz="1200" b="1" dirty="0">
                <a:solidFill>
                  <a:srgbClr val="FF0000"/>
                </a:solidFill>
              </a:rPr>
              <a:t>לוּ </a:t>
            </a:r>
            <a:r>
              <a:rPr lang="he-IL" sz="1200" b="1" dirty="0" err="1">
                <a:solidFill>
                  <a:srgbClr val="FF0000"/>
                </a:solidFill>
              </a:rPr>
              <a:t>יָכֹלְתִּי</a:t>
            </a:r>
            <a:r>
              <a:rPr lang="he-IL" sz="1200" b="1" dirty="0">
                <a:solidFill>
                  <a:srgbClr val="FF0000"/>
                </a:solidFill>
              </a:rPr>
              <a:t> הָיִיתִי שׂוֹרֶפֶת</a:t>
            </a:r>
            <a:endParaRPr lang="he-IL" sz="1200" dirty="0">
              <a:solidFill>
                <a:srgbClr val="FF0000"/>
              </a:solidFill>
            </a:endParaRPr>
          </a:p>
          <a:p>
            <a:pPr marL="0" indent="0" fontAlgn="base">
              <a:spcAft>
                <a:spcPts val="0"/>
              </a:spcAft>
              <a:buNone/>
            </a:pPr>
            <a:r>
              <a:rPr lang="he-IL" sz="1200" b="1" dirty="0">
                <a:solidFill>
                  <a:srgbClr val="FF0000"/>
                </a:solidFill>
              </a:rPr>
              <a:t>אֶת הַמִּמְסָד</a:t>
            </a:r>
            <a:endParaRPr lang="he-IL" sz="1200" dirty="0">
              <a:solidFill>
                <a:srgbClr val="FF0000"/>
              </a:solidFill>
            </a:endParaRPr>
          </a:p>
          <a:p>
            <a:pPr marL="0" indent="0" fontAlgn="base">
              <a:spcAft>
                <a:spcPts val="0"/>
              </a:spcAft>
              <a:buNone/>
            </a:pPr>
            <a:r>
              <a:rPr lang="he-IL" sz="1200" b="1" dirty="0">
                <a:solidFill>
                  <a:srgbClr val="FF0000"/>
                </a:solidFill>
              </a:rPr>
              <a:t>שֶׁשְּׁמוֹ תְּקוּפוֹת הַשָּׁנָה</a:t>
            </a:r>
            <a:endParaRPr lang="he-IL" sz="1200" dirty="0">
              <a:solidFill>
                <a:srgbClr val="FF0000"/>
              </a:solidFill>
            </a:endParaRPr>
          </a:p>
          <a:p>
            <a:pPr marL="0" indent="0" fontAlgn="base">
              <a:spcAft>
                <a:spcPts val="0"/>
              </a:spcAft>
              <a:buNone/>
            </a:pPr>
            <a:r>
              <a:rPr lang="he-IL" sz="1200" b="1" dirty="0">
                <a:solidFill>
                  <a:srgbClr val="FF0000"/>
                </a:solidFill>
              </a:rPr>
              <a:t>וְאֶת הַתְּלוּת הָאֲרוּרָה שֶׁלְּךָ</a:t>
            </a:r>
            <a:endParaRPr lang="he-IL" sz="1200" dirty="0">
              <a:solidFill>
                <a:srgbClr val="FF0000"/>
              </a:solidFill>
            </a:endParaRPr>
          </a:p>
          <a:p>
            <a:pPr marL="0" indent="0" fontAlgn="base">
              <a:spcAft>
                <a:spcPts val="0"/>
              </a:spcAft>
              <a:buNone/>
            </a:pPr>
            <a:r>
              <a:rPr lang="he-IL" sz="1200" b="1" dirty="0">
                <a:solidFill>
                  <a:srgbClr val="FF0000"/>
                </a:solidFill>
              </a:rPr>
              <a:t>בָּאֲדָמָה, </a:t>
            </a:r>
            <a:r>
              <a:rPr lang="he-IL" sz="1200" b="1" dirty="0" err="1">
                <a:solidFill>
                  <a:srgbClr val="FF0000"/>
                </a:solidFill>
              </a:rPr>
              <a:t>בָּאֲוִיר</a:t>
            </a:r>
            <a:r>
              <a:rPr lang="he-IL" sz="1200" b="1" dirty="0">
                <a:solidFill>
                  <a:srgbClr val="FF0000"/>
                </a:solidFill>
              </a:rPr>
              <a:t>, בַּשֶּׁמֶשׁ, בַּמָּטָר וּבַטַּל.</a:t>
            </a:r>
          </a:p>
          <a:p>
            <a:pPr marL="0" indent="0" fontAlgn="base">
              <a:spcAft>
                <a:spcPts val="0"/>
              </a:spcAft>
              <a:buNone/>
            </a:pPr>
            <a:endParaRPr lang="he-IL" sz="1200" dirty="0"/>
          </a:p>
          <a:p>
            <a:pPr marL="0" indent="0" fontAlgn="base">
              <a:spcAft>
                <a:spcPts val="0"/>
              </a:spcAft>
              <a:buNone/>
            </a:pPr>
            <a:r>
              <a:rPr lang="he-IL" sz="1200" b="1" dirty="0">
                <a:solidFill>
                  <a:srgbClr val="00B050"/>
                </a:solidFill>
              </a:rPr>
              <a:t>הַבְּרוֹש שוֹתֵק,</a:t>
            </a:r>
            <a:endParaRPr lang="he-IL" sz="1200" dirty="0">
              <a:solidFill>
                <a:srgbClr val="00B050"/>
              </a:solidFill>
            </a:endParaRPr>
          </a:p>
          <a:p>
            <a:pPr marL="0" indent="0" fontAlgn="base">
              <a:spcAft>
                <a:spcPts val="0"/>
              </a:spcAft>
              <a:buNone/>
            </a:pPr>
            <a:r>
              <a:rPr lang="he-IL" sz="1200" b="1" dirty="0">
                <a:solidFill>
                  <a:srgbClr val="00B050"/>
                </a:solidFill>
              </a:rPr>
              <a:t>הוּא יוֹדֵעַ שֶׁיֵּשׁ בּוֹ טֵרוּף</a:t>
            </a:r>
            <a:endParaRPr lang="he-IL" sz="1200" dirty="0">
              <a:solidFill>
                <a:srgbClr val="00B050"/>
              </a:solidFill>
            </a:endParaRPr>
          </a:p>
          <a:p>
            <a:pPr marL="0" indent="0" fontAlgn="base">
              <a:spcAft>
                <a:spcPts val="0"/>
              </a:spcAft>
              <a:buNone/>
            </a:pPr>
            <a:r>
              <a:rPr lang="he-IL" sz="1200" b="1" dirty="0">
                <a:solidFill>
                  <a:srgbClr val="00B050"/>
                </a:solidFill>
              </a:rPr>
              <a:t>שֶׁיֵּשׁ בּוֹ חֵרוּת</a:t>
            </a:r>
            <a:endParaRPr lang="he-IL" sz="1200" dirty="0">
              <a:solidFill>
                <a:srgbClr val="00B050"/>
              </a:solidFill>
            </a:endParaRPr>
          </a:p>
          <a:p>
            <a:pPr marL="0" indent="0" fontAlgn="base">
              <a:spcAft>
                <a:spcPts val="0"/>
              </a:spcAft>
              <a:buNone/>
            </a:pPr>
            <a:r>
              <a:rPr lang="he-IL" sz="1200" b="1" dirty="0">
                <a:solidFill>
                  <a:srgbClr val="00B050"/>
                </a:solidFill>
              </a:rPr>
              <a:t>שֶׁיֵּשׁ בּוֹ דִמְיוֹן</a:t>
            </a:r>
            <a:endParaRPr lang="he-IL" sz="1200" dirty="0">
              <a:solidFill>
                <a:srgbClr val="00B050"/>
              </a:solidFill>
            </a:endParaRPr>
          </a:p>
          <a:p>
            <a:pPr marL="0" indent="0" fontAlgn="base">
              <a:spcAft>
                <a:spcPts val="0"/>
              </a:spcAft>
              <a:buNone/>
            </a:pPr>
            <a:r>
              <a:rPr lang="he-IL" sz="1200" b="1" dirty="0">
                <a:solidFill>
                  <a:srgbClr val="00B050"/>
                </a:solidFill>
              </a:rPr>
              <a:t>שֶׁיֵּשׁ בּוֹ רוּחָנִיּוּת</a:t>
            </a:r>
            <a:endParaRPr lang="he-IL" sz="1200" dirty="0">
              <a:solidFill>
                <a:srgbClr val="00B050"/>
              </a:solidFill>
            </a:endParaRPr>
          </a:p>
          <a:p>
            <a:pPr marL="0" indent="0" fontAlgn="base">
              <a:spcAft>
                <a:spcPts val="0"/>
              </a:spcAft>
              <a:buNone/>
            </a:pPr>
            <a:r>
              <a:rPr lang="he-IL" sz="1200" b="1" dirty="0">
                <a:solidFill>
                  <a:srgbClr val="00B050"/>
                </a:solidFill>
              </a:rPr>
              <a:t>אַךְ הַשַּׁלְהֶבֶת לֹא תָבִין</a:t>
            </a:r>
            <a:endParaRPr lang="he-IL" sz="1200" dirty="0">
              <a:solidFill>
                <a:srgbClr val="00B050"/>
              </a:solidFill>
            </a:endParaRPr>
          </a:p>
          <a:p>
            <a:pPr marL="0" indent="0" fontAlgn="base">
              <a:spcAft>
                <a:spcPts val="0"/>
              </a:spcAft>
              <a:buNone/>
            </a:pPr>
            <a:r>
              <a:rPr lang="he-IL" sz="1200" b="1" dirty="0">
                <a:solidFill>
                  <a:srgbClr val="00B050"/>
                </a:solidFill>
              </a:rPr>
              <a:t>הַשַּׁלְהֶבֶת לֹא תַאֲמִין.</a:t>
            </a:r>
            <a:endParaRPr lang="he-IL" sz="1200" dirty="0">
              <a:solidFill>
                <a:srgbClr val="00B050"/>
              </a:solidFill>
            </a:endParaRPr>
          </a:p>
          <a:p>
            <a:endParaRPr lang="he-IL" sz="1200" dirty="0"/>
          </a:p>
        </p:txBody>
      </p:sp>
      <p:sp>
        <p:nvSpPr>
          <p:cNvPr id="3" name="סוגר מסולסל שמאלי 2"/>
          <p:cNvSpPr/>
          <p:nvPr/>
        </p:nvSpPr>
        <p:spPr>
          <a:xfrm>
            <a:off x="6162121" y="1247775"/>
            <a:ext cx="952500" cy="2914650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סוגר מסולסל שמאלי 8"/>
          <p:cNvSpPr/>
          <p:nvPr/>
        </p:nvSpPr>
        <p:spPr>
          <a:xfrm>
            <a:off x="6162121" y="4465345"/>
            <a:ext cx="952500" cy="1199794"/>
          </a:xfrm>
          <a:prstGeom prst="leftBrac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TextBox 4"/>
          <p:cNvSpPr txBox="1"/>
          <p:nvPr/>
        </p:nvSpPr>
        <p:spPr>
          <a:xfrm>
            <a:off x="2266396" y="2469475"/>
            <a:ext cx="374332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דברי הלהבה אל הברוש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056846" y="4834409"/>
            <a:ext cx="395287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"תשובת הברוש" - השתיקה</a:t>
            </a:r>
          </a:p>
        </p:txBody>
      </p:sp>
      <p:sp>
        <p:nvSpPr>
          <p:cNvPr id="6" name="אליפסה 5"/>
          <p:cNvSpPr/>
          <p:nvPr/>
        </p:nvSpPr>
        <p:spPr>
          <a:xfrm>
            <a:off x="9286321" y="1466850"/>
            <a:ext cx="397605" cy="428625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אליפסה 12"/>
          <p:cNvSpPr/>
          <p:nvPr/>
        </p:nvSpPr>
        <p:spPr>
          <a:xfrm>
            <a:off x="8971996" y="2391055"/>
            <a:ext cx="778606" cy="809345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אליפסה 15"/>
          <p:cNvSpPr/>
          <p:nvPr/>
        </p:nvSpPr>
        <p:spPr>
          <a:xfrm>
            <a:off x="9096095" y="4736050"/>
            <a:ext cx="607156" cy="658385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אליפסה 10"/>
          <p:cNvSpPr/>
          <p:nvPr/>
        </p:nvSpPr>
        <p:spPr>
          <a:xfrm>
            <a:off x="8545265" y="4522801"/>
            <a:ext cx="607156" cy="360219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51795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5" grpId="0"/>
      <p:bldP spid="12" grpId="0"/>
      <p:bldP spid="6" grpId="0" animBg="1"/>
      <p:bldP spid="13" grpId="0" animBg="1"/>
      <p:bldP spid="16" grpId="0" animBg="1"/>
      <p:bldP spid="11" grpId="0" animBg="1"/>
      <p:bldP spid="11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-372561" y="213094"/>
            <a:ext cx="11160000" cy="720000"/>
          </a:xfrm>
        </p:spPr>
        <p:txBody>
          <a:bodyPr/>
          <a:lstStyle/>
          <a:p>
            <a:r>
              <a:rPr lang="he-IL" dirty="0"/>
              <a:t>"הצד שלה": דברי הלהבה</a:t>
            </a:r>
          </a:p>
        </p:txBody>
      </p:sp>
      <p:sp>
        <p:nvSpPr>
          <p:cNvPr id="3" name="מלבן 2"/>
          <p:cNvSpPr/>
          <p:nvPr/>
        </p:nvSpPr>
        <p:spPr>
          <a:xfrm>
            <a:off x="3621285" y="1266882"/>
            <a:ext cx="6092825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he-IL" b="1" dirty="0">
                <a:solidFill>
                  <a:srgbClr val="FF0000"/>
                </a:solidFill>
              </a:rPr>
              <a:t>הַלֶּהָבָה אוֹמֶרֶת לַבְּרוֹש</a:t>
            </a:r>
          </a:p>
          <a:p>
            <a:pPr fontAlgn="base"/>
            <a:r>
              <a:rPr lang="he-IL" b="1" dirty="0">
                <a:solidFill>
                  <a:srgbClr val="FF0000"/>
                </a:solidFill>
              </a:rPr>
              <a:t>כַּאֲשֶׁר אֲנִי רוֹאָה</a:t>
            </a:r>
            <a:endParaRPr lang="he-IL" dirty="0">
              <a:solidFill>
                <a:srgbClr val="FF0000"/>
              </a:solidFill>
            </a:endParaRPr>
          </a:p>
          <a:p>
            <a:pPr fontAlgn="base"/>
            <a:r>
              <a:rPr lang="he-IL" b="1" dirty="0">
                <a:solidFill>
                  <a:srgbClr val="FF0000"/>
                </a:solidFill>
              </a:rPr>
              <a:t>כַּמָּה אַתָּה שַׁאֲנָן</a:t>
            </a:r>
            <a:endParaRPr lang="he-IL" dirty="0">
              <a:solidFill>
                <a:srgbClr val="FF0000"/>
              </a:solidFill>
            </a:endParaRPr>
          </a:p>
          <a:p>
            <a:pPr fontAlgn="base"/>
            <a:r>
              <a:rPr lang="he-IL" b="1" dirty="0">
                <a:solidFill>
                  <a:srgbClr val="FF0000"/>
                </a:solidFill>
              </a:rPr>
              <a:t>כַּמָּה עוֹטֶה גָאוֹן</a:t>
            </a:r>
            <a:endParaRPr lang="he-IL" dirty="0">
              <a:solidFill>
                <a:srgbClr val="FF0000"/>
              </a:solidFill>
            </a:endParaRPr>
          </a:p>
          <a:p>
            <a:pPr fontAlgn="base"/>
            <a:r>
              <a:rPr lang="he-IL" b="1" dirty="0">
                <a:solidFill>
                  <a:srgbClr val="FF0000"/>
                </a:solidFill>
              </a:rPr>
              <a:t>מַשֶּׁהוּ בְּתוֹכִי מִשְׁתּוֹלֵל</a:t>
            </a:r>
            <a:endParaRPr lang="he-IL" dirty="0">
              <a:solidFill>
                <a:srgbClr val="FF0000"/>
              </a:solidFill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3621285" y="2744210"/>
            <a:ext cx="6092825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he-IL" b="1" dirty="0">
                <a:solidFill>
                  <a:srgbClr val="FF0000"/>
                </a:solidFill>
              </a:rPr>
              <a:t>אֵיךְ אֶפְשָׁר לַעֲבֹר אֶת הַחַיִּים</a:t>
            </a:r>
            <a:endParaRPr lang="he-IL" dirty="0">
              <a:solidFill>
                <a:srgbClr val="FF0000"/>
              </a:solidFill>
            </a:endParaRPr>
          </a:p>
          <a:p>
            <a:pPr fontAlgn="base"/>
            <a:r>
              <a:rPr lang="he-IL" b="1" dirty="0">
                <a:solidFill>
                  <a:srgbClr val="FF0000"/>
                </a:solidFill>
              </a:rPr>
              <a:t>הַנּוֹרָאִים הָאֵלֶּה</a:t>
            </a:r>
            <a:endParaRPr lang="he-IL" dirty="0">
              <a:solidFill>
                <a:srgbClr val="FF0000"/>
              </a:solidFill>
            </a:endParaRPr>
          </a:p>
          <a:p>
            <a:pPr fontAlgn="base"/>
            <a:r>
              <a:rPr lang="he-IL" b="1" dirty="0">
                <a:solidFill>
                  <a:srgbClr val="FF0000"/>
                </a:solidFill>
              </a:rPr>
              <a:t>בְּלִי שֶמֶץ שֶל טֵרוּף</a:t>
            </a:r>
            <a:endParaRPr lang="he-IL" dirty="0">
              <a:solidFill>
                <a:srgbClr val="FF0000"/>
              </a:solidFill>
            </a:endParaRPr>
          </a:p>
          <a:p>
            <a:pPr fontAlgn="base"/>
            <a:r>
              <a:rPr lang="he-IL" b="1" dirty="0">
                <a:solidFill>
                  <a:srgbClr val="FF0000"/>
                </a:solidFill>
              </a:rPr>
              <a:t>בְּלִי שֶמֶץ שֶל רוּחָנִיּוּת</a:t>
            </a:r>
            <a:endParaRPr lang="he-IL" dirty="0">
              <a:solidFill>
                <a:srgbClr val="FF0000"/>
              </a:solidFill>
            </a:endParaRPr>
          </a:p>
          <a:p>
            <a:pPr fontAlgn="base"/>
            <a:r>
              <a:rPr lang="he-IL" b="1" dirty="0">
                <a:solidFill>
                  <a:srgbClr val="FF0000"/>
                </a:solidFill>
              </a:rPr>
              <a:t>בְּלִי שֶמֶץ שֶל דִּמְיוֹן</a:t>
            </a:r>
            <a:endParaRPr lang="he-IL" dirty="0">
              <a:solidFill>
                <a:srgbClr val="FF0000"/>
              </a:solidFill>
            </a:endParaRPr>
          </a:p>
          <a:p>
            <a:pPr fontAlgn="base"/>
            <a:r>
              <a:rPr lang="he-IL" b="1" dirty="0">
                <a:solidFill>
                  <a:srgbClr val="FF0000"/>
                </a:solidFill>
              </a:rPr>
              <a:t>בְּלִי שֶמֶץ שֶל חֵרוּת</a:t>
            </a:r>
            <a:endParaRPr lang="he-IL" dirty="0">
              <a:solidFill>
                <a:srgbClr val="FF0000"/>
              </a:solidFill>
            </a:endParaRPr>
          </a:p>
          <a:p>
            <a:pPr fontAlgn="base"/>
            <a:r>
              <a:rPr lang="he-IL" b="1" dirty="0" err="1">
                <a:solidFill>
                  <a:srgbClr val="FF0000"/>
                </a:solidFill>
              </a:rPr>
              <a:t>בְּגַאֲוָה</a:t>
            </a:r>
            <a:r>
              <a:rPr lang="he-IL" b="1" dirty="0">
                <a:solidFill>
                  <a:srgbClr val="FF0000"/>
                </a:solidFill>
              </a:rPr>
              <a:t> עַתִּיקָה וְקוֹדֶרֶת.</a:t>
            </a:r>
            <a:endParaRPr lang="he-IL" dirty="0">
              <a:solidFill>
                <a:srgbClr val="FF0000"/>
              </a:solidFill>
            </a:endParaRPr>
          </a:p>
        </p:txBody>
      </p:sp>
      <p:sp>
        <p:nvSpPr>
          <p:cNvPr id="5" name="מלבן 4"/>
          <p:cNvSpPr/>
          <p:nvPr/>
        </p:nvSpPr>
        <p:spPr>
          <a:xfrm>
            <a:off x="3621284" y="4775535"/>
            <a:ext cx="6092825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he-IL" b="1" dirty="0">
                <a:solidFill>
                  <a:srgbClr val="FF0000"/>
                </a:solidFill>
              </a:rPr>
              <a:t>לוּ </a:t>
            </a:r>
            <a:r>
              <a:rPr lang="he-IL" b="1" dirty="0" err="1">
                <a:solidFill>
                  <a:srgbClr val="FF0000"/>
                </a:solidFill>
              </a:rPr>
              <a:t>יָכֹלְתִּי</a:t>
            </a:r>
            <a:r>
              <a:rPr lang="he-IL" b="1" dirty="0">
                <a:solidFill>
                  <a:srgbClr val="FF0000"/>
                </a:solidFill>
              </a:rPr>
              <a:t> הָיִיתִי שׂוֹרֶפֶת</a:t>
            </a:r>
            <a:endParaRPr lang="he-IL" dirty="0">
              <a:solidFill>
                <a:srgbClr val="FF0000"/>
              </a:solidFill>
            </a:endParaRPr>
          </a:p>
          <a:p>
            <a:pPr fontAlgn="base"/>
            <a:r>
              <a:rPr lang="he-IL" b="1" dirty="0">
                <a:solidFill>
                  <a:srgbClr val="FF0000"/>
                </a:solidFill>
              </a:rPr>
              <a:t>אֶת הַמִּמְסָד</a:t>
            </a:r>
            <a:endParaRPr lang="he-IL" dirty="0">
              <a:solidFill>
                <a:srgbClr val="FF0000"/>
              </a:solidFill>
            </a:endParaRPr>
          </a:p>
          <a:p>
            <a:pPr fontAlgn="base"/>
            <a:r>
              <a:rPr lang="he-IL" b="1" dirty="0">
                <a:solidFill>
                  <a:srgbClr val="FF0000"/>
                </a:solidFill>
              </a:rPr>
              <a:t>שֶׁשְּׁמוֹ תְּקוּפוֹת הַשָּׁנָה</a:t>
            </a:r>
            <a:endParaRPr lang="he-IL" dirty="0">
              <a:solidFill>
                <a:srgbClr val="FF0000"/>
              </a:solidFill>
            </a:endParaRPr>
          </a:p>
          <a:p>
            <a:pPr fontAlgn="base"/>
            <a:r>
              <a:rPr lang="he-IL" b="1" dirty="0">
                <a:solidFill>
                  <a:srgbClr val="FF0000"/>
                </a:solidFill>
              </a:rPr>
              <a:t>וְאֶת הַתְּלוּת הָאֲרוּרָה שֶׁלְּךָ</a:t>
            </a:r>
          </a:p>
          <a:p>
            <a:pPr fontAlgn="base"/>
            <a:r>
              <a:rPr lang="he-IL" b="1" dirty="0">
                <a:solidFill>
                  <a:srgbClr val="FF0000"/>
                </a:solidFill>
              </a:rPr>
              <a:t>בָּאֲדָמָה, </a:t>
            </a:r>
            <a:r>
              <a:rPr lang="he-IL" b="1" dirty="0" err="1">
                <a:solidFill>
                  <a:srgbClr val="FF0000"/>
                </a:solidFill>
              </a:rPr>
              <a:t>בָּאֲוִיר</a:t>
            </a:r>
            <a:r>
              <a:rPr lang="he-IL" b="1" dirty="0">
                <a:solidFill>
                  <a:srgbClr val="FF0000"/>
                </a:solidFill>
              </a:rPr>
              <a:t>, בַּשֶּׁמֶשׁ, בַּמָּטָר וּבַטַּל.</a:t>
            </a:r>
          </a:p>
        </p:txBody>
      </p:sp>
      <p:pic>
        <p:nvPicPr>
          <p:cNvPr id="7" name="תמונה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755" y="1593272"/>
            <a:ext cx="5343612" cy="3408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742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 4"/>
          <p:cNvSpPr/>
          <p:nvPr/>
        </p:nvSpPr>
        <p:spPr>
          <a:xfrm>
            <a:off x="2276061" y="1729047"/>
            <a:ext cx="238539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he-IL" sz="4000" b="1" dirty="0">
                <a:solidFill>
                  <a:srgbClr val="FF0000"/>
                </a:solidFill>
              </a:rPr>
              <a:t>בָּאֲדָמָה, </a:t>
            </a:r>
            <a:r>
              <a:rPr lang="he-IL" sz="4000" b="1" dirty="0" err="1">
                <a:solidFill>
                  <a:srgbClr val="FF0000"/>
                </a:solidFill>
              </a:rPr>
              <a:t>בָּאֲוִיר</a:t>
            </a:r>
            <a:r>
              <a:rPr lang="he-IL" sz="4000" b="1" dirty="0">
                <a:solidFill>
                  <a:srgbClr val="FF0000"/>
                </a:solidFill>
              </a:rPr>
              <a:t>, בַּשֶּׁמֶשׁ, בַּמָּטָר וּבַטַּל.</a:t>
            </a:r>
          </a:p>
        </p:txBody>
      </p:sp>
      <p:pic>
        <p:nvPicPr>
          <p:cNvPr id="1026" name="Picture 2" descr="ארבעת היסודות בעולם ובאדם – טיול לטבע הנפש - שבילים בה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384" y="1500447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כותרת 7"/>
          <p:cNvSpPr>
            <a:spLocks noGrp="1"/>
          </p:cNvSpPr>
          <p:nvPr>
            <p:ph type="title"/>
          </p:nvPr>
        </p:nvSpPr>
        <p:spPr>
          <a:xfrm>
            <a:off x="515206" y="213094"/>
            <a:ext cx="11160000" cy="720000"/>
          </a:xfrm>
        </p:spPr>
        <p:txBody>
          <a:bodyPr/>
          <a:lstStyle/>
          <a:p>
            <a:r>
              <a:rPr lang="he-IL" dirty="0"/>
              <a:t>ארבעת היסודות</a:t>
            </a:r>
          </a:p>
        </p:txBody>
      </p:sp>
    </p:spTree>
    <p:extLst>
      <p:ext uri="{BB962C8B-B14F-4D97-AF65-F5344CB8AC3E}">
        <p14:creationId xmlns:p14="http://schemas.microsoft.com/office/powerpoint/2010/main" val="820800525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טמפלייט מערכת שידורים לאומית 150320 (1)</Template>
  <TotalTime>1652</TotalTime>
  <Words>1099</Words>
  <Application>Microsoft Office PowerPoint</Application>
  <PresentationFormat>מותאם אישית</PresentationFormat>
  <Paragraphs>214</Paragraphs>
  <Slides>20</Slides>
  <Notes>17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20</vt:i4>
      </vt:variant>
    </vt:vector>
  </HeadingPairs>
  <TitlesOfParts>
    <vt:vector size="25" baseType="lpstr">
      <vt:lpstr>Arial</vt:lpstr>
      <vt:lpstr>Calibri</vt:lpstr>
      <vt:lpstr>Guttman Yad-Brush</vt:lpstr>
      <vt:lpstr>Varela Round</vt:lpstr>
      <vt:lpstr>ערכת נושא Office</vt:lpstr>
      <vt:lpstr>מערכת שידורים לאומית</vt:lpstr>
      <vt:lpstr>שני יסודות/ זלדה</vt:lpstr>
      <vt:lpstr>שני יסודות / זלדה </vt:lpstr>
      <vt:lpstr>מה את/ה מעדיף/ה?</vt:lpstr>
      <vt:lpstr>מצגת של PowerPoint‏</vt:lpstr>
      <vt:lpstr>מצגת של PowerPoint‏</vt:lpstr>
      <vt:lpstr> מבט "ממעוף הציפור"</vt:lpstr>
      <vt:lpstr>"הצד שלה": דברי הלהבה</vt:lpstr>
      <vt:lpstr>ארבעת היסודות</vt:lpstr>
      <vt:lpstr>"הצד שלו": תשובת הברוש</vt:lpstr>
      <vt:lpstr>רוחניות או חרות??</vt:lpstr>
      <vt:lpstr>אז מי צודק??</vt:lpstr>
      <vt:lpstr>מצגת של PowerPoint‏</vt:lpstr>
      <vt:lpstr>אמצעי עיצוב</vt:lpstr>
      <vt:lpstr>אמצעי עיצוב</vt:lpstr>
      <vt:lpstr>אמצעי עיצוב</vt:lpstr>
      <vt:lpstr>אמצעי עיצוב</vt:lpstr>
      <vt:lpstr>מצגת של PowerPoint‏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מערכת שידורים לאומית</dc:title>
  <dc:creator>Dell</dc:creator>
  <cp:lastModifiedBy>שני שמלה/Shani Chemla</cp:lastModifiedBy>
  <cp:revision>35</cp:revision>
  <dcterms:created xsi:type="dcterms:W3CDTF">2020-04-21T19:15:16Z</dcterms:created>
  <dcterms:modified xsi:type="dcterms:W3CDTF">2021-11-02T10:59:00Z</dcterms:modified>
</cp:coreProperties>
</file>