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4">
  <p:sldMasterIdLst>
    <p:sldMasterId id="2147483648" r:id="rId1"/>
  </p:sldMasterIdLst>
  <p:notesMasterIdLst>
    <p:notesMasterId r:id="rId50"/>
  </p:notesMasterIdLst>
  <p:sldIdLst>
    <p:sldId id="257" r:id="rId2"/>
    <p:sldId id="262" r:id="rId3"/>
    <p:sldId id="443" r:id="rId4"/>
    <p:sldId id="263" r:id="rId5"/>
    <p:sldId id="362" r:id="rId6"/>
    <p:sldId id="420" r:id="rId7"/>
    <p:sldId id="419" r:id="rId8"/>
    <p:sldId id="411" r:id="rId9"/>
    <p:sldId id="446" r:id="rId10"/>
    <p:sldId id="387" r:id="rId11"/>
    <p:sldId id="385" r:id="rId12"/>
    <p:sldId id="368" r:id="rId13"/>
    <p:sldId id="430" r:id="rId14"/>
    <p:sldId id="388" r:id="rId15"/>
    <p:sldId id="408" r:id="rId16"/>
    <p:sldId id="390" r:id="rId17"/>
    <p:sldId id="422" r:id="rId18"/>
    <p:sldId id="386" r:id="rId19"/>
    <p:sldId id="436" r:id="rId20"/>
    <p:sldId id="409" r:id="rId21"/>
    <p:sldId id="445" r:id="rId22"/>
    <p:sldId id="431" r:id="rId23"/>
    <p:sldId id="383" r:id="rId24"/>
    <p:sldId id="437" r:id="rId25"/>
    <p:sldId id="432" r:id="rId26"/>
    <p:sldId id="412" r:id="rId27"/>
    <p:sldId id="413" r:id="rId28"/>
    <p:sldId id="414" r:id="rId29"/>
    <p:sldId id="391" r:id="rId30"/>
    <p:sldId id="424" r:id="rId31"/>
    <p:sldId id="417" r:id="rId32"/>
    <p:sldId id="416" r:id="rId33"/>
    <p:sldId id="401" r:id="rId34"/>
    <p:sldId id="403" r:id="rId35"/>
    <p:sldId id="435" r:id="rId36"/>
    <p:sldId id="418" r:id="rId37"/>
    <p:sldId id="400" r:id="rId38"/>
    <p:sldId id="392" r:id="rId39"/>
    <p:sldId id="440" r:id="rId40"/>
    <p:sldId id="433" r:id="rId41"/>
    <p:sldId id="434" r:id="rId42"/>
    <p:sldId id="361" r:id="rId43"/>
    <p:sldId id="442" r:id="rId44"/>
    <p:sldId id="441" r:id="rId45"/>
    <p:sldId id="402" r:id="rId46"/>
    <p:sldId id="428" r:id="rId47"/>
    <p:sldId id="438" r:id="rId48"/>
    <p:sldId id="291" r:id="rId4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B"/>
    <a:srgbClr val="3399FF"/>
    <a:srgbClr val="12B4BC"/>
    <a:srgbClr val="8DD3D7"/>
    <a:srgbClr val="6CF0FF"/>
    <a:srgbClr val="192A72"/>
    <a:srgbClr val="92D050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46" autoAdjust="0"/>
    <p:restoredTop sz="87937" autoAdjust="0"/>
  </p:normalViewPr>
  <p:slideViewPr>
    <p:cSldViewPr snapToGrid="0" snapToObjects="1">
      <p:cViewPr varScale="1">
        <p:scale>
          <a:sx n="39" d="100"/>
          <a:sy n="39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כ"ז/חשון/תשפ"ב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SOS_Z1mQM&amp;list=PLW1sGr2pZxWwAnk7VuoztWYWYLmdLduL6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7%9E%D7%99+%D7%9B%D7%A8%D7%95%D7%91+%D7%90%D7%99%D7%A0%D7%93%D7%99%D7%A7%D7%98%D7%95%D7%A8&amp;rlz=1C1GCEA_enIL811IL811&amp;source=lnms&amp;tbm=isch&amp;sa=X&amp;ved=2ahUKEwi0hu6BlbHrAhUQ2KQKHe4nAfUQ_AUoAXoECAwQAw&amp;biw=1389&amp;bih=697#imgrc=8qd1FRnlIsO9lM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7%9E%D7%99+%D7%9B%D7%A8%D7%95%D7%91+%D7%90%D7%99%D7%A0%D7%93%D7%99%D7%A7%D7%98%D7%95%D7%A8&amp;rlz=1C1GCEA_enIL811IL811&amp;source=lnms&amp;tbm=isch&amp;sa=X&amp;ved=2ahUKEwi0hu6BlbHrAhUQ2KQKHe4nAfUQ_AUoAXoECAwQAw&amp;biw=1389&amp;bih=697#imgrc=5zK4kBIpqkDmyM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eGzlBqi1H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99%D7%9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14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52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50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049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931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197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מה מקור התמונה? יש לתת קישור כדי שיבדקו שמותר להשתמש בה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754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4809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886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12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61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020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9200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57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הכתובת</a:t>
            </a:r>
            <a:r>
              <a:rPr lang="he-IL" baseline="0" dirty="0"/>
              <a:t> של הסרטון לקבלת זכויות : </a:t>
            </a:r>
            <a:r>
              <a:rPr lang="en-US" dirty="0">
                <a:hlinkClick r:id="rId3"/>
              </a:rPr>
              <a:t>https://www.youtube.com/watch?v=kkSOS_Z1mQM&amp;list=PLW1sGr2pZxWwAnk7VuoztWYWYLmdLduL6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167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2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857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182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475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178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5708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692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46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281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google.com/search?q=%D7%9E%D7%99+%D7%9B%D7%A8%D7%95%D7%91+%D7%90%D7%99%D7%A0%D7%93%D7%99%D7%A7%D7%98%D7%95%D7%A8&amp;rlz=1C1GCEA_enIL811IL811&amp;source=lnms&amp;tbm=isch&amp;sa=X&amp;ved=2ahUKEwi0hu6BlbHrAhUQ2KQKHe4nAfUQ_AUoAXoECAwQAw&amp;biw=1389&amp;bih=697#imgrc=8qd1FRnlIsO9lM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הכתובת לאישור זכויות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1009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501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0909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47100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81434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 מקור התמונה? </a:t>
            </a:r>
            <a:r>
              <a:rPr lang="en-US" dirty="0">
                <a:hlinkClick r:id="rId3"/>
              </a:rPr>
              <a:t>https://www.google.com/search?q=%D7%9E%D7%99+%D7%9B%D7%A8%D7%95%D7%91+%D7%90%D7%99%D7%A0%D7%93%D7%99%D7%A7%D7%98%D7%95%D7%A8&amp;rlz=1C1GCEA_enIL811IL811&amp;source=lnms&amp;tbm=isch&amp;sa=X&amp;ved=2ahUKEwi0hu6BlbHrAhUQ2KQKHe4nAfUQ_AUoAXoECAwQAw&amp;biw=1389&amp;bih=697#imgrc=5zK4kBIpqkDm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615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מקור התמונה?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001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325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112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082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מה מקור התמונה? יש לתת קישור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https://www.youtube.com/watch?v=jeGzlBqi1HU</a:t>
            </a:r>
            <a:r>
              <a:rPr lang="en-US" dirty="0"/>
              <a:t> </a:t>
            </a:r>
            <a:r>
              <a:rPr lang="en-US" baseline="0" dirty="0"/>
              <a:t> </a:t>
            </a:r>
            <a:r>
              <a:rPr lang="he-IL" baseline="0" dirty="0"/>
              <a:t>הקישור לבקשת זכויות יוצרים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1428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85473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341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סרטון אחר אפשרי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4546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1961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תיקנתי פה את הנוסח של התרגיל</a:t>
            </a:r>
          </a:p>
          <a:p>
            <a:r>
              <a:rPr lang="he-IL" dirty="0"/>
              <a:t>האם הכוונה פה לתרגיל לשיעורי בית? אם כן אז צריך להכין טופס גוגל ופה רק להכניס את ה</a:t>
            </a:r>
            <a:r>
              <a:rPr lang="en-US" dirty="0" err="1"/>
              <a:t>qrcode</a:t>
            </a:r>
            <a:r>
              <a:rPr lang="en-US" dirty="0"/>
              <a:t>-</a:t>
            </a:r>
            <a:r>
              <a:rPr lang="he-IL" dirty="0"/>
              <a:t>.</a:t>
            </a:r>
          </a:p>
          <a:p>
            <a:r>
              <a:rPr lang="he-IL" dirty="0"/>
              <a:t>הכיתוב פה עולה על הריבוע של הוידאו. לא תיקנתי כי בכל מקרה צריך להכין מזה קוד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2640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03986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691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894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 מקור התמונה? בבקשה תני קישור כדי שיבדקו שמותר להשתמש בה</a:t>
            </a:r>
          </a:p>
          <a:p>
            <a:r>
              <a:rPr lang="he-IL" dirty="0"/>
              <a:t> המקור – ויקיפדיה : </a:t>
            </a:r>
            <a:r>
              <a:rPr lang="en-US" dirty="0">
                <a:hlinkClick r:id="rId3"/>
              </a:rPr>
              <a:t>https://he.wikipedia.org/wiki/%D7%9E%D7%99%D7%9D</a:t>
            </a:r>
            <a:r>
              <a:rPr lang="he-IL" dirty="0"/>
              <a:t>  לבקשת אישור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14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112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011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828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1_כותרת ותוכן פריסה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7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7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49130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כ"ז/חשון/תשפ"ב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  <p:sldLayoutId id="2147483678" r:id="rId1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image" Target="../media/image25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XpgsUVSSii8?feature=oembed" TargetMode="Externa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Hd5FqV7avE?feature=oembed" TargetMode="Externa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eGzlBqi1H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59772"/>
            <a:ext cx="11161453" cy="457200"/>
          </a:xfrm>
        </p:spPr>
        <p:txBody>
          <a:bodyPr/>
          <a:lstStyle/>
          <a:p>
            <a:r>
              <a:rPr lang="he-IL" dirty="0"/>
              <a:t>תגובה של חומצת מלח , </a:t>
            </a:r>
            <a:r>
              <a:rPr lang="en-US" dirty="0"/>
              <a:t>HCl</a:t>
            </a:r>
            <a:r>
              <a:rPr lang="he-IL" dirty="0"/>
              <a:t> , במים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515273" y="1414041"/>
            <a:ext cx="11161453" cy="209774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olidFill>
                  <a:srgbClr val="002060"/>
                </a:solidFill>
              </a:rPr>
              <a:t>במפגש בין מולקולות של חומצת מלח ,</a:t>
            </a:r>
            <a:r>
              <a:rPr lang="en-US" sz="2800" dirty="0">
                <a:solidFill>
                  <a:srgbClr val="002060"/>
                </a:solidFill>
              </a:rPr>
              <a:t>HCl</a:t>
            </a:r>
            <a:r>
              <a:rPr lang="en-US" sz="2800" baseline="-25000" dirty="0">
                <a:solidFill>
                  <a:srgbClr val="002060"/>
                </a:solidFill>
              </a:rPr>
              <a:t> </a:t>
            </a:r>
            <a:r>
              <a:rPr lang="he-IL" sz="2800" dirty="0">
                <a:solidFill>
                  <a:srgbClr val="002060"/>
                </a:solidFill>
              </a:rPr>
              <a:t>, למולקולות מים, </a:t>
            </a:r>
          </a:p>
          <a:p>
            <a:r>
              <a:rPr lang="he-IL" sz="2800" dirty="0">
                <a:solidFill>
                  <a:srgbClr val="002060"/>
                </a:solidFill>
              </a:rPr>
              <a:t>מולקולות המים מתפקדות כבסיס וכממס. מולקולות החומצה מוסרות למולקולות המים את הפרוטון </a:t>
            </a:r>
            <a:r>
              <a:rPr lang="en-US" sz="2800" dirty="0">
                <a:solidFill>
                  <a:srgbClr val="002060"/>
                </a:solidFill>
              </a:rPr>
              <a:t>H</a:t>
            </a:r>
            <a:r>
              <a:rPr lang="en-US" sz="2800" baseline="30000" dirty="0">
                <a:solidFill>
                  <a:srgbClr val="002060"/>
                </a:solidFill>
              </a:rPr>
              <a:t>+</a:t>
            </a:r>
            <a:r>
              <a:rPr lang="he-IL" sz="2800" dirty="0">
                <a:solidFill>
                  <a:srgbClr val="002060"/>
                </a:solidFill>
              </a:rPr>
              <a:t>, שמקורו באטום מימן מקוטב חיובית. כתוצאה מכך מתקבל יון </a:t>
            </a:r>
            <a:r>
              <a:rPr lang="he-IL" sz="2800" dirty="0" err="1">
                <a:solidFill>
                  <a:srgbClr val="002060"/>
                </a:solidFill>
              </a:rPr>
              <a:t>הידרוניום</a:t>
            </a:r>
            <a:r>
              <a:rPr lang="he-IL" sz="2800" dirty="0">
                <a:solidFill>
                  <a:srgbClr val="002060"/>
                </a:solidFill>
              </a:rPr>
              <a:t>, </a:t>
            </a:r>
            <a:r>
              <a:rPr lang="en-US" sz="2800" dirty="0">
                <a:solidFill>
                  <a:srgbClr val="002060"/>
                </a:solidFill>
              </a:rPr>
              <a:t>H</a:t>
            </a:r>
            <a:r>
              <a:rPr lang="en-US" sz="2800" baseline="-25000" dirty="0">
                <a:solidFill>
                  <a:srgbClr val="002060"/>
                </a:solidFill>
              </a:rPr>
              <a:t>3</a:t>
            </a:r>
            <a:r>
              <a:rPr lang="en-US" sz="2800" dirty="0">
                <a:solidFill>
                  <a:srgbClr val="002060"/>
                </a:solidFill>
              </a:rPr>
              <a:t>O</a:t>
            </a:r>
            <a:r>
              <a:rPr lang="en-US" sz="2800" baseline="30000" dirty="0">
                <a:solidFill>
                  <a:srgbClr val="002060"/>
                </a:solidFill>
              </a:rPr>
              <a:t>+</a:t>
            </a:r>
            <a:r>
              <a:rPr lang="en-US" sz="2800" baseline="-25000" dirty="0">
                <a:solidFill>
                  <a:srgbClr val="002060"/>
                </a:solidFill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</a:rPr>
              <a:t>)</a:t>
            </a:r>
            <a:r>
              <a:rPr lang="he-IL" sz="2800" dirty="0">
                <a:solidFill>
                  <a:srgbClr val="002060"/>
                </a:solidFill>
              </a:rPr>
              <a:t>  ויון שלילי </a:t>
            </a:r>
            <a:r>
              <a:rPr lang="he-IL" sz="2800" dirty="0">
                <a:solidFill>
                  <a:srgbClr val="00B050"/>
                </a:solidFill>
              </a:rPr>
              <a:t>שמקורו </a:t>
            </a:r>
            <a:r>
              <a:rPr lang="he-IL" sz="2800" dirty="0">
                <a:solidFill>
                  <a:srgbClr val="002060"/>
                </a:solidFill>
              </a:rPr>
              <a:t>מהחומצה.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58A7255-C3A4-4376-9934-8D3FC9D6E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4058285"/>
            <a:ext cx="57626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1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006" y="646848"/>
            <a:ext cx="11161453" cy="457200"/>
          </a:xfrm>
        </p:spPr>
        <p:txBody>
          <a:bodyPr/>
          <a:lstStyle/>
          <a:p>
            <a:r>
              <a:rPr lang="he-IL" dirty="0"/>
              <a:t>הסבר : </a:t>
            </a:r>
            <a:endParaRPr lang="en-US" dirty="0"/>
          </a:p>
        </p:txBody>
      </p:sp>
      <p:sp>
        <p:nvSpPr>
          <p:cNvPr id="15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74303" y="2044477"/>
            <a:ext cx="11702018" cy="4250987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olidFill>
                  <a:srgbClr val="00B050"/>
                </a:solidFill>
                <a:cs typeface="+mn-cs"/>
              </a:rPr>
              <a:t>חומצה </a:t>
            </a:r>
            <a:r>
              <a:rPr lang="he-IL" sz="2400" dirty="0">
                <a:cs typeface="+mn-cs"/>
              </a:rPr>
              <a:t>- 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חומר המכיל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 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אטום מימן , 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H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 ,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 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שעליו קוטב חיובי חזק.  לא כל חומר שיכיל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 H  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יתנהג כחומצה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. </a:t>
            </a:r>
          </a:p>
          <a:p>
            <a:r>
              <a:rPr lang="en-US" sz="2400" dirty="0">
                <a:solidFill>
                  <a:srgbClr val="00B050"/>
                </a:solidFill>
                <a:cs typeface="+mn-cs"/>
              </a:rPr>
              <a:t> </a:t>
            </a:r>
            <a:r>
              <a:rPr lang="he-IL" sz="2400" dirty="0">
                <a:solidFill>
                  <a:srgbClr val="00B050"/>
                </a:solidFill>
                <a:cs typeface="+mn-cs"/>
              </a:rPr>
              <a:t>בסיס </a:t>
            </a:r>
            <a:r>
              <a:rPr lang="he-IL" sz="2400" dirty="0">
                <a:cs typeface="+mn-cs"/>
              </a:rPr>
              <a:t>- 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חומר המכיל אטום/קבוצת אטומים בעל/י אלקטרו-שליליות גבוהה - קוטב שלילי חזק וזוג אלקטרונים לא-קושר.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+mn-cs"/>
              </a:rPr>
              <a:t>במהלך תגובת חומצה בסיס, הבסיס בעל הקוטב השלילי ובעל זוג האלקטרונים הלא קושר נמשך לקוטב החיובי שעל אטום המימן בחומצה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.</a:t>
            </a:r>
            <a:endParaRPr lang="he-IL" sz="2400" dirty="0">
              <a:solidFill>
                <a:srgbClr val="002060"/>
              </a:solidFill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+mn-cs"/>
              </a:rPr>
              <a:t>הפרוטון היוצא כ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- H</a:t>
            </a:r>
            <a:r>
              <a:rPr lang="en-US" sz="2400" baseline="30000" dirty="0">
                <a:solidFill>
                  <a:srgbClr val="002060"/>
                </a:solidFill>
                <a:cs typeface="+mn-cs"/>
              </a:rPr>
              <a:t>+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 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 </a:t>
            </a:r>
            <a:r>
              <a:rPr lang="he-IL" altLang="he-IL" sz="2400" dirty="0">
                <a:solidFill>
                  <a:srgbClr val="002060"/>
                </a:solidFill>
                <a:cs typeface="+mn-cs"/>
              </a:rPr>
              <a:t>משאיר בחלקיק את אלקטרוני הקשר ומתחבר בקשר </a:t>
            </a:r>
            <a:r>
              <a:rPr lang="he-IL" altLang="he-IL" sz="2400" dirty="0" err="1">
                <a:solidFill>
                  <a:srgbClr val="002060"/>
                </a:solidFill>
                <a:cs typeface="+mn-cs"/>
              </a:rPr>
              <a:t>קוולנטי</a:t>
            </a:r>
            <a:r>
              <a:rPr lang="he-IL" altLang="he-IL" sz="2400" dirty="0">
                <a:solidFill>
                  <a:srgbClr val="002060"/>
                </a:solidFill>
                <a:cs typeface="+mn-cs"/>
              </a:rPr>
              <a:t> לזוג האלקטרונים הלא-קושר של הבסיס</a:t>
            </a:r>
            <a:r>
              <a:rPr lang="en-US" altLang="he-IL" sz="2400" dirty="0">
                <a:solidFill>
                  <a:srgbClr val="002060"/>
                </a:solidFill>
                <a:cs typeface="+mn-cs"/>
              </a:rPr>
              <a:t>.</a:t>
            </a:r>
            <a:endParaRPr lang="he-IL" altLang="he-IL" sz="2400" dirty="0">
              <a:solidFill>
                <a:srgbClr val="002060"/>
              </a:solidFill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+mn-cs"/>
              </a:rPr>
              <a:t>הבסיס והחומצה מוגדרים באופן יחסי אחד לשני בהתאם לתגובה נתונה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. </a:t>
            </a:r>
          </a:p>
          <a:p>
            <a:pPr lvl="8"/>
            <a:r>
              <a:rPr lang="he-IL" sz="2400" dirty="0">
                <a:solidFill>
                  <a:srgbClr val="002060"/>
                </a:solidFill>
                <a:cs typeface="+mn-cs"/>
              </a:rPr>
              <a:t>המים מתנהגים לפעמים כחומצה לפעמים כבסיס, </a:t>
            </a:r>
            <a:br>
              <a:rPr lang="en-US" sz="2400" dirty="0">
                <a:solidFill>
                  <a:srgbClr val="002060"/>
                </a:solidFill>
                <a:cs typeface="+mn-cs"/>
              </a:rPr>
            </a:br>
            <a:r>
              <a:rPr lang="he-IL" sz="2400" dirty="0">
                <a:solidFill>
                  <a:srgbClr val="002060"/>
                </a:solidFill>
                <a:cs typeface="+mn-cs"/>
              </a:rPr>
              <a:t>כך גם חומצות ובסיסים אחרים</a:t>
            </a:r>
            <a:r>
              <a:rPr lang="en-US" sz="2400" dirty="0">
                <a:solidFill>
                  <a:srgbClr val="002060"/>
                </a:solidFill>
                <a:cs typeface="+mn-c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altLang="he-IL" sz="2400" dirty="0"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>
              <a:cs typeface="+mn-cs"/>
            </a:endParaRPr>
          </a:p>
          <a:p>
            <a:endParaRPr lang="he-IL" sz="2400" dirty="0">
              <a:cs typeface="+mn-cs"/>
            </a:endParaRPr>
          </a:p>
          <a:p>
            <a:endParaRPr lang="en-US" sz="2400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" name="תמונה 2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79" y="5592169"/>
            <a:ext cx="2390281" cy="115658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337B609-2FDF-46F6-A008-32B65D07D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22" y="5218130"/>
            <a:ext cx="3645782" cy="1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4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9213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4585" y="858218"/>
            <a:ext cx="11161453" cy="457200"/>
          </a:xfrm>
        </p:spPr>
        <p:txBody>
          <a:bodyPr/>
          <a:lstStyle/>
          <a:p>
            <a:r>
              <a:rPr lang="he-IL" dirty="0"/>
              <a:t>דוגמאות של תגובת חומצה עם מים בצורות ייצוג שונות</a:t>
            </a:r>
            <a:br>
              <a:rPr lang="en-US" dirty="0"/>
            </a:br>
            <a:r>
              <a:rPr lang="he-IL" dirty="0"/>
              <a:t>(סמל , נוסחת מבנה , מודל , כללי)</a:t>
            </a:r>
            <a:endParaRPr lang="en-US" dirty="0"/>
          </a:p>
        </p:txBody>
      </p:sp>
      <p:sp>
        <p:nvSpPr>
          <p:cNvPr id="5" name="AutoShape 2" descr="{\mbox{pH}}=-\log _{{10}}\left[{\mbox{H}}_{3}{\mbox{O}}^{+}\right]">
            <a:extLst>
              <a:ext uri="{FF2B5EF4-FFF2-40B4-BE49-F238E27FC236}">
                <a16:creationId xmlns:a16="http://schemas.microsoft.com/office/drawing/2014/main" id="{FE4D4E54-0A50-4C7A-819A-9C3BDCE9E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76300" y="1924609"/>
            <a:ext cx="6343650" cy="6116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4137742" y="1571368"/>
            <a:ext cx="7511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חומצה</a:t>
            </a:r>
            <a:r>
              <a:rPr lang="he-IL" sz="2000" dirty="0"/>
              <a:t> - חומר </a:t>
            </a:r>
            <a:r>
              <a:rPr lang="he-IL" sz="2000" dirty="0">
                <a:solidFill>
                  <a:srgbClr val="002060"/>
                </a:solidFill>
              </a:rPr>
              <a:t>שיוצר בתגובה עם המים </a:t>
            </a:r>
            <a:r>
              <a:rPr lang="he-IL" sz="2000" dirty="0"/>
              <a:t>יון </a:t>
            </a:r>
            <a:r>
              <a:rPr lang="he-IL" sz="2000" dirty="0" err="1"/>
              <a:t>הידרוניום</a:t>
            </a:r>
            <a:r>
              <a:rPr lang="he-IL" sz="2000" dirty="0"/>
              <a:t>, 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O</a:t>
            </a:r>
            <a:r>
              <a:rPr lang="en-US" sz="2000" baseline="30000" dirty="0"/>
              <a:t>+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he-IL" sz="2000" baseline="-25000" dirty="0"/>
              <a:t>.</a:t>
            </a:r>
            <a:endParaRPr lang="he-IL" sz="2000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3331724" y="3429000"/>
            <a:ext cx="997085" cy="1831673"/>
            <a:chOff x="3331724" y="3429000"/>
            <a:chExt cx="997085" cy="1831673"/>
          </a:xfrm>
        </p:grpSpPr>
        <p:sp>
          <p:nvSpPr>
            <p:cNvPr id="9" name="מלבן 8"/>
            <p:cNvSpPr/>
            <p:nvPr/>
          </p:nvSpPr>
          <p:spPr>
            <a:xfrm>
              <a:off x="3385226" y="3429000"/>
              <a:ext cx="943583" cy="3090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3385226" y="4052356"/>
              <a:ext cx="943583" cy="3090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3331724" y="4951585"/>
              <a:ext cx="943583" cy="3090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9" name="מלבן 18"/>
          <p:cNvSpPr/>
          <p:nvPr/>
        </p:nvSpPr>
        <p:spPr>
          <a:xfrm>
            <a:off x="3803515" y="5809130"/>
            <a:ext cx="1021404" cy="4165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F64E079F-3AA5-4387-A815-6C9B2BA71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8" y="2703779"/>
            <a:ext cx="8085002" cy="37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 txBox="1">
            <a:spLocks/>
          </p:cNvSpPr>
          <p:nvPr/>
        </p:nvSpPr>
        <p:spPr>
          <a:xfrm>
            <a:off x="224823" y="651754"/>
            <a:ext cx="11400816" cy="607006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sz="4000" dirty="0"/>
              <a:t>חומרים המגיבים</a:t>
            </a:r>
            <a:r>
              <a:rPr lang="he-IL" sz="4000" dirty="0">
                <a:solidFill>
                  <a:srgbClr val="FF0000"/>
                </a:solidFill>
              </a:rPr>
              <a:t> </a:t>
            </a:r>
            <a:r>
              <a:rPr lang="he-IL" sz="4000" dirty="0"/>
              <a:t>כחומצות במים</a:t>
            </a:r>
          </a:p>
          <a:p>
            <a:pPr algn="r"/>
            <a:r>
              <a:rPr lang="he-IL" sz="2400" dirty="0">
                <a:solidFill>
                  <a:srgbClr val="3399FF"/>
                </a:solidFill>
              </a:rPr>
              <a:t>נהוג (אבל לא מחייב) לרשום מימן חומצי משמאל ללא קשר למבנה המולקולרי.</a:t>
            </a:r>
          </a:p>
          <a:p>
            <a:pPr algn="l"/>
            <a:r>
              <a:rPr lang="en-US" sz="2000" b="0" dirty="0">
                <a:solidFill>
                  <a:srgbClr val="3399FF"/>
                </a:solidFill>
              </a:rPr>
              <a:t>  1. </a:t>
            </a:r>
            <a:r>
              <a:rPr lang="en-US" sz="2000" b="0" dirty="0">
                <a:solidFill>
                  <a:srgbClr val="FF0000"/>
                </a:solidFill>
              </a:rPr>
              <a:t>HX</a:t>
            </a:r>
            <a:r>
              <a:rPr lang="en-US" sz="2000" b="0" dirty="0">
                <a:solidFill>
                  <a:srgbClr val="3399FF"/>
                </a:solidFill>
              </a:rPr>
              <a:t> – 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</a:rPr>
              <a:t>X</a:t>
            </a:r>
            <a:r>
              <a:rPr lang="he-IL" sz="2000" b="0" dirty="0">
                <a:solidFill>
                  <a:schemeClr val="tx1"/>
                </a:solidFill>
              </a:rPr>
              <a:t> מציין אטום הלוגן </a:t>
            </a:r>
          </a:p>
          <a:p>
            <a:pPr algn="l"/>
            <a:r>
              <a:rPr lang="he-IL" sz="2000" b="0" dirty="0">
                <a:solidFill>
                  <a:schemeClr val="tx1"/>
                </a:solidFill>
              </a:rPr>
              <a:t>דוגמאות : </a:t>
            </a:r>
            <a:r>
              <a:rPr lang="en-US" sz="2000" b="0" dirty="0" err="1">
                <a:solidFill>
                  <a:schemeClr val="tx1"/>
                </a:solidFill>
              </a:rPr>
              <a:t>HCl</a:t>
            </a:r>
            <a:r>
              <a:rPr lang="en-US" sz="2000" b="0" dirty="0">
                <a:solidFill>
                  <a:schemeClr val="tx1"/>
                </a:solidFill>
              </a:rPr>
              <a:t> , </a:t>
            </a:r>
            <a:r>
              <a:rPr lang="en-US" sz="2000" b="0" dirty="0" err="1">
                <a:solidFill>
                  <a:schemeClr val="tx1"/>
                </a:solidFill>
              </a:rPr>
              <a:t>HBr</a:t>
            </a:r>
            <a:r>
              <a:rPr lang="en-US" sz="2000" b="0" dirty="0">
                <a:solidFill>
                  <a:schemeClr val="tx1"/>
                </a:solidFill>
              </a:rPr>
              <a:t> , HI</a:t>
            </a:r>
            <a:endParaRPr lang="he-IL" sz="2000" b="0" dirty="0">
              <a:solidFill>
                <a:schemeClr val="tx1"/>
              </a:solidFill>
            </a:endParaRPr>
          </a:p>
          <a:p>
            <a:pPr algn="l"/>
            <a:endParaRPr lang="he-IL" sz="2400" dirty="0">
              <a:solidFill>
                <a:srgbClr val="3399FF"/>
              </a:solidFill>
            </a:endParaRPr>
          </a:p>
          <a:p>
            <a:pPr algn="l"/>
            <a:r>
              <a:rPr lang="en-US" sz="2400" dirty="0">
                <a:solidFill>
                  <a:srgbClr val="3399FF"/>
                </a:solidFill>
              </a:rPr>
              <a:t>  </a:t>
            </a:r>
            <a:r>
              <a:rPr lang="en-US" sz="2000" dirty="0">
                <a:solidFill>
                  <a:srgbClr val="3399FF"/>
                </a:solidFill>
              </a:rPr>
              <a:t>2. </a:t>
            </a:r>
            <a:r>
              <a:rPr lang="en-US" sz="2000" b="0" dirty="0" err="1">
                <a:solidFill>
                  <a:srgbClr val="FF0000"/>
                </a:solidFill>
              </a:rPr>
              <a:t>HX</a:t>
            </a:r>
            <a:r>
              <a:rPr lang="en-US" sz="2000" b="0" baseline="-25000" dirty="0" err="1">
                <a:solidFill>
                  <a:srgbClr val="FF0000"/>
                </a:solidFill>
              </a:rPr>
              <a:t>a</a:t>
            </a:r>
            <a:r>
              <a:rPr lang="en-US" sz="2000" b="0" dirty="0" err="1">
                <a:solidFill>
                  <a:srgbClr val="FF0000"/>
                </a:solidFill>
              </a:rPr>
              <a:t>O</a:t>
            </a:r>
            <a:r>
              <a:rPr lang="en-US" sz="2000" b="0" baseline="-25000" dirty="0" err="1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3399FF"/>
                </a:solidFill>
              </a:rPr>
              <a:t> –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- ,</a:t>
            </a:r>
            <a:r>
              <a:rPr lang="en-US" sz="2000" b="0" dirty="0" err="1">
                <a:solidFill>
                  <a:schemeClr val="tx1"/>
                </a:solidFill>
              </a:rPr>
              <a:t>b,a</a:t>
            </a:r>
            <a:r>
              <a:rPr lang="he-IL" sz="2000" b="0" dirty="0">
                <a:solidFill>
                  <a:schemeClr val="tx1"/>
                </a:solidFill>
              </a:rPr>
              <a:t>מציינים מספר אטומים </a:t>
            </a:r>
            <a:r>
              <a:rPr lang="en-US" sz="2000" b="0" dirty="0">
                <a:solidFill>
                  <a:schemeClr val="tx1"/>
                </a:solidFill>
              </a:rPr>
              <a:t>X</a:t>
            </a:r>
            <a:r>
              <a:rPr lang="he-IL" sz="2000" b="0" dirty="0">
                <a:solidFill>
                  <a:schemeClr val="tx1"/>
                </a:solidFill>
              </a:rPr>
              <a:t>- מציין אטום של אל מתכת כמו </a:t>
            </a:r>
            <a:r>
              <a:rPr lang="en-US" sz="2000" b="0" dirty="0">
                <a:solidFill>
                  <a:schemeClr val="tx1"/>
                </a:solidFill>
              </a:rPr>
              <a:t>N</a:t>
            </a:r>
            <a:r>
              <a:rPr lang="he-IL" sz="2000" b="0" dirty="0">
                <a:solidFill>
                  <a:schemeClr val="tx1"/>
                </a:solidFill>
              </a:rPr>
              <a:t> או </a:t>
            </a:r>
            <a:r>
              <a:rPr lang="en-US" sz="2000" b="0" dirty="0" err="1">
                <a:solidFill>
                  <a:schemeClr val="tx1"/>
                </a:solidFill>
              </a:rPr>
              <a:t>Cl</a:t>
            </a:r>
            <a:endParaRPr lang="he-IL" sz="2400" b="0" dirty="0">
              <a:solidFill>
                <a:schemeClr val="tx1"/>
              </a:solidFill>
            </a:endParaRPr>
          </a:p>
          <a:p>
            <a:pPr algn="l"/>
            <a:r>
              <a:rPr lang="he-IL" sz="2000" b="0" dirty="0">
                <a:solidFill>
                  <a:schemeClr val="tx1"/>
                </a:solidFill>
              </a:rPr>
              <a:t>דוגמאות : </a:t>
            </a:r>
            <a:r>
              <a:rPr lang="en-US" sz="2000" b="0" dirty="0">
                <a:solidFill>
                  <a:schemeClr val="tx1"/>
                </a:solidFill>
              </a:rPr>
              <a:t>HNO</a:t>
            </a:r>
            <a:r>
              <a:rPr lang="en-US" sz="2000" b="0" baseline="-25000" dirty="0">
                <a:solidFill>
                  <a:schemeClr val="tx1"/>
                </a:solidFill>
              </a:rPr>
              <a:t>3</a:t>
            </a:r>
            <a:r>
              <a:rPr lang="en-US" sz="2000" b="0" dirty="0">
                <a:solidFill>
                  <a:schemeClr val="tx1"/>
                </a:solidFill>
              </a:rPr>
              <a:t> , HClO</a:t>
            </a:r>
            <a:r>
              <a:rPr lang="en-US" sz="2000" b="0" baseline="-25000" dirty="0">
                <a:solidFill>
                  <a:schemeClr val="tx1"/>
                </a:solidFill>
              </a:rPr>
              <a:t>4</a:t>
            </a:r>
            <a:r>
              <a:rPr lang="en-US" sz="2000" b="0" dirty="0">
                <a:solidFill>
                  <a:schemeClr val="tx1"/>
                </a:solidFill>
              </a:rPr>
              <a:t> , HBrO</a:t>
            </a:r>
            <a:r>
              <a:rPr lang="en-US" sz="2000" b="0" baseline="-25000" dirty="0">
                <a:solidFill>
                  <a:schemeClr val="tx1"/>
                </a:solidFill>
              </a:rPr>
              <a:t>3</a:t>
            </a:r>
            <a:endParaRPr lang="he-IL" sz="2000" b="0" dirty="0">
              <a:solidFill>
                <a:schemeClr val="tx1"/>
              </a:solidFill>
            </a:endParaRPr>
          </a:p>
          <a:p>
            <a:pPr algn="l"/>
            <a:endParaRPr lang="he-IL" sz="2000" b="0" dirty="0">
              <a:solidFill>
                <a:srgbClr val="3399FF"/>
              </a:solidFill>
            </a:endParaRPr>
          </a:p>
          <a:p>
            <a:pPr algn="l"/>
            <a:r>
              <a:rPr lang="en-US" sz="2000" b="0" dirty="0">
                <a:solidFill>
                  <a:srgbClr val="3399FF"/>
                </a:solidFill>
              </a:rPr>
              <a:t>  3. </a:t>
            </a:r>
            <a:r>
              <a:rPr lang="en-US" sz="2000" b="0" dirty="0">
                <a:solidFill>
                  <a:srgbClr val="FF0000"/>
                </a:solidFill>
              </a:rPr>
              <a:t>H</a:t>
            </a:r>
            <a:r>
              <a:rPr lang="en-US" sz="2000" b="0" baseline="-25000" dirty="0">
                <a:solidFill>
                  <a:srgbClr val="FF0000"/>
                </a:solidFill>
              </a:rPr>
              <a:t>2</a:t>
            </a:r>
            <a:r>
              <a:rPr lang="en-US" sz="2000" b="0" dirty="0">
                <a:solidFill>
                  <a:srgbClr val="FF0000"/>
                </a:solidFill>
              </a:rPr>
              <a:t>X , </a:t>
            </a:r>
            <a:r>
              <a:rPr lang="en-US" sz="2000" b="0" dirty="0" err="1">
                <a:solidFill>
                  <a:srgbClr val="FF0000"/>
                </a:solidFill>
              </a:rPr>
              <a:t>H</a:t>
            </a:r>
            <a:r>
              <a:rPr lang="en-US" sz="2000" b="0" baseline="-25000" dirty="0" err="1">
                <a:solidFill>
                  <a:srgbClr val="FF0000"/>
                </a:solidFill>
              </a:rPr>
              <a:t>a</a:t>
            </a:r>
            <a:r>
              <a:rPr lang="en-US" sz="2000" b="0" dirty="0" err="1">
                <a:solidFill>
                  <a:srgbClr val="FF0000"/>
                </a:solidFill>
              </a:rPr>
              <a:t>XO</a:t>
            </a:r>
            <a:r>
              <a:rPr lang="en-US" sz="2000" b="0" baseline="-25000" dirty="0" err="1">
                <a:solidFill>
                  <a:srgbClr val="FF0000"/>
                </a:solidFill>
              </a:rPr>
              <a:t>b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he-IL" sz="2000" b="0" dirty="0">
                <a:solidFill>
                  <a:schemeClr val="tx1"/>
                </a:solidFill>
              </a:rPr>
              <a:t>חומצות דו ותלת פרוטיות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endParaRPr lang="he-IL" sz="2000" b="0" dirty="0">
              <a:solidFill>
                <a:schemeClr val="tx1"/>
              </a:solidFill>
            </a:endParaRPr>
          </a:p>
          <a:p>
            <a:pPr algn="l"/>
            <a:r>
              <a:rPr lang="he-IL" sz="2000" b="0" dirty="0">
                <a:solidFill>
                  <a:schemeClr val="tx1"/>
                </a:solidFill>
              </a:rPr>
              <a:t>דוגמאות : </a:t>
            </a:r>
            <a:r>
              <a:rPr lang="en-US" sz="2000" b="0" dirty="0">
                <a:solidFill>
                  <a:schemeClr val="tx1"/>
                </a:solidFill>
              </a:rPr>
              <a:t>H</a:t>
            </a:r>
            <a:r>
              <a:rPr lang="en-US" sz="2000" b="0" baseline="-25000" dirty="0">
                <a:solidFill>
                  <a:schemeClr val="tx1"/>
                </a:solidFill>
              </a:rPr>
              <a:t>2</a:t>
            </a:r>
            <a:r>
              <a:rPr lang="en-US" sz="2000" b="0" dirty="0">
                <a:solidFill>
                  <a:schemeClr val="tx1"/>
                </a:solidFill>
              </a:rPr>
              <a:t>S , H</a:t>
            </a:r>
            <a:r>
              <a:rPr lang="en-US" sz="2000" b="0" baseline="-25000" dirty="0">
                <a:solidFill>
                  <a:schemeClr val="tx1"/>
                </a:solidFill>
              </a:rPr>
              <a:t>2</a:t>
            </a:r>
            <a:r>
              <a:rPr lang="en-US" sz="2000" b="0" dirty="0">
                <a:solidFill>
                  <a:schemeClr val="tx1"/>
                </a:solidFill>
              </a:rPr>
              <a:t>SO</a:t>
            </a:r>
            <a:r>
              <a:rPr lang="en-US" sz="2000" b="0" baseline="-25000" dirty="0">
                <a:solidFill>
                  <a:schemeClr val="tx1"/>
                </a:solidFill>
              </a:rPr>
              <a:t>4</a:t>
            </a:r>
            <a:r>
              <a:rPr lang="en-US" sz="2000" b="0" dirty="0">
                <a:solidFill>
                  <a:schemeClr val="tx1"/>
                </a:solidFill>
              </a:rPr>
              <a:t> , H</a:t>
            </a:r>
            <a:r>
              <a:rPr lang="en-US" sz="2000" b="0" baseline="-25000" dirty="0">
                <a:solidFill>
                  <a:schemeClr val="tx1"/>
                </a:solidFill>
              </a:rPr>
              <a:t>2</a:t>
            </a:r>
            <a:r>
              <a:rPr lang="en-US" sz="2000" b="0" dirty="0">
                <a:solidFill>
                  <a:schemeClr val="tx1"/>
                </a:solidFill>
              </a:rPr>
              <a:t>CO</a:t>
            </a:r>
            <a:r>
              <a:rPr lang="en-US" sz="2000" b="0" baseline="-25000" dirty="0">
                <a:solidFill>
                  <a:schemeClr val="tx1"/>
                </a:solidFill>
              </a:rPr>
              <a:t>3</a:t>
            </a:r>
            <a:r>
              <a:rPr lang="en-US" sz="2000" b="0" dirty="0">
                <a:solidFill>
                  <a:schemeClr val="tx1"/>
                </a:solidFill>
              </a:rPr>
              <a:t> , H</a:t>
            </a:r>
            <a:r>
              <a:rPr lang="en-US" sz="2000" b="0" baseline="-25000" dirty="0">
                <a:solidFill>
                  <a:schemeClr val="tx1"/>
                </a:solidFill>
              </a:rPr>
              <a:t>3</a:t>
            </a:r>
            <a:r>
              <a:rPr lang="en-US" sz="2000" b="0" dirty="0">
                <a:solidFill>
                  <a:schemeClr val="tx1"/>
                </a:solidFill>
              </a:rPr>
              <a:t>PO</a:t>
            </a:r>
            <a:r>
              <a:rPr lang="en-US" sz="2000" b="0" baseline="-25000" dirty="0">
                <a:solidFill>
                  <a:schemeClr val="tx1"/>
                </a:solidFill>
              </a:rPr>
              <a:t>4</a:t>
            </a:r>
            <a:endParaRPr lang="he-IL" sz="2000" b="0" baseline="-25000" dirty="0">
              <a:solidFill>
                <a:schemeClr val="tx1"/>
              </a:solidFill>
            </a:endParaRPr>
          </a:p>
          <a:p>
            <a:pPr algn="l"/>
            <a:endParaRPr lang="he-IL" sz="2000" b="0" baseline="-25000" dirty="0">
              <a:solidFill>
                <a:srgbClr val="3399FF"/>
              </a:solidFill>
            </a:endParaRPr>
          </a:p>
          <a:p>
            <a:pPr algn="l"/>
            <a:r>
              <a:rPr lang="en-US" sz="2000" b="0" baseline="-25000" dirty="0">
                <a:solidFill>
                  <a:srgbClr val="3399FF"/>
                </a:solidFill>
              </a:rPr>
              <a:t>  </a:t>
            </a:r>
            <a:r>
              <a:rPr lang="en-US" sz="2000" b="0" dirty="0">
                <a:solidFill>
                  <a:srgbClr val="3399FF"/>
                </a:solidFill>
              </a:rPr>
              <a:t>4.</a:t>
            </a:r>
            <a:r>
              <a:rPr lang="en-US" sz="2000" b="0" dirty="0">
                <a:solidFill>
                  <a:srgbClr val="FF0000"/>
                </a:solidFill>
              </a:rPr>
              <a:t>C</a:t>
            </a:r>
            <a:r>
              <a:rPr lang="en-US" sz="2000" b="0" baseline="-25000" dirty="0">
                <a:solidFill>
                  <a:srgbClr val="FF0000"/>
                </a:solidFill>
              </a:rPr>
              <a:t>a</a:t>
            </a:r>
            <a:r>
              <a:rPr lang="en-US" sz="2000" b="0" dirty="0">
                <a:solidFill>
                  <a:srgbClr val="FF0000"/>
                </a:solidFill>
              </a:rPr>
              <a:t>H</a:t>
            </a:r>
            <a:r>
              <a:rPr lang="en-US" sz="2000" b="0" baseline="-25000" dirty="0">
                <a:solidFill>
                  <a:srgbClr val="FF0000"/>
                </a:solidFill>
              </a:rPr>
              <a:t>b</a:t>
            </a:r>
            <a:r>
              <a:rPr lang="en-US" sz="2000" b="0" dirty="0">
                <a:solidFill>
                  <a:srgbClr val="FF0000"/>
                </a:solidFill>
              </a:rPr>
              <a:t>COOH</a:t>
            </a:r>
          </a:p>
          <a:p>
            <a:pPr algn="l"/>
            <a:r>
              <a:rPr lang="he-IL" sz="2000" b="0" dirty="0">
                <a:solidFill>
                  <a:schemeClr val="tx1"/>
                </a:solidFill>
              </a:rPr>
              <a:t>דוגמא : חומצה </a:t>
            </a:r>
            <a:r>
              <a:rPr lang="he-IL" sz="2000" b="0" dirty="0" err="1">
                <a:solidFill>
                  <a:schemeClr val="tx1"/>
                </a:solidFill>
              </a:rPr>
              <a:t>קרבוקסילית</a:t>
            </a:r>
            <a:r>
              <a:rPr lang="he-IL" sz="2000" b="0" dirty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CH</a:t>
            </a:r>
            <a:r>
              <a:rPr lang="en-US" sz="2000" b="0" baseline="-25000" dirty="0">
                <a:solidFill>
                  <a:schemeClr val="tx1"/>
                </a:solidFill>
              </a:rPr>
              <a:t>3</a:t>
            </a:r>
            <a:r>
              <a:rPr lang="en-US" sz="2000" b="0" dirty="0">
                <a:solidFill>
                  <a:schemeClr val="tx1"/>
                </a:solidFill>
              </a:rPr>
              <a:t>COOH </a:t>
            </a:r>
            <a:endParaRPr lang="he-IL" sz="2000" b="0" dirty="0">
              <a:solidFill>
                <a:schemeClr val="tx1"/>
              </a:solidFill>
            </a:endParaRPr>
          </a:p>
          <a:p>
            <a:pPr algn="l"/>
            <a:endParaRPr lang="he-IL" sz="2400" dirty="0">
              <a:solidFill>
                <a:srgbClr val="3399FF"/>
              </a:solidFill>
            </a:endParaRPr>
          </a:p>
          <a:p>
            <a:pPr algn="r"/>
            <a:endParaRPr lang="he-IL" sz="2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3659" y="1157590"/>
            <a:ext cx="11347083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B0F0"/>
                </a:solidFill>
              </a:rPr>
              <a:t>תרגול</a:t>
            </a:r>
            <a:r>
              <a:rPr lang="he-IL" sz="3200" dirty="0"/>
              <a:t> : רשום </a:t>
            </a:r>
            <a:r>
              <a:rPr lang="he-IL" sz="3200" dirty="0">
                <a:solidFill>
                  <a:srgbClr val="002060"/>
                </a:solidFill>
              </a:rPr>
              <a:t>ניסוח</a:t>
            </a:r>
            <a:r>
              <a:rPr lang="he-IL" sz="3200" dirty="0">
                <a:solidFill>
                  <a:srgbClr val="FF0000"/>
                </a:solidFill>
              </a:rPr>
              <a:t> </a:t>
            </a:r>
            <a:r>
              <a:rPr lang="he-IL" sz="3200" dirty="0">
                <a:solidFill>
                  <a:srgbClr val="002060"/>
                </a:solidFill>
              </a:rPr>
              <a:t>ל</a:t>
            </a:r>
            <a:r>
              <a:rPr lang="he-IL" sz="3200" dirty="0"/>
              <a:t>תגובות ההמסה </a:t>
            </a:r>
            <a:r>
              <a:rPr lang="he-IL" sz="3200" dirty="0">
                <a:solidFill>
                  <a:srgbClr val="002060"/>
                </a:solidFill>
              </a:rPr>
              <a:t>במים</a:t>
            </a:r>
            <a:r>
              <a:rPr lang="he-IL" sz="3200" dirty="0">
                <a:solidFill>
                  <a:srgbClr val="FF0000"/>
                </a:solidFill>
              </a:rPr>
              <a:t> </a:t>
            </a:r>
            <a:r>
              <a:rPr lang="he-IL" sz="3200" dirty="0"/>
              <a:t>של החומצות הבאות:</a:t>
            </a:r>
          </a:p>
          <a:p>
            <a:endParaRPr lang="he-IL" sz="3200" dirty="0"/>
          </a:p>
          <a:p>
            <a:pPr algn="l">
              <a:lnSpc>
                <a:spcPct val="150000"/>
              </a:lnSpc>
            </a:pPr>
            <a:r>
              <a:rPr lang="en-US" sz="3200" dirty="0"/>
              <a:t>1. </a:t>
            </a:r>
            <a:r>
              <a:rPr lang="en-US" sz="3200" dirty="0" err="1"/>
              <a:t>HBr</a:t>
            </a:r>
            <a:endParaRPr lang="he-IL" sz="3200" dirty="0"/>
          </a:p>
          <a:p>
            <a:pPr algn="l">
              <a:lnSpc>
                <a:spcPct val="150000"/>
              </a:lnSpc>
            </a:pPr>
            <a:r>
              <a:rPr lang="en-US" sz="3200" dirty="0"/>
              <a:t>2. HNO</a:t>
            </a:r>
            <a:r>
              <a:rPr lang="en-US" sz="3200" baseline="-25000" dirty="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200" dirty="0"/>
              <a:t>3. H</a:t>
            </a:r>
            <a:r>
              <a:rPr lang="en-US" sz="3200" baseline="-25000" dirty="0"/>
              <a:t>2</a:t>
            </a:r>
            <a:r>
              <a:rPr lang="en-US" sz="3200" dirty="0"/>
              <a:t>SO</a:t>
            </a:r>
            <a:r>
              <a:rPr lang="en-US" sz="3200" baseline="-25000" dirty="0"/>
              <a:t>4</a:t>
            </a:r>
          </a:p>
          <a:p>
            <a:pPr algn="l">
              <a:lnSpc>
                <a:spcPct val="150000"/>
              </a:lnSpc>
            </a:pPr>
            <a:r>
              <a:rPr lang="en-US" sz="3200" dirty="0"/>
              <a:t>4. CH</a:t>
            </a:r>
            <a:r>
              <a:rPr lang="en-US" sz="3200" baseline="-25000" dirty="0"/>
              <a:t>3</a:t>
            </a:r>
            <a:r>
              <a:rPr lang="en-US" sz="3200" dirty="0"/>
              <a:t>COOH</a:t>
            </a:r>
          </a:p>
          <a:p>
            <a:pPr algn="l">
              <a:lnSpc>
                <a:spcPct val="150000"/>
              </a:lnSpc>
            </a:pPr>
            <a:r>
              <a:rPr lang="en-US" sz="3200" dirty="0"/>
              <a:t>5. </a:t>
            </a:r>
            <a:r>
              <a:rPr lang="en-US" sz="3200" dirty="0" err="1"/>
              <a:t>HBrO</a:t>
            </a:r>
            <a:endParaRPr lang="en-US" sz="3200" dirty="0"/>
          </a:p>
          <a:p>
            <a:pPr algn="l">
              <a:lnSpc>
                <a:spcPct val="150000"/>
              </a:lnSpc>
            </a:pPr>
            <a:r>
              <a:rPr lang="en-US" sz="3200" dirty="0"/>
              <a:t>6. HClO</a:t>
            </a:r>
            <a:r>
              <a:rPr lang="en-US" sz="3200" baseline="-25000" dirty="0"/>
              <a:t>4</a:t>
            </a:r>
            <a:endParaRPr lang="en-US" sz="3200" dirty="0"/>
          </a:p>
          <a:p>
            <a:pPr marL="514350" indent="-514350">
              <a:buAutoNum type="arabicPeriod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02569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3310" y="593387"/>
            <a:ext cx="10505873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00B0F0"/>
                </a:solidFill>
              </a:rPr>
              <a:t>תשובה</a:t>
            </a:r>
            <a:r>
              <a:rPr lang="he-IL" sz="3200" dirty="0"/>
              <a:t> : </a:t>
            </a:r>
            <a:r>
              <a:rPr lang="he-IL" sz="3200" dirty="0">
                <a:solidFill>
                  <a:srgbClr val="002060"/>
                </a:solidFill>
              </a:rPr>
              <a:t>ניסוח</a:t>
            </a:r>
            <a:r>
              <a:rPr lang="he-IL" sz="3200" dirty="0">
                <a:solidFill>
                  <a:srgbClr val="FF0000"/>
                </a:solidFill>
              </a:rPr>
              <a:t> </a:t>
            </a:r>
            <a:r>
              <a:rPr lang="he-IL" sz="3200" dirty="0"/>
              <a:t>תגובות ההמסה </a:t>
            </a:r>
            <a:r>
              <a:rPr lang="he-IL" sz="3200" dirty="0">
                <a:solidFill>
                  <a:srgbClr val="002060"/>
                </a:solidFill>
              </a:rPr>
              <a:t>במים</a:t>
            </a:r>
            <a:r>
              <a:rPr lang="he-IL" sz="3200" dirty="0">
                <a:solidFill>
                  <a:srgbClr val="FF0000"/>
                </a:solidFill>
              </a:rPr>
              <a:t> </a:t>
            </a:r>
            <a:r>
              <a:rPr lang="he-IL" sz="3200" dirty="0"/>
              <a:t>של החומצות הבאות :</a:t>
            </a:r>
          </a:p>
          <a:p>
            <a:pPr marL="514350" indent="-514350" algn="l" rtl="0">
              <a:lnSpc>
                <a:spcPct val="150000"/>
              </a:lnSpc>
              <a:buFontTx/>
              <a:buAutoNum type="arabicPeriod"/>
            </a:pPr>
            <a:r>
              <a:rPr lang="en-US" sz="3200" dirty="0"/>
              <a:t>HBr</a:t>
            </a:r>
            <a:r>
              <a:rPr lang="en-US" sz="3200" baseline="-25000" dirty="0"/>
              <a:t>(</a:t>
            </a:r>
            <a:r>
              <a:rPr lang="en-US" sz="3200" baseline="-25000" dirty="0" err="1"/>
              <a:t>aq</a:t>
            </a:r>
            <a:r>
              <a:rPr lang="en-US" sz="3200" baseline="-25000" dirty="0"/>
              <a:t>)</a:t>
            </a:r>
            <a:r>
              <a:rPr lang="en-US" sz="3200" dirty="0"/>
              <a:t>+H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(l)</a:t>
            </a:r>
            <a:r>
              <a:rPr lang="en-US" sz="3200" dirty="0">
                <a:sym typeface="Symbol" panose="05050102010706020507" pitchFamily="18" charset="2"/>
              </a:rPr>
              <a:t>H</a:t>
            </a:r>
            <a:r>
              <a:rPr lang="en-US" sz="3200" baseline="-25000" dirty="0">
                <a:sym typeface="Symbol" panose="05050102010706020507" pitchFamily="18" charset="2"/>
              </a:rPr>
              <a:t>3</a:t>
            </a:r>
            <a:r>
              <a:rPr lang="en-US" sz="3200" dirty="0">
                <a:sym typeface="Symbol" panose="05050102010706020507" pitchFamily="18" charset="2"/>
              </a:rPr>
              <a:t>O</a:t>
            </a:r>
            <a:r>
              <a:rPr lang="en-US" sz="3200" baseline="30000" dirty="0">
                <a:sym typeface="Symbol" panose="05050102010706020507" pitchFamily="18" charset="2"/>
              </a:rPr>
              <a:t>+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r>
              <a:rPr lang="en-US" sz="3200" dirty="0">
                <a:sym typeface="Symbol" panose="05050102010706020507" pitchFamily="18" charset="2"/>
              </a:rPr>
              <a:t>+Br</a:t>
            </a:r>
            <a:r>
              <a:rPr lang="en-US" sz="3200" baseline="30000" dirty="0">
                <a:sym typeface="Symbol" panose="05050102010706020507" pitchFamily="18" charset="2"/>
              </a:rPr>
              <a:t>-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endParaRPr lang="he-IL" sz="3200" dirty="0"/>
          </a:p>
          <a:p>
            <a:pPr algn="l">
              <a:lnSpc>
                <a:spcPct val="150000"/>
              </a:lnSpc>
            </a:pPr>
            <a:r>
              <a:rPr lang="en-US" sz="3200" dirty="0"/>
              <a:t>2.  HNO</a:t>
            </a:r>
            <a:r>
              <a:rPr lang="en-US" sz="3200" baseline="-25000" dirty="0"/>
              <a:t>3(</a:t>
            </a:r>
            <a:r>
              <a:rPr lang="en-US" sz="3200" baseline="-25000" dirty="0" err="1"/>
              <a:t>aq</a:t>
            </a:r>
            <a:r>
              <a:rPr lang="en-US" sz="3200" baseline="-25000" dirty="0"/>
              <a:t> )</a:t>
            </a:r>
            <a:r>
              <a:rPr lang="en-US" sz="3200" dirty="0"/>
              <a:t>+H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(l)</a:t>
            </a:r>
            <a:r>
              <a:rPr lang="en-US" sz="3200" dirty="0">
                <a:sym typeface="Symbol" panose="05050102010706020507" pitchFamily="18" charset="2"/>
              </a:rPr>
              <a:t>H</a:t>
            </a:r>
            <a:r>
              <a:rPr lang="en-US" sz="3200" baseline="-25000" dirty="0">
                <a:sym typeface="Symbol" panose="05050102010706020507" pitchFamily="18" charset="2"/>
              </a:rPr>
              <a:t>3</a:t>
            </a:r>
            <a:r>
              <a:rPr lang="en-US" sz="3200" dirty="0">
                <a:sym typeface="Symbol" panose="05050102010706020507" pitchFamily="18" charset="2"/>
              </a:rPr>
              <a:t>O</a:t>
            </a:r>
            <a:r>
              <a:rPr lang="en-US" sz="3200" baseline="30000" dirty="0">
                <a:sym typeface="Symbol" panose="05050102010706020507" pitchFamily="18" charset="2"/>
              </a:rPr>
              <a:t>+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r>
              <a:rPr lang="en-US" sz="3200" dirty="0">
                <a:sym typeface="Symbol" panose="05050102010706020507" pitchFamily="18" charset="2"/>
              </a:rPr>
              <a:t>+ NO</a:t>
            </a:r>
            <a:r>
              <a:rPr lang="en-US" sz="3200" baseline="-25000" dirty="0">
                <a:sym typeface="Symbol" panose="05050102010706020507" pitchFamily="18" charset="2"/>
              </a:rPr>
              <a:t>3</a:t>
            </a:r>
            <a:r>
              <a:rPr lang="en-US" sz="3200" baseline="30000" dirty="0">
                <a:sym typeface="Symbol" panose="05050102010706020507" pitchFamily="18" charset="2"/>
              </a:rPr>
              <a:t>-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endParaRPr lang="en-US" sz="3200" dirty="0"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</a:pPr>
            <a:r>
              <a:rPr lang="en-US" sz="3200" dirty="0"/>
              <a:t>3.  H</a:t>
            </a:r>
            <a:r>
              <a:rPr lang="en-US" sz="3200" baseline="-25000" dirty="0"/>
              <a:t>2</a:t>
            </a:r>
            <a:r>
              <a:rPr lang="en-US" sz="3200" dirty="0"/>
              <a:t>SO</a:t>
            </a:r>
            <a:r>
              <a:rPr lang="en-US" sz="3200" baseline="-25000" dirty="0"/>
              <a:t>4(</a:t>
            </a:r>
            <a:r>
              <a:rPr lang="en-US" sz="3200" baseline="-25000" dirty="0" err="1"/>
              <a:t>aq</a:t>
            </a:r>
            <a:r>
              <a:rPr lang="en-US" sz="3200" baseline="-25000" dirty="0"/>
              <a:t>)</a:t>
            </a:r>
            <a:r>
              <a:rPr lang="en-US" sz="3200" dirty="0"/>
              <a:t> +2H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(l)</a:t>
            </a:r>
            <a:r>
              <a:rPr lang="en-US" sz="3200" dirty="0">
                <a:sym typeface="Symbol" panose="05050102010706020507" pitchFamily="18" charset="2"/>
              </a:rPr>
              <a:t>2H</a:t>
            </a:r>
            <a:r>
              <a:rPr lang="en-US" sz="3200" baseline="-25000" dirty="0">
                <a:sym typeface="Symbol" panose="05050102010706020507" pitchFamily="18" charset="2"/>
              </a:rPr>
              <a:t>3</a:t>
            </a:r>
            <a:r>
              <a:rPr lang="en-US" sz="3200" dirty="0">
                <a:sym typeface="Symbol" panose="05050102010706020507" pitchFamily="18" charset="2"/>
              </a:rPr>
              <a:t>O</a:t>
            </a:r>
            <a:r>
              <a:rPr lang="en-US" sz="3200" baseline="30000" dirty="0">
                <a:sym typeface="Symbol" panose="05050102010706020507" pitchFamily="18" charset="2"/>
              </a:rPr>
              <a:t>+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r>
              <a:rPr lang="en-US" sz="3200" dirty="0">
                <a:sym typeface="Symbol" panose="05050102010706020507" pitchFamily="18" charset="2"/>
              </a:rPr>
              <a:t>+SO</a:t>
            </a:r>
            <a:r>
              <a:rPr lang="en-US" sz="3200" baseline="-25000" dirty="0">
                <a:sym typeface="Symbol" panose="05050102010706020507" pitchFamily="18" charset="2"/>
              </a:rPr>
              <a:t>4</a:t>
            </a:r>
            <a:r>
              <a:rPr lang="en-US" sz="3200" baseline="30000" dirty="0">
                <a:sym typeface="Symbol" panose="05050102010706020507" pitchFamily="18" charset="2"/>
              </a:rPr>
              <a:t>2-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endParaRPr lang="en-US" sz="3200" baseline="-25000" dirty="0"/>
          </a:p>
          <a:p>
            <a:pPr algn="l">
              <a:lnSpc>
                <a:spcPct val="150000"/>
              </a:lnSpc>
            </a:pPr>
            <a:r>
              <a:rPr lang="en-US" sz="3200" dirty="0"/>
              <a:t>4.  CH</a:t>
            </a:r>
            <a:r>
              <a:rPr lang="en-US" sz="3200" baseline="-25000" dirty="0"/>
              <a:t>3</a:t>
            </a:r>
            <a:r>
              <a:rPr lang="en-US" sz="3200" dirty="0"/>
              <a:t>COOH</a:t>
            </a:r>
            <a:r>
              <a:rPr lang="en-US" sz="3200" baseline="-25000" dirty="0"/>
              <a:t>(</a:t>
            </a:r>
            <a:r>
              <a:rPr lang="en-US" sz="3200" baseline="-25000" dirty="0" err="1"/>
              <a:t>aq</a:t>
            </a:r>
            <a:r>
              <a:rPr lang="en-US" sz="3200" baseline="-25000" dirty="0"/>
              <a:t>)</a:t>
            </a:r>
            <a:r>
              <a:rPr lang="en-US" sz="3200" dirty="0"/>
              <a:t>+H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(l)</a:t>
            </a:r>
            <a:r>
              <a:rPr lang="en-US" sz="3200" dirty="0">
                <a:sym typeface="Symbol" panose="05050102010706020507" pitchFamily="18" charset="2"/>
              </a:rPr>
              <a:t>H</a:t>
            </a:r>
            <a:r>
              <a:rPr lang="en-US" sz="3200" baseline="-25000" dirty="0">
                <a:sym typeface="Symbol" panose="05050102010706020507" pitchFamily="18" charset="2"/>
              </a:rPr>
              <a:t>3</a:t>
            </a:r>
            <a:r>
              <a:rPr lang="en-US" sz="3200" dirty="0">
                <a:sym typeface="Symbol" panose="05050102010706020507" pitchFamily="18" charset="2"/>
              </a:rPr>
              <a:t>O</a:t>
            </a:r>
            <a:r>
              <a:rPr lang="en-US" sz="3200" baseline="30000" dirty="0">
                <a:sym typeface="Symbol" panose="05050102010706020507" pitchFamily="18" charset="2"/>
              </a:rPr>
              <a:t>+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r>
              <a:rPr lang="en-US" sz="3200" dirty="0">
                <a:sym typeface="Symbol" panose="05050102010706020507" pitchFamily="18" charset="2"/>
              </a:rPr>
              <a:t>+CH</a:t>
            </a:r>
            <a:r>
              <a:rPr lang="en-US" sz="3200" baseline="-25000" dirty="0">
                <a:sym typeface="Symbol" panose="05050102010706020507" pitchFamily="18" charset="2"/>
              </a:rPr>
              <a:t>3</a:t>
            </a:r>
            <a:r>
              <a:rPr lang="en-US" sz="3200" dirty="0">
                <a:sym typeface="Symbol" panose="05050102010706020507" pitchFamily="18" charset="2"/>
              </a:rPr>
              <a:t>COO</a:t>
            </a:r>
            <a:r>
              <a:rPr lang="en-US" sz="3200" baseline="30000" dirty="0">
                <a:sym typeface="Symbol" panose="05050102010706020507" pitchFamily="18" charset="2"/>
              </a:rPr>
              <a:t>-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endParaRPr lang="en-US" sz="3200" dirty="0"/>
          </a:p>
          <a:p>
            <a:pPr algn="l" rtl="0">
              <a:lnSpc>
                <a:spcPct val="150000"/>
              </a:lnSpc>
            </a:pPr>
            <a:r>
              <a:rPr lang="en-US" sz="3200" dirty="0"/>
              <a:t>5.  </a:t>
            </a:r>
            <a:r>
              <a:rPr lang="en-US" sz="3200" dirty="0" err="1"/>
              <a:t>HBrO</a:t>
            </a:r>
            <a:r>
              <a:rPr lang="en-US" sz="3200" dirty="0"/>
              <a:t> </a:t>
            </a:r>
            <a:r>
              <a:rPr lang="en-US" sz="3200" baseline="-25000" dirty="0"/>
              <a:t>(</a:t>
            </a:r>
            <a:r>
              <a:rPr lang="en-US" sz="3200" baseline="-25000" dirty="0" err="1"/>
              <a:t>aq</a:t>
            </a:r>
            <a:r>
              <a:rPr lang="en-US" sz="3200" baseline="-25000" dirty="0"/>
              <a:t>)</a:t>
            </a:r>
            <a:r>
              <a:rPr lang="en-US" sz="3200" dirty="0"/>
              <a:t>+H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(l)</a:t>
            </a:r>
            <a:r>
              <a:rPr lang="en-US" sz="3200" dirty="0">
                <a:sym typeface="Symbol" panose="05050102010706020507" pitchFamily="18" charset="2"/>
              </a:rPr>
              <a:t>H</a:t>
            </a:r>
            <a:r>
              <a:rPr lang="en-US" sz="3200" baseline="-25000" dirty="0">
                <a:sym typeface="Symbol" panose="05050102010706020507" pitchFamily="18" charset="2"/>
              </a:rPr>
              <a:t>3</a:t>
            </a:r>
            <a:r>
              <a:rPr lang="en-US" sz="3200" dirty="0">
                <a:sym typeface="Symbol" panose="05050102010706020507" pitchFamily="18" charset="2"/>
              </a:rPr>
              <a:t>O</a:t>
            </a:r>
            <a:r>
              <a:rPr lang="en-US" sz="3200" baseline="30000" dirty="0">
                <a:sym typeface="Symbol" panose="05050102010706020507" pitchFamily="18" charset="2"/>
              </a:rPr>
              <a:t>+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r>
              <a:rPr lang="en-US" sz="3200" dirty="0">
                <a:sym typeface="Symbol" panose="05050102010706020507" pitchFamily="18" charset="2"/>
              </a:rPr>
              <a:t>+</a:t>
            </a:r>
            <a:r>
              <a:rPr lang="en-US" sz="3200" dirty="0" err="1">
                <a:sym typeface="Symbol" panose="05050102010706020507" pitchFamily="18" charset="2"/>
              </a:rPr>
              <a:t>BrO</a:t>
            </a:r>
            <a:r>
              <a:rPr lang="en-US" sz="3200" baseline="30000" dirty="0">
                <a:sym typeface="Symbol" panose="05050102010706020507" pitchFamily="18" charset="2"/>
              </a:rPr>
              <a:t>-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endParaRPr lang="en-US" sz="3200" dirty="0"/>
          </a:p>
          <a:p>
            <a:pPr algn="l">
              <a:lnSpc>
                <a:spcPct val="150000"/>
              </a:lnSpc>
            </a:pPr>
            <a:r>
              <a:rPr lang="en-US" sz="3200" dirty="0"/>
              <a:t>6.  HClO</a:t>
            </a:r>
            <a:r>
              <a:rPr lang="en-US" sz="3200" baseline="-25000" dirty="0"/>
              <a:t>4(</a:t>
            </a:r>
            <a:r>
              <a:rPr lang="en-US" sz="3200" baseline="-25000" dirty="0" err="1"/>
              <a:t>aq</a:t>
            </a:r>
            <a:r>
              <a:rPr lang="en-US" sz="3200" baseline="-25000" dirty="0"/>
              <a:t>) )</a:t>
            </a:r>
            <a:r>
              <a:rPr lang="en-US" sz="3200" dirty="0"/>
              <a:t>+H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(l)</a:t>
            </a:r>
            <a:r>
              <a:rPr lang="en-US" sz="3200" dirty="0">
                <a:sym typeface="Symbol" panose="05050102010706020507" pitchFamily="18" charset="2"/>
              </a:rPr>
              <a:t>H</a:t>
            </a:r>
            <a:r>
              <a:rPr lang="en-US" sz="3200" baseline="-25000" dirty="0">
                <a:sym typeface="Symbol" panose="05050102010706020507" pitchFamily="18" charset="2"/>
              </a:rPr>
              <a:t>3</a:t>
            </a:r>
            <a:r>
              <a:rPr lang="en-US" sz="3200" dirty="0">
                <a:sym typeface="Symbol" panose="05050102010706020507" pitchFamily="18" charset="2"/>
              </a:rPr>
              <a:t>O</a:t>
            </a:r>
            <a:r>
              <a:rPr lang="en-US" sz="3200" baseline="30000" dirty="0">
                <a:sym typeface="Symbol" panose="05050102010706020507" pitchFamily="18" charset="2"/>
              </a:rPr>
              <a:t>+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r>
              <a:rPr lang="en-US" sz="3200" dirty="0">
                <a:sym typeface="Symbol" panose="05050102010706020507" pitchFamily="18" charset="2"/>
              </a:rPr>
              <a:t>+ClO</a:t>
            </a:r>
            <a:r>
              <a:rPr lang="en-US" sz="3200" baseline="-25000" dirty="0">
                <a:sym typeface="Symbol" panose="05050102010706020507" pitchFamily="18" charset="2"/>
              </a:rPr>
              <a:t>4</a:t>
            </a:r>
            <a:r>
              <a:rPr lang="en-US" sz="3200" baseline="30000" dirty="0">
                <a:sym typeface="Symbol" panose="05050102010706020507" pitchFamily="18" charset="2"/>
              </a:rPr>
              <a:t>-</a:t>
            </a:r>
            <a:r>
              <a:rPr lang="en-US" sz="3200" baseline="-25000" dirty="0">
                <a:sym typeface="Symbol" panose="05050102010706020507" pitchFamily="18" charset="2"/>
              </a:rPr>
              <a:t>(</a:t>
            </a:r>
            <a:r>
              <a:rPr lang="en-US" sz="3200" baseline="-25000" dirty="0" err="1">
                <a:sym typeface="Symbol" panose="05050102010706020507" pitchFamily="18" charset="2"/>
              </a:rPr>
              <a:t>aq</a:t>
            </a:r>
            <a:r>
              <a:rPr lang="en-US" sz="3200" baseline="-25000" dirty="0">
                <a:sym typeface="Symbol" panose="05050102010706020507" pitchFamily="18" charset="2"/>
              </a:rPr>
              <a:t>)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AutoNum type="arabicPeriod"/>
            </a:pPr>
            <a:endParaRPr lang="he-IL" sz="3200" dirty="0"/>
          </a:p>
        </p:txBody>
      </p:sp>
      <p:sp>
        <p:nvSpPr>
          <p:cNvPr id="5" name="חץ: מעוקל למעלה 1">
            <a:extLst>
              <a:ext uri="{FF2B5EF4-FFF2-40B4-BE49-F238E27FC236}">
                <a16:creationId xmlns:a16="http://schemas.microsoft.com/office/drawing/2014/main" id="{A0BC6953-5E45-46B1-8E2D-1152EB141007}"/>
              </a:ext>
            </a:extLst>
          </p:cNvPr>
          <p:cNvSpPr/>
          <p:nvPr/>
        </p:nvSpPr>
        <p:spPr>
          <a:xfrm>
            <a:off x="1776046" y="5644662"/>
            <a:ext cx="2365131" cy="6199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תיבת טקסט 2">
            <a:extLst>
              <a:ext uri="{FF2B5EF4-FFF2-40B4-BE49-F238E27FC236}">
                <a16:creationId xmlns:a16="http://schemas.microsoft.com/office/drawing/2014/main" id="{9C1E40F0-F7DA-4A6F-BE72-E055B6647A6D}"/>
              </a:ext>
            </a:extLst>
          </p:cNvPr>
          <p:cNvSpPr txBox="1"/>
          <p:nvPr/>
        </p:nvSpPr>
        <p:spPr>
          <a:xfrm>
            <a:off x="2690445" y="5809130"/>
            <a:ext cx="5363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endParaRPr lang="he-IL" sz="2400" b="1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061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824" y="3570969"/>
            <a:ext cx="9203635" cy="804863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  <a:sym typeface="Varela Round"/>
              </a:rPr>
              <a:t>ניסוח תהליך המסה של </a:t>
            </a:r>
            <a:r>
              <a:rPr lang="he-IL" dirty="0">
                <a:sym typeface="Varela Round"/>
              </a:rPr>
              <a:t>בסיס במים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9" y="1740379"/>
            <a:ext cx="2100450" cy="22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6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31345"/>
            <a:ext cx="11161453" cy="457200"/>
          </a:xfrm>
        </p:spPr>
        <p:txBody>
          <a:bodyPr/>
          <a:lstStyle/>
          <a:p>
            <a:r>
              <a:rPr lang="he-IL" dirty="0"/>
              <a:t>תגובה של בסיס , </a:t>
            </a:r>
            <a:r>
              <a:rPr lang="en-US" dirty="0" err="1"/>
              <a:t>NaOH</a:t>
            </a:r>
            <a:r>
              <a:rPr lang="en-US" dirty="0"/>
              <a:t> </a:t>
            </a:r>
            <a:r>
              <a:rPr lang="he-IL" dirty="0"/>
              <a:t> , במים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1404692" y="1306435"/>
            <a:ext cx="10272034" cy="1340287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כאשר הבסיס מופיע כחומר יוני , הוא יתפרק ליונים תוך כדי המסתו.</a:t>
            </a:r>
            <a:endParaRPr lang="en-US" sz="2400" dirty="0">
              <a:solidFill>
                <a:srgbClr val="002060"/>
              </a:solidFill>
              <a:latin typeface="Monotype Hadassah" pitchFamily="2" charset="-79"/>
              <a:cs typeface="+mn-cs"/>
            </a:endParaRPr>
          </a:p>
          <a:p>
            <a:r>
              <a:rPr lang="he-IL" sz="24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כאשר הבסיס מופיע כחומר מולקולרי למשל אמוניה, </a:t>
            </a:r>
            <a:r>
              <a:rPr lang="en-US" sz="2400" dirty="0">
                <a:solidFill>
                  <a:srgbClr val="002060"/>
                </a:solidFill>
              </a:rPr>
              <a:t>NH</a:t>
            </a:r>
            <a:r>
              <a:rPr lang="en-US" sz="2400" baseline="-25000" dirty="0">
                <a:solidFill>
                  <a:srgbClr val="002060"/>
                </a:solidFill>
              </a:rPr>
              <a:t>3(</a:t>
            </a:r>
            <a:r>
              <a:rPr lang="en-US" sz="2400" baseline="-25000" dirty="0" err="1">
                <a:solidFill>
                  <a:srgbClr val="002060"/>
                </a:solidFill>
              </a:rPr>
              <a:t>aq</a:t>
            </a:r>
            <a:r>
              <a:rPr lang="en-US" sz="2400" baseline="-25000" dirty="0">
                <a:solidFill>
                  <a:srgbClr val="002060"/>
                </a:solidFill>
              </a:rPr>
              <a:t>)</a:t>
            </a:r>
            <a:r>
              <a:rPr lang="he-IL" sz="24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 , תהליך ההמסה במקרה זה הוא תגובה עם המים.</a:t>
            </a:r>
            <a:endParaRPr lang="en-US" sz="2400" dirty="0">
              <a:solidFill>
                <a:srgbClr val="002060"/>
              </a:solidFill>
              <a:highlight>
                <a:srgbClr val="FFFF00"/>
              </a:highlight>
              <a:cs typeface="+mn-cs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532630" y="2465553"/>
            <a:ext cx="5008079" cy="5012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7885043" y="2632475"/>
            <a:ext cx="3913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בסיס</a:t>
            </a:r>
            <a:r>
              <a:rPr lang="he-IL" sz="2000" dirty="0"/>
              <a:t> – חומר המשחרר למים יוני</a:t>
            </a:r>
          </a:p>
          <a:p>
            <a:r>
              <a:rPr lang="he-IL" sz="2000" dirty="0"/>
              <a:t>                הידרוקסיד , </a:t>
            </a:r>
            <a:r>
              <a:rPr lang="en-US" sz="2000" dirty="0"/>
              <a:t>OH</a:t>
            </a:r>
            <a:r>
              <a:rPr lang="en-US" sz="2000" baseline="30000" dirty="0"/>
              <a:t>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he-IL" sz="20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2607013" y="4941651"/>
            <a:ext cx="917110" cy="1063550"/>
            <a:chOff x="2607013" y="4941651"/>
            <a:chExt cx="917110" cy="1063550"/>
          </a:xfrm>
        </p:grpSpPr>
        <p:sp>
          <p:nvSpPr>
            <p:cNvPr id="16" name="מלבן 15"/>
            <p:cNvSpPr/>
            <p:nvPr/>
          </p:nvSpPr>
          <p:spPr>
            <a:xfrm>
              <a:off x="2607013" y="4941651"/>
              <a:ext cx="861458" cy="1361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2607013" y="5370818"/>
              <a:ext cx="861458" cy="1361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מלבן 19"/>
            <p:cNvSpPr/>
            <p:nvPr/>
          </p:nvSpPr>
          <p:spPr>
            <a:xfrm>
              <a:off x="2662665" y="5869014"/>
              <a:ext cx="861458" cy="1361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5273" y="2629460"/>
            <a:ext cx="6626087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קיימים שלשה סוגים של בסיסים:</a:t>
            </a:r>
          </a:p>
          <a:p>
            <a:r>
              <a:rPr lang="he-IL" sz="2400" dirty="0"/>
              <a:t>א. תרכובות יוניות המכילות יוני הידרוקסיד. אלו הם בסיסים מהסוג :</a:t>
            </a:r>
          </a:p>
          <a:p>
            <a:endParaRPr lang="he-IL" sz="2400" dirty="0"/>
          </a:p>
          <a:p>
            <a:endParaRPr lang="he-IL" sz="2400" dirty="0"/>
          </a:p>
          <a:p>
            <a:r>
              <a:rPr lang="he-IL" sz="2400" dirty="0"/>
              <a:t>ב. בסיסים מסוג אמוניה</a:t>
            </a:r>
          </a:p>
          <a:p>
            <a:endParaRPr lang="he-IL" sz="2400" dirty="0"/>
          </a:p>
          <a:p>
            <a:endParaRPr lang="he-IL" sz="2400" dirty="0"/>
          </a:p>
          <a:p>
            <a:r>
              <a:rPr lang="he-IL" sz="2400" dirty="0"/>
              <a:t>ג. יון שלילי ישמש כמעט תמיד כבסיס (יונים מימן גופרתיים הם יוצאי דופן)</a:t>
            </a:r>
          </a:p>
          <a:p>
            <a:r>
              <a:rPr lang="he-IL" sz="2400" dirty="0"/>
              <a:t> </a:t>
            </a: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610458"/>
              </p:ext>
            </p:extLst>
          </p:nvPr>
        </p:nvGraphicFramePr>
        <p:xfrm>
          <a:off x="712500" y="3693254"/>
          <a:ext cx="4321636" cy="54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משוואה" r:id="rId4" imgW="2019240" imgH="253800" progId="Equation.3">
                  <p:embed/>
                </p:oleObj>
              </mc:Choice>
              <mc:Fallback>
                <p:oleObj name="משוואה" r:id="rId4" imgW="20192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500" y="3693254"/>
                        <a:ext cx="4321636" cy="543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75700"/>
              </p:ext>
            </p:extLst>
          </p:nvPr>
        </p:nvGraphicFramePr>
        <p:xfrm>
          <a:off x="679949" y="4920931"/>
          <a:ext cx="5245363" cy="58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משוואה" r:id="rId6" imgW="2273040" imgH="253800" progId="Equation.3">
                  <p:embed/>
                </p:oleObj>
              </mc:Choice>
              <mc:Fallback>
                <p:oleObj name="משוואה" r:id="rId6" imgW="22730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9949" y="4920931"/>
                        <a:ext cx="5245363" cy="586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17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9213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6523" y="936039"/>
            <a:ext cx="11161453" cy="457200"/>
          </a:xfrm>
        </p:spPr>
        <p:txBody>
          <a:bodyPr/>
          <a:lstStyle/>
          <a:p>
            <a:r>
              <a:rPr lang="he-IL" dirty="0"/>
              <a:t>תגובה של אמוניה עם מים</a:t>
            </a:r>
            <a:br>
              <a:rPr lang="en-US" dirty="0"/>
            </a:br>
            <a:endParaRPr lang="en-US" dirty="0"/>
          </a:p>
        </p:txBody>
      </p:sp>
      <p:sp>
        <p:nvSpPr>
          <p:cNvPr id="5" name="AutoShape 2" descr="{\mbox{pH}}=-\log _{{10}}\left[{\mbox{H}}_{3}{\mbox{O}}^{+}\right]">
            <a:extLst>
              <a:ext uri="{FF2B5EF4-FFF2-40B4-BE49-F238E27FC236}">
                <a16:creationId xmlns:a16="http://schemas.microsoft.com/office/drawing/2014/main" id="{FE4D4E54-0A50-4C7A-819A-9C3BDCE9E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6848272" y="4367719"/>
            <a:ext cx="954076" cy="3925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6468894" y="4905002"/>
            <a:ext cx="1333454" cy="3925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6177064" y="5585158"/>
            <a:ext cx="1625284" cy="3925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485B7FC-9E2A-4293-9603-BB13E681B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24" y="1346893"/>
            <a:ext cx="70485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9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en-US" dirty="0" err="1"/>
              <a:t>בסיס</a:t>
            </a:r>
            <a:endParaRPr dirty="0"/>
          </a:p>
        </p:txBody>
      </p:sp>
      <p:sp>
        <p:nvSpPr>
          <p:cNvPr id="277" name="Google Shape;277;p24"/>
          <p:cNvSpPr txBox="1"/>
          <p:nvPr/>
        </p:nvSpPr>
        <p:spPr>
          <a:xfrm>
            <a:off x="428536" y="875448"/>
            <a:ext cx="10739336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חומרים </a:t>
            </a:r>
            <a:r>
              <a:rPr lang="he-IL" sz="32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שמגיבים כבסיס </a:t>
            </a:r>
            <a:r>
              <a:rPr lang="en-US" sz="3200" dirty="0" err="1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במים</a:t>
            </a:r>
            <a:r>
              <a:rPr lang="en-US" sz="3200" dirty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lang="en-US" dirty="0">
              <a:solidFill>
                <a:schemeClr val="tx1"/>
              </a:solidFill>
              <a:ea typeface="Varela Round"/>
            </a:endParaRPr>
          </a:p>
          <a:p>
            <a:pPr marL="514350" marR="0" lvl="0" indent="-5143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e-IL" sz="32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תרכובות יוניות </a:t>
            </a:r>
            <a:r>
              <a:rPr lang="he-IL" sz="32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המכילות  יון </a:t>
            </a:r>
            <a:r>
              <a:rPr lang="en-US" sz="32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OH</a:t>
            </a:r>
            <a:r>
              <a:rPr lang="ru-RU" sz="3200" baseline="300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endParaRPr lang="he-IL" sz="3200" baseline="30000" dirty="0">
              <a:solidFill>
                <a:srgbClr val="00B05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algn="r" rtl="1">
              <a:lnSpc>
                <a:spcPct val="150000"/>
              </a:lnSpc>
            </a:pPr>
            <a:r>
              <a:rPr lang="he-IL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לדוגמה: </a:t>
            </a:r>
            <a:r>
              <a:rPr lang="en-US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KOH</a:t>
            </a:r>
            <a:r>
              <a:rPr lang="he-IL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, </a:t>
            </a:r>
            <a:r>
              <a:rPr lang="en-US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Ba(OH)</a:t>
            </a:r>
            <a:r>
              <a:rPr lang="en-US" sz="32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sz="32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2. </a:t>
            </a:r>
            <a:r>
              <a:rPr lang="he-IL" sz="32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אמוניה  ואמינים </a:t>
            </a:r>
          </a:p>
          <a:p>
            <a:pPr lvl="0" algn="r" rtl="1">
              <a:lnSpc>
                <a:spcPct val="150000"/>
              </a:lnSpc>
            </a:pPr>
            <a:r>
              <a:rPr lang="he-IL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לדוגמה:      </a:t>
            </a:r>
            <a:r>
              <a:rPr lang="en-US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</a:t>
            </a:r>
            <a:r>
              <a:rPr lang="en-US" sz="32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</a:t>
            </a:r>
            <a:r>
              <a:rPr lang="en-US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</a:t>
            </a:r>
            <a:r>
              <a:rPr lang="en-US" sz="32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</a:t>
            </a:r>
            <a:r>
              <a:rPr lang="en-US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NH</a:t>
            </a:r>
            <a:r>
              <a:rPr lang="en-US" sz="32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he-IL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 </a:t>
            </a:r>
            <a:r>
              <a:rPr lang="en-US" sz="3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NH</a:t>
            </a:r>
            <a:r>
              <a:rPr lang="en-US" sz="32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r>
              <a:rPr lang="he-IL" sz="32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32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514350" lvl="0" indent="-311150" algn="r" rtl="1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he-IL" sz="32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32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5351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he-IL" dirty="0"/>
              <a:t>חומצות ובסיסים שיעור 2:</a:t>
            </a:r>
            <a:br>
              <a:rPr lang="en-US" dirty="0"/>
            </a:br>
            <a:r>
              <a:rPr lang="he-IL" dirty="0"/>
              <a:t>תגובות של חומצה בסיס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3648907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כימיה יא' - 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4389485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מירה תמיר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" y="1157591"/>
            <a:ext cx="10075261" cy="52037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rgbClr val="00B0F0"/>
                </a:solidFill>
              </a:rPr>
              <a:t>תרגול</a:t>
            </a:r>
            <a:r>
              <a:rPr lang="he-IL" sz="2800" dirty="0"/>
              <a:t> : רשום </a:t>
            </a:r>
            <a:r>
              <a:rPr lang="he-IL" sz="2800" dirty="0">
                <a:solidFill>
                  <a:srgbClr val="002060"/>
                </a:solidFill>
              </a:rPr>
              <a:t>ניסוח ל</a:t>
            </a:r>
            <a:r>
              <a:rPr lang="he-IL" sz="2800" dirty="0"/>
              <a:t>תגובות ההמסה </a:t>
            </a:r>
            <a:r>
              <a:rPr lang="he-IL" sz="2800" dirty="0">
                <a:solidFill>
                  <a:srgbClr val="002060"/>
                </a:solidFill>
              </a:rPr>
              <a:t>במים</a:t>
            </a:r>
            <a:r>
              <a:rPr lang="he-IL" sz="2800" dirty="0">
                <a:solidFill>
                  <a:srgbClr val="FF0000"/>
                </a:solidFill>
              </a:rPr>
              <a:t> </a:t>
            </a:r>
            <a:r>
              <a:rPr lang="he-IL" sz="2800" dirty="0"/>
              <a:t>של הבסיסים הבאים :</a:t>
            </a:r>
          </a:p>
          <a:p>
            <a:pPr>
              <a:lnSpc>
                <a:spcPct val="150000"/>
              </a:lnSpc>
            </a:pPr>
            <a:endParaRPr lang="he-IL" sz="2800" dirty="0"/>
          </a:p>
          <a:p>
            <a:pPr algn="l">
              <a:lnSpc>
                <a:spcPct val="150000"/>
              </a:lnSpc>
            </a:pPr>
            <a:r>
              <a:rPr lang="en-US" sz="2800" dirty="0"/>
              <a:t>1. KOH</a:t>
            </a:r>
            <a:endParaRPr lang="he-IL" sz="2800" dirty="0"/>
          </a:p>
          <a:p>
            <a:pPr algn="l">
              <a:lnSpc>
                <a:spcPct val="150000"/>
              </a:lnSpc>
            </a:pPr>
            <a:r>
              <a:rPr lang="en-US" sz="2800" dirty="0"/>
              <a:t>2. Ca(OH)</a:t>
            </a:r>
            <a:r>
              <a:rPr lang="en-US" sz="2800" baseline="-25000" dirty="0"/>
              <a:t>2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3. Al(OH)</a:t>
            </a:r>
            <a:r>
              <a:rPr lang="en-US" sz="2800" baseline="-25000" dirty="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4. NH</a:t>
            </a:r>
            <a:r>
              <a:rPr lang="en-US" sz="2800" baseline="-25000" dirty="0"/>
              <a:t>3</a:t>
            </a:r>
            <a:endParaRPr lang="en-US" sz="2800" dirty="0"/>
          </a:p>
          <a:p>
            <a:pPr algn="l">
              <a:lnSpc>
                <a:spcPct val="150000"/>
              </a:lnSpc>
            </a:pPr>
            <a:r>
              <a:rPr lang="en-US" sz="2800" dirty="0"/>
              <a:t>5. CH</a:t>
            </a:r>
            <a:r>
              <a:rPr lang="en-US" sz="2800" baseline="-25000" dirty="0"/>
              <a:t>3</a:t>
            </a:r>
            <a:r>
              <a:rPr lang="en-US" sz="2800" dirty="0"/>
              <a:t>NH</a:t>
            </a:r>
            <a:r>
              <a:rPr lang="en-US" sz="2800" baseline="-25000" dirty="0"/>
              <a:t>2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AutoNum type="arabicPeriod"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9072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4128" y="792599"/>
            <a:ext cx="10044365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rgbClr val="00B0F0"/>
                </a:solidFill>
              </a:rPr>
              <a:t>תשובה</a:t>
            </a:r>
            <a:r>
              <a:rPr lang="he-IL" sz="2800" dirty="0"/>
              <a:t> : תגובות ההמסה </a:t>
            </a:r>
            <a:r>
              <a:rPr lang="he-IL" sz="2800" dirty="0">
                <a:solidFill>
                  <a:srgbClr val="002060"/>
                </a:solidFill>
              </a:rPr>
              <a:t>במים</a:t>
            </a:r>
            <a:r>
              <a:rPr lang="he-IL" sz="2800" dirty="0">
                <a:solidFill>
                  <a:srgbClr val="FF0000"/>
                </a:solidFill>
              </a:rPr>
              <a:t> </a:t>
            </a:r>
            <a:r>
              <a:rPr lang="he-IL" sz="2800" dirty="0"/>
              <a:t>של הבסיסים הבאים: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1. KOH</a:t>
            </a:r>
            <a:r>
              <a:rPr lang="en-US" sz="2800" baseline="-25000" dirty="0"/>
              <a:t>(s)                </a:t>
            </a:r>
            <a:r>
              <a:rPr lang="en-US" sz="2800" dirty="0"/>
              <a:t>K</a:t>
            </a:r>
            <a:r>
              <a:rPr lang="en-US" sz="2800" baseline="30000" dirty="0"/>
              <a:t>+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+OH</a:t>
            </a:r>
            <a:r>
              <a:rPr lang="en-US" sz="2800" baseline="30000" dirty="0"/>
              <a:t>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endParaRPr lang="he-IL" sz="2800" dirty="0"/>
          </a:p>
          <a:p>
            <a:pPr algn="l">
              <a:lnSpc>
                <a:spcPct val="150000"/>
              </a:lnSpc>
            </a:pPr>
            <a:r>
              <a:rPr lang="en-US" sz="2800" dirty="0"/>
              <a:t>2. Ca(OH)</a:t>
            </a:r>
            <a:r>
              <a:rPr lang="en-US" sz="2800" baseline="-25000" dirty="0"/>
              <a:t>2(s)                 </a:t>
            </a:r>
            <a:r>
              <a:rPr lang="en-US" sz="2800" dirty="0"/>
              <a:t>Ca</a:t>
            </a:r>
            <a:r>
              <a:rPr lang="en-US" sz="2800" baseline="30000" dirty="0"/>
              <a:t>2+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+2OH</a:t>
            </a:r>
            <a:r>
              <a:rPr lang="en-US" sz="2800" baseline="30000" dirty="0"/>
              <a:t>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endParaRPr lang="he-IL" sz="2800" dirty="0"/>
          </a:p>
          <a:p>
            <a:pPr algn="l">
              <a:lnSpc>
                <a:spcPct val="150000"/>
              </a:lnSpc>
            </a:pPr>
            <a:r>
              <a:rPr lang="en-US" sz="2800" dirty="0"/>
              <a:t>3. Al(OH)</a:t>
            </a:r>
            <a:r>
              <a:rPr lang="en-US" sz="2800" baseline="-25000" dirty="0"/>
              <a:t>3(s)                   </a:t>
            </a:r>
            <a:r>
              <a:rPr lang="en-US" sz="2800" dirty="0"/>
              <a:t>Al</a:t>
            </a:r>
            <a:r>
              <a:rPr lang="en-US" sz="2800" baseline="30000" dirty="0"/>
              <a:t>3+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+3OH</a:t>
            </a:r>
            <a:r>
              <a:rPr lang="en-US" sz="2800" baseline="30000" dirty="0"/>
              <a:t>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4. NH</a:t>
            </a:r>
            <a:r>
              <a:rPr lang="en-US" sz="2800" baseline="-25000" dirty="0"/>
              <a:t>3(g)</a:t>
            </a:r>
            <a:r>
              <a:rPr lang="en-US" sz="2800" dirty="0"/>
              <a:t>+H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(l)                 </a:t>
            </a:r>
            <a:r>
              <a:rPr lang="en-US" sz="2800" dirty="0"/>
              <a:t>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+OH</a:t>
            </a:r>
            <a:r>
              <a:rPr lang="en-US" sz="2800" baseline="30000" dirty="0"/>
              <a:t>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endParaRPr lang="en-US" sz="2800" dirty="0"/>
          </a:p>
          <a:p>
            <a:pPr algn="l">
              <a:lnSpc>
                <a:spcPct val="150000"/>
              </a:lnSpc>
            </a:pPr>
            <a:r>
              <a:rPr lang="en-US" sz="2800" dirty="0"/>
              <a:t>5. CH</a:t>
            </a:r>
            <a:r>
              <a:rPr lang="en-US" sz="2800" baseline="-25000" dirty="0"/>
              <a:t>3</a:t>
            </a:r>
            <a:r>
              <a:rPr lang="en-US" sz="2800" dirty="0"/>
              <a:t>NH</a:t>
            </a:r>
            <a:r>
              <a:rPr lang="en-US" sz="2800" baseline="-25000" dirty="0"/>
              <a:t>2 </a:t>
            </a:r>
            <a:r>
              <a:rPr lang="en-US" sz="2800" dirty="0"/>
              <a:t>+H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(l)                </a:t>
            </a:r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NH</a:t>
            </a:r>
            <a:r>
              <a:rPr lang="en-US" sz="2800" baseline="-25000" dirty="0"/>
              <a:t>3</a:t>
            </a:r>
            <a:r>
              <a:rPr lang="en-US" sz="2800" baseline="30000" dirty="0"/>
              <a:t>+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+OH</a:t>
            </a:r>
            <a:r>
              <a:rPr lang="en-US" sz="2800" baseline="30000" dirty="0"/>
              <a:t>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AutoNum type="arabicPeriod"/>
            </a:pPr>
            <a:endParaRPr lang="he-IL" sz="2800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93020"/>
              </p:ext>
            </p:extLst>
          </p:nvPr>
        </p:nvGraphicFramePr>
        <p:xfrm>
          <a:off x="2621864" y="1618326"/>
          <a:ext cx="914138" cy="34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משוואה" r:id="rId4" imgW="533160" imgH="203040" progId="Equation.3">
                  <p:embed/>
                </p:oleObj>
              </mc:Choice>
              <mc:Fallback>
                <p:oleObj name="משוואה" r:id="rId4" imgW="533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1864" y="1618326"/>
                        <a:ext cx="914138" cy="34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7639"/>
              </p:ext>
            </p:extLst>
          </p:nvPr>
        </p:nvGraphicFramePr>
        <p:xfrm>
          <a:off x="3296865" y="2312094"/>
          <a:ext cx="820366" cy="31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משוואה" r:id="rId6" imgW="533160" imgH="203040" progId="Equation.3">
                  <p:embed/>
                </p:oleObj>
              </mc:Choice>
              <mc:Fallback>
                <p:oleObj name="משוואה" r:id="rId6" imgW="533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6865" y="2312094"/>
                        <a:ext cx="820366" cy="312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67085"/>
              </p:ext>
            </p:extLst>
          </p:nvPr>
        </p:nvGraphicFramePr>
        <p:xfrm>
          <a:off x="3259576" y="2890570"/>
          <a:ext cx="974386" cy="37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משוואה" r:id="rId8" imgW="533160" imgH="203040" progId="Equation.3">
                  <p:embed/>
                </p:oleObj>
              </mc:Choice>
              <mc:Fallback>
                <p:oleObj name="משוואה" r:id="rId8" imgW="533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9576" y="2890570"/>
                        <a:ext cx="974386" cy="37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חץ: מעוקל למעלה 1">
            <a:extLst>
              <a:ext uri="{FF2B5EF4-FFF2-40B4-BE49-F238E27FC236}">
                <a16:creationId xmlns:a16="http://schemas.microsoft.com/office/drawing/2014/main" id="{D6CAC35E-15C9-4017-8F3C-7CD39D41B2A8}"/>
              </a:ext>
            </a:extLst>
          </p:cNvPr>
          <p:cNvSpPr/>
          <p:nvPr/>
        </p:nvSpPr>
        <p:spPr>
          <a:xfrm rot="10800000">
            <a:off x="2335394" y="3911728"/>
            <a:ext cx="961471" cy="3088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תיבת טקסט 2">
            <a:extLst>
              <a:ext uri="{FF2B5EF4-FFF2-40B4-BE49-F238E27FC236}">
                <a16:creationId xmlns:a16="http://schemas.microsoft.com/office/drawing/2014/main" id="{CFD148ED-2668-4308-A590-FA83D84A3CD8}"/>
              </a:ext>
            </a:extLst>
          </p:cNvPr>
          <p:cNvSpPr txBox="1"/>
          <p:nvPr/>
        </p:nvSpPr>
        <p:spPr>
          <a:xfrm>
            <a:off x="2608254" y="4066142"/>
            <a:ext cx="47067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1600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he-I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אובייקט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22790"/>
              </p:ext>
            </p:extLst>
          </p:nvPr>
        </p:nvGraphicFramePr>
        <p:xfrm>
          <a:off x="3746768" y="3454343"/>
          <a:ext cx="861361" cy="44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משוואה" r:id="rId9" imgW="393480" imgH="203040" progId="Equation.3">
                  <p:embed/>
                </p:oleObj>
              </mc:Choice>
              <mc:Fallback>
                <p:oleObj name="משוואה" r:id="rId9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6768" y="3454343"/>
                        <a:ext cx="861361" cy="44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אובייקט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22790"/>
              </p:ext>
            </p:extLst>
          </p:nvPr>
        </p:nvGraphicFramePr>
        <p:xfrm>
          <a:off x="4117231" y="4071302"/>
          <a:ext cx="861361" cy="44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משוואה" r:id="rId11" imgW="393480" imgH="203040" progId="Equation.3">
                  <p:embed/>
                </p:oleObj>
              </mc:Choice>
              <mc:Fallback>
                <p:oleObj name="משוואה" r:id="rId11" imgW="393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7231" y="4071302"/>
                        <a:ext cx="861361" cy="44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59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0238" y="515448"/>
            <a:ext cx="10147985" cy="72481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rgbClr val="00B0F0"/>
                </a:solidFill>
              </a:rPr>
              <a:t>תרגול</a:t>
            </a:r>
            <a:r>
              <a:rPr lang="he-IL" sz="2800" dirty="0"/>
              <a:t> </a:t>
            </a:r>
            <a:r>
              <a:rPr lang="he-IL" sz="2800" b="1" dirty="0">
                <a:solidFill>
                  <a:srgbClr val="00B0F0"/>
                </a:solidFill>
              </a:rPr>
              <a:t>להפסקה</a:t>
            </a:r>
            <a:r>
              <a:rPr lang="he-IL" sz="2800" dirty="0"/>
              <a:t> : 1. קבע עבור כל אחד מהחומרים הבאים אם </a:t>
            </a:r>
            <a:r>
              <a:rPr lang="he-IL" sz="2800" dirty="0">
                <a:solidFill>
                  <a:srgbClr val="002060"/>
                </a:solidFill>
              </a:rPr>
              <a:t>ייצור במים תמיסה</a:t>
            </a:r>
            <a:r>
              <a:rPr lang="he-IL" sz="2800" dirty="0">
                <a:solidFill>
                  <a:srgbClr val="FF0000"/>
                </a:solidFill>
              </a:rPr>
              <a:t> </a:t>
            </a:r>
            <a:r>
              <a:rPr lang="he-IL" sz="2800" dirty="0"/>
              <a:t>חומצי</a:t>
            </a:r>
            <a:r>
              <a:rPr lang="he-IL" sz="2800" dirty="0">
                <a:solidFill>
                  <a:srgbClr val="002060"/>
                </a:solidFill>
              </a:rPr>
              <a:t>ת</a:t>
            </a:r>
            <a:r>
              <a:rPr lang="he-IL" sz="2800" dirty="0"/>
              <a:t> / בסיסי</a:t>
            </a:r>
            <a:r>
              <a:rPr lang="he-IL" sz="2800" dirty="0">
                <a:solidFill>
                  <a:srgbClr val="002060"/>
                </a:solidFill>
              </a:rPr>
              <a:t>ת</a:t>
            </a:r>
            <a:r>
              <a:rPr lang="he-IL" sz="2800" dirty="0"/>
              <a:t> / ניטרלי</a:t>
            </a:r>
            <a:r>
              <a:rPr lang="he-IL" sz="2800" dirty="0">
                <a:solidFill>
                  <a:srgbClr val="002060"/>
                </a:solidFill>
              </a:rPr>
              <a:t>ת</a:t>
            </a:r>
            <a:r>
              <a:rPr lang="he-IL" sz="2800" dirty="0"/>
              <a:t> 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2.רשום את תגובות ההמסה </a:t>
            </a:r>
            <a:r>
              <a:rPr lang="he-IL" sz="2800" dirty="0">
                <a:solidFill>
                  <a:srgbClr val="002060"/>
                </a:solidFill>
              </a:rPr>
              <a:t>במים</a:t>
            </a:r>
            <a:r>
              <a:rPr lang="he-IL" sz="2800" dirty="0">
                <a:solidFill>
                  <a:srgbClr val="FF0000"/>
                </a:solidFill>
              </a:rPr>
              <a:t> </a:t>
            </a:r>
            <a:r>
              <a:rPr lang="he-IL" sz="2800" dirty="0"/>
              <a:t>של החומרים הבאים :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1. KOH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2. HClO</a:t>
            </a:r>
            <a:r>
              <a:rPr lang="en-US" baseline="-25000" dirty="0"/>
              <a:t>4</a:t>
            </a:r>
            <a:endParaRPr lang="he-IL" dirty="0"/>
          </a:p>
          <a:p>
            <a:pPr algn="l">
              <a:lnSpc>
                <a:spcPct val="150000"/>
              </a:lnSpc>
            </a:pPr>
            <a:r>
              <a:rPr lang="en-US" sz="2000" dirty="0"/>
              <a:t>3. CH</a:t>
            </a:r>
            <a:r>
              <a:rPr lang="en-US" sz="2000" baseline="-25000" dirty="0"/>
              <a:t>3</a:t>
            </a:r>
            <a:r>
              <a:rPr lang="en-US" sz="2000" dirty="0"/>
              <a:t>OH</a:t>
            </a:r>
            <a:endParaRPr lang="en-US" sz="2000" baseline="-25000" dirty="0"/>
          </a:p>
          <a:p>
            <a:pPr algn="l">
              <a:lnSpc>
                <a:spcPct val="150000"/>
              </a:lnSpc>
            </a:pPr>
            <a:r>
              <a:rPr lang="en-US" sz="2000" dirty="0"/>
              <a:t>4. Al(OH)</a:t>
            </a:r>
            <a:r>
              <a:rPr lang="en-US" sz="2000" baseline="-25000" dirty="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5. NH</a:t>
            </a:r>
            <a:r>
              <a:rPr lang="en-US" sz="2000" baseline="-25000" dirty="0"/>
              <a:t>3</a:t>
            </a:r>
            <a:endParaRPr lang="en-US" sz="2000" dirty="0"/>
          </a:p>
          <a:p>
            <a:pPr algn="l">
              <a:lnSpc>
                <a:spcPct val="150000"/>
              </a:lnSpc>
            </a:pPr>
            <a:r>
              <a:rPr lang="en-US" sz="2000" dirty="0"/>
              <a:t>6. HNO</a:t>
            </a:r>
            <a:r>
              <a:rPr lang="en-US" sz="2000" baseline="-25000" dirty="0"/>
              <a:t>3</a:t>
            </a:r>
            <a:endParaRPr lang="en-US" sz="2000" dirty="0"/>
          </a:p>
          <a:p>
            <a:pPr algn="l">
              <a:lnSpc>
                <a:spcPct val="150000"/>
              </a:lnSpc>
            </a:pPr>
            <a:r>
              <a:rPr lang="en-US" sz="2000" dirty="0"/>
              <a:t>7. </a:t>
            </a:r>
            <a:r>
              <a:rPr lang="en-US" sz="2000" dirty="0" err="1"/>
              <a:t>HBrO</a:t>
            </a:r>
            <a:endParaRPr lang="en-US" sz="2000" dirty="0"/>
          </a:p>
          <a:p>
            <a:pPr algn="l">
              <a:lnSpc>
                <a:spcPct val="150000"/>
              </a:lnSpc>
            </a:pPr>
            <a:r>
              <a:rPr lang="en-US" sz="2000" dirty="0"/>
              <a:t>8. CH</a:t>
            </a:r>
            <a:r>
              <a:rPr lang="en-US" sz="2000" baseline="-25000" dirty="0"/>
              <a:t>3</a:t>
            </a:r>
            <a:r>
              <a:rPr lang="en-US" sz="2000" dirty="0"/>
              <a:t>COOH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9. CH</a:t>
            </a:r>
            <a:r>
              <a:rPr lang="en-US" sz="2000" baseline="-25000" dirty="0"/>
              <a:t>3</a:t>
            </a:r>
            <a:r>
              <a:rPr lang="en-US" sz="2000" dirty="0"/>
              <a:t>NH</a:t>
            </a:r>
            <a:r>
              <a:rPr lang="en-US" sz="2000" baseline="-25000" dirty="0"/>
              <a:t>2</a:t>
            </a:r>
          </a:p>
          <a:p>
            <a:pPr algn="l">
              <a:lnSpc>
                <a:spcPct val="150000"/>
              </a:lnSpc>
            </a:pPr>
            <a:endParaRPr lang="en-US" sz="2000" dirty="0"/>
          </a:p>
          <a:p>
            <a:pPr marL="514350" indent="-514350">
              <a:lnSpc>
                <a:spcPct val="150000"/>
              </a:lnSpc>
              <a:buAutoNum type="arabicPeriod"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2272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01ED6A-C240-4949-B7B9-0B49BF340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הפסקה !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4" y="550864"/>
            <a:ext cx="21812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000" y="2878667"/>
            <a:ext cx="3361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צפה בסרטון לחזרה על החומר שנלמד לפני ההפסקה.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693183"/>
            <a:ext cx="2160587" cy="2183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9068" y="2878667"/>
            <a:ext cx="3200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פתור את התרגילים במסמך 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9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en-US"/>
              <a:t>חומצה בסיס</a:t>
            </a:r>
            <a:endParaRPr/>
          </a:p>
        </p:txBody>
      </p:sp>
      <p:sp>
        <p:nvSpPr>
          <p:cNvPr id="359" name="Google Shape;359;p31"/>
          <p:cNvSpPr txBox="1"/>
          <p:nvPr/>
        </p:nvSpPr>
        <p:spPr>
          <a:xfrm>
            <a:off x="1382233" y="719846"/>
            <a:ext cx="10134473" cy="660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dirty="0">
                <a:solidFill>
                  <a:srgbClr val="00B0F0"/>
                </a:solidFill>
                <a:latin typeface="Varela Round"/>
                <a:ea typeface="Varela Round"/>
                <a:cs typeface="Varela Round"/>
                <a:sym typeface="Varela Round"/>
              </a:rPr>
              <a:t>פתרון</a:t>
            </a:r>
            <a:r>
              <a:rPr lang="he-IL" sz="2800" dirty="0">
                <a:solidFill>
                  <a:srgbClr val="00B0F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:</a:t>
            </a:r>
            <a:r>
              <a:rPr lang="he-IL" sz="28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נקבע לגבי </a:t>
            </a:r>
            <a:r>
              <a:rPr lang="en-US" sz="22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החומרים</a:t>
            </a:r>
            <a:r>
              <a:rPr lang="en-US" sz="2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ה</a:t>
            </a:r>
            <a:r>
              <a:rPr lang="he-IL" sz="2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נתונים אם יצרו תמיסה </a:t>
            </a:r>
            <a:r>
              <a:rPr lang="en-US" sz="22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חומצ</a:t>
            </a:r>
            <a:r>
              <a:rPr lang="he-IL" sz="22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ית</a:t>
            </a:r>
            <a:r>
              <a:rPr lang="en-US" sz="2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/ </a:t>
            </a:r>
            <a:r>
              <a:rPr lang="en-US" sz="22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בסיס</a:t>
            </a:r>
            <a:r>
              <a:rPr lang="he-IL" sz="22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ית</a:t>
            </a:r>
            <a:r>
              <a:rPr lang="en-US" sz="2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/ </a:t>
            </a:r>
            <a:r>
              <a:rPr lang="en-US" sz="22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ניטרלי</a:t>
            </a:r>
            <a:r>
              <a:rPr lang="he-IL" sz="2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ת</a:t>
            </a:r>
            <a:r>
              <a:rPr lang="en-US" sz="22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:</a:t>
            </a:r>
            <a:endParaRPr lang="he-IL" sz="22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22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1. KOH</a:t>
            </a:r>
            <a:endParaRPr dirty="0"/>
          </a:p>
          <a:p>
            <a:pPr marL="0" marR="0" lvl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2. HClO</a:t>
            </a:r>
            <a:r>
              <a:rPr lang="en-US" sz="18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endParaRPr sz="18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3. CH</a:t>
            </a:r>
            <a:r>
              <a:rPr lang="en-US" sz="20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OH</a:t>
            </a:r>
            <a:endParaRPr sz="2000" baseline="-250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4. Al(OH)</a:t>
            </a:r>
            <a:r>
              <a:rPr lang="en-US" sz="20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 dirty="0"/>
          </a:p>
          <a:p>
            <a:pPr marL="0" marR="0" lvl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5. NH</a:t>
            </a:r>
            <a:r>
              <a:rPr lang="en-US" sz="20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 sz="20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6. HNO</a:t>
            </a:r>
            <a:r>
              <a:rPr lang="en-US" sz="20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 sz="20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7. </a:t>
            </a:r>
            <a:r>
              <a:rPr lang="en-US" sz="2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HBrO</a:t>
            </a:r>
            <a:endParaRPr sz="20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8. CH</a:t>
            </a:r>
            <a:r>
              <a:rPr lang="en-US" sz="20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COOH</a:t>
            </a:r>
            <a:endParaRPr dirty="0"/>
          </a:p>
          <a:p>
            <a:pPr marL="0" marR="0" lvl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9. CH</a:t>
            </a:r>
            <a:r>
              <a:rPr lang="en-US" sz="20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r>
              <a:rPr lang="en-US" sz="2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NH</a:t>
            </a:r>
            <a:r>
              <a:rPr lang="en-US" sz="2000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sz="20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514350" marR="0" lvl="0" indent="-3365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</a:pPr>
            <a:endParaRPr sz="28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3079260" y="2044768"/>
            <a:ext cx="2444391" cy="3455490"/>
            <a:chOff x="3271813" y="1492592"/>
            <a:chExt cx="1286537" cy="3455490"/>
          </a:xfrm>
        </p:grpSpPr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BE0529C9-8616-42AF-A0A3-6A0D96D54AFC}"/>
                </a:ext>
              </a:extLst>
            </p:cNvPr>
            <p:cNvSpPr txBox="1"/>
            <p:nvPr/>
          </p:nvSpPr>
          <p:spPr>
            <a:xfrm>
              <a:off x="3645722" y="1492592"/>
              <a:ext cx="8993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תמיסה בסיסית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17A8FDFA-BCC0-4AE8-BC30-73A28EEC44EB}"/>
                </a:ext>
              </a:extLst>
            </p:cNvPr>
            <p:cNvSpPr txBox="1"/>
            <p:nvPr/>
          </p:nvSpPr>
          <p:spPr>
            <a:xfrm>
              <a:off x="3534088" y="1905612"/>
              <a:ext cx="10109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תמיסה חומצית</a:t>
              </a: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9E4B1522-AFEC-47FF-B204-5640F992DCC8}"/>
                </a:ext>
              </a:extLst>
            </p:cNvPr>
            <p:cNvSpPr txBox="1"/>
            <p:nvPr/>
          </p:nvSpPr>
          <p:spPr>
            <a:xfrm>
              <a:off x="3271813" y="2329174"/>
              <a:ext cx="12865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תמיסה ניטרלית</a:t>
              </a:r>
            </a:p>
          </p:txBody>
        </p:sp>
        <p:sp>
          <p:nvSpPr>
            <p:cNvPr id="17" name="תיבת טקסט 9">
              <a:extLst>
                <a:ext uri="{FF2B5EF4-FFF2-40B4-BE49-F238E27FC236}">
                  <a16:creationId xmlns:a16="http://schemas.microsoft.com/office/drawing/2014/main" id="{17A8FDFA-BCC0-4AE8-BC30-73A28EEC44EB}"/>
                </a:ext>
              </a:extLst>
            </p:cNvPr>
            <p:cNvSpPr txBox="1"/>
            <p:nvPr/>
          </p:nvSpPr>
          <p:spPr>
            <a:xfrm>
              <a:off x="3547393" y="3573939"/>
              <a:ext cx="10109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תמיסה חומצית</a:t>
              </a:r>
            </a:p>
          </p:txBody>
        </p:sp>
        <p:sp>
          <p:nvSpPr>
            <p:cNvPr id="18" name="תיבת טקסט 9">
              <a:extLst>
                <a:ext uri="{FF2B5EF4-FFF2-40B4-BE49-F238E27FC236}">
                  <a16:creationId xmlns:a16="http://schemas.microsoft.com/office/drawing/2014/main" id="{17A8FDFA-BCC0-4AE8-BC30-73A28EEC44EB}"/>
                </a:ext>
              </a:extLst>
            </p:cNvPr>
            <p:cNvSpPr txBox="1"/>
            <p:nvPr/>
          </p:nvSpPr>
          <p:spPr>
            <a:xfrm>
              <a:off x="3534088" y="4096569"/>
              <a:ext cx="10109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תמיסה חומצית</a:t>
              </a:r>
            </a:p>
          </p:txBody>
        </p:sp>
        <p:sp>
          <p:nvSpPr>
            <p:cNvPr id="19" name="תיבת טקסט 9">
              <a:extLst>
                <a:ext uri="{FF2B5EF4-FFF2-40B4-BE49-F238E27FC236}">
                  <a16:creationId xmlns:a16="http://schemas.microsoft.com/office/drawing/2014/main" id="{17A8FDFA-BCC0-4AE8-BC30-73A28EEC44EB}"/>
                </a:ext>
              </a:extLst>
            </p:cNvPr>
            <p:cNvSpPr txBox="1"/>
            <p:nvPr/>
          </p:nvSpPr>
          <p:spPr>
            <a:xfrm>
              <a:off x="3547395" y="4578750"/>
              <a:ext cx="10109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תמיסה חומצית</a:t>
              </a:r>
            </a:p>
          </p:txBody>
        </p:sp>
      </p:grpSp>
      <p:sp>
        <p:nvSpPr>
          <p:cNvPr id="15" name="תיבת טקסט 1">
            <a:extLst>
              <a:ext uri="{FF2B5EF4-FFF2-40B4-BE49-F238E27FC236}">
                <a16:creationId xmlns:a16="http://schemas.microsoft.com/office/drawing/2014/main" id="{BE0529C9-8616-42AF-A0A3-6A0D96D54AFC}"/>
              </a:ext>
            </a:extLst>
          </p:cNvPr>
          <p:cNvSpPr txBox="1"/>
          <p:nvPr/>
        </p:nvSpPr>
        <p:spPr>
          <a:xfrm>
            <a:off x="3814961" y="3276908"/>
            <a:ext cx="17086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תמיסה בסיסית</a:t>
            </a:r>
          </a:p>
        </p:txBody>
      </p:sp>
      <p:sp>
        <p:nvSpPr>
          <p:cNvPr id="16" name="תיבת טקסט 1">
            <a:extLst>
              <a:ext uri="{FF2B5EF4-FFF2-40B4-BE49-F238E27FC236}">
                <a16:creationId xmlns:a16="http://schemas.microsoft.com/office/drawing/2014/main" id="{BE0529C9-8616-42AF-A0A3-6A0D96D54AFC}"/>
              </a:ext>
            </a:extLst>
          </p:cNvPr>
          <p:cNvSpPr txBox="1"/>
          <p:nvPr/>
        </p:nvSpPr>
        <p:spPr>
          <a:xfrm>
            <a:off x="3814961" y="3678864"/>
            <a:ext cx="17086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תמיסה בסיסית</a:t>
            </a:r>
          </a:p>
        </p:txBody>
      </p:sp>
      <p:sp>
        <p:nvSpPr>
          <p:cNvPr id="20" name="תיבת טקסט 1">
            <a:extLst>
              <a:ext uri="{FF2B5EF4-FFF2-40B4-BE49-F238E27FC236}">
                <a16:creationId xmlns:a16="http://schemas.microsoft.com/office/drawing/2014/main" id="{BE0529C9-8616-42AF-A0A3-6A0D96D54AFC}"/>
              </a:ext>
            </a:extLst>
          </p:cNvPr>
          <p:cNvSpPr txBox="1"/>
          <p:nvPr/>
        </p:nvSpPr>
        <p:spPr>
          <a:xfrm>
            <a:off x="3789678" y="5615867"/>
            <a:ext cx="17086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תמיסה בסיסית</a:t>
            </a:r>
          </a:p>
        </p:txBody>
      </p:sp>
    </p:spTree>
    <p:extLst>
      <p:ext uri="{BB962C8B-B14F-4D97-AF65-F5344CB8AC3E}">
        <p14:creationId xmlns:p14="http://schemas.microsoft.com/office/powerpoint/2010/main" val="36421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9029" y="583657"/>
                <a:ext cx="10476690" cy="65231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800" b="1" dirty="0">
                    <a:solidFill>
                      <a:srgbClr val="00B0F0"/>
                    </a:solidFill>
                  </a:rPr>
                  <a:t>פתרון</a:t>
                </a:r>
                <a:r>
                  <a:rPr lang="he-IL" sz="2800" dirty="0"/>
                  <a:t>: נרשום את תגובות ההמסה </a:t>
                </a:r>
                <a:r>
                  <a:rPr lang="he-IL" sz="2800" dirty="0">
                    <a:solidFill>
                      <a:srgbClr val="002060"/>
                    </a:solidFill>
                  </a:rPr>
                  <a:t>במים</a:t>
                </a:r>
                <a:r>
                  <a:rPr lang="he-IL" sz="2800" dirty="0">
                    <a:solidFill>
                      <a:srgbClr val="FF0000"/>
                    </a:solidFill>
                  </a:rPr>
                  <a:t> </a:t>
                </a:r>
                <a:r>
                  <a:rPr lang="he-IL" sz="2800" dirty="0"/>
                  <a:t>של החומרים הבאים:</a:t>
                </a:r>
              </a:p>
              <a:p>
                <a:pPr>
                  <a:lnSpc>
                    <a:spcPct val="150000"/>
                  </a:lnSpc>
                </a:pPr>
                <a:endParaRPr lang="he-IL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/>
                  <a:t>1.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𝐾𝑂𝐻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𝐻𝐶𝑙𝑂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𝐶𝑙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he-IL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/>
                  <a:t>3.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/>
                  <a:t>4.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𝐴𝑙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𝑂𝐻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000" baseline="-25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/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/>
                  <a:t>6.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/>
                  <a:t>7.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𝐵𝑟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/>
                  <a:t>8.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/>
                  <a:t>9.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he-IL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29" y="583657"/>
                <a:ext cx="10476690" cy="6523132"/>
              </a:xfrm>
              <a:prstGeom prst="rect">
                <a:avLst/>
              </a:prstGeom>
              <a:blipFill>
                <a:blip r:embed="rId4"/>
                <a:stretch>
                  <a:fillRect l="-582" r="-1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13919" y="1680116"/>
            <a:ext cx="222763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בסיסית</a:t>
            </a:r>
          </a:p>
          <a:p>
            <a:r>
              <a:rPr lang="he-IL" sz="2400" dirty="0">
                <a:solidFill>
                  <a:srgbClr val="002060"/>
                </a:solidFill>
              </a:rPr>
              <a:t>חומצית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ניטרלית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בסיסית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בסיסית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חומצית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חומצית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חומצית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בסיסית</a:t>
            </a:r>
          </a:p>
        </p:txBody>
      </p:sp>
      <p:graphicFrame>
        <p:nvGraphicFramePr>
          <p:cNvPr id="6" name="אובייקט 5">
            <a:extLst>
              <a:ext uri="{FF2B5EF4-FFF2-40B4-BE49-F238E27FC236}">
                <a16:creationId xmlns:a16="http://schemas.microsoft.com/office/drawing/2014/main" id="{A84BFBDC-36D3-4DEE-9201-82AE7785B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34522"/>
              </p:ext>
            </p:extLst>
          </p:nvPr>
        </p:nvGraphicFramePr>
        <p:xfrm>
          <a:off x="1732764" y="1979615"/>
          <a:ext cx="914138" cy="34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משוואה" r:id="rId5" imgW="533160" imgH="203040" progId="Equation.3">
                  <p:embed/>
                </p:oleObj>
              </mc:Choice>
              <mc:Fallback>
                <p:oleObj name="משוואה" r:id="rId5" imgW="533160" imgH="203040" progId="Equation.3">
                  <p:embed/>
                  <p:pic>
                    <p:nvPicPr>
                      <p:cNvPr id="4" name="אובייקט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2764" y="1979615"/>
                        <a:ext cx="914138" cy="34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>
            <a:extLst>
              <a:ext uri="{FF2B5EF4-FFF2-40B4-BE49-F238E27FC236}">
                <a16:creationId xmlns:a16="http://schemas.microsoft.com/office/drawing/2014/main" id="{2582B217-7FF1-47DA-952B-9C91990D5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17204"/>
              </p:ext>
            </p:extLst>
          </p:nvPr>
        </p:nvGraphicFramePr>
        <p:xfrm>
          <a:off x="2189833" y="2959446"/>
          <a:ext cx="914138" cy="34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משוואה" r:id="rId7" imgW="533160" imgH="203040" progId="Equation.3">
                  <p:embed/>
                </p:oleObj>
              </mc:Choice>
              <mc:Fallback>
                <p:oleObj name="משוואה" r:id="rId7" imgW="533160" imgH="203040" progId="Equation.3">
                  <p:embed/>
                  <p:pic>
                    <p:nvPicPr>
                      <p:cNvPr id="4" name="אובייקט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9833" y="2959446"/>
                        <a:ext cx="914138" cy="34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>
            <a:extLst>
              <a:ext uri="{FF2B5EF4-FFF2-40B4-BE49-F238E27FC236}">
                <a16:creationId xmlns:a16="http://schemas.microsoft.com/office/drawing/2014/main" id="{CA2C4945-A117-44D5-AACB-96814CEB7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633432"/>
              </p:ext>
            </p:extLst>
          </p:nvPr>
        </p:nvGraphicFramePr>
        <p:xfrm>
          <a:off x="2296744" y="3532878"/>
          <a:ext cx="914138" cy="34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משוואה" r:id="rId8" imgW="533160" imgH="203040" progId="Equation.3">
                  <p:embed/>
                </p:oleObj>
              </mc:Choice>
              <mc:Fallback>
                <p:oleObj name="משוואה" r:id="rId8" imgW="533160" imgH="203040" progId="Equation.3">
                  <p:embed/>
                  <p:pic>
                    <p:nvPicPr>
                      <p:cNvPr id="4" name="אובייקט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6744" y="3532878"/>
                        <a:ext cx="914138" cy="34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634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4063" y="3359397"/>
            <a:ext cx="9203635" cy="804863"/>
          </a:xfrm>
        </p:spPr>
        <p:txBody>
          <a:bodyPr/>
          <a:lstStyle/>
          <a:p>
            <a:r>
              <a:rPr lang="he-IL" dirty="0">
                <a:sym typeface="Varela Round"/>
              </a:rPr>
              <a:t>כללים לזיהוי חומצה ובסיס בתגובה נתונה</a:t>
            </a:r>
            <a:endParaRPr lang="en-US" dirty="0"/>
          </a:p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9" y="1740379"/>
            <a:ext cx="2100450" cy="22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3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1930" y="1298747"/>
            <a:ext cx="11161453" cy="946473"/>
          </a:xfrm>
        </p:spPr>
        <p:txBody>
          <a:bodyPr/>
          <a:lstStyle/>
          <a:p>
            <a:r>
              <a:rPr lang="he-IL" dirty="0"/>
              <a:t>יון הידרוניום , 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he-IL" baseline="-25000" dirty="0"/>
              <a:t> </a:t>
            </a:r>
            <a:r>
              <a:rPr lang="he-IL" dirty="0"/>
              <a:t>, מעיד  על תמיסה חומצית. </a:t>
            </a:r>
            <a:endParaRPr lang="he-IL" dirty="0">
              <a:highlight>
                <a:srgbClr val="FFFF00"/>
              </a:highlight>
            </a:endParaRPr>
          </a:p>
          <a:p>
            <a:r>
              <a:rPr lang="he-IL" dirty="0"/>
              <a:t>יון הידרוקסיד , </a:t>
            </a:r>
            <a:r>
              <a:rPr lang="en-US" dirty="0"/>
              <a:t> OH</a:t>
            </a:r>
            <a:r>
              <a:rPr lang="en-US" baseline="30000" dirty="0"/>
              <a:t>-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he-IL" baseline="-25000" dirty="0"/>
              <a:t> </a:t>
            </a:r>
            <a:r>
              <a:rPr lang="he-IL" dirty="0"/>
              <a:t>, מעיד על תמיסה בסיסית.</a:t>
            </a:r>
          </a:p>
          <a:p>
            <a:r>
              <a:rPr lang="he-IL" dirty="0"/>
              <a:t> </a:t>
            </a:r>
            <a:endParaRPr lang="en-US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309901" y="2528613"/>
            <a:ext cx="8834098" cy="2700116"/>
            <a:chOff x="1024128" y="3345737"/>
            <a:chExt cx="8834098" cy="2700116"/>
          </a:xfrm>
        </p:grpSpPr>
        <p:pic>
          <p:nvPicPr>
            <p:cNvPr id="3" name="תמונה 2" descr="גזירת מסך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28" y="3345737"/>
              <a:ext cx="4830673" cy="6134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589001" y="3368197"/>
              <a:ext cx="4269225" cy="26776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solidFill>
                    <a:srgbClr val="002060"/>
                  </a:solidFill>
                </a:rPr>
                <a:t>         </a:t>
              </a:r>
              <a:r>
                <a:rPr lang="he-IL" sz="2400" dirty="0">
                  <a:solidFill>
                    <a:srgbClr val="002060"/>
                  </a:solidFill>
                </a:rPr>
                <a:t>תגובה עם תמיסה חומצית</a:t>
              </a:r>
            </a:p>
            <a:p>
              <a:endParaRPr lang="he-IL" sz="2400" dirty="0">
                <a:solidFill>
                  <a:srgbClr val="002060"/>
                </a:solidFill>
              </a:endParaRPr>
            </a:p>
            <a:p>
              <a:endParaRPr lang="he-IL" sz="2400" dirty="0">
                <a:solidFill>
                  <a:srgbClr val="002060"/>
                </a:solidFill>
              </a:endParaRPr>
            </a:p>
            <a:p>
              <a:r>
                <a:rPr lang="he-IL" sz="2400" dirty="0">
                  <a:solidFill>
                    <a:srgbClr val="002060"/>
                  </a:solidFill>
                </a:rPr>
                <a:t>         התוצר – תמיסה חומצית</a:t>
              </a:r>
            </a:p>
            <a:p>
              <a:endParaRPr lang="he-IL" sz="2400" dirty="0">
                <a:solidFill>
                  <a:srgbClr val="002060"/>
                </a:solidFill>
              </a:endParaRPr>
            </a:p>
            <a:p>
              <a:endParaRPr lang="he-IL" sz="2400" dirty="0">
                <a:solidFill>
                  <a:srgbClr val="002060"/>
                </a:solidFill>
              </a:endParaRPr>
            </a:p>
            <a:p>
              <a:r>
                <a:rPr lang="he-IL" sz="2400" dirty="0">
                  <a:solidFill>
                    <a:srgbClr val="002060"/>
                  </a:solidFill>
                </a:rPr>
                <a:t>          התוצר – תמיסה חומצית </a:t>
              </a:r>
            </a:p>
          </p:txBody>
        </p:sp>
        <p:pic>
          <p:nvPicPr>
            <p:cNvPr id="16" name="תמונה 15" descr="גזירת מסך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644" y="4319081"/>
              <a:ext cx="4698157" cy="680936"/>
            </a:xfrm>
            <a:prstGeom prst="rect">
              <a:avLst/>
            </a:prstGeom>
          </p:spPr>
        </p:pic>
        <p:pic>
          <p:nvPicPr>
            <p:cNvPr id="17" name="תמונה 16" descr="גזירת מסך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27" y="5352466"/>
              <a:ext cx="4626784" cy="693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021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475054" y="1131038"/>
            <a:ext cx="8801026" cy="5326920"/>
            <a:chOff x="475054" y="1131038"/>
            <a:chExt cx="8801026" cy="5326920"/>
          </a:xfrm>
        </p:grpSpPr>
        <p:sp>
          <p:nvSpPr>
            <p:cNvPr id="11" name="TextBox 10"/>
            <p:cNvSpPr txBox="1"/>
            <p:nvPr/>
          </p:nvSpPr>
          <p:spPr>
            <a:xfrm>
              <a:off x="6275092" y="1131038"/>
              <a:ext cx="3000988" cy="53245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solidFill>
                    <a:srgbClr val="002060"/>
                  </a:solidFill>
                </a:rPr>
                <a:t>תגובה עם תמיסה בסיסית</a:t>
              </a:r>
            </a:p>
            <a:p>
              <a:endParaRPr lang="he-IL" sz="2000" dirty="0">
                <a:solidFill>
                  <a:srgbClr val="002060"/>
                </a:solidFill>
              </a:endParaRPr>
            </a:p>
            <a:p>
              <a:endParaRPr lang="he-IL" sz="2000" dirty="0">
                <a:solidFill>
                  <a:srgbClr val="002060"/>
                </a:solidFill>
              </a:endParaRPr>
            </a:p>
            <a:p>
              <a:r>
                <a:rPr lang="he-IL" sz="2000" dirty="0">
                  <a:solidFill>
                    <a:srgbClr val="002060"/>
                  </a:solidFill>
                </a:rPr>
                <a:t>התוצר - תמיסה בסיסית,</a:t>
              </a:r>
              <a:br>
                <a:rPr lang="en-US" sz="2000" dirty="0">
                  <a:solidFill>
                    <a:srgbClr val="002060"/>
                  </a:solidFill>
                </a:rPr>
              </a:br>
              <a:r>
                <a:rPr lang="he-IL" sz="2000" dirty="0">
                  <a:solidFill>
                    <a:srgbClr val="002060"/>
                  </a:solidFill>
                </a:rPr>
                <a:t>סוג התגובה חמצון חיזור</a:t>
              </a:r>
            </a:p>
            <a:p>
              <a:endParaRPr lang="he-IL" sz="2000" dirty="0">
                <a:solidFill>
                  <a:srgbClr val="002060"/>
                </a:solidFill>
              </a:endParaRPr>
            </a:p>
            <a:p>
              <a:endParaRPr lang="he-IL" sz="2000" dirty="0">
                <a:solidFill>
                  <a:srgbClr val="002060"/>
                </a:solidFill>
              </a:endParaRPr>
            </a:p>
            <a:p>
              <a:r>
                <a:rPr lang="he-IL" sz="2000" dirty="0">
                  <a:solidFill>
                    <a:srgbClr val="002060"/>
                  </a:solidFill>
                </a:rPr>
                <a:t> </a:t>
              </a:r>
            </a:p>
            <a:p>
              <a:r>
                <a:rPr lang="he-IL" sz="2000" dirty="0">
                  <a:solidFill>
                    <a:srgbClr val="002060"/>
                  </a:solidFill>
                </a:rPr>
                <a:t>התוצר - תמיסה בסיסית</a:t>
              </a:r>
            </a:p>
            <a:p>
              <a:endParaRPr lang="he-IL" sz="2000" dirty="0">
                <a:solidFill>
                  <a:srgbClr val="002060"/>
                </a:solidFill>
              </a:endParaRPr>
            </a:p>
            <a:p>
              <a:endParaRPr lang="he-IL" sz="2000" dirty="0">
                <a:solidFill>
                  <a:srgbClr val="002060"/>
                </a:solidFill>
              </a:endParaRPr>
            </a:p>
            <a:p>
              <a:endParaRPr lang="he-IL" sz="2000" dirty="0">
                <a:solidFill>
                  <a:srgbClr val="002060"/>
                </a:solidFill>
              </a:endParaRPr>
            </a:p>
            <a:p>
              <a:r>
                <a:rPr lang="he-IL" sz="2000" dirty="0">
                  <a:solidFill>
                    <a:srgbClr val="002060"/>
                  </a:solidFill>
                </a:rPr>
                <a:t>              התוצר ניטרלי</a:t>
              </a:r>
            </a:p>
            <a:p>
              <a:endParaRPr lang="he-IL" sz="2000" dirty="0">
                <a:solidFill>
                  <a:srgbClr val="002060"/>
                </a:solidFill>
              </a:endParaRPr>
            </a:p>
            <a:p>
              <a:r>
                <a:rPr lang="he-IL" sz="2000" dirty="0">
                  <a:solidFill>
                    <a:srgbClr val="002060"/>
                  </a:solidFill>
                </a:rPr>
                <a:t>             המגיב ניטרלי </a:t>
              </a:r>
            </a:p>
            <a:p>
              <a:r>
                <a:rPr lang="he-IL" sz="2000" dirty="0">
                  <a:solidFill>
                    <a:srgbClr val="002060"/>
                  </a:solidFill>
                </a:rPr>
                <a:t>             והתוצר </a:t>
              </a:r>
            </a:p>
            <a:p>
              <a:r>
                <a:rPr lang="he-IL" sz="2000" dirty="0">
                  <a:solidFill>
                    <a:srgbClr val="002060"/>
                  </a:solidFill>
                </a:rPr>
                <a:t>             תמיסה בסיסית</a:t>
              </a:r>
            </a:p>
          </p:txBody>
        </p:sp>
        <p:pic>
          <p:nvPicPr>
            <p:cNvPr id="4" name="תמונה 3" descr="גזירת מסך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7" y="1131593"/>
              <a:ext cx="5234040" cy="706935"/>
            </a:xfrm>
            <a:prstGeom prst="rect">
              <a:avLst/>
            </a:prstGeom>
          </p:spPr>
        </p:pic>
        <p:pic>
          <p:nvPicPr>
            <p:cNvPr id="5" name="תמונה 4" descr="גזירת מסך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54" y="1981631"/>
              <a:ext cx="5282557" cy="781023"/>
            </a:xfrm>
            <a:prstGeom prst="rect">
              <a:avLst/>
            </a:prstGeom>
          </p:spPr>
        </p:pic>
        <p:pic>
          <p:nvPicPr>
            <p:cNvPr id="6" name="תמונה 5" descr="גזירת מסך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5" y="3214991"/>
              <a:ext cx="5095914" cy="885004"/>
            </a:xfrm>
            <a:prstGeom prst="rect">
              <a:avLst/>
            </a:prstGeom>
          </p:spPr>
        </p:pic>
        <p:pic>
          <p:nvPicPr>
            <p:cNvPr id="7" name="תמונה 6" descr="גזירת מסך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5" y="4633205"/>
              <a:ext cx="5673310" cy="658642"/>
            </a:xfrm>
            <a:prstGeom prst="rect">
              <a:avLst/>
            </a:prstGeom>
          </p:spPr>
        </p:pic>
        <p:pic>
          <p:nvPicPr>
            <p:cNvPr id="9" name="תמונה 8" descr="גזירת מסך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55" y="5800338"/>
              <a:ext cx="6062906" cy="657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042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0082" y="3363838"/>
            <a:ext cx="9203635" cy="804863"/>
          </a:xfrm>
        </p:spPr>
        <p:txBody>
          <a:bodyPr/>
          <a:lstStyle/>
          <a:p>
            <a:r>
              <a:rPr lang="he-IL" dirty="0">
                <a:sym typeface="Varela Round"/>
              </a:rPr>
              <a:t>זיהוי חומצה בסיס בעזרת אינדיקטורים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9" y="1740379"/>
            <a:ext cx="2100450" cy="22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0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התרגיל מהשיעור הקודם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19417"/>
            <a:ext cx="11376836" cy="45574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he-IL" sz="2800" dirty="0">
                <a:solidFill>
                  <a:srgbClr val="002060"/>
                </a:solidFill>
              </a:rPr>
              <a:t>בתמיסה מימית בסיסית </a:t>
            </a:r>
            <a:r>
              <a:rPr lang="he-IL" sz="2800" b="1" dirty="0">
                <a:solidFill>
                  <a:srgbClr val="002060"/>
                </a:solidFill>
              </a:rPr>
              <a:t>יש יוני הידרוקסיד</a:t>
            </a:r>
            <a:r>
              <a:rPr lang="he-IL" sz="2800" dirty="0">
                <a:solidFill>
                  <a:srgbClr val="002060"/>
                </a:solidFill>
              </a:rPr>
              <a:t>. (אפשרות 1)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he-IL" sz="2800" dirty="0">
                <a:solidFill>
                  <a:srgbClr val="002060"/>
                </a:solidFill>
              </a:rPr>
              <a:t>בתמיסה מימית חומצית </a:t>
            </a:r>
            <a:r>
              <a:rPr lang="he-IL" sz="2800" b="1" dirty="0">
                <a:solidFill>
                  <a:srgbClr val="002060"/>
                </a:solidFill>
              </a:rPr>
              <a:t>יש יוני הידרוניום. </a:t>
            </a:r>
            <a:r>
              <a:rPr lang="he-IL" sz="2800" dirty="0">
                <a:solidFill>
                  <a:srgbClr val="002060"/>
                </a:solidFill>
              </a:rPr>
              <a:t>(אפשרות 3)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he-IL" sz="2800" dirty="0">
                <a:solidFill>
                  <a:srgbClr val="002060"/>
                </a:solidFill>
              </a:rPr>
              <a:t>הניסוח הנכון לתגובת החומצה </a:t>
            </a:r>
            <a:r>
              <a:rPr lang="en-US" sz="2800" dirty="0" err="1">
                <a:solidFill>
                  <a:srgbClr val="002060"/>
                </a:solidFill>
              </a:rPr>
              <a:t>HCl</a:t>
            </a:r>
            <a:r>
              <a:rPr lang="he-IL" sz="2800" dirty="0">
                <a:solidFill>
                  <a:srgbClr val="002060"/>
                </a:solidFill>
              </a:rPr>
              <a:t> עם מים היא: </a:t>
            </a:r>
            <a:r>
              <a:rPr lang="en-US" sz="2800" b="1" dirty="0" err="1">
                <a:solidFill>
                  <a:srgbClr val="002060"/>
                </a:solidFill>
              </a:rPr>
              <a:t>HCl</a:t>
            </a:r>
            <a:r>
              <a:rPr lang="en-US" sz="2800" b="1" baseline="-25000" dirty="0">
                <a:solidFill>
                  <a:srgbClr val="002060"/>
                </a:solidFill>
              </a:rPr>
              <a:t>(</a:t>
            </a:r>
            <a:r>
              <a:rPr lang="en-US" sz="2800" b="1" baseline="-25000" dirty="0" err="1">
                <a:solidFill>
                  <a:srgbClr val="002060"/>
                </a:solidFill>
              </a:rPr>
              <a:t>aq</a:t>
            </a:r>
            <a:r>
              <a:rPr lang="en-US" sz="2800" b="1" baseline="-25000" dirty="0">
                <a:solidFill>
                  <a:srgbClr val="002060"/>
                </a:solidFill>
              </a:rPr>
              <a:t>)</a:t>
            </a:r>
            <a:r>
              <a:rPr lang="en-US" sz="2800" b="1" dirty="0">
                <a:solidFill>
                  <a:srgbClr val="002060"/>
                </a:solidFill>
              </a:rPr>
              <a:t>+H</a:t>
            </a:r>
            <a:r>
              <a:rPr lang="en-US" sz="2800" b="1" baseline="-25000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O</a:t>
            </a:r>
            <a:r>
              <a:rPr lang="en-US" sz="2800" b="1" baseline="-25000" dirty="0">
                <a:solidFill>
                  <a:srgbClr val="002060"/>
                </a:solidFill>
              </a:rPr>
              <a:t>(l)</a:t>
            </a:r>
            <a:r>
              <a:rPr lang="en-US" sz="2800" b="1" dirty="0">
                <a:solidFill>
                  <a:srgbClr val="002060"/>
                </a:solidFill>
                <a:sym typeface="Symbol" panose="05050102010706020507" pitchFamily="18" charset="2"/>
              </a:rPr>
              <a:t>H</a:t>
            </a:r>
            <a:r>
              <a:rPr lang="en-US" sz="28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3</a:t>
            </a:r>
            <a:r>
              <a:rPr lang="en-US" sz="2800" b="1" dirty="0">
                <a:solidFill>
                  <a:srgbClr val="002060"/>
                </a:solidFill>
                <a:sym typeface="Symbol" panose="05050102010706020507" pitchFamily="18" charset="2"/>
              </a:rPr>
              <a:t>O</a:t>
            </a:r>
            <a:r>
              <a:rPr lang="en-US" sz="2800" b="1" baseline="30000" dirty="0">
                <a:solidFill>
                  <a:srgbClr val="002060"/>
                </a:solidFill>
                <a:sym typeface="Symbol" panose="05050102010706020507" pitchFamily="18" charset="2"/>
              </a:rPr>
              <a:t>+</a:t>
            </a:r>
            <a:r>
              <a:rPr lang="en-US" sz="28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(</a:t>
            </a:r>
            <a:r>
              <a:rPr lang="en-US" sz="2800" b="1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aq</a:t>
            </a:r>
            <a:r>
              <a:rPr lang="en-US" sz="28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)</a:t>
            </a:r>
            <a:r>
              <a:rPr lang="en-US" sz="2800" b="1" dirty="0">
                <a:solidFill>
                  <a:srgbClr val="002060"/>
                </a:solidFill>
                <a:sym typeface="Symbol" panose="05050102010706020507" pitchFamily="18" charset="2"/>
              </a:rPr>
              <a:t>+</a:t>
            </a:r>
            <a:r>
              <a:rPr lang="en-US" sz="2800" b="1" dirty="0" err="1">
                <a:solidFill>
                  <a:srgbClr val="002060"/>
                </a:solidFill>
                <a:sym typeface="Symbol" panose="05050102010706020507" pitchFamily="18" charset="2"/>
              </a:rPr>
              <a:t>Cl</a:t>
            </a:r>
            <a:r>
              <a:rPr lang="en-US" sz="2800" b="1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sz="28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(</a:t>
            </a:r>
            <a:r>
              <a:rPr lang="en-US" sz="2800" b="1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aq</a:t>
            </a:r>
            <a:r>
              <a:rPr lang="en-US" sz="28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)</a:t>
            </a:r>
            <a:r>
              <a:rPr lang="he-IL" sz="28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    </a:t>
            </a:r>
            <a:r>
              <a:rPr lang="he-IL" sz="2800" dirty="0">
                <a:solidFill>
                  <a:srgbClr val="002060"/>
                </a:solidFill>
              </a:rPr>
              <a:t>      (אפשרות 2)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he-IL" sz="2800" dirty="0">
                <a:solidFill>
                  <a:srgbClr val="002060"/>
                </a:solidFill>
              </a:rPr>
              <a:t>המשותף לכל התמיסות המימיות החומציות ולכל התמיסות המימיות הבסיסיות הוא : </a:t>
            </a:r>
            <a:r>
              <a:rPr lang="he-IL" sz="2800" b="1" dirty="0">
                <a:solidFill>
                  <a:srgbClr val="002060"/>
                </a:solidFill>
              </a:rPr>
              <a:t>כולן מוליכות חשמל. </a:t>
            </a:r>
            <a:r>
              <a:rPr lang="he-IL" sz="2800" dirty="0">
                <a:solidFill>
                  <a:srgbClr val="002060"/>
                </a:solidFill>
              </a:rPr>
              <a:t>(אפשרות 3)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he-I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97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BC0BE68-BFF0-42C6-BF6D-94DDD304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11" y="1219200"/>
            <a:ext cx="10729608" cy="44566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אינדיקטור</a:t>
            </a:r>
            <a:r>
              <a:rPr lang="he-IL" altLang="en-US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- </a:t>
            </a:r>
            <a:r>
              <a:rPr lang="he-IL" alt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חומר בוחן, מזהה.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אינדיקטור לחומצות ובסיסים</a:t>
            </a:r>
            <a:r>
              <a:rPr lang="he-IL" alt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 - חומר המשנה את צבעו בסביבה מוגדרת או משחרר גז בנוכחות יוני הידרוניום או יוני הידרוקסיד.</a:t>
            </a:r>
            <a:endParaRPr lang="en-US" alt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דוגמאות - נייר לקמוס, פנול </a:t>
            </a:r>
            <a:r>
              <a:rPr lang="he-IL" altLang="en-US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פתלאין</a:t>
            </a:r>
            <a:r>
              <a:rPr lang="he-IL" alt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br>
              <a:rPr lang="en-US" alt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alt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כרוב סגול, </a:t>
            </a:r>
            <a:r>
              <a:rPr lang="he-IL" altLang="en-US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ברומותימול</a:t>
            </a:r>
            <a:r>
              <a:rPr lang="he-IL" alt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 כחול, מגנזיום, גיר</a:t>
            </a:r>
            <a:r>
              <a:rPr lang="en-US" alt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7" name="כותרת 6">
            <a:extLst>
              <a:ext uri="{FF2B5EF4-FFF2-40B4-BE49-F238E27FC236}">
                <a16:creationId xmlns:a16="http://schemas.microsoft.com/office/drawing/2014/main" id="{FDADB15F-D847-449A-BA20-1D01B4C7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אינדיקטור לחומצות ובסיסים</a:t>
            </a:r>
          </a:p>
        </p:txBody>
      </p:sp>
    </p:spTree>
    <p:extLst>
      <p:ext uri="{BB962C8B-B14F-4D97-AF65-F5344CB8AC3E}">
        <p14:creationId xmlns:p14="http://schemas.microsoft.com/office/powerpoint/2010/main" val="52903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794534" y="1086693"/>
            <a:ext cx="8031962" cy="4611559"/>
          </a:xfrm>
        </p:spPr>
        <p:txBody>
          <a:bodyPr/>
          <a:lstStyle/>
          <a:p>
            <a:r>
              <a:rPr lang="he-IL" dirty="0">
                <a:solidFill>
                  <a:srgbClr val="00B0F0"/>
                </a:solidFill>
              </a:rPr>
              <a:t>זיהוי חומצה בסיס על ידי אינדיקטורים:</a:t>
            </a:r>
            <a:br>
              <a:rPr lang="en-US" dirty="0">
                <a:solidFill>
                  <a:srgbClr val="00B0F0"/>
                </a:solidFill>
              </a:rPr>
            </a:br>
            <a:endParaRPr lang="he-IL" dirty="0">
              <a:solidFill>
                <a:srgbClr val="00B0F0"/>
              </a:solidFill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48129"/>
              </p:ext>
            </p:extLst>
          </p:nvPr>
        </p:nvGraphicFramePr>
        <p:xfrm>
          <a:off x="1915269" y="1692874"/>
          <a:ext cx="8551304" cy="275654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13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42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אינדיקטור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סביבה חומצית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סביבה ניטרלית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סביבה בסיסית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2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פנול </a:t>
                      </a:r>
                      <a:r>
                        <a:rPr lang="he-IL" dirty="0" err="1"/>
                        <a:t>פתלאין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חסר צבע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חסר צבע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ורוד-סגול (</a:t>
                      </a:r>
                      <a:r>
                        <a:rPr lang="he-IL" dirty="0" err="1"/>
                        <a:t>מג'נטה</a:t>
                      </a:r>
                      <a:r>
                        <a:rPr lang="he-I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2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מי כרוב אדום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אדום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סגול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כחול-ירוק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42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נייר </a:t>
                      </a:r>
                      <a:r>
                        <a:rPr lang="en-US" dirty="0"/>
                        <a:t>pH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אדום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כחול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42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נייר לקמוס אדום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אדום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אדום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כחול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42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נייר לקמוס כחול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אדום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כחול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כחול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תמונה 8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5" y="4520837"/>
            <a:ext cx="3372774" cy="21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תרגול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9" y="1740379"/>
            <a:ext cx="2100450" cy="22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91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מלבן 2"/>
          <p:cNvSpPr/>
          <p:nvPr/>
        </p:nvSpPr>
        <p:spPr>
          <a:xfrm>
            <a:off x="1140861" y="1749479"/>
            <a:ext cx="10084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e-IL" sz="2400" dirty="0">
                <a:solidFill>
                  <a:srgbClr val="002060"/>
                </a:solidFill>
              </a:rPr>
              <a:t>לפניכם שלושה חומרים: </a:t>
            </a:r>
            <a:r>
              <a:rPr lang="en-US" altLang="en-US" sz="2400" dirty="0">
                <a:solidFill>
                  <a:srgbClr val="002060"/>
                </a:solidFill>
              </a:rPr>
              <a:t>HNO</a:t>
            </a:r>
            <a:r>
              <a:rPr lang="en-US" altLang="en-US" sz="2400" baseline="-25000" dirty="0">
                <a:solidFill>
                  <a:srgbClr val="002060"/>
                </a:solidFill>
              </a:rPr>
              <a:t>3(l)</a:t>
            </a:r>
            <a:r>
              <a:rPr lang="en-US" sz="2400" baseline="-25000" dirty="0">
                <a:solidFill>
                  <a:srgbClr val="002060"/>
                </a:solidFill>
              </a:rPr>
              <a:t> </a:t>
            </a:r>
            <a:r>
              <a:rPr lang="he-IL" sz="2400" baseline="-25000" dirty="0">
                <a:solidFill>
                  <a:srgbClr val="002060"/>
                </a:solidFill>
              </a:rPr>
              <a:t>, </a:t>
            </a:r>
            <a:r>
              <a:rPr lang="en-US" sz="2400" dirty="0">
                <a:solidFill>
                  <a:srgbClr val="002060"/>
                </a:solidFill>
              </a:rPr>
              <a:t>KI</a:t>
            </a:r>
            <a:r>
              <a:rPr lang="en-US" altLang="en-US" sz="2400" baseline="-25000" dirty="0">
                <a:solidFill>
                  <a:srgbClr val="002060"/>
                </a:solidFill>
              </a:rPr>
              <a:t> (s)</a:t>
            </a:r>
            <a:r>
              <a:rPr lang="he-IL" sz="2400" dirty="0">
                <a:solidFill>
                  <a:srgbClr val="002060"/>
                </a:solidFill>
              </a:rPr>
              <a:t> ו- </a:t>
            </a:r>
            <a:r>
              <a:rPr lang="en-US" altLang="en-US" sz="2400" dirty="0">
                <a:solidFill>
                  <a:srgbClr val="002060"/>
                </a:solidFill>
              </a:rPr>
              <a:t>NaOH</a:t>
            </a:r>
            <a:r>
              <a:rPr lang="en-US" altLang="en-US" sz="2400" baseline="-25000" dirty="0">
                <a:solidFill>
                  <a:srgbClr val="002060"/>
                </a:solidFill>
              </a:rPr>
              <a:t>(s) </a:t>
            </a:r>
            <a:r>
              <a:rPr lang="en-US" sz="2400" baseline="-25000" dirty="0">
                <a:solidFill>
                  <a:srgbClr val="002060"/>
                </a:solidFill>
              </a:rPr>
              <a:t> </a:t>
            </a:r>
            <a:r>
              <a:rPr lang="he-IL" sz="2400" baseline="-25000" dirty="0">
                <a:solidFill>
                  <a:srgbClr val="002060"/>
                </a:solidFill>
              </a:rPr>
              <a:t> </a:t>
            </a:r>
            <a:r>
              <a:rPr lang="he-IL" altLang="en-US" sz="2400" dirty="0">
                <a:solidFill>
                  <a:srgbClr val="002060"/>
                </a:solidFill>
              </a:rPr>
              <a:t>.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e-IL" sz="2400" dirty="0">
                <a:solidFill>
                  <a:srgbClr val="002060"/>
                </a:solidFill>
              </a:rPr>
              <a:t>המיסו כל אחד מהחומרים בנפרד ליצירת 100 מ"ל של תמיסה.</a:t>
            </a:r>
          </a:p>
          <a:p>
            <a:pPr>
              <a:spcBef>
                <a:spcPct val="50000"/>
              </a:spcBef>
            </a:pPr>
            <a:r>
              <a:rPr lang="he-IL" altLang="en-US" sz="2400" dirty="0"/>
              <a:t>א. נסחו ואזנו את תגובות ההמסה </a:t>
            </a:r>
            <a:r>
              <a:rPr lang="he-IL" altLang="en-US" sz="2400" dirty="0">
                <a:solidFill>
                  <a:srgbClr val="002060"/>
                </a:solidFill>
              </a:rPr>
              <a:t>במים</a:t>
            </a:r>
            <a:r>
              <a:rPr lang="he-IL" altLang="en-US" sz="2400" dirty="0">
                <a:solidFill>
                  <a:srgbClr val="FF0000"/>
                </a:solidFill>
              </a:rPr>
              <a:t> </a:t>
            </a:r>
            <a:r>
              <a:rPr lang="he-IL" altLang="en-US" sz="2400" dirty="0"/>
              <a:t>של </a:t>
            </a:r>
            <a:r>
              <a:rPr lang="he-IL" altLang="en-US" sz="2400" dirty="0">
                <a:solidFill>
                  <a:srgbClr val="002060"/>
                </a:solidFill>
              </a:rPr>
              <a:t>כל אחד מהחומרים</a:t>
            </a:r>
            <a:r>
              <a:rPr lang="he-IL" alt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he-IL" altLang="en-US" sz="2400" dirty="0"/>
              <a:t>ב. האם כל אחת מהתמיסות תהיה חומצית/ בסיסית/ ניטרלית. נמקו</a:t>
            </a:r>
            <a:r>
              <a:rPr lang="en-US" alt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he-IL" sz="2400" dirty="0"/>
              <a:t>ג. מה יהיה צבע התמיסה בנוכחות מי כרוב אדום?</a:t>
            </a:r>
            <a:endParaRPr lang="en-US" sz="2400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326523" y="936039"/>
            <a:ext cx="11161453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rgbClr val="3399FF"/>
                </a:solidFill>
              </a:rPr>
              <a:t>תרגיל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63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מלבן 2"/>
          <p:cNvSpPr/>
          <p:nvPr/>
        </p:nvSpPr>
        <p:spPr>
          <a:xfrm>
            <a:off x="1140861" y="1749479"/>
            <a:ext cx="10084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400" dirty="0"/>
              <a:t>א. נסחו ואזנו את תגובות ההמסה במים  של כל אחד מהחומרים.</a:t>
            </a:r>
          </a:p>
          <a:p>
            <a:pPr algn="l">
              <a:spcBef>
                <a:spcPct val="50000"/>
              </a:spcBef>
            </a:pPr>
            <a:r>
              <a:rPr lang="en-US" sz="2400" dirty="0"/>
              <a:t>HNO</a:t>
            </a:r>
            <a:r>
              <a:rPr lang="en-US" sz="2400" baseline="-25000" dirty="0"/>
              <a:t>3(l)</a:t>
            </a:r>
            <a:r>
              <a:rPr lang="en-US" sz="2400" dirty="0"/>
              <a:t>+H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(l)           </a:t>
            </a:r>
            <a:r>
              <a:rPr lang="en-US" sz="2400" dirty="0">
                <a:sym typeface="Wingdings" panose="05000000000000000000" pitchFamily="2" charset="2"/>
              </a:rPr>
              <a:t>H</a:t>
            </a:r>
            <a:r>
              <a:rPr lang="en-US" sz="2400" baseline="-25000" dirty="0">
                <a:sym typeface="Wingdings" panose="05000000000000000000" pitchFamily="2" charset="2"/>
              </a:rPr>
              <a:t>3</a:t>
            </a:r>
            <a:r>
              <a:rPr lang="en-US" sz="2400" dirty="0">
                <a:sym typeface="Wingdings" panose="05000000000000000000" pitchFamily="2" charset="2"/>
              </a:rPr>
              <a:t>O</a:t>
            </a:r>
            <a:r>
              <a:rPr lang="en-US" sz="2400" baseline="30000" dirty="0">
                <a:sym typeface="Wingdings" panose="05000000000000000000" pitchFamily="2" charset="2"/>
              </a:rPr>
              <a:t>+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r>
              <a:rPr lang="en-US" sz="2400" dirty="0">
                <a:sym typeface="Wingdings" panose="05000000000000000000" pitchFamily="2" charset="2"/>
              </a:rPr>
              <a:t>+NO</a:t>
            </a:r>
            <a:r>
              <a:rPr lang="en-US" sz="2400" baseline="-25000" dirty="0">
                <a:sym typeface="Wingdings" panose="05000000000000000000" pitchFamily="2" charset="2"/>
              </a:rPr>
              <a:t>3</a:t>
            </a:r>
            <a:r>
              <a:rPr lang="en-US" sz="2400" baseline="30000" dirty="0">
                <a:sym typeface="Wingdings" panose="05000000000000000000" pitchFamily="2" charset="2"/>
              </a:rPr>
              <a:t>-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</a:p>
          <a:p>
            <a:pPr algn="l">
              <a:spcBef>
                <a:spcPct val="50000"/>
              </a:spcBef>
            </a:pPr>
            <a:endParaRPr lang="en-US" sz="2400" baseline="-25000" dirty="0">
              <a:sym typeface="Wingdings" panose="05000000000000000000" pitchFamily="2" charset="2"/>
            </a:endParaRPr>
          </a:p>
          <a:p>
            <a:pPr algn="l">
              <a:spcBef>
                <a:spcPct val="50000"/>
              </a:spcBef>
            </a:pPr>
            <a:endParaRPr lang="en-US" sz="2400" baseline="-25000" dirty="0">
              <a:sym typeface="Wingdings" panose="05000000000000000000" pitchFamily="2" charset="2"/>
            </a:endParaRPr>
          </a:p>
          <a:p>
            <a:pPr algn="l">
              <a:spcBef>
                <a:spcPct val="50000"/>
              </a:spcBef>
            </a:pPr>
            <a:r>
              <a:rPr lang="en-US" sz="2400" dirty="0">
                <a:sym typeface="Wingdings" panose="05000000000000000000" pitchFamily="2" charset="2"/>
              </a:rPr>
              <a:t>KI</a:t>
            </a:r>
            <a:r>
              <a:rPr lang="en-US" sz="2400" baseline="-25000" dirty="0">
                <a:sym typeface="Wingdings" panose="05000000000000000000" pitchFamily="2" charset="2"/>
              </a:rPr>
              <a:t>(s)          </a:t>
            </a:r>
            <a:r>
              <a:rPr lang="en-US" sz="2400" dirty="0">
                <a:sym typeface="Wingdings" panose="05000000000000000000" pitchFamily="2" charset="2"/>
              </a:rPr>
              <a:t>K</a:t>
            </a:r>
            <a:r>
              <a:rPr lang="en-US" sz="2400" baseline="30000" dirty="0">
                <a:sym typeface="Wingdings" panose="05000000000000000000" pitchFamily="2" charset="2"/>
              </a:rPr>
              <a:t>+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r>
              <a:rPr lang="en-US" sz="2400" dirty="0">
                <a:sym typeface="Wingdings" panose="05000000000000000000" pitchFamily="2" charset="2"/>
              </a:rPr>
              <a:t>+I</a:t>
            </a:r>
            <a:r>
              <a:rPr lang="en-US" sz="2400" baseline="30000" dirty="0">
                <a:sym typeface="Wingdings" panose="05000000000000000000" pitchFamily="2" charset="2"/>
              </a:rPr>
              <a:t>-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endParaRPr lang="en-US" sz="2400" dirty="0"/>
          </a:p>
          <a:p>
            <a:pPr algn="l">
              <a:spcBef>
                <a:spcPct val="50000"/>
              </a:spcBef>
            </a:pPr>
            <a:endParaRPr lang="he-IL" sz="2400" baseline="-25000" dirty="0">
              <a:sym typeface="Wingdings" panose="05000000000000000000" pitchFamily="2" charset="2"/>
            </a:endParaRPr>
          </a:p>
          <a:p>
            <a:pPr algn="l">
              <a:spcBef>
                <a:spcPct val="50000"/>
              </a:spcBef>
            </a:pPr>
            <a:r>
              <a:rPr lang="en-US" sz="2400" baseline="-25000" dirty="0">
                <a:sym typeface="Wingdings" panose="05000000000000000000" pitchFamily="2" charset="2"/>
              </a:rPr>
              <a:t>                        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ym typeface="Wingdings" panose="05000000000000000000" pitchFamily="2" charset="2"/>
              </a:rPr>
              <a:t>NaOH</a:t>
            </a:r>
            <a:r>
              <a:rPr lang="en-US" sz="2400" baseline="-25000" dirty="0">
                <a:sym typeface="Wingdings" panose="05000000000000000000" pitchFamily="2" charset="2"/>
              </a:rPr>
              <a:t>(s)          </a:t>
            </a:r>
            <a:r>
              <a:rPr lang="en-US" sz="2400" dirty="0">
                <a:sym typeface="Wingdings" panose="05000000000000000000" pitchFamily="2" charset="2"/>
              </a:rPr>
              <a:t>Na</a:t>
            </a:r>
            <a:r>
              <a:rPr lang="en-US" sz="2400" baseline="30000" dirty="0">
                <a:sym typeface="Wingdings" panose="05000000000000000000" pitchFamily="2" charset="2"/>
              </a:rPr>
              <a:t>+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r>
              <a:rPr lang="en-US" sz="2400" dirty="0">
                <a:sym typeface="Wingdings" panose="05000000000000000000" pitchFamily="2" charset="2"/>
              </a:rPr>
              <a:t>+OH</a:t>
            </a:r>
            <a:r>
              <a:rPr lang="en-US" sz="2400" baseline="30000" dirty="0">
                <a:sym typeface="Wingdings" panose="05000000000000000000" pitchFamily="2" charset="2"/>
              </a:rPr>
              <a:t>-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endParaRPr lang="en-US" sz="2400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326523" y="936039"/>
            <a:ext cx="11161453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rgbClr val="3399FF"/>
                </a:solidFill>
              </a:rPr>
              <a:t>פתרון</a:t>
            </a:r>
            <a:br>
              <a:rPr lang="en-US" dirty="0"/>
            </a:br>
            <a:endParaRPr lang="en-US" dirty="0"/>
          </a:p>
        </p:txBody>
      </p:sp>
      <p:cxnSp>
        <p:nvCxnSpPr>
          <p:cNvPr id="5" name="מחבר חץ ישר 4"/>
          <p:cNvCxnSpPr>
            <a:cxnSpLocks/>
          </p:cNvCxnSpPr>
          <p:nvPr/>
        </p:nvCxnSpPr>
        <p:spPr>
          <a:xfrm>
            <a:off x="3339941" y="2512917"/>
            <a:ext cx="447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2412456" y="5286138"/>
            <a:ext cx="447473" cy="19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5449" y="4888799"/>
            <a:ext cx="6614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643968" y="3319139"/>
            <a:ext cx="6614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</a:p>
          <a:p>
            <a:endParaRPr lang="he-IL" dirty="0"/>
          </a:p>
        </p:txBody>
      </p:sp>
      <p:cxnSp>
        <p:nvCxnSpPr>
          <p:cNvPr id="10" name="מחבר חץ ישר 9"/>
          <p:cNvCxnSpPr>
            <a:cxnSpLocks/>
          </p:cNvCxnSpPr>
          <p:nvPr/>
        </p:nvCxnSpPr>
        <p:spPr>
          <a:xfrm>
            <a:off x="1809339" y="3817262"/>
            <a:ext cx="330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88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מלבן 2"/>
          <p:cNvSpPr/>
          <p:nvPr/>
        </p:nvSpPr>
        <p:spPr>
          <a:xfrm>
            <a:off x="1140861" y="2306560"/>
            <a:ext cx="100848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HNO</a:t>
            </a:r>
            <a:r>
              <a:rPr lang="en-US" sz="2400" baseline="-25000" dirty="0"/>
              <a:t>3(l)</a:t>
            </a:r>
            <a:r>
              <a:rPr lang="en-US" sz="2400" dirty="0"/>
              <a:t>+H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(l)           </a:t>
            </a:r>
            <a:r>
              <a:rPr lang="en-US" sz="2400" dirty="0">
                <a:sym typeface="Wingdings" panose="05000000000000000000" pitchFamily="2" charset="2"/>
              </a:rPr>
              <a:t>H</a:t>
            </a:r>
            <a:r>
              <a:rPr lang="en-US" sz="2400" baseline="-25000" dirty="0">
                <a:sym typeface="Wingdings" panose="05000000000000000000" pitchFamily="2" charset="2"/>
              </a:rPr>
              <a:t>3</a:t>
            </a:r>
            <a:r>
              <a:rPr lang="en-US" sz="2400" dirty="0">
                <a:sym typeface="Wingdings" panose="05000000000000000000" pitchFamily="2" charset="2"/>
              </a:rPr>
              <a:t>O</a:t>
            </a:r>
            <a:r>
              <a:rPr lang="en-US" sz="2400" baseline="30000" dirty="0">
                <a:sym typeface="Wingdings" panose="05000000000000000000" pitchFamily="2" charset="2"/>
              </a:rPr>
              <a:t>+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r>
              <a:rPr lang="en-US" sz="2400" dirty="0">
                <a:sym typeface="Wingdings" panose="05000000000000000000" pitchFamily="2" charset="2"/>
              </a:rPr>
              <a:t>+NO</a:t>
            </a:r>
            <a:r>
              <a:rPr lang="en-US" sz="2400" baseline="-25000" dirty="0">
                <a:sym typeface="Wingdings" panose="05000000000000000000" pitchFamily="2" charset="2"/>
              </a:rPr>
              <a:t>3</a:t>
            </a:r>
            <a:r>
              <a:rPr lang="en-US" sz="2400" baseline="30000" dirty="0">
                <a:sym typeface="Wingdings" panose="05000000000000000000" pitchFamily="2" charset="2"/>
              </a:rPr>
              <a:t>-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</a:p>
          <a:p>
            <a:pPr algn="l">
              <a:spcBef>
                <a:spcPct val="50000"/>
              </a:spcBef>
            </a:pPr>
            <a:endParaRPr lang="en-US" sz="2400" baseline="-25000" dirty="0">
              <a:sym typeface="Wingdings" panose="05000000000000000000" pitchFamily="2" charset="2"/>
            </a:endParaRPr>
          </a:p>
          <a:p>
            <a:pPr algn="l">
              <a:spcBef>
                <a:spcPct val="50000"/>
              </a:spcBef>
            </a:pPr>
            <a:endParaRPr lang="en-US" sz="2400" baseline="-25000" dirty="0">
              <a:sym typeface="Wingdings" panose="05000000000000000000" pitchFamily="2" charset="2"/>
            </a:endParaRPr>
          </a:p>
          <a:p>
            <a:pPr algn="l">
              <a:spcBef>
                <a:spcPct val="50000"/>
              </a:spcBef>
            </a:pPr>
            <a:r>
              <a:rPr lang="en-US" sz="2400" dirty="0">
                <a:sym typeface="Wingdings" panose="05000000000000000000" pitchFamily="2" charset="2"/>
              </a:rPr>
              <a:t>KI</a:t>
            </a:r>
            <a:r>
              <a:rPr lang="en-US" sz="2400" baseline="-25000" dirty="0">
                <a:sym typeface="Wingdings" panose="05000000000000000000" pitchFamily="2" charset="2"/>
              </a:rPr>
              <a:t>(s)          </a:t>
            </a:r>
            <a:r>
              <a:rPr lang="en-US" sz="2400" dirty="0">
                <a:sym typeface="Wingdings" panose="05000000000000000000" pitchFamily="2" charset="2"/>
              </a:rPr>
              <a:t>K</a:t>
            </a:r>
            <a:r>
              <a:rPr lang="en-US" sz="2400" baseline="30000" dirty="0">
                <a:sym typeface="Wingdings" panose="05000000000000000000" pitchFamily="2" charset="2"/>
              </a:rPr>
              <a:t>+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r>
              <a:rPr lang="en-US" sz="2400" dirty="0">
                <a:sym typeface="Wingdings" panose="05000000000000000000" pitchFamily="2" charset="2"/>
              </a:rPr>
              <a:t>+I</a:t>
            </a:r>
            <a:r>
              <a:rPr lang="en-US" sz="2400" baseline="30000" dirty="0">
                <a:sym typeface="Wingdings" panose="05000000000000000000" pitchFamily="2" charset="2"/>
              </a:rPr>
              <a:t>-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endParaRPr lang="en-US" sz="2400" dirty="0"/>
          </a:p>
          <a:p>
            <a:pPr algn="l">
              <a:spcBef>
                <a:spcPct val="50000"/>
              </a:spcBef>
            </a:pPr>
            <a:endParaRPr lang="he-IL" sz="2400" baseline="-25000" dirty="0">
              <a:sym typeface="Wingdings" panose="05000000000000000000" pitchFamily="2" charset="2"/>
            </a:endParaRPr>
          </a:p>
          <a:p>
            <a:pPr algn="l">
              <a:spcBef>
                <a:spcPct val="50000"/>
              </a:spcBef>
            </a:pPr>
            <a:r>
              <a:rPr lang="en-US" sz="2400" baseline="-25000" dirty="0">
                <a:sym typeface="Wingdings" panose="05000000000000000000" pitchFamily="2" charset="2"/>
              </a:rPr>
              <a:t>                        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ym typeface="Wingdings" panose="05000000000000000000" pitchFamily="2" charset="2"/>
              </a:rPr>
              <a:t>NaOH</a:t>
            </a:r>
            <a:r>
              <a:rPr lang="en-US" sz="2400" baseline="-25000" dirty="0">
                <a:sym typeface="Wingdings" panose="05000000000000000000" pitchFamily="2" charset="2"/>
              </a:rPr>
              <a:t>(s)              </a:t>
            </a:r>
            <a:r>
              <a:rPr lang="en-US" sz="2400" dirty="0">
                <a:sym typeface="Wingdings" panose="05000000000000000000" pitchFamily="2" charset="2"/>
              </a:rPr>
              <a:t>Na</a:t>
            </a:r>
            <a:r>
              <a:rPr lang="en-US" sz="2400" baseline="30000" dirty="0">
                <a:sym typeface="Wingdings" panose="05000000000000000000" pitchFamily="2" charset="2"/>
              </a:rPr>
              <a:t>+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r>
              <a:rPr lang="en-US" sz="2400" dirty="0">
                <a:sym typeface="Wingdings" panose="05000000000000000000" pitchFamily="2" charset="2"/>
              </a:rPr>
              <a:t>+OH</a:t>
            </a:r>
            <a:r>
              <a:rPr lang="en-US" sz="2400" baseline="30000" dirty="0">
                <a:sym typeface="Wingdings" panose="05000000000000000000" pitchFamily="2" charset="2"/>
              </a:rPr>
              <a:t>-</a:t>
            </a:r>
            <a:r>
              <a:rPr lang="en-US" sz="2400" baseline="-25000" dirty="0"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ym typeface="Wingdings" panose="05000000000000000000" pitchFamily="2" charset="2"/>
              </a:rPr>
              <a:t>)</a:t>
            </a:r>
            <a:endParaRPr lang="en-US" sz="2400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326523" y="936039"/>
            <a:ext cx="11161453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rgbClr val="3399FF"/>
                </a:solidFill>
              </a:rPr>
              <a:t>פתרון</a:t>
            </a:r>
            <a:br>
              <a:rPr lang="en-US" dirty="0"/>
            </a:br>
            <a:r>
              <a:rPr lang="he-IL" sz="2400" dirty="0"/>
              <a:t>ב. </a:t>
            </a:r>
            <a:r>
              <a:rPr lang="he-IL" altLang="en-US" sz="2400" dirty="0"/>
              <a:t>האם כל אחת מהתמיסות תהיה חומצית/ בסיסית/ ניטרלית. נמק</a:t>
            </a:r>
            <a:r>
              <a:rPr lang="en-US" altLang="en-US" sz="2400" dirty="0"/>
              <a:t>.</a:t>
            </a:r>
            <a:endParaRPr lang="en-US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3324175" y="2549231"/>
            <a:ext cx="447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2519461" y="5286138"/>
            <a:ext cx="447473" cy="19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2456" y="4771854"/>
            <a:ext cx="6614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809339" y="3319139"/>
            <a:ext cx="6614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</a:p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605449" y="2868767"/>
            <a:ext cx="107852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בתמיסת החומצה החנקתית , </a:t>
            </a:r>
            <a:r>
              <a:rPr lang="en-US" sz="2400" dirty="0"/>
              <a:t>HNO</a:t>
            </a:r>
            <a:r>
              <a:rPr lang="en-US" sz="2400" baseline="-25000" dirty="0"/>
              <a:t>3</a:t>
            </a:r>
            <a:r>
              <a:rPr lang="he-IL" sz="2400" baseline="-25000" dirty="0"/>
              <a:t>, </a:t>
            </a:r>
            <a:r>
              <a:rPr lang="he-IL" sz="2400" dirty="0"/>
              <a:t>קיימים יוני הידרוניום לכן התמיסה תהיה חומצית.</a:t>
            </a:r>
          </a:p>
          <a:p>
            <a:endParaRPr lang="he-IL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9492" y="5658242"/>
            <a:ext cx="5960421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בתמיסת הנתרן </a:t>
            </a:r>
            <a:r>
              <a:rPr lang="he-IL" sz="2400" dirty="0" err="1"/>
              <a:t>ההידרוקסידי</a:t>
            </a:r>
            <a:r>
              <a:rPr lang="he-IL" sz="2400" dirty="0"/>
              <a:t>, </a:t>
            </a:r>
            <a:r>
              <a:rPr lang="en-US" sz="2400" dirty="0" err="1"/>
              <a:t>NaOH</a:t>
            </a:r>
            <a:r>
              <a:rPr lang="he-IL" sz="2400" dirty="0"/>
              <a:t>,</a:t>
            </a:r>
            <a:r>
              <a:rPr lang="he-IL" sz="2400" baseline="-25000" dirty="0"/>
              <a:t> </a:t>
            </a:r>
            <a:r>
              <a:rPr lang="he-IL" sz="2400" dirty="0"/>
              <a:t>קיימים יוני הידרוקסיד לכן התמיסה תהיה בסיסית.</a:t>
            </a:r>
          </a:p>
          <a:p>
            <a:endParaRPr lang="he-IL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5449" y="4347654"/>
            <a:ext cx="107852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בתמיסת האשלגן היודי, </a:t>
            </a:r>
            <a:r>
              <a:rPr lang="en-US" sz="2400" dirty="0"/>
              <a:t>KI</a:t>
            </a:r>
            <a:r>
              <a:rPr lang="he-IL" sz="2400" dirty="0"/>
              <a:t>,</a:t>
            </a:r>
            <a:r>
              <a:rPr lang="he-IL" sz="2400" baseline="-25000" dirty="0"/>
              <a:t> </a:t>
            </a:r>
            <a:r>
              <a:rPr lang="he-IL" sz="2400" dirty="0"/>
              <a:t>לא קיימים יוני הידרוניום ולא יוני הידרוקסיד לכן התמיסה            				ניטרלית.</a:t>
            </a:r>
          </a:p>
          <a:p>
            <a:endParaRPr lang="he-IL" sz="2000" dirty="0"/>
          </a:p>
        </p:txBody>
      </p:sp>
      <p:cxnSp>
        <p:nvCxnSpPr>
          <p:cNvPr id="15" name="מחבר חץ ישר 14"/>
          <p:cNvCxnSpPr/>
          <p:nvPr/>
        </p:nvCxnSpPr>
        <p:spPr>
          <a:xfrm>
            <a:off x="1809339" y="3796884"/>
            <a:ext cx="447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63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מלבן 2"/>
          <p:cNvSpPr/>
          <p:nvPr/>
        </p:nvSpPr>
        <p:spPr>
          <a:xfrm>
            <a:off x="1140861" y="1749479"/>
            <a:ext cx="10084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400" dirty="0"/>
              <a:t>ג. </a:t>
            </a:r>
            <a:r>
              <a:rPr lang="he-IL" sz="2400" dirty="0"/>
              <a:t>מה יהיה צבע התמיסות בנוכחות מי כרוב אדום?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326523" y="936039"/>
            <a:ext cx="11161453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rgbClr val="3399FF"/>
                </a:solidFill>
              </a:rPr>
              <a:t>פתרון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3660" y="2294333"/>
            <a:ext cx="1034050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לפי סעיף ב – </a:t>
            </a:r>
          </a:p>
          <a:p>
            <a:r>
              <a:rPr lang="he-IL" sz="2400" dirty="0"/>
              <a:t>תמיסה ראשונה חומצית ולכן צבעה יהיה אדום</a:t>
            </a:r>
            <a:r>
              <a:rPr lang="he-IL" sz="2400" b="1" dirty="0"/>
              <a:t>.</a:t>
            </a:r>
          </a:p>
          <a:p>
            <a:r>
              <a:rPr lang="he-IL" sz="2400" dirty="0"/>
              <a:t>תמיסה שנייה ניטרלית ולכן צבעה יהיה סגול</a:t>
            </a:r>
            <a:r>
              <a:rPr lang="he-IL" sz="2400" b="1" dirty="0"/>
              <a:t>.</a:t>
            </a:r>
          </a:p>
          <a:p>
            <a:r>
              <a:rPr lang="he-IL" sz="2400" dirty="0"/>
              <a:t>תמיסה שלישית בסיסית ולכן צבעה יהיה כחול-ירוק</a:t>
            </a:r>
            <a:r>
              <a:rPr lang="he-IL" sz="2400" b="1" dirty="0"/>
              <a:t>.</a:t>
            </a:r>
          </a:p>
          <a:p>
            <a:endParaRPr lang="he-IL" sz="2400" b="1" dirty="0"/>
          </a:p>
        </p:txBody>
      </p:sp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72" y="4039516"/>
            <a:ext cx="4858428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99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>
                <a:solidFill>
                  <a:srgbClr val="002060"/>
                </a:solidFill>
                <a:sym typeface="Varela Round"/>
              </a:rPr>
              <a:t>מוליכות </a:t>
            </a:r>
            <a:r>
              <a:rPr lang="he-IL" dirty="0">
                <a:sym typeface="Varela Round"/>
              </a:rPr>
              <a:t>חשמלית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9" y="1740379"/>
            <a:ext cx="2100450" cy="22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65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344" y="795528"/>
            <a:ext cx="11139524" cy="457200"/>
          </a:xfrm>
        </p:spPr>
        <p:txBody>
          <a:bodyPr/>
          <a:lstStyle/>
          <a:p>
            <a:r>
              <a:rPr lang="he-IL" dirty="0">
                <a:solidFill>
                  <a:srgbClr val="3399FF"/>
                </a:solidFill>
              </a:rPr>
              <a:t>מוליכות חשמלית של תמיסות חומציות ובסיסיות: </a:t>
            </a:r>
            <a:endParaRPr lang="en-US" dirty="0">
              <a:solidFill>
                <a:srgbClr val="3399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283030" y="1901275"/>
            <a:ext cx="11371768" cy="4250987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cs typeface="+mn-cs"/>
              </a:rPr>
              <a:t>במהלך תגובת ההמסה במים</a:t>
            </a:r>
            <a:r>
              <a:rPr lang="he-IL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he-IL" sz="2800" dirty="0">
                <a:solidFill>
                  <a:srgbClr val="002060"/>
                </a:solidFill>
                <a:cs typeface="+mn-cs"/>
              </a:rPr>
              <a:t>של חומצה / בסיס, נוצרים יונים ממוימים בתמיסה</a:t>
            </a:r>
            <a:r>
              <a:rPr lang="en-US" sz="2800" dirty="0">
                <a:solidFill>
                  <a:srgbClr val="002060"/>
                </a:solidFill>
                <a:cs typeface="+mn-cs"/>
              </a:rPr>
              <a:t>.</a:t>
            </a:r>
            <a:endParaRPr lang="he-IL" sz="2800" dirty="0">
              <a:solidFill>
                <a:srgbClr val="002060"/>
              </a:solidFill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cs typeface="+mn-cs"/>
              </a:rPr>
              <a:t>יונים אלו ניידים, ולכן תמיסותיהם מוליכות חשמל.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altLang="he-IL" sz="2800" dirty="0">
                <a:solidFill>
                  <a:srgbClr val="002060"/>
                </a:solidFill>
                <a:cs typeface="+mn-cs"/>
              </a:rPr>
              <a:t>המוליכות החשמלית תלויה בריכוז היונים בתמיסה.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altLang="he-IL" sz="2800" dirty="0">
                <a:solidFill>
                  <a:srgbClr val="002060"/>
                </a:solidFill>
                <a:cs typeface="+mn-cs"/>
              </a:rPr>
              <a:t>המוליכות החשמלית תגדל ככל שריכוז החומצות והבסיסים יהיה גבוה יותר.</a:t>
            </a:r>
          </a:p>
          <a:p>
            <a:endParaRPr lang="en-US" sz="2800" dirty="0">
              <a:solidFill>
                <a:srgbClr val="002060"/>
              </a:solidFill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altLang="he-IL" sz="2800" dirty="0"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cs typeface="+mn-cs"/>
            </a:endParaRPr>
          </a:p>
          <a:p>
            <a:endParaRPr lang="he-IL" sz="2800" dirty="0">
              <a:cs typeface="+mn-cs"/>
            </a:endParaRPr>
          </a:p>
          <a:p>
            <a:endParaRPr lang="en-US" sz="2800" dirty="0">
              <a:solidFill>
                <a:srgbClr val="00206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60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344" y="795528"/>
            <a:ext cx="11139524" cy="457200"/>
          </a:xfrm>
        </p:spPr>
        <p:txBody>
          <a:bodyPr/>
          <a:lstStyle/>
          <a:p>
            <a:r>
              <a:rPr lang="he-IL" dirty="0">
                <a:solidFill>
                  <a:srgbClr val="3399FF"/>
                </a:solidFill>
              </a:rPr>
              <a:t>מוליכות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>
                <a:solidFill>
                  <a:srgbClr val="3399FF"/>
                </a:solidFill>
              </a:rPr>
              <a:t>חשמלית של תמיסה של חומצה גופרתית</a:t>
            </a:r>
            <a:endParaRPr lang="en-US" dirty="0">
              <a:solidFill>
                <a:srgbClr val="3399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מדיה מקוונת 3" title="H2SO4 + H2O Sulfuric acid and water ￗﾔￗﾞￗﾡￗﾪ ￗﾗￗﾕￗﾞￗﾦￗﾔ ￗﾒￗﾕￗﾤￗﾨￗﾪￗﾙￗﾪ ￗﾑￗﾞￗﾙￗﾝ">
            <a:hlinkClick r:id="" action="ppaction://media"/>
            <a:extLst>
              <a:ext uri="{FF2B5EF4-FFF2-40B4-BE49-F238E27FC236}">
                <a16:creationId xmlns:a16="http://schemas.microsoft.com/office/drawing/2014/main" id="{9035E2A9-7B8E-4148-9FED-7A84AC32EB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0240" y="1438835"/>
            <a:ext cx="8035637" cy="45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336385" y="879328"/>
            <a:ext cx="8764071" cy="4611559"/>
          </a:xfrm>
        </p:spPr>
        <p:txBody>
          <a:bodyPr>
            <a:normAutofit/>
          </a:bodyPr>
          <a:lstStyle/>
          <a:p>
            <a:r>
              <a:rPr lang="he-IL" dirty="0">
                <a:sym typeface="Varela Round"/>
              </a:rPr>
              <a:t>ניסוח</a:t>
            </a:r>
            <a:r>
              <a:rPr lang="he-IL" dirty="0">
                <a:solidFill>
                  <a:srgbClr val="FF0000"/>
                </a:solidFill>
                <a:sym typeface="Varela Round"/>
              </a:rPr>
              <a:t> </a:t>
            </a:r>
            <a:r>
              <a:rPr lang="he-IL" dirty="0">
                <a:sym typeface="Varela Round"/>
              </a:rPr>
              <a:t>תגובה ("המסה") של חומצה במים</a:t>
            </a:r>
          </a:p>
          <a:p>
            <a:r>
              <a:rPr lang="he-IL" dirty="0">
                <a:sym typeface="Varela Round"/>
              </a:rPr>
              <a:t>ניסוח תהליך המסה של בסיס במים</a:t>
            </a:r>
          </a:p>
          <a:p>
            <a:r>
              <a:rPr lang="he-IL" dirty="0">
                <a:sym typeface="Varela Round"/>
              </a:rPr>
              <a:t>זיהוי חומצה / בסיס לפי הנוסחאות או התגובות הנתונות - כללים</a:t>
            </a:r>
          </a:p>
          <a:p>
            <a:r>
              <a:rPr lang="he-IL" dirty="0">
                <a:sym typeface="Varela Round"/>
              </a:rPr>
              <a:t>זיהוי חומצה / בסיס באופן ניסויי בעזרת אינדיקטורים</a:t>
            </a:r>
          </a:p>
          <a:p>
            <a:r>
              <a:rPr lang="he-IL" dirty="0">
                <a:sym typeface="Varela Round"/>
              </a:rPr>
              <a:t>מוליכות חשמלית של תמיסה חומצית ותמיסה בסיסית</a:t>
            </a:r>
          </a:p>
          <a:p>
            <a:r>
              <a:rPr lang="he-IL" dirty="0">
                <a:sym typeface="Varela Round"/>
              </a:rPr>
              <a:t>תגובה בין חומצה לבסיס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מלבן 2"/>
          <p:cNvSpPr/>
          <p:nvPr/>
        </p:nvSpPr>
        <p:spPr>
          <a:xfrm>
            <a:off x="673768" y="1258801"/>
            <a:ext cx="104669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e-IL" sz="2400" dirty="0"/>
              <a:t>הכינו שלש תמיסות של חומצה חנקתית , </a:t>
            </a:r>
            <a:r>
              <a:rPr lang="en-US" altLang="en-US" sz="2400" dirty="0"/>
              <a:t>HNO</a:t>
            </a:r>
            <a:r>
              <a:rPr lang="en-US" altLang="en-US" sz="2400" baseline="-25000" dirty="0"/>
              <a:t>3</a:t>
            </a:r>
            <a:r>
              <a:rPr lang="en-US" sz="2400" baseline="-25000" dirty="0"/>
              <a:t> </a:t>
            </a:r>
            <a:r>
              <a:rPr lang="he-IL" sz="2400" dirty="0"/>
              <a:t>, בנפח של 100 מ”ל כל אחת. </a:t>
            </a:r>
            <a:br>
              <a:rPr lang="en-US" sz="2400" dirty="0"/>
            </a:br>
            <a:r>
              <a:rPr lang="he-IL" sz="2400" dirty="0"/>
              <a:t>ריכוזי התמיסות:  </a:t>
            </a:r>
            <a:br>
              <a:rPr lang="en-US" sz="2400" dirty="0"/>
            </a:br>
            <a:r>
              <a:rPr lang="he-IL" sz="2400" dirty="0"/>
              <a:t>תמיסה ראשונה - </a:t>
            </a:r>
            <a:r>
              <a:rPr lang="en-US" sz="2400" dirty="0"/>
              <a:t> M</a:t>
            </a:r>
            <a:r>
              <a:rPr lang="he-IL" sz="2400" dirty="0"/>
              <a:t>0.1.   </a:t>
            </a:r>
            <a:br>
              <a:rPr lang="en-US" sz="2400" dirty="0"/>
            </a:br>
            <a:r>
              <a:rPr lang="he-IL" sz="2400" dirty="0"/>
              <a:t>תמיסה שנייה- </a:t>
            </a:r>
            <a:r>
              <a:rPr lang="en-US" sz="2400" dirty="0"/>
              <a:t> M</a:t>
            </a:r>
            <a:r>
              <a:rPr lang="he-IL" sz="2400" dirty="0"/>
              <a:t>0.01 </a:t>
            </a:r>
            <a:br>
              <a:rPr lang="en-US" sz="2400" dirty="0"/>
            </a:br>
            <a:r>
              <a:rPr lang="he-IL" sz="2400" dirty="0"/>
              <a:t>תמיסה שלישית- </a:t>
            </a:r>
            <a:r>
              <a:rPr lang="en-US" sz="2400" dirty="0"/>
              <a:t> M</a:t>
            </a:r>
            <a:r>
              <a:rPr lang="he-IL" sz="2400" dirty="0"/>
              <a:t> 1.0.  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he-IL" altLang="en-US" sz="2400" dirty="0"/>
              <a:t>בשלש התמיסות נבדקה מוליכות חשמלית.</a:t>
            </a:r>
            <a:br>
              <a:rPr lang="en-US" altLang="en-US" sz="2400" dirty="0"/>
            </a:br>
            <a:r>
              <a:rPr lang="he-IL" altLang="en-US" sz="2400" dirty="0"/>
              <a:t>                                    </a:t>
            </a:r>
            <a:br>
              <a:rPr lang="en-US" altLang="en-US" sz="2400" dirty="0"/>
            </a:br>
            <a:r>
              <a:rPr lang="he-IL" altLang="en-US" sz="2400" dirty="0"/>
              <a:t>                                    דרג את התמיסות לפי המוליכות החשמלית שלהן </a:t>
            </a:r>
          </a:p>
          <a:p>
            <a:pPr>
              <a:spcBef>
                <a:spcPct val="50000"/>
              </a:spcBef>
            </a:pPr>
            <a:r>
              <a:rPr lang="he-IL" altLang="en-US" sz="2400" dirty="0"/>
              <a:t>                                    מהגבוהה לנמוכה. נמק.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265117" y="773282"/>
            <a:ext cx="11161453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rgbClr val="3399FF"/>
                </a:solidFill>
              </a:rPr>
              <a:t>תרגיל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3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מלבן 2"/>
          <p:cNvSpPr/>
          <p:nvPr/>
        </p:nvSpPr>
        <p:spPr>
          <a:xfrm>
            <a:off x="648586" y="1749479"/>
            <a:ext cx="1057713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400" dirty="0">
                <a:solidFill>
                  <a:srgbClr val="002060"/>
                </a:solidFill>
              </a:rPr>
              <a:t>המוליכות תלויה בריכוז כל היונים הניידים גם החיוביים וגם השליליים . </a:t>
            </a:r>
            <a:r>
              <a:rPr lang="he-IL" altLang="en-US" sz="2400" dirty="0"/>
              <a:t>ככל שריכוז החומצה גבוה יותר, כך יש יותר יונים (חיוביים ושליליים). ככל  שריכוז היונים הניידים בתמיסה גבוה יותר כך המוליכות החשמלית תהיה גבוהה יותר. </a:t>
            </a:r>
          </a:p>
          <a:p>
            <a:pPr lvl="0">
              <a:spcBef>
                <a:spcPts val="1200"/>
              </a:spcBef>
            </a:pPr>
            <a:r>
              <a:rPr lang="he-IL" sz="2400" dirty="0">
                <a:solidFill>
                  <a:schemeClr val="dk1"/>
                </a:solidFill>
                <a:ea typeface="Varela Round"/>
                <a:sym typeface="Varela Round"/>
              </a:rPr>
              <a:t>בשלוש התמיסות יש אותם יונים ניידים, אך ריכוזם שונה.</a:t>
            </a:r>
            <a:endParaRPr lang="en-US" sz="2400" dirty="0">
              <a:solidFill>
                <a:schemeClr val="dk1"/>
              </a:solidFill>
              <a:ea typeface="Varela Round"/>
              <a:sym typeface="Varela Round"/>
            </a:endParaRPr>
          </a:p>
          <a:p>
            <a:pPr lvl="0">
              <a:spcBef>
                <a:spcPts val="1200"/>
              </a:spcBef>
            </a:pPr>
            <a:r>
              <a:rPr lang="en-US" sz="2400" dirty="0" err="1">
                <a:solidFill>
                  <a:schemeClr val="dk1"/>
                </a:solidFill>
                <a:ea typeface="Varela Round"/>
                <a:sym typeface="Varela Round"/>
              </a:rPr>
              <a:t>דירוג</a:t>
            </a:r>
            <a:r>
              <a:rPr lang="en-US" sz="2400" dirty="0">
                <a:solidFill>
                  <a:schemeClr val="dk1"/>
                </a:solidFill>
                <a:ea typeface="Varela Round"/>
                <a:sym typeface="Varela Round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Varela Round"/>
                <a:sym typeface="Varela Round"/>
              </a:rPr>
              <a:t>התמיסות</a:t>
            </a:r>
            <a:r>
              <a:rPr lang="en-US" sz="2400" dirty="0">
                <a:solidFill>
                  <a:schemeClr val="dk1"/>
                </a:solidFill>
                <a:ea typeface="Varela Round"/>
                <a:sym typeface="Varela Round"/>
              </a:rPr>
              <a:t>  </a:t>
            </a:r>
            <a:r>
              <a:rPr lang="en-US" sz="2400" dirty="0" err="1">
                <a:solidFill>
                  <a:schemeClr val="dk1"/>
                </a:solidFill>
                <a:ea typeface="Varela Round"/>
                <a:sym typeface="Varela Round"/>
              </a:rPr>
              <a:t>לפי</a:t>
            </a:r>
            <a:r>
              <a:rPr lang="en-US" sz="2400" dirty="0">
                <a:solidFill>
                  <a:schemeClr val="dk1"/>
                </a:solidFill>
                <a:ea typeface="Varela Round"/>
                <a:sym typeface="Varela Round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Varela Round"/>
                <a:sym typeface="Varela Round"/>
              </a:rPr>
              <a:t>המוליכות</a:t>
            </a:r>
            <a:r>
              <a:rPr lang="en-US" sz="2400" dirty="0">
                <a:solidFill>
                  <a:schemeClr val="dk1"/>
                </a:solidFill>
                <a:ea typeface="Varela Round"/>
                <a:sym typeface="Varela Round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Varela Round"/>
                <a:sym typeface="Varela Round"/>
              </a:rPr>
              <a:t>החשמלית</a:t>
            </a:r>
            <a:r>
              <a:rPr lang="en-US" sz="2400" dirty="0">
                <a:solidFill>
                  <a:schemeClr val="dk1"/>
                </a:solidFill>
                <a:ea typeface="Varela Round"/>
                <a:sym typeface="Varela Round"/>
              </a:rPr>
              <a:t> :</a:t>
            </a:r>
          </a:p>
          <a:p>
            <a:pPr lvl="0">
              <a:spcBef>
                <a:spcPts val="1200"/>
              </a:spcBef>
            </a:pPr>
            <a:r>
              <a:rPr lang="en-US" sz="2400" dirty="0">
                <a:solidFill>
                  <a:schemeClr val="dk1"/>
                </a:solidFill>
                <a:ea typeface="Varela Round"/>
                <a:sym typeface="Varela Round"/>
              </a:rPr>
              <a:t>1.0 M HNO</a:t>
            </a:r>
            <a:r>
              <a:rPr lang="en-US" sz="2400" baseline="-25000" dirty="0">
                <a:solidFill>
                  <a:schemeClr val="dk1"/>
                </a:solidFill>
                <a:ea typeface="Varela Round"/>
                <a:sym typeface="Varela Round"/>
              </a:rPr>
              <a:t>3(</a:t>
            </a:r>
            <a:r>
              <a:rPr lang="en-US" sz="2400" baseline="-25000" dirty="0" err="1">
                <a:solidFill>
                  <a:schemeClr val="dk1"/>
                </a:solidFill>
                <a:ea typeface="Varela Round"/>
                <a:sym typeface="Varela Round"/>
              </a:rPr>
              <a:t>aq</a:t>
            </a:r>
            <a:r>
              <a:rPr lang="en-US" sz="2400" baseline="-25000" dirty="0">
                <a:solidFill>
                  <a:schemeClr val="dk1"/>
                </a:solidFill>
                <a:ea typeface="Varela Round"/>
                <a:sym typeface="Varela Round"/>
              </a:rPr>
              <a:t>)</a:t>
            </a:r>
            <a:r>
              <a:rPr lang="en-US" sz="2400" dirty="0">
                <a:solidFill>
                  <a:schemeClr val="dk1"/>
                </a:solidFill>
                <a:ea typeface="Varela Round"/>
                <a:sym typeface="Varela Round"/>
              </a:rPr>
              <a:t>  &gt;  0.1 M HNO</a:t>
            </a:r>
            <a:r>
              <a:rPr lang="en-US" sz="2400" baseline="-25000" dirty="0">
                <a:solidFill>
                  <a:schemeClr val="dk1"/>
                </a:solidFill>
                <a:ea typeface="Varela Round"/>
                <a:sym typeface="Varela Round"/>
              </a:rPr>
              <a:t>3(</a:t>
            </a:r>
            <a:r>
              <a:rPr lang="en-US" sz="2400" baseline="-25000" dirty="0" err="1">
                <a:solidFill>
                  <a:schemeClr val="dk1"/>
                </a:solidFill>
                <a:ea typeface="Varela Round"/>
                <a:sym typeface="Varela Round"/>
              </a:rPr>
              <a:t>aq</a:t>
            </a:r>
            <a:r>
              <a:rPr lang="en-US" sz="2400" baseline="-25000" dirty="0">
                <a:solidFill>
                  <a:schemeClr val="dk1"/>
                </a:solidFill>
                <a:ea typeface="Varela Round"/>
                <a:sym typeface="Varela Round"/>
              </a:rPr>
              <a:t>)  </a:t>
            </a:r>
            <a:r>
              <a:rPr lang="en-US" sz="2400" dirty="0">
                <a:solidFill>
                  <a:schemeClr val="dk1"/>
                </a:solidFill>
                <a:ea typeface="Varela Round"/>
                <a:sym typeface="Varela Round"/>
              </a:rPr>
              <a:t> &gt;  0.01 M HNO</a:t>
            </a:r>
            <a:r>
              <a:rPr lang="en-US" sz="2400" baseline="-25000" dirty="0">
                <a:solidFill>
                  <a:schemeClr val="dk1"/>
                </a:solidFill>
                <a:ea typeface="Varela Round"/>
                <a:sym typeface="Varela Round"/>
              </a:rPr>
              <a:t>3(</a:t>
            </a:r>
            <a:r>
              <a:rPr lang="en-US" sz="2400" baseline="-25000" dirty="0" err="1">
                <a:solidFill>
                  <a:schemeClr val="dk1"/>
                </a:solidFill>
                <a:ea typeface="Varela Round"/>
                <a:sym typeface="Varela Round"/>
              </a:rPr>
              <a:t>aq</a:t>
            </a:r>
            <a:r>
              <a:rPr lang="en-US" sz="2400" baseline="-25000" dirty="0">
                <a:solidFill>
                  <a:schemeClr val="dk1"/>
                </a:solidFill>
                <a:ea typeface="Varela Round"/>
                <a:sym typeface="Varela Round"/>
              </a:rPr>
              <a:t>) </a:t>
            </a:r>
            <a:endParaRPr lang="en-US" sz="2400" dirty="0">
              <a:solidFill>
                <a:schemeClr val="dk1"/>
              </a:solidFill>
              <a:ea typeface="Varela Round"/>
              <a:sym typeface="Varela Round"/>
            </a:endParaRP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326523" y="936039"/>
            <a:ext cx="11161453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rgbClr val="3399FF"/>
                </a:solidFill>
              </a:rPr>
              <a:t>פתרון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41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>
                <a:sym typeface="Varela Round"/>
              </a:rPr>
              <a:t>תגובה בין חומצה לבסיס</a:t>
            </a:r>
          </a:p>
          <a:p>
            <a:pPr rtl="1"/>
            <a:endParaRPr lang="he-IL" dirty="0">
              <a:sym typeface="Varela Round"/>
            </a:endParaRPr>
          </a:p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63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תגובת חומצה בסיס - 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</a:rPr>
              <a:t>תגובה בין אמוניה ומימן כלורי במצב גזי</a:t>
            </a:r>
            <a:endParaRPr lang="en-US" dirty="0"/>
          </a:p>
        </p:txBody>
      </p:sp>
      <p:pic>
        <p:nvPicPr>
          <p:cNvPr id="4" name="מדיה מקוונת 3" title="Ammonium Chloride HCl + NH3 = NH4Cl Hydrochloric acid + ammonia hydroxide.">
            <a:hlinkClick r:id="" action="ppaction://media"/>
            <a:extLst>
              <a:ext uri="{FF2B5EF4-FFF2-40B4-BE49-F238E27FC236}">
                <a16:creationId xmlns:a16="http://schemas.microsoft.com/office/drawing/2014/main" id="{F03FF1A6-A08C-4E07-B25B-F9640EF5C2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6645" y="1481328"/>
            <a:ext cx="8637355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תגובת חומצה בסיס- </a:t>
            </a:r>
            <a:r>
              <a:rPr lang="he-IL" sz="3200" dirty="0">
                <a:solidFill>
                  <a:schemeClr val="accent1">
                    <a:lumMod val="75000"/>
                  </a:schemeClr>
                </a:solidFill>
              </a:rPr>
              <a:t>תגובה בין אמוניה ומימן כלורי במצב גזי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42D5D1A-BE8D-4FEB-BD33-94024AE8C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166" y="1630008"/>
            <a:ext cx="75914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9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מלבן 2"/>
          <p:cNvSpPr/>
          <p:nvPr/>
        </p:nvSpPr>
        <p:spPr>
          <a:xfrm>
            <a:off x="-103148" y="991354"/>
            <a:ext cx="10084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e-IL" sz="2400" dirty="0"/>
              <a:t>לפניכם נוסחאות של שני חומרים: 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SO</a:t>
            </a:r>
            <a:r>
              <a:rPr lang="en-US" altLang="en-US" sz="2400" baseline="-25000" dirty="0"/>
              <a:t>4(l)</a:t>
            </a:r>
            <a:r>
              <a:rPr lang="he-IL" altLang="en-US" sz="2400" baseline="-25000" dirty="0"/>
              <a:t>, </a:t>
            </a:r>
            <a:r>
              <a:rPr lang="he-IL" sz="2400" dirty="0"/>
              <a:t>ו- </a:t>
            </a:r>
            <a:r>
              <a:rPr lang="en-US" altLang="en-US" sz="2400" dirty="0"/>
              <a:t>Ba(OH)</a:t>
            </a:r>
            <a:r>
              <a:rPr lang="en-US" altLang="en-US" sz="2400" baseline="-25000" dirty="0"/>
              <a:t>2(s) </a:t>
            </a:r>
            <a:r>
              <a:rPr lang="he-IL" altLang="en-US" sz="2400" baseline="-25000" dirty="0"/>
              <a:t>..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e-IL" sz="2400" dirty="0"/>
              <a:t>הכינו מכל אחד מהם תמיסות מימיות לפי הנתונים הבאים: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e-IL" sz="2400" dirty="0"/>
              <a:t>  200 מ”ל תמיסת</a:t>
            </a:r>
            <a:r>
              <a:rPr lang="en-US" sz="2400" dirty="0"/>
              <a:t> 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SO</a:t>
            </a:r>
            <a:r>
              <a:rPr lang="en-US" altLang="en-US" sz="2400" baseline="-25000" dirty="0"/>
              <a:t>4</a:t>
            </a:r>
            <a:r>
              <a:rPr lang="en-US" sz="2400" baseline="-25000" dirty="0"/>
              <a:t> </a:t>
            </a:r>
            <a:r>
              <a:rPr lang="en-US" altLang="en-US" sz="2400" baseline="-25000" dirty="0"/>
              <a:t> </a:t>
            </a:r>
            <a:r>
              <a:rPr lang="he-IL" sz="2400" dirty="0"/>
              <a:t>בריכוז </a:t>
            </a:r>
            <a:r>
              <a:rPr lang="en-US" sz="2400" dirty="0"/>
              <a:t>M</a:t>
            </a:r>
            <a:r>
              <a:rPr lang="he-IL" sz="2400" dirty="0"/>
              <a:t>0.1 ו- 400 מ”ל תמיסת</a:t>
            </a:r>
            <a:r>
              <a:rPr lang="en-US" sz="2400" dirty="0"/>
              <a:t>  </a:t>
            </a:r>
            <a:r>
              <a:rPr lang="en-US" altLang="en-US" sz="2400" dirty="0"/>
              <a:t>Ba(OH)</a:t>
            </a:r>
            <a:r>
              <a:rPr lang="en-US" altLang="en-US" sz="2400" baseline="-25000" dirty="0"/>
              <a:t>2 </a:t>
            </a:r>
            <a:r>
              <a:rPr lang="en-US" sz="2400" baseline="-25000" dirty="0"/>
              <a:t> </a:t>
            </a:r>
            <a:r>
              <a:rPr lang="he-IL" sz="2400" baseline="-25000" dirty="0"/>
              <a:t> </a:t>
            </a:r>
            <a:r>
              <a:rPr lang="he-IL" altLang="en-US" sz="2400" dirty="0"/>
              <a:t>בריכוז </a:t>
            </a:r>
            <a:r>
              <a:rPr lang="en-US" altLang="en-US" sz="2400" dirty="0"/>
              <a:t>M</a:t>
            </a:r>
            <a:r>
              <a:rPr lang="he-IL" altLang="en-US" sz="2400" dirty="0"/>
              <a:t>0.01</a:t>
            </a:r>
            <a:r>
              <a:rPr lang="en-US" altLang="en-US" sz="2400" dirty="0"/>
              <a:t>. </a:t>
            </a:r>
          </a:p>
          <a:p>
            <a:pPr>
              <a:spcBef>
                <a:spcPct val="50000"/>
              </a:spcBef>
            </a:pPr>
            <a:r>
              <a:rPr lang="he-IL" altLang="en-US" sz="2400" dirty="0"/>
              <a:t>א. נסח ואזן את תגובות ההמסה </a:t>
            </a:r>
            <a:r>
              <a:rPr lang="he-IL" altLang="en-US" sz="2400" dirty="0">
                <a:solidFill>
                  <a:srgbClr val="002060"/>
                </a:solidFill>
              </a:rPr>
              <a:t>במים</a:t>
            </a:r>
            <a:r>
              <a:rPr lang="he-IL" altLang="en-US" sz="2400" dirty="0">
                <a:solidFill>
                  <a:srgbClr val="FF0000"/>
                </a:solidFill>
              </a:rPr>
              <a:t> </a:t>
            </a:r>
            <a:r>
              <a:rPr lang="he-IL" altLang="en-US" sz="2400" dirty="0"/>
              <a:t>של כל אחד מהחומרים.</a:t>
            </a:r>
          </a:p>
          <a:p>
            <a:pPr>
              <a:spcBef>
                <a:spcPct val="50000"/>
              </a:spcBef>
            </a:pPr>
            <a:r>
              <a:rPr lang="he-IL" altLang="en-US" sz="2400" dirty="0"/>
              <a:t>ב. חשב את מספר המולים של יוני </a:t>
            </a:r>
            <a:r>
              <a:rPr lang="he-IL" altLang="en-US" sz="2400" dirty="0" err="1"/>
              <a:t>ההידרוניום</a:t>
            </a:r>
            <a:r>
              <a:rPr lang="he-IL" altLang="en-US" sz="2400" dirty="0"/>
              <a:t> ושל יוני ההידרוקסיד</a:t>
            </a:r>
            <a:r>
              <a:rPr lang="en-US" altLang="en-US" sz="2400" dirty="0"/>
              <a:t>. 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868783" y="707439"/>
            <a:ext cx="11161453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rgbClr val="3399FF"/>
                </a:solidFill>
              </a:rPr>
              <a:t>תרגיל מסכם לשיעורי בית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986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4CDF6FE-7A71-437B-A859-CFEC1DCD622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03115" y="1554768"/>
            <a:ext cx="1107350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he-IL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התרכובת 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K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2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HPO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4(s)</a:t>
            </a:r>
            <a:r>
              <a:rPr kumimoji="0" lang="he-IL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 </a:t>
            </a:r>
            <a:r>
              <a:rPr kumimoji="0" lang="he-IL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מסיסה במים ולתמיסתה המימית 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pH &gt;7  </a:t>
            </a:r>
            <a:r>
              <a:rPr kumimoji="0" lang="he-IL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. </a:t>
            </a:r>
            <a:endParaRPr kumimoji="0" lang="en-US" altLang="he-IL" sz="2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r" defTabSz="914400" rtl="1">
              <a:buNone/>
            </a:pPr>
            <a:r>
              <a:rPr kumimoji="0" lang="he-IL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בחר את הניסוח ה</a:t>
            </a:r>
            <a:r>
              <a:rPr lang="he-IL" altLang="he-IL" sz="2400" dirty="0" bmk=""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נכון שמתאים ל</a:t>
            </a:r>
            <a:r>
              <a:rPr kumimoji="0" lang="he-IL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תגובת ההמסה במים של 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K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2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HPO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4(s)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</a:t>
            </a:r>
            <a:r>
              <a:rPr kumimoji="0" lang="he-IL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.</a:t>
            </a:r>
          </a:p>
          <a:p>
            <a:pPr marL="0" lvl="0" indent="0" algn="r" defTabSz="914400" rtl="1">
              <a:buNone/>
            </a:pPr>
            <a:endParaRPr kumimoji="0" lang="en-US" altLang="he-IL" sz="2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00200" algn="l"/>
              </a:tabLst>
            </a:pP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K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2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HPO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4(s)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 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2K</a:t>
            </a:r>
            <a:r>
              <a:rPr kumimoji="0" lang="en-US" altLang="he-IL" sz="24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+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))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OH</a:t>
            </a:r>
            <a:r>
              <a:rPr kumimoji="0" lang="en-US" altLang="he-IL" sz="24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PO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3</a:t>
            </a:r>
            <a:r>
              <a:rPr kumimoji="0" lang="en-US" altLang="he-IL" sz="24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endParaRPr kumimoji="0" lang="en-US" altLang="he-IL" sz="2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buFontTx/>
              <a:buChar char="•"/>
            </a:pP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K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HPO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4(s)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+ 2H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O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(l)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</a:t>
            </a:r>
            <a:r>
              <a:rPr lang="en-US" altLang="he-IL" sz="2400" dirty="0" bmk=""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2KOH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(</a:t>
            </a:r>
            <a:r>
              <a:rPr kumimoji="0" lang="en-US" altLang="he-IL" sz="2400" b="0" i="0" u="none" strike="noStrike" cap="none" normalizeH="0" baseline="-30000" dirty="0" err="1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))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H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3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PO</a:t>
            </a:r>
            <a:r>
              <a:rPr kumimoji="0" lang="en-US" altLang="he-IL" sz="2400" b="0" i="0" u="none" strike="noStrike" cap="none" normalizeH="0" baseline="-25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4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(</a:t>
            </a:r>
            <a:r>
              <a:rPr kumimoji="0" lang="en-US" altLang="he-IL" sz="2400" b="0" i="0" u="none" strike="noStrike" cap="none" normalizeH="0" baseline="-30000" dirty="0" err="1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endParaRPr kumimoji="0" lang="en-US" altLang="he-IL" sz="2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buFontTx/>
              <a:buChar char="•"/>
            </a:pP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K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HPO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4(s)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H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</a:t>
            </a:r>
            <a:r>
              <a:rPr kumimoji="0" lang="en-US" altLang="he-IL" sz="2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O</a:t>
            </a:r>
            <a:r>
              <a:rPr kumimoji="0" lang="en-US" altLang="he-IL" sz="2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(l)</a:t>
            </a:r>
            <a:r>
              <a:rPr lang="en-US" altLang="he-IL" sz="2400" dirty="0" bmk=""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Symbol" panose="05050102010706020507" pitchFamily="18" charset="2"/>
              </a:rPr>
              <a:t> </a:t>
            </a:r>
            <a:r>
              <a:rPr kumimoji="0" lang="en-US" altLang="he-IL" sz="2400" b="0" i="0" u="none" strike="noStrike" cap="none" normalizeH="0" baseline="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2K</a:t>
            </a:r>
            <a:r>
              <a:rPr kumimoji="0" lang="en-US" altLang="he-IL" sz="2400" b="0" i="0" u="none" strike="noStrike" cap="none" normalizeH="0" baseline="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+</a:t>
            </a:r>
            <a:r>
              <a:rPr kumimoji="0" lang="en-US" altLang="he-IL" sz="2400" b="0" i="0" u="none" strike="noStrike" cap="none" normalizeH="0" baseline="-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r>
              <a:rPr kumimoji="0" lang="en-US" altLang="he-IL" sz="2400" b="0" i="0" u="none" strike="noStrike" cap="none" normalizeH="0" baseline="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OH</a:t>
            </a:r>
            <a:r>
              <a:rPr kumimoji="0" lang="en-US" altLang="he-IL" sz="2400" b="0" i="0" u="none" strike="noStrike" cap="none" normalizeH="0" baseline="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r>
              <a:rPr kumimoji="0" lang="en-US" altLang="he-IL" sz="2400" b="0" i="0" u="none" strike="noStrike" cap="none" normalizeH="0" baseline="-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r>
              <a:rPr kumimoji="0" lang="en-US" altLang="he-IL" sz="2400" b="0" i="0" u="none" strike="noStrike" cap="none" normalizeH="0" baseline="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H</a:t>
            </a:r>
            <a:r>
              <a:rPr kumimoji="0" lang="en-US" altLang="he-IL" sz="2400" b="0" i="0" u="none" strike="noStrike" cap="none" normalizeH="0" baseline="-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</a:t>
            </a:r>
            <a:r>
              <a:rPr kumimoji="0" lang="en-US" altLang="he-IL" sz="2400" b="0" i="0" u="none" strike="noStrike" cap="none" normalizeH="0" baseline="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PO</a:t>
            </a:r>
            <a:r>
              <a:rPr kumimoji="0" lang="en-US" altLang="he-IL" sz="2400" b="0" i="0" u="none" strike="noStrike" cap="none" normalizeH="0" baseline="-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4</a:t>
            </a:r>
            <a:r>
              <a:rPr kumimoji="0" lang="en-US" altLang="he-IL" sz="2400" b="0" i="0" u="none" strike="noStrike" cap="none" normalizeH="0" baseline="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r>
              <a:rPr kumimoji="0" lang="en-US" altLang="he-IL" sz="2400" b="0" i="0" u="none" strike="noStrike" cap="none" normalizeH="0" baseline="-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 bmk="_Hlk3943609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buFontTx/>
              <a:buChar char="•"/>
            </a:pP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K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HPO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4(s)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H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O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(l)</a:t>
            </a:r>
            <a:r>
              <a:rPr lang="en-US" altLang="he-IL" sz="2400" dirty="0" bmk=""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Symbol" panose="05050102010706020507" pitchFamily="18" charset="2"/>
              </a:rPr>
              <a:t> 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2K</a:t>
            </a:r>
            <a:r>
              <a:rPr kumimoji="0" lang="en-US" altLang="he-I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+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OH</a:t>
            </a:r>
            <a:r>
              <a:rPr kumimoji="0" lang="en-US" altLang="he-I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HPO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4</a:t>
            </a:r>
            <a:r>
              <a:rPr kumimoji="0" lang="en-US" altLang="he-I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2-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  <a:sym typeface="Wingdings" panose="05000000000000000000" pitchFamily="2" charset="2"/>
            </a:endParaRPr>
          </a:p>
          <a:p>
            <a:pPr marL="0" lvl="0" indent="0" defTabSz="914400">
              <a:lnSpc>
                <a:spcPct val="150000"/>
              </a:lnSpc>
              <a:buFontTx/>
              <a:buChar char="•"/>
            </a:pP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2K</a:t>
            </a:r>
            <a:r>
              <a:rPr kumimoji="0" lang="en-US" altLang="he-I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+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r>
              <a:rPr kumimoji="0" lang="en-US" altLang="he-I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+ HPO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4</a:t>
            </a:r>
            <a:r>
              <a:rPr kumimoji="0" lang="en-US" altLang="he-I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</a:t>
            </a:r>
            <a:r>
              <a:rPr lang="en-US" altLang="he-IL" sz="2400" dirty="0" bmk=""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Symbol" panose="05050102010706020507" pitchFamily="18" charset="2"/>
              </a:rPr>
              <a:t>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</a:rPr>
              <a:t> 2K</a:t>
            </a:r>
            <a:r>
              <a:rPr kumimoji="0" lang="en-US" altLang="he-I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+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OH</a:t>
            </a:r>
            <a:r>
              <a:rPr kumimoji="0" lang="en-US" altLang="he-I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 + H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2</a:t>
            </a:r>
            <a:r>
              <a:rPr kumimoji="0" lang="en-US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PO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4</a:t>
            </a:r>
            <a:r>
              <a:rPr kumimoji="0" lang="en-US" altLang="he-I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(</a:t>
            </a:r>
            <a:r>
              <a:rPr kumimoji="0" lang="en-US" altLang="he-IL" sz="2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aq</a:t>
            </a:r>
            <a:r>
              <a:rPr kumimoji="0" lang="en-US" altLang="he-IL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MS Mincho" panose="02020609040205080304" pitchFamily="49" charset="-128"/>
                <a:cs typeface="Varela Round" panose="00000500000000000000" pitchFamily="2" charset="-79"/>
                <a:sym typeface="Wingdings" panose="05000000000000000000" pitchFamily="2" charset="2"/>
              </a:rPr>
              <a:t>)</a:t>
            </a: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  <a:sym typeface="Wingdings" panose="05000000000000000000" pitchFamily="2" charset="2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ea typeface="MS Mincho" panose="02020609040205080304" pitchFamily="49" charset="-128"/>
              <a:cs typeface="Varela Round" panose="00000500000000000000" pitchFamily="2" charset="-79"/>
              <a:sym typeface="Wingdings" panose="05000000000000000000" pitchFamily="2" charset="2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875EB8F7-884A-469D-B5CA-6513FB8F6240}"/>
              </a:ext>
            </a:extLst>
          </p:cNvPr>
          <p:cNvSpPr txBox="1">
            <a:spLocks/>
          </p:cNvSpPr>
          <p:nvPr/>
        </p:nvSpPr>
        <p:spPr>
          <a:xfrm>
            <a:off x="767183" y="936039"/>
            <a:ext cx="11161453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rgbClr val="3399FF"/>
                </a:solidFill>
              </a:rPr>
              <a:t>תרגיל מסכם לשיעורי בית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949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01ED6A-C240-4949-B7B9-0B49BF340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תודה על ההקשבה!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3738" y="2262799"/>
            <a:ext cx="3955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פתרו את התרגילים המסכמים הבאים:</a:t>
            </a:r>
          </a:p>
        </p:txBody>
      </p:sp>
      <p:pic>
        <p:nvPicPr>
          <p:cNvPr id="6" name="תמונה 5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408622"/>
            <a:ext cx="2335320" cy="22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09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>
                <a:solidFill>
                  <a:srgbClr val="002060"/>
                </a:solidFill>
                <a:sym typeface="Varela Round"/>
              </a:rPr>
              <a:t>ניסוח</a:t>
            </a:r>
            <a:r>
              <a:rPr lang="he-IL" dirty="0">
                <a:solidFill>
                  <a:srgbClr val="FF0000"/>
                </a:solidFill>
                <a:sym typeface="Varela Round"/>
              </a:rPr>
              <a:t> </a:t>
            </a:r>
            <a:r>
              <a:rPr lang="he-IL" dirty="0">
                <a:sym typeface="Varela Round"/>
              </a:rPr>
              <a:t>תגובה ("המסה") של חומצה במים</a:t>
            </a:r>
          </a:p>
          <a:p>
            <a:r>
              <a:rPr lang="en-US" dirty="0">
                <a:sym typeface="Varela Round"/>
              </a:rPr>
              <a:t> </a:t>
            </a:r>
            <a:endParaRPr lang="en-US" b="1" strike="sngStrike" dirty="0"/>
          </a:p>
          <a:p>
            <a:endParaRPr lang="en-US" b="1" dirty="0"/>
          </a:p>
        </p:txBody>
      </p:sp>
      <p:pic>
        <p:nvPicPr>
          <p:cNvPr id="2" name="תמונה 1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9" y="1740379"/>
            <a:ext cx="2100450" cy="22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5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 </a:t>
            </a:r>
            <a:endParaRPr lang="en-US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81EC0BBE-FC6D-4E82-A559-E3EBFF0FA3A4}"/>
              </a:ext>
            </a:extLst>
          </p:cNvPr>
          <p:cNvSpPr txBox="1">
            <a:spLocks/>
          </p:cNvSpPr>
          <p:nvPr/>
        </p:nvSpPr>
        <p:spPr>
          <a:xfrm>
            <a:off x="4855779" y="586179"/>
            <a:ext cx="6789456" cy="114300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>
              <a:defRPr/>
            </a:pPr>
            <a:r>
              <a:rPr lang="he-IL" sz="32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הגדרה לחומצה ובסיס- תזכורת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831F403-8851-4F55-B7FB-330FC2224C17}"/>
              </a:ext>
            </a:extLst>
          </p:cNvPr>
          <p:cNvSpPr/>
          <p:nvPr/>
        </p:nvSpPr>
        <p:spPr>
          <a:xfrm>
            <a:off x="515273" y="1575889"/>
            <a:ext cx="10809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en-US" sz="2400" b="1" dirty="0"/>
              <a:t>על פי הגדרת ( 1923) לאורי (</a:t>
            </a:r>
            <a:r>
              <a:rPr lang="en-US" altLang="en-US" sz="2400" b="1" dirty="0" err="1"/>
              <a:t>T.Lowry</a:t>
            </a:r>
            <a:r>
              <a:rPr lang="he-IL" altLang="en-US" sz="2400" b="1" dirty="0"/>
              <a:t>) באנגליה </a:t>
            </a:r>
            <a:r>
              <a:rPr lang="he-IL" altLang="en-US" sz="2400" b="1" dirty="0" err="1"/>
              <a:t>וברונסטד</a:t>
            </a:r>
            <a:r>
              <a:rPr lang="he-IL" altLang="en-US" sz="2400" b="1" dirty="0"/>
              <a:t> (</a:t>
            </a:r>
            <a:r>
              <a:rPr lang="en-US" altLang="en-US" sz="2400" b="1" dirty="0"/>
              <a:t>J. Bronsted</a:t>
            </a:r>
            <a:r>
              <a:rPr lang="he-IL" altLang="en-US" sz="2400" b="1" dirty="0"/>
              <a:t> ) בדנמרק : </a:t>
            </a:r>
          </a:p>
          <a:p>
            <a:endParaRPr lang="he-IL" altLang="en-US" sz="2400" dirty="0"/>
          </a:p>
          <a:p>
            <a:r>
              <a:rPr lang="he-IL" altLang="en-US" sz="2400" dirty="0">
                <a:solidFill>
                  <a:srgbClr val="00B050"/>
                </a:solidFill>
              </a:rPr>
              <a:t>חומצה</a:t>
            </a:r>
            <a:r>
              <a:rPr lang="he-IL" altLang="en-US" sz="2400" dirty="0">
                <a:solidFill>
                  <a:srgbClr val="FF0000"/>
                </a:solidFill>
              </a:rPr>
              <a:t> </a:t>
            </a:r>
            <a:r>
              <a:rPr lang="he-IL" altLang="en-US" sz="2400" dirty="0"/>
              <a:t>היא חלקיק (מולקולה או יון) </a:t>
            </a:r>
            <a:r>
              <a:rPr lang="he-IL" altLang="en-US" sz="2400" dirty="0">
                <a:solidFill>
                  <a:srgbClr val="002060"/>
                </a:solidFill>
              </a:rPr>
              <a:t>המוסר</a:t>
            </a:r>
            <a:r>
              <a:rPr lang="he-IL" altLang="en-US" sz="2400" dirty="0">
                <a:solidFill>
                  <a:srgbClr val="FF0000"/>
                </a:solidFill>
              </a:rPr>
              <a:t> </a:t>
            </a:r>
            <a:r>
              <a:rPr lang="he-IL" altLang="en-US" sz="2400" dirty="0"/>
              <a:t>פרוטון (שמקורו באטום מימן מקוטב חיובית) </a:t>
            </a:r>
            <a:r>
              <a:rPr lang="he-IL" altLang="en-US" sz="2400" dirty="0">
                <a:solidFill>
                  <a:srgbClr val="002060"/>
                </a:solidFill>
              </a:rPr>
              <a:t>בתגובה</a:t>
            </a:r>
            <a:r>
              <a:rPr lang="he-IL" altLang="en-US" sz="2400" dirty="0"/>
              <a:t>.</a:t>
            </a:r>
          </a:p>
          <a:p>
            <a:endParaRPr lang="he-IL" altLang="en-US" sz="2400" dirty="0"/>
          </a:p>
          <a:p>
            <a:r>
              <a:rPr lang="he-IL" altLang="en-US" sz="2400" dirty="0">
                <a:solidFill>
                  <a:srgbClr val="00B050"/>
                </a:solidFill>
              </a:rPr>
              <a:t>בסיס</a:t>
            </a:r>
            <a:r>
              <a:rPr lang="he-IL" altLang="en-US" sz="2400" dirty="0">
                <a:solidFill>
                  <a:srgbClr val="002060"/>
                </a:solidFill>
              </a:rPr>
              <a:t> </a:t>
            </a:r>
            <a:r>
              <a:rPr lang="he-IL" altLang="en-US" sz="2400" dirty="0"/>
              <a:t>הוא חלקיק (מולקולה או יון) הקולט פרוטון </a:t>
            </a:r>
            <a:r>
              <a:rPr lang="he-IL" altLang="en-US" sz="2400" dirty="0">
                <a:solidFill>
                  <a:srgbClr val="002060"/>
                </a:solidFill>
              </a:rPr>
              <a:t>בתגובה</a:t>
            </a:r>
            <a:r>
              <a:rPr lang="he-IL" altLang="en-US" sz="2400" dirty="0"/>
              <a:t>. (מכיל אטום עליו קוטב שלילי או מטען שלילי)</a:t>
            </a:r>
            <a:endParaRPr lang="he-IL" altLang="en-US" sz="2800" dirty="0"/>
          </a:p>
          <a:p>
            <a:endParaRPr lang="he-IL" altLang="en-US" sz="2400" dirty="0"/>
          </a:p>
          <a:p>
            <a:r>
              <a:rPr lang="he-IL" altLang="en-US" sz="2400" dirty="0"/>
              <a:t>                                         החלקיק לא יכול לפעול כחומצה ללא נוכחות בסיס ולהפך.</a:t>
            </a:r>
          </a:p>
        </p:txBody>
      </p:sp>
    </p:spTree>
    <p:extLst>
      <p:ext uri="{BB962C8B-B14F-4D97-AF65-F5344CB8AC3E}">
        <p14:creationId xmlns:p14="http://schemas.microsoft.com/office/powerpoint/2010/main" val="415971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 </a:t>
            </a:r>
            <a:endParaRPr lang="en-US" dirty="0"/>
          </a:p>
        </p:txBody>
      </p:sp>
      <p:sp>
        <p:nvSpPr>
          <p:cNvPr id="15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76668" y="1028729"/>
            <a:ext cx="10554288" cy="293203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 </a:t>
            </a:r>
          </a:p>
          <a:p>
            <a:r>
              <a:rPr lang="he-IL" sz="2800" dirty="0">
                <a:solidFill>
                  <a:srgbClr val="002060"/>
                </a:solidFill>
                <a:latin typeface="Monotype Hadassah" pitchFamily="2" charset="-79"/>
              </a:rPr>
              <a:t>המים משמשים כממס הנפוץ ביותר, ולכן נהוג להגדיר חומרים רבים כבסיס או כחומצה </a:t>
            </a:r>
            <a:r>
              <a:rPr lang="he-IL" sz="2800" dirty="0">
                <a:solidFill>
                  <a:srgbClr val="00B050"/>
                </a:solidFill>
                <a:latin typeface="Monotype Hadassah" pitchFamily="2" charset="-79"/>
              </a:rPr>
              <a:t>יחסית</a:t>
            </a:r>
            <a:r>
              <a:rPr lang="he-IL" sz="2800" dirty="0">
                <a:solidFill>
                  <a:srgbClr val="002060"/>
                </a:solidFill>
                <a:latin typeface="Monotype Hadassah" pitchFamily="2" charset="-79"/>
              </a:rPr>
              <a:t> למים.</a:t>
            </a:r>
            <a:r>
              <a:rPr lang="en-US" sz="2800" dirty="0">
                <a:solidFill>
                  <a:srgbClr val="002060"/>
                </a:solidFill>
                <a:latin typeface="Monotype Hadassah" pitchFamily="2" charset="-79"/>
              </a:rPr>
              <a:t> </a:t>
            </a:r>
            <a:endParaRPr lang="he-IL" sz="2800" dirty="0">
              <a:solidFill>
                <a:srgbClr val="002060"/>
              </a:solidFill>
              <a:latin typeface="Monotype Hadassah" pitchFamily="2" charset="-79"/>
            </a:endParaRPr>
          </a:p>
          <a:p>
            <a:endParaRPr lang="he-IL" sz="2800" dirty="0">
              <a:solidFill>
                <a:srgbClr val="002060"/>
              </a:solidFill>
              <a:latin typeface="Monotype Hadassah" pitchFamily="2" charset="-79"/>
              <a:cs typeface="+mn-cs"/>
            </a:endParaRPr>
          </a:p>
          <a:p>
            <a:r>
              <a:rPr lang="he-IL" sz="28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כאשר מתרחשות תגובות חומצה בסיס עם מים, </a:t>
            </a:r>
          </a:p>
          <a:p>
            <a:r>
              <a:rPr lang="he-IL" sz="28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המים יתפקדו </a:t>
            </a:r>
            <a:r>
              <a:rPr lang="he-IL" sz="2800" dirty="0">
                <a:solidFill>
                  <a:srgbClr val="00B050"/>
                </a:solidFill>
                <a:latin typeface="Monotype Hadassah" pitchFamily="2" charset="-79"/>
                <a:cs typeface="+mn-cs"/>
              </a:rPr>
              <a:t>כבסיס או כחומצה </a:t>
            </a:r>
            <a:r>
              <a:rPr lang="he-IL" sz="28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יחסית לחלקיק עמו הם מגיבים.</a:t>
            </a:r>
            <a:r>
              <a:rPr lang="en-US" sz="28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 </a:t>
            </a:r>
            <a:endParaRPr lang="he-IL" sz="2800" dirty="0">
              <a:solidFill>
                <a:srgbClr val="002060"/>
              </a:solidFill>
              <a:latin typeface="Monotype Hadassah" pitchFamily="2" charset="-79"/>
              <a:cs typeface="+mn-cs"/>
            </a:endParaRPr>
          </a:p>
          <a:p>
            <a:r>
              <a:rPr lang="he-IL" sz="28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בתגובה עם חומצה המים יתנהגו כבסיס </a:t>
            </a:r>
          </a:p>
          <a:p>
            <a:r>
              <a:rPr lang="he-IL" sz="28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ובתגובה עם בסיס המים יתנהגו כחומצה.</a:t>
            </a:r>
            <a:endParaRPr lang="en-US" sz="2800" dirty="0">
              <a:solidFill>
                <a:srgbClr val="002060"/>
              </a:solidFill>
              <a:latin typeface="Monotype Hadassah" pitchFamily="2" charset="-79"/>
              <a:cs typeface="+mn-cs"/>
            </a:endParaRPr>
          </a:p>
        </p:txBody>
      </p:sp>
      <p:pic>
        <p:nvPicPr>
          <p:cNvPr id="3" name="תמונה 2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2" y="3647579"/>
            <a:ext cx="2573014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תגובה של חומצת מלח , </a:t>
            </a:r>
            <a:r>
              <a:rPr lang="en-US" dirty="0"/>
              <a:t> HCl</a:t>
            </a:r>
            <a:r>
              <a:rPr lang="he-IL" dirty="0"/>
              <a:t>, במים</a:t>
            </a:r>
            <a:endParaRPr lang="en-US" dirty="0"/>
          </a:p>
        </p:txBody>
      </p:sp>
      <p:sp>
        <p:nvSpPr>
          <p:cNvPr id="15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1235413" y="2039002"/>
            <a:ext cx="10272034" cy="87423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>
                <a:solidFill>
                  <a:srgbClr val="002060"/>
                </a:solidFill>
              </a:rPr>
              <a:t>כאשר מולקולות של </a:t>
            </a:r>
            <a:r>
              <a:rPr lang="he-IL" sz="3200" dirty="0">
                <a:solidFill>
                  <a:srgbClr val="FF0000"/>
                </a:solidFill>
              </a:rPr>
              <a:t> </a:t>
            </a:r>
            <a:r>
              <a:rPr lang="he-IL" sz="3200" dirty="0">
                <a:solidFill>
                  <a:srgbClr val="00B050"/>
                </a:solidFill>
              </a:rPr>
              <a:t>חומצה</a:t>
            </a:r>
            <a:r>
              <a:rPr lang="he-IL" sz="3200" dirty="0">
                <a:solidFill>
                  <a:srgbClr val="002060"/>
                </a:solidFill>
              </a:rPr>
              <a:t> באות במגע עם מולקולות מים, מתרחשת ביניהם תגובת חומצה בסיס. יש מעבר של פרוטון, </a:t>
            </a:r>
            <a:r>
              <a:rPr lang="en-US" sz="3200" dirty="0">
                <a:solidFill>
                  <a:srgbClr val="00B050"/>
                </a:solidFill>
                <a:ea typeface="Arial"/>
                <a:sym typeface="Arial"/>
              </a:rPr>
              <a:t>H</a:t>
            </a:r>
            <a:r>
              <a:rPr lang="en-US" sz="3200" baseline="30000" dirty="0">
                <a:solidFill>
                  <a:srgbClr val="00B050"/>
                </a:solidFill>
                <a:ea typeface="Arial"/>
                <a:sym typeface="Arial"/>
              </a:rPr>
              <a:t>+</a:t>
            </a:r>
            <a:r>
              <a:rPr lang="he-IL" sz="3200" baseline="30000" dirty="0">
                <a:solidFill>
                  <a:srgbClr val="00B050"/>
                </a:solidFill>
                <a:ea typeface="Arial"/>
                <a:sym typeface="Arial"/>
              </a:rPr>
              <a:t> </a:t>
            </a:r>
            <a:r>
              <a:rPr lang="he-IL" sz="3200" dirty="0">
                <a:solidFill>
                  <a:srgbClr val="00B050"/>
                </a:solidFill>
                <a:ea typeface="Arial"/>
                <a:sym typeface="Arial"/>
              </a:rPr>
              <a:t>ביניהם.</a:t>
            </a:r>
            <a:endParaRPr lang="he-IL" sz="3200" dirty="0">
              <a:solidFill>
                <a:srgbClr val="00B050"/>
              </a:solidFill>
            </a:endParaRPr>
          </a:p>
          <a:p>
            <a:r>
              <a:rPr lang="he-IL" sz="3200" dirty="0">
                <a:solidFill>
                  <a:srgbClr val="002060"/>
                </a:solidFill>
                <a:latin typeface="Monotype Hadassah" pitchFamily="2" charset="-79"/>
                <a:cs typeface="+mn-cs"/>
              </a:rPr>
              <a:t> </a:t>
            </a:r>
            <a:endParaRPr lang="en-US" sz="3200" dirty="0">
              <a:solidFill>
                <a:srgbClr val="00206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12" name="מציין מיקום טקסט 13">
            <a:extLst>
              <a:ext uri="{FF2B5EF4-FFF2-40B4-BE49-F238E27FC236}">
                <a16:creationId xmlns:a16="http://schemas.microsoft.com/office/drawing/2014/main" id="{1AE55D55-E006-4436-9644-33A1FB612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001760" y="1252728"/>
            <a:ext cx="2300937" cy="457200"/>
          </a:xfrm>
        </p:spPr>
        <p:txBody>
          <a:bodyPr/>
          <a:lstStyle/>
          <a:p>
            <a:r>
              <a:rPr lang="he-IL" dirty="0"/>
              <a:t>תגובה של חומצת מלח, </a:t>
            </a:r>
            <a:r>
              <a:rPr lang="en-US" dirty="0"/>
              <a:t> HCl</a:t>
            </a:r>
            <a:r>
              <a:rPr lang="he-IL" dirty="0"/>
              <a:t>, במים</a:t>
            </a:r>
            <a:endParaRPr lang="en-US" dirty="0"/>
          </a:p>
        </p:txBody>
      </p:sp>
      <p:pic>
        <p:nvPicPr>
          <p:cNvPr id="3" name="מדיה מקוונת 2" title="Dissociation of acid in water">
            <a:hlinkClick r:id="" action="ppaction://media"/>
            <a:extLst>
              <a:ext uri="{FF2B5EF4-FFF2-40B4-BE49-F238E27FC236}">
                <a16:creationId xmlns:a16="http://schemas.microsoft.com/office/drawing/2014/main" id="{7370D1D2-9EB1-43BC-BC50-3512499D6C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0400" y="875448"/>
            <a:ext cx="7843520" cy="4411980"/>
          </a:xfrm>
          <a:prstGeom prst="rect">
            <a:avLst/>
          </a:prstGeom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58DECEDB-337A-40DD-ADB7-77CFD979C8F6}"/>
              </a:ext>
            </a:extLst>
          </p:cNvPr>
          <p:cNvGrpSpPr/>
          <p:nvPr/>
        </p:nvGrpSpPr>
        <p:grpSpPr>
          <a:xfrm>
            <a:off x="660400" y="5287428"/>
            <a:ext cx="7788043" cy="1454727"/>
            <a:chOff x="869017" y="3425603"/>
            <a:chExt cx="7337725" cy="2672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7E9C91-D268-4D6F-8674-92071DE43B8E}"/>
                </a:ext>
              </a:extLst>
            </p:cNvPr>
            <p:cNvSpPr txBox="1"/>
            <p:nvPr/>
          </p:nvSpPr>
          <p:spPr>
            <a:xfrm>
              <a:off x="3240425" y="4150539"/>
              <a:ext cx="4966317" cy="8480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dirty="0"/>
                <a:t>נצפה בסרטון המצורף עד שנייה 25</a:t>
              </a:r>
            </a:p>
          </p:txBody>
        </p:sp>
        <p:pic>
          <p:nvPicPr>
            <p:cNvPr id="11" name="Picture 4" descr="שעון קיר אדום עם תצוגה מלאה וברורה - שעוני עדי | שעוני קבוצת יבנה">
              <a:extLst>
                <a:ext uri="{FF2B5EF4-FFF2-40B4-BE49-F238E27FC236}">
                  <a16:creationId xmlns:a16="http://schemas.microsoft.com/office/drawing/2014/main" id="{D583A0F0-16AD-4BC7-B931-1A2B813E0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9017" y="3425603"/>
              <a:ext cx="1401941" cy="26722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2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14286</TotalTime>
  <Words>3408</Words>
  <Application>Microsoft Office PowerPoint</Application>
  <PresentationFormat>מסך רחב</PresentationFormat>
  <Paragraphs>450</Paragraphs>
  <Slides>48</Slides>
  <Notes>46</Notes>
  <HiddenSlides>0</HiddenSlides>
  <MMClips>3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Monotype Hadassah</vt:lpstr>
      <vt:lpstr>Varela Round</vt:lpstr>
      <vt:lpstr>ערכת נושא Office</vt:lpstr>
      <vt:lpstr>משוואה</vt:lpstr>
      <vt:lpstr>מערכת שידורים לאומית</vt:lpstr>
      <vt:lpstr>חומצות ובסיסים שיעור 2: תגובות של חומצה בסיס</vt:lpstr>
      <vt:lpstr>פתרון התרגיל מהשיעור הקודם</vt:lpstr>
      <vt:lpstr>מה נלמד היום 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הפסקה !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אינדיקטור לחומצות ובסיסים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תודה על ההקשבה!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612</cp:revision>
  <dcterms:created xsi:type="dcterms:W3CDTF">2020-03-15T19:13:03Z</dcterms:created>
  <dcterms:modified xsi:type="dcterms:W3CDTF">2021-11-02T10:13:17Z</dcterms:modified>
</cp:coreProperties>
</file>