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7" r:id="rId2"/>
    <p:sldId id="262" r:id="rId3"/>
    <p:sldId id="316" r:id="rId4"/>
    <p:sldId id="263" r:id="rId5"/>
    <p:sldId id="325" r:id="rId6"/>
    <p:sldId id="373" r:id="rId7"/>
    <p:sldId id="372" r:id="rId8"/>
    <p:sldId id="323" r:id="rId9"/>
    <p:sldId id="374" r:id="rId10"/>
    <p:sldId id="375" r:id="rId11"/>
    <p:sldId id="376" r:id="rId12"/>
    <p:sldId id="377" r:id="rId13"/>
    <p:sldId id="321" r:id="rId14"/>
    <p:sldId id="291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9900"/>
    <a:srgbClr val="FF66CC"/>
    <a:srgbClr val="FF66FF"/>
    <a:srgbClr val="12B4BC"/>
    <a:srgbClr val="E0E0E0"/>
    <a:srgbClr val="000000"/>
    <a:srgbClr val="6CF0FF"/>
    <a:srgbClr val="192A7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49" autoAdjust="0"/>
    <p:restoredTop sz="91822" autoAdjust="0"/>
  </p:normalViewPr>
  <p:slideViewPr>
    <p:cSldViewPr snapToGrid="0" snapToObjects="1">
      <p:cViewPr>
        <p:scale>
          <a:sx n="66" d="100"/>
          <a:sy n="66" d="100"/>
        </p:scale>
        <p:origin x="300" y="264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כ"ה/אב/תש"ף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5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כ"ה/אב/תש"ף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4" r:id="rId3"/>
    <p:sldLayoutId id="2147483675" r:id="rId4"/>
    <p:sldLayoutId id="2147483650" r:id="rId5"/>
    <p:sldLayoutId id="2147483676" r:id="rId6"/>
    <p:sldLayoutId id="2147483653" r:id="rId7"/>
    <p:sldLayoutId id="2147483666" r:id="rId8"/>
    <p:sldLayoutId id="2147483677" r:id="rId9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iphy.com/gifs/animal-dog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7.gif"/><Relationship Id="rId7" Type="http://schemas.openxmlformats.org/officeDocument/2006/relationships/hyperlink" Target="http://www.luster.kommune.no/ask-prosjektet.5483405.html?showtipform=2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uster.kommune.no/ask-" TargetMode="External"/><Relationship Id="rId5" Type="http://schemas.openxmlformats.org/officeDocument/2006/relationships/hyperlink" Target="https://tenor.com/view/happy-time-snoopy-gif-8071150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tenor.com/view/" TargetMode="External"/><Relationship Id="rId9" Type="http://schemas.openxmlformats.org/officeDocument/2006/relationships/hyperlink" Target="&#1513;&#1506;&#1493;&#1503;%20&#1506;&#1510;&#1512;%2010%20&#1491;&#1511;&#1493;&#1514;.pps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816" y="140427"/>
            <a:ext cx="9802368" cy="720000"/>
          </a:xfrm>
        </p:spPr>
        <p:txBody>
          <a:bodyPr rtlCol="0"/>
          <a:lstStyle/>
          <a:p>
            <a:pPr algn="ctr" defTabSz="360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</a:t>
            </a:r>
            <a:r>
              <a:rPr lang="he-IL" altLang="he-IL" dirty="0">
                <a:cs typeface="+mj-cs"/>
              </a:rPr>
              <a:t>5א'</a:t>
            </a:r>
            <a:r>
              <a:rPr lang="he-IL" altLang="he-IL" b="1" dirty="0">
                <a:cs typeface="+mj-cs"/>
              </a:rPr>
              <a:t> – בגרות 2019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C3F5B71B-1DCB-4A7F-AC08-BFB65BAF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27" y="848230"/>
            <a:ext cx="11222157" cy="166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defTabSz="360000">
              <a:spcAft>
                <a:spcPts val="600"/>
              </a:spcAft>
            </a:pPr>
            <a:r>
              <a:rPr lang="he-IL" sz="2400" dirty="0"/>
              <a:t>"תור מספר" הוא תור של ספרות בין 1 ל־ 9 (כולל). המייצג מספר שלם - </a:t>
            </a:r>
            <a:r>
              <a:rPr lang="he-IL" sz="2400" u="sng" dirty="0"/>
              <a:t>האיבר הראשון (ראש התור) הוא ספרת האחדות</a:t>
            </a:r>
            <a:r>
              <a:rPr lang="he-IL" sz="2400" dirty="0"/>
              <a:t>, האיבר השני הוא ספרת העשרות וכן הלאה.</a:t>
            </a:r>
          </a:p>
          <a:p>
            <a:pPr algn="just" defTabSz="360000">
              <a:spcAft>
                <a:spcPts val="600"/>
              </a:spcAft>
            </a:pPr>
            <a:r>
              <a:rPr lang="he-IL" sz="2400" dirty="0"/>
              <a:t>הנח/י שמספר הספרות האפשרי בתור לא גדול ממספר הספרות שיכול להכיל משתנה מטיפוס </a:t>
            </a:r>
            <a:r>
              <a:rPr lang="en-US" sz="2400" dirty="0"/>
              <a:t>int</a:t>
            </a:r>
            <a:r>
              <a:rPr lang="he-IL" sz="2400" dirty="0"/>
              <a:t>.</a:t>
            </a:r>
          </a:p>
        </p:txBody>
      </p:sp>
      <p:sp>
        <p:nvSpPr>
          <p:cNvPr id="8198" name="TextBox 4">
            <a:extLst>
              <a:ext uri="{FF2B5EF4-FFF2-40B4-BE49-F238E27FC236}">
                <a16:creationId xmlns:a16="http://schemas.microsoft.com/office/drawing/2014/main" id="{54C5F08D-C8BB-4FB0-9EFA-0F4161972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889" y="5229225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60000"/>
            <a:r>
              <a:rPr lang="he-IL" altLang="he-IL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א.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42221153-377A-4CC5-8DCE-F54F01673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837" y="4230182"/>
            <a:ext cx="7869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אנו עוברים על כל הספרות בתור לצורך בניית המספר.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6BAD7AB6-7435-428F-9E13-9DD3835C9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416" y="3330772"/>
            <a:ext cx="7673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סדר גודל של הפעולה</a:t>
            </a:r>
            <a:r>
              <a:rPr lang="en-US" sz="2400" b="1" dirty="0" err="1">
                <a:solidFill>
                  <a:srgbClr val="00B050"/>
                </a:solidFill>
                <a:latin typeface="+mn-lt"/>
              </a:rPr>
              <a:t>toNumber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he-IL" sz="2400" dirty="0">
                <a:solidFill>
                  <a:srgbClr val="000000"/>
                </a:solidFill>
              </a:rPr>
              <a:t> 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הוא: </a:t>
            </a:r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O(n)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r" defTabSz="432000" rtl="1" eaLnBrk="1" hangingPunct="1"/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מציין את מספר הספרות בתור.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486CD6F1-1D07-4418-890A-578031159A0F}"/>
              </a:ext>
            </a:extLst>
          </p:cNvPr>
          <p:cNvSpPr/>
          <p:nvPr/>
        </p:nvSpPr>
        <p:spPr>
          <a:xfrm>
            <a:off x="123509" y="2144996"/>
            <a:ext cx="915043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360000" rtl="0"/>
            <a:r>
              <a:rPr lang="en-US" sz="2400" dirty="0">
                <a:solidFill>
                  <a:srgbClr val="7F0055"/>
                </a:solidFill>
              </a:rPr>
              <a:t>public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7F0055"/>
                </a:solidFill>
              </a:rPr>
              <a:t>static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7F0055"/>
                </a:solidFill>
              </a:rPr>
              <a:t>int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toNumber</a:t>
            </a:r>
            <a:r>
              <a:rPr lang="en-US" sz="2400" dirty="0">
                <a:solidFill>
                  <a:srgbClr val="000000"/>
                </a:solidFill>
              </a:rPr>
              <a:t> (Queue&lt;Integer&gt; </a:t>
            </a:r>
            <a:r>
              <a:rPr lang="en-US" sz="2400" dirty="0">
                <a:solidFill>
                  <a:srgbClr val="6A3E3E"/>
                </a:solidFill>
              </a:rPr>
              <a:t>q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  <a:r>
              <a:rPr lang="he-IL" sz="2400" dirty="0">
                <a:solidFill>
                  <a:srgbClr val="000000"/>
                </a:solidFill>
              </a:rPr>
              <a:t>}</a:t>
            </a:r>
          </a:p>
          <a:p>
            <a:pPr defTabSz="360000"/>
            <a:r>
              <a:rPr lang="he-IL" sz="2000" dirty="0">
                <a:solidFill>
                  <a:srgbClr val="92D050"/>
                </a:solidFill>
              </a:rPr>
              <a:t>הפעולה מקבלת "תור מספר" </a:t>
            </a:r>
            <a:r>
              <a:rPr lang="en-US" sz="2000" dirty="0">
                <a:solidFill>
                  <a:srgbClr val="92D050"/>
                </a:solidFill>
              </a:rPr>
              <a:t>q</a:t>
            </a:r>
            <a:r>
              <a:rPr lang="he-IL" sz="2000" dirty="0">
                <a:solidFill>
                  <a:srgbClr val="92D050"/>
                </a:solidFill>
              </a:rPr>
              <a:t> עם ספרות, ומחזירה את המספר מיוצג בתור. //</a:t>
            </a:r>
          </a:p>
          <a:p>
            <a:pPr marL="542925" lvl="3" algn="l" defTabSz="360000" rtl="0">
              <a:spcAft>
                <a:spcPts val="400"/>
              </a:spcAft>
              <a:tabLst>
                <a:tab pos="447675" algn="l"/>
              </a:tabLst>
            </a:pPr>
            <a:r>
              <a:rPr lang="sv-SE" sz="2400" dirty="0">
                <a:solidFill>
                  <a:srgbClr val="000000"/>
                </a:solidFill>
              </a:rPr>
              <a:t>Stack&lt;Integer&gt; </a:t>
            </a:r>
            <a:r>
              <a:rPr lang="sv-SE" sz="2400" dirty="0">
                <a:solidFill>
                  <a:srgbClr val="6A3E3E"/>
                </a:solidFill>
              </a:rPr>
              <a:t>temp</a:t>
            </a:r>
            <a:r>
              <a:rPr lang="sv-SE" sz="2400" dirty="0">
                <a:solidFill>
                  <a:srgbClr val="000000"/>
                </a:solidFill>
              </a:rPr>
              <a:t> = </a:t>
            </a:r>
            <a:r>
              <a:rPr lang="sv-SE" sz="2400" dirty="0">
                <a:solidFill>
                  <a:srgbClr val="7F0055"/>
                </a:solidFill>
              </a:rPr>
              <a:t>new</a:t>
            </a:r>
            <a:r>
              <a:rPr lang="sv-SE" sz="2400" dirty="0">
                <a:solidFill>
                  <a:srgbClr val="000000"/>
                </a:solidFill>
              </a:rPr>
              <a:t> Stack&lt;Integer&gt;();</a:t>
            </a:r>
          </a:p>
          <a:p>
            <a:pPr marL="542925" lvl="3" algn="l" defTabSz="360000" rtl="0">
              <a:spcAft>
                <a:spcPts val="400"/>
              </a:spcAft>
              <a:tabLst>
                <a:tab pos="447675" algn="l"/>
              </a:tabLst>
            </a:pPr>
            <a:r>
              <a:rPr lang="en-US" sz="2400" dirty="0">
                <a:solidFill>
                  <a:srgbClr val="7F0055"/>
                </a:solidFill>
              </a:rPr>
              <a:t>while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!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6A3E3E"/>
                </a:solidFill>
              </a:rPr>
              <a:t>bigNum</a:t>
            </a:r>
            <a:r>
              <a:rPr lang="en-US" sz="2400" dirty="0" err="1">
                <a:solidFill>
                  <a:srgbClr val="000000"/>
                </a:solidFill>
              </a:rPr>
              <a:t>.isEmpty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))</a:t>
            </a:r>
          </a:p>
          <a:p>
            <a:pPr marL="542925" lvl="3" algn="l" defTabSz="360000" rtl="0">
              <a:spcAft>
                <a:spcPts val="400"/>
              </a:spcAft>
              <a:tabLst>
                <a:tab pos="447675" algn="l"/>
              </a:tabLst>
            </a:pPr>
            <a:r>
              <a:rPr lang="en-US" sz="2400" dirty="0">
                <a:solidFill>
                  <a:srgbClr val="6A3E3E"/>
                </a:solidFill>
              </a:rPr>
              <a:t>		</a:t>
            </a:r>
            <a:r>
              <a:rPr lang="en-US" sz="2400" dirty="0" err="1">
                <a:solidFill>
                  <a:srgbClr val="6A3E3E"/>
                </a:solidFill>
              </a:rPr>
              <a:t>temp</a:t>
            </a:r>
            <a:r>
              <a:rPr lang="en-US" sz="2400" dirty="0" err="1">
                <a:solidFill>
                  <a:srgbClr val="000000"/>
                </a:solidFill>
              </a:rPr>
              <a:t>.push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6A3E3E"/>
                </a:solidFill>
              </a:rPr>
              <a:t>bigNum</a:t>
            </a:r>
            <a:r>
              <a:rPr lang="en-US" sz="2400" dirty="0" err="1">
                <a:solidFill>
                  <a:srgbClr val="000000"/>
                </a:solidFill>
              </a:rPr>
              <a:t>.remove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))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;</a:t>
            </a:r>
          </a:p>
          <a:p>
            <a:pPr marL="542925" lvl="3" algn="l" defTabSz="360000" rtl="0">
              <a:spcAft>
                <a:spcPts val="400"/>
              </a:spcAft>
              <a:tabLst>
                <a:tab pos="447675" algn="l"/>
              </a:tabLst>
            </a:pPr>
            <a:r>
              <a:rPr lang="en-US" sz="2400" dirty="0">
                <a:solidFill>
                  <a:srgbClr val="7F0055"/>
                </a:solidFill>
              </a:rPr>
              <a:t>int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6A3E3E"/>
                </a:solidFill>
              </a:rPr>
              <a:t>num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=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0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;</a:t>
            </a:r>
          </a:p>
          <a:p>
            <a:pPr marL="542925" lvl="3" algn="l" defTabSz="360000" rtl="0">
              <a:spcAft>
                <a:spcPts val="400"/>
              </a:spcAft>
              <a:tabLst>
                <a:tab pos="447675" algn="l"/>
              </a:tabLst>
            </a:pPr>
            <a:r>
              <a:rPr lang="en-US" sz="2400" dirty="0">
                <a:solidFill>
                  <a:srgbClr val="7F0055"/>
                </a:solidFill>
              </a:rPr>
              <a:t>while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!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6A3E3E"/>
                </a:solidFill>
              </a:rPr>
              <a:t>temp</a:t>
            </a:r>
            <a:r>
              <a:rPr lang="en-US" sz="2400" dirty="0" err="1">
                <a:solidFill>
                  <a:srgbClr val="000000"/>
                </a:solidFill>
              </a:rPr>
              <a:t>.isEmpty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))</a:t>
            </a:r>
          </a:p>
          <a:p>
            <a:pPr marL="542925" lvl="3" algn="l" defTabSz="360000" rtl="0">
              <a:spcAft>
                <a:spcPts val="400"/>
              </a:spcAft>
              <a:tabLst>
                <a:tab pos="447675" algn="l"/>
              </a:tabLst>
            </a:pPr>
            <a:r>
              <a:rPr lang="pt-BR" sz="2400" dirty="0">
                <a:solidFill>
                  <a:srgbClr val="6A3E3E"/>
                </a:solidFill>
              </a:rPr>
              <a:t>		num</a:t>
            </a:r>
            <a:r>
              <a:rPr lang="pt-BR" sz="2400" dirty="0">
                <a:solidFill>
                  <a:srgbClr val="000000"/>
                </a:solidFill>
              </a:rPr>
              <a:t> = </a:t>
            </a:r>
            <a:r>
              <a:rPr lang="pt-BR" sz="2400" dirty="0">
                <a:solidFill>
                  <a:srgbClr val="6A3E3E"/>
                </a:solidFill>
              </a:rPr>
              <a:t>num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3600" baseline="-14000" dirty="0">
                <a:solidFill>
                  <a:srgbClr val="000000"/>
                </a:solidFill>
              </a:rPr>
              <a:t>*</a:t>
            </a:r>
            <a:r>
              <a:rPr lang="pt-BR" sz="2400" dirty="0">
                <a:solidFill>
                  <a:srgbClr val="000000"/>
                </a:solidFill>
              </a:rPr>
              <a:t> 10 + </a:t>
            </a:r>
            <a:r>
              <a:rPr lang="pt-BR" sz="2400" dirty="0">
                <a:solidFill>
                  <a:srgbClr val="6A3E3E"/>
                </a:solidFill>
              </a:rPr>
              <a:t>temp</a:t>
            </a:r>
            <a:r>
              <a:rPr lang="pt-BR" sz="2400" dirty="0">
                <a:solidFill>
                  <a:srgbClr val="000000"/>
                </a:solidFill>
              </a:rPr>
              <a:t>.pop(</a:t>
            </a:r>
            <a:r>
              <a:rPr lang="pt-BR" sz="800" dirty="0">
                <a:solidFill>
                  <a:srgbClr val="000000"/>
                </a:solidFill>
              </a:rPr>
              <a:t> </a:t>
            </a:r>
            <a:r>
              <a:rPr lang="pt-BR" sz="2400" dirty="0">
                <a:solidFill>
                  <a:srgbClr val="000000"/>
                </a:solidFill>
              </a:rPr>
              <a:t>)</a:t>
            </a:r>
            <a:r>
              <a:rPr lang="pt-BR" sz="800" dirty="0">
                <a:solidFill>
                  <a:srgbClr val="000000"/>
                </a:solidFill>
              </a:rPr>
              <a:t> </a:t>
            </a:r>
            <a:r>
              <a:rPr lang="pt-BR" sz="2400" dirty="0">
                <a:solidFill>
                  <a:srgbClr val="000000"/>
                </a:solidFill>
              </a:rPr>
              <a:t>;</a:t>
            </a:r>
          </a:p>
          <a:p>
            <a:pPr marL="542925" lvl="3" algn="l" defTabSz="360000" rtl="0">
              <a:spcAft>
                <a:spcPts val="600"/>
              </a:spcAft>
              <a:tabLst>
                <a:tab pos="447675" algn="l"/>
              </a:tabLst>
            </a:pPr>
            <a:r>
              <a:rPr lang="en-US" sz="2400" dirty="0">
                <a:solidFill>
                  <a:srgbClr val="7F0055"/>
                </a:solidFill>
              </a:rPr>
              <a:t>return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>
                <a:solidFill>
                  <a:srgbClr val="6A3E3E"/>
                </a:solidFill>
              </a:rPr>
              <a:t>num </a:t>
            </a:r>
            <a:r>
              <a:rPr lang="en-US" sz="2400" dirty="0">
                <a:solidFill>
                  <a:srgbClr val="000000"/>
                </a:solidFill>
              </a:rPr>
              <a:t>;</a:t>
            </a:r>
          </a:p>
          <a:p>
            <a:pPr algn="l" defTabSz="360000" rtl="0"/>
            <a:r>
              <a:rPr lang="he-IL" sz="2400" dirty="0">
                <a:solidFill>
                  <a:srgbClr val="000000"/>
                </a:solidFill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329909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שעון&#10;&#10;התיאור נוצר באופן אוטומטי">
            <a:extLst>
              <a:ext uri="{FF2B5EF4-FFF2-40B4-BE49-F238E27FC236}">
                <a16:creationId xmlns:a16="http://schemas.microsoft.com/office/drawing/2014/main" id="{94C6516C-55BB-4D02-A197-FE532710D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4" y="3297750"/>
            <a:ext cx="7726342" cy="2501768"/>
          </a:xfrm>
          <a:prstGeom prst="rect">
            <a:avLst/>
          </a:prstGeom>
        </p:spPr>
      </p:pic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816" y="140427"/>
            <a:ext cx="9802368" cy="720000"/>
          </a:xfrm>
        </p:spPr>
        <p:txBody>
          <a:bodyPr rtlCol="0"/>
          <a:lstStyle/>
          <a:p>
            <a:pPr algn="ctr" defTabSz="360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</a:t>
            </a:r>
            <a:r>
              <a:rPr lang="he-IL" altLang="he-IL" dirty="0">
                <a:cs typeface="+mj-cs"/>
              </a:rPr>
              <a:t>5</a:t>
            </a:r>
            <a:r>
              <a:rPr lang="he-IL" altLang="he-IL" sz="1000" dirty="0">
                <a:cs typeface="+mj-cs"/>
              </a:rPr>
              <a:t> </a:t>
            </a:r>
            <a:r>
              <a:rPr lang="he-IL" altLang="he-IL" dirty="0">
                <a:cs typeface="+mj-cs"/>
              </a:rPr>
              <a:t>ב'</a:t>
            </a:r>
            <a:r>
              <a:rPr lang="he-IL" altLang="he-IL" b="1" dirty="0">
                <a:cs typeface="+mj-cs"/>
              </a:rPr>
              <a:t> – בגרות 2019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C3F5B71B-1DCB-4A7F-AC08-BFB65BAF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27" y="957220"/>
            <a:ext cx="11222157" cy="9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defTabSz="360000">
              <a:spcAft>
                <a:spcPts val="300"/>
              </a:spcAft>
            </a:pPr>
            <a:r>
              <a:rPr lang="he-IL" sz="2400" dirty="0"/>
              <a:t>נתונה רשימה מקושרת ובה כל חוליה מכילה "תור מספר".</a:t>
            </a:r>
          </a:p>
          <a:p>
            <a:pPr algn="just" defTabSz="360000">
              <a:spcAft>
                <a:spcPts val="600"/>
              </a:spcAft>
            </a:pPr>
            <a:r>
              <a:rPr lang="he-IL" sz="2400" dirty="0"/>
              <a:t>לדוגמה: הרשימה מקושרת שלפניך מייצגת את המספרים 691 , 82 , 427 , 62.</a:t>
            </a:r>
            <a:endParaRPr lang="he-IL" altLang="he-IL" sz="2400" dirty="0"/>
          </a:p>
        </p:txBody>
      </p:sp>
      <p:sp>
        <p:nvSpPr>
          <p:cNvPr id="8198" name="TextBox 4">
            <a:extLst>
              <a:ext uri="{FF2B5EF4-FFF2-40B4-BE49-F238E27FC236}">
                <a16:creationId xmlns:a16="http://schemas.microsoft.com/office/drawing/2014/main" id="{54C5F08D-C8BB-4FB0-9EFA-0F4161972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889" y="5229225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60000"/>
            <a:r>
              <a:rPr lang="he-IL" altLang="he-IL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א.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2292E8A-1BA2-4C99-BD8F-9610EEB0B3D3}"/>
              </a:ext>
            </a:extLst>
          </p:cNvPr>
          <p:cNvSpPr/>
          <p:nvPr/>
        </p:nvSpPr>
        <p:spPr>
          <a:xfrm>
            <a:off x="-223935" y="1841949"/>
            <a:ext cx="1215521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e-IL" sz="2400" dirty="0">
                <a:latin typeface="FbDavidNewPro-Regular"/>
              </a:rPr>
              <a:t>כתב/י פעולה בשם </a:t>
            </a:r>
            <a:r>
              <a:rPr lang="en-US" sz="2400" dirty="0" err="1"/>
              <a:t>bigNumber</a:t>
            </a:r>
            <a:r>
              <a:rPr lang="he-IL" sz="2400" dirty="0"/>
              <a:t> ב</a:t>
            </a:r>
            <a:r>
              <a:rPr lang="he-IL" sz="2400" baseline="30000" dirty="0"/>
              <a:t>-</a:t>
            </a:r>
            <a:r>
              <a:rPr lang="he-IL" sz="2400" dirty="0"/>
              <a:t> </a:t>
            </a:r>
            <a:r>
              <a:rPr lang="en-US" sz="2400" dirty="0"/>
              <a:t>Java</a:t>
            </a:r>
            <a:r>
              <a:rPr lang="he-IL" sz="2400" dirty="0"/>
              <a:t> או </a:t>
            </a:r>
            <a:r>
              <a:rPr lang="en-US" sz="2400" dirty="0" err="1"/>
              <a:t>BigNumber</a:t>
            </a:r>
            <a:r>
              <a:rPr lang="en-US" sz="2400" dirty="0"/>
              <a:t> </a:t>
            </a:r>
            <a:r>
              <a:rPr lang="he-IL" sz="2400" dirty="0"/>
              <a:t> ב־ #</a:t>
            </a:r>
            <a:r>
              <a:rPr lang="en-US" sz="2400" dirty="0"/>
              <a:t>C</a:t>
            </a:r>
            <a:r>
              <a:rPr lang="he-IL" sz="2400" dirty="0"/>
              <a:t>, המקבלת הפניה לרשימה מקושרת </a:t>
            </a:r>
            <a:r>
              <a:rPr lang="en-US" sz="2400" dirty="0" err="1"/>
              <a:t>lst</a:t>
            </a:r>
            <a:r>
              <a:rPr lang="he-IL" sz="2400" dirty="0"/>
              <a:t> ומחזירה את המספר הגדול ביותר המיוצג ברשימה המקושרת. </a:t>
            </a:r>
          </a:p>
          <a:p>
            <a:r>
              <a:rPr lang="he-IL" sz="2400" dirty="0"/>
              <a:t>עבור שרשרת החוליות שתוארה בדוגמה הפעולה מחזירה את המספר 691.</a:t>
            </a:r>
          </a:p>
          <a:p>
            <a:r>
              <a:rPr lang="he-IL" sz="2400" u="sng" dirty="0"/>
              <a:t>חובה להשתמש בפעולה שהוגדרה בסעיף א</a:t>
            </a:r>
            <a:r>
              <a:rPr lang="he-I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448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7392"/>
            <a:ext cx="9802368" cy="720000"/>
          </a:xfrm>
        </p:spPr>
        <p:txBody>
          <a:bodyPr rtlCol="0"/>
          <a:lstStyle/>
          <a:p>
            <a:pPr algn="ctr" defTabSz="360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</a:t>
            </a:r>
            <a:r>
              <a:rPr lang="he-IL" altLang="he-IL" dirty="0">
                <a:cs typeface="+mj-cs"/>
              </a:rPr>
              <a:t>5</a:t>
            </a:r>
            <a:r>
              <a:rPr lang="he-IL" altLang="he-IL" sz="1000" dirty="0">
                <a:cs typeface="+mj-cs"/>
              </a:rPr>
              <a:t> </a:t>
            </a:r>
            <a:r>
              <a:rPr lang="he-IL" altLang="he-IL" dirty="0">
                <a:cs typeface="+mj-cs"/>
              </a:rPr>
              <a:t>ב'</a:t>
            </a:r>
            <a:r>
              <a:rPr lang="he-IL" altLang="he-IL" b="1" dirty="0">
                <a:cs typeface="+mj-cs"/>
              </a:rPr>
              <a:t> – בגרות 2019</a:t>
            </a:r>
          </a:p>
        </p:txBody>
      </p:sp>
      <p:sp>
        <p:nvSpPr>
          <p:cNvPr id="8198" name="TextBox 4">
            <a:extLst>
              <a:ext uri="{FF2B5EF4-FFF2-40B4-BE49-F238E27FC236}">
                <a16:creationId xmlns:a16="http://schemas.microsoft.com/office/drawing/2014/main" id="{54C5F08D-C8BB-4FB0-9EFA-0F4161972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889" y="5229225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60000"/>
            <a:r>
              <a:rPr lang="he-IL" altLang="he-IL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א.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2292E8A-1BA2-4C99-BD8F-9610EEB0B3D3}"/>
              </a:ext>
            </a:extLst>
          </p:cNvPr>
          <p:cNvSpPr/>
          <p:nvPr/>
        </p:nvSpPr>
        <p:spPr>
          <a:xfrm>
            <a:off x="-90611" y="803074"/>
            <a:ext cx="1215521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he-IL" sz="2400" dirty="0"/>
              <a:t>נתונה רשימה מקושרת ובה כל חוליה מכילה "תור מספר".</a:t>
            </a:r>
          </a:p>
          <a:p>
            <a:pPr>
              <a:spcAft>
                <a:spcPts val="300"/>
              </a:spcAft>
            </a:pPr>
            <a:r>
              <a:rPr lang="he-IL" sz="2400" dirty="0">
                <a:latin typeface="FbDavidNewPro-Regular"/>
              </a:rPr>
              <a:t>כתב/י פעולה בשם </a:t>
            </a:r>
            <a:r>
              <a:rPr lang="en-US" sz="2400" dirty="0" err="1"/>
              <a:t>bigNumber</a:t>
            </a:r>
            <a:r>
              <a:rPr lang="he-IL" sz="2400" dirty="0"/>
              <a:t> ב</a:t>
            </a:r>
            <a:r>
              <a:rPr lang="he-IL" sz="2400" baseline="30000" dirty="0"/>
              <a:t>-</a:t>
            </a:r>
            <a:r>
              <a:rPr lang="he-IL" sz="2400" dirty="0"/>
              <a:t> </a:t>
            </a:r>
            <a:r>
              <a:rPr lang="en-US" sz="2400" dirty="0"/>
              <a:t>Java</a:t>
            </a:r>
            <a:r>
              <a:rPr lang="he-IL" sz="2400" dirty="0"/>
              <a:t> או </a:t>
            </a:r>
            <a:r>
              <a:rPr lang="en-US" sz="2400" dirty="0" err="1"/>
              <a:t>BigNumber</a:t>
            </a:r>
            <a:r>
              <a:rPr lang="en-US" sz="2400" dirty="0"/>
              <a:t> </a:t>
            </a:r>
            <a:r>
              <a:rPr lang="he-IL" sz="2400" dirty="0"/>
              <a:t> ב־ #</a:t>
            </a:r>
            <a:r>
              <a:rPr lang="en-US" sz="2400" dirty="0"/>
              <a:t>C</a:t>
            </a:r>
            <a:r>
              <a:rPr lang="he-IL" sz="2400" dirty="0"/>
              <a:t>, המקבלת הפניה לרשימה מקושרת </a:t>
            </a:r>
            <a:r>
              <a:rPr lang="en-US" sz="2400" dirty="0" err="1"/>
              <a:t>lst</a:t>
            </a:r>
            <a:r>
              <a:rPr lang="he-IL" sz="2400" dirty="0"/>
              <a:t> ומחזירה את המספר הגדול ביותר המיוצג ברשימה המקושרת. </a:t>
            </a:r>
          </a:p>
          <a:p>
            <a:r>
              <a:rPr lang="he-IL" sz="2400" u="sng" dirty="0"/>
              <a:t>חובה להשתמש בפעולה</a:t>
            </a:r>
          </a:p>
          <a:p>
            <a:r>
              <a:rPr lang="he-IL" sz="2400" u="sng" dirty="0"/>
              <a:t>שהוגדרה בסעיף א</a:t>
            </a:r>
            <a:r>
              <a:rPr lang="he-IL" sz="2400" dirty="0"/>
              <a:t>.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133A437B-7605-4CD2-B002-A2E2B3296860}"/>
              </a:ext>
            </a:extLst>
          </p:cNvPr>
          <p:cNvSpPr/>
          <p:nvPr/>
        </p:nvSpPr>
        <p:spPr>
          <a:xfrm>
            <a:off x="134648" y="2092096"/>
            <a:ext cx="871002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32000" rtl="0"/>
            <a:r>
              <a:rPr lang="en-US" sz="2400" dirty="0">
                <a:solidFill>
                  <a:srgbClr val="7F0055"/>
                </a:solidFill>
              </a:rPr>
              <a:t>public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7F0055"/>
                </a:solidFill>
              </a:rPr>
              <a:t>static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7F0055"/>
                </a:solidFill>
              </a:rPr>
              <a:t>int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bigNumber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Node</a:t>
            </a:r>
            <a:r>
              <a:rPr lang="en-US" sz="2400" dirty="0">
                <a:solidFill>
                  <a:srgbClr val="000000"/>
                </a:solidFill>
              </a:rPr>
              <a:t>&lt;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Queue</a:t>
            </a:r>
            <a:r>
              <a:rPr lang="en-US" sz="2400" dirty="0">
                <a:solidFill>
                  <a:srgbClr val="000000"/>
                </a:solidFill>
              </a:rPr>
              <a:t>&lt;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Integer</a:t>
            </a:r>
            <a:r>
              <a:rPr lang="en-US" sz="2400" dirty="0">
                <a:solidFill>
                  <a:srgbClr val="000000"/>
                </a:solidFill>
              </a:rPr>
              <a:t>&gt;&gt; </a:t>
            </a:r>
            <a:r>
              <a:rPr lang="en-US" sz="2400" dirty="0" err="1">
                <a:solidFill>
                  <a:srgbClr val="6A3E3E"/>
                </a:solidFill>
              </a:rPr>
              <a:t>lst</a:t>
            </a:r>
            <a:r>
              <a:rPr lang="en-US" sz="2400" dirty="0">
                <a:solidFill>
                  <a:srgbClr val="000000"/>
                </a:solidFill>
              </a:rPr>
              <a:t>) {</a:t>
            </a:r>
          </a:p>
          <a:p>
            <a:pPr defTabSz="432000"/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פעולה מקבלת הפניה לרשימה מקושרת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lst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 ומחזירה את המספר הגדול ביותר // המיוצג ברשימה המקושרת. 													 //</a:t>
            </a:r>
          </a:p>
          <a:p>
            <a:pPr algn="l" defTabSz="432000" rtl="0"/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Node</a:t>
            </a:r>
            <a:r>
              <a:rPr lang="en-US" sz="2400" dirty="0">
                <a:solidFill>
                  <a:srgbClr val="000000"/>
                </a:solidFill>
              </a:rPr>
              <a:t>&lt;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Queue</a:t>
            </a:r>
            <a:r>
              <a:rPr lang="en-US" sz="2400" dirty="0">
                <a:solidFill>
                  <a:srgbClr val="000000"/>
                </a:solidFill>
              </a:rPr>
              <a:t>&lt;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Integer</a:t>
            </a:r>
            <a:r>
              <a:rPr lang="en-US" sz="2400" dirty="0">
                <a:solidFill>
                  <a:srgbClr val="000000"/>
                </a:solidFill>
              </a:rPr>
              <a:t>&gt;&gt; </a:t>
            </a:r>
            <a:r>
              <a:rPr lang="en-US" sz="2400" dirty="0">
                <a:solidFill>
                  <a:srgbClr val="6A3E3E"/>
                </a:solidFill>
              </a:rPr>
              <a:t>p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dirty="0" err="1">
                <a:solidFill>
                  <a:srgbClr val="6A3E3E"/>
                </a:solidFill>
              </a:rPr>
              <a:t>lst</a:t>
            </a:r>
            <a:r>
              <a:rPr lang="en-US" sz="800" dirty="0">
                <a:solidFill>
                  <a:srgbClr val="6A3E3E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;</a:t>
            </a:r>
          </a:p>
          <a:p>
            <a:pPr algn="l" defTabSz="432000" rtl="0"/>
            <a:r>
              <a:rPr lang="en-US" sz="2400" dirty="0">
                <a:solidFill>
                  <a:srgbClr val="7F0055"/>
                </a:solidFill>
              </a:rPr>
              <a:t>	</a:t>
            </a:r>
            <a:r>
              <a:rPr lang="en-US" sz="2200" dirty="0">
                <a:solidFill>
                  <a:srgbClr val="7F0055"/>
                </a:solidFill>
              </a:rPr>
              <a:t>int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6A3E3E"/>
                </a:solidFill>
              </a:rPr>
              <a:t>max</a:t>
            </a:r>
            <a:r>
              <a:rPr lang="en-US" sz="2200" dirty="0">
                <a:solidFill>
                  <a:srgbClr val="000000"/>
                </a:solidFill>
              </a:rPr>
              <a:t> = 0, </a:t>
            </a:r>
            <a:r>
              <a:rPr lang="en-US" sz="2200" dirty="0">
                <a:solidFill>
                  <a:srgbClr val="6A3E3E"/>
                </a:solidFill>
              </a:rPr>
              <a:t>temp</a:t>
            </a:r>
            <a:r>
              <a:rPr lang="en-US" sz="800" dirty="0">
                <a:solidFill>
                  <a:srgbClr val="6A3E3E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;</a:t>
            </a:r>
          </a:p>
          <a:p>
            <a:pPr algn="l" defTabSz="432000" rtl="0"/>
            <a:r>
              <a:rPr lang="en-US" sz="2400" dirty="0">
                <a:solidFill>
                  <a:srgbClr val="7F0055"/>
                </a:solidFill>
              </a:rPr>
              <a:t>	while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>
                <a:solidFill>
                  <a:srgbClr val="6A3E3E"/>
                </a:solidFill>
              </a:rPr>
              <a:t>p</a:t>
            </a:r>
            <a:r>
              <a:rPr lang="en-US" sz="2400" dirty="0">
                <a:solidFill>
                  <a:srgbClr val="000000"/>
                </a:solidFill>
              </a:rPr>
              <a:t> !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>
                <a:solidFill>
                  <a:srgbClr val="7F0055"/>
                </a:solidFill>
              </a:rPr>
              <a:t>null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 algn="l" defTabSz="432000" rtl="0"/>
            <a:r>
              <a:rPr lang="en-US" sz="2400" dirty="0">
                <a:solidFill>
                  <a:srgbClr val="000000"/>
                </a:solidFill>
              </a:rPr>
              <a:t>	{	</a:t>
            </a:r>
            <a:r>
              <a:rPr lang="en-US" sz="2200" dirty="0">
                <a:solidFill>
                  <a:srgbClr val="6A3E3E"/>
                </a:solidFill>
              </a:rPr>
              <a:t>temp</a:t>
            </a:r>
            <a:r>
              <a:rPr lang="en-US" sz="2200" dirty="0">
                <a:solidFill>
                  <a:srgbClr val="000000"/>
                </a:solidFill>
              </a:rPr>
              <a:t> = </a:t>
            </a:r>
            <a:r>
              <a:rPr lang="en-US" sz="2200" b="1" i="1" dirty="0" err="1">
                <a:solidFill>
                  <a:srgbClr val="00B050"/>
                </a:solidFill>
              </a:rPr>
              <a:t>toNumber</a:t>
            </a:r>
            <a:r>
              <a:rPr lang="en-US" sz="2200" b="1" i="1" dirty="0">
                <a:solidFill>
                  <a:srgbClr val="00B05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(</a:t>
            </a:r>
            <a:r>
              <a:rPr lang="en-US" sz="2200" dirty="0" err="1">
                <a:solidFill>
                  <a:srgbClr val="6A3E3E"/>
                </a:solidFill>
              </a:rPr>
              <a:t>p</a:t>
            </a:r>
            <a:r>
              <a:rPr lang="en-US" sz="2200" dirty="0" err="1">
                <a:solidFill>
                  <a:srgbClr val="000000"/>
                </a:solidFill>
              </a:rPr>
              <a:t>.getValue</a:t>
            </a:r>
            <a:r>
              <a:rPr lang="en-US" sz="2200" dirty="0">
                <a:solidFill>
                  <a:srgbClr val="000000"/>
                </a:solidFill>
              </a:rPr>
              <a:t>(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))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;</a:t>
            </a:r>
          </a:p>
          <a:p>
            <a:pPr algn="l" defTabSz="432000" rtl="0"/>
            <a:r>
              <a:rPr lang="en-US" sz="2400" dirty="0">
                <a:solidFill>
                  <a:srgbClr val="7F0055"/>
                </a:solidFill>
              </a:rPr>
              <a:t>		</a:t>
            </a:r>
            <a:r>
              <a:rPr lang="en-US" sz="2200" dirty="0">
                <a:solidFill>
                  <a:srgbClr val="7F0055"/>
                </a:solidFill>
              </a:rPr>
              <a:t>if</a:t>
            </a:r>
            <a:r>
              <a:rPr lang="en-US" sz="2200" dirty="0">
                <a:solidFill>
                  <a:srgbClr val="000000"/>
                </a:solidFill>
              </a:rPr>
              <a:t> (</a:t>
            </a:r>
            <a:r>
              <a:rPr lang="en-US" sz="2200" dirty="0">
                <a:solidFill>
                  <a:srgbClr val="6A3E3E"/>
                </a:solidFill>
              </a:rPr>
              <a:t>max</a:t>
            </a:r>
            <a:r>
              <a:rPr lang="en-US" sz="2200" dirty="0">
                <a:solidFill>
                  <a:srgbClr val="000000"/>
                </a:solidFill>
              </a:rPr>
              <a:t> &lt; </a:t>
            </a:r>
            <a:r>
              <a:rPr lang="en-US" sz="2200" dirty="0">
                <a:solidFill>
                  <a:srgbClr val="6A3E3E"/>
                </a:solidFill>
              </a:rPr>
              <a:t>temp</a:t>
            </a:r>
            <a:r>
              <a:rPr lang="en-US" sz="2200" dirty="0">
                <a:solidFill>
                  <a:srgbClr val="000000"/>
                </a:solidFill>
              </a:rPr>
              <a:t>)</a:t>
            </a:r>
          </a:p>
          <a:p>
            <a:pPr algn="l" defTabSz="432000" rtl="0"/>
            <a:r>
              <a:rPr lang="en-US" sz="2400" dirty="0">
                <a:solidFill>
                  <a:srgbClr val="6A3E3E"/>
                </a:solidFill>
              </a:rPr>
              <a:t>			max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dirty="0">
                <a:solidFill>
                  <a:srgbClr val="6A3E3E"/>
                </a:solidFill>
              </a:rPr>
              <a:t>temp</a:t>
            </a:r>
            <a:r>
              <a:rPr lang="en-US" sz="800" dirty="0">
                <a:solidFill>
                  <a:srgbClr val="6A3E3E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;</a:t>
            </a:r>
          </a:p>
          <a:p>
            <a:pPr algn="l" defTabSz="432000" rtl="0"/>
            <a:r>
              <a:rPr lang="en-US" sz="2400" dirty="0">
                <a:solidFill>
                  <a:srgbClr val="6A3E3E"/>
                </a:solidFill>
              </a:rPr>
              <a:t>		</a:t>
            </a:r>
            <a:r>
              <a:rPr lang="en-US" sz="2200" dirty="0">
                <a:solidFill>
                  <a:srgbClr val="6A3E3E"/>
                </a:solidFill>
              </a:rPr>
              <a:t>p</a:t>
            </a:r>
            <a:r>
              <a:rPr lang="en-US" sz="2200" dirty="0">
                <a:solidFill>
                  <a:srgbClr val="000000"/>
                </a:solidFill>
              </a:rPr>
              <a:t> = </a:t>
            </a:r>
            <a:r>
              <a:rPr lang="en-US" sz="2200" dirty="0" err="1">
                <a:solidFill>
                  <a:srgbClr val="6A3E3E"/>
                </a:solidFill>
              </a:rPr>
              <a:t>p</a:t>
            </a:r>
            <a:r>
              <a:rPr lang="en-US" sz="2200" dirty="0" err="1">
                <a:solidFill>
                  <a:srgbClr val="000000"/>
                </a:solidFill>
              </a:rPr>
              <a:t>.getNext</a:t>
            </a:r>
            <a:r>
              <a:rPr lang="en-US" sz="2200" dirty="0">
                <a:solidFill>
                  <a:srgbClr val="000000"/>
                </a:solidFill>
              </a:rPr>
              <a:t>(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)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;</a:t>
            </a:r>
          </a:p>
          <a:p>
            <a:pPr algn="l" defTabSz="432000" rtl="0"/>
            <a:r>
              <a:rPr lang="en-US" sz="2400" dirty="0">
                <a:solidFill>
                  <a:srgbClr val="000000"/>
                </a:solidFill>
              </a:rPr>
              <a:t>	}</a:t>
            </a:r>
            <a:endParaRPr lang="he-IL" sz="2400" dirty="0">
              <a:solidFill>
                <a:srgbClr val="000000"/>
              </a:solidFill>
            </a:endParaRPr>
          </a:p>
          <a:p>
            <a:pPr algn="l" defTabSz="432000" rtl="0"/>
            <a:r>
              <a:rPr lang="en-US" sz="2400" dirty="0">
                <a:solidFill>
                  <a:srgbClr val="7F0055"/>
                </a:solidFill>
              </a:rPr>
              <a:t>	return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6A3E3E"/>
                </a:solidFill>
              </a:rPr>
              <a:t>max </a:t>
            </a:r>
            <a:r>
              <a:rPr lang="en-US" sz="2400" dirty="0">
                <a:solidFill>
                  <a:srgbClr val="000000"/>
                </a:solidFill>
              </a:rPr>
              <a:t>;</a:t>
            </a:r>
          </a:p>
          <a:p>
            <a:pPr algn="l" defTabSz="432000" rtl="0"/>
            <a:r>
              <a:rPr lang="he-IL" sz="2400" dirty="0">
                <a:solidFill>
                  <a:srgbClr val="000000"/>
                </a:solidFill>
              </a:rPr>
              <a:t>{  </a:t>
            </a:r>
            <a:endParaRPr lang="he-IL" sz="2400" dirty="0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8A400E7-5797-4E46-A5B1-6249359AC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942" y="3559931"/>
            <a:ext cx="90601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סדר גודל של הפעולה </a:t>
            </a:r>
            <a:r>
              <a:rPr lang="en-US" sz="2400" b="1" dirty="0" err="1">
                <a:solidFill>
                  <a:srgbClr val="000000"/>
                </a:solidFill>
              </a:rPr>
              <a:t>bigNumber</a:t>
            </a:r>
            <a:r>
              <a:rPr lang="he-IL" sz="2400" dirty="0">
                <a:solidFill>
                  <a:srgbClr val="000000"/>
                </a:solidFill>
              </a:rPr>
              <a:t> </a:t>
            </a:r>
            <a:r>
              <a:rPr 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הוא: </a:t>
            </a:r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</a:t>
            </a:r>
            <a:r>
              <a:rPr lang="en-US" altLang="he-IL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he-IL" sz="3600" baseline="-16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en-US" altLang="he-IL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m)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ממשפחת </a:t>
            </a:r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</a:t>
            </a:r>
            <a:r>
              <a:rPr lang="en-US" altLang="he-IL" sz="24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he-IL" altLang="he-I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defTabSz="432000" rtl="1" eaLnBrk="1" hangingPunct="1"/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– </a:t>
            </a:r>
            <a:r>
              <a:rPr lang="he-IL" altLang="he-IL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מציין את מספר הספרות בתור.</a:t>
            </a:r>
          </a:p>
          <a:p>
            <a:pPr defTabSz="432000"/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he-IL" altLang="he-IL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מציין את מספר התורים ברשימה המקושרת.</a:t>
            </a:r>
          </a:p>
          <a:p>
            <a:pPr algn="r" defTabSz="432000" rtl="1" eaLnBrk="1" hangingPunct="1"/>
            <a:endParaRPr lang="he-IL" altLang="he-I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defTabSz="432000" rtl="1" eaLnBrk="1" hangingPunct="1"/>
            <a:endParaRPr lang="he-IL" altLang="he-I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97D2AC69-E552-45DB-8700-B336736A8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100" y="4862438"/>
            <a:ext cx="469294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עבור כל תור ברשימה המקושרת</a:t>
            </a:r>
          </a:p>
          <a:p>
            <a:pPr defTabSz="432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נ</a:t>
            </a:r>
            <a:r>
              <a:rPr lang="he-IL" altLang="he-IL" sz="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זמן את הפעולה </a:t>
            </a:r>
            <a:r>
              <a:rPr lang="en-US" sz="2200" b="1" i="1" dirty="0" err="1">
                <a:solidFill>
                  <a:srgbClr val="00B050"/>
                </a:solidFill>
                <a:latin typeface="+mn-lt"/>
              </a:rPr>
              <a:t>toNumber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he-IL" sz="2400" dirty="0">
                <a:solidFill>
                  <a:srgbClr val="000000"/>
                </a:solidFill>
              </a:rPr>
              <a:t> </a:t>
            </a:r>
          </a:p>
          <a:p>
            <a:pPr defTabSz="432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שסדר הגודל שלה הוא: </a:t>
            </a:r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O(n)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432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לצורך מציאת הערך המקסימאלי.</a:t>
            </a:r>
          </a:p>
          <a:p>
            <a:pPr defTabSz="432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שאר הפעולות בסיסיות.</a:t>
            </a:r>
          </a:p>
        </p:txBody>
      </p:sp>
      <p:grpSp>
        <p:nvGrpSpPr>
          <p:cNvPr id="31" name="קבוצה 30">
            <a:extLst>
              <a:ext uri="{FF2B5EF4-FFF2-40B4-BE49-F238E27FC236}">
                <a16:creationId xmlns:a16="http://schemas.microsoft.com/office/drawing/2014/main" id="{7BF53786-1C6D-497A-856F-E19ECDC1D8DA}"/>
              </a:ext>
            </a:extLst>
          </p:cNvPr>
          <p:cNvGrpSpPr/>
          <p:nvPr/>
        </p:nvGrpSpPr>
        <p:grpSpPr>
          <a:xfrm>
            <a:off x="3219450" y="3041650"/>
            <a:ext cx="2457450" cy="3533775"/>
            <a:chOff x="3219450" y="3067050"/>
            <a:chExt cx="2457450" cy="3533775"/>
          </a:xfrm>
        </p:grpSpPr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EC936451-FB41-472C-B508-48CB894080F9}"/>
                </a:ext>
              </a:extLst>
            </p:cNvPr>
            <p:cNvCxnSpPr/>
            <p:nvPr/>
          </p:nvCxnSpPr>
          <p:spPr>
            <a:xfrm>
              <a:off x="5514975" y="3067050"/>
              <a:ext cx="0" cy="49288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מחבר ישר 21">
              <a:extLst>
                <a:ext uri="{FF2B5EF4-FFF2-40B4-BE49-F238E27FC236}">
                  <a16:creationId xmlns:a16="http://schemas.microsoft.com/office/drawing/2014/main" id="{26014ECF-9566-4C0C-A3BF-56EE1A9F1E84}"/>
                </a:ext>
              </a:extLst>
            </p:cNvPr>
            <p:cNvCxnSpPr>
              <a:cxnSpLocks/>
            </p:cNvCxnSpPr>
            <p:nvPr/>
          </p:nvCxnSpPr>
          <p:spPr>
            <a:xfrm>
              <a:off x="3219450" y="3559931"/>
              <a:ext cx="0" cy="58120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מחבר ישר 22">
              <a:extLst>
                <a:ext uri="{FF2B5EF4-FFF2-40B4-BE49-F238E27FC236}">
                  <a16:creationId xmlns:a16="http://schemas.microsoft.com/office/drawing/2014/main" id="{EEC29ADC-E70D-4C12-97E7-E27DF5311B3F}"/>
                </a:ext>
              </a:extLst>
            </p:cNvPr>
            <p:cNvCxnSpPr>
              <a:cxnSpLocks/>
            </p:cNvCxnSpPr>
            <p:nvPr/>
          </p:nvCxnSpPr>
          <p:spPr>
            <a:xfrm>
              <a:off x="3594100" y="4760260"/>
              <a:ext cx="0" cy="184056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מחבר ישר 24">
              <a:extLst>
                <a:ext uri="{FF2B5EF4-FFF2-40B4-BE49-F238E27FC236}">
                  <a16:creationId xmlns:a16="http://schemas.microsoft.com/office/drawing/2014/main" id="{B1E63CD8-F4C1-4D91-8E9C-4590ABF2B0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4100" y="4760260"/>
              <a:ext cx="208280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מחבר ישר 27">
              <a:extLst>
                <a:ext uri="{FF2B5EF4-FFF2-40B4-BE49-F238E27FC236}">
                  <a16:creationId xmlns:a16="http://schemas.microsoft.com/office/drawing/2014/main" id="{C8F6D82B-2EAE-4570-AF92-C81A6DBB93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9450" y="4141135"/>
              <a:ext cx="245745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F6EFBA6C-E72B-4F5D-AF88-E0398A4956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9450" y="3559931"/>
              <a:ext cx="2295525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מחבר ישר 31">
              <a:extLst>
                <a:ext uri="{FF2B5EF4-FFF2-40B4-BE49-F238E27FC236}">
                  <a16:creationId xmlns:a16="http://schemas.microsoft.com/office/drawing/2014/main" id="{4A093B68-BD55-4619-A84F-D1B5D72497B3}"/>
                </a:ext>
              </a:extLst>
            </p:cNvPr>
            <p:cNvCxnSpPr>
              <a:cxnSpLocks/>
            </p:cNvCxnSpPr>
            <p:nvPr/>
          </p:nvCxnSpPr>
          <p:spPr>
            <a:xfrm>
              <a:off x="5676900" y="4141135"/>
              <a:ext cx="0" cy="61912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84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רֶקוּרְסְיָה ויעילות</a:t>
            </a:r>
            <a:endParaRPr lang="he-IL" dirty="0">
              <a:latin typeface="+mj-lt"/>
            </a:endParaRPr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997588" y="1007388"/>
            <a:ext cx="9802368" cy="431447"/>
          </a:xfrm>
        </p:spPr>
        <p:txBody>
          <a:bodyPr/>
          <a:lstStyle/>
          <a:p>
            <a:r>
              <a:rPr lang="he-IL" altLang="he-IL" sz="4000" b="1" dirty="0"/>
              <a:t>ביבליוגרפיה: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284813" y="1632299"/>
            <a:ext cx="12084770" cy="3404396"/>
          </a:xfrm>
        </p:spPr>
        <p:txBody>
          <a:bodyPr>
            <a:normAutofit/>
          </a:bodyPr>
          <a:lstStyle/>
          <a:p>
            <a:pPr marR="0" eaLnBrk="1" hangingPunct="1">
              <a:spcAft>
                <a:spcPts val="1200"/>
              </a:spcAft>
              <a:defRPr/>
            </a:pPr>
            <a:r>
              <a:rPr lang="he-IL" sz="2800" dirty="0" err="1"/>
              <a:t>ברנדס</a:t>
            </a:r>
            <a:r>
              <a:rPr lang="he-IL" sz="2800" dirty="0"/>
              <a:t>, ע. (2007). </a:t>
            </a:r>
            <a:r>
              <a:rPr lang="he-IL" sz="2800" i="1" dirty="0"/>
              <a:t>עיצוב תוכנה מבוסס עצמים</a:t>
            </a:r>
            <a:r>
              <a:rPr lang="he-IL" sz="2800" dirty="0"/>
              <a:t>. ירושלים: המרכז להוראת המדעים ע"ש עמוס דה-שליט (</a:t>
            </a:r>
            <a:r>
              <a:rPr lang="he-IL" sz="2800" dirty="0" err="1"/>
              <a:t>מל"מ</a:t>
            </a:r>
            <a:r>
              <a:rPr lang="he-IL" sz="2800" dirty="0"/>
              <a:t>), האוניברסיטה העברית בירושלים.</a:t>
            </a:r>
          </a:p>
          <a:p>
            <a:pPr marR="0" eaLnBrk="1" hangingPunct="1">
              <a:spcAft>
                <a:spcPts val="1200"/>
              </a:spcAft>
              <a:defRPr/>
            </a:pPr>
            <a:r>
              <a:rPr lang="he-IL" sz="2800" dirty="0"/>
              <a:t>פונק, ש' ושוורץ ש' (2020).   </a:t>
            </a:r>
            <a:r>
              <a:rPr lang="he-IL" sz="2800" i="1" dirty="0"/>
              <a:t>ספר-מדעי-המחשב  שער </a:t>
            </a:r>
            <a:r>
              <a:rPr lang="en-US" sz="2800" i="1" dirty="0"/>
              <a:t>I</a:t>
            </a:r>
            <a:r>
              <a:rPr lang="he-IL" sz="2800" i="1" dirty="0"/>
              <a:t>. 				</a:t>
            </a:r>
            <a:r>
              <a:rPr lang="he-IL" sz="2800" dirty="0"/>
              <a:t>הגוף המבצע: אורט ישראל. </a:t>
            </a:r>
            <a:r>
              <a:rPr lang="he-IL" sz="2800" b="1" dirty="0">
                <a:solidFill>
                  <a:schemeClr val="tx1">
                    <a:lumMod val="85000"/>
                  </a:schemeClr>
                </a:solidFill>
              </a:rPr>
              <a:t>ספר אינטרנטי</a:t>
            </a:r>
          </a:p>
          <a:p>
            <a:pPr marR="0" eaLnBrk="1" hangingPunct="1">
              <a:spcAft>
                <a:spcPts val="1200"/>
              </a:spcAft>
              <a:defRPr/>
            </a:pPr>
            <a:r>
              <a:rPr lang="he-IL" sz="2800" dirty="0" err="1"/>
              <a:t>מינסטר</a:t>
            </a:r>
            <a:r>
              <a:rPr lang="he-IL" sz="2800" dirty="0"/>
              <a:t>, ד' וברנד ב' (2020). </a:t>
            </a:r>
            <a:r>
              <a:rPr lang="he-IL" sz="2800" i="1" dirty="0"/>
              <a:t>ספר-מדעי-המחשב  שער </a:t>
            </a:r>
            <a:r>
              <a:rPr lang="en-US" sz="2800" i="1" dirty="0"/>
              <a:t>II</a:t>
            </a:r>
            <a:r>
              <a:rPr lang="he-IL" sz="2800" i="1" dirty="0"/>
              <a:t>. 				</a:t>
            </a:r>
            <a:r>
              <a:rPr lang="he-IL" sz="2800" dirty="0"/>
              <a:t>הגוף המבצע: אורט ישראל. </a:t>
            </a:r>
            <a:r>
              <a:rPr lang="he-IL" sz="2800" b="1" dirty="0">
                <a:solidFill>
                  <a:schemeClr val="tx1">
                    <a:lumMod val="85000"/>
                  </a:schemeClr>
                </a:solidFill>
              </a:rPr>
              <a:t>ספר אינטרנטי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0B8282A-152E-4F3D-A4D0-6BC36E5D2199}"/>
              </a:ext>
            </a:extLst>
          </p:cNvPr>
          <p:cNvSpPr/>
          <p:nvPr/>
        </p:nvSpPr>
        <p:spPr>
          <a:xfrm>
            <a:off x="1844558" y="4927282"/>
            <a:ext cx="34515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End</a:t>
            </a:r>
            <a:endParaRPr lang="he-IL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4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יעילות – מבנים מורכבים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96000" y="2709400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מדעי המחשב ב' – נגשים לבגרות 5 </a:t>
            </a:r>
            <a:r>
              <a:rPr lang="he-IL" dirty="0" err="1">
                <a:sym typeface="Varela Round"/>
              </a:rPr>
              <a:t>יח"ל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96000" y="3529232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דפנה מינסטר</a:t>
            </a:r>
          </a:p>
          <a:p>
            <a:r>
              <a:rPr lang="he-IL" dirty="0">
                <a:sym typeface="Varela Round"/>
              </a:rPr>
              <a:t>שם מורה בודק: דפנה לוי רשתי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4EBBB32B-224C-4406-ABC6-85EEE52F34EB}"/>
              </a:ext>
            </a:extLst>
          </p:cNvPr>
          <p:cNvSpPr/>
          <p:nvPr/>
        </p:nvSpPr>
        <p:spPr>
          <a:xfrm>
            <a:off x="0" y="4738990"/>
            <a:ext cx="39914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b="1" dirty="0"/>
              <a:t>שאלות בגרות</a:t>
            </a:r>
          </a:p>
        </p:txBody>
      </p:sp>
      <p:pic>
        <p:nvPicPr>
          <p:cNvPr id="11" name="תמונה 10" descr="תמונה שמכילה שעון, מים&#10;&#10;התיאור נוצר באופן אוטומטי">
            <a:extLst>
              <a:ext uri="{FF2B5EF4-FFF2-40B4-BE49-F238E27FC236}">
                <a16:creationId xmlns:a16="http://schemas.microsoft.com/office/drawing/2014/main" id="{FC34B0C9-E2A2-44A9-A0E9-809295345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3" y="5892343"/>
            <a:ext cx="5933333" cy="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7">
            <a:extLst>
              <a:ext uri="{FF2B5EF4-FFF2-40B4-BE49-F238E27FC236}">
                <a16:creationId xmlns:a16="http://schemas.microsoft.com/office/drawing/2014/main" id="{A0BACC61-6728-47FD-BFF9-DC5A07E7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/>
          <a:lstStyle/>
          <a:p>
            <a:r>
              <a:rPr lang="he-IL" dirty="0"/>
              <a:t>דרישות קדם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C70E81D7-39E3-47FD-BCA5-49CA03142065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667E9A7E-C93B-4A3F-8B44-C8FE1DA35486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4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מציין מיקום טקסט 2">
            <a:extLst>
              <a:ext uri="{FF2B5EF4-FFF2-40B4-BE49-F238E27FC236}">
                <a16:creationId xmlns:a16="http://schemas.microsoft.com/office/drawing/2014/main" id="{FA3D2A13-FED3-4AB3-AC5A-CD6707CEFD22}"/>
              </a:ext>
            </a:extLst>
          </p:cNvPr>
          <p:cNvSpPr txBox="1">
            <a:spLocks/>
          </p:cNvSpPr>
          <p:nvPr/>
        </p:nvSpPr>
        <p:spPr>
          <a:xfrm>
            <a:off x="609790" y="1285875"/>
            <a:ext cx="9996297" cy="4374869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יסודות מדעי המחשב.</a:t>
            </a:r>
          </a:p>
          <a:p>
            <a:r>
              <a:rPr lang="he-IL" dirty="0"/>
              <a:t>מבנה נתונים – כל היחידה</a:t>
            </a:r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CACC6E36-40A5-4456-9306-F1496F4D2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2483643"/>
            <a:ext cx="2822575" cy="2116931"/>
          </a:xfrm>
          <a:prstGeom prst="rect">
            <a:avLst/>
          </a:prstGeom>
        </p:spPr>
      </p:pic>
      <p:sp>
        <p:nvSpPr>
          <p:cNvPr id="26" name="מלבן 25">
            <a:extLst>
              <a:ext uri="{FF2B5EF4-FFF2-40B4-BE49-F238E27FC236}">
                <a16:creationId xmlns:a16="http://schemas.microsoft.com/office/drawing/2014/main" id="{12336723-2EC3-470E-90CB-43DC778831ED}"/>
              </a:ext>
            </a:extLst>
          </p:cNvPr>
          <p:cNvSpPr/>
          <p:nvPr/>
        </p:nvSpPr>
        <p:spPr>
          <a:xfrm>
            <a:off x="764076" y="4756150"/>
            <a:ext cx="5044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600" dirty="0">
                <a:hlinkClick r:id="rId4"/>
              </a:rPr>
              <a:t>נלקח מהאתר: </a:t>
            </a:r>
            <a:r>
              <a:rPr lang="he-IL" sz="1600" dirty="0"/>
              <a:t> </a:t>
            </a:r>
            <a:r>
              <a:rPr lang="en-US" sz="1600" dirty="0">
                <a:hlinkClick r:id="rId4"/>
              </a:rPr>
              <a:t>giphy.com/gifs/animal-dogs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45853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2092715" y="1228679"/>
            <a:ext cx="8109032" cy="4188657"/>
          </a:xfrm>
        </p:spPr>
        <p:txBody>
          <a:bodyPr>
            <a:normAutofit/>
          </a:bodyPr>
          <a:lstStyle/>
          <a:p>
            <a:pPr marL="457200" indent="-457200" defTabSz="432000">
              <a:buFont typeface="+mj-lt"/>
              <a:buAutoNum type="arabicPeriod"/>
            </a:pPr>
            <a:r>
              <a:rPr lang="he-IL" sz="2800" dirty="0"/>
              <a:t>פרק </a:t>
            </a:r>
            <a:r>
              <a:rPr lang="he-IL" sz="2800"/>
              <a:t>1 - </a:t>
            </a:r>
            <a:r>
              <a:rPr lang="he-IL" sz="2800" dirty="0"/>
              <a:t>בחינת בגרות 2012 – שאלה 2</a:t>
            </a:r>
          </a:p>
          <a:p>
            <a:pPr marL="0" indent="0" defTabSz="432000">
              <a:buNone/>
            </a:pPr>
            <a:r>
              <a:rPr lang="he-IL" sz="2800" dirty="0"/>
              <a:t>2. פרק 2 - בחינת בגרות 2019 – שאלה 5 		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9B1396F8-F4D5-4F37-B0E7-46D4C058D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3" y="373205"/>
            <a:ext cx="3154648" cy="50695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CDA5911-BD4E-401C-BB09-5C002094F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3" y="562824"/>
            <a:ext cx="3154648" cy="5069574"/>
          </a:xfrm>
          <a:prstGeom prst="rect">
            <a:avLst/>
          </a:prstGeom>
        </p:spPr>
      </p:pic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2 – בגרות 2012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C3F5B71B-1DCB-4A7F-AC08-BFB65BAF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241" y="954272"/>
            <a:ext cx="8150127" cy="504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he-IL" sz="2400" dirty="0"/>
              <a:t>כתב/י פעולה חיצונית שתקבל עץ בינארי</a:t>
            </a:r>
            <a:r>
              <a:rPr lang="en-US" sz="2400" dirty="0">
                <a:latin typeface="+mn-lt"/>
              </a:rPr>
              <a:t>t</a:t>
            </a:r>
            <a:r>
              <a:rPr lang="en-US" sz="2400" dirty="0"/>
              <a:t> </a:t>
            </a:r>
            <a:r>
              <a:rPr lang="he-IL" sz="2400" dirty="0"/>
              <a:t> לא ריק, שבו כל צומת מכיל מחסנית של מספרים שלמים גדולים מ־ 0.</a:t>
            </a:r>
          </a:p>
          <a:p>
            <a:r>
              <a:rPr lang="he-IL" sz="2400" dirty="0"/>
              <a:t>הפעולה תחזיר מחסנית. בעבור כל צומת בעץ</a:t>
            </a:r>
            <a:r>
              <a:rPr lang="en-US" sz="2400" dirty="0"/>
              <a:t> </a:t>
            </a:r>
            <a:r>
              <a:rPr lang="en-US" sz="2400" dirty="0">
                <a:latin typeface="+mn-lt"/>
              </a:rPr>
              <a:t>t</a:t>
            </a:r>
            <a:r>
              <a:rPr lang="en-US" sz="2400" dirty="0"/>
              <a:t> </a:t>
            </a:r>
            <a:r>
              <a:rPr lang="he-IL" sz="2400" dirty="0"/>
              <a:t>יוכנס איבר למחסנית המוחזרת באופן הזה:</a:t>
            </a:r>
          </a:p>
          <a:p>
            <a:r>
              <a:rPr lang="he-IL" sz="2400" dirty="0"/>
              <a:t>אם במחסנית שבצומת יש איבר אחד, יוכנס ערכו למחסנית שתוחזר. אם במחסנית שבצומת יש שני איברים, יוכנס סכומם למחסנית שתוחזר. אם המחסנית שבצומת ריקה, יוכנס 0 למחסנית שתוחזר. בכל מקרה אחר יוכנס למחסנית שתוחזר הסכום של שלושת האיברים העליונים של המחסנית שבצומת.</a:t>
            </a:r>
          </a:p>
          <a:p>
            <a:r>
              <a:rPr lang="he-IL" sz="2400" dirty="0"/>
              <a:t>סדר האיברים במחסנית שתוחזר יהיה לפי סריקה בסדר תוכי </a:t>
            </a:r>
          </a:p>
          <a:p>
            <a:r>
              <a:rPr lang="he-IL" sz="2400" dirty="0"/>
              <a:t>				</a:t>
            </a:r>
            <a:r>
              <a:rPr lang="he-IL" sz="2400" dirty="0">
                <a:latin typeface="+mn-lt"/>
              </a:rPr>
              <a:t>(</a:t>
            </a:r>
            <a:r>
              <a:rPr lang="en-US" sz="2400" dirty="0">
                <a:latin typeface="+mn-lt"/>
              </a:rPr>
              <a:t>(</a:t>
            </a:r>
            <a:r>
              <a:rPr lang="en-US" sz="2400" dirty="0" err="1">
                <a:latin typeface="+mn-lt"/>
              </a:rPr>
              <a:t>inorder</a:t>
            </a:r>
            <a:r>
              <a:rPr lang="he-IL" sz="2400" dirty="0">
                <a:latin typeface="+mn-lt"/>
              </a:rPr>
              <a:t> </a:t>
            </a:r>
            <a:r>
              <a:rPr lang="he-IL" sz="2400" dirty="0"/>
              <a:t>של צומתי העץ </a:t>
            </a:r>
            <a:r>
              <a:rPr lang="en-US" sz="2400" dirty="0">
                <a:latin typeface="+mn-lt"/>
              </a:rPr>
              <a:t>t</a:t>
            </a:r>
            <a:r>
              <a:rPr lang="he-IL" sz="2400" dirty="0">
                <a:latin typeface="+mn-lt"/>
              </a:rPr>
              <a:t>.</a:t>
            </a:r>
          </a:p>
          <a:p>
            <a:r>
              <a:rPr lang="he-IL" sz="2400" dirty="0">
                <a:latin typeface="+mn-lt"/>
              </a:rPr>
              <a:t>				</a:t>
            </a:r>
            <a:r>
              <a:rPr lang="he-IL" sz="2400" dirty="0"/>
              <a:t>אין צורך לשמור את תוכן מחסניות</a:t>
            </a:r>
          </a:p>
          <a:p>
            <a:r>
              <a:rPr lang="he-IL" sz="2400" dirty="0"/>
              <a:t>				שבצומתי העץ </a:t>
            </a:r>
            <a:r>
              <a:rPr lang="en-US" sz="2400" dirty="0">
                <a:latin typeface="+mn-lt"/>
              </a:rPr>
              <a:t>t</a:t>
            </a:r>
            <a:r>
              <a:rPr lang="he-IL" sz="2400" dirty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8198" name="TextBox 4">
            <a:extLst>
              <a:ext uri="{FF2B5EF4-FFF2-40B4-BE49-F238E27FC236}">
                <a16:creationId xmlns:a16="http://schemas.microsoft.com/office/drawing/2014/main" id="{54C5F08D-C8BB-4FB0-9EFA-0F4161972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889" y="5229225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he-IL" altLang="he-IL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א.</a:t>
            </a:r>
          </a:p>
        </p:txBody>
      </p:sp>
      <p:pic>
        <p:nvPicPr>
          <p:cNvPr id="7" name="תמונה 6" descr="תמונה שמכילה שעון&#10;&#10;התיאור נוצר באופן אוטומטי">
            <a:extLst>
              <a:ext uri="{FF2B5EF4-FFF2-40B4-BE49-F238E27FC236}">
                <a16:creationId xmlns:a16="http://schemas.microsoft.com/office/drawing/2014/main" id="{6334EDB4-89A7-4F36-8033-DB7C42A4C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55" y="945596"/>
            <a:ext cx="1749597" cy="200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2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CDA5911-BD4E-401C-BB09-5C002094F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3" y="562824"/>
            <a:ext cx="3154648" cy="5069574"/>
          </a:xfrm>
          <a:prstGeom prst="rect">
            <a:avLst/>
          </a:prstGeom>
        </p:spPr>
      </p:pic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2 – בגרות 2012</a:t>
            </a:r>
          </a:p>
        </p:txBody>
      </p:sp>
      <p:sp>
        <p:nvSpPr>
          <p:cNvPr id="8198" name="TextBox 4">
            <a:extLst>
              <a:ext uri="{FF2B5EF4-FFF2-40B4-BE49-F238E27FC236}">
                <a16:creationId xmlns:a16="http://schemas.microsoft.com/office/drawing/2014/main" id="{54C5F08D-C8BB-4FB0-9EFA-0F4161972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889" y="5229225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he-IL" altLang="he-IL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א.</a:t>
            </a:r>
          </a:p>
        </p:txBody>
      </p:sp>
      <p:pic>
        <p:nvPicPr>
          <p:cNvPr id="7" name="תמונה 6" descr="תמונה שמכילה שעון&#10;&#10;התיאור נוצר באופן אוטומטי">
            <a:extLst>
              <a:ext uri="{FF2B5EF4-FFF2-40B4-BE49-F238E27FC236}">
                <a16:creationId xmlns:a16="http://schemas.microsoft.com/office/drawing/2014/main" id="{6334EDB4-89A7-4F36-8033-DB7C42A4C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55" y="945596"/>
            <a:ext cx="1749597" cy="2005635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66F2420-6EFE-4768-9222-207F787673A7}"/>
              </a:ext>
            </a:extLst>
          </p:cNvPr>
          <p:cNvSpPr/>
          <p:nvPr/>
        </p:nvSpPr>
        <p:spPr>
          <a:xfrm>
            <a:off x="4453952" y="1258887"/>
            <a:ext cx="75214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360000" rtl="0"/>
            <a:r>
              <a:rPr lang="en-US" sz="2400" dirty="0">
                <a:solidFill>
                  <a:srgbClr val="0000FF"/>
                </a:solidFill>
              </a:rPr>
              <a:t>public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static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int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i="1" dirty="0">
                <a:solidFill>
                  <a:srgbClr val="00B050"/>
                </a:solidFill>
              </a:rPr>
              <a:t>sum3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>
                <a:solidFill>
                  <a:srgbClr val="0074E8"/>
                </a:solidFill>
              </a:rPr>
              <a:t>Stack</a:t>
            </a:r>
            <a:r>
              <a:rPr lang="en-US" sz="2400" dirty="0">
                <a:solidFill>
                  <a:srgbClr val="000000"/>
                </a:solidFill>
              </a:rPr>
              <a:t>&lt;</a:t>
            </a:r>
            <a:r>
              <a:rPr lang="en-US" sz="2400" dirty="0">
                <a:solidFill>
                  <a:srgbClr val="0074E8"/>
                </a:solidFill>
              </a:rPr>
              <a:t>Integer</a:t>
            </a:r>
            <a:r>
              <a:rPr lang="en-US" sz="2400" dirty="0">
                <a:solidFill>
                  <a:srgbClr val="000000"/>
                </a:solidFill>
              </a:rPr>
              <a:t>&gt; s) </a:t>
            </a:r>
            <a:r>
              <a:rPr lang="he-IL" sz="2400" dirty="0">
                <a:solidFill>
                  <a:srgbClr val="000000"/>
                </a:solidFill>
              </a:rPr>
              <a:t>}</a:t>
            </a:r>
          </a:p>
          <a:p>
            <a:pPr defTabSz="360000"/>
            <a:r>
              <a:rPr lang="he-I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הפעולה מקבלת מחסנית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he-I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מחזירה את סכום שלושת   // האיברים הראשונים במחסנית.							     	  //</a:t>
            </a:r>
          </a:p>
          <a:p>
            <a:pPr algn="r" defTabSz="360000"/>
            <a:endParaRPr lang="en-US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 defTabSz="360000" rtl="0"/>
            <a:r>
              <a:rPr lang="en-US" sz="2400" dirty="0">
                <a:solidFill>
                  <a:srgbClr val="0000FF"/>
                </a:solidFill>
              </a:rPr>
              <a:t>	int</a:t>
            </a:r>
            <a:r>
              <a:rPr lang="en-US" sz="2400" dirty="0">
                <a:solidFill>
                  <a:srgbClr val="000000"/>
                </a:solidFill>
              </a:rPr>
              <a:t> sum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=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0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;</a:t>
            </a:r>
          </a:p>
          <a:p>
            <a:pPr algn="l" defTabSz="360000" rtl="0"/>
            <a:r>
              <a:rPr lang="nn-NO" sz="2400" dirty="0">
                <a:solidFill>
                  <a:srgbClr val="0000FF"/>
                </a:solidFill>
              </a:rPr>
              <a:t>	for</a:t>
            </a:r>
            <a:r>
              <a:rPr lang="nn-NO" sz="2400" dirty="0">
                <a:solidFill>
                  <a:srgbClr val="000000"/>
                </a:solidFill>
              </a:rPr>
              <a:t> (</a:t>
            </a:r>
            <a:r>
              <a:rPr lang="nn-NO" sz="2400" dirty="0">
                <a:solidFill>
                  <a:srgbClr val="0000FF"/>
                </a:solidFill>
              </a:rPr>
              <a:t>int</a:t>
            </a:r>
            <a:r>
              <a:rPr lang="nn-NO" sz="2400" dirty="0">
                <a:solidFill>
                  <a:srgbClr val="000000"/>
                </a:solidFill>
              </a:rPr>
              <a:t> i</a:t>
            </a:r>
            <a:r>
              <a:rPr lang="nn-NO" sz="800" dirty="0">
                <a:solidFill>
                  <a:srgbClr val="000000"/>
                </a:solidFill>
              </a:rPr>
              <a:t> </a:t>
            </a:r>
            <a:r>
              <a:rPr lang="nn-NO" sz="2400" dirty="0">
                <a:solidFill>
                  <a:srgbClr val="000000"/>
                </a:solidFill>
              </a:rPr>
              <a:t>=</a:t>
            </a:r>
            <a:r>
              <a:rPr lang="nn-NO" sz="800" dirty="0">
                <a:solidFill>
                  <a:srgbClr val="000000"/>
                </a:solidFill>
              </a:rPr>
              <a:t> </a:t>
            </a:r>
            <a:r>
              <a:rPr lang="nn-NO" sz="2400" dirty="0">
                <a:solidFill>
                  <a:srgbClr val="000000"/>
                </a:solidFill>
              </a:rPr>
              <a:t>0 ; i</a:t>
            </a:r>
            <a:r>
              <a:rPr lang="nn-NO" sz="800" dirty="0">
                <a:solidFill>
                  <a:srgbClr val="000000"/>
                </a:solidFill>
              </a:rPr>
              <a:t> </a:t>
            </a:r>
            <a:r>
              <a:rPr lang="nn-NO" sz="2400" dirty="0">
                <a:solidFill>
                  <a:srgbClr val="000000"/>
                </a:solidFill>
              </a:rPr>
              <a:t>&lt;</a:t>
            </a:r>
            <a:r>
              <a:rPr lang="nn-NO" sz="800" dirty="0">
                <a:solidFill>
                  <a:srgbClr val="000000"/>
                </a:solidFill>
              </a:rPr>
              <a:t> </a:t>
            </a:r>
            <a:r>
              <a:rPr lang="nn-NO" sz="2400" dirty="0">
                <a:solidFill>
                  <a:srgbClr val="000000"/>
                </a:solidFill>
              </a:rPr>
              <a:t>3 ; i</a:t>
            </a:r>
            <a:r>
              <a:rPr lang="nn-NO" sz="800" dirty="0">
                <a:solidFill>
                  <a:srgbClr val="000000"/>
                </a:solidFill>
              </a:rPr>
              <a:t> </a:t>
            </a:r>
            <a:r>
              <a:rPr lang="nn-NO" sz="2400" dirty="0">
                <a:solidFill>
                  <a:srgbClr val="000000"/>
                </a:solidFill>
              </a:rPr>
              <a:t>+</a:t>
            </a:r>
            <a:r>
              <a:rPr lang="nn-NO" sz="800" dirty="0">
                <a:solidFill>
                  <a:srgbClr val="000000"/>
                </a:solidFill>
              </a:rPr>
              <a:t> </a:t>
            </a:r>
            <a:r>
              <a:rPr lang="nn-NO" sz="2400" dirty="0">
                <a:solidFill>
                  <a:srgbClr val="000000"/>
                </a:solidFill>
              </a:rPr>
              <a:t>+)</a:t>
            </a:r>
          </a:p>
          <a:p>
            <a:pPr algn="l" defTabSz="360000" rtl="0"/>
            <a:r>
              <a:rPr lang="en-US" sz="2400" dirty="0">
                <a:solidFill>
                  <a:srgbClr val="0000FF"/>
                </a:solidFill>
              </a:rPr>
              <a:t>		if 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!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s.isEmpty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))</a:t>
            </a:r>
          </a:p>
          <a:p>
            <a:pPr algn="l" defTabSz="360000" rtl="0"/>
            <a:r>
              <a:rPr lang="en-US" sz="2400" dirty="0">
                <a:solidFill>
                  <a:srgbClr val="000000"/>
                </a:solidFill>
              </a:rPr>
              <a:t>			sum = sum + </a:t>
            </a:r>
            <a:r>
              <a:rPr lang="en-US" sz="2400" dirty="0" err="1">
                <a:solidFill>
                  <a:srgbClr val="000000"/>
                </a:solidFill>
              </a:rPr>
              <a:t>s.pop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);</a:t>
            </a:r>
          </a:p>
          <a:p>
            <a:pPr algn="l" defTabSz="360000" rtl="0"/>
            <a:r>
              <a:rPr lang="en-US" sz="2400" dirty="0">
                <a:solidFill>
                  <a:srgbClr val="0000FF"/>
                </a:solidFill>
              </a:rPr>
              <a:t>	return</a:t>
            </a:r>
            <a:r>
              <a:rPr lang="en-US" sz="2400" dirty="0">
                <a:solidFill>
                  <a:srgbClr val="000000"/>
                </a:solidFill>
              </a:rPr>
              <a:t> sum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;</a:t>
            </a:r>
          </a:p>
          <a:p>
            <a:pPr algn="l" defTabSz="360000" rtl="0"/>
            <a:r>
              <a:rPr lang="en-US" sz="2400" dirty="0">
                <a:solidFill>
                  <a:srgbClr val="000000"/>
                </a:solidFill>
              </a:rPr>
              <a:t>}</a:t>
            </a:r>
            <a:endParaRPr lang="he-IL" sz="2400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65D49E57-0B28-4D79-8FA9-03A6142D0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919" y="734856"/>
            <a:ext cx="3690252" cy="69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sz="2400" dirty="0"/>
              <a:t>נגדיר פעולת עזר: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43CD08D9-1E90-4773-8F5F-DEF0D711B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045" y="4761589"/>
            <a:ext cx="5852614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סדר גודל של הפעולה הוא:  </a:t>
            </a:r>
            <a:r>
              <a:rPr lang="en-US" altLang="he-I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</a:t>
            </a:r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</a:t>
            </a:r>
            <a:r>
              <a:rPr lang="en-US" altLang="he-I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</a:t>
            </a:r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)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</a:p>
          <a:p>
            <a:pPr defTabSz="432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כל הפעולות וגם אלו שמזומנות הן בסיסיות</a:t>
            </a:r>
          </a:p>
          <a:p>
            <a:pPr defTabSz="432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ומתבצעות 3 פעמים. 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David" panose="020E0502060401010101" pitchFamily="34" charset="-79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3272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CDA5911-BD4E-401C-BB09-5C002094F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" y="789603"/>
            <a:ext cx="3154648" cy="5069574"/>
          </a:xfrm>
          <a:prstGeom prst="rect">
            <a:avLst/>
          </a:prstGeom>
        </p:spPr>
      </p:pic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2 – בגרות 2012</a:t>
            </a:r>
          </a:p>
        </p:txBody>
      </p:sp>
      <p:sp>
        <p:nvSpPr>
          <p:cNvPr id="8198" name="TextBox 4">
            <a:extLst>
              <a:ext uri="{FF2B5EF4-FFF2-40B4-BE49-F238E27FC236}">
                <a16:creationId xmlns:a16="http://schemas.microsoft.com/office/drawing/2014/main" id="{54C5F08D-C8BB-4FB0-9EFA-0F4161972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889" y="5229225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he-IL" altLang="he-IL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א.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89940229-30EC-49CA-888A-33B083C85298}"/>
              </a:ext>
            </a:extLst>
          </p:cNvPr>
          <p:cNvSpPr/>
          <p:nvPr/>
        </p:nvSpPr>
        <p:spPr>
          <a:xfrm>
            <a:off x="3651056" y="1117642"/>
            <a:ext cx="9646989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32000" rtl="0"/>
            <a:r>
              <a:rPr lang="en-US" sz="2200" dirty="0">
                <a:solidFill>
                  <a:srgbClr val="000000"/>
                </a:solidFill>
              </a:rPr>
              <a:t>public static </a:t>
            </a:r>
            <a:r>
              <a:rPr lang="en-US" sz="2200" dirty="0">
                <a:solidFill>
                  <a:srgbClr val="0074E8"/>
                </a:solidFill>
              </a:rPr>
              <a:t>Stack</a:t>
            </a:r>
            <a:r>
              <a:rPr lang="en-US" sz="2200" dirty="0">
                <a:solidFill>
                  <a:srgbClr val="000000"/>
                </a:solidFill>
              </a:rPr>
              <a:t>&lt;</a:t>
            </a:r>
            <a:r>
              <a:rPr lang="en-US" sz="2200" dirty="0">
                <a:solidFill>
                  <a:srgbClr val="0074E8"/>
                </a:solidFill>
              </a:rPr>
              <a:t>Integer</a:t>
            </a:r>
            <a:r>
              <a:rPr lang="en-US" sz="2200" dirty="0">
                <a:solidFill>
                  <a:srgbClr val="000000"/>
                </a:solidFill>
              </a:rPr>
              <a:t>&gt; </a:t>
            </a:r>
            <a:r>
              <a:rPr lang="en-US" sz="2200" dirty="0" err="1">
                <a:solidFill>
                  <a:srgbClr val="FFC000"/>
                </a:solidFill>
              </a:rPr>
              <a:t>buildStackFromTree</a:t>
            </a:r>
            <a:r>
              <a:rPr lang="en-US" sz="2200" dirty="0">
                <a:solidFill>
                  <a:srgbClr val="000000"/>
                </a:solidFill>
              </a:rPr>
              <a:t> (</a:t>
            </a:r>
            <a:endParaRPr lang="he-IL" sz="2200" dirty="0">
              <a:solidFill>
                <a:srgbClr val="000000"/>
              </a:solidFill>
            </a:endParaRPr>
          </a:p>
          <a:p>
            <a:pPr algn="l" defTabSz="432000" rtl="0">
              <a:spcAft>
                <a:spcPts val="600"/>
              </a:spcAft>
            </a:pPr>
            <a:r>
              <a:rPr lang="he-IL" sz="2200" dirty="0">
                <a:solidFill>
                  <a:srgbClr val="000000"/>
                </a:solidFill>
              </a:rPr>
              <a:t>	</a:t>
            </a:r>
            <a:r>
              <a:rPr lang="en-US" sz="2200" dirty="0">
                <a:solidFill>
                  <a:srgbClr val="000000"/>
                </a:solidFill>
              </a:rPr>
              <a:t>			</a:t>
            </a:r>
            <a:r>
              <a:rPr lang="sv-SE" sz="2200" dirty="0">
                <a:solidFill>
                  <a:srgbClr val="0074E8"/>
                </a:solidFill>
              </a:rPr>
              <a:t>BinNode</a:t>
            </a:r>
            <a:r>
              <a:rPr lang="sv-SE" sz="2200" dirty="0">
                <a:solidFill>
                  <a:srgbClr val="000000"/>
                </a:solidFill>
              </a:rPr>
              <a:t>&lt;</a:t>
            </a:r>
            <a:r>
              <a:rPr lang="sv-SE" sz="2200" dirty="0">
                <a:solidFill>
                  <a:srgbClr val="0074E8"/>
                </a:solidFill>
              </a:rPr>
              <a:t>Stack</a:t>
            </a:r>
            <a:r>
              <a:rPr lang="sv-SE" sz="2200" dirty="0">
                <a:solidFill>
                  <a:srgbClr val="000000"/>
                </a:solidFill>
              </a:rPr>
              <a:t>&lt;</a:t>
            </a:r>
            <a:r>
              <a:rPr lang="sv-SE" sz="2200" dirty="0">
                <a:solidFill>
                  <a:srgbClr val="0074E8"/>
                </a:solidFill>
              </a:rPr>
              <a:t>Integer</a:t>
            </a:r>
            <a:r>
              <a:rPr lang="sv-SE" sz="2200" dirty="0">
                <a:solidFill>
                  <a:srgbClr val="000000"/>
                </a:solidFill>
              </a:rPr>
              <a:t>&gt;&gt; ts, </a:t>
            </a:r>
            <a:r>
              <a:rPr lang="sv-SE" sz="2200" dirty="0">
                <a:solidFill>
                  <a:srgbClr val="0074E8"/>
                </a:solidFill>
              </a:rPr>
              <a:t>Stack</a:t>
            </a:r>
            <a:r>
              <a:rPr lang="sv-SE" sz="2200" dirty="0">
                <a:solidFill>
                  <a:srgbClr val="000000"/>
                </a:solidFill>
              </a:rPr>
              <a:t>&lt;</a:t>
            </a:r>
            <a:r>
              <a:rPr lang="sv-SE" sz="2200" dirty="0">
                <a:solidFill>
                  <a:srgbClr val="0074E8"/>
                </a:solidFill>
              </a:rPr>
              <a:t>Integer</a:t>
            </a:r>
            <a:r>
              <a:rPr lang="sv-SE" sz="2200" dirty="0">
                <a:solidFill>
                  <a:srgbClr val="000000"/>
                </a:solidFill>
              </a:rPr>
              <a:t>&gt; s) {</a:t>
            </a:r>
          </a:p>
          <a:p>
            <a:pPr defTabSz="432000">
              <a:spcAft>
                <a:spcPts val="600"/>
              </a:spcAft>
            </a:pPr>
            <a:r>
              <a:rPr lang="he-IL" sz="2200" dirty="0">
                <a:solidFill>
                  <a:srgbClr val="92D050"/>
                </a:solidFill>
              </a:rPr>
              <a:t>		    הפעולה מקבלת עץ </a:t>
            </a:r>
            <a:r>
              <a:rPr lang="en-US" sz="2200" dirty="0" err="1">
                <a:solidFill>
                  <a:srgbClr val="92D050"/>
                </a:solidFill>
              </a:rPr>
              <a:t>ts</a:t>
            </a:r>
            <a:r>
              <a:rPr lang="he-IL" sz="2200" dirty="0">
                <a:solidFill>
                  <a:srgbClr val="92D050"/>
                </a:solidFill>
              </a:rPr>
              <a:t> ומחסנית </a:t>
            </a:r>
            <a:r>
              <a:rPr lang="en-US" sz="2200" dirty="0">
                <a:solidFill>
                  <a:srgbClr val="92D050"/>
                </a:solidFill>
              </a:rPr>
              <a:t>s</a:t>
            </a:r>
            <a:r>
              <a:rPr lang="he-IL" sz="2200" dirty="0">
                <a:solidFill>
                  <a:srgbClr val="92D050"/>
                </a:solidFill>
              </a:rPr>
              <a:t>, מעדכנת ומחזירה את המחסנית </a:t>
            </a:r>
            <a:r>
              <a:rPr lang="en-US" sz="2200" dirty="0">
                <a:solidFill>
                  <a:srgbClr val="92D050"/>
                </a:solidFill>
              </a:rPr>
              <a:t>s</a:t>
            </a:r>
            <a:r>
              <a:rPr lang="he-IL" sz="2200" dirty="0">
                <a:solidFill>
                  <a:srgbClr val="92D050"/>
                </a:solidFill>
              </a:rPr>
              <a:t>  // 			בסכום שלושת האיברים מעץ המחסניות </a:t>
            </a:r>
            <a:r>
              <a:rPr lang="en-US" sz="2200" dirty="0" err="1">
                <a:solidFill>
                  <a:srgbClr val="92D050"/>
                </a:solidFill>
              </a:rPr>
              <a:t>ts</a:t>
            </a:r>
            <a:r>
              <a:rPr lang="he-IL" sz="2200" dirty="0">
                <a:solidFill>
                  <a:srgbClr val="92D050"/>
                </a:solidFill>
              </a:rPr>
              <a:t>.							  //</a:t>
            </a:r>
          </a:p>
          <a:p>
            <a:pPr algn="l" defTabSz="432000" rtl="0"/>
            <a:r>
              <a:rPr lang="en-US" sz="2200" dirty="0">
                <a:solidFill>
                  <a:srgbClr val="0000FF"/>
                </a:solidFill>
              </a:rPr>
              <a:t>	</a:t>
            </a:r>
            <a:r>
              <a:rPr lang="en-US" sz="2200" dirty="0"/>
              <a:t>if</a:t>
            </a:r>
            <a:r>
              <a:rPr lang="en-US" sz="2200" dirty="0">
                <a:solidFill>
                  <a:srgbClr val="000000"/>
                </a:solidFill>
              </a:rPr>
              <a:t> (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ts</a:t>
            </a:r>
            <a:r>
              <a:rPr lang="en-US" sz="2200" dirty="0">
                <a:solidFill>
                  <a:srgbClr val="000000"/>
                </a:solidFill>
              </a:rPr>
              <a:t> == </a:t>
            </a:r>
            <a:r>
              <a:rPr lang="en-US" sz="2200" dirty="0">
                <a:solidFill>
                  <a:srgbClr val="0000FF"/>
                </a:solidFill>
              </a:rPr>
              <a:t>null</a:t>
            </a:r>
            <a:r>
              <a:rPr lang="en-US" sz="800" dirty="0">
                <a:solidFill>
                  <a:srgbClr val="0000FF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)</a:t>
            </a:r>
          </a:p>
          <a:p>
            <a:pPr algn="l" defTabSz="432000" rtl="0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</a:rPr>
              <a:t>			</a:t>
            </a:r>
            <a:r>
              <a:rPr lang="en-US" sz="2200" dirty="0"/>
              <a:t>return</a:t>
            </a:r>
            <a:r>
              <a:rPr lang="en-US" sz="2200" dirty="0">
                <a:solidFill>
                  <a:srgbClr val="000000"/>
                </a:solidFill>
              </a:rPr>
              <a:t> s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;</a:t>
            </a:r>
          </a:p>
          <a:p>
            <a:pPr algn="l" defTabSz="432000" rtl="0">
              <a:spcAft>
                <a:spcPts val="600"/>
              </a:spcAft>
            </a:pPr>
            <a:r>
              <a:rPr lang="en-US" sz="2200" dirty="0">
                <a:solidFill>
                  <a:srgbClr val="0074E8"/>
                </a:solidFill>
              </a:rPr>
              <a:t>	Stack</a:t>
            </a:r>
            <a:r>
              <a:rPr lang="en-US" sz="2200" dirty="0">
                <a:solidFill>
                  <a:srgbClr val="000000"/>
                </a:solidFill>
              </a:rPr>
              <a:t>&lt;</a:t>
            </a:r>
            <a:r>
              <a:rPr lang="en-US" sz="2200" dirty="0">
                <a:solidFill>
                  <a:srgbClr val="0074E8"/>
                </a:solidFill>
              </a:rPr>
              <a:t>Integer</a:t>
            </a:r>
            <a:r>
              <a:rPr lang="en-US" sz="2200" dirty="0">
                <a:solidFill>
                  <a:srgbClr val="000000"/>
                </a:solidFill>
              </a:rPr>
              <a:t>&gt; temp = </a:t>
            </a:r>
            <a:r>
              <a:rPr lang="en-US" sz="2200" dirty="0" err="1">
                <a:solidFill>
                  <a:srgbClr val="FFC000"/>
                </a:solidFill>
              </a:rPr>
              <a:t>buildStackFromTree</a:t>
            </a:r>
            <a:r>
              <a:rPr lang="en-US" sz="800" dirty="0">
                <a:solidFill>
                  <a:srgbClr val="FFC000"/>
                </a:solidFill>
              </a:rPr>
              <a:t> </a:t>
            </a:r>
            <a:r>
              <a:rPr lang="en-US" sz="2200" dirty="0">
                <a:solidFill>
                  <a:srgbClr val="FFC000"/>
                </a:solidFill>
              </a:rPr>
              <a:t>(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ts.getLeft</a:t>
            </a:r>
            <a:r>
              <a:rPr lang="en-US" sz="2200" dirty="0">
                <a:solidFill>
                  <a:srgbClr val="000000"/>
                </a:solidFill>
              </a:rPr>
              <a:t>(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), s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FFC000"/>
                </a:solidFill>
              </a:rPr>
              <a:t>)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;</a:t>
            </a:r>
          </a:p>
          <a:p>
            <a:pPr algn="l" defTabSz="432000" rtl="0"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</a:rPr>
              <a:t>	</a:t>
            </a:r>
            <a:r>
              <a:rPr lang="en-US" sz="2200" dirty="0" err="1">
                <a:solidFill>
                  <a:srgbClr val="000000"/>
                </a:solidFill>
              </a:rPr>
              <a:t>temp.push</a:t>
            </a:r>
            <a:r>
              <a:rPr lang="en-US" sz="2200" dirty="0">
                <a:solidFill>
                  <a:srgbClr val="000000"/>
                </a:solidFill>
              </a:rPr>
              <a:t>(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400" b="1" i="1" dirty="0">
                <a:solidFill>
                  <a:srgbClr val="00B050"/>
                </a:solidFill>
              </a:rPr>
              <a:t>sum3</a:t>
            </a:r>
            <a:r>
              <a:rPr lang="en-US" sz="2400" dirty="0">
                <a:solidFill>
                  <a:srgbClr val="92D050"/>
                </a:solidFill>
              </a:rPr>
              <a:t>(</a:t>
            </a:r>
            <a:r>
              <a:rPr lang="en-US" sz="800" dirty="0">
                <a:solidFill>
                  <a:srgbClr val="FF99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ts.getValue</a:t>
            </a:r>
            <a:r>
              <a:rPr lang="en-US" sz="2200" dirty="0">
                <a:solidFill>
                  <a:srgbClr val="000000"/>
                </a:solidFill>
              </a:rPr>
              <a:t>(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92D050"/>
                </a:solidFill>
              </a:rPr>
              <a:t>)</a:t>
            </a:r>
            <a:r>
              <a:rPr lang="en-US" sz="2200" dirty="0">
                <a:solidFill>
                  <a:srgbClr val="000000"/>
                </a:solidFill>
              </a:rPr>
              <a:t>);</a:t>
            </a:r>
          </a:p>
          <a:p>
            <a:pPr algn="l" defTabSz="432000" rtl="0"/>
            <a:r>
              <a:rPr lang="en-US" sz="2200" dirty="0">
                <a:solidFill>
                  <a:srgbClr val="0000FF"/>
                </a:solidFill>
              </a:rPr>
              <a:t>	</a:t>
            </a:r>
            <a:r>
              <a:rPr lang="en-US" sz="2200" dirty="0"/>
              <a:t>return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buildStackFromTree</a:t>
            </a:r>
            <a:r>
              <a:rPr lang="en-US" sz="800" dirty="0">
                <a:solidFill>
                  <a:srgbClr val="FFC000"/>
                </a:solidFill>
              </a:rPr>
              <a:t> </a:t>
            </a:r>
            <a:r>
              <a:rPr lang="en-US" sz="2200" dirty="0">
                <a:solidFill>
                  <a:srgbClr val="FFC000"/>
                </a:solidFill>
              </a:rPr>
              <a:t>(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ts.getRight</a:t>
            </a:r>
            <a:r>
              <a:rPr lang="en-US" sz="2200" dirty="0">
                <a:solidFill>
                  <a:srgbClr val="000000"/>
                </a:solidFill>
              </a:rPr>
              <a:t>(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), temp</a:t>
            </a:r>
            <a:r>
              <a:rPr lang="en-US" sz="2200" dirty="0">
                <a:solidFill>
                  <a:srgbClr val="FFC000"/>
                </a:solidFill>
              </a:rPr>
              <a:t>)</a:t>
            </a:r>
            <a:r>
              <a:rPr lang="en-US" sz="800" dirty="0">
                <a:solidFill>
                  <a:srgbClr val="FFC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;</a:t>
            </a:r>
          </a:p>
          <a:p>
            <a:pPr algn="l" defTabSz="432000" rtl="0"/>
            <a:r>
              <a:rPr lang="he-IL" sz="2200" dirty="0">
                <a:solidFill>
                  <a:srgbClr val="000000"/>
                </a:solidFill>
              </a:rPr>
              <a:t>{</a:t>
            </a:r>
            <a:endParaRPr lang="he-IL" sz="2200" dirty="0"/>
          </a:p>
        </p:txBody>
      </p:sp>
      <p:pic>
        <p:nvPicPr>
          <p:cNvPr id="7" name="תמונה 6" descr="תמונה שמכילה שעון&#10;&#10;התיאור נוצר באופן אוטומטי">
            <a:extLst>
              <a:ext uri="{FF2B5EF4-FFF2-40B4-BE49-F238E27FC236}">
                <a16:creationId xmlns:a16="http://schemas.microsoft.com/office/drawing/2014/main" id="{6334EDB4-89A7-4F36-8033-DB7C42A4C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63" y="834398"/>
            <a:ext cx="1523205" cy="1746112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D7903CFF-0D32-4278-8FF4-EC711773F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1" y="5750005"/>
            <a:ext cx="78695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32000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אנו נעבור על כל צמתי העץ פעמיים (רקורסיה) ועבור כל צומת נ</a:t>
            </a:r>
            <a:r>
              <a:rPr lang="he-IL" altLang="he-IL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זמן את הפעולה </a:t>
            </a:r>
            <a:r>
              <a:rPr lang="en-US" sz="2400" b="1" i="1" dirty="0">
                <a:solidFill>
                  <a:srgbClr val="00B050"/>
                </a:solidFill>
              </a:rPr>
              <a:t>sum3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שסדר הגודל שלה הוא: </a:t>
            </a:r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</a:t>
            </a:r>
            <a:r>
              <a:rPr lang="en-US" altLang="he-I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r" defTabSz="432000" rtl="1" eaLnBrk="1" hangingPunct="1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שאר הפעולות הן בסיסיות.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6D4051DA-A9E3-407A-99A6-602520B03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29" y="5011341"/>
            <a:ext cx="7673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defTabSz="432000" rtl="1" eaLnBrk="1" hangingPunct="1"/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סדר גודל של הפעולה הוא:  </a:t>
            </a:r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O(n)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r" defTabSz="432000" rtl="1" eaLnBrk="1" hangingPunct="1"/>
            <a:r>
              <a:rPr lang="en-US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he-IL" alt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מציין את מספר המחסניות (צמתים) בעץ.</a:t>
            </a:r>
          </a:p>
        </p:txBody>
      </p:sp>
    </p:spTree>
    <p:extLst>
      <p:ext uri="{BB962C8B-B14F-4D97-AF65-F5344CB8AC3E}">
        <p14:creationId xmlns:p14="http://schemas.microsoft.com/office/powerpoint/2010/main" val="133536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FCD564-A084-419E-8641-A7831C799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 פ ס ק 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B6F735D-5034-454F-8D5E-445D79DBF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2629" y="1024128"/>
            <a:ext cx="2162630" cy="457200"/>
          </a:xfrm>
        </p:spPr>
        <p:txBody>
          <a:bodyPr/>
          <a:lstStyle/>
          <a:p>
            <a:r>
              <a:rPr lang="he-IL" dirty="0"/>
              <a:t>בת 10 דקות</a:t>
            </a:r>
          </a:p>
        </p:txBody>
      </p:sp>
      <p:pic>
        <p:nvPicPr>
          <p:cNvPr id="9" name="תמונה 8" descr="תמונה שמכילה צעצוע, בובה, כדור, כדורגל&#10;&#10;התיאור נוצר באופן אוטומטי">
            <a:extLst>
              <a:ext uri="{FF2B5EF4-FFF2-40B4-BE49-F238E27FC236}">
                <a16:creationId xmlns:a16="http://schemas.microsoft.com/office/drawing/2014/main" id="{5029F78C-A80C-4E90-A97B-D75738A32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96" y="889050"/>
            <a:ext cx="1857375" cy="3333750"/>
          </a:xfrm>
          <a:prstGeom prst="rect">
            <a:avLst/>
          </a:prstGeom>
        </p:spPr>
      </p:pic>
      <p:pic>
        <p:nvPicPr>
          <p:cNvPr id="13" name="תמונה 12" descr="תמונה שמכילה חולצה&#10;&#10;התיאור נוצר באופן אוטומטי">
            <a:extLst>
              <a:ext uri="{FF2B5EF4-FFF2-40B4-BE49-F238E27FC236}">
                <a16:creationId xmlns:a16="http://schemas.microsoft.com/office/drawing/2014/main" id="{0584A619-8AAD-4D80-8BAB-2EE336FD4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7" y="1252728"/>
            <a:ext cx="2680030" cy="2016169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133664B7-935B-4C15-9078-6388F31ECE6D}"/>
              </a:ext>
            </a:extLst>
          </p:cNvPr>
          <p:cNvSpPr/>
          <p:nvPr/>
        </p:nvSpPr>
        <p:spPr>
          <a:xfrm>
            <a:off x="308881" y="3293940"/>
            <a:ext cx="3758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0" dirty="0">
                <a:hlinkClick r:id="rId4"/>
              </a:rPr>
              <a:t>https://tenor.com/view/</a:t>
            </a:r>
            <a:r>
              <a:rPr lang="he-IL" sz="1200" dirty="0">
                <a:hlinkClick r:id="rId5"/>
              </a:rPr>
              <a:t> נלקח מהאתר:      </a:t>
            </a:r>
            <a:r>
              <a:rPr lang="en-US" sz="1200" dirty="0"/>
              <a:t> </a:t>
            </a:r>
            <a:endParaRPr lang="en-US" sz="1200" dirty="0">
              <a:hlinkClick r:id="rId5"/>
            </a:endParaRPr>
          </a:p>
          <a:p>
            <a:pPr algn="l" rtl="0"/>
            <a:r>
              <a:rPr lang="en-US" sz="1200" dirty="0">
                <a:hlinkClick r:id="rId5"/>
              </a:rPr>
              <a:t>    happy-time-snoopy-gif-8071150</a:t>
            </a:r>
            <a:endParaRPr lang="he-IL" sz="1200" dirty="0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44AF5918-76C0-476A-AF02-C534AE33CE4D}"/>
              </a:ext>
            </a:extLst>
          </p:cNvPr>
          <p:cNvSpPr/>
          <p:nvPr/>
        </p:nvSpPr>
        <p:spPr>
          <a:xfrm>
            <a:off x="9821276" y="4097902"/>
            <a:ext cx="2292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/>
              <a:t>2014-05-04 </a:t>
            </a:r>
            <a:r>
              <a:rPr lang="he-IL" sz="1200" dirty="0" err="1"/>
              <a:t>Trude</a:t>
            </a:r>
            <a:r>
              <a:rPr lang="he-IL" sz="1200" dirty="0"/>
              <a:t> </a:t>
            </a:r>
            <a:r>
              <a:rPr lang="he-IL" sz="1200" dirty="0" err="1"/>
              <a:t>Sønnesyn</a:t>
            </a:r>
            <a:endParaRPr lang="he-IL" sz="1200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7A14604A-C7BD-4B2F-B3D7-5A1C2E6CC7B5}"/>
              </a:ext>
            </a:extLst>
          </p:cNvPr>
          <p:cNvSpPr/>
          <p:nvPr/>
        </p:nvSpPr>
        <p:spPr>
          <a:xfrm>
            <a:off x="8975069" y="4373553"/>
            <a:ext cx="3216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dirty="0"/>
              <a:t>נלקח מהאתר:</a:t>
            </a:r>
            <a:endParaRPr lang="en-US" sz="1200" dirty="0">
              <a:hlinkClick r:id="rId6"/>
            </a:endParaRPr>
          </a:p>
          <a:p>
            <a:pPr algn="l" rtl="0"/>
            <a:r>
              <a:rPr lang="en-US" sz="1200" dirty="0">
                <a:hlinkClick r:id="rId6"/>
              </a:rPr>
              <a:t>http://www.luster.kommune.no/ask-</a:t>
            </a:r>
            <a:endParaRPr lang="en-US" sz="1200" dirty="0">
              <a:hlinkClick r:id="rId7"/>
            </a:endParaRPr>
          </a:p>
          <a:p>
            <a:pPr algn="l" rtl="0"/>
            <a:r>
              <a:rPr lang="en-US" sz="1200" dirty="0">
                <a:hlinkClick r:id="rId7"/>
              </a:rPr>
              <a:t>prosjektet.5483405.html?showtipform=2</a:t>
            </a:r>
            <a:endParaRPr lang="he-IL" sz="1200" dirty="0"/>
          </a:p>
        </p:txBody>
      </p:sp>
      <p:pic>
        <p:nvPicPr>
          <p:cNvPr id="20" name="תמונה 19" descr="תמונה שמכילה מזון, לוח, שולחן, סלט&#10;&#10;התיאור נוצר באופן אוטומטי">
            <a:extLst>
              <a:ext uri="{FF2B5EF4-FFF2-40B4-BE49-F238E27FC236}">
                <a16:creationId xmlns:a16="http://schemas.microsoft.com/office/drawing/2014/main" id="{82D88640-F9E2-49C6-9641-6B1C0320DC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53" y="1873554"/>
            <a:ext cx="3154061" cy="2235402"/>
          </a:xfrm>
          <a:prstGeom prst="rect">
            <a:avLst/>
          </a:prstGeom>
        </p:spPr>
      </p:pic>
      <p:sp>
        <p:nvSpPr>
          <p:cNvPr id="22" name="מלבן 21">
            <a:extLst>
              <a:ext uri="{FF2B5EF4-FFF2-40B4-BE49-F238E27FC236}">
                <a16:creationId xmlns:a16="http://schemas.microsoft.com/office/drawing/2014/main" id="{7B1C3AC3-39B5-4583-84A8-AA56D1BE8FFA}"/>
              </a:ext>
            </a:extLst>
          </p:cNvPr>
          <p:cNvSpPr/>
          <p:nvPr/>
        </p:nvSpPr>
        <p:spPr>
          <a:xfrm>
            <a:off x="5389989" y="4065776"/>
            <a:ext cx="2289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/>
              <a:t>https://www.chef-lavan.co.il/</a:t>
            </a:r>
          </a:p>
        </p:txBody>
      </p:sp>
      <p:pic>
        <p:nvPicPr>
          <p:cNvPr id="8" name="תמונה 7" descr="תמונה שמכילה וידאו, מחשב, משחק, שלט&#10;&#10;התיאור נוצר באופן אוטומטי">
            <a:hlinkClick r:id="rId9" action="ppaction://hlinkpres?slideindex=1&amp;slidetitle="/>
            <a:extLst>
              <a:ext uri="{FF2B5EF4-FFF2-40B4-BE49-F238E27FC236}">
                <a16:creationId xmlns:a16="http://schemas.microsoft.com/office/drawing/2014/main" id="{0CE3AFFD-B705-4102-85A1-0C28B919B5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8" y="4108956"/>
            <a:ext cx="4276634" cy="23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DCC34C76-13C6-4659-BF97-02E112967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48" y="3683431"/>
            <a:ext cx="3823652" cy="1964394"/>
          </a:xfrm>
          <a:prstGeom prst="rect">
            <a:avLst/>
          </a:prstGeom>
        </p:spPr>
      </p:pic>
      <p:sp>
        <p:nvSpPr>
          <p:cNvPr id="6146" name="כותרת 1">
            <a:extLst>
              <a:ext uri="{FF2B5EF4-FFF2-40B4-BE49-F238E27FC236}">
                <a16:creationId xmlns:a16="http://schemas.microsoft.com/office/drawing/2014/main" id="{EB597D98-FADA-4FD2-9099-6348F014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816" y="140427"/>
            <a:ext cx="9802368" cy="720000"/>
          </a:xfrm>
        </p:spPr>
        <p:txBody>
          <a:bodyPr rtlCol="0"/>
          <a:lstStyle/>
          <a:p>
            <a:pPr algn="ctr" defTabSz="360000" eaLnBrk="1" fontAlgn="auto" hangingPunct="1">
              <a:spcAft>
                <a:spcPts val="0"/>
              </a:spcAft>
              <a:defRPr/>
            </a:pPr>
            <a:r>
              <a:rPr lang="he-IL" altLang="he-IL" b="1" dirty="0">
                <a:cs typeface="+mj-cs"/>
              </a:rPr>
              <a:t>שאלה </a:t>
            </a:r>
            <a:r>
              <a:rPr lang="he-IL" altLang="he-IL" dirty="0">
                <a:cs typeface="+mj-cs"/>
              </a:rPr>
              <a:t>5א'</a:t>
            </a:r>
            <a:r>
              <a:rPr lang="he-IL" altLang="he-IL" b="1" dirty="0">
                <a:cs typeface="+mj-cs"/>
              </a:rPr>
              <a:t> – בגרות 2019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C3F5B71B-1DCB-4A7F-AC08-BFB65BAF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27" y="1076830"/>
            <a:ext cx="11222157" cy="209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defTabSz="360000">
              <a:spcAft>
                <a:spcPts val="600"/>
              </a:spcAft>
            </a:pPr>
            <a:r>
              <a:rPr lang="he-IL" sz="2400" dirty="0"/>
              <a:t>"תור מספר" הוא תור של ספרות בין 1 ל־ 9 (כולל). המייצג מספר שלם - </a:t>
            </a:r>
            <a:r>
              <a:rPr lang="he-IL" sz="2400" u="sng" dirty="0"/>
              <a:t>האיבר הראשון (ראש התור) הוא ספרת האחדות</a:t>
            </a:r>
            <a:r>
              <a:rPr lang="he-IL" sz="2400" dirty="0"/>
              <a:t>, האיבר השני הוא ספרת העשרות וכן הלאה.</a:t>
            </a:r>
          </a:p>
          <a:p>
            <a:pPr algn="just" defTabSz="360000">
              <a:spcAft>
                <a:spcPts val="600"/>
              </a:spcAft>
            </a:pPr>
            <a:r>
              <a:rPr lang="he-IL" sz="2400" dirty="0"/>
              <a:t>הנח שמספר הספרות האפשרי בתור לא גדול ממספר הספרות שיכול להכיל משתנה מטיפוס </a:t>
            </a:r>
            <a:r>
              <a:rPr lang="en-US" sz="2400" dirty="0"/>
              <a:t>int</a:t>
            </a:r>
            <a:r>
              <a:rPr lang="he-IL" sz="2400" dirty="0"/>
              <a:t>.</a:t>
            </a:r>
          </a:p>
          <a:p>
            <a:pPr algn="just" defTabSz="360000">
              <a:spcAft>
                <a:spcPts val="600"/>
              </a:spcAft>
            </a:pPr>
            <a:r>
              <a:rPr lang="he-IL" sz="2400" dirty="0"/>
              <a:t>לדוגמה: התור שלפניך מייצג את המספר 196.</a:t>
            </a:r>
            <a:endParaRPr lang="he-IL" altLang="he-IL" sz="2400" dirty="0"/>
          </a:p>
        </p:txBody>
      </p:sp>
      <p:sp>
        <p:nvSpPr>
          <p:cNvPr id="8198" name="TextBox 4">
            <a:extLst>
              <a:ext uri="{FF2B5EF4-FFF2-40B4-BE49-F238E27FC236}">
                <a16:creationId xmlns:a16="http://schemas.microsoft.com/office/drawing/2014/main" id="{54C5F08D-C8BB-4FB0-9EFA-0F4161972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889" y="5229225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60000"/>
            <a:r>
              <a:rPr lang="he-IL" altLang="he-IL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א.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2292E8A-1BA2-4C99-BD8F-9610EEB0B3D3}"/>
              </a:ext>
            </a:extLst>
          </p:cNvPr>
          <p:cNvSpPr/>
          <p:nvPr/>
        </p:nvSpPr>
        <p:spPr>
          <a:xfrm>
            <a:off x="2015412" y="3090463"/>
            <a:ext cx="991592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e-IL" sz="2400" dirty="0">
                <a:latin typeface="FbDavidNewPro-Regular"/>
              </a:rPr>
              <a:t>כתב/י פעולה בשם </a:t>
            </a:r>
            <a:r>
              <a:rPr lang="en-US" sz="2400" dirty="0">
                <a:latin typeface="FbDavidNewPro-Regular"/>
              </a:rPr>
              <a:t> </a:t>
            </a:r>
            <a:r>
              <a:rPr lang="en-US" sz="2400" dirty="0" err="1"/>
              <a:t>toNumber</a:t>
            </a:r>
            <a:r>
              <a:rPr lang="he-IL" sz="2400" dirty="0"/>
              <a:t> ב</a:t>
            </a:r>
            <a:r>
              <a:rPr lang="he-IL" sz="2400" baseline="30000" dirty="0"/>
              <a:t>-</a:t>
            </a:r>
            <a:r>
              <a:rPr lang="he-IL" sz="2400" dirty="0"/>
              <a:t> </a:t>
            </a:r>
            <a:r>
              <a:rPr lang="en-US" sz="2400" dirty="0"/>
              <a:t>Java</a:t>
            </a:r>
            <a:r>
              <a:rPr lang="he-IL" sz="2400" dirty="0"/>
              <a:t> או </a:t>
            </a:r>
            <a:r>
              <a:rPr lang="en-US" sz="2400" dirty="0" err="1"/>
              <a:t>ToNumber</a:t>
            </a:r>
            <a:r>
              <a:rPr lang="en-US" sz="2400" dirty="0"/>
              <a:t> </a:t>
            </a:r>
            <a:r>
              <a:rPr lang="he-IL" sz="2400" dirty="0"/>
              <a:t> ב־ #</a:t>
            </a:r>
            <a:r>
              <a:rPr lang="en-US" sz="2400" dirty="0"/>
              <a:t>C</a:t>
            </a:r>
            <a:r>
              <a:rPr lang="he-IL" sz="2400" dirty="0"/>
              <a:t>, המקבלת "תור מספר" — </a:t>
            </a:r>
            <a:r>
              <a:rPr lang="en-US" sz="2400" dirty="0"/>
              <a:t>q</a:t>
            </a:r>
            <a:r>
              <a:rPr lang="he-IL" sz="2400" dirty="0"/>
              <a:t>, ומחזירה את המספר מיוצג בתור. </a:t>
            </a:r>
          </a:p>
          <a:p>
            <a:pPr>
              <a:spcAft>
                <a:spcPts val="600"/>
              </a:spcAft>
            </a:pPr>
            <a:r>
              <a:rPr lang="he-IL" sz="2400" dirty="0"/>
              <a:t>הערה: אין חובה לשמור על מבנה התור.</a:t>
            </a:r>
          </a:p>
        </p:txBody>
      </p:sp>
    </p:spTree>
    <p:extLst>
      <p:ext uri="{BB962C8B-B14F-4D97-AF65-F5344CB8AC3E}">
        <p14:creationId xmlns:p14="http://schemas.microsoft.com/office/powerpoint/2010/main" val="287846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40094</TotalTime>
  <Words>1557</Words>
  <Application>Microsoft Office PowerPoint</Application>
  <PresentationFormat>מסך רחב</PresentationFormat>
  <Paragraphs>148</Paragraphs>
  <Slides>14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David</vt:lpstr>
      <vt:lpstr>FbDavidNewPro-Regular</vt:lpstr>
      <vt:lpstr>Varela Round</vt:lpstr>
      <vt:lpstr>ערכת נושא Office</vt:lpstr>
      <vt:lpstr>מערכת שידורים לאומית</vt:lpstr>
      <vt:lpstr>יעילות – מבנים מורכבים</vt:lpstr>
      <vt:lpstr>דרישות קדם</vt:lpstr>
      <vt:lpstr>מה נלמד היום </vt:lpstr>
      <vt:lpstr>שאלה 2 – בגרות 2012</vt:lpstr>
      <vt:lpstr>שאלה 2 – בגרות 2012</vt:lpstr>
      <vt:lpstr>שאלה 2 – בגרות 2012</vt:lpstr>
      <vt:lpstr>ה פ ס ק ה</vt:lpstr>
      <vt:lpstr>שאלה 5א' – בגרות 2019</vt:lpstr>
      <vt:lpstr>שאלה 5א' – בגרות 2019</vt:lpstr>
      <vt:lpstr>שאלה 5 ב' – בגרות 2019</vt:lpstr>
      <vt:lpstr>שאלה 5 ב' – בגרות 2019</vt:lpstr>
      <vt:lpstr>רֶקוּרְסְיָה ויעילות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יעילות 5 - רשימה מקושרת - שאלות בגרות</dc:title>
  <dc:subject>יעילות - רשימה מקושרת - שאלות בגרות</dc:subject>
  <dc:creator>דפנה מינסטר - Dafna Minster</dc:creator>
  <cp:keywords>יעילות; רקורסיה; מדעי המחשב; רשימה מקושרת; Linked List</cp:keywords>
  <cp:lastModifiedBy>דפנה מינסטר</cp:lastModifiedBy>
  <cp:revision>406</cp:revision>
  <dcterms:created xsi:type="dcterms:W3CDTF">2020-03-15T19:13:03Z</dcterms:created>
  <dcterms:modified xsi:type="dcterms:W3CDTF">2020-08-20T12:17:47Z</dcterms:modified>
</cp:coreProperties>
</file>