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7"/>
  </p:notesMasterIdLst>
  <p:sldIdLst>
    <p:sldId id="257" r:id="rId2"/>
    <p:sldId id="262" r:id="rId3"/>
    <p:sldId id="263" r:id="rId4"/>
    <p:sldId id="288" r:id="rId5"/>
    <p:sldId id="289" r:id="rId6"/>
    <p:sldId id="291" r:id="rId7"/>
    <p:sldId id="292" r:id="rId8"/>
    <p:sldId id="293" r:id="rId9"/>
    <p:sldId id="294" r:id="rId10"/>
    <p:sldId id="295" r:id="rId11"/>
    <p:sldId id="297" r:id="rId12"/>
    <p:sldId id="298" r:id="rId13"/>
    <p:sldId id="299" r:id="rId14"/>
    <p:sldId id="290" r:id="rId15"/>
    <p:sldId id="300" r:id="rId16"/>
  </p:sldIdLst>
  <p:sldSz cx="12190413"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2A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napToGrid="0" snapToObjects="1">
      <p:cViewPr varScale="1">
        <p:scale>
          <a:sx n="53" d="100"/>
          <a:sy n="53" d="100"/>
        </p:scale>
        <p:origin x="36" y="360"/>
      </p:cViewPr>
      <p:guideLst>
        <p:guide orient="horz" pos="2160"/>
        <p:guide pos="384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EC061A6-0796-4DA4-BCCF-C39215C865B3}" type="datetimeFigureOut">
              <a:rPr lang="he-IL" smtClean="0"/>
              <a:pPr/>
              <a:t>כ"ב/חשון/תשפ"ב</a:t>
            </a:fld>
            <a:endParaRPr lang="he-IL"/>
          </a:p>
        </p:txBody>
      </p:sp>
      <p:sp>
        <p:nvSpPr>
          <p:cNvPr id="4" name="מציין מיקום של תמונת שקופית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6DF83E7-A828-4E18-9E21-DA925548D1ED}" type="slidenum">
              <a:rPr lang="he-IL" smtClean="0"/>
              <a:pPr/>
              <a:t>‹#›</a:t>
            </a:fld>
            <a:endParaRPr lang="he-IL"/>
          </a:p>
        </p:txBody>
      </p:sp>
    </p:spTree>
    <p:extLst>
      <p:ext uri="{BB962C8B-B14F-4D97-AF65-F5344CB8AC3E}">
        <p14:creationId xmlns:p14="http://schemas.microsoft.com/office/powerpoint/2010/main" val="242047285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319170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209516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63942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2231725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שער">
    <p:spTree>
      <p:nvGrpSpPr>
        <p:cNvPr id="1" name=""/>
        <p:cNvGrpSpPr/>
        <p:nvPr/>
      </p:nvGrpSpPr>
      <p:grpSpPr>
        <a:xfrm>
          <a:off x="0" y="0"/>
          <a:ext cx="0" cy="0"/>
          <a:chOff x="0" y="0"/>
          <a:chExt cx="0" cy="0"/>
        </a:xfrm>
      </p:grpSpPr>
      <p:sp>
        <p:nvSpPr>
          <p:cNvPr id="2" name="כותרת 1"/>
          <p:cNvSpPr>
            <a:spLocks noGrp="1"/>
          </p:cNvSpPr>
          <p:nvPr>
            <p:ph type="ctrTitle"/>
          </p:nvPr>
        </p:nvSpPr>
        <p:spPr>
          <a:xfrm>
            <a:off x="914281" y="2693988"/>
            <a:ext cx="10361851" cy="1470025"/>
          </a:xfrm>
        </p:spPr>
        <p:txBody>
          <a:bodyPr vert="horz" lIns="91440" tIns="45720" rIns="91440" bIns="45720" rtlCol="1" anchor="ctr">
            <a:normAutofit/>
          </a:bodyPr>
          <a:lstStyle>
            <a:lvl1pPr>
              <a:defRPr kumimoji="0" lang="he-IL" sz="6600" b="1" i="0" u="none" strike="noStrike" kern="1200" cap="none" spc="0" normalizeH="0" baseline="0" noProof="0" dirty="0" smtClean="0">
                <a:ln>
                  <a:noFill/>
                </a:ln>
                <a:solidFill>
                  <a:srgbClr val="192A72"/>
                </a:solidFill>
                <a:effectLst/>
                <a:uLnTx/>
                <a:uFillTx/>
                <a:latin typeface="Varela Round" panose="00000500000000000000" pitchFamily="2" charset="-79"/>
                <a:ea typeface="+mj-ea"/>
                <a:cs typeface="Varela Round" panose="00000500000000000000"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a:t>
            </a:r>
          </a:p>
        </p:txBody>
      </p:sp>
      <p:sp>
        <p:nvSpPr>
          <p:cNvPr id="7" name="מלבן מעוגל 6"/>
          <p:cNvSpPr/>
          <p:nvPr userDrawn="1"/>
        </p:nvSpPr>
        <p:spPr>
          <a:xfrm>
            <a:off x="-669982" y="6569428"/>
            <a:ext cx="2623619" cy="45910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מלבן מעוגל 7"/>
          <p:cNvSpPr/>
          <p:nvPr userDrawn="1"/>
        </p:nvSpPr>
        <p:spPr>
          <a:xfrm>
            <a:off x="-1488616" y="6410587"/>
            <a:ext cx="3245977" cy="86423"/>
          </a:xfrm>
          <a:prstGeom prst="roundRect">
            <a:avLst>
              <a:gd name="adj" fmla="val 49359"/>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מעוגל 8"/>
          <p:cNvSpPr/>
          <p:nvPr userDrawn="1"/>
        </p:nvSpPr>
        <p:spPr>
          <a:xfrm>
            <a:off x="9985182" y="-439221"/>
            <a:ext cx="4205100" cy="63186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מעוגל 9"/>
          <p:cNvSpPr/>
          <p:nvPr userDrawn="1"/>
        </p:nvSpPr>
        <p:spPr>
          <a:xfrm>
            <a:off x="8258395" y="6565100"/>
            <a:ext cx="4433637" cy="79653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12" name="תמונה 11"/>
          <p:cNvPicPr>
            <a:picLocks noChangeAspect="1"/>
          </p:cNvPicPr>
          <p:nvPr userDrawn="1"/>
        </p:nvPicPr>
        <p:blipFill rotWithShape="1">
          <a:blip r:embed="rId2" cstate="print">
            <a:extLst>
              <a:ext uri="{28A0092B-C50C-407E-A947-70E740481C1C}">
                <a14:useLocalDpi xmlns:a14="http://schemas.microsoft.com/office/drawing/2010/main" val="0"/>
              </a:ext>
            </a:extLst>
          </a:blip>
          <a:srcRect l="33058" r="33511" b="26248"/>
          <a:stretch/>
        </p:blipFill>
        <p:spPr>
          <a:xfrm>
            <a:off x="5444576" y="369916"/>
            <a:ext cx="1301261" cy="159743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שם השיעור">
    <p:spTree>
      <p:nvGrpSpPr>
        <p:cNvPr id="1" name=""/>
        <p:cNvGrpSpPr/>
        <p:nvPr/>
      </p:nvGrpSpPr>
      <p:grpSpPr>
        <a:xfrm>
          <a:off x="0" y="0"/>
          <a:ext cx="0" cy="0"/>
          <a:chOff x="0" y="0"/>
          <a:chExt cx="0" cy="0"/>
        </a:xfrm>
      </p:grpSpPr>
      <p:sp>
        <p:nvSpPr>
          <p:cNvPr id="10" name="מלבן מעוגל 9"/>
          <p:cNvSpPr/>
          <p:nvPr userDrawn="1"/>
        </p:nvSpPr>
        <p:spPr>
          <a:xfrm>
            <a:off x="212915" y="1396869"/>
            <a:ext cx="13175666"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  </a:t>
            </a:r>
          </a:p>
        </p:txBody>
      </p:sp>
      <p:sp>
        <p:nvSpPr>
          <p:cNvPr id="2" name="כותרת 1"/>
          <p:cNvSpPr>
            <a:spLocks noGrp="1"/>
          </p:cNvSpPr>
          <p:nvPr>
            <p:ph type="ctrTitle"/>
          </p:nvPr>
        </p:nvSpPr>
        <p:spPr>
          <a:xfrm>
            <a:off x="738940" y="1640910"/>
            <a:ext cx="10871177" cy="1260000"/>
          </a:xfrm>
          <a:prstGeom prst="rect">
            <a:avLst/>
          </a:prstGeom>
        </p:spPr>
        <p:txBody>
          <a:bodyPr anchor="ctr" anchorCtr="0">
            <a:noAutofit/>
          </a:bodyPr>
          <a:lstStyle>
            <a:lvl1pPr algn="ctr">
              <a:defRPr sz="6600" b="1">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7" name="מלבן מעוגל 6"/>
          <p:cNvSpPr/>
          <p:nvPr userDrawn="1"/>
        </p:nvSpPr>
        <p:spPr>
          <a:xfrm>
            <a:off x="7328995" y="6579191"/>
            <a:ext cx="5333172"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מלבן מעוגל 7"/>
          <p:cNvSpPr/>
          <p:nvPr userDrawn="1"/>
        </p:nvSpPr>
        <p:spPr>
          <a:xfrm>
            <a:off x="9499907" y="6294300"/>
            <a:ext cx="3049259" cy="205899"/>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מעוגל 8"/>
          <p:cNvSpPr/>
          <p:nvPr userDrawn="1"/>
        </p:nvSpPr>
        <p:spPr>
          <a:xfrm>
            <a:off x="9995581" y="-235260"/>
            <a:ext cx="276813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מלבן מעוגל 10"/>
          <p:cNvSpPr/>
          <p:nvPr userDrawn="1"/>
        </p:nvSpPr>
        <p:spPr>
          <a:xfrm>
            <a:off x="-501048" y="163632"/>
            <a:ext cx="1427924"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Google Shape;11;p2"/>
          <p:cNvSpPr txBox="1">
            <a:spLocks noGrp="1"/>
          </p:cNvSpPr>
          <p:nvPr>
            <p:ph type="subTitle" idx="1"/>
          </p:nvPr>
        </p:nvSpPr>
        <p:spPr>
          <a:xfrm>
            <a:off x="738117" y="2918492"/>
            <a:ext cx="10872000" cy="720000"/>
          </a:xfrm>
          <a:prstGeom prst="rect">
            <a:avLst/>
          </a:prstGeom>
        </p:spPr>
        <p:txBody>
          <a:bodyPr spcFirstLastPara="1" wrap="square" lIns="36000" tIns="36000" rIns="36000" bIns="36000" anchor="t" anchorCtr="0">
            <a:spAutoFit/>
          </a:bodyPr>
          <a:lstStyle>
            <a:lvl1pPr lvl="0" algn="ctr">
              <a:lnSpc>
                <a:spcPct val="100000"/>
              </a:lnSpc>
              <a:spcBef>
                <a:spcPts val="0"/>
              </a:spcBef>
              <a:spcAft>
                <a:spcPts val="600"/>
              </a:spcAft>
              <a:buSzPts val="2800"/>
              <a:buNone/>
              <a:defRPr sz="3600" b="1">
                <a:solidFill>
                  <a:srgbClr val="002060"/>
                </a:solidFill>
                <a:latin typeface="Varela Round" pitchFamily="2" charset="-79"/>
                <a:cs typeface="Varela Round" pitchFamily="2" charset="-79"/>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
        <p:nvSpPr>
          <p:cNvPr id="13" name="מציין מיקום תוכן 2"/>
          <p:cNvSpPr>
            <a:spLocks noGrp="1"/>
          </p:cNvSpPr>
          <p:nvPr>
            <p:ph idx="10"/>
          </p:nvPr>
        </p:nvSpPr>
        <p:spPr>
          <a:xfrm>
            <a:off x="738117" y="3655832"/>
            <a:ext cx="10872000" cy="720000"/>
          </a:xfrm>
        </p:spPr>
        <p:txBody>
          <a:bodyPr>
            <a:noAutofit/>
          </a:bodyPr>
          <a:lstStyle>
            <a:lvl1pPr marL="342900" indent="-342900" algn="ctr" defTabSz="914400" rtl="1" eaLnBrk="1" latinLnBrk="0" hangingPunct="1">
              <a:lnSpc>
                <a:spcPct val="100000"/>
              </a:lnSpc>
              <a:spcBef>
                <a:spcPts val="0"/>
              </a:spcBef>
              <a:spcAft>
                <a:spcPts val="600"/>
              </a:spcAft>
              <a:buSzPts val="2800"/>
              <a:buFont typeface="Arial" pitchFamily="34" charset="0"/>
              <a:buNone/>
              <a:defRPr lang="he-IL" sz="2800" b="1" kern="1200" dirty="0" smtClean="0">
                <a:solidFill>
                  <a:srgbClr val="002060"/>
                </a:solidFill>
                <a:latin typeface="Varela Round" pitchFamily="2" charset="-79"/>
                <a:ea typeface="+mn-ea"/>
                <a:cs typeface="Varela Round" pitchFamily="2" charset="-79"/>
              </a:defRPr>
            </a:lvl1pPr>
            <a:lvl2pPr marL="342900" indent="-342900" algn="ctr" defTabSz="914400" rtl="1" eaLnBrk="1" latinLnBrk="0" hangingPunct="1">
              <a:lnSpc>
                <a:spcPct val="100000"/>
              </a:lnSpc>
              <a:spcBef>
                <a:spcPts val="0"/>
              </a:spcBef>
              <a:spcAft>
                <a:spcPts val="600"/>
              </a:spcAft>
              <a:buSzPts val="2800"/>
              <a:buFont typeface="Arial" pitchFamily="34" charset="0"/>
              <a:buNone/>
              <a:defRPr lang="he-IL" sz="3200" b="1" kern="1200" dirty="0" smtClean="0">
                <a:solidFill>
                  <a:srgbClr val="002060"/>
                </a:solidFill>
                <a:latin typeface="Varela Round" pitchFamily="2" charset="-79"/>
                <a:ea typeface="+mn-ea"/>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p:txBody>
      </p:sp>
    </p:spTree>
    <p:extLst>
      <p:ext uri="{BB962C8B-B14F-4D97-AF65-F5344CB8AC3E}">
        <p14:creationId xmlns:p14="http://schemas.microsoft.com/office/powerpoint/2010/main" val="2196595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פרק חדש">
    <p:spTree>
      <p:nvGrpSpPr>
        <p:cNvPr id="1" name=""/>
        <p:cNvGrpSpPr/>
        <p:nvPr/>
      </p:nvGrpSpPr>
      <p:grpSpPr>
        <a:xfrm>
          <a:off x="0" y="0"/>
          <a:ext cx="0" cy="0"/>
          <a:chOff x="0" y="0"/>
          <a:chExt cx="0" cy="0"/>
        </a:xfrm>
      </p:grpSpPr>
      <p:sp>
        <p:nvSpPr>
          <p:cNvPr id="10" name="מלבן מעוגל 9"/>
          <p:cNvSpPr/>
          <p:nvPr userDrawn="1"/>
        </p:nvSpPr>
        <p:spPr>
          <a:xfrm>
            <a:off x="212915" y="1396869"/>
            <a:ext cx="13175666"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  </a:t>
            </a:r>
          </a:p>
        </p:txBody>
      </p:sp>
      <p:sp>
        <p:nvSpPr>
          <p:cNvPr id="2" name="כותרת 1"/>
          <p:cNvSpPr>
            <a:spLocks noGrp="1"/>
          </p:cNvSpPr>
          <p:nvPr>
            <p:ph type="ctrTitle"/>
          </p:nvPr>
        </p:nvSpPr>
        <p:spPr>
          <a:xfrm>
            <a:off x="738940" y="1640910"/>
            <a:ext cx="10871177" cy="1260000"/>
          </a:xfrm>
          <a:prstGeom prst="rect">
            <a:avLst/>
          </a:prstGeom>
        </p:spPr>
        <p:txBody>
          <a:bodyPr anchor="ctr" anchorCtr="0">
            <a:noAutofit/>
          </a:bodyPr>
          <a:lstStyle>
            <a:lvl1pPr algn="ctr">
              <a:defRPr sz="6600" b="1">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7" name="מלבן מעוגל 6"/>
          <p:cNvSpPr/>
          <p:nvPr userDrawn="1"/>
        </p:nvSpPr>
        <p:spPr>
          <a:xfrm>
            <a:off x="7328995" y="6579191"/>
            <a:ext cx="5333172"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מלבן מעוגל 7"/>
          <p:cNvSpPr/>
          <p:nvPr userDrawn="1"/>
        </p:nvSpPr>
        <p:spPr>
          <a:xfrm>
            <a:off x="9499907" y="6294300"/>
            <a:ext cx="3049259" cy="205899"/>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מעוגל 8"/>
          <p:cNvSpPr/>
          <p:nvPr userDrawn="1"/>
        </p:nvSpPr>
        <p:spPr>
          <a:xfrm>
            <a:off x="9995581" y="-235260"/>
            <a:ext cx="276813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מלבן מעוגל 10"/>
          <p:cNvSpPr/>
          <p:nvPr userDrawn="1"/>
        </p:nvSpPr>
        <p:spPr>
          <a:xfrm>
            <a:off x="-501048" y="163632"/>
            <a:ext cx="1427924"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Google Shape;11;p2"/>
          <p:cNvSpPr txBox="1">
            <a:spLocks noGrp="1"/>
          </p:cNvSpPr>
          <p:nvPr>
            <p:ph type="subTitle" idx="1"/>
          </p:nvPr>
        </p:nvSpPr>
        <p:spPr>
          <a:xfrm>
            <a:off x="738117" y="2918493"/>
            <a:ext cx="10872000" cy="642090"/>
          </a:xfrm>
          <a:prstGeom prst="rect">
            <a:avLst/>
          </a:prstGeom>
        </p:spPr>
        <p:txBody>
          <a:bodyPr spcFirstLastPara="1" wrap="square" lIns="36000" tIns="36000" rIns="36000" bIns="36000" anchor="t" anchorCtr="0">
            <a:spAutoFit/>
          </a:bodyPr>
          <a:lstStyle>
            <a:lvl1pPr lvl="0" algn="ctr">
              <a:lnSpc>
                <a:spcPct val="100000"/>
              </a:lnSpc>
              <a:spcBef>
                <a:spcPts val="0"/>
              </a:spcBef>
              <a:spcAft>
                <a:spcPts val="600"/>
              </a:spcAft>
              <a:buSzPts val="2800"/>
              <a:buNone/>
              <a:defRPr sz="3200" b="1">
                <a:latin typeface="Varela Round" pitchFamily="2" charset="-79"/>
                <a:cs typeface="Varela Round" pitchFamily="2" charset="-79"/>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Tree>
    <p:extLst>
      <p:ext uri="{BB962C8B-B14F-4D97-AF65-F5344CB8AC3E}">
        <p14:creationId xmlns:p14="http://schemas.microsoft.com/office/powerpoint/2010/main" val="3628904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213094"/>
            <a:ext cx="11160000" cy="720000"/>
          </a:xfrm>
        </p:spPr>
        <p:txBody>
          <a:bodyPr lIns="36000" tIns="0" rIns="36000" bIns="0">
            <a:noAutofit/>
          </a:bodyPr>
          <a:lstStyle>
            <a:lvl1pPr>
              <a:defRPr sz="4800" b="1">
                <a:solidFill>
                  <a:srgbClr val="002060"/>
                </a:solidFill>
                <a:latin typeface="Varela Round" pitchFamily="2" charset="-79"/>
                <a:cs typeface="Varela Round" pitchFamily="2" charset="-79"/>
              </a:defRPr>
            </a:lvl1pPr>
          </a:lstStyle>
          <a:p>
            <a:r>
              <a:rPr lang="he-IL" dirty="0"/>
              <a:t>לחץ כדי לערוך סגנון כותרת של תבנית</a:t>
            </a:r>
          </a:p>
        </p:txBody>
      </p:sp>
      <p:sp>
        <p:nvSpPr>
          <p:cNvPr id="3" name="מציין מיקום תוכן 2"/>
          <p:cNvSpPr>
            <a:spLocks noGrp="1"/>
          </p:cNvSpPr>
          <p:nvPr>
            <p:ph idx="1"/>
          </p:nvPr>
        </p:nvSpPr>
        <p:spPr>
          <a:xfrm>
            <a:off x="515206" y="1195757"/>
            <a:ext cx="11160000" cy="4680000"/>
          </a:xfrm>
        </p:spPr>
        <p:txBody>
          <a:bodyPr>
            <a:normAutofit/>
          </a:bodyPr>
          <a:lstStyle>
            <a:lvl1pPr>
              <a:lnSpc>
                <a:spcPct val="150000"/>
              </a:lnSpc>
              <a:spcBef>
                <a:spcPts val="0"/>
              </a:spcBef>
              <a:spcAft>
                <a:spcPts val="600"/>
              </a:spcAft>
              <a:defRPr sz="2400">
                <a:solidFill>
                  <a:srgbClr val="002060"/>
                </a:solidFill>
                <a:latin typeface="Varela Round" pitchFamily="2" charset="-79"/>
                <a:cs typeface="Varela Round" pitchFamily="2" charset="-79"/>
              </a:defRPr>
            </a:lvl1pPr>
            <a:lvl2pPr>
              <a:lnSpc>
                <a:spcPct val="150000"/>
              </a:lnSpc>
              <a:spcBef>
                <a:spcPts val="0"/>
              </a:spcBef>
              <a:spcAft>
                <a:spcPts val="600"/>
              </a:spcAft>
              <a:defRPr sz="2400">
                <a:solidFill>
                  <a:srgbClr val="002060"/>
                </a:solidFill>
                <a:latin typeface="Varela Round" pitchFamily="2" charset="-79"/>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a:p>
            <a:pPr lvl="1"/>
            <a:r>
              <a:rPr lang="he-IL" dirty="0"/>
              <a:t>רמה שנייה</a:t>
            </a:r>
          </a:p>
        </p:txBody>
      </p:sp>
      <p:sp>
        <p:nvSpPr>
          <p:cNvPr id="7" name="מלבן מעוגל 6"/>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8" name="מלבן מעוגל 7"/>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9" name="מלבן מעוגל 8"/>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כותרו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213094"/>
            <a:ext cx="11160000" cy="720000"/>
          </a:xfrm>
          <a:noFill/>
        </p:spPr>
        <p:txBody>
          <a:bodyPr vert="horz" lIns="91440" tIns="45720" rIns="91440" bIns="45720" rtlCol="1" anchor="ctr">
            <a:noAutofit/>
          </a:bodyPr>
          <a:lstStyle>
            <a:lvl1pPr marL="0" marR="0" indent="0" algn="ctr" defTabSz="914400" rtl="1" eaLnBrk="1" fontAlgn="auto" latinLnBrk="0" hangingPunct="1">
              <a:lnSpc>
                <a:spcPct val="100000"/>
              </a:lnSpc>
              <a:spcBef>
                <a:spcPct val="0"/>
              </a:spcBef>
              <a:spcAft>
                <a:spcPts val="0"/>
              </a:spcAft>
              <a:buClrTx/>
              <a:buSzTx/>
              <a:buFontTx/>
              <a:buNone/>
              <a:tabLst/>
              <a:defRPr kumimoji="0" lang="he-IL" sz="48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515206" y="1185681"/>
            <a:ext cx="11159999" cy="540000"/>
          </a:xfrm>
        </p:spPr>
        <p:txBody>
          <a:bodyPr anchor="b">
            <a:noAutofit/>
          </a:bodyPr>
          <a:lstStyle>
            <a:lvl1pPr marL="0" indent="0">
              <a:buNone/>
              <a:defRPr sz="3200" b="1">
                <a:solidFill>
                  <a:srgbClr val="0070C0"/>
                </a:solidFill>
                <a:latin typeface="Varela Round" pitchFamily="2" charset="-79"/>
                <a:cs typeface="Varela Round" pitchFamily="2" charset="-79"/>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dirty="0"/>
              <a:t>לחץ כדי לערוך סגנונות טקסט של תבנית בסיס</a:t>
            </a:r>
          </a:p>
        </p:txBody>
      </p:sp>
      <p:sp>
        <p:nvSpPr>
          <p:cNvPr id="6" name="מציין מיקום תוכן 5"/>
          <p:cNvSpPr>
            <a:spLocks noGrp="1"/>
          </p:cNvSpPr>
          <p:nvPr>
            <p:ph sz="quarter" idx="4"/>
          </p:nvPr>
        </p:nvSpPr>
        <p:spPr>
          <a:xfrm>
            <a:off x="515206" y="1725681"/>
            <a:ext cx="11160000" cy="4152517"/>
          </a:xfrm>
        </p:spPr>
        <p:txBody>
          <a:bodyPr>
            <a:normAutofit/>
          </a:bodyPr>
          <a:lstStyle>
            <a:lvl1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1pPr>
            <a:lvl2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2pPr>
            <a:lvl3pPr>
              <a:defRPr sz="1800"/>
            </a:lvl3pPr>
            <a:lvl4pPr>
              <a:defRPr sz="1600"/>
            </a:lvl4pPr>
            <a:lvl5pPr>
              <a:defRPr sz="1600"/>
            </a:lvl5pPr>
            <a:lvl6pPr>
              <a:defRPr sz="1600"/>
            </a:lvl6pPr>
            <a:lvl7pPr>
              <a:defRPr sz="1600"/>
            </a:lvl7pPr>
            <a:lvl8pPr>
              <a:defRPr sz="1600"/>
            </a:lvl8pPr>
            <a:lvl9pPr>
              <a:defRPr sz="1600"/>
            </a:lvl9pPr>
          </a:lstStyle>
          <a:p>
            <a:pPr marL="342900" lvl="0" indent="-342900" algn="r" defTabSz="914400"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2950" lvl="1" indent="-285750" algn="r" defTabSz="914400" rtl="1" eaLnBrk="1" latinLnBrk="0" hangingPunct="1">
              <a:lnSpc>
                <a:spcPct val="150000"/>
              </a:lnSpc>
              <a:spcBef>
                <a:spcPct val="20000"/>
              </a:spcBef>
              <a:buFont typeface="Arial" pitchFamily="34" charset="0"/>
              <a:buChar char="–"/>
            </a:pPr>
            <a:r>
              <a:rPr lang="he-IL" dirty="0"/>
              <a:t>רמה שנייה</a:t>
            </a:r>
          </a:p>
        </p:txBody>
      </p:sp>
      <p:sp>
        <p:nvSpPr>
          <p:cNvPr id="10" name="מלבן מעוגל 9"/>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11" name="מלבן מעוגל 10"/>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12" name="מלבן מעוגל 11"/>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213094"/>
            <a:ext cx="11160000" cy="720000"/>
          </a:xfrm>
          <a:noFill/>
        </p:spPr>
        <p:txBody>
          <a:bodyPr vert="horz" lIns="91440" tIns="45720" rIns="91440" bIns="45720" rtlCol="1" anchor="ctr">
            <a:noAutofit/>
          </a:bodyPr>
          <a:lstStyle>
            <a:lvl1pPr>
              <a:defRPr kumimoji="0" lang="he-IL" sz="4800" b="1" i="0" u="none" strike="noStrike" kern="1200" cap="none" spc="0" normalizeH="0" baseline="0" noProof="0" dirty="0" smtClean="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7" name="מלבן מעוגל 6"/>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8" name="מלבן מעוגל 7"/>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9" name="מלבן מעוגל 8"/>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סרט על פורמט מלא">
    <p:spTree>
      <p:nvGrpSpPr>
        <p:cNvPr id="1" name=""/>
        <p:cNvGrpSpPr/>
        <p:nvPr/>
      </p:nvGrpSpPr>
      <p:grpSpPr>
        <a:xfrm>
          <a:off x="0" y="0"/>
          <a:ext cx="0" cy="0"/>
          <a:chOff x="0" y="0"/>
          <a:chExt cx="0" cy="0"/>
        </a:xfrm>
      </p:grpSpPr>
      <p:sp>
        <p:nvSpPr>
          <p:cNvPr id="7" name="מלבן מעוגל 6"/>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8" name="מלבן מעוגל 7"/>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9" name="מלבן מעוגל 8"/>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4" name="מציין מיקום של מדיה 3">
            <a:extLst>
              <a:ext uri="{FF2B5EF4-FFF2-40B4-BE49-F238E27FC236}">
                <a16:creationId xmlns:a16="http://schemas.microsoft.com/office/drawing/2014/main" id="{DD834E78-91D0-4CCC-9C3F-C5C504CFBE13}"/>
              </a:ext>
            </a:extLst>
          </p:cNvPr>
          <p:cNvSpPr>
            <a:spLocks noGrp="1"/>
          </p:cNvSpPr>
          <p:nvPr>
            <p:ph type="media" sz="quarter" idx="10" hasCustomPrompt="1"/>
          </p:nvPr>
        </p:nvSpPr>
        <p:spPr>
          <a:xfrm>
            <a:off x="193675" y="228600"/>
            <a:ext cx="11780838" cy="6470650"/>
          </a:xfrm>
        </p:spPr>
        <p:txBody>
          <a:bodyPr/>
          <a:lstStyle>
            <a:lvl1pPr>
              <a:defRPr>
                <a:latin typeface="Varela Round" panose="00000500000000000000" pitchFamily="2" charset="-79"/>
                <a:cs typeface="Varela Round" panose="00000500000000000000" pitchFamily="2" charset="-79"/>
              </a:defRPr>
            </a:lvl1pPr>
          </a:lstStyle>
          <a:p>
            <a:r>
              <a:rPr lang="he-IL" dirty="0"/>
              <a:t>מיועד לסרטים</a:t>
            </a:r>
          </a:p>
        </p:txBody>
      </p:sp>
    </p:spTree>
    <p:extLst>
      <p:ext uri="{BB962C8B-B14F-4D97-AF65-F5344CB8AC3E}">
        <p14:creationId xmlns:p14="http://schemas.microsoft.com/office/powerpoint/2010/main" val="36877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פריסה מותאמת אישי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7485228-0E29-4D12-A6E9-299A5C766D41}"/>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8088C8B4-22B8-402C-8100-ED5EA1F70D17}"/>
              </a:ext>
            </a:extLst>
          </p:cNvPr>
          <p:cNvSpPr>
            <a:spLocks noGrp="1"/>
          </p:cNvSpPr>
          <p:nvPr>
            <p:ph type="dt" sz="half" idx="10"/>
          </p:nvPr>
        </p:nvSpPr>
        <p:spPr/>
        <p:txBody>
          <a:bodyPr/>
          <a:lstStyle/>
          <a:p>
            <a:fld id="{BB6F552B-607E-4869-A917-C44959BDCB12}" type="datetimeFigureOut">
              <a:rPr lang="he-IL" smtClean="0"/>
              <a:pPr/>
              <a:t>כ"ב/חשון/תשפ"ב</a:t>
            </a:fld>
            <a:endParaRPr lang="he-IL"/>
          </a:p>
        </p:txBody>
      </p:sp>
      <p:sp>
        <p:nvSpPr>
          <p:cNvPr id="4" name="מציין מיקום של כותרת תחתונה 3">
            <a:extLst>
              <a:ext uri="{FF2B5EF4-FFF2-40B4-BE49-F238E27FC236}">
                <a16:creationId xmlns:a16="http://schemas.microsoft.com/office/drawing/2014/main" id="{C3864E2F-0B6E-4A5C-BFAA-22472070C587}"/>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5645161E-6299-41F9-9211-72210EFA3ACB}"/>
              </a:ext>
            </a:extLst>
          </p:cNvPr>
          <p:cNvSpPr>
            <a:spLocks noGrp="1"/>
          </p:cNvSpPr>
          <p:nvPr>
            <p:ph type="sldNum" sz="quarter" idx="12"/>
          </p:nvPr>
        </p:nvSpPr>
        <p:spPr/>
        <p:txBody>
          <a:bodyPr/>
          <a:lstStyle/>
          <a:p>
            <a:fld id="{16478A40-4CDB-4A89-A7AB-ED0E5AEAC786}" type="slidenum">
              <a:rPr lang="he-IL" smtClean="0"/>
              <a:pPr/>
              <a:t>‹#›</a:t>
            </a:fld>
            <a:endParaRPr lang="he-IL"/>
          </a:p>
        </p:txBody>
      </p:sp>
    </p:spTree>
    <p:extLst>
      <p:ext uri="{BB962C8B-B14F-4D97-AF65-F5344CB8AC3E}">
        <p14:creationId xmlns:p14="http://schemas.microsoft.com/office/powerpoint/2010/main" val="2120090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5_טקסט גדול-X2">
    <p:spTree>
      <p:nvGrpSpPr>
        <p:cNvPr id="1" name=""/>
        <p:cNvGrpSpPr/>
        <p:nvPr/>
      </p:nvGrpSpPr>
      <p:grpSpPr>
        <a:xfrm>
          <a:off x="0" y="0"/>
          <a:ext cx="0" cy="0"/>
          <a:chOff x="0" y="0"/>
          <a:chExt cx="0" cy="0"/>
        </a:xfrm>
      </p:grpSpPr>
      <p:sp>
        <p:nvSpPr>
          <p:cNvPr id="2" name="כותרת 1"/>
          <p:cNvSpPr>
            <a:spLocks noGrp="1"/>
          </p:cNvSpPr>
          <p:nvPr>
            <p:ph type="ctrTitle" hasCustomPrompt="1"/>
          </p:nvPr>
        </p:nvSpPr>
        <p:spPr>
          <a:xfrm>
            <a:off x="623800" y="1288473"/>
            <a:ext cx="10871177" cy="5224442"/>
          </a:xfrm>
          <a:prstGeom prst="rect">
            <a:avLst/>
          </a:prstGeom>
        </p:spPr>
        <p:txBody>
          <a:bodyPr anchor="ctr">
            <a:noAutofit/>
          </a:bodyPr>
          <a:lstStyle>
            <a:lvl1pPr algn="ctr">
              <a:defRPr sz="3600">
                <a:latin typeface="Varela Round" panose="00000500000000000000" pitchFamily="2" charset="-79"/>
                <a:cs typeface="Varela Round" panose="00000500000000000000" pitchFamily="2" charset="-79"/>
              </a:defRPr>
            </a:lvl1pPr>
          </a:lstStyle>
          <a:p>
            <a:r>
              <a:rPr lang="he-IL" dirty="0"/>
              <a:t>לחץ כדי לערוך סגנון טקסט של תבנית בסיס</a:t>
            </a:r>
          </a:p>
        </p:txBody>
      </p:sp>
      <p:sp>
        <p:nvSpPr>
          <p:cNvPr id="7" name="מלבן מעוגל 6"/>
          <p:cNvSpPr/>
          <p:nvPr userDrawn="1"/>
        </p:nvSpPr>
        <p:spPr>
          <a:xfrm>
            <a:off x="-910298" y="6189198"/>
            <a:ext cx="3068196" cy="1189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8" name="מלבן מעוגל 7"/>
          <p:cNvSpPr/>
          <p:nvPr userDrawn="1"/>
        </p:nvSpPr>
        <p:spPr>
          <a:xfrm>
            <a:off x="10081039" y="81721"/>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1" name="מלבן מעוגל 10"/>
          <p:cNvSpPr/>
          <p:nvPr userDrawn="1"/>
        </p:nvSpPr>
        <p:spPr>
          <a:xfrm>
            <a:off x="-2155406" y="6347803"/>
            <a:ext cx="5558412" cy="47051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p>
        </p:txBody>
      </p:sp>
      <p:sp>
        <p:nvSpPr>
          <p:cNvPr id="9" name="מציין מיקום טקסט 3"/>
          <p:cNvSpPr>
            <a:spLocks noGrp="1"/>
          </p:cNvSpPr>
          <p:nvPr>
            <p:ph type="body" sz="quarter" idx="10" hasCustomPrompt="1"/>
          </p:nvPr>
        </p:nvSpPr>
        <p:spPr>
          <a:xfrm>
            <a:off x="623807" y="192531"/>
            <a:ext cx="10871170" cy="1009650"/>
          </a:xfrm>
          <a:prstGeom prst="rect">
            <a:avLst/>
          </a:prstGeom>
        </p:spPr>
        <p:txBody>
          <a:bodyPr/>
          <a:lstStyle>
            <a:lvl1pPr marL="0" indent="0" algn="ctr">
              <a:buNone/>
              <a:defRPr sz="2800">
                <a:latin typeface="Varela Round" panose="00000500000000000000" pitchFamily="2" charset="-79"/>
                <a:cs typeface="Varela Round" panose="00000500000000000000" pitchFamily="2" charset="-79"/>
              </a:defRPr>
            </a:lvl1pPr>
          </a:lstStyle>
          <a:p>
            <a:r>
              <a:rPr lang="he-IL" sz="4400" dirty="0"/>
              <a:t>לחץ כדי לערוך סגנון כותרת של תבנית בסיס</a:t>
            </a:r>
          </a:p>
        </p:txBody>
      </p:sp>
    </p:spTree>
    <p:extLst>
      <p:ext uri="{BB962C8B-B14F-4D97-AF65-F5344CB8AC3E}">
        <p14:creationId xmlns:p14="http://schemas.microsoft.com/office/powerpoint/2010/main" val="3975921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609521" y="274638"/>
            <a:ext cx="10971372" cy="1143000"/>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609521" y="1600201"/>
            <a:ext cx="10971372" cy="4525963"/>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736463" y="6356351"/>
            <a:ext cx="284443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B6F552B-607E-4869-A917-C44959BDCB12}" type="datetimeFigureOut">
              <a:rPr lang="he-IL" smtClean="0"/>
              <a:pPr/>
              <a:t>כ"ב/חשון/תשפ"ב</a:t>
            </a:fld>
            <a:endParaRPr lang="he-IL"/>
          </a:p>
        </p:txBody>
      </p:sp>
      <p:sp>
        <p:nvSpPr>
          <p:cNvPr id="5" name="מציין מיקום של כותרת תחתונה 4"/>
          <p:cNvSpPr>
            <a:spLocks noGrp="1"/>
          </p:cNvSpPr>
          <p:nvPr>
            <p:ph type="ftr" sz="quarter" idx="3"/>
          </p:nvPr>
        </p:nvSpPr>
        <p:spPr>
          <a:xfrm>
            <a:off x="4165058" y="6356351"/>
            <a:ext cx="3860297"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609521" y="6356351"/>
            <a:ext cx="284443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6478A40-4CDB-4A89-A7AB-ED0E5AEAC786}"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64" r:id="rId2"/>
    <p:sldLayoutId id="2147483661" r:id="rId3"/>
    <p:sldLayoutId id="2147483650" r:id="rId4"/>
    <p:sldLayoutId id="2147483653" r:id="rId5"/>
    <p:sldLayoutId id="2147483663" r:id="rId6"/>
    <p:sldLayoutId id="2147483666" r:id="rId7"/>
    <p:sldLayoutId id="2147483667" r:id="rId8"/>
    <p:sldLayoutId id="2147483665" r:id="rId9"/>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ctrTitle"/>
          </p:nvPr>
        </p:nvSpPr>
        <p:spPr/>
        <p:txBody>
          <a:bodyPr>
            <a:normAutofit/>
          </a:bodyPr>
          <a:lstStyle/>
          <a:p>
            <a:r>
              <a:rPr lang="he-IL" dirty="0"/>
              <a:t>מערכת שידורים לאומית</a:t>
            </a:r>
          </a:p>
        </p:txBody>
      </p:sp>
    </p:spTree>
    <p:extLst>
      <p:ext uri="{BB962C8B-B14F-4D97-AF65-F5344CB8AC3E}">
        <p14:creationId xmlns:p14="http://schemas.microsoft.com/office/powerpoint/2010/main" val="1709990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t>תוכן השיר</a:t>
            </a:r>
            <a:r>
              <a:rPr lang="he-IL" dirty="0">
                <a:cs typeface="+mn-cs"/>
              </a:rPr>
              <a:t>:</a:t>
            </a:r>
            <a:r>
              <a:rPr lang="he-IL" dirty="0"/>
              <a:t> במילים אחרות</a:t>
            </a:r>
          </a:p>
        </p:txBody>
      </p:sp>
      <p:sp>
        <p:nvSpPr>
          <p:cNvPr id="4" name="מציין מיקום תוכן 3"/>
          <p:cNvSpPr>
            <a:spLocks noGrp="1"/>
          </p:cNvSpPr>
          <p:nvPr>
            <p:ph sz="quarter" idx="4"/>
          </p:nvPr>
        </p:nvSpPr>
        <p:spPr>
          <a:xfrm>
            <a:off x="5292436" y="1187355"/>
            <a:ext cx="4294909" cy="4690843"/>
          </a:xfrm>
        </p:spPr>
        <p:txBody>
          <a:bodyPr>
            <a:normAutofit fontScale="70000" lnSpcReduction="20000"/>
          </a:bodyPr>
          <a:lstStyle/>
          <a:p>
            <a:pPr marL="0" indent="0">
              <a:buNone/>
            </a:pPr>
            <a:r>
              <a:rPr lang="he-IL" dirty="0"/>
              <a:t>1. היש ים שיפריד ביני לבינך, אחי,</a:t>
            </a:r>
          </a:p>
          <a:p>
            <a:pPr marL="0" indent="0">
              <a:buNone/>
            </a:pPr>
            <a:r>
              <a:rPr lang="he-IL" dirty="0"/>
              <a:t>שיוכל לעצור בעדי מלסור לבקר אותך</a:t>
            </a:r>
          </a:p>
          <a:p>
            <a:pPr marL="0" indent="0">
              <a:buNone/>
            </a:pPr>
            <a:r>
              <a:rPr lang="he-IL" dirty="0"/>
              <a:t>2. מלרוץ בלב דואג</a:t>
            </a:r>
          </a:p>
          <a:p>
            <a:pPr marL="0" indent="0">
              <a:buNone/>
            </a:pPr>
            <a:r>
              <a:rPr lang="he-IL" dirty="0"/>
              <a:t>ומלשבת על יד מקום קבורתך?</a:t>
            </a:r>
          </a:p>
          <a:p>
            <a:pPr marL="0" indent="0">
              <a:buNone/>
            </a:pPr>
            <a:r>
              <a:rPr lang="he-IL" dirty="0"/>
              <a:t>3. אמנם כן, לוּ עשיתי כך, ושמתי לב למעצורים, </a:t>
            </a:r>
          </a:p>
          <a:p>
            <a:pPr marL="0" indent="0">
              <a:buNone/>
            </a:pPr>
            <a:r>
              <a:rPr lang="he-IL" dirty="0"/>
              <a:t>הרי בוגד הייתי באהבתך אלי!</a:t>
            </a:r>
          </a:p>
          <a:p>
            <a:pPr marL="0" indent="0">
              <a:buNone/>
            </a:pPr>
            <a:r>
              <a:rPr lang="he-IL" dirty="0"/>
              <a:t>4. אהה, אחי, אני יושב</a:t>
            </a:r>
          </a:p>
          <a:p>
            <a:pPr marL="0" indent="0">
              <a:buNone/>
            </a:pPr>
            <a:r>
              <a:rPr lang="he-IL" dirty="0"/>
              <a:t>על יד מקום קבורתך, מולך.</a:t>
            </a:r>
          </a:p>
          <a:p>
            <a:pPr marL="0" indent="0">
              <a:buNone/>
            </a:pPr>
            <a:r>
              <a:rPr lang="he-IL" dirty="0"/>
              <a:t>5. והכאב על מותך חזק </a:t>
            </a:r>
            <a:r>
              <a:rPr lang="he-IL" dirty="0" err="1"/>
              <a:t>בלבי</a:t>
            </a:r>
            <a:endParaRPr lang="he-IL" dirty="0"/>
          </a:p>
          <a:p>
            <a:pPr marL="0" indent="0">
              <a:buNone/>
            </a:pPr>
            <a:r>
              <a:rPr lang="he-IL" dirty="0"/>
              <a:t>ככאב בעת מותך.</a:t>
            </a:r>
          </a:p>
          <a:p>
            <a:pPr marL="0" indent="0">
              <a:buNone/>
            </a:pPr>
            <a:r>
              <a:rPr lang="he-IL" dirty="0"/>
              <a:t>6. ואם אברך אותך לשלום</a:t>
            </a:r>
          </a:p>
          <a:p>
            <a:pPr marL="0" indent="0">
              <a:buNone/>
            </a:pPr>
            <a:r>
              <a:rPr lang="he-IL" dirty="0"/>
              <a:t>לא אשמע את תשובתך</a:t>
            </a:r>
            <a:r>
              <a:rPr lang="en-US" dirty="0"/>
              <a:t>;</a:t>
            </a:r>
            <a:endParaRPr lang="he-IL" dirty="0"/>
          </a:p>
          <a:p>
            <a:pPr marL="0" indent="0">
              <a:buNone/>
            </a:pPr>
            <a:r>
              <a:rPr lang="he-IL" dirty="0"/>
              <a:t>7. ולא תצא לפגוש אותי</a:t>
            </a:r>
          </a:p>
          <a:p>
            <a:pPr marL="0" indent="0">
              <a:buNone/>
            </a:pPr>
            <a:r>
              <a:rPr lang="he-IL" dirty="0"/>
              <a:t>ביום בואי למקום קבורתך</a:t>
            </a:r>
            <a:r>
              <a:rPr lang="en-US" dirty="0"/>
              <a:t>;</a:t>
            </a:r>
            <a:endParaRPr lang="he-IL" dirty="0"/>
          </a:p>
          <a:p>
            <a:pPr marL="0" indent="0">
              <a:buNone/>
            </a:pPr>
            <a:r>
              <a:rPr lang="he-IL" dirty="0"/>
              <a:t>8. ולא תשמח לקראתי </a:t>
            </a:r>
          </a:p>
          <a:p>
            <a:pPr marL="0" indent="0">
              <a:buNone/>
            </a:pPr>
            <a:r>
              <a:rPr lang="he-IL" dirty="0"/>
              <a:t>ולא אשמח לקראתך</a:t>
            </a:r>
            <a:r>
              <a:rPr lang="en-US" dirty="0"/>
              <a:t>;</a:t>
            </a:r>
            <a:endParaRPr lang="he-IL" dirty="0"/>
          </a:p>
          <a:p>
            <a:pPr marL="0" indent="0">
              <a:buNone/>
            </a:pPr>
            <a:endParaRPr lang="he-IL" dirty="0"/>
          </a:p>
        </p:txBody>
      </p:sp>
      <p:sp>
        <p:nvSpPr>
          <p:cNvPr id="6" name="מציין מיקום תוכן 3">
            <a:extLst>
              <a:ext uri="{FF2B5EF4-FFF2-40B4-BE49-F238E27FC236}">
                <a16:creationId xmlns:a16="http://schemas.microsoft.com/office/drawing/2014/main" id="{76F85969-FB1E-42CD-8D93-71B46543B840}"/>
              </a:ext>
            </a:extLst>
          </p:cNvPr>
          <p:cNvSpPr txBox="1">
            <a:spLocks/>
          </p:cNvSpPr>
          <p:nvPr/>
        </p:nvSpPr>
        <p:spPr>
          <a:xfrm>
            <a:off x="443345" y="887104"/>
            <a:ext cx="5430982" cy="4991094"/>
          </a:xfrm>
          <a:prstGeom prst="rect">
            <a:avLst/>
          </a:prstGeom>
        </p:spPr>
        <p:txBody>
          <a:bodyPr vert="horz" lIns="91440" tIns="45720" rIns="91440" bIns="45720" rtlCol="1">
            <a:normAutofit lnSpcReduction="10000"/>
          </a:bodyPr>
          <a:lstStyle>
            <a:lvl1pPr marL="342900" indent="-342900" algn="r" defTabSz="914400"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itchFamily="2" charset="-79"/>
              </a:defRPr>
            </a:lvl1pPr>
            <a:lvl2pPr marL="742950" indent="-285750" algn="r" defTabSz="914400"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itchFamily="2" charset="-79"/>
              </a:defRPr>
            </a:lvl2pPr>
            <a:lvl3pPr marL="1143000" indent="-228600" algn="r" defTabSz="914400" rtl="1"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16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16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16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buFont typeface="Arial" pitchFamily="34" charset="0"/>
              <a:buNone/>
            </a:pPr>
            <a:r>
              <a:rPr lang="he-IL" sz="1800" dirty="0"/>
              <a:t>9. ולא תראה את פני</a:t>
            </a:r>
          </a:p>
          <a:p>
            <a:pPr marL="0" indent="0">
              <a:buFont typeface="Arial" pitchFamily="34" charset="0"/>
              <a:buNone/>
            </a:pPr>
            <a:r>
              <a:rPr lang="he-IL" sz="1800" dirty="0"/>
              <a:t>ואני לא אראה את פניך;</a:t>
            </a:r>
          </a:p>
          <a:p>
            <a:pPr marL="0" indent="0">
              <a:buFont typeface="Arial" pitchFamily="34" charset="0"/>
              <a:buNone/>
            </a:pPr>
            <a:r>
              <a:rPr lang="he-IL" sz="1800" dirty="0"/>
              <a:t>10. יען כי השאול ביתך</a:t>
            </a:r>
          </a:p>
          <a:p>
            <a:pPr marL="0" indent="0">
              <a:buFont typeface="Arial" pitchFamily="34" charset="0"/>
              <a:buNone/>
            </a:pPr>
            <a:r>
              <a:rPr lang="he-IL" sz="1800" dirty="0"/>
              <a:t>ובקבר דירתך.</a:t>
            </a:r>
          </a:p>
          <a:p>
            <a:pPr marL="0" indent="0">
              <a:buFont typeface="Arial" pitchFamily="34" charset="0"/>
              <a:buNone/>
            </a:pPr>
            <a:r>
              <a:rPr lang="he-IL" sz="1800" dirty="0"/>
              <a:t>11. בכור אבי ובן אמי,</a:t>
            </a:r>
          </a:p>
          <a:p>
            <a:pPr marL="0" indent="0">
              <a:buFont typeface="Arial" pitchFamily="34" charset="0"/>
              <a:buNone/>
            </a:pPr>
            <a:r>
              <a:rPr lang="he-IL" sz="1800" dirty="0"/>
              <a:t>הלוא ותזכה לשלום באחריתך,</a:t>
            </a:r>
          </a:p>
          <a:p>
            <a:pPr marL="0" indent="0">
              <a:buFont typeface="Arial" pitchFamily="34" charset="0"/>
              <a:buNone/>
            </a:pPr>
            <a:r>
              <a:rPr lang="he-IL" sz="1800" dirty="0"/>
              <a:t>12. ורוח אלוהים תהיה נחה על רוחך ועל נשמתך!</a:t>
            </a:r>
          </a:p>
          <a:p>
            <a:pPr marL="0" indent="0">
              <a:buFont typeface="Arial" pitchFamily="34" charset="0"/>
              <a:buNone/>
            </a:pPr>
            <a:r>
              <a:rPr lang="he-IL" sz="1800" dirty="0"/>
              <a:t>13. אני הולך ושב לארצי,</a:t>
            </a:r>
          </a:p>
          <a:p>
            <a:pPr marL="0" indent="0">
              <a:buFont typeface="Arial" pitchFamily="34" charset="0"/>
              <a:buNone/>
            </a:pPr>
            <a:r>
              <a:rPr lang="he-IL" sz="1800" dirty="0"/>
              <a:t>כי אותך סגרו בקבר.</a:t>
            </a:r>
          </a:p>
          <a:p>
            <a:pPr marL="0" indent="0">
              <a:buFont typeface="Arial" pitchFamily="34" charset="0"/>
              <a:buNone/>
            </a:pPr>
            <a:r>
              <a:rPr lang="he-IL" sz="1800" dirty="0"/>
              <a:t>14. ויש שאישן ויש שאתעורר,</a:t>
            </a:r>
          </a:p>
          <a:p>
            <a:pPr marL="0" indent="0">
              <a:buFont typeface="Arial" pitchFamily="34" charset="0"/>
              <a:buNone/>
            </a:pPr>
            <a:r>
              <a:rPr lang="he-IL" sz="1800" dirty="0"/>
              <a:t>אך אתה תישן לעולם, לעולם לא תתעורר,</a:t>
            </a:r>
          </a:p>
          <a:p>
            <a:pPr marL="0" indent="0">
              <a:buFont typeface="Arial" pitchFamily="34" charset="0"/>
              <a:buNone/>
            </a:pPr>
            <a:r>
              <a:rPr lang="he-IL" sz="1800" dirty="0"/>
              <a:t>15. על כן עד יום מותי </a:t>
            </a:r>
          </a:p>
          <a:p>
            <a:pPr marL="0" indent="0">
              <a:buFont typeface="Arial" pitchFamily="34" charset="0"/>
              <a:buNone/>
            </a:pPr>
            <a:r>
              <a:rPr lang="he-IL" sz="1800" dirty="0"/>
              <a:t>תבער </a:t>
            </a:r>
            <a:r>
              <a:rPr lang="he-IL" sz="1800" dirty="0" err="1"/>
              <a:t>בלבי</a:t>
            </a:r>
            <a:r>
              <a:rPr lang="he-IL" sz="1800" dirty="0"/>
              <a:t> אש פרידתך ממני!</a:t>
            </a:r>
          </a:p>
          <a:p>
            <a:pPr marL="0" indent="0">
              <a:buFont typeface="Arial" pitchFamily="34" charset="0"/>
              <a:buNone/>
            </a:pPr>
            <a:r>
              <a:rPr lang="he-IL" sz="1800" dirty="0"/>
              <a:t>(בר-יוסף אברהם, משירת ימי הביניים</a:t>
            </a:r>
            <a:r>
              <a:rPr lang="he-IL" dirty="0">
                <a:solidFill>
                  <a:schemeClr val="tx1"/>
                </a:solidFill>
              </a:rPr>
              <a:t>)</a:t>
            </a:r>
          </a:p>
        </p:txBody>
      </p:sp>
    </p:spTree>
    <p:extLst>
      <p:ext uri="{BB962C8B-B14F-4D97-AF65-F5344CB8AC3E}">
        <p14:creationId xmlns:p14="http://schemas.microsoft.com/office/powerpoint/2010/main" val="11598516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t>עוד שלב בעקבות הבנת תוכן השיר</a:t>
            </a:r>
          </a:p>
        </p:txBody>
      </p:sp>
      <p:sp>
        <p:nvSpPr>
          <p:cNvPr id="4" name="מציין מיקום תוכן 3"/>
          <p:cNvSpPr>
            <a:spLocks noGrp="1"/>
          </p:cNvSpPr>
          <p:nvPr>
            <p:ph sz="quarter" idx="4"/>
          </p:nvPr>
        </p:nvSpPr>
        <p:spPr>
          <a:xfrm>
            <a:off x="515206" y="1173707"/>
            <a:ext cx="9820285" cy="4704491"/>
          </a:xfrm>
        </p:spPr>
        <p:txBody>
          <a:bodyPr>
            <a:normAutofit lnSpcReduction="10000"/>
          </a:bodyPr>
          <a:lstStyle/>
          <a:p>
            <a:r>
              <a:rPr lang="he-IL" b="1" u="sng" dirty="0"/>
              <a:t>מהו נושא השיר</a:t>
            </a:r>
            <a:r>
              <a:rPr lang="he-IL" u="sng" dirty="0"/>
              <a:t>?</a:t>
            </a:r>
          </a:p>
          <a:p>
            <a:pPr marL="0" indent="0">
              <a:buNone/>
            </a:pPr>
            <a:r>
              <a:rPr lang="he-IL" dirty="0"/>
              <a:t>זהו שיר קינה (אֵבֶל) של המשורר על אחיו הבכור שמת.</a:t>
            </a:r>
          </a:p>
          <a:p>
            <a:pPr marL="0" indent="0">
              <a:buNone/>
            </a:pPr>
            <a:r>
              <a:rPr lang="he-IL" dirty="0"/>
              <a:t>בשיר יש פנייה אל האח המת.</a:t>
            </a:r>
          </a:p>
          <a:p>
            <a:r>
              <a:rPr lang="he-IL" b="1" u="sng" dirty="0"/>
              <a:t>הז'אנר (הסוגה):</a:t>
            </a:r>
          </a:p>
          <a:p>
            <a:pPr marL="0" indent="0">
              <a:buNone/>
            </a:pPr>
            <a:r>
              <a:rPr lang="he-IL" dirty="0"/>
              <a:t>השיר משתייך לשירת ימי הביניים. שיר חול מסוג קינה. </a:t>
            </a:r>
          </a:p>
          <a:p>
            <a:r>
              <a:rPr lang="he-IL" b="1" u="sng" dirty="0"/>
              <a:t>הייחוד בשיר:</a:t>
            </a:r>
            <a:r>
              <a:rPr lang="he-IL" b="1" dirty="0"/>
              <a:t> </a:t>
            </a:r>
            <a:r>
              <a:rPr lang="he-IL" dirty="0"/>
              <a:t>הדובר-השר מרוכז באבל האישי שלו, והוא מעביר את תחושות הכאב והאובדן באופן ישיר ופשוט, ללא שימוש בלשון מליצית, גבוהה, ובקישוטים לשוניים (כמו: דימויים ומטאפורות) בולטים, בשונה מהמקובל בשירת ימה"ב.</a:t>
            </a:r>
          </a:p>
          <a:p>
            <a:r>
              <a:rPr lang="he-IL" b="1" u="sng" dirty="0"/>
              <a:t>ר' שמואל הנגיד: </a:t>
            </a:r>
            <a:r>
              <a:rPr lang="he-IL" dirty="0"/>
              <a:t>חי בספרד בין השנים 1056-993. התפרסם כמשורר, אך עסק גם בחקר המקרא והלשון העברית, ההלכה והתלמוד. שימש בתפקידים פוליטיים בכירים. היה לו מעמד רם כ"וזיר", וזכה לתואר </a:t>
            </a:r>
            <a:r>
              <a:rPr lang="he-IL"/>
              <a:t>"הנגיד". </a:t>
            </a:r>
            <a:r>
              <a:rPr lang="he-IL" dirty="0"/>
              <a:t>אחיו הבכור, יצחק, אכן מת ממחלה, והנגיד היה קשור מאוד אליו. לכן כתב סדרת שירי קינה על מות אחיו.</a:t>
            </a:r>
          </a:p>
        </p:txBody>
      </p:sp>
    </p:spTree>
    <p:extLst>
      <p:ext uri="{BB962C8B-B14F-4D97-AF65-F5344CB8AC3E}">
        <p14:creationId xmlns:p14="http://schemas.microsoft.com/office/powerpoint/2010/main" val="3675536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t>אמצעים אמנותיים בשיר</a:t>
            </a:r>
          </a:p>
        </p:txBody>
      </p:sp>
      <p:sp>
        <p:nvSpPr>
          <p:cNvPr id="4" name="מציין מיקום תוכן 3"/>
          <p:cNvSpPr>
            <a:spLocks noGrp="1"/>
          </p:cNvSpPr>
          <p:nvPr>
            <p:ph sz="quarter" idx="4"/>
          </p:nvPr>
        </p:nvSpPr>
        <p:spPr>
          <a:xfrm>
            <a:off x="515206" y="1187355"/>
            <a:ext cx="9931121" cy="4690843"/>
          </a:xfrm>
        </p:spPr>
        <p:txBody>
          <a:bodyPr>
            <a:normAutofit/>
          </a:bodyPr>
          <a:lstStyle/>
          <a:p>
            <a:r>
              <a:rPr lang="he-IL" dirty="0"/>
              <a:t>חריזה – חרוז אחיד לאורך כל השיר </a:t>
            </a:r>
            <a:r>
              <a:rPr lang="en-US" dirty="0"/>
              <a:t>X</a:t>
            </a:r>
            <a:r>
              <a:rPr lang="he-IL" dirty="0"/>
              <a:t>תְךָ</a:t>
            </a:r>
          </a:p>
          <a:p>
            <a:r>
              <a:rPr lang="he-IL" dirty="0"/>
              <a:t>שאלה רטורית</a:t>
            </a:r>
          </a:p>
          <a:p>
            <a:r>
              <a:rPr lang="he-IL" dirty="0"/>
              <a:t>משפטי שלילה - "לא". הדגשת מצוקת המשורר וחיסרון האח.</a:t>
            </a:r>
          </a:p>
          <a:p>
            <a:r>
              <a:rPr lang="he-IL" dirty="0"/>
              <a:t>ריבוי ו' החיבור – סערת רגשות</a:t>
            </a:r>
          </a:p>
          <a:p>
            <a:r>
              <a:rPr lang="he-IL" dirty="0"/>
              <a:t>מטאפורה – "הים ביני ובינך", "בלבי אש פרידתך"</a:t>
            </a:r>
          </a:p>
          <a:p>
            <a:r>
              <a:rPr lang="he-IL" dirty="0"/>
              <a:t>תפארת הפתיחה – שני הבתים הראשונים בשיר</a:t>
            </a:r>
          </a:p>
          <a:p>
            <a:r>
              <a:rPr lang="he-IL" dirty="0"/>
              <a:t>תפארת החתימה – הבית האחרון בשיר</a:t>
            </a:r>
          </a:p>
          <a:p>
            <a:r>
              <a:rPr lang="he-IL" dirty="0"/>
              <a:t>ניגודים – בולט הניגוד בין האח החי למת. דוגמה: "אתן לך שלום ולא אשמע תשובתך".</a:t>
            </a:r>
          </a:p>
          <a:p>
            <a:r>
              <a:rPr lang="he-IL" dirty="0"/>
              <a:t>צימודים – לדוגמה: ביני-בינך, מכאוב-מכאובי, תשחק-אשחק, ארצי-ארץ</a:t>
            </a:r>
          </a:p>
          <a:p>
            <a:r>
              <a:rPr lang="he-IL" dirty="0"/>
              <a:t>שיבוצים – שיבוצים הלקוחים מספר איוב</a:t>
            </a:r>
          </a:p>
        </p:txBody>
      </p:sp>
    </p:spTree>
    <p:extLst>
      <p:ext uri="{BB962C8B-B14F-4D97-AF65-F5344CB8AC3E}">
        <p14:creationId xmlns:p14="http://schemas.microsoft.com/office/powerpoint/2010/main" val="2658251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t>שאלות סיכום</a:t>
            </a:r>
          </a:p>
        </p:txBody>
      </p:sp>
      <p:sp>
        <p:nvSpPr>
          <p:cNvPr id="3" name="מציין מיקום טקסט 2"/>
          <p:cNvSpPr>
            <a:spLocks noGrp="1"/>
          </p:cNvSpPr>
          <p:nvPr>
            <p:ph type="body" sz="quarter" idx="3"/>
          </p:nvPr>
        </p:nvSpPr>
        <p:spPr>
          <a:xfrm>
            <a:off x="515206" y="1185681"/>
            <a:ext cx="9820285" cy="540000"/>
          </a:xfrm>
        </p:spPr>
        <p:txBody>
          <a:bodyPr/>
          <a:lstStyle/>
          <a:p>
            <a:r>
              <a:rPr lang="he-IL" dirty="0"/>
              <a:t>שאלות מבחינת הבגרות, מועד חורף תשע"ח</a:t>
            </a:r>
          </a:p>
        </p:txBody>
      </p:sp>
      <p:sp>
        <p:nvSpPr>
          <p:cNvPr id="4" name="מציין מיקום תוכן 3"/>
          <p:cNvSpPr>
            <a:spLocks noGrp="1"/>
          </p:cNvSpPr>
          <p:nvPr>
            <p:ph sz="quarter" idx="4"/>
          </p:nvPr>
        </p:nvSpPr>
        <p:spPr>
          <a:xfrm>
            <a:off x="515206" y="1725681"/>
            <a:ext cx="9654030" cy="4152517"/>
          </a:xfrm>
        </p:spPr>
        <p:txBody>
          <a:bodyPr/>
          <a:lstStyle/>
          <a:p>
            <a:r>
              <a:rPr lang="he-IL" dirty="0"/>
              <a:t>בחר בשיר אחד שלמדת (מתוך הקבוצה של שירת ימי הביניים)</a:t>
            </a:r>
          </a:p>
          <a:p>
            <a:pPr marL="0" indent="0">
              <a:buNone/>
            </a:pPr>
            <a:r>
              <a:rPr lang="he-IL" dirty="0"/>
              <a:t>1. בשיר שבחרת מתוארת דמות. כיצד מתוארת הדמות? מהו טיב הקשר בין הדובר ובין דמות זו?</a:t>
            </a:r>
          </a:p>
          <a:p>
            <a:pPr marL="0" indent="0">
              <a:buNone/>
            </a:pPr>
            <a:r>
              <a:rPr lang="he-IL" dirty="0"/>
              <a:t>בשיר שבחרת הדובר מספר על אירוע. ציין מהו אירוע זה.</a:t>
            </a:r>
          </a:p>
          <a:p>
            <a:pPr marL="0" indent="0">
              <a:buNone/>
            </a:pPr>
            <a:r>
              <a:rPr lang="he-IL" dirty="0"/>
              <a:t>הסבר את דבריך, ובסס אותם על דוגמאות מן השיר.</a:t>
            </a:r>
          </a:p>
          <a:p>
            <a:pPr marL="0" indent="0">
              <a:buNone/>
            </a:pPr>
            <a:r>
              <a:rPr lang="he-IL" dirty="0"/>
              <a:t>2. מהי הסוגה (הז'אנר) של השיר שבחרת, ומדוע השיר ייחודי בסוגה זו?</a:t>
            </a:r>
          </a:p>
          <a:p>
            <a:pPr marL="0" indent="0">
              <a:buNone/>
            </a:pPr>
            <a:r>
              <a:rPr lang="he-IL" dirty="0"/>
              <a:t>מיהו הדובר בשיר? במה השיר עוסק?</a:t>
            </a:r>
          </a:p>
          <a:p>
            <a:pPr marL="0" indent="0">
              <a:buNone/>
            </a:pPr>
            <a:r>
              <a:rPr lang="he-IL" dirty="0"/>
              <a:t>3. מהו מצבו הנפשי של הדובר בשיר, ומה בשיר רומז על מצבו זה?</a:t>
            </a:r>
          </a:p>
          <a:p>
            <a:pPr marL="0" indent="0">
              <a:buNone/>
            </a:pPr>
            <a:r>
              <a:rPr lang="he-IL" dirty="0"/>
              <a:t>הסבר את תשובתך, ובסס אותה על דוגמאות מן השיר.</a:t>
            </a:r>
          </a:p>
          <a:p>
            <a:pPr marL="0" indent="0">
              <a:buNone/>
            </a:pPr>
            <a:endParaRPr lang="he-IL" dirty="0"/>
          </a:p>
        </p:txBody>
      </p:sp>
    </p:spTree>
    <p:extLst>
      <p:ext uri="{BB962C8B-B14F-4D97-AF65-F5344CB8AC3E}">
        <p14:creationId xmlns:p14="http://schemas.microsoft.com/office/powerpoint/2010/main" val="26295870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EE9A6F54-B3C4-4322-9999-0D404C0B1C43}"/>
              </a:ext>
            </a:extLst>
          </p:cNvPr>
          <p:cNvSpPr>
            <a:spLocks noGrp="1"/>
          </p:cNvSpPr>
          <p:nvPr>
            <p:ph type="title"/>
          </p:nvPr>
        </p:nvSpPr>
        <p:spPr/>
        <p:txBody>
          <a:bodyPr/>
          <a:lstStyle/>
          <a:p>
            <a:r>
              <a:rPr lang="he-IL" dirty="0"/>
              <a:t>סיכום והמלצות</a:t>
            </a:r>
          </a:p>
        </p:txBody>
      </p:sp>
      <p:sp>
        <p:nvSpPr>
          <p:cNvPr id="4" name="מציין מיקום תוכן 3">
            <a:extLst>
              <a:ext uri="{FF2B5EF4-FFF2-40B4-BE49-F238E27FC236}">
                <a16:creationId xmlns:a16="http://schemas.microsoft.com/office/drawing/2014/main" id="{47262396-C91E-4C97-855F-7669D90EDF19}"/>
              </a:ext>
            </a:extLst>
          </p:cNvPr>
          <p:cNvSpPr>
            <a:spLocks noGrp="1"/>
          </p:cNvSpPr>
          <p:nvPr>
            <p:ph sz="quarter" idx="4"/>
          </p:nvPr>
        </p:nvSpPr>
        <p:spPr>
          <a:xfrm>
            <a:off x="515206" y="1091821"/>
            <a:ext cx="9838758" cy="4786377"/>
          </a:xfrm>
        </p:spPr>
        <p:txBody>
          <a:bodyPr>
            <a:normAutofit lnSpcReduction="10000"/>
          </a:bodyPr>
          <a:lstStyle/>
          <a:p>
            <a:r>
              <a:rPr lang="he-IL" dirty="0"/>
              <a:t>קראו היטב את השיר (מספר פעמים). חשובה ההבנה שלכם למילות השיר והתוכן.</a:t>
            </a:r>
          </a:p>
          <a:p>
            <a:r>
              <a:rPr lang="he-IL" dirty="0"/>
              <a:t>אין צורך ללמוד פרטים בעל-פה. הרבה אנחנו יכולים לגלות על השיר כשהוא פתוח לנגד עינינו.</a:t>
            </a:r>
          </a:p>
          <a:p>
            <a:r>
              <a:rPr lang="he-IL" dirty="0"/>
              <a:t>חפשו מילים בולטות בשיר, כמו: פעלים, מילים שחוזרות.</a:t>
            </a:r>
          </a:p>
          <a:p>
            <a:r>
              <a:rPr lang="he-IL" dirty="0"/>
              <a:t>חפשו סימנים מיוחדים בשיר, כמו: סימני פיסוק.</a:t>
            </a:r>
          </a:p>
          <a:p>
            <a:r>
              <a:rPr lang="he-IL" dirty="0"/>
              <a:t>אם השיר קשה להבנה, פשוט שכתבו אותו במילים שלכם. אפשר לנחש פירוש של מילה לפי ההקשר.</a:t>
            </a:r>
          </a:p>
          <a:p>
            <a:r>
              <a:rPr lang="he-IL" dirty="0"/>
              <a:t>פרקו שיר ארוך ליחידות קטנות, ועמדו על תהליך, אם הוא קיים. בחנו התחלה וסוף.</a:t>
            </a:r>
          </a:p>
          <a:p>
            <a:r>
              <a:rPr lang="he-IL" dirty="0"/>
              <a:t>פרקו את השאלה לרכיביה השונים. תנו מענה בולט וניכר לכל רכיב.</a:t>
            </a:r>
          </a:p>
          <a:p>
            <a:r>
              <a:rPr lang="he-IL" dirty="0"/>
              <a:t>אין נכון או לא נכון בשירה. השיר הוא טקסט מצומצם, אך נושא משמעות נרחבת. רק בססו את דבריכם על הכתוב בשיר.</a:t>
            </a:r>
          </a:p>
          <a:p>
            <a:pPr marL="0" indent="0" algn="l">
              <a:buNone/>
            </a:pPr>
            <a:r>
              <a:rPr lang="he-IL" dirty="0"/>
              <a:t>בהצלחה!</a:t>
            </a:r>
          </a:p>
          <a:p>
            <a:endParaRPr lang="he-IL" dirty="0"/>
          </a:p>
        </p:txBody>
      </p:sp>
    </p:spTree>
    <p:extLst>
      <p:ext uri="{BB962C8B-B14F-4D97-AF65-F5344CB8AC3E}">
        <p14:creationId xmlns:p14="http://schemas.microsoft.com/office/powerpoint/2010/main" val="37782591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a:extLst>
              <a:ext uri="{FF2B5EF4-FFF2-40B4-BE49-F238E27FC236}">
                <a16:creationId xmlns:a16="http://schemas.microsoft.com/office/drawing/2014/main" id="{423F6F61-4567-462B-A618-70CBC508D8B8}"/>
              </a:ext>
            </a:extLst>
          </p:cNvPr>
          <p:cNvPicPr>
            <a:picLocks noChangeAspect="1"/>
          </p:cNvPicPr>
          <p:nvPr/>
        </p:nvPicPr>
        <p:blipFill rotWithShape="1">
          <a:blip r:embed="rId2"/>
          <a:srcRect l="39172" r="34234" b="66411"/>
          <a:stretch/>
        </p:blipFill>
        <p:spPr>
          <a:xfrm>
            <a:off x="4775372" y="446"/>
            <a:ext cx="3241542" cy="1838237"/>
          </a:xfrm>
          <a:prstGeom prst="rect">
            <a:avLst/>
          </a:prstGeom>
        </p:spPr>
      </p:pic>
      <p:sp>
        <p:nvSpPr>
          <p:cNvPr id="4" name="תיבת טקסט 3">
            <a:extLst>
              <a:ext uri="{FF2B5EF4-FFF2-40B4-BE49-F238E27FC236}">
                <a16:creationId xmlns:a16="http://schemas.microsoft.com/office/drawing/2014/main" id="{904EE8F9-32B7-45EB-8FC4-CC451E605118}"/>
              </a:ext>
            </a:extLst>
          </p:cNvPr>
          <p:cNvSpPr txBox="1"/>
          <p:nvPr/>
        </p:nvSpPr>
        <p:spPr>
          <a:xfrm>
            <a:off x="1348333" y="3016166"/>
            <a:ext cx="10471879" cy="1815646"/>
          </a:xfrm>
          <a:prstGeom prst="rect">
            <a:avLst/>
          </a:prstGeom>
          <a:noFill/>
        </p:spPr>
        <p:txBody>
          <a:bodyPr wrap="square" rtlCol="1">
            <a:spAutoFit/>
          </a:bodyPr>
          <a:lstStyle/>
          <a:p>
            <a:pPr marL="895260" algn="just"/>
            <a:r>
              <a:rPr lang="he-IL" sz="2800" dirty="0">
                <a:solidFill>
                  <a:srgbClr val="192A72"/>
                </a:solidFill>
                <a:latin typeface="Varela Round" panose="00000500000000000000" pitchFamily="2" charset="-79"/>
                <a:cs typeface="Varela Round" panose="00000500000000000000" pitchFamily="2" charset="-79"/>
              </a:rPr>
              <a:t>השימוש ביצירות במהלך שידור זה נעשה לפי סעיף 27א לחוק זכות יוצרים, תשס"ח-2007. אם הינך בעל הזכויות באחת היצירות, באפשרותך לבקש מאיתנו לחדול מהשימוש ביצירה, זאת באמצעות פנייה לדוא"ל </a:t>
            </a:r>
            <a:r>
              <a:rPr lang="en-US" sz="2800" dirty="0">
                <a:solidFill>
                  <a:srgbClr val="192A72"/>
                </a:solidFill>
                <a:latin typeface="Varela Round" panose="00000500000000000000" pitchFamily="2" charset="-79"/>
                <a:cs typeface="Varela Round" panose="00000500000000000000" pitchFamily="2" charset="-79"/>
              </a:rPr>
              <a:t>rights@education.gov.il</a:t>
            </a:r>
            <a:endParaRPr lang="he-IL" sz="2800" dirty="0">
              <a:solidFill>
                <a:srgbClr val="192A72"/>
              </a:solidFill>
              <a:latin typeface="Varela Round" panose="00000500000000000000" pitchFamily="2" charset="-79"/>
              <a:cs typeface="Varela Round" panose="00000500000000000000" pitchFamily="2" charset="-79"/>
            </a:endParaRPr>
          </a:p>
        </p:txBody>
      </p:sp>
      <p:sp>
        <p:nvSpPr>
          <p:cNvPr id="5" name="מלבן 4">
            <a:extLst>
              <a:ext uri="{FF2B5EF4-FFF2-40B4-BE49-F238E27FC236}">
                <a16:creationId xmlns:a16="http://schemas.microsoft.com/office/drawing/2014/main" id="{0276247E-F89D-4BE1-B3D6-7FE06BEB5A42}"/>
              </a:ext>
            </a:extLst>
          </p:cNvPr>
          <p:cNvSpPr/>
          <p:nvPr/>
        </p:nvSpPr>
        <p:spPr>
          <a:xfrm>
            <a:off x="794" y="1838683"/>
            <a:ext cx="12188825" cy="763187"/>
          </a:xfrm>
          <a:prstGeom prst="rect">
            <a:avLst/>
          </a:prstGeom>
        </p:spPr>
        <p:txBody>
          <a:bodyPr wrap="square">
            <a:spAutoFit/>
          </a:bodyPr>
          <a:lstStyle/>
          <a:p>
            <a:pPr algn="ctr">
              <a:lnSpc>
                <a:spcPct val="150000"/>
              </a:lnSpc>
            </a:pPr>
            <a:r>
              <a:rPr lang="he-IL" sz="3200" b="1" dirty="0">
                <a:solidFill>
                  <a:srgbClr val="192A72"/>
                </a:solidFill>
                <a:latin typeface="Varela Round" panose="00000500000000000000" pitchFamily="2" charset="-79"/>
                <a:cs typeface="Varela Round" panose="00000500000000000000" pitchFamily="2" charset="-79"/>
              </a:rPr>
              <a:t>שימוש ביצירות מוגנות בזכויות יוצרים ואיתור בעלי זכויות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Google Shape;55;p13"/>
          <p:cNvSpPr txBox="1"/>
          <p:nvPr/>
        </p:nvSpPr>
        <p:spPr>
          <a:xfrm>
            <a:off x="1629321" y="2695767"/>
            <a:ext cx="9207201" cy="1924400"/>
          </a:xfrm>
          <a:prstGeom prst="rect">
            <a:avLst/>
          </a:prstGeom>
          <a:noFill/>
          <a:ln>
            <a:noFill/>
          </a:ln>
        </p:spPr>
        <p:txBody>
          <a:bodyPr spcFirstLastPara="1" wrap="square" lIns="121888" tIns="121888" rIns="121888" bIns="121888" anchor="t" anchorCtr="0">
            <a:noAutofit/>
          </a:bodyPr>
          <a:lstStyle/>
          <a:p>
            <a:pPr marL="609539">
              <a:lnSpc>
                <a:spcPct val="150000"/>
              </a:lnSpc>
            </a:pPr>
            <a:endParaRPr dirty="0"/>
          </a:p>
        </p:txBody>
      </p:sp>
      <p:sp>
        <p:nvSpPr>
          <p:cNvPr id="5" name="כותרת 4"/>
          <p:cNvSpPr>
            <a:spLocks noGrp="1"/>
          </p:cNvSpPr>
          <p:nvPr>
            <p:ph type="ctrTitle"/>
          </p:nvPr>
        </p:nvSpPr>
        <p:spPr/>
        <p:txBody>
          <a:bodyPr/>
          <a:lstStyle/>
          <a:p>
            <a:r>
              <a:rPr lang="he-IL" dirty="0">
                <a:solidFill>
                  <a:srgbClr val="192A72"/>
                </a:solidFill>
              </a:rPr>
              <a:t>עברית לדרוזים</a:t>
            </a:r>
          </a:p>
        </p:txBody>
      </p:sp>
      <p:sp>
        <p:nvSpPr>
          <p:cNvPr id="7" name="כותרת משנה 6"/>
          <p:cNvSpPr>
            <a:spLocks noGrp="1"/>
          </p:cNvSpPr>
          <p:nvPr>
            <p:ph type="subTitle" idx="1"/>
          </p:nvPr>
        </p:nvSpPr>
        <p:spPr>
          <a:xfrm>
            <a:off x="738117" y="2918492"/>
            <a:ext cx="10872000" cy="703645"/>
          </a:xfrm>
        </p:spPr>
        <p:txBody>
          <a:bodyPr/>
          <a:lstStyle/>
          <a:p>
            <a:r>
              <a:rPr lang="he-IL" dirty="0">
                <a:solidFill>
                  <a:srgbClr val="192A72"/>
                </a:solidFill>
              </a:rPr>
              <a:t>שאלון 15381 - חלק השירה</a:t>
            </a:r>
            <a:endParaRPr lang="he-IL" dirty="0">
              <a:sym typeface="Varela Round"/>
            </a:endParaRPr>
          </a:p>
        </p:txBody>
      </p:sp>
      <p:sp>
        <p:nvSpPr>
          <p:cNvPr id="4" name="מציין מיקום תוכן 3"/>
          <p:cNvSpPr>
            <a:spLocks noGrp="1"/>
          </p:cNvSpPr>
          <p:nvPr>
            <p:ph idx="10"/>
          </p:nvPr>
        </p:nvSpPr>
        <p:spPr>
          <a:xfrm>
            <a:off x="738117" y="3761152"/>
            <a:ext cx="10872000" cy="720000"/>
          </a:xfrm>
        </p:spPr>
        <p:txBody>
          <a:bodyPr/>
          <a:lstStyle/>
          <a:p>
            <a:r>
              <a:rPr lang="he-IL" dirty="0">
                <a:sym typeface="Varela Round"/>
              </a:rPr>
              <a:t>שם המורה: רינת </a:t>
            </a:r>
            <a:r>
              <a:rPr lang="he-IL" dirty="0" err="1">
                <a:sym typeface="Varela Round"/>
              </a:rPr>
              <a:t>בירני-נסראלדין</a:t>
            </a:r>
            <a:endParaRPr lang="he-IL" dirty="0">
              <a:sym typeface="Varela Roun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7" name="כותרת 6"/>
          <p:cNvSpPr>
            <a:spLocks noGrp="1"/>
          </p:cNvSpPr>
          <p:nvPr>
            <p:ph type="title"/>
          </p:nvPr>
        </p:nvSpPr>
        <p:spPr>
          <a:xfrm>
            <a:off x="515206" y="19130"/>
            <a:ext cx="11160000" cy="720000"/>
          </a:xfrm>
        </p:spPr>
        <p:txBody>
          <a:bodyPr/>
          <a:lstStyle/>
          <a:p>
            <a:r>
              <a:rPr lang="he-IL" dirty="0">
                <a:solidFill>
                  <a:srgbClr val="192A72"/>
                </a:solidFill>
              </a:rPr>
              <a:t>מה נלמד היום </a:t>
            </a:r>
          </a:p>
        </p:txBody>
      </p:sp>
      <p:sp>
        <p:nvSpPr>
          <p:cNvPr id="3" name="מציין מיקום טקסט 2"/>
          <p:cNvSpPr>
            <a:spLocks noGrp="1"/>
          </p:cNvSpPr>
          <p:nvPr>
            <p:ph type="body" sz="quarter" idx="3"/>
          </p:nvPr>
        </p:nvSpPr>
        <p:spPr>
          <a:xfrm>
            <a:off x="515206" y="915681"/>
            <a:ext cx="9912650" cy="540000"/>
          </a:xfrm>
        </p:spPr>
        <p:txBody>
          <a:bodyPr/>
          <a:lstStyle/>
          <a:p>
            <a:r>
              <a:rPr lang="he-IL" dirty="0">
                <a:sym typeface="Varela Round"/>
              </a:rPr>
              <a:t>שיר מתוך פרק השירה בבחינת הבגרות - שירת ימי-הביניים</a:t>
            </a:r>
            <a:endParaRPr lang="he-IL" dirty="0"/>
          </a:p>
        </p:txBody>
      </p:sp>
      <p:sp>
        <p:nvSpPr>
          <p:cNvPr id="8" name="מציין מיקום תוכן 7"/>
          <p:cNvSpPr>
            <a:spLocks noGrp="1"/>
          </p:cNvSpPr>
          <p:nvPr>
            <p:ph sz="quarter" idx="4"/>
          </p:nvPr>
        </p:nvSpPr>
        <p:spPr>
          <a:xfrm>
            <a:off x="515206" y="1725681"/>
            <a:ext cx="9000000" cy="4152517"/>
          </a:xfrm>
        </p:spPr>
        <p:txBody>
          <a:bodyPr/>
          <a:lstStyle/>
          <a:p>
            <a:pPr marL="0" indent="0">
              <a:lnSpc>
                <a:spcPct val="200000"/>
              </a:lnSpc>
              <a:buNone/>
            </a:pPr>
            <a:r>
              <a:rPr lang="he-IL" u="sng" dirty="0">
                <a:solidFill>
                  <a:schemeClr val="tx1"/>
                </a:solidFill>
              </a:rPr>
              <a:t>השיר "הים ביני ובינך" </a:t>
            </a:r>
            <a:r>
              <a:rPr lang="en-US" u="sng" dirty="0">
                <a:solidFill>
                  <a:schemeClr val="tx1"/>
                </a:solidFill>
              </a:rPr>
              <a:t>/</a:t>
            </a:r>
            <a:r>
              <a:rPr lang="he-IL" u="sng" dirty="0">
                <a:solidFill>
                  <a:schemeClr val="tx1"/>
                </a:solidFill>
              </a:rPr>
              <a:t> שמואל הנגיד:</a:t>
            </a:r>
          </a:p>
          <a:p>
            <a:pPr>
              <a:lnSpc>
                <a:spcPct val="150000"/>
              </a:lnSpc>
            </a:pPr>
            <a:r>
              <a:rPr lang="he-IL" dirty="0">
                <a:solidFill>
                  <a:schemeClr val="tx1"/>
                </a:solidFill>
              </a:rPr>
              <a:t>קריאה ראשונית וזיהוי של הגלוי לעין</a:t>
            </a:r>
          </a:p>
          <a:p>
            <a:pPr>
              <a:lnSpc>
                <a:spcPct val="150000"/>
              </a:lnSpc>
            </a:pPr>
            <a:r>
              <a:rPr lang="he-IL" dirty="0">
                <a:solidFill>
                  <a:schemeClr val="tx1"/>
                </a:solidFill>
              </a:rPr>
              <a:t>קריאה מעמיקה וחיפוש אחר הנסתר מן העין – הבנה וניתוח</a:t>
            </a:r>
          </a:p>
          <a:p>
            <a:pPr>
              <a:lnSpc>
                <a:spcPct val="150000"/>
              </a:lnSpc>
            </a:pPr>
            <a:r>
              <a:rPr lang="he-IL" dirty="0">
                <a:solidFill>
                  <a:schemeClr val="tx1"/>
                </a:solidFill>
              </a:rPr>
              <a:t>אמצעים אמנותיים</a:t>
            </a:r>
          </a:p>
          <a:p>
            <a:pPr>
              <a:lnSpc>
                <a:spcPct val="150000"/>
              </a:lnSpc>
            </a:pPr>
            <a:r>
              <a:rPr lang="he-IL" dirty="0">
                <a:solidFill>
                  <a:schemeClr val="tx1"/>
                </a:solidFill>
              </a:rPr>
              <a:t>שאלות סיכום</a:t>
            </a:r>
          </a:p>
          <a:p>
            <a:pPr>
              <a:lnSpc>
                <a:spcPct val="150000"/>
              </a:lnSpc>
            </a:pPr>
            <a:r>
              <a:rPr lang="he-IL" dirty="0">
                <a:solidFill>
                  <a:schemeClr val="tx1"/>
                </a:solidFill>
              </a:rPr>
              <a:t>סיכום שיעור והמלצות</a:t>
            </a:r>
          </a:p>
          <a:p>
            <a:pPr marL="0" indent="0">
              <a:lnSpc>
                <a:spcPct val="200000"/>
              </a:lnSpc>
              <a:buNone/>
            </a:pPr>
            <a:endParaRPr lang="he-IL" dirty="0">
              <a:solidFill>
                <a:schemeClr val="tx1"/>
              </a:solidFill>
            </a:endParaRPr>
          </a:p>
          <a:p>
            <a:pPr>
              <a:lnSpc>
                <a:spcPct val="200000"/>
              </a:lnSpc>
            </a:pPr>
            <a:endParaRPr lang="he-IL"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Google Shape;55;p13"/>
          <p:cNvSpPr txBox="1"/>
          <p:nvPr/>
        </p:nvSpPr>
        <p:spPr>
          <a:xfrm>
            <a:off x="1629321" y="2695767"/>
            <a:ext cx="9207201" cy="1924400"/>
          </a:xfrm>
          <a:prstGeom prst="rect">
            <a:avLst/>
          </a:prstGeom>
          <a:noFill/>
          <a:ln>
            <a:noFill/>
          </a:ln>
        </p:spPr>
        <p:txBody>
          <a:bodyPr spcFirstLastPara="1" wrap="square" lIns="121888" tIns="121888" rIns="121888" bIns="121888" anchor="t" anchorCtr="0">
            <a:noAutofit/>
          </a:bodyPr>
          <a:lstStyle/>
          <a:p>
            <a:pPr marL="609539">
              <a:lnSpc>
                <a:spcPct val="150000"/>
              </a:lnSpc>
            </a:pPr>
            <a:endParaRPr dirty="0"/>
          </a:p>
        </p:txBody>
      </p:sp>
      <p:sp>
        <p:nvSpPr>
          <p:cNvPr id="5" name="כותרת 4"/>
          <p:cNvSpPr>
            <a:spLocks noGrp="1"/>
          </p:cNvSpPr>
          <p:nvPr>
            <p:ph type="ctrTitle"/>
          </p:nvPr>
        </p:nvSpPr>
        <p:spPr/>
        <p:txBody>
          <a:bodyPr/>
          <a:lstStyle/>
          <a:p>
            <a:r>
              <a:rPr lang="he-IL" dirty="0">
                <a:solidFill>
                  <a:srgbClr val="192A72"/>
                </a:solidFill>
              </a:rPr>
              <a:t>שירת ימי-הביניים</a:t>
            </a:r>
          </a:p>
        </p:txBody>
      </p:sp>
      <p:sp>
        <p:nvSpPr>
          <p:cNvPr id="7" name="כותרת משנה 6"/>
          <p:cNvSpPr>
            <a:spLocks noGrp="1"/>
          </p:cNvSpPr>
          <p:nvPr>
            <p:ph type="subTitle" idx="1"/>
          </p:nvPr>
        </p:nvSpPr>
        <p:spPr/>
        <p:txBody>
          <a:bodyPr/>
          <a:lstStyle/>
          <a:p>
            <a:r>
              <a:rPr lang="he-IL" dirty="0">
                <a:solidFill>
                  <a:srgbClr val="192A72"/>
                </a:solidFill>
                <a:sym typeface="Varela Round"/>
              </a:rPr>
              <a:t>הים ביני ובינך </a:t>
            </a:r>
            <a:r>
              <a:rPr lang="en-US" dirty="0">
                <a:solidFill>
                  <a:srgbClr val="192A72"/>
                </a:solidFill>
                <a:sym typeface="Varela Round"/>
              </a:rPr>
              <a:t>/</a:t>
            </a:r>
            <a:r>
              <a:rPr lang="he-IL" dirty="0">
                <a:solidFill>
                  <a:srgbClr val="192A72"/>
                </a:solidFill>
                <a:sym typeface="Varela Round"/>
              </a:rPr>
              <a:t> שמואל הנגיד</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p:txBody>
          <a:bodyPr/>
          <a:lstStyle/>
          <a:p>
            <a:r>
              <a:rPr lang="he-IL" dirty="0"/>
              <a:t>הֲיָם בֵינִי וּבֵינֶךָ / ר' שמואל הנגיד</a:t>
            </a:r>
          </a:p>
        </p:txBody>
      </p:sp>
      <p:sp>
        <p:nvSpPr>
          <p:cNvPr id="11" name="מציין מיקום תוכן 10"/>
          <p:cNvSpPr>
            <a:spLocks noGrp="1"/>
          </p:cNvSpPr>
          <p:nvPr>
            <p:ph sz="quarter" idx="4"/>
          </p:nvPr>
        </p:nvSpPr>
        <p:spPr>
          <a:xfrm>
            <a:off x="515206" y="1125415"/>
            <a:ext cx="9000000" cy="5106573"/>
          </a:xfrm>
        </p:spPr>
        <p:txBody>
          <a:bodyPr>
            <a:normAutofit fontScale="85000" lnSpcReduction="20000"/>
          </a:bodyPr>
          <a:lstStyle/>
          <a:p>
            <a:pPr marL="457200" lvl="0" indent="-457200">
              <a:buFont typeface="+mj-lt"/>
              <a:buAutoNum type="arabicPeriod"/>
            </a:pPr>
            <a:r>
              <a:rPr lang="he-IL" dirty="0"/>
              <a:t>הֲיָם בֵינִי וּבֵינֶךָ / וְלא אֶטֶה לְחַלוֹתְךָ</a:t>
            </a:r>
            <a:endParaRPr lang="en-US" dirty="0"/>
          </a:p>
          <a:p>
            <a:pPr marL="457200" lvl="0" indent="-457200">
              <a:buFont typeface="+mj-lt"/>
              <a:buAutoNum type="arabicPeriod"/>
            </a:pPr>
            <a:r>
              <a:rPr lang="he-IL" dirty="0"/>
              <a:t>וְלא אָרוּץ בְלֵב חָרֵד / וְאֵשֵב עַל קְבוּרָתְךָ? </a:t>
            </a:r>
            <a:endParaRPr lang="en-US" dirty="0"/>
          </a:p>
          <a:p>
            <a:pPr marL="457200" lvl="0" indent="-457200">
              <a:buFont typeface="+mj-lt"/>
              <a:buAutoNum type="arabicPeriod"/>
            </a:pPr>
            <a:r>
              <a:rPr lang="he-IL" dirty="0"/>
              <a:t>אֱמֶת, אִם אֶעֱשֶה כָזאת / אֱהִי בוֹגֵד בְאַחְוָתְךָ!</a:t>
            </a:r>
            <a:endParaRPr lang="en-US" dirty="0"/>
          </a:p>
          <a:p>
            <a:pPr marL="457200" lvl="0" indent="-457200">
              <a:buFont typeface="+mj-lt"/>
              <a:buAutoNum type="arabicPeriod"/>
            </a:pPr>
            <a:r>
              <a:rPr lang="he-IL" dirty="0"/>
              <a:t>אֲהָה, אָחִי, אֲנִי יוֹשֵב / עֲלֵי קִבְרָךְ לְעֻמָתְךָ</a:t>
            </a:r>
            <a:endParaRPr lang="en-US" dirty="0"/>
          </a:p>
          <a:p>
            <a:pPr marL="457200" lvl="0" indent="-457200">
              <a:buFont typeface="+mj-lt"/>
              <a:buAutoNum type="arabicPeriod"/>
            </a:pPr>
            <a:r>
              <a:rPr lang="he-IL" dirty="0"/>
              <a:t>לְךָ מַכְאוֹב בְתוֹך לִבִי / כְמַכְאוֹבִי בְמִיתָתְךָ.</a:t>
            </a:r>
            <a:endParaRPr lang="en-US" dirty="0"/>
          </a:p>
          <a:p>
            <a:pPr marL="457200" lvl="0" indent="-457200">
              <a:buFont typeface="+mj-lt"/>
              <a:buAutoNum type="arabicPeriod"/>
            </a:pPr>
            <a:r>
              <a:rPr lang="he-IL" dirty="0"/>
              <a:t>וְאִם אֶתֵן לְךָ שָלוֹם – / וְלא אֶשְמַע תְשׁוּבָתְךָ,</a:t>
            </a:r>
            <a:endParaRPr lang="en-US" dirty="0"/>
          </a:p>
          <a:p>
            <a:pPr marL="457200" lvl="0" indent="-457200">
              <a:buFont typeface="+mj-lt"/>
              <a:buAutoNum type="arabicPeriod"/>
            </a:pPr>
            <a:r>
              <a:rPr lang="he-IL" dirty="0"/>
              <a:t>וְלא תֵצֵא לְפָגְשֵנִי / בְיוֹם בּוֹאִי לְאַדְמָתְךָ,</a:t>
            </a:r>
            <a:endParaRPr lang="en-US" dirty="0"/>
          </a:p>
          <a:p>
            <a:pPr marL="457200" lvl="0" indent="-457200">
              <a:buFont typeface="+mj-lt"/>
              <a:buAutoNum type="arabicPeriod"/>
            </a:pPr>
            <a:r>
              <a:rPr lang="he-IL" dirty="0"/>
              <a:t>וְלא תִשְחַק בְקִרְבָתִי / וְלא אֶשְחַק בְקִרְבָתְךָ,</a:t>
            </a:r>
            <a:endParaRPr lang="en-US" dirty="0"/>
          </a:p>
          <a:p>
            <a:pPr marL="457200" lvl="0" indent="-457200">
              <a:buFont typeface="+mj-lt"/>
              <a:buAutoNum type="arabicPeriod"/>
            </a:pPr>
            <a:r>
              <a:rPr lang="he-IL" dirty="0"/>
              <a:t>וְלא תִרְאֶה תְמוּנָתִי / וְלא אֶרְאֶה תְמוּנָתְךָ,</a:t>
            </a:r>
            <a:endParaRPr lang="en-US" dirty="0"/>
          </a:p>
          <a:p>
            <a:pPr marL="457200" lvl="0" indent="-457200">
              <a:buFont typeface="+mj-lt"/>
              <a:buAutoNum type="arabicPeriod"/>
            </a:pPr>
            <a:r>
              <a:rPr lang="he-IL" dirty="0"/>
              <a:t>לְמַעַן כִי שְאוֹל בֵיתְךָ / וּבַקֶבֶר מְעוֹנָתְךָ –</a:t>
            </a:r>
            <a:endParaRPr lang="en-US" dirty="0"/>
          </a:p>
          <a:p>
            <a:pPr marL="457200" lvl="0" indent="-457200">
              <a:buFont typeface="+mj-lt"/>
              <a:buAutoNum type="arabicPeriod"/>
            </a:pPr>
            <a:r>
              <a:rPr lang="he-IL" dirty="0"/>
              <a:t>בְכוֹר אָבִי וּבֶן אִמִי, / שְלוֹמִים לָךְ בְאַחְרִיתְךָ,</a:t>
            </a:r>
            <a:endParaRPr lang="en-US" dirty="0"/>
          </a:p>
          <a:p>
            <a:pPr marL="457200" lvl="0" indent="-457200">
              <a:buFont typeface="+mj-lt"/>
              <a:buAutoNum type="arabicPeriod"/>
            </a:pPr>
            <a:r>
              <a:rPr lang="he-IL" dirty="0"/>
              <a:t>וְרוּחַ אֵל תְהִי נָחָה / עֲלֵי רוּחָךְ וְנִשְמָתְךָ!</a:t>
            </a:r>
            <a:endParaRPr lang="en-US" dirty="0"/>
          </a:p>
          <a:p>
            <a:pPr marL="457200" lvl="0" indent="-457200">
              <a:buFont typeface="+mj-lt"/>
              <a:buAutoNum type="arabicPeriod"/>
            </a:pPr>
            <a:r>
              <a:rPr lang="he-IL" dirty="0"/>
              <a:t>אֲנִי הוֹלֵךְ לְאַרְצִי, כִי / בְאֶרֶץ סָגְרוּ אוֹתְךָ.</a:t>
            </a:r>
            <a:endParaRPr lang="en-US" dirty="0"/>
          </a:p>
          <a:p>
            <a:pPr marL="457200" lvl="0" indent="-457200">
              <a:buFont typeface="+mj-lt"/>
              <a:buAutoNum type="arabicPeriod"/>
            </a:pPr>
            <a:r>
              <a:rPr lang="he-IL" dirty="0"/>
              <a:t>וְאָנוּם עֵת וְאִיקַץ עֵת - / וְאַתְּ לָעַד בְנוּמָתְךָ,</a:t>
            </a:r>
            <a:endParaRPr lang="en-US" dirty="0"/>
          </a:p>
          <a:p>
            <a:pPr marL="457200" lvl="0" indent="-457200">
              <a:buFont typeface="+mj-lt"/>
              <a:buAutoNum type="arabicPeriod"/>
            </a:pPr>
            <a:r>
              <a:rPr lang="he-IL" dirty="0"/>
              <a:t>וְעַד בּוֹא יוֹם חֲלִיפָתִי / בְלִבִי אֵשׁ פְרִידָתְךָ.</a:t>
            </a:r>
            <a:endParaRPr lang="en-US" dirty="0"/>
          </a:p>
          <a:p>
            <a:pPr marL="457200" indent="-457200">
              <a:lnSpc>
                <a:spcPct val="150000"/>
              </a:lnSpc>
              <a:buFont typeface="+mj-lt"/>
              <a:buAutoNum type="arabicPeriod"/>
            </a:pPr>
            <a:endParaRPr lang="he-IL" dirty="0"/>
          </a:p>
        </p:txBody>
      </p:sp>
    </p:spTree>
    <p:extLst>
      <p:ext uri="{BB962C8B-B14F-4D97-AF65-F5344CB8AC3E}">
        <p14:creationId xmlns:p14="http://schemas.microsoft.com/office/powerpoint/2010/main" val="3351067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id="{765F237C-76C3-45AB-9893-D88FC0992374}"/>
              </a:ext>
            </a:extLst>
          </p:cNvPr>
          <p:cNvSpPr/>
          <p:nvPr/>
        </p:nvSpPr>
        <p:spPr>
          <a:xfrm>
            <a:off x="5781964" y="4313382"/>
            <a:ext cx="4257963" cy="88669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2" name="כותרת 1"/>
          <p:cNvSpPr>
            <a:spLocks noGrp="1"/>
          </p:cNvSpPr>
          <p:nvPr>
            <p:ph type="title"/>
          </p:nvPr>
        </p:nvSpPr>
        <p:spPr/>
        <p:txBody>
          <a:bodyPr/>
          <a:lstStyle/>
          <a:p>
            <a:r>
              <a:rPr lang="he-IL" dirty="0"/>
              <a:t>הגלוי לעין</a:t>
            </a:r>
          </a:p>
        </p:txBody>
      </p:sp>
      <p:sp>
        <p:nvSpPr>
          <p:cNvPr id="3" name="מציין מיקום טקסט 2"/>
          <p:cNvSpPr>
            <a:spLocks noGrp="1"/>
          </p:cNvSpPr>
          <p:nvPr>
            <p:ph type="body" sz="quarter" idx="3"/>
          </p:nvPr>
        </p:nvSpPr>
        <p:spPr/>
        <p:txBody>
          <a:bodyPr/>
          <a:lstStyle/>
          <a:p>
            <a:r>
              <a:rPr lang="he-IL" dirty="0"/>
              <a:t>מה אנחנו רואים בשיר, עדיין מבלי להעמיק בתוכן השיר?</a:t>
            </a:r>
          </a:p>
        </p:txBody>
      </p:sp>
      <p:sp>
        <p:nvSpPr>
          <p:cNvPr id="4" name="מציין מיקום תוכן 3"/>
          <p:cNvSpPr>
            <a:spLocks noGrp="1"/>
          </p:cNvSpPr>
          <p:nvPr>
            <p:ph sz="quarter" idx="4"/>
          </p:nvPr>
        </p:nvSpPr>
        <p:spPr>
          <a:xfrm>
            <a:off x="515206" y="1725681"/>
            <a:ext cx="9524721" cy="4152517"/>
          </a:xfrm>
        </p:spPr>
        <p:txBody>
          <a:bodyPr>
            <a:normAutofit fontScale="92500" lnSpcReduction="10000"/>
          </a:bodyPr>
          <a:lstStyle/>
          <a:p>
            <a:r>
              <a:rPr lang="he-IL" dirty="0"/>
              <a:t>כותרת – פתיחת השיר של בית ראשון + מטפורה + שתי דמויות (אחת מהן המשורר)</a:t>
            </a:r>
            <a:endParaRPr lang="en-US" dirty="0"/>
          </a:p>
          <a:p>
            <a:r>
              <a:rPr lang="he-IL" dirty="0"/>
              <a:t>מבנה השיר:</a:t>
            </a:r>
            <a:endParaRPr lang="en-US" dirty="0"/>
          </a:p>
          <a:p>
            <a:pPr marL="0" indent="0">
              <a:buNone/>
            </a:pPr>
            <a:r>
              <a:rPr lang="he-IL" dirty="0"/>
              <a:t>השיר כיחידה אחת. </a:t>
            </a:r>
            <a:endParaRPr lang="en-US" dirty="0"/>
          </a:p>
          <a:p>
            <a:pPr marL="0" indent="0">
              <a:buNone/>
            </a:pPr>
            <a:r>
              <a:rPr lang="he-IL" dirty="0"/>
              <a:t>כל שורה היא בית (דלת וסוגר)</a:t>
            </a:r>
            <a:endParaRPr lang="en-US" dirty="0"/>
          </a:p>
          <a:p>
            <a:pPr marL="0" indent="0">
              <a:buNone/>
            </a:pPr>
            <a:r>
              <a:rPr lang="he-IL" dirty="0"/>
              <a:t>15 בתים.</a:t>
            </a:r>
            <a:endParaRPr lang="en-US" dirty="0"/>
          </a:p>
          <a:p>
            <a:pPr marL="0" indent="0">
              <a:buNone/>
            </a:pPr>
            <a:r>
              <a:rPr lang="he-IL" dirty="0"/>
              <a:t>חריזה – סיומת תְךָ (חרוז מבריח – חרוז סופי)</a:t>
            </a:r>
            <a:endParaRPr lang="en-US" dirty="0"/>
          </a:p>
          <a:p>
            <a:pPr marL="0" indent="0">
              <a:buNone/>
            </a:pPr>
            <a:r>
              <a:rPr lang="he-IL" dirty="0"/>
              <a:t>דוגמה – בית ראשון:</a:t>
            </a:r>
            <a:endParaRPr lang="en-US" dirty="0"/>
          </a:p>
          <a:p>
            <a:pPr marL="0" indent="0">
              <a:buNone/>
            </a:pPr>
            <a:r>
              <a:rPr lang="he-IL" dirty="0"/>
              <a:t>הֲיָם בֵינִי וּבֵינֶךָ / וְלא אֶטֶה לְחַלוֹתְךָ</a:t>
            </a:r>
            <a:endParaRPr lang="en-US" dirty="0"/>
          </a:p>
          <a:p>
            <a:pPr marL="0" indent="0">
              <a:buNone/>
            </a:pPr>
            <a:r>
              <a:rPr lang="he-IL" dirty="0"/>
              <a:t>     </a:t>
            </a:r>
            <a:r>
              <a:rPr lang="he-IL" dirty="0">
                <a:solidFill>
                  <a:srgbClr val="FF0000"/>
                </a:solidFill>
              </a:rPr>
              <a:t>דלת                        סוגר</a:t>
            </a:r>
            <a:endParaRPr lang="en-US" dirty="0">
              <a:solidFill>
                <a:srgbClr val="FF0000"/>
              </a:solidFill>
            </a:endParaRPr>
          </a:p>
          <a:p>
            <a:pPr marL="0" indent="0">
              <a:buNone/>
            </a:pPr>
            <a:r>
              <a:rPr lang="he-IL" dirty="0"/>
              <a:t>חריזה פנימית + מטפורה – משהו שמעיד על יופי, פאר</a:t>
            </a:r>
            <a:endParaRPr lang="en-US" dirty="0"/>
          </a:p>
          <a:p>
            <a:endParaRPr lang="he-IL" dirty="0"/>
          </a:p>
        </p:txBody>
      </p:sp>
    </p:spTree>
    <p:extLst>
      <p:ext uri="{BB962C8B-B14F-4D97-AF65-F5344CB8AC3E}">
        <p14:creationId xmlns:p14="http://schemas.microsoft.com/office/powerpoint/2010/main" val="426247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t>הגלוי לעין</a:t>
            </a:r>
          </a:p>
        </p:txBody>
      </p:sp>
      <p:sp>
        <p:nvSpPr>
          <p:cNvPr id="4" name="מציין מיקום תוכן 3"/>
          <p:cNvSpPr>
            <a:spLocks noGrp="1"/>
          </p:cNvSpPr>
          <p:nvPr>
            <p:ph sz="quarter" idx="4"/>
          </p:nvPr>
        </p:nvSpPr>
        <p:spPr>
          <a:xfrm>
            <a:off x="515206" y="1132765"/>
            <a:ext cx="9727921" cy="4745434"/>
          </a:xfrm>
        </p:spPr>
        <p:txBody>
          <a:bodyPr/>
          <a:lstStyle/>
          <a:p>
            <a:r>
              <a:rPr lang="he-IL" dirty="0"/>
              <a:t>סימני פיסוק – סימן שאלה : שאלה רטורית. בסוף השיר – סימן קריאה: קריאת כאב חזקה של המשורר על תחושת האובדן שלו.</a:t>
            </a:r>
            <a:endParaRPr lang="en-US" dirty="0"/>
          </a:p>
          <a:p>
            <a:r>
              <a:rPr lang="he-IL" dirty="0"/>
              <a:t>מילים מיוחדות ובולטות:</a:t>
            </a:r>
            <a:endParaRPr lang="en-US" dirty="0"/>
          </a:p>
          <a:p>
            <a:pPr marL="0" indent="0">
              <a:buNone/>
            </a:pPr>
            <a:r>
              <a:rPr lang="he-IL" dirty="0"/>
              <a:t>מילת השלילה "ולא" (חוזרת הרבה), אהה (הבעת כאב), אחי (מתגלה דמות שנייה), במיתתך (יש דיבור על מוות)</a:t>
            </a:r>
            <a:endParaRPr lang="en-US" dirty="0"/>
          </a:p>
          <a:p>
            <a:pPr marL="0" indent="0">
              <a:buNone/>
            </a:pPr>
            <a:r>
              <a:rPr lang="he-IL" dirty="0"/>
              <a:t>מילה פותחת "ים", סוגרת "אש" – יש ניגודים</a:t>
            </a:r>
            <a:endParaRPr lang="en-US" dirty="0"/>
          </a:p>
          <a:p>
            <a:r>
              <a:rPr lang="he-IL" dirty="0"/>
              <a:t>יש מעין חזרות, לא רק של מילים, אלא של צלעות שלמות, כאילו צלעות מקבילות כמו: למען כי שאול ביתך </a:t>
            </a:r>
            <a:r>
              <a:rPr lang="en-US" dirty="0"/>
              <a:t>/</a:t>
            </a:r>
            <a:r>
              <a:rPr lang="he-IL" dirty="0"/>
              <a:t> ובקבר מעונתך – תקבולת נרדפת (ויש ניגודית)</a:t>
            </a:r>
            <a:endParaRPr lang="en-US" dirty="0"/>
          </a:p>
          <a:p>
            <a:r>
              <a:rPr lang="he-IL" dirty="0"/>
              <a:t>פעלים: בזמן עתיד. ייתכן וההתייחסות היא בעיקר לעתיד, להמשך, למה שיהיה אחר כך.</a:t>
            </a:r>
          </a:p>
          <a:p>
            <a:r>
              <a:rPr lang="he-IL" dirty="0"/>
              <a:t>משלב לשוני </a:t>
            </a:r>
            <a:endParaRPr lang="en-US" dirty="0"/>
          </a:p>
          <a:p>
            <a:endParaRPr lang="en-US" dirty="0"/>
          </a:p>
          <a:p>
            <a:endParaRPr lang="he-IL" dirty="0"/>
          </a:p>
        </p:txBody>
      </p:sp>
    </p:spTree>
    <p:extLst>
      <p:ext uri="{BB962C8B-B14F-4D97-AF65-F5344CB8AC3E}">
        <p14:creationId xmlns:p14="http://schemas.microsoft.com/office/powerpoint/2010/main" val="2252328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0"/>
            <a:ext cx="11160000" cy="720000"/>
          </a:xfrm>
        </p:spPr>
        <p:txBody>
          <a:bodyPr/>
          <a:lstStyle/>
          <a:p>
            <a:r>
              <a:rPr lang="he-IL" dirty="0"/>
              <a:t>הסמוי מן העין</a:t>
            </a:r>
          </a:p>
        </p:txBody>
      </p:sp>
      <p:sp>
        <p:nvSpPr>
          <p:cNvPr id="3" name="מציין מיקום טקסט 2"/>
          <p:cNvSpPr>
            <a:spLocks noGrp="1"/>
          </p:cNvSpPr>
          <p:nvPr>
            <p:ph type="body" sz="quarter" idx="3"/>
          </p:nvPr>
        </p:nvSpPr>
        <p:spPr/>
        <p:txBody>
          <a:bodyPr/>
          <a:lstStyle/>
          <a:p>
            <a:r>
              <a:rPr lang="he-IL" sz="2800" dirty="0"/>
              <a:t>נתמקד בקריאה והבנה של השיר. הסמוי כאן הוא בעיקר הבנה של המילים כפשוטן.</a:t>
            </a:r>
          </a:p>
        </p:txBody>
      </p:sp>
      <p:sp>
        <p:nvSpPr>
          <p:cNvPr id="4" name="מציין מיקום תוכן 3"/>
          <p:cNvSpPr>
            <a:spLocks noGrp="1"/>
          </p:cNvSpPr>
          <p:nvPr>
            <p:ph sz="quarter" idx="4"/>
          </p:nvPr>
        </p:nvSpPr>
        <p:spPr>
          <a:xfrm>
            <a:off x="515206" y="1725681"/>
            <a:ext cx="9801812" cy="4152517"/>
          </a:xfrm>
        </p:spPr>
        <p:txBody>
          <a:bodyPr/>
          <a:lstStyle/>
          <a:p>
            <a:pPr marL="0" indent="0">
              <a:buNone/>
            </a:pPr>
            <a:r>
              <a:rPr lang="he-IL" u="sng" dirty="0"/>
              <a:t>מבנה השיר:</a:t>
            </a:r>
            <a:endParaRPr lang="en-US" u="sng" dirty="0"/>
          </a:p>
          <a:p>
            <a:pPr marL="0" indent="0">
              <a:buNone/>
            </a:pPr>
            <a:r>
              <a:rPr lang="he-IL" dirty="0"/>
              <a:t>השיר ארוך (15 בתים), אך יש רעיון אחיד וברור לאורך כל השיר.</a:t>
            </a:r>
            <a:endParaRPr lang="en-US" dirty="0"/>
          </a:p>
          <a:p>
            <a:pPr marL="0" indent="0">
              <a:buNone/>
            </a:pPr>
            <a:endParaRPr lang="he-IL" dirty="0"/>
          </a:p>
          <a:p>
            <a:pPr marL="0" indent="0">
              <a:buNone/>
            </a:pPr>
            <a:r>
              <a:rPr lang="he-IL" dirty="0"/>
              <a:t>חלוקת השיר ל</a:t>
            </a:r>
            <a:r>
              <a:rPr lang="he-IL" u="sng" dirty="0"/>
              <a:t>שלושה חלקים</a:t>
            </a:r>
            <a:r>
              <a:rPr lang="he-IL" dirty="0"/>
              <a:t>:</a:t>
            </a:r>
            <a:endParaRPr lang="en-US" dirty="0"/>
          </a:p>
          <a:p>
            <a:pPr marL="0" indent="0">
              <a:buNone/>
            </a:pPr>
            <a:r>
              <a:rPr lang="he-IL" dirty="0">
                <a:solidFill>
                  <a:schemeClr val="tx2">
                    <a:lumMod val="60000"/>
                    <a:lumOff val="40000"/>
                  </a:schemeClr>
                </a:solidFill>
              </a:rPr>
              <a:t>פתיחה – בתים 3-1</a:t>
            </a:r>
            <a:endParaRPr lang="en-US" dirty="0">
              <a:solidFill>
                <a:schemeClr val="tx2">
                  <a:lumMod val="60000"/>
                  <a:lumOff val="40000"/>
                </a:schemeClr>
              </a:solidFill>
            </a:endParaRPr>
          </a:p>
          <a:p>
            <a:pPr marL="0" indent="0">
              <a:buNone/>
            </a:pPr>
            <a:r>
              <a:rPr lang="he-IL" dirty="0"/>
              <a:t>המשורר מדבר על המרחק העצום בינו לבין אחיו, ובכל זאת שום דבר לא ימנע בעדו מלבקר את קבר אחיו. </a:t>
            </a:r>
            <a:endParaRPr lang="en-US" dirty="0"/>
          </a:p>
          <a:p>
            <a:pPr marL="0" indent="0">
              <a:buNone/>
            </a:pPr>
            <a:r>
              <a:rPr lang="he-IL" dirty="0"/>
              <a:t>בפתיחה יש מבע של חרדה.</a:t>
            </a:r>
            <a:endParaRPr lang="en-US" dirty="0"/>
          </a:p>
          <a:p>
            <a:endParaRPr lang="he-IL" dirty="0"/>
          </a:p>
        </p:txBody>
      </p:sp>
    </p:spTree>
    <p:extLst>
      <p:ext uri="{BB962C8B-B14F-4D97-AF65-F5344CB8AC3E}">
        <p14:creationId xmlns:p14="http://schemas.microsoft.com/office/powerpoint/2010/main" val="1221520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 calcmode="lin" valueType="num">
                                      <p:cBhvr additive="base">
                                        <p:cTn id="1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 calcmode="lin" valueType="num">
                                      <p:cBhvr additive="base">
                                        <p:cTn id="2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 calcmode="lin" valueType="num">
                                      <p:cBhvr additive="base">
                                        <p:cTn id="2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t>הסמוי מן העין </a:t>
            </a:r>
          </a:p>
        </p:txBody>
      </p:sp>
      <p:sp>
        <p:nvSpPr>
          <p:cNvPr id="3" name="מציין מיקום טקסט 2"/>
          <p:cNvSpPr>
            <a:spLocks noGrp="1"/>
          </p:cNvSpPr>
          <p:nvPr>
            <p:ph type="body" sz="quarter" idx="3"/>
          </p:nvPr>
        </p:nvSpPr>
        <p:spPr/>
        <p:txBody>
          <a:bodyPr/>
          <a:lstStyle/>
          <a:p>
            <a:r>
              <a:rPr lang="he-IL" dirty="0"/>
              <a:t>מבנה השיר</a:t>
            </a:r>
          </a:p>
        </p:txBody>
      </p:sp>
      <p:sp>
        <p:nvSpPr>
          <p:cNvPr id="4" name="מציין מיקום תוכן 3"/>
          <p:cNvSpPr>
            <a:spLocks noGrp="1"/>
          </p:cNvSpPr>
          <p:nvPr>
            <p:ph sz="quarter" idx="4"/>
          </p:nvPr>
        </p:nvSpPr>
        <p:spPr>
          <a:xfrm>
            <a:off x="515206" y="1725681"/>
            <a:ext cx="9617085" cy="4152517"/>
          </a:xfrm>
        </p:spPr>
        <p:txBody>
          <a:bodyPr>
            <a:normAutofit fontScale="92500" lnSpcReduction="10000"/>
          </a:bodyPr>
          <a:lstStyle/>
          <a:p>
            <a:pPr marL="0" indent="0">
              <a:buNone/>
            </a:pPr>
            <a:r>
              <a:rPr lang="he-IL" dirty="0">
                <a:solidFill>
                  <a:schemeClr val="tx2">
                    <a:lumMod val="60000"/>
                    <a:lumOff val="40000"/>
                  </a:schemeClr>
                </a:solidFill>
              </a:rPr>
              <a:t>גוף השיר – בתים 10-4</a:t>
            </a:r>
            <a:endParaRPr lang="en-US" dirty="0">
              <a:solidFill>
                <a:schemeClr val="tx2">
                  <a:lumMod val="60000"/>
                  <a:lumOff val="40000"/>
                </a:schemeClr>
              </a:solidFill>
            </a:endParaRPr>
          </a:p>
          <a:p>
            <a:pPr marL="0" indent="0">
              <a:buNone/>
            </a:pPr>
            <a:r>
              <a:rPr lang="he-IL" dirty="0"/>
              <a:t>חלק זה פותח בפנייה אל האח המת, והמשורר מונה את ההבדלים בינו לבין אחיו המת, שהם יוצרים את הריחוק ביניהם, ועומדים כמכשול בפניו מלהגיע אל אחיו. אפשר לדבר כאן על ריחוק בצד קירבה.</a:t>
            </a:r>
            <a:endParaRPr lang="en-US" dirty="0"/>
          </a:p>
          <a:p>
            <a:pPr marL="0" indent="0">
              <a:buNone/>
            </a:pPr>
            <a:r>
              <a:rPr lang="he-IL" dirty="0"/>
              <a:t>יש צער וכאב וחוסר קבלה למצב.</a:t>
            </a:r>
          </a:p>
          <a:p>
            <a:pPr marL="0" indent="0">
              <a:buNone/>
            </a:pPr>
            <a:endParaRPr lang="en-US" dirty="0"/>
          </a:p>
          <a:p>
            <a:pPr marL="0" indent="0">
              <a:buNone/>
            </a:pPr>
            <a:r>
              <a:rPr lang="he-IL" dirty="0">
                <a:solidFill>
                  <a:schemeClr val="tx2">
                    <a:lumMod val="60000"/>
                    <a:lumOff val="40000"/>
                  </a:schemeClr>
                </a:solidFill>
              </a:rPr>
              <a:t>סיום – בתים 15-11</a:t>
            </a:r>
            <a:endParaRPr lang="en-US" dirty="0">
              <a:solidFill>
                <a:schemeClr val="tx2">
                  <a:lumMod val="60000"/>
                  <a:lumOff val="40000"/>
                </a:schemeClr>
              </a:solidFill>
            </a:endParaRPr>
          </a:p>
          <a:p>
            <a:pPr marL="0" indent="0">
              <a:buNone/>
            </a:pPr>
            <a:r>
              <a:rPr lang="he-IL" dirty="0"/>
              <a:t>פרידה מהאח המת.</a:t>
            </a:r>
            <a:endParaRPr lang="en-US" dirty="0"/>
          </a:p>
          <a:p>
            <a:pPr marL="0" indent="0">
              <a:buNone/>
            </a:pPr>
            <a:r>
              <a:rPr lang="he-IL" dirty="0"/>
              <a:t>הכאב נשמר, אך יש השלמה עם מציאות זו.</a:t>
            </a:r>
          </a:p>
          <a:p>
            <a:pPr marL="0" indent="0">
              <a:buNone/>
            </a:pPr>
            <a:endParaRPr lang="he-IL" dirty="0"/>
          </a:p>
          <a:p>
            <a:pPr marL="0" indent="0">
              <a:buNone/>
            </a:pPr>
            <a:r>
              <a:rPr lang="he-IL" dirty="0">
                <a:solidFill>
                  <a:schemeClr val="tx2">
                    <a:lumMod val="60000"/>
                    <a:lumOff val="40000"/>
                  </a:schemeClr>
                </a:solidFill>
              </a:rPr>
              <a:t>השיר מהווה תהליך של התמודדות עם אֵבֶל , עיבוד עד לקבלה והשלמה.</a:t>
            </a:r>
            <a:endParaRPr lang="en-US" dirty="0">
              <a:solidFill>
                <a:schemeClr val="tx2">
                  <a:lumMod val="60000"/>
                  <a:lumOff val="40000"/>
                </a:schemeClr>
              </a:solidFill>
            </a:endParaRPr>
          </a:p>
          <a:p>
            <a:pPr marL="0" indent="0">
              <a:buNone/>
            </a:pPr>
            <a:endParaRPr lang="he-IL" dirty="0"/>
          </a:p>
        </p:txBody>
      </p:sp>
    </p:spTree>
    <p:extLst>
      <p:ext uri="{BB962C8B-B14F-4D97-AF65-F5344CB8AC3E}">
        <p14:creationId xmlns:p14="http://schemas.microsoft.com/office/powerpoint/2010/main" val="3414239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 calcmode="lin" valueType="num">
                                      <p:cBhvr additive="base">
                                        <p:cTn id="2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4">
                                            <p:txEl>
                                              <p:pRg st="5" end="5"/>
                                            </p:txEl>
                                          </p:spTgt>
                                        </p:tgtEl>
                                        <p:attrNameLst>
                                          <p:attrName>style.visibility</p:attrName>
                                        </p:attrNameLst>
                                      </p:cBhvr>
                                      <p:to>
                                        <p:strVal val="visible"/>
                                      </p:to>
                                    </p:set>
                                    <p:anim calcmode="lin" valueType="num">
                                      <p:cBhvr additive="base">
                                        <p:cTn id="2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4">
                                            <p:txEl>
                                              <p:pRg st="6" end="6"/>
                                            </p:txEl>
                                          </p:spTgt>
                                        </p:tgtEl>
                                        <p:attrNameLst>
                                          <p:attrName>style.visibility</p:attrName>
                                        </p:attrNameLst>
                                      </p:cBhvr>
                                      <p:to>
                                        <p:strVal val="visible"/>
                                      </p:to>
                                    </p:set>
                                    <p:anim calcmode="lin" valueType="num">
                                      <p:cBhvr additive="base">
                                        <p:cTn id="2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4">
                                            <p:txEl>
                                              <p:pRg st="8" end="8"/>
                                            </p:txEl>
                                          </p:spTgt>
                                        </p:tgtEl>
                                        <p:attrNameLst>
                                          <p:attrName>style.visibility</p:attrName>
                                        </p:attrNameLst>
                                      </p:cBhvr>
                                      <p:to>
                                        <p:strVal val="visible"/>
                                      </p:to>
                                    </p:set>
                                    <p:anim calcmode="lin" valueType="num">
                                      <p:cBhvr additive="base">
                                        <p:cTn id="3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2443</TotalTime>
  <Words>1319</Words>
  <Application>Microsoft Office PowerPoint</Application>
  <PresentationFormat>מותאם אישית</PresentationFormat>
  <Paragraphs>142</Paragraphs>
  <Slides>15</Slides>
  <Notes>4</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15</vt:i4>
      </vt:variant>
    </vt:vector>
  </HeadingPairs>
  <TitlesOfParts>
    <vt:vector size="20" baseType="lpstr">
      <vt:lpstr>Arial</vt:lpstr>
      <vt:lpstr>Calibri</vt:lpstr>
      <vt:lpstr>Times New Roman</vt:lpstr>
      <vt:lpstr>Varela Round</vt:lpstr>
      <vt:lpstr>ערכת נושא Office</vt:lpstr>
      <vt:lpstr>מערכת שידורים לאומית</vt:lpstr>
      <vt:lpstr>עברית לדרוזים</vt:lpstr>
      <vt:lpstr>מה נלמד היום </vt:lpstr>
      <vt:lpstr>שירת ימי-הביניים</vt:lpstr>
      <vt:lpstr>הֲיָם בֵינִי וּבֵינֶךָ / ר' שמואל הנגיד</vt:lpstr>
      <vt:lpstr>הגלוי לעין</vt:lpstr>
      <vt:lpstr>הגלוי לעין</vt:lpstr>
      <vt:lpstr>הסמוי מן העין</vt:lpstr>
      <vt:lpstr>הסמוי מן העין </vt:lpstr>
      <vt:lpstr>תוכן השיר: במילים אחרות</vt:lpstr>
      <vt:lpstr>עוד שלב בעקבות הבנת תוכן השיר</vt:lpstr>
      <vt:lpstr>אמצעים אמנותיים בשיר</vt:lpstr>
      <vt:lpstr>שאלות סיכום</vt:lpstr>
      <vt:lpstr>סיכום והמלצות</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user</dc:creator>
  <cp:lastModifiedBy>שני שמלה/Shani Chemla</cp:lastModifiedBy>
  <cp:revision>119</cp:revision>
  <dcterms:created xsi:type="dcterms:W3CDTF">2020-03-15T19:13:03Z</dcterms:created>
  <dcterms:modified xsi:type="dcterms:W3CDTF">2021-10-28T12:13:38Z</dcterms:modified>
</cp:coreProperties>
</file>