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  <p:sldMasterId id="2147483673" r:id="rId3"/>
    <p:sldMasterId id="2147483686" r:id="rId4"/>
  </p:sldMasterIdLst>
  <p:notesMasterIdLst>
    <p:notesMasterId r:id="rId32"/>
  </p:notesMasterIdLst>
  <p:sldIdLst>
    <p:sldId id="256" r:id="rId5"/>
    <p:sldId id="280" r:id="rId6"/>
    <p:sldId id="281" r:id="rId7"/>
    <p:sldId id="258" r:id="rId8"/>
    <p:sldId id="259" r:id="rId9"/>
    <p:sldId id="260" r:id="rId10"/>
    <p:sldId id="282" r:id="rId11"/>
    <p:sldId id="283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86" r:id="rId21"/>
    <p:sldId id="271" r:id="rId22"/>
    <p:sldId id="285" r:id="rId23"/>
    <p:sldId id="273" r:id="rId24"/>
    <p:sldId id="274" r:id="rId25"/>
    <p:sldId id="275" r:id="rId26"/>
    <p:sldId id="276" r:id="rId27"/>
    <p:sldId id="277" r:id="rId28"/>
    <p:sldId id="278" r:id="rId29"/>
    <p:sldId id="287" r:id="rId30"/>
    <p:sldId id="279" r:id="rId31"/>
  </p:sldIdLst>
  <p:sldSz cx="12192000" cy="6858000"/>
  <p:notesSz cx="6858000" cy="9144000"/>
  <p:embeddedFontLst>
    <p:embeddedFont>
      <p:font typeface="Arial Black" panose="020B0A04020102020204" pitchFamily="34" charset="0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Varela Round" panose="00000500000000000000" pitchFamily="2" charset="-79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hgON73w2DZHAn0gsfV82tmD4uWE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397" y="72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0" Type="http://schemas.openxmlformats.org/officeDocument/2006/relationships/slide" Target="slides/slide16.xml"/><Relationship Id="rId41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74054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קופית כותרת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dt" idx="10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6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6"/>
          <p:cNvSpPr txBox="1">
            <a:spLocks noGrp="1"/>
          </p:cNvSpPr>
          <p:nvPr>
            <p:ph type="sldNum" idx="1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בלבד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5"/>
          <p:cNvSpPr txBox="1"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dt" idx="10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5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5"/>
          <p:cNvSpPr txBox="1">
            <a:spLocks noGrp="1"/>
          </p:cNvSpPr>
          <p:nvPr>
            <p:ph type="sldNum" idx="1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טקסט אנכי" type="vertTx">
  <p:cSld name="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6"/>
          <p:cNvSpPr txBox="1"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dt" idx="10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6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6"/>
          <p:cNvSpPr txBox="1">
            <a:spLocks noGrp="1"/>
          </p:cNvSpPr>
          <p:nvPr>
            <p:ph type="sldNum" idx="1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אנכית וטקסט" type="vertTitleAndTx">
  <p:cSld name="VERTICAL_TITLE_AND_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37"/>
          <p:cNvSpPr txBox="1">
            <a:spLocks noGrp="1"/>
          </p:cNvSpPr>
          <p:nvPr>
            <p:ph type="dt" idx="10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7"/>
          <p:cNvSpPr txBox="1">
            <a:spLocks noGrp="1"/>
          </p:cNvSpPr>
          <p:nvPr>
            <p:ph type="sldNum" idx="1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ער">
  <p:cSld name="שער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914402" y="2693991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  <a:defRPr sz="6600" b="1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-670068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1800"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-1488810" y="6410590"/>
            <a:ext cx="3246400" cy="86423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1800"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1800"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8259472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1800"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2">
            <a:alphaModFix/>
          </a:blip>
          <a:srcRect l="33058" r="33511" b="26248"/>
          <a:stretch/>
        </p:blipFill>
        <p:spPr>
          <a:xfrm>
            <a:off x="5445287" y="369916"/>
            <a:ext cx="1301430" cy="1597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4622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ם השיעור">
  <p:cSld name="שם השיעור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>
            <a:off x="212944" y="1396872"/>
            <a:ext cx="13177381" cy="2978963"/>
          </a:xfrm>
          <a:prstGeom prst="roundRect">
            <a:avLst>
              <a:gd name="adj" fmla="val 50000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1800"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/>
          </p:nvPr>
        </p:nvSpPr>
        <p:spPr>
          <a:xfrm>
            <a:off x="739038" y="1640910"/>
            <a:ext cx="10872592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Varela Round"/>
              <a:buNone/>
              <a:defRPr sz="6600" b="1"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7329949" y="6579191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1800"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9501144" y="6294303"/>
            <a:ext cx="3049656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1800"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9996884" y="-235260"/>
            <a:ext cx="276849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1800"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-501113" y="1636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1800"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38213" y="2918492"/>
            <a:ext cx="10873415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  <a:defRPr sz="36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body" idx="2"/>
          </p:nvPr>
        </p:nvSpPr>
        <p:spPr>
          <a:xfrm>
            <a:off x="738213" y="3655832"/>
            <a:ext cx="10873415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28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32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6686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כותרות ותוכן">
  <p:cSld name="2 כותרות ותוכן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515274" y="213094"/>
            <a:ext cx="1116145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  <a:defRPr sz="48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515273" y="1185681"/>
            <a:ext cx="11161452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70C0"/>
              </a:buClr>
              <a:buSzPts val="3200"/>
              <a:buNone/>
              <a:defRPr sz="3200" b="1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body" idx="2"/>
          </p:nvPr>
        </p:nvSpPr>
        <p:spPr>
          <a:xfrm>
            <a:off x="515274" y="1725684"/>
            <a:ext cx="11161453" cy="415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429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2" y="5878201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1800"/>
            </a:pPr>
            <a:endParaRPr sz="18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8667716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1800"/>
            </a:pPr>
            <a:endParaRPr sz="18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7" name="Google Shape;37;p4"/>
          <p:cNvSpPr/>
          <p:nvPr/>
        </p:nvSpPr>
        <p:spPr>
          <a:xfrm>
            <a:off x="0" y="6306751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1800"/>
            </a:pPr>
            <a:endParaRPr sz="18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3868251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פרק חדש">
  <p:cSld name="פרק חדש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/>
          <p:nvPr/>
        </p:nvSpPr>
        <p:spPr>
          <a:xfrm>
            <a:off x="212944" y="1396872"/>
            <a:ext cx="13177381" cy="2978963"/>
          </a:xfrm>
          <a:prstGeom prst="roundRect">
            <a:avLst>
              <a:gd name="adj" fmla="val 50000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1800"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ctrTitle"/>
          </p:nvPr>
        </p:nvSpPr>
        <p:spPr>
          <a:xfrm>
            <a:off x="739038" y="1640910"/>
            <a:ext cx="10872592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Varela Round"/>
              <a:buNone/>
              <a:defRPr sz="6600" b="1"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/>
          <p:nvPr/>
        </p:nvSpPr>
        <p:spPr>
          <a:xfrm>
            <a:off x="7329949" y="6579191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1800"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5"/>
          <p:cNvSpPr/>
          <p:nvPr/>
        </p:nvSpPr>
        <p:spPr>
          <a:xfrm>
            <a:off x="9501144" y="6294303"/>
            <a:ext cx="3049656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1800"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5"/>
          <p:cNvSpPr/>
          <p:nvPr/>
        </p:nvSpPr>
        <p:spPr>
          <a:xfrm>
            <a:off x="9996884" y="-235260"/>
            <a:ext cx="276849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1800"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5"/>
          <p:cNvSpPr/>
          <p:nvPr/>
        </p:nvSpPr>
        <p:spPr>
          <a:xfrm>
            <a:off x="-501113" y="1636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1800"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738213" y="2918493"/>
            <a:ext cx="10873415" cy="642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200" b="1"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5030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 type="obj">
  <p:cSld name="כותרת ותוכן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515274" y="213094"/>
            <a:ext cx="1116145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  <a:defRPr sz="48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515274" y="1195757"/>
            <a:ext cx="11161453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/>
          <p:nvPr/>
        </p:nvSpPr>
        <p:spPr>
          <a:xfrm>
            <a:off x="2" y="5878201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1800"/>
            </a:pPr>
            <a:endParaRPr sz="18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0" name="Google Shape;50;p6"/>
          <p:cNvSpPr/>
          <p:nvPr/>
        </p:nvSpPr>
        <p:spPr>
          <a:xfrm>
            <a:off x="8667716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1800"/>
            </a:pPr>
            <a:endParaRPr sz="18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1" name="Google Shape;51;p6"/>
          <p:cNvSpPr/>
          <p:nvPr/>
        </p:nvSpPr>
        <p:spPr>
          <a:xfrm>
            <a:off x="0" y="6306751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1800"/>
            </a:pPr>
            <a:endParaRPr sz="18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3723384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סרט על פורמט מלא">
  <p:cSld name="סרט על פורמט מלא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/>
          <p:nvPr/>
        </p:nvSpPr>
        <p:spPr>
          <a:xfrm>
            <a:off x="2" y="5878201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1800"/>
            </a:pPr>
            <a:endParaRPr sz="18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4" name="Google Shape;54;p7"/>
          <p:cNvSpPr/>
          <p:nvPr/>
        </p:nvSpPr>
        <p:spPr>
          <a:xfrm>
            <a:off x="8667716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1800"/>
            </a:pPr>
            <a:endParaRPr sz="18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5" name="Google Shape;55;p7"/>
          <p:cNvSpPr/>
          <p:nvPr/>
        </p:nvSpPr>
        <p:spPr>
          <a:xfrm>
            <a:off x="0" y="6306751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1800"/>
            </a:pPr>
            <a:endParaRPr sz="18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6" name="Google Shape;56;p7"/>
          <p:cNvSpPr>
            <a:spLocks noGrp="1"/>
          </p:cNvSpPr>
          <p:nvPr>
            <p:ph type="media" idx="2"/>
          </p:nvPr>
        </p:nvSpPr>
        <p:spPr>
          <a:xfrm>
            <a:off x="193700" y="228600"/>
            <a:ext cx="11782372" cy="6470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0164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בלבד">
  <p:cSld name="כותרת בלבד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515274" y="213094"/>
            <a:ext cx="1116145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  <a:defRPr sz="48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/>
          <p:nvPr/>
        </p:nvSpPr>
        <p:spPr>
          <a:xfrm>
            <a:off x="2" y="5878201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1800"/>
            </a:pPr>
            <a:endParaRPr sz="18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0" name="Google Shape;60;p8"/>
          <p:cNvSpPr/>
          <p:nvPr/>
        </p:nvSpPr>
        <p:spPr>
          <a:xfrm>
            <a:off x="8667716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1800"/>
            </a:pPr>
            <a:endParaRPr sz="18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1" name="Google Shape;61;p8"/>
          <p:cNvSpPr/>
          <p:nvPr/>
        </p:nvSpPr>
        <p:spPr>
          <a:xfrm>
            <a:off x="0" y="6306751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1800"/>
            </a:pPr>
            <a:endParaRPr sz="18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3105659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ני תכנים" type="twoObj">
  <p:cSld name="TWO_OBJECT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7"/>
          <p:cNvSpPr txBox="1"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dt" idx="10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sldNum" idx="1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פריסה מותאמת אישית">
  <p:cSld name="פריסה מותאמת אישית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dt" idx="10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ftr" idx="11"/>
          </p:nvPr>
        </p:nvSpPr>
        <p:spPr>
          <a:xfrm>
            <a:off x="4165602" y="6356354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9758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טקסט גדול-X2">
  <p:cSld name="5_טקסט גדול-X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ctrTitle"/>
          </p:nvPr>
        </p:nvSpPr>
        <p:spPr>
          <a:xfrm>
            <a:off x="623883" y="1288473"/>
            <a:ext cx="10872592" cy="5224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arela Round"/>
              <a:buNone/>
              <a:defRPr sz="3600"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/>
          <p:nvPr/>
        </p:nvSpPr>
        <p:spPr>
          <a:xfrm>
            <a:off x="-910415" y="6189198"/>
            <a:ext cx="3068595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1800"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0"/>
          <p:cNvSpPr/>
          <p:nvPr/>
        </p:nvSpPr>
        <p:spPr>
          <a:xfrm>
            <a:off x="10082353" y="81724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1800"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0"/>
          <p:cNvSpPr/>
          <p:nvPr/>
        </p:nvSpPr>
        <p:spPr>
          <a:xfrm>
            <a:off x="-2155687" y="6347806"/>
            <a:ext cx="5559136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1800"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10"/>
          <p:cNvSpPr txBox="1">
            <a:spLocks noGrp="1"/>
          </p:cNvSpPr>
          <p:nvPr>
            <p:ph type="body" idx="1"/>
          </p:nvPr>
        </p:nvSpPr>
        <p:spPr>
          <a:xfrm>
            <a:off x="623888" y="192531"/>
            <a:ext cx="10872585" cy="100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826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 1">
  <p:cSld name="כותרת ותוכן 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0050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 1 1">
  <p:cSld name="כותרת ותוכן 1 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9466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1DCD-B18E-41BE-8ED3-CA4029F42A34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י'/חשון/תשפ"א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89116-66FF-4FA3-9E3A-6E41DBBA78D9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7912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1DCD-B18E-41BE-8ED3-CA4029F42A34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י'/חשון/תשפ"א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89116-66FF-4FA3-9E3A-6E41DBBA78D9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219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1DCD-B18E-41BE-8ED3-CA4029F42A34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י'/חשון/תשפ"א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89116-66FF-4FA3-9E3A-6E41DBBA78D9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5376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1DCD-B18E-41BE-8ED3-CA4029F42A34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י'/חשון/תשפ"א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89116-66FF-4FA3-9E3A-6E41DBBA78D9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4701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1DCD-B18E-41BE-8ED3-CA4029F42A34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י'/חשון/תשפ"א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89116-66FF-4FA3-9E3A-6E41DBBA78D9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0833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1DCD-B18E-41BE-8ED3-CA4029F42A34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י'/חשון/תשפ"א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89116-66FF-4FA3-9E3A-6E41DBBA78D9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452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ריק" type="blank">
  <p:cSld name="BLANK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8"/>
          <p:cNvSpPr txBox="1">
            <a:spLocks noGrp="1"/>
          </p:cNvSpPr>
          <p:nvPr>
            <p:ph type="dt" idx="10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sldNum" idx="1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1DCD-B18E-41BE-8ED3-CA4029F42A34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י'/חשון/תשפ"א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89116-66FF-4FA3-9E3A-6E41DBBA78D9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6026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1DCD-B18E-41BE-8ED3-CA4029F42A34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י'/חשון/תשפ"א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89116-66FF-4FA3-9E3A-6E41DBBA78D9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7327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1DCD-B18E-41BE-8ED3-CA4029F42A34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י'/חשון/תשפ"א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89116-66FF-4FA3-9E3A-6E41DBBA78D9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3203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1DCD-B18E-41BE-8ED3-CA4029F42A34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י'/חשון/תשפ"א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89116-66FF-4FA3-9E3A-6E41DBBA78D9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808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1DCD-B18E-41BE-8ED3-CA4029F42A34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י'/חשון/תשפ"א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89116-66FF-4FA3-9E3A-6E41DBBA78D9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1694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כותרת בלבד פריסה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368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309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309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11497481" y="487101"/>
            <a:ext cx="1576672" cy="28944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buClrTx/>
              <a:buFontTx/>
              <a:buNone/>
            </a:pPr>
            <a:endParaRPr lang="he-IL" sz="1800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11150539" y="127101"/>
            <a:ext cx="1879662" cy="2894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buClrTx/>
              <a:buFontTx/>
              <a:buNone/>
            </a:pPr>
            <a:endParaRPr lang="he-IL" sz="1800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מלבן מעוגל 6">
            <a:extLst>
              <a:ext uri="{FF2B5EF4-FFF2-40B4-BE49-F238E27FC236}">
                <a16:creationId xmlns:a16="http://schemas.microsoft.com/office/drawing/2014/main" id="{469E9F25-935E-4A65-8AF2-C1B8F105C612}"/>
              </a:ext>
            </a:extLst>
          </p:cNvPr>
          <p:cNvSpPr/>
          <p:nvPr userDrawn="1"/>
        </p:nvSpPr>
        <p:spPr>
          <a:xfrm>
            <a:off x="-487680" y="5923583"/>
            <a:ext cx="3133018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buClrTx/>
              <a:buFontTx/>
              <a:buNone/>
            </a:pPr>
            <a:endParaRPr lang="he-IL" sz="1800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" name="מלבן מעוגל 10">
            <a:extLst>
              <a:ext uri="{FF2B5EF4-FFF2-40B4-BE49-F238E27FC236}">
                <a16:creationId xmlns:a16="http://schemas.microsoft.com/office/drawing/2014/main" id="{DD33049F-8FB3-46DC-B84B-8E763BCBCAC1}"/>
              </a:ext>
            </a:extLst>
          </p:cNvPr>
          <p:cNvSpPr/>
          <p:nvPr userDrawn="1"/>
        </p:nvSpPr>
        <p:spPr>
          <a:xfrm>
            <a:off x="-976438" y="6359813"/>
            <a:ext cx="7301038" cy="65808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buClrTx/>
              <a:buFontTx/>
              <a:buNone/>
            </a:pPr>
            <a:endParaRPr lang="he-IL" sz="1800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761EC8D2-662F-4FBE-BF29-06100D51DE7E}"/>
              </a:ext>
            </a:extLst>
          </p:cNvPr>
          <p:cNvSpPr/>
          <p:nvPr userDrawn="1"/>
        </p:nvSpPr>
        <p:spPr>
          <a:xfrm rot="5400000">
            <a:off x="9360283" y="2733623"/>
            <a:ext cx="6987520" cy="1297194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buFontTx/>
              <a:buNone/>
            </a:pPr>
            <a:endParaRPr lang="en-US" sz="18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מציין מיקום של מספר שקופית 22">
            <a:extLst>
              <a:ext uri="{FF2B5EF4-FFF2-40B4-BE49-F238E27FC236}">
                <a16:creationId xmlns:a16="http://schemas.microsoft.com/office/drawing/2014/main" id="{23075256-456E-41D8-BDFD-8C3A8EA654D2}"/>
              </a:ext>
            </a:extLst>
          </p:cNvPr>
          <p:cNvSpPr txBox="1">
            <a:spLocks/>
          </p:cNvSpPr>
          <p:nvPr userDrawn="1"/>
        </p:nvSpPr>
        <p:spPr>
          <a:xfrm>
            <a:off x="-131730" y="6361368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Tx/>
              <a:buNone/>
            </a:pPr>
            <a:fld id="{03D4E47C-59C5-4044-AEB3-F799ACC274F1}" type="slidenum">
              <a:rPr lang="he-IL" sz="1800" b="0" smtClean="0">
                <a:solidFill>
                  <a:prstClr val="white">
                    <a:lumMod val="85000"/>
                  </a:prstClr>
                </a:solidFill>
                <a:latin typeface="Arial" panose="020B0604020202020204" pitchFamily="34" charset="0"/>
              </a:rPr>
              <a:pPr>
                <a:buClrTx/>
                <a:buFontTx/>
                <a:buNone/>
              </a:pPr>
              <a:t>‹#›</a:t>
            </a:fld>
            <a:endParaRPr lang="he-IL" sz="1800" b="0" dirty="0">
              <a:solidFill>
                <a:prstClr val="white">
                  <a:lumMod val="8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B42163-9C8B-4AEB-9C50-F5529BD5C36B}"/>
              </a:ext>
            </a:extLst>
          </p:cNvPr>
          <p:cNvSpPr/>
          <p:nvPr userDrawn="1"/>
        </p:nvSpPr>
        <p:spPr>
          <a:xfrm rot="16200000">
            <a:off x="5821950" y="1027133"/>
            <a:ext cx="521207" cy="1221889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buFontTx/>
              <a:buNone/>
            </a:pPr>
            <a:endParaRPr lang="en-US" sz="18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26CB3A-BCA5-4171-BE99-1D6F46911786}"/>
              </a:ext>
            </a:extLst>
          </p:cNvPr>
          <p:cNvSpPr/>
          <p:nvPr userDrawn="1"/>
        </p:nvSpPr>
        <p:spPr>
          <a:xfrm rot="5400000">
            <a:off x="5683839" y="-6805249"/>
            <a:ext cx="947627" cy="1263971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buFontTx/>
              <a:buNone/>
            </a:pPr>
            <a:endParaRPr lang="en-US" sz="18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964ABF-EE59-4E45-BC5F-A3665732FD21}"/>
              </a:ext>
            </a:extLst>
          </p:cNvPr>
          <p:cNvSpPr/>
          <p:nvPr userDrawn="1"/>
        </p:nvSpPr>
        <p:spPr>
          <a:xfrm>
            <a:off x="-2001566" y="-416688"/>
            <a:ext cx="1974672" cy="806853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buFontTx/>
              <a:buNone/>
            </a:pPr>
            <a:endParaRPr lang="en-US" sz="18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596A93-68B7-48E8-8354-9EAE3F818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1578" y="1212161"/>
            <a:ext cx="7885112" cy="40909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08383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1DCD-B18E-41BE-8ED3-CA4029F42A34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י'/חשון/תשפ"א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89116-66FF-4FA3-9E3A-6E41DBBA78D9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2409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1DCD-B18E-41BE-8ED3-CA4029F42A34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י'/חשון/תשפ"א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89116-66FF-4FA3-9E3A-6E41DBBA78D9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141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1DCD-B18E-41BE-8ED3-CA4029F42A34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י'/חשון/תשפ"א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89116-66FF-4FA3-9E3A-6E41DBBA78D9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7394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1DCD-B18E-41BE-8ED3-CA4029F42A34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י'/חשון/תשפ"א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89116-66FF-4FA3-9E3A-6E41DBBA78D9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119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 עם כיתוב" type="picTx">
  <p:cSld name="PICTURE_WITH_CAPTIO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9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body" idx="1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dt" idx="10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sldNum" idx="1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1DCD-B18E-41BE-8ED3-CA4029F42A34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י'/חשון/תשפ"א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89116-66FF-4FA3-9E3A-6E41DBBA78D9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343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1DCD-B18E-41BE-8ED3-CA4029F42A34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י'/חשון/תשפ"א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89116-66FF-4FA3-9E3A-6E41DBBA78D9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4845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1DCD-B18E-41BE-8ED3-CA4029F42A34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י'/חשון/תשפ"א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89116-66FF-4FA3-9E3A-6E41DBBA78D9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9546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1DCD-B18E-41BE-8ED3-CA4029F42A34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י'/חשון/תשפ"א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89116-66FF-4FA3-9E3A-6E41DBBA78D9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9945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1DCD-B18E-41BE-8ED3-CA4029F42A34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י'/חשון/תשפ"א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89116-66FF-4FA3-9E3A-6E41DBBA78D9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471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1DCD-B18E-41BE-8ED3-CA4029F42A34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י'/חשון/תשפ"א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89116-66FF-4FA3-9E3A-6E41DBBA78D9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3686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1DCD-B18E-41BE-8ED3-CA4029F42A34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י'/חשון/תשפ"א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89116-66FF-4FA3-9E3A-6E41DBBA78D9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7250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כותרת בלבד פריסה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368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309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309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11497481" y="487101"/>
            <a:ext cx="1576672" cy="28944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buClrTx/>
              <a:buFontTx/>
              <a:buNone/>
            </a:pPr>
            <a:endParaRPr lang="he-IL" sz="1800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11150539" y="127101"/>
            <a:ext cx="1879662" cy="2894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buClrTx/>
              <a:buFontTx/>
              <a:buNone/>
            </a:pPr>
            <a:endParaRPr lang="he-IL" sz="1800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מלבן מעוגל 6">
            <a:extLst>
              <a:ext uri="{FF2B5EF4-FFF2-40B4-BE49-F238E27FC236}">
                <a16:creationId xmlns:a16="http://schemas.microsoft.com/office/drawing/2014/main" id="{469E9F25-935E-4A65-8AF2-C1B8F105C612}"/>
              </a:ext>
            </a:extLst>
          </p:cNvPr>
          <p:cNvSpPr/>
          <p:nvPr userDrawn="1"/>
        </p:nvSpPr>
        <p:spPr>
          <a:xfrm>
            <a:off x="-487680" y="5923583"/>
            <a:ext cx="3133018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buClrTx/>
              <a:buFontTx/>
              <a:buNone/>
            </a:pPr>
            <a:endParaRPr lang="he-IL" sz="1800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" name="מלבן מעוגל 10">
            <a:extLst>
              <a:ext uri="{FF2B5EF4-FFF2-40B4-BE49-F238E27FC236}">
                <a16:creationId xmlns:a16="http://schemas.microsoft.com/office/drawing/2014/main" id="{DD33049F-8FB3-46DC-B84B-8E763BCBCAC1}"/>
              </a:ext>
            </a:extLst>
          </p:cNvPr>
          <p:cNvSpPr/>
          <p:nvPr userDrawn="1"/>
        </p:nvSpPr>
        <p:spPr>
          <a:xfrm>
            <a:off x="-976438" y="6359813"/>
            <a:ext cx="7301038" cy="65808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buClrTx/>
              <a:buFontTx/>
              <a:buNone/>
            </a:pPr>
            <a:endParaRPr lang="he-IL" sz="1800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761EC8D2-662F-4FBE-BF29-06100D51DE7E}"/>
              </a:ext>
            </a:extLst>
          </p:cNvPr>
          <p:cNvSpPr/>
          <p:nvPr userDrawn="1"/>
        </p:nvSpPr>
        <p:spPr>
          <a:xfrm rot="5400000">
            <a:off x="9360283" y="2733623"/>
            <a:ext cx="6987520" cy="1297194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buFontTx/>
              <a:buNone/>
            </a:pPr>
            <a:endParaRPr lang="en-US" sz="18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מציין מיקום של מספר שקופית 22">
            <a:extLst>
              <a:ext uri="{FF2B5EF4-FFF2-40B4-BE49-F238E27FC236}">
                <a16:creationId xmlns:a16="http://schemas.microsoft.com/office/drawing/2014/main" id="{23075256-456E-41D8-BDFD-8C3A8EA654D2}"/>
              </a:ext>
            </a:extLst>
          </p:cNvPr>
          <p:cNvSpPr txBox="1">
            <a:spLocks/>
          </p:cNvSpPr>
          <p:nvPr userDrawn="1"/>
        </p:nvSpPr>
        <p:spPr>
          <a:xfrm>
            <a:off x="-131730" y="6361368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Tx/>
              <a:buNone/>
            </a:pPr>
            <a:fld id="{03D4E47C-59C5-4044-AEB3-F799ACC274F1}" type="slidenum">
              <a:rPr lang="he-IL" sz="1800" b="0" smtClean="0">
                <a:solidFill>
                  <a:prstClr val="white">
                    <a:lumMod val="85000"/>
                  </a:prstClr>
                </a:solidFill>
                <a:latin typeface="Arial" panose="020B0604020202020204" pitchFamily="34" charset="0"/>
              </a:rPr>
              <a:pPr>
                <a:buClrTx/>
                <a:buFontTx/>
                <a:buNone/>
              </a:pPr>
              <a:t>‹#›</a:t>
            </a:fld>
            <a:endParaRPr lang="he-IL" sz="1800" b="0" dirty="0">
              <a:solidFill>
                <a:prstClr val="white">
                  <a:lumMod val="8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B42163-9C8B-4AEB-9C50-F5529BD5C36B}"/>
              </a:ext>
            </a:extLst>
          </p:cNvPr>
          <p:cNvSpPr/>
          <p:nvPr userDrawn="1"/>
        </p:nvSpPr>
        <p:spPr>
          <a:xfrm rot="16200000">
            <a:off x="5821950" y="1027133"/>
            <a:ext cx="521207" cy="1221889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buFontTx/>
              <a:buNone/>
            </a:pPr>
            <a:endParaRPr lang="en-US" sz="18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26CB3A-BCA5-4171-BE99-1D6F46911786}"/>
              </a:ext>
            </a:extLst>
          </p:cNvPr>
          <p:cNvSpPr/>
          <p:nvPr userDrawn="1"/>
        </p:nvSpPr>
        <p:spPr>
          <a:xfrm rot="5400000">
            <a:off x="5683839" y="-6805249"/>
            <a:ext cx="947627" cy="1263971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buFontTx/>
              <a:buNone/>
            </a:pPr>
            <a:endParaRPr lang="en-US" sz="18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964ABF-EE59-4E45-BC5F-A3665732FD21}"/>
              </a:ext>
            </a:extLst>
          </p:cNvPr>
          <p:cNvSpPr/>
          <p:nvPr userDrawn="1"/>
        </p:nvSpPr>
        <p:spPr>
          <a:xfrm>
            <a:off x="-2001566" y="-416688"/>
            <a:ext cx="1974672" cy="806853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buFontTx/>
              <a:buNone/>
            </a:pPr>
            <a:endParaRPr lang="en-US" sz="18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596A93-68B7-48E8-8354-9EAE3F818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1578" y="1212161"/>
            <a:ext cx="7885112" cy="40909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811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וכן עם כיתוב" type="objTx">
  <p:cSld name="OBJECT_WITH_CAPTIO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0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body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dt" idx="10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sldNum" idx="1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שוואה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dt" idx="10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sldNum" idx="1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בלבד פריסה 4">
  <p:cSld name="כותרת בלבד פריסה 4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2"/>
          <p:cNvSpPr txBox="1">
            <a:spLocks noGrp="1"/>
          </p:cNvSpPr>
          <p:nvPr>
            <p:ph type="title"/>
          </p:nvPr>
        </p:nvSpPr>
        <p:spPr>
          <a:xfrm>
            <a:off x="1024128" y="155448"/>
            <a:ext cx="9802368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/>
          <p:nvPr/>
        </p:nvSpPr>
        <p:spPr>
          <a:xfrm>
            <a:off x="11497481" y="487103"/>
            <a:ext cx="1576672" cy="28944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32"/>
          <p:cNvSpPr/>
          <p:nvPr/>
        </p:nvSpPr>
        <p:spPr>
          <a:xfrm>
            <a:off x="11150540" y="127103"/>
            <a:ext cx="1879662" cy="2894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32"/>
          <p:cNvSpPr/>
          <p:nvPr/>
        </p:nvSpPr>
        <p:spPr>
          <a:xfrm>
            <a:off x="-487680" y="5923585"/>
            <a:ext cx="3133018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32"/>
          <p:cNvSpPr/>
          <p:nvPr/>
        </p:nvSpPr>
        <p:spPr>
          <a:xfrm>
            <a:off x="-976438" y="6359813"/>
            <a:ext cx="7301038" cy="65808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32"/>
          <p:cNvSpPr/>
          <p:nvPr/>
        </p:nvSpPr>
        <p:spPr>
          <a:xfrm rot="5400000">
            <a:off x="9360284" y="2733624"/>
            <a:ext cx="6987520" cy="1297194"/>
          </a:xfrm>
          <a:prstGeom prst="rect">
            <a:avLst/>
          </a:prstGeom>
          <a:solidFill>
            <a:srgbClr val="E6E6E6"/>
          </a:solidFill>
          <a:ln w="12700" cap="flat" cmpd="sng">
            <a:solidFill>
              <a:srgbClr val="E6E6E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32"/>
          <p:cNvSpPr txBox="1"/>
          <p:nvPr/>
        </p:nvSpPr>
        <p:spPr>
          <a:xfrm>
            <a:off x="-131730" y="6361368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800" b="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 b="0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32"/>
          <p:cNvSpPr/>
          <p:nvPr/>
        </p:nvSpPr>
        <p:spPr>
          <a:xfrm rot="-5400000">
            <a:off x="5821951" y="1027133"/>
            <a:ext cx="521207" cy="12218895"/>
          </a:xfrm>
          <a:prstGeom prst="rect">
            <a:avLst/>
          </a:prstGeom>
          <a:solidFill>
            <a:srgbClr val="E6E6E6"/>
          </a:solidFill>
          <a:ln w="12700" cap="flat" cmpd="sng">
            <a:solidFill>
              <a:srgbClr val="E6E6E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32"/>
          <p:cNvSpPr/>
          <p:nvPr/>
        </p:nvSpPr>
        <p:spPr>
          <a:xfrm rot="5400000">
            <a:off x="5683840" y="-6805249"/>
            <a:ext cx="947627" cy="12639719"/>
          </a:xfrm>
          <a:prstGeom prst="rect">
            <a:avLst/>
          </a:prstGeom>
          <a:solidFill>
            <a:srgbClr val="E6E6E6"/>
          </a:solidFill>
          <a:ln w="12700" cap="flat" cmpd="sng">
            <a:solidFill>
              <a:srgbClr val="E6E6E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32"/>
          <p:cNvSpPr/>
          <p:nvPr/>
        </p:nvSpPr>
        <p:spPr>
          <a:xfrm>
            <a:off x="-2001565" y="-416688"/>
            <a:ext cx="1974672" cy="8068538"/>
          </a:xfrm>
          <a:prstGeom prst="rect">
            <a:avLst/>
          </a:prstGeom>
          <a:solidFill>
            <a:srgbClr val="E6E6E6"/>
          </a:solidFill>
          <a:ln w="12700" cap="flat" cmpd="sng">
            <a:solidFill>
              <a:srgbClr val="E6E6E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32"/>
          <p:cNvSpPr txBox="1">
            <a:spLocks noGrp="1"/>
          </p:cNvSpPr>
          <p:nvPr>
            <p:ph type="body" idx="1"/>
          </p:nvPr>
        </p:nvSpPr>
        <p:spPr>
          <a:xfrm>
            <a:off x="2951578" y="1212161"/>
            <a:ext cx="7885112" cy="4090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 type="obj">
  <p:cSld name="OBJEC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3"/>
          <p:cNvSpPr txBox="1"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dt" idx="10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sldNum" idx="1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מקטע עליונה" type="secHead">
  <p:cSld name="SECTION_HEAD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4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dt" idx="10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sldNum" idx="1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5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dt" idx="10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5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5"/>
          <p:cNvSpPr txBox="1">
            <a:spLocks noGrp="1"/>
          </p:cNvSpPr>
          <p:nvPr>
            <p:ph type="sldNum" idx="1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1" y="1600204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r" rtl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r" rtl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r" rtl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2" y="6356354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79670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>
              <a:buClrTx/>
              <a:buFontTx/>
              <a:buNone/>
            </a:pPr>
            <a:fld id="{CA081DCD-B18E-41BE-8ED3-CA4029F42A34}" type="datetimeFigureOut">
              <a:rPr lang="he-IL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rtl="1">
                <a:buClrTx/>
                <a:buFontTx/>
                <a:buNone/>
              </a:pPr>
              <a:t>י'/חשון/תשפ"א</a:t>
            </a:fld>
            <a:endParaRPr lang="he-IL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>
              <a:buClrTx/>
              <a:buFontTx/>
              <a:buNone/>
            </a:pPr>
            <a:endParaRPr lang="he-IL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>
              <a:buClrTx/>
              <a:buFontTx/>
              <a:buNone/>
            </a:pPr>
            <a:fld id="{BBC89116-66FF-4FA3-9E3A-6E41DBBA78D9}" type="slidenum">
              <a:rPr lang="he-IL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rtl="1">
                <a:buClrTx/>
                <a:buFontTx/>
                <a:buNone/>
              </a:pPr>
              <a:t>‹#›</a:t>
            </a:fld>
            <a:endParaRPr lang="he-IL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3061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>
              <a:buClrTx/>
              <a:buFontTx/>
              <a:buNone/>
            </a:pPr>
            <a:fld id="{CA081DCD-B18E-41BE-8ED3-CA4029F42A34}" type="datetimeFigureOut">
              <a:rPr lang="he-IL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rtl="1">
                <a:buClrTx/>
                <a:buFontTx/>
                <a:buNone/>
              </a:pPr>
              <a:t>י'/חשון/תשפ"א</a:t>
            </a:fld>
            <a:endParaRPr lang="he-IL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>
              <a:buClrTx/>
              <a:buFontTx/>
              <a:buNone/>
            </a:pPr>
            <a:endParaRPr lang="he-IL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>
              <a:buClrTx/>
              <a:buFontTx/>
              <a:buNone/>
            </a:pPr>
            <a:fld id="{BBC89116-66FF-4FA3-9E3A-6E41DBBA78D9}" type="slidenum">
              <a:rPr lang="he-IL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rtl="1">
                <a:buClrTx/>
                <a:buFontTx/>
                <a:buNone/>
              </a:pPr>
              <a:t>‹#›</a:t>
            </a:fld>
            <a:endParaRPr lang="he-IL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97920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ravel.walla.co.il/item/3140598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tm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malwalla/videos/2003318649781372/?v=2003318649781372" TargetMode="External"/><Relationship Id="rId2" Type="http://schemas.openxmlformats.org/officeDocument/2006/relationships/slideLayout" Target="../slideLayouts/slideLayout30.xml"/><Relationship Id="rId1" Type="http://schemas.openxmlformats.org/officeDocument/2006/relationships/video" Target="https://www.youtube.com/embed/DFVNG_hLmvY?feature=oembed" TargetMode="Externa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slideLayout" Target="../slideLayouts/slideLayout39.xml"/><Relationship Id="rId1" Type="http://schemas.openxmlformats.org/officeDocument/2006/relationships/video" Target="https://www.youtube.com/embed/FGJkyrwhrlI?feature=oembed" TargetMode="Externa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"/>
          <p:cNvSpPr txBox="1">
            <a:spLocks noGrp="1"/>
          </p:cNvSpPr>
          <p:nvPr>
            <p:ph type="title"/>
          </p:nvPr>
        </p:nvSpPr>
        <p:spPr>
          <a:xfrm>
            <a:off x="1024128" y="155448"/>
            <a:ext cx="9802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>
              <a:latin typeface="Arial Black" pitchFamily="34" charset="0"/>
            </a:endParaRPr>
          </a:p>
        </p:txBody>
      </p:sp>
      <p:sp>
        <p:nvSpPr>
          <p:cNvPr id="97" name="Google Shape;97;p1"/>
          <p:cNvSpPr txBox="1">
            <a:spLocks noGrp="1"/>
          </p:cNvSpPr>
          <p:nvPr>
            <p:ph type="body" idx="1"/>
          </p:nvPr>
        </p:nvSpPr>
        <p:spPr>
          <a:xfrm>
            <a:off x="2951578" y="1212161"/>
            <a:ext cx="7885200" cy="40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>
              <a:latin typeface="Arial Black" pitchFamily="34" charset="0"/>
            </a:endParaRPr>
          </a:p>
        </p:txBody>
      </p:sp>
      <p:pic>
        <p:nvPicPr>
          <p:cNvPr id="98" name="Google Shape;9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7"/>
            <a:ext cx="12193057" cy="6858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"/>
          <p:cNvSpPr/>
          <p:nvPr/>
        </p:nvSpPr>
        <p:spPr>
          <a:xfrm>
            <a:off x="2795464" y="5188549"/>
            <a:ext cx="439126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u="sng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https://travel.walla.co.il/item/3140598</a:t>
            </a:r>
            <a:endParaRPr sz="1800" dirty="0">
              <a:solidFill>
                <a:schemeClr val="dk1"/>
              </a:solidFill>
              <a:latin typeface="Arial" pitchFamily="34" charset="0"/>
              <a:ea typeface="Calibri"/>
              <a:cs typeface="Arial" pitchFamily="34" charset="0"/>
              <a:sym typeface="Calibri"/>
            </a:endParaRPr>
          </a:p>
        </p:txBody>
      </p:sp>
      <p:pic>
        <p:nvPicPr>
          <p:cNvPr id="159" name="Google Shape;159;p9" descr="גזירת מסך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3136" y="188640"/>
            <a:ext cx="8852155" cy="4856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"/>
          <p:cNvSpPr txBox="1">
            <a:spLocks noGrp="1"/>
          </p:cNvSpPr>
          <p:nvPr>
            <p:ph type="title"/>
          </p:nvPr>
        </p:nvSpPr>
        <p:spPr>
          <a:xfrm>
            <a:off x="119336" y="260648"/>
            <a:ext cx="9802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arela Round"/>
              <a:buNone/>
            </a:pPr>
            <a:r>
              <a:rPr lang="x-none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تشكيل المناظر الطبيعية بواسطة المياه المتدفقة </a:t>
            </a:r>
            <a:endParaRPr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7" name="Google Shape;167;p10"/>
          <p:cNvSpPr txBox="1">
            <a:spLocks noGrp="1"/>
          </p:cNvSpPr>
          <p:nvPr>
            <p:ph type="body" idx="1"/>
          </p:nvPr>
        </p:nvSpPr>
        <p:spPr>
          <a:xfrm>
            <a:off x="2951578" y="1212161"/>
            <a:ext cx="7885200" cy="40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x-none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منظومة النهر  210</a:t>
            </a:r>
            <a:endParaRPr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8" name="Google Shape;16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7873" y="1663933"/>
            <a:ext cx="3714750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0"/>
          <p:cNvSpPr/>
          <p:nvPr/>
        </p:nvSpPr>
        <p:spPr>
          <a:xfrm>
            <a:off x="983432" y="1340768"/>
            <a:ext cx="550701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https://www.shutterstock.com/video/clip-1023772642-ventura-california---circa-2019-aerial-flood</a:t>
            </a:r>
            <a:endParaRPr sz="1800" dirty="0">
              <a:solidFill>
                <a:schemeClr val="dk1"/>
              </a:solidFill>
              <a:latin typeface="Arial" pitchFamily="34" charset="0"/>
              <a:ea typeface="Calibri"/>
              <a:cs typeface="Arial" pitchFamily="34" charset="0"/>
              <a:sym typeface="Calibri"/>
            </a:endParaRPr>
          </a:p>
        </p:txBody>
      </p:sp>
      <p:pic>
        <p:nvPicPr>
          <p:cNvPr id="170" name="Google Shape;170;p10" title="Flood waters wash over California wine countr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33299" y="2997433"/>
            <a:ext cx="4305300" cy="242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987099"/>
            <a:ext cx="2425700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1"/>
          <p:cNvSpPr txBox="1">
            <a:spLocks noGrp="1"/>
          </p:cNvSpPr>
          <p:nvPr>
            <p:ph type="title"/>
          </p:nvPr>
        </p:nvSpPr>
        <p:spPr>
          <a:xfrm>
            <a:off x="1024128" y="155448"/>
            <a:ext cx="9802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arela Round"/>
              <a:buNone/>
            </a:pPr>
            <a:r>
              <a:rPr lang="x-none" sz="4100">
                <a:latin typeface="Varela Round"/>
                <a:ea typeface="Varela Round"/>
                <a:cs typeface="Varela Round"/>
                <a:sym typeface="Varela Round"/>
              </a:rPr>
              <a:t>نظام الجريان في منظومة النهر</a:t>
            </a:r>
            <a:r>
              <a:rPr lang="x-none" sz="3600"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endParaRPr sz="2400" dirty="0"/>
          </a:p>
        </p:txBody>
      </p:sp>
      <p:pic>
        <p:nvPicPr>
          <p:cNvPr id="4" name="מציין מיקום של תמונה 4"/>
          <p:cNvPicPr>
            <a:picLocks noChangeAspect="1"/>
          </p:cNvPicPr>
          <p:nvPr/>
        </p:nvPicPr>
        <p:blipFill>
          <a:blip r:embed="rId3"/>
          <a:srcRect l="7868" r="7868"/>
          <a:stretch>
            <a:fillRect/>
          </a:stretch>
        </p:blipFill>
        <p:spPr>
          <a:xfrm>
            <a:off x="3719736" y="1196752"/>
            <a:ext cx="6172200" cy="532189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2"/>
          <p:cNvSpPr txBox="1">
            <a:spLocks noGrp="1"/>
          </p:cNvSpPr>
          <p:nvPr>
            <p:ph type="title"/>
          </p:nvPr>
        </p:nvSpPr>
        <p:spPr>
          <a:xfrm>
            <a:off x="1024128" y="155448"/>
            <a:ext cx="9802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arela Round"/>
              <a:buNone/>
            </a:pPr>
            <a:r>
              <a:rPr lang="x-none" b="1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زراعة المدرجات</a:t>
            </a:r>
            <a:endParaRPr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2" name="Google Shape;182;p12" descr="גזירת מסך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935760" y="2732745"/>
            <a:ext cx="7885200" cy="40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2" descr="גזירת מסך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7368" y="692696"/>
            <a:ext cx="5173820" cy="2866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3"/>
          <p:cNvSpPr txBox="1">
            <a:spLocks noGrp="1"/>
          </p:cNvSpPr>
          <p:nvPr>
            <p:ph type="title"/>
          </p:nvPr>
        </p:nvSpPr>
        <p:spPr>
          <a:xfrm>
            <a:off x="1024128" y="155448"/>
            <a:ext cx="9802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Varela Round"/>
              <a:buNone/>
            </a:pPr>
            <a:r>
              <a:rPr lang="x-none" sz="7200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التغلغل</a:t>
            </a:r>
            <a:endParaRPr sz="7200" dirty="0">
              <a:latin typeface="Arial" pitchFamily="34" charset="0"/>
              <a:ea typeface="Varela Round"/>
              <a:cs typeface="Arial" pitchFamily="34" charset="0"/>
              <a:sym typeface="Varela Round"/>
            </a:endParaRPr>
          </a:p>
        </p:txBody>
      </p:sp>
      <p:pic>
        <p:nvPicPr>
          <p:cNvPr id="189" name="Google Shape;18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9456" y="332656"/>
            <a:ext cx="7093349" cy="5340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"/>
          <p:cNvSpPr/>
          <p:nvPr/>
        </p:nvSpPr>
        <p:spPr>
          <a:xfrm>
            <a:off x="2639616" y="5975555"/>
            <a:ext cx="535544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http://techalive.mtu.edu/meec/demo/Watershed.html</a:t>
            </a:r>
            <a:endParaRPr sz="1800" dirty="0">
              <a:solidFill>
                <a:schemeClr val="dk1"/>
              </a:solidFill>
              <a:latin typeface="Arial" pitchFamily="34" charset="0"/>
              <a:ea typeface="Calibri"/>
              <a:cs typeface="Arial" pitchFamily="34" charset="0"/>
              <a:sym typeface="Calibri"/>
            </a:endParaRPr>
          </a:p>
        </p:txBody>
      </p:sp>
      <p:pic>
        <p:nvPicPr>
          <p:cNvPr id="197" name="Google Shape;197;p14" descr="גזירת מסך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0136" y="1628800"/>
            <a:ext cx="4320480" cy="412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4" descr="גזירת מסך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7449" y="1700809"/>
            <a:ext cx="5306728" cy="4051008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4"/>
          <p:cNvSpPr txBox="1">
            <a:spLocks noGrp="1"/>
          </p:cNvSpPr>
          <p:nvPr>
            <p:ph type="title"/>
          </p:nvPr>
        </p:nvSpPr>
        <p:spPr>
          <a:xfrm>
            <a:off x="1024128" y="155448"/>
            <a:ext cx="9802500" cy="72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 rtl="0"/>
            <a:r>
              <a:rPr lang="ar-SA" dirty="0">
                <a:latin typeface="Arial" pitchFamily="34" charset="0"/>
                <a:cs typeface="Arial" pitchFamily="34" charset="0"/>
              </a:rPr>
              <a:t>حوض التصريف </a:t>
            </a:r>
            <a:endParaRPr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5"/>
          <p:cNvSpPr txBox="1">
            <a:spLocks noGrp="1"/>
          </p:cNvSpPr>
          <p:nvPr>
            <p:ph type="title"/>
          </p:nvPr>
        </p:nvSpPr>
        <p:spPr>
          <a:xfrm>
            <a:off x="1024128" y="155448"/>
            <a:ext cx="9802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arela Round"/>
              <a:buNone/>
            </a:pPr>
            <a:r>
              <a:rPr lang="ar-JO" b="1" dirty="0">
                <a:latin typeface="Varela Round"/>
                <a:ea typeface="Varela Round"/>
                <a:cs typeface="+mn-cs"/>
                <a:sym typeface="Varela Round"/>
              </a:rPr>
              <a:t>ال</a:t>
            </a:r>
            <a:r>
              <a:rPr lang="x-none" b="1">
                <a:latin typeface="Varela Round"/>
                <a:ea typeface="Varela Round"/>
                <a:cs typeface="+mn-cs"/>
                <a:sym typeface="Varela Round"/>
              </a:rPr>
              <a:t>تبلية</a:t>
            </a:r>
            <a:r>
              <a:rPr lang="ar-JO" b="1" dirty="0">
                <a:latin typeface="Varela Round"/>
                <a:ea typeface="Varela Round"/>
                <a:cs typeface="+mn-cs"/>
                <a:sym typeface="Varela Round"/>
              </a:rPr>
              <a:t>، ال</a:t>
            </a:r>
            <a:r>
              <a:rPr lang="x-none" b="1">
                <a:latin typeface="Varela Round"/>
                <a:ea typeface="Varela Round"/>
                <a:cs typeface="+mn-cs"/>
                <a:sym typeface="Varela Round"/>
              </a:rPr>
              <a:t>جرف و</a:t>
            </a:r>
            <a:r>
              <a:rPr lang="ar-JO" b="1" dirty="0">
                <a:latin typeface="Varela Round"/>
                <a:ea typeface="Varela Round"/>
                <a:cs typeface="+mn-cs"/>
                <a:sym typeface="Varela Round"/>
              </a:rPr>
              <a:t>ال</a:t>
            </a:r>
            <a:r>
              <a:rPr lang="x-none" b="1">
                <a:latin typeface="Varela Round"/>
                <a:ea typeface="Varela Round"/>
                <a:cs typeface="+mn-cs"/>
                <a:sym typeface="Varela Round"/>
              </a:rPr>
              <a:t>ترسيب في مجرى النهر</a:t>
            </a:r>
            <a:endParaRPr dirty="0">
              <a:cs typeface="+mn-cs"/>
            </a:endParaRPr>
          </a:p>
        </p:txBody>
      </p:sp>
      <p:pic>
        <p:nvPicPr>
          <p:cNvPr id="206" name="Google Shape;206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951578" y="1212161"/>
            <a:ext cx="7885200" cy="40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7463" y="3657602"/>
            <a:ext cx="4572396" cy="2572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5"/>
          <p:cNvSpPr txBox="1">
            <a:spLocks noGrp="1"/>
          </p:cNvSpPr>
          <p:nvPr>
            <p:ph type="title"/>
          </p:nvPr>
        </p:nvSpPr>
        <p:spPr>
          <a:xfrm>
            <a:off x="8112224" y="1628800"/>
            <a:ext cx="3722516" cy="226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 algn="r">
              <a:lnSpc>
                <a:spcPct val="90000"/>
              </a:lnSpc>
              <a:buClr>
                <a:schemeClr val="dk1"/>
              </a:buClr>
              <a:buSzPts val="3200"/>
            </a:pPr>
            <a:r>
              <a:rPr lang="ar-JO" dirty="0">
                <a:latin typeface="Arial" pitchFamily="34" charset="0"/>
                <a:cs typeface="Arial" pitchFamily="34" charset="0"/>
              </a:rPr>
              <a:t>منظومة النهر (حوض التصريف)</a:t>
            </a:r>
            <a:endParaRPr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60648"/>
            <a:ext cx="8088386" cy="476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>
          <a:xfrm>
            <a:off x="2681741" y="5372014"/>
            <a:ext cx="40623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لكرة الأرضيّة والبيئة- كتاب تعليم في الجغرافيا وتطوير البيئة</a:t>
            </a:r>
            <a:r>
              <a:rPr lang="he-IL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140 </a:t>
            </a:r>
            <a:r>
              <a:rPr lang="ar-SA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6030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6"/>
          <p:cNvSpPr txBox="1">
            <a:spLocks noGrp="1"/>
          </p:cNvSpPr>
          <p:nvPr>
            <p:ph type="title"/>
          </p:nvPr>
        </p:nvSpPr>
        <p:spPr>
          <a:xfrm>
            <a:off x="1024128" y="155448"/>
            <a:ext cx="9802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arela Round"/>
              <a:buNone/>
            </a:pPr>
            <a:r>
              <a:rPr lang="x-none" b="1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نماذج الانهار </a:t>
            </a:r>
            <a:endParaRPr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3" name="Google Shape;213;p16"/>
          <p:cNvSpPr txBox="1">
            <a:spLocks noGrp="1"/>
          </p:cNvSpPr>
          <p:nvPr>
            <p:ph type="body" idx="1"/>
          </p:nvPr>
        </p:nvSpPr>
        <p:spPr>
          <a:xfrm>
            <a:off x="9336360" y="4149080"/>
            <a:ext cx="2652546" cy="794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ar-JO" dirty="0">
                <a:latin typeface="Arial" pitchFamily="34" charset="0"/>
                <a:cs typeface="Arial" pitchFamily="34" charset="0"/>
                <a:sym typeface="Varela Round"/>
              </a:rPr>
              <a:t>الانهار المركبة</a:t>
            </a:r>
            <a:endParaRPr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4" name="Google Shape;214;p16"/>
          <p:cNvSpPr txBox="1">
            <a:spLocks noGrp="1"/>
          </p:cNvSpPr>
          <p:nvPr>
            <p:ph type="body" idx="4294967295"/>
          </p:nvPr>
        </p:nvSpPr>
        <p:spPr>
          <a:xfrm>
            <a:off x="5089319" y="620688"/>
            <a:ext cx="223224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x-none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نهر ملتوي/متعرج</a:t>
            </a:r>
            <a:endParaRPr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" name="Google Shape;215;p16" descr="גזירת מסך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43" y="188640"/>
            <a:ext cx="5020376" cy="2800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מציין מיקום תוכן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848" y="3008905"/>
            <a:ext cx="5183188" cy="31135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מציין מיקום תוכן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2035984"/>
            <a:ext cx="3575050" cy="2406964"/>
          </a:xfrm>
          <a:prstGeom prst="rect">
            <a:avLst/>
          </a:prstGeom>
        </p:spPr>
      </p:pic>
      <p:pic>
        <p:nvPicPr>
          <p:cNvPr id="10" name="תמונה 9" descr="גזירת מסך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154" y="2276872"/>
            <a:ext cx="2610214" cy="2166076"/>
          </a:xfrm>
          <a:prstGeom prst="rect">
            <a:avLst/>
          </a:prstGeom>
        </p:spPr>
      </p:pic>
      <p:pic>
        <p:nvPicPr>
          <p:cNvPr id="11" name="מציין מיקום תוכן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6240" y="2420888"/>
            <a:ext cx="3395663" cy="2263775"/>
          </a:xfrm>
          <a:prstGeom prst="rect">
            <a:avLst/>
          </a:prstGeom>
        </p:spPr>
      </p:pic>
      <p:sp>
        <p:nvSpPr>
          <p:cNvPr id="1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JO" b="1" dirty="0">
                <a:latin typeface="Arial" pitchFamily="34" charset="0"/>
                <a:cs typeface="Arial" pitchFamily="34" charset="0"/>
              </a:rPr>
              <a:t>القناة النهرية (المقطع العرضي)</a:t>
            </a:r>
            <a:endParaRPr lang="he-IL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9319695" y="5106011"/>
            <a:ext cx="125867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90000"/>
              </a:lnSpc>
              <a:spcBef>
                <a:spcPts val="1000"/>
              </a:spcBef>
              <a:buClrTx/>
            </a:pPr>
            <a:r>
              <a:rPr lang="ar-JO" sz="2400" b="1" kern="1200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قناة واسعة</a:t>
            </a:r>
            <a:endParaRPr lang="he-IL" sz="2400" b="1" kern="1200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5519936" y="4856712"/>
            <a:ext cx="1670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buClrTx/>
            </a:pPr>
            <a:r>
              <a:rPr lang="ar-JO" sz="2400" b="1" kern="1200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مجرى اخدودي</a:t>
            </a:r>
            <a:endParaRPr lang="he-IL" sz="2400" b="1" kern="1200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1796386" y="4910481"/>
            <a:ext cx="797013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90000"/>
              </a:lnSpc>
              <a:spcBef>
                <a:spcPts val="1000"/>
              </a:spcBef>
              <a:buClrTx/>
            </a:pPr>
            <a:r>
              <a:rPr lang="ar-JO" sz="2400" b="1" kern="1200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قناة </a:t>
            </a:r>
            <a:r>
              <a:rPr lang="en-US" sz="2400" b="1" kern="1200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v</a:t>
            </a:r>
            <a:endParaRPr lang="he-IL" sz="2400" b="1" kern="1200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124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/>
          <p:nvPr/>
        </p:nvSpPr>
        <p:spPr>
          <a:xfrm>
            <a:off x="2202814" y="2695767"/>
            <a:ext cx="9208400" cy="1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609539" algn="r" rtl="1">
              <a:lnSpc>
                <a:spcPct val="150000"/>
              </a:lnSpc>
              <a:buSzPts val="1800"/>
            </a:pPr>
            <a:endParaRPr sz="1800">
              <a:latin typeface="Arial" pitchFamily="34" charset="0"/>
              <a:ea typeface="Calibri"/>
              <a:cs typeface="Arial" pitchFamily="34" charset="0"/>
              <a:sym typeface="Calibri"/>
            </a:endParaRPr>
          </a:p>
        </p:txBody>
      </p:sp>
      <p:sp>
        <p:nvSpPr>
          <p:cNvPr id="85" name="Google Shape;85;p14"/>
          <p:cNvSpPr txBox="1">
            <a:spLocks noGrp="1"/>
          </p:cNvSpPr>
          <p:nvPr>
            <p:ph type="ctrTitle"/>
          </p:nvPr>
        </p:nvSpPr>
        <p:spPr>
          <a:xfrm>
            <a:off x="739036" y="1255767"/>
            <a:ext cx="10872592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en-US" sz="4000" dirty="0" err="1">
                <a:solidFill>
                  <a:srgbClr val="192A72"/>
                </a:solidFill>
                <a:latin typeface="Arial" pitchFamily="34" charset="0"/>
                <a:cs typeface="Arial" pitchFamily="34" charset="0"/>
              </a:rPr>
              <a:t>גאוגרפיה</a:t>
            </a:r>
            <a:r>
              <a:rPr lang="en-US" sz="4000" dirty="0">
                <a:solidFill>
                  <a:srgbClr val="192A72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4000" dirty="0" err="1">
                <a:solidFill>
                  <a:srgbClr val="192A72"/>
                </a:solidFill>
                <a:latin typeface="Arial" pitchFamily="34" charset="0"/>
                <a:cs typeface="Arial" pitchFamily="34" charset="0"/>
              </a:rPr>
              <a:t>אדם</a:t>
            </a:r>
            <a:r>
              <a:rPr lang="en-US" sz="4000" dirty="0">
                <a:solidFill>
                  <a:srgbClr val="192A7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192A72"/>
                </a:solidFill>
                <a:latin typeface="Arial" pitchFamily="34" charset="0"/>
                <a:cs typeface="Arial" pitchFamily="34" charset="0"/>
              </a:rPr>
              <a:t>וסביבה</a:t>
            </a:r>
            <a:r>
              <a:rPr lang="he-IL" sz="4000" dirty="0">
                <a:solidFill>
                  <a:srgbClr val="192A72"/>
                </a:solidFill>
                <a:latin typeface="Arial" pitchFamily="34" charset="0"/>
                <a:cs typeface="Arial" pitchFamily="34" charset="0"/>
              </a:rPr>
              <a:t>- כתה ח</a:t>
            </a:r>
            <a:br>
              <a:rPr lang="he-IL" sz="4000" dirty="0">
                <a:solidFill>
                  <a:srgbClr val="192A72"/>
                </a:solidFill>
                <a:latin typeface="Arial" pitchFamily="34" charset="0"/>
                <a:cs typeface="Arial" pitchFamily="34" charset="0"/>
              </a:rPr>
            </a:br>
            <a:r>
              <a:rPr lang="en-US" sz="4000" dirty="0">
                <a:solidFill>
                  <a:srgbClr val="192A7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ar-JO" sz="4000" dirty="0">
                <a:solidFill>
                  <a:srgbClr val="192A72"/>
                </a:solidFill>
                <a:latin typeface="Arial" pitchFamily="34" charset="0"/>
                <a:cs typeface="Arial" pitchFamily="34" charset="0"/>
              </a:rPr>
              <a:t>الجغرافيا - الانسان والبيئة- الصف الثامن</a:t>
            </a:r>
            <a:endParaRPr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Google Shape;86;p14"/>
          <p:cNvSpPr txBox="1">
            <a:spLocks noGrp="1"/>
          </p:cNvSpPr>
          <p:nvPr>
            <p:ph type="subTitle" idx="1"/>
          </p:nvPr>
        </p:nvSpPr>
        <p:spPr>
          <a:xfrm>
            <a:off x="751863" y="2335767"/>
            <a:ext cx="10873415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342900" lvl="0" indent="-342900">
              <a:spcAft>
                <a:spcPts val="600"/>
              </a:spcAft>
            </a:pPr>
            <a:r>
              <a:rPr lang="en-US" dirty="0" err="1">
                <a:latin typeface="Arial" pitchFamily="34" charset="0"/>
                <a:cs typeface="Arial" pitchFamily="34" charset="0"/>
              </a:rPr>
              <a:t>נושא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השיעור</a:t>
            </a:r>
            <a:r>
              <a:rPr lang="en-US" dirty="0">
                <a:latin typeface="Arial" pitchFamily="34" charset="0"/>
                <a:cs typeface="Arial" pitchFamily="34" charset="0"/>
              </a:rPr>
              <a:t>: </a:t>
            </a:r>
            <a:r>
              <a:rPr lang="ar-JO" dirty="0">
                <a:latin typeface="Arial" pitchFamily="34" charset="0"/>
                <a:cs typeface="Arial" pitchFamily="34" charset="0"/>
              </a:rPr>
              <a:t> </a:t>
            </a:r>
            <a:r>
              <a:rPr lang="he-IL" dirty="0">
                <a:latin typeface="Arial" pitchFamily="34" charset="0"/>
                <a:cs typeface="Arial" pitchFamily="34" charset="0"/>
              </a:rPr>
              <a:t>עיצוב הנוף במדרונות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342900" lvl="0" indent="-342900" algn="ctr" rt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2800"/>
              <a:buNone/>
            </a:pPr>
            <a:r>
              <a:rPr lang="ar-JO" dirty="0">
                <a:latin typeface="Arial" pitchFamily="34" charset="0"/>
                <a:cs typeface="Arial" pitchFamily="34" charset="0"/>
              </a:rPr>
              <a:t>موضوع الدرس: تشكل المنظر في المنحدرات</a:t>
            </a:r>
            <a:endParaRPr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Google Shape;87;p14"/>
          <p:cNvSpPr txBox="1">
            <a:spLocks noGrp="1"/>
          </p:cNvSpPr>
          <p:nvPr>
            <p:ph type="body" idx="2"/>
          </p:nvPr>
        </p:nvSpPr>
        <p:spPr>
          <a:xfrm>
            <a:off x="738213" y="3655836"/>
            <a:ext cx="10873415" cy="117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/>
            <a:r>
              <a:rPr lang="en-US" dirty="0" err="1">
                <a:latin typeface="Arial" pitchFamily="34" charset="0"/>
                <a:cs typeface="Arial" pitchFamily="34" charset="0"/>
              </a:rPr>
              <a:t>שם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המורה</a:t>
            </a:r>
            <a:r>
              <a:rPr lang="en-US" dirty="0">
                <a:latin typeface="Arial" pitchFamily="34" charset="0"/>
                <a:cs typeface="Arial" pitchFamily="34" charset="0"/>
              </a:rPr>
              <a:t>: </a:t>
            </a:r>
            <a:r>
              <a:rPr lang="he-IL" dirty="0">
                <a:latin typeface="Arial" pitchFamily="34" charset="0"/>
                <a:cs typeface="Arial" pitchFamily="34" charset="0"/>
              </a:rPr>
              <a:t>אביטל שגיא</a:t>
            </a:r>
            <a:r>
              <a:rPr lang="ar-JO" dirty="0">
                <a:latin typeface="Arial" pitchFamily="34" charset="0"/>
                <a:cs typeface="Arial" pitchFamily="34" charset="0"/>
              </a:rPr>
              <a:t> اعداد: </a:t>
            </a:r>
            <a:r>
              <a:rPr lang="ar-JO" dirty="0" err="1">
                <a:latin typeface="Arial" pitchFamily="34" charset="0"/>
                <a:cs typeface="Arial" pitchFamily="34" charset="0"/>
              </a:rPr>
              <a:t>افيطال</a:t>
            </a:r>
            <a:r>
              <a:rPr lang="ar-JO" dirty="0">
                <a:latin typeface="Arial" pitchFamily="34" charset="0"/>
                <a:cs typeface="Arial" pitchFamily="34" charset="0"/>
              </a:rPr>
              <a:t> ساجي</a:t>
            </a:r>
          </a:p>
          <a:p>
            <a:pPr marL="342900" lvl="0" indent="-3429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ar-JO" dirty="0">
                <a:latin typeface="Arial" pitchFamily="34" charset="0"/>
                <a:cs typeface="Arial" pitchFamily="34" charset="0"/>
              </a:rPr>
              <a:t>ترجمة: فادي طربيه تقديم: د. عزيز ابو حمد</a:t>
            </a:r>
            <a:endParaRPr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102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8"/>
          <p:cNvSpPr txBox="1">
            <a:spLocks noGrp="1"/>
          </p:cNvSpPr>
          <p:nvPr>
            <p:ph type="title"/>
          </p:nvPr>
        </p:nvSpPr>
        <p:spPr>
          <a:xfrm>
            <a:off x="1024128" y="155448"/>
            <a:ext cx="9802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arela Round"/>
              <a:buNone/>
            </a:pPr>
            <a:r>
              <a:rPr lang="x-none" sz="4400" b="1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سهل الغمر/الفيضان</a:t>
            </a:r>
            <a:endParaRPr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1" name="Google Shape;231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951578" y="1212161"/>
            <a:ext cx="7885200" cy="40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7007" y="2909939"/>
            <a:ext cx="4829175" cy="32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9"/>
          <p:cNvSpPr txBox="1">
            <a:spLocks noGrp="1"/>
          </p:cNvSpPr>
          <p:nvPr>
            <p:ph type="title"/>
          </p:nvPr>
        </p:nvSpPr>
        <p:spPr>
          <a:xfrm>
            <a:off x="1024128" y="155448"/>
            <a:ext cx="9802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Varela Round"/>
              <a:buNone/>
            </a:pPr>
            <a:r>
              <a:rPr lang="x-none" sz="4400" b="1">
                <a:latin typeface="Arial" pitchFamily="34" charset="0"/>
                <a:cs typeface="Arial" pitchFamily="34" charset="0"/>
              </a:rPr>
              <a:t>الشلال</a:t>
            </a:r>
            <a:endParaRPr sz="4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8" name="Google Shape;238;p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951578" y="1212161"/>
            <a:ext cx="7885200" cy="40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6414" y="2290846"/>
            <a:ext cx="5167259" cy="3578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0"/>
          <p:cNvSpPr txBox="1">
            <a:spLocks noGrp="1"/>
          </p:cNvSpPr>
          <p:nvPr>
            <p:ph type="title"/>
          </p:nvPr>
        </p:nvSpPr>
        <p:spPr>
          <a:xfrm>
            <a:off x="1271464" y="692776"/>
            <a:ext cx="9802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20"/>
              <a:buFont typeface="Varela Round"/>
              <a:buNone/>
            </a:pPr>
            <a:r>
              <a:rPr lang="x-none" sz="4320" b="1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مصب النهر</a:t>
            </a:r>
            <a:br>
              <a:rPr lang="x-none" sz="3959">
                <a:latin typeface="Arial" pitchFamily="34" charset="0"/>
                <a:cs typeface="Arial" pitchFamily="34" charset="0"/>
              </a:rPr>
            </a:br>
            <a:endParaRPr sz="2430" b="1" dirty="0">
              <a:latin typeface="Arial" pitchFamily="34" charset="0"/>
              <a:ea typeface="Varela Round"/>
              <a:cs typeface="Arial" pitchFamily="34" charset="0"/>
              <a:sym typeface="Varela Round"/>
            </a:endParaRPr>
          </a:p>
        </p:txBody>
      </p:sp>
      <p:sp>
        <p:nvSpPr>
          <p:cNvPr id="246" name="Google Shape;246;p20"/>
          <p:cNvSpPr txBox="1">
            <a:spLocks noGrp="1"/>
          </p:cNvSpPr>
          <p:nvPr>
            <p:ph type="body" idx="4294967295"/>
          </p:nvPr>
        </p:nvSpPr>
        <p:spPr>
          <a:xfrm>
            <a:off x="-456728" y="2977557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x-none">
                <a:solidFill>
                  <a:srgbClr val="002060"/>
                </a:solidFill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مروحة الطمْي</a:t>
            </a:r>
            <a:endParaRPr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7" name="Google Shape;24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24990"/>
            <a:ext cx="4928257" cy="268392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מלבן 2"/>
          <p:cNvSpPr/>
          <p:nvPr/>
        </p:nvSpPr>
        <p:spPr>
          <a:xfrm>
            <a:off x="8832304" y="1700808"/>
            <a:ext cx="30963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buFont typeface="Arial" pitchFamily="34" charset="0"/>
              <a:buChar char="•"/>
            </a:pPr>
            <a:r>
              <a:rPr lang="ar-SA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تنتهي الرحلة البرية للأنهار </a:t>
            </a:r>
            <a:r>
              <a:rPr lang="ar-SA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والمجروفات</a:t>
            </a:r>
            <a:r>
              <a:rPr lang="ar-SA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الرسوبية التي تحملها في البحر او البحيرة. ويسمى هذا المكان "قاعدة الجرف" للنهر.</a:t>
            </a:r>
          </a:p>
          <a:p>
            <a:pPr marL="457200" indent="-457200" algn="r" rtl="1">
              <a:buFont typeface="Arial" pitchFamily="34" charset="0"/>
              <a:buChar char="•"/>
            </a:pPr>
            <a:r>
              <a:rPr lang="ar-SA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يكون ترسيب الجرف في مصب الانهار وهو في طريقة الى البحر او البحيرة اشكالاً ومناظر طبيعية متميزة, مثل :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257" y="2492896"/>
            <a:ext cx="3889226" cy="2912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1"/>
          <p:cNvSpPr txBox="1">
            <a:spLocks noGrp="1"/>
          </p:cNvSpPr>
          <p:nvPr>
            <p:ph type="title"/>
          </p:nvPr>
        </p:nvSpPr>
        <p:spPr>
          <a:xfrm>
            <a:off x="-96688" y="11219"/>
            <a:ext cx="537293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arela Round"/>
              <a:buNone/>
            </a:pPr>
            <a:r>
              <a:rPr lang="x-none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الدلتا</a:t>
            </a:r>
            <a:endParaRPr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4" name="Google Shape;254;p21"/>
          <p:cNvSpPr txBox="1">
            <a:spLocks noGrp="1"/>
          </p:cNvSpPr>
          <p:nvPr>
            <p:ph type="body" idx="4294967295"/>
          </p:nvPr>
        </p:nvSpPr>
        <p:spPr>
          <a:xfrm>
            <a:off x="6424737" y="332656"/>
            <a:ext cx="5183188" cy="6242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lvl="0" indent="-247650" algn="r" rtl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60"/>
              <a:buChar char="•"/>
            </a:pPr>
            <a:r>
              <a:rPr lang="x-none" sz="2400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تتكون الدلتا في منطقة مصب النهر, عندما يرسب النهر كميات الجرف الكبيرة التي </a:t>
            </a:r>
            <a:r>
              <a:rPr lang="ar-JO" sz="2400" dirty="0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ي</a:t>
            </a:r>
            <a:r>
              <a:rPr lang="x-none" sz="2400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حملها</a:t>
            </a:r>
            <a:r>
              <a:rPr lang="ar-JO" sz="2400" dirty="0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، مكونا</a:t>
            </a:r>
            <a:r>
              <a:rPr lang="x-none" sz="2400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 يابسة تأخذ في "احتلال" </a:t>
            </a:r>
            <a:r>
              <a:rPr lang="ar-JO" sz="2400" dirty="0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 </a:t>
            </a:r>
            <a:r>
              <a:rPr lang="x-none" sz="2400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مساحة ما من البح</a:t>
            </a:r>
            <a:r>
              <a:rPr lang="ar-JO" sz="2400" dirty="0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ر. </a:t>
            </a:r>
          </a:p>
          <a:p>
            <a:pPr marL="228600" lvl="0" indent="-247650" algn="r" rtl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60"/>
              <a:buChar char="•"/>
            </a:pPr>
            <a:r>
              <a:rPr lang="x-none" sz="2400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الدلتا </a:t>
            </a:r>
            <a:r>
              <a:rPr lang="ar-JO" sz="2400" dirty="0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تعتبر </a:t>
            </a:r>
            <a:r>
              <a:rPr lang="x-none" sz="2400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منطقة مستوية يتفرع فيها النهر الى عدة مجارٍ </a:t>
            </a:r>
            <a:r>
              <a:rPr lang="ar-JO" sz="2400" dirty="0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(مشكلا</a:t>
            </a:r>
            <a:r>
              <a:rPr lang="x-none" sz="2400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 مثلث</a:t>
            </a:r>
            <a:r>
              <a:rPr lang="ar-JO" sz="2400" dirty="0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ا، ي</a:t>
            </a:r>
            <a:r>
              <a:rPr lang="x-none" sz="2400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شبه حرف الدلتا باللغة اليونانية.( ا</a:t>
            </a:r>
            <a:endParaRPr lang="ar-JO" sz="2400" dirty="0">
              <a:latin typeface="Arial" pitchFamily="34" charset="0"/>
              <a:ea typeface="Varela Round"/>
              <a:cs typeface="Arial" pitchFamily="34" charset="0"/>
              <a:sym typeface="Varela Round"/>
            </a:endParaRPr>
          </a:p>
          <a:p>
            <a:pPr marL="228600" lvl="0" indent="-247650" algn="r" rtl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60"/>
              <a:buChar char="•"/>
            </a:pPr>
            <a:r>
              <a:rPr lang="x-none" sz="2400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ليوم يطلق هذا الاسم على مصبات انهار أخرى شكلها لا يشبه المثلث</a:t>
            </a:r>
            <a:r>
              <a:rPr lang="ar-JO" sz="2400" dirty="0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.</a:t>
            </a:r>
          </a:p>
          <a:p>
            <a:pPr marL="228600" lvl="0" indent="-247650" algn="r" rtl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60"/>
              <a:buChar char="•"/>
            </a:pPr>
            <a:r>
              <a:rPr lang="x-none" sz="2400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بعض مناطق الدلتا يكون مغمور بالمياه وتتكون فيها المستنقعات الكثيرة. ولكي تتكون الدلتا في مصبات الأنهار يجب ان تتوفر فيها ثلاثة شروط : </a:t>
            </a:r>
            <a:endParaRPr sz="2400" dirty="0">
              <a:latin typeface="Arial" pitchFamily="34" charset="0"/>
              <a:ea typeface="Varela Round"/>
              <a:cs typeface="Arial" pitchFamily="34" charset="0"/>
              <a:sym typeface="Varela Round"/>
            </a:endParaRPr>
          </a:p>
          <a:p>
            <a:pPr marL="228600" lvl="0" indent="0" algn="r" rtl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ar-JO" sz="2400" dirty="0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1.</a:t>
            </a:r>
            <a:r>
              <a:rPr lang="x-none" sz="2400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 كميات كبيرة من المجروفات.</a:t>
            </a:r>
            <a:endParaRPr sz="2400" dirty="0">
              <a:latin typeface="Arial" pitchFamily="34" charset="0"/>
              <a:ea typeface="Varela Round"/>
              <a:cs typeface="Arial" pitchFamily="34" charset="0"/>
              <a:sym typeface="Varela Round"/>
            </a:endParaRPr>
          </a:p>
          <a:p>
            <a:pPr marL="228600" lvl="0" indent="0" algn="r" rtl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ar-JO" sz="2400" dirty="0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2. </a:t>
            </a:r>
            <a:r>
              <a:rPr lang="x-none" sz="2400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شاطئ بحر ضحل ومستوٍ.</a:t>
            </a:r>
            <a:endParaRPr sz="2400" dirty="0">
              <a:latin typeface="Arial" pitchFamily="34" charset="0"/>
              <a:ea typeface="Varela Round"/>
              <a:cs typeface="Arial" pitchFamily="34" charset="0"/>
              <a:sym typeface="Varela Round"/>
            </a:endParaRPr>
          </a:p>
          <a:p>
            <a:pPr marL="228600" lvl="0" indent="0" algn="r" rtl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ar-JO" sz="2400" dirty="0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3. </a:t>
            </a:r>
            <a:r>
              <a:rPr lang="x-none" sz="2400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تيارات بحرية غير قوية. </a:t>
            </a:r>
            <a:endParaRPr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836712"/>
            <a:ext cx="6061701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2"/>
          <p:cNvSpPr txBox="1">
            <a:spLocks noGrp="1"/>
          </p:cNvSpPr>
          <p:nvPr>
            <p:ph type="title"/>
          </p:nvPr>
        </p:nvSpPr>
        <p:spPr>
          <a:xfrm>
            <a:off x="1024128" y="155448"/>
            <a:ext cx="9802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>
                <a:latin typeface="Arial" pitchFamily="34" charset="0"/>
                <a:cs typeface="Arial" pitchFamily="34" charset="0"/>
              </a:rPr>
              <a:t>الاستوار  </a:t>
            </a:r>
            <a:endParaRPr>
              <a:latin typeface="Arial" pitchFamily="34" charset="0"/>
              <a:cs typeface="Arial" pitchFamily="34" charset="0"/>
            </a:endParaRPr>
          </a:p>
        </p:txBody>
      </p:sp>
      <p:pic>
        <p:nvPicPr>
          <p:cNvPr id="260" name="Google Shape;260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711624" y="1844824"/>
            <a:ext cx="7885200" cy="40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44663" y="1564564"/>
            <a:ext cx="3632849" cy="2802484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2"/>
          <p:cNvSpPr txBox="1"/>
          <p:nvPr/>
        </p:nvSpPr>
        <p:spPr>
          <a:xfrm>
            <a:off x="2639616" y="908720"/>
            <a:ext cx="8716500" cy="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 rtl="1"/>
            <a:r>
              <a:rPr lang="x-none" sz="190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عبارة عن خليج </a:t>
            </a:r>
            <a:r>
              <a:rPr lang="ar-JO" sz="1900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من ال</a:t>
            </a:r>
            <a:r>
              <a:rPr lang="x-none" sz="190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مياه يشبه القمع </a:t>
            </a:r>
            <a:r>
              <a:rPr lang="ar-JO" sz="1900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(</a:t>
            </a:r>
            <a:r>
              <a:rPr lang="x-none" sz="190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دلتا مقلوبة </a:t>
            </a:r>
            <a:r>
              <a:rPr lang="ar-JO" sz="1900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)، ويشبه ايضا</a:t>
            </a:r>
            <a:r>
              <a:rPr lang="x-none" sz="190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مثلث قاعدته في منطقة البحر ورأسه </a:t>
            </a:r>
            <a:r>
              <a:rPr lang="ar-JO" sz="1900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x-none" sz="190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في أعلى غور النهر</a:t>
            </a:r>
            <a:r>
              <a:rPr lang="ar-JO" sz="1900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. يتكون </a:t>
            </a:r>
            <a:r>
              <a:rPr lang="ar-JO" sz="1900" dirty="0" err="1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الاستوار</a:t>
            </a:r>
            <a:r>
              <a:rPr lang="ar-JO" sz="1900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بسبب تأثر مصب النهر بظاهرة المد والجزر.</a:t>
            </a:r>
            <a:endParaRPr sz="1900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 txBox="1">
            <a:spLocks noGrp="1"/>
          </p:cNvSpPr>
          <p:nvPr>
            <p:ph type="title"/>
          </p:nvPr>
        </p:nvSpPr>
        <p:spPr>
          <a:xfrm>
            <a:off x="1024128" y="155448"/>
            <a:ext cx="9802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Varela Round"/>
              <a:buNone/>
            </a:pPr>
            <a:r>
              <a:rPr lang="x-none" sz="5400" b="1">
                <a:latin typeface="Varela Round"/>
                <a:ea typeface="Varela Round"/>
                <a:cs typeface="Varela Round"/>
                <a:sym typeface="Varela Round"/>
              </a:rPr>
              <a:t>الإنسان والنهر </a:t>
            </a:r>
            <a:endParaRPr sz="5400" b="1"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68" name="Google Shape;268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03712" y="908720"/>
            <a:ext cx="7885200" cy="40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3" descr="גזירת מסך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3351" y="2564904"/>
            <a:ext cx="8478433" cy="3229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559496" y="2060848"/>
            <a:ext cx="9802368" cy="720000"/>
          </a:xfrm>
        </p:spPr>
        <p:txBody>
          <a:bodyPr/>
          <a:lstStyle/>
          <a:p>
            <a:r>
              <a:rPr lang="ar-JO" dirty="0"/>
              <a:t>وشكرا لكم على الاصغاء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2746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24"/>
          <p:cNvPicPr preferRelativeResize="0"/>
          <p:nvPr/>
        </p:nvPicPr>
        <p:blipFill rotWithShape="1">
          <a:blip r:embed="rId3">
            <a:alphaModFix/>
          </a:blip>
          <a:srcRect l="39172" r="34233" b="66411"/>
          <a:stretch/>
        </p:blipFill>
        <p:spPr>
          <a:xfrm>
            <a:off x="4776166" y="449"/>
            <a:ext cx="3241542" cy="1838237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4"/>
          <p:cNvSpPr txBox="1"/>
          <p:nvPr/>
        </p:nvSpPr>
        <p:spPr>
          <a:xfrm>
            <a:off x="1386068" y="3016166"/>
            <a:ext cx="10434938" cy="1815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95260" marR="0" lvl="0" indent="0" algn="just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>
                <a:solidFill>
                  <a:srgbClr val="192A72"/>
                </a:solidFill>
                <a:latin typeface="Arial" pitchFamily="34" charset="0"/>
                <a:cs typeface="Arial" pitchFamily="34" charset="0"/>
                <a:sym typeface="Arial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rights@education.gov.il</a:t>
            </a:r>
            <a:endParaRPr sz="2800" dirty="0">
              <a:solidFill>
                <a:srgbClr val="192A72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276" name="Google Shape;276;p24"/>
          <p:cNvSpPr/>
          <p:nvPr/>
        </p:nvSpPr>
        <p:spPr>
          <a:xfrm>
            <a:off x="1589" y="1838685"/>
            <a:ext cx="1218882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b="1">
                <a:solidFill>
                  <a:srgbClr val="192A72"/>
                </a:solidFill>
                <a:latin typeface="Arial" pitchFamily="34" charset="0"/>
                <a:cs typeface="Arial" pitchFamily="34" charset="0"/>
                <a:sym typeface="Arial"/>
              </a:rPr>
              <a:t>שימוש ביצירות מוגנות בזכויות יוצרים ואיתור בעלי זכויות </a:t>
            </a:r>
            <a:endParaRPr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7" name="Google Shape;277;p24"/>
          <p:cNvSpPr/>
          <p:nvPr/>
        </p:nvSpPr>
        <p:spPr>
          <a:xfrm>
            <a:off x="12279387" y="302897"/>
            <a:ext cx="2277448" cy="663781"/>
          </a:xfrm>
          <a:prstGeom prst="rect">
            <a:avLst/>
          </a:prstGeom>
          <a:solidFill>
            <a:srgbClr val="F2F2F2"/>
          </a:solidFill>
          <a:ln w="1270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שקופית זו היא חובה</a:t>
            </a:r>
            <a:endParaRPr sz="1800" b="1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5"/>
          <p:cNvSpPr txBox="1">
            <a:spLocks noGrp="1"/>
          </p:cNvSpPr>
          <p:nvPr>
            <p:ph type="title"/>
          </p:nvPr>
        </p:nvSpPr>
        <p:spPr>
          <a:xfrm>
            <a:off x="515273" y="213094"/>
            <a:ext cx="1116145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192A72"/>
              </a:buClr>
            </a:pPr>
            <a:r>
              <a:rPr lang="ar-SA" dirty="0">
                <a:latin typeface="Arial" pitchFamily="34" charset="0"/>
                <a:cs typeface="Arial" pitchFamily="34" charset="0"/>
              </a:rPr>
              <a:t>ماذا سنتعلم اليوم </a:t>
            </a:r>
            <a:endParaRPr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Google Shape;93;p15"/>
          <p:cNvSpPr txBox="1">
            <a:spLocks noGrp="1"/>
          </p:cNvSpPr>
          <p:nvPr>
            <p:ph type="body" idx="2"/>
          </p:nvPr>
        </p:nvSpPr>
        <p:spPr>
          <a:xfrm>
            <a:off x="1731903" y="976728"/>
            <a:ext cx="9142190" cy="42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200000"/>
              </a:lnSpc>
              <a:buClr>
                <a:schemeClr val="dk1"/>
              </a:buClr>
              <a:buChar char="❖"/>
            </a:pPr>
            <a:r>
              <a:rPr lang="ar-JO" sz="2800" dirty="0">
                <a:latin typeface="Arial" pitchFamily="34" charset="0"/>
                <a:cs typeface="Arial" pitchFamily="34" charset="0"/>
              </a:rPr>
              <a:t>العوامل التي تؤثر على </a:t>
            </a:r>
            <a:r>
              <a:rPr lang="ar-JO" sz="2800" dirty="0" err="1">
                <a:latin typeface="Arial" pitchFamily="34" charset="0"/>
                <a:cs typeface="Arial" pitchFamily="34" charset="0"/>
              </a:rPr>
              <a:t>التبلية</a:t>
            </a:r>
            <a:r>
              <a:rPr lang="ar-JO" sz="2800" dirty="0">
                <a:latin typeface="Arial" pitchFamily="34" charset="0"/>
                <a:cs typeface="Arial" pitchFamily="34" charset="0"/>
              </a:rPr>
              <a:t> في المنحدرات.</a:t>
            </a:r>
            <a:endParaRPr lang="ar-SA" sz="2800" dirty="0"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200000"/>
              </a:lnSpc>
              <a:buClr>
                <a:schemeClr val="dk1"/>
              </a:buClr>
              <a:buChar char="❖"/>
            </a:pPr>
            <a:r>
              <a:rPr lang="ar-SA" sz="2800" dirty="0">
                <a:latin typeface="Arial" pitchFamily="34" charset="0"/>
                <a:cs typeface="Arial" pitchFamily="34" charset="0"/>
              </a:rPr>
              <a:t>زراعة المدرجات</a:t>
            </a:r>
            <a:r>
              <a:rPr lang="ar-JO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lvl="0">
              <a:lnSpc>
                <a:spcPct val="200000"/>
              </a:lnSpc>
              <a:buClr>
                <a:schemeClr val="dk1"/>
              </a:buClr>
              <a:buChar char="❖"/>
            </a:pPr>
            <a:r>
              <a:rPr lang="ar-SA" sz="2800" dirty="0">
                <a:latin typeface="Arial" pitchFamily="34" charset="0"/>
                <a:cs typeface="Arial" pitchFamily="34" charset="0"/>
              </a:rPr>
              <a:t>حوض التصريف</a:t>
            </a:r>
            <a:r>
              <a:rPr lang="ar-JO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lvl="0">
              <a:lnSpc>
                <a:spcPct val="200000"/>
              </a:lnSpc>
              <a:buClr>
                <a:schemeClr val="dk1"/>
              </a:buClr>
              <a:buChar char="❖"/>
            </a:pPr>
            <a:r>
              <a:rPr lang="ar-SA" sz="2800" dirty="0">
                <a:latin typeface="Arial" pitchFamily="34" charset="0"/>
                <a:cs typeface="Arial" pitchFamily="34" charset="0"/>
              </a:rPr>
              <a:t>تشكيل المناظر الطبيعية بواسطة المياه المتدفقة</a:t>
            </a:r>
            <a:r>
              <a:rPr lang="ar-JO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lvl="0">
              <a:lnSpc>
                <a:spcPct val="200000"/>
              </a:lnSpc>
              <a:buClr>
                <a:schemeClr val="dk1"/>
              </a:buClr>
              <a:buChar char="❖"/>
            </a:pPr>
            <a:r>
              <a:rPr lang="ar-JO" sz="2800" dirty="0">
                <a:latin typeface="Arial" pitchFamily="34" charset="0"/>
                <a:cs typeface="Arial" pitchFamily="34" charset="0"/>
              </a:rPr>
              <a:t>تشكل المنظر في العمليات النهرية.</a:t>
            </a:r>
            <a:endParaRPr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052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"/>
          <p:cNvSpPr txBox="1">
            <a:spLocks noGrp="1"/>
          </p:cNvSpPr>
          <p:nvPr>
            <p:ph type="title"/>
          </p:nvPr>
        </p:nvSpPr>
        <p:spPr>
          <a:xfrm>
            <a:off x="1024128" y="155448"/>
            <a:ext cx="9802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arela Round"/>
              <a:buNone/>
            </a:pPr>
            <a:r>
              <a:rPr lang="x-none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تأثير قوة الجاذبية</a:t>
            </a:r>
            <a:endParaRPr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3" name="Google Shape;113;p3"/>
          <p:cNvSpPr txBox="1">
            <a:spLocks noGrp="1"/>
          </p:cNvSpPr>
          <p:nvPr>
            <p:ph type="body" idx="1"/>
          </p:nvPr>
        </p:nvSpPr>
        <p:spPr>
          <a:xfrm>
            <a:off x="-1713000" y="1268760"/>
            <a:ext cx="7885200" cy="40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x-none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الانزلاق الجليدي في المنحدرات </a:t>
            </a:r>
            <a:endParaRPr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4" name="Google Shape;114;p3"/>
          <p:cNvSpPr txBox="1">
            <a:spLocks noGrp="1"/>
          </p:cNvSpPr>
          <p:nvPr>
            <p:ph type="body" idx="4294967295"/>
          </p:nvPr>
        </p:nvSpPr>
        <p:spPr>
          <a:xfrm>
            <a:off x="6597481" y="1196752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x-none">
                <a:solidFill>
                  <a:srgbClr val="002060"/>
                </a:solidFill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تدفق المياه من المكان المرتفع الى المكان المنخ</a:t>
            </a:r>
            <a:r>
              <a:rPr lang="ar-JO" dirty="0">
                <a:solidFill>
                  <a:srgbClr val="002060"/>
                </a:solidFill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فض.</a:t>
            </a:r>
            <a:endParaRPr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5" name="Google Shape;11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17599" y="2234625"/>
            <a:ext cx="5327055" cy="3824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0402" y="2276872"/>
            <a:ext cx="5731798" cy="3895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"/>
          <p:cNvSpPr txBox="1">
            <a:spLocks noGrp="1"/>
          </p:cNvSpPr>
          <p:nvPr>
            <p:ph type="title"/>
          </p:nvPr>
        </p:nvSpPr>
        <p:spPr>
          <a:xfrm>
            <a:off x="488670" y="404664"/>
            <a:ext cx="9802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arela Round"/>
              <a:buNone/>
            </a:pPr>
            <a:r>
              <a:rPr lang="x-none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تأثير قوة الجاذبية على </a:t>
            </a:r>
            <a:r>
              <a:rPr lang="ar-JO" dirty="0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نواتج </a:t>
            </a:r>
            <a:r>
              <a:rPr lang="x-none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التبلية</a:t>
            </a:r>
            <a:br>
              <a:rPr lang="x-none">
                <a:latin typeface="Arial" pitchFamily="34" charset="0"/>
                <a:ea typeface="Varela Round"/>
                <a:cs typeface="Arial" pitchFamily="34" charset="0"/>
                <a:sym typeface="Varela Round"/>
              </a:rPr>
            </a:br>
            <a:endParaRPr dirty="0">
              <a:latin typeface="Arial" pitchFamily="34" charset="0"/>
              <a:ea typeface="Varela Round"/>
              <a:cs typeface="Arial" pitchFamily="34" charset="0"/>
              <a:sym typeface="Varela Round"/>
            </a:endParaRPr>
          </a:p>
        </p:txBody>
      </p:sp>
      <p:sp>
        <p:nvSpPr>
          <p:cNvPr id="122" name="Google Shape;122;p4"/>
          <p:cNvSpPr txBox="1">
            <a:spLocks noGrp="1"/>
          </p:cNvSpPr>
          <p:nvPr>
            <p:ph type="body" idx="1"/>
          </p:nvPr>
        </p:nvSpPr>
        <p:spPr>
          <a:xfrm>
            <a:off x="-2760984" y="1556792"/>
            <a:ext cx="7885200" cy="18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x-none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ما</a:t>
            </a:r>
            <a:r>
              <a:rPr lang="ar-JO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ذا</a:t>
            </a:r>
            <a:r>
              <a:rPr lang="x-none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يحد من قوة الجاذبية</a:t>
            </a:r>
            <a:r>
              <a:rPr lang="ar-JO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؟</a:t>
            </a:r>
          </a:p>
          <a:p>
            <a:pPr marL="228600" lvl="0" indent="-22860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x-none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قوة الاحتكاك</a:t>
            </a:r>
            <a:r>
              <a:rPr lang="ar-JO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!</a:t>
            </a:r>
            <a:endParaRPr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Google Shape;123;p4"/>
          <p:cNvSpPr txBox="1">
            <a:spLocks noGrp="1"/>
          </p:cNvSpPr>
          <p:nvPr>
            <p:ph type="body" idx="4294967295"/>
          </p:nvPr>
        </p:nvSpPr>
        <p:spPr>
          <a:xfrm>
            <a:off x="6384032" y="836712"/>
            <a:ext cx="5181600" cy="45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lvl="0" indent="-228600">
              <a:lnSpc>
                <a:spcPct val="150000"/>
              </a:lnSpc>
              <a:spcBef>
                <a:spcPts val="0"/>
              </a:spcBef>
            </a:pPr>
            <a:r>
              <a:rPr lang="ar-JO" b="1" u="sng" dirty="0">
                <a:solidFill>
                  <a:srgbClr val="002060"/>
                </a:solidFill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زيادة سرعة انزلاق </a:t>
            </a:r>
            <a:r>
              <a:rPr lang="ar-SA" b="1" u="sng" dirty="0">
                <a:solidFill>
                  <a:srgbClr val="002060"/>
                </a:solidFill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نواتج </a:t>
            </a:r>
            <a:r>
              <a:rPr lang="ar-SA" b="1" u="sng" dirty="0" err="1">
                <a:solidFill>
                  <a:srgbClr val="002060"/>
                </a:solidFill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التبلية</a:t>
            </a:r>
            <a:r>
              <a:rPr lang="x-none" b="1" u="sng">
                <a:solidFill>
                  <a:srgbClr val="002060"/>
                </a:solidFill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 </a:t>
            </a:r>
            <a:r>
              <a:rPr lang="ar-JO" b="1" u="sng" dirty="0">
                <a:solidFill>
                  <a:srgbClr val="002060"/>
                </a:solidFill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.</a:t>
            </a:r>
          </a:p>
          <a:p>
            <a:pPr marL="228600" lvl="0" indent="-228600">
              <a:lnSpc>
                <a:spcPct val="150000"/>
              </a:lnSpc>
              <a:spcBef>
                <a:spcPts val="0"/>
              </a:spcBef>
            </a:pPr>
            <a:r>
              <a:rPr lang="x-none">
                <a:solidFill>
                  <a:srgbClr val="002060"/>
                </a:solidFill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عندما تكون السفوح اشد انحدارا</a:t>
            </a:r>
            <a:r>
              <a:rPr lang="ar-JO" dirty="0">
                <a:solidFill>
                  <a:srgbClr val="002060"/>
                </a:solidFill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.</a:t>
            </a:r>
            <a:endParaRPr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28600" lvl="0" indent="-228600" algn="r" rtl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x-none">
                <a:solidFill>
                  <a:srgbClr val="002060"/>
                </a:solidFill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عند تس</a:t>
            </a:r>
            <a:r>
              <a:rPr lang="ar-JO" dirty="0">
                <a:solidFill>
                  <a:srgbClr val="002060"/>
                </a:solidFill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ا</a:t>
            </a:r>
            <a:r>
              <a:rPr lang="x-none">
                <a:solidFill>
                  <a:srgbClr val="002060"/>
                </a:solidFill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قط كمية كبيرة من الرواسب خلال وقت قصير.</a:t>
            </a:r>
            <a:endParaRPr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28600" lvl="0" indent="-228600" algn="r" rtl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x-none">
                <a:solidFill>
                  <a:srgbClr val="002060"/>
                </a:solidFill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عندما </a:t>
            </a:r>
            <a:r>
              <a:rPr lang="ar-JO" dirty="0">
                <a:solidFill>
                  <a:srgbClr val="002060"/>
                </a:solidFill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تتجمع </a:t>
            </a:r>
            <a:r>
              <a:rPr lang="x-none">
                <a:solidFill>
                  <a:srgbClr val="002060"/>
                </a:solidFill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طبق</a:t>
            </a:r>
            <a:r>
              <a:rPr lang="ar-JO" dirty="0">
                <a:solidFill>
                  <a:srgbClr val="002060"/>
                </a:solidFill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ة سميكة من</a:t>
            </a:r>
            <a:r>
              <a:rPr lang="x-none">
                <a:solidFill>
                  <a:srgbClr val="002060"/>
                </a:solidFill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 التربة على صخور صماء</a:t>
            </a:r>
            <a:r>
              <a:rPr lang="ar-JO" dirty="0">
                <a:solidFill>
                  <a:srgbClr val="002060"/>
                </a:solidFill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 (غير نفاذة للماء)</a:t>
            </a:r>
            <a:r>
              <a:rPr lang="x-none">
                <a:solidFill>
                  <a:srgbClr val="002060"/>
                </a:solidFill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.</a:t>
            </a:r>
            <a:r>
              <a:rPr lang="ar-JO" dirty="0">
                <a:solidFill>
                  <a:srgbClr val="002060"/>
                </a:solidFill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 في المنحدر.</a:t>
            </a:r>
            <a:endParaRPr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28600" lvl="0" indent="-228600" algn="r" rtl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x-none">
                <a:solidFill>
                  <a:srgbClr val="002060"/>
                </a:solidFill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غطاء </a:t>
            </a:r>
            <a:r>
              <a:rPr lang="ar-JO" dirty="0">
                <a:solidFill>
                  <a:srgbClr val="002060"/>
                </a:solidFill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تباتي قليل</a:t>
            </a:r>
            <a:r>
              <a:rPr lang="x-none">
                <a:solidFill>
                  <a:srgbClr val="002060"/>
                </a:solidFill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.</a:t>
            </a:r>
            <a:endParaRPr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28600" lvl="0" indent="-228600" algn="r" rtl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x-none">
                <a:solidFill>
                  <a:srgbClr val="002060"/>
                </a:solidFill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حدوث </a:t>
            </a:r>
            <a:r>
              <a:rPr lang="ar-JO" dirty="0">
                <a:solidFill>
                  <a:srgbClr val="002060"/>
                </a:solidFill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ال</a:t>
            </a:r>
            <a:r>
              <a:rPr lang="x-none">
                <a:solidFill>
                  <a:srgbClr val="002060"/>
                </a:solidFill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زلازل</a:t>
            </a:r>
            <a:r>
              <a:rPr lang="ar-JO" dirty="0">
                <a:solidFill>
                  <a:srgbClr val="002060"/>
                </a:solidFill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 والهزات الارضية</a:t>
            </a:r>
            <a:r>
              <a:rPr lang="x-none">
                <a:solidFill>
                  <a:srgbClr val="002060"/>
                </a:solidFill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 .</a:t>
            </a:r>
            <a:endParaRPr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4" name="Google Shape;124;p4" descr="גזירת מסך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5440" y="2348880"/>
            <a:ext cx="4334480" cy="3477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>
            <a:spLocks noGrp="1"/>
          </p:cNvSpPr>
          <p:nvPr>
            <p:ph type="title"/>
          </p:nvPr>
        </p:nvSpPr>
        <p:spPr>
          <a:xfrm>
            <a:off x="1024128" y="155448"/>
            <a:ext cx="9802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arela Round"/>
              <a:buNone/>
            </a:pPr>
            <a:r>
              <a:rPr lang="ar-JO" dirty="0">
                <a:latin typeface="Varela Round"/>
                <a:ea typeface="Varela Round"/>
                <a:cs typeface="Varela Round"/>
                <a:sym typeface="Varela Round"/>
              </a:rPr>
              <a:t>1. </a:t>
            </a:r>
            <a:r>
              <a:rPr lang="x-none">
                <a:latin typeface="Varela Round"/>
                <a:ea typeface="Varela Round"/>
                <a:cs typeface="Varela Round"/>
                <a:sym typeface="Varela Round"/>
              </a:rPr>
              <a:t>حركة سقوط وانهيار </a:t>
            </a:r>
            <a:r>
              <a:rPr lang="ar-JO" dirty="0">
                <a:latin typeface="Varela Round"/>
                <a:ea typeface="Varela Round"/>
                <a:cs typeface="Varela Round"/>
                <a:sym typeface="Varela Round"/>
              </a:rPr>
              <a:t>ال</a:t>
            </a:r>
            <a:r>
              <a:rPr lang="x-none">
                <a:latin typeface="Varela Round"/>
                <a:ea typeface="Varela Round"/>
                <a:cs typeface="Varela Round"/>
                <a:sym typeface="Varela Round"/>
              </a:rPr>
              <a:t>صخور في المنحدر </a:t>
            </a:r>
            <a:endParaRPr dirty="0"/>
          </a:p>
        </p:txBody>
      </p:sp>
      <p:pic>
        <p:nvPicPr>
          <p:cNvPr id="130" name="Google Shape;130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07368" y="1772816"/>
            <a:ext cx="5760640" cy="40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מציין מיקום תוכן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318" y="1825625"/>
            <a:ext cx="5560078" cy="399185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hlinkClick r:id="rId3"/>
          </p:cNvPr>
          <p:cNvSpPr/>
          <p:nvPr/>
        </p:nvSpPr>
        <p:spPr>
          <a:xfrm>
            <a:off x="1768718" y="5842337"/>
            <a:ext cx="9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  <a:hlinkClick r:id="rId3"/>
              </a:rPr>
              <a:t>https://www.facebook.com/hamalwalla/videos/2003318649781372/?v=2003318649781372</a:t>
            </a:r>
            <a:endParaRPr lang="he-IL" sz="1800" kern="12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מדיה מקוונת 3" title="ￗﾧￗﾨￗﾙￗﾡￗﾪ ￗﾔￗﾨ ￗﾑￗﾙￗﾤￗﾟ ￗﾑￗﾢￗﾧￗﾑￗﾕￗﾪ ￗﾒￗﾩￗﾞￗﾙￗﾝ">
            <a:hlinkClick r:id="" action="ppaction://media"/>
            <a:extLst>
              <a:ext uri="{FF2B5EF4-FFF2-40B4-BE49-F238E27FC236}">
                <a16:creationId xmlns:a16="http://schemas.microsoft.com/office/drawing/2014/main" id="{7355174E-4F55-46A9-8481-9FF718D3EEE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04333" y="689610"/>
            <a:ext cx="6329771" cy="474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5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b="1" kern="0" dirty="0">
                <a:solidFill>
                  <a:srgbClr val="002060"/>
                </a:solidFill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2. انهيار </a:t>
            </a:r>
            <a:r>
              <a:rPr lang="x-none" b="1" kern="0">
                <a:solidFill>
                  <a:srgbClr val="002060"/>
                </a:solidFill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جزء من المنحدر</a:t>
            </a:r>
            <a:endParaRPr lang="he-I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מציין מיקום תוכן 4" descr="גזירת מסך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44824"/>
            <a:ext cx="5605766" cy="3780709"/>
          </a:xfrm>
        </p:spPr>
      </p:pic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191344" y="5531045"/>
            <a:ext cx="5181600" cy="121032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https://www.facebook.com/ynetnews/videos/10156225870025572/</a:t>
            </a:r>
            <a:endParaRPr lang="he-IL" sz="1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מדיה מקוונת 5" title="ￗﾧￗﾨￗﾙￗﾡￗﾪ ￗﾡￗﾛￗﾨ ￗﾑￗﾨￗﾖￗﾙￗﾜ  ￗﾞￗﾤￗﾕￗﾜￗﾪ ￗﾑￗﾕￗﾥ">
            <a:hlinkClick r:id="" action="ppaction://media"/>
            <a:extLst>
              <a:ext uri="{FF2B5EF4-FFF2-40B4-BE49-F238E27FC236}">
                <a16:creationId xmlns:a16="http://schemas.microsoft.com/office/drawing/2014/main" id="{FF0E1F82-2731-4F19-B433-3EB4D1545DC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134100" y="2852936"/>
            <a:ext cx="5578524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1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-240704" y="692696"/>
            <a:ext cx="1116124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arela Round"/>
              <a:buNone/>
            </a:pPr>
            <a:r>
              <a:rPr lang="ar-JO" sz="3200" dirty="0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3. </a:t>
            </a:r>
            <a:r>
              <a:rPr lang="x-none" sz="3200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حركة تدفق سريعة للوحل والصخور في المنحدر</a:t>
            </a:r>
            <a:r>
              <a:rPr lang="ar-JO" sz="3200" dirty="0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 بفعل جريان الماء</a:t>
            </a:r>
            <a:r>
              <a:rPr lang="x-none" sz="3200">
                <a:latin typeface="Arial" pitchFamily="34" charset="0"/>
                <a:ea typeface="Varela Round"/>
                <a:cs typeface="Arial" pitchFamily="34" charset="0"/>
                <a:sym typeface="Varela Round"/>
              </a:rPr>
              <a:t> </a:t>
            </a:r>
            <a:endParaRPr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2" name="Google Shape;152;p8" descr="גזירת מסך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688430"/>
            <a:ext cx="7885200" cy="40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8"/>
          <p:cNvSpPr/>
          <p:nvPr/>
        </p:nvSpPr>
        <p:spPr>
          <a:xfrm>
            <a:off x="191344" y="5805264"/>
            <a:ext cx="1179756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http://highered.mheducation.com/olcweb/cgi/pluginpop.cgi?it=swf::640::480::/sites/dl/free/0072402466/30425/10_14.swf::Fig.%2010.14%20%20Modes%20of%20Sediment%20Transport</a:t>
            </a:r>
            <a:endParaRPr sz="1200" dirty="0">
              <a:solidFill>
                <a:schemeClr val="dk1"/>
              </a:solidFill>
              <a:latin typeface="Arial" pitchFamily="34" charset="0"/>
              <a:ea typeface="Calibri"/>
              <a:cs typeface="Arial" pitchFamily="34" charset="0"/>
              <a:sym typeface="Calibri"/>
            </a:endParaRPr>
          </a:p>
        </p:txBody>
      </p:sp>
      <p:pic>
        <p:nvPicPr>
          <p:cNvPr id="5" name="מציין מיקום תוכן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6075" y="1772816"/>
            <a:ext cx="4852837" cy="323725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ערכת נושא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631</Words>
  <Application>Microsoft Office PowerPoint</Application>
  <PresentationFormat>Widescreen</PresentationFormat>
  <Paragraphs>69</Paragraphs>
  <Slides>27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 Black</vt:lpstr>
      <vt:lpstr>Calibri Light</vt:lpstr>
      <vt:lpstr>Calibri</vt:lpstr>
      <vt:lpstr>Varela Round</vt:lpstr>
      <vt:lpstr>Arial</vt:lpstr>
      <vt:lpstr>ערכת נושא Office</vt:lpstr>
      <vt:lpstr>1_ערכת נושא Office</vt:lpstr>
      <vt:lpstr>2_ערכת נושא Office</vt:lpstr>
      <vt:lpstr>3_ערכת נושא Office</vt:lpstr>
      <vt:lpstr>PowerPoint Presentation</vt:lpstr>
      <vt:lpstr>גאוגרפיה - אדם וסביבה- כתה ח  الجغرافيا - الانسان والبيئة- الصف الثامن</vt:lpstr>
      <vt:lpstr>ماذا سنتعلم اليوم </vt:lpstr>
      <vt:lpstr>تأثير قوة الجاذبية</vt:lpstr>
      <vt:lpstr>تأثير قوة الجاذبية على نواتج التبلية </vt:lpstr>
      <vt:lpstr>1. حركة سقوط وانهيار الصخور في المنحدر </vt:lpstr>
      <vt:lpstr>PowerPoint Presentation</vt:lpstr>
      <vt:lpstr>2. انهيار جزء من المنحدر</vt:lpstr>
      <vt:lpstr>3. حركة تدفق سريعة للوحل والصخور في المنحدر بفعل جريان الماء </vt:lpstr>
      <vt:lpstr>PowerPoint Presentation</vt:lpstr>
      <vt:lpstr>تشكيل المناظر الطبيعية بواسطة المياه المتدفقة </vt:lpstr>
      <vt:lpstr>نظام الجريان في منظومة النهر </vt:lpstr>
      <vt:lpstr>زراعة المدرجات</vt:lpstr>
      <vt:lpstr>التغلغل</vt:lpstr>
      <vt:lpstr>حوض التصريف </vt:lpstr>
      <vt:lpstr>التبلية، الجرف والترسيب في مجرى النهر</vt:lpstr>
      <vt:lpstr>منظومة النهر (حوض التصريف)</vt:lpstr>
      <vt:lpstr>نماذج الانهار </vt:lpstr>
      <vt:lpstr>القناة النهرية (المقطع العرضي)</vt:lpstr>
      <vt:lpstr>سهل الغمر/الفيضان</vt:lpstr>
      <vt:lpstr>الشلال</vt:lpstr>
      <vt:lpstr>مصب النهر </vt:lpstr>
      <vt:lpstr>الدلتا</vt:lpstr>
      <vt:lpstr>الاستوار  </vt:lpstr>
      <vt:lpstr>الإنسان والنهر </vt:lpstr>
      <vt:lpstr>وشكرا لكم على الاصغاء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admin</dc:creator>
  <cp:lastModifiedBy>Anat Kaldaron</cp:lastModifiedBy>
  <cp:revision>48</cp:revision>
  <dcterms:created xsi:type="dcterms:W3CDTF">2020-04-22T21:19:49Z</dcterms:created>
  <dcterms:modified xsi:type="dcterms:W3CDTF">2020-10-28T04:45:31Z</dcterms:modified>
</cp:coreProperties>
</file>