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6"/>
  </p:notesMasterIdLst>
  <p:sldIdLst>
    <p:sldId id="256" r:id="rId2"/>
    <p:sldId id="270" r:id="rId3"/>
    <p:sldId id="258" r:id="rId4"/>
    <p:sldId id="398" r:id="rId5"/>
    <p:sldId id="414" r:id="rId6"/>
    <p:sldId id="428" r:id="rId7"/>
    <p:sldId id="432" r:id="rId8"/>
    <p:sldId id="433" r:id="rId9"/>
    <p:sldId id="434" r:id="rId10"/>
    <p:sldId id="415" r:id="rId11"/>
    <p:sldId id="435" r:id="rId12"/>
    <p:sldId id="436" r:id="rId13"/>
    <p:sldId id="419" r:id="rId14"/>
    <p:sldId id="269" r:id="rId15"/>
  </p:sldIdLst>
  <p:sldSz cx="12192000" cy="6858000"/>
  <p:notesSz cx="6858000" cy="9144000"/>
  <p:embeddedFontLst>
    <p:embeddedFont>
      <p:font typeface="Calibri" panose="020F0502020204030204" pitchFamily="34" charset="0"/>
      <p:regular r:id="rId17"/>
      <p:bold r:id="rId18"/>
      <p:italic r:id="rId19"/>
      <p:boldItalic r:id="rId20"/>
    </p:embeddedFont>
    <p:embeddedFont>
      <p:font typeface="Varela Round" panose="00000500000000000000" pitchFamily="2" charset="-79"/>
      <p:regular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מקטע ברירת מחדל" id="{5761EB06-595F-453F-B8FE-206A06751471}">
          <p14:sldIdLst>
            <p14:sldId id="256"/>
            <p14:sldId id="270"/>
            <p14:sldId id="258"/>
            <p14:sldId id="398"/>
            <p14:sldId id="414"/>
            <p14:sldId id="428"/>
            <p14:sldId id="432"/>
            <p14:sldId id="433"/>
            <p14:sldId id="434"/>
            <p14:sldId id="415"/>
            <p14:sldId id="435"/>
            <p14:sldId id="436"/>
            <p14:sldId id="419"/>
          </p14:sldIdLst>
        </p14:section>
        <p14:section name="מקטע ללא כותרת" id="{13721C23-DCF6-406D-9660-A4873EC8AE9F}">
          <p14:sldIdLst/>
        </p14:section>
        <p14:section name="מקטע ללא כותרת" id="{96A4987A-13AE-4933-B377-4C4535B52E65}">
          <p14:sldIdLst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FDC08E1-DA4F-423A-9017-43DAC3DE2692}">
  <a:tblStyle styleId="{9FDC08E1-DA4F-423A-9017-43DAC3DE2692}" styleName="Table_0">
    <a:wholeTbl>
      <a:tcTxStyle b="off" i="off">
        <a:font>
          <a:latin typeface="Varela Round"/>
          <a:ea typeface="Varela Round"/>
          <a:cs typeface="Varela Round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477" autoAdjust="0"/>
  </p:normalViewPr>
  <p:slideViewPr>
    <p:cSldViewPr snapToGrid="0">
      <p:cViewPr varScale="1">
        <p:scale>
          <a:sx n="80" d="100"/>
          <a:sy n="80" d="100"/>
        </p:scale>
        <p:origin x="1253" y="67"/>
      </p:cViewPr>
      <p:guideLst>
        <p:guide orient="horz" pos="2160"/>
        <p:guide pos="38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70" d="100"/>
        <a:sy n="170" d="100"/>
      </p:scale>
      <p:origin x="0" y="57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x-non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4896455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6" name="Google Shape;10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095089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9" name="Google Shape;11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שער">
  <p:cSld name="שער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" y="2693989"/>
            <a:ext cx="121920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sz="6601" b="1" i="0" u="none" strike="noStrike" cap="non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8" name="Google Shape;18;p2"/>
          <p:cNvSpPr/>
          <p:nvPr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9" name="Google Shape;19;p2"/>
          <p:cNvSpPr/>
          <p:nvPr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" name="Google Shape;20;p2"/>
          <p:cNvSpPr/>
          <p:nvPr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21" name="Google Shape;21;p2"/>
          <p:cNvPicPr preferRelativeResize="0"/>
          <p:nvPr/>
        </p:nvPicPr>
        <p:blipFill rotWithShape="1">
          <a:blip r:embed="rId2">
            <a:alphaModFix/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השיעור שכבה ושם המורה">
  <p:cSld name="השיעור שכבה ושם המורה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/>
          <p:nvPr/>
        </p:nvSpPr>
        <p:spPr>
          <a:xfrm>
            <a:off x="212943" y="1396870"/>
            <a:ext cx="13177381" cy="2978963"/>
          </a:xfrm>
          <a:prstGeom prst="roundRect">
            <a:avLst>
              <a:gd name="adj" fmla="val 5000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1800" b="0" i="0" u="none" strike="noStrike" cap="none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rPr>
              <a:t>  </a:t>
            </a:r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ctrTitle"/>
          </p:nvPr>
        </p:nvSpPr>
        <p:spPr>
          <a:xfrm>
            <a:off x="1" y="1640910"/>
            <a:ext cx="121920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sz="6601" b="1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/>
          <p:nvPr/>
        </p:nvSpPr>
        <p:spPr>
          <a:xfrm>
            <a:off x="7329949" y="6155858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6" name="Google Shape;26;p3"/>
          <p:cNvSpPr/>
          <p:nvPr/>
        </p:nvSpPr>
        <p:spPr>
          <a:xfrm>
            <a:off x="9501144" y="5870968"/>
            <a:ext cx="3049656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7" name="Google Shape;27;p3"/>
          <p:cNvSpPr/>
          <p:nvPr/>
        </p:nvSpPr>
        <p:spPr>
          <a:xfrm>
            <a:off x="-501113" y="1636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8" name="Google Shape;28;p3"/>
          <p:cNvSpPr txBox="1">
            <a:spLocks noGrp="1"/>
          </p:cNvSpPr>
          <p:nvPr>
            <p:ph type="subTitle" idx="1"/>
          </p:nvPr>
        </p:nvSpPr>
        <p:spPr>
          <a:xfrm>
            <a:off x="1" y="2895892"/>
            <a:ext cx="12192000" cy="7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  <a:defRPr sz="40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ct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body" idx="2"/>
          </p:nvPr>
        </p:nvSpPr>
        <p:spPr>
          <a:xfrm>
            <a:off x="0" y="3734824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sz="32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228600" algn="ct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sz="3200" b="1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81000" algn="r" rtl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lvl="3" indent="-355600" algn="r" rtl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lvl="4" indent="-355600" algn="r" rtl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lvl="5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3"/>
          <p:cNvSpPr/>
          <p:nvPr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כותרות ותוכן">
  <p:cSld name="2 כותרות ותוכן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>
            <a:spLocks noGrp="1"/>
          </p:cNvSpPr>
          <p:nvPr>
            <p:ph type="title"/>
          </p:nvPr>
        </p:nvSpPr>
        <p:spPr>
          <a:xfrm>
            <a:off x="2549769" y="213094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sz="4400" b="1" i="0" u="none" strike="noStrike" cap="non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body" idx="1"/>
          </p:nvPr>
        </p:nvSpPr>
        <p:spPr>
          <a:xfrm>
            <a:off x="515275" y="1185681"/>
            <a:ext cx="8306992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r" rtl="1">
              <a:spcBef>
                <a:spcPts val="56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  <a:defRPr sz="2800" b="1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228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2"/>
          </p:nvPr>
        </p:nvSpPr>
        <p:spPr>
          <a:xfrm>
            <a:off x="515273" y="1725682"/>
            <a:ext cx="8031963" cy="4152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81000" algn="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42900" algn="r" rtl="1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5" name="Google Shape;35;p4"/>
          <p:cNvSpPr/>
          <p:nvPr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6" name="Google Shape;36;p4"/>
          <p:cNvSpPr/>
          <p:nvPr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7" name="Google Shape;37;p4"/>
          <p:cNvSpPr/>
          <p:nvPr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8" name="Google Shape;38;p4"/>
          <p:cNvSpPr/>
          <p:nvPr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כותרת בלבד">
  <p:cSld name="כותרת בלבד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6"/>
          <p:cNvSpPr txBox="1"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sz="4400" b="1" i="0" u="none" strike="noStrike" cap="non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/>
          <p:nvPr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0" name="Google Shape;50;p6"/>
          <p:cNvSpPr/>
          <p:nvPr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1" name="Google Shape;51;p6"/>
          <p:cNvSpPr/>
          <p:nvPr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טקסט גדול-X2">
  <p:cSld name="5_טקסט גדול-X2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3"/>
          <p:cNvSpPr txBox="1">
            <a:spLocks noGrp="1"/>
          </p:cNvSpPr>
          <p:nvPr>
            <p:ph type="ctrTitle"/>
          </p:nvPr>
        </p:nvSpPr>
        <p:spPr>
          <a:xfrm>
            <a:off x="234416" y="1312990"/>
            <a:ext cx="7910518" cy="5224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2800"/>
              <a:buFont typeface="Varela Round"/>
              <a:buNone/>
              <a:defRPr sz="28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3"/>
          <p:cNvSpPr/>
          <p:nvPr/>
        </p:nvSpPr>
        <p:spPr>
          <a:xfrm>
            <a:off x="-910416" y="6189198"/>
            <a:ext cx="3068595" cy="1189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1" name="Google Shape;101;p13"/>
          <p:cNvSpPr/>
          <p:nvPr/>
        </p:nvSpPr>
        <p:spPr>
          <a:xfrm>
            <a:off x="10082352" y="8172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2" name="Google Shape;102;p13"/>
          <p:cNvSpPr/>
          <p:nvPr/>
        </p:nvSpPr>
        <p:spPr>
          <a:xfrm>
            <a:off x="-2155687" y="6347804"/>
            <a:ext cx="5559136" cy="47051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3" name="Google Shape;103;p13"/>
          <p:cNvSpPr txBox="1">
            <a:spLocks noGrp="1"/>
          </p:cNvSpPr>
          <p:nvPr>
            <p:ph type="body" idx="1"/>
          </p:nvPr>
        </p:nvSpPr>
        <p:spPr>
          <a:xfrm>
            <a:off x="0" y="192531"/>
            <a:ext cx="12192000" cy="1009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 rtl="1">
              <a:spcBef>
                <a:spcPts val="960"/>
              </a:spcBef>
              <a:spcAft>
                <a:spcPts val="0"/>
              </a:spcAft>
              <a:buClr>
                <a:srgbClr val="192A72"/>
              </a:buClr>
              <a:buSzPts val="4800"/>
              <a:buNone/>
              <a:defRPr sz="4800" b="1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arela Round"/>
              <a:buNone/>
              <a:defRPr sz="4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r" rtl="1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marR="0" lvl="1" indent="-406400" algn="r" rtl="1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marR="0" lvl="2" indent="-381000" algn="r" rtl="1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marR="0" lvl="3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marR="0" lvl="4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marR="0" lvl="5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marR="0" lvl="6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marR="0" lvl="7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marR="0" lvl="8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0" marR="0" lvl="1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0" marR="0" lvl="2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0" marR="0" lvl="3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0" marR="0" lvl="4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0" marR="0" lvl="5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0" marR="0" lvl="6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0" marR="0" lvl="7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0" marR="0" lvl="8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x-none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9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"/>
          <p:cNvSpPr txBox="1">
            <a:spLocks noGrp="1"/>
          </p:cNvSpPr>
          <p:nvPr>
            <p:ph type="ctrTitle"/>
          </p:nvPr>
        </p:nvSpPr>
        <p:spPr>
          <a:xfrm>
            <a:off x="1" y="2693893"/>
            <a:ext cx="12192000" cy="1470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0"/>
              <a:buFont typeface="Varela Round"/>
              <a:buNone/>
            </a:pPr>
            <a:r>
              <a:rPr lang="x-none" dirty="0"/>
              <a:t>מערכת שידורים לאומית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 2 מגבר מחסר</a:t>
            </a:r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6558" y="1371476"/>
            <a:ext cx="6127304" cy="647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15" y="1098777"/>
            <a:ext cx="4280949" cy="3473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0332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המשך פתרון</a:t>
            </a:r>
          </a:p>
        </p:txBody>
      </p:sp>
    </p:spTree>
    <p:extLst>
      <p:ext uri="{BB962C8B-B14F-4D97-AF65-F5344CB8AC3E}">
        <p14:creationId xmlns:p14="http://schemas.microsoft.com/office/powerpoint/2010/main" val="342199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המשך פתרון</a:t>
            </a:r>
          </a:p>
        </p:txBody>
      </p:sp>
    </p:spTree>
    <p:extLst>
      <p:ext uri="{BB962C8B-B14F-4D97-AF65-F5344CB8AC3E}">
        <p14:creationId xmlns:p14="http://schemas.microsoft.com/office/powerpoint/2010/main" val="467716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המשך מגבר מחסר</a:t>
            </a:r>
          </a:p>
        </p:txBody>
      </p:sp>
    </p:spTree>
    <p:extLst>
      <p:ext uri="{BB962C8B-B14F-4D97-AF65-F5344CB8AC3E}">
        <p14:creationId xmlns:p14="http://schemas.microsoft.com/office/powerpoint/2010/main" val="2816241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8" name="Google Shape;218;p27"/>
          <p:cNvPicPr preferRelativeResize="0"/>
          <p:nvPr/>
        </p:nvPicPr>
        <p:blipFill rotWithShape="1">
          <a:blip r:embed="rId3">
            <a:alphaModFix/>
          </a:blip>
          <a:srcRect l="39172" r="34233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27"/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95350" marR="0" lvl="0" indent="0" algn="just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800" b="0" i="0" u="none" strike="noStrike" cap="non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rights@education.gov.il</a:t>
            </a:r>
            <a:endParaRPr sz="2800" b="0" i="0" u="none" strike="noStrike" cap="none" dirty="0">
              <a:solidFill>
                <a:srgbClr val="192A72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20" name="Google Shape;220;p27"/>
          <p:cNvSpPr/>
          <p:nvPr/>
        </p:nvSpPr>
        <p:spPr>
          <a:xfrm>
            <a:off x="795" y="1838476"/>
            <a:ext cx="12190413" cy="763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200" b="1" i="0" u="none" strike="noStrike" cap="non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rPr>
              <a:t>שימוש ביצירות מוגנות בזכויות יוצרים ואיתור בעלי זכויות 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"/>
          <p:cNvSpPr txBox="1"/>
          <p:nvPr/>
        </p:nvSpPr>
        <p:spPr>
          <a:xfrm>
            <a:off x="1629534" y="2695671"/>
            <a:ext cx="9208400" cy="1924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600" marR="0" lvl="0" indent="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4" name="Google Shape;114;p2"/>
          <p:cNvSpPr txBox="1">
            <a:spLocks noGrp="1"/>
          </p:cNvSpPr>
          <p:nvPr>
            <p:ph type="ctrTitle"/>
          </p:nvPr>
        </p:nvSpPr>
        <p:spPr>
          <a:xfrm>
            <a:off x="137734" y="985652"/>
            <a:ext cx="12192000" cy="17100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buSzPts val="6600"/>
            </a:pPr>
            <a:r>
              <a:rPr lang="he-IL" sz="4400" dirty="0"/>
              <a:t>אלקטרוניקה– מגבר מסכם, מגבר מחסר</a:t>
            </a:r>
            <a:endParaRPr sz="4400" dirty="0"/>
          </a:p>
        </p:txBody>
      </p:sp>
      <p:sp>
        <p:nvSpPr>
          <p:cNvPr id="115" name="Google Shape;115;p2"/>
          <p:cNvSpPr txBox="1">
            <a:spLocks noGrp="1"/>
          </p:cNvSpPr>
          <p:nvPr>
            <p:ph type="subTitle" idx="1"/>
          </p:nvPr>
        </p:nvSpPr>
        <p:spPr>
          <a:xfrm>
            <a:off x="1" y="2803497"/>
            <a:ext cx="12192000" cy="7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spAutoFit/>
          </a:bodyPr>
          <a:lstStyle/>
          <a:p>
            <a:pPr marL="0" lvl="0" indent="0" algn="ctr" rt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SzPts val="2800"/>
              <a:buNone/>
            </a:pPr>
            <a:r>
              <a:rPr lang="x-none"/>
              <a:t>אלקטרוניקה ומחשבים שאלון 815381</a:t>
            </a:r>
            <a:endParaRPr/>
          </a:p>
        </p:txBody>
      </p:sp>
      <p:sp>
        <p:nvSpPr>
          <p:cNvPr id="116" name="Google Shape;116;p2"/>
          <p:cNvSpPr txBox="1">
            <a:spLocks noGrp="1"/>
          </p:cNvSpPr>
          <p:nvPr>
            <p:ph type="body" idx="2"/>
          </p:nvPr>
        </p:nvSpPr>
        <p:spPr>
          <a:xfrm>
            <a:off x="1" y="3655861"/>
            <a:ext cx="12192000" cy="720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x-none" sz="3200" dirty="0"/>
              <a:t>שם המורה</a:t>
            </a:r>
            <a:r>
              <a:rPr lang="he-IL" dirty="0"/>
              <a:t>: </a:t>
            </a:r>
            <a:r>
              <a:rPr lang="he-IL" sz="3200" dirty="0" err="1"/>
              <a:t>רג'א</a:t>
            </a:r>
            <a:r>
              <a:rPr lang="he-IL" sz="3200" dirty="0"/>
              <a:t> אליאס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0238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6"/>
          <p:cNvSpPr txBox="1">
            <a:spLocks noGrp="1"/>
          </p:cNvSpPr>
          <p:nvPr>
            <p:ph type="title"/>
          </p:nvPr>
        </p:nvSpPr>
        <p:spPr>
          <a:xfrm>
            <a:off x="2549769" y="213094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400"/>
              <a:buFont typeface="Varela Round"/>
              <a:buNone/>
            </a:pPr>
            <a:r>
              <a:rPr lang="x-none">
                <a:solidFill>
                  <a:srgbClr val="192A72"/>
                </a:solidFill>
              </a:rPr>
              <a:t>מה נלמד היום </a:t>
            </a:r>
            <a:endParaRPr dirty="0"/>
          </a:p>
        </p:txBody>
      </p:sp>
      <p:sp>
        <p:nvSpPr>
          <p:cNvPr id="122" name="Google Shape;122;p16"/>
          <p:cNvSpPr txBox="1">
            <a:spLocks noGrp="1"/>
          </p:cNvSpPr>
          <p:nvPr>
            <p:ph type="body" idx="1"/>
          </p:nvPr>
        </p:nvSpPr>
        <p:spPr>
          <a:xfrm>
            <a:off x="515273" y="1185389"/>
            <a:ext cx="10018140" cy="540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85757" lvl="0" indent="0">
              <a:spcBef>
                <a:spcPts val="0"/>
              </a:spcBef>
            </a:pPr>
            <a:r>
              <a:rPr lang="he-IL" sz="2400" dirty="0"/>
              <a:t>מגבר מסכם, מגבר מחסר</a:t>
            </a:r>
            <a:endParaRPr sz="2400" dirty="0"/>
          </a:p>
        </p:txBody>
      </p:sp>
      <p:sp>
        <p:nvSpPr>
          <p:cNvPr id="123" name="Google Shape;123;p16"/>
          <p:cNvSpPr txBox="1">
            <a:spLocks noGrp="1"/>
          </p:cNvSpPr>
          <p:nvPr>
            <p:ph type="body" idx="2"/>
          </p:nvPr>
        </p:nvSpPr>
        <p:spPr>
          <a:xfrm>
            <a:off x="515274" y="1725460"/>
            <a:ext cx="8306994" cy="4493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06448" lvl="0" indent="-457200">
              <a:lnSpc>
                <a:spcPct val="200000"/>
              </a:lnSpc>
              <a:buAutoNum type="arabicPeriod"/>
            </a:pPr>
            <a:r>
              <a:rPr lang="he-IL" dirty="0"/>
              <a:t>מגבר מסכם </a:t>
            </a:r>
          </a:p>
          <a:p>
            <a:pPr marL="706448" lvl="0" indent="-457200">
              <a:lnSpc>
                <a:spcPct val="200000"/>
              </a:lnSpc>
              <a:buAutoNum type="arabicPeriod"/>
            </a:pPr>
            <a:r>
              <a:rPr lang="he-IL" dirty="0"/>
              <a:t>מגבר מחסר .</a:t>
            </a:r>
          </a:p>
          <a:p>
            <a:pPr marL="249248" lvl="0" indent="0">
              <a:lnSpc>
                <a:spcPct val="200000"/>
              </a:lnSpc>
              <a:buNone/>
            </a:pPr>
            <a:endParaRPr lang="he-IL" dirty="0">
              <a:solidFill>
                <a:schemeClr val="dk1"/>
              </a:solidFill>
            </a:endParaRPr>
          </a:p>
          <a:p>
            <a:pPr marL="439782" lvl="0" indent="-190534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endParaRPr lang="he-IL" dirty="0">
              <a:solidFill>
                <a:schemeClr val="dk1"/>
              </a:solidFill>
            </a:endParaRPr>
          </a:p>
          <a:p>
            <a:pPr marL="439782" lvl="0" indent="-190534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endParaRPr lang="he-IL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06448" lvl="0" indent="-457200">
              <a:lnSpc>
                <a:spcPct val="200000"/>
              </a:lnSpc>
            </a:pPr>
            <a:r>
              <a:rPr lang="he-IL" dirty="0"/>
              <a:t>מגבר מסכם </a:t>
            </a:r>
          </a:p>
        </p:txBody>
      </p:sp>
      <p:sp>
        <p:nvSpPr>
          <p:cNvPr id="4" name="מלבן 3"/>
          <p:cNvSpPr/>
          <p:nvPr/>
        </p:nvSpPr>
        <p:spPr>
          <a:xfrm>
            <a:off x="7588336" y="1251609"/>
            <a:ext cx="40846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 fontAlgn="base"/>
            <a:r>
              <a:rPr lang="he-IL" sz="2400" dirty="0">
                <a:latin typeface="Varela Round" panose="00000500000000000000" charset="-79"/>
                <a:cs typeface="Varela Round" panose="00000500000000000000" charset="-79"/>
              </a:rPr>
              <a:t>נתון המעגל המתואר  באיור.</a:t>
            </a:r>
            <a:endParaRPr lang="he-IL" sz="2400" dirty="0"/>
          </a:p>
        </p:txBody>
      </p:sp>
      <p:sp>
        <p:nvSpPr>
          <p:cNvPr id="11" name="מלבן 10"/>
          <p:cNvSpPr/>
          <p:nvPr/>
        </p:nvSpPr>
        <p:spPr>
          <a:xfrm>
            <a:off x="5676404" y="1914660"/>
            <a:ext cx="61489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 fontAlgn="base"/>
            <a:r>
              <a:rPr lang="he-IL" sz="2400" dirty="0">
                <a:latin typeface="Varela Round" panose="00000500000000000000" charset="-79"/>
                <a:cs typeface="Varela Round" panose="00000500000000000000" charset="-79"/>
              </a:rPr>
              <a:t>  רשום ביטוי של מתח המוצא </a:t>
            </a:r>
            <a:r>
              <a:rPr lang="en-US" sz="2400" dirty="0">
                <a:latin typeface="Varela Round" panose="00000500000000000000" charset="-79"/>
                <a:cs typeface="Varela Round" panose="00000500000000000000" charset="-79"/>
              </a:rPr>
              <a:t>V</a:t>
            </a:r>
            <a:r>
              <a:rPr lang="en-US" sz="2400" baseline="-25000" dirty="0">
                <a:latin typeface="Varela Round" panose="00000500000000000000" charset="-79"/>
                <a:cs typeface="Varela Round" panose="00000500000000000000" charset="-79"/>
              </a:rPr>
              <a:t>o </a:t>
            </a:r>
            <a:r>
              <a:rPr lang="he-IL" sz="2400" baseline="-25000" dirty="0">
                <a:latin typeface="Varela Round" panose="00000500000000000000" charset="-79"/>
                <a:cs typeface="Varela Round" panose="00000500000000000000" charset="-79"/>
              </a:rPr>
              <a:t> </a:t>
            </a:r>
            <a:r>
              <a:rPr lang="he-IL" sz="2400" dirty="0">
                <a:latin typeface="Varela Round" panose="00000500000000000000" charset="-79"/>
                <a:cs typeface="Varela Round" panose="00000500000000000000" charset="-79"/>
              </a:rPr>
              <a:t>כפונקציה </a:t>
            </a:r>
          </a:p>
          <a:p>
            <a:pPr algn="r" rtl="1" fontAlgn="base"/>
            <a:r>
              <a:rPr lang="he-IL" sz="2400" dirty="0">
                <a:latin typeface="Varela Round" panose="00000500000000000000" charset="-79"/>
                <a:cs typeface="Varela Round" panose="00000500000000000000" charset="-79"/>
              </a:rPr>
              <a:t>  של מתחי המבוא.</a:t>
            </a:r>
            <a:endParaRPr lang="he-IL" sz="2400" dirty="0"/>
          </a:p>
        </p:txBody>
      </p:sp>
      <p:sp>
        <p:nvSpPr>
          <p:cNvPr id="3" name="מלבן 2"/>
          <p:cNvSpPr/>
          <p:nvPr/>
        </p:nvSpPr>
        <p:spPr>
          <a:xfrm>
            <a:off x="985652" y="1328552"/>
            <a:ext cx="29807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000" dirty="0">
                <a:latin typeface="Varela Round" panose="00000500000000000000" charset="-79"/>
                <a:cs typeface="Varela Round" panose="00000500000000000000" charset="-79"/>
              </a:rPr>
              <a:t>מגבר מסכם הופך מופע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848" y="2068900"/>
            <a:ext cx="4734713" cy="2443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5897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המשך</a:t>
            </a:r>
            <a:endParaRPr lang="he-IL" dirty="0">
              <a:latin typeface="Varela Round" panose="00000500000000000000" charset="-79"/>
              <a:cs typeface="Varela Round" panose="00000500000000000000" charset="-79"/>
            </a:endParaRPr>
          </a:p>
        </p:txBody>
      </p:sp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77" y="1427632"/>
            <a:ext cx="4734713" cy="2443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מלבן 9"/>
          <p:cNvSpPr/>
          <p:nvPr/>
        </p:nvSpPr>
        <p:spPr>
          <a:xfrm>
            <a:off x="5110348" y="1448905"/>
            <a:ext cx="68675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he-IL" sz="2000" dirty="0">
                <a:latin typeface="Varela Round" panose="00000500000000000000" charset="-79"/>
                <a:cs typeface="Varela Round" panose="00000500000000000000" charset="-79"/>
              </a:rPr>
              <a:t>המרה מאות ספרתי לאות אנלוגי (מבסיס בינארי לבסיס עשרוני</a:t>
            </a:r>
            <a:r>
              <a:rPr lang="he-IL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026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המשך המרה מבסיס 2 לבסיס 10</a:t>
            </a:r>
          </a:p>
        </p:txBody>
      </p:sp>
    </p:spTree>
    <p:extLst>
      <p:ext uri="{BB962C8B-B14F-4D97-AF65-F5344CB8AC3E}">
        <p14:creationId xmlns:p14="http://schemas.microsoft.com/office/powerpoint/2010/main" val="1619733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המשך</a:t>
            </a:r>
          </a:p>
        </p:txBody>
      </p:sp>
    </p:spTree>
    <p:extLst>
      <p:ext uri="{BB962C8B-B14F-4D97-AF65-F5344CB8AC3E}">
        <p14:creationId xmlns:p14="http://schemas.microsoft.com/office/powerpoint/2010/main" val="2595006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מגבר מחסר</a:t>
            </a:r>
          </a:p>
        </p:txBody>
      </p:sp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273" y="1133226"/>
            <a:ext cx="3805113" cy="3224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מלבן 7"/>
          <p:cNvSpPr/>
          <p:nvPr/>
        </p:nvSpPr>
        <p:spPr>
          <a:xfrm>
            <a:off x="7588336" y="1251609"/>
            <a:ext cx="40846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 fontAlgn="base"/>
            <a:r>
              <a:rPr lang="he-IL" sz="2400" dirty="0">
                <a:latin typeface="Varela Round" panose="00000500000000000000" charset="-79"/>
                <a:cs typeface="Varela Round" panose="00000500000000000000" charset="-79"/>
              </a:rPr>
              <a:t>נתון המעגל המתואר  באיור.</a:t>
            </a:r>
            <a:endParaRPr lang="he-IL" sz="2400" dirty="0"/>
          </a:p>
        </p:txBody>
      </p:sp>
      <p:sp>
        <p:nvSpPr>
          <p:cNvPr id="9" name="מלבן 8"/>
          <p:cNvSpPr/>
          <p:nvPr/>
        </p:nvSpPr>
        <p:spPr>
          <a:xfrm>
            <a:off x="5676404" y="1914660"/>
            <a:ext cx="61489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 fontAlgn="base"/>
            <a:r>
              <a:rPr lang="he-IL" sz="2400" dirty="0">
                <a:latin typeface="Varela Round" panose="00000500000000000000" charset="-79"/>
                <a:cs typeface="Varela Round" panose="00000500000000000000" charset="-79"/>
              </a:rPr>
              <a:t>  רשום ביטוי של מתח המוצא </a:t>
            </a:r>
            <a:r>
              <a:rPr lang="en-US" sz="2400" dirty="0">
                <a:latin typeface="Varela Round" panose="00000500000000000000" charset="-79"/>
                <a:cs typeface="Varela Round" panose="00000500000000000000" charset="-79"/>
              </a:rPr>
              <a:t>V</a:t>
            </a:r>
            <a:r>
              <a:rPr lang="en-US" sz="2400" baseline="-25000" dirty="0">
                <a:latin typeface="Varela Round" panose="00000500000000000000" charset="-79"/>
                <a:cs typeface="Varela Round" panose="00000500000000000000" charset="-79"/>
              </a:rPr>
              <a:t>o </a:t>
            </a:r>
            <a:r>
              <a:rPr lang="he-IL" sz="2400" baseline="-25000" dirty="0">
                <a:latin typeface="Varela Round" panose="00000500000000000000" charset="-79"/>
                <a:cs typeface="Varela Round" panose="00000500000000000000" charset="-79"/>
              </a:rPr>
              <a:t> </a:t>
            </a:r>
            <a:r>
              <a:rPr lang="he-IL" sz="2400" dirty="0">
                <a:latin typeface="Varela Round" panose="00000500000000000000" charset="-79"/>
                <a:cs typeface="Varela Round" panose="00000500000000000000" charset="-79"/>
              </a:rPr>
              <a:t>כפונקציה </a:t>
            </a:r>
          </a:p>
          <a:p>
            <a:pPr algn="r" rtl="1" fontAlgn="base"/>
            <a:r>
              <a:rPr lang="he-IL" sz="2400" dirty="0">
                <a:latin typeface="Varela Round" panose="00000500000000000000" charset="-79"/>
                <a:cs typeface="Varela Round" panose="00000500000000000000" charset="-79"/>
              </a:rPr>
              <a:t>  של מתחי המבוא.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1368825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מגבר מחסר</a:t>
            </a:r>
          </a:p>
        </p:txBody>
      </p:sp>
    </p:spTree>
    <p:extLst>
      <p:ext uri="{BB962C8B-B14F-4D97-AF65-F5344CB8AC3E}">
        <p14:creationId xmlns:p14="http://schemas.microsoft.com/office/powerpoint/2010/main" val="25861683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גווני אפור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8494</TotalTime>
  <Words>156</Words>
  <Application>Microsoft Office PowerPoint</Application>
  <PresentationFormat>Widescreen</PresentationFormat>
  <Paragraphs>29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Varela Round</vt:lpstr>
      <vt:lpstr>Arial</vt:lpstr>
      <vt:lpstr>Calibri</vt:lpstr>
      <vt:lpstr>ערכת נושא Office</vt:lpstr>
      <vt:lpstr>מערכת שידורים לאומית</vt:lpstr>
      <vt:lpstr>אלקטרוניקה– מגבר מסכם, מגבר מחסר</vt:lpstr>
      <vt:lpstr>מה נלמד היום </vt:lpstr>
      <vt:lpstr>מגבר מסכם </vt:lpstr>
      <vt:lpstr>המשך</vt:lpstr>
      <vt:lpstr>המשך המרה מבסיס 2 לבסיס 10</vt:lpstr>
      <vt:lpstr>המשך</vt:lpstr>
      <vt:lpstr>מגבר מחסר</vt:lpstr>
      <vt:lpstr>מגבר מחסר</vt:lpstr>
      <vt:lpstr>תרגיל 2 מגבר מחסר</vt:lpstr>
      <vt:lpstr>המשך פתרון</vt:lpstr>
      <vt:lpstr>המשך פתרון</vt:lpstr>
      <vt:lpstr>המשך מגבר מחסר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מערכת שידורים לאומית</dc:title>
  <dc:creator>יקיר בשארי</dc:creator>
  <cp:lastModifiedBy>Anat Kaldaron</cp:lastModifiedBy>
  <cp:revision>442</cp:revision>
  <dcterms:modified xsi:type="dcterms:W3CDTF">2020-09-12T17:08:13Z</dcterms:modified>
</cp:coreProperties>
</file>