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2"/>
  </p:sldMasterIdLst>
  <p:notesMasterIdLst>
    <p:notesMasterId r:id="rId30"/>
  </p:notesMasterIdLst>
  <p:sldIdLst>
    <p:sldId id="257" r:id="rId3"/>
    <p:sldId id="262" r:id="rId4"/>
    <p:sldId id="318" r:id="rId5"/>
    <p:sldId id="332" r:id="rId6"/>
    <p:sldId id="313" r:id="rId7"/>
    <p:sldId id="302" r:id="rId8"/>
    <p:sldId id="312" r:id="rId9"/>
    <p:sldId id="314" r:id="rId10"/>
    <p:sldId id="315" r:id="rId11"/>
    <p:sldId id="335" r:id="rId12"/>
    <p:sldId id="333" r:id="rId13"/>
    <p:sldId id="316" r:id="rId14"/>
    <p:sldId id="319" r:id="rId15"/>
    <p:sldId id="322" r:id="rId16"/>
    <p:sldId id="321" r:id="rId17"/>
    <p:sldId id="320" r:id="rId18"/>
    <p:sldId id="317" r:id="rId19"/>
    <p:sldId id="336" r:id="rId20"/>
    <p:sldId id="334" r:id="rId21"/>
    <p:sldId id="323" r:id="rId22"/>
    <p:sldId id="324" r:id="rId23"/>
    <p:sldId id="325" r:id="rId24"/>
    <p:sldId id="337" r:id="rId25"/>
    <p:sldId id="328" r:id="rId26"/>
    <p:sldId id="327" r:id="rId27"/>
    <p:sldId id="303" r:id="rId28"/>
    <p:sldId id="291" r:id="rId2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2820" autoAdjust="0"/>
  </p:normalViewPr>
  <p:slideViewPr>
    <p:cSldViewPr snapToGrid="0" snapToObjects="1">
      <p:cViewPr varScale="1">
        <p:scale>
          <a:sx n="72" d="100"/>
          <a:sy n="72" d="100"/>
        </p:scale>
        <p:origin x="1094" y="7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9099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9866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לשמור</a:t>
            </a:r>
            <a:r>
              <a:rPr lang="he-IL" baseline="0" dirty="0"/>
              <a:t> על סדר הסדרות – הפניה </a:t>
            </a:r>
            <a:r>
              <a:rPr lang="en-US" baseline="0" dirty="0"/>
              <a:t>last</a:t>
            </a:r>
            <a:r>
              <a:rPr lang="he-IL" baseline="0" dirty="0"/>
              <a:t> לשררת החדשה.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625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אם כל השרשרת היא סדרה עולה – ביציאה מהלולאה  </a:t>
            </a:r>
            <a:r>
              <a:rPr lang="en-US" dirty="0" err="1"/>
              <a:t>newN</a:t>
            </a:r>
            <a:r>
              <a:rPr lang="he-IL" dirty="0"/>
              <a:t> היא שרשרת ריקה !!</a:t>
            </a:r>
          </a:p>
          <a:p>
            <a:r>
              <a:rPr lang="he-IL" dirty="0"/>
              <a:t>בשיעור – שרשרת חוליות 1 – יש הסבר על שתי הגישות להוספת חוליות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520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1277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0096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8439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943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68410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  <p:sldLayoutId id="2147483678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itaohevzion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ustomXml" Target="../../customXml/item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9.png"/><Relationship Id="rId9" Type="http://schemas.openxmlformats.org/officeDocument/2006/relationships/hyperlink" Target="mailto:ditaohevzion@gmail.com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the-qrcode-generator.com/" TargetMode="External"/><Relationship Id="rId5" Type="http://schemas.openxmlformats.org/officeDocument/2006/relationships/hyperlink" Target="https://youtu.be/xODFEFLQ8PQ" TargetMode="External"/><Relationship Id="rId4" Type="http://schemas.openxmlformats.org/officeDocument/2006/relationships/hyperlink" Target="https://youtu.be/NN9IgGTwbF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הפסקה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5 דקות </a:t>
            </a:r>
          </a:p>
          <a:p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2864386" y="4381832"/>
            <a:ext cx="798722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3200" b="1" dirty="0"/>
              <a:t>השאלה הבאה : 2009 – רשימה משולשת 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7899094" y="1"/>
            <a:ext cx="4342724" cy="13991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בקישור - קובץ עם השאלות </a:t>
            </a:r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2766"/>
            <a:ext cx="2970082" cy="2970082"/>
          </a:xfrm>
          <a:prstGeom prst="rect">
            <a:avLst/>
          </a:prstGeom>
        </p:spPr>
      </p:pic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896521"/>
            <a:ext cx="2277745" cy="203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366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2009  -שאלון 899205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he-IL" b="1" dirty="0"/>
              <a:t>רשימה משולשת </a:t>
            </a:r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949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612655" y="41949"/>
            <a:ext cx="4351376" cy="720000"/>
          </a:xfrm>
        </p:spPr>
        <p:txBody>
          <a:bodyPr/>
          <a:lstStyle/>
          <a:p>
            <a:r>
              <a:rPr lang="he-IL" sz="2800" dirty="0"/>
              <a:t>2009  -שאלון 899205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767154" y="734800"/>
            <a:ext cx="9802368" cy="431447"/>
          </a:xfrm>
        </p:spPr>
        <p:txBody>
          <a:bodyPr/>
          <a:lstStyle/>
          <a:p>
            <a:r>
              <a:rPr lang="he-IL" dirty="0"/>
              <a:t>רשימה משולשת </a:t>
            </a:r>
          </a:p>
        </p:txBody>
      </p:sp>
      <p:pic>
        <p:nvPicPr>
          <p:cNvPr id="5" name="תמונה 4"/>
          <p:cNvPicPr/>
          <p:nvPr/>
        </p:nvPicPr>
        <p:blipFill>
          <a:blip r:embed="rId3"/>
          <a:stretch>
            <a:fillRect/>
          </a:stretch>
        </p:blipFill>
        <p:spPr>
          <a:xfrm>
            <a:off x="110538" y="1444177"/>
            <a:ext cx="10112828" cy="4911095"/>
          </a:xfrm>
          <a:prstGeom prst="rect">
            <a:avLst/>
          </a:prstGeom>
        </p:spPr>
      </p:pic>
      <p:sp>
        <p:nvSpPr>
          <p:cNvPr id="7" name="פיצוץ 1 6"/>
          <p:cNvSpPr/>
          <p:nvPr/>
        </p:nvSpPr>
        <p:spPr>
          <a:xfrm>
            <a:off x="286698" y="259201"/>
            <a:ext cx="3320142" cy="1748781"/>
          </a:xfrm>
          <a:prstGeom prst="irregularSeal1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רשימה=</a:t>
            </a:r>
          </a:p>
          <a:p>
            <a:pPr algn="ctr"/>
            <a:r>
              <a:rPr lang="he-IL" dirty="0"/>
              <a:t> שרשרת חוליות </a:t>
            </a:r>
          </a:p>
        </p:txBody>
      </p:sp>
      <p:sp>
        <p:nvSpPr>
          <p:cNvPr id="8" name="מלבן 7"/>
          <p:cNvSpPr/>
          <p:nvPr/>
        </p:nvSpPr>
        <p:spPr>
          <a:xfrm>
            <a:off x="2218714" y="5225143"/>
            <a:ext cx="1476789" cy="772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85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תמונה 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04" y="3459879"/>
            <a:ext cx="6705282" cy="695325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336970" y="149991"/>
            <a:ext cx="4482923" cy="720000"/>
          </a:xfrm>
        </p:spPr>
        <p:txBody>
          <a:bodyPr/>
          <a:lstStyle/>
          <a:p>
            <a:r>
              <a:rPr lang="he-IL" dirty="0"/>
              <a:t>ניתוח ותכנון :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-57594" y="869990"/>
            <a:ext cx="9786257" cy="5988009"/>
          </a:xfrm>
        </p:spPr>
        <p:txBody>
          <a:bodyPr>
            <a:normAutofit/>
          </a:bodyPr>
          <a:lstStyle/>
          <a:p>
            <a:pPr marL="96848" indent="0">
              <a:buNone/>
            </a:pPr>
            <a:r>
              <a:rPr lang="he-IL" dirty="0"/>
              <a:t>נתון בשאלה :  </a:t>
            </a:r>
          </a:p>
          <a:p>
            <a:r>
              <a:rPr lang="he-IL" dirty="0"/>
              <a:t>אם שרשרת ריקה – החזר </a:t>
            </a:r>
            <a:r>
              <a:rPr lang="en-US" dirty="0"/>
              <a:t>false</a:t>
            </a:r>
            <a:r>
              <a:rPr lang="he-IL" dirty="0"/>
              <a:t> . </a:t>
            </a:r>
          </a:p>
          <a:p>
            <a:r>
              <a:rPr lang="he-IL" dirty="0"/>
              <a:t>מספר האברים צריך להתחלק ב-3 ללא שארית. אם לא – החזר </a:t>
            </a:r>
            <a:r>
              <a:rPr lang="en-US" dirty="0"/>
              <a:t>false</a:t>
            </a:r>
            <a:r>
              <a:rPr lang="he-IL" dirty="0"/>
              <a:t> . </a:t>
            </a:r>
          </a:p>
          <a:p>
            <a:pPr marL="96848" indent="0">
              <a:buNone/>
            </a:pPr>
            <a:r>
              <a:rPr lang="he-IL" dirty="0"/>
              <a:t>      </a:t>
            </a:r>
            <a:r>
              <a:rPr lang="he-IL" b="1" dirty="0">
                <a:solidFill>
                  <a:srgbClr val="C00000"/>
                </a:solidFill>
              </a:rPr>
              <a:t>חובה לבדוק </a:t>
            </a:r>
            <a:r>
              <a:rPr lang="he-IL" dirty="0"/>
              <a:t>– </a:t>
            </a:r>
            <a:r>
              <a:rPr lang="he-IL" b="1" dirty="0">
                <a:solidFill>
                  <a:srgbClr val="C00000"/>
                </a:solidFill>
              </a:rPr>
              <a:t>פעולה עזר לספירת מספר האיברים. </a:t>
            </a:r>
          </a:p>
          <a:p>
            <a:r>
              <a:rPr lang="he-IL" dirty="0"/>
              <a:t>אם הגענו לכאן -   הגיע זמן בדיקת שלשות :</a:t>
            </a:r>
          </a:p>
          <a:p>
            <a:pPr marL="96848" indent="0">
              <a:buNone/>
            </a:pPr>
            <a:r>
              <a:rPr lang="he-IL" dirty="0"/>
              <a:t>        </a:t>
            </a:r>
            <a:r>
              <a:rPr lang="he-IL" b="1" u="sng" dirty="0"/>
              <a:t>דרך א : </a:t>
            </a:r>
            <a:r>
              <a:rPr lang="he-IL" dirty="0"/>
              <a:t>נכין 3 הפניות – לשליש הראשון השני והשלישי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en-US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מה נדרש ?  </a:t>
            </a:r>
          </a:p>
          <a:p>
            <a:pPr marL="96848" indent="0">
              <a:buNone/>
            </a:pPr>
            <a:r>
              <a:rPr lang="he-IL" dirty="0"/>
              <a:t>                 לולאות קידום או </a:t>
            </a:r>
            <a:r>
              <a:rPr lang="he-IL" b="1" dirty="0">
                <a:solidFill>
                  <a:srgbClr val="C00000"/>
                </a:solidFill>
              </a:rPr>
              <a:t>פעולת עזר  שתקבל את השרשרת ומיקום </a:t>
            </a:r>
          </a:p>
          <a:p>
            <a:pPr marL="96848" indent="0">
              <a:buNone/>
            </a:pPr>
            <a:r>
              <a:rPr lang="he-IL" b="1" dirty="0">
                <a:solidFill>
                  <a:srgbClr val="C00000"/>
                </a:solidFill>
              </a:rPr>
              <a:t>                   ותחזיר הפניה לחוליה </a:t>
            </a:r>
          </a:p>
          <a:p>
            <a:pPr marL="96848" indent="0">
              <a:buNone/>
            </a:pPr>
            <a:r>
              <a:rPr lang="he-IL" b="1" dirty="0">
                <a:solidFill>
                  <a:srgbClr val="C00000"/>
                </a:solidFill>
              </a:rPr>
              <a:t>                            </a:t>
            </a:r>
            <a:r>
              <a:rPr lang="he-IL" b="1" dirty="0">
                <a:solidFill>
                  <a:srgbClr val="192A72"/>
                </a:solidFill>
              </a:rPr>
              <a:t>   והבדיקה ?   קידום ההפניות עד </a:t>
            </a:r>
            <a:r>
              <a:rPr lang="en-US" b="1" dirty="0">
                <a:solidFill>
                  <a:srgbClr val="192A72"/>
                </a:solidFill>
              </a:rPr>
              <a:t>pos3==null</a:t>
            </a:r>
            <a:r>
              <a:rPr lang="he-IL" b="1" dirty="0">
                <a:solidFill>
                  <a:srgbClr val="192A72"/>
                </a:solidFill>
              </a:rPr>
              <a:t> </a:t>
            </a:r>
          </a:p>
          <a:p>
            <a:pPr marL="96848" indent="0">
              <a:buNone/>
            </a:pPr>
            <a:endParaRPr lang="he-IL" dirty="0"/>
          </a:p>
        </p:txBody>
      </p:sp>
      <p:grpSp>
        <p:nvGrpSpPr>
          <p:cNvPr id="21" name="קבוצה 20"/>
          <p:cNvGrpSpPr/>
          <p:nvPr/>
        </p:nvGrpSpPr>
        <p:grpSpPr>
          <a:xfrm>
            <a:off x="680263" y="3992692"/>
            <a:ext cx="4309997" cy="759846"/>
            <a:chOff x="5949698" y="2295990"/>
            <a:chExt cx="4309997" cy="759846"/>
          </a:xfrm>
        </p:grpSpPr>
        <p:grpSp>
          <p:nvGrpSpPr>
            <p:cNvPr id="22" name="קבוצה 21"/>
            <p:cNvGrpSpPr/>
            <p:nvPr/>
          </p:nvGrpSpPr>
          <p:grpSpPr>
            <a:xfrm>
              <a:off x="5949698" y="2295990"/>
              <a:ext cx="760113" cy="759846"/>
              <a:chOff x="7890436" y="685041"/>
              <a:chExt cx="760113" cy="652852"/>
            </a:xfrm>
          </p:grpSpPr>
          <p:sp>
            <p:nvSpPr>
              <p:cNvPr id="29" name="אליפסה 2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30" name="מחבר חץ ישר 29"/>
              <p:cNvCxnSpPr>
                <a:endCxn id="2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קבוצה 22"/>
            <p:cNvGrpSpPr/>
            <p:nvPr/>
          </p:nvGrpSpPr>
          <p:grpSpPr>
            <a:xfrm>
              <a:off x="7708601" y="2295990"/>
              <a:ext cx="772944" cy="759846"/>
              <a:chOff x="7745206" y="685041"/>
              <a:chExt cx="772944" cy="652852"/>
            </a:xfrm>
          </p:grpSpPr>
          <p:sp>
            <p:nvSpPr>
              <p:cNvPr id="27" name="אליפסה 2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28" name="מחבר חץ ישר 27"/>
              <p:cNvCxnSpPr>
                <a:endCxn id="2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קבוצה 23"/>
            <p:cNvGrpSpPr/>
            <p:nvPr/>
          </p:nvGrpSpPr>
          <p:grpSpPr>
            <a:xfrm>
              <a:off x="9486752" y="2295990"/>
              <a:ext cx="772943" cy="759846"/>
              <a:chOff x="7745206" y="685041"/>
              <a:chExt cx="772943" cy="652852"/>
            </a:xfrm>
          </p:grpSpPr>
          <p:sp>
            <p:nvSpPr>
              <p:cNvPr id="25" name="אליפסה 24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26" name="מחבר חץ ישר 25"/>
              <p:cNvCxnSpPr>
                <a:endCxn id="2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" name="קבוצה 30"/>
          <p:cNvGrpSpPr/>
          <p:nvPr/>
        </p:nvGrpSpPr>
        <p:grpSpPr>
          <a:xfrm>
            <a:off x="2531887" y="3960012"/>
            <a:ext cx="4309997" cy="759846"/>
            <a:chOff x="6482154" y="3166671"/>
            <a:chExt cx="4309997" cy="759846"/>
          </a:xfrm>
        </p:grpSpPr>
        <p:grpSp>
          <p:nvGrpSpPr>
            <p:cNvPr id="32" name="קבוצה 31"/>
            <p:cNvGrpSpPr/>
            <p:nvPr/>
          </p:nvGrpSpPr>
          <p:grpSpPr>
            <a:xfrm>
              <a:off x="6482154" y="3166671"/>
              <a:ext cx="760113" cy="759846"/>
              <a:chOff x="7890436" y="685041"/>
              <a:chExt cx="760113" cy="652852"/>
            </a:xfrm>
          </p:grpSpPr>
          <p:sp>
            <p:nvSpPr>
              <p:cNvPr id="39" name="אליפסה 3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40" name="מחבר חץ ישר 39"/>
              <p:cNvCxnSpPr>
                <a:endCxn id="3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קבוצה 32"/>
            <p:cNvGrpSpPr/>
            <p:nvPr/>
          </p:nvGrpSpPr>
          <p:grpSpPr>
            <a:xfrm>
              <a:off x="8241057" y="3166671"/>
              <a:ext cx="772944" cy="759846"/>
              <a:chOff x="7745206" y="685041"/>
              <a:chExt cx="772944" cy="652852"/>
            </a:xfrm>
          </p:grpSpPr>
          <p:sp>
            <p:nvSpPr>
              <p:cNvPr id="37" name="אליפסה 3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38" name="מחבר חץ ישר 37"/>
              <p:cNvCxnSpPr>
                <a:endCxn id="3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קבוצה 33"/>
            <p:cNvGrpSpPr/>
            <p:nvPr/>
          </p:nvGrpSpPr>
          <p:grpSpPr>
            <a:xfrm>
              <a:off x="10019208" y="3166671"/>
              <a:ext cx="772943" cy="759846"/>
              <a:chOff x="7745206" y="685041"/>
              <a:chExt cx="772943" cy="652852"/>
            </a:xfrm>
          </p:grpSpPr>
          <p:sp>
            <p:nvSpPr>
              <p:cNvPr id="35" name="אליפסה 34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36" name="מחבר חץ ישר 35"/>
              <p:cNvCxnSpPr>
                <a:endCxn id="3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קבוצה 40"/>
          <p:cNvGrpSpPr/>
          <p:nvPr/>
        </p:nvGrpSpPr>
        <p:grpSpPr>
          <a:xfrm>
            <a:off x="1579524" y="4021770"/>
            <a:ext cx="4309997" cy="759846"/>
            <a:chOff x="7100888" y="4357277"/>
            <a:chExt cx="4309997" cy="759846"/>
          </a:xfrm>
        </p:grpSpPr>
        <p:grpSp>
          <p:nvGrpSpPr>
            <p:cNvPr id="42" name="קבוצה 41"/>
            <p:cNvGrpSpPr/>
            <p:nvPr/>
          </p:nvGrpSpPr>
          <p:grpSpPr>
            <a:xfrm>
              <a:off x="7100888" y="4357277"/>
              <a:ext cx="760113" cy="759846"/>
              <a:chOff x="7890436" y="685041"/>
              <a:chExt cx="760113" cy="652852"/>
            </a:xfrm>
          </p:grpSpPr>
          <p:sp>
            <p:nvSpPr>
              <p:cNvPr id="49" name="אליפסה 4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50" name="מחבר חץ ישר 49"/>
              <p:cNvCxnSpPr>
                <a:endCxn id="4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קבוצה 42"/>
            <p:cNvGrpSpPr/>
            <p:nvPr/>
          </p:nvGrpSpPr>
          <p:grpSpPr>
            <a:xfrm>
              <a:off x="8859791" y="4357277"/>
              <a:ext cx="772944" cy="759846"/>
              <a:chOff x="7745206" y="685041"/>
              <a:chExt cx="772944" cy="652852"/>
            </a:xfrm>
          </p:grpSpPr>
          <p:sp>
            <p:nvSpPr>
              <p:cNvPr id="47" name="אליפסה 4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48" name="מחבר חץ ישר 47"/>
              <p:cNvCxnSpPr>
                <a:endCxn id="4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קבוצה 43"/>
            <p:cNvGrpSpPr/>
            <p:nvPr/>
          </p:nvGrpSpPr>
          <p:grpSpPr>
            <a:xfrm>
              <a:off x="10637942" y="4357277"/>
              <a:ext cx="772943" cy="759846"/>
              <a:chOff x="7745206" y="685041"/>
              <a:chExt cx="772943" cy="652852"/>
            </a:xfrm>
          </p:grpSpPr>
          <p:sp>
            <p:nvSpPr>
              <p:cNvPr id="45" name="אליפסה 44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46" name="מחבר חץ ישר 45"/>
              <p:cNvCxnSpPr>
                <a:endCxn id="4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קבוצה 50"/>
          <p:cNvGrpSpPr/>
          <p:nvPr/>
        </p:nvGrpSpPr>
        <p:grpSpPr>
          <a:xfrm>
            <a:off x="2105469" y="4017903"/>
            <a:ext cx="4309997" cy="759846"/>
            <a:chOff x="7255097" y="5401612"/>
            <a:chExt cx="4309997" cy="759846"/>
          </a:xfrm>
        </p:grpSpPr>
        <p:grpSp>
          <p:nvGrpSpPr>
            <p:cNvPr id="52" name="קבוצה 51"/>
            <p:cNvGrpSpPr/>
            <p:nvPr/>
          </p:nvGrpSpPr>
          <p:grpSpPr>
            <a:xfrm>
              <a:off x="7255097" y="5401612"/>
              <a:ext cx="760113" cy="759846"/>
              <a:chOff x="7890436" y="685041"/>
              <a:chExt cx="760113" cy="652852"/>
            </a:xfrm>
          </p:grpSpPr>
          <p:sp>
            <p:nvSpPr>
              <p:cNvPr id="59" name="אליפסה 5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60" name="מחבר חץ ישר 59"/>
              <p:cNvCxnSpPr>
                <a:endCxn id="5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קבוצה 52"/>
            <p:cNvGrpSpPr/>
            <p:nvPr/>
          </p:nvGrpSpPr>
          <p:grpSpPr>
            <a:xfrm>
              <a:off x="9014000" y="5401612"/>
              <a:ext cx="772944" cy="759846"/>
              <a:chOff x="7745206" y="685041"/>
              <a:chExt cx="772944" cy="652852"/>
            </a:xfrm>
          </p:grpSpPr>
          <p:sp>
            <p:nvSpPr>
              <p:cNvPr id="57" name="אליפסה 5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58" name="מחבר חץ ישר 57"/>
              <p:cNvCxnSpPr>
                <a:endCxn id="5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קבוצה 53"/>
            <p:cNvGrpSpPr/>
            <p:nvPr/>
          </p:nvGrpSpPr>
          <p:grpSpPr>
            <a:xfrm>
              <a:off x="10792151" y="5401612"/>
              <a:ext cx="772943" cy="759846"/>
              <a:chOff x="7745206" y="685041"/>
              <a:chExt cx="772943" cy="652852"/>
            </a:xfrm>
          </p:grpSpPr>
          <p:sp>
            <p:nvSpPr>
              <p:cNvPr id="55" name="אליפסה 54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56" name="מחבר חץ ישר 55"/>
              <p:cNvCxnSpPr>
                <a:endCxn id="5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1" name="קבוצה 60"/>
          <p:cNvGrpSpPr/>
          <p:nvPr/>
        </p:nvGrpSpPr>
        <p:grpSpPr>
          <a:xfrm>
            <a:off x="1167619" y="3934556"/>
            <a:ext cx="4309997" cy="759846"/>
            <a:chOff x="2777961" y="5716070"/>
            <a:chExt cx="4309997" cy="759846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2777961" y="5716070"/>
              <a:ext cx="760113" cy="759846"/>
              <a:chOff x="7890436" y="685041"/>
              <a:chExt cx="760113" cy="652852"/>
            </a:xfrm>
          </p:grpSpPr>
          <p:sp>
            <p:nvSpPr>
              <p:cNvPr id="69" name="אליפסה 6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70" name="מחבר חץ ישר 69"/>
              <p:cNvCxnSpPr>
                <a:endCxn id="6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4536864" y="5716070"/>
              <a:ext cx="772944" cy="759846"/>
              <a:chOff x="7745206" y="685041"/>
              <a:chExt cx="772944" cy="652852"/>
            </a:xfrm>
          </p:grpSpPr>
          <p:sp>
            <p:nvSpPr>
              <p:cNvPr id="67" name="אליפסה 6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68" name="מחבר חץ ישר 67"/>
              <p:cNvCxnSpPr>
                <a:endCxn id="6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קבוצה 63"/>
            <p:cNvGrpSpPr/>
            <p:nvPr/>
          </p:nvGrpSpPr>
          <p:grpSpPr>
            <a:xfrm>
              <a:off x="6315015" y="5716070"/>
              <a:ext cx="772943" cy="759846"/>
              <a:chOff x="7745206" y="685041"/>
              <a:chExt cx="772943" cy="652852"/>
            </a:xfrm>
          </p:grpSpPr>
          <p:sp>
            <p:nvSpPr>
              <p:cNvPr id="65" name="אליפסה 64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66" name="מחבר חץ ישר 65"/>
              <p:cNvCxnSpPr>
                <a:endCxn id="6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27387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המשך: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3585070" y="1122614"/>
            <a:ext cx="8212766" cy="3590900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אם הגענו לכאן -   הגיע זמן בדיקת שלשות :</a:t>
            </a:r>
          </a:p>
          <a:p>
            <a:pPr marL="96848" indent="0">
              <a:buNone/>
            </a:pPr>
            <a:r>
              <a:rPr lang="he-IL" b="1" dirty="0"/>
              <a:t>        </a:t>
            </a:r>
            <a:r>
              <a:rPr lang="he-IL" b="1" u="sng" dirty="0"/>
              <a:t>דרך ב  : </a:t>
            </a:r>
            <a:r>
              <a:rPr lang="he-IL" dirty="0"/>
              <a:t>נכין 2 הפניות – לשליש הראשון והשני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נתקדם בבדיקה כל עוד  </a:t>
            </a:r>
            <a:r>
              <a:rPr lang="en-US" b="1" dirty="0"/>
              <a:t>pos1!=null</a:t>
            </a:r>
            <a:r>
              <a:rPr lang="he-IL" b="1" dirty="0"/>
              <a:t> </a:t>
            </a:r>
            <a:r>
              <a:rPr lang="he-IL" dirty="0"/>
              <a:t> </a:t>
            </a:r>
          </a:p>
          <a:p>
            <a:pPr marL="96848" indent="0">
              <a:buNone/>
            </a:pPr>
            <a:r>
              <a:rPr lang="he-IL" dirty="0"/>
              <a:t>שימו לב       מה יקרה בסיום בדיקת שליש ראשון מול השני ....   </a:t>
            </a:r>
          </a:p>
          <a:p>
            <a:endParaRPr lang="he-IL" dirty="0"/>
          </a:p>
        </p:txBody>
      </p:sp>
      <p:pic>
        <p:nvPicPr>
          <p:cNvPr id="89" name="תמונה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44" y="1969862"/>
            <a:ext cx="7500257" cy="695325"/>
          </a:xfrm>
          <a:prstGeom prst="rect">
            <a:avLst/>
          </a:prstGeom>
        </p:spPr>
      </p:pic>
      <p:grpSp>
        <p:nvGrpSpPr>
          <p:cNvPr id="26" name="קבוצה 25"/>
          <p:cNvGrpSpPr/>
          <p:nvPr/>
        </p:nvGrpSpPr>
        <p:grpSpPr>
          <a:xfrm>
            <a:off x="953385" y="2506522"/>
            <a:ext cx="2797235" cy="759846"/>
            <a:chOff x="5343842" y="2470943"/>
            <a:chExt cx="2797235" cy="759846"/>
          </a:xfrm>
        </p:grpSpPr>
        <p:grpSp>
          <p:nvGrpSpPr>
            <p:cNvPr id="27" name="קבוצה 26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31" name="אליפסה 30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32" name="מחבר חץ ישר 31"/>
              <p:cNvCxnSpPr>
                <a:endCxn id="31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קבוצה 27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29" name="אליפסה 28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30" name="מחבר חץ ישר 29"/>
              <p:cNvCxnSpPr>
                <a:endCxn id="29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קבוצה 32"/>
          <p:cNvGrpSpPr/>
          <p:nvPr/>
        </p:nvGrpSpPr>
        <p:grpSpPr>
          <a:xfrm>
            <a:off x="1492913" y="2472774"/>
            <a:ext cx="2797235" cy="759846"/>
            <a:chOff x="5343842" y="2470943"/>
            <a:chExt cx="2797235" cy="759846"/>
          </a:xfrm>
        </p:grpSpPr>
        <p:grpSp>
          <p:nvGrpSpPr>
            <p:cNvPr id="34" name="קבוצה 33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38" name="אליפסה 37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39" name="מחבר חץ ישר 38"/>
              <p:cNvCxnSpPr>
                <a:endCxn id="38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קבוצה 34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36" name="אליפסה 35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37" name="מחבר חץ ישר 36"/>
              <p:cNvCxnSpPr>
                <a:endCxn id="36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0" name="קבוצה 39"/>
          <p:cNvGrpSpPr/>
          <p:nvPr/>
        </p:nvGrpSpPr>
        <p:grpSpPr>
          <a:xfrm>
            <a:off x="2036280" y="2483825"/>
            <a:ext cx="2797235" cy="759846"/>
            <a:chOff x="5343842" y="2470943"/>
            <a:chExt cx="2797235" cy="759846"/>
          </a:xfrm>
        </p:grpSpPr>
        <p:grpSp>
          <p:nvGrpSpPr>
            <p:cNvPr id="41" name="קבוצה 40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45" name="אליפסה 44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46" name="מחבר חץ ישר 45"/>
              <p:cNvCxnSpPr>
                <a:endCxn id="45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קבוצה 41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43" name="אליפסה 42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44" name="מחבר חץ ישר 43"/>
              <p:cNvCxnSpPr>
                <a:endCxn id="43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קבוצה 46"/>
          <p:cNvGrpSpPr/>
          <p:nvPr/>
        </p:nvGrpSpPr>
        <p:grpSpPr>
          <a:xfrm>
            <a:off x="4050222" y="2547010"/>
            <a:ext cx="2797235" cy="759846"/>
            <a:chOff x="5343842" y="2470943"/>
            <a:chExt cx="2797235" cy="759846"/>
          </a:xfrm>
        </p:grpSpPr>
        <p:grpSp>
          <p:nvGrpSpPr>
            <p:cNvPr id="48" name="קבוצה 47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52" name="אליפסה 51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53" name="מחבר חץ ישר 52"/>
              <p:cNvCxnSpPr>
                <a:endCxn id="52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קבוצה 48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50" name="אליפסה 49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51" name="מחבר חץ ישר 50"/>
              <p:cNvCxnSpPr>
                <a:endCxn id="50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קבוצה 53"/>
          <p:cNvGrpSpPr/>
          <p:nvPr/>
        </p:nvGrpSpPr>
        <p:grpSpPr>
          <a:xfrm>
            <a:off x="3552490" y="2489766"/>
            <a:ext cx="2797235" cy="759846"/>
            <a:chOff x="5343842" y="2470943"/>
            <a:chExt cx="2797235" cy="759846"/>
          </a:xfrm>
        </p:grpSpPr>
        <p:grpSp>
          <p:nvGrpSpPr>
            <p:cNvPr id="55" name="קבוצה 54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59" name="אליפסה 5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60" name="מחבר חץ ישר 59"/>
              <p:cNvCxnSpPr>
                <a:endCxn id="5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קבוצה 55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57" name="אליפסה 5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58" name="מחבר חץ ישר 57"/>
              <p:cNvCxnSpPr>
                <a:endCxn id="5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1" name="קבוצה 60"/>
          <p:cNvGrpSpPr/>
          <p:nvPr/>
        </p:nvGrpSpPr>
        <p:grpSpPr>
          <a:xfrm>
            <a:off x="4568046" y="2525886"/>
            <a:ext cx="2797235" cy="759846"/>
            <a:chOff x="5343842" y="2470943"/>
            <a:chExt cx="2797235" cy="759846"/>
          </a:xfrm>
        </p:grpSpPr>
        <p:grpSp>
          <p:nvGrpSpPr>
            <p:cNvPr id="62" name="קבוצה 61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66" name="אליפסה 65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67" name="מחבר חץ ישר 66"/>
              <p:cNvCxnSpPr>
                <a:endCxn id="66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קבוצה 62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64" name="אליפסה 63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65" name="מחבר חץ ישר 64"/>
              <p:cNvCxnSpPr>
                <a:endCxn id="64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" name="קבוצה 67"/>
          <p:cNvGrpSpPr/>
          <p:nvPr/>
        </p:nvGrpSpPr>
        <p:grpSpPr>
          <a:xfrm>
            <a:off x="5081900" y="2489926"/>
            <a:ext cx="2797235" cy="759846"/>
            <a:chOff x="5343842" y="2470943"/>
            <a:chExt cx="2797235" cy="759846"/>
          </a:xfrm>
        </p:grpSpPr>
        <p:grpSp>
          <p:nvGrpSpPr>
            <p:cNvPr id="69" name="קבוצה 68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73" name="אליפסה 72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74" name="מחבר חץ ישר 73"/>
              <p:cNvCxnSpPr>
                <a:endCxn id="73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קבוצה 69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71" name="אליפסה 70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72" name="מחבר חץ ישר 71"/>
              <p:cNvCxnSpPr>
                <a:endCxn id="71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5" name="קבוצה 74"/>
          <p:cNvGrpSpPr/>
          <p:nvPr/>
        </p:nvGrpSpPr>
        <p:grpSpPr>
          <a:xfrm>
            <a:off x="2536934" y="2483825"/>
            <a:ext cx="2797235" cy="759846"/>
            <a:chOff x="5343842" y="2470943"/>
            <a:chExt cx="2797235" cy="759846"/>
          </a:xfrm>
        </p:grpSpPr>
        <p:grpSp>
          <p:nvGrpSpPr>
            <p:cNvPr id="76" name="קבוצה 75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80" name="אליפסה 79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81" name="מחבר חץ ישר 80"/>
              <p:cNvCxnSpPr>
                <a:endCxn id="80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קבוצה 76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78" name="אליפסה 77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79" name="מחבר חץ ישר 78"/>
              <p:cNvCxnSpPr>
                <a:endCxn id="78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2" name="קבוצה 81"/>
          <p:cNvGrpSpPr/>
          <p:nvPr/>
        </p:nvGrpSpPr>
        <p:grpSpPr>
          <a:xfrm>
            <a:off x="3038077" y="2512463"/>
            <a:ext cx="2797235" cy="759846"/>
            <a:chOff x="5343842" y="2470943"/>
            <a:chExt cx="2797235" cy="759846"/>
          </a:xfrm>
        </p:grpSpPr>
        <p:grpSp>
          <p:nvGrpSpPr>
            <p:cNvPr id="83" name="קבוצה 82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87" name="אליפסה 86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88" name="מחבר חץ ישר 87"/>
              <p:cNvCxnSpPr>
                <a:endCxn id="87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קבוצה 83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85" name="אליפסה 84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86" name="מחבר חץ ישר 85"/>
              <p:cNvCxnSpPr>
                <a:endCxn id="8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TextBox 2"/>
          <p:cNvSpPr txBox="1"/>
          <p:nvPr/>
        </p:nvSpPr>
        <p:spPr>
          <a:xfrm>
            <a:off x="2149042" y="5638870"/>
            <a:ext cx="45624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כאשר  </a:t>
            </a:r>
            <a:r>
              <a:rPr lang="en-US" b="1" dirty="0"/>
              <a:t>pos1==null</a:t>
            </a:r>
            <a:r>
              <a:rPr lang="he-IL" b="1" dirty="0"/>
              <a:t>    הסתימה הבדיקה 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713499" y="4713514"/>
            <a:ext cx="646645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2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ממשיכים בבדיקת השליש השני מול השליש השלישי </a:t>
            </a:r>
          </a:p>
        </p:txBody>
      </p:sp>
    </p:spTree>
    <p:extLst>
      <p:ext uri="{BB962C8B-B14F-4D97-AF65-F5344CB8AC3E}">
        <p14:creationId xmlns:p14="http://schemas.microsoft.com/office/powerpoint/2010/main" val="294410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פעולות העזר </a:t>
            </a:r>
          </a:p>
        </p:txBody>
      </p:sp>
      <p:sp>
        <p:nvSpPr>
          <p:cNvPr id="5" name="מלבן 4"/>
          <p:cNvSpPr/>
          <p:nvPr/>
        </p:nvSpPr>
        <p:spPr>
          <a:xfrm>
            <a:off x="468325" y="788857"/>
            <a:ext cx="901337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(Node&lt;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&gt; l)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count = 0;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 l!=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}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count++;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l =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l.GetNext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{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count;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GetPos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(Node&lt;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l,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place)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pPr algn="l" rtl="0"/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nn-NO" sz="20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sz="20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sz="2000" dirty="0">
                <a:solidFill>
                  <a:srgbClr val="000000"/>
                </a:solidFill>
                <a:latin typeface="Consolas" panose="020B0609020204030204" pitchFamily="49" charset="0"/>
              </a:rPr>
              <a:t> i = 0; i &lt; place; i++)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l =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l.GetNext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l;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he-IL" sz="2000" dirty="0"/>
          </a:p>
        </p:txBody>
      </p:sp>
      <p:sp>
        <p:nvSpPr>
          <p:cNvPr id="6" name="מלבן מעוגל 5"/>
          <p:cNvSpPr/>
          <p:nvPr/>
        </p:nvSpPr>
        <p:spPr>
          <a:xfrm>
            <a:off x="1393611" y="5691939"/>
            <a:ext cx="3581400" cy="103015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הנחה :   </a:t>
            </a:r>
            <a:r>
              <a:rPr lang="en-US" dirty="0"/>
              <a:t>place</a:t>
            </a:r>
            <a:r>
              <a:rPr lang="he-IL" dirty="0"/>
              <a:t> אינו גדול מאורך השרשרת </a:t>
            </a:r>
          </a:p>
        </p:txBody>
      </p:sp>
      <p:sp>
        <p:nvSpPr>
          <p:cNvPr id="3" name="מלבן 2"/>
          <p:cNvSpPr/>
          <p:nvPr/>
        </p:nvSpPr>
        <p:spPr>
          <a:xfrm>
            <a:off x="5695720" y="4552222"/>
            <a:ext cx="4116483" cy="1200329"/>
          </a:xfrm>
          <a:prstGeom prst="rect">
            <a:avLst/>
          </a:prstGeom>
          <a:ln w="444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</a:rPr>
              <a:t>איך נחשב את המיקום ? </a:t>
            </a:r>
          </a:p>
          <a:p>
            <a:r>
              <a:rPr lang="he-IL" sz="2400" dirty="0">
                <a:solidFill>
                  <a:srgbClr val="000000"/>
                </a:solidFill>
              </a:rPr>
              <a:t>  גודל של שליש </a:t>
            </a:r>
          </a:p>
          <a:p>
            <a:pPr algn="l"/>
            <a:r>
              <a:rPr lang="en-US" sz="2400" dirty="0"/>
              <a:t>int part = Count(l) / 3;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הפעולה – דרך א  </a:t>
            </a:r>
          </a:p>
        </p:txBody>
      </p:sp>
      <p:sp>
        <p:nvSpPr>
          <p:cNvPr id="5" name="מלבן 4"/>
          <p:cNvSpPr/>
          <p:nvPr/>
        </p:nvSpPr>
        <p:spPr>
          <a:xfrm>
            <a:off x="627261" y="875448"/>
            <a:ext cx="1039386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bool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IsTripleChain</a:t>
            </a:r>
            <a:r>
              <a:rPr lang="en-US" sz="2000" dirty="0">
                <a:solidFill>
                  <a:srgbClr val="000000"/>
                </a:solidFill>
              </a:rPr>
              <a:t>(Node&lt;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l)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{</a:t>
            </a:r>
          </a:p>
          <a:p>
            <a:pPr algn="l" rtl="0"/>
            <a:r>
              <a:rPr lang="en-US" sz="2000" dirty="0">
                <a:solidFill>
                  <a:srgbClr val="0000FF"/>
                </a:solidFill>
              </a:rPr>
              <a:t>       if</a:t>
            </a:r>
            <a:r>
              <a:rPr lang="en-US" sz="2000" dirty="0">
                <a:solidFill>
                  <a:srgbClr val="000000"/>
                </a:solidFill>
              </a:rPr>
              <a:t> (l ==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 || Count(l) % 3 != 0)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part = Count(l) / 3;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pos2 = </a:t>
            </a:r>
            <a:r>
              <a:rPr lang="en-US" sz="2000" dirty="0" err="1">
                <a:solidFill>
                  <a:srgbClr val="000000"/>
                </a:solidFill>
              </a:rPr>
              <a:t>GetPos</a:t>
            </a:r>
            <a:r>
              <a:rPr lang="en-US" sz="2000" dirty="0">
                <a:solidFill>
                  <a:srgbClr val="000000"/>
                </a:solidFill>
              </a:rPr>
              <a:t>(l, part);</a:t>
            </a:r>
          </a:p>
          <a:p>
            <a:pPr algn="l" rtl="0"/>
            <a:r>
              <a:rPr lang="fr-FR" sz="2000" dirty="0">
                <a:solidFill>
                  <a:srgbClr val="000000"/>
                </a:solidFill>
              </a:rPr>
              <a:t>      </a:t>
            </a:r>
            <a:r>
              <a:rPr lang="fr-FR" sz="2000" dirty="0" err="1">
                <a:solidFill>
                  <a:srgbClr val="000000"/>
                </a:solidFill>
              </a:rPr>
              <a:t>Node</a:t>
            </a:r>
            <a:r>
              <a:rPr lang="fr-FR" sz="2000" dirty="0">
                <a:solidFill>
                  <a:srgbClr val="000000"/>
                </a:solidFill>
              </a:rPr>
              <a:t>&lt;</a:t>
            </a:r>
            <a:r>
              <a:rPr lang="fr-FR" sz="2000" dirty="0" err="1">
                <a:solidFill>
                  <a:srgbClr val="0000FF"/>
                </a:solidFill>
              </a:rPr>
              <a:t>int</a:t>
            </a:r>
            <a:r>
              <a:rPr lang="fr-FR" sz="2000" dirty="0">
                <a:solidFill>
                  <a:srgbClr val="000000"/>
                </a:solidFill>
              </a:rPr>
              <a:t>&gt; pos3 = </a:t>
            </a:r>
            <a:r>
              <a:rPr lang="fr-FR" sz="2000" dirty="0" err="1">
                <a:solidFill>
                  <a:srgbClr val="000000"/>
                </a:solidFill>
              </a:rPr>
              <a:t>GetPos</a:t>
            </a:r>
            <a:r>
              <a:rPr lang="fr-FR" sz="2000" dirty="0">
                <a:solidFill>
                  <a:srgbClr val="000000"/>
                </a:solidFill>
              </a:rPr>
              <a:t>(l, part * 2);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(pos3!=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}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l.GetValue</a:t>
            </a:r>
            <a:r>
              <a:rPr lang="en-US" sz="2000" dirty="0">
                <a:solidFill>
                  <a:srgbClr val="000000"/>
                </a:solidFill>
              </a:rPr>
              <a:t>() != pos2.GetValue() ||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pos2.GetValue() != pos3.GetValue())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l = </a:t>
            </a:r>
            <a:r>
              <a:rPr lang="en-US" sz="2000" dirty="0" err="1">
                <a:solidFill>
                  <a:srgbClr val="000000"/>
                </a:solidFill>
              </a:rPr>
              <a:t>l.GetNext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pos2 = pos2.GetNext();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pos3 = pos3.GetNext();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{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true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{</a:t>
            </a:r>
            <a:endParaRPr lang="he-IL" sz="2000" dirty="0"/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518" y="1800588"/>
            <a:ext cx="6705282" cy="695325"/>
          </a:xfrm>
          <a:prstGeom prst="rect">
            <a:avLst/>
          </a:prstGeom>
        </p:spPr>
      </p:pic>
      <p:grpSp>
        <p:nvGrpSpPr>
          <p:cNvPr id="44" name="קבוצה 43"/>
          <p:cNvGrpSpPr/>
          <p:nvPr/>
        </p:nvGrpSpPr>
        <p:grpSpPr>
          <a:xfrm>
            <a:off x="5928110" y="2285078"/>
            <a:ext cx="4309997" cy="759846"/>
            <a:chOff x="5949698" y="2295990"/>
            <a:chExt cx="4309997" cy="759846"/>
          </a:xfrm>
        </p:grpSpPr>
        <p:grpSp>
          <p:nvGrpSpPr>
            <p:cNvPr id="8" name="קבוצה 7"/>
            <p:cNvGrpSpPr/>
            <p:nvPr/>
          </p:nvGrpSpPr>
          <p:grpSpPr>
            <a:xfrm>
              <a:off x="5949698" y="2295990"/>
              <a:ext cx="760113" cy="759846"/>
              <a:chOff x="7890436" y="685041"/>
              <a:chExt cx="760113" cy="652852"/>
            </a:xfrm>
          </p:grpSpPr>
          <p:sp>
            <p:nvSpPr>
              <p:cNvPr id="9" name="אליפסה 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10" name="מחבר חץ ישר 9"/>
              <p:cNvCxnSpPr>
                <a:endCxn id="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קבוצה 10"/>
            <p:cNvGrpSpPr/>
            <p:nvPr/>
          </p:nvGrpSpPr>
          <p:grpSpPr>
            <a:xfrm>
              <a:off x="7708601" y="2295990"/>
              <a:ext cx="772944" cy="759846"/>
              <a:chOff x="7745206" y="685041"/>
              <a:chExt cx="772944" cy="652852"/>
            </a:xfrm>
          </p:grpSpPr>
          <p:sp>
            <p:nvSpPr>
              <p:cNvPr id="12" name="אליפסה 11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13" name="מחבר חץ ישר 12"/>
              <p:cNvCxnSpPr>
                <a:endCxn id="12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קבוצה 13"/>
            <p:cNvGrpSpPr/>
            <p:nvPr/>
          </p:nvGrpSpPr>
          <p:grpSpPr>
            <a:xfrm>
              <a:off x="9486752" y="2295990"/>
              <a:ext cx="772943" cy="759846"/>
              <a:chOff x="7745206" y="685041"/>
              <a:chExt cx="772943" cy="652852"/>
            </a:xfrm>
          </p:grpSpPr>
          <p:sp>
            <p:nvSpPr>
              <p:cNvPr id="15" name="אליפסה 14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16" name="מחבר חץ ישר 15"/>
              <p:cNvCxnSpPr>
                <a:endCxn id="1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קבוצה 44"/>
          <p:cNvGrpSpPr/>
          <p:nvPr/>
        </p:nvGrpSpPr>
        <p:grpSpPr>
          <a:xfrm>
            <a:off x="7779734" y="2252398"/>
            <a:ext cx="4309997" cy="759846"/>
            <a:chOff x="6482154" y="3166671"/>
            <a:chExt cx="4309997" cy="759846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482154" y="3166671"/>
              <a:ext cx="760113" cy="759846"/>
              <a:chOff x="7890436" y="685041"/>
              <a:chExt cx="760113" cy="652852"/>
            </a:xfrm>
          </p:grpSpPr>
          <p:sp>
            <p:nvSpPr>
              <p:cNvPr id="18" name="אליפסה 17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19" name="מחבר חץ ישר 18"/>
              <p:cNvCxnSpPr>
                <a:endCxn id="18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קבוצה 19"/>
            <p:cNvGrpSpPr/>
            <p:nvPr/>
          </p:nvGrpSpPr>
          <p:grpSpPr>
            <a:xfrm>
              <a:off x="8241057" y="3166671"/>
              <a:ext cx="772944" cy="759846"/>
              <a:chOff x="7745206" y="685041"/>
              <a:chExt cx="772944" cy="652852"/>
            </a:xfrm>
          </p:grpSpPr>
          <p:sp>
            <p:nvSpPr>
              <p:cNvPr id="21" name="אליפסה 20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22" name="מחבר חץ ישר 21"/>
              <p:cNvCxnSpPr>
                <a:endCxn id="21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קבוצה 22"/>
            <p:cNvGrpSpPr/>
            <p:nvPr/>
          </p:nvGrpSpPr>
          <p:grpSpPr>
            <a:xfrm>
              <a:off x="10019208" y="3166671"/>
              <a:ext cx="772943" cy="759846"/>
              <a:chOff x="7745206" y="685041"/>
              <a:chExt cx="772943" cy="652852"/>
            </a:xfrm>
          </p:grpSpPr>
          <p:sp>
            <p:nvSpPr>
              <p:cNvPr id="24" name="אליפסה 23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25" name="מחבר חץ ישר 24"/>
              <p:cNvCxnSpPr>
                <a:endCxn id="24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" name="קבוצה 55"/>
          <p:cNvGrpSpPr/>
          <p:nvPr/>
        </p:nvGrpSpPr>
        <p:grpSpPr>
          <a:xfrm>
            <a:off x="6827371" y="2314156"/>
            <a:ext cx="4309997" cy="759846"/>
            <a:chOff x="7100888" y="4357277"/>
            <a:chExt cx="4309997" cy="759846"/>
          </a:xfrm>
        </p:grpSpPr>
        <p:grpSp>
          <p:nvGrpSpPr>
            <p:cNvPr id="26" name="קבוצה 25"/>
            <p:cNvGrpSpPr/>
            <p:nvPr/>
          </p:nvGrpSpPr>
          <p:grpSpPr>
            <a:xfrm>
              <a:off x="7100888" y="4357277"/>
              <a:ext cx="760113" cy="759846"/>
              <a:chOff x="7890436" y="685041"/>
              <a:chExt cx="760113" cy="652852"/>
            </a:xfrm>
          </p:grpSpPr>
          <p:sp>
            <p:nvSpPr>
              <p:cNvPr id="27" name="אליפסה 26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28" name="מחבר חץ ישר 27"/>
              <p:cNvCxnSpPr>
                <a:endCxn id="27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קבוצה 28"/>
            <p:cNvGrpSpPr/>
            <p:nvPr/>
          </p:nvGrpSpPr>
          <p:grpSpPr>
            <a:xfrm>
              <a:off x="8859791" y="4357277"/>
              <a:ext cx="772944" cy="759846"/>
              <a:chOff x="7745206" y="685041"/>
              <a:chExt cx="772944" cy="652852"/>
            </a:xfrm>
          </p:grpSpPr>
          <p:sp>
            <p:nvSpPr>
              <p:cNvPr id="30" name="אליפסה 29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31" name="מחבר חץ ישר 30"/>
              <p:cNvCxnSpPr>
                <a:endCxn id="30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קבוצה 31"/>
            <p:cNvGrpSpPr/>
            <p:nvPr/>
          </p:nvGrpSpPr>
          <p:grpSpPr>
            <a:xfrm>
              <a:off x="10637942" y="4357277"/>
              <a:ext cx="772943" cy="759846"/>
              <a:chOff x="7745206" y="685041"/>
              <a:chExt cx="772943" cy="652852"/>
            </a:xfrm>
          </p:grpSpPr>
          <p:sp>
            <p:nvSpPr>
              <p:cNvPr id="33" name="אליפסה 32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34" name="מחבר חץ ישר 33"/>
              <p:cNvCxnSpPr>
                <a:endCxn id="33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" name="קבוצה 56"/>
          <p:cNvGrpSpPr/>
          <p:nvPr/>
        </p:nvGrpSpPr>
        <p:grpSpPr>
          <a:xfrm>
            <a:off x="7353316" y="2310289"/>
            <a:ext cx="4309997" cy="759846"/>
            <a:chOff x="7255097" y="5401612"/>
            <a:chExt cx="4309997" cy="759846"/>
          </a:xfrm>
        </p:grpSpPr>
        <p:grpSp>
          <p:nvGrpSpPr>
            <p:cNvPr id="35" name="קבוצה 34"/>
            <p:cNvGrpSpPr/>
            <p:nvPr/>
          </p:nvGrpSpPr>
          <p:grpSpPr>
            <a:xfrm>
              <a:off x="7255097" y="5401612"/>
              <a:ext cx="760113" cy="759846"/>
              <a:chOff x="7890436" y="685041"/>
              <a:chExt cx="760113" cy="652852"/>
            </a:xfrm>
          </p:grpSpPr>
          <p:sp>
            <p:nvSpPr>
              <p:cNvPr id="36" name="אליפסה 35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37" name="מחבר חץ ישר 36"/>
              <p:cNvCxnSpPr>
                <a:endCxn id="36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קבוצה 37"/>
            <p:cNvGrpSpPr/>
            <p:nvPr/>
          </p:nvGrpSpPr>
          <p:grpSpPr>
            <a:xfrm>
              <a:off x="9014000" y="5401612"/>
              <a:ext cx="772944" cy="759846"/>
              <a:chOff x="7745206" y="685041"/>
              <a:chExt cx="772944" cy="652852"/>
            </a:xfrm>
          </p:grpSpPr>
          <p:sp>
            <p:nvSpPr>
              <p:cNvPr id="39" name="אליפסה 38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40" name="מחבר חץ ישר 39"/>
              <p:cNvCxnSpPr>
                <a:endCxn id="39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קבוצה 40"/>
            <p:cNvGrpSpPr/>
            <p:nvPr/>
          </p:nvGrpSpPr>
          <p:grpSpPr>
            <a:xfrm>
              <a:off x="10792151" y="5401612"/>
              <a:ext cx="772943" cy="759846"/>
              <a:chOff x="7745206" y="685041"/>
              <a:chExt cx="772943" cy="652852"/>
            </a:xfrm>
          </p:grpSpPr>
          <p:sp>
            <p:nvSpPr>
              <p:cNvPr id="42" name="אליפסה 41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43" name="מחבר חץ ישר 42"/>
              <p:cNvCxnSpPr>
                <a:endCxn id="42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קבוצה 54"/>
          <p:cNvGrpSpPr/>
          <p:nvPr/>
        </p:nvGrpSpPr>
        <p:grpSpPr>
          <a:xfrm>
            <a:off x="6415466" y="2226942"/>
            <a:ext cx="4309997" cy="759846"/>
            <a:chOff x="2777961" y="5716070"/>
            <a:chExt cx="4309997" cy="759846"/>
          </a:xfrm>
        </p:grpSpPr>
        <p:grpSp>
          <p:nvGrpSpPr>
            <p:cNvPr id="46" name="קבוצה 45"/>
            <p:cNvGrpSpPr/>
            <p:nvPr/>
          </p:nvGrpSpPr>
          <p:grpSpPr>
            <a:xfrm>
              <a:off x="2777961" y="5716070"/>
              <a:ext cx="760113" cy="759846"/>
              <a:chOff x="7890436" y="685041"/>
              <a:chExt cx="760113" cy="652852"/>
            </a:xfrm>
          </p:grpSpPr>
          <p:sp>
            <p:nvSpPr>
              <p:cNvPr id="47" name="אליפסה 46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48" name="מחבר חץ ישר 47"/>
              <p:cNvCxnSpPr>
                <a:endCxn id="47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קבוצה 48"/>
            <p:cNvGrpSpPr/>
            <p:nvPr/>
          </p:nvGrpSpPr>
          <p:grpSpPr>
            <a:xfrm>
              <a:off x="4536864" y="5716070"/>
              <a:ext cx="772944" cy="759846"/>
              <a:chOff x="7745206" y="685041"/>
              <a:chExt cx="772944" cy="652852"/>
            </a:xfrm>
          </p:grpSpPr>
          <p:sp>
            <p:nvSpPr>
              <p:cNvPr id="50" name="אליפסה 49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pos2</a:t>
                </a:r>
                <a:endParaRPr lang="he-IL" dirty="0"/>
              </a:p>
            </p:txBody>
          </p:sp>
          <p:cxnSp>
            <p:nvCxnSpPr>
              <p:cNvPr id="51" name="מחבר חץ ישר 50"/>
              <p:cNvCxnSpPr>
                <a:endCxn id="50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קבוצה 51"/>
            <p:cNvGrpSpPr/>
            <p:nvPr/>
          </p:nvGrpSpPr>
          <p:grpSpPr>
            <a:xfrm>
              <a:off x="6315015" y="5716070"/>
              <a:ext cx="772943" cy="759846"/>
              <a:chOff x="7745206" y="685041"/>
              <a:chExt cx="772943" cy="652852"/>
            </a:xfrm>
          </p:grpSpPr>
          <p:sp>
            <p:nvSpPr>
              <p:cNvPr id="53" name="אליפסה 52"/>
              <p:cNvSpPr/>
              <p:nvPr/>
            </p:nvSpPr>
            <p:spPr>
              <a:xfrm>
                <a:off x="7745206" y="929471"/>
                <a:ext cx="77294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pos3</a:t>
                </a:r>
                <a:endParaRPr lang="he-IL" dirty="0"/>
              </a:p>
            </p:txBody>
          </p:sp>
          <p:cxnSp>
            <p:nvCxnSpPr>
              <p:cNvPr id="54" name="מחבר חץ ישר 53"/>
              <p:cNvCxnSpPr>
                <a:endCxn id="53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חץ ימינה 2"/>
          <p:cNvSpPr/>
          <p:nvPr/>
        </p:nvSpPr>
        <p:spPr>
          <a:xfrm>
            <a:off x="77118" y="1437032"/>
            <a:ext cx="826265" cy="3855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חץ ימינה 3"/>
          <p:cNvSpPr/>
          <p:nvPr/>
        </p:nvSpPr>
        <p:spPr>
          <a:xfrm>
            <a:off x="77117" y="2203933"/>
            <a:ext cx="826265" cy="19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חץ ימינה 57"/>
          <p:cNvSpPr/>
          <p:nvPr/>
        </p:nvSpPr>
        <p:spPr>
          <a:xfrm>
            <a:off x="48958" y="2511431"/>
            <a:ext cx="826265" cy="19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חץ ימינה 58"/>
          <p:cNvSpPr/>
          <p:nvPr/>
        </p:nvSpPr>
        <p:spPr>
          <a:xfrm>
            <a:off x="75293" y="2818929"/>
            <a:ext cx="826265" cy="19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0" name="חץ ימינה 59"/>
          <p:cNvSpPr/>
          <p:nvPr/>
        </p:nvSpPr>
        <p:spPr>
          <a:xfrm>
            <a:off x="22295" y="3123771"/>
            <a:ext cx="826265" cy="19983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חץ ימינה 60"/>
          <p:cNvSpPr/>
          <p:nvPr/>
        </p:nvSpPr>
        <p:spPr>
          <a:xfrm>
            <a:off x="10795" y="3796008"/>
            <a:ext cx="826265" cy="19983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חץ ימינה 61"/>
          <p:cNvSpPr/>
          <p:nvPr/>
        </p:nvSpPr>
        <p:spPr>
          <a:xfrm>
            <a:off x="74675" y="4951630"/>
            <a:ext cx="826265" cy="19983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חץ ימינה 62"/>
          <p:cNvSpPr/>
          <p:nvPr/>
        </p:nvSpPr>
        <p:spPr>
          <a:xfrm>
            <a:off x="19413" y="5871468"/>
            <a:ext cx="826265" cy="199838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573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הפעולה- דרך ב </a:t>
            </a:r>
          </a:p>
        </p:txBody>
      </p:sp>
      <p:sp>
        <p:nvSpPr>
          <p:cNvPr id="5" name="מלבן 4"/>
          <p:cNvSpPr/>
          <p:nvPr/>
        </p:nvSpPr>
        <p:spPr>
          <a:xfrm>
            <a:off x="560934" y="984305"/>
            <a:ext cx="917665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bool</a:t>
            </a:r>
            <a:r>
              <a:rPr lang="en-US" sz="2000" dirty="0">
                <a:solidFill>
                  <a:srgbClr val="000000"/>
                </a:solidFill>
              </a:rPr>
              <a:t> IsTripleChain2(Node&lt;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l)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{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(l ==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 || Count(l) % 3 != 0)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 part = Count(l) / 3;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Node&lt;</a:t>
            </a:r>
            <a:r>
              <a:rPr lang="en-US" sz="2000" dirty="0" err="1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pos1 = l;</a:t>
            </a:r>
          </a:p>
          <a:p>
            <a:pPr algn="l" rtl="0"/>
            <a:r>
              <a:rPr lang="nn-NO" sz="2000" dirty="0">
                <a:solidFill>
                  <a:srgbClr val="000000"/>
                </a:solidFill>
              </a:rPr>
              <a:t>      </a:t>
            </a:r>
            <a:r>
              <a:rPr lang="nn-NO" sz="2000" dirty="0">
                <a:solidFill>
                  <a:srgbClr val="0000FF"/>
                </a:solidFill>
              </a:rPr>
              <a:t>for</a:t>
            </a:r>
            <a:r>
              <a:rPr lang="nn-NO" sz="2000" dirty="0">
                <a:solidFill>
                  <a:srgbClr val="000000"/>
                </a:solidFill>
              </a:rPr>
              <a:t> (</a:t>
            </a:r>
            <a:r>
              <a:rPr lang="nn-NO" sz="2000" dirty="0">
                <a:solidFill>
                  <a:srgbClr val="0000FF"/>
                </a:solidFill>
              </a:rPr>
              <a:t>int</a:t>
            </a:r>
            <a:r>
              <a:rPr lang="nn-NO" sz="2000" dirty="0">
                <a:solidFill>
                  <a:srgbClr val="000000"/>
                </a:solidFill>
              </a:rPr>
              <a:t> i = 0; i &lt; part; i++)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pos1 = pos1.GetNext();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</a:t>
            </a:r>
            <a:r>
              <a:rPr lang="en-US" sz="2000" dirty="0">
                <a:solidFill>
                  <a:srgbClr val="0000FF"/>
                </a:solidFill>
              </a:rPr>
              <a:t>while</a:t>
            </a:r>
            <a:r>
              <a:rPr lang="en-US" sz="2000" dirty="0">
                <a:solidFill>
                  <a:srgbClr val="000000"/>
                </a:solidFill>
              </a:rPr>
              <a:t> (pos1 != </a:t>
            </a:r>
            <a:r>
              <a:rPr lang="en-US" sz="2000" dirty="0">
                <a:solidFill>
                  <a:srgbClr val="0000FF"/>
                </a:solidFill>
              </a:rPr>
              <a:t>null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}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</a:t>
            </a:r>
            <a:r>
              <a:rPr lang="en-US" sz="2000" dirty="0">
                <a:solidFill>
                  <a:srgbClr val="0000FF"/>
                </a:solidFill>
              </a:rPr>
              <a:t>if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l.GetValue</a:t>
            </a:r>
            <a:r>
              <a:rPr lang="en-US" sz="2000" dirty="0">
                <a:solidFill>
                  <a:srgbClr val="000000"/>
                </a:solidFill>
              </a:rPr>
              <a:t>() != pos1.GetValue() 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     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false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l = </a:t>
            </a:r>
            <a:r>
              <a:rPr lang="en-US" sz="2000" dirty="0" err="1">
                <a:solidFill>
                  <a:srgbClr val="000000"/>
                </a:solidFill>
              </a:rPr>
              <a:t>l.GetNext</a:t>
            </a:r>
            <a:r>
              <a:rPr lang="en-US" sz="20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        pos1 = pos1.GetNext();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     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{        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</a:t>
            </a:r>
            <a:r>
              <a:rPr lang="en-US" sz="2000" dirty="0">
                <a:solidFill>
                  <a:srgbClr val="0000FF"/>
                </a:solidFill>
              </a:rPr>
              <a:t>return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true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</a:rPr>
              <a:t>        }</a:t>
            </a:r>
            <a:endParaRPr lang="he-IL" sz="2000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943" y="1970454"/>
            <a:ext cx="7500257" cy="695325"/>
          </a:xfrm>
          <a:prstGeom prst="rect">
            <a:avLst/>
          </a:prstGeom>
        </p:spPr>
      </p:pic>
      <p:grpSp>
        <p:nvGrpSpPr>
          <p:cNvPr id="13" name="קבוצה 12"/>
          <p:cNvGrpSpPr/>
          <p:nvPr/>
        </p:nvGrpSpPr>
        <p:grpSpPr>
          <a:xfrm>
            <a:off x="5343842" y="2470943"/>
            <a:ext cx="2797235" cy="759846"/>
            <a:chOff x="5343842" y="2470943"/>
            <a:chExt cx="2797235" cy="759846"/>
          </a:xfrm>
        </p:grpSpPr>
        <p:grpSp>
          <p:nvGrpSpPr>
            <p:cNvPr id="7" name="קבוצה 6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8" name="אליפסה 7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9" name="מחבר חץ ישר 8"/>
              <p:cNvCxnSpPr>
                <a:endCxn id="8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11" name="אליפסה 10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12" name="מחבר חץ ישר 11"/>
              <p:cNvCxnSpPr>
                <a:endCxn id="11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קבוצה 13"/>
          <p:cNvGrpSpPr/>
          <p:nvPr/>
        </p:nvGrpSpPr>
        <p:grpSpPr>
          <a:xfrm>
            <a:off x="5883370" y="2437195"/>
            <a:ext cx="2797235" cy="759846"/>
            <a:chOff x="5343842" y="2470943"/>
            <a:chExt cx="2797235" cy="759846"/>
          </a:xfrm>
        </p:grpSpPr>
        <p:grpSp>
          <p:nvGrpSpPr>
            <p:cNvPr id="15" name="קבוצה 14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19" name="אליפסה 18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20" name="מחבר חץ ישר 19"/>
              <p:cNvCxnSpPr>
                <a:endCxn id="19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קבוצה 15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17" name="אליפסה 16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18" name="מחבר חץ ישר 17"/>
              <p:cNvCxnSpPr>
                <a:endCxn id="17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קבוצה 20"/>
          <p:cNvGrpSpPr/>
          <p:nvPr/>
        </p:nvGrpSpPr>
        <p:grpSpPr>
          <a:xfrm>
            <a:off x="6426737" y="2448246"/>
            <a:ext cx="2797235" cy="759846"/>
            <a:chOff x="5343842" y="2470943"/>
            <a:chExt cx="2797235" cy="759846"/>
          </a:xfrm>
        </p:grpSpPr>
        <p:grpSp>
          <p:nvGrpSpPr>
            <p:cNvPr id="22" name="קבוצה 21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26" name="אליפסה 25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27" name="מחבר חץ ישר 26"/>
              <p:cNvCxnSpPr>
                <a:endCxn id="26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קבוצה 22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24" name="אליפסה 23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25" name="מחבר חץ ישר 24"/>
              <p:cNvCxnSpPr>
                <a:endCxn id="24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קבוצה 27"/>
          <p:cNvGrpSpPr/>
          <p:nvPr/>
        </p:nvGrpSpPr>
        <p:grpSpPr>
          <a:xfrm>
            <a:off x="8440679" y="2511431"/>
            <a:ext cx="2797235" cy="759846"/>
            <a:chOff x="5343842" y="2470943"/>
            <a:chExt cx="2797235" cy="759846"/>
          </a:xfrm>
        </p:grpSpPr>
        <p:grpSp>
          <p:nvGrpSpPr>
            <p:cNvPr id="29" name="קבוצה 28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33" name="אליפסה 32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34" name="מחבר חץ ישר 33"/>
              <p:cNvCxnSpPr>
                <a:endCxn id="33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קבוצה 29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31" name="אליפסה 30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32" name="מחבר חץ ישר 31"/>
              <p:cNvCxnSpPr>
                <a:endCxn id="31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קבוצה 34"/>
          <p:cNvGrpSpPr/>
          <p:nvPr/>
        </p:nvGrpSpPr>
        <p:grpSpPr>
          <a:xfrm>
            <a:off x="7942947" y="2454187"/>
            <a:ext cx="2797235" cy="759846"/>
            <a:chOff x="5343842" y="2470943"/>
            <a:chExt cx="2797235" cy="759846"/>
          </a:xfrm>
        </p:grpSpPr>
        <p:grpSp>
          <p:nvGrpSpPr>
            <p:cNvPr id="36" name="קבוצה 35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40" name="אליפסה 39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41" name="מחבר חץ ישר 40"/>
              <p:cNvCxnSpPr>
                <a:endCxn id="40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קבוצה 36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38" name="אליפסה 37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39" name="מחבר חץ ישר 38"/>
              <p:cNvCxnSpPr>
                <a:endCxn id="38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קבוצה 41"/>
          <p:cNvGrpSpPr/>
          <p:nvPr/>
        </p:nvGrpSpPr>
        <p:grpSpPr>
          <a:xfrm>
            <a:off x="8958503" y="2490307"/>
            <a:ext cx="2797235" cy="759846"/>
            <a:chOff x="5343842" y="2470943"/>
            <a:chExt cx="2797235" cy="759846"/>
          </a:xfrm>
        </p:grpSpPr>
        <p:grpSp>
          <p:nvGrpSpPr>
            <p:cNvPr id="43" name="קבוצה 42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47" name="אליפסה 46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48" name="מחבר חץ ישר 47"/>
              <p:cNvCxnSpPr>
                <a:endCxn id="47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קבוצה 43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45" name="אליפסה 44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46" name="מחבר חץ ישר 45"/>
              <p:cNvCxnSpPr>
                <a:endCxn id="45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" name="קבוצה 48"/>
          <p:cNvGrpSpPr/>
          <p:nvPr/>
        </p:nvGrpSpPr>
        <p:grpSpPr>
          <a:xfrm>
            <a:off x="9472357" y="2454347"/>
            <a:ext cx="2797235" cy="759846"/>
            <a:chOff x="5343842" y="2470943"/>
            <a:chExt cx="2797235" cy="759846"/>
          </a:xfrm>
        </p:grpSpPr>
        <p:grpSp>
          <p:nvGrpSpPr>
            <p:cNvPr id="50" name="קבוצה 49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54" name="אליפסה 53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55" name="מחבר חץ ישר 54"/>
              <p:cNvCxnSpPr>
                <a:endCxn id="54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קבוצה 50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52" name="אליפסה 51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53" name="מחבר חץ ישר 52"/>
              <p:cNvCxnSpPr>
                <a:endCxn id="52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" name="קבוצה 55"/>
          <p:cNvGrpSpPr/>
          <p:nvPr/>
        </p:nvGrpSpPr>
        <p:grpSpPr>
          <a:xfrm>
            <a:off x="6927391" y="2448246"/>
            <a:ext cx="2797235" cy="759846"/>
            <a:chOff x="5343842" y="2470943"/>
            <a:chExt cx="2797235" cy="759846"/>
          </a:xfrm>
        </p:grpSpPr>
        <p:grpSp>
          <p:nvGrpSpPr>
            <p:cNvPr id="57" name="קבוצה 56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61" name="אליפסה 60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62" name="מחבר חץ ישר 61"/>
              <p:cNvCxnSpPr>
                <a:endCxn id="61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קבוצה 57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59" name="אליפסה 58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60" name="מחבר חץ ישר 59"/>
              <p:cNvCxnSpPr>
                <a:endCxn id="59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קבוצה 62"/>
          <p:cNvGrpSpPr/>
          <p:nvPr/>
        </p:nvGrpSpPr>
        <p:grpSpPr>
          <a:xfrm>
            <a:off x="7428534" y="2476884"/>
            <a:ext cx="2797235" cy="759846"/>
            <a:chOff x="5343842" y="2470943"/>
            <a:chExt cx="2797235" cy="759846"/>
          </a:xfrm>
        </p:grpSpPr>
        <p:grpSp>
          <p:nvGrpSpPr>
            <p:cNvPr id="64" name="קבוצה 63"/>
            <p:cNvGrpSpPr/>
            <p:nvPr/>
          </p:nvGrpSpPr>
          <p:grpSpPr>
            <a:xfrm>
              <a:off x="5343842" y="2470943"/>
              <a:ext cx="760113" cy="759846"/>
              <a:chOff x="7890436" y="685041"/>
              <a:chExt cx="760113" cy="652852"/>
            </a:xfrm>
          </p:grpSpPr>
          <p:sp>
            <p:nvSpPr>
              <p:cNvPr id="68" name="אליפסה 67"/>
              <p:cNvSpPr/>
              <p:nvPr/>
            </p:nvSpPr>
            <p:spPr>
              <a:xfrm>
                <a:off x="7890436" y="929471"/>
                <a:ext cx="760113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l</a:t>
                </a:r>
                <a:endParaRPr lang="he-IL" dirty="0"/>
              </a:p>
            </p:txBody>
          </p:sp>
          <p:cxnSp>
            <p:nvCxnSpPr>
              <p:cNvPr id="69" name="מחבר חץ ישר 68"/>
              <p:cNvCxnSpPr>
                <a:endCxn id="68" idx="0"/>
              </p:cNvCxnSpPr>
              <p:nvPr/>
            </p:nvCxnSpPr>
            <p:spPr>
              <a:xfrm>
                <a:off x="8270493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קבוצה 64"/>
            <p:cNvGrpSpPr/>
            <p:nvPr/>
          </p:nvGrpSpPr>
          <p:grpSpPr>
            <a:xfrm>
              <a:off x="7368133" y="2470943"/>
              <a:ext cx="772944" cy="759846"/>
              <a:chOff x="7745206" y="685041"/>
              <a:chExt cx="772944" cy="652852"/>
            </a:xfrm>
          </p:grpSpPr>
          <p:sp>
            <p:nvSpPr>
              <p:cNvPr id="66" name="אליפסה 65"/>
              <p:cNvSpPr/>
              <p:nvPr/>
            </p:nvSpPr>
            <p:spPr>
              <a:xfrm>
                <a:off x="7745206" y="929471"/>
                <a:ext cx="772944" cy="408422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pos1</a:t>
                </a:r>
                <a:endParaRPr lang="he-IL" dirty="0"/>
              </a:p>
            </p:txBody>
          </p:sp>
          <p:cxnSp>
            <p:nvCxnSpPr>
              <p:cNvPr id="67" name="מחבר חץ ישר 66"/>
              <p:cNvCxnSpPr>
                <a:endCxn id="66" idx="0"/>
              </p:cNvCxnSpPr>
              <p:nvPr/>
            </p:nvCxnSpPr>
            <p:spPr>
              <a:xfrm>
                <a:off x="8131678" y="685041"/>
                <a:ext cx="0" cy="24443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70" name="חץ ימינה 69"/>
          <p:cNvSpPr/>
          <p:nvPr/>
        </p:nvSpPr>
        <p:spPr>
          <a:xfrm>
            <a:off x="64679" y="1584864"/>
            <a:ext cx="826265" cy="38559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1" name="חץ ימינה 70"/>
          <p:cNvSpPr/>
          <p:nvPr/>
        </p:nvSpPr>
        <p:spPr>
          <a:xfrm>
            <a:off x="64679" y="2290469"/>
            <a:ext cx="826265" cy="19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2" name="חץ ימינה 71"/>
          <p:cNvSpPr/>
          <p:nvPr/>
        </p:nvSpPr>
        <p:spPr>
          <a:xfrm>
            <a:off x="59639" y="3136811"/>
            <a:ext cx="826265" cy="19983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3" name="חץ ימינה 72"/>
          <p:cNvSpPr/>
          <p:nvPr/>
        </p:nvSpPr>
        <p:spPr>
          <a:xfrm>
            <a:off x="11697" y="3586401"/>
            <a:ext cx="826265" cy="19983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4" name="חץ ימינה 73"/>
          <p:cNvSpPr/>
          <p:nvPr/>
        </p:nvSpPr>
        <p:spPr>
          <a:xfrm>
            <a:off x="64679" y="4231630"/>
            <a:ext cx="826265" cy="19983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5" name="חץ ימינה 74"/>
          <p:cNvSpPr/>
          <p:nvPr/>
        </p:nvSpPr>
        <p:spPr>
          <a:xfrm>
            <a:off x="74675" y="4893409"/>
            <a:ext cx="826265" cy="199838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חץ ימינה 75"/>
          <p:cNvSpPr/>
          <p:nvPr/>
        </p:nvSpPr>
        <p:spPr>
          <a:xfrm>
            <a:off x="19413" y="5871468"/>
            <a:ext cx="826265" cy="199838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054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הפסקה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5 דקות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41514" y="4477151"/>
            <a:ext cx="7987228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3200" b="1" dirty="0"/>
              <a:t>השאלה הבאה : 2010 – רשימה טווחים</a:t>
            </a:r>
          </a:p>
          <a:p>
            <a:pPr algn="ctr"/>
            <a:r>
              <a:rPr lang="he-IL" sz="3200" b="1" dirty="0"/>
              <a:t>קראו את השאלה 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8405870" y="1"/>
            <a:ext cx="3835948" cy="1322023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בקישור - קובץ עם השאלות </a:t>
            </a:r>
          </a:p>
        </p:txBody>
      </p:sp>
    </p:spTree>
    <p:extLst>
      <p:ext uri="{BB962C8B-B14F-4D97-AF65-F5344CB8AC3E}">
        <p14:creationId xmlns:p14="http://schemas.microsoft.com/office/powerpoint/2010/main" val="725644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2010  -שאלון 899205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b="1" dirty="0"/>
              <a:t>רשימת טווחים </a:t>
            </a:r>
            <a:endParaRPr lang="en-US" b="1" dirty="0"/>
          </a:p>
          <a:p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659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28600" y="1628300"/>
            <a:ext cx="11963399" cy="1260000"/>
          </a:xfrm>
        </p:spPr>
        <p:txBody>
          <a:bodyPr/>
          <a:lstStyle/>
          <a:p>
            <a:r>
              <a:rPr lang="he-IL" dirty="0"/>
              <a:t>שרשרת חוליות – שאלות מבגרות 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מדעי המחשב כיתה יא-</a:t>
            </a:r>
            <a:r>
              <a:rPr lang="he-IL" dirty="0" err="1">
                <a:sym typeface="Varela Round"/>
              </a:rPr>
              <a:t>יב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דיתה אוהב ציון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6000" y="6008131"/>
            <a:ext cx="3494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hlinkClick r:id="rId3"/>
              </a:rPr>
              <a:t>ditaohevzion@gmail.com</a:t>
            </a:r>
            <a:r>
              <a:rPr lang="en-US" sz="2000" dirty="0"/>
              <a:t> </a:t>
            </a:r>
            <a:endParaRPr lang="he-IL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1573575" y="4513364"/>
            <a:ext cx="23077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/>
              <a:t>הגהה</a:t>
            </a:r>
            <a:r>
              <a:rPr lang="he-IL" sz="2000" b="1"/>
              <a:t>:  מירב כהן</a:t>
            </a:r>
            <a:endParaRPr lang="he-IL" sz="20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168596" y="114802"/>
            <a:ext cx="5023404" cy="494547"/>
          </a:xfrm>
        </p:spPr>
        <p:txBody>
          <a:bodyPr/>
          <a:lstStyle/>
          <a:p>
            <a:r>
              <a:rPr lang="he-IL" sz="2800" dirty="0"/>
              <a:t>2010  -שאלון 899205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7609270" y="588927"/>
            <a:ext cx="4142055" cy="400204"/>
          </a:xfrm>
        </p:spPr>
        <p:txBody>
          <a:bodyPr/>
          <a:lstStyle/>
          <a:p>
            <a:r>
              <a:rPr lang="he-IL" dirty="0"/>
              <a:t>רשימת טווחים </a:t>
            </a:r>
          </a:p>
        </p:txBody>
      </p:sp>
      <p:pic>
        <p:nvPicPr>
          <p:cNvPr id="5" name="תמונה 4"/>
          <p:cNvPicPr/>
          <p:nvPr/>
        </p:nvPicPr>
        <p:blipFill>
          <a:blip r:embed="rId2"/>
          <a:stretch>
            <a:fillRect/>
          </a:stretch>
        </p:blipFill>
        <p:spPr>
          <a:xfrm>
            <a:off x="1156770" y="1027824"/>
            <a:ext cx="9342303" cy="4646812"/>
          </a:xfrm>
          <a:prstGeom prst="rect">
            <a:avLst/>
          </a:prstGeom>
        </p:spPr>
      </p:pic>
      <p:sp>
        <p:nvSpPr>
          <p:cNvPr id="6" name="פיצוץ 1 5"/>
          <p:cNvSpPr/>
          <p:nvPr/>
        </p:nvSpPr>
        <p:spPr>
          <a:xfrm>
            <a:off x="242372" y="-150214"/>
            <a:ext cx="3077770" cy="1607262"/>
          </a:xfrm>
          <a:prstGeom prst="irregularSeal1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רשימה=</a:t>
            </a:r>
          </a:p>
          <a:p>
            <a:pPr algn="ctr"/>
            <a:r>
              <a:rPr lang="he-IL" dirty="0"/>
              <a:t> שרשרת חוליות </a:t>
            </a:r>
          </a:p>
        </p:txBody>
      </p:sp>
      <p:sp>
        <p:nvSpPr>
          <p:cNvPr id="7" name="מלבן 6"/>
          <p:cNvSpPr/>
          <p:nvPr/>
        </p:nvSpPr>
        <p:spPr>
          <a:xfrm>
            <a:off x="374572" y="5736146"/>
            <a:ext cx="90558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public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static</a:t>
            </a:r>
            <a:r>
              <a:rPr lang="en-US" sz="2000" dirty="0">
                <a:solidFill>
                  <a:srgbClr val="000000"/>
                </a:solidFill>
              </a:rPr>
              <a:t> Node&lt;</a:t>
            </a:r>
            <a:r>
              <a:rPr lang="en-US" sz="2000" dirty="0">
                <a:solidFill>
                  <a:srgbClr val="0000FF"/>
                </a:solidFill>
              </a:rPr>
              <a:t>RangeNode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sz="2000" dirty="0" err="1">
                <a:solidFill>
                  <a:srgbClr val="000000"/>
                </a:solidFill>
              </a:rPr>
              <a:t>CreateRangeList</a:t>
            </a:r>
            <a:r>
              <a:rPr lang="en-US" sz="2000" dirty="0">
                <a:solidFill>
                  <a:srgbClr val="000000"/>
                </a:solidFill>
              </a:rPr>
              <a:t>(Node&lt;</a:t>
            </a:r>
            <a:r>
              <a:rPr lang="en-US" sz="2000" dirty="0">
                <a:solidFill>
                  <a:srgbClr val="0000FF"/>
                </a:solidFill>
              </a:rPr>
              <a:t>int</a:t>
            </a:r>
            <a:r>
              <a:rPr lang="en-US" sz="2000" dirty="0">
                <a:solidFill>
                  <a:srgbClr val="000000"/>
                </a:solidFill>
              </a:rPr>
              <a:t>&gt; </a:t>
            </a:r>
            <a:r>
              <a:rPr lang="en-US" dirty="0" err="1"/>
              <a:t>sourceList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8515310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ניתוח השאלה </a:t>
            </a:r>
            <a:r>
              <a:rPr lang="he-IL" dirty="0" err="1"/>
              <a:t>ותיכנון</a:t>
            </a:r>
            <a:r>
              <a:rPr lang="he-IL" dirty="0"/>
              <a:t>.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806589" y="2361101"/>
            <a:ext cx="10955966" cy="4006648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נתון כי השרשרת ממוינת. איך צורך לבדוק .</a:t>
            </a:r>
          </a:p>
          <a:p>
            <a:r>
              <a:rPr lang="he-IL" dirty="0"/>
              <a:t>לבדיקת רצף – האם האיבר הנוכחי+1 שווה </a:t>
            </a:r>
            <a:r>
              <a:rPr lang="he-IL" b="1" dirty="0"/>
              <a:t>לאיבר הבא.</a:t>
            </a:r>
          </a:p>
          <a:p>
            <a:pPr marL="96848" indent="0">
              <a:buNone/>
            </a:pPr>
            <a:r>
              <a:rPr lang="he-IL" dirty="0"/>
              <a:t>           אם כן – קדם את ההפניה </a:t>
            </a:r>
          </a:p>
          <a:p>
            <a:pPr marL="96848" indent="0">
              <a:buNone/>
            </a:pPr>
            <a:r>
              <a:rPr lang="he-IL" dirty="0"/>
              <a:t>            אחרת -  הסתיימה סידרה </a:t>
            </a:r>
          </a:p>
          <a:p>
            <a:r>
              <a:rPr lang="he-IL" dirty="0"/>
              <a:t>לטווח זקוקים  לאיבר הראשון </a:t>
            </a:r>
            <a:r>
              <a:rPr lang="he-IL" dirty="0" err="1"/>
              <a:t>בסידרה</a:t>
            </a:r>
            <a:r>
              <a:rPr lang="he-IL" dirty="0"/>
              <a:t> </a:t>
            </a:r>
            <a:r>
              <a:rPr lang="en-US" dirty="0"/>
              <a:t>int from</a:t>
            </a:r>
            <a:r>
              <a:rPr lang="he-IL" dirty="0"/>
              <a:t> , ולאיבר האחרון  </a:t>
            </a:r>
            <a:r>
              <a:rPr lang="en-US" dirty="0"/>
              <a:t>int to</a:t>
            </a:r>
            <a:r>
              <a:rPr lang="he-IL" dirty="0"/>
              <a:t> . </a:t>
            </a:r>
          </a:p>
          <a:p>
            <a:pPr marL="96848" indent="0">
              <a:buNone/>
            </a:pPr>
            <a:r>
              <a:rPr lang="he-IL" dirty="0"/>
              <a:t>        מאחר והבדיקה היא כנגד החוליה הבאה,  סיום הסריקה  באיבר האחרון </a:t>
            </a:r>
            <a:r>
              <a:rPr lang="en-US" dirty="0"/>
              <a:t> </a:t>
            </a:r>
          </a:p>
          <a:p>
            <a:pPr rtl="0"/>
            <a:r>
              <a:rPr lang="en-US" dirty="0"/>
              <a:t>while(</a:t>
            </a:r>
            <a:r>
              <a:rPr lang="en-US" dirty="0" err="1"/>
              <a:t>pos.HasNext</a:t>
            </a:r>
            <a:r>
              <a:rPr lang="en-US" dirty="0"/>
              <a:t>()))         </a:t>
            </a:r>
            <a:r>
              <a:rPr lang="he-IL" dirty="0"/>
              <a:t>                                                                        </a:t>
            </a:r>
          </a:p>
          <a:p>
            <a:pPr marL="96848" indent="0">
              <a:buNone/>
            </a:pPr>
            <a:r>
              <a:rPr lang="he-IL" dirty="0"/>
              <a:t>			                              מה הבעיה ?         </a:t>
            </a:r>
            <a:r>
              <a:rPr lang="en-US" dirty="0"/>
              <a:t>start=100 ;   to= 103</a:t>
            </a:r>
            <a:r>
              <a:rPr lang="he-IL" dirty="0"/>
              <a:t>.   </a:t>
            </a:r>
          </a:p>
          <a:p>
            <a:pPr marL="96848" indent="0">
              <a:buNone/>
            </a:pPr>
            <a:r>
              <a:rPr lang="he-IL" dirty="0"/>
              <a:t>					 סיום לולאה לפני הטיפול בסדרה האחרונה</a:t>
            </a:r>
          </a:p>
          <a:p>
            <a:pPr marL="96848" indent="0">
              <a:buNone/>
            </a:pPr>
            <a:endParaRPr lang="he-IL" dirty="0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589" y="1139898"/>
            <a:ext cx="9029700" cy="685800"/>
          </a:xfrm>
          <a:prstGeom prst="rect">
            <a:avLst/>
          </a:prstGeom>
        </p:spPr>
      </p:pic>
      <p:grpSp>
        <p:nvGrpSpPr>
          <p:cNvPr id="6" name="קבוצה 5"/>
          <p:cNvGrpSpPr/>
          <p:nvPr/>
        </p:nvGrpSpPr>
        <p:grpSpPr>
          <a:xfrm>
            <a:off x="1026926" y="1611211"/>
            <a:ext cx="772944" cy="759846"/>
            <a:chOff x="7745206" y="685041"/>
            <a:chExt cx="772944" cy="652852"/>
          </a:xfrm>
        </p:grpSpPr>
        <p:sp>
          <p:nvSpPr>
            <p:cNvPr id="7" name="אליפסה 6"/>
            <p:cNvSpPr/>
            <p:nvPr/>
          </p:nvSpPr>
          <p:spPr>
            <a:xfrm>
              <a:off x="7745206" y="929471"/>
              <a:ext cx="772944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8" name="מחבר חץ ישר 7"/>
            <p:cNvCxnSpPr>
              <a:endCxn id="7" idx="0"/>
            </p:cNvCxnSpPr>
            <p:nvPr/>
          </p:nvCxnSpPr>
          <p:spPr>
            <a:xfrm>
              <a:off x="8131678" y="685041"/>
              <a:ext cx="0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קבוצה 8"/>
          <p:cNvGrpSpPr/>
          <p:nvPr/>
        </p:nvGrpSpPr>
        <p:grpSpPr>
          <a:xfrm>
            <a:off x="1792974" y="1611211"/>
            <a:ext cx="772944" cy="759846"/>
            <a:chOff x="7745206" y="685041"/>
            <a:chExt cx="772944" cy="652852"/>
          </a:xfrm>
        </p:grpSpPr>
        <p:sp>
          <p:nvSpPr>
            <p:cNvPr id="10" name="אליפסה 9"/>
            <p:cNvSpPr/>
            <p:nvPr/>
          </p:nvSpPr>
          <p:spPr>
            <a:xfrm>
              <a:off x="7745206" y="929471"/>
              <a:ext cx="772944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1" name="מחבר חץ ישר 10"/>
            <p:cNvCxnSpPr>
              <a:endCxn id="10" idx="0"/>
            </p:cNvCxnSpPr>
            <p:nvPr/>
          </p:nvCxnSpPr>
          <p:spPr>
            <a:xfrm>
              <a:off x="8131678" y="685041"/>
              <a:ext cx="0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קבוצה 11"/>
          <p:cNvGrpSpPr/>
          <p:nvPr/>
        </p:nvGrpSpPr>
        <p:grpSpPr>
          <a:xfrm>
            <a:off x="2470005" y="1602670"/>
            <a:ext cx="772944" cy="759846"/>
            <a:chOff x="7745206" y="685041"/>
            <a:chExt cx="772944" cy="652852"/>
          </a:xfrm>
        </p:grpSpPr>
        <p:sp>
          <p:nvSpPr>
            <p:cNvPr id="13" name="אליפסה 12"/>
            <p:cNvSpPr/>
            <p:nvPr/>
          </p:nvSpPr>
          <p:spPr>
            <a:xfrm>
              <a:off x="7745206" y="929471"/>
              <a:ext cx="772944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endCxn id="13" idx="0"/>
            </p:cNvCxnSpPr>
            <p:nvPr/>
          </p:nvCxnSpPr>
          <p:spPr>
            <a:xfrm>
              <a:off x="8131678" y="685041"/>
              <a:ext cx="0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קבוצה 14"/>
          <p:cNvGrpSpPr/>
          <p:nvPr/>
        </p:nvGrpSpPr>
        <p:grpSpPr>
          <a:xfrm>
            <a:off x="7943552" y="1602670"/>
            <a:ext cx="772944" cy="759846"/>
            <a:chOff x="7745206" y="685041"/>
            <a:chExt cx="772944" cy="652852"/>
          </a:xfrm>
        </p:grpSpPr>
        <p:sp>
          <p:nvSpPr>
            <p:cNvPr id="16" name="אליפסה 15"/>
            <p:cNvSpPr/>
            <p:nvPr/>
          </p:nvSpPr>
          <p:spPr>
            <a:xfrm>
              <a:off x="7745206" y="929471"/>
              <a:ext cx="772944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7" name="מחבר חץ ישר 16"/>
            <p:cNvCxnSpPr>
              <a:endCxn id="16" idx="0"/>
            </p:cNvCxnSpPr>
            <p:nvPr/>
          </p:nvCxnSpPr>
          <p:spPr>
            <a:xfrm>
              <a:off x="8131678" y="685041"/>
              <a:ext cx="0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פינה מקופלת 17"/>
          <p:cNvSpPr/>
          <p:nvPr/>
        </p:nvSpPr>
        <p:spPr>
          <a:xfrm>
            <a:off x="8835528" y="319489"/>
            <a:ext cx="1145754" cy="750407"/>
          </a:xfrm>
          <a:prstGeom prst="foldedCorner">
            <a:avLst>
              <a:gd name="adj" fmla="val 1270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ctr"/>
            <a:r>
              <a:rPr lang="en-US" dirty="0"/>
              <a:t>from</a:t>
            </a:r>
            <a:endParaRPr lang="he-IL" dirty="0"/>
          </a:p>
        </p:txBody>
      </p:sp>
      <p:sp>
        <p:nvSpPr>
          <p:cNvPr id="19" name="פינה מקופלת 18"/>
          <p:cNvSpPr/>
          <p:nvPr/>
        </p:nvSpPr>
        <p:spPr>
          <a:xfrm>
            <a:off x="10256417" y="319488"/>
            <a:ext cx="1145754" cy="750407"/>
          </a:xfrm>
          <a:prstGeom prst="foldedCorner">
            <a:avLst>
              <a:gd name="adj" fmla="val 1270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ctr"/>
            <a:r>
              <a:rPr lang="en-US" dirty="0"/>
              <a:t>to</a:t>
            </a:r>
            <a:endParaRPr lang="he-IL" dirty="0"/>
          </a:p>
        </p:txBody>
      </p:sp>
      <p:sp>
        <p:nvSpPr>
          <p:cNvPr id="21" name="מלבן 20"/>
          <p:cNvSpPr/>
          <p:nvPr/>
        </p:nvSpPr>
        <p:spPr>
          <a:xfrm>
            <a:off x="10558387" y="672530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3</a:t>
            </a:r>
          </a:p>
        </p:txBody>
      </p:sp>
      <p:sp>
        <p:nvSpPr>
          <p:cNvPr id="24" name="מלבן 23"/>
          <p:cNvSpPr/>
          <p:nvPr/>
        </p:nvSpPr>
        <p:spPr>
          <a:xfrm>
            <a:off x="10539364" y="681037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4</a:t>
            </a:r>
          </a:p>
        </p:txBody>
      </p:sp>
      <p:sp>
        <p:nvSpPr>
          <p:cNvPr id="25" name="מלבן 24"/>
          <p:cNvSpPr/>
          <p:nvPr/>
        </p:nvSpPr>
        <p:spPr>
          <a:xfrm>
            <a:off x="9178573" y="719771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3</a:t>
            </a:r>
          </a:p>
        </p:txBody>
      </p:sp>
      <p:sp>
        <p:nvSpPr>
          <p:cNvPr id="23" name="מלבן 22"/>
          <p:cNvSpPr/>
          <p:nvPr/>
        </p:nvSpPr>
        <p:spPr>
          <a:xfrm>
            <a:off x="10539077" y="694607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5</a:t>
            </a:r>
          </a:p>
        </p:txBody>
      </p:sp>
      <p:sp>
        <p:nvSpPr>
          <p:cNvPr id="20" name="מלבן 19"/>
          <p:cNvSpPr/>
          <p:nvPr/>
        </p:nvSpPr>
        <p:spPr>
          <a:xfrm>
            <a:off x="9155921" y="694635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12</a:t>
            </a:r>
          </a:p>
        </p:txBody>
      </p:sp>
      <p:grpSp>
        <p:nvGrpSpPr>
          <p:cNvPr id="30" name="קבוצה 29"/>
          <p:cNvGrpSpPr/>
          <p:nvPr/>
        </p:nvGrpSpPr>
        <p:grpSpPr>
          <a:xfrm>
            <a:off x="3123087" y="1601255"/>
            <a:ext cx="772944" cy="759846"/>
            <a:chOff x="7745206" y="685041"/>
            <a:chExt cx="772944" cy="652852"/>
          </a:xfrm>
        </p:grpSpPr>
        <p:sp>
          <p:nvSpPr>
            <p:cNvPr id="31" name="אליפסה 30"/>
            <p:cNvSpPr/>
            <p:nvPr/>
          </p:nvSpPr>
          <p:spPr>
            <a:xfrm>
              <a:off x="7745206" y="929471"/>
              <a:ext cx="772944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2" name="מחבר חץ ישר 31"/>
            <p:cNvCxnSpPr>
              <a:endCxn id="31" idx="0"/>
            </p:cNvCxnSpPr>
            <p:nvPr/>
          </p:nvCxnSpPr>
          <p:spPr>
            <a:xfrm>
              <a:off x="8131678" y="685041"/>
              <a:ext cx="0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מלבן 21"/>
          <p:cNvSpPr/>
          <p:nvPr/>
        </p:nvSpPr>
        <p:spPr>
          <a:xfrm>
            <a:off x="10558386" y="697959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12</a:t>
            </a:r>
          </a:p>
        </p:txBody>
      </p:sp>
      <p:sp>
        <p:nvSpPr>
          <p:cNvPr id="29" name="מלבן 28"/>
          <p:cNvSpPr/>
          <p:nvPr/>
        </p:nvSpPr>
        <p:spPr>
          <a:xfrm>
            <a:off x="9120810" y="707203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100</a:t>
            </a:r>
          </a:p>
        </p:txBody>
      </p:sp>
      <p:sp>
        <p:nvSpPr>
          <p:cNvPr id="28" name="מלבן 27"/>
          <p:cNvSpPr/>
          <p:nvPr/>
        </p:nvSpPr>
        <p:spPr>
          <a:xfrm>
            <a:off x="10548588" y="697959"/>
            <a:ext cx="504967" cy="3001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dirty="0"/>
              <a:t>103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236" y="6028847"/>
            <a:ext cx="6510969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טיפול באיבר האחרון הוא אחרי היציאה מהלולאה  </a:t>
            </a:r>
          </a:p>
        </p:txBody>
      </p:sp>
    </p:spTree>
    <p:extLst>
      <p:ext uri="{BB962C8B-B14F-4D97-AF65-F5344CB8AC3E}">
        <p14:creationId xmlns:p14="http://schemas.microsoft.com/office/powerpoint/2010/main" val="69277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25" grpId="0" animBg="1"/>
      <p:bldP spid="23" grpId="0" animBg="1"/>
      <p:bldP spid="20" grpId="0" animBg="1"/>
      <p:bldP spid="22" grpId="0" animBg="1"/>
      <p:bldP spid="29" grpId="0" animBg="1"/>
      <p:bldP spid="28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המשך: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275423" y="875448"/>
            <a:ext cx="10135518" cy="4152517"/>
          </a:xfrm>
        </p:spPr>
        <p:txBody>
          <a:bodyPr>
            <a:normAutofit fontScale="85000" lnSpcReduction="20000"/>
          </a:bodyPr>
          <a:lstStyle/>
          <a:p>
            <a:endParaRPr lang="he-IL" dirty="0"/>
          </a:p>
          <a:p>
            <a:r>
              <a:rPr lang="he-IL" dirty="0"/>
              <a:t>בשרשרת החדשה- על פי הדוגמה - יש להשתמש </a:t>
            </a:r>
            <a:r>
              <a:rPr lang="he-IL" sz="2600" b="1" dirty="0"/>
              <a:t>בגישה של הוסף אחרי האחרון. </a:t>
            </a:r>
          </a:p>
          <a:p>
            <a:pPr marL="96848" indent="0">
              <a:buNone/>
            </a:pPr>
            <a:r>
              <a:rPr lang="he-IL" dirty="0"/>
              <a:t>     נדרש : הפניה לאיבר האחרון. (</a:t>
            </a:r>
            <a:r>
              <a:rPr lang="en-US" dirty="0"/>
              <a:t>last</a:t>
            </a:r>
            <a:r>
              <a:rPr lang="he-IL" dirty="0"/>
              <a:t> )</a:t>
            </a:r>
            <a:r>
              <a:rPr lang="en-US" dirty="0"/>
              <a:t> </a:t>
            </a: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בדיקות על השרשרת החדשה : </a:t>
            </a:r>
          </a:p>
          <a:p>
            <a:pPr marL="96848" indent="0">
              <a:buNone/>
            </a:pPr>
            <a:r>
              <a:rPr lang="he-IL" dirty="0"/>
              <a:t>     אם היא ריקה -   הוספת איבר ראשון </a:t>
            </a:r>
            <a:r>
              <a:rPr lang="he-IL" dirty="0" err="1"/>
              <a:t>ועידכון</a:t>
            </a:r>
            <a:r>
              <a:rPr lang="he-IL" dirty="0"/>
              <a:t> </a:t>
            </a:r>
            <a:r>
              <a:rPr lang="en-US" dirty="0"/>
              <a:t>last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    אם לא ריקה -  הוספה אחרי </a:t>
            </a:r>
            <a:r>
              <a:rPr lang="en-US" dirty="0"/>
              <a:t>last</a:t>
            </a:r>
            <a:r>
              <a:rPr lang="he-IL" dirty="0"/>
              <a:t>  וקידום.</a:t>
            </a:r>
          </a:p>
          <a:p>
            <a:endParaRPr lang="he-IL" dirty="0"/>
          </a:p>
          <a:p>
            <a:r>
              <a:rPr lang="he-IL" dirty="0"/>
              <a:t>אנחנו רואים כי חלק מהבעיות נתקלנו בהם כבר בשאלת הסדרות ( 2003 ) </a:t>
            </a:r>
          </a:p>
          <a:p>
            <a:pPr marL="96848" indent="0">
              <a:buNone/>
            </a:pPr>
            <a:r>
              <a:rPr lang="he-IL" dirty="0"/>
              <a:t>              טיפול באיבר אחרון – אחרי סיום סריקה   </a:t>
            </a:r>
          </a:p>
          <a:p>
            <a:pPr marL="96848" indent="0">
              <a:buNone/>
            </a:pPr>
            <a:r>
              <a:rPr lang="he-IL" dirty="0"/>
              <a:t>              עצירה על האיבר האחרון ולא אחריו. </a:t>
            </a:r>
          </a:p>
          <a:p>
            <a:pPr marL="96848" indent="0">
              <a:buNone/>
            </a:pPr>
            <a:r>
              <a:rPr lang="he-IL" dirty="0"/>
              <a:t>               טיפול בשרשרת חדשה.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6926" y="1751377"/>
            <a:ext cx="2798284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2400" b="1" dirty="0"/>
              <a:t>דרך נוספת לטיפול בגישה זו נראה בשקף הבא </a:t>
            </a:r>
          </a:p>
        </p:txBody>
      </p:sp>
    </p:spTree>
    <p:extLst>
      <p:ext uri="{BB962C8B-B14F-4D97-AF65-F5344CB8AC3E}">
        <p14:creationId xmlns:p14="http://schemas.microsoft.com/office/powerpoint/2010/main" val="213039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1333042" y="260066"/>
            <a:ext cx="10344552" cy="1095009"/>
          </a:xfrm>
        </p:spPr>
        <p:txBody>
          <a:bodyPr/>
          <a:lstStyle/>
          <a:p>
            <a:pPr algn="ctr"/>
            <a:r>
              <a:rPr lang="he-IL" dirty="0"/>
              <a:t>דרך אחרת למימוש גישה "הוסף אחרי האחרון" היא ע"י שימוש בחוליה דמה בתחילת השרשרת כך שכבר בהתחלה יש הפניה ל</a:t>
            </a:r>
            <a:r>
              <a:rPr lang="en-US" dirty="0"/>
              <a:t> last </a:t>
            </a:r>
            <a:r>
              <a:rPr lang="he-IL" dirty="0"/>
              <a:t> </a:t>
            </a:r>
          </a:p>
        </p:txBody>
      </p:sp>
      <p:sp>
        <p:nvSpPr>
          <p:cNvPr id="5" name="מלבן 4"/>
          <p:cNvSpPr/>
          <p:nvPr/>
        </p:nvSpPr>
        <p:spPr>
          <a:xfrm>
            <a:off x="198303" y="1555089"/>
            <a:ext cx="120744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rgbClr val="000000"/>
                </a:solidFill>
              </a:rPr>
              <a:t>Node&lt;</a:t>
            </a:r>
            <a:r>
              <a:rPr lang="en-US" sz="2400" dirty="0">
                <a:solidFill>
                  <a:srgbClr val="0000FF"/>
                </a:solidFill>
              </a:rPr>
              <a:t>RangeNode</a:t>
            </a:r>
            <a:r>
              <a:rPr lang="en-US" sz="2400" dirty="0">
                <a:solidFill>
                  <a:srgbClr val="000000"/>
                </a:solidFill>
              </a:rPr>
              <a:t>&gt; rangeList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>
                <a:solidFill>
                  <a:srgbClr val="0000FF"/>
                </a:solidFill>
              </a:rPr>
              <a:t>RangeNode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RangeNode</a:t>
            </a:r>
            <a:r>
              <a:rPr lang="en-US" sz="2400" dirty="0">
                <a:solidFill>
                  <a:srgbClr val="000000"/>
                </a:solidFill>
              </a:rPr>
              <a:t>(0, 0));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</a:rPr>
              <a:t>Node&lt;</a:t>
            </a:r>
            <a:r>
              <a:rPr lang="en-US" sz="2400" dirty="0">
                <a:solidFill>
                  <a:srgbClr val="0000FF"/>
                </a:solidFill>
              </a:rPr>
              <a:t>RangeNode</a:t>
            </a:r>
            <a:r>
              <a:rPr lang="en-US" sz="2400" dirty="0">
                <a:solidFill>
                  <a:srgbClr val="000000"/>
                </a:solidFill>
              </a:rPr>
              <a:t>&gt; last = rangeList;</a:t>
            </a:r>
            <a:endParaRPr lang="he-IL" sz="2400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2842352" y="3679634"/>
            <a:ext cx="1066279" cy="649995"/>
            <a:chOff x="1875225" y="3679634"/>
            <a:chExt cx="1066279" cy="649995"/>
          </a:xfrm>
        </p:grpSpPr>
        <p:sp>
          <p:nvSpPr>
            <p:cNvPr id="6" name="מלבן 5"/>
            <p:cNvSpPr/>
            <p:nvPr/>
          </p:nvSpPr>
          <p:spPr>
            <a:xfrm>
              <a:off x="1875225" y="3679634"/>
              <a:ext cx="1066279" cy="6499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2016087" y="3811836"/>
              <a:ext cx="407624" cy="34152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0</a:t>
              </a:r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2423711" y="3821017"/>
              <a:ext cx="407624" cy="34152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0</a:t>
              </a:r>
            </a:p>
          </p:txBody>
        </p:sp>
      </p:grpSp>
      <p:sp>
        <p:nvSpPr>
          <p:cNvPr id="10" name="אליפסה 9"/>
          <p:cNvSpPr/>
          <p:nvPr/>
        </p:nvSpPr>
        <p:spPr>
          <a:xfrm>
            <a:off x="198303" y="3679634"/>
            <a:ext cx="1817783" cy="64999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rangeList</a:t>
            </a:r>
            <a:endParaRPr lang="he-IL" dirty="0"/>
          </a:p>
        </p:txBody>
      </p:sp>
      <p:grpSp>
        <p:nvGrpSpPr>
          <p:cNvPr id="11" name="קבוצה 10"/>
          <p:cNvGrpSpPr/>
          <p:nvPr/>
        </p:nvGrpSpPr>
        <p:grpSpPr>
          <a:xfrm>
            <a:off x="4223132" y="3699832"/>
            <a:ext cx="1066279" cy="649995"/>
            <a:chOff x="1875225" y="3679634"/>
            <a:chExt cx="1066279" cy="649995"/>
          </a:xfrm>
        </p:grpSpPr>
        <p:sp>
          <p:nvSpPr>
            <p:cNvPr id="12" name="מלבן 11"/>
            <p:cNvSpPr/>
            <p:nvPr/>
          </p:nvSpPr>
          <p:spPr>
            <a:xfrm>
              <a:off x="1875225" y="3679634"/>
              <a:ext cx="1066279" cy="6499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מלבן מעוגל 12"/>
            <p:cNvSpPr/>
            <p:nvPr/>
          </p:nvSpPr>
          <p:spPr>
            <a:xfrm>
              <a:off x="2016087" y="3811836"/>
              <a:ext cx="407624" cy="34152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3</a:t>
              </a: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2423711" y="3821017"/>
              <a:ext cx="407624" cy="34152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5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619259" y="3703504"/>
            <a:ext cx="1066279" cy="649995"/>
            <a:chOff x="1875225" y="3679634"/>
            <a:chExt cx="1066279" cy="649995"/>
          </a:xfrm>
        </p:grpSpPr>
        <p:sp>
          <p:nvSpPr>
            <p:cNvPr id="16" name="מלבן 15"/>
            <p:cNvSpPr/>
            <p:nvPr/>
          </p:nvSpPr>
          <p:spPr>
            <a:xfrm>
              <a:off x="1875225" y="3679634"/>
              <a:ext cx="1066279" cy="6499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1875225" y="3811836"/>
              <a:ext cx="548486" cy="35070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12</a:t>
              </a:r>
            </a:p>
          </p:txBody>
        </p:sp>
        <p:sp>
          <p:nvSpPr>
            <p:cNvPr id="18" name="מלבן מעוגל 17"/>
            <p:cNvSpPr/>
            <p:nvPr/>
          </p:nvSpPr>
          <p:spPr>
            <a:xfrm>
              <a:off x="2423710" y="3821017"/>
              <a:ext cx="517793" cy="34152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12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7033882" y="3699831"/>
            <a:ext cx="1066279" cy="649995"/>
            <a:chOff x="1875225" y="3679634"/>
            <a:chExt cx="1066279" cy="649995"/>
          </a:xfrm>
        </p:grpSpPr>
        <p:sp>
          <p:nvSpPr>
            <p:cNvPr id="20" name="מלבן 19"/>
            <p:cNvSpPr/>
            <p:nvPr/>
          </p:nvSpPr>
          <p:spPr>
            <a:xfrm>
              <a:off x="1875225" y="3679634"/>
              <a:ext cx="1066279" cy="6499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מלבן מעוגל 20"/>
            <p:cNvSpPr/>
            <p:nvPr/>
          </p:nvSpPr>
          <p:spPr>
            <a:xfrm>
              <a:off x="1875225" y="3811836"/>
              <a:ext cx="548486" cy="350704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19</a:t>
              </a:r>
            </a:p>
          </p:txBody>
        </p:sp>
        <p:sp>
          <p:nvSpPr>
            <p:cNvPr id="22" name="מלבן מעוגל 21"/>
            <p:cNvSpPr/>
            <p:nvPr/>
          </p:nvSpPr>
          <p:spPr>
            <a:xfrm>
              <a:off x="2423710" y="3821017"/>
              <a:ext cx="517793" cy="341523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20</a:t>
              </a:r>
            </a:p>
          </p:txBody>
        </p:sp>
      </p:grpSp>
      <p:cxnSp>
        <p:nvCxnSpPr>
          <p:cNvPr id="24" name="מחבר חץ ישר 23"/>
          <p:cNvCxnSpPr>
            <a:stCxn id="10" idx="6"/>
            <a:endCxn id="6" idx="1"/>
          </p:cNvCxnSpPr>
          <p:nvPr/>
        </p:nvCxnSpPr>
        <p:spPr>
          <a:xfrm>
            <a:off x="2016086" y="4004632"/>
            <a:ext cx="8262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>
            <a:endCxn id="12" idx="1"/>
          </p:cNvCxnSpPr>
          <p:nvPr/>
        </p:nvCxnSpPr>
        <p:spPr>
          <a:xfrm>
            <a:off x="3846722" y="4014731"/>
            <a:ext cx="376410" cy="100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/>
          <p:nvPr/>
        </p:nvCxnSpPr>
        <p:spPr>
          <a:xfrm>
            <a:off x="5198918" y="4013812"/>
            <a:ext cx="376410" cy="100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>
            <a:off x="6638976" y="4001877"/>
            <a:ext cx="376410" cy="100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4" name="קבוצה 33"/>
          <p:cNvGrpSpPr/>
          <p:nvPr/>
        </p:nvGrpSpPr>
        <p:grpSpPr>
          <a:xfrm>
            <a:off x="2885501" y="2600907"/>
            <a:ext cx="961221" cy="1078727"/>
            <a:chOff x="2885501" y="2600907"/>
            <a:chExt cx="961221" cy="1078727"/>
          </a:xfrm>
        </p:grpSpPr>
        <p:sp>
          <p:nvSpPr>
            <p:cNvPr id="29" name="אליפסה 28"/>
            <p:cNvSpPr/>
            <p:nvPr/>
          </p:nvSpPr>
          <p:spPr>
            <a:xfrm>
              <a:off x="2885501" y="2600907"/>
              <a:ext cx="961221" cy="52881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stCxn id="29" idx="4"/>
              <a:endCxn id="6" idx="0"/>
            </p:cNvCxnSpPr>
            <p:nvPr/>
          </p:nvCxnSpPr>
          <p:spPr>
            <a:xfrm>
              <a:off x="3366112" y="3129717"/>
              <a:ext cx="9380" cy="54991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" name="קבוצה 34"/>
          <p:cNvGrpSpPr/>
          <p:nvPr/>
        </p:nvGrpSpPr>
        <p:grpSpPr>
          <a:xfrm>
            <a:off x="4327333" y="2633504"/>
            <a:ext cx="961221" cy="1078727"/>
            <a:chOff x="2885501" y="2600907"/>
            <a:chExt cx="961221" cy="1078727"/>
          </a:xfrm>
        </p:grpSpPr>
        <p:sp>
          <p:nvSpPr>
            <p:cNvPr id="36" name="אליפסה 35"/>
            <p:cNvSpPr/>
            <p:nvPr/>
          </p:nvSpPr>
          <p:spPr>
            <a:xfrm>
              <a:off x="2885501" y="2600907"/>
              <a:ext cx="961221" cy="52881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37" name="מחבר חץ ישר 36"/>
            <p:cNvCxnSpPr>
              <a:stCxn id="36" idx="4"/>
            </p:cNvCxnSpPr>
            <p:nvPr/>
          </p:nvCxnSpPr>
          <p:spPr>
            <a:xfrm>
              <a:off x="3366112" y="3129717"/>
              <a:ext cx="9380" cy="54991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" name="קבוצה 37"/>
          <p:cNvGrpSpPr/>
          <p:nvPr/>
        </p:nvGrpSpPr>
        <p:grpSpPr>
          <a:xfrm>
            <a:off x="5727424" y="2599071"/>
            <a:ext cx="961221" cy="1078727"/>
            <a:chOff x="2885501" y="2600907"/>
            <a:chExt cx="961221" cy="1078727"/>
          </a:xfrm>
        </p:grpSpPr>
        <p:sp>
          <p:nvSpPr>
            <p:cNvPr id="39" name="אליפסה 38"/>
            <p:cNvSpPr/>
            <p:nvPr/>
          </p:nvSpPr>
          <p:spPr>
            <a:xfrm>
              <a:off x="2885501" y="2600907"/>
              <a:ext cx="961221" cy="52881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40" name="מחבר חץ ישר 39"/>
            <p:cNvCxnSpPr>
              <a:stCxn id="39" idx="4"/>
            </p:cNvCxnSpPr>
            <p:nvPr/>
          </p:nvCxnSpPr>
          <p:spPr>
            <a:xfrm>
              <a:off x="3366112" y="3129717"/>
              <a:ext cx="9380" cy="54991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1" name="קבוצה 40"/>
          <p:cNvGrpSpPr/>
          <p:nvPr/>
        </p:nvGrpSpPr>
        <p:grpSpPr>
          <a:xfrm>
            <a:off x="7101757" y="2599071"/>
            <a:ext cx="961221" cy="1078727"/>
            <a:chOff x="2885501" y="2600907"/>
            <a:chExt cx="961221" cy="1078727"/>
          </a:xfrm>
        </p:grpSpPr>
        <p:sp>
          <p:nvSpPr>
            <p:cNvPr id="42" name="אליפסה 41"/>
            <p:cNvSpPr/>
            <p:nvPr/>
          </p:nvSpPr>
          <p:spPr>
            <a:xfrm>
              <a:off x="2885501" y="2600907"/>
              <a:ext cx="961221" cy="52881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43" name="מחבר חץ ישר 42"/>
            <p:cNvCxnSpPr>
              <a:stCxn id="42" idx="4"/>
            </p:cNvCxnSpPr>
            <p:nvPr/>
          </p:nvCxnSpPr>
          <p:spPr>
            <a:xfrm>
              <a:off x="3366112" y="3129717"/>
              <a:ext cx="9380" cy="54991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4353770" y="5178037"/>
            <a:ext cx="31199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ובסיום  נחזיר את </a:t>
            </a:r>
          </a:p>
        </p:txBody>
      </p:sp>
      <p:sp>
        <p:nvSpPr>
          <p:cNvPr id="45" name="מלבן 44"/>
          <p:cNvSpPr/>
          <p:nvPr/>
        </p:nvSpPr>
        <p:spPr>
          <a:xfrm>
            <a:off x="649976" y="5171613"/>
            <a:ext cx="4121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rangeList.GetNext();</a:t>
            </a:r>
            <a:endParaRPr lang="he-IL" sz="2400" dirty="0"/>
          </a:p>
        </p:txBody>
      </p:sp>
      <p:cxnSp>
        <p:nvCxnSpPr>
          <p:cNvPr id="51" name="מחבר מרפקי 50"/>
          <p:cNvCxnSpPr>
            <a:endCxn id="12" idx="2"/>
          </p:cNvCxnSpPr>
          <p:nvPr/>
        </p:nvCxnSpPr>
        <p:spPr>
          <a:xfrm>
            <a:off x="1875225" y="4186410"/>
            <a:ext cx="2881047" cy="163417"/>
          </a:xfrm>
          <a:prstGeom prst="bentConnector4">
            <a:avLst>
              <a:gd name="adj1" fmla="val -169"/>
              <a:gd name="adj2" fmla="val 239888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52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4" grpId="0"/>
      <p:bldP spid="4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 – טיפול בחוליה מכילה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2530556" y="1126549"/>
            <a:ext cx="9298101" cy="4370868"/>
          </a:xfrm>
        </p:spPr>
        <p:txBody>
          <a:bodyPr/>
          <a:lstStyle/>
          <a:p>
            <a:r>
              <a:rPr lang="he-IL" dirty="0"/>
              <a:t>המחלקה </a:t>
            </a:r>
            <a:r>
              <a:rPr lang="en-US" dirty="0"/>
              <a:t> RangeNode</a:t>
            </a:r>
            <a:endParaRPr lang="he-IL" dirty="0"/>
          </a:p>
          <a:p>
            <a:r>
              <a:rPr lang="he-IL" dirty="0"/>
              <a:t>בשאלה זו ניתן להשתמש רק בבנאי </a:t>
            </a:r>
          </a:p>
          <a:p>
            <a:endParaRPr lang="he-IL" dirty="0"/>
          </a:p>
          <a:p>
            <a:pPr marL="96848" indent="0">
              <a:buNone/>
            </a:pPr>
            <a:r>
              <a:rPr lang="he-IL" dirty="0"/>
              <a:t>כל חוליה מכילה הפניה לעצם מטיפוס </a:t>
            </a:r>
            <a:r>
              <a:rPr lang="en-US" dirty="0"/>
              <a:t>RangeNode</a:t>
            </a: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 אם היינו צרכים לקרא נתוני טווח </a:t>
            </a:r>
          </a:p>
          <a:p>
            <a:pPr marL="96848" indent="0">
              <a:buNone/>
            </a:pPr>
            <a:r>
              <a:rPr lang="en-US" dirty="0"/>
              <a:t>                                       </a:t>
            </a:r>
            <a:endParaRPr lang="he-IL" dirty="0"/>
          </a:p>
          <a:p>
            <a:pPr marL="96848" indent="0">
              <a:buNone/>
            </a:pPr>
            <a:endParaRPr lang="he-IL" dirty="0">
              <a:solidFill>
                <a:srgbClr val="0000FF"/>
              </a:solidFill>
              <a:latin typeface="+mn-lt"/>
              <a:cs typeface="+mn-cs"/>
            </a:endParaRPr>
          </a:p>
          <a:p>
            <a:pPr marL="96848" indent="0">
              <a:buNone/>
            </a:pP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-79565" y="742194"/>
            <a:ext cx="5542233" cy="969080"/>
            <a:chOff x="-215070" y="1862260"/>
            <a:chExt cx="5542233" cy="969080"/>
          </a:xfrm>
        </p:grpSpPr>
        <p:grpSp>
          <p:nvGrpSpPr>
            <p:cNvPr id="11" name="קבוצה 10"/>
            <p:cNvGrpSpPr/>
            <p:nvPr/>
          </p:nvGrpSpPr>
          <p:grpSpPr>
            <a:xfrm>
              <a:off x="492455" y="2098041"/>
              <a:ext cx="4834708" cy="733299"/>
              <a:chOff x="-522757" y="1862237"/>
              <a:chExt cx="4260152" cy="733299"/>
            </a:xfrm>
          </p:grpSpPr>
          <p:grpSp>
            <p:nvGrpSpPr>
              <p:cNvPr id="13" name="קבוצה 12"/>
              <p:cNvGrpSpPr/>
              <p:nvPr>
                <p:custDataLst>
                  <p:custData r:id="rId1"/>
                </p:custDataLst>
              </p:nvPr>
            </p:nvGrpSpPr>
            <p:grpSpPr>
              <a:xfrm>
                <a:off x="1789168" y="1862237"/>
                <a:ext cx="1948227" cy="733299"/>
                <a:chOff x="0" y="0"/>
                <a:chExt cx="854820" cy="401320"/>
              </a:xfrm>
            </p:grpSpPr>
            <p:sp>
              <p:nvSpPr>
                <p:cNvPr id="16" name="מלבן מעוגל 15"/>
                <p:cNvSpPr/>
                <p:nvPr/>
              </p:nvSpPr>
              <p:spPr>
                <a:xfrm>
                  <a:off x="0" y="0"/>
                  <a:ext cx="854820" cy="4013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e-IL"/>
                </a:p>
              </p:txBody>
            </p:sp>
            <p:sp>
              <p:nvSpPr>
                <p:cNvPr id="17" name="מלבן 16"/>
                <p:cNvSpPr/>
                <p:nvPr/>
              </p:nvSpPr>
              <p:spPr>
                <a:xfrm>
                  <a:off x="21967" y="185245"/>
                  <a:ext cx="327025" cy="17650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10800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8" name="מלבן 17"/>
                <p:cNvSpPr/>
                <p:nvPr/>
              </p:nvSpPr>
              <p:spPr>
                <a:xfrm>
                  <a:off x="21494" y="27715"/>
                  <a:ext cx="327025" cy="14016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value</a:t>
                  </a:r>
                </a:p>
              </p:txBody>
            </p:sp>
            <p:sp>
              <p:nvSpPr>
                <p:cNvPr id="19" name="מלבן 18"/>
                <p:cNvSpPr/>
                <p:nvPr/>
              </p:nvSpPr>
              <p:spPr>
                <a:xfrm>
                  <a:off x="445376" y="23714"/>
                  <a:ext cx="346710" cy="149707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next</a:t>
                  </a:r>
                </a:p>
              </p:txBody>
            </p:sp>
            <p:sp>
              <p:nvSpPr>
                <p:cNvPr id="20" name="מלבן 19"/>
                <p:cNvSpPr/>
                <p:nvPr/>
              </p:nvSpPr>
              <p:spPr>
                <a:xfrm>
                  <a:off x="445376" y="173421"/>
                  <a:ext cx="409444" cy="188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b="1" dirty="0">
                      <a:solidFill>
                        <a:schemeClr val="lt1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null</a:t>
                  </a:r>
                </a:p>
              </p:txBody>
            </p:sp>
          </p:grpSp>
          <p:sp>
            <p:nvSpPr>
              <p:cNvPr id="14" name="אליפסה 13"/>
              <p:cNvSpPr/>
              <p:nvPr/>
            </p:nvSpPr>
            <p:spPr>
              <a:xfrm>
                <a:off x="-522757" y="1905883"/>
                <a:ext cx="1995429" cy="58583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2400" b="1" dirty="0"/>
                  <a:t>rangeList</a:t>
                </a:r>
                <a:endParaRPr lang="he-IL" sz="2400" b="1" dirty="0"/>
              </a:p>
            </p:txBody>
          </p:sp>
          <p:cxnSp>
            <p:nvCxnSpPr>
              <p:cNvPr id="15" name="מחבר חץ ישר 14"/>
              <p:cNvCxnSpPr>
                <a:stCxn id="14" idx="6"/>
                <a:endCxn id="16" idx="1"/>
              </p:cNvCxnSpPr>
              <p:nvPr/>
            </p:nvCxnSpPr>
            <p:spPr>
              <a:xfrm>
                <a:off x="1472672" y="2198802"/>
                <a:ext cx="316496" cy="300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אליפסה 11"/>
            <p:cNvSpPr/>
            <p:nvPr/>
          </p:nvSpPr>
          <p:spPr>
            <a:xfrm>
              <a:off x="-215070" y="1862260"/>
              <a:ext cx="3136329" cy="393885"/>
            </a:xfrm>
            <a:prstGeom prst="ellips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kern="1200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rPr>
                <a:t>Node&lt;</a:t>
              </a:r>
              <a:r>
                <a:rPr lang="en-US" dirty="0"/>
                <a:t>RangeNode</a:t>
              </a:r>
              <a:r>
                <a:rPr lang="en-US" kern="1200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rPr>
                <a:t>&gt;</a:t>
              </a:r>
              <a:endParaRPr lang="en-US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endParaRPr>
            </a:p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</a:rPr>
                <a:t> 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1456714" y="1814000"/>
            <a:ext cx="2594408" cy="1079722"/>
            <a:chOff x="2195059" y="4389253"/>
            <a:chExt cx="2594408" cy="1079722"/>
          </a:xfrm>
        </p:grpSpPr>
        <p:sp>
          <p:nvSpPr>
            <p:cNvPr id="21" name="אליפסה 20"/>
            <p:cNvSpPr/>
            <p:nvPr/>
          </p:nvSpPr>
          <p:spPr>
            <a:xfrm>
              <a:off x="2195059" y="4389253"/>
              <a:ext cx="2113259" cy="35045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RangeNode</a:t>
              </a:r>
              <a:endParaRPr lang="he-IL" dirty="0"/>
            </a:p>
          </p:txBody>
        </p:sp>
        <p:sp>
          <p:nvSpPr>
            <p:cNvPr id="24" name="מלבן מעוגל 23"/>
            <p:cNvSpPr/>
            <p:nvPr/>
          </p:nvSpPr>
          <p:spPr>
            <a:xfrm>
              <a:off x="3268901" y="4719904"/>
              <a:ext cx="1520566" cy="733299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25" name="מלבן 24"/>
            <p:cNvSpPr/>
            <p:nvPr/>
          </p:nvSpPr>
          <p:spPr>
            <a:xfrm>
              <a:off x="3357445" y="5108159"/>
              <a:ext cx="615641" cy="36081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6" name="מלבן 25"/>
            <p:cNvSpPr/>
            <p:nvPr/>
          </p:nvSpPr>
          <p:spPr>
            <a:xfrm>
              <a:off x="3357445" y="4805955"/>
              <a:ext cx="706033" cy="23163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from</a:t>
              </a:r>
            </a:p>
          </p:txBody>
        </p:sp>
        <p:sp>
          <p:nvSpPr>
            <p:cNvPr id="27" name="מלבן 26"/>
            <p:cNvSpPr/>
            <p:nvPr/>
          </p:nvSpPr>
          <p:spPr>
            <a:xfrm>
              <a:off x="4063478" y="4785646"/>
              <a:ext cx="587399" cy="251942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</a:t>
              </a:r>
            </a:p>
          </p:txBody>
        </p:sp>
        <p:sp>
          <p:nvSpPr>
            <p:cNvPr id="28" name="מלבן 27"/>
            <p:cNvSpPr/>
            <p:nvPr/>
          </p:nvSpPr>
          <p:spPr>
            <a:xfrm>
              <a:off x="4202067" y="5086554"/>
              <a:ext cx="587399" cy="36081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solidFill>
                    <a:schemeClr val="lt1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31" name="מלבן 30"/>
          <p:cNvSpPr/>
          <p:nvPr/>
        </p:nvSpPr>
        <p:spPr>
          <a:xfrm>
            <a:off x="513577" y="3255125"/>
            <a:ext cx="101397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rangeList = </a:t>
            </a:r>
            <a:r>
              <a:rPr lang="en-US" sz="2800" b="1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>
                <a:solidFill>
                  <a:srgbClr val="0000FF"/>
                </a:solidFill>
              </a:rPr>
              <a:t>RangeNode</a:t>
            </a:r>
            <a:r>
              <a:rPr lang="en-US" sz="2400" dirty="0">
                <a:solidFill>
                  <a:srgbClr val="000000"/>
                </a:solidFill>
              </a:rPr>
              <a:t>&gt;(</a:t>
            </a:r>
            <a:r>
              <a:rPr lang="en-US" sz="2800" b="1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RangeNode</a:t>
            </a:r>
            <a:r>
              <a:rPr lang="en-US" sz="2400" dirty="0">
                <a:solidFill>
                  <a:srgbClr val="000000"/>
                </a:solidFill>
              </a:rPr>
              <a:t>(from, to));</a:t>
            </a:r>
            <a:endParaRPr lang="he-IL" sz="2400" dirty="0"/>
          </a:p>
        </p:txBody>
      </p:sp>
      <p:cxnSp>
        <p:nvCxnSpPr>
          <p:cNvPr id="32" name="מחבר חץ ישר 31"/>
          <p:cNvCxnSpPr/>
          <p:nvPr/>
        </p:nvCxnSpPr>
        <p:spPr>
          <a:xfrm>
            <a:off x="3567865" y="1512771"/>
            <a:ext cx="32167" cy="6469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מלבן 32"/>
          <p:cNvSpPr/>
          <p:nvPr/>
        </p:nvSpPr>
        <p:spPr>
          <a:xfrm>
            <a:off x="125949" y="4033585"/>
            <a:ext cx="33377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rangeList.GetValue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grpSp>
        <p:nvGrpSpPr>
          <p:cNvPr id="34" name="קבוצה 33"/>
          <p:cNvGrpSpPr/>
          <p:nvPr/>
        </p:nvGrpSpPr>
        <p:grpSpPr>
          <a:xfrm>
            <a:off x="3221763" y="3761714"/>
            <a:ext cx="2594408" cy="1079722"/>
            <a:chOff x="2195059" y="4389253"/>
            <a:chExt cx="2594408" cy="1079722"/>
          </a:xfrm>
        </p:grpSpPr>
        <p:sp>
          <p:nvSpPr>
            <p:cNvPr id="35" name="אליפסה 34"/>
            <p:cNvSpPr/>
            <p:nvPr/>
          </p:nvSpPr>
          <p:spPr>
            <a:xfrm>
              <a:off x="2195059" y="4389253"/>
              <a:ext cx="2113259" cy="35045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RangeNode</a:t>
              </a:r>
              <a:endParaRPr lang="he-IL" dirty="0"/>
            </a:p>
          </p:txBody>
        </p:sp>
        <p:sp>
          <p:nvSpPr>
            <p:cNvPr id="36" name="מלבן מעוגל 35"/>
            <p:cNvSpPr/>
            <p:nvPr/>
          </p:nvSpPr>
          <p:spPr>
            <a:xfrm>
              <a:off x="3268901" y="4719904"/>
              <a:ext cx="1520566" cy="733299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37" name="מלבן 36"/>
            <p:cNvSpPr/>
            <p:nvPr/>
          </p:nvSpPr>
          <p:spPr>
            <a:xfrm>
              <a:off x="3357445" y="5108159"/>
              <a:ext cx="615641" cy="36081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38" name="מלבן 37"/>
            <p:cNvSpPr/>
            <p:nvPr/>
          </p:nvSpPr>
          <p:spPr>
            <a:xfrm>
              <a:off x="3357445" y="4805955"/>
              <a:ext cx="706033" cy="23163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from</a:t>
              </a:r>
            </a:p>
          </p:txBody>
        </p:sp>
        <p:sp>
          <p:nvSpPr>
            <p:cNvPr id="39" name="מלבן 38"/>
            <p:cNvSpPr/>
            <p:nvPr/>
          </p:nvSpPr>
          <p:spPr>
            <a:xfrm>
              <a:off x="4063478" y="4785646"/>
              <a:ext cx="587399" cy="251942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</a:t>
              </a:r>
            </a:p>
          </p:txBody>
        </p:sp>
        <p:sp>
          <p:nvSpPr>
            <p:cNvPr id="40" name="מלבן 39"/>
            <p:cNvSpPr/>
            <p:nvPr/>
          </p:nvSpPr>
          <p:spPr>
            <a:xfrm>
              <a:off x="4202067" y="5086554"/>
              <a:ext cx="587399" cy="36081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solidFill>
                    <a:schemeClr val="lt1"/>
                  </a:solidFill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41" name="חץ ימינה 40"/>
          <p:cNvSpPr/>
          <p:nvPr/>
        </p:nvSpPr>
        <p:spPr>
          <a:xfrm>
            <a:off x="3463722" y="4264417"/>
            <a:ext cx="707525" cy="2162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מלבן 41"/>
          <p:cNvSpPr/>
          <p:nvPr/>
        </p:nvSpPr>
        <p:spPr>
          <a:xfrm>
            <a:off x="0" y="5359841"/>
            <a:ext cx="4908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rangeList.GetValue</a:t>
            </a:r>
            <a:r>
              <a:rPr lang="en-US" sz="2400" dirty="0">
                <a:solidFill>
                  <a:srgbClr val="000000"/>
                </a:solidFill>
              </a:rPr>
              <a:t>().</a:t>
            </a:r>
            <a:r>
              <a:rPr lang="en-US" sz="2400" dirty="0" err="1">
                <a:solidFill>
                  <a:srgbClr val="000000"/>
                </a:solidFill>
              </a:rPr>
              <a:t>GetFrom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sp>
        <p:nvSpPr>
          <p:cNvPr id="43" name="חץ ימינה 42"/>
          <p:cNvSpPr/>
          <p:nvPr/>
        </p:nvSpPr>
        <p:spPr>
          <a:xfrm>
            <a:off x="5073796" y="5508989"/>
            <a:ext cx="707525" cy="21620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מלבן 43"/>
          <p:cNvSpPr/>
          <p:nvPr/>
        </p:nvSpPr>
        <p:spPr>
          <a:xfrm>
            <a:off x="5800225" y="5394834"/>
            <a:ext cx="615641" cy="3608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10800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3561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41" grpId="0" animBg="1"/>
      <p:bldP spid="42" grpId="0"/>
      <p:bldP spid="43" grpId="0" animBg="1"/>
      <p:bldP spid="4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542185" y="648731"/>
            <a:ext cx="1071574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static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CreateRangeList</a:t>
            </a:r>
            <a:r>
              <a:rPr lang="en-US" dirty="0">
                <a:solidFill>
                  <a:srgbClr val="000000"/>
                </a:solidFill>
              </a:rPr>
              <a:t>(Node&lt;</a:t>
            </a:r>
            <a:r>
              <a:rPr lang="en-US" dirty="0" err="1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sourceList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}</a:t>
            </a:r>
          </a:p>
          <a:p>
            <a:pPr algn="l"/>
            <a:r>
              <a:rPr lang="en-US" dirty="0">
                <a:solidFill>
                  <a:srgbClr val="000000"/>
                </a:solidFill>
              </a:rPr>
              <a:t>            Node&lt;</a:t>
            </a:r>
            <a:r>
              <a:rPr lang="en-US" dirty="0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&gt; rangeList = 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(0, 0));</a:t>
            </a:r>
          </a:p>
          <a:p>
            <a:pPr algn="l"/>
            <a:r>
              <a:rPr lang="en-US" dirty="0">
                <a:solidFill>
                  <a:srgbClr val="000000"/>
                </a:solidFill>
              </a:rPr>
              <a:t>            Node&lt;</a:t>
            </a:r>
            <a:r>
              <a:rPr lang="en-US" dirty="0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&gt; last = rangeList;</a:t>
            </a:r>
            <a:endParaRPr lang="he-IL" dirty="0"/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</a:t>
            </a:r>
            <a:r>
              <a:rPr lang="en-US" dirty="0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 from=0, to=0;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from = </a:t>
            </a:r>
            <a:r>
              <a:rPr lang="en-US" dirty="0" err="1">
                <a:solidFill>
                  <a:srgbClr val="000000"/>
                </a:solidFill>
              </a:rPr>
              <a:t>sourceList.GetValue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sourceList.HasNext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}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to = </a:t>
            </a:r>
            <a:r>
              <a:rPr lang="en-US" dirty="0" err="1">
                <a:solidFill>
                  <a:srgbClr val="000000"/>
                </a:solidFill>
              </a:rPr>
              <a:t>sourceList.GetValue</a:t>
            </a:r>
            <a:r>
              <a:rPr lang="en-US" dirty="0">
                <a:solidFill>
                  <a:srgbClr val="000000"/>
                </a:solidFill>
              </a:rPr>
              <a:t>();         </a:t>
            </a:r>
            <a:r>
              <a:rPr lang="en-US" dirty="0">
                <a:solidFill>
                  <a:schemeClr val="accent6"/>
                </a:solidFill>
              </a:rPr>
              <a:t>//   </a:t>
            </a:r>
            <a:r>
              <a:rPr lang="he-IL" dirty="0" err="1">
                <a:solidFill>
                  <a:schemeClr val="accent6"/>
                </a:solidFill>
              </a:rPr>
              <a:t>עידכון</a:t>
            </a:r>
            <a:r>
              <a:rPr lang="he-IL" dirty="0">
                <a:solidFill>
                  <a:schemeClr val="accent6"/>
                </a:solidFill>
              </a:rPr>
              <a:t> גבול עליון ברצף </a:t>
            </a:r>
            <a:endParaRPr lang="en-US" dirty="0">
              <a:solidFill>
                <a:schemeClr val="accent6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sourceList.GetValue</a:t>
            </a:r>
            <a:r>
              <a:rPr lang="en-US" dirty="0">
                <a:solidFill>
                  <a:srgbClr val="000000"/>
                </a:solidFill>
              </a:rPr>
              <a:t>() + 1 != </a:t>
            </a:r>
            <a:r>
              <a:rPr lang="en-US" dirty="0" err="1">
                <a:solidFill>
                  <a:srgbClr val="000000"/>
                </a:solidFill>
              </a:rPr>
              <a:t>sourceList.GetNext</a:t>
            </a:r>
            <a:r>
              <a:rPr lang="en-US" dirty="0">
                <a:solidFill>
                  <a:srgbClr val="000000"/>
                </a:solidFill>
              </a:rPr>
              <a:t>().</a:t>
            </a:r>
            <a:r>
              <a:rPr lang="en-US" dirty="0" err="1">
                <a:solidFill>
                  <a:srgbClr val="000000"/>
                </a:solidFill>
              </a:rPr>
              <a:t>GetValue</a:t>
            </a:r>
            <a:r>
              <a:rPr lang="en-US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}                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                 </a:t>
            </a:r>
            <a:r>
              <a:rPr lang="en-US" dirty="0" err="1">
                <a:solidFill>
                  <a:srgbClr val="000000"/>
                </a:solidFill>
              </a:rPr>
              <a:t>last.SetNext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(from, to)));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last = </a:t>
            </a:r>
            <a:r>
              <a:rPr lang="en-US" dirty="0" err="1">
                <a:solidFill>
                  <a:srgbClr val="000000"/>
                </a:solidFill>
              </a:rPr>
              <a:t>last.GetNext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from = </a:t>
            </a:r>
            <a:r>
              <a:rPr lang="en-US" dirty="0" err="1">
                <a:solidFill>
                  <a:srgbClr val="000000"/>
                </a:solidFill>
              </a:rPr>
              <a:t>sourceList.GetNext</a:t>
            </a:r>
            <a:r>
              <a:rPr lang="en-US" dirty="0">
                <a:solidFill>
                  <a:srgbClr val="000000"/>
                </a:solidFill>
              </a:rPr>
              <a:t>().</a:t>
            </a:r>
            <a:r>
              <a:rPr lang="en-US" dirty="0" err="1">
                <a:solidFill>
                  <a:srgbClr val="000000"/>
                </a:solidFill>
              </a:rPr>
              <a:t>GetValue</a:t>
            </a:r>
            <a:r>
              <a:rPr lang="en-US" dirty="0">
                <a:solidFill>
                  <a:srgbClr val="000000"/>
                </a:solidFill>
              </a:rPr>
              <a:t>();  //</a:t>
            </a:r>
            <a:r>
              <a:rPr lang="he-IL" dirty="0" err="1">
                <a:solidFill>
                  <a:schemeClr val="accent6"/>
                </a:solidFill>
              </a:rPr>
              <a:t>עידכון</a:t>
            </a:r>
            <a:r>
              <a:rPr lang="he-IL" dirty="0">
                <a:solidFill>
                  <a:schemeClr val="accent6"/>
                </a:solidFill>
              </a:rPr>
              <a:t> תחילת רצף  הבא  </a:t>
            </a:r>
            <a:endParaRPr lang="en-US" dirty="0">
              <a:solidFill>
                <a:schemeClr val="accent6"/>
              </a:solidFill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{      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</a:t>
            </a:r>
            <a:r>
              <a:rPr lang="en-US" dirty="0" err="1">
                <a:solidFill>
                  <a:srgbClr val="000000"/>
                </a:solidFill>
              </a:rPr>
              <a:t>sourceList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000000"/>
                </a:solidFill>
              </a:rPr>
              <a:t>sourceList.GetNext</a:t>
            </a:r>
            <a:r>
              <a:rPr lang="en-US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{ 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to  = </a:t>
            </a:r>
            <a:r>
              <a:rPr lang="en-US" dirty="0" err="1">
                <a:solidFill>
                  <a:srgbClr val="000000"/>
                </a:solidFill>
              </a:rPr>
              <a:t>sourceList.GetValue</a:t>
            </a:r>
            <a:r>
              <a:rPr lang="en-US" dirty="0">
                <a:solidFill>
                  <a:srgbClr val="000000"/>
                </a:solidFill>
              </a:rPr>
              <a:t>();   </a:t>
            </a:r>
            <a:r>
              <a:rPr lang="en-US" dirty="0">
                <a:solidFill>
                  <a:schemeClr val="accent6"/>
                </a:solidFill>
              </a:rPr>
              <a:t>//  </a:t>
            </a:r>
            <a:r>
              <a:rPr lang="he-IL" dirty="0">
                <a:solidFill>
                  <a:schemeClr val="accent6"/>
                </a:solidFill>
              </a:rPr>
              <a:t>טיפול באיבר האחרון ביציאה מהלולאה </a:t>
            </a:r>
            <a:endParaRPr lang="en-US" dirty="0">
              <a:solidFill>
                <a:schemeClr val="accent6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</a:t>
            </a:r>
            <a:r>
              <a:rPr lang="en-US" dirty="0" err="1">
                <a:solidFill>
                  <a:srgbClr val="000000"/>
                </a:solidFill>
              </a:rPr>
              <a:t>last.SetNext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Node&lt;</a:t>
            </a:r>
            <a:r>
              <a:rPr lang="en-US" dirty="0" err="1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&gt;(</a:t>
            </a:r>
            <a:r>
              <a:rPr lang="en-US" dirty="0">
                <a:solidFill>
                  <a:srgbClr val="0000FF"/>
                </a:solidFill>
              </a:rPr>
              <a:t>new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RangeNode</a:t>
            </a:r>
            <a:r>
              <a:rPr lang="en-US" dirty="0">
                <a:solidFill>
                  <a:srgbClr val="000000"/>
                </a:solidFill>
              </a:rPr>
              <a:t>(from, to)));</a:t>
            </a:r>
          </a:p>
          <a:p>
            <a:pPr algn="l" rtl="0"/>
            <a:endParaRPr lang="he-IL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</a:t>
            </a:r>
            <a:r>
              <a:rPr lang="en-US" dirty="0">
                <a:solidFill>
                  <a:srgbClr val="0000FF"/>
                </a:solidFill>
              </a:rPr>
              <a:t>return</a:t>
            </a:r>
            <a:r>
              <a:rPr lang="en-US" dirty="0">
                <a:solidFill>
                  <a:srgbClr val="000000"/>
                </a:solidFill>
              </a:rPr>
              <a:t> rangeList.GetNext();</a:t>
            </a:r>
            <a:endParaRPr lang="he-IL" dirty="0"/>
          </a:p>
          <a:p>
            <a:pPr algn="l" rtl="0"/>
            <a:endParaRPr lang="en-US" dirty="0">
              <a:solidFill>
                <a:srgbClr val="000000"/>
              </a:solidFill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}    </a:t>
            </a:r>
            <a:endParaRPr lang="he-IL" dirty="0"/>
          </a:p>
        </p:txBody>
      </p:sp>
      <p:sp>
        <p:nvSpPr>
          <p:cNvPr id="2" name="חץ ימינה 1"/>
          <p:cNvSpPr/>
          <p:nvPr/>
        </p:nvSpPr>
        <p:spPr>
          <a:xfrm>
            <a:off x="40917" y="1306669"/>
            <a:ext cx="1002535" cy="15423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חץ ימינה 3"/>
          <p:cNvSpPr/>
          <p:nvPr/>
        </p:nvSpPr>
        <p:spPr>
          <a:xfrm>
            <a:off x="141114" y="2122584"/>
            <a:ext cx="1002535" cy="1542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חץ ימינה 5"/>
          <p:cNvSpPr/>
          <p:nvPr/>
        </p:nvSpPr>
        <p:spPr>
          <a:xfrm>
            <a:off x="184137" y="2999614"/>
            <a:ext cx="1002535" cy="1542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חץ ימינה 7"/>
          <p:cNvSpPr/>
          <p:nvPr/>
        </p:nvSpPr>
        <p:spPr>
          <a:xfrm>
            <a:off x="184137" y="3199950"/>
            <a:ext cx="1002535" cy="312834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חץ שמאלה 2"/>
          <p:cNvSpPr/>
          <p:nvPr/>
        </p:nvSpPr>
        <p:spPr>
          <a:xfrm>
            <a:off x="9055865" y="3480719"/>
            <a:ext cx="2798284" cy="727113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אם הסתיים רצף </a:t>
            </a:r>
          </a:p>
        </p:txBody>
      </p:sp>
      <p:sp>
        <p:nvSpPr>
          <p:cNvPr id="9" name="חץ שמאלה 8"/>
          <p:cNvSpPr/>
          <p:nvPr/>
        </p:nvSpPr>
        <p:spPr>
          <a:xfrm>
            <a:off x="6054291" y="4709108"/>
            <a:ext cx="4400716" cy="727113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אם הרצף ממשיך- קידום   </a:t>
            </a:r>
          </a:p>
        </p:txBody>
      </p:sp>
      <p:sp>
        <p:nvSpPr>
          <p:cNvPr id="10" name="חץ ימינה 9"/>
          <p:cNvSpPr/>
          <p:nvPr/>
        </p:nvSpPr>
        <p:spPr>
          <a:xfrm>
            <a:off x="132455" y="3900957"/>
            <a:ext cx="1002535" cy="15423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חץ ימינה 10"/>
          <p:cNvSpPr/>
          <p:nvPr/>
        </p:nvSpPr>
        <p:spPr>
          <a:xfrm>
            <a:off x="82358" y="5293935"/>
            <a:ext cx="1002535" cy="53365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חץ ימינה 11"/>
          <p:cNvSpPr/>
          <p:nvPr/>
        </p:nvSpPr>
        <p:spPr>
          <a:xfrm>
            <a:off x="32259" y="6109850"/>
            <a:ext cx="1002535" cy="355160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חץ ימינה 12"/>
          <p:cNvSpPr/>
          <p:nvPr/>
        </p:nvSpPr>
        <p:spPr>
          <a:xfrm>
            <a:off x="115407" y="2352266"/>
            <a:ext cx="1002535" cy="3099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024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8" grpId="0" animBg="1"/>
      <p:bldP spid="3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3988817" y="3011506"/>
            <a:ext cx="5993418" cy="189063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בקישור - קובץ עם הפתרונות </a:t>
            </a:r>
          </a:p>
          <a:p>
            <a:pPr algn="ctr"/>
            <a:r>
              <a:rPr lang="he-IL" sz="2800" b="1" dirty="0"/>
              <a:t>לשאלות </a:t>
            </a:r>
          </a:p>
          <a:p>
            <a:pPr algn="ctr"/>
            <a:r>
              <a:rPr lang="he-IL" sz="2800" b="1" dirty="0"/>
              <a:t>דיתה אוהב ציון  </a:t>
            </a:r>
          </a:p>
        </p:txBody>
      </p:sp>
      <p:sp>
        <p:nvSpPr>
          <p:cNvPr id="12" name="מציין מיקום תוכן 11"/>
          <p:cNvSpPr>
            <a:spLocks noGrp="1"/>
          </p:cNvSpPr>
          <p:nvPr>
            <p:ph sz="quarter" idx="10"/>
          </p:nvPr>
        </p:nvSpPr>
        <p:spPr>
          <a:xfrm>
            <a:off x="3842164" y="620928"/>
            <a:ext cx="6286724" cy="170730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השיעור הבא : שרשרת חוליות-7 </a:t>
            </a:r>
          </a:p>
          <a:p>
            <a:pPr algn="ctr"/>
            <a:r>
              <a:rPr lang="he-IL" sz="2800" b="1" dirty="0"/>
              <a:t> פתרון שאלות בגרות נוספות  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80" y="1375736"/>
            <a:ext cx="2897663" cy="289766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780645" y="5808076"/>
            <a:ext cx="3494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hlinkClick r:id="rId9"/>
              </a:rPr>
              <a:t>ditaohevzion@gmail.com</a:t>
            </a:r>
            <a:r>
              <a:rPr lang="en-US" sz="2000" dirty="0"/>
              <a:t> 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3137" y="2109625"/>
            <a:ext cx="5431972" cy="720000"/>
          </a:xfrm>
        </p:spPr>
        <p:txBody>
          <a:bodyPr/>
          <a:lstStyle/>
          <a:p>
            <a:r>
              <a:rPr lang="he-IL" dirty="0"/>
              <a:t>השאלות שנעבור היום</a:t>
            </a:r>
            <a:endParaRPr lang="en-US" dirty="0"/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4"/>
              </a:rPr>
            </a:br>
            <a:r>
              <a:rPr lang="en-US" dirty="0">
                <a:solidFill>
                  <a:srgbClr val="002060"/>
                </a:solidFill>
                <a:hlinkClick r:id="rId5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6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6248400" y="0"/>
            <a:ext cx="5993418" cy="189063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לקראת השיעור היום </a:t>
            </a:r>
          </a:p>
          <a:p>
            <a:pPr algn="ctr"/>
            <a:r>
              <a:rPr lang="he-IL" sz="2800" b="1" dirty="0"/>
              <a:t>בקישור - קובץ עם השאלות </a:t>
            </a:r>
          </a:p>
          <a:p>
            <a:pPr algn="ctr"/>
            <a:r>
              <a:rPr lang="he-IL" sz="2800" b="1" dirty="0"/>
              <a:t>הורידו אותו ועקבו אחרי ההסברים </a:t>
            </a:r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2" name="מציין מיקום טקסט 2"/>
          <p:cNvSpPr txBox="1">
            <a:spLocks/>
          </p:cNvSpPr>
          <p:nvPr/>
        </p:nvSpPr>
        <p:spPr>
          <a:xfrm>
            <a:off x="2492760" y="2831074"/>
            <a:ext cx="6825343" cy="229761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>
                <a:sym typeface="Varela Round"/>
              </a:rPr>
              <a:t>205-2003  סכום סדרות עולות</a:t>
            </a:r>
          </a:p>
          <a:p>
            <a:r>
              <a:rPr lang="he-IL" dirty="0">
                <a:sym typeface="Varela Round"/>
              </a:rPr>
              <a:t>205-2009  רשימה משולשת </a:t>
            </a:r>
          </a:p>
          <a:p>
            <a:r>
              <a:rPr lang="he-IL" dirty="0">
                <a:sym typeface="Varela Round"/>
              </a:rPr>
              <a:t> </a:t>
            </a:r>
            <a:r>
              <a:rPr lang="he-IL" dirty="0"/>
              <a:t>205-2010  רשימת טווחים 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    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71" y="1330745"/>
            <a:ext cx="2983540" cy="298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41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2003 -שאלון 899205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C9259-BD27-44CF-89D5-877243D9C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b="1" dirty="0"/>
              <a:t>טיפול בתת סדרות עולות </a:t>
            </a:r>
            <a:endParaRPr lang="en-US" b="1" dirty="0"/>
          </a:p>
          <a:p>
            <a:endParaRPr lang="en-US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3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645706" y="196065"/>
            <a:ext cx="3599238" cy="720000"/>
          </a:xfrm>
        </p:spPr>
        <p:txBody>
          <a:bodyPr/>
          <a:lstStyle/>
          <a:p>
            <a:r>
              <a:rPr lang="he-IL" sz="2800" dirty="0"/>
              <a:t>2003 -שאלון 899205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טיפול בתת-סדרות עולות </a:t>
            </a:r>
          </a:p>
        </p:txBody>
      </p:sp>
      <p:sp>
        <p:nvSpPr>
          <p:cNvPr id="5" name="מלבן 4"/>
          <p:cNvSpPr/>
          <p:nvPr/>
        </p:nvSpPr>
        <p:spPr>
          <a:xfrm>
            <a:off x="1" y="1566584"/>
            <a:ext cx="12061370" cy="2463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 כתבו פעולה המקבלת שרשרת חוליות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 לא ריקה של מספרים שלמים(רשימה)  ותחזיר שרשרת חוליות באופן הזה: </a:t>
            </a:r>
            <a:endParaRPr lang="en-US" sz="2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 עבור כל תת-רשימה של מספרים עולים ב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 , שבה כל מספר גדול מקודמו , יופיע ברשימה החדשה מספר אחד שהוא סכום כל המספרים העולים. </a:t>
            </a:r>
          </a:p>
          <a:p>
            <a:pPr>
              <a:lnSpc>
                <a:spcPct val="107000"/>
              </a:lnSpc>
            </a:pP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כל תת-רשימה של מספרים עולים מסתיימת כאשר אחריה יש מספר הקטן או  שווה למספר האחרון בתת-רשימה. </a:t>
            </a:r>
          </a:p>
          <a:p>
            <a:pPr>
              <a:lnSpc>
                <a:spcPct val="107000"/>
              </a:lnSpc>
            </a:pP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תת-רשימה יכולה לכלול גם מספר אחד. </a:t>
            </a:r>
          </a:p>
          <a:p>
            <a:pPr>
              <a:lnSpc>
                <a:spcPct val="107000"/>
              </a:lnSpc>
            </a:pP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סדר האיברים ברשימה החדשה יהיה על פי סדר התת רשימות ברשימה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he-IL" sz="2400" dirty="0">
                <a:ea typeface="Calibri" panose="020F0502020204030204" pitchFamily="34" charset="0"/>
                <a:cs typeface="Times New Roman" panose="02020603050405020304" pitchFamily="18" charset="0"/>
              </a:rPr>
              <a:t> . </a:t>
            </a:r>
            <a:endParaRPr lang="he-IL" sz="2400" dirty="0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3285" y="4832208"/>
            <a:ext cx="7198859" cy="129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86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810" y="204692"/>
            <a:ext cx="9802368" cy="720000"/>
          </a:xfrm>
        </p:spPr>
        <p:txBody>
          <a:bodyPr/>
          <a:lstStyle/>
          <a:p>
            <a:r>
              <a:rPr lang="he-IL" dirty="0"/>
              <a:t>ניתוח השאלה </a:t>
            </a:r>
            <a:r>
              <a:rPr lang="he-IL" dirty="0" err="1"/>
              <a:t>ותיכנון</a:t>
            </a:r>
            <a:r>
              <a:rPr lang="he-IL" dirty="0"/>
              <a:t>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0" y="974300"/>
            <a:ext cx="12192000" cy="4936643"/>
          </a:xfrm>
        </p:spPr>
        <p:txBody>
          <a:bodyPr/>
          <a:lstStyle/>
          <a:p>
            <a:r>
              <a:rPr lang="he-IL" dirty="0"/>
              <a:t>סריקת כל השרשרת. </a:t>
            </a:r>
          </a:p>
          <a:p>
            <a:r>
              <a:rPr lang="he-IL" dirty="0"/>
              <a:t>זיהוי תת-רשימה -  כאשר האיבר הבא קטן או שווה ל</a:t>
            </a:r>
            <a:r>
              <a:rPr lang="en-US" dirty="0" err="1"/>
              <a:t>pos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   ומכאן שלחוליה האחרונה אין עם מי לבדוק – ונעצור את הבדיקה </a:t>
            </a:r>
            <a:r>
              <a:rPr lang="en-US" dirty="0"/>
              <a:t>while (</a:t>
            </a:r>
            <a:r>
              <a:rPr lang="en-US" dirty="0" err="1"/>
              <a:t>pos.HasNext</a:t>
            </a:r>
            <a:r>
              <a:rPr lang="en-US" dirty="0"/>
              <a:t>() )</a:t>
            </a:r>
            <a:endParaRPr lang="he-IL" dirty="0"/>
          </a:p>
          <a:p>
            <a:pPr marL="96848" indent="0">
              <a:buNone/>
            </a:pPr>
            <a:endParaRPr lang="en-US" dirty="0"/>
          </a:p>
          <a:p>
            <a:pPr marL="96848" indent="0">
              <a:buNone/>
            </a:pPr>
            <a:endParaRPr lang="en-US" dirty="0"/>
          </a:p>
          <a:p>
            <a:pPr marL="96848" indent="0">
              <a:buNone/>
            </a:pPr>
            <a:endParaRPr lang="en-US" dirty="0"/>
          </a:p>
          <a:p>
            <a:pPr marL="96848" indent="0">
              <a:buNone/>
            </a:pPr>
            <a:r>
              <a:rPr lang="he-IL" dirty="0"/>
              <a:t>      בעיה– הסריקה תסתיים לפני שנוסיף את הסכום לשרשרת החדשה. לכן אחרי הלולאה  </a:t>
            </a:r>
          </a:p>
          <a:p>
            <a:pPr marL="96848" indent="0">
              <a:buNone/>
            </a:pPr>
            <a:r>
              <a:rPr lang="he-IL" dirty="0"/>
              <a:t>      נטפל בהוספה.</a:t>
            </a:r>
          </a:p>
          <a:p>
            <a:r>
              <a:rPr lang="he-IL" dirty="0"/>
              <a:t>משתנה </a:t>
            </a:r>
            <a:r>
              <a:rPr lang="en-US" dirty="0"/>
              <a:t>int sum </a:t>
            </a:r>
            <a:r>
              <a:rPr lang="he-IL" dirty="0"/>
              <a:t> - לצבירת סכום סידרה. </a:t>
            </a:r>
          </a:p>
          <a:p>
            <a:r>
              <a:rPr lang="he-IL" dirty="0"/>
              <a:t>לבנות הפניה לשרשרת החדשה   </a:t>
            </a:r>
            <a:r>
              <a:rPr lang="en-US" dirty="0"/>
              <a:t>Node&lt;int&gt; newN = null;</a:t>
            </a:r>
            <a:endParaRPr lang="he-IL" dirty="0"/>
          </a:p>
          <a:p>
            <a:endParaRPr lang="he-IL" dirty="0"/>
          </a:p>
          <a:p>
            <a:endParaRPr lang="he-IL" dirty="0"/>
          </a:p>
          <a:p>
            <a:pPr marL="96848" indent="0">
              <a:buNone/>
            </a:pPr>
            <a:endParaRPr lang="he-I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8" name="קבוצה 7"/>
          <p:cNvGrpSpPr/>
          <p:nvPr/>
        </p:nvGrpSpPr>
        <p:grpSpPr>
          <a:xfrm>
            <a:off x="2767648" y="2372353"/>
            <a:ext cx="5208800" cy="531778"/>
            <a:chOff x="608162" y="4666942"/>
            <a:chExt cx="5208800" cy="531778"/>
          </a:xfrm>
        </p:grpSpPr>
        <p:grpSp>
          <p:nvGrpSpPr>
            <p:cNvPr id="9" name="קבוצה 8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14" name="אליפסה 13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</a:t>
                </a:r>
              </a:p>
            </p:txBody>
          </p:sp>
          <p:sp>
            <p:nvSpPr>
              <p:cNvPr id="15" name="מלבן מעוגל 14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7</a:t>
                </a:r>
                <a:endParaRPr lang="he-IL" sz="2000" b="1" dirty="0"/>
              </a:p>
            </p:txBody>
          </p:sp>
          <p:sp>
            <p:nvSpPr>
              <p:cNvPr id="16" name="מלבן מעוגל 15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cxnSp>
            <p:nvCxnSpPr>
              <p:cNvPr id="17" name="מחבר חץ ישר 16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מחבר חץ ישר 17"/>
              <p:cNvCxnSpPr>
                <a:stCxn id="16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9" name="מחבר חץ ישר 18"/>
              <p:cNvCxnSpPr>
                <a:stCxn id="14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0" name="מלבן מעוגל 19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</p:grpSp>
        <p:cxnSp>
          <p:nvCxnSpPr>
            <p:cNvPr id="12" name="מחבר חץ ישר 11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3998407" y="2766070"/>
            <a:ext cx="627713" cy="759846"/>
            <a:chOff x="7890436" y="685041"/>
            <a:chExt cx="627713" cy="652852"/>
          </a:xfrm>
        </p:grpSpPr>
        <p:sp>
          <p:nvSpPr>
            <p:cNvPr id="22" name="אליפסה 21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>
              <a:endCxn id="22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קבוצה 27"/>
          <p:cNvGrpSpPr/>
          <p:nvPr/>
        </p:nvGrpSpPr>
        <p:grpSpPr>
          <a:xfrm>
            <a:off x="5058192" y="2846562"/>
            <a:ext cx="627713" cy="759846"/>
            <a:chOff x="7890436" y="685041"/>
            <a:chExt cx="627713" cy="652852"/>
          </a:xfrm>
        </p:grpSpPr>
        <p:sp>
          <p:nvSpPr>
            <p:cNvPr id="29" name="אליפסה 28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endCxn id="29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קבוצה 30"/>
          <p:cNvGrpSpPr/>
          <p:nvPr/>
        </p:nvGrpSpPr>
        <p:grpSpPr>
          <a:xfrm>
            <a:off x="6245274" y="2852501"/>
            <a:ext cx="627713" cy="759846"/>
            <a:chOff x="7890436" y="685041"/>
            <a:chExt cx="627713" cy="652852"/>
          </a:xfrm>
        </p:grpSpPr>
        <p:sp>
          <p:nvSpPr>
            <p:cNvPr id="32" name="אליפסה 31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endCxn id="32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7355129" y="2808215"/>
            <a:ext cx="627713" cy="759846"/>
            <a:chOff x="7890436" y="685041"/>
            <a:chExt cx="627713" cy="652852"/>
          </a:xfrm>
        </p:grpSpPr>
        <p:sp>
          <p:nvSpPr>
            <p:cNvPr id="35" name="אליפסה 34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endCxn id="35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המשך: בדיקת תת-רשימה(סידרה)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3085474" y="1175614"/>
            <a:ext cx="8212766" cy="2942037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 הוסף ערך </a:t>
            </a:r>
            <a:r>
              <a:rPr lang="en-US" dirty="0" err="1"/>
              <a:t>pos</a:t>
            </a:r>
            <a:r>
              <a:rPr lang="he-IL" dirty="0"/>
              <a:t> ל </a:t>
            </a:r>
            <a:r>
              <a:rPr lang="en-US" dirty="0"/>
              <a:t>sum  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     אם האיבר הבא קטן או שווה ל </a:t>
            </a:r>
            <a:r>
              <a:rPr lang="en-US" dirty="0" err="1"/>
              <a:t>pos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        </a:t>
            </a:r>
            <a:r>
              <a:rPr lang="he-IL" dirty="0">
                <a:solidFill>
                  <a:srgbClr val="C00000"/>
                </a:solidFill>
              </a:rPr>
              <a:t>הסתיימה סידרה </a:t>
            </a:r>
            <a:r>
              <a:rPr lang="he-IL" dirty="0"/>
              <a:t>– להוסיף </a:t>
            </a:r>
            <a:r>
              <a:rPr lang="en-US" dirty="0"/>
              <a:t>sum </a:t>
            </a:r>
            <a:r>
              <a:rPr lang="he-IL" dirty="0"/>
              <a:t> לשרשרת החדשה </a:t>
            </a:r>
          </a:p>
          <a:p>
            <a:pPr marL="96848" indent="0">
              <a:buNone/>
            </a:pPr>
            <a:r>
              <a:rPr lang="he-IL" dirty="0"/>
              <a:t>                                         לאפס את </a:t>
            </a:r>
            <a:r>
              <a:rPr lang="en-US" dirty="0"/>
              <a:t>sum </a:t>
            </a:r>
            <a:r>
              <a:rPr lang="he-IL" dirty="0"/>
              <a:t> </a:t>
            </a:r>
          </a:p>
          <a:p>
            <a:pPr marL="96848" indent="0">
              <a:buNone/>
            </a:pPr>
            <a:r>
              <a:rPr lang="he-IL" dirty="0"/>
              <a:t>                                         להעביר את </a:t>
            </a:r>
            <a:r>
              <a:rPr lang="en-US" dirty="0" err="1"/>
              <a:t>pos</a:t>
            </a:r>
            <a:r>
              <a:rPr lang="he-IL" dirty="0"/>
              <a:t> לחוליה הבאה. </a:t>
            </a:r>
          </a:p>
          <a:p>
            <a:pPr marL="96848" indent="0">
              <a:buNone/>
            </a:pPr>
            <a:r>
              <a:rPr lang="he-IL" dirty="0"/>
              <a:t>      אחרת   </a:t>
            </a:r>
          </a:p>
          <a:p>
            <a:pPr marL="96848" indent="0">
              <a:buNone/>
            </a:pPr>
            <a:r>
              <a:rPr lang="he-IL" dirty="0"/>
              <a:t>           </a:t>
            </a:r>
            <a:r>
              <a:rPr lang="he-IL" dirty="0" err="1">
                <a:solidFill>
                  <a:srgbClr val="C00000"/>
                </a:solidFill>
              </a:rPr>
              <a:t>הסידרה</a:t>
            </a:r>
            <a:r>
              <a:rPr lang="he-IL" dirty="0">
                <a:solidFill>
                  <a:srgbClr val="C00000"/>
                </a:solidFill>
              </a:rPr>
              <a:t> ממשיכה </a:t>
            </a:r>
            <a:r>
              <a:rPr lang="he-IL" dirty="0"/>
              <a:t>- להעביר את </a:t>
            </a:r>
            <a:r>
              <a:rPr lang="en-US" dirty="0" err="1"/>
              <a:t>pos</a:t>
            </a:r>
            <a:r>
              <a:rPr lang="he-IL" dirty="0"/>
              <a:t> לחוליה הבאה.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endParaRPr lang="he-IL" dirty="0"/>
          </a:p>
          <a:p>
            <a:endParaRPr lang="en-US" dirty="0"/>
          </a:p>
          <a:p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930272" y="4435513"/>
            <a:ext cx="5208800" cy="531778"/>
            <a:chOff x="608162" y="4666942"/>
            <a:chExt cx="5208800" cy="531778"/>
          </a:xfrm>
        </p:grpSpPr>
        <p:grpSp>
          <p:nvGrpSpPr>
            <p:cNvPr id="6" name="קבוצה 5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9" name="אליפסה 8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</a:t>
                </a:r>
              </a:p>
            </p:txBody>
          </p:sp>
          <p:sp>
            <p:nvSpPr>
              <p:cNvPr id="10" name="מלבן מעוגל 9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</a:t>
                </a:r>
                <a:endParaRPr lang="he-IL" sz="2000" b="1" dirty="0"/>
              </a:p>
            </p:txBody>
          </p:sp>
          <p:sp>
            <p:nvSpPr>
              <p:cNvPr id="11" name="מלבן מעוגל 10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cxnSp>
            <p:nvCxnSpPr>
              <p:cNvPr id="12" name="מחבר חץ ישר 11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מחבר חץ ישר 12"/>
              <p:cNvCxnSpPr>
                <a:stCxn id="11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מחבר חץ ישר 13"/>
              <p:cNvCxnSpPr>
                <a:stCxn id="9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5" name="מלבן מעוגל 14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</p:grpSp>
        <p:cxnSp>
          <p:nvCxnSpPr>
            <p:cNvPr id="7" name="מחבר חץ ישר 6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מלבן מעוגל 7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-2</a:t>
              </a:r>
              <a:endParaRPr lang="he-IL" sz="2000" b="1" dirty="0"/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2266690" y="4934563"/>
            <a:ext cx="627713" cy="759846"/>
            <a:chOff x="7890436" y="685041"/>
            <a:chExt cx="627713" cy="652852"/>
          </a:xfrm>
        </p:grpSpPr>
        <p:sp>
          <p:nvSpPr>
            <p:cNvPr id="17" name="אליפסה 16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8" name="מחבר חץ ישר 17"/>
            <p:cNvCxnSpPr>
              <a:endCxn id="17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קבוצה 18"/>
          <p:cNvGrpSpPr/>
          <p:nvPr/>
        </p:nvGrpSpPr>
        <p:grpSpPr>
          <a:xfrm>
            <a:off x="3272717" y="4899249"/>
            <a:ext cx="627713" cy="759846"/>
            <a:chOff x="7890436" y="685041"/>
            <a:chExt cx="627713" cy="652852"/>
          </a:xfrm>
        </p:grpSpPr>
        <p:sp>
          <p:nvSpPr>
            <p:cNvPr id="20" name="אליפסה 19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1" name="מחבר חץ ישר 20"/>
            <p:cNvCxnSpPr>
              <a:endCxn id="20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קבוצה 21"/>
          <p:cNvGrpSpPr/>
          <p:nvPr/>
        </p:nvGrpSpPr>
        <p:grpSpPr>
          <a:xfrm>
            <a:off x="4297640" y="4922984"/>
            <a:ext cx="627713" cy="759846"/>
            <a:chOff x="7890436" y="685041"/>
            <a:chExt cx="627713" cy="652852"/>
          </a:xfrm>
        </p:grpSpPr>
        <p:sp>
          <p:nvSpPr>
            <p:cNvPr id="23" name="אליפסה 22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4" name="מחבר חץ ישר 23"/>
            <p:cNvCxnSpPr>
              <a:endCxn id="23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קבוצה 27"/>
          <p:cNvGrpSpPr/>
          <p:nvPr/>
        </p:nvGrpSpPr>
        <p:grpSpPr>
          <a:xfrm>
            <a:off x="5511888" y="4896824"/>
            <a:ext cx="627713" cy="759846"/>
            <a:chOff x="7890436" y="685041"/>
            <a:chExt cx="627713" cy="652852"/>
          </a:xfrm>
        </p:grpSpPr>
        <p:sp>
          <p:nvSpPr>
            <p:cNvPr id="29" name="אליפסה 28"/>
            <p:cNvSpPr/>
            <p:nvPr/>
          </p:nvSpPr>
          <p:spPr>
            <a:xfrm>
              <a:off x="7890436" y="929471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0" name="מחבר חץ ישר 29"/>
            <p:cNvCxnSpPr>
              <a:endCxn id="29" idx="0"/>
            </p:cNvCxnSpPr>
            <p:nvPr/>
          </p:nvCxnSpPr>
          <p:spPr>
            <a:xfrm>
              <a:off x="8204292" y="685041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פינה מקופלת 30"/>
          <p:cNvSpPr/>
          <p:nvPr/>
        </p:nvSpPr>
        <p:spPr>
          <a:xfrm>
            <a:off x="955504" y="847946"/>
            <a:ext cx="1197428" cy="114300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 anchorCtr="0"/>
          <a:lstStyle/>
          <a:p>
            <a:pPr algn="ctr"/>
            <a:r>
              <a:rPr lang="en-US" sz="2000" b="1" dirty="0"/>
              <a:t>sum</a:t>
            </a:r>
            <a:endParaRPr lang="he-IL" sz="2000" b="1" dirty="0"/>
          </a:p>
        </p:txBody>
      </p:sp>
      <p:sp>
        <p:nvSpPr>
          <p:cNvPr id="36" name="מלבן מעוגל 35"/>
          <p:cNvSpPr/>
          <p:nvPr/>
        </p:nvSpPr>
        <p:spPr>
          <a:xfrm>
            <a:off x="1113725" y="1456391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0</a:t>
            </a:r>
            <a:endParaRPr lang="he-IL" sz="2000" b="1" dirty="0"/>
          </a:p>
        </p:txBody>
      </p:sp>
      <p:grpSp>
        <p:nvGrpSpPr>
          <p:cNvPr id="38" name="קבוצה 37"/>
          <p:cNvGrpSpPr/>
          <p:nvPr/>
        </p:nvGrpSpPr>
        <p:grpSpPr>
          <a:xfrm>
            <a:off x="797247" y="3509032"/>
            <a:ext cx="2449722" cy="469723"/>
            <a:chOff x="222394" y="4666942"/>
            <a:chExt cx="2449722" cy="469723"/>
          </a:xfrm>
        </p:grpSpPr>
        <p:sp>
          <p:nvSpPr>
            <p:cNvPr id="41" name="אליפסה 40"/>
            <p:cNvSpPr/>
            <p:nvPr/>
          </p:nvSpPr>
          <p:spPr>
            <a:xfrm>
              <a:off x="222394" y="4666942"/>
              <a:ext cx="1283703" cy="46972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newN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מלבן מעוגל 41"/>
            <p:cNvSpPr/>
            <p:nvPr/>
          </p:nvSpPr>
          <p:spPr>
            <a:xfrm>
              <a:off x="1976764" y="4774145"/>
              <a:ext cx="695352" cy="3625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null</a:t>
              </a:r>
              <a:endParaRPr lang="he-IL" sz="2000" b="1" dirty="0"/>
            </a:p>
          </p:txBody>
        </p:sp>
        <p:cxnSp>
          <p:nvCxnSpPr>
            <p:cNvPr id="46" name="מחבר חץ ישר 45"/>
            <p:cNvCxnSpPr>
              <a:stCxn id="41" idx="6"/>
            </p:cNvCxnSpPr>
            <p:nvPr/>
          </p:nvCxnSpPr>
          <p:spPr>
            <a:xfrm>
              <a:off x="1506097" y="4901804"/>
              <a:ext cx="434548" cy="2109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9" name="מלבן מעוגל 48"/>
          <p:cNvSpPr/>
          <p:nvPr/>
        </p:nvSpPr>
        <p:spPr>
          <a:xfrm>
            <a:off x="2540124" y="3605903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sp>
        <p:nvSpPr>
          <p:cNvPr id="50" name="חץ שמאלה 49"/>
          <p:cNvSpPr/>
          <p:nvPr/>
        </p:nvSpPr>
        <p:spPr>
          <a:xfrm>
            <a:off x="10733315" y="1162069"/>
            <a:ext cx="1012372" cy="269265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1" name="חץ שמאלה 50"/>
          <p:cNvSpPr/>
          <p:nvPr/>
        </p:nvSpPr>
        <p:spPr>
          <a:xfrm>
            <a:off x="10679108" y="1596901"/>
            <a:ext cx="1012372" cy="269265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חץ שמאלה 51"/>
          <p:cNvSpPr/>
          <p:nvPr/>
        </p:nvSpPr>
        <p:spPr>
          <a:xfrm>
            <a:off x="10679108" y="3099144"/>
            <a:ext cx="1012372" cy="269265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חץ שמאלה 52"/>
          <p:cNvSpPr/>
          <p:nvPr/>
        </p:nvSpPr>
        <p:spPr>
          <a:xfrm>
            <a:off x="10679108" y="1982269"/>
            <a:ext cx="1012372" cy="269265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מעוגל 31"/>
          <p:cNvSpPr/>
          <p:nvPr/>
        </p:nvSpPr>
        <p:spPr>
          <a:xfrm>
            <a:off x="1117477" y="1497558"/>
            <a:ext cx="695351" cy="3440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1</a:t>
            </a:r>
            <a:endParaRPr lang="he-IL" sz="2000" b="1" dirty="0"/>
          </a:p>
        </p:txBody>
      </p:sp>
      <p:sp>
        <p:nvSpPr>
          <p:cNvPr id="34" name="מלבן מעוגל 33"/>
          <p:cNvSpPr/>
          <p:nvPr/>
        </p:nvSpPr>
        <p:spPr>
          <a:xfrm>
            <a:off x="1157532" y="1477526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3</a:t>
            </a:r>
            <a:endParaRPr lang="he-IL" sz="2000" b="1" dirty="0"/>
          </a:p>
        </p:txBody>
      </p:sp>
      <p:sp>
        <p:nvSpPr>
          <p:cNvPr id="35" name="מלבן מעוגל 34"/>
          <p:cNvSpPr/>
          <p:nvPr/>
        </p:nvSpPr>
        <p:spPr>
          <a:xfrm>
            <a:off x="1083658" y="1453179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sp>
        <p:nvSpPr>
          <p:cNvPr id="54" name="מלבן מעוגל 53"/>
          <p:cNvSpPr/>
          <p:nvPr/>
        </p:nvSpPr>
        <p:spPr>
          <a:xfrm>
            <a:off x="1151295" y="1468947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0</a:t>
            </a:r>
            <a:endParaRPr lang="he-IL" sz="2000" b="1" dirty="0"/>
          </a:p>
        </p:txBody>
      </p:sp>
      <p:sp>
        <p:nvSpPr>
          <p:cNvPr id="56" name="מלבן 55"/>
          <p:cNvSpPr/>
          <p:nvPr/>
        </p:nvSpPr>
        <p:spPr>
          <a:xfrm>
            <a:off x="412153" y="2290614"/>
            <a:ext cx="3459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6848" indent="0">
              <a:buNone/>
            </a:pPr>
            <a:r>
              <a:rPr lang="en-US" sz="2400" dirty="0"/>
              <a:t>while (</a:t>
            </a:r>
            <a:r>
              <a:rPr lang="en-US" sz="2400" dirty="0" err="1"/>
              <a:t>pos.HasNext</a:t>
            </a:r>
            <a:r>
              <a:rPr lang="en-US" sz="2400" dirty="0"/>
              <a:t>() )</a:t>
            </a:r>
            <a:endParaRPr lang="he-IL" sz="2400" dirty="0"/>
          </a:p>
        </p:txBody>
      </p:sp>
      <p:sp>
        <p:nvSpPr>
          <p:cNvPr id="57" name="סוגר מסולסל שמאלי 56"/>
          <p:cNvSpPr/>
          <p:nvPr/>
        </p:nvSpPr>
        <p:spPr>
          <a:xfrm>
            <a:off x="3733198" y="1107856"/>
            <a:ext cx="751716" cy="2758378"/>
          </a:xfrm>
          <a:prstGeom prst="leftBrace">
            <a:avLst>
              <a:gd name="adj1" fmla="val 8333"/>
              <a:gd name="adj2" fmla="val 51973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פיצוץ 2 57"/>
          <p:cNvSpPr/>
          <p:nvPr/>
        </p:nvSpPr>
        <p:spPr>
          <a:xfrm>
            <a:off x="797247" y="5700091"/>
            <a:ext cx="8135351" cy="1163591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sz="2000" b="1" dirty="0"/>
              <a:t>יש לטפל באיבר האחרון או ב </a:t>
            </a:r>
            <a:r>
              <a:rPr lang="en-US" sz="2000" b="1" dirty="0"/>
              <a:t>sum</a:t>
            </a:r>
            <a:endParaRPr lang="he-IL" sz="2000" b="1" dirty="0"/>
          </a:p>
        </p:txBody>
      </p:sp>
      <p:sp>
        <p:nvSpPr>
          <p:cNvPr id="59" name="פיצוץ 2 58"/>
          <p:cNvSpPr/>
          <p:nvPr/>
        </p:nvSpPr>
        <p:spPr>
          <a:xfrm>
            <a:off x="-782954" y="1791352"/>
            <a:ext cx="8135351" cy="1163591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sz="2000" b="1" dirty="0"/>
              <a:t>להוסיף אחרי האחרון </a:t>
            </a:r>
          </a:p>
        </p:txBody>
      </p:sp>
      <p:grpSp>
        <p:nvGrpSpPr>
          <p:cNvPr id="60" name="קבוצה 59"/>
          <p:cNvGrpSpPr/>
          <p:nvPr/>
        </p:nvGrpSpPr>
        <p:grpSpPr>
          <a:xfrm>
            <a:off x="2536827" y="2884376"/>
            <a:ext cx="627713" cy="759847"/>
            <a:chOff x="7890436" y="883296"/>
            <a:chExt cx="627713" cy="652852"/>
          </a:xfrm>
        </p:grpSpPr>
        <p:sp>
          <p:nvSpPr>
            <p:cNvPr id="61" name="אליפסה 60"/>
            <p:cNvSpPr/>
            <p:nvPr/>
          </p:nvSpPr>
          <p:spPr>
            <a:xfrm>
              <a:off x="7890436" y="883296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62" name="מחבר חץ ישר 61"/>
            <p:cNvCxnSpPr/>
            <p:nvPr/>
          </p:nvCxnSpPr>
          <p:spPr>
            <a:xfrm>
              <a:off x="8192034" y="1291718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3" name="פיצוץ 2 62"/>
          <p:cNvSpPr/>
          <p:nvPr/>
        </p:nvSpPr>
        <p:spPr>
          <a:xfrm>
            <a:off x="6065180" y="3732799"/>
            <a:ext cx="2527618" cy="1098052"/>
          </a:xfrm>
          <a:prstGeom prst="irregularSeal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בעיות...</a:t>
            </a:r>
          </a:p>
        </p:txBody>
      </p:sp>
    </p:spTree>
    <p:extLst>
      <p:ext uri="{BB962C8B-B14F-4D97-AF65-F5344CB8AC3E}">
        <p14:creationId xmlns:p14="http://schemas.microsoft.com/office/powerpoint/2010/main" val="221422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6" grpId="0" animBg="1"/>
      <p:bldP spid="49" grpId="0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1" grpId="0" animBg="1"/>
      <p:bldP spid="51" grpId="1" animBg="1"/>
      <p:bldP spid="51" grpId="2" animBg="1"/>
      <p:bldP spid="51" grpId="3" animBg="1"/>
      <p:bldP spid="51" grpId="4" animBg="1"/>
      <p:bldP spid="51" grpId="5" animBg="1"/>
      <p:bldP spid="52" grpId="0" animBg="1"/>
      <p:bldP spid="52" grpId="1" animBg="1"/>
      <p:bldP spid="52" grpId="2" animBg="1"/>
      <p:bldP spid="52" grpId="3" animBg="1"/>
      <p:bldP spid="53" grpId="1" animBg="1"/>
      <p:bldP spid="32" grpId="0" animBg="1"/>
      <p:bldP spid="34" grpId="0" animBg="1"/>
      <p:bldP spid="35" grpId="0" animBg="1"/>
      <p:bldP spid="54" grpId="0" animBg="1"/>
      <p:bldP spid="56" grpId="0"/>
      <p:bldP spid="57" grpId="0" animBg="1"/>
      <p:bldP spid="58" grpId="0" animBg="1"/>
      <p:bldP spid="59" grpId="0" animBg="1"/>
      <p:bldP spid="63" grpId="0" animBg="1"/>
      <p:bldP spid="6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69183" y="-55444"/>
            <a:ext cx="9802368" cy="720000"/>
          </a:xfrm>
        </p:spPr>
        <p:txBody>
          <a:bodyPr/>
          <a:lstStyle/>
          <a:p>
            <a:r>
              <a:rPr lang="he-IL" dirty="0"/>
              <a:t>המשך: הוספת חוליות לשרשרת החדשה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3258785" y="574124"/>
            <a:ext cx="8212766" cy="3168933"/>
          </a:xfrm>
        </p:spPr>
        <p:txBody>
          <a:bodyPr>
            <a:normAutofit/>
          </a:bodyPr>
          <a:lstStyle/>
          <a:p>
            <a:r>
              <a:rPr lang="he-IL" dirty="0"/>
              <a:t>מאחר ובשאלה הדרישה להוספה על פי סדר יחסי של הסדרות , יש להשתמש בגישה של הוסף אחרי האחרון. </a:t>
            </a:r>
          </a:p>
          <a:p>
            <a:pPr marL="96848" indent="0">
              <a:buNone/>
            </a:pPr>
            <a:r>
              <a:rPr lang="he-IL" dirty="0"/>
              <a:t>     נדרש : הפניה לאיבר האחרון. </a:t>
            </a:r>
          </a:p>
          <a:p>
            <a:pPr marL="96848" indent="0">
              <a:buNone/>
            </a:pPr>
            <a:endParaRPr lang="he-IL" dirty="0"/>
          </a:p>
          <a:p>
            <a:pPr marL="96848" indent="0">
              <a:buNone/>
            </a:pPr>
            <a:r>
              <a:rPr lang="he-IL" dirty="0"/>
              <a:t>בדיקות על השרשרת החדשה : </a:t>
            </a:r>
          </a:p>
          <a:p>
            <a:pPr marL="96848" indent="0">
              <a:buNone/>
            </a:pPr>
            <a:r>
              <a:rPr lang="he-IL" dirty="0"/>
              <a:t>     אם היא ריקה -   הוספת איבר ראשון </a:t>
            </a:r>
            <a:r>
              <a:rPr lang="he-IL" dirty="0" err="1"/>
              <a:t>ועידכון</a:t>
            </a:r>
            <a:r>
              <a:rPr lang="he-IL" dirty="0"/>
              <a:t> </a:t>
            </a:r>
            <a:r>
              <a:rPr lang="en-US" dirty="0"/>
              <a:t>last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    אם לא ריקה -  הוספה אחרי </a:t>
            </a:r>
            <a:r>
              <a:rPr lang="en-US" dirty="0"/>
              <a:t>last</a:t>
            </a:r>
            <a:r>
              <a:rPr lang="he-IL" dirty="0"/>
              <a:t>  וקידום.</a:t>
            </a:r>
            <a:r>
              <a:rPr lang="en-US" dirty="0"/>
              <a:t>            </a:t>
            </a:r>
            <a:endParaRPr lang="he-IL" dirty="0"/>
          </a:p>
          <a:p>
            <a:endParaRPr lang="he-IL" dirty="0"/>
          </a:p>
        </p:txBody>
      </p:sp>
      <p:cxnSp>
        <p:nvCxnSpPr>
          <p:cNvPr id="6" name="מחבר חץ ישר 5"/>
          <p:cNvCxnSpPr/>
          <p:nvPr/>
        </p:nvCxnSpPr>
        <p:spPr>
          <a:xfrm>
            <a:off x="1719201" y="3543757"/>
            <a:ext cx="396922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מחבר חץ ישר 6"/>
          <p:cNvCxnSpPr>
            <a:stCxn id="5" idx="3"/>
          </p:cNvCxnSpPr>
          <p:nvPr/>
        </p:nvCxnSpPr>
        <p:spPr>
          <a:xfrm>
            <a:off x="2775099" y="3561797"/>
            <a:ext cx="462732" cy="1804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מלבן מעוגל 7"/>
          <p:cNvSpPr/>
          <p:nvPr/>
        </p:nvSpPr>
        <p:spPr>
          <a:xfrm>
            <a:off x="3201455" y="3389557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4</a:t>
            </a:r>
            <a:endParaRPr lang="he-IL" sz="2000" b="1" dirty="0"/>
          </a:p>
        </p:txBody>
      </p:sp>
      <p:grpSp>
        <p:nvGrpSpPr>
          <p:cNvPr id="11" name="קבוצה 10"/>
          <p:cNvGrpSpPr/>
          <p:nvPr/>
        </p:nvGrpSpPr>
        <p:grpSpPr>
          <a:xfrm>
            <a:off x="390843" y="1267850"/>
            <a:ext cx="2449722" cy="469723"/>
            <a:chOff x="222394" y="4666942"/>
            <a:chExt cx="2449722" cy="469723"/>
          </a:xfrm>
        </p:grpSpPr>
        <p:sp>
          <p:nvSpPr>
            <p:cNvPr id="12" name="אליפסה 11"/>
            <p:cNvSpPr/>
            <p:nvPr/>
          </p:nvSpPr>
          <p:spPr>
            <a:xfrm>
              <a:off x="222394" y="4666942"/>
              <a:ext cx="1283703" cy="46972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newN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מלבן מעוגל 12"/>
            <p:cNvSpPr/>
            <p:nvPr/>
          </p:nvSpPr>
          <p:spPr>
            <a:xfrm>
              <a:off x="1976764" y="4774145"/>
              <a:ext cx="695352" cy="3625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null</a:t>
              </a:r>
              <a:endParaRPr lang="he-IL" sz="2000" b="1" dirty="0"/>
            </a:p>
          </p:txBody>
        </p:sp>
        <p:cxnSp>
          <p:nvCxnSpPr>
            <p:cNvPr id="14" name="מחבר חץ ישר 13"/>
            <p:cNvCxnSpPr>
              <a:stCxn id="12" idx="6"/>
            </p:cNvCxnSpPr>
            <p:nvPr/>
          </p:nvCxnSpPr>
          <p:spPr>
            <a:xfrm>
              <a:off x="1506097" y="4901804"/>
              <a:ext cx="434548" cy="2109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קבוצה 14"/>
          <p:cNvGrpSpPr/>
          <p:nvPr/>
        </p:nvGrpSpPr>
        <p:grpSpPr>
          <a:xfrm>
            <a:off x="2165640" y="615206"/>
            <a:ext cx="627713" cy="759847"/>
            <a:chOff x="7890436" y="883296"/>
            <a:chExt cx="627713" cy="652852"/>
          </a:xfrm>
        </p:grpSpPr>
        <p:sp>
          <p:nvSpPr>
            <p:cNvPr id="16" name="אליפסה 15"/>
            <p:cNvSpPr/>
            <p:nvPr/>
          </p:nvSpPr>
          <p:spPr>
            <a:xfrm>
              <a:off x="7890436" y="883296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17" name="מחבר חץ ישר 16"/>
            <p:cNvCxnSpPr/>
            <p:nvPr/>
          </p:nvCxnSpPr>
          <p:spPr>
            <a:xfrm>
              <a:off x="8192034" y="1291718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קבוצה 17"/>
          <p:cNvGrpSpPr/>
          <p:nvPr/>
        </p:nvGrpSpPr>
        <p:grpSpPr>
          <a:xfrm>
            <a:off x="343631" y="3308895"/>
            <a:ext cx="2449722" cy="469723"/>
            <a:chOff x="222394" y="4666942"/>
            <a:chExt cx="2449722" cy="469723"/>
          </a:xfrm>
        </p:grpSpPr>
        <p:sp>
          <p:nvSpPr>
            <p:cNvPr id="20" name="מלבן מעוגל 19"/>
            <p:cNvSpPr/>
            <p:nvPr/>
          </p:nvSpPr>
          <p:spPr>
            <a:xfrm>
              <a:off x="1976764" y="4774145"/>
              <a:ext cx="695352" cy="36252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null</a:t>
              </a:r>
              <a:endParaRPr lang="he-IL" sz="2000" b="1" dirty="0"/>
            </a:p>
          </p:txBody>
        </p:sp>
        <p:sp>
          <p:nvSpPr>
            <p:cNvPr id="19" name="אליפסה 18"/>
            <p:cNvSpPr/>
            <p:nvPr/>
          </p:nvSpPr>
          <p:spPr>
            <a:xfrm>
              <a:off x="222394" y="4666942"/>
              <a:ext cx="1283703" cy="46972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newN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" name="מחבר חץ ישר 20"/>
            <p:cNvCxnSpPr>
              <a:stCxn id="19" idx="6"/>
            </p:cNvCxnSpPr>
            <p:nvPr/>
          </p:nvCxnSpPr>
          <p:spPr>
            <a:xfrm>
              <a:off x="1506097" y="4901804"/>
              <a:ext cx="434548" cy="2109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2" name="קבוצה 21"/>
          <p:cNvGrpSpPr/>
          <p:nvPr/>
        </p:nvGrpSpPr>
        <p:grpSpPr>
          <a:xfrm>
            <a:off x="3211764" y="2512340"/>
            <a:ext cx="627713" cy="759847"/>
            <a:chOff x="7890436" y="883296"/>
            <a:chExt cx="627713" cy="652852"/>
          </a:xfrm>
        </p:grpSpPr>
        <p:sp>
          <p:nvSpPr>
            <p:cNvPr id="23" name="אליפסה 22"/>
            <p:cNvSpPr/>
            <p:nvPr/>
          </p:nvSpPr>
          <p:spPr>
            <a:xfrm>
              <a:off x="7890436" y="883296"/>
              <a:ext cx="627713" cy="40842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24" name="מחבר חץ ישר 23"/>
            <p:cNvCxnSpPr/>
            <p:nvPr/>
          </p:nvCxnSpPr>
          <p:spPr>
            <a:xfrm>
              <a:off x="8192034" y="1291718"/>
              <a:ext cx="1" cy="24443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מלבן מעוגל 4"/>
          <p:cNvSpPr/>
          <p:nvPr/>
        </p:nvSpPr>
        <p:spPr>
          <a:xfrm>
            <a:off x="2079747" y="3380537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130543" y="3977270"/>
            <a:ext cx="593844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מה יקרה במקרה והקלט היא שרשרת כזו ? </a:t>
            </a:r>
          </a:p>
        </p:txBody>
      </p:sp>
      <p:grpSp>
        <p:nvGrpSpPr>
          <p:cNvPr id="26" name="קבוצה 25"/>
          <p:cNvGrpSpPr/>
          <p:nvPr/>
        </p:nvGrpSpPr>
        <p:grpSpPr>
          <a:xfrm>
            <a:off x="654385" y="4475870"/>
            <a:ext cx="5208800" cy="531778"/>
            <a:chOff x="608162" y="4666942"/>
            <a:chExt cx="5208800" cy="531778"/>
          </a:xfrm>
        </p:grpSpPr>
        <p:grpSp>
          <p:nvGrpSpPr>
            <p:cNvPr id="27" name="קבוצה 26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30" name="אליפסה 29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</a:t>
                </a:r>
              </a:p>
            </p:txBody>
          </p:sp>
          <p:sp>
            <p:nvSpPr>
              <p:cNvPr id="31" name="מלבן מעוגל 30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</a:t>
                </a:r>
                <a:endParaRPr lang="he-IL" sz="2000" b="1" dirty="0"/>
              </a:p>
            </p:txBody>
          </p:sp>
          <p:sp>
            <p:nvSpPr>
              <p:cNvPr id="32" name="מלבן מעוגל 31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cxnSp>
            <p:nvCxnSpPr>
              <p:cNvPr id="33" name="מחבר חץ ישר 32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4" name="מחבר חץ ישר 33"/>
              <p:cNvCxnSpPr>
                <a:stCxn id="32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מחבר חץ ישר 34"/>
              <p:cNvCxnSpPr>
                <a:stCxn id="30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6" name="מלבן מעוגל 35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</p:grpSp>
        <p:cxnSp>
          <p:nvCxnSpPr>
            <p:cNvPr id="28" name="מחבר חץ ישר 27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מלבן מעוגל 28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</p:grpSp>
      <p:sp>
        <p:nvSpPr>
          <p:cNvPr id="37" name="מלבן 36"/>
          <p:cNvSpPr/>
          <p:nvPr/>
        </p:nvSpPr>
        <p:spPr>
          <a:xfrm>
            <a:off x="507900" y="5255434"/>
            <a:ext cx="85632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/>
              <a:t>אם כל השרשרת היא סדרה אחת עולה –</a:t>
            </a:r>
          </a:p>
          <a:p>
            <a:r>
              <a:rPr lang="he-IL" sz="2400" dirty="0"/>
              <a:t>                          ביציאה מהלולאה  </a:t>
            </a:r>
            <a:r>
              <a:rPr lang="en-US" sz="2400" dirty="0" err="1"/>
              <a:t>newN</a:t>
            </a:r>
            <a:r>
              <a:rPr lang="he-IL" sz="2400" dirty="0"/>
              <a:t> היא שרשרת ריקה !!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086" y="6201514"/>
            <a:ext cx="6411817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b="1" dirty="0"/>
              <a:t>בשאלה האחרונה – רשימת טווחים- יש גישה שונה לטיפול בהוספה אחרי האחרון בשרשרת חוליות </a:t>
            </a:r>
          </a:p>
        </p:txBody>
      </p:sp>
    </p:spTree>
    <p:extLst>
      <p:ext uri="{BB962C8B-B14F-4D97-AF65-F5344CB8AC3E}">
        <p14:creationId xmlns:p14="http://schemas.microsoft.com/office/powerpoint/2010/main" val="327614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641770" y="155448"/>
            <a:ext cx="4232551" cy="720000"/>
          </a:xfrm>
        </p:spPr>
        <p:txBody>
          <a:bodyPr/>
          <a:lstStyle/>
          <a:p>
            <a:r>
              <a:rPr lang="he-IL" dirty="0"/>
              <a:t>המשך:  התכנית </a:t>
            </a:r>
          </a:p>
        </p:txBody>
      </p:sp>
      <p:sp>
        <p:nvSpPr>
          <p:cNvPr id="5" name="מלבן 4"/>
          <p:cNvSpPr/>
          <p:nvPr/>
        </p:nvSpPr>
        <p:spPr>
          <a:xfrm>
            <a:off x="405919" y="239394"/>
            <a:ext cx="1029788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Sedarot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list)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,last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list;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לסריקה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list </a:t>
            </a:r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אפשר להשתמש   </a:t>
            </a:r>
            <a:endParaRPr lang="he-IL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sum = 0;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pos.HasNext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    }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sum +=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pos.GetValue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pos.GetValue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()&lt;=pos.GetNext().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GetValue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</a:p>
          <a:p>
            <a:pPr algn="l" rtl="0"/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// הסדרה הסתיימה                                            }                 </a:t>
            </a:r>
            <a:endParaRPr lang="he-IL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</a:t>
            </a:r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הוספה לשרשרת ריקה </a:t>
            </a:r>
            <a:endParaRPr lang="he-IL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}             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&gt;(sum);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last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   sum = 0;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{              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 </a:t>
            </a:r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הוספה אחרי האחרון </a:t>
            </a:r>
            <a:endParaRPr lang="he-IL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 }                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last.SetNext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&gt;(sum));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last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last.GetNext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sum = 0;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   {                           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{             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pos.GetNext();     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  </a:t>
            </a:r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קידום לחוליה הבאה </a:t>
            </a:r>
            <a:endParaRPr lang="he-IL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{     </a:t>
            </a:r>
          </a:p>
        </p:txBody>
      </p:sp>
      <p:sp>
        <p:nvSpPr>
          <p:cNvPr id="6" name="מלבן 5"/>
          <p:cNvSpPr/>
          <p:nvPr/>
        </p:nvSpPr>
        <p:spPr>
          <a:xfrm>
            <a:off x="7205347" y="1841964"/>
            <a:ext cx="4986653" cy="2308324"/>
          </a:xfrm>
          <a:prstGeom prst="rect">
            <a:avLst/>
          </a:prstGeom>
          <a:ln w="41275">
            <a:solidFill>
              <a:schemeClr val="accent2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he-IL" dirty="0">
                <a:solidFill>
                  <a:srgbClr val="008000"/>
                </a:solidFill>
                <a:latin typeface="Consolas" panose="020B0609020204030204" pitchFamily="49" charset="0"/>
              </a:rPr>
              <a:t>//// טיפול באיבר האחרון או הסכום </a:t>
            </a:r>
            <a:endParaRPr lang="he-IL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sum +=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pos.GetValue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algn="l" rtl="0"/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&gt;(sum);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last.SetNext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Node&lt;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&gt;(sum));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  <a:endParaRPr lang="he-IL" dirty="0"/>
          </a:p>
        </p:txBody>
      </p:sp>
      <p:sp>
        <p:nvSpPr>
          <p:cNvPr id="7" name="סוגר מסולסל שמאלי 6"/>
          <p:cNvSpPr/>
          <p:nvPr/>
        </p:nvSpPr>
        <p:spPr>
          <a:xfrm>
            <a:off x="-142039" y="1817294"/>
            <a:ext cx="870857" cy="4638590"/>
          </a:xfrm>
          <a:prstGeom prst="leftBrac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סוגר מסולסל שמאלי 7"/>
          <p:cNvSpPr/>
          <p:nvPr/>
        </p:nvSpPr>
        <p:spPr>
          <a:xfrm>
            <a:off x="250371" y="2377809"/>
            <a:ext cx="544286" cy="382928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1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Props1.xml><?xml version="1.0" encoding="utf-8"?>
<ds:datastoreItem xmlns:ds="http://schemas.openxmlformats.org/officeDocument/2006/customXml" ds:itemID="{88C383B1-83C6-44FD-B58C-876E8C755648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22495</TotalTime>
  <Words>2340</Words>
  <Application>Microsoft Office PowerPoint</Application>
  <PresentationFormat>Widescreen</PresentationFormat>
  <Paragraphs>475</Paragraphs>
  <Slides>27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Consolas</vt:lpstr>
      <vt:lpstr>Times New Roman</vt:lpstr>
      <vt:lpstr>Varela Round</vt:lpstr>
      <vt:lpstr>ערכת נושא Office</vt:lpstr>
      <vt:lpstr>מערכת שידורים לאומית</vt:lpstr>
      <vt:lpstr>שרשרת חוליות – שאלות מבגרות </vt:lpstr>
      <vt:lpstr>השאלות שנעבור היום</vt:lpstr>
      <vt:lpstr>2003 -שאלון 899205 </vt:lpstr>
      <vt:lpstr>2003 -שאלון 899205 </vt:lpstr>
      <vt:lpstr>ניתוח השאלה ותיכנון </vt:lpstr>
      <vt:lpstr>המשך: בדיקת תת-רשימה(סידרה) </vt:lpstr>
      <vt:lpstr>המשך: הוספת חוליות לשרשרת החדשה </vt:lpstr>
      <vt:lpstr>המשך:  התכנית </vt:lpstr>
      <vt:lpstr>הפסקה </vt:lpstr>
      <vt:lpstr>2009  -שאלון 899205 </vt:lpstr>
      <vt:lpstr>2009  -שאלון 899205 </vt:lpstr>
      <vt:lpstr>ניתוח ותכנון : </vt:lpstr>
      <vt:lpstr>המשך: </vt:lpstr>
      <vt:lpstr>פעולות העזר </vt:lpstr>
      <vt:lpstr>הפעולה – דרך א  </vt:lpstr>
      <vt:lpstr>הפעולה- דרך ב </vt:lpstr>
      <vt:lpstr>הפסקה </vt:lpstr>
      <vt:lpstr>2010  -שאלון 899205</vt:lpstr>
      <vt:lpstr>2010  -שאלון 899205</vt:lpstr>
      <vt:lpstr>ניתוח השאלה ותיכנון.</vt:lpstr>
      <vt:lpstr>המשך: </vt:lpstr>
      <vt:lpstr>PowerPoint Presentation</vt:lpstr>
      <vt:lpstr>תזכורת – טיפול בחוליה מכילה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221</cp:revision>
  <dcterms:created xsi:type="dcterms:W3CDTF">2020-03-15T19:13:03Z</dcterms:created>
  <dcterms:modified xsi:type="dcterms:W3CDTF">2020-10-18T14:12:32Z</dcterms:modified>
</cp:coreProperties>
</file>