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6" r:id="rId13"/>
    <p:sldId id="268" r:id="rId14"/>
    <p:sldId id="269" r:id="rId15"/>
    <p:sldId id="270" r:id="rId16"/>
    <p:sldId id="271" r:id="rId17"/>
    <p:sldId id="272" r:id="rId18"/>
    <p:sldId id="288" r:id="rId19"/>
    <p:sldId id="274" r:id="rId20"/>
    <p:sldId id="289" r:id="rId21"/>
    <p:sldId id="276" r:id="rId22"/>
    <p:sldId id="290" r:id="rId23"/>
    <p:sldId id="278" r:id="rId24"/>
    <p:sldId id="284" r:id="rId25"/>
    <p:sldId id="280" r:id="rId26"/>
    <p:sldId id="281" r:id="rId27"/>
    <p:sldId id="282" r:id="rId28"/>
    <p:sldId id="285" r:id="rId29"/>
  </p:sldIdLst>
  <p:sldSz cx="12190413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B4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354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l" rtl="1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71a0a74518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71a0a74518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71a0a74518_0_22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x-none"/>
              <a:pPr marL="0" lvl="0" indent="0" algn="l" rtl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71a0a74518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71a0a74518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g71a0a74518_0_28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x-none"/>
              <a:pPr marL="0" lvl="0" indent="0" algn="l" rtl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71c8a841b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71c8a841b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g71c8a841b1_0_0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x-none"/>
              <a:pPr marL="0" lvl="0" indent="0" algn="l" rtl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66902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71a0a74518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71a0a74518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g71a0a74518_0_34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x-none"/>
              <a:pPr marL="0" lvl="0" indent="0" algn="l" rtl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71a0a74518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71a0a74518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71a0a74518_0_40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x-none"/>
              <a:pPr marL="0" lvl="0" indent="0" algn="l" rtl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71a0a74518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71a0a74518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g71a0a74518_0_103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x-none"/>
              <a:pPr marL="0" lvl="0" indent="0" algn="l" rtl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71a0a74518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71a0a74518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g71a0a74518_0_46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x-none"/>
              <a:pPr marL="0" lvl="0" indent="0" algn="l" rtl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71a0a74518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71a0a74518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g71a0a74518_0_53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x-none"/>
              <a:pPr marL="0" lvl="0" indent="0" algn="l" rtl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71c8a841b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71c8a841b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g71c8a841b1_0_0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x-none"/>
              <a:pPr marL="0" lvl="0" indent="0" algn="l" rtl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71961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71a0a74518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71a0a74518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g71a0a74518_0_59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x-none"/>
              <a:pPr marL="0" lvl="0" indent="0" algn="l" rtl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" name="Google Shape;6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71c8a841b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71c8a841b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g71c8a841b1_0_0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x-none"/>
              <a:pPr marL="0" lvl="0" indent="0" algn="l" rtl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21619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71a0a74518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71a0a74518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g71a0a74518_0_65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x-none"/>
              <a:pPr marL="0" lvl="0" indent="0" algn="l" rtl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71c8a841b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71c8a841b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g71c8a841b1_0_0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x-none"/>
              <a:pPr marL="0" lvl="0" indent="0" algn="l" rtl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83086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71a0a74518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71a0a74518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g71a0a74518_0_71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x-none"/>
              <a:pPr marL="0" lvl="0" indent="0" algn="l" rtl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71c8a841b1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71c8a841b1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g71c8a841b1_0_7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x-none"/>
              <a:pPr marL="0" lvl="0" indent="0" algn="l" rtl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31513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71c234b2d5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71c234b2d5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g71c234b2d5_0_2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x-none"/>
              <a:pPr marL="0" lvl="0" indent="0" algn="l" rtl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71a0a74518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71a0a74518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g71a0a74518_0_120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x-none"/>
              <a:pPr marL="0" lvl="0" indent="0" algn="l" rtl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71c8a841b1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71c8a841b1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g71c8a841b1_0_35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x-none"/>
              <a:pPr marL="0" lvl="0" indent="0" algn="l" rtl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27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71a0a7451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71a0a7451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g71a0a74518_0_10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x-none"/>
              <a:pPr marL="0" lvl="0" indent="0" algn="l" rtl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71a0a7451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71a0a7451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g71a0a74518_0_16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x-none"/>
              <a:pPr marL="0" lvl="0" indent="0" algn="l" rtl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71a0a74518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71a0a74518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g71a0a74518_0_84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x-none"/>
              <a:pPr marL="0" lvl="0" indent="0" algn="l" rtl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71a0a74518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71a0a74518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71a0a74518_0_90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x-none"/>
              <a:pPr marL="0" lvl="0" indent="0" algn="l" rtl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ער">
  <p:cSld name="שער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914281" y="2693988"/>
            <a:ext cx="10361851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  <a:defRPr sz="6600" b="1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-669982" y="6569428"/>
            <a:ext cx="2623619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-1488616" y="6410587"/>
            <a:ext cx="3245977" cy="86423"/>
          </a:xfrm>
          <a:prstGeom prst="roundRect">
            <a:avLst>
              <a:gd name="adj" fmla="val 49359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9985182" y="-439221"/>
            <a:ext cx="4205100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8258395" y="6565100"/>
            <a:ext cx="4433637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" name="Google Shape;21;p2"/>
          <p:cNvPicPr preferRelativeResize="0"/>
          <p:nvPr/>
        </p:nvPicPr>
        <p:blipFill rotWithShape="1">
          <a:blip r:embed="rId2">
            <a:alphaModFix/>
          </a:blip>
          <a:srcRect l="33058" r="33511" b="26248"/>
          <a:stretch/>
        </p:blipFill>
        <p:spPr>
          <a:xfrm>
            <a:off x="5444576" y="369916"/>
            <a:ext cx="1301261" cy="1597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ם השיעור">
  <p:cSld name="שם השיעור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>
            <a:off x="212915" y="1396869"/>
            <a:ext cx="13175666" cy="2978963"/>
          </a:xfrm>
          <a:prstGeom prst="roundRect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ctrTitle"/>
          </p:nvPr>
        </p:nvSpPr>
        <p:spPr>
          <a:xfrm>
            <a:off x="738940" y="1640910"/>
            <a:ext cx="10871177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Varela Round"/>
              <a:buNone/>
              <a:defRPr sz="6600" b="1"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7328995" y="6579191"/>
            <a:ext cx="5333172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9499907" y="6294300"/>
            <a:ext cx="3049259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9995581" y="-235260"/>
            <a:ext cx="276813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-501048" y="163632"/>
            <a:ext cx="1427924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738117" y="2918492"/>
            <a:ext cx="1087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sz="36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body" idx="2"/>
          </p:nvPr>
        </p:nvSpPr>
        <p:spPr>
          <a:xfrm>
            <a:off x="738117" y="3655832"/>
            <a:ext cx="1087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28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כותרות ותוכן">
  <p:cSld name="2 כותרות ותוכן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  <a:defRPr sz="48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515206" y="1185681"/>
            <a:ext cx="11159999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r" rtl="1">
              <a:spcBef>
                <a:spcPts val="640"/>
              </a:spcBef>
              <a:spcAft>
                <a:spcPts val="0"/>
              </a:spcAft>
              <a:buClr>
                <a:srgbClr val="0070C0"/>
              </a:buClr>
              <a:buSzPts val="3200"/>
              <a:buNone/>
              <a:defRPr sz="3200" b="1">
                <a:solidFill>
                  <a:srgbClr val="0070C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2"/>
          </p:nvPr>
        </p:nvSpPr>
        <p:spPr>
          <a:xfrm>
            <a:off x="515206" y="1725681"/>
            <a:ext cx="11160000" cy="415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42900" algn="r" rtl="1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5" name="Google Shape;35;p4"/>
          <p:cNvSpPr/>
          <p:nvPr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פרק חדש">
  <p:cSld name="פרק חדש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/>
          <p:nvPr/>
        </p:nvSpPr>
        <p:spPr>
          <a:xfrm>
            <a:off x="212915" y="1396869"/>
            <a:ext cx="13175666" cy="2978963"/>
          </a:xfrm>
          <a:prstGeom prst="roundRect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ctrTitle"/>
          </p:nvPr>
        </p:nvSpPr>
        <p:spPr>
          <a:xfrm>
            <a:off x="738940" y="1640910"/>
            <a:ext cx="10871177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Varela Round"/>
              <a:buNone/>
              <a:defRPr sz="6600" b="1"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/>
          <p:nvPr/>
        </p:nvSpPr>
        <p:spPr>
          <a:xfrm>
            <a:off x="7328995" y="6579191"/>
            <a:ext cx="5333172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5"/>
          <p:cNvSpPr/>
          <p:nvPr/>
        </p:nvSpPr>
        <p:spPr>
          <a:xfrm>
            <a:off x="9499907" y="6294300"/>
            <a:ext cx="3049259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5"/>
          <p:cNvSpPr/>
          <p:nvPr/>
        </p:nvSpPr>
        <p:spPr>
          <a:xfrm>
            <a:off x="9995581" y="-235260"/>
            <a:ext cx="276813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5"/>
          <p:cNvSpPr/>
          <p:nvPr/>
        </p:nvSpPr>
        <p:spPr>
          <a:xfrm>
            <a:off x="-501048" y="163632"/>
            <a:ext cx="1427924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1"/>
          </p:nvPr>
        </p:nvSpPr>
        <p:spPr>
          <a:xfrm>
            <a:off x="738117" y="2918493"/>
            <a:ext cx="10872000" cy="642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200" b="1"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OBJEC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  <a:defRPr sz="48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1"/>
          </p:nvPr>
        </p:nvSpPr>
        <p:spPr>
          <a:xfrm>
            <a:off x="515206" y="1195757"/>
            <a:ext cx="11160000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/>
          <p:nvPr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0" name="Google Shape;50;p6"/>
          <p:cNvSpPr/>
          <p:nvPr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1" name="Google Shape;51;p6"/>
          <p:cNvSpPr/>
          <p:nvPr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>
  <p:cSld name="כותרת בלבד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  <a:defRPr sz="48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/>
          <p:nvPr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5" name="Google Shape;55;p7"/>
          <p:cNvSpPr/>
          <p:nvPr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6" name="Google Shape;56;p7"/>
          <p:cNvSpPr/>
          <p:nvPr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914281" y="2693988"/>
            <a:ext cx="10361851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69982" y="6569428"/>
            <a:ext cx="2623619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616" y="6410587"/>
            <a:ext cx="3245977" cy="86423"/>
          </a:xfrm>
          <a:prstGeom prst="roundRect">
            <a:avLst>
              <a:gd name="adj" fmla="val 49359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5182" y="-439221"/>
            <a:ext cx="4205100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8395" y="6565100"/>
            <a:ext cx="4433637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4576" y="369916"/>
            <a:ext cx="1301261" cy="159743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pPr marL="0" lvl="0" indent="0" algn="l" rtl="1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cKdu_6KVW3U?feature=oembed" TargetMode="Externa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b_TjF48s8No?feature=oembed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6Ye_c0W9IHA?feature=oembed" TargetMode="Externa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oB-G3KjNcOw?feature=oembed" TargetMode="External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fQ_uU8Jm4Is?feature=oembed" TargetMode="External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6Ye_c0W9IHA?feature=oembed" TargetMode="External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2KiX80tp3VY?feature=oembed" TargetMode="Externa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8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he-IL"/>
              <a:t>מערכת שידורים לאומית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/>
          <p:cNvSpPr txBox="1">
            <a:spLocks noGrp="1"/>
          </p:cNvSpPr>
          <p:nvPr>
            <p:ph type="ctrTitle"/>
          </p:nvPr>
        </p:nvSpPr>
        <p:spPr>
          <a:xfrm>
            <a:off x="660450" y="2169000"/>
            <a:ext cx="10871100" cy="126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הגורמים לעלייה לארץ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8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prstGeom prst="rect">
            <a:avLst/>
          </a:prstGeom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4400" dirty="0"/>
              <a:t>הגורמים</a:t>
            </a:r>
            <a:endParaRPr sz="4400" dirty="0"/>
          </a:p>
        </p:txBody>
      </p:sp>
      <p:sp>
        <p:nvSpPr>
          <p:cNvPr id="4" name="מלבן 3"/>
          <p:cNvSpPr/>
          <p:nvPr/>
        </p:nvSpPr>
        <p:spPr>
          <a:xfrm>
            <a:off x="7277484" y="2634810"/>
            <a:ext cx="2052000" cy="9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>
                <a:latin typeface="Varela Round" pitchFamily="2" charset="-79"/>
                <a:cs typeface="Varela Round" pitchFamily="2" charset="-79"/>
              </a:rPr>
              <a:t>קושי</a:t>
            </a:r>
          </a:p>
          <a:p>
            <a:pPr algn="ctr"/>
            <a:r>
              <a:rPr lang="he-IL" sz="1800" dirty="0">
                <a:latin typeface="Varela Round" pitchFamily="2" charset="-79"/>
                <a:cs typeface="Varela Round" pitchFamily="2" charset="-79"/>
              </a:rPr>
              <a:t>(בארץ המוצא)</a:t>
            </a:r>
          </a:p>
        </p:txBody>
      </p:sp>
      <p:sp>
        <p:nvSpPr>
          <p:cNvPr id="5" name="מלבן 4"/>
          <p:cNvSpPr/>
          <p:nvPr/>
        </p:nvSpPr>
        <p:spPr>
          <a:xfrm>
            <a:off x="2234138" y="2634810"/>
            <a:ext cx="2052000" cy="9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>
                <a:latin typeface="Varela Round" pitchFamily="2" charset="-79"/>
                <a:cs typeface="Varela Round" pitchFamily="2" charset="-79"/>
              </a:rPr>
              <a:t>מדינת ישראל</a:t>
            </a:r>
          </a:p>
        </p:txBody>
      </p:sp>
      <p:sp>
        <p:nvSpPr>
          <p:cNvPr id="6" name="מלבן 5"/>
          <p:cNvSpPr/>
          <p:nvPr/>
        </p:nvSpPr>
        <p:spPr>
          <a:xfrm>
            <a:off x="4496571" y="1630835"/>
            <a:ext cx="1440000" cy="900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>
                <a:latin typeface="Varela Round" pitchFamily="2" charset="-79"/>
                <a:cs typeface="Varela Round" pitchFamily="2" charset="-79"/>
              </a:rPr>
              <a:t>חלום דורות שהתגשם</a:t>
            </a:r>
          </a:p>
        </p:txBody>
      </p:sp>
      <p:sp>
        <p:nvSpPr>
          <p:cNvPr id="7" name="מלבן 6"/>
          <p:cNvSpPr/>
          <p:nvPr/>
        </p:nvSpPr>
        <p:spPr>
          <a:xfrm>
            <a:off x="8484115" y="3996973"/>
            <a:ext cx="2052000" cy="900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>
                <a:latin typeface="Varela Round" pitchFamily="2" charset="-79"/>
                <a:cs typeface="Varela Round" pitchFamily="2" charset="-79"/>
              </a:rPr>
              <a:t>ניצולי שואה - </a:t>
            </a:r>
          </a:p>
          <a:p>
            <a:pPr algn="ctr"/>
            <a:r>
              <a:rPr lang="he-IL" sz="1800" dirty="0">
                <a:latin typeface="Varela Round" pitchFamily="2" charset="-79"/>
                <a:cs typeface="Varela Round" pitchFamily="2" charset="-79"/>
              </a:rPr>
              <a:t>אין לאן לחזור...</a:t>
            </a:r>
          </a:p>
        </p:txBody>
      </p:sp>
      <p:sp>
        <p:nvSpPr>
          <p:cNvPr id="8" name="מלבן 7"/>
          <p:cNvSpPr/>
          <p:nvPr/>
        </p:nvSpPr>
        <p:spPr>
          <a:xfrm>
            <a:off x="6070853" y="3996973"/>
            <a:ext cx="2052000" cy="900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>
                <a:latin typeface="Varela Round" pitchFamily="2" charset="-79"/>
                <a:cs typeface="Varela Round" pitchFamily="2" charset="-79"/>
              </a:rPr>
              <a:t>ארצות האסלאם - מסוכן להישאר...</a:t>
            </a:r>
          </a:p>
        </p:txBody>
      </p:sp>
      <p:sp>
        <p:nvSpPr>
          <p:cNvPr id="9" name="מלבן 8"/>
          <p:cNvSpPr/>
          <p:nvPr/>
        </p:nvSpPr>
        <p:spPr>
          <a:xfrm>
            <a:off x="1291457" y="3996973"/>
            <a:ext cx="2052000" cy="900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>
                <a:latin typeface="Varela Round" pitchFamily="2" charset="-79"/>
                <a:cs typeface="Varela Round" pitchFamily="2" charset="-79"/>
              </a:rPr>
              <a:t>הקמתה הגבירה את שנאת היהודים בארצות האסלאם</a:t>
            </a:r>
          </a:p>
        </p:txBody>
      </p:sp>
      <p:cxnSp>
        <p:nvCxnSpPr>
          <p:cNvPr id="11" name="מחבר חץ ישר 10"/>
          <p:cNvCxnSpPr>
            <a:endCxn id="8" idx="0"/>
          </p:cNvCxnSpPr>
          <p:nvPr/>
        </p:nvCxnSpPr>
        <p:spPr>
          <a:xfrm flipH="1">
            <a:off x="7096853" y="3506767"/>
            <a:ext cx="849944" cy="490206"/>
          </a:xfrm>
          <a:prstGeom prst="straightConnector1">
            <a:avLst/>
          </a:prstGeom>
          <a:ln w="38100">
            <a:solidFill>
              <a:srgbClr val="00206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מחבר חץ ישר 11"/>
          <p:cNvCxnSpPr>
            <a:endCxn id="7" idx="0"/>
          </p:cNvCxnSpPr>
          <p:nvPr/>
        </p:nvCxnSpPr>
        <p:spPr>
          <a:xfrm>
            <a:off x="8597245" y="3497350"/>
            <a:ext cx="912870" cy="499623"/>
          </a:xfrm>
          <a:prstGeom prst="straightConnector1">
            <a:avLst/>
          </a:prstGeom>
          <a:ln w="38100">
            <a:solidFill>
              <a:srgbClr val="00206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חץ ישר 14"/>
          <p:cNvCxnSpPr>
            <a:stCxn id="5" idx="2"/>
            <a:endCxn id="9" idx="0"/>
          </p:cNvCxnSpPr>
          <p:nvPr/>
        </p:nvCxnSpPr>
        <p:spPr>
          <a:xfrm flipH="1">
            <a:off x="2317457" y="3534810"/>
            <a:ext cx="942681" cy="462163"/>
          </a:xfrm>
          <a:prstGeom prst="straightConnector1">
            <a:avLst/>
          </a:prstGeom>
          <a:ln w="38100">
            <a:solidFill>
              <a:srgbClr val="00206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מחבר חץ ישר 18"/>
          <p:cNvCxnSpPr>
            <a:stCxn id="6" idx="2"/>
            <a:endCxn id="5" idx="3"/>
          </p:cNvCxnSpPr>
          <p:nvPr/>
        </p:nvCxnSpPr>
        <p:spPr>
          <a:xfrm flipH="1">
            <a:off x="4286138" y="2530835"/>
            <a:ext cx="930433" cy="553975"/>
          </a:xfrm>
          <a:prstGeom prst="straightConnector1">
            <a:avLst/>
          </a:prstGeom>
          <a:ln w="38100">
            <a:solidFill>
              <a:srgbClr val="00206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0" y="5875757"/>
            <a:ext cx="7863840" cy="1341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</a:t>
            </a:r>
          </a:p>
        </p:txBody>
      </p:sp>
      <p:pic>
        <p:nvPicPr>
          <p:cNvPr id="3" name="מדיה מקוונת 2" title="ￗﾞￗﾜￗﾛￗﾔ ￗﾨￗﾕￗﾖￗﾠￗﾘￗﾜ - ￗﾖￗﾙￗﾛￗﾨￗﾕￗﾠￗﾕￗﾪ ￗﾞￗﾔￗﾢￗﾜￗﾙￗﾙￗﾔ ￗﾜￗﾐￗﾨￗﾥ ￗﾙￗﾩￗﾨￗﾐￗﾜ ￗﾑￗﾐￗﾕￗﾠￗﾙￗﾙￗﾪ ￗﾔￗﾞￗﾢￗﾤￗﾙￗﾜￗﾙￗﾝ &quot;ￗﾐￗﾧￗﾡￗﾕￗﾓￗﾕￗﾡ&quot;">
            <a:hlinkClick r:id="" action="ppaction://media"/>
            <a:extLst>
              <a:ext uri="{FF2B5EF4-FFF2-40B4-BE49-F238E27FC236}">
                <a16:creationId xmlns:a16="http://schemas.microsoft.com/office/drawing/2014/main" id="{F7BF2B25-60D1-4823-952B-005197FF30C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923803" y="368135"/>
            <a:ext cx="8254730" cy="618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01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0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prstGeom prst="rect">
            <a:avLst/>
          </a:prstGeom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4400" dirty="0"/>
              <a:t>ניצולי השואה מאירופה</a:t>
            </a:r>
            <a:endParaRPr sz="4400" dirty="0"/>
          </a:p>
        </p:txBody>
      </p:sp>
      <p:sp>
        <p:nvSpPr>
          <p:cNvPr id="151" name="Google Shape;151;p20"/>
          <p:cNvSpPr txBox="1">
            <a:spLocks noGrp="1"/>
          </p:cNvSpPr>
          <p:nvPr>
            <p:ph type="body" idx="1"/>
          </p:nvPr>
        </p:nvSpPr>
        <p:spPr>
          <a:xfrm>
            <a:off x="515206" y="1195757"/>
            <a:ext cx="11160000" cy="4680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000" dirty="0"/>
              <a:t>לרובם הגדול לא היה בית לחזור אליו, משפחה…</a:t>
            </a:r>
            <a:endParaRPr sz="2000" dirty="0"/>
          </a:p>
          <a:p>
            <a:pPr marL="0" lvl="0" indent="0" algn="r" rtl="1">
              <a:spcBef>
                <a:spcPts val="600"/>
              </a:spcBef>
              <a:spcAft>
                <a:spcPts val="0"/>
              </a:spcAft>
              <a:buNone/>
            </a:pPr>
            <a:r>
              <a:rPr lang="x-none" sz="2000" dirty="0"/>
              <a:t>חלקם חיו בתנאים קשים במחנות עקורים בגרמניה.</a:t>
            </a:r>
            <a:endParaRPr sz="2000" dirty="0"/>
          </a:p>
          <a:p>
            <a:pPr marL="0" lvl="0" indent="0" algn="r" rtl="1">
              <a:spcBef>
                <a:spcPts val="600"/>
              </a:spcBef>
              <a:spcAft>
                <a:spcPts val="600"/>
              </a:spcAft>
              <a:buNone/>
            </a:pPr>
            <a:endParaRPr sz="2000" dirty="0"/>
          </a:p>
        </p:txBody>
      </p:sp>
      <p:pic>
        <p:nvPicPr>
          <p:cNvPr id="152" name="Google Shape;152;p20"/>
          <p:cNvPicPr preferRelativeResize="0"/>
          <p:nvPr/>
        </p:nvPicPr>
        <p:blipFill rotWithShape="1">
          <a:blip r:embed="rId3">
            <a:alphaModFix/>
          </a:blip>
          <a:srcRect l="50012"/>
          <a:stretch/>
        </p:blipFill>
        <p:spPr>
          <a:xfrm>
            <a:off x="701591" y="1153419"/>
            <a:ext cx="3097411" cy="2954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0"/>
          <p:cNvPicPr preferRelativeResize="0"/>
          <p:nvPr/>
        </p:nvPicPr>
        <p:blipFill rotWithShape="1">
          <a:blip r:embed="rId4">
            <a:alphaModFix/>
          </a:blip>
          <a:srcRect l="61036" t="34836" r="24145" b="38361"/>
          <a:stretch/>
        </p:blipFill>
        <p:spPr>
          <a:xfrm>
            <a:off x="4159117" y="2875054"/>
            <a:ext cx="1234348" cy="125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1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prstGeom prst="rect">
            <a:avLst/>
          </a:prstGeom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4400" dirty="0"/>
              <a:t>ממדינות המזרח התיכון וצפון אפריקה</a:t>
            </a:r>
            <a:endParaRPr sz="4400" dirty="0"/>
          </a:p>
        </p:txBody>
      </p:sp>
      <p:sp>
        <p:nvSpPr>
          <p:cNvPr id="160" name="Google Shape;160;p21"/>
          <p:cNvSpPr txBox="1">
            <a:spLocks noGrp="1"/>
          </p:cNvSpPr>
          <p:nvPr>
            <p:ph type="body" idx="1"/>
          </p:nvPr>
        </p:nvSpPr>
        <p:spPr>
          <a:xfrm>
            <a:off x="3497344" y="1195757"/>
            <a:ext cx="8177862" cy="4680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000" dirty="0"/>
              <a:t>היהודים במדינות המזרח </a:t>
            </a:r>
            <a:r>
              <a:rPr lang="x-none" sz="2000"/>
              <a:t>התיכון </a:t>
            </a:r>
            <a:r>
              <a:rPr lang="he-IL" sz="2000" dirty="0"/>
              <a:t>(</a:t>
            </a:r>
            <a:r>
              <a:rPr lang="x-none" sz="2000"/>
              <a:t>מדינות ערב</a:t>
            </a:r>
            <a:r>
              <a:rPr lang="he-IL" sz="2000" dirty="0"/>
              <a:t>) </a:t>
            </a:r>
            <a:r>
              <a:rPr lang="x-none" sz="2000"/>
              <a:t>היו קשורים לארץ </a:t>
            </a:r>
            <a:r>
              <a:rPr lang="x-none" sz="2000" dirty="0"/>
              <a:t>ישראל </a:t>
            </a:r>
            <a:r>
              <a:rPr lang="x-none" sz="2000" b="1" dirty="0"/>
              <a:t>בקשר דתי </a:t>
            </a:r>
            <a:r>
              <a:rPr lang="x-none" sz="2000" dirty="0"/>
              <a:t>לאורך דורות.</a:t>
            </a:r>
            <a:endParaRPr sz="2000" dirty="0"/>
          </a:p>
          <a:p>
            <a:pPr marL="0" lvl="0" indent="0" algn="r" rtl="1">
              <a:spcBef>
                <a:spcPts val="600"/>
              </a:spcBef>
              <a:spcAft>
                <a:spcPts val="0"/>
              </a:spcAft>
              <a:buNone/>
            </a:pPr>
            <a:r>
              <a:rPr lang="x-none" sz="2000" dirty="0"/>
              <a:t>העלייה לארץ הושפעה מאוד מהקמת מדינת ישראל,</a:t>
            </a:r>
            <a:endParaRPr sz="2000" dirty="0"/>
          </a:p>
          <a:p>
            <a:pPr marL="0" lvl="0" indent="0" algn="r" rtl="1">
              <a:spcBef>
                <a:spcPts val="600"/>
              </a:spcBef>
              <a:spcAft>
                <a:spcPts val="0"/>
              </a:spcAft>
              <a:buNone/>
            </a:pPr>
            <a:r>
              <a:rPr lang="x-none" sz="2000" dirty="0"/>
              <a:t>מהמגמות הלאומניות במדינות השונות, שקיבלו עצמאות:</a:t>
            </a:r>
            <a:endParaRPr sz="2000" dirty="0"/>
          </a:p>
          <a:p>
            <a:pPr marL="0" lvl="0" indent="0" algn="r" rtl="1">
              <a:spcBef>
                <a:spcPts val="600"/>
              </a:spcBef>
              <a:spcAft>
                <a:spcPts val="0"/>
              </a:spcAft>
              <a:buNone/>
            </a:pPr>
            <a:r>
              <a:rPr lang="x-none" sz="2000" dirty="0"/>
              <a:t>יהודים שחיו במשך דורות רבים </a:t>
            </a:r>
            <a:r>
              <a:rPr lang="x-none" sz="2000" b="1" dirty="0"/>
              <a:t>הפכו</a:t>
            </a:r>
            <a:r>
              <a:rPr lang="x-none" sz="2000" dirty="0"/>
              <a:t> כמעט </a:t>
            </a:r>
            <a:r>
              <a:rPr lang="x-none" sz="2000"/>
              <a:t>באחת </a:t>
            </a:r>
            <a:r>
              <a:rPr lang="x-none" sz="2000" b="1"/>
              <a:t>לשנואים</a:t>
            </a:r>
            <a:r>
              <a:rPr lang="he-IL" sz="2000" b="1" dirty="0"/>
              <a:t>,</a:t>
            </a:r>
            <a:r>
              <a:rPr lang="x-none" sz="2000" b="1"/>
              <a:t> לזרים</a:t>
            </a:r>
            <a:r>
              <a:rPr lang="x-none" sz="2000" dirty="0"/>
              <a:t>.</a:t>
            </a:r>
            <a:endParaRPr sz="2000" dirty="0"/>
          </a:p>
        </p:txBody>
      </p:sp>
      <p:pic>
        <p:nvPicPr>
          <p:cNvPr id="161" name="Google Shape;161;p21"/>
          <p:cNvPicPr preferRelativeResize="0"/>
          <p:nvPr/>
        </p:nvPicPr>
        <p:blipFill rotWithShape="1">
          <a:blip r:embed="rId3">
            <a:alphaModFix/>
          </a:blip>
          <a:srcRect r="49987"/>
          <a:stretch/>
        </p:blipFill>
        <p:spPr>
          <a:xfrm>
            <a:off x="316244" y="1195750"/>
            <a:ext cx="3177375" cy="302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2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prstGeom prst="rect">
            <a:avLst/>
          </a:prstGeom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יוצאים להפסקה</a:t>
            </a:r>
            <a:endParaRPr/>
          </a:p>
        </p:txBody>
      </p:sp>
      <p:sp>
        <p:nvSpPr>
          <p:cNvPr id="168" name="Google Shape;168;p22"/>
          <p:cNvSpPr txBox="1">
            <a:spLocks noGrp="1"/>
          </p:cNvSpPr>
          <p:nvPr>
            <p:ph type="body" idx="1"/>
          </p:nvPr>
        </p:nvSpPr>
        <p:spPr>
          <a:xfrm>
            <a:off x="515206" y="1706880"/>
            <a:ext cx="11160000" cy="4680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000" dirty="0"/>
              <a:t>קחו בחשבון 9 דקות הפסקה,</a:t>
            </a:r>
            <a:endParaRPr sz="2000" dirty="0"/>
          </a:p>
          <a:p>
            <a:pPr marL="0" lvl="0" indent="0" algn="r" rtl="1">
              <a:spcBef>
                <a:spcPts val="600"/>
              </a:spcBef>
              <a:spcAft>
                <a:spcPts val="0"/>
              </a:spcAft>
              <a:buNone/>
            </a:pPr>
            <a:r>
              <a:rPr lang="x-none" sz="2000" dirty="0"/>
              <a:t>כך לא תאחרו לשוב…</a:t>
            </a:r>
            <a:endParaRPr sz="2000" dirty="0"/>
          </a:p>
          <a:p>
            <a:pPr marL="0" lvl="0" indent="0" algn="r" rtl="1">
              <a:spcBef>
                <a:spcPts val="600"/>
              </a:spcBef>
              <a:spcAft>
                <a:spcPts val="0"/>
              </a:spcAft>
              <a:buNone/>
            </a:pPr>
            <a:r>
              <a:rPr lang="x-none" sz="2000"/>
              <a:t>אחרי ההפסקה</a:t>
            </a:r>
            <a:r>
              <a:rPr lang="he-IL" sz="2000" dirty="0"/>
              <a:t> - </a:t>
            </a:r>
            <a:r>
              <a:rPr lang="x-none" sz="2000"/>
              <a:t>מאפייני </a:t>
            </a:r>
            <a:r>
              <a:rPr lang="x-none" sz="2000" dirty="0"/>
              <a:t>העליה</a:t>
            </a:r>
            <a:endParaRPr sz="2000" dirty="0"/>
          </a:p>
          <a:p>
            <a:pPr marL="0" lvl="0" indent="0" algn="r" rtl="1">
              <a:spcBef>
                <a:spcPts val="600"/>
              </a:spcBef>
              <a:spcAft>
                <a:spcPts val="600"/>
              </a:spcAft>
              <a:buNone/>
            </a:pPr>
            <a:r>
              <a:rPr lang="he-IL" sz="2000" dirty="0"/>
              <a:t>(</a:t>
            </a:r>
            <a:r>
              <a:rPr lang="x-none" sz="2000" dirty="0"/>
              <a:t>שם "בגרותי" לסיפורים מדהימים…</a:t>
            </a:r>
            <a:r>
              <a:rPr lang="he-IL" sz="2000" dirty="0"/>
              <a:t>)</a:t>
            </a:r>
            <a:endParaRPr sz="2000" dirty="0"/>
          </a:p>
        </p:txBody>
      </p:sp>
      <p:pic>
        <p:nvPicPr>
          <p:cNvPr id="170" name="Google Shape;170;p22"/>
          <p:cNvPicPr preferRelativeResize="0"/>
          <p:nvPr/>
        </p:nvPicPr>
        <p:blipFill rotWithShape="1">
          <a:blip r:embed="rId4">
            <a:alphaModFix/>
          </a:blip>
          <a:srcRect l="60779" t="34155" r="23775" b="37701"/>
          <a:stretch/>
        </p:blipFill>
        <p:spPr>
          <a:xfrm>
            <a:off x="8686565" y="4008197"/>
            <a:ext cx="2231371" cy="2285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nline Media 1" title="ￗﾔￗﾞￗﾒￗﾤￗﾙￗﾙￗﾝ ￗﾩￗﾜ ￗﾑￗﾨￗﾕￗﾚ">
            <a:hlinkClick r:id="" action="ppaction://media"/>
            <a:extLst>
              <a:ext uri="{FF2B5EF4-FFF2-40B4-BE49-F238E27FC236}">
                <a16:creationId xmlns:a16="http://schemas.microsoft.com/office/drawing/2014/main" id="{9231B113-13B4-4C8D-BEB8-4CCC26C3042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015683" y="1244600"/>
            <a:ext cx="5829300" cy="436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3"/>
          <p:cNvSpPr txBox="1">
            <a:spLocks noGrp="1"/>
          </p:cNvSpPr>
          <p:nvPr>
            <p:ph type="ctrTitle"/>
          </p:nvPr>
        </p:nvSpPr>
        <p:spPr>
          <a:xfrm>
            <a:off x="738940" y="1640910"/>
            <a:ext cx="10871100" cy="126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מאפייני העליה</a:t>
            </a:r>
            <a:endParaRPr/>
          </a:p>
        </p:txBody>
      </p:sp>
      <p:sp>
        <p:nvSpPr>
          <p:cNvPr id="177" name="Google Shape;177;p23"/>
          <p:cNvSpPr txBox="1">
            <a:spLocks noGrp="1"/>
          </p:cNvSpPr>
          <p:nvPr>
            <p:ph type="subTitle" idx="1"/>
          </p:nvPr>
        </p:nvSpPr>
        <p:spPr>
          <a:xfrm>
            <a:off x="738117" y="2918492"/>
            <a:ext cx="10872000" cy="72000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600"/>
              </a:spcAft>
              <a:buNone/>
            </a:pPr>
            <a:endParaRPr/>
          </a:p>
        </p:txBody>
      </p:sp>
      <p:sp>
        <p:nvSpPr>
          <p:cNvPr id="178" name="Google Shape;178;p23"/>
          <p:cNvSpPr txBox="1">
            <a:spLocks noGrp="1"/>
          </p:cNvSpPr>
          <p:nvPr>
            <p:ph type="body" idx="2"/>
          </p:nvPr>
        </p:nvSpPr>
        <p:spPr>
          <a:xfrm>
            <a:off x="738117" y="3655832"/>
            <a:ext cx="10872000" cy="720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4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prstGeom prst="rect">
            <a:avLst/>
          </a:prstGeom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4400" dirty="0"/>
              <a:t>ניצולי שואה</a:t>
            </a:r>
            <a:endParaRPr sz="4400" dirty="0"/>
          </a:p>
        </p:txBody>
      </p:sp>
      <p:sp>
        <p:nvSpPr>
          <p:cNvPr id="185" name="Google Shape;185;p24"/>
          <p:cNvSpPr txBox="1">
            <a:spLocks noGrp="1"/>
          </p:cNvSpPr>
          <p:nvPr>
            <p:ph type="body" idx="1"/>
          </p:nvPr>
        </p:nvSpPr>
        <p:spPr>
          <a:xfrm>
            <a:off x="515206" y="1195757"/>
            <a:ext cx="11160000" cy="4680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000" b="1" dirty="0"/>
              <a:t>אין ויכוח בהנהגת ישראל לגבי החובה להעלות אותם</a:t>
            </a:r>
            <a:r>
              <a:rPr lang="x-none" sz="2000" dirty="0"/>
              <a:t> </a:t>
            </a:r>
            <a:endParaRPr sz="2000" dirty="0"/>
          </a:p>
          <a:p>
            <a:pPr marL="0" lvl="0" indent="0" algn="r" rtl="1">
              <a:spcBef>
                <a:spcPts val="600"/>
              </a:spcBef>
              <a:spcAft>
                <a:spcPts val="0"/>
              </a:spcAft>
              <a:buNone/>
            </a:pPr>
            <a:r>
              <a:rPr lang="x-none" sz="2000" dirty="0"/>
              <a:t>ניצולי השואה עולים לארץ בצורה מאורגנת </a:t>
            </a:r>
            <a:endParaRPr sz="2000" dirty="0"/>
          </a:p>
          <a:p>
            <a:pPr marL="0" lvl="0" indent="0" algn="r" rtl="1">
              <a:spcBef>
                <a:spcPts val="600"/>
              </a:spcBef>
              <a:spcAft>
                <a:spcPts val="0"/>
              </a:spcAft>
              <a:buNone/>
            </a:pPr>
            <a:r>
              <a:rPr lang="x-none" sz="2000" dirty="0"/>
              <a:t>בתחילה ממחנות המעצר בקפריסין</a:t>
            </a:r>
            <a:endParaRPr sz="2000" dirty="0"/>
          </a:p>
          <a:p>
            <a:pPr marL="0" lvl="0" indent="0" algn="r" rtl="1">
              <a:spcBef>
                <a:spcPts val="600"/>
              </a:spcBef>
              <a:spcAft>
                <a:spcPts val="0"/>
              </a:spcAft>
              <a:buNone/>
            </a:pPr>
            <a:r>
              <a:rPr lang="x-none" sz="2000" dirty="0"/>
              <a:t>בהמשך את ממחנות העקורים בגרמניה</a:t>
            </a:r>
            <a:endParaRPr sz="2000" dirty="0"/>
          </a:p>
          <a:p>
            <a:pPr marL="0" lvl="0" indent="0" algn="r" rtl="1">
              <a:spcBef>
                <a:spcPts val="600"/>
              </a:spcBef>
              <a:spcAft>
                <a:spcPts val="600"/>
              </a:spcAft>
              <a:buNone/>
            </a:pPr>
            <a:r>
              <a:rPr lang="x-none" sz="2000" dirty="0"/>
              <a:t>בשנים שיבואו יעלו גם יהודים מרומניה, בולגריה ועוד</a:t>
            </a:r>
            <a:endParaRPr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0" y="5875757"/>
            <a:ext cx="7863840" cy="1341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</a:t>
            </a:r>
          </a:p>
        </p:txBody>
      </p:sp>
      <p:pic>
        <p:nvPicPr>
          <p:cNvPr id="4" name="מדיה מקוונת 1" title="ￗﾩￗﾜￗﾞￗﾔ ￗﾔￗﾜￗﾜ ￗﾞￗﾡￗﾤￗﾨ ￗﾢￗﾜ ￗﾞￗﾤￗﾒￗﾩￗﾕ ￗﾔￗﾨￗﾐￗﾩￗﾕￗﾟ ￗﾢￗﾝ ￗﾜￗﾕￗﾙ ￗﾐￗﾩￗﾛￗﾕￗﾜ">
            <a:hlinkClick r:id="" action="ppaction://media"/>
            <a:extLst>
              <a:ext uri="{FF2B5EF4-FFF2-40B4-BE49-F238E27FC236}">
                <a16:creationId xmlns:a16="http://schemas.microsoft.com/office/drawing/2014/main" id="{ED8CAA41-C472-4F0E-995D-0BA3C28B8E0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23158" y="768326"/>
            <a:ext cx="10188235" cy="573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6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prstGeom prst="rect">
            <a:avLst/>
          </a:prstGeom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4400" dirty="0"/>
              <a:t>עליית הצלה</a:t>
            </a:r>
            <a:endParaRPr sz="4400" dirty="0"/>
          </a:p>
        </p:txBody>
      </p:sp>
      <p:sp>
        <p:nvSpPr>
          <p:cNvPr id="199" name="Google Shape;199;p26"/>
          <p:cNvSpPr txBox="1">
            <a:spLocks noGrp="1"/>
          </p:cNvSpPr>
          <p:nvPr>
            <p:ph type="body" idx="1"/>
          </p:nvPr>
        </p:nvSpPr>
        <p:spPr>
          <a:xfrm>
            <a:off x="2595011" y="1099345"/>
            <a:ext cx="8369502" cy="4680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dirty="0"/>
              <a:t> </a:t>
            </a:r>
            <a:r>
              <a:rPr lang="x-none" sz="2000" dirty="0"/>
              <a:t>כאשר נשקפה סכנה ליהודים </a:t>
            </a:r>
            <a:r>
              <a:rPr lang="x-none" sz="2000"/>
              <a:t>באחת המדינות</a:t>
            </a:r>
            <a:r>
              <a:rPr lang="he-IL" sz="2000" dirty="0"/>
              <a:t> - </a:t>
            </a:r>
            <a:r>
              <a:rPr lang="x-none" sz="2000"/>
              <a:t>ארגנו </a:t>
            </a:r>
            <a:r>
              <a:rPr lang="x-none" sz="2000" dirty="0"/>
              <a:t>מבצע עלייה </a:t>
            </a:r>
            <a:r>
              <a:rPr lang="x-none" sz="2000"/>
              <a:t>מיידי.</a:t>
            </a:r>
            <a:endParaRPr sz="2000" dirty="0"/>
          </a:p>
          <a:p>
            <a:pPr marL="0" lvl="0" indent="0" algn="r" rtl="1">
              <a:spcBef>
                <a:spcPts val="600"/>
              </a:spcBef>
              <a:spcAft>
                <a:spcPts val="0"/>
              </a:spcAft>
              <a:buNone/>
            </a:pPr>
            <a:r>
              <a:rPr lang="x-none" sz="2000" dirty="0"/>
              <a:t> כך מעירק במבצע "</a:t>
            </a:r>
            <a:r>
              <a:rPr lang="x-none" sz="2000" b="1" dirty="0"/>
              <a:t>עזרא ונחמיה</a:t>
            </a:r>
            <a:r>
              <a:rPr lang="x-none" sz="2000" dirty="0"/>
              <a:t>", כאשר </a:t>
            </a:r>
            <a:r>
              <a:rPr lang="x-none" sz="2000"/>
              <a:t>ממשלת עירק </a:t>
            </a:r>
            <a:r>
              <a:rPr lang="x-none" sz="2000" dirty="0"/>
              <a:t>אפשרה </a:t>
            </a:r>
            <a:r>
              <a:rPr lang="x-none" sz="2000"/>
              <a:t>זאת בתחילת</a:t>
            </a:r>
            <a:r>
              <a:rPr lang="he-IL" sz="2000" dirty="0"/>
              <a:t> 1950 קרוב ל- 120,000 </a:t>
            </a:r>
            <a:r>
              <a:rPr lang="x-none" sz="2000"/>
              <a:t>יהודי </a:t>
            </a:r>
            <a:r>
              <a:rPr lang="x-none" sz="2000" dirty="0"/>
              <a:t>עירק עלו לארץ תוך כשנה.</a:t>
            </a:r>
            <a:endParaRPr sz="2000" dirty="0"/>
          </a:p>
          <a:p>
            <a:pPr marL="0" lvl="0" indent="0" algn="r" rtl="1">
              <a:spcBef>
                <a:spcPts val="600"/>
              </a:spcBef>
              <a:spcAft>
                <a:spcPts val="0"/>
              </a:spcAft>
              <a:buNone/>
            </a:pPr>
            <a:r>
              <a:rPr lang="x-none" sz="2000"/>
              <a:t>מבצעים דומים</a:t>
            </a:r>
            <a:r>
              <a:rPr lang="he-IL" sz="2000" dirty="0"/>
              <a:t> - </a:t>
            </a:r>
            <a:r>
              <a:rPr lang="x-none" sz="2000"/>
              <a:t>מתימן </a:t>
            </a:r>
            <a:r>
              <a:rPr lang="x-none" sz="2000" dirty="0"/>
              <a:t>"מרבד הקסמים", "יכין" ממרוקו מאוחר יותר...</a:t>
            </a:r>
            <a:endParaRPr sz="2000" dirty="0"/>
          </a:p>
          <a:p>
            <a:pPr marL="0" lvl="0" indent="0" algn="r" rtl="1">
              <a:spcBef>
                <a:spcPts val="600"/>
              </a:spcBef>
              <a:spcAft>
                <a:spcPts val="0"/>
              </a:spcAft>
              <a:buNone/>
            </a:pPr>
            <a:r>
              <a:rPr lang="x-none" dirty="0"/>
              <a:t>                                    </a:t>
            </a:r>
            <a:endParaRPr dirty="0"/>
          </a:p>
          <a:p>
            <a:pPr marL="0" lvl="0" indent="0" algn="r" rtl="1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r" rtl="1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r" rtl="1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r" rtl="1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r" rtl="1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r" rtl="1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r" rtl="1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r" rtl="1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r" rtl="1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r" rtl="1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r" rtl="1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r" rtl="1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r" rtl="1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r" rtl="1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r" rtl="1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r" rtl="1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r" rtl="1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r" rtl="1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r" rtl="1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r" rtl="1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r" rtl="1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r" rtl="1">
              <a:spcBef>
                <a:spcPts val="600"/>
              </a:spcBef>
              <a:spcAft>
                <a:spcPts val="600"/>
              </a:spcAft>
              <a:buNone/>
            </a:pPr>
            <a:r>
              <a:rPr lang="x-none" dirty="0"/>
              <a:t>                                   </a:t>
            </a:r>
            <a:endParaRPr dirty="0"/>
          </a:p>
        </p:txBody>
      </p:sp>
      <p:pic>
        <p:nvPicPr>
          <p:cNvPr id="200" name="Google Shape;200;p26"/>
          <p:cNvPicPr preferRelativeResize="0"/>
          <p:nvPr/>
        </p:nvPicPr>
        <p:blipFill rotWithShape="1">
          <a:blip r:embed="rId3">
            <a:alphaModFix/>
          </a:blip>
          <a:srcRect l="71187" t="20167" r="15338" b="55866"/>
          <a:stretch/>
        </p:blipFill>
        <p:spPr>
          <a:xfrm>
            <a:off x="6131814" y="3634812"/>
            <a:ext cx="1259940" cy="1225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 txBox="1"/>
          <p:nvPr/>
        </p:nvSpPr>
        <p:spPr>
          <a:xfrm>
            <a:off x="1629321" y="2695767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/>
          <a:p>
            <a:pPr marL="609539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9"/>
          <p:cNvSpPr txBox="1">
            <a:spLocks noGrp="1"/>
          </p:cNvSpPr>
          <p:nvPr>
            <p:ph type="ctrTitle"/>
          </p:nvPr>
        </p:nvSpPr>
        <p:spPr>
          <a:xfrm>
            <a:off x="738940" y="1640910"/>
            <a:ext cx="10871177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Varela Round"/>
              <a:buNone/>
            </a:pPr>
            <a:r>
              <a:rPr lang="x-none"/>
              <a:t>עליה וקליטה</a:t>
            </a:r>
            <a:r>
              <a:rPr lang="he-IL" dirty="0"/>
              <a:t> - </a:t>
            </a:r>
            <a:r>
              <a:rPr lang="x-none"/>
              <a:t>חלק ראשון</a:t>
            </a:r>
            <a:endParaRPr dirty="0"/>
          </a:p>
        </p:txBody>
      </p:sp>
      <p:sp>
        <p:nvSpPr>
          <p:cNvPr id="68" name="Google Shape;68;p9"/>
          <p:cNvSpPr txBox="1">
            <a:spLocks noGrp="1"/>
          </p:cNvSpPr>
          <p:nvPr>
            <p:ph type="subTitle" idx="1"/>
          </p:nvPr>
        </p:nvSpPr>
        <p:spPr>
          <a:xfrm>
            <a:off x="738117" y="2918492"/>
            <a:ext cx="1087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342900" lvl="0" indent="-342900" algn="ctr" rt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ts val="2800"/>
              <a:buNone/>
            </a:pPr>
            <a:r>
              <a:rPr lang="x-none"/>
              <a:t>היסטוריה לחט"ע</a:t>
            </a:r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body" idx="2"/>
          </p:nvPr>
        </p:nvSpPr>
        <p:spPr>
          <a:xfrm>
            <a:off x="738117" y="3655832"/>
            <a:ext cx="1087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x-none"/>
              <a:t>שם המורה</a:t>
            </a:r>
            <a:r>
              <a:rPr lang="he-IL" dirty="0"/>
              <a:t>:</a:t>
            </a:r>
            <a:r>
              <a:rPr lang="en-US" dirty="0"/>
              <a:t> </a:t>
            </a:r>
            <a:r>
              <a:rPr lang="x-none"/>
              <a:t>יעל בוגין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0" y="5875757"/>
            <a:ext cx="7863840" cy="1341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</a:t>
            </a:r>
          </a:p>
        </p:txBody>
      </p:sp>
      <p:pic>
        <p:nvPicPr>
          <p:cNvPr id="3" name="מדיה מקוונת 2" title="ￗﾩￗﾜￗﾞￗﾔ ￗﾔￗﾜￗﾜ ￗﾞￗﾡￗﾤￗﾨ ￗﾜￗﾐￗﾑￗﾙ ￗﾞￗﾩￗﾔ-ￗﾡￗﾒￗﾜ ￗﾕￗﾜￗﾧￗﾔￗﾜ ￗﾛￗﾙￗﾦￗﾓ ￗﾪￗﾛￗﾠￗﾟ ￗﾐￗﾪ ￗﾞￗﾑￗﾦￗﾢ ￗﾞￗﾙￗﾙￗﾧￗﾜￗﾑￗﾨￗﾒ ￗﾜￗﾔￗﾢￗﾤￗﾜￗﾔ ￗﾐￗﾕￗﾕￗﾙￗﾨￗﾙￗﾪ ￗﾞￗﾢￗﾙￗﾨￗﾧ ￗﾪￗﾕￗﾚ ￗﾛￗﾓￗﾙ ￗﾔￗﾘￗﾙￗﾡￗﾔ ￗﾜￗﾑￗﾒￗﾓￗﾓ">
            <a:hlinkClick r:id="" action="ppaction://media"/>
            <a:extLst>
              <a:ext uri="{FF2B5EF4-FFF2-40B4-BE49-F238E27FC236}">
                <a16:creationId xmlns:a16="http://schemas.microsoft.com/office/drawing/2014/main" id="{5F0A1035-DC6F-4321-8824-A81C0BD2278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66664" y="552835"/>
            <a:ext cx="10226364" cy="575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79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8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prstGeom prst="rect">
            <a:avLst/>
          </a:prstGeom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עלייה חשאית</a:t>
            </a:r>
            <a:endParaRPr/>
          </a:p>
        </p:txBody>
      </p:sp>
      <p:sp>
        <p:nvSpPr>
          <p:cNvPr id="214" name="Google Shape;214;p28"/>
          <p:cNvSpPr txBox="1">
            <a:spLocks noGrp="1"/>
          </p:cNvSpPr>
          <p:nvPr>
            <p:ph type="body" idx="1"/>
          </p:nvPr>
        </p:nvSpPr>
        <p:spPr>
          <a:xfrm>
            <a:off x="515206" y="1195757"/>
            <a:ext cx="11160000" cy="4680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מבצעים סודיים, לא גדולים, בחשיבה "מחוץ לקופסה"</a:t>
            </a:r>
            <a:endParaRPr dirty="0"/>
          </a:p>
          <a:p>
            <a:pPr marL="0" lvl="0" indent="0" algn="r" rtl="1">
              <a:spcBef>
                <a:spcPts val="600"/>
              </a:spcBef>
              <a:spcAft>
                <a:spcPts val="0"/>
              </a:spcAft>
              <a:buNone/>
            </a:pPr>
            <a:r>
              <a:rPr lang="x-none"/>
              <a:t>סוג עליה כזו החל כבר בזמן מלחמת העולם השניה מעירק, מסוריה ולבנון.</a:t>
            </a:r>
            <a:endParaRPr dirty="0"/>
          </a:p>
          <a:p>
            <a:pPr marL="0" lvl="0" indent="0" algn="r" rtl="1">
              <a:spcBef>
                <a:spcPts val="600"/>
              </a:spcBef>
              <a:spcAft>
                <a:spcPts val="0"/>
              </a:spcAft>
              <a:buNone/>
            </a:pPr>
            <a:r>
              <a:rPr lang="x-none"/>
              <a:t>במילותיו של חיים חפר                                      דוגמא למבצע כזה הוא "מייקלברג”</a:t>
            </a:r>
            <a:r>
              <a:rPr lang="he-IL" dirty="0"/>
              <a:t>:</a:t>
            </a:r>
            <a:endParaRPr dirty="0"/>
          </a:p>
          <a:p>
            <a:pPr marL="0" lvl="0" indent="0" algn="r" rtl="1">
              <a:spcBef>
                <a:spcPts val="600"/>
              </a:spcBef>
              <a:spcAft>
                <a:spcPts val="0"/>
              </a:spcAft>
              <a:buNone/>
            </a:pPr>
            <a:r>
              <a:rPr lang="x-none" sz="1800">
                <a:solidFill>
                  <a:srgbClr val="000000"/>
                </a:solidFill>
              </a:rPr>
              <a:t>"</a:t>
            </a:r>
            <a:r>
              <a:rPr lang="x-none" sz="1800">
                <a:solidFill>
                  <a:srgbClr val="000000"/>
                </a:solidFill>
                <a:highlight>
                  <a:srgbClr val="FFFFFF"/>
                </a:highlight>
              </a:rPr>
              <a:t>בין גבולות בהרים ללא דרך                                                          העלאת חברי המחתרת  הציונית</a:t>
            </a:r>
            <a:endParaRPr sz="18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lvl="0" indent="0" algn="r" rtl="1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x-none" sz="1800">
                <a:solidFill>
                  <a:srgbClr val="000000"/>
                </a:solidFill>
                <a:highlight>
                  <a:srgbClr val="FFFFFF"/>
                </a:highlight>
              </a:rPr>
              <a:t>בלילות חשוכי כוכבים                                                                    מעירק בקיץ 1947, בטיסה</a:t>
            </a:r>
            <a:endParaRPr sz="18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lvl="0" indent="0" algn="r" rtl="1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x-none" sz="1800">
                <a:solidFill>
                  <a:srgbClr val="000000"/>
                </a:solidFill>
                <a:highlight>
                  <a:srgbClr val="FFFFFF"/>
                </a:highlight>
              </a:rPr>
              <a:t>שיירות של אחים בלי הרף                                                             שנחתה בשדה ביבנאל...</a:t>
            </a:r>
            <a:endParaRPr sz="18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lvl="0" indent="0" algn="r" rtl="1">
              <a:spcBef>
                <a:spcPts val="600"/>
              </a:spcBef>
              <a:spcAft>
                <a:spcPts val="0"/>
              </a:spcAft>
              <a:buNone/>
            </a:pPr>
            <a:r>
              <a:rPr lang="x-none" sz="1800">
                <a:solidFill>
                  <a:srgbClr val="000000"/>
                </a:solidFill>
                <a:highlight>
                  <a:srgbClr val="FFFFFF"/>
                </a:highlight>
              </a:rPr>
              <a:t>למולדת אנו מלווים..."</a:t>
            </a:r>
            <a:endParaRPr sz="1800" dirty="0">
              <a:solidFill>
                <a:srgbClr val="000000"/>
              </a:solidFill>
            </a:endParaRPr>
          </a:p>
          <a:p>
            <a:pPr marL="0" lvl="0" indent="0" algn="r" rtl="1">
              <a:spcBef>
                <a:spcPts val="600"/>
              </a:spcBef>
              <a:spcAft>
                <a:spcPts val="600"/>
              </a:spcAft>
              <a:buNone/>
            </a:pPr>
            <a:r>
              <a:rPr lang="x-none"/>
              <a:t> </a:t>
            </a:r>
            <a:endParaRPr dirty="0"/>
          </a:p>
        </p:txBody>
      </p:sp>
      <p:pic>
        <p:nvPicPr>
          <p:cNvPr id="215" name="Google Shape;215;p28"/>
          <p:cNvPicPr preferRelativeResize="0"/>
          <p:nvPr/>
        </p:nvPicPr>
        <p:blipFill rotWithShape="1">
          <a:blip r:embed="rId3">
            <a:alphaModFix/>
          </a:blip>
          <a:srcRect l="71703" t="21204" r="16618" b="56907"/>
          <a:stretch/>
        </p:blipFill>
        <p:spPr>
          <a:xfrm>
            <a:off x="7946796" y="4135954"/>
            <a:ext cx="989382" cy="1042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8"/>
          <p:cNvPicPr preferRelativeResize="0"/>
          <p:nvPr/>
        </p:nvPicPr>
        <p:blipFill rotWithShape="1">
          <a:blip r:embed="rId4">
            <a:alphaModFix/>
          </a:blip>
          <a:srcRect l="71709" t="21660" r="16360" b="57121"/>
          <a:stretch/>
        </p:blipFill>
        <p:spPr>
          <a:xfrm>
            <a:off x="1240100" y="3969675"/>
            <a:ext cx="1040974" cy="1040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0" y="5875757"/>
            <a:ext cx="7863840" cy="1341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</a:t>
            </a:r>
          </a:p>
        </p:txBody>
      </p:sp>
      <p:pic>
        <p:nvPicPr>
          <p:cNvPr id="4" name="מדיה מקוונת 3" title="ￗﾩￗﾜￗﾞￗﾔ ￗﾑￗﾨ ￗﾕￗﾔￗﾑￗﾨￗﾙￗﾨￗﾔ ￗﾔￗﾘￗﾑￗﾢￗﾙￗﾪ- ￗﾨￗﾙￗﾦￗﾪￗﾕ ￗﾩￗﾜ ￗﾔￗﾢￗﾕￗﾜￗﾔ ￗﾓￗﾠￗﾙￗﾠￗﾕ">
            <a:hlinkClick r:id="" action="ppaction://media"/>
            <a:extLst>
              <a:ext uri="{FF2B5EF4-FFF2-40B4-BE49-F238E27FC236}">
                <a16:creationId xmlns:a16="http://schemas.microsoft.com/office/drawing/2014/main" id="{B97758FE-2103-4275-B2A1-DFDB856CF1C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674421" y="403761"/>
            <a:ext cx="8456575" cy="633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46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0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prstGeom prst="rect">
            <a:avLst/>
          </a:prstGeom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עלייה מבוקרת</a:t>
            </a:r>
            <a:endParaRPr dirty="0"/>
          </a:p>
        </p:txBody>
      </p:sp>
      <p:sp>
        <p:nvSpPr>
          <p:cNvPr id="230" name="Google Shape;230;p30"/>
          <p:cNvSpPr txBox="1">
            <a:spLocks noGrp="1"/>
          </p:cNvSpPr>
          <p:nvPr>
            <p:ph type="body" idx="1"/>
          </p:nvPr>
        </p:nvSpPr>
        <p:spPr>
          <a:xfrm>
            <a:off x="515206" y="1793165"/>
            <a:ext cx="8939879" cy="4680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000" dirty="0"/>
              <a:t>במקום </a:t>
            </a:r>
            <a:r>
              <a:rPr lang="x-none" sz="2000" b="1" dirty="0"/>
              <a:t>שלא היתה סכנה </a:t>
            </a:r>
            <a:r>
              <a:rPr lang="x-none" sz="2000" b="1"/>
              <a:t>קיומית ליהודים</a:t>
            </a:r>
            <a:r>
              <a:rPr lang="he-IL" sz="2000" dirty="0"/>
              <a:t> - </a:t>
            </a:r>
            <a:r>
              <a:rPr lang="x-none" sz="2000"/>
              <a:t>העלו </a:t>
            </a:r>
            <a:r>
              <a:rPr lang="x-none" sz="2000" dirty="0"/>
              <a:t>רק את החזקים, הצעירים, שיכולים לעבוד ולתרום בשלב ראשון </a:t>
            </a:r>
            <a:r>
              <a:rPr lang="he-IL" sz="2000" dirty="0"/>
              <a:t>(</a:t>
            </a:r>
            <a:r>
              <a:rPr lang="x-none" sz="2000" dirty="0"/>
              <a:t>למה? חזרו לדבריו של שלמה הלל לגבי אשכול</a:t>
            </a:r>
            <a:r>
              <a:rPr lang="he-IL" sz="2000" dirty="0"/>
              <a:t>)</a:t>
            </a:r>
            <a:endParaRPr sz="2000" dirty="0"/>
          </a:p>
          <a:p>
            <a:pPr marL="0" lvl="0" indent="0" algn="r" rtl="1">
              <a:spcBef>
                <a:spcPts val="600"/>
              </a:spcBef>
              <a:spcAft>
                <a:spcPts val="0"/>
              </a:spcAft>
              <a:buNone/>
            </a:pPr>
            <a:r>
              <a:rPr lang="x-none" sz="2000" dirty="0"/>
              <a:t>מכונה גם "</a:t>
            </a:r>
            <a:r>
              <a:rPr lang="x-none" sz="2000" b="1" dirty="0"/>
              <a:t>עלייה סלקטיבית</a:t>
            </a:r>
            <a:r>
              <a:rPr lang="x-none" sz="2000" dirty="0"/>
              <a:t>"</a:t>
            </a:r>
            <a:endParaRPr sz="2000" dirty="0"/>
          </a:p>
          <a:p>
            <a:pPr marL="0" lvl="0" indent="0" algn="r" rtl="1">
              <a:spcBef>
                <a:spcPts val="600"/>
              </a:spcBef>
              <a:spcAft>
                <a:spcPts val="0"/>
              </a:spcAft>
              <a:buNone/>
            </a:pPr>
            <a:r>
              <a:rPr lang="x-none" sz="2000" dirty="0"/>
              <a:t>אלתרמן "ריצתו של </a:t>
            </a:r>
            <a:r>
              <a:rPr lang="x-none" sz="2000"/>
              <a:t>העולה דנינו</a:t>
            </a:r>
            <a:r>
              <a:rPr lang="he-IL" sz="2000" dirty="0"/>
              <a:t>":</a:t>
            </a:r>
            <a:endParaRPr sz="2000" dirty="0"/>
          </a:p>
          <a:p>
            <a:pPr marL="0" lvl="0" indent="0" algn="r" rtl="1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x-none" sz="1800" dirty="0">
                <a:solidFill>
                  <a:schemeClr val="dk1"/>
                </a:solidFill>
                <a:highlight>
                  <a:srgbClr val="FFFFFF"/>
                </a:highlight>
              </a:rPr>
              <a:t>"</a:t>
            </a:r>
            <a:r>
              <a:rPr lang="x-none" sz="1800" b="1" dirty="0">
                <a:solidFill>
                  <a:srgbClr val="12B4BC"/>
                </a:solidFill>
                <a:highlight>
                  <a:srgbClr val="FFFFFF"/>
                </a:highlight>
              </a:rPr>
              <a:t>כן קטע שכזה,                גם הוא בל יעדר,</a:t>
            </a:r>
            <a:endParaRPr sz="1800" b="1" dirty="0">
              <a:solidFill>
                <a:srgbClr val="12B4BC"/>
              </a:solidFill>
              <a:highlight>
                <a:srgbClr val="FFFFFF"/>
              </a:highlight>
            </a:endParaRPr>
          </a:p>
          <a:p>
            <a:pPr marL="0" lvl="0" indent="0" algn="r" rtl="1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x-none" sz="1800" b="1" dirty="0">
                <a:solidFill>
                  <a:srgbClr val="12B4BC"/>
                </a:solidFill>
                <a:highlight>
                  <a:srgbClr val="FFFFFF"/>
                </a:highlight>
              </a:rPr>
              <a:t>גם הוא בל ישכח,            דף אלם ואשם,</a:t>
            </a:r>
            <a:endParaRPr sz="1800" b="1" dirty="0">
              <a:solidFill>
                <a:srgbClr val="12B4BC"/>
              </a:solidFill>
              <a:highlight>
                <a:srgbClr val="FFFFFF"/>
              </a:highlight>
            </a:endParaRPr>
          </a:p>
          <a:p>
            <a:pPr marL="0" lvl="0" indent="0" algn="r" rtl="1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x-none" sz="1800" b="1" dirty="0">
                <a:solidFill>
                  <a:srgbClr val="12B4BC"/>
                </a:solidFill>
                <a:highlight>
                  <a:srgbClr val="FFFFFF"/>
                </a:highlight>
              </a:rPr>
              <a:t>דף בזיונו של אב,            אשר ניתר, ניתר ורץ </a:t>
            </a:r>
            <a:endParaRPr sz="1800" b="1" dirty="0">
              <a:solidFill>
                <a:srgbClr val="12B4BC"/>
              </a:solidFill>
              <a:highlight>
                <a:srgbClr val="FFFFFF"/>
              </a:highlight>
            </a:endParaRPr>
          </a:p>
          <a:p>
            <a:pPr marL="0" lvl="0" indent="0" algn="r" rtl="1">
              <a:spcBef>
                <a:spcPts val="600"/>
              </a:spcBef>
              <a:spcAft>
                <a:spcPts val="600"/>
              </a:spcAft>
              <a:buNone/>
            </a:pPr>
            <a:r>
              <a:rPr lang="x-none" sz="1800" b="1" dirty="0">
                <a:solidFill>
                  <a:srgbClr val="12B4BC"/>
                </a:solidFill>
                <a:highlight>
                  <a:srgbClr val="FFFFFF"/>
                </a:highlight>
              </a:rPr>
              <a:t>ותינוקיו עומדים דומם…"</a:t>
            </a:r>
            <a:endParaRPr sz="1800" b="1" dirty="0">
              <a:solidFill>
                <a:srgbClr val="12B4BC"/>
              </a:solidFill>
            </a:endParaRPr>
          </a:p>
        </p:txBody>
      </p:sp>
      <p:pic>
        <p:nvPicPr>
          <p:cNvPr id="231" name="Google Shape;231;p30"/>
          <p:cNvPicPr preferRelativeResize="0"/>
          <p:nvPr/>
        </p:nvPicPr>
        <p:blipFill rotWithShape="1">
          <a:blip r:embed="rId3">
            <a:alphaModFix/>
          </a:blip>
          <a:srcRect l="71704" t="22075" r="16366" b="57133"/>
          <a:stretch/>
        </p:blipFill>
        <p:spPr>
          <a:xfrm>
            <a:off x="10149250" y="1924964"/>
            <a:ext cx="1337420" cy="1310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0" y="5875757"/>
            <a:ext cx="7863840" cy="1341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</a:t>
            </a:r>
          </a:p>
        </p:txBody>
      </p:sp>
      <p:pic>
        <p:nvPicPr>
          <p:cNvPr id="2" name="מדיה מקוונת 1" title="ￗﾩￗﾜￗﾞￗﾔ ￗﾔￗﾜￗﾜ ￗﾞￗﾡￗﾤￗﾨ ￗﾢￗﾜ ￗﾞￗﾤￗﾒￗﾩￗﾕ ￗﾔￗﾨￗﾐￗﾩￗﾕￗﾟ ￗﾢￗﾝ ￗﾜￗﾕￗﾙ ￗﾐￗﾩￗﾛￗﾕￗﾜ">
            <a:hlinkClick r:id="" action="ppaction://media"/>
            <a:extLst>
              <a:ext uri="{FF2B5EF4-FFF2-40B4-BE49-F238E27FC236}">
                <a16:creationId xmlns:a16="http://schemas.microsoft.com/office/drawing/2014/main" id="{7C96BB6F-A797-46D8-8E2D-5019CE75E02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21278" y="760020"/>
            <a:ext cx="9935421" cy="558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76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2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prstGeom prst="rect">
            <a:avLst/>
          </a:prstGeom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4400" dirty="0"/>
              <a:t>נחזור לעמדות השונות בהנהגה</a:t>
            </a:r>
            <a:endParaRPr sz="4400" dirty="0"/>
          </a:p>
        </p:txBody>
      </p:sp>
      <p:sp>
        <p:nvSpPr>
          <p:cNvPr id="245" name="Google Shape;245;p32"/>
          <p:cNvSpPr txBox="1">
            <a:spLocks noGrp="1"/>
          </p:cNvSpPr>
          <p:nvPr>
            <p:ph type="body" idx="1"/>
          </p:nvPr>
        </p:nvSpPr>
        <p:spPr>
          <a:xfrm>
            <a:off x="515206" y="1195757"/>
            <a:ext cx="11160000" cy="4680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000" b="1" dirty="0"/>
              <a:t>עמדה אחת מייצג אשכול </a:t>
            </a:r>
            <a:endParaRPr lang="he-IL" sz="2000" b="1" dirty="0"/>
          </a:p>
          <a:p>
            <a:pPr marL="0" indent="0">
              <a:buNone/>
            </a:pPr>
            <a:r>
              <a:rPr lang="he-IL" sz="2000" b="1" dirty="0"/>
              <a:t>- </a:t>
            </a:r>
            <a:r>
              <a:rPr lang="he-IL" sz="2000" dirty="0"/>
              <a:t>אין לנו איפה להלין את האנשים</a:t>
            </a:r>
          </a:p>
          <a:p>
            <a:pPr marL="342900" indent="-342900">
              <a:buFontTx/>
              <a:buChar char="-"/>
            </a:pPr>
            <a:r>
              <a:rPr lang="he-IL" sz="2000" dirty="0"/>
              <a:t>אין איך להאכיל את כולם...</a:t>
            </a:r>
          </a:p>
          <a:p>
            <a:pPr marL="342900" indent="-342900">
              <a:buFontTx/>
              <a:buChar char="-"/>
            </a:pPr>
            <a:endParaRPr lang="he-IL" sz="2000" b="1" dirty="0"/>
          </a:p>
          <a:p>
            <a:pPr marL="0" indent="0">
              <a:buNone/>
            </a:pPr>
            <a:r>
              <a:rPr lang="x-none" sz="2000" b="1" dirty="0"/>
              <a:t>עמדה אחרת מייצג בן גוריון</a:t>
            </a:r>
            <a:endParaRPr sz="2000" b="1" dirty="0"/>
          </a:p>
          <a:p>
            <a:pPr marL="457200" lvl="0" indent="-381000" algn="r" rtl="1">
              <a:spcBef>
                <a:spcPts val="600"/>
              </a:spcBef>
              <a:spcAft>
                <a:spcPts val="0"/>
              </a:spcAft>
              <a:buSzPts val="2400"/>
              <a:buChar char="-"/>
            </a:pPr>
            <a:r>
              <a:rPr lang="x-none" sz="2000" dirty="0"/>
              <a:t>נכון שאין… אבל:</a:t>
            </a:r>
            <a:endParaRPr sz="2000" dirty="0"/>
          </a:p>
          <a:p>
            <a:pPr marL="457200" lvl="0" indent="-381000" algn="r" rtl="1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x-none" sz="2000" dirty="0"/>
              <a:t>חייבים להביא עכשיו את יהודי תימן/עירק/מרוקו…</a:t>
            </a:r>
            <a:endParaRPr sz="2000" dirty="0"/>
          </a:p>
          <a:p>
            <a:pPr marL="457200" lvl="0" indent="-381000" algn="r" rtl="1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x-none" sz="2000" dirty="0"/>
              <a:t>כי לא ברור עד מתי יוכלו לצאת... </a:t>
            </a:r>
            <a:endParaRPr sz="20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3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prstGeom prst="rect">
            <a:avLst/>
          </a:prstGeom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4400" dirty="0"/>
              <a:t>מה חשו העולים עצמם?!</a:t>
            </a:r>
            <a:endParaRPr sz="4400" dirty="0"/>
          </a:p>
        </p:txBody>
      </p:sp>
      <p:sp>
        <p:nvSpPr>
          <p:cNvPr id="252" name="Google Shape;252;p33"/>
          <p:cNvSpPr txBox="1">
            <a:spLocks noGrp="1"/>
          </p:cNvSpPr>
          <p:nvPr>
            <p:ph type="body" idx="1"/>
          </p:nvPr>
        </p:nvSpPr>
        <p:spPr>
          <a:xfrm>
            <a:off x="515206" y="1890701"/>
            <a:ext cx="11160000" cy="4680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000" dirty="0"/>
              <a:t>לקראת סיום, לפני השיעור הבא אנא, הקדישו כמה דקות למחשבה על תחושות העולים עצמם: </a:t>
            </a:r>
            <a:endParaRPr lang="he-IL" sz="200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000" dirty="0"/>
              <a:t>באו לארץ זרה, בלי רכוש, בלי שפה… </a:t>
            </a:r>
            <a:endParaRPr sz="2000" dirty="0"/>
          </a:p>
          <a:p>
            <a:pPr marL="0" lvl="0" indent="0" algn="r" rtl="1">
              <a:spcBef>
                <a:spcPts val="600"/>
              </a:spcBef>
              <a:spcAft>
                <a:spcPts val="0"/>
              </a:spcAft>
              <a:buNone/>
            </a:pPr>
            <a:r>
              <a:rPr lang="x-none" sz="2000" dirty="0"/>
              <a:t>כך כתבה </a:t>
            </a:r>
            <a:r>
              <a:rPr lang="x-none" sz="2000" b="1" dirty="0"/>
              <a:t>חוה אלברשטיין</a:t>
            </a:r>
            <a:r>
              <a:rPr lang="x-none" sz="2000" dirty="0"/>
              <a:t>:   "</a:t>
            </a:r>
            <a:endParaRPr dirty="0"/>
          </a:p>
        </p:txBody>
      </p:sp>
      <p:pic>
        <p:nvPicPr>
          <p:cNvPr id="253" name="Google Shape;253;p33"/>
          <p:cNvPicPr preferRelativeResize="0"/>
          <p:nvPr/>
        </p:nvPicPr>
        <p:blipFill rotWithShape="1">
          <a:blip r:embed="rId3">
            <a:alphaModFix/>
          </a:blip>
          <a:srcRect l="71704" t="21409" r="16491" b="57353"/>
          <a:stretch/>
        </p:blipFill>
        <p:spPr>
          <a:xfrm>
            <a:off x="9791409" y="3605394"/>
            <a:ext cx="1120226" cy="11331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מלבן 1"/>
          <p:cNvSpPr/>
          <p:nvPr/>
        </p:nvSpPr>
        <p:spPr>
          <a:xfrm>
            <a:off x="3928086" y="2959016"/>
            <a:ext cx="7811897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0" algn="r" rtl="1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he-IL" sz="2000" dirty="0">
                <a:solidFill>
                  <a:srgbClr val="12B4BC"/>
                </a:solidFill>
                <a:highlight>
                  <a:srgbClr val="FF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את הסיפור הזה מתחילים מהסוף</a:t>
            </a:r>
          </a:p>
          <a:p>
            <a:pPr marL="3657600" lvl="0" algn="r" rtl="1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he-IL" sz="2000" dirty="0">
                <a:solidFill>
                  <a:srgbClr val="12B4BC"/>
                </a:solidFill>
                <a:highlight>
                  <a:srgbClr val="FF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אנייה עם נוסעים הגיעה לחוף</a:t>
            </a:r>
          </a:p>
          <a:p>
            <a:pPr marL="3657600" lvl="0" algn="r" rtl="1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he-IL" sz="2000" dirty="0">
                <a:solidFill>
                  <a:srgbClr val="12B4BC"/>
                </a:solidFill>
                <a:highlight>
                  <a:srgbClr val="FF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אנשים עייפים בארץ חדשה</a:t>
            </a:r>
          </a:p>
          <a:p>
            <a:pPr marL="3657600" lvl="0" algn="r" rtl="1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he-IL" sz="2000" dirty="0">
                <a:solidFill>
                  <a:srgbClr val="12B4BC"/>
                </a:solidFill>
                <a:highlight>
                  <a:srgbClr val="FF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עומדים מול שער גדול ומסתכלים בו בשתיקה</a:t>
            </a:r>
            <a:r>
              <a:rPr lang="en-US" sz="2000" dirty="0">
                <a:solidFill>
                  <a:srgbClr val="12B4BC"/>
                </a:solidFill>
                <a:highlight>
                  <a:srgbClr val="FF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he-IL" sz="2000" dirty="0">
                <a:solidFill>
                  <a:srgbClr val="12B4BC"/>
                </a:solidFill>
                <a:highlight>
                  <a:srgbClr val="FF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אנשים מקצה הזמן, מקצה האור והחיים</a:t>
            </a:r>
            <a:r>
              <a:rPr lang="en-US" sz="2000" dirty="0">
                <a:solidFill>
                  <a:srgbClr val="12B4BC"/>
                </a:solidFill>
                <a:highlight>
                  <a:srgbClr val="FF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he-IL" sz="2000" dirty="0">
                <a:solidFill>
                  <a:srgbClr val="12B4BC"/>
                </a:solidFill>
                <a:highlight>
                  <a:srgbClr val="FFFFFF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בבגדים עבים בצעדים כבדים שום דבר לא היה כמו                                                                                    בהבטחות…"</a:t>
            </a:r>
            <a:endParaRPr lang="he-IL" sz="2000" dirty="0">
              <a:solidFill>
                <a:srgbClr val="12B4BC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4"/>
          <p:cNvSpPr txBox="1">
            <a:spLocks noGrp="1"/>
          </p:cNvSpPr>
          <p:nvPr>
            <p:ph type="body" idx="1"/>
          </p:nvPr>
        </p:nvSpPr>
        <p:spPr>
          <a:xfrm>
            <a:off x="515206" y="1195757"/>
            <a:ext cx="11160000" cy="4680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0000FF"/>
              </a:solidFill>
            </a:endParaRPr>
          </a:p>
          <a:p>
            <a:pPr marL="1828800" lvl="0" indent="0" algn="r" rtl="1">
              <a:spcBef>
                <a:spcPts val="600"/>
              </a:spcBef>
              <a:spcAft>
                <a:spcPts val="0"/>
              </a:spcAft>
              <a:buNone/>
            </a:pPr>
            <a:endParaRPr b="1" dirty="0">
              <a:solidFill>
                <a:srgbClr val="0000FF"/>
              </a:solidFill>
            </a:endParaRPr>
          </a:p>
          <a:p>
            <a:pPr marL="1828800" lvl="0" indent="0" algn="r" rtl="1">
              <a:spcBef>
                <a:spcPts val="600"/>
              </a:spcBef>
              <a:spcAft>
                <a:spcPts val="0"/>
              </a:spcAft>
              <a:buNone/>
            </a:pPr>
            <a:endParaRPr b="1" dirty="0">
              <a:solidFill>
                <a:srgbClr val="0000FF"/>
              </a:solidFill>
            </a:endParaRPr>
          </a:p>
          <a:p>
            <a:pPr marL="1828800" lvl="0" indent="0" algn="r" rtl="1">
              <a:spcBef>
                <a:spcPts val="600"/>
              </a:spcBef>
              <a:spcAft>
                <a:spcPts val="0"/>
              </a:spcAft>
              <a:buNone/>
            </a:pPr>
            <a:endParaRPr b="1" dirty="0">
              <a:solidFill>
                <a:srgbClr val="0000FF"/>
              </a:solidFill>
            </a:endParaRPr>
          </a:p>
          <a:p>
            <a:pPr marL="1828800" lvl="0" indent="0" algn="r" rtl="1">
              <a:spcBef>
                <a:spcPts val="600"/>
              </a:spcBef>
              <a:spcAft>
                <a:spcPts val="0"/>
              </a:spcAft>
              <a:buNone/>
            </a:pPr>
            <a:endParaRPr b="1" dirty="0">
              <a:solidFill>
                <a:srgbClr val="0000FF"/>
              </a:solidFill>
            </a:endParaRPr>
          </a:p>
          <a:p>
            <a:pPr marL="0" lvl="0" indent="0" algn="r" rtl="1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x-none" b="1">
                <a:solidFill>
                  <a:srgbClr val="0000FF"/>
                </a:solidFill>
              </a:rPr>
              <a:t>          </a:t>
            </a:r>
            <a:r>
              <a:rPr lang="x-none" b="1"/>
              <a:t>להתראות</a:t>
            </a:r>
            <a:r>
              <a:rPr lang="x-none" sz="1800">
                <a:solidFill>
                  <a:schemeClr val="dk1"/>
                </a:solidFill>
                <a:highlight>
                  <a:schemeClr val="lt1"/>
                </a:highlight>
              </a:rPr>
              <a:t> </a:t>
            </a:r>
            <a:endParaRPr dirty="0"/>
          </a:p>
        </p:txBody>
      </p:sp>
      <p:pic>
        <p:nvPicPr>
          <p:cNvPr id="261" name="Google Shape;261;p34"/>
          <p:cNvPicPr preferRelativeResize="0"/>
          <p:nvPr/>
        </p:nvPicPr>
        <p:blipFill rotWithShape="1">
          <a:blip r:embed="rId4">
            <a:alphaModFix/>
          </a:blip>
          <a:srcRect l="71453" t="21426" r="16366" b="57578"/>
          <a:stretch/>
        </p:blipFill>
        <p:spPr>
          <a:xfrm>
            <a:off x="9558272" y="2981216"/>
            <a:ext cx="1358501" cy="131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מדיה מקוונת 1" title="ￗﾩￗﾨￗﾜￗﾙￗﾔ">
            <a:hlinkClick r:id="" action="ppaction://media"/>
            <a:extLst>
              <a:ext uri="{FF2B5EF4-FFF2-40B4-BE49-F238E27FC236}">
                <a16:creationId xmlns:a16="http://schemas.microsoft.com/office/drawing/2014/main" id="{7DA162D9-205C-4589-9AE3-1CCC3267B1C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65311" y="353950"/>
            <a:ext cx="7104268" cy="53243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r" rtl="1">
              <a:lnSpc>
                <a:spcPct val="150000"/>
              </a:lnSpc>
            </a:pPr>
            <a:r>
              <a:rPr lang="he-IL" sz="2000" dirty="0"/>
              <a:t>השימוש ביצירות במהלך שידור זה נעשה לפי סעיף 27א לחוק זכות יוצרים, תשס"ח-2007.</a:t>
            </a:r>
            <a:br>
              <a:rPr lang="he-IL" sz="2000" dirty="0"/>
            </a:br>
            <a:r>
              <a:rPr lang="he-IL" sz="2000" dirty="0"/>
              <a:t>אם הינך בעל הזכויות באחת היצירות, באפשרותך לבקש מאיתנו לחדול מהשימוש ביצירה, </a:t>
            </a:r>
            <a:br>
              <a:rPr lang="he-IL" sz="2000" dirty="0"/>
            </a:br>
            <a:r>
              <a:rPr lang="he-IL" sz="2000" dirty="0"/>
              <a:t>זאת באמצעות פנייה לדוא"ל  </a:t>
            </a:r>
            <a:r>
              <a:rPr lang="en-US" sz="2000" dirty="0"/>
              <a:t>rights@education.gov.il</a:t>
            </a:r>
            <a:endParaRPr lang="he-IL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</a:pPr>
            <a:r>
              <a:rPr lang="x-none" sz="4400" dirty="0"/>
              <a:t>מה נלמד היום </a:t>
            </a:r>
            <a:endParaRPr sz="4400" dirty="0"/>
          </a:p>
        </p:txBody>
      </p:sp>
      <p:sp>
        <p:nvSpPr>
          <p:cNvPr id="75" name="Google Shape;75;p10"/>
          <p:cNvSpPr txBox="1">
            <a:spLocks noGrp="1"/>
          </p:cNvSpPr>
          <p:nvPr>
            <p:ph type="body" idx="1"/>
          </p:nvPr>
        </p:nvSpPr>
        <p:spPr>
          <a:xfrm>
            <a:off x="-426197" y="972548"/>
            <a:ext cx="9000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None/>
            </a:pPr>
            <a:r>
              <a:rPr lang="x-none" b="0" dirty="0">
                <a:solidFill>
                  <a:srgbClr val="002060"/>
                </a:solidFill>
              </a:rPr>
              <a:t>הנושאים מתכנית הלימודים:</a:t>
            </a:r>
            <a:endParaRPr b="0" dirty="0">
              <a:solidFill>
                <a:srgbClr val="002060"/>
              </a:solidFill>
            </a:endParaRPr>
          </a:p>
        </p:txBody>
      </p:sp>
      <p:sp>
        <p:nvSpPr>
          <p:cNvPr id="77" name="Google Shape;77;p10"/>
          <p:cNvSpPr txBox="1"/>
          <p:nvPr/>
        </p:nvSpPr>
        <p:spPr>
          <a:xfrm>
            <a:off x="3435517" y="1754970"/>
            <a:ext cx="7568100" cy="31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000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בשיעור היום:</a:t>
            </a:r>
            <a:endParaRPr sz="2000" dirty="0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rela Round"/>
              <a:buChar char="●"/>
            </a:pPr>
            <a:r>
              <a:rPr lang="x-none" sz="2000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היקף העליה וארצות המוצא</a:t>
            </a:r>
            <a:endParaRPr sz="2000" dirty="0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rela Round"/>
              <a:buChar char="●"/>
            </a:pPr>
            <a:r>
              <a:rPr lang="x-none" sz="2000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הגורמים לעליה לארץ</a:t>
            </a:r>
            <a:endParaRPr sz="2000" dirty="0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arela Round"/>
              <a:buChar char="●"/>
            </a:pPr>
            <a:r>
              <a:rPr lang="x-none" sz="2000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מאפייני העליה</a:t>
            </a:r>
            <a:r>
              <a:rPr lang="he-IL" sz="2000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(</a:t>
            </a:r>
            <a:r>
              <a:rPr lang="x-none" sz="2000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עליות מסוגים שונים</a:t>
            </a:r>
            <a:r>
              <a:rPr lang="he-IL" sz="2000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)</a:t>
            </a:r>
            <a:endParaRPr sz="2000" dirty="0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000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                                </a:t>
            </a:r>
            <a:endParaRPr sz="2000" dirty="0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000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   </a:t>
            </a:r>
            <a:endParaRPr sz="2000" dirty="0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78" name="Google Shape;78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200" y="1426464"/>
            <a:ext cx="2776640" cy="388858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מלבן 1"/>
          <p:cNvSpPr/>
          <p:nvPr/>
        </p:nvSpPr>
        <p:spPr>
          <a:xfrm>
            <a:off x="389323" y="5470912"/>
            <a:ext cx="30283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x-none" dirty="0">
                <a:latin typeface="Varela Round"/>
                <a:ea typeface="Varela Round"/>
                <a:cs typeface="Varela Round"/>
                <a:sym typeface="Varela Round"/>
              </a:rPr>
              <a:t>בצילום - </a:t>
            </a:r>
            <a:r>
              <a:rPr lang="x-none" dirty="0">
                <a:solidFill>
                  <a:srgbClr val="0070C0"/>
                </a:solidFill>
                <a:latin typeface="Varela Round"/>
                <a:ea typeface="Varela Round"/>
                <a:cs typeface="Varela Round"/>
                <a:sym typeface="Varela Round"/>
              </a:rPr>
              <a:t>חוק השבות מארכיון המדינה</a:t>
            </a:r>
            <a:endParaRPr lang="he-IL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/>
          <p:nvPr/>
        </p:nvSpPr>
        <p:spPr>
          <a:xfrm>
            <a:off x="1629321" y="2695767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/>
          <a:p>
            <a:pPr marL="609539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1"/>
          <p:cNvSpPr txBox="1">
            <a:spLocks noGrp="1"/>
          </p:cNvSpPr>
          <p:nvPr>
            <p:ph type="ctrTitle"/>
          </p:nvPr>
        </p:nvSpPr>
        <p:spPr>
          <a:xfrm>
            <a:off x="738940" y="1640910"/>
            <a:ext cx="10871177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Varela Round"/>
              <a:buNone/>
            </a:pPr>
            <a:r>
              <a:rPr lang="x-none"/>
              <a:t>היקף העליה וארצות המוצא</a:t>
            </a:r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subTitle" idx="1"/>
          </p:nvPr>
        </p:nvSpPr>
        <p:spPr>
          <a:xfrm>
            <a:off x="738117" y="2918493"/>
            <a:ext cx="10872000" cy="642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342900" lvl="0" indent="-342900" algn="ctr" rt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800"/>
              <a:buNone/>
            </a:pPr>
            <a:r>
              <a:rPr lang="x-none"/>
              <a:t>העלייה לישראל בשנות החמישים והשישים </a:t>
            </a:r>
            <a:r>
              <a:rPr lang="he-IL" sz="2800" dirty="0"/>
              <a:t>(</a:t>
            </a:r>
            <a:r>
              <a:rPr lang="x-none" sz="2800"/>
              <a:t>בעשורים הראשונים</a:t>
            </a:r>
            <a:r>
              <a:rPr lang="he-IL" sz="2800" dirty="0"/>
              <a:t>)</a:t>
            </a:r>
            <a:endParaRPr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2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prstGeom prst="rect">
            <a:avLst/>
          </a:prstGeom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4400" dirty="0"/>
              <a:t>הצעה למורים</a:t>
            </a:r>
            <a:endParaRPr sz="4400" dirty="0"/>
          </a:p>
        </p:txBody>
      </p:sp>
      <p:sp>
        <p:nvSpPr>
          <p:cNvPr id="92" name="Google Shape;92;p12"/>
          <p:cNvSpPr txBox="1">
            <a:spLocks noGrp="1"/>
          </p:cNvSpPr>
          <p:nvPr>
            <p:ph type="body" idx="1"/>
          </p:nvPr>
        </p:nvSpPr>
        <p:spPr>
          <a:xfrm>
            <a:off x="515206" y="1007407"/>
            <a:ext cx="11160000" cy="4680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000" dirty="0"/>
              <a:t>בקשו מהתלמידים מראש לבדוק מהיכן הגיעו בני </a:t>
            </a:r>
            <a:r>
              <a:rPr lang="x-none" sz="2000"/>
              <a:t>משפחתם לארץ</a:t>
            </a:r>
            <a:r>
              <a:rPr lang="he-IL" sz="2000" dirty="0"/>
              <a:t> </a:t>
            </a:r>
            <a:r>
              <a:rPr lang="en-US" sz="2000" dirty="0"/>
              <a:t>-</a:t>
            </a:r>
            <a:br>
              <a:rPr lang="en-US" sz="2000" dirty="0"/>
            </a:br>
            <a:r>
              <a:rPr lang="x-none" sz="2000"/>
              <a:t>סבים בדרך כלל</a:t>
            </a:r>
            <a:r>
              <a:rPr lang="he-IL" sz="2000" dirty="0"/>
              <a:t>, או א</a:t>
            </a:r>
            <a:r>
              <a:rPr lang="x-none" sz="2000"/>
              <a:t>פילו דור קודם</a:t>
            </a:r>
            <a:r>
              <a:rPr lang="he-IL" sz="2000" dirty="0"/>
              <a:t>.</a:t>
            </a:r>
            <a:endParaRPr sz="2000" dirty="0"/>
          </a:p>
          <a:p>
            <a:pPr marL="0" lvl="0" indent="0" algn="r" rtl="1">
              <a:spcBef>
                <a:spcPts val="600"/>
              </a:spcBef>
              <a:spcAft>
                <a:spcPts val="0"/>
              </a:spcAft>
              <a:buNone/>
            </a:pPr>
            <a:r>
              <a:rPr lang="x-none" sz="2000" dirty="0"/>
              <a:t>את התשובות בקשו שיעלו לאחד מהכלים המתוקשבים:</a:t>
            </a:r>
            <a:endParaRPr sz="2000" dirty="0"/>
          </a:p>
          <a:p>
            <a:pPr marL="0" lvl="0" indent="0" algn="r" rtl="1">
              <a:spcBef>
                <a:spcPts val="600"/>
              </a:spcBef>
              <a:spcAft>
                <a:spcPts val="0"/>
              </a:spcAft>
              <a:buNone/>
            </a:pPr>
            <a:r>
              <a:rPr lang="x-none" dirty="0"/>
              <a:t> </a:t>
            </a:r>
            <a:endParaRPr dirty="0"/>
          </a:p>
          <a:p>
            <a:pPr marL="0" lvl="0" indent="0" algn="r" rtl="1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r" rtl="1">
              <a:spcBef>
                <a:spcPts val="600"/>
              </a:spcBef>
              <a:spcAft>
                <a:spcPts val="600"/>
              </a:spcAft>
              <a:buNone/>
            </a:pPr>
            <a:endParaRPr lang="he-IL" sz="2000" dirty="0"/>
          </a:p>
          <a:p>
            <a:pPr marL="0" lvl="0" indent="0" algn="r" rtl="1">
              <a:spcBef>
                <a:spcPts val="600"/>
              </a:spcBef>
              <a:spcAft>
                <a:spcPts val="600"/>
              </a:spcAft>
              <a:buNone/>
            </a:pPr>
            <a:r>
              <a:rPr lang="x-none" sz="2000"/>
              <a:t>כמעט </a:t>
            </a:r>
            <a:r>
              <a:rPr lang="x-none" sz="2000" dirty="0"/>
              <a:t>בכל כיתה בארץ תתקבל תמונה מורכבת </a:t>
            </a:r>
            <a:endParaRPr sz="2000" dirty="0"/>
          </a:p>
        </p:txBody>
      </p:sp>
      <p:pic>
        <p:nvPicPr>
          <p:cNvPr id="93" name="Google Shape;93;p12"/>
          <p:cNvPicPr preferRelativeResize="0"/>
          <p:nvPr/>
        </p:nvPicPr>
        <p:blipFill rotWithShape="1">
          <a:blip r:embed="rId3">
            <a:alphaModFix/>
          </a:blip>
          <a:srcRect l="71500" t="21310" r="15835" b="57560"/>
          <a:stretch/>
        </p:blipFill>
        <p:spPr>
          <a:xfrm>
            <a:off x="6466551" y="2942076"/>
            <a:ext cx="1270523" cy="1191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" name="Google Shape;94;p12"/>
          <p:cNvCxnSpPr>
            <a:stCxn id="2" idx="1"/>
            <a:endCxn id="93" idx="3"/>
          </p:cNvCxnSpPr>
          <p:nvPr/>
        </p:nvCxnSpPr>
        <p:spPr>
          <a:xfrm flipH="1">
            <a:off x="7737074" y="3537976"/>
            <a:ext cx="714591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95" name="Google Shape;95;p12"/>
          <p:cNvPicPr preferRelativeResize="0"/>
          <p:nvPr/>
        </p:nvPicPr>
        <p:blipFill rotWithShape="1">
          <a:blip r:embed="rId4">
            <a:alphaModFix/>
          </a:blip>
          <a:srcRect l="70697" t="20279" r="15630" b="57395"/>
          <a:stretch/>
        </p:blipFill>
        <p:spPr>
          <a:xfrm>
            <a:off x="1846368" y="2851889"/>
            <a:ext cx="1494701" cy="1372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" name="Google Shape;96;p12"/>
          <p:cNvCxnSpPr>
            <a:stCxn id="9" idx="1"/>
            <a:endCxn id="95" idx="3"/>
          </p:cNvCxnSpPr>
          <p:nvPr/>
        </p:nvCxnSpPr>
        <p:spPr>
          <a:xfrm flipH="1">
            <a:off x="3341069" y="3537976"/>
            <a:ext cx="714592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" name="מלבן 1"/>
          <p:cNvSpPr/>
          <p:nvPr/>
        </p:nvSpPr>
        <p:spPr>
          <a:xfrm>
            <a:off x="8451665" y="3353310"/>
            <a:ext cx="1771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1800" dirty="0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MENTIMETER</a:t>
            </a:r>
            <a:endParaRPr lang="he-IL" sz="1600" dirty="0">
              <a:solidFill>
                <a:srgbClr val="0070C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4055661" y="3353310"/>
            <a:ext cx="1696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>
                <a:solidFill>
                  <a:srgbClr val="0070C0"/>
                </a:solidFill>
              </a:rPr>
              <a:t> </a:t>
            </a:r>
            <a:r>
              <a:rPr lang="x-none" sz="1800" dirty="0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WORDART    </a:t>
            </a:r>
            <a:endParaRPr lang="he-IL" sz="1800" dirty="0">
              <a:solidFill>
                <a:srgbClr val="0070C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3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prstGeom prst="rect">
            <a:avLst/>
          </a:prstGeom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4400" dirty="0"/>
              <a:t>היקף העליה</a:t>
            </a:r>
            <a:endParaRPr sz="4400" dirty="0"/>
          </a:p>
        </p:txBody>
      </p:sp>
      <p:sp>
        <p:nvSpPr>
          <p:cNvPr id="103" name="Google Shape;103;p13"/>
          <p:cNvSpPr txBox="1">
            <a:spLocks noGrp="1"/>
          </p:cNvSpPr>
          <p:nvPr>
            <p:ph type="body" idx="1"/>
          </p:nvPr>
        </p:nvSpPr>
        <p:spPr>
          <a:xfrm>
            <a:off x="515206" y="1195757"/>
            <a:ext cx="11160000" cy="4680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dirty="0"/>
              <a:t>במדינת </a:t>
            </a:r>
            <a:r>
              <a:rPr lang="x-none"/>
              <a:t>ישראל ב</a:t>
            </a:r>
            <a:r>
              <a:rPr lang="he-IL" dirty="0"/>
              <a:t>-</a:t>
            </a:r>
            <a:r>
              <a:rPr lang="x-none"/>
              <a:t>1948 </a:t>
            </a:r>
            <a:r>
              <a:rPr lang="he-IL" dirty="0"/>
              <a:t> </a:t>
            </a:r>
            <a:r>
              <a:rPr lang="x-none"/>
              <a:t>היו </a:t>
            </a:r>
            <a:r>
              <a:rPr lang="he-IL" dirty="0"/>
              <a:t>כ- 650,000 יהודים</a:t>
            </a:r>
          </a:p>
          <a:p>
            <a:pPr marL="0" lvl="0" indent="0" algn="r" rtl="1">
              <a:spcBef>
                <a:spcPts val="600"/>
              </a:spcBef>
              <a:spcAft>
                <a:spcPts val="0"/>
              </a:spcAft>
              <a:buNone/>
            </a:pPr>
            <a:r>
              <a:rPr lang="x-none"/>
              <a:t>במשך </a:t>
            </a:r>
            <a:r>
              <a:rPr lang="x-none" dirty="0"/>
              <a:t>שלוש השנים הראשונות לקיומה עלו </a:t>
            </a:r>
            <a:r>
              <a:rPr lang="x-none"/>
              <a:t>לארץ כ</a:t>
            </a:r>
            <a:r>
              <a:rPr lang="he-IL" dirty="0"/>
              <a:t>- 690,000 עולים!</a:t>
            </a:r>
            <a:endParaRPr dirty="0"/>
          </a:p>
          <a:p>
            <a:pPr marL="0" lvl="0" indent="0" algn="r" rtl="1">
              <a:spcBef>
                <a:spcPts val="600"/>
              </a:spcBef>
              <a:spcAft>
                <a:spcPts val="600"/>
              </a:spcAft>
              <a:buNone/>
            </a:pPr>
            <a:r>
              <a:rPr lang="x-none" dirty="0"/>
              <a:t>ארגון העליה וקליטת מאות אלפים במדינה שזה עתה קמה </a:t>
            </a:r>
            <a:r>
              <a:rPr lang="he-IL" dirty="0"/>
              <a:t>(</a:t>
            </a:r>
            <a:r>
              <a:rPr lang="x-none" dirty="0"/>
              <a:t>ויצאה ממלחמת </a:t>
            </a:r>
            <a:r>
              <a:rPr lang="x-none"/>
              <a:t>קיום</a:t>
            </a:r>
            <a:r>
              <a:rPr lang="he-IL" dirty="0"/>
              <a:t>) </a:t>
            </a:r>
            <a:r>
              <a:rPr lang="x-none"/>
              <a:t>הוא</a:t>
            </a:r>
            <a:endParaRPr lang="en-US" dirty="0"/>
          </a:p>
          <a:p>
            <a:pPr marL="0" lvl="0" indent="0" algn="r" rtl="1">
              <a:spcBef>
                <a:spcPts val="600"/>
              </a:spcBef>
              <a:spcAft>
                <a:spcPts val="600"/>
              </a:spcAft>
              <a:buNone/>
            </a:pPr>
            <a:r>
              <a:rPr lang="x-none" sz="4800"/>
              <a:t> </a:t>
            </a:r>
            <a:r>
              <a:rPr lang="x-none" sz="4800" b="1"/>
              <a:t>עצום</a:t>
            </a:r>
            <a:r>
              <a:rPr lang="he-IL" sz="2800" dirty="0"/>
              <a:t> - </a:t>
            </a:r>
            <a:r>
              <a:rPr lang="x-none"/>
              <a:t>מדינת </a:t>
            </a:r>
            <a:r>
              <a:rPr lang="x-none" dirty="0"/>
              <a:t>ישראל הכפילה את אוכלוסייתה בתוך שלוש שנים</a:t>
            </a:r>
            <a:endParaRPr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4"/>
          <p:cNvPicPr preferRelativeResize="0"/>
          <p:nvPr/>
        </p:nvPicPr>
        <p:blipFill rotWithShape="1">
          <a:blip r:embed="rId3">
            <a:alphaModFix/>
          </a:blip>
          <a:srcRect t="8408" r="2085"/>
          <a:stretch/>
        </p:blipFill>
        <p:spPr>
          <a:xfrm>
            <a:off x="548575" y="644072"/>
            <a:ext cx="7894326" cy="5147376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4"/>
          <p:cNvSpPr txBox="1"/>
          <p:nvPr/>
        </p:nvSpPr>
        <p:spPr>
          <a:xfrm>
            <a:off x="9030350" y="3785075"/>
            <a:ext cx="2609100" cy="7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בתודה לדר' גילת גופר </a:t>
            </a:r>
            <a:endParaRPr sz="1800" dirty="0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ולמכון למורשת בן גוריון</a:t>
            </a:r>
            <a:endParaRPr sz="1800" dirty="0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8" name="Google Shape;108;p14"/>
          <p:cNvSpPr txBox="1">
            <a:spLocks noGrp="1"/>
          </p:cNvSpPr>
          <p:nvPr>
            <p:ph type="title"/>
          </p:nvPr>
        </p:nvSpPr>
        <p:spPr>
          <a:xfrm>
            <a:off x="4768000" y="240425"/>
            <a:ext cx="7166700" cy="7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</a:pPr>
            <a:r>
              <a:rPr lang="x-none" sz="4400" dirty="0"/>
              <a:t>בשנים הראשונות</a:t>
            </a:r>
            <a:endParaRPr sz="4400" dirty="0"/>
          </a:p>
        </p:txBody>
      </p:sp>
      <p:sp>
        <p:nvSpPr>
          <p:cNvPr id="5" name="מלבן 4"/>
          <p:cNvSpPr/>
          <p:nvPr/>
        </p:nvSpPr>
        <p:spPr>
          <a:xfrm>
            <a:off x="7381187" y="1197204"/>
            <a:ext cx="1065229" cy="40535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prstGeom prst="rect">
            <a:avLst/>
          </a:prstGeom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4400"/>
              <a:t>שנות החמישים והשישים</a:t>
            </a:r>
            <a:r>
              <a:rPr lang="he-IL" sz="4400" dirty="0"/>
              <a:t> - בסך הכל</a:t>
            </a:r>
            <a:endParaRPr sz="4400" dirty="0"/>
          </a:p>
        </p:txBody>
      </p:sp>
      <p:sp>
        <p:nvSpPr>
          <p:cNvPr id="117" name="Google Shape;117;p15"/>
          <p:cNvSpPr txBox="1">
            <a:spLocks noGrp="1"/>
          </p:cNvSpPr>
          <p:nvPr>
            <p:ph type="body" idx="1"/>
          </p:nvPr>
        </p:nvSpPr>
        <p:spPr>
          <a:xfrm>
            <a:off x="515206" y="1195757"/>
            <a:ext cx="11160000" cy="4680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000" dirty="0"/>
              <a:t>יותר ממיליון עולים תוך התקופה.</a:t>
            </a:r>
            <a:endParaRPr sz="2000" dirty="0"/>
          </a:p>
          <a:p>
            <a:pPr marL="0" lvl="0" indent="0" algn="r" rtl="1">
              <a:spcBef>
                <a:spcPts val="600"/>
              </a:spcBef>
              <a:spcAft>
                <a:spcPts val="0"/>
              </a:spcAft>
              <a:buNone/>
            </a:pPr>
            <a:r>
              <a:rPr lang="x-none" sz="2000" dirty="0"/>
              <a:t>בשנות החמישים המאוחרות ושנות השישים נוספו עוד עולים, ככל שהסיבות לעליה השפיעו על יהודים נוספים במדינות נוספות.</a:t>
            </a:r>
            <a:endParaRPr sz="2000" dirty="0"/>
          </a:p>
          <a:p>
            <a:pPr marL="0" lvl="0" indent="0" algn="r" rtl="1">
              <a:spcBef>
                <a:spcPts val="600"/>
              </a:spcBef>
              <a:spcAft>
                <a:spcPts val="600"/>
              </a:spcAft>
              <a:buNone/>
            </a:pPr>
            <a:r>
              <a:rPr lang="x-none" sz="2000" dirty="0"/>
              <a:t>תוך עשור </a:t>
            </a:r>
            <a:r>
              <a:rPr lang="x-none" sz="2000" b="1" dirty="0"/>
              <a:t>שילשה המדינה</a:t>
            </a:r>
            <a:r>
              <a:rPr lang="x-none" sz="2000" dirty="0"/>
              <a:t> את מספר אזרחיה היהודים</a:t>
            </a:r>
            <a:endParaRPr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prstGeom prst="rect">
            <a:avLst/>
          </a:prstGeom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4400" dirty="0"/>
              <a:t>פריסת ארצות המוצא</a:t>
            </a:r>
            <a:endParaRPr sz="4400" dirty="0"/>
          </a:p>
        </p:txBody>
      </p:sp>
      <p:sp>
        <p:nvSpPr>
          <p:cNvPr id="124" name="Google Shape;124;p16"/>
          <p:cNvSpPr txBox="1">
            <a:spLocks noGrp="1"/>
          </p:cNvSpPr>
          <p:nvPr>
            <p:ph type="body" idx="1"/>
          </p:nvPr>
        </p:nvSpPr>
        <p:spPr>
          <a:xfrm>
            <a:off x="515206" y="1195757"/>
            <a:ext cx="11160000" cy="4680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000" dirty="0"/>
              <a:t>העולים הגיעו מאירופה של אחרי השואה מצד אחד</a:t>
            </a:r>
            <a:endParaRPr sz="2000" dirty="0"/>
          </a:p>
          <a:p>
            <a:pPr marL="0" lvl="0" indent="0" algn="r" rtl="1">
              <a:spcBef>
                <a:spcPts val="600"/>
              </a:spcBef>
              <a:spcAft>
                <a:spcPts val="0"/>
              </a:spcAft>
              <a:buNone/>
            </a:pPr>
            <a:r>
              <a:rPr lang="x-none" sz="2000" dirty="0"/>
              <a:t>ומארצות המזרח התיכון </a:t>
            </a:r>
            <a:r>
              <a:rPr lang="x-none" sz="2000"/>
              <a:t>מצד שני</a:t>
            </a:r>
            <a:endParaRPr lang="he-IL" sz="2000" dirty="0"/>
          </a:p>
          <a:p>
            <a:pPr marL="0" lvl="0" indent="0" algn="r" rtl="1">
              <a:spcBef>
                <a:spcPts val="60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algn="ctr" rtl="1">
              <a:spcBef>
                <a:spcPts val="600"/>
              </a:spcBef>
              <a:spcAft>
                <a:spcPts val="0"/>
              </a:spcAft>
              <a:buNone/>
            </a:pPr>
            <a:r>
              <a:rPr lang="x-none" sz="3000" b="1" dirty="0">
                <a:solidFill>
                  <a:srgbClr val="93C47D"/>
                </a:solidFill>
              </a:rPr>
              <a:t>עירק</a:t>
            </a:r>
            <a:r>
              <a:rPr lang="x-none" sz="3000" b="1" dirty="0"/>
              <a:t>   </a:t>
            </a:r>
            <a:r>
              <a:rPr lang="x-none" sz="3000" b="1" dirty="0">
                <a:solidFill>
                  <a:srgbClr val="FF9900"/>
                </a:solidFill>
              </a:rPr>
              <a:t>תימן</a:t>
            </a:r>
            <a:r>
              <a:rPr lang="x-none" sz="3000" b="1" dirty="0"/>
              <a:t>   </a:t>
            </a:r>
            <a:r>
              <a:rPr lang="x-none" sz="3000" b="1" dirty="0">
                <a:solidFill>
                  <a:srgbClr val="1155CC"/>
                </a:solidFill>
              </a:rPr>
              <a:t>פולין</a:t>
            </a:r>
            <a:r>
              <a:rPr lang="x-none" sz="3000" b="1" dirty="0"/>
              <a:t>   </a:t>
            </a:r>
            <a:r>
              <a:rPr lang="x-none" sz="3000" b="1" dirty="0">
                <a:solidFill>
                  <a:srgbClr val="FF0000"/>
                </a:solidFill>
              </a:rPr>
              <a:t>רומניה</a:t>
            </a:r>
            <a:r>
              <a:rPr lang="x-none" sz="3000" b="1" dirty="0"/>
              <a:t>   </a:t>
            </a:r>
            <a:r>
              <a:rPr lang="x-none" sz="3000" b="1" dirty="0">
                <a:solidFill>
                  <a:srgbClr val="45818E"/>
                </a:solidFill>
              </a:rPr>
              <a:t>מצרים</a:t>
            </a:r>
            <a:r>
              <a:rPr lang="x-none" sz="3000" b="1" dirty="0"/>
              <a:t>   </a:t>
            </a:r>
            <a:r>
              <a:rPr lang="x-none" sz="3000" b="1" dirty="0">
                <a:solidFill>
                  <a:srgbClr val="FF00FF"/>
                </a:solidFill>
              </a:rPr>
              <a:t>מרוקו</a:t>
            </a:r>
            <a:r>
              <a:rPr lang="x-none" sz="3000" b="1" dirty="0"/>
              <a:t>   </a:t>
            </a:r>
            <a:r>
              <a:rPr lang="x-none" sz="3000" b="1" dirty="0">
                <a:solidFill>
                  <a:srgbClr val="4A86E8"/>
                </a:solidFill>
              </a:rPr>
              <a:t>תורכיה</a:t>
            </a:r>
            <a:r>
              <a:rPr lang="x-none" sz="3000" b="1" dirty="0"/>
              <a:t>   </a:t>
            </a:r>
            <a:r>
              <a:rPr lang="x-none" sz="3000" b="1" dirty="0">
                <a:solidFill>
                  <a:srgbClr val="980000"/>
                </a:solidFill>
              </a:rPr>
              <a:t>צ'כוסלובקיה</a:t>
            </a:r>
            <a:r>
              <a:rPr lang="x-none" sz="3000" b="1" dirty="0"/>
              <a:t> </a:t>
            </a:r>
            <a:r>
              <a:rPr lang="x-none" sz="3000" b="1" dirty="0">
                <a:solidFill>
                  <a:srgbClr val="999999"/>
                </a:solidFill>
              </a:rPr>
              <a:t>ברית המועצות</a:t>
            </a:r>
            <a:r>
              <a:rPr lang="x-none" sz="3000" b="1" dirty="0"/>
              <a:t>   </a:t>
            </a:r>
            <a:r>
              <a:rPr lang="x-none" sz="3000" b="1" dirty="0">
                <a:solidFill>
                  <a:srgbClr val="A61C00"/>
                </a:solidFill>
              </a:rPr>
              <a:t>לוב</a:t>
            </a:r>
            <a:r>
              <a:rPr lang="x-none" sz="3000" b="1" dirty="0"/>
              <a:t>   </a:t>
            </a:r>
            <a:r>
              <a:rPr lang="x-none" sz="3000" b="1" dirty="0">
                <a:solidFill>
                  <a:srgbClr val="A64D79"/>
                </a:solidFill>
              </a:rPr>
              <a:t>בולגריה</a:t>
            </a:r>
            <a:r>
              <a:rPr lang="x-none" sz="3000" b="1" dirty="0"/>
              <a:t>   גרמניה   </a:t>
            </a:r>
            <a:r>
              <a:rPr lang="x-none" sz="3000" b="1" dirty="0">
                <a:solidFill>
                  <a:srgbClr val="9900FF"/>
                </a:solidFill>
              </a:rPr>
              <a:t>איראן</a:t>
            </a:r>
            <a:r>
              <a:rPr lang="x-none" sz="3000" b="1" dirty="0"/>
              <a:t>   </a:t>
            </a:r>
            <a:r>
              <a:rPr lang="x-none" sz="3000" b="1" dirty="0">
                <a:solidFill>
                  <a:srgbClr val="FFFF00"/>
                </a:solidFill>
              </a:rPr>
              <a:t>תוניסיה</a:t>
            </a:r>
            <a:r>
              <a:rPr lang="x-none" sz="3000" b="1" dirty="0"/>
              <a:t>   </a:t>
            </a:r>
            <a:r>
              <a:rPr lang="x-none" sz="3000" b="1" dirty="0">
                <a:solidFill>
                  <a:srgbClr val="274E13"/>
                </a:solidFill>
              </a:rPr>
              <a:t>יוגוסלביה</a:t>
            </a:r>
            <a:r>
              <a:rPr lang="x-none" sz="3000" b="1" dirty="0"/>
              <a:t>    </a:t>
            </a:r>
            <a:endParaRPr sz="3000" b="1" dirty="0"/>
          </a:p>
          <a:p>
            <a:pPr marL="0" lvl="0" indent="0" algn="ctr" rtl="1">
              <a:spcBef>
                <a:spcPts val="600"/>
              </a:spcBef>
              <a:spcAft>
                <a:spcPts val="600"/>
              </a:spcAft>
              <a:buNone/>
            </a:pPr>
            <a:r>
              <a:rPr lang="x-none" sz="3000" b="1" dirty="0">
                <a:solidFill>
                  <a:srgbClr val="8E7CC3"/>
                </a:solidFill>
              </a:rPr>
              <a:t>הונגריה</a:t>
            </a:r>
            <a:endParaRPr sz="3000" b="1" dirty="0">
              <a:solidFill>
                <a:srgbClr val="8E7CC3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806</Words>
  <Application>Microsoft Office PowerPoint</Application>
  <PresentationFormat>מותאם אישית</PresentationFormat>
  <Paragraphs>168</Paragraphs>
  <Slides>28</Slides>
  <Notes>27</Notes>
  <HiddenSlides>0</HiddenSlides>
  <MMClips>7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28</vt:i4>
      </vt:variant>
    </vt:vector>
  </HeadingPairs>
  <TitlesOfParts>
    <vt:vector size="32" baseType="lpstr">
      <vt:lpstr>Arial</vt:lpstr>
      <vt:lpstr>Calibri</vt:lpstr>
      <vt:lpstr>Varela Round</vt:lpstr>
      <vt:lpstr>ערכת נושא Office</vt:lpstr>
      <vt:lpstr>מערכת שידורים לאומית</vt:lpstr>
      <vt:lpstr>עליה וקליטה - חלק ראשון</vt:lpstr>
      <vt:lpstr>מה נלמד היום </vt:lpstr>
      <vt:lpstr>היקף העליה וארצות המוצא</vt:lpstr>
      <vt:lpstr>הצעה למורים</vt:lpstr>
      <vt:lpstr>היקף העליה</vt:lpstr>
      <vt:lpstr>בשנים הראשונות</vt:lpstr>
      <vt:lpstr>שנות החמישים והשישים - בסך הכל</vt:lpstr>
      <vt:lpstr>פריסת ארצות המוצא</vt:lpstr>
      <vt:lpstr>הגורמים לעלייה לארץ</vt:lpstr>
      <vt:lpstr>הגורמים</vt:lpstr>
      <vt:lpstr>מצגת של PowerPoint‏</vt:lpstr>
      <vt:lpstr>ניצולי השואה מאירופה</vt:lpstr>
      <vt:lpstr>ממדינות המזרח התיכון וצפון אפריקה</vt:lpstr>
      <vt:lpstr>יוצאים להפסקה</vt:lpstr>
      <vt:lpstr>מאפייני העליה</vt:lpstr>
      <vt:lpstr>ניצולי שואה</vt:lpstr>
      <vt:lpstr>מצגת של PowerPoint‏</vt:lpstr>
      <vt:lpstr>עליית הצלה</vt:lpstr>
      <vt:lpstr>מצגת של PowerPoint‏</vt:lpstr>
      <vt:lpstr>עלייה חשאית</vt:lpstr>
      <vt:lpstr>מצגת של PowerPoint‏</vt:lpstr>
      <vt:lpstr>עלייה מבוקרת</vt:lpstr>
      <vt:lpstr>מצגת של PowerPoint‏</vt:lpstr>
      <vt:lpstr>נחזור לעמדות השונות בהנהגה</vt:lpstr>
      <vt:lpstr>מה חשו העולים עצמם?!</vt:lpstr>
      <vt:lpstr>מצגת של PowerPoint‏</vt:lpstr>
      <vt:lpstr>השימוש ביצירות במהלך שידור זה נעשה לפי סעיף 27א לחוק זכות יוצרים, תשס"ח-2007. אם הינך בעל הזכויות באחת היצירות, באפשרותך לבקש מאיתנו לחדול מהשימוש ביצירה,  זאת באמצעות פנייה לדוא"ל  rights@education.gov.il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מערכת שידורים לאומית</dc:title>
  <dc:creator>user</dc:creator>
  <cp:lastModifiedBy>שני שמלה/Shani Chemla</cp:lastModifiedBy>
  <cp:revision>12</cp:revision>
  <dcterms:modified xsi:type="dcterms:W3CDTF">2021-10-26T11:31:52Z</dcterms:modified>
</cp:coreProperties>
</file>