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4"/>
  </p:notesMasterIdLst>
  <p:sldIdLst>
    <p:sldId id="257" r:id="rId2"/>
    <p:sldId id="262" r:id="rId3"/>
    <p:sldId id="263" r:id="rId4"/>
    <p:sldId id="288" r:id="rId5"/>
    <p:sldId id="289" r:id="rId6"/>
    <p:sldId id="303" r:id="rId7"/>
    <p:sldId id="304" r:id="rId8"/>
    <p:sldId id="346" r:id="rId9"/>
    <p:sldId id="347" r:id="rId10"/>
    <p:sldId id="348" r:id="rId11"/>
    <p:sldId id="349" r:id="rId12"/>
    <p:sldId id="355" r:id="rId13"/>
    <p:sldId id="339" r:id="rId14"/>
    <p:sldId id="340" r:id="rId15"/>
    <p:sldId id="351" r:id="rId16"/>
    <p:sldId id="352" r:id="rId17"/>
    <p:sldId id="353" r:id="rId18"/>
    <p:sldId id="354" r:id="rId19"/>
    <p:sldId id="292" r:id="rId20"/>
    <p:sldId id="357" r:id="rId21"/>
    <p:sldId id="318" r:id="rId22"/>
    <p:sldId id="291" r:id="rId2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252" y="66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ט"ו/חשון/תשפ"ב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1428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101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9489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7557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458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24443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101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5251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498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236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53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237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456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ט"ו/חשון/תשפ"ב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43545" y="259388"/>
            <a:ext cx="11571514" cy="720094"/>
          </a:xfrm>
        </p:spPr>
        <p:txBody>
          <a:bodyPr/>
          <a:lstStyle/>
          <a:p>
            <a:pPr algn="r"/>
            <a:r>
              <a:rPr lang="he-IL" dirty="0"/>
              <a:t>אתיקה סביבתית – גישת איכות החיים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C12D3A2-E434-43FF-BB91-416323E20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45" y="1303326"/>
            <a:ext cx="5865495" cy="425134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E4A94D5-A80F-4FA0-9BE9-D398C8836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729" y="1171212"/>
            <a:ext cx="4778477" cy="43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0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1" y="259388"/>
            <a:ext cx="11593286" cy="720094"/>
          </a:xfrm>
        </p:spPr>
        <p:txBody>
          <a:bodyPr/>
          <a:lstStyle/>
          <a:p>
            <a:pPr algn="r"/>
            <a:r>
              <a:rPr lang="he-IL" dirty="0"/>
              <a:t>אתיקה סביבתית – צדק סביבתי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375245" y="1268260"/>
            <a:ext cx="7965050" cy="4660592"/>
          </a:xfrm>
        </p:spPr>
        <p:txBody>
          <a:bodyPr>
            <a:normAutofit/>
          </a:bodyPr>
          <a:lstStyle/>
          <a:p>
            <a:pPr marL="96848" indent="0" algn="just">
              <a:lnSpc>
                <a:spcPct val="150000"/>
              </a:lnSpc>
              <a:buNone/>
            </a:pPr>
            <a:r>
              <a:rPr lang="he-IL" dirty="0"/>
              <a:t>פועלת באמצעות תנועות חברתיות לקידום הצדק החברתי ובודקת מהי הדרך הצודקת לפעול בנוגע לסביבה בין הקבוצות והאזורים השונים במדינה.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9158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265612" y="14696"/>
            <a:ext cx="8930640" cy="400050"/>
          </a:xfrm>
        </p:spPr>
        <p:txBody>
          <a:bodyPr/>
          <a:lstStyle/>
          <a:p>
            <a:r>
              <a:rPr lang="he-IL" dirty="0"/>
              <a:t>פארק אריאל שרון – סרט תדמית</a:t>
            </a:r>
          </a:p>
        </p:txBody>
      </p:sp>
      <p:pic>
        <p:nvPicPr>
          <p:cNvPr id="6" name="פארק אריאל שרון - סרטון תדמית - עברית">
            <a:hlinkClick r:id="" action="ppaction://media"/>
            <a:extLst>
              <a:ext uri="{FF2B5EF4-FFF2-40B4-BE49-F238E27FC236}">
                <a16:creationId xmlns:a16="http://schemas.microsoft.com/office/drawing/2014/main" id="{514369A1-5B3D-4977-B43E-7086CA7A70D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6496" y="671146"/>
            <a:ext cx="10519008" cy="5912534"/>
          </a:xfrm>
        </p:spPr>
      </p:pic>
    </p:spTree>
    <p:extLst>
      <p:ext uri="{BB962C8B-B14F-4D97-AF65-F5344CB8AC3E}">
        <p14:creationId xmlns:p14="http://schemas.microsoft.com/office/powerpoint/2010/main" val="33121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669484" cy="720094"/>
          </a:xfrm>
        </p:spPr>
        <p:txBody>
          <a:bodyPr/>
          <a:lstStyle/>
          <a:p>
            <a:pPr algn="r"/>
            <a:r>
              <a:rPr lang="he-IL" dirty="0"/>
              <a:t>אחריות סביבתית - משימה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2B201D3B-1285-4B2E-A148-6E87CC345A50}"/>
              </a:ext>
            </a:extLst>
          </p:cNvPr>
          <p:cNvSpPr txBox="1"/>
          <p:nvPr/>
        </p:nvSpPr>
        <p:spPr>
          <a:xfrm>
            <a:off x="5448125" y="1159577"/>
            <a:ext cx="6166932" cy="44735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הכנסו לאינטרנט ומצאו את הצהרת האחריות הסביבתית של הארגונים הבאים: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חברת מזון.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בנק.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רשת מסעדות.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חברת תעופה.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dirty="0">
                <a:latin typeface="Varela Round" panose="00000500000000000000" pitchFamily="2" charset="-79"/>
                <a:cs typeface="Varela Round" panose="00000500000000000000" pitchFamily="2" charset="-79"/>
              </a:rPr>
              <a:t>מפעל הייטק.</a:t>
            </a:r>
          </a:p>
          <a:p>
            <a:pPr>
              <a:lnSpc>
                <a:spcPct val="150000"/>
              </a:lnSpc>
            </a:pPr>
            <a:endParaRPr lang="he-IL" sz="24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6BF23B2-0FCC-467F-B5CE-343B1D340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20" y="1485163"/>
            <a:ext cx="4006215" cy="449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6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560627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515273" y="1076532"/>
            <a:ext cx="8072546" cy="540070"/>
          </a:xfrm>
        </p:spPr>
        <p:txBody>
          <a:bodyPr/>
          <a:lstStyle/>
          <a:p>
            <a:r>
              <a:rPr lang="he-IL" dirty="0"/>
              <a:t>חברת מזון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DE6E2DF-4404-4D8D-84AD-17EA85024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9" y="1696007"/>
            <a:ext cx="6424161" cy="49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7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563350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3604181" y="1059079"/>
            <a:ext cx="8072546" cy="540070"/>
          </a:xfrm>
        </p:spPr>
        <p:txBody>
          <a:bodyPr/>
          <a:lstStyle/>
          <a:p>
            <a:r>
              <a:rPr lang="he-IL" dirty="0"/>
              <a:t>בנק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092FF1B-9621-43F4-BCF1-C7AF7B082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7" y="1725459"/>
            <a:ext cx="115633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604169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1249897" y="1185389"/>
            <a:ext cx="8072546" cy="540070"/>
          </a:xfrm>
        </p:spPr>
        <p:txBody>
          <a:bodyPr/>
          <a:lstStyle/>
          <a:p>
            <a:r>
              <a:rPr lang="he-IL" dirty="0"/>
              <a:t>רשת מסעדות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B68952A-6D66-4460-AE8A-9361CD7DC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86" y="2095499"/>
            <a:ext cx="8968857" cy="374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96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869730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3912626" y="1198558"/>
            <a:ext cx="8072546" cy="540070"/>
          </a:xfrm>
        </p:spPr>
        <p:txBody>
          <a:bodyPr/>
          <a:lstStyle/>
          <a:p>
            <a:r>
              <a:rPr lang="he-IL" dirty="0"/>
              <a:t>חברת תעופה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E3371A07-56B3-4433-9035-5C066F51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3" y="1738628"/>
            <a:ext cx="11869729" cy="20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0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734798" cy="720094"/>
          </a:xfrm>
        </p:spPr>
        <p:txBody>
          <a:bodyPr/>
          <a:lstStyle/>
          <a:p>
            <a:pPr algn="r"/>
            <a:r>
              <a:rPr lang="he-IL" dirty="0"/>
              <a:t>אחריות סביבתית – סיכום משימה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3662255" y="1184564"/>
            <a:ext cx="8072546" cy="540070"/>
          </a:xfrm>
        </p:spPr>
        <p:txBody>
          <a:bodyPr/>
          <a:lstStyle/>
          <a:p>
            <a:r>
              <a:rPr lang="he-IL" dirty="0"/>
              <a:t>מפעל הייטק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E261BE9-F415-4E56-9D7C-8B3705F02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22" y="1724634"/>
            <a:ext cx="11502556" cy="246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1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1359711" y="-28848"/>
            <a:ext cx="10077157" cy="400050"/>
          </a:xfrm>
        </p:spPr>
        <p:txBody>
          <a:bodyPr/>
          <a:lstStyle/>
          <a:p>
            <a:r>
              <a:rPr lang="he-IL" sz="2000" dirty="0"/>
              <a:t>החברה לשירותי איכות הסביבה – </a:t>
            </a:r>
            <a:r>
              <a:rPr lang="en-US" sz="2000" dirty="0"/>
              <a:t>YNET</a:t>
            </a:r>
            <a:r>
              <a:rPr lang="he-IL" sz="2000" dirty="0"/>
              <a:t> צילום: חגי דקל עריכה: דפי מקל</a:t>
            </a:r>
          </a:p>
        </p:txBody>
      </p:sp>
      <p:pic>
        <p:nvPicPr>
          <p:cNvPr id="10" name="2020-03-28_14-36-49">
            <a:hlinkClick r:id="" action="ppaction://media"/>
            <a:extLst>
              <a:ext uri="{FF2B5EF4-FFF2-40B4-BE49-F238E27FC236}">
                <a16:creationId xmlns:a16="http://schemas.microsoft.com/office/drawing/2014/main" id="{14774082-84D5-4FCC-BF6D-A3F71E87938B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063" y="484749"/>
            <a:ext cx="10043874" cy="6142258"/>
          </a:xfrm>
        </p:spPr>
      </p:pic>
    </p:spTree>
    <p:extLst>
      <p:ext uri="{BB962C8B-B14F-4D97-AF65-F5344CB8AC3E}">
        <p14:creationId xmlns:p14="http://schemas.microsoft.com/office/powerpoint/2010/main" val="2230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אתיקה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26050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מגמת ניהול עסקי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שם המורה: חמוטל כהן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691255" cy="720094"/>
          </a:xfrm>
        </p:spPr>
        <p:txBody>
          <a:bodyPr/>
          <a:lstStyle/>
          <a:p>
            <a:pPr algn="r"/>
            <a:r>
              <a:rPr lang="he-IL" dirty="0"/>
              <a:t>תכנית אתיקה - משימה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2B201D3B-1285-4B2E-A148-6E87CC345A50}"/>
              </a:ext>
            </a:extLst>
          </p:cNvPr>
          <p:cNvSpPr txBox="1"/>
          <p:nvPr/>
        </p:nvSpPr>
        <p:spPr>
          <a:xfrm>
            <a:off x="5168613" y="1192234"/>
            <a:ext cx="6522644" cy="44735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עזרו לנעה וערן ממשרד עורכי הדין לחשוב על רעיונות ליישום אחריות סביבתית במשרדם.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חסכון בנייר – מעבר למשרד דיגיטלי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חסכון באנרגיה - חשמל.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מעבר לכלים רב פעמיים במטבח המשרד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הסברה לעובדי הארגון.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E8692FA7-FF75-4D0F-976F-86AE4D661819}"/>
              </a:ext>
            </a:extLst>
          </p:cNvPr>
          <p:cNvSpPr/>
          <p:nvPr/>
        </p:nvSpPr>
        <p:spPr>
          <a:xfrm>
            <a:off x="614316" y="4545001"/>
            <a:ext cx="3501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by Brooke Cagle on </a:t>
            </a:r>
            <a:r>
              <a:rPr lang="en-US" dirty="0" err="1"/>
              <a:t>Unsplash</a:t>
            </a:r>
            <a:endParaRPr lang="he-IL" dirty="0"/>
          </a:p>
        </p:txBody>
      </p:sp>
      <p:pic>
        <p:nvPicPr>
          <p:cNvPr id="4" name="תמונה 3" descr="תמונה שמכילה אדם, שולחן, אישה, ישיבה&#10;&#10;התיאור נוצר באופן אוטומטי">
            <a:extLst>
              <a:ext uri="{FF2B5EF4-FFF2-40B4-BE49-F238E27FC236}">
                <a16:creationId xmlns:a16="http://schemas.microsoft.com/office/drawing/2014/main" id="{0E6F796C-E1A4-46AF-9E8D-6639E5615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6" y="1736142"/>
            <a:ext cx="4189056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2549770" y="213094"/>
            <a:ext cx="8695174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192A72"/>
                </a:solidFill>
              </a:rPr>
              <a:t>לסיכום - מה למדנו היום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293915" y="1083202"/>
            <a:ext cx="9627811" cy="5252284"/>
          </a:xfrm>
        </p:spPr>
        <p:txBody>
          <a:bodyPr>
            <a:normAutofit/>
          </a:bodyPr>
          <a:lstStyle/>
          <a:p>
            <a:pPr marL="342900" indent="-342900">
              <a:lnSpc>
                <a:spcPts val="3200"/>
              </a:lnSpc>
            </a:pPr>
            <a:r>
              <a:rPr lang="he-IL" b="1" dirty="0"/>
              <a:t>מהי אתיקה סביבתית.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גישות אתיקה מרכזיות שעוסקות בקשר אדם - סביבה.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יוזמות שונות לקידום אתיקה סביבתית של ארגונים.</a:t>
            </a:r>
          </a:p>
          <a:p>
            <a:pPr marL="342900" indent="-342900">
              <a:lnSpc>
                <a:spcPts val="3200"/>
              </a:lnSpc>
            </a:pPr>
            <a:endParaRPr lang="he-IL" b="1" dirty="0"/>
          </a:p>
          <a:p>
            <a:pPr marL="0" indent="0">
              <a:lnSpc>
                <a:spcPts val="3200"/>
              </a:lnSpc>
              <a:buNone/>
            </a:pPr>
            <a:r>
              <a:rPr lang="he-IL" b="1" dirty="0"/>
              <a:t>ותחשבו איך אתם יכולים לפעול באחריות סביבתית! </a:t>
            </a:r>
            <a:br>
              <a:rPr lang="en-US" b="1" dirty="0"/>
            </a:br>
            <a:r>
              <a:rPr lang="he-IL" b="1" dirty="0"/>
              <a:t>לדוגמא: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למחזר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לא להשליך פסולת</a:t>
            </a:r>
          </a:p>
          <a:p>
            <a:pPr marL="342900" indent="-342900">
              <a:lnSpc>
                <a:spcPts val="3200"/>
              </a:lnSpc>
            </a:pPr>
            <a:r>
              <a:rPr lang="he-IL" b="1" dirty="0"/>
              <a:t>להשתמש בכלים רב פעמיים</a:t>
            </a:r>
          </a:p>
          <a:p>
            <a:pPr marL="0" lvl="0" indent="0" algn="l" defTabSz="457200">
              <a:lnSpc>
                <a:spcPts val="3200"/>
              </a:lnSpc>
              <a:spcAft>
                <a:spcPts val="0"/>
              </a:spcAft>
              <a:buNone/>
              <a:defRPr/>
            </a:pPr>
            <a:r>
              <a:rPr lang="he-IL" b="1" dirty="0"/>
              <a:t>בהצלחה!</a:t>
            </a:r>
          </a:p>
          <a:p>
            <a:pPr>
              <a:lnSpc>
                <a:spcPts val="3200"/>
              </a:lnSpc>
            </a:pP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4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647340" y="3016112"/>
            <a:ext cx="11174412" cy="26184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1765998" y="343722"/>
            <a:ext cx="9642231" cy="720000"/>
          </a:xfrm>
        </p:spPr>
        <p:txBody>
          <a:bodyPr/>
          <a:lstStyle/>
          <a:p>
            <a:pPr algn="r"/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8" name="מציין מיקום תוכן 7"/>
          <p:cNvSpPr>
            <a:spLocks noGrp="1"/>
          </p:cNvSpPr>
          <p:nvPr>
            <p:ph sz="quarter" idx="4"/>
          </p:nvPr>
        </p:nvSpPr>
        <p:spPr>
          <a:xfrm>
            <a:off x="515274" y="1725460"/>
            <a:ext cx="8306994" cy="4153058"/>
          </a:xfrm>
        </p:spPr>
        <p:txBody>
          <a:bodyPr/>
          <a:lstStyle/>
          <a:p>
            <a:pPr marL="342900" indent="-342900">
              <a:lnSpc>
                <a:spcPct val="150000"/>
              </a:lnSpc>
            </a:pPr>
            <a:r>
              <a:rPr lang="he-IL" b="1" dirty="0"/>
              <a:t>מהי אתיקה סביבתית.</a:t>
            </a:r>
          </a:p>
          <a:p>
            <a:pPr marL="342900" indent="-342900">
              <a:lnSpc>
                <a:spcPct val="150000"/>
              </a:lnSpc>
            </a:pPr>
            <a:r>
              <a:rPr lang="he-IL" b="1" dirty="0"/>
              <a:t>גישות אתיקה מרכזיות שעוסקות בקשר אדם - סביבה.</a:t>
            </a:r>
          </a:p>
          <a:p>
            <a:pPr marL="342900" indent="-342900">
              <a:lnSpc>
                <a:spcPct val="150000"/>
              </a:lnSpc>
            </a:pPr>
            <a:r>
              <a:rPr lang="he-IL" b="1" dirty="0"/>
              <a:t>יוזמות שונות לקידום אתיקה סביבתית של ארגונים.</a:t>
            </a:r>
          </a:p>
          <a:p>
            <a:pPr marL="0" indent="0">
              <a:lnSpc>
                <a:spcPct val="150000"/>
              </a:lnSpc>
              <a:buNone/>
            </a:pPr>
            <a:endParaRPr lang="he-IL" b="1" dirty="0"/>
          </a:p>
          <a:p>
            <a:pPr marL="96848" indent="0">
              <a:lnSpc>
                <a:spcPct val="150000"/>
              </a:lnSpc>
              <a:buNone/>
            </a:pPr>
            <a:endParaRPr lang="he-I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2168836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אחריות סביבתית בארגונים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" y="212675"/>
            <a:ext cx="11604976" cy="720094"/>
          </a:xfrm>
        </p:spPr>
        <p:txBody>
          <a:bodyPr/>
          <a:lstStyle/>
          <a:p>
            <a:pPr algn="r"/>
            <a:r>
              <a:rPr lang="he-IL" dirty="0"/>
              <a:t>אחריות סביבתית בארגונים</a:t>
            </a:r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579EC396-A524-4552-9BDD-D4890AA9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2" y="1760496"/>
            <a:ext cx="5304443" cy="3611127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4F3C1162-7212-489D-BFF3-73954FF31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97" y="2895135"/>
            <a:ext cx="4312890" cy="321039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80D0E558-FAD0-448B-A83B-CA892DC01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9877" y="932769"/>
            <a:ext cx="5304443" cy="3850747"/>
          </a:xfrm>
          <a:prstGeom prst="rect">
            <a:avLst/>
          </a:prstGeom>
        </p:spPr>
      </p:pic>
      <p:sp>
        <p:nvSpPr>
          <p:cNvPr id="6" name="כותרת 7">
            <a:extLst>
              <a:ext uri="{FF2B5EF4-FFF2-40B4-BE49-F238E27FC236}">
                <a16:creationId xmlns:a16="http://schemas.microsoft.com/office/drawing/2014/main" id="{FDEB0932-54E4-4013-80B2-30D1A89A0534}"/>
              </a:ext>
            </a:extLst>
          </p:cNvPr>
          <p:cNvSpPr txBox="1">
            <a:spLocks/>
          </p:cNvSpPr>
          <p:nvPr/>
        </p:nvSpPr>
        <p:spPr>
          <a:xfrm>
            <a:off x="-9741429" y="6115050"/>
            <a:ext cx="12191999" cy="720094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algn="r"/>
            <a:r>
              <a:rPr lang="he-IL" sz="1800" dirty="0"/>
              <a:t>קרדיט: אתר </a:t>
            </a:r>
            <a:r>
              <a:rPr lang="he-IL" sz="1800" dirty="0" err="1"/>
              <a:t>כלכליסט</a:t>
            </a:r>
            <a:br>
              <a:rPr lang="en-US" sz="1800" dirty="0"/>
            </a:br>
            <a:r>
              <a:rPr lang="he-IL" sz="1800" dirty="0"/>
              <a:t>קרדיט: אתר </a:t>
            </a:r>
            <a:r>
              <a:rPr lang="en-US" sz="1800" dirty="0"/>
              <a:t>YNET</a:t>
            </a:r>
            <a:endParaRPr lang="he-IL" sz="1800" dirty="0"/>
          </a:p>
        </p:txBody>
      </p:sp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0" y="259388"/>
            <a:ext cx="11865429" cy="720094"/>
          </a:xfrm>
        </p:spPr>
        <p:txBody>
          <a:bodyPr/>
          <a:lstStyle/>
          <a:p>
            <a:pPr algn="r"/>
            <a:r>
              <a:rPr lang="he-IL" dirty="0"/>
              <a:t>אתיקה סביבתית והקשר אדם - סביבה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244616" y="1311802"/>
            <a:ext cx="7965050" cy="4660592"/>
          </a:xfrm>
        </p:spPr>
        <p:txBody>
          <a:bodyPr>
            <a:normAutofit/>
          </a:bodyPr>
          <a:lstStyle/>
          <a:p>
            <a:pPr marL="96848" indent="0" algn="just">
              <a:buNone/>
            </a:pPr>
            <a:r>
              <a:rPr lang="he-IL" dirty="0"/>
              <a:t>אתיקה סביבתית עוסקת בערכים ובפעולות המשפיעות על היחסים בין האדם לסביבה.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היא בודקת את הדרכים הראויות להתמודדות עם בעיות הכרוכות בניצול משאבי הטבע, זיהומים ומפגעים סביבתיים שונים.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היא שואלת: מה צריכים להיות הערכים וסדרי הפעילות המנחים את היחסים בין האדם לסביבה?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6473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1691255" cy="720094"/>
          </a:xfrm>
        </p:spPr>
        <p:txBody>
          <a:bodyPr/>
          <a:lstStyle/>
          <a:p>
            <a:pPr algn="r"/>
            <a:r>
              <a:rPr lang="he-IL" dirty="0"/>
              <a:t>אחריות תאגידית</a:t>
            </a:r>
          </a:p>
        </p:txBody>
      </p:sp>
      <p:sp>
        <p:nvSpPr>
          <p:cNvPr id="7" name="חץ: למטה 6">
            <a:extLst>
              <a:ext uri="{FF2B5EF4-FFF2-40B4-BE49-F238E27FC236}">
                <a16:creationId xmlns:a16="http://schemas.microsoft.com/office/drawing/2014/main" id="{38D9EC58-1CA3-4E01-81F8-4CD43ED7E4F8}"/>
              </a:ext>
            </a:extLst>
          </p:cNvPr>
          <p:cNvSpPr/>
          <p:nvPr/>
        </p:nvSpPr>
        <p:spPr>
          <a:xfrm>
            <a:off x="4974772" y="1101631"/>
            <a:ext cx="2806560" cy="1284962"/>
          </a:xfrm>
          <a:prstGeom prst="downArrow">
            <a:avLst>
              <a:gd name="adj1" fmla="val 74015"/>
              <a:gd name="adj2" fmla="val 515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הפיננסית – להניב רווחים</a:t>
            </a:r>
          </a:p>
        </p:txBody>
      </p:sp>
      <p:sp>
        <p:nvSpPr>
          <p:cNvPr id="9" name="חץ: למטה 8">
            <a:extLst>
              <a:ext uri="{FF2B5EF4-FFF2-40B4-BE49-F238E27FC236}">
                <a16:creationId xmlns:a16="http://schemas.microsoft.com/office/drawing/2014/main" id="{E20457A2-ADC1-4565-A6BE-183DF0A92062}"/>
              </a:ext>
            </a:extLst>
          </p:cNvPr>
          <p:cNvSpPr/>
          <p:nvPr/>
        </p:nvSpPr>
        <p:spPr>
          <a:xfrm>
            <a:off x="4974767" y="2466793"/>
            <a:ext cx="2806560" cy="1277115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2B4BC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החוקית – לעמוד בחוק</a:t>
            </a:r>
          </a:p>
        </p:txBody>
      </p:sp>
      <p:sp>
        <p:nvSpPr>
          <p:cNvPr id="10" name="חץ: למטה 9">
            <a:extLst>
              <a:ext uri="{FF2B5EF4-FFF2-40B4-BE49-F238E27FC236}">
                <a16:creationId xmlns:a16="http://schemas.microsoft.com/office/drawing/2014/main" id="{F6940ABE-535F-4B52-87B3-9A6797AC11BF}"/>
              </a:ext>
            </a:extLst>
          </p:cNvPr>
          <p:cNvSpPr/>
          <p:nvPr/>
        </p:nvSpPr>
        <p:spPr>
          <a:xfrm>
            <a:off x="4974772" y="3863226"/>
            <a:ext cx="2806560" cy="1362362"/>
          </a:xfrm>
          <a:prstGeom prst="downArrow">
            <a:avLst>
              <a:gd name="adj1" fmla="val 74015"/>
              <a:gd name="adj2" fmla="val 51594"/>
            </a:avLst>
          </a:prstGeom>
          <a:solidFill>
            <a:srgbClr val="12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האתית – מעבר לחוק</a:t>
            </a:r>
          </a:p>
        </p:txBody>
      </p:sp>
      <p:sp>
        <p:nvSpPr>
          <p:cNvPr id="12" name="חץ: למטה 11">
            <a:extLst>
              <a:ext uri="{FF2B5EF4-FFF2-40B4-BE49-F238E27FC236}">
                <a16:creationId xmlns:a16="http://schemas.microsoft.com/office/drawing/2014/main" id="{13EC6135-679D-4B97-A268-B553D9DADA24}"/>
              </a:ext>
            </a:extLst>
          </p:cNvPr>
          <p:cNvSpPr/>
          <p:nvPr/>
        </p:nvSpPr>
        <p:spPr>
          <a:xfrm>
            <a:off x="4974768" y="5329296"/>
            <a:ext cx="2806560" cy="1362363"/>
          </a:xfrm>
          <a:prstGeom prst="downArrow">
            <a:avLst>
              <a:gd name="adj1" fmla="val 74015"/>
              <a:gd name="adj2" fmla="val 5159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n-ea"/>
                <a:cs typeface="Varela Round" panose="00000500000000000000" pitchFamily="2" charset="-79"/>
              </a:rPr>
              <a:t>הרמה הפילנתרופית – תרומה לחברה</a:t>
            </a:r>
          </a:p>
        </p:txBody>
      </p:sp>
    </p:spTree>
    <p:extLst>
      <p:ext uri="{BB962C8B-B14F-4D97-AF65-F5344CB8AC3E}">
        <p14:creationId xmlns:p14="http://schemas.microsoft.com/office/powerpoint/2010/main" val="39501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0" y="259388"/>
            <a:ext cx="11843657" cy="720094"/>
          </a:xfrm>
        </p:spPr>
        <p:txBody>
          <a:bodyPr/>
          <a:lstStyle/>
          <a:p>
            <a:pPr algn="r"/>
            <a:r>
              <a:rPr lang="he-IL" dirty="0"/>
              <a:t>אתיקה סביבתית – גישת איכות החיים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961587" y="1213831"/>
            <a:ext cx="7965050" cy="4660592"/>
          </a:xfrm>
        </p:spPr>
        <p:txBody>
          <a:bodyPr>
            <a:normAutofit fontScale="92500"/>
          </a:bodyPr>
          <a:lstStyle/>
          <a:p>
            <a:pPr marL="96848" indent="0" algn="just">
              <a:buNone/>
            </a:pPr>
            <a:r>
              <a:rPr lang="he-IL" dirty="0"/>
              <a:t>מעמידה זה מול זה את הצרכים הקשורים ברמת החיים (דיור, תחבורה, מקומות עבודה) ואת הצרכים הקשורים באיכות החיים (מים נקיים, אויר נקי) – הפיתוח הכלכלי לעומת איכות הסביבה.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המענה לשני סוגי הצרכים נועד לספק רמת חיים שאליה אנחנו שואפים.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וויתור שלנו כבני אדם על צריכה של משאבים יכול להביא לעלייה באיכות החיים.</a:t>
            </a:r>
          </a:p>
          <a:p>
            <a:pPr marL="96848" indent="0" algn="just">
              <a:buNone/>
            </a:pPr>
            <a:endParaRPr lang="he-IL" dirty="0"/>
          </a:p>
          <a:p>
            <a:pPr marL="96848" indent="0" algn="just">
              <a:buNone/>
            </a:pPr>
            <a:r>
              <a:rPr lang="he-IL" dirty="0"/>
              <a:t>את הוויתור אפשר להשיג במיסוי המוטל על נושאים הפוגעים באיכות החיים.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0" y="259388"/>
            <a:ext cx="11832771" cy="720094"/>
          </a:xfrm>
        </p:spPr>
        <p:txBody>
          <a:bodyPr/>
          <a:lstStyle/>
          <a:p>
            <a:pPr algn="r"/>
            <a:r>
              <a:rPr lang="he-IL" dirty="0"/>
              <a:t>אתיקה סביבתית – גישת איכות החיים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C102414-C098-4BDB-8A16-C1FB6BEF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27" y="1222057"/>
            <a:ext cx="8048625" cy="267652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25BE2F5-C7F2-4FFB-9576-38B405382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90" y="2388870"/>
            <a:ext cx="79629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1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3286</TotalTime>
  <Words>468</Words>
  <Application>Microsoft Office PowerPoint</Application>
  <PresentationFormat>מסך רחב</PresentationFormat>
  <Paragraphs>73</Paragraphs>
  <Slides>22</Slides>
  <Notes>18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Varela Round</vt:lpstr>
      <vt:lpstr>ערכת נושא Office</vt:lpstr>
      <vt:lpstr>מערכת שידורים לאומית</vt:lpstr>
      <vt:lpstr>אתיקה</vt:lpstr>
      <vt:lpstr>מה נלמד היום </vt:lpstr>
      <vt:lpstr>אחריות סביבתית בארגונים</vt:lpstr>
      <vt:lpstr>אחריות סביבתית בארגונים</vt:lpstr>
      <vt:lpstr>אתיקה סביבתית והקשר אדם - סביבה</vt:lpstr>
      <vt:lpstr>אחריות תאגידית</vt:lpstr>
      <vt:lpstr>אתיקה סביבתית – גישת איכות החיים</vt:lpstr>
      <vt:lpstr>אתיקה סביבתית – גישת איכות החיים</vt:lpstr>
      <vt:lpstr>אתיקה סביבתית – גישת איכות החיים</vt:lpstr>
      <vt:lpstr>אתיקה סביבתית – צדק סביבתי</vt:lpstr>
      <vt:lpstr>מצגת של PowerPoint‏</vt:lpstr>
      <vt:lpstr>אחריות סביבתית - משימה</vt:lpstr>
      <vt:lpstr>אחריות סביבתית – סיכום משימה</vt:lpstr>
      <vt:lpstr>אחריות סביבתית – סיכום משימה</vt:lpstr>
      <vt:lpstr>אחריות סביבתית – סיכום משימה</vt:lpstr>
      <vt:lpstr>אחריות סביבתית – סיכום משימה</vt:lpstr>
      <vt:lpstr>אחריות סביבתית – סיכום משימה</vt:lpstr>
      <vt:lpstr>מצגת של PowerPoint‏</vt:lpstr>
      <vt:lpstr>תכנית אתיקה - משימה</vt:lpstr>
      <vt:lpstr>לסיכום - מה למדנו היום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שני שמלה/Shani Chemla</cp:lastModifiedBy>
  <cp:revision>213</cp:revision>
  <dcterms:created xsi:type="dcterms:W3CDTF">2020-03-15T19:13:03Z</dcterms:created>
  <dcterms:modified xsi:type="dcterms:W3CDTF">2021-10-21T13:18:08Z</dcterms:modified>
</cp:coreProperties>
</file>