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54" r:id="rId1"/>
  </p:sldMasterIdLst>
  <p:notesMasterIdLst>
    <p:notesMasterId r:id="rId34"/>
  </p:notesMasterIdLst>
  <p:sldIdLst>
    <p:sldId id="256" r:id="rId2"/>
    <p:sldId id="257" r:id="rId3"/>
    <p:sldId id="258" r:id="rId4"/>
    <p:sldId id="388" r:id="rId5"/>
    <p:sldId id="346" r:id="rId6"/>
    <p:sldId id="382" r:id="rId7"/>
    <p:sldId id="348" r:id="rId8"/>
    <p:sldId id="383" r:id="rId9"/>
    <p:sldId id="347" r:id="rId10"/>
    <p:sldId id="373" r:id="rId11"/>
    <p:sldId id="384" r:id="rId12"/>
    <p:sldId id="385" r:id="rId13"/>
    <p:sldId id="386" r:id="rId14"/>
    <p:sldId id="387" r:id="rId15"/>
    <p:sldId id="357" r:id="rId16"/>
    <p:sldId id="376" r:id="rId17"/>
    <p:sldId id="300" r:id="rId18"/>
    <p:sldId id="381" r:id="rId19"/>
    <p:sldId id="301" r:id="rId20"/>
    <p:sldId id="345" r:id="rId21"/>
    <p:sldId id="389" r:id="rId22"/>
    <p:sldId id="390" r:id="rId23"/>
    <p:sldId id="391" r:id="rId24"/>
    <p:sldId id="392" r:id="rId25"/>
    <p:sldId id="361" r:id="rId26"/>
    <p:sldId id="393" r:id="rId27"/>
    <p:sldId id="394" r:id="rId28"/>
    <p:sldId id="378" r:id="rId29"/>
    <p:sldId id="372" r:id="rId30"/>
    <p:sldId id="358" r:id="rId31"/>
    <p:sldId id="306" r:id="rId32"/>
    <p:sldId id="322" r:id="rId33"/>
  </p:sldIdLst>
  <p:sldSz cx="12190413" cy="6858000"/>
  <p:notesSz cx="6858000" cy="9144000"/>
  <p:embeddedFontLst>
    <p:embeddedFont>
      <p:font typeface="Calibri" panose="020F0502020204030204" pitchFamily="34" charset="0"/>
      <p:regular r:id="rId35"/>
      <p:bold r:id="rId36"/>
      <p:italic r:id="rId37"/>
      <p:boldItalic r:id="rId38"/>
    </p:embeddedFont>
    <p:embeddedFont>
      <p:font typeface="Varela Round" panose="00000500000000000000" pitchFamily="2" charset="-79"/>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72"/>
    <a:srgbClr val="FFFFFF"/>
    <a:srgbClr val="632523"/>
    <a:srgbClr val="9B8385"/>
    <a:srgbClr val="002060"/>
    <a:srgbClr val="D56FA6"/>
    <a:srgbClr val="DC73AB"/>
    <a:srgbClr val="1007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0164" autoAdjust="0"/>
  </p:normalViewPr>
  <p:slideViewPr>
    <p:cSldViewPr snapToGrid="0">
      <p:cViewPr varScale="1">
        <p:scale>
          <a:sx n="65" d="100"/>
          <a:sy n="65" d="100"/>
        </p:scale>
        <p:origin x="258" y="78"/>
      </p:cViewPr>
      <p:guideLst>
        <p:guide orient="horz" pos="2160"/>
        <p:guide pos="3840"/>
      </p:guideLst>
    </p:cSldViewPr>
  </p:slideViewPr>
  <p:notesTextViewPr>
    <p:cViewPr>
      <p:scale>
        <a:sx n="1" d="1"/>
        <a:sy n="1" d="1"/>
      </p:scale>
      <p:origin x="0" y="0"/>
    </p:cViewPr>
  </p:notesTextViewPr>
  <p:sorterViewPr>
    <p:cViewPr>
      <p:scale>
        <a:sx n="100" d="100"/>
        <a:sy n="100" d="100"/>
      </p:scale>
      <p:origin x="0" y="-178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Varela Round" pitchFamily="2" charset="-79"/>
                <a:ea typeface="Varela Round" pitchFamily="2" charset="-79"/>
                <a:cs typeface="Varela Round" pitchFamily="2" charset="-79"/>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IL" dirty="0"/>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Varela Round" pitchFamily="2" charset="-79"/>
                <a:ea typeface="Varela Round" pitchFamily="2" charset="-79"/>
                <a:cs typeface="Varela Round" pitchFamily="2" charset="-79"/>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IL" dirty="0"/>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Varela Round" pitchFamily="2" charset="-79"/>
                <a:ea typeface="Varela Round" pitchFamily="2" charset="-79"/>
                <a:cs typeface="Varela Round" pitchFamily="2" charset="-79"/>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IL" dirty="0"/>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lvl1pPr>
              <a:defRPr b="0" i="0">
                <a:latin typeface="Varela Round" pitchFamily="2" charset="-79"/>
                <a:cs typeface="Varela Round" pitchFamily="2" charset="-79"/>
              </a:defRPr>
            </a:lvl1pPr>
          </a:lstStyle>
          <a:p>
            <a:pPr rtl="1"/>
            <a:fld id="{00000000-1234-1234-1234-123412341234}" type="slidenum">
              <a:rPr lang="x-none" sz="1200" smtClean="0">
                <a:solidFill>
                  <a:schemeClr val="dk1"/>
                </a:solidFill>
                <a:latin typeface="Calibri"/>
                <a:ea typeface="Calibri"/>
                <a:sym typeface="Calibri"/>
              </a:rPr>
              <a:pPr rtl="1"/>
              <a:t>‹#›</a:t>
            </a:fld>
            <a:endParaRPr lang="x-none" sz="1200">
              <a:solidFill>
                <a:schemeClr val="dk1"/>
              </a:solidFill>
              <a:latin typeface="Calibri"/>
              <a:ea typeface="Calibri"/>
              <a:sym typeface="Calibri"/>
            </a:endParaRPr>
          </a:p>
        </p:txBody>
      </p:sp>
    </p:spTree>
    <p:extLst>
      <p:ext uri="{BB962C8B-B14F-4D97-AF65-F5344CB8AC3E}">
        <p14:creationId xmlns:p14="http://schemas.microsoft.com/office/powerpoint/2010/main" val="38178725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Varela Round" pitchFamily="2" charset="-79"/>
        <a:ea typeface="Varela Round" pitchFamily="2" charset="-79"/>
        <a:cs typeface="Varela Round" pitchFamily="2" charset="-79"/>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Varela Round" pitchFamily="2" charset="-79"/>
              <a:cs typeface="Varela Round" pitchFamily="2" charset="-79"/>
            </a:endParaRPr>
          </a:p>
        </p:txBody>
      </p:sp>
      <p:sp>
        <p:nvSpPr>
          <p:cNvPr id="59" name="Google Shape;59;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8120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latin typeface="Varela Round" pitchFamily="2" charset="-79"/>
              <a:cs typeface="Varela Round" pitchFamily="2" charset="-79"/>
            </a:endParaRPr>
          </a:p>
        </p:txBody>
      </p:sp>
    </p:spTree>
    <p:extLst>
      <p:ext uri="{BB962C8B-B14F-4D97-AF65-F5344CB8AC3E}">
        <p14:creationId xmlns:p14="http://schemas.microsoft.com/office/powerpoint/2010/main" val="3263027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latin typeface="Varela Round" pitchFamily="2" charset="-79"/>
              <a:cs typeface="Varela Round" pitchFamily="2" charset="-79"/>
            </a:endParaRPr>
          </a:p>
        </p:txBody>
      </p:sp>
    </p:spTree>
    <p:extLst>
      <p:ext uri="{BB962C8B-B14F-4D97-AF65-F5344CB8AC3E}">
        <p14:creationId xmlns:p14="http://schemas.microsoft.com/office/powerpoint/2010/main" val="4082420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latin typeface="Varela Round" pitchFamily="2" charset="-79"/>
              <a:cs typeface="Varela Round" pitchFamily="2" charset="-79"/>
            </a:endParaRPr>
          </a:p>
        </p:txBody>
      </p:sp>
    </p:spTree>
    <p:extLst>
      <p:ext uri="{BB962C8B-B14F-4D97-AF65-F5344CB8AC3E}">
        <p14:creationId xmlns:p14="http://schemas.microsoft.com/office/powerpoint/2010/main" val="4163728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latin typeface="Varela Round" pitchFamily="2" charset="-79"/>
              <a:cs typeface="Varela Round" pitchFamily="2" charset="-79"/>
            </a:endParaRPr>
          </a:p>
        </p:txBody>
      </p:sp>
    </p:spTree>
    <p:extLst>
      <p:ext uri="{BB962C8B-B14F-4D97-AF65-F5344CB8AC3E}">
        <p14:creationId xmlns:p14="http://schemas.microsoft.com/office/powerpoint/2010/main" val="762850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latin typeface="Varela Round" pitchFamily="2" charset="-79"/>
              <a:cs typeface="Varela Round" pitchFamily="2" charset="-79"/>
            </a:endParaRPr>
          </a:p>
        </p:txBody>
      </p:sp>
      <p:sp>
        <p:nvSpPr>
          <p:cNvPr id="4" name="מציין מיקום של מספר שקופית 3"/>
          <p:cNvSpPr>
            <a:spLocks noGrp="1"/>
          </p:cNvSpPr>
          <p:nvPr>
            <p:ph type="sldNum" idx="10"/>
          </p:nvPr>
        </p:nvSpPr>
        <p:spPr/>
        <p:txBody>
          <a:bodyPr/>
          <a:lstStyle/>
          <a:p>
            <a:pPr marL="0" marR="0" lvl="0" indent="0" algn="l" rtl="1">
              <a:spcBef>
                <a:spcPts val="0"/>
              </a:spcBef>
              <a:spcAft>
                <a:spcPts val="0"/>
              </a:spcAft>
              <a:buNone/>
            </a:pPr>
            <a:fld id="{00000000-1234-1234-1234-123412341234}" type="slidenum">
              <a:rPr lang="x-none" sz="1200" u="none" strike="noStrike" cap="none" smtClean="0">
                <a:solidFill>
                  <a:schemeClr val="dk1"/>
                </a:solidFill>
                <a:latin typeface="Calibri"/>
                <a:ea typeface="Calibri"/>
                <a:sym typeface="Calibri"/>
              </a:rPr>
              <a:t>24</a:t>
            </a:fld>
            <a:endParaRPr lang="x-none" sz="1200" u="none" strike="noStrike" cap="none">
              <a:solidFill>
                <a:schemeClr val="dk1"/>
              </a:solidFill>
              <a:latin typeface="Calibri"/>
              <a:ea typeface="Calibri"/>
              <a:sym typeface="Calibri"/>
            </a:endParaRPr>
          </a:p>
        </p:txBody>
      </p:sp>
    </p:spTree>
    <p:extLst>
      <p:ext uri="{BB962C8B-B14F-4D97-AF65-F5344CB8AC3E}">
        <p14:creationId xmlns:p14="http://schemas.microsoft.com/office/powerpoint/2010/main" val="194478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1949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281" y="2693988"/>
            <a:ext cx="10361851" cy="14700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0"/>
              <a:buFont typeface="Varela Round"/>
              <a:buNone/>
              <a:defRPr sz="6600" b="0" i="0" u="none" strike="noStrike" cap="none">
                <a:solidFill>
                  <a:srgbClr val="192A72"/>
                </a:solidFill>
                <a:latin typeface="Varela Round" pitchFamily="2" charset="-79"/>
                <a:ea typeface="Varela Round" pitchFamily="2" charset="-79"/>
                <a:cs typeface="Varela Round" pitchFamily="2" charset="-79"/>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2"/>
          <p:cNvSpPr/>
          <p:nvPr/>
        </p:nvSpPr>
        <p:spPr>
          <a:xfrm>
            <a:off x="-669982" y="6569428"/>
            <a:ext cx="2623619"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Calibri"/>
              <a:cs typeface="Varela Round" pitchFamily="2" charset="-79"/>
              <a:sym typeface="Calibri"/>
            </a:endParaRPr>
          </a:p>
        </p:txBody>
      </p:sp>
      <p:sp>
        <p:nvSpPr>
          <p:cNvPr id="18" name="Google Shape;18;p2"/>
          <p:cNvSpPr/>
          <p:nvPr/>
        </p:nvSpPr>
        <p:spPr>
          <a:xfrm>
            <a:off x="-1488616" y="6410587"/>
            <a:ext cx="3245977" cy="86423"/>
          </a:xfrm>
          <a:prstGeom prst="roundRect">
            <a:avLst>
              <a:gd name="adj" fmla="val 49359"/>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Calibri"/>
              <a:cs typeface="Varela Round" pitchFamily="2" charset="-79"/>
              <a:sym typeface="Calibri"/>
            </a:endParaRPr>
          </a:p>
        </p:txBody>
      </p:sp>
      <p:sp>
        <p:nvSpPr>
          <p:cNvPr id="19" name="Google Shape;19;p2"/>
          <p:cNvSpPr/>
          <p:nvPr/>
        </p:nvSpPr>
        <p:spPr>
          <a:xfrm>
            <a:off x="9985182" y="-439221"/>
            <a:ext cx="4205100"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Calibri"/>
              <a:cs typeface="Varela Round" pitchFamily="2" charset="-79"/>
              <a:sym typeface="Calibri"/>
            </a:endParaRPr>
          </a:p>
        </p:txBody>
      </p:sp>
      <p:sp>
        <p:nvSpPr>
          <p:cNvPr id="20" name="Google Shape;20;p2"/>
          <p:cNvSpPr/>
          <p:nvPr/>
        </p:nvSpPr>
        <p:spPr>
          <a:xfrm>
            <a:off x="8258395" y="6565100"/>
            <a:ext cx="4433637"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Calibri"/>
              <a:cs typeface="Varela Round" pitchFamily="2" charset="-79"/>
              <a:sym typeface="Calibri"/>
            </a:endParaRPr>
          </a:p>
        </p:txBody>
      </p:sp>
      <p:pic>
        <p:nvPicPr>
          <p:cNvPr id="21" name="Google Shape;21;p2"/>
          <p:cNvPicPr preferRelativeResize="0"/>
          <p:nvPr/>
        </p:nvPicPr>
        <p:blipFill rotWithShape="1">
          <a:blip r:embed="rId2">
            <a:alphaModFix/>
          </a:blip>
          <a:srcRect l="33058" r="33511" b="26248"/>
          <a:stretch/>
        </p:blipFill>
        <p:spPr>
          <a:xfrm>
            <a:off x="5444576" y="369916"/>
            <a:ext cx="1301261" cy="159743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ם השיעור">
  <p:cSld name="שם השיעור">
    <p:spTree>
      <p:nvGrpSpPr>
        <p:cNvPr id="1" name="Shape 22"/>
        <p:cNvGrpSpPr/>
        <p:nvPr/>
      </p:nvGrpSpPr>
      <p:grpSpPr>
        <a:xfrm>
          <a:off x="0" y="0"/>
          <a:ext cx="0" cy="0"/>
          <a:chOff x="0" y="0"/>
          <a:chExt cx="0" cy="0"/>
        </a:xfrm>
      </p:grpSpPr>
      <p:sp>
        <p:nvSpPr>
          <p:cNvPr id="23" name="Google Shape;23;p3"/>
          <p:cNvSpPr/>
          <p:nvPr/>
        </p:nvSpPr>
        <p:spPr>
          <a:xfrm>
            <a:off x="212915" y="1396869"/>
            <a:ext cx="13175666"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a:solidFill>
                  <a:schemeClr val="lt1"/>
                </a:solidFill>
                <a:latin typeface="Calibri"/>
                <a:ea typeface="Calibri"/>
                <a:cs typeface="Varela Round" pitchFamily="2" charset="-79"/>
                <a:sym typeface="Calibri"/>
              </a:rPr>
              <a:t>  </a:t>
            </a:r>
            <a:endParaRPr b="0" i="0" dirty="0">
              <a:latin typeface="Varela Round" pitchFamily="2" charset="-79"/>
              <a:cs typeface="Varela Round" pitchFamily="2" charset="-79"/>
            </a:endParaRPr>
          </a:p>
        </p:txBody>
      </p:sp>
      <p:sp>
        <p:nvSpPr>
          <p:cNvPr id="24" name="Google Shape;24;p3"/>
          <p:cNvSpPr txBox="1">
            <a:spLocks noGrp="1"/>
          </p:cNvSpPr>
          <p:nvPr>
            <p:ph type="ctrTitle"/>
          </p:nvPr>
        </p:nvSpPr>
        <p:spPr>
          <a:xfrm>
            <a:off x="738940" y="1640910"/>
            <a:ext cx="10871177"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chemeClr val="dk1"/>
              </a:buClr>
              <a:buSzPts val="6600"/>
              <a:buFont typeface="Varela Round"/>
              <a:buNone/>
              <a:defRPr sz="6600" b="0" i="0">
                <a:latin typeface="Varela Round" pitchFamily="2" charset="-79"/>
                <a:ea typeface="Varela Round" pitchFamily="2" charset="-79"/>
                <a:cs typeface="Varela Round" pitchFamily="2" charset="-79"/>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3"/>
          <p:cNvSpPr/>
          <p:nvPr/>
        </p:nvSpPr>
        <p:spPr>
          <a:xfrm>
            <a:off x="7328995" y="6579191"/>
            <a:ext cx="5333172"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Calibri"/>
              <a:cs typeface="Varela Round" pitchFamily="2" charset="-79"/>
              <a:sym typeface="Calibri"/>
            </a:endParaRPr>
          </a:p>
        </p:txBody>
      </p:sp>
      <p:sp>
        <p:nvSpPr>
          <p:cNvPr id="26" name="Google Shape;26;p3"/>
          <p:cNvSpPr/>
          <p:nvPr/>
        </p:nvSpPr>
        <p:spPr>
          <a:xfrm>
            <a:off x="9499907" y="6294300"/>
            <a:ext cx="3049259"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Calibri"/>
              <a:cs typeface="Varela Round" pitchFamily="2" charset="-79"/>
              <a:sym typeface="Calibri"/>
            </a:endParaRPr>
          </a:p>
        </p:txBody>
      </p:sp>
      <p:sp>
        <p:nvSpPr>
          <p:cNvPr id="27" name="Google Shape;27;p3"/>
          <p:cNvSpPr/>
          <p:nvPr/>
        </p:nvSpPr>
        <p:spPr>
          <a:xfrm>
            <a:off x="9995581" y="-235260"/>
            <a:ext cx="276813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Calibri"/>
              <a:cs typeface="Varela Round" pitchFamily="2" charset="-79"/>
              <a:sym typeface="Calibri"/>
            </a:endParaRPr>
          </a:p>
        </p:txBody>
      </p:sp>
      <p:sp>
        <p:nvSpPr>
          <p:cNvPr id="28" name="Google Shape;28;p3"/>
          <p:cNvSpPr/>
          <p:nvPr/>
        </p:nvSpPr>
        <p:spPr>
          <a:xfrm>
            <a:off x="-501048" y="163632"/>
            <a:ext cx="1427924"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Calibri"/>
              <a:cs typeface="Varela Round" pitchFamily="2" charset="-79"/>
              <a:sym typeface="Calibri"/>
            </a:endParaRPr>
          </a:p>
        </p:txBody>
      </p:sp>
      <p:sp>
        <p:nvSpPr>
          <p:cNvPr id="29" name="Google Shape;29;p3"/>
          <p:cNvSpPr txBox="1">
            <a:spLocks noGrp="1"/>
          </p:cNvSpPr>
          <p:nvPr>
            <p:ph type="subTitle" idx="1"/>
          </p:nvPr>
        </p:nvSpPr>
        <p:spPr>
          <a:xfrm>
            <a:off x="738117" y="2918492"/>
            <a:ext cx="10872000" cy="720000"/>
          </a:xfrm>
          <a:prstGeom prst="rect">
            <a:avLst/>
          </a:prstGeom>
          <a:noFill/>
          <a:ln>
            <a:noFill/>
          </a:ln>
        </p:spPr>
        <p:txBody>
          <a:bodyPr spcFirstLastPara="1" wrap="square" lIns="36000" tIns="36000" rIns="36000" bIns="36000" anchor="t" anchorCtr="0">
            <a:noAutofit/>
          </a:bodyPr>
          <a:lstStyle>
            <a:lvl1pPr lvl="0" algn="ctr" rtl="1">
              <a:lnSpc>
                <a:spcPct val="100000"/>
              </a:lnSpc>
              <a:spcBef>
                <a:spcPts val="0"/>
              </a:spcBef>
              <a:spcAft>
                <a:spcPts val="0"/>
              </a:spcAft>
              <a:buClr>
                <a:srgbClr val="002060"/>
              </a:buClr>
              <a:buSzPts val="2800"/>
              <a:buNone/>
              <a:defRPr sz="3600" b="0" i="0">
                <a:solidFill>
                  <a:srgbClr val="002060"/>
                </a:solidFill>
                <a:latin typeface="Varela Round" pitchFamily="2" charset="-79"/>
                <a:ea typeface="Varela Round" pitchFamily="2" charset="-79"/>
                <a:cs typeface="Varela Round" pitchFamily="2" charset="-79"/>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dirty="0"/>
          </a:p>
        </p:txBody>
      </p:sp>
      <p:sp>
        <p:nvSpPr>
          <p:cNvPr id="30" name="Google Shape;30;p3"/>
          <p:cNvSpPr txBox="1">
            <a:spLocks noGrp="1"/>
          </p:cNvSpPr>
          <p:nvPr>
            <p:ph type="body" idx="2"/>
          </p:nvPr>
        </p:nvSpPr>
        <p:spPr>
          <a:xfrm>
            <a:off x="738117" y="3655832"/>
            <a:ext cx="10872000" cy="720000"/>
          </a:xfrm>
          <a:prstGeom prst="rect">
            <a:avLst/>
          </a:prstGeom>
          <a:noFill/>
          <a:ln>
            <a:noFill/>
          </a:ln>
        </p:spPr>
        <p:txBody>
          <a:bodyPr spcFirstLastPara="1" wrap="square" lIns="91425" tIns="45700" rIns="91425" bIns="45700" anchor="t" anchorCtr="0">
            <a:noAutofit/>
          </a:bodyPr>
          <a:lstStyle>
            <a:lvl1pPr marL="457200" lvl="0" indent="-228600" algn="ctr" rtl="1">
              <a:lnSpc>
                <a:spcPct val="100000"/>
              </a:lnSpc>
              <a:spcBef>
                <a:spcPts val="0"/>
              </a:spcBef>
              <a:spcAft>
                <a:spcPts val="0"/>
              </a:spcAft>
              <a:buClr>
                <a:srgbClr val="002060"/>
              </a:buClr>
              <a:buSzPts val="2800"/>
              <a:buFont typeface="Arial"/>
              <a:buNone/>
              <a:defRPr sz="2800" b="0" i="0">
                <a:solidFill>
                  <a:srgbClr val="002060"/>
                </a:solidFill>
                <a:latin typeface="Varela Round" pitchFamily="2" charset="-79"/>
                <a:ea typeface="Varela Round" pitchFamily="2" charset="-79"/>
                <a:cs typeface="Varela Round" pitchFamily="2" charset="-79"/>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515206" y="213094"/>
            <a:ext cx="11160000"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800"/>
              <a:buFont typeface="Varela Round"/>
              <a:buNone/>
              <a:defRPr sz="4800" b="0" i="0" u="none" strike="noStrike" cap="none">
                <a:solidFill>
                  <a:srgbClr val="002060"/>
                </a:solidFill>
                <a:latin typeface="Varela Round" pitchFamily="2" charset="-79"/>
                <a:ea typeface="Varela Round" pitchFamily="2" charset="-79"/>
                <a:cs typeface="Varela Round" pitchFamily="2" charset="-79"/>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 name="Google Shape;33;p4"/>
          <p:cNvSpPr txBox="1">
            <a:spLocks noGrp="1"/>
          </p:cNvSpPr>
          <p:nvPr>
            <p:ph type="body" idx="1"/>
          </p:nvPr>
        </p:nvSpPr>
        <p:spPr>
          <a:xfrm>
            <a:off x="515206" y="1185681"/>
            <a:ext cx="11159999" cy="540000"/>
          </a:xfrm>
          <a:prstGeom prst="rect">
            <a:avLst/>
          </a:prstGeom>
          <a:noFill/>
          <a:ln>
            <a:noFill/>
          </a:ln>
        </p:spPr>
        <p:txBody>
          <a:bodyPr spcFirstLastPara="1" wrap="square" lIns="91425" tIns="45700" rIns="91425" bIns="45700" anchor="b" anchorCtr="0">
            <a:noAutofit/>
          </a:bodyPr>
          <a:lstStyle>
            <a:lvl1pPr marL="457200" lvl="0" indent="-228600" algn="r" rtl="1">
              <a:spcBef>
                <a:spcPts val="640"/>
              </a:spcBef>
              <a:spcAft>
                <a:spcPts val="0"/>
              </a:spcAft>
              <a:buClr>
                <a:srgbClr val="0070C0"/>
              </a:buClr>
              <a:buSzPts val="3200"/>
              <a:buNone/>
              <a:defRPr sz="3200" b="0" i="0">
                <a:solidFill>
                  <a:srgbClr val="0070C0"/>
                </a:solidFill>
                <a:latin typeface="Varela Round" pitchFamily="2" charset="-79"/>
                <a:ea typeface="Varela Round" pitchFamily="2" charset="-79"/>
                <a:cs typeface="Varela Round" pitchFamily="2" charset="-79"/>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dirty="0"/>
          </a:p>
        </p:txBody>
      </p:sp>
      <p:sp>
        <p:nvSpPr>
          <p:cNvPr id="34" name="Google Shape;34;p4"/>
          <p:cNvSpPr txBox="1">
            <a:spLocks noGrp="1"/>
          </p:cNvSpPr>
          <p:nvPr>
            <p:ph type="body" idx="2"/>
          </p:nvPr>
        </p:nvSpPr>
        <p:spPr>
          <a:xfrm>
            <a:off x="515206" y="1725681"/>
            <a:ext cx="11160000" cy="4152517"/>
          </a:xfrm>
          <a:prstGeom prst="rect">
            <a:avLst/>
          </a:prstGeom>
          <a:noFill/>
          <a:ln>
            <a:noFill/>
          </a:ln>
        </p:spPr>
        <p:txBody>
          <a:bodyPr spcFirstLastPara="1" wrap="square" lIns="91425" tIns="45700" rIns="91425" bIns="45700" anchor="t" anchorCtr="0">
            <a:noAutofit/>
          </a:bodyPr>
          <a:lstStyle>
            <a:lvl1pPr marL="457200" lvl="0" indent="-381000" algn="r" rtl="1">
              <a:lnSpc>
                <a:spcPct val="100000"/>
              </a:lnSpc>
              <a:spcBef>
                <a:spcPts val="0"/>
              </a:spcBef>
              <a:spcAft>
                <a:spcPts val="0"/>
              </a:spcAft>
              <a:buClr>
                <a:srgbClr val="002060"/>
              </a:buClr>
              <a:buSzPts val="2400"/>
              <a:buChar char="•"/>
              <a:defRPr sz="2400" b="0" i="0">
                <a:solidFill>
                  <a:srgbClr val="002060"/>
                </a:solidFill>
                <a:latin typeface="Varela Round" pitchFamily="2" charset="-79"/>
                <a:ea typeface="Varela Round" pitchFamily="2" charset="-79"/>
                <a:cs typeface="Varela Round" pitchFamily="2" charset="-79"/>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dirty="0"/>
          </a:p>
        </p:txBody>
      </p:sp>
      <p:sp>
        <p:nvSpPr>
          <p:cNvPr id="35" name="Google Shape;35;p4"/>
          <p:cNvSpPr/>
          <p:nvPr/>
        </p:nvSpPr>
        <p:spPr>
          <a:xfrm>
            <a:off x="0" y="5878198"/>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Varela Round"/>
              <a:cs typeface="Varela Round" pitchFamily="2" charset="-79"/>
              <a:sym typeface="Varela Round"/>
            </a:endParaRPr>
          </a:p>
        </p:txBody>
      </p:sp>
      <p:sp>
        <p:nvSpPr>
          <p:cNvPr id="36" name="Google Shape;36;p4"/>
          <p:cNvSpPr/>
          <p:nvPr/>
        </p:nvSpPr>
        <p:spPr>
          <a:xfrm>
            <a:off x="8666586" y="-110812"/>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Varela Round"/>
              <a:cs typeface="Varela Round" pitchFamily="2" charset="-79"/>
              <a:sym typeface="Varela Round"/>
            </a:endParaRPr>
          </a:p>
        </p:txBody>
      </p:sp>
      <p:sp>
        <p:nvSpPr>
          <p:cNvPr id="37" name="Google Shape;37;p4"/>
          <p:cNvSpPr/>
          <p:nvPr/>
        </p:nvSpPr>
        <p:spPr>
          <a:xfrm>
            <a:off x="0" y="6306748"/>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Varela Round"/>
              <a:cs typeface="Varela Round" pitchFamily="2" charset="-79"/>
              <a:sym typeface="Varela Rou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515206" y="213094"/>
            <a:ext cx="11160000"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800"/>
              <a:buFont typeface="Varela Round"/>
              <a:buNone/>
              <a:defRPr sz="4800" b="0" i="0">
                <a:solidFill>
                  <a:srgbClr val="002060"/>
                </a:solidFill>
                <a:latin typeface="Varela Round" pitchFamily="2" charset="-79"/>
                <a:ea typeface="Varela Round" pitchFamily="2" charset="-79"/>
                <a:cs typeface="Varela Round" pitchFamily="2" charset="-79"/>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8" name="Google Shape;48;p6"/>
          <p:cNvSpPr txBox="1">
            <a:spLocks noGrp="1"/>
          </p:cNvSpPr>
          <p:nvPr>
            <p:ph type="body" idx="1"/>
          </p:nvPr>
        </p:nvSpPr>
        <p:spPr>
          <a:xfrm>
            <a:off x="515206" y="1195757"/>
            <a:ext cx="11160000" cy="4680000"/>
          </a:xfrm>
          <a:prstGeom prst="rect">
            <a:avLst/>
          </a:prstGeom>
          <a:noFill/>
          <a:ln>
            <a:noFill/>
          </a:ln>
        </p:spPr>
        <p:txBody>
          <a:bodyPr spcFirstLastPara="1" wrap="square" lIns="91425" tIns="45700" rIns="91425" bIns="45700" anchor="t" anchorCtr="0">
            <a:noAutofit/>
          </a:bodyPr>
          <a:lstStyle>
            <a:lvl1pPr marL="457200" lvl="0" indent="-381000" algn="r" rtl="1">
              <a:lnSpc>
                <a:spcPct val="150000"/>
              </a:lnSpc>
              <a:spcBef>
                <a:spcPts val="0"/>
              </a:spcBef>
              <a:spcAft>
                <a:spcPts val="0"/>
              </a:spcAft>
              <a:buClr>
                <a:srgbClr val="002060"/>
              </a:buClr>
              <a:buSzPts val="2400"/>
              <a:buChar char="•"/>
              <a:defRPr sz="2400" b="0" i="0">
                <a:solidFill>
                  <a:srgbClr val="002060"/>
                </a:solidFill>
                <a:latin typeface="Varela Round" pitchFamily="2" charset="-79"/>
                <a:ea typeface="Varela Round" pitchFamily="2" charset="-79"/>
                <a:cs typeface="Varela Round" pitchFamily="2" charset="-79"/>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dirty="0"/>
          </a:p>
        </p:txBody>
      </p:sp>
      <p:sp>
        <p:nvSpPr>
          <p:cNvPr id="49" name="Google Shape;49;p6"/>
          <p:cNvSpPr/>
          <p:nvPr/>
        </p:nvSpPr>
        <p:spPr>
          <a:xfrm>
            <a:off x="0" y="5878198"/>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Varela Round"/>
              <a:cs typeface="Varela Round" pitchFamily="2" charset="-79"/>
              <a:sym typeface="Varela Round"/>
            </a:endParaRPr>
          </a:p>
        </p:txBody>
      </p:sp>
      <p:sp>
        <p:nvSpPr>
          <p:cNvPr id="50" name="Google Shape;50;p6"/>
          <p:cNvSpPr/>
          <p:nvPr/>
        </p:nvSpPr>
        <p:spPr>
          <a:xfrm>
            <a:off x="8666586" y="-110812"/>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Varela Round"/>
              <a:cs typeface="Varela Round" pitchFamily="2" charset="-79"/>
              <a:sym typeface="Varela Round"/>
            </a:endParaRPr>
          </a:p>
        </p:txBody>
      </p:sp>
      <p:sp>
        <p:nvSpPr>
          <p:cNvPr id="51" name="Google Shape;51;p6"/>
          <p:cNvSpPr/>
          <p:nvPr/>
        </p:nvSpPr>
        <p:spPr>
          <a:xfrm>
            <a:off x="0" y="6306748"/>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Varela Round" pitchFamily="2" charset="-79"/>
              <a:ea typeface="Varela Round"/>
              <a:cs typeface="Varela Round" pitchFamily="2" charset="-79"/>
              <a:sym typeface="Varela Roun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בלבד">
  <p:cSld name="כותרת בלבד">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1" y="213094"/>
            <a:ext cx="12190412" cy="720000"/>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
          <p:cNvSpPr/>
          <p:nvPr/>
        </p:nvSpPr>
        <p:spPr>
          <a:xfrm>
            <a:off x="2" y="5878202"/>
            <a:ext cx="4765571" cy="357667"/>
          </a:xfrm>
          <a:prstGeom prst="roundRect">
            <a:avLst>
              <a:gd name="adj" fmla="val 50000"/>
            </a:avLst>
          </a:prstGeom>
          <a:solidFill>
            <a:srgbClr val="6CF0FF"/>
          </a:solidFill>
          <a:ln>
            <a:noFill/>
          </a:ln>
        </p:spPr>
        <p:txBody>
          <a:bodyPr spcFirstLastPara="1" wrap="square" lIns="91401" tIns="45688" rIns="91401" bIns="45688"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arela Round"/>
              <a:ea typeface="Varela Round"/>
              <a:cs typeface="Varela Round"/>
              <a:sym typeface="Varela Round"/>
            </a:endParaRPr>
          </a:p>
        </p:txBody>
      </p:sp>
      <p:sp>
        <p:nvSpPr>
          <p:cNvPr id="42" name="Google Shape;42;p5"/>
          <p:cNvSpPr/>
          <p:nvPr/>
        </p:nvSpPr>
        <p:spPr>
          <a:xfrm>
            <a:off x="8666588" y="-110812"/>
            <a:ext cx="5299429" cy="221623"/>
          </a:xfrm>
          <a:prstGeom prst="roundRect">
            <a:avLst>
              <a:gd name="adj" fmla="val 50000"/>
            </a:avLst>
          </a:prstGeom>
          <a:solidFill>
            <a:srgbClr val="92D050"/>
          </a:solidFill>
          <a:ln>
            <a:noFill/>
          </a:ln>
        </p:spPr>
        <p:txBody>
          <a:bodyPr spcFirstLastPara="1" wrap="square" lIns="91401" tIns="45688" rIns="91401" bIns="45688"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arela Round"/>
              <a:ea typeface="Varela Round"/>
              <a:cs typeface="Varela Round"/>
              <a:sym typeface="Varela Round"/>
            </a:endParaRPr>
          </a:p>
        </p:txBody>
      </p:sp>
      <p:sp>
        <p:nvSpPr>
          <p:cNvPr id="43" name="Google Shape;43;p5"/>
          <p:cNvSpPr/>
          <p:nvPr/>
        </p:nvSpPr>
        <p:spPr>
          <a:xfrm>
            <a:off x="0" y="6306752"/>
            <a:ext cx="7723426" cy="674541"/>
          </a:xfrm>
          <a:prstGeom prst="roundRect">
            <a:avLst>
              <a:gd name="adj" fmla="val 50000"/>
            </a:avLst>
          </a:prstGeom>
          <a:solidFill>
            <a:srgbClr val="192A72"/>
          </a:solidFill>
          <a:ln>
            <a:noFill/>
          </a:ln>
        </p:spPr>
        <p:txBody>
          <a:bodyPr spcFirstLastPara="1" wrap="square" lIns="91401" tIns="45688" rIns="91401" bIns="45688"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4310705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521" y="274638"/>
            <a:ext cx="10971372" cy="1143000"/>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609521" y="1600201"/>
            <a:ext cx="10971372" cy="4525963"/>
          </a:xfrm>
          <a:prstGeom prst="rect">
            <a:avLst/>
          </a:prstGeom>
          <a:noFill/>
          <a:ln>
            <a:noFill/>
          </a:ln>
        </p:spPr>
        <p:txBody>
          <a:bodyPr spcFirstLastPara="1" wrap="square" lIns="91425" tIns="45700" rIns="91425" bIns="45700" anchor="t" anchorCtr="0">
            <a:no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2" name="Google Shape;12;p1"/>
          <p:cNvSpPr txBox="1">
            <a:spLocks noGrp="1"/>
          </p:cNvSpPr>
          <p:nvPr>
            <p:ph type="dt" idx="10"/>
          </p:nvPr>
        </p:nvSpPr>
        <p:spPr>
          <a:xfrm>
            <a:off x="8736463" y="6356351"/>
            <a:ext cx="284443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Varela Round" pitchFamily="2" charset="-79"/>
                <a:ea typeface="Varela Round" pitchFamily="2" charset="-79"/>
                <a:cs typeface="Varela Round" pitchFamily="2" charset="-79"/>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IL" dirty="0"/>
          </a:p>
        </p:txBody>
      </p:sp>
      <p:sp>
        <p:nvSpPr>
          <p:cNvPr id="13" name="Google Shape;13;p1"/>
          <p:cNvSpPr txBox="1">
            <a:spLocks noGrp="1"/>
          </p:cNvSpPr>
          <p:nvPr>
            <p:ph type="ftr" idx="11"/>
          </p:nvPr>
        </p:nvSpPr>
        <p:spPr>
          <a:xfrm>
            <a:off x="4165058" y="6356351"/>
            <a:ext cx="3860297"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Varela Round" pitchFamily="2" charset="-79"/>
                <a:ea typeface="Varela Round" pitchFamily="2" charset="-79"/>
                <a:cs typeface="Varela Round" pitchFamily="2" charset="-79"/>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IL" dirty="0"/>
          </a:p>
        </p:txBody>
      </p:sp>
      <p:sp>
        <p:nvSpPr>
          <p:cNvPr id="14" name="Google Shape;14;p1"/>
          <p:cNvSpPr txBox="1">
            <a:spLocks noGrp="1"/>
          </p:cNvSpPr>
          <p:nvPr>
            <p:ph type="sldNum" idx="12"/>
          </p:nvPr>
        </p:nvSpPr>
        <p:spPr>
          <a:xfrm>
            <a:off x="609521" y="6356351"/>
            <a:ext cx="284443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Varela Round" pitchFamily="2" charset="-79"/>
                <a:ea typeface="Varela Round" pitchFamily="2" charset="-79"/>
                <a:cs typeface="Varela Round" pitchFamily="2" charset="-79"/>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x-none" smtClean="0"/>
              <a:pPr/>
              <a:t>‹#›</a:t>
            </a:fld>
            <a:endParaRPr lang="x-none"/>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Varela Round" pitchFamily="2" charset="-79"/>
          <a:ea typeface="Varela Round" pitchFamily="2" charset="-79"/>
          <a:cs typeface="Varela Round" pitchFamily="2" charset="-79"/>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Varela Round" pitchFamily="2" charset="-79"/>
          <a:ea typeface="Varela Round" pitchFamily="2" charset="-79"/>
          <a:cs typeface="Varela Round" pitchFamily="2" charset="-79"/>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8"/>
          <p:cNvSpPr txBox="1">
            <a:spLocks noGrp="1"/>
          </p:cNvSpPr>
          <p:nvPr>
            <p:ph type="ctrTitle"/>
          </p:nvPr>
        </p:nvSpPr>
        <p:spPr>
          <a:xfrm>
            <a:off x="914281" y="2693988"/>
            <a:ext cx="10361851" cy="1470025"/>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x-none" dirty="0"/>
              <a:t>מערכת שידורים לאומית</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EEEC4C36-458E-4283-AFCF-9AF36496B4B0}"/>
              </a:ext>
            </a:extLst>
          </p:cNvPr>
          <p:cNvSpPr/>
          <p:nvPr/>
        </p:nvSpPr>
        <p:spPr>
          <a:xfrm>
            <a:off x="1210069" y="216922"/>
            <a:ext cx="9770275" cy="4708981"/>
          </a:xfrm>
          <a:prstGeom prst="rect">
            <a:avLst/>
          </a:prstGeom>
        </p:spPr>
        <p:txBody>
          <a:bodyPr wrap="square">
            <a:spAutoFit/>
          </a:bodyPr>
          <a:lstStyle/>
          <a:p>
            <a:pPr marL="76200" algn="ctr" rtl="1">
              <a:lnSpc>
                <a:spcPct val="150000"/>
              </a:lnSpc>
              <a:buClr>
                <a:srgbClr val="002060"/>
              </a:buClr>
              <a:buSzPts val="2400"/>
            </a:pPr>
            <a:r>
              <a:rPr lang="he-IL" sz="6000" dirty="0">
                <a:solidFill>
                  <a:srgbClr val="92D05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sym typeface="Varela Round"/>
              </a:rPr>
              <a:t>הבחנה</a:t>
            </a:r>
          </a:p>
          <a:p>
            <a:pPr marL="76200" lvl="0" algn="ctr" rtl="1">
              <a:lnSpc>
                <a:spcPct val="150000"/>
              </a:lnSpc>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מתרחש בגיל חמישה עד שישה חודשים ועד גיל תשעה עד עשרה חודשים. התינוק לומד לזחול ומרשה לעצמו להתרחק מעט מהאם ומתחיל להבין את עצמו כמובחן מאמו. הוא חוקר את סביבתו הקרובה תוך הקפדה על שמירת קירבה לאם. מאהלר קבעה שלב זה כ"בקיעה" </a:t>
            </a:r>
          </a:p>
        </p:txBody>
      </p:sp>
      <p:pic>
        <p:nvPicPr>
          <p:cNvPr id="2" name="תמונה 1"/>
          <p:cNvPicPr>
            <a:picLocks noChangeAspect="1"/>
          </p:cNvPicPr>
          <p:nvPr/>
        </p:nvPicPr>
        <p:blipFill rotWithShape="1">
          <a:blip r:embed="rId2">
            <a:extLst>
              <a:ext uri="{28A0092B-C50C-407E-A947-70E740481C1C}">
                <a14:useLocalDpi xmlns:a14="http://schemas.microsoft.com/office/drawing/2010/main" val="0"/>
              </a:ext>
            </a:extLst>
          </a:blip>
          <a:srcRect l="50796" t="8758" b="54118"/>
          <a:stretch/>
        </p:blipFill>
        <p:spPr>
          <a:xfrm>
            <a:off x="8686800" y="4177553"/>
            <a:ext cx="3374418" cy="2545978"/>
          </a:xfrm>
          <a:prstGeom prst="rect">
            <a:avLst/>
          </a:prstGeom>
        </p:spPr>
      </p:pic>
    </p:spTree>
    <p:extLst>
      <p:ext uri="{BB962C8B-B14F-4D97-AF65-F5344CB8AC3E}">
        <p14:creationId xmlns:p14="http://schemas.microsoft.com/office/powerpoint/2010/main" val="215224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EEEC4C36-458E-4283-AFCF-9AF36496B4B0}"/>
              </a:ext>
            </a:extLst>
          </p:cNvPr>
          <p:cNvSpPr/>
          <p:nvPr/>
        </p:nvSpPr>
        <p:spPr>
          <a:xfrm>
            <a:off x="1120420" y="-98613"/>
            <a:ext cx="9770275" cy="6647974"/>
          </a:xfrm>
          <a:prstGeom prst="rect">
            <a:avLst/>
          </a:prstGeom>
        </p:spPr>
        <p:txBody>
          <a:bodyPr wrap="square">
            <a:spAutoFit/>
          </a:bodyPr>
          <a:lstStyle/>
          <a:p>
            <a:pPr marL="76200" algn="ctr" rtl="1">
              <a:lnSpc>
                <a:spcPct val="150000"/>
              </a:lnSpc>
              <a:buClr>
                <a:srgbClr val="002060"/>
              </a:buClr>
              <a:buSzPts val="2400"/>
            </a:pPr>
            <a:r>
              <a:rPr lang="he-IL" sz="6000" dirty="0">
                <a:solidFill>
                  <a:srgbClr val="92D05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sym typeface="Varela Round"/>
              </a:rPr>
              <a:t>אימון</a:t>
            </a:r>
          </a:p>
          <a:p>
            <a:pPr marL="76200" lvl="0" algn="ctr" rtl="1">
              <a:lnSpc>
                <a:spcPct val="150000"/>
              </a:lnSpc>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מתרחש בגיל עשרה חודשים עד 15 חודשים. הילד מתרחק יותר </a:t>
            </a:r>
            <a:r>
              <a:rPr lang="he-IL" sz="2800" dirty="0" err="1">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מאימו</a:t>
            </a: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 במקביל להתפתחות הפיזיולוגית של יכולות העמידה וההליכה. מבחינה נפשית הוא חווה עצמו עדיין כאחד עם אמו ולכן בהתרחקותו ממנה הוא ממשיך להיות טעון בתחושה של כל-יכולות המאפשרת לו תנועה חופשית בעולם.  </a:t>
            </a:r>
          </a:p>
          <a:p>
            <a:pPr marL="76200" lvl="0" algn="ctr" rtl="1">
              <a:lnSpc>
                <a:spcPct val="150000"/>
              </a:lnSpc>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לעיתים הוא עדיין מבקש מחדש את המגע הפיסי </a:t>
            </a:r>
            <a:r>
              <a:rPr lang="he-IL" sz="2800" dirty="0" err="1">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איתה</a:t>
            </a: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 מתוך צורך ל " תדלוק אישי".</a:t>
            </a:r>
          </a:p>
          <a:p>
            <a:pPr marL="76200" lvl="0" algn="ctr" rtl="1">
              <a:lnSpc>
                <a:spcPct val="150000"/>
              </a:lnSpc>
              <a:buClr>
                <a:srgbClr val="002060"/>
              </a:buClr>
              <a:buSzPts val="2400"/>
            </a:pPr>
            <a:endPar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endParaRPr>
          </a:p>
        </p:txBody>
      </p:sp>
    </p:spTree>
    <p:extLst>
      <p:ext uri="{BB962C8B-B14F-4D97-AF65-F5344CB8AC3E}">
        <p14:creationId xmlns:p14="http://schemas.microsoft.com/office/powerpoint/2010/main" val="3191094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EEEC4C36-458E-4283-AFCF-9AF36496B4B0}"/>
              </a:ext>
            </a:extLst>
          </p:cNvPr>
          <p:cNvSpPr/>
          <p:nvPr/>
        </p:nvSpPr>
        <p:spPr>
          <a:xfrm>
            <a:off x="1864493" y="441712"/>
            <a:ext cx="9770275" cy="6247864"/>
          </a:xfrm>
          <a:prstGeom prst="rect">
            <a:avLst/>
          </a:prstGeom>
        </p:spPr>
        <p:txBody>
          <a:bodyPr wrap="square">
            <a:spAutoFit/>
          </a:bodyPr>
          <a:lstStyle/>
          <a:p>
            <a:pPr marL="76200" algn="r" rtl="1">
              <a:buClr>
                <a:srgbClr val="002060"/>
              </a:buClr>
              <a:buSzPts val="2400"/>
            </a:pPr>
            <a:r>
              <a:rPr lang="he-IL" sz="6000" dirty="0">
                <a:solidFill>
                  <a:srgbClr val="92D05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sym typeface="Varela Round"/>
              </a:rPr>
              <a:t>התקרבות מחדש</a:t>
            </a:r>
          </a:p>
          <a:p>
            <a:pPr marL="76200" lvl="0" algn="r" rtl="1">
              <a:buClr>
                <a:srgbClr val="002060"/>
              </a:buClr>
              <a:buSzPts val="2400"/>
            </a:pPr>
            <a:r>
              <a:rPr lang="he-IL" sz="26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מתרחש בגיל שישה עשר חודשים עד </a:t>
            </a:r>
          </a:p>
          <a:p>
            <a:pPr marL="76200" lvl="0" algn="r" rtl="1">
              <a:buClr>
                <a:srgbClr val="002060"/>
              </a:buClr>
              <a:buSzPts val="2400"/>
            </a:pPr>
            <a:r>
              <a:rPr lang="he-IL" sz="26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גיל 25 חודשים. הילד מתחיל להתרחק </a:t>
            </a:r>
          </a:p>
          <a:p>
            <a:pPr marL="76200" lvl="0" algn="r" rtl="1">
              <a:buClr>
                <a:srgbClr val="002060"/>
              </a:buClr>
              <a:buSzPts val="2400"/>
            </a:pPr>
            <a:r>
              <a:rPr lang="he-IL" sz="26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מהאם ובמקביל מגביר את עינינו </a:t>
            </a:r>
          </a:p>
          <a:p>
            <a:pPr marL="76200" lvl="0" algn="r" rtl="1">
              <a:buClr>
                <a:srgbClr val="002060"/>
              </a:buClr>
              <a:buSzPts val="2400"/>
            </a:pPr>
            <a:r>
              <a:rPr lang="he-IL" sz="26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באינטראקציות חברתיות עם הסביבה. </a:t>
            </a:r>
          </a:p>
          <a:p>
            <a:pPr marL="76200" lvl="0" algn="r" rtl="1">
              <a:buClr>
                <a:srgbClr val="002060"/>
              </a:buClr>
              <a:buSzPts val="2400"/>
            </a:pPr>
            <a:r>
              <a:rPr lang="he-IL" sz="26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הוא מגלה שהאם אינה זמינה בכל מצב </a:t>
            </a:r>
          </a:p>
          <a:p>
            <a:pPr marL="76200" lvl="0" algn="r" rtl="1">
              <a:buClr>
                <a:srgbClr val="002060"/>
              </a:buClr>
              <a:buSzPts val="2400"/>
            </a:pPr>
            <a:r>
              <a:rPr lang="he-IL" sz="26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ומחפש את קרבתה. הוא, מצד אחד </a:t>
            </a:r>
          </a:p>
          <a:p>
            <a:pPr marL="76200" lvl="0" algn="r" rtl="1">
              <a:buClr>
                <a:srgbClr val="002060"/>
              </a:buClr>
              <a:buSzPts val="2400"/>
            </a:pPr>
            <a:r>
              <a:rPr lang="he-IL" sz="26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דורש יותר אוטונומיה ומצד שני הוא </a:t>
            </a:r>
          </a:p>
          <a:p>
            <a:pPr marL="76200" lvl="0" algn="r" rtl="1">
              <a:buClr>
                <a:srgbClr val="002060"/>
              </a:buClr>
              <a:buSzPts val="2400"/>
            </a:pPr>
            <a:r>
              <a:rPr lang="he-IL" sz="26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מצפה ממנה להיות שותפה לכל </a:t>
            </a:r>
          </a:p>
          <a:p>
            <a:pPr marL="76200" lvl="0" algn="r" rtl="1">
              <a:buClr>
                <a:srgbClr val="002060"/>
              </a:buClr>
              <a:buSzPts val="2400"/>
            </a:pPr>
            <a:r>
              <a:rPr lang="he-IL" sz="26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פרט בחייו. משבר ההתקרבות מחדש נובע </a:t>
            </a:r>
          </a:p>
          <a:p>
            <a:pPr marL="76200" lvl="0" algn="r" rtl="1">
              <a:buClr>
                <a:srgbClr val="002060"/>
              </a:buClr>
              <a:buSzPts val="2400"/>
            </a:pPr>
            <a:r>
              <a:rPr lang="he-IL" sz="26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מההבנה המתגבשת שהילד ואמו, הם אנשים נפרדים – דבר המכריח אותו לוותר על אשליית הגדלות שלו. במידה והיא לא תהיה זמינה, היא תיצור אצלו חרדת נטישה.</a:t>
            </a:r>
          </a:p>
          <a:p>
            <a:pPr marL="76200" lvl="0" algn="r" rtl="1">
              <a:buClr>
                <a:srgbClr val="002060"/>
              </a:buClr>
              <a:buSzPts val="2400"/>
            </a:pPr>
            <a:endPar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endParaRPr>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15" y="1290918"/>
            <a:ext cx="4897961" cy="32647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52372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EEEC4C36-458E-4283-AFCF-9AF36496B4B0}"/>
              </a:ext>
            </a:extLst>
          </p:cNvPr>
          <p:cNvSpPr/>
          <p:nvPr/>
        </p:nvSpPr>
        <p:spPr>
          <a:xfrm>
            <a:off x="1864493" y="358588"/>
            <a:ext cx="9770275" cy="6186309"/>
          </a:xfrm>
          <a:prstGeom prst="rect">
            <a:avLst/>
          </a:prstGeom>
        </p:spPr>
        <p:txBody>
          <a:bodyPr wrap="square">
            <a:spAutoFit/>
          </a:bodyPr>
          <a:lstStyle/>
          <a:p>
            <a:pPr marL="76200" algn="r" rtl="1">
              <a:buClr>
                <a:srgbClr val="002060"/>
              </a:buClr>
              <a:buSzPts val="2400"/>
            </a:pPr>
            <a:r>
              <a:rPr lang="he-IL" sz="6000" dirty="0">
                <a:solidFill>
                  <a:srgbClr val="92D05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sym typeface="Varela Round"/>
              </a:rPr>
              <a:t>עצמאות</a:t>
            </a:r>
          </a:p>
          <a:p>
            <a:pPr marL="76200" algn="r" rtl="1">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מתרחש מגיל שנתיים ומסתיים בערך </a:t>
            </a:r>
          </a:p>
          <a:p>
            <a:pPr marL="76200" algn="r" rtl="1">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בגיל שלוש הילד ממשיך להתרחק </a:t>
            </a:r>
          </a:p>
          <a:p>
            <a:pPr marL="76200" lvl="0" algn="r" rtl="1">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מהאם אך הפעם מתוך תחושה מופנמת</a:t>
            </a:r>
          </a:p>
          <a:p>
            <a:pPr marL="76200" lvl="0" algn="r" rtl="1">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של קביעות אובייקט. הבנה שאובייקטים</a:t>
            </a:r>
          </a:p>
          <a:p>
            <a:pPr marL="76200" lvl="0" algn="r" rtl="1">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אהובים ומגונים אינם נעלמים גם כאשר</a:t>
            </a:r>
          </a:p>
          <a:p>
            <a:pPr marL="76200" lvl="0" algn="r" rtl="1">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הם נמצאים מחוץ לטווח הראייה שלו.</a:t>
            </a:r>
          </a:p>
          <a:p>
            <a:pPr marL="76200" lvl="0" algn="r" rtl="1">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הקשר הרגשי עם האם קיים גם </a:t>
            </a:r>
          </a:p>
          <a:p>
            <a:pPr marL="76200" lvl="0" algn="r" rtl="1">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כשהיא איננה זמינה. במקביל מתחילה</a:t>
            </a:r>
          </a:p>
          <a:p>
            <a:pPr marL="76200" lvl="0" algn="r" rtl="1">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להתפתח אצל הילד תחושה של קביעות לגבי עצמו. בדרך לבניית זהות אוטונומית ואינדיבידואלית. </a:t>
            </a:r>
          </a:p>
          <a:p>
            <a:pPr marL="76200" lvl="0" algn="r" rtl="1">
              <a:buClr>
                <a:srgbClr val="002060"/>
              </a:buClr>
              <a:buSzPts val="2400"/>
            </a:pPr>
            <a:endPar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endParaRPr>
          </a:p>
          <a:p>
            <a:pPr marL="76200" lvl="0" algn="r" rtl="1">
              <a:buClr>
                <a:srgbClr val="002060"/>
              </a:buClr>
              <a:buSzPts val="2400"/>
            </a:pPr>
            <a:endPar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endParaRPr>
          </a:p>
        </p:txBody>
      </p:sp>
      <p:pic>
        <p:nvPicPr>
          <p:cNvPr id="3" name="תמונה 2"/>
          <p:cNvPicPr>
            <a:picLocks noChangeAspect="1"/>
          </p:cNvPicPr>
          <p:nvPr/>
        </p:nvPicPr>
        <p:blipFill rotWithShape="1">
          <a:blip r:embed="rId2">
            <a:extLst>
              <a:ext uri="{28A0092B-C50C-407E-A947-70E740481C1C}">
                <a14:useLocalDpi xmlns:a14="http://schemas.microsoft.com/office/drawing/2010/main" val="0"/>
              </a:ext>
            </a:extLst>
          </a:blip>
          <a:srcRect l="29267" t="25098" r="17138" b="3006"/>
          <a:stretch/>
        </p:blipFill>
        <p:spPr>
          <a:xfrm>
            <a:off x="582705" y="468569"/>
            <a:ext cx="4518212" cy="40406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06627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EEEC4C36-458E-4283-AFCF-9AF36496B4B0}"/>
              </a:ext>
            </a:extLst>
          </p:cNvPr>
          <p:cNvSpPr/>
          <p:nvPr/>
        </p:nvSpPr>
        <p:spPr>
          <a:xfrm>
            <a:off x="621183" y="408451"/>
            <a:ext cx="10948046" cy="1323439"/>
          </a:xfrm>
          <a:prstGeom prst="rect">
            <a:avLst/>
          </a:prstGeom>
        </p:spPr>
        <p:txBody>
          <a:bodyPr wrap="square">
            <a:spAutoFit/>
          </a:bodyPr>
          <a:lstStyle/>
          <a:p>
            <a:pPr marL="76200" lvl="0" algn="r" rtl="1">
              <a:buClr>
                <a:srgbClr val="002060"/>
              </a:buClr>
              <a:buSzPts val="2400"/>
            </a:pPr>
            <a:r>
              <a:rPr lang="he-IL" sz="4000" b="1" u="sng" spc="300" dirty="0">
                <a:solidFill>
                  <a:srgbClr val="0070C0"/>
                </a:solidFill>
                <a:effectLst>
                  <a:outerShdw blurRad="38100" dist="38100" dir="2700000" algn="tl">
                    <a:srgbClr val="000000">
                      <a:alpha val="43137"/>
                    </a:srgbClr>
                  </a:outerShdw>
                </a:effectLst>
                <a:latin typeface="Varela Round" panose="020B0500000000000000" charset="-79"/>
                <a:ea typeface="Times New Roman" panose="02020603050405020304" pitchFamily="18" charset="0"/>
                <a:cs typeface="Varela Round" panose="020B0500000000000000" charset="-79"/>
                <a:sym typeface="Varela Round"/>
              </a:rPr>
              <a:t>תהליך </a:t>
            </a:r>
            <a:r>
              <a:rPr lang="he-IL" sz="4000" b="1" u="sng" spc="300" dirty="0" err="1">
                <a:solidFill>
                  <a:srgbClr val="0070C0"/>
                </a:solidFill>
                <a:effectLst>
                  <a:outerShdw blurRad="38100" dist="38100" dir="2700000" algn="tl">
                    <a:srgbClr val="000000">
                      <a:alpha val="43137"/>
                    </a:srgbClr>
                  </a:outerShdw>
                </a:effectLst>
                <a:latin typeface="Varela Round" panose="020B0500000000000000" charset="-79"/>
                <a:ea typeface="Times New Roman" panose="02020603050405020304" pitchFamily="18" charset="0"/>
                <a:cs typeface="Varela Round" panose="020B0500000000000000" charset="-79"/>
                <a:sym typeface="Varela Round"/>
              </a:rPr>
              <a:t>ההספרציה</a:t>
            </a:r>
            <a:r>
              <a:rPr lang="he-IL" sz="4000" b="1" u="sng" spc="300" dirty="0">
                <a:solidFill>
                  <a:srgbClr val="0070C0"/>
                </a:solidFill>
                <a:effectLst>
                  <a:outerShdw blurRad="38100" dist="38100" dir="2700000" algn="tl">
                    <a:srgbClr val="000000">
                      <a:alpha val="43137"/>
                    </a:srgbClr>
                  </a:outerShdw>
                </a:effectLst>
                <a:latin typeface="Varela Round" panose="020B0500000000000000" charset="-79"/>
                <a:ea typeface="Times New Roman" panose="02020603050405020304" pitchFamily="18" charset="0"/>
                <a:cs typeface="Varela Round" panose="020B0500000000000000" charset="-79"/>
                <a:sym typeface="Varela Round"/>
              </a:rPr>
              <a:t>-אינדיבידואציה בגיל ההתבגרות אינדיבידואציה שניה:</a:t>
            </a:r>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6174">
            <a:off x="6928924" y="1936376"/>
            <a:ext cx="4781176" cy="35858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203201" y="1764418"/>
            <a:ext cx="6597484" cy="4154984"/>
          </a:xfrm>
          <a:prstGeom prst="rect">
            <a:avLst/>
          </a:prstGeom>
          <a:noFill/>
        </p:spPr>
        <p:txBody>
          <a:bodyPr wrap="square" rtlCol="1">
            <a:spAutoFit/>
          </a:bodyPr>
          <a:lstStyle/>
          <a:p>
            <a:pPr marL="76200" algn="r" rtl="1">
              <a:buClr>
                <a:srgbClr val="002060"/>
              </a:buClr>
              <a:buSzPts val="2400"/>
            </a:pPr>
            <a:r>
              <a:rPr lang="he-IL" sz="22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תיאורטיקן בשם בלוס הרחיב את התיאוריה של מאהלר גם לגיל ההתבגרות ולבגרות הצעירה.  בגיל ההתבגרות מתרחש תהליך המזכיר את האינדיבידואציה הראשונית. המתבגר, מתנתק מהיחסים הראשוניים התלותיים עם הוריו ומפתח במקביל זהות אישית וביסוס קשרים </a:t>
            </a:r>
            <a:r>
              <a:rPr lang="he-IL" sz="2200" dirty="0" err="1">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בינ</a:t>
            </a:r>
            <a:r>
              <a:rPr lang="he-IL" sz="22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-אישיים משמעותיים עם הסביבה החיצונית (קבוצת השווים). יש פה תהליך מורכב המלווה בו-זמנית בהבשלה נפשית משמעותית ופגיעות מוגברת של מבנה האישיות המתגבש והמשתנה. המתבגר מוצף בדחפים מיניים ותוקפניים ובמקביל מתנתק מתמיכת האגו ההורי אשר היה נגיש עבורו תמיד בילדות.  </a:t>
            </a:r>
          </a:p>
        </p:txBody>
      </p:sp>
    </p:spTree>
    <p:extLst>
      <p:ext uri="{BB962C8B-B14F-4D97-AF65-F5344CB8AC3E}">
        <p14:creationId xmlns:p14="http://schemas.microsoft.com/office/powerpoint/2010/main" val="1880974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D1A3C7-174E-401D-B0BC-F23456DFF396}"/>
              </a:ext>
            </a:extLst>
          </p:cNvPr>
          <p:cNvSpPr>
            <a:spLocks noGrp="1"/>
          </p:cNvSpPr>
          <p:nvPr>
            <p:ph type="title"/>
          </p:nvPr>
        </p:nvSpPr>
        <p:spPr/>
        <p:txBody>
          <a:bodyPr/>
          <a:lstStyle/>
          <a:p>
            <a:r>
              <a:rPr lang="he-IL" dirty="0">
                <a:latin typeface="Varela Round" panose="020B0604020202020204" charset="-79"/>
                <a:cs typeface="Varela Round" panose="020B0604020202020204" charset="-79"/>
              </a:rPr>
              <a:t>לסיכום</a:t>
            </a:r>
          </a:p>
        </p:txBody>
      </p:sp>
      <p:sp>
        <p:nvSpPr>
          <p:cNvPr id="4" name="מציין מיקום טקסט 3">
            <a:extLst>
              <a:ext uri="{FF2B5EF4-FFF2-40B4-BE49-F238E27FC236}">
                <a16:creationId xmlns:a16="http://schemas.microsoft.com/office/drawing/2014/main" id="{3AAB6554-4086-4ABD-B04D-5EC40DBC1D21}"/>
              </a:ext>
            </a:extLst>
          </p:cNvPr>
          <p:cNvSpPr>
            <a:spLocks noGrp="1"/>
          </p:cNvSpPr>
          <p:nvPr>
            <p:ph type="body" idx="2"/>
          </p:nvPr>
        </p:nvSpPr>
        <p:spPr>
          <a:xfrm>
            <a:off x="5597611" y="1340650"/>
            <a:ext cx="6271660" cy="4792295"/>
          </a:xfrm>
        </p:spPr>
        <p:txBody>
          <a:bodyPr/>
          <a:lstStyle/>
          <a:p>
            <a:pPr marL="76200" indent="0">
              <a:lnSpc>
                <a:spcPct val="150000"/>
              </a:lnSpc>
              <a:buNone/>
            </a:pPr>
            <a:r>
              <a:rPr lang="he-IL" dirty="0">
                <a:solidFill>
                  <a:schemeClr val="tx1"/>
                </a:solidFill>
                <a:latin typeface="Varela Round" panose="020B0604020202020204" charset="-79"/>
                <a:ea typeface="Times New Roman" panose="02020603050405020304" pitchFamily="18" charset="0"/>
                <a:cs typeface="Varela Round" panose="020B0604020202020204" charset="-79"/>
              </a:rPr>
              <a:t>תהליך </a:t>
            </a:r>
            <a:r>
              <a:rPr lang="he-IL" dirty="0" err="1">
                <a:solidFill>
                  <a:schemeClr val="tx1"/>
                </a:solidFill>
                <a:latin typeface="Varela Round" panose="020B0604020202020204" charset="-79"/>
                <a:ea typeface="Times New Roman" panose="02020603050405020304" pitchFamily="18" charset="0"/>
                <a:cs typeface="Varela Round" panose="020B0604020202020204" charset="-79"/>
              </a:rPr>
              <a:t>ה</a:t>
            </a:r>
            <a:r>
              <a:rPr lang="he-IL" b="1" dirty="0" err="1">
                <a:solidFill>
                  <a:srgbClr val="C00000"/>
                </a:solidFill>
                <a:latin typeface="Varela Round" panose="020B0604020202020204" charset="-79"/>
                <a:ea typeface="Times New Roman" panose="02020603050405020304" pitchFamily="18" charset="0"/>
                <a:cs typeface="Varela Round" panose="020B0604020202020204" charset="-79"/>
              </a:rPr>
              <a:t>הספרציה</a:t>
            </a:r>
            <a:r>
              <a:rPr lang="he-IL" b="1" dirty="0">
                <a:solidFill>
                  <a:srgbClr val="C00000"/>
                </a:solidFill>
                <a:latin typeface="Varela Round" panose="020B0604020202020204" charset="-79"/>
                <a:ea typeface="Times New Roman" panose="02020603050405020304" pitchFamily="18" charset="0"/>
                <a:cs typeface="Varela Round" panose="020B0604020202020204" charset="-79"/>
              </a:rPr>
              <a:t>-אינדיבידואציה</a:t>
            </a:r>
            <a:r>
              <a:rPr lang="he-IL" dirty="0">
                <a:solidFill>
                  <a:schemeClr val="tx1"/>
                </a:solidFill>
                <a:latin typeface="Varela Round" panose="020B0604020202020204" charset="-79"/>
                <a:ea typeface="Times New Roman" panose="02020603050405020304" pitchFamily="18" charset="0"/>
                <a:cs typeface="Varela Round" panose="020B0604020202020204" charset="-79"/>
              </a:rPr>
              <a:t> מתרחש בשלוש השנים הראשונות לחיים. בתהליך זה הילד נפרד מהוריו מבחינה נפשית ומעצב את ה"</a:t>
            </a:r>
            <a:r>
              <a:rPr lang="he-IL" b="1" dirty="0">
                <a:solidFill>
                  <a:srgbClr val="FFC00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rPr>
              <a:t>עצמי</a:t>
            </a:r>
            <a:r>
              <a:rPr lang="he-IL" dirty="0">
                <a:solidFill>
                  <a:schemeClr val="tx1"/>
                </a:solidFill>
                <a:latin typeface="Varela Round" panose="020B0604020202020204" charset="-79"/>
                <a:ea typeface="Times New Roman" panose="02020603050405020304" pitchFamily="18" charset="0"/>
                <a:cs typeface="Varela Round" panose="020B0604020202020204" charset="-79"/>
              </a:rPr>
              <a:t>" שלו.</a:t>
            </a:r>
          </a:p>
          <a:p>
            <a:pPr marL="76200" indent="0">
              <a:lnSpc>
                <a:spcPct val="150000"/>
              </a:lnSpc>
              <a:buNone/>
            </a:pPr>
            <a:r>
              <a:rPr lang="he-IL" dirty="0">
                <a:solidFill>
                  <a:schemeClr val="tx1"/>
                </a:solidFill>
                <a:latin typeface="Varela Round" panose="020B0604020202020204" charset="-79"/>
                <a:ea typeface="Times New Roman" panose="02020603050405020304" pitchFamily="18" charset="0"/>
                <a:cs typeface="Varela Round" panose="020B0604020202020204" charset="-79"/>
              </a:rPr>
              <a:t>תהליך זה חוזר שוב בגיל ההתבגרות כאשר המתבגר נפרד שוב מהוריו מבחינה נפשית ומעצב את ה"</a:t>
            </a:r>
            <a:r>
              <a:rPr lang="he-IL" dirty="0">
                <a:solidFill>
                  <a:srgbClr val="FFC00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rPr>
              <a:t>עצמי</a:t>
            </a:r>
            <a:r>
              <a:rPr lang="he-IL" dirty="0">
                <a:solidFill>
                  <a:schemeClr val="tx1"/>
                </a:solidFill>
                <a:latin typeface="Varela Round" panose="020B0604020202020204" charset="-79"/>
                <a:ea typeface="Times New Roman" panose="02020603050405020304" pitchFamily="18" charset="0"/>
                <a:cs typeface="Varela Round" panose="020B0604020202020204" charset="-79"/>
              </a:rPr>
              <a:t>" שלו כבוגר. </a:t>
            </a:r>
            <a:endParaRPr lang="he-IL" dirty="0">
              <a:latin typeface="Varela Round" panose="020B0604020202020204" charset="-79"/>
              <a:cs typeface="Varela Round" panose="020B0604020202020204" charset="-79"/>
            </a:endParaRPr>
          </a:p>
        </p:txBody>
      </p:sp>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62" y="1770063"/>
            <a:ext cx="4791724" cy="31944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3016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D1A3C7-174E-401D-B0BC-F23456DFF396}"/>
              </a:ext>
            </a:extLst>
          </p:cNvPr>
          <p:cNvSpPr>
            <a:spLocks noGrp="1"/>
          </p:cNvSpPr>
          <p:nvPr>
            <p:ph type="title"/>
          </p:nvPr>
        </p:nvSpPr>
        <p:spPr>
          <a:xfrm>
            <a:off x="515206" y="491001"/>
            <a:ext cx="11160000" cy="720000"/>
          </a:xfrm>
        </p:spPr>
        <p:txBody>
          <a:bodyPr/>
          <a:lstStyle/>
          <a:p>
            <a:r>
              <a:rPr lang="he-IL" dirty="0">
                <a:latin typeface="Varela Round" panose="020B0604020202020204" charset="-79"/>
                <a:cs typeface="Varela Round" panose="020B0604020202020204" charset="-79"/>
              </a:rPr>
              <a:t>משימה לסיכום חלק א'</a:t>
            </a:r>
          </a:p>
        </p:txBody>
      </p:sp>
      <p:sp>
        <p:nvSpPr>
          <p:cNvPr id="4" name="מציין מיקום טקסט 3">
            <a:extLst>
              <a:ext uri="{FF2B5EF4-FFF2-40B4-BE49-F238E27FC236}">
                <a16:creationId xmlns:a16="http://schemas.microsoft.com/office/drawing/2014/main" id="{3AAB6554-4086-4ABD-B04D-5EC40DBC1D21}"/>
              </a:ext>
            </a:extLst>
          </p:cNvPr>
          <p:cNvSpPr>
            <a:spLocks noGrp="1"/>
          </p:cNvSpPr>
          <p:nvPr>
            <p:ph type="body" idx="2"/>
          </p:nvPr>
        </p:nvSpPr>
        <p:spPr>
          <a:xfrm>
            <a:off x="4003910" y="1211002"/>
            <a:ext cx="4182593" cy="877774"/>
          </a:xfrm>
        </p:spPr>
        <p:txBody>
          <a:bodyPr/>
          <a:lstStyle/>
          <a:p>
            <a:pPr marL="76200" indent="0" algn="ctr">
              <a:lnSpc>
                <a:spcPct val="150000"/>
              </a:lnSpc>
              <a:buNone/>
            </a:pPr>
            <a:r>
              <a:rPr lang="he-IL" sz="3200" dirty="0">
                <a:solidFill>
                  <a:srgbClr val="00B050"/>
                </a:solidFill>
                <a:latin typeface="Varela Round" panose="020B0604020202020204" charset="-79"/>
                <a:ea typeface="Times New Roman" panose="02020603050405020304" pitchFamily="18" charset="0"/>
                <a:cs typeface="CampainB" pitchFamily="2" charset="-79"/>
              </a:rPr>
              <a:t>ענו על השאלה הבאה:</a:t>
            </a:r>
          </a:p>
        </p:txBody>
      </p:sp>
      <p:sp>
        <p:nvSpPr>
          <p:cNvPr id="3" name="TextBox 2"/>
          <p:cNvSpPr txBox="1"/>
          <p:nvPr/>
        </p:nvSpPr>
        <p:spPr>
          <a:xfrm>
            <a:off x="810752" y="2411506"/>
            <a:ext cx="10568919" cy="2677656"/>
          </a:xfrm>
          <a:prstGeom prst="rect">
            <a:avLst/>
          </a:prstGeom>
          <a:solidFill>
            <a:schemeClr val="accent5">
              <a:lumMod val="20000"/>
              <a:lumOff val="80000"/>
            </a:schemeClr>
          </a:solidFill>
          <a:ln w="28575">
            <a:solidFill>
              <a:srgbClr val="FFC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1">
            <a:spAutoFit/>
          </a:bodyPr>
          <a:lstStyle/>
          <a:p>
            <a:pPr marL="76200" indent="0" algn="ctr">
              <a:buNone/>
            </a:pP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rPr>
              <a:t>ליאור בן שנה וחצי רוצה לחקור את הסביבה ומצד שני רוצה שאמו תהיה כל הזמן</a:t>
            </a:r>
          </a:p>
          <a:p>
            <a:pPr marL="76200" indent="0" algn="ctr">
              <a:buNone/>
            </a:pP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rPr>
              <a:t>בקרבתו.</a:t>
            </a:r>
          </a:p>
          <a:p>
            <a:pPr marL="76200" indent="0" algn="ctr">
              <a:lnSpc>
                <a:spcPct val="150000"/>
              </a:lnSpc>
              <a:buNone/>
            </a:pPr>
            <a:r>
              <a:rPr lang="he-IL" sz="2400" b="1" dirty="0">
                <a:solidFill>
                  <a:srgbClr val="002060"/>
                </a:solidFill>
                <a:latin typeface="Varela Round" panose="020B0604020202020204" charset="-79"/>
                <a:ea typeface="Times New Roman" panose="02020603050405020304" pitchFamily="18" charset="0"/>
                <a:cs typeface="Varela Round" panose="020B0604020202020204" charset="-79"/>
              </a:rPr>
              <a:t>א.</a:t>
            </a: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rPr>
              <a:t> </a:t>
            </a:r>
            <a:r>
              <a:rPr lang="he-IL" sz="2800" dirty="0">
                <a:solidFill>
                  <a:schemeClr val="accent2">
                    <a:lumMod val="50000"/>
                  </a:schemeClr>
                </a:solidFill>
                <a:latin typeface="Varela Round" panose="020B0604020202020204" charset="-79"/>
                <a:ea typeface="Times New Roman" panose="02020603050405020304" pitchFamily="18" charset="0"/>
                <a:cs typeface="Varela Round" panose="020B0604020202020204" charset="-79"/>
              </a:rPr>
              <a:t>הסבר </a:t>
            </a: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rPr>
              <a:t>מהו התהליך תהליך </a:t>
            </a:r>
            <a:r>
              <a:rPr lang="he-IL" sz="2400" dirty="0" err="1">
                <a:solidFill>
                  <a:srgbClr val="002060"/>
                </a:solidFill>
                <a:latin typeface="Varela Round" panose="020B0604020202020204" charset="-79"/>
                <a:ea typeface="Times New Roman" panose="02020603050405020304" pitchFamily="18" charset="0"/>
                <a:cs typeface="Varela Round" panose="020B0604020202020204" charset="-79"/>
              </a:rPr>
              <a:t>הספרציה</a:t>
            </a: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rPr>
              <a:t>-אינדיבידואציה על פי </a:t>
            </a:r>
            <a:r>
              <a:rPr lang="he-IL" sz="2400" dirty="0" err="1">
                <a:solidFill>
                  <a:srgbClr val="002060"/>
                </a:solidFill>
                <a:latin typeface="Varela Round" panose="020B0604020202020204" charset="-79"/>
                <a:ea typeface="Times New Roman" panose="02020603050405020304" pitchFamily="18" charset="0"/>
                <a:cs typeface="Varela Round" panose="020B0604020202020204" charset="-79"/>
              </a:rPr>
              <a:t>מאגרט</a:t>
            </a: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rPr>
              <a:t> מאהלר. </a:t>
            </a:r>
            <a:endParaRPr lang="he-IL" sz="2800" dirty="0">
              <a:solidFill>
                <a:srgbClr val="002060"/>
              </a:solidFill>
              <a:latin typeface="Varela Round" panose="020B0604020202020204" charset="-79"/>
              <a:ea typeface="Times New Roman" panose="02020603050405020304" pitchFamily="18" charset="0"/>
              <a:cs typeface="Varela Round" panose="020B0604020202020204" charset="-79"/>
            </a:endParaRPr>
          </a:p>
          <a:p>
            <a:pPr marL="76200" indent="0" algn="ctr">
              <a:lnSpc>
                <a:spcPct val="150000"/>
              </a:lnSpc>
              <a:buNone/>
            </a:pPr>
            <a:r>
              <a:rPr lang="he-IL" sz="2400" b="1" dirty="0">
                <a:solidFill>
                  <a:srgbClr val="002060"/>
                </a:solidFill>
                <a:latin typeface="Varela Round" panose="020B0604020202020204" charset="-79"/>
                <a:ea typeface="Times New Roman" panose="02020603050405020304" pitchFamily="18" charset="0"/>
                <a:cs typeface="Varela Round" panose="020B0604020202020204" charset="-79"/>
              </a:rPr>
              <a:t>ב. </a:t>
            </a: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rPr>
              <a:t>באיזה </a:t>
            </a:r>
            <a:r>
              <a:rPr lang="he-IL" sz="2400" b="1" dirty="0">
                <a:solidFill>
                  <a:srgbClr val="C00000"/>
                </a:solidFill>
                <a:latin typeface="Varela Round" panose="020B0604020202020204" charset="-79"/>
                <a:ea typeface="Times New Roman" panose="02020603050405020304" pitchFamily="18" charset="0"/>
                <a:cs typeface="Varela Round" panose="020B0604020202020204" charset="-79"/>
              </a:rPr>
              <a:t>שלב בתהליך</a:t>
            </a: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rPr>
              <a:t>, נמצא ליאור? </a:t>
            </a:r>
            <a:r>
              <a:rPr lang="he-IL" sz="2400" dirty="0">
                <a:solidFill>
                  <a:srgbClr val="002060"/>
                </a:solidFill>
                <a:latin typeface="Varela Round" panose="020B0604020202020204" charset="-79"/>
                <a:cs typeface="Varela Round" panose="020B0604020202020204" charset="-79"/>
              </a:rPr>
              <a:t>אילו </a:t>
            </a:r>
            <a:r>
              <a:rPr lang="he-IL" sz="2400" dirty="0">
                <a:solidFill>
                  <a:srgbClr val="C00000"/>
                </a:solidFill>
                <a:latin typeface="Varela Round" panose="020B0604020202020204" charset="-79"/>
                <a:cs typeface="Varela Round" panose="020B0604020202020204" charset="-79"/>
              </a:rPr>
              <a:t>רגשות חווה </a:t>
            </a:r>
            <a:r>
              <a:rPr lang="he-IL" sz="2400" dirty="0">
                <a:solidFill>
                  <a:srgbClr val="002060"/>
                </a:solidFill>
                <a:latin typeface="Varela Round" panose="020B0604020202020204" charset="-79"/>
                <a:cs typeface="Varela Round" panose="020B0604020202020204" charset="-79"/>
              </a:rPr>
              <a:t>ליאור על פי התיאוריה?</a:t>
            </a:r>
            <a:endParaRPr lang="he-IL" sz="2400" dirty="0">
              <a:latin typeface="Varela Round" pitchFamily="2" charset="-79"/>
              <a:cs typeface="Varela Round" panose="020B0604020202020204" charset="-79"/>
            </a:endParaRPr>
          </a:p>
          <a:p>
            <a:pPr marL="76200" indent="0" algn="ctr">
              <a:lnSpc>
                <a:spcPct val="150000"/>
              </a:lnSpc>
              <a:buNone/>
            </a:pPr>
            <a:r>
              <a:rPr lang="he-IL" sz="2400" dirty="0">
                <a:solidFill>
                  <a:srgbClr val="002060"/>
                </a:solidFill>
                <a:latin typeface="Varela Round" panose="020B0604020202020204" charset="-79"/>
                <a:cs typeface="Varela Round" panose="020B0604020202020204" charset="-79"/>
              </a:rPr>
              <a:t>האם </a:t>
            </a:r>
            <a:r>
              <a:rPr lang="he-IL" sz="2400" dirty="0" err="1">
                <a:solidFill>
                  <a:srgbClr val="002060"/>
                </a:solidFill>
                <a:latin typeface="Varela Round" panose="020B0604020202020204" charset="-79"/>
                <a:cs typeface="Varela Round" panose="020B0604020202020204" charset="-79"/>
              </a:rPr>
              <a:t>האם</a:t>
            </a:r>
            <a:r>
              <a:rPr lang="he-IL" sz="2400" dirty="0">
                <a:solidFill>
                  <a:srgbClr val="002060"/>
                </a:solidFill>
                <a:latin typeface="Varela Round" panose="020B0604020202020204" charset="-79"/>
                <a:cs typeface="Varela Round" panose="020B0604020202020204" charset="-79"/>
              </a:rPr>
              <a:t> </a:t>
            </a:r>
            <a:r>
              <a:rPr lang="he-IL" sz="2400" dirty="0">
                <a:solidFill>
                  <a:srgbClr val="C00000"/>
                </a:solidFill>
                <a:latin typeface="Varela Round" panose="020B0604020202020204" charset="-79"/>
                <a:cs typeface="Varela Round" panose="020B0604020202020204" charset="-79"/>
              </a:rPr>
              <a:t>צריכה להיות זמינה</a:t>
            </a:r>
            <a:r>
              <a:rPr lang="he-IL" sz="2400" dirty="0">
                <a:solidFill>
                  <a:srgbClr val="002060"/>
                </a:solidFill>
                <a:latin typeface="Varela Round" panose="020B0604020202020204" charset="-79"/>
                <a:cs typeface="Varela Round" panose="020B0604020202020204" charset="-79"/>
              </a:rPr>
              <a:t> כל הזמן בשבילו בשלב זה? </a:t>
            </a:r>
            <a:r>
              <a:rPr lang="he-IL" sz="2800" dirty="0">
                <a:solidFill>
                  <a:srgbClr val="632523"/>
                </a:solidFill>
                <a:latin typeface="Varela Round" panose="020B0604020202020204" charset="-79"/>
                <a:cs typeface="Varela Round" panose="020B0604020202020204" charset="-79"/>
              </a:rPr>
              <a:t>נמק קביעתך</a:t>
            </a:r>
            <a:r>
              <a:rPr lang="he-IL" sz="2400" dirty="0">
                <a:solidFill>
                  <a:srgbClr val="002060"/>
                </a:solidFill>
                <a:latin typeface="Varela Round" panose="020B0604020202020204" charset="-79"/>
                <a:cs typeface="Varela Round" panose="020B0604020202020204" charset="-79"/>
              </a:rPr>
              <a:t>.</a:t>
            </a:r>
            <a:endParaRPr lang="en-US" sz="2400" dirty="0">
              <a:solidFill>
                <a:srgbClr val="002060"/>
              </a:solidFill>
              <a:latin typeface="Varela Round" panose="020B0604020202020204" charset="-79"/>
              <a:cs typeface="Varela Round" panose="020B0604020202020204" charset="-79"/>
            </a:endParaRPr>
          </a:p>
        </p:txBody>
      </p:sp>
    </p:spTree>
    <p:extLst>
      <p:ext uri="{BB962C8B-B14F-4D97-AF65-F5344CB8AC3E}">
        <p14:creationId xmlns:p14="http://schemas.microsoft.com/office/powerpoint/2010/main" val="134504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515206" y="449705"/>
            <a:ext cx="11160000" cy="5021705"/>
          </a:xfrm>
          <a:ln>
            <a:solidFill>
              <a:schemeClr val="accent1"/>
            </a:solidFill>
          </a:ln>
        </p:spPr>
        <p:txBody>
          <a:bodyPr/>
          <a:lstStyle/>
          <a:p>
            <a:pPr marL="76200" indent="0">
              <a:buNone/>
            </a:pPr>
            <a:br>
              <a:rPr lang="en-US" dirty="0"/>
            </a:br>
            <a:r>
              <a:rPr lang="he-IL" sz="2800" dirty="0">
                <a:latin typeface="Varela Round" panose="020B0604020202020204" charset="-79"/>
                <a:cs typeface="Varela Round" panose="020B0604020202020204" charset="-79"/>
              </a:rPr>
              <a:t>                </a:t>
            </a:r>
            <a:r>
              <a:rPr lang="he-IL" sz="5400" dirty="0">
                <a:latin typeface="Varela Round" panose="020B0604020202020204" charset="-79"/>
                <a:cs typeface="Varela Round" panose="020B0604020202020204" charset="-79"/>
              </a:rPr>
              <a:t>תודה על ההקשבה</a:t>
            </a:r>
          </a:p>
          <a:p>
            <a:pPr marL="76200" indent="0">
              <a:buNone/>
            </a:pPr>
            <a:r>
              <a:rPr lang="he-IL" sz="5400" dirty="0">
                <a:latin typeface="Varela Round" panose="020B0604020202020204" charset="-79"/>
                <a:cs typeface="Varela Round" panose="020B0604020202020204" charset="-79"/>
              </a:rPr>
              <a:t>     ולהתראות בשיעור הבא.</a:t>
            </a:r>
            <a:endParaRPr lang="he-IL" sz="3600" dirty="0">
              <a:latin typeface="Varela Round" panose="020B0604020202020204" charset="-79"/>
              <a:cs typeface="Varela Round" panose="020B0604020202020204" charset="-79"/>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17" y="2960557"/>
            <a:ext cx="2143125" cy="213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453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9"/>
          <p:cNvSpPr txBox="1"/>
          <p:nvPr/>
        </p:nvSpPr>
        <p:spPr>
          <a:xfrm>
            <a:off x="1629319" y="2633567"/>
            <a:ext cx="9207201" cy="1924400"/>
          </a:xfrm>
          <a:prstGeom prst="rect">
            <a:avLst/>
          </a:prstGeom>
          <a:noFill/>
          <a:ln>
            <a:noFill/>
          </a:ln>
        </p:spPr>
        <p:txBody>
          <a:bodyPr spcFirstLastPara="1" wrap="square" lIns="121875" tIns="121875" rIns="121875" bIns="121875" anchor="t" anchorCtr="0">
            <a:noAutofit/>
          </a:bodyPr>
          <a:lstStyle/>
          <a:p>
            <a:pPr marL="609539" marR="0" lvl="0" indent="0" algn="r" rtl="1">
              <a:lnSpc>
                <a:spcPct val="150000"/>
              </a:lnSpc>
              <a:spcBef>
                <a:spcPts val="0"/>
              </a:spcBef>
              <a:spcAft>
                <a:spcPts val="0"/>
              </a:spcAft>
              <a:buNone/>
            </a:pPr>
            <a:endParaRPr sz="1800" u="none" strike="noStrike" cap="none" dirty="0">
              <a:solidFill>
                <a:schemeClr val="dk1"/>
              </a:solidFill>
              <a:latin typeface="Varela Round" pitchFamily="2" charset="-79"/>
              <a:ea typeface="Calibri"/>
              <a:cs typeface="Varela Round" pitchFamily="2" charset="-79"/>
              <a:sym typeface="Calibri"/>
            </a:endParaRPr>
          </a:p>
        </p:txBody>
      </p:sp>
      <p:sp>
        <p:nvSpPr>
          <p:cNvPr id="67" name="Google Shape;67;p9"/>
          <p:cNvSpPr txBox="1">
            <a:spLocks noGrp="1"/>
          </p:cNvSpPr>
          <p:nvPr>
            <p:ph type="ctrTitle"/>
          </p:nvPr>
        </p:nvSpPr>
        <p:spPr>
          <a:xfrm>
            <a:off x="841720" y="1714030"/>
            <a:ext cx="10871177" cy="1204461"/>
          </a:xfrm>
          <a:prstGeom prst="rect">
            <a:avLst/>
          </a:prstGeom>
          <a:noFill/>
          <a:ln>
            <a:noFill/>
          </a:ln>
        </p:spPr>
        <p:txBody>
          <a:bodyPr spcFirstLastPara="1" wrap="square" lIns="91425" tIns="45700" rIns="91425" bIns="45700" anchor="ctr" anchorCtr="0">
            <a:noAutofit/>
          </a:bodyPr>
          <a:lstStyle/>
          <a:p>
            <a:pPr lvl="0"/>
            <a:r>
              <a:rPr lang="he-IL" dirty="0">
                <a:solidFill>
                  <a:srgbClr val="002060"/>
                </a:solidFill>
                <a:ea typeface="Calibri"/>
                <a:sym typeface="Calibri"/>
              </a:rPr>
              <a:t>תיאוריות התפתחות – דור שני</a:t>
            </a:r>
            <a:br>
              <a:rPr lang="he-IL" dirty="0">
                <a:solidFill>
                  <a:srgbClr val="002060"/>
                </a:solidFill>
                <a:ea typeface="Calibri"/>
                <a:sym typeface="Calibri"/>
              </a:rPr>
            </a:br>
            <a:r>
              <a:rPr lang="he-IL" sz="4600" dirty="0">
                <a:solidFill>
                  <a:srgbClr val="002060"/>
                </a:solidFill>
                <a:ea typeface="Calibri"/>
                <a:sym typeface="Calibri"/>
              </a:rPr>
              <a:t>יחסי אובייקט – התיאוריה של מלאני קליין </a:t>
            </a:r>
            <a:r>
              <a:rPr lang="he-IL" sz="4400" dirty="0">
                <a:solidFill>
                  <a:srgbClr val="002060"/>
                </a:solidFill>
              </a:rPr>
              <a:t>(חלק ב)</a:t>
            </a:r>
            <a:endParaRPr sz="6000" dirty="0">
              <a:solidFill>
                <a:srgbClr val="002060"/>
              </a:solidFill>
            </a:endParaRPr>
          </a:p>
        </p:txBody>
      </p:sp>
      <p:sp>
        <p:nvSpPr>
          <p:cNvPr id="68" name="Google Shape;68;p9"/>
          <p:cNvSpPr txBox="1">
            <a:spLocks noGrp="1"/>
          </p:cNvSpPr>
          <p:nvPr>
            <p:ph type="subTitle" idx="1"/>
          </p:nvPr>
        </p:nvSpPr>
        <p:spPr>
          <a:xfrm>
            <a:off x="738117" y="2918492"/>
            <a:ext cx="10872000" cy="720000"/>
          </a:xfrm>
          <a:prstGeom prst="rect">
            <a:avLst/>
          </a:prstGeom>
          <a:noFill/>
          <a:ln>
            <a:noFill/>
          </a:ln>
        </p:spPr>
        <p:txBody>
          <a:bodyPr spcFirstLastPara="1" wrap="square" lIns="36000" tIns="36000" rIns="36000" bIns="36000" anchor="t" anchorCtr="0">
            <a:noAutofit/>
          </a:bodyPr>
          <a:lstStyle/>
          <a:p>
            <a:pPr marL="342900" lvl="0" indent="-342900" algn="ctr" rtl="1">
              <a:lnSpc>
                <a:spcPct val="100000"/>
              </a:lnSpc>
              <a:spcBef>
                <a:spcPts val="0"/>
              </a:spcBef>
              <a:spcAft>
                <a:spcPts val="600"/>
              </a:spcAft>
              <a:buClr>
                <a:srgbClr val="002060"/>
              </a:buClr>
              <a:buSzPts val="2800"/>
              <a:buNone/>
            </a:pPr>
            <a:r>
              <a:rPr lang="he-IL" sz="4400" dirty="0"/>
              <a:t>פסיכולוגיה לכיתות י – י"ב</a:t>
            </a:r>
            <a:endParaRPr sz="4400" dirty="0"/>
          </a:p>
        </p:txBody>
      </p:sp>
      <p:sp>
        <p:nvSpPr>
          <p:cNvPr id="69" name="Google Shape;69;p9"/>
          <p:cNvSpPr txBox="1">
            <a:spLocks noGrp="1"/>
          </p:cNvSpPr>
          <p:nvPr>
            <p:ph type="body" idx="2"/>
          </p:nvPr>
        </p:nvSpPr>
        <p:spPr>
          <a:xfrm>
            <a:off x="2759455" y="3679345"/>
            <a:ext cx="6671501" cy="720000"/>
          </a:xfrm>
          <a:prstGeom prst="rect">
            <a:avLst/>
          </a:prstGeom>
          <a:noFill/>
          <a:ln>
            <a:noFill/>
          </a:ln>
        </p:spPr>
        <p:txBody>
          <a:bodyPr spcFirstLastPara="1" wrap="square" lIns="91425" tIns="45700" rIns="91425" bIns="45700" anchor="t" anchorCtr="0">
            <a:noAutofit/>
          </a:bodyPr>
          <a:lstStyle/>
          <a:p>
            <a:pPr marL="342900" lvl="0" indent="-342900" algn="ctr" rtl="1">
              <a:lnSpc>
                <a:spcPct val="100000"/>
              </a:lnSpc>
              <a:spcBef>
                <a:spcPts val="0"/>
              </a:spcBef>
              <a:spcAft>
                <a:spcPts val="0"/>
              </a:spcAft>
              <a:buClr>
                <a:srgbClr val="002060"/>
              </a:buClr>
              <a:buSzPts val="2800"/>
              <a:buFont typeface="Arial"/>
              <a:buNone/>
            </a:pPr>
            <a:r>
              <a:rPr lang="he-IL" dirty="0"/>
              <a:t>כתיבה ועריכת מצגת: טל גבאי</a:t>
            </a:r>
          </a:p>
          <a:p>
            <a:pPr marL="342900" lvl="0" indent="-342900" algn="ctr" rtl="1">
              <a:lnSpc>
                <a:spcPct val="100000"/>
              </a:lnSpc>
              <a:spcBef>
                <a:spcPts val="0"/>
              </a:spcBef>
              <a:spcAft>
                <a:spcPts val="0"/>
              </a:spcAft>
              <a:buClr>
                <a:srgbClr val="002060"/>
              </a:buClr>
              <a:buSzPts val="2800"/>
              <a:buFont typeface="Arial"/>
              <a:buNone/>
            </a:pPr>
            <a:endParaRPr lang="he-IL" dirty="0"/>
          </a:p>
          <a:p>
            <a:pPr marL="342900" lvl="0" indent="-342900" algn="ctr" rtl="1">
              <a:lnSpc>
                <a:spcPct val="100000"/>
              </a:lnSpc>
              <a:spcBef>
                <a:spcPts val="0"/>
              </a:spcBef>
              <a:spcAft>
                <a:spcPts val="0"/>
              </a:spcAft>
              <a:buClr>
                <a:srgbClr val="002060"/>
              </a:buClr>
              <a:buSzPts val="2800"/>
              <a:buFont typeface="Arial"/>
              <a:buNone/>
            </a:pPr>
            <a:endParaRPr lang="he-IL" dirty="0"/>
          </a:p>
          <a:p>
            <a:pPr marL="342900" lvl="0" indent="-342900" algn="ctr" rtl="1">
              <a:lnSpc>
                <a:spcPct val="100000"/>
              </a:lnSpc>
              <a:spcBef>
                <a:spcPts val="0"/>
              </a:spcBef>
              <a:spcAft>
                <a:spcPts val="0"/>
              </a:spcAft>
              <a:buClr>
                <a:srgbClr val="002060"/>
              </a:buClr>
              <a:buSzPts val="2800"/>
              <a:buFont typeface="Arial"/>
              <a:buNone/>
            </a:pPr>
            <a:endParaRPr dirty="0"/>
          </a:p>
        </p:txBody>
      </p:sp>
      <p:sp>
        <p:nvSpPr>
          <p:cNvPr id="6" name="מלבן 5">
            <a:extLst>
              <a:ext uri="{FF2B5EF4-FFF2-40B4-BE49-F238E27FC236}">
                <a16:creationId xmlns:a16="http://schemas.microsoft.com/office/drawing/2014/main" id="{0A021C44-93DB-4D17-9751-6B08CACE3FD3}"/>
              </a:ext>
            </a:extLst>
          </p:cNvPr>
          <p:cNvSpPr/>
          <p:nvPr/>
        </p:nvSpPr>
        <p:spPr>
          <a:xfrm>
            <a:off x="1324787" y="5132428"/>
            <a:ext cx="3145413" cy="646331"/>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he-IL" sz="3600" cap="none" spc="0" dirty="0">
                <a:ln w="0"/>
                <a:solidFill>
                  <a:schemeClr val="accent1"/>
                </a:solidFill>
                <a:effectLst>
                  <a:outerShdw blurRad="38100" dist="25400" dir="5400000" algn="ctr" rotWithShape="0">
                    <a:srgbClr val="6E747A">
                      <a:alpha val="43000"/>
                    </a:srgbClr>
                  </a:outerShdw>
                </a:effectLst>
                <a:latin typeface="Varela Round" pitchFamily="2" charset="-79"/>
                <a:cs typeface="Varela Round" pitchFamily="2" charset="-79"/>
              </a:rPr>
              <a:t>מורה:  </a:t>
            </a:r>
            <a:r>
              <a:rPr lang="he-IL" sz="3600" dirty="0">
                <a:ln w="0"/>
                <a:solidFill>
                  <a:schemeClr val="accent1"/>
                </a:solidFill>
                <a:effectLst>
                  <a:outerShdw blurRad="38100" dist="25400" dir="5400000" algn="ctr" rotWithShape="0">
                    <a:srgbClr val="6E747A">
                      <a:alpha val="43000"/>
                    </a:srgbClr>
                  </a:outerShdw>
                </a:effectLst>
                <a:latin typeface="Varela Round" pitchFamily="2" charset="-79"/>
                <a:cs typeface="Varela Round" pitchFamily="2" charset="-79"/>
              </a:rPr>
              <a:t>טל גבאי</a:t>
            </a:r>
            <a:endParaRPr lang="he-IL" sz="3600" cap="none" spc="0" dirty="0">
              <a:ln w="0"/>
              <a:solidFill>
                <a:schemeClr val="accent1"/>
              </a:solidFill>
              <a:effectLst>
                <a:outerShdw blurRad="38100" dist="25400" dir="5400000" algn="ctr" rotWithShape="0">
                  <a:srgbClr val="6E747A">
                    <a:alpha val="43000"/>
                  </a:srgbClr>
                </a:outerShdw>
              </a:effectLst>
              <a:latin typeface="Varela Round" pitchFamily="2" charset="-79"/>
              <a:cs typeface="Varela Round" pitchFamily="2" charset="-79"/>
            </a:endParaRPr>
          </a:p>
        </p:txBody>
      </p:sp>
    </p:spTree>
    <p:extLst>
      <p:ext uri="{BB962C8B-B14F-4D97-AF65-F5344CB8AC3E}">
        <p14:creationId xmlns:p14="http://schemas.microsoft.com/office/powerpoint/2010/main" val="2264080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0"/>
          <p:cNvSpPr txBox="1">
            <a:spLocks noGrp="1"/>
          </p:cNvSpPr>
          <p:nvPr>
            <p:ph type="title"/>
          </p:nvPr>
        </p:nvSpPr>
        <p:spPr>
          <a:xfrm>
            <a:off x="515206" y="508929"/>
            <a:ext cx="11160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800"/>
              <a:buFont typeface="Varela Round"/>
              <a:buNone/>
            </a:pPr>
            <a:r>
              <a:rPr lang="x-none" i="1" dirty="0">
                <a:latin typeface="Varela Round" panose="020B0604020202020204" charset="-79"/>
                <a:cs typeface="Varela Round" panose="020B0604020202020204" charset="-79"/>
              </a:rPr>
              <a:t>מה נלמד </a:t>
            </a:r>
            <a:r>
              <a:rPr lang="he-IL" i="1" dirty="0">
                <a:latin typeface="Varela Round" panose="020B0604020202020204" charset="-79"/>
                <a:cs typeface="Varela Round" panose="020B0604020202020204" charset="-79"/>
              </a:rPr>
              <a:t>בחלק ב' של השיעור ?</a:t>
            </a:r>
            <a:endParaRPr i="1" dirty="0">
              <a:latin typeface="Varela Round" panose="020B0604020202020204" charset="-79"/>
              <a:cs typeface="Varela Round" panose="020B0604020202020204" charset="-79"/>
            </a:endParaRPr>
          </a:p>
        </p:txBody>
      </p:sp>
      <p:sp>
        <p:nvSpPr>
          <p:cNvPr id="76" name="Google Shape;76;p10"/>
          <p:cNvSpPr txBox="1">
            <a:spLocks noGrp="1"/>
          </p:cNvSpPr>
          <p:nvPr>
            <p:ph type="body" idx="2"/>
          </p:nvPr>
        </p:nvSpPr>
        <p:spPr>
          <a:xfrm>
            <a:off x="766619" y="1748118"/>
            <a:ext cx="10021454" cy="3682864"/>
          </a:xfrm>
          <a:prstGeom prst="rect">
            <a:avLst/>
          </a:prstGeom>
          <a:solidFill>
            <a:srgbClr val="FFFFFF"/>
          </a:solidFill>
          <a:ln/>
          <a:effectLst>
            <a:outerShdw blurRad="50800" dist="38100" algn="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p>
            <a:pPr>
              <a:lnSpc>
                <a:spcPct val="150000"/>
              </a:lnSpc>
            </a:pPr>
            <a:r>
              <a:rPr lang="he-IL" sz="4000" dirty="0">
                <a:latin typeface="Varela Round" panose="020B0604020202020204" charset="-79"/>
                <a:cs typeface="Varela Round" panose="020B0604020202020204" charset="-79"/>
              </a:rPr>
              <a:t>תיאוריית יחסי אובייקט</a:t>
            </a:r>
          </a:p>
          <a:p>
            <a:pPr>
              <a:lnSpc>
                <a:spcPct val="150000"/>
              </a:lnSpc>
            </a:pPr>
            <a:r>
              <a:rPr lang="he-IL" sz="4000" dirty="0">
                <a:latin typeface="Varela Round" panose="020B0604020202020204" charset="-79"/>
                <a:cs typeface="Varela Round" panose="020B0604020202020204" charset="-79"/>
              </a:rPr>
              <a:t>התפתחות האישיות: עמדה סכיזואידית ועמדה דיכאונית.</a:t>
            </a:r>
          </a:p>
          <a:p>
            <a:pPr>
              <a:lnSpc>
                <a:spcPct val="150000"/>
              </a:lnSpc>
            </a:pPr>
            <a:r>
              <a:rPr lang="he-IL" sz="4000" dirty="0">
                <a:latin typeface="Varela Round" panose="020B0604020202020204" charset="-79"/>
                <a:cs typeface="Varela Round" panose="020B0604020202020204" charset="-79"/>
              </a:rPr>
              <a:t>טיפול על פי יחסי אובייקט</a:t>
            </a:r>
          </a:p>
          <a:p>
            <a:pPr>
              <a:lnSpc>
                <a:spcPct val="150000"/>
              </a:lnSpc>
            </a:pPr>
            <a:endParaRPr lang="he-IL" dirty="0">
              <a:latin typeface="Varela Round" panose="020B0604020202020204" charset="-79"/>
              <a:cs typeface="Varela Round" panose="020B0604020202020204" charset="-79"/>
            </a:endParaRPr>
          </a:p>
          <a:p>
            <a:pPr>
              <a:lnSpc>
                <a:spcPct val="150000"/>
              </a:lnSpc>
            </a:pPr>
            <a:endParaRPr lang="he-IL" dirty="0">
              <a:latin typeface="Varela Round" panose="020B0604020202020204" charset="-79"/>
              <a:cs typeface="Varela Round" panose="020B0604020202020204" charset="-79"/>
            </a:endParaRPr>
          </a:p>
          <a:p>
            <a:pPr>
              <a:lnSpc>
                <a:spcPct val="150000"/>
              </a:lnSpc>
            </a:pPr>
            <a:endParaRPr lang="he-IL" dirty="0">
              <a:latin typeface="Varela Round" panose="020B0604020202020204" charset="-79"/>
              <a:cs typeface="Varela Round" panose="020B0604020202020204" charset="-79"/>
            </a:endParaRPr>
          </a:p>
          <a:p>
            <a:pPr>
              <a:lnSpc>
                <a:spcPct val="150000"/>
              </a:lnSpc>
            </a:pPr>
            <a:endParaRPr lang="he-IL" dirty="0">
              <a:latin typeface="Varela Round" panose="020B0604020202020204" charset="-79"/>
              <a:cs typeface="Varela Round" panose="020B0604020202020204" charset="-79"/>
            </a:endParaRPr>
          </a:p>
          <a:p>
            <a:pPr>
              <a:lnSpc>
                <a:spcPct val="150000"/>
              </a:lnSpc>
            </a:pPr>
            <a:endParaRPr lang="he-IL" dirty="0">
              <a:latin typeface="Varela Round" panose="020B0604020202020204" charset="-79"/>
              <a:cs typeface="Varela Round" panose="020B0604020202020204" charset="-79"/>
            </a:endParaRPr>
          </a:p>
          <a:p>
            <a:pPr>
              <a:lnSpc>
                <a:spcPct val="150000"/>
              </a:lnSpc>
            </a:pPr>
            <a:endParaRPr lang="he-IL" dirty="0">
              <a:latin typeface="Varela Round" panose="020B0604020202020204" charset="-79"/>
              <a:cs typeface="Varela Round" panose="020B0604020202020204" charset="-79"/>
            </a:endParaRPr>
          </a:p>
          <a:p>
            <a:pPr>
              <a:lnSpc>
                <a:spcPct val="150000"/>
              </a:lnSpc>
            </a:pPr>
            <a:endParaRPr lang="he-IL" dirty="0">
              <a:latin typeface="Varela Round" panose="020B0604020202020204" charset="-79"/>
              <a:cs typeface="Varela Round" panose="020B0604020202020204" charset="-79"/>
            </a:endParaRPr>
          </a:p>
          <a:p>
            <a:pPr>
              <a:lnSpc>
                <a:spcPct val="150000"/>
              </a:lnSpc>
            </a:pPr>
            <a:endParaRPr lang="he-IL" dirty="0">
              <a:latin typeface="Varela Round" panose="020B0604020202020204" charset="-79"/>
              <a:cs typeface="Varela Round" panose="020B0604020202020204" charset="-79"/>
            </a:endParaRPr>
          </a:p>
          <a:p>
            <a:pPr>
              <a:lnSpc>
                <a:spcPct val="150000"/>
              </a:lnSpc>
            </a:pPr>
            <a:endParaRPr lang="he-IL" dirty="0">
              <a:latin typeface="Varela Round" panose="020B0604020202020204" charset="-79"/>
              <a:cs typeface="Varela Round" panose="020B0604020202020204" charset="-79"/>
            </a:endParaRPr>
          </a:p>
          <a:p>
            <a:pPr>
              <a:lnSpc>
                <a:spcPct val="150000"/>
              </a:lnSpc>
            </a:pPr>
            <a:endParaRPr lang="he-IL" dirty="0">
              <a:latin typeface="Varela Round" panose="020B0604020202020204" charset="-79"/>
              <a:cs typeface="Varela Round" panose="020B0604020202020204" charset="-79"/>
            </a:endParaRPr>
          </a:p>
          <a:p>
            <a:pPr>
              <a:lnSpc>
                <a:spcPct val="150000"/>
              </a:lnSpc>
            </a:pPr>
            <a:endParaRPr lang="he-IL" dirty="0">
              <a:latin typeface="Varela Round" panose="020B0604020202020204" charset="-79"/>
              <a:cs typeface="Varela Round" panose="020B0604020202020204" charset="-79"/>
            </a:endParaRPr>
          </a:p>
          <a:p>
            <a:pPr>
              <a:lnSpc>
                <a:spcPct val="150000"/>
              </a:lnSpc>
            </a:pPr>
            <a:endParaRPr lang="he-IL" dirty="0">
              <a:latin typeface="Varela Round" panose="020B0604020202020204" charset="-79"/>
              <a:cs typeface="Varela Round" panose="020B0604020202020204" charset="-79"/>
            </a:endParaRPr>
          </a:p>
        </p:txBody>
      </p:sp>
    </p:spTree>
    <p:extLst>
      <p:ext uri="{BB962C8B-B14F-4D97-AF65-F5344CB8AC3E}">
        <p14:creationId xmlns:p14="http://schemas.microsoft.com/office/powerpoint/2010/main" val="4077308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9"/>
          <p:cNvSpPr txBox="1"/>
          <p:nvPr/>
        </p:nvSpPr>
        <p:spPr>
          <a:xfrm>
            <a:off x="1629319" y="2633567"/>
            <a:ext cx="9207201" cy="1924400"/>
          </a:xfrm>
          <a:prstGeom prst="rect">
            <a:avLst/>
          </a:prstGeom>
          <a:noFill/>
          <a:ln>
            <a:noFill/>
          </a:ln>
        </p:spPr>
        <p:txBody>
          <a:bodyPr spcFirstLastPara="1" wrap="square" lIns="121875" tIns="121875" rIns="121875" bIns="121875" anchor="t" anchorCtr="0">
            <a:noAutofit/>
          </a:bodyPr>
          <a:lstStyle/>
          <a:p>
            <a:pPr marL="609539" marR="0" lvl="0" indent="0" algn="r" rtl="1">
              <a:lnSpc>
                <a:spcPct val="150000"/>
              </a:lnSpc>
              <a:spcBef>
                <a:spcPts val="0"/>
              </a:spcBef>
              <a:spcAft>
                <a:spcPts val="0"/>
              </a:spcAft>
              <a:buNone/>
            </a:pPr>
            <a:endParaRPr sz="1800" u="none" strike="noStrike" cap="none" dirty="0">
              <a:solidFill>
                <a:schemeClr val="dk1"/>
              </a:solidFill>
              <a:latin typeface="Varela Round" pitchFamily="2" charset="-79"/>
              <a:ea typeface="Calibri"/>
              <a:cs typeface="Varela Round" pitchFamily="2" charset="-79"/>
              <a:sym typeface="Calibri"/>
            </a:endParaRPr>
          </a:p>
        </p:txBody>
      </p:sp>
      <p:sp>
        <p:nvSpPr>
          <p:cNvPr id="67" name="Google Shape;67;p9"/>
          <p:cNvSpPr txBox="1">
            <a:spLocks noGrp="1"/>
          </p:cNvSpPr>
          <p:nvPr>
            <p:ph type="ctrTitle"/>
          </p:nvPr>
        </p:nvSpPr>
        <p:spPr>
          <a:xfrm>
            <a:off x="841720" y="1714030"/>
            <a:ext cx="10871177" cy="1204461"/>
          </a:xfrm>
          <a:prstGeom prst="rect">
            <a:avLst/>
          </a:prstGeom>
          <a:noFill/>
          <a:ln>
            <a:noFill/>
          </a:ln>
        </p:spPr>
        <p:txBody>
          <a:bodyPr spcFirstLastPara="1" wrap="square" lIns="91425" tIns="45700" rIns="91425" bIns="45700" anchor="ctr" anchorCtr="0">
            <a:noAutofit/>
          </a:bodyPr>
          <a:lstStyle/>
          <a:p>
            <a:pPr lvl="0"/>
            <a:r>
              <a:rPr lang="he-IL" dirty="0">
                <a:solidFill>
                  <a:srgbClr val="002060"/>
                </a:solidFill>
                <a:ea typeface="Calibri"/>
                <a:sym typeface="Calibri"/>
              </a:rPr>
              <a:t>תיאוריות התפתחות – דור שני</a:t>
            </a:r>
            <a:br>
              <a:rPr lang="he-IL" sz="4600" dirty="0">
                <a:solidFill>
                  <a:srgbClr val="002060"/>
                </a:solidFill>
                <a:ea typeface="Calibri"/>
                <a:sym typeface="Calibri"/>
              </a:rPr>
            </a:br>
            <a:r>
              <a:rPr lang="he-IL" sz="4600" dirty="0">
                <a:solidFill>
                  <a:srgbClr val="002060"/>
                </a:solidFill>
                <a:ea typeface="Calibri"/>
                <a:sym typeface="Calibri"/>
              </a:rPr>
              <a:t>התיאוריה של מרגרט מאהלר </a:t>
            </a:r>
            <a:r>
              <a:rPr lang="he-IL" sz="4400" dirty="0">
                <a:solidFill>
                  <a:srgbClr val="002060"/>
                </a:solidFill>
              </a:rPr>
              <a:t>(חלק א)</a:t>
            </a:r>
            <a:endParaRPr sz="6000" dirty="0">
              <a:solidFill>
                <a:srgbClr val="002060"/>
              </a:solidFill>
            </a:endParaRPr>
          </a:p>
        </p:txBody>
      </p:sp>
      <p:sp>
        <p:nvSpPr>
          <p:cNvPr id="68" name="Google Shape;68;p9"/>
          <p:cNvSpPr txBox="1">
            <a:spLocks noGrp="1"/>
          </p:cNvSpPr>
          <p:nvPr>
            <p:ph type="subTitle" idx="1"/>
          </p:nvPr>
        </p:nvSpPr>
        <p:spPr>
          <a:xfrm>
            <a:off x="738117" y="2918492"/>
            <a:ext cx="10872000" cy="720000"/>
          </a:xfrm>
          <a:prstGeom prst="rect">
            <a:avLst/>
          </a:prstGeom>
          <a:noFill/>
          <a:ln>
            <a:noFill/>
          </a:ln>
        </p:spPr>
        <p:txBody>
          <a:bodyPr spcFirstLastPara="1" wrap="square" lIns="36000" tIns="36000" rIns="36000" bIns="36000" anchor="t" anchorCtr="0">
            <a:noAutofit/>
          </a:bodyPr>
          <a:lstStyle/>
          <a:p>
            <a:pPr marL="342900" lvl="0" indent="-342900" algn="ctr" rtl="1">
              <a:lnSpc>
                <a:spcPct val="100000"/>
              </a:lnSpc>
              <a:spcBef>
                <a:spcPts val="0"/>
              </a:spcBef>
              <a:spcAft>
                <a:spcPts val="600"/>
              </a:spcAft>
              <a:buClr>
                <a:srgbClr val="002060"/>
              </a:buClr>
              <a:buSzPts val="2800"/>
              <a:buNone/>
            </a:pPr>
            <a:r>
              <a:rPr lang="he-IL" sz="4400" dirty="0"/>
              <a:t>פסיכולוגיה לכיתות י – י"ב</a:t>
            </a:r>
            <a:endParaRPr sz="4400" dirty="0"/>
          </a:p>
        </p:txBody>
      </p:sp>
      <p:sp>
        <p:nvSpPr>
          <p:cNvPr id="69" name="Google Shape;69;p9"/>
          <p:cNvSpPr txBox="1">
            <a:spLocks noGrp="1"/>
          </p:cNvSpPr>
          <p:nvPr>
            <p:ph type="body" idx="2"/>
          </p:nvPr>
        </p:nvSpPr>
        <p:spPr>
          <a:xfrm>
            <a:off x="2759455" y="3679345"/>
            <a:ext cx="6671501" cy="720000"/>
          </a:xfrm>
          <a:prstGeom prst="rect">
            <a:avLst/>
          </a:prstGeom>
          <a:noFill/>
          <a:ln>
            <a:noFill/>
          </a:ln>
        </p:spPr>
        <p:txBody>
          <a:bodyPr spcFirstLastPara="1" wrap="square" lIns="91425" tIns="45700" rIns="91425" bIns="45700" anchor="t" anchorCtr="0">
            <a:noAutofit/>
          </a:bodyPr>
          <a:lstStyle/>
          <a:p>
            <a:pPr marL="342900" lvl="0" indent="-342900" algn="ctr" rtl="1">
              <a:lnSpc>
                <a:spcPct val="100000"/>
              </a:lnSpc>
              <a:spcBef>
                <a:spcPts val="0"/>
              </a:spcBef>
              <a:spcAft>
                <a:spcPts val="0"/>
              </a:spcAft>
              <a:buClr>
                <a:srgbClr val="002060"/>
              </a:buClr>
              <a:buSzPts val="2800"/>
              <a:buFont typeface="Arial"/>
              <a:buNone/>
            </a:pPr>
            <a:r>
              <a:rPr lang="he-IL" dirty="0"/>
              <a:t>כתיבה ועריכת מצגת: טל גבאי</a:t>
            </a:r>
          </a:p>
          <a:p>
            <a:pPr marL="342900" lvl="0" indent="-342900" algn="ctr" rtl="1">
              <a:lnSpc>
                <a:spcPct val="100000"/>
              </a:lnSpc>
              <a:spcBef>
                <a:spcPts val="0"/>
              </a:spcBef>
              <a:spcAft>
                <a:spcPts val="0"/>
              </a:spcAft>
              <a:buClr>
                <a:srgbClr val="002060"/>
              </a:buClr>
              <a:buSzPts val="2800"/>
              <a:buFont typeface="Arial"/>
              <a:buNone/>
            </a:pPr>
            <a:endParaRPr lang="he-IL" dirty="0"/>
          </a:p>
          <a:p>
            <a:pPr marL="342900" lvl="0" indent="-342900" algn="ctr" rtl="1">
              <a:lnSpc>
                <a:spcPct val="100000"/>
              </a:lnSpc>
              <a:spcBef>
                <a:spcPts val="0"/>
              </a:spcBef>
              <a:spcAft>
                <a:spcPts val="0"/>
              </a:spcAft>
              <a:buClr>
                <a:srgbClr val="002060"/>
              </a:buClr>
              <a:buSzPts val="2800"/>
              <a:buFont typeface="Arial"/>
              <a:buNone/>
            </a:pPr>
            <a:endParaRPr lang="he-IL" dirty="0"/>
          </a:p>
          <a:p>
            <a:pPr marL="342900" lvl="0" indent="-342900" algn="ctr" rtl="1">
              <a:lnSpc>
                <a:spcPct val="100000"/>
              </a:lnSpc>
              <a:spcBef>
                <a:spcPts val="0"/>
              </a:spcBef>
              <a:spcAft>
                <a:spcPts val="0"/>
              </a:spcAft>
              <a:buClr>
                <a:srgbClr val="002060"/>
              </a:buClr>
              <a:buSzPts val="2800"/>
              <a:buFont typeface="Arial"/>
              <a:buNone/>
            </a:pPr>
            <a:endParaRPr dirty="0"/>
          </a:p>
        </p:txBody>
      </p:sp>
      <p:sp>
        <p:nvSpPr>
          <p:cNvPr id="6" name="מלבן 5">
            <a:extLst>
              <a:ext uri="{FF2B5EF4-FFF2-40B4-BE49-F238E27FC236}">
                <a16:creationId xmlns:a16="http://schemas.microsoft.com/office/drawing/2014/main" id="{0A021C44-93DB-4D17-9751-6B08CACE3FD3}"/>
              </a:ext>
            </a:extLst>
          </p:cNvPr>
          <p:cNvSpPr/>
          <p:nvPr/>
        </p:nvSpPr>
        <p:spPr>
          <a:xfrm>
            <a:off x="1324787" y="5132428"/>
            <a:ext cx="3145413" cy="646331"/>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he-IL" sz="3600" cap="none" spc="0" dirty="0">
                <a:ln w="0"/>
                <a:solidFill>
                  <a:schemeClr val="accent1"/>
                </a:solidFill>
                <a:effectLst>
                  <a:outerShdw blurRad="38100" dist="25400" dir="5400000" algn="ctr" rotWithShape="0">
                    <a:srgbClr val="6E747A">
                      <a:alpha val="43000"/>
                    </a:srgbClr>
                  </a:outerShdw>
                </a:effectLst>
                <a:latin typeface="Varela Round" pitchFamily="2" charset="-79"/>
                <a:cs typeface="Varela Round" pitchFamily="2" charset="-79"/>
              </a:rPr>
              <a:t>מורה:  </a:t>
            </a:r>
            <a:r>
              <a:rPr lang="he-IL" sz="3600" dirty="0">
                <a:ln w="0"/>
                <a:solidFill>
                  <a:schemeClr val="accent1"/>
                </a:solidFill>
                <a:effectLst>
                  <a:outerShdw blurRad="38100" dist="25400" dir="5400000" algn="ctr" rotWithShape="0">
                    <a:srgbClr val="6E747A">
                      <a:alpha val="43000"/>
                    </a:srgbClr>
                  </a:outerShdw>
                </a:effectLst>
                <a:latin typeface="Varela Round" pitchFamily="2" charset="-79"/>
                <a:cs typeface="Varela Round" pitchFamily="2" charset="-79"/>
              </a:rPr>
              <a:t>טל גבאי</a:t>
            </a:r>
            <a:endParaRPr lang="he-IL" sz="3600" cap="none" spc="0" dirty="0">
              <a:ln w="0"/>
              <a:solidFill>
                <a:schemeClr val="accent1"/>
              </a:solidFill>
              <a:effectLst>
                <a:outerShdw blurRad="38100" dist="25400" dir="5400000" algn="ctr" rotWithShape="0">
                  <a:srgbClr val="6E747A">
                    <a:alpha val="43000"/>
                  </a:srgbClr>
                </a:outerShdw>
              </a:effectLst>
              <a:latin typeface="Varela Round" pitchFamily="2" charset="-79"/>
              <a:cs typeface="Varela Round" pitchFamily="2" charset="-79"/>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a:extLst>
              <a:ext uri="{FF2B5EF4-FFF2-40B4-BE49-F238E27FC236}">
                <a16:creationId xmlns:a16="http://schemas.microsoft.com/office/drawing/2014/main" id="{865337EA-3A3B-435F-9F31-356B5C591281}"/>
              </a:ext>
            </a:extLst>
          </p:cNvPr>
          <p:cNvSpPr>
            <a:spLocks noGrp="1"/>
          </p:cNvSpPr>
          <p:nvPr>
            <p:ph type="body" idx="2"/>
          </p:nvPr>
        </p:nvSpPr>
        <p:spPr>
          <a:xfrm>
            <a:off x="1156447" y="1614498"/>
            <a:ext cx="10158995" cy="4642867"/>
          </a:xfrm>
          <a:ln w="19050">
            <a:noFill/>
          </a:ln>
        </p:spPr>
        <p:txBody>
          <a:bodyPr/>
          <a:lstStyle/>
          <a:p>
            <a:pPr marL="76200" indent="0">
              <a:buNone/>
            </a:pPr>
            <a:r>
              <a:rPr lang="he-IL" sz="3200" dirty="0">
                <a:solidFill>
                  <a:schemeClr val="bg2">
                    <a:lumMod val="50000"/>
                  </a:schemeClr>
                </a:solidFill>
                <a:latin typeface="Varela Round" panose="020B0604020202020204" charset="-79"/>
                <a:cs typeface="Varela Round" panose="020B0604020202020204" charset="-79"/>
              </a:rPr>
              <a:t>מלאני קליין הייתה פסיכותרפיסטית ופסיכואנליטיקאית יהודייה-אוסטרית. פיתחה את גישת </a:t>
            </a:r>
            <a:r>
              <a:rPr lang="he-IL" sz="3200" dirty="0">
                <a:solidFill>
                  <a:srgbClr val="FFC000"/>
                </a:solidFill>
                <a:effectLst>
                  <a:outerShdw blurRad="38100" dist="38100" dir="2700000" algn="tl">
                    <a:srgbClr val="000000">
                      <a:alpha val="43137"/>
                    </a:srgbClr>
                  </a:outerShdw>
                </a:effectLst>
                <a:latin typeface="Varela Round" panose="020B0604020202020204" charset="-79"/>
                <a:cs typeface="Varela Round" panose="020B0604020202020204" charset="-79"/>
              </a:rPr>
              <a:t>יחסי </a:t>
            </a:r>
          </a:p>
          <a:p>
            <a:pPr marL="76200" indent="0">
              <a:buNone/>
            </a:pPr>
            <a:r>
              <a:rPr lang="he-IL" sz="3200" dirty="0">
                <a:solidFill>
                  <a:srgbClr val="FFC000"/>
                </a:solidFill>
                <a:effectLst>
                  <a:outerShdw blurRad="38100" dist="38100" dir="2700000" algn="tl">
                    <a:srgbClr val="000000">
                      <a:alpha val="43137"/>
                    </a:srgbClr>
                  </a:outerShdw>
                </a:effectLst>
                <a:latin typeface="Varela Round" panose="020B0604020202020204" charset="-79"/>
                <a:cs typeface="Varela Round" panose="020B0604020202020204" charset="-79"/>
              </a:rPr>
              <a:t>האובייקט</a:t>
            </a:r>
            <a:r>
              <a:rPr lang="he-IL" sz="3200" dirty="0">
                <a:solidFill>
                  <a:schemeClr val="bg2">
                    <a:lumMod val="50000"/>
                  </a:schemeClr>
                </a:solidFill>
                <a:latin typeface="Varela Round" panose="020B0604020202020204" charset="-79"/>
                <a:cs typeface="Varela Round" panose="020B0604020202020204" charset="-79"/>
              </a:rPr>
              <a:t>. היא פיתחה מודל חדש של הבנת </a:t>
            </a:r>
          </a:p>
          <a:p>
            <a:pPr marL="76200" indent="0">
              <a:buNone/>
            </a:pPr>
            <a:r>
              <a:rPr lang="he-IL" sz="3200" dirty="0">
                <a:solidFill>
                  <a:schemeClr val="bg2">
                    <a:lumMod val="50000"/>
                  </a:schemeClr>
                </a:solidFill>
                <a:latin typeface="Varela Round" panose="020B0604020202020204" charset="-79"/>
                <a:cs typeface="Varela Round" panose="020B0604020202020204" charset="-79"/>
              </a:rPr>
              <a:t>האישיות השונה מהותית מזה של פרויד, בכך</a:t>
            </a:r>
          </a:p>
          <a:p>
            <a:pPr marL="76200" indent="0">
              <a:buNone/>
            </a:pPr>
            <a:r>
              <a:rPr lang="he-IL" sz="3200" dirty="0">
                <a:solidFill>
                  <a:schemeClr val="bg2">
                    <a:lumMod val="50000"/>
                  </a:schemeClr>
                </a:solidFill>
                <a:latin typeface="Varela Round" panose="020B0604020202020204" charset="-79"/>
                <a:cs typeface="Varela Round" panose="020B0604020202020204" charset="-79"/>
              </a:rPr>
              <a:t>שטענה </a:t>
            </a:r>
            <a:r>
              <a:rPr lang="he-IL" sz="3200" dirty="0">
                <a:solidFill>
                  <a:srgbClr val="FFC000"/>
                </a:solidFill>
                <a:effectLst>
                  <a:outerShdw blurRad="38100" dist="38100" dir="2700000" algn="tl">
                    <a:srgbClr val="000000">
                      <a:alpha val="43137"/>
                    </a:srgbClr>
                  </a:outerShdw>
                </a:effectLst>
                <a:latin typeface="Varela Round" panose="020B0604020202020204" charset="-79"/>
                <a:cs typeface="Varela Round" panose="020B0604020202020204" charset="-79"/>
              </a:rPr>
              <a:t>שנפש האדם מכוונת על ידי יחסים עם </a:t>
            </a:r>
          </a:p>
          <a:p>
            <a:pPr marL="76200" indent="0">
              <a:buNone/>
            </a:pPr>
            <a:r>
              <a:rPr lang="he-IL" sz="3200" dirty="0">
                <a:solidFill>
                  <a:srgbClr val="FFC000"/>
                </a:solidFill>
                <a:effectLst>
                  <a:outerShdw blurRad="38100" dist="38100" dir="2700000" algn="tl">
                    <a:srgbClr val="000000">
                      <a:alpha val="43137"/>
                    </a:srgbClr>
                  </a:outerShdw>
                </a:effectLst>
                <a:latin typeface="Varela Round" panose="020B0604020202020204" charset="-79"/>
                <a:cs typeface="Varela Round" panose="020B0604020202020204" charset="-79"/>
              </a:rPr>
              <a:t>אחרים לצד דחף התוקפנות</a:t>
            </a:r>
            <a:r>
              <a:rPr lang="he-IL" sz="3200" dirty="0">
                <a:solidFill>
                  <a:schemeClr val="bg2">
                    <a:lumMod val="50000"/>
                  </a:schemeClr>
                </a:solidFill>
                <a:latin typeface="Varela Round" panose="020B0604020202020204" charset="-79"/>
                <a:cs typeface="Varela Round" panose="020B0604020202020204" charset="-79"/>
              </a:rPr>
              <a:t>. היא פיתחה מודל</a:t>
            </a:r>
          </a:p>
          <a:p>
            <a:pPr marL="76200" indent="0">
              <a:buNone/>
            </a:pPr>
            <a:r>
              <a:rPr lang="he-IL" sz="3200" dirty="0">
                <a:solidFill>
                  <a:schemeClr val="bg2">
                    <a:lumMod val="50000"/>
                  </a:schemeClr>
                </a:solidFill>
                <a:latin typeface="Varela Round" panose="020B0604020202020204" charset="-79"/>
                <a:cs typeface="Varela Round" panose="020B0604020202020204" charset="-79"/>
              </a:rPr>
              <a:t>חדש מבחינת הפרקטיקה הטיפולית. </a:t>
            </a:r>
          </a:p>
          <a:p>
            <a:pPr marL="76200" indent="0">
              <a:buNone/>
            </a:pPr>
            <a:endParaRPr lang="he-IL" sz="3200" dirty="0">
              <a:solidFill>
                <a:schemeClr val="bg2">
                  <a:lumMod val="50000"/>
                </a:schemeClr>
              </a:solidFill>
              <a:latin typeface="Varela Round" panose="020B0604020202020204" charset="-79"/>
              <a:cs typeface="Varela Round" panose="020B0604020202020204" charset="-79"/>
            </a:endParaRPr>
          </a:p>
        </p:txBody>
      </p:sp>
      <p:sp>
        <p:nvSpPr>
          <p:cNvPr id="2" name="TextBox 1"/>
          <p:cNvSpPr txBox="1"/>
          <p:nvPr/>
        </p:nvSpPr>
        <p:spPr>
          <a:xfrm>
            <a:off x="2187726" y="428878"/>
            <a:ext cx="6471643" cy="1107996"/>
          </a:xfrm>
          <a:prstGeom prst="rect">
            <a:avLst/>
          </a:prstGeom>
          <a:noFill/>
        </p:spPr>
        <p:txBody>
          <a:bodyPr wrap="none" rtlCol="1">
            <a:spAutoFit/>
          </a:bodyPr>
          <a:lstStyle/>
          <a:p>
            <a:r>
              <a:rPr lang="he-IL" sz="6600" u="sng" dirty="0">
                <a:solidFill>
                  <a:schemeClr val="accent3">
                    <a:lumMod val="75000"/>
                  </a:schemeClr>
                </a:solidFill>
                <a:latin typeface="Varela Round" panose="020B0500000000000000" charset="-79"/>
                <a:cs typeface="Varela Round" panose="020B0500000000000000" charset="-79"/>
              </a:rPr>
              <a:t>מלאני קליין - רקע</a:t>
            </a:r>
          </a:p>
        </p:txBody>
      </p:sp>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28" y="2392613"/>
            <a:ext cx="2577865" cy="323233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7363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a:extLst>
              <a:ext uri="{FF2B5EF4-FFF2-40B4-BE49-F238E27FC236}">
                <a16:creationId xmlns:a16="http://schemas.microsoft.com/office/drawing/2014/main" id="{0E118A7D-12B8-4A5E-A8F9-C08B808A40AC}"/>
              </a:ext>
            </a:extLst>
          </p:cNvPr>
          <p:cNvSpPr>
            <a:spLocks noGrp="1"/>
          </p:cNvSpPr>
          <p:nvPr>
            <p:ph type="body" idx="2"/>
          </p:nvPr>
        </p:nvSpPr>
        <p:spPr>
          <a:xfrm>
            <a:off x="502868" y="129579"/>
            <a:ext cx="11160000" cy="4580965"/>
          </a:xfrm>
          <a:ln>
            <a:solidFill>
              <a:schemeClr val="accent3">
                <a:lumMod val="20000"/>
                <a:lumOff val="80000"/>
              </a:schemeClr>
            </a:solidFill>
          </a:ln>
        </p:spPr>
        <p:txBody>
          <a:bodyPr/>
          <a:lstStyle/>
          <a:p>
            <a:pPr marL="76200" indent="0" algn="ctr">
              <a:lnSpc>
                <a:spcPct val="150000"/>
              </a:lnSpc>
              <a:buNone/>
            </a:pPr>
            <a:r>
              <a:rPr lang="he-IL" sz="4000" b="1" u="sng" dirty="0">
                <a:solidFill>
                  <a:srgbClr val="FFC000"/>
                </a:solidFill>
                <a:latin typeface="Varela Round" panose="020B0604020202020204" charset="-79"/>
                <a:cs typeface="Varela Round" panose="020B0604020202020204" charset="-79"/>
              </a:rPr>
              <a:t>אסכולת יחסי האובייקט</a:t>
            </a:r>
          </a:p>
          <a:p>
            <a:pPr marL="76200" indent="0">
              <a:lnSpc>
                <a:spcPct val="150000"/>
              </a:lnSpc>
              <a:buNone/>
            </a:pPr>
            <a:r>
              <a:rPr lang="he-IL" sz="2800" dirty="0">
                <a:solidFill>
                  <a:srgbClr val="192A72"/>
                </a:solidFill>
                <a:latin typeface="Varela Round" panose="020B0604020202020204" charset="-79"/>
                <a:cs typeface="Varela Round" panose="020B0604020202020204" charset="-79"/>
              </a:rPr>
              <a:t>קליין השתייכה לאסכולת יחסי האובייקט. היא אימצה את רעיונותיו של פרויד בנוגע לחשיבותם של דחפים כמין ותוקפנות על התפתחות הילד, אך הדגישה גם את חשיבות הקשר עם דמויות </a:t>
            </a:r>
          </a:p>
          <a:p>
            <a:pPr marL="76200" indent="0">
              <a:lnSpc>
                <a:spcPct val="150000"/>
              </a:lnSpc>
              <a:buNone/>
            </a:pPr>
            <a:r>
              <a:rPr lang="he-IL" sz="2800" dirty="0">
                <a:solidFill>
                  <a:srgbClr val="192A72"/>
                </a:solidFill>
                <a:latin typeface="Varela Round" panose="020B0604020202020204" charset="-79"/>
                <a:cs typeface="Varela Round" panose="020B0604020202020204" charset="-79"/>
              </a:rPr>
              <a:t>מטפלות. הדמויות אינן רק מקור לסיפוק </a:t>
            </a:r>
          </a:p>
          <a:p>
            <a:pPr marL="76200" indent="0">
              <a:lnSpc>
                <a:spcPct val="150000"/>
              </a:lnSpc>
              <a:buNone/>
            </a:pPr>
            <a:r>
              <a:rPr lang="he-IL" sz="2800" dirty="0">
                <a:solidFill>
                  <a:srgbClr val="192A72"/>
                </a:solidFill>
                <a:latin typeface="Varela Round" panose="020B0604020202020204" charset="-79"/>
                <a:cs typeface="Varela Round" panose="020B0604020202020204" charset="-79"/>
              </a:rPr>
              <a:t>הדחפים, אלא אובייקטים מהותיים </a:t>
            </a:r>
          </a:p>
          <a:p>
            <a:pPr marL="76200" indent="0">
              <a:lnSpc>
                <a:spcPct val="150000"/>
              </a:lnSpc>
              <a:buNone/>
            </a:pPr>
            <a:r>
              <a:rPr lang="he-IL" sz="2800" dirty="0">
                <a:solidFill>
                  <a:srgbClr val="192A72"/>
                </a:solidFill>
                <a:latin typeface="Varela Round" panose="020B0604020202020204" charset="-79"/>
                <a:cs typeface="Varela Round" panose="020B0604020202020204" charset="-79"/>
              </a:rPr>
              <a:t>להתפתחות, אותם יכול התינוק לאהוב או </a:t>
            </a:r>
          </a:p>
          <a:p>
            <a:pPr marL="76200" indent="0">
              <a:lnSpc>
                <a:spcPct val="150000"/>
              </a:lnSpc>
              <a:buNone/>
            </a:pPr>
            <a:r>
              <a:rPr lang="he-IL" sz="2800" dirty="0">
                <a:solidFill>
                  <a:srgbClr val="192A72"/>
                </a:solidFill>
                <a:latin typeface="Varela Round" panose="020B0604020202020204" charset="-79"/>
                <a:cs typeface="Varela Round" panose="020B0604020202020204" charset="-79"/>
              </a:rPr>
              <a:t>לשנוא וכך הוא מעצב את דמותו כטוב ורע.</a:t>
            </a:r>
          </a:p>
          <a:p>
            <a:pPr marL="76200" indent="0">
              <a:lnSpc>
                <a:spcPct val="150000"/>
              </a:lnSpc>
              <a:buNone/>
            </a:pPr>
            <a:endParaRPr lang="he-IL" sz="2800" dirty="0">
              <a:solidFill>
                <a:srgbClr val="192A72"/>
              </a:solidFill>
              <a:latin typeface="Varela Round" panose="020B0604020202020204" charset="-79"/>
              <a:cs typeface="Varela Round" panose="020B0604020202020204" charset="-79"/>
            </a:endParaRPr>
          </a:p>
        </p:txBody>
      </p:sp>
      <p:sp>
        <p:nvSpPr>
          <p:cNvPr id="3" name="מלבן 2"/>
          <p:cNvSpPr/>
          <p:nvPr/>
        </p:nvSpPr>
        <p:spPr>
          <a:xfrm rot="21235552">
            <a:off x="3013529" y="2949388"/>
            <a:ext cx="286870" cy="3406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itchFamily="2" charset="-79"/>
              <a:cs typeface="Varela Round" pitchFamily="2" charset="-79"/>
            </a:endParaRPr>
          </a:p>
        </p:txBody>
      </p:sp>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868" y="2757052"/>
            <a:ext cx="4260277" cy="28401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0650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EEEC4C36-458E-4283-AFCF-9AF36496B4B0}"/>
              </a:ext>
            </a:extLst>
          </p:cNvPr>
          <p:cNvSpPr/>
          <p:nvPr/>
        </p:nvSpPr>
        <p:spPr>
          <a:xfrm>
            <a:off x="621183" y="752362"/>
            <a:ext cx="10948046" cy="4893647"/>
          </a:xfrm>
          <a:prstGeom prst="rect">
            <a:avLst/>
          </a:prstGeom>
        </p:spPr>
        <p:txBody>
          <a:bodyPr wrap="square">
            <a:spAutoFit/>
          </a:bodyPr>
          <a:lstStyle/>
          <a:p>
            <a:pPr marL="76200" lvl="0" algn="ctr" rtl="1">
              <a:lnSpc>
                <a:spcPct val="150000"/>
              </a:lnSpc>
              <a:buClr>
                <a:srgbClr val="002060"/>
              </a:buClr>
              <a:buSzPts val="2400"/>
            </a:pPr>
            <a:r>
              <a:rPr lang="he-IL" sz="4000" b="1" u="sng" spc="300" dirty="0">
                <a:solidFill>
                  <a:srgbClr val="0070C0"/>
                </a:solidFill>
                <a:effectLst>
                  <a:outerShdw blurRad="38100" dist="38100" dir="2700000" algn="tl">
                    <a:srgbClr val="000000">
                      <a:alpha val="43137"/>
                    </a:srgbClr>
                  </a:outerShdw>
                </a:effectLst>
                <a:latin typeface="Varela Round" panose="020B0500000000000000" charset="-79"/>
                <a:ea typeface="Times New Roman" panose="02020603050405020304" pitchFamily="18" charset="0"/>
                <a:cs typeface="Varela Round" panose="020B0500000000000000" charset="-79"/>
                <a:sym typeface="Varela Round"/>
              </a:rPr>
              <a:t>התפתחות על פי קליין:</a:t>
            </a:r>
          </a:p>
          <a:p>
            <a:pPr marL="76200" algn="ctr" rtl="1">
              <a:lnSpc>
                <a:spcPct val="150000"/>
              </a:lnSpc>
              <a:buClr>
                <a:srgbClr val="002060"/>
              </a:buClr>
              <a:buSzPts val="2400"/>
            </a:pP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קליין הדגישה את חשיבותה של שנת החיים הראשונה של התינוק. </a:t>
            </a:r>
            <a:r>
              <a:rPr lang="he-IL" sz="2400" dirty="0">
                <a:solidFill>
                  <a:srgbClr val="0070C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sym typeface="Varela Round"/>
              </a:rPr>
              <a:t>מיום היוולדו מתמודד התינוק עם דחפים תוקפנים ומיניים וחרדות שונות</a:t>
            </a: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a:t>
            </a:r>
          </a:p>
          <a:p>
            <a:pPr marL="76200" algn="ctr" rtl="1">
              <a:lnSpc>
                <a:spcPct val="150000"/>
              </a:lnSpc>
              <a:buClr>
                <a:srgbClr val="002060"/>
              </a:buClr>
              <a:buSzPts val="2400"/>
            </a:pP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כישלון בעיבוד החרדות, פוגם במעבר בין שלבי ההתפתחות ובעיצוב אישיות בריאה.</a:t>
            </a:r>
          </a:p>
          <a:p>
            <a:pPr marL="76200" algn="ctr" rtl="1">
              <a:lnSpc>
                <a:spcPct val="150000"/>
              </a:lnSpc>
              <a:buClr>
                <a:srgbClr val="002060"/>
              </a:buClr>
              <a:buSzPts val="2400"/>
            </a:pP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בשנה הראשונה, נמצא 2 שלבים:</a:t>
            </a:r>
          </a:p>
          <a:p>
            <a:pPr marL="419100" indent="-342900" algn="ctr" rtl="1">
              <a:lnSpc>
                <a:spcPct val="150000"/>
              </a:lnSpc>
              <a:buClr>
                <a:srgbClr val="002060"/>
              </a:buClr>
              <a:buSzPts val="2400"/>
              <a:buFont typeface="Arial" panose="020B0500000000000000" pitchFamily="34" charset="0"/>
              <a:buChar char="•"/>
            </a:pPr>
            <a:r>
              <a:rPr lang="he-IL" sz="2400" b="1" dirty="0">
                <a:solidFill>
                  <a:srgbClr val="C00000"/>
                </a:solidFill>
                <a:latin typeface="Varela Round" panose="020B0604020202020204" charset="-79"/>
                <a:ea typeface="Times New Roman" panose="02020603050405020304" pitchFamily="18" charset="0"/>
                <a:cs typeface="Varela Round" panose="020B0604020202020204" charset="-79"/>
                <a:sym typeface="Varela Round"/>
              </a:rPr>
              <a:t>העמדה הסכיזואידית-פרנואידית</a:t>
            </a:r>
          </a:p>
          <a:p>
            <a:pPr marL="419100" indent="-342900" algn="ctr" rtl="1">
              <a:lnSpc>
                <a:spcPct val="150000"/>
              </a:lnSpc>
              <a:buClr>
                <a:srgbClr val="002060"/>
              </a:buClr>
              <a:buSzPts val="2400"/>
              <a:buFont typeface="Arial" panose="020B0500000000000000" pitchFamily="34" charset="0"/>
              <a:buChar char="•"/>
            </a:pPr>
            <a:r>
              <a:rPr lang="he-IL" sz="2400" b="1" dirty="0">
                <a:solidFill>
                  <a:srgbClr val="C00000"/>
                </a:solidFill>
                <a:latin typeface="Varela Round" panose="020B0604020202020204" charset="-79"/>
                <a:ea typeface="Times New Roman" panose="02020603050405020304" pitchFamily="18" charset="0"/>
                <a:cs typeface="Varela Round" panose="020B0604020202020204" charset="-79"/>
                <a:sym typeface="Varela Round"/>
              </a:rPr>
              <a:t>העמדה הדיכאונית.</a:t>
            </a:r>
          </a:p>
          <a:p>
            <a:pPr marL="76200" algn="ctr" rtl="1">
              <a:lnSpc>
                <a:spcPct val="150000"/>
              </a:lnSpc>
              <a:buClr>
                <a:srgbClr val="002060"/>
              </a:buClr>
              <a:buSzPts val="2400"/>
            </a:pP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 </a:t>
            </a:r>
          </a:p>
        </p:txBody>
      </p:sp>
    </p:spTree>
    <p:extLst>
      <p:ext uri="{BB962C8B-B14F-4D97-AF65-F5344CB8AC3E}">
        <p14:creationId xmlns:p14="http://schemas.microsoft.com/office/powerpoint/2010/main" val="1855026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EEEC4C36-458E-4283-AFCF-9AF36496B4B0}"/>
              </a:ext>
            </a:extLst>
          </p:cNvPr>
          <p:cNvSpPr/>
          <p:nvPr/>
        </p:nvSpPr>
        <p:spPr>
          <a:xfrm>
            <a:off x="600365" y="362655"/>
            <a:ext cx="11294380" cy="2123658"/>
          </a:xfrm>
          <a:prstGeom prst="rect">
            <a:avLst/>
          </a:prstGeom>
        </p:spPr>
        <p:txBody>
          <a:bodyPr wrap="square">
            <a:spAutoFit/>
          </a:bodyPr>
          <a:lstStyle/>
          <a:p>
            <a:pPr marL="76200" algn="r" rtl="1">
              <a:buClr>
                <a:srgbClr val="002060"/>
              </a:buClr>
              <a:buSzPts val="2400"/>
            </a:pPr>
            <a:r>
              <a:rPr lang="he-IL" sz="4800" b="1" dirty="0">
                <a:solidFill>
                  <a:srgbClr val="C00000"/>
                </a:solidFill>
                <a:latin typeface="Varela Round" panose="020B0604020202020204" charset="-79"/>
                <a:ea typeface="Times New Roman" panose="02020603050405020304" pitchFamily="18" charset="0"/>
                <a:cs typeface="Varela Round" panose="020B0604020202020204" charset="-79"/>
                <a:sym typeface="Varela Round"/>
              </a:rPr>
              <a:t>העמדה הסכיזואידית-פרנואידית</a:t>
            </a:r>
          </a:p>
          <a:p>
            <a:pPr marL="76200" lvl="0" algn="r" rtl="1">
              <a:lnSpc>
                <a:spcPct val="150000"/>
              </a:lnSpc>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בחודשים הראשונים של החיים, חוויותיו של התינוק הן חסרות צורה ומורכבות מפנטזיות ודחפים תוקפניים ומיניים. </a:t>
            </a:r>
          </a:p>
        </p:txBody>
      </p:sp>
      <p:pic>
        <p:nvPicPr>
          <p:cNvPr id="2" name="תמונה 1"/>
          <p:cNvPicPr>
            <a:picLocks noChangeAspect="1"/>
          </p:cNvPicPr>
          <p:nvPr/>
        </p:nvPicPr>
        <p:blipFill rotWithShape="1">
          <a:blip r:embed="rId2">
            <a:extLst>
              <a:ext uri="{28A0092B-C50C-407E-A947-70E740481C1C}">
                <a14:useLocalDpi xmlns:a14="http://schemas.microsoft.com/office/drawing/2010/main" val="0"/>
              </a:ext>
            </a:extLst>
          </a:blip>
          <a:srcRect l="50796" t="8758" b="54118"/>
          <a:stretch/>
        </p:blipFill>
        <p:spPr>
          <a:xfrm flipH="1">
            <a:off x="175491" y="3152317"/>
            <a:ext cx="3348182" cy="2545978"/>
          </a:xfrm>
          <a:prstGeom prst="rect">
            <a:avLst/>
          </a:prstGeom>
        </p:spPr>
      </p:pic>
      <p:sp>
        <p:nvSpPr>
          <p:cNvPr id="5" name="מלבן 4"/>
          <p:cNvSpPr/>
          <p:nvPr/>
        </p:nvSpPr>
        <p:spPr>
          <a:xfrm>
            <a:off x="6751781" y="2909452"/>
            <a:ext cx="2299854" cy="868218"/>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he-IL" sz="2800" dirty="0">
                <a:ln w="22225">
                  <a:solidFill>
                    <a:schemeClr val="accent2"/>
                  </a:solidFill>
                  <a:prstDash val="solid"/>
                </a:ln>
                <a:solidFill>
                  <a:schemeClr val="accent2">
                    <a:lumMod val="40000"/>
                    <a:lumOff val="60000"/>
                  </a:schemeClr>
                </a:solidFill>
                <a:latin typeface="Varela Round" pitchFamily="2" charset="-79"/>
                <a:cs typeface="Varela Round" pitchFamily="2" charset="-79"/>
              </a:rPr>
              <a:t>חוויות התינוק</a:t>
            </a:r>
          </a:p>
        </p:txBody>
      </p:sp>
      <p:cxnSp>
        <p:nvCxnSpPr>
          <p:cNvPr id="10" name="מחבר חץ ישר 9"/>
          <p:cNvCxnSpPr/>
          <p:nvPr/>
        </p:nvCxnSpPr>
        <p:spPr>
          <a:xfrm>
            <a:off x="9051635" y="3777670"/>
            <a:ext cx="542635" cy="11545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מלבן מעוגל 11"/>
          <p:cNvSpPr/>
          <p:nvPr/>
        </p:nvSpPr>
        <p:spPr>
          <a:xfrm>
            <a:off x="8809179" y="4932215"/>
            <a:ext cx="1570181" cy="692727"/>
          </a:xfrm>
          <a:prstGeom prst="roundRect">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he-IL" dirty="0">
                <a:latin typeface="Varela Round" pitchFamily="2" charset="-79"/>
                <a:cs typeface="Varela Round" pitchFamily="2" charset="-79"/>
              </a:rPr>
              <a:t>שד טוב, שבע ומסופק – אוהב.</a:t>
            </a:r>
          </a:p>
        </p:txBody>
      </p:sp>
      <p:cxnSp>
        <p:nvCxnSpPr>
          <p:cNvPr id="15" name="מחבר חץ ישר 14"/>
          <p:cNvCxnSpPr/>
          <p:nvPr/>
        </p:nvCxnSpPr>
        <p:spPr>
          <a:xfrm flipH="1">
            <a:off x="6209146" y="3777670"/>
            <a:ext cx="542635" cy="11906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מלבן מעוגל 15"/>
          <p:cNvSpPr/>
          <p:nvPr/>
        </p:nvSpPr>
        <p:spPr>
          <a:xfrm>
            <a:off x="5424055" y="4954438"/>
            <a:ext cx="1570181" cy="692727"/>
          </a:xfrm>
          <a:prstGeom prst="roundRect">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he-IL" dirty="0">
                <a:latin typeface="Varela Round" pitchFamily="2" charset="-79"/>
                <a:cs typeface="Varela Round" pitchFamily="2" charset="-79"/>
              </a:rPr>
              <a:t>שד רע, רעב ומצוקה. נרדף ושונא. </a:t>
            </a:r>
          </a:p>
        </p:txBody>
      </p:sp>
    </p:spTree>
    <p:extLst>
      <p:ext uri="{BB962C8B-B14F-4D97-AF65-F5344CB8AC3E}">
        <p14:creationId xmlns:p14="http://schemas.microsoft.com/office/powerpoint/2010/main" val="1006563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EEEC4C36-458E-4283-AFCF-9AF36496B4B0}"/>
              </a:ext>
            </a:extLst>
          </p:cNvPr>
          <p:cNvSpPr/>
          <p:nvPr/>
        </p:nvSpPr>
        <p:spPr>
          <a:xfrm>
            <a:off x="600365" y="362655"/>
            <a:ext cx="11294380" cy="2031325"/>
          </a:xfrm>
          <a:prstGeom prst="rect">
            <a:avLst/>
          </a:prstGeom>
        </p:spPr>
        <p:txBody>
          <a:bodyPr wrap="square">
            <a:spAutoFit/>
          </a:bodyPr>
          <a:lstStyle/>
          <a:p>
            <a:pPr marL="76200" lvl="0" algn="r" rtl="1">
              <a:lnSpc>
                <a:spcPct val="150000"/>
              </a:lnSpc>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כיוון שרעב ומצוקה מגיעים מאובייקט חיצוני יש כאן עניין פראנואידי. התינוק אינו מבחין בין פנטזיה למציאות, לכן חש שלפנטזיה שלו, השפעה ממשית על המציאות.  </a:t>
            </a:r>
          </a:p>
        </p:txBody>
      </p:sp>
      <p:sp>
        <p:nvSpPr>
          <p:cNvPr id="5" name="מלבן 4"/>
          <p:cNvSpPr/>
          <p:nvPr/>
        </p:nvSpPr>
        <p:spPr>
          <a:xfrm>
            <a:off x="6751781" y="2678545"/>
            <a:ext cx="2299854" cy="1099125"/>
          </a:xfrm>
          <a:prstGeom prst="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a:r>
              <a:rPr lang="he-IL" sz="2800" dirty="0" err="1">
                <a:ln w="22225">
                  <a:solidFill>
                    <a:schemeClr val="accent2"/>
                  </a:solidFill>
                  <a:prstDash val="solid"/>
                </a:ln>
                <a:solidFill>
                  <a:schemeClr val="accent2">
                    <a:lumMod val="40000"/>
                    <a:lumOff val="60000"/>
                  </a:schemeClr>
                </a:solidFill>
                <a:latin typeface="Varela Round" pitchFamily="2" charset="-79"/>
                <a:cs typeface="Varela Round" pitchFamily="2" charset="-79"/>
              </a:rPr>
              <a:t>פנטזית</a:t>
            </a:r>
            <a:r>
              <a:rPr lang="he-IL" sz="2800" dirty="0">
                <a:ln w="22225">
                  <a:solidFill>
                    <a:schemeClr val="accent2"/>
                  </a:solidFill>
                  <a:prstDash val="solid"/>
                </a:ln>
                <a:solidFill>
                  <a:schemeClr val="accent2">
                    <a:lumMod val="40000"/>
                    <a:lumOff val="60000"/>
                  </a:schemeClr>
                </a:solidFill>
                <a:latin typeface="Varela Round" pitchFamily="2" charset="-79"/>
                <a:cs typeface="Varela Round" pitchFamily="2" charset="-79"/>
              </a:rPr>
              <a:t> התינוק</a:t>
            </a:r>
          </a:p>
        </p:txBody>
      </p:sp>
      <p:cxnSp>
        <p:nvCxnSpPr>
          <p:cNvPr id="10" name="מחבר חץ ישר 9"/>
          <p:cNvCxnSpPr/>
          <p:nvPr/>
        </p:nvCxnSpPr>
        <p:spPr>
          <a:xfrm>
            <a:off x="9051635" y="3777670"/>
            <a:ext cx="542635" cy="11545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מלבן מעוגל 11"/>
          <p:cNvSpPr/>
          <p:nvPr/>
        </p:nvSpPr>
        <p:spPr>
          <a:xfrm>
            <a:off x="8809179" y="4932215"/>
            <a:ext cx="1570181" cy="692727"/>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he-IL" dirty="0">
                <a:latin typeface="Varela Round" pitchFamily="2" charset="-79"/>
                <a:cs typeface="Varela Round" pitchFamily="2" charset="-79"/>
              </a:rPr>
              <a:t>אוהב – מגן ומחזק את האובייקט</a:t>
            </a:r>
          </a:p>
        </p:txBody>
      </p:sp>
      <p:cxnSp>
        <p:nvCxnSpPr>
          <p:cNvPr id="15" name="מחבר חץ ישר 14"/>
          <p:cNvCxnSpPr/>
          <p:nvPr/>
        </p:nvCxnSpPr>
        <p:spPr>
          <a:xfrm flipH="1">
            <a:off x="6209146" y="3777670"/>
            <a:ext cx="542635" cy="11906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מלבן מעוגל 15"/>
          <p:cNvSpPr/>
          <p:nvPr/>
        </p:nvSpPr>
        <p:spPr>
          <a:xfrm>
            <a:off x="5424055" y="4982146"/>
            <a:ext cx="1570181" cy="692727"/>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he-IL" dirty="0">
                <a:latin typeface="Varela Round" pitchFamily="2" charset="-79"/>
                <a:cs typeface="Varela Round" pitchFamily="2" charset="-79"/>
              </a:rPr>
              <a:t>שונא – הרסני ומסוכן</a:t>
            </a:r>
          </a:p>
        </p:txBody>
      </p:sp>
      <p:pic>
        <p:nvPicPr>
          <p:cNvPr id="3" name="תמונה 2"/>
          <p:cNvPicPr>
            <a:picLocks noChangeAspect="1"/>
          </p:cNvPicPr>
          <p:nvPr/>
        </p:nvPicPr>
        <p:blipFill rotWithShape="1">
          <a:blip r:embed="rId3">
            <a:extLst>
              <a:ext uri="{28A0092B-C50C-407E-A947-70E740481C1C}">
                <a14:useLocalDpi xmlns:a14="http://schemas.microsoft.com/office/drawing/2010/main" val="0"/>
              </a:ext>
            </a:extLst>
          </a:blip>
          <a:srcRect l="7723" t="6258" r="57775" b="48931"/>
          <a:stretch/>
        </p:blipFill>
        <p:spPr>
          <a:xfrm>
            <a:off x="609878" y="2407965"/>
            <a:ext cx="2366128" cy="3073138"/>
          </a:xfrm>
          <a:prstGeom prst="rect">
            <a:avLst/>
          </a:prstGeom>
        </p:spPr>
      </p:pic>
      <p:pic>
        <p:nvPicPr>
          <p:cNvPr id="11" name="תמונה 10"/>
          <p:cNvPicPr>
            <a:picLocks noChangeAspect="1"/>
          </p:cNvPicPr>
          <p:nvPr/>
        </p:nvPicPr>
        <p:blipFill rotWithShape="1">
          <a:blip r:embed="rId3">
            <a:extLst>
              <a:ext uri="{28A0092B-C50C-407E-A947-70E740481C1C}">
                <a14:useLocalDpi xmlns:a14="http://schemas.microsoft.com/office/drawing/2010/main" val="0"/>
              </a:ext>
            </a:extLst>
          </a:blip>
          <a:srcRect l="52922" t="50015" r="5804" b="5804"/>
          <a:stretch/>
        </p:blipFill>
        <p:spPr>
          <a:xfrm>
            <a:off x="3358421" y="2155471"/>
            <a:ext cx="1969503" cy="2108198"/>
          </a:xfrm>
          <a:prstGeom prst="rect">
            <a:avLst/>
          </a:prstGeom>
        </p:spPr>
      </p:pic>
      <p:sp>
        <p:nvSpPr>
          <p:cNvPr id="4" name="מלבן 3"/>
          <p:cNvSpPr/>
          <p:nvPr/>
        </p:nvSpPr>
        <p:spPr>
          <a:xfrm>
            <a:off x="3314594" y="2135106"/>
            <a:ext cx="317820" cy="7869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itchFamily="2" charset="-79"/>
              <a:cs typeface="Varela Round" pitchFamily="2" charset="-79"/>
            </a:endParaRPr>
          </a:p>
        </p:txBody>
      </p:sp>
    </p:spTree>
    <p:extLst>
      <p:ext uri="{BB962C8B-B14F-4D97-AF65-F5344CB8AC3E}">
        <p14:creationId xmlns:p14="http://schemas.microsoft.com/office/powerpoint/2010/main" val="3849712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a:extLst>
              <a:ext uri="{FF2B5EF4-FFF2-40B4-BE49-F238E27FC236}">
                <a16:creationId xmlns:a16="http://schemas.microsoft.com/office/drawing/2014/main" id="{9DAAE063-22D2-4D56-B15B-37DC87AC72D3}"/>
              </a:ext>
            </a:extLst>
          </p:cNvPr>
          <p:cNvSpPr>
            <a:spLocks noGrp="1"/>
          </p:cNvSpPr>
          <p:nvPr>
            <p:ph type="body" idx="2"/>
          </p:nvPr>
        </p:nvSpPr>
        <p:spPr>
          <a:xfrm>
            <a:off x="2251511" y="1477276"/>
            <a:ext cx="7687390" cy="3072179"/>
          </a:xfrm>
        </p:spPr>
        <p:style>
          <a:lnRef idx="0">
            <a:schemeClr val="accent4"/>
          </a:lnRef>
          <a:fillRef idx="3">
            <a:schemeClr val="accent4"/>
          </a:fillRef>
          <a:effectRef idx="3">
            <a:schemeClr val="accent4"/>
          </a:effectRef>
          <a:fontRef idx="minor">
            <a:schemeClr val="lt1"/>
          </a:fontRef>
        </p:style>
        <p:txBody>
          <a:bodyPr/>
          <a:lstStyle/>
          <a:p>
            <a:pPr marL="76200" indent="0" algn="ctr">
              <a:lnSpc>
                <a:spcPct val="150000"/>
              </a:lnSpc>
              <a:buNone/>
            </a:pPr>
            <a:r>
              <a:rPr lang="he-IL" sz="3200" b="1" dirty="0">
                <a:solidFill>
                  <a:srgbClr val="FFFF00"/>
                </a:solidFill>
                <a:latin typeface="Varela Round" panose="020B0604020202020204" charset="-79"/>
                <a:ea typeface="Times New Roman" panose="02020603050405020304" pitchFamily="18" charset="0"/>
                <a:cs typeface="Varela Round" panose="020B0604020202020204" charset="-79"/>
              </a:rPr>
              <a:t>כיוון שהתינוק אינו מסוגל להבין שישנו מקור יחיד לרעב ולשובע (האם), הוא חש בפיצול סכיזואידי, שזה הפרדה תפיסתית בין אובייקט טוב לאובייקט רע. </a:t>
            </a:r>
            <a:endParaRPr lang="he-IL" dirty="0">
              <a:solidFill>
                <a:srgbClr val="FFFF00"/>
              </a:solidFill>
              <a:latin typeface="Varela Round" panose="020B0604020202020204" charset="-79"/>
              <a:ea typeface="Times New Roman" panose="02020603050405020304" pitchFamily="18" charset="0"/>
              <a:cs typeface="Varela Round" panose="020B0604020202020204" charset="-79"/>
            </a:endParaRPr>
          </a:p>
        </p:txBody>
      </p:sp>
    </p:spTree>
    <p:extLst>
      <p:ext uri="{BB962C8B-B14F-4D97-AF65-F5344CB8AC3E}">
        <p14:creationId xmlns:p14="http://schemas.microsoft.com/office/powerpoint/2010/main" val="3514342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EEEC4C36-458E-4283-AFCF-9AF36496B4B0}"/>
              </a:ext>
            </a:extLst>
          </p:cNvPr>
          <p:cNvSpPr/>
          <p:nvPr/>
        </p:nvSpPr>
        <p:spPr>
          <a:xfrm>
            <a:off x="600365" y="362655"/>
            <a:ext cx="11294380" cy="2123658"/>
          </a:xfrm>
          <a:prstGeom prst="rect">
            <a:avLst/>
          </a:prstGeom>
        </p:spPr>
        <p:txBody>
          <a:bodyPr wrap="square">
            <a:spAutoFit/>
          </a:bodyPr>
          <a:lstStyle/>
          <a:p>
            <a:pPr marL="76200" algn="r" rtl="1">
              <a:buClr>
                <a:srgbClr val="002060"/>
              </a:buClr>
              <a:buSzPts val="2400"/>
            </a:pPr>
            <a:r>
              <a:rPr lang="he-IL" sz="4800" b="1" dirty="0">
                <a:solidFill>
                  <a:srgbClr val="C00000"/>
                </a:solidFill>
                <a:latin typeface="Varela Round" panose="020B0604020202020204" charset="-79"/>
                <a:ea typeface="Times New Roman" panose="02020603050405020304" pitchFamily="18" charset="0"/>
                <a:cs typeface="Varela Round" panose="020B0604020202020204" charset="-79"/>
                <a:sym typeface="Varela Round"/>
              </a:rPr>
              <a:t>העמדה הדיכאונית</a:t>
            </a:r>
          </a:p>
          <a:p>
            <a:pPr marL="76200" lvl="0" algn="r" rtl="1">
              <a:lnSpc>
                <a:spcPct val="150000"/>
              </a:lnSpc>
              <a:buClr>
                <a:srgbClr val="002060"/>
              </a:buClr>
              <a:buSzPts val="2400"/>
            </a:pPr>
            <a:r>
              <a:rPr lang="he-IL" sz="2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בתינוק טבועה הנטייה למיזוג. לכן, מתחיל לתפוס את אמו, כאובייקט שיש בו גם טוב וגם רע. </a:t>
            </a:r>
          </a:p>
        </p:txBody>
      </p:sp>
      <p:sp>
        <p:nvSpPr>
          <p:cNvPr id="5" name="מלבן 4"/>
          <p:cNvSpPr/>
          <p:nvPr/>
        </p:nvSpPr>
        <p:spPr>
          <a:xfrm>
            <a:off x="7238156" y="2579514"/>
            <a:ext cx="2299854" cy="868218"/>
          </a:xfrm>
          <a:prstGeom prst="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he-IL" sz="2800" dirty="0">
                <a:ln w="22225">
                  <a:solidFill>
                    <a:schemeClr val="accent2"/>
                  </a:solidFill>
                  <a:prstDash val="solid"/>
                </a:ln>
                <a:solidFill>
                  <a:schemeClr val="accent2">
                    <a:lumMod val="40000"/>
                    <a:lumOff val="60000"/>
                  </a:schemeClr>
                </a:solidFill>
                <a:latin typeface="Varela Round" pitchFamily="2" charset="-79"/>
                <a:cs typeface="Varela Round" pitchFamily="2" charset="-79"/>
              </a:rPr>
              <a:t>המיזוג מביא ל:</a:t>
            </a:r>
          </a:p>
        </p:txBody>
      </p:sp>
      <p:cxnSp>
        <p:nvCxnSpPr>
          <p:cNvPr id="10" name="מחבר חץ ישר 9"/>
          <p:cNvCxnSpPr/>
          <p:nvPr/>
        </p:nvCxnSpPr>
        <p:spPr>
          <a:xfrm>
            <a:off x="9538010" y="3447732"/>
            <a:ext cx="542635" cy="11545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מלבן מעוגל 11"/>
          <p:cNvSpPr/>
          <p:nvPr/>
        </p:nvSpPr>
        <p:spPr>
          <a:xfrm>
            <a:off x="9295554" y="4602277"/>
            <a:ext cx="1570181" cy="692727"/>
          </a:xfrm>
          <a:prstGeom prst="roundRect">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he-IL" dirty="0">
                <a:latin typeface="Varela Round" pitchFamily="2" charset="-79"/>
                <a:cs typeface="Varela Round" pitchFamily="2" charset="-79"/>
              </a:rPr>
              <a:t>מפחית חרדה</a:t>
            </a:r>
          </a:p>
        </p:txBody>
      </p:sp>
      <p:cxnSp>
        <p:nvCxnSpPr>
          <p:cNvPr id="15" name="מחבר חץ ישר 14"/>
          <p:cNvCxnSpPr/>
          <p:nvPr/>
        </p:nvCxnSpPr>
        <p:spPr>
          <a:xfrm flipH="1">
            <a:off x="6906801" y="3447732"/>
            <a:ext cx="331357" cy="4895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מלבן מעוגל 15"/>
          <p:cNvSpPr/>
          <p:nvPr/>
        </p:nvSpPr>
        <p:spPr>
          <a:xfrm>
            <a:off x="6032812" y="3937262"/>
            <a:ext cx="1570181" cy="2017274"/>
          </a:xfrm>
          <a:prstGeom prst="roundRect">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he-IL" dirty="0">
                <a:latin typeface="Varela Round" pitchFamily="2" charset="-79"/>
                <a:cs typeface="Varela Round" pitchFamily="2" charset="-79"/>
              </a:rPr>
              <a:t>ביטול הפיצול הסכיזואידי שגורם לעמדה </a:t>
            </a:r>
            <a:r>
              <a:rPr lang="he-IL" dirty="0" err="1">
                <a:latin typeface="Varela Round" pitchFamily="2" charset="-79"/>
                <a:cs typeface="Varela Round" pitchFamily="2" charset="-79"/>
              </a:rPr>
              <a:t>דכאונית</a:t>
            </a:r>
            <a:r>
              <a:rPr lang="he-IL" dirty="0">
                <a:latin typeface="Varela Round" pitchFamily="2" charset="-79"/>
                <a:cs typeface="Varela Round" pitchFamily="2" charset="-79"/>
              </a:rPr>
              <a:t>, כיוון </a:t>
            </a:r>
            <a:r>
              <a:rPr lang="he-IL" dirty="0" err="1">
                <a:latin typeface="Varela Round" pitchFamily="2" charset="-79"/>
                <a:cs typeface="Varela Round" pitchFamily="2" charset="-79"/>
              </a:rPr>
              <a:t>שהרסנותו</a:t>
            </a:r>
            <a:r>
              <a:rPr lang="he-IL" dirty="0">
                <a:latin typeface="Varela Round" pitchFamily="2" charset="-79"/>
                <a:cs typeface="Varela Round" pitchFamily="2" charset="-79"/>
              </a:rPr>
              <a:t> </a:t>
            </a:r>
            <a:r>
              <a:rPr lang="he-IL" dirty="0" err="1">
                <a:latin typeface="Varela Round" pitchFamily="2" charset="-79"/>
                <a:cs typeface="Varela Round" pitchFamily="2" charset="-79"/>
              </a:rPr>
              <a:t>פועת</a:t>
            </a:r>
            <a:r>
              <a:rPr lang="he-IL" dirty="0">
                <a:latin typeface="Varela Round" pitchFamily="2" charset="-79"/>
                <a:cs typeface="Varela Round" pitchFamily="2" charset="-79"/>
              </a:rPr>
              <a:t> באובייקט אהוב, </a:t>
            </a:r>
            <a:r>
              <a:rPr lang="he-IL" dirty="0" err="1">
                <a:latin typeface="Varela Round" pitchFamily="2" charset="-79"/>
                <a:cs typeface="Varela Round" pitchFamily="2" charset="-79"/>
              </a:rPr>
              <a:t>דברא</a:t>
            </a:r>
            <a:r>
              <a:rPr lang="he-IL" dirty="0">
                <a:latin typeface="Varela Round" pitchFamily="2" charset="-79"/>
                <a:cs typeface="Varela Round" pitchFamily="2" charset="-79"/>
              </a:rPr>
              <a:t> שמביא לחרה ודיכאון. </a:t>
            </a:r>
          </a:p>
        </p:txBody>
      </p:sp>
      <p:pic>
        <p:nvPicPr>
          <p:cNvPr id="7" name="תמונה 6"/>
          <p:cNvPicPr>
            <a:picLocks noChangeAspect="1"/>
          </p:cNvPicPr>
          <p:nvPr/>
        </p:nvPicPr>
        <p:blipFill rotWithShape="1">
          <a:blip r:embed="rId2">
            <a:extLst>
              <a:ext uri="{28A0092B-C50C-407E-A947-70E740481C1C}">
                <a14:useLocalDpi xmlns:a14="http://schemas.microsoft.com/office/drawing/2010/main" val="0"/>
              </a:ext>
            </a:extLst>
          </a:blip>
          <a:srcRect l="-54241" t="63981" r="56403" b="6941"/>
          <a:stretch/>
        </p:blipFill>
        <p:spPr>
          <a:xfrm>
            <a:off x="-5966844" y="2251165"/>
            <a:ext cx="10970646" cy="3260373"/>
          </a:xfrm>
          <a:prstGeom prst="rect">
            <a:avLst/>
          </a:prstGeom>
        </p:spPr>
      </p:pic>
    </p:spTree>
    <p:extLst>
      <p:ext uri="{BB962C8B-B14F-4D97-AF65-F5344CB8AC3E}">
        <p14:creationId xmlns:p14="http://schemas.microsoft.com/office/powerpoint/2010/main" val="1422399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EEEC4C36-458E-4283-AFCF-9AF36496B4B0}"/>
              </a:ext>
            </a:extLst>
          </p:cNvPr>
          <p:cNvSpPr/>
          <p:nvPr/>
        </p:nvSpPr>
        <p:spPr>
          <a:xfrm>
            <a:off x="2273319" y="152002"/>
            <a:ext cx="7728490" cy="1250342"/>
          </a:xfrm>
          <a:prstGeom prst="rect">
            <a:avLst/>
          </a:prstGeom>
        </p:spPr>
        <p:txBody>
          <a:bodyPr wrap="square">
            <a:spAutoFit/>
          </a:bodyPr>
          <a:lstStyle/>
          <a:p>
            <a:pPr marL="76200" lvl="0" algn="ctr" rtl="1">
              <a:lnSpc>
                <a:spcPct val="150000"/>
              </a:lnSpc>
              <a:buClr>
                <a:srgbClr val="002060"/>
              </a:buClr>
              <a:buSzPts val="2400"/>
            </a:pPr>
            <a:r>
              <a:rPr lang="he-IL" sz="3200" b="1" u="sng" spc="300" dirty="0">
                <a:solidFill>
                  <a:srgbClr val="0070C0"/>
                </a:solidFill>
                <a:effectLst>
                  <a:outerShdw blurRad="38100" dist="38100" dir="2700000" algn="tl">
                    <a:srgbClr val="000000">
                      <a:alpha val="43137"/>
                    </a:srgbClr>
                  </a:outerShdw>
                </a:effectLst>
                <a:latin typeface="Varela Round" panose="020B0500000000000000" charset="-79"/>
                <a:ea typeface="Times New Roman" panose="02020603050405020304" pitchFamily="18" charset="0"/>
                <a:cs typeface="Varela Round" panose="020B0500000000000000" charset="-79"/>
                <a:sym typeface="Varela Round"/>
              </a:rPr>
              <a:t>בריאות ופתולוגיה על פי קליין:</a:t>
            </a:r>
          </a:p>
          <a:p>
            <a:pPr marL="76200" algn="ctr" rtl="1">
              <a:lnSpc>
                <a:spcPct val="150000"/>
              </a:lnSpc>
              <a:buClr>
                <a:srgbClr val="002060"/>
              </a:buClr>
              <a:buSzPts val="2400"/>
            </a:pPr>
            <a:r>
              <a:rPr lang="he-IL" sz="18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 </a:t>
            </a:r>
          </a:p>
        </p:txBody>
      </p:sp>
      <p:sp>
        <p:nvSpPr>
          <p:cNvPr id="2" name="TextBox 1"/>
          <p:cNvSpPr txBox="1"/>
          <p:nvPr/>
        </p:nvSpPr>
        <p:spPr>
          <a:xfrm>
            <a:off x="6390182" y="1200729"/>
            <a:ext cx="3815413" cy="3970318"/>
          </a:xfrm>
          <a:prstGeom prst="rect">
            <a:avLst/>
          </a:prstGeom>
          <a:solidFill>
            <a:srgbClr val="00B050"/>
          </a:solidFill>
          <a:ln w="57150">
            <a:solidFill>
              <a:srgbClr val="FFC000"/>
            </a:solidFill>
          </a:ln>
          <a:scene3d>
            <a:camera prst="orthographicFront"/>
            <a:lightRig rig="threePt" dir="t"/>
          </a:scene3d>
          <a:sp3d>
            <a:bevelT w="165100" prst="coolSlant"/>
          </a:sp3d>
        </p:spPr>
        <p:txBody>
          <a:bodyPr wrap="square" rtlCol="1">
            <a:spAutoFit/>
          </a:bodyPr>
          <a:lstStyle/>
          <a:p>
            <a:pPr algn="ctr"/>
            <a:r>
              <a:rPr lang="he-IL" sz="3600" dirty="0">
                <a:latin typeface="Varela Round" panose="020B0500000000000000" charset="-79"/>
                <a:cs typeface="Varela Round" panose="020B0500000000000000" charset="-79"/>
              </a:rPr>
              <a:t>התמודדות טובה עם החרדות הראשוניות מאפשרת בחיים הבוגרים יצירת קשרים </a:t>
            </a:r>
            <a:r>
              <a:rPr lang="he-IL" sz="3600" dirty="0" err="1">
                <a:latin typeface="Varela Round" panose="020B0500000000000000" charset="-79"/>
                <a:cs typeface="Varela Round" panose="020B0500000000000000" charset="-79"/>
              </a:rPr>
              <a:t>בינ</a:t>
            </a:r>
            <a:r>
              <a:rPr lang="he-IL" sz="3600" dirty="0">
                <a:latin typeface="Varela Round" panose="020B0500000000000000" charset="-79"/>
                <a:cs typeface="Varela Round" panose="020B0500000000000000" charset="-79"/>
              </a:rPr>
              <a:t>-אישיים ויצירתיות. </a:t>
            </a:r>
          </a:p>
        </p:txBody>
      </p:sp>
      <p:sp>
        <p:nvSpPr>
          <p:cNvPr id="6" name="TextBox 5"/>
          <p:cNvSpPr txBox="1"/>
          <p:nvPr/>
        </p:nvSpPr>
        <p:spPr>
          <a:xfrm>
            <a:off x="1995054" y="1200727"/>
            <a:ext cx="4142510" cy="3970318"/>
          </a:xfrm>
          <a:prstGeom prst="rect">
            <a:avLst/>
          </a:prstGeom>
          <a:solidFill>
            <a:srgbClr val="192A72"/>
          </a:solidFill>
          <a:ln w="57150">
            <a:solidFill>
              <a:srgbClr val="FFC000"/>
            </a:solidFill>
          </a:ln>
          <a:scene3d>
            <a:camera prst="orthographicFront"/>
            <a:lightRig rig="threePt" dir="t"/>
          </a:scene3d>
          <a:sp3d>
            <a:bevelT w="165100" prst="coolSlant"/>
          </a:sp3d>
        </p:spPr>
        <p:txBody>
          <a:bodyPr wrap="square" rtlCol="1">
            <a:spAutoFit/>
          </a:bodyPr>
          <a:lstStyle/>
          <a:p>
            <a:pPr algn="ctr"/>
            <a:r>
              <a:rPr lang="he-IL" sz="2800" dirty="0">
                <a:solidFill>
                  <a:schemeClr val="bg1"/>
                </a:solidFill>
                <a:latin typeface="Varela Round" panose="020B0500000000000000" charset="-79"/>
                <a:cs typeface="Varela Round" panose="020B0500000000000000" charset="-79"/>
              </a:rPr>
              <a:t>התמודדות לא טובה עם החרדות הראשוניות גורמת בחיים הבוגרים, במצבי משבר, </a:t>
            </a:r>
            <a:r>
              <a:rPr lang="he-IL" sz="2800" dirty="0" err="1">
                <a:solidFill>
                  <a:schemeClr val="bg1"/>
                </a:solidFill>
                <a:latin typeface="Varela Round" panose="020B0500000000000000" charset="-79"/>
                <a:cs typeface="Varela Round" panose="020B0500000000000000" charset="-79"/>
              </a:rPr>
              <a:t>לריגרסיה</a:t>
            </a:r>
            <a:r>
              <a:rPr lang="he-IL" sz="2800" dirty="0">
                <a:solidFill>
                  <a:schemeClr val="bg1"/>
                </a:solidFill>
                <a:latin typeface="Varela Round" panose="020B0500000000000000" charset="-79"/>
                <a:cs typeface="Varela Round" panose="020B0500000000000000" charset="-79"/>
              </a:rPr>
              <a:t>, לעמדות והגנות </a:t>
            </a:r>
            <a:r>
              <a:rPr lang="he-IL" sz="2800" dirty="0" err="1">
                <a:solidFill>
                  <a:schemeClr val="bg1"/>
                </a:solidFill>
                <a:latin typeface="Varela Round" panose="020B0500000000000000" charset="-79"/>
                <a:cs typeface="Varela Round" panose="020B0500000000000000" charset="-79"/>
              </a:rPr>
              <a:t>ילדיות</a:t>
            </a:r>
            <a:r>
              <a:rPr lang="he-IL" sz="2800" dirty="0">
                <a:solidFill>
                  <a:schemeClr val="bg1"/>
                </a:solidFill>
                <a:latin typeface="Varela Round" panose="020B0500000000000000" charset="-79"/>
                <a:cs typeface="Varela Round" panose="020B0500000000000000" charset="-79"/>
              </a:rPr>
              <a:t>, כפיצול סכיזואידי או הגנה מאנית. האדם הבוגר התקשה להתמודד עם דרישות העולם. </a:t>
            </a:r>
          </a:p>
        </p:txBody>
      </p:sp>
    </p:spTree>
    <p:extLst>
      <p:ext uri="{BB962C8B-B14F-4D97-AF65-F5344CB8AC3E}">
        <p14:creationId xmlns:p14="http://schemas.microsoft.com/office/powerpoint/2010/main" val="4101077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a:extLst>
              <a:ext uri="{FF2B5EF4-FFF2-40B4-BE49-F238E27FC236}">
                <a16:creationId xmlns:a16="http://schemas.microsoft.com/office/drawing/2014/main" id="{9DAAE063-22D2-4D56-B15B-37DC87AC72D3}"/>
              </a:ext>
            </a:extLst>
          </p:cNvPr>
          <p:cNvSpPr>
            <a:spLocks noGrp="1"/>
          </p:cNvSpPr>
          <p:nvPr>
            <p:ph type="body" idx="2"/>
          </p:nvPr>
        </p:nvSpPr>
        <p:spPr>
          <a:xfrm>
            <a:off x="361950" y="613130"/>
            <a:ext cx="11435622" cy="5378095"/>
          </a:xfrm>
        </p:spPr>
        <p:txBody>
          <a:bodyPr/>
          <a:lstStyle/>
          <a:p>
            <a:pPr marL="76200" indent="0">
              <a:lnSpc>
                <a:spcPct val="150000"/>
              </a:lnSpc>
              <a:buNone/>
            </a:pPr>
            <a:r>
              <a:rPr lang="he-IL" sz="3200" b="1" u="sng" dirty="0">
                <a:solidFill>
                  <a:srgbClr val="C0000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rPr>
              <a:t>טיפול על פי קליין:</a:t>
            </a:r>
          </a:p>
          <a:p>
            <a:pPr marL="76200" indent="0">
              <a:lnSpc>
                <a:spcPct val="150000"/>
              </a:lnSpc>
              <a:buNone/>
            </a:pPr>
            <a:r>
              <a:rPr lang="he-IL" sz="2800" dirty="0">
                <a:latin typeface="Varela Round" panose="020B0604020202020204" charset="-79"/>
                <a:ea typeface="Times New Roman" panose="02020603050405020304" pitchFamily="18" charset="0"/>
                <a:cs typeface="Varela Round" panose="020B0604020202020204" charset="-79"/>
              </a:rPr>
              <a:t>קליין ראתה עצמה </a:t>
            </a:r>
            <a:r>
              <a:rPr lang="he-IL" sz="2800" dirty="0" err="1">
                <a:latin typeface="Varela Round" panose="020B0604020202020204" charset="-79"/>
                <a:ea typeface="Times New Roman" panose="02020603050405020304" pitchFamily="18" charset="0"/>
                <a:cs typeface="Varela Round" panose="020B0604020202020204" charset="-79"/>
              </a:rPr>
              <a:t>כממשיכת</a:t>
            </a:r>
            <a:r>
              <a:rPr lang="he-IL" sz="2800" dirty="0">
                <a:latin typeface="Varela Round" panose="020B0604020202020204" charset="-79"/>
                <a:ea typeface="Times New Roman" panose="02020603050405020304" pitchFamily="18" charset="0"/>
                <a:cs typeface="Varela Round" panose="020B0604020202020204" charset="-79"/>
              </a:rPr>
              <a:t> דרכו של פרויד, לכן התבססה על טכניקת הטיפול הפרוידיאנית שכללה פרשנות לדברי ומעשי מטפל מתוך כוונה לחשוף אזורים לא מודעים בנפשו. מאחר וטיפלה בעיקר בילדים, היא </a:t>
            </a:r>
            <a:r>
              <a:rPr lang="he-IL" sz="2800" dirty="0">
                <a:solidFill>
                  <a:srgbClr val="FFC00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rPr>
              <a:t>התאימה את הטכניקה האנליטית</a:t>
            </a:r>
            <a:r>
              <a:rPr lang="he-IL" sz="2800" dirty="0">
                <a:latin typeface="Varela Round" panose="020B0604020202020204" charset="-79"/>
                <a:ea typeface="Times New Roman" panose="02020603050405020304" pitchFamily="18" charset="0"/>
                <a:cs typeface="Varela Round" panose="020B0604020202020204" charset="-79"/>
              </a:rPr>
              <a:t> לשימוש בגילאים אלו. כלומר, במקום אסוציאציות חופשיות, שימוש במשחק </a:t>
            </a:r>
            <a:r>
              <a:rPr lang="he-IL" sz="2800" dirty="0" err="1">
                <a:latin typeface="Varela Round" panose="020B0604020202020204" charset="-79"/>
                <a:ea typeface="Times New Roman" panose="02020603050405020304" pitchFamily="18" charset="0"/>
                <a:cs typeface="Varela Round" panose="020B0604020202020204" charset="-79"/>
              </a:rPr>
              <a:t>הילדי</a:t>
            </a:r>
            <a:r>
              <a:rPr lang="he-IL" sz="2800" dirty="0">
                <a:latin typeface="Varela Round" panose="020B0604020202020204" charset="-79"/>
                <a:ea typeface="Times New Roman" panose="02020603050405020304" pitchFamily="18" charset="0"/>
                <a:cs typeface="Varela Round" panose="020B0604020202020204" charset="-79"/>
              </a:rPr>
              <a:t>, מתוך הנחה שהמשחק מאפשר גישה לאזורים הבלתי מודעים שבנפש הילד.  </a:t>
            </a:r>
          </a:p>
        </p:txBody>
      </p:sp>
    </p:spTree>
    <p:extLst>
      <p:ext uri="{BB962C8B-B14F-4D97-AF65-F5344CB8AC3E}">
        <p14:creationId xmlns:p14="http://schemas.microsoft.com/office/powerpoint/2010/main" val="2150039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D1A3C7-174E-401D-B0BC-F23456DFF396}"/>
              </a:ext>
            </a:extLst>
          </p:cNvPr>
          <p:cNvSpPr>
            <a:spLocks noGrp="1"/>
          </p:cNvSpPr>
          <p:nvPr>
            <p:ph type="title"/>
          </p:nvPr>
        </p:nvSpPr>
        <p:spPr>
          <a:xfrm>
            <a:off x="515206" y="742011"/>
            <a:ext cx="11160000" cy="720000"/>
          </a:xfrm>
        </p:spPr>
        <p:txBody>
          <a:bodyPr/>
          <a:lstStyle/>
          <a:p>
            <a:r>
              <a:rPr lang="he-IL" dirty="0">
                <a:latin typeface="Varela Round" panose="020B0604020202020204" charset="-79"/>
                <a:cs typeface="Varela Round" panose="020B0604020202020204" charset="-79"/>
              </a:rPr>
              <a:t>לסיכום</a:t>
            </a:r>
          </a:p>
        </p:txBody>
      </p:sp>
      <p:sp>
        <p:nvSpPr>
          <p:cNvPr id="4" name="מציין מיקום טקסט 3">
            <a:extLst>
              <a:ext uri="{FF2B5EF4-FFF2-40B4-BE49-F238E27FC236}">
                <a16:creationId xmlns:a16="http://schemas.microsoft.com/office/drawing/2014/main" id="{3AAB6554-4086-4ABD-B04D-5EC40DBC1D21}"/>
              </a:ext>
            </a:extLst>
          </p:cNvPr>
          <p:cNvSpPr>
            <a:spLocks noGrp="1"/>
          </p:cNvSpPr>
          <p:nvPr>
            <p:ph type="body" idx="2"/>
          </p:nvPr>
        </p:nvSpPr>
        <p:spPr>
          <a:xfrm>
            <a:off x="1031667" y="1561830"/>
            <a:ext cx="10066534" cy="4159416"/>
          </a:xfrm>
        </p:spPr>
        <p:txBody>
          <a:bodyPr/>
          <a:lstStyle/>
          <a:p>
            <a:pPr marL="76200" indent="0">
              <a:lnSpc>
                <a:spcPct val="150000"/>
              </a:lnSpc>
              <a:buNone/>
            </a:pPr>
            <a:r>
              <a:rPr lang="he-IL" dirty="0">
                <a:solidFill>
                  <a:schemeClr val="tx1"/>
                </a:solidFill>
                <a:latin typeface="Varela Round" panose="020B0604020202020204" charset="-79"/>
                <a:ea typeface="Times New Roman" panose="02020603050405020304" pitchFamily="18" charset="0"/>
                <a:cs typeface="Varela Round" panose="020B0604020202020204" charset="-79"/>
              </a:rPr>
              <a:t>גישת יחסי האובייקט על פי מלאני קליין אומרת כי השנה הראשונה בחייו של תינוק היא החשובה ביותר. </a:t>
            </a:r>
          </a:p>
          <a:p>
            <a:pPr marL="76200" indent="0">
              <a:lnSpc>
                <a:spcPct val="150000"/>
              </a:lnSpc>
              <a:buNone/>
            </a:pPr>
            <a:r>
              <a:rPr lang="he-IL" dirty="0">
                <a:solidFill>
                  <a:schemeClr val="tx1"/>
                </a:solidFill>
                <a:latin typeface="Varela Round" panose="020B0604020202020204" charset="-79"/>
                <a:ea typeface="Times New Roman" panose="02020603050405020304" pitchFamily="18" charset="0"/>
                <a:cs typeface="Varela Round" panose="020B0604020202020204" charset="-79"/>
              </a:rPr>
              <a:t>בתחילת חייו הוא חווה את שלב העמדה הסכיזואידית-פראנואידית, שבו יש פיצול לשד טוב ושד רע המייצגים את חוויות התינוק המורכבת מ2 קטבים מנוגדים. במשך השנה, הוא נכנס לשלב של העמדה הדיכאונית, בו יש נטייה למיזוג, והוא תופס את אמו כאובייקט שיש בו גם טוב גם רע. תוצאות ההתמודדות עם החרדות, תשפיע על הבריאות והפתולוגיה של הבוגר. </a:t>
            </a:r>
            <a:endParaRPr lang="he-IL" dirty="0">
              <a:solidFill>
                <a:schemeClr val="bg2">
                  <a:lumMod val="75000"/>
                </a:schemeClr>
              </a:solidFill>
              <a:latin typeface="Varela Round" panose="020B0604020202020204" charset="-79"/>
              <a:ea typeface="Times New Roman" panose="02020603050405020304" pitchFamily="18" charset="0"/>
              <a:cs typeface="Varela Round" panose="020B0604020202020204" charset="-79"/>
            </a:endParaRPr>
          </a:p>
        </p:txBody>
      </p:sp>
    </p:spTree>
    <p:extLst>
      <p:ext uri="{BB962C8B-B14F-4D97-AF65-F5344CB8AC3E}">
        <p14:creationId xmlns:p14="http://schemas.microsoft.com/office/powerpoint/2010/main" val="1332127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6" name="Google Shape;76;p10"/>
          <p:cNvSpPr txBox="1">
            <a:spLocks noGrp="1"/>
          </p:cNvSpPr>
          <p:nvPr>
            <p:ph type="body" idx="2"/>
          </p:nvPr>
        </p:nvSpPr>
        <p:spPr>
          <a:xfrm>
            <a:off x="2752165" y="1213232"/>
            <a:ext cx="8845960" cy="2453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Autofit/>
          </a:bodyPr>
          <a:lstStyle/>
          <a:p>
            <a:pPr>
              <a:lnSpc>
                <a:spcPct val="115000"/>
              </a:lnSpc>
              <a:spcAft>
                <a:spcPts val="800"/>
              </a:spcAft>
              <a:buFont typeface="Arial" panose="020B0500000000000000" pitchFamily="34" charset="0"/>
              <a:buChar char="•"/>
            </a:pPr>
            <a:r>
              <a:rPr lang="he-IL" sz="3200" b="1" dirty="0">
                <a:solidFill>
                  <a:srgbClr val="C00000"/>
                </a:solidFill>
                <a:latin typeface="Varela Round" panose="020B0604020202020204" charset="-79"/>
                <a:ea typeface="Times New Roman" panose="02020603050405020304" pitchFamily="18" charset="0"/>
                <a:cs typeface="Varela Round" panose="020B0604020202020204" charset="-79"/>
              </a:rPr>
              <a:t>המושגים:</a:t>
            </a:r>
            <a:r>
              <a:rPr lang="he-IL" sz="2800" dirty="0">
                <a:latin typeface="Varela Round" panose="020B0604020202020204" charset="-79"/>
                <a:ea typeface="Times New Roman" panose="02020603050405020304" pitchFamily="18" charset="0"/>
                <a:cs typeface="Varela Round" panose="020B0604020202020204" charset="-79"/>
              </a:rPr>
              <a:t> </a:t>
            </a:r>
            <a:r>
              <a:rPr lang="he-IL" sz="2800" dirty="0" err="1">
                <a:latin typeface="Varela Round" panose="020B0604020202020204" charset="-79"/>
                <a:ea typeface="Times New Roman" panose="02020603050405020304" pitchFamily="18" charset="0"/>
                <a:cs typeface="Varela Round" panose="020B0604020202020204" charset="-79"/>
              </a:rPr>
              <a:t>ספרציה-אינדיוידואציה</a:t>
            </a:r>
            <a:endParaRPr lang="he-IL" sz="2800" dirty="0">
              <a:latin typeface="Varela Round" panose="020B0604020202020204" charset="-79"/>
              <a:ea typeface="Times New Roman" panose="02020603050405020304" pitchFamily="18" charset="0"/>
              <a:cs typeface="Varela Round" panose="020B0604020202020204" charset="-79"/>
            </a:endParaRPr>
          </a:p>
          <a:p>
            <a:pPr>
              <a:lnSpc>
                <a:spcPct val="115000"/>
              </a:lnSpc>
              <a:spcAft>
                <a:spcPts val="800"/>
              </a:spcAft>
              <a:buFont typeface="Arial" panose="020B0500000000000000" pitchFamily="34" charset="0"/>
              <a:buChar char="•"/>
            </a:pPr>
            <a:r>
              <a:rPr lang="he-IL" sz="2800" dirty="0">
                <a:latin typeface="Varela Round" panose="020B0604020202020204" charset="-79"/>
                <a:ea typeface="Times New Roman" panose="02020603050405020304" pitchFamily="18" charset="0"/>
                <a:cs typeface="Varela Round" panose="020B0604020202020204" charset="-79"/>
              </a:rPr>
              <a:t> </a:t>
            </a:r>
            <a:r>
              <a:rPr lang="he-IL" sz="3200" b="1" dirty="0">
                <a:solidFill>
                  <a:srgbClr val="C00000"/>
                </a:solidFill>
                <a:latin typeface="Varela Round" panose="020B0604020202020204" charset="-79"/>
                <a:ea typeface="Times New Roman" panose="02020603050405020304" pitchFamily="18" charset="0"/>
                <a:cs typeface="Varela Round" panose="020B0604020202020204" charset="-79"/>
              </a:rPr>
              <a:t>שלבים מקדימים בהתפתחות:</a:t>
            </a:r>
            <a:endParaRPr lang="he-IL" sz="2800" dirty="0">
              <a:latin typeface="Varela Round" panose="020B0604020202020204" charset="-79"/>
              <a:ea typeface="Times New Roman" panose="02020603050405020304" pitchFamily="18" charset="0"/>
              <a:cs typeface="Varela Round" panose="020B0604020202020204" charset="-79"/>
            </a:endParaRPr>
          </a:p>
          <a:p>
            <a:pPr marL="590550" indent="-514350">
              <a:lnSpc>
                <a:spcPct val="115000"/>
              </a:lnSpc>
              <a:spcAft>
                <a:spcPts val="800"/>
              </a:spcAft>
              <a:buFont typeface="+mj-cs"/>
              <a:buAutoNum type="hebrew2Minus"/>
            </a:pPr>
            <a:r>
              <a:rPr lang="he-IL" sz="2800" dirty="0">
                <a:latin typeface="Varela Round" panose="020B0604020202020204" charset="-79"/>
                <a:ea typeface="Times New Roman" panose="02020603050405020304" pitchFamily="18" charset="0"/>
                <a:cs typeface="Varela Round" panose="020B0604020202020204" charset="-79"/>
              </a:rPr>
              <a:t>השלב האוטיסטי הנורמלי</a:t>
            </a:r>
          </a:p>
          <a:p>
            <a:pPr marL="590550" indent="-514350">
              <a:lnSpc>
                <a:spcPct val="115000"/>
              </a:lnSpc>
              <a:spcAft>
                <a:spcPts val="800"/>
              </a:spcAft>
              <a:buFont typeface="+mj-cs"/>
              <a:buAutoNum type="hebrew2Minus"/>
            </a:pPr>
            <a:r>
              <a:rPr lang="he-IL" sz="2800" dirty="0">
                <a:latin typeface="Varela Round" panose="020B0604020202020204" charset="-79"/>
                <a:ea typeface="Times New Roman" panose="02020603050405020304" pitchFamily="18" charset="0"/>
                <a:cs typeface="Varela Round" panose="020B0604020202020204" charset="-79"/>
              </a:rPr>
              <a:t>השלב הסימביוטי הנורמלי</a:t>
            </a:r>
          </a:p>
          <a:p>
            <a:pPr>
              <a:lnSpc>
                <a:spcPct val="115000"/>
              </a:lnSpc>
              <a:spcAft>
                <a:spcPts val="800"/>
              </a:spcAft>
              <a:buFont typeface="Arial" panose="020B0500000000000000" pitchFamily="34" charset="0"/>
              <a:buChar char="•"/>
            </a:pPr>
            <a:r>
              <a:rPr lang="he-IL" sz="3200" b="1" dirty="0">
                <a:solidFill>
                  <a:srgbClr val="C00000"/>
                </a:solidFill>
                <a:latin typeface="Varela Round" panose="020B0604020202020204" charset="-79"/>
                <a:ea typeface="Times New Roman" panose="02020603050405020304" pitchFamily="18" charset="0"/>
                <a:cs typeface="Varela Round" panose="020B0604020202020204" charset="-79"/>
              </a:rPr>
              <a:t>תתי שלבים של התהליך:</a:t>
            </a:r>
          </a:p>
          <a:p>
            <a:pPr>
              <a:lnSpc>
                <a:spcPct val="115000"/>
              </a:lnSpc>
              <a:spcAft>
                <a:spcPts val="800"/>
              </a:spcAft>
              <a:buFont typeface="Arial" panose="020B0500000000000000" pitchFamily="34" charset="0"/>
              <a:buChar char="•"/>
            </a:pPr>
            <a:r>
              <a:rPr lang="he-IL" sz="2800" dirty="0">
                <a:latin typeface="Varela Round" panose="020B0604020202020204" charset="-79"/>
                <a:ea typeface="Times New Roman" panose="02020603050405020304" pitchFamily="18" charset="0"/>
                <a:cs typeface="Varela Round" panose="020B0604020202020204" charset="-79"/>
              </a:rPr>
              <a:t>הבחנה, אימון, התקרבות מחדש ועצמאות. </a:t>
            </a:r>
          </a:p>
          <a:p>
            <a:pPr>
              <a:lnSpc>
                <a:spcPct val="115000"/>
              </a:lnSpc>
              <a:spcAft>
                <a:spcPts val="800"/>
              </a:spcAft>
              <a:buFont typeface="Arial" panose="020B0500000000000000" pitchFamily="34" charset="0"/>
              <a:buChar char="•"/>
            </a:pPr>
            <a:r>
              <a:rPr lang="he-IL" sz="3200" b="1" dirty="0">
                <a:solidFill>
                  <a:srgbClr val="C00000"/>
                </a:solidFill>
                <a:latin typeface="Varela Round" panose="020B0604020202020204" charset="-79"/>
                <a:ea typeface="Times New Roman" panose="02020603050405020304" pitchFamily="18" charset="0"/>
                <a:cs typeface="Varela Round" panose="020B0604020202020204" charset="-79"/>
              </a:rPr>
              <a:t>הרחבת התיאוריה של מאהלר על גיל </a:t>
            </a:r>
          </a:p>
          <a:p>
            <a:pPr marL="76200" indent="0">
              <a:lnSpc>
                <a:spcPct val="115000"/>
              </a:lnSpc>
              <a:spcAft>
                <a:spcPts val="800"/>
              </a:spcAft>
              <a:buNone/>
            </a:pPr>
            <a:r>
              <a:rPr lang="he-IL" sz="3200" b="1" dirty="0">
                <a:solidFill>
                  <a:srgbClr val="C00000"/>
                </a:solidFill>
                <a:latin typeface="Varela Round" panose="020B0604020202020204" charset="-79"/>
                <a:ea typeface="Times New Roman" panose="02020603050405020304" pitchFamily="18" charset="0"/>
                <a:cs typeface="Varela Round" panose="020B0604020202020204" charset="-79"/>
              </a:rPr>
              <a:t>    ההתבגרות</a:t>
            </a:r>
            <a:r>
              <a:rPr lang="he-IL" sz="2800" dirty="0">
                <a:latin typeface="Varela Round" panose="020B0604020202020204" charset="-79"/>
                <a:ea typeface="Times New Roman" panose="02020603050405020304" pitchFamily="18" charset="0"/>
                <a:cs typeface="Varela Round" panose="020B0604020202020204" charset="-79"/>
              </a:rPr>
              <a:t> – התיאוריה של בלוס.</a:t>
            </a:r>
          </a:p>
          <a:p>
            <a:pPr>
              <a:lnSpc>
                <a:spcPct val="115000"/>
              </a:lnSpc>
              <a:spcAft>
                <a:spcPts val="800"/>
              </a:spcAft>
              <a:buFont typeface="Arial" panose="020B0500000000000000" pitchFamily="34" charset="0"/>
              <a:buChar char="•"/>
            </a:pPr>
            <a:endParaRPr lang="he-IL" sz="2800" dirty="0">
              <a:latin typeface="Varela Round" panose="020B0604020202020204" charset="-79"/>
              <a:ea typeface="Times New Roman" panose="02020603050405020304" pitchFamily="18" charset="0"/>
              <a:cs typeface="Varela Round" panose="020B0604020202020204" charset="-79"/>
            </a:endParaRPr>
          </a:p>
          <a:p>
            <a:pPr>
              <a:lnSpc>
                <a:spcPct val="115000"/>
              </a:lnSpc>
              <a:spcAft>
                <a:spcPts val="800"/>
              </a:spcAft>
              <a:buFont typeface="Arial" panose="020B0500000000000000" pitchFamily="34" charset="0"/>
              <a:buChar char="•"/>
            </a:pPr>
            <a:endParaRPr lang="he-IL" sz="2800" dirty="0">
              <a:latin typeface="Varela Round" panose="020B0604020202020204" charset="-79"/>
              <a:ea typeface="Times New Roman" panose="02020603050405020304" pitchFamily="18" charset="0"/>
              <a:cs typeface="Varela Round" panose="020B0604020202020204" charset="-79"/>
            </a:endParaRPr>
          </a:p>
        </p:txBody>
      </p:sp>
      <p:sp>
        <p:nvSpPr>
          <p:cNvPr id="3" name="כותרת 2">
            <a:extLst>
              <a:ext uri="{FF2B5EF4-FFF2-40B4-BE49-F238E27FC236}">
                <a16:creationId xmlns:a16="http://schemas.microsoft.com/office/drawing/2014/main" id="{AD11D6F4-D52D-4718-B918-D0397D16AF3B}"/>
              </a:ext>
            </a:extLst>
          </p:cNvPr>
          <p:cNvSpPr>
            <a:spLocks noGrp="1"/>
          </p:cNvSpPr>
          <p:nvPr>
            <p:ph type="title"/>
          </p:nvPr>
        </p:nvSpPr>
        <p:spPr>
          <a:xfrm>
            <a:off x="620138" y="381689"/>
            <a:ext cx="11160000" cy="720000"/>
          </a:xfrm>
        </p:spPr>
        <p:txBody>
          <a:bodyPr/>
          <a:lstStyle/>
          <a:p>
            <a:r>
              <a:rPr lang="he-IL" dirty="0"/>
              <a:t>מה נלמד היום בשיעור?</a:t>
            </a:r>
          </a:p>
        </p:txBody>
      </p:sp>
      <p:pic>
        <p:nvPicPr>
          <p:cNvPr id="4" name="תמונה 3">
            <a:extLst>
              <a:ext uri="{FF2B5EF4-FFF2-40B4-BE49-F238E27FC236}">
                <a16:creationId xmlns:a16="http://schemas.microsoft.com/office/drawing/2014/main" id="{C52FC766-14CE-401D-B24F-184065E7E6E1}"/>
              </a:ext>
            </a:extLst>
          </p:cNvPr>
          <p:cNvPicPr>
            <a:picLocks noChangeAspect="1"/>
          </p:cNvPicPr>
          <p:nvPr/>
        </p:nvPicPr>
        <p:blipFill>
          <a:blip r:embed="rId3"/>
          <a:stretch>
            <a:fillRect/>
          </a:stretch>
        </p:blipFill>
        <p:spPr>
          <a:xfrm>
            <a:off x="591712" y="2223246"/>
            <a:ext cx="4123727" cy="2318773"/>
          </a:xfrm>
          <a:prstGeom prst="rect">
            <a:avLst/>
          </a:prstGeom>
          <a:ln>
            <a:noFill/>
          </a:ln>
          <a:effectLst>
            <a:outerShdw blurRad="292100" dist="139700" dir="2700000" algn="tl" rotWithShape="0">
              <a:srgbClr val="333333">
                <a:alpha val="65000"/>
              </a:srgbClr>
            </a:outerShdw>
          </a:effectLst>
        </p:spPr>
      </p:pic>
      <p:sp>
        <p:nvSpPr>
          <p:cNvPr id="2" name="מלבן 1"/>
          <p:cNvSpPr/>
          <p:nvPr/>
        </p:nvSpPr>
        <p:spPr>
          <a:xfrm>
            <a:off x="12459948" y="3920031"/>
            <a:ext cx="5011308" cy="3057247"/>
          </a:xfrm>
          <a:prstGeom prst="rect">
            <a:avLst/>
          </a:prstGeom>
          <a:solidFill>
            <a:schemeClr val="bg1"/>
          </a:solidFill>
          <a:ln w="28575">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lvl="0" algn="ctr" rtl="1">
              <a:spcBef>
                <a:spcPts val="505"/>
              </a:spcBef>
            </a:pPr>
            <a:r>
              <a:rPr lang="he-IL" sz="4800" b="1" u="sng" dirty="0">
                <a:solidFill>
                  <a:schemeClr val="accent2">
                    <a:lumMod val="75000"/>
                  </a:schemeClr>
                </a:solidFill>
                <a:latin typeface="Varela Round" panose="020B0604020202020204" charset="-79"/>
                <a:ea typeface="Times New Roman" panose="02020603050405020304" pitchFamily="18" charset="0"/>
                <a:cs typeface="Varela Round" panose="020B0604020202020204" charset="-79"/>
              </a:rPr>
              <a:t>בשיעור שלנו היום:</a:t>
            </a:r>
          </a:p>
          <a:p>
            <a:pPr lvl="0" algn="ctr" rtl="1">
              <a:spcBef>
                <a:spcPts val="505"/>
              </a:spcBef>
            </a:pPr>
            <a:r>
              <a:rPr lang="he-IL" sz="3200" b="1" dirty="0">
                <a:solidFill>
                  <a:srgbClr val="10077F"/>
                </a:solidFill>
                <a:latin typeface="Varela Round" panose="020B0604020202020204" charset="-79"/>
                <a:ea typeface="Times New Roman" panose="02020603050405020304" pitchFamily="18" charset="0"/>
                <a:cs typeface="Varela Round" panose="020B0604020202020204" charset="-79"/>
              </a:rPr>
              <a:t>נלמד בחלק א' את ההגדרה </a:t>
            </a:r>
          </a:p>
          <a:p>
            <a:pPr lvl="0" algn="ctr" rtl="1">
              <a:spcBef>
                <a:spcPts val="505"/>
              </a:spcBef>
            </a:pPr>
            <a:r>
              <a:rPr lang="he-IL" sz="3200" b="1" dirty="0">
                <a:solidFill>
                  <a:srgbClr val="10077F"/>
                </a:solidFill>
                <a:latin typeface="Varela Round" panose="020B0604020202020204" charset="-79"/>
                <a:ea typeface="Times New Roman" panose="02020603050405020304" pitchFamily="18" charset="0"/>
                <a:cs typeface="Varela Round" panose="020B0604020202020204" charset="-79"/>
              </a:rPr>
              <a:t>והאישיות האלטרואיסטית </a:t>
            </a:r>
          </a:p>
          <a:p>
            <a:pPr lvl="0" algn="ctr" rtl="1">
              <a:spcBef>
                <a:spcPts val="505"/>
              </a:spcBef>
            </a:pPr>
            <a:r>
              <a:rPr lang="he-IL" sz="3200" b="1" dirty="0">
                <a:solidFill>
                  <a:srgbClr val="10077F"/>
                </a:solidFill>
                <a:latin typeface="Varela Round" panose="020B0604020202020204" charset="-79"/>
                <a:ea typeface="Times New Roman" panose="02020603050405020304" pitchFamily="18" charset="0"/>
                <a:cs typeface="Varela Round" panose="020B0604020202020204" charset="-79"/>
              </a:rPr>
              <a:t>ובחלק ב' של השיעור את </a:t>
            </a:r>
          </a:p>
          <a:p>
            <a:pPr lvl="0" algn="ctr" rtl="1">
              <a:spcBef>
                <a:spcPts val="505"/>
              </a:spcBef>
            </a:pPr>
            <a:r>
              <a:rPr lang="he-IL" sz="3200" b="1" dirty="0">
                <a:solidFill>
                  <a:srgbClr val="10077F"/>
                </a:solidFill>
                <a:latin typeface="Varela Round" panose="020B0604020202020204" charset="-79"/>
                <a:ea typeface="Times New Roman" panose="02020603050405020304" pitchFamily="18" charset="0"/>
                <a:cs typeface="Varela Round" panose="020B0604020202020204" charset="-79"/>
              </a:rPr>
              <a:t>אפקט העומד מהצד.</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D1A3C7-174E-401D-B0BC-F23456DFF396}"/>
              </a:ext>
            </a:extLst>
          </p:cNvPr>
          <p:cNvSpPr>
            <a:spLocks noGrp="1"/>
          </p:cNvSpPr>
          <p:nvPr>
            <p:ph type="title"/>
          </p:nvPr>
        </p:nvSpPr>
        <p:spPr>
          <a:xfrm>
            <a:off x="515206" y="637965"/>
            <a:ext cx="11160000" cy="720000"/>
          </a:xfrm>
        </p:spPr>
        <p:txBody>
          <a:bodyPr/>
          <a:lstStyle/>
          <a:p>
            <a:r>
              <a:rPr lang="he-IL" dirty="0">
                <a:latin typeface="Varela Round" panose="020B0604020202020204" charset="-79"/>
                <a:cs typeface="Varela Round" panose="020B0604020202020204" charset="-79"/>
              </a:rPr>
              <a:t>מטלה לסיכום</a:t>
            </a:r>
          </a:p>
        </p:txBody>
      </p:sp>
      <p:sp>
        <p:nvSpPr>
          <p:cNvPr id="6" name="מלבן 5">
            <a:extLst>
              <a:ext uri="{FF2B5EF4-FFF2-40B4-BE49-F238E27FC236}">
                <a16:creationId xmlns:a16="http://schemas.microsoft.com/office/drawing/2014/main" id="{2D81E0B4-E9CC-4490-890A-CE931858B48D}"/>
              </a:ext>
            </a:extLst>
          </p:cNvPr>
          <p:cNvSpPr/>
          <p:nvPr/>
        </p:nvSpPr>
        <p:spPr>
          <a:xfrm>
            <a:off x="282123" y="5250089"/>
            <a:ext cx="1812121" cy="1200329"/>
          </a:xfrm>
          <a:prstGeom prst="rect">
            <a:avLst/>
          </a:prstGeom>
          <a:noFill/>
        </p:spPr>
        <p:txBody>
          <a:bodyPr wrap="square" lIns="91440" tIns="45720" rIns="91440" bIns="45720">
            <a:spAutoFit/>
          </a:bodyPr>
          <a:lstStyle/>
          <a:p>
            <a:pPr algn="ctr"/>
            <a:r>
              <a:rPr lang="he-IL" sz="360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Varela Round" pitchFamily="2" charset="-79"/>
                <a:cs typeface="Varela Round" pitchFamily="2" charset="-79"/>
              </a:rPr>
              <a:t>בהצלחה!</a:t>
            </a:r>
          </a:p>
        </p:txBody>
      </p:sp>
      <p:sp>
        <p:nvSpPr>
          <p:cNvPr id="5" name="TextBox 4"/>
          <p:cNvSpPr txBox="1"/>
          <p:nvPr/>
        </p:nvSpPr>
        <p:spPr>
          <a:xfrm>
            <a:off x="349624" y="1815540"/>
            <a:ext cx="11430000" cy="2616101"/>
          </a:xfrm>
          <a:prstGeom prst="rect">
            <a:avLst/>
          </a:prstGeom>
          <a:solidFill>
            <a:schemeClr val="accent5">
              <a:lumMod val="20000"/>
              <a:lumOff val="80000"/>
            </a:schemeClr>
          </a:solidFill>
          <a:ln w="28575">
            <a:solidFill>
              <a:srgbClr val="FFC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marL="76200" indent="0" algn="ctr">
              <a:buNone/>
            </a:pPr>
            <a:r>
              <a:rPr lang="he-IL" sz="2800" dirty="0">
                <a:solidFill>
                  <a:schemeClr val="accent4">
                    <a:lumMod val="75000"/>
                  </a:schemeClr>
                </a:solidFill>
                <a:latin typeface="Varela Round" panose="020B0604020202020204" charset="-79"/>
                <a:ea typeface="Times New Roman" panose="02020603050405020304" pitchFamily="18" charset="0"/>
                <a:cs typeface="Varela Round" panose="020B0604020202020204" charset="-79"/>
              </a:rPr>
              <a:t>סיגל, בת העשר, הגיעה לטיפול אצל מטפל בשיטת יחסי אובייקט של מלאני קליין. סיגל חווה חרדות, דכאון ו אי רצון לצאת מהבית. </a:t>
            </a:r>
            <a:endParaRPr lang="en-US" sz="2800" dirty="0">
              <a:solidFill>
                <a:schemeClr val="accent4">
                  <a:lumMod val="75000"/>
                </a:schemeClr>
              </a:solidFill>
              <a:latin typeface="Varela Round" panose="020B0604020202020204" charset="-79"/>
              <a:ea typeface="Times New Roman" panose="02020603050405020304" pitchFamily="18" charset="0"/>
              <a:cs typeface="Varela Round" panose="020B0604020202020204" charset="-79"/>
            </a:endParaRPr>
          </a:p>
          <a:p>
            <a:pPr marL="76200" indent="0" algn="ctr">
              <a:lnSpc>
                <a:spcPct val="150000"/>
              </a:lnSpc>
              <a:buNone/>
            </a:pPr>
            <a:endParaRPr lang="he-IL" sz="2400" dirty="0">
              <a:solidFill>
                <a:schemeClr val="tx1"/>
              </a:solidFill>
              <a:latin typeface="Varela Round" panose="020B0604020202020204" charset="-79"/>
              <a:ea typeface="Times New Roman" panose="02020603050405020304" pitchFamily="18" charset="0"/>
              <a:cs typeface="Varela Round" panose="020B0604020202020204" charset="-79"/>
            </a:endParaRPr>
          </a:p>
          <a:p>
            <a:pPr marL="76200" indent="0" algn="ctr">
              <a:lnSpc>
                <a:spcPct val="150000"/>
              </a:lnSpc>
              <a:buNone/>
            </a:pPr>
            <a:r>
              <a:rPr lang="he-IL" sz="2400" b="1" i="1" u="sng" dirty="0">
                <a:solidFill>
                  <a:srgbClr val="C00000"/>
                </a:solidFill>
                <a:latin typeface="Varela Round" panose="020B0604020202020204" charset="-79"/>
                <a:ea typeface="Times New Roman" panose="02020603050405020304" pitchFamily="18" charset="0"/>
                <a:cs typeface="Varela Round" panose="020B0604020202020204" charset="-79"/>
              </a:rPr>
              <a:t>א.</a:t>
            </a:r>
            <a:r>
              <a:rPr lang="he-IL" sz="2400" dirty="0">
                <a:solidFill>
                  <a:schemeClr val="tx1"/>
                </a:solidFill>
                <a:latin typeface="Varela Round" panose="020B0604020202020204" charset="-79"/>
                <a:ea typeface="Times New Roman" panose="02020603050405020304" pitchFamily="18" charset="0"/>
                <a:cs typeface="Varela Round" panose="020B0604020202020204" charset="-79"/>
              </a:rPr>
              <a:t> </a:t>
            </a:r>
            <a:r>
              <a:rPr lang="he-IL" sz="2400" dirty="0">
                <a:solidFill>
                  <a:srgbClr val="FFC00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rPr>
              <a:t>הסבר</a:t>
            </a:r>
            <a:r>
              <a:rPr lang="he-IL" sz="2400" dirty="0">
                <a:solidFill>
                  <a:schemeClr val="tx1"/>
                </a:solidFill>
                <a:latin typeface="Varela Round" panose="020B0604020202020204" charset="-79"/>
                <a:ea typeface="Times New Roman" panose="02020603050405020304" pitchFamily="18" charset="0"/>
                <a:cs typeface="Varela Round" panose="020B0604020202020204" charset="-79"/>
              </a:rPr>
              <a:t> את מקור החרדות של סיגל לפי אסכולת יחסי אובייקט של מלאני קליין. </a:t>
            </a:r>
          </a:p>
          <a:p>
            <a:pPr marL="76200" indent="0" algn="ctr">
              <a:lnSpc>
                <a:spcPct val="150000"/>
              </a:lnSpc>
              <a:buNone/>
            </a:pPr>
            <a:r>
              <a:rPr lang="he-IL" sz="2400" b="1" i="1" u="sng" dirty="0">
                <a:solidFill>
                  <a:srgbClr val="C00000"/>
                </a:solidFill>
                <a:latin typeface="Varela Round" panose="020B0604020202020204" charset="-79"/>
                <a:ea typeface="Times New Roman" panose="02020603050405020304" pitchFamily="18" charset="0"/>
                <a:cs typeface="Varela Round" panose="020B0604020202020204" charset="-79"/>
              </a:rPr>
              <a:t>ב.</a:t>
            </a:r>
            <a:r>
              <a:rPr lang="he-IL" sz="2400" dirty="0">
                <a:solidFill>
                  <a:schemeClr val="tx1"/>
                </a:solidFill>
                <a:latin typeface="Varela Round" panose="020B0604020202020204" charset="-79"/>
                <a:ea typeface="Times New Roman" panose="02020603050405020304" pitchFamily="18" charset="0"/>
                <a:cs typeface="Varela Round" panose="020B0604020202020204" charset="-79"/>
              </a:rPr>
              <a:t> </a:t>
            </a:r>
            <a:r>
              <a:rPr lang="he-IL" sz="2400" b="1" dirty="0">
                <a:solidFill>
                  <a:srgbClr val="FFC00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rPr>
              <a:t>הסבר</a:t>
            </a:r>
            <a:r>
              <a:rPr lang="he-IL" sz="2400" dirty="0">
                <a:solidFill>
                  <a:schemeClr val="tx1"/>
                </a:solidFill>
                <a:latin typeface="Varela Round" panose="020B0604020202020204" charset="-79"/>
                <a:ea typeface="Times New Roman" panose="02020603050405020304" pitchFamily="18" charset="0"/>
                <a:cs typeface="Varela Round" panose="020B0604020202020204" charset="-79"/>
              </a:rPr>
              <a:t> איזה טיפול פסיכולוגי, ייתן המטפל לסיגל באסכולת יחסי אובייקט. </a:t>
            </a:r>
            <a:endParaRPr lang="he-IL" sz="2400" dirty="0">
              <a:latin typeface="Varela Round" pitchFamily="2" charset="-79"/>
              <a:cs typeface="Varela Round" pitchFamily="2" charset="-79"/>
            </a:endParaRPr>
          </a:p>
        </p:txBody>
      </p:sp>
    </p:spTree>
    <p:extLst>
      <p:ext uri="{BB962C8B-B14F-4D97-AF65-F5344CB8AC3E}">
        <p14:creationId xmlns:p14="http://schemas.microsoft.com/office/powerpoint/2010/main" val="3971317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515206" y="449705"/>
            <a:ext cx="11160000" cy="5021705"/>
          </a:xfrm>
          <a:ln>
            <a:solidFill>
              <a:schemeClr val="accent1"/>
            </a:solidFill>
          </a:ln>
        </p:spPr>
        <p:txBody>
          <a:bodyPr/>
          <a:lstStyle/>
          <a:p>
            <a:pPr marL="76200" indent="0">
              <a:buNone/>
            </a:pPr>
            <a:br>
              <a:rPr lang="en-US" dirty="0"/>
            </a:br>
            <a:r>
              <a:rPr lang="he-IL" dirty="0"/>
              <a:t>                </a:t>
            </a:r>
            <a:r>
              <a:rPr lang="he-IL" sz="4800" dirty="0">
                <a:latin typeface="Varela Round" panose="020B0604020202020204" charset="-79"/>
                <a:cs typeface="Varela Round" panose="020B0604020202020204" charset="-79"/>
              </a:rPr>
              <a:t>זהו זה הפעם,</a:t>
            </a:r>
            <a:br>
              <a:rPr lang="en-US" sz="4800" dirty="0">
                <a:latin typeface="Varela Round" panose="020B0604020202020204" charset="-79"/>
                <a:cs typeface="Varela Round" panose="020B0604020202020204" charset="-79"/>
              </a:rPr>
            </a:br>
            <a:r>
              <a:rPr lang="he-IL" sz="4800" dirty="0">
                <a:latin typeface="Varela Round" panose="020B0604020202020204" charset="-79"/>
                <a:cs typeface="Varela Round" panose="020B0604020202020204" charset="-79"/>
              </a:rPr>
              <a:t>       </a:t>
            </a:r>
            <a:r>
              <a:rPr lang="he-IL" sz="5400" b="1" dirty="0">
                <a:solidFill>
                  <a:schemeClr val="accent2"/>
                </a:solidFill>
                <a:effectLst>
                  <a:outerShdw blurRad="38100" dist="38100" dir="2700000" algn="tl">
                    <a:srgbClr val="000000">
                      <a:alpha val="43137"/>
                    </a:srgbClr>
                  </a:outerShdw>
                </a:effectLst>
                <a:latin typeface="Varela Round" panose="020B0604020202020204" charset="-79"/>
                <a:cs typeface="Varela Round" panose="020B0604020202020204" charset="-79"/>
              </a:rPr>
              <a:t> תודה </a:t>
            </a:r>
            <a:r>
              <a:rPr lang="he-IL" sz="4400" dirty="0">
                <a:latin typeface="Varela Round" panose="020B0604020202020204" charset="-79"/>
                <a:cs typeface="Varela Round" panose="020B0604020202020204" charset="-79"/>
              </a:rPr>
              <a:t>על ההקשבה</a:t>
            </a:r>
            <a:br>
              <a:rPr lang="en-US" sz="5400" b="1" dirty="0">
                <a:solidFill>
                  <a:schemeClr val="accent2"/>
                </a:solidFill>
                <a:effectLst>
                  <a:outerShdw blurRad="38100" dist="38100" dir="2700000" algn="tl">
                    <a:srgbClr val="000000">
                      <a:alpha val="43137"/>
                    </a:srgbClr>
                  </a:outerShdw>
                </a:effectLst>
                <a:latin typeface="Varela Round" panose="020B0604020202020204" charset="-79"/>
                <a:cs typeface="Varela Round" panose="020B0604020202020204" charset="-79"/>
              </a:rPr>
            </a:br>
            <a:r>
              <a:rPr lang="he-IL" sz="5400" b="1" dirty="0">
                <a:solidFill>
                  <a:schemeClr val="accent2"/>
                </a:solidFill>
                <a:effectLst>
                  <a:outerShdw blurRad="38100" dist="38100" dir="2700000" algn="tl">
                    <a:srgbClr val="000000">
                      <a:alpha val="43137"/>
                    </a:srgbClr>
                  </a:outerShdw>
                </a:effectLst>
                <a:latin typeface="Varela Round" panose="020B0604020202020204" charset="-79"/>
                <a:cs typeface="Varela Round" panose="020B0604020202020204" charset="-79"/>
              </a:rPr>
              <a:t>                 </a:t>
            </a:r>
            <a:r>
              <a:rPr lang="he-IL" sz="4400" dirty="0">
                <a:latin typeface="Varela Round" panose="020B0604020202020204" charset="-79"/>
                <a:cs typeface="Varela Round" panose="020B0604020202020204" charset="-79"/>
              </a:rPr>
              <a:t>וההשתתפות בשיעור!</a:t>
            </a:r>
            <a:br>
              <a:rPr lang="en-US" sz="4800" dirty="0">
                <a:latin typeface="Varela Round" panose="020B0604020202020204" charset="-79"/>
                <a:cs typeface="Varela Round" panose="020B0604020202020204" charset="-79"/>
              </a:rPr>
            </a:br>
            <a:r>
              <a:rPr lang="he-IL" sz="4800" dirty="0">
                <a:latin typeface="Varela Round" panose="020B0604020202020204" charset="-79"/>
                <a:cs typeface="Varela Round" panose="020B0604020202020204" charset="-79"/>
              </a:rPr>
              <a:t>                                                     </a:t>
            </a:r>
          </a:p>
          <a:p>
            <a:pPr marL="76200" indent="0" algn="ctr">
              <a:buNone/>
            </a:pPr>
            <a:r>
              <a:rPr lang="he-IL" sz="4800" dirty="0">
                <a:latin typeface="Varela Round" panose="020B0604020202020204" charset="-79"/>
                <a:cs typeface="Varela Round" panose="020B0604020202020204" charset="-79"/>
              </a:rPr>
              <a:t>                                                         </a:t>
            </a:r>
            <a:endParaRPr lang="he-IL" sz="3200" dirty="0">
              <a:latin typeface="Varela Round" panose="020B0604020202020204" charset="-79"/>
              <a:cs typeface="Varela Round" panose="020B0604020202020204" charset="-79"/>
            </a:endParaRPr>
          </a:p>
        </p:txBody>
      </p:sp>
      <p:pic>
        <p:nvPicPr>
          <p:cNvPr id="2" name="תמונה 1">
            <a:extLst>
              <a:ext uri="{FF2B5EF4-FFF2-40B4-BE49-F238E27FC236}">
                <a16:creationId xmlns:a16="http://schemas.microsoft.com/office/drawing/2014/main" id="{593D7714-FCE6-494C-8BE5-EC2C11F1C73F}"/>
              </a:ext>
            </a:extLst>
          </p:cNvPr>
          <p:cNvPicPr>
            <a:picLocks noChangeAspect="1"/>
          </p:cNvPicPr>
          <p:nvPr/>
        </p:nvPicPr>
        <p:blipFill>
          <a:blip r:embed="rId2"/>
          <a:stretch>
            <a:fillRect/>
          </a:stretch>
        </p:blipFill>
        <p:spPr>
          <a:xfrm>
            <a:off x="845436" y="2974533"/>
            <a:ext cx="2078168" cy="2078168"/>
          </a:xfrm>
          <a:prstGeom prst="rect">
            <a:avLst/>
          </a:prstGeom>
          <a:ln>
            <a:noFill/>
          </a:ln>
          <a:effectLst>
            <a:outerShdw blurRad="292100" dist="139700" dir="2700000" algn="tl" rotWithShape="0">
              <a:srgbClr val="333333">
                <a:alpha val="65000"/>
              </a:srgbClr>
            </a:outerShdw>
          </a:effectLst>
        </p:spPr>
      </p:pic>
      <p:pic>
        <p:nvPicPr>
          <p:cNvPr id="4" name="תמונה 3">
            <a:extLst>
              <a:ext uri="{FF2B5EF4-FFF2-40B4-BE49-F238E27FC236}">
                <a16:creationId xmlns:a16="http://schemas.microsoft.com/office/drawing/2014/main" id="{8B737EFC-1B1E-41E6-B902-AC1BF3B7AAD8}"/>
              </a:ext>
            </a:extLst>
          </p:cNvPr>
          <p:cNvPicPr>
            <a:picLocks noChangeAspect="1"/>
          </p:cNvPicPr>
          <p:nvPr/>
        </p:nvPicPr>
        <p:blipFill>
          <a:blip r:embed="rId3"/>
          <a:stretch>
            <a:fillRect/>
          </a:stretch>
        </p:blipFill>
        <p:spPr>
          <a:xfrm>
            <a:off x="1884520" y="858421"/>
            <a:ext cx="2981326" cy="198596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0288288" y="5638800"/>
            <a:ext cx="1386918" cy="523220"/>
          </a:xfrm>
          <a:prstGeom prst="rect">
            <a:avLst/>
          </a:prstGeom>
          <a:noFill/>
        </p:spPr>
        <p:txBody>
          <a:bodyPr wrap="none" rtlCol="1">
            <a:spAutoFit/>
          </a:bodyPr>
          <a:lstStyle/>
          <a:p>
            <a:pPr marL="76200" indent="0" algn="ctr">
              <a:buNone/>
            </a:pPr>
            <a:r>
              <a:rPr lang="he-IL" dirty="0">
                <a:latin typeface="Varela Round" panose="020B0604020202020204" charset="-79"/>
                <a:cs typeface="Varela Round" panose="020B0604020202020204" charset="-79"/>
              </a:rPr>
              <a:t>איורים במצגת:</a:t>
            </a:r>
          </a:p>
          <a:p>
            <a:pPr marL="76200" indent="0" algn="ctr">
              <a:buNone/>
            </a:pPr>
            <a:r>
              <a:rPr lang="en-US" dirty="0" err="1">
                <a:latin typeface="Varela Round" panose="020B0604020202020204" charset="-79"/>
                <a:cs typeface="Varela Round" panose="020B0604020202020204" charset="-79"/>
              </a:rPr>
              <a:t>FreePik</a:t>
            </a:r>
            <a:endParaRPr lang="he-IL" dirty="0">
              <a:latin typeface="Varela Round" pitchFamily="2" charset="-79"/>
              <a:cs typeface="Varela Round" pitchFamily="2" charset="-79"/>
            </a:endParaRPr>
          </a:p>
        </p:txBody>
      </p:sp>
    </p:spTree>
    <p:extLst>
      <p:ext uri="{BB962C8B-B14F-4D97-AF65-F5344CB8AC3E}">
        <p14:creationId xmlns:p14="http://schemas.microsoft.com/office/powerpoint/2010/main" val="979011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6"/>
          <p:cNvPicPr preferRelativeResize="0"/>
          <p:nvPr/>
        </p:nvPicPr>
        <p:blipFill rotWithShape="1">
          <a:blip r:embed="rId3">
            <a:alphaModFix/>
          </a:blip>
          <a:srcRect l="39172" r="34232" b="66411"/>
          <a:stretch/>
        </p:blipFill>
        <p:spPr>
          <a:xfrm>
            <a:off x="4775544" y="894"/>
            <a:ext cx="3241120" cy="1837998"/>
          </a:xfrm>
          <a:prstGeom prst="rect">
            <a:avLst/>
          </a:prstGeom>
          <a:noFill/>
          <a:ln>
            <a:noFill/>
          </a:ln>
        </p:spPr>
      </p:pic>
      <p:sp>
        <p:nvSpPr>
          <p:cNvPr id="123" name="Google Shape;123;p16"/>
          <p:cNvSpPr txBox="1"/>
          <p:nvPr/>
        </p:nvSpPr>
        <p:spPr>
          <a:xfrm>
            <a:off x="1385887" y="3016220"/>
            <a:ext cx="10433579" cy="1815410"/>
          </a:xfrm>
          <a:prstGeom prst="rect">
            <a:avLst/>
          </a:prstGeom>
          <a:noFill/>
          <a:ln>
            <a:noFill/>
          </a:ln>
        </p:spPr>
        <p:txBody>
          <a:bodyPr spcFirstLastPara="1" wrap="square" lIns="91401" tIns="45688" rIns="91401" bIns="45688" anchor="t" anchorCtr="0">
            <a:noAutofit/>
          </a:bodyPr>
          <a:lstStyle/>
          <a:p>
            <a:pPr marL="895170" algn="just" rtl="1">
              <a:buSzPts val="2800"/>
            </a:pPr>
            <a:r>
              <a:rPr lang="iw-IL" sz="2800" dirty="0">
                <a:solidFill>
                  <a:srgbClr val="192A72"/>
                </a:solidFill>
                <a:latin typeface="Varela Round"/>
                <a:ea typeface="Varela Round"/>
                <a:cs typeface="Varela Round"/>
                <a:sym typeface="Varela Round"/>
              </a:rPr>
              <a:t>השימוש ביצירות במהלך שידור זה נעשה לפי סעיף 27א לחוק זכות יוצרים, תשס"ח-2007. אם </a:t>
            </a:r>
            <a:r>
              <a:rPr lang="iw-IL" sz="2800" dirty="0" err="1">
                <a:solidFill>
                  <a:srgbClr val="192A72"/>
                </a:solidFill>
                <a:latin typeface="Varela Round"/>
                <a:ea typeface="Varela Round"/>
                <a:cs typeface="Varela Round"/>
                <a:sym typeface="Varela Round"/>
              </a:rPr>
              <a:t>הינך</a:t>
            </a:r>
            <a:r>
              <a:rPr lang="iw-IL" sz="2800" dirty="0">
                <a:solidFill>
                  <a:srgbClr val="192A72"/>
                </a:solidFill>
                <a:latin typeface="Varela Round"/>
                <a:ea typeface="Varela Round"/>
                <a:cs typeface="Varela Round"/>
                <a:sym typeface="Varela Round"/>
              </a:rPr>
              <a:t> בעל הזכויות באחת היצירות, באפשרותך לבקש </a:t>
            </a:r>
            <a:r>
              <a:rPr lang="iw-IL" sz="2800" dirty="0" err="1">
                <a:solidFill>
                  <a:srgbClr val="192A72"/>
                </a:solidFill>
                <a:latin typeface="Varela Round"/>
                <a:ea typeface="Varela Round"/>
                <a:cs typeface="Varela Round"/>
                <a:sym typeface="Varela Round"/>
              </a:rPr>
              <a:t>מאיתנו</a:t>
            </a:r>
            <a:r>
              <a:rPr lang="iw-IL" sz="2800" dirty="0">
                <a:solidFill>
                  <a:srgbClr val="192A72"/>
                </a:solidFill>
                <a:latin typeface="Varela Round"/>
                <a:ea typeface="Varela Round"/>
                <a:cs typeface="Varela Round"/>
                <a:sym typeface="Varela Round"/>
              </a:rPr>
              <a:t> לחדול מהשימוש ביצירה, זאת באמצעות פנייה לדוא"ל </a:t>
            </a:r>
            <a:r>
              <a:rPr lang="iw-IL" sz="2800" dirty="0" err="1">
                <a:solidFill>
                  <a:srgbClr val="192A72"/>
                </a:solidFill>
                <a:latin typeface="Varela Round"/>
                <a:ea typeface="Varela Round"/>
                <a:cs typeface="Varela Round"/>
                <a:sym typeface="Varela Round"/>
              </a:rPr>
              <a:t>rights@education.gov.il</a:t>
            </a:r>
            <a:endParaRPr sz="2800" dirty="0">
              <a:solidFill>
                <a:srgbClr val="192A72"/>
              </a:solidFill>
              <a:latin typeface="Varela Round"/>
              <a:ea typeface="Varela Round"/>
              <a:cs typeface="Varela Round"/>
              <a:sym typeface="Varela Round"/>
            </a:endParaRPr>
          </a:p>
        </p:txBody>
      </p:sp>
      <p:sp>
        <p:nvSpPr>
          <p:cNvPr id="124" name="Google Shape;124;p16"/>
          <p:cNvSpPr/>
          <p:nvPr/>
        </p:nvSpPr>
        <p:spPr>
          <a:xfrm>
            <a:off x="1588" y="1838891"/>
            <a:ext cx="12187239" cy="763088"/>
          </a:xfrm>
          <a:prstGeom prst="rect">
            <a:avLst/>
          </a:prstGeom>
          <a:noFill/>
          <a:ln>
            <a:noFill/>
          </a:ln>
        </p:spPr>
        <p:txBody>
          <a:bodyPr spcFirstLastPara="1" wrap="square" lIns="91401" tIns="45688" rIns="91401" bIns="45688" anchor="t" anchorCtr="0">
            <a:noAutofit/>
          </a:bodyPr>
          <a:lstStyle/>
          <a:p>
            <a:pPr algn="ctr" rtl="1">
              <a:lnSpc>
                <a:spcPct val="150000"/>
              </a:lnSpc>
              <a:buSzPts val="3200"/>
            </a:pPr>
            <a:r>
              <a:rPr lang="iw-IL" sz="3200" b="1">
                <a:solidFill>
                  <a:srgbClr val="192A72"/>
                </a:solidFill>
                <a:latin typeface="Varela Round"/>
                <a:ea typeface="Varela Round"/>
                <a:cs typeface="Varela Round"/>
                <a:sym typeface="Varela Round"/>
              </a:rPr>
              <a:t>שימוש ביצירות מוגנות בזכויות יוצרים ואיתור בעלי זכויות </a:t>
            </a:r>
            <a:endParaRPr/>
          </a:p>
        </p:txBody>
      </p:sp>
    </p:spTree>
    <p:extLst>
      <p:ext uri="{BB962C8B-B14F-4D97-AF65-F5344CB8AC3E}">
        <p14:creationId xmlns:p14="http://schemas.microsoft.com/office/powerpoint/2010/main" val="3035633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a:extLst>
              <a:ext uri="{FF2B5EF4-FFF2-40B4-BE49-F238E27FC236}">
                <a16:creationId xmlns:a16="http://schemas.microsoft.com/office/drawing/2014/main" id="{865337EA-3A3B-435F-9F31-356B5C591281}"/>
              </a:ext>
            </a:extLst>
          </p:cNvPr>
          <p:cNvSpPr>
            <a:spLocks noGrp="1"/>
          </p:cNvSpPr>
          <p:nvPr>
            <p:ph type="body" idx="2"/>
          </p:nvPr>
        </p:nvSpPr>
        <p:spPr>
          <a:xfrm>
            <a:off x="1156447" y="1614498"/>
            <a:ext cx="10158995" cy="4642867"/>
          </a:xfrm>
          <a:ln w="19050">
            <a:noFill/>
          </a:ln>
        </p:spPr>
        <p:txBody>
          <a:bodyPr/>
          <a:lstStyle/>
          <a:p>
            <a:pPr marL="76200" indent="0">
              <a:buNone/>
            </a:pPr>
            <a:r>
              <a:rPr lang="he-IL" sz="3200" dirty="0">
                <a:solidFill>
                  <a:schemeClr val="bg2">
                    <a:lumMod val="50000"/>
                  </a:schemeClr>
                </a:solidFill>
                <a:latin typeface="Varela Round" panose="020B0604020202020204" charset="-79"/>
                <a:cs typeface="Varela Round" panose="020B0604020202020204" charset="-79"/>
              </a:rPr>
              <a:t>מרגרט מאהלר הייתה פסיכיאטרית ופסיכואנליטיקאית יהודייה-הונגרייה. מחשובות התיאורטיקניות של </a:t>
            </a:r>
          </a:p>
          <a:p>
            <a:pPr marL="76200" indent="0">
              <a:buNone/>
            </a:pPr>
            <a:r>
              <a:rPr lang="he-IL" sz="3200" dirty="0">
                <a:solidFill>
                  <a:schemeClr val="bg2">
                    <a:lumMod val="50000"/>
                  </a:schemeClr>
                </a:solidFill>
                <a:latin typeface="Varela Round" panose="020B0604020202020204" charset="-79"/>
                <a:cs typeface="Varela Round" panose="020B0604020202020204" charset="-79"/>
              </a:rPr>
              <a:t>תיאוריית יחסי האובייקט ומפתחת תהליך </a:t>
            </a:r>
          </a:p>
          <a:p>
            <a:pPr marL="76200" indent="0">
              <a:buNone/>
            </a:pPr>
            <a:r>
              <a:rPr lang="he-IL" sz="3200" dirty="0" err="1">
                <a:solidFill>
                  <a:srgbClr val="C00000"/>
                </a:solidFill>
                <a:latin typeface="Varela Round" panose="020B0604020202020204" charset="-79"/>
                <a:cs typeface="Varela Round" panose="020B0604020202020204" charset="-79"/>
              </a:rPr>
              <a:t>הספרציה</a:t>
            </a:r>
            <a:r>
              <a:rPr lang="he-IL" sz="3200" dirty="0">
                <a:solidFill>
                  <a:srgbClr val="C00000"/>
                </a:solidFill>
                <a:latin typeface="Varela Round" panose="020B0604020202020204" charset="-79"/>
                <a:cs typeface="Varela Round" panose="020B0604020202020204" charset="-79"/>
              </a:rPr>
              <a:t>-אינדיבידואציה</a:t>
            </a:r>
            <a:r>
              <a:rPr lang="he-IL" sz="3200" dirty="0">
                <a:solidFill>
                  <a:schemeClr val="bg2">
                    <a:lumMod val="50000"/>
                  </a:schemeClr>
                </a:solidFill>
                <a:latin typeface="Varela Round" panose="020B0604020202020204" charset="-79"/>
                <a:cs typeface="Varela Round" panose="020B0604020202020204" charset="-79"/>
              </a:rPr>
              <a:t>. ייחסה תפקיד חשוב </a:t>
            </a:r>
          </a:p>
          <a:p>
            <a:pPr marL="76200" indent="0">
              <a:buNone/>
            </a:pPr>
            <a:r>
              <a:rPr lang="he-IL" sz="3200" dirty="0">
                <a:solidFill>
                  <a:schemeClr val="bg2">
                    <a:lumMod val="50000"/>
                  </a:schemeClr>
                </a:solidFill>
                <a:latin typeface="Varela Round" panose="020B0604020202020204" charset="-79"/>
                <a:cs typeface="Varela Round" panose="020B0604020202020204" charset="-79"/>
              </a:rPr>
              <a:t>לעצמאותו של האני ביחס לדמות האם.</a:t>
            </a:r>
          </a:p>
          <a:p>
            <a:pPr marL="76200" indent="0">
              <a:buNone/>
            </a:pPr>
            <a:endParaRPr lang="he-IL" sz="3200" dirty="0">
              <a:solidFill>
                <a:schemeClr val="bg2">
                  <a:lumMod val="50000"/>
                </a:schemeClr>
              </a:solidFill>
              <a:latin typeface="Varela Round" panose="020B0604020202020204" charset="-79"/>
              <a:cs typeface="Varela Round" panose="020B0604020202020204" charset="-79"/>
            </a:endParaRPr>
          </a:p>
        </p:txBody>
      </p:sp>
      <p:sp>
        <p:nvSpPr>
          <p:cNvPr id="2" name="TextBox 1"/>
          <p:cNvSpPr txBox="1"/>
          <p:nvPr/>
        </p:nvSpPr>
        <p:spPr>
          <a:xfrm>
            <a:off x="2187726" y="428878"/>
            <a:ext cx="7814960" cy="1107996"/>
          </a:xfrm>
          <a:prstGeom prst="rect">
            <a:avLst/>
          </a:prstGeom>
          <a:noFill/>
        </p:spPr>
        <p:txBody>
          <a:bodyPr wrap="none" rtlCol="1">
            <a:spAutoFit/>
          </a:bodyPr>
          <a:lstStyle/>
          <a:p>
            <a:r>
              <a:rPr lang="he-IL" sz="6600" u="sng" dirty="0">
                <a:solidFill>
                  <a:schemeClr val="accent3">
                    <a:lumMod val="75000"/>
                  </a:schemeClr>
                </a:solidFill>
                <a:latin typeface="Varela Round" panose="020B0500000000000000" charset="-79"/>
                <a:cs typeface="Varela Round" panose="020B0500000000000000" charset="-79"/>
              </a:rPr>
              <a:t>מרגרט מאהלר - רקע</a:t>
            </a:r>
          </a:p>
        </p:txBody>
      </p:sp>
      <p:pic>
        <p:nvPicPr>
          <p:cNvPr id="3" name="תמונה 2"/>
          <p:cNvPicPr>
            <a:picLocks noChangeAspect="1"/>
          </p:cNvPicPr>
          <p:nvPr/>
        </p:nvPicPr>
        <p:blipFill rotWithShape="1">
          <a:blip r:embed="rId2">
            <a:extLst>
              <a:ext uri="{28A0092B-C50C-407E-A947-70E740481C1C}">
                <a14:useLocalDpi xmlns:a14="http://schemas.microsoft.com/office/drawing/2010/main" val="0"/>
              </a:ext>
            </a:extLst>
          </a:blip>
          <a:srcRect t="2156"/>
          <a:stretch/>
        </p:blipFill>
        <p:spPr>
          <a:xfrm>
            <a:off x="731974" y="2308914"/>
            <a:ext cx="2122821" cy="325403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5902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a:extLst>
              <a:ext uri="{FF2B5EF4-FFF2-40B4-BE49-F238E27FC236}">
                <a16:creationId xmlns:a16="http://schemas.microsoft.com/office/drawing/2014/main" id="{0E118A7D-12B8-4A5E-A8F9-C08B808A40AC}"/>
              </a:ext>
            </a:extLst>
          </p:cNvPr>
          <p:cNvSpPr>
            <a:spLocks noGrp="1"/>
          </p:cNvSpPr>
          <p:nvPr>
            <p:ph type="body" idx="2"/>
          </p:nvPr>
        </p:nvSpPr>
        <p:spPr>
          <a:xfrm>
            <a:off x="521341" y="878539"/>
            <a:ext cx="11160000" cy="4580965"/>
          </a:xfrm>
          <a:ln>
            <a:solidFill>
              <a:schemeClr val="accent3">
                <a:lumMod val="20000"/>
                <a:lumOff val="80000"/>
              </a:schemeClr>
            </a:solidFill>
          </a:ln>
        </p:spPr>
        <p:txBody>
          <a:bodyPr/>
          <a:lstStyle/>
          <a:p>
            <a:pPr marL="76200" indent="0" algn="ctr">
              <a:lnSpc>
                <a:spcPct val="150000"/>
              </a:lnSpc>
              <a:buNone/>
            </a:pPr>
            <a:r>
              <a:rPr lang="he-IL" sz="4000" b="1" u="sng" dirty="0">
                <a:solidFill>
                  <a:srgbClr val="FFC000"/>
                </a:solidFill>
                <a:latin typeface="Varela Round" panose="020B0604020202020204" charset="-79"/>
                <a:cs typeface="Varela Round" panose="020B0604020202020204" charset="-79"/>
              </a:rPr>
              <a:t>תהליך </a:t>
            </a:r>
            <a:r>
              <a:rPr lang="he-IL" sz="4000" b="1" u="sng" dirty="0" err="1">
                <a:solidFill>
                  <a:srgbClr val="FFC000"/>
                </a:solidFill>
                <a:latin typeface="Varela Round" panose="020B0604020202020204" charset="-79"/>
                <a:cs typeface="Varela Round" panose="020B0604020202020204" charset="-79"/>
              </a:rPr>
              <a:t>הספרציה</a:t>
            </a:r>
            <a:r>
              <a:rPr lang="he-IL" sz="4000" b="1" u="sng" dirty="0">
                <a:solidFill>
                  <a:srgbClr val="FFC000"/>
                </a:solidFill>
                <a:latin typeface="Varela Round" panose="020B0604020202020204" charset="-79"/>
                <a:cs typeface="Varela Round" panose="020B0604020202020204" charset="-79"/>
              </a:rPr>
              <a:t>-אינדיבידואציה</a:t>
            </a:r>
          </a:p>
          <a:p>
            <a:pPr marL="76200" indent="0">
              <a:lnSpc>
                <a:spcPct val="150000"/>
              </a:lnSpc>
              <a:buNone/>
            </a:pPr>
            <a:r>
              <a:rPr lang="he-IL" sz="2800" dirty="0">
                <a:solidFill>
                  <a:srgbClr val="192A72"/>
                </a:solidFill>
                <a:latin typeface="Varela Round" panose="020B0604020202020204" charset="-79"/>
                <a:cs typeface="Varela Round" panose="020B0604020202020204" charset="-79"/>
              </a:rPr>
              <a:t>תהליך </a:t>
            </a:r>
            <a:r>
              <a:rPr lang="he-IL" sz="2800" dirty="0" err="1">
                <a:solidFill>
                  <a:srgbClr val="192A72"/>
                </a:solidFill>
                <a:latin typeface="Varela Round" panose="020B0604020202020204" charset="-79"/>
                <a:cs typeface="Varela Round" panose="020B0604020202020204" charset="-79"/>
              </a:rPr>
              <a:t>הספרציה</a:t>
            </a:r>
            <a:r>
              <a:rPr lang="he-IL" sz="2800" dirty="0">
                <a:solidFill>
                  <a:srgbClr val="192A72"/>
                </a:solidFill>
                <a:latin typeface="Varela Round" panose="020B0604020202020204" charset="-79"/>
                <a:cs typeface="Varela Round" panose="020B0604020202020204" charset="-79"/>
              </a:rPr>
              <a:t>-אינדיבידואציה מתרחש ב3 השנים הראשונות לחייו של הילד. הוא מהווה גורם מרכזי בעיצוב האישיות התקינה </a:t>
            </a:r>
          </a:p>
          <a:p>
            <a:pPr marL="76200" indent="0">
              <a:lnSpc>
                <a:spcPct val="150000"/>
              </a:lnSpc>
              <a:buNone/>
            </a:pPr>
            <a:r>
              <a:rPr lang="he-IL" sz="2800" dirty="0">
                <a:solidFill>
                  <a:srgbClr val="192A72"/>
                </a:solidFill>
                <a:latin typeface="Varela Round" panose="020B0604020202020204" charset="-79"/>
                <a:cs typeface="Varela Round" panose="020B0604020202020204" charset="-79"/>
              </a:rPr>
              <a:t>והפתולוגית של האדם. </a:t>
            </a:r>
          </a:p>
          <a:p>
            <a:pPr marL="76200" indent="0">
              <a:lnSpc>
                <a:spcPct val="150000"/>
              </a:lnSpc>
              <a:buNone/>
            </a:pPr>
            <a:r>
              <a:rPr lang="he-IL" sz="2800" dirty="0">
                <a:solidFill>
                  <a:srgbClr val="192A72"/>
                </a:solidFill>
                <a:latin typeface="Varela Round" panose="020B0604020202020204" charset="-79"/>
                <a:cs typeface="Varela Round" panose="020B0604020202020204" charset="-79"/>
              </a:rPr>
              <a:t>מאהלר טענה, כי בעוד לידתו הפיסית של התינוק </a:t>
            </a:r>
          </a:p>
          <a:p>
            <a:pPr marL="76200" indent="0">
              <a:lnSpc>
                <a:spcPct val="150000"/>
              </a:lnSpc>
              <a:buNone/>
            </a:pPr>
            <a:r>
              <a:rPr lang="he-IL" sz="2800" dirty="0">
                <a:solidFill>
                  <a:srgbClr val="192A72"/>
                </a:solidFill>
                <a:latin typeface="Varela Round" panose="020B0604020202020204" charset="-79"/>
                <a:cs typeface="Varela Round" panose="020B0604020202020204" charset="-79"/>
              </a:rPr>
              <a:t>מתרחשת עם יציאתו מהרחם הרי שהלידה </a:t>
            </a:r>
          </a:p>
          <a:p>
            <a:pPr marL="76200" indent="0">
              <a:lnSpc>
                <a:spcPct val="150000"/>
              </a:lnSpc>
              <a:buNone/>
            </a:pPr>
            <a:r>
              <a:rPr lang="he-IL" sz="2800" dirty="0">
                <a:solidFill>
                  <a:srgbClr val="192A72"/>
                </a:solidFill>
                <a:latin typeface="Varela Round" panose="020B0604020202020204" charset="-79"/>
                <a:cs typeface="Varela Round" panose="020B0604020202020204" charset="-79"/>
              </a:rPr>
              <a:t>הפסיכולוגית מתרחשת בגיל שנתיים-שלוש. </a:t>
            </a:r>
          </a:p>
          <a:p>
            <a:pPr marL="76200" indent="0">
              <a:lnSpc>
                <a:spcPct val="150000"/>
              </a:lnSpc>
              <a:buNone/>
            </a:pPr>
            <a:endParaRPr lang="he-IL" sz="2800" dirty="0">
              <a:solidFill>
                <a:srgbClr val="192A72"/>
              </a:solidFill>
              <a:latin typeface="Varela Round" panose="020B0604020202020204" charset="-79"/>
              <a:cs typeface="Varela Round" panose="020B0604020202020204" charset="-79"/>
            </a:endParaRPr>
          </a:p>
        </p:txBody>
      </p:sp>
      <p:pic>
        <p:nvPicPr>
          <p:cNvPr id="2" name="תמונה 1"/>
          <p:cNvPicPr>
            <a:picLocks noChangeAspect="1"/>
          </p:cNvPicPr>
          <p:nvPr/>
        </p:nvPicPr>
        <p:blipFill rotWithShape="1">
          <a:blip r:embed="rId2">
            <a:extLst>
              <a:ext uri="{28A0092B-C50C-407E-A947-70E740481C1C}">
                <a14:useLocalDpi xmlns:a14="http://schemas.microsoft.com/office/drawing/2010/main" val="0"/>
              </a:ext>
            </a:extLst>
          </a:blip>
          <a:srcRect l="5306" t="63529" r="54302" b="4967"/>
          <a:stretch/>
        </p:blipFill>
        <p:spPr>
          <a:xfrm rot="21235552">
            <a:off x="627872" y="3309516"/>
            <a:ext cx="2770094" cy="2160495"/>
          </a:xfrm>
          <a:prstGeom prst="rect">
            <a:avLst/>
          </a:prstGeom>
        </p:spPr>
      </p:pic>
      <p:sp>
        <p:nvSpPr>
          <p:cNvPr id="3" name="מלבן 2"/>
          <p:cNvSpPr/>
          <p:nvPr/>
        </p:nvSpPr>
        <p:spPr>
          <a:xfrm rot="21235552">
            <a:off x="3013529" y="2949388"/>
            <a:ext cx="286870" cy="3406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itchFamily="2" charset="-79"/>
              <a:cs typeface="Varela Round" pitchFamily="2" charset="-79"/>
            </a:endParaRPr>
          </a:p>
        </p:txBody>
      </p:sp>
    </p:spTree>
    <p:extLst>
      <p:ext uri="{BB962C8B-B14F-4D97-AF65-F5344CB8AC3E}">
        <p14:creationId xmlns:p14="http://schemas.microsoft.com/office/powerpoint/2010/main" val="1465676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a:extLst>
              <a:ext uri="{FF2B5EF4-FFF2-40B4-BE49-F238E27FC236}">
                <a16:creationId xmlns:a16="http://schemas.microsoft.com/office/drawing/2014/main" id="{1320F802-DBE5-4267-9850-4D554A936F1C}"/>
              </a:ext>
            </a:extLst>
          </p:cNvPr>
          <p:cNvSpPr>
            <a:spLocks noGrp="1"/>
          </p:cNvSpPr>
          <p:nvPr>
            <p:ph type="body" idx="2"/>
          </p:nvPr>
        </p:nvSpPr>
        <p:spPr>
          <a:xfrm>
            <a:off x="2127928" y="1210237"/>
            <a:ext cx="7934557" cy="3818965"/>
          </a:xfrm>
          <a:ln w="28575">
            <a:noFill/>
          </a:ln>
        </p:spPr>
        <p:txBody>
          <a:bodyPr anchor="ctr"/>
          <a:lstStyle/>
          <a:p>
            <a:pPr marL="76200" indent="0" algn="ctr">
              <a:lnSpc>
                <a:spcPct val="115000"/>
              </a:lnSpc>
              <a:spcBef>
                <a:spcPts val="505"/>
              </a:spcBef>
              <a:buNone/>
            </a:pPr>
            <a:r>
              <a:rPr lang="he-IL" sz="4000" b="1" dirty="0">
                <a:solidFill>
                  <a:srgbClr val="FFC00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rPr>
              <a:t>ישנם שני שלבים מקדימים לתהליך </a:t>
            </a:r>
          </a:p>
          <a:p>
            <a:pPr marL="76200" indent="0" algn="ctr">
              <a:lnSpc>
                <a:spcPct val="115000"/>
              </a:lnSpc>
              <a:spcBef>
                <a:spcPts val="505"/>
              </a:spcBef>
              <a:buNone/>
            </a:pPr>
            <a:r>
              <a:rPr lang="he-IL" sz="4000" b="1" u="sng" dirty="0" err="1">
                <a:solidFill>
                  <a:srgbClr val="C0000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rPr>
              <a:t>הס</a:t>
            </a:r>
            <a:r>
              <a:rPr lang="he-IL" sz="4000" b="1" u="sng" dirty="0" err="1">
                <a:solidFill>
                  <a:srgbClr val="C00000"/>
                </a:solidFill>
                <a:effectLst>
                  <a:outerShdw blurRad="38100" dist="38100" dir="2700000" algn="tl">
                    <a:srgbClr val="000000">
                      <a:alpha val="43137"/>
                    </a:srgbClr>
                  </a:outerShdw>
                </a:effectLst>
                <a:latin typeface="Varela Round" panose="020B0604020202020204" charset="-79"/>
                <a:cs typeface="Varela Round" panose="020B0604020202020204" charset="-79"/>
              </a:rPr>
              <a:t>פרציה</a:t>
            </a:r>
            <a:r>
              <a:rPr lang="he-IL" sz="4000" b="1" u="sng" dirty="0">
                <a:solidFill>
                  <a:srgbClr val="C00000"/>
                </a:solidFill>
                <a:effectLst>
                  <a:outerShdw blurRad="38100" dist="38100" dir="2700000" algn="tl">
                    <a:srgbClr val="000000">
                      <a:alpha val="43137"/>
                    </a:srgbClr>
                  </a:outerShdw>
                </a:effectLst>
                <a:latin typeface="Varela Round" panose="020B0604020202020204" charset="-79"/>
                <a:cs typeface="Varela Round" panose="020B0604020202020204" charset="-79"/>
              </a:rPr>
              <a:t>-אינדיבידואציה:</a:t>
            </a:r>
          </a:p>
          <a:p>
            <a:pPr marL="590550" indent="-514350" algn="ctr">
              <a:lnSpc>
                <a:spcPct val="115000"/>
              </a:lnSpc>
              <a:spcAft>
                <a:spcPts val="800"/>
              </a:spcAft>
              <a:buFont typeface="+mj-cs"/>
              <a:buAutoNum type="hebrew2Minus"/>
            </a:pPr>
            <a:r>
              <a:rPr lang="he-IL" sz="3600" dirty="0">
                <a:latin typeface="Varela Round" panose="020B0604020202020204" charset="-79"/>
                <a:ea typeface="Times New Roman" panose="02020603050405020304" pitchFamily="18" charset="0"/>
                <a:cs typeface="Varela Round" panose="020B0604020202020204" charset="-79"/>
              </a:rPr>
              <a:t>השלב האוטיסטי הנורמלי</a:t>
            </a:r>
          </a:p>
          <a:p>
            <a:pPr marL="590550" indent="-514350" algn="ctr">
              <a:lnSpc>
                <a:spcPct val="115000"/>
              </a:lnSpc>
              <a:spcAft>
                <a:spcPts val="800"/>
              </a:spcAft>
              <a:buFont typeface="+mj-cs"/>
              <a:buAutoNum type="hebrew2Minus"/>
            </a:pPr>
            <a:r>
              <a:rPr lang="he-IL" sz="3600" dirty="0">
                <a:latin typeface="Varela Round" panose="020B0604020202020204" charset="-79"/>
                <a:ea typeface="Times New Roman" panose="02020603050405020304" pitchFamily="18" charset="0"/>
                <a:cs typeface="Varela Round" panose="020B0604020202020204" charset="-79"/>
              </a:rPr>
              <a:t>השלב הסימביוטי הנורמלי</a:t>
            </a:r>
          </a:p>
          <a:p>
            <a:pPr marL="76200" lvl="0" indent="0" algn="ctr">
              <a:lnSpc>
                <a:spcPct val="115000"/>
              </a:lnSpc>
              <a:spcBef>
                <a:spcPts val="505"/>
              </a:spcBef>
              <a:buNone/>
            </a:pPr>
            <a:endParaRPr lang="he-IL" sz="3600" b="1" dirty="0">
              <a:solidFill>
                <a:srgbClr val="10077F"/>
              </a:solidFill>
              <a:latin typeface="Varela Round" panose="020B0604020202020204" charset="-79"/>
              <a:ea typeface="Times New Roman" panose="02020603050405020304" pitchFamily="18" charset="0"/>
              <a:cs typeface="Varela Round" panose="020B0604020202020204" charset="-79"/>
            </a:endParaRPr>
          </a:p>
        </p:txBody>
      </p:sp>
    </p:spTree>
    <p:extLst>
      <p:ext uri="{BB962C8B-B14F-4D97-AF65-F5344CB8AC3E}">
        <p14:creationId xmlns:p14="http://schemas.microsoft.com/office/powerpoint/2010/main" val="87778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a:extLst>
              <a:ext uri="{FF2B5EF4-FFF2-40B4-BE49-F238E27FC236}">
                <a16:creationId xmlns:a16="http://schemas.microsoft.com/office/drawing/2014/main" id="{1320F802-DBE5-4267-9850-4D554A936F1C}"/>
              </a:ext>
            </a:extLst>
          </p:cNvPr>
          <p:cNvSpPr>
            <a:spLocks noGrp="1"/>
          </p:cNvSpPr>
          <p:nvPr>
            <p:ph type="body" idx="2"/>
          </p:nvPr>
        </p:nvSpPr>
        <p:spPr>
          <a:xfrm>
            <a:off x="1461245" y="448235"/>
            <a:ext cx="10470776" cy="5629836"/>
          </a:xfrm>
          <a:ln w="28575">
            <a:noFill/>
          </a:ln>
        </p:spPr>
        <p:txBody>
          <a:bodyPr anchor="ctr"/>
          <a:lstStyle/>
          <a:p>
            <a:pPr marL="76200" indent="0">
              <a:spcBef>
                <a:spcPts val="505"/>
              </a:spcBef>
              <a:buNone/>
            </a:pPr>
            <a:r>
              <a:rPr lang="he-IL" sz="4400" b="1" dirty="0">
                <a:solidFill>
                  <a:srgbClr val="7030A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rPr>
              <a:t>השלב האוטיסטי הנורמלי:</a:t>
            </a:r>
          </a:p>
          <a:p>
            <a:pPr marL="76200" indent="0">
              <a:spcBef>
                <a:spcPts val="505"/>
              </a:spcBef>
              <a:buNone/>
            </a:pPr>
            <a:r>
              <a:rPr lang="he-IL" sz="3600" dirty="0">
                <a:latin typeface="Varela Round" panose="020B0604020202020204" charset="-79"/>
                <a:ea typeface="Times New Roman" panose="02020603050405020304" pitchFamily="18" charset="0"/>
                <a:cs typeface="Varela Round" panose="020B0604020202020204" charset="-79"/>
              </a:rPr>
              <a:t>מתרחש ב4 השבועות הראשונים </a:t>
            </a:r>
          </a:p>
          <a:p>
            <a:pPr marL="76200" indent="0">
              <a:spcBef>
                <a:spcPts val="505"/>
              </a:spcBef>
              <a:buNone/>
            </a:pPr>
            <a:r>
              <a:rPr lang="he-IL" sz="3600" dirty="0">
                <a:latin typeface="Varela Round" panose="020B0604020202020204" charset="-79"/>
                <a:ea typeface="Times New Roman" panose="02020603050405020304" pitchFamily="18" charset="0"/>
                <a:cs typeface="Varela Round" panose="020B0604020202020204" charset="-79"/>
              </a:rPr>
              <a:t>לחייו של התינוק. בשלב זה התינוק </a:t>
            </a:r>
          </a:p>
          <a:p>
            <a:pPr marL="76200" indent="0">
              <a:spcBef>
                <a:spcPts val="505"/>
              </a:spcBef>
              <a:buNone/>
            </a:pPr>
            <a:r>
              <a:rPr lang="he-IL" sz="3600" dirty="0">
                <a:latin typeface="Varela Round" panose="020B0604020202020204" charset="-79"/>
                <a:ea typeface="Times New Roman" panose="02020603050405020304" pitchFamily="18" charset="0"/>
                <a:cs typeface="Varela Round" panose="020B0604020202020204" charset="-79"/>
              </a:rPr>
              <a:t>מנותק מהעולם החיצון ומעביר את </a:t>
            </a:r>
          </a:p>
          <a:p>
            <a:pPr marL="76200" indent="0">
              <a:spcBef>
                <a:spcPts val="505"/>
              </a:spcBef>
              <a:buNone/>
            </a:pPr>
            <a:r>
              <a:rPr lang="he-IL" sz="3600" dirty="0">
                <a:latin typeface="Varela Round" panose="020B0604020202020204" charset="-79"/>
                <a:ea typeface="Times New Roman" panose="02020603050405020304" pitchFamily="18" charset="0"/>
                <a:cs typeface="Varela Round" panose="020B0604020202020204" charset="-79"/>
              </a:rPr>
              <a:t>זמנו בשינה ומתעורר רק כאשר </a:t>
            </a:r>
          </a:p>
          <a:p>
            <a:pPr marL="76200" indent="0">
              <a:spcBef>
                <a:spcPts val="505"/>
              </a:spcBef>
              <a:buNone/>
            </a:pPr>
            <a:r>
              <a:rPr lang="he-IL" sz="3600" dirty="0">
                <a:latin typeface="Varela Round" panose="020B0604020202020204" charset="-79"/>
                <a:ea typeface="Times New Roman" panose="02020603050405020304" pitchFamily="18" charset="0"/>
                <a:cs typeface="Varela Round" panose="020B0604020202020204" charset="-79"/>
              </a:rPr>
              <a:t>הוא רוצה לאכול. ההפרדה בין </a:t>
            </a:r>
          </a:p>
          <a:p>
            <a:pPr marL="76200" indent="0">
              <a:spcBef>
                <a:spcPts val="505"/>
              </a:spcBef>
              <a:buNone/>
            </a:pPr>
            <a:r>
              <a:rPr lang="he-IL" sz="3600" dirty="0">
                <a:latin typeface="Varela Round" panose="020B0604020202020204" charset="-79"/>
                <a:ea typeface="Times New Roman" panose="02020603050405020304" pitchFamily="18" charset="0"/>
                <a:cs typeface="Varela Round" panose="020B0604020202020204" charset="-79"/>
              </a:rPr>
              <a:t>"עצמי" ל"אחר" אינה קיימת. </a:t>
            </a:r>
          </a:p>
          <a:p>
            <a:pPr marL="76200" indent="0">
              <a:spcBef>
                <a:spcPts val="505"/>
              </a:spcBef>
              <a:buNone/>
            </a:pPr>
            <a:r>
              <a:rPr lang="he-IL" sz="3600" dirty="0">
                <a:latin typeface="Varela Round" panose="020B0604020202020204" charset="-79"/>
                <a:ea typeface="Times New Roman" panose="02020603050405020304" pitchFamily="18" charset="0"/>
                <a:cs typeface="Varela Round" panose="020B0604020202020204" charset="-79"/>
              </a:rPr>
              <a:t>התינוק אינו מכיר בקיומה של האם או בכך שהצרכים מסופקים לו בידי גורם חיצוני. </a:t>
            </a:r>
          </a:p>
        </p:txBody>
      </p:sp>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125" y="1622611"/>
            <a:ext cx="4404779" cy="29404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5208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a:extLst>
              <a:ext uri="{FF2B5EF4-FFF2-40B4-BE49-F238E27FC236}">
                <a16:creationId xmlns:a16="http://schemas.microsoft.com/office/drawing/2014/main" id="{1320F802-DBE5-4267-9850-4D554A936F1C}"/>
              </a:ext>
            </a:extLst>
          </p:cNvPr>
          <p:cNvSpPr>
            <a:spLocks noGrp="1"/>
          </p:cNvSpPr>
          <p:nvPr>
            <p:ph type="body" idx="2"/>
          </p:nvPr>
        </p:nvSpPr>
        <p:spPr>
          <a:xfrm>
            <a:off x="1532962" y="-1"/>
            <a:ext cx="10470776" cy="5647765"/>
          </a:xfrm>
          <a:ln w="28575">
            <a:noFill/>
          </a:ln>
        </p:spPr>
        <p:txBody>
          <a:bodyPr anchor="ctr"/>
          <a:lstStyle/>
          <a:p>
            <a:pPr marL="76200" indent="0">
              <a:spcBef>
                <a:spcPts val="505"/>
              </a:spcBef>
              <a:buNone/>
            </a:pPr>
            <a:r>
              <a:rPr lang="he-IL" sz="4400" b="1" dirty="0">
                <a:solidFill>
                  <a:srgbClr val="7030A0"/>
                </a:solidFill>
                <a:effectLst>
                  <a:outerShdw blurRad="38100" dist="38100" dir="2700000" algn="tl">
                    <a:srgbClr val="000000">
                      <a:alpha val="43137"/>
                    </a:srgbClr>
                  </a:outerShdw>
                </a:effectLst>
                <a:latin typeface="Varela Round" panose="020B0604020202020204" charset="-79"/>
                <a:ea typeface="Times New Roman" panose="02020603050405020304" pitchFamily="18" charset="0"/>
                <a:cs typeface="Varela Round" panose="020B0604020202020204" charset="-79"/>
              </a:rPr>
              <a:t>השלב הסימביוטי הנורמלי:</a:t>
            </a:r>
          </a:p>
          <a:p>
            <a:pPr marL="76200" indent="0">
              <a:spcBef>
                <a:spcPts val="505"/>
              </a:spcBef>
              <a:buNone/>
            </a:pPr>
            <a:r>
              <a:rPr lang="he-IL" sz="3600" dirty="0">
                <a:latin typeface="Varela Round" panose="020B0604020202020204" charset="-79"/>
                <a:ea typeface="Times New Roman" panose="02020603050405020304" pitchFamily="18" charset="0"/>
                <a:cs typeface="Varela Round" panose="020B0604020202020204" charset="-79"/>
              </a:rPr>
              <a:t>מתרחש החל מהחודש השני לחיים </a:t>
            </a:r>
          </a:p>
          <a:p>
            <a:pPr marL="76200" indent="0">
              <a:spcBef>
                <a:spcPts val="505"/>
              </a:spcBef>
              <a:buNone/>
            </a:pPr>
            <a:r>
              <a:rPr lang="he-IL" sz="3600" dirty="0">
                <a:latin typeface="Varela Round" panose="020B0604020202020204" charset="-79"/>
                <a:ea typeface="Times New Roman" panose="02020603050405020304" pitchFamily="18" charset="0"/>
                <a:cs typeface="Varela Round" panose="020B0604020202020204" charset="-79"/>
              </a:rPr>
              <a:t>התינוק מתחיל להיות ער לאמו אך</a:t>
            </a:r>
          </a:p>
          <a:p>
            <a:pPr marL="76200" indent="0">
              <a:spcBef>
                <a:spcPts val="505"/>
              </a:spcBef>
              <a:buNone/>
            </a:pPr>
            <a:r>
              <a:rPr lang="he-IL" sz="3600" dirty="0">
                <a:latin typeface="Varela Round" panose="020B0604020202020204" charset="-79"/>
                <a:ea typeface="Times New Roman" panose="02020603050405020304" pitchFamily="18" charset="0"/>
                <a:cs typeface="Varela Round" panose="020B0604020202020204" charset="-79"/>
              </a:rPr>
              <a:t>עדיין לא מבין שהיא גורם נפרד </a:t>
            </a:r>
          </a:p>
          <a:p>
            <a:pPr marL="76200" indent="0">
              <a:spcBef>
                <a:spcPts val="505"/>
              </a:spcBef>
              <a:buNone/>
            </a:pPr>
            <a:r>
              <a:rPr lang="he-IL" sz="3600" dirty="0">
                <a:latin typeface="Varela Round" panose="020B0604020202020204" charset="-79"/>
                <a:ea typeface="Times New Roman" panose="02020603050405020304" pitchFamily="18" charset="0"/>
                <a:cs typeface="Varela Round" panose="020B0604020202020204" charset="-79"/>
              </a:rPr>
              <a:t>ממנו ורואה אותם כמערכת אחת </a:t>
            </a:r>
          </a:p>
          <a:p>
            <a:pPr marL="76200" indent="0">
              <a:spcBef>
                <a:spcPts val="505"/>
              </a:spcBef>
              <a:buNone/>
            </a:pPr>
            <a:r>
              <a:rPr lang="he-IL" sz="3600" dirty="0">
                <a:latin typeface="Varela Round" panose="020B0604020202020204" charset="-79"/>
                <a:ea typeface="Times New Roman" panose="02020603050405020304" pitchFamily="18" charset="0"/>
                <a:cs typeface="Varela Round" panose="020B0604020202020204" charset="-79"/>
              </a:rPr>
              <a:t>כל יכולה. </a:t>
            </a:r>
          </a:p>
        </p:txBody>
      </p:sp>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59" y="2241176"/>
            <a:ext cx="4410636" cy="29404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793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EEEC4C36-458E-4283-AFCF-9AF36496B4B0}"/>
              </a:ext>
            </a:extLst>
          </p:cNvPr>
          <p:cNvSpPr/>
          <p:nvPr/>
        </p:nvSpPr>
        <p:spPr>
          <a:xfrm>
            <a:off x="621183" y="336731"/>
            <a:ext cx="10948046" cy="6001643"/>
          </a:xfrm>
          <a:prstGeom prst="rect">
            <a:avLst/>
          </a:prstGeom>
        </p:spPr>
        <p:txBody>
          <a:bodyPr wrap="square">
            <a:spAutoFit/>
          </a:bodyPr>
          <a:lstStyle/>
          <a:p>
            <a:pPr marL="76200" lvl="0" algn="ctr" rtl="1">
              <a:lnSpc>
                <a:spcPct val="150000"/>
              </a:lnSpc>
              <a:buClr>
                <a:srgbClr val="002060"/>
              </a:buClr>
              <a:buSzPts val="2400"/>
            </a:pPr>
            <a:r>
              <a:rPr lang="he-IL" sz="4000" b="1" u="sng" spc="300" dirty="0">
                <a:solidFill>
                  <a:srgbClr val="0070C0"/>
                </a:solidFill>
                <a:effectLst>
                  <a:outerShdw blurRad="38100" dist="38100" dir="2700000" algn="tl">
                    <a:srgbClr val="000000">
                      <a:alpha val="43137"/>
                    </a:srgbClr>
                  </a:outerShdw>
                </a:effectLst>
                <a:latin typeface="Varela Round" panose="020B0500000000000000" charset="-79"/>
                <a:ea typeface="Times New Roman" panose="02020603050405020304" pitchFamily="18" charset="0"/>
                <a:cs typeface="Varela Round" panose="020B0500000000000000" charset="-79"/>
                <a:sym typeface="Varela Round"/>
              </a:rPr>
              <a:t>תהליך </a:t>
            </a:r>
            <a:r>
              <a:rPr lang="he-IL" sz="4000" b="1" u="sng" spc="300" dirty="0" err="1">
                <a:solidFill>
                  <a:srgbClr val="0070C0"/>
                </a:solidFill>
                <a:effectLst>
                  <a:outerShdw blurRad="38100" dist="38100" dir="2700000" algn="tl">
                    <a:srgbClr val="000000">
                      <a:alpha val="43137"/>
                    </a:srgbClr>
                  </a:outerShdw>
                </a:effectLst>
                <a:latin typeface="Varela Round" panose="020B0500000000000000" charset="-79"/>
                <a:ea typeface="Times New Roman" panose="02020603050405020304" pitchFamily="18" charset="0"/>
                <a:cs typeface="Varela Round" panose="020B0500000000000000" charset="-79"/>
                <a:sym typeface="Varela Round"/>
              </a:rPr>
              <a:t>ההספרציה</a:t>
            </a:r>
            <a:r>
              <a:rPr lang="he-IL" sz="4000" b="1" u="sng" spc="300" dirty="0">
                <a:solidFill>
                  <a:srgbClr val="0070C0"/>
                </a:solidFill>
                <a:effectLst>
                  <a:outerShdw blurRad="38100" dist="38100" dir="2700000" algn="tl">
                    <a:srgbClr val="000000">
                      <a:alpha val="43137"/>
                    </a:srgbClr>
                  </a:outerShdw>
                </a:effectLst>
                <a:latin typeface="Varela Round" panose="020B0500000000000000" charset="-79"/>
                <a:ea typeface="Times New Roman" panose="02020603050405020304" pitchFamily="18" charset="0"/>
                <a:cs typeface="Varela Round" panose="020B0500000000000000" charset="-79"/>
                <a:sym typeface="Varela Round"/>
              </a:rPr>
              <a:t>-אינדיבידואציה בילדות:</a:t>
            </a:r>
          </a:p>
          <a:p>
            <a:pPr marL="76200" algn="ctr" rtl="1">
              <a:lnSpc>
                <a:spcPct val="150000"/>
              </a:lnSpc>
              <a:buClr>
                <a:srgbClr val="002060"/>
              </a:buClr>
              <a:buSzPts val="2400"/>
            </a:pP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בסביבות  גיל חצי שנה מתחיל התהליך המרכזי המכונה </a:t>
            </a:r>
            <a:r>
              <a:rPr lang="he-IL" sz="2400" dirty="0" err="1">
                <a:solidFill>
                  <a:srgbClr val="C00000"/>
                </a:solidFill>
                <a:latin typeface="Varela Round" panose="020B0604020202020204" charset="-79"/>
                <a:ea typeface="Times New Roman" panose="02020603050405020304" pitchFamily="18" charset="0"/>
                <a:cs typeface="Varela Round" panose="020B0604020202020204" charset="-79"/>
                <a:sym typeface="Varela Round"/>
              </a:rPr>
              <a:t>הספרציה</a:t>
            </a:r>
            <a:r>
              <a:rPr lang="he-IL" sz="2400" dirty="0">
                <a:solidFill>
                  <a:srgbClr val="C00000"/>
                </a:solidFill>
                <a:latin typeface="Varela Round" panose="020B0604020202020204" charset="-79"/>
                <a:ea typeface="Times New Roman" panose="02020603050405020304" pitchFamily="18" charset="0"/>
                <a:cs typeface="Varela Round" panose="020B0604020202020204" charset="-79"/>
                <a:sym typeface="Varela Round"/>
              </a:rPr>
              <a:t>-אינדיבידואציה</a:t>
            </a: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 שבו ראשית יש </a:t>
            </a:r>
            <a:r>
              <a:rPr lang="he-IL" sz="2400" dirty="0">
                <a:solidFill>
                  <a:srgbClr val="C00000"/>
                </a:solidFill>
                <a:latin typeface="Varela Round" panose="020B0604020202020204" charset="-79"/>
                <a:ea typeface="Times New Roman" panose="02020603050405020304" pitchFamily="18" charset="0"/>
                <a:cs typeface="Varela Round" panose="020B0604020202020204" charset="-79"/>
                <a:sym typeface="Varela Round"/>
              </a:rPr>
              <a:t>אינדיבידואציה</a:t>
            </a: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 הכוללת את ההיווצרות הנפשית של הילד וכך מאפשרת היווצרותם של "קביעות העצמי" ו"קביעות האובייקט". מצד שני, יש </a:t>
            </a:r>
            <a:r>
              <a:rPr lang="he-IL" sz="2400" dirty="0" err="1">
                <a:solidFill>
                  <a:srgbClr val="C00000"/>
                </a:solidFill>
                <a:latin typeface="Varela Round" panose="020B0604020202020204" charset="-79"/>
                <a:ea typeface="Times New Roman" panose="02020603050405020304" pitchFamily="18" charset="0"/>
                <a:cs typeface="Varela Round" panose="020B0604020202020204" charset="-79"/>
                <a:sym typeface="Varela Round"/>
              </a:rPr>
              <a:t>ספרציה</a:t>
            </a: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 שהיא היפרדות או עצמאות מהאם. </a:t>
            </a:r>
          </a:p>
          <a:p>
            <a:pPr marL="76200" algn="ctr" rtl="1">
              <a:lnSpc>
                <a:spcPct val="150000"/>
              </a:lnSpc>
              <a:buClr>
                <a:srgbClr val="002060"/>
              </a:buClr>
              <a:buSzPts val="2400"/>
            </a:pPr>
            <a:r>
              <a:rPr lang="he-IL" sz="2400" dirty="0">
                <a:solidFill>
                  <a:srgbClr val="002060"/>
                </a:solidFill>
                <a:latin typeface="Varela Round" panose="020B0604020202020204" charset="-79"/>
                <a:ea typeface="Times New Roman" panose="02020603050405020304" pitchFamily="18" charset="0"/>
                <a:cs typeface="Varela Round" panose="020B0604020202020204" charset="-79"/>
                <a:sym typeface="Varela Round"/>
              </a:rPr>
              <a:t>יש בתהליך 4 תתי שלבים:</a:t>
            </a:r>
          </a:p>
          <a:p>
            <a:pPr marL="76200" algn="ctr" rtl="1">
              <a:lnSpc>
                <a:spcPct val="150000"/>
              </a:lnSpc>
              <a:buClr>
                <a:srgbClr val="002060"/>
              </a:buClr>
              <a:buSzPts val="2400"/>
            </a:pPr>
            <a:r>
              <a:rPr lang="he-IL" sz="2400" dirty="0">
                <a:solidFill>
                  <a:srgbClr val="92D050"/>
                </a:solidFill>
                <a:latin typeface="Varela Round" panose="020B0604020202020204" charset="-79"/>
                <a:ea typeface="Times New Roman" panose="02020603050405020304" pitchFamily="18" charset="0"/>
                <a:cs typeface="Varela Round" panose="020B0604020202020204" charset="-79"/>
                <a:sym typeface="Varela Round"/>
              </a:rPr>
              <a:t>א. הבחנה</a:t>
            </a:r>
          </a:p>
          <a:p>
            <a:pPr marL="76200" algn="ctr" rtl="1">
              <a:lnSpc>
                <a:spcPct val="150000"/>
              </a:lnSpc>
              <a:buClr>
                <a:srgbClr val="002060"/>
              </a:buClr>
              <a:buSzPts val="2400"/>
            </a:pPr>
            <a:r>
              <a:rPr lang="he-IL" sz="2400" dirty="0">
                <a:solidFill>
                  <a:srgbClr val="92D050"/>
                </a:solidFill>
                <a:latin typeface="Varela Round" panose="020B0604020202020204" charset="-79"/>
                <a:ea typeface="Times New Roman" panose="02020603050405020304" pitchFamily="18" charset="0"/>
                <a:cs typeface="Varela Round" panose="020B0604020202020204" charset="-79"/>
                <a:sym typeface="Varela Round"/>
              </a:rPr>
              <a:t>ב. אימון</a:t>
            </a:r>
          </a:p>
          <a:p>
            <a:pPr marL="76200" algn="ctr" rtl="1">
              <a:lnSpc>
                <a:spcPct val="150000"/>
              </a:lnSpc>
              <a:buClr>
                <a:srgbClr val="002060"/>
              </a:buClr>
              <a:buSzPts val="2400"/>
            </a:pPr>
            <a:r>
              <a:rPr lang="he-IL" sz="2400" dirty="0">
                <a:solidFill>
                  <a:srgbClr val="92D050"/>
                </a:solidFill>
                <a:latin typeface="Varela Round" panose="020B0604020202020204" charset="-79"/>
                <a:ea typeface="Times New Roman" panose="02020603050405020304" pitchFamily="18" charset="0"/>
                <a:cs typeface="Varela Round" panose="020B0604020202020204" charset="-79"/>
                <a:sym typeface="Varela Round"/>
              </a:rPr>
              <a:t>ג. התקרבות מחדש</a:t>
            </a:r>
          </a:p>
          <a:p>
            <a:pPr marL="76200" algn="ctr" rtl="1">
              <a:lnSpc>
                <a:spcPct val="150000"/>
              </a:lnSpc>
              <a:buClr>
                <a:srgbClr val="002060"/>
              </a:buClr>
              <a:buSzPts val="2400"/>
            </a:pPr>
            <a:r>
              <a:rPr lang="he-IL" sz="2400" dirty="0">
                <a:solidFill>
                  <a:srgbClr val="92D050"/>
                </a:solidFill>
                <a:latin typeface="Varela Round" panose="020B0604020202020204" charset="-79"/>
                <a:ea typeface="Times New Roman" panose="02020603050405020304" pitchFamily="18" charset="0"/>
                <a:cs typeface="Varela Round" panose="020B0604020202020204" charset="-79"/>
                <a:sym typeface="Varela Round"/>
              </a:rPr>
              <a:t>ד. עצמאות</a:t>
            </a:r>
          </a:p>
        </p:txBody>
      </p:sp>
    </p:spTree>
    <p:extLst>
      <p:ext uri="{BB962C8B-B14F-4D97-AF65-F5344CB8AC3E}">
        <p14:creationId xmlns:p14="http://schemas.microsoft.com/office/powerpoint/2010/main" val="319741340"/>
      </p:ext>
    </p:extLst>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1512</Words>
  <Application>Microsoft Office PowerPoint</Application>
  <PresentationFormat>מותאם אישית</PresentationFormat>
  <Paragraphs>172</Paragraphs>
  <Slides>32</Slides>
  <Notes>7</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32</vt:i4>
      </vt:variant>
    </vt:vector>
  </HeadingPairs>
  <TitlesOfParts>
    <vt:vector size="38" baseType="lpstr">
      <vt:lpstr>CampainB</vt:lpstr>
      <vt:lpstr>Times New Roman</vt:lpstr>
      <vt:lpstr>Varela Round</vt:lpstr>
      <vt:lpstr>Calibri</vt:lpstr>
      <vt:lpstr>Arial</vt:lpstr>
      <vt:lpstr>ערכת נושא Office</vt:lpstr>
      <vt:lpstr>מערכת שידורים לאומית</vt:lpstr>
      <vt:lpstr>תיאוריות התפתחות – דור שני התיאוריה של מרגרט מאהלר (חלק א)</vt:lpstr>
      <vt:lpstr>מה נלמד היום בשיעור?</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לסיכום</vt:lpstr>
      <vt:lpstr>משימה לסיכום חלק א'</vt:lpstr>
      <vt:lpstr>מצגת של PowerPoint‏</vt:lpstr>
      <vt:lpstr>תיאוריות התפתחות – דור שני יחסי אובייקט – התיאוריה של מלאני קליין (חלק ב)</vt:lpstr>
      <vt:lpstr>מה נלמד בחלק ב' של השיעור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לסיכום</vt:lpstr>
      <vt:lpstr>מטלה לסיכום</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
  <cp:lastModifiedBy/>
  <cp:revision>2</cp:revision>
  <dcterms:modified xsi:type="dcterms:W3CDTF">2021-10-21T12:31:02Z</dcterms:modified>
</cp:coreProperties>
</file>