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64" r:id="rId2"/>
    <p:sldId id="288" r:id="rId3"/>
    <p:sldId id="256" r:id="rId4"/>
    <p:sldId id="274" r:id="rId5"/>
    <p:sldId id="265" r:id="rId6"/>
    <p:sldId id="275" r:id="rId7"/>
    <p:sldId id="286" r:id="rId8"/>
    <p:sldId id="293" r:id="rId9"/>
    <p:sldId id="291" r:id="rId10"/>
    <p:sldId id="292" r:id="rId11"/>
    <p:sldId id="284" r:id="rId12"/>
    <p:sldId id="276" r:id="rId13"/>
    <p:sldId id="280" r:id="rId14"/>
    <p:sldId id="281" r:id="rId15"/>
    <p:sldId id="282" r:id="rId16"/>
    <p:sldId id="267" r:id="rId17"/>
    <p:sldId id="258" r:id="rId18"/>
    <p:sldId id="283" r:id="rId19"/>
    <p:sldId id="279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BDE686"/>
    <a:srgbClr val="6C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85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C2CE63-090A-4F17-BC10-2DEC22D023D5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A7565D-9A99-41D8-871E-BF61A029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83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l.brainpop.com/category_9/subcategory_119/subjects_5967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7565D-9A99-41D8-871E-BF61A029421B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203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https://il.brainpop.com/category_9/subcategory_119/subjects_5967/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he-IL" dirty="0"/>
              <a:t>יש לכם 8 דק לצפות בסרטון ולענות על השאלות</a:t>
            </a:r>
            <a:r>
              <a:rPr lang="he-IL" baseline="0" dirty="0"/>
              <a:t> לאחריהם נראה על כמה עובדות הצלחתם לעלות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7565D-9A99-41D8-871E-BF61A029421B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4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2" y="161488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6" y="1463747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6877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201025" y="5883881"/>
            <a:ext cx="4243715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8155" y="87231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6027" y="230190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55CC00B-29DC-4203-8D21-8D2C20987B42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58594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288473"/>
            <a:ext cx="10872592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7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1" y="8172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2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6290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933" y="1648412"/>
            <a:ext cx="8019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8200062" y="5948086"/>
            <a:ext cx="4315788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625" y="5079667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625" y="561868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600230" y="6422305"/>
            <a:ext cx="5068020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7E62F18-7C26-462A-8962-1907A4B8F9C1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14970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933" y="1648412"/>
            <a:ext cx="8019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909924" y="5948086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625" y="5079667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625" y="561868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310092" y="6422305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80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320177"/>
            <a:ext cx="10256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תחתית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2" y="1132263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34957" y="1664351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5B0A9CC-D9D2-4857-8763-689749A9A140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17520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320177"/>
            <a:ext cx="10256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תחתית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2" y="1132263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34957" y="1664351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17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38" y="320177"/>
            <a:ext cx="6660621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4216" y="320177"/>
            <a:ext cx="491738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8361908" y="5980332"/>
            <a:ext cx="4087267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762078" y="6268720"/>
            <a:ext cx="491648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75" y="3856038"/>
            <a:ext cx="491648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053ECA0-BA8B-43BC-B64E-15F8DAD64338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46422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38" y="320177"/>
            <a:ext cx="6660621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4216" y="320177"/>
            <a:ext cx="491738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6794782" y="5980332"/>
            <a:ext cx="5773456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6194952" y="6268720"/>
            <a:ext cx="659712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75" y="3856038"/>
            <a:ext cx="491648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199112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228888"/>
            <a:ext cx="10586646" cy="6354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8314690" y="5666296"/>
            <a:ext cx="4192452" cy="31541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288100" y="228888"/>
            <a:ext cx="3273715" cy="375126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684452" y="6090859"/>
            <a:ext cx="5436236" cy="75947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7902392-A7BF-4A32-93F9-038ED9ABB613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04984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228888"/>
            <a:ext cx="10586646" cy="6354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9438640" y="5666296"/>
            <a:ext cx="3424657" cy="31541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288100" y="228888"/>
            <a:ext cx="3273715" cy="375126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8422640" y="6090859"/>
            <a:ext cx="4440657" cy="75947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3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2" y="161488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6" y="1463747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6877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614159" y="588388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8155" y="87231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6027" y="230190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18375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F5A1B73-95BC-422C-899A-B67AB1BC4569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355769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32980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38127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8039532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7384905" y="6104086"/>
            <a:ext cx="526905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E5915D9-2167-4EA6-90EB-1AE8EFBA6F18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414969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9663545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008918" y="6104086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246424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645659"/>
            <a:ext cx="10872592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719163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9" y="18168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9591" y="610408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33400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2A0E754-38C7-43A0-A655-37D8A5FD0B5B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7394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645659"/>
            <a:ext cx="10872592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1148163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9" y="18168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9591" y="610408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33400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6516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288473"/>
            <a:ext cx="10872592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7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1" y="8172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2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D21F740-8059-452A-9552-F66280DD482B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05882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3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8" r:id="rId4"/>
    <p:sldLayoutId id="2147483661" r:id="rId5"/>
    <p:sldLayoutId id="2147483669" r:id="rId6"/>
    <p:sldLayoutId id="2147483664" r:id="rId7"/>
    <p:sldLayoutId id="2147483670" r:id="rId8"/>
    <p:sldLayoutId id="2147483666" r:id="rId9"/>
    <p:sldLayoutId id="2147483671" r:id="rId10"/>
    <p:sldLayoutId id="2147483657" r:id="rId11"/>
    <p:sldLayoutId id="2147483672" r:id="rId12"/>
    <p:sldLayoutId id="2147483662" r:id="rId13"/>
    <p:sldLayoutId id="2147483673" r:id="rId14"/>
    <p:sldLayoutId id="2147483665" r:id="rId15"/>
    <p:sldLayoutId id="2147483674" r:id="rId16"/>
    <p:sldLayoutId id="2147483663" r:id="rId17"/>
    <p:sldLayoutId id="2147483675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HldV6H47M&amp;t=253s-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192A72"/>
                </a:solidFill>
              </a:rPr>
              <a:t>מערכת שידורים לאומית</a:t>
            </a:r>
            <a:endParaRPr lang="en-US" b="1" dirty="0">
              <a:solidFill>
                <a:srgbClr val="192A72"/>
              </a:solidFill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ABC39AA-3F1C-4907-BF1C-277B07D00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8"/>
          <a:stretch/>
        </p:blipFill>
        <p:spPr>
          <a:xfrm>
            <a:off x="4103483" y="369916"/>
            <a:ext cx="389291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1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C73B1EC9-6580-4DCB-959C-FB6AFEA7A554}"/>
              </a:ext>
            </a:extLst>
          </p:cNvPr>
          <p:cNvSpPr txBox="1">
            <a:spLocks/>
          </p:cNvSpPr>
          <p:nvPr/>
        </p:nvSpPr>
        <p:spPr>
          <a:xfrm>
            <a:off x="7395555" y="1066659"/>
            <a:ext cx="4126458" cy="1782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המגיפה נמשכה עד המאה ה - 18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FA47CBF-B598-4965-8EDC-C9DB8A16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0" y="1066659"/>
            <a:ext cx="7217035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408" y="1008888"/>
            <a:ext cx="6905405" cy="48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7232965" y="1225741"/>
            <a:ext cx="4686627" cy="13589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מיליונים בעולם נספו </a:t>
            </a:r>
          </a:p>
          <a:p>
            <a:r>
              <a:rPr lang="he-IL" dirty="0"/>
              <a:t>ושליש מתושבי אירופה  </a:t>
            </a:r>
          </a:p>
        </p:txBody>
      </p:sp>
    </p:spTree>
    <p:extLst>
      <p:ext uri="{BB962C8B-B14F-4D97-AF65-F5344CB8AC3E}">
        <p14:creationId xmlns:p14="http://schemas.microsoft.com/office/powerpoint/2010/main" val="24877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547498" y="951660"/>
            <a:ext cx="10872592" cy="522444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7030A0"/>
                </a:solidFill>
              </a:rPr>
              <a:t>שינוי במבנה החברתי של אירופה</a:t>
            </a:r>
            <a:br>
              <a:rPr lang="he-IL" sz="3200" b="1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221809" y="342844"/>
            <a:ext cx="9103285" cy="1009650"/>
          </a:xfrm>
        </p:spPr>
        <p:txBody>
          <a:bodyPr anchor="b"/>
          <a:lstStyle/>
          <a:p>
            <a:pPr algn="r"/>
            <a:r>
              <a:rPr lang="he-IL" sz="4800" b="1" dirty="0"/>
              <a:t>השפעות  ה"מגיפה השחורה"</a:t>
            </a:r>
          </a:p>
        </p:txBody>
      </p:sp>
    </p:spTree>
    <p:extLst>
      <p:ext uri="{BB962C8B-B14F-4D97-AF65-F5344CB8AC3E}">
        <p14:creationId xmlns:p14="http://schemas.microsoft.com/office/powerpoint/2010/main" val="322297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547498" y="951660"/>
            <a:ext cx="10872592" cy="522444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7030A0"/>
                </a:solidFill>
              </a:rPr>
              <a:t>שינוי במבנה החברתי של אירופה</a:t>
            </a:r>
            <a:br>
              <a:rPr lang="he-IL" sz="3200" b="1" dirty="0"/>
            </a:br>
            <a:r>
              <a:rPr lang="he-IL" sz="3200" b="1" dirty="0">
                <a:solidFill>
                  <a:srgbClr val="00B050"/>
                </a:solidFill>
              </a:rPr>
              <a:t>ירידה במעמד הכנסייה </a:t>
            </a:r>
            <a:br>
              <a:rPr lang="he-IL" sz="3200" b="1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221809" y="342844"/>
            <a:ext cx="9103285" cy="1009650"/>
          </a:xfrm>
        </p:spPr>
        <p:txBody>
          <a:bodyPr anchor="b"/>
          <a:lstStyle/>
          <a:p>
            <a:pPr algn="r"/>
            <a:r>
              <a:rPr lang="he-IL" sz="4800" b="1" dirty="0"/>
              <a:t>השפעות  ה"מגיפה השחורה"</a:t>
            </a:r>
          </a:p>
        </p:txBody>
      </p:sp>
    </p:spTree>
    <p:extLst>
      <p:ext uri="{BB962C8B-B14F-4D97-AF65-F5344CB8AC3E}">
        <p14:creationId xmlns:p14="http://schemas.microsoft.com/office/powerpoint/2010/main" val="265243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547498" y="951660"/>
            <a:ext cx="10872592" cy="522444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sz="3200" b="1" dirty="0">
                <a:solidFill>
                  <a:srgbClr val="7030A0"/>
                </a:solidFill>
              </a:rPr>
              <a:t>שינוי במבנה החברתי של אירופה</a:t>
            </a:r>
            <a:br>
              <a:rPr lang="he-IL" sz="3200" b="1" dirty="0"/>
            </a:br>
            <a:r>
              <a:rPr lang="he-IL" sz="3200" b="1" dirty="0">
                <a:solidFill>
                  <a:srgbClr val="00B050"/>
                </a:solidFill>
              </a:rPr>
              <a:t>ירידה במעמד הכנסייה </a:t>
            </a:r>
            <a:br>
              <a:rPr lang="he-IL" sz="3200" b="1" dirty="0"/>
            </a:br>
            <a:r>
              <a:rPr lang="he-IL" sz="3200" b="1" dirty="0">
                <a:solidFill>
                  <a:srgbClr val="00B0F0"/>
                </a:solidFill>
              </a:rPr>
              <a:t>דרישת האיכרים לזכויות</a:t>
            </a:r>
            <a:br>
              <a:rPr lang="he-IL" sz="3200" b="1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221809" y="342844"/>
            <a:ext cx="9103285" cy="1009650"/>
          </a:xfrm>
        </p:spPr>
        <p:txBody>
          <a:bodyPr anchor="b"/>
          <a:lstStyle/>
          <a:p>
            <a:pPr algn="r"/>
            <a:r>
              <a:rPr lang="he-IL" sz="4800" b="1" dirty="0"/>
              <a:t>השפעות  ה"מגיפה השחורה"</a:t>
            </a:r>
          </a:p>
        </p:txBody>
      </p:sp>
    </p:spTree>
    <p:extLst>
      <p:ext uri="{BB962C8B-B14F-4D97-AF65-F5344CB8AC3E}">
        <p14:creationId xmlns:p14="http://schemas.microsoft.com/office/powerpoint/2010/main" val="240104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547498" y="951660"/>
            <a:ext cx="10872592" cy="5224442"/>
          </a:xfrm>
        </p:spPr>
        <p:txBody>
          <a:bodyPr/>
          <a:lstStyle/>
          <a:p>
            <a:pPr algn="r">
              <a:lnSpc>
                <a:spcPct val="150000"/>
              </a:lnSpc>
            </a:pPr>
            <a:br>
              <a:rPr lang="he-IL" sz="3200" b="1" dirty="0">
                <a:solidFill>
                  <a:srgbClr val="7030A0"/>
                </a:solidFill>
              </a:rPr>
            </a:br>
            <a:r>
              <a:rPr lang="he-IL" sz="3200" b="1" dirty="0">
                <a:solidFill>
                  <a:srgbClr val="7030A0"/>
                </a:solidFill>
              </a:rPr>
              <a:t>שינוי במבנה החברתי של אירופה</a:t>
            </a:r>
            <a:br>
              <a:rPr lang="he-IL" sz="3200" b="1" dirty="0"/>
            </a:br>
            <a:r>
              <a:rPr lang="he-IL" sz="3200" b="1" dirty="0">
                <a:solidFill>
                  <a:srgbClr val="00B050"/>
                </a:solidFill>
              </a:rPr>
              <a:t>ירידה במעמד הכנסייה </a:t>
            </a:r>
            <a:br>
              <a:rPr lang="he-IL" sz="3200" b="1" dirty="0"/>
            </a:br>
            <a:r>
              <a:rPr lang="he-IL" sz="3200" b="1" dirty="0">
                <a:solidFill>
                  <a:srgbClr val="00B0F0"/>
                </a:solidFill>
              </a:rPr>
              <a:t>דרישת האיכרים לזכויות</a:t>
            </a:r>
            <a:br>
              <a:rPr lang="he-IL" sz="3200" b="1" dirty="0"/>
            </a:br>
            <a:r>
              <a:rPr lang="he-IL" sz="3200" b="1" dirty="0">
                <a:solidFill>
                  <a:srgbClr val="002060"/>
                </a:solidFill>
              </a:rPr>
              <a:t>האשמת קבוצות שוליים ופגיעה במיעוטים </a:t>
            </a:r>
            <a:br>
              <a:rPr lang="he-IL" sz="3200" b="1" dirty="0">
                <a:solidFill>
                  <a:srgbClr val="002060"/>
                </a:solidFill>
              </a:rPr>
            </a:br>
            <a:r>
              <a:rPr lang="he-IL" sz="3200" b="1" dirty="0">
                <a:solidFill>
                  <a:srgbClr val="002060"/>
                </a:solidFill>
              </a:rPr>
              <a:t>כדוגמת היהודים 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221809" y="342844"/>
            <a:ext cx="9103285" cy="1009650"/>
          </a:xfrm>
        </p:spPr>
        <p:txBody>
          <a:bodyPr anchor="b"/>
          <a:lstStyle/>
          <a:p>
            <a:pPr algn="r"/>
            <a:r>
              <a:rPr lang="he-IL" sz="4800" b="1" dirty="0"/>
              <a:t>השפעות  ה"מגיפה השחורה"</a:t>
            </a:r>
          </a:p>
        </p:txBody>
      </p:sp>
    </p:spTree>
    <p:extLst>
      <p:ext uri="{BB962C8B-B14F-4D97-AF65-F5344CB8AC3E}">
        <p14:creationId xmlns:p14="http://schemas.microsoft.com/office/powerpoint/2010/main" val="331664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FA1B96-7104-4577-9AA7-9DCADA5AD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6218" y="-749085"/>
            <a:ext cx="8010114" cy="2845206"/>
          </a:xfrm>
        </p:spPr>
        <p:txBody>
          <a:bodyPr/>
          <a:lstStyle/>
          <a:p>
            <a:pPr algn="r"/>
            <a:r>
              <a:rPr lang="he-IL" b="1" dirty="0"/>
              <a:t>לסיכום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F018213-773A-4EAE-B660-2CA5207D8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157" y="2096121"/>
            <a:ext cx="10544485" cy="3499461"/>
          </a:xfrm>
        </p:spPr>
        <p:txBody>
          <a:bodyPr/>
          <a:lstStyle/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למדנו על ממדי האסון של "המגיפה השחורה" בסוף ימי הביניים  </a:t>
            </a:r>
          </a:p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תוצאות פגיעתה בעמנו באירופה</a:t>
            </a:r>
          </a:p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יש לזכור !מתוך אסון ניתן לצמוח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315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59704" y="1214176"/>
            <a:ext cx="10872592" cy="856131"/>
          </a:xfrm>
        </p:spPr>
        <p:txBody>
          <a:bodyPr/>
          <a:lstStyle/>
          <a:p>
            <a:r>
              <a:rPr lang="he-IL" sz="4800" b="1" dirty="0"/>
              <a:t>אגב, מצאתם הקשר</a:t>
            </a:r>
            <a:r>
              <a:rPr lang="he-IL" sz="60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398293"/>
            <a:ext cx="1801504" cy="1282889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D89849B-0896-4582-9C85-7794CE2FE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9" y="2243647"/>
            <a:ext cx="4716759" cy="31445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02949D5-8BB6-4C46-A820-844CD26C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3" y="2243647"/>
            <a:ext cx="3069989" cy="31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398293"/>
            <a:ext cx="1801504" cy="1282889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0975"/>
            <a:ext cx="3650901" cy="66863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4800" dirty="0">
                <a:solidFill>
                  <a:schemeClr val="bg1"/>
                </a:solidFill>
              </a:rPr>
              <a:t>מסיכת רופאים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E4115D6-C845-4CB4-8FE2-EBDA77F8E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4" y="1386562"/>
            <a:ext cx="4626644" cy="47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3384645" y="1221930"/>
            <a:ext cx="6005014" cy="613240"/>
          </a:xfrm>
        </p:spPr>
        <p:txBody>
          <a:bodyPr/>
          <a:lstStyle/>
          <a:p>
            <a:pPr algn="r"/>
            <a:r>
              <a:rPr lang="he-IL" sz="3200" b="1" dirty="0"/>
              <a:t>משימת צפייה לשיעור הבא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1706" y="1528550"/>
            <a:ext cx="7409965" cy="200547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8" name="מלבן 7"/>
          <p:cNvSpPr/>
          <p:nvPr/>
        </p:nvSpPr>
        <p:spPr>
          <a:xfrm>
            <a:off x="2654875" y="1947818"/>
            <a:ext cx="6523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צפו בסרטון המצורף וענו על ההנחיות הבאות:</a:t>
            </a:r>
          </a:p>
          <a:p>
            <a:r>
              <a:rPr lang="en-US" sz="2400" dirty="0">
                <a:cs typeface="Varela Round" panose="00000500000000000000"/>
                <a:hlinkClick r:id="rId3"/>
              </a:rPr>
              <a:t>https://www.youtube.com/watch?v=KQHldV6H47M&amp;t=253s</a:t>
            </a:r>
            <a:r>
              <a:rPr lang="he-IL" sz="2400" dirty="0">
                <a:cs typeface="Varela Round" panose="00000500000000000000"/>
              </a:rPr>
              <a:t>( בין דקות 1:34-2:20 )</a:t>
            </a:r>
          </a:p>
          <a:p>
            <a:endParaRPr lang="he-IL" sz="2400" dirty="0">
              <a:cs typeface="Varela Round" panose="00000500000000000000"/>
            </a:endParaRPr>
          </a:p>
          <a:p>
            <a:r>
              <a:rPr lang="he-IL" sz="2400" dirty="0">
                <a:cs typeface="Varela Round" panose="00000500000000000000"/>
              </a:rPr>
              <a:t>-ציינו 4 עובדות על המאה 15 </a:t>
            </a:r>
          </a:p>
          <a:p>
            <a:r>
              <a:rPr lang="he-IL" sz="2400" dirty="0">
                <a:cs typeface="Varela Round" panose="00000500000000000000"/>
              </a:rPr>
              <a:t>-חשבו, האם יש קשר בין שינויים אלה להשפעות "המגיפה השחורה".</a:t>
            </a:r>
          </a:p>
          <a:p>
            <a:endParaRPr lang="he-IL" sz="2400" dirty="0">
              <a:cs typeface="Varela Round" panose="00000500000000000000"/>
            </a:endParaRPr>
          </a:p>
          <a:p>
            <a:pPr algn="ctr"/>
            <a:r>
              <a:rPr lang="he-IL" sz="2400" dirty="0">
                <a:cs typeface="Varela Round" panose="00000500000000000000"/>
              </a:rPr>
              <a:t>מטלה נעימה!</a:t>
            </a:r>
          </a:p>
        </p:txBody>
      </p:sp>
    </p:spTree>
    <p:extLst>
      <p:ext uri="{BB962C8B-B14F-4D97-AF65-F5344CB8AC3E}">
        <p14:creationId xmlns:p14="http://schemas.microsoft.com/office/powerpoint/2010/main" val="128457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800" b="1" dirty="0"/>
              <a:t>מטרות השיעור </a:t>
            </a:r>
          </a:p>
        </p:txBody>
      </p:sp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/>
              <a:t>פתיחה- חידה?</a:t>
            </a:r>
            <a:br>
              <a:rPr lang="he-IL" dirty="0"/>
            </a:br>
            <a:r>
              <a:rPr lang="he-IL" dirty="0"/>
              <a:t>הצגת עובדות  על "המגיפה השחורה"</a:t>
            </a:r>
            <a:br>
              <a:rPr lang="he-IL" dirty="0"/>
            </a:br>
            <a:r>
              <a:rPr lang="he-IL" dirty="0"/>
              <a:t>השפעותיה של "המגיפה השחורה"- האם יש צמיחה מתוך אסון?</a:t>
            </a:r>
            <a:br>
              <a:rPr lang="he-IL" dirty="0"/>
            </a:br>
            <a:r>
              <a:rPr lang="he-IL" dirty="0"/>
              <a:t>פתרון החידה</a:t>
            </a:r>
            <a:br>
              <a:rPr lang="he-IL" dirty="0"/>
            </a:br>
            <a:r>
              <a:rPr lang="he-IL" dirty="0"/>
              <a:t>מטלת צפייה</a:t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588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58" y="1570135"/>
            <a:ext cx="10872592" cy="2845206"/>
          </a:xfrm>
        </p:spPr>
        <p:txBody>
          <a:bodyPr anchor="ctr"/>
          <a:lstStyle/>
          <a:p>
            <a:r>
              <a:rPr lang="he-IL" sz="4800" dirty="0"/>
              <a:t>"</a:t>
            </a:r>
            <a:r>
              <a:rPr lang="he-IL" sz="4800" b="1" dirty="0"/>
              <a:t>המגיפה השחורה</a:t>
            </a:r>
            <a:r>
              <a:rPr lang="he-IL" sz="4800" dirty="0"/>
              <a:t>"- צמיחה מתוך אסון  </a:t>
            </a:r>
            <a:br>
              <a:rPr lang="he-IL" sz="4800" dirty="0"/>
            </a:br>
            <a:br>
              <a:rPr lang="he-IL" sz="4800" dirty="0"/>
            </a:br>
            <a:r>
              <a:rPr lang="he-IL" sz="4800" dirty="0"/>
              <a:t>לאה וינברגר</a:t>
            </a:r>
          </a:p>
        </p:txBody>
      </p:sp>
    </p:spTree>
    <p:extLst>
      <p:ext uri="{BB962C8B-B14F-4D97-AF65-F5344CB8AC3E}">
        <p14:creationId xmlns:p14="http://schemas.microsoft.com/office/powerpoint/2010/main" val="318897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255203" y="524458"/>
            <a:ext cx="4917382" cy="759593"/>
          </a:xfrm>
        </p:spPr>
        <p:txBody>
          <a:bodyPr/>
          <a:lstStyle/>
          <a:p>
            <a:r>
              <a:rPr lang="he-IL" dirty="0"/>
              <a:t>מה זה ? מה הקשר?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>
          <a:xfrm>
            <a:off x="14789007" y="9389110"/>
            <a:ext cx="4916488" cy="262413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458075" y="4371975"/>
            <a:ext cx="3986213" cy="94297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70" y="1413510"/>
            <a:ext cx="5852160" cy="3901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91713D8-4A82-4A18-A5B3-3DA9B01B7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04" y="1429531"/>
            <a:ext cx="3808986" cy="38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8822BBDB-50AC-4F4D-B030-1FEC1187C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e-IL" sz="4800" dirty="0"/>
              <a:t>1348</a:t>
            </a:r>
            <a:r>
              <a:rPr lang="he-IL" b="1" dirty="0"/>
              <a:t> </a:t>
            </a:r>
            <a:r>
              <a:rPr lang="he-IL" sz="5400" b="1" dirty="0"/>
              <a:t>– </a:t>
            </a:r>
            <a:r>
              <a:rPr lang="he-IL" sz="5400" dirty="0"/>
              <a:t>מגפת הדבר, המכונה </a:t>
            </a:r>
            <a:r>
              <a:rPr lang="he-IL" sz="5400" b="1" dirty="0"/>
              <a:t>"המגפה השחורה" </a:t>
            </a:r>
            <a:r>
              <a:rPr lang="he-IL" sz="5400" dirty="0"/>
              <a:t>פוגעת באירופה </a:t>
            </a:r>
          </a:p>
        </p:txBody>
      </p:sp>
    </p:spTree>
    <p:extLst>
      <p:ext uri="{BB962C8B-B14F-4D97-AF65-F5344CB8AC3E}">
        <p14:creationId xmlns:p14="http://schemas.microsoft.com/office/powerpoint/2010/main" val="12715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3086" y="938715"/>
            <a:ext cx="10872592" cy="919059"/>
          </a:xfrm>
        </p:spPr>
        <p:txBody>
          <a:bodyPr/>
          <a:lstStyle/>
          <a:p>
            <a:r>
              <a:rPr lang="he-IL" sz="4400" b="1" dirty="0"/>
              <a:t>מספר עובדות על "המגיפה השחורה"</a:t>
            </a:r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503086" y="2261062"/>
            <a:ext cx="3074193" cy="16795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he-IL" dirty="0"/>
              <a:t>הנשאים-פרעושים שהתיישבו על חולדות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25918" r="7700" b="24187"/>
          <a:stretch/>
        </p:blipFill>
        <p:spPr bwMode="auto">
          <a:xfrm flipH="1">
            <a:off x="2407576" y="2564650"/>
            <a:ext cx="6623281" cy="2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 descr="תמונה שמכילה חיה, חרק&#10;&#10;התיאור נוצר באופן אוטומטי">
            <a:extLst>
              <a:ext uri="{FF2B5EF4-FFF2-40B4-BE49-F238E27FC236}">
                <a16:creationId xmlns:a16="http://schemas.microsoft.com/office/drawing/2014/main" id="{FEB2CB9A-17F5-41BB-A8A3-50B80170F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30" y="3636265"/>
            <a:ext cx="1324677" cy="11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תוצאת תמונה עבור מפת התפשטות המגפה השחורה">
            <a:extLst>
              <a:ext uri="{FF2B5EF4-FFF2-40B4-BE49-F238E27FC236}">
                <a16:creationId xmlns:a16="http://schemas.microsoft.com/office/drawing/2014/main" id="{1C6D41F0-53A3-432B-B7EB-10AC69A8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0" y="980055"/>
            <a:ext cx="7087244" cy="52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77026CFC-62B6-4B4D-840C-1D58386FD57A}"/>
              </a:ext>
            </a:extLst>
          </p:cNvPr>
          <p:cNvSpPr txBox="1">
            <a:spLocks/>
          </p:cNvSpPr>
          <p:nvPr/>
        </p:nvSpPr>
        <p:spPr>
          <a:xfrm>
            <a:off x="7559040" y="980055"/>
            <a:ext cx="4279392" cy="1251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he-IL" dirty="0"/>
              <a:t>המגפה הגיעה מסין אך התפשטה מהר מאוד באירופה במאה ה-14</a:t>
            </a:r>
          </a:p>
        </p:txBody>
      </p:sp>
    </p:spTree>
    <p:extLst>
      <p:ext uri="{BB962C8B-B14F-4D97-AF65-F5344CB8AC3E}">
        <p14:creationId xmlns:p14="http://schemas.microsoft.com/office/powerpoint/2010/main" val="25609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352" y="985140"/>
            <a:ext cx="7200000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193024" y="985141"/>
            <a:ext cx="3405056" cy="15648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he-IL" dirty="0"/>
              <a:t>סימני המגיפה  – שלפוחיות שחורות</a:t>
            </a:r>
          </a:p>
        </p:txBody>
      </p:sp>
    </p:spTree>
    <p:extLst>
      <p:ext uri="{BB962C8B-B14F-4D97-AF65-F5344CB8AC3E}">
        <p14:creationId xmlns:p14="http://schemas.microsoft.com/office/powerpoint/2010/main" val="20469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44A3B2A-5486-47B5-8239-C2BA35D4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r="13591"/>
          <a:stretch/>
        </p:blipFill>
        <p:spPr bwMode="auto">
          <a:xfrm>
            <a:off x="280416" y="985140"/>
            <a:ext cx="6547104" cy="52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C73B1EC9-6580-4DCB-959C-FB6AFEA7A554}"/>
              </a:ext>
            </a:extLst>
          </p:cNvPr>
          <p:cNvSpPr txBox="1">
            <a:spLocks/>
          </p:cNvSpPr>
          <p:nvPr/>
        </p:nvSpPr>
        <p:spPr>
          <a:xfrm>
            <a:off x="7395555" y="1066659"/>
            <a:ext cx="4126458" cy="1782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he-IL" dirty="0"/>
              <a:t>באירופה של ימי הביניים -תנאי היגיינה קשים</a:t>
            </a:r>
            <a:br>
              <a:rPr lang="en-US" dirty="0"/>
            </a:br>
            <a:r>
              <a:rPr lang="he-IL" dirty="0"/>
              <a:t> ורפואה לא מתקדמת </a:t>
            </a:r>
          </a:p>
        </p:txBody>
      </p:sp>
    </p:spTree>
    <p:extLst>
      <p:ext uri="{BB962C8B-B14F-4D97-AF65-F5344CB8AC3E}">
        <p14:creationId xmlns:p14="http://schemas.microsoft.com/office/powerpoint/2010/main" val="13740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1" anchor="b">
        <a:noAutofit/>
      </a:bodyPr>
      <a:lstStyle>
        <a:defPPr>
          <a:defRPr sz="4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Academy_Online_01.pptx" id="{C87FC7CB-BC54-4968-BC43-6F6F52A732C6}" vid="{25FF0C9D-8A06-4DCC-BAB4-CF06509D4AAC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Template_Academy_Online_02</Template>
  <TotalTime>1118</TotalTime>
  <Words>319</Words>
  <Application>Microsoft Office PowerPoint</Application>
  <PresentationFormat>מסך רחב</PresentationFormat>
  <Paragraphs>41</Paragraphs>
  <Slides>19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Arial</vt:lpstr>
      <vt:lpstr>Assistant SemiBold</vt:lpstr>
      <vt:lpstr>Calibri</vt:lpstr>
      <vt:lpstr>Varela Round</vt:lpstr>
      <vt:lpstr>Verdana</vt:lpstr>
      <vt:lpstr>ערכת נושא Office</vt:lpstr>
      <vt:lpstr>מערכת שידורים לאומית</vt:lpstr>
      <vt:lpstr>פתיחה- חידה? הצגת עובדות  על "המגיפה השחורה" השפעותיה של "המגיפה השחורה"- האם יש צמיחה מתוך אסון? פתרון החידה מטלת צפייה </vt:lpstr>
      <vt:lpstr>"המגיפה השחורה"- צמיחה מתוך אסון    לאה וינברגר</vt:lpstr>
      <vt:lpstr>מה זה ? מה הקשר? </vt:lpstr>
      <vt:lpstr>1348 – מגפת הדבר, המכונה "המגפה השחורה" פוגעת באירופה </vt:lpstr>
      <vt:lpstr>מספר עובדות על "המגיפה השחורה"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שינוי במבנה החברתי של אירופה  </vt:lpstr>
      <vt:lpstr>שינוי במבנה החברתי של אירופה ירידה במעמד הכנסייה   </vt:lpstr>
      <vt:lpstr>שינוי במבנה החברתי של אירופה ירידה במעמד הכנסייה  דרישת האיכרים לזכויות  </vt:lpstr>
      <vt:lpstr> שינוי במבנה החברתי של אירופה ירידה במעמד הכנסייה  דרישת האיכרים לזכויות האשמת קבוצות שוליים ופגיעה במיעוטים  כדוגמת היהודים  </vt:lpstr>
      <vt:lpstr>לסיכום</vt:lpstr>
      <vt:lpstr>אגב, מצאתם הקשר?</vt:lpstr>
      <vt:lpstr>מצגת של PowerPoint‏</vt:lpstr>
      <vt:lpstr>משימת צפייה לשיעור הבא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Yaniv Bendor</dc:creator>
  <cp:lastModifiedBy>שני שמלה/Shani Chemla</cp:lastModifiedBy>
  <cp:revision>76</cp:revision>
  <dcterms:created xsi:type="dcterms:W3CDTF">2019-03-05T11:36:01Z</dcterms:created>
  <dcterms:modified xsi:type="dcterms:W3CDTF">2021-10-21T11:59:22Z</dcterms:modified>
</cp:coreProperties>
</file>