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68" r:id="rId5"/>
    <p:sldId id="273" r:id="rId6"/>
    <p:sldId id="284" r:id="rId7"/>
    <p:sldId id="302" r:id="rId8"/>
    <p:sldId id="292" r:id="rId9"/>
    <p:sldId id="291" r:id="rId10"/>
    <p:sldId id="290" r:id="rId11"/>
    <p:sldId id="289" r:id="rId12"/>
    <p:sldId id="293" r:id="rId13"/>
    <p:sldId id="294" r:id="rId14"/>
    <p:sldId id="327" r:id="rId15"/>
    <p:sldId id="295" r:id="rId16"/>
    <p:sldId id="305" r:id="rId17"/>
    <p:sldId id="296" r:id="rId18"/>
    <p:sldId id="298" r:id="rId19"/>
    <p:sldId id="299" r:id="rId20"/>
    <p:sldId id="300" r:id="rId21"/>
    <p:sldId id="301" r:id="rId22"/>
    <p:sldId id="303" r:id="rId23"/>
    <p:sldId id="304" r:id="rId24"/>
    <p:sldId id="307" r:id="rId25"/>
    <p:sldId id="309" r:id="rId26"/>
    <p:sldId id="318" r:id="rId27"/>
    <p:sldId id="319" r:id="rId28"/>
    <p:sldId id="314" r:id="rId29"/>
    <p:sldId id="267" r:id="rId30"/>
    <p:sldId id="312" r:id="rId31"/>
    <p:sldId id="313" r:id="rId32"/>
    <p:sldId id="315" r:id="rId33"/>
    <p:sldId id="316" r:id="rId34"/>
    <p:sldId id="317" r:id="rId35"/>
    <p:sldId id="320" r:id="rId36"/>
    <p:sldId id="321" r:id="rId37"/>
    <p:sldId id="328" r:id="rId38"/>
    <p:sldId id="325" r:id="rId39"/>
    <p:sldId id="322" r:id="rId40"/>
    <p:sldId id="323" r:id="rId41"/>
    <p:sldId id="326" r:id="rId42"/>
    <p:sldId id="280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David" panose="020E0502060401010101" pitchFamily="34" charset="-79"/>
      <p:regular r:id="rId49"/>
      <p:bold r:id="rId50"/>
    </p:embeddedFont>
    <p:embeddedFont>
      <p:font typeface="Varela Round" panose="00000500000000000000" pitchFamily="2" charset="-79"/>
      <p:regular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1">
          <p15:clr>
            <a:srgbClr val="000000"/>
          </p15:clr>
        </p15:guide>
        <p15:guide id="3" pos="1760">
          <p15:clr>
            <a:srgbClr val="000000"/>
          </p15:clr>
        </p15:guide>
        <p15:guide id="4" pos="5553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h1HQ1XTlX4x1DE7c/O1AugnhsDk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3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7BBFC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66" d="100"/>
          <a:sy n="66" d="100"/>
        </p:scale>
        <p:origin x="192" y="66"/>
      </p:cViewPr>
      <p:guideLst>
        <p:guide orient="horz" pos="2160"/>
        <p:guide pos="3841"/>
        <p:guide pos="1760"/>
        <p:guide pos="55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arela Round" panose="00000500000000000000" pitchFamily="2" charset="-79"/>
                <a:ea typeface="Varela Round" panose="00000500000000000000" pitchFamily="2" charset="-79"/>
                <a:cs typeface="Varela Round" panose="00000500000000000000" pitchFamily="2" charset="-79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rtl="1">
              <a:buSzPts val="1200"/>
            </a:pPr>
            <a:fld id="{00000000-1234-1234-1234-123412341234}" type="slidenum">
              <a:rPr lang="x-none" sz="1200" smtClean="0">
                <a:solidFill>
                  <a:schemeClr val="dk1"/>
                </a:solidFill>
                <a:ea typeface="Calibri"/>
                <a:sym typeface="Calibri"/>
              </a:rPr>
              <a:pPr rtl="1">
                <a:buSzPts val="1200"/>
              </a:pPr>
              <a:t>‹#›</a:t>
            </a:fld>
            <a:endParaRPr lang="x-none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3011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Varela Round" panose="00000500000000000000" pitchFamily="2" charset="-79"/>
        <a:ea typeface="Varela Round" panose="00000500000000000000" pitchFamily="2" charset="-79"/>
        <a:cs typeface="Varela Round" panose="00000500000000000000" pitchFamily="2" charset="-79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83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53817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rtl="1">
              <a:buSzPts val="1200"/>
            </a:pPr>
            <a:fld id="{00000000-1234-1234-1234-123412341234}" type="slidenum">
              <a:rPr lang="x-none" sz="1200" smtClean="0">
                <a:solidFill>
                  <a:schemeClr val="dk1"/>
                </a:solidFill>
                <a:ea typeface="Calibri"/>
                <a:sym typeface="Calibri"/>
              </a:rPr>
              <a:pPr rtl="1">
                <a:buSzPts val="1200"/>
              </a:pPr>
              <a:t>20</a:t>
            </a:fld>
            <a:endParaRPr lang="x-none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358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4975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5334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2577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w-IL" dirty="0">
                <a:latin typeface="Varela Round" panose="00000500000000000000" pitchFamily="2" charset="-79"/>
                <a:cs typeface="Varela Round" panose="00000500000000000000" pitchFamily="2" charset="-79"/>
              </a:rPr>
              <a:t> 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19" name="Google Shape;3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9643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2098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785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3" name="Google Shape;2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491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64" name="Google Shape;2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3077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2230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04399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2577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744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73a7911801_0_18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g73a7911801_0_18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g73a7911801_0_18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73a7911801_0_216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73a7911801_0_21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73a7911801_0_2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73a7911801_0_2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73a7911801_0_222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73a7911801_0_222"/>
          <p:cNvSpPr/>
          <p:nvPr/>
        </p:nvSpPr>
        <p:spPr>
          <a:xfrm>
            <a:off x="-670069" y="6569428"/>
            <a:ext cx="2624100" cy="459000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7" name="Google Shape;57;g73a7911801_0_222"/>
          <p:cNvSpPr/>
          <p:nvPr/>
        </p:nvSpPr>
        <p:spPr>
          <a:xfrm>
            <a:off x="-1488810" y="6304086"/>
            <a:ext cx="3246300" cy="192900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8" name="Google Shape;58;g73a7911801_0_222"/>
          <p:cNvSpPr/>
          <p:nvPr/>
        </p:nvSpPr>
        <p:spPr>
          <a:xfrm>
            <a:off x="9986482" y="-439221"/>
            <a:ext cx="4205700" cy="6318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9" name="Google Shape;59;g73a7911801_0_222"/>
          <p:cNvSpPr/>
          <p:nvPr/>
        </p:nvSpPr>
        <p:spPr>
          <a:xfrm>
            <a:off x="8259471" y="6565100"/>
            <a:ext cx="4434300" cy="7965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60" name="Google Shape;60;g73a7911801_0_222"/>
          <p:cNvPicPr preferRelativeResize="0"/>
          <p:nvPr/>
        </p:nvPicPr>
        <p:blipFill rotWithShape="1">
          <a:blip r:embed="rId2">
            <a:alphaModFix/>
          </a:blip>
          <a:srcRect l="33056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3a7911801_0_229"/>
          <p:cNvSpPr/>
          <p:nvPr/>
        </p:nvSpPr>
        <p:spPr>
          <a:xfrm>
            <a:off x="212943" y="1396870"/>
            <a:ext cx="13177500" cy="2979000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x-none" sz="18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 sz="1400" b="0" i="0" u="none" strike="noStrike" cap="none" dirty="0">
              <a:solidFill>
                <a:srgbClr val="000000"/>
              </a:solidFill>
              <a:latin typeface="Varela Round" panose="00000500000000000000" pitchFamily="2" charset="-79"/>
              <a:ea typeface="Arial"/>
              <a:cs typeface="Varela Round" panose="00000500000000000000" pitchFamily="2" charset="-79"/>
              <a:sym typeface="Arial"/>
            </a:endParaRPr>
          </a:p>
        </p:txBody>
      </p:sp>
      <p:sp>
        <p:nvSpPr>
          <p:cNvPr id="63" name="Google Shape;63;g73a7911801_0_229"/>
          <p:cNvSpPr txBox="1"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73a7911801_0_229"/>
          <p:cNvSpPr/>
          <p:nvPr/>
        </p:nvSpPr>
        <p:spPr>
          <a:xfrm>
            <a:off x="7329949" y="6155858"/>
            <a:ext cx="5334000" cy="557700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5" name="Google Shape;65;g73a7911801_0_229"/>
          <p:cNvSpPr/>
          <p:nvPr/>
        </p:nvSpPr>
        <p:spPr>
          <a:xfrm>
            <a:off x="9501144" y="5870968"/>
            <a:ext cx="3049800" cy="20580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6" name="Google Shape;66;g73a7911801_0_229"/>
          <p:cNvSpPr/>
          <p:nvPr/>
        </p:nvSpPr>
        <p:spPr>
          <a:xfrm>
            <a:off x="-501113" y="163632"/>
            <a:ext cx="1428000" cy="3225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7" name="Google Shape;67;g73a7911801_0_229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40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68" name="Google Shape;68;g73a7911801_0_229"/>
          <p:cNvSpPr txBox="1">
            <a:spLocks noGrp="1"/>
          </p:cNvSpPr>
          <p:nvPr>
            <p:ph type="body" idx="2"/>
          </p:nvPr>
        </p:nvSpPr>
        <p:spPr>
          <a:xfrm>
            <a:off x="0" y="3734824"/>
            <a:ext cx="1219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g73a7911801_0_229"/>
          <p:cNvSpPr/>
          <p:nvPr/>
        </p:nvSpPr>
        <p:spPr>
          <a:xfrm>
            <a:off x="10059465" y="87232"/>
            <a:ext cx="2769000" cy="4512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3a7911801_0_23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3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73a7911801_0_238"/>
          <p:cNvSpPr txBox="1">
            <a:spLocks noGrp="1"/>
          </p:cNvSpPr>
          <p:nvPr>
            <p:ph type="body" idx="1"/>
          </p:nvPr>
        </p:nvSpPr>
        <p:spPr>
          <a:xfrm>
            <a:off x="515275" y="1185681"/>
            <a:ext cx="8307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g73a7911801_0_238"/>
          <p:cNvSpPr txBox="1">
            <a:spLocks noGrp="1"/>
          </p:cNvSpPr>
          <p:nvPr>
            <p:ph type="body" idx="2"/>
          </p:nvPr>
        </p:nvSpPr>
        <p:spPr>
          <a:xfrm>
            <a:off x="515273" y="1725682"/>
            <a:ext cx="8031900" cy="41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4" name="Google Shape;74;g73a7911801_0_238"/>
          <p:cNvSpPr/>
          <p:nvPr/>
        </p:nvSpPr>
        <p:spPr>
          <a:xfrm>
            <a:off x="9664804" y="5699022"/>
            <a:ext cx="4766700" cy="357600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5" name="Google Shape;75;g73a7911801_0_238"/>
          <p:cNvSpPr/>
          <p:nvPr/>
        </p:nvSpPr>
        <p:spPr>
          <a:xfrm>
            <a:off x="-260562" y="181684"/>
            <a:ext cx="2598900" cy="2169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6" name="Google Shape;76;g73a7911801_0_238"/>
          <p:cNvSpPr/>
          <p:nvPr/>
        </p:nvSpPr>
        <p:spPr>
          <a:xfrm>
            <a:off x="-488825" y="468418"/>
            <a:ext cx="2969400" cy="3696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7" name="Google Shape;77;g73a7911801_0_238"/>
          <p:cNvSpPr/>
          <p:nvPr/>
        </p:nvSpPr>
        <p:spPr>
          <a:xfrm>
            <a:off x="9010091" y="6104087"/>
            <a:ext cx="3755700" cy="6744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3a7911801_0_246"/>
          <p:cNvSpPr/>
          <p:nvPr/>
        </p:nvSpPr>
        <p:spPr>
          <a:xfrm>
            <a:off x="212943" y="1396870"/>
            <a:ext cx="13177500" cy="2979000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x-none" sz="18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 sz="1400" b="0" i="0" u="none" strike="noStrike" cap="none" dirty="0">
              <a:solidFill>
                <a:srgbClr val="000000"/>
              </a:solidFill>
              <a:latin typeface="Varela Round" panose="00000500000000000000" pitchFamily="2" charset="-79"/>
              <a:ea typeface="Arial"/>
              <a:cs typeface="Varela Round" panose="00000500000000000000" pitchFamily="2" charset="-79"/>
              <a:sym typeface="Arial"/>
            </a:endParaRPr>
          </a:p>
        </p:txBody>
      </p:sp>
      <p:sp>
        <p:nvSpPr>
          <p:cNvPr id="80" name="Google Shape;80;g73a7911801_0_246"/>
          <p:cNvSpPr txBox="1"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73a7911801_0_246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None/>
              <a:defRPr sz="32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82" name="Google Shape;82;g73a7911801_0_246"/>
          <p:cNvSpPr/>
          <p:nvPr/>
        </p:nvSpPr>
        <p:spPr>
          <a:xfrm>
            <a:off x="9664804" y="5699022"/>
            <a:ext cx="4766700" cy="357600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3" name="Google Shape;83;g73a7911801_0_246"/>
          <p:cNvSpPr/>
          <p:nvPr/>
        </p:nvSpPr>
        <p:spPr>
          <a:xfrm>
            <a:off x="-260562" y="181684"/>
            <a:ext cx="2598900" cy="2169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4" name="Google Shape;84;g73a7911801_0_246"/>
          <p:cNvSpPr/>
          <p:nvPr/>
        </p:nvSpPr>
        <p:spPr>
          <a:xfrm>
            <a:off x="-488825" y="468418"/>
            <a:ext cx="2969400" cy="3696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5" name="Google Shape;85;g73a7911801_0_246"/>
          <p:cNvSpPr/>
          <p:nvPr/>
        </p:nvSpPr>
        <p:spPr>
          <a:xfrm>
            <a:off x="9010091" y="6104087"/>
            <a:ext cx="3755700" cy="6744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 1">
  <p:cSld name="כותרת בלבד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3a7911801_0_254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73a7911801_0_254"/>
          <p:cNvSpPr/>
          <p:nvPr/>
        </p:nvSpPr>
        <p:spPr>
          <a:xfrm>
            <a:off x="-277793" y="6022800"/>
            <a:ext cx="2636359" cy="428550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9" name="Google Shape;89;g73a7911801_0_254"/>
          <p:cNvSpPr/>
          <p:nvPr/>
        </p:nvSpPr>
        <p:spPr>
          <a:xfrm>
            <a:off x="8667715" y="-110812"/>
            <a:ext cx="5300100" cy="2217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0" name="Google Shape;90;g73a7911801_0_254"/>
          <p:cNvSpPr/>
          <p:nvPr/>
        </p:nvSpPr>
        <p:spPr>
          <a:xfrm>
            <a:off x="-277792" y="6520800"/>
            <a:ext cx="5594658" cy="6744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ארבע תמונות">
  <p:cSld name="כותרת וארבע תמונות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3a7911801_0_289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7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  <a:defRPr sz="44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73a7911801_0_289"/>
          <p:cNvSpPr/>
          <p:nvPr/>
        </p:nvSpPr>
        <p:spPr>
          <a:xfrm>
            <a:off x="11186073" y="5980332"/>
            <a:ext cx="1591200" cy="155700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4" name="Google Shape;124;g73a7911801_0_289"/>
          <p:cNvSpPr/>
          <p:nvPr/>
        </p:nvSpPr>
        <p:spPr>
          <a:xfrm>
            <a:off x="10171544" y="938558"/>
            <a:ext cx="2190900" cy="4269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x-none" sz="18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Varela Round" panose="00000500000000000000" pitchFamily="2" charset="-79"/>
              <a:ea typeface="Arial"/>
              <a:cs typeface="Varela Round" panose="00000500000000000000" pitchFamily="2" charset="-79"/>
              <a:sym typeface="Arial"/>
            </a:endParaRPr>
          </a:p>
        </p:txBody>
      </p:sp>
      <p:sp>
        <p:nvSpPr>
          <p:cNvPr id="125" name="Google Shape;125;g73a7911801_0_289"/>
          <p:cNvSpPr/>
          <p:nvPr/>
        </p:nvSpPr>
        <p:spPr>
          <a:xfrm>
            <a:off x="-484994" y="320177"/>
            <a:ext cx="2095500" cy="3696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6" name="Google Shape;126;g73a7911801_0_289"/>
          <p:cNvSpPr/>
          <p:nvPr/>
        </p:nvSpPr>
        <p:spPr>
          <a:xfrm>
            <a:off x="10586241" y="6268720"/>
            <a:ext cx="2190900" cy="4173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27" name="Google Shape;127;g73a7911801_0_289"/>
          <p:cNvSpPr>
            <a:spLocks noGrp="1"/>
          </p:cNvSpPr>
          <p:nvPr>
            <p:ph type="pic" idx="2"/>
          </p:nvPr>
        </p:nvSpPr>
        <p:spPr>
          <a:xfrm>
            <a:off x="154519" y="1073695"/>
            <a:ext cx="4114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8" name="Google Shape;128;g73a7911801_0_289"/>
          <p:cNvSpPr>
            <a:spLocks noGrp="1"/>
          </p:cNvSpPr>
          <p:nvPr>
            <p:ph type="pic" idx="3"/>
          </p:nvPr>
        </p:nvSpPr>
        <p:spPr>
          <a:xfrm>
            <a:off x="154519" y="3976095"/>
            <a:ext cx="4114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9" name="Google Shape;129;g73a7911801_0_289"/>
          <p:cNvSpPr>
            <a:spLocks noGrp="1"/>
          </p:cNvSpPr>
          <p:nvPr>
            <p:ph type="pic" idx="4"/>
          </p:nvPr>
        </p:nvSpPr>
        <p:spPr>
          <a:xfrm>
            <a:off x="4414862" y="1073695"/>
            <a:ext cx="4114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0" name="Google Shape;130;g73a7911801_0_289"/>
          <p:cNvSpPr>
            <a:spLocks noGrp="1"/>
          </p:cNvSpPr>
          <p:nvPr>
            <p:ph type="pic" idx="5"/>
          </p:nvPr>
        </p:nvSpPr>
        <p:spPr>
          <a:xfrm>
            <a:off x="4414862" y="3976095"/>
            <a:ext cx="41145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73a7911801_0_18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g73a7911801_0_18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73a7911801_0_18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73a7911801_0_18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73a7911801_0_18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73a7911801_0_19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73a7911801_0_19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g73a7911801_0_192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g73a7911801_0_19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73a7911801_0_19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73a7911801_0_19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73a7911801_0_200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g73a7911801_0_20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g73a7911801_0_20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73a7911801_0_204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g73a7911801_0_20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73a7911801_0_207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1" name="Google Shape;41;g73a7911801_0_20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g73a7911801_0_207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g73a7911801_0_207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g73a7911801_0_20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73a7911801_0_21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g73a7911801_0_2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73a7911801_0_17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g73a7911801_0_17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g73a7911801_0_17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arela Round" panose="00000500000000000000" pitchFamily="2" charset="-79"/>
          <a:ea typeface="Varela Round" panose="00000500000000000000" pitchFamily="2" charset="-79"/>
          <a:cs typeface="Varela Round" panose="00000500000000000000" pitchFamily="2" charset="-79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arela Round" panose="00000500000000000000" pitchFamily="2" charset="-79"/>
          <a:ea typeface="Varela Round" panose="00000500000000000000" pitchFamily="2" charset="-79"/>
          <a:cs typeface="Varela Round" panose="00000500000000000000" pitchFamily="2" charset="-79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TQZeJfo1Yc4?start=226&amp;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Ul6LLjlVrnw?start=2340&amp;feature=oembed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"/>
          <p:cNvSpPr txBox="1">
            <a:spLocks noGrp="1"/>
          </p:cNvSpPr>
          <p:nvPr>
            <p:ph type="ctrTitle"/>
          </p:nvPr>
        </p:nvSpPr>
        <p:spPr>
          <a:xfrm>
            <a:off x="0" y="2693892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endParaRPr dirty="0"/>
          </a:p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endParaRPr dirty="0"/>
          </a:p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x-none" dirty="0"/>
              <a:t>מערכת שידורים לאומית</a:t>
            </a:r>
            <a:endParaRPr dirty="0"/>
          </a:p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endParaRPr dirty="0"/>
          </a:p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title"/>
          </p:nvPr>
        </p:nvSpPr>
        <p:spPr>
          <a:xfrm>
            <a:off x="2549770" y="256909"/>
            <a:ext cx="9308856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192A72"/>
              </a:buClr>
            </a:pPr>
            <a:r>
              <a:rPr lang="he-IL" sz="3600" dirty="0"/>
              <a:t>קרב שני 48'/3/4</a:t>
            </a:r>
            <a:endParaRPr sz="3600" dirty="0"/>
          </a:p>
        </p:txBody>
      </p:sp>
      <p:sp>
        <p:nvSpPr>
          <p:cNvPr id="149" name="Google Shape;149;p3"/>
          <p:cNvSpPr txBox="1">
            <a:spLocks noGrp="1"/>
          </p:cNvSpPr>
          <p:nvPr>
            <p:ph type="body" idx="2"/>
          </p:nvPr>
        </p:nvSpPr>
        <p:spPr>
          <a:xfrm>
            <a:off x="1454568" y="1261332"/>
            <a:ext cx="9308856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r" rtl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b="1" dirty="0">
                <a:solidFill>
                  <a:srgbClr val="C00000"/>
                </a:solidFill>
              </a:rPr>
              <a:t>שאלתיאל לעוזי נרקיס : </a:t>
            </a:r>
          </a:p>
          <a:p>
            <a:pPr marL="0" lvl="0" indent="0" algn="r" rtl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dirty="0"/>
              <a:t>יש ידיעות שהערבים מתכוונים לתפוס את הקסטל ולנתק את ירושלים, האם תוכלו להשתלט עליו לפני שיהיה מאוחר, אינני צריך לומר לך שהקסטל הוא מגינה של ירושלים ממערב  </a:t>
            </a:r>
            <a:r>
              <a:rPr lang="he-IL" sz="1300" dirty="0">
                <a:solidFill>
                  <a:srgbClr val="C00000"/>
                </a:solidFill>
              </a:rPr>
              <a:t>[חייל של ירושלים/ עוזי נרקיס]</a:t>
            </a:r>
          </a:p>
          <a:p>
            <a:pPr marL="0" lvl="0" indent="0" algn="r" rtl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sz="1300" dirty="0">
              <a:solidFill>
                <a:srgbClr val="C00000"/>
              </a:solidFill>
            </a:endParaRP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sz="2800" dirty="0">
              <a:solidFill>
                <a:schemeClr val="dk1"/>
              </a:solidFill>
            </a:endParaRP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sz="2800" dirty="0">
              <a:solidFill>
                <a:schemeClr val="dk1"/>
              </a:solidFill>
            </a:endParaRP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sz="2800" dirty="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565AA3A-E462-4782-AD12-6293256A0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971" y="3571875"/>
            <a:ext cx="3246396" cy="2232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08BE723-271E-440A-820A-0DD45CA71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320" y="3337861"/>
            <a:ext cx="1866900" cy="245745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D9143ED9-DF70-4D9A-ACE1-9CE69E758859}"/>
              </a:ext>
            </a:extLst>
          </p:cNvPr>
          <p:cNvSpPr/>
          <p:nvPr/>
        </p:nvSpPr>
        <p:spPr>
          <a:xfrm>
            <a:off x="4400551" y="5877191"/>
            <a:ext cx="356235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דוד שאלתיאל – מח"ט </a:t>
            </a:r>
            <a:r>
              <a:rPr lang="he-IL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עציוני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ומפקד חזית ירושלים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1FB68D95-AFE0-4D97-BCB3-760AC6B9B712}"/>
              </a:ext>
            </a:extLst>
          </p:cNvPr>
          <p:cNvSpPr/>
          <p:nvPr/>
        </p:nvSpPr>
        <p:spPr>
          <a:xfrm>
            <a:off x="1114425" y="5858141"/>
            <a:ext cx="314325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עוזי נרקיס – סמג"ד הגדוד הרביעי פלמ"ח</a:t>
            </a:r>
          </a:p>
        </p:txBody>
      </p:sp>
    </p:spTree>
    <p:extLst>
      <p:ext uri="{BB962C8B-B14F-4D97-AF65-F5344CB8AC3E}">
        <p14:creationId xmlns:p14="http://schemas.microsoft.com/office/powerpoint/2010/main" val="2346118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title"/>
          </p:nvPr>
        </p:nvSpPr>
        <p:spPr>
          <a:xfrm>
            <a:off x="2488809" y="14676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sz="4000" dirty="0"/>
              <a:t>הפלמ"ח כובשים </a:t>
            </a:r>
            <a:r>
              <a:rPr lang="he-IL" sz="4000" dirty="0" err="1"/>
              <a:t>החי"ש</a:t>
            </a:r>
            <a:r>
              <a:rPr lang="he-IL" sz="4000" dirty="0"/>
              <a:t> [</a:t>
            </a:r>
            <a:r>
              <a:rPr lang="he-IL" sz="4000" dirty="0" err="1"/>
              <a:t>עציוני</a:t>
            </a:r>
            <a:r>
              <a:rPr lang="he-IL" sz="4000" dirty="0"/>
              <a:t>]  מגינים </a:t>
            </a:r>
            <a:endParaRPr sz="4000" dirty="0"/>
          </a:p>
        </p:txBody>
      </p:sp>
      <p:sp>
        <p:nvSpPr>
          <p:cNvPr id="148" name="Google Shape;148;p3"/>
          <p:cNvSpPr txBox="1">
            <a:spLocks noGrp="1"/>
          </p:cNvSpPr>
          <p:nvPr>
            <p:ph type="body" idx="1"/>
          </p:nvPr>
        </p:nvSpPr>
        <p:spPr>
          <a:xfrm>
            <a:off x="3515640" y="2266102"/>
            <a:ext cx="8615400" cy="220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39780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he-IL" sz="2400" dirty="0">
              <a:solidFill>
                <a:srgbClr val="006600"/>
              </a:solidFill>
            </a:endParaRPr>
          </a:p>
          <a:p>
            <a:pPr marL="439780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he-IL" sz="2400" dirty="0">
              <a:solidFill>
                <a:srgbClr val="006600"/>
              </a:solidFill>
            </a:endParaRPr>
          </a:p>
          <a:p>
            <a:pPr marL="439780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e-IL" sz="2400" dirty="0">
                <a:solidFill>
                  <a:srgbClr val="006600"/>
                </a:solidFill>
              </a:rPr>
              <a:t>                         עוזי נרקיס לשאלתיאל :</a:t>
            </a:r>
          </a:p>
          <a:p>
            <a:pPr marL="439780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e-IL" sz="2000" dirty="0">
                <a:solidFill>
                  <a:srgbClr val="006600"/>
                </a:solidFill>
              </a:rPr>
              <a:t>                  אנו אנשי הפלמ"ח... נכבוש את הכפר ואת הפסגה</a:t>
            </a:r>
          </a:p>
          <a:p>
            <a:pPr marL="439780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e-IL" sz="2000" dirty="0">
                <a:solidFill>
                  <a:srgbClr val="006600"/>
                </a:solidFill>
              </a:rPr>
              <a:t>                  ואח"כ יבואו אנשיך לקבלם מידנו. היה זה ביטוי </a:t>
            </a:r>
          </a:p>
          <a:p>
            <a:pPr marL="439780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e-IL" sz="2000" dirty="0">
                <a:solidFill>
                  <a:srgbClr val="006600"/>
                </a:solidFill>
              </a:rPr>
              <a:t>                  מובהק לראייתנו את עצמנו כיחידת קומנדו שתפקידה</a:t>
            </a:r>
          </a:p>
          <a:p>
            <a:pPr marL="439780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e-IL" sz="2000" dirty="0">
                <a:solidFill>
                  <a:srgbClr val="006600"/>
                </a:solidFill>
              </a:rPr>
              <a:t>                  להסתער... ואל לה להסתבך בהחזקת משלטים. </a:t>
            </a:r>
          </a:p>
          <a:p>
            <a:pPr marL="439780" lvl="0" indent="-190534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he-IL" sz="1200" dirty="0">
                <a:solidFill>
                  <a:srgbClr val="006600"/>
                </a:solidFill>
              </a:rPr>
              <a:t>                                                                                                       [חייל של ירושלים/ עוזי נרקיס]</a:t>
            </a:r>
          </a:p>
          <a:p>
            <a:pPr marL="439780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he-IL" sz="1200" dirty="0">
              <a:solidFill>
                <a:srgbClr val="006600"/>
              </a:solidFill>
            </a:endParaRPr>
          </a:p>
          <a:p>
            <a:pPr marL="439780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lang="he-IL" sz="2400" dirty="0">
              <a:solidFill>
                <a:srgbClr val="006600"/>
              </a:solidFill>
            </a:endParaRPr>
          </a:p>
          <a:p>
            <a:pPr marL="439780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e-IL" sz="2400" dirty="0">
                <a:solidFill>
                  <a:srgbClr val="006600"/>
                </a:solidFill>
              </a:rPr>
              <a:t> </a:t>
            </a:r>
            <a:endParaRPr sz="2400" dirty="0">
              <a:solidFill>
                <a:srgbClr val="006600"/>
              </a:solidFill>
            </a:endParaRPr>
          </a:p>
        </p:txBody>
      </p:sp>
      <p:sp>
        <p:nvSpPr>
          <p:cNvPr id="149" name="Google Shape;149;p3"/>
          <p:cNvSpPr txBox="1">
            <a:spLocks noGrp="1"/>
          </p:cNvSpPr>
          <p:nvPr>
            <p:ph type="body" idx="2"/>
          </p:nvPr>
        </p:nvSpPr>
        <p:spPr>
          <a:xfrm>
            <a:off x="3304914" y="5162550"/>
            <a:ext cx="8521325" cy="1925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he-IL" dirty="0">
                <a:solidFill>
                  <a:schemeClr val="dk1"/>
                </a:solidFill>
              </a:rPr>
              <a:t>            </a:t>
            </a: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dirty="0">
              <a:solidFill>
                <a:schemeClr val="dk1"/>
              </a:solidFill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DB07647-88B4-4464-8E26-B0FE7119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6" y="2073376"/>
            <a:ext cx="4825365" cy="33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3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D8BF27-B583-451E-9BD3-EF82FF2F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00" y="487725"/>
            <a:ext cx="9118425" cy="720000"/>
          </a:xfrm>
        </p:spPr>
        <p:txBody>
          <a:bodyPr/>
          <a:lstStyle/>
          <a:p>
            <a:pPr algn="r"/>
            <a:r>
              <a:rPr lang="he-IL" sz="2400" dirty="0"/>
              <a:t>לוחמי </a:t>
            </a:r>
            <a:r>
              <a:rPr lang="he-IL" sz="2400" dirty="0" err="1"/>
              <a:t>עציוני</a:t>
            </a:r>
            <a:r>
              <a:rPr lang="he-IL" sz="2400" dirty="0"/>
              <a:t> בפיקוד מרדכי גזית תופסים משלטים במרחב הקסטל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318ED47-D5DE-4A9B-B9D2-F246393B4EC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33475" y="1666875"/>
            <a:ext cx="10226460" cy="1857375"/>
          </a:xfrm>
          <a:ln w="38100"/>
        </p:spPr>
        <p:txBody>
          <a:bodyPr/>
          <a:lstStyle/>
          <a:p>
            <a:pPr marL="76200" indent="0">
              <a:lnSpc>
                <a:spcPct val="150000"/>
              </a:lnSpc>
              <a:buNone/>
            </a:pPr>
            <a:r>
              <a:rPr lang="he-IL" sz="3200" dirty="0"/>
              <a:t> </a:t>
            </a:r>
            <a:endParaRPr lang="he-IL" sz="1800" b="1" dirty="0">
              <a:solidFill>
                <a:srgbClr val="C00000"/>
              </a:solidFill>
            </a:endParaRPr>
          </a:p>
          <a:p>
            <a:pPr marL="76200" indent="0">
              <a:buNone/>
            </a:pPr>
            <a:endParaRPr lang="en-US" sz="3200" dirty="0"/>
          </a:p>
          <a:p>
            <a:pPr marL="76200" indent="0">
              <a:buNone/>
            </a:pPr>
            <a:endParaRPr lang="he-IL" sz="3200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0A64486-25D6-435A-9195-2F85379F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895" y="2179978"/>
            <a:ext cx="4498627" cy="338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16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584F1E1-9D61-4573-86E2-DFD1A204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00" y="282703"/>
            <a:ext cx="9642300" cy="720000"/>
          </a:xfrm>
        </p:spPr>
        <p:txBody>
          <a:bodyPr/>
          <a:lstStyle/>
          <a:p>
            <a:r>
              <a:rPr lang="he-IL" dirty="0"/>
              <a:t>התקפת הנגד הערבית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4993CDA-F4AD-4247-86D9-DD04CB84F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2314" y="1884007"/>
            <a:ext cx="8307000" cy="1544993"/>
          </a:xfrm>
        </p:spPr>
        <p:txBody>
          <a:bodyPr/>
          <a:lstStyle/>
          <a:p>
            <a:pPr marL="514350" indent="-285750">
              <a:lnSpc>
                <a:spcPct val="150000"/>
              </a:lnSpc>
              <a:buFontTx/>
              <a:buChar char="-"/>
            </a:pPr>
            <a:r>
              <a:rPr lang="he-IL" sz="1800" dirty="0">
                <a:solidFill>
                  <a:srgbClr val="C00000"/>
                </a:solidFill>
              </a:rPr>
              <a:t>מראשוני הכפרים הערביים הנופלים לידי כוח עברי</a:t>
            </a:r>
          </a:p>
          <a:p>
            <a:pPr marL="514350" indent="-285750">
              <a:lnSpc>
                <a:spcPct val="150000"/>
              </a:lnSpc>
              <a:buFontTx/>
              <a:buChar char="-"/>
            </a:pPr>
            <a:r>
              <a:rPr lang="he-IL" sz="1800" dirty="0">
                <a:solidFill>
                  <a:srgbClr val="C00000"/>
                </a:solidFill>
              </a:rPr>
              <a:t>הבנת חשיבות הקסטל במאבק על הדרך אל ירושלים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3C4CABE-74E2-4BF1-B8EA-5F2EB743D7B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-842010" y="1857375"/>
            <a:ext cx="12451999" cy="209550"/>
          </a:xfrm>
        </p:spPr>
        <p:txBody>
          <a:bodyPr/>
          <a:lstStyle/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r>
              <a:rPr lang="he-IL" dirty="0"/>
              <a:t>                                                              </a:t>
            </a:r>
          </a:p>
          <a:p>
            <a:pPr marL="76200" indent="0">
              <a:buNone/>
            </a:pPr>
            <a:r>
              <a:rPr lang="he-IL" dirty="0"/>
              <a:t>                                                          </a:t>
            </a:r>
          </a:p>
          <a:p>
            <a:pPr marL="76200" indent="0">
              <a:buNone/>
            </a:pP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6E50B016-56AE-4A32-8DF3-8B7F175EB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47" y="5232298"/>
            <a:ext cx="1444113" cy="144411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66CFDF3-94E9-411D-8B34-C977B0901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15" b="3094"/>
          <a:stretch/>
        </p:blipFill>
        <p:spPr>
          <a:xfrm>
            <a:off x="4667471" y="3743325"/>
            <a:ext cx="3676207" cy="2667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69433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D51E57-91E0-4CA6-8B8F-F8EB8F4BD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DD9FAD-CF72-4837-B807-D5BFBC317D7D}"/>
              </a:ext>
            </a:extLst>
          </p:cNvPr>
          <p:cNvSpPr/>
          <p:nvPr/>
        </p:nvSpPr>
        <p:spPr>
          <a:xfrm>
            <a:off x="0" y="5796116"/>
            <a:ext cx="5899355" cy="1474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" name="מדיה מקוונת 1" title="ￗﾡￗﾙￗﾤￗﾕￗﾨ ￗﾔￗﾧￗﾨￗﾑ ￗﾑￗﾒￗﾟ ￗﾜￗﾐￗﾕￗﾞￗﾙ ￗﾧￗﾡￗﾘￗﾜ">
            <a:hlinkClick r:id="" action="ppaction://media"/>
            <a:extLst>
              <a:ext uri="{FF2B5EF4-FFF2-40B4-BE49-F238E27FC236}">
                <a16:creationId xmlns:a16="http://schemas.microsoft.com/office/drawing/2014/main" id="{B69296AF-29AC-487F-9172-C153E3E519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96373" y="1007779"/>
            <a:ext cx="7805964" cy="585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64389F-D461-44FA-BCFD-AA2B18B54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/>
              <a:t>התבצרות וכיתור בבית המוכתר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19058D7-2D18-476D-9C0E-81A790E0C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608" y="1059388"/>
            <a:ext cx="8307000" cy="540000"/>
          </a:xfrm>
        </p:spPr>
        <p:txBody>
          <a:bodyPr/>
          <a:lstStyle/>
          <a:p>
            <a:endParaRPr lang="he-IL" sz="2400" dirty="0">
              <a:solidFill>
                <a:srgbClr val="002060"/>
              </a:solidFill>
            </a:endParaRP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0CB3689-AF29-43B2-8B07-E73FC681387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354969" y="1648670"/>
            <a:ext cx="8031900" cy="4152600"/>
          </a:xfrm>
        </p:spPr>
        <p:txBody>
          <a:bodyPr/>
          <a:lstStyle/>
          <a:p>
            <a:pPr marL="76200" indent="0">
              <a:lnSpc>
                <a:spcPct val="150000"/>
              </a:lnSpc>
              <a:buNone/>
            </a:pPr>
            <a:r>
              <a:rPr lang="he-IL" sz="2000" dirty="0"/>
              <a:t> </a:t>
            </a:r>
          </a:p>
        </p:txBody>
      </p:sp>
      <p:sp>
        <p:nvSpPr>
          <p:cNvPr id="6" name="מציין מיקום טקסט 3">
            <a:extLst>
              <a:ext uri="{FF2B5EF4-FFF2-40B4-BE49-F238E27FC236}">
                <a16:creationId xmlns:a16="http://schemas.microsoft.com/office/drawing/2014/main" id="{31331D81-3D5D-4702-BCBE-217CD9EB7D6F}"/>
              </a:ext>
            </a:extLst>
          </p:cNvPr>
          <p:cNvSpPr txBox="1">
            <a:spLocks/>
          </p:cNvSpPr>
          <p:nvPr/>
        </p:nvSpPr>
        <p:spPr>
          <a:xfrm>
            <a:off x="-2275259" y="6644905"/>
            <a:ext cx="8031900" cy="192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>
              <a:buFont typeface="Arial"/>
              <a:buNone/>
            </a:pPr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36FC339-7664-4DF1-B7FA-45283ECAC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108" y="1725682"/>
            <a:ext cx="3476017" cy="24384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F85AF32-7131-4DBA-B4A0-F6DF55BF6B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91"/>
          <a:stretch/>
        </p:blipFill>
        <p:spPr>
          <a:xfrm>
            <a:off x="5934075" y="2876550"/>
            <a:ext cx="4406900" cy="274358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8EB4D8D-62DB-4606-87FB-6B9A65487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75" y="4510571"/>
            <a:ext cx="3950550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29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E3E1D0C-3750-48B5-BCB5-CC8AB855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2400" dirty="0"/>
              <a:t>מבצע נחשון ושיירות בדרך הפתוחה – קצת נחת ללוחמי הקסטל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92B2CFF-33D1-4BE2-BBFA-17236B80B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F9D8A88-46EE-4C54-A508-F2EB5C59FDF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549769" y="1725681"/>
            <a:ext cx="8031900" cy="41526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solidFill>
                  <a:srgbClr val="006600"/>
                </a:solidFill>
              </a:rPr>
              <a:t>5/4 החל מבצע נחשון, קרב הקסטל כהכנה ?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solidFill>
                  <a:srgbClr val="006600"/>
                </a:solidFill>
              </a:rPr>
              <a:t>6/4 שיירת האספקה הראשונה עולה לירושלים 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1612F0A-7E1E-46AB-83F9-E4F05811B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825587"/>
            <a:ext cx="4486667" cy="425006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DB33971-EE39-4F06-8455-3C8D274AB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560" y="2962275"/>
            <a:ext cx="4005751" cy="283845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025894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CCA5DDB-F60A-4E1D-81CB-4D546A9F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e-IL" dirty="0"/>
            </a:br>
            <a:r>
              <a:rPr lang="he-IL" sz="3200" dirty="0"/>
              <a:t>הפגיעה בעבד אל - קאדר אל חוסייני</a:t>
            </a:r>
            <a:br>
              <a:rPr lang="he-IL" dirty="0">
                <a:solidFill>
                  <a:srgbClr val="C00000"/>
                </a:solidFill>
              </a:rPr>
            </a:br>
            <a:endParaRPr lang="he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6783146-A341-42D4-B599-66B3E21FCFD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-442442" y="1145530"/>
            <a:ext cx="11883039" cy="4152600"/>
          </a:xfrm>
        </p:spPr>
        <p:txBody>
          <a:bodyPr/>
          <a:lstStyle/>
          <a:p>
            <a:pPr marL="76200" indent="0">
              <a:lnSpc>
                <a:spcPct val="150000"/>
              </a:lnSpc>
              <a:buNone/>
            </a:pPr>
            <a:r>
              <a:rPr lang="he-IL" sz="1800" dirty="0"/>
              <a:t>עלות השחר של 8/4... 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sz="1800" dirty="0"/>
              <a:t>-חזרה מדמשק לאחר כישלון היוזמה להבאת תותחים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sz="1800" dirty="0"/>
              <a:t>-אי הבנת שדה הקרב ומיקום הכוחות בהתקפת  הנגד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sz="1800" dirty="0"/>
              <a:t>-בחינת כשלון פיצוץ בית המוכתר </a:t>
            </a:r>
          </a:p>
          <a:p>
            <a:pPr marL="76200" indent="0">
              <a:lnSpc>
                <a:spcPct val="150000"/>
              </a:lnSpc>
              <a:buNone/>
            </a:pPr>
            <a:endParaRPr lang="he-IL" sz="2800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A5B58AB-AA06-4F41-AD85-2D786921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836475"/>
            <a:ext cx="1428750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5B35AC2-989A-4AFF-A761-395ABEE6E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167" y="1848324"/>
            <a:ext cx="1347650" cy="2039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C0BAF04-4DBC-4902-A510-5E08233D3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918284"/>
            <a:ext cx="3028950" cy="150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B93B7568-A048-49D8-B396-841AB4D291A4}"/>
              </a:ext>
            </a:extLst>
          </p:cNvPr>
          <p:cNvSpPr/>
          <p:nvPr/>
        </p:nvSpPr>
        <p:spPr>
          <a:xfrm>
            <a:off x="625495" y="3783655"/>
            <a:ext cx="219390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err="1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הרס"פ</a:t>
            </a:r>
            <a:r>
              <a:rPr lang="he-IL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מאיר </a:t>
            </a:r>
            <a:r>
              <a:rPr lang="he-IL" b="1" dirty="0" err="1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קרמיול</a:t>
            </a:r>
            <a:endParaRPr lang="he-IL" b="1" dirty="0">
              <a:solidFill>
                <a:srgbClr val="C000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83D8D098-4F08-46B3-B043-A1234E17444C}"/>
              </a:ext>
            </a:extLst>
          </p:cNvPr>
          <p:cNvSpPr/>
          <p:nvPr/>
        </p:nvSpPr>
        <p:spPr>
          <a:xfrm>
            <a:off x="6692924" y="3221830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800" dirty="0">
                <a:solidFill>
                  <a:srgbClr val="C00000"/>
                </a:solidFill>
                <a:latin typeface="Varela Round" panose="020B0604020202020204" charset="-79"/>
                <a:ea typeface="Verdana" panose="020B0604030504040204" pitchFamily="34" charset="0"/>
                <a:cs typeface="Varela Round" panose="020B0604020202020204" charset="-79"/>
              </a:rPr>
              <a:t>"...תעלו יא ג'מעה"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876158E2-7767-4CFF-B3B9-CC5273740209}"/>
              </a:ext>
            </a:extLst>
          </p:cNvPr>
          <p:cNvSpPr/>
          <p:nvPr/>
        </p:nvSpPr>
        <p:spPr>
          <a:xfrm>
            <a:off x="7251677" y="3945945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800" dirty="0">
                <a:solidFill>
                  <a:srgbClr val="C00000"/>
                </a:solidFill>
                <a:latin typeface="Varela Round" panose="020B0604020202020204" charset="-79"/>
                <a:cs typeface="Varela Round" panose="020B0604020202020204" charset="-79"/>
              </a:rPr>
              <a:t>"...הלו </a:t>
            </a:r>
            <a:r>
              <a:rPr lang="he-IL" sz="1800" dirty="0" err="1">
                <a:solidFill>
                  <a:srgbClr val="C00000"/>
                </a:solidFill>
                <a:latin typeface="Varela Round" panose="020B0604020202020204" charset="-79"/>
                <a:cs typeface="Varela Round" panose="020B0604020202020204" charset="-79"/>
              </a:rPr>
              <a:t>בויס</a:t>
            </a:r>
            <a:r>
              <a:rPr lang="he-IL" sz="1800" dirty="0">
                <a:solidFill>
                  <a:srgbClr val="C00000"/>
                </a:solidFill>
                <a:latin typeface="Varela Round" panose="020B0604020202020204" charset="-79"/>
                <a:cs typeface="Varela Round" panose="020B0604020202020204" charset="-79"/>
              </a:rPr>
              <a:t>"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5700A4BE-7C9C-4C3F-B5F7-49A448CD9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499" y="4271036"/>
            <a:ext cx="1347649" cy="1838979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5BAE5391-8817-4BFA-B6A3-66C438FDE62C}"/>
              </a:ext>
            </a:extLst>
          </p:cNvPr>
          <p:cNvSpPr/>
          <p:nvPr/>
        </p:nvSpPr>
        <p:spPr>
          <a:xfrm>
            <a:off x="4392635" y="5822005"/>
            <a:ext cx="10953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משה כצנלסון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B0E8B3DE-B658-4EB0-802A-F05BF73E2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640" y="5386170"/>
            <a:ext cx="3666476" cy="63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01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E748E3B-D454-4EA2-9ADA-A35977926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00" y="491190"/>
            <a:ext cx="9528000" cy="720000"/>
          </a:xfrm>
        </p:spPr>
        <p:txBody>
          <a:bodyPr/>
          <a:lstStyle/>
          <a:p>
            <a:br>
              <a:rPr lang="he-IL" sz="4000" dirty="0"/>
            </a:br>
            <a:r>
              <a:rPr lang="he-IL" sz="4000" dirty="0"/>
              <a:t>התעצמות ההתקפה הערבית </a:t>
            </a:r>
            <a:br>
              <a:rPr lang="he-IL" sz="4000" dirty="0"/>
            </a:br>
            <a:endParaRPr lang="he-IL" sz="4000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0FD9112-6DB0-4353-8F30-BF1FEFAC3F8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549700" y="333375"/>
            <a:ext cx="8024008" cy="5880734"/>
          </a:xfrm>
        </p:spPr>
        <p:txBody>
          <a:bodyPr/>
          <a:lstStyle/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endParaRPr lang="he-IL" dirty="0"/>
          </a:p>
          <a:p>
            <a:pPr marL="76200" indent="0">
              <a:buNone/>
            </a:pPr>
            <a:endParaRPr lang="he-IL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dirty="0">
                <a:solidFill>
                  <a:srgbClr val="C00000"/>
                </a:solidFill>
              </a:rPr>
              <a:t>1200 לוחמים ערבים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dirty="0">
                <a:solidFill>
                  <a:srgbClr val="C00000"/>
                </a:solidFill>
              </a:rPr>
              <a:t>100 לוחמי </a:t>
            </a:r>
            <a:r>
              <a:rPr lang="he-IL" dirty="0" err="1">
                <a:solidFill>
                  <a:srgbClr val="C00000"/>
                </a:solidFill>
              </a:rPr>
              <a:t>חי"ש</a:t>
            </a:r>
            <a:r>
              <a:rPr lang="he-IL" dirty="0">
                <a:solidFill>
                  <a:srgbClr val="C00000"/>
                </a:solidFill>
              </a:rPr>
              <a:t> מותשים       </a:t>
            </a:r>
          </a:p>
          <a:p>
            <a:pPr marL="76200" indent="0">
              <a:buNone/>
            </a:pPr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B1963957-72FB-4C25-B562-82E65BCB9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4" y="1211190"/>
            <a:ext cx="3702439" cy="329867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0B7AEF8-E7E7-41D1-B94F-9160440C3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409" y="3605213"/>
            <a:ext cx="3962740" cy="2224088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105BE60F-2C16-40E1-8C39-74D5DB1D417C}"/>
              </a:ext>
            </a:extLst>
          </p:cNvPr>
          <p:cNvSpPr/>
          <p:nvPr/>
        </p:nvSpPr>
        <p:spPr>
          <a:xfrm>
            <a:off x="781050" y="4667250"/>
            <a:ext cx="3486149" cy="1857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he-IL" sz="16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היינו כעשרה לוחמים עייפים ליד בית המוכתר עטוף עצי הזית, וההמון מסתער מכל עבר ושועט והם מאות, ואנחנו יורים בהם ואיכשהו מצליחים שלא לישון בין היריות...       </a:t>
            </a:r>
            <a:r>
              <a:rPr lang="he-IL" sz="1200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[תש"ח/ יורם </a:t>
            </a:r>
            <a:r>
              <a:rPr lang="he-IL" sz="1200" dirty="0" err="1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קניוק</a:t>
            </a:r>
            <a:r>
              <a:rPr lang="he-IL" sz="1200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8686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158669-7C5B-4548-9F88-8E0C51C8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69" y="213094"/>
            <a:ext cx="9470781" cy="720000"/>
          </a:xfrm>
        </p:spPr>
        <p:txBody>
          <a:bodyPr/>
          <a:lstStyle/>
          <a:p>
            <a:r>
              <a:rPr lang="he-IL" sz="3200" dirty="0"/>
              <a:t>התגבורת המיוחלת בפיקוד נחום אריאלי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AF5A4F9-CF5C-4BD0-A1ED-50E181DE9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075" y="1059388"/>
            <a:ext cx="8307000" cy="540000"/>
          </a:xfrm>
        </p:spPr>
        <p:txBody>
          <a:bodyPr/>
          <a:lstStyle/>
          <a:p>
            <a:endParaRPr lang="he-IL" dirty="0">
              <a:solidFill>
                <a:srgbClr val="C00000"/>
              </a:solidFill>
            </a:endParaRP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64A33B2-2F61-462B-9124-4CD85211D6E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6680" y="1585052"/>
            <a:ext cx="11245435" cy="540000"/>
          </a:xfrm>
        </p:spPr>
        <p:txBody>
          <a:bodyPr/>
          <a:lstStyle/>
          <a:p>
            <a:pPr marL="76200" indent="0">
              <a:lnSpc>
                <a:spcPct val="150000"/>
              </a:lnSpc>
              <a:buNone/>
            </a:pPr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F0CE4EA6-817A-4BFE-9AEE-12556104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20" y="2479266"/>
            <a:ext cx="4080510" cy="307061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9FE8C11-B33B-403E-9822-311B0F7E0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113" y="2981325"/>
            <a:ext cx="4005451" cy="30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91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/>
          <p:nvPr/>
        </p:nvSpPr>
        <p:spPr>
          <a:xfrm>
            <a:off x="837898" y="1640675"/>
            <a:ext cx="11354100" cy="19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73550" y="1549623"/>
            <a:ext cx="12118500" cy="2688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x-none" dirty="0"/>
              <a:t>                      </a:t>
            </a:r>
            <a:endParaRPr dirty="0"/>
          </a:p>
          <a:p>
            <a:pPr marL="0" lvl="0" indent="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endParaRPr sz="60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endParaRPr sz="60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142" name="Google Shape;142;p2"/>
          <p:cNvSpPr txBox="1">
            <a:spLocks noGrp="1"/>
          </p:cNvSpPr>
          <p:nvPr>
            <p:ph type="body" idx="2"/>
          </p:nvPr>
        </p:nvSpPr>
        <p:spPr>
          <a:xfrm flipH="1">
            <a:off x="1896186" y="1487970"/>
            <a:ext cx="8697191" cy="158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sz="60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sz="44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sz="44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3600" dirty="0">
                <a:latin typeface="Varela Round" panose="00000500000000000000" pitchFamily="2" charset="-79"/>
                <a:ea typeface="Verdana"/>
                <a:cs typeface="Varela Round" panose="00000500000000000000" pitchFamily="2" charset="-79"/>
                <a:sym typeface="Verdana"/>
              </a:rPr>
              <a:t>לימודי ארץ ישראל וארכאולוגיה</a:t>
            </a:r>
            <a:endParaRPr lang="he-IL" sz="44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4400" dirty="0">
                <a:latin typeface="Varela Round" panose="00000500000000000000" pitchFamily="2" charset="-79"/>
                <a:ea typeface="Verdana"/>
                <a:cs typeface="Varela Round" panose="00000500000000000000" pitchFamily="2" charset="-79"/>
                <a:sym typeface="Verdana"/>
              </a:rPr>
              <a:t>קרב הקסטל במלחמת העצמאות</a:t>
            </a:r>
            <a:endParaRPr lang="he-IL" sz="80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latin typeface="Varela Round" panose="00000500000000000000" pitchFamily="2" charset="-79"/>
                <a:ea typeface="Verdana"/>
                <a:cs typeface="Varela Round" panose="00000500000000000000" pitchFamily="2" charset="-79"/>
                <a:sym typeface="Verdana"/>
              </a:rPr>
              <a:t>המורה : אחיקם </a:t>
            </a:r>
            <a:r>
              <a:rPr lang="he-IL" dirty="0" err="1">
                <a:latin typeface="Varela Round" panose="00000500000000000000" pitchFamily="2" charset="-79"/>
                <a:ea typeface="Verdana"/>
                <a:cs typeface="Varela Round" panose="00000500000000000000" pitchFamily="2" charset="-79"/>
                <a:sym typeface="Verdana"/>
              </a:rPr>
              <a:t>ויסנשטרן</a:t>
            </a:r>
            <a:endParaRPr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2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BA4DF3-00A6-4093-A49B-44E0F1105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e-IL" sz="3200" dirty="0"/>
            </a:br>
            <a:endParaRPr lang="he-IL" sz="32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F9589FA-DE61-4A0B-934B-B688D1B63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9374" y="226894"/>
            <a:ext cx="9374505" cy="540000"/>
          </a:xfrm>
        </p:spPr>
        <p:txBody>
          <a:bodyPr/>
          <a:lstStyle/>
          <a:p>
            <a:pPr algn="ctr"/>
            <a:r>
              <a:rPr lang="he-IL" sz="3200" dirty="0">
                <a:solidFill>
                  <a:srgbClr val="C00000"/>
                </a:solidFill>
              </a:rPr>
              <a:t> </a:t>
            </a:r>
            <a:r>
              <a:rPr lang="he-IL" sz="3200" dirty="0">
                <a:solidFill>
                  <a:srgbClr val="002060"/>
                </a:solidFill>
              </a:rPr>
              <a:t>"הטוראים לסגת, המפקדים יחפו על הנסיגה"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F283B75-4A26-4A99-A879-FF9313E91DF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211969" y="1352700"/>
            <a:ext cx="8031900" cy="4152600"/>
          </a:xfrm>
        </p:spPr>
        <p:txBody>
          <a:bodyPr/>
          <a:lstStyle/>
          <a:p>
            <a:pPr marL="76200" indent="0" algn="ctr">
              <a:lnSpc>
                <a:spcPct val="150000"/>
              </a:lnSpc>
              <a:buNone/>
            </a:pPr>
            <a:r>
              <a:rPr lang="he-IL" sz="1800" b="1" dirty="0">
                <a:solidFill>
                  <a:srgbClr val="006600"/>
                </a:solidFill>
              </a:rPr>
              <a:t>   "מפקדים מהטובים שבחיילי החטיבה, שעל כל אחד מהם </a:t>
            </a:r>
          </a:p>
          <a:p>
            <a:pPr marL="76200" indent="0" algn="ctr">
              <a:lnSpc>
                <a:spcPct val="150000"/>
              </a:lnSpc>
              <a:buNone/>
            </a:pPr>
            <a:r>
              <a:rPr lang="he-IL" sz="1800" b="1" dirty="0">
                <a:solidFill>
                  <a:srgbClr val="006600"/>
                </a:solidFill>
              </a:rPr>
              <a:t>  אמרו פעם שיום אחד יהיה נשיא... או שיהיה גנרל, </a:t>
            </a:r>
          </a:p>
          <a:p>
            <a:pPr marL="76200" indent="0" algn="ctr">
              <a:lnSpc>
                <a:spcPct val="150000"/>
              </a:lnSpc>
              <a:buNone/>
            </a:pPr>
            <a:r>
              <a:rPr lang="he-IL" sz="1800" b="1" dirty="0">
                <a:solidFill>
                  <a:srgbClr val="006600"/>
                </a:solidFill>
              </a:rPr>
              <a:t>באו להגן על שבעה או שמונה הטוראים שנותרו בחיים... </a:t>
            </a:r>
          </a:p>
          <a:p>
            <a:pPr marL="76200" indent="0" algn="ctr">
              <a:lnSpc>
                <a:spcPct val="150000"/>
              </a:lnSpc>
              <a:buNone/>
            </a:pPr>
            <a:endParaRPr lang="he-IL" sz="1800" b="1" dirty="0">
              <a:solidFill>
                <a:srgbClr val="006600"/>
              </a:solidFill>
            </a:endParaRPr>
          </a:p>
          <a:p>
            <a:pPr marL="76200" indent="0" algn="ctr">
              <a:lnSpc>
                <a:spcPct val="150000"/>
              </a:lnSpc>
              <a:buNone/>
            </a:pPr>
            <a:r>
              <a:rPr lang="he-IL" sz="1800" b="1" dirty="0">
                <a:solidFill>
                  <a:srgbClr val="006600"/>
                </a:solidFill>
              </a:rPr>
              <a:t>המפקדים בפיקודו של נחום אריאלי עמדו כמו שדרת אנשים...</a:t>
            </a:r>
          </a:p>
          <a:p>
            <a:pPr marL="76200" indent="0" algn="ctr">
              <a:lnSpc>
                <a:spcPct val="150000"/>
              </a:lnSpc>
              <a:buNone/>
            </a:pPr>
            <a:r>
              <a:rPr lang="he-IL" sz="1800" b="1" dirty="0">
                <a:solidFill>
                  <a:srgbClr val="006600"/>
                </a:solidFill>
              </a:rPr>
              <a:t>בינות בתים מפויחים ותחת אש תופת</a:t>
            </a:r>
          </a:p>
          <a:p>
            <a:pPr marL="76200" indent="0" algn="ctr">
              <a:lnSpc>
                <a:spcPct val="150000"/>
              </a:lnSpc>
              <a:buNone/>
            </a:pPr>
            <a:r>
              <a:rPr lang="he-IL" sz="1800" b="1" dirty="0">
                <a:solidFill>
                  <a:srgbClr val="006600"/>
                </a:solidFill>
              </a:rPr>
              <a:t>ואנחנו עברנו ביניהם כמו בדרך לחופה... </a:t>
            </a:r>
          </a:p>
          <a:p>
            <a:pPr marL="76200" indent="0" algn="ctr">
              <a:lnSpc>
                <a:spcPct val="150000"/>
              </a:lnSpc>
              <a:buNone/>
            </a:pPr>
            <a:r>
              <a:rPr lang="he-IL" sz="1800" b="1" dirty="0">
                <a:solidFill>
                  <a:srgbClr val="006600"/>
                </a:solidFill>
              </a:rPr>
              <a:t>אט אט אחד לאחד הם נורו ונפלו והעומדים המשיכו לסוכך</a:t>
            </a:r>
          </a:p>
          <a:p>
            <a:pPr marL="76200" indent="0" algn="ctr">
              <a:lnSpc>
                <a:spcPct val="150000"/>
              </a:lnSpc>
              <a:buNone/>
            </a:pPr>
            <a:r>
              <a:rPr lang="he-IL" sz="1800" b="1" dirty="0">
                <a:solidFill>
                  <a:srgbClr val="006600"/>
                </a:solidFill>
              </a:rPr>
              <a:t>עלינו ובו בזמן לירות לעבר התוקפים אבל גם למות... 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sz="2000" b="1" dirty="0">
                <a:solidFill>
                  <a:srgbClr val="C00000"/>
                </a:solidFill>
              </a:rPr>
              <a:t>                                                                     </a:t>
            </a:r>
            <a:r>
              <a:rPr lang="he-IL" sz="1200" dirty="0"/>
              <a:t>[תש"ח/ יורם </a:t>
            </a:r>
            <a:r>
              <a:rPr lang="he-IL" sz="1200" dirty="0" err="1"/>
              <a:t>קניוק</a:t>
            </a:r>
            <a:r>
              <a:rPr lang="he-IL" sz="1200" dirty="0"/>
              <a:t>]</a:t>
            </a:r>
            <a:endParaRPr lang="he-IL" sz="1200" b="1" dirty="0"/>
          </a:p>
          <a:p>
            <a:pPr marL="76200" indent="0">
              <a:lnSpc>
                <a:spcPct val="150000"/>
              </a:lnSpc>
              <a:buNone/>
            </a:pPr>
            <a:endParaRPr lang="he-IL" sz="2000" b="1" dirty="0">
              <a:solidFill>
                <a:srgbClr val="C00000"/>
              </a:solidFill>
            </a:endParaRPr>
          </a:p>
        </p:txBody>
      </p:sp>
      <p:sp>
        <p:nvSpPr>
          <p:cNvPr id="7" name="מלבן 7">
            <a:extLst>
              <a:ext uri="{FF2B5EF4-FFF2-40B4-BE49-F238E27FC236}">
                <a16:creationId xmlns:a16="http://schemas.microsoft.com/office/drawing/2014/main" id="{1FD50F66-7E05-4ADA-89B7-20051E1DCB07}"/>
              </a:ext>
            </a:extLst>
          </p:cNvPr>
          <p:cNvSpPr/>
          <p:nvPr/>
        </p:nvSpPr>
        <p:spPr>
          <a:xfrm>
            <a:off x="1550811" y="1754038"/>
            <a:ext cx="3054986" cy="5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b="1" dirty="0">
              <a:solidFill>
                <a:srgbClr val="0070C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2AF7244D-F679-4BF9-929A-26F4E59EA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41" y="1119825"/>
            <a:ext cx="1592068" cy="2309175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FCEE80B3-A34C-4520-B173-D54D73ED5EEF}"/>
              </a:ext>
            </a:extLst>
          </p:cNvPr>
          <p:cNvSpPr/>
          <p:nvPr/>
        </p:nvSpPr>
        <p:spPr>
          <a:xfrm>
            <a:off x="34432" y="1791492"/>
            <a:ext cx="132451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20B0604020202020204" charset="-79"/>
                <a:ea typeface="Verdana" panose="020B0604030504040204" pitchFamily="34" charset="0"/>
                <a:cs typeface="Varela Round" panose="020B0604020202020204" charset="-79"/>
              </a:rPr>
              <a:t>המ"מ שמעון </a:t>
            </a: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20B0604020202020204" charset="-79"/>
                <a:ea typeface="Verdana" panose="020B0604030504040204" pitchFamily="34" charset="0"/>
                <a:cs typeface="Varela Round" panose="020B0604020202020204" charset="-79"/>
              </a:rPr>
              <a:t>אלפסי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65AB4702-5211-4D5F-AB6B-CCA06D8EA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811" y="4014218"/>
            <a:ext cx="1400199" cy="1910688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55091C96-C4F2-426C-9AB2-5884F85583DA}"/>
              </a:ext>
            </a:extLst>
          </p:cNvPr>
          <p:cNvSpPr/>
          <p:nvPr/>
        </p:nvSpPr>
        <p:spPr>
          <a:xfrm>
            <a:off x="41594" y="4040530"/>
            <a:ext cx="150921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המ"פ נחום ג'וני אריאלי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36033D09-6474-45B2-A99C-D617A6F48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2" y="5703051"/>
            <a:ext cx="1061825" cy="1061825"/>
          </a:xfrm>
          <a:prstGeom prst="rect">
            <a:avLst/>
          </a:prstGeom>
        </p:spPr>
      </p:pic>
      <p:sp>
        <p:nvSpPr>
          <p:cNvPr id="14" name="מלבן 13">
            <a:extLst>
              <a:ext uri="{FF2B5EF4-FFF2-40B4-BE49-F238E27FC236}">
                <a16:creationId xmlns:a16="http://schemas.microsoft.com/office/drawing/2014/main" id="{5D699680-67D7-4CA8-B6A2-6F75CDF5D768}"/>
              </a:ext>
            </a:extLst>
          </p:cNvPr>
          <p:cNvSpPr/>
          <p:nvPr/>
        </p:nvSpPr>
        <p:spPr>
          <a:xfrm>
            <a:off x="1096257" y="6090518"/>
            <a:ext cx="3348497" cy="674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סרקו והאזינו לשירו של נחום אריאלי "מולדת"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3D0017D8-3DD3-4F9D-B053-1E8BA0491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3275" y="1431847"/>
            <a:ext cx="2407812" cy="107322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id="{829D25AA-F708-453A-84E2-818FB45B243E}"/>
              </a:ext>
            </a:extLst>
          </p:cNvPr>
          <p:cNvSpPr/>
          <p:nvPr/>
        </p:nvSpPr>
        <p:spPr>
          <a:xfrm>
            <a:off x="9696451" y="2584222"/>
            <a:ext cx="207638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קבור בחלקת נופלי קרב</a:t>
            </a:r>
          </a:p>
          <a:p>
            <a:pPr algn="ctr"/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נבי סמואל בקיבוץ בקרית ענבים</a:t>
            </a:r>
          </a:p>
        </p:txBody>
      </p:sp>
    </p:spTree>
    <p:extLst>
      <p:ext uri="{BB962C8B-B14F-4D97-AF65-F5344CB8AC3E}">
        <p14:creationId xmlns:p14="http://schemas.microsoft.com/office/powerpoint/2010/main" val="3625932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31A3330-C8B7-4DD5-BC73-5720C585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ההלוויה הנטישה ושיבת הפלמ"ח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C742138-C942-4C6F-8D18-53FBA4F56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352" y="1182534"/>
            <a:ext cx="5508984" cy="4069249"/>
          </a:xfrm>
          <a:prstGeom prst="rect">
            <a:avLst/>
          </a:prstGeom>
        </p:spPr>
      </p:pic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91E8E56-0D70-4CB9-BADC-3993C99DC4E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781300" y="1182534"/>
            <a:ext cx="6190036" cy="1246341"/>
          </a:xfrm>
        </p:spPr>
        <p:txBody>
          <a:bodyPr/>
          <a:lstStyle/>
          <a:p>
            <a:pPr marL="76200" indent="0">
              <a:lnSpc>
                <a:spcPct val="200000"/>
              </a:lnSpc>
              <a:buNone/>
            </a:pPr>
            <a:endParaRPr lang="he-IL" sz="2000" dirty="0">
              <a:solidFill>
                <a:srgbClr val="C00000"/>
              </a:solidFill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F15ECC7F-4092-4EDB-93A3-AD9EDE6C5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212663"/>
            <a:ext cx="2404241" cy="262766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569CBC3-9673-4CBA-9F6B-9E1ED0CD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352" y="3290135"/>
            <a:ext cx="3343275" cy="237372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5FCACDC-3A17-4683-AB3E-E2B001BD3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62" y="4968506"/>
            <a:ext cx="2600325" cy="1676400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6DA9D888-2BAA-4109-86F0-D99DACE52715}"/>
              </a:ext>
            </a:extLst>
          </p:cNvPr>
          <p:cNvSpPr/>
          <p:nvPr/>
        </p:nvSpPr>
        <p:spPr>
          <a:xfrm>
            <a:off x="3209925" y="5746012"/>
            <a:ext cx="47625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הרמטכ"ל למפקד גדוד הפלמ"ח הפורצים :</a:t>
            </a:r>
          </a:p>
          <a:p>
            <a:pPr algn="ctr"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"יש לתקוף מייד ולכבוש את הקסטל...</a:t>
            </a:r>
          </a:p>
          <a:p>
            <a:pPr algn="ctr"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כל הארץ מצפה ומקווה... </a:t>
            </a:r>
            <a:r>
              <a:rPr lang="he-IL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6650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3C92ED4-9A1B-4A74-B4ED-875208C84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מעברה ושכונה - גן לאומי והנצחה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E75AB06-52A0-4673-98F0-7AEE5ECE7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C36BACE-A8CF-4F18-AD20-96B04A87F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673" y="1215463"/>
            <a:ext cx="2826356" cy="248353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26A7C96-89ED-46BD-9023-FA7F06346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838" y="4781952"/>
            <a:ext cx="2624138" cy="1968104"/>
          </a:xfrm>
          <a:prstGeom prst="rect">
            <a:avLst/>
          </a:prstGeom>
        </p:spPr>
      </p:pic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E114823-3B4B-4291-B909-E273CAE8A38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696498" y="5672318"/>
            <a:ext cx="8031900" cy="301213"/>
          </a:xfrm>
        </p:spPr>
        <p:txBody>
          <a:bodyPr/>
          <a:lstStyle/>
          <a:p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7FC718A-5FD6-4AF2-B8C8-3FE5E13C9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976" y="998914"/>
            <a:ext cx="4186700" cy="314002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87A7FEA-A5C5-4543-BAF1-9D59F76B2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6" y="4335468"/>
            <a:ext cx="3219450" cy="2414588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C5DE6B98-03A5-46C0-AA1D-73BE47A66452}"/>
              </a:ext>
            </a:extLst>
          </p:cNvPr>
          <p:cNvSpPr/>
          <p:nvPr/>
        </p:nvSpPr>
        <p:spPr>
          <a:xfrm>
            <a:off x="2339673" y="3479505"/>
            <a:ext cx="294757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יסוד בית הספר במעברת מעוז ציון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9F42C6A3-5615-4CB7-96D6-517B3EE55A9B}"/>
              </a:ext>
            </a:extLst>
          </p:cNvPr>
          <p:cNvSpPr/>
          <p:nvPr/>
        </p:nvSpPr>
        <p:spPr>
          <a:xfrm>
            <a:off x="6871825" y="3899106"/>
            <a:ext cx="4081001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הנצחת 39 הנופלים – הסלע למרגלות בית המוכתר</a:t>
            </a:r>
          </a:p>
        </p:txBody>
      </p:sp>
    </p:spTree>
    <p:extLst>
      <p:ext uri="{BB962C8B-B14F-4D97-AF65-F5344CB8AC3E}">
        <p14:creationId xmlns:p14="http://schemas.microsoft.com/office/powerpoint/2010/main" val="3363700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DC44B23-98C3-434D-AF07-5B94BD4FD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מטלת סיום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0D71CD8-E4CD-4173-9EFF-C575738C8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71708C9-8400-400B-A356-C53C7C93802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239298" y="1611382"/>
            <a:ext cx="8031900" cy="4152600"/>
          </a:xfrm>
        </p:spPr>
        <p:txBody>
          <a:bodyPr/>
          <a:lstStyle/>
          <a:p>
            <a:pPr marL="76200" indent="0">
              <a:lnSpc>
                <a:spcPct val="150000"/>
              </a:lnSpc>
              <a:buNone/>
            </a:pPr>
            <a:r>
              <a:rPr lang="he-IL" b="1" dirty="0">
                <a:solidFill>
                  <a:srgbClr val="006600"/>
                </a:solidFill>
              </a:rPr>
              <a:t>עמדו על </a:t>
            </a:r>
            <a:r>
              <a:rPr lang="he-IL" b="1" u="sng" dirty="0">
                <a:solidFill>
                  <a:srgbClr val="006600"/>
                </a:solidFill>
              </a:rPr>
              <a:t>יתרון</a:t>
            </a:r>
            <a:r>
              <a:rPr lang="he-IL" b="1" dirty="0">
                <a:solidFill>
                  <a:srgbClr val="006600"/>
                </a:solidFill>
              </a:rPr>
              <a:t> אחד </a:t>
            </a:r>
            <a:r>
              <a:rPr lang="he-IL" b="1" u="sng" dirty="0">
                <a:solidFill>
                  <a:srgbClr val="006600"/>
                </a:solidFill>
              </a:rPr>
              <a:t>וחיסרון</a:t>
            </a:r>
            <a:r>
              <a:rPr lang="he-IL" b="1" dirty="0">
                <a:solidFill>
                  <a:srgbClr val="006600"/>
                </a:solidFill>
              </a:rPr>
              <a:t> אחד בהתנהלות של הכוחות 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b="1" u="sng" dirty="0">
                <a:solidFill>
                  <a:srgbClr val="006600"/>
                </a:solidFill>
              </a:rPr>
              <a:t>הישראליים</a:t>
            </a:r>
            <a:r>
              <a:rPr lang="he-IL" b="1" dirty="0">
                <a:solidFill>
                  <a:srgbClr val="006600"/>
                </a:solidFill>
              </a:rPr>
              <a:t> בקרב הקסטל ועל </a:t>
            </a:r>
            <a:r>
              <a:rPr lang="he-IL" b="1" u="sng" dirty="0">
                <a:solidFill>
                  <a:srgbClr val="006600"/>
                </a:solidFill>
              </a:rPr>
              <a:t>יתרון</a:t>
            </a:r>
            <a:r>
              <a:rPr lang="he-IL" b="1" dirty="0">
                <a:solidFill>
                  <a:srgbClr val="006600"/>
                </a:solidFill>
              </a:rPr>
              <a:t> אחד </a:t>
            </a:r>
            <a:r>
              <a:rPr lang="he-IL" b="1" u="sng" dirty="0">
                <a:solidFill>
                  <a:srgbClr val="006600"/>
                </a:solidFill>
              </a:rPr>
              <a:t>וחיסרון</a:t>
            </a:r>
            <a:r>
              <a:rPr lang="he-IL" b="1" dirty="0">
                <a:solidFill>
                  <a:srgbClr val="006600"/>
                </a:solidFill>
              </a:rPr>
              <a:t> אחד בהתנהלות </a:t>
            </a:r>
            <a:r>
              <a:rPr lang="he-IL" b="1" u="sng" dirty="0">
                <a:solidFill>
                  <a:srgbClr val="006600"/>
                </a:solidFill>
              </a:rPr>
              <a:t>הערבית</a:t>
            </a:r>
            <a:r>
              <a:rPr lang="he-IL" b="1" dirty="0">
                <a:solidFill>
                  <a:srgbClr val="006600"/>
                </a:solidFill>
              </a:rPr>
              <a:t> בקרב זה. 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b="1" dirty="0">
                <a:solidFill>
                  <a:srgbClr val="006600"/>
                </a:solidFill>
              </a:rPr>
              <a:t>היתרונות והחסרונות יכולים להיות 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b="1" dirty="0">
                <a:solidFill>
                  <a:srgbClr val="006600"/>
                </a:solidFill>
              </a:rPr>
              <a:t>בכל תחום ונושא הקשורים למאבק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b="1" dirty="0">
                <a:solidFill>
                  <a:srgbClr val="006600"/>
                </a:solidFill>
              </a:rPr>
              <a:t> על הקסטל וסביבתו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2AE447F-126E-4365-BFA7-38D26CD1B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89" y="3242504"/>
            <a:ext cx="4536536" cy="3402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927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/>
          <p:nvPr/>
        </p:nvSpPr>
        <p:spPr>
          <a:xfrm>
            <a:off x="837898" y="1640675"/>
            <a:ext cx="11354100" cy="19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73550" y="1549623"/>
            <a:ext cx="12118500" cy="2688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r>
              <a:rPr lang="x-none" dirty="0"/>
              <a:t>                      </a:t>
            </a:r>
            <a:endParaRPr dirty="0"/>
          </a:p>
          <a:p>
            <a:pPr marL="0" lvl="0" indent="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endParaRPr sz="60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</a:pPr>
            <a:endParaRPr sz="60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142" name="Google Shape;142;p2"/>
          <p:cNvSpPr txBox="1">
            <a:spLocks noGrp="1"/>
          </p:cNvSpPr>
          <p:nvPr>
            <p:ph type="body" idx="2"/>
          </p:nvPr>
        </p:nvSpPr>
        <p:spPr>
          <a:xfrm flipH="1">
            <a:off x="1896186" y="1487970"/>
            <a:ext cx="8697191" cy="1584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sz="60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sz="44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sz="44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3600" dirty="0">
                <a:latin typeface="Varela Round" panose="00000500000000000000" pitchFamily="2" charset="-79"/>
                <a:ea typeface="Verdana"/>
                <a:cs typeface="Varela Round" panose="00000500000000000000" pitchFamily="2" charset="-79"/>
                <a:sym typeface="Verdana"/>
              </a:rPr>
              <a:t>לימודי ארץ ישראל וארכאולוגיה</a:t>
            </a:r>
            <a:endParaRPr lang="he-IL" sz="44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4400" dirty="0">
                <a:latin typeface="Varela Round" panose="00000500000000000000" pitchFamily="2" charset="-79"/>
                <a:ea typeface="Verdana"/>
                <a:cs typeface="Varela Round" panose="00000500000000000000" pitchFamily="2" charset="-79"/>
                <a:sym typeface="Verdana"/>
              </a:rPr>
              <a:t>קרב סן סימון במלחמת העצמאות</a:t>
            </a:r>
            <a:endParaRPr lang="he-IL" sz="80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latin typeface="Varela Round" panose="00000500000000000000" pitchFamily="2" charset="-79"/>
                <a:ea typeface="Verdana"/>
                <a:cs typeface="Varela Round" panose="00000500000000000000" pitchFamily="2" charset="-79"/>
                <a:sym typeface="Verdana"/>
              </a:rPr>
              <a:t>המורה : אחיקם </a:t>
            </a:r>
            <a:r>
              <a:rPr lang="he-IL" dirty="0" err="1">
                <a:latin typeface="Varela Round" panose="00000500000000000000" pitchFamily="2" charset="-79"/>
                <a:ea typeface="Verdana"/>
                <a:cs typeface="Varela Round" panose="00000500000000000000" pitchFamily="2" charset="-79"/>
                <a:sym typeface="Verdana"/>
              </a:rPr>
              <a:t>ויסנשטרן</a:t>
            </a:r>
            <a:endParaRPr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  <a:p>
            <a:pPr marL="0" lvl="0" indent="0" rtl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200" dirty="0">
              <a:latin typeface="Varela Round" panose="00000500000000000000" pitchFamily="2" charset="-79"/>
              <a:ea typeface="Verdana"/>
              <a:cs typeface="Varela Round" panose="00000500000000000000" pitchFamily="2" charset="-79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74865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x-none" dirty="0">
                <a:solidFill>
                  <a:srgbClr val="192A72"/>
                </a:solidFill>
              </a:rPr>
              <a:t>מה נלמד היום </a:t>
            </a:r>
            <a:endParaRPr dirty="0"/>
          </a:p>
        </p:txBody>
      </p:sp>
      <p:sp>
        <p:nvSpPr>
          <p:cNvPr id="149" name="Google Shape;149;p3"/>
          <p:cNvSpPr txBox="1">
            <a:spLocks noGrp="1"/>
          </p:cNvSpPr>
          <p:nvPr>
            <p:ph type="body" idx="2"/>
          </p:nvPr>
        </p:nvSpPr>
        <p:spPr>
          <a:xfrm>
            <a:off x="484794" y="1115856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הרקע והסיבות ליציאה לקרב סן סימון</a:t>
            </a: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תקיפה ראשונה ונסיגה</a:t>
            </a: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כיבוש והתבצרות</a:t>
            </a: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התגוננות ולחימת ייאוש</a:t>
            </a: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נסיגה והפקרת פצועים או ...</a:t>
            </a: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ניצחון על חבל דק או על חודו של תער</a:t>
            </a: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endParaRPr lang="he-IL" altLang="he-IL" dirty="0">
              <a:latin typeface="Varela Round" panose="020B0604020202020204" charset="-79"/>
              <a:cs typeface="Varela Round" panose="020B0604020202020204" charset="-79"/>
              <a:sym typeface="Calibri" panose="020F0502020204030204" pitchFamily="34" charset="0"/>
            </a:endParaRPr>
          </a:p>
          <a:p>
            <a:pPr marL="114300" inden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endParaRPr lang="he-IL" altLang="he-IL" dirty="0">
              <a:latin typeface="Varela Round" panose="020B0604020202020204" charset="-79"/>
              <a:cs typeface="Varela Round" panose="020B0604020202020204" charset="-79"/>
              <a:sym typeface="Calibri" panose="020F0502020204030204" pitchFamily="34" charset="0"/>
            </a:endParaRPr>
          </a:p>
          <a:p>
            <a:pPr marL="114300" inden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endParaRPr lang="he-IL" altLang="he-IL" dirty="0">
              <a:latin typeface="Varela Round" panose="020B0604020202020204" charset="-79"/>
              <a:cs typeface="Varela Round" panose="020B0604020202020204" charset="-79"/>
              <a:sym typeface="Calibri" panose="020F0502020204030204" pitchFamily="34" charset="0"/>
            </a:endParaRP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endParaRPr lang="he-IL" altLang="he-IL" dirty="0">
              <a:latin typeface="Varela Round" panose="020B0604020202020204" charset="-79"/>
              <a:cs typeface="Varela Round" panose="020B0604020202020204" charset="-79"/>
              <a:sym typeface="Calibri" panose="020F0502020204030204" pitchFamily="34" charset="0"/>
            </a:endParaRP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3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9ACEA67-D0C7-4794-8EF1-E91357406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E4364D3-AEC8-48ED-83F0-8B42C4407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0F7551A-21B5-473C-ADF8-DBCF8573B78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2825" y="933094"/>
            <a:ext cx="8031900" cy="5665188"/>
          </a:xfrm>
        </p:spPr>
        <p:txBody>
          <a:bodyPr/>
          <a:lstStyle/>
          <a:p>
            <a:pPr marL="76200" indent="0">
              <a:lnSpc>
                <a:spcPct val="150000"/>
              </a:lnSpc>
              <a:buNone/>
            </a:pPr>
            <a:r>
              <a:rPr lang="he-IL" b="1" dirty="0"/>
              <a:t>"לא הרחק מכאן, לפני שלושים שנה, נקבע בקרב כבד עתידה של ירושלים - לחזור ולהיות בירת עם ישראל לנצח. הייתה לי הזכות לקחת חלק באותו קרב וכבוד גדול היום במקום הזה, לקבל את כהונת הרמטכ"ל"  </a:t>
            </a:r>
            <a:r>
              <a:rPr lang="he-IL" sz="1400" b="1" dirty="0">
                <a:solidFill>
                  <a:srgbClr val="C00000"/>
                </a:solidFill>
              </a:rPr>
              <a:t>(34 מילים)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850DD7A-141B-4C8A-B76D-6B408B53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770" y="3429000"/>
            <a:ext cx="4285859" cy="285927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86EF6A1-A211-4E0E-B0AB-33C8B7CDF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47" y="6459598"/>
            <a:ext cx="5286756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82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64A6B5-385F-48FE-AA3B-2AB440E2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e-IL" sz="3200" dirty="0"/>
            </a:br>
            <a:r>
              <a:rPr lang="he-IL" sz="3200" dirty="0"/>
              <a:t>...אימת המוות הקרב והבלתי נמנע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4194546-91AA-4B1E-A797-225BC4C69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B088901-F22E-4220-87A0-9855FBF3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682" y="1725681"/>
            <a:ext cx="3360491" cy="385363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E91F637-A555-43EF-A2D6-3E2FD8983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791" y="2853829"/>
            <a:ext cx="1298561" cy="1871634"/>
          </a:xfrm>
          <a:prstGeom prst="rect">
            <a:avLst/>
          </a:prstGeom>
        </p:spPr>
      </p:pic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1C54EDA-FDE8-4EB3-844E-F0AFCE146EE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3" y="1725682"/>
            <a:ext cx="8031900" cy="2145927"/>
          </a:xfrm>
        </p:spPr>
        <p:txBody>
          <a:bodyPr/>
          <a:lstStyle/>
          <a:p>
            <a:pPr marL="76200" indent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99870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br>
              <a:rPr lang="he-IL" sz="3200" dirty="0"/>
            </a:br>
            <a:r>
              <a:rPr lang="he-IL" sz="3200" dirty="0"/>
              <a:t>מבצע יבוסי – מאמצע אפריל 1948/ ניסן תש"ח</a:t>
            </a:r>
            <a:endParaRPr sz="3200" dirty="0"/>
          </a:p>
        </p:txBody>
      </p:sp>
      <p:sp>
        <p:nvSpPr>
          <p:cNvPr id="148" name="Google Shape;148;p3"/>
          <p:cNvSpPr txBox="1">
            <a:spLocks noGrp="1"/>
          </p:cNvSpPr>
          <p:nvPr>
            <p:ph type="body" idx="1"/>
          </p:nvPr>
        </p:nvSpPr>
        <p:spPr>
          <a:xfrm>
            <a:off x="3309277" y="1119749"/>
            <a:ext cx="86154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39780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e-IL" sz="2400" dirty="0">
                <a:solidFill>
                  <a:srgbClr val="C00000"/>
                </a:solidFill>
              </a:rPr>
              <a:t>מטרה : מימוש תוכנית ד' בירושלים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49" name="Google Shape;149;p3"/>
          <p:cNvSpPr txBox="1">
            <a:spLocks noGrp="1"/>
          </p:cNvSpPr>
          <p:nvPr>
            <p:ph type="body" idx="2"/>
          </p:nvPr>
        </p:nvSpPr>
        <p:spPr>
          <a:xfrm>
            <a:off x="1490133" y="1725449"/>
            <a:ext cx="10464802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Char char="-"/>
            </a:pPr>
            <a:r>
              <a:rPr lang="he-IL" sz="1800" dirty="0"/>
              <a:t>יצירת רצף טריטוריאלי יהודי בתחומי העיר           כיבוש </a:t>
            </a:r>
            <a:r>
              <a:rPr lang="he-IL" sz="1800" dirty="0" err="1"/>
              <a:t>שי'ח</a:t>
            </a:r>
            <a:r>
              <a:rPr lang="he-IL" sz="1800" dirty="0"/>
              <a:t> </a:t>
            </a:r>
            <a:r>
              <a:rPr lang="he-IL" sz="1800" dirty="0" err="1"/>
              <a:t>ג'ראח</a:t>
            </a:r>
            <a:r>
              <a:rPr lang="he-IL" sz="1800" dirty="0"/>
              <a:t>         רצף עם הר הצופים  </a:t>
            </a:r>
          </a:p>
          <a:p>
            <a:pPr marL="342900" lvl="0" indent="-3429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Char char="-"/>
            </a:pPr>
            <a:r>
              <a:rPr lang="he-IL" sz="1800" dirty="0"/>
              <a:t>חבירה לישובים מנותקים         כיבוש נבי סמואל, </a:t>
            </a:r>
            <a:r>
              <a:rPr lang="he-IL" sz="1800" dirty="0" err="1"/>
              <a:t>שועאפת</a:t>
            </a:r>
            <a:r>
              <a:rPr lang="he-IL" sz="1800" dirty="0"/>
              <a:t> ובית </a:t>
            </a:r>
            <a:r>
              <a:rPr lang="he-IL" sz="1800" dirty="0" err="1"/>
              <a:t>איכסא</a:t>
            </a:r>
            <a:r>
              <a:rPr lang="he-IL" sz="1800" dirty="0"/>
              <a:t>         חבירה לעטרות ונווה יעקב</a:t>
            </a:r>
          </a:p>
          <a:p>
            <a:pPr marL="342900" lvl="0" indent="-3429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Char char="-"/>
            </a:pPr>
            <a:r>
              <a:rPr lang="he-IL" sz="1800" dirty="0"/>
              <a:t>חבירה לשכונות מרוחקות ומאוימות           כיבוש קטמון           חבירה למקור חיים, תלפיות ורמת רחל </a:t>
            </a:r>
          </a:p>
          <a:p>
            <a:pPr marL="342900" lvl="0" indent="-3429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Char char="-"/>
            </a:pPr>
            <a:r>
              <a:rPr lang="he-IL" sz="1800" dirty="0"/>
              <a:t>תפיסת השטח שהבריטים יפנו –הם לא פינו</a:t>
            </a:r>
          </a:p>
          <a:p>
            <a:pPr marL="342900" lvl="0" indent="-3429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Char char="-"/>
            </a:pPr>
            <a:endParaRPr lang="he-IL" sz="1800" dirty="0"/>
          </a:p>
          <a:p>
            <a:pPr marL="342900" lvl="0" indent="-3429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Char char="-"/>
            </a:pPr>
            <a:endParaRPr lang="he-IL" sz="1800" dirty="0"/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sz="1800" dirty="0"/>
              <a:t>                                                              </a:t>
            </a:r>
            <a:r>
              <a:rPr lang="he-IL" sz="1000" dirty="0"/>
              <a:t>[אתר מט"ח]</a:t>
            </a:r>
            <a:endParaRPr sz="1000" dirty="0"/>
          </a:p>
        </p:txBody>
      </p:sp>
      <p:sp>
        <p:nvSpPr>
          <p:cNvPr id="2" name="חץ: שמאלה 1">
            <a:extLst>
              <a:ext uri="{FF2B5EF4-FFF2-40B4-BE49-F238E27FC236}">
                <a16:creationId xmlns:a16="http://schemas.microsoft.com/office/drawing/2014/main" id="{2F042288-411A-47B8-AA84-ADBF11242AF3}"/>
              </a:ext>
            </a:extLst>
          </p:cNvPr>
          <p:cNvSpPr/>
          <p:nvPr/>
        </p:nvSpPr>
        <p:spPr>
          <a:xfrm>
            <a:off x="6985144" y="1948104"/>
            <a:ext cx="385740" cy="306163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חץ: שמאלה 5">
            <a:extLst>
              <a:ext uri="{FF2B5EF4-FFF2-40B4-BE49-F238E27FC236}">
                <a16:creationId xmlns:a16="http://schemas.microsoft.com/office/drawing/2014/main" id="{5BAC80AC-AB86-435C-B1A6-34D1E6AB5144}"/>
              </a:ext>
            </a:extLst>
          </p:cNvPr>
          <p:cNvSpPr/>
          <p:nvPr/>
        </p:nvSpPr>
        <p:spPr>
          <a:xfrm>
            <a:off x="4690533" y="1936810"/>
            <a:ext cx="385740" cy="306163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חץ: שמאלה 6">
            <a:extLst>
              <a:ext uri="{FF2B5EF4-FFF2-40B4-BE49-F238E27FC236}">
                <a16:creationId xmlns:a16="http://schemas.microsoft.com/office/drawing/2014/main" id="{B23BABDE-A43D-4258-98F0-C021D3687F94}"/>
              </a:ext>
            </a:extLst>
          </p:cNvPr>
          <p:cNvSpPr/>
          <p:nvPr/>
        </p:nvSpPr>
        <p:spPr>
          <a:xfrm>
            <a:off x="8685641" y="2517804"/>
            <a:ext cx="385740" cy="3061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חץ: שמאלה 7">
            <a:extLst>
              <a:ext uri="{FF2B5EF4-FFF2-40B4-BE49-F238E27FC236}">
                <a16:creationId xmlns:a16="http://schemas.microsoft.com/office/drawing/2014/main" id="{F7A3F564-50D2-4F4B-AE84-C06CA90B4689}"/>
              </a:ext>
            </a:extLst>
          </p:cNvPr>
          <p:cNvSpPr/>
          <p:nvPr/>
        </p:nvSpPr>
        <p:spPr>
          <a:xfrm>
            <a:off x="4448726" y="2486955"/>
            <a:ext cx="385740" cy="3061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חץ: שמאלה 8">
            <a:extLst>
              <a:ext uri="{FF2B5EF4-FFF2-40B4-BE49-F238E27FC236}">
                <a16:creationId xmlns:a16="http://schemas.microsoft.com/office/drawing/2014/main" id="{37768268-9D83-4204-BD9A-07E6C8D8D5BC}"/>
              </a:ext>
            </a:extLst>
          </p:cNvPr>
          <p:cNvSpPr/>
          <p:nvPr/>
        </p:nvSpPr>
        <p:spPr>
          <a:xfrm>
            <a:off x="7616977" y="3075311"/>
            <a:ext cx="385740" cy="306163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חץ: שמאלה 9">
            <a:extLst>
              <a:ext uri="{FF2B5EF4-FFF2-40B4-BE49-F238E27FC236}">
                <a16:creationId xmlns:a16="http://schemas.microsoft.com/office/drawing/2014/main" id="{4429CF0F-66F6-4E25-847C-2847163D5291}"/>
              </a:ext>
            </a:extLst>
          </p:cNvPr>
          <p:cNvSpPr/>
          <p:nvPr/>
        </p:nvSpPr>
        <p:spPr>
          <a:xfrm>
            <a:off x="5823908" y="3066845"/>
            <a:ext cx="385740" cy="306163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94D96839-50F6-4B62-A082-3E83D915B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8546" y="3536652"/>
            <a:ext cx="3055476" cy="321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4B540A0A-6951-46D9-8730-B11F1C27E4B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90" y="2953908"/>
            <a:ext cx="4191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828D4529-E3B5-4C54-9F7F-530367A0716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90" y="1816858"/>
            <a:ext cx="385741" cy="41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B659BF0B-E5F7-4304-B72D-532A0B8FE9C1}"/>
              </a:ext>
            </a:extLst>
          </p:cNvPr>
          <p:cNvCxnSpPr>
            <a:cxnSpLocks/>
          </p:cNvCxnSpPr>
          <p:nvPr/>
        </p:nvCxnSpPr>
        <p:spPr>
          <a:xfrm>
            <a:off x="2304290" y="1879736"/>
            <a:ext cx="396974" cy="23349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464E7E05-7ED7-4A22-AFD8-4E11F2EF1E5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90" y="2461334"/>
            <a:ext cx="419100" cy="41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6BBB0AF1-E52A-4A7E-A63C-B2A91A35C377}"/>
              </a:ext>
            </a:extLst>
          </p:cNvPr>
          <p:cNvCxnSpPr>
            <a:cxnSpLocks/>
          </p:cNvCxnSpPr>
          <p:nvPr/>
        </p:nvCxnSpPr>
        <p:spPr>
          <a:xfrm>
            <a:off x="1490133" y="2509923"/>
            <a:ext cx="396974" cy="23349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אליפסה 16">
            <a:extLst>
              <a:ext uri="{FF2B5EF4-FFF2-40B4-BE49-F238E27FC236}">
                <a16:creationId xmlns:a16="http://schemas.microsoft.com/office/drawing/2014/main" id="{B4389440-CF1A-498D-9971-ABC6AEA37E8A}"/>
              </a:ext>
            </a:extLst>
          </p:cNvPr>
          <p:cNvSpPr/>
          <p:nvPr/>
        </p:nvSpPr>
        <p:spPr>
          <a:xfrm>
            <a:off x="6209648" y="4134514"/>
            <a:ext cx="631419" cy="35281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AC2980F7-50CF-47FF-994C-8D75E81268A3}"/>
              </a:ext>
            </a:extLst>
          </p:cNvPr>
          <p:cNvSpPr/>
          <p:nvPr/>
        </p:nvSpPr>
        <p:spPr>
          <a:xfrm>
            <a:off x="5076273" y="3491492"/>
            <a:ext cx="631419" cy="35281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5" name="אליפסה 24">
            <a:extLst>
              <a:ext uri="{FF2B5EF4-FFF2-40B4-BE49-F238E27FC236}">
                <a16:creationId xmlns:a16="http://schemas.microsoft.com/office/drawing/2014/main" id="{D959C93E-F263-49C2-9256-BEBACE573CD2}"/>
              </a:ext>
            </a:extLst>
          </p:cNvPr>
          <p:cNvSpPr/>
          <p:nvPr/>
        </p:nvSpPr>
        <p:spPr>
          <a:xfrm>
            <a:off x="5076273" y="4097192"/>
            <a:ext cx="631419" cy="35281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94C39B41-6A93-463B-9860-3293B918F34A}"/>
              </a:ext>
            </a:extLst>
          </p:cNvPr>
          <p:cNvSpPr/>
          <p:nvPr/>
        </p:nvSpPr>
        <p:spPr>
          <a:xfrm>
            <a:off x="6695268" y="4787452"/>
            <a:ext cx="631419" cy="46138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7" name="אליפסה 26">
            <a:extLst>
              <a:ext uri="{FF2B5EF4-FFF2-40B4-BE49-F238E27FC236}">
                <a16:creationId xmlns:a16="http://schemas.microsoft.com/office/drawing/2014/main" id="{0DD5FDBC-C5E4-442F-87C5-B34B0D0DB00F}"/>
              </a:ext>
            </a:extLst>
          </p:cNvPr>
          <p:cNvSpPr/>
          <p:nvPr/>
        </p:nvSpPr>
        <p:spPr>
          <a:xfrm>
            <a:off x="5701068" y="5810463"/>
            <a:ext cx="631419" cy="35281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046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 txBox="1">
            <a:spLocks noGrp="1"/>
          </p:cNvSpPr>
          <p:nvPr>
            <p:ph type="title"/>
          </p:nvPr>
        </p:nvSpPr>
        <p:spPr>
          <a:xfrm>
            <a:off x="2162050" y="299886"/>
            <a:ext cx="82977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endParaRPr dirty="0"/>
          </a:p>
          <a:p>
            <a:pPr rtl="0"/>
            <a:r>
              <a:rPr lang="he-IL" altLang="he-IL" sz="3200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הצורך בכיבוש שכונת קטמון</a:t>
            </a:r>
            <a:br>
              <a:rPr lang="he-IL" altLang="he-IL" sz="3200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</a:br>
            <a:br>
              <a:rPr lang="he-IL" altLang="he-IL" sz="3200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</a:br>
            <a:r>
              <a:rPr lang="he-IL" altLang="he-IL" sz="1800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א. מעבר בטוח לשכונות הדרומית  </a:t>
            </a:r>
            <a:r>
              <a:rPr lang="he-IL" altLang="he-IL" sz="1800" dirty="0">
                <a:solidFill>
                  <a:srgbClr val="00B050"/>
                </a:solidFill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ב. שליטה בנתיב האספקה הערבי מדרום - מערב</a:t>
            </a:r>
            <a:br>
              <a:rPr lang="he-IL" dirty="0"/>
            </a:br>
            <a:endParaRPr sz="3200" dirty="0">
              <a:solidFill>
                <a:srgbClr val="C0000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cxnSp>
        <p:nvCxnSpPr>
          <p:cNvPr id="219" name="Google Shape;219;p7"/>
          <p:cNvCxnSpPr/>
          <p:nvPr/>
        </p:nvCxnSpPr>
        <p:spPr>
          <a:xfrm>
            <a:off x="1907361" y="6239166"/>
            <a:ext cx="0" cy="1108500"/>
          </a:xfrm>
          <a:prstGeom prst="straightConnector1">
            <a:avLst/>
          </a:prstGeom>
          <a:noFill/>
          <a:ln w="76200" cap="flat" cmpd="sng">
            <a:solidFill>
              <a:srgbClr val="192A7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29" name="Google Shape;229;p7"/>
          <p:cNvSpPr txBox="1"/>
          <p:nvPr/>
        </p:nvSpPr>
        <p:spPr>
          <a:xfrm rot="10800000">
            <a:off x="-8747917" y="2302204"/>
            <a:ext cx="9481328" cy="347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Varela Round" panose="00000500000000000000" pitchFamily="2" charset="-79"/>
              <a:cs typeface="Varela Round" panose="00000500000000000000" pitchFamily="2" charset="-79"/>
              <a:sym typeface="Arial"/>
            </a:endParaRPr>
          </a:p>
        </p:txBody>
      </p:sp>
      <p:sp>
        <p:nvSpPr>
          <p:cNvPr id="230" name="Google Shape;230;p7"/>
          <p:cNvSpPr txBox="1"/>
          <p:nvPr/>
        </p:nvSpPr>
        <p:spPr>
          <a:xfrm>
            <a:off x="3614080" y="825805"/>
            <a:ext cx="58908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pic>
        <p:nvPicPr>
          <p:cNvPr id="21" name="תמונה 3" descr="תוצאת תמונה עבור מפת ירושלים במלחמת העצמאות">
            <a:extLst>
              <a:ext uri="{FF2B5EF4-FFF2-40B4-BE49-F238E27FC236}">
                <a16:creationId xmlns:a16="http://schemas.microsoft.com/office/drawing/2014/main" id="{E2BE96FF-B560-47FF-B036-F1B8E584C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19" y="1680461"/>
            <a:ext cx="4688049" cy="453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אליפסה 29">
            <a:extLst>
              <a:ext uri="{FF2B5EF4-FFF2-40B4-BE49-F238E27FC236}">
                <a16:creationId xmlns:a16="http://schemas.microsoft.com/office/drawing/2014/main" id="{9135C45C-5074-48D2-AEE3-983C101736C7}"/>
              </a:ext>
            </a:extLst>
          </p:cNvPr>
          <p:cNvSpPr/>
          <p:nvPr/>
        </p:nvSpPr>
        <p:spPr>
          <a:xfrm>
            <a:off x="4358255" y="4445633"/>
            <a:ext cx="730463" cy="529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3" name="אליפסה 42">
            <a:extLst>
              <a:ext uri="{FF2B5EF4-FFF2-40B4-BE49-F238E27FC236}">
                <a16:creationId xmlns:a16="http://schemas.microsoft.com/office/drawing/2014/main" id="{E074D442-9779-401A-83D5-418A174A9ACD}"/>
              </a:ext>
            </a:extLst>
          </p:cNvPr>
          <p:cNvSpPr/>
          <p:nvPr/>
        </p:nvSpPr>
        <p:spPr>
          <a:xfrm>
            <a:off x="4523224" y="3020551"/>
            <a:ext cx="717958" cy="44361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4" name="אליפסה 43">
            <a:extLst>
              <a:ext uri="{FF2B5EF4-FFF2-40B4-BE49-F238E27FC236}">
                <a16:creationId xmlns:a16="http://schemas.microsoft.com/office/drawing/2014/main" id="{A0D99CB3-8023-4A96-8187-251DDB2D6D5A}"/>
              </a:ext>
            </a:extLst>
          </p:cNvPr>
          <p:cNvSpPr/>
          <p:nvPr/>
        </p:nvSpPr>
        <p:spPr>
          <a:xfrm>
            <a:off x="4233318" y="3499731"/>
            <a:ext cx="1105474" cy="68126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5" name="אליפסה 44">
            <a:extLst>
              <a:ext uri="{FF2B5EF4-FFF2-40B4-BE49-F238E27FC236}">
                <a16:creationId xmlns:a16="http://schemas.microsoft.com/office/drawing/2014/main" id="{BA503147-F039-4FF5-A3C3-E899D902501B}"/>
              </a:ext>
            </a:extLst>
          </p:cNvPr>
          <p:cNvSpPr/>
          <p:nvPr/>
        </p:nvSpPr>
        <p:spPr>
          <a:xfrm>
            <a:off x="3244105" y="2664583"/>
            <a:ext cx="899270" cy="120662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6" name="אליפסה 45">
            <a:extLst>
              <a:ext uri="{FF2B5EF4-FFF2-40B4-BE49-F238E27FC236}">
                <a16:creationId xmlns:a16="http://schemas.microsoft.com/office/drawing/2014/main" id="{2ABEEEB3-5241-4CF5-8A68-C345D0B10CCD}"/>
              </a:ext>
            </a:extLst>
          </p:cNvPr>
          <p:cNvSpPr/>
          <p:nvPr/>
        </p:nvSpPr>
        <p:spPr>
          <a:xfrm>
            <a:off x="4233317" y="4975226"/>
            <a:ext cx="498212" cy="44460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7" name="אליפסה 46">
            <a:extLst>
              <a:ext uri="{FF2B5EF4-FFF2-40B4-BE49-F238E27FC236}">
                <a16:creationId xmlns:a16="http://schemas.microsoft.com/office/drawing/2014/main" id="{AC984829-FC7E-4768-9912-DA6272BB63A7}"/>
              </a:ext>
            </a:extLst>
          </p:cNvPr>
          <p:cNvSpPr/>
          <p:nvPr/>
        </p:nvSpPr>
        <p:spPr>
          <a:xfrm>
            <a:off x="2981325" y="3871210"/>
            <a:ext cx="632755" cy="79480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2" name="אליפסה 51">
            <a:extLst>
              <a:ext uri="{FF2B5EF4-FFF2-40B4-BE49-F238E27FC236}">
                <a16:creationId xmlns:a16="http://schemas.microsoft.com/office/drawing/2014/main" id="{268C6246-171E-4573-87A2-3AA44C29A909}"/>
              </a:ext>
            </a:extLst>
          </p:cNvPr>
          <p:cNvSpPr/>
          <p:nvPr/>
        </p:nvSpPr>
        <p:spPr>
          <a:xfrm>
            <a:off x="4981575" y="5419827"/>
            <a:ext cx="800100" cy="82979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5" name="אליפסה 54">
            <a:extLst>
              <a:ext uri="{FF2B5EF4-FFF2-40B4-BE49-F238E27FC236}">
                <a16:creationId xmlns:a16="http://schemas.microsoft.com/office/drawing/2014/main" id="{7C01D1B3-98F0-41E7-989A-35962B8BA795}"/>
              </a:ext>
            </a:extLst>
          </p:cNvPr>
          <p:cNvSpPr/>
          <p:nvPr/>
        </p:nvSpPr>
        <p:spPr>
          <a:xfrm>
            <a:off x="4143376" y="2124076"/>
            <a:ext cx="1247774" cy="89647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0" name="תמונה 48" descr="http://www.damada.co.il/topics/geography/db/maps/compass_rose.gif">
            <a:extLst>
              <a:ext uri="{FF2B5EF4-FFF2-40B4-BE49-F238E27FC236}">
                <a16:creationId xmlns:a16="http://schemas.microsoft.com/office/drawing/2014/main" id="{851F09C1-28EC-46D8-91D1-023B3DE30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740" y="1558059"/>
            <a:ext cx="12731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465A0395-5464-4790-BFA0-DCDD876BC81B}"/>
              </a:ext>
            </a:extLst>
          </p:cNvPr>
          <p:cNvSpPr/>
          <p:nvPr/>
        </p:nvSpPr>
        <p:spPr>
          <a:xfrm>
            <a:off x="7477311" y="1680461"/>
            <a:ext cx="2398131" cy="2398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r>
              <a:rPr lang="he-IL" sz="1600" b="1" dirty="0">
                <a:solidFill>
                  <a:schemeClr val="accent1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שכונות יהודיות – מרכז העיר העברית</a:t>
            </a:r>
          </a:p>
          <a:p>
            <a:pPr algn="r">
              <a:lnSpc>
                <a:spcPct val="150000"/>
              </a:lnSpc>
            </a:pPr>
            <a:r>
              <a:rPr lang="he-IL" sz="16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שכונת קטמון הערבית</a:t>
            </a:r>
          </a:p>
          <a:p>
            <a:pPr algn="r">
              <a:lnSpc>
                <a:spcPct val="150000"/>
              </a:lnSpc>
            </a:pPr>
            <a:r>
              <a:rPr lang="he-IL" sz="1600" b="1" dirty="0">
                <a:solidFill>
                  <a:srgbClr val="00B0F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שכונות יהודיות דרומיות מאוימות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CB025E48-6E13-4ECB-AFB5-B7E5AC40CB78}"/>
              </a:ext>
            </a:extLst>
          </p:cNvPr>
          <p:cNvSpPr/>
          <p:nvPr/>
        </p:nvSpPr>
        <p:spPr>
          <a:xfrm>
            <a:off x="1210969" y="5444054"/>
            <a:ext cx="17395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he-IL" altLang="he-IL" sz="11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Calibri" panose="020F0502020204030204" pitchFamily="34" charset="0"/>
              </a:rPr>
              <a:t>[יהודה לפידות- אתר דעת]</a:t>
            </a: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5DFC3AC9-4FED-40E8-98B2-553E00C3D0F3}"/>
              </a:ext>
            </a:extLst>
          </p:cNvPr>
          <p:cNvSpPr/>
          <p:nvPr/>
        </p:nvSpPr>
        <p:spPr>
          <a:xfrm>
            <a:off x="2727731" y="5186188"/>
            <a:ext cx="632755" cy="44460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F8E7313-69C2-4CDC-8634-2E7D7A943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319" y="4848072"/>
            <a:ext cx="444409" cy="296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0.01459 L 0.01901 0.01459 C 0.0198 0.01829 0.02019 0.02222 0.02136 0.0257 C 0.02292 0.03033 0.02422 0.03125 0.02683 0.03264 C 0.03451 0.03634 0.03386 0.03542 0.04323 0.0382 L 0.05417 0.03681 C 0.05534 0.03588 0.05443 0.03195 0.05495 0.02986 C 0.05651 0.0213 0.05599 0.02685 0.05886 0.02014 C 0.05951 0.01829 0.05938 0.01574 0.06042 0.01459 C 0.06146 0.0132 0.06302 0.01366 0.06433 0.0132 C 0.06927 0.01412 0.07422 0.01366 0.07917 0.01597 C 0.07995 0.01621 0.07969 0.01852 0.07995 0.02014 C 0.08112 0.02778 0.07969 0.02384 0.08308 0.02986 C 0.08672 0.02894 0.09063 0.02963 0.09401 0.02709 C 0.09545 0.02593 0.09766 0.01621 0.0987 0.0132 C 0.09909 0.01158 0.09974 0.01042 0.10026 0.00903 C 0.10287 -0.00046 0.09844 0.01065 0.10261 -0.00069 C 0.103 -0.00208 0.10599 -0.00856 0.10651 -0.01041 C 0.10716 -0.01319 0.1073 -0.0162 0.10808 -0.01875 C 0.1086 -0.0206 0.10912 -0.02245 0.10964 -0.0243 C 0.1099 -0.02569 0.11016 -0.02708 0.11042 -0.02847 C 0.11068 -0.03032 0.11068 -0.03241 0.1112 -0.03403 C 0.11146 -0.03565 0.11224 -0.0368 0.11276 -0.03819 C 0.11341 -0.04305 0.11472 -0.06111 0.11901 -0.06458 C 0.12084 -0.0662 0.12318 -0.06366 0.12526 -0.06319 C 0.13138 -0.05231 0.12813 -0.05254 0.13386 -0.05486 C 0.1349 -0.05764 0.13633 -0.06018 0.13698 -0.06319 C 0.13724 -0.06458 0.1375 -0.06597 0.13776 -0.06736 C 0.13802 -0.06921 0.13802 -0.07129 0.13855 -0.07291 C 0.13881 -0.07453 0.13959 -0.07569 0.14011 -0.07708 C 0.14037 -0.07893 0.1405 -0.08102 0.14089 -0.08264 C 0.14271 -0.09375 0.14076 -0.08958 0.1448 -0.09236 C 0.14584 -0.09328 0.14688 -0.09421 0.14792 -0.09514 C 0.15013 -0.09467 0.15469 -0.09421 0.1573 -0.09236 C 0.15834 -0.09166 0.15938 -0.09051 0.16042 -0.08958 C 0.16276 -0.09004 0.16654 -0.08727 0.16745 -0.09097 C 0.17409 -0.1206 0.16381 -0.11597 0.1698 -0.12847 C 0.17045 -0.13009 0.17136 -0.13125 0.17214 -0.13264 C 0.17631 -0.15509 0.17201 -0.14097 0.1987 -0.14236 C 0.19948 -0.14282 0.20013 -0.14375 0.20105 -0.14375 C 0.20482 -0.14467 0.20938 -0.14143 0.21276 -0.14514 C 0.21446 -0.14722 0.21224 -0.15278 0.21198 -0.15625 C 0.21172 -0.15787 0.21146 -0.15903 0.2112 -0.16041 C 0.21146 -0.16319 0.21055 -0.16759 0.21198 -0.16875 C 0.21472 -0.17153 0.21823 -0.16944 0.22136 -0.17014 C 0.22214 -0.17037 0.22279 -0.17153 0.2237 -0.17153 C 0.23008 -0.17291 0.24323 -0.1743 0.24323 -0.1743 L 0.24323 -0.1743 " pathEditMode="relative" ptsTypes="AAAAAAAAAAAAAAAAAAAAAAAAAAAAAAAAAAAAAAAAAAAAAA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2" grpId="0" animBg="1"/>
      <p:bldP spid="55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x-none" dirty="0">
                <a:solidFill>
                  <a:srgbClr val="192A72"/>
                </a:solidFill>
              </a:rPr>
              <a:t>מה נלמד היום </a:t>
            </a:r>
            <a:endParaRPr dirty="0"/>
          </a:p>
        </p:txBody>
      </p:sp>
      <p:sp>
        <p:nvSpPr>
          <p:cNvPr id="149" name="Google Shape;149;p3"/>
          <p:cNvSpPr txBox="1">
            <a:spLocks noGrp="1"/>
          </p:cNvSpPr>
          <p:nvPr>
            <p:ph type="body" idx="2"/>
          </p:nvPr>
        </p:nvSpPr>
        <p:spPr>
          <a:xfrm>
            <a:off x="484794" y="1115856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הרקע והסיבות ליציאה לקרב הקסטל</a:t>
            </a: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תקיפה ראשונה </a:t>
            </a: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סדרת הקרבות העיקריים</a:t>
            </a: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מותו של </a:t>
            </a:r>
            <a:r>
              <a:rPr lang="he-IL" altLang="he-IL" dirty="0" err="1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עבדל</a:t>
            </a: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 קאדר אל חוסייני</a:t>
            </a: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r>
              <a:rPr lang="he-IL" altLang="he-IL" dirty="0">
                <a:latin typeface="Varela Round" panose="020B0604020202020204" charset="-79"/>
                <a:cs typeface="Varela Round" panose="020B0604020202020204" charset="-79"/>
                <a:sym typeface="Calibri" panose="020F0502020204030204" pitchFamily="34" charset="0"/>
              </a:rPr>
              <a:t>גבורת הלוחמים והקרבתם והשגת הניצחון היקר </a:t>
            </a:r>
          </a:p>
          <a:p>
            <a:pPr indent="-3429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★"/>
            </a:pPr>
            <a:endParaRPr lang="he-IL" altLang="he-IL" dirty="0">
              <a:latin typeface="Varela Round" panose="020B0604020202020204" charset="-79"/>
              <a:cs typeface="Varela Round" panose="020B0604020202020204" charset="-79"/>
              <a:sym typeface="Calibri" panose="020F0502020204030204" pitchFamily="34" charset="0"/>
            </a:endParaRP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D7EFDDA-9555-4EE7-AFB9-2783C0A3A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33E7DD2-252A-4A6F-AEFF-9C0A14C49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>
                <a:solidFill>
                  <a:srgbClr val="C00000"/>
                </a:solidFill>
              </a:rPr>
              <a:t>ג. הפסקת הצליפות לעבר נווה שאנן ורחביה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6CD689E-CB0C-4062-8CB4-FA866801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787" y="2163831"/>
            <a:ext cx="3971925" cy="2828925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AF38096-7C45-4BD6-ACCF-3B0BAFF0E6E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344073" y="1725681"/>
            <a:ext cx="8031900" cy="2351019"/>
          </a:xfrm>
          <a:effectLst>
            <a:softEdge rad="0"/>
          </a:effectLst>
        </p:spPr>
        <p:txBody>
          <a:bodyPr/>
          <a:lstStyle/>
          <a:p>
            <a:pPr marL="76200" indent="0">
              <a:buNone/>
            </a:pP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6D47FE1-1B6F-4755-861E-E8DCE700E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35" y="3429000"/>
            <a:ext cx="3571875" cy="3271947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756310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B1BFF7-21E8-4D63-815F-C0163638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שכונת קטמון – משכונה אמידה למאחז צבא הג'יהאד הקדוש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A3A3567-4AF5-40E7-9A63-0539119D5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A326862-4DB7-4A51-9170-8D2C8302FED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התושבים עוזבים עם התגברות הלחימה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לוחמים ערבים נאחזים בשכונה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מצטרפים חיילים עיראקיים מצבא ההצלה הערבי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7A0492C-1FA0-4852-87EB-F7084A08B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73" y="1828924"/>
            <a:ext cx="2131120" cy="320015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6675DF6-E78C-4894-B0B6-E43B30E4E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49" y="3246445"/>
            <a:ext cx="2333625" cy="356526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5F8163B-8B10-4470-9F52-6DCE06DDC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130" y="3447580"/>
            <a:ext cx="3580500" cy="2497399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540AF3FF-AF40-4663-B270-745C0713A21B}"/>
              </a:ext>
            </a:extLst>
          </p:cNvPr>
          <p:cNvSpPr/>
          <p:nvPr/>
        </p:nvSpPr>
        <p:spPr>
          <a:xfrm>
            <a:off x="361950" y="5730506"/>
            <a:ext cx="253006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err="1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איברהים</a:t>
            </a:r>
            <a:r>
              <a:rPr lang="he-IL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אבו דיה מכפר </a:t>
            </a:r>
            <a:r>
              <a:rPr lang="he-IL" b="1" dirty="0" err="1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צוריף</a:t>
            </a:r>
            <a:endParaRPr lang="he-IL" b="1" dirty="0">
              <a:solidFill>
                <a:srgbClr val="C000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מפקד צבא הג'יהאד הקדוש</a:t>
            </a:r>
          </a:p>
          <a:p>
            <a:pPr algn="ctr"/>
            <a:r>
              <a:rPr lang="he-IL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במרחב ירושלים</a:t>
            </a:r>
          </a:p>
        </p:txBody>
      </p:sp>
    </p:spTree>
    <p:extLst>
      <p:ext uri="{BB962C8B-B14F-4D97-AF65-F5344CB8AC3E}">
        <p14:creationId xmlns:p14="http://schemas.microsoft.com/office/powerpoint/2010/main" val="423347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7ACAE1-D79C-4957-A67A-C4389898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/>
              <a:t>יעד התקיפה - מנזר סן סימון בשכונת קטמון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0827C9E-49B6-4E1E-9B49-EEEC90A67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3C3EBEA-EB2A-46E7-A2B6-8C900101805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he-IL" sz="2000" b="1" dirty="0"/>
              <a:t>"</a:t>
            </a:r>
            <a:r>
              <a:rPr lang="he-IL" sz="2000" b="1" dirty="0" err="1"/>
              <a:t>קאטו</a:t>
            </a:r>
            <a:r>
              <a:rPr lang="he-IL" sz="2000" b="1" dirty="0"/>
              <a:t> </a:t>
            </a:r>
            <a:r>
              <a:rPr lang="he-IL" sz="2000" b="1" dirty="0" err="1"/>
              <a:t>מונאסטירי</a:t>
            </a:r>
            <a:r>
              <a:rPr lang="he-IL" sz="2000" b="1" dirty="0"/>
              <a:t>" "סמוך (מתחת) למנזר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2000" b="1" dirty="0"/>
              <a:t>מנזר סן סימון – מנזר יווני אורתודוכסי על גבעה השולטת על השכונה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ECBFA2E-FFBA-41D2-8896-8D506091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62250"/>
            <a:ext cx="2471737" cy="371062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5F103FD-B5F9-4F93-AA20-77C8C9892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992" y="3177227"/>
            <a:ext cx="4394200" cy="329565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80C02CB-4BD1-4450-A801-BA1CC19B8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540" y="1914832"/>
            <a:ext cx="3141058" cy="201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72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93993D-A0A3-461D-B250-1F3090F1B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/>
              <a:t>ניסיון ראשון 27 באפריל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D551F5D-0A43-498F-9795-5C1680E2D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43F9F56-3762-4897-B73B-4C5DD438B1F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e-IL" sz="1800" dirty="0"/>
              <a:t>לוחמי גדוד הפורצים של פלמ"ח הראל</a:t>
            </a:r>
          </a:p>
          <a:p>
            <a:pPr>
              <a:buFontTx/>
              <a:buChar char="-"/>
            </a:pPr>
            <a:r>
              <a:rPr lang="he-IL" sz="1800" dirty="0"/>
              <a:t>התגלות מוקדמת וירי כבד מהמנזר         נסיגה  </a:t>
            </a:r>
          </a:p>
        </p:txBody>
      </p:sp>
      <p:sp>
        <p:nvSpPr>
          <p:cNvPr id="5" name="חץ: שמאלה 4">
            <a:extLst>
              <a:ext uri="{FF2B5EF4-FFF2-40B4-BE49-F238E27FC236}">
                <a16:creationId xmlns:a16="http://schemas.microsoft.com/office/drawing/2014/main" id="{508A8860-49AA-461B-AC2C-BE5B2D1EAA61}"/>
              </a:ext>
            </a:extLst>
          </p:cNvPr>
          <p:cNvSpPr/>
          <p:nvPr/>
        </p:nvSpPr>
        <p:spPr>
          <a:xfrm>
            <a:off x="4303338" y="2076450"/>
            <a:ext cx="365437" cy="2095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676117A-AE53-4B5B-9FD3-B49A8C383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44" y="3466776"/>
            <a:ext cx="3654231" cy="280509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514FA51-DB4A-43E6-8007-D5F85D95B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0" y="2633338"/>
            <a:ext cx="3038474" cy="23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72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AC815A7-74C5-482C-AC5F-46A45283F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/>
              <a:t>ניסיון שני 30 באפריל לפנות בוקר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650B640-983A-4E66-A097-771BD50C6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942" y="945786"/>
            <a:ext cx="8307000" cy="540000"/>
          </a:xfrm>
        </p:spPr>
        <p:txBody>
          <a:bodyPr/>
          <a:lstStyle/>
          <a:p>
            <a:r>
              <a:rPr lang="he-IL" sz="1800" dirty="0">
                <a:solidFill>
                  <a:srgbClr val="C00000"/>
                </a:solidFill>
              </a:rPr>
              <a:t>מסדר יציאה   - "קטמון בכל מחיר"</a:t>
            </a:r>
          </a:p>
          <a:p>
            <a:r>
              <a:rPr lang="he-IL" sz="1800" dirty="0">
                <a:solidFill>
                  <a:srgbClr val="C00000"/>
                </a:solidFill>
              </a:rPr>
              <a:t>                      - האויב "כוחות מקומיים"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7F100FC-E7BC-4BC0-9ACE-B50F917F9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817" y="2062208"/>
            <a:ext cx="1477143" cy="204584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0E28231-F376-4F3F-B12A-9D7767E37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600" y="2062208"/>
            <a:ext cx="1290780" cy="2045843"/>
          </a:xfrm>
          <a:prstGeom prst="rect">
            <a:avLst/>
          </a:prstGeom>
        </p:spPr>
      </p:pic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7491A3C-72D8-4E66-A6FD-50422AB0923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3" y="1725682"/>
            <a:ext cx="8031900" cy="1055618"/>
          </a:xfrm>
        </p:spPr>
        <p:txBody>
          <a:bodyPr/>
          <a:lstStyle/>
          <a:p>
            <a:pPr marL="76200" indent="0">
              <a:buNone/>
            </a:pP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17B6DD4-8DE6-4D23-9AD1-FBC622CAC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345" y="2037466"/>
            <a:ext cx="1258363" cy="203923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B4348C8-6978-45E6-8396-4150AC088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498" y="4521249"/>
            <a:ext cx="1407675" cy="191815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B8ECF99-71D7-43EF-BF67-4C2DE92A2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712" y="4521249"/>
            <a:ext cx="1305826" cy="190112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3722E9E-4820-4BB7-AFCF-AACE030BC0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517"/>
          <a:stretch/>
        </p:blipFill>
        <p:spPr>
          <a:xfrm>
            <a:off x="2384636" y="4521249"/>
            <a:ext cx="1298978" cy="1872289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A5AA2131-F5E6-4D1B-94A0-2A8457F3ED09}"/>
              </a:ext>
            </a:extLst>
          </p:cNvPr>
          <p:cNvSpPr/>
          <p:nvPr/>
        </p:nvSpPr>
        <p:spPr>
          <a:xfrm>
            <a:off x="6965830" y="3903349"/>
            <a:ext cx="1755009" cy="555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יוספל'ה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טבנקין – מג"ד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C8A6A0C1-D100-4022-888E-1291E6589D9B}"/>
              </a:ext>
            </a:extLst>
          </p:cNvPr>
          <p:cNvSpPr/>
          <p:nvPr/>
        </p:nvSpPr>
        <p:spPr>
          <a:xfrm>
            <a:off x="4901503" y="4108051"/>
            <a:ext cx="2182045" cy="555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אליהו סלע (רעננה) סמג"ד ומפקד הפעולה </a:t>
            </a:r>
          </a:p>
          <a:p>
            <a:pPr algn="ctr"/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27F066DE-7C84-47D5-8A2E-65EF03152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8390" y="2021756"/>
            <a:ext cx="1510609" cy="2061352"/>
          </a:xfrm>
          <a:prstGeom prst="rect">
            <a:avLst/>
          </a:prstGeom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id="{B0CA6BBB-32BF-4B96-8BFB-E97AB33EAE3A}"/>
              </a:ext>
            </a:extLst>
          </p:cNvPr>
          <p:cNvSpPr/>
          <p:nvPr/>
        </p:nvSpPr>
        <p:spPr>
          <a:xfrm>
            <a:off x="3440314" y="3983218"/>
            <a:ext cx="1726291" cy="63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מוטק'ה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בן פורת</a:t>
            </a: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מ"פ ג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AAEC6C48-916A-4F56-8797-E169A9994E96}"/>
              </a:ext>
            </a:extLst>
          </p:cNvPr>
          <p:cNvSpPr/>
          <p:nvPr/>
        </p:nvSpPr>
        <p:spPr>
          <a:xfrm>
            <a:off x="1859592" y="3862361"/>
            <a:ext cx="162335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אורי בן ארי</a:t>
            </a: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מ"פ א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F23072C7-3961-4200-BD52-5D0FD53EF4E0}"/>
              </a:ext>
            </a:extLst>
          </p:cNvPr>
          <p:cNvSpPr/>
          <p:nvPr/>
        </p:nvSpPr>
        <p:spPr>
          <a:xfrm>
            <a:off x="6895817" y="6464732"/>
            <a:ext cx="1755008" cy="360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דוד אלעזר (דדו) מ"מ </a:t>
            </a: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17E96ADD-E05C-469C-B01D-AE38A4E341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3808" y="4537349"/>
            <a:ext cx="1384995" cy="1885950"/>
          </a:xfrm>
          <a:prstGeom prst="rect">
            <a:avLst/>
          </a:prstGeom>
        </p:spPr>
      </p:pic>
      <p:sp>
        <p:nvSpPr>
          <p:cNvPr id="19" name="מלבן 18">
            <a:extLst>
              <a:ext uri="{FF2B5EF4-FFF2-40B4-BE49-F238E27FC236}">
                <a16:creationId xmlns:a16="http://schemas.microsoft.com/office/drawing/2014/main" id="{AC41EB69-A4CD-4598-9A0D-7F848C773031}"/>
              </a:ext>
            </a:extLst>
          </p:cNvPr>
          <p:cNvSpPr/>
          <p:nvPr/>
        </p:nvSpPr>
        <p:spPr>
          <a:xfrm>
            <a:off x="5460167" y="6422377"/>
            <a:ext cx="1623381" cy="40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מוטי אפרתי מ"מ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B090C506-0204-494B-91B8-80CED6A0FD95}"/>
              </a:ext>
            </a:extLst>
          </p:cNvPr>
          <p:cNvSpPr/>
          <p:nvPr/>
        </p:nvSpPr>
        <p:spPr>
          <a:xfrm>
            <a:off x="3649036" y="6422377"/>
            <a:ext cx="1896797" cy="402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רפאל איתן (</a:t>
            </a:r>
            <a:r>
              <a:rPr lang="he-IL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רפול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) מ"מ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94588F4B-A623-43C4-AB60-A0398DF7A68E}"/>
              </a:ext>
            </a:extLst>
          </p:cNvPr>
          <p:cNvSpPr/>
          <p:nvPr/>
        </p:nvSpPr>
        <p:spPr>
          <a:xfrm>
            <a:off x="2295257" y="6359872"/>
            <a:ext cx="1516428" cy="402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יורם </a:t>
            </a:r>
            <a:r>
              <a:rPr lang="he-IL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קניוק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30E53983-ABF5-4EDA-8D45-9FBC6F9875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273" y="2023091"/>
            <a:ext cx="1356393" cy="2053256"/>
          </a:xfrm>
          <a:prstGeom prst="rect">
            <a:avLst/>
          </a:prstGeom>
        </p:spPr>
      </p:pic>
      <p:sp>
        <p:nvSpPr>
          <p:cNvPr id="23" name="מלבן 22">
            <a:extLst>
              <a:ext uri="{FF2B5EF4-FFF2-40B4-BE49-F238E27FC236}">
                <a16:creationId xmlns:a16="http://schemas.microsoft.com/office/drawing/2014/main" id="{3B0FE360-FB09-44AC-A648-639AA292C7A8}"/>
              </a:ext>
            </a:extLst>
          </p:cNvPr>
          <p:cNvSpPr/>
          <p:nvPr/>
        </p:nvSpPr>
        <p:spPr>
          <a:xfrm>
            <a:off x="326944" y="3844370"/>
            <a:ext cx="181631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בני </a:t>
            </a:r>
            <a:r>
              <a:rPr lang="he-IL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מהרשק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– קצין תרבות / הפוליטרוק</a:t>
            </a:r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E2A7771B-24D1-41D8-980B-886F7BCB4D15}"/>
              </a:ext>
            </a:extLst>
          </p:cNvPr>
          <p:cNvSpPr/>
          <p:nvPr/>
        </p:nvSpPr>
        <p:spPr>
          <a:xfrm>
            <a:off x="515273" y="4776760"/>
            <a:ext cx="1714734" cy="158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איפה פלוגה ב ?</a:t>
            </a:r>
          </a:p>
        </p:txBody>
      </p:sp>
    </p:spTree>
    <p:extLst>
      <p:ext uri="{BB962C8B-B14F-4D97-AF65-F5344CB8AC3E}">
        <p14:creationId xmlns:p14="http://schemas.microsoft.com/office/powerpoint/2010/main" val="859509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7836DC-CF73-4D75-A252-2B58BD48C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000" dirty="0">
                <a:latin typeface="Varela Round" panose="00000500000000000000" pitchFamily="2" charset="-79"/>
                <a:cs typeface="Varela Round" panose="00000500000000000000" pitchFamily="2" charset="-79"/>
              </a:rPr>
              <a:t>שוב התגלות מוקדמת... הסתערות כיבוש קל והסתבכות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812A9F0-F543-4525-963A-53208B104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7498" y="1185681"/>
            <a:ext cx="8307000" cy="540000"/>
          </a:xfrm>
        </p:spPr>
        <p:txBody>
          <a:bodyPr/>
          <a:lstStyle/>
          <a:p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E216446-F4F7-4727-A816-526D9B180DA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972598" y="1725681"/>
            <a:ext cx="8031900" cy="4152600"/>
          </a:xfrm>
        </p:spPr>
        <p:txBody>
          <a:bodyPr/>
          <a:lstStyle/>
          <a:p>
            <a:pPr marL="76200" indent="0">
              <a:buNone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76200" indent="0">
              <a:buNone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76200" indent="0">
              <a:buNone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76200" indent="0">
              <a:buNone/>
            </a:pPr>
            <a:r>
              <a:rPr lang="he-IL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[צילום מתוך השחזור]</a:t>
            </a:r>
          </a:p>
          <a:p>
            <a:pPr marL="76200" indent="0">
              <a:buNone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76200" indent="0">
              <a:buNone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8B2E50DC-61CF-42D5-A2B5-B397B91073CC}"/>
              </a:ext>
            </a:extLst>
          </p:cNvPr>
          <p:cNvPicPr/>
          <p:nvPr/>
        </p:nvPicPr>
        <p:blipFill rotWithShape="1">
          <a:blip r:embed="rId2"/>
          <a:srcRect l="6645" t="16402"/>
          <a:stretch/>
        </p:blipFill>
        <p:spPr bwMode="auto">
          <a:xfrm>
            <a:off x="1047750" y="1185681"/>
            <a:ext cx="5967095" cy="41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D37949C-065D-4FA0-A9F1-2DED2AB56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788" y="1010049"/>
            <a:ext cx="2554810" cy="1842694"/>
          </a:xfrm>
          <a:prstGeom prst="rect">
            <a:avLst/>
          </a:prstGeom>
        </p:spPr>
      </p:pic>
      <p:cxnSp>
        <p:nvCxnSpPr>
          <p:cNvPr id="8" name="מחבר חץ ישר 7">
            <a:extLst>
              <a:ext uri="{FF2B5EF4-FFF2-40B4-BE49-F238E27FC236}">
                <a16:creationId xmlns:a16="http://schemas.microsoft.com/office/drawing/2014/main" id="{A05F6841-5992-4FE1-A343-05B01AFE8B9A}"/>
              </a:ext>
            </a:extLst>
          </p:cNvPr>
          <p:cNvCxnSpPr>
            <a:cxnSpLocks/>
          </p:cNvCxnSpPr>
          <p:nvPr/>
        </p:nvCxnSpPr>
        <p:spPr>
          <a:xfrm flipH="1" flipV="1">
            <a:off x="4584209" y="4714876"/>
            <a:ext cx="3023581" cy="7616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>
            <a:extLst>
              <a:ext uri="{FF2B5EF4-FFF2-40B4-BE49-F238E27FC236}">
                <a16:creationId xmlns:a16="http://schemas.microsoft.com/office/drawing/2014/main" id="{F59842DA-BD65-4931-A7B1-349FD927C93F}"/>
              </a:ext>
            </a:extLst>
          </p:cNvPr>
          <p:cNvCxnSpPr/>
          <p:nvPr/>
        </p:nvCxnSpPr>
        <p:spPr>
          <a:xfrm>
            <a:off x="905798" y="3801981"/>
            <a:ext cx="2133600" cy="937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חץ ישר 12">
            <a:extLst>
              <a:ext uri="{FF2B5EF4-FFF2-40B4-BE49-F238E27FC236}">
                <a16:creationId xmlns:a16="http://schemas.microsoft.com/office/drawing/2014/main" id="{924E0A54-3D59-4F4C-9570-1368C2D925CE}"/>
              </a:ext>
            </a:extLst>
          </p:cNvPr>
          <p:cNvCxnSpPr>
            <a:cxnSpLocks/>
          </p:cNvCxnSpPr>
          <p:nvPr/>
        </p:nvCxnSpPr>
        <p:spPr>
          <a:xfrm flipH="1" flipV="1">
            <a:off x="4031297" y="4114800"/>
            <a:ext cx="3339622" cy="838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חץ ישר 15">
            <a:extLst>
              <a:ext uri="{FF2B5EF4-FFF2-40B4-BE49-F238E27FC236}">
                <a16:creationId xmlns:a16="http://schemas.microsoft.com/office/drawing/2014/main" id="{68495854-4AAA-4DA7-995A-EA4596E71DF0}"/>
              </a:ext>
            </a:extLst>
          </p:cNvPr>
          <p:cNvCxnSpPr/>
          <p:nvPr/>
        </p:nvCxnSpPr>
        <p:spPr>
          <a:xfrm flipH="1" flipV="1">
            <a:off x="4457700" y="3429000"/>
            <a:ext cx="3276600" cy="685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מלבן 16">
            <a:extLst>
              <a:ext uri="{FF2B5EF4-FFF2-40B4-BE49-F238E27FC236}">
                <a16:creationId xmlns:a16="http://schemas.microsoft.com/office/drawing/2014/main" id="{A231EC2A-5113-414D-8928-6408D0CC12AB}"/>
              </a:ext>
            </a:extLst>
          </p:cNvPr>
          <p:cNvSpPr/>
          <p:nvPr/>
        </p:nvSpPr>
        <p:spPr>
          <a:xfrm>
            <a:off x="6864985" y="5243508"/>
            <a:ext cx="110264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rgbClr val="FFC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מעון הפטריארך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F19575D9-8B16-44AE-BA4B-86464F3A6664}"/>
              </a:ext>
            </a:extLst>
          </p:cNvPr>
          <p:cNvSpPr/>
          <p:nvPr/>
        </p:nvSpPr>
        <p:spPr>
          <a:xfrm>
            <a:off x="6654387" y="4734257"/>
            <a:ext cx="2159826" cy="722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rgbClr val="FFC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סמטת המוות</a:t>
            </a: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5552FF9E-82F3-4C2B-B76A-95A41A1ABE4C}"/>
              </a:ext>
            </a:extLst>
          </p:cNvPr>
          <p:cNvSpPr/>
          <p:nvPr/>
        </p:nvSpPr>
        <p:spPr>
          <a:xfrm>
            <a:off x="7248942" y="3976688"/>
            <a:ext cx="1460720" cy="66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FFC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          </a:t>
            </a:r>
            <a:r>
              <a:rPr lang="he-IL" b="1" dirty="0">
                <a:solidFill>
                  <a:srgbClr val="FFC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המנזר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AAB8E5F0-0986-44A5-A2CF-B6A5E285D8FD}"/>
              </a:ext>
            </a:extLst>
          </p:cNvPr>
          <p:cNvSpPr/>
          <p:nvPr/>
        </p:nvSpPr>
        <p:spPr>
          <a:xfrm>
            <a:off x="49979" y="3314699"/>
            <a:ext cx="997772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rgbClr val="FFC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מבנה שרות</a:t>
            </a:r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19514BF0-29B6-40A5-8CD0-D89CF1A1C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946" y="3929243"/>
            <a:ext cx="307680" cy="534891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A378C570-8618-4E5F-8513-A9DE5217B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383" y="3127092"/>
            <a:ext cx="243861" cy="524301"/>
          </a:xfrm>
          <a:prstGeom prst="rect">
            <a:avLst/>
          </a:prstGeom>
        </p:spPr>
      </p:pic>
      <p:sp>
        <p:nvSpPr>
          <p:cNvPr id="25" name="אליפסה 24">
            <a:extLst>
              <a:ext uri="{FF2B5EF4-FFF2-40B4-BE49-F238E27FC236}">
                <a16:creationId xmlns:a16="http://schemas.microsoft.com/office/drawing/2014/main" id="{CE895D37-BDDE-4D5A-A8F3-08B45BB24C3C}"/>
              </a:ext>
            </a:extLst>
          </p:cNvPr>
          <p:cNvSpPr/>
          <p:nvPr/>
        </p:nvSpPr>
        <p:spPr>
          <a:xfrm>
            <a:off x="3021578" y="3740854"/>
            <a:ext cx="602174" cy="373946"/>
          </a:xfrm>
          <a:prstGeom prst="ellipse">
            <a:avLst/>
          </a:prstGeom>
          <a:solidFill>
            <a:srgbClr val="FF0000">
              <a:alpha val="39000"/>
            </a:srgbClr>
          </a:solidFill>
          <a:effectLst>
            <a:outerShdw blurRad="50800" dist="50800" dir="5400000" algn="ctr" rotWithShape="0">
              <a:srgbClr val="000000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66F3CAB5-985F-4D1E-B35E-19AD0F15C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012" y="1166146"/>
            <a:ext cx="1768833" cy="1326625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A44A2304-1311-42A4-9C25-5AA2537BF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665" y="2790009"/>
            <a:ext cx="273143" cy="373946"/>
          </a:xfrm>
          <a:prstGeom prst="rect">
            <a:avLst/>
          </a:prstGeom>
        </p:spPr>
      </p:pic>
      <p:cxnSp>
        <p:nvCxnSpPr>
          <p:cNvPr id="31" name="מחבר חץ ישר 30">
            <a:extLst>
              <a:ext uri="{FF2B5EF4-FFF2-40B4-BE49-F238E27FC236}">
                <a16:creationId xmlns:a16="http://schemas.microsoft.com/office/drawing/2014/main" id="{DF4C9141-B555-4F83-8D40-8FCBE6C82AC5}"/>
              </a:ext>
            </a:extLst>
          </p:cNvPr>
          <p:cNvCxnSpPr/>
          <p:nvPr/>
        </p:nvCxnSpPr>
        <p:spPr>
          <a:xfrm flipH="1">
            <a:off x="5246012" y="2600325"/>
            <a:ext cx="211813" cy="5267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תמונה 31">
            <a:extLst>
              <a:ext uri="{FF2B5EF4-FFF2-40B4-BE49-F238E27FC236}">
                <a16:creationId xmlns:a16="http://schemas.microsoft.com/office/drawing/2014/main" id="{CE1B0494-052B-43BE-A26C-26E7881C63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5548" y="5392031"/>
            <a:ext cx="1026028" cy="1397145"/>
          </a:xfrm>
          <a:prstGeom prst="rect">
            <a:avLst/>
          </a:prstGeom>
        </p:spPr>
      </p:pic>
      <p:sp>
        <p:nvSpPr>
          <p:cNvPr id="33" name="מלבן 32">
            <a:extLst>
              <a:ext uri="{FF2B5EF4-FFF2-40B4-BE49-F238E27FC236}">
                <a16:creationId xmlns:a16="http://schemas.microsoft.com/office/drawing/2014/main" id="{2B09CD1D-97DB-4F4C-8B65-6D4BDA9CF1B0}"/>
              </a:ext>
            </a:extLst>
          </p:cNvPr>
          <p:cNvSpPr/>
          <p:nvPr/>
        </p:nvSpPr>
        <p:spPr>
          <a:xfrm>
            <a:off x="49979" y="5409725"/>
            <a:ext cx="4633145" cy="1235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גברה ההתקפה הגדולה עלינו ועתה נהיינו נצורים.</a:t>
            </a: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מסביב היה אויב נחוש שירה בכל מה שהיה לו.</a:t>
            </a: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והיה לו הרבה ולנו היה קדחת...</a:t>
            </a: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אני זוכר אימה שעטפה אותי וזוכר איך </a:t>
            </a:r>
            <a:r>
              <a:rPr lang="he-IL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רפול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נפצע</a:t>
            </a: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ועזרתי לו לשבת על כיסא שכנראה עמד על שולחן והוא המשיך לירות.. </a:t>
            </a:r>
            <a:r>
              <a:rPr lang="he-IL" sz="1100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[תש"ח/ </a:t>
            </a:r>
            <a:r>
              <a:rPr lang="he-IL" sz="1100" dirty="0" err="1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קניוק</a:t>
            </a:r>
            <a:r>
              <a:rPr lang="he-IL" sz="1100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]</a:t>
            </a:r>
            <a:endParaRPr lang="en-US" sz="1100" dirty="0">
              <a:solidFill>
                <a:srgbClr val="C000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</p:txBody>
      </p: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771A88AD-F22D-4241-A79C-4E3B69A08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4599" y="4331154"/>
            <a:ext cx="914479" cy="1243692"/>
          </a:xfrm>
          <a:prstGeom prst="rect">
            <a:avLst/>
          </a:prstGeom>
        </p:spPr>
      </p:pic>
      <p:sp>
        <p:nvSpPr>
          <p:cNvPr id="35" name="מלבן 34">
            <a:extLst>
              <a:ext uri="{FF2B5EF4-FFF2-40B4-BE49-F238E27FC236}">
                <a16:creationId xmlns:a16="http://schemas.microsoft.com/office/drawing/2014/main" id="{A8EBAF3A-19B8-40DB-8B05-D6D324C662EC}"/>
              </a:ext>
            </a:extLst>
          </p:cNvPr>
          <p:cNvSpPr/>
          <p:nvPr/>
        </p:nvSpPr>
        <p:spPr>
          <a:xfrm>
            <a:off x="8077200" y="5594227"/>
            <a:ext cx="1194213" cy="476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אברהם וייסר </a:t>
            </a:r>
            <a:r>
              <a:rPr lang="he-IL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סמ"ח</a:t>
            </a:r>
            <a:endParaRPr lang="he-IL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4519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19 0.00601 L 0.01419 0.00601 C 0.01654 0.00787 0.01862 0.01041 0.02122 0.01157 C 0.0237 0.01296 0.02643 0.01226 0.02904 0.01296 C 0.03242 0.01412 0.03581 0.01574 0.03919 0.01713 C 0.04349 0.02476 0.04245 0.025 0.04701 0.02824 C 0.04766 0.02893 0.04857 0.02916 0.04935 0.02963 C 0.05039 0.03055 0.0513 0.03194 0.05247 0.0324 C 0.05469 0.03333 0.05716 0.03333 0.05951 0.03379 C 0.06406 0.03935 0.06003 0.03518 0.06888 0.03935 C 0.07044 0.04027 0.07187 0.04143 0.07357 0.04213 C 0.07422 0.04259 0.07799 0.04398 0.07904 0.0449 C 0.0806 0.04652 0.08216 0.04861 0.08372 0.05046 L 0.08841 0.05601 C 0.08919 0.05694 0.08997 0.05763 0.09076 0.05879 L 0.10091 0.07685 L 0.10638 0.08657 C 0.10716 0.08796 0.10755 0.09027 0.10872 0.09074 L 0.11419 0.09351 C 0.11497 0.09398 0.11576 0.09421 0.11654 0.0949 C 0.12187 0.09976 0.11549 0.09629 0.12201 0.09907 C 0.12552 0.10347 0.12695 0.10625 0.13138 0.1074 C 0.13437 0.10833 0.13763 0.10833 0.14076 0.10879 C 0.1457 0.11134 0.14714 0.11226 0.15247 0.11435 C 0.15365 0.11481 0.15508 0.11527 0.15638 0.11574 C 0.15846 0.11666 0.16263 0.11851 0.16263 0.11851 C 0.16458 0.12106 0.16849 0.12662 0.17044 0.12824 C 0.17253 0.13009 0.17448 0.1324 0.17669 0.13379 C 0.17747 0.13425 0.17826 0.13449 0.17904 0.13518 C 0.17982 0.13588 0.18034 0.13773 0.18138 0.13796 C 0.18411 0.13912 0.18711 0.13888 0.18997 0.13935 C 0.19128 0.13981 0.19245 0.14074 0.19388 0.14074 C 0.21016 0.14074 0.20638 0.14259 0.21419 0.13796 C 0.21497 0.13657 0.21589 0.13541 0.21654 0.13379 C 0.21693 0.13263 0.21693 0.13101 0.21732 0.12963 C 0.21771 0.12824 0.21836 0.12708 0.21888 0.12546 C 0.21914 0.12407 0.21914 0.12268 0.21966 0.12129 C 0.22096 0.11689 0.22227 0.11597 0.22357 0.11157 C 0.22383 0.11018 0.22396 0.10879 0.22435 0.1074 C 0.22474 0.10601 0.22539 0.10486 0.22591 0.10324 C 0.22617 0.10185 0.2263 0.10046 0.22669 0.09907 C 0.22708 0.09722 0.22773 0.0956 0.22826 0.09351 C 0.23437 0.06319 0.22552 0.10416 0.2306 0.07407 C 0.23086 0.07245 0.23164 0.07129 0.23216 0.0699 C 0.23242 0.06713 0.23255 0.06435 0.23294 0.06157 C 0.23333 0.05879 0.23451 0.05324 0.23451 0.05324 C 0.23112 0.05231 0.2276 0.05231 0.22435 0.05046 C 0.22318 0.05 0.22279 0.04768 0.22201 0.04629 C 0.22122 0.04537 0.22044 0.04444 0.21966 0.04351 C 0.21914 0.04213 0.21875 0.0405 0.2181 0.03935 C 0.21667 0.03726 0.21341 0.03379 0.21341 0.03379 C 0.21289 0.0324 0.2125 0.03078 0.21185 0.02963 C 0.21042 0.02754 0.20885 0.02523 0.20716 0.02407 C 0.2056 0.02314 0.20404 0.02222 0.20247 0.02129 C 0.19922 0.01967 0.19609 0.01851 0.1931 0.01574 C 0.19089 0.01388 0.18672 0.00717 0.18607 0.00463 C 0.18555 0.00277 0.18516 0.00092 0.18451 -0.00093 C 0.18385 -0.00232 0.18281 -0.00348 0.18216 -0.0051 C 0.18151 -0.00625 0.18125 -0.00811 0.1806 -0.00926 C 0.17799 -0.01274 0.17826 -0.00834 0.17826 -0.01181 L 0.17826 -0.01181 " pathEditMode="relative" ptsTypes="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1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1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1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8 0.02107 L 0.02278 0.02107 C 0.02513 0.02153 0.0276 0.02084 0.02981 0.02246 C 0.03112 0.02338 0.03151 0.02685 0.03294 0.02801 C 0.03502 0.02963 0.03763 0.02963 0.03997 0.03079 C 0.04075 0.03102 0.04153 0.03148 0.04231 0.03218 C 0.0431 0.03287 0.04375 0.03426 0.04466 0.03496 C 0.04687 0.03658 0.05169 0.03912 0.05169 0.03912 C 0.06185 0.03866 0.072 0.03889 0.08216 0.03773 C 0.0832 0.0375 0.08411 0.03519 0.08528 0.03496 C 0.08854 0.0338 0.09205 0.03403 0.09544 0.03357 C 0.09804 0.03172 0.10052 0.02963 0.10325 0.02801 C 0.11289 0.02176 0.09674 0.03449 0.11185 0.02246 C 0.11823 0.01713 0.11119 0.02223 0.11966 0.01412 C 0.12916 0.00463 0.1125 0.02385 0.12513 0.00996 C 0.12617 0.00857 0.12708 0.00672 0.12825 0.00579 C 0.12968 0.0044 0.13138 0.00417 0.13294 0.00301 C 0.13398 0.00209 0.13489 0.0007 0.13606 0.00023 C 0.13932 -0.00162 0.14283 -0.00231 0.14622 -0.00393 C 0.14778 -0.00486 0.14921 -0.00602 0.15091 -0.00671 C 0.15729 -0.01018 0.15442 -0.00879 0.1595 -0.01088 C 0.16054 -0.01273 0.16158 -0.01458 0.16263 -0.01643 C 0.16315 -0.01782 0.16341 -0.01967 0.16419 -0.0206 C 0.16497 -0.02199 0.16627 -0.02245 0.16731 -0.02338 C 0.16783 -0.02477 0.1681 -0.02662 0.16888 -0.02754 C 0.1694 -0.02847 0.17044 -0.02847 0.17122 -0.02893 C 0.172 -0.02986 0.17252 -0.03171 0.17356 -0.03171 C 0.18151 -0.0331 0.18971 -0.03264 0.19778 -0.0331 C 0.19908 -0.03495 0.20013 -0.0375 0.20169 -0.03865 C 0.20312 -0.04004 0.20481 -0.03935 0.20638 -0.04004 C 0.20742 -0.04074 0.20833 -0.04259 0.2095 -0.04282 C 0.21484 -0.04421 0.22044 -0.04375 0.22591 -0.04421 C 0.23138 -0.04629 0.23502 -0.04838 0.24153 -0.04282 C 0.24296 -0.04166 0.24257 -0.03727 0.2431 -0.03449 C 0.24336 -0.0331 0.24362 -0.03194 0.24388 -0.03032 C 0.24414 -0.02847 0.24427 -0.02662 0.24466 -0.02477 C 0.24505 -0.02291 0.2457 -0.02129 0.24622 -0.01921 C 0.24739 -0.01365 0.24635 -0.01342 0.24856 -0.0081 C 0.24935 -0.00602 0.25065 -0.00463 0.25169 -0.00254 C 0.25286 -2.96296E-6 0.25364 0.00301 0.25481 0.00579 L 0.25716 0.01135 C 0.2569 0.0132 0.25716 0.01574 0.25638 0.0169 C 0.25481 0.01852 0.25273 0.01829 0.25091 0.01829 C 0.24375 0.01829 0.24609 0.01598 0.23997 0.01551 C 0.23737 0.01505 0.23476 0.01551 0.23216 0.01551 L 0.23216 0.01551 " pathEditMode="relative" ptsTypes="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5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5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5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5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903C91-3BA5-46CE-AE45-2E00AA14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69" y="213094"/>
            <a:ext cx="9023106" cy="720000"/>
          </a:xfrm>
        </p:spPr>
        <p:txBody>
          <a:bodyPr/>
          <a:lstStyle/>
          <a:p>
            <a:br>
              <a:rPr lang="he-IL" sz="3200" dirty="0"/>
            </a:br>
            <a:r>
              <a:rPr lang="he-IL" sz="3200" dirty="0"/>
              <a:t>אברהם </a:t>
            </a:r>
            <a:r>
              <a:rPr lang="he-IL" sz="3200" dirty="0" err="1"/>
              <a:t>קלאר</a:t>
            </a:r>
            <a:r>
              <a:rPr lang="he-IL" sz="3200" dirty="0"/>
              <a:t>  - בלדה לחובש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04D008-75F6-4082-A912-6E746CA87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0798" y="1203087"/>
            <a:ext cx="8307000" cy="540000"/>
          </a:xfrm>
        </p:spPr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F571D5C-31DD-4A09-A92E-450161777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07" y="3332469"/>
            <a:ext cx="2206562" cy="3343275"/>
          </a:xfrm>
          <a:prstGeom prst="rect">
            <a:avLst/>
          </a:prstGeom>
        </p:spPr>
      </p:pic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72D2D72-6C67-47CA-851E-30EE74B2280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05898" y="1743087"/>
            <a:ext cx="8031900" cy="1084194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solidFill>
                  <a:srgbClr val="006600"/>
                </a:solidFill>
              </a:rPr>
              <a:t>9:00 </a:t>
            </a:r>
            <a:r>
              <a:rPr lang="he-IL" sz="1800" dirty="0" err="1">
                <a:solidFill>
                  <a:srgbClr val="006600"/>
                </a:solidFill>
              </a:rPr>
              <a:t>קלאר</a:t>
            </a:r>
            <a:r>
              <a:rPr lang="he-IL" sz="1800" dirty="0">
                <a:solidFill>
                  <a:srgbClr val="006600"/>
                </a:solidFill>
              </a:rPr>
              <a:t> מדווח 50% פגועים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solidFill>
                  <a:srgbClr val="006600"/>
                </a:solidFill>
              </a:rPr>
              <a:t>אפרתי פוצץ את המשוריין במטען – העברת פצועי המעון לטיפולו של </a:t>
            </a:r>
            <a:r>
              <a:rPr lang="he-IL" sz="1800" dirty="0" err="1">
                <a:solidFill>
                  <a:srgbClr val="006600"/>
                </a:solidFill>
              </a:rPr>
              <a:t>קלאר</a:t>
            </a:r>
            <a:endParaRPr lang="he-IL" sz="1800" dirty="0">
              <a:solidFill>
                <a:srgbClr val="006600"/>
              </a:solidFill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solidFill>
                  <a:srgbClr val="006600"/>
                </a:solidFill>
              </a:rPr>
              <a:t>11:00 </a:t>
            </a:r>
            <a:r>
              <a:rPr lang="he-IL" sz="1800" dirty="0" err="1">
                <a:solidFill>
                  <a:srgbClr val="006600"/>
                </a:solidFill>
              </a:rPr>
              <a:t>קלאר</a:t>
            </a:r>
            <a:r>
              <a:rPr lang="he-IL" sz="1800" dirty="0">
                <a:solidFill>
                  <a:srgbClr val="006600"/>
                </a:solidFill>
              </a:rPr>
              <a:t> מודיע שנגמר הציוד הרפואי והוא לוקח סטן ללחימה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solidFill>
                  <a:srgbClr val="006600"/>
                </a:solidFill>
              </a:rPr>
              <a:t>התגבורת של עובד מיכאלי נתקלת, רק 16 מגיעים </a:t>
            </a:r>
            <a:r>
              <a:rPr lang="he-IL" sz="1800" dirty="0" err="1">
                <a:solidFill>
                  <a:srgbClr val="006600"/>
                </a:solidFill>
              </a:rPr>
              <a:t>ופצועיה</a:t>
            </a:r>
            <a:r>
              <a:rPr lang="he-IL" sz="1800" dirty="0">
                <a:solidFill>
                  <a:srgbClr val="006600"/>
                </a:solidFill>
              </a:rPr>
              <a:t> מטופלים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sz="1800" dirty="0">
                <a:solidFill>
                  <a:srgbClr val="006600"/>
                </a:solidFill>
              </a:rPr>
              <a:t>      בידי </a:t>
            </a:r>
            <a:r>
              <a:rPr lang="he-IL" sz="1800" dirty="0" err="1">
                <a:solidFill>
                  <a:srgbClr val="006600"/>
                </a:solidFill>
              </a:rPr>
              <a:t>קלאר</a:t>
            </a:r>
            <a:r>
              <a:rPr lang="he-IL" sz="1800" dirty="0">
                <a:solidFill>
                  <a:srgbClr val="006600"/>
                </a:solidFill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solidFill>
                  <a:srgbClr val="006600"/>
                </a:solidFill>
              </a:rPr>
              <a:t>שעת צהרים </a:t>
            </a:r>
            <a:r>
              <a:rPr lang="he-IL" sz="1800" dirty="0" err="1">
                <a:solidFill>
                  <a:srgbClr val="006600"/>
                </a:solidFill>
              </a:rPr>
              <a:t>קלאר</a:t>
            </a:r>
            <a:r>
              <a:rPr lang="he-IL" sz="1800" dirty="0">
                <a:solidFill>
                  <a:srgbClr val="006600"/>
                </a:solidFill>
              </a:rPr>
              <a:t> מדווח 70% פגועים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solidFill>
                  <a:srgbClr val="006600"/>
                </a:solidFill>
              </a:rPr>
              <a:t>"בכל מחיר" ושעת הסלקציה של </a:t>
            </a:r>
            <a:r>
              <a:rPr lang="he-IL" sz="1800" dirty="0" err="1">
                <a:solidFill>
                  <a:srgbClr val="006600"/>
                </a:solidFill>
              </a:rPr>
              <a:t>קלאר</a:t>
            </a:r>
            <a:endParaRPr lang="he-IL" sz="1800" dirty="0">
              <a:solidFill>
                <a:srgbClr val="006600"/>
              </a:solidFill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he-IL" sz="1800" dirty="0">
              <a:solidFill>
                <a:srgbClr val="C00000"/>
              </a:solidFill>
            </a:endParaRPr>
          </a:p>
          <a:p>
            <a:pPr marL="76200" indent="0">
              <a:lnSpc>
                <a:spcPct val="150000"/>
              </a:lnSpc>
              <a:buNone/>
            </a:pPr>
            <a:r>
              <a:rPr lang="he-IL" sz="1800" dirty="0">
                <a:solidFill>
                  <a:srgbClr val="C00000"/>
                </a:solidFill>
              </a:rPr>
              <a:t>                 </a:t>
            </a:r>
          </a:p>
          <a:p>
            <a:pPr marL="76200" indent="0">
              <a:lnSpc>
                <a:spcPct val="150000"/>
              </a:lnSpc>
              <a:buNone/>
            </a:pPr>
            <a:endParaRPr lang="he-IL" sz="1800" dirty="0">
              <a:solidFill>
                <a:srgbClr val="C00000"/>
              </a:solidFill>
            </a:endParaRPr>
          </a:p>
          <a:p>
            <a:pPr marL="76200" indent="0">
              <a:lnSpc>
                <a:spcPct val="150000"/>
              </a:lnSpc>
              <a:buNone/>
            </a:pPr>
            <a:r>
              <a:rPr lang="he-IL" sz="1600" dirty="0"/>
              <a:t>                           צפו בהסברו של יגאל נאור ששימש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sz="1600" dirty="0"/>
              <a:t>                           כמפקד כיתה בקרב  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sz="1800" dirty="0">
                <a:solidFill>
                  <a:srgbClr val="C00000"/>
                </a:solidFill>
              </a:rPr>
              <a:t> </a:t>
            </a:r>
          </a:p>
          <a:p>
            <a:pPr marL="76200" indent="0">
              <a:lnSpc>
                <a:spcPct val="150000"/>
              </a:lnSpc>
              <a:buNone/>
            </a:pPr>
            <a:endParaRPr lang="he-IL" sz="1800" dirty="0"/>
          </a:p>
          <a:p>
            <a:pPr marL="76200" indent="0">
              <a:lnSpc>
                <a:spcPct val="150000"/>
              </a:lnSpc>
              <a:buNone/>
            </a:pPr>
            <a:endParaRPr lang="he-IL" sz="1800" dirty="0">
              <a:solidFill>
                <a:srgbClr val="C00000"/>
              </a:solidFill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F7300C9-22B5-4038-8E74-7B25F4258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77074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26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A728269-50B4-4518-9534-D46ADD9F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5675E8-5833-4FB4-AB46-6E4F21B8D227}"/>
              </a:ext>
            </a:extLst>
          </p:cNvPr>
          <p:cNvSpPr/>
          <p:nvPr/>
        </p:nvSpPr>
        <p:spPr>
          <a:xfrm>
            <a:off x="-176981" y="5943600"/>
            <a:ext cx="5692878" cy="1622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" name="מדיה מקוונת 1" title="ￗﾡￗﾙￗﾕￗﾨ ￗﾑￗﾢￗﾧￗﾑￗﾕￗﾪ ￗﾔￗﾧￗﾨￗﾑ ￗﾑￗﾡￗﾟ ￗﾡￗﾙￗﾞￗﾕￗﾟ ￗﾢￗﾝ ￗﾜￗﾕￗﾗￗﾞￗﾙ ￗﾔￗﾤￗﾜￗﾞ''ￗﾗ ￗﾨￗﾢￗﾠￗﾠￗﾔ ￗﾐￗﾜￗﾙￗﾔￗﾕ ￗﾡￗﾜￗﾢ ￗﾡￗﾞￗﾒ''ￗﾓ ￗﾒￗﾓￗﾕￗﾓ ￗﾔￗﾤￗﾕￗﾨￗﾦￗﾙￗﾝ ￗﾕￗﾙￗﾒￗﾐￗﾜ ￗﾠￗﾐￗﾕￗﾨ, ￗﾞ''ￗﾛ ￗﾑￗﾤￗﾜ">
            <a:hlinkClick r:id="" action="ppaction://media"/>
            <a:extLst>
              <a:ext uri="{FF2B5EF4-FFF2-40B4-BE49-F238E27FC236}">
                <a16:creationId xmlns:a16="http://schemas.microsoft.com/office/drawing/2014/main" id="{5ABAAE80-BAFB-4777-AE30-2B39808908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35314" y="1393371"/>
            <a:ext cx="9714896" cy="54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7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B5089-4A79-4FB3-AC4D-0343ACE81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sz="3200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C792604-ED59-4355-A79F-4A05888D3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73" y="1185681"/>
            <a:ext cx="8307000" cy="540000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ABB904C-FBA0-47AA-B3CA-04A1FA66B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51" y="2738971"/>
            <a:ext cx="707197" cy="865707"/>
          </a:xfrm>
          <a:prstGeom prst="rect">
            <a:avLst/>
          </a:prstGeom>
        </p:spPr>
      </p:pic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DB2B786-69B1-4720-862C-742F1D5EBE5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01073" y="1725681"/>
            <a:ext cx="8031900" cy="540000"/>
          </a:xfrm>
        </p:spPr>
        <p:txBody>
          <a:bodyPr/>
          <a:lstStyle/>
          <a:p>
            <a:pPr marL="76200" indent="0">
              <a:lnSpc>
                <a:spcPct val="150000"/>
              </a:lnSpc>
              <a:buNone/>
            </a:pPr>
            <a:r>
              <a:rPr lang="he-IL" dirty="0"/>
              <a:t>חלוקת הרימונים הסתיימה, גם אני קבלתי את הרימון שלי.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dirty="0"/>
              <a:t>תכננתי </a:t>
            </a:r>
            <a:r>
              <a:rPr lang="he-IL" dirty="0" err="1"/>
              <a:t>הכל</a:t>
            </a:r>
            <a:r>
              <a:rPr lang="he-IL" dirty="0"/>
              <a:t>, איך אשלוף את הניצרה. כיצד אניח 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dirty="0"/>
              <a:t>אותו מתחת לגופי. ראיתי מה עוללו הערבים למי 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dirty="0"/>
              <a:t>שנפל בידיהם.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dirty="0"/>
              <a:t>הרימון היה הפתרון הטוב ביותר מפני שלא יכולתי לצאת משם.  אינני זוכר אם נפרדתי במחשבתי מאנשים יקרים.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dirty="0"/>
              <a:t>יכול להיות שחשבתי על אבא ואמא ועל הכפר... </a:t>
            </a:r>
          </a:p>
          <a:p>
            <a:pPr marL="76200" indent="0">
              <a:lnSpc>
                <a:spcPct val="150000"/>
              </a:lnSpc>
              <a:buNone/>
            </a:pPr>
            <a:r>
              <a:rPr lang="he-IL" sz="1200" dirty="0"/>
              <a:t>[רפאל איתן/ סיפורו של חייל]</a:t>
            </a:r>
          </a:p>
          <a:p>
            <a:pPr marL="76200" indent="0">
              <a:lnSpc>
                <a:spcPct val="150000"/>
              </a:lnSpc>
              <a:buNone/>
            </a:pP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72F418C-4A5B-4642-8AFF-6075CB749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92" y="5132320"/>
            <a:ext cx="1024217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10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1E7B51A-F544-4FDE-9787-3B7FED242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075" y="213094"/>
            <a:ext cx="8886825" cy="720000"/>
          </a:xfrm>
        </p:spPr>
        <p:txBody>
          <a:bodyPr/>
          <a:lstStyle/>
          <a:p>
            <a:r>
              <a:rPr lang="he-IL" sz="3200" dirty="0"/>
              <a:t>בני </a:t>
            </a:r>
            <a:r>
              <a:rPr lang="he-IL" sz="3200" dirty="0" err="1"/>
              <a:t>מהרשק</a:t>
            </a:r>
            <a:r>
              <a:rPr lang="he-IL" sz="3200" dirty="0"/>
              <a:t> - המעודד הרשמי ומעכב הנסיגה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A26685D-DEDC-413B-8499-E0CE18F64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C80C542-782A-46C8-9B17-2A968452E50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3" y="1725682"/>
            <a:ext cx="8031900" cy="388868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he-IL" sz="2000" dirty="0"/>
              <a:t>מעודד ומחזק, מוטיבציה וציונות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2000" dirty="0"/>
              <a:t>נפצע בלסת ונאלץ לשתוק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he-IL" sz="2000" dirty="0"/>
              <a:t>משליך את התחבושת וזועק </a:t>
            </a:r>
          </a:p>
          <a:p>
            <a:pPr marL="76200" indent="0">
              <a:lnSpc>
                <a:spcPct val="200000"/>
              </a:lnSpc>
              <a:buNone/>
            </a:pPr>
            <a:r>
              <a:rPr lang="he-IL" dirty="0">
                <a:solidFill>
                  <a:srgbClr val="C00000"/>
                </a:solidFill>
              </a:rPr>
              <a:t>"כשיורד גשם – נרטב גם האויב. </a:t>
            </a:r>
          </a:p>
          <a:p>
            <a:pPr marL="76200" indent="0">
              <a:lnSpc>
                <a:spcPct val="200000"/>
              </a:lnSpc>
              <a:buNone/>
            </a:pPr>
            <a:r>
              <a:rPr lang="he-IL" dirty="0">
                <a:solidFill>
                  <a:srgbClr val="C00000"/>
                </a:solidFill>
              </a:rPr>
              <a:t>מנצח מי שמחזיק מעמד רגע אחד נוסף"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7EA8D4A-2719-4224-ADEE-74D096931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396" y="1652147"/>
            <a:ext cx="1353429" cy="205453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2D22387-EABB-4D3C-9737-449367FDD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3" y="4499264"/>
            <a:ext cx="2615332" cy="198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6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"/>
          <p:cNvSpPr txBox="1">
            <a:spLocks noGrp="1"/>
          </p:cNvSpPr>
          <p:nvPr>
            <p:ph type="title"/>
          </p:nvPr>
        </p:nvSpPr>
        <p:spPr>
          <a:xfrm>
            <a:off x="-342234" y="354672"/>
            <a:ext cx="1219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/>
            <a:r>
              <a:rPr lang="he-IL" sz="3600" dirty="0">
                <a:solidFill>
                  <a:srgbClr val="C00000"/>
                </a:solidFill>
                <a:latin typeface="Varela Round" panose="020B0604020202020204" charset="-79"/>
                <a:cs typeface="Varela Round" panose="020B0604020202020204" charset="-79"/>
              </a:rPr>
              <a:t>הרקע לקרבות הקסטל</a:t>
            </a:r>
            <a:endParaRPr sz="3600" dirty="0">
              <a:solidFill>
                <a:srgbClr val="C00000"/>
              </a:solidFill>
              <a:latin typeface="Varela Round" panose="020B0604020202020204" charset="-79"/>
              <a:cs typeface="Varela Round" panose="020B0604020202020204" charset="-79"/>
            </a:endParaRPr>
          </a:p>
        </p:txBody>
      </p:sp>
      <p:sp>
        <p:nvSpPr>
          <p:cNvPr id="236" name="Google Shape;236;p8"/>
          <p:cNvSpPr txBox="1"/>
          <p:nvPr/>
        </p:nvSpPr>
        <p:spPr>
          <a:xfrm>
            <a:off x="835833" y="1387950"/>
            <a:ext cx="10769100" cy="467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1200"/>
              </a:spcBef>
              <a:buSzPts val="2400"/>
            </a:pPr>
            <a:r>
              <a:rPr lang="he-IL" sz="2000" b="1" dirty="0">
                <a:solidFill>
                  <a:srgbClr val="002060"/>
                </a:solidFill>
                <a:latin typeface="Varela Round" panose="020B0604020202020204" charset="-79"/>
                <a:cs typeface="Varela Round" panose="020B0604020202020204" charset="-79"/>
              </a:rPr>
              <a:t>דרך תל אביב – ירושלים</a:t>
            </a:r>
          </a:p>
          <a:p>
            <a:pPr lvl="0" algn="r" rtl="1">
              <a:lnSpc>
                <a:spcPct val="150000"/>
              </a:lnSpc>
              <a:spcBef>
                <a:spcPts val="1200"/>
              </a:spcBef>
              <a:buSzPts val="2400"/>
            </a:pPr>
            <a:r>
              <a:rPr lang="he-IL" sz="2000" b="1" dirty="0">
                <a:solidFill>
                  <a:schemeClr val="accent5">
                    <a:lumMod val="50000"/>
                  </a:schemeClr>
                </a:solidFill>
                <a:latin typeface="Varela Round" panose="020B0604020202020204" charset="-79"/>
                <a:cs typeface="Varela Round" panose="020B0604020202020204" charset="-79"/>
              </a:rPr>
              <a:t>              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1200"/>
              </a:spcBef>
              <a:buSzPts val="2400"/>
              <a:buAutoNum type="arabicPeriod"/>
            </a:pPr>
            <a:endParaRPr lang="he-IL" sz="2000" b="1" dirty="0">
              <a:solidFill>
                <a:srgbClr val="7030A0"/>
              </a:solidFill>
              <a:latin typeface="Varela Round" panose="020B0604020202020204" charset="-79"/>
              <a:ea typeface="David"/>
              <a:cs typeface="Varela Round" panose="020B0604020202020204" charset="-79"/>
              <a:sym typeface="David"/>
            </a:endParaRPr>
          </a:p>
          <a:p>
            <a:pPr lvl="0" algn="r" rtl="1">
              <a:lnSpc>
                <a:spcPct val="150000"/>
              </a:lnSpc>
              <a:spcBef>
                <a:spcPts val="1200"/>
              </a:spcBef>
              <a:buSzPts val="2400"/>
            </a:pPr>
            <a:r>
              <a:rPr lang="he-IL" sz="2000" b="1" i="0" u="none" strike="noStrike" cap="none" dirty="0">
                <a:solidFill>
                  <a:srgbClr val="7030A0"/>
                </a:solidFill>
                <a:latin typeface="Varela Round" panose="020B0604020202020204" charset="-79"/>
                <a:ea typeface="David"/>
                <a:cs typeface="Varela Round" panose="020B0604020202020204" charset="-79"/>
                <a:sym typeface="David"/>
              </a:rPr>
              <a:t>    </a:t>
            </a:r>
            <a:r>
              <a:rPr lang="he-IL" sz="2000" b="1" i="0" u="none" strike="noStrike" cap="none" dirty="0">
                <a:solidFill>
                  <a:srgbClr val="002060"/>
                </a:solidFill>
                <a:latin typeface="Varela Round" panose="020B0604020202020204" charset="-79"/>
                <a:ea typeface="David"/>
                <a:cs typeface="Varela Round" panose="020B0604020202020204" charset="-79"/>
                <a:sym typeface="David"/>
              </a:rPr>
              <a:t>הבטחת שרידותה של ירושלים</a:t>
            </a:r>
          </a:p>
          <a:p>
            <a:pPr lvl="0" algn="r" rtl="1">
              <a:lnSpc>
                <a:spcPct val="150000"/>
              </a:lnSpc>
              <a:spcBef>
                <a:spcPts val="1200"/>
              </a:spcBef>
              <a:buSzPts val="2400"/>
            </a:pPr>
            <a:endParaRPr lang="he-IL" sz="2000" b="1" dirty="0">
              <a:solidFill>
                <a:srgbClr val="7030A0"/>
              </a:solidFill>
              <a:latin typeface="Varela Round" panose="020B0604020202020204" charset="-79"/>
              <a:ea typeface="David"/>
              <a:cs typeface="Varela Round" panose="020B0604020202020204" charset="-79"/>
              <a:sym typeface="David"/>
            </a:endParaRPr>
          </a:p>
          <a:p>
            <a:pPr algn="r" rtl="1">
              <a:lnSpc>
                <a:spcPct val="150000"/>
              </a:lnSpc>
              <a:spcBef>
                <a:spcPts val="1200"/>
              </a:spcBef>
              <a:buSzPts val="2400"/>
            </a:pPr>
            <a:endParaRPr lang="he-IL" sz="1600" b="1" dirty="0">
              <a:latin typeface="Varela Round" panose="020B0604020202020204" charset="-79"/>
              <a:cs typeface="Varela Round" panose="020B0604020202020204" charset="-79"/>
            </a:endParaRPr>
          </a:p>
          <a:p>
            <a:pPr algn="r" rtl="1">
              <a:lnSpc>
                <a:spcPct val="150000"/>
              </a:lnSpc>
              <a:spcBef>
                <a:spcPts val="1200"/>
              </a:spcBef>
              <a:buSzPts val="2400"/>
            </a:pPr>
            <a:r>
              <a:rPr lang="he-IL" sz="1600" b="1" dirty="0">
                <a:latin typeface="Varela Round" panose="020B0604020202020204" charset="-79"/>
                <a:cs typeface="Varela Round" panose="020B0604020202020204" charset="-79"/>
              </a:rPr>
              <a:t>                       בכל ההיסטוריה הצבאית לא נוצרה עוד יחידה צבאית שרוחב חזית לחימתה לא היה אפילו רוחב של כביש, </a:t>
            </a:r>
          </a:p>
          <a:p>
            <a:pPr algn="r" rtl="1">
              <a:lnSpc>
                <a:spcPct val="150000"/>
              </a:lnSpc>
              <a:spcBef>
                <a:spcPts val="1200"/>
              </a:spcBef>
              <a:buSzPts val="2400"/>
            </a:pPr>
            <a:r>
              <a:rPr lang="he-IL" sz="1600" b="1" dirty="0">
                <a:latin typeface="Varela Round" panose="020B0604020202020204" charset="-79"/>
                <a:cs typeface="Varela Round" panose="020B0604020202020204" charset="-79"/>
              </a:rPr>
              <a:t>                      מידת רוחב זו היא שקבעה את גורלה של המדינה</a:t>
            </a:r>
            <a:r>
              <a:rPr lang="en-US" sz="1600" b="1" dirty="0">
                <a:latin typeface="Varela Round" panose="020B0604020202020204" charset="-79"/>
                <a:cs typeface="Varela Round" panose="020B0604020202020204" charset="-79"/>
              </a:rPr>
              <a:t>"</a:t>
            </a:r>
            <a:r>
              <a:rPr lang="en-US" sz="1600" dirty="0">
                <a:latin typeface="Varela Round" panose="020B0604020202020204" charset="-79"/>
                <a:cs typeface="Varela Round" panose="020B0604020202020204" charset="-79"/>
              </a:rPr>
              <a:t> </a:t>
            </a:r>
            <a:r>
              <a:rPr lang="he-IL" sz="1600" dirty="0">
                <a:latin typeface="Varela Round" panose="020B0604020202020204" charset="-79"/>
                <a:cs typeface="Varela Round" panose="020B0604020202020204" charset="-79"/>
              </a:rPr>
              <a:t> </a:t>
            </a:r>
            <a:r>
              <a:rPr lang="he-IL" sz="1600" dirty="0">
                <a:solidFill>
                  <a:srgbClr val="C00000"/>
                </a:solidFill>
                <a:latin typeface="Varela Round" panose="020B0604020202020204" charset="-79"/>
                <a:cs typeface="Varela Round" panose="020B0604020202020204" charset="-79"/>
              </a:rPr>
              <a:t>[בני </a:t>
            </a:r>
            <a:r>
              <a:rPr lang="he-IL" sz="1600" dirty="0" err="1">
                <a:solidFill>
                  <a:srgbClr val="C00000"/>
                </a:solidFill>
                <a:latin typeface="Varela Round" panose="020B0604020202020204" charset="-79"/>
                <a:cs typeface="Varela Round" panose="020B0604020202020204" charset="-79"/>
              </a:rPr>
              <a:t>מהרשק</a:t>
            </a:r>
            <a:r>
              <a:rPr lang="he-IL" sz="1600" dirty="0">
                <a:solidFill>
                  <a:srgbClr val="C00000"/>
                </a:solidFill>
                <a:latin typeface="Varela Round" panose="020B0604020202020204" charset="-79"/>
                <a:cs typeface="Varela Round" panose="020B0604020202020204" charset="-79"/>
              </a:rPr>
              <a:t>]</a:t>
            </a:r>
            <a:endParaRPr lang="en-US" sz="1600" dirty="0">
              <a:solidFill>
                <a:srgbClr val="C00000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pPr lvl="0" algn="r" rtl="1">
              <a:lnSpc>
                <a:spcPct val="150000"/>
              </a:lnSpc>
              <a:spcBef>
                <a:spcPts val="1200"/>
              </a:spcBef>
              <a:buSzPts val="2400"/>
            </a:pPr>
            <a:endParaRPr sz="2000" b="1" i="0" u="none" strike="noStrike" cap="none" dirty="0">
              <a:solidFill>
                <a:srgbClr val="7030A0"/>
              </a:solidFill>
              <a:latin typeface="Varela Round" panose="020B0604020202020204" charset="-79"/>
              <a:ea typeface="David"/>
              <a:cs typeface="Varela Round" panose="020B0604020202020204" charset="-79"/>
              <a:sym typeface="David"/>
            </a:endParaRPr>
          </a:p>
        </p:txBody>
      </p:sp>
      <p:pic>
        <p:nvPicPr>
          <p:cNvPr id="4" name="תמונה 3" descr="מצב המלחמה, מרס 1948">
            <a:extLst>
              <a:ext uri="{FF2B5EF4-FFF2-40B4-BE49-F238E27FC236}">
                <a16:creationId xmlns:a16="http://schemas.microsoft.com/office/drawing/2014/main" id="{97B5B396-A21A-44BE-9DD6-706089DA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t="42876" r="2165" b="20782"/>
          <a:stretch>
            <a:fillRect/>
          </a:stretch>
        </p:blipFill>
        <p:spPr bwMode="auto">
          <a:xfrm>
            <a:off x="870110" y="559105"/>
            <a:ext cx="6260061" cy="442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218CA90-0B89-48D6-8E00-6ED925101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981" y="1230475"/>
            <a:ext cx="469433" cy="384081"/>
          </a:xfrm>
          <a:prstGeom prst="rect">
            <a:avLst/>
          </a:prstGeom>
        </p:spPr>
      </p:pic>
      <p:sp>
        <p:nvSpPr>
          <p:cNvPr id="6" name="חץ: למטה 5">
            <a:extLst>
              <a:ext uri="{FF2B5EF4-FFF2-40B4-BE49-F238E27FC236}">
                <a16:creationId xmlns:a16="http://schemas.microsoft.com/office/drawing/2014/main" id="{1DC112CE-6601-4B9C-ADF6-316A167B83B9}"/>
              </a:ext>
            </a:extLst>
          </p:cNvPr>
          <p:cNvSpPr/>
          <p:nvPr/>
        </p:nvSpPr>
        <p:spPr>
          <a:xfrm>
            <a:off x="10282136" y="2480553"/>
            <a:ext cx="484632" cy="739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"/>
                                        <p:tgtEl>
                                          <p:spTgt spid="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"/>
                                        <p:tgtEl>
                                          <p:spTgt spid="2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04375 L 0.00586 0.04375 C 0.00404 0.04653 0.00222 0.04953 0.00026 0.05208 C -0.00052 0.05324 -0.00156 0.05347 -0.00208 0.05509 C -0.00299 0.0574 -0.00312 0.06065 -0.00364 0.06342 L -0.00442 0.06782 C -0.00416 0.08865 -0.00416 0.10926 -0.00364 0.13009 C -0.00364 0.13171 -0.00312 0.13287 -0.00286 0.13449 C -0.00065 0.15046 -0.0039 0.13171 -0.00052 0.15 L 0.00183 0.16273 L 0.00352 0.17129 C 0.00391 0.17338 0.00547 0.17963 0.00586 0.18264 C 0.00625 0.18495 0.00638 0.1875 0.00664 0.18981 C 0.00795 0.19977 0.0069 0.19143 0.00821 0.19977 C 0.0086 0.20162 0.00847 0.2037 0.00912 0.20532 C 0.01042 0.20856 0.01224 0.21111 0.01381 0.21389 C 0.01459 0.21528 0.01511 0.21759 0.01628 0.21805 C 0.01732 0.21852 0.01836 0.21898 0.0194 0.21944 C 0.02019 0.2199 0.02097 0.2206 0.02188 0.22106 C 0.02344 0.22153 0.025 0.22176 0.02657 0.22245 C 0.03164 0.2243 0.03177 0.22453 0.03542 0.22662 C 0.0362 0.22801 0.03672 0.22986 0.03776 0.23078 C 0.0392 0.2324 0.04258 0.23379 0.04258 0.23379 C 0.04401 0.23634 0.04545 0.23912 0.0474 0.24074 C 0.04935 0.24259 0.05677 0.24583 0.05847 0.24653 C 0.05977 0.24699 0.0612 0.24722 0.0625 0.24791 C 0.06381 0.24861 0.06511 0.25 0.06641 0.25069 C 0.06745 0.25139 0.06862 0.25162 0.06966 0.25208 C 0.07045 0.25254 0.07123 0.25347 0.07201 0.25347 C 0.07552 0.2544 0.07891 0.25463 0.08242 0.25509 C 0.0849 0.25602 0.08998 0.25856 0.09193 0.25787 C 0.10013 0.25463 0.08425 0.25185 0.0944 0.2493 C 0.10144 0.24768 0.10873 0.24838 0.11589 0.24791 C 0.11797 0.24699 0.12071 0.24791 0.12227 0.24514 L 0.12383 0.24213 L 0.12474 0.23935 " pathEditMode="relative" ptsTypes="AAAAAAAAAAAAAAAAAAAAAAAAAAAAAAAAAAAA">
                                      <p:cBhvr>
                                        <p:cTn id="2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B5089-4A79-4FB3-AC4D-0343ACE81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>
                <a:latin typeface="Varela Round" panose="00000500000000000000" pitchFamily="2" charset="-79"/>
                <a:cs typeface="Varela Round" panose="00000500000000000000" pitchFamily="2" charset="-79"/>
              </a:rPr>
              <a:t>רגעי החלטה והכרעה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C792604-ED59-4355-A79F-4A05888D3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973" y="1185681"/>
            <a:ext cx="8307000" cy="540000"/>
          </a:xfrm>
        </p:spPr>
        <p:txBody>
          <a:bodyPr/>
          <a:lstStyle/>
          <a:p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DB2B786-69B1-4720-862C-742F1D5EBE5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01073" y="1725680"/>
            <a:ext cx="8031900" cy="3189219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latin typeface="Varela Round" panose="00000500000000000000" pitchFamily="2" charset="-79"/>
                <a:cs typeface="Varela Round" panose="00000500000000000000" pitchFamily="2" charset="-79"/>
              </a:rPr>
              <a:t>המטענים מוכנים לפיצוץ ופתיל </a:t>
            </a:r>
            <a:r>
              <a:rPr lang="he-IL" sz="18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ההשהייה</a:t>
            </a:r>
            <a:r>
              <a:rPr lang="he-IL" sz="1800" dirty="0">
                <a:latin typeface="Varela Round" panose="00000500000000000000" pitchFamily="2" charset="-79"/>
                <a:cs typeface="Varela Round" panose="00000500000000000000" pitchFamily="2" charset="-79"/>
              </a:rPr>
              <a:t> פרוש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latin typeface="Varela Round" panose="00000500000000000000" pitchFamily="2" charset="-79"/>
                <a:cs typeface="Varela Round" panose="00000500000000000000" pitchFamily="2" charset="-79"/>
              </a:rPr>
              <a:t>הכשירים מוכנים בחצר לנסיגה בהובלת </a:t>
            </a:r>
            <a:r>
              <a:rPr lang="he-IL" sz="18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מוטקה</a:t>
            </a:r>
            <a:r>
              <a:rPr lang="he-IL" sz="1800" dirty="0">
                <a:latin typeface="Varela Round" panose="00000500000000000000" pitchFamily="2" charset="-79"/>
                <a:cs typeface="Varela Round" panose="00000500000000000000" pitchFamily="2" charset="-79"/>
              </a:rPr>
              <a:t> בן פורש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לויצר</a:t>
            </a:r>
            <a:r>
              <a:rPr lang="he-IL" sz="1800" dirty="0">
                <a:latin typeface="Varela Round" panose="00000500000000000000" pitchFamily="2" charset="-79"/>
                <a:cs typeface="Varela Round" panose="00000500000000000000" pitchFamily="2" charset="-79"/>
              </a:rPr>
              <a:t> במודיעין "הערבים בורחים מקטמון" והגיבוי בהאזנה "אבו א-דיה ברח" !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latin typeface="Varela Round" panose="00000500000000000000" pitchFamily="2" charset="-79"/>
                <a:cs typeface="Varela Round" panose="00000500000000000000" pitchFamily="2" charset="-79"/>
              </a:rPr>
              <a:t>טבנקין משדר "אין אישור לנסיגה"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latin typeface="Varela Round" panose="00000500000000000000" pitchFamily="2" charset="-79"/>
                <a:cs typeface="Varela Round" panose="00000500000000000000" pitchFamily="2" charset="-79"/>
              </a:rPr>
              <a:t>הלוחמים רואים משאיות יוצאות ותחילת נסיגה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latin typeface="Varela Round" panose="00000500000000000000" pitchFamily="2" charset="-79"/>
                <a:cs typeface="Varela Round" panose="00000500000000000000" pitchFamily="2" charset="-79"/>
              </a:rPr>
              <a:t>האש פסקה אט אט וחדלה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latin typeface="Varela Round" panose="00000500000000000000" pitchFamily="2" charset="-79"/>
                <a:cs typeface="Varela Round" panose="00000500000000000000" pitchFamily="2" charset="-79"/>
              </a:rPr>
              <a:t>עם התגבורת נכבשה בקלות יתר שכונת קטמון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e-IL" sz="1800" dirty="0">
                <a:latin typeface="Varela Round" panose="00000500000000000000" pitchFamily="2" charset="-79"/>
                <a:cs typeface="Varela Round" panose="00000500000000000000" pitchFamily="2" charset="-79"/>
              </a:rPr>
              <a:t>השכונה נבזזה ע"י אזרחים וחיילים</a:t>
            </a:r>
          </a:p>
          <a:p>
            <a:pPr marL="76200" indent="0">
              <a:lnSpc>
                <a:spcPct val="150000"/>
              </a:lnSpc>
              <a:buNone/>
            </a:pPr>
            <a:endParaRPr lang="he-IL" sz="1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76200" indent="0">
              <a:lnSpc>
                <a:spcPct val="150000"/>
              </a:lnSpc>
              <a:buNone/>
            </a:pP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67B3513-AC68-4A45-B396-25B62935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65" y="5047894"/>
            <a:ext cx="568158" cy="1670155"/>
          </a:xfrm>
          <a:prstGeom prst="rect">
            <a:avLst/>
          </a:prstGeom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C25BFDBF-F2CC-4275-B9CC-7A469C3F6408}"/>
              </a:ext>
            </a:extLst>
          </p:cNvPr>
          <p:cNvSpPr/>
          <p:nvPr/>
        </p:nvSpPr>
        <p:spPr>
          <a:xfrm>
            <a:off x="1836730" y="3238500"/>
            <a:ext cx="1858970" cy="1822437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b="1" dirty="0">
                <a:solidFill>
                  <a:schemeClr val="accent4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קרב על חודו </a:t>
            </a:r>
          </a:p>
          <a:p>
            <a:pPr algn="ctr"/>
            <a:r>
              <a:rPr lang="he-IL" sz="1600" b="1" dirty="0">
                <a:solidFill>
                  <a:schemeClr val="accent4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של התער</a:t>
            </a:r>
          </a:p>
        </p:txBody>
      </p:sp>
    </p:spTree>
    <p:extLst>
      <p:ext uri="{BB962C8B-B14F-4D97-AF65-F5344CB8AC3E}">
        <p14:creationId xmlns:p14="http://schemas.microsoft.com/office/powerpoint/2010/main" val="338405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4605537-707D-4559-A570-A31D356D3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3200" dirty="0"/>
              <a:t>מטלת סיום 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E3F0F8B-CACA-48AA-896D-F70370468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AB19366-C988-42D2-B709-2261623AA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73" y="1978268"/>
            <a:ext cx="4340153" cy="3255115"/>
          </a:xfrm>
          <a:prstGeom prst="rect">
            <a:avLst/>
          </a:prstGeom>
        </p:spPr>
      </p:pic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04E5B52-32E9-4A33-8A7D-7E30BFF0FCF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273" y="1725682"/>
            <a:ext cx="8031900" cy="2484368"/>
          </a:xfrm>
        </p:spPr>
        <p:txBody>
          <a:bodyPr/>
          <a:lstStyle/>
          <a:p>
            <a:pPr marL="76200" indent="0">
              <a:buNone/>
            </a:pPr>
            <a:endParaRPr lang="he-IL"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B975F39C-9367-4060-8C85-7AC73C12BF59}"/>
              </a:ext>
            </a:extLst>
          </p:cNvPr>
          <p:cNvSpPr/>
          <p:nvPr/>
        </p:nvSpPr>
        <p:spPr>
          <a:xfrm>
            <a:off x="1410622" y="5131962"/>
            <a:ext cx="340359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האנדרטה ל – 22 חללי הקרב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FB585DE-D1AB-42AB-AD33-B45585CCA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73" y="1700825"/>
            <a:ext cx="1905000" cy="1905000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112909B3-7CEE-4FB6-BEA9-6B090D10FDC0}"/>
              </a:ext>
            </a:extLst>
          </p:cNvPr>
          <p:cNvSpPr/>
          <p:nvPr/>
        </p:nvSpPr>
        <p:spPr>
          <a:xfrm>
            <a:off x="6011325" y="3742580"/>
            <a:ext cx="3166695" cy="230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he-IL" sz="1600" b="1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צפו בסרטון עד לדקה 51:35</a:t>
            </a:r>
          </a:p>
          <a:p>
            <a:pPr algn="ctr">
              <a:lnSpc>
                <a:spcPct val="150000"/>
              </a:lnSpc>
            </a:pPr>
            <a:r>
              <a:rPr lang="he-IL" sz="1600" b="1" dirty="0">
                <a:solidFill>
                  <a:srgbClr val="0066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והאזינו להסברו של אליהו סלע מפקד הפעולה. מה לדעתו היה הגורם שהביא לניצחון בקרב  ? מה היה היתרון של כוח פלמ"ח הראל על האויב החזק והמצויד יותר ? </a:t>
            </a:r>
          </a:p>
        </p:txBody>
      </p:sp>
    </p:spTree>
    <p:extLst>
      <p:ext uri="{BB962C8B-B14F-4D97-AF65-F5344CB8AC3E}">
        <p14:creationId xmlns:p14="http://schemas.microsoft.com/office/powerpoint/2010/main" val="1467744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5"/>
          <p:cNvPicPr preferRelativeResize="0"/>
          <p:nvPr/>
        </p:nvPicPr>
        <p:blipFill rotWithShape="1">
          <a:blip r:embed="rId3">
            <a:alphaModFix/>
          </a:blip>
          <a:srcRect l="39172" r="34232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5"/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just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x-none" sz="2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b="0" i="0" u="none" strike="noStrike" cap="none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23" name="Google Shape;323;p15"/>
          <p:cNvSpPr/>
          <p:nvPr/>
        </p:nvSpPr>
        <p:spPr>
          <a:xfrm>
            <a:off x="795" y="1838476"/>
            <a:ext cx="1219041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x-none" sz="3200" b="1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 sz="1400" b="0" i="0" u="none" strike="noStrike" cap="none" dirty="0">
              <a:solidFill>
                <a:srgbClr val="000000"/>
              </a:solidFill>
              <a:latin typeface="Varela Round" panose="00000500000000000000" pitchFamily="2" charset="-79"/>
              <a:cs typeface="Varela Round" panose="00000500000000000000" pitchFamily="2" charset="-79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"/>
          <p:cNvSpPr txBox="1">
            <a:spLocks noGrp="1"/>
          </p:cNvSpPr>
          <p:nvPr>
            <p:ph type="ctrTitle"/>
          </p:nvPr>
        </p:nvSpPr>
        <p:spPr>
          <a:xfrm>
            <a:off x="1722334" y="186258"/>
            <a:ext cx="102477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sz="3600" b="1" dirty="0"/>
              <a:t>השיירות</a:t>
            </a:r>
            <a:endParaRPr sz="3600" b="1" dirty="0"/>
          </a:p>
        </p:txBody>
      </p:sp>
      <p:sp>
        <p:nvSpPr>
          <p:cNvPr id="267" name="Google Shape;267;p13"/>
          <p:cNvSpPr>
            <a:spLocks noGrp="1"/>
          </p:cNvSpPr>
          <p:nvPr>
            <p:ph type="pic" idx="2"/>
          </p:nvPr>
        </p:nvSpPr>
        <p:spPr>
          <a:xfrm>
            <a:off x="5694743" y="955725"/>
            <a:ext cx="6395281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  <a:buFontTx/>
              <a:buChar char="-"/>
              <a:defRPr/>
            </a:pPr>
            <a:endParaRPr lang="he-IL" sz="2400" b="1" dirty="0">
              <a:solidFill>
                <a:srgbClr val="002060"/>
              </a:solidFill>
            </a:endParaRPr>
          </a:p>
          <a:p>
            <a:pPr marL="419100" indent="-342900">
              <a:lnSpc>
                <a:spcPct val="150000"/>
              </a:lnSpc>
              <a:buFontTx/>
              <a:buChar char="-"/>
              <a:defRPr/>
            </a:pPr>
            <a:r>
              <a:rPr lang="he-IL" sz="2000" b="1" dirty="0">
                <a:solidFill>
                  <a:srgbClr val="002060"/>
                </a:solidFill>
              </a:rPr>
              <a:t>דצמבר 47'  עד שלהי מרץ 48'</a:t>
            </a:r>
          </a:p>
        </p:txBody>
      </p:sp>
      <p:pic>
        <p:nvPicPr>
          <p:cNvPr id="4" name="תמונה 6">
            <a:extLst>
              <a:ext uri="{FF2B5EF4-FFF2-40B4-BE49-F238E27FC236}">
                <a16:creationId xmlns:a16="http://schemas.microsoft.com/office/drawing/2014/main" id="{9A34A17E-2B72-4C0E-A581-6B8301C5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04" y="1072175"/>
            <a:ext cx="3702996" cy="260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0BFB12-116D-4B62-9F01-1636AEAAFEAE}"/>
              </a:ext>
            </a:extLst>
          </p:cNvPr>
          <p:cNvSpPr/>
          <p:nvPr/>
        </p:nvSpPr>
        <p:spPr>
          <a:xfrm>
            <a:off x="1722334" y="3727678"/>
            <a:ext cx="3199915" cy="385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indent="0">
              <a:lnSpc>
                <a:spcPct val="150000"/>
              </a:lnSpc>
              <a:defRPr/>
            </a:pPr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[אלבום סקלי דוד לסלו בלה, יד בן צבי]</a:t>
            </a:r>
            <a:endParaRPr lang="he-IL" altLang="he-IL" b="1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  <a:sym typeface="Calibri" panose="020F0502020204030204" pitchFamily="34" charset="0"/>
            </a:endParaRPr>
          </a:p>
        </p:txBody>
      </p:sp>
      <p:pic>
        <p:nvPicPr>
          <p:cNvPr id="7" name="תמונה 5" descr="תוצאת תמונה עבור מלחמת העצמאות קריקטורה">
            <a:extLst>
              <a:ext uri="{FF2B5EF4-FFF2-40B4-BE49-F238E27FC236}">
                <a16:creationId xmlns:a16="http://schemas.microsoft.com/office/drawing/2014/main" id="{FE4970EE-4593-4480-B920-DDDA3B370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t="14774" r="16789" b="17480"/>
          <a:stretch>
            <a:fillRect/>
          </a:stretch>
        </p:blipFill>
        <p:spPr bwMode="auto">
          <a:xfrm>
            <a:off x="6605828" y="2798782"/>
            <a:ext cx="3317379" cy="328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5EC35B12-C97B-4F3F-8D44-7B8B713AECDB}"/>
              </a:ext>
            </a:extLst>
          </p:cNvPr>
          <p:cNvSpPr/>
          <p:nvPr/>
        </p:nvSpPr>
        <p:spPr>
          <a:xfrm>
            <a:off x="6141598" y="5932992"/>
            <a:ext cx="10021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[אריה נבון]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C947F09-7B9E-4CF2-8E7D-24A0929E1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5602" y="4215757"/>
            <a:ext cx="2518358" cy="23603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title"/>
          </p:nvPr>
        </p:nvSpPr>
        <p:spPr>
          <a:xfrm>
            <a:off x="2526619" y="201519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sz="4000" dirty="0"/>
              <a:t>נקודה החולשת על הדרך</a:t>
            </a:r>
            <a:endParaRPr sz="4000" dirty="0"/>
          </a:p>
        </p:txBody>
      </p:sp>
      <p:sp>
        <p:nvSpPr>
          <p:cNvPr id="149" name="Google Shape;149;p3"/>
          <p:cNvSpPr txBox="1">
            <a:spLocks noGrp="1"/>
          </p:cNvSpPr>
          <p:nvPr>
            <p:ph type="body" idx="2"/>
          </p:nvPr>
        </p:nvSpPr>
        <p:spPr>
          <a:xfrm>
            <a:off x="1750785" y="1062932"/>
            <a:ext cx="10250715" cy="2861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r>
              <a:rPr lang="he-IL" sz="2900" b="1" dirty="0">
                <a:solidFill>
                  <a:schemeClr val="dk1"/>
                </a:solidFill>
              </a:rPr>
              <a:t>כפר אל-קסטל </a:t>
            </a:r>
          </a:p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endParaRPr lang="he-IL" sz="2000" dirty="0">
              <a:solidFill>
                <a:schemeClr val="dk1"/>
              </a:solidFill>
            </a:endParaRPr>
          </a:p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endParaRPr lang="he-IL" sz="2000" dirty="0">
              <a:solidFill>
                <a:schemeClr val="dk1"/>
              </a:solidFill>
            </a:endParaRPr>
          </a:p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endParaRPr lang="he-IL" sz="2000" dirty="0">
              <a:solidFill>
                <a:schemeClr val="dk1"/>
              </a:solidFill>
            </a:endParaRPr>
          </a:p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r>
              <a:rPr lang="he-IL" sz="2900" b="1" dirty="0" err="1">
                <a:solidFill>
                  <a:srgbClr val="202122"/>
                </a:solidFill>
                <a:latin typeface="Varela Round" panose="00000500000000000000" pitchFamily="2" charset="-79"/>
              </a:rPr>
              <a:t>קאסטלום</a:t>
            </a:r>
            <a:r>
              <a:rPr lang="he-IL" sz="2900" b="1" dirty="0">
                <a:solidFill>
                  <a:srgbClr val="202122"/>
                </a:solidFill>
                <a:latin typeface="Varela Round" panose="00000500000000000000" pitchFamily="2" charset="-79"/>
              </a:rPr>
              <a:t> </a:t>
            </a:r>
            <a:r>
              <a:rPr lang="he-IL" sz="2900" b="1" dirty="0" err="1">
                <a:solidFill>
                  <a:srgbClr val="202122"/>
                </a:solidFill>
                <a:latin typeface="Varela Round" panose="00000500000000000000" pitchFamily="2" charset="-79"/>
              </a:rPr>
              <a:t>בלוואר</a:t>
            </a:r>
            <a:r>
              <a:rPr lang="he-IL" sz="2900" b="1" dirty="0">
                <a:solidFill>
                  <a:srgbClr val="202122"/>
                </a:solidFill>
                <a:latin typeface="Varela Round" panose="00000500000000000000" pitchFamily="2" charset="-79"/>
              </a:rPr>
              <a:t> – המבצר הצלבני</a:t>
            </a:r>
          </a:p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endParaRPr lang="he-IL" sz="2000" dirty="0">
              <a:solidFill>
                <a:schemeClr val="dk1"/>
              </a:solidFill>
            </a:endParaRPr>
          </a:p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endParaRPr lang="he-IL" sz="2000" dirty="0">
              <a:solidFill>
                <a:schemeClr val="dk1"/>
              </a:solidFill>
            </a:endParaRPr>
          </a:p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endParaRPr lang="he-IL" sz="2000" dirty="0">
              <a:solidFill>
                <a:schemeClr val="dk1"/>
              </a:solidFill>
            </a:endParaRPr>
          </a:p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r>
              <a:rPr lang="he-IL" sz="2900" b="1" dirty="0" err="1">
                <a:solidFill>
                  <a:schemeClr val="dk1"/>
                </a:solidFill>
              </a:rPr>
              <a:t>הקסטלום</a:t>
            </a:r>
            <a:r>
              <a:rPr lang="he-IL" sz="2900" b="1" dirty="0">
                <a:solidFill>
                  <a:schemeClr val="dk1"/>
                </a:solidFill>
              </a:rPr>
              <a:t> הרומי – מבצר בלטינית</a:t>
            </a:r>
          </a:p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80932CDD-93CC-46EC-B1B8-2A42172EF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903" y="1228705"/>
            <a:ext cx="2919464" cy="439055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315C7D39-BBB8-4FA0-AA6B-E37FB49CC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4" y="3423983"/>
            <a:ext cx="4514850" cy="3077044"/>
          </a:xfrm>
          <a:prstGeom prst="rect">
            <a:avLst/>
          </a:prstGeom>
        </p:spPr>
      </p:pic>
      <p:sp>
        <p:nvSpPr>
          <p:cNvPr id="12" name="חץ: למטה 11">
            <a:extLst>
              <a:ext uri="{FF2B5EF4-FFF2-40B4-BE49-F238E27FC236}">
                <a16:creationId xmlns:a16="http://schemas.microsoft.com/office/drawing/2014/main" id="{ED7803AF-0960-45C6-913C-890B5729D7A1}"/>
              </a:ext>
            </a:extLst>
          </p:cNvPr>
          <p:cNvSpPr/>
          <p:nvPr/>
        </p:nvSpPr>
        <p:spPr>
          <a:xfrm>
            <a:off x="10961364" y="1582700"/>
            <a:ext cx="259081" cy="608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7" name="חץ: למטה 16">
            <a:extLst>
              <a:ext uri="{FF2B5EF4-FFF2-40B4-BE49-F238E27FC236}">
                <a16:creationId xmlns:a16="http://schemas.microsoft.com/office/drawing/2014/main" id="{22FA9E90-B4E5-41B0-96FF-1F9F75B11480}"/>
              </a:ext>
            </a:extLst>
          </p:cNvPr>
          <p:cNvSpPr/>
          <p:nvPr/>
        </p:nvSpPr>
        <p:spPr>
          <a:xfrm>
            <a:off x="10974703" y="2711115"/>
            <a:ext cx="259081" cy="6086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45985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90ED94-FCA5-4742-8D35-02E4C068B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59A40BD-DBF8-4027-AEA7-3C3FDC242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7975" y="1185682"/>
            <a:ext cx="8307000" cy="540000"/>
          </a:xfrm>
        </p:spPr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774B148-53BE-4B4A-958C-CFFEB8DA6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933" y="1091038"/>
            <a:ext cx="5121084" cy="168264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A4AA0CD-552D-4875-8C6F-388E1626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787" y="2726929"/>
            <a:ext cx="2975106" cy="48162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8EDEC28-07D3-40E6-A1C5-6F6A213F2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747" y="6232433"/>
            <a:ext cx="1042506" cy="286537"/>
          </a:xfrm>
          <a:prstGeom prst="rect">
            <a:avLst/>
          </a:prstGeom>
        </p:spPr>
      </p:pic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A71D139-E700-429D-849A-0036E1E5710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317748" y="4015740"/>
            <a:ext cx="8031900" cy="1862542"/>
          </a:xfrm>
        </p:spPr>
        <p:txBody>
          <a:bodyPr/>
          <a:lstStyle/>
          <a:p>
            <a:pPr marL="76200" indent="0">
              <a:buNone/>
            </a:pPr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8249A9E-DD8E-460E-9FFD-1996B9DD7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448" y="3208555"/>
            <a:ext cx="3383573" cy="3310415"/>
          </a:xfrm>
          <a:prstGeom prst="rect">
            <a:avLst/>
          </a:prstGeom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7F389D0A-2922-414D-8525-B3548DB771FF}"/>
              </a:ext>
            </a:extLst>
          </p:cNvPr>
          <p:cNvSpPr/>
          <p:nvPr/>
        </p:nvSpPr>
        <p:spPr>
          <a:xfrm>
            <a:off x="8410575" y="2086241"/>
            <a:ext cx="457199" cy="2058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C35A2325-289D-466D-A7A6-5ED6B156B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993641"/>
            <a:ext cx="469433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7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2708 L 0.00182 0.02708 C 0.00208 0.03402 0.00208 0.04097 0.00261 0.04791 C 0.00261 0.0493 0.00287 0.05092 0.00339 0.05208 C 0.00391 0.05324 0.00482 0.05416 0.00573 0.05486 C 0.00716 0.05555 0.00886 0.05578 0.01042 0.05625 C 0.01094 0.05764 0.0112 0.05902 0.01198 0.06041 C 0.01263 0.06157 0.01367 0.0618 0.01432 0.06319 C 0.01497 0.06458 0.01497 0.06713 0.01589 0.06875 C 0.01641 0.06967 0.01732 0.06967 0.01823 0.07014 C 0.0194 0.0706 0.02083 0.07106 0.02214 0.07152 C 0.0237 0.0743 0.02461 0.07847 0.02682 0.07986 C 0.02904 0.08102 0.03008 0.08148 0.03229 0.08402 C 0.0375 0.08981 0.03294 0.08703 0.03854 0.08958 C 0.03932 0.09051 0.03997 0.09166 0.04089 0.09236 C 0.04206 0.09305 0.04349 0.09305 0.04479 0.09375 C 0.04557 0.09398 0.04636 0.09467 0.04714 0.09514 C 0.04818 0.09699 0.04948 0.09838 0.05026 0.10069 C 0.05391 0.1125 0.04792 0.10393 0.05339 0.11041 C 0.05573 0.10995 0.05807 0.10995 0.06042 0.10902 C 0.06198 0.1081 0.06393 0.1037 0.06511 0.10208 C 0.06628 0.1 0.06901 0.09745 0.07057 0.09652 C 0.07201 0.09537 0.0737 0.09467 0.07526 0.09375 C 0.07604 0.09328 0.07669 0.09236 0.07761 0.09236 L 0.08386 0.09097 C 0.08802 0.08842 0.08971 0.08703 0.09557 0.0868 C 0.09922 0.08634 0.10287 0.08773 0.10651 0.08819 C 0.11315 0.09606 0.10469 0.08657 0.1112 0.09236 C 0.11198 0.09305 0.11263 0.09467 0.11354 0.09514 C 0.11628 0.09652 0.11927 0.09652 0.12214 0.09791 C 0.1237 0.09838 0.12526 0.09977 0.12682 0.10069 C 0.12761 0.10115 0.12839 0.10115 0.12917 0.10208 C 0.13229 0.10578 0.1306 0.10439 0.13464 0.10625 C 0.13542 0.10717 0.13607 0.10833 0.13698 0.10902 C 0.13815 0.10972 0.13958 0.10972 0.14089 0.11041 C 0.14167 0.11064 0.14232 0.11134 0.14323 0.1118 C 0.14922 0.11389 0.14714 0.11203 0.15182 0.11458 C 0.15339 0.11527 0.15495 0.11597 0.15651 0.11736 C 0.15859 0.11921 0.16042 0.12222 0.16276 0.12291 L 0.16745 0.1243 C 0.16901 0.12384 0.17057 0.12384 0.17214 0.12291 C 0.17604 0.11967 0.17344 0.11736 0.17526 0.1118 C 0.17565 0.11018 0.17682 0.10995 0.17761 0.10902 C 0.18021 0.11597 0.17774 0.11111 0.18151 0.11458 C 0.18229 0.11527 0.18294 0.11643 0.18386 0.11736 C 0.18451 0.11782 0.18529 0.11852 0.1862 0.11875 C 0.19128 0.11944 0.19662 0.11967 0.20182 0.12014 C 0.20365 0.1206 0.20547 0.12083 0.20729 0.12152 C 0.22409 0.12708 0.20807 0.12199 0.21745 0.12569 C 0.23099 0.13055 0.22513 0.12731 0.23151 0.13125 L 0.23307 0.13958 L 0.23307 0.13958 L 0.23151 0.13819 " pathEditMode="relative" ptsTypes="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title"/>
          </p:nvPr>
        </p:nvSpPr>
        <p:spPr>
          <a:xfrm>
            <a:off x="326386" y="865816"/>
            <a:ext cx="10929117" cy="161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br>
              <a:rPr lang="he-IL" sz="4000" dirty="0"/>
            </a:br>
            <a:endParaRPr sz="4000" dirty="0"/>
          </a:p>
        </p:txBody>
      </p:sp>
      <p:sp>
        <p:nvSpPr>
          <p:cNvPr id="149" name="Google Shape;149;p3"/>
          <p:cNvSpPr txBox="1">
            <a:spLocks noGrp="1"/>
          </p:cNvSpPr>
          <p:nvPr>
            <p:ph type="body" idx="2"/>
          </p:nvPr>
        </p:nvSpPr>
        <p:spPr>
          <a:xfrm>
            <a:off x="778916" y="593516"/>
            <a:ext cx="10679659" cy="226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endParaRPr lang="he-IL" sz="2800" b="1" dirty="0"/>
          </a:p>
          <a:p>
            <a:pPr marL="11430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ts val="1800"/>
              <a:buNone/>
            </a:pPr>
            <a:r>
              <a:rPr lang="he-IL" b="1" dirty="0"/>
              <a:t>הכפר כחלק מהמערך של צבא הג'יהאד הקדוש הפלסטיני  במלחמה</a:t>
            </a:r>
            <a:r>
              <a:rPr lang="he-IL" sz="3200" b="1" dirty="0"/>
              <a:t> </a:t>
            </a:r>
            <a:r>
              <a:rPr lang="he-IL" b="1" dirty="0"/>
              <a:t>על</a:t>
            </a:r>
            <a:r>
              <a:rPr lang="he-IL" sz="3200" b="1" dirty="0"/>
              <a:t> </a:t>
            </a:r>
            <a:r>
              <a:rPr lang="he-IL" b="1" dirty="0"/>
              <a:t>הדרכים</a:t>
            </a:r>
            <a:endParaRPr b="1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889524F-5542-474D-A30B-8F4F8B47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621" y="2291721"/>
            <a:ext cx="2444949" cy="370046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1F7751D-8767-4F58-BE11-FB16590C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86" y="3247620"/>
            <a:ext cx="5068705" cy="3362325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07C59DE-571A-4508-AD18-18EFB3D10500}"/>
              </a:ext>
            </a:extLst>
          </p:cNvPr>
          <p:cNvSpPr/>
          <p:nvPr/>
        </p:nvSpPr>
        <p:spPr>
          <a:xfrm>
            <a:off x="5982805" y="5830893"/>
            <a:ext cx="261826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עבד אל - קאדר אל חוסייני</a:t>
            </a:r>
          </a:p>
        </p:txBody>
      </p:sp>
    </p:spTree>
    <p:extLst>
      <p:ext uri="{BB962C8B-B14F-4D97-AF65-F5344CB8AC3E}">
        <p14:creationId xmlns:p14="http://schemas.microsoft.com/office/powerpoint/2010/main" val="2075300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>
            <a:spLocks noGrp="1"/>
          </p:cNvSpPr>
          <p:nvPr>
            <p:ph type="title"/>
          </p:nvPr>
        </p:nvSpPr>
        <p:spPr>
          <a:xfrm>
            <a:off x="2549769" y="-86691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endParaRPr sz="4000" dirty="0"/>
          </a:p>
        </p:txBody>
      </p:sp>
      <p:sp>
        <p:nvSpPr>
          <p:cNvPr id="148" name="Google Shape;148;p3"/>
          <p:cNvSpPr txBox="1">
            <a:spLocks noGrp="1"/>
          </p:cNvSpPr>
          <p:nvPr>
            <p:ph type="body" idx="1"/>
          </p:nvPr>
        </p:nvSpPr>
        <p:spPr>
          <a:xfrm>
            <a:off x="3339535" y="466999"/>
            <a:ext cx="8615400" cy="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39780" lvl="0" indent="-190534" algn="ctr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he-IL" sz="3200" dirty="0">
                <a:solidFill>
                  <a:srgbClr val="002060"/>
                </a:solidFill>
              </a:rPr>
              <a:t>קרב ראשון – 48'/17/3</a:t>
            </a:r>
            <a:endParaRPr sz="3200" dirty="0">
              <a:solidFill>
                <a:srgbClr val="002060"/>
              </a:solidFill>
            </a:endParaRPr>
          </a:p>
        </p:txBody>
      </p:sp>
      <p:sp>
        <p:nvSpPr>
          <p:cNvPr id="149" name="Google Shape;149;p3"/>
          <p:cNvSpPr txBox="1">
            <a:spLocks noGrp="1"/>
          </p:cNvSpPr>
          <p:nvPr>
            <p:ph type="body" idx="2"/>
          </p:nvPr>
        </p:nvSpPr>
        <p:spPr>
          <a:xfrm>
            <a:off x="1490133" y="1512089"/>
            <a:ext cx="10464802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sz="1600" dirty="0"/>
              <a:t>                                 הפלמ"ח פושט ומפוצץ חלקית את בית המוכתר</a:t>
            </a: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sz="1800" dirty="0"/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sz="1600" dirty="0"/>
              <a:t>                                            נטישה חלקית של הכפריים</a:t>
            </a: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lang="he-IL" sz="2000" dirty="0"/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sz="1600" dirty="0"/>
              <a:t>                          חשש מהתבצרות של לוחמים ערביים בבתים הנטושים</a:t>
            </a: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endParaRPr sz="1000" dirty="0"/>
          </a:p>
        </p:txBody>
      </p:sp>
      <p:sp>
        <p:nvSpPr>
          <p:cNvPr id="3" name="חץ: למטה 2">
            <a:extLst>
              <a:ext uri="{FF2B5EF4-FFF2-40B4-BE49-F238E27FC236}">
                <a16:creationId xmlns:a16="http://schemas.microsoft.com/office/drawing/2014/main" id="{321A5AC7-6661-4F26-B228-3C5378371A0C}"/>
              </a:ext>
            </a:extLst>
          </p:cNvPr>
          <p:cNvSpPr/>
          <p:nvPr/>
        </p:nvSpPr>
        <p:spPr>
          <a:xfrm>
            <a:off x="8335099" y="2087600"/>
            <a:ext cx="227875" cy="4604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3" name="חץ: למטה 22">
            <a:extLst>
              <a:ext uri="{FF2B5EF4-FFF2-40B4-BE49-F238E27FC236}">
                <a16:creationId xmlns:a16="http://schemas.microsoft.com/office/drawing/2014/main" id="{D8CB75C3-45B3-49F6-A290-733E1EA1FC15}"/>
              </a:ext>
            </a:extLst>
          </p:cNvPr>
          <p:cNvSpPr/>
          <p:nvPr/>
        </p:nvSpPr>
        <p:spPr>
          <a:xfrm>
            <a:off x="8335098" y="3223146"/>
            <a:ext cx="227875" cy="4604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648605A-3571-48E1-BA2D-FC2F35C8D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5" y="1186999"/>
            <a:ext cx="4782000" cy="297259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BC62F4F-B186-41AE-82D2-053D17AAF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197" y="4358692"/>
            <a:ext cx="312820" cy="46049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CC76DE5-587F-4F0D-BEF8-EFED25E7F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215" y="4454426"/>
            <a:ext cx="1169310" cy="1782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id="{78AC6223-1ACB-4A54-8E85-94805CC3D4CB}"/>
              </a:ext>
            </a:extLst>
          </p:cNvPr>
          <p:cNvSpPr/>
          <p:nvPr/>
        </p:nvSpPr>
        <p:spPr>
          <a:xfrm>
            <a:off x="563806" y="4484684"/>
            <a:ext cx="3971925" cy="2855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ג'וני (סרן גדעון פלאי) / חיים חפר</a:t>
            </a:r>
          </a:p>
          <a:p>
            <a:pPr algn="ctr"/>
            <a:endParaRPr lang="he-IL" sz="1600" b="1" dirty="0">
              <a:solidFill>
                <a:srgbClr val="C000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... על כן הגענו להיות עמך הליל</a:t>
            </a:r>
          </a:p>
          <a:p>
            <a:pPr algn="ctr"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בטרם נחזור איש איש אל אוהלו, נקשיבה רגע</a:t>
            </a:r>
          </a:p>
          <a:p>
            <a:pPr algn="ctr"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הנה נדם הרוח, האורנים צופים את נפילת הטל</a:t>
            </a:r>
          </a:p>
          <a:p>
            <a:pPr algn="ctr"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שמות רבים בקסטל </a:t>
            </a:r>
            <a:r>
              <a:rPr lang="he-IL" b="1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בראדאר</a:t>
            </a:r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בכביש ירושלים</a:t>
            </a:r>
          </a:p>
          <a:p>
            <a:pPr algn="ctr"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רעות עולה חובקת את כולנו באין הגה</a:t>
            </a:r>
          </a:p>
          <a:p>
            <a:pPr algn="ctr">
              <a:lnSpc>
                <a:spcPct val="150000"/>
              </a:lnSpc>
            </a:pPr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ואישונים זורחים מתוך העלטה</a:t>
            </a:r>
          </a:p>
          <a:p>
            <a:pPr algn="ctr"/>
            <a:endParaRPr lang="he-IL" sz="1200" b="1" dirty="0">
              <a:solidFill>
                <a:srgbClr val="C000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endParaRPr lang="he-IL" sz="1200" b="1" dirty="0">
              <a:solidFill>
                <a:srgbClr val="C000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endParaRPr lang="he-IL" sz="1200" b="1" dirty="0">
              <a:solidFill>
                <a:srgbClr val="C0000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ctr"/>
            <a:r>
              <a:rPr lang="he-IL" b="1" dirty="0">
                <a:solidFill>
                  <a:srgbClr val="C0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0F4342FC-FB29-4D79-B78E-528CBEEDB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255" y="5461824"/>
            <a:ext cx="1169310" cy="1169310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E4F1403D-99B8-4646-91E3-1656BDA81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099" y="5394700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"/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13561</TotalTime>
  <Words>1498</Words>
  <Application>Microsoft Office PowerPoint</Application>
  <PresentationFormat>מסך רחב</PresentationFormat>
  <Paragraphs>278</Paragraphs>
  <Slides>42</Slides>
  <Notes>16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42</vt:i4>
      </vt:variant>
    </vt:vector>
  </HeadingPairs>
  <TitlesOfParts>
    <vt:vector size="48" baseType="lpstr">
      <vt:lpstr>Calibri</vt:lpstr>
      <vt:lpstr>Arial</vt:lpstr>
      <vt:lpstr>David</vt:lpstr>
      <vt:lpstr>Verdana</vt:lpstr>
      <vt:lpstr>Varela Round</vt:lpstr>
      <vt:lpstr>Simple Light</vt:lpstr>
      <vt:lpstr>  מערכת שידורים לאומית  </vt:lpstr>
      <vt:lpstr>מצגת של PowerPoint‏</vt:lpstr>
      <vt:lpstr>מה נלמד היום </vt:lpstr>
      <vt:lpstr>הרקע לקרבות הקסטל</vt:lpstr>
      <vt:lpstr>השיירות</vt:lpstr>
      <vt:lpstr>נקודה החולשת על הדרך</vt:lpstr>
      <vt:lpstr>מצגת של PowerPoint‏</vt:lpstr>
      <vt:lpstr> </vt:lpstr>
      <vt:lpstr>מצגת של PowerPoint‏</vt:lpstr>
      <vt:lpstr>קרב שני 48'/3/4</vt:lpstr>
      <vt:lpstr>הפלמ"ח כובשים החי"ש [עציוני]  מגינים </vt:lpstr>
      <vt:lpstr>לוחמי עציוני בפיקוד מרדכי גזית תופסים משלטים במרחב הקסטל</vt:lpstr>
      <vt:lpstr>התקפת הנגד הערבית</vt:lpstr>
      <vt:lpstr>מצגת של PowerPoint‏</vt:lpstr>
      <vt:lpstr>התבצרות וכיתור בבית המוכתר</vt:lpstr>
      <vt:lpstr>מבצע נחשון ושיירות בדרך הפתוחה – קצת נחת ללוחמי הקסטל</vt:lpstr>
      <vt:lpstr> הפגיעה בעבד אל - קאדר אל חוסייני </vt:lpstr>
      <vt:lpstr> התעצמות ההתקפה הערבית  </vt:lpstr>
      <vt:lpstr>התגבורת המיוחלת בפיקוד נחום אריאלי</vt:lpstr>
      <vt:lpstr> </vt:lpstr>
      <vt:lpstr>ההלוויה הנטישה ושיבת הפלמ"ח </vt:lpstr>
      <vt:lpstr>מעברה ושכונה - גן לאומי והנצחה </vt:lpstr>
      <vt:lpstr>מטלת סיום</vt:lpstr>
      <vt:lpstr>מצגת של PowerPoint‏</vt:lpstr>
      <vt:lpstr>מה נלמד היום </vt:lpstr>
      <vt:lpstr>מצגת של PowerPoint‏</vt:lpstr>
      <vt:lpstr> ...אימת המוות הקרב והבלתי נמנע</vt:lpstr>
      <vt:lpstr> מבצע יבוסי – מאמצע אפריל 1948/ ניסן תש"ח</vt:lpstr>
      <vt:lpstr> הצורך בכיבוש שכונת קטמון  א. מעבר בטוח לשכונות הדרומית  ב. שליטה בנתיב האספקה הערבי מדרום - מערב </vt:lpstr>
      <vt:lpstr>מצגת של PowerPoint‏</vt:lpstr>
      <vt:lpstr>שכונת קטמון – משכונה אמידה למאחז צבא הג'יהאד הקדוש </vt:lpstr>
      <vt:lpstr>יעד התקיפה - מנזר סן סימון בשכונת קטמון</vt:lpstr>
      <vt:lpstr>ניסיון ראשון 27 באפריל</vt:lpstr>
      <vt:lpstr>ניסיון שני 30 באפריל לפנות בוקר </vt:lpstr>
      <vt:lpstr>שוב התגלות מוקדמת... הסתערות כיבוש קל והסתבכות</vt:lpstr>
      <vt:lpstr> אברהם קלאר  - בלדה לחובש </vt:lpstr>
      <vt:lpstr>מצגת של PowerPoint‏</vt:lpstr>
      <vt:lpstr>מצגת של PowerPoint‏</vt:lpstr>
      <vt:lpstr>בני מהרשק - המעודד הרשמי ומעכב הנסיגה</vt:lpstr>
      <vt:lpstr>רגעי החלטה והכרעה </vt:lpstr>
      <vt:lpstr>מטלת סיום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שני שמלה/Shani Chemla</cp:lastModifiedBy>
  <cp:revision>328</cp:revision>
  <dcterms:created xsi:type="dcterms:W3CDTF">2020-03-15T19:13:03Z</dcterms:created>
  <dcterms:modified xsi:type="dcterms:W3CDTF">2021-10-19T12:26:53Z</dcterms:modified>
</cp:coreProperties>
</file>