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0"/>
  </p:notesMasterIdLst>
  <p:sldIdLst>
    <p:sldId id="257" r:id="rId2"/>
    <p:sldId id="258" r:id="rId3"/>
    <p:sldId id="259" r:id="rId4"/>
    <p:sldId id="260" r:id="rId5"/>
    <p:sldId id="261" r:id="rId6"/>
    <p:sldId id="281" r:id="rId7"/>
    <p:sldId id="282" r:id="rId8"/>
    <p:sldId id="283" r:id="rId9"/>
    <p:sldId id="263" r:id="rId10"/>
    <p:sldId id="271" r:id="rId11"/>
    <p:sldId id="272" r:id="rId12"/>
    <p:sldId id="275" r:id="rId13"/>
    <p:sldId id="287" r:id="rId14"/>
    <p:sldId id="284" r:id="rId15"/>
    <p:sldId id="285" r:id="rId16"/>
    <p:sldId id="286" r:id="rId17"/>
    <p:sldId id="279" r:id="rId18"/>
    <p:sldId id="280" r:id="rId19"/>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yelet Seidler" initials="AS" lastIdx="7" clrIdx="0">
    <p:extLst>
      <p:ext uri="{19B8F6BF-5375-455C-9EA6-DF929625EA0E}">
        <p15:presenceInfo xmlns:p15="http://schemas.microsoft.com/office/powerpoint/2012/main" userId="Ayelet Seidl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8" d="100"/>
          <a:sy n="68" d="100"/>
        </p:scale>
        <p:origin x="93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5225E40-206C-44E6-B8BA-AF27D8F7A602}" type="datetimeFigureOut">
              <a:rPr lang="he-IL" smtClean="0"/>
              <a:t>י"ג/חשון/תשפ"ב</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BD8CA80-B980-4ABE-BA35-4EB219E197F7}" type="slidenum">
              <a:rPr lang="he-IL" smtClean="0"/>
              <a:t>‹#›</a:t>
            </a:fld>
            <a:endParaRPr lang="he-IL"/>
          </a:p>
        </p:txBody>
      </p:sp>
    </p:spTree>
    <p:extLst>
      <p:ext uri="{BB962C8B-B14F-4D97-AF65-F5344CB8AC3E}">
        <p14:creationId xmlns:p14="http://schemas.microsoft.com/office/powerpoint/2010/main" val="103903676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15D4C6E3-0740-418C-B835-CF211192C220}" type="datetimeFigureOut">
              <a:rPr lang="he-IL" smtClean="0"/>
              <a:t>י"ג/חשון/תשפ"ב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3FDFDD55-D68A-4743-8C81-2094FA6B9B37}" type="slidenum">
              <a:rPr lang="he-IL" smtClean="0"/>
              <a:t>‹#›</a:t>
            </a:fld>
            <a:endParaRPr lang="he-IL"/>
          </a:p>
        </p:txBody>
      </p:sp>
    </p:spTree>
    <p:extLst>
      <p:ext uri="{BB962C8B-B14F-4D97-AF65-F5344CB8AC3E}">
        <p14:creationId xmlns:p14="http://schemas.microsoft.com/office/powerpoint/2010/main" val="4020624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15D4C6E3-0740-418C-B835-CF211192C220}" type="datetimeFigureOut">
              <a:rPr lang="he-IL" smtClean="0"/>
              <a:t>י"ג/חשון/תשפ"ב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3FDFDD55-D68A-4743-8C81-2094FA6B9B37}" type="slidenum">
              <a:rPr lang="he-IL" smtClean="0"/>
              <a:t>‹#›</a:t>
            </a:fld>
            <a:endParaRPr lang="he-IL"/>
          </a:p>
        </p:txBody>
      </p:sp>
    </p:spTree>
    <p:extLst>
      <p:ext uri="{BB962C8B-B14F-4D97-AF65-F5344CB8AC3E}">
        <p14:creationId xmlns:p14="http://schemas.microsoft.com/office/powerpoint/2010/main" val="683409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15D4C6E3-0740-418C-B835-CF211192C220}" type="datetimeFigureOut">
              <a:rPr lang="he-IL" smtClean="0"/>
              <a:t>י"ג/חשון/תשפ"ב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3FDFDD55-D68A-4743-8C81-2094FA6B9B37}" type="slidenum">
              <a:rPr lang="he-IL" smtClean="0"/>
              <a:t>‹#›</a:t>
            </a:fld>
            <a:endParaRPr lang="he-IL"/>
          </a:p>
        </p:txBody>
      </p:sp>
    </p:spTree>
    <p:extLst>
      <p:ext uri="{BB962C8B-B14F-4D97-AF65-F5344CB8AC3E}">
        <p14:creationId xmlns:p14="http://schemas.microsoft.com/office/powerpoint/2010/main" val="2924841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שער">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693989"/>
            <a:ext cx="7772400" cy="1470025"/>
          </a:xfrm>
        </p:spPr>
        <p:txBody>
          <a:bodyPr vert="horz" lIns="91440" tIns="45720" rIns="91440" bIns="45720" rtlCol="1" anchor="ctr">
            <a:normAutofit/>
          </a:bodyPr>
          <a:lstStyle>
            <a:lvl1pPr>
              <a:defRPr kumimoji="0" lang="he-IL" sz="6600"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502551" y="6569428"/>
            <a:ext cx="1967970"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1116607" y="6410588"/>
            <a:ext cx="2434800" cy="86423"/>
          </a:xfrm>
          <a:prstGeom prst="roundRect">
            <a:avLst>
              <a:gd name="adj" fmla="val 49359"/>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userDrawn="1"/>
        </p:nvSpPr>
        <p:spPr>
          <a:xfrm>
            <a:off x="7489861" y="-439221"/>
            <a:ext cx="3154236"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מעוגל 9"/>
          <p:cNvSpPr/>
          <p:nvPr userDrawn="1"/>
        </p:nvSpPr>
        <p:spPr>
          <a:xfrm>
            <a:off x="6194603" y="6565100"/>
            <a:ext cx="3325661"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4083964" y="369916"/>
            <a:ext cx="976073" cy="1597430"/>
          </a:xfrm>
          <a:prstGeom prst="rect">
            <a:avLst/>
          </a:prstGeom>
        </p:spPr>
      </p:pic>
    </p:spTree>
    <p:extLst>
      <p:ext uri="{BB962C8B-B14F-4D97-AF65-F5344CB8AC3E}">
        <p14:creationId xmlns:p14="http://schemas.microsoft.com/office/powerpoint/2010/main" val="2947538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שם השיעור">
    <p:spTree>
      <p:nvGrpSpPr>
        <p:cNvPr id="1" name=""/>
        <p:cNvGrpSpPr/>
        <p:nvPr/>
      </p:nvGrpSpPr>
      <p:grpSpPr>
        <a:xfrm>
          <a:off x="0" y="0"/>
          <a:ext cx="0" cy="0"/>
          <a:chOff x="0" y="0"/>
          <a:chExt cx="0" cy="0"/>
        </a:xfrm>
      </p:grpSpPr>
      <p:sp>
        <p:nvSpPr>
          <p:cNvPr id="10" name="מלבן מעוגל 9"/>
          <p:cNvSpPr/>
          <p:nvPr userDrawn="1"/>
        </p:nvSpPr>
        <p:spPr>
          <a:xfrm>
            <a:off x="159707" y="1396870"/>
            <a:ext cx="9883036"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  </a:t>
            </a:r>
          </a:p>
        </p:txBody>
      </p:sp>
      <p:sp>
        <p:nvSpPr>
          <p:cNvPr id="2" name="כותרת 1"/>
          <p:cNvSpPr>
            <a:spLocks noGrp="1"/>
          </p:cNvSpPr>
          <p:nvPr>
            <p:ph type="ctrTitle"/>
          </p:nvPr>
        </p:nvSpPr>
        <p:spPr>
          <a:xfrm>
            <a:off x="554278" y="1640910"/>
            <a:ext cx="8154444" cy="1260000"/>
          </a:xfrm>
          <a:prstGeom prst="rect">
            <a:avLst/>
          </a:prstGeom>
        </p:spPr>
        <p:txBody>
          <a:bodyPr anchor="ctr" anchorCtr="0">
            <a:noAutofit/>
          </a:bodyPr>
          <a:lstStyle>
            <a:lvl1pPr algn="ctr">
              <a:defRPr sz="6600" b="1">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7" name="מלבן מעוגל 6"/>
          <p:cNvSpPr/>
          <p:nvPr userDrawn="1"/>
        </p:nvSpPr>
        <p:spPr>
          <a:xfrm>
            <a:off x="5497462" y="6579191"/>
            <a:ext cx="4000400"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7125858" y="6294301"/>
            <a:ext cx="2287242"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userDrawn="1"/>
        </p:nvSpPr>
        <p:spPr>
          <a:xfrm>
            <a:off x="7497662" y="-235260"/>
            <a:ext cx="2076373"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מעוגל 10"/>
          <p:cNvSpPr/>
          <p:nvPr userDrawn="1"/>
        </p:nvSpPr>
        <p:spPr>
          <a:xfrm>
            <a:off x="-375835" y="163632"/>
            <a:ext cx="1071082"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Google Shape;11;p2"/>
          <p:cNvSpPr txBox="1">
            <a:spLocks noGrp="1"/>
          </p:cNvSpPr>
          <p:nvPr>
            <p:ph type="subTitle" idx="1"/>
          </p:nvPr>
        </p:nvSpPr>
        <p:spPr>
          <a:xfrm>
            <a:off x="553660" y="2918492"/>
            <a:ext cx="8155062" cy="720000"/>
          </a:xfrm>
          <a:prstGeom prst="rect">
            <a:avLst/>
          </a:prstGeom>
        </p:spPr>
        <p:txBody>
          <a:bodyPr spcFirstLastPara="1" wrap="square" lIns="36000" tIns="36000" rIns="36000" bIns="36000" anchor="t" anchorCtr="0">
            <a:spAutoFit/>
          </a:bodyPr>
          <a:lstStyle>
            <a:lvl1pPr lvl="0" algn="ctr">
              <a:lnSpc>
                <a:spcPct val="100000"/>
              </a:lnSpc>
              <a:spcBef>
                <a:spcPts val="0"/>
              </a:spcBef>
              <a:spcAft>
                <a:spcPts val="600"/>
              </a:spcAft>
              <a:buSzPts val="2800"/>
              <a:buNone/>
              <a:defRPr sz="3600" b="1">
                <a:solidFill>
                  <a:srgbClr val="002060"/>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13" name="מציין מיקום תוכן 2"/>
          <p:cNvSpPr>
            <a:spLocks noGrp="1"/>
          </p:cNvSpPr>
          <p:nvPr>
            <p:ph idx="10"/>
          </p:nvPr>
        </p:nvSpPr>
        <p:spPr>
          <a:xfrm>
            <a:off x="553660" y="3655832"/>
            <a:ext cx="8155062" cy="720000"/>
          </a:xfrm>
        </p:spPr>
        <p:txBody>
          <a:bodyPr>
            <a:noAutofit/>
          </a:bodyPr>
          <a:lstStyle>
            <a:lvl1pPr marL="342900" indent="-342900" algn="ctr" defTabSz="914400" rtl="1" eaLnBrk="1" latinLnBrk="0" hangingPunct="1">
              <a:lnSpc>
                <a:spcPct val="100000"/>
              </a:lnSpc>
              <a:spcBef>
                <a:spcPts val="0"/>
              </a:spcBef>
              <a:spcAft>
                <a:spcPts val="600"/>
              </a:spcAft>
              <a:buSzPts val="2800"/>
              <a:buFont typeface="Arial" pitchFamily="34" charset="0"/>
              <a:buNone/>
              <a:defRPr lang="he-IL" sz="2800" b="1" kern="1200" dirty="0" smtClean="0">
                <a:solidFill>
                  <a:srgbClr val="002060"/>
                </a:solidFill>
                <a:latin typeface="Varela Round" pitchFamily="2" charset="-79"/>
                <a:ea typeface="+mn-ea"/>
                <a:cs typeface="Varela Round" pitchFamily="2" charset="-79"/>
              </a:defRPr>
            </a:lvl1pPr>
            <a:lvl2pPr marL="342900" indent="-342900" algn="ctr" defTabSz="914400"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p:txBody>
      </p:sp>
    </p:spTree>
    <p:extLst>
      <p:ext uri="{BB962C8B-B14F-4D97-AF65-F5344CB8AC3E}">
        <p14:creationId xmlns:p14="http://schemas.microsoft.com/office/powerpoint/2010/main" val="35959046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כותרו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386455" y="213094"/>
            <a:ext cx="8371090" cy="720000"/>
          </a:xfrm>
          <a:noFill/>
        </p:spPr>
        <p:txBody>
          <a:bodyPr vert="horz" lIns="91440" tIns="45720" rIns="91440" bIns="45720" rtlCol="1" anchor="ctr">
            <a:noAutofit/>
          </a:bodyPr>
          <a:lstStyle>
            <a:lvl1pPr marL="0" marR="0" indent="0" algn="ctr" defTabSz="914400" rtl="1" eaLnBrk="1" fontAlgn="auto" latinLnBrk="0" hangingPunct="1">
              <a:lnSpc>
                <a:spcPct val="100000"/>
              </a:lnSpc>
              <a:spcBef>
                <a:spcPct val="0"/>
              </a:spcBef>
              <a:spcAft>
                <a:spcPts val="0"/>
              </a:spcAft>
              <a:buClrTx/>
              <a:buSzTx/>
              <a:buFontTx/>
              <a:buNone/>
              <a:tabLst/>
              <a:defRPr kumimoji="0" lang="he-IL" sz="48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386455" y="1185681"/>
            <a:ext cx="8371089" cy="540000"/>
          </a:xfrm>
        </p:spPr>
        <p:txBody>
          <a:bodyPr anchor="b">
            <a:noAutofit/>
          </a:bodyPr>
          <a:lstStyle>
            <a:lvl1pPr marL="0" indent="0">
              <a:buNone/>
              <a:defRPr sz="3200" b="1">
                <a:solidFill>
                  <a:srgbClr val="0070C0"/>
                </a:solidFill>
                <a:latin typeface="Varela Round" pitchFamily="2" charset="-79"/>
                <a:cs typeface="Varela Round" pitchFamily="2"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386455" y="1725682"/>
            <a:ext cx="8371090" cy="4152517"/>
          </a:xfrm>
        </p:spPr>
        <p:txBody>
          <a:bodyPr>
            <a:normAutofit/>
          </a:bodyPr>
          <a:lstStyle>
            <a:lvl1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00" lvl="0" indent="-342900" algn="r" defTabSz="914400"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2950" lvl="1" indent="-285750" algn="r" defTabSz="914400" rtl="1" eaLnBrk="1" latinLnBrk="0" hangingPunct="1">
              <a:lnSpc>
                <a:spcPct val="150000"/>
              </a:lnSpc>
              <a:spcBef>
                <a:spcPct val="20000"/>
              </a:spcBef>
              <a:buFont typeface="Arial" pitchFamily="34" charset="0"/>
              <a:buChar char="–"/>
            </a:pPr>
            <a:r>
              <a:rPr lang="he-IL" dirty="0"/>
              <a:t>רמה שנייה</a:t>
            </a:r>
          </a:p>
        </p:txBody>
      </p:sp>
      <p:sp>
        <p:nvSpPr>
          <p:cNvPr id="10" name="מלבן מעוגל 9"/>
          <p:cNvSpPr/>
          <p:nvPr userDrawn="1"/>
        </p:nvSpPr>
        <p:spPr>
          <a:xfrm>
            <a:off x="0" y="5878199"/>
            <a:ext cx="3574644"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11" name="מלבן מעוגל 10"/>
          <p:cNvSpPr/>
          <p:nvPr userDrawn="1"/>
        </p:nvSpPr>
        <p:spPr>
          <a:xfrm>
            <a:off x="6500786" y="-110812"/>
            <a:ext cx="397508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12" name="מלבן מעוגל 11"/>
          <p:cNvSpPr/>
          <p:nvPr userDrawn="1"/>
        </p:nvSpPr>
        <p:spPr>
          <a:xfrm>
            <a:off x="0" y="6306749"/>
            <a:ext cx="5793324"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Tree>
    <p:extLst>
      <p:ext uri="{BB962C8B-B14F-4D97-AF65-F5344CB8AC3E}">
        <p14:creationId xmlns:p14="http://schemas.microsoft.com/office/powerpoint/2010/main" val="1733397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פרק חדש">
    <p:spTree>
      <p:nvGrpSpPr>
        <p:cNvPr id="1" name=""/>
        <p:cNvGrpSpPr/>
        <p:nvPr/>
      </p:nvGrpSpPr>
      <p:grpSpPr>
        <a:xfrm>
          <a:off x="0" y="0"/>
          <a:ext cx="0" cy="0"/>
          <a:chOff x="0" y="0"/>
          <a:chExt cx="0" cy="0"/>
        </a:xfrm>
      </p:grpSpPr>
      <p:sp>
        <p:nvSpPr>
          <p:cNvPr id="10" name="מלבן מעוגל 9"/>
          <p:cNvSpPr/>
          <p:nvPr userDrawn="1"/>
        </p:nvSpPr>
        <p:spPr>
          <a:xfrm>
            <a:off x="159707" y="1396870"/>
            <a:ext cx="9883036"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  </a:t>
            </a:r>
          </a:p>
        </p:txBody>
      </p:sp>
      <p:sp>
        <p:nvSpPr>
          <p:cNvPr id="2" name="כותרת 1"/>
          <p:cNvSpPr>
            <a:spLocks noGrp="1"/>
          </p:cNvSpPr>
          <p:nvPr>
            <p:ph type="ctrTitle"/>
          </p:nvPr>
        </p:nvSpPr>
        <p:spPr>
          <a:xfrm>
            <a:off x="554278" y="1640910"/>
            <a:ext cx="8154444" cy="1260000"/>
          </a:xfrm>
          <a:prstGeom prst="rect">
            <a:avLst/>
          </a:prstGeom>
        </p:spPr>
        <p:txBody>
          <a:bodyPr anchor="ctr" anchorCtr="0">
            <a:noAutofit/>
          </a:bodyPr>
          <a:lstStyle>
            <a:lvl1pPr algn="ctr">
              <a:defRPr sz="6600" b="1">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7" name="מלבן מעוגל 6"/>
          <p:cNvSpPr/>
          <p:nvPr userDrawn="1"/>
        </p:nvSpPr>
        <p:spPr>
          <a:xfrm>
            <a:off x="5497462" y="6579191"/>
            <a:ext cx="4000400"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7125858" y="6294301"/>
            <a:ext cx="2287242"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userDrawn="1"/>
        </p:nvSpPr>
        <p:spPr>
          <a:xfrm>
            <a:off x="7497662" y="-235260"/>
            <a:ext cx="2076373"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מעוגל 10"/>
          <p:cNvSpPr/>
          <p:nvPr userDrawn="1"/>
        </p:nvSpPr>
        <p:spPr>
          <a:xfrm>
            <a:off x="-375835" y="163632"/>
            <a:ext cx="1071082"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Google Shape;11;p2"/>
          <p:cNvSpPr txBox="1">
            <a:spLocks noGrp="1"/>
          </p:cNvSpPr>
          <p:nvPr>
            <p:ph type="subTitle" idx="1"/>
          </p:nvPr>
        </p:nvSpPr>
        <p:spPr>
          <a:xfrm>
            <a:off x="553660" y="2918493"/>
            <a:ext cx="8155062" cy="642090"/>
          </a:xfrm>
          <a:prstGeom prst="rect">
            <a:avLst/>
          </a:prstGeom>
        </p:spPr>
        <p:txBody>
          <a:bodyPr spcFirstLastPara="1" wrap="square" lIns="36000" tIns="36000" rIns="36000" bIns="36000" anchor="t" anchorCtr="0">
            <a:spAutoFit/>
          </a:bodyPr>
          <a:lstStyle>
            <a:lvl1pPr lvl="0" algn="ctr">
              <a:lnSpc>
                <a:spcPct val="100000"/>
              </a:lnSpc>
              <a:spcBef>
                <a:spcPts val="0"/>
              </a:spcBef>
              <a:spcAft>
                <a:spcPts val="600"/>
              </a:spcAft>
              <a:buSzPts val="2800"/>
              <a:buNone/>
              <a:defRPr sz="3200" b="1">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Tree>
    <p:extLst>
      <p:ext uri="{BB962C8B-B14F-4D97-AF65-F5344CB8AC3E}">
        <p14:creationId xmlns:p14="http://schemas.microsoft.com/office/powerpoint/2010/main" val="690057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15D4C6E3-0740-418C-B835-CF211192C220}" type="datetimeFigureOut">
              <a:rPr lang="he-IL" smtClean="0"/>
              <a:t>י"ג/חשון/תשפ"ב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3FDFDD55-D68A-4743-8C81-2094FA6B9B37}" type="slidenum">
              <a:rPr lang="he-IL" smtClean="0"/>
              <a:t>‹#›</a:t>
            </a:fld>
            <a:endParaRPr lang="he-IL"/>
          </a:p>
        </p:txBody>
      </p:sp>
    </p:spTree>
    <p:extLst>
      <p:ext uri="{BB962C8B-B14F-4D97-AF65-F5344CB8AC3E}">
        <p14:creationId xmlns:p14="http://schemas.microsoft.com/office/powerpoint/2010/main" val="3175326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15D4C6E3-0740-418C-B835-CF211192C220}" type="datetimeFigureOut">
              <a:rPr lang="he-IL" smtClean="0"/>
              <a:t>י"ג/חשון/תשפ"ב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3FDFDD55-D68A-4743-8C81-2094FA6B9B37}" type="slidenum">
              <a:rPr lang="he-IL" smtClean="0"/>
              <a:t>‹#›</a:t>
            </a:fld>
            <a:endParaRPr lang="he-IL"/>
          </a:p>
        </p:txBody>
      </p:sp>
    </p:spTree>
    <p:extLst>
      <p:ext uri="{BB962C8B-B14F-4D97-AF65-F5344CB8AC3E}">
        <p14:creationId xmlns:p14="http://schemas.microsoft.com/office/powerpoint/2010/main" val="2289370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15D4C6E3-0740-418C-B835-CF211192C220}" type="datetimeFigureOut">
              <a:rPr lang="he-IL" smtClean="0"/>
              <a:t>י"ג/חשון/תשפ"ב</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3FDFDD55-D68A-4743-8C81-2094FA6B9B37}" type="slidenum">
              <a:rPr lang="he-IL" smtClean="0"/>
              <a:t>‹#›</a:t>
            </a:fld>
            <a:endParaRPr lang="he-IL"/>
          </a:p>
        </p:txBody>
      </p:sp>
    </p:spTree>
    <p:extLst>
      <p:ext uri="{BB962C8B-B14F-4D97-AF65-F5344CB8AC3E}">
        <p14:creationId xmlns:p14="http://schemas.microsoft.com/office/powerpoint/2010/main" val="1935448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15D4C6E3-0740-418C-B835-CF211192C220}" type="datetimeFigureOut">
              <a:rPr lang="he-IL" smtClean="0"/>
              <a:t>י"ג/חשון/תשפ"ב</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3FDFDD55-D68A-4743-8C81-2094FA6B9B37}" type="slidenum">
              <a:rPr lang="he-IL" smtClean="0"/>
              <a:t>‹#›</a:t>
            </a:fld>
            <a:endParaRPr lang="he-IL"/>
          </a:p>
        </p:txBody>
      </p:sp>
    </p:spTree>
    <p:extLst>
      <p:ext uri="{BB962C8B-B14F-4D97-AF65-F5344CB8AC3E}">
        <p14:creationId xmlns:p14="http://schemas.microsoft.com/office/powerpoint/2010/main" val="3030457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15D4C6E3-0740-418C-B835-CF211192C220}" type="datetimeFigureOut">
              <a:rPr lang="he-IL" smtClean="0"/>
              <a:t>י"ג/חשון/תשפ"ב</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3FDFDD55-D68A-4743-8C81-2094FA6B9B37}" type="slidenum">
              <a:rPr lang="he-IL" smtClean="0"/>
              <a:t>‹#›</a:t>
            </a:fld>
            <a:endParaRPr lang="he-IL"/>
          </a:p>
        </p:txBody>
      </p:sp>
    </p:spTree>
    <p:extLst>
      <p:ext uri="{BB962C8B-B14F-4D97-AF65-F5344CB8AC3E}">
        <p14:creationId xmlns:p14="http://schemas.microsoft.com/office/powerpoint/2010/main" val="1245942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15D4C6E3-0740-418C-B835-CF211192C220}" type="datetimeFigureOut">
              <a:rPr lang="he-IL" smtClean="0"/>
              <a:t>י"ג/חשון/תשפ"ב</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3FDFDD55-D68A-4743-8C81-2094FA6B9B37}" type="slidenum">
              <a:rPr lang="he-IL" smtClean="0"/>
              <a:t>‹#›</a:t>
            </a:fld>
            <a:endParaRPr lang="he-IL"/>
          </a:p>
        </p:txBody>
      </p:sp>
    </p:spTree>
    <p:extLst>
      <p:ext uri="{BB962C8B-B14F-4D97-AF65-F5344CB8AC3E}">
        <p14:creationId xmlns:p14="http://schemas.microsoft.com/office/powerpoint/2010/main" val="639450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15D4C6E3-0740-418C-B835-CF211192C220}" type="datetimeFigureOut">
              <a:rPr lang="he-IL" smtClean="0"/>
              <a:t>י"ג/חשון/תשפ"ב</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3FDFDD55-D68A-4743-8C81-2094FA6B9B37}" type="slidenum">
              <a:rPr lang="he-IL" smtClean="0"/>
              <a:t>‹#›</a:t>
            </a:fld>
            <a:endParaRPr lang="he-IL"/>
          </a:p>
        </p:txBody>
      </p:sp>
    </p:spTree>
    <p:extLst>
      <p:ext uri="{BB962C8B-B14F-4D97-AF65-F5344CB8AC3E}">
        <p14:creationId xmlns:p14="http://schemas.microsoft.com/office/powerpoint/2010/main" val="244923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15D4C6E3-0740-418C-B835-CF211192C220}" type="datetimeFigureOut">
              <a:rPr lang="he-IL" smtClean="0"/>
              <a:t>י"ג/חשון/תשפ"ב</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3FDFDD55-D68A-4743-8C81-2094FA6B9B37}" type="slidenum">
              <a:rPr lang="he-IL" smtClean="0"/>
              <a:t>‹#›</a:t>
            </a:fld>
            <a:endParaRPr lang="he-IL"/>
          </a:p>
        </p:txBody>
      </p:sp>
    </p:spTree>
    <p:extLst>
      <p:ext uri="{BB962C8B-B14F-4D97-AF65-F5344CB8AC3E}">
        <p14:creationId xmlns:p14="http://schemas.microsoft.com/office/powerpoint/2010/main" val="1860542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5D4C6E3-0740-418C-B835-CF211192C220}" type="datetimeFigureOut">
              <a:rPr lang="he-IL" smtClean="0"/>
              <a:t>י"ג/חשון/תשפ"ב</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FDFDD55-D68A-4743-8C81-2094FA6B9B37}" type="slidenum">
              <a:rPr lang="he-IL" smtClean="0"/>
              <a:t>‹#›</a:t>
            </a:fld>
            <a:endParaRPr lang="he-IL"/>
          </a:p>
        </p:txBody>
      </p:sp>
    </p:spTree>
    <p:extLst>
      <p:ext uri="{BB962C8B-B14F-4D97-AF65-F5344CB8AC3E}">
        <p14:creationId xmlns:p14="http://schemas.microsoft.com/office/powerpoint/2010/main" val="1296564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ctrTitle"/>
          </p:nvPr>
        </p:nvSpPr>
        <p:spPr/>
        <p:txBody>
          <a:bodyPr>
            <a:normAutofit fontScale="90000"/>
          </a:bodyPr>
          <a:lstStyle/>
          <a:p>
            <a:r>
              <a:rPr lang="he-IL" dirty="0"/>
              <a:t>מערכת שידורים לאומית</a:t>
            </a:r>
          </a:p>
        </p:txBody>
      </p:sp>
    </p:spTree>
    <p:extLst>
      <p:ext uri="{BB962C8B-B14F-4D97-AF65-F5344CB8AC3E}">
        <p14:creationId xmlns:p14="http://schemas.microsoft.com/office/powerpoint/2010/main" val="2985761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1222150" y="2695767"/>
            <a:ext cx="6906300" cy="1924400"/>
          </a:xfrm>
          <a:prstGeom prst="rect">
            <a:avLst/>
          </a:prstGeom>
          <a:noFill/>
          <a:ln>
            <a:noFill/>
          </a:ln>
        </p:spPr>
        <p:txBody>
          <a:bodyPr spcFirstLastPara="1" wrap="square" lIns="121888" tIns="121888" rIns="121888" bIns="121888" anchor="t" anchorCtr="0">
            <a:noAutofit/>
          </a:bodyPr>
          <a:lstStyle/>
          <a:p>
            <a:pPr marL="609539">
              <a:lnSpc>
                <a:spcPct val="150000"/>
              </a:lnSpc>
            </a:pPr>
            <a:endParaRPr dirty="0"/>
          </a:p>
        </p:txBody>
      </p:sp>
      <p:sp>
        <p:nvSpPr>
          <p:cNvPr id="5" name="כותרת 4"/>
          <p:cNvSpPr>
            <a:spLocks noGrp="1"/>
          </p:cNvSpPr>
          <p:nvPr>
            <p:ph type="ctrTitle"/>
          </p:nvPr>
        </p:nvSpPr>
        <p:spPr/>
        <p:txBody>
          <a:bodyPr/>
          <a:lstStyle/>
          <a:p>
            <a:r>
              <a:rPr lang="he-IL" dirty="0"/>
              <a:t>הפסקה 10 דקות</a:t>
            </a:r>
          </a:p>
        </p:txBody>
      </p:sp>
    </p:spTree>
    <p:extLst>
      <p:ext uri="{BB962C8B-B14F-4D97-AF65-F5344CB8AC3E}">
        <p14:creationId xmlns:p14="http://schemas.microsoft.com/office/powerpoint/2010/main" val="3683452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79512" y="2348880"/>
            <a:ext cx="8589640" cy="1512168"/>
          </a:xfrm>
        </p:spPr>
        <p:txBody>
          <a:bodyPr>
            <a:normAutofit fontScale="90000"/>
          </a:bodyPr>
          <a:lstStyle/>
          <a:p>
            <a:pPr algn="r">
              <a:tabLst>
                <a:tab pos="182563" algn="l"/>
                <a:tab pos="1249363" algn="l"/>
              </a:tabLst>
            </a:pPr>
            <a:r>
              <a:rPr lang="he-IL" dirty="0">
                <a:latin typeface="Varela Round" pitchFamily="2" charset="-79"/>
                <a:cs typeface="Varela Round" pitchFamily="2" charset="-79"/>
              </a:rPr>
              <a:t>לאחר 40 יום בהר סיני </a:t>
            </a:r>
            <a:r>
              <a:rPr lang="he-IL" sz="3600" dirty="0">
                <a:latin typeface="Varela Round" pitchFamily="2" charset="-79"/>
                <a:cs typeface="Varela Round" pitchFamily="2" charset="-79"/>
              </a:rPr>
              <a:t>(פעם שלישית)</a:t>
            </a:r>
            <a:r>
              <a:rPr lang="he-IL" dirty="0">
                <a:latin typeface="Varela Round" pitchFamily="2" charset="-79"/>
                <a:cs typeface="Varela Round" pitchFamily="2" charset="-79"/>
              </a:rPr>
              <a:t> בהם:</a:t>
            </a:r>
            <a:br>
              <a:rPr lang="he-IL" dirty="0">
                <a:latin typeface="Varela Round" pitchFamily="2" charset="-79"/>
                <a:cs typeface="Varela Round" pitchFamily="2" charset="-79"/>
              </a:rPr>
            </a:br>
            <a:br>
              <a:rPr lang="he-IL" dirty="0">
                <a:latin typeface="Varela Round" pitchFamily="2" charset="-79"/>
                <a:cs typeface="Varela Round" pitchFamily="2" charset="-79"/>
              </a:rPr>
            </a:br>
            <a:r>
              <a:rPr lang="he-IL" b="1" dirty="0">
                <a:latin typeface="Varela Round" pitchFamily="2" charset="-79"/>
                <a:cs typeface="Varela Round" pitchFamily="2" charset="-79"/>
              </a:rPr>
              <a:t>(</a:t>
            </a:r>
            <a:r>
              <a:rPr lang="he-IL" b="1" dirty="0" err="1">
                <a:latin typeface="Varela Round" pitchFamily="2" charset="-79"/>
                <a:cs typeface="Varela Round" pitchFamily="2" charset="-79"/>
              </a:rPr>
              <a:t>כח</a:t>
            </a:r>
            <a:r>
              <a:rPr lang="he-IL" b="1" dirty="0">
                <a:latin typeface="Varela Round" pitchFamily="2" charset="-79"/>
                <a:cs typeface="Varela Round" pitchFamily="2" charset="-79"/>
              </a:rPr>
              <a:t>) </a:t>
            </a:r>
            <a:r>
              <a:rPr lang="he-IL" b="1" dirty="0" err="1">
                <a:latin typeface="Varela Round" pitchFamily="2" charset="-79"/>
                <a:cs typeface="Varela Round" pitchFamily="2" charset="-79"/>
              </a:rPr>
              <a:t>וַיְהִי־שָׁם</a:t>
            </a:r>
            <a:r>
              <a:rPr lang="he-IL" b="1" dirty="0">
                <a:latin typeface="Varela Round" pitchFamily="2" charset="-79"/>
                <a:cs typeface="Varela Round" pitchFamily="2" charset="-79"/>
              </a:rPr>
              <a:t> עִם ה' אַרְבָּעִים יוֹם וְאַרְבָּעִים לַיְלָה, לֶחֶם לֹא אָכַל וּמַיִם לֹא שָׁתָה, </a:t>
            </a:r>
            <a:r>
              <a:rPr lang="he-IL" b="1" dirty="0" err="1">
                <a:latin typeface="Varela Round" pitchFamily="2" charset="-79"/>
                <a:cs typeface="Varela Round" pitchFamily="2" charset="-79"/>
              </a:rPr>
              <a:t>וַיִּכְתֹּב</a:t>
            </a:r>
            <a:r>
              <a:rPr lang="he-IL" b="1" dirty="0">
                <a:latin typeface="Varela Round" pitchFamily="2" charset="-79"/>
                <a:cs typeface="Varela Round" pitchFamily="2" charset="-79"/>
              </a:rPr>
              <a:t> </a:t>
            </a:r>
            <a:r>
              <a:rPr lang="he-IL" b="1" dirty="0" err="1">
                <a:latin typeface="Varela Round" pitchFamily="2" charset="-79"/>
                <a:cs typeface="Varela Round" pitchFamily="2" charset="-79"/>
              </a:rPr>
              <a:t>עַל־הַלֻּחֹת</a:t>
            </a:r>
            <a:r>
              <a:rPr lang="he-IL" b="1" dirty="0">
                <a:latin typeface="Varela Round" pitchFamily="2" charset="-79"/>
                <a:cs typeface="Varela Round" pitchFamily="2" charset="-79"/>
              </a:rPr>
              <a:t> אֵת דִּבְרֵי הַבְּרִית עֲשֶׂרֶת הַדְּבָרִים׃</a:t>
            </a:r>
            <a:br>
              <a:rPr lang="he-IL" b="1" dirty="0">
                <a:latin typeface="Varela Round" pitchFamily="2" charset="-79"/>
                <a:cs typeface="Varela Round" pitchFamily="2" charset="-79"/>
              </a:rPr>
            </a:br>
            <a:br>
              <a:rPr lang="he-IL" dirty="0">
                <a:latin typeface="Varela Round" pitchFamily="2" charset="-79"/>
                <a:cs typeface="Varela Round" pitchFamily="2" charset="-79"/>
              </a:rPr>
            </a:br>
            <a:r>
              <a:rPr lang="he-IL" dirty="0">
                <a:latin typeface="Varela Round" pitchFamily="2" charset="-79"/>
                <a:cs typeface="Varela Round" pitchFamily="2" charset="-79"/>
              </a:rPr>
              <a:t>			– הוא יורד מההר </a:t>
            </a:r>
            <a:r>
              <a:rPr lang="he-IL" sz="3600" dirty="0">
                <a:latin typeface="Varela Round" pitchFamily="2" charset="-79"/>
                <a:cs typeface="Varela Round" pitchFamily="2" charset="-79"/>
              </a:rPr>
              <a:t>(ביום הכיפורים)</a:t>
            </a:r>
            <a:r>
              <a:rPr lang="he-IL" dirty="0">
                <a:latin typeface="Varela Round" pitchFamily="2" charset="-79"/>
                <a:cs typeface="Varela Round" pitchFamily="2" charset="-79"/>
              </a:rPr>
              <a:t> 			    ו...</a:t>
            </a:r>
            <a:endParaRPr lang="he-IL" sz="3600" dirty="0">
              <a:latin typeface="Varela Round" pitchFamily="2" charset="-79"/>
              <a:cs typeface="Varela Round" pitchFamily="2" charset="-79"/>
            </a:endParaRPr>
          </a:p>
        </p:txBody>
      </p:sp>
    </p:spTree>
    <p:extLst>
      <p:ext uri="{BB962C8B-B14F-4D97-AF65-F5344CB8AC3E}">
        <p14:creationId xmlns:p14="http://schemas.microsoft.com/office/powerpoint/2010/main" val="2740134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79512" y="332656"/>
            <a:ext cx="6768752" cy="2592288"/>
          </a:xfrm>
        </p:spPr>
        <p:txBody>
          <a:bodyPr>
            <a:noAutofit/>
          </a:bodyPr>
          <a:lstStyle/>
          <a:p>
            <a:pPr marL="0" indent="0">
              <a:buNone/>
            </a:pPr>
            <a:r>
              <a:rPr lang="he-IL" sz="4000" b="1" dirty="0">
                <a:latin typeface="Varela Round" pitchFamily="2" charset="-79"/>
                <a:cs typeface="Varela Round" pitchFamily="2" charset="-79"/>
              </a:rPr>
              <a:t>פסוקים </a:t>
            </a:r>
            <a:r>
              <a:rPr lang="he-IL" sz="4000" b="1" dirty="0" err="1">
                <a:latin typeface="Varela Round" pitchFamily="2" charset="-79"/>
                <a:cs typeface="Varela Round" pitchFamily="2" charset="-79"/>
              </a:rPr>
              <a:t>כט</a:t>
            </a:r>
            <a:r>
              <a:rPr lang="he-IL" sz="4000" b="1" dirty="0">
                <a:latin typeface="Varela Round" pitchFamily="2" charset="-79"/>
                <a:cs typeface="Varela Round" pitchFamily="2" charset="-79"/>
              </a:rPr>
              <a:t>-לה</a:t>
            </a:r>
          </a:p>
          <a:p>
            <a:pPr marL="0" indent="0">
              <a:buNone/>
            </a:pPr>
            <a:r>
              <a:rPr lang="he-IL" sz="4000" b="1" dirty="0">
                <a:latin typeface="Varela Round" pitchFamily="2" charset="-79"/>
                <a:cs typeface="Varela Round" pitchFamily="2" charset="-79"/>
              </a:rPr>
              <a:t>(</a:t>
            </a:r>
            <a:r>
              <a:rPr lang="he-IL" sz="4000" b="1" dirty="0" err="1">
                <a:latin typeface="Varela Round" pitchFamily="2" charset="-79"/>
                <a:cs typeface="Varela Round" pitchFamily="2" charset="-79"/>
              </a:rPr>
              <a:t>כט</a:t>
            </a:r>
            <a:r>
              <a:rPr lang="he-IL" sz="4000" b="1" dirty="0">
                <a:latin typeface="Varela Round" pitchFamily="2" charset="-79"/>
                <a:cs typeface="Varela Round" pitchFamily="2" charset="-79"/>
              </a:rPr>
              <a:t>) </a:t>
            </a:r>
            <a:r>
              <a:rPr lang="he-IL" sz="4000" dirty="0">
                <a:latin typeface="Varela Round" pitchFamily="2" charset="-79"/>
                <a:cs typeface="Varela Round" pitchFamily="2" charset="-79"/>
              </a:rPr>
              <a:t>וַיְהִי בְּרֶדֶת מֹשֶׁה מֵהַר סִינַי וּשְׁנֵי לֻחֹת הָעֵדֻת </a:t>
            </a:r>
            <a:r>
              <a:rPr lang="he-IL" sz="4000" dirty="0" err="1">
                <a:latin typeface="Varela Round" pitchFamily="2" charset="-79"/>
                <a:cs typeface="Varela Round" pitchFamily="2" charset="-79"/>
              </a:rPr>
              <a:t>בְּיַד־מֹשֶׁה</a:t>
            </a:r>
            <a:r>
              <a:rPr lang="he-IL" sz="4000" dirty="0">
                <a:latin typeface="Varela Round" pitchFamily="2" charset="-79"/>
                <a:cs typeface="Varela Round" pitchFamily="2" charset="-79"/>
              </a:rPr>
              <a:t> בְּרִדְתּוֹ </a:t>
            </a:r>
            <a:r>
              <a:rPr lang="he-IL" sz="4000" dirty="0" err="1">
                <a:latin typeface="Varela Round" pitchFamily="2" charset="-79"/>
                <a:cs typeface="Varela Round" pitchFamily="2" charset="-79"/>
              </a:rPr>
              <a:t>מִן־הָהָר</a:t>
            </a:r>
            <a:r>
              <a:rPr lang="he-IL" sz="4000" dirty="0">
                <a:latin typeface="Varela Round" pitchFamily="2" charset="-79"/>
                <a:cs typeface="Varela Round" pitchFamily="2" charset="-79"/>
              </a:rPr>
              <a:t> וּמֹשֶׁה </a:t>
            </a:r>
            <a:r>
              <a:rPr lang="he-IL" sz="4000" dirty="0" err="1">
                <a:latin typeface="Varela Round" pitchFamily="2" charset="-79"/>
                <a:cs typeface="Varela Round" pitchFamily="2" charset="-79"/>
              </a:rPr>
              <a:t>לֹא־יָדַע</a:t>
            </a:r>
            <a:r>
              <a:rPr lang="he-IL" sz="4000" dirty="0">
                <a:latin typeface="Varela Round" pitchFamily="2" charset="-79"/>
                <a:cs typeface="Varela Round" pitchFamily="2" charset="-79"/>
              </a:rPr>
              <a:t> כִּי קָרַן עוֹר פָּנָיו בְּדַבְּרוֹ אִתּוֹ׃ </a:t>
            </a:r>
          </a:p>
          <a:p>
            <a:pPr marL="0" indent="0">
              <a:buNone/>
            </a:pPr>
            <a:r>
              <a:rPr lang="he-IL" sz="4000" b="1" dirty="0">
                <a:latin typeface="Varela Round" pitchFamily="2" charset="-79"/>
                <a:cs typeface="Varela Round" pitchFamily="2" charset="-79"/>
              </a:rPr>
              <a:t>(ל) </a:t>
            </a:r>
            <a:r>
              <a:rPr lang="he-IL" sz="4000" dirty="0">
                <a:latin typeface="Varela Round" pitchFamily="2" charset="-79"/>
                <a:cs typeface="Varela Round" pitchFamily="2" charset="-79"/>
              </a:rPr>
              <a:t>וַיַּרְא אַהֲרֹן וְכָל־בְּנֵי יִשְׂרָאֵל </a:t>
            </a:r>
            <a:r>
              <a:rPr lang="he-IL" sz="4000" dirty="0" err="1">
                <a:latin typeface="Varela Round" pitchFamily="2" charset="-79"/>
                <a:cs typeface="Varela Round" pitchFamily="2" charset="-79"/>
              </a:rPr>
              <a:t>אֶת־מֹשֶׁה</a:t>
            </a:r>
            <a:r>
              <a:rPr lang="he-IL" sz="4000" dirty="0">
                <a:latin typeface="Varela Round" pitchFamily="2" charset="-79"/>
                <a:cs typeface="Varela Round" pitchFamily="2" charset="-79"/>
              </a:rPr>
              <a:t> וְהִנֵּה קָרַן עוֹר פָּנָיו וַיִּירְאוּ מִגֶּשֶׁת אֵלָיו׃ </a:t>
            </a: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250" r="37250" b="27221"/>
          <a:stretch/>
        </p:blipFill>
        <p:spPr bwMode="auto">
          <a:xfrm flipH="1">
            <a:off x="7020272" y="260649"/>
            <a:ext cx="1903040"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1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0" y="332656"/>
            <a:ext cx="6948264" cy="6336704"/>
          </a:xfrm>
        </p:spPr>
        <p:txBody>
          <a:bodyPr>
            <a:noAutofit/>
          </a:bodyPr>
          <a:lstStyle/>
          <a:p>
            <a:pPr marL="0" indent="0">
              <a:buNone/>
            </a:pPr>
            <a:r>
              <a:rPr lang="he-IL" sz="3000" b="1" dirty="0">
                <a:latin typeface="Varela Round" pitchFamily="2" charset="-79"/>
                <a:cs typeface="Varela Round" pitchFamily="2" charset="-79"/>
              </a:rPr>
              <a:t>(לא) </a:t>
            </a:r>
            <a:r>
              <a:rPr lang="he-IL" sz="3000" dirty="0">
                <a:latin typeface="Varela Round" pitchFamily="2" charset="-79"/>
                <a:cs typeface="Varela Round" pitchFamily="2" charset="-79"/>
              </a:rPr>
              <a:t>וַיִּקְרָא </a:t>
            </a:r>
            <a:r>
              <a:rPr lang="he-IL" sz="3000" dirty="0" err="1">
                <a:latin typeface="Varela Round" pitchFamily="2" charset="-79"/>
                <a:cs typeface="Varela Round" pitchFamily="2" charset="-79"/>
              </a:rPr>
              <a:t>אֲלֵהֶם</a:t>
            </a:r>
            <a:r>
              <a:rPr lang="he-IL" sz="3000" dirty="0">
                <a:latin typeface="Varela Round" pitchFamily="2" charset="-79"/>
                <a:cs typeface="Varela Round" pitchFamily="2" charset="-79"/>
              </a:rPr>
              <a:t> מֹשֶׁה וַיָּשֻׁבוּ אֵלָיו אַהֲרֹן וְכָל הַנְּשִׂאִים בָּעֵדָה וַיְדַבֵּר מֹשֶׁה </a:t>
            </a:r>
            <a:r>
              <a:rPr lang="he-IL" sz="3000" dirty="0" err="1">
                <a:latin typeface="Varela Round" pitchFamily="2" charset="-79"/>
                <a:cs typeface="Varela Round" pitchFamily="2" charset="-79"/>
              </a:rPr>
              <a:t>אֲלֵהֶם</a:t>
            </a:r>
            <a:r>
              <a:rPr lang="he-IL" sz="3000" dirty="0">
                <a:latin typeface="Varela Round" pitchFamily="2" charset="-79"/>
                <a:cs typeface="Varela Round" pitchFamily="2" charset="-79"/>
              </a:rPr>
              <a:t>׃ </a:t>
            </a:r>
          </a:p>
          <a:p>
            <a:pPr marL="0" indent="0">
              <a:buNone/>
            </a:pPr>
            <a:r>
              <a:rPr lang="he-IL" sz="3000" b="1" dirty="0">
                <a:latin typeface="Varela Round" pitchFamily="2" charset="-79"/>
                <a:cs typeface="Varela Round" pitchFamily="2" charset="-79"/>
              </a:rPr>
              <a:t>(לב) </a:t>
            </a:r>
            <a:r>
              <a:rPr lang="he-IL" sz="3000" dirty="0">
                <a:latin typeface="Varela Round" pitchFamily="2" charset="-79"/>
                <a:cs typeface="Varela Round" pitchFamily="2" charset="-79"/>
              </a:rPr>
              <a:t>וְאַחֲרֵי־כֵן נִגְּשׁוּ כָּל־בְּנֵי יִשְׂרָאֵל וַיְצַוֵּם אֵת כָּל־אֲשֶׁר דִּבֶּר ה' אִתּוֹ בְּהַר סִינָי׃ </a:t>
            </a:r>
          </a:p>
          <a:p>
            <a:pPr marL="0" indent="0">
              <a:buNone/>
            </a:pPr>
            <a:r>
              <a:rPr lang="he-IL" sz="3000" b="1" dirty="0">
                <a:latin typeface="Varela Round" pitchFamily="2" charset="-79"/>
                <a:cs typeface="Varela Round" pitchFamily="2" charset="-79"/>
              </a:rPr>
              <a:t>(לג) </a:t>
            </a:r>
            <a:r>
              <a:rPr lang="he-IL" sz="3000" dirty="0" err="1">
                <a:latin typeface="Varela Round" pitchFamily="2" charset="-79"/>
                <a:cs typeface="Varela Round" pitchFamily="2" charset="-79"/>
              </a:rPr>
              <a:t>וַיְכַל</a:t>
            </a:r>
            <a:r>
              <a:rPr lang="he-IL" sz="3000" dirty="0">
                <a:latin typeface="Varela Round" pitchFamily="2" charset="-79"/>
                <a:cs typeface="Varela Round" pitchFamily="2" charset="-79"/>
              </a:rPr>
              <a:t> מֹשֶׁה מִדַּבֵּר אִתָּם </a:t>
            </a:r>
            <a:r>
              <a:rPr lang="he-IL" sz="3000" dirty="0" err="1">
                <a:latin typeface="Varela Round" pitchFamily="2" charset="-79"/>
                <a:cs typeface="Varela Round" pitchFamily="2" charset="-79"/>
              </a:rPr>
              <a:t>וַיִּתֵּן</a:t>
            </a:r>
            <a:r>
              <a:rPr lang="he-IL" sz="3000" dirty="0">
                <a:latin typeface="Varela Round" pitchFamily="2" charset="-79"/>
                <a:cs typeface="Varela Round" pitchFamily="2" charset="-79"/>
              </a:rPr>
              <a:t> </a:t>
            </a:r>
            <a:r>
              <a:rPr lang="he-IL" sz="3000" dirty="0" err="1">
                <a:latin typeface="Varela Round" pitchFamily="2" charset="-79"/>
                <a:cs typeface="Varela Round" pitchFamily="2" charset="-79"/>
              </a:rPr>
              <a:t>עַל־פָּנָיו</a:t>
            </a:r>
            <a:r>
              <a:rPr lang="he-IL" sz="3000" dirty="0">
                <a:latin typeface="Varela Round" pitchFamily="2" charset="-79"/>
                <a:cs typeface="Varela Round" pitchFamily="2" charset="-79"/>
              </a:rPr>
              <a:t> </a:t>
            </a:r>
            <a:r>
              <a:rPr lang="he-IL" sz="3000" dirty="0" err="1">
                <a:latin typeface="Varela Round" pitchFamily="2" charset="-79"/>
                <a:cs typeface="Varela Round" pitchFamily="2" charset="-79"/>
              </a:rPr>
              <a:t>מַסְוֶה</a:t>
            </a:r>
            <a:r>
              <a:rPr lang="he-IL" sz="3000" dirty="0">
                <a:latin typeface="Varela Round" pitchFamily="2" charset="-79"/>
                <a:cs typeface="Varela Round" pitchFamily="2" charset="-79"/>
              </a:rPr>
              <a:t>׃ </a:t>
            </a:r>
          </a:p>
          <a:p>
            <a:pPr marL="0" indent="0">
              <a:buNone/>
            </a:pPr>
            <a:r>
              <a:rPr lang="he-IL" sz="3000" b="1" dirty="0">
                <a:latin typeface="Varela Round" pitchFamily="2" charset="-79"/>
                <a:cs typeface="Varela Round" pitchFamily="2" charset="-79"/>
              </a:rPr>
              <a:t>(לד) </a:t>
            </a:r>
            <a:r>
              <a:rPr lang="he-IL" sz="3000" dirty="0">
                <a:latin typeface="Varela Round" pitchFamily="2" charset="-79"/>
                <a:cs typeface="Varela Round" pitchFamily="2" charset="-79"/>
              </a:rPr>
              <a:t>וּבְבֹא מֹשֶׁה לִפְנֵי ה' לְדַבֵּר אִתּוֹ יָסִיר </a:t>
            </a:r>
            <a:r>
              <a:rPr lang="he-IL" sz="3000" dirty="0" err="1">
                <a:latin typeface="Varela Round" pitchFamily="2" charset="-79"/>
                <a:cs typeface="Varela Round" pitchFamily="2" charset="-79"/>
              </a:rPr>
              <a:t>אֶת־הַמַּסְוֶה</a:t>
            </a:r>
            <a:r>
              <a:rPr lang="he-IL" sz="3000" dirty="0">
                <a:latin typeface="Varela Round" pitchFamily="2" charset="-79"/>
                <a:cs typeface="Varela Round" pitchFamily="2" charset="-79"/>
              </a:rPr>
              <a:t> </a:t>
            </a:r>
            <a:r>
              <a:rPr lang="he-IL" sz="3000" dirty="0" err="1">
                <a:latin typeface="Varela Round" pitchFamily="2" charset="-79"/>
                <a:cs typeface="Varela Round" pitchFamily="2" charset="-79"/>
              </a:rPr>
              <a:t>עַד־צֵאתו</a:t>
            </a:r>
            <a:r>
              <a:rPr lang="he-IL" sz="3000" dirty="0">
                <a:latin typeface="Varela Round" pitchFamily="2" charset="-79"/>
                <a:cs typeface="Varela Round" pitchFamily="2" charset="-79"/>
              </a:rPr>
              <a:t>ֹ וְיָצָא וְדִבֶּר אֶל־בְּנֵי יִשְׂרָאֵל אֵת אֲשֶׁר </a:t>
            </a:r>
            <a:r>
              <a:rPr lang="he-IL" sz="3000" dirty="0" err="1">
                <a:latin typeface="Varela Round" pitchFamily="2" charset="-79"/>
                <a:cs typeface="Varela Round" pitchFamily="2" charset="-79"/>
              </a:rPr>
              <a:t>יְצֻוֶּה</a:t>
            </a:r>
            <a:r>
              <a:rPr lang="he-IL" sz="3000" dirty="0">
                <a:latin typeface="Varela Round" pitchFamily="2" charset="-79"/>
                <a:cs typeface="Varela Round" pitchFamily="2" charset="-79"/>
              </a:rPr>
              <a:t>׃ </a:t>
            </a:r>
          </a:p>
          <a:p>
            <a:pPr marL="0" indent="0">
              <a:buNone/>
            </a:pPr>
            <a:r>
              <a:rPr lang="he-IL" sz="3000" b="1" dirty="0">
                <a:latin typeface="Varela Round" pitchFamily="2" charset="-79"/>
                <a:cs typeface="Varela Round" pitchFamily="2" charset="-79"/>
              </a:rPr>
              <a:t>(לה) </a:t>
            </a:r>
            <a:r>
              <a:rPr lang="he-IL" sz="3000" dirty="0">
                <a:latin typeface="Varela Round" pitchFamily="2" charset="-79"/>
                <a:cs typeface="Varela Round" pitchFamily="2" charset="-79"/>
              </a:rPr>
              <a:t>וְרָאוּ </a:t>
            </a:r>
            <a:r>
              <a:rPr lang="he-IL" sz="3000" dirty="0" err="1">
                <a:latin typeface="Varela Round" pitchFamily="2" charset="-79"/>
                <a:cs typeface="Varela Round" pitchFamily="2" charset="-79"/>
              </a:rPr>
              <a:t>בְנֵי־יִשְׂרָאֵל</a:t>
            </a:r>
            <a:r>
              <a:rPr lang="he-IL" sz="3000" dirty="0">
                <a:latin typeface="Varela Round" pitchFamily="2" charset="-79"/>
                <a:cs typeface="Varela Round" pitchFamily="2" charset="-79"/>
              </a:rPr>
              <a:t> </a:t>
            </a:r>
            <a:r>
              <a:rPr lang="he-IL" sz="3000" dirty="0" err="1">
                <a:latin typeface="Varela Round" pitchFamily="2" charset="-79"/>
                <a:cs typeface="Varela Round" pitchFamily="2" charset="-79"/>
              </a:rPr>
              <a:t>אֶת־פְּנֵי</a:t>
            </a:r>
            <a:r>
              <a:rPr lang="he-IL" sz="3000" dirty="0">
                <a:latin typeface="Varela Round" pitchFamily="2" charset="-79"/>
                <a:cs typeface="Varela Round" pitchFamily="2" charset="-79"/>
              </a:rPr>
              <a:t> מֹשֶׁה כִּי קָרַן עוֹר פְּנֵי מֹשֶׁה וְהֵשִׁיב מֹשֶׁה </a:t>
            </a:r>
            <a:r>
              <a:rPr lang="he-IL" sz="3000" dirty="0" err="1">
                <a:latin typeface="Varela Round" pitchFamily="2" charset="-79"/>
                <a:cs typeface="Varela Round" pitchFamily="2" charset="-79"/>
              </a:rPr>
              <a:t>אֶת־הַמַּסְוֶה</a:t>
            </a:r>
            <a:r>
              <a:rPr lang="he-IL" sz="3000" dirty="0">
                <a:latin typeface="Varela Round" pitchFamily="2" charset="-79"/>
                <a:cs typeface="Varela Round" pitchFamily="2" charset="-79"/>
              </a:rPr>
              <a:t> </a:t>
            </a:r>
            <a:r>
              <a:rPr lang="he-IL" sz="3000" dirty="0" err="1">
                <a:latin typeface="Varela Round" pitchFamily="2" charset="-79"/>
                <a:cs typeface="Varela Round" pitchFamily="2" charset="-79"/>
              </a:rPr>
              <a:t>עַל־פָּנָיו</a:t>
            </a:r>
            <a:r>
              <a:rPr lang="he-IL" sz="3000" dirty="0">
                <a:latin typeface="Varela Round" pitchFamily="2" charset="-79"/>
                <a:cs typeface="Varela Round" pitchFamily="2" charset="-79"/>
              </a:rPr>
              <a:t> </a:t>
            </a:r>
            <a:r>
              <a:rPr lang="he-IL" sz="3000" dirty="0" err="1">
                <a:latin typeface="Varela Round" pitchFamily="2" charset="-79"/>
                <a:cs typeface="Varela Round" pitchFamily="2" charset="-79"/>
              </a:rPr>
              <a:t>עַד־בֹּאו</a:t>
            </a:r>
            <a:r>
              <a:rPr lang="he-IL" sz="3000" dirty="0">
                <a:latin typeface="Varela Round" pitchFamily="2" charset="-79"/>
                <a:cs typeface="Varela Round" pitchFamily="2" charset="-79"/>
              </a:rPr>
              <a:t>ֹ לְדַבֵּר אִתּוֹ׃</a:t>
            </a: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250" r="37250" b="27221"/>
          <a:stretch/>
        </p:blipFill>
        <p:spPr bwMode="auto">
          <a:xfrm flipH="1">
            <a:off x="7020272" y="260649"/>
            <a:ext cx="1903040"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760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79512" y="274638"/>
            <a:ext cx="8507288" cy="1143000"/>
          </a:xfrm>
        </p:spPr>
        <p:txBody>
          <a:bodyPr>
            <a:noAutofit/>
          </a:bodyPr>
          <a:lstStyle/>
          <a:p>
            <a:pPr algn="r"/>
            <a:r>
              <a:rPr lang="he-IL" sz="3600" dirty="0">
                <a:latin typeface="Varela Round" pitchFamily="2" charset="-79"/>
                <a:cs typeface="Varela Round" pitchFamily="2" charset="-79"/>
              </a:rPr>
              <a:t>מה משמעות הארת פני משה? </a:t>
            </a:r>
            <a:br>
              <a:rPr lang="he-IL" sz="3600" dirty="0">
                <a:latin typeface="Varela Round" pitchFamily="2" charset="-79"/>
                <a:cs typeface="Varela Round" pitchFamily="2" charset="-79"/>
              </a:rPr>
            </a:br>
            <a:r>
              <a:rPr lang="he-IL" sz="3600" dirty="0">
                <a:latin typeface="Varela Round" pitchFamily="2" charset="-79"/>
                <a:cs typeface="Varela Round" pitchFamily="2" charset="-79"/>
              </a:rPr>
              <a:t>רמב"ם </a:t>
            </a:r>
            <a:r>
              <a:rPr lang="he-IL" sz="3200" dirty="0">
                <a:latin typeface="Varela Round" pitchFamily="2" charset="-79"/>
                <a:cs typeface="Varela Round" pitchFamily="2" charset="-79"/>
              </a:rPr>
              <a:t>(יסודי התורה פרק ז')</a:t>
            </a:r>
            <a:r>
              <a:rPr lang="he-IL" sz="3600" dirty="0">
                <a:latin typeface="Varela Round" pitchFamily="2" charset="-79"/>
                <a:cs typeface="Varela Round" pitchFamily="2" charset="-79"/>
              </a:rPr>
              <a:t>:</a:t>
            </a:r>
          </a:p>
        </p:txBody>
      </p:sp>
      <p:sp>
        <p:nvSpPr>
          <p:cNvPr id="4" name="מציין מיקום תוכן 3"/>
          <p:cNvSpPr>
            <a:spLocks noGrp="1"/>
          </p:cNvSpPr>
          <p:nvPr>
            <p:ph idx="1"/>
          </p:nvPr>
        </p:nvSpPr>
        <p:spPr>
          <a:xfrm>
            <a:off x="251520" y="1600200"/>
            <a:ext cx="7560840" cy="4829014"/>
          </a:xfrm>
          <a:prstGeom prst="rect">
            <a:avLst/>
          </a:prstGeom>
        </p:spPr>
        <p:txBody>
          <a:bodyPr wrap="square">
            <a:spAutoFit/>
          </a:bodyPr>
          <a:lstStyle/>
          <a:p>
            <a:pPr marL="0" indent="0">
              <a:buNone/>
            </a:pPr>
            <a:r>
              <a:rPr lang="he-IL" sz="2700" dirty="0">
                <a:latin typeface="Varela Round" pitchFamily="2" charset="-79"/>
                <a:cs typeface="Varela Round" pitchFamily="2" charset="-79"/>
              </a:rPr>
              <a:t>ומה הפרש יש בין נבואת משה לשאר כל הנביאים?</a:t>
            </a:r>
          </a:p>
          <a:p>
            <a:r>
              <a:rPr lang="he-IL" sz="2700" dirty="0">
                <a:latin typeface="Varela Round" pitchFamily="2" charset="-79"/>
                <a:cs typeface="Varela Round" pitchFamily="2" charset="-79"/>
              </a:rPr>
              <a:t>כל הנביאים אין מתנבאים בכל עת שירצו, משה רבינו אינו כן - אלא כל זמן שיחפוץ רוח הקודש </a:t>
            </a:r>
            <a:r>
              <a:rPr lang="he-IL" sz="2700" dirty="0" err="1">
                <a:latin typeface="Varela Round" pitchFamily="2" charset="-79"/>
                <a:cs typeface="Varela Round" pitchFamily="2" charset="-79"/>
              </a:rPr>
              <a:t>לובשתו</a:t>
            </a:r>
            <a:r>
              <a:rPr lang="he-IL" sz="2700" dirty="0">
                <a:latin typeface="Varela Round" pitchFamily="2" charset="-79"/>
                <a:cs typeface="Varela Round" pitchFamily="2" charset="-79"/>
              </a:rPr>
              <a:t> ונבואה שורה עליו... שהרי הוא מכוון ומזומן ועומד כמלאכי השרת לפיכך מתנבא בכל עת</a:t>
            </a:r>
          </a:p>
          <a:p>
            <a:r>
              <a:rPr lang="he-IL" sz="2700" dirty="0">
                <a:latin typeface="Varela Round" pitchFamily="2" charset="-79"/>
                <a:cs typeface="Varela Round" pitchFamily="2" charset="-79"/>
              </a:rPr>
              <a:t>הא למדת שכל הנביאים כשהנבואה מסתלקת מהם חוזרים </a:t>
            </a:r>
            <a:r>
              <a:rPr lang="he-IL" sz="2700" dirty="0" err="1">
                <a:latin typeface="Varela Round" pitchFamily="2" charset="-79"/>
                <a:cs typeface="Varela Round" pitchFamily="2" charset="-79"/>
              </a:rPr>
              <a:t>לאהלם</a:t>
            </a:r>
            <a:r>
              <a:rPr lang="he-IL" sz="2700" dirty="0">
                <a:latin typeface="Varela Round" pitchFamily="2" charset="-79"/>
                <a:cs typeface="Varela Round" pitchFamily="2" charset="-79"/>
              </a:rPr>
              <a:t>... ומשה רבינו לא חזר </a:t>
            </a:r>
            <a:r>
              <a:rPr lang="he-IL" sz="2700" dirty="0" err="1">
                <a:latin typeface="Varela Round" pitchFamily="2" charset="-79"/>
                <a:cs typeface="Varela Round" pitchFamily="2" charset="-79"/>
              </a:rPr>
              <a:t>לאהלו</a:t>
            </a:r>
            <a:r>
              <a:rPr lang="he-IL" sz="2700" dirty="0">
                <a:latin typeface="Varela Round" pitchFamily="2" charset="-79"/>
                <a:cs typeface="Varela Round" pitchFamily="2" charset="-79"/>
              </a:rPr>
              <a:t> הראשון... ונקשרה דעתו לצור העולמים ולא נסתלק מעליו ההוד לעולם וקרן עור פניו ונתקדש כמלאכים.</a:t>
            </a:r>
          </a:p>
        </p:txBody>
      </p:sp>
    </p:spTree>
    <p:extLst>
      <p:ext uri="{BB962C8B-B14F-4D97-AF65-F5344CB8AC3E}">
        <p14:creationId xmlns:p14="http://schemas.microsoft.com/office/powerpoint/2010/main" val="4050293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79512" y="274638"/>
            <a:ext cx="8507288" cy="1143000"/>
          </a:xfrm>
        </p:spPr>
        <p:txBody>
          <a:bodyPr>
            <a:noAutofit/>
          </a:bodyPr>
          <a:lstStyle/>
          <a:p>
            <a:pPr algn="r"/>
            <a:r>
              <a:rPr lang="he-IL" sz="3200" dirty="0">
                <a:latin typeface="Varela Round" pitchFamily="2" charset="-79"/>
                <a:cs typeface="Varela Round" pitchFamily="2" charset="-79"/>
              </a:rPr>
              <a:t>וביום הכיפורים, עם ירידת משה מההר כשבידיו לוחות שניים ופניו קורנות – הוא מצווה את בני ישראל על השבת ועל המשכן!</a:t>
            </a:r>
          </a:p>
        </p:txBody>
      </p:sp>
      <p:sp>
        <p:nvSpPr>
          <p:cNvPr id="4" name="מציין מיקום תוכן 3"/>
          <p:cNvSpPr>
            <a:spLocks noGrp="1"/>
          </p:cNvSpPr>
          <p:nvPr>
            <p:ph idx="1"/>
          </p:nvPr>
        </p:nvSpPr>
        <p:spPr>
          <a:xfrm>
            <a:off x="10656" y="1700808"/>
            <a:ext cx="7153632" cy="4745915"/>
          </a:xfrm>
          <a:prstGeom prst="rect">
            <a:avLst/>
          </a:prstGeom>
        </p:spPr>
        <p:txBody>
          <a:bodyPr wrap="square">
            <a:spAutoFit/>
          </a:bodyPr>
          <a:lstStyle/>
          <a:p>
            <a:pPr marL="0" indent="0">
              <a:buNone/>
            </a:pPr>
            <a:r>
              <a:rPr lang="he-IL" sz="2600" b="1" dirty="0">
                <a:latin typeface="Varela Round" pitchFamily="2" charset="-79"/>
                <a:cs typeface="Varela Round" pitchFamily="2" charset="-79"/>
              </a:rPr>
              <a:t>פרק ל"ה:</a:t>
            </a:r>
          </a:p>
          <a:p>
            <a:pPr marL="0" indent="0">
              <a:buNone/>
            </a:pPr>
            <a:r>
              <a:rPr lang="he-IL" sz="2600" b="1" dirty="0">
                <a:latin typeface="Varela Round" pitchFamily="2" charset="-79"/>
                <a:cs typeface="Varela Round" pitchFamily="2" charset="-79"/>
              </a:rPr>
              <a:t>(א) </a:t>
            </a:r>
            <a:r>
              <a:rPr lang="he-IL" sz="2600" dirty="0" err="1">
                <a:latin typeface="Varela Round" pitchFamily="2" charset="-79"/>
                <a:cs typeface="Varela Round" pitchFamily="2" charset="-79"/>
              </a:rPr>
              <a:t>וַיַּקְהֵל</a:t>
            </a:r>
            <a:r>
              <a:rPr lang="he-IL" sz="2600" dirty="0">
                <a:latin typeface="Varela Round" pitchFamily="2" charset="-79"/>
                <a:cs typeface="Varela Round" pitchFamily="2" charset="-79"/>
              </a:rPr>
              <a:t> מֹשֶׁה </a:t>
            </a:r>
            <a:r>
              <a:rPr lang="he-IL" sz="2600" dirty="0" err="1">
                <a:latin typeface="Varela Round" pitchFamily="2" charset="-79"/>
                <a:cs typeface="Varela Round" pitchFamily="2" charset="-79"/>
              </a:rPr>
              <a:t>אֶת־כָּל־עֲדַת</a:t>
            </a:r>
            <a:r>
              <a:rPr lang="he-IL" sz="2600" dirty="0">
                <a:latin typeface="Varela Round" pitchFamily="2" charset="-79"/>
                <a:cs typeface="Varela Round" pitchFamily="2" charset="-79"/>
              </a:rPr>
              <a:t> בְּנֵי יִשְׂרָאֵל וַיֹּאמֶר </a:t>
            </a:r>
            <a:r>
              <a:rPr lang="he-IL" sz="2600" dirty="0" err="1">
                <a:latin typeface="Varela Round" pitchFamily="2" charset="-79"/>
                <a:cs typeface="Varela Round" pitchFamily="2" charset="-79"/>
              </a:rPr>
              <a:t>אֲלֵהֶם</a:t>
            </a:r>
            <a:r>
              <a:rPr lang="he-IL" sz="2600" dirty="0">
                <a:latin typeface="Varela Round" pitchFamily="2" charset="-79"/>
                <a:cs typeface="Varela Round" pitchFamily="2" charset="-79"/>
              </a:rPr>
              <a:t> אֵלֶּה הַדְּבָרִים </a:t>
            </a:r>
            <a:r>
              <a:rPr lang="he-IL" sz="2600" dirty="0" err="1">
                <a:latin typeface="Varela Round" pitchFamily="2" charset="-79"/>
                <a:cs typeface="Varela Round" pitchFamily="2" charset="-79"/>
              </a:rPr>
              <a:t>אֲשֶׁר־צִוָּה</a:t>
            </a:r>
            <a:r>
              <a:rPr lang="he-IL" sz="2600" dirty="0">
                <a:latin typeface="Varela Round" pitchFamily="2" charset="-79"/>
                <a:cs typeface="Varela Round" pitchFamily="2" charset="-79"/>
              </a:rPr>
              <a:t> יְהוָה לַעֲשֹׂת אֹתָם׃ </a:t>
            </a:r>
          </a:p>
          <a:p>
            <a:pPr marL="0" indent="0">
              <a:buNone/>
            </a:pPr>
            <a:r>
              <a:rPr lang="he-IL" sz="2600" b="1" dirty="0">
                <a:latin typeface="Varela Round" pitchFamily="2" charset="-79"/>
                <a:cs typeface="Varela Round" pitchFamily="2" charset="-79"/>
              </a:rPr>
              <a:t>(ב) </a:t>
            </a:r>
            <a:r>
              <a:rPr lang="he-IL" sz="2600" dirty="0">
                <a:latin typeface="Varela Round" pitchFamily="2" charset="-79"/>
                <a:cs typeface="Varela Round" pitchFamily="2" charset="-79"/>
              </a:rPr>
              <a:t>שֵׁשֶׁת יָמִים תֵּעָשֶׂה מְלָאכָה וּבַיּוֹם הַשְּׁבִיעִי יִהְיֶה לָכֶם קֹדֶשׁ שַׁבַּת שַׁבָּתוֹן לַה'...</a:t>
            </a:r>
          </a:p>
          <a:p>
            <a:pPr marL="0" indent="0">
              <a:buNone/>
            </a:pPr>
            <a:r>
              <a:rPr lang="he-IL" sz="2600" b="1" dirty="0">
                <a:latin typeface="Varela Round" pitchFamily="2" charset="-79"/>
                <a:cs typeface="Varela Round" pitchFamily="2" charset="-79"/>
              </a:rPr>
              <a:t>(ד) </a:t>
            </a:r>
            <a:r>
              <a:rPr lang="he-IL" sz="2600" dirty="0">
                <a:latin typeface="Varela Round" pitchFamily="2" charset="-79"/>
                <a:cs typeface="Varela Round" pitchFamily="2" charset="-79"/>
              </a:rPr>
              <a:t>וַיֹּאמֶר מֹשֶׁה </a:t>
            </a:r>
            <a:r>
              <a:rPr lang="he-IL" sz="2600" dirty="0" err="1">
                <a:latin typeface="Varela Round" pitchFamily="2" charset="-79"/>
                <a:cs typeface="Varela Round" pitchFamily="2" charset="-79"/>
              </a:rPr>
              <a:t>אֶל־כָּל־עֲדַת</a:t>
            </a:r>
            <a:r>
              <a:rPr lang="he-IL" sz="2600" dirty="0">
                <a:latin typeface="Varela Round" pitchFamily="2" charset="-79"/>
                <a:cs typeface="Varela Round" pitchFamily="2" charset="-79"/>
              </a:rPr>
              <a:t> </a:t>
            </a:r>
            <a:r>
              <a:rPr lang="he-IL" sz="2600" dirty="0" err="1">
                <a:latin typeface="Varela Round" pitchFamily="2" charset="-79"/>
                <a:cs typeface="Varela Round" pitchFamily="2" charset="-79"/>
              </a:rPr>
              <a:t>בְּנֵי־יִשְׂרָאֵל</a:t>
            </a:r>
            <a:r>
              <a:rPr lang="he-IL" sz="2600" dirty="0">
                <a:latin typeface="Varela Round" pitchFamily="2" charset="-79"/>
                <a:cs typeface="Varela Round" pitchFamily="2" charset="-79"/>
              </a:rPr>
              <a:t> </a:t>
            </a:r>
            <a:r>
              <a:rPr lang="he-IL" sz="2600" dirty="0" err="1">
                <a:latin typeface="Varela Round" pitchFamily="2" charset="-79"/>
                <a:cs typeface="Varela Round" pitchFamily="2" charset="-79"/>
              </a:rPr>
              <a:t>לֵאמֹר</a:t>
            </a:r>
            <a:r>
              <a:rPr lang="he-IL" sz="2600" dirty="0">
                <a:latin typeface="Varela Round" pitchFamily="2" charset="-79"/>
                <a:cs typeface="Varela Round" pitchFamily="2" charset="-79"/>
              </a:rPr>
              <a:t> זֶה הַדָּבָר </a:t>
            </a:r>
            <a:r>
              <a:rPr lang="he-IL" sz="2600" dirty="0" err="1">
                <a:latin typeface="Varela Round" pitchFamily="2" charset="-79"/>
                <a:cs typeface="Varela Round" pitchFamily="2" charset="-79"/>
              </a:rPr>
              <a:t>אֲשֶׁר־צִוָּה</a:t>
            </a:r>
            <a:r>
              <a:rPr lang="he-IL" sz="2600" dirty="0">
                <a:latin typeface="Varela Round" pitchFamily="2" charset="-79"/>
                <a:cs typeface="Varela Round" pitchFamily="2" charset="-79"/>
              </a:rPr>
              <a:t> ה' </a:t>
            </a:r>
            <a:r>
              <a:rPr lang="he-IL" sz="2600" dirty="0" err="1">
                <a:latin typeface="Varela Round" pitchFamily="2" charset="-79"/>
                <a:cs typeface="Varela Round" pitchFamily="2" charset="-79"/>
              </a:rPr>
              <a:t>לֵאמֹר</a:t>
            </a:r>
            <a:r>
              <a:rPr lang="he-IL" sz="2600" dirty="0">
                <a:latin typeface="Varela Round" pitchFamily="2" charset="-79"/>
                <a:cs typeface="Varela Round" pitchFamily="2" charset="-79"/>
              </a:rPr>
              <a:t>׃ </a:t>
            </a:r>
          </a:p>
          <a:p>
            <a:pPr marL="0" indent="0">
              <a:buNone/>
            </a:pPr>
            <a:r>
              <a:rPr lang="he-IL" sz="2600" b="1" dirty="0">
                <a:latin typeface="Varela Round" pitchFamily="2" charset="-79"/>
                <a:cs typeface="Varela Round" pitchFamily="2" charset="-79"/>
              </a:rPr>
              <a:t>(ה) </a:t>
            </a:r>
            <a:r>
              <a:rPr lang="he-IL" sz="2600" dirty="0">
                <a:latin typeface="Varela Round" pitchFamily="2" charset="-79"/>
                <a:cs typeface="Varela Round" pitchFamily="2" charset="-79"/>
              </a:rPr>
              <a:t>קְחוּ מֵאִתְּכֶם תְּרוּמָה לַה'...  </a:t>
            </a:r>
          </a:p>
          <a:p>
            <a:pPr marL="0" indent="0">
              <a:buNone/>
            </a:pPr>
            <a:r>
              <a:rPr lang="he-IL" sz="2600" b="1" dirty="0">
                <a:latin typeface="Varela Round" pitchFamily="2" charset="-79"/>
                <a:cs typeface="Varela Round" pitchFamily="2" charset="-79"/>
              </a:rPr>
              <a:t>(י) </a:t>
            </a:r>
            <a:r>
              <a:rPr lang="he-IL" sz="2600" dirty="0" err="1">
                <a:latin typeface="Varela Round" pitchFamily="2" charset="-79"/>
                <a:cs typeface="Varela Round" pitchFamily="2" charset="-79"/>
              </a:rPr>
              <a:t>וְכָל־חֲכַם־לֵב</a:t>
            </a:r>
            <a:r>
              <a:rPr lang="he-IL" sz="2600" dirty="0">
                <a:latin typeface="Varela Round" pitchFamily="2" charset="-79"/>
                <a:cs typeface="Varela Round" pitchFamily="2" charset="-79"/>
              </a:rPr>
              <a:t> בָּכֶם יָבֹאוּ וְיַעֲשׂוּ אֵת כָּל־אֲשֶׁר </a:t>
            </a:r>
            <a:r>
              <a:rPr lang="he-IL" sz="2600" dirty="0" err="1">
                <a:latin typeface="Varela Round" pitchFamily="2" charset="-79"/>
                <a:cs typeface="Varela Round" pitchFamily="2" charset="-79"/>
              </a:rPr>
              <a:t>צִוָּה</a:t>
            </a:r>
            <a:r>
              <a:rPr lang="he-IL" sz="2600" dirty="0">
                <a:latin typeface="Varela Round" pitchFamily="2" charset="-79"/>
                <a:cs typeface="Varela Round" pitchFamily="2" charset="-79"/>
              </a:rPr>
              <a:t> ה'</a:t>
            </a:r>
          </a:p>
          <a:p>
            <a:pPr marL="0" indent="0">
              <a:buNone/>
            </a:pPr>
            <a:r>
              <a:rPr lang="he-IL" sz="2600" b="1" dirty="0">
                <a:latin typeface="Varela Round" pitchFamily="2" charset="-79"/>
                <a:cs typeface="Varela Round" pitchFamily="2" charset="-79"/>
              </a:rPr>
              <a:t>(יא) </a:t>
            </a:r>
            <a:r>
              <a:rPr lang="he-IL" sz="2600" dirty="0" err="1">
                <a:latin typeface="Varela Round" pitchFamily="2" charset="-79"/>
                <a:cs typeface="Varela Round" pitchFamily="2" charset="-79"/>
              </a:rPr>
              <a:t>אֶת־הַמִּשְׁכָּן</a:t>
            </a:r>
            <a:r>
              <a:rPr lang="he-IL" sz="2600" dirty="0">
                <a:latin typeface="Varela Round" pitchFamily="2" charset="-79"/>
                <a:cs typeface="Varela Round" pitchFamily="2" charset="-79"/>
              </a:rPr>
              <a:t>...</a:t>
            </a:r>
          </a:p>
        </p:txBody>
      </p:sp>
    </p:spTree>
    <p:extLst>
      <p:ext uri="{BB962C8B-B14F-4D97-AF65-F5344CB8AC3E}">
        <p14:creationId xmlns:p14="http://schemas.microsoft.com/office/powerpoint/2010/main" val="3479735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23528" y="2348880"/>
            <a:ext cx="8568952" cy="1143000"/>
          </a:xfrm>
        </p:spPr>
        <p:txBody>
          <a:bodyPr>
            <a:noAutofit/>
          </a:bodyPr>
          <a:lstStyle/>
          <a:p>
            <a:r>
              <a:rPr lang="he-IL" sz="3600" b="1" dirty="0">
                <a:latin typeface="Varela Round" pitchFamily="2" charset="-79"/>
                <a:cs typeface="Varela Round" pitchFamily="2" charset="-79"/>
              </a:rPr>
              <a:t>מדוע לדעתכם השבת והמשכן</a:t>
            </a:r>
            <a:br>
              <a:rPr lang="he-IL" sz="3600" b="1" dirty="0">
                <a:latin typeface="Varela Round" pitchFamily="2" charset="-79"/>
                <a:cs typeface="Varela Round" pitchFamily="2" charset="-79"/>
              </a:rPr>
            </a:br>
            <a:r>
              <a:rPr lang="he-IL" sz="3600" b="1" dirty="0">
                <a:latin typeface="Varela Round" pitchFamily="2" charset="-79"/>
                <a:cs typeface="Varela Round" pitchFamily="2" charset="-79"/>
              </a:rPr>
              <a:t>הן המצוות המיוחדות</a:t>
            </a:r>
            <a:br>
              <a:rPr lang="he-IL" sz="3600" b="1" dirty="0">
                <a:latin typeface="Varela Round" pitchFamily="2" charset="-79"/>
                <a:cs typeface="Varela Round" pitchFamily="2" charset="-79"/>
              </a:rPr>
            </a:br>
            <a:r>
              <a:rPr lang="he-IL" sz="3600" b="1" dirty="0">
                <a:latin typeface="Varela Round" pitchFamily="2" charset="-79"/>
                <a:cs typeface="Varela Round" pitchFamily="2" charset="-79"/>
              </a:rPr>
              <a:t>בהן מצווה משה ע"פ ה' את בני ישראל</a:t>
            </a:r>
            <a:br>
              <a:rPr lang="he-IL" sz="3600" b="1" dirty="0">
                <a:latin typeface="Varela Round" pitchFamily="2" charset="-79"/>
                <a:cs typeface="Varela Round" pitchFamily="2" charset="-79"/>
              </a:rPr>
            </a:br>
            <a:r>
              <a:rPr lang="he-IL" sz="3600" b="1" dirty="0">
                <a:latin typeface="Varela Round" pitchFamily="2" charset="-79"/>
                <a:cs typeface="Varela Round" pitchFamily="2" charset="-79"/>
              </a:rPr>
              <a:t>לאחר ירידתו מההר עם לוחות שניים?</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340118"/>
            <a:ext cx="2606293" cy="1476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1312" y="4293096"/>
            <a:ext cx="3326373" cy="2217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9409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7" name="כותרת 6"/>
          <p:cNvSpPr>
            <a:spLocks noGrp="1"/>
          </p:cNvSpPr>
          <p:nvPr>
            <p:ph type="title"/>
          </p:nvPr>
        </p:nvSpPr>
        <p:spPr>
          <a:xfrm>
            <a:off x="467544" y="836712"/>
            <a:ext cx="8371090" cy="720000"/>
          </a:xfrm>
        </p:spPr>
        <p:txBody>
          <a:bodyPr/>
          <a:lstStyle/>
          <a:p>
            <a:r>
              <a:rPr lang="he-IL" dirty="0"/>
              <a:t>לסיכום השיעור</a:t>
            </a:r>
            <a:br>
              <a:rPr lang="he-IL" dirty="0"/>
            </a:br>
            <a:endParaRPr lang="he-IL" dirty="0"/>
          </a:p>
        </p:txBody>
      </p:sp>
      <p:sp>
        <p:nvSpPr>
          <p:cNvPr id="8" name="מציין מיקום תוכן 7"/>
          <p:cNvSpPr>
            <a:spLocks noGrp="1"/>
          </p:cNvSpPr>
          <p:nvPr>
            <p:ph sz="quarter" idx="4"/>
          </p:nvPr>
        </p:nvSpPr>
        <p:spPr>
          <a:xfrm>
            <a:off x="107505" y="1484784"/>
            <a:ext cx="7029830" cy="4393415"/>
          </a:xfrm>
        </p:spPr>
        <p:txBody>
          <a:bodyPr>
            <a:normAutofit/>
          </a:bodyPr>
          <a:lstStyle/>
          <a:p>
            <a:pPr marL="0" indent="0">
              <a:buNone/>
            </a:pPr>
            <a:r>
              <a:rPr lang="he-IL" sz="2800" dirty="0"/>
              <a:t>בשיעור זה, האחרון לעניין חטא העגל,  עסקנו בשלב התיקון – התגלות מידות הרחמים, נתינת לוחות הברית מחדש, הארת פני משה והציווי על השבת ועל המשכן.</a:t>
            </a:r>
          </a:p>
          <a:p>
            <a:pPr marL="0" indent="0">
              <a:buNone/>
            </a:pPr>
            <a:r>
              <a:rPr lang="he-IL" sz="2800" dirty="0"/>
              <a:t>ספר שמות יסתיים עם חנוכת המשכן והשראת השכינה בו לעיני בני ישראל, וכך יצעד העם מחדש בדרך לארץ ישראל.</a:t>
            </a: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422" y="4293096"/>
            <a:ext cx="2511602" cy="141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8101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423F6F61-4567-462B-A618-70CBC508D8B8}"/>
              </a:ext>
            </a:extLst>
          </p:cNvPr>
          <p:cNvPicPr>
            <a:picLocks noChangeAspect="1"/>
          </p:cNvPicPr>
          <p:nvPr/>
        </p:nvPicPr>
        <p:blipFill rotWithShape="1">
          <a:blip r:embed="rId2"/>
          <a:srcRect l="39172" r="34234" b="66411"/>
          <a:stretch/>
        </p:blipFill>
        <p:spPr>
          <a:xfrm>
            <a:off x="3581995" y="447"/>
            <a:ext cx="2431473" cy="1838237"/>
          </a:xfrm>
          <a:prstGeom prst="rect">
            <a:avLst/>
          </a:prstGeom>
        </p:spPr>
      </p:pic>
      <p:sp>
        <p:nvSpPr>
          <p:cNvPr id="4" name="תיבת טקסט 3">
            <a:extLst>
              <a:ext uri="{FF2B5EF4-FFF2-40B4-BE49-F238E27FC236}">
                <a16:creationId xmlns:a16="http://schemas.microsoft.com/office/drawing/2014/main" id="{904EE8F9-32B7-45EB-8FC4-CC451E605118}"/>
              </a:ext>
            </a:extLst>
          </p:cNvPr>
          <p:cNvSpPr txBox="1"/>
          <p:nvPr/>
        </p:nvSpPr>
        <p:spPr>
          <a:xfrm>
            <a:off x="644534" y="3408344"/>
            <a:ext cx="7854932" cy="2677656"/>
          </a:xfrm>
          <a:prstGeom prst="rect">
            <a:avLst/>
          </a:prstGeom>
          <a:noFill/>
        </p:spPr>
        <p:txBody>
          <a:bodyPr wrap="square" rtlCol="1">
            <a:spAutoFit/>
          </a:bodyPr>
          <a:lstStyle/>
          <a:p>
            <a:pPr marL="895260" algn="just"/>
            <a:r>
              <a:rPr lang="he-IL" sz="2800" dirty="0">
                <a:solidFill>
                  <a:srgbClr val="192A72"/>
                </a:solidFill>
                <a:latin typeface="Varela Round" panose="00000500000000000000" pitchFamily="2" charset="-79"/>
                <a:cs typeface="Varela Round" panose="00000500000000000000" pitchFamily="2" charset="-79"/>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a:t>
            </a:r>
            <a:r>
              <a:rPr lang="en-US" sz="2800" dirty="0">
                <a:solidFill>
                  <a:srgbClr val="192A72"/>
                </a:solidFill>
                <a:latin typeface="Varela Round" panose="00000500000000000000" pitchFamily="2" charset="-79"/>
                <a:cs typeface="Varela Round" panose="00000500000000000000" pitchFamily="2" charset="-79"/>
              </a:rPr>
              <a:t>rights@education.gov.il</a:t>
            </a:r>
            <a:endParaRPr lang="he-IL" sz="2800" dirty="0">
              <a:solidFill>
                <a:srgbClr val="192A72"/>
              </a:solidFill>
              <a:latin typeface="Varela Round" panose="00000500000000000000" pitchFamily="2" charset="-79"/>
              <a:cs typeface="Varela Round" panose="00000500000000000000" pitchFamily="2" charset="-79"/>
            </a:endParaRPr>
          </a:p>
        </p:txBody>
      </p:sp>
      <p:sp>
        <p:nvSpPr>
          <p:cNvPr id="5" name="מלבן 4">
            <a:extLst>
              <a:ext uri="{FF2B5EF4-FFF2-40B4-BE49-F238E27FC236}">
                <a16:creationId xmlns:a16="http://schemas.microsoft.com/office/drawing/2014/main" id="{0276247E-F89D-4BE1-B3D6-7FE06BEB5A42}"/>
              </a:ext>
            </a:extLst>
          </p:cNvPr>
          <p:cNvSpPr/>
          <p:nvPr/>
        </p:nvSpPr>
        <p:spPr>
          <a:xfrm>
            <a:off x="596" y="1838684"/>
            <a:ext cx="9142809" cy="1569660"/>
          </a:xfrm>
          <a:prstGeom prst="rect">
            <a:avLst/>
          </a:prstGeom>
        </p:spPr>
        <p:txBody>
          <a:bodyPr wrap="square">
            <a:spAutoFit/>
          </a:bodyPr>
          <a:lstStyle/>
          <a:p>
            <a:pPr algn="ctr">
              <a:lnSpc>
                <a:spcPct val="150000"/>
              </a:lnSpc>
            </a:pPr>
            <a:r>
              <a:rPr lang="he-IL" sz="3200" b="1" dirty="0">
                <a:solidFill>
                  <a:srgbClr val="192A72"/>
                </a:solidFill>
                <a:latin typeface="Varela Round" panose="00000500000000000000" pitchFamily="2" charset="-79"/>
                <a:cs typeface="Varela Round" panose="00000500000000000000" pitchFamily="2" charset="-79"/>
              </a:rPr>
              <a:t>שימוש ביצירות מוגנות בזכויות יוצרים ואיתור בעלי זכויות </a:t>
            </a:r>
          </a:p>
        </p:txBody>
      </p:sp>
    </p:spTree>
    <p:extLst>
      <p:ext uri="{BB962C8B-B14F-4D97-AF65-F5344CB8AC3E}">
        <p14:creationId xmlns:p14="http://schemas.microsoft.com/office/powerpoint/2010/main" val="119783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1255214" y="3284984"/>
            <a:ext cx="6906300" cy="1924400"/>
          </a:xfrm>
          <a:prstGeom prst="rect">
            <a:avLst/>
          </a:prstGeom>
          <a:noFill/>
          <a:ln>
            <a:noFill/>
          </a:ln>
        </p:spPr>
        <p:txBody>
          <a:bodyPr spcFirstLastPara="1" wrap="square" lIns="121888" tIns="121888" rIns="121888" bIns="121888" anchor="t" anchorCtr="0">
            <a:noAutofit/>
          </a:bodyPr>
          <a:lstStyle/>
          <a:p>
            <a:pPr marL="609539">
              <a:lnSpc>
                <a:spcPct val="150000"/>
              </a:lnSpc>
            </a:pPr>
            <a:endParaRPr dirty="0"/>
          </a:p>
        </p:txBody>
      </p:sp>
      <p:sp>
        <p:nvSpPr>
          <p:cNvPr id="5" name="כותרת 4"/>
          <p:cNvSpPr>
            <a:spLocks noGrp="1"/>
          </p:cNvSpPr>
          <p:nvPr>
            <p:ph type="ctrTitle"/>
          </p:nvPr>
        </p:nvSpPr>
        <p:spPr>
          <a:xfrm>
            <a:off x="553660" y="1435767"/>
            <a:ext cx="8154444" cy="1260000"/>
          </a:xfrm>
        </p:spPr>
        <p:txBody>
          <a:bodyPr/>
          <a:lstStyle/>
          <a:p>
            <a:r>
              <a:rPr lang="he-IL" dirty="0"/>
              <a:t>חטא העגל</a:t>
            </a:r>
            <a:br>
              <a:rPr lang="he-IL" dirty="0"/>
            </a:br>
            <a:r>
              <a:rPr lang="he-IL" dirty="0"/>
              <a:t>ספר שמות</a:t>
            </a:r>
            <a:br>
              <a:rPr lang="he-IL" dirty="0"/>
            </a:br>
            <a:r>
              <a:rPr lang="he-IL" dirty="0"/>
              <a:t>פרקים ל"ב-ל"ד</a:t>
            </a:r>
          </a:p>
        </p:txBody>
      </p:sp>
      <p:sp>
        <p:nvSpPr>
          <p:cNvPr id="7" name="כותרת משנה 6"/>
          <p:cNvSpPr>
            <a:spLocks noGrp="1"/>
          </p:cNvSpPr>
          <p:nvPr>
            <p:ph type="subTitle" idx="1"/>
          </p:nvPr>
        </p:nvSpPr>
        <p:spPr>
          <a:xfrm>
            <a:off x="630833" y="3527184"/>
            <a:ext cx="8155062" cy="720000"/>
          </a:xfrm>
        </p:spPr>
        <p:txBody>
          <a:bodyPr/>
          <a:lstStyle/>
          <a:p>
            <a:r>
              <a:rPr lang="he-IL" dirty="0">
                <a:sym typeface="Varela Round"/>
              </a:rPr>
              <a:t>תנ"ך </a:t>
            </a:r>
            <a:r>
              <a:rPr lang="he-IL" dirty="0" err="1">
                <a:sym typeface="Varela Round"/>
              </a:rPr>
              <a:t>חמ"ד</a:t>
            </a:r>
            <a:r>
              <a:rPr lang="he-IL" dirty="0">
                <a:sym typeface="Varela Round"/>
              </a:rPr>
              <a:t> חטיבת ביניים</a:t>
            </a:r>
          </a:p>
        </p:txBody>
      </p:sp>
      <p:sp>
        <p:nvSpPr>
          <p:cNvPr id="4" name="מציין מיקום תוכן 3"/>
          <p:cNvSpPr>
            <a:spLocks noGrp="1"/>
          </p:cNvSpPr>
          <p:nvPr>
            <p:ph idx="10"/>
          </p:nvPr>
        </p:nvSpPr>
        <p:spPr>
          <a:xfrm>
            <a:off x="630833" y="4247184"/>
            <a:ext cx="8155062" cy="720000"/>
          </a:xfrm>
        </p:spPr>
        <p:txBody>
          <a:bodyPr/>
          <a:lstStyle/>
          <a:p>
            <a:r>
              <a:rPr lang="he-IL" dirty="0">
                <a:sym typeface="Varela Round"/>
              </a:rPr>
              <a:t>שם המורה: אלקנה שרלו</a:t>
            </a:r>
          </a:p>
        </p:txBody>
      </p:sp>
    </p:spTree>
    <p:extLst>
      <p:ext uri="{BB962C8B-B14F-4D97-AF65-F5344CB8AC3E}">
        <p14:creationId xmlns:p14="http://schemas.microsoft.com/office/powerpoint/2010/main" val="1404247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7" name="כותרת 6"/>
          <p:cNvSpPr>
            <a:spLocks noGrp="1"/>
          </p:cNvSpPr>
          <p:nvPr>
            <p:ph type="title"/>
          </p:nvPr>
        </p:nvSpPr>
        <p:spPr>
          <a:xfrm>
            <a:off x="467544" y="836712"/>
            <a:ext cx="8371090" cy="720000"/>
          </a:xfrm>
        </p:spPr>
        <p:txBody>
          <a:bodyPr/>
          <a:lstStyle/>
          <a:p>
            <a:r>
              <a:rPr lang="he-IL" dirty="0"/>
              <a:t>חטא העגל שיעור 3</a:t>
            </a:r>
          </a:p>
        </p:txBody>
      </p:sp>
      <p:sp>
        <p:nvSpPr>
          <p:cNvPr id="8" name="מציין מיקום תוכן 7"/>
          <p:cNvSpPr>
            <a:spLocks noGrp="1"/>
          </p:cNvSpPr>
          <p:nvPr>
            <p:ph sz="quarter" idx="4"/>
          </p:nvPr>
        </p:nvSpPr>
        <p:spPr>
          <a:xfrm>
            <a:off x="107505" y="1725682"/>
            <a:ext cx="7029830" cy="4152517"/>
          </a:xfrm>
        </p:spPr>
        <p:txBody>
          <a:bodyPr>
            <a:normAutofit/>
          </a:bodyPr>
          <a:lstStyle/>
          <a:p>
            <a:pPr>
              <a:lnSpc>
                <a:spcPct val="200000"/>
              </a:lnSpc>
            </a:pPr>
            <a:r>
              <a:rPr lang="he-IL" sz="2800" dirty="0"/>
              <a:t>לוחות שניים ומידות הרחמים</a:t>
            </a:r>
          </a:p>
          <a:p>
            <a:pPr>
              <a:lnSpc>
                <a:spcPct val="200000"/>
              </a:lnSpc>
            </a:pPr>
            <a:r>
              <a:rPr lang="he-IL" sz="2800" dirty="0"/>
              <a:t>חידוש הברית בקבלת מצוות</a:t>
            </a:r>
          </a:p>
          <a:p>
            <a:pPr>
              <a:lnSpc>
                <a:spcPct val="200000"/>
              </a:lnSpc>
            </a:pPr>
            <a:r>
              <a:rPr lang="he-IL" sz="2800" dirty="0"/>
              <a:t>הארת פני משה</a:t>
            </a:r>
          </a:p>
          <a:p>
            <a:pPr>
              <a:lnSpc>
                <a:spcPct val="200000"/>
              </a:lnSpc>
            </a:pPr>
            <a:r>
              <a:rPr lang="he-IL" sz="2800" dirty="0" err="1"/>
              <a:t>ציויי</a:t>
            </a:r>
            <a:r>
              <a:rPr lang="he-IL" sz="2800" dirty="0"/>
              <a:t> השבת והמשכן</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215" t="18839" r="21216" b="9936"/>
          <a:stretch/>
        </p:blipFill>
        <p:spPr bwMode="auto">
          <a:xfrm flipH="1">
            <a:off x="-2" y="2132856"/>
            <a:ext cx="2239180" cy="364980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2539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11560" y="188640"/>
            <a:ext cx="8229600" cy="641975"/>
          </a:xfrm>
        </p:spPr>
        <p:txBody>
          <a:bodyPr>
            <a:noAutofit/>
          </a:bodyPr>
          <a:lstStyle/>
          <a:p>
            <a:r>
              <a:rPr lang="he-IL" sz="2800" dirty="0">
                <a:latin typeface="Varela Round" pitchFamily="2" charset="-79"/>
                <a:cs typeface="Varela Round" pitchFamily="2" charset="-79"/>
              </a:rPr>
              <a:t>סדר הזמנים של סיפור חטא העגל ושבירת הלוחות על </a:t>
            </a:r>
            <a:r>
              <a:rPr lang="he-IL" sz="2800" dirty="0" err="1">
                <a:latin typeface="Varela Round" pitchFamily="2" charset="-79"/>
                <a:cs typeface="Varela Round" pitchFamily="2" charset="-79"/>
              </a:rPr>
              <a:t>על</a:t>
            </a:r>
            <a:r>
              <a:rPr lang="he-IL" sz="2800" dirty="0">
                <a:latin typeface="Varela Round" pitchFamily="2" charset="-79"/>
                <a:cs typeface="Varela Round" pitchFamily="2" charset="-79"/>
              </a:rPr>
              <a:t> פי חז"ל</a:t>
            </a: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125" t="7608" r="6563"/>
          <a:stretch/>
        </p:blipFill>
        <p:spPr bwMode="auto">
          <a:xfrm>
            <a:off x="5926832" y="1600200"/>
            <a:ext cx="3185160" cy="3150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125" t="7608" r="6563"/>
          <a:stretch/>
        </p:blipFill>
        <p:spPr bwMode="auto">
          <a:xfrm>
            <a:off x="2768744" y="1600200"/>
            <a:ext cx="3185160" cy="3150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125" t="7608" r="6563"/>
          <a:stretch/>
        </p:blipFill>
        <p:spPr bwMode="auto">
          <a:xfrm>
            <a:off x="27776" y="1600200"/>
            <a:ext cx="3032056" cy="3150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25860" y="1061446"/>
            <a:ext cx="8759472" cy="461665"/>
          </a:xfrm>
          <a:prstGeom prst="rect">
            <a:avLst/>
          </a:prstGeom>
          <a:noFill/>
        </p:spPr>
        <p:txBody>
          <a:bodyPr wrap="square" rtlCol="1">
            <a:spAutoFit/>
          </a:bodyPr>
          <a:lstStyle/>
          <a:p>
            <a:r>
              <a:rPr lang="he-IL" sz="2400" dirty="0">
                <a:latin typeface="Varela Round" pitchFamily="2" charset="-79"/>
                <a:cs typeface="Varela Round" pitchFamily="2" charset="-79"/>
              </a:rPr>
              <a:t>3 תקופות של משה בהר סיני </a:t>
            </a:r>
            <a:r>
              <a:rPr lang="he-IL" sz="1400" dirty="0">
                <a:latin typeface="Varela Round" pitchFamily="2" charset="-79"/>
                <a:cs typeface="Varela Round" pitchFamily="2" charset="-79"/>
              </a:rPr>
              <a:t>(ג'בל סין בשר) </a:t>
            </a:r>
            <a:r>
              <a:rPr lang="he-IL" sz="2400" dirty="0">
                <a:latin typeface="Varela Round" pitchFamily="2" charset="-79"/>
                <a:cs typeface="Varela Round" pitchFamily="2" charset="-79"/>
              </a:rPr>
              <a:t>- 40 יום כל אחת </a:t>
            </a:r>
          </a:p>
        </p:txBody>
      </p:sp>
      <p:sp>
        <p:nvSpPr>
          <p:cNvPr id="9" name="TextBox 8"/>
          <p:cNvSpPr txBox="1"/>
          <p:nvPr/>
        </p:nvSpPr>
        <p:spPr>
          <a:xfrm>
            <a:off x="-36512" y="3789040"/>
            <a:ext cx="9084216" cy="1015663"/>
          </a:xfrm>
          <a:prstGeom prst="rect">
            <a:avLst/>
          </a:prstGeom>
          <a:noFill/>
        </p:spPr>
        <p:txBody>
          <a:bodyPr wrap="square" rtlCol="1">
            <a:spAutoFit/>
          </a:bodyPr>
          <a:lstStyle/>
          <a:p>
            <a:r>
              <a:rPr lang="he-IL" sz="2000" b="1" dirty="0">
                <a:solidFill>
                  <a:schemeClr val="bg2"/>
                </a:solidFill>
                <a:latin typeface="Varela Round" pitchFamily="2" charset="-79"/>
                <a:cs typeface="Varela Round" pitchFamily="2" charset="-79"/>
              </a:rPr>
              <a:t>ו' סיון		           י"ז תמוז        		א' אלול	                         י' תשרי</a:t>
            </a:r>
          </a:p>
          <a:p>
            <a:r>
              <a:rPr lang="he-IL" sz="2000" b="1" dirty="0">
                <a:solidFill>
                  <a:schemeClr val="bg2"/>
                </a:solidFill>
                <a:latin typeface="Varela Round" pitchFamily="2" charset="-79"/>
                <a:cs typeface="Varela Round" pitchFamily="2" charset="-79"/>
              </a:rPr>
              <a:t>שמיעת עשרת                חטא העגל                      			</a:t>
            </a:r>
          </a:p>
          <a:p>
            <a:r>
              <a:rPr lang="he-IL" sz="2000" b="1" dirty="0">
                <a:solidFill>
                  <a:schemeClr val="bg2"/>
                </a:solidFill>
                <a:latin typeface="Varela Round" pitchFamily="2" charset="-79"/>
                <a:cs typeface="Varela Round" pitchFamily="2" charset="-79"/>
              </a:rPr>
              <a:t>הדברות 		      שבירת הלוחות</a:t>
            </a:r>
            <a:r>
              <a:rPr lang="he-IL" sz="2000" b="1" dirty="0">
                <a:latin typeface="Varela Round" pitchFamily="2" charset="-79"/>
                <a:cs typeface="Varela Round" pitchFamily="2" charset="-79"/>
              </a:rPr>
              <a:t>				</a:t>
            </a:r>
          </a:p>
        </p:txBody>
      </p:sp>
      <p:sp>
        <p:nvSpPr>
          <p:cNvPr id="4" name="סוגר מסולסל שמאלי 3"/>
          <p:cNvSpPr/>
          <p:nvPr/>
        </p:nvSpPr>
        <p:spPr>
          <a:xfrm rot="5400000">
            <a:off x="6840252" y="1843313"/>
            <a:ext cx="1152127" cy="2664296"/>
          </a:xfrm>
          <a:prstGeom prst="lef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11" name="סוגר מסולסל שמאלי 10"/>
          <p:cNvSpPr/>
          <p:nvPr/>
        </p:nvSpPr>
        <p:spPr>
          <a:xfrm rot="5400000">
            <a:off x="4022948" y="1847641"/>
            <a:ext cx="1152127" cy="2655639"/>
          </a:xfrm>
          <a:prstGeom prst="lef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12" name="סוגר מסולסל שמאלי 11"/>
          <p:cNvSpPr/>
          <p:nvPr/>
        </p:nvSpPr>
        <p:spPr>
          <a:xfrm rot="5400000">
            <a:off x="1016782" y="1708477"/>
            <a:ext cx="1152127" cy="2933972"/>
          </a:xfrm>
          <a:prstGeom prst="lef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10" name="TextBox 9"/>
          <p:cNvSpPr txBox="1"/>
          <p:nvPr/>
        </p:nvSpPr>
        <p:spPr>
          <a:xfrm>
            <a:off x="6372200" y="3356992"/>
            <a:ext cx="2232248" cy="400110"/>
          </a:xfrm>
          <a:prstGeom prst="rect">
            <a:avLst/>
          </a:prstGeom>
          <a:noFill/>
        </p:spPr>
        <p:txBody>
          <a:bodyPr wrap="square" rtlCol="1">
            <a:spAutoFit/>
          </a:bodyPr>
          <a:lstStyle/>
          <a:p>
            <a:r>
              <a:rPr lang="he-IL" sz="2000" b="1" dirty="0">
                <a:solidFill>
                  <a:schemeClr val="bg2"/>
                </a:solidFill>
                <a:latin typeface="Varela Round" pitchFamily="2" charset="-79"/>
                <a:cs typeface="Varela Round" pitchFamily="2" charset="-79"/>
              </a:rPr>
              <a:t>40 יום לימוד תורה</a:t>
            </a:r>
          </a:p>
        </p:txBody>
      </p:sp>
      <p:sp>
        <p:nvSpPr>
          <p:cNvPr id="14" name="TextBox 13"/>
          <p:cNvSpPr txBox="1"/>
          <p:nvPr/>
        </p:nvSpPr>
        <p:spPr>
          <a:xfrm>
            <a:off x="3212936" y="3372780"/>
            <a:ext cx="2713895" cy="400110"/>
          </a:xfrm>
          <a:prstGeom prst="rect">
            <a:avLst/>
          </a:prstGeom>
          <a:noFill/>
        </p:spPr>
        <p:txBody>
          <a:bodyPr wrap="square" rtlCol="1">
            <a:spAutoFit/>
          </a:bodyPr>
          <a:lstStyle/>
          <a:p>
            <a:r>
              <a:rPr lang="he-IL" sz="2000" b="1" dirty="0">
                <a:solidFill>
                  <a:schemeClr val="bg2"/>
                </a:solidFill>
                <a:latin typeface="Varela Round" pitchFamily="2" charset="-79"/>
                <a:cs typeface="Varela Round" pitchFamily="2" charset="-79"/>
              </a:rPr>
              <a:t>40 יום תפילה ותחנונים</a:t>
            </a:r>
          </a:p>
        </p:txBody>
      </p:sp>
      <p:sp>
        <p:nvSpPr>
          <p:cNvPr id="15" name="TextBox 14"/>
          <p:cNvSpPr txBox="1"/>
          <p:nvPr/>
        </p:nvSpPr>
        <p:spPr>
          <a:xfrm>
            <a:off x="27776" y="3372780"/>
            <a:ext cx="2949527" cy="400110"/>
          </a:xfrm>
          <a:prstGeom prst="rect">
            <a:avLst/>
          </a:prstGeom>
          <a:noFill/>
        </p:spPr>
        <p:txBody>
          <a:bodyPr wrap="square" rtlCol="1">
            <a:spAutoFit/>
          </a:bodyPr>
          <a:lstStyle/>
          <a:p>
            <a:r>
              <a:rPr lang="he-IL" sz="2000" b="1" dirty="0">
                <a:solidFill>
                  <a:schemeClr val="bg2"/>
                </a:solidFill>
                <a:latin typeface="Varela Round" pitchFamily="2" charset="-79"/>
                <a:cs typeface="Varela Round" pitchFamily="2" charset="-79"/>
              </a:rPr>
              <a:t>40 יום קבלת לוחות שניים</a:t>
            </a:r>
          </a:p>
        </p:txBody>
      </p:sp>
    </p:spTree>
    <p:extLst>
      <p:ext uri="{BB962C8B-B14F-4D97-AF65-F5344CB8AC3E}">
        <p14:creationId xmlns:p14="http://schemas.microsoft.com/office/powerpoint/2010/main" val="2806489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39552" y="44624"/>
            <a:ext cx="8229600" cy="5976664"/>
          </a:xfrm>
        </p:spPr>
        <p:txBody>
          <a:bodyPr>
            <a:noAutofit/>
          </a:bodyPr>
          <a:lstStyle/>
          <a:p>
            <a:pPr algn="r"/>
            <a:r>
              <a:rPr lang="he-IL" sz="3200" dirty="0">
                <a:latin typeface="Varela Round" pitchFamily="2" charset="-79"/>
                <a:cs typeface="Varela Round" pitchFamily="2" charset="-79"/>
              </a:rPr>
              <a:t>מהלך האירועים בפרקים ל"ב – ל"ד</a:t>
            </a:r>
            <a:br>
              <a:rPr lang="he-IL" sz="3200" dirty="0">
                <a:latin typeface="Varela Round" pitchFamily="2" charset="-79"/>
                <a:cs typeface="Varela Round" pitchFamily="2" charset="-79"/>
              </a:rPr>
            </a:br>
            <a:br>
              <a:rPr lang="he-IL" sz="3200" dirty="0">
                <a:latin typeface="Varela Round" pitchFamily="2" charset="-79"/>
                <a:cs typeface="Varela Round" pitchFamily="2" charset="-79"/>
              </a:rPr>
            </a:br>
            <a:r>
              <a:rPr lang="he-IL" sz="3200" dirty="0">
                <a:latin typeface="Varela Round" pitchFamily="2" charset="-79"/>
                <a:cs typeface="Varela Round" pitchFamily="2" charset="-79"/>
              </a:rPr>
              <a:t>בסוף פרק ל"ב ובמהלך פרק ל"ג מתוארות תפילות של משה לקב"ה בבקשה להחזרת השכינה על העם ולהתגלות מיוחדת למשה.</a:t>
            </a:r>
            <a:br>
              <a:rPr lang="he-IL" sz="3200" dirty="0">
                <a:latin typeface="Varela Round" pitchFamily="2" charset="-79"/>
                <a:cs typeface="Varela Round" pitchFamily="2" charset="-79"/>
              </a:rPr>
            </a:br>
            <a:br>
              <a:rPr lang="he-IL" sz="3200" dirty="0">
                <a:latin typeface="Varela Round" pitchFamily="2" charset="-79"/>
                <a:cs typeface="Varela Round" pitchFamily="2" charset="-79"/>
              </a:rPr>
            </a:br>
            <a:r>
              <a:rPr lang="he-IL" sz="3200" dirty="0">
                <a:latin typeface="Varela Round" pitchFamily="2" charset="-79"/>
                <a:cs typeface="Varela Round" pitchFamily="2" charset="-79"/>
              </a:rPr>
              <a:t>בתחילת פרק ל"ד משה מצווה לעלות שוב להר סיני עם שני לוחות אבנים בידו...</a:t>
            </a:r>
            <a:br>
              <a:rPr lang="he-IL" sz="4000" dirty="0">
                <a:latin typeface="Varela Round" pitchFamily="2" charset="-79"/>
                <a:cs typeface="Varela Round" pitchFamily="2" charset="-79"/>
              </a:rPr>
            </a:br>
            <a:br>
              <a:rPr lang="he-IL" sz="4000" dirty="0">
                <a:latin typeface="Varela Round" pitchFamily="2" charset="-79"/>
                <a:cs typeface="Varela Round" pitchFamily="2" charset="-79"/>
              </a:rPr>
            </a:br>
            <a:endParaRPr lang="he-IL" sz="4000" dirty="0">
              <a:latin typeface="Varela Round" pitchFamily="2" charset="-79"/>
              <a:cs typeface="Varela Round" pitchFamily="2" charset="-79"/>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7769"/>
          <a:stretch/>
        </p:blipFill>
        <p:spPr bwMode="auto">
          <a:xfrm>
            <a:off x="0" y="4352588"/>
            <a:ext cx="3203848" cy="2532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5528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67544" y="332656"/>
            <a:ext cx="8229600" cy="648072"/>
          </a:xfrm>
        </p:spPr>
        <p:txBody>
          <a:bodyPr>
            <a:noAutofit/>
          </a:bodyPr>
          <a:lstStyle/>
          <a:p>
            <a:r>
              <a:rPr lang="he-IL" sz="3200" dirty="0">
                <a:latin typeface="Varela Round" pitchFamily="2" charset="-79"/>
                <a:cs typeface="Varela Round" pitchFamily="2" charset="-79"/>
              </a:rPr>
              <a:t>לוחות שניים </a:t>
            </a:r>
            <a:r>
              <a:rPr lang="he-IL" sz="2400" dirty="0">
                <a:latin typeface="Varela Round" pitchFamily="2" charset="-79"/>
                <a:cs typeface="Varela Round" pitchFamily="2" charset="-79"/>
              </a:rPr>
              <a:t>(שמות ל"ד פסוקים א-ד)</a:t>
            </a:r>
          </a:p>
        </p:txBody>
      </p:sp>
      <p:sp>
        <p:nvSpPr>
          <p:cNvPr id="3" name="מלבן 2"/>
          <p:cNvSpPr/>
          <p:nvPr/>
        </p:nvSpPr>
        <p:spPr>
          <a:xfrm>
            <a:off x="179512" y="1052736"/>
            <a:ext cx="8568952" cy="5693866"/>
          </a:xfrm>
          <a:prstGeom prst="rect">
            <a:avLst/>
          </a:prstGeom>
        </p:spPr>
        <p:txBody>
          <a:bodyPr wrap="square">
            <a:spAutoFit/>
          </a:bodyPr>
          <a:lstStyle/>
          <a:p>
            <a:pPr algn="just"/>
            <a:r>
              <a:rPr lang="he-IL" sz="2800" dirty="0">
                <a:latin typeface="Varela Round" pitchFamily="2" charset="-79"/>
                <a:cs typeface="Varela Round" pitchFamily="2" charset="-79"/>
              </a:rPr>
              <a:t>(א) וַיֹּאמֶר ה' </a:t>
            </a:r>
            <a:r>
              <a:rPr lang="he-IL" sz="2800" dirty="0" err="1">
                <a:latin typeface="Varela Round" pitchFamily="2" charset="-79"/>
                <a:cs typeface="Varela Round" pitchFamily="2" charset="-79"/>
              </a:rPr>
              <a:t>אֶל־מֹשֶׁה</a:t>
            </a:r>
            <a:r>
              <a:rPr lang="he-IL" sz="2800" dirty="0">
                <a:latin typeface="Varela Round" pitchFamily="2" charset="-79"/>
                <a:cs typeface="Varela Round" pitchFamily="2" charset="-79"/>
              </a:rPr>
              <a:t> </a:t>
            </a:r>
            <a:r>
              <a:rPr lang="he-IL" sz="2800" dirty="0" err="1">
                <a:latin typeface="Varela Round" pitchFamily="2" charset="-79"/>
                <a:cs typeface="Varela Round" pitchFamily="2" charset="-79"/>
              </a:rPr>
              <a:t>פְּסָל־לְך</a:t>
            </a:r>
            <a:r>
              <a:rPr lang="he-IL" sz="2800" dirty="0">
                <a:latin typeface="Varela Round" pitchFamily="2" charset="-79"/>
                <a:cs typeface="Varela Round" pitchFamily="2" charset="-79"/>
              </a:rPr>
              <a:t>ָ </a:t>
            </a:r>
            <a:r>
              <a:rPr lang="he-IL" sz="2800" dirty="0" err="1">
                <a:latin typeface="Varela Round" pitchFamily="2" charset="-79"/>
                <a:cs typeface="Varela Round" pitchFamily="2" charset="-79"/>
              </a:rPr>
              <a:t>שְׁנֵי־לֻחֹת</a:t>
            </a:r>
            <a:r>
              <a:rPr lang="he-IL" sz="2800" dirty="0">
                <a:latin typeface="Varela Round" pitchFamily="2" charset="-79"/>
                <a:cs typeface="Varela Round" pitchFamily="2" charset="-79"/>
              </a:rPr>
              <a:t> אֲבָנִים כָּרִאשֹׁנִים, וְכָתַבְתִּי </a:t>
            </a:r>
            <a:r>
              <a:rPr lang="he-IL" sz="2800" dirty="0" err="1">
                <a:latin typeface="Varela Round" pitchFamily="2" charset="-79"/>
                <a:cs typeface="Varela Round" pitchFamily="2" charset="-79"/>
              </a:rPr>
              <a:t>עַל־הַלֻּחֹת</a:t>
            </a:r>
            <a:r>
              <a:rPr lang="he-IL" sz="2800" dirty="0">
                <a:latin typeface="Varela Round" pitchFamily="2" charset="-79"/>
                <a:cs typeface="Varela Round" pitchFamily="2" charset="-79"/>
              </a:rPr>
              <a:t> </a:t>
            </a:r>
            <a:r>
              <a:rPr lang="he-IL" sz="2800" dirty="0" err="1">
                <a:latin typeface="Varela Round" pitchFamily="2" charset="-79"/>
                <a:cs typeface="Varela Round" pitchFamily="2" charset="-79"/>
              </a:rPr>
              <a:t>אֶת־הַדְּבָרִים</a:t>
            </a:r>
            <a:r>
              <a:rPr lang="he-IL" sz="2800" dirty="0">
                <a:latin typeface="Varela Round" pitchFamily="2" charset="-79"/>
                <a:cs typeface="Varela Round" pitchFamily="2" charset="-79"/>
              </a:rPr>
              <a:t> אֲשֶׁר הָיוּ </a:t>
            </a:r>
            <a:r>
              <a:rPr lang="he-IL" sz="2800" dirty="0" err="1">
                <a:latin typeface="Varela Round" pitchFamily="2" charset="-79"/>
                <a:cs typeface="Varela Round" pitchFamily="2" charset="-79"/>
              </a:rPr>
              <a:t>עַל־הַלֻּחֹת</a:t>
            </a:r>
            <a:r>
              <a:rPr lang="he-IL" sz="2800" dirty="0">
                <a:latin typeface="Varela Round" pitchFamily="2" charset="-79"/>
                <a:cs typeface="Varela Round" pitchFamily="2" charset="-79"/>
              </a:rPr>
              <a:t> הָרִאשֹׁנִים אֲשֶׁר שִׁבַּרְתָּ׃ (ב) וֶהְיֵה נָכוֹן לַבֹּקֶר וְעָלִיתָ בַבֹּקֶר </a:t>
            </a:r>
            <a:r>
              <a:rPr lang="he-IL" sz="2800" dirty="0" err="1">
                <a:latin typeface="Varela Round" pitchFamily="2" charset="-79"/>
                <a:cs typeface="Varela Round" pitchFamily="2" charset="-79"/>
              </a:rPr>
              <a:t>אֶל־הַר</a:t>
            </a:r>
            <a:r>
              <a:rPr lang="he-IL" sz="2800" dirty="0">
                <a:latin typeface="Varela Round" pitchFamily="2" charset="-79"/>
                <a:cs typeface="Varela Round" pitchFamily="2" charset="-79"/>
              </a:rPr>
              <a:t> סִינַי וְנִצַּבְתָּ לִי שָׁם </a:t>
            </a:r>
            <a:r>
              <a:rPr lang="he-IL" sz="2800" dirty="0" err="1">
                <a:latin typeface="Varela Round" pitchFamily="2" charset="-79"/>
                <a:cs typeface="Varela Round" pitchFamily="2" charset="-79"/>
              </a:rPr>
              <a:t>עַל־רֹאש</a:t>
            </a:r>
            <a:r>
              <a:rPr lang="he-IL" sz="2800" dirty="0">
                <a:latin typeface="Varela Round" pitchFamily="2" charset="-79"/>
                <a:cs typeface="Varela Round" pitchFamily="2" charset="-79"/>
              </a:rPr>
              <a:t>ׁ הָהָר׃ (ג) וְאִישׁ </a:t>
            </a:r>
            <a:r>
              <a:rPr lang="he-IL" sz="2800" dirty="0" err="1">
                <a:latin typeface="Varela Round" pitchFamily="2" charset="-79"/>
                <a:cs typeface="Varela Round" pitchFamily="2" charset="-79"/>
              </a:rPr>
              <a:t>לֹא־יַעֲלֶה</a:t>
            </a:r>
            <a:r>
              <a:rPr lang="he-IL" sz="2800" dirty="0">
                <a:latin typeface="Varela Round" pitchFamily="2" charset="-79"/>
                <a:cs typeface="Varela Round" pitchFamily="2" charset="-79"/>
              </a:rPr>
              <a:t> עִמָּךְ </a:t>
            </a:r>
            <a:r>
              <a:rPr lang="he-IL" sz="2800" dirty="0" err="1">
                <a:latin typeface="Varela Round" pitchFamily="2" charset="-79"/>
                <a:cs typeface="Varela Round" pitchFamily="2" charset="-79"/>
              </a:rPr>
              <a:t>וְגַם־אִיש</a:t>
            </a:r>
            <a:r>
              <a:rPr lang="he-IL" sz="2800" dirty="0">
                <a:latin typeface="Varela Round" pitchFamily="2" charset="-79"/>
                <a:cs typeface="Varela Round" pitchFamily="2" charset="-79"/>
              </a:rPr>
              <a:t>ׁ </a:t>
            </a:r>
            <a:r>
              <a:rPr lang="he-IL" sz="2800" dirty="0" err="1">
                <a:latin typeface="Varela Round" pitchFamily="2" charset="-79"/>
                <a:cs typeface="Varela Round" pitchFamily="2" charset="-79"/>
              </a:rPr>
              <a:t>אַל־יֵרָא</a:t>
            </a:r>
            <a:r>
              <a:rPr lang="he-IL" sz="2800" dirty="0">
                <a:latin typeface="Varela Round" pitchFamily="2" charset="-79"/>
                <a:cs typeface="Varela Round" pitchFamily="2" charset="-79"/>
              </a:rPr>
              <a:t> </a:t>
            </a:r>
            <a:r>
              <a:rPr lang="he-IL" sz="2800" dirty="0" err="1">
                <a:latin typeface="Varela Round" pitchFamily="2" charset="-79"/>
                <a:cs typeface="Varela Round" pitchFamily="2" charset="-79"/>
              </a:rPr>
              <a:t>בְּכָל־הָהָר</a:t>
            </a:r>
            <a:r>
              <a:rPr lang="he-IL" sz="2800" dirty="0">
                <a:latin typeface="Varela Round" pitchFamily="2" charset="-79"/>
                <a:cs typeface="Varela Round" pitchFamily="2" charset="-79"/>
              </a:rPr>
              <a:t> </a:t>
            </a:r>
            <a:r>
              <a:rPr lang="he-IL" sz="2800" dirty="0" err="1">
                <a:latin typeface="Varela Round" pitchFamily="2" charset="-79"/>
                <a:cs typeface="Varela Round" pitchFamily="2" charset="-79"/>
              </a:rPr>
              <a:t>גַּם־הַצֹּאן</a:t>
            </a:r>
            <a:r>
              <a:rPr lang="he-IL" sz="2800" dirty="0">
                <a:latin typeface="Varela Round" pitchFamily="2" charset="-79"/>
                <a:cs typeface="Varela Round" pitchFamily="2" charset="-79"/>
              </a:rPr>
              <a:t> וְהַבָּקָר </a:t>
            </a:r>
            <a:r>
              <a:rPr lang="he-IL" sz="2800" dirty="0" err="1">
                <a:latin typeface="Varela Round" pitchFamily="2" charset="-79"/>
                <a:cs typeface="Varela Round" pitchFamily="2" charset="-79"/>
              </a:rPr>
              <a:t>אַל־יִרְעו</a:t>
            </a:r>
            <a:r>
              <a:rPr lang="he-IL" sz="2800" dirty="0">
                <a:latin typeface="Varela Round" pitchFamily="2" charset="-79"/>
                <a:cs typeface="Varela Round" pitchFamily="2" charset="-79"/>
              </a:rPr>
              <a:t>ּ </a:t>
            </a:r>
            <a:r>
              <a:rPr lang="he-IL" sz="2800" dirty="0" err="1">
                <a:latin typeface="Varela Round" pitchFamily="2" charset="-79"/>
                <a:cs typeface="Varela Round" pitchFamily="2" charset="-79"/>
              </a:rPr>
              <a:t>אֶל־מוּל</a:t>
            </a:r>
            <a:r>
              <a:rPr lang="he-IL" sz="2800" dirty="0">
                <a:latin typeface="Varela Round" pitchFamily="2" charset="-79"/>
                <a:cs typeface="Varela Round" pitchFamily="2" charset="-79"/>
              </a:rPr>
              <a:t> הָהָר הַהוּא׃ (ד) וַיִּפְסֹל </a:t>
            </a:r>
            <a:r>
              <a:rPr lang="he-IL" sz="2800" dirty="0" err="1">
                <a:latin typeface="Varela Round" pitchFamily="2" charset="-79"/>
                <a:cs typeface="Varela Round" pitchFamily="2" charset="-79"/>
              </a:rPr>
              <a:t>שְׁנֵי־לֻחֹת</a:t>
            </a:r>
            <a:r>
              <a:rPr lang="he-IL" sz="2800" dirty="0">
                <a:latin typeface="Varela Round" pitchFamily="2" charset="-79"/>
                <a:cs typeface="Varela Round" pitchFamily="2" charset="-79"/>
              </a:rPr>
              <a:t> אֲבָנִים כָּרִאשֹׁנִים </a:t>
            </a:r>
            <a:r>
              <a:rPr lang="he-IL" sz="2800" dirty="0" err="1">
                <a:latin typeface="Varela Round" pitchFamily="2" charset="-79"/>
                <a:cs typeface="Varela Round" pitchFamily="2" charset="-79"/>
              </a:rPr>
              <a:t>וַיַּשְׁכֵּם</a:t>
            </a:r>
            <a:r>
              <a:rPr lang="he-IL" sz="2800" dirty="0">
                <a:latin typeface="Varela Round" pitchFamily="2" charset="-79"/>
                <a:cs typeface="Varela Round" pitchFamily="2" charset="-79"/>
              </a:rPr>
              <a:t> מֹשֶׁה בַבֹּקֶר וַיַּעַל </a:t>
            </a:r>
            <a:r>
              <a:rPr lang="he-IL" sz="2800" dirty="0" err="1">
                <a:latin typeface="Varela Round" pitchFamily="2" charset="-79"/>
                <a:cs typeface="Varela Round" pitchFamily="2" charset="-79"/>
              </a:rPr>
              <a:t>אֶל־הַר</a:t>
            </a:r>
            <a:r>
              <a:rPr lang="he-IL" sz="2800" dirty="0">
                <a:latin typeface="Varela Round" pitchFamily="2" charset="-79"/>
                <a:cs typeface="Varela Round" pitchFamily="2" charset="-79"/>
              </a:rPr>
              <a:t> סִינַי כַּאֲשֶׁר </a:t>
            </a:r>
            <a:r>
              <a:rPr lang="he-IL" sz="2800" dirty="0" err="1">
                <a:latin typeface="Varela Round" pitchFamily="2" charset="-79"/>
                <a:cs typeface="Varela Round" pitchFamily="2" charset="-79"/>
              </a:rPr>
              <a:t>צִוָּה</a:t>
            </a:r>
            <a:r>
              <a:rPr lang="he-IL" sz="2800" dirty="0">
                <a:latin typeface="Varela Round" pitchFamily="2" charset="-79"/>
                <a:cs typeface="Varela Round" pitchFamily="2" charset="-79"/>
              </a:rPr>
              <a:t> ה' אֹתוֹ </a:t>
            </a:r>
            <a:r>
              <a:rPr lang="he-IL" sz="2800" dirty="0" err="1">
                <a:latin typeface="Varela Round" pitchFamily="2" charset="-79"/>
                <a:cs typeface="Varela Round" pitchFamily="2" charset="-79"/>
              </a:rPr>
              <a:t>וַיִּקַּח</a:t>
            </a:r>
            <a:r>
              <a:rPr lang="he-IL" sz="2800" dirty="0">
                <a:latin typeface="Varela Round" pitchFamily="2" charset="-79"/>
                <a:cs typeface="Varela Round" pitchFamily="2" charset="-79"/>
              </a:rPr>
              <a:t> בְּיָדוֹ שְׁנֵי לֻחֹת אֲבָנִים׃</a:t>
            </a:r>
          </a:p>
          <a:p>
            <a:endParaRPr lang="he-IL" sz="2800" dirty="0">
              <a:latin typeface="Varela Round" pitchFamily="2" charset="-79"/>
              <a:cs typeface="Varela Round" pitchFamily="2" charset="-79"/>
            </a:endParaRPr>
          </a:p>
          <a:p>
            <a:r>
              <a:rPr lang="he-IL" sz="2800" dirty="0">
                <a:latin typeface="Varela Round" pitchFamily="2" charset="-79"/>
                <a:cs typeface="Varela Round" pitchFamily="2" charset="-79"/>
              </a:rPr>
              <a:t>			</a:t>
            </a:r>
            <a:r>
              <a:rPr lang="he-IL" sz="2800" dirty="0">
                <a:latin typeface="Varela Round" pitchFamily="2" charset="-79"/>
                <a:cs typeface="Varela Round" pitchFamily="2" charset="-79"/>
                <a:sym typeface="Wingdings" pitchFamily="2" charset="2"/>
              </a:rPr>
              <a:t> מה ההבדלים שאתם מזהים בין 				מעמד	 מתן לוחות שניים לבין</a:t>
            </a:r>
          </a:p>
          <a:p>
            <a:r>
              <a:rPr lang="he-IL" sz="2800" dirty="0">
                <a:latin typeface="Varela Round" pitchFamily="2" charset="-79"/>
                <a:cs typeface="Varela Round" pitchFamily="2" charset="-79"/>
                <a:sym typeface="Wingdings" pitchFamily="2" charset="2"/>
              </a:rPr>
              <a:t>			מעמד מתן לוחות ראשונים?</a:t>
            </a:r>
          </a:p>
          <a:p>
            <a:r>
              <a:rPr lang="he-IL" sz="2800" dirty="0">
                <a:latin typeface="Varela Round" pitchFamily="2" charset="-79"/>
                <a:cs typeface="Varela Round" pitchFamily="2" charset="-79"/>
                <a:sym typeface="Wingdings" pitchFamily="2" charset="2"/>
              </a:rPr>
              <a:t>			 האם יש הבדל בלוחות עצמם?</a:t>
            </a:r>
            <a:r>
              <a:rPr lang="he-IL" sz="2800" dirty="0">
                <a:latin typeface="Varela Round" pitchFamily="2" charset="-79"/>
                <a:cs typeface="Varela Round" pitchFamily="2" charset="-79"/>
              </a:rPr>
              <a:t> </a:t>
            </a:r>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838"/>
          <a:stretch/>
        </p:blipFill>
        <p:spPr bwMode="auto">
          <a:xfrm>
            <a:off x="0" y="5268346"/>
            <a:ext cx="959310" cy="1443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4729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17944" y="908720"/>
            <a:ext cx="8964488" cy="5262979"/>
          </a:xfrm>
          <a:prstGeom prst="rect">
            <a:avLst/>
          </a:prstGeom>
        </p:spPr>
        <p:txBody>
          <a:bodyPr wrap="square">
            <a:spAutoFit/>
          </a:bodyPr>
          <a:lstStyle/>
          <a:p>
            <a:r>
              <a:rPr lang="he-IL" sz="2800" dirty="0">
                <a:latin typeface="Varela Round" pitchFamily="2" charset="-79"/>
                <a:cs typeface="Varela Round" pitchFamily="2" charset="-79"/>
              </a:rPr>
              <a:t>(ה) וַיֵּרֶד ה' בֶּעָנָן </a:t>
            </a:r>
            <a:r>
              <a:rPr lang="he-IL" sz="2800" dirty="0" err="1">
                <a:latin typeface="Varela Round" pitchFamily="2" charset="-79"/>
                <a:cs typeface="Varela Round" pitchFamily="2" charset="-79"/>
              </a:rPr>
              <a:t>וַיִּתְיַצֵּב</a:t>
            </a:r>
            <a:r>
              <a:rPr lang="he-IL" sz="2800" dirty="0">
                <a:latin typeface="Varela Round" pitchFamily="2" charset="-79"/>
                <a:cs typeface="Varela Round" pitchFamily="2" charset="-79"/>
              </a:rPr>
              <a:t> עִמּוֹ שָׁם וַיִּקְרָא בְשֵׁם ה'׃</a:t>
            </a:r>
          </a:p>
          <a:p>
            <a:r>
              <a:rPr lang="he-IL" sz="2800" dirty="0">
                <a:latin typeface="Varela Round" pitchFamily="2" charset="-79"/>
                <a:cs typeface="Varela Round" pitchFamily="2" charset="-79"/>
              </a:rPr>
              <a:t>(ו) וַיַּעֲבֹר ה' </a:t>
            </a:r>
            <a:r>
              <a:rPr lang="he-IL" sz="2800" dirty="0" err="1">
                <a:latin typeface="Varela Round" pitchFamily="2" charset="-79"/>
                <a:cs typeface="Varela Round" pitchFamily="2" charset="-79"/>
              </a:rPr>
              <a:t>עַל־פָּנָיו</a:t>
            </a:r>
            <a:r>
              <a:rPr lang="he-IL" sz="2800" dirty="0">
                <a:latin typeface="Varela Round" pitchFamily="2" charset="-79"/>
                <a:cs typeface="Varela Round" pitchFamily="2" charset="-79"/>
              </a:rPr>
              <a:t> וַיִּקְרָא </a:t>
            </a:r>
            <a:r>
              <a:rPr lang="he-IL" sz="2800" b="1" dirty="0">
                <a:latin typeface="Varela Round" pitchFamily="2" charset="-79"/>
                <a:cs typeface="Varela Round" pitchFamily="2" charset="-79"/>
              </a:rPr>
              <a:t>ה' ה' אֵל רַחוּם וְחַנּוּן אֶרֶךְ אַפַּיִם </a:t>
            </a:r>
            <a:r>
              <a:rPr lang="he-IL" sz="2800" b="1" dirty="0" err="1">
                <a:latin typeface="Varela Round" pitchFamily="2" charset="-79"/>
                <a:cs typeface="Varela Round" pitchFamily="2" charset="-79"/>
              </a:rPr>
              <a:t>וְרַב־חֶסֶד</a:t>
            </a:r>
            <a:r>
              <a:rPr lang="he-IL" sz="2800" b="1" dirty="0">
                <a:latin typeface="Varela Round" pitchFamily="2" charset="-79"/>
                <a:cs typeface="Varela Round" pitchFamily="2" charset="-79"/>
              </a:rPr>
              <a:t> וֶאֱמֶת:</a:t>
            </a:r>
          </a:p>
          <a:p>
            <a:r>
              <a:rPr lang="he-IL" sz="2800" dirty="0">
                <a:latin typeface="Varela Round" pitchFamily="2" charset="-79"/>
                <a:cs typeface="Varela Round" pitchFamily="2" charset="-79"/>
              </a:rPr>
              <a:t>(ז) </a:t>
            </a:r>
            <a:r>
              <a:rPr lang="he-IL" sz="2800" b="1" dirty="0">
                <a:latin typeface="Varela Round" pitchFamily="2" charset="-79"/>
                <a:cs typeface="Varela Round" pitchFamily="2" charset="-79"/>
              </a:rPr>
              <a:t>נֹצֵר חֶסֶד לָאֲלָפִים נֹשֵׂא </a:t>
            </a:r>
            <a:r>
              <a:rPr lang="he-IL" sz="2800" b="1" dirty="0" err="1">
                <a:latin typeface="Varela Round" pitchFamily="2" charset="-79"/>
                <a:cs typeface="Varela Round" pitchFamily="2" charset="-79"/>
              </a:rPr>
              <a:t>עָוֺן</a:t>
            </a:r>
            <a:r>
              <a:rPr lang="he-IL" sz="2800" b="1" dirty="0">
                <a:latin typeface="Varela Round" pitchFamily="2" charset="-79"/>
                <a:cs typeface="Varela Round" pitchFamily="2" charset="-79"/>
              </a:rPr>
              <a:t> וָפֶשַׁע וְחַטָּאָה וְנַקֵּה </a:t>
            </a:r>
            <a:r>
              <a:rPr lang="he-IL" sz="2800" dirty="0">
                <a:latin typeface="Varela Round" pitchFamily="2" charset="-79"/>
                <a:cs typeface="Varela Round" pitchFamily="2" charset="-79"/>
              </a:rPr>
              <a:t>לֹא יְנַקֶּה פֹּקֵד </a:t>
            </a:r>
            <a:r>
              <a:rPr lang="he-IL" sz="2800" dirty="0" err="1">
                <a:latin typeface="Varela Round" pitchFamily="2" charset="-79"/>
                <a:cs typeface="Varela Round" pitchFamily="2" charset="-79"/>
              </a:rPr>
              <a:t>עֲוֺן</a:t>
            </a:r>
            <a:r>
              <a:rPr lang="he-IL" sz="2800" dirty="0">
                <a:latin typeface="Varela Round" pitchFamily="2" charset="-79"/>
                <a:cs typeface="Varela Round" pitchFamily="2" charset="-79"/>
              </a:rPr>
              <a:t> אָבוֹת </a:t>
            </a:r>
            <a:r>
              <a:rPr lang="he-IL" sz="2800" dirty="0" err="1">
                <a:latin typeface="Varela Round" pitchFamily="2" charset="-79"/>
                <a:cs typeface="Varela Round" pitchFamily="2" charset="-79"/>
              </a:rPr>
              <a:t>עַל־בָּנִים</a:t>
            </a:r>
            <a:r>
              <a:rPr lang="he-IL" sz="2800" dirty="0">
                <a:latin typeface="Varela Round" pitchFamily="2" charset="-79"/>
                <a:cs typeface="Varela Round" pitchFamily="2" charset="-79"/>
              </a:rPr>
              <a:t> </a:t>
            </a:r>
            <a:r>
              <a:rPr lang="he-IL" sz="2800" dirty="0" err="1">
                <a:latin typeface="Varela Round" pitchFamily="2" charset="-79"/>
                <a:cs typeface="Varela Round" pitchFamily="2" charset="-79"/>
              </a:rPr>
              <a:t>וְעַל־בְּנֵי</a:t>
            </a:r>
            <a:r>
              <a:rPr lang="he-IL" sz="2800" dirty="0">
                <a:latin typeface="Varela Round" pitchFamily="2" charset="-79"/>
                <a:cs typeface="Varela Round" pitchFamily="2" charset="-79"/>
              </a:rPr>
              <a:t> בָנִים </a:t>
            </a:r>
            <a:r>
              <a:rPr lang="he-IL" sz="2800" dirty="0" err="1">
                <a:latin typeface="Varela Round" pitchFamily="2" charset="-79"/>
                <a:cs typeface="Varela Round" pitchFamily="2" charset="-79"/>
              </a:rPr>
              <a:t>עַל־שִׁלֵּשִׁים</a:t>
            </a:r>
            <a:r>
              <a:rPr lang="he-IL" sz="2800" dirty="0">
                <a:latin typeface="Varela Round" pitchFamily="2" charset="-79"/>
                <a:cs typeface="Varela Round" pitchFamily="2" charset="-79"/>
              </a:rPr>
              <a:t> </a:t>
            </a:r>
            <a:r>
              <a:rPr lang="he-IL" sz="2800" dirty="0" err="1">
                <a:latin typeface="Varela Round" pitchFamily="2" charset="-79"/>
                <a:cs typeface="Varela Round" pitchFamily="2" charset="-79"/>
              </a:rPr>
              <a:t>וְעַל־רִבֵּעִים</a:t>
            </a:r>
            <a:r>
              <a:rPr lang="he-IL" sz="2800" dirty="0">
                <a:latin typeface="Varela Round" pitchFamily="2" charset="-79"/>
                <a:cs typeface="Varela Round" pitchFamily="2" charset="-79"/>
              </a:rPr>
              <a:t>׃</a:t>
            </a:r>
          </a:p>
          <a:p>
            <a:endParaRPr lang="he-IL" sz="2800" dirty="0">
              <a:latin typeface="Varela Round" pitchFamily="2" charset="-79"/>
              <a:cs typeface="Varela Round" pitchFamily="2" charset="-79"/>
            </a:endParaRPr>
          </a:p>
          <a:p>
            <a:r>
              <a:rPr lang="he-IL" sz="2800" dirty="0">
                <a:latin typeface="Varela Round" pitchFamily="2" charset="-79"/>
                <a:cs typeface="Varela Round" pitchFamily="2" charset="-79"/>
              </a:rPr>
              <a:t>קטע זה מכונה "י"ג מידות רחמים" –</a:t>
            </a:r>
          </a:p>
          <a:p>
            <a:r>
              <a:rPr lang="he-IL" sz="2800" dirty="0">
                <a:latin typeface="Varela Round" pitchFamily="2" charset="-79"/>
                <a:cs typeface="Varela Round" pitchFamily="2" charset="-79"/>
              </a:rPr>
              <a:t>		מה משמעות התגלות ה' למשה במידות 			הרחמים? 	</a:t>
            </a:r>
          </a:p>
          <a:p>
            <a:r>
              <a:rPr lang="he-IL" sz="2800" dirty="0">
                <a:latin typeface="Varela Round" pitchFamily="2" charset="-79"/>
                <a:cs typeface="Varela Round" pitchFamily="2" charset="-79"/>
              </a:rPr>
              <a:t>		היכן בתפילה משובץ</a:t>
            </a:r>
          </a:p>
          <a:p>
            <a:r>
              <a:rPr lang="he-IL" sz="2800" dirty="0">
                <a:latin typeface="Varela Round" pitchFamily="2" charset="-79"/>
                <a:cs typeface="Varela Round" pitchFamily="2" charset="-79"/>
              </a:rPr>
              <a:t>		קטע זה? מה משמעות</a:t>
            </a:r>
          </a:p>
          <a:p>
            <a:r>
              <a:rPr lang="he-IL" sz="2800" dirty="0">
                <a:latin typeface="Varela Round" pitchFamily="2" charset="-79"/>
                <a:cs typeface="Varela Round" pitchFamily="2" charset="-79"/>
              </a:rPr>
              <a:t>		הזכרתו בתפילותינו?</a:t>
            </a: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09" t="11136" r="25021" b="15950"/>
          <a:stretch/>
        </p:blipFill>
        <p:spPr bwMode="auto">
          <a:xfrm>
            <a:off x="0" y="4437112"/>
            <a:ext cx="3635896" cy="2287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מלבן 4"/>
          <p:cNvSpPr/>
          <p:nvPr/>
        </p:nvSpPr>
        <p:spPr>
          <a:xfrm>
            <a:off x="179512" y="5013176"/>
            <a:ext cx="1224136" cy="288032"/>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כותרת 1"/>
          <p:cNvSpPr>
            <a:spLocks noGrp="1"/>
          </p:cNvSpPr>
          <p:nvPr>
            <p:ph type="title"/>
          </p:nvPr>
        </p:nvSpPr>
        <p:spPr>
          <a:xfrm>
            <a:off x="467544" y="332656"/>
            <a:ext cx="8229600" cy="432048"/>
          </a:xfrm>
        </p:spPr>
        <p:txBody>
          <a:bodyPr>
            <a:noAutofit/>
          </a:bodyPr>
          <a:lstStyle/>
          <a:p>
            <a:r>
              <a:rPr lang="he-IL" sz="3200" dirty="0">
                <a:latin typeface="Varela Round" pitchFamily="2" charset="-79"/>
                <a:cs typeface="Varela Round" pitchFamily="2" charset="-79"/>
              </a:rPr>
              <a:t>מידות הרחמים </a:t>
            </a:r>
            <a:r>
              <a:rPr lang="he-IL" sz="2400" dirty="0">
                <a:latin typeface="Varela Round" pitchFamily="2" charset="-79"/>
                <a:cs typeface="Varela Round" pitchFamily="2" charset="-79"/>
              </a:rPr>
              <a:t>(שמות ל"ד פסוקים ה-י)</a:t>
            </a:r>
          </a:p>
        </p:txBody>
      </p:sp>
    </p:spTree>
    <p:extLst>
      <p:ext uri="{BB962C8B-B14F-4D97-AF65-F5344CB8AC3E}">
        <p14:creationId xmlns:p14="http://schemas.microsoft.com/office/powerpoint/2010/main" val="4004824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179512" y="476672"/>
            <a:ext cx="8568952" cy="5693866"/>
          </a:xfrm>
          <a:prstGeom prst="rect">
            <a:avLst/>
          </a:prstGeom>
        </p:spPr>
        <p:txBody>
          <a:bodyPr wrap="square">
            <a:spAutoFit/>
          </a:bodyPr>
          <a:lstStyle/>
          <a:p>
            <a:r>
              <a:rPr lang="he-IL" sz="2800" dirty="0">
                <a:latin typeface="Varela Round" pitchFamily="2" charset="-79"/>
                <a:cs typeface="Varela Round" pitchFamily="2" charset="-79"/>
              </a:rPr>
              <a:t>תגובת משה להתגלות ה' (שמות לד, ח – י)</a:t>
            </a:r>
          </a:p>
          <a:p>
            <a:endParaRPr lang="he-IL" sz="2800" dirty="0">
              <a:latin typeface="Varela Round" pitchFamily="2" charset="-79"/>
              <a:cs typeface="Varela Round" pitchFamily="2" charset="-79"/>
            </a:endParaRPr>
          </a:p>
          <a:p>
            <a:r>
              <a:rPr lang="he-IL" sz="2800" dirty="0">
                <a:latin typeface="Varela Round" pitchFamily="2" charset="-79"/>
                <a:cs typeface="Varela Round" pitchFamily="2" charset="-79"/>
              </a:rPr>
              <a:t>(ח) וַיְמַהֵר מֹשֶׁה וַיִּקֹּד אַרְצָה </a:t>
            </a:r>
            <a:r>
              <a:rPr lang="he-IL" sz="2800" dirty="0" err="1">
                <a:latin typeface="Varela Round" pitchFamily="2" charset="-79"/>
                <a:cs typeface="Varela Round" pitchFamily="2" charset="-79"/>
              </a:rPr>
              <a:t>וַיִּשְׁתָּחו</a:t>
            </a:r>
            <a:r>
              <a:rPr lang="he-IL" sz="2800" dirty="0">
                <a:latin typeface="Varela Round" pitchFamily="2" charset="-79"/>
                <a:cs typeface="Varela Round" pitchFamily="2" charset="-79"/>
              </a:rPr>
              <a:t>ּ׃</a:t>
            </a:r>
          </a:p>
          <a:p>
            <a:r>
              <a:rPr lang="he-IL" sz="2800" dirty="0">
                <a:latin typeface="Varela Round" pitchFamily="2" charset="-79"/>
                <a:cs typeface="Varela Round" pitchFamily="2" charset="-79"/>
              </a:rPr>
              <a:t>(ט) וַיֹּאמֶר </a:t>
            </a:r>
            <a:r>
              <a:rPr lang="he-IL" sz="2800" dirty="0" err="1">
                <a:latin typeface="Varela Round" pitchFamily="2" charset="-79"/>
                <a:cs typeface="Varela Round" pitchFamily="2" charset="-79"/>
              </a:rPr>
              <a:t>אִם־נָא</a:t>
            </a:r>
            <a:r>
              <a:rPr lang="he-IL" sz="2800" dirty="0">
                <a:latin typeface="Varela Round" pitchFamily="2" charset="-79"/>
                <a:cs typeface="Varela Round" pitchFamily="2" charset="-79"/>
              </a:rPr>
              <a:t> מָצָאתִי חֵן בְּעֵינֶיךָ אֲדֹנָי </a:t>
            </a:r>
            <a:r>
              <a:rPr lang="he-IL" sz="2800" dirty="0" err="1">
                <a:latin typeface="Varela Round" pitchFamily="2" charset="-79"/>
                <a:cs typeface="Varela Round" pitchFamily="2" charset="-79"/>
              </a:rPr>
              <a:t>יֵלֶךְ־נָא</a:t>
            </a:r>
            <a:r>
              <a:rPr lang="he-IL" sz="2800" dirty="0">
                <a:latin typeface="Varela Round" pitchFamily="2" charset="-79"/>
                <a:cs typeface="Varela Round" pitchFamily="2" charset="-79"/>
              </a:rPr>
              <a:t> אֲדֹנָי בְּקִרְבֵּנוּ כִּי </a:t>
            </a:r>
            <a:r>
              <a:rPr lang="he-IL" sz="2800" dirty="0" err="1">
                <a:latin typeface="Varela Round" pitchFamily="2" charset="-79"/>
                <a:cs typeface="Varela Round" pitchFamily="2" charset="-79"/>
              </a:rPr>
              <a:t>עַם־קְשֵׁה־עֹרֶף</a:t>
            </a:r>
            <a:r>
              <a:rPr lang="he-IL" sz="2800" dirty="0">
                <a:latin typeface="Varela Round" pitchFamily="2" charset="-79"/>
                <a:cs typeface="Varela Round" pitchFamily="2" charset="-79"/>
              </a:rPr>
              <a:t> הוּא וְסָלַחְתָּ </a:t>
            </a:r>
            <a:r>
              <a:rPr lang="he-IL" sz="2800" dirty="0" err="1">
                <a:latin typeface="Varela Round" pitchFamily="2" charset="-79"/>
                <a:cs typeface="Varela Round" pitchFamily="2" charset="-79"/>
              </a:rPr>
              <a:t>לַעֲוֺנֵנו</a:t>
            </a:r>
            <a:r>
              <a:rPr lang="he-IL" sz="2800" dirty="0">
                <a:latin typeface="Varela Round" pitchFamily="2" charset="-79"/>
                <a:cs typeface="Varela Round" pitchFamily="2" charset="-79"/>
              </a:rPr>
              <a:t>ּ וּלְחַטָּאתֵנוּ וּנְחַלְתָּנוּ׃</a:t>
            </a:r>
          </a:p>
          <a:p>
            <a:r>
              <a:rPr lang="he-IL" sz="2800" dirty="0">
                <a:latin typeface="Varela Round" pitchFamily="2" charset="-79"/>
                <a:cs typeface="Varela Round" pitchFamily="2" charset="-79"/>
              </a:rPr>
              <a:t>(י) וַיֹּאמֶר הִנֵּה אָנֹכִי כֹּרֵת בְּרִית נֶגֶד </a:t>
            </a:r>
            <a:r>
              <a:rPr lang="he-IL" sz="2800" dirty="0" err="1">
                <a:latin typeface="Varela Round" pitchFamily="2" charset="-79"/>
                <a:cs typeface="Varela Round" pitchFamily="2" charset="-79"/>
              </a:rPr>
              <a:t>כָּל־עַמְּך</a:t>
            </a:r>
            <a:r>
              <a:rPr lang="he-IL" sz="2800" dirty="0">
                <a:latin typeface="Varela Round" pitchFamily="2" charset="-79"/>
                <a:cs typeface="Varela Round" pitchFamily="2" charset="-79"/>
              </a:rPr>
              <a:t>ָ אֶעֱשֶׂה </a:t>
            </a:r>
            <a:r>
              <a:rPr lang="he-IL" sz="2800" dirty="0" err="1">
                <a:latin typeface="Varela Round" pitchFamily="2" charset="-79"/>
                <a:cs typeface="Varela Round" pitchFamily="2" charset="-79"/>
              </a:rPr>
              <a:t>נִפְלָאֹת</a:t>
            </a:r>
            <a:r>
              <a:rPr lang="he-IL" sz="2800" dirty="0">
                <a:latin typeface="Varela Round" pitchFamily="2" charset="-79"/>
                <a:cs typeface="Varela Round" pitchFamily="2" charset="-79"/>
              </a:rPr>
              <a:t> אֲשֶׁר </a:t>
            </a:r>
            <a:r>
              <a:rPr lang="he-IL" sz="2800" dirty="0" err="1">
                <a:latin typeface="Varela Round" pitchFamily="2" charset="-79"/>
                <a:cs typeface="Varela Round" pitchFamily="2" charset="-79"/>
              </a:rPr>
              <a:t>לֹא־נִבְרְאו</a:t>
            </a:r>
            <a:r>
              <a:rPr lang="he-IL" sz="2800" dirty="0">
                <a:latin typeface="Varela Round" pitchFamily="2" charset="-79"/>
                <a:cs typeface="Varela Round" pitchFamily="2" charset="-79"/>
              </a:rPr>
              <a:t>ּ </a:t>
            </a:r>
            <a:r>
              <a:rPr lang="he-IL" sz="2800" dirty="0" err="1">
                <a:latin typeface="Varela Round" pitchFamily="2" charset="-79"/>
                <a:cs typeface="Varela Round" pitchFamily="2" charset="-79"/>
              </a:rPr>
              <a:t>בְכָל־הָאָרֶץ</a:t>
            </a:r>
            <a:r>
              <a:rPr lang="he-IL" sz="2800" dirty="0">
                <a:latin typeface="Varela Round" pitchFamily="2" charset="-79"/>
                <a:cs typeface="Varela Round" pitchFamily="2" charset="-79"/>
              </a:rPr>
              <a:t> </a:t>
            </a:r>
            <a:r>
              <a:rPr lang="he-IL" sz="2800" dirty="0" err="1">
                <a:latin typeface="Varela Round" pitchFamily="2" charset="-79"/>
                <a:cs typeface="Varela Round" pitchFamily="2" charset="-79"/>
              </a:rPr>
              <a:t>וּבְכָל־הַגּוֹיִם</a:t>
            </a:r>
            <a:r>
              <a:rPr lang="he-IL" sz="2800" dirty="0">
                <a:latin typeface="Varela Round" pitchFamily="2" charset="-79"/>
                <a:cs typeface="Varela Round" pitchFamily="2" charset="-79"/>
              </a:rPr>
              <a:t>, וְרָאָה כָל־הָעָם </a:t>
            </a:r>
            <a:r>
              <a:rPr lang="he-IL" sz="2800" dirty="0" err="1">
                <a:latin typeface="Varela Round" pitchFamily="2" charset="-79"/>
                <a:cs typeface="Varela Round" pitchFamily="2" charset="-79"/>
              </a:rPr>
              <a:t>אֲשֶׁר־אַתָּה</a:t>
            </a:r>
            <a:r>
              <a:rPr lang="he-IL" sz="2800" dirty="0">
                <a:latin typeface="Varela Round" pitchFamily="2" charset="-79"/>
                <a:cs typeface="Varela Round" pitchFamily="2" charset="-79"/>
              </a:rPr>
              <a:t> בְקִרְבּוֹ </a:t>
            </a:r>
            <a:r>
              <a:rPr lang="he-IL" sz="2800" dirty="0" err="1">
                <a:latin typeface="Varela Round" pitchFamily="2" charset="-79"/>
                <a:cs typeface="Varela Round" pitchFamily="2" charset="-79"/>
              </a:rPr>
              <a:t>אֶת־מַעֲשֵׂה</a:t>
            </a:r>
            <a:r>
              <a:rPr lang="he-IL" sz="2800" dirty="0">
                <a:latin typeface="Varela Round" pitchFamily="2" charset="-79"/>
                <a:cs typeface="Varela Round" pitchFamily="2" charset="-79"/>
              </a:rPr>
              <a:t> ה' </a:t>
            </a:r>
            <a:r>
              <a:rPr lang="he-IL" sz="2800" dirty="0" err="1">
                <a:latin typeface="Varela Round" pitchFamily="2" charset="-79"/>
                <a:cs typeface="Varela Round" pitchFamily="2" charset="-79"/>
              </a:rPr>
              <a:t>כִּי־נוֹרָא</a:t>
            </a:r>
            <a:r>
              <a:rPr lang="he-IL" sz="2800" dirty="0">
                <a:latin typeface="Varela Round" pitchFamily="2" charset="-79"/>
                <a:cs typeface="Varela Round" pitchFamily="2" charset="-79"/>
              </a:rPr>
              <a:t> הוּא אֲשֶׁר אֲנִי עֹשֶׂה עִמָּךְ׃</a:t>
            </a:r>
          </a:p>
          <a:p>
            <a:endParaRPr lang="he-IL" sz="2800" dirty="0">
              <a:latin typeface="Varela Round" pitchFamily="2" charset="-79"/>
              <a:cs typeface="Varela Round" pitchFamily="2" charset="-79"/>
            </a:endParaRPr>
          </a:p>
          <a:p>
            <a:pPr marL="2286000" lvl="4" indent="-457200">
              <a:buFont typeface="Wingdings" pitchFamily="2" charset="2"/>
              <a:buChar char="ç"/>
            </a:pPr>
            <a:r>
              <a:rPr lang="he-IL" sz="2800" dirty="0">
                <a:latin typeface="Varela Round" pitchFamily="2" charset="-79"/>
                <a:cs typeface="Varela Round" pitchFamily="2" charset="-79"/>
                <a:sym typeface="Wingdings" pitchFamily="2" charset="2"/>
              </a:rPr>
              <a:t>מה משה מבקש בעת המיוחדת הזו?</a:t>
            </a:r>
          </a:p>
          <a:p>
            <a:pPr marL="2286000" lvl="4" indent="-457200">
              <a:buFont typeface="Wingdings" pitchFamily="2" charset="2"/>
              <a:buChar char="ç"/>
            </a:pPr>
            <a:r>
              <a:rPr lang="he-IL" sz="2800" dirty="0">
                <a:latin typeface="Varela Round" pitchFamily="2" charset="-79"/>
                <a:cs typeface="Varela Round" pitchFamily="2" charset="-79"/>
                <a:sym typeface="Wingdings" pitchFamily="2" charset="2"/>
              </a:rPr>
              <a:t>מהי תגובת ה' לבקשתו?</a:t>
            </a:r>
            <a:endParaRPr lang="he-IL" sz="2800" dirty="0">
              <a:latin typeface="Varela Round" pitchFamily="2" charset="-79"/>
              <a:cs typeface="Varela Round" pitchFamily="2" charset="-79"/>
            </a:endParaRPr>
          </a:p>
        </p:txBody>
      </p:sp>
    </p:spTree>
    <p:extLst>
      <p:ext uri="{BB962C8B-B14F-4D97-AF65-F5344CB8AC3E}">
        <p14:creationId xmlns:p14="http://schemas.microsoft.com/office/powerpoint/2010/main" val="1271769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p:cNvSpPr>
            <a:spLocks noGrp="1"/>
          </p:cNvSpPr>
          <p:nvPr>
            <p:ph type="title"/>
          </p:nvPr>
        </p:nvSpPr>
        <p:spPr>
          <a:xfrm>
            <a:off x="467544" y="332656"/>
            <a:ext cx="8229600" cy="648072"/>
          </a:xfrm>
        </p:spPr>
        <p:txBody>
          <a:bodyPr>
            <a:noAutofit/>
          </a:bodyPr>
          <a:lstStyle/>
          <a:p>
            <a:r>
              <a:rPr lang="he-IL" sz="3200" dirty="0">
                <a:latin typeface="Varela Round" pitchFamily="2" charset="-79"/>
                <a:cs typeface="Varela Round" pitchFamily="2" charset="-79"/>
              </a:rPr>
              <a:t>מענה ה' למשה פרק ל"ד פסוקים יא-</a:t>
            </a:r>
            <a:r>
              <a:rPr lang="he-IL" sz="3200" dirty="0" err="1">
                <a:latin typeface="Varela Round" pitchFamily="2" charset="-79"/>
                <a:cs typeface="Varela Round" pitchFamily="2" charset="-79"/>
              </a:rPr>
              <a:t>כז</a:t>
            </a:r>
            <a:endParaRPr lang="he-IL" sz="3200" dirty="0">
              <a:latin typeface="Varela Round" pitchFamily="2" charset="-79"/>
              <a:cs typeface="Varela Round" pitchFamily="2" charset="-79"/>
            </a:endParaRPr>
          </a:p>
        </p:txBody>
      </p:sp>
      <p:graphicFrame>
        <p:nvGraphicFramePr>
          <p:cNvPr id="2" name="טבלה 1"/>
          <p:cNvGraphicFramePr>
            <a:graphicFrameLocks noGrp="1"/>
          </p:cNvGraphicFramePr>
          <p:nvPr>
            <p:extLst>
              <p:ext uri="{D42A27DB-BD31-4B8C-83A1-F6EECF244321}">
                <p14:modId xmlns:p14="http://schemas.microsoft.com/office/powerpoint/2010/main" val="1463022564"/>
              </p:ext>
            </p:extLst>
          </p:nvPr>
        </p:nvGraphicFramePr>
        <p:xfrm>
          <a:off x="395536" y="1052736"/>
          <a:ext cx="7320136" cy="4450080"/>
        </p:xfrm>
        <a:graphic>
          <a:graphicData uri="http://schemas.openxmlformats.org/drawingml/2006/table">
            <a:tbl>
              <a:tblPr rtl="1" firstRow="1" bandRow="1">
                <a:tableStyleId>{5C22544A-7EE6-4342-B048-85BDC9FD1C3A}</a:tableStyleId>
              </a:tblPr>
              <a:tblGrid>
                <a:gridCol w="3660068">
                  <a:extLst>
                    <a:ext uri="{9D8B030D-6E8A-4147-A177-3AD203B41FA5}">
                      <a16:colId xmlns:a16="http://schemas.microsoft.com/office/drawing/2014/main" val="20000"/>
                    </a:ext>
                  </a:extLst>
                </a:gridCol>
                <a:gridCol w="3660068">
                  <a:extLst>
                    <a:ext uri="{9D8B030D-6E8A-4147-A177-3AD203B41FA5}">
                      <a16:colId xmlns:a16="http://schemas.microsoft.com/office/drawing/2014/main" val="20001"/>
                    </a:ext>
                  </a:extLst>
                </a:gridCol>
              </a:tblGrid>
              <a:tr h="792088">
                <a:tc>
                  <a:txBody>
                    <a:bodyPr/>
                    <a:lstStyle/>
                    <a:p>
                      <a:pPr rtl="1"/>
                      <a:r>
                        <a:rPr lang="he-IL" sz="2800" dirty="0">
                          <a:latin typeface="Varela Round" pitchFamily="2" charset="-79"/>
                          <a:cs typeface="Varela Round" pitchFamily="2" charset="-79"/>
                        </a:rPr>
                        <a:t>ה' נענה למשה לכרות ברית עם</a:t>
                      </a:r>
                      <a:r>
                        <a:rPr lang="he-IL" sz="2800" baseline="0" dirty="0">
                          <a:latin typeface="Varela Round" pitchFamily="2" charset="-79"/>
                          <a:cs typeface="Varela Round" pitchFamily="2" charset="-79"/>
                        </a:rPr>
                        <a:t> ישראל</a:t>
                      </a:r>
                      <a:endParaRPr lang="he-IL" sz="2800" dirty="0">
                        <a:latin typeface="Varela Round" pitchFamily="2" charset="-79"/>
                        <a:cs typeface="Varela Round" pitchFamily="2" charset="-79"/>
                      </a:endParaRPr>
                    </a:p>
                  </a:txBody>
                  <a:tcPr/>
                </a:tc>
                <a:tc>
                  <a:txBody>
                    <a:bodyPr/>
                    <a:lstStyle/>
                    <a:p>
                      <a:pPr rtl="1"/>
                      <a:r>
                        <a:rPr lang="he-IL" sz="2800" dirty="0">
                          <a:latin typeface="Varela Round" pitchFamily="2" charset="-79"/>
                          <a:cs typeface="Varela Round" pitchFamily="2" charset="-79"/>
                        </a:rPr>
                        <a:t>חלקם</a:t>
                      </a:r>
                      <a:r>
                        <a:rPr lang="he-IL" sz="2800" baseline="0" dirty="0">
                          <a:latin typeface="Varela Round" pitchFamily="2" charset="-79"/>
                          <a:cs typeface="Varela Round" pitchFamily="2" charset="-79"/>
                        </a:rPr>
                        <a:t> של ישראל בברית</a:t>
                      </a:r>
                      <a:endParaRPr lang="he-IL" sz="2800" dirty="0">
                        <a:latin typeface="Varela Round" pitchFamily="2" charset="-79"/>
                        <a:cs typeface="Varela Round" pitchFamily="2" charset="-79"/>
                      </a:endParaRPr>
                    </a:p>
                  </a:txBody>
                  <a:tcPr/>
                </a:tc>
                <a:extLst>
                  <a:ext uri="{0D108BD9-81ED-4DB2-BD59-A6C34878D82A}">
                    <a16:rowId xmlns:a16="http://schemas.microsoft.com/office/drawing/2014/main" val="10000"/>
                  </a:ext>
                </a:extLst>
              </a:tr>
              <a:tr h="3262516">
                <a:tc>
                  <a:txBody>
                    <a:bodyPr/>
                    <a:lstStyle/>
                    <a:p>
                      <a:pPr rtl="1"/>
                      <a:r>
                        <a:rPr lang="he-IL" sz="2800" dirty="0">
                          <a:latin typeface="Varela Round" pitchFamily="2" charset="-79"/>
                          <a:cs typeface="Varela Round" pitchFamily="2" charset="-79"/>
                        </a:rPr>
                        <a:t>"הִנֵּה אָנֹכִי </a:t>
                      </a:r>
                      <a:r>
                        <a:rPr lang="he-IL" sz="2800" u="sng" dirty="0">
                          <a:latin typeface="Varela Round" pitchFamily="2" charset="-79"/>
                          <a:cs typeface="Varela Round" pitchFamily="2" charset="-79"/>
                        </a:rPr>
                        <a:t>כֹּרֵת בְּרִית </a:t>
                      </a:r>
                      <a:r>
                        <a:rPr lang="he-IL" sz="2800" dirty="0">
                          <a:latin typeface="Varela Round" pitchFamily="2" charset="-79"/>
                          <a:cs typeface="Varela Round" pitchFamily="2" charset="-79"/>
                        </a:rPr>
                        <a:t>נֶגֶד כָּל עַמְּךָ אֶעֱשֶׂה </a:t>
                      </a:r>
                      <a:r>
                        <a:rPr lang="he-IL" sz="2800" dirty="0" err="1">
                          <a:latin typeface="Varela Round" pitchFamily="2" charset="-79"/>
                          <a:cs typeface="Varela Round" pitchFamily="2" charset="-79"/>
                        </a:rPr>
                        <a:t>נִפְלָאֹת</a:t>
                      </a:r>
                      <a:r>
                        <a:rPr lang="he-IL" sz="2800" dirty="0">
                          <a:latin typeface="Varela Round" pitchFamily="2" charset="-79"/>
                          <a:cs typeface="Varela Round" pitchFamily="2" charset="-79"/>
                        </a:rPr>
                        <a:t>" (פסוק י)</a:t>
                      </a: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2800" dirty="0">
                          <a:latin typeface="Varela Round" pitchFamily="2" charset="-79"/>
                          <a:cs typeface="Varela Round" pitchFamily="2" charset="-79"/>
                        </a:rPr>
                        <a:t>"</a:t>
                      </a:r>
                      <a:r>
                        <a:rPr lang="he-IL" sz="2800" dirty="0" err="1">
                          <a:latin typeface="Varela Round" pitchFamily="2" charset="-79"/>
                          <a:cs typeface="Varela Round" pitchFamily="2" charset="-79"/>
                        </a:rPr>
                        <a:t>שְׁמָר־לְך</a:t>
                      </a:r>
                      <a:r>
                        <a:rPr lang="he-IL" sz="2800" dirty="0">
                          <a:latin typeface="Varela Round" pitchFamily="2" charset="-79"/>
                          <a:cs typeface="Varela Round" pitchFamily="2" charset="-79"/>
                        </a:rPr>
                        <a:t>ָ אֵת אֲשֶׁר אָנֹכִי </a:t>
                      </a:r>
                      <a:r>
                        <a:rPr lang="he-IL" sz="2800" dirty="0" err="1">
                          <a:latin typeface="Varela Round" pitchFamily="2" charset="-79"/>
                          <a:cs typeface="Varela Round" pitchFamily="2" charset="-79"/>
                        </a:rPr>
                        <a:t>מְצַוְּך</a:t>
                      </a:r>
                      <a:r>
                        <a:rPr lang="he-IL" sz="2800" dirty="0">
                          <a:latin typeface="Varela Round" pitchFamily="2" charset="-79"/>
                          <a:cs typeface="Varela Round" pitchFamily="2" charset="-79"/>
                        </a:rPr>
                        <a:t>ָ הַיּוֹם...</a:t>
                      </a:r>
                    </a:p>
                    <a:p>
                      <a:pPr marL="0" marR="0" indent="0" algn="r" defTabSz="914400" rtl="1" eaLnBrk="1" fontAlgn="auto" latinLnBrk="0" hangingPunct="1">
                        <a:lnSpc>
                          <a:spcPct val="100000"/>
                        </a:lnSpc>
                        <a:spcBef>
                          <a:spcPts val="0"/>
                        </a:spcBef>
                        <a:spcAft>
                          <a:spcPts val="0"/>
                        </a:spcAft>
                        <a:buClrTx/>
                        <a:buSzTx/>
                        <a:buFontTx/>
                        <a:buNone/>
                        <a:tabLst/>
                        <a:defRPr/>
                      </a:pPr>
                      <a:r>
                        <a:rPr lang="he-IL" sz="2800" dirty="0">
                          <a:latin typeface="Varela Round" pitchFamily="2" charset="-79"/>
                          <a:cs typeface="Varela Round" pitchFamily="2" charset="-79"/>
                        </a:rPr>
                        <a:t>וַיֹּאמֶר ה' </a:t>
                      </a:r>
                      <a:r>
                        <a:rPr lang="he-IL" sz="2800" dirty="0" err="1">
                          <a:latin typeface="Varela Round" pitchFamily="2" charset="-79"/>
                          <a:cs typeface="Varela Round" pitchFamily="2" charset="-79"/>
                        </a:rPr>
                        <a:t>אֶל־מֹשֶׁה</a:t>
                      </a:r>
                      <a:r>
                        <a:rPr lang="he-IL" sz="2800" dirty="0">
                          <a:latin typeface="Varela Round" pitchFamily="2" charset="-79"/>
                          <a:cs typeface="Varela Round" pitchFamily="2" charset="-79"/>
                        </a:rPr>
                        <a:t> כְּתָב־לְךָ </a:t>
                      </a:r>
                      <a:r>
                        <a:rPr lang="he-IL" sz="2800" dirty="0" err="1">
                          <a:latin typeface="Varela Round" pitchFamily="2" charset="-79"/>
                          <a:cs typeface="Varela Round" pitchFamily="2" charset="-79"/>
                        </a:rPr>
                        <a:t>אֶת־הַדְּבָרִים</a:t>
                      </a:r>
                      <a:r>
                        <a:rPr lang="he-IL" sz="2800" dirty="0">
                          <a:latin typeface="Varela Round" pitchFamily="2" charset="-79"/>
                          <a:cs typeface="Varela Round" pitchFamily="2" charset="-79"/>
                        </a:rPr>
                        <a:t> הָאֵלֶּה כִּי עַל־פִּי הַדְּבָרִים הָאֵלֶּה </a:t>
                      </a:r>
                      <a:r>
                        <a:rPr lang="he-IL" sz="2800" u="sng" dirty="0">
                          <a:latin typeface="Varela Round" pitchFamily="2" charset="-79"/>
                          <a:cs typeface="Varela Round" pitchFamily="2" charset="-79"/>
                        </a:rPr>
                        <a:t>כָּרַתִּי אִתְּךָ בְּרִית </a:t>
                      </a:r>
                      <a:r>
                        <a:rPr lang="he-IL" sz="2800" dirty="0" err="1">
                          <a:latin typeface="Varela Round" pitchFamily="2" charset="-79"/>
                          <a:cs typeface="Varela Round" pitchFamily="2" charset="-79"/>
                        </a:rPr>
                        <a:t>וְאֶת־יִשְׂרָאֵל</a:t>
                      </a:r>
                      <a:r>
                        <a:rPr lang="he-IL" sz="2800" dirty="0">
                          <a:latin typeface="Varela Round" pitchFamily="2" charset="-79"/>
                          <a:cs typeface="Varela Round" pitchFamily="2" charset="-79"/>
                        </a:rPr>
                        <a:t>".</a:t>
                      </a:r>
                    </a:p>
                    <a:p>
                      <a:pPr rtl="1"/>
                      <a:endParaRPr lang="he-IL" sz="2800" dirty="0">
                        <a:latin typeface="Varela Round" pitchFamily="2" charset="-79"/>
                        <a:cs typeface="Varela Round" pitchFamily="2" charset="-79"/>
                      </a:endParaRPr>
                    </a:p>
                  </a:txBody>
                  <a:tcPr/>
                </a:tc>
                <a:extLst>
                  <a:ext uri="{0D108BD9-81ED-4DB2-BD59-A6C34878D82A}">
                    <a16:rowId xmlns:a16="http://schemas.microsoft.com/office/drawing/2014/main" val="10001"/>
                  </a:ext>
                </a:extLst>
              </a:tr>
            </a:tbl>
          </a:graphicData>
        </a:graphic>
      </p:graphicFrame>
      <p:sp>
        <p:nvSpPr>
          <p:cNvPr id="5" name="TextBox 4"/>
          <p:cNvSpPr txBox="1"/>
          <p:nvPr/>
        </p:nvSpPr>
        <p:spPr>
          <a:xfrm>
            <a:off x="395536" y="5661248"/>
            <a:ext cx="6048672" cy="830997"/>
          </a:xfrm>
          <a:prstGeom prst="rect">
            <a:avLst/>
          </a:prstGeom>
          <a:noFill/>
        </p:spPr>
        <p:txBody>
          <a:bodyPr wrap="square" rtlCol="1">
            <a:spAutoFit/>
          </a:bodyPr>
          <a:lstStyle/>
          <a:p>
            <a:r>
              <a:rPr lang="he-IL" sz="2400" dirty="0">
                <a:latin typeface="Varela Round" pitchFamily="2" charset="-79"/>
                <a:cs typeface="Varela Round" pitchFamily="2" charset="-79"/>
                <a:sym typeface="Wingdings" pitchFamily="2" charset="2"/>
              </a:rPr>
              <a:t> עיינו בפסוקים יא-</a:t>
            </a:r>
            <a:r>
              <a:rPr lang="he-IL" sz="2400" dirty="0" err="1">
                <a:latin typeface="Varela Round" pitchFamily="2" charset="-79"/>
                <a:cs typeface="Varela Round" pitchFamily="2" charset="-79"/>
                <a:sym typeface="Wingdings" pitchFamily="2" charset="2"/>
              </a:rPr>
              <a:t>כז</a:t>
            </a:r>
            <a:r>
              <a:rPr lang="he-IL" sz="2400" dirty="0">
                <a:latin typeface="Varela Round" pitchFamily="2" charset="-79"/>
                <a:cs typeface="Varela Round" pitchFamily="2" charset="-79"/>
                <a:sym typeface="Wingdings" pitchFamily="2" charset="2"/>
              </a:rPr>
              <a:t> וערכו רשימה של המצוות המפורטות שם. </a:t>
            </a:r>
            <a:endParaRPr lang="he-IL" sz="2400" dirty="0">
              <a:latin typeface="Varela Round" pitchFamily="2" charset="-79"/>
              <a:cs typeface="Varela Round" pitchFamily="2" charset="-79"/>
            </a:endParaRPr>
          </a:p>
        </p:txBody>
      </p:sp>
    </p:spTree>
    <p:extLst>
      <p:ext uri="{BB962C8B-B14F-4D97-AF65-F5344CB8AC3E}">
        <p14:creationId xmlns:p14="http://schemas.microsoft.com/office/powerpoint/2010/main" val="2717198362"/>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356</TotalTime>
  <Words>1216</Words>
  <Application>Microsoft Office PowerPoint</Application>
  <PresentationFormat>‫הצגה על המסך (4:3)</PresentationFormat>
  <Paragraphs>77</Paragraphs>
  <Slides>18</Slides>
  <Notes>4</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18</vt:i4>
      </vt:variant>
    </vt:vector>
  </HeadingPairs>
  <TitlesOfParts>
    <vt:vector size="24" baseType="lpstr">
      <vt:lpstr>Arial</vt:lpstr>
      <vt:lpstr>Calibri</vt:lpstr>
      <vt:lpstr>Times New Roman</vt:lpstr>
      <vt:lpstr>Varela Round</vt:lpstr>
      <vt:lpstr>Wingdings</vt:lpstr>
      <vt:lpstr>ערכת נושא Office</vt:lpstr>
      <vt:lpstr>מערכת שידורים לאומית</vt:lpstr>
      <vt:lpstr>חטא העגל ספר שמות פרקים ל"ב-ל"ד</vt:lpstr>
      <vt:lpstr>חטא העגל שיעור 3</vt:lpstr>
      <vt:lpstr>סדר הזמנים של סיפור חטא העגל ושבירת הלוחות על על פי חז"ל</vt:lpstr>
      <vt:lpstr>מהלך האירועים בפרקים ל"ב – ל"ד  בסוף פרק ל"ב ובמהלך פרק ל"ג מתוארות תפילות של משה לקב"ה בבקשה להחזרת השכינה על העם ולהתגלות מיוחדת למשה.  בתחילת פרק ל"ד משה מצווה לעלות שוב להר סיני עם שני לוחות אבנים בידו...  </vt:lpstr>
      <vt:lpstr>לוחות שניים (שמות ל"ד פסוקים א-ד)</vt:lpstr>
      <vt:lpstr>מידות הרחמים (שמות ל"ד פסוקים ה-י)</vt:lpstr>
      <vt:lpstr>מצגת של PowerPoint‏</vt:lpstr>
      <vt:lpstr>מענה ה' למשה פרק ל"ד פסוקים יא-כז</vt:lpstr>
      <vt:lpstr>הפסקה 10 דקות</vt:lpstr>
      <vt:lpstr>לאחר 40 יום בהר סיני (פעם שלישית) בהם:  (כח) וַיְהִי־שָׁם עִם ה' אַרְבָּעִים יוֹם וְאַרְבָּעִים לַיְלָה, לֶחֶם לֹא אָכַל וּמַיִם לֹא שָׁתָה, וַיִּכְתֹּב עַל־הַלֻּחֹת אֵת דִּבְרֵי הַבְּרִית עֲשֶׂרֶת הַדְּבָרִים׃     – הוא יורד מההר (ביום הכיפורים)        ו...</vt:lpstr>
      <vt:lpstr>מצגת של PowerPoint‏</vt:lpstr>
      <vt:lpstr>מצגת של PowerPoint‏</vt:lpstr>
      <vt:lpstr>מה משמעות הארת פני משה?  רמב"ם (יסודי התורה פרק ז'):</vt:lpstr>
      <vt:lpstr>וביום הכיפורים, עם ירידת משה מההר כשבידיו לוחות שניים ופניו קורנות – הוא מצווה את בני ישראל על השבת ועל המשכן!</vt:lpstr>
      <vt:lpstr>מדוע לדעתכם השבת והמשכן הן המצוות המיוחדות בהן מצווה משה ע"פ ה' את בני ישראל לאחר ירידתו מההר עם לוחות שניים?</vt:lpstr>
      <vt:lpstr>לסיכום השיעור </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מערכת שידורים לאומית</dc:title>
  <dc:creator>home</dc:creator>
  <cp:lastModifiedBy>שני שמלה/Shani Chemla</cp:lastModifiedBy>
  <cp:revision>18</cp:revision>
  <dcterms:created xsi:type="dcterms:W3CDTF">2020-04-29T15:01:18Z</dcterms:created>
  <dcterms:modified xsi:type="dcterms:W3CDTF">2021-10-19T12:17:02Z</dcterms:modified>
</cp:coreProperties>
</file>